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4" r:id="rId2"/>
  </p:sldMasterIdLst>
  <p:notesMasterIdLst>
    <p:notesMasterId r:id="rId99"/>
  </p:notesMasterIdLst>
  <p:sldIdLst>
    <p:sldId id="458" r:id="rId3"/>
    <p:sldId id="459" r:id="rId4"/>
    <p:sldId id="259" r:id="rId5"/>
    <p:sldId id="289" r:id="rId6"/>
    <p:sldId id="430" r:id="rId7"/>
    <p:sldId id="456" r:id="rId8"/>
    <p:sldId id="457" r:id="rId9"/>
    <p:sldId id="409" r:id="rId10"/>
    <p:sldId id="439" r:id="rId11"/>
    <p:sldId id="440" r:id="rId12"/>
    <p:sldId id="438" r:id="rId13"/>
    <p:sldId id="441" r:id="rId14"/>
    <p:sldId id="442" r:id="rId15"/>
    <p:sldId id="450" r:id="rId16"/>
    <p:sldId id="443" r:id="rId17"/>
    <p:sldId id="444" r:id="rId18"/>
    <p:sldId id="351" r:id="rId19"/>
    <p:sldId id="352" r:id="rId20"/>
    <p:sldId id="353" r:id="rId21"/>
    <p:sldId id="354" r:id="rId22"/>
    <p:sldId id="445" r:id="rId23"/>
    <p:sldId id="446" r:id="rId24"/>
    <p:sldId id="358" r:id="rId25"/>
    <p:sldId id="620" r:id="rId26"/>
    <p:sldId id="615" r:id="rId27"/>
    <p:sldId id="455" r:id="rId28"/>
    <p:sldId id="621" r:id="rId29"/>
    <p:sldId id="388" r:id="rId30"/>
    <p:sldId id="622" r:id="rId31"/>
    <p:sldId id="427" r:id="rId32"/>
    <p:sldId id="422" r:id="rId33"/>
    <p:sldId id="623" r:id="rId34"/>
    <p:sldId id="390" r:id="rId35"/>
    <p:sldId id="359" r:id="rId36"/>
    <p:sldId id="680" r:id="rId37"/>
    <p:sldId id="389" r:id="rId38"/>
    <p:sldId id="360" r:id="rId39"/>
    <p:sldId id="361" r:id="rId40"/>
    <p:sldId id="431" r:id="rId41"/>
    <p:sldId id="414" r:id="rId42"/>
    <p:sldId id="428" r:id="rId43"/>
    <p:sldId id="362" r:id="rId44"/>
    <p:sldId id="363" r:id="rId45"/>
    <p:sldId id="423" r:id="rId46"/>
    <p:sldId id="426" r:id="rId47"/>
    <p:sldId id="415" r:id="rId48"/>
    <p:sldId id="417" r:id="rId49"/>
    <p:sldId id="625" r:id="rId50"/>
    <p:sldId id="367" r:id="rId51"/>
    <p:sldId id="364" r:id="rId52"/>
    <p:sldId id="419" r:id="rId53"/>
    <p:sldId id="420" r:id="rId54"/>
    <p:sldId id="418" r:id="rId55"/>
    <p:sldId id="627" r:id="rId56"/>
    <p:sldId id="370" r:id="rId57"/>
    <p:sldId id="628" r:id="rId58"/>
    <p:sldId id="629" r:id="rId59"/>
    <p:sldId id="447" r:id="rId60"/>
    <p:sldId id="448" r:id="rId61"/>
    <p:sldId id="376" r:id="rId62"/>
    <p:sldId id="371" r:id="rId63"/>
    <p:sldId id="372" r:id="rId64"/>
    <p:sldId id="377" r:id="rId65"/>
    <p:sldId id="630" r:id="rId66"/>
    <p:sldId id="449" r:id="rId67"/>
    <p:sldId id="386" r:id="rId68"/>
    <p:sldId id="421" r:id="rId69"/>
    <p:sldId id="378" r:id="rId70"/>
    <p:sldId id="424" r:id="rId71"/>
    <p:sldId id="437" r:id="rId72"/>
    <p:sldId id="429" r:id="rId73"/>
    <p:sldId id="380" r:id="rId74"/>
    <p:sldId id="435" r:id="rId75"/>
    <p:sldId id="674" r:id="rId76"/>
    <p:sldId id="425" r:id="rId77"/>
    <p:sldId id="381" r:id="rId78"/>
    <p:sldId id="382" r:id="rId79"/>
    <p:sldId id="668" r:id="rId80"/>
    <p:sldId id="402" r:id="rId81"/>
    <p:sldId id="676" r:id="rId82"/>
    <p:sldId id="672" r:id="rId83"/>
    <p:sldId id="673" r:id="rId84"/>
    <p:sldId id="675" r:id="rId85"/>
    <p:sldId id="654" r:id="rId86"/>
    <p:sldId id="659" r:id="rId87"/>
    <p:sldId id="436" r:id="rId88"/>
    <p:sldId id="678" r:id="rId89"/>
    <p:sldId id="679" r:id="rId90"/>
    <p:sldId id="310" r:id="rId91"/>
    <p:sldId id="311" r:id="rId92"/>
    <p:sldId id="312" r:id="rId93"/>
    <p:sldId id="313" r:id="rId94"/>
    <p:sldId id="315" r:id="rId95"/>
    <p:sldId id="316" r:id="rId96"/>
    <p:sldId id="318" r:id="rId97"/>
    <p:sldId id="319" r:id="rId9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9900"/>
    <a:srgbClr val="0000FF"/>
    <a:srgbClr val="DB03A2"/>
    <a:srgbClr val="339966"/>
    <a:srgbClr val="DDDDF7"/>
    <a:srgbClr val="FFFF00"/>
    <a:srgbClr val="FFFF66"/>
    <a:srgbClr val="800080"/>
    <a:srgbClr val="FA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EFD2D6-841E-4FD6-AD6C-45C0FCCCEAF4}" v="2" dt="2025-03-15T09:52:32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3766" autoAdjust="0"/>
  </p:normalViewPr>
  <p:slideViewPr>
    <p:cSldViewPr>
      <p:cViewPr varScale="1">
        <p:scale>
          <a:sx n="77" d="100"/>
          <a:sy n="77" d="100"/>
        </p:scale>
        <p:origin x="1699" y="67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1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microsoft.com/office/2016/11/relationships/changesInfo" Target="changesInfos/changesInfo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presProps" Target="presProps.xml"/><Relationship Id="rId105" Type="http://schemas.microsoft.com/office/2015/10/relationships/revisionInfo" Target="revisionInfo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Olianas" userId="785cbaa2-97eb-474b-b118-0e247c690e4e" providerId="ADAL" clId="{4FEFD2D6-841E-4FD6-AD6C-45C0FCCCEAF4}"/>
    <pc:docChg chg="delSld modSld sldOrd">
      <pc:chgData name="Alessandra Olianas" userId="785cbaa2-97eb-474b-b118-0e247c690e4e" providerId="ADAL" clId="{4FEFD2D6-841E-4FD6-AD6C-45C0FCCCEAF4}" dt="2025-03-15T10:03:14.738" v="42"/>
      <pc:docMkLst>
        <pc:docMk/>
      </pc:docMkLst>
      <pc:sldChg chg="ord">
        <pc:chgData name="Alessandra Olianas" userId="785cbaa2-97eb-474b-b118-0e247c690e4e" providerId="ADAL" clId="{4FEFD2D6-841E-4FD6-AD6C-45C0FCCCEAF4}" dt="2025-03-15T10:03:14.738" v="42"/>
        <pc:sldMkLst>
          <pc:docMk/>
          <pc:sldMk cId="0" sldId="429"/>
        </pc:sldMkLst>
      </pc:sldChg>
      <pc:sldChg chg="modSp mod">
        <pc:chgData name="Alessandra Olianas" userId="785cbaa2-97eb-474b-b118-0e247c690e4e" providerId="ADAL" clId="{4FEFD2D6-841E-4FD6-AD6C-45C0FCCCEAF4}" dt="2025-03-15T09:52:59.110" v="39" actId="20577"/>
        <pc:sldMkLst>
          <pc:docMk/>
          <pc:sldMk cId="0" sldId="458"/>
        </pc:sldMkLst>
        <pc:spChg chg="mod">
          <ac:chgData name="Alessandra Olianas" userId="785cbaa2-97eb-474b-b118-0e247c690e4e" providerId="ADAL" clId="{4FEFD2D6-841E-4FD6-AD6C-45C0FCCCEAF4}" dt="2025-03-15T09:52:59.110" v="39" actId="20577"/>
          <ac:spMkLst>
            <pc:docMk/>
            <pc:sldMk cId="0" sldId="458"/>
            <ac:spMk id="10" creationId="{FBCA222F-AA2A-009D-71A9-47081E867740}"/>
          </ac:spMkLst>
        </pc:spChg>
      </pc:sldChg>
      <pc:sldChg chg="del">
        <pc:chgData name="Alessandra Olianas" userId="785cbaa2-97eb-474b-b118-0e247c690e4e" providerId="ADAL" clId="{4FEFD2D6-841E-4FD6-AD6C-45C0FCCCEAF4}" dt="2025-03-15T09:54:37.197" v="40" actId="47"/>
        <pc:sldMkLst>
          <pc:docMk/>
          <pc:sldMk cId="0" sldId="62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FA1F5-ADFD-41DD-98BA-054BC638AC5F}" type="datetimeFigureOut">
              <a:rPr lang="it-IT" smtClean="0"/>
              <a:pPr/>
              <a:t>15/03/2025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8EB86-3CE1-46C4-9E95-419032AC41B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146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43EE4D1-7722-829D-801D-CC4A2A6221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AD513-7707-4A7B-B3C7-48879C51B477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7ED5A690-9B73-C510-F6DF-920D268A38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02C477A3-3FC0-F361-FB36-4657C77B81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CCA43DDB-8809-5844-AF0E-85FF27E826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3DEAA5-1B5C-4B47-BE4E-FD86C0D1B064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BF10AA78-46E2-F348-8E21-C029260D01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1C95F357-247F-C94E-9FCE-2E7B36B4AD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86724882-1429-6140-B69B-EE2AA8DD6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4A40BB-0268-014C-9AB8-F92A8DB46E4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5898DFC3-AC84-BA44-A47A-0A764D50D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DC75CAC3-A661-064D-9631-20BE0A5A03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5-14 Hill plots for oxygen binding to myoglobin and hemoglobin.</a:t>
            </a:r>
            <a:r>
              <a:rPr lang="en-US" altLang="it-IT">
                <a:latin typeface="Arial" panose="020B0604020202020204" pitchFamily="34" charset="0"/>
              </a:rPr>
              <a:t> When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1, there is no evident cooperativity. The maximum degree of cooperativity observed for hemoglobin corresponds approximately to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3. Note that while this indicates a high level of cooperativity,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is less than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>
                <a:latin typeface="Arial" panose="020B0604020202020204" pitchFamily="34" charset="0"/>
              </a:rPr>
              <a:t>, the number of O</a:t>
            </a:r>
            <a:r>
              <a:rPr lang="en-US" altLang="it-IT" baseline="-25000">
                <a:latin typeface="Arial" panose="020B0604020202020204" pitchFamily="34" charset="0"/>
              </a:rPr>
              <a:t>2</a:t>
            </a:r>
            <a:r>
              <a:rPr lang="en-US" altLang="it-IT">
                <a:latin typeface="Arial" panose="020B0604020202020204" pitchFamily="34" charset="0"/>
              </a:rPr>
              <a:t>-binding sites in hemoglobin. This is normal for a protein that exhibits allosteric binding behavior.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86724882-1429-6140-B69B-EE2AA8DD6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4A40BB-0268-014C-9AB8-F92A8DB46E4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5898DFC3-AC84-BA44-A47A-0A764D50D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DC75CAC3-A661-064D-9631-20BE0A5A03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5-14 Hill plots for oxygen binding to myoglobin and hemoglobin.</a:t>
            </a:r>
            <a:r>
              <a:rPr lang="en-US" altLang="it-IT">
                <a:latin typeface="Arial" panose="020B0604020202020204" pitchFamily="34" charset="0"/>
              </a:rPr>
              <a:t> When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1, there is no evident cooperativity. The maximum degree of cooperativity observed for hemoglobin corresponds approximately to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3. Note that while this indicates a high level of cooperativity,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is less than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>
                <a:latin typeface="Arial" panose="020B0604020202020204" pitchFamily="34" charset="0"/>
              </a:rPr>
              <a:t>, the number of O</a:t>
            </a:r>
            <a:r>
              <a:rPr lang="en-US" altLang="it-IT" baseline="-25000">
                <a:latin typeface="Arial" panose="020B0604020202020204" pitchFamily="34" charset="0"/>
              </a:rPr>
              <a:t>2</a:t>
            </a:r>
            <a:r>
              <a:rPr lang="en-US" altLang="it-IT">
                <a:latin typeface="Arial" panose="020B0604020202020204" pitchFamily="34" charset="0"/>
              </a:rPr>
              <a:t>-binding sites in hemoglobin. This is normal for a protein that exhibits allosteric binding behavior.</a:t>
            </a:r>
          </a:p>
        </p:txBody>
      </p:sp>
    </p:spTree>
    <p:extLst>
      <p:ext uri="{BB962C8B-B14F-4D97-AF65-F5344CB8AC3E}">
        <p14:creationId xmlns:p14="http://schemas.microsoft.com/office/powerpoint/2010/main" val="337789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2F237579-4EC2-FF47-9060-35FCB5D097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3007BF-07E1-6E4B-9363-E49C3EB6B8C6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F56F53C8-B942-0D46-960D-825091675C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0BC349AB-2491-914E-986A-2573209D18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9F82CDD2-12F0-D84C-A335-A249DDBB4C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3CD9EF-A688-3141-9432-8BC48F85F3AB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812AF745-66C3-F941-A9FD-8DAAD06493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0F05510E-4868-8A4B-85E2-924300E634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5-14 Hill plots for oxygen binding to myoglobin and hemoglobin.</a:t>
            </a:r>
            <a:r>
              <a:rPr lang="en-US" altLang="it-IT">
                <a:latin typeface="Arial" panose="020B0604020202020204" pitchFamily="34" charset="0"/>
              </a:rPr>
              <a:t> When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1, there is no evident cooperativity. The maximum degree of cooperativity observed for hemoglobin corresponds approximately to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3. Note that while this indicates a high level of cooperativity,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is less than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>
                <a:latin typeface="Arial" panose="020B0604020202020204" pitchFamily="34" charset="0"/>
              </a:rPr>
              <a:t>, the number of O</a:t>
            </a:r>
            <a:r>
              <a:rPr lang="en-US" altLang="it-IT" baseline="-25000">
                <a:latin typeface="Arial" panose="020B0604020202020204" pitchFamily="34" charset="0"/>
              </a:rPr>
              <a:t>2</a:t>
            </a:r>
            <a:r>
              <a:rPr lang="en-US" altLang="it-IT">
                <a:latin typeface="Arial" panose="020B0604020202020204" pitchFamily="34" charset="0"/>
              </a:rPr>
              <a:t>-binding sites in hemoglobin. This is normal for a protein that exhibits allosteric binding behavior.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>
            <a:extLst>
              <a:ext uri="{FF2B5EF4-FFF2-40B4-BE49-F238E27FC236}">
                <a16:creationId xmlns:a16="http://schemas.microsoft.com/office/drawing/2014/main" id="{F58C756F-D0A3-6043-B3BC-3BA77C48AD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4A6E3D-FFDF-1E41-8BE2-4E4BCFAEFB51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1C4F131D-BEBB-2E45-9E3F-D38A3D0B6A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2F2A16B9-FE7D-6F45-B8F7-DBEF8FFAC6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5-16 Effect of pH on oxygen binding to hemoglobin.</a:t>
            </a:r>
            <a:r>
              <a:rPr lang="en-US" altLang="it-IT">
                <a:latin typeface="Arial" panose="020B0604020202020204" pitchFamily="34" charset="0"/>
              </a:rPr>
              <a:t> The pH of blood is 7.6 in the lungs and 7.2 in the tissues. Experimental measurements on hemoglobin binding are often performed at pH 7.4.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7F0513DD-3518-D04F-8404-0CFB1561CA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39405C-7904-8D4E-BC1C-B590571ECAD2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78858B9C-E387-514C-A4D4-644A733305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4F58E7A6-F556-3E47-ABB9-2E6BB6C722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5-16 Effect of pH on oxygen binding to hemoglobin.</a:t>
            </a:r>
            <a:r>
              <a:rPr lang="en-US" altLang="it-IT">
                <a:latin typeface="Arial" panose="020B0604020202020204" pitchFamily="34" charset="0"/>
              </a:rPr>
              <a:t> The pH of blood is 7.6 in the lungs and 7.2 in the tissues. Experimental measurements on hemoglobin binding are often performed at pH 7.4.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id="{B94F0ED0-8AB1-0E41-B8C9-5392BED8F1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CE5FD-DBCD-BF4B-8F34-5E4A3A1066A0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953346FF-D30A-FC40-944F-186EAC55F3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FACEAEC5-7B80-DC4A-924D-2F04E6B2B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F5E0D265-6582-5D4F-BA69-C22C33810D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6E61E3-AF53-DC43-8FF3-E271BE6C225C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D7B47A08-8A43-CA41-81CB-8ABE6B520C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AADB5143-26E6-0C45-9465-591F0D976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D5418B9E-28B8-FE47-9967-9E38FD5F512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7387ECA-D329-6A43-AFF8-7663F1666B64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AD600887-591E-8047-85C4-A554030620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180B6B5A-2E6B-4047-8DBE-22312A68FD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8B458C4E-B720-2747-A1DF-D83394B7A1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8E86BA-BF65-8D4B-98F6-C0C309CD5E5F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323D7B64-46BB-0C4F-8AFA-759101E3BD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12942A14-BC1E-AC45-AE15-B2A8C3F7A0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A93183C2-C5A0-AB4D-8C7E-B08BFBC5F4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26323D-8FA5-5E4C-9037-40AA8C2B1814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2BA641E1-7FDD-6F4F-9B98-D1355BBC34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16592603-024B-3149-AD45-3C134A65D4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E85CF7D6-4C13-894D-A03B-5014AE8932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877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CF7D1D-5217-D447-B825-8DDB29AC187E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877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C288C6E4-A297-E448-B4CB-55E009CE4A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BFE24B54-1DC3-1644-9D6E-0A00E811C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1EAF41A3-B21A-F34D-B989-F36D4EBB1D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877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05F788-683A-F549-AA99-C255E373B38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877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764A990D-FC0F-AF4A-B288-10B203D627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29E30177-F838-0849-B519-8A8B3FCECF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FB31F8D1-76EE-7448-B1E5-DE52654546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7E76B9-51FF-5A47-A07A-95B47310C1D5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11CA3915-49ED-EC48-AA63-3AC7F3485A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1E19955B-76BB-6841-90EB-398E2365C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89456E-E7EA-4546-8DA8-35C126A5CF9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908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89456E-E7EA-4546-8DA8-35C126A5CF9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167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808FDCDF-D5E4-9A42-AB93-52D60E82BA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B8AE22-0A39-BE44-A2F3-79192B248050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5188C649-5D72-6A49-AC99-3A51C5B71C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2CC62C61-23E8-D747-9529-2540EA3207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8EC75BBA-5337-2F45-8F17-3AFB11D546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FB7F5C-B56D-F44C-A94A-ED94299815A1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4072B280-EEA3-D94E-8A39-55BAAF4362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5D756B28-8F29-0049-92D6-D0EEDDDB9A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35FC7-671B-4D30-AD89-42AB6D1DC58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E79BC-557A-436C-901D-7050CA748EE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A14EB-4AF5-4288-B1B1-187E546C022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8C16A-4F77-4D83-A815-4ADED2A917F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76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58E5C-5B04-47F4-93CA-7677FCCB805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38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8C414-8432-471C-9B0E-C9865239A9B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56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01467-2E73-4EF8-AAC5-4AD309DF068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01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348C-52E1-49CA-B572-ED21D979FBC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78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C3AEE-1F8E-475A-AC90-13F75D41FFD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76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CE7C0-2B71-4843-9FCE-E59F3AF43EE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21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7DDB-7751-47EC-B102-3E4CE0C5DA1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8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31A59-0734-4081-8DFB-1999FD4A624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1FC0-3CF2-4093-AC9D-3C37A6D62584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68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840C1-F5D9-488B-A756-6D84DEA9412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583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B6C1B-0CDE-435F-8318-BB894CA0635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43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B3E0640-1FDF-9847-8741-620FF55504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0AF5CFB-34DB-194B-A00E-65DDB00412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C03B78D-C1B3-A846-BDAE-6C3C4BE1F9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7AA0DF-6530-8B4B-B33F-5F86CAE2110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0851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55370-7D2D-47FA-AB4D-3E21A80661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B1524-F3EF-44C9-85CC-9F15CC422E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0C380-1B9B-4C0F-A416-9671192167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EE5EA-689B-40F9-AFF0-9B9DFEC87B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761C-756A-44BA-9795-102EC09217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5EC6E-C89D-414D-88C0-60EC2678D6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AC979-3278-45EE-B5CF-ED30E3CDFC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fld id="{DEAC8273-CA62-4446-9233-48712FE1A6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C500FA-7B13-4695-A76F-A6FD149BC490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55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olianas@unica.it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8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hyperlink" Target="https://www.microbiologiaitalia.it/parassitologia/plasmodium-falciparum-emergenza-in-amazzonia/" TargetMode="External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405D37-C3DC-E715-D03E-7B7933B2DFA4}"/>
              </a:ext>
            </a:extLst>
          </p:cNvPr>
          <p:cNvSpPr txBox="1"/>
          <p:nvPr/>
        </p:nvSpPr>
        <p:spPr>
          <a:xfrm>
            <a:off x="2539330" y="705669"/>
            <a:ext cx="4572000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4400" dirty="0"/>
              <a:t>CDL CHIMICA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01AEC3-AF10-810A-1009-77F925974339}"/>
              </a:ext>
            </a:extLst>
          </p:cNvPr>
          <p:cNvSpPr txBox="1"/>
          <p:nvPr/>
        </p:nvSpPr>
        <p:spPr>
          <a:xfrm>
            <a:off x="1752600" y="1430597"/>
            <a:ext cx="4572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it-IT" altLang="it-IT" sz="3600" dirty="0"/>
          </a:p>
          <a:p>
            <a:r>
              <a:rPr lang="it-IT" altLang="it-IT" sz="3600" dirty="0">
                <a:solidFill>
                  <a:schemeClr val="accent2"/>
                </a:solidFill>
              </a:rPr>
              <a:t>Corso di Biochimica (6 CFU) 48 ore</a:t>
            </a:r>
            <a:endParaRPr lang="it-IT" altLang="it-IT" sz="3600" dirty="0">
              <a:solidFill>
                <a:srgbClr val="FF0066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881203-809F-917F-957F-22AC695B9FCE}"/>
              </a:ext>
            </a:extLst>
          </p:cNvPr>
          <p:cNvSpPr txBox="1"/>
          <p:nvPr/>
        </p:nvSpPr>
        <p:spPr>
          <a:xfrm>
            <a:off x="1158205" y="2719426"/>
            <a:ext cx="59245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baseline="0" dirty="0"/>
              <a:t>Prof.ssa  </a:t>
            </a:r>
            <a:r>
              <a:rPr lang="it-IT" altLang="it-IT" sz="3600" baseline="0" dirty="0">
                <a:solidFill>
                  <a:srgbClr val="FF0000"/>
                </a:solidFill>
              </a:rPr>
              <a:t>Alessandra Olianas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CA222F-AA2A-009D-71A9-47081E867740}"/>
              </a:ext>
            </a:extLst>
          </p:cNvPr>
          <p:cNvSpPr txBox="1"/>
          <p:nvPr/>
        </p:nvSpPr>
        <p:spPr>
          <a:xfrm>
            <a:off x="1066800" y="4032883"/>
            <a:ext cx="723900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baseline="0" dirty="0">
                <a:solidFill>
                  <a:srgbClr val="FF0000"/>
                </a:solidFill>
              </a:rPr>
              <a:t>Lezioni :  </a:t>
            </a:r>
            <a:r>
              <a:rPr lang="it-IT" altLang="it-IT" sz="2400" baseline="0" dirty="0" err="1">
                <a:solidFill>
                  <a:srgbClr val="FF0000"/>
                </a:solidFill>
              </a:rPr>
              <a:t>Martedi</a:t>
            </a:r>
            <a:r>
              <a:rPr lang="it-IT" altLang="it-IT" sz="2400" baseline="0" dirty="0">
                <a:solidFill>
                  <a:srgbClr val="FF0000"/>
                </a:solidFill>
              </a:rPr>
              <a:t>- 9-11	</a:t>
            </a:r>
            <a:r>
              <a:rPr lang="it-IT" sz="2400" baseline="0" dirty="0">
                <a:solidFill>
                  <a:srgbClr val="4B5159"/>
                </a:solidFill>
                <a:latin typeface="Arial" panose="020B0604020202020204" pitchFamily="34" charset="0"/>
              </a:rPr>
              <a:t>Aula 2 Blocco H - D1		</a:t>
            </a:r>
            <a:r>
              <a:rPr lang="it-IT" sz="2400" baseline="0" dirty="0" err="1">
                <a:solidFill>
                  <a:srgbClr val="4B5159"/>
                </a:solidFill>
                <a:latin typeface="Arial" panose="020B0604020202020204" pitchFamily="34" charset="0"/>
              </a:rPr>
              <a:t>Venerdi</a:t>
            </a:r>
            <a:r>
              <a:rPr lang="it-IT" sz="2400" baseline="0" dirty="0">
                <a:solidFill>
                  <a:srgbClr val="4B5159"/>
                </a:solidFill>
                <a:latin typeface="Arial" panose="020B0604020202020204" pitchFamily="34" charset="0"/>
              </a:rPr>
              <a:t> 9-11 aula 4 Blocco H- D2</a:t>
            </a:r>
            <a:endParaRPr lang="it-IT" altLang="it-IT" sz="2400" baseline="0" dirty="0">
              <a:solidFill>
                <a:srgbClr val="FF0000"/>
              </a:solidFill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92FCCAB-1EC2-47CF-7FC1-C5D6ED7BD3FB}"/>
              </a:ext>
            </a:extLst>
          </p:cNvPr>
          <p:cNvSpPr/>
          <p:nvPr/>
        </p:nvSpPr>
        <p:spPr>
          <a:xfrm>
            <a:off x="2438400" y="376633"/>
            <a:ext cx="2539330" cy="963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>
            <a:extLst>
              <a:ext uri="{FF2B5EF4-FFF2-40B4-BE49-F238E27FC236}">
                <a16:creationId xmlns:a16="http://schemas.microsoft.com/office/drawing/2014/main" id="{3B8F1875-B242-B744-9803-123BC38E4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/>
          <a:stretch>
            <a:fillRect/>
          </a:stretch>
        </p:blipFill>
        <p:spPr bwMode="auto">
          <a:xfrm>
            <a:off x="467544" y="2743200"/>
            <a:ext cx="4567247" cy="397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519700-A077-7040-B720-FDDCB1B5FD60}"/>
              </a:ext>
            </a:extLst>
          </p:cNvPr>
          <p:cNvSpPr txBox="1"/>
          <p:nvPr/>
        </p:nvSpPr>
        <p:spPr>
          <a:xfrm>
            <a:off x="360231" y="2027989"/>
            <a:ext cx="4781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Ogni eritrocita contiene circa 300 milioni di molecole di emoglobina</a:t>
            </a:r>
          </a:p>
        </p:txBody>
      </p:sp>
      <p:pic>
        <p:nvPicPr>
          <p:cNvPr id="3" name="Picture 2" descr="C:\Users\Alessandra\Desktop\7.01.jpg">
            <a:extLst>
              <a:ext uri="{FF2B5EF4-FFF2-40B4-BE49-F238E27FC236}">
                <a16:creationId xmlns:a16="http://schemas.microsoft.com/office/drawing/2014/main" id="{2F615DC3-6176-7BF1-872D-74FFBD89C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5652120" y="444214"/>
            <a:ext cx="2699695" cy="612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DCD83C-E771-872E-CD03-07C159A75E65}"/>
              </a:ext>
            </a:extLst>
          </p:cNvPr>
          <p:cNvSpPr txBox="1"/>
          <p:nvPr/>
        </p:nvSpPr>
        <p:spPr>
          <a:xfrm>
            <a:off x="218715" y="239136"/>
            <a:ext cx="28083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  (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1120DC4-7E0A-48F5-2E5D-8CF22F6393FF}"/>
              </a:ext>
            </a:extLst>
          </p:cNvPr>
          <p:cNvSpPr txBox="1"/>
          <p:nvPr/>
        </p:nvSpPr>
        <p:spPr>
          <a:xfrm>
            <a:off x="3634128" y="285303"/>
            <a:ext cx="48245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1) Trasporta l’O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in tutti i vertebrati e in alcuni invertebrati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BF000BD-7875-342B-08A6-7B6CEC23B34E}"/>
              </a:ext>
            </a:extLst>
          </p:cNvPr>
          <p:cNvSpPr txBox="1"/>
          <p:nvPr/>
        </p:nvSpPr>
        <p:spPr>
          <a:xfrm>
            <a:off x="215472" y="1023238"/>
            <a:ext cx="496612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2) Gioca un ruolo nella rimozione della CO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dai tessuti (prodotto dell’ossidazione dei metaboliti)  --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  <a:sym typeface="Wingdings" panose="05000000000000000000" pitchFamily="2" charset="2"/>
              </a:rPr>
              <a:t> rimossa ed espirata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208D423-F03D-41C9-CABB-D4D8975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1BFEB61-833A-E6B4-7036-FD764C69419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157830" y="1067543"/>
            <a:ext cx="89296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Proteine globulari complesse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contengono un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prostetico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1DF6B0-7A60-D1D6-4F29-F906E2C26EA1}"/>
              </a:ext>
            </a:extLst>
          </p:cNvPr>
          <p:cNvSpPr txBox="1"/>
          <p:nvPr/>
        </p:nvSpPr>
        <p:spPr>
          <a:xfrm>
            <a:off x="19455" y="257016"/>
            <a:ext cx="7326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&amp;</a:t>
            </a:r>
            <a:r>
              <a:rPr lang="it-IT" altLang="it-IT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kumimoji="0" lang="it-IT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4" descr="C:\Documenti\Pic_Bioc\Mb_Hb.gif">
            <a:extLst>
              <a:ext uri="{FF2B5EF4-FFF2-40B4-BE49-F238E27FC236}">
                <a16:creationId xmlns:a16="http://schemas.microsoft.com/office/drawing/2014/main" id="{CB71C61C-9C48-F2DD-B5F2-0A89DFE6E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3" b="6468"/>
          <a:stretch/>
        </p:blipFill>
        <p:spPr bwMode="auto">
          <a:xfrm>
            <a:off x="3641373" y="2093273"/>
            <a:ext cx="5239020" cy="331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i\Pic_Bioc\Mb_Hb.gif">
            <a:extLst>
              <a:ext uri="{FF2B5EF4-FFF2-40B4-BE49-F238E27FC236}">
                <a16:creationId xmlns:a16="http://schemas.microsoft.com/office/drawing/2014/main" id="{D08FE074-9545-0658-5FEA-9800E983FB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9" b="6468"/>
          <a:stretch/>
        </p:blipFill>
        <p:spPr bwMode="auto">
          <a:xfrm>
            <a:off x="345639" y="1970347"/>
            <a:ext cx="327585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1B9B82-59A0-9156-65A0-E570CAAEA67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57991" y="5368925"/>
            <a:ext cx="8929687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porzione peptidica di qualsiasi proteina senza il gruppo prostetico viene chiamata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apoproteina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Porzione proteica + gruppo prostetico  -</a:t>
            </a:r>
            <a:r>
              <a:rPr lang="it-IT" altLang="it-IT" sz="2000" baseline="0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it-IT" altLang="it-IT" sz="2000" baseline="0" dirty="0" err="1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oloproteina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046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ttangolo 3">
            <a:extLst>
              <a:ext uri="{FF2B5EF4-FFF2-40B4-BE49-F238E27FC236}">
                <a16:creationId xmlns:a16="http://schemas.microsoft.com/office/drawing/2014/main" id="{62736B54-CA88-E64C-8B41-3D01A917E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2875"/>
            <a:ext cx="56388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Proteina monomerica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(153 AA)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Facilita la diffusione dell’O</a:t>
            </a:r>
            <a:r>
              <a:rPr kumimoji="0" lang="it-IT" altLang="it-IT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nel muscolo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80% degli AA sono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disposti ad </a:t>
            </a:r>
            <a:r>
              <a:rPr kumimoji="0" lang="el-GR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α-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elica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(8 </a:t>
            </a:r>
            <a:r>
              <a:rPr kumimoji="0" lang="el-GR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α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-eliche identificate con le lettere A, B, C….-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baseline="0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lvl="0">
              <a:spcBef>
                <a:spcPct val="0"/>
              </a:spcBef>
              <a:buNone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PM</a:t>
            </a:r>
            <a:r>
              <a:rPr lang="it-IT" altLang="it-IT" sz="28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= ~ 17000 Da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17411" name="Immagine 3" descr="7.1.png">
            <a:extLst>
              <a:ext uri="{FF2B5EF4-FFF2-40B4-BE49-F238E27FC236}">
                <a16:creationId xmlns:a16="http://schemas.microsoft.com/office/drawing/2014/main" id="{4EAEA84F-DA67-F245-902B-EC7D218C21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98" y="609600"/>
            <a:ext cx="3390164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Mioglobina">
            <a:extLst>
              <a:ext uri="{FF2B5EF4-FFF2-40B4-BE49-F238E27FC236}">
                <a16:creationId xmlns:a16="http://schemas.microsoft.com/office/drawing/2014/main" id="{D622FBC8-BF1E-E844-95B7-1FC38E1F9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17648" y="3979495"/>
            <a:ext cx="3017821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809D3A1-E969-9982-1772-7B2BA38F8B65}"/>
              </a:ext>
            </a:extLst>
          </p:cNvPr>
          <p:cNvSpPr txBox="1"/>
          <p:nvPr/>
        </p:nvSpPr>
        <p:spPr>
          <a:xfrm>
            <a:off x="2809672" y="178939"/>
            <a:ext cx="70290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it-IT" altLang="it-IT" sz="20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(lega l’O</a:t>
            </a:r>
            <a:r>
              <a:rPr lang="it-IT" altLang="it-IT" sz="2000" b="1" baseline="-25000" dirty="0">
                <a:solidFill>
                  <a:srgbClr val="FF0000"/>
                </a:solidFill>
                <a:latin typeface="Comic Sans MS" panose="030F0902030302020204" pitchFamily="66" charset="0"/>
              </a:rPr>
              <a:t>2</a:t>
            </a:r>
            <a:r>
              <a:rPr lang="it-IT" altLang="it-IT" sz="20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e si trova nel tessuto muscolare)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piè di pagina 1">
            <a:extLst>
              <a:ext uri="{FF2B5EF4-FFF2-40B4-BE49-F238E27FC236}">
                <a16:creationId xmlns:a16="http://schemas.microsoft.com/office/drawing/2014/main" id="{792DFAC0-4119-D146-87F1-41407F3D3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18435" name="Rettangolo 2">
            <a:extLst>
              <a:ext uri="{FF2B5EF4-FFF2-40B4-BE49-F238E27FC236}">
                <a16:creationId xmlns:a16="http://schemas.microsoft.com/office/drawing/2014/main" id="{E3CBE66C-1E85-4F46-BD8E-077F5FF1E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0"/>
            <a:ext cx="500062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Proteina tetramerica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costituita da 4 diverse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subunità: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 subunità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α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con 7 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α eliche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 subunità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β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con 8 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α eliche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Trasporto dell’O</a:t>
            </a:r>
            <a:r>
              <a:rPr kumimoji="0" lang="it-IT" alt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dai polmoni alla cellula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18436" name="Picture 3">
            <a:extLst>
              <a:ext uri="{FF2B5EF4-FFF2-40B4-BE49-F238E27FC236}">
                <a16:creationId xmlns:a16="http://schemas.microsoft.com/office/drawing/2014/main" id="{75926061-1AE9-544A-AA37-7CFC4ABBB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1"/>
            <a:ext cx="393280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420D39F2-08E8-8147-BC4E-8363DF2FD9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14873"/>
          <a:stretch/>
        </p:blipFill>
        <p:spPr bwMode="auto">
          <a:xfrm>
            <a:off x="4348163" y="3343309"/>
            <a:ext cx="4041308" cy="32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52D66BE-EFDA-61F5-0D00-86460B89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40622F6-6AE2-2942-A55E-F010DB1E0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3212634" cy="19389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 (adulto)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400" baseline="0" dirty="0">
              <a:solidFill>
                <a:srgbClr val="000000"/>
              </a:solidFill>
              <a:latin typeface="Comic Sans MS"/>
            </a:endParaRPr>
          </a:p>
          <a:p>
            <a:pPr lvl="0">
              <a:spcBef>
                <a:spcPct val="0"/>
              </a:spcBef>
              <a:buNone/>
            </a:pPr>
            <a:r>
              <a:rPr lang="it-IT" altLang="it-IT" sz="2400" baseline="0" dirty="0" err="1">
                <a:latin typeface="Comic Sans MS"/>
              </a:rPr>
              <a:t>HbA</a:t>
            </a:r>
            <a:r>
              <a:rPr lang="it-IT" altLang="it-IT" sz="2400" baseline="0" dirty="0">
                <a:latin typeface="Comic Sans MS"/>
              </a:rPr>
              <a:t>    (α</a:t>
            </a:r>
            <a:r>
              <a:rPr lang="it-IT" altLang="it-IT" sz="2400" baseline="-25000" dirty="0">
                <a:latin typeface="Comic Sans MS"/>
              </a:rPr>
              <a:t>2</a:t>
            </a:r>
            <a:r>
              <a:rPr lang="it-IT" altLang="it-IT" sz="2400" baseline="0" dirty="0">
                <a:latin typeface="Comic Sans MS"/>
              </a:rPr>
              <a:t>β</a:t>
            </a:r>
            <a:r>
              <a:rPr lang="it-IT" altLang="it-IT" sz="2400" baseline="-25000" dirty="0">
                <a:latin typeface="Comic Sans MS"/>
              </a:rPr>
              <a:t>2</a:t>
            </a:r>
            <a:r>
              <a:rPr lang="it-IT" altLang="it-IT" sz="2400" baseline="0" dirty="0">
                <a:latin typeface="Comic Sans MS"/>
              </a:rPr>
              <a:t>)   99%</a:t>
            </a:r>
          </a:p>
          <a:p>
            <a:pPr>
              <a:spcBef>
                <a:spcPct val="0"/>
              </a:spcBef>
              <a:buNone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HbA</a:t>
            </a:r>
            <a:r>
              <a:rPr kumimoji="0" 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 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δ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  0,5%</a:t>
            </a:r>
          </a:p>
          <a:p>
            <a:pPr>
              <a:spcBef>
                <a:spcPct val="0"/>
              </a:spcBef>
              <a:buNone/>
            </a:pPr>
            <a:r>
              <a:rPr lang="it-IT" altLang="it-IT" sz="2400" baseline="0" dirty="0" err="1">
                <a:solidFill>
                  <a:srgbClr val="FF0000"/>
                </a:solidFill>
                <a:latin typeface="Comic Sans MS"/>
              </a:rPr>
              <a:t>HbF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     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γ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   0,5%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9D55028-D9E2-E5DD-4BBA-63D205A51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04800"/>
            <a:ext cx="3212634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 (fetale)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400" baseline="0" dirty="0">
              <a:solidFill>
                <a:srgbClr val="000000"/>
              </a:solidFill>
              <a:latin typeface="Comic Sans MS"/>
            </a:endParaRPr>
          </a:p>
          <a:p>
            <a:pPr lvl="0">
              <a:spcBef>
                <a:spcPct val="0"/>
              </a:spcBef>
              <a:buNone/>
            </a:pPr>
            <a:r>
              <a:rPr lang="it-IT" altLang="it-IT" sz="2400" baseline="0" dirty="0" err="1">
                <a:solidFill>
                  <a:srgbClr val="FF0000"/>
                </a:solidFill>
                <a:latin typeface="Comic Sans MS"/>
              </a:rPr>
              <a:t>HbF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    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γ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BE564C-F31A-9210-6584-D32D037B0C74}"/>
              </a:ext>
            </a:extLst>
          </p:cNvPr>
          <p:cNvSpPr txBox="1"/>
          <p:nvPr/>
        </p:nvSpPr>
        <p:spPr>
          <a:xfrm>
            <a:off x="1524000" y="3509945"/>
            <a:ext cx="1799618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α -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 141 AA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β -&gt;   146 AA</a:t>
            </a:r>
          </a:p>
          <a:p>
            <a:pPr>
              <a:defRPr/>
            </a:pPr>
            <a:r>
              <a:rPr kumimoji="0" lang="el-GR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δ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 -&gt;   146 AA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>
              <a:defRPr/>
            </a:pPr>
            <a:r>
              <a:rPr kumimoji="0" lang="el-GR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γ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 -&gt;   146 AA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D562D49-BF36-35D3-AAB5-D5BED728B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14873"/>
          <a:stretch/>
        </p:blipFill>
        <p:spPr bwMode="auto">
          <a:xfrm>
            <a:off x="4038600" y="2424219"/>
            <a:ext cx="4041308" cy="32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57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ttangolo 2">
            <a:extLst>
              <a:ext uri="{FF2B5EF4-FFF2-40B4-BE49-F238E27FC236}">
                <a16:creationId xmlns:a16="http://schemas.microsoft.com/office/drawing/2014/main" id="{13722823-76D5-2943-8780-577879E97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1892300"/>
            <a:ext cx="5734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Mb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in grado di legare l’ossigeno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rilasciato dall’emoglobina</a:t>
            </a:r>
            <a:r>
              <a:rPr lang="it-IT" altLang="it-IT" sz="2400" baseline="0" dirty="0">
                <a:solidFill>
                  <a:srgbClr val="000000"/>
                </a:solidFill>
                <a:latin typeface="Comic Sans MS" panose="030F0902030302020204" pitchFamily="66" charset="0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nel circolo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sanguigno ai tessuti e trasportarlo ai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vari organuli cellulari che lo utilizzano (es. mitocondri)</a:t>
            </a:r>
          </a:p>
        </p:txBody>
      </p:sp>
      <p:pic>
        <p:nvPicPr>
          <p:cNvPr id="19459" name="Picture 2" descr="C:\Users\Alessandra\Desktop\7.01.jpg">
            <a:extLst>
              <a:ext uri="{FF2B5EF4-FFF2-40B4-BE49-F238E27FC236}">
                <a16:creationId xmlns:a16="http://schemas.microsoft.com/office/drawing/2014/main" id="{0E24022D-3984-5B48-8222-A00BBC9FD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6019800" y="206240"/>
            <a:ext cx="2927350" cy="664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ttangolo 4">
            <a:extLst>
              <a:ext uri="{FF2B5EF4-FFF2-40B4-BE49-F238E27FC236}">
                <a16:creationId xmlns:a16="http://schemas.microsoft.com/office/drawing/2014/main" id="{8758FAC7-2A14-4448-AF0D-463767A35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2875" y="428625"/>
            <a:ext cx="3500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trasporta l’O</a:t>
            </a:r>
            <a:r>
              <a:rPr kumimoji="0" lang="it-IT" alt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dai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polmoni ai tessuti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piè di pagina 1">
            <a:extLst>
              <a:ext uri="{FF2B5EF4-FFF2-40B4-BE49-F238E27FC236}">
                <a16:creationId xmlns:a16="http://schemas.microsoft.com/office/drawing/2014/main" id="{E13E1A6B-A4B5-9949-A073-3B014F2C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20483" name="Rettangolo 2">
            <a:extLst>
              <a:ext uri="{FF2B5EF4-FFF2-40B4-BE49-F238E27FC236}">
                <a16:creationId xmlns:a16="http://schemas.microsoft.com/office/drawing/2014/main" id="{36CFDACD-5059-B643-B742-958B0EC2B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4961"/>
            <a:ext cx="75612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Nella Mb e </a:t>
            </a:r>
            <a:r>
              <a:rPr kumimoji="0" lang="it-IT" altLang="it-IT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3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ogni </a:t>
            </a: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subunità </a:t>
            </a:r>
            <a:r>
              <a:rPr lang="it-IT" altLang="it-IT" sz="3600" baseline="0" dirty="0">
                <a:solidFill>
                  <a:srgbClr val="000000"/>
                </a:solidFill>
                <a:latin typeface="Comic Sans MS" panose="030F0902030302020204" pitchFamily="66" charset="0"/>
              </a:rPr>
              <a:t>è costituita da due parti:</a:t>
            </a:r>
            <a:endParaRPr kumimoji="0" lang="it-IT" altLang="it-IT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</a:t>
            </a: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proteica (globina)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porzione non proteica (eme)</a:t>
            </a:r>
          </a:p>
        </p:txBody>
      </p:sp>
      <p:pic>
        <p:nvPicPr>
          <p:cNvPr id="20484" name="Immagine 3" descr="7.1.png">
            <a:extLst>
              <a:ext uri="{FF2B5EF4-FFF2-40B4-BE49-F238E27FC236}">
                <a16:creationId xmlns:a16="http://schemas.microsoft.com/office/drawing/2014/main" id="{AF1E08FC-B190-F944-A6BB-8E5FFB90E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0488"/>
            <a:ext cx="4041775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4">
            <a:extLst>
              <a:ext uri="{FF2B5EF4-FFF2-40B4-BE49-F238E27FC236}">
                <a16:creationId xmlns:a16="http://schemas.microsoft.com/office/drawing/2014/main" id="{433B59F0-B5D2-6449-A1B3-9862878D9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8" y="1006748"/>
            <a:ext cx="45545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 anelli pirrolici=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Fe</a:t>
            </a:r>
            <a:r>
              <a:rPr kumimoji="0" lang="it-IT" altLang="it-IT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2+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al centro del gruppo eme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(il Fe</a:t>
            </a:r>
            <a:r>
              <a:rPr kumimoji="0" lang="it-IT" altLang="it-IT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3+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non è in grado di legare ossigeno)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057293EE-844A-964E-9F8C-761ABC83F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14363"/>
            <a:ext cx="44291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CasellaDiTesto 3">
            <a:extLst>
              <a:ext uri="{FF2B5EF4-FFF2-40B4-BE49-F238E27FC236}">
                <a16:creationId xmlns:a16="http://schemas.microsoft.com/office/drawing/2014/main" id="{2C90476C-87F6-D346-AED1-B607C0F56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0"/>
            <a:ext cx="728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it-IT" altLang="it-IT" sz="28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EME: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 IX +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Fe</a:t>
            </a:r>
            <a:r>
              <a:rPr kumimoji="0" lang="it-IT" altLang="it-IT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2+</a:t>
            </a:r>
            <a:r>
              <a:rPr kumimoji="0" lang="it-IT" altLang="it-IT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=</a:t>
            </a:r>
          </a:p>
        </p:txBody>
      </p:sp>
      <p:sp>
        <p:nvSpPr>
          <p:cNvPr id="21510" name="CasellaDiTesto 1">
            <a:extLst>
              <a:ext uri="{FF2B5EF4-FFF2-40B4-BE49-F238E27FC236}">
                <a16:creationId xmlns:a16="http://schemas.microsoft.com/office/drawing/2014/main" id="{E5B498B5-8B15-A744-8F6E-0554932BD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4557016"/>
            <a:ext cx="13260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His F8 (93)</a:t>
            </a:r>
          </a:p>
        </p:txBody>
      </p:sp>
      <p:sp>
        <p:nvSpPr>
          <p:cNvPr id="2" name="CasellaDiTesto 3">
            <a:extLst>
              <a:ext uri="{FF2B5EF4-FFF2-40B4-BE49-F238E27FC236}">
                <a16:creationId xmlns:a16="http://schemas.microsoft.com/office/drawing/2014/main" id="{08988922-68C4-F206-33AD-18D77B3FF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07" y="3747937"/>
            <a:ext cx="3221832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 IX appartiene ad una classe di composti chiamati </a:t>
            </a: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porfinine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(citocromi, clorofilla)</a:t>
            </a:r>
          </a:p>
        </p:txBody>
      </p:sp>
      <p:sp>
        <p:nvSpPr>
          <p:cNvPr id="3" name="CasellaDiTesto 3">
            <a:extLst>
              <a:ext uri="{FF2B5EF4-FFF2-40B4-BE49-F238E27FC236}">
                <a16:creationId xmlns:a16="http://schemas.microsoft.com/office/drawing/2014/main" id="{BCE77D49-CFB6-A81F-8D21-140518913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49" y="4881862"/>
            <a:ext cx="1990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Istidina prossimale</a:t>
            </a: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3F83A21D-1364-C7D0-ABC8-B256EF41D078}"/>
              </a:ext>
            </a:extLst>
          </p:cNvPr>
          <p:cNvSpPr/>
          <p:nvPr/>
        </p:nvSpPr>
        <p:spPr>
          <a:xfrm rot="16200000">
            <a:off x="407194" y="5290662"/>
            <a:ext cx="450532" cy="1981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f0501">
            <a:extLst>
              <a:ext uri="{FF2B5EF4-FFF2-40B4-BE49-F238E27FC236}">
                <a16:creationId xmlns:a16="http://schemas.microsoft.com/office/drawing/2014/main" id="{82F1B8C9-4B71-8540-AA87-496898AFC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9" y="39954"/>
            <a:ext cx="8382000" cy="30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CasellaDiTesto 1">
            <a:extLst>
              <a:ext uri="{FF2B5EF4-FFF2-40B4-BE49-F238E27FC236}">
                <a16:creationId xmlns:a16="http://schemas.microsoft.com/office/drawing/2014/main" id="{735A7FC0-49C5-FA41-A3FB-20EFB6B90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9600"/>
            <a:ext cx="1018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porfirina</a:t>
            </a:r>
          </a:p>
        </p:txBody>
      </p:sp>
      <p:pic>
        <p:nvPicPr>
          <p:cNvPr id="5" name="Picture 4" descr="Hemoglobin &amp;amp; Myoglobin: 1. Heme Group - Biochemistry Flashcards | Draw it  to Know it">
            <a:extLst>
              <a:ext uri="{FF2B5EF4-FFF2-40B4-BE49-F238E27FC236}">
                <a16:creationId xmlns:a16="http://schemas.microsoft.com/office/drawing/2014/main" id="{FC1E36CF-C033-BA40-821D-1CC755A84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7841"/>
            <a:ext cx="3771667" cy="377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2" name="CasellaDiTesto 1">
            <a:extLst>
              <a:ext uri="{FF2B5EF4-FFF2-40B4-BE49-F238E27FC236}">
                <a16:creationId xmlns:a16="http://schemas.microsoft.com/office/drawing/2014/main" id="{A6D7DFC0-D117-B94D-B677-014D33440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5772" y="3244334"/>
            <a:ext cx="1851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Protoporfirina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IX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 descr="f0502">
            <a:extLst>
              <a:ext uri="{FF2B5EF4-FFF2-40B4-BE49-F238E27FC236}">
                <a16:creationId xmlns:a16="http://schemas.microsoft.com/office/drawing/2014/main" id="{50E6034D-9120-6E4D-A8E5-3B6F6137F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9712"/>
            <a:ext cx="5324475" cy="637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71500" y="1524000"/>
            <a:ext cx="8572500" cy="499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Prof.ssa Alessandra Olianas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Dip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Scienze della Vita e dell’Ambiente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Sezione Biomedica (laboratorio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 Biochimica)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Tel. 0706754507 (studio)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baseline="0" dirty="0">
              <a:solidFill>
                <a:prstClr val="black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Ricevimento studenti: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 riceve per appuntamento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		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olianas@unica.it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dirty="0">
              <a:solidFill>
                <a:srgbClr val="FF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436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f0503">
            <a:extLst>
              <a:ext uri="{FF2B5EF4-FFF2-40B4-BE49-F238E27FC236}">
                <a16:creationId xmlns:a16="http://schemas.microsoft.com/office/drawing/2014/main" id="{CECE78C4-260D-6B40-B110-0E9DE28D0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17" y="-59987"/>
            <a:ext cx="4632624" cy="378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0302 Heme of myoglobin">
            <a:extLst>
              <a:ext uri="{FF2B5EF4-FFF2-40B4-BE49-F238E27FC236}">
                <a16:creationId xmlns:a16="http://schemas.microsoft.com/office/drawing/2014/main" id="{8CDC40F7-9F36-D940-88C5-BAEF2692E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861048"/>
            <a:ext cx="9007475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30E5AB-5D8B-F34C-BE90-44F4A602F6E7}"/>
              </a:ext>
            </a:extLst>
          </p:cNvPr>
          <p:cNvSpPr txBox="1"/>
          <p:nvPr/>
        </p:nvSpPr>
        <p:spPr>
          <a:xfrm>
            <a:off x="7668344" y="609329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E7 (64)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F53C9D0-4C48-6A48-9B9B-9DA9D980E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04800"/>
            <a:ext cx="318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Gruppo EME</a:t>
            </a:r>
            <a:endParaRPr kumimoji="0" lang="it-IT" alt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" name="CasellaDiTesto 3">
            <a:extLst>
              <a:ext uri="{FF2B5EF4-FFF2-40B4-BE49-F238E27FC236}">
                <a16:creationId xmlns:a16="http://schemas.microsoft.com/office/drawing/2014/main" id="{844FA2B9-EC5A-0D98-495A-5FD26D759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5106" y="1583010"/>
            <a:ext cx="318293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Il legame con l’ossigeno è stabilizzato da un legame idrogeno tra l’ossigeno e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l’istidina distale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(His 64 o E7)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88934A82-AD4E-9D49-8A60-9641AEDD9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"/>
          <a:stretch>
            <a:fillRect/>
          </a:stretch>
        </p:blipFill>
        <p:spPr bwMode="auto">
          <a:xfrm>
            <a:off x="107950" y="328613"/>
            <a:ext cx="5130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2728F343-BAC5-E648-BB59-D01BB5CEA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9188" y="500063"/>
            <a:ext cx="4214812" cy="624786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Fe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2+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dell’eme può legare: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nell’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ossiemoglobina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;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CO nella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D11873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carbossiemoglobina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;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l’H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 nella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metaemoglobina, 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2000" b="1" baseline="0" dirty="0">
                <a:solidFill>
                  <a:srgbClr val="000000"/>
                </a:solidFill>
                <a:latin typeface="Comic Sans MS" pitchFamily="66" charset="0"/>
              </a:rPr>
              <a:t>U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nico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caso in cui il Fe dell’eme è trivalente (Fe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3+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),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altLang="it-IT" sz="2000" b="1" baseline="0" dirty="0">
              <a:solidFill>
                <a:srgbClr val="00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La molecola perde la capacità di trasportare l’ossigeno.</a:t>
            </a:r>
          </a:p>
        </p:txBody>
      </p:sp>
      <p:sp>
        <p:nvSpPr>
          <p:cNvPr id="2" name="Stella a 6 punte 1">
            <a:extLst>
              <a:ext uri="{FF2B5EF4-FFF2-40B4-BE49-F238E27FC236}">
                <a16:creationId xmlns:a16="http://schemas.microsoft.com/office/drawing/2014/main" id="{E7EF2CC0-E783-8D40-9623-6BA46D4A8169}"/>
              </a:ext>
            </a:extLst>
          </p:cNvPr>
          <p:cNvSpPr/>
          <p:nvPr/>
        </p:nvSpPr>
        <p:spPr>
          <a:xfrm>
            <a:off x="2771800" y="1988840"/>
            <a:ext cx="144016" cy="216024"/>
          </a:xfrm>
          <a:prstGeom prst="star6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CF887A08-747B-2AE8-E1BA-2FED179D8EB9}"/>
              </a:ext>
            </a:extLst>
          </p:cNvPr>
          <p:cNvSpPr/>
          <p:nvPr/>
        </p:nvSpPr>
        <p:spPr>
          <a:xfrm>
            <a:off x="6324600" y="3383281"/>
            <a:ext cx="502919" cy="731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AA94F5A4-2F31-759E-FF69-CE5B82A0635C}"/>
              </a:ext>
            </a:extLst>
          </p:cNvPr>
          <p:cNvSpPr/>
          <p:nvPr/>
        </p:nvSpPr>
        <p:spPr>
          <a:xfrm>
            <a:off x="6391396" y="4800600"/>
            <a:ext cx="502919" cy="731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33D26010-4F83-AC48-B174-D48F326B1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3898900"/>
            <a:ext cx="292417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612F9271-5FF1-7B48-9F19-DE71176A2A83}"/>
              </a:ext>
            </a:extLst>
          </p:cNvPr>
          <p:cNvSpPr/>
          <p:nvPr/>
        </p:nvSpPr>
        <p:spPr>
          <a:xfrm>
            <a:off x="390110" y="228600"/>
            <a:ext cx="8715375" cy="373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arbossi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-mioglobina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carbossi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-emoglobina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-CO)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it-IT" sz="2000" b="1" baseline="0" dirty="0">
                <a:solidFill>
                  <a:srgbClr val="000000"/>
                </a:solidFill>
                <a:latin typeface="Comic Sans MS" pitchFamily="66" charset="0"/>
              </a:rPr>
              <a:t>CO </a:t>
            </a:r>
            <a:r>
              <a:rPr lang="it-IT" sz="2000" baseline="0" dirty="0">
                <a:solidFill>
                  <a:srgbClr val="000000"/>
                </a:solidFill>
                <a:latin typeface="Comic Sans MS" pitchFamily="66" charset="0"/>
              </a:rPr>
              <a:t>legato al gruppo eme. 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non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!!!)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2000" b="1" baseline="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legame con il CO è circa 300 volte più stabile di quello con l’O</a:t>
            </a:r>
            <a:r>
              <a:rPr kumimoji="0" 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Quando nell’aria è presente 0.2% di CO in 1 ora si ha perdita di coscienza e in circa 4 ore si ha morte per asfissia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(circa 2/3 di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sono legati a CO).</a:t>
            </a:r>
          </a:p>
        </p:txBody>
      </p:sp>
      <p:pic>
        <p:nvPicPr>
          <p:cNvPr id="28677" name="Picture 5" descr="Il monossido di carbonio (Elisa-Anna)">
            <a:extLst>
              <a:ext uri="{FF2B5EF4-FFF2-40B4-BE49-F238E27FC236}">
                <a16:creationId xmlns:a16="http://schemas.microsoft.com/office/drawing/2014/main" id="{E27BD43C-FEFF-AE46-ACFB-7F546CE02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75" y="4437112"/>
            <a:ext cx="3077294" cy="23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DBC4F2A-01EE-2945-BE26-F20FFD8688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1403" y="86603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Protezione dell’eme da parte della globina</a:t>
            </a:r>
            <a:br>
              <a:rPr lang="it-IT" altLang="it-IT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it-IT" altLang="it-IT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41BB535-82E4-1C44-8237-E3158CA1A5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5543550" cy="568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z="2800" dirty="0">
                <a:latin typeface="Comic Sans MS" panose="030F0902030302020204" pitchFamily="66" charset="0"/>
              </a:rPr>
              <a:t>Le 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globine</a:t>
            </a:r>
            <a:r>
              <a:rPr lang="it-IT" altLang="it-IT" sz="2800" dirty="0">
                <a:latin typeface="Comic Sans MS" panose="030F0902030302020204" pitchFamily="66" charset="0"/>
              </a:rPr>
              <a:t> che circondano l'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eme</a:t>
            </a:r>
            <a:r>
              <a:rPr lang="it-IT" altLang="it-IT" sz="2800" dirty="0">
                <a:latin typeface="Comic Sans MS" panose="030F0902030302020204" pitchFamily="66" charset="0"/>
              </a:rPr>
              <a:t> nella 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Mb</a:t>
            </a:r>
            <a:r>
              <a:rPr lang="it-IT" altLang="it-IT" sz="2800" dirty="0">
                <a:latin typeface="Comic Sans MS" panose="030F0902030302020204" pitchFamily="66" charset="0"/>
              </a:rPr>
              <a:t> ed nella </a:t>
            </a:r>
            <a:r>
              <a:rPr lang="it-IT" altLang="it-IT" sz="2800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Hb</a:t>
            </a:r>
            <a:r>
              <a:rPr lang="it-IT" altLang="it-IT" sz="2800" dirty="0">
                <a:latin typeface="Comic Sans MS" panose="030F0902030302020204" pitchFamily="66" charset="0"/>
              </a:rPr>
              <a:t> hanno funzioni di estrema importanza: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z="1800" b="1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- impediscono al ferro dell’eme di ossidarsi  da 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Fe</a:t>
            </a:r>
            <a:r>
              <a:rPr lang="it-IT" altLang="it-IT" sz="180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2+</a:t>
            </a:r>
            <a:r>
              <a:rPr lang="it-IT" altLang="it-IT" sz="1800" dirty="0">
                <a:latin typeface="Comic Sans MS" panose="030F0902030302020204" pitchFamily="66" charset="0"/>
              </a:rPr>
              <a:t> ferroso a  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Fe</a:t>
            </a:r>
            <a:r>
              <a:rPr lang="it-IT" altLang="it-IT" sz="180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3+</a:t>
            </a:r>
            <a:r>
              <a:rPr lang="it-IT" altLang="it-IT" sz="1800" dirty="0">
                <a:latin typeface="Comic Sans MS" panose="030F0902030302020204" pitchFamily="66" charset="0"/>
              </a:rPr>
              <a:t> ferrico;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z="1800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it-IT" altLang="it-IT" sz="1800" dirty="0">
                <a:latin typeface="Comic Sans MS" panose="030F0902030302020204" pitchFamily="66" charset="0"/>
              </a:rPr>
              <a:t>creano un </a:t>
            </a:r>
            <a:r>
              <a:rPr lang="it-IT" altLang="it-IT" sz="1800" b="1" dirty="0">
                <a:latin typeface="Comic Sans MS" panose="030F0902030302020204" pitchFamily="66" charset="0"/>
              </a:rPr>
              <a:t>sito attivo idrofobico</a:t>
            </a:r>
            <a:r>
              <a:rPr lang="it-IT" altLang="it-IT" sz="1800" dirty="0">
                <a:latin typeface="Comic Sans MS" panose="030F0902030302020204" pitchFamily="66" charset="0"/>
              </a:rPr>
              <a:t>, 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	in cui si lega O</a:t>
            </a:r>
            <a:r>
              <a:rPr lang="it-IT" altLang="it-IT" sz="1800" baseline="-25000" dirty="0">
                <a:latin typeface="Comic Sans MS" panose="030F0902030302020204" pitchFamily="66" charset="0"/>
              </a:rPr>
              <a:t>2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endParaRPr lang="it-IT" altLang="it-IT" sz="1800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- proteggono l’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eme</a:t>
            </a:r>
            <a:r>
              <a:rPr lang="it-IT" altLang="it-IT" sz="1800" dirty="0">
                <a:latin typeface="Comic Sans MS" panose="030F0902030302020204" pitchFamily="66" charset="0"/>
              </a:rPr>
              <a:t> da </a:t>
            </a:r>
            <a:r>
              <a:rPr lang="it-IT" altLang="it-IT" sz="1800" dirty="0" err="1">
                <a:latin typeface="Comic Sans MS" panose="030F0902030302020204" pitchFamily="66" charset="0"/>
              </a:rPr>
              <a:t>ligandi</a:t>
            </a:r>
            <a:r>
              <a:rPr lang="it-IT" altLang="it-IT" sz="1800" dirty="0">
                <a:latin typeface="Comic Sans MS" panose="030F0902030302020204" pitchFamily="66" charset="0"/>
              </a:rPr>
              <a:t> indesiderabili (esempio CO monossido di carbonio).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     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.</a:t>
            </a:r>
          </a:p>
        </p:txBody>
      </p:sp>
      <p:pic>
        <p:nvPicPr>
          <p:cNvPr id="29700" name="Immagine 3" descr="7.3.png">
            <a:extLst>
              <a:ext uri="{FF2B5EF4-FFF2-40B4-BE49-F238E27FC236}">
                <a16:creationId xmlns:a16="http://schemas.microsoft.com/office/drawing/2014/main" id="{C97BB11A-954B-2145-9FFD-6130F6A79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6250"/>
            <a:ext cx="3170238" cy="598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E5C69716-7229-2645-8FD8-59A168D812D4}"/>
              </a:ext>
            </a:extLst>
          </p:cNvPr>
          <p:cNvCxnSpPr/>
          <p:nvPr/>
        </p:nvCxnSpPr>
        <p:spPr>
          <a:xfrm>
            <a:off x="5867400" y="3501008"/>
            <a:ext cx="432792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magine 1" descr="hb.png">
            <a:extLst>
              <a:ext uri="{FF2B5EF4-FFF2-40B4-BE49-F238E27FC236}">
                <a16:creationId xmlns:a16="http://schemas.microsoft.com/office/drawing/2014/main" id="{09206401-B807-375E-FC2F-B712595DD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714375"/>
            <a:ext cx="6143625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E87609B-44CD-585B-C182-0EFF332EB739}"/>
              </a:ext>
            </a:extLst>
          </p:cNvPr>
          <p:cNvSpPr txBox="1"/>
          <p:nvPr/>
        </p:nvSpPr>
        <p:spPr>
          <a:xfrm>
            <a:off x="1033462" y="1600200"/>
            <a:ext cx="12192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901A00-C43B-673B-B3A1-C3EA1D218107}"/>
              </a:ext>
            </a:extLst>
          </p:cNvPr>
          <p:cNvSpPr txBox="1"/>
          <p:nvPr/>
        </p:nvSpPr>
        <p:spPr>
          <a:xfrm>
            <a:off x="1447800" y="838200"/>
            <a:ext cx="12192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Abs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CD89EB8-1F9C-B3AC-9A22-6075A89E4BD2}"/>
              </a:ext>
            </a:extLst>
          </p:cNvPr>
          <p:cNvSpPr txBox="1"/>
          <p:nvPr/>
        </p:nvSpPr>
        <p:spPr>
          <a:xfrm>
            <a:off x="1357313" y="304800"/>
            <a:ext cx="4141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Spettro di assorbimento dell’</a:t>
            </a:r>
            <a:r>
              <a:rPr lang="it-IT" dirty="0" err="1"/>
              <a:t>Hb</a:t>
            </a:r>
            <a:endParaRPr lang="it-I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B4B61FD-155D-4CD9-9B1A-A6942E01E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75" y="5929313"/>
            <a:ext cx="681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VIS</a:t>
            </a:r>
            <a:endParaRPr lang="en-US" altLang="it-IT" sz="2400"/>
          </a:p>
        </p:txBody>
      </p:sp>
      <p:pic>
        <p:nvPicPr>
          <p:cNvPr id="24" name="Picture 8" descr="4D557339">
            <a:extLst>
              <a:ext uri="{FF2B5EF4-FFF2-40B4-BE49-F238E27FC236}">
                <a16:creationId xmlns:a16="http://schemas.microsoft.com/office/drawing/2014/main" id="{F387306C-306F-D7E0-EFDE-5FE59E961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0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1" r="11192" b="41585"/>
          <a:stretch>
            <a:fillRect/>
          </a:stretch>
        </p:blipFill>
        <p:spPr bwMode="auto">
          <a:xfrm>
            <a:off x="4143375" y="1428750"/>
            <a:ext cx="31194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8" descr="heme-structure">
            <a:extLst>
              <a:ext uri="{FF2B5EF4-FFF2-40B4-BE49-F238E27FC236}">
                <a16:creationId xmlns:a16="http://schemas.microsoft.com/office/drawing/2014/main" id="{D0898BF1-2E35-D824-772E-E79A29C7C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00313"/>
            <a:ext cx="2044700" cy="2366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90DDD35-51CC-6534-C4C4-A3C3BE344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928813"/>
            <a:ext cx="3019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Proteina coniugata: Hb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A8BA950-B620-3547-5980-E38C68341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21" y="222235"/>
            <a:ext cx="8260595" cy="66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800" dirty="0"/>
          </a:p>
          <a:p>
            <a:pPr eaLnBrk="1" hangingPunct="1">
              <a:spcBef>
                <a:spcPct val="0"/>
              </a:spcBef>
            </a:pPr>
            <a:r>
              <a:rPr lang="it-IT" altLang="it-IT" sz="2800" dirty="0"/>
              <a:t>Gruppi prostetici  (proteine coniugate):  p.es gruppo eme 410-415 nm, 500-600 nm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2DFE6A0-CBAB-963C-1865-D1D34BFEB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25" y="3429000"/>
            <a:ext cx="1693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Deoxy-Hb  (</a:t>
            </a:r>
            <a:r>
              <a:rPr lang="it-IT" altLang="it-IT" sz="900">
                <a:sym typeface="Symbol" panose="05050102010706020507" pitchFamily="18" charset="2"/>
              </a:rPr>
              <a:t></a:t>
            </a:r>
            <a:r>
              <a:rPr lang="it-IT" altLang="it-IT" sz="18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5C6B301F-E5D3-7377-8132-8B4E9D3ED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8063" y="2786063"/>
            <a:ext cx="149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Oxy-Hb  (     )</a:t>
            </a:r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533EFB16-5803-9415-E465-0295077949BB}"/>
              </a:ext>
            </a:extLst>
          </p:cNvPr>
          <p:cNvCxnSpPr/>
          <p:nvPr/>
        </p:nvCxnSpPr>
        <p:spPr>
          <a:xfrm>
            <a:off x="8027110" y="2848499"/>
            <a:ext cx="214312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806FCB8E-93CD-7CD1-8B66-F793094B7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750" y="4000500"/>
            <a:ext cx="1873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Carboxy-Hb  (</a:t>
            </a:r>
            <a:r>
              <a:rPr lang="it-IT" altLang="it-IT" sz="900">
                <a:sym typeface="Symbol" panose="05050102010706020507" pitchFamily="18" charset="2"/>
              </a:rPr>
              <a:t></a:t>
            </a:r>
            <a:r>
              <a:rPr lang="it-IT" altLang="it-IT" sz="180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29" grpId="0"/>
      <p:bldP spid="37" grpId="0"/>
      <p:bldP spid="38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208D423-F03D-41C9-CABB-D4D8975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1DF6B0-7A60-D1D6-4F29-F906E2C26EA1}"/>
              </a:ext>
            </a:extLst>
          </p:cNvPr>
          <p:cNvSpPr txBox="1"/>
          <p:nvPr/>
        </p:nvSpPr>
        <p:spPr>
          <a:xfrm>
            <a:off x="-729574" y="255881"/>
            <a:ext cx="10115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altLang="it-IT" baseline="0" dirty="0">
                <a:latin typeface="Comic Sans MS" panose="030F0902030302020204" pitchFamily="66" charset="0"/>
              </a:rPr>
              <a:t>MIOGLOBINA    </a:t>
            </a:r>
            <a:r>
              <a:rPr lang="it-IT" altLang="it-IT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  EMOGLOBINA 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4" descr="C:\Documenti\Pic_Bioc\Mb_Hb.gif">
            <a:extLst>
              <a:ext uri="{FF2B5EF4-FFF2-40B4-BE49-F238E27FC236}">
                <a16:creationId xmlns:a16="http://schemas.microsoft.com/office/drawing/2014/main" id="{CB71C61C-9C48-F2DD-B5F2-0A89DFE6E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3" b="6468"/>
          <a:stretch/>
        </p:blipFill>
        <p:spPr bwMode="auto">
          <a:xfrm>
            <a:off x="4177349" y="2686452"/>
            <a:ext cx="4709669" cy="297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i\Pic_Bioc\Mb_Hb.gif">
            <a:extLst>
              <a:ext uri="{FF2B5EF4-FFF2-40B4-BE49-F238E27FC236}">
                <a16:creationId xmlns:a16="http://schemas.microsoft.com/office/drawing/2014/main" id="{D08FE074-9545-0658-5FEA-9800E983FB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9" b="6468"/>
          <a:stretch/>
        </p:blipFill>
        <p:spPr bwMode="auto">
          <a:xfrm>
            <a:off x="372143" y="2158082"/>
            <a:ext cx="327585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1BFEB61-833A-E6B4-7036-FD764C69419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762001" y="1044424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aseline="0" dirty="0">
                <a:solidFill>
                  <a:schemeClr val="tx1"/>
                </a:solidFill>
                <a:latin typeface="Arial"/>
              </a:rPr>
              <a:t>1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="1" baseline="0" dirty="0">
                <a:solidFill>
                  <a:schemeClr val="tx1"/>
                </a:solidFill>
                <a:latin typeface="Arial"/>
              </a:rPr>
              <a:t>1 molecola di ossigeno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55B8F794-6BEE-C62C-9C80-D2FC1438582E}"/>
              </a:ext>
            </a:extLst>
          </p:cNvPr>
          <p:cNvSpPr/>
          <p:nvPr/>
        </p:nvSpPr>
        <p:spPr>
          <a:xfrm>
            <a:off x="1322917" y="1443081"/>
            <a:ext cx="408432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0E6EC46-1FBD-337C-DB12-D3D12591AE9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3877876" y="902212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="1" baseline="0" dirty="0">
                <a:solidFill>
                  <a:srgbClr val="FF0000"/>
                </a:solidFill>
                <a:latin typeface="Arial"/>
              </a:rPr>
              <a:t>4 molecole di ossigeno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44D326CF-E117-5A2F-AC36-89BD03E904A2}"/>
              </a:ext>
            </a:extLst>
          </p:cNvPr>
          <p:cNvSpPr/>
          <p:nvPr/>
        </p:nvSpPr>
        <p:spPr>
          <a:xfrm>
            <a:off x="5993598" y="1261970"/>
            <a:ext cx="408432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084D0D1-1F34-6000-EB7E-DEC7A57FB03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337262" y="5433518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Il legame con l’ossigeno è cooperativo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5D1074D-FB8A-134E-1E7C-8CA137FA507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304800" y="5575730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1600" baseline="0" dirty="0">
                <a:solidFill>
                  <a:schemeClr val="tx1"/>
                </a:solidFill>
                <a:latin typeface="Arial"/>
              </a:rPr>
              <a:t>Il legame con l’ossigeno NON è cooperativo</a:t>
            </a:r>
            <a:endParaRPr kumimoji="0" lang="it-IT" altLang="it-IT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6757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1411A79D-A4D9-070F-1E29-AEFBB99E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57873F4-4DA4-B60D-F700-9C03FC74E0BF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685800" y="381000"/>
            <a:ext cx="6400800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Il legame con l’ossigeno è cooperativo (</a:t>
            </a:r>
            <a:r>
              <a:rPr lang="it-IT" altLang="it-IT" sz="2000" baseline="0" dirty="0" err="1">
                <a:solidFill>
                  <a:srgbClr val="FF0000"/>
                </a:solidFill>
                <a:latin typeface="Arial"/>
              </a:rPr>
              <a:t>Hb</a:t>
            </a: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):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chemeClr val="tx1"/>
                </a:solidFill>
                <a:latin typeface="Arial"/>
              </a:rPr>
              <a:t>Il legame di una molecola di ossigeno facilita il legame delle altre molecole di ossigeno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026" name="Picture 2" descr="MIOGLOBINA ED EMOGLOBINA">
            <a:extLst>
              <a:ext uri="{FF2B5EF4-FFF2-40B4-BE49-F238E27FC236}">
                <a16:creationId xmlns:a16="http://schemas.microsoft.com/office/drawing/2014/main" id="{CE1AFB6E-6588-FFB2-787F-EA3E2A353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819400"/>
            <a:ext cx="3895725" cy="33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ccia in giù 3">
            <a:extLst>
              <a:ext uri="{FF2B5EF4-FFF2-40B4-BE49-F238E27FC236}">
                <a16:creationId xmlns:a16="http://schemas.microsoft.com/office/drawing/2014/main" id="{CE9990B0-EECA-B42A-505D-87E2E1673D00}"/>
              </a:ext>
            </a:extLst>
          </p:cNvPr>
          <p:cNvSpPr/>
          <p:nvPr/>
        </p:nvSpPr>
        <p:spPr>
          <a:xfrm>
            <a:off x="3505200" y="761531"/>
            <a:ext cx="256032" cy="5212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014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>
            <a:extLst>
              <a:ext uri="{FF2B5EF4-FFF2-40B4-BE49-F238E27FC236}">
                <a16:creationId xmlns:a16="http://schemas.microsoft.com/office/drawing/2014/main" id="{8300792C-1396-6D42-A176-D15280007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3480" y="4393922"/>
            <a:ext cx="2286000" cy="1052512"/>
          </a:xfrm>
          <a:prstGeom prst="ellipse">
            <a:avLst/>
          </a:prstGeom>
          <a:solidFill>
            <a:srgbClr val="CC99FF">
              <a:alpha val="85881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30724" name="Picture 13">
            <a:extLst>
              <a:ext uri="{FF2B5EF4-FFF2-40B4-BE49-F238E27FC236}">
                <a16:creationId xmlns:a16="http://schemas.microsoft.com/office/drawing/2014/main" id="{EF523AC9-CE2F-214E-BDA4-231112D92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9600"/>
            <a:ext cx="20304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CasellaDiTesto 1">
            <a:extLst>
              <a:ext uri="{FF2B5EF4-FFF2-40B4-BE49-F238E27FC236}">
                <a16:creationId xmlns:a16="http://schemas.microsoft.com/office/drawing/2014/main" id="{33135312-A320-1647-A8A5-422862128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5943600"/>
            <a:ext cx="6080125" cy="400050"/>
          </a:xfrm>
          <a:prstGeom prst="rect">
            <a:avLst/>
          </a:prstGeom>
          <a:solidFill>
            <a:srgbClr val="FEF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Se la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Kdiss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è piccola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l’affinità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proteina/ligando è elevata</a:t>
            </a:r>
          </a:p>
        </p:txBody>
      </p:sp>
      <p:sp>
        <p:nvSpPr>
          <p:cNvPr id="30726" name="Rettangolo 3">
            <a:extLst>
              <a:ext uri="{FF2B5EF4-FFF2-40B4-BE49-F238E27FC236}">
                <a16:creationId xmlns:a16="http://schemas.microsoft.com/office/drawing/2014/main" id="{1F4923F2-AA2D-9A41-A59A-F11911B9F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191" y="279400"/>
            <a:ext cx="90392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Legame reversibile O</a:t>
            </a:r>
            <a:r>
              <a:rPr kumimoji="0" lang="it-IT" altLang="it-IT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-Mb è descritto dalla reazione all’equilibrio </a:t>
            </a:r>
          </a:p>
        </p:txBody>
      </p:sp>
      <p:sp>
        <p:nvSpPr>
          <p:cNvPr id="30727" name="CasellaDiTesto 2">
            <a:extLst>
              <a:ext uri="{FF2B5EF4-FFF2-40B4-BE49-F238E27FC236}">
                <a16:creationId xmlns:a16="http://schemas.microsoft.com/office/drawing/2014/main" id="{A365DF1E-D5CF-9E4F-A64C-8C415F6D1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8494" y="1421184"/>
            <a:ext cx="3941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Proteina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+ Ligando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↔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6731A83-91E8-2D4B-8EEF-5DF43DA79C5A}"/>
              </a:ext>
            </a:extLst>
          </p:cNvPr>
          <p:cNvSpPr txBox="1"/>
          <p:nvPr/>
        </p:nvSpPr>
        <p:spPr>
          <a:xfrm>
            <a:off x="6394846" y="1235075"/>
            <a:ext cx="2513484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Il legame di un ligando dipende dalla sua concentrazione nell’ambiente circostante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5DA6514-0573-4BB7-1FB0-B142037F62F7}"/>
              </a:ext>
            </a:extLst>
          </p:cNvPr>
          <p:cNvSpPr txBox="1"/>
          <p:nvPr/>
        </p:nvSpPr>
        <p:spPr>
          <a:xfrm>
            <a:off x="3996480" y="2987120"/>
            <a:ext cx="25265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aseline="0" dirty="0"/>
              <a:t>Mb + O</a:t>
            </a:r>
            <a:r>
              <a:rPr lang="it-IT" baseline="-25000" dirty="0"/>
              <a:t>2</a:t>
            </a:r>
            <a:r>
              <a:rPr lang="it-IT" baseline="0" dirty="0"/>
              <a:t> 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1F78354-50B3-30D5-C06C-636C1D5E606B}"/>
              </a:ext>
            </a:extLst>
          </p:cNvPr>
          <p:cNvSpPr txBox="1"/>
          <p:nvPr/>
        </p:nvSpPr>
        <p:spPr>
          <a:xfrm>
            <a:off x="1046075" y="2010940"/>
            <a:ext cx="4798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/>
              <a:t>Mb + O</a:t>
            </a:r>
            <a:r>
              <a:rPr lang="it-IT" baseline="-25000" dirty="0"/>
              <a:t>2</a:t>
            </a:r>
            <a:r>
              <a:rPr lang="it-IT" baseline="0" dirty="0"/>
              <a:t>                   </a:t>
            </a:r>
            <a:r>
              <a:rPr lang="it-IT" baseline="0" dirty="0">
                <a:sym typeface="Wingdings" panose="05000000000000000000" pitchFamily="2" charset="2"/>
              </a:rPr>
              <a:t>MbO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6D1B314-13FB-B04D-ABB8-D1D097505E63}"/>
              </a:ext>
            </a:extLst>
          </p:cNvPr>
          <p:cNvCxnSpPr>
            <a:cxnSpLocks/>
          </p:cNvCxnSpPr>
          <p:nvPr/>
        </p:nvCxnSpPr>
        <p:spPr bwMode="auto">
          <a:xfrm flipV="1">
            <a:off x="2853480" y="2268313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6A0E257-4375-53A1-DB2B-465779FDFCC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927562" y="2483608"/>
            <a:ext cx="1100478" cy="63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EE37F96-34E6-2A21-EC93-0D903E91BAB6}"/>
              </a:ext>
            </a:extLst>
          </p:cNvPr>
          <p:cNvSpPr txBox="1"/>
          <p:nvPr/>
        </p:nvSpPr>
        <p:spPr>
          <a:xfrm>
            <a:off x="3052618" y="2503421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/>
              <a:t>K </a:t>
            </a:r>
            <a:r>
              <a:rPr lang="it-IT" sz="2000" baseline="-25000" dirty="0" err="1"/>
              <a:t>diss</a:t>
            </a:r>
            <a:endParaRPr lang="it-IT" sz="2000" baseline="-250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445B5F3-A880-1425-6BD9-106F57FE1A91}"/>
              </a:ext>
            </a:extLst>
          </p:cNvPr>
          <p:cNvSpPr txBox="1"/>
          <p:nvPr/>
        </p:nvSpPr>
        <p:spPr>
          <a:xfrm>
            <a:off x="3056629" y="1868352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Kass</a:t>
            </a:r>
            <a:endParaRPr lang="it-IT" sz="2000" baseline="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D094F43-4F21-FBDB-42DC-028DFDDB2963}"/>
              </a:ext>
            </a:extLst>
          </p:cNvPr>
          <p:cNvSpPr txBox="1"/>
          <p:nvPr/>
        </p:nvSpPr>
        <p:spPr>
          <a:xfrm>
            <a:off x="1037462" y="2942130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>
                <a:sym typeface="Wingdings" panose="05000000000000000000" pitchFamily="2" charset="2"/>
              </a:rPr>
              <a:t>MbO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76523824-7981-D8A2-5EFC-02C39A3670D1}"/>
              </a:ext>
            </a:extLst>
          </p:cNvPr>
          <p:cNvCxnSpPr>
            <a:cxnSpLocks/>
          </p:cNvCxnSpPr>
          <p:nvPr/>
        </p:nvCxnSpPr>
        <p:spPr bwMode="auto">
          <a:xfrm flipV="1">
            <a:off x="2534691" y="3377850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1E2E513-B016-256C-82E5-34C5CE0C0522}"/>
              </a:ext>
            </a:extLst>
          </p:cNvPr>
          <p:cNvSpPr txBox="1"/>
          <p:nvPr/>
        </p:nvSpPr>
        <p:spPr>
          <a:xfrm>
            <a:off x="2750876" y="2964365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Kdiss</a:t>
            </a:r>
            <a:endParaRPr lang="it-IT" sz="2000" baseline="0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534093CE-BEE5-0E61-5FA4-419F1358F90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76787" y="3588461"/>
            <a:ext cx="1163091" cy="1262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5" grpId="0" animBg="1"/>
      <p:bldP spid="30726" grpId="0"/>
      <p:bldP spid="30727" grpId="0"/>
      <p:bldP spid="22" grpId="0" animBg="1"/>
      <p:bldP spid="3" grpId="0"/>
      <p:bldP spid="30" grpId="0"/>
      <p:bldP spid="30" grpId="1"/>
      <p:bldP spid="31" grpId="0"/>
      <p:bldP spid="32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>
            <a:extLst>
              <a:ext uri="{FF2B5EF4-FFF2-40B4-BE49-F238E27FC236}">
                <a16:creationId xmlns:a16="http://schemas.microsoft.com/office/drawing/2014/main" id="{A851BE32-BF57-92E7-EA42-CFDB127F9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91237"/>
            <a:ext cx="3810000" cy="1524000"/>
          </a:xfrm>
          <a:prstGeom prst="ellipse">
            <a:avLst/>
          </a:prstGeom>
          <a:solidFill>
            <a:srgbClr val="CC99FF">
              <a:alpha val="81175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" name="Line 16">
            <a:extLst>
              <a:ext uri="{FF2B5EF4-FFF2-40B4-BE49-F238E27FC236}">
                <a16:creationId xmlns:a16="http://schemas.microsoft.com/office/drawing/2014/main" id="{1E519EE2-5178-37EA-2A3C-C372EB72E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207724"/>
            <a:ext cx="457200" cy="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4E81D36-0F32-0623-DA89-A0B7DFA3835D}"/>
              </a:ext>
            </a:extLst>
          </p:cNvPr>
          <p:cNvSpPr txBox="1"/>
          <p:nvPr/>
        </p:nvSpPr>
        <p:spPr>
          <a:xfrm>
            <a:off x="928789" y="353178"/>
            <a:ext cx="746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FRAZIONE DI SATURAZIONE </a:t>
            </a:r>
            <a:endParaRPr lang="it-IT" dirty="0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38C7F380-6D20-12BF-54C3-305857D64DEC}"/>
              </a:ext>
            </a:extLst>
          </p:cNvPr>
          <p:cNvCxnSpPr>
            <a:cxnSpLocks/>
          </p:cNvCxnSpPr>
          <p:nvPr/>
        </p:nvCxnSpPr>
        <p:spPr bwMode="auto">
          <a:xfrm>
            <a:off x="1066800" y="2207724"/>
            <a:ext cx="1752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0691260-8CED-7DBD-C5E9-B5DBD886A2B0}"/>
              </a:ext>
            </a:extLst>
          </p:cNvPr>
          <p:cNvSpPr txBox="1"/>
          <p:nvPr/>
        </p:nvSpPr>
        <p:spPr>
          <a:xfrm>
            <a:off x="914400" y="2369352"/>
            <a:ext cx="272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Totale siti disponibili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35C53D0-0356-9495-C1CA-3F0BF1D330DE}"/>
              </a:ext>
            </a:extLst>
          </p:cNvPr>
          <p:cNvSpPr txBox="1"/>
          <p:nvPr/>
        </p:nvSpPr>
        <p:spPr>
          <a:xfrm>
            <a:off x="1205065" y="1815264"/>
            <a:ext cx="170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Siti occupati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9111D33-A9ED-5463-6B19-41F66DFDB6CF}"/>
              </a:ext>
            </a:extLst>
          </p:cNvPr>
          <p:cNvSpPr txBox="1"/>
          <p:nvPr/>
        </p:nvSpPr>
        <p:spPr>
          <a:xfrm>
            <a:off x="721468" y="5892278"/>
            <a:ext cx="845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baseline="0" dirty="0">
                <a:solidFill>
                  <a:srgbClr val="000000"/>
                </a:solidFill>
              </a:rPr>
              <a:t>Y 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 esprime in % o frazione di saturazione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7FA8C3F-30B7-0CF9-F7B9-0771C08E9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189" y="3878531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1, Mb completamente ossigenata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0, Mb completamente deossigenata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DC29763-7AAB-BF0D-1CD8-60D9E1A87A79}"/>
              </a:ext>
            </a:extLst>
          </p:cNvPr>
          <p:cNvSpPr txBox="1"/>
          <p:nvPr/>
        </p:nvSpPr>
        <p:spPr>
          <a:xfrm>
            <a:off x="300599" y="1776134"/>
            <a:ext cx="841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baseline="0" dirty="0">
                <a:solidFill>
                  <a:srgbClr val="000000"/>
                </a:solidFill>
              </a:rPr>
              <a:t>Y= </a:t>
            </a:r>
            <a:endParaRPr lang="it-IT" dirty="0"/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B939487A-0444-D99F-9C6D-7FAB52FA8EB1}"/>
              </a:ext>
            </a:extLst>
          </p:cNvPr>
          <p:cNvGrpSpPr/>
          <p:nvPr/>
        </p:nvGrpSpPr>
        <p:grpSpPr>
          <a:xfrm>
            <a:off x="5165698" y="1476755"/>
            <a:ext cx="4572000" cy="1461938"/>
            <a:chOff x="5308608" y="1347739"/>
            <a:chExt cx="4572000" cy="1461938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A0F7DB01-5E34-9FE2-E820-6524AC642C0F}"/>
                </a:ext>
              </a:extLst>
            </p:cNvPr>
            <p:cNvSpPr txBox="1"/>
            <p:nvPr/>
          </p:nvSpPr>
          <p:spPr>
            <a:xfrm>
              <a:off x="5323283" y="1857101"/>
              <a:ext cx="3020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Y =________________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A64FB14B-378D-BBB3-4EB7-2483061845E3}"/>
                </a:ext>
              </a:extLst>
            </p:cNvPr>
            <p:cNvSpPr txBox="1"/>
            <p:nvPr/>
          </p:nvSpPr>
          <p:spPr>
            <a:xfrm>
              <a:off x="6360329" y="1347739"/>
              <a:ext cx="17732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aseline="0" dirty="0"/>
                <a:t>[MbO</a:t>
              </a:r>
              <a:r>
                <a:rPr lang="it-IT" baseline="-25000" dirty="0"/>
                <a:t>2</a:t>
              </a:r>
              <a:r>
                <a:rPr lang="it-IT" baseline="0" dirty="0"/>
                <a:t>]  </a:t>
              </a:r>
              <a:endParaRPr lang="it-IT" baseline="-25000" dirty="0"/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3D6A74EC-BE6F-A8FB-F330-3BA3623BE203}"/>
                </a:ext>
              </a:extLst>
            </p:cNvPr>
            <p:cNvSpPr txBox="1"/>
            <p:nvPr/>
          </p:nvSpPr>
          <p:spPr>
            <a:xfrm>
              <a:off x="5308608" y="2163346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  <p:pic>
        <p:nvPicPr>
          <p:cNvPr id="3" name="Picture 2" descr="MIOGLOBINA ED EMOGLOBINA">
            <a:extLst>
              <a:ext uri="{FF2B5EF4-FFF2-40B4-BE49-F238E27FC236}">
                <a16:creationId xmlns:a16="http://schemas.microsoft.com/office/drawing/2014/main" id="{527DF0DE-A537-27C9-1F37-14D513FC0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67" y="3488292"/>
            <a:ext cx="2667000" cy="23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10" grpId="0"/>
      <p:bldP spid="11" grpId="0"/>
      <p:bldP spid="16" grpId="0"/>
      <p:bldP spid="1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4400" y="2411104"/>
            <a:ext cx="8785225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FBE96A-B048-B9A4-47B3-1799834C5BEB}"/>
              </a:ext>
            </a:extLst>
          </p:cNvPr>
          <p:cNvSpPr txBox="1"/>
          <p:nvPr/>
        </p:nvSpPr>
        <p:spPr>
          <a:xfrm>
            <a:off x="4415731" y="5580803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2400" dirty="0"/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Campbell, Farrell.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 </a:t>
            </a:r>
          </a:p>
          <a:p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EdiSES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50870A-860E-5C3D-BF4E-76E7386E4256}"/>
              </a:ext>
            </a:extLst>
          </p:cNvPr>
          <p:cNvSpPr txBox="1"/>
          <p:nvPr/>
        </p:nvSpPr>
        <p:spPr>
          <a:xfrm>
            <a:off x="2493071" y="446650"/>
            <a:ext cx="38453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Nelson, Cox. </a:t>
            </a:r>
          </a:p>
          <a:p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I </a:t>
            </a:r>
            <a:r>
              <a:rPr lang="it-IT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Principi di Biochimica di </a:t>
            </a:r>
            <a:r>
              <a:rPr lang="it-IT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Lehninger</a:t>
            </a: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. Zanichelli</a:t>
            </a:r>
            <a:endParaRPr lang="it-IT" sz="2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C105CDF-E1C2-7ED9-AE0D-EBB6897AC127}"/>
              </a:ext>
            </a:extLst>
          </p:cNvPr>
          <p:cNvSpPr txBox="1"/>
          <p:nvPr/>
        </p:nvSpPr>
        <p:spPr>
          <a:xfrm>
            <a:off x="6162674" y="3357518"/>
            <a:ext cx="304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Berg,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Tymoczco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Stryer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</a:t>
            </a:r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Zanichelli</a:t>
            </a:r>
            <a:endParaRPr lang="it-IT" sz="2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301796-3798-93E2-6960-C13B5B11E7FC}"/>
              </a:ext>
            </a:extLst>
          </p:cNvPr>
          <p:cNvSpPr txBox="1"/>
          <p:nvPr/>
        </p:nvSpPr>
        <p:spPr>
          <a:xfrm>
            <a:off x="2286000" y="4032501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Pratt.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Fondamenti di Biochimica. 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Zanichelli</a:t>
            </a:r>
            <a:endParaRPr lang="it-IT" sz="24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A49BE22-1F39-88B3-D3B4-4B2033542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65" y="209959"/>
            <a:ext cx="2111767" cy="30409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B27B25F-CF2F-F0E6-6C6A-10DEC811D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98" y="3451959"/>
            <a:ext cx="2111767" cy="30168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1D92F5-D828-4776-C96F-599B49077E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267" y="62747"/>
            <a:ext cx="2222248" cy="302225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05FD0D4-BCB0-5DBA-D3EF-FCBDA6DE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9856" y="4090336"/>
            <a:ext cx="1905000" cy="26860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6">
            <a:extLst>
              <a:ext uri="{FF2B5EF4-FFF2-40B4-BE49-F238E27FC236}">
                <a16:creationId xmlns:a16="http://schemas.microsoft.com/office/drawing/2014/main" id="{BB280415-682D-B448-8D6A-4F4F353020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0025" y="3700463"/>
            <a:ext cx="457200" cy="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4F442059-AD24-A948-93D6-B5BE79746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575" y="444500"/>
            <a:ext cx="4416425" cy="1323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2) dall’affinità che la proteina ha per il suo ligando, cioè dalla costante di dissociazione (K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del complesso MbO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id="{24DAAFC3-73F4-EC4A-A09B-DB6927B32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444501"/>
            <a:ext cx="4416425" cy="1323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DIPENDE DA: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1) dalla concentrazione del ligando [O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] che si esprime come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6265976-70B4-9E4C-B2AA-68C30D9CC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225" y="3276600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1, Mb completamente ossigenata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0, Mb completamente deossigenata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DCEC3407-68DD-A01F-49BD-31FD249202B7}"/>
              </a:ext>
            </a:extLst>
          </p:cNvPr>
          <p:cNvGrpSpPr/>
          <p:nvPr/>
        </p:nvGrpSpPr>
        <p:grpSpPr>
          <a:xfrm>
            <a:off x="457200" y="2698031"/>
            <a:ext cx="4572000" cy="1461938"/>
            <a:chOff x="5308608" y="1347739"/>
            <a:chExt cx="4572000" cy="1461938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2BE2268B-85BA-34E5-FD87-DC19BC05ABAC}"/>
                </a:ext>
              </a:extLst>
            </p:cNvPr>
            <p:cNvSpPr txBox="1"/>
            <p:nvPr/>
          </p:nvSpPr>
          <p:spPr>
            <a:xfrm>
              <a:off x="5323283" y="1857101"/>
              <a:ext cx="3020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Y =________________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EA20D2C-FC9A-56C4-AF99-126FEA946770}"/>
                </a:ext>
              </a:extLst>
            </p:cNvPr>
            <p:cNvSpPr txBox="1"/>
            <p:nvPr/>
          </p:nvSpPr>
          <p:spPr>
            <a:xfrm>
              <a:off x="6360329" y="1347739"/>
              <a:ext cx="17732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aseline="0" dirty="0"/>
                <a:t>[MbO</a:t>
              </a:r>
              <a:r>
                <a:rPr lang="it-IT" baseline="-25000" dirty="0"/>
                <a:t>2</a:t>
              </a:r>
              <a:r>
                <a:rPr lang="it-IT" baseline="0" dirty="0"/>
                <a:t>]  </a:t>
              </a:r>
              <a:endParaRPr lang="it-IT" baseline="-25000" dirty="0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93A9777-4BE6-27B7-5F75-8FD160235DC0}"/>
                </a:ext>
              </a:extLst>
            </p:cNvPr>
            <p:cNvSpPr txBox="1"/>
            <p:nvPr/>
          </p:nvSpPr>
          <p:spPr>
            <a:xfrm>
              <a:off x="5308608" y="2163346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3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>
            <a:extLst>
              <a:ext uri="{FF2B5EF4-FFF2-40B4-BE49-F238E27FC236}">
                <a16:creationId xmlns:a16="http://schemas.microsoft.com/office/drawing/2014/main" id="{10E0C102-6285-BC4E-86FC-64EAED123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004" y="1160929"/>
            <a:ext cx="20304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Gruppo 44">
            <a:extLst>
              <a:ext uri="{FF2B5EF4-FFF2-40B4-BE49-F238E27FC236}">
                <a16:creationId xmlns:a16="http://schemas.microsoft.com/office/drawing/2014/main" id="{FC1C4F0D-2FD1-6147-B76F-0514B8F87FD1}"/>
              </a:ext>
            </a:extLst>
          </p:cNvPr>
          <p:cNvGrpSpPr/>
          <p:nvPr/>
        </p:nvGrpSpPr>
        <p:grpSpPr>
          <a:xfrm>
            <a:off x="5300004" y="2199401"/>
            <a:ext cx="2571750" cy="896937"/>
            <a:chOff x="4700588" y="1392238"/>
            <a:chExt cx="2571750" cy="896937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6A40DFB9-1139-5548-A207-91E85128E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0588" y="1563688"/>
              <a:ext cx="25717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AE042B59-207F-1F49-8E78-6A255FD64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6138" y="1392238"/>
              <a:ext cx="6334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30E1BFAC-54D0-4E4E-8346-CA7E161E8F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9550" y="1392238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EC3CBDF3-ABD8-304C-A12F-3711C28D2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1238" y="1919288"/>
              <a:ext cx="81438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</p:grp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0A881887-9186-B346-BC09-C18AA8641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916" y="2000895"/>
            <a:ext cx="257418" cy="504220"/>
          </a:xfrm>
          <a:prstGeom prst="downArrow">
            <a:avLst>
              <a:gd name="adj1" fmla="val 27326"/>
              <a:gd name="adj2" fmla="val 5009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A2499613-7BD9-9646-94FE-D1876F66649F}"/>
              </a:ext>
            </a:extLst>
          </p:cNvPr>
          <p:cNvGrpSpPr/>
          <p:nvPr/>
        </p:nvGrpSpPr>
        <p:grpSpPr>
          <a:xfrm>
            <a:off x="390845" y="2601751"/>
            <a:ext cx="2658785" cy="1519237"/>
            <a:chOff x="1003578" y="3071813"/>
            <a:chExt cx="2658785" cy="1519237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153EE8E3-CBE0-D743-8013-AD3FC9E7A3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8" y="3467915"/>
              <a:ext cx="2413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4ECC3A88-5C2F-E344-B085-C0CA308886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DB270163-823B-4D49-BF69-FDDD24C0E1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1B98FA3-02B8-0D44-B4E2-757DA74A8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04D48A92-7F15-2949-9745-A1FD28CA22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85A027C4-F7BE-BB4B-8553-AB64243B7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6334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5E7023EC-8C2C-9B40-A915-251782397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762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F04D198C-3339-934C-9328-22DC7BE34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EE54CC3-9EDA-0548-BE71-08C384081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400" y="4067175"/>
              <a:ext cx="14938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2662384-E409-4A44-9F01-7111AF337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0513" y="4062413"/>
              <a:ext cx="831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[Mb]</a:t>
              </a:r>
            </a:p>
          </p:txBody>
        </p:sp>
      </p:grp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82AF8DB6-B3C4-CA45-B882-95E44E7CA0C7}"/>
              </a:ext>
            </a:extLst>
          </p:cNvPr>
          <p:cNvSpPr txBox="1"/>
          <p:nvPr/>
        </p:nvSpPr>
        <p:spPr>
          <a:xfrm>
            <a:off x="183619" y="74551"/>
            <a:ext cx="8776762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Possiamo riscrivere l’equazione in funzione della concentrazione di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della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</a:t>
            </a:r>
            <a:r>
              <a:rPr kumimoji="0" lang="it-IT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diss</a:t>
            </a:r>
            <a:endParaRPr kumimoji="0" lang="it-IT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96DA9B11-71F3-A7DC-585C-03FF1026BAAF}"/>
              </a:ext>
            </a:extLst>
          </p:cNvPr>
          <p:cNvSpPr/>
          <p:nvPr/>
        </p:nvSpPr>
        <p:spPr bwMode="auto">
          <a:xfrm>
            <a:off x="4742414" y="531286"/>
            <a:ext cx="4013961" cy="25848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" name="Freccia a sinistra 57">
            <a:extLst>
              <a:ext uri="{FF2B5EF4-FFF2-40B4-BE49-F238E27FC236}">
                <a16:creationId xmlns:a16="http://schemas.microsoft.com/office/drawing/2014/main" id="{9E73E28C-A6BB-B8CF-85F4-7CA08BEA2194}"/>
              </a:ext>
            </a:extLst>
          </p:cNvPr>
          <p:cNvSpPr/>
          <p:nvPr/>
        </p:nvSpPr>
        <p:spPr bwMode="auto">
          <a:xfrm rot="11972660" flipH="1" flipV="1">
            <a:off x="4063404" y="1667005"/>
            <a:ext cx="1962451" cy="365757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E00237C9-2376-349A-054A-1BB97E3B9929}"/>
              </a:ext>
            </a:extLst>
          </p:cNvPr>
          <p:cNvGrpSpPr/>
          <p:nvPr/>
        </p:nvGrpSpPr>
        <p:grpSpPr>
          <a:xfrm>
            <a:off x="227192" y="4425001"/>
            <a:ext cx="3649061" cy="1519237"/>
            <a:chOff x="1003577" y="3071813"/>
            <a:chExt cx="3278007" cy="1519237"/>
          </a:xfrm>
        </p:grpSpPr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7A3881CA-A7F0-4039-3DB8-D6DDF3AED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7" y="3467915"/>
              <a:ext cx="321849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_______________________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E4B51BEC-011B-E9A7-B16E-DD1E78016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0C4668C2-C023-92BD-68A5-89DEF2EA93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B856EF18-5236-8EEF-E4B8-32F0DB0430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807C49E1-9A9F-4296-E8E5-0F0024B9A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94A184C4-AB57-525F-BCA8-4E589AAF9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7060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C62EE159-48D0-41B4-3560-8FCB3330C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762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AD3C00EC-2E66-7251-F194-29530BBED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2FCFCDE7-41F7-4D4B-977E-43DA27F1CF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399" y="4067175"/>
              <a:ext cx="28591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---------------------------------------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CABC8E13-A0F6-73E3-36E1-F6CD00E42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2821" y="3862645"/>
              <a:ext cx="15247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[Mb]  </a:t>
              </a:r>
              <a:r>
                <a:rPr lang="it-IT" altLang="it-IT" sz="1800" baseline="0" dirty="0">
                  <a:solidFill>
                    <a:srgbClr val="000000"/>
                  </a:solidFill>
                </a:rPr>
                <a:t>K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CD731513-3784-6471-787D-8D8B97BB3FB1}"/>
              </a:ext>
            </a:extLst>
          </p:cNvPr>
          <p:cNvGrpSpPr/>
          <p:nvPr/>
        </p:nvGrpSpPr>
        <p:grpSpPr>
          <a:xfrm>
            <a:off x="3587650" y="4454369"/>
            <a:ext cx="3649061" cy="1519237"/>
            <a:chOff x="1003577" y="3071813"/>
            <a:chExt cx="3278007" cy="1519237"/>
          </a:xfrm>
        </p:grpSpPr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9C53533A-977D-42D2-4D83-FF88155E7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7" y="3467915"/>
              <a:ext cx="32184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0686CBE5-34A9-2147-8925-23E54D335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86" name="CasellaDiTesto 85">
              <a:extLst>
                <a:ext uri="{FF2B5EF4-FFF2-40B4-BE49-F238E27FC236}">
                  <a16:creationId xmlns:a16="http://schemas.microsoft.com/office/drawing/2014/main" id="{3E51A9B4-9FEB-9894-CFA1-98791ADE1B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7" name="CasellaDiTesto 86">
              <a:extLst>
                <a:ext uri="{FF2B5EF4-FFF2-40B4-BE49-F238E27FC236}">
                  <a16:creationId xmlns:a16="http://schemas.microsoft.com/office/drawing/2014/main" id="{C270F7E7-8B60-A5B7-DE74-FB4B3B40C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88" name="CasellaDiTesto 87">
              <a:extLst>
                <a:ext uri="{FF2B5EF4-FFF2-40B4-BE49-F238E27FC236}">
                  <a16:creationId xmlns:a16="http://schemas.microsoft.com/office/drawing/2014/main" id="{3F78E56D-FD7C-87EE-9986-BE21A28692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C5E84D54-7094-FF20-D6AF-12BCE797B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6334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91E6575B-22E4-0A8B-CCAA-33E7DD5CD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8780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([O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" name="CasellaDiTesto 90">
              <a:extLst>
                <a:ext uri="{FF2B5EF4-FFF2-40B4-BE49-F238E27FC236}">
                  <a16:creationId xmlns:a16="http://schemas.microsoft.com/office/drawing/2014/main" id="{DE021A67-C0A7-A6EE-79D0-AD63824EC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92" name="CasellaDiTesto 91">
              <a:extLst>
                <a:ext uri="{FF2B5EF4-FFF2-40B4-BE49-F238E27FC236}">
                  <a16:creationId xmlns:a16="http://schemas.microsoft.com/office/drawing/2014/main" id="{1FCED8C8-3149-428C-D922-3C202BF538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399" y="4067175"/>
              <a:ext cx="28591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---------------------------</a:t>
              </a:r>
            </a:p>
          </p:txBody>
        </p:sp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FDE22D1E-25F7-C668-F2C6-4F56F3BF58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2821" y="3862645"/>
              <a:ext cx="86284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  <a:r>
                <a:rPr lang="it-IT" altLang="it-IT" sz="1800" baseline="0" dirty="0">
                  <a:solidFill>
                    <a:srgbClr val="000000"/>
                  </a:solidFill>
                </a:rPr>
                <a:t>K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)</a:t>
              </a:r>
            </a:p>
          </p:txBody>
        </p:sp>
      </p:grpSp>
      <p:cxnSp>
        <p:nvCxnSpPr>
          <p:cNvPr id="95" name="Connettore diritto 94">
            <a:extLst>
              <a:ext uri="{FF2B5EF4-FFF2-40B4-BE49-F238E27FC236}">
                <a16:creationId xmlns:a16="http://schemas.microsoft.com/office/drawing/2014/main" id="{B1E7C082-F4BA-FE94-70C3-5A6E4C46780D}"/>
              </a:ext>
            </a:extLst>
          </p:cNvPr>
          <p:cNvCxnSpPr>
            <a:cxnSpLocks/>
          </p:cNvCxnSpPr>
          <p:nvPr/>
        </p:nvCxnSpPr>
        <p:spPr bwMode="auto">
          <a:xfrm>
            <a:off x="4235904" y="4430992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Connettore diritto 96">
            <a:extLst>
              <a:ext uri="{FF2B5EF4-FFF2-40B4-BE49-F238E27FC236}">
                <a16:creationId xmlns:a16="http://schemas.microsoft.com/office/drawing/2014/main" id="{78A471C8-0761-5B89-73FF-BB9F76546969}"/>
              </a:ext>
            </a:extLst>
          </p:cNvPr>
          <p:cNvCxnSpPr>
            <a:cxnSpLocks/>
          </p:cNvCxnSpPr>
          <p:nvPr/>
        </p:nvCxnSpPr>
        <p:spPr bwMode="auto">
          <a:xfrm>
            <a:off x="4312429" y="5262539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Connettore diritto 97">
            <a:extLst>
              <a:ext uri="{FF2B5EF4-FFF2-40B4-BE49-F238E27FC236}">
                <a16:creationId xmlns:a16="http://schemas.microsoft.com/office/drawing/2014/main" id="{34FD6C77-023C-483B-85E5-7917D9E87A1F}"/>
              </a:ext>
            </a:extLst>
          </p:cNvPr>
          <p:cNvCxnSpPr>
            <a:cxnSpLocks/>
          </p:cNvCxnSpPr>
          <p:nvPr/>
        </p:nvCxnSpPr>
        <p:spPr bwMode="auto">
          <a:xfrm>
            <a:off x="4620369" y="4877029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D255D819-2041-9EB7-F3BF-D6CCC24DD0E6}"/>
              </a:ext>
            </a:extLst>
          </p:cNvPr>
          <p:cNvCxnSpPr>
            <a:cxnSpLocks/>
          </p:cNvCxnSpPr>
          <p:nvPr/>
        </p:nvCxnSpPr>
        <p:spPr bwMode="auto">
          <a:xfrm>
            <a:off x="4671223" y="5727534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0" name="Gruppo 99">
            <a:extLst>
              <a:ext uri="{FF2B5EF4-FFF2-40B4-BE49-F238E27FC236}">
                <a16:creationId xmlns:a16="http://schemas.microsoft.com/office/drawing/2014/main" id="{489009FB-0393-33E2-E620-E319719BA329}"/>
              </a:ext>
            </a:extLst>
          </p:cNvPr>
          <p:cNvGrpSpPr/>
          <p:nvPr/>
        </p:nvGrpSpPr>
        <p:grpSpPr>
          <a:xfrm>
            <a:off x="6408895" y="4761958"/>
            <a:ext cx="1946554" cy="1014413"/>
            <a:chOff x="6357828" y="3351302"/>
            <a:chExt cx="1946554" cy="1014413"/>
          </a:xfrm>
        </p:grpSpPr>
        <p:sp>
          <p:nvSpPr>
            <p:cNvPr id="101" name="CasellaDiTesto 100">
              <a:extLst>
                <a:ext uri="{FF2B5EF4-FFF2-40B4-BE49-F238E27FC236}">
                  <a16:creationId xmlns:a16="http://schemas.microsoft.com/office/drawing/2014/main" id="{6ADD9C35-7E59-E727-8422-C531BED54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7828" y="3448347"/>
              <a:ext cx="185820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" name="CasellaDiTesto 101">
              <a:extLst>
                <a:ext uri="{FF2B5EF4-FFF2-40B4-BE49-F238E27FC236}">
                  <a16:creationId xmlns:a16="http://schemas.microsoft.com/office/drawing/2014/main" id="{E70FA42E-F544-6425-628B-C69789C91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345" y="3351302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3" name="CasellaDiTesto 102">
              <a:extLst>
                <a:ext uri="{FF2B5EF4-FFF2-40B4-BE49-F238E27FC236}">
                  <a16:creationId xmlns:a16="http://schemas.microsoft.com/office/drawing/2014/main" id="{A0F46A1A-F4C3-65BF-D2A9-727456ACE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532" y="3997415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DE9179C4-B585-F108-F87A-58A90B6BE7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4357" y="3997415"/>
              <a:ext cx="1012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+</a:t>
              </a:r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F23A939-AAC9-73C6-F2AA-8DF565C7CFA9}"/>
              </a:ext>
            </a:extLst>
          </p:cNvPr>
          <p:cNvSpPr txBox="1"/>
          <p:nvPr/>
        </p:nvSpPr>
        <p:spPr>
          <a:xfrm>
            <a:off x="4742247" y="531286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/>
              <a:t>MbO</a:t>
            </a:r>
            <a:r>
              <a:rPr lang="it-IT" baseline="-25000" dirty="0"/>
              <a:t>2</a:t>
            </a:r>
            <a:r>
              <a:rPr lang="it-IT" baseline="0" dirty="0"/>
              <a:t>  </a:t>
            </a:r>
            <a:r>
              <a:rPr lang="it-IT" baseline="0" dirty="0">
                <a:sym typeface="Wingdings" panose="05000000000000000000" pitchFamily="2" charset="2"/>
              </a:rPr>
              <a:t> Mb + 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0A73902F-993F-0973-D647-1109DFB33C21}"/>
              </a:ext>
            </a:extLst>
          </p:cNvPr>
          <p:cNvGrpSpPr/>
          <p:nvPr/>
        </p:nvGrpSpPr>
        <p:grpSpPr>
          <a:xfrm>
            <a:off x="94540" y="443883"/>
            <a:ext cx="5308608" cy="1554091"/>
            <a:chOff x="94540" y="443883"/>
            <a:chExt cx="5308608" cy="1554091"/>
          </a:xfrm>
        </p:grpSpPr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B8C04323-28C8-75C0-F744-5ABFB1C7A642}"/>
                </a:ext>
              </a:extLst>
            </p:cNvPr>
            <p:cNvGrpSpPr/>
            <p:nvPr/>
          </p:nvGrpSpPr>
          <p:grpSpPr>
            <a:xfrm>
              <a:off x="94540" y="443883"/>
              <a:ext cx="3619262" cy="1095313"/>
              <a:chOff x="94540" y="443883"/>
              <a:chExt cx="3619262" cy="1095313"/>
            </a:xfrm>
          </p:grpSpPr>
          <p:sp>
            <p:nvSpPr>
              <p:cNvPr id="50" name="Freccia circolare a destra 49">
                <a:extLst>
                  <a:ext uri="{FF2B5EF4-FFF2-40B4-BE49-F238E27FC236}">
                    <a16:creationId xmlns:a16="http://schemas.microsoft.com/office/drawing/2014/main" id="{BA36E40A-7937-B548-B44E-6038CD57B332}"/>
                  </a:ext>
                </a:extLst>
              </p:cNvPr>
              <p:cNvSpPr/>
              <p:nvPr/>
            </p:nvSpPr>
            <p:spPr bwMode="auto">
              <a:xfrm>
                <a:off x="94540" y="443883"/>
                <a:ext cx="229309" cy="637917"/>
              </a:xfrm>
              <a:prstGeom prst="curved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DC4C42F-84FC-C395-FC16-58648093DD47}"/>
                  </a:ext>
                </a:extLst>
              </p:cNvPr>
              <p:cNvSpPr txBox="1"/>
              <p:nvPr/>
            </p:nvSpPr>
            <p:spPr>
              <a:xfrm>
                <a:off x="693423" y="1077531"/>
                <a:ext cx="30203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Y =________________</a:t>
                </a:r>
              </a:p>
            </p:txBody>
          </p: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2639C490-1B56-B24C-58AF-FE61264A58F5}"/>
                  </a:ext>
                </a:extLst>
              </p:cNvPr>
              <p:cNvSpPr txBox="1"/>
              <p:nvPr/>
            </p:nvSpPr>
            <p:spPr>
              <a:xfrm>
                <a:off x="1730469" y="568169"/>
                <a:ext cx="17732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aseline="0" dirty="0"/>
                  <a:t>[MbO</a:t>
                </a:r>
                <a:r>
                  <a:rPr lang="it-IT" baseline="-25000" dirty="0"/>
                  <a:t>2</a:t>
                </a:r>
                <a:r>
                  <a:rPr lang="it-IT" baseline="0" dirty="0"/>
                  <a:t>]  </a:t>
                </a:r>
                <a:endParaRPr lang="it-IT" baseline="-25000" dirty="0"/>
              </a:p>
            </p:txBody>
          </p:sp>
        </p:grp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D671AA37-85E1-2894-B013-F696058F977C}"/>
                </a:ext>
              </a:extLst>
            </p:cNvPr>
            <p:cNvSpPr txBox="1"/>
            <p:nvPr/>
          </p:nvSpPr>
          <p:spPr>
            <a:xfrm>
              <a:off x="831148" y="1351643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o 47">
            <a:extLst>
              <a:ext uri="{FF2B5EF4-FFF2-40B4-BE49-F238E27FC236}">
                <a16:creationId xmlns:a16="http://schemas.microsoft.com/office/drawing/2014/main" id="{523172C2-F9ED-A341-867D-2669D1019310}"/>
              </a:ext>
            </a:extLst>
          </p:cNvPr>
          <p:cNvGrpSpPr/>
          <p:nvPr/>
        </p:nvGrpSpPr>
        <p:grpSpPr>
          <a:xfrm>
            <a:off x="414084" y="654448"/>
            <a:ext cx="2063385" cy="1014413"/>
            <a:chOff x="6357828" y="3351302"/>
            <a:chExt cx="2063385" cy="1014413"/>
          </a:xfrm>
        </p:grpSpPr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E143540F-A49C-E944-8FE7-9B91B64D7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7828" y="3448347"/>
              <a:ext cx="20633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408E95F-9370-6747-A6E8-8412D4D9E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345" y="3351302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B5BA4E89-0845-884A-A7D1-E27C018F4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532" y="3997415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2820C5C2-3EDA-2145-96C3-17352A32E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4357" y="3997415"/>
              <a:ext cx="1012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+</a:t>
              </a:r>
            </a:p>
          </p:txBody>
        </p:sp>
      </p:grpSp>
      <p:pic>
        <p:nvPicPr>
          <p:cNvPr id="27" name="Picture 68">
            <a:extLst>
              <a:ext uri="{FF2B5EF4-FFF2-40B4-BE49-F238E27FC236}">
                <a16:creationId xmlns:a16="http://schemas.microsoft.com/office/drawing/2014/main" id="{8D9D933D-CFC5-344F-ADAB-7CF86CA32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1008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E0BE6FF-BC45-1241-85FB-AD7A15588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788" y="2209800"/>
            <a:ext cx="4476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che descrive una IPERBOLE RETTANGOLARE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9A14EC5-8AA9-9CBA-DB0A-7E06EE372357}"/>
              </a:ext>
            </a:extLst>
          </p:cNvPr>
          <p:cNvSpPr txBox="1"/>
          <p:nvPr/>
        </p:nvSpPr>
        <p:spPr>
          <a:xfrm>
            <a:off x="8697717" y="603882"/>
            <a:ext cx="251603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  <p:pic>
        <p:nvPicPr>
          <p:cNvPr id="59" name="Picture 2" descr="MIOGLOBINA ED EMOGLOBINA">
            <a:extLst>
              <a:ext uri="{FF2B5EF4-FFF2-40B4-BE49-F238E27FC236}">
                <a16:creationId xmlns:a16="http://schemas.microsoft.com/office/drawing/2014/main" id="{C990E484-6CF6-3AB8-88FD-EA9C2DABF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924" y="3698537"/>
            <a:ext cx="3227285" cy="279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Freccia in giù 59">
            <a:extLst>
              <a:ext uri="{FF2B5EF4-FFF2-40B4-BE49-F238E27FC236}">
                <a16:creationId xmlns:a16="http://schemas.microsoft.com/office/drawing/2014/main" id="{21ADD898-D667-8C21-296E-4FD05ABC328C}"/>
              </a:ext>
            </a:extLst>
          </p:cNvPr>
          <p:cNvSpPr/>
          <p:nvPr/>
        </p:nvSpPr>
        <p:spPr bwMode="auto">
          <a:xfrm>
            <a:off x="2925788" y="3005879"/>
            <a:ext cx="155479" cy="69265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CasellaDiTesto 82">
            <a:extLst>
              <a:ext uri="{FF2B5EF4-FFF2-40B4-BE49-F238E27FC236}">
                <a16:creationId xmlns:a16="http://schemas.microsoft.com/office/drawing/2014/main" id="{BEAE7F08-D3F9-F7E0-6DEC-04BD000A5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456" y="65444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674E80A-345A-C84B-3F27-6BFC0DF4CD8F}"/>
              </a:ext>
            </a:extLst>
          </p:cNvPr>
          <p:cNvSpPr txBox="1"/>
          <p:nvPr/>
        </p:nvSpPr>
        <p:spPr>
          <a:xfrm>
            <a:off x="6553200" y="6281115"/>
            <a:ext cx="2316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1 atmosfera = 760 Torr = 133.32 pascal</a:t>
            </a:r>
          </a:p>
          <a:p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78548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7" name="Text Box 7">
            <a:extLst>
              <a:ext uri="{FF2B5EF4-FFF2-40B4-BE49-F238E27FC236}">
                <a16:creationId xmlns:a16="http://schemas.microsoft.com/office/drawing/2014/main" id="{442C6458-897A-6848-AA93-F890B1DA2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76738"/>
            <a:ext cx="2530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= p50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49A2651-8B07-DD4A-8001-5CBB97609BF7}"/>
              </a:ext>
            </a:extLst>
          </p:cNvPr>
          <p:cNvGrpSpPr>
            <a:grpSpLocks/>
          </p:cNvGrpSpPr>
          <p:nvPr/>
        </p:nvGrpSpPr>
        <p:grpSpPr bwMode="auto">
          <a:xfrm>
            <a:off x="2930525" y="1878011"/>
            <a:ext cx="6119813" cy="830997"/>
            <a:chOff x="762000" y="2819400"/>
            <a:chExt cx="7515225" cy="655478"/>
          </a:xfrm>
        </p:grpSpPr>
        <p:sp>
          <p:nvSpPr>
            <p:cNvPr id="33823" name="Rectangle 11">
              <a:extLst>
                <a:ext uri="{FF2B5EF4-FFF2-40B4-BE49-F238E27FC236}">
                  <a16:creationId xmlns:a16="http://schemas.microsoft.com/office/drawing/2014/main" id="{BD098B07-6770-EC42-AF73-4B135662C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819400"/>
              <a:ext cx="7515225" cy="655478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CASO PARTICOLARE: Quando </a:t>
              </a: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0.5</a:t>
              </a: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(cioè 50% della Mb è ossigenata)</a:t>
              </a:r>
            </a:p>
          </p:txBody>
        </p:sp>
        <p:sp>
          <p:nvSpPr>
            <p:cNvPr id="33824" name="Line 12">
              <a:extLst>
                <a:ext uri="{FF2B5EF4-FFF2-40B4-BE49-F238E27FC236}">
                  <a16:creationId xmlns:a16="http://schemas.microsoft.com/office/drawing/2014/main" id="{69992815-519D-554A-B21A-7A19B4C947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53711" y="2863226"/>
              <a:ext cx="268238" cy="3695"/>
            </a:xfrm>
            <a:prstGeom prst="line">
              <a:avLst/>
            </a:prstGeom>
            <a:noFill/>
            <a:ln w="28575">
              <a:solidFill>
                <a:srgbClr val="9C004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81939" name="Text Box 19">
            <a:extLst>
              <a:ext uri="{FF2B5EF4-FFF2-40B4-BE49-F238E27FC236}">
                <a16:creationId xmlns:a16="http://schemas.microsoft.com/office/drawing/2014/main" id="{578BF90D-244B-EA4E-8468-AF60F5A47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27688"/>
            <a:ext cx="9144000" cy="400110"/>
          </a:xfrm>
          <a:prstGeom prst="rect">
            <a:avLst/>
          </a:prstGeom>
          <a:solidFill>
            <a:srgbClr val="FEFCCA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p50  è la pressione parziale di ossigeno alla quale la Mb è saturata al 50%</a:t>
            </a:r>
          </a:p>
        </p:txBody>
      </p:sp>
      <p:sp>
        <p:nvSpPr>
          <p:cNvPr id="33797" name="Rectangle 21">
            <a:extLst>
              <a:ext uri="{FF2B5EF4-FFF2-40B4-BE49-F238E27FC236}">
                <a16:creationId xmlns:a16="http://schemas.microsoft.com/office/drawing/2014/main" id="{1AD7D1E1-17A4-584C-88F9-6404C9B40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71438"/>
            <a:ext cx="8664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Y, la concentrazione di 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e la K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 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sono legate da una relazione matematica:</a:t>
            </a:r>
            <a:endParaRPr kumimoji="0" lang="el-GR" altLang="it-IT" sz="24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81988" name="Picture 68">
            <a:extLst>
              <a:ext uri="{FF2B5EF4-FFF2-40B4-BE49-F238E27FC236}">
                <a16:creationId xmlns:a16="http://schemas.microsoft.com/office/drawing/2014/main" id="{CEEAB8FC-1CB1-C345-8915-4D8F0801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801813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0" name="Line 70">
            <a:extLst>
              <a:ext uri="{FF2B5EF4-FFF2-40B4-BE49-F238E27FC236}">
                <a16:creationId xmlns:a16="http://schemas.microsoft.com/office/drawing/2014/main" id="{950F132F-FCEA-E647-9A29-96B4E01D0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3325" y="2362200"/>
            <a:ext cx="457200" cy="0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Line 70">
            <a:extLst>
              <a:ext uri="{FF2B5EF4-FFF2-40B4-BE49-F238E27FC236}">
                <a16:creationId xmlns:a16="http://schemas.microsoft.com/office/drawing/2014/main" id="{4BB9A2F4-C43D-BB4B-8B4C-4D82B49B0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625" y="1157288"/>
            <a:ext cx="457200" cy="0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D90FCF4-2816-4E4C-95FD-33994938E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" y="955675"/>
            <a:ext cx="4740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[O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] =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(pressione parziale di ossigeno) </a:t>
            </a:r>
          </a:p>
        </p:txBody>
      </p:sp>
      <p:sp>
        <p:nvSpPr>
          <p:cNvPr id="21" name="Line 70">
            <a:extLst>
              <a:ext uri="{FF2B5EF4-FFF2-40B4-BE49-F238E27FC236}">
                <a16:creationId xmlns:a16="http://schemas.microsoft.com/office/drawing/2014/main" id="{97DC4D39-DDC1-0E44-97DE-B0E10F55A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1363663"/>
            <a:ext cx="0" cy="398462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Line 70">
            <a:extLst>
              <a:ext uri="{FF2B5EF4-FFF2-40B4-BE49-F238E27FC236}">
                <a16:creationId xmlns:a16="http://schemas.microsoft.com/office/drawing/2014/main" id="{1F7F58B2-5293-C34D-B4CA-21D01CD76D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3213" y="3740150"/>
            <a:ext cx="439737" cy="17463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3804" name="Gruppo 29">
            <a:extLst>
              <a:ext uri="{FF2B5EF4-FFF2-40B4-BE49-F238E27FC236}">
                <a16:creationId xmlns:a16="http://schemas.microsoft.com/office/drawing/2014/main" id="{E3B82572-C54D-4743-B19F-841FC35CC1D5}"/>
              </a:ext>
            </a:extLst>
          </p:cNvPr>
          <p:cNvGrpSpPr>
            <a:grpSpLocks/>
          </p:cNvGrpSpPr>
          <p:nvPr/>
        </p:nvGrpSpPr>
        <p:grpSpPr bwMode="auto">
          <a:xfrm>
            <a:off x="5297488" y="427038"/>
            <a:ext cx="1782762" cy="708025"/>
            <a:chOff x="1649412" y="1435100"/>
            <a:chExt cx="1781450" cy="707886"/>
          </a:xfrm>
        </p:grpSpPr>
        <p:sp>
          <p:nvSpPr>
            <p:cNvPr id="33819" name="CasellaDiTesto 30">
              <a:extLst>
                <a:ext uri="{FF2B5EF4-FFF2-40B4-BE49-F238E27FC236}">
                  <a16:creationId xmlns:a16="http://schemas.microsoft.com/office/drawing/2014/main" id="{18EBBDFC-7AED-BF41-B6BE-0A66B13441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9412" y="1435100"/>
              <a:ext cx="178145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[O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K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+  [O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</p:txBody>
        </p:sp>
        <p:sp>
          <p:nvSpPr>
            <p:cNvPr id="33820" name="Rettangolo 31">
              <a:extLst>
                <a:ext uri="{FF2B5EF4-FFF2-40B4-BE49-F238E27FC236}">
                  <a16:creationId xmlns:a16="http://schemas.microsoft.com/office/drawing/2014/main" id="{28275C3A-5CDE-744B-9CA0-6B1972706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978" y="1596115"/>
              <a:ext cx="5036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cxnSp>
          <p:nvCxnSpPr>
            <p:cNvPr id="33821" name="Connettore 1 32">
              <a:extLst>
                <a:ext uri="{FF2B5EF4-FFF2-40B4-BE49-F238E27FC236}">
                  <a16:creationId xmlns:a16="http://schemas.microsoft.com/office/drawing/2014/main" id="{CCFE03C7-EB98-3D41-A05B-03BA0ADAF8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47082" y="1810721"/>
              <a:ext cx="1094508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22" name="Connettore 1 33">
              <a:extLst>
                <a:ext uri="{FF2B5EF4-FFF2-40B4-BE49-F238E27FC236}">
                  <a16:creationId xmlns:a16="http://schemas.microsoft.com/office/drawing/2014/main" id="{B345B035-FC77-394B-8E8B-4A435FF019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87610" y="1664098"/>
              <a:ext cx="144000" cy="0"/>
            </a:xfrm>
            <a:prstGeom prst="line">
              <a:avLst/>
            </a:prstGeom>
            <a:noFill/>
            <a:ln w="28575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Rettangolo 36">
            <a:extLst>
              <a:ext uri="{FF2B5EF4-FFF2-40B4-BE49-F238E27FC236}">
                <a16:creationId xmlns:a16="http://schemas.microsoft.com/office/drawing/2014/main" id="{5BD9C412-0AAC-7044-9CC4-A0BD69909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0" y="3625850"/>
            <a:ext cx="197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= 2pO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4E5D7D82-E718-BB47-8EDF-65BAEDBEEB91}"/>
              </a:ext>
            </a:extLst>
          </p:cNvPr>
          <p:cNvGrpSpPr>
            <a:grpSpLocks/>
          </p:cNvGrpSpPr>
          <p:nvPr/>
        </p:nvGrpSpPr>
        <p:grpSpPr bwMode="auto">
          <a:xfrm>
            <a:off x="782638" y="3482975"/>
            <a:ext cx="2082800" cy="708025"/>
            <a:chOff x="497691" y="4059246"/>
            <a:chExt cx="2082384" cy="707886"/>
          </a:xfrm>
        </p:grpSpPr>
        <p:sp>
          <p:nvSpPr>
            <p:cNvPr id="33812" name="CasellaDiTesto 2">
              <a:extLst>
                <a:ext uri="{FF2B5EF4-FFF2-40B4-BE49-F238E27FC236}">
                  <a16:creationId xmlns:a16="http://schemas.microsoft.com/office/drawing/2014/main" id="{5A06C41B-DFD6-EC48-9EF7-4C9111100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053" y="4059246"/>
              <a:ext cx="176702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1         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2    K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+ 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cxnSp>
          <p:nvCxnSpPr>
            <p:cNvPr id="33813" name="Connettore 1 5">
              <a:extLst>
                <a:ext uri="{FF2B5EF4-FFF2-40B4-BE49-F238E27FC236}">
                  <a16:creationId xmlns:a16="http://schemas.microsoft.com/office/drawing/2014/main" id="{2C08956E-FCD9-2C47-A2FD-A61A26E191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23108" y="4429536"/>
              <a:ext cx="1094508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3814" name="Gruppo 13">
              <a:extLst>
                <a:ext uri="{FF2B5EF4-FFF2-40B4-BE49-F238E27FC236}">
                  <a16:creationId xmlns:a16="http://schemas.microsoft.com/office/drawing/2014/main" id="{B867FBC2-2349-9943-9040-231F96B2A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691" y="4202062"/>
              <a:ext cx="619080" cy="400110"/>
              <a:chOff x="243457" y="4267760"/>
              <a:chExt cx="619080" cy="400110"/>
            </a:xfrm>
          </p:grpSpPr>
          <p:sp>
            <p:nvSpPr>
              <p:cNvPr id="33817" name="Rettangolo 3">
                <a:extLst>
                  <a:ext uri="{FF2B5EF4-FFF2-40B4-BE49-F238E27FC236}">
                    <a16:creationId xmlns:a16="http://schemas.microsoft.com/office/drawing/2014/main" id="{88219F68-FFD9-6C4E-B17F-9CBB7EFDE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57" y="4267760"/>
                <a:ext cx="6190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Y =  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cxnSp>
            <p:nvCxnSpPr>
              <p:cNvPr id="33818" name="Connettore 1 7">
                <a:extLst>
                  <a:ext uri="{FF2B5EF4-FFF2-40B4-BE49-F238E27FC236}">
                    <a16:creationId xmlns:a16="http://schemas.microsoft.com/office/drawing/2014/main" id="{283B6137-1402-474D-8806-6BA7260DC6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35635" y="4295034"/>
                <a:ext cx="144000" cy="0"/>
              </a:xfrm>
              <a:prstGeom prst="line">
                <a:avLst/>
              </a:prstGeom>
              <a:noFill/>
              <a:ln w="28575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3815" name="CasellaDiTesto 14">
              <a:extLst>
                <a:ext uri="{FF2B5EF4-FFF2-40B4-BE49-F238E27FC236}">
                  <a16:creationId xmlns:a16="http://schemas.microsoft.com/office/drawing/2014/main" id="{17454A57-79A1-EA46-B17B-A1FEEDB032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7187" y="4209383"/>
              <a:ext cx="3417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=</a:t>
              </a:r>
            </a:p>
          </p:txBody>
        </p:sp>
        <p:cxnSp>
          <p:nvCxnSpPr>
            <p:cNvPr id="33816" name="Connettore 1 41">
              <a:extLst>
                <a:ext uri="{FF2B5EF4-FFF2-40B4-BE49-F238E27FC236}">
                  <a16:creationId xmlns:a16="http://schemas.microsoft.com/office/drawing/2014/main" id="{50D71D0C-ACB3-794C-92B7-9D7512753E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66139" y="4417224"/>
              <a:ext cx="144000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" name="Line 70">
            <a:extLst>
              <a:ext uri="{FF2B5EF4-FFF2-40B4-BE49-F238E27FC236}">
                <a16:creationId xmlns:a16="http://schemas.microsoft.com/office/drawing/2014/main" id="{337C04B7-8E1A-4C4D-8B53-B7973B19CA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22575" y="3808413"/>
            <a:ext cx="438150" cy="15875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Line 70">
            <a:extLst>
              <a:ext uri="{FF2B5EF4-FFF2-40B4-BE49-F238E27FC236}">
                <a16:creationId xmlns:a16="http://schemas.microsoft.com/office/drawing/2014/main" id="{7BC20285-792B-7D46-B2FB-25E3BFB224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1925" y="3808413"/>
            <a:ext cx="438150" cy="15875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1E72496C-89D7-5040-99A1-0CA8B8E55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3633788"/>
            <a:ext cx="2930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= 2pO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7" name="Line 70">
            <a:extLst>
              <a:ext uri="{FF2B5EF4-FFF2-40B4-BE49-F238E27FC236}">
                <a16:creationId xmlns:a16="http://schemas.microsoft.com/office/drawing/2014/main" id="{F897DEA6-2F8F-CA43-9415-5830D4C21279}"/>
              </a:ext>
            </a:extLst>
          </p:cNvPr>
          <p:cNvSpPr>
            <a:spLocks noChangeShapeType="1"/>
          </p:cNvSpPr>
          <p:nvPr/>
        </p:nvSpPr>
        <p:spPr bwMode="auto">
          <a:xfrm>
            <a:off x="8120063" y="4084638"/>
            <a:ext cx="0" cy="40005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7C5928B-B9B8-9F43-8267-110A3540F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3652838"/>
            <a:ext cx="533400" cy="431800"/>
          </a:xfrm>
          <a:prstGeom prst="ellipse">
            <a:avLst/>
          </a:prstGeom>
          <a:noFill/>
          <a:ln w="57150" algn="ctr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7A8B69-66F6-FD43-AD06-55171A59CC7F}"/>
              </a:ext>
            </a:extLst>
          </p:cNvPr>
          <p:cNvSpPr txBox="1"/>
          <p:nvPr/>
        </p:nvSpPr>
        <p:spPr>
          <a:xfrm>
            <a:off x="2155583" y="4911549"/>
            <a:ext cx="675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è uguale a quel valore di 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che ossigena il 50% di Mb =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p50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  <p:bldP spid="81939" grpId="0" animBg="1"/>
      <p:bldP spid="10" grpId="0"/>
      <p:bldP spid="37" grpId="0"/>
      <p:bldP spid="46" grpId="0"/>
      <p:bldP spid="17" grpId="0" animBg="1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ttangolo 3">
            <a:extLst>
              <a:ext uri="{FF2B5EF4-FFF2-40B4-BE49-F238E27FC236}">
                <a16:creationId xmlns:a16="http://schemas.microsoft.com/office/drawing/2014/main" id="{9161EF49-0859-C14B-80F2-57A8E0507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142875"/>
            <a:ext cx="2944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Legame O</a:t>
            </a:r>
            <a:r>
              <a:rPr kumimoji="0" lang="it-IT" altLang="it-IT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-Mb </a:t>
            </a:r>
          </a:p>
        </p:txBody>
      </p:sp>
      <p:sp>
        <p:nvSpPr>
          <p:cNvPr id="35843" name="Rettangolo 4">
            <a:extLst>
              <a:ext uri="{FF2B5EF4-FFF2-40B4-BE49-F238E27FC236}">
                <a16:creationId xmlns:a16="http://schemas.microsoft.com/office/drawing/2014/main" id="{FA93716A-0510-2243-A2D5-89BEB19CA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563" y="714375"/>
            <a:ext cx="274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Mb + 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MbO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</p:txBody>
      </p:sp>
      <p:pic>
        <p:nvPicPr>
          <p:cNvPr id="12293" name="Picture 2">
            <a:extLst>
              <a:ext uri="{FF2B5EF4-FFF2-40B4-BE49-F238E27FC236}">
                <a16:creationId xmlns:a16="http://schemas.microsoft.com/office/drawing/2014/main" id="{6461A24E-5510-BC44-A791-4F12A4A55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5202237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CasellaDiTesto 6">
            <a:extLst>
              <a:ext uri="{FF2B5EF4-FFF2-40B4-BE49-F238E27FC236}">
                <a16:creationId xmlns:a16="http://schemas.microsoft.com/office/drawing/2014/main" id="{AFD21D07-E6C4-B246-8A52-F8F9CEBE6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994" y="1571922"/>
            <a:ext cx="68570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CURVA di Legame dell’ossigeno alla Mb</a:t>
            </a:r>
          </a:p>
        </p:txBody>
      </p:sp>
      <p:sp>
        <p:nvSpPr>
          <p:cNvPr id="12299" name="CasellaDiTesto 11">
            <a:extLst>
              <a:ext uri="{FF2B5EF4-FFF2-40B4-BE49-F238E27FC236}">
                <a16:creationId xmlns:a16="http://schemas.microsoft.com/office/drawing/2014/main" id="{3F75E7EC-AA99-6541-81C0-14CD86607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853" y="4040188"/>
            <a:ext cx="3195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p50 = affinità per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pressione di 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al quale 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saturato il 50% delle molecole</a:t>
            </a:r>
          </a:p>
        </p:txBody>
      </p:sp>
      <p:sp>
        <p:nvSpPr>
          <p:cNvPr id="12300" name="CasellaDiTesto 12">
            <a:extLst>
              <a:ext uri="{FF2B5EF4-FFF2-40B4-BE49-F238E27FC236}">
                <a16:creationId xmlns:a16="http://schemas.microsoft.com/office/drawing/2014/main" id="{1387F9E9-EE93-DE43-814A-E7BAE1339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1" y="5063094"/>
            <a:ext cx="303580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p50 della Mb è molto bassa (3-4 mmHg)  (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molto bassa) e quindi l’affinità dell’emoproteina per l’O2 è molto alta.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3" name="Callout 2 12">
            <a:extLst>
              <a:ext uri="{FF2B5EF4-FFF2-40B4-BE49-F238E27FC236}">
                <a16:creationId xmlns:a16="http://schemas.microsoft.com/office/drawing/2014/main" id="{2E1ECCEA-30C1-DC47-80BA-D007EE3B4420}"/>
              </a:ext>
            </a:extLst>
          </p:cNvPr>
          <p:cNvSpPr/>
          <p:nvPr/>
        </p:nvSpPr>
        <p:spPr>
          <a:xfrm>
            <a:off x="6112382" y="2678907"/>
            <a:ext cx="2143125" cy="1071562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Numero di molecole che hanno legato l’O2 rispetto al totale</a:t>
            </a:r>
          </a:p>
        </p:txBody>
      </p:sp>
      <p:sp>
        <p:nvSpPr>
          <p:cNvPr id="16" name="Freccia in giù 15">
            <a:extLst>
              <a:ext uri="{FF2B5EF4-FFF2-40B4-BE49-F238E27FC236}">
                <a16:creationId xmlns:a16="http://schemas.microsoft.com/office/drawing/2014/main" id="{35A1F6BD-EFA0-6B48-8816-C05201171C37}"/>
              </a:ext>
            </a:extLst>
          </p:cNvPr>
          <p:cNvSpPr/>
          <p:nvPr/>
        </p:nvSpPr>
        <p:spPr>
          <a:xfrm>
            <a:off x="7026715" y="4857750"/>
            <a:ext cx="285750" cy="357187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5857" name="Picture 68">
            <a:extLst>
              <a:ext uri="{FF2B5EF4-FFF2-40B4-BE49-F238E27FC236}">
                <a16:creationId xmlns:a16="http://schemas.microsoft.com/office/drawing/2014/main" id="{C4200377-3979-5E4C-B227-BD7C4C268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142875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64B85BC-6185-8781-47EC-414C07BE4CC0}"/>
              </a:ext>
            </a:extLst>
          </p:cNvPr>
          <p:cNvGrpSpPr/>
          <p:nvPr/>
        </p:nvGrpSpPr>
        <p:grpSpPr>
          <a:xfrm>
            <a:off x="214313" y="2857500"/>
            <a:ext cx="4429125" cy="3500438"/>
            <a:chOff x="214313" y="2857500"/>
            <a:chExt cx="4429125" cy="3500438"/>
          </a:xfrm>
        </p:grpSpPr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99E32DDF-C14D-5848-BC53-DC516C8C62D9}"/>
                </a:ext>
              </a:extLst>
            </p:cNvPr>
            <p:cNvSpPr/>
            <p:nvPr/>
          </p:nvSpPr>
          <p:spPr>
            <a:xfrm>
              <a:off x="1571625" y="3500438"/>
              <a:ext cx="1000125" cy="2857500"/>
            </a:xfrm>
            <a:prstGeom prst="rect">
              <a:avLst/>
            </a:prstGeom>
            <a:solidFill>
              <a:srgbClr val="BBE0E3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C89299E-811E-AC4B-B41B-DF044E311280}"/>
                </a:ext>
              </a:extLst>
            </p:cNvPr>
            <p:cNvSpPr/>
            <p:nvPr/>
          </p:nvSpPr>
          <p:spPr>
            <a:xfrm>
              <a:off x="3929063" y="3500438"/>
              <a:ext cx="428625" cy="2857500"/>
            </a:xfrm>
            <a:prstGeom prst="rect">
              <a:avLst/>
            </a:prstGeom>
            <a:solidFill>
              <a:srgbClr val="FF0000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7" name="CasellaDiTesto 9">
              <a:extLst>
                <a:ext uri="{FF2B5EF4-FFF2-40B4-BE49-F238E27FC236}">
                  <a16:creationId xmlns:a16="http://schemas.microsoft.com/office/drawing/2014/main" id="{B042A6B2-A27F-5840-9B3E-346EDEE3C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857500"/>
              <a:ext cx="12112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tessuti</a:t>
              </a:r>
            </a:p>
          </p:txBody>
        </p:sp>
        <p:sp>
          <p:nvSpPr>
            <p:cNvPr id="12298" name="CasellaDiTesto 10">
              <a:extLst>
                <a:ext uri="{FF2B5EF4-FFF2-40B4-BE49-F238E27FC236}">
                  <a16:creationId xmlns:a16="http://schemas.microsoft.com/office/drawing/2014/main" id="{FF72E2CD-8250-E24A-B30B-8EE3CCC47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175" y="2857500"/>
              <a:ext cx="12112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polmoni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F9E1B50F-4B44-BA40-A4EF-32E76CE09C7A}"/>
                </a:ext>
              </a:extLst>
            </p:cNvPr>
            <p:cNvSpPr/>
            <p:nvPr/>
          </p:nvSpPr>
          <p:spPr>
            <a:xfrm>
              <a:off x="428625" y="4786313"/>
              <a:ext cx="428625" cy="357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6D8F878-6451-E441-B5BD-733E38547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4213" y="4000500"/>
              <a:ext cx="19034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Curva i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perbolica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45A9174E-CF13-EE41-B07D-B96FC2708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826293" y="4764881"/>
              <a:ext cx="24193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Frazione di saturazione</a:t>
              </a:r>
            </a:p>
          </p:txBody>
        </p:sp>
        <p:sp>
          <p:nvSpPr>
            <p:cNvPr id="35858" name="CasellaDiTesto 1">
              <a:extLst>
                <a:ext uri="{FF2B5EF4-FFF2-40B4-BE49-F238E27FC236}">
                  <a16:creationId xmlns:a16="http://schemas.microsoft.com/office/drawing/2014/main" id="{82595983-EDCC-1145-A142-DB307C9DB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5838" y="5741988"/>
              <a:ext cx="7778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= Kdiss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9" grpId="0"/>
      <p:bldP spid="12300" grpId="0"/>
      <p:bldP spid="13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>
            <a:extLst>
              <a:ext uri="{FF2B5EF4-FFF2-40B4-BE49-F238E27FC236}">
                <a16:creationId xmlns:a16="http://schemas.microsoft.com/office/drawing/2014/main" id="{6461A24E-5510-BC44-A791-4F12A4A55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5202237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64B85BC-6185-8781-47EC-414C07BE4CC0}"/>
              </a:ext>
            </a:extLst>
          </p:cNvPr>
          <p:cNvGrpSpPr/>
          <p:nvPr/>
        </p:nvGrpSpPr>
        <p:grpSpPr>
          <a:xfrm>
            <a:off x="214313" y="2885408"/>
            <a:ext cx="4429125" cy="3472530"/>
            <a:chOff x="214313" y="2857500"/>
            <a:chExt cx="4429125" cy="3500438"/>
          </a:xfrm>
        </p:grpSpPr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99E32DDF-C14D-5848-BC53-DC516C8C62D9}"/>
                </a:ext>
              </a:extLst>
            </p:cNvPr>
            <p:cNvSpPr/>
            <p:nvPr/>
          </p:nvSpPr>
          <p:spPr>
            <a:xfrm>
              <a:off x="1571625" y="3500438"/>
              <a:ext cx="1000125" cy="2857500"/>
            </a:xfrm>
            <a:prstGeom prst="rect">
              <a:avLst/>
            </a:prstGeom>
            <a:solidFill>
              <a:srgbClr val="BBE0E3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C89299E-811E-AC4B-B41B-DF044E311280}"/>
                </a:ext>
              </a:extLst>
            </p:cNvPr>
            <p:cNvSpPr/>
            <p:nvPr/>
          </p:nvSpPr>
          <p:spPr>
            <a:xfrm>
              <a:off x="3929063" y="3500438"/>
              <a:ext cx="428625" cy="2857500"/>
            </a:xfrm>
            <a:prstGeom prst="rect">
              <a:avLst/>
            </a:prstGeom>
            <a:solidFill>
              <a:srgbClr val="FF0000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7" name="CasellaDiTesto 9">
              <a:extLst>
                <a:ext uri="{FF2B5EF4-FFF2-40B4-BE49-F238E27FC236}">
                  <a16:creationId xmlns:a16="http://schemas.microsoft.com/office/drawing/2014/main" id="{B042A6B2-A27F-5840-9B3E-346EDEE3C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857500"/>
              <a:ext cx="12112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tessuti</a:t>
              </a:r>
            </a:p>
          </p:txBody>
        </p:sp>
        <p:sp>
          <p:nvSpPr>
            <p:cNvPr id="12298" name="CasellaDiTesto 10">
              <a:extLst>
                <a:ext uri="{FF2B5EF4-FFF2-40B4-BE49-F238E27FC236}">
                  <a16:creationId xmlns:a16="http://schemas.microsoft.com/office/drawing/2014/main" id="{FF72E2CD-8250-E24A-B30B-8EE3CCC47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175" y="2857500"/>
              <a:ext cx="12112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polmoni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F9E1B50F-4B44-BA40-A4EF-32E76CE09C7A}"/>
                </a:ext>
              </a:extLst>
            </p:cNvPr>
            <p:cNvSpPr/>
            <p:nvPr/>
          </p:nvSpPr>
          <p:spPr>
            <a:xfrm>
              <a:off x="428625" y="4786313"/>
              <a:ext cx="428625" cy="357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6D8F878-6451-E441-B5BD-733E38547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4213" y="4000500"/>
              <a:ext cx="19034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Curva i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perbolica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45A9174E-CF13-EE41-B07D-B96FC2708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826293" y="4764881"/>
              <a:ext cx="24193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Frazione di saturazione</a:t>
              </a:r>
            </a:p>
          </p:txBody>
        </p:sp>
        <p:sp>
          <p:nvSpPr>
            <p:cNvPr id="35858" name="CasellaDiTesto 1">
              <a:extLst>
                <a:ext uri="{FF2B5EF4-FFF2-40B4-BE49-F238E27FC236}">
                  <a16:creationId xmlns:a16="http://schemas.microsoft.com/office/drawing/2014/main" id="{82595983-EDCC-1145-A142-DB307C9DB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5838" y="5741988"/>
              <a:ext cx="7778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= Kdiss</a:t>
              </a: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9B63139-FFEB-1F30-67F8-B437AA8C920F}"/>
              </a:ext>
            </a:extLst>
          </p:cNvPr>
          <p:cNvSpPr txBox="1"/>
          <p:nvPr/>
        </p:nvSpPr>
        <p:spPr>
          <a:xfrm>
            <a:off x="2057400" y="347026"/>
            <a:ext cx="609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Mb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C582464-41B5-34C6-0D3B-B79D8BA5A3F2}"/>
              </a:ext>
            </a:extLst>
          </p:cNvPr>
          <p:cNvSpPr txBox="1"/>
          <p:nvPr/>
        </p:nvSpPr>
        <p:spPr>
          <a:xfrm>
            <a:off x="1686128" y="1300737"/>
            <a:ext cx="46206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ym typeface="Wingdings" panose="05000000000000000000" pitchFamily="2" charset="2"/>
              </a:rPr>
              <a:t>p50 molto piccola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037E7D7-F713-2023-EFCC-902533D06EF6}"/>
              </a:ext>
            </a:extLst>
          </p:cNvPr>
          <p:cNvSpPr txBox="1"/>
          <p:nvPr/>
        </p:nvSpPr>
        <p:spPr>
          <a:xfrm>
            <a:off x="1143000" y="2192912"/>
            <a:ext cx="46206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ym typeface="Wingdings" panose="05000000000000000000" pitchFamily="2" charset="2"/>
              </a:rPr>
              <a:t> elevata affinità per l’O2</a:t>
            </a:r>
            <a:endParaRPr lang="it-IT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9B7A9AF3-3322-D4E3-0676-DD0BE546561F}"/>
              </a:ext>
            </a:extLst>
          </p:cNvPr>
          <p:cNvSpPr/>
          <p:nvPr/>
        </p:nvSpPr>
        <p:spPr>
          <a:xfrm>
            <a:off x="2234115" y="627129"/>
            <a:ext cx="256032" cy="673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24921326-CC96-23C3-02BA-F1DC696FE29E}"/>
              </a:ext>
            </a:extLst>
          </p:cNvPr>
          <p:cNvSpPr/>
          <p:nvPr/>
        </p:nvSpPr>
        <p:spPr>
          <a:xfrm>
            <a:off x="2233981" y="1531569"/>
            <a:ext cx="256032" cy="673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48FC7C9-91B3-B721-5A1E-96811A14AE0C}"/>
              </a:ext>
            </a:extLst>
          </p:cNvPr>
          <p:cNvSpPr/>
          <p:nvPr/>
        </p:nvSpPr>
        <p:spPr>
          <a:xfrm>
            <a:off x="533400" y="304799"/>
            <a:ext cx="4620638" cy="23497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337F072-4D06-FFAD-91A5-67C2E5761B27}"/>
              </a:ext>
            </a:extLst>
          </p:cNvPr>
          <p:cNvSpPr txBox="1"/>
          <p:nvPr/>
        </p:nvSpPr>
        <p:spPr>
          <a:xfrm>
            <a:off x="5406611" y="668044"/>
            <a:ext cx="37373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IMPORTANTE perché la Mb deve estrarre l’ossigeno dal sangue  (che verrà ceduto dall’emoglobina).</a:t>
            </a: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A9E7CD69-5E12-A8D2-5F8F-FCBAB229A57B}"/>
              </a:ext>
            </a:extLst>
          </p:cNvPr>
          <p:cNvSpPr/>
          <p:nvPr/>
        </p:nvSpPr>
        <p:spPr>
          <a:xfrm flipH="1">
            <a:off x="6711286" y="2189599"/>
            <a:ext cx="564019" cy="8309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FEC236C-7B46-0940-0232-C2751B6EF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1" y="3142132"/>
            <a:ext cx="303580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Minore è la p50 più bassa sarà la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quindi maggiore sarà l’affinità dell’emoproteina per l’O2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9" name="CasellaDiTesto 12">
            <a:extLst>
              <a:ext uri="{FF2B5EF4-FFF2-40B4-BE49-F238E27FC236}">
                <a16:creationId xmlns:a16="http://schemas.microsoft.com/office/drawing/2014/main" id="{C06DF4D1-76D9-1325-D3BD-9EF9EE45B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4680100"/>
            <a:ext cx="3924300" cy="17543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Più è grande il valore della p50 più è grande la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quindi minore l’affinità dell’emoproteina per l’O2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8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(</a:t>
            </a:r>
            <a:r>
              <a:rPr lang="it-IT" altLang="it-IT" sz="1800" b="1" baseline="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Hb</a:t>
            </a:r>
            <a:r>
              <a:rPr lang="it-IT" altLang="it-IT" sz="18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)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0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10" grpId="0" animBg="1"/>
      <p:bldP spid="11" grpId="0"/>
      <p:bldP spid="12" grpId="0" animBg="1"/>
      <p:bldP spid="18" grpId="0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2">
            <a:extLst>
              <a:ext uri="{FF2B5EF4-FFF2-40B4-BE49-F238E27FC236}">
                <a16:creationId xmlns:a16="http://schemas.microsoft.com/office/drawing/2014/main" id="{72EC70B9-5876-BB4A-8C6F-C6700F139487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2438400"/>
            <a:ext cx="3962400" cy="4394200"/>
            <a:chOff x="1296" y="1536"/>
            <a:chExt cx="2496" cy="2768"/>
          </a:xfrm>
        </p:grpSpPr>
        <p:pic>
          <p:nvPicPr>
            <p:cNvPr id="36891" name="Picture 5" descr="7">
              <a:extLst>
                <a:ext uri="{FF2B5EF4-FFF2-40B4-BE49-F238E27FC236}">
                  <a16:creationId xmlns:a16="http://schemas.microsoft.com/office/drawing/2014/main" id="{6BEFCA69-6A40-264D-B46E-BD1E19D3F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00" t="6667" r="28166" b="6667"/>
            <a:stretch>
              <a:fillRect/>
            </a:stretch>
          </p:blipFill>
          <p:spPr bwMode="auto">
            <a:xfrm>
              <a:off x="1400" y="1536"/>
              <a:ext cx="2392" cy="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892" name="Group 6">
              <a:extLst>
                <a:ext uri="{FF2B5EF4-FFF2-40B4-BE49-F238E27FC236}">
                  <a16:creationId xmlns:a16="http://schemas.microsoft.com/office/drawing/2014/main" id="{DA80575F-C7AF-194B-9EF7-16771B9481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1584"/>
              <a:ext cx="191" cy="231"/>
              <a:chOff x="2726" y="2188"/>
              <a:chExt cx="191" cy="248"/>
            </a:xfrm>
          </p:grpSpPr>
          <p:sp>
            <p:nvSpPr>
              <p:cNvPr id="36893" name="Text Box 7">
                <a:extLst>
                  <a:ext uri="{FF2B5EF4-FFF2-40B4-BE49-F238E27FC236}">
                    <a16:creationId xmlns:a16="http://schemas.microsoft.com/office/drawing/2014/main" id="{06771529-EC78-0740-8F23-7A06E3B01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26" y="2188"/>
                <a:ext cx="19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Y</a:t>
                </a:r>
              </a:p>
            </p:txBody>
          </p:sp>
          <p:sp>
            <p:nvSpPr>
              <p:cNvPr id="36894" name="Line 8">
                <a:extLst>
                  <a:ext uri="{FF2B5EF4-FFF2-40B4-BE49-F238E27FC236}">
                    <a16:creationId xmlns:a16="http://schemas.microsoft.com/office/drawing/2014/main" id="{A4D4B6BB-590C-7C46-959B-D6815F23B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1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3739" name="Rectangle 11">
            <a:extLst>
              <a:ext uri="{FF2B5EF4-FFF2-40B4-BE49-F238E27FC236}">
                <a16:creationId xmlns:a16="http://schemas.microsoft.com/office/drawing/2014/main" id="{60D70D2B-CE39-734C-8B5B-6A4BC76FE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616200"/>
            <a:ext cx="304800" cy="3581400"/>
          </a:xfrm>
          <a:prstGeom prst="rect">
            <a:avLst/>
          </a:prstGeom>
          <a:solidFill>
            <a:srgbClr val="993366">
              <a:alpha val="30196"/>
            </a:srgbClr>
          </a:solidFill>
          <a:ln w="19050" cap="rnd" algn="ctr">
            <a:solidFill>
              <a:srgbClr val="CC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3740" name="Text Box 12">
            <a:extLst>
              <a:ext uri="{FF2B5EF4-FFF2-40B4-BE49-F238E27FC236}">
                <a16:creationId xmlns:a16="http://schemas.microsoft.com/office/drawing/2014/main" id="{683B8DFB-DD2B-4C48-996D-0B014303E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394200"/>
            <a:ext cx="266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Mb rilascia l’ossigeno che aveva legato.</a:t>
            </a: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42" name="Line 14">
            <a:extLst>
              <a:ext uri="{FF2B5EF4-FFF2-40B4-BE49-F238E27FC236}">
                <a16:creationId xmlns:a16="http://schemas.microsoft.com/office/drawing/2014/main" id="{659C539C-1A16-864D-9A70-E67D4FCE9C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2881313"/>
            <a:ext cx="0" cy="457200"/>
          </a:xfrm>
          <a:prstGeom prst="line">
            <a:avLst/>
          </a:prstGeom>
          <a:noFill/>
          <a:ln w="5715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43" name="Text Box 15">
            <a:extLst>
              <a:ext uri="{FF2B5EF4-FFF2-40B4-BE49-F238E27FC236}">
                <a16:creationId xmlns:a16="http://schemas.microsoft.com/office/drawing/2014/main" id="{0373191F-C583-624A-B198-801D1946C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5095875"/>
            <a:ext cx="2133600" cy="711200"/>
          </a:xfrm>
          <a:prstGeom prst="rect">
            <a:avLst/>
          </a:prstGeom>
          <a:solidFill>
            <a:srgbClr val="E3FDA1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Fase di deossigenazione</a:t>
            </a:r>
            <a:endParaRPr kumimoji="0" lang="en-US" altLang="it-I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45" name="Text Box 17">
            <a:extLst>
              <a:ext uri="{FF2B5EF4-FFF2-40B4-BE49-F238E27FC236}">
                <a16:creationId xmlns:a16="http://schemas.microsoft.com/office/drawing/2014/main" id="{62646406-9B64-6047-BBAE-96EA684F1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925763"/>
            <a:ext cx="236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minore consumo di 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la pO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intracellulare è in equilibrio con quella del sangue capillare</a:t>
            </a: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51" name="Rectangle 23">
            <a:extLst>
              <a:ext uri="{FF2B5EF4-FFF2-40B4-BE49-F238E27FC236}">
                <a16:creationId xmlns:a16="http://schemas.microsoft.com/office/drawing/2014/main" id="{B4309818-4EFA-D748-B063-43055D5E7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7700" y="2616200"/>
            <a:ext cx="457200" cy="3581400"/>
          </a:xfrm>
          <a:prstGeom prst="rect">
            <a:avLst/>
          </a:prstGeom>
          <a:solidFill>
            <a:srgbClr val="8BCACF">
              <a:alpha val="30196"/>
            </a:srgbClr>
          </a:solidFill>
          <a:ln w="19050" cap="rnd" algn="ctr">
            <a:solidFill>
              <a:schemeClr val="hlink"/>
            </a:solidFill>
            <a:prstDash val="sysDot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3753" name="Rectangle 25">
            <a:extLst>
              <a:ext uri="{FF2B5EF4-FFF2-40B4-BE49-F238E27FC236}">
                <a16:creationId xmlns:a16="http://schemas.microsoft.com/office/drawing/2014/main" id="{2C29B634-78A1-7344-A7BE-34C2D9889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133600"/>
            <a:ext cx="2438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Nelle cellule muscolari  metabolicamente attive:</a:t>
            </a:r>
          </a:p>
        </p:txBody>
      </p:sp>
      <p:sp>
        <p:nvSpPr>
          <p:cNvPr id="73755" name="Rectangle 27">
            <a:extLst>
              <a:ext uri="{FF2B5EF4-FFF2-40B4-BE49-F238E27FC236}">
                <a16:creationId xmlns:a16="http://schemas.microsoft.com/office/drawing/2014/main" id="{CA217ED8-7D2E-F241-8AAF-495571AF6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" y="3292475"/>
            <a:ext cx="25146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 consuma 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la pO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cellulare diminuisce </a:t>
            </a:r>
          </a:p>
        </p:txBody>
      </p:sp>
      <p:sp>
        <p:nvSpPr>
          <p:cNvPr id="73756" name="Line 28">
            <a:extLst>
              <a:ext uri="{FF2B5EF4-FFF2-40B4-BE49-F238E27FC236}">
                <a16:creationId xmlns:a16="http://schemas.microsoft.com/office/drawing/2014/main" id="{2351782F-C6F3-E846-AD11-FEEC00F3A0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3917950"/>
            <a:ext cx="0" cy="457200"/>
          </a:xfrm>
          <a:prstGeom prst="line">
            <a:avLst/>
          </a:prstGeom>
          <a:noFill/>
          <a:ln w="5715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30">
            <a:extLst>
              <a:ext uri="{FF2B5EF4-FFF2-40B4-BE49-F238E27FC236}">
                <a16:creationId xmlns:a16="http://schemas.microsoft.com/office/drawing/2014/main" id="{943C5434-4B2B-834B-9A53-2BABAD1AFA76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2419350"/>
            <a:ext cx="838200" cy="381000"/>
            <a:chOff x="2976" y="1524"/>
            <a:chExt cx="528" cy="240"/>
          </a:xfrm>
        </p:grpSpPr>
        <p:sp>
          <p:nvSpPr>
            <p:cNvPr id="36889" name="Line 16">
              <a:extLst>
                <a:ext uri="{FF2B5EF4-FFF2-40B4-BE49-F238E27FC236}">
                  <a16:creationId xmlns:a16="http://schemas.microsoft.com/office/drawing/2014/main" id="{DC7B08EC-8A2C-724B-B61C-8ECE3514EA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536"/>
              <a:ext cx="528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890" name="Line 29">
              <a:extLst>
                <a:ext uri="{FF2B5EF4-FFF2-40B4-BE49-F238E27FC236}">
                  <a16:creationId xmlns:a16="http://schemas.microsoft.com/office/drawing/2014/main" id="{A1F277C3-F392-3B4C-9C8D-4FED21535A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8" y="1524"/>
              <a:ext cx="0" cy="24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3759" name="Rectangle 31">
            <a:extLst>
              <a:ext uri="{FF2B5EF4-FFF2-40B4-BE49-F238E27FC236}">
                <a16:creationId xmlns:a16="http://schemas.microsoft.com/office/drawing/2014/main" id="{50459C05-5DD0-4942-A35F-CCEE444B2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35814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Nelle cellule muscolari a riposo:</a:t>
            </a:r>
          </a:p>
        </p:txBody>
      </p:sp>
      <p:sp>
        <p:nvSpPr>
          <p:cNvPr id="73760" name="Line 32">
            <a:extLst>
              <a:ext uri="{FF2B5EF4-FFF2-40B4-BE49-F238E27FC236}">
                <a16:creationId xmlns:a16="http://schemas.microsoft.com/office/drawing/2014/main" id="{42456062-18ED-CD4E-A265-C182188B921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5146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61" name="Rectangle 33">
            <a:extLst>
              <a:ext uri="{FF2B5EF4-FFF2-40B4-BE49-F238E27FC236}">
                <a16:creationId xmlns:a16="http://schemas.microsoft.com/office/drawing/2014/main" id="{01EF53D0-DB29-314B-9EE3-5255216C3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4648200"/>
            <a:ext cx="220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Mb è quasi satura: accumula 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altLang="it-I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63" name="Rectangle 35">
            <a:extLst>
              <a:ext uri="{FF2B5EF4-FFF2-40B4-BE49-F238E27FC236}">
                <a16:creationId xmlns:a16="http://schemas.microsoft.com/office/drawing/2014/main" id="{DDC0DA87-6F59-9646-9265-147ED2A58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791200"/>
            <a:ext cx="2084388" cy="619125"/>
          </a:xfrm>
          <a:prstGeom prst="rect">
            <a:avLst/>
          </a:prstGeom>
          <a:solidFill>
            <a:srgbClr val="E3FDA1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Fase di ossigenazione</a:t>
            </a:r>
          </a:p>
        </p:txBody>
      </p:sp>
      <p:sp>
        <p:nvSpPr>
          <p:cNvPr id="73764" name="Line 36">
            <a:extLst>
              <a:ext uri="{FF2B5EF4-FFF2-40B4-BE49-F238E27FC236}">
                <a16:creationId xmlns:a16="http://schemas.microsoft.com/office/drawing/2014/main" id="{77995536-302A-5848-8068-C93BFEBAC35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42672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65" name="Line 37">
            <a:extLst>
              <a:ext uri="{FF2B5EF4-FFF2-40B4-BE49-F238E27FC236}">
                <a16:creationId xmlns:a16="http://schemas.microsoft.com/office/drawing/2014/main" id="{7BB3302F-4B43-4645-989B-984FC9A08D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53340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" name="Group 30">
            <a:extLst>
              <a:ext uri="{FF2B5EF4-FFF2-40B4-BE49-F238E27FC236}">
                <a16:creationId xmlns:a16="http://schemas.microsoft.com/office/drawing/2014/main" id="{9F387F88-EE16-E944-8373-2D7E1135C4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76500" y="2209800"/>
            <a:ext cx="1314450" cy="609600"/>
            <a:chOff x="2976" y="1524"/>
            <a:chExt cx="528" cy="240"/>
          </a:xfrm>
        </p:grpSpPr>
        <p:sp>
          <p:nvSpPr>
            <p:cNvPr id="36887" name="Line 16">
              <a:extLst>
                <a:ext uri="{FF2B5EF4-FFF2-40B4-BE49-F238E27FC236}">
                  <a16:creationId xmlns:a16="http://schemas.microsoft.com/office/drawing/2014/main" id="{E1A1C4B2-47CE-A344-BC7E-D5259A7137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536"/>
              <a:ext cx="528" cy="0"/>
            </a:xfrm>
            <a:prstGeom prst="line">
              <a:avLst/>
            </a:prstGeom>
            <a:noFill/>
            <a:ln w="57150">
              <a:solidFill>
                <a:srgbClr val="CC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888" name="Line 29">
              <a:extLst>
                <a:ext uri="{FF2B5EF4-FFF2-40B4-BE49-F238E27FC236}">
                  <a16:creationId xmlns:a16="http://schemas.microsoft.com/office/drawing/2014/main" id="{AF8BD917-A609-584A-BB40-39D58D274F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8" y="1524"/>
              <a:ext cx="0" cy="240"/>
            </a:xfrm>
            <a:prstGeom prst="line">
              <a:avLst/>
            </a:prstGeom>
            <a:noFill/>
            <a:ln w="571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3738" name="Text Box 10">
            <a:extLst>
              <a:ext uri="{FF2B5EF4-FFF2-40B4-BE49-F238E27FC236}">
                <a16:creationId xmlns:a16="http://schemas.microsoft.com/office/drawing/2014/main" id="{3635DAEC-74FF-5144-B0E7-9E16A7DF5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8419" y="3003430"/>
            <a:ext cx="1676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nei capillari a riposo 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~ 30 mmHg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EAA648FB-DE1C-4BFC-8C5F-997843B48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782" y="4593566"/>
            <a:ext cx="1676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nei capillari in attività 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~ 10 mmHg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68B6B25-D867-C67B-47B3-12825874E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05773"/>
            <a:ext cx="80318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mioglobina funziona da deposito di 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 livello muscolare.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000" b="1" baseline="0" dirty="0">
              <a:latin typeface="Comic Sans MS" panose="030F0902030302020204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Quando il muscolo è a riposo la mioglobina lega 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b="1" baseline="0" dirty="0">
                <a:latin typeface="Comic Sans MS" panose="030F0902030302020204" pitchFamily="66" charset="0"/>
              </a:rPr>
              <a:t>Q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uando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il muscolo è attivo viene consumato 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diminuisce la pressione a livello dei tessuti la mioglobina rilascia 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3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3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3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3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3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3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3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9" grpId="0" animBg="1"/>
      <p:bldP spid="73740" grpId="0"/>
      <p:bldP spid="73743" grpId="0" animBg="1"/>
      <p:bldP spid="73745" grpId="0"/>
      <p:bldP spid="73751" grpId="0" animBg="1"/>
      <p:bldP spid="73753" grpId="0"/>
      <p:bldP spid="73755" grpId="0"/>
      <p:bldP spid="73759" grpId="0"/>
      <p:bldP spid="73761" grpId="0"/>
      <p:bldP spid="73763" grpId="0" animBg="1"/>
      <p:bldP spid="73738" grpId="0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emoglobin">
            <a:extLst>
              <a:ext uri="{FF2B5EF4-FFF2-40B4-BE49-F238E27FC236}">
                <a16:creationId xmlns:a16="http://schemas.microsoft.com/office/drawing/2014/main" id="{6A3DF293-EE17-0E47-8F84-AA2FF0FAC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52513"/>
            <a:ext cx="55721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Rectangle 3">
            <a:extLst>
              <a:ext uri="{FF2B5EF4-FFF2-40B4-BE49-F238E27FC236}">
                <a16:creationId xmlns:a16="http://schemas.microsoft.com/office/drawing/2014/main" id="{A17D5CE4-2119-AC4B-807D-45A62D1E2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71438"/>
            <a:ext cx="360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(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</p:txBody>
      </p:sp>
      <p:sp>
        <p:nvSpPr>
          <p:cNvPr id="88068" name="Rectangle 4">
            <a:extLst>
              <a:ext uri="{FF2B5EF4-FFF2-40B4-BE49-F238E27FC236}">
                <a16:creationId xmlns:a16="http://schemas.microsoft.com/office/drawing/2014/main" id="{548F6652-F6A3-B541-A654-C62C0015B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7875" y="142875"/>
            <a:ext cx="3081338" cy="599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it-IT" sz="16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Trasporto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reversibile di O</a:t>
            </a:r>
            <a:r>
              <a:rPr kumimoji="0" lang="it-IT" sz="16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dai polmoni ai tessuti</a:t>
            </a:r>
            <a:endParaRPr lang="it-IT" sz="1600" b="1" baseline="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Trasporta reversibile di anidride carbonica CO</a:t>
            </a:r>
            <a:r>
              <a:rPr kumimoji="0" lang="it-IT" sz="16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lang="it-IT" sz="1600" b="1" baseline="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ha 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catene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polipetiditiche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e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gruppi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eme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presenta quindi una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struttura quaternaria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L’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adulta umana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è costituita da 2 catene </a:t>
            </a:r>
            <a:r>
              <a: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 2 catene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ciascuna con struttura simile a quella della mioglobina.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 β2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L’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fetale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HbF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è costituita da 2 catene </a:t>
            </a:r>
            <a:r>
              <a: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 2 catene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2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8069" name="Rectangle 5">
            <a:extLst>
              <a:ext uri="{FF2B5EF4-FFF2-40B4-BE49-F238E27FC236}">
                <a16:creationId xmlns:a16="http://schemas.microsoft.com/office/drawing/2014/main" id="{87686BBF-1B7D-914A-90CD-1C0FE16F3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1" y="6027737"/>
            <a:ext cx="8355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La sostituzione delle catene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adulta) con catene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fetale)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comporta differente funzionalità.</a:t>
            </a:r>
          </a:p>
        </p:txBody>
      </p:sp>
      <p:sp>
        <p:nvSpPr>
          <p:cNvPr id="88070" name="Rectangle 6">
            <a:extLst>
              <a:ext uri="{FF2B5EF4-FFF2-40B4-BE49-F238E27FC236}">
                <a16:creationId xmlns:a16="http://schemas.microsoft.com/office/drawing/2014/main" id="{32EE0C10-6F4E-D542-BA1B-68C9A9DE9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437063"/>
            <a:ext cx="455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</a:t>
            </a:r>
          </a:p>
        </p:txBody>
      </p:sp>
      <p:sp>
        <p:nvSpPr>
          <p:cNvPr id="88071" name="Rectangle 7">
            <a:extLst>
              <a:ext uri="{FF2B5EF4-FFF2-40B4-BE49-F238E27FC236}">
                <a16:creationId xmlns:a16="http://schemas.microsoft.com/office/drawing/2014/main" id="{53480B6D-699E-7B4B-97C1-D01E24F8A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4652963"/>
            <a:ext cx="455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1</a:t>
            </a:r>
          </a:p>
        </p:txBody>
      </p:sp>
      <p:sp>
        <p:nvSpPr>
          <p:cNvPr id="88072" name="Rectangle 8">
            <a:extLst>
              <a:ext uri="{FF2B5EF4-FFF2-40B4-BE49-F238E27FC236}">
                <a16:creationId xmlns:a16="http://schemas.microsoft.com/office/drawing/2014/main" id="{3FBC4F55-01FA-064D-8C58-A01CAD727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268413"/>
            <a:ext cx="449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1</a:t>
            </a:r>
          </a:p>
        </p:txBody>
      </p:sp>
      <p:sp>
        <p:nvSpPr>
          <p:cNvPr id="88073" name="Rectangle 9">
            <a:extLst>
              <a:ext uri="{FF2B5EF4-FFF2-40B4-BE49-F238E27FC236}">
                <a16:creationId xmlns:a16="http://schemas.microsoft.com/office/drawing/2014/main" id="{190B3D3D-283E-A043-A773-EB20A339D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196975"/>
            <a:ext cx="449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0DFCFAF6-504A-FE4A-AC0B-2C8C1392E5AA}"/>
              </a:ext>
            </a:extLst>
          </p:cNvPr>
          <p:cNvSpPr/>
          <p:nvPr/>
        </p:nvSpPr>
        <p:spPr>
          <a:xfrm>
            <a:off x="417512" y="6095999"/>
            <a:ext cx="642938" cy="2857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880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880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880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880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10" grpId="0" animBg="1"/>
      <p:bldP spid="10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0313 Composition of minor">
            <a:extLst>
              <a:ext uri="{FF2B5EF4-FFF2-40B4-BE49-F238E27FC236}">
                <a16:creationId xmlns:a16="http://schemas.microsoft.com/office/drawing/2014/main" id="{EA2D4286-0A05-3649-8A12-6136F6D9C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2320"/>
            <a:ext cx="4791769" cy="308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isordini genetici della sintesi dell&amp;#39;emoglobina - ppt scaricare">
            <a:extLst>
              <a:ext uri="{FF2B5EF4-FFF2-40B4-BE49-F238E27FC236}">
                <a16:creationId xmlns:a16="http://schemas.microsoft.com/office/drawing/2014/main" id="{E45B0910-F827-C548-AD92-18D1AC3094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24801" r="8263" b="11151"/>
          <a:stretch/>
        </p:blipFill>
        <p:spPr bwMode="auto">
          <a:xfrm>
            <a:off x="179512" y="3391948"/>
            <a:ext cx="5832648" cy="335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603293-77A0-7A4D-A311-64CE7C076EF1}"/>
              </a:ext>
            </a:extLst>
          </p:cNvPr>
          <p:cNvSpPr txBox="1"/>
          <p:nvPr/>
        </p:nvSpPr>
        <p:spPr>
          <a:xfrm>
            <a:off x="5364088" y="393305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Espressione dei geni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globinici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durante l’ontogenesi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BB533D2-37F4-5543-A0C6-1310F0EF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233476" name="Picture 4" descr="Allosteric Hemoglobin Assembly: Diversity and Similarity* - Journal of  Biological Chemistry">
            <a:extLst>
              <a:ext uri="{FF2B5EF4-FFF2-40B4-BE49-F238E27FC236}">
                <a16:creationId xmlns:a16="http://schemas.microsoft.com/office/drawing/2014/main" id="{D25903D8-C460-E045-A1AE-B5BEA595C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0" y="664975"/>
            <a:ext cx="8862560" cy="614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67950C2-501C-C042-9F0E-75C40EA51D80}"/>
              </a:ext>
            </a:extLst>
          </p:cNvPr>
          <p:cNvSpPr txBox="1"/>
          <p:nvPr/>
        </p:nvSpPr>
        <p:spPr>
          <a:xfrm>
            <a:off x="827584" y="44624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Diversità nelle strutture dell’EMOGLOBINE nel </a:t>
            </a: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mondo animale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95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>
            <a:extLst>
              <a:ext uri="{FF2B5EF4-FFF2-40B4-BE49-F238E27FC236}">
                <a16:creationId xmlns:a16="http://schemas.microsoft.com/office/drawing/2014/main" id="{15BF30F3-5DE7-9E37-377A-21E5946A2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8535987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D8D30E-BEEC-8841-CB84-055781659EE4}"/>
              </a:ext>
            </a:extLst>
          </p:cNvPr>
          <p:cNvSpPr txBox="1"/>
          <p:nvPr/>
        </p:nvSpPr>
        <p:spPr>
          <a:xfrm>
            <a:off x="2819400" y="3048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PROTEINE</a:t>
            </a:r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">
            <a:extLst>
              <a:ext uri="{FF2B5EF4-FFF2-40B4-BE49-F238E27FC236}">
                <a16:creationId xmlns:a16="http://schemas.microsoft.com/office/drawing/2014/main" id="{657B22DA-8178-DC45-913A-C3FB24E94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3" y="1276350"/>
            <a:ext cx="2286000" cy="974725"/>
          </a:xfrm>
          <a:prstGeom prst="ellipse">
            <a:avLst/>
          </a:prstGeom>
          <a:solidFill>
            <a:srgbClr val="CC99FF">
              <a:alpha val="85881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963" name="Text Box 4">
            <a:extLst>
              <a:ext uri="{FF2B5EF4-FFF2-40B4-BE49-F238E27FC236}">
                <a16:creationId xmlns:a16="http://schemas.microsoft.com/office/drawing/2014/main" id="{BE0617B7-5DF9-6C46-A59B-CA4E50848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950" y="122298"/>
            <a:ext cx="8002353" cy="830997"/>
          </a:xfrm>
          <a:prstGeom prst="rect">
            <a:avLst/>
          </a:prstGeom>
          <a:solidFill>
            <a:srgbClr val="FEFCCA"/>
          </a:solidFill>
          <a:ln w="38100">
            <a:solidFill>
              <a:srgbClr val="FEFCCA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grado di ossigenazione della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dipende dalla 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dalla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del complesso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l-GR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C004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360" name="Text Box 16">
            <a:extLst>
              <a:ext uri="{FF2B5EF4-FFF2-40B4-BE49-F238E27FC236}">
                <a16:creationId xmlns:a16="http://schemas.microsoft.com/office/drawing/2014/main" id="{5CB7DBF2-26DE-3343-93BB-75D0FE12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1814513"/>
            <a:ext cx="3886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Frazione di saturazione: % di Hb ossigenata (di siti EME occupati dall’O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rispetto all’Hb totale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2" name="Group 32">
            <a:extLst>
              <a:ext uri="{FF2B5EF4-FFF2-40B4-BE49-F238E27FC236}">
                <a16:creationId xmlns:a16="http://schemas.microsoft.com/office/drawing/2014/main" id="{22E1E5D2-25EA-EF44-8203-708E6A5CE904}"/>
              </a:ext>
            </a:extLst>
          </p:cNvPr>
          <p:cNvGrpSpPr>
            <a:grpSpLocks/>
          </p:cNvGrpSpPr>
          <p:nvPr/>
        </p:nvGrpSpPr>
        <p:grpSpPr bwMode="auto">
          <a:xfrm>
            <a:off x="3784600" y="2181225"/>
            <a:ext cx="1905000" cy="1763713"/>
            <a:chOff x="2688" y="1488"/>
            <a:chExt cx="1008" cy="576"/>
          </a:xfrm>
        </p:grpSpPr>
        <p:sp>
          <p:nvSpPr>
            <p:cNvPr id="41056" name="Line 29">
              <a:extLst>
                <a:ext uri="{FF2B5EF4-FFF2-40B4-BE49-F238E27FC236}">
                  <a16:creationId xmlns:a16="http://schemas.microsoft.com/office/drawing/2014/main" id="{EA42E423-181E-4E4C-8FAF-5569B6A7A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776"/>
              <a:ext cx="336" cy="288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7" name="Line 30">
              <a:extLst>
                <a:ext uri="{FF2B5EF4-FFF2-40B4-BE49-F238E27FC236}">
                  <a16:creationId xmlns:a16="http://schemas.microsoft.com/office/drawing/2014/main" id="{E24FDDBE-6581-9548-A155-786AAB46D7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0" y="1488"/>
              <a:ext cx="336" cy="288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8" name="Line 31">
              <a:extLst>
                <a:ext uri="{FF2B5EF4-FFF2-40B4-BE49-F238E27FC236}">
                  <a16:creationId xmlns:a16="http://schemas.microsoft.com/office/drawing/2014/main" id="{AFEC5791-5568-EC4D-B4C4-A28DC4483D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1776"/>
              <a:ext cx="672" cy="24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393" name="Text Box 49">
            <a:extLst>
              <a:ext uri="{FF2B5EF4-FFF2-40B4-BE49-F238E27FC236}">
                <a16:creationId xmlns:a16="http://schemas.microsoft.com/office/drawing/2014/main" id="{BE8ADA6F-2058-3845-A0EF-A11BE8636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5868988"/>
            <a:ext cx="3124200" cy="617537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p50</a:t>
            </a:r>
            <a:r>
              <a:rPr kumimoji="0" lang="it-IT" altLang="it-IT" sz="3200" b="1" i="0" u="none" strike="noStrike" kern="120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57396" name="Picture 52">
            <a:extLst>
              <a:ext uri="{FF2B5EF4-FFF2-40B4-BE49-F238E27FC236}">
                <a16:creationId xmlns:a16="http://schemas.microsoft.com/office/drawing/2014/main" id="{0026E545-7B3A-E745-853A-6712B0637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44800"/>
            <a:ext cx="347027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99" name="Text Box 55">
            <a:extLst>
              <a:ext uri="{FF2B5EF4-FFF2-40B4-BE49-F238E27FC236}">
                <a16:creationId xmlns:a16="http://schemas.microsoft.com/office/drawing/2014/main" id="{9F71A281-DD58-8641-A554-FAE32E3C7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2800" y="2432050"/>
            <a:ext cx="2968625" cy="1323975"/>
          </a:xfrm>
          <a:prstGeom prst="rect">
            <a:avLst/>
          </a:prstGeom>
          <a:solidFill>
            <a:srgbClr val="FEF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è legata alla pO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alla K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secondo la seguente relazione:</a:t>
            </a:r>
            <a:endParaRPr kumimoji="0" lang="el-GR" altLang="it-IT" sz="2000" b="0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81A68B5-1930-1243-B11D-EAD2EF3C65A7}"/>
              </a:ext>
            </a:extLst>
          </p:cNvPr>
          <p:cNvGrpSpPr>
            <a:grpSpLocks/>
          </p:cNvGrpSpPr>
          <p:nvPr/>
        </p:nvGrpSpPr>
        <p:grpSpPr bwMode="auto">
          <a:xfrm>
            <a:off x="5040313" y="1339850"/>
            <a:ext cx="2205037" cy="769938"/>
            <a:chOff x="1649412" y="1435100"/>
            <a:chExt cx="2205973" cy="768944"/>
          </a:xfrm>
        </p:grpSpPr>
        <p:sp>
          <p:nvSpPr>
            <p:cNvPr id="41053" name="CasellaDiTesto 19">
              <a:extLst>
                <a:ext uri="{FF2B5EF4-FFF2-40B4-BE49-F238E27FC236}">
                  <a16:creationId xmlns:a16="http://schemas.microsoft.com/office/drawing/2014/main" id="{3FEE0C02-F70C-9440-B2E5-CD519464F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9412" y="1435100"/>
              <a:ext cx="2205973" cy="768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 [Hb] [O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  <a:r>
                <a:rPr kumimoji="0" lang="it-IT" altLang="it-IT" sz="22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 [Hb(O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)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</p:txBody>
        </p:sp>
        <p:sp>
          <p:nvSpPr>
            <p:cNvPr id="41054" name="Rettangolo 20">
              <a:extLst>
                <a:ext uri="{FF2B5EF4-FFF2-40B4-BE49-F238E27FC236}">
                  <a16:creationId xmlns:a16="http://schemas.microsoft.com/office/drawing/2014/main" id="{76352FD8-A7AC-CB42-8EB2-D56D633D2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978" y="1596115"/>
              <a:ext cx="83683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r>
                <a:rPr kumimoji="0" lang="it-IT" altLang="it-IT" sz="22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=</a:t>
              </a:r>
              <a:endPara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cxnSp>
          <p:nvCxnSpPr>
            <p:cNvPr id="41055" name="Connettore 1 21">
              <a:extLst>
                <a:ext uri="{FF2B5EF4-FFF2-40B4-BE49-F238E27FC236}">
                  <a16:creationId xmlns:a16="http://schemas.microsoft.com/office/drawing/2014/main" id="{DD953C06-0A01-7546-A1B3-18F4C32D89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42810" y="1836296"/>
              <a:ext cx="1094508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4">
            <a:extLst>
              <a:ext uri="{FF2B5EF4-FFF2-40B4-BE49-F238E27FC236}">
                <a16:creationId xmlns:a16="http://schemas.microsoft.com/office/drawing/2014/main" id="{C0788B1F-8921-3243-83B7-CC4868694A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16513" y="3989388"/>
            <a:ext cx="1931987" cy="1260475"/>
            <a:chOff x="3223" y="2513"/>
            <a:chExt cx="1217" cy="794"/>
          </a:xfrm>
        </p:grpSpPr>
        <p:sp>
          <p:nvSpPr>
            <p:cNvPr id="41014" name="AutoShape 3">
              <a:extLst>
                <a:ext uri="{FF2B5EF4-FFF2-40B4-BE49-F238E27FC236}">
                  <a16:creationId xmlns:a16="http://schemas.microsoft.com/office/drawing/2014/main" id="{9B316E89-3C85-0841-95E3-BF2B91CD26D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5" name="Rectangle 5">
              <a:extLst>
                <a:ext uri="{FF2B5EF4-FFF2-40B4-BE49-F238E27FC236}">
                  <a16:creationId xmlns:a16="http://schemas.microsoft.com/office/drawing/2014/main" id="{7C4EA8A7-CF27-8240-9500-3189EA43C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16" name="Rectangle 6">
              <a:extLst>
                <a:ext uri="{FF2B5EF4-FFF2-40B4-BE49-F238E27FC236}">
                  <a16:creationId xmlns:a16="http://schemas.microsoft.com/office/drawing/2014/main" id="{A3AC73FF-B851-DA48-A273-5E3C58C75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17" name="Rectangle 7">
              <a:extLst>
                <a:ext uri="{FF2B5EF4-FFF2-40B4-BE49-F238E27FC236}">
                  <a16:creationId xmlns:a16="http://schemas.microsoft.com/office/drawing/2014/main" id="{8AB14416-8AA9-DB49-BF1A-6EC2D2B1A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8" name="Rectangle 8">
              <a:extLst>
                <a:ext uri="{FF2B5EF4-FFF2-40B4-BE49-F238E27FC236}">
                  <a16:creationId xmlns:a16="http://schemas.microsoft.com/office/drawing/2014/main" id="{0D18187B-4088-AF41-87F0-81EDF1387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9" name="Rectangle 9">
              <a:extLst>
                <a:ext uri="{FF2B5EF4-FFF2-40B4-BE49-F238E27FC236}">
                  <a16:creationId xmlns:a16="http://schemas.microsoft.com/office/drawing/2014/main" id="{95F6FD3D-5342-2D41-97FA-5C1A720EF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0" name="Rectangle 10">
              <a:extLst>
                <a:ext uri="{FF2B5EF4-FFF2-40B4-BE49-F238E27FC236}">
                  <a16:creationId xmlns:a16="http://schemas.microsoft.com/office/drawing/2014/main" id="{E4177C1B-15D5-8147-979A-DC6105E8A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1" name="Rectangle 11">
              <a:extLst>
                <a:ext uri="{FF2B5EF4-FFF2-40B4-BE49-F238E27FC236}">
                  <a16:creationId xmlns:a16="http://schemas.microsoft.com/office/drawing/2014/main" id="{86E53F99-7F19-1843-B190-8C6ED6C50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2" name="Rectangle 12">
              <a:extLst>
                <a:ext uri="{FF2B5EF4-FFF2-40B4-BE49-F238E27FC236}">
                  <a16:creationId xmlns:a16="http://schemas.microsoft.com/office/drawing/2014/main" id="{B9F19825-59DE-894B-86C3-F88830A4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3" name="Rectangle 13">
              <a:extLst>
                <a:ext uri="{FF2B5EF4-FFF2-40B4-BE49-F238E27FC236}">
                  <a16:creationId xmlns:a16="http://schemas.microsoft.com/office/drawing/2014/main" id="{804EF30C-9D70-6046-B1E8-D07DF6F1F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4" name="Rectangle 14">
              <a:extLst>
                <a:ext uri="{FF2B5EF4-FFF2-40B4-BE49-F238E27FC236}">
                  <a16:creationId xmlns:a16="http://schemas.microsoft.com/office/drawing/2014/main" id="{E5EA0BE8-1B5C-9643-BD34-52975E3EF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5" name="Rectangle 15">
              <a:extLst>
                <a:ext uri="{FF2B5EF4-FFF2-40B4-BE49-F238E27FC236}">
                  <a16:creationId xmlns:a16="http://schemas.microsoft.com/office/drawing/2014/main" id="{7D9DC26F-E35C-8547-8864-8DA907151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6" name="Rectangle 16">
              <a:extLst>
                <a:ext uri="{FF2B5EF4-FFF2-40B4-BE49-F238E27FC236}">
                  <a16:creationId xmlns:a16="http://schemas.microsoft.com/office/drawing/2014/main" id="{E21C6CEE-7D3C-D04C-9A70-067867B55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7" name="Line 17">
              <a:extLst>
                <a:ext uri="{FF2B5EF4-FFF2-40B4-BE49-F238E27FC236}">
                  <a16:creationId xmlns:a16="http://schemas.microsoft.com/office/drawing/2014/main" id="{69748743-22BA-634D-B329-CEF7ECEAA2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8" name="Line 18">
              <a:extLst>
                <a:ext uri="{FF2B5EF4-FFF2-40B4-BE49-F238E27FC236}">
                  <a16:creationId xmlns:a16="http://schemas.microsoft.com/office/drawing/2014/main" id="{F20BE4D2-A909-D648-BD2E-436F5C4319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9" name="Rectangle 19">
              <a:extLst>
                <a:ext uri="{FF2B5EF4-FFF2-40B4-BE49-F238E27FC236}">
                  <a16:creationId xmlns:a16="http://schemas.microsoft.com/office/drawing/2014/main" id="{BB435461-8C5F-C64A-954D-E2ECFB832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30" name="Rectangle 20">
              <a:extLst>
                <a:ext uri="{FF2B5EF4-FFF2-40B4-BE49-F238E27FC236}">
                  <a16:creationId xmlns:a16="http://schemas.microsoft.com/office/drawing/2014/main" id="{B86FA266-1645-284B-96BF-CB4DF01EC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31" name="Rectangle 21">
              <a:extLst>
                <a:ext uri="{FF2B5EF4-FFF2-40B4-BE49-F238E27FC236}">
                  <a16:creationId xmlns:a16="http://schemas.microsoft.com/office/drawing/2014/main" id="{029DB11D-F28D-2647-844D-81C8994BA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2" name="Rectangle 22">
              <a:extLst>
                <a:ext uri="{FF2B5EF4-FFF2-40B4-BE49-F238E27FC236}">
                  <a16:creationId xmlns:a16="http://schemas.microsoft.com/office/drawing/2014/main" id="{1A34F99B-7EAA-9E40-AD78-48E35BFE5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3" name="Rectangle 23">
              <a:extLst>
                <a:ext uri="{FF2B5EF4-FFF2-40B4-BE49-F238E27FC236}">
                  <a16:creationId xmlns:a16="http://schemas.microsoft.com/office/drawing/2014/main" id="{11BE9426-F51E-C740-AF5C-073072EC5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3" y="2516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4" name="Rectangle 24">
              <a:extLst>
                <a:ext uri="{FF2B5EF4-FFF2-40B4-BE49-F238E27FC236}">
                  <a16:creationId xmlns:a16="http://schemas.microsoft.com/office/drawing/2014/main" id="{EFD96B2E-0121-0142-BD9B-325816154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5" name="Rectangle 25">
              <a:extLst>
                <a:ext uri="{FF2B5EF4-FFF2-40B4-BE49-F238E27FC236}">
                  <a16:creationId xmlns:a16="http://schemas.microsoft.com/office/drawing/2014/main" id="{30945331-7FAF-8A48-9004-7674ACC6A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6" name="Rectangle 26">
              <a:extLst>
                <a:ext uri="{FF2B5EF4-FFF2-40B4-BE49-F238E27FC236}">
                  <a16:creationId xmlns:a16="http://schemas.microsoft.com/office/drawing/2014/main" id="{B8BB9A41-0D6F-C44B-B6AE-C080F9A64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7" name="Rectangle 27">
              <a:extLst>
                <a:ext uri="{FF2B5EF4-FFF2-40B4-BE49-F238E27FC236}">
                  <a16:creationId xmlns:a16="http://schemas.microsoft.com/office/drawing/2014/main" id="{506D3853-29EE-754C-9409-34EDE6FE5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8" name="Rectangle 28">
              <a:extLst>
                <a:ext uri="{FF2B5EF4-FFF2-40B4-BE49-F238E27FC236}">
                  <a16:creationId xmlns:a16="http://schemas.microsoft.com/office/drawing/2014/main" id="{7E52A973-0A49-8148-AC12-B1458E82D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9" name="Rectangle 29">
              <a:extLst>
                <a:ext uri="{FF2B5EF4-FFF2-40B4-BE49-F238E27FC236}">
                  <a16:creationId xmlns:a16="http://schemas.microsoft.com/office/drawing/2014/main" id="{293E3029-9CB4-8F4D-9485-7E37CC046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0" name="Line 31">
              <a:extLst>
                <a:ext uri="{FF2B5EF4-FFF2-40B4-BE49-F238E27FC236}">
                  <a16:creationId xmlns:a16="http://schemas.microsoft.com/office/drawing/2014/main" id="{BE085883-B6CA-9D42-B44A-CFA02616D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1" name="Line 32">
              <a:extLst>
                <a:ext uri="{FF2B5EF4-FFF2-40B4-BE49-F238E27FC236}">
                  <a16:creationId xmlns:a16="http://schemas.microsoft.com/office/drawing/2014/main" id="{94270F99-A81D-7743-83AD-D70ED3C329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2" name="Rectangle 33">
              <a:extLst>
                <a:ext uri="{FF2B5EF4-FFF2-40B4-BE49-F238E27FC236}">
                  <a16:creationId xmlns:a16="http://schemas.microsoft.com/office/drawing/2014/main" id="{184B70B1-29BF-F148-A7A5-BDC7891B8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3" name="Rectangle 34">
              <a:extLst>
                <a:ext uri="{FF2B5EF4-FFF2-40B4-BE49-F238E27FC236}">
                  <a16:creationId xmlns:a16="http://schemas.microsoft.com/office/drawing/2014/main" id="{59AFDACC-F719-9143-9844-D21DAAD9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4" name="Rectangle 36">
              <a:extLst>
                <a:ext uri="{FF2B5EF4-FFF2-40B4-BE49-F238E27FC236}">
                  <a16:creationId xmlns:a16="http://schemas.microsoft.com/office/drawing/2014/main" id="{E3DFFFB9-9ED6-214E-B715-30195821E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5" name="Rectangle 37">
              <a:extLst>
                <a:ext uri="{FF2B5EF4-FFF2-40B4-BE49-F238E27FC236}">
                  <a16:creationId xmlns:a16="http://schemas.microsoft.com/office/drawing/2014/main" id="{EECCB897-B426-1248-919A-AD1AC2D05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6" name="Rectangle 38">
              <a:extLst>
                <a:ext uri="{FF2B5EF4-FFF2-40B4-BE49-F238E27FC236}">
                  <a16:creationId xmlns:a16="http://schemas.microsoft.com/office/drawing/2014/main" id="{FA30618D-F869-C94C-8863-D9D116687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7" name="Rectangle 39">
              <a:extLst>
                <a:ext uri="{FF2B5EF4-FFF2-40B4-BE49-F238E27FC236}">
                  <a16:creationId xmlns:a16="http://schemas.microsoft.com/office/drawing/2014/main" id="{DC7A2865-A1B1-0A41-9935-19C7672BB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8" name="Rectangle 40">
              <a:extLst>
                <a:ext uri="{FF2B5EF4-FFF2-40B4-BE49-F238E27FC236}">
                  <a16:creationId xmlns:a16="http://schemas.microsoft.com/office/drawing/2014/main" id="{94D62498-AE54-2D4A-9244-E5FEFEAA6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9" name="Rectangle 41">
              <a:extLst>
                <a:ext uri="{FF2B5EF4-FFF2-40B4-BE49-F238E27FC236}">
                  <a16:creationId xmlns:a16="http://schemas.microsoft.com/office/drawing/2014/main" id="{21427B20-A560-5847-B277-554DB3CF4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0" name="Rectangle 42">
              <a:extLst>
                <a:ext uri="{FF2B5EF4-FFF2-40B4-BE49-F238E27FC236}">
                  <a16:creationId xmlns:a16="http://schemas.microsoft.com/office/drawing/2014/main" id="{1430F894-00D8-3049-9D08-56D21C51C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2970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1" name="Line 43">
              <a:extLst>
                <a:ext uri="{FF2B5EF4-FFF2-40B4-BE49-F238E27FC236}">
                  <a16:creationId xmlns:a16="http://schemas.microsoft.com/office/drawing/2014/main" id="{77DCCD2F-6E54-B944-9C55-923011368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2" name="Line 44">
              <a:extLst>
                <a:ext uri="{FF2B5EF4-FFF2-40B4-BE49-F238E27FC236}">
                  <a16:creationId xmlns:a16="http://schemas.microsoft.com/office/drawing/2014/main" id="{56ECD0E9-1663-A746-B5A8-59C9C4D827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6" name="Group 4">
            <a:extLst>
              <a:ext uri="{FF2B5EF4-FFF2-40B4-BE49-F238E27FC236}">
                <a16:creationId xmlns:a16="http://schemas.microsoft.com/office/drawing/2014/main" id="{9E7F67C7-5FC8-214D-BB07-69E3A7D30F2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00638" y="3986213"/>
            <a:ext cx="1931987" cy="1266825"/>
            <a:chOff x="3223" y="2509"/>
            <a:chExt cx="1217" cy="798"/>
          </a:xfrm>
        </p:grpSpPr>
        <p:sp>
          <p:nvSpPr>
            <p:cNvPr id="40975" name="AutoShape 3">
              <a:extLst>
                <a:ext uri="{FF2B5EF4-FFF2-40B4-BE49-F238E27FC236}">
                  <a16:creationId xmlns:a16="http://schemas.microsoft.com/office/drawing/2014/main" id="{3B58B823-4523-3945-8B2B-54530FD878E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76" name="Rectangle 5">
              <a:extLst>
                <a:ext uri="{FF2B5EF4-FFF2-40B4-BE49-F238E27FC236}">
                  <a16:creationId xmlns:a16="http://schemas.microsoft.com/office/drawing/2014/main" id="{88AD184C-F95E-0F49-A60A-50A7A6D56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77" name="Rectangle 6">
              <a:extLst>
                <a:ext uri="{FF2B5EF4-FFF2-40B4-BE49-F238E27FC236}">
                  <a16:creationId xmlns:a16="http://schemas.microsoft.com/office/drawing/2014/main" id="{4328F3B0-0AE1-8A43-A4D3-0234383C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78" name="Rectangle 7">
              <a:extLst>
                <a:ext uri="{FF2B5EF4-FFF2-40B4-BE49-F238E27FC236}">
                  <a16:creationId xmlns:a16="http://schemas.microsoft.com/office/drawing/2014/main" id="{EA52864E-D0CF-AE45-9B3B-1C00BAF6D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79" name="Rectangle 8">
              <a:extLst>
                <a:ext uri="{FF2B5EF4-FFF2-40B4-BE49-F238E27FC236}">
                  <a16:creationId xmlns:a16="http://schemas.microsoft.com/office/drawing/2014/main" id="{4BCCEAFD-4C57-7B4C-8B3A-BAB35E41A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0" name="Rectangle 9">
              <a:extLst>
                <a:ext uri="{FF2B5EF4-FFF2-40B4-BE49-F238E27FC236}">
                  <a16:creationId xmlns:a16="http://schemas.microsoft.com/office/drawing/2014/main" id="{B6458138-5E45-734D-9D96-4800BA3E0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1" name="Rectangle 10">
              <a:extLst>
                <a:ext uri="{FF2B5EF4-FFF2-40B4-BE49-F238E27FC236}">
                  <a16:creationId xmlns:a16="http://schemas.microsoft.com/office/drawing/2014/main" id="{5CF11532-4EF6-9842-9C1A-E6686AAC5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2" name="Rectangle 11">
              <a:extLst>
                <a:ext uri="{FF2B5EF4-FFF2-40B4-BE49-F238E27FC236}">
                  <a16:creationId xmlns:a16="http://schemas.microsoft.com/office/drawing/2014/main" id="{D60AA23F-E1B9-454F-8D0B-E2416A52F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3" name="Rectangle 12">
              <a:extLst>
                <a:ext uri="{FF2B5EF4-FFF2-40B4-BE49-F238E27FC236}">
                  <a16:creationId xmlns:a16="http://schemas.microsoft.com/office/drawing/2014/main" id="{231C8296-657F-C046-A7EC-725317CCD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4" name="Rectangle 13">
              <a:extLst>
                <a:ext uri="{FF2B5EF4-FFF2-40B4-BE49-F238E27FC236}">
                  <a16:creationId xmlns:a16="http://schemas.microsoft.com/office/drawing/2014/main" id="{759C7F58-4EF1-7D40-838E-7C3D8585A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5" name="Rectangle 14">
              <a:extLst>
                <a:ext uri="{FF2B5EF4-FFF2-40B4-BE49-F238E27FC236}">
                  <a16:creationId xmlns:a16="http://schemas.microsoft.com/office/drawing/2014/main" id="{4A88EFE1-9289-8243-BEB1-266ADB0B4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6" name="Rectangle 15">
              <a:extLst>
                <a:ext uri="{FF2B5EF4-FFF2-40B4-BE49-F238E27FC236}">
                  <a16:creationId xmlns:a16="http://schemas.microsoft.com/office/drawing/2014/main" id="{5C2F52C6-FACC-9741-801C-BAFC43FA7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7" name="Rectangle 16">
              <a:extLst>
                <a:ext uri="{FF2B5EF4-FFF2-40B4-BE49-F238E27FC236}">
                  <a16:creationId xmlns:a16="http://schemas.microsoft.com/office/drawing/2014/main" id="{014A7232-6503-1640-BBEA-76985DC2D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8" name="Line 17">
              <a:extLst>
                <a:ext uri="{FF2B5EF4-FFF2-40B4-BE49-F238E27FC236}">
                  <a16:creationId xmlns:a16="http://schemas.microsoft.com/office/drawing/2014/main" id="{B1FDE6EA-20C8-5A44-AB7E-284E8C73D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9" name="Line 18">
              <a:extLst>
                <a:ext uri="{FF2B5EF4-FFF2-40B4-BE49-F238E27FC236}">
                  <a16:creationId xmlns:a16="http://schemas.microsoft.com/office/drawing/2014/main" id="{21BBA691-A853-9A4B-A147-63DAA8BC7C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0" name="Rectangle 19">
              <a:extLst>
                <a:ext uri="{FF2B5EF4-FFF2-40B4-BE49-F238E27FC236}">
                  <a16:creationId xmlns:a16="http://schemas.microsoft.com/office/drawing/2014/main" id="{0D2BCF1D-10F0-6744-9BF7-84BA6E354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91" name="Rectangle 20">
              <a:extLst>
                <a:ext uri="{FF2B5EF4-FFF2-40B4-BE49-F238E27FC236}">
                  <a16:creationId xmlns:a16="http://schemas.microsoft.com/office/drawing/2014/main" id="{2ACE229A-8B76-F549-9B67-9F6CA1278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92" name="Rectangle 21">
              <a:extLst>
                <a:ext uri="{FF2B5EF4-FFF2-40B4-BE49-F238E27FC236}">
                  <a16:creationId xmlns:a16="http://schemas.microsoft.com/office/drawing/2014/main" id="{00047138-DF46-C84A-B19A-29E43A35C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3" name="Rectangle 22">
              <a:extLst>
                <a:ext uri="{FF2B5EF4-FFF2-40B4-BE49-F238E27FC236}">
                  <a16:creationId xmlns:a16="http://schemas.microsoft.com/office/drawing/2014/main" id="{0C27D523-EB59-6948-81A6-249A520E9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4" name="Rectangle 24">
              <a:extLst>
                <a:ext uri="{FF2B5EF4-FFF2-40B4-BE49-F238E27FC236}">
                  <a16:creationId xmlns:a16="http://schemas.microsoft.com/office/drawing/2014/main" id="{710872B4-765C-2F45-933D-0FC08BFFA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5" name="Rectangle 25">
              <a:extLst>
                <a:ext uri="{FF2B5EF4-FFF2-40B4-BE49-F238E27FC236}">
                  <a16:creationId xmlns:a16="http://schemas.microsoft.com/office/drawing/2014/main" id="{EBC634DB-29E3-504C-AA8E-5BDC4AA6B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6" name="Rectangle 26">
              <a:extLst>
                <a:ext uri="{FF2B5EF4-FFF2-40B4-BE49-F238E27FC236}">
                  <a16:creationId xmlns:a16="http://schemas.microsoft.com/office/drawing/2014/main" id="{51239AC1-D59A-B34B-9AB5-5CFB490D3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7" name="Rectangle 27">
              <a:extLst>
                <a:ext uri="{FF2B5EF4-FFF2-40B4-BE49-F238E27FC236}">
                  <a16:creationId xmlns:a16="http://schemas.microsoft.com/office/drawing/2014/main" id="{2113A24E-78E2-2742-9B20-A72847674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8" name="Rectangle 28">
              <a:extLst>
                <a:ext uri="{FF2B5EF4-FFF2-40B4-BE49-F238E27FC236}">
                  <a16:creationId xmlns:a16="http://schemas.microsoft.com/office/drawing/2014/main" id="{0BB583DD-E41F-AD4E-9CAC-CBA35895B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9" name="Rectangle 29">
              <a:extLst>
                <a:ext uri="{FF2B5EF4-FFF2-40B4-BE49-F238E27FC236}">
                  <a16:creationId xmlns:a16="http://schemas.microsoft.com/office/drawing/2014/main" id="{E9110B34-550D-E54C-8A74-FE4778AE8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0" name="Rectangle 30">
              <a:extLst>
                <a:ext uri="{FF2B5EF4-FFF2-40B4-BE49-F238E27FC236}">
                  <a16:creationId xmlns:a16="http://schemas.microsoft.com/office/drawing/2014/main" id="{A49D7D83-F417-144C-9F36-6048E122B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1" name="Line 31">
              <a:extLst>
                <a:ext uri="{FF2B5EF4-FFF2-40B4-BE49-F238E27FC236}">
                  <a16:creationId xmlns:a16="http://schemas.microsoft.com/office/drawing/2014/main" id="{34C0AC51-93C5-BC43-9A1C-C7F88805C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2" name="Line 32">
              <a:extLst>
                <a:ext uri="{FF2B5EF4-FFF2-40B4-BE49-F238E27FC236}">
                  <a16:creationId xmlns:a16="http://schemas.microsoft.com/office/drawing/2014/main" id="{5C615D17-D7C0-FC40-9411-22D7EDB86F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3" name="Rectangle 33">
              <a:extLst>
                <a:ext uri="{FF2B5EF4-FFF2-40B4-BE49-F238E27FC236}">
                  <a16:creationId xmlns:a16="http://schemas.microsoft.com/office/drawing/2014/main" id="{9BEDAB66-A5D5-A848-BB73-6E8D07739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4" name="Rectangle 34">
              <a:extLst>
                <a:ext uri="{FF2B5EF4-FFF2-40B4-BE49-F238E27FC236}">
                  <a16:creationId xmlns:a16="http://schemas.microsoft.com/office/drawing/2014/main" id="{C8340B7B-812B-2C40-BEC7-AA80B8131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5" name="Rectangle 35">
              <a:extLst>
                <a:ext uri="{FF2B5EF4-FFF2-40B4-BE49-F238E27FC236}">
                  <a16:creationId xmlns:a16="http://schemas.microsoft.com/office/drawing/2014/main" id="{EA9BA3FC-235D-CA41-BB44-B63D38E80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6" name="Rectangle 36">
              <a:extLst>
                <a:ext uri="{FF2B5EF4-FFF2-40B4-BE49-F238E27FC236}">
                  <a16:creationId xmlns:a16="http://schemas.microsoft.com/office/drawing/2014/main" id="{C5FD23DB-CA11-5041-83C5-47F0A4F98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7" name="Rectangle 37">
              <a:extLst>
                <a:ext uri="{FF2B5EF4-FFF2-40B4-BE49-F238E27FC236}">
                  <a16:creationId xmlns:a16="http://schemas.microsoft.com/office/drawing/2014/main" id="{FCC54CD7-D722-EF4F-993B-AB0FA7EF3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8" name="Rectangle 38">
              <a:extLst>
                <a:ext uri="{FF2B5EF4-FFF2-40B4-BE49-F238E27FC236}">
                  <a16:creationId xmlns:a16="http://schemas.microsoft.com/office/drawing/2014/main" id="{20C4FA72-76BE-E042-87D3-938C81ED6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9" name="Rectangle 39">
              <a:extLst>
                <a:ext uri="{FF2B5EF4-FFF2-40B4-BE49-F238E27FC236}">
                  <a16:creationId xmlns:a16="http://schemas.microsoft.com/office/drawing/2014/main" id="{5A458ED4-B5C4-1A4F-AE5C-742548715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0" name="Rectangle 40">
              <a:extLst>
                <a:ext uri="{FF2B5EF4-FFF2-40B4-BE49-F238E27FC236}">
                  <a16:creationId xmlns:a16="http://schemas.microsoft.com/office/drawing/2014/main" id="{2A0A52BA-12CA-A744-B676-CD57C64F8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1" name="Rectangle 41">
              <a:extLst>
                <a:ext uri="{FF2B5EF4-FFF2-40B4-BE49-F238E27FC236}">
                  <a16:creationId xmlns:a16="http://schemas.microsoft.com/office/drawing/2014/main" id="{0EEE6A99-5997-844D-872E-5A39D8DAB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2" name="Line 43">
              <a:extLst>
                <a:ext uri="{FF2B5EF4-FFF2-40B4-BE49-F238E27FC236}">
                  <a16:creationId xmlns:a16="http://schemas.microsoft.com/office/drawing/2014/main" id="{2FBF9262-2E76-1E4E-911C-E955A3481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3" name="Line 44">
              <a:extLst>
                <a:ext uri="{FF2B5EF4-FFF2-40B4-BE49-F238E27FC236}">
                  <a16:creationId xmlns:a16="http://schemas.microsoft.com/office/drawing/2014/main" id="{3AC5A0AB-C001-4E45-B884-99C709D1CA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6F8600C-C3C4-704C-A7AE-84062DAE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4408488"/>
            <a:ext cx="1903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57391" name="AutoShape 47">
            <a:extLst>
              <a:ext uri="{FF2B5EF4-FFF2-40B4-BE49-F238E27FC236}">
                <a16:creationId xmlns:a16="http://schemas.microsoft.com/office/drawing/2014/main" id="{FA6E0349-E892-7846-AC11-20F2F0AE0504}"/>
              </a:ext>
            </a:extLst>
          </p:cNvPr>
          <p:cNvSpPr>
            <a:spLocks noChangeArrowheads="1"/>
          </p:cNvSpPr>
          <p:nvPr/>
        </p:nvSpPr>
        <p:spPr bwMode="auto">
          <a:xfrm rot="17159940" flipH="1">
            <a:off x="6875463" y="4773613"/>
            <a:ext cx="609600" cy="1524000"/>
          </a:xfrm>
          <a:prstGeom prst="curvedRightArrow">
            <a:avLst>
              <a:gd name="adj1" fmla="val 24954"/>
              <a:gd name="adj2" fmla="val 100000"/>
              <a:gd name="adj3" fmla="val 33333"/>
            </a:avLst>
          </a:prstGeom>
          <a:solidFill>
            <a:srgbClr val="CC99FF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93B7260-D663-4EC0-E421-19405F5234A7}"/>
              </a:ext>
            </a:extLst>
          </p:cNvPr>
          <p:cNvSpPr txBox="1"/>
          <p:nvPr/>
        </p:nvSpPr>
        <p:spPr>
          <a:xfrm>
            <a:off x="173037" y="1124744"/>
            <a:ext cx="558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0" dirty="0" err="1"/>
              <a:t>Hb</a:t>
            </a:r>
            <a:r>
              <a:rPr lang="it-IT" baseline="0" dirty="0"/>
              <a:t> + 4[O</a:t>
            </a:r>
            <a:r>
              <a:rPr lang="it-IT" baseline="-25000" dirty="0"/>
              <a:t>2</a:t>
            </a:r>
            <a:r>
              <a:rPr lang="it-IT" baseline="0" dirty="0"/>
              <a:t>]             </a:t>
            </a:r>
            <a:r>
              <a:rPr lang="it-IT" baseline="0" dirty="0" err="1"/>
              <a:t>H</a:t>
            </a:r>
            <a:r>
              <a:rPr lang="it-IT" baseline="0" dirty="0" err="1">
                <a:sym typeface="Wingdings" panose="05000000000000000000" pitchFamily="2" charset="2"/>
              </a:rPr>
              <a:t>b</a:t>
            </a:r>
            <a:r>
              <a:rPr lang="it-IT" baseline="0" dirty="0">
                <a:sym typeface="Wingdings" panose="05000000000000000000" pitchFamily="2" charset="2"/>
              </a:rPr>
              <a:t>[O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r>
              <a:rPr lang="it-IT" baseline="0" dirty="0">
                <a:sym typeface="Wingdings" panose="05000000000000000000" pitchFamily="2" charset="2"/>
              </a:rPr>
              <a:t>]</a:t>
            </a:r>
            <a:r>
              <a:rPr lang="it-IT" baseline="-25000" dirty="0">
                <a:sym typeface="Wingdings" panose="05000000000000000000" pitchFamily="2" charset="2"/>
              </a:rPr>
              <a:t>4</a:t>
            </a:r>
            <a:endParaRPr lang="it-IT" baseline="-25000" dirty="0"/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9B0B2C1C-0867-2A17-D20D-E5FD02E78C65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0724" y="1374658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8A3172C-C7D9-3F39-CA68-16EC6178234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54806" y="1589953"/>
            <a:ext cx="1100478" cy="63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6DE458C-5000-0252-99BA-B57920B0DDEE}"/>
              </a:ext>
            </a:extLst>
          </p:cNvPr>
          <p:cNvSpPr txBox="1"/>
          <p:nvPr/>
        </p:nvSpPr>
        <p:spPr>
          <a:xfrm>
            <a:off x="2302478" y="1513593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/>
              <a:t>K </a:t>
            </a:r>
            <a:r>
              <a:rPr lang="it-IT" sz="2000" baseline="-25000" dirty="0" err="1"/>
              <a:t>diss</a:t>
            </a:r>
            <a:endParaRPr lang="it-IT" sz="2000" baseline="-25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96BA939-B4C8-DB86-B1B6-E96E8AC1457D}"/>
              </a:ext>
            </a:extLst>
          </p:cNvPr>
          <p:cNvSpPr txBox="1"/>
          <p:nvPr/>
        </p:nvSpPr>
        <p:spPr>
          <a:xfrm>
            <a:off x="2383873" y="974697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Kass</a:t>
            </a:r>
            <a:endParaRPr lang="it-IT" sz="2000" baseline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733A970-2DE5-94B3-9975-22DE3781893A}"/>
              </a:ext>
            </a:extLst>
          </p:cNvPr>
          <p:cNvSpPr txBox="1"/>
          <p:nvPr/>
        </p:nvSpPr>
        <p:spPr>
          <a:xfrm>
            <a:off x="0" y="126012"/>
            <a:ext cx="713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 err="1">
                <a:solidFill>
                  <a:srgbClr val="FF0000"/>
                </a:solidFill>
                <a:highlight>
                  <a:srgbClr val="00FFFF"/>
                </a:highlight>
              </a:rPr>
              <a:t>Hb</a:t>
            </a:r>
            <a:endParaRPr lang="it-IT" baseline="0" dirty="0">
              <a:solidFill>
                <a:srgbClr val="FF0000"/>
              </a:solidFill>
              <a:highlight>
                <a:srgbClr val="00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57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7360" grpId="0"/>
      <p:bldP spid="57393" grpId="0" animBg="1"/>
      <p:bldP spid="57399" grpId="0" animBg="1"/>
      <p:bldP spid="4" grpId="0"/>
      <p:bldP spid="5739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4">
            <a:extLst>
              <a:ext uri="{FF2B5EF4-FFF2-40B4-BE49-F238E27FC236}">
                <a16:creationId xmlns:a16="http://schemas.microsoft.com/office/drawing/2014/main" id="{40B5B493-8308-F54E-8F04-425BF4539F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5650" y="2276475"/>
            <a:ext cx="1931988" cy="1266825"/>
            <a:chOff x="3223" y="2509"/>
            <a:chExt cx="1217" cy="798"/>
          </a:xfrm>
        </p:grpSpPr>
        <p:sp>
          <p:nvSpPr>
            <p:cNvPr id="42032" name="AutoShape 3">
              <a:extLst>
                <a:ext uri="{FF2B5EF4-FFF2-40B4-BE49-F238E27FC236}">
                  <a16:creationId xmlns:a16="http://schemas.microsoft.com/office/drawing/2014/main" id="{D186E6DD-F260-E74F-8156-DB2FE5E36D0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3" name="Rectangle 5">
              <a:extLst>
                <a:ext uri="{FF2B5EF4-FFF2-40B4-BE49-F238E27FC236}">
                  <a16:creationId xmlns:a16="http://schemas.microsoft.com/office/drawing/2014/main" id="{D61942F2-EB97-4243-B7C5-60C390FB5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34" name="Rectangle 6">
              <a:extLst>
                <a:ext uri="{FF2B5EF4-FFF2-40B4-BE49-F238E27FC236}">
                  <a16:creationId xmlns:a16="http://schemas.microsoft.com/office/drawing/2014/main" id="{494D93AD-0AA8-644D-BFBD-B74EC53A6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35" name="Rectangle 7">
              <a:extLst>
                <a:ext uri="{FF2B5EF4-FFF2-40B4-BE49-F238E27FC236}">
                  <a16:creationId xmlns:a16="http://schemas.microsoft.com/office/drawing/2014/main" id="{906CB932-0477-3144-81BE-3F548519E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6" name="Rectangle 8">
              <a:extLst>
                <a:ext uri="{FF2B5EF4-FFF2-40B4-BE49-F238E27FC236}">
                  <a16:creationId xmlns:a16="http://schemas.microsoft.com/office/drawing/2014/main" id="{36395169-B5AF-D045-84CB-E39AE9780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7" name="Rectangle 9">
              <a:extLst>
                <a:ext uri="{FF2B5EF4-FFF2-40B4-BE49-F238E27FC236}">
                  <a16:creationId xmlns:a16="http://schemas.microsoft.com/office/drawing/2014/main" id="{E653FC62-640D-D44E-9144-9D97EA3F4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8" name="Rectangle 10">
              <a:extLst>
                <a:ext uri="{FF2B5EF4-FFF2-40B4-BE49-F238E27FC236}">
                  <a16:creationId xmlns:a16="http://schemas.microsoft.com/office/drawing/2014/main" id="{2F644DF7-2E37-2F4A-B91F-C3C62D65C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9" name="Rectangle 11">
              <a:extLst>
                <a:ext uri="{FF2B5EF4-FFF2-40B4-BE49-F238E27FC236}">
                  <a16:creationId xmlns:a16="http://schemas.microsoft.com/office/drawing/2014/main" id="{DCEA140F-6A31-884B-BC9F-F9895F0AA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0" name="Rectangle 12">
              <a:extLst>
                <a:ext uri="{FF2B5EF4-FFF2-40B4-BE49-F238E27FC236}">
                  <a16:creationId xmlns:a16="http://schemas.microsoft.com/office/drawing/2014/main" id="{AFC4AB0A-7D4C-DC46-8ABD-E50A29DD0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1" name="Rectangle 13">
              <a:extLst>
                <a:ext uri="{FF2B5EF4-FFF2-40B4-BE49-F238E27FC236}">
                  <a16:creationId xmlns:a16="http://schemas.microsoft.com/office/drawing/2014/main" id="{ECFB8976-BD5B-E74C-B85E-4C78E1A65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2" name="Rectangle 14">
              <a:extLst>
                <a:ext uri="{FF2B5EF4-FFF2-40B4-BE49-F238E27FC236}">
                  <a16:creationId xmlns:a16="http://schemas.microsoft.com/office/drawing/2014/main" id="{E8A19C41-7A1C-CD4A-8313-29B7F3839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3" name="Rectangle 15">
              <a:extLst>
                <a:ext uri="{FF2B5EF4-FFF2-40B4-BE49-F238E27FC236}">
                  <a16:creationId xmlns:a16="http://schemas.microsoft.com/office/drawing/2014/main" id="{4A93850A-2DB0-B949-BB45-6836DF8B5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4" name="Rectangle 16">
              <a:extLst>
                <a:ext uri="{FF2B5EF4-FFF2-40B4-BE49-F238E27FC236}">
                  <a16:creationId xmlns:a16="http://schemas.microsoft.com/office/drawing/2014/main" id="{2D4A417B-61DA-BC49-8CB3-B7E883485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5" name="Line 17">
              <a:extLst>
                <a:ext uri="{FF2B5EF4-FFF2-40B4-BE49-F238E27FC236}">
                  <a16:creationId xmlns:a16="http://schemas.microsoft.com/office/drawing/2014/main" id="{E6848B0E-9DB1-7F48-9DB4-671E0F658B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6" name="Line 18">
              <a:extLst>
                <a:ext uri="{FF2B5EF4-FFF2-40B4-BE49-F238E27FC236}">
                  <a16:creationId xmlns:a16="http://schemas.microsoft.com/office/drawing/2014/main" id="{BA755865-A54D-DC46-BE8B-956572A614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7" name="Rectangle 19">
              <a:extLst>
                <a:ext uri="{FF2B5EF4-FFF2-40B4-BE49-F238E27FC236}">
                  <a16:creationId xmlns:a16="http://schemas.microsoft.com/office/drawing/2014/main" id="{E412F176-1524-B247-AC8E-77EA22EEA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48" name="Rectangle 20">
              <a:extLst>
                <a:ext uri="{FF2B5EF4-FFF2-40B4-BE49-F238E27FC236}">
                  <a16:creationId xmlns:a16="http://schemas.microsoft.com/office/drawing/2014/main" id="{FB6874D6-B5A1-8A4D-80F6-C6EF1A0A7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49" name="Rectangle 21">
              <a:extLst>
                <a:ext uri="{FF2B5EF4-FFF2-40B4-BE49-F238E27FC236}">
                  <a16:creationId xmlns:a16="http://schemas.microsoft.com/office/drawing/2014/main" id="{DD526D48-7A7F-8041-9D12-17F1C6ECE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0" name="Rectangle 22">
              <a:extLst>
                <a:ext uri="{FF2B5EF4-FFF2-40B4-BE49-F238E27FC236}">
                  <a16:creationId xmlns:a16="http://schemas.microsoft.com/office/drawing/2014/main" id="{606EBA03-A619-784F-8665-03B420A56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1" name="Rectangle 24">
              <a:extLst>
                <a:ext uri="{FF2B5EF4-FFF2-40B4-BE49-F238E27FC236}">
                  <a16:creationId xmlns:a16="http://schemas.microsoft.com/office/drawing/2014/main" id="{5F86B587-682D-4F41-B718-E98213694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2" name="Rectangle 25">
              <a:extLst>
                <a:ext uri="{FF2B5EF4-FFF2-40B4-BE49-F238E27FC236}">
                  <a16:creationId xmlns:a16="http://schemas.microsoft.com/office/drawing/2014/main" id="{2393CDE1-BAFC-A247-9C93-9EEBD9936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3" name="Rectangle 26">
              <a:extLst>
                <a:ext uri="{FF2B5EF4-FFF2-40B4-BE49-F238E27FC236}">
                  <a16:creationId xmlns:a16="http://schemas.microsoft.com/office/drawing/2014/main" id="{8D1E721B-3F45-024F-A29C-6A4BBFEA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4" name="Rectangle 27">
              <a:extLst>
                <a:ext uri="{FF2B5EF4-FFF2-40B4-BE49-F238E27FC236}">
                  <a16:creationId xmlns:a16="http://schemas.microsoft.com/office/drawing/2014/main" id="{30A14D0A-7E46-DC46-A253-03321C5F7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5" name="Rectangle 28">
              <a:extLst>
                <a:ext uri="{FF2B5EF4-FFF2-40B4-BE49-F238E27FC236}">
                  <a16:creationId xmlns:a16="http://schemas.microsoft.com/office/drawing/2014/main" id="{85F7FC91-2234-1A4E-A6E5-731EB8543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6" name="Rectangle 29">
              <a:extLst>
                <a:ext uri="{FF2B5EF4-FFF2-40B4-BE49-F238E27FC236}">
                  <a16:creationId xmlns:a16="http://schemas.microsoft.com/office/drawing/2014/main" id="{11A8838F-493C-FB41-81AC-22720F798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7" name="Rectangle 30">
              <a:extLst>
                <a:ext uri="{FF2B5EF4-FFF2-40B4-BE49-F238E27FC236}">
                  <a16:creationId xmlns:a16="http://schemas.microsoft.com/office/drawing/2014/main" id="{404C6C26-14DE-E845-AC05-4F48D378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8" name="Line 31">
              <a:extLst>
                <a:ext uri="{FF2B5EF4-FFF2-40B4-BE49-F238E27FC236}">
                  <a16:creationId xmlns:a16="http://schemas.microsoft.com/office/drawing/2014/main" id="{504FAF10-9EE3-F940-B23B-FAA851AFB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9" name="Line 32">
              <a:extLst>
                <a:ext uri="{FF2B5EF4-FFF2-40B4-BE49-F238E27FC236}">
                  <a16:creationId xmlns:a16="http://schemas.microsoft.com/office/drawing/2014/main" id="{634FFAF7-4A0C-7247-93AC-7AFD1406B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0" name="Rectangle 33">
              <a:extLst>
                <a:ext uri="{FF2B5EF4-FFF2-40B4-BE49-F238E27FC236}">
                  <a16:creationId xmlns:a16="http://schemas.microsoft.com/office/drawing/2014/main" id="{EC5F37C5-A121-AB4D-A674-23574616E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1" name="Rectangle 34">
              <a:extLst>
                <a:ext uri="{FF2B5EF4-FFF2-40B4-BE49-F238E27FC236}">
                  <a16:creationId xmlns:a16="http://schemas.microsoft.com/office/drawing/2014/main" id="{2D7433EE-B504-C94F-A3EF-71BB9905C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2" name="Rectangle 35">
              <a:extLst>
                <a:ext uri="{FF2B5EF4-FFF2-40B4-BE49-F238E27FC236}">
                  <a16:creationId xmlns:a16="http://schemas.microsoft.com/office/drawing/2014/main" id="{0A286F36-CF65-D447-9CFB-134C26600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3" name="Rectangle 36">
              <a:extLst>
                <a:ext uri="{FF2B5EF4-FFF2-40B4-BE49-F238E27FC236}">
                  <a16:creationId xmlns:a16="http://schemas.microsoft.com/office/drawing/2014/main" id="{6BA65E66-D003-E748-AF2F-52E48AA60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4" name="Rectangle 37">
              <a:extLst>
                <a:ext uri="{FF2B5EF4-FFF2-40B4-BE49-F238E27FC236}">
                  <a16:creationId xmlns:a16="http://schemas.microsoft.com/office/drawing/2014/main" id="{56BD08FA-2D7E-EA43-9BEB-D2FC451F5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5" name="Rectangle 38">
              <a:extLst>
                <a:ext uri="{FF2B5EF4-FFF2-40B4-BE49-F238E27FC236}">
                  <a16:creationId xmlns:a16="http://schemas.microsoft.com/office/drawing/2014/main" id="{17367594-E7AB-7445-AB52-247BC76A7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6" name="Rectangle 39">
              <a:extLst>
                <a:ext uri="{FF2B5EF4-FFF2-40B4-BE49-F238E27FC236}">
                  <a16:creationId xmlns:a16="http://schemas.microsoft.com/office/drawing/2014/main" id="{41AF6499-01E0-1C43-BDC8-97A6D54E8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7" name="Rectangle 40">
              <a:extLst>
                <a:ext uri="{FF2B5EF4-FFF2-40B4-BE49-F238E27FC236}">
                  <a16:creationId xmlns:a16="http://schemas.microsoft.com/office/drawing/2014/main" id="{A3C1E430-768A-704E-B57C-DCADBC2C8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8" name="Rectangle 41">
              <a:extLst>
                <a:ext uri="{FF2B5EF4-FFF2-40B4-BE49-F238E27FC236}">
                  <a16:creationId xmlns:a16="http://schemas.microsoft.com/office/drawing/2014/main" id="{D1A4EE45-8502-9F43-973A-A97C2A3D8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9" name="Line 43">
              <a:extLst>
                <a:ext uri="{FF2B5EF4-FFF2-40B4-BE49-F238E27FC236}">
                  <a16:creationId xmlns:a16="http://schemas.microsoft.com/office/drawing/2014/main" id="{9E641AB6-2C9E-7546-B7DF-0A6413AE43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70" name="Line 44">
              <a:extLst>
                <a:ext uri="{FF2B5EF4-FFF2-40B4-BE49-F238E27FC236}">
                  <a16:creationId xmlns:a16="http://schemas.microsoft.com/office/drawing/2014/main" id="{6B91D9F3-DD04-3F42-95C5-4A4E889B65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1987" name="Text Box 49">
            <a:extLst>
              <a:ext uri="{FF2B5EF4-FFF2-40B4-BE49-F238E27FC236}">
                <a16:creationId xmlns:a16="http://schemas.microsoft.com/office/drawing/2014/main" id="{4603DDEB-F947-EA48-82B9-1950DB7B4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2574925"/>
            <a:ext cx="3124200" cy="617538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p50</a:t>
            </a:r>
            <a:r>
              <a:rPr kumimoji="0" lang="it-IT" altLang="it-IT" sz="3200" b="1" i="0" u="none" strike="noStrike" kern="120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41988" name="Group 4">
            <a:extLst>
              <a:ext uri="{FF2B5EF4-FFF2-40B4-BE49-F238E27FC236}">
                <a16:creationId xmlns:a16="http://schemas.microsoft.com/office/drawing/2014/main" id="{1F1F4A19-5962-5340-87E4-60BF3EE943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25" y="2346325"/>
            <a:ext cx="1951038" cy="1266825"/>
            <a:chOff x="3223" y="2509"/>
            <a:chExt cx="1229" cy="798"/>
          </a:xfrm>
        </p:grpSpPr>
        <p:sp>
          <p:nvSpPr>
            <p:cNvPr id="41994" name="AutoShape 3">
              <a:extLst>
                <a:ext uri="{FF2B5EF4-FFF2-40B4-BE49-F238E27FC236}">
                  <a16:creationId xmlns:a16="http://schemas.microsoft.com/office/drawing/2014/main" id="{FFD89487-F441-6C45-9FEB-608C1DB1FF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5" name="Rectangle 5">
              <a:extLst>
                <a:ext uri="{FF2B5EF4-FFF2-40B4-BE49-F238E27FC236}">
                  <a16:creationId xmlns:a16="http://schemas.microsoft.com/office/drawing/2014/main" id="{4086959D-631A-304D-A37C-129C8FBD3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996" name="Rectangle 6">
              <a:extLst>
                <a:ext uri="{FF2B5EF4-FFF2-40B4-BE49-F238E27FC236}">
                  <a16:creationId xmlns:a16="http://schemas.microsoft.com/office/drawing/2014/main" id="{4199FDAD-9930-7F4B-9303-0904F9785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997" name="Rectangle 7">
              <a:extLst>
                <a:ext uri="{FF2B5EF4-FFF2-40B4-BE49-F238E27FC236}">
                  <a16:creationId xmlns:a16="http://schemas.microsoft.com/office/drawing/2014/main" id="{AA89A7EA-6096-C947-84D1-62467BB8F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8" name="Rectangle 8">
              <a:extLst>
                <a:ext uri="{FF2B5EF4-FFF2-40B4-BE49-F238E27FC236}">
                  <a16:creationId xmlns:a16="http://schemas.microsoft.com/office/drawing/2014/main" id="{C702923D-94BB-9542-AA71-0AE7138B5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9" name="Rectangle 9">
              <a:extLst>
                <a:ext uri="{FF2B5EF4-FFF2-40B4-BE49-F238E27FC236}">
                  <a16:creationId xmlns:a16="http://schemas.microsoft.com/office/drawing/2014/main" id="{4FF280D9-3BB9-E243-A8A1-E962619F3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0" name="Rectangle 10">
              <a:extLst>
                <a:ext uri="{FF2B5EF4-FFF2-40B4-BE49-F238E27FC236}">
                  <a16:creationId xmlns:a16="http://schemas.microsoft.com/office/drawing/2014/main" id="{0093085E-900E-914A-8568-2C254E246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1" name="Rectangle 11">
              <a:extLst>
                <a:ext uri="{FF2B5EF4-FFF2-40B4-BE49-F238E27FC236}">
                  <a16:creationId xmlns:a16="http://schemas.microsoft.com/office/drawing/2014/main" id="{7C57D4BB-8CC0-404C-A915-8910AC7CF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2" name="Rectangle 12">
              <a:extLst>
                <a:ext uri="{FF2B5EF4-FFF2-40B4-BE49-F238E27FC236}">
                  <a16:creationId xmlns:a16="http://schemas.microsoft.com/office/drawing/2014/main" id="{9F5C3847-CBC5-9543-8BBB-E5A399A4D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3" name="Rectangle 13">
              <a:extLst>
                <a:ext uri="{FF2B5EF4-FFF2-40B4-BE49-F238E27FC236}">
                  <a16:creationId xmlns:a16="http://schemas.microsoft.com/office/drawing/2014/main" id="{3BA4F5B2-EAFA-BE4E-9E9B-13F69486C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4" name="Rectangle 14">
              <a:extLst>
                <a:ext uri="{FF2B5EF4-FFF2-40B4-BE49-F238E27FC236}">
                  <a16:creationId xmlns:a16="http://schemas.microsoft.com/office/drawing/2014/main" id="{70CDD616-FF49-9547-AAB5-06BAB140F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5" name="Rectangle 15">
              <a:extLst>
                <a:ext uri="{FF2B5EF4-FFF2-40B4-BE49-F238E27FC236}">
                  <a16:creationId xmlns:a16="http://schemas.microsoft.com/office/drawing/2014/main" id="{FFFB18DB-89AB-B74F-8133-DCC05510C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6" name="Rectangle 16">
              <a:extLst>
                <a:ext uri="{FF2B5EF4-FFF2-40B4-BE49-F238E27FC236}">
                  <a16:creationId xmlns:a16="http://schemas.microsoft.com/office/drawing/2014/main" id="{AF5CF45F-6040-0B46-94E9-FEEBC578A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7" name="Line 17">
              <a:extLst>
                <a:ext uri="{FF2B5EF4-FFF2-40B4-BE49-F238E27FC236}">
                  <a16:creationId xmlns:a16="http://schemas.microsoft.com/office/drawing/2014/main" id="{B64CAD39-CDCB-E842-9533-42A739981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8" name="Line 18">
              <a:extLst>
                <a:ext uri="{FF2B5EF4-FFF2-40B4-BE49-F238E27FC236}">
                  <a16:creationId xmlns:a16="http://schemas.microsoft.com/office/drawing/2014/main" id="{3002E490-2E5B-734B-86BB-CD00B63D8F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9" name="Rectangle 19">
              <a:extLst>
                <a:ext uri="{FF2B5EF4-FFF2-40B4-BE49-F238E27FC236}">
                  <a16:creationId xmlns:a16="http://schemas.microsoft.com/office/drawing/2014/main" id="{7F7E6A12-A7B3-4943-AB1E-C0FF194B3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2535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10" name="Rectangle 20">
              <a:extLst>
                <a:ext uri="{FF2B5EF4-FFF2-40B4-BE49-F238E27FC236}">
                  <a16:creationId xmlns:a16="http://schemas.microsoft.com/office/drawing/2014/main" id="{C81F433B-3D0E-1E4E-8C28-439A42CC3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11" name="Rectangle 21">
              <a:extLst>
                <a:ext uri="{FF2B5EF4-FFF2-40B4-BE49-F238E27FC236}">
                  <a16:creationId xmlns:a16="http://schemas.microsoft.com/office/drawing/2014/main" id="{53A2AF35-ECFB-5848-B77B-972145F74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2" name="Rectangle 22">
              <a:extLst>
                <a:ext uri="{FF2B5EF4-FFF2-40B4-BE49-F238E27FC236}">
                  <a16:creationId xmlns:a16="http://schemas.microsoft.com/office/drawing/2014/main" id="{71AB9AB8-3F06-5B40-8830-D2DD9246C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3" name="Rectangle 24">
              <a:extLst>
                <a:ext uri="{FF2B5EF4-FFF2-40B4-BE49-F238E27FC236}">
                  <a16:creationId xmlns:a16="http://schemas.microsoft.com/office/drawing/2014/main" id="{1C1204AA-77EB-2741-826A-2C4661A87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4" name="Rectangle 25">
              <a:extLst>
                <a:ext uri="{FF2B5EF4-FFF2-40B4-BE49-F238E27FC236}">
                  <a16:creationId xmlns:a16="http://schemas.microsoft.com/office/drawing/2014/main" id="{908B56BF-D357-2C46-9995-150D852ED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" y="3010"/>
              <a:ext cx="3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</a:t>
              </a:r>
              <a:r>
                <a:rPr kumimoji="0" lang="it-IT" altLang="it-IT" sz="24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5" name="Rectangle 27">
              <a:extLst>
                <a:ext uri="{FF2B5EF4-FFF2-40B4-BE49-F238E27FC236}">
                  <a16:creationId xmlns:a16="http://schemas.microsoft.com/office/drawing/2014/main" id="{8072CC51-6637-E44C-A75A-9EBD2B8B5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6" name="Rectangle 28">
              <a:extLst>
                <a:ext uri="{FF2B5EF4-FFF2-40B4-BE49-F238E27FC236}">
                  <a16:creationId xmlns:a16="http://schemas.microsoft.com/office/drawing/2014/main" id="{22E1FFE8-5671-B94D-A618-AFE68FEB3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7" name="Rectangle 29">
              <a:extLst>
                <a:ext uri="{FF2B5EF4-FFF2-40B4-BE49-F238E27FC236}">
                  <a16:creationId xmlns:a16="http://schemas.microsoft.com/office/drawing/2014/main" id="{55CD65EB-3DAC-6E47-93A7-397BF2DD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8" name="Rectangle 30">
              <a:extLst>
                <a:ext uri="{FF2B5EF4-FFF2-40B4-BE49-F238E27FC236}">
                  <a16:creationId xmlns:a16="http://schemas.microsoft.com/office/drawing/2014/main" id="{23D59FF1-B976-104E-975C-B56F21ADD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9" name="Line 31">
              <a:extLst>
                <a:ext uri="{FF2B5EF4-FFF2-40B4-BE49-F238E27FC236}">
                  <a16:creationId xmlns:a16="http://schemas.microsoft.com/office/drawing/2014/main" id="{3BC04B65-C771-574C-A399-F90CE11CB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0" name="Line 32">
              <a:extLst>
                <a:ext uri="{FF2B5EF4-FFF2-40B4-BE49-F238E27FC236}">
                  <a16:creationId xmlns:a16="http://schemas.microsoft.com/office/drawing/2014/main" id="{2640D238-DA2A-FB43-812B-32D30CC45C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1" name="Rectangle 33">
              <a:extLst>
                <a:ext uri="{FF2B5EF4-FFF2-40B4-BE49-F238E27FC236}">
                  <a16:creationId xmlns:a16="http://schemas.microsoft.com/office/drawing/2014/main" id="{247FCF9D-6D63-004F-B6A9-92F0547E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2" name="Rectangle 34">
              <a:extLst>
                <a:ext uri="{FF2B5EF4-FFF2-40B4-BE49-F238E27FC236}">
                  <a16:creationId xmlns:a16="http://schemas.microsoft.com/office/drawing/2014/main" id="{A6D6AEB9-B842-4246-A978-C14834A42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3" name="Rectangle 35">
              <a:extLst>
                <a:ext uri="{FF2B5EF4-FFF2-40B4-BE49-F238E27FC236}">
                  <a16:creationId xmlns:a16="http://schemas.microsoft.com/office/drawing/2014/main" id="{103FB57E-CF74-2F42-9E75-D67425104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4" name="Rectangle 36">
              <a:extLst>
                <a:ext uri="{FF2B5EF4-FFF2-40B4-BE49-F238E27FC236}">
                  <a16:creationId xmlns:a16="http://schemas.microsoft.com/office/drawing/2014/main" id="{567AF197-C9B6-544C-ADCE-B417EB58E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5" name="Rectangle 37">
              <a:extLst>
                <a:ext uri="{FF2B5EF4-FFF2-40B4-BE49-F238E27FC236}">
                  <a16:creationId xmlns:a16="http://schemas.microsoft.com/office/drawing/2014/main" id="{0C875597-5284-B246-BBD5-957CA82EB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6" name="Rectangle 38">
              <a:extLst>
                <a:ext uri="{FF2B5EF4-FFF2-40B4-BE49-F238E27FC236}">
                  <a16:creationId xmlns:a16="http://schemas.microsoft.com/office/drawing/2014/main" id="{65FD5287-97BE-944C-BAA7-2374C3A41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7" name="Rectangle 39">
              <a:extLst>
                <a:ext uri="{FF2B5EF4-FFF2-40B4-BE49-F238E27FC236}">
                  <a16:creationId xmlns:a16="http://schemas.microsoft.com/office/drawing/2014/main" id="{E73D3C97-7283-A048-9A6A-E23CE82CF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8" name="Rectangle 40">
              <a:extLst>
                <a:ext uri="{FF2B5EF4-FFF2-40B4-BE49-F238E27FC236}">
                  <a16:creationId xmlns:a16="http://schemas.microsoft.com/office/drawing/2014/main" id="{026B5358-1F01-AF4D-A599-F76022624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9" name="Rectangle 41">
              <a:extLst>
                <a:ext uri="{FF2B5EF4-FFF2-40B4-BE49-F238E27FC236}">
                  <a16:creationId xmlns:a16="http://schemas.microsoft.com/office/drawing/2014/main" id="{5B92568A-0650-F348-A309-3FA03A1D8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0" name="Line 43">
              <a:extLst>
                <a:ext uri="{FF2B5EF4-FFF2-40B4-BE49-F238E27FC236}">
                  <a16:creationId xmlns:a16="http://schemas.microsoft.com/office/drawing/2014/main" id="{0884E059-6E43-6A40-B421-9CB56569F9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1" name="Line 44">
              <a:extLst>
                <a:ext uri="{FF2B5EF4-FFF2-40B4-BE49-F238E27FC236}">
                  <a16:creationId xmlns:a16="http://schemas.microsoft.com/office/drawing/2014/main" id="{19402B20-8C85-5447-A2EB-D799B5CEB3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1989" name="CasellaDiTesto 82">
            <a:extLst>
              <a:ext uri="{FF2B5EF4-FFF2-40B4-BE49-F238E27FC236}">
                <a16:creationId xmlns:a16="http://schemas.microsoft.com/office/drawing/2014/main" id="{83F235E7-B39E-C84E-89C7-D61351D6D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1588" y="381001"/>
            <a:ext cx="38779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41990" name="CasellaDiTesto 2">
            <a:extLst>
              <a:ext uri="{FF2B5EF4-FFF2-40B4-BE49-F238E27FC236}">
                <a16:creationId xmlns:a16="http://schemas.microsoft.com/office/drawing/2014/main" id="{937483AA-D05D-394E-854B-3ECCA5282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076700"/>
            <a:ext cx="58467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è il coefficiente di Hill e può avere valori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(Mb)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(Hb)</a:t>
            </a:r>
          </a:p>
        </p:txBody>
      </p:sp>
      <p:pic>
        <p:nvPicPr>
          <p:cNvPr id="41991" name="Picture 68">
            <a:extLst>
              <a:ext uri="{FF2B5EF4-FFF2-40B4-BE49-F238E27FC236}">
                <a16:creationId xmlns:a16="http://schemas.microsoft.com/office/drawing/2014/main" id="{9CF64B9E-42E0-5647-B1CD-99833B314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4733925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992" name="Connettore 2 4">
            <a:extLst>
              <a:ext uri="{FF2B5EF4-FFF2-40B4-BE49-F238E27FC236}">
                <a16:creationId xmlns:a16="http://schemas.microsoft.com/office/drawing/2014/main" id="{A299C370-281C-004F-9DB0-BFA9C7A9D5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47913" y="4538663"/>
            <a:ext cx="2493962" cy="6270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3" name="CasellaDiTesto 5">
            <a:extLst>
              <a:ext uri="{FF2B5EF4-FFF2-40B4-BE49-F238E27FC236}">
                <a16:creationId xmlns:a16="http://schemas.microsoft.com/office/drawing/2014/main" id="{2C5266F9-7061-F949-B9D1-E19439AA3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6237288"/>
            <a:ext cx="6370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INDICA IL GRADO DI COOPERATIVITà TRA LE SUBUNITA’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>
            <a:extLst>
              <a:ext uri="{FF2B5EF4-FFF2-40B4-BE49-F238E27FC236}">
                <a16:creationId xmlns:a16="http://schemas.microsoft.com/office/drawing/2014/main" id="{A2EF33D1-4A35-2E45-9D7E-241461D22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1175" y="115888"/>
            <a:ext cx="184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54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Pristina" panose="03060402040406080204" pitchFamily="66" charset="77"/>
              <a:ea typeface="+mn-ea"/>
              <a:cs typeface="+mn-cs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3E886344-83A9-F540-B4FA-49700CE2F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8377" y="3337133"/>
            <a:ext cx="32956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L’emoglobina lega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quando la pressione parziale del gas (pO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è elevata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(polmoni)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 lo rilascia quando la pressione è bassa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(tessuti).</a:t>
            </a:r>
          </a:p>
        </p:txBody>
      </p:sp>
      <p:pic>
        <p:nvPicPr>
          <p:cNvPr id="43012" name="Picture 4" descr="File0004">
            <a:extLst>
              <a:ext uri="{FF2B5EF4-FFF2-40B4-BE49-F238E27FC236}">
                <a16:creationId xmlns:a16="http://schemas.microsoft.com/office/drawing/2014/main" id="{15C46FC5-D75D-DD42-A0A6-607A8CDAE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5040313" cy="494188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3" name="Text Box 5">
            <a:extLst>
              <a:ext uri="{FF2B5EF4-FFF2-40B4-BE49-F238E27FC236}">
                <a16:creationId xmlns:a16="http://schemas.microsoft.com/office/drawing/2014/main" id="{BAE6C198-5A5D-B849-804C-969596802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563" y="2209800"/>
            <a:ext cx="67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 </a:t>
            </a:r>
          </a:p>
        </p:txBody>
      </p:sp>
      <p:sp>
        <p:nvSpPr>
          <p:cNvPr id="43014" name="Rettangolo 2">
            <a:extLst>
              <a:ext uri="{FF2B5EF4-FFF2-40B4-BE49-F238E27FC236}">
                <a16:creationId xmlns:a16="http://schemas.microsoft.com/office/drawing/2014/main" id="{9560B47F-91E0-1E4D-A6CE-4190BAB5E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928688"/>
            <a:ext cx="259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 + 4O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Hb(O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)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</a:t>
            </a:r>
            <a:endParaRPr kumimoji="0" lang="it-IT" altLang="it-IT" sz="20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015" name="CasellaDiTesto 6">
            <a:extLst>
              <a:ext uri="{FF2B5EF4-FFF2-40B4-BE49-F238E27FC236}">
                <a16:creationId xmlns:a16="http://schemas.microsoft.com/office/drawing/2014/main" id="{95DF91A6-A981-F14B-AF55-A459A9658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357188"/>
            <a:ext cx="7886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Curva di dissociazione dell’O</a:t>
            </a:r>
            <a:r>
              <a:rPr kumimoji="0" lang="it-IT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per l’emoglobina</a:t>
            </a:r>
          </a:p>
        </p:txBody>
      </p:sp>
      <p:sp>
        <p:nvSpPr>
          <p:cNvPr id="43016" name="CasellaDiTesto 7">
            <a:extLst>
              <a:ext uri="{FF2B5EF4-FFF2-40B4-BE49-F238E27FC236}">
                <a16:creationId xmlns:a16="http://schemas.microsoft.com/office/drawing/2014/main" id="{6B2A7B69-916E-894F-AF5E-4EB4E5120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3000375"/>
            <a:ext cx="1304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sigmoidale</a:t>
            </a:r>
          </a:p>
        </p:txBody>
      </p:sp>
      <p:sp>
        <p:nvSpPr>
          <p:cNvPr id="9" name="Rettangolo arrotondato 8">
            <a:extLst>
              <a:ext uri="{FF2B5EF4-FFF2-40B4-BE49-F238E27FC236}">
                <a16:creationId xmlns:a16="http://schemas.microsoft.com/office/drawing/2014/main" id="{BA296C54-ED7B-A74B-9C99-4D1F2C7A67D4}"/>
              </a:ext>
            </a:extLst>
          </p:cNvPr>
          <p:cNvSpPr/>
          <p:nvPr/>
        </p:nvSpPr>
        <p:spPr>
          <a:xfrm>
            <a:off x="785813" y="1857375"/>
            <a:ext cx="1071562" cy="3643313"/>
          </a:xfrm>
          <a:prstGeom prst="roundRect">
            <a:avLst/>
          </a:prstGeom>
          <a:solidFill>
            <a:srgbClr val="BBE0E3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ttangolo arrotondato 9">
            <a:extLst>
              <a:ext uri="{FF2B5EF4-FFF2-40B4-BE49-F238E27FC236}">
                <a16:creationId xmlns:a16="http://schemas.microsoft.com/office/drawing/2014/main" id="{44D3A05C-58C6-554B-B88D-291978FCC60A}"/>
              </a:ext>
            </a:extLst>
          </p:cNvPr>
          <p:cNvSpPr/>
          <p:nvPr/>
        </p:nvSpPr>
        <p:spPr>
          <a:xfrm>
            <a:off x="3357563" y="1785938"/>
            <a:ext cx="1071562" cy="3643312"/>
          </a:xfrm>
          <a:prstGeom prst="roundRect">
            <a:avLst/>
          </a:prstGeom>
          <a:solidFill>
            <a:srgbClr val="FF00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128059E2-76D6-4548-AC04-D9BB6C11C91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39427" y="1179444"/>
            <a:ext cx="1951038" cy="1266825"/>
            <a:chOff x="3223" y="2509"/>
            <a:chExt cx="1229" cy="798"/>
          </a:xfrm>
        </p:grpSpPr>
        <p:sp>
          <p:nvSpPr>
            <p:cNvPr id="43020" name="AutoShape 3">
              <a:extLst>
                <a:ext uri="{FF2B5EF4-FFF2-40B4-BE49-F238E27FC236}">
                  <a16:creationId xmlns:a16="http://schemas.microsoft.com/office/drawing/2014/main" id="{7609DD0F-734B-2D4F-94C3-BB9642224F4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1" name="Rectangle 5">
              <a:extLst>
                <a:ext uri="{FF2B5EF4-FFF2-40B4-BE49-F238E27FC236}">
                  <a16:creationId xmlns:a16="http://schemas.microsoft.com/office/drawing/2014/main" id="{B57CEE10-50C0-3242-8F35-07EB853FC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22" name="Rectangle 6">
              <a:extLst>
                <a:ext uri="{FF2B5EF4-FFF2-40B4-BE49-F238E27FC236}">
                  <a16:creationId xmlns:a16="http://schemas.microsoft.com/office/drawing/2014/main" id="{D25F1609-B634-514D-80F2-306FE9BC4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23" name="Rectangle 7">
              <a:extLst>
                <a:ext uri="{FF2B5EF4-FFF2-40B4-BE49-F238E27FC236}">
                  <a16:creationId xmlns:a16="http://schemas.microsoft.com/office/drawing/2014/main" id="{0FCC5318-4A8A-A647-AA06-5B944C63D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4" name="Rectangle 8">
              <a:extLst>
                <a:ext uri="{FF2B5EF4-FFF2-40B4-BE49-F238E27FC236}">
                  <a16:creationId xmlns:a16="http://schemas.microsoft.com/office/drawing/2014/main" id="{20882993-4556-3F4A-909C-92A4F8BD7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5" name="Rectangle 9">
              <a:extLst>
                <a:ext uri="{FF2B5EF4-FFF2-40B4-BE49-F238E27FC236}">
                  <a16:creationId xmlns:a16="http://schemas.microsoft.com/office/drawing/2014/main" id="{0CAA7198-B296-804C-BC40-A43317547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6" name="Rectangle 10">
              <a:extLst>
                <a:ext uri="{FF2B5EF4-FFF2-40B4-BE49-F238E27FC236}">
                  <a16:creationId xmlns:a16="http://schemas.microsoft.com/office/drawing/2014/main" id="{4AE7B879-CEC8-1E46-9E3C-D5C6BFB05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7" name="Rectangle 11">
              <a:extLst>
                <a:ext uri="{FF2B5EF4-FFF2-40B4-BE49-F238E27FC236}">
                  <a16:creationId xmlns:a16="http://schemas.microsoft.com/office/drawing/2014/main" id="{5C4AA80A-077C-294B-9BF2-61F0D25DE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8" name="Rectangle 12">
              <a:extLst>
                <a:ext uri="{FF2B5EF4-FFF2-40B4-BE49-F238E27FC236}">
                  <a16:creationId xmlns:a16="http://schemas.microsoft.com/office/drawing/2014/main" id="{D5891A4D-E955-4D4E-A0EE-41598BBA2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9" name="Rectangle 13">
              <a:extLst>
                <a:ext uri="{FF2B5EF4-FFF2-40B4-BE49-F238E27FC236}">
                  <a16:creationId xmlns:a16="http://schemas.microsoft.com/office/drawing/2014/main" id="{18C852F3-EF30-8745-9BE0-AA9800AC4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0" name="Rectangle 14">
              <a:extLst>
                <a:ext uri="{FF2B5EF4-FFF2-40B4-BE49-F238E27FC236}">
                  <a16:creationId xmlns:a16="http://schemas.microsoft.com/office/drawing/2014/main" id="{63E2D410-3D5C-9248-A93A-758B6012C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1" name="Rectangle 15">
              <a:extLst>
                <a:ext uri="{FF2B5EF4-FFF2-40B4-BE49-F238E27FC236}">
                  <a16:creationId xmlns:a16="http://schemas.microsoft.com/office/drawing/2014/main" id="{FD359A9F-4233-A24D-9CDB-394EDC96E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2" name="Rectangle 16">
              <a:extLst>
                <a:ext uri="{FF2B5EF4-FFF2-40B4-BE49-F238E27FC236}">
                  <a16:creationId xmlns:a16="http://schemas.microsoft.com/office/drawing/2014/main" id="{FAA8BE71-4112-C04C-8519-104FBC8A8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3" name="Line 17">
              <a:extLst>
                <a:ext uri="{FF2B5EF4-FFF2-40B4-BE49-F238E27FC236}">
                  <a16:creationId xmlns:a16="http://schemas.microsoft.com/office/drawing/2014/main" id="{7A807D0D-FEF5-1F4F-AB3F-A4A30D4B8D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4" name="Line 18">
              <a:extLst>
                <a:ext uri="{FF2B5EF4-FFF2-40B4-BE49-F238E27FC236}">
                  <a16:creationId xmlns:a16="http://schemas.microsoft.com/office/drawing/2014/main" id="{F2AB6BA8-7313-174D-9880-63DFAFF3C1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5" name="Rectangle 19">
              <a:extLst>
                <a:ext uri="{FF2B5EF4-FFF2-40B4-BE49-F238E27FC236}">
                  <a16:creationId xmlns:a16="http://schemas.microsoft.com/office/drawing/2014/main" id="{2CF90EFA-2008-BD42-B0EC-8CEA3589B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2535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36" name="Rectangle 20">
              <a:extLst>
                <a:ext uri="{FF2B5EF4-FFF2-40B4-BE49-F238E27FC236}">
                  <a16:creationId xmlns:a16="http://schemas.microsoft.com/office/drawing/2014/main" id="{E66116D9-DFED-A346-B470-A0829C0EA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37" name="Rectangle 21">
              <a:extLst>
                <a:ext uri="{FF2B5EF4-FFF2-40B4-BE49-F238E27FC236}">
                  <a16:creationId xmlns:a16="http://schemas.microsoft.com/office/drawing/2014/main" id="{05C7FDA1-9273-3D42-9760-656BEC1D7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8" name="Rectangle 22">
              <a:extLst>
                <a:ext uri="{FF2B5EF4-FFF2-40B4-BE49-F238E27FC236}">
                  <a16:creationId xmlns:a16="http://schemas.microsoft.com/office/drawing/2014/main" id="{0BE3CEAE-EDCE-B143-92EC-34AE48377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9" name="Rectangle 24">
              <a:extLst>
                <a:ext uri="{FF2B5EF4-FFF2-40B4-BE49-F238E27FC236}">
                  <a16:creationId xmlns:a16="http://schemas.microsoft.com/office/drawing/2014/main" id="{D9FF0767-F843-5B40-A78F-C428FBD23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0" name="Rectangle 25">
              <a:extLst>
                <a:ext uri="{FF2B5EF4-FFF2-40B4-BE49-F238E27FC236}">
                  <a16:creationId xmlns:a16="http://schemas.microsoft.com/office/drawing/2014/main" id="{C5B746FC-824B-EC45-91DE-8248D88F8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" y="3010"/>
              <a:ext cx="3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</a:t>
              </a:r>
              <a:r>
                <a:rPr kumimoji="0" lang="it-IT" altLang="it-IT" sz="24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1" name="Rectangle 27">
              <a:extLst>
                <a:ext uri="{FF2B5EF4-FFF2-40B4-BE49-F238E27FC236}">
                  <a16:creationId xmlns:a16="http://schemas.microsoft.com/office/drawing/2014/main" id="{FF80A51F-007D-024C-AA41-41230386B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2" name="Rectangle 28">
              <a:extLst>
                <a:ext uri="{FF2B5EF4-FFF2-40B4-BE49-F238E27FC236}">
                  <a16:creationId xmlns:a16="http://schemas.microsoft.com/office/drawing/2014/main" id="{99ABA975-D0B0-5F49-BE5F-12EC876CB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3" name="Rectangle 29">
              <a:extLst>
                <a:ext uri="{FF2B5EF4-FFF2-40B4-BE49-F238E27FC236}">
                  <a16:creationId xmlns:a16="http://schemas.microsoft.com/office/drawing/2014/main" id="{D47A32AC-EF1C-A544-B8FA-DE34AFC93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4" name="Rectangle 30">
              <a:extLst>
                <a:ext uri="{FF2B5EF4-FFF2-40B4-BE49-F238E27FC236}">
                  <a16:creationId xmlns:a16="http://schemas.microsoft.com/office/drawing/2014/main" id="{0E136DD9-D440-3345-8981-97679E900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5" name="Line 31">
              <a:extLst>
                <a:ext uri="{FF2B5EF4-FFF2-40B4-BE49-F238E27FC236}">
                  <a16:creationId xmlns:a16="http://schemas.microsoft.com/office/drawing/2014/main" id="{265B4EF5-84DF-3547-A729-08B0E2B97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6" name="Line 32">
              <a:extLst>
                <a:ext uri="{FF2B5EF4-FFF2-40B4-BE49-F238E27FC236}">
                  <a16:creationId xmlns:a16="http://schemas.microsoft.com/office/drawing/2014/main" id="{C9ADADFD-842D-D448-A5FA-5498224972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7" name="Rectangle 33">
              <a:extLst>
                <a:ext uri="{FF2B5EF4-FFF2-40B4-BE49-F238E27FC236}">
                  <a16:creationId xmlns:a16="http://schemas.microsoft.com/office/drawing/2014/main" id="{8A15FD83-9AE4-D242-BB14-86CDE10F5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8" name="Rectangle 34">
              <a:extLst>
                <a:ext uri="{FF2B5EF4-FFF2-40B4-BE49-F238E27FC236}">
                  <a16:creationId xmlns:a16="http://schemas.microsoft.com/office/drawing/2014/main" id="{BB3ACFEA-7624-7147-A062-2A80529C7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9" name="Rectangle 35">
              <a:extLst>
                <a:ext uri="{FF2B5EF4-FFF2-40B4-BE49-F238E27FC236}">
                  <a16:creationId xmlns:a16="http://schemas.microsoft.com/office/drawing/2014/main" id="{9FD7B5D1-FDCB-F54D-ACDC-C40818D90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0" name="Rectangle 36">
              <a:extLst>
                <a:ext uri="{FF2B5EF4-FFF2-40B4-BE49-F238E27FC236}">
                  <a16:creationId xmlns:a16="http://schemas.microsoft.com/office/drawing/2014/main" id="{AB914048-C2D0-2345-924C-BF39997D5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1" name="Rectangle 37">
              <a:extLst>
                <a:ext uri="{FF2B5EF4-FFF2-40B4-BE49-F238E27FC236}">
                  <a16:creationId xmlns:a16="http://schemas.microsoft.com/office/drawing/2014/main" id="{753790F1-0A87-F342-A735-C3ED246D5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2" name="Rectangle 38">
              <a:extLst>
                <a:ext uri="{FF2B5EF4-FFF2-40B4-BE49-F238E27FC236}">
                  <a16:creationId xmlns:a16="http://schemas.microsoft.com/office/drawing/2014/main" id="{BD1ADDDC-B7FF-0F41-BFF1-B0ED5BC75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3" name="Rectangle 39">
              <a:extLst>
                <a:ext uri="{FF2B5EF4-FFF2-40B4-BE49-F238E27FC236}">
                  <a16:creationId xmlns:a16="http://schemas.microsoft.com/office/drawing/2014/main" id="{A9C2FAA9-0AD2-F34E-BFC0-D70C87F12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4" name="Rectangle 40">
              <a:extLst>
                <a:ext uri="{FF2B5EF4-FFF2-40B4-BE49-F238E27FC236}">
                  <a16:creationId xmlns:a16="http://schemas.microsoft.com/office/drawing/2014/main" id="{C69EDB2C-EA6C-AA4B-BC13-F3455811D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5" name="Rectangle 41">
              <a:extLst>
                <a:ext uri="{FF2B5EF4-FFF2-40B4-BE49-F238E27FC236}">
                  <a16:creationId xmlns:a16="http://schemas.microsoft.com/office/drawing/2014/main" id="{B6E05021-CA46-7F48-920C-D2DA0E52C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6" name="Line 43">
              <a:extLst>
                <a:ext uri="{FF2B5EF4-FFF2-40B4-BE49-F238E27FC236}">
                  <a16:creationId xmlns:a16="http://schemas.microsoft.com/office/drawing/2014/main" id="{39FB88D4-7872-A443-93FD-93887FC700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7" name="Line 44">
              <a:extLst>
                <a:ext uri="{FF2B5EF4-FFF2-40B4-BE49-F238E27FC236}">
                  <a16:creationId xmlns:a16="http://schemas.microsoft.com/office/drawing/2014/main" id="{261F45E4-44D6-FD48-9586-F0FC44E9BB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" name="Ovale 1">
            <a:extLst>
              <a:ext uri="{FF2B5EF4-FFF2-40B4-BE49-F238E27FC236}">
                <a16:creationId xmlns:a16="http://schemas.microsoft.com/office/drawing/2014/main" id="{4E0BBD95-3754-4BF4-B116-E7C3F35BF9DB}"/>
              </a:ext>
            </a:extLst>
          </p:cNvPr>
          <p:cNvSpPr/>
          <p:nvPr/>
        </p:nvSpPr>
        <p:spPr>
          <a:xfrm>
            <a:off x="1659835" y="4870173"/>
            <a:ext cx="934278" cy="3975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reccia circolare a sinistra 2">
            <a:extLst>
              <a:ext uri="{FF2B5EF4-FFF2-40B4-BE49-F238E27FC236}">
                <a16:creationId xmlns:a16="http://schemas.microsoft.com/office/drawing/2014/main" id="{69D3E436-BB46-436F-9F6F-3817CB1CBFC7}"/>
              </a:ext>
            </a:extLst>
          </p:cNvPr>
          <p:cNvSpPr/>
          <p:nvPr/>
        </p:nvSpPr>
        <p:spPr>
          <a:xfrm rot="4620000">
            <a:off x="3821475" y="947534"/>
            <a:ext cx="626166" cy="4721085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305 Oxygen saturation 02">
            <a:extLst>
              <a:ext uri="{FF2B5EF4-FFF2-40B4-BE49-F238E27FC236}">
                <a16:creationId xmlns:a16="http://schemas.microsoft.com/office/drawing/2014/main" id="{A910C4D6-00D6-C440-8145-475B0E24E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8"/>
            <a:ext cx="4311650" cy="65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ttangolo 4">
            <a:extLst>
              <a:ext uri="{FF2B5EF4-FFF2-40B4-BE49-F238E27FC236}">
                <a16:creationId xmlns:a16="http://schemas.microsoft.com/office/drawing/2014/main" id="{9EDCCAB7-AB2D-9240-AB1B-DCEE4F6B7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304" y="517180"/>
            <a:ext cx="4572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mioglobina è un ottimo sistema per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immagazzinare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-si lega all’O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anche a basse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lo lega strettamente.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L’emoglobina è un ottimo sistema per trasportare l’O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-si carica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quando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alta e cede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quando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bassa.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" name="CasellaDiTesto 1">
            <a:extLst>
              <a:ext uri="{FF2B5EF4-FFF2-40B4-BE49-F238E27FC236}">
                <a16:creationId xmlns:a16="http://schemas.microsoft.com/office/drawing/2014/main" id="{2EC598A4-1F98-4C30-A503-6C48750AFACE}"/>
              </a:ext>
            </a:extLst>
          </p:cNvPr>
          <p:cNvSpPr txBox="1"/>
          <p:nvPr/>
        </p:nvSpPr>
        <p:spPr>
          <a:xfrm>
            <a:off x="5117601" y="6145855"/>
            <a:ext cx="306404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LEGAME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COOPERATIVO</a:t>
            </a: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A3A5DEE9-8F05-48B6-B449-A4725E1A7211}"/>
              </a:ext>
            </a:extLst>
          </p:cNvPr>
          <p:cNvSpPr/>
          <p:nvPr/>
        </p:nvSpPr>
        <p:spPr>
          <a:xfrm>
            <a:off x="6208179" y="3486448"/>
            <a:ext cx="487017" cy="974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38E8F9-E651-41EF-A4D9-843A44F4989B}"/>
              </a:ext>
            </a:extLst>
          </p:cNvPr>
          <p:cNvSpPr txBox="1"/>
          <p:nvPr/>
        </p:nvSpPr>
        <p:spPr>
          <a:xfrm>
            <a:off x="5231710" y="457572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CURVA SIGMOIDALE 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5EE37D8B-6821-485F-898E-6B9EB077494F}"/>
              </a:ext>
            </a:extLst>
          </p:cNvPr>
          <p:cNvSpPr/>
          <p:nvPr/>
        </p:nvSpPr>
        <p:spPr>
          <a:xfrm>
            <a:off x="6215633" y="4954955"/>
            <a:ext cx="487017" cy="974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0306 Sequential binding">
            <a:extLst>
              <a:ext uri="{FF2B5EF4-FFF2-40B4-BE49-F238E27FC236}">
                <a16:creationId xmlns:a16="http://schemas.microsoft.com/office/drawing/2014/main" id="{8C470F97-6D05-9947-924C-EAE4553F1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34938"/>
            <a:ext cx="3854450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ttangolo 4">
            <a:extLst>
              <a:ext uri="{FF2B5EF4-FFF2-40B4-BE49-F238E27FC236}">
                <a16:creationId xmlns:a16="http://schemas.microsoft.com/office/drawing/2014/main" id="{F972267D-E5E9-FA4A-98BE-5A60D5A3C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8275" y="6127750"/>
            <a:ext cx="3763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 + 4 O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Hb (O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)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</a:t>
            </a:r>
            <a:endParaRPr kumimoji="0" lang="it-IT" altLang="it-IT" sz="28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4" name="CasellaDiTesto 5">
            <a:extLst>
              <a:ext uri="{FF2B5EF4-FFF2-40B4-BE49-F238E27FC236}">
                <a16:creationId xmlns:a16="http://schemas.microsoft.com/office/drawing/2014/main" id="{192F5671-BE3C-A84C-B838-4907961EE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7488" y="5151438"/>
            <a:ext cx="3786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si lega all’O2 con affinità crescente</a:t>
            </a:r>
          </a:p>
        </p:txBody>
      </p:sp>
      <p:sp>
        <p:nvSpPr>
          <p:cNvPr id="46085" name="CasellaDiTesto 4">
            <a:extLst>
              <a:ext uri="{FF2B5EF4-FFF2-40B4-BE49-F238E27FC236}">
                <a16:creationId xmlns:a16="http://schemas.microsoft.com/office/drawing/2014/main" id="{21BB8C85-BF29-5344-AF1C-A4AC64284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4313"/>
            <a:ext cx="1571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deossigenata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6" name="CasellaDiTesto 5">
            <a:extLst>
              <a:ext uri="{FF2B5EF4-FFF2-40B4-BE49-F238E27FC236}">
                <a16:creationId xmlns:a16="http://schemas.microsoft.com/office/drawing/2014/main" id="{FEC58817-E84F-2C46-8806-5AE3D8233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5783263"/>
            <a:ext cx="1571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ossigenata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7" name="CasellaDiTesto 1">
            <a:extLst>
              <a:ext uri="{FF2B5EF4-FFF2-40B4-BE49-F238E27FC236}">
                <a16:creationId xmlns:a16="http://schemas.microsoft.com/office/drawing/2014/main" id="{EC5C9F3C-32A8-004D-B879-4CE0F6CE4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4586" y="2204900"/>
            <a:ext cx="29511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Il legame dell’ossigeno è </a:t>
            </a:r>
            <a:r>
              <a:rPr kumimoji="0" lang="it-IT" altLang="it-IT" sz="3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cooperativo</a:t>
            </a:r>
          </a:p>
        </p:txBody>
      </p:sp>
      <p:sp>
        <p:nvSpPr>
          <p:cNvPr id="46088" name="CasellaDiTesto 1">
            <a:extLst>
              <a:ext uri="{FF2B5EF4-FFF2-40B4-BE49-F238E27FC236}">
                <a16:creationId xmlns:a16="http://schemas.microsoft.com/office/drawing/2014/main" id="{50745124-7385-FA4C-A2AB-724072D24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0175" y="336550"/>
            <a:ext cx="3784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CURVA SIGMOIDALE =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LEGAME COOPERATIVO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uppo 13">
            <a:extLst>
              <a:ext uri="{FF2B5EF4-FFF2-40B4-BE49-F238E27FC236}">
                <a16:creationId xmlns:a16="http://schemas.microsoft.com/office/drawing/2014/main" id="{F24EF201-E3E8-194F-A170-5CE5C6895A3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762000"/>
            <a:ext cx="1316038" cy="719138"/>
            <a:chOff x="1143000" y="2667000"/>
            <a:chExt cx="1315426" cy="718558"/>
          </a:xfrm>
        </p:grpSpPr>
        <p:sp>
          <p:nvSpPr>
            <p:cNvPr id="51582" name="CasellaDiTesto 9">
              <a:extLst>
                <a:ext uri="{FF2B5EF4-FFF2-40B4-BE49-F238E27FC236}">
                  <a16:creationId xmlns:a16="http://schemas.microsoft.com/office/drawing/2014/main" id="{578998CF-FDCC-2F45-9330-44827C8B0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2667000"/>
              <a:ext cx="4235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α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3" name="CasellaDiTesto 10">
              <a:extLst>
                <a:ext uri="{FF2B5EF4-FFF2-40B4-BE49-F238E27FC236}">
                  <a16:creationId xmlns:a16="http://schemas.microsoft.com/office/drawing/2014/main" id="{B9A0F288-7CD7-DE48-9BD2-2C5F6AF781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2971800"/>
              <a:ext cx="4026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  <a:r>
                <a:rPr kumimoji="0" lang="it-IT" altLang="it-IT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4" name="CasellaDiTesto 11">
              <a:extLst>
                <a:ext uri="{FF2B5EF4-FFF2-40B4-BE49-F238E27FC236}">
                  <a16:creationId xmlns:a16="http://schemas.microsoft.com/office/drawing/2014/main" id="{81FAA000-1108-C74B-995D-CA0BF90ECD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0078" y="2985448"/>
              <a:ext cx="42832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α</a:t>
              </a: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5" name="CasellaDiTesto 12">
              <a:extLst>
                <a:ext uri="{FF2B5EF4-FFF2-40B4-BE49-F238E27FC236}">
                  <a16:creationId xmlns:a16="http://schemas.microsoft.com/office/drawing/2014/main" id="{F2F12768-B047-294B-A105-588C9C2F3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0104" y="2680648"/>
              <a:ext cx="42832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1203" name="CasellaDiTesto 14">
            <a:extLst>
              <a:ext uri="{FF2B5EF4-FFF2-40B4-BE49-F238E27FC236}">
                <a16:creationId xmlns:a16="http://schemas.microsoft.com/office/drawing/2014/main" id="{384E8D8E-ECD3-7047-A6B2-5C4F8FDBF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3" y="80963"/>
            <a:ext cx="2144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 bassa affinità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550B3F3-DEE4-204F-AECF-3BCB8526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4478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" name="Ovale 46">
            <a:extLst>
              <a:ext uri="{FF2B5EF4-FFF2-40B4-BE49-F238E27FC236}">
                <a16:creationId xmlns:a16="http://schemas.microsoft.com/office/drawing/2014/main" id="{1B33AAF0-0144-C047-87F9-F44BC55B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8" name="Ovale 46">
            <a:extLst>
              <a:ext uri="{FF2B5EF4-FFF2-40B4-BE49-F238E27FC236}">
                <a16:creationId xmlns:a16="http://schemas.microsoft.com/office/drawing/2014/main" id="{C1D8D8AC-1C24-4F4E-808B-66CB81CD9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9" name="Ovale 46">
            <a:extLst>
              <a:ext uri="{FF2B5EF4-FFF2-40B4-BE49-F238E27FC236}">
                <a16:creationId xmlns:a16="http://schemas.microsoft.com/office/drawing/2014/main" id="{7D146044-5605-6D43-8CEA-6A5014B7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0" name="Ovale 46">
            <a:extLst>
              <a:ext uri="{FF2B5EF4-FFF2-40B4-BE49-F238E27FC236}">
                <a16:creationId xmlns:a16="http://schemas.microsoft.com/office/drawing/2014/main" id="{6292AF5F-7976-D840-AB99-77371BA71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286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1" name="Ovale 46">
            <a:extLst>
              <a:ext uri="{FF2B5EF4-FFF2-40B4-BE49-F238E27FC236}">
                <a16:creationId xmlns:a16="http://schemas.microsoft.com/office/drawing/2014/main" id="{5219E87B-A57D-014C-A552-7D937D304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6FDD1DBA-D5CF-9E4F-885D-D7BB571C4A7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66800" y="2590800"/>
            <a:ext cx="0" cy="5334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Text Box 8">
            <a:extLst>
              <a:ext uri="{FF2B5EF4-FFF2-40B4-BE49-F238E27FC236}">
                <a16:creationId xmlns:a16="http://schemas.microsoft.com/office/drawing/2014/main" id="{12F8B4E0-9142-D541-8E65-A35DA565F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105400"/>
            <a:ext cx="27432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Legame con  la molecola di O</a:t>
            </a:r>
            <a:r>
              <a:rPr kumimoji="0" lang="it-IT" altLang="it-IT" sz="2200" b="1" i="0" u="none" strike="noStrike" kern="1200" cap="none" spc="0" normalizeH="0" baseline="-2500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&gt;&gt;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cambia la struttura 3</a:t>
            </a:r>
            <a:r>
              <a:rPr kumimoji="0" lang="it-IT" altLang="it-IT" sz="2200" b="1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della subunità legata</a:t>
            </a:r>
          </a:p>
        </p:txBody>
      </p:sp>
      <p:sp>
        <p:nvSpPr>
          <p:cNvPr id="110" name="Rectangle 7">
            <a:extLst>
              <a:ext uri="{FF2B5EF4-FFF2-40B4-BE49-F238E27FC236}">
                <a16:creationId xmlns:a16="http://schemas.microsoft.com/office/drawing/2014/main" id="{8B89DF53-C142-614B-B825-165B3983D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5407025"/>
            <a:ext cx="5726112" cy="14001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 LA PARZIALE OSSIGENAZIONE (almeno un sito occupato dall’O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ciascuno dei 2 dimeri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αβ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l’intera proteina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modifica la sua struttura 4</a:t>
            </a:r>
            <a:r>
              <a:rPr kumimoji="0" lang="it-IT" altLang="it-IT" sz="2000" b="1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assumendo una struttura piu’ disponibile ad accettare altre molecole di 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51213" name="Rombo 110">
            <a:extLst>
              <a:ext uri="{FF2B5EF4-FFF2-40B4-BE49-F238E27FC236}">
                <a16:creationId xmlns:a16="http://schemas.microsoft.com/office/drawing/2014/main" id="{4818E3BE-04F4-F146-90AD-3C562CCD7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8382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4" name="Rombo 111">
            <a:extLst>
              <a:ext uri="{FF2B5EF4-FFF2-40B4-BE49-F238E27FC236}">
                <a16:creationId xmlns:a16="http://schemas.microsoft.com/office/drawing/2014/main" id="{1DF0FC61-92E2-AB46-957E-15E2FBE1A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8382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5" name="Rombo 112">
            <a:extLst>
              <a:ext uri="{FF2B5EF4-FFF2-40B4-BE49-F238E27FC236}">
                <a16:creationId xmlns:a16="http://schemas.microsoft.com/office/drawing/2014/main" id="{53DF6222-F443-1B4B-99BD-C6B9C1114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8" y="11430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6" name="Rombo 113">
            <a:extLst>
              <a:ext uri="{FF2B5EF4-FFF2-40B4-BE49-F238E27FC236}">
                <a16:creationId xmlns:a16="http://schemas.microsoft.com/office/drawing/2014/main" id="{431F94BA-3542-684D-8381-AA31E2FDA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1430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5" name="Gruppo 127">
            <a:extLst>
              <a:ext uri="{FF2B5EF4-FFF2-40B4-BE49-F238E27FC236}">
                <a16:creationId xmlns:a16="http://schemas.microsoft.com/office/drawing/2014/main" id="{2E62C8B1-6904-F742-A9EA-37E695252C17}"/>
              </a:ext>
            </a:extLst>
          </p:cNvPr>
          <p:cNvGrpSpPr>
            <a:grpSpLocks/>
          </p:cNvGrpSpPr>
          <p:nvPr/>
        </p:nvGrpSpPr>
        <p:grpSpPr bwMode="auto">
          <a:xfrm>
            <a:off x="174625" y="3200400"/>
            <a:ext cx="1293813" cy="704850"/>
            <a:chOff x="174008" y="3200400"/>
            <a:chExt cx="1294650" cy="704910"/>
          </a:xfrm>
        </p:grpSpPr>
        <p:grpSp>
          <p:nvGrpSpPr>
            <p:cNvPr id="51571" name="Gruppo 44">
              <a:extLst>
                <a:ext uri="{FF2B5EF4-FFF2-40B4-BE49-F238E27FC236}">
                  <a16:creationId xmlns:a16="http://schemas.microsoft.com/office/drawing/2014/main" id="{0CDE0677-8E17-B14B-B4E5-FF4883605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2944" y="3317544"/>
              <a:ext cx="228600" cy="228600"/>
              <a:chOff x="6629400" y="3200400"/>
              <a:chExt cx="228600" cy="228600"/>
            </a:xfrm>
          </p:grpSpPr>
          <p:sp>
            <p:nvSpPr>
              <p:cNvPr id="51580" name="Ovale 45">
                <a:extLst>
                  <a:ext uri="{FF2B5EF4-FFF2-40B4-BE49-F238E27FC236}">
                    <a16:creationId xmlns:a16="http://schemas.microsoft.com/office/drawing/2014/main" id="{B6493827-C599-634C-A0F1-87E16DFB2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81" name="Ovale 46">
                <a:extLst>
                  <a:ext uri="{FF2B5EF4-FFF2-40B4-BE49-F238E27FC236}">
                    <a16:creationId xmlns:a16="http://schemas.microsoft.com/office/drawing/2014/main" id="{DF350B9C-2246-C94B-A924-EC91F27EC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72" name="Gruppo 33">
              <a:extLst>
                <a:ext uri="{FF2B5EF4-FFF2-40B4-BE49-F238E27FC236}">
                  <a16:creationId xmlns:a16="http://schemas.microsoft.com/office/drawing/2014/main" id="{5928B394-5686-2944-9738-96EFE5EF2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008" y="3200400"/>
              <a:ext cx="1294650" cy="704910"/>
              <a:chOff x="1088408" y="2667000"/>
              <a:chExt cx="1294650" cy="704910"/>
            </a:xfrm>
          </p:grpSpPr>
          <p:sp>
            <p:nvSpPr>
              <p:cNvPr id="51576" name="CasellaDiTesto 35">
                <a:extLst>
                  <a:ext uri="{FF2B5EF4-FFF2-40B4-BE49-F238E27FC236}">
                    <a16:creationId xmlns:a16="http://schemas.microsoft.com/office/drawing/2014/main" id="{F0EEE277-3D76-C040-9932-5695E35AB5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408" y="2667000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7" name="CasellaDiTesto 36">
                <a:extLst>
                  <a:ext uri="{FF2B5EF4-FFF2-40B4-BE49-F238E27FC236}">
                    <a16:creationId xmlns:a16="http://schemas.microsoft.com/office/drawing/2014/main" id="{FAE2FFE6-3071-AE4C-8691-E8DDE41244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8" name="CasellaDiTesto 37">
                <a:extLst>
                  <a:ext uri="{FF2B5EF4-FFF2-40B4-BE49-F238E27FC236}">
                    <a16:creationId xmlns:a16="http://schemas.microsoft.com/office/drawing/2014/main" id="{BE8F7C07-BF5E-434F-BFC6-1F394DF983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4736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9" name="CasellaDiTesto 38">
                <a:extLst>
                  <a:ext uri="{FF2B5EF4-FFF2-40B4-BE49-F238E27FC236}">
                    <a16:creationId xmlns:a16="http://schemas.microsoft.com/office/drawing/2014/main" id="{1775D832-EA21-894D-8F28-07F72338A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26670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573" name="Rombo 114">
              <a:extLst>
                <a:ext uri="{FF2B5EF4-FFF2-40B4-BE49-F238E27FC236}">
                  <a16:creationId xmlns:a16="http://schemas.microsoft.com/office/drawing/2014/main" id="{A88E3E5B-6AF7-7646-B613-FE7F5CFBC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56" y="32629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74" name="Rombo 115">
              <a:extLst>
                <a:ext uri="{FF2B5EF4-FFF2-40B4-BE49-F238E27FC236}">
                  <a16:creationId xmlns:a16="http://schemas.microsoft.com/office/drawing/2014/main" id="{A2236B5C-BA37-D74F-9573-5693CC4D0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96" y="3581400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75" name="Rombo 116">
              <a:extLst>
                <a:ext uri="{FF2B5EF4-FFF2-40B4-BE49-F238E27FC236}">
                  <a16:creationId xmlns:a16="http://schemas.microsoft.com/office/drawing/2014/main" id="{893D633E-4422-C141-A80B-9167640CB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256" y="35677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22" name="Gruppo 141">
            <a:extLst>
              <a:ext uri="{FF2B5EF4-FFF2-40B4-BE49-F238E27FC236}">
                <a16:creationId xmlns:a16="http://schemas.microsoft.com/office/drawing/2014/main" id="{49D7C636-A95A-B84C-A19E-8294936D5AA2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4038600"/>
            <a:ext cx="1295400" cy="704850"/>
            <a:chOff x="228600" y="4114800"/>
            <a:chExt cx="1295400" cy="704910"/>
          </a:xfrm>
        </p:grpSpPr>
        <p:grpSp>
          <p:nvGrpSpPr>
            <p:cNvPr id="51560" name="Gruppo 44">
              <a:extLst>
                <a:ext uri="{FF2B5EF4-FFF2-40B4-BE49-F238E27FC236}">
                  <a16:creationId xmlns:a16="http://schemas.microsoft.com/office/drawing/2014/main" id="{9B5081DE-607F-6849-9226-576B54C38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7536" y="4495800"/>
              <a:ext cx="228600" cy="228600"/>
              <a:chOff x="6629400" y="3200400"/>
              <a:chExt cx="228600" cy="228600"/>
            </a:xfrm>
          </p:grpSpPr>
          <p:sp>
            <p:nvSpPr>
              <p:cNvPr id="51569" name="Ovale 45">
                <a:extLst>
                  <a:ext uri="{FF2B5EF4-FFF2-40B4-BE49-F238E27FC236}">
                    <a16:creationId xmlns:a16="http://schemas.microsoft.com/office/drawing/2014/main" id="{F27C8E5A-7E43-F143-869E-A2E9C3D78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70" name="Ovale 46">
                <a:extLst>
                  <a:ext uri="{FF2B5EF4-FFF2-40B4-BE49-F238E27FC236}">
                    <a16:creationId xmlns:a16="http://schemas.microsoft.com/office/drawing/2014/main" id="{337A7831-B62C-AD4A-BA44-1230877E1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61" name="Gruppo 33">
              <a:extLst>
                <a:ext uri="{FF2B5EF4-FFF2-40B4-BE49-F238E27FC236}">
                  <a16:creationId xmlns:a16="http://schemas.microsoft.com/office/drawing/2014/main" id="{88C07BD4-E842-8B49-8DF9-9F96648625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4114800"/>
              <a:ext cx="1295400" cy="704910"/>
              <a:chOff x="1088408" y="2667000"/>
              <a:chExt cx="1295400" cy="704910"/>
            </a:xfrm>
          </p:grpSpPr>
          <p:sp>
            <p:nvSpPr>
              <p:cNvPr id="51565" name="CasellaDiTesto 135">
                <a:extLst>
                  <a:ext uri="{FF2B5EF4-FFF2-40B4-BE49-F238E27FC236}">
                    <a16:creationId xmlns:a16="http://schemas.microsoft.com/office/drawing/2014/main" id="{6DC1F7C4-600C-F74A-9D57-76F6473E11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408" y="2667000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6" name="CasellaDiTesto 136">
                <a:extLst>
                  <a:ext uri="{FF2B5EF4-FFF2-40B4-BE49-F238E27FC236}">
                    <a16:creationId xmlns:a16="http://schemas.microsoft.com/office/drawing/2014/main" id="{E66EE9A9-06F1-9C43-802F-2DA1E88086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7" name="CasellaDiTesto 137">
                <a:extLst>
                  <a:ext uri="{FF2B5EF4-FFF2-40B4-BE49-F238E27FC236}">
                    <a16:creationId xmlns:a16="http://schemas.microsoft.com/office/drawing/2014/main" id="{6062FEE8-ED73-7441-A7D8-60FBFA5CBB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4736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8" name="CasellaDiTesto 138">
                <a:extLst>
                  <a:ext uri="{FF2B5EF4-FFF2-40B4-BE49-F238E27FC236}">
                    <a16:creationId xmlns:a16="http://schemas.microsoft.com/office/drawing/2014/main" id="{602A007E-BA88-8641-BF41-341079FC19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5486" y="26670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562" name="Rombo 132">
              <a:extLst>
                <a:ext uri="{FF2B5EF4-FFF2-40B4-BE49-F238E27FC236}">
                  <a16:creationId xmlns:a16="http://schemas.microsoft.com/office/drawing/2014/main" id="{B097691D-EEBA-1F40-9C7E-504B9DFAE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48" y="41773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63" name="Rombo 133">
              <a:extLst>
                <a:ext uri="{FF2B5EF4-FFF2-40B4-BE49-F238E27FC236}">
                  <a16:creationId xmlns:a16="http://schemas.microsoft.com/office/drawing/2014/main" id="{07B59939-B033-5F4A-9C33-E274D9825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088" y="4495800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64" name="Rombo 134">
              <a:extLst>
                <a:ext uri="{FF2B5EF4-FFF2-40B4-BE49-F238E27FC236}">
                  <a16:creationId xmlns:a16="http://schemas.microsoft.com/office/drawing/2014/main" id="{E361061B-3955-D04D-B11C-BA03D66C7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41773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30" name="Gruppo 236">
            <a:extLst>
              <a:ext uri="{FF2B5EF4-FFF2-40B4-BE49-F238E27FC236}">
                <a16:creationId xmlns:a16="http://schemas.microsoft.com/office/drawing/2014/main" id="{CB9CDE8F-18EC-174F-9B7C-41121E5A58C2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3429000"/>
            <a:ext cx="1295400" cy="731838"/>
            <a:chOff x="3200400" y="3657600"/>
            <a:chExt cx="1294650" cy="732206"/>
          </a:xfrm>
        </p:grpSpPr>
        <p:grpSp>
          <p:nvGrpSpPr>
            <p:cNvPr id="51546" name="Gruppo 44">
              <a:extLst>
                <a:ext uri="{FF2B5EF4-FFF2-40B4-BE49-F238E27FC236}">
                  <a16:creationId xmlns:a16="http://schemas.microsoft.com/office/drawing/2014/main" id="{89204E39-25B7-EC43-BCEC-A5E592E248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3648" y="3761096"/>
              <a:ext cx="228600" cy="228600"/>
              <a:chOff x="6629400" y="3200400"/>
              <a:chExt cx="228600" cy="228600"/>
            </a:xfrm>
          </p:grpSpPr>
          <p:sp>
            <p:nvSpPr>
              <p:cNvPr id="51558" name="Ovale 45">
                <a:extLst>
                  <a:ext uri="{FF2B5EF4-FFF2-40B4-BE49-F238E27FC236}">
                    <a16:creationId xmlns:a16="http://schemas.microsoft.com/office/drawing/2014/main" id="{414B3D20-9ED5-3A44-9B3F-2177C8F87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59" name="Ovale 46">
                <a:extLst>
                  <a:ext uri="{FF2B5EF4-FFF2-40B4-BE49-F238E27FC236}">
                    <a16:creationId xmlns:a16="http://schemas.microsoft.com/office/drawing/2014/main" id="{B436243B-3F81-AE43-BAC9-B0E3960C9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47" name="Gruppo 154">
              <a:extLst>
                <a:ext uri="{FF2B5EF4-FFF2-40B4-BE49-F238E27FC236}">
                  <a16:creationId xmlns:a16="http://schemas.microsoft.com/office/drawing/2014/main" id="{CCF565DF-B0DE-A543-B172-97049B7662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0400" y="3657600"/>
              <a:ext cx="1294650" cy="732206"/>
              <a:chOff x="1524000" y="3962400"/>
              <a:chExt cx="1294650" cy="732206"/>
            </a:xfrm>
          </p:grpSpPr>
          <p:grpSp>
            <p:nvGrpSpPr>
              <p:cNvPr id="51548" name="Gruppo 23">
                <a:extLst>
                  <a:ext uri="{FF2B5EF4-FFF2-40B4-BE49-F238E27FC236}">
                    <a16:creationId xmlns:a16="http://schemas.microsoft.com/office/drawing/2014/main" id="{18865B88-AC41-2246-A1BC-A642F5EBCF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54" name="CasellaDiTesto 150">
                  <a:extLst>
                    <a:ext uri="{FF2B5EF4-FFF2-40B4-BE49-F238E27FC236}">
                      <a16:creationId xmlns:a16="http://schemas.microsoft.com/office/drawing/2014/main" id="{7D1323FF-A382-7940-9507-7D4462B5A78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5" name="CasellaDiTesto 151">
                  <a:extLst>
                    <a:ext uri="{FF2B5EF4-FFF2-40B4-BE49-F238E27FC236}">
                      <a16:creationId xmlns:a16="http://schemas.microsoft.com/office/drawing/2014/main" id="{90C93B70-BCEA-C64D-91C0-81F2764A92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6" name="CasellaDiTesto 152">
                  <a:extLst>
                    <a:ext uri="{FF2B5EF4-FFF2-40B4-BE49-F238E27FC236}">
                      <a16:creationId xmlns:a16="http://schemas.microsoft.com/office/drawing/2014/main" id="{B447FCFF-83BB-064E-8C63-2095E0395D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7" name="CasellaDiTesto 153">
                  <a:extLst>
                    <a:ext uri="{FF2B5EF4-FFF2-40B4-BE49-F238E27FC236}">
                      <a16:creationId xmlns:a16="http://schemas.microsoft.com/office/drawing/2014/main" id="{2B2546E5-DBC7-0E42-997B-5A34166BA4F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49" name="Gruppo 44">
                <a:extLst>
                  <a:ext uri="{FF2B5EF4-FFF2-40B4-BE49-F238E27FC236}">
                    <a16:creationId xmlns:a16="http://schemas.microsoft.com/office/drawing/2014/main" id="{33D30681-0C6F-E54E-8AEC-C3700EFFFC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52" name="Ovale 45">
                  <a:extLst>
                    <a:ext uri="{FF2B5EF4-FFF2-40B4-BE49-F238E27FC236}">
                      <a16:creationId xmlns:a16="http://schemas.microsoft.com/office/drawing/2014/main" id="{6D15A7E0-1B43-6343-8405-0FD9A28CDC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3" name="Ovale 46">
                  <a:extLst>
                    <a:ext uri="{FF2B5EF4-FFF2-40B4-BE49-F238E27FC236}">
                      <a16:creationId xmlns:a16="http://schemas.microsoft.com/office/drawing/2014/main" id="{5F73D535-C9F7-8D44-A294-818C21DD9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50" name="Rombo 145">
                <a:extLst>
                  <a:ext uri="{FF2B5EF4-FFF2-40B4-BE49-F238E27FC236}">
                    <a16:creationId xmlns:a16="http://schemas.microsoft.com/office/drawing/2014/main" id="{411E6BEE-2808-C140-8BA1-5B3B2E7CC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51" name="Rombo 147">
                <a:extLst>
                  <a:ext uri="{FF2B5EF4-FFF2-40B4-BE49-F238E27FC236}">
                    <a16:creationId xmlns:a16="http://schemas.microsoft.com/office/drawing/2014/main" id="{23596BC2-500E-3643-9A77-8F926CAD7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93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6" name="Ovale 46">
            <a:extLst>
              <a:ext uri="{FF2B5EF4-FFF2-40B4-BE49-F238E27FC236}">
                <a16:creationId xmlns:a16="http://schemas.microsoft.com/office/drawing/2014/main" id="{BFC3D0F7-C1C4-064D-9500-E2C813B13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7" name="Ovale 46">
            <a:extLst>
              <a:ext uri="{FF2B5EF4-FFF2-40B4-BE49-F238E27FC236}">
                <a16:creationId xmlns:a16="http://schemas.microsoft.com/office/drawing/2014/main" id="{AA38A5DD-6F98-9841-B127-B3CD7A618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447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8" name="Ovale 46">
            <a:extLst>
              <a:ext uri="{FF2B5EF4-FFF2-40B4-BE49-F238E27FC236}">
                <a16:creationId xmlns:a16="http://schemas.microsoft.com/office/drawing/2014/main" id="{32E35C31-BADD-3849-AEA7-BCFCE4871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9" name="Ovale 46">
            <a:extLst>
              <a:ext uri="{FF2B5EF4-FFF2-40B4-BE49-F238E27FC236}">
                <a16:creationId xmlns:a16="http://schemas.microsoft.com/office/drawing/2014/main" id="{C1B30257-62E9-B548-B812-E0450BB55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0" name="Ovale 46">
            <a:extLst>
              <a:ext uri="{FF2B5EF4-FFF2-40B4-BE49-F238E27FC236}">
                <a16:creationId xmlns:a16="http://schemas.microsoft.com/office/drawing/2014/main" id="{4E7F7609-C909-0247-9269-8921CB9F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1" name="Ovale 46">
            <a:extLst>
              <a:ext uri="{FF2B5EF4-FFF2-40B4-BE49-F238E27FC236}">
                <a16:creationId xmlns:a16="http://schemas.microsoft.com/office/drawing/2014/main" id="{08AEC202-E942-E243-BD53-E15087391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2" name="Ovale 46">
            <a:extLst>
              <a:ext uri="{FF2B5EF4-FFF2-40B4-BE49-F238E27FC236}">
                <a16:creationId xmlns:a16="http://schemas.microsoft.com/office/drawing/2014/main" id="{72412963-69C9-5F41-BF88-8F32D5B72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3" name="Ovale 46">
            <a:extLst>
              <a:ext uri="{FF2B5EF4-FFF2-40B4-BE49-F238E27FC236}">
                <a16:creationId xmlns:a16="http://schemas.microsoft.com/office/drawing/2014/main" id="{48DC35FC-BCC0-3440-B742-AC331853B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4267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4" name="Ovale 46">
            <a:extLst>
              <a:ext uri="{FF2B5EF4-FFF2-40B4-BE49-F238E27FC236}">
                <a16:creationId xmlns:a16="http://schemas.microsoft.com/office/drawing/2014/main" id="{517674F7-4A7A-7146-9A60-6E3F9239F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5" name="Ovale 46">
            <a:extLst>
              <a:ext uri="{FF2B5EF4-FFF2-40B4-BE49-F238E27FC236}">
                <a16:creationId xmlns:a16="http://schemas.microsoft.com/office/drawing/2014/main" id="{3661B4ED-FB92-4246-84A1-EE510FE1F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6" name="Ovale 46">
            <a:extLst>
              <a:ext uri="{FF2B5EF4-FFF2-40B4-BE49-F238E27FC236}">
                <a16:creationId xmlns:a16="http://schemas.microsoft.com/office/drawing/2014/main" id="{75E4E466-8834-754A-B19C-9BF1B871E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7" name="Ovale 46">
            <a:extLst>
              <a:ext uri="{FF2B5EF4-FFF2-40B4-BE49-F238E27FC236}">
                <a16:creationId xmlns:a16="http://schemas.microsoft.com/office/drawing/2014/main" id="{7B75D220-AC62-144A-ABB6-3A71F8436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514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8" name="Ovale 46">
            <a:extLst>
              <a:ext uri="{FF2B5EF4-FFF2-40B4-BE49-F238E27FC236}">
                <a16:creationId xmlns:a16="http://schemas.microsoft.com/office/drawing/2014/main" id="{A67D4AA7-60F7-FD49-85B3-7E3511F8B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447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9" name="Ovale 46">
            <a:extLst>
              <a:ext uri="{FF2B5EF4-FFF2-40B4-BE49-F238E27FC236}">
                <a16:creationId xmlns:a16="http://schemas.microsoft.com/office/drawing/2014/main" id="{4AE6D37C-3E5F-2F48-AF2A-0EF8E8567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371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0" name="Ovale 46">
            <a:extLst>
              <a:ext uri="{FF2B5EF4-FFF2-40B4-BE49-F238E27FC236}">
                <a16:creationId xmlns:a16="http://schemas.microsoft.com/office/drawing/2014/main" id="{4279BC93-96E8-0D4A-844A-65ECE34F7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1" name="Ovale 46">
            <a:extLst>
              <a:ext uri="{FF2B5EF4-FFF2-40B4-BE49-F238E27FC236}">
                <a16:creationId xmlns:a16="http://schemas.microsoft.com/office/drawing/2014/main" id="{04BAEC81-8BAA-3043-A1C6-5E17FCDC7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2" name="Ovale 46">
            <a:extLst>
              <a:ext uri="{FF2B5EF4-FFF2-40B4-BE49-F238E27FC236}">
                <a16:creationId xmlns:a16="http://schemas.microsoft.com/office/drawing/2014/main" id="{646D363B-BFE1-4744-9B0D-A949DB164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048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3" name="Ovale 46">
            <a:extLst>
              <a:ext uri="{FF2B5EF4-FFF2-40B4-BE49-F238E27FC236}">
                <a16:creationId xmlns:a16="http://schemas.microsoft.com/office/drawing/2014/main" id="{FC0B0056-D72B-D045-A2D7-FCD54DB4F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35" name="Gruppo 185">
            <a:extLst>
              <a:ext uri="{FF2B5EF4-FFF2-40B4-BE49-F238E27FC236}">
                <a16:creationId xmlns:a16="http://schemas.microsoft.com/office/drawing/2014/main" id="{83C811B4-45A9-7443-B3F0-1717601E5561}"/>
              </a:ext>
            </a:extLst>
          </p:cNvPr>
          <p:cNvGrpSpPr>
            <a:grpSpLocks/>
          </p:cNvGrpSpPr>
          <p:nvPr/>
        </p:nvGrpSpPr>
        <p:grpSpPr bwMode="auto">
          <a:xfrm>
            <a:off x="4267200" y="4267200"/>
            <a:ext cx="1295400" cy="731838"/>
            <a:chOff x="3276600" y="1295400"/>
            <a:chExt cx="1294650" cy="732206"/>
          </a:xfrm>
        </p:grpSpPr>
        <p:grpSp>
          <p:nvGrpSpPr>
            <p:cNvPr id="51532" name="Gruppo 44">
              <a:extLst>
                <a:ext uri="{FF2B5EF4-FFF2-40B4-BE49-F238E27FC236}">
                  <a16:creationId xmlns:a16="http://schemas.microsoft.com/office/drawing/2014/main" id="{875255AA-C3E1-C34D-A23E-A8CE8F075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104" y="1662752"/>
              <a:ext cx="228600" cy="228600"/>
              <a:chOff x="6629400" y="3200400"/>
              <a:chExt cx="228600" cy="228600"/>
            </a:xfrm>
          </p:grpSpPr>
          <p:sp>
            <p:nvSpPr>
              <p:cNvPr id="51544" name="Ovale 45">
                <a:extLst>
                  <a:ext uri="{FF2B5EF4-FFF2-40B4-BE49-F238E27FC236}">
                    <a16:creationId xmlns:a16="http://schemas.microsoft.com/office/drawing/2014/main" id="{E8C64DFC-DB67-244A-9205-2D9A2EB3A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45" name="Ovale 46">
                <a:extLst>
                  <a:ext uri="{FF2B5EF4-FFF2-40B4-BE49-F238E27FC236}">
                    <a16:creationId xmlns:a16="http://schemas.microsoft.com/office/drawing/2014/main" id="{BE5F3EBB-5D34-9444-861D-25253F000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33" name="Gruppo 173">
              <a:extLst>
                <a:ext uri="{FF2B5EF4-FFF2-40B4-BE49-F238E27FC236}">
                  <a16:creationId xmlns:a16="http://schemas.microsoft.com/office/drawing/2014/main" id="{63CC523B-1394-7049-ACAB-C8D3293CD3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295400"/>
              <a:ext cx="1294650" cy="732206"/>
              <a:chOff x="1524000" y="3962400"/>
              <a:chExt cx="1294650" cy="732206"/>
            </a:xfrm>
          </p:grpSpPr>
          <p:grpSp>
            <p:nvGrpSpPr>
              <p:cNvPr id="51534" name="Gruppo 23">
                <a:extLst>
                  <a:ext uri="{FF2B5EF4-FFF2-40B4-BE49-F238E27FC236}">
                    <a16:creationId xmlns:a16="http://schemas.microsoft.com/office/drawing/2014/main" id="{5C4BA991-CFD0-1647-B380-EF4E0C54F5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40" name="CasellaDiTesto 181">
                  <a:extLst>
                    <a:ext uri="{FF2B5EF4-FFF2-40B4-BE49-F238E27FC236}">
                      <a16:creationId xmlns:a16="http://schemas.microsoft.com/office/drawing/2014/main" id="{93F04993-212A-4941-8C8A-2C3DE3EB3F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1" name="CasellaDiTesto 182">
                  <a:extLst>
                    <a:ext uri="{FF2B5EF4-FFF2-40B4-BE49-F238E27FC236}">
                      <a16:creationId xmlns:a16="http://schemas.microsoft.com/office/drawing/2014/main" id="{97F0A081-7EE0-F249-AC9D-5E6B9C900B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2" name="CasellaDiTesto 183">
                  <a:extLst>
                    <a:ext uri="{FF2B5EF4-FFF2-40B4-BE49-F238E27FC236}">
                      <a16:creationId xmlns:a16="http://schemas.microsoft.com/office/drawing/2014/main" id="{E2C233D6-EAC9-9447-AFEE-CF6879948A6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3" name="CasellaDiTesto 184">
                  <a:extLst>
                    <a:ext uri="{FF2B5EF4-FFF2-40B4-BE49-F238E27FC236}">
                      <a16:creationId xmlns:a16="http://schemas.microsoft.com/office/drawing/2014/main" id="{4C696888-F31D-6841-A9B9-F5CD1F44E67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35" name="Gruppo 44">
                <a:extLst>
                  <a:ext uri="{FF2B5EF4-FFF2-40B4-BE49-F238E27FC236}">
                    <a16:creationId xmlns:a16="http://schemas.microsoft.com/office/drawing/2014/main" id="{3A7A35C3-EA3A-AA4D-BA1E-C011A2ABEF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38" name="Ovale 45">
                  <a:extLst>
                    <a:ext uri="{FF2B5EF4-FFF2-40B4-BE49-F238E27FC236}">
                      <a16:creationId xmlns:a16="http://schemas.microsoft.com/office/drawing/2014/main" id="{93DE5BEC-4C6B-A342-8911-6B11677A88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39" name="Ovale 46">
                  <a:extLst>
                    <a:ext uri="{FF2B5EF4-FFF2-40B4-BE49-F238E27FC236}">
                      <a16:creationId xmlns:a16="http://schemas.microsoft.com/office/drawing/2014/main" id="{561AF909-E891-3746-930B-B20D72786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36" name="Rombo 176">
                <a:extLst>
                  <a:ext uri="{FF2B5EF4-FFF2-40B4-BE49-F238E27FC236}">
                    <a16:creationId xmlns:a16="http://schemas.microsoft.com/office/drawing/2014/main" id="{E65E66EE-C3B1-394B-95A7-C23AFCFC8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37" name="Rombo 177">
                <a:extLst>
                  <a:ext uri="{FF2B5EF4-FFF2-40B4-BE49-F238E27FC236}">
                    <a16:creationId xmlns:a16="http://schemas.microsoft.com/office/drawing/2014/main" id="{4B10FC3C-E0D7-AC43-BDCE-3BC822C90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248" y="4016992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4" name="Gruppo 198">
            <a:extLst>
              <a:ext uri="{FF2B5EF4-FFF2-40B4-BE49-F238E27FC236}">
                <a16:creationId xmlns:a16="http://schemas.microsoft.com/office/drawing/2014/main" id="{EACF5EF4-3A43-B448-922C-427A519210D3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828800"/>
            <a:ext cx="1295400" cy="731838"/>
            <a:chOff x="3276600" y="1981200"/>
            <a:chExt cx="1294650" cy="732206"/>
          </a:xfrm>
        </p:grpSpPr>
        <p:grpSp>
          <p:nvGrpSpPr>
            <p:cNvPr id="51518" name="Gruppo 44">
              <a:extLst>
                <a:ext uri="{FF2B5EF4-FFF2-40B4-BE49-F238E27FC236}">
                  <a16:creationId xmlns:a16="http://schemas.microsoft.com/office/drawing/2014/main" id="{4484AE40-6084-2046-9721-DDE1388450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3496" y="2106304"/>
              <a:ext cx="228600" cy="228600"/>
              <a:chOff x="6629400" y="3200400"/>
              <a:chExt cx="228600" cy="228600"/>
            </a:xfrm>
          </p:grpSpPr>
          <p:sp>
            <p:nvSpPr>
              <p:cNvPr id="51530" name="Ovale 45">
                <a:extLst>
                  <a:ext uri="{FF2B5EF4-FFF2-40B4-BE49-F238E27FC236}">
                    <a16:creationId xmlns:a16="http://schemas.microsoft.com/office/drawing/2014/main" id="{8F6BC442-80BA-E248-9D72-62A25474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31" name="Ovale 46">
                <a:extLst>
                  <a:ext uri="{FF2B5EF4-FFF2-40B4-BE49-F238E27FC236}">
                    <a16:creationId xmlns:a16="http://schemas.microsoft.com/office/drawing/2014/main" id="{E4F61F34-4830-2C45-992E-13E9748BE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19" name="Gruppo 186">
              <a:extLst>
                <a:ext uri="{FF2B5EF4-FFF2-40B4-BE49-F238E27FC236}">
                  <a16:creationId xmlns:a16="http://schemas.microsoft.com/office/drawing/2014/main" id="{EB2E3867-965E-E942-8BE7-3C58F8F81F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981200"/>
              <a:ext cx="1294650" cy="732206"/>
              <a:chOff x="1406856" y="3020704"/>
              <a:chExt cx="1294650" cy="732206"/>
            </a:xfrm>
          </p:grpSpPr>
          <p:grpSp>
            <p:nvGrpSpPr>
              <p:cNvPr id="51520" name="Gruppo 23">
                <a:extLst>
                  <a:ext uri="{FF2B5EF4-FFF2-40B4-BE49-F238E27FC236}">
                    <a16:creationId xmlns:a16="http://schemas.microsoft.com/office/drawing/2014/main" id="{281E2E17-1DE9-2E45-9087-425B9414FA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26" name="CasellaDiTesto 194">
                  <a:extLst>
                    <a:ext uri="{FF2B5EF4-FFF2-40B4-BE49-F238E27FC236}">
                      <a16:creationId xmlns:a16="http://schemas.microsoft.com/office/drawing/2014/main" id="{99A45487-69B5-4745-A58D-3893CC97FFB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7" name="CasellaDiTesto 195">
                  <a:extLst>
                    <a:ext uri="{FF2B5EF4-FFF2-40B4-BE49-F238E27FC236}">
                      <a16:creationId xmlns:a16="http://schemas.microsoft.com/office/drawing/2014/main" id="{DAC9D629-979A-364A-B013-C5F85AB463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8" name="CasellaDiTesto 196">
                  <a:extLst>
                    <a:ext uri="{FF2B5EF4-FFF2-40B4-BE49-F238E27FC236}">
                      <a16:creationId xmlns:a16="http://schemas.microsoft.com/office/drawing/2014/main" id="{C2962A6B-7B6B-B445-BD15-A32692C9C7D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9" name="CasellaDiTesto 197">
                  <a:extLst>
                    <a:ext uri="{FF2B5EF4-FFF2-40B4-BE49-F238E27FC236}">
                      <a16:creationId xmlns:a16="http://schemas.microsoft.com/office/drawing/2014/main" id="{D1AEA193-CB0D-7945-BF04-7FA9C4070E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21" name="Gruppo 44">
                <a:extLst>
                  <a:ext uri="{FF2B5EF4-FFF2-40B4-BE49-F238E27FC236}">
                    <a16:creationId xmlns:a16="http://schemas.microsoft.com/office/drawing/2014/main" id="{14883691-D686-174A-B1BB-64A94C857A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3544" y="339374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24" name="Ovale 45">
                  <a:extLst>
                    <a:ext uri="{FF2B5EF4-FFF2-40B4-BE49-F238E27FC236}">
                      <a16:creationId xmlns:a16="http://schemas.microsoft.com/office/drawing/2014/main" id="{FC25A462-B250-CD47-876A-63529F8AF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5" name="Ovale 46">
                  <a:extLst>
                    <a:ext uri="{FF2B5EF4-FFF2-40B4-BE49-F238E27FC236}">
                      <a16:creationId xmlns:a16="http://schemas.microsoft.com/office/drawing/2014/main" id="{C675B04C-F2BC-E748-9BBE-CFF3A965EA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22" name="Rombo 189">
                <a:extLst>
                  <a:ext uri="{FF2B5EF4-FFF2-40B4-BE49-F238E27FC236}">
                    <a16:creationId xmlns:a16="http://schemas.microsoft.com/office/drawing/2014/main" id="{8DAAB293-F4AD-F641-94A8-781759EE5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23" name="Rombo 191">
                <a:extLst>
                  <a:ext uri="{FF2B5EF4-FFF2-40B4-BE49-F238E27FC236}">
                    <a16:creationId xmlns:a16="http://schemas.microsoft.com/office/drawing/2014/main" id="{DA95490B-E17D-DE49-9BB4-E662737CA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2144" y="33800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9" name="Gruppo 223">
            <a:extLst>
              <a:ext uri="{FF2B5EF4-FFF2-40B4-BE49-F238E27FC236}">
                <a16:creationId xmlns:a16="http://schemas.microsoft.com/office/drawing/2014/main" id="{FC33EED7-130F-254D-92AC-C121ED9E37C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514600"/>
            <a:ext cx="1295400" cy="731838"/>
            <a:chOff x="3733800" y="2743200"/>
            <a:chExt cx="1294650" cy="732206"/>
          </a:xfrm>
        </p:grpSpPr>
        <p:grpSp>
          <p:nvGrpSpPr>
            <p:cNvPr id="51504" name="Gruppo 44">
              <a:extLst>
                <a:ext uri="{FF2B5EF4-FFF2-40B4-BE49-F238E27FC236}">
                  <a16:creationId xmlns:a16="http://schemas.microsoft.com/office/drawing/2014/main" id="{FB5B6CDE-71FD-DC4B-9A8E-A756BBD7E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5008" y="3110552"/>
              <a:ext cx="228600" cy="228600"/>
              <a:chOff x="6629400" y="3200400"/>
              <a:chExt cx="228600" cy="228600"/>
            </a:xfrm>
          </p:grpSpPr>
          <p:sp>
            <p:nvSpPr>
              <p:cNvPr id="51516" name="Ovale 45">
                <a:extLst>
                  <a:ext uri="{FF2B5EF4-FFF2-40B4-BE49-F238E27FC236}">
                    <a16:creationId xmlns:a16="http://schemas.microsoft.com/office/drawing/2014/main" id="{1E3CFC18-CBE6-294F-9C37-260532091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17" name="Ovale 46">
                <a:extLst>
                  <a:ext uri="{FF2B5EF4-FFF2-40B4-BE49-F238E27FC236}">
                    <a16:creationId xmlns:a16="http://schemas.microsoft.com/office/drawing/2014/main" id="{62B7B31A-4074-504C-96DF-2756067F4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05" name="Gruppo 199">
              <a:extLst>
                <a:ext uri="{FF2B5EF4-FFF2-40B4-BE49-F238E27FC236}">
                  <a16:creationId xmlns:a16="http://schemas.microsoft.com/office/drawing/2014/main" id="{3620B33E-5F8B-584A-963F-878591C3B9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3800" y="2743200"/>
              <a:ext cx="1294650" cy="732206"/>
              <a:chOff x="1406856" y="3020704"/>
              <a:chExt cx="1294650" cy="732206"/>
            </a:xfrm>
          </p:grpSpPr>
          <p:grpSp>
            <p:nvGrpSpPr>
              <p:cNvPr id="51506" name="Gruppo 23">
                <a:extLst>
                  <a:ext uri="{FF2B5EF4-FFF2-40B4-BE49-F238E27FC236}">
                    <a16:creationId xmlns:a16="http://schemas.microsoft.com/office/drawing/2014/main" id="{75E58617-1EAF-DB49-9AF2-E34E8F7080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12" name="CasellaDiTesto 207">
                  <a:extLst>
                    <a:ext uri="{FF2B5EF4-FFF2-40B4-BE49-F238E27FC236}">
                      <a16:creationId xmlns:a16="http://schemas.microsoft.com/office/drawing/2014/main" id="{7EB0C2BD-37EE-6B4E-8B3E-522866BEE81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3" name="CasellaDiTesto 208">
                  <a:extLst>
                    <a:ext uri="{FF2B5EF4-FFF2-40B4-BE49-F238E27FC236}">
                      <a16:creationId xmlns:a16="http://schemas.microsoft.com/office/drawing/2014/main" id="{241E2554-9FBF-8C4B-B26E-063F2A63B60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4" name="CasellaDiTesto 209">
                  <a:extLst>
                    <a:ext uri="{FF2B5EF4-FFF2-40B4-BE49-F238E27FC236}">
                      <a16:creationId xmlns:a16="http://schemas.microsoft.com/office/drawing/2014/main" id="{C98C7B23-225F-9044-A5C7-8C82219284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5" name="CasellaDiTesto 210">
                  <a:extLst>
                    <a:ext uri="{FF2B5EF4-FFF2-40B4-BE49-F238E27FC236}">
                      <a16:creationId xmlns:a16="http://schemas.microsoft.com/office/drawing/2014/main" id="{57F9EB5E-0A00-0F40-9558-82731F69B5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07" name="Gruppo 44">
                <a:extLst>
                  <a:ext uri="{FF2B5EF4-FFF2-40B4-BE49-F238E27FC236}">
                    <a16:creationId xmlns:a16="http://schemas.microsoft.com/office/drawing/2014/main" id="{2BD9DE48-DECA-C84B-945F-402C88BD6E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3544" y="339374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10" name="Ovale 45">
                  <a:extLst>
                    <a:ext uri="{FF2B5EF4-FFF2-40B4-BE49-F238E27FC236}">
                      <a16:creationId xmlns:a16="http://schemas.microsoft.com/office/drawing/2014/main" id="{BC46B4EC-ECA3-774D-BBBB-21FE803A6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1" name="Ovale 46">
                  <a:extLst>
                    <a:ext uri="{FF2B5EF4-FFF2-40B4-BE49-F238E27FC236}">
                      <a16:creationId xmlns:a16="http://schemas.microsoft.com/office/drawing/2014/main" id="{1DDF181A-7830-6F4C-95C4-D5F6250DB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08" name="Rombo 202">
                <a:extLst>
                  <a:ext uri="{FF2B5EF4-FFF2-40B4-BE49-F238E27FC236}">
                    <a16:creationId xmlns:a16="http://schemas.microsoft.com/office/drawing/2014/main" id="{0DBF893A-2177-9245-85BD-AD18F29D9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09" name="Rombo 203">
                <a:extLst>
                  <a:ext uri="{FF2B5EF4-FFF2-40B4-BE49-F238E27FC236}">
                    <a16:creationId xmlns:a16="http://schemas.microsoft.com/office/drawing/2014/main" id="{FA4B42D1-9EF6-4C44-B344-88B838F3F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1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2" name="Gruppo 224">
            <a:extLst>
              <a:ext uri="{FF2B5EF4-FFF2-40B4-BE49-F238E27FC236}">
                <a16:creationId xmlns:a16="http://schemas.microsoft.com/office/drawing/2014/main" id="{787540CC-ABA5-CA43-96DF-D53F8C2146F9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295400" cy="731838"/>
            <a:chOff x="1524000" y="3962400"/>
            <a:chExt cx="1294650" cy="732206"/>
          </a:xfrm>
        </p:grpSpPr>
        <p:grpSp>
          <p:nvGrpSpPr>
            <p:cNvPr id="51493" name="Gruppo 23">
              <a:extLst>
                <a:ext uri="{FF2B5EF4-FFF2-40B4-BE49-F238E27FC236}">
                  <a16:creationId xmlns:a16="http://schemas.microsoft.com/office/drawing/2014/main" id="{B29E835C-CA11-D54E-90F7-F10A1C418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4000" y="3962400"/>
              <a:ext cx="1294650" cy="732206"/>
              <a:chOff x="1102056" y="2639704"/>
              <a:chExt cx="1294650" cy="732206"/>
            </a:xfrm>
          </p:grpSpPr>
          <p:sp>
            <p:nvSpPr>
              <p:cNvPr id="51500" name="CasellaDiTesto 232">
                <a:extLst>
                  <a:ext uri="{FF2B5EF4-FFF2-40B4-BE49-F238E27FC236}">
                    <a16:creationId xmlns:a16="http://schemas.microsoft.com/office/drawing/2014/main" id="{8F52DAB1-4506-5249-91A7-6C17138D5F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056" y="2639704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1" name="CasellaDiTesto 233">
                <a:extLst>
                  <a:ext uri="{FF2B5EF4-FFF2-40B4-BE49-F238E27FC236}">
                    <a16:creationId xmlns:a16="http://schemas.microsoft.com/office/drawing/2014/main" id="{40346694-88F8-404D-AF6F-F76CEA776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2" name="CasellaDiTesto 234">
                <a:extLst>
                  <a:ext uri="{FF2B5EF4-FFF2-40B4-BE49-F238E27FC236}">
                    <a16:creationId xmlns:a16="http://schemas.microsoft.com/office/drawing/2014/main" id="{F243CB4F-73C7-1C46-A1A6-0E60066F49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384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3" name="CasellaDiTesto 235">
                <a:extLst>
                  <a:ext uri="{FF2B5EF4-FFF2-40B4-BE49-F238E27FC236}">
                    <a16:creationId xmlns:a16="http://schemas.microsoft.com/office/drawing/2014/main" id="{9E4A6684-6BCE-AF4A-84AB-5B9AA7D28A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592" y="2653352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94" name="Gruppo 44">
              <a:extLst>
                <a:ext uri="{FF2B5EF4-FFF2-40B4-BE49-F238E27FC236}">
                  <a16:creationId xmlns:a16="http://schemas.microsoft.com/office/drawing/2014/main" id="{C45584A5-AF50-6547-842A-67AC2F8DD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5000" y="4065896"/>
              <a:ext cx="228600" cy="228600"/>
              <a:chOff x="6629400" y="3200400"/>
              <a:chExt cx="228600" cy="228600"/>
            </a:xfrm>
          </p:grpSpPr>
          <p:sp>
            <p:nvSpPr>
              <p:cNvPr id="51498" name="Ovale 45">
                <a:extLst>
                  <a:ext uri="{FF2B5EF4-FFF2-40B4-BE49-F238E27FC236}">
                    <a16:creationId xmlns:a16="http://schemas.microsoft.com/office/drawing/2014/main" id="{73D891D0-4FFA-B64C-B5F9-C17E9B0D7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99" name="Ovale 46">
                <a:extLst>
                  <a:ext uri="{FF2B5EF4-FFF2-40B4-BE49-F238E27FC236}">
                    <a16:creationId xmlns:a16="http://schemas.microsoft.com/office/drawing/2014/main" id="{DFA3DD17-623D-8646-A0ED-BA45A2BE1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495" name="Rombo 227">
              <a:extLst>
                <a:ext uri="{FF2B5EF4-FFF2-40B4-BE49-F238E27FC236}">
                  <a16:creationId xmlns:a16="http://schemas.microsoft.com/office/drawing/2014/main" id="{A505F47F-4E2B-FC41-8775-075C8562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6096" y="4308144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496" name="Rombo 228">
              <a:extLst>
                <a:ext uri="{FF2B5EF4-FFF2-40B4-BE49-F238E27FC236}">
                  <a16:creationId xmlns:a16="http://schemas.microsoft.com/office/drawing/2014/main" id="{528FAEE4-BD51-4E48-99E7-11001004F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248" y="401699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497" name="Rombo 229">
              <a:extLst>
                <a:ext uri="{FF2B5EF4-FFF2-40B4-BE49-F238E27FC236}">
                  <a16:creationId xmlns:a16="http://schemas.microsoft.com/office/drawing/2014/main" id="{99F808D3-C019-6F44-8A1C-1A360B0E7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936" y="4308144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38" name="Ovale 46">
            <a:extLst>
              <a:ext uri="{FF2B5EF4-FFF2-40B4-BE49-F238E27FC236}">
                <a16:creationId xmlns:a16="http://schemas.microsoft.com/office/drawing/2014/main" id="{9F815E02-9668-6A44-B9E7-CA4B1C319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39" name="Ovale 46">
            <a:extLst>
              <a:ext uri="{FF2B5EF4-FFF2-40B4-BE49-F238E27FC236}">
                <a16:creationId xmlns:a16="http://schemas.microsoft.com/office/drawing/2014/main" id="{3A29510C-6F9F-A042-BC38-02D2EA07B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286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0" name="Ovale 46">
            <a:extLst>
              <a:ext uri="{FF2B5EF4-FFF2-40B4-BE49-F238E27FC236}">
                <a16:creationId xmlns:a16="http://schemas.microsoft.com/office/drawing/2014/main" id="{0289F5FD-25E9-4942-A90F-64E71CAB4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1" name="Ovale 46">
            <a:extLst>
              <a:ext uri="{FF2B5EF4-FFF2-40B4-BE49-F238E27FC236}">
                <a16:creationId xmlns:a16="http://schemas.microsoft.com/office/drawing/2014/main" id="{67DB450B-E99A-D54A-9EB9-510A297FE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733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2" name="Ovale 46">
            <a:extLst>
              <a:ext uri="{FF2B5EF4-FFF2-40B4-BE49-F238E27FC236}">
                <a16:creationId xmlns:a16="http://schemas.microsoft.com/office/drawing/2014/main" id="{6FE2C36C-F848-0542-949A-72D1FACD6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3" name="Ovale 46">
            <a:extLst>
              <a:ext uri="{FF2B5EF4-FFF2-40B4-BE49-F238E27FC236}">
                <a16:creationId xmlns:a16="http://schemas.microsoft.com/office/drawing/2014/main" id="{CBE71154-6D48-FE4E-8557-7B897400F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244" name="Connettore 2 243">
            <a:extLst>
              <a:ext uri="{FF2B5EF4-FFF2-40B4-BE49-F238E27FC236}">
                <a16:creationId xmlns:a16="http://schemas.microsoft.com/office/drawing/2014/main" id="{3AB742DC-E790-DF41-96F2-13BAF68784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19400" y="3810000"/>
            <a:ext cx="685800" cy="2667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" name="Ovale 46">
            <a:extLst>
              <a:ext uri="{FF2B5EF4-FFF2-40B4-BE49-F238E27FC236}">
                <a16:creationId xmlns:a16="http://schemas.microsoft.com/office/drawing/2014/main" id="{489B012C-0AC7-7C4A-99FB-8F29F737A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038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7" name="Ovale 46">
            <a:extLst>
              <a:ext uri="{FF2B5EF4-FFF2-40B4-BE49-F238E27FC236}">
                <a16:creationId xmlns:a16="http://schemas.microsoft.com/office/drawing/2014/main" id="{5C04683E-46AC-1744-98B8-99385A007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267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8" name="Ovale 46">
            <a:extLst>
              <a:ext uri="{FF2B5EF4-FFF2-40B4-BE49-F238E27FC236}">
                <a16:creationId xmlns:a16="http://schemas.microsoft.com/office/drawing/2014/main" id="{4D215DEA-5D54-D64C-BFAA-72273546A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419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9" name="Ovale 46">
            <a:extLst>
              <a:ext uri="{FF2B5EF4-FFF2-40B4-BE49-F238E27FC236}">
                <a16:creationId xmlns:a16="http://schemas.microsoft.com/office/drawing/2014/main" id="{45F7CC47-71DC-AB41-9B1F-ABAE0CCB8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0" name="Ovale 46">
            <a:extLst>
              <a:ext uri="{FF2B5EF4-FFF2-40B4-BE49-F238E27FC236}">
                <a16:creationId xmlns:a16="http://schemas.microsoft.com/office/drawing/2014/main" id="{2F40566C-C52C-2240-9DCF-582050538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1" name="Ovale 46">
            <a:extLst>
              <a:ext uri="{FF2B5EF4-FFF2-40B4-BE49-F238E27FC236}">
                <a16:creationId xmlns:a16="http://schemas.microsoft.com/office/drawing/2014/main" id="{AE6BBCBD-D432-424E-8EF0-4ED645E95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343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2" name="Ovale 46">
            <a:extLst>
              <a:ext uri="{FF2B5EF4-FFF2-40B4-BE49-F238E27FC236}">
                <a16:creationId xmlns:a16="http://schemas.microsoft.com/office/drawing/2014/main" id="{F8C20940-EBCF-DD47-A39C-D238B7DA4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3" name="Ovale 46">
            <a:extLst>
              <a:ext uri="{FF2B5EF4-FFF2-40B4-BE49-F238E27FC236}">
                <a16:creationId xmlns:a16="http://schemas.microsoft.com/office/drawing/2014/main" id="{855309A3-5C8D-194C-9E35-C909F0940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4" name="Ovale 46">
            <a:extLst>
              <a:ext uri="{FF2B5EF4-FFF2-40B4-BE49-F238E27FC236}">
                <a16:creationId xmlns:a16="http://schemas.microsoft.com/office/drawing/2014/main" id="{5C0FE1ED-D2E0-134E-A634-519848294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5" name="Ovale 46">
            <a:extLst>
              <a:ext uri="{FF2B5EF4-FFF2-40B4-BE49-F238E27FC236}">
                <a16:creationId xmlns:a16="http://schemas.microsoft.com/office/drawing/2014/main" id="{26EBD21E-EFF4-CF4E-938D-876923596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938" y="4924425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6" name="Ovale 46">
            <a:extLst>
              <a:ext uri="{FF2B5EF4-FFF2-40B4-BE49-F238E27FC236}">
                <a16:creationId xmlns:a16="http://schemas.microsoft.com/office/drawing/2014/main" id="{5A48BA2B-1817-9C4F-9C74-F3547A217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7700" y="47085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7" name="Ovale 46">
            <a:extLst>
              <a:ext uri="{FF2B5EF4-FFF2-40B4-BE49-F238E27FC236}">
                <a16:creationId xmlns:a16="http://schemas.microsoft.com/office/drawing/2014/main" id="{FA9D797A-743A-2B4E-8429-5E7B4C6C5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8" name="Ovale 46">
            <a:extLst>
              <a:ext uri="{FF2B5EF4-FFF2-40B4-BE49-F238E27FC236}">
                <a16:creationId xmlns:a16="http://schemas.microsoft.com/office/drawing/2014/main" id="{F4EE4C92-B74B-BD42-8FA5-2AF82F7F9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9" name="Ovale 46">
            <a:extLst>
              <a:ext uri="{FF2B5EF4-FFF2-40B4-BE49-F238E27FC236}">
                <a16:creationId xmlns:a16="http://schemas.microsoft.com/office/drawing/2014/main" id="{C790BABB-2611-0140-9004-FC89DF462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0" name="Ovale 46">
            <a:extLst>
              <a:ext uri="{FF2B5EF4-FFF2-40B4-BE49-F238E27FC236}">
                <a16:creationId xmlns:a16="http://schemas.microsoft.com/office/drawing/2014/main" id="{A5E878DF-37BF-3F4A-A4B6-F16FE0413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733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1" name="Ovale 46">
            <a:extLst>
              <a:ext uri="{FF2B5EF4-FFF2-40B4-BE49-F238E27FC236}">
                <a16:creationId xmlns:a16="http://schemas.microsoft.com/office/drawing/2014/main" id="{EDB1CB2D-F500-074F-A055-DEC3CDB0C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5038" y="4884738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2" name="Ovale 46">
            <a:extLst>
              <a:ext uri="{FF2B5EF4-FFF2-40B4-BE49-F238E27FC236}">
                <a16:creationId xmlns:a16="http://schemas.microsoft.com/office/drawing/2014/main" id="{5A64A640-CA3B-6C4A-85F7-EB4718802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713" y="52101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3" name="Ovale 46">
            <a:extLst>
              <a:ext uri="{FF2B5EF4-FFF2-40B4-BE49-F238E27FC236}">
                <a16:creationId xmlns:a16="http://schemas.microsoft.com/office/drawing/2014/main" id="{28FB4810-9FF4-BA45-9E08-9334E0DA6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581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4" name="Ovale 46">
            <a:extLst>
              <a:ext uri="{FF2B5EF4-FFF2-40B4-BE49-F238E27FC236}">
                <a16:creationId xmlns:a16="http://schemas.microsoft.com/office/drawing/2014/main" id="{FD1C496F-FFA4-F84F-9B51-3FC1709F9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5" name="Ovale 46">
            <a:extLst>
              <a:ext uri="{FF2B5EF4-FFF2-40B4-BE49-F238E27FC236}">
                <a16:creationId xmlns:a16="http://schemas.microsoft.com/office/drawing/2014/main" id="{5FCBFD5C-B61B-7846-A964-B7B403317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088" y="38576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6" name="Ovale 46">
            <a:extLst>
              <a:ext uri="{FF2B5EF4-FFF2-40B4-BE49-F238E27FC236}">
                <a16:creationId xmlns:a16="http://schemas.microsoft.com/office/drawing/2014/main" id="{EC7A1013-26C0-764A-90F2-1F71A0F0D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5300" y="45561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7" name="Ovale 46">
            <a:extLst>
              <a:ext uri="{FF2B5EF4-FFF2-40B4-BE49-F238E27FC236}">
                <a16:creationId xmlns:a16="http://schemas.microsoft.com/office/drawing/2014/main" id="{FC1F5206-2137-924C-A453-70A9ABDAD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8" name="Ovale 46">
            <a:extLst>
              <a:ext uri="{FF2B5EF4-FFF2-40B4-BE49-F238E27FC236}">
                <a16:creationId xmlns:a16="http://schemas.microsoft.com/office/drawing/2014/main" id="{5D056E0A-6BEB-C146-9360-998F08709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700" y="4227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9" name="Ovale 46">
            <a:extLst>
              <a:ext uri="{FF2B5EF4-FFF2-40B4-BE49-F238E27FC236}">
                <a16:creationId xmlns:a16="http://schemas.microsoft.com/office/drawing/2014/main" id="{265EE23C-2283-5E42-A0C4-F41D556B3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70" name="Ovale 46">
            <a:extLst>
              <a:ext uri="{FF2B5EF4-FFF2-40B4-BE49-F238E27FC236}">
                <a16:creationId xmlns:a16="http://schemas.microsoft.com/office/drawing/2014/main" id="{20299540-4D5D-BB45-B19E-BAC15B1E6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413" y="50212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71" name="CasellaDiTesto 270">
            <a:extLst>
              <a:ext uri="{FF2B5EF4-FFF2-40B4-BE49-F238E27FC236}">
                <a16:creationId xmlns:a16="http://schemas.microsoft.com/office/drawing/2014/main" id="{DA31AA00-ABC5-DE40-BF5F-1D82873C1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1242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272" name="Connettore 2 271">
            <a:extLst>
              <a:ext uri="{FF2B5EF4-FFF2-40B4-BE49-F238E27FC236}">
                <a16:creationId xmlns:a16="http://schemas.microsoft.com/office/drawing/2014/main" id="{4E40D484-5098-5C4E-AABE-06DEDF5F1D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10200" y="4114800"/>
            <a:ext cx="914400" cy="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CasellaDiTesto 272">
            <a:extLst>
              <a:ext uri="{FF2B5EF4-FFF2-40B4-BE49-F238E27FC236}">
                <a16:creationId xmlns:a16="http://schemas.microsoft.com/office/drawing/2014/main" id="{F0B09876-0E1A-984F-A580-800AABD69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1148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71" name="Gruppo 292">
            <a:extLst>
              <a:ext uri="{FF2B5EF4-FFF2-40B4-BE49-F238E27FC236}">
                <a16:creationId xmlns:a16="http://schemas.microsoft.com/office/drawing/2014/main" id="{55C88A5F-17C3-054F-B23B-6E58852811D7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3733800"/>
            <a:ext cx="1295400" cy="731838"/>
            <a:chOff x="5791200" y="1143000"/>
            <a:chExt cx="1294650" cy="732206"/>
          </a:xfrm>
        </p:grpSpPr>
        <p:grpSp>
          <p:nvGrpSpPr>
            <p:cNvPr id="51476" name="Gruppo 44">
              <a:extLst>
                <a:ext uri="{FF2B5EF4-FFF2-40B4-BE49-F238E27FC236}">
                  <a16:creationId xmlns:a16="http://schemas.microsoft.com/office/drawing/2014/main" id="{C1E56DE0-2114-3047-9539-ABE9CE009F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7888" y="1268104"/>
              <a:ext cx="228600" cy="228600"/>
              <a:chOff x="6629400" y="3200400"/>
              <a:chExt cx="228600" cy="228600"/>
            </a:xfrm>
          </p:grpSpPr>
          <p:sp>
            <p:nvSpPr>
              <p:cNvPr id="51491" name="Ovale 45">
                <a:extLst>
                  <a:ext uri="{FF2B5EF4-FFF2-40B4-BE49-F238E27FC236}">
                    <a16:creationId xmlns:a16="http://schemas.microsoft.com/office/drawing/2014/main" id="{F082243F-4FC8-9B4F-9D33-FC6297EE2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92" name="Ovale 46">
                <a:extLst>
                  <a:ext uri="{FF2B5EF4-FFF2-40B4-BE49-F238E27FC236}">
                    <a16:creationId xmlns:a16="http://schemas.microsoft.com/office/drawing/2014/main" id="{7E1A6007-40F3-A649-80B1-F5BFE44B4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77" name="Gruppo 277">
              <a:extLst>
                <a:ext uri="{FF2B5EF4-FFF2-40B4-BE49-F238E27FC236}">
                  <a16:creationId xmlns:a16="http://schemas.microsoft.com/office/drawing/2014/main" id="{4298C1F0-E27C-0847-BC4F-70EA07BE4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1200" y="1143000"/>
              <a:ext cx="1294650" cy="732206"/>
              <a:chOff x="3733800" y="2743200"/>
              <a:chExt cx="1294650" cy="732206"/>
            </a:xfrm>
          </p:grpSpPr>
          <p:grpSp>
            <p:nvGrpSpPr>
              <p:cNvPr id="51478" name="Gruppo 44">
                <a:extLst>
                  <a:ext uri="{FF2B5EF4-FFF2-40B4-BE49-F238E27FC236}">
                    <a16:creationId xmlns:a16="http://schemas.microsoft.com/office/drawing/2014/main" id="{3FD38D1A-4CD5-F64B-A844-F4FE142DC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5008" y="3110552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89" name="Ovale 45">
                  <a:extLst>
                    <a:ext uri="{FF2B5EF4-FFF2-40B4-BE49-F238E27FC236}">
                      <a16:creationId xmlns:a16="http://schemas.microsoft.com/office/drawing/2014/main" id="{FD892E21-4B3B-C04C-901B-3356EEEBD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90" name="Ovale 46">
                  <a:extLst>
                    <a:ext uri="{FF2B5EF4-FFF2-40B4-BE49-F238E27FC236}">
                      <a16:creationId xmlns:a16="http://schemas.microsoft.com/office/drawing/2014/main" id="{22BA763E-8CE6-C940-9CE4-976368D2BF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79" name="Gruppo 199">
                <a:extLst>
                  <a:ext uri="{FF2B5EF4-FFF2-40B4-BE49-F238E27FC236}">
                    <a16:creationId xmlns:a16="http://schemas.microsoft.com/office/drawing/2014/main" id="{15879013-4079-6E45-A291-AC677E0659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3800" y="2743200"/>
                <a:ext cx="1294650" cy="732206"/>
                <a:chOff x="1406856" y="3020704"/>
                <a:chExt cx="1294650" cy="732206"/>
              </a:xfrm>
            </p:grpSpPr>
            <p:grpSp>
              <p:nvGrpSpPr>
                <p:cNvPr id="51480" name="Gruppo 23">
                  <a:extLst>
                    <a:ext uri="{FF2B5EF4-FFF2-40B4-BE49-F238E27FC236}">
                      <a16:creationId xmlns:a16="http://schemas.microsoft.com/office/drawing/2014/main" id="{C4B3B258-3F27-7F47-87FA-62EC8B5782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06856" y="3020704"/>
                  <a:ext cx="1294650" cy="732206"/>
                  <a:chOff x="1102056" y="2639704"/>
                  <a:chExt cx="1294650" cy="732206"/>
                </a:xfrm>
              </p:grpSpPr>
              <p:sp>
                <p:nvSpPr>
                  <p:cNvPr id="51485" name="CasellaDiTesto 286">
                    <a:extLst>
                      <a:ext uri="{FF2B5EF4-FFF2-40B4-BE49-F238E27FC236}">
                        <a16:creationId xmlns:a16="http://schemas.microsoft.com/office/drawing/2014/main" id="{12D7B452-BC22-474F-9735-60B30DDDC9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2056" y="2639704"/>
                    <a:ext cx="42351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2000" b="1" i="0" u="none" strike="noStrike" kern="1200" cap="none" spc="0" normalizeH="0" baseline="-25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6" name="CasellaDiTesto 287">
                    <a:extLst>
                      <a:ext uri="{FF2B5EF4-FFF2-40B4-BE49-F238E27FC236}">
                        <a16:creationId xmlns:a16="http://schemas.microsoft.com/office/drawing/2014/main" id="{2E545308-F681-7244-A775-F257993AEB9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15704" y="2971800"/>
                    <a:ext cx="40267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7" name="CasellaDiTesto 288">
                    <a:extLst>
                      <a:ext uri="{FF2B5EF4-FFF2-40B4-BE49-F238E27FC236}">
                        <a16:creationId xmlns:a16="http://schemas.microsoft.com/office/drawing/2014/main" id="{6FF79297-B8B0-A04E-AD0C-D0BF5ABD178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384" y="2971800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8" name="CasellaDiTesto 289">
                    <a:extLst>
                      <a:ext uri="{FF2B5EF4-FFF2-40B4-BE49-F238E27FC236}">
                        <a16:creationId xmlns:a16="http://schemas.microsoft.com/office/drawing/2014/main" id="{F73A685B-53E3-AA4A-B2DC-031AC73C429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9592" y="2653352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81" name="Gruppo 44">
                  <a:extLst>
                    <a:ext uri="{FF2B5EF4-FFF2-40B4-BE49-F238E27FC236}">
                      <a16:creationId xmlns:a16="http://schemas.microsoft.com/office/drawing/2014/main" id="{D01C6088-6C51-2C4E-96D6-57DDF4B3DA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93544" y="3393744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83" name="Ovale 45">
                    <a:extLst>
                      <a:ext uri="{FF2B5EF4-FFF2-40B4-BE49-F238E27FC236}">
                        <a16:creationId xmlns:a16="http://schemas.microsoft.com/office/drawing/2014/main" id="{AF1553B1-F502-E34F-80FB-CBC94FD9BC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4" name="Ovale 46">
                    <a:extLst>
                      <a:ext uri="{FF2B5EF4-FFF2-40B4-BE49-F238E27FC236}">
                        <a16:creationId xmlns:a16="http://schemas.microsoft.com/office/drawing/2014/main" id="{2FEF71E9-FA48-684E-93AF-A01A296691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482" name="Rombo 283">
                  <a:extLst>
                    <a:ext uri="{FF2B5EF4-FFF2-40B4-BE49-F238E27FC236}">
                      <a16:creationId xmlns:a16="http://schemas.microsoft.com/office/drawing/2014/main" id="{C26902CA-5F1F-D940-8C7B-9BC3C44B0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0104" y="3075296"/>
                  <a:ext cx="304800" cy="304800"/>
                </a:xfrm>
                <a:prstGeom prst="diamond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4" name="Ovale 46">
            <a:extLst>
              <a:ext uri="{FF2B5EF4-FFF2-40B4-BE49-F238E27FC236}">
                <a16:creationId xmlns:a16="http://schemas.microsoft.com/office/drawing/2014/main" id="{85E96073-6E55-4B40-B2A4-82B7A3B7A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5" name="Ovale 46">
            <a:extLst>
              <a:ext uri="{FF2B5EF4-FFF2-40B4-BE49-F238E27FC236}">
                <a16:creationId xmlns:a16="http://schemas.microsoft.com/office/drawing/2014/main" id="{475E0803-17D1-0C48-AE3F-3C351EFA5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9100" y="47847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6" name="Ovale 46">
            <a:extLst>
              <a:ext uri="{FF2B5EF4-FFF2-40B4-BE49-F238E27FC236}">
                <a16:creationId xmlns:a16="http://schemas.microsoft.com/office/drawing/2014/main" id="{6D60B309-9A44-5E42-B002-68D8F93BA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7" name="Ovale 46">
            <a:extLst>
              <a:ext uri="{FF2B5EF4-FFF2-40B4-BE49-F238E27FC236}">
                <a16:creationId xmlns:a16="http://schemas.microsoft.com/office/drawing/2014/main" id="{4090FAE8-5D46-3241-BF63-7E2DC4704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343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8" name="Ovale 46">
            <a:extLst>
              <a:ext uri="{FF2B5EF4-FFF2-40B4-BE49-F238E27FC236}">
                <a16:creationId xmlns:a16="http://schemas.microsoft.com/office/drawing/2014/main" id="{4B032AE3-2E86-CE47-8989-38264EE5A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429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9" name="Ovale 46">
            <a:extLst>
              <a:ext uri="{FF2B5EF4-FFF2-40B4-BE49-F238E27FC236}">
                <a16:creationId xmlns:a16="http://schemas.microsoft.com/office/drawing/2014/main" id="{E2CEA62E-48EE-AD45-843D-B6B699410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088" y="38576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0" name="Ovale 46">
            <a:extLst>
              <a:ext uri="{FF2B5EF4-FFF2-40B4-BE49-F238E27FC236}">
                <a16:creationId xmlns:a16="http://schemas.microsoft.com/office/drawing/2014/main" id="{6D5D62A8-DBAE-4244-8C1A-BA583ECF5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352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1" name="Ovale 46">
            <a:extLst>
              <a:ext uri="{FF2B5EF4-FFF2-40B4-BE49-F238E27FC236}">
                <a16:creationId xmlns:a16="http://schemas.microsoft.com/office/drawing/2014/main" id="{B1E0BEF9-9313-9841-ADFD-AAFB42F0C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8988" y="40465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2" name="Ovale 46">
            <a:extLst>
              <a:ext uri="{FF2B5EF4-FFF2-40B4-BE49-F238E27FC236}">
                <a16:creationId xmlns:a16="http://schemas.microsoft.com/office/drawing/2014/main" id="{D77EFF76-1EDC-3441-BBFC-AD8739254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3" name="Ovale 46">
            <a:extLst>
              <a:ext uri="{FF2B5EF4-FFF2-40B4-BE49-F238E27FC236}">
                <a16:creationId xmlns:a16="http://schemas.microsoft.com/office/drawing/2014/main" id="{5B7E6940-1E6E-AB4A-BD5C-9728ED201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3900" y="46323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4" name="Ovale 46">
            <a:extLst>
              <a:ext uri="{FF2B5EF4-FFF2-40B4-BE49-F238E27FC236}">
                <a16:creationId xmlns:a16="http://schemas.microsoft.com/office/drawing/2014/main" id="{54C3268E-4B89-D047-85E1-0A0E13F5A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8" y="40465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5" name="Ovale 46">
            <a:extLst>
              <a:ext uri="{FF2B5EF4-FFF2-40B4-BE49-F238E27FC236}">
                <a16:creationId xmlns:a16="http://schemas.microsoft.com/office/drawing/2014/main" id="{EBFC0834-22D9-D94C-B49C-54D1F8758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648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6" name="Ovale 46">
            <a:extLst>
              <a:ext uri="{FF2B5EF4-FFF2-40B4-BE49-F238E27FC236}">
                <a16:creationId xmlns:a16="http://schemas.microsoft.com/office/drawing/2014/main" id="{340B6F6D-8580-9A4C-9AC3-65C6B5C3E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4572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7" name="Ovale 46">
            <a:extLst>
              <a:ext uri="{FF2B5EF4-FFF2-40B4-BE49-F238E27FC236}">
                <a16:creationId xmlns:a16="http://schemas.microsoft.com/office/drawing/2014/main" id="{D3312B84-D7C1-C94E-8BA4-C2DCCA201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713" y="49815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8" name="Ovale 46">
            <a:extLst>
              <a:ext uri="{FF2B5EF4-FFF2-40B4-BE49-F238E27FC236}">
                <a16:creationId xmlns:a16="http://schemas.microsoft.com/office/drawing/2014/main" id="{463BFF10-55DC-3142-AC14-366761021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5105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9" name="Ovale 46">
            <a:extLst>
              <a:ext uri="{FF2B5EF4-FFF2-40B4-BE49-F238E27FC236}">
                <a16:creationId xmlns:a16="http://schemas.microsoft.com/office/drawing/2014/main" id="{AFFB06D1-93DC-444F-941F-3F784BC8E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953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0" name="Ovale 46">
            <a:extLst>
              <a:ext uri="{FF2B5EF4-FFF2-40B4-BE49-F238E27FC236}">
                <a16:creationId xmlns:a16="http://schemas.microsoft.com/office/drawing/2014/main" id="{1A28D7FC-C006-A84A-B764-6C0FDD4B6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5038" y="5037138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1" name="Ovale 46">
            <a:extLst>
              <a:ext uri="{FF2B5EF4-FFF2-40B4-BE49-F238E27FC236}">
                <a16:creationId xmlns:a16="http://schemas.microsoft.com/office/drawing/2014/main" id="{F18F6E92-E30B-BC4A-922F-CB2976779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100" y="4608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2" name="Ovale 46">
            <a:extLst>
              <a:ext uri="{FF2B5EF4-FFF2-40B4-BE49-F238E27FC236}">
                <a16:creationId xmlns:a16="http://schemas.microsoft.com/office/drawing/2014/main" id="{D36E098A-EDA9-2E45-B420-8C2A19E35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8" y="42751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3" name="Ovale 46">
            <a:extLst>
              <a:ext uri="{FF2B5EF4-FFF2-40B4-BE49-F238E27FC236}">
                <a16:creationId xmlns:a16="http://schemas.microsoft.com/office/drawing/2014/main" id="{5D1DF4EF-E661-6149-8369-E43CF6D36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4313" y="50577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4" name="Ovale 46">
            <a:extLst>
              <a:ext uri="{FF2B5EF4-FFF2-40B4-BE49-F238E27FC236}">
                <a16:creationId xmlns:a16="http://schemas.microsoft.com/office/drawing/2014/main" id="{93323B2A-81E2-B946-8B3F-BECEE2436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0500" y="47085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5" name="Ovale 46">
            <a:extLst>
              <a:ext uri="{FF2B5EF4-FFF2-40B4-BE49-F238E27FC236}">
                <a16:creationId xmlns:a16="http://schemas.microsoft.com/office/drawing/2014/main" id="{0A7A5E50-E262-3C46-87ED-62576AC3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029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6" name="Ovale 46">
            <a:extLst>
              <a:ext uri="{FF2B5EF4-FFF2-40B4-BE49-F238E27FC236}">
                <a16:creationId xmlns:a16="http://schemas.microsoft.com/office/drawing/2014/main" id="{DA4970DA-B6F0-134A-B70E-2CE28C262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6300" y="44561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7" name="Ovale 46">
            <a:extLst>
              <a:ext uri="{FF2B5EF4-FFF2-40B4-BE49-F238E27FC236}">
                <a16:creationId xmlns:a16="http://schemas.microsoft.com/office/drawing/2014/main" id="{40506594-68E0-254A-A254-C7B77DDDB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114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8" name="Ovale 46">
            <a:extLst>
              <a:ext uri="{FF2B5EF4-FFF2-40B4-BE49-F238E27FC236}">
                <a16:creationId xmlns:a16="http://schemas.microsoft.com/office/drawing/2014/main" id="{2711FCD2-E00F-F741-805D-7CE724CF5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100" y="4608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9" name="Ovale 46">
            <a:extLst>
              <a:ext uri="{FF2B5EF4-FFF2-40B4-BE49-F238E27FC236}">
                <a16:creationId xmlns:a16="http://schemas.microsoft.com/office/drawing/2014/main" id="{114DA110-4F2E-864B-847B-9CB0825E8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953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0" name="Ovale 46">
            <a:extLst>
              <a:ext uri="{FF2B5EF4-FFF2-40B4-BE49-F238E27FC236}">
                <a16:creationId xmlns:a16="http://schemas.microsoft.com/office/drawing/2014/main" id="{FDC9A0FB-C83B-FA4C-9149-436E26C93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876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1" name="Ovale 46">
            <a:extLst>
              <a:ext uri="{FF2B5EF4-FFF2-40B4-BE49-F238E27FC236}">
                <a16:creationId xmlns:a16="http://schemas.microsoft.com/office/drawing/2014/main" id="{1D36EE19-CCB2-FA42-98DC-10E04E14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114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2" name="Ovale 46">
            <a:extLst>
              <a:ext uri="{FF2B5EF4-FFF2-40B4-BE49-F238E27FC236}">
                <a16:creationId xmlns:a16="http://schemas.microsoft.com/office/drawing/2014/main" id="{5B208160-71F6-D640-90C4-81093D002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3" name="Ovale 46">
            <a:extLst>
              <a:ext uri="{FF2B5EF4-FFF2-40B4-BE49-F238E27FC236}">
                <a16:creationId xmlns:a16="http://schemas.microsoft.com/office/drawing/2014/main" id="{2D6FF895-1CDF-9748-8054-36FDB7CB7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100" y="48609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4" name="Ovale 46">
            <a:extLst>
              <a:ext uri="{FF2B5EF4-FFF2-40B4-BE49-F238E27FC236}">
                <a16:creationId xmlns:a16="http://schemas.microsoft.com/office/drawing/2014/main" id="{63366F10-9C9E-E641-8006-0DE4F5ACB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876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5" name="Ovale 46">
            <a:extLst>
              <a:ext uri="{FF2B5EF4-FFF2-40B4-BE49-F238E27FC236}">
                <a16:creationId xmlns:a16="http://schemas.microsoft.com/office/drawing/2014/main" id="{EE603B33-698A-B242-96EA-1124E017D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029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327" name="Connettore 2 326">
            <a:extLst>
              <a:ext uri="{FF2B5EF4-FFF2-40B4-BE49-F238E27FC236}">
                <a16:creationId xmlns:a16="http://schemas.microsoft.com/office/drawing/2014/main" id="{C12775B3-DAD0-9640-BE1D-C346EFD3376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543800" y="2819400"/>
            <a:ext cx="0" cy="7620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8" name="CasellaDiTesto 327">
            <a:extLst>
              <a:ext uri="{FF2B5EF4-FFF2-40B4-BE49-F238E27FC236}">
                <a16:creationId xmlns:a16="http://schemas.microsoft.com/office/drawing/2014/main" id="{C8F8864A-688E-5248-B1E2-87D9B06F0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30480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78" name="Gruppo 367">
            <a:extLst>
              <a:ext uri="{FF2B5EF4-FFF2-40B4-BE49-F238E27FC236}">
                <a16:creationId xmlns:a16="http://schemas.microsoft.com/office/drawing/2014/main" id="{2A08F65F-F6F1-8E48-B244-236462940911}"/>
              </a:ext>
            </a:extLst>
          </p:cNvPr>
          <p:cNvGrpSpPr>
            <a:grpSpLocks/>
          </p:cNvGrpSpPr>
          <p:nvPr/>
        </p:nvGrpSpPr>
        <p:grpSpPr bwMode="auto">
          <a:xfrm>
            <a:off x="6515100" y="1827213"/>
            <a:ext cx="1295400" cy="731837"/>
            <a:chOff x="7467600" y="914400"/>
            <a:chExt cx="1294650" cy="732206"/>
          </a:xfrm>
        </p:grpSpPr>
        <p:grpSp>
          <p:nvGrpSpPr>
            <p:cNvPr id="51456" name="Gruppo 44">
              <a:extLst>
                <a:ext uri="{FF2B5EF4-FFF2-40B4-BE49-F238E27FC236}">
                  <a16:creationId xmlns:a16="http://schemas.microsoft.com/office/drawing/2014/main" id="{687755C4-5822-1742-8DE2-74D05AD6BE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90848" y="1039504"/>
              <a:ext cx="228600" cy="228600"/>
              <a:chOff x="6629400" y="3200400"/>
              <a:chExt cx="228600" cy="228600"/>
            </a:xfrm>
          </p:grpSpPr>
          <p:sp>
            <p:nvSpPr>
              <p:cNvPr id="51474" name="Ovale 45">
                <a:extLst>
                  <a:ext uri="{FF2B5EF4-FFF2-40B4-BE49-F238E27FC236}">
                    <a16:creationId xmlns:a16="http://schemas.microsoft.com/office/drawing/2014/main" id="{9D21FCEC-9894-554B-9BB2-CE117ACB0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75" name="Ovale 46">
                <a:extLst>
                  <a:ext uri="{FF2B5EF4-FFF2-40B4-BE49-F238E27FC236}">
                    <a16:creationId xmlns:a16="http://schemas.microsoft.com/office/drawing/2014/main" id="{5B2BAF97-CC5D-BB40-8AB2-5605DC2C4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57" name="Gruppo 328">
              <a:extLst>
                <a:ext uri="{FF2B5EF4-FFF2-40B4-BE49-F238E27FC236}">
                  <a16:creationId xmlns:a16="http://schemas.microsoft.com/office/drawing/2014/main" id="{C56384B5-7508-D944-B8EB-0BC2B2050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67600" y="914400"/>
              <a:ext cx="1294650" cy="732206"/>
              <a:chOff x="5791200" y="1143000"/>
              <a:chExt cx="1294650" cy="732206"/>
            </a:xfrm>
          </p:grpSpPr>
          <p:grpSp>
            <p:nvGrpSpPr>
              <p:cNvPr id="51458" name="Gruppo 44">
                <a:extLst>
                  <a:ext uri="{FF2B5EF4-FFF2-40B4-BE49-F238E27FC236}">
                    <a16:creationId xmlns:a16="http://schemas.microsoft.com/office/drawing/2014/main" id="{129ACACD-B608-084C-B71C-371C2708E7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77888" y="126810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72" name="Ovale 45">
                  <a:extLst>
                    <a:ext uri="{FF2B5EF4-FFF2-40B4-BE49-F238E27FC236}">
                      <a16:creationId xmlns:a16="http://schemas.microsoft.com/office/drawing/2014/main" id="{094E387D-4ADD-C341-8349-DA6786BF8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73" name="Ovale 46">
                  <a:extLst>
                    <a:ext uri="{FF2B5EF4-FFF2-40B4-BE49-F238E27FC236}">
                      <a16:creationId xmlns:a16="http://schemas.microsoft.com/office/drawing/2014/main" id="{93B1AA73-094B-324F-BBC1-9D835E7C6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59" name="Gruppo 277">
                <a:extLst>
                  <a:ext uri="{FF2B5EF4-FFF2-40B4-BE49-F238E27FC236}">
                    <a16:creationId xmlns:a16="http://schemas.microsoft.com/office/drawing/2014/main" id="{4C4E0F03-293A-A44E-A797-71043F2FF6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91200" y="1143000"/>
                <a:ext cx="1294650" cy="732206"/>
                <a:chOff x="3733800" y="2743200"/>
                <a:chExt cx="1294650" cy="732206"/>
              </a:xfrm>
            </p:grpSpPr>
            <p:grpSp>
              <p:nvGrpSpPr>
                <p:cNvPr id="51460" name="Gruppo 44">
                  <a:extLst>
                    <a:ext uri="{FF2B5EF4-FFF2-40B4-BE49-F238E27FC236}">
                      <a16:creationId xmlns:a16="http://schemas.microsoft.com/office/drawing/2014/main" id="{52B0A8D0-FE47-DE40-A637-794C52411D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65008" y="3110552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70" name="Ovale 45">
                    <a:extLst>
                      <a:ext uri="{FF2B5EF4-FFF2-40B4-BE49-F238E27FC236}">
                        <a16:creationId xmlns:a16="http://schemas.microsoft.com/office/drawing/2014/main" id="{413DCD84-D667-1A42-BAA3-0F1B413DA2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71" name="Ovale 46">
                    <a:extLst>
                      <a:ext uri="{FF2B5EF4-FFF2-40B4-BE49-F238E27FC236}">
                        <a16:creationId xmlns:a16="http://schemas.microsoft.com/office/drawing/2014/main" id="{A455DAB5-4F0D-0749-BB2F-F4CB16B75B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61" name="Gruppo 199">
                  <a:extLst>
                    <a:ext uri="{FF2B5EF4-FFF2-40B4-BE49-F238E27FC236}">
                      <a16:creationId xmlns:a16="http://schemas.microsoft.com/office/drawing/2014/main" id="{ED77CB1D-13BC-9444-9E03-55D202A646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33800" y="2743200"/>
                  <a:ext cx="1294650" cy="732206"/>
                  <a:chOff x="1406856" y="3020704"/>
                  <a:chExt cx="1294650" cy="732206"/>
                </a:xfrm>
              </p:grpSpPr>
              <p:grpSp>
                <p:nvGrpSpPr>
                  <p:cNvPr id="51462" name="Gruppo 23">
                    <a:extLst>
                      <a:ext uri="{FF2B5EF4-FFF2-40B4-BE49-F238E27FC236}">
                        <a16:creationId xmlns:a16="http://schemas.microsoft.com/office/drawing/2014/main" id="{4860AC87-33CB-8541-8EB7-4F7C085D7E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06856" y="3020704"/>
                    <a:ext cx="1294650" cy="732206"/>
                    <a:chOff x="1102056" y="2639704"/>
                    <a:chExt cx="1294650" cy="732206"/>
                  </a:xfrm>
                </p:grpSpPr>
                <p:sp>
                  <p:nvSpPr>
                    <p:cNvPr id="51466" name="CasellaDiTesto 338">
                      <a:extLst>
                        <a:ext uri="{FF2B5EF4-FFF2-40B4-BE49-F238E27FC236}">
                          <a16:creationId xmlns:a16="http://schemas.microsoft.com/office/drawing/2014/main" id="{3129EAD9-1438-2E40-949B-2F8B7C1BCB5E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102056" y="2639704"/>
                      <a:ext cx="4235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α</a:t>
                      </a:r>
                      <a:r>
                        <a:rPr kumimoji="0" lang="it-IT" altLang="it-IT" sz="2000" b="1" i="0" u="none" strike="noStrike" kern="1200" cap="none" spc="0" normalizeH="0" baseline="-2500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7" name="CasellaDiTesto 339">
                      <a:extLst>
                        <a:ext uri="{FF2B5EF4-FFF2-40B4-BE49-F238E27FC236}">
                          <a16:creationId xmlns:a16="http://schemas.microsoft.com/office/drawing/2014/main" id="{DC25D5A5-1229-2549-843E-497FBA951B1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115704" y="2971800"/>
                      <a:ext cx="40267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β</a:t>
                      </a:r>
                      <a:r>
                        <a:rPr kumimoji="0" lang="it-IT" altLang="it-IT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8" name="CasellaDiTesto 340">
                      <a:extLst>
                        <a:ext uri="{FF2B5EF4-FFF2-40B4-BE49-F238E27FC236}">
                          <a16:creationId xmlns:a16="http://schemas.microsoft.com/office/drawing/2014/main" id="{7EC00552-0A20-A94C-A72F-77013AB7D15B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68384" y="2971800"/>
                      <a:ext cx="428322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α</a:t>
                      </a:r>
                      <a:r>
                        <a:rPr kumimoji="0" lang="it-IT" altLang="it-IT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9" name="CasellaDiTesto 341">
                      <a:extLst>
                        <a:ext uri="{FF2B5EF4-FFF2-40B4-BE49-F238E27FC236}">
                          <a16:creationId xmlns:a16="http://schemas.microsoft.com/office/drawing/2014/main" id="{9CECFCED-F47C-484C-8193-1F3F7929B54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59592" y="2653352"/>
                      <a:ext cx="428322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β</a:t>
                      </a:r>
                      <a:r>
                        <a:rPr kumimoji="0" lang="it-IT" altLang="it-IT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463" name="Gruppo 44">
                    <a:extLst>
                      <a:ext uri="{FF2B5EF4-FFF2-40B4-BE49-F238E27FC236}">
                        <a16:creationId xmlns:a16="http://schemas.microsoft.com/office/drawing/2014/main" id="{D6804335-15B8-B44F-9457-8B425A762C0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93544" y="3393744"/>
                    <a:ext cx="228600" cy="228600"/>
                    <a:chOff x="6629400" y="3200400"/>
                    <a:chExt cx="228600" cy="228600"/>
                  </a:xfrm>
                </p:grpSpPr>
                <p:sp>
                  <p:nvSpPr>
                    <p:cNvPr id="51464" name="Ovale 45">
                      <a:extLst>
                        <a:ext uri="{FF2B5EF4-FFF2-40B4-BE49-F238E27FC236}">
                          <a16:creationId xmlns:a16="http://schemas.microsoft.com/office/drawing/2014/main" id="{41A1A5DF-AB0E-A14F-A079-E831D52FED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29400" y="3200400"/>
                      <a:ext cx="228600" cy="22860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anose="030F0902030302020204" pitchFamily="66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5" name="Ovale 46">
                      <a:extLst>
                        <a:ext uri="{FF2B5EF4-FFF2-40B4-BE49-F238E27FC236}">
                          <a16:creationId xmlns:a16="http://schemas.microsoft.com/office/drawing/2014/main" id="{E55A6415-B082-D442-8837-9C3A668834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05600" y="32766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anose="030F0902030302020204" pitchFamily="66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350" name="Ovale 46">
            <a:extLst>
              <a:ext uri="{FF2B5EF4-FFF2-40B4-BE49-F238E27FC236}">
                <a16:creationId xmlns:a16="http://schemas.microsoft.com/office/drawing/2014/main" id="{C765A4F5-A5E6-5145-98EF-19029B644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5906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1" name="Ovale 46">
            <a:extLst>
              <a:ext uri="{FF2B5EF4-FFF2-40B4-BE49-F238E27FC236}">
                <a16:creationId xmlns:a16="http://schemas.microsoft.com/office/drawing/2014/main" id="{98A6110E-FF55-1949-8F84-E996B3BFB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2" name="Ovale 46">
            <a:extLst>
              <a:ext uri="{FF2B5EF4-FFF2-40B4-BE49-F238E27FC236}">
                <a16:creationId xmlns:a16="http://schemas.microsoft.com/office/drawing/2014/main" id="{0FD534E1-0E54-9B46-96CE-644E4DB34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895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3" name="Ovale 46">
            <a:extLst>
              <a:ext uri="{FF2B5EF4-FFF2-40B4-BE49-F238E27FC236}">
                <a16:creationId xmlns:a16="http://schemas.microsoft.com/office/drawing/2014/main" id="{C459135E-3350-A641-9B24-440309944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4382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4" name="Ovale 46">
            <a:extLst>
              <a:ext uri="{FF2B5EF4-FFF2-40B4-BE49-F238E27FC236}">
                <a16:creationId xmlns:a16="http://schemas.microsoft.com/office/drawing/2014/main" id="{DF66D761-A79E-C842-926D-01896B065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666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5" name="Ovale 46">
            <a:extLst>
              <a:ext uri="{FF2B5EF4-FFF2-40B4-BE49-F238E27FC236}">
                <a16:creationId xmlns:a16="http://schemas.microsoft.com/office/drawing/2014/main" id="{4C65913F-2272-9A47-993F-1358849BD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7430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6" name="Ovale 46">
            <a:extLst>
              <a:ext uri="{FF2B5EF4-FFF2-40B4-BE49-F238E27FC236}">
                <a16:creationId xmlns:a16="http://schemas.microsoft.com/office/drawing/2014/main" id="{6C3243B1-F284-4B40-8E6B-3AB165F76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743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7" name="Ovale 46">
            <a:extLst>
              <a:ext uri="{FF2B5EF4-FFF2-40B4-BE49-F238E27FC236}">
                <a16:creationId xmlns:a16="http://schemas.microsoft.com/office/drawing/2014/main" id="{860A0937-4544-1D4D-83B0-18B1A2EF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2047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8" name="Ovale 46">
            <a:extLst>
              <a:ext uri="{FF2B5EF4-FFF2-40B4-BE49-F238E27FC236}">
                <a16:creationId xmlns:a16="http://schemas.microsoft.com/office/drawing/2014/main" id="{940D25E3-0F4C-4548-83FA-EE5B4B9F9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9" name="Ovale 46">
            <a:extLst>
              <a:ext uri="{FF2B5EF4-FFF2-40B4-BE49-F238E27FC236}">
                <a16:creationId xmlns:a16="http://schemas.microsoft.com/office/drawing/2014/main" id="{0DEA5C9F-7840-3243-B7CC-39F728B58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895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0" name="Ovale 46">
            <a:extLst>
              <a:ext uri="{FF2B5EF4-FFF2-40B4-BE49-F238E27FC236}">
                <a16:creationId xmlns:a16="http://schemas.microsoft.com/office/drawing/2014/main" id="{E2BC67C5-7EA0-3A45-BDEF-8CE892966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125" y="18700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1" name="Ovale 46">
            <a:extLst>
              <a:ext uri="{FF2B5EF4-FFF2-40B4-BE49-F238E27FC236}">
                <a16:creationId xmlns:a16="http://schemas.microsoft.com/office/drawing/2014/main" id="{991BE759-E04F-8D48-B560-45364AB91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514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2" name="Ovale 46">
            <a:extLst>
              <a:ext uri="{FF2B5EF4-FFF2-40B4-BE49-F238E27FC236}">
                <a16:creationId xmlns:a16="http://schemas.microsoft.com/office/drawing/2014/main" id="{908A7B0A-F5F3-4648-89A9-15A991EF3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1666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3" name="Ovale 46">
            <a:extLst>
              <a:ext uri="{FF2B5EF4-FFF2-40B4-BE49-F238E27FC236}">
                <a16:creationId xmlns:a16="http://schemas.microsoft.com/office/drawing/2014/main" id="{3BDE8DD8-D493-0446-935C-FA0303E2C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3" y="28130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4" name="Ovale 46">
            <a:extLst>
              <a:ext uri="{FF2B5EF4-FFF2-40B4-BE49-F238E27FC236}">
                <a16:creationId xmlns:a16="http://schemas.microsoft.com/office/drawing/2014/main" id="{FEF293B5-22D7-7748-9DAC-8D9467BB6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5963" y="2590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5" name="Ovale 46">
            <a:extLst>
              <a:ext uri="{FF2B5EF4-FFF2-40B4-BE49-F238E27FC236}">
                <a16:creationId xmlns:a16="http://schemas.microsoft.com/office/drawing/2014/main" id="{2479DD3F-41C4-E746-9C51-B49C64E41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6" name="Ovale 46">
            <a:extLst>
              <a:ext uri="{FF2B5EF4-FFF2-40B4-BE49-F238E27FC236}">
                <a16:creationId xmlns:a16="http://schemas.microsoft.com/office/drawing/2014/main" id="{D888045E-3407-8A42-8B84-3EF7DD4B4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325" y="25590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7" name="Ovale 46">
            <a:extLst>
              <a:ext uri="{FF2B5EF4-FFF2-40B4-BE49-F238E27FC236}">
                <a16:creationId xmlns:a16="http://schemas.microsoft.com/office/drawing/2014/main" id="{EB2B8947-CA50-C648-B54D-8A86D9162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825" y="29337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9" name="Ovale 46">
            <a:extLst>
              <a:ext uri="{FF2B5EF4-FFF2-40B4-BE49-F238E27FC236}">
                <a16:creationId xmlns:a16="http://schemas.microsoft.com/office/drawing/2014/main" id="{1AC30FBC-89C4-AD40-A265-BD66A6DEB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8038" y="18494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0" name="Ovale 46">
            <a:extLst>
              <a:ext uri="{FF2B5EF4-FFF2-40B4-BE49-F238E27FC236}">
                <a16:creationId xmlns:a16="http://schemas.microsoft.com/office/drawing/2014/main" id="{0EBAF211-6C55-6A4F-AAFB-B2F04604B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1" name="Ovale 46">
            <a:extLst>
              <a:ext uri="{FF2B5EF4-FFF2-40B4-BE49-F238E27FC236}">
                <a16:creationId xmlns:a16="http://schemas.microsoft.com/office/drawing/2014/main" id="{C7141D62-6523-604E-993B-BE43FADB6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2" name="Ovale 46">
            <a:extLst>
              <a:ext uri="{FF2B5EF4-FFF2-40B4-BE49-F238E27FC236}">
                <a16:creationId xmlns:a16="http://schemas.microsoft.com/office/drawing/2014/main" id="{BF51C755-AFB4-0143-86BD-12EC7B6DB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514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3" name="Ovale 46">
            <a:extLst>
              <a:ext uri="{FF2B5EF4-FFF2-40B4-BE49-F238E27FC236}">
                <a16:creationId xmlns:a16="http://schemas.microsoft.com/office/drawing/2014/main" id="{468E241C-E850-0E4A-9E6C-D500557EA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4" name="Ovale 46">
            <a:extLst>
              <a:ext uri="{FF2B5EF4-FFF2-40B4-BE49-F238E27FC236}">
                <a16:creationId xmlns:a16="http://schemas.microsoft.com/office/drawing/2014/main" id="{7A33AD7C-B455-E94F-B6D0-0BBBFB3D3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5" name="Ovale 46">
            <a:extLst>
              <a:ext uri="{FF2B5EF4-FFF2-40B4-BE49-F238E27FC236}">
                <a16:creationId xmlns:a16="http://schemas.microsoft.com/office/drawing/2014/main" id="{747A0157-01AA-6243-9A18-DF7915EF7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6" name="Ovale 46">
            <a:extLst>
              <a:ext uri="{FF2B5EF4-FFF2-40B4-BE49-F238E27FC236}">
                <a16:creationId xmlns:a16="http://schemas.microsoft.com/office/drawing/2014/main" id="{118C6D16-97E8-294C-8215-5A0B04591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7" name="Ovale 46">
            <a:extLst>
              <a:ext uri="{FF2B5EF4-FFF2-40B4-BE49-F238E27FC236}">
                <a16:creationId xmlns:a16="http://schemas.microsoft.com/office/drawing/2014/main" id="{47C2453D-AD21-2043-8C42-A794E2479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20018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8" name="Ovale 46">
            <a:extLst>
              <a:ext uri="{FF2B5EF4-FFF2-40B4-BE49-F238E27FC236}">
                <a16:creationId xmlns:a16="http://schemas.microsoft.com/office/drawing/2014/main" id="{94446A23-8707-BC44-BE97-364BF32CD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8038" y="16970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9" name="Ovale 46">
            <a:extLst>
              <a:ext uri="{FF2B5EF4-FFF2-40B4-BE49-F238E27FC236}">
                <a16:creationId xmlns:a16="http://schemas.microsoft.com/office/drawing/2014/main" id="{B51AFC60-9C36-844E-8065-1F29541FD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0" name="Ovale 46">
            <a:extLst>
              <a:ext uri="{FF2B5EF4-FFF2-40B4-BE49-F238E27FC236}">
                <a16:creationId xmlns:a16="http://schemas.microsoft.com/office/drawing/2014/main" id="{1890FED0-BC6D-D740-A89C-183CF1676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590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1" name="Ovale 46">
            <a:extLst>
              <a:ext uri="{FF2B5EF4-FFF2-40B4-BE49-F238E27FC236}">
                <a16:creationId xmlns:a16="http://schemas.microsoft.com/office/drawing/2014/main" id="{42E2BE64-C06D-F140-AED7-2E5F44214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2" name="Ovale 46">
            <a:extLst>
              <a:ext uri="{FF2B5EF4-FFF2-40B4-BE49-F238E27FC236}">
                <a16:creationId xmlns:a16="http://schemas.microsoft.com/office/drawing/2014/main" id="{9E1CD715-486F-B64E-B7CF-061164884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3" name="Ovale 46">
            <a:extLst>
              <a:ext uri="{FF2B5EF4-FFF2-40B4-BE49-F238E27FC236}">
                <a16:creationId xmlns:a16="http://schemas.microsoft.com/office/drawing/2014/main" id="{0F844655-DD9B-7B4E-8200-765141EC2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438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4" name="Ovale 46">
            <a:extLst>
              <a:ext uri="{FF2B5EF4-FFF2-40B4-BE49-F238E27FC236}">
                <a16:creationId xmlns:a16="http://schemas.microsoft.com/office/drawing/2014/main" id="{18DB6156-B058-ED45-AD05-BE6534C05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5" name="Ovale 46">
            <a:extLst>
              <a:ext uri="{FF2B5EF4-FFF2-40B4-BE49-F238E27FC236}">
                <a16:creationId xmlns:a16="http://schemas.microsoft.com/office/drawing/2014/main" id="{A9F0E90C-3B8A-D441-8F5B-C977F709C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6" name="Ovale 46">
            <a:extLst>
              <a:ext uri="{FF2B5EF4-FFF2-40B4-BE49-F238E27FC236}">
                <a16:creationId xmlns:a16="http://schemas.microsoft.com/office/drawing/2014/main" id="{817AE864-931A-FE40-9F41-199D2081A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7" name="Ovale 46">
            <a:extLst>
              <a:ext uri="{FF2B5EF4-FFF2-40B4-BE49-F238E27FC236}">
                <a16:creationId xmlns:a16="http://schemas.microsoft.com/office/drawing/2014/main" id="{77DFBD28-E963-7543-82F5-4201CDBF7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8" name="Ovale 46">
            <a:extLst>
              <a:ext uri="{FF2B5EF4-FFF2-40B4-BE49-F238E27FC236}">
                <a16:creationId xmlns:a16="http://schemas.microsoft.com/office/drawing/2014/main" id="{C102A894-3106-484E-BDD5-C6A29DB41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9" name="Ovale 46">
            <a:extLst>
              <a:ext uri="{FF2B5EF4-FFF2-40B4-BE49-F238E27FC236}">
                <a16:creationId xmlns:a16="http://schemas.microsoft.com/office/drawing/2014/main" id="{4CCFBF7E-2F3D-B649-B465-F96716927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0" name="Ovale 46">
            <a:extLst>
              <a:ext uri="{FF2B5EF4-FFF2-40B4-BE49-F238E27FC236}">
                <a16:creationId xmlns:a16="http://schemas.microsoft.com/office/drawing/2014/main" id="{06ACF17F-959C-C544-AA64-CF9151561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919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1" name="Ovale 46">
            <a:extLst>
              <a:ext uri="{FF2B5EF4-FFF2-40B4-BE49-F238E27FC236}">
                <a16:creationId xmlns:a16="http://schemas.microsoft.com/office/drawing/2014/main" id="{06DD34CB-E3DD-3D49-81DA-C616DA32D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2" name="Ovale 46">
            <a:extLst>
              <a:ext uri="{FF2B5EF4-FFF2-40B4-BE49-F238E27FC236}">
                <a16:creationId xmlns:a16="http://schemas.microsoft.com/office/drawing/2014/main" id="{EF277DFE-8A97-3048-B1F0-EA4FCE0F9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3" name="Ovale 46">
            <a:extLst>
              <a:ext uri="{FF2B5EF4-FFF2-40B4-BE49-F238E27FC236}">
                <a16:creationId xmlns:a16="http://schemas.microsoft.com/office/drawing/2014/main" id="{B49E0C17-1D79-B345-957A-480A8B5BB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4" name="Ovale 46">
            <a:extLst>
              <a:ext uri="{FF2B5EF4-FFF2-40B4-BE49-F238E27FC236}">
                <a16:creationId xmlns:a16="http://schemas.microsoft.com/office/drawing/2014/main" id="{86B00907-8D8E-834F-AECC-7F0402556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5" name="Ovale 46">
            <a:extLst>
              <a:ext uri="{FF2B5EF4-FFF2-40B4-BE49-F238E27FC236}">
                <a16:creationId xmlns:a16="http://schemas.microsoft.com/office/drawing/2014/main" id="{1B597487-F6F2-4A49-9AF4-DFD58D80D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525" y="2022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6" name="Ovale 46">
            <a:extLst>
              <a:ext uri="{FF2B5EF4-FFF2-40B4-BE49-F238E27FC236}">
                <a16:creationId xmlns:a16="http://schemas.microsoft.com/office/drawing/2014/main" id="{1D7E50A0-C0CC-6B4C-BADF-694BD89D8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39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7" name="Ovale 46">
            <a:extLst>
              <a:ext uri="{FF2B5EF4-FFF2-40B4-BE49-F238E27FC236}">
                <a16:creationId xmlns:a16="http://schemas.microsoft.com/office/drawing/2014/main" id="{D2200A04-5034-BE40-9F3C-49ACD04D6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5844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8" name="Ovale 46">
            <a:extLst>
              <a:ext uri="{FF2B5EF4-FFF2-40B4-BE49-F238E27FC236}">
                <a16:creationId xmlns:a16="http://schemas.microsoft.com/office/drawing/2014/main" id="{5C86831B-687D-024F-A943-A41FC0237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24987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9" name="Ovale 46">
            <a:extLst>
              <a:ext uri="{FF2B5EF4-FFF2-40B4-BE49-F238E27FC236}">
                <a16:creationId xmlns:a16="http://schemas.microsoft.com/office/drawing/2014/main" id="{452383C1-AAAE-7545-9CCD-EB433D236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0" name="Ovale 46">
            <a:extLst>
              <a:ext uri="{FF2B5EF4-FFF2-40B4-BE49-F238E27FC236}">
                <a16:creationId xmlns:a16="http://schemas.microsoft.com/office/drawing/2014/main" id="{4EE62757-F56B-174D-9D0B-001FCBDD8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8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1" name="Ovale 46">
            <a:extLst>
              <a:ext uri="{FF2B5EF4-FFF2-40B4-BE49-F238E27FC236}">
                <a16:creationId xmlns:a16="http://schemas.microsoft.com/office/drawing/2014/main" id="{A3A6E482-AEC6-0C4B-A9C3-7A4FFA56C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725" y="1793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2" name="Ovale 46">
            <a:extLst>
              <a:ext uri="{FF2B5EF4-FFF2-40B4-BE49-F238E27FC236}">
                <a16:creationId xmlns:a16="http://schemas.microsoft.com/office/drawing/2014/main" id="{19F5A853-AD75-0948-891D-1C7F1829B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7325" y="2022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3" name="Ovale 46">
            <a:extLst>
              <a:ext uri="{FF2B5EF4-FFF2-40B4-BE49-F238E27FC236}">
                <a16:creationId xmlns:a16="http://schemas.microsoft.com/office/drawing/2014/main" id="{B3C775CD-F0A1-6E4A-81AC-3E24BE032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30146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4" name="Ovale 46">
            <a:extLst>
              <a:ext uri="{FF2B5EF4-FFF2-40B4-BE49-F238E27FC236}">
                <a16:creationId xmlns:a16="http://schemas.microsoft.com/office/drawing/2014/main" id="{ABAE2A97-6989-E740-A9A3-8152A6332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17176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5" name="Ovale 46">
            <a:extLst>
              <a:ext uri="{FF2B5EF4-FFF2-40B4-BE49-F238E27FC236}">
                <a16:creationId xmlns:a16="http://schemas.microsoft.com/office/drawing/2014/main" id="{C707CD17-1591-3343-B71C-88866CDA4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6" name="Ovale 46">
            <a:extLst>
              <a:ext uri="{FF2B5EF4-FFF2-40B4-BE49-F238E27FC236}">
                <a16:creationId xmlns:a16="http://schemas.microsoft.com/office/drawing/2014/main" id="{5855B7E4-3B83-1F4A-A501-3DDBAB4F0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7" name="Ovale 46">
            <a:extLst>
              <a:ext uri="{FF2B5EF4-FFF2-40B4-BE49-F238E27FC236}">
                <a16:creationId xmlns:a16="http://schemas.microsoft.com/office/drawing/2014/main" id="{E6E837B7-2239-8C43-9D20-1943F4F12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8" name="Ovale 46">
            <a:extLst>
              <a:ext uri="{FF2B5EF4-FFF2-40B4-BE49-F238E27FC236}">
                <a16:creationId xmlns:a16="http://schemas.microsoft.com/office/drawing/2014/main" id="{16444294-6496-C64F-8D39-4630F6593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9" name="Ovale 46">
            <a:extLst>
              <a:ext uri="{FF2B5EF4-FFF2-40B4-BE49-F238E27FC236}">
                <a16:creationId xmlns:a16="http://schemas.microsoft.com/office/drawing/2014/main" id="{2D7C0624-8853-274E-A936-588FE9446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6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0" name="Ovale 46">
            <a:extLst>
              <a:ext uri="{FF2B5EF4-FFF2-40B4-BE49-F238E27FC236}">
                <a16:creationId xmlns:a16="http://schemas.microsoft.com/office/drawing/2014/main" id="{4433BF44-301C-E64F-A1BC-31B2BB586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13922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1" name="Ovale 46">
            <a:extLst>
              <a:ext uri="{FF2B5EF4-FFF2-40B4-BE49-F238E27FC236}">
                <a16:creationId xmlns:a16="http://schemas.microsoft.com/office/drawing/2014/main" id="{2DDD7904-0ADB-5243-8BB0-20C15B878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15446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2" name="Ovale 46">
            <a:extLst>
              <a:ext uri="{FF2B5EF4-FFF2-40B4-BE49-F238E27FC236}">
                <a16:creationId xmlns:a16="http://schemas.microsoft.com/office/drawing/2014/main" id="{F05516B3-2AFB-AB4E-98F8-207B04FEA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13160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3" name="Ovale 46">
            <a:extLst>
              <a:ext uri="{FF2B5EF4-FFF2-40B4-BE49-F238E27FC236}">
                <a16:creationId xmlns:a16="http://schemas.microsoft.com/office/drawing/2014/main" id="{D6CEC5A9-52DD-3E41-B088-A639AE078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638" y="15446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4" name="Ovale 46">
            <a:extLst>
              <a:ext uri="{FF2B5EF4-FFF2-40B4-BE49-F238E27FC236}">
                <a16:creationId xmlns:a16="http://schemas.microsoft.com/office/drawing/2014/main" id="{164EFCF7-C7D9-A149-84B4-D635DD59B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6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5" name="Ovale 46">
            <a:extLst>
              <a:ext uri="{FF2B5EF4-FFF2-40B4-BE49-F238E27FC236}">
                <a16:creationId xmlns:a16="http://schemas.microsoft.com/office/drawing/2014/main" id="{7787A988-4AF8-AE46-A65E-48C5E2C5E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638" y="14684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6" name="Ovale 46">
            <a:extLst>
              <a:ext uri="{FF2B5EF4-FFF2-40B4-BE49-F238E27FC236}">
                <a16:creationId xmlns:a16="http://schemas.microsoft.com/office/drawing/2014/main" id="{DF844E9A-AC18-574F-8DC7-B6AE67462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13922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7" name="Ovale 46">
            <a:extLst>
              <a:ext uri="{FF2B5EF4-FFF2-40B4-BE49-F238E27FC236}">
                <a16:creationId xmlns:a16="http://schemas.microsoft.com/office/drawing/2014/main" id="{177E5D5A-12A8-6646-9B6B-3E517DB9D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8" name="Text Box 58">
            <a:extLst>
              <a:ext uri="{FF2B5EF4-FFF2-40B4-BE49-F238E27FC236}">
                <a16:creationId xmlns:a16="http://schemas.microsoft.com/office/drawing/2014/main" id="{15E64789-64BE-6C45-91F2-91631E70E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1036638"/>
            <a:ext cx="16002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</a:t>
            </a: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ALTA AFFINITA’</a:t>
            </a:r>
          </a:p>
        </p:txBody>
      </p:sp>
      <p:sp>
        <p:nvSpPr>
          <p:cNvPr id="421" name="Ovale 46">
            <a:extLst>
              <a:ext uri="{FF2B5EF4-FFF2-40B4-BE49-F238E27FC236}">
                <a16:creationId xmlns:a16="http://schemas.microsoft.com/office/drawing/2014/main" id="{0B5F1B59-72E9-D346-8AD7-BFFEFF1B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32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2" name="Ovale 46">
            <a:extLst>
              <a:ext uri="{FF2B5EF4-FFF2-40B4-BE49-F238E27FC236}">
                <a16:creationId xmlns:a16="http://schemas.microsoft.com/office/drawing/2014/main" id="{F65A1388-80EF-B14D-ABFF-37720D4ED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3" name="Ovale 46">
            <a:extLst>
              <a:ext uri="{FF2B5EF4-FFF2-40B4-BE49-F238E27FC236}">
                <a16:creationId xmlns:a16="http://schemas.microsoft.com/office/drawing/2014/main" id="{99EB7A3C-1A52-0444-992C-D144B3C4C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4" name="Ovale 46">
            <a:extLst>
              <a:ext uri="{FF2B5EF4-FFF2-40B4-BE49-F238E27FC236}">
                <a16:creationId xmlns:a16="http://schemas.microsoft.com/office/drawing/2014/main" id="{BABBA93D-F5D6-F644-840D-BE0EF680E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94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5" name="Ovale 46">
            <a:extLst>
              <a:ext uri="{FF2B5EF4-FFF2-40B4-BE49-F238E27FC236}">
                <a16:creationId xmlns:a16="http://schemas.microsoft.com/office/drawing/2014/main" id="{79C2C236-BAFA-FC4E-AC88-9789014DB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6" name="Ovale 46">
            <a:extLst>
              <a:ext uri="{FF2B5EF4-FFF2-40B4-BE49-F238E27FC236}">
                <a16:creationId xmlns:a16="http://schemas.microsoft.com/office/drawing/2014/main" id="{C177D93B-53F6-544C-A12A-70AE0E667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2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7" name="Ovale 46">
            <a:extLst>
              <a:ext uri="{FF2B5EF4-FFF2-40B4-BE49-F238E27FC236}">
                <a16:creationId xmlns:a16="http://schemas.microsoft.com/office/drawing/2014/main" id="{B8B8479E-6348-4E49-887E-96EA58DC6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8" name="Ovale 46">
            <a:extLst>
              <a:ext uri="{FF2B5EF4-FFF2-40B4-BE49-F238E27FC236}">
                <a16:creationId xmlns:a16="http://schemas.microsoft.com/office/drawing/2014/main" id="{8F6DFE89-5E0B-674A-A4F1-707EFB5AD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66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9" name="Ovale 46">
            <a:extLst>
              <a:ext uri="{FF2B5EF4-FFF2-40B4-BE49-F238E27FC236}">
                <a16:creationId xmlns:a16="http://schemas.microsoft.com/office/drawing/2014/main" id="{B34A4F0F-4D72-494A-AB0B-E76FF92DD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14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0" name="Ovale 46">
            <a:extLst>
              <a:ext uri="{FF2B5EF4-FFF2-40B4-BE49-F238E27FC236}">
                <a16:creationId xmlns:a16="http://schemas.microsoft.com/office/drawing/2014/main" id="{AE2F9247-BDC0-654D-B92F-2AB4FF38A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2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1" name="Text Box 61">
            <a:extLst>
              <a:ext uri="{FF2B5EF4-FFF2-40B4-BE49-F238E27FC236}">
                <a16:creationId xmlns:a16="http://schemas.microsoft.com/office/drawing/2014/main" id="{C560AAD5-4ED8-2149-A9BD-F7857EF24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0"/>
            <a:ext cx="5929312" cy="9556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Transizione idealmente si completa: quando sono occupati gli ultimi siti e tutte le molecole di Hb sono nella forma ad alta affinità</a:t>
            </a:r>
          </a:p>
        </p:txBody>
      </p:sp>
      <p:sp>
        <p:nvSpPr>
          <p:cNvPr id="432" name="Ovale 46">
            <a:extLst>
              <a:ext uri="{FF2B5EF4-FFF2-40B4-BE49-F238E27FC236}">
                <a16:creationId xmlns:a16="http://schemas.microsoft.com/office/drawing/2014/main" id="{2BEF20C4-BE4A-A241-AE49-9CE741B34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3" name="Ovale 46">
            <a:extLst>
              <a:ext uri="{FF2B5EF4-FFF2-40B4-BE49-F238E27FC236}">
                <a16:creationId xmlns:a16="http://schemas.microsoft.com/office/drawing/2014/main" id="{2DC626AF-37B5-1C41-8F2C-741B453A1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4" name="Ovale 46">
            <a:extLst>
              <a:ext uri="{FF2B5EF4-FFF2-40B4-BE49-F238E27FC236}">
                <a16:creationId xmlns:a16="http://schemas.microsoft.com/office/drawing/2014/main" id="{CBCE6A17-0112-1946-9B78-49AF84E1E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5" name="Ovale 46">
            <a:extLst>
              <a:ext uri="{FF2B5EF4-FFF2-40B4-BE49-F238E27FC236}">
                <a16:creationId xmlns:a16="http://schemas.microsoft.com/office/drawing/2014/main" id="{2B567445-A6E1-1846-9DFC-E0D98D5D9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6" name="Ovale 46">
            <a:extLst>
              <a:ext uri="{FF2B5EF4-FFF2-40B4-BE49-F238E27FC236}">
                <a16:creationId xmlns:a16="http://schemas.microsoft.com/office/drawing/2014/main" id="{AEF3BF0B-E0E9-2E4A-AE81-E82B3A433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7325" y="1793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7" name="Ovale 46">
            <a:extLst>
              <a:ext uri="{FF2B5EF4-FFF2-40B4-BE49-F238E27FC236}">
                <a16:creationId xmlns:a16="http://schemas.microsoft.com/office/drawing/2014/main" id="{1973559A-0B4C-5F48-B564-2AD8FD90A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8" name="Ovale 46">
            <a:extLst>
              <a:ext uri="{FF2B5EF4-FFF2-40B4-BE49-F238E27FC236}">
                <a16:creationId xmlns:a16="http://schemas.microsoft.com/office/drawing/2014/main" id="{4E48828E-2C43-C947-95AA-E1039B40C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9" name="Ovale 46">
            <a:extLst>
              <a:ext uri="{FF2B5EF4-FFF2-40B4-BE49-F238E27FC236}">
                <a16:creationId xmlns:a16="http://schemas.microsoft.com/office/drawing/2014/main" id="{0C2D20D7-A832-0D45-9B8E-76CAB0AD7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0" name="Ovale 46">
            <a:extLst>
              <a:ext uri="{FF2B5EF4-FFF2-40B4-BE49-F238E27FC236}">
                <a16:creationId xmlns:a16="http://schemas.microsoft.com/office/drawing/2014/main" id="{524C5256-E84A-1541-81C9-D0F4E2175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1" name="Ovale 46">
            <a:extLst>
              <a:ext uri="{FF2B5EF4-FFF2-40B4-BE49-F238E27FC236}">
                <a16:creationId xmlns:a16="http://schemas.microsoft.com/office/drawing/2014/main" id="{AFDF533A-5A20-6E43-94B4-C0770C58D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2" name="Ovale 46">
            <a:extLst>
              <a:ext uri="{FF2B5EF4-FFF2-40B4-BE49-F238E27FC236}">
                <a16:creationId xmlns:a16="http://schemas.microsoft.com/office/drawing/2014/main" id="{21EB177C-1158-504C-9777-B5D9B953B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3" y="27003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3" name="Ovale 46">
            <a:extLst>
              <a:ext uri="{FF2B5EF4-FFF2-40B4-BE49-F238E27FC236}">
                <a16:creationId xmlns:a16="http://schemas.microsoft.com/office/drawing/2014/main" id="{948A7938-B7EC-2040-B61E-97F0E442B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4" name="Ovale 46">
            <a:extLst>
              <a:ext uri="{FF2B5EF4-FFF2-40B4-BE49-F238E27FC236}">
                <a16:creationId xmlns:a16="http://schemas.microsoft.com/office/drawing/2014/main" id="{3239A1EA-E3B8-764C-96BA-5CBF48F31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5" name="Ovale 46">
            <a:extLst>
              <a:ext uri="{FF2B5EF4-FFF2-40B4-BE49-F238E27FC236}">
                <a16:creationId xmlns:a16="http://schemas.microsoft.com/office/drawing/2014/main" id="{476C26E7-9E78-EE42-91E7-3548CAF12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85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6" name="Ovale 46">
            <a:extLst>
              <a:ext uri="{FF2B5EF4-FFF2-40B4-BE49-F238E27FC236}">
                <a16:creationId xmlns:a16="http://schemas.microsoft.com/office/drawing/2014/main" id="{F9EF898D-0671-2F4D-9E51-88BF74857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363" y="25844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7" name="Ovale 46">
            <a:extLst>
              <a:ext uri="{FF2B5EF4-FFF2-40B4-BE49-F238E27FC236}">
                <a16:creationId xmlns:a16="http://schemas.microsoft.com/office/drawing/2014/main" id="{E5197D3D-BEAD-C742-870B-E9446A887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3" y="3167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8" name="Ovale 46">
            <a:extLst>
              <a:ext uri="{FF2B5EF4-FFF2-40B4-BE49-F238E27FC236}">
                <a16:creationId xmlns:a16="http://schemas.microsoft.com/office/drawing/2014/main" id="{BD36DB5B-08F9-EB44-A376-ED5F85B53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3048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9" name="Ovale 46">
            <a:extLst>
              <a:ext uri="{FF2B5EF4-FFF2-40B4-BE49-F238E27FC236}">
                <a16:creationId xmlns:a16="http://schemas.microsoft.com/office/drawing/2014/main" id="{844986B8-E33F-BC47-9A1E-F90E535CC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50" name="Ovale 46">
            <a:extLst>
              <a:ext uri="{FF2B5EF4-FFF2-40B4-BE49-F238E27FC236}">
                <a16:creationId xmlns:a16="http://schemas.microsoft.com/office/drawing/2014/main" id="{7094A516-0B76-4741-B679-505D1632D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51" name="Ovale 46">
            <a:extLst>
              <a:ext uri="{FF2B5EF4-FFF2-40B4-BE49-F238E27FC236}">
                <a16:creationId xmlns:a16="http://schemas.microsoft.com/office/drawing/2014/main" id="{633C82D8-2DD5-9E4D-853C-E1B2A48C1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A4F7092-E93C-714A-BBDF-1B9357FADD41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3352800"/>
            <a:ext cx="1295400" cy="731838"/>
            <a:chOff x="1371600" y="3352800"/>
            <a:chExt cx="1295400" cy="731838"/>
          </a:xfrm>
        </p:grpSpPr>
        <p:grpSp>
          <p:nvGrpSpPr>
            <p:cNvPr id="51446" name="Gruppo 128">
              <a:extLst>
                <a:ext uri="{FF2B5EF4-FFF2-40B4-BE49-F238E27FC236}">
                  <a16:creationId xmlns:a16="http://schemas.microsoft.com/office/drawing/2014/main" id="{56C725E6-712F-8941-B493-19DDFF114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1600" y="3352800"/>
              <a:ext cx="1295400" cy="731838"/>
              <a:chOff x="1406856" y="3020704"/>
              <a:chExt cx="1294650" cy="732206"/>
            </a:xfrm>
          </p:grpSpPr>
          <p:grpSp>
            <p:nvGrpSpPr>
              <p:cNvPr id="51448" name="Gruppo 23">
                <a:extLst>
                  <a:ext uri="{FF2B5EF4-FFF2-40B4-BE49-F238E27FC236}">
                    <a16:creationId xmlns:a16="http://schemas.microsoft.com/office/drawing/2014/main" id="{8873DBA4-83D3-0549-B973-FCD6687264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452" name="CasellaDiTesto 25">
                  <a:extLst>
                    <a:ext uri="{FF2B5EF4-FFF2-40B4-BE49-F238E27FC236}">
                      <a16:creationId xmlns:a16="http://schemas.microsoft.com/office/drawing/2014/main" id="{F2EA8326-A84E-2B4F-89F1-CA99614798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3" name="CasellaDiTesto 26">
                  <a:extLst>
                    <a:ext uri="{FF2B5EF4-FFF2-40B4-BE49-F238E27FC236}">
                      <a16:creationId xmlns:a16="http://schemas.microsoft.com/office/drawing/2014/main" id="{09ACD5AC-E3ED-884C-AD5B-67BD9F8138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4" name="CasellaDiTesto 27">
                  <a:extLst>
                    <a:ext uri="{FF2B5EF4-FFF2-40B4-BE49-F238E27FC236}">
                      <a16:creationId xmlns:a16="http://schemas.microsoft.com/office/drawing/2014/main" id="{9D3CB54F-3B19-0243-A928-CF1CE99FCB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5" name="CasellaDiTesto 28">
                  <a:extLst>
                    <a:ext uri="{FF2B5EF4-FFF2-40B4-BE49-F238E27FC236}">
                      <a16:creationId xmlns:a16="http://schemas.microsoft.com/office/drawing/2014/main" id="{7566E470-0A26-8D46-8D8B-2259A8136D7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449" name="Rombo 117">
                <a:extLst>
                  <a:ext uri="{FF2B5EF4-FFF2-40B4-BE49-F238E27FC236}">
                    <a16:creationId xmlns:a16="http://schemas.microsoft.com/office/drawing/2014/main" id="{604F6C93-0023-814F-A5E8-0F672CE5C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50" name="Rombo 118">
                <a:extLst>
                  <a:ext uri="{FF2B5EF4-FFF2-40B4-BE49-F238E27FC236}">
                    <a16:creationId xmlns:a16="http://schemas.microsoft.com/office/drawing/2014/main" id="{4BA2B278-959F-5041-BD01-B18DB87E8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1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51" name="Rombo 119">
                <a:extLst>
                  <a:ext uri="{FF2B5EF4-FFF2-40B4-BE49-F238E27FC236}">
                    <a16:creationId xmlns:a16="http://schemas.microsoft.com/office/drawing/2014/main" id="{C2B519A8-2F48-7F45-86A9-B465DF657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2144" y="33800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447" name="Rombo 119">
              <a:extLst>
                <a:ext uri="{FF2B5EF4-FFF2-40B4-BE49-F238E27FC236}">
                  <a16:creationId xmlns:a16="http://schemas.microsoft.com/office/drawing/2014/main" id="{769C0F8F-61B4-0D43-BBCF-C95B5C306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5446" y="3714071"/>
              <a:ext cx="304977" cy="304647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419" name="Gruppo 185">
            <a:extLst>
              <a:ext uri="{FF2B5EF4-FFF2-40B4-BE49-F238E27FC236}">
                <a16:creationId xmlns:a16="http://schemas.microsoft.com/office/drawing/2014/main" id="{61B095D9-4D34-C940-AFC2-0B53208AE7B8}"/>
              </a:ext>
            </a:extLst>
          </p:cNvPr>
          <p:cNvGrpSpPr>
            <a:grpSpLocks/>
          </p:cNvGrpSpPr>
          <p:nvPr/>
        </p:nvGrpSpPr>
        <p:grpSpPr bwMode="auto">
          <a:xfrm>
            <a:off x="7227888" y="4327525"/>
            <a:ext cx="1295400" cy="731838"/>
            <a:chOff x="3276600" y="1295400"/>
            <a:chExt cx="1294650" cy="732206"/>
          </a:xfrm>
        </p:grpSpPr>
        <p:grpSp>
          <p:nvGrpSpPr>
            <p:cNvPr id="51432" name="Gruppo 44">
              <a:extLst>
                <a:ext uri="{FF2B5EF4-FFF2-40B4-BE49-F238E27FC236}">
                  <a16:creationId xmlns:a16="http://schemas.microsoft.com/office/drawing/2014/main" id="{860C88DE-35EA-D942-A1E6-53A3E7C68D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104" y="1662752"/>
              <a:ext cx="228600" cy="228600"/>
              <a:chOff x="6629400" y="3200400"/>
              <a:chExt cx="228600" cy="228600"/>
            </a:xfrm>
          </p:grpSpPr>
          <p:sp>
            <p:nvSpPr>
              <p:cNvPr id="51444" name="Ovale 45">
                <a:extLst>
                  <a:ext uri="{FF2B5EF4-FFF2-40B4-BE49-F238E27FC236}">
                    <a16:creationId xmlns:a16="http://schemas.microsoft.com/office/drawing/2014/main" id="{C414631E-7AE0-464C-9993-EE673580F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45" name="Ovale 46">
                <a:extLst>
                  <a:ext uri="{FF2B5EF4-FFF2-40B4-BE49-F238E27FC236}">
                    <a16:creationId xmlns:a16="http://schemas.microsoft.com/office/drawing/2014/main" id="{CCE0E434-94E2-B849-AED2-EF3ACF149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33" name="Gruppo 173">
              <a:extLst>
                <a:ext uri="{FF2B5EF4-FFF2-40B4-BE49-F238E27FC236}">
                  <a16:creationId xmlns:a16="http://schemas.microsoft.com/office/drawing/2014/main" id="{4B1D5713-378F-B44F-AB15-52F27E266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295400"/>
              <a:ext cx="1294650" cy="732206"/>
              <a:chOff x="1524000" y="3962400"/>
              <a:chExt cx="1294650" cy="732206"/>
            </a:xfrm>
          </p:grpSpPr>
          <p:grpSp>
            <p:nvGrpSpPr>
              <p:cNvPr id="51434" name="Gruppo 23">
                <a:extLst>
                  <a:ext uri="{FF2B5EF4-FFF2-40B4-BE49-F238E27FC236}">
                    <a16:creationId xmlns:a16="http://schemas.microsoft.com/office/drawing/2014/main" id="{48979287-0E23-B043-A1CF-947EFB8B8B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440" name="CasellaDiTesto 181">
                  <a:extLst>
                    <a:ext uri="{FF2B5EF4-FFF2-40B4-BE49-F238E27FC236}">
                      <a16:creationId xmlns:a16="http://schemas.microsoft.com/office/drawing/2014/main" id="{27386F0D-8507-0742-9828-EC0DCA9A3C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1" name="CasellaDiTesto 182">
                  <a:extLst>
                    <a:ext uri="{FF2B5EF4-FFF2-40B4-BE49-F238E27FC236}">
                      <a16:creationId xmlns:a16="http://schemas.microsoft.com/office/drawing/2014/main" id="{FFD849C0-4C23-CC42-A8D4-2A7DDB1ABC3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2" name="CasellaDiTesto 183">
                  <a:extLst>
                    <a:ext uri="{FF2B5EF4-FFF2-40B4-BE49-F238E27FC236}">
                      <a16:creationId xmlns:a16="http://schemas.microsoft.com/office/drawing/2014/main" id="{598A8369-1D4C-D540-B2C3-2C9D8A98CE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3" name="CasellaDiTesto 184">
                  <a:extLst>
                    <a:ext uri="{FF2B5EF4-FFF2-40B4-BE49-F238E27FC236}">
                      <a16:creationId xmlns:a16="http://schemas.microsoft.com/office/drawing/2014/main" id="{C5E577EC-49D1-A648-A4C6-0DFD920C96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35" name="Gruppo 44">
                <a:extLst>
                  <a:ext uri="{FF2B5EF4-FFF2-40B4-BE49-F238E27FC236}">
                    <a16:creationId xmlns:a16="http://schemas.microsoft.com/office/drawing/2014/main" id="{AF7A3958-58CF-884A-BCD0-DD0E78FE0D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38" name="Ovale 45">
                  <a:extLst>
                    <a:ext uri="{FF2B5EF4-FFF2-40B4-BE49-F238E27FC236}">
                      <a16:creationId xmlns:a16="http://schemas.microsoft.com/office/drawing/2014/main" id="{42F638B3-0F39-AC47-97C7-141D81203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39" name="Ovale 46">
                  <a:extLst>
                    <a:ext uri="{FF2B5EF4-FFF2-40B4-BE49-F238E27FC236}">
                      <a16:creationId xmlns:a16="http://schemas.microsoft.com/office/drawing/2014/main" id="{DF818593-659D-DB43-A0FF-248A1E2CA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436" name="Rombo 176">
                <a:extLst>
                  <a:ext uri="{FF2B5EF4-FFF2-40B4-BE49-F238E27FC236}">
                    <a16:creationId xmlns:a16="http://schemas.microsoft.com/office/drawing/2014/main" id="{2A3EF818-FFED-4E4F-B2D5-C3F0400A0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37" name="Rombo 177">
                <a:extLst>
                  <a:ext uri="{FF2B5EF4-FFF2-40B4-BE49-F238E27FC236}">
                    <a16:creationId xmlns:a16="http://schemas.microsoft.com/office/drawing/2014/main" id="{51F5394E-AA31-3F46-87F8-4CE4B9035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248" y="4016992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65" name="Gruppo 292">
            <a:extLst>
              <a:ext uri="{FF2B5EF4-FFF2-40B4-BE49-F238E27FC236}">
                <a16:creationId xmlns:a16="http://schemas.microsoft.com/office/drawing/2014/main" id="{DEBC74D1-8CA5-8F4C-B93A-C12C8C68268A}"/>
              </a:ext>
            </a:extLst>
          </p:cNvPr>
          <p:cNvGrpSpPr>
            <a:grpSpLocks/>
          </p:cNvGrpSpPr>
          <p:nvPr/>
        </p:nvGrpSpPr>
        <p:grpSpPr bwMode="auto">
          <a:xfrm>
            <a:off x="7740650" y="2009775"/>
            <a:ext cx="1295400" cy="731838"/>
            <a:chOff x="5791200" y="1143000"/>
            <a:chExt cx="1294650" cy="732206"/>
          </a:xfrm>
        </p:grpSpPr>
        <p:grpSp>
          <p:nvGrpSpPr>
            <p:cNvPr id="51415" name="Gruppo 44">
              <a:extLst>
                <a:ext uri="{FF2B5EF4-FFF2-40B4-BE49-F238E27FC236}">
                  <a16:creationId xmlns:a16="http://schemas.microsoft.com/office/drawing/2014/main" id="{B4753B83-FE35-F247-A73B-416E95DABC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7888" y="1268104"/>
              <a:ext cx="228600" cy="228600"/>
              <a:chOff x="6629400" y="3200400"/>
              <a:chExt cx="228600" cy="228600"/>
            </a:xfrm>
          </p:grpSpPr>
          <p:sp>
            <p:nvSpPr>
              <p:cNvPr id="51430" name="Ovale 45">
                <a:extLst>
                  <a:ext uri="{FF2B5EF4-FFF2-40B4-BE49-F238E27FC236}">
                    <a16:creationId xmlns:a16="http://schemas.microsoft.com/office/drawing/2014/main" id="{58E92D7A-BCD5-D545-8A0E-42D97A2EB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31" name="Ovale 46">
                <a:extLst>
                  <a:ext uri="{FF2B5EF4-FFF2-40B4-BE49-F238E27FC236}">
                    <a16:creationId xmlns:a16="http://schemas.microsoft.com/office/drawing/2014/main" id="{351F928C-8375-A94F-8E8E-0F5EEA2A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16" name="Gruppo 277">
              <a:extLst>
                <a:ext uri="{FF2B5EF4-FFF2-40B4-BE49-F238E27FC236}">
                  <a16:creationId xmlns:a16="http://schemas.microsoft.com/office/drawing/2014/main" id="{E56504EA-DF15-4F40-BC5E-7F12A6E7DB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1200" y="1143000"/>
              <a:ext cx="1294650" cy="732206"/>
              <a:chOff x="3733800" y="2743200"/>
              <a:chExt cx="1294650" cy="732206"/>
            </a:xfrm>
          </p:grpSpPr>
          <p:grpSp>
            <p:nvGrpSpPr>
              <p:cNvPr id="51417" name="Gruppo 44">
                <a:extLst>
                  <a:ext uri="{FF2B5EF4-FFF2-40B4-BE49-F238E27FC236}">
                    <a16:creationId xmlns:a16="http://schemas.microsoft.com/office/drawing/2014/main" id="{DCF822BC-55D9-304C-8232-0BC206BB1D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5008" y="3110552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28" name="Ovale 45">
                  <a:extLst>
                    <a:ext uri="{FF2B5EF4-FFF2-40B4-BE49-F238E27FC236}">
                      <a16:creationId xmlns:a16="http://schemas.microsoft.com/office/drawing/2014/main" id="{78562647-662D-5B40-B4C0-CF7BEDC864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29" name="Ovale 46">
                  <a:extLst>
                    <a:ext uri="{FF2B5EF4-FFF2-40B4-BE49-F238E27FC236}">
                      <a16:creationId xmlns:a16="http://schemas.microsoft.com/office/drawing/2014/main" id="{BEB553FE-1EB0-8A47-A438-7A5C0F0355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18" name="Gruppo 199">
                <a:extLst>
                  <a:ext uri="{FF2B5EF4-FFF2-40B4-BE49-F238E27FC236}">
                    <a16:creationId xmlns:a16="http://schemas.microsoft.com/office/drawing/2014/main" id="{522B9E4C-63CB-204B-BD60-821B65732E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3800" y="2743200"/>
                <a:ext cx="1294650" cy="732206"/>
                <a:chOff x="1406856" y="3020704"/>
                <a:chExt cx="1294650" cy="732206"/>
              </a:xfrm>
            </p:grpSpPr>
            <p:grpSp>
              <p:nvGrpSpPr>
                <p:cNvPr id="51419" name="Gruppo 23">
                  <a:extLst>
                    <a:ext uri="{FF2B5EF4-FFF2-40B4-BE49-F238E27FC236}">
                      <a16:creationId xmlns:a16="http://schemas.microsoft.com/office/drawing/2014/main" id="{B544C536-F97B-C740-93B4-BD3AD87B6D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06856" y="3020704"/>
                  <a:ext cx="1294650" cy="732206"/>
                  <a:chOff x="1102056" y="2639704"/>
                  <a:chExt cx="1294650" cy="732206"/>
                </a:xfrm>
              </p:grpSpPr>
              <p:sp>
                <p:nvSpPr>
                  <p:cNvPr id="51424" name="CasellaDiTesto 286">
                    <a:extLst>
                      <a:ext uri="{FF2B5EF4-FFF2-40B4-BE49-F238E27FC236}">
                        <a16:creationId xmlns:a16="http://schemas.microsoft.com/office/drawing/2014/main" id="{1D19FC83-4DEA-5145-895C-CC1857C6FB1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2056" y="2639704"/>
                    <a:ext cx="42351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2000" b="1" i="0" u="none" strike="noStrike" kern="1200" cap="none" spc="0" normalizeH="0" baseline="-25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5" name="CasellaDiTesto 287">
                    <a:extLst>
                      <a:ext uri="{FF2B5EF4-FFF2-40B4-BE49-F238E27FC236}">
                        <a16:creationId xmlns:a16="http://schemas.microsoft.com/office/drawing/2014/main" id="{08A087B9-33A9-0241-A1DD-E4922F94467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15704" y="2971800"/>
                    <a:ext cx="40267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6" name="CasellaDiTesto 288">
                    <a:extLst>
                      <a:ext uri="{FF2B5EF4-FFF2-40B4-BE49-F238E27FC236}">
                        <a16:creationId xmlns:a16="http://schemas.microsoft.com/office/drawing/2014/main" id="{D09D6C64-F0B5-5C4D-B8B7-B9CF035D421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384" y="2971800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7" name="CasellaDiTesto 289">
                    <a:extLst>
                      <a:ext uri="{FF2B5EF4-FFF2-40B4-BE49-F238E27FC236}">
                        <a16:creationId xmlns:a16="http://schemas.microsoft.com/office/drawing/2014/main" id="{37981758-A7CA-B64A-8EC1-77FC34E6A54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9592" y="2653352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20" name="Gruppo 44">
                  <a:extLst>
                    <a:ext uri="{FF2B5EF4-FFF2-40B4-BE49-F238E27FC236}">
                      <a16:creationId xmlns:a16="http://schemas.microsoft.com/office/drawing/2014/main" id="{0CEF6492-6884-2543-83C1-7DECA9A2CA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93544" y="3393744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22" name="Ovale 45">
                    <a:extLst>
                      <a:ext uri="{FF2B5EF4-FFF2-40B4-BE49-F238E27FC236}">
                        <a16:creationId xmlns:a16="http://schemas.microsoft.com/office/drawing/2014/main" id="{380C0C0E-E99E-B14F-BA0C-5620EDA42B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3" name="Ovale 46">
                    <a:extLst>
                      <a:ext uri="{FF2B5EF4-FFF2-40B4-BE49-F238E27FC236}">
                        <a16:creationId xmlns:a16="http://schemas.microsoft.com/office/drawing/2014/main" id="{2DED3531-2A61-5540-855B-422F86A47A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421" name="Rombo 283">
                  <a:extLst>
                    <a:ext uri="{FF2B5EF4-FFF2-40B4-BE49-F238E27FC236}">
                      <a16:creationId xmlns:a16="http://schemas.microsoft.com/office/drawing/2014/main" id="{65107C79-1029-754F-9181-CDAF3554B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0104" y="3075296"/>
                  <a:ext cx="304800" cy="304800"/>
                </a:xfrm>
                <a:prstGeom prst="diamond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1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6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0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 nodeType="clickPar">
                      <p:stCondLst>
                        <p:cond delay="indefinite"/>
                      </p:stCondLst>
                      <p:childTnLst>
                        <p:par>
                          <p:cTn id="3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3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6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9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2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5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8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1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4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7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0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3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6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9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5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1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4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7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0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3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6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2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5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8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4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0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3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6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9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5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8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1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4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0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3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6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9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2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5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8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1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4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7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0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3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6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2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5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8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1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7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6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9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2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8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1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4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7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0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3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6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2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5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8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4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7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0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3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6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9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2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5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8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1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4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7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0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3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6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2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5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8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1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5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1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96" grpId="0"/>
      <p:bldP spid="110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59" grpId="1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/>
      <p:bldP spid="273" grpId="0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8" grpId="0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  <p:bldP spid="395" grpId="0" animBg="1"/>
      <p:bldP spid="396" grpId="0" animBg="1"/>
      <p:bldP spid="397" grpId="0" animBg="1"/>
      <p:bldP spid="398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5" grpId="0" animBg="1"/>
      <p:bldP spid="416" grpId="0" animBg="1"/>
      <p:bldP spid="417" grpId="0" animBg="1"/>
      <p:bldP spid="418" grpId="0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  <p:bldP spid="429" grpId="0" animBg="1"/>
      <p:bldP spid="430" grpId="0" animBg="1"/>
      <p:bldP spid="431" grpId="0" animBg="1"/>
      <p:bldP spid="432" grpId="0" animBg="1"/>
      <p:bldP spid="433" grpId="0" animBg="1"/>
      <p:bldP spid="434" grpId="0" animBg="1"/>
      <p:bldP spid="435" grpId="0" animBg="1"/>
      <p:bldP spid="436" grpId="0" animBg="1"/>
      <p:bldP spid="437" grpId="0" animBg="1"/>
      <p:bldP spid="438" grpId="0" animBg="1"/>
      <p:bldP spid="439" grpId="0" animBg="1"/>
      <p:bldP spid="440" grpId="0" animBg="1"/>
      <p:bldP spid="441" grpId="0" animBg="1"/>
      <p:bldP spid="442" grpId="0" animBg="1"/>
      <p:bldP spid="443" grpId="0" animBg="1"/>
      <p:bldP spid="444" grpId="0" animBg="1"/>
      <p:bldP spid="445" grpId="0" animBg="1"/>
      <p:bldP spid="446" grpId="0" animBg="1"/>
      <p:bldP spid="447" grpId="0" animBg="1"/>
      <p:bldP spid="448" grpId="0" animBg="1"/>
      <p:bldP spid="449" grpId="0" animBg="1"/>
      <p:bldP spid="450" grpId="0" animBg="1"/>
      <p:bldP spid="45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>
            <a:extLst>
              <a:ext uri="{FF2B5EF4-FFF2-40B4-BE49-F238E27FC236}">
                <a16:creationId xmlns:a16="http://schemas.microsoft.com/office/drawing/2014/main" id="{7C768E11-2417-874F-A781-8F4D463C0C3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917575"/>
            <a:ext cx="6518275" cy="5564188"/>
            <a:chOff x="1680" y="578"/>
            <a:chExt cx="3973" cy="3505"/>
          </a:xfrm>
        </p:grpSpPr>
        <p:grpSp>
          <p:nvGrpSpPr>
            <p:cNvPr id="56347" name="Group 34">
              <a:extLst>
                <a:ext uri="{FF2B5EF4-FFF2-40B4-BE49-F238E27FC236}">
                  <a16:creationId xmlns:a16="http://schemas.microsoft.com/office/drawing/2014/main" id="{E0671364-21DC-644B-B67D-428F93D279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578"/>
              <a:ext cx="3973" cy="3244"/>
              <a:chOff x="1728" y="733"/>
              <a:chExt cx="3973" cy="3244"/>
            </a:xfrm>
          </p:grpSpPr>
          <p:sp>
            <p:nvSpPr>
              <p:cNvPr id="56354" name="Rectangle 17">
                <a:extLst>
                  <a:ext uri="{FF2B5EF4-FFF2-40B4-BE49-F238E27FC236}">
                    <a16:creationId xmlns:a16="http://schemas.microsoft.com/office/drawing/2014/main" id="{D35875AC-CFFC-F94D-A35F-6B2B2434E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816"/>
                <a:ext cx="3264" cy="288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6355" name="Line 18">
                <a:extLst>
                  <a:ext uri="{FF2B5EF4-FFF2-40B4-BE49-F238E27FC236}">
                    <a16:creationId xmlns:a16="http://schemas.microsoft.com/office/drawing/2014/main" id="{B6C17E92-F916-9244-95B0-9C048AE912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81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6" name="Line 19">
                <a:extLst>
                  <a:ext uri="{FF2B5EF4-FFF2-40B4-BE49-F238E27FC236}">
                    <a16:creationId xmlns:a16="http://schemas.microsoft.com/office/drawing/2014/main" id="{083B0031-EBB6-2342-A718-5F8280BC7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29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7" name="Line 21">
                <a:extLst>
                  <a:ext uri="{FF2B5EF4-FFF2-40B4-BE49-F238E27FC236}">
                    <a16:creationId xmlns:a16="http://schemas.microsoft.com/office/drawing/2014/main" id="{B1865FA1-8025-EC40-AF5E-86F48E933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1" y="3696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8" name="Line 22">
                <a:extLst>
                  <a:ext uri="{FF2B5EF4-FFF2-40B4-BE49-F238E27FC236}">
                    <a16:creationId xmlns:a16="http://schemas.microsoft.com/office/drawing/2014/main" id="{01658B51-4A1D-424D-ABDD-7686976CB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976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9" name="Line 23">
                <a:extLst>
                  <a:ext uri="{FF2B5EF4-FFF2-40B4-BE49-F238E27FC236}">
                    <a16:creationId xmlns:a16="http://schemas.microsoft.com/office/drawing/2014/main" id="{C8A75C32-6167-6E48-A01D-E4FB62981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1549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0" name="Text Box 24">
                <a:extLst>
                  <a:ext uri="{FF2B5EF4-FFF2-40B4-BE49-F238E27FC236}">
                    <a16:creationId xmlns:a16="http://schemas.microsoft.com/office/drawing/2014/main" id="{B6636910-8DC2-4B4E-BBEB-7567B19415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66" y="733"/>
                <a:ext cx="360" cy="2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1,00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0.75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0.50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0.25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0.0</a:t>
                </a:r>
              </a:p>
            </p:txBody>
          </p:sp>
          <p:grpSp>
            <p:nvGrpSpPr>
              <p:cNvPr id="56361" name="Group 27">
                <a:extLst>
                  <a:ext uri="{FF2B5EF4-FFF2-40B4-BE49-F238E27FC236}">
                    <a16:creationId xmlns:a16="http://schemas.microsoft.com/office/drawing/2014/main" id="{73481764-48CD-3E47-8179-FA0633B4B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28" y="1779"/>
                <a:ext cx="203" cy="288"/>
                <a:chOff x="1574" y="1952"/>
                <a:chExt cx="203" cy="288"/>
              </a:xfrm>
            </p:grpSpPr>
            <p:sp>
              <p:nvSpPr>
                <p:cNvPr id="56367" name="Text Box 25">
                  <a:extLst>
                    <a:ext uri="{FF2B5EF4-FFF2-40B4-BE49-F238E27FC236}">
                      <a16:creationId xmlns:a16="http://schemas.microsoft.com/office/drawing/2014/main" id="{D094EF83-A4D9-544F-BBA0-F85757F2F0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74" y="1952"/>
                  <a:ext cx="203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altLang="it-IT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Y</a:t>
                  </a:r>
                </a:p>
              </p:txBody>
            </p:sp>
            <p:sp>
              <p:nvSpPr>
                <p:cNvPr id="56368" name="Line 26">
                  <a:extLst>
                    <a:ext uri="{FF2B5EF4-FFF2-40B4-BE49-F238E27FC236}">
                      <a16:creationId xmlns:a16="http://schemas.microsoft.com/office/drawing/2014/main" id="{32F08F16-A823-DB4B-86F3-D28B00AD43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39" y="1969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6362" name="Line 29">
                <a:extLst>
                  <a:ext uri="{FF2B5EF4-FFF2-40B4-BE49-F238E27FC236}">
                    <a16:creationId xmlns:a16="http://schemas.microsoft.com/office/drawing/2014/main" id="{73D35CD4-C8F4-7149-9305-F546A2E3B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3" name="Line 30">
                <a:extLst>
                  <a:ext uri="{FF2B5EF4-FFF2-40B4-BE49-F238E27FC236}">
                    <a16:creationId xmlns:a16="http://schemas.microsoft.com/office/drawing/2014/main" id="{BDAA4DDE-470C-4B4A-B19A-3C8EB15EA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4" name="Line 31">
                <a:extLst>
                  <a:ext uri="{FF2B5EF4-FFF2-40B4-BE49-F238E27FC236}">
                    <a16:creationId xmlns:a16="http://schemas.microsoft.com/office/drawing/2014/main" id="{46B3566D-894B-4348-87AE-CDADA470C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0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5" name="Line 32">
                <a:extLst>
                  <a:ext uri="{FF2B5EF4-FFF2-40B4-BE49-F238E27FC236}">
                    <a16:creationId xmlns:a16="http://schemas.microsoft.com/office/drawing/2014/main" id="{442E90A2-C45E-244F-9FC3-C2DFFDCF5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8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6" name="Text Box 33">
                <a:extLst>
                  <a:ext uri="{FF2B5EF4-FFF2-40B4-BE49-F238E27FC236}">
                    <a16:creationId xmlns:a16="http://schemas.microsoft.com/office/drawing/2014/main" id="{57F13AEC-06C1-2547-92ED-A7A1BF01AB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9" y="3746"/>
                <a:ext cx="282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 20,0              40,0              60,0            80,0</a:t>
                </a:r>
              </a:p>
            </p:txBody>
          </p:sp>
        </p:grpSp>
        <p:grpSp>
          <p:nvGrpSpPr>
            <p:cNvPr id="56348" name="Group 66">
              <a:extLst>
                <a:ext uri="{FF2B5EF4-FFF2-40B4-BE49-F238E27FC236}">
                  <a16:creationId xmlns:a16="http://schemas.microsoft.com/office/drawing/2014/main" id="{B8C61CD6-CDD1-DD46-8A6B-E6F0FFCD1D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7" y="3552"/>
              <a:ext cx="2449" cy="531"/>
              <a:chOff x="2687" y="3552"/>
              <a:chExt cx="2449" cy="531"/>
            </a:xfrm>
          </p:grpSpPr>
          <p:sp>
            <p:nvSpPr>
              <p:cNvPr id="56349" name="Text Box 28">
                <a:extLst>
                  <a:ext uri="{FF2B5EF4-FFF2-40B4-BE49-F238E27FC236}">
                    <a16:creationId xmlns:a16="http://schemas.microsoft.com/office/drawing/2014/main" id="{CFC8CFA0-FAAF-E54A-820D-DD27CF86DE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4" y="3795"/>
                <a:ext cx="105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pO</a:t>
                </a:r>
                <a:r>
                  <a:rPr kumimoji="0" lang="it-IT" altLang="it-IT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it-IT" alt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(mmHg)</a:t>
                </a:r>
              </a:p>
            </p:txBody>
          </p:sp>
          <p:sp>
            <p:nvSpPr>
              <p:cNvPr id="56350" name="Line 38">
                <a:extLst>
                  <a:ext uri="{FF2B5EF4-FFF2-40B4-BE49-F238E27FC236}">
                    <a16:creationId xmlns:a16="http://schemas.microsoft.com/office/drawing/2014/main" id="{F66DDB3F-A853-9F47-9BDE-1E97D3719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4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1" name="Line 40">
                <a:extLst>
                  <a:ext uri="{FF2B5EF4-FFF2-40B4-BE49-F238E27FC236}">
                    <a16:creationId xmlns:a16="http://schemas.microsoft.com/office/drawing/2014/main" id="{09D64615-FCA8-BD46-BA8C-B5B645430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7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2" name="Line 41">
                <a:extLst>
                  <a:ext uri="{FF2B5EF4-FFF2-40B4-BE49-F238E27FC236}">
                    <a16:creationId xmlns:a16="http://schemas.microsoft.com/office/drawing/2014/main" id="{ECEDAFC5-DC01-0842-B673-7AB527823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4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3" name="Line 42">
                <a:extLst>
                  <a:ext uri="{FF2B5EF4-FFF2-40B4-BE49-F238E27FC236}">
                    <a16:creationId xmlns:a16="http://schemas.microsoft.com/office/drawing/2014/main" id="{9DD5DF38-28EC-7142-A1C6-D9F602128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36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6323" name="Text Box 46">
            <a:extLst>
              <a:ext uri="{FF2B5EF4-FFF2-40B4-BE49-F238E27FC236}">
                <a16:creationId xmlns:a16="http://schemas.microsoft.com/office/drawing/2014/main" id="{4E5FB74E-6EE0-6443-A510-BD0256191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8915400" cy="708025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Graficamente la relazione esistente fra Y e pO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è rappresentato  da una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CURVA DI OSSIGENAZIONE SIGMOIDALE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infatti il legame Hb/O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è di tipo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COOPERATIVO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58422" name="Picture 54">
            <a:extLst>
              <a:ext uri="{FF2B5EF4-FFF2-40B4-BE49-F238E27FC236}">
                <a16:creationId xmlns:a16="http://schemas.microsoft.com/office/drawing/2014/main" id="{BA10DAFC-F169-2744-BF47-FD49B37ED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52"/>
          <a:stretch>
            <a:fillRect/>
          </a:stretch>
        </p:blipFill>
        <p:spPr bwMode="auto">
          <a:xfrm>
            <a:off x="3586163" y="4198938"/>
            <a:ext cx="53895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23" name="Picture 55">
            <a:extLst>
              <a:ext uri="{FF2B5EF4-FFF2-40B4-BE49-F238E27FC236}">
                <a16:creationId xmlns:a16="http://schemas.microsoft.com/office/drawing/2014/main" id="{89030312-980E-0448-9353-661AB89BE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38" b="25441"/>
          <a:stretch>
            <a:fillRect/>
          </a:stretch>
        </p:blipFill>
        <p:spPr bwMode="auto">
          <a:xfrm>
            <a:off x="3594100" y="2125663"/>
            <a:ext cx="5389563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24" name="Picture 56">
            <a:extLst>
              <a:ext uri="{FF2B5EF4-FFF2-40B4-BE49-F238E27FC236}">
                <a16:creationId xmlns:a16="http://schemas.microsoft.com/office/drawing/2014/main" id="{802EFBCB-E15A-8E49-9762-074FD4ACB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21"/>
          <a:stretch>
            <a:fillRect/>
          </a:stretch>
        </p:blipFill>
        <p:spPr bwMode="auto">
          <a:xfrm>
            <a:off x="3602038" y="1069975"/>
            <a:ext cx="53895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27" name="Text Box 59">
            <a:extLst>
              <a:ext uri="{FF2B5EF4-FFF2-40B4-BE49-F238E27FC236}">
                <a16:creationId xmlns:a16="http://schemas.microsoft.com/office/drawing/2014/main" id="{B076C430-3697-FE49-8CF4-8A7E3FC45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" y="917575"/>
            <a:ext cx="2792413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L’AFFINITA’ DELL’Hb PER L’OSSIGENO AUMENTA MANO A MANO CHE  LE MOLECOLE 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OCCUPANO I GRUPPI EME.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b) Esiste una cooperatività positiva fra i siti di legame dell’ossigeno (fra i gruppi EME)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c) Il legame di 1 molecola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ad un gruppo EME facilita il legame di altre molecole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agli altri gruppi EME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428" name="Text Box 60">
            <a:extLst>
              <a:ext uri="{FF2B5EF4-FFF2-40B4-BE49-F238E27FC236}">
                <a16:creationId xmlns:a16="http://schemas.microsoft.com/office/drawing/2014/main" id="{760E1451-E17C-FF47-8FE5-ECA5A1B63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7338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 bassa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affinità, poco ossigenata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T</a:t>
            </a:r>
          </a:p>
        </p:txBody>
      </p:sp>
      <p:sp>
        <p:nvSpPr>
          <p:cNvPr id="58429" name="Line 61">
            <a:extLst>
              <a:ext uri="{FF2B5EF4-FFF2-40B4-BE49-F238E27FC236}">
                <a16:creationId xmlns:a16="http://schemas.microsoft.com/office/drawing/2014/main" id="{AD06886E-66B2-9047-BE08-B91957CC4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48768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430" name="Text Box 62">
            <a:extLst>
              <a:ext uri="{FF2B5EF4-FFF2-40B4-BE49-F238E27FC236}">
                <a16:creationId xmlns:a16="http://schemas.microsoft.com/office/drawing/2014/main" id="{3BEBAF21-07CA-F840-B469-B74A2E06C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341438"/>
            <a:ext cx="21336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semisatura, con minime variazioni di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si deossigena e si ossigena quasi completamente</a:t>
            </a:r>
          </a:p>
        </p:txBody>
      </p:sp>
      <p:sp>
        <p:nvSpPr>
          <p:cNvPr id="58431" name="Line 63">
            <a:extLst>
              <a:ext uri="{FF2B5EF4-FFF2-40B4-BE49-F238E27FC236}">
                <a16:creationId xmlns:a16="http://schemas.microsoft.com/office/drawing/2014/main" id="{CBD1CE8A-500A-374E-9294-F15AA4E270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9013" y="2819400"/>
            <a:ext cx="39370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" name="Group 68">
            <a:extLst>
              <a:ext uri="{FF2B5EF4-FFF2-40B4-BE49-F238E27FC236}">
                <a16:creationId xmlns:a16="http://schemas.microsoft.com/office/drawing/2014/main" id="{D7062E0C-30EA-8648-9B9B-9DD79810327C}"/>
              </a:ext>
            </a:extLst>
          </p:cNvPr>
          <p:cNvGrpSpPr>
            <a:grpSpLocks/>
          </p:cNvGrpSpPr>
          <p:nvPr/>
        </p:nvGrpSpPr>
        <p:grpSpPr bwMode="auto">
          <a:xfrm>
            <a:off x="3649663" y="3362325"/>
            <a:ext cx="1582737" cy="2362200"/>
            <a:chOff x="2256" y="2126"/>
            <a:chExt cx="1036" cy="1488"/>
          </a:xfrm>
        </p:grpSpPr>
        <p:sp>
          <p:nvSpPr>
            <p:cNvPr id="56345" name="Line 37">
              <a:extLst>
                <a:ext uri="{FF2B5EF4-FFF2-40B4-BE49-F238E27FC236}">
                  <a16:creationId xmlns:a16="http://schemas.microsoft.com/office/drawing/2014/main" id="{38CED16B-11CA-1A4A-B05E-12CA613ADF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4" y="2126"/>
              <a:ext cx="0" cy="14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46" name="Line 36">
              <a:extLst>
                <a:ext uri="{FF2B5EF4-FFF2-40B4-BE49-F238E27FC236}">
                  <a16:creationId xmlns:a16="http://schemas.microsoft.com/office/drawing/2014/main" id="{42C49650-CBD4-F346-AE51-6C44C627B0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133"/>
              <a:ext cx="10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69">
            <a:extLst>
              <a:ext uri="{FF2B5EF4-FFF2-40B4-BE49-F238E27FC236}">
                <a16:creationId xmlns:a16="http://schemas.microsoft.com/office/drawing/2014/main" id="{1D176C08-1E70-CB4E-BAD8-CAFFDC70A2BD}"/>
              </a:ext>
            </a:extLst>
          </p:cNvPr>
          <p:cNvGrpSpPr>
            <a:grpSpLocks/>
          </p:cNvGrpSpPr>
          <p:nvPr/>
        </p:nvGrpSpPr>
        <p:grpSpPr bwMode="auto">
          <a:xfrm>
            <a:off x="5346700" y="4267200"/>
            <a:ext cx="3557588" cy="1295400"/>
            <a:chOff x="3360" y="2688"/>
            <a:chExt cx="2170" cy="816"/>
          </a:xfrm>
        </p:grpSpPr>
        <p:sp>
          <p:nvSpPr>
            <p:cNvPr id="56343" name="Line 43">
              <a:extLst>
                <a:ext uri="{FF2B5EF4-FFF2-40B4-BE49-F238E27FC236}">
                  <a16:creationId xmlns:a16="http://schemas.microsoft.com/office/drawing/2014/main" id="{3456765B-B1B0-C543-AFF5-43151ACA6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0" y="3072"/>
              <a:ext cx="384" cy="4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44" name="Text Box 44">
              <a:extLst>
                <a:ext uri="{FF2B5EF4-FFF2-40B4-BE49-F238E27FC236}">
                  <a16:creationId xmlns:a16="http://schemas.microsoft.com/office/drawing/2014/main" id="{F43812AA-33E0-9B4C-BAC9-E557A20BA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688"/>
              <a:ext cx="1738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 </a:t>
              </a:r>
              <a:r>
                <a:rPr kumimoji="0" lang="en-US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~ 26 mm Hg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, valore di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 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che satura il 50% dei siti di legame dell’Hb</a:t>
              </a:r>
            </a:p>
          </p:txBody>
        </p:sp>
      </p:grpSp>
      <p:grpSp>
        <p:nvGrpSpPr>
          <p:cNvPr id="8" name="Group 80">
            <a:extLst>
              <a:ext uri="{FF2B5EF4-FFF2-40B4-BE49-F238E27FC236}">
                <a16:creationId xmlns:a16="http://schemas.microsoft.com/office/drawing/2014/main" id="{9A9F8232-E5E8-B94D-8AA6-4B01164A67C8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1066800"/>
            <a:ext cx="5407025" cy="4568825"/>
            <a:chOff x="-144" y="1008"/>
            <a:chExt cx="3298" cy="2878"/>
          </a:xfrm>
        </p:grpSpPr>
        <p:grpSp>
          <p:nvGrpSpPr>
            <p:cNvPr id="56337" name="Group 79">
              <a:extLst>
                <a:ext uri="{FF2B5EF4-FFF2-40B4-BE49-F238E27FC236}">
                  <a16:creationId xmlns:a16="http://schemas.microsoft.com/office/drawing/2014/main" id="{FAD25AB0-2A54-FC4C-A5F1-73A799EF3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43" y="1008"/>
              <a:ext cx="3297" cy="2150"/>
              <a:chOff x="-143" y="1008"/>
              <a:chExt cx="3297" cy="2150"/>
            </a:xfrm>
          </p:grpSpPr>
          <p:pic>
            <p:nvPicPr>
              <p:cNvPr id="56341" name="Picture 73">
                <a:extLst>
                  <a:ext uri="{FF2B5EF4-FFF2-40B4-BE49-F238E27FC236}">
                    <a16:creationId xmlns:a16="http://schemas.microsoft.com/office/drawing/2014/main" id="{5EDC8BA6-9613-5F4D-BAFC-1756F00508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748" b="25496"/>
              <a:stretch>
                <a:fillRect/>
              </a:stretch>
            </p:blipFill>
            <p:spPr bwMode="auto">
              <a:xfrm>
                <a:off x="-143" y="1670"/>
                <a:ext cx="3288" cy="1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342" name="Picture 74">
                <a:extLst>
                  <a:ext uri="{FF2B5EF4-FFF2-40B4-BE49-F238E27FC236}">
                    <a16:creationId xmlns:a16="http://schemas.microsoft.com/office/drawing/2014/main" id="{10424D5A-3A3E-BD4C-99A8-107464E12B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4088"/>
              <a:stretch>
                <a:fillRect/>
              </a:stretch>
            </p:blipFill>
            <p:spPr bwMode="auto">
              <a:xfrm>
                <a:off x="-134" y="1008"/>
                <a:ext cx="3288" cy="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6338" name="Group 77">
              <a:extLst>
                <a:ext uri="{FF2B5EF4-FFF2-40B4-BE49-F238E27FC236}">
                  <a16:creationId xmlns:a16="http://schemas.microsoft.com/office/drawing/2014/main" id="{C15B90AD-30A6-D84B-8388-372F566A30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44" y="2979"/>
              <a:ext cx="3288" cy="907"/>
              <a:chOff x="-144" y="2979"/>
              <a:chExt cx="3288" cy="907"/>
            </a:xfrm>
          </p:grpSpPr>
          <p:sp>
            <p:nvSpPr>
              <p:cNvPr id="56339" name="AutoShape 76">
                <a:extLst>
                  <a:ext uri="{FF2B5EF4-FFF2-40B4-BE49-F238E27FC236}">
                    <a16:creationId xmlns:a16="http://schemas.microsoft.com/office/drawing/2014/main" id="{83B310C0-BFEB-054D-9472-EE3AEAF4C894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-144" y="2979"/>
                <a:ext cx="3288" cy="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40" name="Freeform 78">
                <a:extLst>
                  <a:ext uri="{FF2B5EF4-FFF2-40B4-BE49-F238E27FC236}">
                    <a16:creationId xmlns:a16="http://schemas.microsoft.com/office/drawing/2014/main" id="{2894229C-51A6-8849-AFC8-8B5953136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" y="1028"/>
                <a:ext cx="3244" cy="2832"/>
              </a:xfrm>
              <a:custGeom>
                <a:avLst/>
                <a:gdLst>
                  <a:gd name="T0" fmla="*/ 0 w 3244"/>
                  <a:gd name="T1" fmla="*/ 2832 h 2832"/>
                  <a:gd name="T2" fmla="*/ 388 w 3244"/>
                  <a:gd name="T3" fmla="*/ 2734 h 2832"/>
                  <a:gd name="T4" fmla="*/ 680 w 3244"/>
                  <a:gd name="T5" fmla="*/ 2472 h 2832"/>
                  <a:gd name="T6" fmla="*/ 822 w 3244"/>
                  <a:gd name="T7" fmla="*/ 2150 h 2832"/>
                  <a:gd name="T8" fmla="*/ 904 w 3244"/>
                  <a:gd name="T9" fmla="*/ 1794 h 2832"/>
                  <a:gd name="T10" fmla="*/ 1024 w 3244"/>
                  <a:gd name="T11" fmla="*/ 1271 h 2832"/>
                  <a:gd name="T12" fmla="*/ 1273 w 3244"/>
                  <a:gd name="T13" fmla="*/ 680 h 2832"/>
                  <a:gd name="T14" fmla="*/ 1695 w 3244"/>
                  <a:gd name="T15" fmla="*/ 236 h 2832"/>
                  <a:gd name="T16" fmla="*/ 2148 w 3244"/>
                  <a:gd name="T17" fmla="*/ 98 h 2832"/>
                  <a:gd name="T18" fmla="*/ 2495 w 3244"/>
                  <a:gd name="T19" fmla="*/ 61 h 2832"/>
                  <a:gd name="T20" fmla="*/ 3244 w 3244"/>
                  <a:gd name="T21" fmla="*/ 0 h 28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44"/>
                  <a:gd name="T34" fmla="*/ 0 h 2832"/>
                  <a:gd name="T35" fmla="*/ 3244 w 3244"/>
                  <a:gd name="T36" fmla="*/ 2832 h 28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44" h="2832">
                    <a:moveTo>
                      <a:pt x="0" y="2832"/>
                    </a:moveTo>
                    <a:cubicBezTo>
                      <a:pt x="65" y="2816"/>
                      <a:pt x="275" y="2794"/>
                      <a:pt x="388" y="2734"/>
                    </a:cubicBezTo>
                    <a:cubicBezTo>
                      <a:pt x="501" y="2674"/>
                      <a:pt x="608" y="2569"/>
                      <a:pt x="680" y="2472"/>
                    </a:cubicBezTo>
                    <a:cubicBezTo>
                      <a:pt x="752" y="2375"/>
                      <a:pt x="785" y="2263"/>
                      <a:pt x="822" y="2150"/>
                    </a:cubicBezTo>
                    <a:cubicBezTo>
                      <a:pt x="859" y="2037"/>
                      <a:pt x="870" y="1940"/>
                      <a:pt x="904" y="1794"/>
                    </a:cubicBezTo>
                    <a:cubicBezTo>
                      <a:pt x="938" y="1648"/>
                      <a:pt x="962" y="1456"/>
                      <a:pt x="1024" y="1271"/>
                    </a:cubicBezTo>
                    <a:cubicBezTo>
                      <a:pt x="1085" y="1085"/>
                      <a:pt x="1161" y="853"/>
                      <a:pt x="1273" y="680"/>
                    </a:cubicBezTo>
                    <a:cubicBezTo>
                      <a:pt x="1385" y="508"/>
                      <a:pt x="1549" y="332"/>
                      <a:pt x="1695" y="236"/>
                    </a:cubicBezTo>
                    <a:cubicBezTo>
                      <a:pt x="1840" y="139"/>
                      <a:pt x="2014" y="127"/>
                      <a:pt x="2148" y="98"/>
                    </a:cubicBezTo>
                    <a:cubicBezTo>
                      <a:pt x="2281" y="68"/>
                      <a:pt x="2312" y="77"/>
                      <a:pt x="2495" y="61"/>
                    </a:cubicBezTo>
                    <a:cubicBezTo>
                      <a:pt x="2677" y="45"/>
                      <a:pt x="3088" y="13"/>
                      <a:pt x="3244" y="0"/>
                    </a:cubicBezTo>
                  </a:path>
                </a:pathLst>
              </a:custGeom>
              <a:noFill/>
              <a:ln w="571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8432" name="Text Box 64">
            <a:extLst>
              <a:ext uri="{FF2B5EF4-FFF2-40B4-BE49-F238E27FC236}">
                <a16:creationId xmlns:a16="http://schemas.microsoft.com/office/drawing/2014/main" id="{92DD4D5B-2E92-0944-945A-3DBCA9F00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498600"/>
            <a:ext cx="2819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ad alta affinità, raggiunge la saturazione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(STATO R)</a:t>
            </a:r>
          </a:p>
        </p:txBody>
      </p:sp>
      <p:sp>
        <p:nvSpPr>
          <p:cNvPr id="58433" name="Line 65">
            <a:extLst>
              <a:ext uri="{FF2B5EF4-FFF2-40B4-BE49-F238E27FC236}">
                <a16:creationId xmlns:a16="http://schemas.microsoft.com/office/drawing/2014/main" id="{5BB25E4F-3DCF-614E-90A8-1BA9627AEF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40650" y="1296988"/>
            <a:ext cx="336550" cy="303212"/>
          </a:xfrm>
          <a:prstGeom prst="line">
            <a:avLst/>
          </a:prstGeom>
          <a:noFill/>
          <a:ln w="3810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2000"/>
                                        <p:tgtEl>
                                          <p:spTgt spid="5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5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2000"/>
                                        <p:tgtEl>
                                          <p:spTgt spid="5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2000"/>
                                        <p:tgtEl>
                                          <p:spTgt spid="5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1000"/>
                                        <p:tgtEl>
                                          <p:spTgt spid="5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27" grpId="0"/>
      <p:bldP spid="58428" grpId="0"/>
      <p:bldP spid="58430" grpId="0"/>
      <p:bldP spid="5843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ttangolo 1">
            <a:extLst>
              <a:ext uri="{FF2B5EF4-FFF2-40B4-BE49-F238E27FC236}">
                <a16:creationId xmlns:a16="http://schemas.microsoft.com/office/drawing/2014/main" id="{07E7BD3B-8D0B-A747-B6C6-50E18E71D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cooperatività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 legame dell’emoglobina è possibile perché lo stato di ossigenazione di un sito può essere comunicato agli altri siti (SONO COOPERATIVI) attraverso un cambiamento della struttura dell’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88646E51-81CF-8341-870E-DCBE0674F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804" y="1295401"/>
            <a:ext cx="810800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passa da una struttura a bassa affinità per l’O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(T) ad una struttura ad alta affinità (R)  in funzione della concentrazione di 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600" b="1" i="0" u="sng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LEGAME CON L’O</a:t>
            </a:r>
            <a:r>
              <a:rPr kumimoji="0" lang="it-IT" altLang="it-IT" sz="2600" b="1" i="0" u="sng" strike="noStrike" kern="1200" cap="none" spc="0" normalizeH="0" baseline="-2500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MODIFICA LA STRUTTURA DELLA PROTEINA</a:t>
            </a:r>
            <a:endParaRPr kumimoji="0" lang="it-IT" altLang="it-IT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C16AD4-30F3-C166-33E2-F48A58E68EEE}"/>
              </a:ext>
            </a:extLst>
          </p:cNvPr>
          <p:cNvSpPr txBox="1"/>
          <p:nvPr/>
        </p:nvSpPr>
        <p:spPr>
          <a:xfrm>
            <a:off x="228600" y="2286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Deoxy-Hb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(stato T)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F39581-5644-8516-51D7-B407F1786B95}"/>
              </a:ext>
            </a:extLst>
          </p:cNvPr>
          <p:cNvSpPr txBox="1"/>
          <p:nvPr/>
        </p:nvSpPr>
        <p:spPr>
          <a:xfrm>
            <a:off x="4953000" y="22859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Oxy-Hb</a:t>
            </a:r>
            <a:r>
              <a:rPr lang="it-IT" altLang="it-IT" b="1" baseline="0" dirty="0">
                <a:solidFill>
                  <a:srgbClr val="CC0066"/>
                </a:solidFill>
              </a:rPr>
              <a:t>   (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3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ttangolo 1">
            <a:extLst>
              <a:ext uri="{FF2B5EF4-FFF2-40B4-BE49-F238E27FC236}">
                <a16:creationId xmlns:a16="http://schemas.microsoft.com/office/drawing/2014/main" id="{07E7BD3B-8D0B-A747-B6C6-50E18E71D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cooperatività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 legame dell’emoglobina è possibile perché lo stato di ossigenazione di un sito può essere comunicato agli altri siti (SONO COOPERATIVI) attraverso un cambiamento della struttura dell’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88646E51-81CF-8341-870E-DCBE0674F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804" y="1295401"/>
            <a:ext cx="810800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passa da una struttura a bassa affinità per l’O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(T) ad una struttura ad alta affinità (R)  in funzione della concentrazione di 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600" b="1" i="0" u="sng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LEGAME CON L’O</a:t>
            </a:r>
            <a:r>
              <a:rPr kumimoji="0" lang="it-IT" altLang="it-IT" sz="2600" b="1" i="0" u="sng" strike="noStrike" kern="1200" cap="none" spc="0" normalizeH="0" baseline="-2500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MODIFICA LA STRUTTURA DELLA PROTEINA</a:t>
            </a:r>
            <a:endParaRPr kumimoji="0" lang="it-IT" altLang="it-IT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C16AD4-30F3-C166-33E2-F48A58E68EEE}"/>
              </a:ext>
            </a:extLst>
          </p:cNvPr>
          <p:cNvSpPr txBox="1"/>
          <p:nvPr/>
        </p:nvSpPr>
        <p:spPr>
          <a:xfrm>
            <a:off x="228600" y="2286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Deoxy-Hb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(stato T)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F39581-5644-8516-51D7-B407F1786B95}"/>
              </a:ext>
            </a:extLst>
          </p:cNvPr>
          <p:cNvSpPr txBox="1"/>
          <p:nvPr/>
        </p:nvSpPr>
        <p:spPr>
          <a:xfrm>
            <a:off x="4953000" y="22859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Oxy-Hb</a:t>
            </a:r>
            <a:r>
              <a:rPr lang="it-IT" altLang="it-IT" b="1" baseline="0" dirty="0">
                <a:solidFill>
                  <a:srgbClr val="CC0066"/>
                </a:solidFill>
              </a:rPr>
              <a:t>   (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78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3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26" descr="tetramer">
            <a:extLst>
              <a:ext uri="{FF2B5EF4-FFF2-40B4-BE49-F238E27FC236}">
                <a16:creationId xmlns:a16="http://schemas.microsoft.com/office/drawing/2014/main" id="{FA4B4EF3-6812-2742-876A-D69B6174694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1000125"/>
            <a:ext cx="542925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D3CA474D-C54E-7749-941F-B644ED453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698" y="-228600"/>
            <a:ext cx="3500438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Allosteria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modificazione della struttura quaternaria)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srgbClr val="0099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E’ un fenomeno per cui le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proteine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con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struttura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quaternaria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(emoglobina e moltissimi enzimi) possono essere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modificate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nella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disposizione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spaziale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delle sub-unità costituenti.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L’</a:t>
            </a:r>
            <a:r>
              <a:rPr kumimoji="0" 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emoglobina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è una proteina </a:t>
            </a:r>
            <a:r>
              <a:rPr kumimoji="0" 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allosterica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la cui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struttura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quaternaria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viene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modificata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dal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legame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di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alle 4 sub-unità: i 4 siti attivi cooperano positivamente, legando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con affinità crescente e questo causa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cambiamento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progressivo di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struttura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quaternaria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3F8B478B-C6F1-C14A-8222-4FB4C3CD5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232450" name="Picture 2">
            <a:extLst>
              <a:ext uri="{FF2B5EF4-FFF2-40B4-BE49-F238E27FC236}">
                <a16:creationId xmlns:a16="http://schemas.microsoft.com/office/drawing/2014/main" id="{812A3234-1565-744E-8F0E-1B411757A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75"/>
          <a:stretch/>
        </p:blipFill>
        <p:spPr bwMode="auto">
          <a:xfrm>
            <a:off x="35668" y="95072"/>
            <a:ext cx="9144000" cy="20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F8DAAB-0B5F-0E4B-366A-E2ADE477FF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3" b="51386"/>
          <a:stretch/>
        </p:blipFill>
        <p:spPr bwMode="auto">
          <a:xfrm>
            <a:off x="35668" y="1981200"/>
            <a:ext cx="9144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4F38365-CDE7-7AF3-7D2B-78AA92406C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48954" r="-1667" b="37301"/>
          <a:stretch/>
        </p:blipFill>
        <p:spPr bwMode="auto">
          <a:xfrm>
            <a:off x="457200" y="3576499"/>
            <a:ext cx="79248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12A3234-1565-744E-8F0E-1B411757A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36"/>
          <a:stretch/>
        </p:blipFill>
        <p:spPr bwMode="auto">
          <a:xfrm>
            <a:off x="35668" y="4267200"/>
            <a:ext cx="9144000" cy="26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61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0304 Oxy and Deoxyhemob">
            <a:extLst>
              <a:ext uri="{FF2B5EF4-FFF2-40B4-BE49-F238E27FC236}">
                <a16:creationId xmlns:a16="http://schemas.microsoft.com/office/drawing/2014/main" id="{B579E5FA-D962-424C-9458-A87AA274C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1120775"/>
            <a:ext cx="901382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CasellaDiTesto 4">
            <a:extLst>
              <a:ext uri="{FF2B5EF4-FFF2-40B4-BE49-F238E27FC236}">
                <a16:creationId xmlns:a16="http://schemas.microsoft.com/office/drawing/2014/main" id="{AF36C8CE-864A-6543-AB4A-A705A1D16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0"/>
            <a:ext cx="77295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L’emoglobina esiste in due forme: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deossigenata =T             </a:t>
            </a: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ossigenata =R</a:t>
            </a: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; </a:t>
            </a:r>
            <a:endParaRPr kumimoji="0" lang="it-IT" altLang="it-IT" sz="2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AEBC37C7-637D-BA4E-9D5A-0D2159AFE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8" y="5410200"/>
            <a:ext cx="97941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aseline="0" dirty="0">
                <a:solidFill>
                  <a:srgbClr val="000000"/>
                </a:solidFill>
                <a:latin typeface="Comic Sans MS" pitchFamily="66" charset="0"/>
              </a:rPr>
              <a:t>L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egame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con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---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modificazione strutturale.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T 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(interazioni ioniche o ponti salini) fra catene laterali di aminoacidi(es. Asp-His)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(ponti salini spezzati).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fenomeno avviene in direzione opposta quando l’emoglobina rilascia l’ossigeno.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75" name="Picture 27" descr="fg05_09">
            <a:extLst>
              <a:ext uri="{FF2B5EF4-FFF2-40B4-BE49-F238E27FC236}">
                <a16:creationId xmlns:a16="http://schemas.microsoft.com/office/drawing/2014/main" id="{1DF5FB54-182C-B04C-88AD-83C1AD6FA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" r="15744" b="47437"/>
          <a:stretch>
            <a:fillRect/>
          </a:stretch>
        </p:blipFill>
        <p:spPr bwMode="auto">
          <a:xfrm>
            <a:off x="3962400" y="3505200"/>
            <a:ext cx="4876800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ext Box 9">
            <a:extLst>
              <a:ext uri="{FF2B5EF4-FFF2-40B4-BE49-F238E27FC236}">
                <a16:creationId xmlns:a16="http://schemas.microsoft.com/office/drawing/2014/main" id="{2D8CF3C7-88A1-E84A-AF70-23A879895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9" y="958850"/>
            <a:ext cx="26105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</a:t>
            </a:r>
            <a:r>
              <a:rPr kumimoji="0" lang="it-IT" altLang="it-IT" sz="16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DEOSSI-</a:t>
            </a:r>
            <a:r>
              <a:rPr kumimoji="0" lang="it-IT" altLang="it-IT" sz="1600" b="1" i="0" u="sng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(STATO T) È STABILIZZATA DA UNA RETE DI LEGAMI IDROGENO E INTERAZIONI IONICHE INTRA-  E INTER-CATENA. </a:t>
            </a:r>
          </a:p>
        </p:txBody>
      </p:sp>
      <p:grpSp>
        <p:nvGrpSpPr>
          <p:cNvPr id="54276" name="Group 13">
            <a:extLst>
              <a:ext uri="{FF2B5EF4-FFF2-40B4-BE49-F238E27FC236}">
                <a16:creationId xmlns:a16="http://schemas.microsoft.com/office/drawing/2014/main" id="{2C3B4C12-C5F8-AC4E-BC16-86EFD0C13A60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856456"/>
            <a:ext cx="5334000" cy="2362200"/>
            <a:chOff x="193" y="816"/>
            <a:chExt cx="5374" cy="2883"/>
          </a:xfrm>
        </p:grpSpPr>
        <p:pic>
          <p:nvPicPr>
            <p:cNvPr id="54291" name="Picture 14" descr="figure 5-09b">
              <a:extLst>
                <a:ext uri="{FF2B5EF4-FFF2-40B4-BE49-F238E27FC236}">
                  <a16:creationId xmlns:a16="http://schemas.microsoft.com/office/drawing/2014/main" id="{724EB461-2D4C-0E48-96E1-4CD318D603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" y="816"/>
              <a:ext cx="5374" cy="2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92" name="Line 15">
              <a:extLst>
                <a:ext uri="{FF2B5EF4-FFF2-40B4-BE49-F238E27FC236}">
                  <a16:creationId xmlns:a16="http://schemas.microsoft.com/office/drawing/2014/main" id="{AA7140AC-8B8A-584E-9CB7-D12071967A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" y="115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3" name="Line 16">
              <a:extLst>
                <a:ext uri="{FF2B5EF4-FFF2-40B4-BE49-F238E27FC236}">
                  <a16:creationId xmlns:a16="http://schemas.microsoft.com/office/drawing/2014/main" id="{09156B04-4A93-B342-8729-60B8294F48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" y="115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4" name="Line 17">
              <a:extLst>
                <a:ext uri="{FF2B5EF4-FFF2-40B4-BE49-F238E27FC236}">
                  <a16:creationId xmlns:a16="http://schemas.microsoft.com/office/drawing/2014/main" id="{FEED3F61-D575-9743-AF3A-95EBF57BFB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1728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5" name="Line 18">
              <a:extLst>
                <a:ext uri="{FF2B5EF4-FFF2-40B4-BE49-F238E27FC236}">
                  <a16:creationId xmlns:a16="http://schemas.microsoft.com/office/drawing/2014/main" id="{A62E2EE8-090E-C743-AF0B-786A6469FC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1728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6" name="Line 19">
              <a:extLst>
                <a:ext uri="{FF2B5EF4-FFF2-40B4-BE49-F238E27FC236}">
                  <a16:creationId xmlns:a16="http://schemas.microsoft.com/office/drawing/2014/main" id="{FDC0A05A-41A7-6F44-B751-B3DE9FB05A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728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7" name="Line 20">
              <a:extLst>
                <a:ext uri="{FF2B5EF4-FFF2-40B4-BE49-F238E27FC236}">
                  <a16:creationId xmlns:a16="http://schemas.microsoft.com/office/drawing/2014/main" id="{57C1C29D-A191-0549-9FDD-D913CC4E0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6" y="240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8" name="Line 21">
              <a:extLst>
                <a:ext uri="{FF2B5EF4-FFF2-40B4-BE49-F238E27FC236}">
                  <a16:creationId xmlns:a16="http://schemas.microsoft.com/office/drawing/2014/main" id="{5D74189E-58A7-714D-9266-4C151854B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40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299" name="Line 22">
              <a:extLst>
                <a:ext uri="{FF2B5EF4-FFF2-40B4-BE49-F238E27FC236}">
                  <a16:creationId xmlns:a16="http://schemas.microsoft.com/office/drawing/2014/main" id="{54FEED37-8853-4343-A372-2FF900128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35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300" name="Line 23">
              <a:extLst>
                <a:ext uri="{FF2B5EF4-FFF2-40B4-BE49-F238E27FC236}">
                  <a16:creationId xmlns:a16="http://schemas.microsoft.com/office/drawing/2014/main" id="{061DD0AA-1817-F24B-957A-1BA48BB558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" y="299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301" name="Line 24">
              <a:extLst>
                <a:ext uri="{FF2B5EF4-FFF2-40B4-BE49-F238E27FC236}">
                  <a16:creationId xmlns:a16="http://schemas.microsoft.com/office/drawing/2014/main" id="{71BE73F1-005B-5D46-8B9C-EF0ECA30BC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302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4277" name="Text Box 26">
            <a:extLst>
              <a:ext uri="{FF2B5EF4-FFF2-40B4-BE49-F238E27FC236}">
                <a16:creationId xmlns:a16="http://schemas.microsoft.com/office/drawing/2014/main" id="{E829773F-C92C-8643-89EC-4C9F066B3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3188"/>
            <a:ext cx="9144000" cy="617537"/>
          </a:xfrm>
          <a:prstGeom prst="rect">
            <a:avLst/>
          </a:prstGeom>
          <a:solidFill>
            <a:srgbClr val="CCCCFF"/>
          </a:solidFill>
          <a:ln w="9525" algn="ctr">
            <a:solidFill>
              <a:srgbClr val="FFFF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COSA SUCCEDE ALLA STRUTTURA DELLA EMOGLOBINA QUANDO AVVIENE LA TRANSIZIONE T↔ R?</a:t>
            </a:r>
          </a:p>
        </p:txBody>
      </p:sp>
      <p:sp>
        <p:nvSpPr>
          <p:cNvPr id="53276" name="Text Box 28">
            <a:extLst>
              <a:ext uri="{FF2B5EF4-FFF2-40B4-BE49-F238E27FC236}">
                <a16:creationId xmlns:a16="http://schemas.microsoft.com/office/drawing/2014/main" id="{0A1A1BDF-3D42-254E-87DA-F3108E94B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163" y="3489325"/>
            <a:ext cx="3995738" cy="2685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</a:rPr>
              <a:t>DURANTE LA TRANSIZIONE T&gt;R SI ROMPONO ALCUNI LEGAMI nell’interfaccia </a:t>
            </a:r>
            <a:r>
              <a:rPr kumimoji="0" lang="el-GR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</a:rPr>
              <a:t>α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</a:rPr>
              <a:t>1/</a:t>
            </a:r>
            <a:r>
              <a:rPr kumimoji="0" lang="el-GR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β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2 e </a:t>
            </a:r>
            <a:r>
              <a:rPr kumimoji="0" lang="el-GR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</a:rPr>
              <a:t>α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</a:rPr>
              <a:t>2/</a:t>
            </a:r>
            <a:r>
              <a:rPr kumimoji="0" lang="el-GR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β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1: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fra l’His146 e Asp94 delle catene </a:t>
            </a: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β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fra la Lys40 delle catene </a:t>
            </a: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α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 l’estremità COO- delle catene </a:t>
            </a: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β 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3278" name="Text Box 30">
            <a:extLst>
              <a:ext uri="{FF2B5EF4-FFF2-40B4-BE49-F238E27FC236}">
                <a16:creationId xmlns:a16="http://schemas.microsoft.com/office/drawing/2014/main" id="{4144C7A8-1BA0-8D4D-A6D8-95ED973A3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665788"/>
            <a:ext cx="793750" cy="258762"/>
          </a:xfrm>
          <a:prstGeom prst="rect">
            <a:avLst/>
          </a:prstGeom>
          <a:gradFill rotWithShape="1">
            <a:gsLst>
              <a:gs pos="0">
                <a:srgbClr val="E3FDA1">
                  <a:alpha val="53998"/>
                </a:srgbClr>
              </a:gs>
              <a:gs pos="100000">
                <a:srgbClr val="69754B">
                  <a:alpha val="39998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C-term.</a:t>
            </a:r>
          </a:p>
        </p:txBody>
      </p:sp>
      <p:sp>
        <p:nvSpPr>
          <p:cNvPr id="53279" name="Line 31">
            <a:extLst>
              <a:ext uri="{FF2B5EF4-FFF2-40B4-BE49-F238E27FC236}">
                <a16:creationId xmlns:a16="http://schemas.microsoft.com/office/drawing/2014/main" id="{DDFE36E4-15B6-3F42-8FC9-03A61BE3B7B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53200" y="5410200"/>
            <a:ext cx="76200" cy="3048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82" name="Text Box 34">
            <a:extLst>
              <a:ext uri="{FF2B5EF4-FFF2-40B4-BE49-F238E27FC236}">
                <a16:creationId xmlns:a16="http://schemas.microsoft.com/office/drawing/2014/main" id="{36D14785-40F2-D445-94FD-4945D8F25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692525"/>
            <a:ext cx="685800" cy="466725"/>
          </a:xfrm>
          <a:prstGeom prst="rect">
            <a:avLst/>
          </a:prstGeom>
          <a:solidFill>
            <a:srgbClr val="E3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Lys C5 o 40</a:t>
            </a:r>
          </a:p>
        </p:txBody>
      </p:sp>
      <p:sp>
        <p:nvSpPr>
          <p:cNvPr id="53284" name="Text Box 36">
            <a:extLst>
              <a:ext uri="{FF2B5EF4-FFF2-40B4-BE49-F238E27FC236}">
                <a16:creationId xmlns:a16="http://schemas.microsoft.com/office/drawing/2014/main" id="{1877F107-B800-6C44-9316-C54200D1B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3962400"/>
            <a:ext cx="762000" cy="466725"/>
          </a:xfrm>
          <a:prstGeom prst="rect">
            <a:avLst/>
          </a:prstGeom>
          <a:solidFill>
            <a:srgbClr val="E3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His HC3 o 146</a:t>
            </a:r>
          </a:p>
        </p:txBody>
      </p:sp>
      <p:sp>
        <p:nvSpPr>
          <p:cNvPr id="53285" name="Text Box 37">
            <a:extLst>
              <a:ext uri="{FF2B5EF4-FFF2-40B4-BE49-F238E27FC236}">
                <a16:creationId xmlns:a16="http://schemas.microsoft.com/office/drawing/2014/main" id="{9D0E8E49-02CF-6C47-9A35-3E7C1D049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3327400"/>
            <a:ext cx="838200" cy="466725"/>
          </a:xfrm>
          <a:prstGeom prst="rect">
            <a:avLst/>
          </a:prstGeom>
          <a:solidFill>
            <a:srgbClr val="E3FD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Asp FG1 o 94</a:t>
            </a:r>
          </a:p>
        </p:txBody>
      </p:sp>
      <p:sp>
        <p:nvSpPr>
          <p:cNvPr id="53294" name="Line 46">
            <a:extLst>
              <a:ext uri="{FF2B5EF4-FFF2-40B4-BE49-F238E27FC236}">
                <a16:creationId xmlns:a16="http://schemas.microsoft.com/office/drawing/2014/main" id="{3D3BDBA8-0686-8548-8768-4F8DE2F5140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24675" y="3800475"/>
            <a:ext cx="0" cy="4572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95" name="Line 47">
            <a:extLst>
              <a:ext uri="{FF2B5EF4-FFF2-40B4-BE49-F238E27FC236}">
                <a16:creationId xmlns:a16="http://schemas.microsoft.com/office/drawing/2014/main" id="{6EE82CF6-4017-3C4F-A786-AE27CF350E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77000" y="4419600"/>
            <a:ext cx="266700" cy="46672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296" name="Line 48">
            <a:extLst>
              <a:ext uri="{FF2B5EF4-FFF2-40B4-BE49-F238E27FC236}">
                <a16:creationId xmlns:a16="http://schemas.microsoft.com/office/drawing/2014/main" id="{C185A2A6-17F3-8D41-8B6E-003A2482944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6400" y="4114800"/>
            <a:ext cx="533400" cy="9906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8393AD52-46B1-0547-B9EB-31CF9AF7A54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75475" y="4767263"/>
            <a:ext cx="0" cy="180975"/>
          </a:xfrm>
          <a:prstGeom prst="line">
            <a:avLst/>
          </a:prstGeom>
          <a:noFill/>
          <a:ln w="76200" algn="ctr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Connettore 1 27">
            <a:extLst>
              <a:ext uri="{FF2B5EF4-FFF2-40B4-BE49-F238E27FC236}">
                <a16:creationId xmlns:a16="http://schemas.microsoft.com/office/drawing/2014/main" id="{0EAA8259-1990-3E4B-8F17-D58B357F946A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6248400" y="5257800"/>
            <a:ext cx="152400" cy="76200"/>
          </a:xfrm>
          <a:prstGeom prst="line">
            <a:avLst/>
          </a:prstGeom>
          <a:noFill/>
          <a:ln w="76200" algn="ctr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Ovale 5">
            <a:extLst>
              <a:ext uri="{FF2B5EF4-FFF2-40B4-BE49-F238E27FC236}">
                <a16:creationId xmlns:a16="http://schemas.microsoft.com/office/drawing/2014/main" id="{AD001128-E2AF-9D42-98A6-695B29478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831850"/>
            <a:ext cx="1638300" cy="920750"/>
          </a:xfrm>
          <a:prstGeom prst="ellipse">
            <a:avLst/>
          </a:prstGeom>
          <a:solidFill>
            <a:srgbClr val="79DCFF">
              <a:alpha val="3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465CF9D5-C3A0-9649-9D8F-BC10BC589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6788" y="2292350"/>
            <a:ext cx="1638300" cy="771525"/>
          </a:xfrm>
          <a:prstGeom prst="ellipse">
            <a:avLst/>
          </a:prstGeom>
          <a:solidFill>
            <a:srgbClr val="79DCFF">
              <a:alpha val="3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3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3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5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3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5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6" grpId="0"/>
      <p:bldP spid="53278" grpId="0" animBg="1"/>
      <p:bldP spid="53282" grpId="0" animBg="1"/>
      <p:bldP spid="53284" grpId="0" animBg="1"/>
      <p:bldP spid="53285" grpId="0" animBg="1"/>
      <p:bldP spid="6" grpId="0" animBg="1"/>
      <p:bldP spid="3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6" descr="f0509">
            <a:extLst>
              <a:ext uri="{FF2B5EF4-FFF2-40B4-BE49-F238E27FC236}">
                <a16:creationId xmlns:a16="http://schemas.microsoft.com/office/drawing/2014/main" id="{6D754245-7FC3-B248-8D3E-BA1EE2E99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" y="1331985"/>
            <a:ext cx="893445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396B8CF5-0782-774A-BC7F-5020DF54D81E}"/>
              </a:ext>
            </a:extLst>
          </p:cNvPr>
          <p:cNvCxnSpPr/>
          <p:nvPr/>
        </p:nvCxnSpPr>
        <p:spPr>
          <a:xfrm>
            <a:off x="3203575" y="3213100"/>
            <a:ext cx="0" cy="2232025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B5DEBC6C-6A3C-E340-8232-E205C8D2AA41}"/>
              </a:ext>
            </a:extLst>
          </p:cNvPr>
          <p:cNvCxnSpPr/>
          <p:nvPr/>
        </p:nvCxnSpPr>
        <p:spPr>
          <a:xfrm>
            <a:off x="3059113" y="3213100"/>
            <a:ext cx="0" cy="2232025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3566452-172C-7B4D-BBC0-522B94528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5422900"/>
            <a:ext cx="71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0.6 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E3CD666-0180-923A-B420-18CF9FBE4D79}"/>
              </a:ext>
            </a:extLst>
          </p:cNvPr>
          <p:cNvSpPr txBox="1"/>
          <p:nvPr/>
        </p:nvSpPr>
        <p:spPr>
          <a:xfrm>
            <a:off x="4684931" y="6201434"/>
            <a:ext cx="4496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His F8 trascina l’elica F e angolo FG</a:t>
            </a:r>
          </a:p>
          <a:p>
            <a:r>
              <a:rPr lang="it-IT" dirty="0"/>
              <a:t>(rottura di ponti salini)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697343D-C4F9-A327-E3B0-136220D09150}"/>
              </a:ext>
            </a:extLst>
          </p:cNvPr>
          <p:cNvSpPr txBox="1"/>
          <p:nvPr/>
        </p:nvSpPr>
        <p:spPr>
          <a:xfrm>
            <a:off x="18470" y="372285"/>
            <a:ext cx="5118965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/>
              <a:t>Ferro ----fuori dal piano dell’eme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/>
              <a:t>Eme---</a:t>
            </a:r>
            <a:r>
              <a:rPr lang="it-IT" sz="2400" dirty="0">
                <a:sym typeface="Wingdings" panose="05000000000000000000" pitchFamily="2" charset="2"/>
              </a:rPr>
              <a:t> distorto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2400" dirty="0">
                <a:sym typeface="Wingdings" panose="05000000000000000000" pitchFamily="2" charset="2"/>
              </a:rPr>
              <a:t>His F8 - asse non perpendicolare al piano dell’eme</a:t>
            </a:r>
          </a:p>
          <a:p>
            <a:pPr marL="2857500" lvl="5" indent="-571500">
              <a:buFont typeface="Arial" panose="020B0604020202020204" pitchFamily="34" charset="0"/>
              <a:buChar char="•"/>
            </a:pPr>
            <a:r>
              <a:rPr lang="it-IT" sz="2400" dirty="0">
                <a:sym typeface="Wingdings" panose="05000000000000000000" pitchFamily="2" charset="2"/>
              </a:rPr>
              <a:t>(inclinato di 8°)</a:t>
            </a:r>
            <a:endParaRPr lang="it-IT" sz="2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6F72F4E-9766-DC3F-FA98-E66F20178F6E}"/>
              </a:ext>
            </a:extLst>
          </p:cNvPr>
          <p:cNvSpPr txBox="1"/>
          <p:nvPr/>
        </p:nvSpPr>
        <p:spPr>
          <a:xfrm flipH="1">
            <a:off x="5486400" y="152400"/>
            <a:ext cx="3124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/>
              <a:t>Il ferro si sposta nell’eme che si appiattisce</a:t>
            </a:r>
          </a:p>
          <a:p>
            <a:r>
              <a:rPr lang="it-IT" sz="2800" dirty="0"/>
              <a:t>Riarrangiamento della His F8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0974916-70FC-9637-559C-A4A9B89215B1}"/>
              </a:ext>
            </a:extLst>
          </p:cNvPr>
          <p:cNvSpPr txBox="1"/>
          <p:nvPr/>
        </p:nvSpPr>
        <p:spPr>
          <a:xfrm>
            <a:off x="4038600" y="30430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/>
              <a:t>O</a:t>
            </a:r>
            <a:r>
              <a:rPr lang="it-IT" baseline="-25000" dirty="0"/>
              <a:t>2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46610B9-37A9-0751-7ADA-4609BBA0AD89}"/>
              </a:ext>
            </a:extLst>
          </p:cNvPr>
          <p:cNvSpPr txBox="1"/>
          <p:nvPr/>
        </p:nvSpPr>
        <p:spPr>
          <a:xfrm>
            <a:off x="64493" y="6386099"/>
            <a:ext cx="1457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Perutz</a:t>
            </a:r>
            <a:r>
              <a:rPr lang="it-IT" dirty="0"/>
              <a:t> MF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>
            <a:extLst>
              <a:ext uri="{FF2B5EF4-FFF2-40B4-BE49-F238E27FC236}">
                <a16:creationId xmlns:a16="http://schemas.microsoft.com/office/drawing/2014/main" id="{C7E21FFC-90B2-3D42-A371-10484C65E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243681"/>
            <a:ext cx="8763000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è una proteina ALLOSTERICA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EFCC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Contiene 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più siti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 legame per il suo ligando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ligando è un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effettore </a:t>
            </a:r>
            <a:r>
              <a:rPr kumimoji="0" lang="it-IT" altLang="it-IT" sz="2400" b="1" i="0" u="sng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omoallosterico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occupando uno dei siti di legame della proteina influisce sull’affinità degli altri siti liberi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legame proteina/ligando causa sempre una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modificazione della struttura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3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 anche della struttura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della proteina che modifica la sua affinità nei confronti del ligando stesso.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Ha siti di legame per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altri ligandi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che agiscono come molecole regolatrici (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effettori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eteroallosterici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che influenzano l’affinità della proteina verso il suo ligando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modulazione e il legame proteina/effettori è sempre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REVERSIBILE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7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7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73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3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73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>
            <a:extLst>
              <a:ext uri="{FF2B5EF4-FFF2-40B4-BE49-F238E27FC236}">
                <a16:creationId xmlns:a16="http://schemas.microsoft.com/office/drawing/2014/main" id="{D6F923D4-2E74-304F-B241-1DA33EB9B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1" y="119431"/>
            <a:ext cx="7162799" cy="558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EFFETTORI ALLOSTERICI O MODULATORI ALLOSTERICI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: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endParaRPr lang="it-IT" sz="2000" baseline="0" dirty="0">
              <a:solidFill>
                <a:srgbClr val="000000"/>
              </a:solidFill>
              <a:latin typeface="Comic Sans M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[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H</a:t>
            </a:r>
            <a:r>
              <a:rPr kumimoji="0" 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+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]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CO</a:t>
            </a:r>
            <a:r>
              <a:rPr kumimoji="0" 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2</a:t>
            </a:r>
            <a:endParaRPr lang="it-IT" sz="2000" baseline="0" noProof="0" dirty="0">
              <a:solidFill>
                <a:srgbClr val="000000"/>
              </a:solidFill>
              <a:latin typeface="Comic Sans M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acido 2,3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bisfosfoglicerico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(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2,3-BPG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)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si legano con interazioni deboli in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siti diversi da quello di legame dell’O</a:t>
            </a:r>
            <a:r>
              <a:rPr kumimoji="0" lang="it-IT" sz="2000" b="1" i="0" u="sng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(MODULATORI ETEROTROPICI)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190500" algn="l"/>
                <a:tab pos="1714500" algn="l"/>
              </a:tabLst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diminuiscono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l’affinità dell’emoglobina per l’ossigeno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500" algn="l"/>
                <a:tab pos="1714500" algn="l"/>
              </a:tabLst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MODULATORI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ETEROTROPICI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 </a:t>
            </a:r>
            <a:r>
              <a:rPr kumimoji="0" 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/>
                <a:ea typeface="+mn-ea"/>
                <a:cs typeface="+mn-cs"/>
              </a:rPr>
              <a:t>NEGATIVI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.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500" algn="l"/>
                <a:tab pos="1714500" algn="l"/>
              </a:tabLst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		Stabilizzano la forma T.</a:t>
            </a:r>
          </a:p>
        </p:txBody>
      </p:sp>
      <p:sp>
        <p:nvSpPr>
          <p:cNvPr id="2" name="Text Box 9">
            <a:extLst>
              <a:ext uri="{FF2B5EF4-FFF2-40B4-BE49-F238E27FC236}">
                <a16:creationId xmlns:a16="http://schemas.microsoft.com/office/drawing/2014/main" id="{52C8747F-D138-426F-8FAC-F791E88CB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724400"/>
            <a:ext cx="2895600" cy="1754326"/>
          </a:xfrm>
          <a:prstGeom prst="rect">
            <a:avLst/>
          </a:prstGeom>
          <a:solidFill>
            <a:srgbClr val="FEF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Regolano la transizione allosterica tra stato ad alta affinità e bassa affinità, aumentando l’efficienza dell’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nel rilasciare ossigeno ai tessuti.</a:t>
            </a:r>
          </a:p>
        </p:txBody>
      </p:sp>
    </p:spTree>
    <p:extLst>
      <p:ext uri="{BB962C8B-B14F-4D97-AF65-F5344CB8AC3E}">
        <p14:creationId xmlns:p14="http://schemas.microsoft.com/office/powerpoint/2010/main" val="353709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9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93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9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93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9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93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99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5" name="Rectangle 9">
            <a:extLst>
              <a:ext uri="{FF2B5EF4-FFF2-40B4-BE49-F238E27FC236}">
                <a16:creationId xmlns:a16="http://schemas.microsoft.com/office/drawing/2014/main" id="{BFFA3C58-182F-D448-8D3B-44FCB9428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1676400"/>
            <a:ext cx="8356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Nei tessuti---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pH è basso (aumentano gli H</a:t>
            </a:r>
            <a:r>
              <a:rPr kumimoji="0" lang="it-IT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 e la pCO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è elevata,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l'affinità di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diminuisce,  -&gt;   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viene liberato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</a:t>
            </a:r>
            <a:r>
              <a:rPr kumimoji="0" lang="it-IT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e CO</a:t>
            </a:r>
            <a:r>
              <a:rPr kumimoji="0" lang="it-IT" sz="2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si legano all’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contrario avviene nei capillari polmonari.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L'effetto del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pH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e della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sull'affinità di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è denominato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</a:t>
            </a:r>
            <a:r>
              <a:rPr lang="it-IT" sz="2800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</a:rPr>
              <a:t>ffetto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</a:rPr>
              <a:t> Bohr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aseline="0" dirty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(O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4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 H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=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HbH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+ 4O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D6EA0C9-723F-1A29-0E68-56D88282B115}"/>
              </a:ext>
            </a:extLst>
          </p:cNvPr>
          <p:cNvSpPr txBox="1"/>
          <p:nvPr/>
        </p:nvSpPr>
        <p:spPr>
          <a:xfrm>
            <a:off x="457200" y="304800"/>
            <a:ext cx="8077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legame di </a:t>
            </a:r>
            <a:r>
              <a:rPr kumimoji="0" 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con O</a:t>
            </a:r>
            <a:r>
              <a:rPr kumimoji="0" lang="it-IT" sz="36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è fortemente influenzato dal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pH e dalla pCO</a:t>
            </a:r>
            <a:r>
              <a:rPr kumimoji="0" lang="it-IT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53AFF2A-DE4B-44B4-2310-C9BFF3278549}"/>
              </a:ext>
            </a:extLst>
          </p:cNvPr>
          <p:cNvSpPr/>
          <p:nvPr/>
        </p:nvSpPr>
        <p:spPr>
          <a:xfrm>
            <a:off x="228600" y="1752600"/>
            <a:ext cx="8229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8452561-CF33-4C49-F6E6-C5D3872456B8}"/>
              </a:ext>
            </a:extLst>
          </p:cNvPr>
          <p:cNvSpPr/>
          <p:nvPr/>
        </p:nvSpPr>
        <p:spPr>
          <a:xfrm>
            <a:off x="838200" y="2971800"/>
            <a:ext cx="52578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6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65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6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6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6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5" name="Rectangle 9">
            <a:extLst>
              <a:ext uri="{FF2B5EF4-FFF2-40B4-BE49-F238E27FC236}">
                <a16:creationId xmlns:a16="http://schemas.microsoft.com/office/drawing/2014/main" id="{BFFA3C58-182F-D448-8D3B-44FCB9428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28600"/>
            <a:ext cx="83566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L'effetto del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pH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e della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sull'affinità di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è denominato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800" baseline="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800" b="1" baseline="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800" b="1" baseline="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800" b="1" baseline="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r>
              <a:rPr lang="it-IT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r>
              <a:rPr lang="it-IT" sz="4800" b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</a:t>
            </a:r>
            <a:r>
              <a:rPr kumimoji="0" lang="it-IT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</a:rPr>
              <a:t>ffetto</a:t>
            </a:r>
            <a:r>
              <a:rPr kumimoji="0" lang="it-IT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</a:rPr>
              <a:t> Bohr</a:t>
            </a:r>
            <a:r>
              <a:rPr kumimoji="0" lang="it-IT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aseline="0" dirty="0">
                <a:solidFill>
                  <a:srgbClr val="000000"/>
                </a:solidFill>
                <a:latin typeface="Comic Sans MS" pitchFamily="66" charset="0"/>
              </a:rPr>
              <a:t>			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	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(O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4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 H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= </a:t>
            </a: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HbH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+ 4O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53AFF2A-DE4B-44B4-2310-C9BFF3278549}"/>
              </a:ext>
            </a:extLst>
          </p:cNvPr>
          <p:cNvSpPr/>
          <p:nvPr/>
        </p:nvSpPr>
        <p:spPr>
          <a:xfrm>
            <a:off x="533400" y="228600"/>
            <a:ext cx="8229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CD79E0F-F229-6F7A-D3D5-B5953A6BC09F}"/>
              </a:ext>
            </a:extLst>
          </p:cNvPr>
          <p:cNvSpPr txBox="1"/>
          <p:nvPr/>
        </p:nvSpPr>
        <p:spPr>
          <a:xfrm>
            <a:off x="286696" y="4114800"/>
            <a:ext cx="88265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Nei tessuti  l’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Hb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rilascia O</a:t>
            </a:r>
            <a:r>
              <a:rPr kumimoji="0" lang="it-IT" altLang="it-IT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,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-basse pO</a:t>
            </a:r>
            <a:r>
              <a:rPr kumimoji="0" lang="it-IT" altLang="it-IT" sz="2000" b="0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la forma deossigenata più affine per H</a:t>
            </a:r>
            <a:r>
              <a:rPr kumimoji="0" lang="it-IT" altLang="it-IT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+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,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   si comporta come un ottimo 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tampone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intracellular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    (azione di alcuni residui di istidina).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L'azione tampone si accompagna al 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trasporto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dell'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anidride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alt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carbonica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Times New Roman" panose="02020603050405020304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052960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6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65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027">
            <a:extLst>
              <a:ext uri="{FF2B5EF4-FFF2-40B4-BE49-F238E27FC236}">
                <a16:creationId xmlns:a16="http://schemas.microsoft.com/office/drawing/2014/main" id="{937BC087-7A87-0148-BFD5-56B6074CB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49" y="3399817"/>
            <a:ext cx="89281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Gli ioni H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si legano a 3 coppie di siti sull’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più importante è l’His 146 delle catene </a:t>
            </a:r>
            <a:r>
              <a:rPr kumimoji="0" lang="el-GR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β</a:t>
            </a: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400" b="1" baseline="0" dirty="0">
                <a:solidFill>
                  <a:srgbClr val="0066CC"/>
                </a:solidFill>
              </a:rPr>
              <a:t>N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ei tessuti ad elevato metabolismo, (muscoli in attività) in cui c’è una notevole produzione di composti acidi e di CO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cede più facilmente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lega gli H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la CO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Nei polmoni avviene esattamente il contrario.</a:t>
            </a:r>
          </a:p>
        </p:txBody>
      </p:sp>
      <p:pic>
        <p:nvPicPr>
          <p:cNvPr id="65539" name="Picture 1028" descr="Copia di Copia di Copia di d">
            <a:extLst>
              <a:ext uri="{FF2B5EF4-FFF2-40B4-BE49-F238E27FC236}">
                <a16:creationId xmlns:a16="http://schemas.microsoft.com/office/drawing/2014/main" id="{03F7314C-A116-AA4C-A002-2235F2D88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8" y="990600"/>
            <a:ext cx="7777163" cy="1382713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38DE6F82-B3B1-9B4C-AFBD-0DB1FAC93C80}"/>
              </a:ext>
            </a:extLst>
          </p:cNvPr>
          <p:cNvSpPr/>
          <p:nvPr/>
        </p:nvSpPr>
        <p:spPr>
          <a:xfrm>
            <a:off x="7740650" y="1052513"/>
            <a:ext cx="576263" cy="720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solidFill>
                  <a:srgbClr val="FF0000"/>
                </a:solidFill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5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3">
            <a:extLst>
              <a:ext uri="{FF2B5EF4-FFF2-40B4-BE49-F238E27FC236}">
                <a16:creationId xmlns:a16="http://schemas.microsoft.com/office/drawing/2014/main" id="{C9D98122-1AD5-9B48-8A30-AA6502993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018" y="107484"/>
            <a:ext cx="72548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COME SPIEGARE IL MECCANISMO DELL’EFFETTO BOHR?</a:t>
            </a:r>
          </a:p>
        </p:txBody>
      </p:sp>
      <p:grpSp>
        <p:nvGrpSpPr>
          <p:cNvPr id="62467" name="Group 103">
            <a:extLst>
              <a:ext uri="{FF2B5EF4-FFF2-40B4-BE49-F238E27FC236}">
                <a16:creationId xmlns:a16="http://schemas.microsoft.com/office/drawing/2014/main" id="{B5BAD5C7-2806-A446-A7D4-BB0FDF58DF6C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133600"/>
            <a:ext cx="4567238" cy="4381500"/>
            <a:chOff x="1824" y="1152"/>
            <a:chExt cx="2877" cy="2760"/>
          </a:xfrm>
        </p:grpSpPr>
        <p:pic>
          <p:nvPicPr>
            <p:cNvPr id="62477" name="Picture 93">
              <a:extLst>
                <a:ext uri="{FF2B5EF4-FFF2-40B4-BE49-F238E27FC236}">
                  <a16:creationId xmlns:a16="http://schemas.microsoft.com/office/drawing/2014/main" id="{BCF956E7-A723-EA46-A3B0-BCCDD8E214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4" y="1152"/>
              <a:ext cx="2877" cy="2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78" name="Text Box 96">
              <a:extLst>
                <a:ext uri="{FF2B5EF4-FFF2-40B4-BE49-F238E27FC236}">
                  <a16:creationId xmlns:a16="http://schemas.microsoft.com/office/drawing/2014/main" id="{AD1E7BB1-A427-A648-A994-1BD6A5BD03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0" y="2292"/>
              <a:ext cx="22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800" b="1" i="0" u="none" strike="noStrike" kern="1200" cap="none" spc="0" normalizeH="0" baseline="0" noProof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62479" name="Text Box 97">
              <a:extLst>
                <a:ext uri="{FF2B5EF4-FFF2-40B4-BE49-F238E27FC236}">
                  <a16:creationId xmlns:a16="http://schemas.microsoft.com/office/drawing/2014/main" id="{70306886-18EB-2645-BF5A-CD7A31C49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3" y="2435"/>
              <a:ext cx="205" cy="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3600" b="1" i="0" u="none" strike="noStrike" kern="1200" cap="none" spc="0" normalizeH="0" baseline="0" noProof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62480" name="Text Box 98">
              <a:extLst>
                <a:ext uri="{FF2B5EF4-FFF2-40B4-BE49-F238E27FC236}">
                  <a16:creationId xmlns:a16="http://schemas.microsoft.com/office/drawing/2014/main" id="{82C4B1FA-F5E4-3A47-82DA-5C6A1F0CA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2" y="3375"/>
              <a:ext cx="215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4000" b="1" i="0" u="none" strike="noStrike" kern="1200" cap="none" spc="0" normalizeH="0" baseline="0" noProof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62481" name="Text Box 99">
              <a:extLst>
                <a:ext uri="{FF2B5EF4-FFF2-40B4-BE49-F238E27FC236}">
                  <a16:creationId xmlns:a16="http://schemas.microsoft.com/office/drawing/2014/main" id="{8269B30D-8D6D-C743-9EAF-19F7261F2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" y="2975"/>
              <a:ext cx="22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800" b="1" i="0" u="none" strike="noStrike" kern="1200" cap="none" spc="0" normalizeH="0" baseline="0" noProof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62482" name="Rectangle 101">
              <a:extLst>
                <a:ext uri="{FF2B5EF4-FFF2-40B4-BE49-F238E27FC236}">
                  <a16:creationId xmlns:a16="http://schemas.microsoft.com/office/drawing/2014/main" id="{A3E1F9D0-88E9-D34F-AE9C-AD32F7819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2400"/>
              <a:ext cx="1047" cy="355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COO</a:t>
              </a:r>
              <a:r>
                <a:rPr kumimoji="0" lang="it-IT" altLang="it-IT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</a:t>
              </a:r>
              <a:r>
                <a:rPr kumimoji="0" lang="it-IT" altLang="it-IT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terminale delle catene </a:t>
              </a:r>
              <a:r>
                <a:rPr kumimoji="0" lang="el-GR" altLang="it-IT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  <a:endPara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2468" name="Text Box 4">
            <a:extLst>
              <a:ext uri="{FF2B5EF4-FFF2-40B4-BE49-F238E27FC236}">
                <a16:creationId xmlns:a16="http://schemas.microsoft.com/office/drawing/2014/main" id="{C945F4A7-44C4-4346-BD24-5673818F4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06207"/>
            <a:ext cx="104394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 DEOSSI-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Hb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ha una maggiore tendenza a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protonarsi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della OSSI-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Hb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-&gt;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pI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più alto           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            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b="1" baseline="0" dirty="0">
                <a:solidFill>
                  <a:srgbClr val="0000FF"/>
                </a:solidFill>
                <a:latin typeface="Calibri"/>
                <a:cs typeface="Calibri"/>
              </a:rPr>
              <a:t>	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L’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Hb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 ha vari siti di legame per gli ioni H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+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 come: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1)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ammino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-gruppi N-terminali delle catene alfa </a:t>
            </a: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Calibri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2) His 146, residuo C-terminale, delle catene </a:t>
            </a:r>
            <a:r>
              <a:rPr kumimoji="0" lang="el-GR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β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l-GR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469" name="Text Box 105">
            <a:extLst>
              <a:ext uri="{FF2B5EF4-FFF2-40B4-BE49-F238E27FC236}">
                <a16:creationId xmlns:a16="http://schemas.microsoft.com/office/drawing/2014/main" id="{37B9850C-6E2C-3C44-88A8-937659005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913" y="2435225"/>
            <a:ext cx="20574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DEOSSI-Hb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T</a:t>
            </a:r>
          </a:p>
        </p:txBody>
      </p:sp>
      <p:sp>
        <p:nvSpPr>
          <p:cNvPr id="62470" name="Text Box 3">
            <a:extLst>
              <a:ext uri="{FF2B5EF4-FFF2-40B4-BE49-F238E27FC236}">
                <a16:creationId xmlns:a16="http://schemas.microsoft.com/office/drawing/2014/main" id="{61992A0E-0DA9-4D41-A023-0B5418592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2272040"/>
            <a:ext cx="4254500" cy="11080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Quando l’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inzia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 deossigenarsi, l’His-146 delle catene </a:t>
            </a:r>
            <a:r>
              <a:rPr kumimoji="0" lang="el-GR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β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diventa più basica, il suo 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pK</a:t>
            </a:r>
            <a:r>
              <a:rPr kumimoji="0" lang="it-IT" altLang="it-IT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aumenta (&gt; 7.2)</a:t>
            </a:r>
            <a:endParaRPr kumimoji="0" lang="el-GR" altLang="it-IT" sz="2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471" name="CasellaDiTesto 1">
            <a:extLst>
              <a:ext uri="{FF2B5EF4-FFF2-40B4-BE49-F238E27FC236}">
                <a16:creationId xmlns:a16="http://schemas.microsoft.com/office/drawing/2014/main" id="{3B6C80B4-874C-0342-A048-AD922F8DB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838" y="2944813"/>
            <a:ext cx="1182687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α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-2 Lys40</a:t>
            </a:r>
          </a:p>
        </p:txBody>
      </p:sp>
      <p:sp>
        <p:nvSpPr>
          <p:cNvPr id="62472" name="CasellaDiTesto 15">
            <a:extLst>
              <a:ext uri="{FF2B5EF4-FFF2-40B4-BE49-F238E27FC236}">
                <a16:creationId xmlns:a16="http://schemas.microsoft.com/office/drawing/2014/main" id="{226D14FF-656B-474F-9DCB-749434DC6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5899150"/>
            <a:ext cx="1301750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β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-1 His146</a:t>
            </a:r>
          </a:p>
        </p:txBody>
      </p:sp>
      <p:sp>
        <p:nvSpPr>
          <p:cNvPr id="62473" name="CasellaDiTesto 16">
            <a:extLst>
              <a:ext uri="{FF2B5EF4-FFF2-40B4-BE49-F238E27FC236}">
                <a16:creationId xmlns:a16="http://schemas.microsoft.com/office/drawing/2014/main" id="{59DBCDA5-E730-8C4F-983E-575A6F7FE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4538" y="5818188"/>
            <a:ext cx="1239837" cy="40005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β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-1 Asp94</a:t>
            </a:r>
          </a:p>
        </p:txBody>
      </p:sp>
      <p:sp>
        <p:nvSpPr>
          <p:cNvPr id="62474" name="Text Box 3">
            <a:extLst>
              <a:ext uri="{FF2B5EF4-FFF2-40B4-BE49-F238E27FC236}">
                <a16:creationId xmlns:a16="http://schemas.microsoft.com/office/drawing/2014/main" id="{9152D908-1F24-1844-8535-A94DBBEBB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7588" y="4649788"/>
            <a:ext cx="4033837" cy="17843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L’His-146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acquista un H</a:t>
            </a:r>
            <a:r>
              <a:rPr kumimoji="0" lang="it-IT" altLang="it-IT" sz="22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(protonata), e forma un ponte salino intra-catena con l’Asp 94, che stabilizza la forma 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deossi-Hb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(stato T)</a:t>
            </a:r>
            <a:endParaRPr kumimoji="0" lang="el-GR" altLang="it-IT" sz="2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2475" name="Triangolo isoscele 2">
            <a:extLst>
              <a:ext uri="{FF2B5EF4-FFF2-40B4-BE49-F238E27FC236}">
                <a16:creationId xmlns:a16="http://schemas.microsoft.com/office/drawing/2014/main" id="{0A9E2F72-EC98-1946-BC6D-C5B2A59CAED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12719" y="3453817"/>
            <a:ext cx="381000" cy="493712"/>
          </a:xfrm>
          <a:prstGeom prst="triangle">
            <a:avLst>
              <a:gd name="adj" fmla="val 50000"/>
            </a:avLst>
          </a:prstGeom>
          <a:solidFill>
            <a:srgbClr val="CC00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62476" name="Triangolo isoscele 20">
            <a:extLst>
              <a:ext uri="{FF2B5EF4-FFF2-40B4-BE49-F238E27FC236}">
                <a16:creationId xmlns:a16="http://schemas.microsoft.com/office/drawing/2014/main" id="{8DDB7D52-7EC0-544F-94D6-CFCE55F010A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553200" y="4137025"/>
            <a:ext cx="381000" cy="493713"/>
          </a:xfrm>
          <a:prstGeom prst="triangle">
            <a:avLst>
              <a:gd name="adj" fmla="val 50000"/>
            </a:avLst>
          </a:prstGeom>
          <a:solidFill>
            <a:srgbClr val="CC00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2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5" grpId="0" animBg="1"/>
      <p:bldP spid="62475" grpId="1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1">
            <a:extLst>
              <a:ext uri="{FF2B5EF4-FFF2-40B4-BE49-F238E27FC236}">
                <a16:creationId xmlns:a16="http://schemas.microsoft.com/office/drawing/2014/main" id="{3DC125B9-98F8-0E47-83D8-D03E307D0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4488" y="4130675"/>
            <a:ext cx="3389312" cy="197868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Questo contribuisce al cambiamento strutturale che favorisce l’ossigenazione completa della </a:t>
            </a:r>
            <a:r>
              <a:rPr kumimoji="0" lang="it-IT" alt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400" baseline="0" dirty="0">
                <a:solidFill>
                  <a:srgbClr val="0000FF"/>
                </a:solidFill>
                <a:latin typeface="Calibri" panose="020F0502020204030204" pitchFamily="34" charset="0"/>
              </a:rPr>
              <a:t>(Stato R)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1139" name="Text Box 3">
            <a:extLst>
              <a:ext uri="{FF2B5EF4-FFF2-40B4-BE49-F238E27FC236}">
                <a16:creationId xmlns:a16="http://schemas.microsoft.com/office/drawing/2014/main" id="{501E1BAF-0942-904C-902E-AB4ADCE7A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93663"/>
            <a:ext cx="4149725" cy="18161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 livello polmonare l’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inizia a legare O</a:t>
            </a:r>
            <a:r>
              <a:rPr kumimoji="0" lang="it-IT" altLang="it-IT" sz="22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inizia la transizione allosterica (T &gt; 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), l’His-146 delle catene </a:t>
            </a:r>
            <a:r>
              <a:rPr kumimoji="0" lang="el-GR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β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diventa più acida, il suo 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pK</a:t>
            </a:r>
            <a:r>
              <a:rPr kumimoji="0" lang="it-IT" altLang="it-IT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diminuisce (</a:t>
            </a:r>
            <a:r>
              <a:rPr kumimoji="0" lang="en-US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~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6.5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el-GR" altLang="it-IT" sz="2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1140" name="Text Box 3">
            <a:extLst>
              <a:ext uri="{FF2B5EF4-FFF2-40B4-BE49-F238E27FC236}">
                <a16:creationId xmlns:a16="http://schemas.microsoft.com/office/drawing/2014/main" id="{A9A52C3C-757A-BE46-B5DB-FFD19B986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038" y="279400"/>
            <a:ext cx="3981450" cy="14462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Nei </a:t>
            </a:r>
            <a:r>
              <a:rPr kumimoji="0" lang="en-US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capillari polmonari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pH è </a:t>
            </a:r>
            <a:r>
              <a:rPr kumimoji="0" lang="en-US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~7.6, nel torrente circolatorio è ~7.2 (maggiore rispetto al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pK</a:t>
            </a:r>
            <a:r>
              <a:rPr kumimoji="0" lang="it-IT" altLang="it-IT" sz="22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dell’His-146).</a:t>
            </a:r>
            <a:endParaRPr kumimoji="0" lang="el-GR" altLang="it-IT" sz="22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" name="Text Box 3">
            <a:extLst>
              <a:ext uri="{FF2B5EF4-FFF2-40B4-BE49-F238E27FC236}">
                <a16:creationId xmlns:a16="http://schemas.microsoft.com/office/drawing/2014/main" id="{303CF2B9-5403-E84C-A526-6B8AD42DD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288" y="2193925"/>
            <a:ext cx="3465512" cy="14478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L’His-146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 trova nella sua forma DEPROTONATA e NON può formare il ponte salino con l’Asp 94</a:t>
            </a:r>
            <a:endParaRPr kumimoji="0" lang="el-GR" altLang="it-IT" sz="22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1142" name="Triangolo isoscele 17">
            <a:extLst>
              <a:ext uri="{FF2B5EF4-FFF2-40B4-BE49-F238E27FC236}">
                <a16:creationId xmlns:a16="http://schemas.microsoft.com/office/drawing/2014/main" id="{641F9071-08BA-D445-9C84-8D391BB5DAB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435476" y="704850"/>
            <a:ext cx="381000" cy="492125"/>
          </a:xfrm>
          <a:prstGeom prst="triangle">
            <a:avLst>
              <a:gd name="adj" fmla="val 50000"/>
            </a:avLst>
          </a:prstGeom>
          <a:solidFill>
            <a:srgbClr val="CC00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91143" name="Triangolo isoscele 18">
            <a:extLst>
              <a:ext uri="{FF2B5EF4-FFF2-40B4-BE49-F238E27FC236}">
                <a16:creationId xmlns:a16="http://schemas.microsoft.com/office/drawing/2014/main" id="{7BD9FA00-E7F5-E641-AF80-96BAE08DFFF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777038" y="1704975"/>
            <a:ext cx="381000" cy="492125"/>
          </a:xfrm>
          <a:prstGeom prst="triangle">
            <a:avLst>
              <a:gd name="adj" fmla="val 50000"/>
            </a:avLst>
          </a:prstGeom>
          <a:solidFill>
            <a:srgbClr val="CC00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3" name="Triangolo isoscele 22">
            <a:extLst>
              <a:ext uri="{FF2B5EF4-FFF2-40B4-BE49-F238E27FC236}">
                <a16:creationId xmlns:a16="http://schemas.microsoft.com/office/drawing/2014/main" id="{DD929693-2AC9-6045-8C30-A88266DA598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865938" y="3638550"/>
            <a:ext cx="381000" cy="492125"/>
          </a:xfrm>
          <a:prstGeom prst="triangle">
            <a:avLst>
              <a:gd name="adj" fmla="val 50000"/>
            </a:avLst>
          </a:prstGeom>
          <a:solidFill>
            <a:srgbClr val="CC00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1AAF187-6A7B-D040-A580-C36A92CEAF7A}"/>
              </a:ext>
            </a:extLst>
          </p:cNvPr>
          <p:cNvGrpSpPr>
            <a:grpSpLocks/>
          </p:cNvGrpSpPr>
          <p:nvPr/>
        </p:nvGrpSpPr>
        <p:grpSpPr bwMode="auto">
          <a:xfrm>
            <a:off x="33338" y="2673350"/>
            <a:ext cx="3117850" cy="3151188"/>
            <a:chOff x="32905" y="2673246"/>
            <a:chExt cx="3117850" cy="3151187"/>
          </a:xfrm>
        </p:grpSpPr>
        <p:grpSp>
          <p:nvGrpSpPr>
            <p:cNvPr id="91152" name="Gruppo 3">
              <a:extLst>
                <a:ext uri="{FF2B5EF4-FFF2-40B4-BE49-F238E27FC236}">
                  <a16:creationId xmlns:a16="http://schemas.microsoft.com/office/drawing/2014/main" id="{3E4B4463-BD92-4749-99E1-D4F36FBA85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05" y="2673246"/>
              <a:ext cx="3117850" cy="3151187"/>
              <a:chOff x="32905" y="2673246"/>
              <a:chExt cx="3117850" cy="3151187"/>
            </a:xfrm>
          </p:grpSpPr>
          <p:grpSp>
            <p:nvGrpSpPr>
              <p:cNvPr id="91154" name="Gruppo 1">
                <a:extLst>
                  <a:ext uri="{FF2B5EF4-FFF2-40B4-BE49-F238E27FC236}">
                    <a16:creationId xmlns:a16="http://schemas.microsoft.com/office/drawing/2014/main" id="{AA6AE228-B85F-C24C-A3D9-EF99C72308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905" y="2673246"/>
                <a:ext cx="3117850" cy="3151187"/>
                <a:chOff x="32905" y="2673246"/>
                <a:chExt cx="3117850" cy="3151187"/>
              </a:xfrm>
            </p:grpSpPr>
            <p:pic>
              <p:nvPicPr>
                <p:cNvPr id="91159" name="Picture 29">
                  <a:extLst>
                    <a:ext uri="{FF2B5EF4-FFF2-40B4-BE49-F238E27FC236}">
                      <a16:creationId xmlns:a16="http://schemas.microsoft.com/office/drawing/2014/main" id="{FDE3439A-4525-CD49-8615-EA9DD6DD801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35445">
                  <a:off x="106240" y="2673246"/>
                  <a:ext cx="3044515" cy="315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1160" name="Line 30">
                  <a:extLst>
                    <a:ext uri="{FF2B5EF4-FFF2-40B4-BE49-F238E27FC236}">
                      <a16:creationId xmlns:a16="http://schemas.microsoft.com/office/drawing/2014/main" id="{F8AEB1F0-6D03-AF4A-8113-0BFC787F34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35445" flipV="1">
                  <a:off x="32905" y="3831796"/>
                  <a:ext cx="141059" cy="63929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1155" name="Gruppo 2">
                <a:extLst>
                  <a:ext uri="{FF2B5EF4-FFF2-40B4-BE49-F238E27FC236}">
                    <a16:creationId xmlns:a16="http://schemas.microsoft.com/office/drawing/2014/main" id="{4BF8B9CE-68FD-ED4B-B1E6-F1256F0D3B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00534" y="4698510"/>
                <a:ext cx="878577" cy="813803"/>
                <a:chOff x="2000534" y="4698510"/>
                <a:chExt cx="878577" cy="813803"/>
              </a:xfrm>
            </p:grpSpPr>
            <p:sp useBgFill="1">
              <p:nvSpPr>
                <p:cNvPr id="91156" name="Oval 31">
                  <a:extLst>
                    <a:ext uri="{FF2B5EF4-FFF2-40B4-BE49-F238E27FC236}">
                      <a16:creationId xmlns:a16="http://schemas.microsoft.com/office/drawing/2014/main" id="{F6751DBE-85A5-C341-9027-7339AEE463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35445">
                  <a:off x="2000534" y="4698510"/>
                  <a:ext cx="423176" cy="343621"/>
                </a:xfrm>
                <a:prstGeom prst="ellipse">
                  <a:avLst/>
                </a:prstGeom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1157" name="Line 32">
                  <a:extLst>
                    <a:ext uri="{FF2B5EF4-FFF2-40B4-BE49-F238E27FC236}">
                      <a16:creationId xmlns:a16="http://schemas.microsoft.com/office/drawing/2014/main" id="{CC394FA2-6726-4D4C-B45E-CDBE85FF4A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35445" flipV="1">
                  <a:off x="2295264" y="4818779"/>
                  <a:ext cx="141059" cy="19178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 useBgFill="1">
              <p:nvSpPr>
                <p:cNvPr id="91158" name="Oval 33">
                  <a:extLst>
                    <a:ext uri="{FF2B5EF4-FFF2-40B4-BE49-F238E27FC236}">
                      <a16:creationId xmlns:a16="http://schemas.microsoft.com/office/drawing/2014/main" id="{4E0054CD-78D1-0948-9DB8-E148A0399C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35445">
                  <a:off x="2385406" y="5128737"/>
                  <a:ext cx="493705" cy="383576"/>
                </a:xfrm>
                <a:prstGeom prst="ellipse">
                  <a:avLst/>
                </a:prstGeom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</p:grpSp>
        <p:sp useBgFill="1">
          <p:nvSpPr>
            <p:cNvPr id="91153" name="Rettangolo arrotondato 6">
              <a:extLst>
                <a:ext uri="{FF2B5EF4-FFF2-40B4-BE49-F238E27FC236}">
                  <a16:creationId xmlns:a16="http://schemas.microsoft.com/office/drawing/2014/main" id="{CF84D5B4-079D-C143-8F33-4843D2F70C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64828">
              <a:off x="1292273" y="3382694"/>
              <a:ext cx="228600" cy="76200"/>
            </a:xfrm>
            <a:prstGeom prst="roundRect">
              <a:avLst>
                <a:gd name="adj" fmla="val 16667"/>
              </a:avLst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C554A50B-F972-4046-B80E-0D16195B9230}"/>
              </a:ext>
            </a:extLst>
          </p:cNvPr>
          <p:cNvGrpSpPr>
            <a:grpSpLocks/>
          </p:cNvGrpSpPr>
          <p:nvPr/>
        </p:nvGrpSpPr>
        <p:grpSpPr bwMode="auto">
          <a:xfrm>
            <a:off x="2581275" y="2836863"/>
            <a:ext cx="2857500" cy="1752600"/>
            <a:chOff x="2581933" y="2837141"/>
            <a:chExt cx="2857500" cy="1752600"/>
          </a:xfrm>
        </p:grpSpPr>
        <p:grpSp>
          <p:nvGrpSpPr>
            <p:cNvPr id="91148" name="Group 35">
              <a:extLst>
                <a:ext uri="{FF2B5EF4-FFF2-40B4-BE49-F238E27FC236}">
                  <a16:creationId xmlns:a16="http://schemas.microsoft.com/office/drawing/2014/main" id="{CDA68C4D-60DC-3146-B79A-0E35C7DBCA6F}"/>
                </a:ext>
              </a:extLst>
            </p:cNvPr>
            <p:cNvGrpSpPr>
              <a:grpSpLocks/>
            </p:cNvGrpSpPr>
            <p:nvPr/>
          </p:nvGrpSpPr>
          <p:grpSpPr bwMode="auto">
            <a:xfrm rot="-1645474">
              <a:off x="2581933" y="2837141"/>
              <a:ext cx="2857500" cy="1752600"/>
              <a:chOff x="2664" y="1008"/>
              <a:chExt cx="2136" cy="1456"/>
            </a:xfrm>
          </p:grpSpPr>
          <p:pic>
            <p:nvPicPr>
              <p:cNvPr id="91150" name="Picture 36">
                <a:extLst>
                  <a:ext uri="{FF2B5EF4-FFF2-40B4-BE49-F238E27FC236}">
                    <a16:creationId xmlns:a16="http://schemas.microsoft.com/office/drawing/2014/main" id="{E6A516B9-2B21-874C-8295-9168C6095D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4" y="1008"/>
                <a:ext cx="2136" cy="1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1151" name="Line 37">
                <a:extLst>
                  <a:ext uri="{FF2B5EF4-FFF2-40B4-BE49-F238E27FC236}">
                    <a16:creationId xmlns:a16="http://schemas.microsoft.com/office/drawing/2014/main" id="{094F5903-0D96-7245-9107-D398473A9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24" y="2304"/>
                <a:ext cx="48" cy="4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 useBgFill="1">
          <p:nvSpPr>
            <p:cNvPr id="91149" name="Rettangolo arrotondato 26">
              <a:extLst>
                <a:ext uri="{FF2B5EF4-FFF2-40B4-BE49-F238E27FC236}">
                  <a16:creationId xmlns:a16="http://schemas.microsoft.com/office/drawing/2014/main" id="{278D0AA6-55E9-DF41-B506-5B652F6900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04998">
              <a:off x="4273072" y="3244740"/>
              <a:ext cx="228600" cy="76200"/>
            </a:xfrm>
            <a:prstGeom prst="roundRect">
              <a:avLst>
                <a:gd name="adj" fmla="val 16667"/>
              </a:avLst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17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6">
            <a:extLst>
              <a:ext uri="{FF2B5EF4-FFF2-40B4-BE49-F238E27FC236}">
                <a16:creationId xmlns:a16="http://schemas.microsoft.com/office/drawing/2014/main" id="{84904CB1-E679-6C47-AA16-B3C15E5A9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412776"/>
            <a:ext cx="7948612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PROTEINE  RESPIRATORIE: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&amp;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>
            <a:extLst>
              <a:ext uri="{FF2B5EF4-FFF2-40B4-BE49-F238E27FC236}">
                <a16:creationId xmlns:a16="http://schemas.microsoft.com/office/drawing/2014/main" id="{AE062BA8-E084-BB46-9ED8-9A3BDA0F5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49275"/>
            <a:ext cx="5357812" cy="490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egnaposto piè di pagina 1">
            <a:extLst>
              <a:ext uri="{FF2B5EF4-FFF2-40B4-BE49-F238E27FC236}">
                <a16:creationId xmlns:a16="http://schemas.microsoft.com/office/drawing/2014/main" id="{18D2555B-7B7E-1E4C-835E-AB112A6D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F56A54A-4B55-A04F-AF17-743193A2314A}"/>
              </a:ext>
            </a:extLst>
          </p:cNvPr>
          <p:cNvSpPr/>
          <p:nvPr/>
        </p:nvSpPr>
        <p:spPr>
          <a:xfrm>
            <a:off x="76200" y="122663"/>
            <a:ext cx="842486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trasporta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H</a:t>
            </a:r>
            <a:r>
              <a:rPr kumimoji="0" 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dai tessuti ai polmoni ed ai reni, organi deputati alla loro escrezione.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357FBF3-F3D7-E442-AE27-2CB290F8F469}"/>
              </a:ext>
            </a:extLst>
          </p:cNvPr>
          <p:cNvSpPr txBox="1"/>
          <p:nvPr/>
        </p:nvSpPr>
        <p:spPr>
          <a:xfrm>
            <a:off x="1502923" y="1981200"/>
            <a:ext cx="7579319" cy="35394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liberamente disciolta nel plasma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trasportata come carbammati(15-20%)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trasportata come bicarbonato</a:t>
            </a:r>
            <a:r>
              <a:rPr kumimoji="0" lang="it-IT" sz="2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666F9D-408F-5140-9AF0-72FA163C0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34" y="3048000"/>
            <a:ext cx="8763000" cy="1108075"/>
          </a:xfrm>
          <a:prstGeom prst="rect">
            <a:avLst/>
          </a:prstGeom>
          <a:solidFill>
            <a:srgbClr val="CCFFCC"/>
          </a:solidFill>
          <a:ln w="9525" algn="ctr">
            <a:solidFill>
              <a:srgbClr val="99CC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1)</a:t>
            </a:r>
            <a:r>
              <a:rPr kumimoji="0" lang="it-IT" altLang="it-IT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it-IT" altLang="it-IT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disciolta</a:t>
            </a:r>
            <a:r>
              <a:rPr kumimoji="0" lang="it-IT" altLang="it-IT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: segue la Legge di Henry come l'O</a:t>
            </a:r>
            <a:r>
              <a:rPr kumimoji="0" lang="it-IT" altLang="it-IT" sz="22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</a:t>
            </a:r>
            <a:r>
              <a:rPr kumimoji="0" lang="it-IT" altLang="it-IT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ma è 20 volte più solubile di questo. In questa forma costituisce il 10% del gas liberato dal sangue venoso nel polmone.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D561137-CE63-C153-77B4-AB1CD5A1F9E9}"/>
              </a:ext>
            </a:extLst>
          </p:cNvPr>
          <p:cNvSpPr txBox="1"/>
          <p:nvPr/>
        </p:nvSpPr>
        <p:spPr>
          <a:xfrm>
            <a:off x="1871308" y="1284051"/>
            <a:ext cx="48346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Trasporto della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CO</a:t>
            </a:r>
            <a:r>
              <a:rPr kumimoji="0" lang="it-IT" sz="3600" b="1" i="0" u="none" strike="noStrike" kern="1200" cap="none" spc="0" normalizeH="0" baseline="-25000" noProof="0" dirty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piè di pagina 1">
            <a:extLst>
              <a:ext uri="{FF2B5EF4-FFF2-40B4-BE49-F238E27FC236}">
                <a16:creationId xmlns:a16="http://schemas.microsoft.com/office/drawing/2014/main" id="{90D4D525-3DC9-CB4B-A95A-B879E7C4A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4" name="Picture 6" descr="http://89.97.218.226/web1/letiochem/lezioni_img/carbammato.gif">
            <a:extLst>
              <a:ext uri="{FF2B5EF4-FFF2-40B4-BE49-F238E27FC236}">
                <a16:creationId xmlns:a16="http://schemas.microsoft.com/office/drawing/2014/main" id="{004A70F2-1F5A-4E4B-A395-E6CA5FF56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20938"/>
            <a:ext cx="7764462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4">
            <a:extLst>
              <a:ext uri="{FF2B5EF4-FFF2-40B4-BE49-F238E27FC236}">
                <a16:creationId xmlns:a16="http://schemas.microsoft.com/office/drawing/2014/main" id="{2823C0AA-C880-A34E-95A0-844D66A77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63513"/>
            <a:ext cx="8610600" cy="2308324"/>
          </a:xfrm>
          <a:prstGeom prst="rect">
            <a:avLst/>
          </a:prstGeom>
          <a:solidFill>
            <a:srgbClr val="CCFFCC"/>
          </a:solidFill>
          <a:ln w="38100" algn="ctr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2)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Parte della CO</a:t>
            </a:r>
            <a:r>
              <a:rPr kumimoji="0" lang="it-IT" altLang="it-IT" sz="2400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 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si lega all’</a:t>
            </a:r>
            <a:r>
              <a:rPr kumimoji="0" lang="it-IT" altLang="it-IT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nelle estremità N-terminali libere delle catene </a:t>
            </a:r>
            <a:r>
              <a:rPr kumimoji="0" lang="it-IT" altLang="it-IT" sz="2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globiniche</a:t>
            </a: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formando CARBAMMATI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400" b="1" kern="0" baseline="0" dirty="0">
              <a:solidFill>
                <a:srgbClr val="000000"/>
              </a:solidFill>
              <a:latin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gruppi carichi negativamente che stabiliscono interazioni elettrostatiche con i residui carichi positivamente stabilizzando la forma T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F0941A53-56F7-A3B1-7C6A-C50F7C3EC2B1}"/>
              </a:ext>
            </a:extLst>
          </p:cNvPr>
          <p:cNvSpPr/>
          <p:nvPr/>
        </p:nvSpPr>
        <p:spPr>
          <a:xfrm flipV="1">
            <a:off x="1981200" y="3018824"/>
            <a:ext cx="838200" cy="6387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0307 Loading and unloading">
            <a:extLst>
              <a:ext uri="{FF2B5EF4-FFF2-40B4-BE49-F238E27FC236}">
                <a16:creationId xmlns:a16="http://schemas.microsoft.com/office/drawing/2014/main" id="{CBDA0D75-72E9-FF40-ACB5-FADDE93C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39700"/>
            <a:ext cx="3000375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>
            <a:extLst>
              <a:ext uri="{FF2B5EF4-FFF2-40B4-BE49-F238E27FC236}">
                <a16:creationId xmlns:a16="http://schemas.microsoft.com/office/drawing/2014/main" id="{BCF29910-78C2-B444-BEC2-9F8C23088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500063"/>
            <a:ext cx="83518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 maggior parte della CO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che diffonde nelle emazie reagisce con l’H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 formando H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grazie alla  presenza di un enzima,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anidrasi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carbonica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(P.M. 30000, contiene Zn)</a:t>
            </a:r>
          </a:p>
        </p:txBody>
      </p:sp>
      <p:sp>
        <p:nvSpPr>
          <p:cNvPr id="69635" name="Text Box 3">
            <a:extLst>
              <a:ext uri="{FF2B5EF4-FFF2-40B4-BE49-F238E27FC236}">
                <a16:creationId xmlns:a16="http://schemas.microsoft.com/office/drawing/2014/main" id="{BF2CBA8A-25F1-7340-BF72-2B4A44DAA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300" y="20621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Pristina" panose="03060402040406080204" pitchFamily="66" charset="77"/>
              <a:ea typeface="+mn-ea"/>
              <a:cs typeface="+mn-cs"/>
            </a:endParaRPr>
          </a:p>
        </p:txBody>
      </p:sp>
      <p:sp>
        <p:nvSpPr>
          <p:cNvPr id="61450" name="Text Box 10">
            <a:extLst>
              <a:ext uri="{FF2B5EF4-FFF2-40B4-BE49-F238E27FC236}">
                <a16:creationId xmlns:a16="http://schemas.microsoft.com/office/drawing/2014/main" id="{04E86492-217E-2F4F-B483-2D7CF15C1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807494"/>
            <a:ext cx="527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51" name="Text Box 11">
            <a:extLst>
              <a:ext uri="{FF2B5EF4-FFF2-40B4-BE49-F238E27FC236}">
                <a16:creationId xmlns:a16="http://schemas.microsoft.com/office/drawing/2014/main" id="{89C2E0EC-C047-A44C-B05E-B207E480D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2859881"/>
            <a:ext cx="1052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HCO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</a:t>
            </a:r>
            <a:r>
              <a:rPr kumimoji="0" lang="it-IT" altLang="it-IT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52" name="Line 12">
            <a:extLst>
              <a:ext uri="{FF2B5EF4-FFF2-40B4-BE49-F238E27FC236}">
                <a16:creationId xmlns:a16="http://schemas.microsoft.com/office/drawing/2014/main" id="{C0DC94AC-AB60-844C-A5CE-B649F2F18B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2" y="3124200"/>
            <a:ext cx="2465387" cy="881063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53" name="Line 13">
            <a:extLst>
              <a:ext uri="{FF2B5EF4-FFF2-40B4-BE49-F238E27FC236}">
                <a16:creationId xmlns:a16="http://schemas.microsoft.com/office/drawing/2014/main" id="{F1F6F99B-921C-D448-AF14-23D80427BE6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48327" y="3430165"/>
            <a:ext cx="287338" cy="433387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455" name="Text Box 15">
            <a:extLst>
              <a:ext uri="{FF2B5EF4-FFF2-40B4-BE49-F238E27FC236}">
                <a16:creationId xmlns:a16="http://schemas.microsoft.com/office/drawing/2014/main" id="{A29E81F1-7C8E-4142-A043-9FD00CC0C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946594"/>
            <a:ext cx="480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passano dal globulo rosso al plasma attraverso una proteina di membrana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CB429424-EB54-1D4F-BA1F-9FE8BAEB8E26}"/>
              </a:ext>
            </a:extLst>
          </p:cNvPr>
          <p:cNvSpPr/>
          <p:nvPr/>
        </p:nvSpPr>
        <p:spPr>
          <a:xfrm>
            <a:off x="179388" y="2195513"/>
            <a:ext cx="81375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CO</a:t>
            </a:r>
            <a:r>
              <a:rPr kumimoji="0" lang="en-GB" sz="2400" b="1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+ H</a:t>
            </a:r>
            <a:r>
              <a:rPr kumimoji="0" lang="en-GB" sz="2400" b="1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O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→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 H</a:t>
            </a:r>
            <a:r>
              <a:rPr kumimoji="0" lang="en-GB" sz="2400" b="1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CO</a:t>
            </a:r>
            <a:r>
              <a:rPr kumimoji="0" lang="en-GB" sz="2400" b="1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3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→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 H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+ HCO</a:t>
            </a:r>
            <a:r>
              <a:rPr kumimoji="0" lang="en-GB" sz="2400" b="1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3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-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90F03B-B008-E54E-9B8B-F28B1F097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666" y="3946594"/>
            <a:ext cx="3886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Gli ioni H</a:t>
            </a:r>
            <a:r>
              <a:rPr kumimoji="0" lang="it-IT" altLang="it-IT" sz="22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si legano alla DEOSSI-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(che più basica della forma OSSI-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ed è quindi un accettore di protoni migliore)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/>
      <p:bldP spid="61451" grpId="0"/>
      <p:bldP spid="61455" grpId="0"/>
      <p:bldP spid="1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Immagine 1" descr="f0723.BMP">
            <a:extLst>
              <a:ext uri="{FF2B5EF4-FFF2-40B4-BE49-F238E27FC236}">
                <a16:creationId xmlns:a16="http://schemas.microsoft.com/office/drawing/2014/main" id="{B2704E07-A399-CC41-B518-D78C70A9A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260350"/>
            <a:ext cx="8943975" cy="550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4" descr="v0713 [Converted]">
            <a:extLst>
              <a:ext uri="{FF2B5EF4-FFF2-40B4-BE49-F238E27FC236}">
                <a16:creationId xmlns:a16="http://schemas.microsoft.com/office/drawing/2014/main" id="{AD638176-1ECA-A343-BE1C-30C68B28D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0688"/>
            <a:ext cx="8785225" cy="35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Text Box 5">
            <a:extLst>
              <a:ext uri="{FF2B5EF4-FFF2-40B4-BE49-F238E27FC236}">
                <a16:creationId xmlns:a16="http://schemas.microsoft.com/office/drawing/2014/main" id="{05498934-72BF-D24E-A014-BFCDF8624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1752600"/>
            <a:ext cx="91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venoso</a:t>
            </a:r>
          </a:p>
        </p:txBody>
      </p:sp>
      <p:sp>
        <p:nvSpPr>
          <p:cNvPr id="71684" name="Text Box 6">
            <a:extLst>
              <a:ext uri="{FF2B5EF4-FFF2-40B4-BE49-F238E27FC236}">
                <a16:creationId xmlns:a16="http://schemas.microsoft.com/office/drawing/2014/main" id="{01294007-EB25-8648-86C0-425ED012B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724400"/>
            <a:ext cx="106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arterioso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>
            <a:extLst>
              <a:ext uri="{FF2B5EF4-FFF2-40B4-BE49-F238E27FC236}">
                <a16:creationId xmlns:a16="http://schemas.microsoft.com/office/drawing/2014/main" id="{24215F1D-076F-4D47-BB23-0C032497B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7638" y="220663"/>
            <a:ext cx="771525" cy="458787"/>
          </a:xfrm>
          <a:prstGeom prst="rect">
            <a:avLst/>
          </a:prstGeom>
          <a:solidFill>
            <a:srgbClr val="FEFCCA"/>
          </a:solidFill>
          <a:ln w="28575" algn="ctr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</a:t>
            </a:r>
            <a:r>
              <a:rPr kumimoji="0" lang="it-IT" altLang="it-IT" sz="2800" b="1" i="0" u="none" strike="noStrike" kern="1200" cap="none" spc="0" normalizeH="0" baseline="-25000" noProof="0" dirty="0">
                <a:ln>
                  <a:noFill/>
                </a:ln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28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0723" name="Line 5">
            <a:extLst>
              <a:ext uri="{FF2B5EF4-FFF2-40B4-BE49-F238E27FC236}">
                <a16:creationId xmlns:a16="http://schemas.microsoft.com/office/drawing/2014/main" id="{EF67F1BD-E023-4D4B-915B-C5BB40EF4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8375" y="457200"/>
            <a:ext cx="914400" cy="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0724" name="Text Box 7">
            <a:extLst>
              <a:ext uri="{FF2B5EF4-FFF2-40B4-BE49-F238E27FC236}">
                <a16:creationId xmlns:a16="http://schemas.microsoft.com/office/drawing/2014/main" id="{59B98DFF-0597-BE4A-A6CE-1ED02C635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1025" y="136525"/>
            <a:ext cx="4435475" cy="825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Effettore allosterico negativo per l’</a:t>
            </a:r>
            <a:r>
              <a:rPr kumimoji="0" lang="it-IT" alt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endParaRPr kumimoji="0" lang="it-IT" altLang="it-IT" sz="2800" b="1" i="0" u="none" strike="noStrike" kern="1200" cap="none" spc="0" normalizeH="0" baseline="0" noProof="0" dirty="0">
              <a:ln>
                <a:noFill/>
              </a:ln>
              <a:solidFill>
                <a:srgbClr val="FF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2711" name="Rectangle 51">
            <a:extLst>
              <a:ext uri="{FF2B5EF4-FFF2-40B4-BE49-F238E27FC236}">
                <a16:creationId xmlns:a16="http://schemas.microsoft.com/office/drawing/2014/main" id="{CEB30BFE-A8A5-A647-BA55-D93474C5C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975" y="1512888"/>
            <a:ext cx="6223000" cy="40084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2712" name="Line 52">
            <a:extLst>
              <a:ext uri="{FF2B5EF4-FFF2-40B4-BE49-F238E27FC236}">
                <a16:creationId xmlns:a16="http://schemas.microsoft.com/office/drawing/2014/main" id="{B103907A-7F37-284B-A014-B06D0A6AEED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1512888"/>
            <a:ext cx="252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13" name="Line 53">
            <a:extLst>
              <a:ext uri="{FF2B5EF4-FFF2-40B4-BE49-F238E27FC236}">
                <a16:creationId xmlns:a16="http://schemas.microsoft.com/office/drawing/2014/main" id="{08D0ADED-1589-494D-93A1-1506FBAA4C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3565525"/>
            <a:ext cx="168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14" name="Line 54">
            <a:extLst>
              <a:ext uri="{FF2B5EF4-FFF2-40B4-BE49-F238E27FC236}">
                <a16:creationId xmlns:a16="http://schemas.microsoft.com/office/drawing/2014/main" id="{6434E882-7FA5-3B4E-919E-80126CDC6A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6225" y="5521325"/>
            <a:ext cx="168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15" name="Line 55">
            <a:extLst>
              <a:ext uri="{FF2B5EF4-FFF2-40B4-BE49-F238E27FC236}">
                <a16:creationId xmlns:a16="http://schemas.microsoft.com/office/drawing/2014/main" id="{4234EC15-2050-834B-9321-C68808619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4519613"/>
            <a:ext cx="168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16" name="Line 56">
            <a:extLst>
              <a:ext uri="{FF2B5EF4-FFF2-40B4-BE49-F238E27FC236}">
                <a16:creationId xmlns:a16="http://schemas.microsoft.com/office/drawing/2014/main" id="{190D3E80-949E-9240-AAA1-A0350BB98F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6700" y="2533650"/>
            <a:ext cx="168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17" name="Text Box 57">
            <a:extLst>
              <a:ext uri="{FF2B5EF4-FFF2-40B4-BE49-F238E27FC236}">
                <a16:creationId xmlns:a16="http://schemas.microsoft.com/office/drawing/2014/main" id="{6B4C8BA3-EA07-064A-A0F9-81FD85DB9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825" y="1371600"/>
            <a:ext cx="660400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1,00</a:t>
            </a: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0.75</a:t>
            </a: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0.50</a:t>
            </a: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0.25</a:t>
            </a:r>
          </a:p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0.0</a:t>
            </a:r>
          </a:p>
        </p:txBody>
      </p:sp>
      <p:grpSp>
        <p:nvGrpSpPr>
          <p:cNvPr id="72718" name="Group 58">
            <a:extLst>
              <a:ext uri="{FF2B5EF4-FFF2-40B4-BE49-F238E27FC236}">
                <a16:creationId xmlns:a16="http://schemas.microsoft.com/office/drawing/2014/main" id="{607A3B3E-D0D9-1F4B-B584-5C4E84B36E24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2854325"/>
            <a:ext cx="333375" cy="457200"/>
            <a:chOff x="1574" y="1952"/>
            <a:chExt cx="190" cy="328"/>
          </a:xfrm>
        </p:grpSpPr>
        <p:sp>
          <p:nvSpPr>
            <p:cNvPr id="72743" name="Text Box 59">
              <a:extLst>
                <a:ext uri="{FF2B5EF4-FFF2-40B4-BE49-F238E27FC236}">
                  <a16:creationId xmlns:a16="http://schemas.microsoft.com/office/drawing/2014/main" id="{D9094738-60B1-B148-B806-B29CB958E3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4" y="1952"/>
              <a:ext cx="190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72744" name="Line 60">
              <a:extLst>
                <a:ext uri="{FF2B5EF4-FFF2-40B4-BE49-F238E27FC236}">
                  <a16:creationId xmlns:a16="http://schemas.microsoft.com/office/drawing/2014/main" id="{425DA997-C555-4443-A0B7-0B10A4B55B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9" y="1969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2719" name="Line 61">
            <a:extLst>
              <a:ext uri="{FF2B5EF4-FFF2-40B4-BE49-F238E27FC236}">
                <a16:creationId xmlns:a16="http://schemas.microsoft.com/office/drawing/2014/main" id="{8178BA40-2FB0-7B43-AE43-46F7174B499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551497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0" name="Line 62">
            <a:extLst>
              <a:ext uri="{FF2B5EF4-FFF2-40B4-BE49-F238E27FC236}">
                <a16:creationId xmlns:a16="http://schemas.microsoft.com/office/drawing/2014/main" id="{8F39F41C-0183-0B4D-BC4F-43B37A515B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7338" y="552132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1" name="Line 64">
            <a:extLst>
              <a:ext uri="{FF2B5EF4-FFF2-40B4-BE49-F238E27FC236}">
                <a16:creationId xmlns:a16="http://schemas.microsoft.com/office/drawing/2014/main" id="{5D8BD443-A96A-7048-BBA2-FA72E1E06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9800" y="552132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2" name="Text Box 65">
            <a:extLst>
              <a:ext uri="{FF2B5EF4-FFF2-40B4-BE49-F238E27FC236}">
                <a16:creationId xmlns:a16="http://schemas.microsoft.com/office/drawing/2014/main" id="{74CCE5A4-AA29-AE4F-AD04-17ABAC500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565775"/>
            <a:ext cx="586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20,0                 40,0                60,0                   80,0             100,0    </a:t>
            </a:r>
          </a:p>
        </p:txBody>
      </p:sp>
      <p:sp>
        <p:nvSpPr>
          <p:cNvPr id="72723" name="Text Box 66">
            <a:extLst>
              <a:ext uri="{FF2B5EF4-FFF2-40B4-BE49-F238E27FC236}">
                <a16:creationId xmlns:a16="http://schemas.microsoft.com/office/drawing/2014/main" id="{0CAB483F-0D92-5842-B5C7-973DDF93D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875338"/>
            <a:ext cx="172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</a:t>
            </a:r>
            <a:r>
              <a:rPr kumimoji="0" lang="it-IT" altLang="it-IT" sz="24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(mmHg)</a:t>
            </a:r>
          </a:p>
        </p:txBody>
      </p:sp>
      <p:sp>
        <p:nvSpPr>
          <p:cNvPr id="72724" name="Line 67">
            <a:extLst>
              <a:ext uri="{FF2B5EF4-FFF2-40B4-BE49-F238E27FC236}">
                <a16:creationId xmlns:a16="http://schemas.microsoft.com/office/drawing/2014/main" id="{AD892EAE-29D8-A646-AA66-58D1953BE2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9163" y="552767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5" name="Line 68">
            <a:extLst>
              <a:ext uri="{FF2B5EF4-FFF2-40B4-BE49-F238E27FC236}">
                <a16:creationId xmlns:a16="http://schemas.microsoft.com/office/drawing/2014/main" id="{3B42431E-3735-ED4A-8134-00FB46AA91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5537200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6" name="Line 69">
            <a:extLst>
              <a:ext uri="{FF2B5EF4-FFF2-40B4-BE49-F238E27FC236}">
                <a16:creationId xmlns:a16="http://schemas.microsoft.com/office/drawing/2014/main" id="{ED870903-78B0-F141-AE37-4FC2A812CD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552132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7" name="Line 70">
            <a:extLst>
              <a:ext uri="{FF2B5EF4-FFF2-40B4-BE49-F238E27FC236}">
                <a16:creationId xmlns:a16="http://schemas.microsoft.com/office/drawing/2014/main" id="{3EEC692A-28B6-9D47-B2B0-61854F6D30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551497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28" name="Line 72">
            <a:extLst>
              <a:ext uri="{FF2B5EF4-FFF2-40B4-BE49-F238E27FC236}">
                <a16:creationId xmlns:a16="http://schemas.microsoft.com/office/drawing/2014/main" id="{AC3F9A8F-5FE5-D84B-904E-E1BA78F987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5526088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2729" name="Group 74">
            <a:extLst>
              <a:ext uri="{FF2B5EF4-FFF2-40B4-BE49-F238E27FC236}">
                <a16:creationId xmlns:a16="http://schemas.microsoft.com/office/drawing/2014/main" id="{055B224C-43BC-1543-90C8-44D6B2B283B8}"/>
              </a:ext>
            </a:extLst>
          </p:cNvPr>
          <p:cNvGrpSpPr>
            <a:grpSpLocks/>
          </p:cNvGrpSpPr>
          <p:nvPr/>
        </p:nvGrpSpPr>
        <p:grpSpPr bwMode="auto">
          <a:xfrm>
            <a:off x="1698625" y="1558925"/>
            <a:ext cx="6153150" cy="3959225"/>
            <a:chOff x="1356" y="960"/>
            <a:chExt cx="3876" cy="2494"/>
          </a:xfrm>
        </p:grpSpPr>
        <p:sp>
          <p:nvSpPr>
            <p:cNvPr id="72741" name="Freeform 75">
              <a:extLst>
                <a:ext uri="{FF2B5EF4-FFF2-40B4-BE49-F238E27FC236}">
                  <a16:creationId xmlns:a16="http://schemas.microsoft.com/office/drawing/2014/main" id="{FD2DE7FE-30A8-FD46-A3E0-1BDFDF34A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972"/>
              <a:ext cx="3348" cy="2482"/>
            </a:xfrm>
            <a:custGeom>
              <a:avLst/>
              <a:gdLst>
                <a:gd name="T0" fmla="*/ 0 w 3244"/>
                <a:gd name="T1" fmla="*/ 264 h 2832"/>
                <a:gd name="T2" fmla="*/ 686 w 3244"/>
                <a:gd name="T3" fmla="*/ 255 h 2832"/>
                <a:gd name="T4" fmla="*/ 1201 w 3244"/>
                <a:gd name="T5" fmla="*/ 230 h 2832"/>
                <a:gd name="T6" fmla="*/ 1450 w 3244"/>
                <a:gd name="T7" fmla="*/ 200 h 2832"/>
                <a:gd name="T8" fmla="*/ 1597 w 3244"/>
                <a:gd name="T9" fmla="*/ 167 h 2832"/>
                <a:gd name="T10" fmla="*/ 1806 w 3244"/>
                <a:gd name="T11" fmla="*/ 117 h 2832"/>
                <a:gd name="T12" fmla="*/ 2249 w 3244"/>
                <a:gd name="T13" fmla="*/ 64 h 2832"/>
                <a:gd name="T14" fmla="*/ 2993 w 3244"/>
                <a:gd name="T15" fmla="*/ 22 h 2832"/>
                <a:gd name="T16" fmla="*/ 3791 w 3244"/>
                <a:gd name="T17" fmla="*/ 10 h 2832"/>
                <a:gd name="T18" fmla="*/ 4405 w 3244"/>
                <a:gd name="T19" fmla="*/ 6 h 2832"/>
                <a:gd name="T20" fmla="*/ 5726 w 3244"/>
                <a:gd name="T21" fmla="*/ 0 h 28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44"/>
                <a:gd name="T34" fmla="*/ 0 h 2832"/>
                <a:gd name="T35" fmla="*/ 3244 w 3244"/>
                <a:gd name="T36" fmla="*/ 2832 h 28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44" h="2832">
                  <a:moveTo>
                    <a:pt x="0" y="2832"/>
                  </a:moveTo>
                  <a:cubicBezTo>
                    <a:pt x="65" y="2816"/>
                    <a:pt x="275" y="2794"/>
                    <a:pt x="388" y="2734"/>
                  </a:cubicBezTo>
                  <a:cubicBezTo>
                    <a:pt x="501" y="2674"/>
                    <a:pt x="608" y="2569"/>
                    <a:pt x="680" y="2472"/>
                  </a:cubicBezTo>
                  <a:cubicBezTo>
                    <a:pt x="752" y="2375"/>
                    <a:pt x="785" y="2263"/>
                    <a:pt x="822" y="2150"/>
                  </a:cubicBezTo>
                  <a:cubicBezTo>
                    <a:pt x="859" y="2037"/>
                    <a:pt x="870" y="1940"/>
                    <a:pt x="904" y="1794"/>
                  </a:cubicBezTo>
                  <a:cubicBezTo>
                    <a:pt x="938" y="1648"/>
                    <a:pt x="962" y="1456"/>
                    <a:pt x="1024" y="1271"/>
                  </a:cubicBezTo>
                  <a:cubicBezTo>
                    <a:pt x="1085" y="1085"/>
                    <a:pt x="1161" y="853"/>
                    <a:pt x="1273" y="680"/>
                  </a:cubicBezTo>
                  <a:cubicBezTo>
                    <a:pt x="1385" y="508"/>
                    <a:pt x="1549" y="332"/>
                    <a:pt x="1695" y="236"/>
                  </a:cubicBezTo>
                  <a:cubicBezTo>
                    <a:pt x="1840" y="139"/>
                    <a:pt x="2014" y="127"/>
                    <a:pt x="2148" y="98"/>
                  </a:cubicBezTo>
                  <a:cubicBezTo>
                    <a:pt x="2281" y="68"/>
                    <a:pt x="2312" y="77"/>
                    <a:pt x="2495" y="61"/>
                  </a:cubicBezTo>
                  <a:cubicBezTo>
                    <a:pt x="2677" y="45"/>
                    <a:pt x="3088" y="13"/>
                    <a:pt x="3244" y="0"/>
                  </a:cubicBezTo>
                </a:path>
              </a:pathLst>
            </a:custGeom>
            <a:noFill/>
            <a:ln w="57150" cap="flat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2742" name="Line 76">
              <a:extLst>
                <a:ext uri="{FF2B5EF4-FFF2-40B4-BE49-F238E27FC236}">
                  <a16:creationId xmlns:a16="http://schemas.microsoft.com/office/drawing/2014/main" id="{14CC3FD2-84F9-6045-87F5-AD09A88B86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960"/>
              <a:ext cx="624" cy="2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2730" name="Line 85">
            <a:extLst>
              <a:ext uri="{FF2B5EF4-FFF2-40B4-BE49-F238E27FC236}">
                <a16:creationId xmlns:a16="http://schemas.microsoft.com/office/drawing/2014/main" id="{10B78782-2980-A44B-8216-270FCC7C7B0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57350" y="3556000"/>
            <a:ext cx="20383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7" name="Freeform 87">
            <a:extLst>
              <a:ext uri="{FF2B5EF4-FFF2-40B4-BE49-F238E27FC236}">
                <a16:creationId xmlns:a16="http://schemas.microsoft.com/office/drawing/2014/main" id="{FC5F2152-0779-7841-ABAE-6292F0CD8CAE}"/>
              </a:ext>
            </a:extLst>
          </p:cNvPr>
          <p:cNvSpPr>
            <a:spLocks/>
          </p:cNvSpPr>
          <p:nvPr/>
        </p:nvSpPr>
        <p:spPr bwMode="auto">
          <a:xfrm>
            <a:off x="1708150" y="1539875"/>
            <a:ext cx="6165850" cy="3978275"/>
          </a:xfrm>
          <a:custGeom>
            <a:avLst/>
            <a:gdLst>
              <a:gd name="T0" fmla="*/ 0 w 3884"/>
              <a:gd name="T1" fmla="*/ 2147483646 h 2506"/>
              <a:gd name="T2" fmla="*/ 2147483646 w 3884"/>
              <a:gd name="T3" fmla="*/ 2147483646 h 2506"/>
              <a:gd name="T4" fmla="*/ 2147483646 w 3884"/>
              <a:gd name="T5" fmla="*/ 2147483646 h 2506"/>
              <a:gd name="T6" fmla="*/ 2147483646 w 3884"/>
              <a:gd name="T7" fmla="*/ 2147483646 h 2506"/>
              <a:gd name="T8" fmla="*/ 2147483646 w 3884"/>
              <a:gd name="T9" fmla="*/ 2147483646 h 2506"/>
              <a:gd name="T10" fmla="*/ 2147483646 w 3884"/>
              <a:gd name="T11" fmla="*/ 2147483646 h 2506"/>
              <a:gd name="T12" fmla="*/ 2147483646 w 3884"/>
              <a:gd name="T13" fmla="*/ 2147483646 h 2506"/>
              <a:gd name="T14" fmla="*/ 2147483646 w 3884"/>
              <a:gd name="T15" fmla="*/ 2147483646 h 2506"/>
              <a:gd name="T16" fmla="*/ 2147483646 w 3884"/>
              <a:gd name="T17" fmla="*/ 2147483646 h 2506"/>
              <a:gd name="T18" fmla="*/ 2147483646 w 3884"/>
              <a:gd name="T19" fmla="*/ 2147483646 h 2506"/>
              <a:gd name="T20" fmla="*/ 2147483646 w 3884"/>
              <a:gd name="T21" fmla="*/ 2147483646 h 2506"/>
              <a:gd name="T22" fmla="*/ 2147483646 w 3884"/>
              <a:gd name="T23" fmla="*/ 2147483646 h 2506"/>
              <a:gd name="T24" fmla="*/ 2147483646 w 3884"/>
              <a:gd name="T25" fmla="*/ 2147483646 h 2506"/>
              <a:gd name="T26" fmla="*/ 2147483646 w 3884"/>
              <a:gd name="T27" fmla="*/ 2147483646 h 2506"/>
              <a:gd name="T28" fmla="*/ 2147483646 w 3884"/>
              <a:gd name="T29" fmla="*/ 0 h 250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884"/>
              <a:gd name="T46" fmla="*/ 0 h 2506"/>
              <a:gd name="T47" fmla="*/ 3884 w 3884"/>
              <a:gd name="T48" fmla="*/ 2506 h 250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884" h="2506">
                <a:moveTo>
                  <a:pt x="0" y="2506"/>
                </a:moveTo>
                <a:cubicBezTo>
                  <a:pt x="67" y="2492"/>
                  <a:pt x="260" y="2440"/>
                  <a:pt x="388" y="2352"/>
                </a:cubicBezTo>
                <a:cubicBezTo>
                  <a:pt x="532" y="2248"/>
                  <a:pt x="481" y="2302"/>
                  <a:pt x="556" y="2216"/>
                </a:cubicBezTo>
                <a:cubicBezTo>
                  <a:pt x="630" y="2131"/>
                  <a:pt x="646" y="2115"/>
                  <a:pt x="684" y="2016"/>
                </a:cubicBezTo>
                <a:cubicBezTo>
                  <a:pt x="718" y="1928"/>
                  <a:pt x="740" y="1839"/>
                  <a:pt x="764" y="1744"/>
                </a:cubicBezTo>
                <a:cubicBezTo>
                  <a:pt x="788" y="1649"/>
                  <a:pt x="805" y="1551"/>
                  <a:pt x="828" y="1444"/>
                </a:cubicBezTo>
                <a:cubicBezTo>
                  <a:pt x="848" y="1344"/>
                  <a:pt x="875" y="1209"/>
                  <a:pt x="904" y="1100"/>
                </a:cubicBezTo>
                <a:cubicBezTo>
                  <a:pt x="933" y="991"/>
                  <a:pt x="951" y="904"/>
                  <a:pt x="1004" y="792"/>
                </a:cubicBezTo>
                <a:cubicBezTo>
                  <a:pt x="1067" y="629"/>
                  <a:pt x="1108" y="580"/>
                  <a:pt x="1224" y="428"/>
                </a:cubicBezTo>
                <a:cubicBezTo>
                  <a:pt x="1336" y="316"/>
                  <a:pt x="1422" y="276"/>
                  <a:pt x="1572" y="192"/>
                </a:cubicBezTo>
                <a:cubicBezTo>
                  <a:pt x="1662" y="142"/>
                  <a:pt x="1700" y="132"/>
                  <a:pt x="1780" y="112"/>
                </a:cubicBezTo>
                <a:cubicBezTo>
                  <a:pt x="1848" y="91"/>
                  <a:pt x="1916" y="76"/>
                  <a:pt x="1980" y="64"/>
                </a:cubicBezTo>
                <a:cubicBezTo>
                  <a:pt x="2031" y="56"/>
                  <a:pt x="2063" y="48"/>
                  <a:pt x="2164" y="40"/>
                </a:cubicBezTo>
                <a:cubicBezTo>
                  <a:pt x="2265" y="32"/>
                  <a:pt x="2301" y="23"/>
                  <a:pt x="2588" y="16"/>
                </a:cubicBezTo>
                <a:cubicBezTo>
                  <a:pt x="2776" y="2"/>
                  <a:pt x="3723" y="11"/>
                  <a:pt x="3884" y="0"/>
                </a:cubicBezTo>
              </a:path>
            </a:pathLst>
          </a:custGeom>
          <a:noFill/>
          <a:ln w="571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8" name="Freeform 89">
            <a:extLst>
              <a:ext uri="{FF2B5EF4-FFF2-40B4-BE49-F238E27FC236}">
                <a16:creationId xmlns:a16="http://schemas.microsoft.com/office/drawing/2014/main" id="{C885051B-3420-1344-A9BA-594D5808E2E0}"/>
              </a:ext>
            </a:extLst>
          </p:cNvPr>
          <p:cNvSpPr>
            <a:spLocks/>
          </p:cNvSpPr>
          <p:nvPr/>
        </p:nvSpPr>
        <p:spPr bwMode="auto">
          <a:xfrm>
            <a:off x="1695450" y="1628775"/>
            <a:ext cx="6203950" cy="3889375"/>
          </a:xfrm>
          <a:custGeom>
            <a:avLst/>
            <a:gdLst>
              <a:gd name="T0" fmla="*/ 0 w 3908"/>
              <a:gd name="T1" fmla="*/ 2147483646 h 2450"/>
              <a:gd name="T2" fmla="*/ 2147483646 w 3908"/>
              <a:gd name="T3" fmla="*/ 2147483646 h 2450"/>
              <a:gd name="T4" fmla="*/ 2147483646 w 3908"/>
              <a:gd name="T5" fmla="*/ 2147483646 h 2450"/>
              <a:gd name="T6" fmla="*/ 2147483646 w 3908"/>
              <a:gd name="T7" fmla="*/ 2147483646 h 2450"/>
              <a:gd name="T8" fmla="*/ 2147483646 w 3908"/>
              <a:gd name="T9" fmla="*/ 2147483646 h 2450"/>
              <a:gd name="T10" fmla="*/ 2147483646 w 3908"/>
              <a:gd name="T11" fmla="*/ 2147483646 h 2450"/>
              <a:gd name="T12" fmla="*/ 2147483646 w 3908"/>
              <a:gd name="T13" fmla="*/ 2147483646 h 2450"/>
              <a:gd name="T14" fmla="*/ 2147483646 w 3908"/>
              <a:gd name="T15" fmla="*/ 2147483646 h 2450"/>
              <a:gd name="T16" fmla="*/ 2147483646 w 3908"/>
              <a:gd name="T17" fmla="*/ 2147483646 h 2450"/>
              <a:gd name="T18" fmla="*/ 2147483646 w 3908"/>
              <a:gd name="T19" fmla="*/ 2147483646 h 2450"/>
              <a:gd name="T20" fmla="*/ 2147483646 w 3908"/>
              <a:gd name="T21" fmla="*/ 2147483646 h 2450"/>
              <a:gd name="T22" fmla="*/ 2147483646 w 3908"/>
              <a:gd name="T23" fmla="*/ 2147483646 h 2450"/>
              <a:gd name="T24" fmla="*/ 2147483646 w 3908"/>
              <a:gd name="T25" fmla="*/ 2147483646 h 2450"/>
              <a:gd name="T26" fmla="*/ 2147483646 w 3908"/>
              <a:gd name="T27" fmla="*/ 2147483646 h 2450"/>
              <a:gd name="T28" fmla="*/ 2147483646 w 3908"/>
              <a:gd name="T29" fmla="*/ 2147483646 h 2450"/>
              <a:gd name="T30" fmla="*/ 2147483646 w 3908"/>
              <a:gd name="T31" fmla="*/ 2147483646 h 2450"/>
              <a:gd name="T32" fmla="*/ 2147483646 w 3908"/>
              <a:gd name="T33" fmla="*/ 0 h 245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908"/>
              <a:gd name="T52" fmla="*/ 0 h 2450"/>
              <a:gd name="T53" fmla="*/ 3908 w 3908"/>
              <a:gd name="T54" fmla="*/ 2450 h 245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908" h="2450">
                <a:moveTo>
                  <a:pt x="0" y="2450"/>
                </a:moveTo>
                <a:cubicBezTo>
                  <a:pt x="76" y="2441"/>
                  <a:pt x="303" y="2442"/>
                  <a:pt x="409" y="2420"/>
                </a:cubicBezTo>
                <a:cubicBezTo>
                  <a:pt x="516" y="2402"/>
                  <a:pt x="572" y="2383"/>
                  <a:pt x="643" y="2344"/>
                </a:cubicBezTo>
                <a:cubicBezTo>
                  <a:pt x="761" y="2252"/>
                  <a:pt x="757" y="2270"/>
                  <a:pt x="839" y="2184"/>
                </a:cubicBezTo>
                <a:cubicBezTo>
                  <a:pt x="919" y="2099"/>
                  <a:pt x="943" y="2080"/>
                  <a:pt x="1004" y="1992"/>
                </a:cubicBezTo>
                <a:cubicBezTo>
                  <a:pt x="1048" y="1920"/>
                  <a:pt x="1088" y="1844"/>
                  <a:pt x="1113" y="1776"/>
                </a:cubicBezTo>
                <a:cubicBezTo>
                  <a:pt x="1142" y="1701"/>
                  <a:pt x="1162" y="1613"/>
                  <a:pt x="1182" y="1544"/>
                </a:cubicBezTo>
                <a:cubicBezTo>
                  <a:pt x="1203" y="1475"/>
                  <a:pt x="1216" y="1428"/>
                  <a:pt x="1234" y="1364"/>
                </a:cubicBezTo>
                <a:cubicBezTo>
                  <a:pt x="1256" y="1272"/>
                  <a:pt x="1269" y="1235"/>
                  <a:pt x="1295" y="1160"/>
                </a:cubicBezTo>
                <a:cubicBezTo>
                  <a:pt x="1325" y="1085"/>
                  <a:pt x="1364" y="1003"/>
                  <a:pt x="1413" y="916"/>
                </a:cubicBezTo>
                <a:cubicBezTo>
                  <a:pt x="1500" y="764"/>
                  <a:pt x="1465" y="800"/>
                  <a:pt x="1587" y="640"/>
                </a:cubicBezTo>
                <a:cubicBezTo>
                  <a:pt x="1713" y="496"/>
                  <a:pt x="1665" y="524"/>
                  <a:pt x="1830" y="388"/>
                </a:cubicBezTo>
                <a:cubicBezTo>
                  <a:pt x="1952" y="296"/>
                  <a:pt x="1995" y="269"/>
                  <a:pt x="2078" y="228"/>
                </a:cubicBezTo>
                <a:cubicBezTo>
                  <a:pt x="2160" y="187"/>
                  <a:pt x="2224" y="167"/>
                  <a:pt x="2326" y="144"/>
                </a:cubicBezTo>
                <a:cubicBezTo>
                  <a:pt x="2381" y="136"/>
                  <a:pt x="2503" y="107"/>
                  <a:pt x="2682" y="88"/>
                </a:cubicBezTo>
                <a:cubicBezTo>
                  <a:pt x="2861" y="69"/>
                  <a:pt x="3200" y="47"/>
                  <a:pt x="3404" y="32"/>
                </a:cubicBezTo>
                <a:cubicBezTo>
                  <a:pt x="3608" y="18"/>
                  <a:pt x="3733" y="11"/>
                  <a:pt x="3908" y="0"/>
                </a:cubicBezTo>
              </a:path>
            </a:pathLst>
          </a:custGeom>
          <a:noFill/>
          <a:ln w="57150" cap="flat">
            <a:solidFill>
              <a:srgbClr val="CC009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9" name="Text Box 91">
            <a:extLst>
              <a:ext uri="{FF2B5EF4-FFF2-40B4-BE49-F238E27FC236}">
                <a16:creationId xmlns:a16="http://schemas.microsoft.com/office/drawing/2014/main" id="{3D3F09ED-71FA-ED41-B1A3-D738A6EAD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681163"/>
            <a:ext cx="24384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 la pCO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diminuisce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l’affinità aumenta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(p50 + bassa)</a:t>
            </a:r>
          </a:p>
        </p:txBody>
      </p:sp>
      <p:sp>
        <p:nvSpPr>
          <p:cNvPr id="30750" name="Line 92">
            <a:extLst>
              <a:ext uri="{FF2B5EF4-FFF2-40B4-BE49-F238E27FC236}">
                <a16:creationId xmlns:a16="http://schemas.microsoft.com/office/drawing/2014/main" id="{9B43C7C7-4655-FA41-B153-6E6FF650D94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2593975"/>
            <a:ext cx="91440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51" name="Line 93">
            <a:extLst>
              <a:ext uri="{FF2B5EF4-FFF2-40B4-BE49-F238E27FC236}">
                <a16:creationId xmlns:a16="http://schemas.microsoft.com/office/drawing/2014/main" id="{926FFE7D-2ECC-734D-8558-7A8C5509756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65463" y="3533775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36" name="Line 94">
            <a:extLst>
              <a:ext uri="{FF2B5EF4-FFF2-40B4-BE49-F238E27FC236}">
                <a16:creationId xmlns:a16="http://schemas.microsoft.com/office/drawing/2014/main" id="{38F05A83-D272-0346-B22C-F815DA6E45D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9300" y="3546475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53" name="Line 95">
            <a:extLst>
              <a:ext uri="{FF2B5EF4-FFF2-40B4-BE49-F238E27FC236}">
                <a16:creationId xmlns:a16="http://schemas.microsoft.com/office/drawing/2014/main" id="{CB776BF9-C522-424F-83AD-9C1DDD41C6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3800" y="3521075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54" name="Text Box 96">
            <a:extLst>
              <a:ext uri="{FF2B5EF4-FFF2-40B4-BE49-F238E27FC236}">
                <a16:creationId xmlns:a16="http://schemas.microsoft.com/office/drawing/2014/main" id="{841B8FB8-C448-3F43-9563-C698A1953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2260600"/>
            <a:ext cx="2260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 la pCO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aumenta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l’affinità diminuisce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(p50 + alta)</a:t>
            </a:r>
          </a:p>
        </p:txBody>
      </p:sp>
      <p:sp>
        <p:nvSpPr>
          <p:cNvPr id="30755" name="Line 97">
            <a:extLst>
              <a:ext uri="{FF2B5EF4-FFF2-40B4-BE49-F238E27FC236}">
                <a16:creationId xmlns:a16="http://schemas.microsoft.com/office/drawing/2014/main" id="{D05A9742-EB3B-F145-BFA2-77FEEC21FF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822575"/>
            <a:ext cx="1143000" cy="68580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2740" name="Line 72">
            <a:extLst>
              <a:ext uri="{FF2B5EF4-FFF2-40B4-BE49-F238E27FC236}">
                <a16:creationId xmlns:a16="http://schemas.microsoft.com/office/drawing/2014/main" id="{2E1FCCD2-D75F-D040-A2D1-82302D5174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6475" y="5521325"/>
            <a:ext cx="0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75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75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/>
      <p:bldP spid="3075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0309 Structure BPG">
            <a:extLst>
              <a:ext uri="{FF2B5EF4-FFF2-40B4-BE49-F238E27FC236}">
                <a16:creationId xmlns:a16="http://schemas.microsoft.com/office/drawing/2014/main" id="{120F58C2-05E0-DE49-B919-510B20F5F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39700"/>
            <a:ext cx="3951287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95AA5F6C-EFD5-864E-BE01-5F67AC88AC9D}"/>
              </a:ext>
            </a:extLst>
          </p:cNvPr>
          <p:cNvSpPr/>
          <p:nvPr/>
        </p:nvSpPr>
        <p:spPr>
          <a:xfrm>
            <a:off x="4429125" y="2066925"/>
            <a:ext cx="45720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2,3 BPG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è una piccola molecola dotata di cariche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99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negative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che consente il legame alle cariche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99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positive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delle catene laterali di AA situati sulle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due catene 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β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formando ponti salini e stabilizzando la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forma T.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sito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per il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2,3 BPG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è presente solo nella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forma tesa 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si lega una sola molecola di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2,3 BPG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 tetramero emoglobinico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91E4540-C06B-3EA5-C7E1-AFB67D0553DA}"/>
              </a:ext>
            </a:extLst>
          </p:cNvPr>
          <p:cNvSpPr txBox="1"/>
          <p:nvPr/>
        </p:nvSpPr>
        <p:spPr>
          <a:xfrm>
            <a:off x="5334000" y="304800"/>
            <a:ext cx="22098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2,3 BPG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17">
            <a:extLst>
              <a:ext uri="{FF2B5EF4-FFF2-40B4-BE49-F238E27FC236}">
                <a16:creationId xmlns:a16="http://schemas.microsoft.com/office/drawing/2014/main" id="{2BEC9A6F-0E76-8D49-9FC5-30979958C8DA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931988"/>
            <a:ext cx="8118475" cy="3771900"/>
            <a:chOff x="166" y="504"/>
            <a:chExt cx="5114" cy="2376"/>
          </a:xfrm>
        </p:grpSpPr>
        <p:grpSp>
          <p:nvGrpSpPr>
            <p:cNvPr id="75798" name="Group 16">
              <a:extLst>
                <a:ext uri="{FF2B5EF4-FFF2-40B4-BE49-F238E27FC236}">
                  <a16:creationId xmlns:a16="http://schemas.microsoft.com/office/drawing/2014/main" id="{611ED7D2-B7CB-2D49-8D69-8EB10DF3E4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504"/>
              <a:ext cx="5088" cy="2376"/>
              <a:chOff x="192" y="504"/>
              <a:chExt cx="5088" cy="2376"/>
            </a:xfrm>
          </p:grpSpPr>
          <p:pic>
            <p:nvPicPr>
              <p:cNvPr id="75803" name="Picture 4" descr="7">
                <a:extLst>
                  <a:ext uri="{FF2B5EF4-FFF2-40B4-BE49-F238E27FC236}">
                    <a16:creationId xmlns:a16="http://schemas.microsoft.com/office/drawing/2014/main" id="{FCFEE5BA-1DB3-EB4A-AFF1-64697FB3F4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01" t="22667" r="8000" b="26364"/>
              <a:stretch>
                <a:fillRect/>
              </a:stretch>
            </p:blipFill>
            <p:spPr bwMode="auto">
              <a:xfrm>
                <a:off x="192" y="508"/>
                <a:ext cx="5088" cy="2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804" name="Picture 6">
                <a:extLst>
                  <a:ext uri="{FF2B5EF4-FFF2-40B4-BE49-F238E27FC236}">
                    <a16:creationId xmlns:a16="http://schemas.microsoft.com/office/drawing/2014/main" id="{9CA6C6A5-BAF7-8A45-B787-00A2FCB801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988"/>
              <a:stretch>
                <a:fillRect/>
              </a:stretch>
            </p:blipFill>
            <p:spPr bwMode="auto">
              <a:xfrm>
                <a:off x="3986" y="504"/>
                <a:ext cx="1280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5799" name="Text Box 10">
              <a:extLst>
                <a:ext uri="{FF2B5EF4-FFF2-40B4-BE49-F238E27FC236}">
                  <a16:creationId xmlns:a16="http://schemas.microsoft.com/office/drawing/2014/main" id="{9EBB2D0E-C688-C44E-914B-AC3E6196F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" y="2251"/>
              <a:ext cx="282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β</a:t>
              </a:r>
              <a:r>
                <a:rPr kumimoji="0" lang="it-IT" altLang="it-IT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</a:t>
              </a:r>
              <a:endParaRPr kumimoji="0" lang="el-GR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5800" name="Text Box 11">
              <a:extLst>
                <a:ext uri="{FF2B5EF4-FFF2-40B4-BE49-F238E27FC236}">
                  <a16:creationId xmlns:a16="http://schemas.microsoft.com/office/drawing/2014/main" id="{F5682A1A-67A1-9C43-B59A-A9B4BCC598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816"/>
              <a:ext cx="281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β</a:t>
              </a:r>
              <a:r>
                <a:rPr kumimoji="0" lang="it-IT" altLang="it-IT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1</a:t>
              </a:r>
              <a:endParaRPr kumimoji="0" lang="el-GR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5801" name="Text Box 12">
              <a:extLst>
                <a:ext uri="{FF2B5EF4-FFF2-40B4-BE49-F238E27FC236}">
                  <a16:creationId xmlns:a16="http://schemas.microsoft.com/office/drawing/2014/main" id="{B94ED1C5-2B18-4C43-ADF1-809EA4A0F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821"/>
              <a:ext cx="288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α</a:t>
              </a:r>
              <a:r>
                <a:rPr kumimoji="0" lang="it-IT" altLang="it-IT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2</a:t>
              </a:r>
              <a:endParaRPr kumimoji="0" lang="el-GR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5802" name="Text Box 13">
              <a:extLst>
                <a:ext uri="{FF2B5EF4-FFF2-40B4-BE49-F238E27FC236}">
                  <a16:creationId xmlns:a16="http://schemas.microsoft.com/office/drawing/2014/main" id="{0DD4F5E3-5C9B-654C-9620-EDD427EF0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2405"/>
              <a:ext cx="288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α</a:t>
              </a:r>
              <a:r>
                <a:rPr kumimoji="0" lang="it-IT" altLang="it-IT" sz="24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Times New Roman" panose="02020603050405020304" pitchFamily="18" charset="0"/>
                </a:rPr>
                <a:t>1</a:t>
              </a:r>
              <a:endParaRPr kumimoji="0" lang="el-GR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37">
            <a:extLst>
              <a:ext uri="{FF2B5EF4-FFF2-40B4-BE49-F238E27FC236}">
                <a16:creationId xmlns:a16="http://schemas.microsoft.com/office/drawing/2014/main" id="{6F8B2EA2-1B5B-F149-AC35-B741BD304E9D}"/>
              </a:ext>
            </a:extLst>
          </p:cNvPr>
          <p:cNvGrpSpPr>
            <a:grpSpLocks/>
          </p:cNvGrpSpPr>
          <p:nvPr/>
        </p:nvGrpSpPr>
        <p:grpSpPr bwMode="auto">
          <a:xfrm>
            <a:off x="5130800" y="2859088"/>
            <a:ext cx="2486025" cy="2408237"/>
            <a:chOff x="3110" y="532"/>
            <a:chExt cx="1566" cy="1517"/>
          </a:xfrm>
        </p:grpSpPr>
        <p:sp>
          <p:nvSpPr>
            <p:cNvPr id="45074" name="Text Box 18">
              <a:extLst>
                <a:ext uri="{FF2B5EF4-FFF2-40B4-BE49-F238E27FC236}">
                  <a16:creationId xmlns:a16="http://schemas.microsoft.com/office/drawing/2014/main" id="{C4C68F3A-7CD3-BF4D-9DF7-86366C970F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0" y="532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75" name="Text Box 19">
              <a:extLst>
                <a:ext uri="{FF2B5EF4-FFF2-40B4-BE49-F238E27FC236}">
                  <a16:creationId xmlns:a16="http://schemas.microsoft.com/office/drawing/2014/main" id="{507B63D2-F21E-444D-B403-F99BF50EE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47338">
              <a:off x="3782" y="556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76" name="Text Box 20">
              <a:extLst>
                <a:ext uri="{FF2B5EF4-FFF2-40B4-BE49-F238E27FC236}">
                  <a16:creationId xmlns:a16="http://schemas.microsoft.com/office/drawing/2014/main" id="{2EA525AB-6E33-E348-9B16-DE1B7A1811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6" y="1500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77" name="Text Box 21">
              <a:extLst>
                <a:ext uri="{FF2B5EF4-FFF2-40B4-BE49-F238E27FC236}">
                  <a16:creationId xmlns:a16="http://schemas.microsoft.com/office/drawing/2014/main" id="{2B5B2247-F6C3-C04E-BF95-937283B8A6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4" y="1828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78" name="Text Box 22">
              <a:extLst>
                <a:ext uri="{FF2B5EF4-FFF2-40B4-BE49-F238E27FC236}">
                  <a16:creationId xmlns:a16="http://schemas.microsoft.com/office/drawing/2014/main" id="{23C89B03-72C3-FA41-9512-BBE3E5EA7C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6" y="748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79" name="Text Box 23">
              <a:extLst>
                <a:ext uri="{FF2B5EF4-FFF2-40B4-BE49-F238E27FC236}">
                  <a16:creationId xmlns:a16="http://schemas.microsoft.com/office/drawing/2014/main" id="{7F17D527-03D0-D54F-9BE6-046D6BD43F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4" y="940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80" name="Text Box 24">
              <a:extLst>
                <a:ext uri="{FF2B5EF4-FFF2-40B4-BE49-F238E27FC236}">
                  <a16:creationId xmlns:a16="http://schemas.microsoft.com/office/drawing/2014/main" id="{2A0910F8-65AA-E44E-9A08-804741A32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1057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81" name="Text Box 25">
              <a:extLst>
                <a:ext uri="{FF2B5EF4-FFF2-40B4-BE49-F238E27FC236}">
                  <a16:creationId xmlns:a16="http://schemas.microsoft.com/office/drawing/2014/main" id="{2A8F48DD-3279-894B-B901-AE95F5FEC0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0" y="1610"/>
              <a:ext cx="196" cy="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45082" name="Text Box 26">
              <a:extLst>
                <a:ext uri="{FF2B5EF4-FFF2-40B4-BE49-F238E27FC236}">
                  <a16:creationId xmlns:a16="http://schemas.microsoft.com/office/drawing/2014/main" id="{93D88282-8FF8-DE45-A1B7-EB8064622B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1" y="752"/>
              <a:ext cx="205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45083" name="Text Box 27">
              <a:extLst>
                <a:ext uri="{FF2B5EF4-FFF2-40B4-BE49-F238E27FC236}">
                  <a16:creationId xmlns:a16="http://schemas.microsoft.com/office/drawing/2014/main" id="{07326B23-8063-D64B-A762-703DE44CC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8" y="661"/>
              <a:ext cx="205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45084" name="Text Box 28">
              <a:extLst>
                <a:ext uri="{FF2B5EF4-FFF2-40B4-BE49-F238E27FC236}">
                  <a16:creationId xmlns:a16="http://schemas.microsoft.com/office/drawing/2014/main" id="{120A2B89-837E-0347-B433-AD3183D9BC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8" y="1271"/>
              <a:ext cx="205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45085" name="Text Box 29">
              <a:extLst>
                <a:ext uri="{FF2B5EF4-FFF2-40B4-BE49-F238E27FC236}">
                  <a16:creationId xmlns:a16="http://schemas.microsoft.com/office/drawing/2014/main" id="{804BC399-1200-C04E-943B-1BE8859BB3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102715">
              <a:off x="3990" y="1580"/>
              <a:ext cx="205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none" strike="noStrike" kern="1200" cap="none" spc="0" normalizeH="0" baseline="0" noProof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-</a:t>
              </a:r>
            </a:p>
          </p:txBody>
        </p:sp>
        <p:sp>
          <p:nvSpPr>
            <p:cNvPr id="45086" name="Text Box 30">
              <a:extLst>
                <a:ext uri="{FF2B5EF4-FFF2-40B4-BE49-F238E27FC236}">
                  <a16:creationId xmlns:a16="http://schemas.microsoft.com/office/drawing/2014/main" id="{57544380-14DC-7C4A-BB13-400B37310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102715">
              <a:off x="4262" y="1474"/>
              <a:ext cx="205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itchFamily="34" charset="0"/>
                  <a:ea typeface="+mn-ea"/>
                  <a:cs typeface="+mn-cs"/>
                </a:rPr>
                <a:t>-</a:t>
              </a:r>
            </a:p>
          </p:txBody>
        </p:sp>
      </p:grpSp>
      <p:grpSp>
        <p:nvGrpSpPr>
          <p:cNvPr id="75780" name="Gruppo 1">
            <a:extLst>
              <a:ext uri="{FF2B5EF4-FFF2-40B4-BE49-F238E27FC236}">
                <a16:creationId xmlns:a16="http://schemas.microsoft.com/office/drawing/2014/main" id="{E174280A-0ACD-E24F-A490-FD4D5F8BFA27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4450"/>
            <a:ext cx="8763000" cy="1938338"/>
            <a:chOff x="114300" y="3902870"/>
            <a:chExt cx="8763000" cy="1938338"/>
          </a:xfrm>
        </p:grpSpPr>
        <p:sp>
          <p:nvSpPr>
            <p:cNvPr id="75782" name="Text Box 14">
              <a:extLst>
                <a:ext uri="{FF2B5EF4-FFF2-40B4-BE49-F238E27FC236}">
                  <a16:creationId xmlns:a16="http://schemas.microsoft.com/office/drawing/2014/main" id="{BBED2546-5039-544C-9604-EC308706D0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" y="3902870"/>
              <a:ext cx="8763000" cy="193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Il 2,3-BPG ha interazioni elettrostatiche con gruppi carichi positivamente che sporgono nella cavità centrale della DEOSSI-</a:t>
              </a:r>
              <a:r>
                <a:rPr kumimoji="0" lang="it-IT" altLang="it-IT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Hb</a:t>
              </a:r>
              <a:r>
                <a:rPr kumimoji="0" lang="it-IT" altLang="it-I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:</a:t>
              </a: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NH</a:t>
              </a:r>
              <a:r>
                <a:rPr kumimoji="0" lang="it-IT" altLang="it-IT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</a:t>
              </a:r>
              <a:r>
                <a:rPr kumimoji="0" lang="it-IT" altLang="it-IT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</a:t>
              </a:r>
              <a:r>
                <a:rPr kumimoji="0" lang="it-IT" altLang="it-IT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-terminale 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Lys-82                                 delle 2 catene </a:t>
              </a:r>
              <a:r>
                <a:rPr kumimoji="0" lang="el-GR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His-143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9C004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His-2</a:t>
              </a:r>
            </a:p>
          </p:txBody>
        </p:sp>
        <p:sp>
          <p:nvSpPr>
            <p:cNvPr id="75783" name="AutoShape 15">
              <a:extLst>
                <a:ext uri="{FF2B5EF4-FFF2-40B4-BE49-F238E27FC236}">
                  <a16:creationId xmlns:a16="http://schemas.microsoft.com/office/drawing/2014/main" id="{E51BF3B9-521C-324A-8A81-FD63EF7E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0" y="4648200"/>
              <a:ext cx="228600" cy="1039493"/>
            </a:xfrm>
            <a:prstGeom prst="rightBrace">
              <a:avLst>
                <a:gd name="adj1" fmla="val 74103"/>
                <a:gd name="adj2" fmla="val 38907"/>
              </a:avLst>
            </a:prstGeom>
            <a:noFill/>
            <a:ln w="57150">
              <a:solidFill>
                <a:srgbClr val="9C004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75784" name="Rectangle 32">
              <a:extLst>
                <a:ext uri="{FF2B5EF4-FFF2-40B4-BE49-F238E27FC236}">
                  <a16:creationId xmlns:a16="http://schemas.microsoft.com/office/drawing/2014/main" id="{125E3480-C96A-4740-9FCB-8EBB2509E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00600"/>
              <a:ext cx="3505200" cy="76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ciò rafforza i ponti salini della forma T dell’Hb.</a:t>
              </a:r>
            </a:p>
          </p:txBody>
        </p:sp>
      </p:grpSp>
      <p:sp>
        <p:nvSpPr>
          <p:cNvPr id="75781" name="Rectangle 52">
            <a:extLst>
              <a:ext uri="{FF2B5EF4-FFF2-40B4-BE49-F238E27FC236}">
                <a16:creationId xmlns:a16="http://schemas.microsoft.com/office/drawing/2014/main" id="{AEFB900A-8A28-2943-91FF-A989215DE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88" y="5738813"/>
            <a:ext cx="8839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Quando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lega la prima molecola di 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si innesca il cambiamento conformazionale che distrugge i ponti salini, la cavità centrale si restringe e il 2,3-BPG viene espulso.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extLst>
              <a:ext uri="{FF2B5EF4-FFF2-40B4-BE49-F238E27FC236}">
                <a16:creationId xmlns:a16="http://schemas.microsoft.com/office/drawing/2014/main" id="{7D149B60-5069-2E4F-999E-ADB652C33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714625"/>
            <a:ext cx="76946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Pristina" panose="020F0502020204030204" pitchFamily="34" charset="0"/>
              <a:ea typeface="+mn-ea"/>
              <a:cs typeface="+mn-cs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Char char="◊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 sistema circolatorio adeguato;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Char char="◊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molecole trasportatrici di 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che permettono di superare la limitazione imposta dalla bassa solubilità dell’ossigeno in acqua.</a:t>
            </a:r>
          </a:p>
        </p:txBody>
      </p:sp>
      <p:sp>
        <p:nvSpPr>
          <p:cNvPr id="12291" name="Text Box 4">
            <a:extLst>
              <a:ext uri="{FF2B5EF4-FFF2-40B4-BE49-F238E27FC236}">
                <a16:creationId xmlns:a16="http://schemas.microsoft.com/office/drawing/2014/main" id="{AE8E2EBD-FA02-574B-AB5C-402AA7C84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63" y="4570413"/>
            <a:ext cx="225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istina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2292" name="Rettangolo 5">
            <a:extLst>
              <a:ext uri="{FF2B5EF4-FFF2-40B4-BE49-F238E27FC236}">
                <a16:creationId xmlns:a16="http://schemas.microsoft.com/office/drawing/2014/main" id="{AA706EAA-3C62-9644-AED1-25EDCE379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19" y="787636"/>
            <a:ext cx="7929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Nel corso dell’evoluzione, col passaggio dalla vita anaerobia alla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vita aerobia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si sono progressivamente differenziati due meccanismi che sono in grado di garantire alle cellule dei tessuti un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flusso di O</a:t>
            </a:r>
            <a:r>
              <a:rPr kumimoji="0" lang="it-IT" altLang="it-IT" sz="2400" b="1" i="0" u="sng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sufficiente e costante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>
            <a:extLst>
              <a:ext uri="{FF2B5EF4-FFF2-40B4-BE49-F238E27FC236}">
                <a16:creationId xmlns:a16="http://schemas.microsoft.com/office/drawing/2014/main" id="{9AAF2647-F653-4EA8-A9D1-398B763A2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282" y="76936"/>
            <a:ext cx="5767435" cy="6256866"/>
          </a:xfrm>
          <a:prstGeom prst="rect">
            <a:avLst/>
          </a:prstGeo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26A4196-94EB-4CE1-BF29-E8A14CD5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P. Champe, R. Harvey, D. R. Ferrier, LE BASI DELLA BIOCHIMICA, Zanichelli Editore S.p.A. Copyright © 2006</a:t>
            </a:r>
          </a:p>
        </p:txBody>
      </p:sp>
    </p:spTree>
    <p:extLst>
      <p:ext uri="{BB962C8B-B14F-4D97-AF65-F5344CB8AC3E}">
        <p14:creationId xmlns:p14="http://schemas.microsoft.com/office/powerpoint/2010/main" val="215733427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egnaposto piè di pagina 2">
            <a:extLst>
              <a:ext uri="{FF2B5EF4-FFF2-40B4-BE49-F238E27FC236}">
                <a16:creationId xmlns:a16="http://schemas.microsoft.com/office/drawing/2014/main" id="{25C95B98-FD46-5149-9619-DD0BDA64D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77827" name="Picture 2">
            <a:extLst>
              <a:ext uri="{FF2B5EF4-FFF2-40B4-BE49-F238E27FC236}">
                <a16:creationId xmlns:a16="http://schemas.microsoft.com/office/drawing/2014/main" id="{687E8EF3-F8AB-0342-B5F4-EF8A31926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39725"/>
            <a:ext cx="5197475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CasellaDiTesto 3">
            <a:extLst>
              <a:ext uri="{FF2B5EF4-FFF2-40B4-BE49-F238E27FC236}">
                <a16:creationId xmlns:a16="http://schemas.microsoft.com/office/drawing/2014/main" id="{F7485E68-38AA-2941-93AB-95378F845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09538"/>
            <a:ext cx="5407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Adattamento alle elevate altitudini</a:t>
            </a:r>
          </a:p>
        </p:txBody>
      </p:sp>
      <p:sp>
        <p:nvSpPr>
          <p:cNvPr id="77829" name="CasellaDiTesto 4">
            <a:extLst>
              <a:ext uri="{FF2B5EF4-FFF2-40B4-BE49-F238E27FC236}">
                <a16:creationId xmlns:a16="http://schemas.microsoft.com/office/drawing/2014/main" id="{A59C503E-650B-DE43-A07A-AFC822598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13" y="682625"/>
            <a:ext cx="5289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3000m pO2 solo 70 % rispetto al livello del mare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46DEE5A-0147-1E4B-83E1-CA4666561261}"/>
              </a:ext>
            </a:extLst>
          </p:cNvPr>
          <p:cNvSpPr txBox="1"/>
          <p:nvPr/>
        </p:nvSpPr>
        <p:spPr>
          <a:xfrm>
            <a:off x="179388" y="1162050"/>
            <a:ext cx="3976687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RISPOSTE FISIOLOGICHE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Aumento della sintesi di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(diverse settimane)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Aumento sintesi 2,3 BPG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(4&gt;&gt;8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mM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; poche ore)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4EB69944-5EAA-DC4A-91C4-7C81C2A2BFA0}"/>
              </a:ext>
            </a:extLst>
          </p:cNvPr>
          <p:cNvSpPr/>
          <p:nvPr/>
        </p:nvSpPr>
        <p:spPr>
          <a:xfrm>
            <a:off x="1595438" y="2916238"/>
            <a:ext cx="676275" cy="492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832" name="Rectangle 18">
            <a:extLst>
              <a:ext uri="{FF2B5EF4-FFF2-40B4-BE49-F238E27FC236}">
                <a16:creationId xmlns:a16="http://schemas.microsoft.com/office/drawing/2014/main" id="{D7949463-DB02-6447-9B8B-21D2FBD97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479800"/>
            <a:ext cx="35814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&gt;&gt; diminuisce l’affinità dell’Hb per l’O</a:t>
            </a:r>
            <a:r>
              <a:rPr kumimoji="0" lang="it-IT" altLang="it-IT" sz="2200" b="1" i="0" u="none" strike="noStrike" kern="1200" cap="none" spc="0" normalizeH="0" baseline="-2500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(aumenta la p50)</a:t>
            </a: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200" b="1" i="0" u="none" strike="noStrike" kern="1200" cap="none" spc="0" normalizeH="0" baseline="0" noProof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&gt;&gt; aumenta il rilascio di O</a:t>
            </a:r>
            <a:r>
              <a:rPr kumimoji="0" lang="it-IT" altLang="it-IT" sz="2200" b="1" i="0" u="none" strike="noStrike" kern="1200" cap="none" spc="0" normalizeH="0" baseline="-2500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ai tessuti che altrimenti non sarebbero sufficientemente ossigenati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0D8BB515-C4F5-2442-8369-5D6E71E10A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3" y="0"/>
            <a:ext cx="4464050" cy="838200"/>
          </a:xfrm>
        </p:spPr>
        <p:txBody>
          <a:bodyPr/>
          <a:lstStyle/>
          <a:p>
            <a:pPr eaLnBrk="1" hangingPunct="1"/>
            <a:r>
              <a:rPr lang="it-IT" altLang="it-IT" sz="2800" b="1">
                <a:solidFill>
                  <a:srgbClr val="FF0000"/>
                </a:solidFill>
                <a:latin typeface="Comic Sans MS" panose="030F0902030302020204" pitchFamily="66" charset="0"/>
              </a:rPr>
              <a:t>EMOGLOBINA  FETALE</a:t>
            </a:r>
            <a:br>
              <a:rPr lang="it-IT" altLang="it-IT" sz="2800" b="1">
                <a:solidFill>
                  <a:srgbClr val="FF0000"/>
                </a:solidFill>
                <a:latin typeface="Comic Sans MS" panose="030F0902030302020204" pitchFamily="66" charset="0"/>
              </a:rPr>
            </a:br>
            <a:r>
              <a:rPr lang="it-IT" altLang="it-IT" sz="2800" b="1">
                <a:solidFill>
                  <a:srgbClr val="FF0000"/>
                </a:solidFill>
                <a:latin typeface="Comic Sans MS" panose="030F0902030302020204" pitchFamily="66" charset="0"/>
              </a:rPr>
              <a:t>  (HbF)</a:t>
            </a:r>
          </a:p>
        </p:txBody>
      </p:sp>
      <p:pic>
        <p:nvPicPr>
          <p:cNvPr id="76803" name="Picture 3" descr="7">
            <a:extLst>
              <a:ext uri="{FF2B5EF4-FFF2-40B4-BE49-F238E27FC236}">
                <a16:creationId xmlns:a16="http://schemas.microsoft.com/office/drawing/2014/main" id="{44098B47-19B5-E14A-8197-D1E8D23B5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405447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Rectangle 5">
            <a:extLst>
              <a:ext uri="{FF2B5EF4-FFF2-40B4-BE49-F238E27FC236}">
                <a16:creationId xmlns:a16="http://schemas.microsoft.com/office/drawing/2014/main" id="{0E314C4E-BE9C-D645-B74D-5C94E684E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662488" y="2224088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4998" name="Rectangle 6">
            <a:extLst>
              <a:ext uri="{FF2B5EF4-FFF2-40B4-BE49-F238E27FC236}">
                <a16:creationId xmlns:a16="http://schemas.microsoft.com/office/drawing/2014/main" id="{A8B0DDF7-BDC7-A949-8810-654B7621A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688" y="369888"/>
            <a:ext cx="4500562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Il significato del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2,3 BPG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appare chiaro se si confronta la curva di saturazione di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Hb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con O</a:t>
            </a:r>
            <a:r>
              <a:rPr kumimoji="0" lang="it-IT" sz="1800" b="0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in sangue materno e fetale.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Il sangue fetale contiene un'emoglobina con struttura quaternaria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α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le catene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legano il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2,3-BPG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più debolmente rispetto all’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HbA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perché presentano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un minor numero di residui carichi positivamente.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l'emoglobina fetale ha una  la curva di saturazione che è a sinistra di quella della emoglobina materna, indicando </a:t>
            </a:r>
            <a:r>
              <a:rPr kumimoji="0" 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maggiore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</a:t>
            </a:r>
            <a:r>
              <a:rPr kumimoji="0" 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affinità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per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L'O</a:t>
            </a:r>
            <a:r>
              <a:rPr kumimoji="0" lang="it-IT" sz="1800" b="0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rilasciato nella circolazione placentare da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materna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, viene assunto da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Hb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fetale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, più affine, e ciò soddisfa l'esigenza fisiologica di rifornimento di O</a:t>
            </a:r>
            <a:r>
              <a:rPr kumimoji="0" lang="it-IT" sz="1800" b="0" i="0" u="none" strike="noStrike" kern="1200" cap="none" spc="0" normalizeH="0" baseline="-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 al feto da parte della madre.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4979EB4-0A8A-644A-B4D6-88E8F8EA9C1D}"/>
              </a:ext>
            </a:extLst>
          </p:cNvPr>
          <p:cNvSpPr/>
          <p:nvPr/>
        </p:nvSpPr>
        <p:spPr>
          <a:xfrm>
            <a:off x="1357313" y="3500438"/>
            <a:ext cx="2343150" cy="9286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49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D6CF78D-26DB-3E47-B744-3FE2AAAC1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Champe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R. Harvey, D. R. Ferrier, LE BASI DELLA BIOCHIMICA,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Editore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 S.p.A.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1026" name="Picture 2" descr="Emoglobina fetale">
            <a:extLst>
              <a:ext uri="{FF2B5EF4-FFF2-40B4-BE49-F238E27FC236}">
                <a16:creationId xmlns:a16="http://schemas.microsoft.com/office/drawing/2014/main" id="{0E39743D-58F5-8A4B-A43D-58D501415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1" y="2044700"/>
            <a:ext cx="8890000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4AA0CB8-0AAF-5445-B66C-C74DDDB048DD}"/>
              </a:ext>
            </a:extLst>
          </p:cNvPr>
          <p:cNvSpPr txBox="1"/>
          <p:nvPr/>
        </p:nvSpPr>
        <p:spPr>
          <a:xfrm>
            <a:off x="515643" y="18661"/>
            <a:ext cx="4570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Sito di legame del 2,3-BPG nell’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HbF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897FCD4C-63EC-6E48-B686-C3A5CE4B8B8D}"/>
              </a:ext>
            </a:extLst>
          </p:cNvPr>
          <p:cNvSpPr/>
          <p:nvPr/>
        </p:nvSpPr>
        <p:spPr>
          <a:xfrm>
            <a:off x="5024941" y="5524128"/>
            <a:ext cx="1584176" cy="86409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Box 14">
            <a:extLst>
              <a:ext uri="{FF2B5EF4-FFF2-40B4-BE49-F238E27FC236}">
                <a16:creationId xmlns:a16="http://schemas.microsoft.com/office/drawing/2014/main" id="{40E1FD53-31AE-EF45-B35D-51A2F81A3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635" y="387993"/>
            <a:ext cx="823282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sng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CATENE BETA			          CATENE GAMMA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NH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-terminale Val-1		          NH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-terminale Gly-1	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Lys-82 			                          Lys-82                                </a:t>
            </a:r>
            <a:endParaRPr kumimoji="0" lang="el-GR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C004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His-143			          Ser-143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His-2				          His-2</a:t>
            </a: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1DA861D9-5F7B-1E21-98D8-C98000182561}"/>
              </a:ext>
            </a:extLst>
          </p:cNvPr>
          <p:cNvSpPr/>
          <p:nvPr/>
        </p:nvSpPr>
        <p:spPr>
          <a:xfrm>
            <a:off x="2057400" y="1371600"/>
            <a:ext cx="2362200" cy="256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622907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383A3516-DFC5-6516-209F-6AA78030C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5" name="CasellaDiTesto 3">
            <a:extLst>
              <a:ext uri="{FF2B5EF4-FFF2-40B4-BE49-F238E27FC236}">
                <a16:creationId xmlns:a16="http://schemas.microsoft.com/office/drawing/2014/main" id="{AA0E56CA-CAC0-2620-F090-4DA292EB9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61441"/>
            <a:ext cx="8153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Emoglobinopatie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4000" baseline="0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it-IT" altLang="it-IT" sz="2000" baseline="0" noProof="0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EAC12CD-7759-4A34-A3E9-40B01528D658}"/>
              </a:ext>
            </a:extLst>
          </p:cNvPr>
          <p:cNvSpPr txBox="1"/>
          <p:nvPr/>
        </p:nvSpPr>
        <p:spPr>
          <a:xfrm>
            <a:off x="51881" y="1618071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Alterazioni strutturali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ABB1C27-5FD2-0F06-7930-30A4BFF1D4F0}"/>
              </a:ext>
            </a:extLst>
          </p:cNvPr>
          <p:cNvSpPr txBox="1"/>
          <p:nvPr/>
        </p:nvSpPr>
        <p:spPr>
          <a:xfrm>
            <a:off x="261026" y="2782889"/>
            <a:ext cx="41537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,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HbC</a:t>
            </a:r>
            <a:r>
              <a:rPr lang="it-IT" altLang="it-IT" sz="18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o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varianti emoglobiniche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(con aumentata o diminuita affinità per l’ossigeno)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C451C3C-7F5C-C10E-FC39-FE6B4B4D9C3F}"/>
              </a:ext>
            </a:extLst>
          </p:cNvPr>
          <p:cNvSpPr txBox="1"/>
          <p:nvPr/>
        </p:nvSpPr>
        <p:spPr>
          <a:xfrm>
            <a:off x="4800600" y="1500268"/>
            <a:ext cx="46498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36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Difetti quantitativi</a:t>
            </a: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6B7379DA-E68C-CD82-4F5F-8ADD8D7AB579}"/>
              </a:ext>
            </a:extLst>
          </p:cNvPr>
          <p:cNvSpPr/>
          <p:nvPr/>
        </p:nvSpPr>
        <p:spPr>
          <a:xfrm rot="3366528">
            <a:off x="1524000" y="6858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F5D0DA5-2FD3-6D26-ECCC-034BFB10C78A}"/>
              </a:ext>
            </a:extLst>
          </p:cNvPr>
          <p:cNvSpPr txBox="1"/>
          <p:nvPr/>
        </p:nvSpPr>
        <p:spPr>
          <a:xfrm>
            <a:off x="5257800" y="2295743"/>
            <a:ext cx="52334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4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(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α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- e  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β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-talassemie)</a:t>
            </a:r>
            <a:endParaRPr lang="it-IT" sz="2400" dirty="0"/>
          </a:p>
        </p:txBody>
      </p: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62B84B63-0339-D003-F9E1-66286960514D}"/>
              </a:ext>
            </a:extLst>
          </p:cNvPr>
          <p:cNvSpPr/>
          <p:nvPr/>
        </p:nvSpPr>
        <p:spPr>
          <a:xfrm rot="18018633">
            <a:off x="5967984" y="6397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694862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Box 1">
            <a:extLst>
              <a:ext uri="{FF2B5EF4-FFF2-40B4-BE49-F238E27FC236}">
                <a16:creationId xmlns:a16="http://schemas.microsoft.com/office/drawing/2014/main" id="{AAD2CA90-0E6F-D349-BC12-9DA5327E5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Le mutazioni alterano la struttura</a:t>
            </a:r>
          </a:p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e la funzione del</a:t>
            </a:r>
            <a:r>
              <a:rPr kumimoji="0" lang="fr-FR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l'</a:t>
            </a:r>
            <a:r>
              <a:rPr kumimoji="0" lang="en-US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emoglobina</a:t>
            </a:r>
          </a:p>
        </p:txBody>
      </p:sp>
      <p:pic>
        <p:nvPicPr>
          <p:cNvPr id="78851" name="Immagine 1" descr="voet_07_def.BMP">
            <a:extLst>
              <a:ext uri="{FF2B5EF4-FFF2-40B4-BE49-F238E27FC236}">
                <a16:creationId xmlns:a16="http://schemas.microsoft.com/office/drawing/2014/main" id="{16A6625A-7F54-FD47-8087-F524516B6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619250"/>
            <a:ext cx="89344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CasellaDiTesto 3">
            <a:extLst>
              <a:ext uri="{FF2B5EF4-FFF2-40B4-BE49-F238E27FC236}">
                <a16:creationId xmlns:a16="http://schemas.microsoft.com/office/drawing/2014/main" id="{AD129201-9867-0846-AFAF-A98C0915A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31838"/>
            <a:ext cx="86868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26267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Sono state scoperte più di 1300 forme mutanti (varianti) dell’Hb, spesso con 1 unica sostituzione amminoacidica, non tutte le varianti emoglobiniche conducono a sintomi clinici. (info: HbVar database)</a:t>
            </a:r>
          </a:p>
        </p:txBody>
      </p:sp>
      <p:sp>
        <p:nvSpPr>
          <p:cNvPr id="78853" name="CasellaDiTesto 3">
            <a:extLst>
              <a:ext uri="{FF2B5EF4-FFF2-40B4-BE49-F238E27FC236}">
                <a16:creationId xmlns:a16="http://schemas.microsoft.com/office/drawing/2014/main" id="{73FD27D7-B938-C142-B2AD-D95BCEFC6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5521325"/>
            <a:ext cx="86868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26267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 il 5% della popolazione mondiale possiede almeno una variante emoglobinica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0319 Hb S and Hb">
            <a:extLst>
              <a:ext uri="{FF2B5EF4-FFF2-40B4-BE49-F238E27FC236}">
                <a16:creationId xmlns:a16="http://schemas.microsoft.com/office/drawing/2014/main" id="{E6978848-32C8-584D-9695-F9EA47F92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45"/>
          <a:stretch>
            <a:fillRect/>
          </a:stretch>
        </p:blipFill>
        <p:spPr bwMode="auto">
          <a:xfrm>
            <a:off x="788092" y="2074671"/>
            <a:ext cx="6003925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CasellaDiTesto 3">
            <a:extLst>
              <a:ext uri="{FF2B5EF4-FFF2-40B4-BE49-F238E27FC236}">
                <a16:creationId xmlns:a16="http://schemas.microsoft.com/office/drawing/2014/main" id="{2AA388D1-ECF7-0D43-B373-65F958AAE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6246"/>
            <a:ext cx="12394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HbS</a:t>
            </a:r>
            <a:endParaRPr kumimoji="0" lang="it-IT" alt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9876" name="CasellaDiTesto 4">
            <a:extLst>
              <a:ext uri="{FF2B5EF4-FFF2-40B4-BE49-F238E27FC236}">
                <a16:creationId xmlns:a16="http://schemas.microsoft.com/office/drawing/2014/main" id="{594C72AD-C4CB-634D-B818-AFE49862D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024391"/>
            <a:ext cx="2908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Anemia falciforme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472DBE1-2705-E67A-0C8C-0F27332429CE}"/>
              </a:ext>
            </a:extLst>
          </p:cNvPr>
          <p:cNvSpPr txBox="1"/>
          <p:nvPr/>
        </p:nvSpPr>
        <p:spPr>
          <a:xfrm>
            <a:off x="304800" y="1024391"/>
            <a:ext cx="80511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it-IT" altLang="it-IT" sz="1800" b="1" baseline="0" dirty="0">
                <a:latin typeface="Arial" panose="020B0604020202020204" pitchFamily="34" charset="0"/>
              </a:rPr>
              <a:t>ANEMIA FALCIFORME (“SICKLE CELLS DISEASE”): </a:t>
            </a:r>
          </a:p>
          <a:p>
            <a:pPr eaLnBrk="1" hangingPunct="1"/>
            <a:endParaRPr lang="it-IT" altLang="it-IT" sz="1800" b="1" baseline="0" dirty="0">
              <a:latin typeface="Arial" panose="020B0604020202020204" pitchFamily="34" charset="0"/>
            </a:endParaRPr>
          </a:p>
          <a:p>
            <a:pPr eaLnBrk="1" hangingPunct="1"/>
            <a:r>
              <a:rPr lang="it-IT" altLang="it-IT" sz="1800" b="1" baseline="0" dirty="0">
                <a:latin typeface="Arial" panose="020B0604020202020204" pitchFamily="34" charset="0"/>
              </a:rPr>
              <a:t>Mutazione puntiforme nel gene della catena </a:t>
            </a:r>
            <a:r>
              <a:rPr lang="it-IT" altLang="it-IT" sz="1800" b="1" baseline="0" dirty="0">
                <a:latin typeface="Symbol" panose="05050102010706020507" pitchFamily="18" charset="2"/>
              </a:rPr>
              <a:t>b</a:t>
            </a:r>
            <a:r>
              <a:rPr lang="it-IT" altLang="it-IT" sz="1800" b="1" baseline="0" dirty="0">
                <a:latin typeface="Arial" panose="020B0604020202020204" pitchFamily="34" charset="0"/>
              </a:rPr>
              <a:t> </a:t>
            </a:r>
          </a:p>
          <a:p>
            <a:pPr eaLnBrk="1" hangingPunct="1"/>
            <a:r>
              <a:rPr lang="it-IT" altLang="it-IT" sz="1800" b="1" baseline="0" dirty="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3" name="Picture 4" descr="Anemia falciforme: il successo delle terapie geniche - MediMagazine">
            <a:extLst>
              <a:ext uri="{FF2B5EF4-FFF2-40B4-BE49-F238E27FC236}">
                <a16:creationId xmlns:a16="http://schemas.microsoft.com/office/drawing/2014/main" id="{5CAFC379-7AFF-E77B-61E7-CD100BD15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339" y="1739326"/>
            <a:ext cx="22669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AD5F9D01-B454-68AB-7D65-870F5DAB1358}"/>
              </a:ext>
            </a:extLst>
          </p:cNvPr>
          <p:cNvSpPr txBox="1"/>
          <p:nvPr/>
        </p:nvSpPr>
        <p:spPr>
          <a:xfrm>
            <a:off x="481905" y="5186194"/>
            <a:ext cx="7893996" cy="1036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Nell’anemia falciforme viene prodotta una variante emoglobinica chiamata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nella quale il residuo di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Glu in posizione 6 delle catene </a:t>
            </a: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β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è sostituito da un residuo di Val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D755FA2-BAAE-629B-0D69-5AB995B04459}"/>
              </a:ext>
            </a:extLst>
          </p:cNvPr>
          <p:cNvSpPr txBox="1"/>
          <p:nvPr/>
        </p:nvSpPr>
        <p:spPr>
          <a:xfrm>
            <a:off x="4446737" y="133311"/>
            <a:ext cx="45914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alta incidenza nelle zone tropicali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0321 Fiber formation">
            <a:extLst>
              <a:ext uri="{FF2B5EF4-FFF2-40B4-BE49-F238E27FC236}">
                <a16:creationId xmlns:a16="http://schemas.microsoft.com/office/drawing/2014/main" id="{619D6D17-983C-394E-B6AE-45FCB6FD0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8" y="261734"/>
            <a:ext cx="5884862" cy="658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4">
            <a:extLst>
              <a:ext uri="{FF2B5EF4-FFF2-40B4-BE49-F238E27FC236}">
                <a16:creationId xmlns:a16="http://schemas.microsoft.com/office/drawing/2014/main" id="{BDE10E0F-84D3-E04A-89B5-39028AB91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1349" y="3276600"/>
            <a:ext cx="6858000" cy="229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Nella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Deossi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questo residuo di Val costituisce un “punto appiccicoso” esposto sulla superficie del tetramero, infatti va ad inserirsi in una tasca idrofobica situata nelle subunità </a:t>
            </a:r>
            <a:r>
              <a:rPr kumimoji="0" lang="el-GR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β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di un altro tetramero: 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polimerizza, forma delle fibre insolubili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4BC1096-20E3-B357-BDCA-893C3D8683E1}"/>
              </a:ext>
            </a:extLst>
          </p:cNvPr>
          <p:cNvSpPr txBox="1"/>
          <p:nvPr/>
        </p:nvSpPr>
        <p:spPr>
          <a:xfrm>
            <a:off x="6949627" y="4940085"/>
            <a:ext cx="1965773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                                      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Content Placeholder 3" descr="Sickle-shaped red blood cells">
            <a:extLst>
              <a:ext uri="{FF2B5EF4-FFF2-40B4-BE49-F238E27FC236}">
                <a16:creationId xmlns:a16="http://schemas.microsoft.com/office/drawing/2014/main" id="{2E6888C4-FAEF-DEF1-6A8B-0C2F384F90E4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457200"/>
            <a:ext cx="5748338" cy="6172200"/>
          </a:xfrm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B1D7E4-66FF-AEEE-FD08-93320A0DFF2C}"/>
              </a:ext>
            </a:extLst>
          </p:cNvPr>
          <p:cNvSpPr txBox="1"/>
          <p:nvPr/>
        </p:nvSpPr>
        <p:spPr>
          <a:xfrm>
            <a:off x="321469" y="1828800"/>
            <a:ext cx="8501062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Il globulo rosso perde il nucleo prima di lasciare il midollo osseo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Il globulo rosso perde i ribosomi e i mitocondri entro i primi 2 giorni dall’ingresso nella circolazione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Non è in grado di sintetizzare proteine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Non è in grado di eseguire la fosforilazione ossidativa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TUTTAVIA HA UN METABOLISMO ATTIVO CHE LO MANTIENE VITALE PER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120 GIORNI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 CHE PROTEGGE IL FERRO DELL’EMOGLOBINA DALLA OSSIDAZIONE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273EB65F-BC0A-CE2E-27BA-8CE8C1126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/>
          <a:stretch>
            <a:fillRect/>
          </a:stretch>
        </p:blipFill>
        <p:spPr bwMode="auto">
          <a:xfrm>
            <a:off x="3331369" y="199760"/>
            <a:ext cx="2481262" cy="162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00CE5C8-3240-5585-8B97-DE836B388D67}"/>
              </a:ext>
            </a:extLst>
          </p:cNvPr>
          <p:cNvSpPr txBox="1"/>
          <p:nvPr/>
        </p:nvSpPr>
        <p:spPr>
          <a:xfrm>
            <a:off x="609600" y="552615"/>
            <a:ext cx="1763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Globuli rossi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027">
            <a:extLst>
              <a:ext uri="{FF2B5EF4-FFF2-40B4-BE49-F238E27FC236}">
                <a16:creationId xmlns:a16="http://schemas.microsoft.com/office/drawing/2014/main" id="{D1C13855-D3BA-B443-B8F4-9F52CD11E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713" y="260350"/>
            <a:ext cx="184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54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76" name="Text Box 1028">
            <a:extLst>
              <a:ext uri="{FF2B5EF4-FFF2-40B4-BE49-F238E27FC236}">
                <a16:creationId xmlns:a16="http://schemas.microsoft.com/office/drawing/2014/main" id="{EC26F249-E584-2545-AC5F-31D271D09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447800"/>
            <a:ext cx="78486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contenuta nei globuli rossi aumenta di 50 volte la 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quantità di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trasportata da 1 litro di sangue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.*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Mb si trova nei muscoli e funziona soprattutto come deposito di 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endParaRPr lang="it-IT" altLang="it-IT" sz="2400" b="1" baseline="0" dirty="0">
              <a:solidFill>
                <a:srgbClr val="990000"/>
              </a:solidFill>
              <a:latin typeface="Comic Sans MS" panose="030F0902030302020204" pitchFamily="66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ha una grande affinità per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it-IT" altLang="it-IT" sz="2400" b="1" baseline="0" dirty="0">
                <a:solidFill>
                  <a:srgbClr val="990000"/>
                </a:solidFill>
                <a:latin typeface="Comic Sans MS" panose="030F0902030302020204" pitchFamily="66" charset="0"/>
              </a:rPr>
              <a:t>l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ega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l’ossigeno quando 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delle emazie lo ha già ceduto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cede l’ossigeno solo quando la pressione parziale del gas (pO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 scende a livelli molto bassi.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43D5339-C1B5-DB43-A886-0ACC783A7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37" y="260350"/>
            <a:ext cx="86709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Nei vertebrati le molecole coinvolte nel rifornimento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dell’ossigeno sono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l’emoglobina (</a:t>
            </a:r>
            <a:r>
              <a:rPr kumimoji="0" lang="it-IT" altLang="it-IT" sz="2400" b="1" i="0" u="sng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 la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 (Mb)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B2EC0CD-4AD8-6422-72F9-EFD29598978C}"/>
              </a:ext>
            </a:extLst>
          </p:cNvPr>
          <p:cNvSpPr txBox="1"/>
          <p:nvPr/>
        </p:nvSpPr>
        <p:spPr>
          <a:xfrm>
            <a:off x="1752600" y="5785526"/>
            <a:ext cx="4267200" cy="10525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4400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*</a:t>
            </a:r>
            <a:r>
              <a:rPr lang="it-IT" altLang="it-IT" sz="2000" dirty="0">
                <a:latin typeface="Comic Sans MS" panose="030F0902030302020204" pitchFamily="66" charset="0"/>
              </a:rPr>
              <a:t>la solubilità di O</a:t>
            </a:r>
            <a:r>
              <a:rPr lang="it-IT" altLang="it-IT" sz="2000" baseline="-25000" dirty="0">
                <a:latin typeface="Comic Sans MS" panose="030F0902030302020204" pitchFamily="66" charset="0"/>
              </a:rPr>
              <a:t>2</a:t>
            </a:r>
            <a:r>
              <a:rPr lang="it-IT" altLang="it-IT" sz="2000" dirty="0">
                <a:latin typeface="Comic Sans MS" panose="030F0902030302020204" pitchFamily="66" charset="0"/>
              </a:rPr>
              <a:t> nel plasma è molto bassa;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2000" dirty="0">
                <a:latin typeface="Comic Sans MS" panose="030F0902030302020204" pitchFamily="66" charset="0"/>
              </a:rPr>
              <a:t> grazie all'emoglobina nel sangue c'è una concentrazione di ossigeno 100 volte superiore a quella del plasma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D952C9-87BA-CBBE-D776-5F9E7C63768D}"/>
              </a:ext>
            </a:extLst>
          </p:cNvPr>
          <p:cNvSpPr txBox="1"/>
          <p:nvPr/>
        </p:nvSpPr>
        <p:spPr>
          <a:xfrm>
            <a:off x="762000" y="762000"/>
            <a:ext cx="8153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Perché ha una alta incidenza nelle aree tropicali???</a:t>
            </a:r>
          </a:p>
          <a:p>
            <a:pPr algn="just"/>
            <a:endParaRPr lang="it-IT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dirty="0">
              <a:solidFill>
                <a:srgbClr val="FF0000"/>
              </a:solidFill>
            </a:endParaRPr>
          </a:p>
          <a:p>
            <a:pPr algn="just"/>
            <a:r>
              <a:rPr lang="it-IT" dirty="0"/>
              <a:t>Una alta incidenza  per l’</a:t>
            </a:r>
            <a:r>
              <a:rPr lang="it-IT" dirty="0" err="1"/>
              <a:t>HbS</a:t>
            </a:r>
            <a:r>
              <a:rPr lang="it-IT" dirty="0"/>
              <a:t> coincide an che con un’alta incidenza di una malattia parassitaria (malaria) trasmessa da una zanzara tropicale (</a:t>
            </a:r>
            <a:r>
              <a:rPr lang="it-IT" dirty="0" err="1"/>
              <a:t>Anopheles</a:t>
            </a:r>
            <a:r>
              <a:rPr lang="it-IT" dirty="0"/>
              <a:t>).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Il parassita malarico (</a:t>
            </a:r>
            <a:r>
              <a:rPr lang="it-IT" b="1" i="1" dirty="0">
                <a:solidFill>
                  <a:srgbClr val="027676"/>
                </a:solidFill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Plasmodium </a:t>
            </a:r>
            <a:r>
              <a:rPr lang="it-IT" b="1" i="1" dirty="0" err="1">
                <a:solidFill>
                  <a:srgbClr val="027676"/>
                </a:solidFill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falciparum</a:t>
            </a:r>
            <a:r>
              <a:rPr lang="it-IT" b="1" i="1" dirty="0">
                <a:solidFill>
                  <a:srgbClr val="027676"/>
                </a:solidFill>
                <a:latin typeface="-apple-system"/>
              </a:rPr>
              <a:t>)</a:t>
            </a:r>
            <a:r>
              <a:rPr lang="it-IT" dirty="0">
                <a:solidFill>
                  <a:srgbClr val="222222"/>
                </a:solidFill>
                <a:latin typeface="-apple-system"/>
              </a:rPr>
              <a:t> è una delle specie di plasmodio responsabili della malaria</a:t>
            </a:r>
            <a:r>
              <a:rPr lang="it-IT" dirty="0"/>
              <a:t> compie il suo ciclo vitale nel globulo rosso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Aumentata fragilità dei globuli rossi a falce (negli eterozigoti) interrompe il ciclo vitale del parassita.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Eterozigoti-</a:t>
            </a:r>
            <a:r>
              <a:rPr lang="it-IT" dirty="0">
                <a:sym typeface="Wingdings" panose="05000000000000000000" pitchFamily="2" charset="2"/>
              </a:rPr>
              <a:t> sopravvivenza maggiore</a:t>
            </a:r>
            <a:endParaRPr lang="it-IT" dirty="0"/>
          </a:p>
        </p:txBody>
      </p:sp>
      <p:pic>
        <p:nvPicPr>
          <p:cNvPr id="1028" name="Picture 4" descr="Anopheles Spp | on-line">
            <a:extLst>
              <a:ext uri="{FF2B5EF4-FFF2-40B4-BE49-F238E27FC236}">
                <a16:creationId xmlns:a16="http://schemas.microsoft.com/office/drawing/2014/main" id="{E50DB2C5-FF9E-BFEF-5739-278A344E5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36" y="2579667"/>
            <a:ext cx="1332643" cy="78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6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DBA3D11C-50A5-1868-9F8C-7974A1D38F53}"/>
              </a:ext>
            </a:extLst>
          </p:cNvPr>
          <p:cNvSpPr/>
          <p:nvPr/>
        </p:nvSpPr>
        <p:spPr>
          <a:xfrm>
            <a:off x="66472" y="3921630"/>
            <a:ext cx="3619499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B44334C-9DC2-F3D8-8FBF-FB85DC90F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B7DD6E-E079-C48A-8537-13D98D150AB7}"/>
              </a:ext>
            </a:extLst>
          </p:cNvPr>
          <p:cNvSpPr txBox="1"/>
          <p:nvPr/>
        </p:nvSpPr>
        <p:spPr>
          <a:xfrm>
            <a:off x="604736" y="2470656"/>
            <a:ext cx="5338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t-IT" altLang="it-IT" sz="1800" baseline="0" dirty="0">
                <a:latin typeface="Arial" panose="020B0604020202020204" pitchFamily="34" charset="0"/>
              </a:rPr>
              <a:t>Nessuna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sintesi delle catene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globiniche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 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C425A40-138E-F4E5-04CD-608813A1C734}"/>
              </a:ext>
            </a:extLst>
          </p:cNvPr>
          <p:cNvSpPr txBox="1"/>
          <p:nvPr/>
        </p:nvSpPr>
        <p:spPr>
          <a:xfrm>
            <a:off x="340468" y="2001542"/>
            <a:ext cx="75843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1) Talassemia major o morbo di Cooley    </a:t>
            </a:r>
            <a:r>
              <a:rPr lang="it-IT" sz="2000" b="1" baseline="0" dirty="0">
                <a:latin typeface="Arial" panose="020B0604020202020204" pitchFamily="34" charset="0"/>
              </a:rPr>
              <a:t>(più grave)</a:t>
            </a:r>
          </a:p>
          <a:p>
            <a:endParaRPr lang="it-IT" sz="2000" b="1" baseline="0" dirty="0">
              <a:latin typeface="Arial" panose="020B0604020202020204" pitchFamily="34" charset="0"/>
            </a:endParaRPr>
          </a:p>
          <a:p>
            <a:endParaRPr lang="it-IT" sz="2000" b="1" baseline="0" dirty="0">
              <a:latin typeface="Arial" panose="020B0604020202020204" pitchFamily="34" charset="0"/>
            </a:endParaRPr>
          </a:p>
          <a:p>
            <a:r>
              <a:rPr lang="it-IT" sz="2000" b="1" baseline="0" dirty="0">
                <a:latin typeface="Arial" panose="020B0604020202020204" pitchFamily="34" charset="0"/>
              </a:rPr>
              <a:t>2) Talassemia intermedia</a:t>
            </a:r>
            <a:endParaRPr lang="it-IT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402890-9D1F-8466-BF90-1ECAD44C48B3}"/>
              </a:ext>
            </a:extLst>
          </p:cNvPr>
          <p:cNvSpPr txBox="1"/>
          <p:nvPr/>
        </p:nvSpPr>
        <p:spPr>
          <a:xfrm>
            <a:off x="604736" y="3313299"/>
            <a:ext cx="502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ridotta sintesi delle catene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globiniche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DEF3BC-7DC2-EACA-B517-0DE08EC008B3}"/>
              </a:ext>
            </a:extLst>
          </p:cNvPr>
          <p:cNvSpPr txBox="1"/>
          <p:nvPr/>
        </p:nvSpPr>
        <p:spPr>
          <a:xfrm>
            <a:off x="377350" y="4074370"/>
            <a:ext cx="3619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2000" baseline="0" dirty="0">
                <a:latin typeface="Arial" panose="020B0604020202020204" pitchFamily="34" charset="0"/>
                <a:sym typeface="Symbol" panose="05050102010706020507" pitchFamily="18" charset="2"/>
              </a:rPr>
              <a:t>Mancata sintesi dell’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HbA</a:t>
            </a:r>
            <a:endParaRPr lang="it-IT" sz="20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EEF4149-52EC-3E5E-D2DF-0E4EFEC4FFA8}"/>
              </a:ext>
            </a:extLst>
          </p:cNvPr>
          <p:cNvSpPr txBox="1"/>
          <p:nvPr/>
        </p:nvSpPr>
        <p:spPr>
          <a:xfrm>
            <a:off x="4946513" y="4028763"/>
            <a:ext cx="33528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Le catene 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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in eccesso precipitano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pic>
        <p:nvPicPr>
          <p:cNvPr id="15" name="Picture 2" descr="LE TALASSEMIE TALASSEMIE ANEMIA MEDITERRANEA Difetti genetici della">
            <a:extLst>
              <a:ext uri="{FF2B5EF4-FFF2-40B4-BE49-F238E27FC236}">
                <a16:creationId xmlns:a16="http://schemas.microsoft.com/office/drawing/2014/main" id="{7F67558E-A730-A4CC-EC25-08E3B5DCA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99"/>
          <a:stretch/>
        </p:blipFill>
        <p:spPr bwMode="auto">
          <a:xfrm>
            <a:off x="165090" y="5806013"/>
            <a:ext cx="4781423" cy="89344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E58A5C1-9705-28BD-E1D1-E4993DC7B8EC}"/>
              </a:ext>
            </a:extLst>
          </p:cNvPr>
          <p:cNvSpPr txBox="1"/>
          <p:nvPr/>
        </p:nvSpPr>
        <p:spPr>
          <a:xfrm>
            <a:off x="59308" y="69998"/>
            <a:ext cx="89322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buFont typeface="Arial" panose="020B0604020202020204" pitchFamily="34" charset="0"/>
              <a:buChar char="•"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TALASSEMIE : </a:t>
            </a:r>
            <a:r>
              <a:rPr lang="el-GR" sz="28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α</a:t>
            </a:r>
            <a:r>
              <a:rPr lang="it-IT" sz="28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-talassemia e </a:t>
            </a:r>
            <a:r>
              <a:rPr lang="el-GR" sz="28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β</a:t>
            </a:r>
            <a:r>
              <a:rPr lang="it-IT" sz="28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- talassemia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baseline="0" dirty="0">
                <a:latin typeface="Arial" panose="020B0604020202020204" pitchFamily="34" charset="0"/>
              </a:rPr>
              <a:t>M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alattie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ereditarie caratterizzate da anemia cronica di gravità variabile che deriva da un difetto quantitativo nella produzione di emoglobina.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A1A4E27-67FF-2182-FFF2-A9129D4341E9}"/>
              </a:ext>
            </a:extLst>
          </p:cNvPr>
          <p:cNvSpPr txBox="1"/>
          <p:nvPr/>
        </p:nvSpPr>
        <p:spPr>
          <a:xfrm>
            <a:off x="2021732" y="1322225"/>
            <a:ext cx="46011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6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β</a:t>
            </a:r>
            <a:r>
              <a:rPr lang="it-IT" sz="3600" b="1" baseline="0" dirty="0">
                <a:solidFill>
                  <a:srgbClr val="FF0000"/>
                </a:solidFill>
                <a:latin typeface="Arial" panose="020B0604020202020204" pitchFamily="34" charset="0"/>
              </a:rPr>
              <a:t>- talassemia </a:t>
            </a:r>
            <a:endParaRPr lang="it-IT" dirty="0"/>
          </a:p>
        </p:txBody>
      </p:sp>
      <p:pic>
        <p:nvPicPr>
          <p:cNvPr id="11" name="Picture 2" descr="C:\DOCUME~1\mladetto\IMPOST~1\Temp\npo000012.tmp">
            <a:extLst>
              <a:ext uri="{FF2B5EF4-FFF2-40B4-BE49-F238E27FC236}">
                <a16:creationId xmlns:a16="http://schemas.microsoft.com/office/drawing/2014/main" id="{BB1BFC6C-5568-C35E-A95C-7A40AFBB1D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60" b="-1"/>
          <a:stretch/>
        </p:blipFill>
        <p:spPr bwMode="auto">
          <a:xfrm>
            <a:off x="3980637" y="5009544"/>
            <a:ext cx="5753100" cy="171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45789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47DF30D-F09A-AF6D-E44D-19D059189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4274999-F84C-E174-20BE-C23DA0EB05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t="25938" r="14167" b="38821"/>
          <a:stretch/>
        </p:blipFill>
        <p:spPr>
          <a:xfrm>
            <a:off x="459632" y="1175492"/>
            <a:ext cx="4567136" cy="1684375"/>
          </a:xfrm>
          <a:prstGeom prst="rect">
            <a:avLst/>
          </a:prstGeom>
        </p:spPr>
      </p:pic>
      <p:pic>
        <p:nvPicPr>
          <p:cNvPr id="5" name="Immagine 4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118D22A6-3456-5DAA-D5DB-34127FF2E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727157"/>
            <a:ext cx="5316030" cy="316038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38C8B4E-D9A5-0BEB-81A3-6C21C801A304}"/>
              </a:ext>
            </a:extLst>
          </p:cNvPr>
          <p:cNvSpPr txBox="1"/>
          <p:nvPr/>
        </p:nvSpPr>
        <p:spPr>
          <a:xfrm>
            <a:off x="6671429" y="1490008"/>
            <a:ext cx="24352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 gene per le beta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2 geni per le alfa</a:t>
            </a:r>
          </a:p>
          <a:p>
            <a:r>
              <a:rPr lang="it-IT" dirty="0"/>
              <a:t> 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C22FDE36-05BE-84D3-ED90-C00C8BC8357A}"/>
              </a:ext>
            </a:extLst>
          </p:cNvPr>
          <p:cNvSpPr/>
          <p:nvPr/>
        </p:nvSpPr>
        <p:spPr>
          <a:xfrm>
            <a:off x="5581115" y="1533783"/>
            <a:ext cx="609600" cy="256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8591FFD5-CA3E-C4F4-AA15-C99551E1FA9A}"/>
              </a:ext>
            </a:extLst>
          </p:cNvPr>
          <p:cNvSpPr/>
          <p:nvPr/>
        </p:nvSpPr>
        <p:spPr>
          <a:xfrm>
            <a:off x="5544298" y="2496988"/>
            <a:ext cx="609600" cy="256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83E035A-79F8-6842-0979-D9D0E0AB4D6F}"/>
              </a:ext>
            </a:extLst>
          </p:cNvPr>
          <p:cNvSpPr txBox="1"/>
          <p:nvPr/>
        </p:nvSpPr>
        <p:spPr>
          <a:xfrm>
            <a:off x="353302" y="3111137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 catene </a:t>
            </a:r>
            <a:r>
              <a:rPr lang="it-IT" dirty="0">
                <a:solidFill>
                  <a:srgbClr val="FF0000"/>
                </a:solidFill>
              </a:rPr>
              <a:t>alfa s</a:t>
            </a:r>
            <a:r>
              <a:rPr lang="it-IT" dirty="0"/>
              <a:t>ono codificate da un gene localizzato nel cromosoma  </a:t>
            </a:r>
            <a:r>
              <a:rPr lang="it-IT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B7AB1C4-8830-8A5A-F208-3C49C0EBBFBA}"/>
              </a:ext>
            </a:extLst>
          </p:cNvPr>
          <p:cNvSpPr txBox="1"/>
          <p:nvPr/>
        </p:nvSpPr>
        <p:spPr>
          <a:xfrm>
            <a:off x="609600" y="360854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 catene </a:t>
            </a:r>
            <a:r>
              <a:rPr lang="it-IT" dirty="0">
                <a:solidFill>
                  <a:srgbClr val="FF0000"/>
                </a:solidFill>
              </a:rPr>
              <a:t>beta, gamma e delta </a:t>
            </a:r>
            <a:r>
              <a:rPr lang="it-IT" dirty="0"/>
              <a:t>sono codificate da un gene localizzato nel cromosoma  </a:t>
            </a:r>
            <a:r>
              <a:rPr lang="it-IT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73C7262-93D9-239C-2613-9F74F632BDA7}"/>
              </a:ext>
            </a:extLst>
          </p:cNvPr>
          <p:cNvSpPr txBox="1"/>
          <p:nvPr/>
        </p:nvSpPr>
        <p:spPr>
          <a:xfrm>
            <a:off x="353302" y="4495800"/>
            <a:ext cx="261849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/>
              <a:t>Tutte le cellule umane sono </a:t>
            </a:r>
            <a:r>
              <a:rPr lang="it-IT" sz="2400" dirty="0">
                <a:solidFill>
                  <a:srgbClr val="FF0000"/>
                </a:solidFill>
              </a:rPr>
              <a:t>diploidi </a:t>
            </a:r>
            <a:r>
              <a:rPr lang="it-IT" sz="2400" dirty="0"/>
              <a:t>(hanno due copie di ogni cromosoma) ad eccezione di quelle germinali (spermatozoi o ovuli)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DBF316-DA25-8356-2B41-7097DB24166D}"/>
              </a:ext>
            </a:extLst>
          </p:cNvPr>
          <p:cNvSpPr txBox="1"/>
          <p:nvPr/>
        </p:nvSpPr>
        <p:spPr>
          <a:xfrm>
            <a:off x="7632426" y="4817013"/>
            <a:ext cx="13108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FF0000"/>
                </a:solidFill>
              </a:rPr>
              <a:t>2 gene per le beta</a:t>
            </a:r>
          </a:p>
          <a:p>
            <a:endParaRPr lang="it-IT" sz="1800" dirty="0">
              <a:solidFill>
                <a:srgbClr val="FF0000"/>
              </a:solidFill>
            </a:endParaRPr>
          </a:p>
          <a:p>
            <a:r>
              <a:rPr lang="it-IT" sz="1800" dirty="0">
                <a:solidFill>
                  <a:srgbClr val="FF0000"/>
                </a:solidFill>
              </a:rPr>
              <a:t>4 geni per le alfa</a:t>
            </a:r>
          </a:p>
        </p:txBody>
      </p:sp>
    </p:spTree>
    <p:extLst>
      <p:ext uri="{BB962C8B-B14F-4D97-AF65-F5344CB8AC3E}">
        <p14:creationId xmlns:p14="http://schemas.microsoft.com/office/powerpoint/2010/main" val="362284696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20AF48C9-AFA6-2D52-71EE-E8CE188F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3980" y="6658409"/>
            <a:ext cx="6400800" cy="381000"/>
          </a:xfrm>
        </p:spPr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1B499BA-8CCD-8206-8821-792F9C517639}"/>
              </a:ext>
            </a:extLst>
          </p:cNvPr>
          <p:cNvSpPr txBox="1"/>
          <p:nvPr/>
        </p:nvSpPr>
        <p:spPr>
          <a:xfrm>
            <a:off x="2844530" y="1013705"/>
            <a:ext cx="2400300" cy="7017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   -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Wingdings" panose="05000000000000000000" pitchFamily="2" charset="2"/>
              </a:rPr>
              <a:t> normale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’   -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Wingdings" panose="05000000000000000000" pitchFamily="2" charset="2"/>
              </a:rPr>
              <a:t> variante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51620AD-40BB-130B-5ACC-54BEFA65C3BC}"/>
              </a:ext>
            </a:extLst>
          </p:cNvPr>
          <p:cNvSpPr txBox="1"/>
          <p:nvPr/>
        </p:nvSpPr>
        <p:spPr>
          <a:xfrm>
            <a:off x="2766080" y="313202"/>
            <a:ext cx="3256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Gene per le beta globine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A4645E4-8AC2-3F21-DF5F-4374B47AAA10}"/>
              </a:ext>
            </a:extLst>
          </p:cNvPr>
          <p:cNvSpPr txBox="1"/>
          <p:nvPr/>
        </p:nvSpPr>
        <p:spPr>
          <a:xfrm>
            <a:off x="697607" y="2053913"/>
            <a:ext cx="240030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18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-&gt; omozigote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  + )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altLang="it-IT" sz="1800" b="1" baseline="0" dirty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8F2DA97-E373-F4F0-B1A7-A0C341440BEA}"/>
              </a:ext>
            </a:extLst>
          </p:cNvPr>
          <p:cNvSpPr txBox="1"/>
          <p:nvPr/>
        </p:nvSpPr>
        <p:spPr>
          <a:xfrm>
            <a:off x="685800" y="2520867"/>
            <a:ext cx="327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18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-&gt; eterozigote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  + ’)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4D3F2D-AF50-C9DF-5FCB-04420BA28B4A}"/>
              </a:ext>
            </a:extLst>
          </p:cNvPr>
          <p:cNvSpPr txBox="1"/>
          <p:nvPr/>
        </p:nvSpPr>
        <p:spPr>
          <a:xfrm>
            <a:off x="685800" y="3202235"/>
            <a:ext cx="487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18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-&gt; omozigote per la variante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Symbol" panose="05050102010706020507" pitchFamily="18" charset="2"/>
              </a:rPr>
              <a:t>’  + ’)</a:t>
            </a:r>
            <a:endParaRPr kumimoji="0" lang="it-IT" altLang="it-IT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EB6E79C5-6A92-72A2-87E6-A811CCBB0C5E}"/>
              </a:ext>
            </a:extLst>
          </p:cNvPr>
          <p:cNvSpPr/>
          <p:nvPr/>
        </p:nvSpPr>
        <p:spPr>
          <a:xfrm>
            <a:off x="4851889" y="3325916"/>
            <a:ext cx="863111" cy="2985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F1D63AB8-9C9D-E7C5-84D7-7917C890F6EE}"/>
              </a:ext>
            </a:extLst>
          </p:cNvPr>
          <p:cNvSpPr/>
          <p:nvPr/>
        </p:nvSpPr>
        <p:spPr>
          <a:xfrm>
            <a:off x="3581400" y="2118377"/>
            <a:ext cx="1524000" cy="3693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53BB7BD-4B2B-A614-2ACA-03B5BD49CEF8}"/>
              </a:ext>
            </a:extLst>
          </p:cNvPr>
          <p:cNvSpPr txBox="1"/>
          <p:nvPr/>
        </p:nvSpPr>
        <p:spPr>
          <a:xfrm>
            <a:off x="5562600" y="257009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2000" b="1" baseline="0" dirty="0" err="1">
                <a:latin typeface="Arial" panose="020B0604020202020204" pitchFamily="34" charset="0"/>
                <a:sym typeface="Symbol" panose="05050102010706020507" pitchFamily="18" charset="2"/>
              </a:rPr>
              <a:t>HbA</a:t>
            </a:r>
            <a:r>
              <a:rPr lang="it-IT" altLang="it-IT" sz="20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 + </a:t>
            </a:r>
            <a:r>
              <a:rPr lang="it-IT" altLang="it-IT" sz="2000" b="1" baseline="0" dirty="0" err="1">
                <a:latin typeface="Arial" panose="020B0604020202020204" pitchFamily="34" charset="0"/>
                <a:sym typeface="Symbol" panose="05050102010706020507" pitchFamily="18" charset="2"/>
              </a:rPr>
              <a:t>Hb</a:t>
            </a:r>
            <a:r>
              <a:rPr lang="it-IT" altLang="it-IT" sz="20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 variante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65013CC-3E4D-B377-7CEE-A7551DDA99AC}"/>
              </a:ext>
            </a:extLst>
          </p:cNvPr>
          <p:cNvSpPr txBox="1"/>
          <p:nvPr/>
        </p:nvSpPr>
        <p:spPr>
          <a:xfrm>
            <a:off x="5334000" y="2053969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20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Emoglobina «normale» </a:t>
            </a:r>
            <a:r>
              <a:rPr lang="it-IT" altLang="it-IT" sz="2000" b="1" baseline="0" dirty="0" err="1">
                <a:latin typeface="Arial" panose="020B0604020202020204" pitchFamily="34" charset="0"/>
                <a:sym typeface="Symbol" panose="05050102010706020507" pitchFamily="18" charset="2"/>
              </a:rPr>
              <a:t>HbA</a:t>
            </a: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1479C3C-5D85-AF4C-8571-EFC26306FEB1}"/>
              </a:ext>
            </a:extLst>
          </p:cNvPr>
          <p:cNvSpPr txBox="1"/>
          <p:nvPr/>
        </p:nvSpPr>
        <p:spPr>
          <a:xfrm>
            <a:off x="5943600" y="3255125"/>
            <a:ext cx="1752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2000" b="1" baseline="0" dirty="0" err="1">
                <a:latin typeface="Arial" panose="020B0604020202020204" pitchFamily="34" charset="0"/>
                <a:sym typeface="Symbol" panose="05050102010706020507" pitchFamily="18" charset="2"/>
              </a:rPr>
              <a:t>Hb</a:t>
            </a:r>
            <a:r>
              <a:rPr lang="it-IT" altLang="it-IT" sz="2000" b="1" baseline="0" dirty="0">
                <a:latin typeface="Arial" panose="020B0604020202020204" pitchFamily="34" charset="0"/>
                <a:sym typeface="Symbol" panose="05050102010706020507" pitchFamily="18" charset="2"/>
              </a:rPr>
              <a:t> variante</a:t>
            </a: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A0F3B0BA-0918-942C-2CC1-AFA2F452A793}"/>
              </a:ext>
            </a:extLst>
          </p:cNvPr>
          <p:cNvSpPr/>
          <p:nvPr/>
        </p:nvSpPr>
        <p:spPr>
          <a:xfrm>
            <a:off x="3688842" y="2724552"/>
            <a:ext cx="1797558" cy="3693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10">
            <a:extLst>
              <a:ext uri="{FF2B5EF4-FFF2-40B4-BE49-F238E27FC236}">
                <a16:creationId xmlns:a16="http://schemas.microsoft.com/office/drawing/2014/main" id="{0FF0F3DC-8DA3-3841-F37C-2D0FD9680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46" y="4030977"/>
            <a:ext cx="520700" cy="461963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" name="Line 14">
            <a:extLst>
              <a:ext uri="{FF2B5EF4-FFF2-40B4-BE49-F238E27FC236}">
                <a16:creationId xmlns:a16="http://schemas.microsoft.com/office/drawing/2014/main" id="{92AE9479-F18C-C2E8-EB18-8315A55303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8685" y="4146041"/>
            <a:ext cx="2084388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Line 15">
            <a:extLst>
              <a:ext uri="{FF2B5EF4-FFF2-40B4-BE49-F238E27FC236}">
                <a16:creationId xmlns:a16="http://schemas.microsoft.com/office/drawing/2014/main" id="{732DD8D2-806B-4726-90AC-9F4B6C686F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8684" y="3913472"/>
            <a:ext cx="0" cy="4635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7" name="Line 16">
            <a:extLst>
              <a:ext uri="{FF2B5EF4-FFF2-40B4-BE49-F238E27FC236}">
                <a16:creationId xmlns:a16="http://schemas.microsoft.com/office/drawing/2014/main" id="{7CB5FE02-3BF3-EC94-CC66-0071EFB818CA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3073" y="3682491"/>
            <a:ext cx="0" cy="4635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Line 17">
            <a:extLst>
              <a:ext uri="{FF2B5EF4-FFF2-40B4-BE49-F238E27FC236}">
                <a16:creationId xmlns:a16="http://schemas.microsoft.com/office/drawing/2014/main" id="{BE5DD713-92ED-F3B1-8768-B95EF0C365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97757" y="4027899"/>
            <a:ext cx="0" cy="4619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" name="Line 18">
            <a:extLst>
              <a:ext uri="{FF2B5EF4-FFF2-40B4-BE49-F238E27FC236}">
                <a16:creationId xmlns:a16="http://schemas.microsoft.com/office/drawing/2014/main" id="{A8A2215F-0DB8-7193-B60D-3C9A60014F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406" y="4818233"/>
            <a:ext cx="1118679" cy="1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" name="Line 19">
            <a:extLst>
              <a:ext uri="{FF2B5EF4-FFF2-40B4-BE49-F238E27FC236}">
                <a16:creationId xmlns:a16="http://schemas.microsoft.com/office/drawing/2014/main" id="{A46434FD-26A4-34DB-286E-5B0D8BA5ED4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3307" y="4489861"/>
            <a:ext cx="0" cy="36671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" name="Line 20">
            <a:extLst>
              <a:ext uri="{FF2B5EF4-FFF2-40B4-BE49-F238E27FC236}">
                <a16:creationId xmlns:a16="http://schemas.microsoft.com/office/drawing/2014/main" id="{65FA187B-B4F9-3BEF-31B8-044CD5480CC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88684" y="4834858"/>
            <a:ext cx="0" cy="53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2" name="Line 21">
            <a:extLst>
              <a:ext uri="{FF2B5EF4-FFF2-40B4-BE49-F238E27FC236}">
                <a16:creationId xmlns:a16="http://schemas.microsoft.com/office/drawing/2014/main" id="{8D352BF0-DEE9-2E72-C76B-B9C5C3ED8A2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2084" y="4484519"/>
            <a:ext cx="0" cy="35033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4" name="Rectangle 28">
            <a:extLst>
              <a:ext uri="{FF2B5EF4-FFF2-40B4-BE49-F238E27FC236}">
                <a16:creationId xmlns:a16="http://schemas.microsoft.com/office/drawing/2014/main" id="{411B9416-8B45-39CE-1BEC-C264D065A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359" y="5914418"/>
            <a:ext cx="4172356" cy="36035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5" name="Text Box 53">
            <a:extLst>
              <a:ext uri="{FF2B5EF4-FFF2-40B4-BE49-F238E27FC236}">
                <a16:creationId xmlns:a16="http://schemas.microsoft.com/office/drawing/2014/main" id="{247C5EEA-BC97-4B6A-CADF-1E2F0A2EE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4" y="6334103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25%</a:t>
            </a:r>
          </a:p>
        </p:txBody>
      </p:sp>
      <p:sp>
        <p:nvSpPr>
          <p:cNvPr id="36" name="Text Box 54">
            <a:extLst>
              <a:ext uri="{FF2B5EF4-FFF2-40B4-BE49-F238E27FC236}">
                <a16:creationId xmlns:a16="http://schemas.microsoft.com/office/drawing/2014/main" id="{4D0E9F8E-F419-86E6-7DEE-B801DB440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660" y="6452245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25%</a:t>
            </a:r>
          </a:p>
        </p:txBody>
      </p:sp>
      <p:sp>
        <p:nvSpPr>
          <p:cNvPr id="37" name="Text Box 55">
            <a:extLst>
              <a:ext uri="{FF2B5EF4-FFF2-40B4-BE49-F238E27FC236}">
                <a16:creationId xmlns:a16="http://schemas.microsoft.com/office/drawing/2014/main" id="{1B1DE141-24CC-9130-8F39-91CB28288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744" y="6334103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50%</a:t>
            </a:r>
          </a:p>
        </p:txBody>
      </p:sp>
      <p:sp>
        <p:nvSpPr>
          <p:cNvPr id="38" name="Oval 49">
            <a:extLst>
              <a:ext uri="{FF2B5EF4-FFF2-40B4-BE49-F238E27FC236}">
                <a16:creationId xmlns:a16="http://schemas.microsoft.com/office/drawing/2014/main" id="{2FEE933A-343B-99A5-0BBE-C695291FE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1032" y="4033519"/>
            <a:ext cx="585788" cy="528638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" name="Rectangle 10">
            <a:extLst>
              <a:ext uri="{FF2B5EF4-FFF2-40B4-BE49-F238E27FC236}">
                <a16:creationId xmlns:a16="http://schemas.microsoft.com/office/drawing/2014/main" id="{D2900EAE-2F5E-08A3-FD57-FC38C06EC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332" y="5392708"/>
            <a:ext cx="520700" cy="461963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" name="Text Box 59">
            <a:extLst>
              <a:ext uri="{FF2B5EF4-FFF2-40B4-BE49-F238E27FC236}">
                <a16:creationId xmlns:a16="http://schemas.microsoft.com/office/drawing/2014/main" id="{096188FA-3606-644B-6C89-E201792B2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893" y="5951856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Normale</a:t>
            </a:r>
          </a:p>
        </p:txBody>
      </p:sp>
      <p:sp>
        <p:nvSpPr>
          <p:cNvPr id="42" name="Line 14">
            <a:extLst>
              <a:ext uri="{FF2B5EF4-FFF2-40B4-BE49-F238E27FC236}">
                <a16:creationId xmlns:a16="http://schemas.microsoft.com/office/drawing/2014/main" id="{F5DB9432-1F25-1BBF-CE85-B9EF228BF3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0072" y="4753440"/>
            <a:ext cx="1446386" cy="4228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Line 16">
            <a:extLst>
              <a:ext uri="{FF2B5EF4-FFF2-40B4-BE49-F238E27FC236}">
                <a16:creationId xmlns:a16="http://schemas.microsoft.com/office/drawing/2014/main" id="{5E2270E7-FBFF-81E9-F786-7185A682C241}"/>
              </a:ext>
            </a:extLst>
          </p:cNvPr>
          <p:cNvSpPr>
            <a:spLocks noChangeShapeType="1"/>
          </p:cNvSpPr>
          <p:nvPr/>
        </p:nvSpPr>
        <p:spPr bwMode="auto">
          <a:xfrm>
            <a:off x="7983782" y="3787519"/>
            <a:ext cx="0" cy="46355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Line 17">
            <a:extLst>
              <a:ext uri="{FF2B5EF4-FFF2-40B4-BE49-F238E27FC236}">
                <a16:creationId xmlns:a16="http://schemas.microsoft.com/office/drawing/2014/main" id="{7EB164CE-A0AD-237D-13D8-0AAB53C46E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577" y="5657310"/>
            <a:ext cx="0" cy="4619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2" name="Group 57">
            <a:extLst>
              <a:ext uri="{FF2B5EF4-FFF2-40B4-BE49-F238E27FC236}">
                <a16:creationId xmlns:a16="http://schemas.microsoft.com/office/drawing/2014/main" id="{586099FC-BC67-F0F2-83E0-D0158FCC2129}"/>
              </a:ext>
            </a:extLst>
          </p:cNvPr>
          <p:cNvGrpSpPr>
            <a:grpSpLocks/>
          </p:cNvGrpSpPr>
          <p:nvPr/>
        </p:nvGrpSpPr>
        <p:grpSpPr bwMode="auto">
          <a:xfrm>
            <a:off x="2498996" y="3759484"/>
            <a:ext cx="3524066" cy="2441868"/>
            <a:chOff x="96" y="1056"/>
            <a:chExt cx="2600" cy="2208"/>
          </a:xfrm>
        </p:grpSpPr>
        <p:sp>
          <p:nvSpPr>
            <p:cNvPr id="53" name="Rectangle 5">
              <a:extLst>
                <a:ext uri="{FF2B5EF4-FFF2-40B4-BE49-F238E27FC236}">
                  <a16:creationId xmlns:a16="http://schemas.microsoft.com/office/drawing/2014/main" id="{00D02A4E-A5F5-525C-772A-A4BA364CF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" y="1306"/>
              <a:ext cx="329" cy="292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4" name="Oval 6">
              <a:extLst>
                <a:ext uri="{FF2B5EF4-FFF2-40B4-BE49-F238E27FC236}">
                  <a16:creationId xmlns:a16="http://schemas.microsoft.com/office/drawing/2014/main" id="{716DCEAB-27A5-7426-24AC-577D6D6A7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" y="1264"/>
              <a:ext cx="370" cy="334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5" name="Rectangle 10">
              <a:extLst>
                <a:ext uri="{FF2B5EF4-FFF2-40B4-BE49-F238E27FC236}">
                  <a16:creationId xmlns:a16="http://schemas.microsoft.com/office/drawing/2014/main" id="{09B171D5-E09C-8167-9176-6EF9B3AD7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8" y="2556"/>
              <a:ext cx="328" cy="29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" name="Oval 11">
              <a:extLst>
                <a:ext uri="{FF2B5EF4-FFF2-40B4-BE49-F238E27FC236}">
                  <a16:creationId xmlns:a16="http://schemas.microsoft.com/office/drawing/2014/main" id="{439C272D-EC22-8A00-CAF7-ABAC3E2D5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" y="2556"/>
              <a:ext cx="369" cy="333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7" name="Rectangle 12">
              <a:extLst>
                <a:ext uri="{FF2B5EF4-FFF2-40B4-BE49-F238E27FC236}">
                  <a16:creationId xmlns:a16="http://schemas.microsoft.com/office/drawing/2014/main" id="{81F81147-B913-7486-86BF-21EAAA522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" y="2556"/>
              <a:ext cx="328" cy="291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8" name="Oval 13">
              <a:extLst>
                <a:ext uri="{FF2B5EF4-FFF2-40B4-BE49-F238E27FC236}">
                  <a16:creationId xmlns:a16="http://schemas.microsoft.com/office/drawing/2014/main" id="{F24D0EA4-BA46-1853-034A-0E9C474A3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" y="2556"/>
              <a:ext cx="369" cy="333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9" name="Line 14">
              <a:extLst>
                <a:ext uri="{FF2B5EF4-FFF2-40B4-BE49-F238E27FC236}">
                  <a16:creationId xmlns:a16="http://schemas.microsoft.com/office/drawing/2014/main" id="{B3CA90C7-27D9-61A6-E55A-55F929E2CB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" y="1931"/>
              <a:ext cx="131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0" name="Line 15">
              <a:extLst>
                <a:ext uri="{FF2B5EF4-FFF2-40B4-BE49-F238E27FC236}">
                  <a16:creationId xmlns:a16="http://schemas.microsoft.com/office/drawing/2014/main" id="{F830267B-7804-9740-2026-3CDCB6D4F9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" y="1639"/>
              <a:ext cx="0" cy="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1" name="Line 16">
              <a:extLst>
                <a:ext uri="{FF2B5EF4-FFF2-40B4-BE49-F238E27FC236}">
                  <a16:creationId xmlns:a16="http://schemas.microsoft.com/office/drawing/2014/main" id="{8B1ACEB6-572B-3316-B82B-ACF6A31965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3" y="1639"/>
              <a:ext cx="0" cy="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2" name="Line 17">
              <a:extLst>
                <a:ext uri="{FF2B5EF4-FFF2-40B4-BE49-F238E27FC236}">
                  <a16:creationId xmlns:a16="http://schemas.microsoft.com/office/drawing/2014/main" id="{716B804C-2701-C410-17C2-3DBA09CA70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7" y="1931"/>
              <a:ext cx="0" cy="2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" name="Line 18">
              <a:extLst>
                <a:ext uri="{FF2B5EF4-FFF2-40B4-BE49-F238E27FC236}">
                  <a16:creationId xmlns:a16="http://schemas.microsoft.com/office/drawing/2014/main" id="{432C5BA6-7418-78C0-861C-0E61DB570C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2222"/>
              <a:ext cx="197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4" name="Line 19">
              <a:extLst>
                <a:ext uri="{FF2B5EF4-FFF2-40B4-BE49-F238E27FC236}">
                  <a16:creationId xmlns:a16="http://schemas.microsoft.com/office/drawing/2014/main" id="{9D9250B9-FEF8-8D2A-8386-1853108ACB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" y="2222"/>
              <a:ext cx="0" cy="3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5" name="Line 20">
              <a:extLst>
                <a:ext uri="{FF2B5EF4-FFF2-40B4-BE49-F238E27FC236}">
                  <a16:creationId xmlns:a16="http://schemas.microsoft.com/office/drawing/2014/main" id="{3F89C5DA-7663-310C-0685-C9D5CDD26B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7" y="2222"/>
              <a:ext cx="0" cy="3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6" name="Line 21">
              <a:extLst>
                <a:ext uri="{FF2B5EF4-FFF2-40B4-BE49-F238E27FC236}">
                  <a16:creationId xmlns:a16="http://schemas.microsoft.com/office/drawing/2014/main" id="{284DEA68-408F-A5A2-F08A-2A98C71A1F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7" y="2222"/>
              <a:ext cx="0" cy="3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7" name="Line 22">
              <a:extLst>
                <a:ext uri="{FF2B5EF4-FFF2-40B4-BE49-F238E27FC236}">
                  <a16:creationId xmlns:a16="http://schemas.microsoft.com/office/drawing/2014/main" id="{C282F6A3-E303-6E03-2E91-EAD08CE2D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2" y="2222"/>
              <a:ext cx="0" cy="3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8" name="Rectangle 28">
              <a:extLst>
                <a:ext uri="{FF2B5EF4-FFF2-40B4-BE49-F238E27FC236}">
                  <a16:creationId xmlns:a16="http://schemas.microsoft.com/office/drawing/2014/main" id="{18D259D6-7879-E574-5AC2-C8C57719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056"/>
              <a:ext cx="2544" cy="22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" name="Text Box 53">
              <a:extLst>
                <a:ext uri="{FF2B5EF4-FFF2-40B4-BE49-F238E27FC236}">
                  <a16:creationId xmlns:a16="http://schemas.microsoft.com/office/drawing/2014/main" id="{2E25FA97-7BCB-C341-88B1-B6F05B4E44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889"/>
              <a:ext cx="498" cy="3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25%</a:t>
              </a:r>
            </a:p>
          </p:txBody>
        </p:sp>
        <p:sp>
          <p:nvSpPr>
            <p:cNvPr id="70" name="Text Box 54">
              <a:extLst>
                <a:ext uri="{FF2B5EF4-FFF2-40B4-BE49-F238E27FC236}">
                  <a16:creationId xmlns:a16="http://schemas.microsoft.com/office/drawing/2014/main" id="{97DB09DF-1676-7C9B-7E27-694FE7378C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889"/>
              <a:ext cx="584" cy="3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25%</a:t>
              </a:r>
            </a:p>
          </p:txBody>
        </p:sp>
        <p:sp>
          <p:nvSpPr>
            <p:cNvPr id="71" name="Text Box 55">
              <a:extLst>
                <a:ext uri="{FF2B5EF4-FFF2-40B4-BE49-F238E27FC236}">
                  <a16:creationId xmlns:a16="http://schemas.microsoft.com/office/drawing/2014/main" id="{20CC53FC-F5AD-20DE-D1DE-CB51866EC8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1" y="2807"/>
              <a:ext cx="503" cy="3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50%</a:t>
              </a:r>
            </a:p>
          </p:txBody>
        </p:sp>
      </p:grpSp>
      <p:sp>
        <p:nvSpPr>
          <p:cNvPr id="72" name="Rettangolo 71">
            <a:extLst>
              <a:ext uri="{FF2B5EF4-FFF2-40B4-BE49-F238E27FC236}">
                <a16:creationId xmlns:a16="http://schemas.microsoft.com/office/drawing/2014/main" id="{B942286D-AA4B-883A-FE23-607D59FFFF77}"/>
              </a:ext>
            </a:extLst>
          </p:cNvPr>
          <p:cNvSpPr/>
          <p:nvPr/>
        </p:nvSpPr>
        <p:spPr>
          <a:xfrm>
            <a:off x="202749" y="3728546"/>
            <a:ext cx="2072859" cy="25900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ext Box 60">
            <a:extLst>
              <a:ext uri="{FF2B5EF4-FFF2-40B4-BE49-F238E27FC236}">
                <a16:creationId xmlns:a16="http://schemas.microsoft.com/office/drawing/2014/main" id="{7D1EE415-7F53-E230-2F5E-8CC91E7A0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424" y="6142284"/>
            <a:ext cx="205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Portatore asintomatico</a:t>
            </a:r>
          </a:p>
        </p:txBody>
      </p:sp>
      <p:sp>
        <p:nvSpPr>
          <p:cNvPr id="77" name="Text Box 61">
            <a:extLst>
              <a:ext uri="{FF2B5EF4-FFF2-40B4-BE49-F238E27FC236}">
                <a16:creationId xmlns:a16="http://schemas.microsoft.com/office/drawing/2014/main" id="{8B7E5546-B01C-6767-8831-1A0C5DF71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1722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Malato</a:t>
            </a:r>
          </a:p>
        </p:txBody>
      </p:sp>
      <p:sp>
        <p:nvSpPr>
          <p:cNvPr id="83" name="Text Box 59">
            <a:extLst>
              <a:ext uri="{FF2B5EF4-FFF2-40B4-BE49-F238E27FC236}">
                <a16:creationId xmlns:a16="http://schemas.microsoft.com/office/drawing/2014/main" id="{A6D56F08-DDA2-5EF2-FB24-A2DF968CE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0673" y="6152226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Normale</a:t>
            </a:r>
          </a:p>
        </p:txBody>
      </p:sp>
      <p:grpSp>
        <p:nvGrpSpPr>
          <p:cNvPr id="84" name="Group 58">
            <a:extLst>
              <a:ext uri="{FF2B5EF4-FFF2-40B4-BE49-F238E27FC236}">
                <a16:creationId xmlns:a16="http://schemas.microsoft.com/office/drawing/2014/main" id="{94B80AE9-4C87-23C3-CDE7-412076C878E6}"/>
              </a:ext>
            </a:extLst>
          </p:cNvPr>
          <p:cNvGrpSpPr>
            <a:grpSpLocks/>
          </p:cNvGrpSpPr>
          <p:nvPr/>
        </p:nvGrpSpPr>
        <p:grpSpPr bwMode="auto">
          <a:xfrm>
            <a:off x="6058301" y="3808078"/>
            <a:ext cx="2743089" cy="2441869"/>
            <a:chOff x="2824" y="1040"/>
            <a:chExt cx="2544" cy="2208"/>
          </a:xfrm>
        </p:grpSpPr>
        <p:sp>
          <p:nvSpPr>
            <p:cNvPr id="86" name="Rectangle 31">
              <a:extLst>
                <a:ext uri="{FF2B5EF4-FFF2-40B4-BE49-F238E27FC236}">
                  <a16:creationId xmlns:a16="http://schemas.microsoft.com/office/drawing/2014/main" id="{404ADD78-00AF-D575-42CB-CF5AD8DEA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2" y="1306"/>
              <a:ext cx="329" cy="2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7" name="Oval 32">
              <a:extLst>
                <a:ext uri="{FF2B5EF4-FFF2-40B4-BE49-F238E27FC236}">
                  <a16:creationId xmlns:a16="http://schemas.microsoft.com/office/drawing/2014/main" id="{18DC9E61-2E08-BE50-5A2C-1DB81AF2B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4" y="1264"/>
              <a:ext cx="370" cy="334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8" name="Rectangle 33">
              <a:extLst>
                <a:ext uri="{FF2B5EF4-FFF2-40B4-BE49-F238E27FC236}">
                  <a16:creationId xmlns:a16="http://schemas.microsoft.com/office/drawing/2014/main" id="{D89AE68C-AFA9-8C5B-C017-1947FC2F8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544"/>
              <a:ext cx="328" cy="29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9" name="Oval 34">
              <a:extLst>
                <a:ext uri="{FF2B5EF4-FFF2-40B4-BE49-F238E27FC236}">
                  <a16:creationId xmlns:a16="http://schemas.microsoft.com/office/drawing/2014/main" id="{7D821E7A-1B67-7108-78AF-8964F4C91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2547"/>
              <a:ext cx="369" cy="333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0" name="Rectangle 35">
              <a:extLst>
                <a:ext uri="{FF2B5EF4-FFF2-40B4-BE49-F238E27FC236}">
                  <a16:creationId xmlns:a16="http://schemas.microsoft.com/office/drawing/2014/main" id="{4BC413ED-85AB-77EC-B7DC-C78D928EE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2544"/>
              <a:ext cx="328" cy="291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" name="Oval 36">
              <a:extLst>
                <a:ext uri="{FF2B5EF4-FFF2-40B4-BE49-F238E27FC236}">
                  <a16:creationId xmlns:a16="http://schemas.microsoft.com/office/drawing/2014/main" id="{07D97765-9AE6-472B-BF30-B93B26060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544"/>
              <a:ext cx="369" cy="333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" name="Line 38">
              <a:extLst>
                <a:ext uri="{FF2B5EF4-FFF2-40B4-BE49-F238E27FC236}">
                  <a16:creationId xmlns:a16="http://schemas.microsoft.com/office/drawing/2014/main" id="{E68F7050-24FC-F9AD-F0A5-7F02CEC489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6" y="1639"/>
              <a:ext cx="0" cy="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3" name="Line 39">
              <a:extLst>
                <a:ext uri="{FF2B5EF4-FFF2-40B4-BE49-F238E27FC236}">
                  <a16:creationId xmlns:a16="http://schemas.microsoft.com/office/drawing/2014/main" id="{5CD89DD6-B636-DD78-9A03-5F6F024582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9" y="1639"/>
              <a:ext cx="0" cy="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4" name="Line 40">
              <a:extLst>
                <a:ext uri="{FF2B5EF4-FFF2-40B4-BE49-F238E27FC236}">
                  <a16:creationId xmlns:a16="http://schemas.microsoft.com/office/drawing/2014/main" id="{868A5B93-1805-E84C-80A7-CF9E859036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19" y="1960"/>
              <a:ext cx="0" cy="2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5" name="Line 41">
              <a:extLst>
                <a:ext uri="{FF2B5EF4-FFF2-40B4-BE49-F238E27FC236}">
                  <a16:creationId xmlns:a16="http://schemas.microsoft.com/office/drawing/2014/main" id="{3429B784-0488-6738-9D99-8133F91EB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8" y="2222"/>
              <a:ext cx="197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6" name="Line 42">
              <a:extLst>
                <a:ext uri="{FF2B5EF4-FFF2-40B4-BE49-F238E27FC236}">
                  <a16:creationId xmlns:a16="http://schemas.microsoft.com/office/drawing/2014/main" id="{3BEF4762-D9C4-C819-65D4-46CCCB857D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72" y="2222"/>
              <a:ext cx="6" cy="3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7" name="Line 43">
              <a:extLst>
                <a:ext uri="{FF2B5EF4-FFF2-40B4-BE49-F238E27FC236}">
                  <a16:creationId xmlns:a16="http://schemas.microsoft.com/office/drawing/2014/main" id="{7167959E-B69E-3E8A-DB54-7006F27F14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48" y="2208"/>
              <a:ext cx="0" cy="3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8" name="Line 44">
              <a:extLst>
                <a:ext uri="{FF2B5EF4-FFF2-40B4-BE49-F238E27FC236}">
                  <a16:creationId xmlns:a16="http://schemas.microsoft.com/office/drawing/2014/main" id="{B5545357-F560-5918-19A4-DE0EA932ED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3" y="2222"/>
              <a:ext cx="0" cy="3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9" name="Line 45">
              <a:extLst>
                <a:ext uri="{FF2B5EF4-FFF2-40B4-BE49-F238E27FC236}">
                  <a16:creationId xmlns:a16="http://schemas.microsoft.com/office/drawing/2014/main" id="{859E51EB-BAE2-564E-ADD7-35A280FD5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40" y="2222"/>
              <a:ext cx="8" cy="3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0" name="Rectangle 46">
              <a:extLst>
                <a:ext uri="{FF2B5EF4-FFF2-40B4-BE49-F238E27FC236}">
                  <a16:creationId xmlns:a16="http://schemas.microsoft.com/office/drawing/2014/main" id="{C4777296-350B-C40E-2DAE-AE29ACE78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1040"/>
              <a:ext cx="2544" cy="22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1" name="Text Box 56">
              <a:extLst>
                <a:ext uri="{FF2B5EF4-FFF2-40B4-BE49-F238E27FC236}">
                  <a16:creationId xmlns:a16="http://schemas.microsoft.com/office/drawing/2014/main" id="{661F8F7E-1CD3-5D47-B676-64BD146DD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0" y="2880"/>
              <a:ext cx="668" cy="3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940417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:\DOCUME~1\mladetto\IMPOST~1\Temp\npo000014.tmp">
            <a:extLst>
              <a:ext uri="{FF2B5EF4-FFF2-40B4-BE49-F238E27FC236}">
                <a16:creationId xmlns:a16="http://schemas.microsoft.com/office/drawing/2014/main" id="{03F17B1A-C00C-860F-6329-FF561BF64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429625" cy="531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B85C50AA-D0FE-43E1-B397-324B4B0063C2}"/>
              </a:ext>
            </a:extLst>
          </p:cNvPr>
          <p:cNvSpPr/>
          <p:nvPr/>
        </p:nvSpPr>
        <p:spPr>
          <a:xfrm>
            <a:off x="1071563" y="2428875"/>
            <a:ext cx="7358062" cy="2357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3075">
            <a:extLst>
              <a:ext uri="{FF2B5EF4-FFF2-40B4-BE49-F238E27FC236}">
                <a16:creationId xmlns:a16="http://schemas.microsoft.com/office/drawing/2014/main" id="{7CC3B2CB-B7A9-2097-26E1-8661D261F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73063"/>
            <a:ext cx="8305800" cy="103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CLINICA DEL MORBO DI COOLEY</a:t>
            </a:r>
          </a:p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Symbol" panose="05050102010706020507" pitchFamily="18" charset="2"/>
            </a:endParaRPr>
          </a:p>
        </p:txBody>
      </p:sp>
      <p:sp>
        <p:nvSpPr>
          <p:cNvPr id="104451" name="Rectangle 3076">
            <a:extLst>
              <a:ext uri="{FF2B5EF4-FFF2-40B4-BE49-F238E27FC236}">
                <a16:creationId xmlns:a16="http://schemas.microsoft.com/office/drawing/2014/main" id="{443285F5-785F-89B3-A1A7-F8C86DB5F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685800"/>
            <a:ext cx="8229600" cy="4648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it-IT" altLang="it-IT" sz="2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Rilievo, in genere entro i primi sei mesi di vita, di grave anemia con: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Pallore-colorito itterico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Splenomegalia: per iperplasia della polpa rossa secondaria all’esaltata eritrocateresi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Epatomegalia: per persistenza post fetale di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mielopoiesi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extramidollare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per alterazioni del circolo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epato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-splenico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Insufficienza cardiaca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Ritardato  sviluppo somatico e sessuale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FCAA994-1249-2344-92C2-C5C216F62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6400800" cy="3810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2050" name="Picture 2" descr="LE TALASSEMIE TALASSEMIE ANEMIA MEDITERRANEA Difetti genetici della">
            <a:extLst>
              <a:ext uri="{FF2B5EF4-FFF2-40B4-BE49-F238E27FC236}">
                <a16:creationId xmlns:a16="http://schemas.microsoft.com/office/drawing/2014/main" id="{2E4072F2-3C61-B940-A405-9D3F0D755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95777"/>
            <a:ext cx="5777387" cy="433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BCAD8C-C61D-0D4B-A229-DF6BC679010E}"/>
              </a:ext>
            </a:extLst>
          </p:cNvPr>
          <p:cNvSpPr txBox="1"/>
          <p:nvPr/>
        </p:nvSpPr>
        <p:spPr>
          <a:xfrm>
            <a:off x="2057400" y="303338"/>
            <a:ext cx="327102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baseline="0" dirty="0">
                <a:solidFill>
                  <a:srgbClr val="00B050"/>
                </a:solidFill>
                <a:latin typeface="Arial" panose="020B0604020202020204" pitchFamily="34" charset="0"/>
              </a:rPr>
              <a:t>Alfa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-TALASSEMIE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1420CFE-E2AB-8645-8E33-5A54B8FBF618}"/>
              </a:ext>
            </a:extLst>
          </p:cNvPr>
          <p:cNvSpPr txBox="1"/>
          <p:nvPr/>
        </p:nvSpPr>
        <p:spPr>
          <a:xfrm>
            <a:off x="6292151" y="318124"/>
            <a:ext cx="158889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geni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alpha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15665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CE3FA5A-ABD1-8519-BED7-9AED58EAC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pic>
        <p:nvPicPr>
          <p:cNvPr id="2050" name="Picture 2" descr="PROTEINE: “TRASCRIZIONE” e “TRADUZIONE” - ppt video online scaricare">
            <a:extLst>
              <a:ext uri="{FF2B5EF4-FFF2-40B4-BE49-F238E27FC236}">
                <a16:creationId xmlns:a16="http://schemas.microsoft.com/office/drawing/2014/main" id="{54D838C5-71B7-6700-8202-927C7F1409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 bwMode="auto">
          <a:xfrm>
            <a:off x="152400" y="1220011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53B97A6-E076-E15F-5D0D-12EDD9867691}"/>
              </a:ext>
            </a:extLst>
          </p:cNvPr>
          <p:cNvSpPr txBox="1"/>
          <p:nvPr/>
        </p:nvSpPr>
        <p:spPr>
          <a:xfrm>
            <a:off x="1828800" y="373453"/>
            <a:ext cx="431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400" b="1" dirty="0">
                <a:solidFill>
                  <a:srgbClr val="FF0000"/>
                </a:solidFill>
              </a:rPr>
              <a:t>Dal DNA alla Proteina</a:t>
            </a:r>
          </a:p>
        </p:txBody>
      </p:sp>
    </p:spTree>
    <p:extLst>
      <p:ext uri="{BB962C8B-B14F-4D97-AF65-F5344CB8AC3E}">
        <p14:creationId xmlns:p14="http://schemas.microsoft.com/office/powerpoint/2010/main" val="22105613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50973205-1AF0-7F84-2F30-D7A645378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pic>
        <p:nvPicPr>
          <p:cNvPr id="3076" name="Picture 4" descr="13/11/ ppt scaricare">
            <a:extLst>
              <a:ext uri="{FF2B5EF4-FFF2-40B4-BE49-F238E27FC236}">
                <a16:creationId xmlns:a16="http://schemas.microsoft.com/office/drawing/2014/main" id="{E6A4A056-479F-A77A-6013-BA62B73C8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648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8343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magine 1">
            <a:extLst>
              <a:ext uri="{FF2B5EF4-FFF2-40B4-BE49-F238E27FC236}">
                <a16:creationId xmlns:a16="http://schemas.microsoft.com/office/drawing/2014/main" id="{541C11C8-5E90-5454-2649-C98EBA68E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21" y="998281"/>
            <a:ext cx="4510080" cy="523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Segnaposto numero diapositiva 3">
            <a:extLst>
              <a:ext uri="{FF2B5EF4-FFF2-40B4-BE49-F238E27FC236}">
                <a16:creationId xmlns:a16="http://schemas.microsoft.com/office/drawing/2014/main" id="{414E65E6-E37B-8E9B-3BE2-922921036A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385C1CED-B760-414C-AB3C-6EF0C0AA476E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89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8436" name="Picture 1">
            <a:extLst>
              <a:ext uri="{FF2B5EF4-FFF2-40B4-BE49-F238E27FC236}">
                <a16:creationId xmlns:a16="http://schemas.microsoft.com/office/drawing/2014/main" id="{66EA8192-3610-E7DC-92C1-84A84C18F04D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7" name="Rectangle 2">
            <a:extLst>
              <a:ext uri="{FF2B5EF4-FFF2-40B4-BE49-F238E27FC236}">
                <a16:creationId xmlns:a16="http://schemas.microsoft.com/office/drawing/2014/main" id="{BB5AF70B-5752-A6B0-057B-41249609FE0B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34F729EB-F348-069C-BE78-FAFE739C4F08}"/>
              </a:ext>
            </a:extLst>
          </p:cNvPr>
          <p:cNvSpPr>
            <a:spLocks/>
          </p:cNvSpPr>
          <p:nvPr/>
        </p:nvSpPr>
        <p:spPr bwMode="auto">
          <a:xfrm>
            <a:off x="305281" y="318601"/>
            <a:ext cx="851184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I geni dirigono la sintesi delle proteine</a:t>
            </a:r>
          </a:p>
        </p:txBody>
      </p:sp>
      <p:sp>
        <p:nvSpPr>
          <p:cNvPr id="18439" name="Rectangle 4">
            <a:extLst>
              <a:ext uri="{FF2B5EF4-FFF2-40B4-BE49-F238E27FC236}">
                <a16:creationId xmlns:a16="http://schemas.microsoft.com/office/drawing/2014/main" id="{36FEBBF8-278A-0525-91AF-ED6B00F1A185}"/>
              </a:ext>
            </a:extLst>
          </p:cNvPr>
          <p:cNvSpPr>
            <a:spLocks/>
          </p:cNvSpPr>
          <p:nvPr/>
        </p:nvSpPr>
        <p:spPr bwMode="auto">
          <a:xfrm>
            <a:off x="5029921" y="1224360"/>
            <a:ext cx="3787200" cy="148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</a:rPr>
              <a:t>I geni sono espressi nelle proteine.</a:t>
            </a:r>
          </a:p>
          <a:p>
            <a:pPr marL="36001" defTabSz="829452" eaLnBrk="1" hangingPunct="1">
              <a:lnSpc>
                <a:spcPct val="93000"/>
              </a:lnSpc>
            </a:pPr>
            <a:endParaRPr lang="it-IT" altLang="it-IT" sz="2540" baseline="0">
              <a:cs typeface="Arial" panose="020B0604020202020204" pitchFamily="34" charset="0"/>
            </a:endParaRP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</a:rPr>
              <a:t>L’ipotesi </a:t>
            </a:r>
            <a:r>
              <a:rPr lang="it-IT" altLang="it-IT" sz="2540" b="1" baseline="0">
                <a:cs typeface="Arial" panose="020B0604020202020204" pitchFamily="34" charset="0"/>
              </a:rPr>
              <a:t>«un gene, un enzima»</a:t>
            </a:r>
            <a:r>
              <a:rPr lang="it-IT" altLang="it-IT" sz="2540" baseline="0">
                <a:cs typeface="Arial" panose="020B0604020202020204" pitchFamily="34" charset="0"/>
              </a:rPr>
              <a:t> è basata sull’osservazione che un gene difettoso dà origine a un enzima esso stesso difettoso.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F8D0992-C54A-D49C-5EC5-553AEF60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3" name="Picture 2" descr="C:\Users\Alessandra\Desktop\7.01.jpg">
            <a:extLst>
              <a:ext uri="{FF2B5EF4-FFF2-40B4-BE49-F238E27FC236}">
                <a16:creationId xmlns:a16="http://schemas.microsoft.com/office/drawing/2014/main" id="{C699B799-56A5-F690-3829-F50CF75E2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5364088" y="255051"/>
            <a:ext cx="2927350" cy="664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520F428-B14F-9140-11F9-C774072F05A4}"/>
              </a:ext>
            </a:extLst>
          </p:cNvPr>
          <p:cNvSpPr txBox="1"/>
          <p:nvPr/>
        </p:nvSpPr>
        <p:spPr>
          <a:xfrm>
            <a:off x="-19117" y="345611"/>
            <a:ext cx="55246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&amp;    MIOGLOBINA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0FEF6B-8098-05C3-1B6E-AB9569362B2E}"/>
              </a:ext>
            </a:extLst>
          </p:cNvPr>
          <p:cNvSpPr txBox="1"/>
          <p:nvPr/>
        </p:nvSpPr>
        <p:spPr>
          <a:xfrm>
            <a:off x="263531" y="1951672"/>
            <a:ext cx="482453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Si legano </a:t>
            </a:r>
            <a:r>
              <a:rPr kumimoji="0" lang="it-IT" alt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reversibilmente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con l’O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1800" b="1" baseline="0" dirty="0">
              <a:solidFill>
                <a:srgbClr val="000066"/>
              </a:solidFill>
              <a:latin typeface="Comic Sans MS" panose="030F0902030302020204" pitchFamily="66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rendono possibile il trasporto dai polmoni ai tessuti (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l’immagazzinamento nel muscolo (Mb).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5AF43E1-3B86-F3DC-E150-7F937E4E492E}"/>
              </a:ext>
            </a:extLst>
          </p:cNvPr>
          <p:cNvSpPr txBox="1"/>
          <p:nvPr/>
        </p:nvSpPr>
        <p:spPr>
          <a:xfrm>
            <a:off x="-277972" y="913505"/>
            <a:ext cx="55246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  		Mb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049E83EE-CC14-E42B-FDA0-F03E6ECE25D2}"/>
              </a:ext>
            </a:extLst>
          </p:cNvPr>
          <p:cNvSpPr/>
          <p:nvPr/>
        </p:nvSpPr>
        <p:spPr>
          <a:xfrm>
            <a:off x="1252519" y="699000"/>
            <a:ext cx="719300" cy="728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4EE1CA9F-EF01-69F1-741E-B1A2758E25F9}"/>
              </a:ext>
            </a:extLst>
          </p:cNvPr>
          <p:cNvSpPr/>
          <p:nvPr/>
        </p:nvSpPr>
        <p:spPr>
          <a:xfrm>
            <a:off x="3045935" y="773996"/>
            <a:ext cx="870966" cy="728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32408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magine 1">
            <a:extLst>
              <a:ext uri="{FF2B5EF4-FFF2-40B4-BE49-F238E27FC236}">
                <a16:creationId xmlns:a16="http://schemas.microsoft.com/office/drawing/2014/main" id="{EEB15555-98BD-F53C-32C5-A7CE18A9F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80" y="2926441"/>
            <a:ext cx="4746240" cy="357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Segnaposto numero diapositiva 3">
            <a:extLst>
              <a:ext uri="{FF2B5EF4-FFF2-40B4-BE49-F238E27FC236}">
                <a16:creationId xmlns:a16="http://schemas.microsoft.com/office/drawing/2014/main" id="{FC29EFE5-900F-75D4-5BA4-59D80383AE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E645642C-550D-4423-8B3C-B122B0EDEBF7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90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19460" name="Picture 1">
            <a:extLst>
              <a:ext uri="{FF2B5EF4-FFF2-40B4-BE49-F238E27FC236}">
                <a16:creationId xmlns:a16="http://schemas.microsoft.com/office/drawing/2014/main" id="{E4CED466-7C92-E1C7-33DB-F44979722B3A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461" name="Rectangle 2">
            <a:extLst>
              <a:ext uri="{FF2B5EF4-FFF2-40B4-BE49-F238E27FC236}">
                <a16:creationId xmlns:a16="http://schemas.microsoft.com/office/drawing/2014/main" id="{C74B95AD-FD21-6773-2E4B-2A2ED16078CA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06B596C2-A74E-F0C0-BB30-19FBCEC0DCFE}"/>
              </a:ext>
            </a:extLst>
          </p:cNvPr>
          <p:cNvSpPr>
            <a:spLocks/>
          </p:cNvSpPr>
          <p:nvPr/>
        </p:nvSpPr>
        <p:spPr bwMode="auto">
          <a:xfrm>
            <a:off x="175680" y="163081"/>
            <a:ext cx="879552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La costruzione di una proteina prevede due fasi: la trascrizione e la traduzione</a:t>
            </a:r>
          </a:p>
        </p:txBody>
      </p:sp>
      <p:sp>
        <p:nvSpPr>
          <p:cNvPr id="19463" name="Rectangle 4">
            <a:extLst>
              <a:ext uri="{FF2B5EF4-FFF2-40B4-BE49-F238E27FC236}">
                <a16:creationId xmlns:a16="http://schemas.microsoft.com/office/drawing/2014/main" id="{731430A1-D376-418B-CE04-9966308DF3D2}"/>
              </a:ext>
            </a:extLst>
          </p:cNvPr>
          <p:cNvSpPr>
            <a:spLocks/>
          </p:cNvSpPr>
          <p:nvPr/>
        </p:nvSpPr>
        <p:spPr bwMode="auto">
          <a:xfrm>
            <a:off x="315361" y="1404361"/>
            <a:ext cx="8513280" cy="183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  <a:buFontTx/>
              <a:buAutoNum type="arabicPeriod"/>
            </a:pPr>
            <a:r>
              <a:rPr lang="it-IT" altLang="it-IT" sz="2540" b="1" baseline="0">
                <a:cs typeface="Arial" panose="020B0604020202020204" pitchFamily="34" charset="0"/>
                <a:sym typeface="Arial Bold" charset="0"/>
              </a:rPr>
              <a:t> </a:t>
            </a: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Durante la </a:t>
            </a:r>
            <a:r>
              <a:rPr lang="it-IT" altLang="it-IT" sz="2540" b="1" baseline="0">
                <a:cs typeface="Arial" panose="020B0604020202020204" pitchFamily="34" charset="0"/>
                <a:sym typeface="Arial Bold" charset="0"/>
              </a:rPr>
              <a:t>trascrizione </a:t>
            </a: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il DNA viene usato come stampo per la formazione dell’RNA messaggero (mRNA)</a:t>
            </a:r>
            <a:r>
              <a:rPr lang="it-IT" altLang="it-IT" sz="2540" baseline="0">
                <a:cs typeface="Arial" panose="020B0604020202020204" pitchFamily="34" charset="0"/>
              </a:rPr>
              <a:t>.</a:t>
            </a:r>
          </a:p>
          <a:p>
            <a:pPr marL="36001" defTabSz="829452" eaLnBrk="1" hangingPunct="1">
              <a:lnSpc>
                <a:spcPct val="93000"/>
              </a:lnSpc>
              <a:buFontTx/>
              <a:buAutoNum type="arabicPeriod"/>
            </a:pPr>
            <a:r>
              <a:rPr lang="it-IT" altLang="it-IT" sz="2540" b="1" baseline="0">
                <a:cs typeface="Arial" panose="020B0604020202020204" pitchFamily="34" charset="0"/>
                <a:sym typeface="Arial Bold" charset="0"/>
              </a:rPr>
              <a:t> </a:t>
            </a: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Durante la </a:t>
            </a:r>
            <a:r>
              <a:rPr lang="it-IT" altLang="it-IT" sz="2540" b="1" baseline="0">
                <a:cs typeface="Arial" panose="020B0604020202020204" pitchFamily="34" charset="0"/>
                <a:sym typeface="Arial Bold" charset="0"/>
              </a:rPr>
              <a:t>traduzione</a:t>
            </a: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, un RNA trascritto dirige la sequenza degli amminoacidi di un polipeptide che deve essere costruito.</a:t>
            </a:r>
            <a:endParaRPr lang="it-IT" altLang="it-IT" sz="2540" baseline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3">
            <a:extLst>
              <a:ext uri="{FF2B5EF4-FFF2-40B4-BE49-F238E27FC236}">
                <a16:creationId xmlns:a16="http://schemas.microsoft.com/office/drawing/2014/main" id="{202770A1-3F02-A131-E66A-8250628724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9B98626D-E769-4BBE-A7DF-A951789E7284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91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0483" name="Picture 1">
            <a:extLst>
              <a:ext uri="{FF2B5EF4-FFF2-40B4-BE49-F238E27FC236}">
                <a16:creationId xmlns:a16="http://schemas.microsoft.com/office/drawing/2014/main" id="{F1AD96EF-7878-543D-B344-E638FF52E1CA}"/>
              </a:ext>
            </a:extLst>
          </p:cNvPr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484" name="Rectangle 2">
            <a:extLst>
              <a:ext uri="{FF2B5EF4-FFF2-40B4-BE49-F238E27FC236}">
                <a16:creationId xmlns:a16="http://schemas.microsoft.com/office/drawing/2014/main" id="{9093E8FC-FE1C-B1D3-F12C-B4C81D777A8A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4176E179-13BD-E572-BA17-E332DAE4D87D}"/>
              </a:ext>
            </a:extLst>
          </p:cNvPr>
          <p:cNvSpPr>
            <a:spLocks/>
          </p:cNvSpPr>
          <p:nvPr/>
        </p:nvSpPr>
        <p:spPr bwMode="auto">
          <a:xfrm>
            <a:off x="4557601" y="98280"/>
            <a:ext cx="435456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628" baseline="0">
                <a:solidFill>
                  <a:srgbClr val="FF2712"/>
                </a:solidFill>
                <a:cs typeface="Arial" panose="020B0604020202020204" pitchFamily="34" charset="0"/>
              </a:rPr>
              <a:t>Una tripletta di basi codifica per un amminoacido</a:t>
            </a:r>
          </a:p>
        </p:txBody>
      </p:sp>
      <p:sp>
        <p:nvSpPr>
          <p:cNvPr id="20486" name="Rectangle 4">
            <a:extLst>
              <a:ext uri="{FF2B5EF4-FFF2-40B4-BE49-F238E27FC236}">
                <a16:creationId xmlns:a16="http://schemas.microsoft.com/office/drawing/2014/main" id="{62C4300A-6C15-B01A-C51F-5367C86921A0}"/>
              </a:ext>
            </a:extLst>
          </p:cNvPr>
          <p:cNvSpPr>
            <a:spLocks/>
          </p:cNvSpPr>
          <p:nvPr/>
        </p:nvSpPr>
        <p:spPr bwMode="auto">
          <a:xfrm>
            <a:off x="4584961" y="1608841"/>
            <a:ext cx="4356000" cy="389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La sequenza di nucleotidi del DNA (il </a:t>
            </a:r>
            <a:r>
              <a:rPr lang="it-IT" altLang="it-IT" sz="2177" b="1" baseline="0">
                <a:cs typeface="Arial" panose="020B0604020202020204" pitchFamily="34" charset="0"/>
              </a:rPr>
              <a:t>codice genetico</a:t>
            </a:r>
            <a:r>
              <a:rPr lang="it-IT" altLang="it-IT" sz="2177" baseline="0">
                <a:cs typeface="Arial" panose="020B0604020202020204" pitchFamily="34" charset="0"/>
              </a:rPr>
              <a:t>) specifica l’ordine degli amminoacidi di un polipeptide.</a:t>
            </a:r>
          </a:p>
          <a:p>
            <a:pPr marL="36001" defTabSz="829452" eaLnBrk="1" hangingPunct="1">
              <a:lnSpc>
                <a:spcPct val="93000"/>
              </a:lnSpc>
            </a:pPr>
            <a:endParaRPr lang="it-IT" altLang="it-IT" sz="2177" baseline="0">
              <a:cs typeface="Arial" panose="020B0604020202020204" pitchFamily="34" charset="0"/>
            </a:endParaRP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Il codice genetico è basato su una tripletta di basi, ossia un </a:t>
            </a:r>
            <a:r>
              <a:rPr lang="it-IT" altLang="it-IT" sz="2177" b="1" baseline="0">
                <a:cs typeface="Arial" panose="020B0604020202020204" pitchFamily="34" charset="0"/>
              </a:rPr>
              <a:t>codone</a:t>
            </a:r>
            <a:r>
              <a:rPr lang="it-IT" altLang="it-IT" sz="2177" baseline="0">
                <a:cs typeface="Arial" panose="020B0604020202020204" pitchFamily="34" charset="0"/>
              </a:rPr>
              <a:t>, che è una sequenza precisa di tre basi nucleotidiche indicate da tre lettere, per esempio AUC, e corrisponde a un amminoacido.</a:t>
            </a:r>
          </a:p>
          <a:p>
            <a:pPr marL="36001" defTabSz="829452" eaLnBrk="1" hangingPunct="1">
              <a:lnSpc>
                <a:spcPct val="93000"/>
              </a:lnSpc>
            </a:pPr>
            <a:endParaRPr lang="it-IT" altLang="it-IT" sz="2177" baseline="0">
              <a:cs typeface="Arial" panose="020B0604020202020204" pitchFamily="34" charset="0"/>
            </a:endParaRP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Il codice genetico è </a:t>
            </a:r>
            <a:r>
              <a:rPr lang="it-IT" altLang="it-IT" sz="2177" b="1" baseline="0">
                <a:cs typeface="Arial" panose="020B0604020202020204" pitchFamily="34" charset="0"/>
                <a:sym typeface="Arial Bold" charset="0"/>
              </a:rPr>
              <a:t>universale</a:t>
            </a:r>
            <a:r>
              <a:rPr lang="it-IT" altLang="it-IT" sz="2177" baseline="0"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0487" name="Immagine 1">
            <a:extLst>
              <a:ext uri="{FF2B5EF4-FFF2-40B4-BE49-F238E27FC236}">
                <a16:creationId xmlns:a16="http://schemas.microsoft.com/office/drawing/2014/main" id="{077A9E72-DF37-2215-B292-EA10A4455C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1" y="32040"/>
            <a:ext cx="4177440" cy="642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magine 1">
            <a:extLst>
              <a:ext uri="{FF2B5EF4-FFF2-40B4-BE49-F238E27FC236}">
                <a16:creationId xmlns:a16="http://schemas.microsoft.com/office/drawing/2014/main" id="{04C3EFAE-7582-2F0A-DB44-0C481DCB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"/>
            <a:ext cx="4114080" cy="65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Segnaposto numero diapositiva 3">
            <a:extLst>
              <a:ext uri="{FF2B5EF4-FFF2-40B4-BE49-F238E27FC236}">
                <a16:creationId xmlns:a16="http://schemas.microsoft.com/office/drawing/2014/main" id="{9D216429-695F-6928-A5DA-9BEC244222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78D69001-C0CC-4BCE-A211-E3061E9C403D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92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1508" name="Picture 3">
            <a:extLst>
              <a:ext uri="{FF2B5EF4-FFF2-40B4-BE49-F238E27FC236}">
                <a16:creationId xmlns:a16="http://schemas.microsoft.com/office/drawing/2014/main" id="{40D124E8-DCD8-586B-F0A5-1470248AFE5A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09" name="Rectangle 4">
            <a:extLst>
              <a:ext uri="{FF2B5EF4-FFF2-40B4-BE49-F238E27FC236}">
                <a16:creationId xmlns:a16="http://schemas.microsoft.com/office/drawing/2014/main" id="{73F8B477-4E3B-40CF-2208-8498A6DB62D6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1510" name="Rectangle 5">
            <a:extLst>
              <a:ext uri="{FF2B5EF4-FFF2-40B4-BE49-F238E27FC236}">
                <a16:creationId xmlns:a16="http://schemas.microsoft.com/office/drawing/2014/main" id="{5F2F6C21-5DD7-F237-CA8A-27F73A50D5E3}"/>
              </a:ext>
            </a:extLst>
          </p:cNvPr>
          <p:cNvSpPr>
            <a:spLocks/>
          </p:cNvSpPr>
          <p:nvPr/>
        </p:nvSpPr>
        <p:spPr bwMode="auto">
          <a:xfrm>
            <a:off x="2613601" y="163081"/>
            <a:ext cx="631440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628" baseline="0">
                <a:solidFill>
                  <a:srgbClr val="FF2712"/>
                </a:solidFill>
                <a:cs typeface="Arial" panose="020B0604020202020204" pitchFamily="34" charset="0"/>
              </a:rPr>
              <a:t>Nella trascrizione ogni gene trasferisce l’informazione all’RNA messaggero (mRNA)</a:t>
            </a:r>
          </a:p>
        </p:txBody>
      </p:sp>
      <p:sp>
        <p:nvSpPr>
          <p:cNvPr id="21511" name="Rectangle 6">
            <a:extLst>
              <a:ext uri="{FF2B5EF4-FFF2-40B4-BE49-F238E27FC236}">
                <a16:creationId xmlns:a16="http://schemas.microsoft.com/office/drawing/2014/main" id="{200564E3-D0DC-58B8-7828-C921F7502259}"/>
              </a:ext>
            </a:extLst>
          </p:cNvPr>
          <p:cNvSpPr>
            <a:spLocks/>
          </p:cNvSpPr>
          <p:nvPr/>
        </p:nvSpPr>
        <p:spPr bwMode="auto">
          <a:xfrm>
            <a:off x="4440960" y="1927080"/>
            <a:ext cx="4487040" cy="148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</a:rPr>
              <a:t>Un segmento di doppia elica di DNA si srotola e si apre al centro, cosicché i </a:t>
            </a:r>
            <a:r>
              <a:rPr lang="it-IT" altLang="it-IT" sz="2540" b="1" baseline="0">
                <a:cs typeface="Arial" panose="020B0604020202020204" pitchFamily="34" charset="0"/>
              </a:rPr>
              <a:t>nucleotidi di RNA</a:t>
            </a:r>
            <a:r>
              <a:rPr lang="it-IT" altLang="it-IT" sz="2540" baseline="0">
                <a:cs typeface="Arial" panose="020B0604020202020204" pitchFamily="34" charset="0"/>
              </a:rPr>
              <a:t> si possano appaiare, man mano che il filamento di DNA viene trascritto. </a:t>
            </a: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</a:rPr>
              <a:t>I nucleotidi si uniscono uno alla volta grazie al lavoro dell’</a:t>
            </a:r>
            <a:r>
              <a:rPr lang="it-IT" altLang="it-IT" sz="2540" b="1" baseline="0">
                <a:cs typeface="Arial" panose="020B0604020202020204" pitchFamily="34" charset="0"/>
              </a:rPr>
              <a:t>RNA</a:t>
            </a:r>
            <a:r>
              <a:rPr lang="it-IT" altLang="it-IT" sz="2540" baseline="0">
                <a:cs typeface="Arial" panose="020B0604020202020204" pitchFamily="34" charset="0"/>
              </a:rPr>
              <a:t> </a:t>
            </a:r>
            <a:r>
              <a:rPr lang="it-IT" altLang="it-IT" sz="2540" b="1" baseline="0">
                <a:cs typeface="Arial" panose="020B0604020202020204" pitchFamily="34" charset="0"/>
              </a:rPr>
              <a:t>polimerasi</a:t>
            </a:r>
            <a:r>
              <a:rPr lang="it-IT" altLang="it-IT" sz="2540" baseline="0"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magine 1">
            <a:extLst>
              <a:ext uri="{FF2B5EF4-FFF2-40B4-BE49-F238E27FC236}">
                <a16:creationId xmlns:a16="http://schemas.microsoft.com/office/drawing/2014/main" id="{2D791903-D5F3-0830-EE94-8BC48B7DF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" y="119881"/>
            <a:ext cx="5322240" cy="55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Segnaposto numero diapositiva 3">
            <a:extLst>
              <a:ext uri="{FF2B5EF4-FFF2-40B4-BE49-F238E27FC236}">
                <a16:creationId xmlns:a16="http://schemas.microsoft.com/office/drawing/2014/main" id="{1DB812FD-B31E-831D-D40A-B2B05068F4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EC5D4AD0-F1EF-422E-AFD8-F43A22323BA0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93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3556" name="Picture 1">
            <a:extLst>
              <a:ext uri="{FF2B5EF4-FFF2-40B4-BE49-F238E27FC236}">
                <a16:creationId xmlns:a16="http://schemas.microsoft.com/office/drawing/2014/main" id="{E3C50F17-17F4-818F-C4E7-FC76C9ABB68E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557" name="Rectangle 2">
            <a:extLst>
              <a:ext uri="{FF2B5EF4-FFF2-40B4-BE49-F238E27FC236}">
                <a16:creationId xmlns:a16="http://schemas.microsoft.com/office/drawing/2014/main" id="{12781ADF-50DE-507B-DEB5-A811985B6BCC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AB7E7469-F904-A7B3-F0F5-0921A37A6F66}"/>
              </a:ext>
            </a:extLst>
          </p:cNvPr>
          <p:cNvSpPr>
            <a:spLocks/>
          </p:cNvSpPr>
          <p:nvPr/>
        </p:nvSpPr>
        <p:spPr bwMode="auto">
          <a:xfrm>
            <a:off x="4376161" y="163081"/>
            <a:ext cx="476784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628" baseline="0">
                <a:solidFill>
                  <a:srgbClr val="FF2712"/>
                </a:solidFill>
                <a:cs typeface="Arial" panose="020B0604020202020204" pitchFamily="34" charset="0"/>
              </a:rPr>
              <a:t>Nella traduzione, ogni RNA di trasporto (tRNA) veicola un amminoacido</a:t>
            </a:r>
          </a:p>
        </p:txBody>
      </p:sp>
      <p:sp>
        <p:nvSpPr>
          <p:cNvPr id="23559" name="Rectangle 4">
            <a:extLst>
              <a:ext uri="{FF2B5EF4-FFF2-40B4-BE49-F238E27FC236}">
                <a16:creationId xmlns:a16="http://schemas.microsoft.com/office/drawing/2014/main" id="{1D3B5EC3-BDD3-B20E-6033-0BD52F5805A2}"/>
              </a:ext>
            </a:extLst>
          </p:cNvPr>
          <p:cNvSpPr>
            <a:spLocks/>
          </p:cNvSpPr>
          <p:nvPr/>
        </p:nvSpPr>
        <p:spPr bwMode="auto">
          <a:xfrm>
            <a:off x="5329441" y="2242441"/>
            <a:ext cx="3683520" cy="79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I </a:t>
            </a:r>
            <a:r>
              <a:rPr lang="it-IT" altLang="it-IT" sz="2177" b="1" baseline="0">
                <a:cs typeface="Arial" panose="020B0604020202020204" pitchFamily="34" charset="0"/>
              </a:rPr>
              <a:t>tRNA</a:t>
            </a:r>
            <a:r>
              <a:rPr lang="it-IT" altLang="it-IT" sz="2177" baseline="0">
                <a:cs typeface="Arial" panose="020B0604020202020204" pitchFamily="34" charset="0"/>
              </a:rPr>
              <a:t> trasferiscono gli amminoacidi che si trovano nel citoplasma ai ribosomi, dove l’</a:t>
            </a:r>
            <a:r>
              <a:rPr lang="it-IT" altLang="it-IT" sz="2177" b="1" baseline="0">
                <a:cs typeface="Arial" panose="020B0604020202020204" pitchFamily="34" charset="0"/>
              </a:rPr>
              <a:t>mRNA</a:t>
            </a:r>
            <a:r>
              <a:rPr lang="it-IT" altLang="it-IT" sz="2177" baseline="0">
                <a:cs typeface="Arial" panose="020B0604020202020204" pitchFamily="34" charset="0"/>
              </a:rPr>
              <a:t> viene trasformato nella sequenza di amminoacidi che corrisponde a una proteina.  </a:t>
            </a:r>
          </a:p>
          <a:p>
            <a:pPr marL="36001" defTabSz="829452" eaLnBrk="1" hangingPunct="1">
              <a:lnSpc>
                <a:spcPct val="93000"/>
              </a:lnSpc>
            </a:pPr>
            <a:endParaRPr lang="it-IT" altLang="it-IT" sz="726" baseline="0">
              <a:cs typeface="Arial" panose="020B0604020202020204" pitchFamily="34" charset="0"/>
            </a:endParaRP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Gli </a:t>
            </a:r>
            <a:r>
              <a:rPr lang="it-IT" altLang="it-IT" sz="2177" b="1" baseline="0">
                <a:cs typeface="Arial" panose="020B0604020202020204" pitchFamily="34" charset="0"/>
              </a:rPr>
              <a:t>anticodoni</a:t>
            </a:r>
            <a:r>
              <a:rPr lang="it-IT" altLang="it-IT" sz="2177" baseline="0">
                <a:cs typeface="Arial" panose="020B0604020202020204" pitchFamily="34" charset="0"/>
              </a:rPr>
              <a:t> del tRNA si accoppiano con i </a:t>
            </a:r>
            <a:r>
              <a:rPr lang="it-IT" altLang="it-IT" sz="2177" b="1" baseline="0">
                <a:cs typeface="Arial" panose="020B0604020202020204" pitchFamily="34" charset="0"/>
              </a:rPr>
              <a:t>codoni </a:t>
            </a:r>
            <a:r>
              <a:rPr lang="it-IT" altLang="it-IT" sz="2177" baseline="0">
                <a:cs typeface="Arial" panose="020B0604020202020204" pitchFamily="34" charset="0"/>
              </a:rPr>
              <a:t>complementari dell’mRNA.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magine 1">
            <a:extLst>
              <a:ext uri="{FF2B5EF4-FFF2-40B4-BE49-F238E27FC236}">
                <a16:creationId xmlns:a16="http://schemas.microsoft.com/office/drawing/2014/main" id="{FA1CE208-6B68-78C8-D98B-18F02AA56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081" y="2857321"/>
            <a:ext cx="5421600" cy="377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Segnaposto numero diapositiva 3">
            <a:extLst>
              <a:ext uri="{FF2B5EF4-FFF2-40B4-BE49-F238E27FC236}">
                <a16:creationId xmlns:a16="http://schemas.microsoft.com/office/drawing/2014/main" id="{72E3A4E6-AD76-7082-4874-33DEB7041D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683473F4-1AF7-40C2-B9A6-133BD8135038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94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4580" name="Picture 1">
            <a:extLst>
              <a:ext uri="{FF2B5EF4-FFF2-40B4-BE49-F238E27FC236}">
                <a16:creationId xmlns:a16="http://schemas.microsoft.com/office/drawing/2014/main" id="{A348D968-817E-096A-0CE3-F8F06209A51F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81" name="Rectangle 2">
            <a:extLst>
              <a:ext uri="{FF2B5EF4-FFF2-40B4-BE49-F238E27FC236}">
                <a16:creationId xmlns:a16="http://schemas.microsoft.com/office/drawing/2014/main" id="{D85F85DA-4761-F4AF-847E-92EAF2F116B4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4582" name="Rectangle 3">
            <a:extLst>
              <a:ext uri="{FF2B5EF4-FFF2-40B4-BE49-F238E27FC236}">
                <a16:creationId xmlns:a16="http://schemas.microsoft.com/office/drawing/2014/main" id="{686F91DF-B733-5107-76ED-E3C8A03841D8}"/>
              </a:ext>
            </a:extLst>
          </p:cNvPr>
          <p:cNvSpPr>
            <a:spLocks/>
          </p:cNvSpPr>
          <p:nvPr/>
        </p:nvSpPr>
        <p:spPr bwMode="auto">
          <a:xfrm>
            <a:off x="311041" y="98280"/>
            <a:ext cx="851184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La traduzione ha luogo presso i ribosomi presenti nel citoplasma</a:t>
            </a:r>
          </a:p>
        </p:txBody>
      </p:sp>
      <p:sp>
        <p:nvSpPr>
          <p:cNvPr id="24583" name="Rectangle 4">
            <a:extLst>
              <a:ext uri="{FF2B5EF4-FFF2-40B4-BE49-F238E27FC236}">
                <a16:creationId xmlns:a16="http://schemas.microsoft.com/office/drawing/2014/main" id="{FE2E42F1-1064-B663-2F0C-AC904FCAC133}"/>
              </a:ext>
            </a:extLst>
          </p:cNvPr>
          <p:cNvSpPr>
            <a:spLocks/>
          </p:cNvSpPr>
          <p:nvPr/>
        </p:nvSpPr>
        <p:spPr bwMode="auto">
          <a:xfrm>
            <a:off x="105121" y="1273320"/>
            <a:ext cx="8974080" cy="11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I </a:t>
            </a:r>
            <a:r>
              <a:rPr lang="it-IT" altLang="it-IT" sz="2177" b="1" baseline="0">
                <a:cs typeface="Arial" panose="020B0604020202020204" pitchFamily="34" charset="0"/>
              </a:rPr>
              <a:t>ribosomi </a:t>
            </a:r>
            <a:r>
              <a:rPr lang="it-IT" altLang="it-IT" sz="2177" baseline="0">
                <a:cs typeface="Arial" panose="020B0604020202020204" pitchFamily="34" charset="0"/>
              </a:rPr>
              <a:t>hanno un sito di legame per l’</a:t>
            </a:r>
            <a:r>
              <a:rPr lang="it-IT" altLang="it-IT" sz="2177" b="1" baseline="0">
                <a:cs typeface="Arial" panose="020B0604020202020204" pitchFamily="34" charset="0"/>
              </a:rPr>
              <a:t>mRNA</a:t>
            </a:r>
            <a:r>
              <a:rPr lang="it-IT" altLang="it-IT" sz="2177" baseline="0">
                <a:cs typeface="Arial" panose="020B0604020202020204" pitchFamily="34" charset="0"/>
              </a:rPr>
              <a:t> e tre siti di legame per il </a:t>
            </a:r>
            <a:r>
              <a:rPr lang="it-IT" altLang="it-IT" sz="2177" b="1" baseline="0">
                <a:cs typeface="Arial" panose="020B0604020202020204" pitchFamily="34" charset="0"/>
              </a:rPr>
              <a:t>tRNA</a:t>
            </a:r>
            <a:r>
              <a:rPr lang="it-IT" altLang="it-IT" sz="2177" baseline="0">
                <a:cs typeface="Arial" panose="020B0604020202020204" pitchFamily="34" charset="0"/>
              </a:rPr>
              <a:t>. Quando un ribosoma si sposta lungo una molecola di mRNA, il polipeptide in formazione si allunga di un amminoacido alla volta.</a:t>
            </a: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Spesso molti ribosomi sono associati e in fase di traduzione dello stesso mRNA. L’intero complesso di traduzione è detto </a:t>
            </a:r>
            <a:r>
              <a:rPr lang="it-IT" altLang="it-IT" sz="2177" b="1" baseline="0">
                <a:cs typeface="Arial" panose="020B0604020202020204" pitchFamily="34" charset="0"/>
              </a:rPr>
              <a:t>poliribosoma</a:t>
            </a:r>
            <a:r>
              <a:rPr lang="it-IT" altLang="it-IT" sz="2177" baseline="0"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magine 1">
            <a:extLst>
              <a:ext uri="{FF2B5EF4-FFF2-40B4-BE49-F238E27FC236}">
                <a16:creationId xmlns:a16="http://schemas.microsoft.com/office/drawing/2014/main" id="{292BA4FE-DFD6-4CCD-4D68-FEAF9EEB8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" y="1302121"/>
            <a:ext cx="5633280" cy="487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Segnaposto numero diapositiva 3">
            <a:extLst>
              <a:ext uri="{FF2B5EF4-FFF2-40B4-BE49-F238E27FC236}">
                <a16:creationId xmlns:a16="http://schemas.microsoft.com/office/drawing/2014/main" id="{429B5210-9CA7-ABCE-6D79-BF5B74DED2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FEE2EAB8-F285-4530-BBC6-5CBC29CFDF95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95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5604" name="Picture 2">
            <a:extLst>
              <a:ext uri="{FF2B5EF4-FFF2-40B4-BE49-F238E27FC236}">
                <a16:creationId xmlns:a16="http://schemas.microsoft.com/office/drawing/2014/main" id="{A5D2492C-D103-E6D6-3A49-4230BA376C80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605" name="Rectangle 3">
            <a:extLst>
              <a:ext uri="{FF2B5EF4-FFF2-40B4-BE49-F238E27FC236}">
                <a16:creationId xmlns:a16="http://schemas.microsoft.com/office/drawing/2014/main" id="{BA3D3A42-9FBA-2506-9FCB-CCA6F62D6E37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5606" name="Rectangle 4">
            <a:extLst>
              <a:ext uri="{FF2B5EF4-FFF2-40B4-BE49-F238E27FC236}">
                <a16:creationId xmlns:a16="http://schemas.microsoft.com/office/drawing/2014/main" id="{372E9583-3680-DE11-986C-4C08A58295E8}"/>
              </a:ext>
            </a:extLst>
          </p:cNvPr>
          <p:cNvSpPr>
            <a:spLocks/>
          </p:cNvSpPr>
          <p:nvPr/>
        </p:nvSpPr>
        <p:spPr bwMode="auto">
          <a:xfrm>
            <a:off x="64801" y="150120"/>
            <a:ext cx="895824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La 1</a:t>
            </a:r>
            <a:r>
              <a:rPr lang="it-IT" altLang="it-IT" sz="3991">
                <a:solidFill>
                  <a:srgbClr val="FF2712"/>
                </a:solidFill>
                <a:cs typeface="Arial" panose="020B0604020202020204" pitchFamily="34" charset="0"/>
              </a:rPr>
              <a:t>a</a:t>
            </a: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 fase della traduzione dell’mRNA in polipeptidi è detta «inizio»</a:t>
            </a:r>
          </a:p>
        </p:txBody>
      </p:sp>
      <p:sp>
        <p:nvSpPr>
          <p:cNvPr id="25607" name="Rectangle 5">
            <a:extLst>
              <a:ext uri="{FF2B5EF4-FFF2-40B4-BE49-F238E27FC236}">
                <a16:creationId xmlns:a16="http://schemas.microsoft.com/office/drawing/2014/main" id="{AD790537-5F1D-AA61-872C-F6B658135642}"/>
              </a:ext>
            </a:extLst>
          </p:cNvPr>
          <p:cNvSpPr>
            <a:spLocks/>
          </p:cNvSpPr>
          <p:nvPr/>
        </p:nvSpPr>
        <p:spPr bwMode="auto">
          <a:xfrm>
            <a:off x="5613120" y="1485001"/>
            <a:ext cx="3409920" cy="148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L’</a:t>
            </a:r>
            <a:r>
              <a:rPr lang="it-IT" altLang="it-IT" sz="2540" b="1" baseline="0">
                <a:cs typeface="Arial" panose="020B0604020202020204" pitchFamily="34" charset="0"/>
                <a:sym typeface="Arial Bold" charset="0"/>
              </a:rPr>
              <a:t>inizio </a:t>
            </a:r>
            <a:r>
              <a:rPr lang="it-IT" altLang="it-IT" sz="2540" baseline="0">
                <a:cs typeface="Arial" panose="020B0604020202020204" pitchFamily="34" charset="0"/>
                <a:sym typeface="Arial Bold" charset="0"/>
              </a:rPr>
              <a:t>è la fase che mette insieme tutti i componenti necessari alla traduzione</a:t>
            </a:r>
            <a:r>
              <a:rPr lang="it-IT" altLang="it-IT" sz="2540" baseline="0">
                <a:cs typeface="Arial" panose="020B0604020202020204" pitchFamily="34" charset="0"/>
              </a:rPr>
              <a:t>. Il </a:t>
            </a:r>
            <a:r>
              <a:rPr lang="it-IT" altLang="it-IT" sz="2540" b="1" baseline="0">
                <a:cs typeface="Arial" panose="020B0604020202020204" pitchFamily="34" charset="0"/>
              </a:rPr>
              <a:t>codone di inizio </a:t>
            </a:r>
            <a:r>
              <a:rPr lang="it-IT" altLang="it-IT" sz="2540" baseline="0">
                <a:cs typeface="Arial" panose="020B0604020202020204" pitchFamily="34" charset="0"/>
              </a:rPr>
              <a:t>è AUG.</a:t>
            </a: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540" baseline="0">
                <a:cs typeface="Arial" panose="020B0604020202020204" pitchFamily="34" charset="0"/>
              </a:rPr>
              <a:t>Ogni ribosoma ha 3 siti di attacco per i tRNA: </a:t>
            </a:r>
            <a:r>
              <a:rPr lang="it-IT" altLang="it-IT" sz="2540" b="1" baseline="0">
                <a:cs typeface="Arial" panose="020B0604020202020204" pitchFamily="34" charset="0"/>
              </a:rPr>
              <a:t>sito E</a:t>
            </a:r>
            <a:r>
              <a:rPr lang="it-IT" altLang="it-IT" sz="2540" baseline="0">
                <a:cs typeface="Arial" panose="020B0604020202020204" pitchFamily="34" charset="0"/>
              </a:rPr>
              <a:t> (da </a:t>
            </a:r>
            <a:r>
              <a:rPr lang="it-IT" altLang="it-IT" sz="2540" i="1" baseline="0">
                <a:cs typeface="Arial" panose="020B0604020202020204" pitchFamily="34" charset="0"/>
              </a:rPr>
              <a:t>exit</a:t>
            </a:r>
            <a:r>
              <a:rPr lang="it-IT" altLang="it-IT" sz="2540" baseline="0">
                <a:cs typeface="Arial" panose="020B0604020202020204" pitchFamily="34" charset="0"/>
              </a:rPr>
              <a:t>), </a:t>
            </a:r>
            <a:r>
              <a:rPr lang="it-IT" altLang="it-IT" sz="2540" b="1" baseline="0">
                <a:cs typeface="Arial" panose="020B0604020202020204" pitchFamily="34" charset="0"/>
              </a:rPr>
              <a:t>sito P</a:t>
            </a:r>
            <a:r>
              <a:rPr lang="it-IT" altLang="it-IT" sz="2540" baseline="0">
                <a:cs typeface="Arial" panose="020B0604020202020204" pitchFamily="34" charset="0"/>
              </a:rPr>
              <a:t> (da </a:t>
            </a:r>
            <a:r>
              <a:rPr lang="it-IT" altLang="it-IT" sz="2540" i="1" baseline="0">
                <a:cs typeface="Arial" panose="020B0604020202020204" pitchFamily="34" charset="0"/>
              </a:rPr>
              <a:t>peptide</a:t>
            </a:r>
            <a:r>
              <a:rPr lang="it-IT" altLang="it-IT" sz="2540" baseline="0">
                <a:cs typeface="Arial" panose="020B0604020202020204" pitchFamily="34" charset="0"/>
              </a:rPr>
              <a:t>) e </a:t>
            </a:r>
            <a:r>
              <a:rPr lang="it-IT" altLang="it-IT" sz="2540" b="1" baseline="0">
                <a:cs typeface="Arial" panose="020B0604020202020204" pitchFamily="34" charset="0"/>
              </a:rPr>
              <a:t>sito A</a:t>
            </a:r>
            <a:r>
              <a:rPr lang="it-IT" altLang="it-IT" sz="2540" baseline="0">
                <a:cs typeface="Arial" panose="020B0604020202020204" pitchFamily="34" charset="0"/>
              </a:rPr>
              <a:t> (da </a:t>
            </a:r>
            <a:r>
              <a:rPr lang="it-IT" altLang="it-IT" sz="2540" i="1" baseline="0">
                <a:cs typeface="Arial" panose="020B0604020202020204" pitchFamily="34" charset="0"/>
              </a:rPr>
              <a:t>amminoacid</a:t>
            </a:r>
            <a:r>
              <a:rPr lang="it-IT" altLang="it-IT" sz="2540" baseline="0">
                <a:cs typeface="Arial" panose="020B0604020202020204" pitchFamily="34" charset="0"/>
              </a:rPr>
              <a:t>o).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Immagine 1">
            <a:extLst>
              <a:ext uri="{FF2B5EF4-FFF2-40B4-BE49-F238E27FC236}">
                <a16:creationId xmlns:a16="http://schemas.microsoft.com/office/drawing/2014/main" id="{D5373041-BFB1-CB2E-C091-226A68EFE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8121"/>
            <a:ext cx="4311360" cy="51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Segnaposto numero diapositiva 3">
            <a:extLst>
              <a:ext uri="{FF2B5EF4-FFF2-40B4-BE49-F238E27FC236}">
                <a16:creationId xmlns:a16="http://schemas.microsoft.com/office/drawing/2014/main" id="{EF94308B-5C31-AD7F-77F1-3F12808CC4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673930" indent="-259204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036815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451541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1866268" indent="-207363" eaLnBrk="0" hangingPunct="0"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280994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695720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110446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525172" indent="-2073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177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defTabSz="829452" eaLnBrk="1" hangingPunct="1"/>
            <a:fld id="{BC4AF1F9-9B1B-4587-B718-31DE405FC223}" type="slidenum">
              <a:rPr lang="en-US" altLang="it-IT" sz="1270" baseline="0">
                <a:latin typeface="Times New Roman" panose="02020603050405020304" pitchFamily="18" charset="0"/>
                <a:sym typeface="Times New Roman" panose="02020603050405020304" pitchFamily="18" charset="0"/>
              </a:rPr>
              <a:pPr defTabSz="829452" eaLnBrk="1" hangingPunct="1"/>
              <a:t>96</a:t>
            </a:fld>
            <a:endParaRPr lang="en-US" altLang="it-IT" sz="1270" baseline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6628" name="Picture 1">
            <a:extLst>
              <a:ext uri="{FF2B5EF4-FFF2-40B4-BE49-F238E27FC236}">
                <a16:creationId xmlns:a16="http://schemas.microsoft.com/office/drawing/2014/main" id="{E12EA4F2-6323-33BE-E86E-0DB23EA5E3F3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280" y="5609161"/>
            <a:ext cx="2211840" cy="40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629" name="Rectangle 2">
            <a:extLst>
              <a:ext uri="{FF2B5EF4-FFF2-40B4-BE49-F238E27FC236}">
                <a16:creationId xmlns:a16="http://schemas.microsoft.com/office/drawing/2014/main" id="{8CDE8AC6-6F8A-A2DA-DA02-65F4EA59B5DD}"/>
              </a:ext>
            </a:extLst>
          </p:cNvPr>
          <p:cNvSpPr>
            <a:spLocks/>
          </p:cNvSpPr>
          <p:nvPr/>
        </p:nvSpPr>
        <p:spPr bwMode="auto">
          <a:xfrm>
            <a:off x="131041" y="6523560"/>
            <a:ext cx="4736872" cy="1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5558" bIns="0">
            <a:spAutoFit/>
          </a:bodyPr>
          <a:lstStyle>
            <a:lvl1pPr marL="381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tabLst>
                <a:tab pos="762000" algn="l"/>
                <a:tab pos="1485900" algn="l"/>
                <a:tab pos="2209800" algn="l"/>
                <a:tab pos="2933700" algn="l"/>
                <a:tab pos="3657600" algn="l"/>
                <a:tab pos="4381500" algn="l"/>
                <a:tab pos="45339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4561" defTabSz="829452" eaLnBrk="1" hangingPunct="1">
              <a:tabLst>
                <a:tab pos="691210" algn="l"/>
                <a:tab pos="1347860" algn="l"/>
                <a:tab pos="2004510" algn="l"/>
                <a:tab pos="2661159" algn="l"/>
                <a:tab pos="3317809" algn="l"/>
                <a:tab pos="3974459" algn="l"/>
                <a:tab pos="4112701" algn="l"/>
              </a:tabLst>
            </a:pPr>
            <a:r>
              <a:rPr lang="it-IT" altLang="it-IT" sz="1089" baseline="0">
                <a:cs typeface="Arial" panose="020B0604020202020204" pitchFamily="34" charset="0"/>
              </a:rPr>
              <a:t>Sylvia S. Mader </a:t>
            </a:r>
            <a:r>
              <a:rPr lang="it-IT" altLang="it-IT" sz="1089" i="1" baseline="0">
                <a:latin typeface="Arial Italic" charset="0"/>
                <a:sym typeface="Arial Italic" charset="0"/>
              </a:rPr>
              <a:t>Immagini e concetti della biologia </a:t>
            </a:r>
            <a:r>
              <a:rPr lang="it-IT" altLang="it-IT" sz="1089" baseline="0">
                <a:cs typeface="Arial" panose="020B0604020202020204" pitchFamily="34" charset="0"/>
              </a:rPr>
              <a:t>© Zanichelli editore, 2012</a:t>
            </a:r>
          </a:p>
        </p:txBody>
      </p:sp>
      <p:sp>
        <p:nvSpPr>
          <p:cNvPr id="26630" name="Rectangle 3">
            <a:extLst>
              <a:ext uri="{FF2B5EF4-FFF2-40B4-BE49-F238E27FC236}">
                <a16:creationId xmlns:a16="http://schemas.microsoft.com/office/drawing/2014/main" id="{F01AEF22-4067-DB6D-1FE8-C99D8407484F}"/>
              </a:ext>
            </a:extLst>
          </p:cNvPr>
          <p:cNvSpPr>
            <a:spLocks/>
          </p:cNvSpPr>
          <p:nvPr/>
        </p:nvSpPr>
        <p:spPr bwMode="auto">
          <a:xfrm>
            <a:off x="93601" y="150120"/>
            <a:ext cx="8956800" cy="7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algn="ctr" defTabSz="829452" eaLnBrk="1" hangingPunct="1">
              <a:lnSpc>
                <a:spcPct val="93000"/>
              </a:lnSpc>
            </a:pP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La 2</a:t>
            </a:r>
            <a:r>
              <a:rPr lang="it-IT" altLang="it-IT" sz="3991">
                <a:solidFill>
                  <a:srgbClr val="FF2712"/>
                </a:solidFill>
                <a:cs typeface="Arial" panose="020B0604020202020204" pitchFamily="34" charset="0"/>
              </a:rPr>
              <a:t>a</a:t>
            </a:r>
            <a:r>
              <a:rPr lang="it-IT" altLang="it-IT" sz="3991" baseline="0">
                <a:solidFill>
                  <a:srgbClr val="FF2712"/>
                </a:solidFill>
                <a:cs typeface="Arial" panose="020B0604020202020204" pitchFamily="34" charset="0"/>
              </a:rPr>
              <a:t> fase della traduzione è l’allungamento</a:t>
            </a:r>
          </a:p>
        </p:txBody>
      </p:sp>
      <p:sp>
        <p:nvSpPr>
          <p:cNvPr id="26631" name="Rectangle 4">
            <a:extLst>
              <a:ext uri="{FF2B5EF4-FFF2-40B4-BE49-F238E27FC236}">
                <a16:creationId xmlns:a16="http://schemas.microsoft.com/office/drawing/2014/main" id="{BC7BD1DF-6221-B609-F356-4FACF2916235}"/>
              </a:ext>
            </a:extLst>
          </p:cNvPr>
          <p:cNvSpPr>
            <a:spLocks/>
          </p:cNvSpPr>
          <p:nvPr/>
        </p:nvSpPr>
        <p:spPr bwMode="auto">
          <a:xfrm>
            <a:off x="4311361" y="1404361"/>
            <a:ext cx="4739040" cy="79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863" bIns="0"/>
          <a:lstStyle>
            <a:lvl1pPr marL="39688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defRPr>
            </a:lvl9pPr>
          </a:lstStyle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Durante l’</a:t>
            </a:r>
            <a:r>
              <a:rPr lang="it-IT" altLang="it-IT" sz="2177" b="1" baseline="0">
                <a:cs typeface="Arial" panose="020B0604020202020204" pitchFamily="34" charset="0"/>
              </a:rPr>
              <a:t>allungamento</a:t>
            </a:r>
            <a:r>
              <a:rPr lang="it-IT" altLang="it-IT" sz="2177" baseline="0">
                <a:cs typeface="Arial" panose="020B0604020202020204" pitchFamily="34" charset="0"/>
              </a:rPr>
              <a:t>, un tRNA che porta un peptide si trova sul sito P e un tRNA associato al proprio amminoacido sta arrivando al sito A. Una volta che il tRNA successivo si aggancia al sito A, il peptide in via di formazione sarà trasferito a questo tRNA.</a:t>
            </a:r>
          </a:p>
          <a:p>
            <a:pPr marL="36001" defTabSz="829452" eaLnBrk="1" hangingPunct="1">
              <a:lnSpc>
                <a:spcPct val="93000"/>
              </a:lnSpc>
            </a:pPr>
            <a:r>
              <a:rPr lang="it-IT" altLang="it-IT" sz="2177" baseline="0">
                <a:cs typeface="Arial" panose="020B0604020202020204" pitchFamily="34" charset="0"/>
              </a:rPr>
              <a:t>Poi, avviene la </a:t>
            </a:r>
            <a:r>
              <a:rPr lang="it-IT" altLang="it-IT" sz="2177" b="1" baseline="0">
                <a:cs typeface="Arial" panose="020B0604020202020204" pitchFamily="34" charset="0"/>
              </a:rPr>
              <a:t>traslocazione</a:t>
            </a:r>
            <a:r>
              <a:rPr lang="it-IT" altLang="it-IT" sz="2177" baseline="0">
                <a:cs typeface="Arial" panose="020B0604020202020204" pitchFamily="34" charset="0"/>
              </a:rPr>
              <a:t>: l’mRNA si sposta in avanti, in modo che il tRNA che porta agganciato il peptide si trovi ora al sito P del ribosoma. Infine, il tRNA usato fuoriesce dal sito 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6803</TotalTime>
  <Words>6466</Words>
  <Application>Microsoft Office PowerPoint</Application>
  <PresentationFormat>Presentazione su schermo (4:3)</PresentationFormat>
  <Paragraphs>1061</Paragraphs>
  <Slides>96</Slides>
  <Notes>20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96</vt:i4>
      </vt:variant>
    </vt:vector>
  </HeadingPairs>
  <TitlesOfParts>
    <vt:vector size="109" baseType="lpstr">
      <vt:lpstr>-apple-system</vt:lpstr>
      <vt:lpstr>Arial</vt:lpstr>
      <vt:lpstr>Arial Italic</vt:lpstr>
      <vt:lpstr>Calibri</vt:lpstr>
      <vt:lpstr>Comic Sans MS</vt:lpstr>
      <vt:lpstr>Pristina</vt:lpstr>
      <vt:lpstr>Symbol</vt:lpstr>
      <vt:lpstr>Times New Roman</vt:lpstr>
      <vt:lpstr>Titillium Web</vt:lpstr>
      <vt:lpstr>Verdana</vt:lpstr>
      <vt:lpstr>Wingdings</vt:lpstr>
      <vt:lpstr>Struttura predefinita</vt:lpstr>
      <vt:lpstr>3_Struttura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Protezione dell’eme da parte della globina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EMOGLOBINA  FETALE   (HbF)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Manconi</dc:creator>
  <cp:lastModifiedBy>Alessandra Olianas</cp:lastModifiedBy>
  <cp:revision>389</cp:revision>
  <dcterms:created xsi:type="dcterms:W3CDTF">1601-01-01T00:00:00Z</dcterms:created>
  <dcterms:modified xsi:type="dcterms:W3CDTF">2025-03-15T10:03:26Z</dcterms:modified>
</cp:coreProperties>
</file>