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4" r:id="rId2"/>
  </p:sldMasterIdLst>
  <p:notesMasterIdLst>
    <p:notesMasterId r:id="rId51"/>
  </p:notesMasterIdLst>
  <p:sldIdLst>
    <p:sldId id="458" r:id="rId3"/>
    <p:sldId id="459" r:id="rId4"/>
    <p:sldId id="259" r:id="rId5"/>
    <p:sldId id="289" r:id="rId6"/>
    <p:sldId id="430" r:id="rId7"/>
    <p:sldId id="456" r:id="rId8"/>
    <p:sldId id="457" r:id="rId9"/>
    <p:sldId id="409" r:id="rId10"/>
    <p:sldId id="439" r:id="rId11"/>
    <p:sldId id="440" r:id="rId12"/>
    <p:sldId id="438" r:id="rId13"/>
    <p:sldId id="441" r:id="rId14"/>
    <p:sldId id="442" r:id="rId15"/>
    <p:sldId id="450" r:id="rId16"/>
    <p:sldId id="443" r:id="rId17"/>
    <p:sldId id="444" r:id="rId18"/>
    <p:sldId id="351" r:id="rId19"/>
    <p:sldId id="352" r:id="rId20"/>
    <p:sldId id="353" r:id="rId21"/>
    <p:sldId id="354" r:id="rId22"/>
    <p:sldId id="445" r:id="rId23"/>
    <p:sldId id="446" r:id="rId24"/>
    <p:sldId id="358" r:id="rId25"/>
    <p:sldId id="620" r:id="rId26"/>
    <p:sldId id="615" r:id="rId27"/>
    <p:sldId id="455" r:id="rId28"/>
    <p:sldId id="621" r:id="rId29"/>
    <p:sldId id="388" r:id="rId30"/>
    <p:sldId id="622" r:id="rId31"/>
    <p:sldId id="427" r:id="rId32"/>
    <p:sldId id="422" r:id="rId33"/>
    <p:sldId id="623" r:id="rId34"/>
    <p:sldId id="390" r:id="rId35"/>
    <p:sldId id="359" r:id="rId36"/>
    <p:sldId id="680" r:id="rId37"/>
    <p:sldId id="389" r:id="rId38"/>
    <p:sldId id="360" r:id="rId39"/>
    <p:sldId id="361" r:id="rId40"/>
    <p:sldId id="431" r:id="rId41"/>
    <p:sldId id="414" r:id="rId42"/>
    <p:sldId id="428" r:id="rId43"/>
    <p:sldId id="362" r:id="rId44"/>
    <p:sldId id="363" r:id="rId45"/>
    <p:sldId id="423" r:id="rId46"/>
    <p:sldId id="426" r:id="rId47"/>
    <p:sldId id="415" r:id="rId48"/>
    <p:sldId id="417" r:id="rId49"/>
    <p:sldId id="625" r:id="rId5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 baseline="300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9900"/>
    <a:srgbClr val="0000FF"/>
    <a:srgbClr val="DB03A2"/>
    <a:srgbClr val="339966"/>
    <a:srgbClr val="DDDDF7"/>
    <a:srgbClr val="FFFF00"/>
    <a:srgbClr val="FFFF66"/>
    <a:srgbClr val="800080"/>
    <a:srgbClr val="FA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6BBFE7-A776-4F68-9B9C-50B2247B093B}" v="1" dt="2025-03-12T18:15:30.1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45" autoAdjust="0"/>
    <p:restoredTop sz="93766" autoAdjust="0"/>
  </p:normalViewPr>
  <p:slideViewPr>
    <p:cSldViewPr>
      <p:cViewPr varScale="1">
        <p:scale>
          <a:sx n="77" d="100"/>
          <a:sy n="77" d="100"/>
        </p:scale>
        <p:origin x="1699" y="67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03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microsoft.com/office/2015/10/relationships/revisionInfo" Target="revisionInfo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a Olianas" userId="785cbaa2-97eb-474b-b118-0e247c690e4e" providerId="ADAL" clId="{C26BBFE7-A776-4F68-9B9C-50B2247B093B}"/>
    <pc:docChg chg="delSld">
      <pc:chgData name="Alessandra Olianas" userId="785cbaa2-97eb-474b-b118-0e247c690e4e" providerId="ADAL" clId="{C26BBFE7-A776-4F68-9B9C-50B2247B093B}" dt="2025-03-15T09:07:38.905" v="3" actId="47"/>
      <pc:docMkLst>
        <pc:docMk/>
      </pc:docMkLst>
      <pc:sldChg chg="del">
        <pc:chgData name="Alessandra Olianas" userId="785cbaa2-97eb-474b-b118-0e247c690e4e" providerId="ADAL" clId="{C26BBFE7-A776-4F68-9B9C-50B2247B093B}" dt="2025-03-12T18:15:33.606" v="0" actId="47"/>
        <pc:sldMkLst>
          <pc:docMk/>
          <pc:sldMk cId="0" sldId="257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10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11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12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13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15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16"/>
        </pc:sldMkLst>
      </pc:sldChg>
      <pc:sldChg chg="del">
        <pc:chgData name="Alessandra Olianas" userId="785cbaa2-97eb-474b-b118-0e247c690e4e" providerId="ADAL" clId="{C26BBFE7-A776-4F68-9B9C-50B2247B093B}" dt="2025-03-15T09:07:38.905" v="3" actId="47"/>
        <pc:sldMkLst>
          <pc:docMk/>
          <pc:sldMk cId="0" sldId="318"/>
        </pc:sldMkLst>
      </pc:sldChg>
      <pc:sldChg chg="del">
        <pc:chgData name="Alessandra Olianas" userId="785cbaa2-97eb-474b-b118-0e247c690e4e" providerId="ADAL" clId="{C26BBFE7-A776-4F68-9B9C-50B2247B093B}" dt="2025-03-15T09:07:38.905" v="3" actId="47"/>
        <pc:sldMkLst>
          <pc:docMk/>
          <pc:sldMk cId="0" sldId="319"/>
        </pc:sldMkLst>
      </pc:sldChg>
      <pc:sldChg chg="del">
        <pc:chgData name="Alessandra Olianas" userId="785cbaa2-97eb-474b-b118-0e247c690e4e" providerId="ADAL" clId="{C26BBFE7-A776-4F68-9B9C-50B2247B093B}" dt="2025-03-12T18:15:36.024" v="1" actId="47"/>
        <pc:sldMkLst>
          <pc:docMk/>
          <pc:sldMk cId="3795914837" sldId="326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64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67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70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71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72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76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77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78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80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81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82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386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02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18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19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20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21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24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25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29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1956229078" sldId="435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1314156653" sldId="436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2157334271" sldId="437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47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48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449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626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3537090696" sldId="627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3052960707" sldId="628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629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630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654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659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0" sldId="668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2902457895" sldId="672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3622846960" sldId="673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2926948620" sldId="674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3429404176" sldId="675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4155659693" sldId="676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221056132" sldId="678"/>
        </pc:sldMkLst>
      </pc:sldChg>
      <pc:sldChg chg="del">
        <pc:chgData name="Alessandra Olianas" userId="785cbaa2-97eb-474b-b118-0e247c690e4e" providerId="ADAL" clId="{C26BBFE7-A776-4F68-9B9C-50B2247B093B}" dt="2025-03-15T09:07:34.173" v="2" actId="47"/>
        <pc:sldMkLst>
          <pc:docMk/>
          <pc:sldMk cId="833683431" sldId="679"/>
        </pc:sldMkLst>
      </pc:sldChg>
      <pc:sldMasterChg chg="delSldLayout">
        <pc:chgData name="Alessandra Olianas" userId="785cbaa2-97eb-474b-b118-0e247c690e4e" providerId="ADAL" clId="{C26BBFE7-A776-4F68-9B9C-50B2247B093B}" dt="2025-03-15T09:07:34.173" v="2" actId="47"/>
        <pc:sldMasterMkLst>
          <pc:docMk/>
          <pc:sldMasterMk cId="4044558462" sldId="2147483784"/>
        </pc:sldMasterMkLst>
        <pc:sldLayoutChg chg="del">
          <pc:chgData name="Alessandra Olianas" userId="785cbaa2-97eb-474b-b118-0e247c690e4e" providerId="ADAL" clId="{C26BBFE7-A776-4F68-9B9C-50B2247B093B}" dt="2025-03-15T09:07:34.173" v="2" actId="47"/>
          <pc:sldLayoutMkLst>
            <pc:docMk/>
            <pc:sldMasterMk cId="4044558462" sldId="2147483784"/>
            <pc:sldLayoutMk cId="2108516083" sldId="214748379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FA1F5-ADFD-41DD-98BA-054BC638AC5F}" type="datetimeFigureOut">
              <a:rPr lang="it-IT" smtClean="0"/>
              <a:pPr/>
              <a:t>15/03/2025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8EB86-3CE1-46C4-9E95-419032AC41B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4146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43EE4D1-7722-829D-801D-CC4A2A6221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AD513-7707-4A7B-B3C7-48879C51B477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66562" name="Rectangle 2">
            <a:extLst>
              <a:ext uri="{FF2B5EF4-FFF2-40B4-BE49-F238E27FC236}">
                <a16:creationId xmlns:a16="http://schemas.microsoft.com/office/drawing/2014/main" id="{7ED5A690-9B73-C510-F6DF-920D268A38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02C477A3-3FC0-F361-FB36-4657C77B81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CCA43DDB-8809-5844-AF0E-85FF27E826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3DEAA5-1B5C-4B47-BE4E-FD86C0D1B064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BF10AA78-46E2-F348-8E21-C029260D01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1C95F357-247F-C94E-9FCE-2E7B36B4AD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86724882-1429-6140-B69B-EE2AA8DD6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4A40BB-0268-014C-9AB8-F92A8DB46E4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5898DFC3-AC84-BA44-A47A-0A764D50D8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DC75CAC3-A661-064D-9631-20BE0A5A03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5-14 Hill plots for oxygen binding to myoglobin and hemoglobin.</a:t>
            </a:r>
            <a:r>
              <a:rPr lang="en-US" altLang="it-IT">
                <a:latin typeface="Arial" panose="020B0604020202020204" pitchFamily="34" charset="0"/>
              </a:rPr>
              <a:t> When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1, there is no evident cooperativity. The maximum degree of cooperativity observed for hemoglobin corresponds approximately to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3. Note that while this indicates a high level of cooperativity,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is less than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>
                <a:latin typeface="Arial" panose="020B0604020202020204" pitchFamily="34" charset="0"/>
              </a:rPr>
              <a:t>, the number of O</a:t>
            </a:r>
            <a:r>
              <a:rPr lang="en-US" altLang="it-IT" baseline="-25000">
                <a:latin typeface="Arial" panose="020B0604020202020204" pitchFamily="34" charset="0"/>
              </a:rPr>
              <a:t>2</a:t>
            </a:r>
            <a:r>
              <a:rPr lang="en-US" altLang="it-IT">
                <a:latin typeface="Arial" panose="020B0604020202020204" pitchFamily="34" charset="0"/>
              </a:rPr>
              <a:t>-binding sites in hemoglobin. This is normal for a protein that exhibits allosteric binding behavior.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86724882-1429-6140-B69B-EE2AA8DD6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4A40BB-0268-014C-9AB8-F92A8DB46E4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5898DFC3-AC84-BA44-A47A-0A764D50D8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DC75CAC3-A661-064D-9631-20BE0A5A03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it-IT" b="1">
                <a:latin typeface="Arial" panose="020B0604020202020204" pitchFamily="34" charset="0"/>
              </a:rPr>
              <a:t>FIGURE 5-14 Hill plots for oxygen binding to myoglobin and hemoglobin.</a:t>
            </a:r>
            <a:r>
              <a:rPr lang="en-US" altLang="it-IT">
                <a:latin typeface="Arial" panose="020B0604020202020204" pitchFamily="34" charset="0"/>
              </a:rPr>
              <a:t> When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1, there is no evident cooperativity. The maximum degree of cooperativity observed for hemoglobin corresponds approximately to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= 3. Note that while this indicates a high level of cooperativity,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 baseline="-25000">
                <a:latin typeface="Arial" panose="020B0604020202020204" pitchFamily="34" charset="0"/>
              </a:rPr>
              <a:t>H</a:t>
            </a:r>
            <a:r>
              <a:rPr lang="en-US" altLang="it-IT">
                <a:latin typeface="Arial" panose="020B0604020202020204" pitchFamily="34" charset="0"/>
              </a:rPr>
              <a:t> is less than </a:t>
            </a:r>
            <a:r>
              <a:rPr lang="en-US" altLang="it-IT" i="1">
                <a:latin typeface="Arial" panose="020B0604020202020204" pitchFamily="34" charset="0"/>
              </a:rPr>
              <a:t>n</a:t>
            </a:r>
            <a:r>
              <a:rPr lang="en-US" altLang="it-IT">
                <a:latin typeface="Arial" panose="020B0604020202020204" pitchFamily="34" charset="0"/>
              </a:rPr>
              <a:t>, the number of O</a:t>
            </a:r>
            <a:r>
              <a:rPr lang="en-US" altLang="it-IT" baseline="-25000">
                <a:latin typeface="Arial" panose="020B0604020202020204" pitchFamily="34" charset="0"/>
              </a:rPr>
              <a:t>2</a:t>
            </a:r>
            <a:r>
              <a:rPr lang="en-US" altLang="it-IT">
                <a:latin typeface="Arial" panose="020B0604020202020204" pitchFamily="34" charset="0"/>
              </a:rPr>
              <a:t>-binding sites in hemoglobin. This is normal for a protein that exhibits allosteric binding behavior.</a:t>
            </a:r>
          </a:p>
        </p:txBody>
      </p:sp>
    </p:spTree>
    <p:extLst>
      <p:ext uri="{BB962C8B-B14F-4D97-AF65-F5344CB8AC3E}">
        <p14:creationId xmlns:p14="http://schemas.microsoft.com/office/powerpoint/2010/main" val="33778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8B458C4E-B720-2747-A1DF-D83394B7A1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8E86BA-BF65-8D4B-98F6-C0C309CD5E5F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323D7B64-46BB-0C4F-8AFA-759101E3BD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12942A14-BC1E-AC45-AE15-B2A8C3F7A0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E85CF7D6-4C13-894D-A03B-5014AE8932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8778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CF7D1D-5217-D447-B825-8DDB29AC187E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8778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C288C6E4-A297-E448-B4CB-55E009CE4A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BFE24B54-1DC3-1644-9D6E-0A00E811C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1EAF41A3-B21A-F34D-B989-F36D4EBB1D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 defTabSz="877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defTabSz="877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8778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05F788-683A-F549-AA99-C255E373B38D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8778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764A990D-FC0F-AF4A-B288-10B203D627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29E30177-F838-0849-B519-8A8B3FCECF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FB31F8D1-76EE-7448-B1E5-DE52654546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7E76B9-51FF-5A47-A07A-95B47310C1D5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11CA3915-49ED-EC48-AA63-3AC7F3485A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1E19955B-76BB-6841-90EB-398E2365C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89456E-E7EA-4546-8DA8-35C126A5CF9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908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89456E-E7EA-4546-8DA8-35C126A5CF9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167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808FDCDF-D5E4-9A42-AB93-52D60E82BA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B8AE22-0A39-BE44-A2F3-79192B248050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5188C649-5D72-6A49-AC99-3A51C5B71C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2CC62C61-23E8-D747-9529-2540EA3207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8EC75BBA-5337-2F45-8F17-3AFB11D546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63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5410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76375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98650" indent="-2095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558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130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702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27450" indent="-209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FB7F5C-B56D-F44C-A94A-ED94299815A1}" type="slidenum">
              <a:rPr kumimoji="0" lang="it-IT" altLang="it-IT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4072B280-EEA3-D94E-8A39-55BAAF4362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5D756B28-8F29-0049-92D6-D0EEDDDB9A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35FC7-671B-4D30-AD89-42AB6D1DC58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E79BC-557A-436C-901D-7050CA748EE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A14EB-4AF5-4288-B1B1-187E546C022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8C16A-4F77-4D83-A815-4ADED2A917F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76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58E5C-5B04-47F4-93CA-7677FCCB805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38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8C414-8432-471C-9B0E-C9865239A9B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56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01467-2E73-4EF8-AAC5-4AD309DF068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01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348C-52E1-49CA-B572-ED21D979FBC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78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C3AEE-1F8E-475A-AC90-13F75D41FFD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76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CE7C0-2B71-4843-9FCE-E59F3AF43EE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21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7DDB-7751-47EC-B102-3E4CE0C5DA1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8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31A59-0734-4081-8DFB-1999FD4A624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81FC0-3CF2-4093-AC9D-3C37A6D62584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68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840C1-F5D9-488B-A756-6D84DEA94122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583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B6C1B-0CDE-435F-8318-BB894CA0635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4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55370-7D2D-47FA-AB4D-3E21A80661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B1524-F3EF-44C9-85CC-9F15CC422EA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0C380-1B9B-4C0F-A416-96711921675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EE5EA-689B-40F9-AFF0-9B9DFEC87B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761C-756A-44BA-9795-102EC09217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5EC6E-C89D-414D-88C0-60EC2678D6B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AC979-3278-45EE-B5CF-ED30E3CDFC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 smtClean="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 smtClean="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 smtClean="0">
                <a:latin typeface="+mn-lt"/>
              </a:defRPr>
            </a:lvl1pPr>
          </a:lstStyle>
          <a:p>
            <a:pPr>
              <a:defRPr/>
            </a:pPr>
            <a:fld id="{DEAC8273-CA62-4446-9233-48712FE1A6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C500FA-7B13-4695-A76F-A6FD149BC490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55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olianas@unica.it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405D37-C3DC-E715-D03E-7B7933B2DFA4}"/>
              </a:ext>
            </a:extLst>
          </p:cNvPr>
          <p:cNvSpPr txBox="1"/>
          <p:nvPr/>
        </p:nvSpPr>
        <p:spPr>
          <a:xfrm>
            <a:off x="2539330" y="705669"/>
            <a:ext cx="4572000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sz="4400" dirty="0"/>
              <a:t>CDL CHIMICA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201AEC3-AF10-810A-1009-77F925974339}"/>
              </a:ext>
            </a:extLst>
          </p:cNvPr>
          <p:cNvSpPr txBox="1"/>
          <p:nvPr/>
        </p:nvSpPr>
        <p:spPr>
          <a:xfrm>
            <a:off x="1752600" y="1430597"/>
            <a:ext cx="4572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it-IT" altLang="it-IT" sz="3600" dirty="0"/>
          </a:p>
          <a:p>
            <a:r>
              <a:rPr lang="it-IT" altLang="it-IT" sz="3600" dirty="0">
                <a:solidFill>
                  <a:schemeClr val="accent2"/>
                </a:solidFill>
              </a:rPr>
              <a:t>Corso di Biochimica (6 CFU) 48 ore</a:t>
            </a:r>
            <a:endParaRPr lang="it-IT" altLang="it-IT" sz="3600" dirty="0">
              <a:solidFill>
                <a:srgbClr val="FF0066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881203-809F-917F-957F-22AC695B9FCE}"/>
              </a:ext>
            </a:extLst>
          </p:cNvPr>
          <p:cNvSpPr txBox="1"/>
          <p:nvPr/>
        </p:nvSpPr>
        <p:spPr>
          <a:xfrm>
            <a:off x="1158205" y="2719426"/>
            <a:ext cx="59245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baseline="0" dirty="0"/>
              <a:t>Prof.ssa  </a:t>
            </a:r>
            <a:r>
              <a:rPr lang="it-IT" altLang="it-IT" sz="3600" baseline="0" dirty="0">
                <a:solidFill>
                  <a:srgbClr val="FF0000"/>
                </a:solidFill>
              </a:rPr>
              <a:t>Alessandra Olianas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CA222F-AA2A-009D-71A9-47081E867740}"/>
              </a:ext>
            </a:extLst>
          </p:cNvPr>
          <p:cNvSpPr txBox="1"/>
          <p:nvPr/>
        </p:nvSpPr>
        <p:spPr>
          <a:xfrm>
            <a:off x="1066800" y="4032883"/>
            <a:ext cx="557597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altLang="it-IT" sz="3600" baseline="0" dirty="0">
                <a:solidFill>
                  <a:srgbClr val="FF0000"/>
                </a:solidFill>
              </a:rPr>
              <a:t>Lezioni :  </a:t>
            </a:r>
            <a:r>
              <a:rPr lang="it-IT" altLang="it-IT" sz="2400" baseline="0" dirty="0" err="1">
                <a:solidFill>
                  <a:srgbClr val="FF0000"/>
                </a:solidFill>
              </a:rPr>
              <a:t>Martedi</a:t>
            </a:r>
            <a:r>
              <a:rPr lang="it-IT" altLang="it-IT" sz="2400" baseline="0" dirty="0">
                <a:solidFill>
                  <a:srgbClr val="FF0000"/>
                </a:solidFill>
              </a:rPr>
              <a:t>- Giovedì   9-11	</a:t>
            </a:r>
          </a:p>
          <a:p>
            <a:pPr algn="ctr"/>
            <a:r>
              <a:rPr lang="it-IT" sz="2400" b="0" i="0" baseline="0" dirty="0">
                <a:solidFill>
                  <a:srgbClr val="4B5159"/>
                </a:solidFill>
                <a:effectLst/>
                <a:latin typeface="Arial" panose="020B0604020202020204" pitchFamily="34" charset="0"/>
              </a:rPr>
              <a:t>Aula 2 Blocco H - D1</a:t>
            </a:r>
            <a:endParaRPr lang="it-IT" altLang="it-IT" sz="2400" baseline="0" dirty="0">
              <a:solidFill>
                <a:srgbClr val="FF0000"/>
              </a:solidFill>
            </a:endParaRP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A92FCCAB-1EC2-47CF-7FC1-C5D6ED7BD3FB}"/>
              </a:ext>
            </a:extLst>
          </p:cNvPr>
          <p:cNvSpPr/>
          <p:nvPr/>
        </p:nvSpPr>
        <p:spPr>
          <a:xfrm>
            <a:off x="2438400" y="376633"/>
            <a:ext cx="2539330" cy="9633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>
            <a:extLst>
              <a:ext uri="{FF2B5EF4-FFF2-40B4-BE49-F238E27FC236}">
                <a16:creationId xmlns:a16="http://schemas.microsoft.com/office/drawing/2014/main" id="{3B8F1875-B242-B744-9803-123BC38E4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/>
          <a:stretch>
            <a:fillRect/>
          </a:stretch>
        </p:blipFill>
        <p:spPr bwMode="auto">
          <a:xfrm>
            <a:off x="467544" y="2743200"/>
            <a:ext cx="4567247" cy="397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519700-A077-7040-B720-FDDCB1B5FD60}"/>
              </a:ext>
            </a:extLst>
          </p:cNvPr>
          <p:cNvSpPr txBox="1"/>
          <p:nvPr/>
        </p:nvSpPr>
        <p:spPr>
          <a:xfrm>
            <a:off x="360231" y="2027989"/>
            <a:ext cx="4781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Ogni eritrocita contiene circa 300 milioni di molecole di emoglobina</a:t>
            </a:r>
          </a:p>
        </p:txBody>
      </p:sp>
      <p:pic>
        <p:nvPicPr>
          <p:cNvPr id="3" name="Picture 2" descr="C:\Users\Alessandra\Desktop\7.01.jpg">
            <a:extLst>
              <a:ext uri="{FF2B5EF4-FFF2-40B4-BE49-F238E27FC236}">
                <a16:creationId xmlns:a16="http://schemas.microsoft.com/office/drawing/2014/main" id="{2F615DC3-6176-7BF1-872D-74FFBD89C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7043" r="23999" b="8958"/>
          <a:stretch>
            <a:fillRect/>
          </a:stretch>
        </p:blipFill>
        <p:spPr bwMode="auto">
          <a:xfrm>
            <a:off x="5652120" y="444214"/>
            <a:ext cx="2699695" cy="6128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2DCD83C-E771-872E-CD03-07C159A75E65}"/>
              </a:ext>
            </a:extLst>
          </p:cNvPr>
          <p:cNvSpPr txBox="1"/>
          <p:nvPr/>
        </p:nvSpPr>
        <p:spPr>
          <a:xfrm>
            <a:off x="218715" y="239136"/>
            <a:ext cx="280831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  (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1120DC4-7E0A-48F5-2E5D-8CF22F6393FF}"/>
              </a:ext>
            </a:extLst>
          </p:cNvPr>
          <p:cNvSpPr txBox="1"/>
          <p:nvPr/>
        </p:nvSpPr>
        <p:spPr>
          <a:xfrm>
            <a:off x="3634128" y="285303"/>
            <a:ext cx="48245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1) Trasporta l’O</a:t>
            </a:r>
            <a:r>
              <a:rPr kumimoji="0" lang="it-IT" alt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in tutti i vertebrati e in alcuni invertebrati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BF000BD-7875-342B-08A6-7B6CEC23B34E}"/>
              </a:ext>
            </a:extLst>
          </p:cNvPr>
          <p:cNvSpPr txBox="1"/>
          <p:nvPr/>
        </p:nvSpPr>
        <p:spPr>
          <a:xfrm>
            <a:off x="215472" y="1023238"/>
            <a:ext cx="496612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2) Gioca un ruolo nella rimozione della CO</a:t>
            </a:r>
            <a:r>
              <a:rPr kumimoji="0" lang="it-IT" alt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dai tessuti (prodotto dell’ossidazione dei metaboliti)  --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  <a:sym typeface="Wingdings" panose="05000000000000000000" pitchFamily="2" charset="2"/>
              </a:rPr>
              <a:t> rimossa ed espirata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208D423-F03D-41C9-CABB-D4D89754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1BFEB61-833A-E6B4-7036-FD764C69419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-157830" y="1067543"/>
            <a:ext cx="892968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Proteine globulari complesse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contengono un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gruppo prostetico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1DF6B0-7A60-D1D6-4F29-F906E2C26EA1}"/>
              </a:ext>
            </a:extLst>
          </p:cNvPr>
          <p:cNvSpPr txBox="1"/>
          <p:nvPr/>
        </p:nvSpPr>
        <p:spPr>
          <a:xfrm>
            <a:off x="19455" y="257016"/>
            <a:ext cx="7326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&amp;</a:t>
            </a:r>
            <a:r>
              <a:rPr lang="it-IT" altLang="it-IT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</a:t>
            </a:r>
            <a:r>
              <a:rPr kumimoji="0" lang="it-IT" altLang="it-IT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4" descr="C:\Documenti\Pic_Bioc\Mb_Hb.gif">
            <a:extLst>
              <a:ext uri="{FF2B5EF4-FFF2-40B4-BE49-F238E27FC236}">
                <a16:creationId xmlns:a16="http://schemas.microsoft.com/office/drawing/2014/main" id="{CB71C61C-9C48-F2DD-B5F2-0A89DFE6E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3" b="6468"/>
          <a:stretch/>
        </p:blipFill>
        <p:spPr bwMode="auto">
          <a:xfrm>
            <a:off x="3641373" y="2093273"/>
            <a:ext cx="5239020" cy="3313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i\Pic_Bioc\Mb_Hb.gif">
            <a:extLst>
              <a:ext uri="{FF2B5EF4-FFF2-40B4-BE49-F238E27FC236}">
                <a16:creationId xmlns:a16="http://schemas.microsoft.com/office/drawing/2014/main" id="{D08FE074-9545-0658-5FEA-9800E983FB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9" b="6468"/>
          <a:stretch/>
        </p:blipFill>
        <p:spPr bwMode="auto">
          <a:xfrm>
            <a:off x="345639" y="1970347"/>
            <a:ext cx="3275856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1B9B82-59A0-9156-65A0-E570CAAEA67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57991" y="5368925"/>
            <a:ext cx="8929687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porzione peptidica di qualsiasi proteina senza il gruppo prostetico viene chiamata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apoproteina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Porzione proteica + gruppo prostetico  -</a:t>
            </a:r>
            <a:r>
              <a:rPr lang="it-IT" altLang="it-IT" sz="2000" baseline="0" dirty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it-IT" altLang="it-IT" sz="2000" baseline="0" dirty="0" err="1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oloproteina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3046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ttangolo 3">
            <a:extLst>
              <a:ext uri="{FF2B5EF4-FFF2-40B4-BE49-F238E27FC236}">
                <a16:creationId xmlns:a16="http://schemas.microsoft.com/office/drawing/2014/main" id="{62736B54-CA88-E64C-8B41-3D01A917E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2875"/>
            <a:ext cx="56388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Proteina monomerica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(153 AA)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Facilita la diffusione dell’O</a:t>
            </a:r>
            <a:r>
              <a:rPr kumimoji="0" lang="it-IT" altLang="it-IT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nel muscolo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80% degli AA sono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disposti ad </a:t>
            </a:r>
            <a:r>
              <a:rPr kumimoji="0" lang="el-GR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α-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elica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(8 </a:t>
            </a:r>
            <a:r>
              <a:rPr kumimoji="0" lang="el-GR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α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-eliche identificate con le lettere A, B, C….-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baseline="0" dirty="0">
              <a:solidFill>
                <a:srgbClr val="FF0000"/>
              </a:solidFill>
              <a:latin typeface="Comic Sans MS" panose="030F0902030302020204" pitchFamily="66" charset="0"/>
            </a:endParaRPr>
          </a:p>
          <a:p>
            <a:pPr lvl="0">
              <a:spcBef>
                <a:spcPct val="0"/>
              </a:spcBef>
              <a:buNone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PM</a:t>
            </a:r>
            <a:r>
              <a:rPr lang="it-IT" altLang="it-IT" sz="28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= ~ 17000 Da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17411" name="Immagine 3" descr="7.1.png">
            <a:extLst>
              <a:ext uri="{FF2B5EF4-FFF2-40B4-BE49-F238E27FC236}">
                <a16:creationId xmlns:a16="http://schemas.microsoft.com/office/drawing/2014/main" id="{4EAEA84F-DA67-F245-902B-EC7D218C21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98" y="609600"/>
            <a:ext cx="3390164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Mioglobina">
            <a:extLst>
              <a:ext uri="{FF2B5EF4-FFF2-40B4-BE49-F238E27FC236}">
                <a16:creationId xmlns:a16="http://schemas.microsoft.com/office/drawing/2014/main" id="{D622FBC8-BF1E-E844-95B7-1FC38E1F9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17648" y="3979495"/>
            <a:ext cx="3017821" cy="27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809D3A1-E969-9982-1772-7B2BA38F8B65}"/>
              </a:ext>
            </a:extLst>
          </p:cNvPr>
          <p:cNvSpPr txBox="1"/>
          <p:nvPr/>
        </p:nvSpPr>
        <p:spPr>
          <a:xfrm>
            <a:off x="2809672" y="178939"/>
            <a:ext cx="70290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None/>
              <a:defRPr/>
            </a:pPr>
            <a:r>
              <a:rPr lang="it-IT" altLang="it-IT" sz="20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(lega l’O</a:t>
            </a:r>
            <a:r>
              <a:rPr lang="it-IT" altLang="it-IT" sz="2000" b="1" baseline="-25000" dirty="0">
                <a:solidFill>
                  <a:srgbClr val="FF0000"/>
                </a:solidFill>
                <a:latin typeface="Comic Sans MS" panose="030F0902030302020204" pitchFamily="66" charset="0"/>
              </a:rPr>
              <a:t>2</a:t>
            </a:r>
            <a:r>
              <a:rPr lang="it-IT" altLang="it-IT" sz="20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e si trova nel tessuto muscolare)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piè di pagina 1">
            <a:extLst>
              <a:ext uri="{FF2B5EF4-FFF2-40B4-BE49-F238E27FC236}">
                <a16:creationId xmlns:a16="http://schemas.microsoft.com/office/drawing/2014/main" id="{792DFAC0-4119-D146-87F1-41407F3D3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18435" name="Rettangolo 2">
            <a:extLst>
              <a:ext uri="{FF2B5EF4-FFF2-40B4-BE49-F238E27FC236}">
                <a16:creationId xmlns:a16="http://schemas.microsoft.com/office/drawing/2014/main" id="{E3CBE66C-1E85-4F46-BD8E-077F5FF1E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0"/>
            <a:ext cx="500062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Emoglobina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Proteina tetramerica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costituita da 4 diverse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subunità: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 subunità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α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con 7 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α eliche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 subunità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β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con 8 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α eliche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Trasporto dell’O</a:t>
            </a:r>
            <a:r>
              <a:rPr kumimoji="0" lang="it-IT" altLang="it-IT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dai polmoni alla cellula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18436" name="Picture 3">
            <a:extLst>
              <a:ext uri="{FF2B5EF4-FFF2-40B4-BE49-F238E27FC236}">
                <a16:creationId xmlns:a16="http://schemas.microsoft.com/office/drawing/2014/main" id="{75926061-1AE9-544A-AA37-7CFC4ABBB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63" y="1"/>
            <a:ext cx="393280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420D39F2-08E8-8147-BC4E-8363DF2FD9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14873"/>
          <a:stretch/>
        </p:blipFill>
        <p:spPr bwMode="auto">
          <a:xfrm>
            <a:off x="4348163" y="3343309"/>
            <a:ext cx="4041308" cy="32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852D66BE-EFDA-61F5-0D00-86460B89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40622F6-6AE2-2942-A55E-F010DB1E0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3212634" cy="19389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Emoglobina (adulto)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400" baseline="0" dirty="0">
              <a:solidFill>
                <a:srgbClr val="000000"/>
              </a:solidFill>
              <a:latin typeface="Comic Sans MS"/>
            </a:endParaRPr>
          </a:p>
          <a:p>
            <a:pPr lvl="0">
              <a:spcBef>
                <a:spcPct val="0"/>
              </a:spcBef>
              <a:buNone/>
            </a:pPr>
            <a:r>
              <a:rPr lang="it-IT" altLang="it-IT" sz="2400" baseline="0" dirty="0" err="1">
                <a:latin typeface="Comic Sans MS"/>
              </a:rPr>
              <a:t>HbA</a:t>
            </a:r>
            <a:r>
              <a:rPr lang="it-IT" altLang="it-IT" sz="2400" baseline="0" dirty="0">
                <a:latin typeface="Comic Sans MS"/>
              </a:rPr>
              <a:t>    (α</a:t>
            </a:r>
            <a:r>
              <a:rPr lang="it-IT" altLang="it-IT" sz="2400" baseline="-25000" dirty="0">
                <a:latin typeface="Comic Sans MS"/>
              </a:rPr>
              <a:t>2</a:t>
            </a:r>
            <a:r>
              <a:rPr lang="it-IT" altLang="it-IT" sz="2400" baseline="0" dirty="0">
                <a:latin typeface="Comic Sans MS"/>
              </a:rPr>
              <a:t>β</a:t>
            </a:r>
            <a:r>
              <a:rPr lang="it-IT" altLang="it-IT" sz="2400" baseline="-25000" dirty="0">
                <a:latin typeface="Comic Sans MS"/>
              </a:rPr>
              <a:t>2</a:t>
            </a:r>
            <a:r>
              <a:rPr lang="it-IT" altLang="it-IT" sz="2400" baseline="0" dirty="0">
                <a:latin typeface="Comic Sans MS"/>
              </a:rPr>
              <a:t>)   99%</a:t>
            </a:r>
          </a:p>
          <a:p>
            <a:pPr>
              <a:spcBef>
                <a:spcPct val="0"/>
              </a:spcBef>
              <a:buNone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HbA</a:t>
            </a:r>
            <a:r>
              <a:rPr kumimoji="0" lang="it-IT" sz="24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2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   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(α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/>
              </a:rPr>
              <a:t>δ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)  0,5%</a:t>
            </a:r>
          </a:p>
          <a:p>
            <a:pPr>
              <a:spcBef>
                <a:spcPct val="0"/>
              </a:spcBef>
              <a:buNone/>
            </a:pPr>
            <a:r>
              <a:rPr lang="it-IT" altLang="it-IT" sz="2400" baseline="0" dirty="0" err="1">
                <a:solidFill>
                  <a:srgbClr val="FF0000"/>
                </a:solidFill>
                <a:latin typeface="Comic Sans MS"/>
              </a:rPr>
              <a:t>HbF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     (α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/>
              </a:rPr>
              <a:t>γ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)   0,5%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9D55028-D9E2-E5DD-4BBA-63D205A51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04800"/>
            <a:ext cx="3212634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Emoglobina (fetale)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400" baseline="0" dirty="0">
              <a:solidFill>
                <a:srgbClr val="000000"/>
              </a:solidFill>
              <a:latin typeface="Comic Sans MS"/>
            </a:endParaRPr>
          </a:p>
          <a:p>
            <a:pPr lvl="0">
              <a:spcBef>
                <a:spcPct val="0"/>
              </a:spcBef>
              <a:buNone/>
            </a:pPr>
            <a:r>
              <a:rPr lang="it-IT" altLang="it-IT" sz="2400" baseline="0" dirty="0" err="1">
                <a:solidFill>
                  <a:srgbClr val="FF0000"/>
                </a:solidFill>
                <a:latin typeface="Comic Sans MS"/>
              </a:rPr>
              <a:t>HbF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    (α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el-GR" altLang="it-IT" sz="2400" baseline="0" dirty="0">
                <a:solidFill>
                  <a:srgbClr val="FF0000"/>
                </a:solidFill>
                <a:latin typeface="Comic Sans MS"/>
              </a:rPr>
              <a:t>γ</a:t>
            </a:r>
            <a:r>
              <a:rPr lang="it-IT" altLang="it-IT" sz="2400" baseline="-25000" dirty="0">
                <a:solidFill>
                  <a:srgbClr val="FF0000"/>
                </a:solidFill>
                <a:latin typeface="Comic Sans MS"/>
              </a:rPr>
              <a:t>2</a:t>
            </a:r>
            <a:r>
              <a:rPr lang="it-IT" altLang="it-IT" sz="2400" baseline="0" dirty="0">
                <a:solidFill>
                  <a:srgbClr val="FF0000"/>
                </a:solidFill>
                <a:latin typeface="Comic Sans MS"/>
              </a:rPr>
              <a:t>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BE564C-F31A-9210-6584-D32D037B0C74}"/>
              </a:ext>
            </a:extLst>
          </p:cNvPr>
          <p:cNvSpPr txBox="1"/>
          <p:nvPr/>
        </p:nvSpPr>
        <p:spPr>
          <a:xfrm>
            <a:off x="1524000" y="3509945"/>
            <a:ext cx="1799618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α -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  <a:sym typeface="Wingdings" panose="05000000000000000000" pitchFamily="2" charset="2"/>
              </a:rPr>
              <a:t> 141 AA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β -&gt;   146 AA</a:t>
            </a:r>
          </a:p>
          <a:p>
            <a:pPr>
              <a:defRPr/>
            </a:pPr>
            <a:r>
              <a:rPr kumimoji="0" lang="el-GR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δ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 -&gt;   146 AA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>
              <a:defRPr/>
            </a:pPr>
            <a:r>
              <a:rPr kumimoji="0" lang="el-GR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γ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 -&gt;   146 AA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/>
                <a:ea typeface="+mn-ea"/>
                <a:cs typeface="+mn-cs"/>
              </a:rPr>
              <a:t> 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8D562D49-BF36-35D3-AAB5-D5BED728B7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14873"/>
          <a:stretch/>
        </p:blipFill>
        <p:spPr bwMode="auto">
          <a:xfrm>
            <a:off x="4038600" y="2424219"/>
            <a:ext cx="4041308" cy="32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57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ttangolo 2">
            <a:extLst>
              <a:ext uri="{FF2B5EF4-FFF2-40B4-BE49-F238E27FC236}">
                <a16:creationId xmlns:a16="http://schemas.microsoft.com/office/drawing/2014/main" id="{13722823-76D5-2943-8780-577879E97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1892300"/>
            <a:ext cx="57340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Mb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è in grado di legare l’ossigeno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rilasciato dall’emoglobina</a:t>
            </a:r>
            <a:r>
              <a:rPr lang="it-IT" altLang="it-IT" sz="2400" baseline="0" dirty="0">
                <a:solidFill>
                  <a:srgbClr val="000000"/>
                </a:solidFill>
                <a:latin typeface="Comic Sans MS" panose="030F0902030302020204" pitchFamily="66" charset="0"/>
              </a:rPr>
              <a:t> 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nel circolo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sanguigno ai tessuti e trasportarlo ai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vari organuli cellulari che lo utilizzano (es. mitocondri)</a:t>
            </a:r>
          </a:p>
        </p:txBody>
      </p:sp>
      <p:pic>
        <p:nvPicPr>
          <p:cNvPr id="19459" name="Picture 2" descr="C:\Users\Alessandra\Desktop\7.01.jpg">
            <a:extLst>
              <a:ext uri="{FF2B5EF4-FFF2-40B4-BE49-F238E27FC236}">
                <a16:creationId xmlns:a16="http://schemas.microsoft.com/office/drawing/2014/main" id="{0E24022D-3984-5B48-8222-A00BBC9FD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7043" r="23999" b="8958"/>
          <a:stretch>
            <a:fillRect/>
          </a:stretch>
        </p:blipFill>
        <p:spPr bwMode="auto">
          <a:xfrm>
            <a:off x="6019800" y="206240"/>
            <a:ext cx="2927350" cy="664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ttangolo 4">
            <a:extLst>
              <a:ext uri="{FF2B5EF4-FFF2-40B4-BE49-F238E27FC236}">
                <a16:creationId xmlns:a16="http://schemas.microsoft.com/office/drawing/2014/main" id="{8758FAC7-2A14-4448-AF0D-463767A35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2875" y="428625"/>
            <a:ext cx="3500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trasporta l’O</a:t>
            </a:r>
            <a:r>
              <a:rPr kumimoji="0" lang="it-IT" altLang="it-IT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dai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polmoni ai tessuti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piè di pagina 1">
            <a:extLst>
              <a:ext uri="{FF2B5EF4-FFF2-40B4-BE49-F238E27FC236}">
                <a16:creationId xmlns:a16="http://schemas.microsoft.com/office/drawing/2014/main" id="{E13E1A6B-A4B5-9949-A073-3B014F2C9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Zanichelli Editore S.p.A.</a:t>
            </a:r>
            <a:r>
              <a:rPr kumimoji="0" lang="en-US" alt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it-IT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20483" name="Rettangolo 2">
            <a:extLst>
              <a:ext uri="{FF2B5EF4-FFF2-40B4-BE49-F238E27FC236}">
                <a16:creationId xmlns:a16="http://schemas.microsoft.com/office/drawing/2014/main" id="{36CFDACD-5059-B643-B742-958B0EC2B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44961"/>
            <a:ext cx="75612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Nella Mb e </a:t>
            </a:r>
            <a:r>
              <a:rPr kumimoji="0" lang="it-IT" altLang="it-IT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3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ogni </a:t>
            </a: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subunità </a:t>
            </a:r>
            <a:r>
              <a:rPr lang="it-IT" altLang="it-IT" sz="3600" baseline="0" dirty="0">
                <a:solidFill>
                  <a:srgbClr val="000000"/>
                </a:solidFill>
                <a:latin typeface="Comic Sans MS" panose="030F0902030302020204" pitchFamily="66" charset="0"/>
              </a:rPr>
              <a:t>è costituita da due parti:</a:t>
            </a:r>
            <a:endParaRPr kumimoji="0" lang="it-IT" altLang="it-IT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</a:t>
            </a: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proteica (globina)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porzione non proteica (eme)</a:t>
            </a:r>
          </a:p>
        </p:txBody>
      </p:sp>
      <p:pic>
        <p:nvPicPr>
          <p:cNvPr id="20484" name="Immagine 3" descr="7.1.png">
            <a:extLst>
              <a:ext uri="{FF2B5EF4-FFF2-40B4-BE49-F238E27FC236}">
                <a16:creationId xmlns:a16="http://schemas.microsoft.com/office/drawing/2014/main" id="{AF1E08FC-B190-F944-A6BB-8E5FFB90E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0488"/>
            <a:ext cx="4041775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4">
            <a:extLst>
              <a:ext uri="{FF2B5EF4-FFF2-40B4-BE49-F238E27FC236}">
                <a16:creationId xmlns:a16="http://schemas.microsoft.com/office/drawing/2014/main" id="{433B59F0-B5D2-6449-A1B3-9862878D9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8" y="1006748"/>
            <a:ext cx="45545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4 anelli pirrolici= </a:t>
            </a:r>
            <a:r>
              <a:rPr kumimoji="0" lang="it-IT" alt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protoporfirina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Fe</a:t>
            </a:r>
            <a:r>
              <a:rPr kumimoji="0" lang="it-IT" altLang="it-IT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2+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al centro del gruppo eme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(il Fe</a:t>
            </a:r>
            <a:r>
              <a:rPr kumimoji="0" lang="it-IT" altLang="it-IT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3+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non è in grado di legare ossigeno)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057293EE-844A-964E-9F8C-761ABC83F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14363"/>
            <a:ext cx="44291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CasellaDiTesto 3">
            <a:extLst>
              <a:ext uri="{FF2B5EF4-FFF2-40B4-BE49-F238E27FC236}">
                <a16:creationId xmlns:a16="http://schemas.microsoft.com/office/drawing/2014/main" id="{2C90476C-87F6-D346-AED1-B607C0F56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0"/>
            <a:ext cx="7286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it-IT" altLang="it-IT" sz="2800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EME: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PROTOPORFIRINA IX +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Fe</a:t>
            </a:r>
            <a:r>
              <a:rPr kumimoji="0" lang="it-IT" altLang="it-IT" sz="2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2+</a:t>
            </a:r>
            <a:r>
              <a:rPr kumimoji="0" lang="it-IT" altLang="it-IT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=</a:t>
            </a:r>
          </a:p>
        </p:txBody>
      </p:sp>
      <p:sp>
        <p:nvSpPr>
          <p:cNvPr id="21510" name="CasellaDiTesto 1">
            <a:extLst>
              <a:ext uri="{FF2B5EF4-FFF2-40B4-BE49-F238E27FC236}">
                <a16:creationId xmlns:a16="http://schemas.microsoft.com/office/drawing/2014/main" id="{E5B498B5-8B15-A744-8F6E-0554932BD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4557016"/>
            <a:ext cx="13260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His F8 (93)</a:t>
            </a:r>
          </a:p>
        </p:txBody>
      </p:sp>
      <p:sp>
        <p:nvSpPr>
          <p:cNvPr id="2" name="CasellaDiTesto 3">
            <a:extLst>
              <a:ext uri="{FF2B5EF4-FFF2-40B4-BE49-F238E27FC236}">
                <a16:creationId xmlns:a16="http://schemas.microsoft.com/office/drawing/2014/main" id="{08988922-68C4-F206-33AD-18D77B3FF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307" y="3747937"/>
            <a:ext cx="3221832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PROTOPORFIRINA IX appartiene ad una classe di composti chiamati </a:t>
            </a:r>
            <a:r>
              <a:rPr kumimoji="0" lang="it-IT" alt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porfinine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(citocromi, clorofilla)</a:t>
            </a:r>
          </a:p>
        </p:txBody>
      </p:sp>
      <p:sp>
        <p:nvSpPr>
          <p:cNvPr id="3" name="CasellaDiTesto 3">
            <a:extLst>
              <a:ext uri="{FF2B5EF4-FFF2-40B4-BE49-F238E27FC236}">
                <a16:creationId xmlns:a16="http://schemas.microsoft.com/office/drawing/2014/main" id="{BCE77D49-CFB6-A81F-8D21-140518913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49" y="4881862"/>
            <a:ext cx="1990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Istidina prossimale</a:t>
            </a: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3F83A21D-1364-C7D0-ABC8-B256EF41D078}"/>
              </a:ext>
            </a:extLst>
          </p:cNvPr>
          <p:cNvSpPr/>
          <p:nvPr/>
        </p:nvSpPr>
        <p:spPr>
          <a:xfrm rot="16200000">
            <a:off x="407194" y="5290662"/>
            <a:ext cx="450532" cy="1981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f0501">
            <a:extLst>
              <a:ext uri="{FF2B5EF4-FFF2-40B4-BE49-F238E27FC236}">
                <a16:creationId xmlns:a16="http://schemas.microsoft.com/office/drawing/2014/main" id="{82F1B8C9-4B71-8540-AA87-496898AFC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9" y="39954"/>
            <a:ext cx="8382000" cy="30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CasellaDiTesto 1">
            <a:extLst>
              <a:ext uri="{FF2B5EF4-FFF2-40B4-BE49-F238E27FC236}">
                <a16:creationId xmlns:a16="http://schemas.microsoft.com/office/drawing/2014/main" id="{735A7FC0-49C5-FA41-A3FB-20EFB6B90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09600"/>
            <a:ext cx="10182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porfirina</a:t>
            </a:r>
          </a:p>
        </p:txBody>
      </p:sp>
      <p:pic>
        <p:nvPicPr>
          <p:cNvPr id="5" name="Picture 4" descr="Hemoglobin &amp;amp; Myoglobin: 1. Heme Group - Biochemistry Flashcards | Draw it  to Know it">
            <a:extLst>
              <a:ext uri="{FF2B5EF4-FFF2-40B4-BE49-F238E27FC236}">
                <a16:creationId xmlns:a16="http://schemas.microsoft.com/office/drawing/2014/main" id="{FC1E36CF-C033-BA40-821D-1CC755A84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7841"/>
            <a:ext cx="3771667" cy="377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2" name="CasellaDiTesto 1">
            <a:extLst>
              <a:ext uri="{FF2B5EF4-FFF2-40B4-BE49-F238E27FC236}">
                <a16:creationId xmlns:a16="http://schemas.microsoft.com/office/drawing/2014/main" id="{A6D7DFC0-D117-B94D-B677-014D33440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5772" y="3244334"/>
            <a:ext cx="1851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Protoporfirina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IX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 descr="f0502">
            <a:extLst>
              <a:ext uri="{FF2B5EF4-FFF2-40B4-BE49-F238E27FC236}">
                <a16:creationId xmlns:a16="http://schemas.microsoft.com/office/drawing/2014/main" id="{50E6034D-9120-6E4D-A8E5-3B6F6137F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9712"/>
            <a:ext cx="5324475" cy="637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71500" y="1524000"/>
            <a:ext cx="8572500" cy="499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Prof.ssa Alessandra Olianas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Dip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Scienze della Vita e dell’Ambiente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Sezione Biomedica (laboratorio</a:t>
            </a:r>
            <a:r>
              <a:rPr kumimoji="0" lang="it-IT" altLang="it-IT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 Biochimica)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Tel. 0706754507 (studio)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baseline="0" dirty="0">
              <a:solidFill>
                <a:prstClr val="black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Ricevimento studenti: 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 riceve per appuntamento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		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olianas@unica.it</a:t>
            </a:r>
            <a:r>
              <a:rPr kumimoji="0" lang="it-IT" alt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altLang="it-IT" sz="2800" dirty="0">
              <a:solidFill>
                <a:srgbClr val="FF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E2887D2A-C430-479B-8BC6-E56D1C529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14313"/>
            <a:ext cx="1654419" cy="166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436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f0503">
            <a:extLst>
              <a:ext uri="{FF2B5EF4-FFF2-40B4-BE49-F238E27FC236}">
                <a16:creationId xmlns:a16="http://schemas.microsoft.com/office/drawing/2014/main" id="{CECE78C4-260D-6B40-B110-0E9DE28D03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17" y="-59987"/>
            <a:ext cx="4632624" cy="378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0302 Heme of myoglobin">
            <a:extLst>
              <a:ext uri="{FF2B5EF4-FFF2-40B4-BE49-F238E27FC236}">
                <a16:creationId xmlns:a16="http://schemas.microsoft.com/office/drawing/2014/main" id="{8CDC40F7-9F36-D940-88C5-BAEF2692E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3861048"/>
            <a:ext cx="9007475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F30E5AB-5D8B-F34C-BE90-44F4A602F6E7}"/>
              </a:ext>
            </a:extLst>
          </p:cNvPr>
          <p:cNvSpPr txBox="1"/>
          <p:nvPr/>
        </p:nvSpPr>
        <p:spPr>
          <a:xfrm>
            <a:off x="7668344" y="609329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E7 (64)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F53C9D0-4C48-6A48-9B9B-9DA9D980E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04800"/>
            <a:ext cx="3182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Gruppo EME</a:t>
            </a:r>
            <a:endParaRPr kumimoji="0" lang="it-IT" altLang="it-IT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" name="CasellaDiTesto 3">
            <a:extLst>
              <a:ext uri="{FF2B5EF4-FFF2-40B4-BE49-F238E27FC236}">
                <a16:creationId xmlns:a16="http://schemas.microsoft.com/office/drawing/2014/main" id="{844FA2B9-EC5A-0D98-495A-5FD26D759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5106" y="1583010"/>
            <a:ext cx="318293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Il legame con l’ossigeno è stabilizzato da un legame idrogeno tra l’ossigeno e </a:t>
            </a: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l’istidina distale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(His 64 o E7)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>
            <a:extLst>
              <a:ext uri="{FF2B5EF4-FFF2-40B4-BE49-F238E27FC236}">
                <a16:creationId xmlns:a16="http://schemas.microsoft.com/office/drawing/2014/main" id="{88934A82-AD4E-9D49-8A60-9641AEDD9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"/>
          <a:stretch>
            <a:fillRect/>
          </a:stretch>
        </p:blipFill>
        <p:spPr bwMode="auto">
          <a:xfrm>
            <a:off x="107950" y="328613"/>
            <a:ext cx="5130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2728F343-BAC5-E648-BB59-D01BB5CEA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9188" y="500063"/>
            <a:ext cx="4214812" cy="624786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Fe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2+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dell’eme può legare: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l’O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nell’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ossiemoglobina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;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CO nella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D11873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carbossiemoglobina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;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l’H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 nella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metaemoglobina, </a:t>
            </a: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lang="it-IT" altLang="it-IT" sz="2000" b="1" baseline="0" dirty="0">
              <a:solidFill>
                <a:srgbClr val="990000"/>
              </a:solidFill>
              <a:latin typeface="Comic Sans MS" pitchFamily="66" charset="0"/>
            </a:endParaRPr>
          </a:p>
          <a:p>
            <a:pPr marL="91440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AutoNum type="arabicPeriod"/>
              <a:tabLst/>
              <a:defRPr/>
            </a:pPr>
            <a:endParaRPr lang="it-IT" altLang="it-IT" sz="2000" b="1" baseline="0" dirty="0">
              <a:solidFill>
                <a:srgbClr val="990000"/>
              </a:solidFill>
              <a:latin typeface="Comic Sans MS" pitchFamily="66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altLang="it-IT" sz="2000" b="1" baseline="0" dirty="0">
              <a:solidFill>
                <a:srgbClr val="990000"/>
              </a:solidFill>
              <a:latin typeface="Comic Sans MS" pitchFamily="66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altLang="it-IT" sz="2000" b="1" baseline="0" dirty="0">
                <a:solidFill>
                  <a:srgbClr val="000000"/>
                </a:solidFill>
                <a:latin typeface="Comic Sans MS" pitchFamily="66" charset="0"/>
              </a:rPr>
              <a:t>U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nico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caso in cui il Fe dell’eme è trivalente (Fe</a:t>
            </a:r>
            <a:r>
              <a:rPr kumimoji="0" lang="it-IT" altLang="it-IT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3+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),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altLang="it-IT" sz="2000" b="1" baseline="0" dirty="0">
              <a:solidFill>
                <a:srgbClr val="000000"/>
              </a:solidFill>
              <a:latin typeface="Comic Sans MS" pitchFamily="66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La molecola perde la capacità di trasportare l’ossigeno.</a:t>
            </a:r>
          </a:p>
        </p:txBody>
      </p:sp>
      <p:sp>
        <p:nvSpPr>
          <p:cNvPr id="2" name="Stella a 6 punte 1">
            <a:extLst>
              <a:ext uri="{FF2B5EF4-FFF2-40B4-BE49-F238E27FC236}">
                <a16:creationId xmlns:a16="http://schemas.microsoft.com/office/drawing/2014/main" id="{E7EF2CC0-E783-8D40-9623-6BA46D4A8169}"/>
              </a:ext>
            </a:extLst>
          </p:cNvPr>
          <p:cNvSpPr/>
          <p:nvPr/>
        </p:nvSpPr>
        <p:spPr>
          <a:xfrm>
            <a:off x="2771800" y="1988840"/>
            <a:ext cx="144016" cy="216024"/>
          </a:xfrm>
          <a:prstGeom prst="star6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CF887A08-747B-2AE8-E1BA-2FED179D8EB9}"/>
              </a:ext>
            </a:extLst>
          </p:cNvPr>
          <p:cNvSpPr/>
          <p:nvPr/>
        </p:nvSpPr>
        <p:spPr>
          <a:xfrm>
            <a:off x="6324600" y="3383281"/>
            <a:ext cx="502919" cy="731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AA94F5A4-2F31-759E-FF69-CE5B82A0635C}"/>
              </a:ext>
            </a:extLst>
          </p:cNvPr>
          <p:cNvSpPr/>
          <p:nvPr/>
        </p:nvSpPr>
        <p:spPr>
          <a:xfrm>
            <a:off x="6391396" y="4800600"/>
            <a:ext cx="502919" cy="731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>
            <a:extLst>
              <a:ext uri="{FF2B5EF4-FFF2-40B4-BE49-F238E27FC236}">
                <a16:creationId xmlns:a16="http://schemas.microsoft.com/office/drawing/2014/main" id="{33D26010-4F83-AC48-B174-D48F326B1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3898900"/>
            <a:ext cx="292417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612F9271-5FF1-7B48-9F19-DE71176A2A83}"/>
              </a:ext>
            </a:extLst>
          </p:cNvPr>
          <p:cNvSpPr/>
          <p:nvPr/>
        </p:nvSpPr>
        <p:spPr>
          <a:xfrm>
            <a:off x="390110" y="228600"/>
            <a:ext cx="8715375" cy="373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arbossi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-mioglobina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carbossi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-emoglobina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-CO) 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it-IT" sz="2000" b="1" baseline="0" dirty="0">
                <a:solidFill>
                  <a:srgbClr val="000000"/>
                </a:solidFill>
                <a:latin typeface="Comic Sans MS" pitchFamily="66" charset="0"/>
              </a:rPr>
              <a:t>CO </a:t>
            </a:r>
            <a:r>
              <a:rPr lang="it-IT" sz="2000" baseline="0" dirty="0">
                <a:solidFill>
                  <a:srgbClr val="000000"/>
                </a:solidFill>
                <a:latin typeface="Comic Sans MS" pitchFamily="66" charset="0"/>
              </a:rPr>
              <a:t>legato al gruppo eme. </a:t>
            </a: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non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CO</a:t>
            </a:r>
            <a:r>
              <a:rPr kumimoji="0" 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!!!)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2000" b="1" baseline="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Il legame con il CO è circa 300 volte più stabile di quello con l’O</a:t>
            </a:r>
            <a:r>
              <a:rPr kumimoji="0" 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Quando nell’aria è presente 0.2% di CO in 1 ora si ha perdita di coscienza e in circa 4 ore si ha morte per asfissia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(circa 2/3 di </a:t>
            </a:r>
            <a:r>
              <a:rPr kumimoji="0" 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Hb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sono legati a CO).</a:t>
            </a:r>
          </a:p>
        </p:txBody>
      </p:sp>
      <p:pic>
        <p:nvPicPr>
          <p:cNvPr id="28677" name="Picture 5" descr="Il monossido di carbonio (Elisa-Anna)">
            <a:extLst>
              <a:ext uri="{FF2B5EF4-FFF2-40B4-BE49-F238E27FC236}">
                <a16:creationId xmlns:a16="http://schemas.microsoft.com/office/drawing/2014/main" id="{E27BD43C-FEFF-AE46-ACFB-7F546CE02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75" y="4437112"/>
            <a:ext cx="3077294" cy="23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0DBC4F2A-01EE-2945-BE26-F20FFD8688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1403" y="86603"/>
            <a:ext cx="8229600" cy="1143000"/>
          </a:xfrm>
        </p:spPr>
        <p:txBody>
          <a:bodyPr/>
          <a:lstStyle/>
          <a:p>
            <a:pPr eaLnBrk="1" hangingPunct="1"/>
            <a:r>
              <a:rPr lang="it-IT" altLang="it-IT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Protezione dell’eme da parte della globina</a:t>
            </a:r>
            <a:br>
              <a:rPr lang="it-IT" altLang="it-IT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it-IT" altLang="it-IT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41BB535-82E4-1C44-8237-E3158CA1A5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5543550" cy="568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z="2800" dirty="0">
                <a:latin typeface="Comic Sans MS" panose="030F0902030302020204" pitchFamily="66" charset="0"/>
              </a:rPr>
              <a:t>Le </a:t>
            </a:r>
            <a:r>
              <a:rPr lang="it-IT" altLang="it-IT" sz="2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globine</a:t>
            </a:r>
            <a:r>
              <a:rPr lang="it-IT" altLang="it-IT" sz="2800" dirty="0">
                <a:latin typeface="Comic Sans MS" panose="030F0902030302020204" pitchFamily="66" charset="0"/>
              </a:rPr>
              <a:t> che circondano l'</a:t>
            </a:r>
            <a:r>
              <a:rPr lang="it-IT" altLang="it-IT" sz="2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eme</a:t>
            </a:r>
            <a:r>
              <a:rPr lang="it-IT" altLang="it-IT" sz="2800" dirty="0">
                <a:latin typeface="Comic Sans MS" panose="030F0902030302020204" pitchFamily="66" charset="0"/>
              </a:rPr>
              <a:t> nella </a:t>
            </a:r>
            <a:r>
              <a:rPr lang="it-IT" altLang="it-IT" sz="2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Mb</a:t>
            </a:r>
            <a:r>
              <a:rPr lang="it-IT" altLang="it-IT" sz="2800" dirty="0">
                <a:latin typeface="Comic Sans MS" panose="030F0902030302020204" pitchFamily="66" charset="0"/>
              </a:rPr>
              <a:t> ed nella </a:t>
            </a:r>
            <a:r>
              <a:rPr lang="it-IT" altLang="it-IT" sz="2800" b="1" dirty="0" err="1">
                <a:solidFill>
                  <a:srgbClr val="FF0000"/>
                </a:solidFill>
                <a:latin typeface="Comic Sans MS" panose="030F0902030302020204" pitchFamily="66" charset="0"/>
              </a:rPr>
              <a:t>Hb</a:t>
            </a:r>
            <a:r>
              <a:rPr lang="it-IT" altLang="it-IT" sz="2800" dirty="0">
                <a:latin typeface="Comic Sans MS" panose="030F0902030302020204" pitchFamily="66" charset="0"/>
              </a:rPr>
              <a:t> hanno funzioni di estrema importanza: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it-IT" altLang="it-IT" sz="1800" b="1" dirty="0">
              <a:latin typeface="Comic Sans MS" panose="030F0902030302020204" pitchFamily="66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z="1800" dirty="0">
                <a:latin typeface="Comic Sans MS" panose="030F0902030302020204" pitchFamily="66" charset="0"/>
              </a:rPr>
              <a:t>- impediscono al ferro dell’eme di ossidarsi  da </a:t>
            </a:r>
            <a:r>
              <a:rPr lang="it-IT" altLang="it-IT" sz="1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Fe</a:t>
            </a:r>
            <a:r>
              <a:rPr lang="it-IT" altLang="it-IT" sz="180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2+</a:t>
            </a:r>
            <a:r>
              <a:rPr lang="it-IT" altLang="it-IT" sz="1800" dirty="0">
                <a:latin typeface="Comic Sans MS" panose="030F0902030302020204" pitchFamily="66" charset="0"/>
              </a:rPr>
              <a:t> ferroso a  </a:t>
            </a:r>
            <a:r>
              <a:rPr lang="it-IT" altLang="it-IT" sz="1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Fe</a:t>
            </a:r>
            <a:r>
              <a:rPr lang="it-IT" altLang="it-IT" sz="1800" b="1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3+</a:t>
            </a:r>
            <a:r>
              <a:rPr lang="it-IT" altLang="it-IT" sz="1800" dirty="0">
                <a:latin typeface="Comic Sans MS" panose="030F0902030302020204" pitchFamily="66" charset="0"/>
              </a:rPr>
              <a:t> ferrico;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it-IT" altLang="it-IT" sz="1800" dirty="0">
              <a:latin typeface="Comic Sans MS" panose="030F0902030302020204" pitchFamily="66" charset="0"/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it-IT" altLang="it-IT" sz="1800" dirty="0">
                <a:latin typeface="Comic Sans MS" panose="030F0902030302020204" pitchFamily="66" charset="0"/>
              </a:rPr>
              <a:t>creano un </a:t>
            </a:r>
            <a:r>
              <a:rPr lang="it-IT" altLang="it-IT" sz="1800" b="1" dirty="0">
                <a:latin typeface="Comic Sans MS" panose="030F0902030302020204" pitchFamily="66" charset="0"/>
              </a:rPr>
              <a:t>sito attivo idrofobico</a:t>
            </a:r>
            <a:r>
              <a:rPr lang="it-IT" altLang="it-IT" sz="1800" dirty="0">
                <a:latin typeface="Comic Sans MS" panose="030F0902030302020204" pitchFamily="66" charset="0"/>
              </a:rPr>
              <a:t>, 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it-IT" altLang="it-IT" sz="1800" dirty="0">
                <a:latin typeface="Comic Sans MS" panose="030F0902030302020204" pitchFamily="66" charset="0"/>
              </a:rPr>
              <a:t>	in cui si lega O</a:t>
            </a:r>
            <a:r>
              <a:rPr lang="it-IT" altLang="it-IT" sz="1800" baseline="-25000" dirty="0">
                <a:latin typeface="Comic Sans MS" panose="030F0902030302020204" pitchFamily="66" charset="0"/>
              </a:rPr>
              <a:t>2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endParaRPr lang="it-IT" altLang="it-IT" sz="1800" dirty="0">
              <a:latin typeface="Comic Sans MS" panose="030F0902030302020204" pitchFamily="66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800" dirty="0">
                <a:latin typeface="Comic Sans MS" panose="030F0902030302020204" pitchFamily="66" charset="0"/>
              </a:rPr>
              <a:t>- proteggono l’</a:t>
            </a:r>
            <a:r>
              <a:rPr lang="it-IT" altLang="it-IT" sz="1800" b="1" dirty="0">
                <a:solidFill>
                  <a:srgbClr val="FF0000"/>
                </a:solidFill>
                <a:latin typeface="Comic Sans MS" panose="030F0902030302020204" pitchFamily="66" charset="0"/>
              </a:rPr>
              <a:t>eme</a:t>
            </a:r>
            <a:r>
              <a:rPr lang="it-IT" altLang="it-IT" sz="1800" dirty="0">
                <a:latin typeface="Comic Sans MS" panose="030F0902030302020204" pitchFamily="66" charset="0"/>
              </a:rPr>
              <a:t> da </a:t>
            </a:r>
            <a:r>
              <a:rPr lang="it-IT" altLang="it-IT" sz="1800" dirty="0" err="1">
                <a:latin typeface="Comic Sans MS" panose="030F0902030302020204" pitchFamily="66" charset="0"/>
              </a:rPr>
              <a:t>ligandi</a:t>
            </a:r>
            <a:r>
              <a:rPr lang="it-IT" altLang="it-IT" sz="1800" dirty="0">
                <a:latin typeface="Comic Sans MS" panose="030F0902030302020204" pitchFamily="66" charset="0"/>
              </a:rPr>
              <a:t> indesiderabili (esempio CO monossido di carbonio).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400" dirty="0">
                <a:latin typeface="Comic Sans MS" panose="030F0902030302020204" pitchFamily="66" charset="0"/>
              </a:rPr>
              <a:t>     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400" dirty="0">
                <a:latin typeface="Comic Sans MS" panose="030F0902030302020204" pitchFamily="66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1400" dirty="0">
                <a:latin typeface="Comic Sans MS" panose="030F0902030302020204" pitchFamily="66" charset="0"/>
              </a:rPr>
              <a:t>.</a:t>
            </a:r>
          </a:p>
        </p:txBody>
      </p:sp>
      <p:pic>
        <p:nvPicPr>
          <p:cNvPr id="29700" name="Immagine 3" descr="7.3.png">
            <a:extLst>
              <a:ext uri="{FF2B5EF4-FFF2-40B4-BE49-F238E27FC236}">
                <a16:creationId xmlns:a16="http://schemas.microsoft.com/office/drawing/2014/main" id="{C97BB11A-954B-2145-9FFD-6130F6A79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76250"/>
            <a:ext cx="3170238" cy="598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E5C69716-7229-2645-8FD8-59A168D812D4}"/>
              </a:ext>
            </a:extLst>
          </p:cNvPr>
          <p:cNvCxnSpPr/>
          <p:nvPr/>
        </p:nvCxnSpPr>
        <p:spPr>
          <a:xfrm>
            <a:off x="5867400" y="3501008"/>
            <a:ext cx="432792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Immagine 1" descr="hb.png">
            <a:extLst>
              <a:ext uri="{FF2B5EF4-FFF2-40B4-BE49-F238E27FC236}">
                <a16:creationId xmlns:a16="http://schemas.microsoft.com/office/drawing/2014/main" id="{09206401-B807-375E-FC2F-B712595DD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714375"/>
            <a:ext cx="6143625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E87609B-44CD-585B-C182-0EFF332EB739}"/>
              </a:ext>
            </a:extLst>
          </p:cNvPr>
          <p:cNvSpPr txBox="1"/>
          <p:nvPr/>
        </p:nvSpPr>
        <p:spPr>
          <a:xfrm>
            <a:off x="1033462" y="1600200"/>
            <a:ext cx="12192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901A00-C43B-673B-B3A1-C3EA1D218107}"/>
              </a:ext>
            </a:extLst>
          </p:cNvPr>
          <p:cNvSpPr txBox="1"/>
          <p:nvPr/>
        </p:nvSpPr>
        <p:spPr>
          <a:xfrm>
            <a:off x="1447800" y="838200"/>
            <a:ext cx="121920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Abs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CD89EB8-1F9C-B3AC-9A22-6075A89E4BD2}"/>
              </a:ext>
            </a:extLst>
          </p:cNvPr>
          <p:cNvSpPr txBox="1"/>
          <p:nvPr/>
        </p:nvSpPr>
        <p:spPr>
          <a:xfrm>
            <a:off x="1357313" y="304800"/>
            <a:ext cx="4141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Spettro di assorbimento dell’</a:t>
            </a:r>
            <a:r>
              <a:rPr lang="it-IT" dirty="0" err="1"/>
              <a:t>Hb</a:t>
            </a:r>
            <a:endParaRPr lang="it-I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B4B61FD-155D-4CD9-9B1A-A6942E01E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75" y="5929313"/>
            <a:ext cx="681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VIS</a:t>
            </a:r>
            <a:endParaRPr lang="en-US" altLang="it-IT" sz="2400"/>
          </a:p>
        </p:txBody>
      </p:sp>
      <p:pic>
        <p:nvPicPr>
          <p:cNvPr id="24" name="Picture 8" descr="4D557339">
            <a:extLst>
              <a:ext uri="{FF2B5EF4-FFF2-40B4-BE49-F238E27FC236}">
                <a16:creationId xmlns:a16="http://schemas.microsoft.com/office/drawing/2014/main" id="{F387306C-306F-D7E0-EFDE-5FE59E961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0000"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1" r="11192" b="41585"/>
          <a:stretch>
            <a:fillRect/>
          </a:stretch>
        </p:blipFill>
        <p:spPr bwMode="auto">
          <a:xfrm>
            <a:off x="4143375" y="1428750"/>
            <a:ext cx="3119438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Picture 18" descr="heme-structure">
            <a:extLst>
              <a:ext uri="{FF2B5EF4-FFF2-40B4-BE49-F238E27FC236}">
                <a16:creationId xmlns:a16="http://schemas.microsoft.com/office/drawing/2014/main" id="{D0898BF1-2E35-D824-772E-E79A29C7C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500313"/>
            <a:ext cx="2044700" cy="2366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90DDD35-51CC-6534-C4C4-A3C3BE344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928813"/>
            <a:ext cx="3019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Proteina coniugata: Hb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A8BA950-B620-3547-5980-E38C68341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21" y="222235"/>
            <a:ext cx="8260595" cy="66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2800" dirty="0"/>
          </a:p>
          <a:p>
            <a:pPr eaLnBrk="1" hangingPunct="1">
              <a:spcBef>
                <a:spcPct val="0"/>
              </a:spcBef>
            </a:pPr>
            <a:r>
              <a:rPr lang="it-IT" altLang="it-IT" sz="2800" dirty="0"/>
              <a:t>Gruppi prostetici  (proteine coniugate):  p.es gruppo eme 410-415 nm, 500-600 nm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2DFE6A0-CBAB-963C-1865-D1D34BFEB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25" y="3429000"/>
            <a:ext cx="1693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rgbClr val="FF0000"/>
                </a:solidFill>
              </a:rPr>
              <a:t>Deoxy-Hb  (</a:t>
            </a:r>
            <a:r>
              <a:rPr lang="it-IT" altLang="it-IT" sz="900">
                <a:sym typeface="Symbol" panose="05050102010706020507" pitchFamily="18" charset="2"/>
              </a:rPr>
              <a:t></a:t>
            </a:r>
            <a:r>
              <a:rPr lang="it-IT" altLang="it-IT" sz="180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5C6B301F-E5D3-7377-8132-8B4E9D3ED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8063" y="2786063"/>
            <a:ext cx="149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rgbClr val="FF0000"/>
                </a:solidFill>
              </a:rPr>
              <a:t>Oxy-Hb  (     )</a:t>
            </a:r>
          </a:p>
        </p:txBody>
      </p:sp>
      <p:cxnSp>
        <p:nvCxnSpPr>
          <p:cNvPr id="40" name="Connettore 1 39">
            <a:extLst>
              <a:ext uri="{FF2B5EF4-FFF2-40B4-BE49-F238E27FC236}">
                <a16:creationId xmlns:a16="http://schemas.microsoft.com/office/drawing/2014/main" id="{533EFB16-5803-9415-E465-0295077949BB}"/>
              </a:ext>
            </a:extLst>
          </p:cNvPr>
          <p:cNvCxnSpPr/>
          <p:nvPr/>
        </p:nvCxnSpPr>
        <p:spPr>
          <a:xfrm>
            <a:off x="8027110" y="2848499"/>
            <a:ext cx="214312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806FCB8E-93CD-7CD1-8B66-F793094B7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0750" y="4000500"/>
            <a:ext cx="1873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rgbClr val="FF0000"/>
                </a:solidFill>
              </a:rPr>
              <a:t>Carboxy-Hb  (</a:t>
            </a:r>
            <a:r>
              <a:rPr lang="it-IT" altLang="it-IT" sz="900">
                <a:sym typeface="Symbol" panose="05050102010706020507" pitchFamily="18" charset="2"/>
              </a:rPr>
              <a:t></a:t>
            </a:r>
            <a:r>
              <a:rPr lang="it-IT" altLang="it-IT" sz="1800">
                <a:solidFill>
                  <a:srgbClr val="FF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29" grpId="0"/>
      <p:bldP spid="37" grpId="0"/>
      <p:bldP spid="38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208D423-F03D-41C9-CABB-D4D89754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1DF6B0-7A60-D1D6-4F29-F906E2C26EA1}"/>
              </a:ext>
            </a:extLst>
          </p:cNvPr>
          <p:cNvSpPr txBox="1"/>
          <p:nvPr/>
        </p:nvSpPr>
        <p:spPr>
          <a:xfrm>
            <a:off x="-729574" y="255881"/>
            <a:ext cx="101151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altLang="it-IT" baseline="0" dirty="0">
                <a:latin typeface="Comic Sans MS" panose="030F0902030302020204" pitchFamily="66" charset="0"/>
              </a:rPr>
              <a:t>MIOGLOBINA    </a:t>
            </a:r>
            <a:r>
              <a:rPr lang="it-IT" altLang="it-IT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   EMOGLOBINA 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4" descr="C:\Documenti\Pic_Bioc\Mb_Hb.gif">
            <a:extLst>
              <a:ext uri="{FF2B5EF4-FFF2-40B4-BE49-F238E27FC236}">
                <a16:creationId xmlns:a16="http://schemas.microsoft.com/office/drawing/2014/main" id="{CB71C61C-9C48-F2DD-B5F2-0A89DFE6E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3" b="6468"/>
          <a:stretch/>
        </p:blipFill>
        <p:spPr bwMode="auto">
          <a:xfrm>
            <a:off x="4177349" y="2686452"/>
            <a:ext cx="4709669" cy="297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i\Pic_Bioc\Mb_Hb.gif">
            <a:extLst>
              <a:ext uri="{FF2B5EF4-FFF2-40B4-BE49-F238E27FC236}">
                <a16:creationId xmlns:a16="http://schemas.microsoft.com/office/drawing/2014/main" id="{D08FE074-9545-0658-5FEA-9800E983FB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9" b="6468"/>
          <a:stretch/>
        </p:blipFill>
        <p:spPr bwMode="auto">
          <a:xfrm>
            <a:off x="372143" y="2158082"/>
            <a:ext cx="3275856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11BFEB61-833A-E6B4-7036-FD764C69419B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-762001" y="1044424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400" baseline="0" dirty="0">
                <a:solidFill>
                  <a:schemeClr val="tx1"/>
                </a:solidFill>
                <a:latin typeface="Arial"/>
              </a:rPr>
              <a:t>1</a:t>
            </a: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gruppo prostetico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400" b="1" baseline="0" dirty="0">
                <a:solidFill>
                  <a:schemeClr val="tx1"/>
                </a:solidFill>
                <a:latin typeface="Arial"/>
              </a:rPr>
              <a:t>1 molecola di ossigeno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55B8F794-6BEE-C62C-9C80-D2FC1438582E}"/>
              </a:ext>
            </a:extLst>
          </p:cNvPr>
          <p:cNvSpPr/>
          <p:nvPr/>
        </p:nvSpPr>
        <p:spPr>
          <a:xfrm>
            <a:off x="1322917" y="1443081"/>
            <a:ext cx="408432" cy="597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0E6EC46-1FBD-337C-DB12-D3D12591AE9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3877876" y="902212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gruppo prostetici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400" b="1" baseline="0" dirty="0">
                <a:solidFill>
                  <a:srgbClr val="FF0000"/>
                </a:solidFill>
                <a:latin typeface="Arial"/>
              </a:rPr>
              <a:t>4 molecole di ossigeno</a:t>
            </a:r>
            <a:endParaRPr kumimoji="0" lang="it-IT" altLang="it-IT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44D326CF-E117-5A2F-AC36-89BD03E904A2}"/>
              </a:ext>
            </a:extLst>
          </p:cNvPr>
          <p:cNvSpPr/>
          <p:nvPr/>
        </p:nvSpPr>
        <p:spPr>
          <a:xfrm>
            <a:off x="5993598" y="1261970"/>
            <a:ext cx="408432" cy="597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3084D0D1-1F34-6000-EB7E-DEC7A57FB036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337262" y="5433518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Il legame con l’ossigeno è cooperativo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D5D1074D-FB8A-134E-1E7C-8CA137FA5072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-304800" y="5575730"/>
            <a:ext cx="5048309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1600" baseline="0" dirty="0">
                <a:solidFill>
                  <a:schemeClr val="tx1"/>
                </a:solidFill>
                <a:latin typeface="Arial"/>
              </a:rPr>
              <a:t>Il legame con l’ossigeno NON è cooperativo</a:t>
            </a:r>
            <a:endParaRPr kumimoji="0" lang="it-IT" altLang="it-IT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67572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1411A79D-A4D9-070F-1E29-AEFBB99E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P. Champe, R. Harvey, D. R. Ferrier, LE BASI DELLA BIOCHIMICA,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Zanichelli Editore S.p.A.</a:t>
            </a:r>
            <a:r>
              <a:rPr lang="en-US" sz="1400"/>
              <a:t> </a:t>
            </a:r>
            <a:r>
              <a:rPr lang="en-US">
                <a:latin typeface="Verdana" pitchFamily="8" charset="0"/>
              </a:rPr>
              <a:t>Copyright © 2006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57873F4-4DA4-B60D-F700-9C03FC74E0BF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685800" y="381000"/>
            <a:ext cx="6400800" cy="12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Il legame con l’ossigeno è cooperativo (</a:t>
            </a:r>
            <a:r>
              <a:rPr lang="it-IT" altLang="it-IT" sz="2000" baseline="0" dirty="0" err="1">
                <a:solidFill>
                  <a:srgbClr val="FF0000"/>
                </a:solidFill>
                <a:latin typeface="Arial"/>
              </a:rPr>
              <a:t>Hb</a:t>
            </a:r>
            <a:r>
              <a:rPr lang="it-IT" altLang="it-IT" sz="2000" baseline="0" dirty="0">
                <a:solidFill>
                  <a:srgbClr val="FF0000"/>
                </a:solidFill>
                <a:latin typeface="Arial"/>
              </a:rPr>
              <a:t>):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altLang="it-IT" sz="2000" baseline="0" dirty="0">
                <a:solidFill>
                  <a:schemeClr val="tx1"/>
                </a:solidFill>
                <a:latin typeface="Arial"/>
              </a:rPr>
              <a:t>Il legame di una molecola di ossigeno facilita il legame delle altre molecole di ossigeno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026" name="Picture 2" descr="MIOGLOBINA ED EMOGLOBINA">
            <a:extLst>
              <a:ext uri="{FF2B5EF4-FFF2-40B4-BE49-F238E27FC236}">
                <a16:creationId xmlns:a16="http://schemas.microsoft.com/office/drawing/2014/main" id="{CE1AFB6E-6588-FFB2-787F-EA3E2A353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2819400"/>
            <a:ext cx="3895725" cy="33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ccia in giù 3">
            <a:extLst>
              <a:ext uri="{FF2B5EF4-FFF2-40B4-BE49-F238E27FC236}">
                <a16:creationId xmlns:a16="http://schemas.microsoft.com/office/drawing/2014/main" id="{CE9990B0-EECA-B42A-505D-87E2E1673D00}"/>
              </a:ext>
            </a:extLst>
          </p:cNvPr>
          <p:cNvSpPr/>
          <p:nvPr/>
        </p:nvSpPr>
        <p:spPr>
          <a:xfrm>
            <a:off x="3505200" y="761531"/>
            <a:ext cx="256032" cy="5212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014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>
            <a:extLst>
              <a:ext uri="{FF2B5EF4-FFF2-40B4-BE49-F238E27FC236}">
                <a16:creationId xmlns:a16="http://schemas.microsoft.com/office/drawing/2014/main" id="{8300792C-1396-6D42-A176-D15280007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3480" y="4393922"/>
            <a:ext cx="2286000" cy="1052512"/>
          </a:xfrm>
          <a:prstGeom prst="ellipse">
            <a:avLst/>
          </a:prstGeom>
          <a:solidFill>
            <a:srgbClr val="CC99FF">
              <a:alpha val="85881"/>
            </a:srgbClr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pic>
        <p:nvPicPr>
          <p:cNvPr id="30724" name="Picture 13">
            <a:extLst>
              <a:ext uri="{FF2B5EF4-FFF2-40B4-BE49-F238E27FC236}">
                <a16:creationId xmlns:a16="http://schemas.microsoft.com/office/drawing/2014/main" id="{EF523AC9-CE2F-214E-BDA4-231112D92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9600"/>
            <a:ext cx="20304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CasellaDiTesto 1">
            <a:extLst>
              <a:ext uri="{FF2B5EF4-FFF2-40B4-BE49-F238E27FC236}">
                <a16:creationId xmlns:a16="http://schemas.microsoft.com/office/drawing/2014/main" id="{33135312-A320-1647-A8A5-422862128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5943600"/>
            <a:ext cx="6080125" cy="400050"/>
          </a:xfrm>
          <a:prstGeom prst="rect">
            <a:avLst/>
          </a:prstGeom>
          <a:solidFill>
            <a:srgbClr val="FEFC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Se la 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Kdiss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è piccola 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l’affinità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 proteina/ligando è elevata</a:t>
            </a:r>
          </a:p>
        </p:txBody>
      </p:sp>
      <p:sp>
        <p:nvSpPr>
          <p:cNvPr id="30726" name="Rettangolo 3">
            <a:extLst>
              <a:ext uri="{FF2B5EF4-FFF2-40B4-BE49-F238E27FC236}">
                <a16:creationId xmlns:a16="http://schemas.microsoft.com/office/drawing/2014/main" id="{1F4923F2-AA2D-9A41-A59A-F11911B9F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191" y="279400"/>
            <a:ext cx="90392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Legame reversibile O</a:t>
            </a:r>
            <a:r>
              <a:rPr kumimoji="0" lang="it-IT" altLang="it-IT" sz="28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-Mb è descritto dalla reazione all’equilibrio </a:t>
            </a:r>
          </a:p>
        </p:txBody>
      </p:sp>
      <p:sp>
        <p:nvSpPr>
          <p:cNvPr id="30727" name="CasellaDiTesto 2">
            <a:extLst>
              <a:ext uri="{FF2B5EF4-FFF2-40B4-BE49-F238E27FC236}">
                <a16:creationId xmlns:a16="http://schemas.microsoft.com/office/drawing/2014/main" id="{A365DF1E-D5CF-9E4F-A64C-8C415F6D1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8494" y="1421184"/>
            <a:ext cx="3941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Proteina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+ Ligando (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↔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6731A83-91E8-2D4B-8EEF-5DF43DA79C5A}"/>
              </a:ext>
            </a:extLst>
          </p:cNvPr>
          <p:cNvSpPr txBox="1"/>
          <p:nvPr/>
        </p:nvSpPr>
        <p:spPr>
          <a:xfrm>
            <a:off x="6394846" y="1235075"/>
            <a:ext cx="2513484" cy="14773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Il legame di un ligando dipende dalla sua concentrazione nell’ambiente circostante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5DA6514-0573-4BB7-1FB0-B142037F62F7}"/>
              </a:ext>
            </a:extLst>
          </p:cNvPr>
          <p:cNvSpPr txBox="1"/>
          <p:nvPr/>
        </p:nvSpPr>
        <p:spPr>
          <a:xfrm>
            <a:off x="3996480" y="2987120"/>
            <a:ext cx="25265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aseline="0" dirty="0"/>
              <a:t>Mb + O</a:t>
            </a:r>
            <a:r>
              <a:rPr lang="it-IT" baseline="-25000" dirty="0"/>
              <a:t>2</a:t>
            </a:r>
            <a:r>
              <a:rPr lang="it-IT" baseline="0" dirty="0"/>
              <a:t> 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1F78354-50B3-30D5-C06C-636C1D5E606B}"/>
              </a:ext>
            </a:extLst>
          </p:cNvPr>
          <p:cNvSpPr txBox="1"/>
          <p:nvPr/>
        </p:nvSpPr>
        <p:spPr>
          <a:xfrm>
            <a:off x="1046075" y="2010940"/>
            <a:ext cx="4798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/>
              <a:t>Mb + O</a:t>
            </a:r>
            <a:r>
              <a:rPr lang="it-IT" baseline="-25000" dirty="0"/>
              <a:t>2</a:t>
            </a:r>
            <a:r>
              <a:rPr lang="it-IT" baseline="0" dirty="0"/>
              <a:t>                   </a:t>
            </a:r>
            <a:r>
              <a:rPr lang="it-IT" baseline="0" dirty="0">
                <a:sym typeface="Wingdings" panose="05000000000000000000" pitchFamily="2" charset="2"/>
              </a:rPr>
              <a:t>MbO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endParaRPr lang="it-IT" baseline="-25000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6D1B314-13FB-B04D-ABB8-D1D097505E63}"/>
              </a:ext>
            </a:extLst>
          </p:cNvPr>
          <p:cNvCxnSpPr>
            <a:cxnSpLocks/>
          </p:cNvCxnSpPr>
          <p:nvPr/>
        </p:nvCxnSpPr>
        <p:spPr bwMode="auto">
          <a:xfrm flipV="1">
            <a:off x="2853480" y="2268313"/>
            <a:ext cx="1247283" cy="17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6A0E257-4375-53A1-DB2B-465779FDFCC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927562" y="2483608"/>
            <a:ext cx="1100478" cy="634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0EE37F96-34E6-2A21-EC93-0D903E91BAB6}"/>
              </a:ext>
            </a:extLst>
          </p:cNvPr>
          <p:cNvSpPr txBox="1"/>
          <p:nvPr/>
        </p:nvSpPr>
        <p:spPr>
          <a:xfrm>
            <a:off x="3052618" y="2503421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/>
              <a:t>K </a:t>
            </a:r>
            <a:r>
              <a:rPr lang="it-IT" sz="2000" baseline="-25000" dirty="0" err="1"/>
              <a:t>diss</a:t>
            </a:r>
            <a:endParaRPr lang="it-IT" sz="2000" baseline="-250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9445B5F3-A880-1425-6BD9-106F57FE1A91}"/>
              </a:ext>
            </a:extLst>
          </p:cNvPr>
          <p:cNvSpPr txBox="1"/>
          <p:nvPr/>
        </p:nvSpPr>
        <p:spPr>
          <a:xfrm>
            <a:off x="3056629" y="1868352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 err="1"/>
              <a:t>Kass</a:t>
            </a:r>
            <a:endParaRPr lang="it-IT" sz="2000" baseline="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D094F43-4F21-FBDB-42DC-028DFDDB2963}"/>
              </a:ext>
            </a:extLst>
          </p:cNvPr>
          <p:cNvSpPr txBox="1"/>
          <p:nvPr/>
        </p:nvSpPr>
        <p:spPr>
          <a:xfrm>
            <a:off x="1037462" y="2942130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>
                <a:sym typeface="Wingdings" panose="05000000000000000000" pitchFamily="2" charset="2"/>
              </a:rPr>
              <a:t>MbO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endParaRPr lang="it-IT" baseline="-25000" dirty="0"/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76523824-7981-D8A2-5EFC-02C39A3670D1}"/>
              </a:ext>
            </a:extLst>
          </p:cNvPr>
          <p:cNvCxnSpPr>
            <a:cxnSpLocks/>
          </p:cNvCxnSpPr>
          <p:nvPr/>
        </p:nvCxnSpPr>
        <p:spPr bwMode="auto">
          <a:xfrm flipV="1">
            <a:off x="2534691" y="3377850"/>
            <a:ext cx="1247283" cy="17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1E2E513-B016-256C-82E5-34C5CE0C0522}"/>
              </a:ext>
            </a:extLst>
          </p:cNvPr>
          <p:cNvSpPr txBox="1"/>
          <p:nvPr/>
        </p:nvSpPr>
        <p:spPr>
          <a:xfrm>
            <a:off x="2750876" y="2964365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 err="1"/>
              <a:t>Kdiss</a:t>
            </a:r>
            <a:endParaRPr lang="it-IT" sz="2000" baseline="0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534093CE-BEE5-0E61-5FA4-419F1358F90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76787" y="3588461"/>
            <a:ext cx="1163091" cy="1262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5" grpId="0" animBg="1"/>
      <p:bldP spid="30726" grpId="0"/>
      <p:bldP spid="30727" grpId="0"/>
      <p:bldP spid="22" grpId="0" animBg="1"/>
      <p:bldP spid="3" grpId="0"/>
      <p:bldP spid="30" grpId="0"/>
      <p:bldP spid="30" grpId="1"/>
      <p:bldP spid="31" grpId="0"/>
      <p:bldP spid="32" grpId="0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>
            <a:extLst>
              <a:ext uri="{FF2B5EF4-FFF2-40B4-BE49-F238E27FC236}">
                <a16:creationId xmlns:a16="http://schemas.microsoft.com/office/drawing/2014/main" id="{A851BE32-BF57-92E7-EA42-CFDB127F9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91237"/>
            <a:ext cx="3810000" cy="1524000"/>
          </a:xfrm>
          <a:prstGeom prst="ellipse">
            <a:avLst/>
          </a:prstGeom>
          <a:solidFill>
            <a:srgbClr val="CC99FF">
              <a:alpha val="81175"/>
            </a:srgbClr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" name="Line 16">
            <a:extLst>
              <a:ext uri="{FF2B5EF4-FFF2-40B4-BE49-F238E27FC236}">
                <a16:creationId xmlns:a16="http://schemas.microsoft.com/office/drawing/2014/main" id="{1E519EE2-5178-37EA-2A3C-C372EB72E8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2207724"/>
            <a:ext cx="457200" cy="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4E81D36-0F32-0623-DA89-A0B7DFA3835D}"/>
              </a:ext>
            </a:extLst>
          </p:cNvPr>
          <p:cNvSpPr txBox="1"/>
          <p:nvPr/>
        </p:nvSpPr>
        <p:spPr>
          <a:xfrm>
            <a:off x="928789" y="353178"/>
            <a:ext cx="7467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FRAZIONE DI SATURAZIONE </a:t>
            </a:r>
            <a:endParaRPr lang="it-IT" dirty="0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38C7F380-6D20-12BF-54C3-305857D64DEC}"/>
              </a:ext>
            </a:extLst>
          </p:cNvPr>
          <p:cNvCxnSpPr>
            <a:cxnSpLocks/>
          </p:cNvCxnSpPr>
          <p:nvPr/>
        </p:nvCxnSpPr>
        <p:spPr bwMode="auto">
          <a:xfrm>
            <a:off x="1066800" y="2207724"/>
            <a:ext cx="17526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0691260-8CED-7DBD-C5E9-B5DBD886A2B0}"/>
              </a:ext>
            </a:extLst>
          </p:cNvPr>
          <p:cNvSpPr txBox="1"/>
          <p:nvPr/>
        </p:nvSpPr>
        <p:spPr>
          <a:xfrm>
            <a:off x="914400" y="2369352"/>
            <a:ext cx="2724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Totale siti disponibili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35C53D0-0356-9495-C1CA-3F0BF1D330DE}"/>
              </a:ext>
            </a:extLst>
          </p:cNvPr>
          <p:cNvSpPr txBox="1"/>
          <p:nvPr/>
        </p:nvSpPr>
        <p:spPr>
          <a:xfrm>
            <a:off x="1205065" y="1815264"/>
            <a:ext cx="1701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Siti occupati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9111D33-A9ED-5463-6B19-41F66DFDB6CF}"/>
              </a:ext>
            </a:extLst>
          </p:cNvPr>
          <p:cNvSpPr txBox="1"/>
          <p:nvPr/>
        </p:nvSpPr>
        <p:spPr>
          <a:xfrm>
            <a:off x="721468" y="5892278"/>
            <a:ext cx="8458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baseline="0" dirty="0">
                <a:solidFill>
                  <a:srgbClr val="000000"/>
                </a:solidFill>
              </a:rPr>
              <a:t>Y 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 esprime in % o frazione di saturazione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7FA8C3F-30B7-0CF9-F7B9-0771C08E9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0189" y="3878531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1, Mb completamente ossigenata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0, Mb completamente deossigenata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DC29763-7AAB-BF0D-1CD8-60D9E1A87A79}"/>
              </a:ext>
            </a:extLst>
          </p:cNvPr>
          <p:cNvSpPr txBox="1"/>
          <p:nvPr/>
        </p:nvSpPr>
        <p:spPr>
          <a:xfrm>
            <a:off x="300599" y="1776134"/>
            <a:ext cx="841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it-IT" b="1" baseline="0" dirty="0">
                <a:solidFill>
                  <a:srgbClr val="000000"/>
                </a:solidFill>
              </a:rPr>
              <a:t>Y= </a:t>
            </a:r>
            <a:endParaRPr lang="it-IT" dirty="0"/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B939487A-0444-D99F-9C6D-7FAB52FA8EB1}"/>
              </a:ext>
            </a:extLst>
          </p:cNvPr>
          <p:cNvGrpSpPr/>
          <p:nvPr/>
        </p:nvGrpSpPr>
        <p:grpSpPr>
          <a:xfrm>
            <a:off x="5165698" y="1476755"/>
            <a:ext cx="4572000" cy="1461938"/>
            <a:chOff x="5308608" y="1347739"/>
            <a:chExt cx="4572000" cy="1461938"/>
          </a:xfrm>
        </p:grpSpPr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A0F7DB01-5E34-9FE2-E820-6524AC642C0F}"/>
                </a:ext>
              </a:extLst>
            </p:cNvPr>
            <p:cNvSpPr txBox="1"/>
            <p:nvPr/>
          </p:nvSpPr>
          <p:spPr>
            <a:xfrm>
              <a:off x="5323283" y="1857101"/>
              <a:ext cx="30203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Y =________________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A64FB14B-378D-BBB3-4EB7-2483061845E3}"/>
                </a:ext>
              </a:extLst>
            </p:cNvPr>
            <p:cNvSpPr txBox="1"/>
            <p:nvPr/>
          </p:nvSpPr>
          <p:spPr>
            <a:xfrm>
              <a:off x="6360329" y="1347739"/>
              <a:ext cx="17732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aseline="0" dirty="0"/>
                <a:t>[MbO</a:t>
              </a:r>
              <a:r>
                <a:rPr lang="it-IT" baseline="-25000" dirty="0"/>
                <a:t>2</a:t>
              </a:r>
              <a:r>
                <a:rPr lang="it-IT" baseline="0" dirty="0"/>
                <a:t>]  </a:t>
              </a:r>
              <a:endParaRPr lang="it-IT" baseline="-25000" dirty="0"/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3D6A74EC-BE6F-A8FB-F330-3BA3623BE203}"/>
                </a:ext>
              </a:extLst>
            </p:cNvPr>
            <p:cNvSpPr txBox="1"/>
            <p:nvPr/>
          </p:nvSpPr>
          <p:spPr>
            <a:xfrm>
              <a:off x="5308608" y="2163346"/>
              <a:ext cx="4572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aseline="0" dirty="0">
                  <a:sym typeface="Wingdings" panose="05000000000000000000" pitchFamily="2" charset="2"/>
                </a:rPr>
                <a:t> [MbO</a:t>
              </a:r>
              <a:r>
                <a:rPr lang="it-IT" baseline="-25000" dirty="0">
                  <a:sym typeface="Wingdings" panose="05000000000000000000" pitchFamily="2" charset="2"/>
                </a:rPr>
                <a:t>2</a:t>
              </a:r>
              <a:r>
                <a:rPr lang="it-IT" baseline="0" dirty="0">
                  <a:sym typeface="Wingdings" panose="05000000000000000000" pitchFamily="2" charset="2"/>
                </a:rPr>
                <a:t>]  + [Mb]</a:t>
              </a:r>
              <a:endParaRPr lang="it-IT" dirty="0"/>
            </a:p>
          </p:txBody>
        </p:sp>
      </p:grpSp>
      <p:pic>
        <p:nvPicPr>
          <p:cNvPr id="3" name="Picture 2" descr="MIOGLOBINA ED EMOGLOBINA">
            <a:extLst>
              <a:ext uri="{FF2B5EF4-FFF2-40B4-BE49-F238E27FC236}">
                <a16:creationId xmlns:a16="http://schemas.microsoft.com/office/drawing/2014/main" id="{527DF0DE-A537-27C9-1F37-14D513FC0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67" y="3488292"/>
            <a:ext cx="2667000" cy="23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1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10" grpId="0"/>
      <p:bldP spid="11" grpId="0"/>
      <p:bldP spid="16" grpId="0"/>
      <p:bldP spid="1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4400" y="2411104"/>
            <a:ext cx="8785225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defRPr/>
            </a:pPr>
            <a:endParaRPr lang="it-IT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2FBE96A-B048-B9A4-47B3-1799834C5BEB}"/>
              </a:ext>
            </a:extLst>
          </p:cNvPr>
          <p:cNvSpPr txBox="1"/>
          <p:nvPr/>
        </p:nvSpPr>
        <p:spPr>
          <a:xfrm>
            <a:off x="4415731" y="5580803"/>
            <a:ext cx="2840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2400" dirty="0"/>
          </a:p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Campbell, Farrell.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Biochimica. </a:t>
            </a:r>
          </a:p>
          <a:p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EdiSES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50870A-860E-5C3D-BF4E-76E7386E4256}"/>
              </a:ext>
            </a:extLst>
          </p:cNvPr>
          <p:cNvSpPr txBox="1"/>
          <p:nvPr/>
        </p:nvSpPr>
        <p:spPr>
          <a:xfrm>
            <a:off x="2493071" y="446650"/>
            <a:ext cx="38453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sz="2400" dirty="0"/>
            </a:br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Nelson, Cox. </a:t>
            </a:r>
          </a:p>
          <a:p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I </a:t>
            </a:r>
            <a:r>
              <a:rPr lang="it-IT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Principi di Biochimica di </a:t>
            </a:r>
            <a:r>
              <a:rPr lang="it-IT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Lehninger</a:t>
            </a:r>
            <a:r>
              <a:rPr lang="it-IT" sz="2400" dirty="0">
                <a:solidFill>
                  <a:srgbClr val="444444"/>
                </a:solidFill>
                <a:latin typeface="Titillium Web" panose="00000500000000000000" pitchFamily="2" charset="0"/>
              </a:rPr>
              <a:t>. Zanichelli</a:t>
            </a:r>
            <a:endParaRPr lang="it-IT" sz="24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C105CDF-E1C2-7ED9-AE0D-EBB6897AC127}"/>
              </a:ext>
            </a:extLst>
          </p:cNvPr>
          <p:cNvSpPr txBox="1"/>
          <p:nvPr/>
        </p:nvSpPr>
        <p:spPr>
          <a:xfrm>
            <a:off x="6162674" y="3357518"/>
            <a:ext cx="3048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Berg,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Tymoczco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Stryer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Biochimica.</a:t>
            </a:r>
          </a:p>
          <a:p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 Zanichelli</a:t>
            </a:r>
            <a:endParaRPr lang="it-IT" sz="24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6301796-3798-93E2-6960-C13B5B11E7FC}"/>
              </a:ext>
            </a:extLst>
          </p:cNvPr>
          <p:cNvSpPr txBox="1"/>
          <p:nvPr/>
        </p:nvSpPr>
        <p:spPr>
          <a:xfrm>
            <a:off x="2286000" y="4032501"/>
            <a:ext cx="284003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it-IT" sz="2400" dirty="0"/>
            </a:b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Voet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, </a:t>
            </a:r>
            <a:r>
              <a:rPr lang="it-IT" sz="2400" b="0" i="0" dirty="0" err="1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Voet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. Pratt. </a:t>
            </a:r>
          </a:p>
          <a:p>
            <a:r>
              <a:rPr lang="it-IT" sz="2400" b="0" i="0" dirty="0">
                <a:solidFill>
                  <a:srgbClr val="FF0000"/>
                </a:solidFill>
                <a:effectLst/>
                <a:latin typeface="Titillium Web" panose="00000500000000000000" pitchFamily="2" charset="0"/>
              </a:rPr>
              <a:t>Fondamenti di Biochimica. </a:t>
            </a:r>
            <a:r>
              <a:rPr lang="it-IT" sz="2400" b="0" i="0" dirty="0">
                <a:solidFill>
                  <a:srgbClr val="444444"/>
                </a:solidFill>
                <a:effectLst/>
                <a:latin typeface="Titillium Web" panose="00000500000000000000" pitchFamily="2" charset="0"/>
              </a:rPr>
              <a:t>Zanichelli</a:t>
            </a:r>
            <a:endParaRPr lang="it-IT" sz="2400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A49BE22-1F39-88B3-D3B4-4B2033542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65" y="209959"/>
            <a:ext cx="2111767" cy="30409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B27B25F-CF2F-F0E6-6C6A-10DEC811D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98" y="3451959"/>
            <a:ext cx="2111767" cy="301681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1D92F5-D828-4776-C96F-599B49077E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267" y="62747"/>
            <a:ext cx="2222248" cy="302225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05FD0D4-BCB0-5DBA-D3EF-FCBDA6DEC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9856" y="4090336"/>
            <a:ext cx="1905000" cy="26860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6">
            <a:extLst>
              <a:ext uri="{FF2B5EF4-FFF2-40B4-BE49-F238E27FC236}">
                <a16:creationId xmlns:a16="http://schemas.microsoft.com/office/drawing/2014/main" id="{BB280415-682D-B448-8D6A-4F4F353020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0025" y="3700463"/>
            <a:ext cx="457200" cy="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4F442059-AD24-A948-93D6-B5BE79746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7575" y="444500"/>
            <a:ext cx="4416425" cy="13239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2) dall’affinità che la proteina ha per il suo ligando, cioè dalla costante di dissociazione (K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del complesso MbO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l-GR" altLang="it-IT" sz="2000" b="1" i="0" u="none" strike="noStrike" kern="1200" cap="none" spc="0" normalizeH="0" baseline="0" noProof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Text Box 19">
            <a:extLst>
              <a:ext uri="{FF2B5EF4-FFF2-40B4-BE49-F238E27FC236}">
                <a16:creationId xmlns:a16="http://schemas.microsoft.com/office/drawing/2014/main" id="{24DAAFC3-73F4-EC4A-A09B-DB6927B32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444501"/>
            <a:ext cx="4416425" cy="13239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FRAZIONE DI SATURAZIONE DIPENDE DA: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1) dalla concentrazione del ligando [O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] che si esprime come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l-GR" altLang="it-IT" sz="2000" b="1" i="0" u="none" strike="noStrike" kern="1200" cap="none" spc="0" normalizeH="0" baseline="0" noProof="0">
              <a:ln>
                <a:noFill/>
              </a:ln>
              <a:solidFill>
                <a:srgbClr val="CC00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6265976-70B4-9E4C-B2AA-68C30D9CC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225" y="3276600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1, Mb completamente ossigenata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Y= 0, Mb completamente deossigenata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DCEC3407-68DD-A01F-49BD-31FD249202B7}"/>
              </a:ext>
            </a:extLst>
          </p:cNvPr>
          <p:cNvGrpSpPr/>
          <p:nvPr/>
        </p:nvGrpSpPr>
        <p:grpSpPr>
          <a:xfrm>
            <a:off x="457200" y="2698031"/>
            <a:ext cx="4572000" cy="1461938"/>
            <a:chOff x="5308608" y="1347739"/>
            <a:chExt cx="4572000" cy="1461938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2BE2268B-85BA-34E5-FD87-DC19BC05ABAC}"/>
                </a:ext>
              </a:extLst>
            </p:cNvPr>
            <p:cNvSpPr txBox="1"/>
            <p:nvPr/>
          </p:nvSpPr>
          <p:spPr>
            <a:xfrm>
              <a:off x="5323283" y="1857101"/>
              <a:ext cx="30203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Y =________________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EA20D2C-FC9A-56C4-AF99-126FEA946770}"/>
                </a:ext>
              </a:extLst>
            </p:cNvPr>
            <p:cNvSpPr txBox="1"/>
            <p:nvPr/>
          </p:nvSpPr>
          <p:spPr>
            <a:xfrm>
              <a:off x="6360329" y="1347739"/>
              <a:ext cx="17732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aseline="0" dirty="0"/>
                <a:t>[MbO</a:t>
              </a:r>
              <a:r>
                <a:rPr lang="it-IT" baseline="-25000" dirty="0"/>
                <a:t>2</a:t>
              </a:r>
              <a:r>
                <a:rPr lang="it-IT" baseline="0" dirty="0"/>
                <a:t>]  </a:t>
              </a:r>
              <a:endParaRPr lang="it-IT" baseline="-25000" dirty="0"/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93A9777-4BE6-27B7-5F75-8FD160235DC0}"/>
                </a:ext>
              </a:extLst>
            </p:cNvPr>
            <p:cNvSpPr txBox="1"/>
            <p:nvPr/>
          </p:nvSpPr>
          <p:spPr>
            <a:xfrm>
              <a:off x="5308608" y="2163346"/>
              <a:ext cx="4572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aseline="0" dirty="0">
                  <a:sym typeface="Wingdings" panose="05000000000000000000" pitchFamily="2" charset="2"/>
                </a:rPr>
                <a:t> [MbO</a:t>
              </a:r>
              <a:r>
                <a:rPr lang="it-IT" baseline="-25000" dirty="0">
                  <a:sym typeface="Wingdings" panose="05000000000000000000" pitchFamily="2" charset="2"/>
                </a:rPr>
                <a:t>2</a:t>
              </a:r>
              <a:r>
                <a:rPr lang="it-IT" baseline="0" dirty="0">
                  <a:sym typeface="Wingdings" panose="05000000000000000000" pitchFamily="2" charset="2"/>
                </a:rPr>
                <a:t>]  + [Mb]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30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>
            <a:extLst>
              <a:ext uri="{FF2B5EF4-FFF2-40B4-BE49-F238E27FC236}">
                <a16:creationId xmlns:a16="http://schemas.microsoft.com/office/drawing/2014/main" id="{10E0C102-6285-BC4E-86FC-64EAED123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004" y="1160929"/>
            <a:ext cx="2030413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Gruppo 44">
            <a:extLst>
              <a:ext uri="{FF2B5EF4-FFF2-40B4-BE49-F238E27FC236}">
                <a16:creationId xmlns:a16="http://schemas.microsoft.com/office/drawing/2014/main" id="{FC1C4F0D-2FD1-6147-B76F-0514B8F87FD1}"/>
              </a:ext>
            </a:extLst>
          </p:cNvPr>
          <p:cNvGrpSpPr/>
          <p:nvPr/>
        </p:nvGrpSpPr>
        <p:grpSpPr>
          <a:xfrm>
            <a:off x="5300004" y="2199401"/>
            <a:ext cx="2571750" cy="896937"/>
            <a:chOff x="4700588" y="1392238"/>
            <a:chExt cx="2571750" cy="896937"/>
          </a:xfrm>
        </p:grpSpPr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6A40DFB9-1139-5548-A207-91E85128E1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0588" y="1563688"/>
              <a:ext cx="25717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AE042B59-207F-1F49-8E78-6A255FD649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26138" y="1392238"/>
              <a:ext cx="63341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30E1BFAC-54D0-4E4E-8346-CA7E161E8F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9550" y="1392238"/>
              <a:ext cx="5778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EC3CBDF3-ABD8-304C-A12F-3711C28D2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1238" y="1919288"/>
              <a:ext cx="814387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</p:grp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0A881887-9186-B346-BC09-C18AA8641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916" y="2000895"/>
            <a:ext cx="257418" cy="504220"/>
          </a:xfrm>
          <a:prstGeom prst="downArrow">
            <a:avLst>
              <a:gd name="adj1" fmla="val 27326"/>
              <a:gd name="adj2" fmla="val 5009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A2499613-7BD9-9646-94FE-D1876F66649F}"/>
              </a:ext>
            </a:extLst>
          </p:cNvPr>
          <p:cNvGrpSpPr/>
          <p:nvPr/>
        </p:nvGrpSpPr>
        <p:grpSpPr>
          <a:xfrm>
            <a:off x="390845" y="2601751"/>
            <a:ext cx="2658785" cy="1519237"/>
            <a:chOff x="1003578" y="3071813"/>
            <a:chExt cx="2658785" cy="1519237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153EE8E3-CBE0-D743-8013-AD3FC9E7A3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78" y="3467915"/>
              <a:ext cx="2413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Y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4ECC3A88-5C2F-E344-B085-C0CA308886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913" y="3071813"/>
              <a:ext cx="6334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DB270163-823B-4D49-BF69-FDDD24C0E1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325" y="3071813"/>
              <a:ext cx="577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31B98FA3-02B8-0D44-B4E2-757DA74A86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343217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04D48A92-7F15-2949-9745-A1FD28CA22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3290888"/>
              <a:ext cx="1492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85A027C4-F7BE-BB4B-8553-AB64243B7D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700" y="3860800"/>
              <a:ext cx="6334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5E7023EC-8C2C-9B40-A915-251782397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0113" y="3860800"/>
              <a:ext cx="5762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F04D198C-3339-934C-9328-22DC7BE34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800" y="4221163"/>
              <a:ext cx="812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5EE54CC3-9EDA-0548-BE71-08C384081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2400" y="4067175"/>
              <a:ext cx="14938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E2662384-E409-4A44-9F01-7111AF337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0513" y="4062413"/>
              <a:ext cx="831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[Mb]</a:t>
              </a:r>
            </a:p>
          </p:txBody>
        </p:sp>
      </p:grp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82AF8DB6-B3C4-CA45-B882-95E44E7CA0C7}"/>
              </a:ext>
            </a:extLst>
          </p:cNvPr>
          <p:cNvSpPr txBox="1"/>
          <p:nvPr/>
        </p:nvSpPr>
        <p:spPr>
          <a:xfrm>
            <a:off x="183619" y="74551"/>
            <a:ext cx="8776762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Possiamo riscrivere l’equazione in funzione della concentrazione di O</a:t>
            </a:r>
            <a:r>
              <a:rPr kumimoji="0" 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e della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</a:t>
            </a:r>
            <a:r>
              <a:rPr kumimoji="0" lang="it-IT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diss</a:t>
            </a:r>
            <a:endParaRPr kumimoji="0" lang="it-IT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96DA9B11-71F3-A7DC-585C-03FF1026BAAF}"/>
              </a:ext>
            </a:extLst>
          </p:cNvPr>
          <p:cNvSpPr/>
          <p:nvPr/>
        </p:nvSpPr>
        <p:spPr bwMode="auto">
          <a:xfrm>
            <a:off x="4742414" y="531286"/>
            <a:ext cx="4013961" cy="25848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" name="Freccia a sinistra 57">
            <a:extLst>
              <a:ext uri="{FF2B5EF4-FFF2-40B4-BE49-F238E27FC236}">
                <a16:creationId xmlns:a16="http://schemas.microsoft.com/office/drawing/2014/main" id="{9E73E28C-A6BB-B8CF-85F4-7CA08BEA2194}"/>
              </a:ext>
            </a:extLst>
          </p:cNvPr>
          <p:cNvSpPr/>
          <p:nvPr/>
        </p:nvSpPr>
        <p:spPr bwMode="auto">
          <a:xfrm rot="11972660" flipH="1" flipV="1">
            <a:off x="4063404" y="1667005"/>
            <a:ext cx="1962451" cy="365757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71" name="Gruppo 70">
            <a:extLst>
              <a:ext uri="{FF2B5EF4-FFF2-40B4-BE49-F238E27FC236}">
                <a16:creationId xmlns:a16="http://schemas.microsoft.com/office/drawing/2014/main" id="{E00237C9-2376-349A-054A-1BB97E3B9929}"/>
              </a:ext>
            </a:extLst>
          </p:cNvPr>
          <p:cNvGrpSpPr/>
          <p:nvPr/>
        </p:nvGrpSpPr>
        <p:grpSpPr>
          <a:xfrm>
            <a:off x="227192" y="4425001"/>
            <a:ext cx="3649061" cy="1519237"/>
            <a:chOff x="1003577" y="3071813"/>
            <a:chExt cx="3278007" cy="1519237"/>
          </a:xfrm>
        </p:grpSpPr>
        <p:sp>
          <p:nvSpPr>
            <p:cNvPr id="72" name="CasellaDiTesto 71">
              <a:extLst>
                <a:ext uri="{FF2B5EF4-FFF2-40B4-BE49-F238E27FC236}">
                  <a16:creationId xmlns:a16="http://schemas.microsoft.com/office/drawing/2014/main" id="{7A3881CA-A7F0-4039-3DB8-D6DDF3AED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77" y="3467915"/>
              <a:ext cx="321849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Y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_______________________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E4B51BEC-011B-E9A7-B16E-DD1E78016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913" y="3071813"/>
              <a:ext cx="6334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0C4668C2-C023-92BD-68A5-89DEF2EA93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325" y="3071813"/>
              <a:ext cx="577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B856EF18-5236-8EEF-E4B8-32F0DB0430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343217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807C49E1-9A9F-4296-E8E5-0F0024B9A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3290888"/>
              <a:ext cx="1492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77" name="CasellaDiTesto 76">
              <a:extLst>
                <a:ext uri="{FF2B5EF4-FFF2-40B4-BE49-F238E27FC236}">
                  <a16:creationId xmlns:a16="http://schemas.microsoft.com/office/drawing/2014/main" id="{94A184C4-AB57-525F-BCA8-4E589AAF9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700" y="3860800"/>
              <a:ext cx="7060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78" name="CasellaDiTesto 77">
              <a:extLst>
                <a:ext uri="{FF2B5EF4-FFF2-40B4-BE49-F238E27FC236}">
                  <a16:creationId xmlns:a16="http://schemas.microsoft.com/office/drawing/2014/main" id="{C62EE159-48D0-41B4-3560-8FCB3330C8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0113" y="3860800"/>
              <a:ext cx="5762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AD3C00EC-2E66-7251-F194-29530BBED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800" y="4221163"/>
              <a:ext cx="812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80" name="CasellaDiTesto 79">
              <a:extLst>
                <a:ext uri="{FF2B5EF4-FFF2-40B4-BE49-F238E27FC236}">
                  <a16:creationId xmlns:a16="http://schemas.microsoft.com/office/drawing/2014/main" id="{2FCFCDE7-41F7-4D4B-977E-43DA27F1CF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2399" y="4067175"/>
              <a:ext cx="28591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---------------------------------------</a:t>
              </a:r>
            </a:p>
          </p:txBody>
        </p: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CABC8E13-A0F6-73E3-36E1-F6CD00E42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2821" y="3862645"/>
              <a:ext cx="15247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[Mb]  </a:t>
              </a:r>
              <a:r>
                <a:rPr lang="it-IT" altLang="it-IT" sz="1800" baseline="0" dirty="0">
                  <a:solidFill>
                    <a:srgbClr val="000000"/>
                  </a:solidFill>
                </a:rPr>
                <a:t>K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83" name="Gruppo 82">
            <a:extLst>
              <a:ext uri="{FF2B5EF4-FFF2-40B4-BE49-F238E27FC236}">
                <a16:creationId xmlns:a16="http://schemas.microsoft.com/office/drawing/2014/main" id="{CD731513-3784-6471-787D-8D8B97BB3FB1}"/>
              </a:ext>
            </a:extLst>
          </p:cNvPr>
          <p:cNvGrpSpPr/>
          <p:nvPr/>
        </p:nvGrpSpPr>
        <p:grpSpPr>
          <a:xfrm>
            <a:off x="3587650" y="4454369"/>
            <a:ext cx="3649061" cy="1519237"/>
            <a:chOff x="1003577" y="3071813"/>
            <a:chExt cx="3278007" cy="1519237"/>
          </a:xfrm>
        </p:grpSpPr>
        <p:sp>
          <p:nvSpPr>
            <p:cNvPr id="84" name="CasellaDiTesto 83">
              <a:extLst>
                <a:ext uri="{FF2B5EF4-FFF2-40B4-BE49-F238E27FC236}">
                  <a16:creationId xmlns:a16="http://schemas.microsoft.com/office/drawing/2014/main" id="{9C53533A-977D-42D2-4D83-FF88155E7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77" y="3467915"/>
              <a:ext cx="32184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0686CBE5-34A9-2147-8925-23E54D335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5913" y="3071813"/>
              <a:ext cx="63341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86" name="CasellaDiTesto 85">
              <a:extLst>
                <a:ext uri="{FF2B5EF4-FFF2-40B4-BE49-F238E27FC236}">
                  <a16:creationId xmlns:a16="http://schemas.microsoft.com/office/drawing/2014/main" id="{3E51A9B4-9FEB-9894-CFA1-98791ADE1B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325" y="3071813"/>
              <a:ext cx="5778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7" name="CasellaDiTesto 86">
              <a:extLst>
                <a:ext uri="{FF2B5EF4-FFF2-40B4-BE49-F238E27FC236}">
                  <a16:creationId xmlns:a16="http://schemas.microsoft.com/office/drawing/2014/main" id="{C270F7E7-8B60-A5B7-DE74-FB4B3B40C4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2600" y="3432175"/>
              <a:ext cx="812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88" name="CasellaDiTesto 87">
              <a:extLst>
                <a:ext uri="{FF2B5EF4-FFF2-40B4-BE49-F238E27FC236}">
                  <a16:creationId xmlns:a16="http://schemas.microsoft.com/office/drawing/2014/main" id="{3F78E56D-FD7C-87EE-9986-BE21A28692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3290888"/>
              <a:ext cx="1492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</a:t>
              </a:r>
            </a:p>
          </p:txBody>
        </p:sp>
        <p:sp>
          <p:nvSpPr>
            <p:cNvPr id="89" name="CasellaDiTesto 88">
              <a:extLst>
                <a:ext uri="{FF2B5EF4-FFF2-40B4-BE49-F238E27FC236}">
                  <a16:creationId xmlns:a16="http://schemas.microsoft.com/office/drawing/2014/main" id="{C5E84D54-7094-FF20-D6AF-12BCE797BE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700" y="3860800"/>
              <a:ext cx="6334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[Mb]</a:t>
              </a:r>
            </a:p>
          </p:txBody>
        </p:sp>
        <p:sp>
          <p:nvSpPr>
            <p:cNvPr id="90" name="CasellaDiTesto 89">
              <a:extLst>
                <a:ext uri="{FF2B5EF4-FFF2-40B4-BE49-F238E27FC236}">
                  <a16:creationId xmlns:a16="http://schemas.microsoft.com/office/drawing/2014/main" id="{91E6575B-22E4-0A8B-CCAA-33E7DD5CD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0113" y="3860800"/>
              <a:ext cx="58780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([O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1" name="CasellaDiTesto 90">
              <a:extLst>
                <a:ext uri="{FF2B5EF4-FFF2-40B4-BE49-F238E27FC236}">
                  <a16:creationId xmlns:a16="http://schemas.microsoft.com/office/drawing/2014/main" id="{DE021A67-C0A7-A6EE-79D0-AD63824EC7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800" y="4221163"/>
              <a:ext cx="8128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diss</a:t>
              </a:r>
            </a:p>
          </p:txBody>
        </p:sp>
        <p:sp>
          <p:nvSpPr>
            <p:cNvPr id="92" name="CasellaDiTesto 91">
              <a:extLst>
                <a:ext uri="{FF2B5EF4-FFF2-40B4-BE49-F238E27FC236}">
                  <a16:creationId xmlns:a16="http://schemas.microsoft.com/office/drawing/2014/main" id="{1FCED8C8-3149-428C-D922-3C202BF538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2399" y="4067175"/>
              <a:ext cx="28591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---------------------------</a:t>
              </a:r>
            </a:p>
          </p:txBody>
        </p:sp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FDE22D1E-25F7-C668-F2C6-4F56F3BF58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2821" y="3862645"/>
              <a:ext cx="86284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</a:t>
              </a:r>
              <a:r>
                <a:rPr lang="it-IT" altLang="it-IT" sz="1800" baseline="0" dirty="0">
                  <a:solidFill>
                    <a:srgbClr val="000000"/>
                  </a:solidFill>
                </a:rPr>
                <a:t>K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)</a:t>
              </a:r>
            </a:p>
          </p:txBody>
        </p:sp>
      </p:grpSp>
      <p:cxnSp>
        <p:nvCxnSpPr>
          <p:cNvPr id="95" name="Connettore diritto 94">
            <a:extLst>
              <a:ext uri="{FF2B5EF4-FFF2-40B4-BE49-F238E27FC236}">
                <a16:creationId xmlns:a16="http://schemas.microsoft.com/office/drawing/2014/main" id="{B1E7C082-F4BA-FE94-70C3-5A6E4C46780D}"/>
              </a:ext>
            </a:extLst>
          </p:cNvPr>
          <p:cNvCxnSpPr>
            <a:cxnSpLocks/>
          </p:cNvCxnSpPr>
          <p:nvPr/>
        </p:nvCxnSpPr>
        <p:spPr bwMode="auto">
          <a:xfrm>
            <a:off x="4235904" y="4430992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Connettore diritto 96">
            <a:extLst>
              <a:ext uri="{FF2B5EF4-FFF2-40B4-BE49-F238E27FC236}">
                <a16:creationId xmlns:a16="http://schemas.microsoft.com/office/drawing/2014/main" id="{78A471C8-0761-5B89-73FF-BB9F76546969}"/>
              </a:ext>
            </a:extLst>
          </p:cNvPr>
          <p:cNvCxnSpPr>
            <a:cxnSpLocks/>
          </p:cNvCxnSpPr>
          <p:nvPr/>
        </p:nvCxnSpPr>
        <p:spPr bwMode="auto">
          <a:xfrm>
            <a:off x="4312429" y="5262539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Connettore diritto 97">
            <a:extLst>
              <a:ext uri="{FF2B5EF4-FFF2-40B4-BE49-F238E27FC236}">
                <a16:creationId xmlns:a16="http://schemas.microsoft.com/office/drawing/2014/main" id="{34FD6C77-023C-483B-85E5-7917D9E87A1F}"/>
              </a:ext>
            </a:extLst>
          </p:cNvPr>
          <p:cNvCxnSpPr>
            <a:cxnSpLocks/>
          </p:cNvCxnSpPr>
          <p:nvPr/>
        </p:nvCxnSpPr>
        <p:spPr bwMode="auto">
          <a:xfrm>
            <a:off x="4620369" y="4877029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D255D819-2041-9EB7-F3BF-D6CCC24DD0E6}"/>
              </a:ext>
            </a:extLst>
          </p:cNvPr>
          <p:cNvCxnSpPr>
            <a:cxnSpLocks/>
          </p:cNvCxnSpPr>
          <p:nvPr/>
        </p:nvCxnSpPr>
        <p:spPr bwMode="auto">
          <a:xfrm>
            <a:off x="4671223" y="5727534"/>
            <a:ext cx="387792" cy="33096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0" name="Gruppo 99">
            <a:extLst>
              <a:ext uri="{FF2B5EF4-FFF2-40B4-BE49-F238E27FC236}">
                <a16:creationId xmlns:a16="http://schemas.microsoft.com/office/drawing/2014/main" id="{489009FB-0393-33E2-E620-E319719BA329}"/>
              </a:ext>
            </a:extLst>
          </p:cNvPr>
          <p:cNvGrpSpPr/>
          <p:nvPr/>
        </p:nvGrpSpPr>
        <p:grpSpPr>
          <a:xfrm>
            <a:off x="6408895" y="4761958"/>
            <a:ext cx="1946554" cy="1014413"/>
            <a:chOff x="6357828" y="3351302"/>
            <a:chExt cx="1946554" cy="1014413"/>
          </a:xfrm>
        </p:grpSpPr>
        <p:sp>
          <p:nvSpPr>
            <p:cNvPr id="101" name="CasellaDiTesto 100">
              <a:extLst>
                <a:ext uri="{FF2B5EF4-FFF2-40B4-BE49-F238E27FC236}">
                  <a16:creationId xmlns:a16="http://schemas.microsoft.com/office/drawing/2014/main" id="{6ADD9C35-7E59-E727-8422-C531BED54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7828" y="3448347"/>
              <a:ext cx="185820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2" name="CasellaDiTesto 101">
              <a:extLst>
                <a:ext uri="{FF2B5EF4-FFF2-40B4-BE49-F238E27FC236}">
                  <a16:creationId xmlns:a16="http://schemas.microsoft.com/office/drawing/2014/main" id="{E70FA42E-F544-6425-628B-C69789C91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2345" y="3351302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3" name="CasellaDiTesto 102">
              <a:extLst>
                <a:ext uri="{FF2B5EF4-FFF2-40B4-BE49-F238E27FC236}">
                  <a16:creationId xmlns:a16="http://schemas.microsoft.com/office/drawing/2014/main" id="{A0F46A1A-F4C3-65BF-D2A9-727456ACE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532" y="3997415"/>
              <a:ext cx="5778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4" name="CasellaDiTesto 103">
              <a:extLst>
                <a:ext uri="{FF2B5EF4-FFF2-40B4-BE49-F238E27FC236}">
                  <a16:creationId xmlns:a16="http://schemas.microsoft.com/office/drawing/2014/main" id="{DE9179C4-B585-F108-F87A-58A90B6BE7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4357" y="3997415"/>
              <a:ext cx="1012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+</a:t>
              </a:r>
            </a:p>
          </p:txBody>
        </p:sp>
      </p:grp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F23A939-AAC9-73C6-F2AA-8DF565C7CFA9}"/>
              </a:ext>
            </a:extLst>
          </p:cNvPr>
          <p:cNvSpPr txBox="1"/>
          <p:nvPr/>
        </p:nvSpPr>
        <p:spPr>
          <a:xfrm>
            <a:off x="4742247" y="531286"/>
            <a:ext cx="366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/>
              <a:t>MbO</a:t>
            </a:r>
            <a:r>
              <a:rPr lang="it-IT" baseline="-25000" dirty="0"/>
              <a:t>2</a:t>
            </a:r>
            <a:r>
              <a:rPr lang="it-IT" baseline="0" dirty="0"/>
              <a:t>  </a:t>
            </a:r>
            <a:r>
              <a:rPr lang="it-IT" baseline="0" dirty="0">
                <a:sym typeface="Wingdings" panose="05000000000000000000" pitchFamily="2" charset="2"/>
              </a:rPr>
              <a:t> Mb + 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endParaRPr lang="it-IT" baseline="-25000" dirty="0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0A73902F-993F-0973-D647-1109DFB33C21}"/>
              </a:ext>
            </a:extLst>
          </p:cNvPr>
          <p:cNvGrpSpPr/>
          <p:nvPr/>
        </p:nvGrpSpPr>
        <p:grpSpPr>
          <a:xfrm>
            <a:off x="94540" y="443883"/>
            <a:ext cx="5308608" cy="1554091"/>
            <a:chOff x="94540" y="443883"/>
            <a:chExt cx="5308608" cy="1554091"/>
          </a:xfrm>
        </p:grpSpPr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B8C04323-28C8-75C0-F744-5ABFB1C7A642}"/>
                </a:ext>
              </a:extLst>
            </p:cNvPr>
            <p:cNvGrpSpPr/>
            <p:nvPr/>
          </p:nvGrpSpPr>
          <p:grpSpPr>
            <a:xfrm>
              <a:off x="94540" y="443883"/>
              <a:ext cx="3619262" cy="1095313"/>
              <a:chOff x="94540" y="443883"/>
              <a:chExt cx="3619262" cy="1095313"/>
            </a:xfrm>
          </p:grpSpPr>
          <p:sp>
            <p:nvSpPr>
              <p:cNvPr id="50" name="Freccia circolare a destra 49">
                <a:extLst>
                  <a:ext uri="{FF2B5EF4-FFF2-40B4-BE49-F238E27FC236}">
                    <a16:creationId xmlns:a16="http://schemas.microsoft.com/office/drawing/2014/main" id="{BA36E40A-7937-B548-B44E-6038CD57B332}"/>
                  </a:ext>
                </a:extLst>
              </p:cNvPr>
              <p:cNvSpPr/>
              <p:nvPr/>
            </p:nvSpPr>
            <p:spPr bwMode="auto">
              <a:xfrm>
                <a:off x="94540" y="443883"/>
                <a:ext cx="229309" cy="637917"/>
              </a:xfrm>
              <a:prstGeom prst="curved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DC4C42F-84FC-C395-FC16-58648093DD47}"/>
                  </a:ext>
                </a:extLst>
              </p:cNvPr>
              <p:cNvSpPr txBox="1"/>
              <p:nvPr/>
            </p:nvSpPr>
            <p:spPr>
              <a:xfrm>
                <a:off x="693423" y="1077531"/>
                <a:ext cx="30203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Y =________________</a:t>
                </a:r>
              </a:p>
            </p:txBody>
          </p: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2639C490-1B56-B24C-58AF-FE61264A58F5}"/>
                  </a:ext>
                </a:extLst>
              </p:cNvPr>
              <p:cNvSpPr txBox="1"/>
              <p:nvPr/>
            </p:nvSpPr>
            <p:spPr>
              <a:xfrm>
                <a:off x="1730469" y="568169"/>
                <a:ext cx="177324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aseline="0" dirty="0"/>
                  <a:t>[MbO</a:t>
                </a:r>
                <a:r>
                  <a:rPr lang="it-IT" baseline="-25000" dirty="0"/>
                  <a:t>2</a:t>
                </a:r>
                <a:r>
                  <a:rPr lang="it-IT" baseline="0" dirty="0"/>
                  <a:t>]  </a:t>
                </a:r>
                <a:endParaRPr lang="it-IT" baseline="-25000" dirty="0"/>
              </a:p>
            </p:txBody>
          </p:sp>
        </p:grp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D671AA37-85E1-2894-B013-F696058F977C}"/>
                </a:ext>
              </a:extLst>
            </p:cNvPr>
            <p:cNvSpPr txBox="1"/>
            <p:nvPr/>
          </p:nvSpPr>
          <p:spPr>
            <a:xfrm>
              <a:off x="831148" y="1351643"/>
              <a:ext cx="45720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baseline="0" dirty="0">
                  <a:sym typeface="Wingdings" panose="05000000000000000000" pitchFamily="2" charset="2"/>
                </a:rPr>
                <a:t> [MbO</a:t>
              </a:r>
              <a:r>
                <a:rPr lang="it-IT" baseline="-25000" dirty="0">
                  <a:sym typeface="Wingdings" panose="05000000000000000000" pitchFamily="2" charset="2"/>
                </a:rPr>
                <a:t>2</a:t>
              </a:r>
              <a:r>
                <a:rPr lang="it-IT" baseline="0" dirty="0">
                  <a:sym typeface="Wingdings" panose="05000000000000000000" pitchFamily="2" charset="2"/>
                </a:rPr>
                <a:t>]  + [Mb]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po 47">
            <a:extLst>
              <a:ext uri="{FF2B5EF4-FFF2-40B4-BE49-F238E27FC236}">
                <a16:creationId xmlns:a16="http://schemas.microsoft.com/office/drawing/2014/main" id="{523172C2-F9ED-A341-867D-2669D1019310}"/>
              </a:ext>
            </a:extLst>
          </p:cNvPr>
          <p:cNvGrpSpPr/>
          <p:nvPr/>
        </p:nvGrpSpPr>
        <p:grpSpPr>
          <a:xfrm>
            <a:off x="414084" y="654448"/>
            <a:ext cx="2063385" cy="1014413"/>
            <a:chOff x="6357828" y="3351302"/>
            <a:chExt cx="2063385" cy="1014413"/>
          </a:xfrm>
        </p:grpSpPr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E143540F-A49C-E944-8FE7-9B91B64D79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7828" y="3448347"/>
              <a:ext cx="20633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Y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= ___________</a:t>
              </a:r>
              <a:endPara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F408E95F-9370-6747-A6E8-8412D4D9E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2345" y="3351302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B5BA4E89-0845-884A-A7D1-E27C018F4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26532" y="3997415"/>
              <a:ext cx="5778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[O</a:t>
              </a:r>
              <a:r>
                <a:rPr kumimoji="0" lang="it-IT" altLang="it-IT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]</a:t>
              </a:r>
              <a:endPara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2820C5C2-3EDA-2145-96C3-17352A32E1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4357" y="3997415"/>
              <a:ext cx="1012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 </a:t>
              </a:r>
              <a:r>
                <a:rPr kumimoji="0" lang="it-IT" altLang="it-IT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+</a:t>
              </a:r>
            </a:p>
          </p:txBody>
        </p:sp>
      </p:grpSp>
      <p:pic>
        <p:nvPicPr>
          <p:cNvPr id="27" name="Picture 68">
            <a:extLst>
              <a:ext uri="{FF2B5EF4-FFF2-40B4-BE49-F238E27FC236}">
                <a16:creationId xmlns:a16="http://schemas.microsoft.com/office/drawing/2014/main" id="{8D9D933D-CFC5-344F-ADAB-7CF86CA32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1008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E0BE6FF-BC45-1241-85FB-AD7A15588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788" y="2209800"/>
            <a:ext cx="4476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che descrive una IPERBOLE RETTANGOLARE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C9A14EC5-8AA9-9CBA-DB0A-7E06EE372357}"/>
              </a:ext>
            </a:extLst>
          </p:cNvPr>
          <p:cNvSpPr txBox="1"/>
          <p:nvPr/>
        </p:nvSpPr>
        <p:spPr>
          <a:xfrm>
            <a:off x="8697717" y="603882"/>
            <a:ext cx="251603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</p:txBody>
      </p:sp>
      <p:pic>
        <p:nvPicPr>
          <p:cNvPr id="59" name="Picture 2" descr="MIOGLOBINA ED EMOGLOBINA">
            <a:extLst>
              <a:ext uri="{FF2B5EF4-FFF2-40B4-BE49-F238E27FC236}">
                <a16:creationId xmlns:a16="http://schemas.microsoft.com/office/drawing/2014/main" id="{C990E484-6CF6-3AB8-88FD-EA9C2DABF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924" y="3698537"/>
            <a:ext cx="3227285" cy="279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Freccia in giù 59">
            <a:extLst>
              <a:ext uri="{FF2B5EF4-FFF2-40B4-BE49-F238E27FC236}">
                <a16:creationId xmlns:a16="http://schemas.microsoft.com/office/drawing/2014/main" id="{21ADD898-D667-8C21-296E-4FD05ABC328C}"/>
              </a:ext>
            </a:extLst>
          </p:cNvPr>
          <p:cNvSpPr/>
          <p:nvPr/>
        </p:nvSpPr>
        <p:spPr bwMode="auto">
          <a:xfrm>
            <a:off x="2925788" y="3005879"/>
            <a:ext cx="155479" cy="69265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CasellaDiTesto 82">
            <a:extLst>
              <a:ext uri="{FF2B5EF4-FFF2-40B4-BE49-F238E27FC236}">
                <a16:creationId xmlns:a16="http://schemas.microsoft.com/office/drawing/2014/main" id="{BEAE7F08-D3F9-F7E0-6DEC-04BD000A5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9456" y="654448"/>
            <a:ext cx="2030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di Hill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674E80A-345A-C84B-3F27-6BFC0DF4CD8F}"/>
              </a:ext>
            </a:extLst>
          </p:cNvPr>
          <p:cNvSpPr txBox="1"/>
          <p:nvPr/>
        </p:nvSpPr>
        <p:spPr>
          <a:xfrm>
            <a:off x="6553200" y="6281115"/>
            <a:ext cx="2316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1 atmosfera = 760 Torr = 133.32 pascal</a:t>
            </a:r>
          </a:p>
          <a:p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78548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7" name="Text Box 7">
            <a:extLst>
              <a:ext uri="{FF2B5EF4-FFF2-40B4-BE49-F238E27FC236}">
                <a16:creationId xmlns:a16="http://schemas.microsoft.com/office/drawing/2014/main" id="{442C6458-897A-6848-AA93-F890B1DA2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76738"/>
            <a:ext cx="2530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= p50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49A2651-8B07-DD4A-8001-5CBB97609BF7}"/>
              </a:ext>
            </a:extLst>
          </p:cNvPr>
          <p:cNvGrpSpPr>
            <a:grpSpLocks/>
          </p:cNvGrpSpPr>
          <p:nvPr/>
        </p:nvGrpSpPr>
        <p:grpSpPr bwMode="auto">
          <a:xfrm>
            <a:off x="2930525" y="1878011"/>
            <a:ext cx="6119813" cy="830997"/>
            <a:chOff x="762000" y="2819400"/>
            <a:chExt cx="7515225" cy="655478"/>
          </a:xfrm>
        </p:grpSpPr>
        <p:sp>
          <p:nvSpPr>
            <p:cNvPr id="33823" name="Rectangle 11">
              <a:extLst>
                <a:ext uri="{FF2B5EF4-FFF2-40B4-BE49-F238E27FC236}">
                  <a16:creationId xmlns:a16="http://schemas.microsoft.com/office/drawing/2014/main" id="{BD098B07-6770-EC42-AF73-4B135662C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819400"/>
              <a:ext cx="7515225" cy="655478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CASO PARTICOLARE: Quando </a:t>
              </a: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66006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0.5</a:t>
              </a:r>
              <a:r>
                <a:rPr kumimoji="0" lang="it-IT" alt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(cioè 50% della Mb è ossigenata)</a:t>
              </a:r>
            </a:p>
          </p:txBody>
        </p:sp>
        <p:sp>
          <p:nvSpPr>
            <p:cNvPr id="33824" name="Line 12">
              <a:extLst>
                <a:ext uri="{FF2B5EF4-FFF2-40B4-BE49-F238E27FC236}">
                  <a16:creationId xmlns:a16="http://schemas.microsoft.com/office/drawing/2014/main" id="{69992815-519D-554A-B21A-7A19B4C947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53711" y="2863226"/>
              <a:ext cx="268238" cy="3695"/>
            </a:xfrm>
            <a:prstGeom prst="line">
              <a:avLst/>
            </a:prstGeom>
            <a:noFill/>
            <a:ln w="28575">
              <a:solidFill>
                <a:srgbClr val="9C004E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81939" name="Text Box 19">
            <a:extLst>
              <a:ext uri="{FF2B5EF4-FFF2-40B4-BE49-F238E27FC236}">
                <a16:creationId xmlns:a16="http://schemas.microsoft.com/office/drawing/2014/main" id="{578BF90D-244B-EA4E-8468-AF60F5A47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627688"/>
            <a:ext cx="9144000" cy="400110"/>
          </a:xfrm>
          <a:prstGeom prst="rect">
            <a:avLst/>
          </a:prstGeom>
          <a:solidFill>
            <a:srgbClr val="FEFCCA"/>
          </a:solidFill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p50  è la pressione parziale di ossigeno alla quale la Mb è saturata al 50%</a:t>
            </a:r>
          </a:p>
        </p:txBody>
      </p:sp>
      <p:sp>
        <p:nvSpPr>
          <p:cNvPr id="33797" name="Rectangle 21">
            <a:extLst>
              <a:ext uri="{FF2B5EF4-FFF2-40B4-BE49-F238E27FC236}">
                <a16:creationId xmlns:a16="http://schemas.microsoft.com/office/drawing/2014/main" id="{1AD7D1E1-17A4-584C-88F9-6404C9B40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3" y="71438"/>
            <a:ext cx="86645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frazione di saturazione Y, la concentrazione di O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e la K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 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sono legate da una relazione matematica:</a:t>
            </a:r>
            <a:endParaRPr kumimoji="0" lang="el-GR" altLang="it-IT" sz="24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81988" name="Picture 68">
            <a:extLst>
              <a:ext uri="{FF2B5EF4-FFF2-40B4-BE49-F238E27FC236}">
                <a16:creationId xmlns:a16="http://schemas.microsoft.com/office/drawing/2014/main" id="{CEEAB8FC-1CB1-C345-8915-4D8F0801E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1801813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0" name="Line 70">
            <a:extLst>
              <a:ext uri="{FF2B5EF4-FFF2-40B4-BE49-F238E27FC236}">
                <a16:creationId xmlns:a16="http://schemas.microsoft.com/office/drawing/2014/main" id="{950F132F-FCEA-E647-9A29-96B4E01D0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3325" y="2362200"/>
            <a:ext cx="457200" cy="0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Line 70">
            <a:extLst>
              <a:ext uri="{FF2B5EF4-FFF2-40B4-BE49-F238E27FC236}">
                <a16:creationId xmlns:a16="http://schemas.microsoft.com/office/drawing/2014/main" id="{4BB9A2F4-C43D-BB4B-8B4C-4D82B49B04EE}"/>
              </a:ext>
            </a:extLst>
          </p:cNvPr>
          <p:cNvSpPr>
            <a:spLocks noChangeShapeType="1"/>
          </p:cNvSpPr>
          <p:nvPr/>
        </p:nvSpPr>
        <p:spPr bwMode="auto">
          <a:xfrm>
            <a:off x="174625" y="1157288"/>
            <a:ext cx="457200" cy="0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D90FCF4-2816-4E4C-95FD-33994938E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0" y="955675"/>
            <a:ext cx="4740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[O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] =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(pressione parziale di ossigeno) </a:t>
            </a:r>
          </a:p>
        </p:txBody>
      </p:sp>
      <p:sp>
        <p:nvSpPr>
          <p:cNvPr id="21" name="Line 70">
            <a:extLst>
              <a:ext uri="{FF2B5EF4-FFF2-40B4-BE49-F238E27FC236}">
                <a16:creationId xmlns:a16="http://schemas.microsoft.com/office/drawing/2014/main" id="{97DC4D39-DDC1-0E44-97DE-B0E10F55AF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1363663"/>
            <a:ext cx="0" cy="398462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Line 70">
            <a:extLst>
              <a:ext uri="{FF2B5EF4-FFF2-40B4-BE49-F238E27FC236}">
                <a16:creationId xmlns:a16="http://schemas.microsoft.com/office/drawing/2014/main" id="{1F7F58B2-5293-C34D-B4CA-21D01CD76D7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3213" y="3740150"/>
            <a:ext cx="439737" cy="17463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3804" name="Gruppo 29">
            <a:extLst>
              <a:ext uri="{FF2B5EF4-FFF2-40B4-BE49-F238E27FC236}">
                <a16:creationId xmlns:a16="http://schemas.microsoft.com/office/drawing/2014/main" id="{E3B82572-C54D-4743-B19F-841FC35CC1D5}"/>
              </a:ext>
            </a:extLst>
          </p:cNvPr>
          <p:cNvGrpSpPr>
            <a:grpSpLocks/>
          </p:cNvGrpSpPr>
          <p:nvPr/>
        </p:nvGrpSpPr>
        <p:grpSpPr bwMode="auto">
          <a:xfrm>
            <a:off x="5297488" y="427038"/>
            <a:ext cx="1782762" cy="708025"/>
            <a:chOff x="1649412" y="1435100"/>
            <a:chExt cx="1781450" cy="707886"/>
          </a:xfrm>
        </p:grpSpPr>
        <p:sp>
          <p:nvSpPr>
            <p:cNvPr id="33819" name="CasellaDiTesto 30">
              <a:extLst>
                <a:ext uri="{FF2B5EF4-FFF2-40B4-BE49-F238E27FC236}">
                  <a16:creationId xmlns:a16="http://schemas.microsoft.com/office/drawing/2014/main" id="{18EBBDFC-7AED-BF41-B6BE-0A66B13441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9412" y="1435100"/>
              <a:ext cx="178145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     [O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K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+  [O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</a:p>
          </p:txBody>
        </p:sp>
        <p:sp>
          <p:nvSpPr>
            <p:cNvPr id="33820" name="Rettangolo 31">
              <a:extLst>
                <a:ext uri="{FF2B5EF4-FFF2-40B4-BE49-F238E27FC236}">
                  <a16:creationId xmlns:a16="http://schemas.microsoft.com/office/drawing/2014/main" id="{28275C3A-5CDE-744B-9CA0-6B1972706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978" y="1596115"/>
              <a:ext cx="50366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cxnSp>
          <p:nvCxnSpPr>
            <p:cNvPr id="33821" name="Connettore 1 32">
              <a:extLst>
                <a:ext uri="{FF2B5EF4-FFF2-40B4-BE49-F238E27FC236}">
                  <a16:creationId xmlns:a16="http://schemas.microsoft.com/office/drawing/2014/main" id="{CCFE03C7-EB98-3D41-A05B-03BA0ADAF8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47082" y="1810721"/>
              <a:ext cx="1094508" cy="0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822" name="Connettore 1 33">
              <a:extLst>
                <a:ext uri="{FF2B5EF4-FFF2-40B4-BE49-F238E27FC236}">
                  <a16:creationId xmlns:a16="http://schemas.microsoft.com/office/drawing/2014/main" id="{B345B035-FC77-394B-8E8B-4A435FF019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87610" y="1664098"/>
              <a:ext cx="144000" cy="0"/>
            </a:xfrm>
            <a:prstGeom prst="line">
              <a:avLst/>
            </a:prstGeom>
            <a:noFill/>
            <a:ln w="28575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" name="Rettangolo 36">
            <a:extLst>
              <a:ext uri="{FF2B5EF4-FFF2-40B4-BE49-F238E27FC236}">
                <a16:creationId xmlns:a16="http://schemas.microsoft.com/office/drawing/2014/main" id="{5BD9C412-0AAC-7044-9CC4-A0BD69909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0" y="3625850"/>
            <a:ext cx="1974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= 2pO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4E5D7D82-E718-BB47-8EDF-65BAEDBEEB91}"/>
              </a:ext>
            </a:extLst>
          </p:cNvPr>
          <p:cNvGrpSpPr>
            <a:grpSpLocks/>
          </p:cNvGrpSpPr>
          <p:nvPr/>
        </p:nvGrpSpPr>
        <p:grpSpPr bwMode="auto">
          <a:xfrm>
            <a:off x="782638" y="3482975"/>
            <a:ext cx="2082800" cy="708025"/>
            <a:chOff x="497691" y="4059246"/>
            <a:chExt cx="2082384" cy="707886"/>
          </a:xfrm>
        </p:grpSpPr>
        <p:sp>
          <p:nvSpPr>
            <p:cNvPr id="33812" name="CasellaDiTesto 2">
              <a:extLst>
                <a:ext uri="{FF2B5EF4-FFF2-40B4-BE49-F238E27FC236}">
                  <a16:creationId xmlns:a16="http://schemas.microsoft.com/office/drawing/2014/main" id="{5A06C41B-DFD6-EC48-9EF7-4C9111100F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3053" y="4059246"/>
              <a:ext cx="176702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1          pO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2    K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+  pO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cxnSp>
          <p:nvCxnSpPr>
            <p:cNvPr id="33813" name="Connettore 1 5">
              <a:extLst>
                <a:ext uri="{FF2B5EF4-FFF2-40B4-BE49-F238E27FC236}">
                  <a16:creationId xmlns:a16="http://schemas.microsoft.com/office/drawing/2014/main" id="{2C08956E-FCD9-2C47-A2FD-A61A26E191D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23108" y="4429536"/>
              <a:ext cx="1094508" cy="0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3814" name="Gruppo 13">
              <a:extLst>
                <a:ext uri="{FF2B5EF4-FFF2-40B4-BE49-F238E27FC236}">
                  <a16:creationId xmlns:a16="http://schemas.microsoft.com/office/drawing/2014/main" id="{B867FBC2-2349-9943-9040-231F96B2AC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691" y="4202062"/>
              <a:ext cx="619080" cy="400110"/>
              <a:chOff x="243457" y="4267760"/>
              <a:chExt cx="619080" cy="400110"/>
            </a:xfrm>
          </p:grpSpPr>
          <p:sp>
            <p:nvSpPr>
              <p:cNvPr id="33817" name="Rettangolo 3">
                <a:extLst>
                  <a:ext uri="{FF2B5EF4-FFF2-40B4-BE49-F238E27FC236}">
                    <a16:creationId xmlns:a16="http://schemas.microsoft.com/office/drawing/2014/main" id="{88219F68-FFD9-6C4E-B17F-9CBB7EFDE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57" y="4267760"/>
                <a:ext cx="61908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Y =  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cxnSp>
            <p:nvCxnSpPr>
              <p:cNvPr id="33818" name="Connettore 1 7">
                <a:extLst>
                  <a:ext uri="{FF2B5EF4-FFF2-40B4-BE49-F238E27FC236}">
                    <a16:creationId xmlns:a16="http://schemas.microsoft.com/office/drawing/2014/main" id="{283B6137-1402-474D-8806-6BA7260DC6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35635" y="4295034"/>
                <a:ext cx="144000" cy="0"/>
              </a:xfrm>
              <a:prstGeom prst="line">
                <a:avLst/>
              </a:prstGeom>
              <a:noFill/>
              <a:ln w="28575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3815" name="CasellaDiTesto 14">
              <a:extLst>
                <a:ext uri="{FF2B5EF4-FFF2-40B4-BE49-F238E27FC236}">
                  <a16:creationId xmlns:a16="http://schemas.microsoft.com/office/drawing/2014/main" id="{17454A57-79A1-EA46-B17B-A1FEEDB032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7187" y="4209383"/>
              <a:ext cx="3417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=</a:t>
              </a:r>
            </a:p>
          </p:txBody>
        </p:sp>
        <p:cxnSp>
          <p:nvCxnSpPr>
            <p:cNvPr id="33816" name="Connettore 1 41">
              <a:extLst>
                <a:ext uri="{FF2B5EF4-FFF2-40B4-BE49-F238E27FC236}">
                  <a16:creationId xmlns:a16="http://schemas.microsoft.com/office/drawing/2014/main" id="{50D71D0C-ACB3-794C-92B7-9D7512753E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66139" y="4417224"/>
              <a:ext cx="144000" cy="0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4" name="Line 70">
            <a:extLst>
              <a:ext uri="{FF2B5EF4-FFF2-40B4-BE49-F238E27FC236}">
                <a16:creationId xmlns:a16="http://schemas.microsoft.com/office/drawing/2014/main" id="{337C04B7-8E1A-4C4D-8B53-B7973B19CA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22575" y="3808413"/>
            <a:ext cx="438150" cy="15875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" name="Line 70">
            <a:extLst>
              <a:ext uri="{FF2B5EF4-FFF2-40B4-BE49-F238E27FC236}">
                <a16:creationId xmlns:a16="http://schemas.microsoft.com/office/drawing/2014/main" id="{7BC20285-792B-7D46-B2FB-25E3BFB224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41925" y="3808413"/>
            <a:ext cx="438150" cy="15875"/>
          </a:xfrm>
          <a:prstGeom prst="line">
            <a:avLst/>
          </a:prstGeom>
          <a:noFill/>
          <a:ln w="57150">
            <a:solidFill>
              <a:srgbClr val="FEFCC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1E72496C-89D7-5040-99A1-0CA8B8E55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5" y="3633788"/>
            <a:ext cx="2930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= 2pO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-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pO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</a:t>
            </a: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7" name="Line 70">
            <a:extLst>
              <a:ext uri="{FF2B5EF4-FFF2-40B4-BE49-F238E27FC236}">
                <a16:creationId xmlns:a16="http://schemas.microsoft.com/office/drawing/2014/main" id="{F897DEA6-2F8F-CA43-9415-5830D4C21279}"/>
              </a:ext>
            </a:extLst>
          </p:cNvPr>
          <p:cNvSpPr>
            <a:spLocks noChangeShapeType="1"/>
          </p:cNvSpPr>
          <p:nvPr/>
        </p:nvSpPr>
        <p:spPr bwMode="auto">
          <a:xfrm>
            <a:off x="8120063" y="4084638"/>
            <a:ext cx="0" cy="40005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D7C5928B-B9B8-9F43-8267-110A3540F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3652838"/>
            <a:ext cx="533400" cy="431800"/>
          </a:xfrm>
          <a:prstGeom prst="ellipse">
            <a:avLst/>
          </a:prstGeom>
          <a:noFill/>
          <a:ln w="57150" algn="ctr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7A8B69-66F6-FD43-AD06-55171A59CC7F}"/>
              </a:ext>
            </a:extLst>
          </p:cNvPr>
          <p:cNvSpPr txBox="1"/>
          <p:nvPr/>
        </p:nvSpPr>
        <p:spPr>
          <a:xfrm>
            <a:off x="2155583" y="4911549"/>
            <a:ext cx="675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 </a:t>
            </a: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è uguale a quel valore di pO</a:t>
            </a:r>
            <a:r>
              <a: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che ossigena il 50% di Mb = 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p50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  <p:bldP spid="81939" grpId="0" animBg="1"/>
      <p:bldP spid="10" grpId="0"/>
      <p:bldP spid="37" grpId="0"/>
      <p:bldP spid="46" grpId="0"/>
      <p:bldP spid="17" grpId="0" animBg="1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ttangolo 3">
            <a:extLst>
              <a:ext uri="{FF2B5EF4-FFF2-40B4-BE49-F238E27FC236}">
                <a16:creationId xmlns:a16="http://schemas.microsoft.com/office/drawing/2014/main" id="{9161EF49-0859-C14B-80F2-57A8E0507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142875"/>
            <a:ext cx="2944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Legame O</a:t>
            </a:r>
            <a:r>
              <a:rPr kumimoji="0" lang="it-IT" altLang="it-IT" sz="2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-Mb </a:t>
            </a:r>
          </a:p>
        </p:txBody>
      </p:sp>
      <p:sp>
        <p:nvSpPr>
          <p:cNvPr id="35843" name="Rettangolo 4">
            <a:extLst>
              <a:ext uri="{FF2B5EF4-FFF2-40B4-BE49-F238E27FC236}">
                <a16:creationId xmlns:a16="http://schemas.microsoft.com/office/drawing/2014/main" id="{FA93716A-0510-2243-A2D5-89BEB19CA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563" y="714375"/>
            <a:ext cx="274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Mb + O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= MbO</a:t>
            </a:r>
            <a:r>
              <a:rPr kumimoji="0" lang="it-IT" altLang="it-IT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</a:p>
        </p:txBody>
      </p:sp>
      <p:pic>
        <p:nvPicPr>
          <p:cNvPr id="12293" name="Picture 2">
            <a:extLst>
              <a:ext uri="{FF2B5EF4-FFF2-40B4-BE49-F238E27FC236}">
                <a16:creationId xmlns:a16="http://schemas.microsoft.com/office/drawing/2014/main" id="{6461A24E-5510-BC44-A791-4F12A4A55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214688"/>
            <a:ext cx="5202237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CasellaDiTesto 6">
            <a:extLst>
              <a:ext uri="{FF2B5EF4-FFF2-40B4-BE49-F238E27FC236}">
                <a16:creationId xmlns:a16="http://schemas.microsoft.com/office/drawing/2014/main" id="{AFD21D07-E6C4-B246-8A52-F8F9CEBE6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994" y="1571922"/>
            <a:ext cx="68570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CURVA di Legame dell’ossigeno alla Mb</a:t>
            </a:r>
          </a:p>
        </p:txBody>
      </p:sp>
      <p:sp>
        <p:nvSpPr>
          <p:cNvPr id="12299" name="CasellaDiTesto 11">
            <a:extLst>
              <a:ext uri="{FF2B5EF4-FFF2-40B4-BE49-F238E27FC236}">
                <a16:creationId xmlns:a16="http://schemas.microsoft.com/office/drawing/2014/main" id="{3F75E7EC-AA99-6541-81C0-14CD86607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853" y="4040188"/>
            <a:ext cx="31956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p50 = affinità per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pressione di </a:t>
            </a:r>
            <a:r>
              <a:rPr kumimoji="0" lang="it-IT" alt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al quale 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saturato il 50% delle molecole</a:t>
            </a:r>
          </a:p>
        </p:txBody>
      </p:sp>
      <p:sp>
        <p:nvSpPr>
          <p:cNvPr id="12300" name="CasellaDiTesto 12">
            <a:extLst>
              <a:ext uri="{FF2B5EF4-FFF2-40B4-BE49-F238E27FC236}">
                <a16:creationId xmlns:a16="http://schemas.microsoft.com/office/drawing/2014/main" id="{1387F9E9-EE93-DE43-814A-E7BAE1339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1" y="5063094"/>
            <a:ext cx="303580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p50 della Mb è molto bassa (3-4 mmHg)  (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Kdiss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molto bassa) e quindi l’affinità dell’emoproteina per l’O2 è molto alta.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3" name="Callout 2 12">
            <a:extLst>
              <a:ext uri="{FF2B5EF4-FFF2-40B4-BE49-F238E27FC236}">
                <a16:creationId xmlns:a16="http://schemas.microsoft.com/office/drawing/2014/main" id="{2E1ECCEA-30C1-DC47-80BA-D007EE3B4420}"/>
              </a:ext>
            </a:extLst>
          </p:cNvPr>
          <p:cNvSpPr/>
          <p:nvPr/>
        </p:nvSpPr>
        <p:spPr>
          <a:xfrm>
            <a:off x="6112382" y="2678907"/>
            <a:ext cx="2143125" cy="1071562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Numero di molecole che hanno legato l’O2 rispetto al totale</a:t>
            </a:r>
          </a:p>
        </p:txBody>
      </p:sp>
      <p:sp>
        <p:nvSpPr>
          <p:cNvPr id="16" name="Freccia in giù 15">
            <a:extLst>
              <a:ext uri="{FF2B5EF4-FFF2-40B4-BE49-F238E27FC236}">
                <a16:creationId xmlns:a16="http://schemas.microsoft.com/office/drawing/2014/main" id="{35A1F6BD-EFA0-6B48-8816-C05201171C37}"/>
              </a:ext>
            </a:extLst>
          </p:cNvPr>
          <p:cNvSpPr/>
          <p:nvPr/>
        </p:nvSpPr>
        <p:spPr>
          <a:xfrm>
            <a:off x="7026715" y="4857750"/>
            <a:ext cx="285750" cy="357187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5857" name="Picture 68">
            <a:extLst>
              <a:ext uri="{FF2B5EF4-FFF2-40B4-BE49-F238E27FC236}">
                <a16:creationId xmlns:a16="http://schemas.microsoft.com/office/drawing/2014/main" id="{C4200377-3979-5E4C-B227-BD7C4C268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142875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64B85BC-6185-8781-47EC-414C07BE4CC0}"/>
              </a:ext>
            </a:extLst>
          </p:cNvPr>
          <p:cNvGrpSpPr/>
          <p:nvPr/>
        </p:nvGrpSpPr>
        <p:grpSpPr>
          <a:xfrm>
            <a:off x="214313" y="2857500"/>
            <a:ext cx="4429125" cy="3500438"/>
            <a:chOff x="214313" y="2857500"/>
            <a:chExt cx="4429125" cy="3500438"/>
          </a:xfrm>
        </p:grpSpPr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99E32DDF-C14D-5848-BC53-DC516C8C62D9}"/>
                </a:ext>
              </a:extLst>
            </p:cNvPr>
            <p:cNvSpPr/>
            <p:nvPr/>
          </p:nvSpPr>
          <p:spPr>
            <a:xfrm>
              <a:off x="1571625" y="3500438"/>
              <a:ext cx="1000125" cy="2857500"/>
            </a:xfrm>
            <a:prstGeom prst="rect">
              <a:avLst/>
            </a:prstGeom>
            <a:solidFill>
              <a:srgbClr val="BBE0E3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AC89299E-811E-AC4B-B41B-DF044E311280}"/>
                </a:ext>
              </a:extLst>
            </p:cNvPr>
            <p:cNvSpPr/>
            <p:nvPr/>
          </p:nvSpPr>
          <p:spPr>
            <a:xfrm>
              <a:off x="3929063" y="3500438"/>
              <a:ext cx="428625" cy="2857500"/>
            </a:xfrm>
            <a:prstGeom prst="rect">
              <a:avLst/>
            </a:prstGeom>
            <a:solidFill>
              <a:srgbClr val="FF0000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7" name="CasellaDiTesto 9">
              <a:extLst>
                <a:ext uri="{FF2B5EF4-FFF2-40B4-BE49-F238E27FC236}">
                  <a16:creationId xmlns:a16="http://schemas.microsoft.com/office/drawing/2014/main" id="{B042A6B2-A27F-5840-9B3E-346EDEE3C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188" y="2857500"/>
              <a:ext cx="1211262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tessuti</a:t>
              </a:r>
            </a:p>
          </p:txBody>
        </p:sp>
        <p:sp>
          <p:nvSpPr>
            <p:cNvPr id="12298" name="CasellaDiTesto 10">
              <a:extLst>
                <a:ext uri="{FF2B5EF4-FFF2-40B4-BE49-F238E27FC236}">
                  <a16:creationId xmlns:a16="http://schemas.microsoft.com/office/drawing/2014/main" id="{FF72E2CD-8250-E24A-B30B-8EE3CCC47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2175" y="2857500"/>
              <a:ext cx="121126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polmoni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F9E1B50F-4B44-BA40-A4EF-32E76CE09C7A}"/>
                </a:ext>
              </a:extLst>
            </p:cNvPr>
            <p:cNvSpPr/>
            <p:nvPr/>
          </p:nvSpPr>
          <p:spPr>
            <a:xfrm>
              <a:off x="428625" y="4786313"/>
              <a:ext cx="428625" cy="357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A6D8F878-6451-E441-B5BD-733E38547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4213" y="4000500"/>
              <a:ext cx="19034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Curva i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perbolica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45A9174E-CF13-EE41-B07D-B96FC2708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826293" y="4764881"/>
              <a:ext cx="24193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Frazione di saturazione</a:t>
              </a:r>
            </a:p>
          </p:txBody>
        </p:sp>
        <p:sp>
          <p:nvSpPr>
            <p:cNvPr id="35858" name="CasellaDiTesto 1">
              <a:extLst>
                <a:ext uri="{FF2B5EF4-FFF2-40B4-BE49-F238E27FC236}">
                  <a16:creationId xmlns:a16="http://schemas.microsoft.com/office/drawing/2014/main" id="{82595983-EDCC-1145-A142-DB307C9DB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5838" y="5741988"/>
              <a:ext cx="77787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= Kdiss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9" grpId="0"/>
      <p:bldP spid="12300" grpId="0"/>
      <p:bldP spid="13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">
            <a:extLst>
              <a:ext uri="{FF2B5EF4-FFF2-40B4-BE49-F238E27FC236}">
                <a16:creationId xmlns:a16="http://schemas.microsoft.com/office/drawing/2014/main" id="{6461A24E-5510-BC44-A791-4F12A4A55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214688"/>
            <a:ext cx="5202237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C64B85BC-6185-8781-47EC-414C07BE4CC0}"/>
              </a:ext>
            </a:extLst>
          </p:cNvPr>
          <p:cNvGrpSpPr/>
          <p:nvPr/>
        </p:nvGrpSpPr>
        <p:grpSpPr>
          <a:xfrm>
            <a:off x="214313" y="2885408"/>
            <a:ext cx="4429125" cy="3472530"/>
            <a:chOff x="214313" y="2857500"/>
            <a:chExt cx="4429125" cy="3500438"/>
          </a:xfrm>
        </p:grpSpPr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99E32DDF-C14D-5848-BC53-DC516C8C62D9}"/>
                </a:ext>
              </a:extLst>
            </p:cNvPr>
            <p:cNvSpPr/>
            <p:nvPr/>
          </p:nvSpPr>
          <p:spPr>
            <a:xfrm>
              <a:off x="1571625" y="3500438"/>
              <a:ext cx="1000125" cy="2857500"/>
            </a:xfrm>
            <a:prstGeom prst="rect">
              <a:avLst/>
            </a:prstGeom>
            <a:solidFill>
              <a:srgbClr val="BBE0E3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AC89299E-811E-AC4B-B41B-DF044E311280}"/>
                </a:ext>
              </a:extLst>
            </p:cNvPr>
            <p:cNvSpPr/>
            <p:nvPr/>
          </p:nvSpPr>
          <p:spPr>
            <a:xfrm>
              <a:off x="3929063" y="3500438"/>
              <a:ext cx="428625" cy="2857500"/>
            </a:xfrm>
            <a:prstGeom prst="rect">
              <a:avLst/>
            </a:prstGeom>
            <a:solidFill>
              <a:srgbClr val="FF0000">
                <a:alpha val="3098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7" name="CasellaDiTesto 9">
              <a:extLst>
                <a:ext uri="{FF2B5EF4-FFF2-40B4-BE49-F238E27FC236}">
                  <a16:creationId xmlns:a16="http://schemas.microsoft.com/office/drawing/2014/main" id="{B042A6B2-A27F-5840-9B3E-346EDEE3C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188" y="2857500"/>
              <a:ext cx="1211262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tessuti</a:t>
              </a:r>
            </a:p>
          </p:txBody>
        </p:sp>
        <p:sp>
          <p:nvSpPr>
            <p:cNvPr id="12298" name="CasellaDiTesto 10">
              <a:extLst>
                <a:ext uri="{FF2B5EF4-FFF2-40B4-BE49-F238E27FC236}">
                  <a16:creationId xmlns:a16="http://schemas.microsoft.com/office/drawing/2014/main" id="{FF72E2CD-8250-E24A-B30B-8EE3CCC470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2175" y="2857500"/>
              <a:ext cx="121126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Pressione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polmoni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F9E1B50F-4B44-BA40-A4EF-32E76CE09C7A}"/>
                </a:ext>
              </a:extLst>
            </p:cNvPr>
            <p:cNvSpPr/>
            <p:nvPr/>
          </p:nvSpPr>
          <p:spPr>
            <a:xfrm>
              <a:off x="428625" y="4786313"/>
              <a:ext cx="428625" cy="3571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+mn-ea"/>
                  <a:cs typeface="+mn-cs"/>
                </a:rPr>
                <a:t>Y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A6D8F878-6451-E441-B5BD-733E38547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4213" y="4000500"/>
              <a:ext cx="190341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Curva i</a:t>
              </a:r>
              <a:r>
                <a:rPr kumimoji="0" lang="it-IT" alt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C3399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perbolica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45A9174E-CF13-EE41-B07D-B96FC2708D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826293" y="4764881"/>
              <a:ext cx="24193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rPr>
                <a:t>Frazione di saturazione</a:t>
              </a:r>
            </a:p>
          </p:txBody>
        </p:sp>
        <p:sp>
          <p:nvSpPr>
            <p:cNvPr id="35858" name="CasellaDiTesto 1">
              <a:extLst>
                <a:ext uri="{FF2B5EF4-FFF2-40B4-BE49-F238E27FC236}">
                  <a16:creationId xmlns:a16="http://schemas.microsoft.com/office/drawing/2014/main" id="{82595983-EDCC-1145-A142-DB307C9DB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5838" y="5741988"/>
              <a:ext cx="77787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= Kdiss</a:t>
              </a:r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9B63139-FFEB-1F30-67F8-B437AA8C920F}"/>
              </a:ext>
            </a:extLst>
          </p:cNvPr>
          <p:cNvSpPr txBox="1"/>
          <p:nvPr/>
        </p:nvSpPr>
        <p:spPr>
          <a:xfrm>
            <a:off x="2057400" y="347026"/>
            <a:ext cx="609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Mb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C582464-41B5-34C6-0D3B-B79D8BA5A3F2}"/>
              </a:ext>
            </a:extLst>
          </p:cNvPr>
          <p:cNvSpPr txBox="1"/>
          <p:nvPr/>
        </p:nvSpPr>
        <p:spPr>
          <a:xfrm>
            <a:off x="1686128" y="1300737"/>
            <a:ext cx="46206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ym typeface="Wingdings" panose="05000000000000000000" pitchFamily="2" charset="2"/>
              </a:rPr>
              <a:t>p50 molto piccola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037E7D7-F713-2023-EFCC-902533D06EF6}"/>
              </a:ext>
            </a:extLst>
          </p:cNvPr>
          <p:cNvSpPr txBox="1"/>
          <p:nvPr/>
        </p:nvSpPr>
        <p:spPr>
          <a:xfrm>
            <a:off x="1143000" y="2192912"/>
            <a:ext cx="46206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ym typeface="Wingdings" panose="05000000000000000000" pitchFamily="2" charset="2"/>
              </a:rPr>
              <a:t> elevata affinità per l’O2</a:t>
            </a:r>
            <a:endParaRPr lang="it-IT" dirty="0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9B7A9AF3-3322-D4E3-0676-DD0BE546561F}"/>
              </a:ext>
            </a:extLst>
          </p:cNvPr>
          <p:cNvSpPr/>
          <p:nvPr/>
        </p:nvSpPr>
        <p:spPr>
          <a:xfrm>
            <a:off x="2234115" y="627129"/>
            <a:ext cx="256032" cy="673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24921326-CC96-23C3-02BA-F1DC696FE29E}"/>
              </a:ext>
            </a:extLst>
          </p:cNvPr>
          <p:cNvSpPr/>
          <p:nvPr/>
        </p:nvSpPr>
        <p:spPr>
          <a:xfrm>
            <a:off x="2233981" y="1531569"/>
            <a:ext cx="256032" cy="673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48FC7C9-91B3-B721-5A1E-96811A14AE0C}"/>
              </a:ext>
            </a:extLst>
          </p:cNvPr>
          <p:cNvSpPr/>
          <p:nvPr/>
        </p:nvSpPr>
        <p:spPr>
          <a:xfrm>
            <a:off x="533400" y="304799"/>
            <a:ext cx="4620638" cy="23497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337F072-4D06-FFAD-91A5-67C2E5761B27}"/>
              </a:ext>
            </a:extLst>
          </p:cNvPr>
          <p:cNvSpPr txBox="1"/>
          <p:nvPr/>
        </p:nvSpPr>
        <p:spPr>
          <a:xfrm>
            <a:off x="5406611" y="668044"/>
            <a:ext cx="37373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IMPORTANTE perché la Mb deve estrarre l’ossigeno dal sangue  (che verrà ceduto dall’emoglobina).</a:t>
            </a: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A9E7CD69-5E12-A8D2-5F8F-FCBAB229A57B}"/>
              </a:ext>
            </a:extLst>
          </p:cNvPr>
          <p:cNvSpPr/>
          <p:nvPr/>
        </p:nvSpPr>
        <p:spPr>
          <a:xfrm flipH="1">
            <a:off x="6711286" y="2189599"/>
            <a:ext cx="564019" cy="8309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FEC236C-7B46-0940-0232-C2751B6EF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301" y="3142132"/>
            <a:ext cx="303580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Minore è la p50 più bassa sarà la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Kdiss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e quindi maggiore sarà l’affinità dell’emoproteina per l’O2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9" name="CasellaDiTesto 12">
            <a:extLst>
              <a:ext uri="{FF2B5EF4-FFF2-40B4-BE49-F238E27FC236}">
                <a16:creationId xmlns:a16="http://schemas.microsoft.com/office/drawing/2014/main" id="{C06DF4D1-76D9-1325-D3BD-9EF9EE45B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4680100"/>
            <a:ext cx="3924300" cy="17543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Più è grande il valore della p50 più è grande la 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Kdiss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e quindi minore l’affinità dell’emoproteina per l’O2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18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(</a:t>
            </a:r>
            <a:r>
              <a:rPr lang="it-IT" altLang="it-IT" sz="1800" b="1" baseline="0" dirty="0" err="1">
                <a:solidFill>
                  <a:srgbClr val="FF0000"/>
                </a:solidFill>
                <a:latin typeface="Comic Sans MS" panose="030F0902030302020204" pitchFamily="66" charset="0"/>
              </a:rPr>
              <a:t>Hb</a:t>
            </a:r>
            <a:r>
              <a:rPr lang="it-IT" altLang="it-IT" sz="1800" b="1" baseline="0" dirty="0">
                <a:solidFill>
                  <a:srgbClr val="FF0000"/>
                </a:solidFill>
                <a:latin typeface="Comic Sans MS" panose="030F0902030302020204" pitchFamily="66" charset="0"/>
              </a:rPr>
              <a:t>)</a:t>
            </a: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0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10" grpId="0" animBg="1"/>
      <p:bldP spid="11" grpId="0"/>
      <p:bldP spid="12" grpId="0" animBg="1"/>
      <p:bldP spid="18" grpId="0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2">
            <a:extLst>
              <a:ext uri="{FF2B5EF4-FFF2-40B4-BE49-F238E27FC236}">
                <a16:creationId xmlns:a16="http://schemas.microsoft.com/office/drawing/2014/main" id="{72EC70B9-5876-BB4A-8C6F-C6700F139487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2438400"/>
            <a:ext cx="3962400" cy="4394200"/>
            <a:chOff x="1296" y="1536"/>
            <a:chExt cx="2496" cy="2768"/>
          </a:xfrm>
        </p:grpSpPr>
        <p:pic>
          <p:nvPicPr>
            <p:cNvPr id="36891" name="Picture 5" descr="7">
              <a:extLst>
                <a:ext uri="{FF2B5EF4-FFF2-40B4-BE49-F238E27FC236}">
                  <a16:creationId xmlns:a16="http://schemas.microsoft.com/office/drawing/2014/main" id="{6BEFCA69-6A40-264D-B46E-BD1E19D3F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00" t="6667" r="28166" b="6667"/>
            <a:stretch>
              <a:fillRect/>
            </a:stretch>
          </p:blipFill>
          <p:spPr bwMode="auto">
            <a:xfrm>
              <a:off x="1400" y="1536"/>
              <a:ext cx="2392" cy="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6892" name="Group 6">
              <a:extLst>
                <a:ext uri="{FF2B5EF4-FFF2-40B4-BE49-F238E27FC236}">
                  <a16:creationId xmlns:a16="http://schemas.microsoft.com/office/drawing/2014/main" id="{DA80575F-C7AF-194B-9EF7-16771B9481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1584"/>
              <a:ext cx="191" cy="231"/>
              <a:chOff x="2726" y="2188"/>
              <a:chExt cx="191" cy="248"/>
            </a:xfrm>
          </p:grpSpPr>
          <p:sp>
            <p:nvSpPr>
              <p:cNvPr id="36893" name="Text Box 7">
                <a:extLst>
                  <a:ext uri="{FF2B5EF4-FFF2-40B4-BE49-F238E27FC236}">
                    <a16:creationId xmlns:a16="http://schemas.microsoft.com/office/drawing/2014/main" id="{06771529-EC78-0740-8F23-7A06E3B015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26" y="2188"/>
                <a:ext cx="19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Y</a:t>
                </a:r>
              </a:p>
            </p:txBody>
          </p:sp>
          <p:sp>
            <p:nvSpPr>
              <p:cNvPr id="36894" name="Line 8">
                <a:extLst>
                  <a:ext uri="{FF2B5EF4-FFF2-40B4-BE49-F238E27FC236}">
                    <a16:creationId xmlns:a16="http://schemas.microsoft.com/office/drawing/2014/main" id="{A4D4B6BB-590C-7C46-959B-D6815F23B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192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73739" name="Rectangle 11">
            <a:extLst>
              <a:ext uri="{FF2B5EF4-FFF2-40B4-BE49-F238E27FC236}">
                <a16:creationId xmlns:a16="http://schemas.microsoft.com/office/drawing/2014/main" id="{60D70D2B-CE39-734C-8B5B-6A4BC76FE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616200"/>
            <a:ext cx="304800" cy="3581400"/>
          </a:xfrm>
          <a:prstGeom prst="rect">
            <a:avLst/>
          </a:prstGeom>
          <a:solidFill>
            <a:srgbClr val="993366">
              <a:alpha val="30196"/>
            </a:srgbClr>
          </a:solidFill>
          <a:ln w="19050" cap="rnd" algn="ctr">
            <a:solidFill>
              <a:srgbClr val="CC0099"/>
            </a:solidFill>
            <a:prstDash val="sysDot"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73740" name="Text Box 12">
            <a:extLst>
              <a:ext uri="{FF2B5EF4-FFF2-40B4-BE49-F238E27FC236}">
                <a16:creationId xmlns:a16="http://schemas.microsoft.com/office/drawing/2014/main" id="{683B8DFB-DD2B-4C48-996D-0B014303E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394200"/>
            <a:ext cx="266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Mb rilascia l’ossigeno che aveva legato.</a:t>
            </a: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42" name="Line 14">
            <a:extLst>
              <a:ext uri="{FF2B5EF4-FFF2-40B4-BE49-F238E27FC236}">
                <a16:creationId xmlns:a16="http://schemas.microsoft.com/office/drawing/2014/main" id="{659C539C-1A16-864D-9A70-E67D4FCE9C2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2881313"/>
            <a:ext cx="0" cy="457200"/>
          </a:xfrm>
          <a:prstGeom prst="line">
            <a:avLst/>
          </a:prstGeom>
          <a:noFill/>
          <a:ln w="57150">
            <a:solidFill>
              <a:srgbClr val="CC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743" name="Text Box 15">
            <a:extLst>
              <a:ext uri="{FF2B5EF4-FFF2-40B4-BE49-F238E27FC236}">
                <a16:creationId xmlns:a16="http://schemas.microsoft.com/office/drawing/2014/main" id="{0373191F-C583-624A-B198-801D1946C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5095875"/>
            <a:ext cx="2133600" cy="711200"/>
          </a:xfrm>
          <a:prstGeom prst="rect">
            <a:avLst/>
          </a:prstGeom>
          <a:solidFill>
            <a:srgbClr val="E3FDA1"/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Fase di deossigenazione</a:t>
            </a:r>
            <a:endParaRPr kumimoji="0" lang="en-US" altLang="it-IT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45" name="Text Box 17">
            <a:extLst>
              <a:ext uri="{FF2B5EF4-FFF2-40B4-BE49-F238E27FC236}">
                <a16:creationId xmlns:a16="http://schemas.microsoft.com/office/drawing/2014/main" id="{62646406-9B64-6047-BBAE-96EA684F1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2925763"/>
            <a:ext cx="2362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minore consumo di 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la pO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intracellulare è in equilibrio con quella del sangue capillare</a:t>
            </a:r>
            <a:endParaRPr kumimoji="0" lang="en-US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51" name="Rectangle 23">
            <a:extLst>
              <a:ext uri="{FF2B5EF4-FFF2-40B4-BE49-F238E27FC236}">
                <a16:creationId xmlns:a16="http://schemas.microsoft.com/office/drawing/2014/main" id="{B4309818-4EFA-D748-B063-43055D5E7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7700" y="2616200"/>
            <a:ext cx="457200" cy="3581400"/>
          </a:xfrm>
          <a:prstGeom prst="rect">
            <a:avLst/>
          </a:prstGeom>
          <a:solidFill>
            <a:srgbClr val="8BCACF">
              <a:alpha val="30196"/>
            </a:srgbClr>
          </a:solidFill>
          <a:ln w="19050" cap="rnd" algn="ctr">
            <a:solidFill>
              <a:schemeClr val="hlink"/>
            </a:solidFill>
            <a:prstDash val="sysDot"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73753" name="Rectangle 25">
            <a:extLst>
              <a:ext uri="{FF2B5EF4-FFF2-40B4-BE49-F238E27FC236}">
                <a16:creationId xmlns:a16="http://schemas.microsoft.com/office/drawing/2014/main" id="{2C29B634-78A1-7344-A7BE-34C2D9889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133600"/>
            <a:ext cx="2438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Nelle cellule muscolari  metabolicamente attive:</a:t>
            </a:r>
          </a:p>
        </p:txBody>
      </p:sp>
      <p:sp>
        <p:nvSpPr>
          <p:cNvPr id="73755" name="Rectangle 27">
            <a:extLst>
              <a:ext uri="{FF2B5EF4-FFF2-40B4-BE49-F238E27FC236}">
                <a16:creationId xmlns:a16="http://schemas.microsoft.com/office/drawing/2014/main" id="{CA217ED8-7D2E-F241-8AAF-495571AF6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" y="3292475"/>
            <a:ext cx="25146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 consuma 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la pO</a:t>
            </a:r>
            <a:r>
              <a:rPr kumimoji="0" lang="it-IT" altLang="it-IT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cellulare diminuisce </a:t>
            </a:r>
          </a:p>
        </p:txBody>
      </p:sp>
      <p:sp>
        <p:nvSpPr>
          <p:cNvPr id="73756" name="Line 28">
            <a:extLst>
              <a:ext uri="{FF2B5EF4-FFF2-40B4-BE49-F238E27FC236}">
                <a16:creationId xmlns:a16="http://schemas.microsoft.com/office/drawing/2014/main" id="{2351782F-C6F3-E846-AD11-FEEC00F3A0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3917950"/>
            <a:ext cx="0" cy="457200"/>
          </a:xfrm>
          <a:prstGeom prst="line">
            <a:avLst/>
          </a:prstGeom>
          <a:noFill/>
          <a:ln w="57150">
            <a:solidFill>
              <a:srgbClr val="CC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30">
            <a:extLst>
              <a:ext uri="{FF2B5EF4-FFF2-40B4-BE49-F238E27FC236}">
                <a16:creationId xmlns:a16="http://schemas.microsoft.com/office/drawing/2014/main" id="{943C5434-4B2B-834B-9A53-2BABAD1AFA76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2419350"/>
            <a:ext cx="838200" cy="381000"/>
            <a:chOff x="2976" y="1524"/>
            <a:chExt cx="528" cy="240"/>
          </a:xfrm>
        </p:grpSpPr>
        <p:sp>
          <p:nvSpPr>
            <p:cNvPr id="36889" name="Line 16">
              <a:extLst>
                <a:ext uri="{FF2B5EF4-FFF2-40B4-BE49-F238E27FC236}">
                  <a16:creationId xmlns:a16="http://schemas.microsoft.com/office/drawing/2014/main" id="{DC7B08EC-8A2C-724B-B61C-8ECE3514EA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1536"/>
              <a:ext cx="528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6890" name="Line 29">
              <a:extLst>
                <a:ext uri="{FF2B5EF4-FFF2-40B4-BE49-F238E27FC236}">
                  <a16:creationId xmlns:a16="http://schemas.microsoft.com/office/drawing/2014/main" id="{A1F277C3-F392-3B4C-9C8D-4FED21535A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8" y="1524"/>
              <a:ext cx="0" cy="24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3759" name="Rectangle 31">
            <a:extLst>
              <a:ext uri="{FF2B5EF4-FFF2-40B4-BE49-F238E27FC236}">
                <a16:creationId xmlns:a16="http://schemas.microsoft.com/office/drawing/2014/main" id="{50459C05-5DD0-4942-A35F-CCEE444B2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35814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Nelle cellule muscolari a riposo:</a:t>
            </a:r>
          </a:p>
        </p:txBody>
      </p:sp>
      <p:sp>
        <p:nvSpPr>
          <p:cNvPr id="73760" name="Line 32">
            <a:extLst>
              <a:ext uri="{FF2B5EF4-FFF2-40B4-BE49-F238E27FC236}">
                <a16:creationId xmlns:a16="http://schemas.microsoft.com/office/drawing/2014/main" id="{42456062-18ED-CD4E-A265-C182188B921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2514600"/>
            <a:ext cx="0" cy="3810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761" name="Rectangle 33">
            <a:extLst>
              <a:ext uri="{FF2B5EF4-FFF2-40B4-BE49-F238E27FC236}">
                <a16:creationId xmlns:a16="http://schemas.microsoft.com/office/drawing/2014/main" id="{01EF53D0-DB29-314B-9EE3-5255216C3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4648200"/>
            <a:ext cx="2209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Mb è quasi satura: accumula 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US" altLang="it-IT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3763" name="Rectangle 35">
            <a:extLst>
              <a:ext uri="{FF2B5EF4-FFF2-40B4-BE49-F238E27FC236}">
                <a16:creationId xmlns:a16="http://schemas.microsoft.com/office/drawing/2014/main" id="{DDC0DA87-6F59-9646-9265-147ED2A58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791200"/>
            <a:ext cx="2084388" cy="619125"/>
          </a:xfrm>
          <a:prstGeom prst="rect">
            <a:avLst/>
          </a:prstGeom>
          <a:solidFill>
            <a:srgbClr val="E3FDA1"/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Fase di ossigenazione</a:t>
            </a:r>
          </a:p>
        </p:txBody>
      </p:sp>
      <p:sp>
        <p:nvSpPr>
          <p:cNvPr id="73764" name="Line 36">
            <a:extLst>
              <a:ext uri="{FF2B5EF4-FFF2-40B4-BE49-F238E27FC236}">
                <a16:creationId xmlns:a16="http://schemas.microsoft.com/office/drawing/2014/main" id="{77995536-302A-5848-8068-C93BFEBAC35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4267200"/>
            <a:ext cx="0" cy="3810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765" name="Line 37">
            <a:extLst>
              <a:ext uri="{FF2B5EF4-FFF2-40B4-BE49-F238E27FC236}">
                <a16:creationId xmlns:a16="http://schemas.microsoft.com/office/drawing/2014/main" id="{7BB3302F-4B43-4645-989B-984FC9A08D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5334000"/>
            <a:ext cx="0" cy="3810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" name="Group 30">
            <a:extLst>
              <a:ext uri="{FF2B5EF4-FFF2-40B4-BE49-F238E27FC236}">
                <a16:creationId xmlns:a16="http://schemas.microsoft.com/office/drawing/2014/main" id="{9F387F88-EE16-E944-8373-2D7E1135C4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76500" y="2209800"/>
            <a:ext cx="1314450" cy="609600"/>
            <a:chOff x="2976" y="1524"/>
            <a:chExt cx="528" cy="240"/>
          </a:xfrm>
        </p:grpSpPr>
        <p:sp>
          <p:nvSpPr>
            <p:cNvPr id="36887" name="Line 16">
              <a:extLst>
                <a:ext uri="{FF2B5EF4-FFF2-40B4-BE49-F238E27FC236}">
                  <a16:creationId xmlns:a16="http://schemas.microsoft.com/office/drawing/2014/main" id="{E1A1C4B2-47CE-A344-BC7E-D5259A7137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1536"/>
              <a:ext cx="528" cy="0"/>
            </a:xfrm>
            <a:prstGeom prst="line">
              <a:avLst/>
            </a:prstGeom>
            <a:noFill/>
            <a:ln w="57150">
              <a:solidFill>
                <a:srgbClr val="CC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6888" name="Line 29">
              <a:extLst>
                <a:ext uri="{FF2B5EF4-FFF2-40B4-BE49-F238E27FC236}">
                  <a16:creationId xmlns:a16="http://schemas.microsoft.com/office/drawing/2014/main" id="{AF8BD917-A609-584A-BB40-39D58D274F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8" y="1524"/>
              <a:ext cx="0" cy="240"/>
            </a:xfrm>
            <a:prstGeom prst="line">
              <a:avLst/>
            </a:prstGeom>
            <a:noFill/>
            <a:ln w="57150">
              <a:solidFill>
                <a:srgbClr val="CC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73738" name="Text Box 10">
            <a:extLst>
              <a:ext uri="{FF2B5EF4-FFF2-40B4-BE49-F238E27FC236}">
                <a16:creationId xmlns:a16="http://schemas.microsoft.com/office/drawing/2014/main" id="{3635DAEC-74FF-5144-B0E7-9E16A7DF5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8419" y="3003430"/>
            <a:ext cx="1676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nei capillari a riposo 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~ 30 mmHg</a:t>
            </a: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EAA648FB-DE1C-4BFC-8C5F-997843B48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782" y="4593566"/>
            <a:ext cx="1676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lang="it-IT" altLang="it-IT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nei capillari in attività </a:t>
            </a:r>
            <a:r>
              <a:rPr kumimoji="0" lang="en-US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~ 10 mmHg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68B6B25-D867-C67B-47B3-12825874E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05773"/>
            <a:ext cx="80318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mioglobina funziona da deposito di 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a livello muscolare.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2000" b="1" baseline="0" dirty="0">
              <a:latin typeface="Comic Sans MS" panose="030F0902030302020204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Quando il muscolo è a riposo la mioglobina lega l’O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altLang="it-IT" sz="2000" b="1" baseline="0" dirty="0">
                <a:latin typeface="Comic Sans MS" panose="030F0902030302020204" pitchFamily="66" charset="0"/>
              </a:rPr>
              <a:t>Q</a:t>
            </a:r>
            <a:r>
              <a:rPr kumimoji="0" lang="it-IT" altLang="it-IT" sz="2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uando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il muscolo è attivo viene consumato 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diminuisce la pressione a livello dei tessuti la mioglobina rilascia l’O</a:t>
            </a:r>
            <a:r>
              <a:rPr kumimoji="0" lang="it-IT" altLang="it-IT" sz="20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3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3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3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3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3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3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3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3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3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3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3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3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3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3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3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9" grpId="0" animBg="1"/>
      <p:bldP spid="73740" grpId="0"/>
      <p:bldP spid="73743" grpId="0" animBg="1"/>
      <p:bldP spid="73745" grpId="0"/>
      <p:bldP spid="73751" grpId="0" animBg="1"/>
      <p:bldP spid="73753" grpId="0"/>
      <p:bldP spid="73755" grpId="0"/>
      <p:bldP spid="73759" grpId="0"/>
      <p:bldP spid="73761" grpId="0"/>
      <p:bldP spid="73763" grpId="0" animBg="1"/>
      <p:bldP spid="73738" grpId="0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emoglobin">
            <a:extLst>
              <a:ext uri="{FF2B5EF4-FFF2-40B4-BE49-F238E27FC236}">
                <a16:creationId xmlns:a16="http://schemas.microsoft.com/office/drawing/2014/main" id="{6A3DF293-EE17-0E47-8F84-AA2FF0FAC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52513"/>
            <a:ext cx="55721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Rectangle 3">
            <a:extLst>
              <a:ext uri="{FF2B5EF4-FFF2-40B4-BE49-F238E27FC236}">
                <a16:creationId xmlns:a16="http://schemas.microsoft.com/office/drawing/2014/main" id="{A17D5CE4-2119-AC4B-807D-45A62D1E2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71438"/>
            <a:ext cx="3600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EMOGLOBINA (</a:t>
            </a:r>
            <a:r>
              <a:rPr kumimoji="0" lang="it-IT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</a:p>
        </p:txBody>
      </p:sp>
      <p:sp>
        <p:nvSpPr>
          <p:cNvPr id="88068" name="Rectangle 4">
            <a:extLst>
              <a:ext uri="{FF2B5EF4-FFF2-40B4-BE49-F238E27FC236}">
                <a16:creationId xmlns:a16="http://schemas.microsoft.com/office/drawing/2014/main" id="{548F6652-F6A3-B541-A654-C62C0015B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7875" y="142875"/>
            <a:ext cx="3081338" cy="599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r>
              <a:rPr kumimoji="0" lang="it-IT" sz="16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Trasporto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reversibile di O</a:t>
            </a:r>
            <a:r>
              <a:rPr kumimoji="0" lang="it-IT" sz="16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dai polmoni ai tessuti</a:t>
            </a:r>
            <a:endParaRPr lang="it-IT" sz="1600" b="1" baseline="0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Trasporta reversibile di anidride carbonica CO</a:t>
            </a:r>
            <a:r>
              <a:rPr kumimoji="0" lang="it-IT" sz="16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2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lang="it-IT" sz="1600" b="1" baseline="0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ha 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catene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polipetiditiche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e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gruppi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eme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presenta quindi una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struttura quaternaria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it-IT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L’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emoglobina adulta umana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è costituita da 2 catene </a:t>
            </a:r>
            <a:r>
              <a:rPr kumimoji="0" lang="el-G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 2 catene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ciascuna con struttura simile a quella della mioglobina.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 β2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it-IT" sz="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L’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emoglobina fetale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(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HbF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)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è costituita da 2 catene </a:t>
            </a:r>
            <a:r>
              <a:rPr kumimoji="0" lang="el-G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 2 catene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it-IT" sz="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2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2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SzPct val="65000"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8069" name="Rectangle 5">
            <a:extLst>
              <a:ext uri="{FF2B5EF4-FFF2-40B4-BE49-F238E27FC236}">
                <a16:creationId xmlns:a16="http://schemas.microsoft.com/office/drawing/2014/main" id="{87686BBF-1B7D-914A-90CD-1C0FE16F3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1" y="6027737"/>
            <a:ext cx="8355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La sostituzione delle catene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(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adulta) con catene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/>
              </a:rPr>
              <a:t>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Hb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fetale)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comporta differente funzionalità.</a:t>
            </a:r>
          </a:p>
        </p:txBody>
      </p:sp>
      <p:sp>
        <p:nvSpPr>
          <p:cNvPr id="88070" name="Rectangle 6">
            <a:extLst>
              <a:ext uri="{FF2B5EF4-FFF2-40B4-BE49-F238E27FC236}">
                <a16:creationId xmlns:a16="http://schemas.microsoft.com/office/drawing/2014/main" id="{32EE0C10-6F4E-D542-BA1B-68C9A9DE9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437063"/>
            <a:ext cx="455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2</a:t>
            </a:r>
          </a:p>
        </p:txBody>
      </p:sp>
      <p:sp>
        <p:nvSpPr>
          <p:cNvPr id="88071" name="Rectangle 7">
            <a:extLst>
              <a:ext uri="{FF2B5EF4-FFF2-40B4-BE49-F238E27FC236}">
                <a16:creationId xmlns:a16="http://schemas.microsoft.com/office/drawing/2014/main" id="{53480B6D-699E-7B4B-97C1-D01E24F8A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4652963"/>
            <a:ext cx="455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α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1</a:t>
            </a:r>
          </a:p>
        </p:txBody>
      </p:sp>
      <p:sp>
        <p:nvSpPr>
          <p:cNvPr id="88072" name="Rectangle 8">
            <a:extLst>
              <a:ext uri="{FF2B5EF4-FFF2-40B4-BE49-F238E27FC236}">
                <a16:creationId xmlns:a16="http://schemas.microsoft.com/office/drawing/2014/main" id="{3FBC4F55-01FA-064D-8C58-A01CAD727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1268413"/>
            <a:ext cx="449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1</a:t>
            </a:r>
          </a:p>
        </p:txBody>
      </p:sp>
      <p:sp>
        <p:nvSpPr>
          <p:cNvPr id="88073" name="Rectangle 9">
            <a:extLst>
              <a:ext uri="{FF2B5EF4-FFF2-40B4-BE49-F238E27FC236}">
                <a16:creationId xmlns:a16="http://schemas.microsoft.com/office/drawing/2014/main" id="{190B3D3D-283E-A043-A773-EB20A339D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196975"/>
            <a:ext cx="449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β 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2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0DFCFAF6-504A-FE4A-AC0B-2C8C1392E5AA}"/>
              </a:ext>
            </a:extLst>
          </p:cNvPr>
          <p:cNvSpPr/>
          <p:nvPr/>
        </p:nvSpPr>
        <p:spPr>
          <a:xfrm>
            <a:off x="417512" y="6095999"/>
            <a:ext cx="642938" cy="2857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0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0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880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880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880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880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  <p:bldP spid="10" grpId="0" animBg="1"/>
      <p:bldP spid="10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0313 Composition of minor">
            <a:extLst>
              <a:ext uri="{FF2B5EF4-FFF2-40B4-BE49-F238E27FC236}">
                <a16:creationId xmlns:a16="http://schemas.microsoft.com/office/drawing/2014/main" id="{EA2D4286-0A05-3649-8A12-6136F6D9C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2320"/>
            <a:ext cx="4791769" cy="308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Disordini genetici della sintesi dell&amp;#39;emoglobina - ppt scaricare">
            <a:extLst>
              <a:ext uri="{FF2B5EF4-FFF2-40B4-BE49-F238E27FC236}">
                <a16:creationId xmlns:a16="http://schemas.microsoft.com/office/drawing/2014/main" id="{E45B0910-F827-C548-AD92-18D1AC3094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24801" r="8263" b="11151"/>
          <a:stretch/>
        </p:blipFill>
        <p:spPr bwMode="auto">
          <a:xfrm>
            <a:off x="179512" y="3391948"/>
            <a:ext cx="5832648" cy="335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0603293-77A0-7A4D-A311-64CE7C076EF1}"/>
              </a:ext>
            </a:extLst>
          </p:cNvPr>
          <p:cNvSpPr txBox="1"/>
          <p:nvPr/>
        </p:nvSpPr>
        <p:spPr>
          <a:xfrm>
            <a:off x="5364088" y="393305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Espressione dei geni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globinici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durante l’ontogenesi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7BB533D2-37F4-5543-A0C6-1310F0EF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233476" name="Picture 4" descr="Allosteric Hemoglobin Assembly: Diversity and Similarity* - Journal of  Biological Chemistry">
            <a:extLst>
              <a:ext uri="{FF2B5EF4-FFF2-40B4-BE49-F238E27FC236}">
                <a16:creationId xmlns:a16="http://schemas.microsoft.com/office/drawing/2014/main" id="{D25903D8-C460-E045-A1AE-B5BEA595C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20" y="664975"/>
            <a:ext cx="8862560" cy="614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67950C2-501C-C042-9F0E-75C40EA51D80}"/>
              </a:ext>
            </a:extLst>
          </p:cNvPr>
          <p:cNvSpPr txBox="1"/>
          <p:nvPr/>
        </p:nvSpPr>
        <p:spPr>
          <a:xfrm>
            <a:off x="827584" y="44624"/>
            <a:ext cx="658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Diversità nelle strutture dell’EMOGLOBINE nel </a:t>
            </a:r>
            <a:r>
              <a: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mondo animale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957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>
            <a:extLst>
              <a:ext uri="{FF2B5EF4-FFF2-40B4-BE49-F238E27FC236}">
                <a16:creationId xmlns:a16="http://schemas.microsoft.com/office/drawing/2014/main" id="{15BF30F3-5DE7-9E37-377A-21E5946A2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8535987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D8D30E-BEEC-8841-CB84-055781659EE4}"/>
              </a:ext>
            </a:extLst>
          </p:cNvPr>
          <p:cNvSpPr txBox="1"/>
          <p:nvPr/>
        </p:nvSpPr>
        <p:spPr>
          <a:xfrm>
            <a:off x="2819400" y="3048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PROTEINE</a:t>
            </a:r>
            <a:endParaRPr lang="it-I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">
            <a:extLst>
              <a:ext uri="{FF2B5EF4-FFF2-40B4-BE49-F238E27FC236}">
                <a16:creationId xmlns:a16="http://schemas.microsoft.com/office/drawing/2014/main" id="{657B22DA-8178-DC45-913A-C3FB24E94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313" y="1276350"/>
            <a:ext cx="2286000" cy="974725"/>
          </a:xfrm>
          <a:prstGeom prst="ellipse">
            <a:avLst/>
          </a:prstGeom>
          <a:solidFill>
            <a:srgbClr val="CC99FF">
              <a:alpha val="85881"/>
            </a:srgbClr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963" name="Text Box 4">
            <a:extLst>
              <a:ext uri="{FF2B5EF4-FFF2-40B4-BE49-F238E27FC236}">
                <a16:creationId xmlns:a16="http://schemas.microsoft.com/office/drawing/2014/main" id="{BE0617B7-5DF9-6C46-A59B-CA4E50848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950" y="122298"/>
            <a:ext cx="8002353" cy="830997"/>
          </a:xfrm>
          <a:prstGeom prst="rect">
            <a:avLst/>
          </a:prstGeom>
          <a:solidFill>
            <a:srgbClr val="FEFCCA"/>
          </a:solidFill>
          <a:ln w="38100">
            <a:solidFill>
              <a:srgbClr val="FEFCCA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grado di ossigenazione della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dipende dalla pO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dalla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del complesso 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C004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  <a:endParaRPr kumimoji="0" lang="el-GR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C004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360" name="Text Box 16">
            <a:extLst>
              <a:ext uri="{FF2B5EF4-FFF2-40B4-BE49-F238E27FC236}">
                <a16:creationId xmlns:a16="http://schemas.microsoft.com/office/drawing/2014/main" id="{5CB7DBF2-26DE-3343-93BB-75D0FE12B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1814513"/>
            <a:ext cx="3886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Frazione di saturazione: % di Hb ossigenata (di siti EME occupati dall’O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rispetto all’Hb totale</a:t>
            </a:r>
            <a:endParaRPr kumimoji="0" lang="el-GR" altLang="it-IT" sz="20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2" name="Group 32">
            <a:extLst>
              <a:ext uri="{FF2B5EF4-FFF2-40B4-BE49-F238E27FC236}">
                <a16:creationId xmlns:a16="http://schemas.microsoft.com/office/drawing/2014/main" id="{22E1E5D2-25EA-EF44-8203-708E6A5CE904}"/>
              </a:ext>
            </a:extLst>
          </p:cNvPr>
          <p:cNvGrpSpPr>
            <a:grpSpLocks/>
          </p:cNvGrpSpPr>
          <p:nvPr/>
        </p:nvGrpSpPr>
        <p:grpSpPr bwMode="auto">
          <a:xfrm>
            <a:off x="3784600" y="2181225"/>
            <a:ext cx="1905000" cy="1763713"/>
            <a:chOff x="2688" y="1488"/>
            <a:chExt cx="1008" cy="576"/>
          </a:xfrm>
        </p:grpSpPr>
        <p:sp>
          <p:nvSpPr>
            <p:cNvPr id="41056" name="Line 29">
              <a:extLst>
                <a:ext uri="{FF2B5EF4-FFF2-40B4-BE49-F238E27FC236}">
                  <a16:creationId xmlns:a16="http://schemas.microsoft.com/office/drawing/2014/main" id="{EA42E423-181E-4E4C-8FAF-5569B6A7A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776"/>
              <a:ext cx="336" cy="288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7" name="Line 30">
              <a:extLst>
                <a:ext uri="{FF2B5EF4-FFF2-40B4-BE49-F238E27FC236}">
                  <a16:creationId xmlns:a16="http://schemas.microsoft.com/office/drawing/2014/main" id="{E24FDDBE-6581-9548-A155-786AAB46D7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0" y="1488"/>
              <a:ext cx="336" cy="288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8" name="Line 31">
              <a:extLst>
                <a:ext uri="{FF2B5EF4-FFF2-40B4-BE49-F238E27FC236}">
                  <a16:creationId xmlns:a16="http://schemas.microsoft.com/office/drawing/2014/main" id="{AFEC5791-5568-EC4D-B4C4-A28DC4483D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88" y="1776"/>
              <a:ext cx="672" cy="240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7393" name="Text Box 49">
            <a:extLst>
              <a:ext uri="{FF2B5EF4-FFF2-40B4-BE49-F238E27FC236}">
                <a16:creationId xmlns:a16="http://schemas.microsoft.com/office/drawing/2014/main" id="{BE8ADA6F-2058-3845-A0EF-A11BE8636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5868988"/>
            <a:ext cx="3124200" cy="617537"/>
          </a:xfrm>
          <a:prstGeom prst="rect">
            <a:avLst/>
          </a:prstGeom>
          <a:solidFill>
            <a:srgbClr val="FEFCCA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p50</a:t>
            </a:r>
            <a:r>
              <a:rPr kumimoji="0" lang="it-IT" altLang="it-IT" sz="3200" b="1" i="0" u="none" strike="noStrike" kern="1200" cap="none" spc="0" normalizeH="0" baseline="30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57396" name="Picture 52">
            <a:extLst>
              <a:ext uri="{FF2B5EF4-FFF2-40B4-BE49-F238E27FC236}">
                <a16:creationId xmlns:a16="http://schemas.microsoft.com/office/drawing/2014/main" id="{0026E545-7B3A-E745-853A-6712B0637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44800"/>
            <a:ext cx="347027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99" name="Text Box 55">
            <a:extLst>
              <a:ext uri="{FF2B5EF4-FFF2-40B4-BE49-F238E27FC236}">
                <a16:creationId xmlns:a16="http://schemas.microsoft.com/office/drawing/2014/main" id="{9F71A281-DD58-8641-A554-FAE32E3C7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2800" y="2432050"/>
            <a:ext cx="2968625" cy="1323975"/>
          </a:xfrm>
          <a:prstGeom prst="rect">
            <a:avLst/>
          </a:prstGeom>
          <a:solidFill>
            <a:srgbClr val="FEFC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Frazione di saturazione è legata alla pO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e alla K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secondo la seguente relazione:</a:t>
            </a:r>
            <a:endParaRPr kumimoji="0" lang="el-GR" altLang="it-IT" sz="2000" b="0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81A68B5-1930-1243-B11D-EAD2EF3C65A7}"/>
              </a:ext>
            </a:extLst>
          </p:cNvPr>
          <p:cNvGrpSpPr>
            <a:grpSpLocks/>
          </p:cNvGrpSpPr>
          <p:nvPr/>
        </p:nvGrpSpPr>
        <p:grpSpPr bwMode="auto">
          <a:xfrm>
            <a:off x="5040313" y="1339850"/>
            <a:ext cx="2205037" cy="769938"/>
            <a:chOff x="1649412" y="1435100"/>
            <a:chExt cx="2205973" cy="768944"/>
          </a:xfrm>
        </p:grpSpPr>
        <p:sp>
          <p:nvSpPr>
            <p:cNvPr id="41053" name="CasellaDiTesto 19">
              <a:extLst>
                <a:ext uri="{FF2B5EF4-FFF2-40B4-BE49-F238E27FC236}">
                  <a16:creationId xmlns:a16="http://schemas.microsoft.com/office/drawing/2014/main" id="{3FEE0C02-F70C-9440-B2E5-CD519464F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9412" y="1435100"/>
              <a:ext cx="2205973" cy="768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      [Hb] [O</a:t>
              </a:r>
              <a:r>
                <a:rPr kumimoji="0" lang="it-IT" altLang="it-IT" sz="2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  <a:r>
                <a:rPr kumimoji="0" lang="it-IT" altLang="it-IT" sz="22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            [Hb(O</a:t>
              </a:r>
              <a:r>
                <a:rPr kumimoji="0" lang="it-IT" altLang="it-IT" sz="2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)</a:t>
              </a:r>
              <a:r>
                <a:rPr kumimoji="0" lang="it-IT" altLang="it-IT" sz="22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r>
                <a:rPr kumimoji="0" lang="it-IT" altLang="it-IT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]</a:t>
              </a:r>
            </a:p>
          </p:txBody>
        </p:sp>
        <p:sp>
          <p:nvSpPr>
            <p:cNvPr id="41054" name="Rettangolo 20">
              <a:extLst>
                <a:ext uri="{FF2B5EF4-FFF2-40B4-BE49-F238E27FC236}">
                  <a16:creationId xmlns:a16="http://schemas.microsoft.com/office/drawing/2014/main" id="{76352FD8-A7AC-CB42-8EB2-D56D633D2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978" y="1596115"/>
              <a:ext cx="83683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r>
                <a:rPr kumimoji="0" lang="it-IT" altLang="it-IT" sz="2200" b="1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r>
                <a:rPr kumimoji="0" lang="it-IT" altLang="it-IT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=</a:t>
              </a:r>
              <a:endParaRPr kumimoji="0" lang="it-IT" alt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cxnSp>
          <p:nvCxnSpPr>
            <p:cNvPr id="41055" name="Connettore 1 21">
              <a:extLst>
                <a:ext uri="{FF2B5EF4-FFF2-40B4-BE49-F238E27FC236}">
                  <a16:creationId xmlns:a16="http://schemas.microsoft.com/office/drawing/2014/main" id="{DD953C06-0A01-7546-A1B3-18F4C32D89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42810" y="1836296"/>
              <a:ext cx="1094508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4">
            <a:extLst>
              <a:ext uri="{FF2B5EF4-FFF2-40B4-BE49-F238E27FC236}">
                <a16:creationId xmlns:a16="http://schemas.microsoft.com/office/drawing/2014/main" id="{C0788B1F-8921-3243-83B7-CC4868694A8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16513" y="3989388"/>
            <a:ext cx="1931987" cy="1260475"/>
            <a:chOff x="3223" y="2513"/>
            <a:chExt cx="1217" cy="794"/>
          </a:xfrm>
        </p:grpSpPr>
        <p:sp>
          <p:nvSpPr>
            <p:cNvPr id="41014" name="AutoShape 3">
              <a:extLst>
                <a:ext uri="{FF2B5EF4-FFF2-40B4-BE49-F238E27FC236}">
                  <a16:creationId xmlns:a16="http://schemas.microsoft.com/office/drawing/2014/main" id="{9B316E89-3C85-0841-95E3-BF2B91CD26D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5" name="Rectangle 5">
              <a:extLst>
                <a:ext uri="{FF2B5EF4-FFF2-40B4-BE49-F238E27FC236}">
                  <a16:creationId xmlns:a16="http://schemas.microsoft.com/office/drawing/2014/main" id="{7C4EA8A7-CF27-8240-9500-3189EA43C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16" name="Rectangle 6">
              <a:extLst>
                <a:ext uri="{FF2B5EF4-FFF2-40B4-BE49-F238E27FC236}">
                  <a16:creationId xmlns:a16="http://schemas.microsoft.com/office/drawing/2014/main" id="{A3AC73FF-B851-DA48-A273-5E3C58C75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17" name="Rectangle 7">
              <a:extLst>
                <a:ext uri="{FF2B5EF4-FFF2-40B4-BE49-F238E27FC236}">
                  <a16:creationId xmlns:a16="http://schemas.microsoft.com/office/drawing/2014/main" id="{8AB14416-8AA9-DB49-BF1A-6EC2D2B1A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8" name="Rectangle 8">
              <a:extLst>
                <a:ext uri="{FF2B5EF4-FFF2-40B4-BE49-F238E27FC236}">
                  <a16:creationId xmlns:a16="http://schemas.microsoft.com/office/drawing/2014/main" id="{0D18187B-4088-AF41-87F0-81EDF1387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9" name="Rectangle 9">
              <a:extLst>
                <a:ext uri="{FF2B5EF4-FFF2-40B4-BE49-F238E27FC236}">
                  <a16:creationId xmlns:a16="http://schemas.microsoft.com/office/drawing/2014/main" id="{95F6FD3D-5342-2D41-97FA-5C1A720EF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0" name="Rectangle 10">
              <a:extLst>
                <a:ext uri="{FF2B5EF4-FFF2-40B4-BE49-F238E27FC236}">
                  <a16:creationId xmlns:a16="http://schemas.microsoft.com/office/drawing/2014/main" id="{E4177C1B-15D5-8147-979A-DC6105E8A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1" name="Rectangle 11">
              <a:extLst>
                <a:ext uri="{FF2B5EF4-FFF2-40B4-BE49-F238E27FC236}">
                  <a16:creationId xmlns:a16="http://schemas.microsoft.com/office/drawing/2014/main" id="{86E53F99-7F19-1843-B190-8C6ED6C50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2" name="Rectangle 12">
              <a:extLst>
                <a:ext uri="{FF2B5EF4-FFF2-40B4-BE49-F238E27FC236}">
                  <a16:creationId xmlns:a16="http://schemas.microsoft.com/office/drawing/2014/main" id="{B9F19825-59DE-894B-86C3-F88830A4D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3" name="Rectangle 13">
              <a:extLst>
                <a:ext uri="{FF2B5EF4-FFF2-40B4-BE49-F238E27FC236}">
                  <a16:creationId xmlns:a16="http://schemas.microsoft.com/office/drawing/2014/main" id="{804EF30C-9D70-6046-B1E8-D07DF6F1F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4" name="Rectangle 14">
              <a:extLst>
                <a:ext uri="{FF2B5EF4-FFF2-40B4-BE49-F238E27FC236}">
                  <a16:creationId xmlns:a16="http://schemas.microsoft.com/office/drawing/2014/main" id="{E5EA0BE8-1B5C-9643-BD34-52975E3EF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5" name="Rectangle 15">
              <a:extLst>
                <a:ext uri="{FF2B5EF4-FFF2-40B4-BE49-F238E27FC236}">
                  <a16:creationId xmlns:a16="http://schemas.microsoft.com/office/drawing/2014/main" id="{7D9DC26F-E35C-8547-8864-8DA907151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6" name="Rectangle 16">
              <a:extLst>
                <a:ext uri="{FF2B5EF4-FFF2-40B4-BE49-F238E27FC236}">
                  <a16:creationId xmlns:a16="http://schemas.microsoft.com/office/drawing/2014/main" id="{E21C6CEE-7D3C-D04C-9A70-067867B55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7" name="Line 17">
              <a:extLst>
                <a:ext uri="{FF2B5EF4-FFF2-40B4-BE49-F238E27FC236}">
                  <a16:creationId xmlns:a16="http://schemas.microsoft.com/office/drawing/2014/main" id="{69748743-22BA-634D-B329-CEF7ECEAA2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8" name="Line 18">
              <a:extLst>
                <a:ext uri="{FF2B5EF4-FFF2-40B4-BE49-F238E27FC236}">
                  <a16:creationId xmlns:a16="http://schemas.microsoft.com/office/drawing/2014/main" id="{F20BE4D2-A909-D648-BD2E-436F5C4319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29" name="Rectangle 19">
              <a:extLst>
                <a:ext uri="{FF2B5EF4-FFF2-40B4-BE49-F238E27FC236}">
                  <a16:creationId xmlns:a16="http://schemas.microsoft.com/office/drawing/2014/main" id="{BB435461-8C5F-C64A-954D-E2ECFB832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30" name="Rectangle 20">
              <a:extLst>
                <a:ext uri="{FF2B5EF4-FFF2-40B4-BE49-F238E27FC236}">
                  <a16:creationId xmlns:a16="http://schemas.microsoft.com/office/drawing/2014/main" id="{B86FA266-1645-284B-96BF-CB4DF01EC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031" name="Rectangle 21">
              <a:extLst>
                <a:ext uri="{FF2B5EF4-FFF2-40B4-BE49-F238E27FC236}">
                  <a16:creationId xmlns:a16="http://schemas.microsoft.com/office/drawing/2014/main" id="{029DB11D-F28D-2647-844D-81C8994BA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2" name="Rectangle 22">
              <a:extLst>
                <a:ext uri="{FF2B5EF4-FFF2-40B4-BE49-F238E27FC236}">
                  <a16:creationId xmlns:a16="http://schemas.microsoft.com/office/drawing/2014/main" id="{1A34F99B-7EAA-9E40-AD78-48E35BFE5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3" name="Rectangle 23">
              <a:extLst>
                <a:ext uri="{FF2B5EF4-FFF2-40B4-BE49-F238E27FC236}">
                  <a16:creationId xmlns:a16="http://schemas.microsoft.com/office/drawing/2014/main" id="{11BE9426-F51E-C740-AF5C-073072EC5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3" y="2516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4" name="Rectangle 24">
              <a:extLst>
                <a:ext uri="{FF2B5EF4-FFF2-40B4-BE49-F238E27FC236}">
                  <a16:creationId xmlns:a16="http://schemas.microsoft.com/office/drawing/2014/main" id="{EFD96B2E-0121-0142-BD9B-325816154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5" name="Rectangle 25">
              <a:extLst>
                <a:ext uri="{FF2B5EF4-FFF2-40B4-BE49-F238E27FC236}">
                  <a16:creationId xmlns:a16="http://schemas.microsoft.com/office/drawing/2014/main" id="{30945331-7FAF-8A48-9004-7674ACC6A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6" name="Rectangle 26">
              <a:extLst>
                <a:ext uri="{FF2B5EF4-FFF2-40B4-BE49-F238E27FC236}">
                  <a16:creationId xmlns:a16="http://schemas.microsoft.com/office/drawing/2014/main" id="{B8BB9A41-0D6F-C44B-B6AE-C080F9A64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7" name="Rectangle 27">
              <a:extLst>
                <a:ext uri="{FF2B5EF4-FFF2-40B4-BE49-F238E27FC236}">
                  <a16:creationId xmlns:a16="http://schemas.microsoft.com/office/drawing/2014/main" id="{506D3853-29EE-754C-9409-34EDE6FE5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8" name="Rectangle 28">
              <a:extLst>
                <a:ext uri="{FF2B5EF4-FFF2-40B4-BE49-F238E27FC236}">
                  <a16:creationId xmlns:a16="http://schemas.microsoft.com/office/drawing/2014/main" id="{7E52A973-0A49-8148-AC12-B1458E82D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39" name="Rectangle 29">
              <a:extLst>
                <a:ext uri="{FF2B5EF4-FFF2-40B4-BE49-F238E27FC236}">
                  <a16:creationId xmlns:a16="http://schemas.microsoft.com/office/drawing/2014/main" id="{293E3029-9CB4-8F4D-9485-7E37CC046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0" name="Line 31">
              <a:extLst>
                <a:ext uri="{FF2B5EF4-FFF2-40B4-BE49-F238E27FC236}">
                  <a16:creationId xmlns:a16="http://schemas.microsoft.com/office/drawing/2014/main" id="{BE085883-B6CA-9D42-B44A-CFA02616D3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1" name="Line 32">
              <a:extLst>
                <a:ext uri="{FF2B5EF4-FFF2-40B4-BE49-F238E27FC236}">
                  <a16:creationId xmlns:a16="http://schemas.microsoft.com/office/drawing/2014/main" id="{94270F99-A81D-7743-83AD-D70ED3C329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2" name="Rectangle 33">
              <a:extLst>
                <a:ext uri="{FF2B5EF4-FFF2-40B4-BE49-F238E27FC236}">
                  <a16:creationId xmlns:a16="http://schemas.microsoft.com/office/drawing/2014/main" id="{184B70B1-29BF-F148-A7A5-BDC7891B8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3" name="Rectangle 34">
              <a:extLst>
                <a:ext uri="{FF2B5EF4-FFF2-40B4-BE49-F238E27FC236}">
                  <a16:creationId xmlns:a16="http://schemas.microsoft.com/office/drawing/2014/main" id="{59AFDACC-F719-9143-9844-D21DAAD93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4" name="Rectangle 36">
              <a:extLst>
                <a:ext uri="{FF2B5EF4-FFF2-40B4-BE49-F238E27FC236}">
                  <a16:creationId xmlns:a16="http://schemas.microsoft.com/office/drawing/2014/main" id="{E3DFFFB9-9ED6-214E-B715-30195821E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5" name="Rectangle 37">
              <a:extLst>
                <a:ext uri="{FF2B5EF4-FFF2-40B4-BE49-F238E27FC236}">
                  <a16:creationId xmlns:a16="http://schemas.microsoft.com/office/drawing/2014/main" id="{EECCB897-B426-1248-919A-AD1AC2D05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6" name="Rectangle 38">
              <a:extLst>
                <a:ext uri="{FF2B5EF4-FFF2-40B4-BE49-F238E27FC236}">
                  <a16:creationId xmlns:a16="http://schemas.microsoft.com/office/drawing/2014/main" id="{FA30618D-F869-C94C-8863-D9D116687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7" name="Rectangle 39">
              <a:extLst>
                <a:ext uri="{FF2B5EF4-FFF2-40B4-BE49-F238E27FC236}">
                  <a16:creationId xmlns:a16="http://schemas.microsoft.com/office/drawing/2014/main" id="{DC7A2865-A1B1-0A41-9935-19C7672BB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8" name="Rectangle 40">
              <a:extLst>
                <a:ext uri="{FF2B5EF4-FFF2-40B4-BE49-F238E27FC236}">
                  <a16:creationId xmlns:a16="http://schemas.microsoft.com/office/drawing/2014/main" id="{94D62498-AE54-2D4A-9244-E5FEFEAA6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49" name="Rectangle 41">
              <a:extLst>
                <a:ext uri="{FF2B5EF4-FFF2-40B4-BE49-F238E27FC236}">
                  <a16:creationId xmlns:a16="http://schemas.microsoft.com/office/drawing/2014/main" id="{21427B20-A560-5847-B277-554DB3CF4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0" name="Rectangle 42">
              <a:extLst>
                <a:ext uri="{FF2B5EF4-FFF2-40B4-BE49-F238E27FC236}">
                  <a16:creationId xmlns:a16="http://schemas.microsoft.com/office/drawing/2014/main" id="{1430F894-00D8-3049-9D08-56D21C51C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" y="2970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1" name="Line 43">
              <a:extLst>
                <a:ext uri="{FF2B5EF4-FFF2-40B4-BE49-F238E27FC236}">
                  <a16:creationId xmlns:a16="http://schemas.microsoft.com/office/drawing/2014/main" id="{77DCCD2F-6E54-B944-9C55-923011368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52" name="Line 44">
              <a:extLst>
                <a:ext uri="{FF2B5EF4-FFF2-40B4-BE49-F238E27FC236}">
                  <a16:creationId xmlns:a16="http://schemas.microsoft.com/office/drawing/2014/main" id="{56ECD0E9-1663-A746-B5A8-59C9C4D827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6" name="Group 4">
            <a:extLst>
              <a:ext uri="{FF2B5EF4-FFF2-40B4-BE49-F238E27FC236}">
                <a16:creationId xmlns:a16="http://schemas.microsoft.com/office/drawing/2014/main" id="{9E7F67C7-5FC8-214D-BB07-69E3A7D30F2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00638" y="3986213"/>
            <a:ext cx="1931987" cy="1266825"/>
            <a:chOff x="3223" y="2509"/>
            <a:chExt cx="1217" cy="798"/>
          </a:xfrm>
        </p:grpSpPr>
        <p:sp>
          <p:nvSpPr>
            <p:cNvPr id="40975" name="AutoShape 3">
              <a:extLst>
                <a:ext uri="{FF2B5EF4-FFF2-40B4-BE49-F238E27FC236}">
                  <a16:creationId xmlns:a16="http://schemas.microsoft.com/office/drawing/2014/main" id="{3B58B823-4523-3945-8B2B-54530FD878E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76" name="Rectangle 5">
              <a:extLst>
                <a:ext uri="{FF2B5EF4-FFF2-40B4-BE49-F238E27FC236}">
                  <a16:creationId xmlns:a16="http://schemas.microsoft.com/office/drawing/2014/main" id="{88AD184C-F95E-0F49-A60A-50A7A6D56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77" name="Rectangle 6">
              <a:extLst>
                <a:ext uri="{FF2B5EF4-FFF2-40B4-BE49-F238E27FC236}">
                  <a16:creationId xmlns:a16="http://schemas.microsoft.com/office/drawing/2014/main" id="{4328F3B0-0AE1-8A43-A4D3-0234383C3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78" name="Rectangle 7">
              <a:extLst>
                <a:ext uri="{FF2B5EF4-FFF2-40B4-BE49-F238E27FC236}">
                  <a16:creationId xmlns:a16="http://schemas.microsoft.com/office/drawing/2014/main" id="{EA52864E-D0CF-AE45-9B3B-1C00BAF6D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79" name="Rectangle 8">
              <a:extLst>
                <a:ext uri="{FF2B5EF4-FFF2-40B4-BE49-F238E27FC236}">
                  <a16:creationId xmlns:a16="http://schemas.microsoft.com/office/drawing/2014/main" id="{4BCCEAFD-4C57-7B4C-8B3A-BAB35E41A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0" name="Rectangle 9">
              <a:extLst>
                <a:ext uri="{FF2B5EF4-FFF2-40B4-BE49-F238E27FC236}">
                  <a16:creationId xmlns:a16="http://schemas.microsoft.com/office/drawing/2014/main" id="{B6458138-5E45-734D-9D96-4800BA3E0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1" name="Rectangle 10">
              <a:extLst>
                <a:ext uri="{FF2B5EF4-FFF2-40B4-BE49-F238E27FC236}">
                  <a16:creationId xmlns:a16="http://schemas.microsoft.com/office/drawing/2014/main" id="{5CF11532-4EF6-9842-9C1A-E6686AAC5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2" name="Rectangle 11">
              <a:extLst>
                <a:ext uri="{FF2B5EF4-FFF2-40B4-BE49-F238E27FC236}">
                  <a16:creationId xmlns:a16="http://schemas.microsoft.com/office/drawing/2014/main" id="{D60AA23F-E1B9-454F-8D0B-E2416A52F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3" name="Rectangle 12">
              <a:extLst>
                <a:ext uri="{FF2B5EF4-FFF2-40B4-BE49-F238E27FC236}">
                  <a16:creationId xmlns:a16="http://schemas.microsoft.com/office/drawing/2014/main" id="{231C8296-657F-C046-A7EC-725317CCD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4" name="Rectangle 13">
              <a:extLst>
                <a:ext uri="{FF2B5EF4-FFF2-40B4-BE49-F238E27FC236}">
                  <a16:creationId xmlns:a16="http://schemas.microsoft.com/office/drawing/2014/main" id="{759C7F58-4EF1-7D40-838E-7C3D8585A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5" name="Rectangle 14">
              <a:extLst>
                <a:ext uri="{FF2B5EF4-FFF2-40B4-BE49-F238E27FC236}">
                  <a16:creationId xmlns:a16="http://schemas.microsoft.com/office/drawing/2014/main" id="{4A88EFE1-9289-8243-BEB1-266ADB0B4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6" name="Rectangle 15">
              <a:extLst>
                <a:ext uri="{FF2B5EF4-FFF2-40B4-BE49-F238E27FC236}">
                  <a16:creationId xmlns:a16="http://schemas.microsoft.com/office/drawing/2014/main" id="{5C2F52C6-FACC-9741-801C-BAFC43FA7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7" name="Rectangle 16">
              <a:extLst>
                <a:ext uri="{FF2B5EF4-FFF2-40B4-BE49-F238E27FC236}">
                  <a16:creationId xmlns:a16="http://schemas.microsoft.com/office/drawing/2014/main" id="{014A7232-6503-1640-BBEA-76985DC2D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8" name="Line 17">
              <a:extLst>
                <a:ext uri="{FF2B5EF4-FFF2-40B4-BE49-F238E27FC236}">
                  <a16:creationId xmlns:a16="http://schemas.microsoft.com/office/drawing/2014/main" id="{B1FDE6EA-20C8-5A44-AB7E-284E8C73DF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89" name="Line 18">
              <a:extLst>
                <a:ext uri="{FF2B5EF4-FFF2-40B4-BE49-F238E27FC236}">
                  <a16:creationId xmlns:a16="http://schemas.microsoft.com/office/drawing/2014/main" id="{21BBA691-A853-9A4B-A147-63DAA8BC7C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0" name="Rectangle 19">
              <a:extLst>
                <a:ext uri="{FF2B5EF4-FFF2-40B4-BE49-F238E27FC236}">
                  <a16:creationId xmlns:a16="http://schemas.microsoft.com/office/drawing/2014/main" id="{0D2BCF1D-10F0-6744-9BF7-84BA6E354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91" name="Rectangle 20">
              <a:extLst>
                <a:ext uri="{FF2B5EF4-FFF2-40B4-BE49-F238E27FC236}">
                  <a16:creationId xmlns:a16="http://schemas.microsoft.com/office/drawing/2014/main" id="{2ACE229A-8B76-F549-9B67-9F6CA1278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0992" name="Rectangle 21">
              <a:extLst>
                <a:ext uri="{FF2B5EF4-FFF2-40B4-BE49-F238E27FC236}">
                  <a16:creationId xmlns:a16="http://schemas.microsoft.com/office/drawing/2014/main" id="{00047138-DF46-C84A-B19A-29E43A35C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3" name="Rectangle 22">
              <a:extLst>
                <a:ext uri="{FF2B5EF4-FFF2-40B4-BE49-F238E27FC236}">
                  <a16:creationId xmlns:a16="http://schemas.microsoft.com/office/drawing/2014/main" id="{0C27D523-EB59-6948-81A6-249A520E9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4" name="Rectangle 24">
              <a:extLst>
                <a:ext uri="{FF2B5EF4-FFF2-40B4-BE49-F238E27FC236}">
                  <a16:creationId xmlns:a16="http://schemas.microsoft.com/office/drawing/2014/main" id="{710872B4-765C-2F45-933D-0FC08BFFA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5" name="Rectangle 25">
              <a:extLst>
                <a:ext uri="{FF2B5EF4-FFF2-40B4-BE49-F238E27FC236}">
                  <a16:creationId xmlns:a16="http://schemas.microsoft.com/office/drawing/2014/main" id="{EBC634DB-29E3-504C-AA8E-5BDC4AA6B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6" name="Rectangle 26">
              <a:extLst>
                <a:ext uri="{FF2B5EF4-FFF2-40B4-BE49-F238E27FC236}">
                  <a16:creationId xmlns:a16="http://schemas.microsoft.com/office/drawing/2014/main" id="{51239AC1-D59A-B34B-9AB5-5CFB490D3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7" name="Rectangle 27">
              <a:extLst>
                <a:ext uri="{FF2B5EF4-FFF2-40B4-BE49-F238E27FC236}">
                  <a16:creationId xmlns:a16="http://schemas.microsoft.com/office/drawing/2014/main" id="{2113A24E-78E2-2742-9B20-A72847674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8" name="Rectangle 28">
              <a:extLst>
                <a:ext uri="{FF2B5EF4-FFF2-40B4-BE49-F238E27FC236}">
                  <a16:creationId xmlns:a16="http://schemas.microsoft.com/office/drawing/2014/main" id="{0BB583DD-E41F-AD4E-9CAC-CBA35895B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999" name="Rectangle 29">
              <a:extLst>
                <a:ext uri="{FF2B5EF4-FFF2-40B4-BE49-F238E27FC236}">
                  <a16:creationId xmlns:a16="http://schemas.microsoft.com/office/drawing/2014/main" id="{E9110B34-550D-E54C-8A74-FE4778AE8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0" name="Rectangle 30">
              <a:extLst>
                <a:ext uri="{FF2B5EF4-FFF2-40B4-BE49-F238E27FC236}">
                  <a16:creationId xmlns:a16="http://schemas.microsoft.com/office/drawing/2014/main" id="{A49D7D83-F417-144C-9F36-6048E122B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1" name="Line 31">
              <a:extLst>
                <a:ext uri="{FF2B5EF4-FFF2-40B4-BE49-F238E27FC236}">
                  <a16:creationId xmlns:a16="http://schemas.microsoft.com/office/drawing/2014/main" id="{34C0AC51-93C5-BC43-9A1C-C7F88805C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2" name="Line 32">
              <a:extLst>
                <a:ext uri="{FF2B5EF4-FFF2-40B4-BE49-F238E27FC236}">
                  <a16:creationId xmlns:a16="http://schemas.microsoft.com/office/drawing/2014/main" id="{5C615D17-D7C0-FC40-9411-22D7EDB86F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3" name="Rectangle 33">
              <a:extLst>
                <a:ext uri="{FF2B5EF4-FFF2-40B4-BE49-F238E27FC236}">
                  <a16:creationId xmlns:a16="http://schemas.microsoft.com/office/drawing/2014/main" id="{9BEDAB66-A5D5-A848-BB73-6E8D07739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4" name="Rectangle 34">
              <a:extLst>
                <a:ext uri="{FF2B5EF4-FFF2-40B4-BE49-F238E27FC236}">
                  <a16:creationId xmlns:a16="http://schemas.microsoft.com/office/drawing/2014/main" id="{C8340B7B-812B-2C40-BEC7-AA80B8131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5" name="Rectangle 35">
              <a:extLst>
                <a:ext uri="{FF2B5EF4-FFF2-40B4-BE49-F238E27FC236}">
                  <a16:creationId xmlns:a16="http://schemas.microsoft.com/office/drawing/2014/main" id="{EA9BA3FC-235D-CA41-BB44-B63D38E80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6" name="Rectangle 36">
              <a:extLst>
                <a:ext uri="{FF2B5EF4-FFF2-40B4-BE49-F238E27FC236}">
                  <a16:creationId xmlns:a16="http://schemas.microsoft.com/office/drawing/2014/main" id="{C5FD23DB-CA11-5041-83C5-47F0A4F98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7" name="Rectangle 37">
              <a:extLst>
                <a:ext uri="{FF2B5EF4-FFF2-40B4-BE49-F238E27FC236}">
                  <a16:creationId xmlns:a16="http://schemas.microsoft.com/office/drawing/2014/main" id="{FCC54CD7-D722-EF4F-993B-AB0FA7EF3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8" name="Rectangle 38">
              <a:extLst>
                <a:ext uri="{FF2B5EF4-FFF2-40B4-BE49-F238E27FC236}">
                  <a16:creationId xmlns:a16="http://schemas.microsoft.com/office/drawing/2014/main" id="{20C4FA72-76BE-E042-87D3-938C81ED6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09" name="Rectangle 39">
              <a:extLst>
                <a:ext uri="{FF2B5EF4-FFF2-40B4-BE49-F238E27FC236}">
                  <a16:creationId xmlns:a16="http://schemas.microsoft.com/office/drawing/2014/main" id="{5A458ED4-B5C4-1A4F-AE5C-742548715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0" name="Rectangle 40">
              <a:extLst>
                <a:ext uri="{FF2B5EF4-FFF2-40B4-BE49-F238E27FC236}">
                  <a16:creationId xmlns:a16="http://schemas.microsoft.com/office/drawing/2014/main" id="{2A0A52BA-12CA-A744-B676-CD57C64F8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1" name="Rectangle 41">
              <a:extLst>
                <a:ext uri="{FF2B5EF4-FFF2-40B4-BE49-F238E27FC236}">
                  <a16:creationId xmlns:a16="http://schemas.microsoft.com/office/drawing/2014/main" id="{0EEE6A99-5997-844D-872E-5A39D8DAB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2" name="Line 43">
              <a:extLst>
                <a:ext uri="{FF2B5EF4-FFF2-40B4-BE49-F238E27FC236}">
                  <a16:creationId xmlns:a16="http://schemas.microsoft.com/office/drawing/2014/main" id="{2FBF9262-2E76-1E4E-911C-E955A3481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013" name="Line 44">
              <a:extLst>
                <a:ext uri="{FF2B5EF4-FFF2-40B4-BE49-F238E27FC236}">
                  <a16:creationId xmlns:a16="http://schemas.microsoft.com/office/drawing/2014/main" id="{3AC5A0AB-C001-4E45-B884-99C709D1CA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6F8600C-C3C4-704C-A7AE-84062DAE0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5825" y="4408488"/>
            <a:ext cx="1903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di Hill</a:t>
            </a:r>
          </a:p>
        </p:txBody>
      </p:sp>
      <p:sp>
        <p:nvSpPr>
          <p:cNvPr id="57391" name="AutoShape 47">
            <a:extLst>
              <a:ext uri="{FF2B5EF4-FFF2-40B4-BE49-F238E27FC236}">
                <a16:creationId xmlns:a16="http://schemas.microsoft.com/office/drawing/2014/main" id="{FA6E0349-E892-7846-AC11-20F2F0AE0504}"/>
              </a:ext>
            </a:extLst>
          </p:cNvPr>
          <p:cNvSpPr>
            <a:spLocks noChangeArrowheads="1"/>
          </p:cNvSpPr>
          <p:nvPr/>
        </p:nvSpPr>
        <p:spPr bwMode="auto">
          <a:xfrm rot="17159940" flipH="1">
            <a:off x="6875463" y="4773613"/>
            <a:ext cx="609600" cy="1524000"/>
          </a:xfrm>
          <a:prstGeom prst="curvedRightArrow">
            <a:avLst>
              <a:gd name="adj1" fmla="val 24954"/>
              <a:gd name="adj2" fmla="val 100000"/>
              <a:gd name="adj3" fmla="val 33333"/>
            </a:avLst>
          </a:prstGeom>
          <a:solidFill>
            <a:srgbClr val="CC99FF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93B7260-D663-4EC0-E421-19405F5234A7}"/>
              </a:ext>
            </a:extLst>
          </p:cNvPr>
          <p:cNvSpPr txBox="1"/>
          <p:nvPr/>
        </p:nvSpPr>
        <p:spPr>
          <a:xfrm>
            <a:off x="173037" y="1124744"/>
            <a:ext cx="5586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aseline="0" dirty="0" err="1"/>
              <a:t>Hb</a:t>
            </a:r>
            <a:r>
              <a:rPr lang="it-IT" baseline="0" dirty="0"/>
              <a:t> + 4[O</a:t>
            </a:r>
            <a:r>
              <a:rPr lang="it-IT" baseline="-25000" dirty="0"/>
              <a:t>2</a:t>
            </a:r>
            <a:r>
              <a:rPr lang="it-IT" baseline="0" dirty="0"/>
              <a:t>]             </a:t>
            </a:r>
            <a:r>
              <a:rPr lang="it-IT" baseline="0" dirty="0" err="1"/>
              <a:t>H</a:t>
            </a:r>
            <a:r>
              <a:rPr lang="it-IT" baseline="0" dirty="0" err="1">
                <a:sym typeface="Wingdings" panose="05000000000000000000" pitchFamily="2" charset="2"/>
              </a:rPr>
              <a:t>b</a:t>
            </a:r>
            <a:r>
              <a:rPr lang="it-IT" baseline="0" dirty="0">
                <a:sym typeface="Wingdings" panose="05000000000000000000" pitchFamily="2" charset="2"/>
              </a:rPr>
              <a:t>[O</a:t>
            </a:r>
            <a:r>
              <a:rPr lang="it-IT" baseline="-25000" dirty="0">
                <a:sym typeface="Wingdings" panose="05000000000000000000" pitchFamily="2" charset="2"/>
              </a:rPr>
              <a:t>2</a:t>
            </a:r>
            <a:r>
              <a:rPr lang="it-IT" baseline="0" dirty="0">
                <a:sym typeface="Wingdings" panose="05000000000000000000" pitchFamily="2" charset="2"/>
              </a:rPr>
              <a:t>]</a:t>
            </a:r>
            <a:r>
              <a:rPr lang="it-IT" baseline="-25000" dirty="0">
                <a:sym typeface="Wingdings" panose="05000000000000000000" pitchFamily="2" charset="2"/>
              </a:rPr>
              <a:t>4</a:t>
            </a:r>
            <a:endParaRPr lang="it-IT" baseline="-25000" dirty="0"/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9B0B2C1C-0867-2A17-D20D-E5FD02E78C65}"/>
              </a:ext>
            </a:extLst>
          </p:cNvPr>
          <p:cNvCxnSpPr>
            <a:cxnSpLocks/>
          </p:cNvCxnSpPr>
          <p:nvPr/>
        </p:nvCxnSpPr>
        <p:spPr bwMode="auto">
          <a:xfrm flipV="1">
            <a:off x="2180724" y="1374658"/>
            <a:ext cx="1247283" cy="17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C8A3172C-C7D9-3F39-CA68-16EC6178234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54806" y="1589953"/>
            <a:ext cx="1100478" cy="634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6DE458C-5000-0252-99BA-B57920B0DDEE}"/>
              </a:ext>
            </a:extLst>
          </p:cNvPr>
          <p:cNvSpPr txBox="1"/>
          <p:nvPr/>
        </p:nvSpPr>
        <p:spPr>
          <a:xfrm>
            <a:off x="2302478" y="1513593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/>
              <a:t>K </a:t>
            </a:r>
            <a:r>
              <a:rPr lang="it-IT" sz="2000" baseline="-25000" dirty="0" err="1"/>
              <a:t>diss</a:t>
            </a:r>
            <a:endParaRPr lang="it-IT" sz="2000" baseline="-25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96BA939-B4C8-DB86-B1B6-E96E8AC1457D}"/>
              </a:ext>
            </a:extLst>
          </p:cNvPr>
          <p:cNvSpPr txBox="1"/>
          <p:nvPr/>
        </p:nvSpPr>
        <p:spPr>
          <a:xfrm>
            <a:off x="2383873" y="974697"/>
            <a:ext cx="1125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aseline="0" dirty="0" err="1"/>
              <a:t>Kass</a:t>
            </a:r>
            <a:endParaRPr lang="it-IT" sz="2000" baseline="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733A970-2DE5-94B3-9975-22DE3781893A}"/>
              </a:ext>
            </a:extLst>
          </p:cNvPr>
          <p:cNvSpPr txBox="1"/>
          <p:nvPr/>
        </p:nvSpPr>
        <p:spPr>
          <a:xfrm>
            <a:off x="0" y="126012"/>
            <a:ext cx="713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aseline="0" dirty="0" err="1">
                <a:solidFill>
                  <a:srgbClr val="FF0000"/>
                </a:solidFill>
                <a:highlight>
                  <a:srgbClr val="00FFFF"/>
                </a:highlight>
              </a:rPr>
              <a:t>Hb</a:t>
            </a:r>
            <a:endParaRPr lang="it-IT" baseline="0" dirty="0">
              <a:solidFill>
                <a:srgbClr val="FF0000"/>
              </a:solidFill>
              <a:highlight>
                <a:srgbClr val="00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57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7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7360" grpId="0"/>
      <p:bldP spid="57393" grpId="0" animBg="1"/>
      <p:bldP spid="57399" grpId="0" animBg="1"/>
      <p:bldP spid="4" grpId="0"/>
      <p:bldP spid="5739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4">
            <a:extLst>
              <a:ext uri="{FF2B5EF4-FFF2-40B4-BE49-F238E27FC236}">
                <a16:creationId xmlns:a16="http://schemas.microsoft.com/office/drawing/2014/main" id="{40B5B493-8308-F54E-8F04-425BF4539F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5650" y="2276475"/>
            <a:ext cx="1931988" cy="1266825"/>
            <a:chOff x="3223" y="2509"/>
            <a:chExt cx="1217" cy="798"/>
          </a:xfrm>
        </p:grpSpPr>
        <p:sp>
          <p:nvSpPr>
            <p:cNvPr id="42032" name="AutoShape 3">
              <a:extLst>
                <a:ext uri="{FF2B5EF4-FFF2-40B4-BE49-F238E27FC236}">
                  <a16:creationId xmlns:a16="http://schemas.microsoft.com/office/drawing/2014/main" id="{D186E6DD-F260-E74F-8156-DB2FE5E36D0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3" name="Rectangle 5">
              <a:extLst>
                <a:ext uri="{FF2B5EF4-FFF2-40B4-BE49-F238E27FC236}">
                  <a16:creationId xmlns:a16="http://schemas.microsoft.com/office/drawing/2014/main" id="{D61942F2-EB97-4243-B7C5-60C390FB5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34" name="Rectangle 6">
              <a:extLst>
                <a:ext uri="{FF2B5EF4-FFF2-40B4-BE49-F238E27FC236}">
                  <a16:creationId xmlns:a16="http://schemas.microsoft.com/office/drawing/2014/main" id="{494D93AD-0AA8-644D-BFBD-B74EC53A6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35" name="Rectangle 7">
              <a:extLst>
                <a:ext uri="{FF2B5EF4-FFF2-40B4-BE49-F238E27FC236}">
                  <a16:creationId xmlns:a16="http://schemas.microsoft.com/office/drawing/2014/main" id="{906CB932-0477-3144-81BE-3F548519E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6" name="Rectangle 8">
              <a:extLst>
                <a:ext uri="{FF2B5EF4-FFF2-40B4-BE49-F238E27FC236}">
                  <a16:creationId xmlns:a16="http://schemas.microsoft.com/office/drawing/2014/main" id="{36395169-B5AF-D045-84CB-E39AE9780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7" name="Rectangle 9">
              <a:extLst>
                <a:ext uri="{FF2B5EF4-FFF2-40B4-BE49-F238E27FC236}">
                  <a16:creationId xmlns:a16="http://schemas.microsoft.com/office/drawing/2014/main" id="{E653FC62-640D-D44E-9144-9D97EA3F4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8" name="Rectangle 10">
              <a:extLst>
                <a:ext uri="{FF2B5EF4-FFF2-40B4-BE49-F238E27FC236}">
                  <a16:creationId xmlns:a16="http://schemas.microsoft.com/office/drawing/2014/main" id="{2F644DF7-2E37-2F4A-B91F-C3C62D65C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9" name="Rectangle 11">
              <a:extLst>
                <a:ext uri="{FF2B5EF4-FFF2-40B4-BE49-F238E27FC236}">
                  <a16:creationId xmlns:a16="http://schemas.microsoft.com/office/drawing/2014/main" id="{DCEA140F-6A31-884B-BC9F-F9895F0AA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0" name="Rectangle 12">
              <a:extLst>
                <a:ext uri="{FF2B5EF4-FFF2-40B4-BE49-F238E27FC236}">
                  <a16:creationId xmlns:a16="http://schemas.microsoft.com/office/drawing/2014/main" id="{AFC4AB0A-7D4C-DC46-8ABD-E50A29DD0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1" name="Rectangle 13">
              <a:extLst>
                <a:ext uri="{FF2B5EF4-FFF2-40B4-BE49-F238E27FC236}">
                  <a16:creationId xmlns:a16="http://schemas.microsoft.com/office/drawing/2014/main" id="{ECFB8976-BD5B-E74C-B85E-4C78E1A65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2" name="Rectangle 14">
              <a:extLst>
                <a:ext uri="{FF2B5EF4-FFF2-40B4-BE49-F238E27FC236}">
                  <a16:creationId xmlns:a16="http://schemas.microsoft.com/office/drawing/2014/main" id="{E8A19C41-7A1C-CD4A-8313-29B7F3839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3" name="Rectangle 15">
              <a:extLst>
                <a:ext uri="{FF2B5EF4-FFF2-40B4-BE49-F238E27FC236}">
                  <a16:creationId xmlns:a16="http://schemas.microsoft.com/office/drawing/2014/main" id="{4A93850A-2DB0-B949-BB45-6836DF8B5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4" name="Rectangle 16">
              <a:extLst>
                <a:ext uri="{FF2B5EF4-FFF2-40B4-BE49-F238E27FC236}">
                  <a16:creationId xmlns:a16="http://schemas.microsoft.com/office/drawing/2014/main" id="{2D4A417B-61DA-BC49-8CB3-B7E883485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5" name="Line 17">
              <a:extLst>
                <a:ext uri="{FF2B5EF4-FFF2-40B4-BE49-F238E27FC236}">
                  <a16:creationId xmlns:a16="http://schemas.microsoft.com/office/drawing/2014/main" id="{E6848B0E-9DB1-7F48-9DB4-671E0F658B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6" name="Line 18">
              <a:extLst>
                <a:ext uri="{FF2B5EF4-FFF2-40B4-BE49-F238E27FC236}">
                  <a16:creationId xmlns:a16="http://schemas.microsoft.com/office/drawing/2014/main" id="{BA755865-A54D-DC46-BE8B-956572A614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47" name="Rectangle 19">
              <a:extLst>
                <a:ext uri="{FF2B5EF4-FFF2-40B4-BE49-F238E27FC236}">
                  <a16:creationId xmlns:a16="http://schemas.microsoft.com/office/drawing/2014/main" id="{E412F176-1524-B247-AC8E-77EA22EEA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48" name="Rectangle 20">
              <a:extLst>
                <a:ext uri="{FF2B5EF4-FFF2-40B4-BE49-F238E27FC236}">
                  <a16:creationId xmlns:a16="http://schemas.microsoft.com/office/drawing/2014/main" id="{FB6874D6-B5A1-8A4D-80F6-C6EF1A0A7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49" name="Rectangle 21">
              <a:extLst>
                <a:ext uri="{FF2B5EF4-FFF2-40B4-BE49-F238E27FC236}">
                  <a16:creationId xmlns:a16="http://schemas.microsoft.com/office/drawing/2014/main" id="{DD526D48-7A7F-8041-9D12-17F1C6ECE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0" name="Rectangle 22">
              <a:extLst>
                <a:ext uri="{FF2B5EF4-FFF2-40B4-BE49-F238E27FC236}">
                  <a16:creationId xmlns:a16="http://schemas.microsoft.com/office/drawing/2014/main" id="{606EBA03-A619-784F-8665-03B420A56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1" name="Rectangle 24">
              <a:extLst>
                <a:ext uri="{FF2B5EF4-FFF2-40B4-BE49-F238E27FC236}">
                  <a16:creationId xmlns:a16="http://schemas.microsoft.com/office/drawing/2014/main" id="{5F86B587-682D-4F41-B718-E98213694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2" name="Rectangle 25">
              <a:extLst>
                <a:ext uri="{FF2B5EF4-FFF2-40B4-BE49-F238E27FC236}">
                  <a16:creationId xmlns:a16="http://schemas.microsoft.com/office/drawing/2014/main" id="{2393CDE1-BAFC-A247-9C93-9EEBD9936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3" name="Rectangle 26">
              <a:extLst>
                <a:ext uri="{FF2B5EF4-FFF2-40B4-BE49-F238E27FC236}">
                  <a16:creationId xmlns:a16="http://schemas.microsoft.com/office/drawing/2014/main" id="{8D1E721B-3F45-024F-A29C-6A4BBFEAE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4" name="Rectangle 27">
              <a:extLst>
                <a:ext uri="{FF2B5EF4-FFF2-40B4-BE49-F238E27FC236}">
                  <a16:creationId xmlns:a16="http://schemas.microsoft.com/office/drawing/2014/main" id="{30A14D0A-7E46-DC46-A253-03321C5F7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5" name="Rectangle 28">
              <a:extLst>
                <a:ext uri="{FF2B5EF4-FFF2-40B4-BE49-F238E27FC236}">
                  <a16:creationId xmlns:a16="http://schemas.microsoft.com/office/drawing/2014/main" id="{85F7FC91-2234-1A4E-A6E5-731EB8543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6" name="Rectangle 29">
              <a:extLst>
                <a:ext uri="{FF2B5EF4-FFF2-40B4-BE49-F238E27FC236}">
                  <a16:creationId xmlns:a16="http://schemas.microsoft.com/office/drawing/2014/main" id="{11A8838F-493C-FB41-81AC-22720F798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7" name="Rectangle 30">
              <a:extLst>
                <a:ext uri="{FF2B5EF4-FFF2-40B4-BE49-F238E27FC236}">
                  <a16:creationId xmlns:a16="http://schemas.microsoft.com/office/drawing/2014/main" id="{404C6C26-14DE-E845-AC05-4F48D3780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8" name="Line 31">
              <a:extLst>
                <a:ext uri="{FF2B5EF4-FFF2-40B4-BE49-F238E27FC236}">
                  <a16:creationId xmlns:a16="http://schemas.microsoft.com/office/drawing/2014/main" id="{504FAF10-9EE3-F940-B23B-FAA851AFB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59" name="Line 32">
              <a:extLst>
                <a:ext uri="{FF2B5EF4-FFF2-40B4-BE49-F238E27FC236}">
                  <a16:creationId xmlns:a16="http://schemas.microsoft.com/office/drawing/2014/main" id="{634FFAF7-4A0C-7247-93AC-7AFD1406B1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0" name="Rectangle 33">
              <a:extLst>
                <a:ext uri="{FF2B5EF4-FFF2-40B4-BE49-F238E27FC236}">
                  <a16:creationId xmlns:a16="http://schemas.microsoft.com/office/drawing/2014/main" id="{EC5F37C5-A121-AB4D-A674-23574616E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1" name="Rectangle 34">
              <a:extLst>
                <a:ext uri="{FF2B5EF4-FFF2-40B4-BE49-F238E27FC236}">
                  <a16:creationId xmlns:a16="http://schemas.microsoft.com/office/drawing/2014/main" id="{2D7433EE-B504-C94F-A3EF-71BB9905C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2" name="Rectangle 35">
              <a:extLst>
                <a:ext uri="{FF2B5EF4-FFF2-40B4-BE49-F238E27FC236}">
                  <a16:creationId xmlns:a16="http://schemas.microsoft.com/office/drawing/2014/main" id="{0A286F36-CF65-D447-9CFB-134C26600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3" name="Rectangle 36">
              <a:extLst>
                <a:ext uri="{FF2B5EF4-FFF2-40B4-BE49-F238E27FC236}">
                  <a16:creationId xmlns:a16="http://schemas.microsoft.com/office/drawing/2014/main" id="{6BA65E66-D003-E748-AF2F-52E48AA60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4" name="Rectangle 37">
              <a:extLst>
                <a:ext uri="{FF2B5EF4-FFF2-40B4-BE49-F238E27FC236}">
                  <a16:creationId xmlns:a16="http://schemas.microsoft.com/office/drawing/2014/main" id="{56BD08FA-2D7E-EA43-9BEB-D2FC451F5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5" name="Rectangle 38">
              <a:extLst>
                <a:ext uri="{FF2B5EF4-FFF2-40B4-BE49-F238E27FC236}">
                  <a16:creationId xmlns:a16="http://schemas.microsoft.com/office/drawing/2014/main" id="{17367594-E7AB-7445-AB52-247BC76A7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6" name="Rectangle 39">
              <a:extLst>
                <a:ext uri="{FF2B5EF4-FFF2-40B4-BE49-F238E27FC236}">
                  <a16:creationId xmlns:a16="http://schemas.microsoft.com/office/drawing/2014/main" id="{41AF6499-01E0-1C43-BDC8-97A6D54E8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7" name="Rectangle 40">
              <a:extLst>
                <a:ext uri="{FF2B5EF4-FFF2-40B4-BE49-F238E27FC236}">
                  <a16:creationId xmlns:a16="http://schemas.microsoft.com/office/drawing/2014/main" id="{A3C1E430-768A-704E-B57C-DCADBC2C8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8" name="Rectangle 41">
              <a:extLst>
                <a:ext uri="{FF2B5EF4-FFF2-40B4-BE49-F238E27FC236}">
                  <a16:creationId xmlns:a16="http://schemas.microsoft.com/office/drawing/2014/main" id="{D1A4EE45-8502-9F43-973A-A97C2A3D8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69" name="Line 43">
              <a:extLst>
                <a:ext uri="{FF2B5EF4-FFF2-40B4-BE49-F238E27FC236}">
                  <a16:creationId xmlns:a16="http://schemas.microsoft.com/office/drawing/2014/main" id="{9E641AB6-2C9E-7546-B7DF-0A6413AE43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70" name="Line 44">
              <a:extLst>
                <a:ext uri="{FF2B5EF4-FFF2-40B4-BE49-F238E27FC236}">
                  <a16:creationId xmlns:a16="http://schemas.microsoft.com/office/drawing/2014/main" id="{6B91D9F3-DD04-3F42-95C5-4A4E889B65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1987" name="Text Box 49">
            <a:extLst>
              <a:ext uri="{FF2B5EF4-FFF2-40B4-BE49-F238E27FC236}">
                <a16:creationId xmlns:a16="http://schemas.microsoft.com/office/drawing/2014/main" id="{4603DDEB-F947-EA48-82B9-1950DB7B4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2574925"/>
            <a:ext cx="3124200" cy="617538"/>
          </a:xfrm>
          <a:prstGeom prst="rect">
            <a:avLst/>
          </a:prstGeom>
          <a:solidFill>
            <a:srgbClr val="FEFCCA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diss</a:t>
            </a: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= p50</a:t>
            </a:r>
            <a:r>
              <a:rPr kumimoji="0" lang="it-IT" altLang="it-IT" sz="3200" b="1" i="0" u="none" strike="noStrike" kern="1200" cap="none" spc="0" normalizeH="0" baseline="30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41988" name="Group 4">
            <a:extLst>
              <a:ext uri="{FF2B5EF4-FFF2-40B4-BE49-F238E27FC236}">
                <a16:creationId xmlns:a16="http://schemas.microsoft.com/office/drawing/2014/main" id="{1F1F4A19-5962-5340-87E4-60BF3EE943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88125" y="2346325"/>
            <a:ext cx="1951038" cy="1266825"/>
            <a:chOff x="3223" y="2509"/>
            <a:chExt cx="1229" cy="798"/>
          </a:xfrm>
        </p:grpSpPr>
        <p:sp>
          <p:nvSpPr>
            <p:cNvPr id="41994" name="AutoShape 3">
              <a:extLst>
                <a:ext uri="{FF2B5EF4-FFF2-40B4-BE49-F238E27FC236}">
                  <a16:creationId xmlns:a16="http://schemas.microsoft.com/office/drawing/2014/main" id="{FFD89487-F441-6C45-9FEB-608C1DB1FF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995" name="Rectangle 5">
              <a:extLst>
                <a:ext uri="{FF2B5EF4-FFF2-40B4-BE49-F238E27FC236}">
                  <a16:creationId xmlns:a16="http://schemas.microsoft.com/office/drawing/2014/main" id="{4086959D-631A-304D-A37C-129C8FBD3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996" name="Rectangle 6">
              <a:extLst>
                <a:ext uri="{FF2B5EF4-FFF2-40B4-BE49-F238E27FC236}">
                  <a16:creationId xmlns:a16="http://schemas.microsoft.com/office/drawing/2014/main" id="{4199FDAD-9930-7F4B-9303-0904F9785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1997" name="Rectangle 7">
              <a:extLst>
                <a:ext uri="{FF2B5EF4-FFF2-40B4-BE49-F238E27FC236}">
                  <a16:creationId xmlns:a16="http://schemas.microsoft.com/office/drawing/2014/main" id="{AA89A7EA-6096-C947-84D1-62467BB8F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998" name="Rectangle 8">
              <a:extLst>
                <a:ext uri="{FF2B5EF4-FFF2-40B4-BE49-F238E27FC236}">
                  <a16:creationId xmlns:a16="http://schemas.microsoft.com/office/drawing/2014/main" id="{C702923D-94BB-9542-AA71-0AE7138B5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999" name="Rectangle 9">
              <a:extLst>
                <a:ext uri="{FF2B5EF4-FFF2-40B4-BE49-F238E27FC236}">
                  <a16:creationId xmlns:a16="http://schemas.microsoft.com/office/drawing/2014/main" id="{4FF280D9-3BB9-E243-A8A1-E962619F3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0" name="Rectangle 10">
              <a:extLst>
                <a:ext uri="{FF2B5EF4-FFF2-40B4-BE49-F238E27FC236}">
                  <a16:creationId xmlns:a16="http://schemas.microsoft.com/office/drawing/2014/main" id="{0093085E-900E-914A-8568-2C254E246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1" name="Rectangle 11">
              <a:extLst>
                <a:ext uri="{FF2B5EF4-FFF2-40B4-BE49-F238E27FC236}">
                  <a16:creationId xmlns:a16="http://schemas.microsoft.com/office/drawing/2014/main" id="{7C57D4BB-8CC0-404C-A915-8910AC7CF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2" name="Rectangle 12">
              <a:extLst>
                <a:ext uri="{FF2B5EF4-FFF2-40B4-BE49-F238E27FC236}">
                  <a16:creationId xmlns:a16="http://schemas.microsoft.com/office/drawing/2014/main" id="{9F5C3847-CBC5-9543-8BBB-E5A399A4D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3" name="Rectangle 13">
              <a:extLst>
                <a:ext uri="{FF2B5EF4-FFF2-40B4-BE49-F238E27FC236}">
                  <a16:creationId xmlns:a16="http://schemas.microsoft.com/office/drawing/2014/main" id="{3BA4F5B2-EAFA-BE4E-9E9B-13F69486C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4" name="Rectangle 14">
              <a:extLst>
                <a:ext uri="{FF2B5EF4-FFF2-40B4-BE49-F238E27FC236}">
                  <a16:creationId xmlns:a16="http://schemas.microsoft.com/office/drawing/2014/main" id="{70CDD616-FF49-9547-AAB5-06BAB140F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5" name="Rectangle 15">
              <a:extLst>
                <a:ext uri="{FF2B5EF4-FFF2-40B4-BE49-F238E27FC236}">
                  <a16:creationId xmlns:a16="http://schemas.microsoft.com/office/drawing/2014/main" id="{FFFB18DB-89AB-B74F-8133-DCC05510C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6" name="Rectangle 16">
              <a:extLst>
                <a:ext uri="{FF2B5EF4-FFF2-40B4-BE49-F238E27FC236}">
                  <a16:creationId xmlns:a16="http://schemas.microsoft.com/office/drawing/2014/main" id="{AF5CF45F-6040-0B46-94E9-FEEBC578A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7" name="Line 17">
              <a:extLst>
                <a:ext uri="{FF2B5EF4-FFF2-40B4-BE49-F238E27FC236}">
                  <a16:creationId xmlns:a16="http://schemas.microsoft.com/office/drawing/2014/main" id="{B64CAD39-CDCB-E842-9533-42A739981C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8" name="Line 18">
              <a:extLst>
                <a:ext uri="{FF2B5EF4-FFF2-40B4-BE49-F238E27FC236}">
                  <a16:creationId xmlns:a16="http://schemas.microsoft.com/office/drawing/2014/main" id="{3002E490-2E5B-734B-86BB-CD00B63D8F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09" name="Rectangle 19">
              <a:extLst>
                <a:ext uri="{FF2B5EF4-FFF2-40B4-BE49-F238E27FC236}">
                  <a16:creationId xmlns:a16="http://schemas.microsoft.com/office/drawing/2014/main" id="{7F7E6A12-A7B3-4943-AB1E-C0FF194B3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2535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10" name="Rectangle 20">
              <a:extLst>
                <a:ext uri="{FF2B5EF4-FFF2-40B4-BE49-F238E27FC236}">
                  <a16:creationId xmlns:a16="http://schemas.microsoft.com/office/drawing/2014/main" id="{C81F433B-3D0E-1E4E-8C28-439A42CC3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2011" name="Rectangle 21">
              <a:extLst>
                <a:ext uri="{FF2B5EF4-FFF2-40B4-BE49-F238E27FC236}">
                  <a16:creationId xmlns:a16="http://schemas.microsoft.com/office/drawing/2014/main" id="{53A2AF35-ECFB-5848-B77B-972145F74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2" name="Rectangle 22">
              <a:extLst>
                <a:ext uri="{FF2B5EF4-FFF2-40B4-BE49-F238E27FC236}">
                  <a16:creationId xmlns:a16="http://schemas.microsoft.com/office/drawing/2014/main" id="{71AB9AB8-3F06-5B40-8830-D2DD9246C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3" name="Rectangle 24">
              <a:extLst>
                <a:ext uri="{FF2B5EF4-FFF2-40B4-BE49-F238E27FC236}">
                  <a16:creationId xmlns:a16="http://schemas.microsoft.com/office/drawing/2014/main" id="{1C1204AA-77EB-2741-826A-2C4661A87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4" name="Rectangle 25">
              <a:extLst>
                <a:ext uri="{FF2B5EF4-FFF2-40B4-BE49-F238E27FC236}">
                  <a16:creationId xmlns:a16="http://schemas.microsoft.com/office/drawing/2014/main" id="{908B56BF-D357-2C46-9995-150D852ED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" y="3010"/>
              <a:ext cx="36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p50</a:t>
              </a:r>
              <a:r>
                <a:rPr kumimoji="0" lang="it-IT" altLang="it-IT" sz="24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5" name="Rectangle 27">
              <a:extLst>
                <a:ext uri="{FF2B5EF4-FFF2-40B4-BE49-F238E27FC236}">
                  <a16:creationId xmlns:a16="http://schemas.microsoft.com/office/drawing/2014/main" id="{8072CC51-6637-E44C-A75A-9EBD2B8B5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6" name="Rectangle 28">
              <a:extLst>
                <a:ext uri="{FF2B5EF4-FFF2-40B4-BE49-F238E27FC236}">
                  <a16:creationId xmlns:a16="http://schemas.microsoft.com/office/drawing/2014/main" id="{22E1FFE8-5671-B94D-A618-AFE68FEB3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7" name="Rectangle 29">
              <a:extLst>
                <a:ext uri="{FF2B5EF4-FFF2-40B4-BE49-F238E27FC236}">
                  <a16:creationId xmlns:a16="http://schemas.microsoft.com/office/drawing/2014/main" id="{55CD65EB-3DAC-6E47-93A7-397BF2DD0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8" name="Rectangle 30">
              <a:extLst>
                <a:ext uri="{FF2B5EF4-FFF2-40B4-BE49-F238E27FC236}">
                  <a16:creationId xmlns:a16="http://schemas.microsoft.com/office/drawing/2014/main" id="{23D59FF1-B976-104E-975C-B56F21ADD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19" name="Line 31">
              <a:extLst>
                <a:ext uri="{FF2B5EF4-FFF2-40B4-BE49-F238E27FC236}">
                  <a16:creationId xmlns:a16="http://schemas.microsoft.com/office/drawing/2014/main" id="{3BC04B65-C771-574C-A399-F90CE11CBD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0" name="Line 32">
              <a:extLst>
                <a:ext uri="{FF2B5EF4-FFF2-40B4-BE49-F238E27FC236}">
                  <a16:creationId xmlns:a16="http://schemas.microsoft.com/office/drawing/2014/main" id="{2640D238-DA2A-FB43-812B-32D30CC45C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1" name="Rectangle 33">
              <a:extLst>
                <a:ext uri="{FF2B5EF4-FFF2-40B4-BE49-F238E27FC236}">
                  <a16:creationId xmlns:a16="http://schemas.microsoft.com/office/drawing/2014/main" id="{247FCF9D-6D63-004F-B6A9-92F0547E6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2" name="Rectangle 34">
              <a:extLst>
                <a:ext uri="{FF2B5EF4-FFF2-40B4-BE49-F238E27FC236}">
                  <a16:creationId xmlns:a16="http://schemas.microsoft.com/office/drawing/2014/main" id="{A6D6AEB9-B842-4246-A978-C14834A42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3" name="Rectangle 35">
              <a:extLst>
                <a:ext uri="{FF2B5EF4-FFF2-40B4-BE49-F238E27FC236}">
                  <a16:creationId xmlns:a16="http://schemas.microsoft.com/office/drawing/2014/main" id="{103FB57E-CF74-2F42-9E75-D67425104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4" name="Rectangle 36">
              <a:extLst>
                <a:ext uri="{FF2B5EF4-FFF2-40B4-BE49-F238E27FC236}">
                  <a16:creationId xmlns:a16="http://schemas.microsoft.com/office/drawing/2014/main" id="{567AF197-C9B6-544C-ADCE-B417EB58E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5" name="Rectangle 37">
              <a:extLst>
                <a:ext uri="{FF2B5EF4-FFF2-40B4-BE49-F238E27FC236}">
                  <a16:creationId xmlns:a16="http://schemas.microsoft.com/office/drawing/2014/main" id="{0C875597-5284-B246-BBD5-957CA82EB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6" name="Rectangle 38">
              <a:extLst>
                <a:ext uri="{FF2B5EF4-FFF2-40B4-BE49-F238E27FC236}">
                  <a16:creationId xmlns:a16="http://schemas.microsoft.com/office/drawing/2014/main" id="{65FD5287-97BE-944C-BAA7-2374C3A41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7" name="Rectangle 39">
              <a:extLst>
                <a:ext uri="{FF2B5EF4-FFF2-40B4-BE49-F238E27FC236}">
                  <a16:creationId xmlns:a16="http://schemas.microsoft.com/office/drawing/2014/main" id="{E73D3C97-7283-A048-9A6A-E23CE82CF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8" name="Rectangle 40">
              <a:extLst>
                <a:ext uri="{FF2B5EF4-FFF2-40B4-BE49-F238E27FC236}">
                  <a16:creationId xmlns:a16="http://schemas.microsoft.com/office/drawing/2014/main" id="{026B5358-1F01-AF4D-A599-F76022624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29" name="Rectangle 41">
              <a:extLst>
                <a:ext uri="{FF2B5EF4-FFF2-40B4-BE49-F238E27FC236}">
                  <a16:creationId xmlns:a16="http://schemas.microsoft.com/office/drawing/2014/main" id="{5B92568A-0650-F348-A309-3FA03A1D8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0" name="Line 43">
              <a:extLst>
                <a:ext uri="{FF2B5EF4-FFF2-40B4-BE49-F238E27FC236}">
                  <a16:creationId xmlns:a16="http://schemas.microsoft.com/office/drawing/2014/main" id="{0884E059-6E43-6A40-B421-9CB56569F9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2031" name="Line 44">
              <a:extLst>
                <a:ext uri="{FF2B5EF4-FFF2-40B4-BE49-F238E27FC236}">
                  <a16:creationId xmlns:a16="http://schemas.microsoft.com/office/drawing/2014/main" id="{19402B20-8C85-5447-A2EB-D799B5CEB3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1989" name="CasellaDiTesto 82">
            <a:extLst>
              <a:ext uri="{FF2B5EF4-FFF2-40B4-BE49-F238E27FC236}">
                <a16:creationId xmlns:a16="http://schemas.microsoft.com/office/drawing/2014/main" id="{83F235E7-B39E-C84E-89C7-D61351D6D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1588" y="381001"/>
            <a:ext cx="38779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Equazione di Hill</a:t>
            </a:r>
          </a:p>
        </p:txBody>
      </p:sp>
      <p:sp>
        <p:nvSpPr>
          <p:cNvPr id="41990" name="CasellaDiTesto 2">
            <a:extLst>
              <a:ext uri="{FF2B5EF4-FFF2-40B4-BE49-F238E27FC236}">
                <a16:creationId xmlns:a16="http://schemas.microsoft.com/office/drawing/2014/main" id="{937483AA-D05D-394E-854B-3ECCA5282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3525" y="4076700"/>
            <a:ext cx="58467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è il coefficiente di Hill e può avere valori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(Mb)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 (Hb)</a:t>
            </a:r>
          </a:p>
        </p:txBody>
      </p:sp>
      <p:pic>
        <p:nvPicPr>
          <p:cNvPr id="41991" name="Picture 68">
            <a:extLst>
              <a:ext uri="{FF2B5EF4-FFF2-40B4-BE49-F238E27FC236}">
                <a16:creationId xmlns:a16="http://schemas.microsoft.com/office/drawing/2014/main" id="{9CF64B9E-42E0-5647-B1CD-99833B314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4733925"/>
            <a:ext cx="207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992" name="Connettore 2 4">
            <a:extLst>
              <a:ext uri="{FF2B5EF4-FFF2-40B4-BE49-F238E27FC236}">
                <a16:creationId xmlns:a16="http://schemas.microsoft.com/office/drawing/2014/main" id="{A299C370-281C-004F-9DB0-BFA9C7A9D53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47913" y="4538663"/>
            <a:ext cx="2493962" cy="6270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3" name="CasellaDiTesto 5">
            <a:extLst>
              <a:ext uri="{FF2B5EF4-FFF2-40B4-BE49-F238E27FC236}">
                <a16:creationId xmlns:a16="http://schemas.microsoft.com/office/drawing/2014/main" id="{2C5266F9-7061-F949-B9D1-E19439AA3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6237288"/>
            <a:ext cx="6370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INDICA IL GRADO DI COOPERATIVITà TRA LE SUBUNITA’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>
            <a:extLst>
              <a:ext uri="{FF2B5EF4-FFF2-40B4-BE49-F238E27FC236}">
                <a16:creationId xmlns:a16="http://schemas.microsoft.com/office/drawing/2014/main" id="{A2EF33D1-4A35-2E45-9D7E-241461D22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1175" y="115888"/>
            <a:ext cx="1841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54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Pristina" panose="03060402040406080204" pitchFamily="66" charset="77"/>
              <a:ea typeface="+mn-ea"/>
              <a:cs typeface="+mn-cs"/>
            </a:endParaRPr>
          </a:p>
        </p:txBody>
      </p:sp>
      <p:sp>
        <p:nvSpPr>
          <p:cNvPr id="17411" name="Text Box 3">
            <a:extLst>
              <a:ext uri="{FF2B5EF4-FFF2-40B4-BE49-F238E27FC236}">
                <a16:creationId xmlns:a16="http://schemas.microsoft.com/office/drawing/2014/main" id="{3E886344-83A9-F540-B4FA-49700CE2F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8377" y="3337133"/>
            <a:ext cx="32956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L’emoglobina lega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quando la pressione parziale del gas (pO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è elevata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(polmoni)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 lo rilascia quando la pressione è bassa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(tessuti).</a:t>
            </a:r>
          </a:p>
        </p:txBody>
      </p:sp>
      <p:pic>
        <p:nvPicPr>
          <p:cNvPr id="43012" name="Picture 4" descr="File0004">
            <a:extLst>
              <a:ext uri="{FF2B5EF4-FFF2-40B4-BE49-F238E27FC236}">
                <a16:creationId xmlns:a16="http://schemas.microsoft.com/office/drawing/2014/main" id="{15C46FC5-D75D-DD42-A0A6-607A8CDAE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5040313" cy="4941888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3" name="Text Box 5">
            <a:extLst>
              <a:ext uri="{FF2B5EF4-FFF2-40B4-BE49-F238E27FC236}">
                <a16:creationId xmlns:a16="http://schemas.microsoft.com/office/drawing/2014/main" id="{BAE6C198-5A5D-B849-804C-969596802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5563" y="2209800"/>
            <a:ext cx="67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Hb </a:t>
            </a:r>
          </a:p>
        </p:txBody>
      </p:sp>
      <p:sp>
        <p:nvSpPr>
          <p:cNvPr id="43014" name="Rettangolo 2">
            <a:extLst>
              <a:ext uri="{FF2B5EF4-FFF2-40B4-BE49-F238E27FC236}">
                <a16:creationId xmlns:a16="http://schemas.microsoft.com/office/drawing/2014/main" id="{9560B47F-91E0-1E4D-A6CE-4190BAB5E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928688"/>
            <a:ext cx="259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 + 4O</a:t>
            </a:r>
            <a:r>
              <a:rPr kumimoji="0" lang="pt-BR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= Hb(O</a:t>
            </a:r>
            <a:r>
              <a:rPr kumimoji="0" lang="pt-BR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)</a:t>
            </a:r>
            <a:r>
              <a:rPr kumimoji="0" lang="pt-BR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4</a:t>
            </a:r>
            <a:endParaRPr kumimoji="0" lang="it-IT" altLang="it-IT" sz="2000" b="0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015" name="CasellaDiTesto 6">
            <a:extLst>
              <a:ext uri="{FF2B5EF4-FFF2-40B4-BE49-F238E27FC236}">
                <a16:creationId xmlns:a16="http://schemas.microsoft.com/office/drawing/2014/main" id="{95DF91A6-A981-F14B-AF55-A459A9658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357188"/>
            <a:ext cx="7886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Curva di dissociazione dell’O</a:t>
            </a:r>
            <a:r>
              <a:rPr kumimoji="0" lang="it-IT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per l’emoglobina</a:t>
            </a:r>
          </a:p>
        </p:txBody>
      </p:sp>
      <p:sp>
        <p:nvSpPr>
          <p:cNvPr id="43016" name="CasellaDiTesto 7">
            <a:extLst>
              <a:ext uri="{FF2B5EF4-FFF2-40B4-BE49-F238E27FC236}">
                <a16:creationId xmlns:a16="http://schemas.microsoft.com/office/drawing/2014/main" id="{6B2A7B69-916E-894F-AF5E-4EB4E5120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3000375"/>
            <a:ext cx="1304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sigmoidale</a:t>
            </a:r>
          </a:p>
        </p:txBody>
      </p:sp>
      <p:sp>
        <p:nvSpPr>
          <p:cNvPr id="9" name="Rettangolo arrotondato 8">
            <a:extLst>
              <a:ext uri="{FF2B5EF4-FFF2-40B4-BE49-F238E27FC236}">
                <a16:creationId xmlns:a16="http://schemas.microsoft.com/office/drawing/2014/main" id="{BA296C54-ED7B-A74B-9C99-4D1F2C7A67D4}"/>
              </a:ext>
            </a:extLst>
          </p:cNvPr>
          <p:cNvSpPr/>
          <p:nvPr/>
        </p:nvSpPr>
        <p:spPr>
          <a:xfrm>
            <a:off x="785813" y="1857375"/>
            <a:ext cx="1071562" cy="3643313"/>
          </a:xfrm>
          <a:prstGeom prst="roundRect">
            <a:avLst/>
          </a:prstGeom>
          <a:solidFill>
            <a:srgbClr val="BBE0E3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ttangolo arrotondato 9">
            <a:extLst>
              <a:ext uri="{FF2B5EF4-FFF2-40B4-BE49-F238E27FC236}">
                <a16:creationId xmlns:a16="http://schemas.microsoft.com/office/drawing/2014/main" id="{44D3A05C-58C6-554B-B88D-291978FCC60A}"/>
              </a:ext>
            </a:extLst>
          </p:cNvPr>
          <p:cNvSpPr/>
          <p:nvPr/>
        </p:nvSpPr>
        <p:spPr>
          <a:xfrm>
            <a:off x="3357563" y="1785938"/>
            <a:ext cx="1071562" cy="3643312"/>
          </a:xfrm>
          <a:prstGeom prst="roundRect">
            <a:avLst/>
          </a:prstGeom>
          <a:solidFill>
            <a:srgbClr val="FF00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128059E2-76D6-4548-AC04-D9BB6C11C91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39427" y="1179444"/>
            <a:ext cx="1951038" cy="1266825"/>
            <a:chOff x="3223" y="2509"/>
            <a:chExt cx="1229" cy="798"/>
          </a:xfrm>
        </p:grpSpPr>
        <p:sp>
          <p:nvSpPr>
            <p:cNvPr id="43020" name="AutoShape 3">
              <a:extLst>
                <a:ext uri="{FF2B5EF4-FFF2-40B4-BE49-F238E27FC236}">
                  <a16:creationId xmlns:a16="http://schemas.microsoft.com/office/drawing/2014/main" id="{7609DD0F-734B-2D4F-94C3-BB9642224F4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23" y="2513"/>
              <a:ext cx="121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1" name="Rectangle 5">
              <a:extLst>
                <a:ext uri="{FF2B5EF4-FFF2-40B4-BE49-F238E27FC236}">
                  <a16:creationId xmlns:a16="http://schemas.microsoft.com/office/drawing/2014/main" id="{B57CEE10-50C0-3242-8F35-07EB853FC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22" name="Rectangle 6">
              <a:extLst>
                <a:ext uri="{FF2B5EF4-FFF2-40B4-BE49-F238E27FC236}">
                  <a16:creationId xmlns:a16="http://schemas.microsoft.com/office/drawing/2014/main" id="{D25F1609-B634-514D-80F2-306FE9BC4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99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23" name="Rectangle 7">
              <a:extLst>
                <a:ext uri="{FF2B5EF4-FFF2-40B4-BE49-F238E27FC236}">
                  <a16:creationId xmlns:a16="http://schemas.microsoft.com/office/drawing/2014/main" id="{0FCC5318-4A8A-A647-AA06-5B944C63D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4" name="Rectangle 8">
              <a:extLst>
                <a:ext uri="{FF2B5EF4-FFF2-40B4-BE49-F238E27FC236}">
                  <a16:creationId xmlns:a16="http://schemas.microsoft.com/office/drawing/2014/main" id="{20882993-4556-3F4A-909C-92A4F8BD7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5" name="Rectangle 9">
              <a:extLst>
                <a:ext uri="{FF2B5EF4-FFF2-40B4-BE49-F238E27FC236}">
                  <a16:creationId xmlns:a16="http://schemas.microsoft.com/office/drawing/2014/main" id="{0CAA7198-B296-804C-BC40-A43317547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2553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6" name="Rectangle 10">
              <a:extLst>
                <a:ext uri="{FF2B5EF4-FFF2-40B4-BE49-F238E27FC236}">
                  <a16:creationId xmlns:a16="http://schemas.microsoft.com/office/drawing/2014/main" id="{4AE7B879-CEC8-1E46-9E3C-D5C6BFB05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7" name="Rectangle 11">
              <a:extLst>
                <a:ext uri="{FF2B5EF4-FFF2-40B4-BE49-F238E27FC236}">
                  <a16:creationId xmlns:a16="http://schemas.microsoft.com/office/drawing/2014/main" id="{5C4AA80A-077C-294B-9BF2-61F0D25DE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200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K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8" name="Rectangle 12">
              <a:extLst>
                <a:ext uri="{FF2B5EF4-FFF2-40B4-BE49-F238E27FC236}">
                  <a16:creationId xmlns:a16="http://schemas.microsoft.com/office/drawing/2014/main" id="{D5891A4D-E955-4D4E-A0EE-41598BBA2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262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diss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29" name="Rectangle 13">
              <a:extLst>
                <a:ext uri="{FF2B5EF4-FFF2-40B4-BE49-F238E27FC236}">
                  <a16:creationId xmlns:a16="http://schemas.microsoft.com/office/drawing/2014/main" id="{18C852F3-EF30-8745-9BE0-AA9800AC4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0" name="Rectangle 14">
              <a:extLst>
                <a:ext uri="{FF2B5EF4-FFF2-40B4-BE49-F238E27FC236}">
                  <a16:creationId xmlns:a16="http://schemas.microsoft.com/office/drawing/2014/main" id="{63E2D410-3D5C-9248-A93A-758B6012C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1" name="Rectangle 15">
              <a:extLst>
                <a:ext uri="{FF2B5EF4-FFF2-40B4-BE49-F238E27FC236}">
                  <a16:creationId xmlns:a16="http://schemas.microsoft.com/office/drawing/2014/main" id="{FD359A9F-4233-A24D-9CDB-394EDC96E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2" name="Rectangle 16">
              <a:extLst>
                <a:ext uri="{FF2B5EF4-FFF2-40B4-BE49-F238E27FC236}">
                  <a16:creationId xmlns:a16="http://schemas.microsoft.com/office/drawing/2014/main" id="{FAA8BE71-4112-C04C-8519-104FBC8A8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3011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3" name="Line 17">
              <a:extLst>
                <a:ext uri="{FF2B5EF4-FFF2-40B4-BE49-F238E27FC236}">
                  <a16:creationId xmlns:a16="http://schemas.microsoft.com/office/drawing/2014/main" id="{7A807D0D-FEF5-1F4F-AB3F-A4A30D4B8D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4" name="Line 18">
              <a:extLst>
                <a:ext uri="{FF2B5EF4-FFF2-40B4-BE49-F238E27FC236}">
                  <a16:creationId xmlns:a16="http://schemas.microsoft.com/office/drawing/2014/main" id="{F2AB6BA8-7313-174D-9880-63DFAFF3C1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5" name="Rectangle 19">
              <a:extLst>
                <a:ext uri="{FF2B5EF4-FFF2-40B4-BE49-F238E27FC236}">
                  <a16:creationId xmlns:a16="http://schemas.microsoft.com/office/drawing/2014/main" id="{2CF90EFA-2008-BD42-B0EC-8CEA3589B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2535"/>
              <a:ext cx="1182" cy="765"/>
            </a:xfrm>
            <a:prstGeom prst="rect">
              <a:avLst/>
            </a:prstGeom>
            <a:solidFill>
              <a:srgbClr val="FEF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36" name="Rectangle 20">
              <a:extLst>
                <a:ext uri="{FF2B5EF4-FFF2-40B4-BE49-F238E27FC236}">
                  <a16:creationId xmlns:a16="http://schemas.microsoft.com/office/drawing/2014/main" id="{E66116D9-DFED-A346-B470-A0829C0EA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2523"/>
              <a:ext cx="1182" cy="7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43037" name="Rectangle 21">
              <a:extLst>
                <a:ext uri="{FF2B5EF4-FFF2-40B4-BE49-F238E27FC236}">
                  <a16:creationId xmlns:a16="http://schemas.microsoft.com/office/drawing/2014/main" id="{05C7FDA1-9273-3D42-9760-656BEC1D7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8" name="Rectangle 22">
              <a:extLst>
                <a:ext uri="{FF2B5EF4-FFF2-40B4-BE49-F238E27FC236}">
                  <a16:creationId xmlns:a16="http://schemas.microsoft.com/office/drawing/2014/main" id="{0BE3CEAE-EDCE-B143-92EC-34AE48377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39" name="Rectangle 24">
              <a:extLst>
                <a:ext uri="{FF2B5EF4-FFF2-40B4-BE49-F238E27FC236}">
                  <a16:creationId xmlns:a16="http://schemas.microsoft.com/office/drawing/2014/main" id="{D9FF0767-F843-5B40-A78F-C428FBD23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0" name="Rectangle 25">
              <a:extLst>
                <a:ext uri="{FF2B5EF4-FFF2-40B4-BE49-F238E27FC236}">
                  <a16:creationId xmlns:a16="http://schemas.microsoft.com/office/drawing/2014/main" id="{C5B746FC-824B-EC45-91DE-8248D88F8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" y="3010"/>
              <a:ext cx="36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p50</a:t>
              </a:r>
              <a:r>
                <a:rPr kumimoji="0" lang="it-IT" altLang="it-IT" sz="2400" b="0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1" name="Rectangle 27">
              <a:extLst>
                <a:ext uri="{FF2B5EF4-FFF2-40B4-BE49-F238E27FC236}">
                  <a16:creationId xmlns:a16="http://schemas.microsoft.com/office/drawing/2014/main" id="{FF80A51F-007D-024C-AA41-41230386B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2" name="Rectangle 28">
              <a:extLst>
                <a:ext uri="{FF2B5EF4-FFF2-40B4-BE49-F238E27FC236}">
                  <a16:creationId xmlns:a16="http://schemas.microsoft.com/office/drawing/2014/main" id="{99ABA975-D0B0-5F49-BE5F-12EC876CB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3" name="Rectangle 29">
              <a:extLst>
                <a:ext uri="{FF2B5EF4-FFF2-40B4-BE49-F238E27FC236}">
                  <a16:creationId xmlns:a16="http://schemas.microsoft.com/office/drawing/2014/main" id="{D47A32AC-EF1C-A544-B8FA-DE34AFC93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4" name="Rectangle 30">
              <a:extLst>
                <a:ext uri="{FF2B5EF4-FFF2-40B4-BE49-F238E27FC236}">
                  <a16:creationId xmlns:a16="http://schemas.microsoft.com/office/drawing/2014/main" id="{0E136DD9-D440-3345-8981-97679E900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2945"/>
              <a:ext cx="6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5" name="Line 31">
              <a:extLst>
                <a:ext uri="{FF2B5EF4-FFF2-40B4-BE49-F238E27FC236}">
                  <a16:creationId xmlns:a16="http://schemas.microsoft.com/office/drawing/2014/main" id="{265B4EF5-84DF-3547-A729-08B0E2B97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6" name="Line 32">
              <a:extLst>
                <a:ext uri="{FF2B5EF4-FFF2-40B4-BE49-F238E27FC236}">
                  <a16:creationId xmlns:a16="http://schemas.microsoft.com/office/drawing/2014/main" id="{C9ADADFD-842D-D448-A5FA-5498224972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7" name="Rectangle 33">
              <a:extLst>
                <a:ext uri="{FF2B5EF4-FFF2-40B4-BE49-F238E27FC236}">
                  <a16:creationId xmlns:a16="http://schemas.microsoft.com/office/drawing/2014/main" id="{8A15FD83-9AE4-D242-BB14-86CDE10F5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2" y="2548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8" name="Rectangle 34">
              <a:extLst>
                <a:ext uri="{FF2B5EF4-FFF2-40B4-BE49-F238E27FC236}">
                  <a16:creationId xmlns:a16="http://schemas.microsoft.com/office/drawing/2014/main" id="{BB3ACFEA-7624-7147-A062-2A80529C7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" y="2657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49" name="Rectangle 35">
              <a:extLst>
                <a:ext uri="{FF2B5EF4-FFF2-40B4-BE49-F238E27FC236}">
                  <a16:creationId xmlns:a16="http://schemas.microsoft.com/office/drawing/2014/main" id="{9FD7B5D1-FDCB-F54D-ACDC-C40818D90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509"/>
              <a:ext cx="19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n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0" name="Rectangle 36">
              <a:extLst>
                <a:ext uri="{FF2B5EF4-FFF2-40B4-BE49-F238E27FC236}">
                  <a16:creationId xmlns:a16="http://schemas.microsoft.com/office/drawing/2014/main" id="{AB914048-C2D0-2345-924C-BF39997D5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777"/>
              <a:ext cx="37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Y = 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1" name="Rectangle 37">
              <a:extLst>
                <a:ext uri="{FF2B5EF4-FFF2-40B4-BE49-F238E27FC236}">
                  <a16:creationId xmlns:a16="http://schemas.microsoft.com/office/drawing/2014/main" id="{753790F1-0A87-F342-A735-C3ED246D5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00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2" name="Rectangle 38">
              <a:extLst>
                <a:ext uri="{FF2B5EF4-FFF2-40B4-BE49-F238E27FC236}">
                  <a16:creationId xmlns:a16="http://schemas.microsoft.com/office/drawing/2014/main" id="{BD1ADDDC-B7FF-0F41-BFF1-B0ED5BC75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8" y="31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3" name="Rectangle 39">
              <a:extLst>
                <a:ext uri="{FF2B5EF4-FFF2-40B4-BE49-F238E27FC236}">
                  <a16:creationId xmlns:a16="http://schemas.microsoft.com/office/drawing/2014/main" id="{A9C2FAA9-0AD2-F34E-BFC0-D70C87F12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005"/>
              <a:ext cx="19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+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4" name="Rectangle 40">
              <a:extLst>
                <a:ext uri="{FF2B5EF4-FFF2-40B4-BE49-F238E27FC236}">
                  <a16:creationId xmlns:a16="http://schemas.microsoft.com/office/drawing/2014/main" id="{C69EDB2C-EA6C-AA4B-BC13-F3455811D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" y="3005"/>
              <a:ext cx="327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pO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5" name="Rectangle 41">
              <a:extLst>
                <a:ext uri="{FF2B5EF4-FFF2-40B4-BE49-F238E27FC236}">
                  <a16:creationId xmlns:a16="http://schemas.microsoft.com/office/drawing/2014/main" id="{B6E05021-CA46-7F48-920C-D2DA0E52C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3114"/>
              <a:ext cx="13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6" name="Line 43">
              <a:extLst>
                <a:ext uri="{FF2B5EF4-FFF2-40B4-BE49-F238E27FC236}">
                  <a16:creationId xmlns:a16="http://schemas.microsoft.com/office/drawing/2014/main" id="{39FB88D4-7872-A443-93FD-93887FC700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" y="2897"/>
              <a:ext cx="84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3057" name="Line 44">
              <a:extLst>
                <a:ext uri="{FF2B5EF4-FFF2-40B4-BE49-F238E27FC236}">
                  <a16:creationId xmlns:a16="http://schemas.microsoft.com/office/drawing/2014/main" id="{261F45E4-44D6-FD48-9586-F0FC44E9BB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3" y="2778"/>
              <a:ext cx="12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" name="Ovale 1">
            <a:extLst>
              <a:ext uri="{FF2B5EF4-FFF2-40B4-BE49-F238E27FC236}">
                <a16:creationId xmlns:a16="http://schemas.microsoft.com/office/drawing/2014/main" id="{4E0BBD95-3754-4BF4-B116-E7C3F35BF9DB}"/>
              </a:ext>
            </a:extLst>
          </p:cNvPr>
          <p:cNvSpPr/>
          <p:nvPr/>
        </p:nvSpPr>
        <p:spPr>
          <a:xfrm>
            <a:off x="1659835" y="4870173"/>
            <a:ext cx="934278" cy="3975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reccia circolare a sinistra 2">
            <a:extLst>
              <a:ext uri="{FF2B5EF4-FFF2-40B4-BE49-F238E27FC236}">
                <a16:creationId xmlns:a16="http://schemas.microsoft.com/office/drawing/2014/main" id="{69D3E436-BB46-436F-9F6F-3817CB1CBFC7}"/>
              </a:ext>
            </a:extLst>
          </p:cNvPr>
          <p:cNvSpPr/>
          <p:nvPr/>
        </p:nvSpPr>
        <p:spPr>
          <a:xfrm rot="4620000">
            <a:off x="3821475" y="947534"/>
            <a:ext cx="626166" cy="4721085"/>
          </a:xfrm>
          <a:prstGeom prst="curved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305 Oxygen saturation 02">
            <a:extLst>
              <a:ext uri="{FF2B5EF4-FFF2-40B4-BE49-F238E27FC236}">
                <a16:creationId xmlns:a16="http://schemas.microsoft.com/office/drawing/2014/main" id="{A910C4D6-00D6-C440-8145-475B0E24E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8588"/>
            <a:ext cx="4311650" cy="65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ttangolo 4">
            <a:extLst>
              <a:ext uri="{FF2B5EF4-FFF2-40B4-BE49-F238E27FC236}">
                <a16:creationId xmlns:a16="http://schemas.microsoft.com/office/drawing/2014/main" id="{9EDCCAB7-AB2D-9240-AB1B-DCEE4F6B7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2304" y="517180"/>
            <a:ext cx="4572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La mioglobina è un ottimo sistema per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immagazzinare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-si lega all’O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anche a basse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e lo lega strettamente.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L’emoglobina è un ottimo sistema per trasportare l’O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-si carica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quando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è alta e cede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quando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è bassa.</a:t>
            </a:r>
            <a:endParaRPr kumimoji="0" lang="it-IT" alt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" name="CasellaDiTesto 1">
            <a:extLst>
              <a:ext uri="{FF2B5EF4-FFF2-40B4-BE49-F238E27FC236}">
                <a16:creationId xmlns:a16="http://schemas.microsoft.com/office/drawing/2014/main" id="{2EC598A4-1F98-4C30-A503-6C48750AFACE}"/>
              </a:ext>
            </a:extLst>
          </p:cNvPr>
          <p:cNvSpPr txBox="1"/>
          <p:nvPr/>
        </p:nvSpPr>
        <p:spPr>
          <a:xfrm>
            <a:off x="5117601" y="6145855"/>
            <a:ext cx="306404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LEGAME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COOPERATIVO</a:t>
            </a:r>
          </a:p>
        </p:txBody>
      </p:sp>
      <p:sp>
        <p:nvSpPr>
          <p:cNvPr id="2" name="Freccia in giù 1">
            <a:extLst>
              <a:ext uri="{FF2B5EF4-FFF2-40B4-BE49-F238E27FC236}">
                <a16:creationId xmlns:a16="http://schemas.microsoft.com/office/drawing/2014/main" id="{A3A5DEE9-8F05-48B6-B449-A4725E1A7211}"/>
              </a:ext>
            </a:extLst>
          </p:cNvPr>
          <p:cNvSpPr/>
          <p:nvPr/>
        </p:nvSpPr>
        <p:spPr>
          <a:xfrm>
            <a:off x="6208179" y="3486448"/>
            <a:ext cx="487017" cy="974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38E8F9-E651-41EF-A4D9-843A44F4989B}"/>
              </a:ext>
            </a:extLst>
          </p:cNvPr>
          <p:cNvSpPr txBox="1"/>
          <p:nvPr/>
        </p:nvSpPr>
        <p:spPr>
          <a:xfrm>
            <a:off x="5231710" y="457572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CURVA SIGMOIDALE 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</a:endParaRPr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5EE37D8B-6821-485F-898E-6B9EB077494F}"/>
              </a:ext>
            </a:extLst>
          </p:cNvPr>
          <p:cNvSpPr/>
          <p:nvPr/>
        </p:nvSpPr>
        <p:spPr>
          <a:xfrm>
            <a:off x="6215633" y="4954955"/>
            <a:ext cx="487017" cy="974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0306 Sequential binding">
            <a:extLst>
              <a:ext uri="{FF2B5EF4-FFF2-40B4-BE49-F238E27FC236}">
                <a16:creationId xmlns:a16="http://schemas.microsoft.com/office/drawing/2014/main" id="{8C470F97-6D05-9947-924C-EAE4553F1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134938"/>
            <a:ext cx="3854450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ttangolo 4">
            <a:extLst>
              <a:ext uri="{FF2B5EF4-FFF2-40B4-BE49-F238E27FC236}">
                <a16:creationId xmlns:a16="http://schemas.microsoft.com/office/drawing/2014/main" id="{F972267D-E5E9-FA4A-98BE-5A60D5A3C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8275" y="6127750"/>
            <a:ext cx="3763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 + 4 O</a:t>
            </a:r>
            <a:r>
              <a:rPr kumimoji="0" lang="pt-BR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= Hb (O</a:t>
            </a:r>
            <a:r>
              <a:rPr kumimoji="0" lang="pt-BR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pt-BR" altLang="it-IT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)</a:t>
            </a:r>
            <a:r>
              <a:rPr kumimoji="0" lang="pt-BR" altLang="it-IT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4</a:t>
            </a:r>
            <a:endParaRPr kumimoji="0" lang="it-IT" altLang="it-IT" sz="2800" b="0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6084" name="CasellaDiTesto 5">
            <a:extLst>
              <a:ext uri="{FF2B5EF4-FFF2-40B4-BE49-F238E27FC236}">
                <a16:creationId xmlns:a16="http://schemas.microsoft.com/office/drawing/2014/main" id="{192F5671-BE3C-A84C-B838-4907961EE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7488" y="5151438"/>
            <a:ext cx="3786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si lega all’O2 con affinità crescente</a:t>
            </a:r>
          </a:p>
        </p:txBody>
      </p:sp>
      <p:sp>
        <p:nvSpPr>
          <p:cNvPr id="46085" name="CasellaDiTesto 4">
            <a:extLst>
              <a:ext uri="{FF2B5EF4-FFF2-40B4-BE49-F238E27FC236}">
                <a16:creationId xmlns:a16="http://schemas.microsoft.com/office/drawing/2014/main" id="{21BB8C85-BF29-5344-AF1C-A4AC64284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4313"/>
            <a:ext cx="1571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deossigenata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6086" name="CasellaDiTesto 5">
            <a:extLst>
              <a:ext uri="{FF2B5EF4-FFF2-40B4-BE49-F238E27FC236}">
                <a16:creationId xmlns:a16="http://schemas.microsoft.com/office/drawing/2014/main" id="{FEC58817-E84F-2C46-8806-5AE3D8233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8" y="5783263"/>
            <a:ext cx="1571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ossigenata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6087" name="CasellaDiTesto 1">
            <a:extLst>
              <a:ext uri="{FF2B5EF4-FFF2-40B4-BE49-F238E27FC236}">
                <a16:creationId xmlns:a16="http://schemas.microsoft.com/office/drawing/2014/main" id="{EC5C9F3C-32A8-004D-B879-4CE0F6CE4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4586" y="2204900"/>
            <a:ext cx="29511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Il legame dell’ossigeno è </a:t>
            </a:r>
            <a:r>
              <a:rPr kumimoji="0" lang="it-IT" altLang="it-IT" sz="3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cooperativo</a:t>
            </a:r>
          </a:p>
        </p:txBody>
      </p:sp>
      <p:sp>
        <p:nvSpPr>
          <p:cNvPr id="46088" name="CasellaDiTesto 1">
            <a:extLst>
              <a:ext uri="{FF2B5EF4-FFF2-40B4-BE49-F238E27FC236}">
                <a16:creationId xmlns:a16="http://schemas.microsoft.com/office/drawing/2014/main" id="{50745124-7385-FA4C-A2AB-724072D24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0175" y="336550"/>
            <a:ext cx="3784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CURVA SIGMOIDALE =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LEGAME COOPERATIVO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uppo 13">
            <a:extLst>
              <a:ext uri="{FF2B5EF4-FFF2-40B4-BE49-F238E27FC236}">
                <a16:creationId xmlns:a16="http://schemas.microsoft.com/office/drawing/2014/main" id="{F24EF201-E3E8-194F-A170-5CE5C6895A3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762000"/>
            <a:ext cx="1316038" cy="719138"/>
            <a:chOff x="1143000" y="2667000"/>
            <a:chExt cx="1315426" cy="718558"/>
          </a:xfrm>
        </p:grpSpPr>
        <p:sp>
          <p:nvSpPr>
            <p:cNvPr id="51582" name="CasellaDiTesto 9">
              <a:extLst>
                <a:ext uri="{FF2B5EF4-FFF2-40B4-BE49-F238E27FC236}">
                  <a16:creationId xmlns:a16="http://schemas.microsoft.com/office/drawing/2014/main" id="{578998CF-FDCC-2F45-9330-44827C8B0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2667000"/>
              <a:ext cx="4235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α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51583" name="CasellaDiTesto 10">
              <a:extLst>
                <a:ext uri="{FF2B5EF4-FFF2-40B4-BE49-F238E27FC236}">
                  <a16:creationId xmlns:a16="http://schemas.microsoft.com/office/drawing/2014/main" id="{B9A0F288-7CD7-DE48-9BD2-2C5F6AF781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000" y="2971800"/>
              <a:ext cx="4026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β</a:t>
              </a:r>
              <a:r>
                <a:rPr kumimoji="0" lang="it-IT" altLang="it-IT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51584" name="CasellaDiTesto 11">
              <a:extLst>
                <a:ext uri="{FF2B5EF4-FFF2-40B4-BE49-F238E27FC236}">
                  <a16:creationId xmlns:a16="http://schemas.microsoft.com/office/drawing/2014/main" id="{81FAA000-1108-C74B-995D-CA0BF90ECD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0078" y="2985448"/>
              <a:ext cx="42832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α</a:t>
              </a: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sp>
          <p:nvSpPr>
            <p:cNvPr id="51585" name="CasellaDiTesto 12">
              <a:extLst>
                <a:ext uri="{FF2B5EF4-FFF2-40B4-BE49-F238E27FC236}">
                  <a16:creationId xmlns:a16="http://schemas.microsoft.com/office/drawing/2014/main" id="{F2F12768-B047-294B-A105-588C9C2F3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0104" y="2680648"/>
              <a:ext cx="42832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β</a:t>
              </a:r>
              <a:r>
                <a:rPr kumimoji="0" lang="it-IT" altLang="it-IT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1203" name="CasellaDiTesto 14">
            <a:extLst>
              <a:ext uri="{FF2B5EF4-FFF2-40B4-BE49-F238E27FC236}">
                <a16:creationId xmlns:a16="http://schemas.microsoft.com/office/drawing/2014/main" id="{384E8D8E-ECD3-7047-A6B2-5C4F8FDBF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63" y="80963"/>
            <a:ext cx="2144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a bassa affinità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550B3F3-DEE4-204F-AECF-3BCB85261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4478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7" name="Ovale 46">
            <a:extLst>
              <a:ext uri="{FF2B5EF4-FFF2-40B4-BE49-F238E27FC236}">
                <a16:creationId xmlns:a16="http://schemas.microsoft.com/office/drawing/2014/main" id="{1B33AAF0-0144-C047-87F9-F44BC55BB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8" name="Ovale 46">
            <a:extLst>
              <a:ext uri="{FF2B5EF4-FFF2-40B4-BE49-F238E27FC236}">
                <a16:creationId xmlns:a16="http://schemas.microsoft.com/office/drawing/2014/main" id="{C1D8D8AC-1C24-4F4E-808B-66CB81CD9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9" name="Ovale 46">
            <a:extLst>
              <a:ext uri="{FF2B5EF4-FFF2-40B4-BE49-F238E27FC236}">
                <a16:creationId xmlns:a16="http://schemas.microsoft.com/office/drawing/2014/main" id="{7D146044-5605-6D43-8CEA-6A5014B7F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0" name="Ovale 46">
            <a:extLst>
              <a:ext uri="{FF2B5EF4-FFF2-40B4-BE49-F238E27FC236}">
                <a16:creationId xmlns:a16="http://schemas.microsoft.com/office/drawing/2014/main" id="{6292AF5F-7976-D840-AB99-77371BA71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2286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1" name="Ovale 46">
            <a:extLst>
              <a:ext uri="{FF2B5EF4-FFF2-40B4-BE49-F238E27FC236}">
                <a16:creationId xmlns:a16="http://schemas.microsoft.com/office/drawing/2014/main" id="{5219E87B-A57D-014C-A552-7D937D304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6FDD1DBA-D5CF-9E4F-885D-D7BB571C4A7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66800" y="2590800"/>
            <a:ext cx="0" cy="53340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Text Box 8">
            <a:extLst>
              <a:ext uri="{FF2B5EF4-FFF2-40B4-BE49-F238E27FC236}">
                <a16:creationId xmlns:a16="http://schemas.microsoft.com/office/drawing/2014/main" id="{12F8B4E0-9142-D541-8E65-A35DA565F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105400"/>
            <a:ext cx="27432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Legame con  la molecola di O</a:t>
            </a:r>
            <a:r>
              <a:rPr kumimoji="0" lang="it-IT" altLang="it-IT" sz="2200" b="1" i="0" u="none" strike="noStrike" kern="1200" cap="none" spc="0" normalizeH="0" baseline="-2500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&gt;&gt;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cambia la struttura 3</a:t>
            </a:r>
            <a:r>
              <a:rPr kumimoji="0" lang="it-IT" altLang="it-IT" sz="2200" b="1" i="0" u="none" strike="noStrike" kern="1200" cap="none" spc="0" normalizeH="0" baseline="30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aria </a:t>
            </a: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della subunità legata</a:t>
            </a:r>
          </a:p>
        </p:txBody>
      </p:sp>
      <p:sp>
        <p:nvSpPr>
          <p:cNvPr id="110" name="Rectangle 7">
            <a:extLst>
              <a:ext uri="{FF2B5EF4-FFF2-40B4-BE49-F238E27FC236}">
                <a16:creationId xmlns:a16="http://schemas.microsoft.com/office/drawing/2014/main" id="{8B89DF53-C142-614B-B825-165B3983D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5407025"/>
            <a:ext cx="5726112" cy="14001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 LA PARZIALE OSSIGENAZIONE (almeno un sito occupato dall’O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in ciascuno dei 2 dimeri </a:t>
            </a:r>
            <a:r>
              <a:rPr kumimoji="0" lang="el-GR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αβ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 l’intera proteina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modifica la sua struttura 4</a:t>
            </a:r>
            <a:r>
              <a:rPr kumimoji="0" lang="it-IT" altLang="it-IT" sz="2000" b="1" i="0" u="none" strike="noStrike" kern="1200" cap="none" spc="0" normalizeH="0" baseline="30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aria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assumendo una struttura piu’ disponibile ad accettare altre molecole di O</a:t>
            </a:r>
            <a:r>
              <a:rPr kumimoji="0" lang="it-IT" altLang="it-IT" sz="2000" b="1" i="0" u="none" strike="noStrike" kern="1200" cap="none" spc="0" normalizeH="0" baseline="-2500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  <p:sp>
        <p:nvSpPr>
          <p:cNvPr id="51213" name="Rombo 110">
            <a:extLst>
              <a:ext uri="{FF2B5EF4-FFF2-40B4-BE49-F238E27FC236}">
                <a16:creationId xmlns:a16="http://schemas.microsoft.com/office/drawing/2014/main" id="{4818E3BE-04F4-F146-90AD-3C562CCD7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8382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51214" name="Rombo 111">
            <a:extLst>
              <a:ext uri="{FF2B5EF4-FFF2-40B4-BE49-F238E27FC236}">
                <a16:creationId xmlns:a16="http://schemas.microsoft.com/office/drawing/2014/main" id="{1DF0FC61-92E2-AB46-957E-15E2FBE1A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8382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51215" name="Rombo 112">
            <a:extLst>
              <a:ext uri="{FF2B5EF4-FFF2-40B4-BE49-F238E27FC236}">
                <a16:creationId xmlns:a16="http://schemas.microsoft.com/office/drawing/2014/main" id="{53DF6222-F443-1B4B-99BD-C6B9C1114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8" y="11430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51216" name="Rombo 113">
            <a:extLst>
              <a:ext uri="{FF2B5EF4-FFF2-40B4-BE49-F238E27FC236}">
                <a16:creationId xmlns:a16="http://schemas.microsoft.com/office/drawing/2014/main" id="{431F94BA-3542-684D-8381-AA31E2FDA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143000"/>
            <a:ext cx="304800" cy="304800"/>
          </a:xfrm>
          <a:prstGeom prst="diamond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5" name="Gruppo 127">
            <a:extLst>
              <a:ext uri="{FF2B5EF4-FFF2-40B4-BE49-F238E27FC236}">
                <a16:creationId xmlns:a16="http://schemas.microsoft.com/office/drawing/2014/main" id="{2E62C8B1-6904-F742-A9EA-37E695252C17}"/>
              </a:ext>
            </a:extLst>
          </p:cNvPr>
          <p:cNvGrpSpPr>
            <a:grpSpLocks/>
          </p:cNvGrpSpPr>
          <p:nvPr/>
        </p:nvGrpSpPr>
        <p:grpSpPr bwMode="auto">
          <a:xfrm>
            <a:off x="174625" y="3200400"/>
            <a:ext cx="1293813" cy="704850"/>
            <a:chOff x="174008" y="3200400"/>
            <a:chExt cx="1294650" cy="704910"/>
          </a:xfrm>
        </p:grpSpPr>
        <p:grpSp>
          <p:nvGrpSpPr>
            <p:cNvPr id="51571" name="Gruppo 44">
              <a:extLst>
                <a:ext uri="{FF2B5EF4-FFF2-40B4-BE49-F238E27FC236}">
                  <a16:creationId xmlns:a16="http://schemas.microsoft.com/office/drawing/2014/main" id="{0CDE0677-8E17-B14B-B4E5-FF4883605A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2944" y="3317544"/>
              <a:ext cx="228600" cy="228600"/>
              <a:chOff x="6629400" y="3200400"/>
              <a:chExt cx="228600" cy="228600"/>
            </a:xfrm>
          </p:grpSpPr>
          <p:sp>
            <p:nvSpPr>
              <p:cNvPr id="51580" name="Ovale 45">
                <a:extLst>
                  <a:ext uri="{FF2B5EF4-FFF2-40B4-BE49-F238E27FC236}">
                    <a16:creationId xmlns:a16="http://schemas.microsoft.com/office/drawing/2014/main" id="{B6493827-C599-634C-A0F1-87E16DFB2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81" name="Ovale 46">
                <a:extLst>
                  <a:ext uri="{FF2B5EF4-FFF2-40B4-BE49-F238E27FC236}">
                    <a16:creationId xmlns:a16="http://schemas.microsoft.com/office/drawing/2014/main" id="{DF350B9C-2246-C94B-A924-EC91F27EC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72" name="Gruppo 33">
              <a:extLst>
                <a:ext uri="{FF2B5EF4-FFF2-40B4-BE49-F238E27FC236}">
                  <a16:creationId xmlns:a16="http://schemas.microsoft.com/office/drawing/2014/main" id="{5928B394-5686-2944-9738-96EFE5EF2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008" y="3200400"/>
              <a:ext cx="1294650" cy="704910"/>
              <a:chOff x="1088408" y="2667000"/>
              <a:chExt cx="1294650" cy="704910"/>
            </a:xfrm>
          </p:grpSpPr>
          <p:sp>
            <p:nvSpPr>
              <p:cNvPr id="51576" name="CasellaDiTesto 35">
                <a:extLst>
                  <a:ext uri="{FF2B5EF4-FFF2-40B4-BE49-F238E27FC236}">
                    <a16:creationId xmlns:a16="http://schemas.microsoft.com/office/drawing/2014/main" id="{F0EEE277-3D76-C040-9932-5695E35AB5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8408" y="2667000"/>
                <a:ext cx="4235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20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77" name="CasellaDiTesto 36">
                <a:extLst>
                  <a:ext uri="{FF2B5EF4-FFF2-40B4-BE49-F238E27FC236}">
                    <a16:creationId xmlns:a16="http://schemas.microsoft.com/office/drawing/2014/main" id="{FAE2FFE6-3071-AE4C-8691-E8DDE41244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04" y="2971800"/>
                <a:ext cx="40267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78" name="CasellaDiTesto 37">
                <a:extLst>
                  <a:ext uri="{FF2B5EF4-FFF2-40B4-BE49-F238E27FC236}">
                    <a16:creationId xmlns:a16="http://schemas.microsoft.com/office/drawing/2014/main" id="{BE8F7C07-BF5E-434F-BFC6-1F394DF983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4736" y="29718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79" name="CasellaDiTesto 38">
                <a:extLst>
                  <a:ext uri="{FF2B5EF4-FFF2-40B4-BE49-F238E27FC236}">
                    <a16:creationId xmlns:a16="http://schemas.microsoft.com/office/drawing/2014/main" id="{1775D832-EA21-894D-8F28-07F72338A1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26670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573" name="Rombo 114">
              <a:extLst>
                <a:ext uri="{FF2B5EF4-FFF2-40B4-BE49-F238E27FC236}">
                  <a16:creationId xmlns:a16="http://schemas.microsoft.com/office/drawing/2014/main" id="{A88E3E5B-6AF7-7646-B613-FE7F5CFBC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56" y="32629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74" name="Rombo 115">
              <a:extLst>
                <a:ext uri="{FF2B5EF4-FFF2-40B4-BE49-F238E27FC236}">
                  <a16:creationId xmlns:a16="http://schemas.microsoft.com/office/drawing/2014/main" id="{A2236B5C-BA37-D74F-9573-5693CC4D0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96" y="3581400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75" name="Rombo 116">
              <a:extLst>
                <a:ext uri="{FF2B5EF4-FFF2-40B4-BE49-F238E27FC236}">
                  <a16:creationId xmlns:a16="http://schemas.microsoft.com/office/drawing/2014/main" id="{893D633E-4422-C141-A80B-9167640CB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256" y="35677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22" name="Gruppo 141">
            <a:extLst>
              <a:ext uri="{FF2B5EF4-FFF2-40B4-BE49-F238E27FC236}">
                <a16:creationId xmlns:a16="http://schemas.microsoft.com/office/drawing/2014/main" id="{49D7C636-A95A-B84C-A19E-8294936D5AA2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4038600"/>
            <a:ext cx="1295400" cy="704850"/>
            <a:chOff x="228600" y="4114800"/>
            <a:chExt cx="1295400" cy="704910"/>
          </a:xfrm>
        </p:grpSpPr>
        <p:grpSp>
          <p:nvGrpSpPr>
            <p:cNvPr id="51560" name="Gruppo 44">
              <a:extLst>
                <a:ext uri="{FF2B5EF4-FFF2-40B4-BE49-F238E27FC236}">
                  <a16:creationId xmlns:a16="http://schemas.microsoft.com/office/drawing/2014/main" id="{9B5081DE-607F-6849-9226-576B54C38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7536" y="4495800"/>
              <a:ext cx="228600" cy="228600"/>
              <a:chOff x="6629400" y="3200400"/>
              <a:chExt cx="228600" cy="228600"/>
            </a:xfrm>
          </p:grpSpPr>
          <p:sp>
            <p:nvSpPr>
              <p:cNvPr id="51569" name="Ovale 45">
                <a:extLst>
                  <a:ext uri="{FF2B5EF4-FFF2-40B4-BE49-F238E27FC236}">
                    <a16:creationId xmlns:a16="http://schemas.microsoft.com/office/drawing/2014/main" id="{F27C8E5A-7E43-F143-869E-A2E9C3D78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70" name="Ovale 46">
                <a:extLst>
                  <a:ext uri="{FF2B5EF4-FFF2-40B4-BE49-F238E27FC236}">
                    <a16:creationId xmlns:a16="http://schemas.microsoft.com/office/drawing/2014/main" id="{337A7831-B62C-AD4A-BA44-1230877E1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61" name="Gruppo 33">
              <a:extLst>
                <a:ext uri="{FF2B5EF4-FFF2-40B4-BE49-F238E27FC236}">
                  <a16:creationId xmlns:a16="http://schemas.microsoft.com/office/drawing/2014/main" id="{88C07BD4-E842-8B49-8DF9-9F96648625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4114800"/>
              <a:ext cx="1295400" cy="704910"/>
              <a:chOff x="1088408" y="2667000"/>
              <a:chExt cx="1295400" cy="704910"/>
            </a:xfrm>
          </p:grpSpPr>
          <p:sp>
            <p:nvSpPr>
              <p:cNvPr id="51565" name="CasellaDiTesto 135">
                <a:extLst>
                  <a:ext uri="{FF2B5EF4-FFF2-40B4-BE49-F238E27FC236}">
                    <a16:creationId xmlns:a16="http://schemas.microsoft.com/office/drawing/2014/main" id="{6DC1F7C4-600C-F74A-9D57-76F6473E11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8408" y="2667000"/>
                <a:ext cx="4235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20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66" name="CasellaDiTesto 136">
                <a:extLst>
                  <a:ext uri="{FF2B5EF4-FFF2-40B4-BE49-F238E27FC236}">
                    <a16:creationId xmlns:a16="http://schemas.microsoft.com/office/drawing/2014/main" id="{E66EE9A9-06F1-9C43-802F-2DA1E88086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04" y="2971800"/>
                <a:ext cx="40267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67" name="CasellaDiTesto 137">
                <a:extLst>
                  <a:ext uri="{FF2B5EF4-FFF2-40B4-BE49-F238E27FC236}">
                    <a16:creationId xmlns:a16="http://schemas.microsoft.com/office/drawing/2014/main" id="{6062FEE8-ED73-7441-A7D8-60FBFA5CBB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4736" y="29718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68" name="CasellaDiTesto 138">
                <a:extLst>
                  <a:ext uri="{FF2B5EF4-FFF2-40B4-BE49-F238E27FC236}">
                    <a16:creationId xmlns:a16="http://schemas.microsoft.com/office/drawing/2014/main" id="{602A007E-BA88-8641-BF41-341079FC19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5486" y="26670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562" name="Rombo 132">
              <a:extLst>
                <a:ext uri="{FF2B5EF4-FFF2-40B4-BE49-F238E27FC236}">
                  <a16:creationId xmlns:a16="http://schemas.microsoft.com/office/drawing/2014/main" id="{B097691D-EEBA-1F40-9C7E-504B9DFAE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48" y="41773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63" name="Rombo 133">
              <a:extLst>
                <a:ext uri="{FF2B5EF4-FFF2-40B4-BE49-F238E27FC236}">
                  <a16:creationId xmlns:a16="http://schemas.microsoft.com/office/drawing/2014/main" id="{07B59939-B033-5F4A-9C33-E274D9825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088" y="4495800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564" name="Rombo 134">
              <a:extLst>
                <a:ext uri="{FF2B5EF4-FFF2-40B4-BE49-F238E27FC236}">
                  <a16:creationId xmlns:a16="http://schemas.microsoft.com/office/drawing/2014/main" id="{E361061B-3955-D04D-B11C-BA03D66C7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" y="417735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30" name="Gruppo 236">
            <a:extLst>
              <a:ext uri="{FF2B5EF4-FFF2-40B4-BE49-F238E27FC236}">
                <a16:creationId xmlns:a16="http://schemas.microsoft.com/office/drawing/2014/main" id="{CB9CDE8F-18EC-174F-9B7C-41121E5A58C2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3429000"/>
            <a:ext cx="1295400" cy="731838"/>
            <a:chOff x="3200400" y="3657600"/>
            <a:chExt cx="1294650" cy="732206"/>
          </a:xfrm>
        </p:grpSpPr>
        <p:grpSp>
          <p:nvGrpSpPr>
            <p:cNvPr id="51546" name="Gruppo 44">
              <a:extLst>
                <a:ext uri="{FF2B5EF4-FFF2-40B4-BE49-F238E27FC236}">
                  <a16:creationId xmlns:a16="http://schemas.microsoft.com/office/drawing/2014/main" id="{89204E39-25B7-EC43-BCEC-A5E592E248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3648" y="3761096"/>
              <a:ext cx="228600" cy="228600"/>
              <a:chOff x="6629400" y="3200400"/>
              <a:chExt cx="228600" cy="228600"/>
            </a:xfrm>
          </p:grpSpPr>
          <p:sp>
            <p:nvSpPr>
              <p:cNvPr id="51558" name="Ovale 45">
                <a:extLst>
                  <a:ext uri="{FF2B5EF4-FFF2-40B4-BE49-F238E27FC236}">
                    <a16:creationId xmlns:a16="http://schemas.microsoft.com/office/drawing/2014/main" id="{414B3D20-9ED5-3A44-9B3F-2177C8F87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59" name="Ovale 46">
                <a:extLst>
                  <a:ext uri="{FF2B5EF4-FFF2-40B4-BE49-F238E27FC236}">
                    <a16:creationId xmlns:a16="http://schemas.microsoft.com/office/drawing/2014/main" id="{B436243B-3F81-AE43-BAC9-B0E3960C9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47" name="Gruppo 154">
              <a:extLst>
                <a:ext uri="{FF2B5EF4-FFF2-40B4-BE49-F238E27FC236}">
                  <a16:creationId xmlns:a16="http://schemas.microsoft.com/office/drawing/2014/main" id="{CCF565DF-B0DE-A543-B172-97049B7662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0400" y="3657600"/>
              <a:ext cx="1294650" cy="732206"/>
              <a:chOff x="1524000" y="3962400"/>
              <a:chExt cx="1294650" cy="732206"/>
            </a:xfrm>
          </p:grpSpPr>
          <p:grpSp>
            <p:nvGrpSpPr>
              <p:cNvPr id="51548" name="Gruppo 23">
                <a:extLst>
                  <a:ext uri="{FF2B5EF4-FFF2-40B4-BE49-F238E27FC236}">
                    <a16:creationId xmlns:a16="http://schemas.microsoft.com/office/drawing/2014/main" id="{18865B88-AC41-2246-A1BC-A642F5EBCF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24000" y="3962400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54" name="CasellaDiTesto 150">
                  <a:extLst>
                    <a:ext uri="{FF2B5EF4-FFF2-40B4-BE49-F238E27FC236}">
                      <a16:creationId xmlns:a16="http://schemas.microsoft.com/office/drawing/2014/main" id="{7D1323FF-A382-7940-9507-7D4462B5A78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5" name="CasellaDiTesto 151">
                  <a:extLst>
                    <a:ext uri="{FF2B5EF4-FFF2-40B4-BE49-F238E27FC236}">
                      <a16:creationId xmlns:a16="http://schemas.microsoft.com/office/drawing/2014/main" id="{90C93B70-BCEA-C64D-91C0-81F2764A92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6" name="CasellaDiTesto 152">
                  <a:extLst>
                    <a:ext uri="{FF2B5EF4-FFF2-40B4-BE49-F238E27FC236}">
                      <a16:creationId xmlns:a16="http://schemas.microsoft.com/office/drawing/2014/main" id="{B447FCFF-83BB-064E-8C63-2095E0395D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7" name="CasellaDiTesto 153">
                  <a:extLst>
                    <a:ext uri="{FF2B5EF4-FFF2-40B4-BE49-F238E27FC236}">
                      <a16:creationId xmlns:a16="http://schemas.microsoft.com/office/drawing/2014/main" id="{2B2546E5-DBC7-0E42-997B-5A34166BA4F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49" name="Gruppo 44">
                <a:extLst>
                  <a:ext uri="{FF2B5EF4-FFF2-40B4-BE49-F238E27FC236}">
                    <a16:creationId xmlns:a16="http://schemas.microsoft.com/office/drawing/2014/main" id="{33D30681-0C6F-E54E-8AEC-C3700EFFFC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5000" y="4065896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52" name="Ovale 45">
                  <a:extLst>
                    <a:ext uri="{FF2B5EF4-FFF2-40B4-BE49-F238E27FC236}">
                      <a16:creationId xmlns:a16="http://schemas.microsoft.com/office/drawing/2014/main" id="{6D15A7E0-1B43-6343-8405-0FD9A28CDC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53" name="Ovale 46">
                  <a:extLst>
                    <a:ext uri="{FF2B5EF4-FFF2-40B4-BE49-F238E27FC236}">
                      <a16:creationId xmlns:a16="http://schemas.microsoft.com/office/drawing/2014/main" id="{5F73D535-C9F7-8D44-A294-818C21DD9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50" name="Rombo 145">
                <a:extLst>
                  <a:ext uri="{FF2B5EF4-FFF2-40B4-BE49-F238E27FC236}">
                    <a16:creationId xmlns:a16="http://schemas.microsoft.com/office/drawing/2014/main" id="{411E6BEE-2808-C140-8BA1-5B3B2E7CC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09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51" name="Rombo 147">
                <a:extLst>
                  <a:ext uri="{FF2B5EF4-FFF2-40B4-BE49-F238E27FC236}">
                    <a16:creationId xmlns:a16="http://schemas.microsoft.com/office/drawing/2014/main" id="{23596BC2-500E-3643-9A77-8F926CAD7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93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156" name="Ovale 46">
            <a:extLst>
              <a:ext uri="{FF2B5EF4-FFF2-40B4-BE49-F238E27FC236}">
                <a16:creationId xmlns:a16="http://schemas.microsoft.com/office/drawing/2014/main" id="{BFC3D0F7-C1C4-064D-9500-E2C813B13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57" name="Ovale 46">
            <a:extLst>
              <a:ext uri="{FF2B5EF4-FFF2-40B4-BE49-F238E27FC236}">
                <a16:creationId xmlns:a16="http://schemas.microsoft.com/office/drawing/2014/main" id="{AA38A5DD-6F98-9841-B127-B3CD7A618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447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58" name="Ovale 46">
            <a:extLst>
              <a:ext uri="{FF2B5EF4-FFF2-40B4-BE49-F238E27FC236}">
                <a16:creationId xmlns:a16="http://schemas.microsoft.com/office/drawing/2014/main" id="{32E35C31-BADD-3849-AEA7-BCFCE4871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59" name="Ovale 46">
            <a:extLst>
              <a:ext uri="{FF2B5EF4-FFF2-40B4-BE49-F238E27FC236}">
                <a16:creationId xmlns:a16="http://schemas.microsoft.com/office/drawing/2014/main" id="{C1B30257-62E9-B548-B812-E0450BB55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0" name="Ovale 46">
            <a:extLst>
              <a:ext uri="{FF2B5EF4-FFF2-40B4-BE49-F238E27FC236}">
                <a16:creationId xmlns:a16="http://schemas.microsoft.com/office/drawing/2014/main" id="{4E7F7609-C909-0247-9269-8921CB9F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1" name="Ovale 46">
            <a:extLst>
              <a:ext uri="{FF2B5EF4-FFF2-40B4-BE49-F238E27FC236}">
                <a16:creationId xmlns:a16="http://schemas.microsoft.com/office/drawing/2014/main" id="{08AEC202-E942-E243-BD53-E15087391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2" name="Ovale 46">
            <a:extLst>
              <a:ext uri="{FF2B5EF4-FFF2-40B4-BE49-F238E27FC236}">
                <a16:creationId xmlns:a16="http://schemas.microsoft.com/office/drawing/2014/main" id="{72412963-69C9-5F41-BF88-8F32D5B72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3" name="Ovale 46">
            <a:extLst>
              <a:ext uri="{FF2B5EF4-FFF2-40B4-BE49-F238E27FC236}">
                <a16:creationId xmlns:a16="http://schemas.microsoft.com/office/drawing/2014/main" id="{48DC35FC-BCC0-3440-B742-AC331853B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4267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4" name="Ovale 46">
            <a:extLst>
              <a:ext uri="{FF2B5EF4-FFF2-40B4-BE49-F238E27FC236}">
                <a16:creationId xmlns:a16="http://schemas.microsoft.com/office/drawing/2014/main" id="{517674F7-4A7A-7146-9A60-6E3F9239F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2667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5" name="Ovale 46">
            <a:extLst>
              <a:ext uri="{FF2B5EF4-FFF2-40B4-BE49-F238E27FC236}">
                <a16:creationId xmlns:a16="http://schemas.microsoft.com/office/drawing/2014/main" id="{3661B4ED-FB92-4246-84A1-EE510FE1F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67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6" name="Ovale 46">
            <a:extLst>
              <a:ext uri="{FF2B5EF4-FFF2-40B4-BE49-F238E27FC236}">
                <a16:creationId xmlns:a16="http://schemas.microsoft.com/office/drawing/2014/main" id="{75E4E466-8834-754A-B19C-9BF1B871E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7" name="Ovale 46">
            <a:extLst>
              <a:ext uri="{FF2B5EF4-FFF2-40B4-BE49-F238E27FC236}">
                <a16:creationId xmlns:a16="http://schemas.microsoft.com/office/drawing/2014/main" id="{7B75D220-AC62-144A-ABB6-3A71F8436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514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8" name="Ovale 46">
            <a:extLst>
              <a:ext uri="{FF2B5EF4-FFF2-40B4-BE49-F238E27FC236}">
                <a16:creationId xmlns:a16="http://schemas.microsoft.com/office/drawing/2014/main" id="{A67D4AA7-60F7-FD49-85B3-7E3511F8B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447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69" name="Ovale 46">
            <a:extLst>
              <a:ext uri="{FF2B5EF4-FFF2-40B4-BE49-F238E27FC236}">
                <a16:creationId xmlns:a16="http://schemas.microsoft.com/office/drawing/2014/main" id="{4AE6D37C-3E5F-2F48-AF2A-0EF8E8567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1371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0" name="Ovale 46">
            <a:extLst>
              <a:ext uri="{FF2B5EF4-FFF2-40B4-BE49-F238E27FC236}">
                <a16:creationId xmlns:a16="http://schemas.microsoft.com/office/drawing/2014/main" id="{4279BC93-96E8-0D4A-844A-65ECE34F7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1" name="Ovale 46">
            <a:extLst>
              <a:ext uri="{FF2B5EF4-FFF2-40B4-BE49-F238E27FC236}">
                <a16:creationId xmlns:a16="http://schemas.microsoft.com/office/drawing/2014/main" id="{04BAEC81-8BAA-3043-A1C6-5E17FCDC7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276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2" name="Ovale 46">
            <a:extLst>
              <a:ext uri="{FF2B5EF4-FFF2-40B4-BE49-F238E27FC236}">
                <a16:creationId xmlns:a16="http://schemas.microsoft.com/office/drawing/2014/main" id="{646D363B-BFE1-4744-9B0D-A949DB164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048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173" name="Ovale 46">
            <a:extLst>
              <a:ext uri="{FF2B5EF4-FFF2-40B4-BE49-F238E27FC236}">
                <a16:creationId xmlns:a16="http://schemas.microsoft.com/office/drawing/2014/main" id="{FC0B0056-D72B-D045-A2D7-FCD54DB4F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505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35" name="Gruppo 185">
            <a:extLst>
              <a:ext uri="{FF2B5EF4-FFF2-40B4-BE49-F238E27FC236}">
                <a16:creationId xmlns:a16="http://schemas.microsoft.com/office/drawing/2014/main" id="{83C811B4-45A9-7443-B3F0-1717601E5561}"/>
              </a:ext>
            </a:extLst>
          </p:cNvPr>
          <p:cNvGrpSpPr>
            <a:grpSpLocks/>
          </p:cNvGrpSpPr>
          <p:nvPr/>
        </p:nvGrpSpPr>
        <p:grpSpPr bwMode="auto">
          <a:xfrm>
            <a:off x="4267200" y="4267200"/>
            <a:ext cx="1295400" cy="731838"/>
            <a:chOff x="3276600" y="1295400"/>
            <a:chExt cx="1294650" cy="732206"/>
          </a:xfrm>
        </p:grpSpPr>
        <p:grpSp>
          <p:nvGrpSpPr>
            <p:cNvPr id="51532" name="Gruppo 44">
              <a:extLst>
                <a:ext uri="{FF2B5EF4-FFF2-40B4-BE49-F238E27FC236}">
                  <a16:creationId xmlns:a16="http://schemas.microsoft.com/office/drawing/2014/main" id="{875255AA-C3E1-C34D-A23E-A8CE8F0753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104" y="1662752"/>
              <a:ext cx="228600" cy="228600"/>
              <a:chOff x="6629400" y="3200400"/>
              <a:chExt cx="228600" cy="228600"/>
            </a:xfrm>
          </p:grpSpPr>
          <p:sp>
            <p:nvSpPr>
              <p:cNvPr id="51544" name="Ovale 45">
                <a:extLst>
                  <a:ext uri="{FF2B5EF4-FFF2-40B4-BE49-F238E27FC236}">
                    <a16:creationId xmlns:a16="http://schemas.microsoft.com/office/drawing/2014/main" id="{E8C64DFC-DB67-244A-9205-2D9A2EB3A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45" name="Ovale 46">
                <a:extLst>
                  <a:ext uri="{FF2B5EF4-FFF2-40B4-BE49-F238E27FC236}">
                    <a16:creationId xmlns:a16="http://schemas.microsoft.com/office/drawing/2014/main" id="{BE5F3EBB-5D34-9444-861D-25253F000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33" name="Gruppo 173">
              <a:extLst>
                <a:ext uri="{FF2B5EF4-FFF2-40B4-BE49-F238E27FC236}">
                  <a16:creationId xmlns:a16="http://schemas.microsoft.com/office/drawing/2014/main" id="{63CC523B-1394-7049-ACAB-C8D3293CD3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6600" y="1295400"/>
              <a:ext cx="1294650" cy="732206"/>
              <a:chOff x="1524000" y="3962400"/>
              <a:chExt cx="1294650" cy="732206"/>
            </a:xfrm>
          </p:grpSpPr>
          <p:grpSp>
            <p:nvGrpSpPr>
              <p:cNvPr id="51534" name="Gruppo 23">
                <a:extLst>
                  <a:ext uri="{FF2B5EF4-FFF2-40B4-BE49-F238E27FC236}">
                    <a16:creationId xmlns:a16="http://schemas.microsoft.com/office/drawing/2014/main" id="{5C4BA991-CFD0-1647-B380-EF4E0C54F5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24000" y="3962400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40" name="CasellaDiTesto 181">
                  <a:extLst>
                    <a:ext uri="{FF2B5EF4-FFF2-40B4-BE49-F238E27FC236}">
                      <a16:creationId xmlns:a16="http://schemas.microsoft.com/office/drawing/2014/main" id="{93F04993-212A-4941-8C8A-2C3DE3EB3F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41" name="CasellaDiTesto 182">
                  <a:extLst>
                    <a:ext uri="{FF2B5EF4-FFF2-40B4-BE49-F238E27FC236}">
                      <a16:creationId xmlns:a16="http://schemas.microsoft.com/office/drawing/2014/main" id="{97F0A081-7EE0-F249-AC9D-5E6B9C900B3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42" name="CasellaDiTesto 183">
                  <a:extLst>
                    <a:ext uri="{FF2B5EF4-FFF2-40B4-BE49-F238E27FC236}">
                      <a16:creationId xmlns:a16="http://schemas.microsoft.com/office/drawing/2014/main" id="{E2C233D6-EAC9-9447-AFEE-CF6879948A6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43" name="CasellaDiTesto 184">
                  <a:extLst>
                    <a:ext uri="{FF2B5EF4-FFF2-40B4-BE49-F238E27FC236}">
                      <a16:creationId xmlns:a16="http://schemas.microsoft.com/office/drawing/2014/main" id="{4C696888-F31D-6841-A9B9-F5CD1F44E67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35" name="Gruppo 44">
                <a:extLst>
                  <a:ext uri="{FF2B5EF4-FFF2-40B4-BE49-F238E27FC236}">
                    <a16:creationId xmlns:a16="http://schemas.microsoft.com/office/drawing/2014/main" id="{3A7A35C3-EA3A-AA4D-BA1E-C011A2ABEF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5000" y="4065896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38" name="Ovale 45">
                  <a:extLst>
                    <a:ext uri="{FF2B5EF4-FFF2-40B4-BE49-F238E27FC236}">
                      <a16:creationId xmlns:a16="http://schemas.microsoft.com/office/drawing/2014/main" id="{93DE5BEC-4C6B-A342-8911-6B11677A88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39" name="Ovale 46">
                  <a:extLst>
                    <a:ext uri="{FF2B5EF4-FFF2-40B4-BE49-F238E27FC236}">
                      <a16:creationId xmlns:a16="http://schemas.microsoft.com/office/drawing/2014/main" id="{561AF909-E891-3746-930B-B20D72786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36" name="Rombo 176">
                <a:extLst>
                  <a:ext uri="{FF2B5EF4-FFF2-40B4-BE49-F238E27FC236}">
                    <a16:creationId xmlns:a16="http://schemas.microsoft.com/office/drawing/2014/main" id="{E65E66EE-C3B1-394B-95A7-C23AFCFC8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09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37" name="Rombo 177">
                <a:extLst>
                  <a:ext uri="{FF2B5EF4-FFF2-40B4-BE49-F238E27FC236}">
                    <a16:creationId xmlns:a16="http://schemas.microsoft.com/office/drawing/2014/main" id="{4B10FC3C-E0D7-AC43-BDCE-3BC822C90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248" y="4016992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4" name="Gruppo 198">
            <a:extLst>
              <a:ext uri="{FF2B5EF4-FFF2-40B4-BE49-F238E27FC236}">
                <a16:creationId xmlns:a16="http://schemas.microsoft.com/office/drawing/2014/main" id="{EACF5EF4-3A43-B448-922C-427A519210D3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1828800"/>
            <a:ext cx="1295400" cy="731838"/>
            <a:chOff x="3276600" y="1981200"/>
            <a:chExt cx="1294650" cy="732206"/>
          </a:xfrm>
        </p:grpSpPr>
        <p:grpSp>
          <p:nvGrpSpPr>
            <p:cNvPr id="51518" name="Gruppo 44">
              <a:extLst>
                <a:ext uri="{FF2B5EF4-FFF2-40B4-BE49-F238E27FC236}">
                  <a16:creationId xmlns:a16="http://schemas.microsoft.com/office/drawing/2014/main" id="{4484AE40-6084-2046-9721-DDE1388450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3496" y="2106304"/>
              <a:ext cx="228600" cy="228600"/>
              <a:chOff x="6629400" y="3200400"/>
              <a:chExt cx="228600" cy="228600"/>
            </a:xfrm>
          </p:grpSpPr>
          <p:sp>
            <p:nvSpPr>
              <p:cNvPr id="51530" name="Ovale 45">
                <a:extLst>
                  <a:ext uri="{FF2B5EF4-FFF2-40B4-BE49-F238E27FC236}">
                    <a16:creationId xmlns:a16="http://schemas.microsoft.com/office/drawing/2014/main" id="{8F6BC442-80BA-E248-9D72-62A254745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31" name="Ovale 46">
                <a:extLst>
                  <a:ext uri="{FF2B5EF4-FFF2-40B4-BE49-F238E27FC236}">
                    <a16:creationId xmlns:a16="http://schemas.microsoft.com/office/drawing/2014/main" id="{E4F61F34-4830-2C45-992E-13E9748BE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19" name="Gruppo 186">
              <a:extLst>
                <a:ext uri="{FF2B5EF4-FFF2-40B4-BE49-F238E27FC236}">
                  <a16:creationId xmlns:a16="http://schemas.microsoft.com/office/drawing/2014/main" id="{EB2E3867-965E-E942-8BE7-3C58F8F81F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6600" y="1981200"/>
              <a:ext cx="1294650" cy="732206"/>
              <a:chOff x="1406856" y="3020704"/>
              <a:chExt cx="1294650" cy="732206"/>
            </a:xfrm>
          </p:grpSpPr>
          <p:grpSp>
            <p:nvGrpSpPr>
              <p:cNvPr id="51520" name="Gruppo 23">
                <a:extLst>
                  <a:ext uri="{FF2B5EF4-FFF2-40B4-BE49-F238E27FC236}">
                    <a16:creationId xmlns:a16="http://schemas.microsoft.com/office/drawing/2014/main" id="{281E2E17-1DE9-2E45-9087-425B9414FA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6856" y="3020704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26" name="CasellaDiTesto 194">
                  <a:extLst>
                    <a:ext uri="{FF2B5EF4-FFF2-40B4-BE49-F238E27FC236}">
                      <a16:creationId xmlns:a16="http://schemas.microsoft.com/office/drawing/2014/main" id="{99A45487-69B5-4745-A58D-3893CC97FFB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7" name="CasellaDiTesto 195">
                  <a:extLst>
                    <a:ext uri="{FF2B5EF4-FFF2-40B4-BE49-F238E27FC236}">
                      <a16:creationId xmlns:a16="http://schemas.microsoft.com/office/drawing/2014/main" id="{DAC9D629-979A-364A-B013-C5F85AB463A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8" name="CasellaDiTesto 196">
                  <a:extLst>
                    <a:ext uri="{FF2B5EF4-FFF2-40B4-BE49-F238E27FC236}">
                      <a16:creationId xmlns:a16="http://schemas.microsoft.com/office/drawing/2014/main" id="{C2962A6B-7B6B-B445-BD15-A32692C9C7D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9" name="CasellaDiTesto 197">
                  <a:extLst>
                    <a:ext uri="{FF2B5EF4-FFF2-40B4-BE49-F238E27FC236}">
                      <a16:creationId xmlns:a16="http://schemas.microsoft.com/office/drawing/2014/main" id="{D1AEA193-CB0D-7945-BF04-7FA9C4070E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21" name="Gruppo 44">
                <a:extLst>
                  <a:ext uri="{FF2B5EF4-FFF2-40B4-BE49-F238E27FC236}">
                    <a16:creationId xmlns:a16="http://schemas.microsoft.com/office/drawing/2014/main" id="{14883691-D686-174A-B1BB-64A94C857A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3544" y="3393744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24" name="Ovale 45">
                  <a:extLst>
                    <a:ext uri="{FF2B5EF4-FFF2-40B4-BE49-F238E27FC236}">
                      <a16:creationId xmlns:a16="http://schemas.microsoft.com/office/drawing/2014/main" id="{FC25A462-B250-CD47-876A-63529F8AF0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25" name="Ovale 46">
                  <a:extLst>
                    <a:ext uri="{FF2B5EF4-FFF2-40B4-BE49-F238E27FC236}">
                      <a16:creationId xmlns:a16="http://schemas.microsoft.com/office/drawing/2014/main" id="{C675B04C-F2BC-E748-9BBE-CFF3A965EA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22" name="Rombo 189">
                <a:extLst>
                  <a:ext uri="{FF2B5EF4-FFF2-40B4-BE49-F238E27FC236}">
                    <a16:creationId xmlns:a16="http://schemas.microsoft.com/office/drawing/2014/main" id="{8DAAB293-F4AD-F641-94A8-781759EE5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3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23" name="Rombo 191">
                <a:extLst>
                  <a:ext uri="{FF2B5EF4-FFF2-40B4-BE49-F238E27FC236}">
                    <a16:creationId xmlns:a16="http://schemas.microsoft.com/office/drawing/2014/main" id="{DA95490B-E17D-DE49-9BB4-E662737CA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2144" y="33800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9" name="Gruppo 223">
            <a:extLst>
              <a:ext uri="{FF2B5EF4-FFF2-40B4-BE49-F238E27FC236}">
                <a16:creationId xmlns:a16="http://schemas.microsoft.com/office/drawing/2014/main" id="{FC33EED7-130F-254D-92AC-C121ED9E37C1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514600"/>
            <a:ext cx="1295400" cy="731838"/>
            <a:chOff x="3733800" y="2743200"/>
            <a:chExt cx="1294650" cy="732206"/>
          </a:xfrm>
        </p:grpSpPr>
        <p:grpSp>
          <p:nvGrpSpPr>
            <p:cNvPr id="51504" name="Gruppo 44">
              <a:extLst>
                <a:ext uri="{FF2B5EF4-FFF2-40B4-BE49-F238E27FC236}">
                  <a16:creationId xmlns:a16="http://schemas.microsoft.com/office/drawing/2014/main" id="{FB5B6CDE-71FD-DC4B-9A8E-A756BBD7E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5008" y="3110552"/>
              <a:ext cx="228600" cy="228600"/>
              <a:chOff x="6629400" y="3200400"/>
              <a:chExt cx="228600" cy="228600"/>
            </a:xfrm>
          </p:grpSpPr>
          <p:sp>
            <p:nvSpPr>
              <p:cNvPr id="51516" name="Ovale 45">
                <a:extLst>
                  <a:ext uri="{FF2B5EF4-FFF2-40B4-BE49-F238E27FC236}">
                    <a16:creationId xmlns:a16="http://schemas.microsoft.com/office/drawing/2014/main" id="{1E3CFC18-CBE6-294F-9C37-260532091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17" name="Ovale 46">
                <a:extLst>
                  <a:ext uri="{FF2B5EF4-FFF2-40B4-BE49-F238E27FC236}">
                    <a16:creationId xmlns:a16="http://schemas.microsoft.com/office/drawing/2014/main" id="{62B7B31A-4074-504C-96DF-2756067F4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505" name="Gruppo 199">
              <a:extLst>
                <a:ext uri="{FF2B5EF4-FFF2-40B4-BE49-F238E27FC236}">
                  <a16:creationId xmlns:a16="http://schemas.microsoft.com/office/drawing/2014/main" id="{3620B33E-5F8B-584A-963F-878591C3B9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3800" y="2743200"/>
              <a:ext cx="1294650" cy="732206"/>
              <a:chOff x="1406856" y="3020704"/>
              <a:chExt cx="1294650" cy="732206"/>
            </a:xfrm>
          </p:grpSpPr>
          <p:grpSp>
            <p:nvGrpSpPr>
              <p:cNvPr id="51506" name="Gruppo 23">
                <a:extLst>
                  <a:ext uri="{FF2B5EF4-FFF2-40B4-BE49-F238E27FC236}">
                    <a16:creationId xmlns:a16="http://schemas.microsoft.com/office/drawing/2014/main" id="{75E58617-1EAF-DB49-9AF2-E34E8F7080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6856" y="3020704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512" name="CasellaDiTesto 207">
                  <a:extLst>
                    <a:ext uri="{FF2B5EF4-FFF2-40B4-BE49-F238E27FC236}">
                      <a16:creationId xmlns:a16="http://schemas.microsoft.com/office/drawing/2014/main" id="{7EB0C2BD-37EE-6B4E-8B3E-522866BEE81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3" name="CasellaDiTesto 208">
                  <a:extLst>
                    <a:ext uri="{FF2B5EF4-FFF2-40B4-BE49-F238E27FC236}">
                      <a16:creationId xmlns:a16="http://schemas.microsoft.com/office/drawing/2014/main" id="{241E2554-9FBF-8C4B-B26E-063F2A63B60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4" name="CasellaDiTesto 209">
                  <a:extLst>
                    <a:ext uri="{FF2B5EF4-FFF2-40B4-BE49-F238E27FC236}">
                      <a16:creationId xmlns:a16="http://schemas.microsoft.com/office/drawing/2014/main" id="{C98C7B23-225F-9044-A5C7-8C822192840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5" name="CasellaDiTesto 210">
                  <a:extLst>
                    <a:ext uri="{FF2B5EF4-FFF2-40B4-BE49-F238E27FC236}">
                      <a16:creationId xmlns:a16="http://schemas.microsoft.com/office/drawing/2014/main" id="{57F9EB5E-0A00-0F40-9558-82731F69B59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507" name="Gruppo 44">
                <a:extLst>
                  <a:ext uri="{FF2B5EF4-FFF2-40B4-BE49-F238E27FC236}">
                    <a16:creationId xmlns:a16="http://schemas.microsoft.com/office/drawing/2014/main" id="{2BD9DE48-DECA-C84B-945F-402C88BD6E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3544" y="3393744"/>
                <a:ext cx="228600" cy="228600"/>
                <a:chOff x="6629400" y="3200400"/>
                <a:chExt cx="228600" cy="228600"/>
              </a:xfrm>
            </p:grpSpPr>
            <p:sp>
              <p:nvSpPr>
                <p:cNvPr id="51510" name="Ovale 45">
                  <a:extLst>
                    <a:ext uri="{FF2B5EF4-FFF2-40B4-BE49-F238E27FC236}">
                      <a16:creationId xmlns:a16="http://schemas.microsoft.com/office/drawing/2014/main" id="{BC46B4EC-ECA3-774D-BBBB-21FE803A6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511" name="Ovale 46">
                  <a:extLst>
                    <a:ext uri="{FF2B5EF4-FFF2-40B4-BE49-F238E27FC236}">
                      <a16:creationId xmlns:a16="http://schemas.microsoft.com/office/drawing/2014/main" id="{1DDF181A-7830-6F4C-95C4-D5F6250DB7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508" name="Rombo 202">
                <a:extLst>
                  <a:ext uri="{FF2B5EF4-FFF2-40B4-BE49-F238E27FC236}">
                    <a16:creationId xmlns:a16="http://schemas.microsoft.com/office/drawing/2014/main" id="{0DBF893A-2177-9245-85BD-AD18F29D9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3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509" name="Rombo 203">
                <a:extLst>
                  <a:ext uri="{FF2B5EF4-FFF2-40B4-BE49-F238E27FC236}">
                    <a16:creationId xmlns:a16="http://schemas.microsoft.com/office/drawing/2014/main" id="{FA4B42D1-9EF6-4C44-B344-88B838F3F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1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2" name="Gruppo 224">
            <a:extLst>
              <a:ext uri="{FF2B5EF4-FFF2-40B4-BE49-F238E27FC236}">
                <a16:creationId xmlns:a16="http://schemas.microsoft.com/office/drawing/2014/main" id="{787540CC-ABA5-CA43-96DF-D53F8C2146F9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4191000"/>
            <a:ext cx="1295400" cy="731838"/>
            <a:chOff x="1524000" y="3962400"/>
            <a:chExt cx="1294650" cy="732206"/>
          </a:xfrm>
        </p:grpSpPr>
        <p:grpSp>
          <p:nvGrpSpPr>
            <p:cNvPr id="51493" name="Gruppo 23">
              <a:extLst>
                <a:ext uri="{FF2B5EF4-FFF2-40B4-BE49-F238E27FC236}">
                  <a16:creationId xmlns:a16="http://schemas.microsoft.com/office/drawing/2014/main" id="{B29E835C-CA11-D54E-90F7-F10A1C4185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4000" y="3962400"/>
              <a:ext cx="1294650" cy="732206"/>
              <a:chOff x="1102056" y="2639704"/>
              <a:chExt cx="1294650" cy="732206"/>
            </a:xfrm>
          </p:grpSpPr>
          <p:sp>
            <p:nvSpPr>
              <p:cNvPr id="51500" name="CasellaDiTesto 232">
                <a:extLst>
                  <a:ext uri="{FF2B5EF4-FFF2-40B4-BE49-F238E27FC236}">
                    <a16:creationId xmlns:a16="http://schemas.microsoft.com/office/drawing/2014/main" id="{8F52DAB1-4506-5249-91A7-6C17138D5F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2056" y="2639704"/>
                <a:ext cx="42351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2000" b="1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01" name="CasellaDiTesto 233">
                <a:extLst>
                  <a:ext uri="{FF2B5EF4-FFF2-40B4-BE49-F238E27FC236}">
                    <a16:creationId xmlns:a16="http://schemas.microsoft.com/office/drawing/2014/main" id="{40346694-88F8-404D-AF6F-F76CEA776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704" y="2971800"/>
                <a:ext cx="40267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02" name="CasellaDiTesto 234">
                <a:extLst>
                  <a:ext uri="{FF2B5EF4-FFF2-40B4-BE49-F238E27FC236}">
                    <a16:creationId xmlns:a16="http://schemas.microsoft.com/office/drawing/2014/main" id="{F243CB4F-73C7-1C46-A1A6-0E60066F49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8384" y="2971800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α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1503" name="CasellaDiTesto 235">
                <a:extLst>
                  <a:ext uri="{FF2B5EF4-FFF2-40B4-BE49-F238E27FC236}">
                    <a16:creationId xmlns:a16="http://schemas.microsoft.com/office/drawing/2014/main" id="{9E4A6684-6BCE-AF4A-84AB-5B9AA7D28A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9592" y="2653352"/>
                <a:ext cx="42832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β</a:t>
                </a:r>
                <a:r>
                  <a:rPr kumimoji="0" lang="it-IT" altLang="it-IT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94" name="Gruppo 44">
              <a:extLst>
                <a:ext uri="{FF2B5EF4-FFF2-40B4-BE49-F238E27FC236}">
                  <a16:creationId xmlns:a16="http://schemas.microsoft.com/office/drawing/2014/main" id="{C45584A5-AF50-6547-842A-67AC2F8DD7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5000" y="4065896"/>
              <a:ext cx="228600" cy="228600"/>
              <a:chOff x="6629400" y="3200400"/>
              <a:chExt cx="228600" cy="228600"/>
            </a:xfrm>
          </p:grpSpPr>
          <p:sp>
            <p:nvSpPr>
              <p:cNvPr id="51498" name="Ovale 45">
                <a:extLst>
                  <a:ext uri="{FF2B5EF4-FFF2-40B4-BE49-F238E27FC236}">
                    <a16:creationId xmlns:a16="http://schemas.microsoft.com/office/drawing/2014/main" id="{73D891D0-4FFA-B64C-B5F9-C17E9B0D7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99" name="Ovale 46">
                <a:extLst>
                  <a:ext uri="{FF2B5EF4-FFF2-40B4-BE49-F238E27FC236}">
                    <a16:creationId xmlns:a16="http://schemas.microsoft.com/office/drawing/2014/main" id="{DFA3DD17-623D-8646-A0ED-BA45A2BE1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495" name="Rombo 227">
              <a:extLst>
                <a:ext uri="{FF2B5EF4-FFF2-40B4-BE49-F238E27FC236}">
                  <a16:creationId xmlns:a16="http://schemas.microsoft.com/office/drawing/2014/main" id="{A505F47F-4E2B-FC41-8775-075C85627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6096" y="4308144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496" name="Rombo 228">
              <a:extLst>
                <a:ext uri="{FF2B5EF4-FFF2-40B4-BE49-F238E27FC236}">
                  <a16:creationId xmlns:a16="http://schemas.microsoft.com/office/drawing/2014/main" id="{528FAEE4-BD51-4E48-99E7-11001004F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248" y="4016992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  <p:sp>
          <p:nvSpPr>
            <p:cNvPr id="51497" name="Rombo 229">
              <a:extLst>
                <a:ext uri="{FF2B5EF4-FFF2-40B4-BE49-F238E27FC236}">
                  <a16:creationId xmlns:a16="http://schemas.microsoft.com/office/drawing/2014/main" id="{99F808D3-C019-6F44-8A1C-1A360B0E7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2936" y="4308144"/>
              <a:ext cx="304800" cy="304800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238" name="Ovale 46">
            <a:extLst>
              <a:ext uri="{FF2B5EF4-FFF2-40B4-BE49-F238E27FC236}">
                <a16:creationId xmlns:a16="http://schemas.microsoft.com/office/drawing/2014/main" id="{9F815E02-9668-6A44-B9E7-CA4B1C319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39" name="Ovale 46">
            <a:extLst>
              <a:ext uri="{FF2B5EF4-FFF2-40B4-BE49-F238E27FC236}">
                <a16:creationId xmlns:a16="http://schemas.microsoft.com/office/drawing/2014/main" id="{3A29510C-6F9F-A042-BC38-02D2EA07B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286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0" name="Ovale 46">
            <a:extLst>
              <a:ext uri="{FF2B5EF4-FFF2-40B4-BE49-F238E27FC236}">
                <a16:creationId xmlns:a16="http://schemas.microsoft.com/office/drawing/2014/main" id="{0289F5FD-25E9-4942-A90F-64E71CAB4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91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1" name="Ovale 46">
            <a:extLst>
              <a:ext uri="{FF2B5EF4-FFF2-40B4-BE49-F238E27FC236}">
                <a16:creationId xmlns:a16="http://schemas.microsoft.com/office/drawing/2014/main" id="{67DB450B-E99A-D54A-9EB9-510A297FE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733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2" name="Ovale 46">
            <a:extLst>
              <a:ext uri="{FF2B5EF4-FFF2-40B4-BE49-F238E27FC236}">
                <a16:creationId xmlns:a16="http://schemas.microsoft.com/office/drawing/2014/main" id="{6FE2C36C-F848-0542-949A-72D1FACD6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3" name="Ovale 46">
            <a:extLst>
              <a:ext uri="{FF2B5EF4-FFF2-40B4-BE49-F238E27FC236}">
                <a16:creationId xmlns:a16="http://schemas.microsoft.com/office/drawing/2014/main" id="{CBE71154-6D48-FE4E-8557-7B897400F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cxnSp>
        <p:nvCxnSpPr>
          <p:cNvPr id="244" name="Connettore 2 243">
            <a:extLst>
              <a:ext uri="{FF2B5EF4-FFF2-40B4-BE49-F238E27FC236}">
                <a16:creationId xmlns:a16="http://schemas.microsoft.com/office/drawing/2014/main" id="{3AB742DC-E790-DF41-96F2-13BAF687842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19400" y="3810000"/>
            <a:ext cx="685800" cy="26670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" name="Ovale 46">
            <a:extLst>
              <a:ext uri="{FF2B5EF4-FFF2-40B4-BE49-F238E27FC236}">
                <a16:creationId xmlns:a16="http://schemas.microsoft.com/office/drawing/2014/main" id="{489B012C-0AC7-7C4A-99FB-8F29F737A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038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7" name="Ovale 46">
            <a:extLst>
              <a:ext uri="{FF2B5EF4-FFF2-40B4-BE49-F238E27FC236}">
                <a16:creationId xmlns:a16="http://schemas.microsoft.com/office/drawing/2014/main" id="{5C04683E-46AC-1744-98B8-99385A007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267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8" name="Ovale 46">
            <a:extLst>
              <a:ext uri="{FF2B5EF4-FFF2-40B4-BE49-F238E27FC236}">
                <a16:creationId xmlns:a16="http://schemas.microsoft.com/office/drawing/2014/main" id="{4D215DEA-5D54-D64C-BFAA-72273546A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419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49" name="Ovale 46">
            <a:extLst>
              <a:ext uri="{FF2B5EF4-FFF2-40B4-BE49-F238E27FC236}">
                <a16:creationId xmlns:a16="http://schemas.microsoft.com/office/drawing/2014/main" id="{45F7CC47-71DC-AB41-9B1F-ABAE0CCB8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276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0" name="Ovale 46">
            <a:extLst>
              <a:ext uri="{FF2B5EF4-FFF2-40B4-BE49-F238E27FC236}">
                <a16:creationId xmlns:a16="http://schemas.microsoft.com/office/drawing/2014/main" id="{2F40566C-C52C-2240-9DCF-582050538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191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1" name="Ovale 46">
            <a:extLst>
              <a:ext uri="{FF2B5EF4-FFF2-40B4-BE49-F238E27FC236}">
                <a16:creationId xmlns:a16="http://schemas.microsoft.com/office/drawing/2014/main" id="{AE6BBCBD-D432-424E-8EF0-4ED645E95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343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2" name="Ovale 46">
            <a:extLst>
              <a:ext uri="{FF2B5EF4-FFF2-40B4-BE49-F238E27FC236}">
                <a16:creationId xmlns:a16="http://schemas.microsoft.com/office/drawing/2014/main" id="{F8C20940-EBCF-DD47-A39C-D238B7DA4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657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3" name="Ovale 46">
            <a:extLst>
              <a:ext uri="{FF2B5EF4-FFF2-40B4-BE49-F238E27FC236}">
                <a16:creationId xmlns:a16="http://schemas.microsoft.com/office/drawing/2014/main" id="{855309A3-5C8D-194C-9E35-C909F0940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505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4" name="Ovale 46">
            <a:extLst>
              <a:ext uri="{FF2B5EF4-FFF2-40B4-BE49-F238E27FC236}">
                <a16:creationId xmlns:a16="http://schemas.microsoft.com/office/drawing/2014/main" id="{5C0FE1ED-D2E0-134E-A634-519848294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3810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5" name="Ovale 46">
            <a:extLst>
              <a:ext uri="{FF2B5EF4-FFF2-40B4-BE49-F238E27FC236}">
                <a16:creationId xmlns:a16="http://schemas.microsoft.com/office/drawing/2014/main" id="{26EBD21E-EFF4-CF4E-938D-876923596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6938" y="4924425"/>
            <a:ext cx="65087" cy="101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6" name="Ovale 46">
            <a:extLst>
              <a:ext uri="{FF2B5EF4-FFF2-40B4-BE49-F238E27FC236}">
                <a16:creationId xmlns:a16="http://schemas.microsoft.com/office/drawing/2014/main" id="{5A48BA2B-1817-9C4F-9C74-F3547A217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7700" y="47085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7" name="Ovale 46">
            <a:extLst>
              <a:ext uri="{FF2B5EF4-FFF2-40B4-BE49-F238E27FC236}">
                <a16:creationId xmlns:a16="http://schemas.microsoft.com/office/drawing/2014/main" id="{FA9D797A-743A-2B4E-8429-5E7B4C6C5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810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8" name="Ovale 46">
            <a:extLst>
              <a:ext uri="{FF2B5EF4-FFF2-40B4-BE49-F238E27FC236}">
                <a16:creationId xmlns:a16="http://schemas.microsoft.com/office/drawing/2014/main" id="{F4EE4C92-B74B-BD42-8FA5-2AF82F7F9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59" name="Ovale 46">
            <a:extLst>
              <a:ext uri="{FF2B5EF4-FFF2-40B4-BE49-F238E27FC236}">
                <a16:creationId xmlns:a16="http://schemas.microsoft.com/office/drawing/2014/main" id="{C790BABB-2611-0140-9004-FC89DF462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05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0" name="Ovale 46">
            <a:extLst>
              <a:ext uri="{FF2B5EF4-FFF2-40B4-BE49-F238E27FC236}">
                <a16:creationId xmlns:a16="http://schemas.microsoft.com/office/drawing/2014/main" id="{A5E878DF-37BF-3F4A-A4B6-F16FE0413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733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1" name="Ovale 46">
            <a:extLst>
              <a:ext uri="{FF2B5EF4-FFF2-40B4-BE49-F238E27FC236}">
                <a16:creationId xmlns:a16="http://schemas.microsoft.com/office/drawing/2014/main" id="{EDB1CB2D-F500-074F-A055-DEC3CDB0C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5038" y="4884738"/>
            <a:ext cx="65087" cy="101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2" name="Ovale 46">
            <a:extLst>
              <a:ext uri="{FF2B5EF4-FFF2-40B4-BE49-F238E27FC236}">
                <a16:creationId xmlns:a16="http://schemas.microsoft.com/office/drawing/2014/main" id="{5A64A640-CA3B-6C4A-85F7-EB4718802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713" y="52101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3" name="Ovale 46">
            <a:extLst>
              <a:ext uri="{FF2B5EF4-FFF2-40B4-BE49-F238E27FC236}">
                <a16:creationId xmlns:a16="http://schemas.microsoft.com/office/drawing/2014/main" id="{28FB4810-9FF4-BA45-9E08-9334E0DA6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3581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4" name="Ovale 46">
            <a:extLst>
              <a:ext uri="{FF2B5EF4-FFF2-40B4-BE49-F238E27FC236}">
                <a16:creationId xmlns:a16="http://schemas.microsoft.com/office/drawing/2014/main" id="{FD1C496F-FFA4-F84F-9B51-3FC1709F9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657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5" name="Ovale 46">
            <a:extLst>
              <a:ext uri="{FF2B5EF4-FFF2-40B4-BE49-F238E27FC236}">
                <a16:creationId xmlns:a16="http://schemas.microsoft.com/office/drawing/2014/main" id="{5FCBFD5C-B61B-7846-A964-B7B403317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088" y="38576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6" name="Ovale 46">
            <a:extLst>
              <a:ext uri="{FF2B5EF4-FFF2-40B4-BE49-F238E27FC236}">
                <a16:creationId xmlns:a16="http://schemas.microsoft.com/office/drawing/2014/main" id="{EC7A1013-26C0-764A-90F2-1F71A0F0D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5300" y="45561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7" name="Ovale 46">
            <a:extLst>
              <a:ext uri="{FF2B5EF4-FFF2-40B4-BE49-F238E27FC236}">
                <a16:creationId xmlns:a16="http://schemas.microsoft.com/office/drawing/2014/main" id="{FC1F5206-2137-924C-A453-70A9ABDAD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8" name="Ovale 46">
            <a:extLst>
              <a:ext uri="{FF2B5EF4-FFF2-40B4-BE49-F238E27FC236}">
                <a16:creationId xmlns:a16="http://schemas.microsoft.com/office/drawing/2014/main" id="{5D056E0A-6BEB-C146-9360-998F08709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700" y="42275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69" name="Ovale 46">
            <a:extLst>
              <a:ext uri="{FF2B5EF4-FFF2-40B4-BE49-F238E27FC236}">
                <a16:creationId xmlns:a16="http://schemas.microsoft.com/office/drawing/2014/main" id="{265EE23C-2283-5E42-A0C4-F41D556B3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4191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70" name="Ovale 46">
            <a:extLst>
              <a:ext uri="{FF2B5EF4-FFF2-40B4-BE49-F238E27FC236}">
                <a16:creationId xmlns:a16="http://schemas.microsoft.com/office/drawing/2014/main" id="{20299540-4D5D-BB45-B19E-BAC15B1E6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413" y="50212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71" name="CasellaDiTesto 270">
            <a:extLst>
              <a:ext uri="{FF2B5EF4-FFF2-40B4-BE49-F238E27FC236}">
                <a16:creationId xmlns:a16="http://schemas.microsoft.com/office/drawing/2014/main" id="{DA31AA00-ABC5-DE40-BF5F-1D82873C1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1242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272" name="Connettore 2 271">
            <a:extLst>
              <a:ext uri="{FF2B5EF4-FFF2-40B4-BE49-F238E27FC236}">
                <a16:creationId xmlns:a16="http://schemas.microsoft.com/office/drawing/2014/main" id="{4E40D484-5098-5C4E-AABE-06DEDF5F1D0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10200" y="4114800"/>
            <a:ext cx="914400" cy="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3" name="CasellaDiTesto 272">
            <a:extLst>
              <a:ext uri="{FF2B5EF4-FFF2-40B4-BE49-F238E27FC236}">
                <a16:creationId xmlns:a16="http://schemas.microsoft.com/office/drawing/2014/main" id="{F0B09876-0E1A-984F-A580-800AABD69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1148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71" name="Gruppo 292">
            <a:extLst>
              <a:ext uri="{FF2B5EF4-FFF2-40B4-BE49-F238E27FC236}">
                <a16:creationId xmlns:a16="http://schemas.microsoft.com/office/drawing/2014/main" id="{55C88A5F-17C3-054F-B23B-6E58852811D7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3733800"/>
            <a:ext cx="1295400" cy="731838"/>
            <a:chOff x="5791200" y="1143000"/>
            <a:chExt cx="1294650" cy="732206"/>
          </a:xfrm>
        </p:grpSpPr>
        <p:grpSp>
          <p:nvGrpSpPr>
            <p:cNvPr id="51476" name="Gruppo 44">
              <a:extLst>
                <a:ext uri="{FF2B5EF4-FFF2-40B4-BE49-F238E27FC236}">
                  <a16:creationId xmlns:a16="http://schemas.microsoft.com/office/drawing/2014/main" id="{C1E56DE0-2114-3047-9539-ABE9CE009F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77888" y="1268104"/>
              <a:ext cx="228600" cy="228600"/>
              <a:chOff x="6629400" y="3200400"/>
              <a:chExt cx="228600" cy="228600"/>
            </a:xfrm>
          </p:grpSpPr>
          <p:sp>
            <p:nvSpPr>
              <p:cNvPr id="51491" name="Ovale 45">
                <a:extLst>
                  <a:ext uri="{FF2B5EF4-FFF2-40B4-BE49-F238E27FC236}">
                    <a16:creationId xmlns:a16="http://schemas.microsoft.com/office/drawing/2014/main" id="{F082243F-4FC8-9B4F-9D33-FC6297EE2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92" name="Ovale 46">
                <a:extLst>
                  <a:ext uri="{FF2B5EF4-FFF2-40B4-BE49-F238E27FC236}">
                    <a16:creationId xmlns:a16="http://schemas.microsoft.com/office/drawing/2014/main" id="{7E1A6007-40F3-A649-80B1-F5BFE44B4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77" name="Gruppo 277">
              <a:extLst>
                <a:ext uri="{FF2B5EF4-FFF2-40B4-BE49-F238E27FC236}">
                  <a16:creationId xmlns:a16="http://schemas.microsoft.com/office/drawing/2014/main" id="{4298C1F0-E27C-0847-BC4F-70EA07BE4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1200" y="1143000"/>
              <a:ext cx="1294650" cy="732206"/>
              <a:chOff x="3733800" y="2743200"/>
              <a:chExt cx="1294650" cy="732206"/>
            </a:xfrm>
          </p:grpSpPr>
          <p:grpSp>
            <p:nvGrpSpPr>
              <p:cNvPr id="51478" name="Gruppo 44">
                <a:extLst>
                  <a:ext uri="{FF2B5EF4-FFF2-40B4-BE49-F238E27FC236}">
                    <a16:creationId xmlns:a16="http://schemas.microsoft.com/office/drawing/2014/main" id="{3FD38D1A-4CD5-F64B-A844-F4FE142DC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5008" y="3110552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89" name="Ovale 45">
                  <a:extLst>
                    <a:ext uri="{FF2B5EF4-FFF2-40B4-BE49-F238E27FC236}">
                      <a16:creationId xmlns:a16="http://schemas.microsoft.com/office/drawing/2014/main" id="{FD892E21-4B3B-C04C-901B-3356EEEBD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90" name="Ovale 46">
                  <a:extLst>
                    <a:ext uri="{FF2B5EF4-FFF2-40B4-BE49-F238E27FC236}">
                      <a16:creationId xmlns:a16="http://schemas.microsoft.com/office/drawing/2014/main" id="{22BA763E-8CE6-C940-9CE4-976368D2BF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79" name="Gruppo 199">
                <a:extLst>
                  <a:ext uri="{FF2B5EF4-FFF2-40B4-BE49-F238E27FC236}">
                    <a16:creationId xmlns:a16="http://schemas.microsoft.com/office/drawing/2014/main" id="{15879013-4079-6E45-A291-AC677E0659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3800" y="2743200"/>
                <a:ext cx="1294650" cy="732206"/>
                <a:chOff x="1406856" y="3020704"/>
                <a:chExt cx="1294650" cy="732206"/>
              </a:xfrm>
            </p:grpSpPr>
            <p:grpSp>
              <p:nvGrpSpPr>
                <p:cNvPr id="51480" name="Gruppo 23">
                  <a:extLst>
                    <a:ext uri="{FF2B5EF4-FFF2-40B4-BE49-F238E27FC236}">
                      <a16:creationId xmlns:a16="http://schemas.microsoft.com/office/drawing/2014/main" id="{C4B3B258-3F27-7F47-87FA-62EC8B5782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06856" y="3020704"/>
                  <a:ext cx="1294650" cy="732206"/>
                  <a:chOff x="1102056" y="2639704"/>
                  <a:chExt cx="1294650" cy="732206"/>
                </a:xfrm>
              </p:grpSpPr>
              <p:sp>
                <p:nvSpPr>
                  <p:cNvPr id="51485" name="CasellaDiTesto 286">
                    <a:extLst>
                      <a:ext uri="{FF2B5EF4-FFF2-40B4-BE49-F238E27FC236}">
                        <a16:creationId xmlns:a16="http://schemas.microsoft.com/office/drawing/2014/main" id="{12D7B452-BC22-474F-9735-60B30DDDC97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2056" y="2639704"/>
                    <a:ext cx="42351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2000" b="1" i="0" u="none" strike="noStrike" kern="1200" cap="none" spc="0" normalizeH="0" baseline="-25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6" name="CasellaDiTesto 287">
                    <a:extLst>
                      <a:ext uri="{FF2B5EF4-FFF2-40B4-BE49-F238E27FC236}">
                        <a16:creationId xmlns:a16="http://schemas.microsoft.com/office/drawing/2014/main" id="{2E545308-F681-7244-A775-F257993AEB9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15704" y="2971800"/>
                    <a:ext cx="40267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7" name="CasellaDiTesto 288">
                    <a:extLst>
                      <a:ext uri="{FF2B5EF4-FFF2-40B4-BE49-F238E27FC236}">
                        <a16:creationId xmlns:a16="http://schemas.microsoft.com/office/drawing/2014/main" id="{6FF79297-B8B0-A04E-AD0C-D0BF5ABD178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384" y="2971800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8" name="CasellaDiTesto 289">
                    <a:extLst>
                      <a:ext uri="{FF2B5EF4-FFF2-40B4-BE49-F238E27FC236}">
                        <a16:creationId xmlns:a16="http://schemas.microsoft.com/office/drawing/2014/main" id="{F73A685B-53E3-AA4A-B2DC-031AC73C429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9592" y="2653352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1481" name="Gruppo 44">
                  <a:extLst>
                    <a:ext uri="{FF2B5EF4-FFF2-40B4-BE49-F238E27FC236}">
                      <a16:creationId xmlns:a16="http://schemas.microsoft.com/office/drawing/2014/main" id="{D01C6088-6C51-2C4E-96D6-57DDF4B3DA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93544" y="3393744"/>
                  <a:ext cx="228600" cy="228600"/>
                  <a:chOff x="6629400" y="3200400"/>
                  <a:chExt cx="228600" cy="228600"/>
                </a:xfrm>
              </p:grpSpPr>
              <p:sp>
                <p:nvSpPr>
                  <p:cNvPr id="51483" name="Ovale 45">
                    <a:extLst>
                      <a:ext uri="{FF2B5EF4-FFF2-40B4-BE49-F238E27FC236}">
                        <a16:creationId xmlns:a16="http://schemas.microsoft.com/office/drawing/2014/main" id="{AF1553B1-F502-E34F-80FB-CBC94FD9BC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29400" y="3200400"/>
                    <a:ext cx="228600" cy="2286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84" name="Ovale 46">
                    <a:extLst>
                      <a:ext uri="{FF2B5EF4-FFF2-40B4-BE49-F238E27FC236}">
                        <a16:creationId xmlns:a16="http://schemas.microsoft.com/office/drawing/2014/main" id="{2FEF71E9-FA48-684E-93AF-A01A296691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5600" y="32766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1482" name="Rombo 283">
                  <a:extLst>
                    <a:ext uri="{FF2B5EF4-FFF2-40B4-BE49-F238E27FC236}">
                      <a16:creationId xmlns:a16="http://schemas.microsoft.com/office/drawing/2014/main" id="{C26902CA-5F1F-D940-8C7B-9BC3C44B0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0104" y="3075296"/>
                  <a:ext cx="304800" cy="304800"/>
                </a:xfrm>
                <a:prstGeom prst="diamond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94" name="Ovale 46">
            <a:extLst>
              <a:ext uri="{FF2B5EF4-FFF2-40B4-BE49-F238E27FC236}">
                <a16:creationId xmlns:a16="http://schemas.microsoft.com/office/drawing/2014/main" id="{85E96073-6E55-4B40-B2A4-82B7A3B7A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276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5" name="Ovale 46">
            <a:extLst>
              <a:ext uri="{FF2B5EF4-FFF2-40B4-BE49-F238E27FC236}">
                <a16:creationId xmlns:a16="http://schemas.microsoft.com/office/drawing/2014/main" id="{475E0803-17D1-0C48-AE3F-3C351EFA5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9100" y="47847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6" name="Ovale 46">
            <a:extLst>
              <a:ext uri="{FF2B5EF4-FFF2-40B4-BE49-F238E27FC236}">
                <a16:creationId xmlns:a16="http://schemas.microsoft.com/office/drawing/2014/main" id="{6D60B309-9A44-5E42-B002-68D8F93BA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3657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7" name="Ovale 46">
            <a:extLst>
              <a:ext uri="{FF2B5EF4-FFF2-40B4-BE49-F238E27FC236}">
                <a16:creationId xmlns:a16="http://schemas.microsoft.com/office/drawing/2014/main" id="{4090FAE8-5D46-3241-BF63-7E2DC4704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4343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8" name="Ovale 46">
            <a:extLst>
              <a:ext uri="{FF2B5EF4-FFF2-40B4-BE49-F238E27FC236}">
                <a16:creationId xmlns:a16="http://schemas.microsoft.com/office/drawing/2014/main" id="{4B032AE3-2E86-CE47-8989-38264EE5A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429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299" name="Ovale 46">
            <a:extLst>
              <a:ext uri="{FF2B5EF4-FFF2-40B4-BE49-F238E27FC236}">
                <a16:creationId xmlns:a16="http://schemas.microsoft.com/office/drawing/2014/main" id="{E2CEA62E-48EE-AD45-843D-B6B699410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7088" y="38576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0" name="Ovale 46">
            <a:extLst>
              <a:ext uri="{FF2B5EF4-FFF2-40B4-BE49-F238E27FC236}">
                <a16:creationId xmlns:a16="http://schemas.microsoft.com/office/drawing/2014/main" id="{6D5D62A8-DBAE-4244-8C1A-BA583ECF5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352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1" name="Ovale 46">
            <a:extLst>
              <a:ext uri="{FF2B5EF4-FFF2-40B4-BE49-F238E27FC236}">
                <a16:creationId xmlns:a16="http://schemas.microsoft.com/office/drawing/2014/main" id="{B1E0BEF9-9313-9841-ADFD-AAFB42F0C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8988" y="40465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2" name="Ovale 46">
            <a:extLst>
              <a:ext uri="{FF2B5EF4-FFF2-40B4-BE49-F238E27FC236}">
                <a16:creationId xmlns:a16="http://schemas.microsoft.com/office/drawing/2014/main" id="{D77EFF76-1EDC-3441-BBFC-AD8739254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810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3" name="Ovale 46">
            <a:extLst>
              <a:ext uri="{FF2B5EF4-FFF2-40B4-BE49-F238E27FC236}">
                <a16:creationId xmlns:a16="http://schemas.microsoft.com/office/drawing/2014/main" id="{5B7E6940-1E6E-AB4A-BD5C-9728ED201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3900" y="46323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4" name="Ovale 46">
            <a:extLst>
              <a:ext uri="{FF2B5EF4-FFF2-40B4-BE49-F238E27FC236}">
                <a16:creationId xmlns:a16="http://schemas.microsoft.com/office/drawing/2014/main" id="{54C3268E-4B89-D047-85E1-0A0E13F5A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6588" y="40465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5" name="Ovale 46">
            <a:extLst>
              <a:ext uri="{FF2B5EF4-FFF2-40B4-BE49-F238E27FC236}">
                <a16:creationId xmlns:a16="http://schemas.microsoft.com/office/drawing/2014/main" id="{EBFC0834-22D9-D94C-B49C-54D1F8758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4648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6" name="Ovale 46">
            <a:extLst>
              <a:ext uri="{FF2B5EF4-FFF2-40B4-BE49-F238E27FC236}">
                <a16:creationId xmlns:a16="http://schemas.microsoft.com/office/drawing/2014/main" id="{340B6F6D-8580-9A4C-9AC3-65C6B5C3E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4572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7" name="Ovale 46">
            <a:extLst>
              <a:ext uri="{FF2B5EF4-FFF2-40B4-BE49-F238E27FC236}">
                <a16:creationId xmlns:a16="http://schemas.microsoft.com/office/drawing/2014/main" id="{D3312B84-D7C1-C94E-8BA4-C2DCCA201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6713" y="49815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8" name="Ovale 46">
            <a:extLst>
              <a:ext uri="{FF2B5EF4-FFF2-40B4-BE49-F238E27FC236}">
                <a16:creationId xmlns:a16="http://schemas.microsoft.com/office/drawing/2014/main" id="{463BFF10-55DC-3142-AC14-366761021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5105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9" name="Ovale 46">
            <a:extLst>
              <a:ext uri="{FF2B5EF4-FFF2-40B4-BE49-F238E27FC236}">
                <a16:creationId xmlns:a16="http://schemas.microsoft.com/office/drawing/2014/main" id="{AFFB06D1-93DC-444F-941F-3F784BC8E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4953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0" name="Ovale 46">
            <a:extLst>
              <a:ext uri="{FF2B5EF4-FFF2-40B4-BE49-F238E27FC236}">
                <a16:creationId xmlns:a16="http://schemas.microsoft.com/office/drawing/2014/main" id="{1A28D7FC-C006-A84A-B764-6C0FDD4B6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5038" y="5037138"/>
            <a:ext cx="65087" cy="101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1" name="Ovale 46">
            <a:extLst>
              <a:ext uri="{FF2B5EF4-FFF2-40B4-BE49-F238E27FC236}">
                <a16:creationId xmlns:a16="http://schemas.microsoft.com/office/drawing/2014/main" id="{F18F6E92-E30B-BC4A-922F-CB2976779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100" y="46085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2" name="Ovale 46">
            <a:extLst>
              <a:ext uri="{FF2B5EF4-FFF2-40B4-BE49-F238E27FC236}">
                <a16:creationId xmlns:a16="http://schemas.microsoft.com/office/drawing/2014/main" id="{D36E098A-EDA9-2E45-B420-8C2A19E35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6588" y="42751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3" name="Ovale 46">
            <a:extLst>
              <a:ext uri="{FF2B5EF4-FFF2-40B4-BE49-F238E27FC236}">
                <a16:creationId xmlns:a16="http://schemas.microsoft.com/office/drawing/2014/main" id="{5D1DF4EF-E661-6149-8369-E43CF6D36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4313" y="50577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4" name="Ovale 46">
            <a:extLst>
              <a:ext uri="{FF2B5EF4-FFF2-40B4-BE49-F238E27FC236}">
                <a16:creationId xmlns:a16="http://schemas.microsoft.com/office/drawing/2014/main" id="{93323B2A-81E2-B946-8B3F-BECEE2436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0500" y="47085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5" name="Ovale 46">
            <a:extLst>
              <a:ext uri="{FF2B5EF4-FFF2-40B4-BE49-F238E27FC236}">
                <a16:creationId xmlns:a16="http://schemas.microsoft.com/office/drawing/2014/main" id="{0A7A5E50-E262-3C46-87ED-62576AC3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5029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6" name="Ovale 46">
            <a:extLst>
              <a:ext uri="{FF2B5EF4-FFF2-40B4-BE49-F238E27FC236}">
                <a16:creationId xmlns:a16="http://schemas.microsoft.com/office/drawing/2014/main" id="{DA4970DA-B6F0-134A-B70E-2CE28C262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6300" y="44561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7" name="Ovale 46">
            <a:extLst>
              <a:ext uri="{FF2B5EF4-FFF2-40B4-BE49-F238E27FC236}">
                <a16:creationId xmlns:a16="http://schemas.microsoft.com/office/drawing/2014/main" id="{40506594-68E0-254A-A254-C7B77DDDB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114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8" name="Ovale 46">
            <a:extLst>
              <a:ext uri="{FF2B5EF4-FFF2-40B4-BE49-F238E27FC236}">
                <a16:creationId xmlns:a16="http://schemas.microsoft.com/office/drawing/2014/main" id="{2711FCD2-E00F-F741-805D-7CE724CF5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100" y="460851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19" name="Ovale 46">
            <a:extLst>
              <a:ext uri="{FF2B5EF4-FFF2-40B4-BE49-F238E27FC236}">
                <a16:creationId xmlns:a16="http://schemas.microsoft.com/office/drawing/2014/main" id="{114DA110-4F2E-864B-847B-9CB0825E8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953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0" name="Ovale 46">
            <a:extLst>
              <a:ext uri="{FF2B5EF4-FFF2-40B4-BE49-F238E27FC236}">
                <a16:creationId xmlns:a16="http://schemas.microsoft.com/office/drawing/2014/main" id="{FDC9A0FB-C83B-FA4C-9149-436E26C93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876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1" name="Ovale 46">
            <a:extLst>
              <a:ext uri="{FF2B5EF4-FFF2-40B4-BE49-F238E27FC236}">
                <a16:creationId xmlns:a16="http://schemas.microsoft.com/office/drawing/2014/main" id="{1D36EE19-CCB2-FA42-98DC-10E04E142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4114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2" name="Ovale 46">
            <a:extLst>
              <a:ext uri="{FF2B5EF4-FFF2-40B4-BE49-F238E27FC236}">
                <a16:creationId xmlns:a16="http://schemas.microsoft.com/office/drawing/2014/main" id="{5B208160-71F6-D640-90C4-81093D002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886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3" name="Ovale 46">
            <a:extLst>
              <a:ext uri="{FF2B5EF4-FFF2-40B4-BE49-F238E27FC236}">
                <a16:creationId xmlns:a16="http://schemas.microsoft.com/office/drawing/2014/main" id="{2D6FF895-1CDF-9748-8054-36FDB7CB7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100" y="48609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4" name="Ovale 46">
            <a:extLst>
              <a:ext uri="{FF2B5EF4-FFF2-40B4-BE49-F238E27FC236}">
                <a16:creationId xmlns:a16="http://schemas.microsoft.com/office/drawing/2014/main" id="{63366F10-9C9E-E641-8006-0DE4F5ACB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4876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25" name="Ovale 46">
            <a:extLst>
              <a:ext uri="{FF2B5EF4-FFF2-40B4-BE49-F238E27FC236}">
                <a16:creationId xmlns:a16="http://schemas.microsoft.com/office/drawing/2014/main" id="{EE603B33-698A-B242-96EA-1124E017D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5029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cxnSp>
        <p:nvCxnSpPr>
          <p:cNvPr id="327" name="Connettore 2 326">
            <a:extLst>
              <a:ext uri="{FF2B5EF4-FFF2-40B4-BE49-F238E27FC236}">
                <a16:creationId xmlns:a16="http://schemas.microsoft.com/office/drawing/2014/main" id="{C12775B3-DAD0-9640-BE1D-C346EFD3376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543800" y="2819400"/>
            <a:ext cx="0" cy="762000"/>
          </a:xfrm>
          <a:prstGeom prst="straightConnector1">
            <a:avLst/>
          </a:prstGeom>
          <a:noFill/>
          <a:ln w="762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8" name="CasellaDiTesto 327">
            <a:extLst>
              <a:ext uri="{FF2B5EF4-FFF2-40B4-BE49-F238E27FC236}">
                <a16:creationId xmlns:a16="http://schemas.microsoft.com/office/drawing/2014/main" id="{C8F8864A-688E-5248-B1E2-87D9B06F0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3048000"/>
            <a:ext cx="900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+ O</a:t>
            </a:r>
            <a:r>
              <a:rPr kumimoji="0" lang="it-IT" altLang="it-IT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it-IT" altLang="it-IT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78" name="Gruppo 367">
            <a:extLst>
              <a:ext uri="{FF2B5EF4-FFF2-40B4-BE49-F238E27FC236}">
                <a16:creationId xmlns:a16="http://schemas.microsoft.com/office/drawing/2014/main" id="{2A08F65F-F6F1-8E48-B244-236462940911}"/>
              </a:ext>
            </a:extLst>
          </p:cNvPr>
          <p:cNvGrpSpPr>
            <a:grpSpLocks/>
          </p:cNvGrpSpPr>
          <p:nvPr/>
        </p:nvGrpSpPr>
        <p:grpSpPr bwMode="auto">
          <a:xfrm>
            <a:off x="6515100" y="1827213"/>
            <a:ext cx="1295400" cy="731837"/>
            <a:chOff x="7467600" y="914400"/>
            <a:chExt cx="1294650" cy="732206"/>
          </a:xfrm>
        </p:grpSpPr>
        <p:grpSp>
          <p:nvGrpSpPr>
            <p:cNvPr id="51456" name="Gruppo 44">
              <a:extLst>
                <a:ext uri="{FF2B5EF4-FFF2-40B4-BE49-F238E27FC236}">
                  <a16:creationId xmlns:a16="http://schemas.microsoft.com/office/drawing/2014/main" id="{687755C4-5822-1742-8DE2-74D05AD6BE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90848" y="1039504"/>
              <a:ext cx="228600" cy="228600"/>
              <a:chOff x="6629400" y="3200400"/>
              <a:chExt cx="228600" cy="228600"/>
            </a:xfrm>
          </p:grpSpPr>
          <p:sp>
            <p:nvSpPr>
              <p:cNvPr id="51474" name="Ovale 45">
                <a:extLst>
                  <a:ext uri="{FF2B5EF4-FFF2-40B4-BE49-F238E27FC236}">
                    <a16:creationId xmlns:a16="http://schemas.microsoft.com/office/drawing/2014/main" id="{9D21FCEC-9894-554B-9BB2-CE117ACB0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75" name="Ovale 46">
                <a:extLst>
                  <a:ext uri="{FF2B5EF4-FFF2-40B4-BE49-F238E27FC236}">
                    <a16:creationId xmlns:a16="http://schemas.microsoft.com/office/drawing/2014/main" id="{5B2BAF97-CC5D-BB40-8AB2-5605DC2C4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57" name="Gruppo 328">
              <a:extLst>
                <a:ext uri="{FF2B5EF4-FFF2-40B4-BE49-F238E27FC236}">
                  <a16:creationId xmlns:a16="http://schemas.microsoft.com/office/drawing/2014/main" id="{C56384B5-7508-D944-B8EB-0BC2B2050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67600" y="914400"/>
              <a:ext cx="1294650" cy="732206"/>
              <a:chOff x="5791200" y="1143000"/>
              <a:chExt cx="1294650" cy="732206"/>
            </a:xfrm>
          </p:grpSpPr>
          <p:grpSp>
            <p:nvGrpSpPr>
              <p:cNvPr id="51458" name="Gruppo 44">
                <a:extLst>
                  <a:ext uri="{FF2B5EF4-FFF2-40B4-BE49-F238E27FC236}">
                    <a16:creationId xmlns:a16="http://schemas.microsoft.com/office/drawing/2014/main" id="{129ACACD-B608-084C-B71C-371C2708E7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77888" y="1268104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72" name="Ovale 45">
                  <a:extLst>
                    <a:ext uri="{FF2B5EF4-FFF2-40B4-BE49-F238E27FC236}">
                      <a16:creationId xmlns:a16="http://schemas.microsoft.com/office/drawing/2014/main" id="{094E387D-4ADD-C341-8349-DA6786BF8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73" name="Ovale 46">
                  <a:extLst>
                    <a:ext uri="{FF2B5EF4-FFF2-40B4-BE49-F238E27FC236}">
                      <a16:creationId xmlns:a16="http://schemas.microsoft.com/office/drawing/2014/main" id="{93B1AA73-094B-324F-BBC1-9D835E7C6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59" name="Gruppo 277">
                <a:extLst>
                  <a:ext uri="{FF2B5EF4-FFF2-40B4-BE49-F238E27FC236}">
                    <a16:creationId xmlns:a16="http://schemas.microsoft.com/office/drawing/2014/main" id="{4C4E0F03-293A-A44E-A797-71043F2FF6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91200" y="1143000"/>
                <a:ext cx="1294650" cy="732206"/>
                <a:chOff x="3733800" y="2743200"/>
                <a:chExt cx="1294650" cy="732206"/>
              </a:xfrm>
            </p:grpSpPr>
            <p:grpSp>
              <p:nvGrpSpPr>
                <p:cNvPr id="51460" name="Gruppo 44">
                  <a:extLst>
                    <a:ext uri="{FF2B5EF4-FFF2-40B4-BE49-F238E27FC236}">
                      <a16:creationId xmlns:a16="http://schemas.microsoft.com/office/drawing/2014/main" id="{52B0A8D0-FE47-DE40-A637-794C52411D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65008" y="3110552"/>
                  <a:ext cx="228600" cy="228600"/>
                  <a:chOff x="6629400" y="3200400"/>
                  <a:chExt cx="228600" cy="228600"/>
                </a:xfrm>
              </p:grpSpPr>
              <p:sp>
                <p:nvSpPr>
                  <p:cNvPr id="51470" name="Ovale 45">
                    <a:extLst>
                      <a:ext uri="{FF2B5EF4-FFF2-40B4-BE49-F238E27FC236}">
                        <a16:creationId xmlns:a16="http://schemas.microsoft.com/office/drawing/2014/main" id="{413DCD84-D667-1A42-BAA3-0F1B413DA2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29400" y="3200400"/>
                    <a:ext cx="228600" cy="2286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71" name="Ovale 46">
                    <a:extLst>
                      <a:ext uri="{FF2B5EF4-FFF2-40B4-BE49-F238E27FC236}">
                        <a16:creationId xmlns:a16="http://schemas.microsoft.com/office/drawing/2014/main" id="{A455DAB5-4F0D-0749-BB2F-F4CB16B75B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5600" y="32766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1461" name="Gruppo 199">
                  <a:extLst>
                    <a:ext uri="{FF2B5EF4-FFF2-40B4-BE49-F238E27FC236}">
                      <a16:creationId xmlns:a16="http://schemas.microsoft.com/office/drawing/2014/main" id="{ED77CB1D-13BC-9444-9E03-55D202A646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33800" y="2743200"/>
                  <a:ext cx="1294650" cy="732206"/>
                  <a:chOff x="1406856" y="3020704"/>
                  <a:chExt cx="1294650" cy="732206"/>
                </a:xfrm>
              </p:grpSpPr>
              <p:grpSp>
                <p:nvGrpSpPr>
                  <p:cNvPr id="51462" name="Gruppo 23">
                    <a:extLst>
                      <a:ext uri="{FF2B5EF4-FFF2-40B4-BE49-F238E27FC236}">
                        <a16:creationId xmlns:a16="http://schemas.microsoft.com/office/drawing/2014/main" id="{4860AC87-33CB-8541-8EB7-4F7C085D7E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06856" y="3020704"/>
                    <a:ext cx="1294650" cy="732206"/>
                    <a:chOff x="1102056" y="2639704"/>
                    <a:chExt cx="1294650" cy="732206"/>
                  </a:xfrm>
                </p:grpSpPr>
                <p:sp>
                  <p:nvSpPr>
                    <p:cNvPr id="51466" name="CasellaDiTesto 338">
                      <a:extLst>
                        <a:ext uri="{FF2B5EF4-FFF2-40B4-BE49-F238E27FC236}">
                          <a16:creationId xmlns:a16="http://schemas.microsoft.com/office/drawing/2014/main" id="{3129EAD9-1438-2E40-949B-2F8B7C1BCB5E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102056" y="2639704"/>
                      <a:ext cx="42351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α</a:t>
                      </a:r>
                      <a:r>
                        <a:rPr kumimoji="0" lang="it-IT" altLang="it-IT" sz="2000" b="1" i="0" u="none" strike="noStrike" kern="1200" cap="none" spc="0" normalizeH="0" baseline="-2500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7" name="CasellaDiTesto 339">
                      <a:extLst>
                        <a:ext uri="{FF2B5EF4-FFF2-40B4-BE49-F238E27FC236}">
                          <a16:creationId xmlns:a16="http://schemas.microsoft.com/office/drawing/2014/main" id="{DC25D5A5-1229-2549-843E-497FBA951B1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115704" y="2971800"/>
                      <a:ext cx="402674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β</a:t>
                      </a:r>
                      <a:r>
                        <a:rPr kumimoji="0" lang="it-IT" altLang="it-IT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8" name="CasellaDiTesto 340">
                      <a:extLst>
                        <a:ext uri="{FF2B5EF4-FFF2-40B4-BE49-F238E27FC236}">
                          <a16:creationId xmlns:a16="http://schemas.microsoft.com/office/drawing/2014/main" id="{7EC00552-0A20-A94C-A72F-77013AB7D15B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68384" y="2971800"/>
                      <a:ext cx="428322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α</a:t>
                      </a:r>
                      <a:r>
                        <a:rPr kumimoji="0" lang="it-IT" altLang="it-IT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9" name="CasellaDiTesto 341">
                      <a:extLst>
                        <a:ext uri="{FF2B5EF4-FFF2-40B4-BE49-F238E27FC236}">
                          <a16:creationId xmlns:a16="http://schemas.microsoft.com/office/drawing/2014/main" id="{9CECFCED-F47C-484C-8193-1F3F7929B54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59592" y="2653352"/>
                      <a:ext cx="428322" cy="400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altLang="it-IT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β</a:t>
                      </a:r>
                      <a:r>
                        <a:rPr kumimoji="0" lang="it-IT" altLang="it-IT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1463" name="Gruppo 44">
                    <a:extLst>
                      <a:ext uri="{FF2B5EF4-FFF2-40B4-BE49-F238E27FC236}">
                        <a16:creationId xmlns:a16="http://schemas.microsoft.com/office/drawing/2014/main" id="{D6804335-15B8-B44F-9457-8B425A762C0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93544" y="3393744"/>
                    <a:ext cx="228600" cy="228600"/>
                    <a:chOff x="6629400" y="3200400"/>
                    <a:chExt cx="228600" cy="228600"/>
                  </a:xfrm>
                </p:grpSpPr>
                <p:sp>
                  <p:nvSpPr>
                    <p:cNvPr id="51464" name="Ovale 45">
                      <a:extLst>
                        <a:ext uri="{FF2B5EF4-FFF2-40B4-BE49-F238E27FC236}">
                          <a16:creationId xmlns:a16="http://schemas.microsoft.com/office/drawing/2014/main" id="{41A1A5DF-AB0E-A14F-A079-E831D52FED4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29400" y="3200400"/>
                      <a:ext cx="228600" cy="22860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anose="030F0902030302020204" pitchFamily="66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465" name="Ovale 46">
                      <a:extLst>
                        <a:ext uri="{FF2B5EF4-FFF2-40B4-BE49-F238E27FC236}">
                          <a16:creationId xmlns:a16="http://schemas.microsoft.com/office/drawing/2014/main" id="{E55A6415-B082-D442-8837-9C3A668834A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05600" y="32766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 algn="ctr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anose="030F0902030302020204" pitchFamily="66" charset="0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350" name="Ovale 46">
            <a:extLst>
              <a:ext uri="{FF2B5EF4-FFF2-40B4-BE49-F238E27FC236}">
                <a16:creationId xmlns:a16="http://schemas.microsoft.com/office/drawing/2014/main" id="{C765A4F5-A5E6-5145-98EF-19029B644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5906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1" name="Ovale 46">
            <a:extLst>
              <a:ext uri="{FF2B5EF4-FFF2-40B4-BE49-F238E27FC236}">
                <a16:creationId xmlns:a16="http://schemas.microsoft.com/office/drawing/2014/main" id="{98A6110E-FF55-1949-8F84-E996B3BFB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2895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2" name="Ovale 46">
            <a:extLst>
              <a:ext uri="{FF2B5EF4-FFF2-40B4-BE49-F238E27FC236}">
                <a16:creationId xmlns:a16="http://schemas.microsoft.com/office/drawing/2014/main" id="{0FD534E1-0E54-9B46-96CE-644E4DB34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895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3" name="Ovale 46">
            <a:extLst>
              <a:ext uri="{FF2B5EF4-FFF2-40B4-BE49-F238E27FC236}">
                <a16:creationId xmlns:a16="http://schemas.microsoft.com/office/drawing/2014/main" id="{C459135E-3350-A641-9B24-440309944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4382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4" name="Ovale 46">
            <a:extLst>
              <a:ext uri="{FF2B5EF4-FFF2-40B4-BE49-F238E27FC236}">
                <a16:creationId xmlns:a16="http://schemas.microsoft.com/office/drawing/2014/main" id="{DF66D761-A79E-C842-926D-01896B065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666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5" name="Ovale 46">
            <a:extLst>
              <a:ext uri="{FF2B5EF4-FFF2-40B4-BE49-F238E27FC236}">
                <a16:creationId xmlns:a16="http://schemas.microsoft.com/office/drawing/2014/main" id="{4C65913F-2272-9A47-993F-1358849BD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7430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6" name="Ovale 46">
            <a:extLst>
              <a:ext uri="{FF2B5EF4-FFF2-40B4-BE49-F238E27FC236}">
                <a16:creationId xmlns:a16="http://schemas.microsoft.com/office/drawing/2014/main" id="{6C3243B1-F284-4B40-8E6B-3AB165F76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743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7" name="Ovale 46">
            <a:extLst>
              <a:ext uri="{FF2B5EF4-FFF2-40B4-BE49-F238E27FC236}">
                <a16:creationId xmlns:a16="http://schemas.microsoft.com/office/drawing/2014/main" id="{860A0937-4544-1D4D-83B0-18B1A2EF7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2047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8" name="Ovale 46">
            <a:extLst>
              <a:ext uri="{FF2B5EF4-FFF2-40B4-BE49-F238E27FC236}">
                <a16:creationId xmlns:a16="http://schemas.microsoft.com/office/drawing/2014/main" id="{940D25E3-0F4C-4548-83FA-EE5B4B9F9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59" name="Ovale 46">
            <a:extLst>
              <a:ext uri="{FF2B5EF4-FFF2-40B4-BE49-F238E27FC236}">
                <a16:creationId xmlns:a16="http://schemas.microsoft.com/office/drawing/2014/main" id="{0DEA5C9F-7840-3243-B7CC-39F728B58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895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0" name="Ovale 46">
            <a:extLst>
              <a:ext uri="{FF2B5EF4-FFF2-40B4-BE49-F238E27FC236}">
                <a16:creationId xmlns:a16="http://schemas.microsoft.com/office/drawing/2014/main" id="{E2BC67C5-7EA0-3A45-BDEF-8CE892966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125" y="18700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1" name="Ovale 46">
            <a:extLst>
              <a:ext uri="{FF2B5EF4-FFF2-40B4-BE49-F238E27FC236}">
                <a16:creationId xmlns:a16="http://schemas.microsoft.com/office/drawing/2014/main" id="{991BE759-E04F-8D48-B560-45364AB91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1514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2" name="Ovale 46">
            <a:extLst>
              <a:ext uri="{FF2B5EF4-FFF2-40B4-BE49-F238E27FC236}">
                <a16:creationId xmlns:a16="http://schemas.microsoft.com/office/drawing/2014/main" id="{908A7B0A-F5F3-4648-89A9-15A991EF3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1666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3" name="Ovale 46">
            <a:extLst>
              <a:ext uri="{FF2B5EF4-FFF2-40B4-BE49-F238E27FC236}">
                <a16:creationId xmlns:a16="http://schemas.microsoft.com/office/drawing/2014/main" id="{3BDE8DD8-D493-0446-935C-FA0303E2C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3" y="28130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4" name="Ovale 46">
            <a:extLst>
              <a:ext uri="{FF2B5EF4-FFF2-40B4-BE49-F238E27FC236}">
                <a16:creationId xmlns:a16="http://schemas.microsoft.com/office/drawing/2014/main" id="{FEF293B5-22D7-7748-9DAC-8D9467BB6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5963" y="2590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5" name="Ovale 46">
            <a:extLst>
              <a:ext uri="{FF2B5EF4-FFF2-40B4-BE49-F238E27FC236}">
                <a16:creationId xmlns:a16="http://schemas.microsoft.com/office/drawing/2014/main" id="{2479DD3F-41C4-E746-9C51-B49C64E41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6" name="Ovale 46">
            <a:extLst>
              <a:ext uri="{FF2B5EF4-FFF2-40B4-BE49-F238E27FC236}">
                <a16:creationId xmlns:a16="http://schemas.microsoft.com/office/drawing/2014/main" id="{D888045E-3407-8A42-8B84-3EF7DD4B4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8325" y="25590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7" name="Ovale 46">
            <a:extLst>
              <a:ext uri="{FF2B5EF4-FFF2-40B4-BE49-F238E27FC236}">
                <a16:creationId xmlns:a16="http://schemas.microsoft.com/office/drawing/2014/main" id="{EB2B8947-CA50-C648-B54D-8A86D9162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4825" y="29337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69" name="Ovale 46">
            <a:extLst>
              <a:ext uri="{FF2B5EF4-FFF2-40B4-BE49-F238E27FC236}">
                <a16:creationId xmlns:a16="http://schemas.microsoft.com/office/drawing/2014/main" id="{1AC30FBC-89C4-AD40-A265-BD66A6DEB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8038" y="18494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0" name="Ovale 46">
            <a:extLst>
              <a:ext uri="{FF2B5EF4-FFF2-40B4-BE49-F238E27FC236}">
                <a16:creationId xmlns:a16="http://schemas.microsoft.com/office/drawing/2014/main" id="{0EBAF211-6C55-6A4F-AAFB-B2F04604B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1" name="Ovale 46">
            <a:extLst>
              <a:ext uri="{FF2B5EF4-FFF2-40B4-BE49-F238E27FC236}">
                <a16:creationId xmlns:a16="http://schemas.microsoft.com/office/drawing/2014/main" id="{C7141D62-6523-604E-993B-BE43FADB6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2" name="Ovale 46">
            <a:extLst>
              <a:ext uri="{FF2B5EF4-FFF2-40B4-BE49-F238E27FC236}">
                <a16:creationId xmlns:a16="http://schemas.microsoft.com/office/drawing/2014/main" id="{BF51C755-AFB4-0143-86BD-12EC7B6DB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514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3" name="Ovale 46">
            <a:extLst>
              <a:ext uri="{FF2B5EF4-FFF2-40B4-BE49-F238E27FC236}">
                <a16:creationId xmlns:a16="http://schemas.microsoft.com/office/drawing/2014/main" id="{468E241C-E850-0E4A-9E6C-D500557EA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667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4" name="Ovale 46">
            <a:extLst>
              <a:ext uri="{FF2B5EF4-FFF2-40B4-BE49-F238E27FC236}">
                <a16:creationId xmlns:a16="http://schemas.microsoft.com/office/drawing/2014/main" id="{7A33AD7C-B455-E94F-B6D0-0BBBFB3D3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5" name="Ovale 46">
            <a:extLst>
              <a:ext uri="{FF2B5EF4-FFF2-40B4-BE49-F238E27FC236}">
                <a16:creationId xmlns:a16="http://schemas.microsoft.com/office/drawing/2014/main" id="{747A0157-01AA-6243-9A18-DF7915EF7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6" name="Ovale 46">
            <a:extLst>
              <a:ext uri="{FF2B5EF4-FFF2-40B4-BE49-F238E27FC236}">
                <a16:creationId xmlns:a16="http://schemas.microsoft.com/office/drawing/2014/main" id="{118C6D16-97E8-294C-8215-5A0B04591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7" name="Ovale 46">
            <a:extLst>
              <a:ext uri="{FF2B5EF4-FFF2-40B4-BE49-F238E27FC236}">
                <a16:creationId xmlns:a16="http://schemas.microsoft.com/office/drawing/2014/main" id="{47C2453D-AD21-2043-8C42-A794E2479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238" y="20018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8" name="Ovale 46">
            <a:extLst>
              <a:ext uri="{FF2B5EF4-FFF2-40B4-BE49-F238E27FC236}">
                <a16:creationId xmlns:a16="http://schemas.microsoft.com/office/drawing/2014/main" id="{94446A23-8707-BC44-BE97-364BF32CD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8038" y="16970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79" name="Ovale 46">
            <a:extLst>
              <a:ext uri="{FF2B5EF4-FFF2-40B4-BE49-F238E27FC236}">
                <a16:creationId xmlns:a16="http://schemas.microsoft.com/office/drawing/2014/main" id="{B51AFC60-9C36-844E-8065-1F29541FD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133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0" name="Ovale 46">
            <a:extLst>
              <a:ext uri="{FF2B5EF4-FFF2-40B4-BE49-F238E27FC236}">
                <a16:creationId xmlns:a16="http://schemas.microsoft.com/office/drawing/2014/main" id="{1890FED0-BC6D-D740-A89C-183CF1676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590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1" name="Ovale 46">
            <a:extLst>
              <a:ext uri="{FF2B5EF4-FFF2-40B4-BE49-F238E27FC236}">
                <a16:creationId xmlns:a16="http://schemas.microsoft.com/office/drawing/2014/main" id="{42E2BE64-C06D-F140-AED7-2E5F44214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362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2" name="Ovale 46">
            <a:extLst>
              <a:ext uri="{FF2B5EF4-FFF2-40B4-BE49-F238E27FC236}">
                <a16:creationId xmlns:a16="http://schemas.microsoft.com/office/drawing/2014/main" id="{9E1CD715-486F-B64E-B7CF-061164884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3" name="Ovale 46">
            <a:extLst>
              <a:ext uri="{FF2B5EF4-FFF2-40B4-BE49-F238E27FC236}">
                <a16:creationId xmlns:a16="http://schemas.microsoft.com/office/drawing/2014/main" id="{0F844655-DD9B-7B4E-8200-765141EC2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438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4" name="Ovale 46">
            <a:extLst>
              <a:ext uri="{FF2B5EF4-FFF2-40B4-BE49-F238E27FC236}">
                <a16:creationId xmlns:a16="http://schemas.microsoft.com/office/drawing/2014/main" id="{18DB6156-B058-ED45-AD05-BE6534C05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5" name="Ovale 46">
            <a:extLst>
              <a:ext uri="{FF2B5EF4-FFF2-40B4-BE49-F238E27FC236}">
                <a16:creationId xmlns:a16="http://schemas.microsoft.com/office/drawing/2014/main" id="{A9F0E90C-3B8A-D441-8F5B-C977F709C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209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6" name="Ovale 46">
            <a:extLst>
              <a:ext uri="{FF2B5EF4-FFF2-40B4-BE49-F238E27FC236}">
                <a16:creationId xmlns:a16="http://schemas.microsoft.com/office/drawing/2014/main" id="{817AE864-931A-FE40-9F41-199D2081A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7" name="Ovale 46">
            <a:extLst>
              <a:ext uri="{FF2B5EF4-FFF2-40B4-BE49-F238E27FC236}">
                <a16:creationId xmlns:a16="http://schemas.microsoft.com/office/drawing/2014/main" id="{77DFBD28-E963-7543-82F5-4201CDBF7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8" name="Ovale 46">
            <a:extLst>
              <a:ext uri="{FF2B5EF4-FFF2-40B4-BE49-F238E27FC236}">
                <a16:creationId xmlns:a16="http://schemas.microsoft.com/office/drawing/2014/main" id="{C102A894-3106-484E-BDD5-C6A29DB41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89" name="Ovale 46">
            <a:extLst>
              <a:ext uri="{FF2B5EF4-FFF2-40B4-BE49-F238E27FC236}">
                <a16:creationId xmlns:a16="http://schemas.microsoft.com/office/drawing/2014/main" id="{4CCFBF7E-2F3D-B649-B465-F96716927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905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0" name="Ovale 46">
            <a:extLst>
              <a:ext uri="{FF2B5EF4-FFF2-40B4-BE49-F238E27FC236}">
                <a16:creationId xmlns:a16="http://schemas.microsoft.com/office/drawing/2014/main" id="{06ACF17F-959C-C544-AA64-CF9151561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919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1" name="Ovale 46">
            <a:extLst>
              <a:ext uri="{FF2B5EF4-FFF2-40B4-BE49-F238E27FC236}">
                <a16:creationId xmlns:a16="http://schemas.microsoft.com/office/drawing/2014/main" id="{06DD34CB-E3DD-3D49-81DA-C616DA32D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6906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2" name="Ovale 46">
            <a:extLst>
              <a:ext uri="{FF2B5EF4-FFF2-40B4-BE49-F238E27FC236}">
                <a16:creationId xmlns:a16="http://schemas.microsoft.com/office/drawing/2014/main" id="{EF277DFE-8A97-3048-B1F0-EA4FCE0F9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1981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3" name="Ovale 46">
            <a:extLst>
              <a:ext uri="{FF2B5EF4-FFF2-40B4-BE49-F238E27FC236}">
                <a16:creationId xmlns:a16="http://schemas.microsoft.com/office/drawing/2014/main" id="{B49E0C17-1D79-B345-957A-480A8B5BB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6906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4" name="Ovale 46">
            <a:extLst>
              <a:ext uri="{FF2B5EF4-FFF2-40B4-BE49-F238E27FC236}">
                <a16:creationId xmlns:a16="http://schemas.microsoft.com/office/drawing/2014/main" id="{86B00907-8D8E-834F-AECC-7F0402556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981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5" name="Ovale 46">
            <a:extLst>
              <a:ext uri="{FF2B5EF4-FFF2-40B4-BE49-F238E27FC236}">
                <a16:creationId xmlns:a16="http://schemas.microsoft.com/office/drawing/2014/main" id="{1B597487-F6F2-4A49-9AF4-DFD58D80D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3525" y="2022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6" name="Ovale 46">
            <a:extLst>
              <a:ext uri="{FF2B5EF4-FFF2-40B4-BE49-F238E27FC236}">
                <a16:creationId xmlns:a16="http://schemas.microsoft.com/office/drawing/2014/main" id="{1D7E50A0-C0CC-6B4C-BADF-694BD89D8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3913" y="2786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7" name="Ovale 46">
            <a:extLst>
              <a:ext uri="{FF2B5EF4-FFF2-40B4-BE49-F238E27FC236}">
                <a16:creationId xmlns:a16="http://schemas.microsoft.com/office/drawing/2014/main" id="{D2200A04-5034-BE40-9F3C-49ACD04D6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25844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8" name="Ovale 46">
            <a:extLst>
              <a:ext uri="{FF2B5EF4-FFF2-40B4-BE49-F238E27FC236}">
                <a16:creationId xmlns:a16="http://schemas.microsoft.com/office/drawing/2014/main" id="{5C86831B-687D-024F-A943-A41FC0237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249872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99" name="Ovale 46">
            <a:extLst>
              <a:ext uri="{FF2B5EF4-FFF2-40B4-BE49-F238E27FC236}">
                <a16:creationId xmlns:a16="http://schemas.microsoft.com/office/drawing/2014/main" id="{452383C1-AAAE-7545-9CCD-EB433D236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9600" y="1752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0" name="Ovale 46">
            <a:extLst>
              <a:ext uri="{FF2B5EF4-FFF2-40B4-BE49-F238E27FC236}">
                <a16:creationId xmlns:a16="http://schemas.microsoft.com/office/drawing/2014/main" id="{4EE62757-F56B-174D-9D0B-001FCBDD8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875" y="17668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1" name="Ovale 46">
            <a:extLst>
              <a:ext uri="{FF2B5EF4-FFF2-40B4-BE49-F238E27FC236}">
                <a16:creationId xmlns:a16="http://schemas.microsoft.com/office/drawing/2014/main" id="{A3A6E482-AEC6-0C4B-A9C3-7A4FFA56C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9725" y="1793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2" name="Ovale 46">
            <a:extLst>
              <a:ext uri="{FF2B5EF4-FFF2-40B4-BE49-F238E27FC236}">
                <a16:creationId xmlns:a16="http://schemas.microsoft.com/office/drawing/2014/main" id="{19F5A853-AD75-0948-891D-1C7F1829B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7325" y="20224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3" name="Ovale 46">
            <a:extLst>
              <a:ext uri="{FF2B5EF4-FFF2-40B4-BE49-F238E27FC236}">
                <a16:creationId xmlns:a16="http://schemas.microsoft.com/office/drawing/2014/main" id="{B3C775CD-F0A1-6E4A-81AC-3E24BE032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30146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4" name="Ovale 46">
            <a:extLst>
              <a:ext uri="{FF2B5EF4-FFF2-40B4-BE49-F238E27FC236}">
                <a16:creationId xmlns:a16="http://schemas.microsoft.com/office/drawing/2014/main" id="{ABAE2A97-6989-E740-A9A3-8152A6332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17176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5" name="Ovale 46">
            <a:extLst>
              <a:ext uri="{FF2B5EF4-FFF2-40B4-BE49-F238E27FC236}">
                <a16:creationId xmlns:a16="http://schemas.microsoft.com/office/drawing/2014/main" id="{C707CD17-1591-3343-B71C-88866CDA4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2786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6" name="Ovale 46">
            <a:extLst>
              <a:ext uri="{FF2B5EF4-FFF2-40B4-BE49-F238E27FC236}">
                <a16:creationId xmlns:a16="http://schemas.microsoft.com/office/drawing/2014/main" id="{5855B7E4-3B83-1F4A-A501-3DDBAB4F0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00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7" name="Ovale 46">
            <a:extLst>
              <a:ext uri="{FF2B5EF4-FFF2-40B4-BE49-F238E27FC236}">
                <a16:creationId xmlns:a16="http://schemas.microsoft.com/office/drawing/2014/main" id="{E6E837B7-2239-8C43-9D20-1943F4F12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2786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8" name="Ovale 46">
            <a:extLst>
              <a:ext uri="{FF2B5EF4-FFF2-40B4-BE49-F238E27FC236}">
                <a16:creationId xmlns:a16="http://schemas.microsoft.com/office/drawing/2014/main" id="{16444294-6496-C64F-8D39-4630F6593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3675" y="17668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09" name="Ovale 46">
            <a:extLst>
              <a:ext uri="{FF2B5EF4-FFF2-40B4-BE49-F238E27FC236}">
                <a16:creationId xmlns:a16="http://schemas.microsoft.com/office/drawing/2014/main" id="{2D7C0624-8853-274E-A936-588FE9446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675" y="17668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0" name="Ovale 46">
            <a:extLst>
              <a:ext uri="{FF2B5EF4-FFF2-40B4-BE49-F238E27FC236}">
                <a16:creationId xmlns:a16="http://schemas.microsoft.com/office/drawing/2014/main" id="{4433BF44-301C-E64F-A1BC-31B2BB586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438" y="13922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1" name="Ovale 46">
            <a:extLst>
              <a:ext uri="{FF2B5EF4-FFF2-40B4-BE49-F238E27FC236}">
                <a16:creationId xmlns:a16="http://schemas.microsoft.com/office/drawing/2014/main" id="{2DDD7904-0ADB-5243-8BB0-20C15B878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238" y="15446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2" name="Ovale 46">
            <a:extLst>
              <a:ext uri="{FF2B5EF4-FFF2-40B4-BE49-F238E27FC236}">
                <a16:creationId xmlns:a16="http://schemas.microsoft.com/office/drawing/2014/main" id="{F05516B3-2AFB-AB4E-98F8-207B04FEA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238" y="13160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3" name="Ovale 46">
            <a:extLst>
              <a:ext uri="{FF2B5EF4-FFF2-40B4-BE49-F238E27FC236}">
                <a16:creationId xmlns:a16="http://schemas.microsoft.com/office/drawing/2014/main" id="{D6CEC5A9-52DD-3E41-B088-A639AE078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6638" y="15446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4" name="Ovale 46">
            <a:extLst>
              <a:ext uri="{FF2B5EF4-FFF2-40B4-BE49-F238E27FC236}">
                <a16:creationId xmlns:a16="http://schemas.microsoft.com/office/drawing/2014/main" id="{164EFCF7-C7D9-A149-84B4-D635DD59B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6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5" name="Ovale 46">
            <a:extLst>
              <a:ext uri="{FF2B5EF4-FFF2-40B4-BE49-F238E27FC236}">
                <a16:creationId xmlns:a16="http://schemas.microsoft.com/office/drawing/2014/main" id="{7787A988-4AF8-AE46-A65E-48C5E2C5E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6638" y="14684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6" name="Ovale 46">
            <a:extLst>
              <a:ext uri="{FF2B5EF4-FFF2-40B4-BE49-F238E27FC236}">
                <a16:creationId xmlns:a16="http://schemas.microsoft.com/office/drawing/2014/main" id="{DF844E9A-AC18-574F-8DC7-B6AE67462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0438" y="13922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7" name="Ovale 46">
            <a:extLst>
              <a:ext uri="{FF2B5EF4-FFF2-40B4-BE49-F238E27FC236}">
                <a16:creationId xmlns:a16="http://schemas.microsoft.com/office/drawing/2014/main" id="{177E5D5A-12A8-6646-9B6B-3E517DB9D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18" name="Text Box 58">
            <a:extLst>
              <a:ext uri="{FF2B5EF4-FFF2-40B4-BE49-F238E27FC236}">
                <a16:creationId xmlns:a16="http://schemas.microsoft.com/office/drawing/2014/main" id="{15E64789-64BE-6C45-91F2-91631E70E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1036638"/>
            <a:ext cx="16002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R</a:t>
            </a: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ALTA AFFINITA’</a:t>
            </a:r>
          </a:p>
        </p:txBody>
      </p:sp>
      <p:sp>
        <p:nvSpPr>
          <p:cNvPr id="421" name="Ovale 46">
            <a:extLst>
              <a:ext uri="{FF2B5EF4-FFF2-40B4-BE49-F238E27FC236}">
                <a16:creationId xmlns:a16="http://schemas.microsoft.com/office/drawing/2014/main" id="{0B5F1B59-72E9-D346-8AD7-BFFEFF1BF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3275" y="1538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2" name="Ovale 46">
            <a:extLst>
              <a:ext uri="{FF2B5EF4-FFF2-40B4-BE49-F238E27FC236}">
                <a16:creationId xmlns:a16="http://schemas.microsoft.com/office/drawing/2014/main" id="{F65A1388-80EF-B14D-ABFF-37720D4ED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3" name="Ovale 46">
            <a:extLst>
              <a:ext uri="{FF2B5EF4-FFF2-40B4-BE49-F238E27FC236}">
                <a16:creationId xmlns:a16="http://schemas.microsoft.com/office/drawing/2014/main" id="{99EB7A3C-1A52-0444-992C-D144B3C4C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075" y="1538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4" name="Ovale 46">
            <a:extLst>
              <a:ext uri="{FF2B5EF4-FFF2-40B4-BE49-F238E27FC236}">
                <a16:creationId xmlns:a16="http://schemas.microsoft.com/office/drawing/2014/main" id="{BABBA93D-F5D6-F644-840D-BE0EF680E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94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5" name="Ovale 46">
            <a:extLst>
              <a:ext uri="{FF2B5EF4-FFF2-40B4-BE49-F238E27FC236}">
                <a16:creationId xmlns:a16="http://schemas.microsoft.com/office/drawing/2014/main" id="{79C2C236-BAFA-FC4E-AC88-9789014DB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0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6" name="Ovale 46">
            <a:extLst>
              <a:ext uri="{FF2B5EF4-FFF2-40B4-BE49-F238E27FC236}">
                <a16:creationId xmlns:a16="http://schemas.microsoft.com/office/drawing/2014/main" id="{C177D93B-53F6-544C-A12A-70AE0E667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275" y="15382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7" name="Ovale 46">
            <a:extLst>
              <a:ext uri="{FF2B5EF4-FFF2-40B4-BE49-F238E27FC236}">
                <a16:creationId xmlns:a16="http://schemas.microsoft.com/office/drawing/2014/main" id="{B8B8479E-6348-4E49-887E-96EA58DC6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1676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8" name="Ovale 46">
            <a:extLst>
              <a:ext uri="{FF2B5EF4-FFF2-40B4-BE49-F238E27FC236}">
                <a16:creationId xmlns:a16="http://schemas.microsoft.com/office/drawing/2014/main" id="{8F6DFE89-5E0B-674A-A4F1-707EFB5AD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66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29" name="Ovale 46">
            <a:extLst>
              <a:ext uri="{FF2B5EF4-FFF2-40B4-BE49-F238E27FC236}">
                <a16:creationId xmlns:a16="http://schemas.microsoft.com/office/drawing/2014/main" id="{B34A4F0F-4D72-494A-AB0B-E76FF92DD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1475" y="16144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0" name="Ovale 46">
            <a:extLst>
              <a:ext uri="{FF2B5EF4-FFF2-40B4-BE49-F238E27FC236}">
                <a16:creationId xmlns:a16="http://schemas.microsoft.com/office/drawing/2014/main" id="{AE2F9247-BDC0-654D-B92F-2AB4FF38A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275" y="169068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1" name="Text Box 61">
            <a:extLst>
              <a:ext uri="{FF2B5EF4-FFF2-40B4-BE49-F238E27FC236}">
                <a16:creationId xmlns:a16="http://schemas.microsoft.com/office/drawing/2014/main" id="{C560AAD5-4ED8-2149-A9BD-F7857EF24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688" y="0"/>
            <a:ext cx="5929312" cy="9556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2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La Transizione idealmente si completa: quando sono occupati gli ultimi siti e tutte le molecole di Hb sono nella forma ad alta affinità</a:t>
            </a:r>
          </a:p>
        </p:txBody>
      </p:sp>
      <p:sp>
        <p:nvSpPr>
          <p:cNvPr id="432" name="Ovale 46">
            <a:extLst>
              <a:ext uri="{FF2B5EF4-FFF2-40B4-BE49-F238E27FC236}">
                <a16:creationId xmlns:a16="http://schemas.microsoft.com/office/drawing/2014/main" id="{2BEF20C4-BE4A-A241-AE49-9CE741B34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3" name="Ovale 46">
            <a:extLst>
              <a:ext uri="{FF2B5EF4-FFF2-40B4-BE49-F238E27FC236}">
                <a16:creationId xmlns:a16="http://schemas.microsoft.com/office/drawing/2014/main" id="{2DC626AF-37B5-1C41-8F2C-741B453A1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828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4" name="Ovale 46">
            <a:extLst>
              <a:ext uri="{FF2B5EF4-FFF2-40B4-BE49-F238E27FC236}">
                <a16:creationId xmlns:a16="http://schemas.microsoft.com/office/drawing/2014/main" id="{CBCE6A17-0112-1946-9B78-49AF84E1E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1752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5" name="Ovale 46">
            <a:extLst>
              <a:ext uri="{FF2B5EF4-FFF2-40B4-BE49-F238E27FC236}">
                <a16:creationId xmlns:a16="http://schemas.microsoft.com/office/drawing/2014/main" id="{2B567445-A6E1-1846-9DFC-E0D98D5D9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30861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6" name="Ovale 46">
            <a:extLst>
              <a:ext uri="{FF2B5EF4-FFF2-40B4-BE49-F238E27FC236}">
                <a16:creationId xmlns:a16="http://schemas.microsoft.com/office/drawing/2014/main" id="{AEF3BF0B-E0E9-2E4A-AE81-E82B3A433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7325" y="1793875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7" name="Ovale 46">
            <a:extLst>
              <a:ext uri="{FF2B5EF4-FFF2-40B4-BE49-F238E27FC236}">
                <a16:creationId xmlns:a16="http://schemas.microsoft.com/office/drawing/2014/main" id="{1973559A-0B4C-5F48-B564-2AD8FD90A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1752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8" name="Ovale 46">
            <a:extLst>
              <a:ext uri="{FF2B5EF4-FFF2-40B4-BE49-F238E27FC236}">
                <a16:creationId xmlns:a16="http://schemas.microsoft.com/office/drawing/2014/main" id="{4E48828E-2C43-C947-95AA-E1039B40C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9812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39" name="Ovale 46">
            <a:extLst>
              <a:ext uri="{FF2B5EF4-FFF2-40B4-BE49-F238E27FC236}">
                <a16:creationId xmlns:a16="http://schemas.microsoft.com/office/drawing/2014/main" id="{0C2D20D7-A832-0D45-9B8E-76CAB0AD7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30861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0" name="Ovale 46">
            <a:extLst>
              <a:ext uri="{FF2B5EF4-FFF2-40B4-BE49-F238E27FC236}">
                <a16:creationId xmlns:a16="http://schemas.microsoft.com/office/drawing/2014/main" id="{524C5256-E84A-1541-81C9-D0F4E2175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30861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1" name="Ovale 46">
            <a:extLst>
              <a:ext uri="{FF2B5EF4-FFF2-40B4-BE49-F238E27FC236}">
                <a16:creationId xmlns:a16="http://schemas.microsoft.com/office/drawing/2014/main" id="{AFDF533A-5A20-6E43-94B4-C0770C58D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2895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2" name="Ovale 46">
            <a:extLst>
              <a:ext uri="{FF2B5EF4-FFF2-40B4-BE49-F238E27FC236}">
                <a16:creationId xmlns:a16="http://schemas.microsoft.com/office/drawing/2014/main" id="{21EB177C-1158-504C-9777-B5D9B953B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0113" y="2700338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3" name="Ovale 46">
            <a:extLst>
              <a:ext uri="{FF2B5EF4-FFF2-40B4-BE49-F238E27FC236}">
                <a16:creationId xmlns:a16="http://schemas.microsoft.com/office/drawing/2014/main" id="{948A7938-B7EC-2040-B61E-97F0E442B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27368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4" name="Ovale 46">
            <a:extLst>
              <a:ext uri="{FF2B5EF4-FFF2-40B4-BE49-F238E27FC236}">
                <a16:creationId xmlns:a16="http://schemas.microsoft.com/office/drawing/2014/main" id="{3239A1EA-E3B8-764C-96BA-5CBF48F31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27368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5" name="Ovale 46">
            <a:extLst>
              <a:ext uri="{FF2B5EF4-FFF2-40B4-BE49-F238E27FC236}">
                <a16:creationId xmlns:a16="http://schemas.microsoft.com/office/drawing/2014/main" id="{476C26E7-9E78-EE42-91E7-3548CAF12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8563" y="27368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6" name="Ovale 46">
            <a:extLst>
              <a:ext uri="{FF2B5EF4-FFF2-40B4-BE49-F238E27FC236}">
                <a16:creationId xmlns:a16="http://schemas.microsoft.com/office/drawing/2014/main" id="{F9EF898D-0671-2F4D-9E51-88BF74857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2363" y="258445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7" name="Ovale 46">
            <a:extLst>
              <a:ext uri="{FF2B5EF4-FFF2-40B4-BE49-F238E27FC236}">
                <a16:creationId xmlns:a16="http://schemas.microsoft.com/office/drawing/2014/main" id="{E5197D3D-BEAD-C742-870B-E9446A887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0113" y="3167063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8" name="Ovale 46">
            <a:extLst>
              <a:ext uri="{FF2B5EF4-FFF2-40B4-BE49-F238E27FC236}">
                <a16:creationId xmlns:a16="http://schemas.microsoft.com/office/drawing/2014/main" id="{BD36DB5B-08F9-EB44-A376-ED5F85B53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30480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49" name="Ovale 46">
            <a:extLst>
              <a:ext uri="{FF2B5EF4-FFF2-40B4-BE49-F238E27FC236}">
                <a16:creationId xmlns:a16="http://schemas.microsoft.com/office/drawing/2014/main" id="{844986B8-E33F-BC47-9A1E-F90E535CC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28956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50" name="Ovale 46">
            <a:extLst>
              <a:ext uri="{FF2B5EF4-FFF2-40B4-BE49-F238E27FC236}">
                <a16:creationId xmlns:a16="http://schemas.microsoft.com/office/drawing/2014/main" id="{7094A516-0B76-4741-B679-505D1632D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29718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451" name="Ovale 46">
            <a:extLst>
              <a:ext uri="{FF2B5EF4-FFF2-40B4-BE49-F238E27FC236}">
                <a16:creationId xmlns:a16="http://schemas.microsoft.com/office/drawing/2014/main" id="{633C82D8-2DD5-9E4D-853C-E1B2A48C1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2819400"/>
            <a:ext cx="76200" cy="762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A4F7092-E93C-714A-BBDF-1B9357FADD41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3352800"/>
            <a:ext cx="1295400" cy="731838"/>
            <a:chOff x="1371600" y="3352800"/>
            <a:chExt cx="1295400" cy="731838"/>
          </a:xfrm>
        </p:grpSpPr>
        <p:grpSp>
          <p:nvGrpSpPr>
            <p:cNvPr id="51446" name="Gruppo 128">
              <a:extLst>
                <a:ext uri="{FF2B5EF4-FFF2-40B4-BE49-F238E27FC236}">
                  <a16:creationId xmlns:a16="http://schemas.microsoft.com/office/drawing/2014/main" id="{56C725E6-712F-8941-B493-19DDFF114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1600" y="3352800"/>
              <a:ext cx="1295400" cy="731838"/>
              <a:chOff x="1406856" y="3020704"/>
              <a:chExt cx="1294650" cy="732206"/>
            </a:xfrm>
          </p:grpSpPr>
          <p:grpSp>
            <p:nvGrpSpPr>
              <p:cNvPr id="51448" name="Gruppo 23">
                <a:extLst>
                  <a:ext uri="{FF2B5EF4-FFF2-40B4-BE49-F238E27FC236}">
                    <a16:creationId xmlns:a16="http://schemas.microsoft.com/office/drawing/2014/main" id="{8873DBA4-83D3-0549-B973-FCD6687264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06856" y="3020704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452" name="CasellaDiTesto 25">
                  <a:extLst>
                    <a:ext uri="{FF2B5EF4-FFF2-40B4-BE49-F238E27FC236}">
                      <a16:creationId xmlns:a16="http://schemas.microsoft.com/office/drawing/2014/main" id="{F2EA8326-A84E-2B4F-89F1-CA99614798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53" name="CasellaDiTesto 26">
                  <a:extLst>
                    <a:ext uri="{FF2B5EF4-FFF2-40B4-BE49-F238E27FC236}">
                      <a16:creationId xmlns:a16="http://schemas.microsoft.com/office/drawing/2014/main" id="{09ACD5AC-E3ED-884C-AD5B-67BD9F8138B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54" name="CasellaDiTesto 27">
                  <a:extLst>
                    <a:ext uri="{FF2B5EF4-FFF2-40B4-BE49-F238E27FC236}">
                      <a16:creationId xmlns:a16="http://schemas.microsoft.com/office/drawing/2014/main" id="{9D3CB54F-3B19-0243-A928-CF1CE99FCBD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55" name="CasellaDiTesto 28">
                  <a:extLst>
                    <a:ext uri="{FF2B5EF4-FFF2-40B4-BE49-F238E27FC236}">
                      <a16:creationId xmlns:a16="http://schemas.microsoft.com/office/drawing/2014/main" id="{7566E470-0A26-8D46-8D8B-2259A8136D7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449" name="Rombo 117">
                <a:extLst>
                  <a:ext uri="{FF2B5EF4-FFF2-40B4-BE49-F238E27FC236}">
                    <a16:creationId xmlns:a16="http://schemas.microsoft.com/office/drawing/2014/main" id="{604F6C93-0023-814F-A5E8-0F672CE5C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53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50" name="Rombo 118">
                <a:extLst>
                  <a:ext uri="{FF2B5EF4-FFF2-40B4-BE49-F238E27FC236}">
                    <a16:creationId xmlns:a16="http://schemas.microsoft.com/office/drawing/2014/main" id="{4BA2B278-959F-5041-BD01-B18DB87E8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0104" y="30752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51" name="Rombo 119">
                <a:extLst>
                  <a:ext uri="{FF2B5EF4-FFF2-40B4-BE49-F238E27FC236}">
                    <a16:creationId xmlns:a16="http://schemas.microsoft.com/office/drawing/2014/main" id="{C2B519A8-2F48-7F45-86A9-B465DF657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2144" y="3380096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1447" name="Rombo 119">
              <a:extLst>
                <a:ext uri="{FF2B5EF4-FFF2-40B4-BE49-F238E27FC236}">
                  <a16:creationId xmlns:a16="http://schemas.microsoft.com/office/drawing/2014/main" id="{769C0F8F-61B4-0D43-BBCF-C95B5C306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5446" y="3714071"/>
              <a:ext cx="304977" cy="304647"/>
            </a:xfrm>
            <a:prstGeom prst="diamond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419" name="Gruppo 185">
            <a:extLst>
              <a:ext uri="{FF2B5EF4-FFF2-40B4-BE49-F238E27FC236}">
                <a16:creationId xmlns:a16="http://schemas.microsoft.com/office/drawing/2014/main" id="{61B095D9-4D34-C940-AFC2-0B53208AE7B8}"/>
              </a:ext>
            </a:extLst>
          </p:cNvPr>
          <p:cNvGrpSpPr>
            <a:grpSpLocks/>
          </p:cNvGrpSpPr>
          <p:nvPr/>
        </p:nvGrpSpPr>
        <p:grpSpPr bwMode="auto">
          <a:xfrm>
            <a:off x="7227888" y="4327525"/>
            <a:ext cx="1295400" cy="731838"/>
            <a:chOff x="3276600" y="1295400"/>
            <a:chExt cx="1294650" cy="732206"/>
          </a:xfrm>
        </p:grpSpPr>
        <p:grpSp>
          <p:nvGrpSpPr>
            <p:cNvPr id="51432" name="Gruppo 44">
              <a:extLst>
                <a:ext uri="{FF2B5EF4-FFF2-40B4-BE49-F238E27FC236}">
                  <a16:creationId xmlns:a16="http://schemas.microsoft.com/office/drawing/2014/main" id="{860C88DE-35EA-D942-A1E6-53A3E7C68D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104" y="1662752"/>
              <a:ext cx="228600" cy="228600"/>
              <a:chOff x="6629400" y="3200400"/>
              <a:chExt cx="228600" cy="228600"/>
            </a:xfrm>
          </p:grpSpPr>
          <p:sp>
            <p:nvSpPr>
              <p:cNvPr id="51444" name="Ovale 45">
                <a:extLst>
                  <a:ext uri="{FF2B5EF4-FFF2-40B4-BE49-F238E27FC236}">
                    <a16:creationId xmlns:a16="http://schemas.microsoft.com/office/drawing/2014/main" id="{C414631E-7AE0-464C-9993-EE673580F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45" name="Ovale 46">
                <a:extLst>
                  <a:ext uri="{FF2B5EF4-FFF2-40B4-BE49-F238E27FC236}">
                    <a16:creationId xmlns:a16="http://schemas.microsoft.com/office/drawing/2014/main" id="{CCE0E434-94E2-B849-AED2-EF3ACF149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33" name="Gruppo 173">
              <a:extLst>
                <a:ext uri="{FF2B5EF4-FFF2-40B4-BE49-F238E27FC236}">
                  <a16:creationId xmlns:a16="http://schemas.microsoft.com/office/drawing/2014/main" id="{4B1D5713-378F-B44F-AB15-52F27E266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6600" y="1295400"/>
              <a:ext cx="1294650" cy="732206"/>
              <a:chOff x="1524000" y="3962400"/>
              <a:chExt cx="1294650" cy="732206"/>
            </a:xfrm>
          </p:grpSpPr>
          <p:grpSp>
            <p:nvGrpSpPr>
              <p:cNvPr id="51434" name="Gruppo 23">
                <a:extLst>
                  <a:ext uri="{FF2B5EF4-FFF2-40B4-BE49-F238E27FC236}">
                    <a16:creationId xmlns:a16="http://schemas.microsoft.com/office/drawing/2014/main" id="{48979287-0E23-B043-A1CF-947EFB8B8B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24000" y="3962400"/>
                <a:ext cx="1294650" cy="732206"/>
                <a:chOff x="1102056" y="2639704"/>
                <a:chExt cx="1294650" cy="732206"/>
              </a:xfrm>
            </p:grpSpPr>
            <p:sp>
              <p:nvSpPr>
                <p:cNvPr id="51440" name="CasellaDiTesto 181">
                  <a:extLst>
                    <a:ext uri="{FF2B5EF4-FFF2-40B4-BE49-F238E27FC236}">
                      <a16:creationId xmlns:a16="http://schemas.microsoft.com/office/drawing/2014/main" id="{27386F0D-8507-0742-9828-EC0DCA9A3C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02056" y="2639704"/>
                  <a:ext cx="42351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2000" b="1" i="0" u="none" strike="noStrike" kern="1200" cap="none" spc="0" normalizeH="0" baseline="-2500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41" name="CasellaDiTesto 182">
                  <a:extLst>
                    <a:ext uri="{FF2B5EF4-FFF2-40B4-BE49-F238E27FC236}">
                      <a16:creationId xmlns:a16="http://schemas.microsoft.com/office/drawing/2014/main" id="{FFD849C0-4C23-CC42-A8D4-2A7DDB1ABC3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15704" y="2971800"/>
                  <a:ext cx="402674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2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1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42" name="CasellaDiTesto 183">
                  <a:extLst>
                    <a:ext uri="{FF2B5EF4-FFF2-40B4-BE49-F238E27FC236}">
                      <a16:creationId xmlns:a16="http://schemas.microsoft.com/office/drawing/2014/main" id="{598A8369-1D4C-D540-B2C3-2C9D8A98CE9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68384" y="2971800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α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43" name="CasellaDiTesto 184">
                  <a:extLst>
                    <a:ext uri="{FF2B5EF4-FFF2-40B4-BE49-F238E27FC236}">
                      <a16:creationId xmlns:a16="http://schemas.microsoft.com/office/drawing/2014/main" id="{C5E577EC-49D1-A648-A4C6-0DFD920C966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9592" y="2653352"/>
                  <a:ext cx="42832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β</a:t>
                  </a:r>
                  <a:r>
                    <a:rPr kumimoji="0" lang="it-IT" altLang="it-IT" sz="1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2</a:t>
                  </a: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35" name="Gruppo 44">
                <a:extLst>
                  <a:ext uri="{FF2B5EF4-FFF2-40B4-BE49-F238E27FC236}">
                    <a16:creationId xmlns:a16="http://schemas.microsoft.com/office/drawing/2014/main" id="{AF7A3958-58CF-884A-BCD0-DD0E78FE0D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5000" y="4065896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38" name="Ovale 45">
                  <a:extLst>
                    <a:ext uri="{FF2B5EF4-FFF2-40B4-BE49-F238E27FC236}">
                      <a16:creationId xmlns:a16="http://schemas.microsoft.com/office/drawing/2014/main" id="{42F638B3-0F39-AC47-97C7-141D812036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39" name="Ovale 46">
                  <a:extLst>
                    <a:ext uri="{FF2B5EF4-FFF2-40B4-BE49-F238E27FC236}">
                      <a16:creationId xmlns:a16="http://schemas.microsoft.com/office/drawing/2014/main" id="{DF818593-659D-DB43-A0FF-248A1E2CA0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1436" name="Rombo 176">
                <a:extLst>
                  <a:ext uri="{FF2B5EF4-FFF2-40B4-BE49-F238E27FC236}">
                    <a16:creationId xmlns:a16="http://schemas.microsoft.com/office/drawing/2014/main" id="{2A3EF818-FFED-4E4F-B2D5-C3F0400A0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6096" y="4308144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37" name="Rombo 177">
                <a:extLst>
                  <a:ext uri="{FF2B5EF4-FFF2-40B4-BE49-F238E27FC236}">
                    <a16:creationId xmlns:a16="http://schemas.microsoft.com/office/drawing/2014/main" id="{51F5394E-AA31-3F46-87F8-4CE4B9035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7248" y="4016992"/>
                <a:ext cx="304800" cy="304800"/>
              </a:xfrm>
              <a:prstGeom prst="diamond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65" name="Gruppo 292">
            <a:extLst>
              <a:ext uri="{FF2B5EF4-FFF2-40B4-BE49-F238E27FC236}">
                <a16:creationId xmlns:a16="http://schemas.microsoft.com/office/drawing/2014/main" id="{DEBC74D1-8CA5-8F4C-B93A-C12C8C68268A}"/>
              </a:ext>
            </a:extLst>
          </p:cNvPr>
          <p:cNvGrpSpPr>
            <a:grpSpLocks/>
          </p:cNvGrpSpPr>
          <p:nvPr/>
        </p:nvGrpSpPr>
        <p:grpSpPr bwMode="auto">
          <a:xfrm>
            <a:off x="7740650" y="2009775"/>
            <a:ext cx="1295400" cy="731838"/>
            <a:chOff x="5791200" y="1143000"/>
            <a:chExt cx="1294650" cy="732206"/>
          </a:xfrm>
        </p:grpSpPr>
        <p:grpSp>
          <p:nvGrpSpPr>
            <p:cNvPr id="51415" name="Gruppo 44">
              <a:extLst>
                <a:ext uri="{FF2B5EF4-FFF2-40B4-BE49-F238E27FC236}">
                  <a16:creationId xmlns:a16="http://schemas.microsoft.com/office/drawing/2014/main" id="{B4753B83-FE35-F247-A73B-416E95DABC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77888" y="1268104"/>
              <a:ext cx="228600" cy="228600"/>
              <a:chOff x="6629400" y="3200400"/>
              <a:chExt cx="228600" cy="228600"/>
            </a:xfrm>
          </p:grpSpPr>
          <p:sp>
            <p:nvSpPr>
              <p:cNvPr id="51430" name="Ovale 45">
                <a:extLst>
                  <a:ext uri="{FF2B5EF4-FFF2-40B4-BE49-F238E27FC236}">
                    <a16:creationId xmlns:a16="http://schemas.microsoft.com/office/drawing/2014/main" id="{58E92D7A-BCD5-D545-8A0E-42D97A2EB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9400" y="3200400"/>
                <a:ext cx="228600" cy="2286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1431" name="Ovale 46">
                <a:extLst>
                  <a:ext uri="{FF2B5EF4-FFF2-40B4-BE49-F238E27FC236}">
                    <a16:creationId xmlns:a16="http://schemas.microsoft.com/office/drawing/2014/main" id="{351F928C-8375-A94F-8E8E-0F5EEA2A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5600" y="3276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1416" name="Gruppo 277">
              <a:extLst>
                <a:ext uri="{FF2B5EF4-FFF2-40B4-BE49-F238E27FC236}">
                  <a16:creationId xmlns:a16="http://schemas.microsoft.com/office/drawing/2014/main" id="{E56504EA-DF15-4F40-BC5E-7F12A6E7DB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1200" y="1143000"/>
              <a:ext cx="1294650" cy="732206"/>
              <a:chOff x="3733800" y="2743200"/>
              <a:chExt cx="1294650" cy="732206"/>
            </a:xfrm>
          </p:grpSpPr>
          <p:grpSp>
            <p:nvGrpSpPr>
              <p:cNvPr id="51417" name="Gruppo 44">
                <a:extLst>
                  <a:ext uri="{FF2B5EF4-FFF2-40B4-BE49-F238E27FC236}">
                    <a16:creationId xmlns:a16="http://schemas.microsoft.com/office/drawing/2014/main" id="{DCF822BC-55D9-304C-8232-0BC206BB1D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5008" y="3110552"/>
                <a:ext cx="228600" cy="228600"/>
                <a:chOff x="6629400" y="3200400"/>
                <a:chExt cx="228600" cy="228600"/>
              </a:xfrm>
            </p:grpSpPr>
            <p:sp>
              <p:nvSpPr>
                <p:cNvPr id="51428" name="Ovale 45">
                  <a:extLst>
                    <a:ext uri="{FF2B5EF4-FFF2-40B4-BE49-F238E27FC236}">
                      <a16:creationId xmlns:a16="http://schemas.microsoft.com/office/drawing/2014/main" id="{78562647-662D-5B40-B4C0-CF7BEDC864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29400" y="3200400"/>
                  <a:ext cx="228600" cy="228600"/>
                </a:xfrm>
                <a:prstGeom prst="ellipse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1429" name="Ovale 46">
                  <a:extLst>
                    <a:ext uri="{FF2B5EF4-FFF2-40B4-BE49-F238E27FC236}">
                      <a16:creationId xmlns:a16="http://schemas.microsoft.com/office/drawing/2014/main" id="{BEB553FE-1EB0-8A47-A438-7A5C0F0355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5600" y="32766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1418" name="Gruppo 199">
                <a:extLst>
                  <a:ext uri="{FF2B5EF4-FFF2-40B4-BE49-F238E27FC236}">
                    <a16:creationId xmlns:a16="http://schemas.microsoft.com/office/drawing/2014/main" id="{522B9E4C-63CB-204B-BD60-821B65732E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3800" y="2743200"/>
                <a:ext cx="1294650" cy="732206"/>
                <a:chOff x="1406856" y="3020704"/>
                <a:chExt cx="1294650" cy="732206"/>
              </a:xfrm>
            </p:grpSpPr>
            <p:grpSp>
              <p:nvGrpSpPr>
                <p:cNvPr id="51419" name="Gruppo 23">
                  <a:extLst>
                    <a:ext uri="{FF2B5EF4-FFF2-40B4-BE49-F238E27FC236}">
                      <a16:creationId xmlns:a16="http://schemas.microsoft.com/office/drawing/2014/main" id="{B544C536-F97B-C740-93B4-BD3AD87B6D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06856" y="3020704"/>
                  <a:ext cx="1294650" cy="732206"/>
                  <a:chOff x="1102056" y="2639704"/>
                  <a:chExt cx="1294650" cy="732206"/>
                </a:xfrm>
              </p:grpSpPr>
              <p:sp>
                <p:nvSpPr>
                  <p:cNvPr id="51424" name="CasellaDiTesto 286">
                    <a:extLst>
                      <a:ext uri="{FF2B5EF4-FFF2-40B4-BE49-F238E27FC236}">
                        <a16:creationId xmlns:a16="http://schemas.microsoft.com/office/drawing/2014/main" id="{1D19FC83-4DEA-5145-895C-CC1857C6FB1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2056" y="2639704"/>
                    <a:ext cx="42351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2000" b="1" i="0" u="none" strike="noStrike" kern="1200" cap="none" spc="0" normalizeH="0" baseline="-25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5" name="CasellaDiTesto 287">
                    <a:extLst>
                      <a:ext uri="{FF2B5EF4-FFF2-40B4-BE49-F238E27FC236}">
                        <a16:creationId xmlns:a16="http://schemas.microsoft.com/office/drawing/2014/main" id="{08A087B9-33A9-0241-A1DD-E4922F94467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15704" y="2971800"/>
                    <a:ext cx="402674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1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6" name="CasellaDiTesto 288">
                    <a:extLst>
                      <a:ext uri="{FF2B5EF4-FFF2-40B4-BE49-F238E27FC236}">
                        <a16:creationId xmlns:a16="http://schemas.microsoft.com/office/drawing/2014/main" id="{D09D6C64-F0B5-5C4D-B8B7-B9CF035D421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8384" y="2971800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α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7" name="CasellaDiTesto 289">
                    <a:extLst>
                      <a:ext uri="{FF2B5EF4-FFF2-40B4-BE49-F238E27FC236}">
                        <a16:creationId xmlns:a16="http://schemas.microsoft.com/office/drawing/2014/main" id="{37981758-A7CA-B64A-8EC1-77FC34E6A54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9592" y="2653352"/>
                    <a:ext cx="428322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l-GR" altLang="it-IT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β</a:t>
                    </a:r>
                    <a:r>
                      <a:rPr kumimoji="0" lang="it-IT" altLang="it-IT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rPr>
                      <a:t>2</a:t>
                    </a: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1420" name="Gruppo 44">
                  <a:extLst>
                    <a:ext uri="{FF2B5EF4-FFF2-40B4-BE49-F238E27FC236}">
                      <a16:creationId xmlns:a16="http://schemas.microsoft.com/office/drawing/2014/main" id="{0CEF6492-6884-2543-83C1-7DECA9A2CA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93544" y="3393744"/>
                  <a:ext cx="228600" cy="228600"/>
                  <a:chOff x="6629400" y="3200400"/>
                  <a:chExt cx="228600" cy="228600"/>
                </a:xfrm>
              </p:grpSpPr>
              <p:sp>
                <p:nvSpPr>
                  <p:cNvPr id="51422" name="Ovale 45">
                    <a:extLst>
                      <a:ext uri="{FF2B5EF4-FFF2-40B4-BE49-F238E27FC236}">
                        <a16:creationId xmlns:a16="http://schemas.microsoft.com/office/drawing/2014/main" id="{380C0C0E-E99E-B14F-BA0C-5620EDA42B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29400" y="3200400"/>
                    <a:ext cx="228600" cy="2286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423" name="Ovale 46">
                    <a:extLst>
                      <a:ext uri="{FF2B5EF4-FFF2-40B4-BE49-F238E27FC236}">
                        <a16:creationId xmlns:a16="http://schemas.microsoft.com/office/drawing/2014/main" id="{2DED3531-2A61-5540-855B-422F86A47A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5600" y="32766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85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altLang="it-IT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902030302020204" pitchFamily="66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1421" name="Rombo 283">
                  <a:extLst>
                    <a:ext uri="{FF2B5EF4-FFF2-40B4-BE49-F238E27FC236}">
                      <a16:creationId xmlns:a16="http://schemas.microsoft.com/office/drawing/2014/main" id="{65107C79-1029-754F-9181-CDAF3554B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0104" y="3075296"/>
                  <a:ext cx="304800" cy="304800"/>
                </a:xfrm>
                <a:prstGeom prst="diamond">
                  <a:avLst/>
                </a:prstGeom>
                <a:solidFill>
                  <a:schemeClr val="accent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85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altLang="it-IT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902030302020204" pitchFamily="66" charset="0"/>
                    <a:ea typeface="+mn-ea"/>
                    <a:cs typeface="+mn-cs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0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1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4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7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0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6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0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 nodeType="clickPar">
                      <p:stCondLst>
                        <p:cond delay="indefinite"/>
                      </p:stCondLst>
                      <p:childTnLst>
                        <p:par>
                          <p:cTn id="3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3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3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6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9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2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5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8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1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4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7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0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3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6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9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2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5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8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1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4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7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0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3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6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2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5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8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4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7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0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3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6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9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5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8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1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4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0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3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6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9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2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5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8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1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4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7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0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3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6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2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5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8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1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4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7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0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3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6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9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2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8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1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4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7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0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3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6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9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2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5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8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1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4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7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0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3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6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9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2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5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8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1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4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7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0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3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6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2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5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8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1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5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1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10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96" grpId="0"/>
      <p:bldP spid="110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59" grpId="1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/>
      <p:bldP spid="273" grpId="0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8" grpId="0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  <p:bldP spid="395" grpId="0" animBg="1"/>
      <p:bldP spid="396" grpId="0" animBg="1"/>
      <p:bldP spid="397" grpId="0" animBg="1"/>
      <p:bldP spid="398" grpId="0" animBg="1"/>
      <p:bldP spid="399" grpId="0" animBg="1"/>
      <p:bldP spid="400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12" grpId="0" animBg="1"/>
      <p:bldP spid="413" grpId="0" animBg="1"/>
      <p:bldP spid="414" grpId="0" animBg="1"/>
      <p:bldP spid="415" grpId="0" animBg="1"/>
      <p:bldP spid="416" grpId="0" animBg="1"/>
      <p:bldP spid="417" grpId="0" animBg="1"/>
      <p:bldP spid="418" grpId="0"/>
      <p:bldP spid="421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 animBg="1"/>
      <p:bldP spid="429" grpId="0" animBg="1"/>
      <p:bldP spid="430" grpId="0" animBg="1"/>
      <p:bldP spid="431" grpId="0" animBg="1"/>
      <p:bldP spid="432" grpId="0" animBg="1"/>
      <p:bldP spid="433" grpId="0" animBg="1"/>
      <p:bldP spid="434" grpId="0" animBg="1"/>
      <p:bldP spid="435" grpId="0" animBg="1"/>
      <p:bldP spid="436" grpId="0" animBg="1"/>
      <p:bldP spid="437" grpId="0" animBg="1"/>
      <p:bldP spid="438" grpId="0" animBg="1"/>
      <p:bldP spid="439" grpId="0" animBg="1"/>
      <p:bldP spid="440" grpId="0" animBg="1"/>
      <p:bldP spid="441" grpId="0" animBg="1"/>
      <p:bldP spid="442" grpId="0" animBg="1"/>
      <p:bldP spid="443" grpId="0" animBg="1"/>
      <p:bldP spid="444" grpId="0" animBg="1"/>
      <p:bldP spid="445" grpId="0" animBg="1"/>
      <p:bldP spid="446" grpId="0" animBg="1"/>
      <p:bldP spid="447" grpId="0" animBg="1"/>
      <p:bldP spid="448" grpId="0" animBg="1"/>
      <p:bldP spid="449" grpId="0" animBg="1"/>
      <p:bldP spid="450" grpId="0" animBg="1"/>
      <p:bldP spid="45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>
            <a:extLst>
              <a:ext uri="{FF2B5EF4-FFF2-40B4-BE49-F238E27FC236}">
                <a16:creationId xmlns:a16="http://schemas.microsoft.com/office/drawing/2014/main" id="{7C768E11-2417-874F-A781-8F4D463C0C30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917575"/>
            <a:ext cx="6518275" cy="5564188"/>
            <a:chOff x="1680" y="578"/>
            <a:chExt cx="3973" cy="3505"/>
          </a:xfrm>
        </p:grpSpPr>
        <p:grpSp>
          <p:nvGrpSpPr>
            <p:cNvPr id="56347" name="Group 34">
              <a:extLst>
                <a:ext uri="{FF2B5EF4-FFF2-40B4-BE49-F238E27FC236}">
                  <a16:creationId xmlns:a16="http://schemas.microsoft.com/office/drawing/2014/main" id="{E0671364-21DC-644B-B67D-428F93D279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0" y="578"/>
              <a:ext cx="3973" cy="3244"/>
              <a:chOff x="1728" y="733"/>
              <a:chExt cx="3973" cy="3244"/>
            </a:xfrm>
          </p:grpSpPr>
          <p:sp>
            <p:nvSpPr>
              <p:cNvPr id="56354" name="Rectangle 17">
                <a:extLst>
                  <a:ext uri="{FF2B5EF4-FFF2-40B4-BE49-F238E27FC236}">
                    <a16:creationId xmlns:a16="http://schemas.microsoft.com/office/drawing/2014/main" id="{D35875AC-CFFC-F94D-A35F-6B2B2434E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816"/>
                <a:ext cx="3264" cy="288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902030302020204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56355" name="Line 18">
                <a:extLst>
                  <a:ext uri="{FF2B5EF4-FFF2-40B4-BE49-F238E27FC236}">
                    <a16:creationId xmlns:a16="http://schemas.microsoft.com/office/drawing/2014/main" id="{B6C17E92-F916-9244-95B0-9C048AE912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81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6" name="Line 19">
                <a:extLst>
                  <a:ext uri="{FF2B5EF4-FFF2-40B4-BE49-F238E27FC236}">
                    <a16:creationId xmlns:a16="http://schemas.microsoft.com/office/drawing/2014/main" id="{083B0031-EBB6-2342-A718-5F8280BC7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29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7" name="Line 21">
                <a:extLst>
                  <a:ext uri="{FF2B5EF4-FFF2-40B4-BE49-F238E27FC236}">
                    <a16:creationId xmlns:a16="http://schemas.microsoft.com/office/drawing/2014/main" id="{B1865FA1-8025-EC40-AF5E-86F48E933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1" y="3696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8" name="Line 22">
                <a:extLst>
                  <a:ext uri="{FF2B5EF4-FFF2-40B4-BE49-F238E27FC236}">
                    <a16:creationId xmlns:a16="http://schemas.microsoft.com/office/drawing/2014/main" id="{01658B51-4A1D-424D-ABDD-7686976CBE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976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9" name="Line 23">
                <a:extLst>
                  <a:ext uri="{FF2B5EF4-FFF2-40B4-BE49-F238E27FC236}">
                    <a16:creationId xmlns:a16="http://schemas.microsoft.com/office/drawing/2014/main" id="{C8A75C32-6167-6E48-A01D-E4FB62981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1549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0" name="Text Box 24">
                <a:extLst>
                  <a:ext uri="{FF2B5EF4-FFF2-40B4-BE49-F238E27FC236}">
                    <a16:creationId xmlns:a16="http://schemas.microsoft.com/office/drawing/2014/main" id="{B6636910-8DC2-4B4E-BBEB-7567B19415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66" y="733"/>
                <a:ext cx="360" cy="2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1,00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0.75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0.50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0.25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0.0</a:t>
                </a:r>
              </a:p>
            </p:txBody>
          </p:sp>
          <p:grpSp>
            <p:nvGrpSpPr>
              <p:cNvPr id="56361" name="Group 27">
                <a:extLst>
                  <a:ext uri="{FF2B5EF4-FFF2-40B4-BE49-F238E27FC236}">
                    <a16:creationId xmlns:a16="http://schemas.microsoft.com/office/drawing/2014/main" id="{73481764-48CD-3E47-8179-FA0633B4BB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28" y="1779"/>
                <a:ext cx="203" cy="288"/>
                <a:chOff x="1574" y="1952"/>
                <a:chExt cx="203" cy="288"/>
              </a:xfrm>
            </p:grpSpPr>
            <p:sp>
              <p:nvSpPr>
                <p:cNvPr id="56367" name="Text Box 25">
                  <a:extLst>
                    <a:ext uri="{FF2B5EF4-FFF2-40B4-BE49-F238E27FC236}">
                      <a16:creationId xmlns:a16="http://schemas.microsoft.com/office/drawing/2014/main" id="{D094EF83-A4D9-544F-BBA0-F85757F2F0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74" y="1952"/>
                  <a:ext cx="203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altLang="it-IT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+mn-cs"/>
                    </a:rPr>
                    <a:t>Y</a:t>
                  </a:r>
                </a:p>
              </p:txBody>
            </p:sp>
            <p:sp>
              <p:nvSpPr>
                <p:cNvPr id="56368" name="Line 26">
                  <a:extLst>
                    <a:ext uri="{FF2B5EF4-FFF2-40B4-BE49-F238E27FC236}">
                      <a16:creationId xmlns:a16="http://schemas.microsoft.com/office/drawing/2014/main" id="{32F08F16-A823-DB4B-86F3-D28B00AD43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39" y="1969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6362" name="Line 29">
                <a:extLst>
                  <a:ext uri="{FF2B5EF4-FFF2-40B4-BE49-F238E27FC236}">
                    <a16:creationId xmlns:a16="http://schemas.microsoft.com/office/drawing/2014/main" id="{73D35CD4-C8F4-7149-9305-F546A2E3B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20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3" name="Line 30">
                <a:extLst>
                  <a:ext uri="{FF2B5EF4-FFF2-40B4-BE49-F238E27FC236}">
                    <a16:creationId xmlns:a16="http://schemas.microsoft.com/office/drawing/2014/main" id="{BDAA4DDE-470C-4B4A-B19A-3C8EB15EA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4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4" name="Line 31">
                <a:extLst>
                  <a:ext uri="{FF2B5EF4-FFF2-40B4-BE49-F238E27FC236}">
                    <a16:creationId xmlns:a16="http://schemas.microsoft.com/office/drawing/2014/main" id="{46B3566D-894B-4348-87AE-CDADA470C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0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5" name="Line 32">
                <a:extLst>
                  <a:ext uri="{FF2B5EF4-FFF2-40B4-BE49-F238E27FC236}">
                    <a16:creationId xmlns:a16="http://schemas.microsoft.com/office/drawing/2014/main" id="{442E90A2-C45E-244F-9FC3-C2DFFDCF5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68" y="3696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66" name="Text Box 33">
                <a:extLst>
                  <a:ext uri="{FF2B5EF4-FFF2-40B4-BE49-F238E27FC236}">
                    <a16:creationId xmlns:a16="http://schemas.microsoft.com/office/drawing/2014/main" id="{57F13AEC-06C1-2547-92ED-A7A1BF01AB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9" y="3746"/>
                <a:ext cx="282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  20,0              40,0              60,0            80,0</a:t>
                </a:r>
              </a:p>
            </p:txBody>
          </p:sp>
        </p:grpSp>
        <p:grpSp>
          <p:nvGrpSpPr>
            <p:cNvPr id="56348" name="Group 66">
              <a:extLst>
                <a:ext uri="{FF2B5EF4-FFF2-40B4-BE49-F238E27FC236}">
                  <a16:creationId xmlns:a16="http://schemas.microsoft.com/office/drawing/2014/main" id="{B8C61CD6-CDD1-DD46-8A6B-E6F0FFCD1D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7" y="3552"/>
              <a:ext cx="2449" cy="531"/>
              <a:chOff x="2687" y="3552"/>
              <a:chExt cx="2449" cy="531"/>
            </a:xfrm>
          </p:grpSpPr>
          <p:sp>
            <p:nvSpPr>
              <p:cNvPr id="56349" name="Text Box 28">
                <a:extLst>
                  <a:ext uri="{FF2B5EF4-FFF2-40B4-BE49-F238E27FC236}">
                    <a16:creationId xmlns:a16="http://schemas.microsoft.com/office/drawing/2014/main" id="{CFC8CFA0-FAAF-E54A-820D-DD27CF86DE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64" y="3795"/>
                <a:ext cx="105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altLang="it-IT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pO</a:t>
                </a:r>
                <a:r>
                  <a:rPr kumimoji="0" lang="it-IT" altLang="it-IT" sz="24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it-IT" altLang="it-IT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 (mmHg)</a:t>
                </a:r>
              </a:p>
            </p:txBody>
          </p:sp>
          <p:sp>
            <p:nvSpPr>
              <p:cNvPr id="56350" name="Line 38">
                <a:extLst>
                  <a:ext uri="{FF2B5EF4-FFF2-40B4-BE49-F238E27FC236}">
                    <a16:creationId xmlns:a16="http://schemas.microsoft.com/office/drawing/2014/main" id="{F66DDB3F-A853-9F47-9BDE-1E97D3719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4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1" name="Line 40">
                <a:extLst>
                  <a:ext uri="{FF2B5EF4-FFF2-40B4-BE49-F238E27FC236}">
                    <a16:creationId xmlns:a16="http://schemas.microsoft.com/office/drawing/2014/main" id="{09D64615-FCA8-BD46-BA8C-B5B645430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7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2" name="Line 41">
                <a:extLst>
                  <a:ext uri="{FF2B5EF4-FFF2-40B4-BE49-F238E27FC236}">
                    <a16:creationId xmlns:a16="http://schemas.microsoft.com/office/drawing/2014/main" id="{ECEDAFC5-DC01-0842-B673-7AB527823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4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53" name="Line 42">
                <a:extLst>
                  <a:ext uri="{FF2B5EF4-FFF2-40B4-BE49-F238E27FC236}">
                    <a16:creationId xmlns:a16="http://schemas.microsoft.com/office/drawing/2014/main" id="{9DD5DF38-28EC-7142-A1C6-D9F6021287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36" y="3552"/>
                <a:ext cx="0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56323" name="Text Box 46">
            <a:extLst>
              <a:ext uri="{FF2B5EF4-FFF2-40B4-BE49-F238E27FC236}">
                <a16:creationId xmlns:a16="http://schemas.microsoft.com/office/drawing/2014/main" id="{4E5FB74E-6EE0-6443-A510-BD02561916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8915400" cy="708025"/>
          </a:xfrm>
          <a:prstGeom prst="rect">
            <a:avLst/>
          </a:prstGeom>
          <a:solidFill>
            <a:srgbClr val="FEFCCA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Graficamente la relazione esistente fra Y e pO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è rappresentato  da una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CURVA DI OSSIGENAZIONE SIGMOIDALE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infatti il legame Hb/O</a:t>
            </a:r>
            <a:r>
              <a:rPr kumimoji="0" lang="it-IT" altLang="it-IT" sz="2000" b="0" i="0" u="none" strike="noStrike" kern="120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è di tipo </a:t>
            </a: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COOPERATIVO</a:t>
            </a:r>
            <a:r>
              <a:rPr kumimoji="0" lang="it-IT" altLang="it-IT" sz="20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</p:txBody>
      </p:sp>
      <p:pic>
        <p:nvPicPr>
          <p:cNvPr id="58422" name="Picture 54">
            <a:extLst>
              <a:ext uri="{FF2B5EF4-FFF2-40B4-BE49-F238E27FC236}">
                <a16:creationId xmlns:a16="http://schemas.microsoft.com/office/drawing/2014/main" id="{BA10DAFC-F169-2744-BF47-FD49B37ED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52"/>
          <a:stretch>
            <a:fillRect/>
          </a:stretch>
        </p:blipFill>
        <p:spPr bwMode="auto">
          <a:xfrm>
            <a:off x="3586163" y="4198938"/>
            <a:ext cx="53895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23" name="Picture 55">
            <a:extLst>
              <a:ext uri="{FF2B5EF4-FFF2-40B4-BE49-F238E27FC236}">
                <a16:creationId xmlns:a16="http://schemas.microsoft.com/office/drawing/2014/main" id="{89030312-980E-0448-9353-661AB89BE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38" b="25441"/>
          <a:stretch>
            <a:fillRect/>
          </a:stretch>
        </p:blipFill>
        <p:spPr bwMode="auto">
          <a:xfrm>
            <a:off x="3594100" y="2125663"/>
            <a:ext cx="5389563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424" name="Picture 56">
            <a:extLst>
              <a:ext uri="{FF2B5EF4-FFF2-40B4-BE49-F238E27FC236}">
                <a16:creationId xmlns:a16="http://schemas.microsoft.com/office/drawing/2014/main" id="{802EFBCB-E15A-8E49-9762-074FD4ACB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21"/>
          <a:stretch>
            <a:fillRect/>
          </a:stretch>
        </p:blipFill>
        <p:spPr bwMode="auto">
          <a:xfrm>
            <a:off x="3602038" y="1069975"/>
            <a:ext cx="53895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27" name="Text Box 59">
            <a:extLst>
              <a:ext uri="{FF2B5EF4-FFF2-40B4-BE49-F238E27FC236}">
                <a16:creationId xmlns:a16="http://schemas.microsoft.com/office/drawing/2014/main" id="{B076C430-3697-FE49-8CF4-8A7E3FC45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" y="917575"/>
            <a:ext cx="2792413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L’AFFINITA’ DELL’Hb PER L’OSSIGENO AUMENTA MANO A MANO CHE  LE MOLECOLE 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OCCUPANO I GRUPPI EME.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b) Esiste una cooperatività positiva fra i siti di legame dell’ossigeno (fra i gruppi EME)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c) Il legame di 1 molecola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ad un gruppo EME facilita il legame di altre molecole di 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agli altri gruppi EME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1800" b="1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8428" name="Text Box 60">
            <a:extLst>
              <a:ext uri="{FF2B5EF4-FFF2-40B4-BE49-F238E27FC236}">
                <a16:creationId xmlns:a16="http://schemas.microsoft.com/office/drawing/2014/main" id="{760E1451-E17C-FF47-8FE5-ECA5A1B63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7338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a bassa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affinità, poco ossigenata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T</a:t>
            </a:r>
          </a:p>
        </p:txBody>
      </p:sp>
      <p:sp>
        <p:nvSpPr>
          <p:cNvPr id="58429" name="Line 61">
            <a:extLst>
              <a:ext uri="{FF2B5EF4-FFF2-40B4-BE49-F238E27FC236}">
                <a16:creationId xmlns:a16="http://schemas.microsoft.com/office/drawing/2014/main" id="{AD06886E-66B2-9047-BE08-B91957CC4B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4876800"/>
            <a:ext cx="5334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8430" name="Text Box 62">
            <a:extLst>
              <a:ext uri="{FF2B5EF4-FFF2-40B4-BE49-F238E27FC236}">
                <a16:creationId xmlns:a16="http://schemas.microsoft.com/office/drawing/2014/main" id="{3BEBAF21-07CA-F840-B469-B74A2E06C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341438"/>
            <a:ext cx="21336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semisatura, con minime variazioni di pO</a:t>
            </a:r>
            <a:r>
              <a:rPr kumimoji="0" lang="it-IT" altLang="it-IT" sz="18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si deossigena e si ossigena quasi completamente</a:t>
            </a:r>
          </a:p>
        </p:txBody>
      </p:sp>
      <p:sp>
        <p:nvSpPr>
          <p:cNvPr id="58431" name="Line 63">
            <a:extLst>
              <a:ext uri="{FF2B5EF4-FFF2-40B4-BE49-F238E27FC236}">
                <a16:creationId xmlns:a16="http://schemas.microsoft.com/office/drawing/2014/main" id="{CBD1CE8A-500A-374E-9294-F15AA4E270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9013" y="2819400"/>
            <a:ext cx="39370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" name="Group 68">
            <a:extLst>
              <a:ext uri="{FF2B5EF4-FFF2-40B4-BE49-F238E27FC236}">
                <a16:creationId xmlns:a16="http://schemas.microsoft.com/office/drawing/2014/main" id="{D7062E0C-30EA-8648-9B9B-9DD79810327C}"/>
              </a:ext>
            </a:extLst>
          </p:cNvPr>
          <p:cNvGrpSpPr>
            <a:grpSpLocks/>
          </p:cNvGrpSpPr>
          <p:nvPr/>
        </p:nvGrpSpPr>
        <p:grpSpPr bwMode="auto">
          <a:xfrm>
            <a:off x="3649663" y="3362325"/>
            <a:ext cx="1582737" cy="2362200"/>
            <a:chOff x="2256" y="2126"/>
            <a:chExt cx="1036" cy="1488"/>
          </a:xfrm>
        </p:grpSpPr>
        <p:sp>
          <p:nvSpPr>
            <p:cNvPr id="56345" name="Line 37">
              <a:extLst>
                <a:ext uri="{FF2B5EF4-FFF2-40B4-BE49-F238E27FC236}">
                  <a16:creationId xmlns:a16="http://schemas.microsoft.com/office/drawing/2014/main" id="{38CED16B-11CA-1A4A-B05E-12CA613ADF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4" y="2126"/>
              <a:ext cx="0" cy="14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46" name="Line 36">
              <a:extLst>
                <a:ext uri="{FF2B5EF4-FFF2-40B4-BE49-F238E27FC236}">
                  <a16:creationId xmlns:a16="http://schemas.microsoft.com/office/drawing/2014/main" id="{42C49650-CBD4-F346-AE51-6C44C627B0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133"/>
              <a:ext cx="10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7" name="Group 69">
            <a:extLst>
              <a:ext uri="{FF2B5EF4-FFF2-40B4-BE49-F238E27FC236}">
                <a16:creationId xmlns:a16="http://schemas.microsoft.com/office/drawing/2014/main" id="{1D176C08-1E70-CB4E-BAD8-CAFFDC70A2BD}"/>
              </a:ext>
            </a:extLst>
          </p:cNvPr>
          <p:cNvGrpSpPr>
            <a:grpSpLocks/>
          </p:cNvGrpSpPr>
          <p:nvPr/>
        </p:nvGrpSpPr>
        <p:grpSpPr bwMode="auto">
          <a:xfrm>
            <a:off x="5346700" y="4267200"/>
            <a:ext cx="3557588" cy="1295400"/>
            <a:chOff x="3360" y="2688"/>
            <a:chExt cx="2170" cy="816"/>
          </a:xfrm>
        </p:grpSpPr>
        <p:sp>
          <p:nvSpPr>
            <p:cNvPr id="56343" name="Line 43">
              <a:extLst>
                <a:ext uri="{FF2B5EF4-FFF2-40B4-BE49-F238E27FC236}">
                  <a16:creationId xmlns:a16="http://schemas.microsoft.com/office/drawing/2014/main" id="{3456765B-B1B0-C543-AFF5-43151ACA65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0" y="3072"/>
              <a:ext cx="384" cy="4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6344" name="Text Box 44">
              <a:extLst>
                <a:ext uri="{FF2B5EF4-FFF2-40B4-BE49-F238E27FC236}">
                  <a16:creationId xmlns:a16="http://schemas.microsoft.com/office/drawing/2014/main" id="{F43812AA-33E0-9B4C-BAC9-E557A20BA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688"/>
              <a:ext cx="1738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p50 </a:t>
              </a:r>
              <a:r>
                <a:rPr kumimoji="0" lang="en-US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~ 26 mm Hg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, valore di pO</a:t>
              </a:r>
              <a:r>
                <a:rPr kumimoji="0" lang="it-IT" altLang="it-IT" sz="2000" b="1" i="0" u="none" strike="noStrike" kern="1200" cap="none" spc="0" normalizeH="0" baseline="-2500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 </a:t>
              </a:r>
              <a:r>
                <a:rPr kumimoji="0" lang="it-IT" altLang="it-IT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che satura il 50% dei siti di legame dell’Hb</a:t>
              </a:r>
            </a:p>
          </p:txBody>
        </p:sp>
      </p:grpSp>
      <p:grpSp>
        <p:nvGrpSpPr>
          <p:cNvPr id="8" name="Group 80">
            <a:extLst>
              <a:ext uri="{FF2B5EF4-FFF2-40B4-BE49-F238E27FC236}">
                <a16:creationId xmlns:a16="http://schemas.microsoft.com/office/drawing/2014/main" id="{9A9F8232-E5E8-B94D-8AA6-4B01164A67C8}"/>
              </a:ext>
            </a:extLst>
          </p:cNvPr>
          <p:cNvGrpSpPr>
            <a:grpSpLocks/>
          </p:cNvGrpSpPr>
          <p:nvPr/>
        </p:nvGrpSpPr>
        <p:grpSpPr bwMode="auto">
          <a:xfrm>
            <a:off x="3594100" y="1066800"/>
            <a:ext cx="5407025" cy="4568825"/>
            <a:chOff x="-144" y="1008"/>
            <a:chExt cx="3298" cy="2878"/>
          </a:xfrm>
        </p:grpSpPr>
        <p:grpSp>
          <p:nvGrpSpPr>
            <p:cNvPr id="56337" name="Group 79">
              <a:extLst>
                <a:ext uri="{FF2B5EF4-FFF2-40B4-BE49-F238E27FC236}">
                  <a16:creationId xmlns:a16="http://schemas.microsoft.com/office/drawing/2014/main" id="{FAD25AB0-2A54-FC4C-A5F1-73A799EF3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43" y="1008"/>
              <a:ext cx="3297" cy="2150"/>
              <a:chOff x="-143" y="1008"/>
              <a:chExt cx="3297" cy="2150"/>
            </a:xfrm>
          </p:grpSpPr>
          <p:pic>
            <p:nvPicPr>
              <p:cNvPr id="56341" name="Picture 73">
                <a:extLst>
                  <a:ext uri="{FF2B5EF4-FFF2-40B4-BE49-F238E27FC236}">
                    <a16:creationId xmlns:a16="http://schemas.microsoft.com/office/drawing/2014/main" id="{5EDC8BA6-9613-5F4D-BAFC-1756F00508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748" b="25496"/>
              <a:stretch>
                <a:fillRect/>
              </a:stretch>
            </p:blipFill>
            <p:spPr bwMode="auto">
              <a:xfrm>
                <a:off x="-143" y="1670"/>
                <a:ext cx="3288" cy="1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342" name="Picture 74">
                <a:extLst>
                  <a:ext uri="{FF2B5EF4-FFF2-40B4-BE49-F238E27FC236}">
                    <a16:creationId xmlns:a16="http://schemas.microsoft.com/office/drawing/2014/main" id="{10424D5A-3A3E-BD4C-99A8-107464E12B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4088"/>
              <a:stretch>
                <a:fillRect/>
              </a:stretch>
            </p:blipFill>
            <p:spPr bwMode="auto">
              <a:xfrm>
                <a:off x="-134" y="1008"/>
                <a:ext cx="3288" cy="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6338" name="Group 77">
              <a:extLst>
                <a:ext uri="{FF2B5EF4-FFF2-40B4-BE49-F238E27FC236}">
                  <a16:creationId xmlns:a16="http://schemas.microsoft.com/office/drawing/2014/main" id="{C15B90AD-30A6-D84B-8388-372F566A30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144" y="2979"/>
              <a:ext cx="3288" cy="907"/>
              <a:chOff x="-144" y="2979"/>
              <a:chExt cx="3288" cy="907"/>
            </a:xfrm>
          </p:grpSpPr>
          <p:sp>
            <p:nvSpPr>
              <p:cNvPr id="56339" name="AutoShape 76">
                <a:extLst>
                  <a:ext uri="{FF2B5EF4-FFF2-40B4-BE49-F238E27FC236}">
                    <a16:creationId xmlns:a16="http://schemas.microsoft.com/office/drawing/2014/main" id="{83B310C0-BFEB-054D-9472-EE3AEAF4C894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-144" y="2979"/>
                <a:ext cx="3288" cy="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340" name="Freeform 78">
                <a:extLst>
                  <a:ext uri="{FF2B5EF4-FFF2-40B4-BE49-F238E27FC236}">
                    <a16:creationId xmlns:a16="http://schemas.microsoft.com/office/drawing/2014/main" id="{2894229C-51A6-8849-AFC8-8B5953136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7" y="1028"/>
                <a:ext cx="3244" cy="2832"/>
              </a:xfrm>
              <a:custGeom>
                <a:avLst/>
                <a:gdLst>
                  <a:gd name="T0" fmla="*/ 0 w 3244"/>
                  <a:gd name="T1" fmla="*/ 2832 h 2832"/>
                  <a:gd name="T2" fmla="*/ 388 w 3244"/>
                  <a:gd name="T3" fmla="*/ 2734 h 2832"/>
                  <a:gd name="T4" fmla="*/ 680 w 3244"/>
                  <a:gd name="T5" fmla="*/ 2472 h 2832"/>
                  <a:gd name="T6" fmla="*/ 822 w 3244"/>
                  <a:gd name="T7" fmla="*/ 2150 h 2832"/>
                  <a:gd name="T8" fmla="*/ 904 w 3244"/>
                  <a:gd name="T9" fmla="*/ 1794 h 2832"/>
                  <a:gd name="T10" fmla="*/ 1024 w 3244"/>
                  <a:gd name="T11" fmla="*/ 1271 h 2832"/>
                  <a:gd name="T12" fmla="*/ 1273 w 3244"/>
                  <a:gd name="T13" fmla="*/ 680 h 2832"/>
                  <a:gd name="T14" fmla="*/ 1695 w 3244"/>
                  <a:gd name="T15" fmla="*/ 236 h 2832"/>
                  <a:gd name="T16" fmla="*/ 2148 w 3244"/>
                  <a:gd name="T17" fmla="*/ 98 h 2832"/>
                  <a:gd name="T18" fmla="*/ 2495 w 3244"/>
                  <a:gd name="T19" fmla="*/ 61 h 2832"/>
                  <a:gd name="T20" fmla="*/ 3244 w 3244"/>
                  <a:gd name="T21" fmla="*/ 0 h 28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44"/>
                  <a:gd name="T34" fmla="*/ 0 h 2832"/>
                  <a:gd name="T35" fmla="*/ 3244 w 3244"/>
                  <a:gd name="T36" fmla="*/ 2832 h 28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44" h="2832">
                    <a:moveTo>
                      <a:pt x="0" y="2832"/>
                    </a:moveTo>
                    <a:cubicBezTo>
                      <a:pt x="65" y="2816"/>
                      <a:pt x="275" y="2794"/>
                      <a:pt x="388" y="2734"/>
                    </a:cubicBezTo>
                    <a:cubicBezTo>
                      <a:pt x="501" y="2674"/>
                      <a:pt x="608" y="2569"/>
                      <a:pt x="680" y="2472"/>
                    </a:cubicBezTo>
                    <a:cubicBezTo>
                      <a:pt x="752" y="2375"/>
                      <a:pt x="785" y="2263"/>
                      <a:pt x="822" y="2150"/>
                    </a:cubicBezTo>
                    <a:cubicBezTo>
                      <a:pt x="859" y="2037"/>
                      <a:pt x="870" y="1940"/>
                      <a:pt x="904" y="1794"/>
                    </a:cubicBezTo>
                    <a:cubicBezTo>
                      <a:pt x="938" y="1648"/>
                      <a:pt x="962" y="1456"/>
                      <a:pt x="1024" y="1271"/>
                    </a:cubicBezTo>
                    <a:cubicBezTo>
                      <a:pt x="1085" y="1085"/>
                      <a:pt x="1161" y="853"/>
                      <a:pt x="1273" y="680"/>
                    </a:cubicBezTo>
                    <a:cubicBezTo>
                      <a:pt x="1385" y="508"/>
                      <a:pt x="1549" y="332"/>
                      <a:pt x="1695" y="236"/>
                    </a:cubicBezTo>
                    <a:cubicBezTo>
                      <a:pt x="1840" y="139"/>
                      <a:pt x="2014" y="127"/>
                      <a:pt x="2148" y="98"/>
                    </a:cubicBezTo>
                    <a:cubicBezTo>
                      <a:pt x="2281" y="68"/>
                      <a:pt x="2312" y="77"/>
                      <a:pt x="2495" y="61"/>
                    </a:cubicBezTo>
                    <a:cubicBezTo>
                      <a:pt x="2677" y="45"/>
                      <a:pt x="3088" y="13"/>
                      <a:pt x="3244" y="0"/>
                    </a:cubicBezTo>
                  </a:path>
                </a:pathLst>
              </a:custGeom>
              <a:noFill/>
              <a:ln w="57150" cap="flat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58432" name="Text Box 64">
            <a:extLst>
              <a:ext uri="{FF2B5EF4-FFF2-40B4-BE49-F238E27FC236}">
                <a16:creationId xmlns:a16="http://schemas.microsoft.com/office/drawing/2014/main" id="{92DD4D5B-2E92-0944-945A-3DBCA9F00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1498600"/>
            <a:ext cx="2819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 ad alta affinità, raggiunge la saturazione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>
                <a:ln>
                  <a:noFill/>
                </a:ln>
                <a:solidFill>
                  <a:srgbClr val="CC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(STATO R)</a:t>
            </a:r>
          </a:p>
        </p:txBody>
      </p:sp>
      <p:sp>
        <p:nvSpPr>
          <p:cNvPr id="58433" name="Line 65">
            <a:extLst>
              <a:ext uri="{FF2B5EF4-FFF2-40B4-BE49-F238E27FC236}">
                <a16:creationId xmlns:a16="http://schemas.microsoft.com/office/drawing/2014/main" id="{5BB25E4F-3DCF-614E-90A8-1BA9627AEF3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40650" y="1296988"/>
            <a:ext cx="336550" cy="303212"/>
          </a:xfrm>
          <a:prstGeom prst="line">
            <a:avLst/>
          </a:prstGeom>
          <a:noFill/>
          <a:ln w="38100">
            <a:solidFill>
              <a:srgbClr val="CC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2000"/>
                                        <p:tgtEl>
                                          <p:spTgt spid="5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5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2000"/>
                                        <p:tgtEl>
                                          <p:spTgt spid="5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2000"/>
                                        <p:tgtEl>
                                          <p:spTgt spid="5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1000"/>
                                        <p:tgtEl>
                                          <p:spTgt spid="5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27" grpId="0"/>
      <p:bldP spid="58428" grpId="0"/>
      <p:bldP spid="58430" grpId="0"/>
      <p:bldP spid="5843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ttangolo 1">
            <a:extLst>
              <a:ext uri="{FF2B5EF4-FFF2-40B4-BE49-F238E27FC236}">
                <a16:creationId xmlns:a16="http://schemas.microsoft.com/office/drawing/2014/main" id="{07E7BD3B-8D0B-A747-B6C6-50E18E71D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cooperatività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 legame dell’emoglobina è possibile perché lo stato di ossigenazione di un sito può essere comunicato agli altri siti (SONO COOPERATIVI) attraverso un cambiamento della struttura dell’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59395" name="Text Box 3">
            <a:extLst>
              <a:ext uri="{FF2B5EF4-FFF2-40B4-BE49-F238E27FC236}">
                <a16:creationId xmlns:a16="http://schemas.microsoft.com/office/drawing/2014/main" id="{88646E51-81CF-8341-870E-DCBE0674F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804" y="1295401"/>
            <a:ext cx="810800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passa da una struttura a bassa affinità per l’O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(T) ad una struttura ad alta affinità (R)  in funzione della concentrazione di 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(pO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600" b="1" i="0" u="sng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LEGAME CON L’O</a:t>
            </a:r>
            <a:r>
              <a:rPr kumimoji="0" lang="it-IT" altLang="it-IT" sz="2600" b="1" i="0" u="sng" strike="noStrike" kern="1200" cap="none" spc="0" normalizeH="0" baseline="-2500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MODIFICA LA STRUTTURA DELLA PROTEINA</a:t>
            </a:r>
            <a:endParaRPr kumimoji="0" lang="it-IT" altLang="it-IT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C16AD4-30F3-C166-33E2-F48A58E68EEE}"/>
              </a:ext>
            </a:extLst>
          </p:cNvPr>
          <p:cNvSpPr txBox="1"/>
          <p:nvPr/>
        </p:nvSpPr>
        <p:spPr>
          <a:xfrm>
            <a:off x="228600" y="2286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Deoxy-Hb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(stato T)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F39581-5644-8516-51D7-B407F1786B95}"/>
              </a:ext>
            </a:extLst>
          </p:cNvPr>
          <p:cNvSpPr txBox="1"/>
          <p:nvPr/>
        </p:nvSpPr>
        <p:spPr>
          <a:xfrm>
            <a:off x="4953000" y="22859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Oxy-Hb</a:t>
            </a:r>
            <a:r>
              <a:rPr lang="it-IT" altLang="it-IT" b="1" baseline="0" dirty="0">
                <a:solidFill>
                  <a:srgbClr val="CC0066"/>
                </a:solidFill>
              </a:rPr>
              <a:t>   (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R)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3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ttangolo 1">
            <a:extLst>
              <a:ext uri="{FF2B5EF4-FFF2-40B4-BE49-F238E27FC236}">
                <a16:creationId xmlns:a16="http://schemas.microsoft.com/office/drawing/2014/main" id="{07E7BD3B-8D0B-A747-B6C6-50E18E71D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cooperatività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 legame dell’emoglobina è possibile perché lo stato di ossigenazione di un sito può essere comunicato agli altri siti (SONO COOPERATIVI) attraverso un cambiamento della struttura dell’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59395" name="Text Box 3">
            <a:extLst>
              <a:ext uri="{FF2B5EF4-FFF2-40B4-BE49-F238E27FC236}">
                <a16:creationId xmlns:a16="http://schemas.microsoft.com/office/drawing/2014/main" id="{88646E51-81CF-8341-870E-DCBE0674F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804" y="1295401"/>
            <a:ext cx="810800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norm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L’</a:t>
            </a:r>
            <a:r>
              <a:rPr kumimoji="0" lang="it-IT" altLang="it-IT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Hb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passa da una struttura a bassa affinità per l’O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(T) ad una struttura ad alta affinità (R)  in funzione della concentrazione di 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(pO</a:t>
            </a:r>
            <a:r>
              <a:rPr kumimoji="0" lang="it-IT" altLang="it-IT" sz="26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600" b="1" i="0" u="sng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IL LEGAME CON L’O</a:t>
            </a:r>
            <a:r>
              <a:rPr kumimoji="0" lang="it-IT" altLang="it-IT" sz="2600" b="1" i="0" u="sng" strike="noStrike" kern="1200" cap="none" spc="0" normalizeH="0" baseline="-2500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kumimoji="0" lang="it-IT" altLang="it-IT" sz="2600" b="1" i="0" u="sng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MODIFICA LA STRUTTURA DELLA PROTEINA</a:t>
            </a:r>
            <a:endParaRPr kumimoji="0" lang="it-IT" altLang="it-IT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C16AD4-30F3-C166-33E2-F48A58E68EEE}"/>
              </a:ext>
            </a:extLst>
          </p:cNvPr>
          <p:cNvSpPr txBox="1"/>
          <p:nvPr/>
        </p:nvSpPr>
        <p:spPr>
          <a:xfrm>
            <a:off x="228600" y="2286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Deoxy-Hb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(stato T)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FF39581-5644-8516-51D7-B407F1786B95}"/>
              </a:ext>
            </a:extLst>
          </p:cNvPr>
          <p:cNvSpPr txBox="1"/>
          <p:nvPr/>
        </p:nvSpPr>
        <p:spPr>
          <a:xfrm>
            <a:off x="4953000" y="22859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it-IT" altLang="it-IT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Oxy-Hb</a:t>
            </a:r>
            <a:r>
              <a:rPr lang="it-IT" altLang="it-IT" b="1" baseline="0" dirty="0">
                <a:solidFill>
                  <a:srgbClr val="CC0066"/>
                </a:solidFill>
              </a:rPr>
              <a:t>   (</a:t>
            </a:r>
            <a:r>
              <a:rPr kumimoji="0" lang="it-IT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stato R)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78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3F8B478B-C6F1-C14A-8222-4FB4C3CD5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232450" name="Picture 2">
            <a:extLst>
              <a:ext uri="{FF2B5EF4-FFF2-40B4-BE49-F238E27FC236}">
                <a16:creationId xmlns:a16="http://schemas.microsoft.com/office/drawing/2014/main" id="{812A3234-1565-744E-8F0E-1B411757A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75"/>
          <a:stretch/>
        </p:blipFill>
        <p:spPr bwMode="auto">
          <a:xfrm>
            <a:off x="35668" y="95072"/>
            <a:ext cx="9144000" cy="20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F8DAAB-0B5F-0E4B-366A-E2ADE477FF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3" b="51386"/>
          <a:stretch/>
        </p:blipFill>
        <p:spPr bwMode="auto">
          <a:xfrm>
            <a:off x="35668" y="1981200"/>
            <a:ext cx="9144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84F38365-CDE7-7AF3-7D2B-78AA92406C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48954" r="-1667" b="37301"/>
          <a:stretch/>
        </p:blipFill>
        <p:spPr bwMode="auto">
          <a:xfrm>
            <a:off x="457200" y="3576499"/>
            <a:ext cx="79248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12A3234-1565-744E-8F0E-1B411757AB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36"/>
          <a:stretch/>
        </p:blipFill>
        <p:spPr bwMode="auto">
          <a:xfrm>
            <a:off x="35668" y="4267200"/>
            <a:ext cx="9144000" cy="268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61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6">
            <a:extLst>
              <a:ext uri="{FF2B5EF4-FFF2-40B4-BE49-F238E27FC236}">
                <a16:creationId xmlns:a16="http://schemas.microsoft.com/office/drawing/2014/main" id="{84904CB1-E679-6C47-AA16-B3C15E5A9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412776"/>
            <a:ext cx="7948612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4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PROTEINE  RESPIRATORIE: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3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&amp;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>
            <a:extLst>
              <a:ext uri="{FF2B5EF4-FFF2-40B4-BE49-F238E27FC236}">
                <a16:creationId xmlns:a16="http://schemas.microsoft.com/office/drawing/2014/main" id="{7D149B60-5069-2E4F-999E-ADB652C33A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2714625"/>
            <a:ext cx="76946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Pristina" panose="020F0502020204030204" pitchFamily="34" charset="0"/>
              <a:ea typeface="+mn-ea"/>
              <a:cs typeface="+mn-cs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Pristina" panose="020F0502020204030204" pitchFamily="34" charset="0"/>
              <a:buChar char="◊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un sistema circolatorio adeguato;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Pristina" panose="020F0502020204030204" pitchFamily="34" charset="0"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Pristina" panose="020F0502020204030204" pitchFamily="34" charset="0"/>
              <a:buChar char="◊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molecole trasportatrici di 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che permettono di superare la limitazione imposta dalla bassa solubilità dell’ossigeno in acqua.</a:t>
            </a:r>
          </a:p>
        </p:txBody>
      </p:sp>
      <p:sp>
        <p:nvSpPr>
          <p:cNvPr id="12291" name="Text Box 4">
            <a:extLst>
              <a:ext uri="{FF2B5EF4-FFF2-40B4-BE49-F238E27FC236}">
                <a16:creationId xmlns:a16="http://schemas.microsoft.com/office/drawing/2014/main" id="{AE8E2EBD-FA02-574B-AB5C-402AA7C84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863" y="4570413"/>
            <a:ext cx="225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istina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2292" name="Rettangolo 5">
            <a:extLst>
              <a:ext uri="{FF2B5EF4-FFF2-40B4-BE49-F238E27FC236}">
                <a16:creationId xmlns:a16="http://schemas.microsoft.com/office/drawing/2014/main" id="{AA706EAA-3C62-9644-AED1-25EDCE379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19" y="787636"/>
            <a:ext cx="79295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Nel corso dell’evoluzione, col passaggio dalla vita anaerobia alla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vita aerobia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si sono progressivamente differenziati due meccanismi che sono in grado di garantire alle cellule dei tessuti un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flusso di O</a:t>
            </a:r>
            <a:r>
              <a:rPr kumimoji="0" lang="it-IT" altLang="it-IT" sz="2400" b="1" i="0" u="sng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sufficiente e costante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027">
            <a:extLst>
              <a:ext uri="{FF2B5EF4-FFF2-40B4-BE49-F238E27FC236}">
                <a16:creationId xmlns:a16="http://schemas.microsoft.com/office/drawing/2014/main" id="{D1C13855-D3BA-B443-B8F4-9F52CD11E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713" y="260350"/>
            <a:ext cx="184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5400" b="1" i="0" u="none" strike="noStrike" kern="1200" cap="none" spc="0" normalizeH="0" baseline="0" noProof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</p:txBody>
      </p:sp>
      <p:sp>
        <p:nvSpPr>
          <p:cNvPr id="3076" name="Text Box 1028">
            <a:extLst>
              <a:ext uri="{FF2B5EF4-FFF2-40B4-BE49-F238E27FC236}">
                <a16:creationId xmlns:a16="http://schemas.microsoft.com/office/drawing/2014/main" id="{EC26F249-E584-2545-AC5F-31D271D09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447800"/>
            <a:ext cx="78486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contenuta nei globuli rossi aumenta di 50 volte la </a:t>
            </a:r>
            <a:r>
              <a:rPr kumimoji="0" lang="it-IT" altLang="it-IT" sz="2400" b="1" i="0" u="none" strike="noStrike" kern="1200" cap="none" spc="0" normalizeH="0" baseline="0" noProof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quantità di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trasportata da 1 litro di sangue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.*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Mb si trova nei muscoli e funziona soprattutto come deposito di 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endParaRPr lang="it-IT" altLang="it-IT" sz="2400" b="1" baseline="0" dirty="0">
              <a:solidFill>
                <a:srgbClr val="990000"/>
              </a:solidFill>
              <a:latin typeface="Comic Sans MS" panose="030F0902030302020204" pitchFamily="66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ha una grande affinità per l’O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it-IT" altLang="it-IT" sz="2400" b="1" baseline="0" dirty="0">
                <a:solidFill>
                  <a:srgbClr val="990000"/>
                </a:solidFill>
                <a:latin typeface="Comic Sans MS" panose="030F0902030302020204" pitchFamily="66" charset="0"/>
              </a:rPr>
              <a:t>l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ega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l’ossigeno quando l’</a:t>
            </a:r>
            <a:r>
              <a:rPr kumimoji="0" lang="it-IT" altLang="it-IT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delle emazie lo ha già ceduto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cede l’ossigeno solo quando la pressione parziale del gas (pO</a:t>
            </a:r>
            <a:r>
              <a:rPr kumimoji="0" lang="it-IT" altLang="it-IT" sz="24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 scende a livelli molto bassi.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43D5339-C1B5-DB43-A886-0ACC783A7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37" y="260350"/>
            <a:ext cx="86709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Nei vertebrati le molecole coinvolte nel rifornimento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dell’ossigeno sono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l’emoglobina (</a:t>
            </a:r>
            <a:r>
              <a:rPr kumimoji="0" lang="it-IT" altLang="it-IT" sz="2400" b="1" i="0" u="sng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 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 la </a:t>
            </a:r>
            <a:r>
              <a:rPr kumimoji="0" lang="it-IT" altLang="it-IT" sz="2400" b="1" i="0" u="sng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mioglobina (Mb)</a:t>
            </a:r>
            <a:r>
              <a:rPr kumimoji="0" lang="it-IT" alt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B2EC0CD-4AD8-6422-72F9-EFD29598978C}"/>
              </a:ext>
            </a:extLst>
          </p:cNvPr>
          <p:cNvSpPr txBox="1"/>
          <p:nvPr/>
        </p:nvSpPr>
        <p:spPr>
          <a:xfrm>
            <a:off x="1752600" y="5785526"/>
            <a:ext cx="4267200" cy="10525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4400" baseline="30000" dirty="0">
                <a:solidFill>
                  <a:srgbClr val="FF0000"/>
                </a:solidFill>
                <a:latin typeface="Comic Sans MS" panose="030F0902030302020204" pitchFamily="66" charset="0"/>
              </a:rPr>
              <a:t>*</a:t>
            </a:r>
            <a:r>
              <a:rPr lang="it-IT" altLang="it-IT" sz="2000" dirty="0">
                <a:latin typeface="Comic Sans MS" panose="030F0902030302020204" pitchFamily="66" charset="0"/>
              </a:rPr>
              <a:t>la solubilità di O</a:t>
            </a:r>
            <a:r>
              <a:rPr lang="it-IT" altLang="it-IT" sz="2000" baseline="-25000" dirty="0">
                <a:latin typeface="Comic Sans MS" panose="030F0902030302020204" pitchFamily="66" charset="0"/>
              </a:rPr>
              <a:t>2</a:t>
            </a:r>
            <a:r>
              <a:rPr lang="it-IT" altLang="it-IT" sz="2000" dirty="0">
                <a:latin typeface="Comic Sans MS" panose="030F0902030302020204" pitchFamily="66" charset="0"/>
              </a:rPr>
              <a:t> nel plasma è molto bassa;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it-IT" altLang="it-IT" sz="2000" dirty="0">
                <a:latin typeface="Comic Sans MS" panose="030F0902030302020204" pitchFamily="66" charset="0"/>
              </a:rPr>
              <a:t> grazie all'emoglobina nel sangue c'è una concentrazione di ossigeno 100 volte superiore a quella del plasma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F8D0992-C54A-D49C-5EC5-553AEF60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Champe, R. Harvey, D. R. Ferrier, LE BASI DELLA BIOCHIMICA,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Zanichelli Editore S.p.A.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8" charset="0"/>
                <a:ea typeface="+mn-ea"/>
                <a:cs typeface="+mn-cs"/>
              </a:rPr>
              <a:t>Copyright © 2006</a:t>
            </a:r>
          </a:p>
        </p:txBody>
      </p:sp>
      <p:pic>
        <p:nvPicPr>
          <p:cNvPr id="3" name="Picture 2" descr="C:\Users\Alessandra\Desktop\7.01.jpg">
            <a:extLst>
              <a:ext uri="{FF2B5EF4-FFF2-40B4-BE49-F238E27FC236}">
                <a16:creationId xmlns:a16="http://schemas.microsoft.com/office/drawing/2014/main" id="{C699B799-56A5-F690-3829-F50CF75E2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2" t="7043" r="23999" b="8958"/>
          <a:stretch>
            <a:fillRect/>
          </a:stretch>
        </p:blipFill>
        <p:spPr bwMode="auto">
          <a:xfrm>
            <a:off x="5364088" y="255051"/>
            <a:ext cx="2927350" cy="664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520F428-B14F-9140-11F9-C774072F05A4}"/>
              </a:ext>
            </a:extLst>
          </p:cNvPr>
          <p:cNvSpPr txBox="1"/>
          <p:nvPr/>
        </p:nvSpPr>
        <p:spPr>
          <a:xfrm>
            <a:off x="-19117" y="345611"/>
            <a:ext cx="55246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EMOGLOBINA &amp;    MIOGLOBINA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0FEF6B-8098-05C3-1B6E-AB9569362B2E}"/>
              </a:ext>
            </a:extLst>
          </p:cNvPr>
          <p:cNvSpPr txBox="1"/>
          <p:nvPr/>
        </p:nvSpPr>
        <p:spPr>
          <a:xfrm>
            <a:off x="263531" y="1951672"/>
            <a:ext cx="482453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Si legano </a:t>
            </a:r>
            <a:r>
              <a:rPr kumimoji="0" lang="it-IT" altLang="it-IT" sz="1800" b="1" i="0" u="sng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reversibilmente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con l’O</a:t>
            </a:r>
            <a:r>
              <a:rPr kumimoji="0" lang="it-IT" alt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2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altLang="it-IT" sz="1800" b="1" baseline="0" dirty="0">
              <a:solidFill>
                <a:srgbClr val="000066"/>
              </a:solidFill>
              <a:latin typeface="Comic Sans MS" panose="030F0902030302020204" pitchFamily="66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rendono possibile il trasporto dai polmoni ai tessuti (</a:t>
            </a:r>
            <a:r>
              <a:rPr kumimoji="0" lang="it-IT" alt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)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it-IT" altLang="it-IT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omic Sans MS" panose="030F0902030302020204" pitchFamily="66" charset="0"/>
              <a:ea typeface="+mn-ea"/>
              <a:cs typeface="+mn-cs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it-IT" alt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l’immagazzinamento nel muscolo (Mb).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5AF43E1-3B86-F3DC-E150-7F937E4E492E}"/>
              </a:ext>
            </a:extLst>
          </p:cNvPr>
          <p:cNvSpPr txBox="1"/>
          <p:nvPr/>
        </p:nvSpPr>
        <p:spPr>
          <a:xfrm>
            <a:off x="-277972" y="913505"/>
            <a:ext cx="55246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Hb</a:t>
            </a:r>
            <a:r>
              <a:rPr kumimoji="0" lang="it-IT" alt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902030302020204" pitchFamily="66" charset="0"/>
                <a:ea typeface="+mn-ea"/>
                <a:cs typeface="+mn-cs"/>
              </a:rPr>
              <a:t>    		Mb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049E83EE-CC14-E42B-FDA0-F03E6ECE25D2}"/>
              </a:ext>
            </a:extLst>
          </p:cNvPr>
          <p:cNvSpPr/>
          <p:nvPr/>
        </p:nvSpPr>
        <p:spPr>
          <a:xfrm>
            <a:off x="1252519" y="699000"/>
            <a:ext cx="719300" cy="728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4EE1CA9F-EF01-69F1-741E-B1A2758E25F9}"/>
              </a:ext>
            </a:extLst>
          </p:cNvPr>
          <p:cNvSpPr/>
          <p:nvPr/>
        </p:nvSpPr>
        <p:spPr>
          <a:xfrm>
            <a:off x="3045935" y="773996"/>
            <a:ext cx="870966" cy="728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324084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6791</TotalTime>
  <Words>3164</Words>
  <Application>Microsoft Office PowerPoint</Application>
  <PresentationFormat>Presentazione su schermo (4:3)</PresentationFormat>
  <Paragraphs>673</Paragraphs>
  <Slides>48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48</vt:i4>
      </vt:variant>
    </vt:vector>
  </HeadingPairs>
  <TitlesOfParts>
    <vt:vector size="59" baseType="lpstr">
      <vt:lpstr>Arial</vt:lpstr>
      <vt:lpstr>Calibri</vt:lpstr>
      <vt:lpstr>Comic Sans MS</vt:lpstr>
      <vt:lpstr>Pristina</vt:lpstr>
      <vt:lpstr>Symbol</vt:lpstr>
      <vt:lpstr>Times New Roman</vt:lpstr>
      <vt:lpstr>Titillium Web</vt:lpstr>
      <vt:lpstr>Verdana</vt:lpstr>
      <vt:lpstr>Wingdings</vt:lpstr>
      <vt:lpstr>Struttura predefinita</vt:lpstr>
      <vt:lpstr>3_Struttura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Protezione dell’eme da parte della globina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Manconi</dc:creator>
  <cp:lastModifiedBy>Alessandra Olianas</cp:lastModifiedBy>
  <cp:revision>388</cp:revision>
  <dcterms:created xsi:type="dcterms:W3CDTF">1601-01-01T00:00:00Z</dcterms:created>
  <dcterms:modified xsi:type="dcterms:W3CDTF">2025-03-15T09:07:43Z</dcterms:modified>
</cp:coreProperties>
</file>