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59" r:id="rId2"/>
    <p:sldMasterId id="2147483771" r:id="rId3"/>
    <p:sldMasterId id="2147483784" r:id="rId4"/>
  </p:sldMasterIdLst>
  <p:notesMasterIdLst>
    <p:notesMasterId r:id="rId78"/>
  </p:notesMasterIdLst>
  <p:sldIdLst>
    <p:sldId id="458" r:id="rId5"/>
    <p:sldId id="459" r:id="rId6"/>
    <p:sldId id="377" r:id="rId7"/>
    <p:sldId id="376" r:id="rId8"/>
    <p:sldId id="398" r:id="rId9"/>
    <p:sldId id="389" r:id="rId10"/>
    <p:sldId id="328" r:id="rId11"/>
    <p:sldId id="395" r:id="rId12"/>
    <p:sldId id="391" r:id="rId13"/>
    <p:sldId id="300" r:id="rId14"/>
    <p:sldId id="329" r:id="rId15"/>
    <p:sldId id="267" r:id="rId16"/>
    <p:sldId id="266" r:id="rId17"/>
    <p:sldId id="305" r:id="rId18"/>
    <p:sldId id="392" r:id="rId19"/>
    <p:sldId id="393" r:id="rId20"/>
    <p:sldId id="336" r:id="rId21"/>
    <p:sldId id="302" r:id="rId22"/>
    <p:sldId id="308" r:id="rId23"/>
    <p:sldId id="337" r:id="rId24"/>
    <p:sldId id="338" r:id="rId25"/>
    <p:sldId id="339" r:id="rId26"/>
    <p:sldId id="340" r:id="rId27"/>
    <p:sldId id="319" r:id="rId28"/>
    <p:sldId id="321" r:id="rId29"/>
    <p:sldId id="358" r:id="rId30"/>
    <p:sldId id="396" r:id="rId31"/>
    <p:sldId id="330" r:id="rId32"/>
    <p:sldId id="400" r:id="rId33"/>
    <p:sldId id="258" r:id="rId34"/>
    <p:sldId id="401" r:id="rId35"/>
    <p:sldId id="260" r:id="rId36"/>
    <p:sldId id="405" r:id="rId37"/>
    <p:sldId id="261" r:id="rId38"/>
    <p:sldId id="262" r:id="rId39"/>
    <p:sldId id="270" r:id="rId40"/>
    <p:sldId id="406" r:id="rId41"/>
    <p:sldId id="263" r:id="rId42"/>
    <p:sldId id="264" r:id="rId43"/>
    <p:sldId id="285" r:id="rId44"/>
    <p:sldId id="407" r:id="rId45"/>
    <p:sldId id="408" r:id="rId46"/>
    <p:sldId id="271" r:id="rId47"/>
    <p:sldId id="292" r:id="rId48"/>
    <p:sldId id="452" r:id="rId49"/>
    <p:sldId id="403" r:id="rId50"/>
    <p:sldId id="276" r:id="rId51"/>
    <p:sldId id="402" r:id="rId52"/>
    <p:sldId id="404" r:id="rId53"/>
    <p:sldId id="293" r:id="rId54"/>
    <p:sldId id="451" r:id="rId55"/>
    <p:sldId id="265" r:id="rId56"/>
    <p:sldId id="288" r:id="rId57"/>
    <p:sldId id="289" r:id="rId58"/>
    <p:sldId id="290" r:id="rId59"/>
    <p:sldId id="453" r:id="rId60"/>
    <p:sldId id="335" r:id="rId61"/>
    <p:sldId id="331" r:id="rId62"/>
    <p:sldId id="334" r:id="rId63"/>
    <p:sldId id="341" r:id="rId64"/>
    <p:sldId id="332" r:id="rId65"/>
    <p:sldId id="342" r:id="rId66"/>
    <p:sldId id="343" r:id="rId67"/>
    <p:sldId id="344" r:id="rId68"/>
    <p:sldId id="345" r:id="rId69"/>
    <p:sldId id="333" r:id="rId70"/>
    <p:sldId id="347" r:id="rId71"/>
    <p:sldId id="348" r:id="rId72"/>
    <p:sldId id="355" r:id="rId73"/>
    <p:sldId id="349" r:id="rId74"/>
    <p:sldId id="454" r:id="rId75"/>
    <p:sldId id="357" r:id="rId76"/>
    <p:sldId id="455" r:id="rId77"/>
  </p:sldIdLst>
  <p:sldSz cx="9144000" cy="6858000" type="screen4x3"/>
  <p:notesSz cx="7099300" cy="10234613"/>
  <p:defaultTextStyle>
    <a:defPPr>
      <a:defRPr lang="en-US"/>
    </a:defPPr>
    <a:lvl1pPr algn="l" rtl="0" fontAlgn="base">
      <a:spcBef>
        <a:spcPct val="0"/>
      </a:spcBef>
      <a:spcAft>
        <a:spcPct val="0"/>
      </a:spcAft>
      <a:defRPr sz="3600" kern="1200" baseline="30000">
        <a:solidFill>
          <a:schemeClr val="tx1"/>
        </a:solidFill>
        <a:latin typeface="Calibri" pitchFamily="34" charset="0"/>
        <a:ea typeface="+mn-ea"/>
        <a:cs typeface="+mn-cs"/>
      </a:defRPr>
    </a:lvl1pPr>
    <a:lvl2pPr marL="457200" algn="l" rtl="0" fontAlgn="base">
      <a:spcBef>
        <a:spcPct val="0"/>
      </a:spcBef>
      <a:spcAft>
        <a:spcPct val="0"/>
      </a:spcAft>
      <a:defRPr sz="3600" kern="1200" baseline="30000">
        <a:solidFill>
          <a:schemeClr val="tx1"/>
        </a:solidFill>
        <a:latin typeface="Calibri" pitchFamily="34" charset="0"/>
        <a:ea typeface="+mn-ea"/>
        <a:cs typeface="+mn-cs"/>
      </a:defRPr>
    </a:lvl2pPr>
    <a:lvl3pPr marL="914400" algn="l" rtl="0" fontAlgn="base">
      <a:spcBef>
        <a:spcPct val="0"/>
      </a:spcBef>
      <a:spcAft>
        <a:spcPct val="0"/>
      </a:spcAft>
      <a:defRPr sz="3600" kern="1200" baseline="30000">
        <a:solidFill>
          <a:schemeClr val="tx1"/>
        </a:solidFill>
        <a:latin typeface="Calibri" pitchFamily="34" charset="0"/>
        <a:ea typeface="+mn-ea"/>
        <a:cs typeface="+mn-cs"/>
      </a:defRPr>
    </a:lvl3pPr>
    <a:lvl4pPr marL="1371600" algn="l" rtl="0" fontAlgn="base">
      <a:spcBef>
        <a:spcPct val="0"/>
      </a:spcBef>
      <a:spcAft>
        <a:spcPct val="0"/>
      </a:spcAft>
      <a:defRPr sz="3600" kern="1200" baseline="30000">
        <a:solidFill>
          <a:schemeClr val="tx1"/>
        </a:solidFill>
        <a:latin typeface="Calibri" pitchFamily="34" charset="0"/>
        <a:ea typeface="+mn-ea"/>
        <a:cs typeface="+mn-cs"/>
      </a:defRPr>
    </a:lvl4pPr>
    <a:lvl5pPr marL="1828800" algn="l" rtl="0" fontAlgn="base">
      <a:spcBef>
        <a:spcPct val="0"/>
      </a:spcBef>
      <a:spcAft>
        <a:spcPct val="0"/>
      </a:spcAft>
      <a:defRPr sz="3600" kern="1200" baseline="30000">
        <a:solidFill>
          <a:schemeClr val="tx1"/>
        </a:solidFill>
        <a:latin typeface="Calibri" pitchFamily="34" charset="0"/>
        <a:ea typeface="+mn-ea"/>
        <a:cs typeface="+mn-cs"/>
      </a:defRPr>
    </a:lvl5pPr>
    <a:lvl6pPr marL="2286000" algn="l" defTabSz="914400" rtl="0" eaLnBrk="1" latinLnBrk="0" hangingPunct="1">
      <a:defRPr sz="3600" kern="1200" baseline="30000">
        <a:solidFill>
          <a:schemeClr val="tx1"/>
        </a:solidFill>
        <a:latin typeface="Calibri" pitchFamily="34" charset="0"/>
        <a:ea typeface="+mn-ea"/>
        <a:cs typeface="+mn-cs"/>
      </a:defRPr>
    </a:lvl6pPr>
    <a:lvl7pPr marL="2743200" algn="l" defTabSz="914400" rtl="0" eaLnBrk="1" latinLnBrk="0" hangingPunct="1">
      <a:defRPr sz="3600" kern="1200" baseline="30000">
        <a:solidFill>
          <a:schemeClr val="tx1"/>
        </a:solidFill>
        <a:latin typeface="Calibri" pitchFamily="34" charset="0"/>
        <a:ea typeface="+mn-ea"/>
        <a:cs typeface="+mn-cs"/>
      </a:defRPr>
    </a:lvl7pPr>
    <a:lvl8pPr marL="3200400" algn="l" defTabSz="914400" rtl="0" eaLnBrk="1" latinLnBrk="0" hangingPunct="1">
      <a:defRPr sz="3600" kern="1200" baseline="30000">
        <a:solidFill>
          <a:schemeClr val="tx1"/>
        </a:solidFill>
        <a:latin typeface="Calibri" pitchFamily="34" charset="0"/>
        <a:ea typeface="+mn-ea"/>
        <a:cs typeface="+mn-cs"/>
      </a:defRPr>
    </a:lvl8pPr>
    <a:lvl9pPr marL="3657600" algn="l" defTabSz="914400" rtl="0" eaLnBrk="1" latinLnBrk="0" hangingPunct="1">
      <a:defRPr sz="3600" kern="1200" baseline="30000">
        <a:solidFill>
          <a:schemeClr val="tx1"/>
        </a:solidFill>
        <a:latin typeface="Calibri" pitchFamily="34" charset="0"/>
        <a:ea typeface="+mn-ea"/>
        <a:cs typeface="+mn-cs"/>
      </a:defRPr>
    </a:lvl9pPr>
  </p:defaultTextStyle>
  <p:extLst>
    <p:ext uri="{EFAFB233-063F-42B5-8137-9DF3F51BA10A}">
      <p15:sldGuideLst xmlns:p15="http://schemas.microsoft.com/office/powerpoint/2012/main">
        <p15:guide id="1" orient="horz" pos="4319">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CC9900"/>
    <a:srgbClr val="0000FF"/>
    <a:srgbClr val="DB03A2"/>
    <a:srgbClr val="339966"/>
    <a:srgbClr val="DDDDF7"/>
    <a:srgbClr val="FFFF00"/>
    <a:srgbClr val="FFFF66"/>
    <a:srgbClr val="800080"/>
    <a:srgbClr val="FAFFE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845" autoAdjust="0"/>
    <p:restoredTop sz="93766" autoAdjust="0"/>
  </p:normalViewPr>
  <p:slideViewPr>
    <p:cSldViewPr>
      <p:cViewPr varScale="1">
        <p:scale>
          <a:sx n="77" d="100"/>
          <a:sy n="77" d="100"/>
        </p:scale>
        <p:origin x="1699" y="67"/>
      </p:cViewPr>
      <p:guideLst>
        <p:guide orient="horz" pos="4319"/>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17352"/>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presProps" Target="presProps.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tableStyles" Target="tableStyle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notesMaster" Target="notesMasters/notesMaster1.xml"/><Relationship Id="rId8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slideMaster" Target="slideMasters/slideMaster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essandra Olianas" userId="785cbaa2-97eb-474b-b118-0e247c690e4e" providerId="ADAL" clId="{4798E829-FCD8-416D-ACAE-86A6AC1B0D70}"/>
    <pc:docChg chg="delSld">
      <pc:chgData name="Alessandra Olianas" userId="785cbaa2-97eb-474b-b118-0e247c690e4e" providerId="ADAL" clId="{4798E829-FCD8-416D-ACAE-86A6AC1B0D70}" dt="2025-03-15T09:05:28.394" v="0" actId="47"/>
      <pc:docMkLst>
        <pc:docMk/>
      </pc:docMkLst>
      <pc:sldChg chg="del">
        <pc:chgData name="Alessandra Olianas" userId="785cbaa2-97eb-474b-b118-0e247c690e4e" providerId="ADAL" clId="{4798E829-FCD8-416D-ACAE-86A6AC1B0D70}" dt="2025-03-15T09:05:28.394" v="0" actId="47"/>
        <pc:sldMkLst>
          <pc:docMk/>
          <pc:sldMk cId="129289742" sldId="350"/>
        </pc:sldMkLst>
      </pc:sldChg>
      <pc:sldChg chg="del">
        <pc:chgData name="Alessandra Olianas" userId="785cbaa2-97eb-474b-b118-0e247c690e4e" providerId="ADAL" clId="{4798E829-FCD8-416D-ACAE-86A6AC1B0D70}" dt="2025-03-15T09:05:28.394" v="0" actId="47"/>
        <pc:sldMkLst>
          <pc:docMk/>
          <pc:sldMk cId="0" sldId="351"/>
        </pc:sldMkLst>
      </pc:sldChg>
      <pc:sldChg chg="del">
        <pc:chgData name="Alessandra Olianas" userId="785cbaa2-97eb-474b-b118-0e247c690e4e" providerId="ADAL" clId="{4798E829-FCD8-416D-ACAE-86A6AC1B0D70}" dt="2025-03-15T09:05:28.394" v="0" actId="47"/>
        <pc:sldMkLst>
          <pc:docMk/>
          <pc:sldMk cId="0" sldId="352"/>
        </pc:sldMkLst>
      </pc:sldChg>
      <pc:sldChg chg="del">
        <pc:chgData name="Alessandra Olianas" userId="785cbaa2-97eb-474b-b118-0e247c690e4e" providerId="ADAL" clId="{4798E829-FCD8-416D-ACAE-86A6AC1B0D70}" dt="2025-03-15T09:05:28.394" v="0" actId="47"/>
        <pc:sldMkLst>
          <pc:docMk/>
          <pc:sldMk cId="0" sldId="353"/>
        </pc:sldMkLst>
      </pc:sldChg>
      <pc:sldChg chg="del">
        <pc:chgData name="Alessandra Olianas" userId="785cbaa2-97eb-474b-b118-0e247c690e4e" providerId="ADAL" clId="{4798E829-FCD8-416D-ACAE-86A6AC1B0D70}" dt="2025-03-15T09:05:28.394" v="0" actId="47"/>
        <pc:sldMkLst>
          <pc:docMk/>
          <pc:sldMk cId="0" sldId="354"/>
        </pc:sldMkLst>
      </pc:sldChg>
      <pc:sldChg chg="del">
        <pc:chgData name="Alessandra Olianas" userId="785cbaa2-97eb-474b-b118-0e247c690e4e" providerId="ADAL" clId="{4798E829-FCD8-416D-ACAE-86A6AC1B0D70}" dt="2025-03-15T09:05:28.394" v="0" actId="47"/>
        <pc:sldMkLst>
          <pc:docMk/>
          <pc:sldMk cId="0" sldId="409"/>
        </pc:sldMkLst>
      </pc:sldChg>
      <pc:sldChg chg="del">
        <pc:chgData name="Alessandra Olianas" userId="785cbaa2-97eb-474b-b118-0e247c690e4e" providerId="ADAL" clId="{4798E829-FCD8-416D-ACAE-86A6AC1B0D70}" dt="2025-03-15T09:05:28.394" v="0" actId="47"/>
        <pc:sldMkLst>
          <pc:docMk/>
          <pc:sldMk cId="2489616894" sldId="430"/>
        </pc:sldMkLst>
      </pc:sldChg>
      <pc:sldChg chg="del">
        <pc:chgData name="Alessandra Olianas" userId="785cbaa2-97eb-474b-b118-0e247c690e4e" providerId="ADAL" clId="{4798E829-FCD8-416D-ACAE-86A6AC1B0D70}" dt="2025-03-15T09:05:28.394" v="0" actId="47"/>
        <pc:sldMkLst>
          <pc:docMk/>
          <pc:sldMk cId="2463046537" sldId="438"/>
        </pc:sldMkLst>
      </pc:sldChg>
      <pc:sldChg chg="del">
        <pc:chgData name="Alessandra Olianas" userId="785cbaa2-97eb-474b-b118-0e247c690e4e" providerId="ADAL" clId="{4798E829-FCD8-416D-ACAE-86A6AC1B0D70}" dt="2025-03-15T09:05:28.394" v="0" actId="47"/>
        <pc:sldMkLst>
          <pc:docMk/>
          <pc:sldMk cId="3791324084" sldId="439"/>
        </pc:sldMkLst>
      </pc:sldChg>
      <pc:sldChg chg="del">
        <pc:chgData name="Alessandra Olianas" userId="785cbaa2-97eb-474b-b118-0e247c690e4e" providerId="ADAL" clId="{4798E829-FCD8-416D-ACAE-86A6AC1B0D70}" dt="2025-03-15T09:05:28.394" v="0" actId="47"/>
        <pc:sldMkLst>
          <pc:docMk/>
          <pc:sldMk cId="0" sldId="440"/>
        </pc:sldMkLst>
      </pc:sldChg>
      <pc:sldChg chg="del">
        <pc:chgData name="Alessandra Olianas" userId="785cbaa2-97eb-474b-b118-0e247c690e4e" providerId="ADAL" clId="{4798E829-FCD8-416D-ACAE-86A6AC1B0D70}" dt="2025-03-15T09:05:28.394" v="0" actId="47"/>
        <pc:sldMkLst>
          <pc:docMk/>
          <pc:sldMk cId="0" sldId="441"/>
        </pc:sldMkLst>
      </pc:sldChg>
      <pc:sldChg chg="del">
        <pc:chgData name="Alessandra Olianas" userId="785cbaa2-97eb-474b-b118-0e247c690e4e" providerId="ADAL" clId="{4798E829-FCD8-416D-ACAE-86A6AC1B0D70}" dt="2025-03-15T09:05:28.394" v="0" actId="47"/>
        <pc:sldMkLst>
          <pc:docMk/>
          <pc:sldMk cId="0" sldId="442"/>
        </pc:sldMkLst>
      </pc:sldChg>
      <pc:sldChg chg="del">
        <pc:chgData name="Alessandra Olianas" userId="785cbaa2-97eb-474b-b118-0e247c690e4e" providerId="ADAL" clId="{4798E829-FCD8-416D-ACAE-86A6AC1B0D70}" dt="2025-03-15T09:05:28.394" v="0" actId="47"/>
        <pc:sldMkLst>
          <pc:docMk/>
          <pc:sldMk cId="0" sldId="443"/>
        </pc:sldMkLst>
      </pc:sldChg>
      <pc:sldChg chg="del">
        <pc:chgData name="Alessandra Olianas" userId="785cbaa2-97eb-474b-b118-0e247c690e4e" providerId="ADAL" clId="{4798E829-FCD8-416D-ACAE-86A6AC1B0D70}" dt="2025-03-15T09:05:28.394" v="0" actId="47"/>
        <pc:sldMkLst>
          <pc:docMk/>
          <pc:sldMk cId="0" sldId="444"/>
        </pc:sldMkLst>
      </pc:sldChg>
      <pc:sldChg chg="del">
        <pc:chgData name="Alessandra Olianas" userId="785cbaa2-97eb-474b-b118-0e247c690e4e" providerId="ADAL" clId="{4798E829-FCD8-416D-ACAE-86A6AC1B0D70}" dt="2025-03-15T09:05:28.394" v="0" actId="47"/>
        <pc:sldMkLst>
          <pc:docMk/>
          <pc:sldMk cId="0" sldId="445"/>
        </pc:sldMkLst>
      </pc:sldChg>
      <pc:sldChg chg="del">
        <pc:chgData name="Alessandra Olianas" userId="785cbaa2-97eb-474b-b118-0e247c690e4e" providerId="ADAL" clId="{4798E829-FCD8-416D-ACAE-86A6AC1B0D70}" dt="2025-03-15T09:05:28.394" v="0" actId="47"/>
        <pc:sldMkLst>
          <pc:docMk/>
          <pc:sldMk cId="0" sldId="446"/>
        </pc:sldMkLst>
      </pc:sldChg>
      <pc:sldChg chg="del">
        <pc:chgData name="Alessandra Olianas" userId="785cbaa2-97eb-474b-b118-0e247c690e4e" providerId="ADAL" clId="{4798E829-FCD8-416D-ACAE-86A6AC1B0D70}" dt="2025-03-15T09:05:28.394" v="0" actId="47"/>
        <pc:sldMkLst>
          <pc:docMk/>
          <pc:sldMk cId="3160570808" sldId="450"/>
        </pc:sldMkLst>
      </pc:sldChg>
      <pc:sldChg chg="del">
        <pc:chgData name="Alessandra Olianas" userId="785cbaa2-97eb-474b-b118-0e247c690e4e" providerId="ADAL" clId="{4798E829-FCD8-416D-ACAE-86A6AC1B0D70}" dt="2025-03-15T09:05:28.394" v="0" actId="47"/>
        <pc:sldMkLst>
          <pc:docMk/>
          <pc:sldMk cId="0" sldId="456"/>
        </pc:sldMkLst>
      </pc:sldChg>
      <pc:sldChg chg="del">
        <pc:chgData name="Alessandra Olianas" userId="785cbaa2-97eb-474b-b118-0e247c690e4e" providerId="ADAL" clId="{4798E829-FCD8-416D-ACAE-86A6AC1B0D70}" dt="2025-03-15T09:05:28.394" v="0" actId="47"/>
        <pc:sldMkLst>
          <pc:docMk/>
          <pc:sldMk cId="0" sldId="457"/>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076575" cy="511175"/>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4021138" y="0"/>
            <a:ext cx="3076575" cy="511175"/>
          </a:xfrm>
          <a:prstGeom prst="rect">
            <a:avLst/>
          </a:prstGeom>
        </p:spPr>
        <p:txBody>
          <a:bodyPr vert="horz" lIns="91440" tIns="45720" rIns="91440" bIns="45720" rtlCol="0"/>
          <a:lstStyle>
            <a:lvl1pPr algn="r">
              <a:defRPr sz="1200"/>
            </a:lvl1pPr>
          </a:lstStyle>
          <a:p>
            <a:fld id="{46DFA1F5-ADFD-41DD-98BA-054BC638AC5F}" type="datetimeFigureOut">
              <a:rPr lang="it-IT" smtClean="0"/>
              <a:pPr/>
              <a:t>15/03/2025</a:t>
            </a:fld>
            <a:endParaRPr lang="it-IT"/>
          </a:p>
        </p:txBody>
      </p:sp>
      <p:sp>
        <p:nvSpPr>
          <p:cNvPr id="4" name="Segnaposto immagine diapositiva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709613" y="4860925"/>
            <a:ext cx="5680075" cy="4605338"/>
          </a:xfrm>
          <a:prstGeom prst="rect">
            <a:avLst/>
          </a:prstGeom>
        </p:spPr>
        <p:txBody>
          <a:bodyPr vert="horz" lIns="91440" tIns="45720" rIns="91440" bIns="45720"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9721850"/>
            <a:ext cx="3076575" cy="511175"/>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4021138" y="9721850"/>
            <a:ext cx="3076575" cy="511175"/>
          </a:xfrm>
          <a:prstGeom prst="rect">
            <a:avLst/>
          </a:prstGeom>
        </p:spPr>
        <p:txBody>
          <a:bodyPr vert="horz" lIns="91440" tIns="45720" rIns="91440" bIns="45720" rtlCol="0" anchor="b"/>
          <a:lstStyle>
            <a:lvl1pPr algn="r">
              <a:defRPr sz="1200"/>
            </a:lvl1pPr>
          </a:lstStyle>
          <a:p>
            <a:fld id="{F998EB86-3CE1-46C4-9E95-419032AC41BD}" type="slidenum">
              <a:rPr lang="it-IT" smtClean="0"/>
              <a:pPr/>
              <a:t>‹N›</a:t>
            </a:fld>
            <a:endParaRPr lang="it-IT"/>
          </a:p>
        </p:txBody>
      </p:sp>
    </p:spTree>
    <p:extLst>
      <p:ext uri="{BB962C8B-B14F-4D97-AF65-F5344CB8AC3E}">
        <p14:creationId xmlns:p14="http://schemas.microsoft.com/office/powerpoint/2010/main" val="38041467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algn="r" eaLnBrk="1" hangingPunct="1">
              <a:spcBef>
                <a:spcPct val="0"/>
              </a:spcBef>
            </a:pPr>
            <a:fld id="{B895C0B0-2482-4E6F-84EB-B77D375B06AF}" type="slidenum">
              <a:rPr lang="it-IT" altLang="it-IT">
                <a:solidFill>
                  <a:prstClr val="black"/>
                </a:solidFill>
              </a:rPr>
              <a:pPr algn="r" eaLnBrk="1" hangingPunct="1">
                <a:spcBef>
                  <a:spcPct val="0"/>
                </a:spcBef>
              </a:pPr>
              <a:t>22</a:t>
            </a:fld>
            <a:endParaRPr lang="it-IT" altLang="it-IT">
              <a:solidFill>
                <a:prstClr val="black"/>
              </a:solidFill>
            </a:endParaRPr>
          </a:p>
        </p:txBody>
      </p:sp>
      <p:sp>
        <p:nvSpPr>
          <p:cNvPr id="113667" name="Rectangle 2"/>
          <p:cNvSpPr>
            <a:spLocks noGrp="1" noRot="1" noChangeAspect="1" noChangeArrowheads="1" noTextEdit="1"/>
          </p:cNvSpPr>
          <p:nvPr>
            <p:ph type="sldImg"/>
          </p:nvPr>
        </p:nvSpPr>
        <p:spPr>
          <a:ln/>
        </p:spPr>
      </p:sp>
      <p:sp>
        <p:nvSpPr>
          <p:cNvPr id="1136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Char char="-"/>
            </a:pPr>
            <a:endParaRPr lang="en-US" altLang="it-IT"/>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8208A29C-C2FD-479C-8945-06B6EA73240C}" type="slidenum">
              <a:rPr kumimoji="0" lang="it-IT" sz="1200" b="0" i="0" u="none" strike="noStrike" kern="1200" cap="none" spc="0" normalizeH="0" baseline="0" noProof="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it-IT" sz="120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BFB32937-B848-43B1-9C47-F050DC2CCE6F}" type="slidenum">
              <a:rPr kumimoji="0" lang="it-IT" sz="1200" b="0" i="0" u="none" strike="noStrike" kern="1200" cap="none" spc="0" normalizeH="0" baseline="0" noProof="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ts val="0"/>
                </a:spcBef>
                <a:spcAft>
                  <a:spcPts val="0"/>
                </a:spcAft>
                <a:buClrTx/>
                <a:buSzTx/>
                <a:buFontTx/>
                <a:buNone/>
                <a:tabLst/>
                <a:defRPr/>
              </a:pPr>
              <a:t>54</a:t>
            </a:fld>
            <a:endParaRPr kumimoji="0" lang="it-IT" sz="120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A82BB11D-8D38-48AD-8B9E-D45F914BDCEE}" type="slidenum">
              <a:rPr kumimoji="0" lang="it-IT" sz="1200" b="0" i="0" u="none" strike="noStrike" kern="1200" cap="none" spc="0" normalizeH="0" baseline="0" noProof="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ts val="0"/>
                </a:spcBef>
                <a:spcAft>
                  <a:spcPts val="0"/>
                </a:spcAft>
                <a:buClrTx/>
                <a:buSzTx/>
                <a:buFontTx/>
                <a:buNone/>
                <a:tabLst/>
                <a:defRPr/>
              </a:pPr>
              <a:t>55</a:t>
            </a:fld>
            <a:endParaRPr kumimoji="0" lang="it-IT" sz="120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6EE84E5-6E0F-417C-ACBA-15ED360A3593}" type="slidenum">
              <a:rPr kumimoji="0" lang="it-IT" altLang="it-IT" sz="1200" b="0" i="0" u="none" strike="noStrike" kern="1200" cap="none" spc="0" normalizeH="0" baseline="30000" noProof="0">
                <a:ln>
                  <a:noFill/>
                </a:ln>
                <a:solidFill>
                  <a:srgbClr val="000000"/>
                </a:solidFill>
                <a:effectLst/>
                <a:uLnTx/>
                <a:uFillTx/>
                <a:latin typeface="Times New Roman" panose="02020603050405020304" pitchFamily="18"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57</a:t>
            </a:fld>
            <a:endParaRPr kumimoji="0" lang="it-IT" altLang="it-IT" sz="1200" b="0" i="0" u="none" strike="noStrike" kern="1200" cap="none" spc="0" normalizeH="0" baseline="30000" noProof="0">
              <a:ln>
                <a:noFill/>
              </a:ln>
              <a:solidFill>
                <a:srgbClr val="000000"/>
              </a:solidFill>
              <a:effectLst/>
              <a:uLnTx/>
              <a:uFillTx/>
              <a:latin typeface="Times New Roman" panose="02020603050405020304" pitchFamily="18" charset="0"/>
              <a:ea typeface="+mn-ea"/>
              <a:cs typeface="+mn-cs"/>
            </a:endParaRPr>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it-IT" b="1"/>
              <a:t>FIGURE 4-27 A simulated folding pathway.</a:t>
            </a:r>
            <a:r>
              <a:rPr lang="en-US" altLang="it-IT"/>
              <a:t> The folding pathway of a 36-residue segment of the protein villin (an actin-binding protein found principally in the microvilli lining the intestine) was simulated by computer. The process started with the randomly coiled peptide and 3,000 surrounding water molecules in a virtual “water box.” The molecular motions of the peptide and the effects of the water molecules were taken into account in mapping the most likely paths to the final structure among the countless alternatives. The simulated folding took place in a theoretical time span of 1 ms.</a:t>
            </a:r>
          </a:p>
        </p:txBody>
      </p:sp>
    </p:spTree>
    <p:extLst>
      <p:ext uri="{BB962C8B-B14F-4D97-AF65-F5344CB8AC3E}">
        <p14:creationId xmlns:p14="http://schemas.microsoft.com/office/powerpoint/2010/main" val="18804594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5788FFD0-5B17-428E-8FAF-81BC67E7E327}" type="slidenum">
              <a:rPr kumimoji="0" lang="it-IT" altLang="it-IT" sz="1200" b="0" i="0" u="none" strike="noStrike" kern="1200" cap="none" spc="0" normalizeH="0" baseline="30000" noProof="0">
                <a:ln>
                  <a:noFill/>
                </a:ln>
                <a:solidFill>
                  <a:prstClr val="black"/>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60</a:t>
            </a:fld>
            <a:endParaRPr kumimoji="0" lang="it-IT" altLang="it-IT" sz="1200" b="0" i="0" u="none" strike="noStrike" kern="1200" cap="none" spc="0" normalizeH="0" baseline="30000" noProof="0">
              <a:ln>
                <a:noFill/>
              </a:ln>
              <a:solidFill>
                <a:prstClr val="black"/>
              </a:solidFill>
              <a:effectLst/>
              <a:uLnTx/>
              <a:uFillTx/>
              <a:latin typeface="Arial" charset="0"/>
              <a:ea typeface="+mn-ea"/>
              <a:cs typeface="Arial" charset="0"/>
            </a:endParaRPr>
          </a:p>
        </p:txBody>
      </p:sp>
      <p:sp>
        <p:nvSpPr>
          <p:cNvPr id="122883" name="Rectangle 2"/>
          <p:cNvSpPr>
            <a:spLocks noGrp="1" noRot="1" noChangeAspect="1" noChangeArrowheads="1" noTextEdit="1"/>
          </p:cNvSpPr>
          <p:nvPr>
            <p:ph type="sldImg"/>
          </p:nvPr>
        </p:nvSpPr>
        <p:spPr>
          <a:ln/>
        </p:spPr>
      </p:sp>
      <p:sp>
        <p:nvSpPr>
          <p:cNvPr id="1228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4B19C8B7-687A-433B-AD08-2A4741D2F36B}" type="slidenum">
              <a:rPr kumimoji="0" lang="it-IT" altLang="it-IT" sz="1200" b="0" i="0" u="none" strike="noStrike" kern="1200" cap="none" spc="0" normalizeH="0" baseline="30000" noProof="0">
                <a:ln>
                  <a:noFill/>
                </a:ln>
                <a:solidFill>
                  <a:prstClr val="black"/>
                </a:solidFill>
                <a:effectLst/>
                <a:uLnTx/>
                <a:uFillTx/>
                <a:latin typeface="Calibri"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64</a:t>
            </a:fld>
            <a:endParaRPr kumimoji="0" lang="it-IT" altLang="it-IT" sz="1200" b="0" i="0" u="none" strike="noStrike" kern="1200" cap="none" spc="0" normalizeH="0" baseline="30000" noProof="0">
              <a:ln>
                <a:noFill/>
              </a:ln>
              <a:solidFill>
                <a:prstClr val="black"/>
              </a:solidFill>
              <a:effectLst/>
              <a:uLnTx/>
              <a:uFillTx/>
              <a:latin typeface="Calibri" pitchFamily="34" charset="0"/>
              <a:ea typeface="+mn-ea"/>
              <a:cs typeface="+mn-cs"/>
            </a:endParaRPr>
          </a:p>
        </p:txBody>
      </p:sp>
      <p:sp>
        <p:nvSpPr>
          <p:cNvPr id="17410"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25E69B04-72B5-47D1-B0FB-FCFDFB0316A7}" type="slidenum">
              <a:rPr kumimoji="0" lang="it-IT" altLang="it-IT" sz="1200" b="0" i="0" u="none" strike="noStrike" kern="1200" cap="none" spc="0" normalizeH="0" baseline="30000" noProof="0">
                <a:ln>
                  <a:noFill/>
                </a:ln>
                <a:solidFill>
                  <a:prstClr val="black"/>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64</a:t>
            </a:fld>
            <a:endParaRPr kumimoji="0" lang="it-IT" altLang="it-IT" sz="1200" b="0" i="0" u="none" strike="noStrike" kern="1200" cap="none" spc="0" normalizeH="0" baseline="30000" noProof="0">
              <a:ln>
                <a:noFill/>
              </a:ln>
              <a:solidFill>
                <a:prstClr val="black"/>
              </a:solidFill>
              <a:effectLst/>
              <a:uLnTx/>
              <a:uFillTx/>
              <a:latin typeface="Arial" charset="0"/>
              <a:ea typeface="+mn-ea"/>
              <a:cs typeface="+mn-cs"/>
            </a:endParaRPr>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xfrm>
            <a:off x="914400" y="4343400"/>
            <a:ext cx="5029200" cy="4114800"/>
          </a:xfrm>
        </p:spPr>
        <p:txBody>
          <a:bodyPr/>
          <a:lstStyle/>
          <a:p>
            <a:endParaRPr lang="en-US"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7CBBDC2-C45C-4B34-8082-0484582FAC3A}" type="slidenum">
              <a:rPr kumimoji="0" lang="it-IT" altLang="it-IT" sz="1200" b="0" i="0" u="none" strike="noStrike" kern="1200" cap="none" spc="0" normalizeH="0" baseline="30000" noProof="0">
                <a:ln>
                  <a:noFill/>
                </a:ln>
                <a:solidFill>
                  <a:prstClr val="black"/>
                </a:solidFill>
                <a:effectLst/>
                <a:uLnTx/>
                <a:uFillTx/>
                <a:latin typeface="Calibri"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65</a:t>
            </a:fld>
            <a:endParaRPr kumimoji="0" lang="it-IT" altLang="it-IT" sz="1200" b="0" i="0" u="none" strike="noStrike" kern="1200" cap="none" spc="0" normalizeH="0" baseline="30000" noProof="0">
              <a:ln>
                <a:noFill/>
              </a:ln>
              <a:solidFill>
                <a:prstClr val="black"/>
              </a:solidFill>
              <a:effectLst/>
              <a:uLnTx/>
              <a:uFillTx/>
              <a:latin typeface="Calibri" pitchFamily="34" charset="0"/>
              <a:ea typeface="+mn-ea"/>
              <a:cs typeface="+mn-cs"/>
            </a:endParaRPr>
          </a:p>
        </p:txBody>
      </p:sp>
      <p:sp>
        <p:nvSpPr>
          <p:cNvPr id="19458"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C1D49486-1DD4-4ED7-A283-37D33149E2F1}" type="slidenum">
              <a:rPr kumimoji="0" lang="it-IT" altLang="it-IT" sz="1200" b="0" i="0" u="none" strike="noStrike" kern="1200" cap="none" spc="0" normalizeH="0" baseline="30000" noProof="0">
                <a:ln>
                  <a:noFill/>
                </a:ln>
                <a:solidFill>
                  <a:prstClr val="black"/>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65</a:t>
            </a:fld>
            <a:endParaRPr kumimoji="0" lang="it-IT" altLang="it-IT" sz="1200" b="0" i="0" u="none" strike="noStrike" kern="1200" cap="none" spc="0" normalizeH="0" baseline="30000" noProof="0">
              <a:ln>
                <a:noFill/>
              </a:ln>
              <a:solidFill>
                <a:prstClr val="black"/>
              </a:solidFill>
              <a:effectLst/>
              <a:uLnTx/>
              <a:uFillTx/>
              <a:latin typeface="Arial" charset="0"/>
              <a:ea typeface="+mn-ea"/>
              <a:cs typeface="+mn-cs"/>
            </a:endParaRPr>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xfrm>
            <a:off x="914400" y="4343400"/>
            <a:ext cx="5029200" cy="4114800"/>
          </a:xfrm>
        </p:spPr>
        <p:txBody>
          <a:bodyPr/>
          <a:lstStyle/>
          <a:p>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F998EB86-3CE1-46C4-9E95-419032AC41BD}" type="slidenum">
              <a:rPr lang="it-IT" smtClean="0"/>
              <a:pPr/>
              <a:t>73</a:t>
            </a:fld>
            <a:endParaRPr lang="it-IT"/>
          </a:p>
        </p:txBody>
      </p:sp>
    </p:spTree>
    <p:extLst>
      <p:ext uri="{BB962C8B-B14F-4D97-AF65-F5344CB8AC3E}">
        <p14:creationId xmlns:p14="http://schemas.microsoft.com/office/powerpoint/2010/main" val="32746925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algn="r" eaLnBrk="1" hangingPunct="1">
              <a:spcBef>
                <a:spcPct val="0"/>
              </a:spcBef>
            </a:pPr>
            <a:fld id="{2C0109C8-C4F6-4D52-9C71-B5B8733BC258}" type="slidenum">
              <a:rPr lang="it-IT" altLang="it-IT">
                <a:solidFill>
                  <a:prstClr val="black"/>
                </a:solidFill>
              </a:rPr>
              <a:pPr algn="r" eaLnBrk="1" hangingPunct="1">
                <a:spcBef>
                  <a:spcPct val="0"/>
                </a:spcBef>
              </a:pPr>
              <a:t>23</a:t>
            </a:fld>
            <a:endParaRPr lang="it-IT" altLang="it-IT">
              <a:solidFill>
                <a:prstClr val="black"/>
              </a:solidFill>
            </a:endParaRPr>
          </a:p>
        </p:txBody>
      </p:sp>
      <p:sp>
        <p:nvSpPr>
          <p:cNvPr id="114691" name="Rectangle 2"/>
          <p:cNvSpPr>
            <a:spLocks noGrp="1" noRot="1" noChangeAspect="1" noChangeArrowheads="1" noTextEdit="1"/>
          </p:cNvSpPr>
          <p:nvPr>
            <p:ph type="sldImg"/>
          </p:nvPr>
        </p:nvSpPr>
        <p:spPr>
          <a:ln/>
        </p:spPr>
      </p:sp>
      <p:sp>
        <p:nvSpPr>
          <p:cNvPr id="1146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FC4D988B-1A69-4996-BFEC-EF94410EC1D9}" type="slidenum">
              <a:rPr kumimoji="0" lang="it-IT" sz="1200" b="0" i="0" u="none" strike="noStrike" kern="1200" cap="none" spc="0" normalizeH="0" baseline="0" noProof="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it-IT" sz="120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79EC1CD1-3025-4084-A2FF-25BD052FBD03}" type="slidenum">
              <a:rPr kumimoji="0" lang="it-IT" sz="1200" b="0" i="0" u="none" strike="noStrike" kern="1200" cap="none" spc="0" normalizeH="0" baseline="0" noProof="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it-IT" sz="120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p>
        </p:txBody>
      </p:sp>
    </p:spTree>
    <p:extLst>
      <p:ext uri="{BB962C8B-B14F-4D97-AF65-F5344CB8AC3E}">
        <p14:creationId xmlns:p14="http://schemas.microsoft.com/office/powerpoint/2010/main" val="11877537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79EC1CD1-3025-4084-A2FF-25BD052FBD03}" type="slidenum">
              <a:rPr kumimoji="0" lang="it-IT" sz="1200" b="0" i="0" u="none" strike="noStrike" kern="1200" cap="none" spc="0" normalizeH="0" baseline="0" noProof="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it-IT" sz="120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p>
        </p:txBody>
      </p:sp>
    </p:spTree>
    <p:extLst>
      <p:ext uri="{BB962C8B-B14F-4D97-AF65-F5344CB8AC3E}">
        <p14:creationId xmlns:p14="http://schemas.microsoft.com/office/powerpoint/2010/main" val="26590324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AEA80D55-49AF-48B2-AF8C-244991327D3E}" type="slidenum">
              <a:rPr kumimoji="0" lang="it-IT" altLang="it-IT" sz="1200" b="0" i="0" u="none" strike="noStrike" kern="1200" cap="none" spc="0" normalizeH="0" baseline="0" noProof="0" smtClean="0">
                <a:ln>
                  <a:noFill/>
                </a:ln>
                <a:solidFill>
                  <a:prstClr val="black"/>
                </a:solidFill>
                <a:effectLst/>
                <a:uLnTx/>
                <a:uFillTx/>
                <a:latin typeface="Arial"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it-IT" altLang="it-IT" sz="1200" b="0" i="0" u="none" strike="noStrike" kern="1200" cap="none" spc="0" normalizeH="0" baseline="0" noProof="0">
              <a:ln>
                <a:noFill/>
              </a:ln>
              <a:solidFill>
                <a:prstClr val="black"/>
              </a:solidFill>
              <a:effectLst/>
              <a:uLnTx/>
              <a:uFillTx/>
              <a:latin typeface="Arial" charset="0"/>
              <a:ea typeface="+mn-ea"/>
              <a:cs typeface="+mn-cs"/>
            </a:endParaRPr>
          </a:p>
        </p:txBody>
      </p:sp>
      <p:sp>
        <p:nvSpPr>
          <p:cNvPr id="81923" name="Rectangle 2"/>
          <p:cNvSpPr>
            <a:spLocks noGrp="1" noRot="1" noChangeAspect="1" noChangeArrowheads="1" noTextEdit="1"/>
          </p:cNvSpPr>
          <p:nvPr>
            <p:ph type="sldImg"/>
          </p:nvPr>
        </p:nvSpPr>
        <p:spPr>
          <a:xfrm>
            <a:off x="1143000" y="685800"/>
            <a:ext cx="4572000" cy="3429000"/>
          </a:xfrm>
          <a:ln/>
        </p:spPr>
      </p:sp>
      <p:sp>
        <p:nvSpPr>
          <p:cNvPr id="81924" name="Rectangle 3"/>
          <p:cNvSpPr>
            <a:spLocks noGrp="1" noChangeArrowheads="1"/>
          </p:cNvSpPr>
          <p:nvPr>
            <p:ph type="body" idx="1"/>
          </p:nvPr>
        </p:nvSpPr>
        <p:spPr>
          <a:xfrm>
            <a:off x="914612" y="4342730"/>
            <a:ext cx="5028777" cy="411494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eaLnBrk="1" hangingPunct="1">
              <a:spcBef>
                <a:spcPct val="0"/>
              </a:spcBef>
              <a:buFontTx/>
              <a:buNone/>
            </a:pPr>
            <a:r>
              <a:rPr lang="it-IT" altLang="it-IT" sz="1200" dirty="0">
                <a:solidFill>
                  <a:schemeClr val="accent2"/>
                </a:solidFill>
                <a:latin typeface="Calibri" panose="020F0502020204030204" pitchFamily="34" charset="0"/>
              </a:rPr>
              <a:t>La formazione di legami crociati è un processo conferisce solidità alla molecola di collagene ma è anche un processo continuo nel corso della vita. </a:t>
            </a:r>
          </a:p>
          <a:p>
            <a:pPr eaLnBrk="1" hangingPunct="1">
              <a:spcBef>
                <a:spcPct val="0"/>
              </a:spcBef>
              <a:buFontTx/>
              <a:buNone/>
            </a:pPr>
            <a:r>
              <a:rPr lang="it-IT" altLang="it-IT" sz="1200" dirty="0">
                <a:solidFill>
                  <a:schemeClr val="accent2"/>
                </a:solidFill>
                <a:latin typeface="Calibri" panose="020F0502020204030204" pitchFamily="34" charset="0"/>
              </a:rPr>
              <a:t>Aumentando il numero dei legami crociati il collagene diventa sempre più rigido e fragile.</a:t>
            </a:r>
          </a:p>
          <a:p>
            <a:pPr eaLnBrk="1" hangingPunct="1">
              <a:spcBef>
                <a:spcPct val="0"/>
              </a:spcBef>
              <a:buFontTx/>
              <a:buNone/>
            </a:pPr>
            <a:r>
              <a:rPr lang="it-IT" altLang="it-IT" sz="1200" dirty="0">
                <a:solidFill>
                  <a:schemeClr val="accent2"/>
                </a:solidFill>
                <a:latin typeface="Calibri" panose="020F0502020204030204" pitchFamily="34" charset="0"/>
              </a:rPr>
              <a:t>Con l’invecchiamento la pelle diventa meno elastica, ossa e tendini più soggetti a spezzarsi</a:t>
            </a:r>
          </a:p>
          <a:p>
            <a:endParaRPr lang="it-IT" dirty="0"/>
          </a:p>
        </p:txBody>
      </p:sp>
      <p:sp>
        <p:nvSpPr>
          <p:cNvPr id="4" name="Segnaposto numero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12D0A0-CC50-414E-9F3E-BBB728D5D5F3}" type="slidenum">
              <a:rPr kumimoji="0" lang="it-IT" alt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it-IT" altLang="it-IT"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612923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eaLnBrk="1" hangingPunct="1">
              <a:spcBef>
                <a:spcPct val="0"/>
              </a:spcBef>
              <a:buFontTx/>
              <a:buNone/>
            </a:pPr>
            <a:r>
              <a:rPr lang="it-IT" altLang="it-IT" sz="1200" dirty="0">
                <a:solidFill>
                  <a:schemeClr val="accent2"/>
                </a:solidFill>
                <a:latin typeface="Calibri" panose="020F0502020204030204" pitchFamily="34" charset="0"/>
              </a:rPr>
              <a:t>La formazione di legami crociati è un processo conferisce solidità alla molecola di collagene ma è anche un processo continuo nel corso della vita. </a:t>
            </a:r>
          </a:p>
          <a:p>
            <a:pPr eaLnBrk="1" hangingPunct="1">
              <a:spcBef>
                <a:spcPct val="0"/>
              </a:spcBef>
              <a:buFontTx/>
              <a:buNone/>
            </a:pPr>
            <a:r>
              <a:rPr lang="it-IT" altLang="it-IT" sz="1200" dirty="0">
                <a:solidFill>
                  <a:schemeClr val="accent2"/>
                </a:solidFill>
                <a:latin typeface="Calibri" panose="020F0502020204030204" pitchFamily="34" charset="0"/>
              </a:rPr>
              <a:t>Aumentando il numero dei legami crociati il collagene diventa sempre più rigido e fragile.</a:t>
            </a:r>
          </a:p>
          <a:p>
            <a:pPr eaLnBrk="1" hangingPunct="1">
              <a:spcBef>
                <a:spcPct val="0"/>
              </a:spcBef>
              <a:buFontTx/>
              <a:buNone/>
            </a:pPr>
            <a:r>
              <a:rPr lang="it-IT" altLang="it-IT" sz="1200" dirty="0">
                <a:solidFill>
                  <a:schemeClr val="accent2"/>
                </a:solidFill>
                <a:latin typeface="Calibri" panose="020F0502020204030204" pitchFamily="34" charset="0"/>
              </a:rPr>
              <a:t>Con l’invecchiamento la pelle diventa meno elastica, ossa e tendini più soggetti a spezzarsi</a:t>
            </a:r>
          </a:p>
          <a:p>
            <a:endParaRPr lang="it-IT" dirty="0"/>
          </a:p>
        </p:txBody>
      </p:sp>
      <p:sp>
        <p:nvSpPr>
          <p:cNvPr id="4" name="Segnaposto numero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12D0A0-CC50-414E-9F3E-BBB728D5D5F3}" type="slidenum">
              <a:rPr kumimoji="0" lang="it-IT" alt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it-IT" altLang="it-IT"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559922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79EC1CD1-3025-4084-A2FF-25BD052FBD03}" type="slidenum">
              <a:rPr kumimoji="0" lang="it-IT" sz="1200" b="0" i="0" u="none" strike="noStrike" kern="1200" cap="none" spc="0" normalizeH="0" baseline="0" noProof="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it-IT" sz="120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p>
        </p:txBody>
      </p:sp>
    </p:spTree>
    <p:extLst>
      <p:ext uri="{BB962C8B-B14F-4D97-AF65-F5344CB8AC3E}">
        <p14:creationId xmlns:p14="http://schemas.microsoft.com/office/powerpoint/2010/main" val="14525172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lo stile del titolo</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a:t>Fare clic per modificare lo stile del sottotitolo dello schema</a:t>
            </a:r>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5F235FC7-671B-4D30-AD89-42AB6D1DC580}" type="slidenum">
              <a:rPr lang="it-IT"/>
              <a:pPr>
                <a:defRPr/>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F6EE79BC-557A-436C-901D-7050CA748EEF}" type="slidenum">
              <a:rPr lang="it-IT"/>
              <a:pPr>
                <a:defRPr/>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041A14EB-4AF5-4288-B1B1-187E546C0227}" type="slidenum">
              <a:rPr lang="it-IT"/>
              <a:pPr>
                <a:defRPr/>
              </a:pPr>
              <a:t>‹N›</a:t>
            </a:fld>
            <a:endParaRPr lang="it-I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lo stile del titolo</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a:t>Fare clic per modificare lo stile del sottotitolo dello schema</a:t>
            </a:r>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06C96976-420B-466F-8FE7-9365469124DE}" type="slidenum">
              <a:rPr lang="it-IT"/>
              <a:pPr>
                <a:defRPr/>
              </a:pPr>
              <a:t>‹N›</a:t>
            </a:fld>
            <a:endParaRPr lang="it-IT"/>
          </a:p>
        </p:txBody>
      </p:sp>
    </p:spTree>
    <p:extLst>
      <p:ext uri="{BB962C8B-B14F-4D97-AF65-F5344CB8AC3E}">
        <p14:creationId xmlns:p14="http://schemas.microsoft.com/office/powerpoint/2010/main" val="19595818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1572F18B-1942-429B-BB3C-0A38B3F29ACB}" type="slidenum">
              <a:rPr lang="it-IT"/>
              <a:pPr>
                <a:defRPr/>
              </a:pPr>
              <a:t>‹N›</a:t>
            </a:fld>
            <a:endParaRPr lang="it-IT"/>
          </a:p>
        </p:txBody>
      </p:sp>
    </p:spTree>
    <p:extLst>
      <p:ext uri="{BB962C8B-B14F-4D97-AF65-F5344CB8AC3E}">
        <p14:creationId xmlns:p14="http://schemas.microsoft.com/office/powerpoint/2010/main" val="9976371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a:t>Fare clic per modificare stili del testo dello schema</a:t>
            </a:r>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BA3E97CA-A2CC-42CD-8372-F8661FE5837D}" type="slidenum">
              <a:rPr lang="it-IT"/>
              <a:pPr>
                <a:defRPr/>
              </a:pPr>
              <a:t>‹N›</a:t>
            </a:fld>
            <a:endParaRPr lang="it-IT"/>
          </a:p>
        </p:txBody>
      </p:sp>
    </p:spTree>
    <p:extLst>
      <p:ext uri="{BB962C8B-B14F-4D97-AF65-F5344CB8AC3E}">
        <p14:creationId xmlns:p14="http://schemas.microsoft.com/office/powerpoint/2010/main" val="6930941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C928DCBD-3C67-4B1E-B950-6F1C8B44993A}" type="slidenum">
              <a:rPr lang="it-IT"/>
              <a:pPr>
                <a:defRPr/>
              </a:pPr>
              <a:t>‹N›</a:t>
            </a:fld>
            <a:endParaRPr lang="it-IT"/>
          </a:p>
        </p:txBody>
      </p:sp>
    </p:spTree>
    <p:extLst>
      <p:ext uri="{BB962C8B-B14F-4D97-AF65-F5344CB8AC3E}">
        <p14:creationId xmlns:p14="http://schemas.microsoft.com/office/powerpoint/2010/main" val="2857453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p:cNvSpPr>
            <a:spLocks noGrp="1" noChangeArrowheads="1"/>
          </p:cNvSpPr>
          <p:nvPr>
            <p:ph type="dt" sz="half" idx="10"/>
          </p:nvPr>
        </p:nvSpPr>
        <p:spPr>
          <a:ln/>
        </p:spPr>
        <p:txBody>
          <a:bodyPr/>
          <a:lstStyle>
            <a:lvl1pPr>
              <a:defRPr/>
            </a:lvl1pPr>
          </a:lstStyle>
          <a:p>
            <a:pPr>
              <a:defRPr/>
            </a:pPr>
            <a:endParaRPr lang="it-IT"/>
          </a:p>
        </p:txBody>
      </p:sp>
      <p:sp>
        <p:nvSpPr>
          <p:cNvPr id="8" name="Rectangle 5"/>
          <p:cNvSpPr>
            <a:spLocks noGrp="1" noChangeArrowheads="1"/>
          </p:cNvSpPr>
          <p:nvPr>
            <p:ph type="ftr" sz="quarter" idx="11"/>
          </p:nvPr>
        </p:nvSpPr>
        <p:spPr>
          <a:ln/>
        </p:spPr>
        <p:txBody>
          <a:bodyPr/>
          <a:lstStyle>
            <a:lvl1pPr>
              <a:defRPr/>
            </a:lvl1pPr>
          </a:lstStyle>
          <a:p>
            <a:pPr>
              <a:defRPr/>
            </a:pPr>
            <a:endParaRPr lang="it-IT"/>
          </a:p>
        </p:txBody>
      </p:sp>
      <p:sp>
        <p:nvSpPr>
          <p:cNvPr id="9" name="Rectangle 6"/>
          <p:cNvSpPr>
            <a:spLocks noGrp="1" noChangeArrowheads="1"/>
          </p:cNvSpPr>
          <p:nvPr>
            <p:ph type="sldNum" sz="quarter" idx="12"/>
          </p:nvPr>
        </p:nvSpPr>
        <p:spPr>
          <a:ln/>
        </p:spPr>
        <p:txBody>
          <a:bodyPr/>
          <a:lstStyle>
            <a:lvl1pPr>
              <a:defRPr/>
            </a:lvl1pPr>
          </a:lstStyle>
          <a:p>
            <a:pPr>
              <a:defRPr/>
            </a:pPr>
            <a:fld id="{5CF36824-7F7E-4BCD-BFB4-C54CB8E875A0}" type="slidenum">
              <a:rPr lang="it-IT"/>
              <a:pPr>
                <a:defRPr/>
              </a:pPr>
              <a:t>‹N›</a:t>
            </a:fld>
            <a:endParaRPr lang="it-IT"/>
          </a:p>
        </p:txBody>
      </p:sp>
    </p:spTree>
    <p:extLst>
      <p:ext uri="{BB962C8B-B14F-4D97-AF65-F5344CB8AC3E}">
        <p14:creationId xmlns:p14="http://schemas.microsoft.com/office/powerpoint/2010/main" val="38916654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p:cNvSpPr>
            <a:spLocks noGrp="1" noChangeArrowheads="1"/>
          </p:cNvSpPr>
          <p:nvPr>
            <p:ph type="dt" sz="half" idx="10"/>
          </p:nvPr>
        </p:nvSpPr>
        <p:spPr>
          <a:ln/>
        </p:spPr>
        <p:txBody>
          <a:bodyPr/>
          <a:lstStyle>
            <a:lvl1pPr>
              <a:defRPr/>
            </a:lvl1pPr>
          </a:lstStyle>
          <a:p>
            <a:pPr>
              <a:defRPr/>
            </a:pPr>
            <a:endParaRPr lang="it-IT"/>
          </a:p>
        </p:txBody>
      </p:sp>
      <p:sp>
        <p:nvSpPr>
          <p:cNvPr id="4" name="Rectangle 5"/>
          <p:cNvSpPr>
            <a:spLocks noGrp="1" noChangeArrowheads="1"/>
          </p:cNvSpPr>
          <p:nvPr>
            <p:ph type="ftr" sz="quarter" idx="11"/>
          </p:nvPr>
        </p:nvSpPr>
        <p:spPr>
          <a:ln/>
        </p:spPr>
        <p:txBody>
          <a:bodyPr/>
          <a:lstStyle>
            <a:lvl1pPr>
              <a:defRPr/>
            </a:lvl1pPr>
          </a:lstStyle>
          <a:p>
            <a:pPr>
              <a:defRPr/>
            </a:pPr>
            <a:endParaRPr lang="it-IT"/>
          </a:p>
        </p:txBody>
      </p:sp>
      <p:sp>
        <p:nvSpPr>
          <p:cNvPr id="5" name="Rectangle 6"/>
          <p:cNvSpPr>
            <a:spLocks noGrp="1" noChangeArrowheads="1"/>
          </p:cNvSpPr>
          <p:nvPr>
            <p:ph type="sldNum" sz="quarter" idx="12"/>
          </p:nvPr>
        </p:nvSpPr>
        <p:spPr>
          <a:ln/>
        </p:spPr>
        <p:txBody>
          <a:bodyPr/>
          <a:lstStyle>
            <a:lvl1pPr>
              <a:defRPr/>
            </a:lvl1pPr>
          </a:lstStyle>
          <a:p>
            <a:pPr>
              <a:defRPr/>
            </a:pPr>
            <a:fld id="{9AB349E9-8428-4097-9462-9CF171F2B953}" type="slidenum">
              <a:rPr lang="it-IT"/>
              <a:pPr>
                <a:defRPr/>
              </a:pPr>
              <a:t>‹N›</a:t>
            </a:fld>
            <a:endParaRPr lang="it-IT"/>
          </a:p>
        </p:txBody>
      </p:sp>
    </p:spTree>
    <p:extLst>
      <p:ext uri="{BB962C8B-B14F-4D97-AF65-F5344CB8AC3E}">
        <p14:creationId xmlns:p14="http://schemas.microsoft.com/office/powerpoint/2010/main" val="28026227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it-IT"/>
          </a:p>
        </p:txBody>
      </p:sp>
      <p:sp>
        <p:nvSpPr>
          <p:cNvPr id="3" name="Rectangle 5"/>
          <p:cNvSpPr>
            <a:spLocks noGrp="1" noChangeArrowheads="1"/>
          </p:cNvSpPr>
          <p:nvPr>
            <p:ph type="ftr" sz="quarter" idx="11"/>
          </p:nvPr>
        </p:nvSpPr>
        <p:spPr>
          <a:ln/>
        </p:spPr>
        <p:txBody>
          <a:bodyPr/>
          <a:lstStyle>
            <a:lvl1pPr>
              <a:defRPr/>
            </a:lvl1pPr>
          </a:lstStyle>
          <a:p>
            <a:pPr>
              <a:defRPr/>
            </a:pPr>
            <a:endParaRPr lang="it-IT"/>
          </a:p>
        </p:txBody>
      </p:sp>
      <p:sp>
        <p:nvSpPr>
          <p:cNvPr id="4" name="Rectangle 6"/>
          <p:cNvSpPr>
            <a:spLocks noGrp="1" noChangeArrowheads="1"/>
          </p:cNvSpPr>
          <p:nvPr>
            <p:ph type="sldNum" sz="quarter" idx="12"/>
          </p:nvPr>
        </p:nvSpPr>
        <p:spPr>
          <a:ln/>
        </p:spPr>
        <p:txBody>
          <a:bodyPr/>
          <a:lstStyle>
            <a:lvl1pPr>
              <a:defRPr/>
            </a:lvl1pPr>
          </a:lstStyle>
          <a:p>
            <a:pPr>
              <a:defRPr/>
            </a:pPr>
            <a:fld id="{FF070CC6-E4AB-4C9E-8CF1-327DE85341F4}" type="slidenum">
              <a:rPr lang="it-IT"/>
              <a:pPr>
                <a:defRPr/>
              </a:pPr>
              <a:t>‹N›</a:t>
            </a:fld>
            <a:endParaRPr lang="it-IT"/>
          </a:p>
        </p:txBody>
      </p:sp>
    </p:spTree>
    <p:extLst>
      <p:ext uri="{BB962C8B-B14F-4D97-AF65-F5344CB8AC3E}">
        <p14:creationId xmlns:p14="http://schemas.microsoft.com/office/powerpoint/2010/main" val="41336548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C8B8034B-960C-47B2-A043-C87015393D15}" type="slidenum">
              <a:rPr lang="it-IT"/>
              <a:pPr>
                <a:defRPr/>
              </a:pPr>
              <a:t>‹N›</a:t>
            </a:fld>
            <a:endParaRPr lang="it-IT"/>
          </a:p>
        </p:txBody>
      </p:sp>
    </p:spTree>
    <p:extLst>
      <p:ext uri="{BB962C8B-B14F-4D97-AF65-F5344CB8AC3E}">
        <p14:creationId xmlns:p14="http://schemas.microsoft.com/office/powerpoint/2010/main" val="23657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40F31A59-0734-4081-8DFB-1999FD4A6240}" type="slidenum">
              <a:rPr lang="it-IT"/>
              <a:pPr>
                <a:defRPr/>
              </a:pPr>
              <a:t>‹N›</a:t>
            </a:fld>
            <a:endParaRPr lang="it-IT"/>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AB1C1C90-05DA-4C9C-B9B0-3E3A1F0B05F6}" type="slidenum">
              <a:rPr lang="it-IT"/>
              <a:pPr>
                <a:defRPr/>
              </a:pPr>
              <a:t>‹N›</a:t>
            </a:fld>
            <a:endParaRPr lang="it-IT"/>
          </a:p>
        </p:txBody>
      </p:sp>
    </p:spTree>
    <p:extLst>
      <p:ext uri="{BB962C8B-B14F-4D97-AF65-F5344CB8AC3E}">
        <p14:creationId xmlns:p14="http://schemas.microsoft.com/office/powerpoint/2010/main" val="30691906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2FDEF092-914E-4A6E-914E-F1729B4719A0}" type="slidenum">
              <a:rPr lang="it-IT"/>
              <a:pPr>
                <a:defRPr/>
              </a:pPr>
              <a:t>‹N›</a:t>
            </a:fld>
            <a:endParaRPr lang="it-IT"/>
          </a:p>
        </p:txBody>
      </p:sp>
    </p:spTree>
    <p:extLst>
      <p:ext uri="{BB962C8B-B14F-4D97-AF65-F5344CB8AC3E}">
        <p14:creationId xmlns:p14="http://schemas.microsoft.com/office/powerpoint/2010/main" val="367172738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3D42CF56-0424-452A-8591-A0E2470CBEE1}" type="slidenum">
              <a:rPr lang="it-IT"/>
              <a:pPr>
                <a:defRPr/>
              </a:pPr>
              <a:t>‹N›</a:t>
            </a:fld>
            <a:endParaRPr lang="it-IT"/>
          </a:p>
        </p:txBody>
      </p:sp>
    </p:spTree>
    <p:extLst>
      <p:ext uri="{BB962C8B-B14F-4D97-AF65-F5344CB8AC3E}">
        <p14:creationId xmlns:p14="http://schemas.microsoft.com/office/powerpoint/2010/main" val="15720374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7"/>
            <a:ext cx="7772400" cy="1470025"/>
          </a:xfrm>
        </p:spPr>
        <p:txBody>
          <a:bodyPr/>
          <a:lstStyle/>
          <a:p>
            <a:r>
              <a:rPr lang="it-IT"/>
              <a:t>Fare clic per modificare lo stile del titolo</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it-IT"/>
              <a:t>Fare clic per modificare lo stile del sottotitolo dello schema</a:t>
            </a:r>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06C96976-420B-466F-8FE7-9365469124DE}" type="slidenum">
              <a:rPr lang="it-IT"/>
              <a:pPr>
                <a:defRPr/>
              </a:pPr>
              <a:t>‹N›</a:t>
            </a:fld>
            <a:endParaRPr lang="it-IT"/>
          </a:p>
        </p:txBody>
      </p:sp>
    </p:spTree>
    <p:extLst>
      <p:ext uri="{BB962C8B-B14F-4D97-AF65-F5344CB8AC3E}">
        <p14:creationId xmlns:p14="http://schemas.microsoft.com/office/powerpoint/2010/main" val="50955015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1572F18B-1942-429B-BB3C-0A38B3F29ACB}" type="slidenum">
              <a:rPr lang="it-IT"/>
              <a:pPr>
                <a:defRPr/>
              </a:pPr>
              <a:t>‹N›</a:t>
            </a:fld>
            <a:endParaRPr lang="it-IT"/>
          </a:p>
        </p:txBody>
      </p:sp>
    </p:spTree>
    <p:extLst>
      <p:ext uri="{BB962C8B-B14F-4D97-AF65-F5344CB8AC3E}">
        <p14:creationId xmlns:p14="http://schemas.microsoft.com/office/powerpoint/2010/main" val="372198154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2"/>
            <a:ext cx="7772400" cy="1362075"/>
          </a:xfrm>
        </p:spPr>
        <p:txBody>
          <a:bodyPr anchor="t"/>
          <a:lstStyle>
            <a:lvl1pPr algn="l">
              <a:defRPr sz="3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it-IT"/>
              <a:t>Fare clic per modificare stili del testo dello schema</a:t>
            </a:r>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BA3E97CA-A2CC-42CD-8372-F8661FE5837D}" type="slidenum">
              <a:rPr lang="it-IT"/>
              <a:pPr>
                <a:defRPr/>
              </a:pPr>
              <a:t>‹N›</a:t>
            </a:fld>
            <a:endParaRPr lang="it-IT"/>
          </a:p>
        </p:txBody>
      </p:sp>
    </p:spTree>
    <p:extLst>
      <p:ext uri="{BB962C8B-B14F-4D97-AF65-F5344CB8AC3E}">
        <p14:creationId xmlns:p14="http://schemas.microsoft.com/office/powerpoint/2010/main" val="41128186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C928DCBD-3C67-4B1E-B950-6F1C8B44993A}" type="slidenum">
              <a:rPr lang="it-IT"/>
              <a:pPr>
                <a:defRPr/>
              </a:pPr>
              <a:t>‹N›</a:t>
            </a:fld>
            <a:endParaRPr lang="it-IT"/>
          </a:p>
        </p:txBody>
      </p:sp>
    </p:spTree>
    <p:extLst>
      <p:ext uri="{BB962C8B-B14F-4D97-AF65-F5344CB8AC3E}">
        <p14:creationId xmlns:p14="http://schemas.microsoft.com/office/powerpoint/2010/main" val="380114332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6"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a:t>Fare clic per modificare stili del testo dello schema</a:t>
            </a:r>
          </a:p>
        </p:txBody>
      </p:sp>
      <p:sp>
        <p:nvSpPr>
          <p:cNvPr id="6" name="Segnaposto contenuto 5"/>
          <p:cNvSpPr>
            <a:spLocks noGrp="1"/>
          </p:cNvSpPr>
          <p:nvPr>
            <p:ph sz="quarter" idx="4"/>
          </p:nvPr>
        </p:nvSpPr>
        <p:spPr>
          <a:xfrm>
            <a:off x="4645026"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p:cNvSpPr>
            <a:spLocks noGrp="1" noChangeArrowheads="1"/>
          </p:cNvSpPr>
          <p:nvPr>
            <p:ph type="dt" sz="half" idx="10"/>
          </p:nvPr>
        </p:nvSpPr>
        <p:spPr>
          <a:ln/>
        </p:spPr>
        <p:txBody>
          <a:bodyPr/>
          <a:lstStyle>
            <a:lvl1pPr>
              <a:defRPr/>
            </a:lvl1pPr>
          </a:lstStyle>
          <a:p>
            <a:pPr>
              <a:defRPr/>
            </a:pPr>
            <a:endParaRPr lang="it-IT"/>
          </a:p>
        </p:txBody>
      </p:sp>
      <p:sp>
        <p:nvSpPr>
          <p:cNvPr id="8" name="Rectangle 5"/>
          <p:cNvSpPr>
            <a:spLocks noGrp="1" noChangeArrowheads="1"/>
          </p:cNvSpPr>
          <p:nvPr>
            <p:ph type="ftr" sz="quarter" idx="11"/>
          </p:nvPr>
        </p:nvSpPr>
        <p:spPr>
          <a:ln/>
        </p:spPr>
        <p:txBody>
          <a:bodyPr/>
          <a:lstStyle>
            <a:lvl1pPr>
              <a:defRPr/>
            </a:lvl1pPr>
          </a:lstStyle>
          <a:p>
            <a:pPr>
              <a:defRPr/>
            </a:pPr>
            <a:endParaRPr lang="it-IT"/>
          </a:p>
        </p:txBody>
      </p:sp>
      <p:sp>
        <p:nvSpPr>
          <p:cNvPr id="9" name="Rectangle 6"/>
          <p:cNvSpPr>
            <a:spLocks noGrp="1" noChangeArrowheads="1"/>
          </p:cNvSpPr>
          <p:nvPr>
            <p:ph type="sldNum" sz="quarter" idx="12"/>
          </p:nvPr>
        </p:nvSpPr>
        <p:spPr>
          <a:ln/>
        </p:spPr>
        <p:txBody>
          <a:bodyPr/>
          <a:lstStyle>
            <a:lvl1pPr>
              <a:defRPr/>
            </a:lvl1pPr>
          </a:lstStyle>
          <a:p>
            <a:pPr>
              <a:defRPr/>
            </a:pPr>
            <a:fld id="{5CF36824-7F7E-4BCD-BFB4-C54CB8E875A0}" type="slidenum">
              <a:rPr lang="it-IT"/>
              <a:pPr>
                <a:defRPr/>
              </a:pPr>
              <a:t>‹N›</a:t>
            </a:fld>
            <a:endParaRPr lang="it-IT"/>
          </a:p>
        </p:txBody>
      </p:sp>
    </p:spTree>
    <p:extLst>
      <p:ext uri="{BB962C8B-B14F-4D97-AF65-F5344CB8AC3E}">
        <p14:creationId xmlns:p14="http://schemas.microsoft.com/office/powerpoint/2010/main" val="56915650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p:cNvSpPr>
            <a:spLocks noGrp="1" noChangeArrowheads="1"/>
          </p:cNvSpPr>
          <p:nvPr>
            <p:ph type="dt" sz="half" idx="10"/>
          </p:nvPr>
        </p:nvSpPr>
        <p:spPr>
          <a:ln/>
        </p:spPr>
        <p:txBody>
          <a:bodyPr/>
          <a:lstStyle>
            <a:lvl1pPr>
              <a:defRPr/>
            </a:lvl1pPr>
          </a:lstStyle>
          <a:p>
            <a:pPr>
              <a:defRPr/>
            </a:pPr>
            <a:endParaRPr lang="it-IT"/>
          </a:p>
        </p:txBody>
      </p:sp>
      <p:sp>
        <p:nvSpPr>
          <p:cNvPr id="4" name="Rectangle 5"/>
          <p:cNvSpPr>
            <a:spLocks noGrp="1" noChangeArrowheads="1"/>
          </p:cNvSpPr>
          <p:nvPr>
            <p:ph type="ftr" sz="quarter" idx="11"/>
          </p:nvPr>
        </p:nvSpPr>
        <p:spPr>
          <a:ln/>
        </p:spPr>
        <p:txBody>
          <a:bodyPr/>
          <a:lstStyle>
            <a:lvl1pPr>
              <a:defRPr/>
            </a:lvl1pPr>
          </a:lstStyle>
          <a:p>
            <a:pPr>
              <a:defRPr/>
            </a:pPr>
            <a:endParaRPr lang="it-IT"/>
          </a:p>
        </p:txBody>
      </p:sp>
      <p:sp>
        <p:nvSpPr>
          <p:cNvPr id="5" name="Rectangle 6"/>
          <p:cNvSpPr>
            <a:spLocks noGrp="1" noChangeArrowheads="1"/>
          </p:cNvSpPr>
          <p:nvPr>
            <p:ph type="sldNum" sz="quarter" idx="12"/>
          </p:nvPr>
        </p:nvSpPr>
        <p:spPr>
          <a:ln/>
        </p:spPr>
        <p:txBody>
          <a:bodyPr/>
          <a:lstStyle>
            <a:lvl1pPr>
              <a:defRPr/>
            </a:lvl1pPr>
          </a:lstStyle>
          <a:p>
            <a:pPr>
              <a:defRPr/>
            </a:pPr>
            <a:fld id="{9AB349E9-8428-4097-9462-9CF171F2B953}" type="slidenum">
              <a:rPr lang="it-IT"/>
              <a:pPr>
                <a:defRPr/>
              </a:pPr>
              <a:t>‹N›</a:t>
            </a:fld>
            <a:endParaRPr lang="it-IT"/>
          </a:p>
        </p:txBody>
      </p:sp>
    </p:spTree>
    <p:extLst>
      <p:ext uri="{BB962C8B-B14F-4D97-AF65-F5344CB8AC3E}">
        <p14:creationId xmlns:p14="http://schemas.microsoft.com/office/powerpoint/2010/main" val="38794389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it-IT"/>
          </a:p>
        </p:txBody>
      </p:sp>
      <p:sp>
        <p:nvSpPr>
          <p:cNvPr id="3" name="Rectangle 5"/>
          <p:cNvSpPr>
            <a:spLocks noGrp="1" noChangeArrowheads="1"/>
          </p:cNvSpPr>
          <p:nvPr>
            <p:ph type="ftr" sz="quarter" idx="11"/>
          </p:nvPr>
        </p:nvSpPr>
        <p:spPr>
          <a:ln/>
        </p:spPr>
        <p:txBody>
          <a:bodyPr/>
          <a:lstStyle>
            <a:lvl1pPr>
              <a:defRPr/>
            </a:lvl1pPr>
          </a:lstStyle>
          <a:p>
            <a:pPr>
              <a:defRPr/>
            </a:pPr>
            <a:endParaRPr lang="it-IT"/>
          </a:p>
        </p:txBody>
      </p:sp>
      <p:sp>
        <p:nvSpPr>
          <p:cNvPr id="4" name="Rectangle 6"/>
          <p:cNvSpPr>
            <a:spLocks noGrp="1" noChangeArrowheads="1"/>
          </p:cNvSpPr>
          <p:nvPr>
            <p:ph type="sldNum" sz="quarter" idx="12"/>
          </p:nvPr>
        </p:nvSpPr>
        <p:spPr>
          <a:ln/>
        </p:spPr>
        <p:txBody>
          <a:bodyPr/>
          <a:lstStyle>
            <a:lvl1pPr>
              <a:defRPr/>
            </a:lvl1pPr>
          </a:lstStyle>
          <a:p>
            <a:pPr>
              <a:defRPr/>
            </a:pPr>
            <a:fld id="{FF070CC6-E4AB-4C9E-8CF1-327DE85341F4}" type="slidenum">
              <a:rPr lang="it-IT"/>
              <a:pPr>
                <a:defRPr/>
              </a:pPr>
              <a:t>‹N›</a:t>
            </a:fld>
            <a:endParaRPr lang="it-IT"/>
          </a:p>
        </p:txBody>
      </p:sp>
    </p:spTree>
    <p:extLst>
      <p:ext uri="{BB962C8B-B14F-4D97-AF65-F5344CB8AC3E}">
        <p14:creationId xmlns:p14="http://schemas.microsoft.com/office/powerpoint/2010/main" val="22315356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a:t>Fare clic per modificare stili del testo dello schema</a:t>
            </a:r>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62655370-7D2D-47FA-AB4D-3E21A80661A3}" type="slidenum">
              <a:rPr lang="it-IT"/>
              <a:pPr>
                <a:defRPr/>
              </a:pPr>
              <a:t>‹N›</a:t>
            </a:fld>
            <a:endParaRPr lang="it-IT"/>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1" y="273050"/>
            <a:ext cx="3008313" cy="1162050"/>
          </a:xfrm>
        </p:spPr>
        <p:txBody>
          <a:bodyPr anchor="b"/>
          <a:lstStyle>
            <a:lvl1pPr algn="l">
              <a:defRPr sz="1500" b="1"/>
            </a:lvl1pPr>
          </a:lstStyle>
          <a:p>
            <a:r>
              <a:rPr lang="it-IT"/>
              <a:t>Fare clic per modificare lo stile del titolo</a:t>
            </a:r>
          </a:p>
        </p:txBody>
      </p:sp>
      <p:sp>
        <p:nvSpPr>
          <p:cNvPr id="3" name="Segnaposto contenuto 2"/>
          <p:cNvSpPr>
            <a:spLocks noGrp="1"/>
          </p:cNvSpPr>
          <p:nvPr>
            <p:ph idx="1"/>
          </p:nvPr>
        </p:nvSpPr>
        <p:spPr>
          <a:xfrm>
            <a:off x="3575050" y="273052"/>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1" y="1435102"/>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it-IT"/>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C8B8034B-960C-47B2-A043-C87015393D15}" type="slidenum">
              <a:rPr lang="it-IT"/>
              <a:pPr>
                <a:defRPr/>
              </a:pPr>
              <a:t>‹N›</a:t>
            </a:fld>
            <a:endParaRPr lang="it-IT"/>
          </a:p>
        </p:txBody>
      </p:sp>
    </p:spTree>
    <p:extLst>
      <p:ext uri="{BB962C8B-B14F-4D97-AF65-F5344CB8AC3E}">
        <p14:creationId xmlns:p14="http://schemas.microsoft.com/office/powerpoint/2010/main" val="330569064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15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it-IT" noProof="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it-IT"/>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AB1C1C90-05DA-4C9C-B9B0-3E3A1F0B05F6}" type="slidenum">
              <a:rPr lang="it-IT"/>
              <a:pPr>
                <a:defRPr/>
              </a:pPr>
              <a:t>‹N›</a:t>
            </a:fld>
            <a:endParaRPr lang="it-IT"/>
          </a:p>
        </p:txBody>
      </p:sp>
    </p:spTree>
    <p:extLst>
      <p:ext uri="{BB962C8B-B14F-4D97-AF65-F5344CB8AC3E}">
        <p14:creationId xmlns:p14="http://schemas.microsoft.com/office/powerpoint/2010/main" val="88155069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2FDEF092-914E-4A6E-914E-F1729B4719A0}" type="slidenum">
              <a:rPr lang="it-IT"/>
              <a:pPr>
                <a:defRPr/>
              </a:pPr>
              <a:t>‹N›</a:t>
            </a:fld>
            <a:endParaRPr lang="it-IT"/>
          </a:p>
        </p:txBody>
      </p:sp>
    </p:spTree>
    <p:extLst>
      <p:ext uri="{BB962C8B-B14F-4D97-AF65-F5344CB8AC3E}">
        <p14:creationId xmlns:p14="http://schemas.microsoft.com/office/powerpoint/2010/main" val="147716463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3D42CF56-0424-452A-8591-A0E2470CBEE1}" type="slidenum">
              <a:rPr lang="it-IT"/>
              <a:pPr>
                <a:defRPr/>
              </a:pPr>
              <a:t>‹N›</a:t>
            </a:fld>
            <a:endParaRPr lang="it-IT"/>
          </a:p>
        </p:txBody>
      </p:sp>
    </p:spTree>
    <p:extLst>
      <p:ext uri="{BB962C8B-B14F-4D97-AF65-F5344CB8AC3E}">
        <p14:creationId xmlns:p14="http://schemas.microsoft.com/office/powerpoint/2010/main" val="285247739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figure">
    <p:spTree>
      <p:nvGrpSpPr>
        <p:cNvPr id="1" name=""/>
        <p:cNvGrpSpPr/>
        <p:nvPr/>
      </p:nvGrpSpPr>
      <p:grpSpPr>
        <a:xfrm>
          <a:off x="0" y="0"/>
          <a:ext cx="0" cy="0"/>
          <a:chOff x="0" y="0"/>
          <a:chExt cx="0" cy="0"/>
        </a:xfrm>
      </p:grpSpPr>
      <p:pic>
        <p:nvPicPr>
          <p:cNvPr id="2" name="Picture 9" descr="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21601" y="6623052"/>
            <a:ext cx="14351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09"/>
          <p:cNvSpPr>
            <a:spLocks noGrp="1" noChangeArrowheads="1"/>
          </p:cNvSpPr>
          <p:nvPr userDrawn="1"/>
        </p:nvSpPr>
        <p:spPr bwMode="auto">
          <a:xfrm>
            <a:off x="3598864" y="6626225"/>
            <a:ext cx="2039937"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fld id="{D4238EC9-79BA-4CAB-8089-D69181A2D195}" type="slidenum">
              <a:rPr lang="it-IT" altLang="it-IT" sz="600" smtClean="0"/>
              <a:pPr algn="ctr">
                <a:defRPr/>
              </a:pPr>
              <a:t>‹N›</a:t>
            </a:fld>
            <a:endParaRPr lang="it-IT" altLang="it-IT" sz="1050" dirty="0"/>
          </a:p>
        </p:txBody>
      </p:sp>
    </p:spTree>
    <p:extLst>
      <p:ext uri="{BB962C8B-B14F-4D97-AF65-F5344CB8AC3E}">
        <p14:creationId xmlns:p14="http://schemas.microsoft.com/office/powerpoint/2010/main" val="426892603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lo stile del titolo</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a:t>Fare clic per modificare lo stile del sottotitolo dello schema</a:t>
            </a:r>
          </a:p>
        </p:txBody>
      </p:sp>
      <p:sp>
        <p:nvSpPr>
          <p:cNvPr id="4" name="Rectangle 4"/>
          <p:cNvSpPr>
            <a:spLocks noGrp="1" noChangeArrowheads="1"/>
          </p:cNvSpPr>
          <p:nvPr>
            <p:ph type="dt" sz="half" idx="10"/>
          </p:nvPr>
        </p:nvSpPr>
        <p:spPr>
          <a:ln/>
        </p:spPr>
        <p:txBody>
          <a:bodyPr/>
          <a:lstStyle>
            <a:lvl1pPr>
              <a:defRPr/>
            </a:lvl1pPr>
          </a:lstStyle>
          <a:p>
            <a:pPr>
              <a:defRPr/>
            </a:pPr>
            <a:endParaRPr lang="it-IT">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36D8C16A-4F77-4D83-A815-4ADED2A917F2}"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356597647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p:cNvSpPr>
            <a:spLocks noGrp="1" noChangeArrowheads="1"/>
          </p:cNvSpPr>
          <p:nvPr>
            <p:ph type="dt" sz="half" idx="10"/>
          </p:nvPr>
        </p:nvSpPr>
        <p:spPr>
          <a:ln/>
        </p:spPr>
        <p:txBody>
          <a:bodyPr/>
          <a:lstStyle>
            <a:lvl1pPr>
              <a:defRPr/>
            </a:lvl1pPr>
          </a:lstStyle>
          <a:p>
            <a:pPr>
              <a:defRPr/>
            </a:pPr>
            <a:endParaRPr lang="it-IT">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43058E5C-5B04-47F4-93CA-7677FCCB805B}"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292303809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a:t>Fare clic per modificare stili del testo dello schema</a:t>
            </a:r>
          </a:p>
        </p:txBody>
      </p:sp>
      <p:sp>
        <p:nvSpPr>
          <p:cNvPr id="4" name="Rectangle 4"/>
          <p:cNvSpPr>
            <a:spLocks noGrp="1" noChangeArrowheads="1"/>
          </p:cNvSpPr>
          <p:nvPr>
            <p:ph type="dt" sz="half" idx="10"/>
          </p:nvPr>
        </p:nvSpPr>
        <p:spPr>
          <a:ln/>
        </p:spPr>
        <p:txBody>
          <a:bodyPr/>
          <a:lstStyle>
            <a:lvl1pPr>
              <a:defRPr/>
            </a:lvl1pPr>
          </a:lstStyle>
          <a:p>
            <a:pPr>
              <a:defRPr/>
            </a:pPr>
            <a:endParaRPr lang="it-IT">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1B8C414-8432-471C-9B0E-C9865239A9B0}"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138945680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p:cNvSpPr>
            <a:spLocks noGrp="1" noChangeArrowheads="1"/>
          </p:cNvSpPr>
          <p:nvPr>
            <p:ph type="dt" sz="half" idx="10"/>
          </p:nvPr>
        </p:nvSpPr>
        <p:spPr>
          <a:ln/>
        </p:spPr>
        <p:txBody>
          <a:bodyPr/>
          <a:lstStyle>
            <a:lvl1pPr>
              <a:defRPr/>
            </a:lvl1pPr>
          </a:lstStyle>
          <a:p>
            <a:pPr>
              <a:defRPr/>
            </a:pPr>
            <a:endParaRPr lang="it-IT">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1401467-2E73-4EF8-AAC5-4AD309DF068A}"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139090161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p:cNvSpPr>
            <a:spLocks noGrp="1" noChangeArrowheads="1"/>
          </p:cNvSpPr>
          <p:nvPr>
            <p:ph type="dt" sz="half" idx="10"/>
          </p:nvPr>
        </p:nvSpPr>
        <p:spPr>
          <a:ln/>
        </p:spPr>
        <p:txBody>
          <a:bodyPr/>
          <a:lstStyle>
            <a:lvl1pPr>
              <a:defRPr/>
            </a:lvl1pPr>
          </a:lstStyle>
          <a:p>
            <a:pPr>
              <a:defRPr/>
            </a:pPr>
            <a:endParaRPr lang="it-IT">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A57348C-52E1-49CA-B572-ED21D979FBCC}"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1711778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A77B1524-F3EF-44C9-85CC-9F15CC422EA4}" type="slidenum">
              <a:rPr lang="it-IT"/>
              <a:pPr>
                <a:defRPr/>
              </a:pPr>
              <a:t>‹N›</a:t>
            </a:fld>
            <a:endParaRPr lang="it-IT"/>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p:cNvSpPr>
            <a:spLocks noGrp="1" noChangeArrowheads="1"/>
          </p:cNvSpPr>
          <p:nvPr>
            <p:ph type="dt" sz="half" idx="10"/>
          </p:nvPr>
        </p:nvSpPr>
        <p:spPr>
          <a:ln/>
        </p:spPr>
        <p:txBody>
          <a:bodyPr/>
          <a:lstStyle>
            <a:lvl1pPr>
              <a:defRPr/>
            </a:lvl1pPr>
          </a:lstStyle>
          <a:p>
            <a:pPr>
              <a:defRPr/>
            </a:pPr>
            <a:endParaRPr lang="it-IT">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6D3C3AEE-1F8E-475A-AC90-13F75D41FFD5}"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390437665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it-IT">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861CE7C0-2B71-4843-9FCE-E59F3AF43EEF}"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166662149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endParaRPr lang="it-IT">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DBD7DDB-7751-47EC-B102-3E4CE0C5DA12}"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292908055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endParaRPr lang="it-IT">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FE81FC0-3CF2-4093-AC9D-3C37A6D62584}"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423026818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p:cNvSpPr>
            <a:spLocks noGrp="1" noChangeArrowheads="1"/>
          </p:cNvSpPr>
          <p:nvPr>
            <p:ph type="dt" sz="half" idx="10"/>
          </p:nvPr>
        </p:nvSpPr>
        <p:spPr>
          <a:ln/>
        </p:spPr>
        <p:txBody>
          <a:bodyPr/>
          <a:lstStyle>
            <a:lvl1pPr>
              <a:defRPr/>
            </a:lvl1pPr>
          </a:lstStyle>
          <a:p>
            <a:pPr>
              <a:defRPr/>
            </a:pPr>
            <a:endParaRPr lang="it-IT">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E3840C1-F5D9-488B-A756-6D84DEA94122}"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67858351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p:cNvSpPr>
            <a:spLocks noGrp="1" noChangeArrowheads="1"/>
          </p:cNvSpPr>
          <p:nvPr>
            <p:ph type="dt" sz="half" idx="10"/>
          </p:nvPr>
        </p:nvSpPr>
        <p:spPr>
          <a:ln/>
        </p:spPr>
        <p:txBody>
          <a:bodyPr/>
          <a:lstStyle>
            <a:lvl1pPr>
              <a:defRPr/>
            </a:lvl1pPr>
          </a:lstStyle>
          <a:p>
            <a:pPr>
              <a:defRPr/>
            </a:pPr>
            <a:endParaRPr lang="it-IT">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F5B6C1B-0CDE-435F-8318-BB894CA0635B}"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17652439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p:cNvSpPr>
            <a:spLocks noGrp="1" noChangeArrowheads="1"/>
          </p:cNvSpPr>
          <p:nvPr>
            <p:ph type="dt" sz="half" idx="10"/>
          </p:nvPr>
        </p:nvSpPr>
        <p:spPr>
          <a:ln/>
        </p:spPr>
        <p:txBody>
          <a:bodyPr/>
          <a:lstStyle>
            <a:lvl1pPr>
              <a:defRPr/>
            </a:lvl1pPr>
          </a:lstStyle>
          <a:p>
            <a:pPr>
              <a:defRPr/>
            </a:pPr>
            <a:endParaRPr lang="it-IT"/>
          </a:p>
        </p:txBody>
      </p:sp>
      <p:sp>
        <p:nvSpPr>
          <p:cNvPr id="8" name="Rectangle 5"/>
          <p:cNvSpPr>
            <a:spLocks noGrp="1" noChangeArrowheads="1"/>
          </p:cNvSpPr>
          <p:nvPr>
            <p:ph type="ftr" sz="quarter" idx="11"/>
          </p:nvPr>
        </p:nvSpPr>
        <p:spPr>
          <a:ln/>
        </p:spPr>
        <p:txBody>
          <a:bodyPr/>
          <a:lstStyle>
            <a:lvl1pPr>
              <a:defRPr/>
            </a:lvl1pPr>
          </a:lstStyle>
          <a:p>
            <a:pPr>
              <a:defRPr/>
            </a:pPr>
            <a:endParaRPr lang="it-IT"/>
          </a:p>
        </p:txBody>
      </p:sp>
      <p:sp>
        <p:nvSpPr>
          <p:cNvPr id="9" name="Rectangle 6"/>
          <p:cNvSpPr>
            <a:spLocks noGrp="1" noChangeArrowheads="1"/>
          </p:cNvSpPr>
          <p:nvPr>
            <p:ph type="sldNum" sz="quarter" idx="12"/>
          </p:nvPr>
        </p:nvSpPr>
        <p:spPr>
          <a:ln/>
        </p:spPr>
        <p:txBody>
          <a:bodyPr/>
          <a:lstStyle>
            <a:lvl1pPr>
              <a:defRPr/>
            </a:lvl1pPr>
          </a:lstStyle>
          <a:p>
            <a:pPr>
              <a:defRPr/>
            </a:pPr>
            <a:fld id="{75C0C380-1B9B-4C0F-A416-967119216754}" type="slidenum">
              <a:rPr lang="it-IT"/>
              <a:pPr>
                <a:defRPr/>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p:cNvSpPr>
            <a:spLocks noGrp="1" noChangeArrowheads="1"/>
          </p:cNvSpPr>
          <p:nvPr>
            <p:ph type="dt" sz="half" idx="10"/>
          </p:nvPr>
        </p:nvSpPr>
        <p:spPr>
          <a:ln/>
        </p:spPr>
        <p:txBody>
          <a:bodyPr/>
          <a:lstStyle>
            <a:lvl1pPr>
              <a:defRPr/>
            </a:lvl1pPr>
          </a:lstStyle>
          <a:p>
            <a:pPr>
              <a:defRPr/>
            </a:pPr>
            <a:endParaRPr lang="it-IT"/>
          </a:p>
        </p:txBody>
      </p:sp>
      <p:sp>
        <p:nvSpPr>
          <p:cNvPr id="4" name="Rectangle 5"/>
          <p:cNvSpPr>
            <a:spLocks noGrp="1" noChangeArrowheads="1"/>
          </p:cNvSpPr>
          <p:nvPr>
            <p:ph type="ftr" sz="quarter" idx="11"/>
          </p:nvPr>
        </p:nvSpPr>
        <p:spPr>
          <a:ln/>
        </p:spPr>
        <p:txBody>
          <a:bodyPr/>
          <a:lstStyle>
            <a:lvl1pPr>
              <a:defRPr/>
            </a:lvl1pPr>
          </a:lstStyle>
          <a:p>
            <a:pPr>
              <a:defRPr/>
            </a:pPr>
            <a:endParaRPr lang="it-IT"/>
          </a:p>
        </p:txBody>
      </p:sp>
      <p:sp>
        <p:nvSpPr>
          <p:cNvPr id="5" name="Rectangle 6"/>
          <p:cNvSpPr>
            <a:spLocks noGrp="1" noChangeArrowheads="1"/>
          </p:cNvSpPr>
          <p:nvPr>
            <p:ph type="sldNum" sz="quarter" idx="12"/>
          </p:nvPr>
        </p:nvSpPr>
        <p:spPr>
          <a:ln/>
        </p:spPr>
        <p:txBody>
          <a:bodyPr/>
          <a:lstStyle>
            <a:lvl1pPr>
              <a:defRPr/>
            </a:lvl1pPr>
          </a:lstStyle>
          <a:p>
            <a:pPr>
              <a:defRPr/>
            </a:pPr>
            <a:fld id="{466EE5EA-689B-40F9-AFF0-9B9DFEC87B62}" type="slidenum">
              <a:rPr lang="it-IT"/>
              <a:pPr>
                <a:defRPr/>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it-IT"/>
          </a:p>
        </p:txBody>
      </p:sp>
      <p:sp>
        <p:nvSpPr>
          <p:cNvPr id="3" name="Rectangle 5"/>
          <p:cNvSpPr>
            <a:spLocks noGrp="1" noChangeArrowheads="1"/>
          </p:cNvSpPr>
          <p:nvPr>
            <p:ph type="ftr" sz="quarter" idx="11"/>
          </p:nvPr>
        </p:nvSpPr>
        <p:spPr>
          <a:ln/>
        </p:spPr>
        <p:txBody>
          <a:bodyPr/>
          <a:lstStyle>
            <a:lvl1pPr>
              <a:defRPr/>
            </a:lvl1pPr>
          </a:lstStyle>
          <a:p>
            <a:pPr>
              <a:defRPr/>
            </a:pPr>
            <a:endParaRPr lang="it-IT"/>
          </a:p>
        </p:txBody>
      </p:sp>
      <p:sp>
        <p:nvSpPr>
          <p:cNvPr id="4" name="Rectangle 6"/>
          <p:cNvSpPr>
            <a:spLocks noGrp="1" noChangeArrowheads="1"/>
          </p:cNvSpPr>
          <p:nvPr>
            <p:ph type="sldNum" sz="quarter" idx="12"/>
          </p:nvPr>
        </p:nvSpPr>
        <p:spPr>
          <a:ln/>
        </p:spPr>
        <p:txBody>
          <a:bodyPr/>
          <a:lstStyle>
            <a:lvl1pPr>
              <a:defRPr/>
            </a:lvl1pPr>
          </a:lstStyle>
          <a:p>
            <a:pPr>
              <a:defRPr/>
            </a:pPr>
            <a:fld id="{A855761C-756A-44BA-9795-102EC0921703}" type="slidenum">
              <a:rPr lang="it-IT"/>
              <a:pPr>
                <a:defRPr/>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14B5EC6E-C89D-414D-88C0-60EC2678D6B2}" type="slidenum">
              <a:rPr lang="it-IT"/>
              <a:pPr>
                <a:defRPr/>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2DEAC979-3278-45EE-B5CF-ED30E3CDFC99}" type="slidenum">
              <a:rPr lang="it-IT"/>
              <a:pPr>
                <a:defRPr/>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a:t>Fare clic per modificare lo stile del titolo</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aseline="0" smtClean="0">
                <a:latin typeface="+mn-lt"/>
              </a:defRPr>
            </a:lvl1pPr>
          </a:lstStyle>
          <a:p>
            <a:pPr>
              <a:defRPr/>
            </a:pPr>
            <a:endParaRPr lang="it-IT"/>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aseline="0" smtClean="0">
                <a:latin typeface="+mn-lt"/>
              </a:defRPr>
            </a:lvl1pPr>
          </a:lstStyle>
          <a:p>
            <a:pPr>
              <a:defRPr/>
            </a:pPr>
            <a:endParaRPr lang="it-IT"/>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aseline="0" smtClean="0">
                <a:latin typeface="+mn-lt"/>
              </a:defRPr>
            </a:lvl1pPr>
          </a:lstStyle>
          <a:p>
            <a:pPr>
              <a:defRPr/>
            </a:pPr>
            <a:fld id="{DEAC8273-CA62-4446-9233-48712FE1A6E4}" type="slidenum">
              <a:rPr lang="it-IT"/>
              <a:pPr>
                <a:defRPr/>
              </a:pPr>
              <a:t>‹N›</a:t>
            </a:fld>
            <a:endParaRPr lang="it-IT"/>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FFCC"/>
            </a:gs>
            <a:gs pos="24000">
              <a:srgbClr val="FFFFCC"/>
            </a:gs>
            <a:gs pos="61000">
              <a:srgbClr val="FFFFCC"/>
            </a:gs>
            <a:gs pos="100000">
              <a:srgbClr val="CFCAA5"/>
            </a:gs>
          </a:gsLst>
          <a:lin ang="54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a:t>Fare clic per modificare lo stile del titolo</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atin typeface="+mn-lt"/>
              </a:defRPr>
            </a:lvl1pPr>
          </a:lstStyle>
          <a:p>
            <a:pPr>
              <a:defRPr/>
            </a:pPr>
            <a:endParaRPr lang="it-IT"/>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atin typeface="+mn-lt"/>
              </a:defRPr>
            </a:lvl1pPr>
          </a:lstStyle>
          <a:p>
            <a:pPr>
              <a:defRPr/>
            </a:pPr>
            <a:endParaRPr lang="it-IT"/>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atin typeface="+mn-lt"/>
              </a:defRPr>
            </a:lvl1pPr>
          </a:lstStyle>
          <a:p>
            <a:pPr>
              <a:defRPr/>
            </a:pPr>
            <a:fld id="{564AAF7D-4056-453E-BD33-06EF47965BB7}" type="slidenum">
              <a:rPr lang="it-IT"/>
              <a:pPr>
                <a:defRPr/>
              </a:pPr>
              <a:t>‹N›</a:t>
            </a:fld>
            <a:endParaRPr lang="it-IT"/>
          </a:p>
        </p:txBody>
      </p:sp>
    </p:spTree>
    <p:extLst>
      <p:ext uri="{BB962C8B-B14F-4D97-AF65-F5344CB8AC3E}">
        <p14:creationId xmlns:p14="http://schemas.microsoft.com/office/powerpoint/2010/main" val="3388445156"/>
      </p:ext>
    </p:extLst>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FFCC"/>
            </a:gs>
            <a:gs pos="24000">
              <a:srgbClr val="FFFFCC"/>
            </a:gs>
            <a:gs pos="61000">
              <a:srgbClr val="FFFFCC"/>
            </a:gs>
            <a:gs pos="100000">
              <a:srgbClr val="CFCAA5"/>
            </a:gs>
          </a:gsLst>
          <a:lin ang="54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a:t>Fare clic per modificare lo stile del titolo</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50" smtClean="0">
                <a:latin typeface="+mn-lt"/>
              </a:defRPr>
            </a:lvl1pPr>
          </a:lstStyle>
          <a:p>
            <a:pPr>
              <a:defRPr/>
            </a:pPr>
            <a:endParaRPr lang="it-IT"/>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50" smtClean="0">
                <a:latin typeface="+mn-lt"/>
              </a:defRPr>
            </a:lvl1pPr>
          </a:lstStyle>
          <a:p>
            <a:pPr>
              <a:defRPr/>
            </a:pPr>
            <a:endParaRPr lang="it-IT"/>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50" smtClean="0">
                <a:latin typeface="+mn-lt"/>
              </a:defRPr>
            </a:lvl1pPr>
          </a:lstStyle>
          <a:p>
            <a:pPr>
              <a:defRPr/>
            </a:pPr>
            <a:fld id="{564AAF7D-4056-453E-BD33-06EF47965BB7}" type="slidenum">
              <a:rPr lang="it-IT"/>
              <a:pPr>
                <a:defRPr/>
              </a:pPr>
              <a:t>‹N›</a:t>
            </a:fld>
            <a:endParaRPr lang="it-IT"/>
          </a:p>
        </p:txBody>
      </p:sp>
    </p:spTree>
    <p:extLst>
      <p:ext uri="{BB962C8B-B14F-4D97-AF65-F5344CB8AC3E}">
        <p14:creationId xmlns:p14="http://schemas.microsoft.com/office/powerpoint/2010/main" val="3089128383"/>
      </p:ext>
    </p:extLst>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 id="2147483783" r:id="rId12"/>
  </p:sldLayoutIdLst>
  <p:txStyles>
    <p:titleStyle>
      <a:lvl1pPr algn="ctr" rtl="0" eaLnBrk="0" fontAlgn="base" hangingPunct="0">
        <a:spcBef>
          <a:spcPct val="0"/>
        </a:spcBef>
        <a:spcAft>
          <a:spcPct val="0"/>
        </a:spcAft>
        <a:defRPr sz="3300">
          <a:solidFill>
            <a:schemeClr val="tx2"/>
          </a:solidFill>
          <a:latin typeface="+mj-lt"/>
          <a:ea typeface="+mj-ea"/>
          <a:cs typeface="+mj-cs"/>
        </a:defRPr>
      </a:lvl1pPr>
      <a:lvl2pPr algn="ctr" rtl="0" eaLnBrk="0" fontAlgn="base" hangingPunct="0">
        <a:spcBef>
          <a:spcPct val="0"/>
        </a:spcBef>
        <a:spcAft>
          <a:spcPct val="0"/>
        </a:spcAft>
        <a:defRPr sz="3300">
          <a:solidFill>
            <a:schemeClr val="tx2"/>
          </a:solidFill>
          <a:latin typeface="Times New Roman" pitchFamily="18" charset="0"/>
        </a:defRPr>
      </a:lvl2pPr>
      <a:lvl3pPr algn="ctr" rtl="0" eaLnBrk="0" fontAlgn="base" hangingPunct="0">
        <a:spcBef>
          <a:spcPct val="0"/>
        </a:spcBef>
        <a:spcAft>
          <a:spcPct val="0"/>
        </a:spcAft>
        <a:defRPr sz="3300">
          <a:solidFill>
            <a:schemeClr val="tx2"/>
          </a:solidFill>
          <a:latin typeface="Times New Roman" pitchFamily="18" charset="0"/>
        </a:defRPr>
      </a:lvl3pPr>
      <a:lvl4pPr algn="ctr" rtl="0" eaLnBrk="0" fontAlgn="base" hangingPunct="0">
        <a:spcBef>
          <a:spcPct val="0"/>
        </a:spcBef>
        <a:spcAft>
          <a:spcPct val="0"/>
        </a:spcAft>
        <a:defRPr sz="3300">
          <a:solidFill>
            <a:schemeClr val="tx2"/>
          </a:solidFill>
          <a:latin typeface="Times New Roman" pitchFamily="18" charset="0"/>
        </a:defRPr>
      </a:lvl4pPr>
      <a:lvl5pPr algn="ctr" rtl="0" eaLnBrk="0" fontAlgn="base" hangingPunct="0">
        <a:spcBef>
          <a:spcPct val="0"/>
        </a:spcBef>
        <a:spcAft>
          <a:spcPct val="0"/>
        </a:spcAft>
        <a:defRPr sz="3300">
          <a:solidFill>
            <a:schemeClr val="tx2"/>
          </a:solidFill>
          <a:latin typeface="Times New Roman" pitchFamily="18" charset="0"/>
        </a:defRPr>
      </a:lvl5pPr>
      <a:lvl6pPr marL="342900" algn="ctr" rtl="0" fontAlgn="base">
        <a:spcBef>
          <a:spcPct val="0"/>
        </a:spcBef>
        <a:spcAft>
          <a:spcPct val="0"/>
        </a:spcAft>
        <a:defRPr sz="3300">
          <a:solidFill>
            <a:schemeClr val="tx2"/>
          </a:solidFill>
          <a:latin typeface="Times New Roman" pitchFamily="18" charset="0"/>
        </a:defRPr>
      </a:lvl6pPr>
      <a:lvl7pPr marL="685800" algn="ctr" rtl="0" fontAlgn="base">
        <a:spcBef>
          <a:spcPct val="0"/>
        </a:spcBef>
        <a:spcAft>
          <a:spcPct val="0"/>
        </a:spcAft>
        <a:defRPr sz="3300">
          <a:solidFill>
            <a:schemeClr val="tx2"/>
          </a:solidFill>
          <a:latin typeface="Times New Roman" pitchFamily="18" charset="0"/>
        </a:defRPr>
      </a:lvl7pPr>
      <a:lvl8pPr marL="1028700" algn="ctr" rtl="0" fontAlgn="base">
        <a:spcBef>
          <a:spcPct val="0"/>
        </a:spcBef>
        <a:spcAft>
          <a:spcPct val="0"/>
        </a:spcAft>
        <a:defRPr sz="3300">
          <a:solidFill>
            <a:schemeClr val="tx2"/>
          </a:solidFill>
          <a:latin typeface="Times New Roman" pitchFamily="18" charset="0"/>
        </a:defRPr>
      </a:lvl8pPr>
      <a:lvl9pPr marL="1371600" algn="ctr" rtl="0" fontAlgn="base">
        <a:spcBef>
          <a:spcPct val="0"/>
        </a:spcBef>
        <a:spcAft>
          <a:spcPct val="0"/>
        </a:spcAft>
        <a:defRPr sz="3300">
          <a:solidFill>
            <a:schemeClr val="tx2"/>
          </a:solidFill>
          <a:latin typeface="Times New Roman" pitchFamily="18" charset="0"/>
        </a:defRPr>
      </a:lvl9pPr>
    </p:titleStyle>
    <p:bodyStyle>
      <a:lvl1pPr marL="257175" indent="-257175" algn="l" rtl="0" eaLnBrk="0" fontAlgn="base" hangingPunct="0">
        <a:spcBef>
          <a:spcPct val="20000"/>
        </a:spcBef>
        <a:spcAft>
          <a:spcPct val="0"/>
        </a:spcAft>
        <a:buChar char="•"/>
        <a:defRPr sz="2400">
          <a:solidFill>
            <a:schemeClr val="tx1"/>
          </a:solidFill>
          <a:latin typeface="+mn-lt"/>
          <a:ea typeface="+mn-ea"/>
          <a:cs typeface="+mn-cs"/>
        </a:defRPr>
      </a:lvl1pPr>
      <a:lvl2pPr marL="557213" indent="-214313" algn="l" rtl="0" eaLnBrk="0" fontAlgn="base" hangingPunct="0">
        <a:spcBef>
          <a:spcPct val="20000"/>
        </a:spcBef>
        <a:spcAft>
          <a:spcPct val="0"/>
        </a:spcAft>
        <a:buChar char="–"/>
        <a:defRPr sz="2100">
          <a:solidFill>
            <a:schemeClr val="tx1"/>
          </a:solidFill>
          <a:latin typeface="+mn-lt"/>
        </a:defRPr>
      </a:lvl2pPr>
      <a:lvl3pPr marL="857250" indent="-171450" algn="l" rtl="0" eaLnBrk="0" fontAlgn="base" hangingPunct="0">
        <a:spcBef>
          <a:spcPct val="20000"/>
        </a:spcBef>
        <a:spcAft>
          <a:spcPct val="0"/>
        </a:spcAft>
        <a:buChar char="•"/>
        <a:defRPr sz="1800">
          <a:solidFill>
            <a:schemeClr val="tx1"/>
          </a:solidFill>
          <a:latin typeface="+mn-lt"/>
        </a:defRPr>
      </a:lvl3pPr>
      <a:lvl4pPr marL="1200150" indent="-171450" algn="l" rtl="0" eaLnBrk="0" fontAlgn="base" hangingPunct="0">
        <a:spcBef>
          <a:spcPct val="20000"/>
        </a:spcBef>
        <a:spcAft>
          <a:spcPct val="0"/>
        </a:spcAft>
        <a:buChar char="–"/>
        <a:defRPr sz="1500">
          <a:solidFill>
            <a:schemeClr val="tx1"/>
          </a:solidFill>
          <a:latin typeface="+mn-lt"/>
        </a:defRPr>
      </a:lvl4pPr>
      <a:lvl5pPr marL="1543050" indent="-171450" algn="l" rtl="0" eaLnBrk="0" fontAlgn="base" hangingPunct="0">
        <a:spcBef>
          <a:spcPct val="20000"/>
        </a:spcBef>
        <a:spcAft>
          <a:spcPct val="0"/>
        </a:spcAft>
        <a:buChar char="»"/>
        <a:defRPr sz="1500">
          <a:solidFill>
            <a:schemeClr val="tx1"/>
          </a:solidFill>
          <a:latin typeface="+mn-lt"/>
        </a:defRPr>
      </a:lvl5pPr>
      <a:lvl6pPr marL="1885950" indent="-171450" algn="l" rtl="0" fontAlgn="base">
        <a:spcBef>
          <a:spcPct val="20000"/>
        </a:spcBef>
        <a:spcAft>
          <a:spcPct val="0"/>
        </a:spcAft>
        <a:buChar char="»"/>
        <a:defRPr sz="1500">
          <a:solidFill>
            <a:schemeClr val="tx1"/>
          </a:solidFill>
          <a:latin typeface="+mn-lt"/>
        </a:defRPr>
      </a:lvl6pPr>
      <a:lvl7pPr marL="2228850" indent="-171450" algn="l" rtl="0" fontAlgn="base">
        <a:spcBef>
          <a:spcPct val="20000"/>
        </a:spcBef>
        <a:spcAft>
          <a:spcPct val="0"/>
        </a:spcAft>
        <a:buChar char="»"/>
        <a:defRPr sz="1500">
          <a:solidFill>
            <a:schemeClr val="tx1"/>
          </a:solidFill>
          <a:latin typeface="+mn-lt"/>
        </a:defRPr>
      </a:lvl7pPr>
      <a:lvl8pPr marL="2571750" indent="-171450" algn="l" rtl="0" fontAlgn="base">
        <a:spcBef>
          <a:spcPct val="20000"/>
        </a:spcBef>
        <a:spcAft>
          <a:spcPct val="0"/>
        </a:spcAft>
        <a:buChar char="»"/>
        <a:defRPr sz="1500">
          <a:solidFill>
            <a:schemeClr val="tx1"/>
          </a:solidFill>
          <a:latin typeface="+mn-lt"/>
        </a:defRPr>
      </a:lvl8pPr>
      <a:lvl9pPr marL="2914650" indent="-171450" algn="l" rtl="0" fontAlgn="base">
        <a:spcBef>
          <a:spcPct val="20000"/>
        </a:spcBef>
        <a:spcAft>
          <a:spcPct val="0"/>
        </a:spcAft>
        <a:buChar char="»"/>
        <a:defRPr sz="1500">
          <a:solidFill>
            <a:schemeClr val="tx1"/>
          </a:solidFill>
          <a:latin typeface="+mn-lt"/>
        </a:defRPr>
      </a:lvl9pPr>
    </p:bodyStyle>
    <p:otherStyle>
      <a:defPPr>
        <a:defRPr lang="it-IT"/>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t>Fare clic per modificare lo stile del titolo</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defRPr/>
            </a:pPr>
            <a:endParaRPr lang="it-IT">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defRPr/>
            </a:pPr>
            <a:endParaRPr lang="it-IT">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13C500FA-7B13-4695-A76F-A6FD149BC490}" type="slidenum">
              <a:rPr lang="it-IT">
                <a:solidFill>
                  <a:srgbClr val="000000"/>
                </a:solidFill>
              </a:rPr>
              <a:pPr fontAlgn="base">
                <a:spcBef>
                  <a:spcPct val="0"/>
                </a:spcBef>
                <a:spcAft>
                  <a:spcPct val="0"/>
                </a:spcAft>
                <a:defRPr/>
              </a:pPr>
              <a:t>‹N›</a:t>
            </a:fld>
            <a:endParaRPr lang="it-IT">
              <a:solidFill>
                <a:srgbClr val="000000"/>
              </a:solidFill>
            </a:endParaRPr>
          </a:p>
        </p:txBody>
      </p:sp>
    </p:spTree>
    <p:extLst>
      <p:ext uri="{BB962C8B-B14F-4D97-AF65-F5344CB8AC3E}">
        <p14:creationId xmlns:p14="http://schemas.microsoft.com/office/powerpoint/2010/main" val="4044558462"/>
      </p:ext>
    </p:extLst>
  </p:cSld>
  <p:clrMap bg1="lt1" tx1="dk1" bg2="lt2" tx2="dk2" accent1="accent1" accent2="accent2" accent3="accent3" accent4="accent4" accent5="accent5" accent6="accent6" hlink="hlink" folHlink="folHlink"/>
  <p:sldLayoutIdLst>
    <p:sldLayoutId id="2147483785" r:id="rId1"/>
    <p:sldLayoutId id="2147483786" r:id="rId2"/>
    <p:sldLayoutId id="2147483787" r:id="rId3"/>
    <p:sldLayoutId id="2147483788" r:id="rId4"/>
    <p:sldLayoutId id="2147483789" r:id="rId5"/>
    <p:sldLayoutId id="2147483790" r:id="rId6"/>
    <p:sldLayoutId id="2147483791" r:id="rId7"/>
    <p:sldLayoutId id="2147483792" r:id="rId8"/>
    <p:sldLayoutId id="2147483793" r:id="rId9"/>
    <p:sldLayoutId id="2147483794" r:id="rId10"/>
    <p:sldLayoutId id="2147483795"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9.png"/><Relationship Id="rId1" Type="http://schemas.openxmlformats.org/officeDocument/2006/relationships/slideLayout" Target="../slideLayouts/slideLayout7.xml"/><Relationship Id="rId5" Type="http://schemas.openxmlformats.org/officeDocument/2006/relationships/image" Target="../media/image21.pn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emf"/><Relationship Id="rId1" Type="http://schemas.openxmlformats.org/officeDocument/2006/relationships/slideLayout" Target="../slideLayouts/slideLayout7.xml"/><Relationship Id="rId4" Type="http://schemas.openxmlformats.org/officeDocument/2006/relationships/image" Target="../media/image25.emf"/></Relationships>
</file>

<file path=ppt/slides/_rels/slide15.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slideLayout" Target="../slideLayouts/slideLayout7.xml"/><Relationship Id="rId5" Type="http://schemas.openxmlformats.org/officeDocument/2006/relationships/image" Target="../media/image29.wmf"/><Relationship Id="rId4" Type="http://schemas.openxmlformats.org/officeDocument/2006/relationships/image" Target="../media/image28.emf"/></Relationships>
</file>

<file path=ppt/slides/_rels/slide16.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8.xml"/><Relationship Id="rId4" Type="http://schemas.openxmlformats.org/officeDocument/2006/relationships/image" Target="../media/image34.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mailto:olianas@unica.it" TargetMode="Externa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40.jpeg"/><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png"/><Relationship Id="rId1" Type="http://schemas.openxmlformats.org/officeDocument/2006/relationships/slideLayout" Target="../slideLayouts/slideLayout18.xml"/><Relationship Id="rId5" Type="http://schemas.openxmlformats.org/officeDocument/2006/relationships/image" Target="../media/image44.png"/><Relationship Id="rId4" Type="http://schemas.openxmlformats.org/officeDocument/2006/relationships/image" Target="../media/image43.png"/></Relationships>
</file>

<file path=ppt/slides/_rels/slide2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9.xml"/></Relationships>
</file>

<file path=ppt/slides/_rels/slide29.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4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3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32.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41.xml"/></Relationships>
</file>

<file path=ppt/slides/_rels/slide33.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41.xml"/></Relationships>
</file>

<file path=ppt/slides/_rels/slide34.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41.xml"/></Relationships>
</file>

<file path=ppt/slides/_rels/slide35.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41.xml"/></Relationships>
</file>

<file path=ppt/slides/_rels/slide3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jpeg"/><Relationship Id="rId1" Type="http://schemas.openxmlformats.org/officeDocument/2006/relationships/slideLayout" Target="../slideLayouts/slideLayout41.xml"/></Relationships>
</file>

<file path=ppt/slides/_rels/slide37.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4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xml"/><Relationship Id="rId1" Type="http://schemas.openxmlformats.org/officeDocument/2006/relationships/slideLayout" Target="../slideLayouts/slideLayout41.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57.wmf"/><Relationship Id="rId1" Type="http://schemas.openxmlformats.org/officeDocument/2006/relationships/slideLayout" Target="../slideLayouts/slideLayout41.xml"/></Relationships>
</file>

<file path=ppt/slides/_rels/slide41.xml.rels><?xml version="1.0" encoding="UTF-8" standalone="yes"?>
<Relationships xmlns="http://schemas.openxmlformats.org/package/2006/relationships"><Relationship Id="rId3" Type="http://schemas.openxmlformats.org/officeDocument/2006/relationships/image" Target="../media/image57.wmf"/><Relationship Id="rId2" Type="http://schemas.openxmlformats.org/officeDocument/2006/relationships/notesSlide" Target="../notesSlides/notesSlide4.xml"/><Relationship Id="rId1" Type="http://schemas.openxmlformats.org/officeDocument/2006/relationships/slideLayout" Target="../slideLayouts/slideLayout41.xml"/></Relationships>
</file>

<file path=ppt/slides/_rels/slide4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5.xml"/><Relationship Id="rId1" Type="http://schemas.openxmlformats.org/officeDocument/2006/relationships/slideLayout" Target="../slideLayouts/slideLayout41.xml"/></Relationships>
</file>

<file path=ppt/slides/_rels/slide43.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jpeg"/><Relationship Id="rId1" Type="http://schemas.openxmlformats.org/officeDocument/2006/relationships/slideLayout" Target="../slideLayouts/slideLayout41.xml"/><Relationship Id="rId5" Type="http://schemas.openxmlformats.org/officeDocument/2006/relationships/image" Target="../media/image62.jpeg"/><Relationship Id="rId4" Type="http://schemas.openxmlformats.org/officeDocument/2006/relationships/image" Target="../media/image61.jpeg"/></Relationships>
</file>

<file path=ppt/slides/_rels/slide44.xml.rels><?xml version="1.0" encoding="UTF-8" standalone="yes"?>
<Relationships xmlns="http://schemas.openxmlformats.org/package/2006/relationships"><Relationship Id="rId3" Type="http://schemas.openxmlformats.org/officeDocument/2006/relationships/image" Target="../media/image64.emf"/><Relationship Id="rId2" Type="http://schemas.openxmlformats.org/officeDocument/2006/relationships/image" Target="../media/image63.png"/><Relationship Id="rId1" Type="http://schemas.openxmlformats.org/officeDocument/2006/relationships/slideLayout" Target="../slideLayouts/slideLayout41.xml"/></Relationships>
</file>

<file path=ppt/slides/_rels/slide45.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41.xml"/></Relationships>
</file>

<file path=ppt/slides/_rels/slide46.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36.xml"/></Relationships>
</file>

<file path=ppt/slides/_rels/slide47.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6.xml"/><Relationship Id="rId1" Type="http://schemas.openxmlformats.org/officeDocument/2006/relationships/slideLayout" Target="../slideLayouts/slideLayout41.xml"/></Relationships>
</file>

<file path=ppt/slides/_rels/slide48.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41.xml"/></Relationships>
</file>

<file path=ppt/slides/_rels/slide49.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36.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notesSlide" Target="../notesSlides/notesSlide7.xml"/><Relationship Id="rId1" Type="http://schemas.openxmlformats.org/officeDocument/2006/relationships/slideLayout" Target="../slideLayouts/slideLayout41.xml"/></Relationships>
</file>

<file path=ppt/slides/_rels/slide51.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notesSlide" Target="../notesSlides/notesSlide8.xml"/><Relationship Id="rId1" Type="http://schemas.openxmlformats.org/officeDocument/2006/relationships/slideLayout" Target="../slideLayouts/slideLayout41.xml"/><Relationship Id="rId4" Type="http://schemas.openxmlformats.org/officeDocument/2006/relationships/image" Target="../media/image63.png"/></Relationships>
</file>

<file path=ppt/slides/_rels/slide5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9.xml"/><Relationship Id="rId1" Type="http://schemas.openxmlformats.org/officeDocument/2006/relationships/slideLayout" Target="../slideLayouts/slideLayout41.xml"/><Relationship Id="rId4" Type="http://schemas.openxmlformats.org/officeDocument/2006/relationships/image" Target="../media/image57.wmf"/></Relationships>
</file>

<file path=ppt/slides/_rels/slide53.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notesSlide" Target="../notesSlides/notesSlide10.xml"/><Relationship Id="rId1" Type="http://schemas.openxmlformats.org/officeDocument/2006/relationships/slideLayout" Target="../slideLayouts/slideLayout41.xml"/><Relationship Id="rId5" Type="http://schemas.openxmlformats.org/officeDocument/2006/relationships/hyperlink" Target="https://www.pazienti.it/valori-nutrizionali/vitamina-c" TargetMode="External"/><Relationship Id="rId4" Type="http://schemas.openxmlformats.org/officeDocument/2006/relationships/image" Target="../media/image73.png"/></Relationships>
</file>

<file path=ppt/slides/_rels/slide54.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notesSlide" Target="../notesSlides/notesSlide11.xml"/><Relationship Id="rId1" Type="http://schemas.openxmlformats.org/officeDocument/2006/relationships/slideLayout" Target="../slideLayouts/slideLayout41.xml"/></Relationships>
</file>

<file path=ppt/slides/_rels/slide55.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notesSlide" Target="../notesSlides/notesSlide12.xml"/><Relationship Id="rId1" Type="http://schemas.openxmlformats.org/officeDocument/2006/relationships/slideLayout" Target="../slideLayouts/slideLayout41.xml"/></Relationships>
</file>

<file path=ppt/slides/_rels/slide56.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41.xml"/></Relationships>
</file>

<file path=ppt/slides/_rels/slide57.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notesSlide" Target="../notesSlides/notesSlide13.xml"/><Relationship Id="rId1" Type="http://schemas.openxmlformats.org/officeDocument/2006/relationships/slideLayout" Target="../slideLayouts/slideLayout41.xml"/><Relationship Id="rId4" Type="http://schemas.openxmlformats.org/officeDocument/2006/relationships/image" Target="../media/image77.png"/></Relationships>
</file>

<file path=ppt/slides/_rels/slide58.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41.xml"/></Relationships>
</file>

<file path=ppt/slides/_rels/slide59.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jpeg"/><Relationship Id="rId1" Type="http://schemas.openxmlformats.org/officeDocument/2006/relationships/slideLayout" Target="../slideLayouts/slideLayout41.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8" Type="http://schemas.openxmlformats.org/officeDocument/2006/relationships/image" Target="../media/image86.png"/><Relationship Id="rId3" Type="http://schemas.openxmlformats.org/officeDocument/2006/relationships/image" Target="../media/image81.wmf"/><Relationship Id="rId7" Type="http://schemas.openxmlformats.org/officeDocument/2006/relationships/image" Target="../media/image85.wmf"/><Relationship Id="rId2" Type="http://schemas.openxmlformats.org/officeDocument/2006/relationships/notesSlide" Target="../notesSlides/notesSlide14.xml"/><Relationship Id="rId1" Type="http://schemas.openxmlformats.org/officeDocument/2006/relationships/slideLayout" Target="../slideLayouts/slideLayout41.xml"/><Relationship Id="rId6" Type="http://schemas.openxmlformats.org/officeDocument/2006/relationships/image" Target="../media/image84.wmf"/><Relationship Id="rId5" Type="http://schemas.openxmlformats.org/officeDocument/2006/relationships/image" Target="../media/image83.wmf"/><Relationship Id="rId4" Type="http://schemas.openxmlformats.org/officeDocument/2006/relationships/image" Target="../media/image82.wmf"/></Relationships>
</file>

<file path=ppt/slides/_rels/slide61.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jpeg"/><Relationship Id="rId1" Type="http://schemas.openxmlformats.org/officeDocument/2006/relationships/slideLayout" Target="../slideLayouts/slideLayout41.xml"/><Relationship Id="rId4" Type="http://schemas.openxmlformats.org/officeDocument/2006/relationships/image" Target="../media/image89.jpeg"/></Relationships>
</file>

<file path=ppt/slides/_rels/slide62.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41.xml"/></Relationships>
</file>

<file path=ppt/slides/_rels/slide63.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41.xml"/></Relationships>
</file>

<file path=ppt/slides/_rels/slide64.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notesSlide" Target="../notesSlides/notesSlide15.xml"/><Relationship Id="rId1" Type="http://schemas.openxmlformats.org/officeDocument/2006/relationships/slideLayout" Target="../slideLayouts/slideLayout41.xml"/></Relationships>
</file>

<file path=ppt/slides/_rels/slide65.xml.rels><?xml version="1.0" encoding="UTF-8" standalone="yes"?>
<Relationships xmlns="http://schemas.openxmlformats.org/package/2006/relationships"><Relationship Id="rId3" Type="http://schemas.openxmlformats.org/officeDocument/2006/relationships/image" Target="../media/image93.jpeg"/><Relationship Id="rId2" Type="http://schemas.openxmlformats.org/officeDocument/2006/relationships/notesSlide" Target="../notesSlides/notesSlide16.xml"/><Relationship Id="rId1" Type="http://schemas.openxmlformats.org/officeDocument/2006/relationships/slideLayout" Target="../slideLayouts/slideLayout41.xml"/><Relationship Id="rId4" Type="http://schemas.openxmlformats.org/officeDocument/2006/relationships/image" Target="../media/image94.jpeg"/></Relationships>
</file>

<file path=ppt/slides/_rels/slide66.xml.rels><?xml version="1.0" encoding="UTF-8" standalone="yes"?>
<Relationships xmlns="http://schemas.openxmlformats.org/package/2006/relationships"><Relationship Id="rId3" Type="http://schemas.openxmlformats.org/officeDocument/2006/relationships/image" Target="../media/image96.jpeg"/><Relationship Id="rId2" Type="http://schemas.openxmlformats.org/officeDocument/2006/relationships/image" Target="../media/image95.jpeg"/><Relationship Id="rId1" Type="http://schemas.openxmlformats.org/officeDocument/2006/relationships/slideLayout" Target="../slideLayouts/slideLayout41.xml"/></Relationships>
</file>

<file path=ppt/slides/_rels/slide67.xml.rels><?xml version="1.0" encoding="UTF-8" standalone="yes"?>
<Relationships xmlns="http://schemas.openxmlformats.org/package/2006/relationships"><Relationship Id="rId3" Type="http://schemas.openxmlformats.org/officeDocument/2006/relationships/image" Target="../media/image98.jpeg"/><Relationship Id="rId2" Type="http://schemas.openxmlformats.org/officeDocument/2006/relationships/image" Target="../media/image97.png"/><Relationship Id="rId1" Type="http://schemas.openxmlformats.org/officeDocument/2006/relationships/slideLayout" Target="../slideLayouts/slideLayout41.xml"/></Relationships>
</file>

<file path=ppt/slides/_rels/slide68.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4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image" Target="../media/image100.jpeg"/><Relationship Id="rId1" Type="http://schemas.openxmlformats.org/officeDocument/2006/relationships/slideLayout" Target="../slideLayouts/slideLayout41.xml"/></Relationships>
</file>

<file path=ppt/slides/_rels/slide71.xml.rels><?xml version="1.0" encoding="UTF-8" standalone="yes"?>
<Relationships xmlns="http://schemas.openxmlformats.org/package/2006/relationships"><Relationship Id="rId3" Type="http://schemas.openxmlformats.org/officeDocument/2006/relationships/hyperlink" Target="http://it.wikipedia.org/wiki/Proteina" TargetMode="External"/><Relationship Id="rId2" Type="http://schemas.openxmlformats.org/officeDocument/2006/relationships/hyperlink" Target="http://it.wikipedia.org/wiki/Stanley_B._Prusiner" TargetMode="External"/><Relationship Id="rId1" Type="http://schemas.openxmlformats.org/officeDocument/2006/relationships/slideLayout" Target="../slideLayouts/slideLayout41.xml"/></Relationships>
</file>

<file path=ppt/slides/_rels/slide72.xml.rels><?xml version="1.0" encoding="UTF-8" standalone="yes"?>
<Relationships xmlns="http://schemas.openxmlformats.org/package/2006/relationships"><Relationship Id="rId3" Type="http://schemas.openxmlformats.org/officeDocument/2006/relationships/image" Target="../media/image102.jpeg"/><Relationship Id="rId2" Type="http://schemas.openxmlformats.org/officeDocument/2006/relationships/image" Target="../media/image101.jpeg"/><Relationship Id="rId1" Type="http://schemas.openxmlformats.org/officeDocument/2006/relationships/slideLayout" Target="../slideLayouts/slideLayout41.xml"/><Relationship Id="rId4" Type="http://schemas.openxmlformats.org/officeDocument/2006/relationships/image" Target="../media/image103.jpeg"/></Relationships>
</file>

<file path=ppt/slides/_rels/slide73.xml.rels><?xml version="1.0" encoding="UTF-8" standalone="yes"?>
<Relationships xmlns="http://schemas.openxmlformats.org/package/2006/relationships"><Relationship Id="rId3" Type="http://schemas.openxmlformats.org/officeDocument/2006/relationships/image" Target="../media/image103.jpeg"/><Relationship Id="rId2" Type="http://schemas.openxmlformats.org/officeDocument/2006/relationships/notesSlide" Target="../notesSlides/notesSlide17.xml"/><Relationship Id="rId1" Type="http://schemas.openxmlformats.org/officeDocument/2006/relationships/slideLayout" Target="../slideLayouts/slideLayout41.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7">
            <a:extLst>
              <a:ext uri="{FF2B5EF4-FFF2-40B4-BE49-F238E27FC236}">
                <a16:creationId xmlns:a16="http://schemas.microsoft.com/office/drawing/2014/main" id="{E2887D2A-C430-479B-8BC6-E56D1C52969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92280" y="214313"/>
            <a:ext cx="1654419" cy="1661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CasellaDiTesto 3">
            <a:extLst>
              <a:ext uri="{FF2B5EF4-FFF2-40B4-BE49-F238E27FC236}">
                <a16:creationId xmlns:a16="http://schemas.microsoft.com/office/drawing/2014/main" id="{0B405D37-C3DC-E715-D03E-7B7933B2DFA4}"/>
              </a:ext>
            </a:extLst>
          </p:cNvPr>
          <p:cNvSpPr txBox="1"/>
          <p:nvPr/>
        </p:nvSpPr>
        <p:spPr>
          <a:xfrm>
            <a:off x="2539330" y="705669"/>
            <a:ext cx="4572000" cy="543739"/>
          </a:xfrm>
          <a:prstGeom prst="rect">
            <a:avLst/>
          </a:prstGeom>
          <a:noFill/>
        </p:spPr>
        <p:txBody>
          <a:bodyPr wrap="square">
            <a:spAutoFit/>
          </a:bodyPr>
          <a:lstStyle/>
          <a:p>
            <a:r>
              <a:rPr lang="it-IT" altLang="it-IT" sz="4400" dirty="0"/>
              <a:t>CDL CHIMICA </a:t>
            </a:r>
          </a:p>
        </p:txBody>
      </p:sp>
      <p:sp>
        <p:nvSpPr>
          <p:cNvPr id="6" name="CasellaDiTesto 5">
            <a:extLst>
              <a:ext uri="{FF2B5EF4-FFF2-40B4-BE49-F238E27FC236}">
                <a16:creationId xmlns:a16="http://schemas.microsoft.com/office/drawing/2014/main" id="{1201AEC3-AF10-810A-1009-77F925974339}"/>
              </a:ext>
            </a:extLst>
          </p:cNvPr>
          <p:cNvSpPr txBox="1"/>
          <p:nvPr/>
        </p:nvSpPr>
        <p:spPr>
          <a:xfrm>
            <a:off x="1752600" y="1430597"/>
            <a:ext cx="4572000" cy="830997"/>
          </a:xfrm>
          <a:prstGeom prst="rect">
            <a:avLst/>
          </a:prstGeom>
          <a:noFill/>
          <a:ln>
            <a:solidFill>
              <a:schemeClr val="tx1"/>
            </a:solidFill>
          </a:ln>
        </p:spPr>
        <p:txBody>
          <a:bodyPr wrap="square">
            <a:spAutoFit/>
          </a:bodyPr>
          <a:lstStyle/>
          <a:p>
            <a:endParaRPr lang="it-IT" altLang="it-IT" sz="3600" dirty="0"/>
          </a:p>
          <a:p>
            <a:r>
              <a:rPr lang="it-IT" altLang="it-IT" sz="3600" dirty="0">
                <a:solidFill>
                  <a:schemeClr val="accent2"/>
                </a:solidFill>
              </a:rPr>
              <a:t>Corso di Biochimica (6 CFU) 48 ore</a:t>
            </a:r>
            <a:endParaRPr lang="it-IT" altLang="it-IT" sz="3600" dirty="0">
              <a:solidFill>
                <a:srgbClr val="FF0066"/>
              </a:solidFill>
            </a:endParaRPr>
          </a:p>
        </p:txBody>
      </p:sp>
      <p:sp>
        <p:nvSpPr>
          <p:cNvPr id="8" name="CasellaDiTesto 7">
            <a:extLst>
              <a:ext uri="{FF2B5EF4-FFF2-40B4-BE49-F238E27FC236}">
                <a16:creationId xmlns:a16="http://schemas.microsoft.com/office/drawing/2014/main" id="{0A881203-809F-917F-957F-22AC695B9FCE}"/>
              </a:ext>
            </a:extLst>
          </p:cNvPr>
          <p:cNvSpPr txBox="1"/>
          <p:nvPr/>
        </p:nvSpPr>
        <p:spPr>
          <a:xfrm>
            <a:off x="1158205" y="2719426"/>
            <a:ext cx="5924550" cy="646331"/>
          </a:xfrm>
          <a:prstGeom prst="rect">
            <a:avLst/>
          </a:prstGeom>
          <a:noFill/>
          <a:ln>
            <a:solidFill>
              <a:schemeClr val="tx1"/>
            </a:solidFill>
          </a:ln>
        </p:spPr>
        <p:txBody>
          <a:bodyPr wrap="square">
            <a:spAutoFit/>
          </a:bodyPr>
          <a:lstStyle/>
          <a:p>
            <a:r>
              <a:rPr lang="it-IT" altLang="it-IT" sz="3600" baseline="0" dirty="0"/>
              <a:t>Prof.ssa  </a:t>
            </a:r>
            <a:r>
              <a:rPr lang="it-IT" altLang="it-IT" sz="3600" baseline="0" dirty="0">
                <a:solidFill>
                  <a:srgbClr val="FF0000"/>
                </a:solidFill>
              </a:rPr>
              <a:t>Alessandra Olianas </a:t>
            </a:r>
          </a:p>
        </p:txBody>
      </p:sp>
      <p:sp>
        <p:nvSpPr>
          <p:cNvPr id="10" name="CasellaDiTesto 9">
            <a:extLst>
              <a:ext uri="{FF2B5EF4-FFF2-40B4-BE49-F238E27FC236}">
                <a16:creationId xmlns:a16="http://schemas.microsoft.com/office/drawing/2014/main" id="{FBCA222F-AA2A-009D-71A9-47081E867740}"/>
              </a:ext>
            </a:extLst>
          </p:cNvPr>
          <p:cNvSpPr txBox="1"/>
          <p:nvPr/>
        </p:nvSpPr>
        <p:spPr>
          <a:xfrm>
            <a:off x="1066800" y="4032883"/>
            <a:ext cx="5575970" cy="1384995"/>
          </a:xfrm>
          <a:prstGeom prst="rect">
            <a:avLst/>
          </a:prstGeom>
          <a:noFill/>
          <a:ln>
            <a:solidFill>
              <a:schemeClr val="tx1"/>
            </a:solidFill>
          </a:ln>
        </p:spPr>
        <p:txBody>
          <a:bodyPr wrap="square">
            <a:spAutoFit/>
          </a:bodyPr>
          <a:lstStyle/>
          <a:p>
            <a:r>
              <a:rPr lang="it-IT" altLang="it-IT" sz="3600" baseline="0" dirty="0">
                <a:solidFill>
                  <a:srgbClr val="FF0000"/>
                </a:solidFill>
              </a:rPr>
              <a:t>Lezioni :  </a:t>
            </a:r>
            <a:r>
              <a:rPr lang="it-IT" altLang="it-IT" sz="2400" baseline="0" dirty="0" err="1">
                <a:solidFill>
                  <a:srgbClr val="FF0000"/>
                </a:solidFill>
              </a:rPr>
              <a:t>Martedi</a:t>
            </a:r>
            <a:r>
              <a:rPr lang="it-IT" altLang="it-IT" sz="2400" baseline="0" dirty="0">
                <a:solidFill>
                  <a:srgbClr val="FF0000"/>
                </a:solidFill>
              </a:rPr>
              <a:t>- Giovedì   9-11	</a:t>
            </a:r>
          </a:p>
          <a:p>
            <a:pPr algn="ctr"/>
            <a:r>
              <a:rPr lang="it-IT" sz="2400" b="0" i="0" baseline="0" dirty="0">
                <a:solidFill>
                  <a:srgbClr val="4B5159"/>
                </a:solidFill>
                <a:effectLst/>
                <a:latin typeface="Arial" panose="020B0604020202020204" pitchFamily="34" charset="0"/>
              </a:rPr>
              <a:t>Aula 2 Blocco H - D1</a:t>
            </a:r>
            <a:endParaRPr lang="it-IT" altLang="it-IT" sz="2400" baseline="0" dirty="0">
              <a:solidFill>
                <a:srgbClr val="FF0000"/>
              </a:solidFill>
            </a:endParaRPr>
          </a:p>
        </p:txBody>
      </p:sp>
      <p:sp>
        <p:nvSpPr>
          <p:cNvPr id="2" name="Ovale 1">
            <a:extLst>
              <a:ext uri="{FF2B5EF4-FFF2-40B4-BE49-F238E27FC236}">
                <a16:creationId xmlns:a16="http://schemas.microsoft.com/office/drawing/2014/main" id="{A92FCCAB-1EC2-47CF-7FC1-C5D6ED7BD3FB}"/>
              </a:ext>
            </a:extLst>
          </p:cNvPr>
          <p:cNvSpPr/>
          <p:nvPr/>
        </p:nvSpPr>
        <p:spPr>
          <a:xfrm>
            <a:off x="2438400" y="376633"/>
            <a:ext cx="2539330" cy="96336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1" name="Picture 9" descr="v0607"/>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25000"/>
                    </a14:imgEffect>
                    <a14:imgEffect>
                      <a14:brightnessContrast contrast="-20000"/>
                    </a14:imgEffect>
                  </a14:imgLayer>
                </a14:imgProps>
              </a:ext>
            </a:extLst>
          </a:blip>
          <a:srcRect/>
          <a:stretch>
            <a:fillRect/>
          </a:stretch>
        </p:blipFill>
        <p:spPr bwMode="auto">
          <a:xfrm>
            <a:off x="5662613" y="187325"/>
            <a:ext cx="2566987" cy="6483350"/>
          </a:xfrm>
          <a:prstGeom prst="rect">
            <a:avLst/>
          </a:prstGeom>
          <a:noFill/>
          <a:ln w="9525">
            <a:noFill/>
            <a:miter lim="800000"/>
            <a:headEnd/>
            <a:tailEnd/>
          </a:ln>
        </p:spPr>
      </p:pic>
      <p:sp>
        <p:nvSpPr>
          <p:cNvPr id="14342" name="Text Box 11"/>
          <p:cNvSpPr txBox="1">
            <a:spLocks noChangeArrowheads="1"/>
          </p:cNvSpPr>
          <p:nvPr/>
        </p:nvSpPr>
        <p:spPr bwMode="auto">
          <a:xfrm>
            <a:off x="7620000" y="1143000"/>
            <a:ext cx="1524000" cy="641350"/>
          </a:xfrm>
          <a:prstGeom prst="rect">
            <a:avLst/>
          </a:prstGeom>
          <a:noFill/>
          <a:ln w="9525">
            <a:noFill/>
            <a:miter lim="800000"/>
            <a:headEnd/>
            <a:tailEnd/>
          </a:ln>
        </p:spPr>
        <p:txBody>
          <a:bodyPr>
            <a:spAutoFit/>
          </a:bodyPr>
          <a:lstStyle/>
          <a:p>
            <a:r>
              <a:rPr lang="it-IT" sz="1800"/>
              <a:t>Estremità </a:t>
            </a:r>
          </a:p>
          <a:p>
            <a:r>
              <a:rPr lang="it-IT" sz="1800"/>
              <a:t>N-terminale</a:t>
            </a:r>
          </a:p>
        </p:txBody>
      </p:sp>
      <p:sp>
        <p:nvSpPr>
          <p:cNvPr id="14343" name="Text Box 12"/>
          <p:cNvSpPr txBox="1">
            <a:spLocks noChangeArrowheads="1"/>
          </p:cNvSpPr>
          <p:nvPr/>
        </p:nvSpPr>
        <p:spPr bwMode="auto">
          <a:xfrm>
            <a:off x="6629400" y="6262688"/>
            <a:ext cx="2590800" cy="366712"/>
          </a:xfrm>
          <a:prstGeom prst="rect">
            <a:avLst/>
          </a:prstGeom>
          <a:noFill/>
          <a:ln w="9525">
            <a:noFill/>
            <a:miter lim="800000"/>
            <a:headEnd/>
            <a:tailEnd/>
          </a:ln>
        </p:spPr>
        <p:txBody>
          <a:bodyPr>
            <a:spAutoFit/>
          </a:bodyPr>
          <a:lstStyle/>
          <a:p>
            <a:r>
              <a:rPr lang="it-IT" sz="1800"/>
              <a:t>Estremità C-terminale</a:t>
            </a:r>
          </a:p>
        </p:txBody>
      </p:sp>
      <p:sp>
        <p:nvSpPr>
          <p:cNvPr id="14344" name="AutoShape 13"/>
          <p:cNvSpPr>
            <a:spLocks/>
          </p:cNvSpPr>
          <p:nvPr/>
        </p:nvSpPr>
        <p:spPr bwMode="auto">
          <a:xfrm flipH="1">
            <a:off x="5410200" y="3429000"/>
            <a:ext cx="2819400" cy="1828800"/>
          </a:xfrm>
          <a:prstGeom prst="rightBracket">
            <a:avLst>
              <a:gd name="adj" fmla="val 8333"/>
            </a:avLst>
          </a:prstGeom>
          <a:noFill/>
          <a:ln w="57150">
            <a:solidFill>
              <a:srgbClr val="00CC00"/>
            </a:solidFill>
            <a:prstDash val="sysDot"/>
            <a:round/>
            <a:headEnd/>
            <a:tailEnd/>
          </a:ln>
        </p:spPr>
        <p:txBody>
          <a:bodyPr wrap="none" anchor="ctr"/>
          <a:lstStyle/>
          <a:p>
            <a:endParaRPr lang="it-IT"/>
          </a:p>
        </p:txBody>
      </p:sp>
      <p:pic>
        <p:nvPicPr>
          <p:cNvPr id="14346" name="Picture 3"/>
          <p:cNvPicPr>
            <a:picLocks noChangeAspect="1" noChangeArrowheads="1"/>
          </p:cNvPicPr>
          <p:nvPr/>
        </p:nvPicPr>
        <p:blipFill>
          <a:blip r:embed="rId4" cstate="print"/>
          <a:srcRect l="74190"/>
          <a:stretch>
            <a:fillRect/>
          </a:stretch>
        </p:blipFill>
        <p:spPr bwMode="auto">
          <a:xfrm>
            <a:off x="1453477" y="323848"/>
            <a:ext cx="1027786" cy="2362201"/>
          </a:xfrm>
          <a:prstGeom prst="rect">
            <a:avLst/>
          </a:prstGeom>
          <a:noFill/>
          <a:ln w="9525">
            <a:noFill/>
            <a:miter lim="800000"/>
            <a:headEnd/>
            <a:tailEnd/>
          </a:ln>
        </p:spPr>
      </p:pic>
      <p:cxnSp>
        <p:nvCxnSpPr>
          <p:cNvPr id="3" name="Connettore 2 2"/>
          <p:cNvCxnSpPr/>
          <p:nvPr/>
        </p:nvCxnSpPr>
        <p:spPr>
          <a:xfrm>
            <a:off x="4495800" y="3333752"/>
            <a:ext cx="663503" cy="8382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 name="CasellaDiTesto 1">
            <a:extLst>
              <a:ext uri="{FF2B5EF4-FFF2-40B4-BE49-F238E27FC236}">
                <a16:creationId xmlns:a16="http://schemas.microsoft.com/office/drawing/2014/main" id="{6B6F7994-E8BB-21CE-0168-D9C3901554E0}"/>
              </a:ext>
            </a:extLst>
          </p:cNvPr>
          <p:cNvSpPr txBox="1"/>
          <p:nvPr/>
        </p:nvSpPr>
        <p:spPr>
          <a:xfrm>
            <a:off x="204788" y="2666999"/>
            <a:ext cx="4572000" cy="1200329"/>
          </a:xfrm>
          <a:prstGeom prst="rect">
            <a:avLst/>
          </a:prstGeom>
          <a:noFill/>
        </p:spPr>
        <p:txBody>
          <a:bodyPr wrap="square">
            <a:spAutoFit/>
          </a:bodyPr>
          <a:lstStyle/>
          <a:p>
            <a:pPr>
              <a:defRPr/>
            </a:pPr>
            <a:endParaRPr lang="it-IT" sz="3600" dirty="0">
              <a:solidFill>
                <a:schemeClr val="accent2"/>
              </a:solidFill>
              <a:effectLst>
                <a:outerShdw blurRad="38100" dist="38100" dir="2700000" algn="tl">
                  <a:srgbClr val="C0C0C0"/>
                </a:outerShdw>
              </a:effectLst>
              <a:cs typeface="Times New Roman" pitchFamily="18" charset="0"/>
            </a:endParaRPr>
          </a:p>
          <a:p>
            <a:pPr>
              <a:buFont typeface="Wingdings" pitchFamily="2" charset="2"/>
              <a:buChar char="Ø"/>
              <a:defRPr/>
            </a:pPr>
            <a:r>
              <a:rPr lang="it-IT" sz="3600" dirty="0">
                <a:solidFill>
                  <a:schemeClr val="accent2"/>
                </a:solidFill>
                <a:effectLst>
                  <a:outerShdw blurRad="38100" dist="38100" dir="2700000" algn="tl">
                    <a:srgbClr val="C0C0C0"/>
                  </a:outerShdw>
                </a:effectLst>
                <a:cs typeface="Times New Roman" pitchFamily="18" charset="0"/>
              </a:rPr>
              <a:t> Passo (avanzamento per curva): 0,54 nm</a:t>
            </a:r>
          </a:p>
        </p:txBody>
      </p:sp>
      <p:sp>
        <p:nvSpPr>
          <p:cNvPr id="4" name="CasellaDiTesto 3">
            <a:extLst>
              <a:ext uri="{FF2B5EF4-FFF2-40B4-BE49-F238E27FC236}">
                <a16:creationId xmlns:a16="http://schemas.microsoft.com/office/drawing/2014/main" id="{90A37874-0410-F2E2-B034-72B2B2F7C4E0}"/>
              </a:ext>
            </a:extLst>
          </p:cNvPr>
          <p:cNvSpPr txBox="1"/>
          <p:nvPr/>
        </p:nvSpPr>
        <p:spPr>
          <a:xfrm>
            <a:off x="395288" y="4472970"/>
            <a:ext cx="4572000" cy="1569660"/>
          </a:xfrm>
          <a:prstGeom prst="rect">
            <a:avLst/>
          </a:prstGeom>
          <a:noFill/>
        </p:spPr>
        <p:txBody>
          <a:bodyPr wrap="square">
            <a:spAutoFit/>
          </a:bodyPr>
          <a:lstStyle/>
          <a:p>
            <a:pPr>
              <a:buFont typeface="Wingdings" pitchFamily="2" charset="2"/>
              <a:buChar char="Ø"/>
              <a:defRPr/>
            </a:pPr>
            <a:r>
              <a:rPr lang="it-IT" sz="3600" dirty="0">
                <a:solidFill>
                  <a:schemeClr val="accent2"/>
                </a:solidFill>
                <a:effectLst>
                  <a:outerShdw blurRad="38100" dist="38100" dir="2700000" algn="tl">
                    <a:srgbClr val="000000">
                      <a:alpha val="43137"/>
                    </a:srgbClr>
                  </a:outerShdw>
                </a:effectLst>
              </a:rPr>
              <a:t>I gruppi C=O sono rivolti tutti verso l’estremità C-terminale e i gruppi N-H verso l’estremità N-terminale dell’elica.</a:t>
            </a:r>
            <a:endParaRPr lang="el-GR" sz="3600" dirty="0">
              <a:solidFill>
                <a:schemeClr val="accent2"/>
              </a:solidFill>
              <a:effectLst>
                <a:outerShdw blurRad="38100" dist="38100" dir="2700000" algn="tl">
                  <a:srgbClr val="C0C0C0"/>
                </a:outerShdw>
              </a:effectLst>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Immagine 1" descr="CAP_04_05.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115175" y="152400"/>
            <a:ext cx="1952625" cy="632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ttangolo 1"/>
          <p:cNvSpPr/>
          <p:nvPr/>
        </p:nvSpPr>
        <p:spPr>
          <a:xfrm>
            <a:off x="762000" y="3657600"/>
            <a:ext cx="5486400" cy="1815882"/>
          </a:xfrm>
          <a:prstGeom prst="rect">
            <a:avLst/>
          </a:prstGeom>
          <a:solidFill>
            <a:schemeClr val="accent2">
              <a:lumMod val="60000"/>
              <a:lumOff val="40000"/>
            </a:schemeClr>
          </a:solidFill>
          <a:ln w="57150">
            <a:solidFill>
              <a:schemeClr val="accent1">
                <a:lumMod val="75000"/>
              </a:schemeClr>
            </a:solidFill>
          </a:ln>
        </p:spPr>
        <p:txBody>
          <a:bodyPr wrap="square">
            <a:spAutoFit/>
          </a:bodyPr>
          <a:lstStyle/>
          <a:p>
            <a:pPr algn="ctr">
              <a:defRPr/>
            </a:pPr>
            <a:r>
              <a:rPr lang="it-IT" sz="2800" b="1" baseline="0" dirty="0">
                <a:solidFill>
                  <a:srgbClr val="FFFFCC"/>
                </a:solidFill>
              </a:rPr>
              <a:t>L’alfa-elica è stabilizzata dall’effetto CUMULATIVO di molti legami idrogeno INTRACATENA:</a:t>
            </a:r>
          </a:p>
          <a:p>
            <a:pPr algn="ctr">
              <a:defRPr/>
            </a:pPr>
            <a:r>
              <a:rPr lang="it-IT" sz="2800" b="1" baseline="0" dirty="0">
                <a:solidFill>
                  <a:srgbClr val="FFFFCC"/>
                </a:solidFill>
              </a:rPr>
              <a:t> LEGAMI IDROGENO PERIODICI</a:t>
            </a:r>
            <a:endParaRPr lang="it-IT" sz="2800" u="sng" baseline="0" dirty="0">
              <a:solidFill>
                <a:srgbClr val="FFFFCC"/>
              </a:solidFill>
            </a:endParaRPr>
          </a:p>
        </p:txBody>
      </p:sp>
      <p:grpSp>
        <p:nvGrpSpPr>
          <p:cNvPr id="7" name="Gruppo 6"/>
          <p:cNvGrpSpPr/>
          <p:nvPr/>
        </p:nvGrpSpPr>
        <p:grpSpPr>
          <a:xfrm>
            <a:off x="304800" y="244852"/>
            <a:ext cx="6583651" cy="3046988"/>
            <a:chOff x="76200" y="304800"/>
            <a:chExt cx="6886575" cy="2962679"/>
          </a:xfrm>
        </p:grpSpPr>
        <p:grpSp>
          <p:nvGrpSpPr>
            <p:cNvPr id="4" name="Gruppo 3"/>
            <p:cNvGrpSpPr/>
            <p:nvPr/>
          </p:nvGrpSpPr>
          <p:grpSpPr>
            <a:xfrm>
              <a:off x="76200" y="304800"/>
              <a:ext cx="6886575" cy="2962679"/>
              <a:chOff x="152400" y="304800"/>
              <a:chExt cx="6886575" cy="2962679"/>
            </a:xfrm>
          </p:grpSpPr>
          <p:sp>
            <p:nvSpPr>
              <p:cNvPr id="3" name="Text Box 3"/>
              <p:cNvSpPr txBox="1">
                <a:spLocks noChangeArrowheads="1"/>
              </p:cNvSpPr>
              <p:nvPr/>
            </p:nvSpPr>
            <p:spPr bwMode="auto">
              <a:xfrm>
                <a:off x="152400" y="304800"/>
                <a:ext cx="6886575" cy="2962679"/>
              </a:xfrm>
              <a:prstGeom prst="rect">
                <a:avLst/>
              </a:prstGeom>
              <a:solidFill>
                <a:schemeClr val="accent2">
                  <a:lumMod val="40000"/>
                  <a:lumOff val="60000"/>
                </a:schemeClr>
              </a:solidFill>
              <a:ln w="38100">
                <a:solidFill>
                  <a:schemeClr val="accent1">
                    <a:lumMod val="75000"/>
                  </a:schemeClr>
                </a:solidFill>
                <a:miter lim="800000"/>
                <a:headEnd/>
                <a:tailEnd/>
              </a:ln>
            </p:spPr>
            <p:txBody>
              <a:bodyPr wrap="square">
                <a:spAutoFit/>
              </a:bodyPr>
              <a:lstStyle/>
              <a:p>
                <a:pPr algn="just"/>
                <a:r>
                  <a:rPr lang="it-IT" dirty="0"/>
                  <a:t>L’intera elica è un dipolo: </a:t>
                </a:r>
                <a:r>
                  <a:rPr lang="it-IT" b="1" dirty="0">
                    <a:solidFill>
                      <a:srgbClr val="FFFFCC"/>
                    </a:solidFill>
                    <a:effectLst>
                      <a:outerShdw blurRad="38100" dist="38100" dir="2700000" algn="tl">
                        <a:srgbClr val="000000">
                          <a:alpha val="43137"/>
                        </a:srgbClr>
                      </a:outerShdw>
                    </a:effectLst>
                  </a:rPr>
                  <a:t>Tutti i gruppi peptidici che si susseguono lungo l’elica mantengono la stessa polarità (SONO DIPOLI)</a:t>
                </a:r>
              </a:p>
              <a:p>
                <a:pPr algn="just"/>
                <a:endParaRPr lang="it-IT" b="1" dirty="0">
                  <a:solidFill>
                    <a:srgbClr val="FFFF00"/>
                  </a:solidFill>
                </a:endParaRPr>
              </a:p>
              <a:p>
                <a:pPr algn="just"/>
                <a:endParaRPr lang="it-IT" b="1" dirty="0">
                  <a:solidFill>
                    <a:srgbClr val="FFFF00"/>
                  </a:solidFill>
                </a:endParaRPr>
              </a:p>
              <a:p>
                <a:pPr algn="just"/>
                <a:endParaRPr lang="it-IT" b="1" dirty="0">
                  <a:solidFill>
                    <a:srgbClr val="FFFF00"/>
                  </a:solidFill>
                </a:endParaRPr>
              </a:p>
              <a:p>
                <a:pPr algn="just"/>
                <a:r>
                  <a:rPr lang="it-IT" dirty="0"/>
                  <a:t>La polarità è mantenuta grazie ai molti legami H che si formano tutti paralleli all’asse dell’elica.</a:t>
                </a:r>
              </a:p>
            </p:txBody>
          </p:sp>
          <p:pic>
            <p:nvPicPr>
              <p:cNvPr id="5" name="Picture 92"/>
              <p:cNvPicPr>
                <a:picLocks noChangeAspect="1" noChangeArrowheads="1"/>
              </p:cNvPicPr>
              <p:nvPr/>
            </p:nvPicPr>
            <p:blipFill>
              <a:blip r:embed="rId3" cstate="print"/>
              <a:srcRect/>
              <a:stretch>
                <a:fillRect/>
              </a:stretch>
            </p:blipFill>
            <p:spPr bwMode="auto">
              <a:xfrm>
                <a:off x="4500769" y="1077590"/>
                <a:ext cx="1639341" cy="1132073"/>
              </a:xfrm>
              <a:prstGeom prst="rect">
                <a:avLst/>
              </a:prstGeom>
              <a:solidFill>
                <a:schemeClr val="bg1"/>
              </a:solidFill>
              <a:ln w="9525">
                <a:noFill/>
                <a:miter lim="800000"/>
                <a:headEnd/>
                <a:tailEnd/>
              </a:ln>
            </p:spPr>
          </p:pic>
        </p:grpSp>
        <p:sp>
          <p:nvSpPr>
            <p:cNvPr id="6" name="Freccia a destra 5"/>
            <p:cNvSpPr/>
            <p:nvPr/>
          </p:nvSpPr>
          <p:spPr>
            <a:xfrm>
              <a:off x="2837551" y="1529327"/>
              <a:ext cx="762000" cy="228600"/>
            </a:xfrm>
            <a:prstGeom prst="rightArrow">
              <a:avLst>
                <a:gd name="adj1" fmla="val 50000"/>
                <a:gd name="adj2" fmla="val 107657"/>
              </a:avLst>
            </a:prstGeom>
            <a:solidFill>
              <a:srgbClr val="FFC000"/>
            </a:solidFill>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grpSp>
    </p:spTree>
    <p:extLst>
      <p:ext uri="{BB962C8B-B14F-4D97-AF65-F5344CB8AC3E}">
        <p14:creationId xmlns:p14="http://schemas.microsoft.com/office/powerpoint/2010/main" val="3115234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ChangeArrowheads="1"/>
          </p:cNvSpPr>
          <p:nvPr/>
        </p:nvSpPr>
        <p:spPr bwMode="auto">
          <a:xfrm>
            <a:off x="76200" y="0"/>
            <a:ext cx="8915400" cy="1569660"/>
          </a:xfrm>
          <a:prstGeom prst="rect">
            <a:avLst/>
          </a:prstGeom>
          <a:noFill/>
          <a:ln w="9525">
            <a:noFill/>
            <a:miter lim="800000"/>
            <a:headEnd/>
            <a:tailEnd/>
          </a:ln>
          <a:effectLst/>
        </p:spPr>
        <p:txBody>
          <a:bodyPr>
            <a:spAutoFit/>
          </a:bodyPr>
          <a:lstStyle/>
          <a:p>
            <a:pPr algn="ctr">
              <a:defRPr/>
            </a:pPr>
            <a:r>
              <a:rPr lang="it-IT" u="sng" dirty="0">
                <a:solidFill>
                  <a:srgbClr val="C00000"/>
                </a:solidFill>
              </a:rPr>
              <a:t>Ogni ossigeno carbonilico</a:t>
            </a:r>
            <a:r>
              <a:rPr lang="it-IT" dirty="0">
                <a:solidFill>
                  <a:srgbClr val="C00000"/>
                </a:solidFill>
              </a:rPr>
              <a:t> </a:t>
            </a:r>
            <a:r>
              <a:rPr lang="it-IT" dirty="0">
                <a:solidFill>
                  <a:schemeClr val="accent2"/>
                </a:solidFill>
              </a:rPr>
              <a:t>(n) dello scheletro polipeptidico forma un legame H con l’</a:t>
            </a:r>
            <a:r>
              <a:rPr lang="it-IT" dirty="0">
                <a:solidFill>
                  <a:srgbClr val="C00000"/>
                </a:solidFill>
              </a:rPr>
              <a:t>idrogeno ammidico </a:t>
            </a:r>
            <a:r>
              <a:rPr lang="it-IT" dirty="0">
                <a:solidFill>
                  <a:schemeClr val="accent2"/>
                </a:solidFill>
              </a:rPr>
              <a:t>del 4°residuo successivo in direzione C-terminale (n + 4), </a:t>
            </a:r>
            <a:r>
              <a:rPr lang="it-IT" b="1" dirty="0">
                <a:solidFill>
                  <a:srgbClr val="C00000"/>
                </a:solidFill>
              </a:rPr>
              <a:t>in un’</a:t>
            </a:r>
            <a:r>
              <a:rPr lang="el-GR" b="1" dirty="0">
                <a:solidFill>
                  <a:srgbClr val="C00000"/>
                </a:solidFill>
              </a:rPr>
              <a:t>α</a:t>
            </a:r>
            <a:r>
              <a:rPr lang="it-IT" b="1" dirty="0">
                <a:solidFill>
                  <a:srgbClr val="C00000"/>
                </a:solidFill>
              </a:rPr>
              <a:t>-elica tutti i gruppi CO e NH dello scheletro peptidico sono coinvolti in legami H</a:t>
            </a:r>
          </a:p>
        </p:txBody>
      </p:sp>
      <p:grpSp>
        <p:nvGrpSpPr>
          <p:cNvPr id="16385" name="Gruppo 16384"/>
          <p:cNvGrpSpPr/>
          <p:nvPr/>
        </p:nvGrpSpPr>
        <p:grpSpPr>
          <a:xfrm>
            <a:off x="-29817" y="1886471"/>
            <a:ext cx="9173818" cy="2118480"/>
            <a:chOff x="-29817" y="2590801"/>
            <a:chExt cx="9173818" cy="2118480"/>
          </a:xfrm>
        </p:grpSpPr>
        <p:pic>
          <p:nvPicPr>
            <p:cNvPr id="16386" name="Picture 2" descr="f0230"/>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25000"/>
                      </a14:imgEffect>
                      <a14:imgEffect>
                        <a14:brightnessContrast bright="-20000" contrast="40000"/>
                      </a14:imgEffect>
                    </a14:imgLayer>
                  </a14:imgProps>
                </a:ext>
              </a:extLst>
            </a:blip>
            <a:srcRect/>
            <a:stretch>
              <a:fillRect/>
            </a:stretch>
          </p:blipFill>
          <p:spPr bwMode="auto">
            <a:xfrm>
              <a:off x="-29817" y="2590801"/>
              <a:ext cx="6784725" cy="2118480"/>
            </a:xfrm>
            <a:prstGeom prst="rect">
              <a:avLst/>
            </a:prstGeom>
            <a:noFill/>
            <a:ln w="9525">
              <a:noFill/>
              <a:miter lim="800000"/>
              <a:headEnd/>
              <a:tailEnd/>
            </a:ln>
          </p:spPr>
        </p:pic>
        <p:pic>
          <p:nvPicPr>
            <p:cNvPr id="7" name="Picture 2" descr="f0230"/>
            <p:cNvPicPr>
              <a:picLocks noChangeAspect="1" noChangeArrowheads="1"/>
            </p:cNvPicPr>
            <p:nvPr/>
          </p:nvPicPr>
          <p:blipFill rotWithShape="1">
            <a:blip r:embed="rId4" cstate="print">
              <a:extLst>
                <a:ext uri="{BEBA8EAE-BF5A-486C-A8C5-ECC9F3942E4B}">
                  <a14:imgProps xmlns:a14="http://schemas.microsoft.com/office/drawing/2010/main">
                    <a14:imgLayer r:embed="rId3">
                      <a14:imgEffect>
                        <a14:sharpenSoften amount="25000"/>
                      </a14:imgEffect>
                      <a14:imgEffect>
                        <a14:brightnessContrast bright="-20000" contrast="40000"/>
                      </a14:imgEffect>
                    </a14:imgLayer>
                  </a14:imgProps>
                </a:ext>
              </a:extLst>
            </a:blip>
            <a:srcRect l="-1" r="61380" b="4095"/>
            <a:stretch/>
          </p:blipFill>
          <p:spPr bwMode="auto">
            <a:xfrm>
              <a:off x="6523609" y="2677544"/>
              <a:ext cx="2620392" cy="2031737"/>
            </a:xfrm>
            <a:prstGeom prst="rect">
              <a:avLst/>
            </a:prstGeom>
            <a:noFill/>
            <a:ln w="9525">
              <a:noFill/>
              <a:miter lim="800000"/>
              <a:headEnd/>
              <a:tailEnd/>
            </a:ln>
          </p:spPr>
        </p:pic>
        <p:sp>
          <p:nvSpPr>
            <p:cNvPr id="4" name="CasellaDiTesto 3"/>
            <p:cNvSpPr txBox="1"/>
            <p:nvPr/>
          </p:nvSpPr>
          <p:spPr>
            <a:xfrm>
              <a:off x="6991734" y="3120421"/>
              <a:ext cx="340513" cy="305596"/>
            </a:xfrm>
            <a:prstGeom prst="rect">
              <a:avLst/>
            </a:prstGeom>
            <a:noFill/>
          </p:spPr>
          <p:txBody>
            <a:bodyPr wrap="none" rtlCol="0">
              <a:spAutoFit/>
            </a:bodyPr>
            <a:lstStyle/>
            <a:p>
              <a:r>
                <a:rPr lang="it-IT" sz="1400" b="1" dirty="0"/>
                <a:t>+6</a:t>
              </a:r>
            </a:p>
          </p:txBody>
        </p:sp>
      </p:grpSp>
      <p:grpSp>
        <p:nvGrpSpPr>
          <p:cNvPr id="10" name="Gruppo 9"/>
          <p:cNvGrpSpPr/>
          <p:nvPr/>
        </p:nvGrpSpPr>
        <p:grpSpPr>
          <a:xfrm>
            <a:off x="2088867" y="1886471"/>
            <a:ext cx="3619167" cy="571918"/>
            <a:chOff x="2246244" y="2590800"/>
            <a:chExt cx="3888000" cy="576000"/>
          </a:xfrm>
        </p:grpSpPr>
        <p:cxnSp>
          <p:nvCxnSpPr>
            <p:cNvPr id="6" name="Connettore 1 5"/>
            <p:cNvCxnSpPr/>
            <p:nvPr/>
          </p:nvCxnSpPr>
          <p:spPr>
            <a:xfrm>
              <a:off x="2246244" y="2590800"/>
              <a:ext cx="3888000" cy="0"/>
            </a:xfrm>
            <a:prstGeom prst="line">
              <a:avLst/>
            </a:prstGeom>
            <a:ln w="38100">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9" name="Connettore 2 8"/>
            <p:cNvCxnSpPr/>
            <p:nvPr/>
          </p:nvCxnSpPr>
          <p:spPr>
            <a:xfrm>
              <a:off x="2276061" y="2590800"/>
              <a:ext cx="0" cy="468000"/>
            </a:xfrm>
            <a:prstGeom prst="straightConnector1">
              <a:avLst/>
            </a:prstGeom>
            <a:ln w="57150">
              <a:solidFill>
                <a:srgbClr val="CC3399"/>
              </a:solidFill>
              <a:tailEnd type="triangle"/>
            </a:ln>
          </p:spPr>
          <p:style>
            <a:lnRef idx="1">
              <a:schemeClr val="accent1"/>
            </a:lnRef>
            <a:fillRef idx="0">
              <a:schemeClr val="accent1"/>
            </a:fillRef>
            <a:effectRef idx="0">
              <a:schemeClr val="accent1"/>
            </a:effectRef>
            <a:fontRef idx="minor">
              <a:schemeClr val="tx1"/>
            </a:fontRef>
          </p:style>
        </p:cxnSp>
        <p:cxnSp>
          <p:nvCxnSpPr>
            <p:cNvPr id="13" name="Connettore 2 12"/>
            <p:cNvCxnSpPr/>
            <p:nvPr/>
          </p:nvCxnSpPr>
          <p:spPr>
            <a:xfrm>
              <a:off x="6109252" y="2590800"/>
              <a:ext cx="0" cy="576000"/>
            </a:xfrm>
            <a:prstGeom prst="straightConnector1">
              <a:avLst/>
            </a:prstGeom>
            <a:ln w="57150">
              <a:solidFill>
                <a:srgbClr val="CC3399"/>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5" name="Gruppo 14"/>
          <p:cNvGrpSpPr/>
          <p:nvPr/>
        </p:nvGrpSpPr>
        <p:grpSpPr>
          <a:xfrm>
            <a:off x="4235307" y="1973219"/>
            <a:ext cx="3777858" cy="607663"/>
            <a:chOff x="2246244" y="2590800"/>
            <a:chExt cx="3888000" cy="704636"/>
          </a:xfrm>
        </p:grpSpPr>
        <p:cxnSp>
          <p:nvCxnSpPr>
            <p:cNvPr id="16" name="Connettore 1 15"/>
            <p:cNvCxnSpPr/>
            <p:nvPr/>
          </p:nvCxnSpPr>
          <p:spPr>
            <a:xfrm>
              <a:off x="2246244" y="2590800"/>
              <a:ext cx="3888000" cy="0"/>
            </a:xfrm>
            <a:prstGeom prst="line">
              <a:avLst/>
            </a:prstGeom>
            <a:ln w="38100">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17" name="Connettore 2 16"/>
            <p:cNvCxnSpPr/>
            <p:nvPr/>
          </p:nvCxnSpPr>
          <p:spPr>
            <a:xfrm>
              <a:off x="2276061" y="2590800"/>
              <a:ext cx="0" cy="468000"/>
            </a:xfrm>
            <a:prstGeom prst="straightConnector1">
              <a:avLst/>
            </a:prstGeom>
            <a:ln w="57150">
              <a:solidFill>
                <a:srgbClr val="CC3399"/>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ttore 2 17"/>
            <p:cNvCxnSpPr/>
            <p:nvPr/>
          </p:nvCxnSpPr>
          <p:spPr>
            <a:xfrm>
              <a:off x="6109252" y="2590800"/>
              <a:ext cx="0" cy="704636"/>
            </a:xfrm>
            <a:prstGeom prst="straightConnector1">
              <a:avLst/>
            </a:prstGeom>
            <a:ln w="57150">
              <a:solidFill>
                <a:srgbClr val="CC3399"/>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9" name="Gruppo 18"/>
          <p:cNvGrpSpPr/>
          <p:nvPr/>
        </p:nvGrpSpPr>
        <p:grpSpPr>
          <a:xfrm>
            <a:off x="6372588" y="2059959"/>
            <a:ext cx="2772000" cy="315423"/>
            <a:chOff x="2246240" y="2590800"/>
            <a:chExt cx="5043092" cy="468000"/>
          </a:xfrm>
        </p:grpSpPr>
        <p:cxnSp>
          <p:nvCxnSpPr>
            <p:cNvPr id="20" name="Connettore 1 19"/>
            <p:cNvCxnSpPr/>
            <p:nvPr/>
          </p:nvCxnSpPr>
          <p:spPr>
            <a:xfrm>
              <a:off x="2246240" y="2590800"/>
              <a:ext cx="5043092" cy="0"/>
            </a:xfrm>
            <a:prstGeom prst="line">
              <a:avLst/>
            </a:prstGeom>
            <a:ln w="38100">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21" name="Connettore 2 20"/>
            <p:cNvCxnSpPr/>
            <p:nvPr/>
          </p:nvCxnSpPr>
          <p:spPr>
            <a:xfrm>
              <a:off x="2276061" y="2590800"/>
              <a:ext cx="0" cy="468000"/>
            </a:xfrm>
            <a:prstGeom prst="straightConnector1">
              <a:avLst/>
            </a:prstGeom>
            <a:ln w="57150">
              <a:solidFill>
                <a:srgbClr val="CC3399"/>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3" name="Gruppo 22"/>
          <p:cNvGrpSpPr/>
          <p:nvPr/>
        </p:nvGrpSpPr>
        <p:grpSpPr>
          <a:xfrm flipV="1">
            <a:off x="1004013" y="3446468"/>
            <a:ext cx="3619167" cy="571918"/>
            <a:chOff x="2246244" y="2577294"/>
            <a:chExt cx="3888000" cy="575082"/>
          </a:xfrm>
        </p:grpSpPr>
        <p:cxnSp>
          <p:nvCxnSpPr>
            <p:cNvPr id="24" name="Connettore 1 23"/>
            <p:cNvCxnSpPr/>
            <p:nvPr/>
          </p:nvCxnSpPr>
          <p:spPr>
            <a:xfrm>
              <a:off x="2246244" y="2590800"/>
              <a:ext cx="3888000" cy="0"/>
            </a:xfrm>
            <a:prstGeom prst="line">
              <a:avLst/>
            </a:prstGeom>
            <a:ln w="38100">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25" name="Connettore 2 24"/>
            <p:cNvCxnSpPr/>
            <p:nvPr/>
          </p:nvCxnSpPr>
          <p:spPr>
            <a:xfrm>
              <a:off x="2276061" y="2590800"/>
              <a:ext cx="0" cy="468000"/>
            </a:xfrm>
            <a:prstGeom prst="straightConnector1">
              <a:avLst/>
            </a:prstGeom>
            <a:ln w="57150">
              <a:solidFill>
                <a:srgbClr val="CC3399"/>
              </a:solidFill>
              <a:tailEnd type="triangle"/>
            </a:ln>
          </p:spPr>
          <p:style>
            <a:lnRef idx="1">
              <a:schemeClr val="accent1"/>
            </a:lnRef>
            <a:fillRef idx="0">
              <a:schemeClr val="accent1"/>
            </a:fillRef>
            <a:effectRef idx="0">
              <a:schemeClr val="accent1"/>
            </a:effectRef>
            <a:fontRef idx="minor">
              <a:schemeClr val="tx1"/>
            </a:fontRef>
          </p:style>
        </p:cxnSp>
        <p:cxnSp>
          <p:nvCxnSpPr>
            <p:cNvPr id="26" name="Connettore 2 25"/>
            <p:cNvCxnSpPr/>
            <p:nvPr/>
          </p:nvCxnSpPr>
          <p:spPr>
            <a:xfrm>
              <a:off x="6109252" y="2577294"/>
              <a:ext cx="0" cy="575082"/>
            </a:xfrm>
            <a:prstGeom prst="straightConnector1">
              <a:avLst/>
            </a:prstGeom>
            <a:ln w="57150">
              <a:solidFill>
                <a:srgbClr val="CC3399"/>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7" name="Gruppo 26"/>
          <p:cNvGrpSpPr/>
          <p:nvPr/>
        </p:nvGrpSpPr>
        <p:grpSpPr>
          <a:xfrm flipV="1">
            <a:off x="3138986" y="3489659"/>
            <a:ext cx="3750550" cy="648850"/>
            <a:chOff x="2246244" y="2590800"/>
            <a:chExt cx="3888000" cy="493183"/>
          </a:xfrm>
        </p:grpSpPr>
        <p:cxnSp>
          <p:nvCxnSpPr>
            <p:cNvPr id="28" name="Connettore 1 27"/>
            <p:cNvCxnSpPr/>
            <p:nvPr/>
          </p:nvCxnSpPr>
          <p:spPr>
            <a:xfrm>
              <a:off x="2246244" y="2590800"/>
              <a:ext cx="3888000" cy="0"/>
            </a:xfrm>
            <a:prstGeom prst="line">
              <a:avLst/>
            </a:prstGeom>
            <a:ln w="38100">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29" name="Connettore 2 28"/>
            <p:cNvCxnSpPr/>
            <p:nvPr/>
          </p:nvCxnSpPr>
          <p:spPr>
            <a:xfrm>
              <a:off x="2276061" y="2590800"/>
              <a:ext cx="0" cy="468000"/>
            </a:xfrm>
            <a:prstGeom prst="straightConnector1">
              <a:avLst/>
            </a:prstGeom>
            <a:ln w="57150">
              <a:solidFill>
                <a:srgbClr val="CC3399"/>
              </a:solidFill>
              <a:tailEnd type="triangle"/>
            </a:ln>
          </p:spPr>
          <p:style>
            <a:lnRef idx="1">
              <a:schemeClr val="accent1"/>
            </a:lnRef>
            <a:fillRef idx="0">
              <a:schemeClr val="accent1"/>
            </a:fillRef>
            <a:effectRef idx="0">
              <a:schemeClr val="accent1"/>
            </a:effectRef>
            <a:fontRef idx="minor">
              <a:schemeClr val="tx1"/>
            </a:fontRef>
          </p:style>
        </p:cxnSp>
        <p:cxnSp>
          <p:nvCxnSpPr>
            <p:cNvPr id="30" name="Connettore 2 29"/>
            <p:cNvCxnSpPr/>
            <p:nvPr/>
          </p:nvCxnSpPr>
          <p:spPr>
            <a:xfrm>
              <a:off x="6109252" y="2594937"/>
              <a:ext cx="0" cy="489046"/>
            </a:xfrm>
            <a:prstGeom prst="straightConnector1">
              <a:avLst/>
            </a:prstGeom>
            <a:ln w="57150">
              <a:solidFill>
                <a:srgbClr val="CC3399"/>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5" name="Gruppo 34"/>
          <p:cNvGrpSpPr/>
          <p:nvPr/>
        </p:nvGrpSpPr>
        <p:grpSpPr>
          <a:xfrm flipV="1">
            <a:off x="7569398" y="3608833"/>
            <a:ext cx="1584000" cy="792238"/>
            <a:chOff x="2212140" y="2590800"/>
            <a:chExt cx="6437938" cy="468000"/>
          </a:xfrm>
        </p:grpSpPr>
        <p:cxnSp>
          <p:nvCxnSpPr>
            <p:cNvPr id="36" name="Connettore 1 35"/>
            <p:cNvCxnSpPr/>
            <p:nvPr/>
          </p:nvCxnSpPr>
          <p:spPr>
            <a:xfrm>
              <a:off x="2212140" y="2590800"/>
              <a:ext cx="6437938" cy="0"/>
            </a:xfrm>
            <a:prstGeom prst="line">
              <a:avLst/>
            </a:prstGeom>
            <a:ln w="38100">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37" name="Connettore 2 36"/>
            <p:cNvCxnSpPr/>
            <p:nvPr/>
          </p:nvCxnSpPr>
          <p:spPr>
            <a:xfrm>
              <a:off x="2276061" y="2590800"/>
              <a:ext cx="0" cy="468000"/>
            </a:xfrm>
            <a:prstGeom prst="straightConnector1">
              <a:avLst/>
            </a:prstGeom>
            <a:ln w="57150">
              <a:solidFill>
                <a:srgbClr val="CC3399"/>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6387" name="Gruppo 16386"/>
          <p:cNvGrpSpPr/>
          <p:nvPr/>
        </p:nvGrpSpPr>
        <p:grpSpPr>
          <a:xfrm>
            <a:off x="8644156" y="1973214"/>
            <a:ext cx="499844" cy="432000"/>
            <a:chOff x="8644156" y="2677544"/>
            <a:chExt cx="499844" cy="432000"/>
          </a:xfrm>
        </p:grpSpPr>
        <p:cxnSp>
          <p:nvCxnSpPr>
            <p:cNvPr id="39" name="Connettore 1 38"/>
            <p:cNvCxnSpPr/>
            <p:nvPr/>
          </p:nvCxnSpPr>
          <p:spPr>
            <a:xfrm>
              <a:off x="8644156" y="2677544"/>
              <a:ext cx="499844" cy="0"/>
            </a:xfrm>
            <a:prstGeom prst="line">
              <a:avLst/>
            </a:prstGeom>
            <a:ln w="38100">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40" name="Connettore 2 39"/>
            <p:cNvCxnSpPr/>
            <p:nvPr/>
          </p:nvCxnSpPr>
          <p:spPr>
            <a:xfrm>
              <a:off x="8660547" y="2677544"/>
              <a:ext cx="0" cy="432000"/>
            </a:xfrm>
            <a:prstGeom prst="straightConnector1">
              <a:avLst/>
            </a:prstGeom>
            <a:ln w="57150">
              <a:solidFill>
                <a:srgbClr val="CC3399"/>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6389" name="Gruppo 16388"/>
          <p:cNvGrpSpPr/>
          <p:nvPr/>
        </p:nvGrpSpPr>
        <p:grpSpPr>
          <a:xfrm>
            <a:off x="5286714" y="3493185"/>
            <a:ext cx="3744000" cy="809016"/>
            <a:chOff x="5286714" y="4197515"/>
            <a:chExt cx="3744000" cy="809016"/>
          </a:xfrm>
        </p:grpSpPr>
        <p:grpSp>
          <p:nvGrpSpPr>
            <p:cNvPr id="31" name="Gruppo 30"/>
            <p:cNvGrpSpPr/>
            <p:nvPr/>
          </p:nvGrpSpPr>
          <p:grpSpPr>
            <a:xfrm flipV="1">
              <a:off x="5286714" y="4197515"/>
              <a:ext cx="3744000" cy="792238"/>
              <a:chOff x="2246243" y="2590800"/>
              <a:chExt cx="4516539" cy="468000"/>
            </a:xfrm>
          </p:grpSpPr>
          <p:cxnSp>
            <p:nvCxnSpPr>
              <p:cNvPr id="32" name="Connettore 1 31"/>
              <p:cNvCxnSpPr/>
              <p:nvPr/>
            </p:nvCxnSpPr>
            <p:spPr>
              <a:xfrm>
                <a:off x="2246243" y="2590800"/>
                <a:ext cx="4516539" cy="0"/>
              </a:xfrm>
              <a:prstGeom prst="line">
                <a:avLst/>
              </a:prstGeom>
              <a:ln w="38100">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33" name="Connettore 2 32"/>
              <p:cNvCxnSpPr/>
              <p:nvPr/>
            </p:nvCxnSpPr>
            <p:spPr>
              <a:xfrm>
                <a:off x="2276061" y="2590800"/>
                <a:ext cx="0" cy="468000"/>
              </a:xfrm>
              <a:prstGeom prst="straightConnector1">
                <a:avLst/>
              </a:prstGeom>
              <a:ln w="57150">
                <a:solidFill>
                  <a:srgbClr val="CC3399"/>
                </a:solidFill>
                <a:tailEnd type="triangle"/>
              </a:ln>
            </p:spPr>
            <p:style>
              <a:lnRef idx="1">
                <a:schemeClr val="accent1"/>
              </a:lnRef>
              <a:fillRef idx="0">
                <a:schemeClr val="accent1"/>
              </a:fillRef>
              <a:effectRef idx="0">
                <a:schemeClr val="accent1"/>
              </a:effectRef>
              <a:fontRef idx="minor">
                <a:schemeClr val="tx1"/>
              </a:fontRef>
            </p:style>
          </p:cxnSp>
        </p:grpSp>
        <p:cxnSp>
          <p:nvCxnSpPr>
            <p:cNvPr id="42" name="Connettore 2 41"/>
            <p:cNvCxnSpPr/>
            <p:nvPr/>
          </p:nvCxnSpPr>
          <p:spPr>
            <a:xfrm flipV="1">
              <a:off x="9025198" y="4214293"/>
              <a:ext cx="0" cy="792238"/>
            </a:xfrm>
            <a:prstGeom prst="straightConnector1">
              <a:avLst/>
            </a:prstGeom>
            <a:ln w="57150">
              <a:solidFill>
                <a:srgbClr val="CC3399"/>
              </a:solidFill>
              <a:tailEnd type="triangle"/>
            </a:ln>
          </p:spPr>
          <p:style>
            <a:lnRef idx="1">
              <a:schemeClr val="accent1"/>
            </a:lnRef>
            <a:fillRef idx="0">
              <a:schemeClr val="accent1"/>
            </a:fillRef>
            <a:effectRef idx="0">
              <a:schemeClr val="accent1"/>
            </a:effectRef>
            <a:fontRef idx="minor">
              <a:schemeClr val="tx1"/>
            </a:fontRef>
          </p:style>
        </p:cxnSp>
      </p:grpSp>
      <p:sp>
        <p:nvSpPr>
          <p:cNvPr id="16384" name="CasellaDiTesto 16383"/>
          <p:cNvSpPr txBox="1"/>
          <p:nvPr/>
        </p:nvSpPr>
        <p:spPr>
          <a:xfrm>
            <a:off x="719098" y="3212774"/>
            <a:ext cx="314510" cy="400110"/>
          </a:xfrm>
          <a:prstGeom prst="rect">
            <a:avLst/>
          </a:prstGeom>
          <a:noFill/>
        </p:spPr>
        <p:txBody>
          <a:bodyPr wrap="none" rtlCol="0">
            <a:spAutoFit/>
          </a:bodyPr>
          <a:lstStyle/>
          <a:p>
            <a:r>
              <a:rPr lang="it-IT" sz="2000" b="1" dirty="0">
                <a:solidFill>
                  <a:srgbClr val="0000FF"/>
                </a:solidFill>
              </a:rPr>
              <a:t>1</a:t>
            </a:r>
          </a:p>
        </p:txBody>
      </p:sp>
      <p:sp>
        <p:nvSpPr>
          <p:cNvPr id="45" name="CasellaDiTesto 44"/>
          <p:cNvSpPr txBox="1"/>
          <p:nvPr/>
        </p:nvSpPr>
        <p:spPr>
          <a:xfrm>
            <a:off x="876353" y="2667100"/>
            <a:ext cx="314510" cy="400110"/>
          </a:xfrm>
          <a:prstGeom prst="rect">
            <a:avLst/>
          </a:prstGeom>
          <a:noFill/>
        </p:spPr>
        <p:txBody>
          <a:bodyPr wrap="none" rtlCol="0">
            <a:spAutoFit/>
          </a:bodyPr>
          <a:lstStyle/>
          <a:p>
            <a:r>
              <a:rPr lang="it-IT" sz="2000" b="1" dirty="0">
                <a:solidFill>
                  <a:srgbClr val="0000FF"/>
                </a:solidFill>
              </a:rPr>
              <a:t>2</a:t>
            </a:r>
          </a:p>
        </p:txBody>
      </p:sp>
      <p:sp>
        <p:nvSpPr>
          <p:cNvPr id="46" name="CasellaDiTesto 45"/>
          <p:cNvSpPr txBox="1"/>
          <p:nvPr/>
        </p:nvSpPr>
        <p:spPr>
          <a:xfrm>
            <a:off x="1254588" y="2852384"/>
            <a:ext cx="314510" cy="400110"/>
          </a:xfrm>
          <a:prstGeom prst="rect">
            <a:avLst/>
          </a:prstGeom>
          <a:noFill/>
        </p:spPr>
        <p:txBody>
          <a:bodyPr wrap="none" rtlCol="0">
            <a:spAutoFit/>
          </a:bodyPr>
          <a:lstStyle/>
          <a:p>
            <a:r>
              <a:rPr lang="it-IT" sz="2000" b="1" dirty="0">
                <a:solidFill>
                  <a:srgbClr val="0000FF"/>
                </a:solidFill>
              </a:rPr>
              <a:t>3</a:t>
            </a:r>
          </a:p>
        </p:txBody>
      </p:sp>
      <p:sp>
        <p:nvSpPr>
          <p:cNvPr id="47" name="CasellaDiTesto 46"/>
          <p:cNvSpPr txBox="1"/>
          <p:nvPr/>
        </p:nvSpPr>
        <p:spPr>
          <a:xfrm>
            <a:off x="1582905" y="2660845"/>
            <a:ext cx="314510" cy="400110"/>
          </a:xfrm>
          <a:prstGeom prst="rect">
            <a:avLst/>
          </a:prstGeom>
          <a:noFill/>
        </p:spPr>
        <p:txBody>
          <a:bodyPr wrap="none" rtlCol="0">
            <a:spAutoFit/>
          </a:bodyPr>
          <a:lstStyle/>
          <a:p>
            <a:r>
              <a:rPr lang="it-IT" sz="2000" b="1" dirty="0">
                <a:solidFill>
                  <a:srgbClr val="0000FF"/>
                </a:solidFill>
              </a:rPr>
              <a:t>4</a:t>
            </a:r>
          </a:p>
        </p:txBody>
      </p:sp>
      <p:sp>
        <p:nvSpPr>
          <p:cNvPr id="48" name="CasellaDiTesto 47"/>
          <p:cNvSpPr txBox="1"/>
          <p:nvPr/>
        </p:nvSpPr>
        <p:spPr>
          <a:xfrm>
            <a:off x="1961140" y="2852384"/>
            <a:ext cx="314510" cy="400110"/>
          </a:xfrm>
          <a:prstGeom prst="rect">
            <a:avLst/>
          </a:prstGeom>
          <a:noFill/>
        </p:spPr>
        <p:txBody>
          <a:bodyPr wrap="none" rtlCol="0">
            <a:spAutoFit/>
          </a:bodyPr>
          <a:lstStyle/>
          <a:p>
            <a:r>
              <a:rPr lang="it-IT" sz="2000" b="1" dirty="0">
                <a:solidFill>
                  <a:srgbClr val="0000FF"/>
                </a:solidFill>
              </a:rPr>
              <a:t>5</a:t>
            </a:r>
          </a:p>
        </p:txBody>
      </p:sp>
      <p:sp>
        <p:nvSpPr>
          <p:cNvPr id="49" name="CasellaDiTesto 48"/>
          <p:cNvSpPr txBox="1"/>
          <p:nvPr/>
        </p:nvSpPr>
        <p:spPr>
          <a:xfrm>
            <a:off x="2289457" y="2660845"/>
            <a:ext cx="314510" cy="400110"/>
          </a:xfrm>
          <a:prstGeom prst="rect">
            <a:avLst/>
          </a:prstGeom>
          <a:noFill/>
        </p:spPr>
        <p:txBody>
          <a:bodyPr wrap="none" rtlCol="0">
            <a:spAutoFit/>
          </a:bodyPr>
          <a:lstStyle/>
          <a:p>
            <a:r>
              <a:rPr lang="it-IT" sz="2000" b="1" dirty="0">
                <a:solidFill>
                  <a:srgbClr val="0000FF"/>
                </a:solidFill>
              </a:rPr>
              <a:t>6</a:t>
            </a:r>
          </a:p>
        </p:txBody>
      </p:sp>
      <p:sp>
        <p:nvSpPr>
          <p:cNvPr id="50" name="CasellaDiTesto 49"/>
          <p:cNvSpPr txBox="1"/>
          <p:nvPr/>
        </p:nvSpPr>
        <p:spPr>
          <a:xfrm>
            <a:off x="2684784" y="2852384"/>
            <a:ext cx="314510" cy="400110"/>
          </a:xfrm>
          <a:prstGeom prst="rect">
            <a:avLst/>
          </a:prstGeom>
          <a:noFill/>
        </p:spPr>
        <p:txBody>
          <a:bodyPr wrap="none" rtlCol="0">
            <a:spAutoFit/>
          </a:bodyPr>
          <a:lstStyle/>
          <a:p>
            <a:r>
              <a:rPr lang="it-IT" sz="2000" b="1" dirty="0">
                <a:solidFill>
                  <a:srgbClr val="0000FF"/>
                </a:solidFill>
              </a:rPr>
              <a:t>7</a:t>
            </a:r>
          </a:p>
        </p:txBody>
      </p:sp>
      <p:sp>
        <p:nvSpPr>
          <p:cNvPr id="51" name="CasellaDiTesto 50"/>
          <p:cNvSpPr txBox="1"/>
          <p:nvPr/>
        </p:nvSpPr>
        <p:spPr>
          <a:xfrm>
            <a:off x="3038079" y="2652329"/>
            <a:ext cx="314510" cy="400110"/>
          </a:xfrm>
          <a:prstGeom prst="rect">
            <a:avLst/>
          </a:prstGeom>
          <a:noFill/>
        </p:spPr>
        <p:txBody>
          <a:bodyPr wrap="none" rtlCol="0">
            <a:spAutoFit/>
          </a:bodyPr>
          <a:lstStyle/>
          <a:p>
            <a:r>
              <a:rPr lang="it-IT" sz="2000" b="1" dirty="0">
                <a:solidFill>
                  <a:srgbClr val="0000FF"/>
                </a:solidFill>
              </a:rPr>
              <a:t>8</a:t>
            </a:r>
          </a:p>
        </p:txBody>
      </p:sp>
      <p:sp>
        <p:nvSpPr>
          <p:cNvPr id="52" name="CasellaDiTesto 51"/>
          <p:cNvSpPr txBox="1"/>
          <p:nvPr/>
        </p:nvSpPr>
        <p:spPr>
          <a:xfrm>
            <a:off x="3397878" y="2860900"/>
            <a:ext cx="314510" cy="400110"/>
          </a:xfrm>
          <a:prstGeom prst="rect">
            <a:avLst/>
          </a:prstGeom>
          <a:noFill/>
        </p:spPr>
        <p:txBody>
          <a:bodyPr wrap="none" rtlCol="0">
            <a:spAutoFit/>
          </a:bodyPr>
          <a:lstStyle/>
          <a:p>
            <a:r>
              <a:rPr lang="it-IT" sz="2000" b="1" dirty="0">
                <a:solidFill>
                  <a:srgbClr val="0000FF"/>
                </a:solidFill>
              </a:rPr>
              <a:t>9</a:t>
            </a:r>
          </a:p>
        </p:txBody>
      </p:sp>
      <p:sp>
        <p:nvSpPr>
          <p:cNvPr id="53" name="CasellaDiTesto 52"/>
          <p:cNvSpPr txBox="1"/>
          <p:nvPr/>
        </p:nvSpPr>
        <p:spPr>
          <a:xfrm>
            <a:off x="3690699" y="2647414"/>
            <a:ext cx="444352" cy="400110"/>
          </a:xfrm>
          <a:prstGeom prst="rect">
            <a:avLst/>
          </a:prstGeom>
          <a:noFill/>
        </p:spPr>
        <p:txBody>
          <a:bodyPr wrap="none" rtlCol="0">
            <a:spAutoFit/>
          </a:bodyPr>
          <a:lstStyle/>
          <a:p>
            <a:r>
              <a:rPr lang="it-IT" sz="2000" b="1" dirty="0">
                <a:solidFill>
                  <a:srgbClr val="0000FF"/>
                </a:solidFill>
              </a:rPr>
              <a:t>10</a:t>
            </a:r>
          </a:p>
        </p:txBody>
      </p:sp>
      <p:sp>
        <p:nvSpPr>
          <p:cNvPr id="54" name="CasellaDiTesto 53"/>
          <p:cNvSpPr txBox="1"/>
          <p:nvPr/>
        </p:nvSpPr>
        <p:spPr>
          <a:xfrm>
            <a:off x="4063797" y="2842800"/>
            <a:ext cx="444352" cy="400110"/>
          </a:xfrm>
          <a:prstGeom prst="rect">
            <a:avLst/>
          </a:prstGeom>
          <a:noFill/>
        </p:spPr>
        <p:txBody>
          <a:bodyPr wrap="none" rtlCol="0">
            <a:spAutoFit/>
          </a:bodyPr>
          <a:lstStyle/>
          <a:p>
            <a:r>
              <a:rPr lang="it-IT" sz="2000" b="1" dirty="0">
                <a:solidFill>
                  <a:srgbClr val="0000FF"/>
                </a:solidFill>
              </a:rPr>
              <a:t>11</a:t>
            </a:r>
          </a:p>
        </p:txBody>
      </p:sp>
      <p:sp>
        <p:nvSpPr>
          <p:cNvPr id="55" name="CasellaDiTesto 54"/>
          <p:cNvSpPr txBox="1"/>
          <p:nvPr/>
        </p:nvSpPr>
        <p:spPr>
          <a:xfrm>
            <a:off x="4396089" y="2649461"/>
            <a:ext cx="444352" cy="400110"/>
          </a:xfrm>
          <a:prstGeom prst="rect">
            <a:avLst/>
          </a:prstGeom>
          <a:noFill/>
        </p:spPr>
        <p:txBody>
          <a:bodyPr wrap="none" rtlCol="0">
            <a:spAutoFit/>
          </a:bodyPr>
          <a:lstStyle/>
          <a:p>
            <a:r>
              <a:rPr lang="it-IT" sz="2000" b="1" dirty="0">
                <a:solidFill>
                  <a:srgbClr val="0000FF"/>
                </a:solidFill>
              </a:rPr>
              <a:t>12</a:t>
            </a:r>
          </a:p>
        </p:txBody>
      </p:sp>
      <p:sp>
        <p:nvSpPr>
          <p:cNvPr id="56" name="CasellaDiTesto 55"/>
          <p:cNvSpPr txBox="1"/>
          <p:nvPr/>
        </p:nvSpPr>
        <p:spPr>
          <a:xfrm>
            <a:off x="4614804" y="3127151"/>
            <a:ext cx="444352" cy="400110"/>
          </a:xfrm>
          <a:prstGeom prst="rect">
            <a:avLst/>
          </a:prstGeom>
          <a:noFill/>
        </p:spPr>
        <p:txBody>
          <a:bodyPr wrap="none" rtlCol="0">
            <a:spAutoFit/>
          </a:bodyPr>
          <a:lstStyle/>
          <a:p>
            <a:r>
              <a:rPr lang="it-IT" sz="2000" b="1" dirty="0">
                <a:solidFill>
                  <a:srgbClr val="0000FF"/>
                </a:solidFill>
              </a:rPr>
              <a:t>13</a:t>
            </a:r>
          </a:p>
        </p:txBody>
      </p:sp>
      <p:pic>
        <p:nvPicPr>
          <p:cNvPr id="5" name="Immagine 7">
            <a:extLst>
              <a:ext uri="{FF2B5EF4-FFF2-40B4-BE49-F238E27FC236}">
                <a16:creationId xmlns:a16="http://schemas.microsoft.com/office/drawing/2014/main" id="{2EC2E9C2-CBB5-47C1-AFA7-3739BE92D415}"/>
              </a:ext>
            </a:extLst>
          </p:cNvPr>
          <p:cNvPicPr>
            <a:picLocks noChangeAspect="1"/>
          </p:cNvPicPr>
          <p:nvPr/>
        </p:nvPicPr>
        <p:blipFill rotWithShape="1">
          <a:blip r:embed="rId5"/>
          <a:srcRect l="11731" r="37613"/>
          <a:stretch/>
        </p:blipFill>
        <p:spPr>
          <a:xfrm rot="5400000">
            <a:off x="3262714" y="2669443"/>
            <a:ext cx="2371754" cy="6005363"/>
          </a:xfrm>
          <a:prstGeom prst="rect">
            <a:avLst/>
          </a:prstGeom>
        </p:spPr>
      </p:pic>
      <p:sp>
        <p:nvSpPr>
          <p:cNvPr id="2" name="CasellaDiTesto 1">
            <a:extLst>
              <a:ext uri="{FF2B5EF4-FFF2-40B4-BE49-F238E27FC236}">
                <a16:creationId xmlns:a16="http://schemas.microsoft.com/office/drawing/2014/main" id="{528C9B29-AF20-ED46-B4BC-12B014030344}"/>
              </a:ext>
            </a:extLst>
          </p:cNvPr>
          <p:cNvSpPr txBox="1"/>
          <p:nvPr/>
        </p:nvSpPr>
        <p:spPr>
          <a:xfrm>
            <a:off x="6942756" y="5765278"/>
            <a:ext cx="755335" cy="369332"/>
          </a:xfrm>
          <a:prstGeom prst="rect">
            <a:avLst/>
          </a:prstGeom>
          <a:noFill/>
        </p:spPr>
        <p:txBody>
          <a:bodyPr wrap="none" rtlCol="0">
            <a:spAutoFit/>
          </a:bodyPr>
          <a:lstStyle/>
          <a:p>
            <a:r>
              <a:rPr lang="it-IT" sz="1800" dirty="0"/>
              <a:t>COOH</a:t>
            </a:r>
          </a:p>
        </p:txBody>
      </p:sp>
      <p:sp>
        <p:nvSpPr>
          <p:cNvPr id="57" name="CasellaDiTesto 56">
            <a:extLst>
              <a:ext uri="{FF2B5EF4-FFF2-40B4-BE49-F238E27FC236}">
                <a16:creationId xmlns:a16="http://schemas.microsoft.com/office/drawing/2014/main" id="{F76BAC2F-2A63-C746-85AB-F9C6C79A0F09}"/>
              </a:ext>
            </a:extLst>
          </p:cNvPr>
          <p:cNvSpPr txBox="1"/>
          <p:nvPr/>
        </p:nvSpPr>
        <p:spPr>
          <a:xfrm>
            <a:off x="1682858" y="4947672"/>
            <a:ext cx="556563" cy="369332"/>
          </a:xfrm>
          <a:prstGeom prst="rect">
            <a:avLst/>
          </a:prstGeom>
          <a:noFill/>
        </p:spPr>
        <p:txBody>
          <a:bodyPr wrap="none" rtlCol="0">
            <a:spAutoFit/>
          </a:bodyPr>
          <a:lstStyle/>
          <a:p>
            <a:r>
              <a:rPr lang="it-IT" sz="1800" dirty="0"/>
              <a:t>H</a:t>
            </a:r>
            <a:r>
              <a:rPr lang="it-IT" sz="1800" baseline="-25000" dirty="0"/>
              <a:t>3</a:t>
            </a:r>
            <a:r>
              <a:rPr lang="it-IT" sz="1800" dirty="0"/>
              <a:t>N</a:t>
            </a:r>
          </a:p>
        </p:txBody>
      </p:sp>
    </p:spTree>
    <p:extLst>
      <p:ext uri="{BB962C8B-B14F-4D97-AF65-F5344CB8AC3E}">
        <p14:creationId xmlns:p14="http://schemas.microsoft.com/office/powerpoint/2010/main" val="500986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1500"/>
                                        <p:tgtEl>
                                          <p:spTgt spid="23"/>
                                        </p:tgtEl>
                                      </p:cBhvr>
                                    </p:animEffect>
                                  </p:childTnLst>
                                </p:cTn>
                              </p:par>
                            </p:childTnLst>
                          </p:cTn>
                        </p:par>
                        <p:par>
                          <p:cTn id="8" fill="hold">
                            <p:stCondLst>
                              <p:cond delay="1500"/>
                            </p:stCondLst>
                            <p:childTnLst>
                              <p:par>
                                <p:cTn id="9" presetID="22" presetClass="entr" presetSubtype="8"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1750"/>
                                        <p:tgtEl>
                                          <p:spTgt spid="10"/>
                                        </p:tgtEl>
                                      </p:cBhvr>
                                    </p:animEffect>
                                  </p:childTnLst>
                                </p:cTn>
                              </p:par>
                            </p:childTnLst>
                          </p:cTn>
                        </p:par>
                        <p:par>
                          <p:cTn id="12" fill="hold">
                            <p:stCondLst>
                              <p:cond delay="3250"/>
                            </p:stCondLst>
                            <p:childTnLst>
                              <p:par>
                                <p:cTn id="13" presetID="22" presetClass="entr" presetSubtype="8"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1750"/>
                                        <p:tgtEl>
                                          <p:spTgt spid="27"/>
                                        </p:tgtEl>
                                      </p:cBhvr>
                                    </p:animEffect>
                                  </p:childTnLst>
                                </p:cTn>
                              </p:par>
                            </p:childTnLst>
                          </p:cTn>
                        </p:par>
                        <p:par>
                          <p:cTn id="16" fill="hold">
                            <p:stCondLst>
                              <p:cond delay="5000"/>
                            </p:stCondLst>
                            <p:childTnLst>
                              <p:par>
                                <p:cTn id="17" presetID="22" presetClass="entr" presetSubtype="8"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1500"/>
                                        <p:tgtEl>
                                          <p:spTgt spid="15"/>
                                        </p:tgtEl>
                                      </p:cBhvr>
                                    </p:animEffect>
                                  </p:childTnLst>
                                </p:cTn>
                              </p:par>
                            </p:childTnLst>
                          </p:cTn>
                        </p:par>
                        <p:par>
                          <p:cTn id="20" fill="hold">
                            <p:stCondLst>
                              <p:cond delay="6500"/>
                            </p:stCondLst>
                            <p:childTnLst>
                              <p:par>
                                <p:cTn id="21" presetID="22" presetClass="entr" presetSubtype="8" fill="hold" nodeType="afterEffect">
                                  <p:stCondLst>
                                    <p:cond delay="0"/>
                                  </p:stCondLst>
                                  <p:childTnLst>
                                    <p:set>
                                      <p:cBhvr>
                                        <p:cTn id="22" dur="1" fill="hold">
                                          <p:stCondLst>
                                            <p:cond delay="0"/>
                                          </p:stCondLst>
                                        </p:cTn>
                                        <p:tgtEl>
                                          <p:spTgt spid="16389"/>
                                        </p:tgtEl>
                                        <p:attrNameLst>
                                          <p:attrName>style.visibility</p:attrName>
                                        </p:attrNameLst>
                                      </p:cBhvr>
                                      <p:to>
                                        <p:strVal val="visible"/>
                                      </p:to>
                                    </p:set>
                                    <p:animEffect transition="in" filter="wipe(left)">
                                      <p:cBhvr>
                                        <p:cTn id="23" dur="1500"/>
                                        <p:tgtEl>
                                          <p:spTgt spid="16389"/>
                                        </p:tgtEl>
                                      </p:cBhvr>
                                    </p:animEffect>
                                  </p:childTnLst>
                                </p:cTn>
                              </p:par>
                            </p:childTnLst>
                          </p:cTn>
                        </p:par>
                        <p:par>
                          <p:cTn id="24" fill="hold">
                            <p:stCondLst>
                              <p:cond delay="8000"/>
                            </p:stCondLst>
                            <p:childTnLst>
                              <p:par>
                                <p:cTn id="25" presetID="22" presetClass="entr" presetSubtype="8" fill="hold"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left)">
                                      <p:cBhvr>
                                        <p:cTn id="27" dur="1500"/>
                                        <p:tgtEl>
                                          <p:spTgt spid="19"/>
                                        </p:tgtEl>
                                      </p:cBhvr>
                                    </p:animEffect>
                                  </p:childTnLst>
                                </p:cTn>
                              </p:par>
                            </p:childTnLst>
                          </p:cTn>
                        </p:par>
                        <p:par>
                          <p:cTn id="28" fill="hold">
                            <p:stCondLst>
                              <p:cond delay="9500"/>
                            </p:stCondLst>
                            <p:childTnLst>
                              <p:par>
                                <p:cTn id="29" presetID="22" presetClass="entr" presetSubtype="8" fill="hold" nodeType="after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wipe(left)">
                                      <p:cBhvr>
                                        <p:cTn id="31" dur="1750"/>
                                        <p:tgtEl>
                                          <p:spTgt spid="35"/>
                                        </p:tgtEl>
                                      </p:cBhvr>
                                    </p:animEffect>
                                  </p:childTnLst>
                                </p:cTn>
                              </p:par>
                            </p:childTnLst>
                          </p:cTn>
                        </p:par>
                        <p:par>
                          <p:cTn id="32" fill="hold">
                            <p:stCondLst>
                              <p:cond delay="11250"/>
                            </p:stCondLst>
                            <p:childTnLst>
                              <p:par>
                                <p:cTn id="33" presetID="22" presetClass="entr" presetSubtype="8" fill="hold" nodeType="afterEffect">
                                  <p:stCondLst>
                                    <p:cond delay="0"/>
                                  </p:stCondLst>
                                  <p:childTnLst>
                                    <p:set>
                                      <p:cBhvr>
                                        <p:cTn id="34" dur="1" fill="hold">
                                          <p:stCondLst>
                                            <p:cond delay="0"/>
                                          </p:stCondLst>
                                        </p:cTn>
                                        <p:tgtEl>
                                          <p:spTgt spid="16387"/>
                                        </p:tgtEl>
                                        <p:attrNameLst>
                                          <p:attrName>style.visibility</p:attrName>
                                        </p:attrNameLst>
                                      </p:cBhvr>
                                      <p:to>
                                        <p:strVal val="visible"/>
                                      </p:to>
                                    </p:set>
                                    <p:animEffect transition="in" filter="wipe(left)">
                                      <p:cBhvr>
                                        <p:cTn id="35" dur="1750"/>
                                        <p:tgtEl>
                                          <p:spTgt spid="16387"/>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6384"/>
                                        </p:tgtEl>
                                        <p:attrNameLst>
                                          <p:attrName>style.visibility</p:attrName>
                                        </p:attrNameLst>
                                      </p:cBhvr>
                                      <p:to>
                                        <p:strVal val="visible"/>
                                      </p:to>
                                    </p:set>
                                    <p:animEffect transition="in" filter="fade">
                                      <p:cBhvr>
                                        <p:cTn id="40" dur="750"/>
                                        <p:tgtEl>
                                          <p:spTgt spid="16384"/>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fade">
                                      <p:cBhvr>
                                        <p:cTn id="43" dur="750"/>
                                        <p:tgtEl>
                                          <p:spTgt spid="4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750"/>
                                        <p:tgtEl>
                                          <p:spTgt spid="4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7"/>
                                        </p:tgtEl>
                                        <p:attrNameLst>
                                          <p:attrName>style.visibility</p:attrName>
                                        </p:attrNameLst>
                                      </p:cBhvr>
                                      <p:to>
                                        <p:strVal val="visible"/>
                                      </p:to>
                                    </p:set>
                                    <p:animEffect transition="in" filter="fade">
                                      <p:cBhvr>
                                        <p:cTn id="49" dur="750"/>
                                        <p:tgtEl>
                                          <p:spTgt spid="47"/>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48"/>
                                        </p:tgtEl>
                                        <p:attrNameLst>
                                          <p:attrName>style.visibility</p:attrName>
                                        </p:attrNameLst>
                                      </p:cBhvr>
                                      <p:to>
                                        <p:strVal val="visible"/>
                                      </p:to>
                                    </p:set>
                                    <p:animEffect transition="in" filter="fade">
                                      <p:cBhvr>
                                        <p:cTn id="52" dur="750"/>
                                        <p:tgtEl>
                                          <p:spTgt spid="48"/>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fade">
                                      <p:cBhvr>
                                        <p:cTn id="55" dur="750"/>
                                        <p:tgtEl>
                                          <p:spTgt spid="49"/>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50"/>
                                        </p:tgtEl>
                                        <p:attrNameLst>
                                          <p:attrName>style.visibility</p:attrName>
                                        </p:attrNameLst>
                                      </p:cBhvr>
                                      <p:to>
                                        <p:strVal val="visible"/>
                                      </p:to>
                                    </p:set>
                                    <p:animEffect transition="in" filter="fade">
                                      <p:cBhvr>
                                        <p:cTn id="58" dur="750"/>
                                        <p:tgtEl>
                                          <p:spTgt spid="50"/>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51"/>
                                        </p:tgtEl>
                                        <p:attrNameLst>
                                          <p:attrName>style.visibility</p:attrName>
                                        </p:attrNameLst>
                                      </p:cBhvr>
                                      <p:to>
                                        <p:strVal val="visible"/>
                                      </p:to>
                                    </p:set>
                                    <p:animEffect transition="in" filter="fade">
                                      <p:cBhvr>
                                        <p:cTn id="61" dur="750"/>
                                        <p:tgtEl>
                                          <p:spTgt spid="51"/>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fade">
                                      <p:cBhvr>
                                        <p:cTn id="64" dur="750"/>
                                        <p:tgtEl>
                                          <p:spTgt spid="52"/>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53"/>
                                        </p:tgtEl>
                                        <p:attrNameLst>
                                          <p:attrName>style.visibility</p:attrName>
                                        </p:attrNameLst>
                                      </p:cBhvr>
                                      <p:to>
                                        <p:strVal val="visible"/>
                                      </p:to>
                                    </p:set>
                                    <p:animEffect transition="in" filter="fade">
                                      <p:cBhvr>
                                        <p:cTn id="67" dur="750"/>
                                        <p:tgtEl>
                                          <p:spTgt spid="53"/>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54"/>
                                        </p:tgtEl>
                                        <p:attrNameLst>
                                          <p:attrName>style.visibility</p:attrName>
                                        </p:attrNameLst>
                                      </p:cBhvr>
                                      <p:to>
                                        <p:strVal val="visible"/>
                                      </p:to>
                                    </p:set>
                                    <p:animEffect transition="in" filter="fade">
                                      <p:cBhvr>
                                        <p:cTn id="70" dur="750"/>
                                        <p:tgtEl>
                                          <p:spTgt spid="54"/>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750"/>
                                        <p:tgtEl>
                                          <p:spTgt spid="55"/>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56"/>
                                        </p:tgtEl>
                                        <p:attrNameLst>
                                          <p:attrName>style.visibility</p:attrName>
                                        </p:attrNameLst>
                                      </p:cBhvr>
                                      <p:to>
                                        <p:strVal val="visible"/>
                                      </p:to>
                                    </p:set>
                                    <p:animEffect transition="in" filter="fade">
                                      <p:cBhvr>
                                        <p:cTn id="76" dur="75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4" grpId="0"/>
      <p:bldP spid="45" grpId="0"/>
      <p:bldP spid="46" grpId="0"/>
      <p:bldP spid="47" grpId="0"/>
      <p:bldP spid="48" grpId="0"/>
      <p:bldP spid="49" grpId="0"/>
      <p:bldP spid="50" grpId="0"/>
      <p:bldP spid="51" grpId="0"/>
      <p:bldP spid="52" grpId="0"/>
      <p:bldP spid="53" grpId="0"/>
      <p:bldP spid="54" grpId="0"/>
      <p:bldP spid="55" grpId="0"/>
      <p:bldP spid="5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4" descr="f0229"/>
          <p:cNvPicPr>
            <a:picLocks noChangeAspect="1" noChangeArrowheads="1"/>
          </p:cNvPicPr>
          <p:nvPr/>
        </p:nvPicPr>
        <p:blipFill>
          <a:blip r:embed="rId2" cstate="print"/>
          <a:srcRect r="69214"/>
          <a:stretch>
            <a:fillRect/>
          </a:stretch>
        </p:blipFill>
        <p:spPr bwMode="auto">
          <a:xfrm>
            <a:off x="3322782" y="304800"/>
            <a:ext cx="2667000" cy="6094899"/>
          </a:xfrm>
          <a:prstGeom prst="rect">
            <a:avLst/>
          </a:prstGeom>
          <a:noFill/>
          <a:ln w="9525">
            <a:noFill/>
            <a:miter lim="800000"/>
            <a:headEnd/>
            <a:tailEnd/>
          </a:ln>
        </p:spPr>
      </p:pic>
      <p:pic>
        <p:nvPicPr>
          <p:cNvPr id="15363" name="Picture 2" descr="f0229"/>
          <p:cNvPicPr>
            <a:picLocks noChangeAspect="1" noChangeArrowheads="1"/>
          </p:cNvPicPr>
          <p:nvPr/>
        </p:nvPicPr>
        <p:blipFill rotWithShape="1">
          <a:blip r:embed="rId2" cstate="print"/>
          <a:srcRect l="68413" b="55913"/>
          <a:stretch/>
        </p:blipFill>
        <p:spPr bwMode="auto">
          <a:xfrm>
            <a:off x="6019800" y="1524000"/>
            <a:ext cx="2882434" cy="2830410"/>
          </a:xfrm>
          <a:prstGeom prst="rect">
            <a:avLst/>
          </a:prstGeom>
          <a:noFill/>
          <a:ln w="9525">
            <a:noFill/>
            <a:miter lim="800000"/>
            <a:headEnd/>
            <a:tailEnd/>
          </a:ln>
        </p:spPr>
      </p:pic>
      <p:sp>
        <p:nvSpPr>
          <p:cNvPr id="15364" name="Text Box 3"/>
          <p:cNvSpPr txBox="1">
            <a:spLocks noChangeArrowheads="1"/>
          </p:cNvSpPr>
          <p:nvPr/>
        </p:nvSpPr>
        <p:spPr bwMode="auto">
          <a:xfrm>
            <a:off x="92364" y="2514600"/>
            <a:ext cx="3200400" cy="1200329"/>
          </a:xfrm>
          <a:prstGeom prst="rect">
            <a:avLst/>
          </a:prstGeom>
          <a:noFill/>
          <a:ln w="28575">
            <a:solidFill>
              <a:srgbClr val="FF6600"/>
            </a:solidFill>
            <a:miter lim="800000"/>
            <a:headEnd/>
            <a:tailEnd/>
          </a:ln>
        </p:spPr>
        <p:txBody>
          <a:bodyPr wrap="square">
            <a:spAutoFit/>
          </a:bodyPr>
          <a:lstStyle/>
          <a:p>
            <a:pPr algn="ctr"/>
            <a:r>
              <a:rPr lang="it-IT">
                <a:solidFill>
                  <a:srgbClr val="C4004F"/>
                </a:solidFill>
              </a:rPr>
              <a:t>Catene laterali all’esterno del cilindro dell’elica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4" name="Text Box 4"/>
          <p:cNvSpPr txBox="1">
            <a:spLocks noChangeArrowheads="1"/>
          </p:cNvSpPr>
          <p:nvPr/>
        </p:nvSpPr>
        <p:spPr bwMode="auto">
          <a:xfrm>
            <a:off x="228600" y="152400"/>
            <a:ext cx="8763000" cy="1323439"/>
          </a:xfrm>
          <a:prstGeom prst="rect">
            <a:avLst/>
          </a:prstGeom>
          <a:noFill/>
          <a:ln w="9525">
            <a:noFill/>
            <a:miter lim="800000"/>
            <a:headEnd/>
            <a:tailEnd/>
          </a:ln>
          <a:effectLst/>
        </p:spPr>
        <p:txBody>
          <a:bodyPr lIns="91440" tIns="45720" rIns="91440" bIns="45720" anchor="t">
            <a:spAutoFit/>
          </a:bodyPr>
          <a:lstStyle/>
          <a:p>
            <a:pPr algn="ctr"/>
            <a:r>
              <a:rPr lang="it-IT" sz="2000" b="1" baseline="0" dirty="0">
                <a:solidFill>
                  <a:srgbClr val="C00000"/>
                </a:solidFill>
                <a:latin typeface="Calibri"/>
                <a:cs typeface="Calibri"/>
              </a:rPr>
              <a:t>A seconda del tipo di amminoacidi, una catena polipeptidica sarà più o meno propensa ad avvolgersi ad alfa-elica.</a:t>
            </a:r>
          </a:p>
          <a:p>
            <a:pPr algn="ctr"/>
            <a:r>
              <a:rPr lang="it-IT" sz="2000" b="1" baseline="0" dirty="0">
                <a:solidFill>
                  <a:srgbClr val="C00000"/>
                </a:solidFill>
                <a:latin typeface="Calibri"/>
                <a:cs typeface="Calibri"/>
              </a:rPr>
              <a:t> La composizione amminoacidica impone angoli di rotazione </a:t>
            </a:r>
            <a:r>
              <a:rPr lang="el-GR" sz="2000" b="1" baseline="0" dirty="0">
                <a:solidFill>
                  <a:srgbClr val="C00000"/>
                </a:solidFill>
                <a:latin typeface="Calibri"/>
                <a:cs typeface="Calibri"/>
              </a:rPr>
              <a:t>Ψ</a:t>
            </a:r>
            <a:r>
              <a:rPr lang="it-IT" sz="2000" b="1" baseline="0" dirty="0">
                <a:solidFill>
                  <a:srgbClr val="C00000"/>
                </a:solidFill>
                <a:latin typeface="Calibri"/>
                <a:cs typeface="Calibri"/>
              </a:rPr>
              <a:t> e </a:t>
            </a:r>
            <a:r>
              <a:rPr lang="el-GR" sz="2000" b="1" baseline="0" dirty="0">
                <a:solidFill>
                  <a:srgbClr val="C00000"/>
                </a:solidFill>
                <a:latin typeface="Calibri"/>
                <a:cs typeface="Calibri"/>
              </a:rPr>
              <a:t>Φ</a:t>
            </a:r>
            <a:r>
              <a:rPr lang="it-IT" sz="2000" b="1" baseline="0" dirty="0">
                <a:solidFill>
                  <a:srgbClr val="C00000"/>
                </a:solidFill>
                <a:latin typeface="Calibri"/>
                <a:cs typeface="Calibri"/>
              </a:rPr>
              <a:t> che entro certi valori favoriscono l’avvolgimento ad </a:t>
            </a:r>
            <a:r>
              <a:rPr lang="el-GR" sz="2000" b="1" baseline="0" dirty="0">
                <a:solidFill>
                  <a:srgbClr val="C00000"/>
                </a:solidFill>
                <a:latin typeface="Calibri"/>
                <a:cs typeface="Calibri"/>
              </a:rPr>
              <a:t>α</a:t>
            </a:r>
            <a:r>
              <a:rPr lang="it-IT" sz="2000" b="1" baseline="0" dirty="0">
                <a:solidFill>
                  <a:srgbClr val="C00000"/>
                </a:solidFill>
                <a:latin typeface="Calibri"/>
                <a:cs typeface="Calibri"/>
              </a:rPr>
              <a:t>-elica (60.0°-47.0°)</a:t>
            </a:r>
            <a:endParaRPr lang="it-IT" sz="2000" baseline="0" dirty="0"/>
          </a:p>
        </p:txBody>
      </p:sp>
      <p:sp>
        <p:nvSpPr>
          <p:cNvPr id="2" name="Rettangolo 1"/>
          <p:cNvSpPr/>
          <p:nvPr/>
        </p:nvSpPr>
        <p:spPr>
          <a:xfrm>
            <a:off x="0" y="1816625"/>
            <a:ext cx="8915400" cy="666849"/>
          </a:xfrm>
          <a:prstGeom prst="rect">
            <a:avLst/>
          </a:prstGeom>
        </p:spPr>
        <p:txBody>
          <a:bodyPr wrap="square">
            <a:spAutoFit/>
          </a:bodyPr>
          <a:lstStyle/>
          <a:p>
            <a:pPr marL="342900" lvl="0" indent="-342900" algn="just">
              <a:buFont typeface="Courier New" panose="02070309020205020404" pitchFamily="49" charset="0"/>
              <a:buChar char="o"/>
            </a:pPr>
            <a:r>
              <a:rPr lang="it-IT" sz="2800" b="1" dirty="0">
                <a:solidFill>
                  <a:srgbClr val="0000FF"/>
                </a:solidFill>
              </a:rPr>
              <a:t>Amminoacidi </a:t>
            </a:r>
            <a:r>
              <a:rPr lang="it-IT" sz="2800" b="1" dirty="0">
                <a:solidFill>
                  <a:srgbClr val="FF0000"/>
                </a:solidFill>
              </a:rPr>
              <a:t>comuni</a:t>
            </a:r>
            <a:r>
              <a:rPr lang="it-IT" sz="2800" b="1" dirty="0">
                <a:solidFill>
                  <a:srgbClr val="0000FF"/>
                </a:solidFill>
              </a:rPr>
              <a:t> nelle </a:t>
            </a:r>
            <a:r>
              <a:rPr lang="el-GR" sz="2800" b="1" dirty="0">
                <a:solidFill>
                  <a:srgbClr val="0000FF"/>
                </a:solidFill>
              </a:rPr>
              <a:t>α</a:t>
            </a:r>
            <a:r>
              <a:rPr lang="it-IT" sz="2800" b="1" dirty="0">
                <a:solidFill>
                  <a:srgbClr val="0000FF"/>
                </a:solidFill>
              </a:rPr>
              <a:t>-eliche: </a:t>
            </a:r>
            <a:r>
              <a:rPr lang="it-IT" sz="2800" dirty="0">
                <a:solidFill>
                  <a:srgbClr val="0000FF"/>
                </a:solidFill>
              </a:rPr>
              <a:t>ALANINA (Ala),  GLUTAMMINA (</a:t>
            </a:r>
            <a:r>
              <a:rPr lang="it-IT" sz="2800" dirty="0" err="1">
                <a:solidFill>
                  <a:srgbClr val="0000FF"/>
                </a:solidFill>
              </a:rPr>
              <a:t>Gln</a:t>
            </a:r>
            <a:r>
              <a:rPr lang="it-IT" sz="2800" dirty="0">
                <a:solidFill>
                  <a:srgbClr val="0000FF"/>
                </a:solidFill>
              </a:rPr>
              <a:t>), METIONINA (</a:t>
            </a:r>
            <a:r>
              <a:rPr lang="it-IT" sz="2800" dirty="0" err="1">
                <a:solidFill>
                  <a:srgbClr val="0000FF"/>
                </a:solidFill>
              </a:rPr>
              <a:t>Met</a:t>
            </a:r>
            <a:r>
              <a:rPr lang="it-IT" sz="2800" dirty="0">
                <a:solidFill>
                  <a:srgbClr val="0000FF"/>
                </a:solidFill>
              </a:rPr>
              <a:t>), GLUTAMMATO (Glu), LEUCINA (Leu)</a:t>
            </a:r>
          </a:p>
        </p:txBody>
      </p:sp>
      <p:grpSp>
        <p:nvGrpSpPr>
          <p:cNvPr id="17" name="Gruppo 16"/>
          <p:cNvGrpSpPr/>
          <p:nvPr/>
        </p:nvGrpSpPr>
        <p:grpSpPr>
          <a:xfrm>
            <a:off x="534027" y="2821053"/>
            <a:ext cx="1256046" cy="914401"/>
            <a:chOff x="6477000" y="2208769"/>
            <a:chExt cx="1256046" cy="914401"/>
          </a:xfrm>
        </p:grpSpPr>
        <p:pic>
          <p:nvPicPr>
            <p:cNvPr id="5" name="Picture 225"/>
            <p:cNvPicPr>
              <a:picLocks noChangeAspect="1" noChangeArrowheads="1"/>
            </p:cNvPicPr>
            <p:nvPr/>
          </p:nvPicPr>
          <p:blipFill rotWithShape="1">
            <a:blip r:embed="rId2" cstate="print"/>
            <a:srcRect l="28763" t="8115" r="50695" b="68416"/>
            <a:stretch/>
          </p:blipFill>
          <p:spPr bwMode="auto">
            <a:xfrm>
              <a:off x="6477000" y="2208769"/>
              <a:ext cx="1155033" cy="914401"/>
            </a:xfrm>
            <a:prstGeom prst="rect">
              <a:avLst/>
            </a:prstGeom>
            <a:noFill/>
            <a:ln w="9525" algn="ctr">
              <a:noFill/>
              <a:miter lim="800000"/>
              <a:headEnd/>
              <a:tailEnd/>
            </a:ln>
          </p:spPr>
        </p:pic>
        <p:sp>
          <p:nvSpPr>
            <p:cNvPr id="3" name="CasellaDiTesto 2"/>
            <p:cNvSpPr txBox="1"/>
            <p:nvPr/>
          </p:nvSpPr>
          <p:spPr>
            <a:xfrm>
              <a:off x="7239000" y="2670088"/>
              <a:ext cx="494046" cy="369332"/>
            </a:xfrm>
            <a:prstGeom prst="rect">
              <a:avLst/>
            </a:prstGeom>
            <a:noFill/>
          </p:spPr>
          <p:txBody>
            <a:bodyPr wrap="none" rtlCol="0">
              <a:spAutoFit/>
            </a:bodyPr>
            <a:lstStyle/>
            <a:p>
              <a:r>
                <a:rPr lang="it-IT" sz="1800" b="1" dirty="0"/>
                <a:t>Ala</a:t>
              </a:r>
            </a:p>
          </p:txBody>
        </p:sp>
      </p:grpSp>
      <p:grpSp>
        <p:nvGrpSpPr>
          <p:cNvPr id="19" name="Gruppo 18"/>
          <p:cNvGrpSpPr/>
          <p:nvPr/>
        </p:nvGrpSpPr>
        <p:grpSpPr>
          <a:xfrm>
            <a:off x="2169485" y="2674096"/>
            <a:ext cx="1164736" cy="1363941"/>
            <a:chOff x="7845375" y="1905000"/>
            <a:chExt cx="1164736" cy="1363941"/>
          </a:xfrm>
        </p:grpSpPr>
        <p:pic>
          <p:nvPicPr>
            <p:cNvPr id="6" name="Immagine 5"/>
            <p:cNvPicPr>
              <a:picLocks noChangeAspect="1"/>
            </p:cNvPicPr>
            <p:nvPr/>
          </p:nvPicPr>
          <p:blipFill>
            <a:blip r:embed="rId3"/>
            <a:stretch>
              <a:fillRect/>
            </a:stretch>
          </p:blipFill>
          <p:spPr>
            <a:xfrm>
              <a:off x="7845375" y="1905000"/>
              <a:ext cx="1073002" cy="1363941"/>
            </a:xfrm>
            <a:prstGeom prst="rect">
              <a:avLst/>
            </a:prstGeom>
          </p:spPr>
        </p:pic>
        <p:sp>
          <p:nvSpPr>
            <p:cNvPr id="18" name="CasellaDiTesto 17"/>
            <p:cNvSpPr txBox="1"/>
            <p:nvPr/>
          </p:nvSpPr>
          <p:spPr>
            <a:xfrm>
              <a:off x="8498432" y="2451814"/>
              <a:ext cx="511679" cy="369332"/>
            </a:xfrm>
            <a:prstGeom prst="rect">
              <a:avLst/>
            </a:prstGeom>
            <a:noFill/>
          </p:spPr>
          <p:txBody>
            <a:bodyPr wrap="none" rtlCol="0">
              <a:spAutoFit/>
            </a:bodyPr>
            <a:lstStyle/>
            <a:p>
              <a:r>
                <a:rPr lang="it-IT" sz="1800" b="1" dirty="0" err="1"/>
                <a:t>Gln</a:t>
              </a:r>
              <a:endParaRPr lang="it-IT" sz="1800" b="1" dirty="0"/>
            </a:p>
          </p:txBody>
        </p:sp>
      </p:grpSp>
      <p:sp>
        <p:nvSpPr>
          <p:cNvPr id="10" name="CasellaDiTesto 9">
            <a:extLst>
              <a:ext uri="{FF2B5EF4-FFF2-40B4-BE49-F238E27FC236}">
                <a16:creationId xmlns:a16="http://schemas.microsoft.com/office/drawing/2014/main" id="{90D5E962-566D-5592-DD79-510F0DB7D178}"/>
              </a:ext>
            </a:extLst>
          </p:cNvPr>
          <p:cNvSpPr txBox="1"/>
          <p:nvPr/>
        </p:nvSpPr>
        <p:spPr>
          <a:xfrm>
            <a:off x="-172940" y="3803775"/>
            <a:ext cx="4629150" cy="461665"/>
          </a:xfrm>
          <a:prstGeom prst="rect">
            <a:avLst/>
          </a:prstGeom>
          <a:noFill/>
        </p:spPr>
        <p:txBody>
          <a:bodyPr wrap="square">
            <a:spAutoFit/>
          </a:bodyPr>
          <a:lstStyle/>
          <a:p>
            <a:r>
              <a:rPr lang="it-IT" dirty="0">
                <a:solidFill>
                  <a:srgbClr val="0000FF"/>
                </a:solidFill>
              </a:rPr>
              <a:t>           </a:t>
            </a:r>
            <a:r>
              <a:rPr lang="it-IT" sz="3600" dirty="0">
                <a:solidFill>
                  <a:srgbClr val="0000FF"/>
                </a:solidFill>
              </a:rPr>
              <a:t>	Ala</a:t>
            </a:r>
            <a:endParaRPr lang="it-IT" dirty="0"/>
          </a:p>
        </p:txBody>
      </p:sp>
      <p:sp>
        <p:nvSpPr>
          <p:cNvPr id="12" name="CasellaDiTesto 11">
            <a:extLst>
              <a:ext uri="{FF2B5EF4-FFF2-40B4-BE49-F238E27FC236}">
                <a16:creationId xmlns:a16="http://schemas.microsoft.com/office/drawing/2014/main" id="{23AE6F5D-0813-1DA2-56BC-6B9F11FC6E0E}"/>
              </a:ext>
            </a:extLst>
          </p:cNvPr>
          <p:cNvSpPr txBox="1"/>
          <p:nvPr/>
        </p:nvSpPr>
        <p:spPr>
          <a:xfrm>
            <a:off x="2403256" y="4059272"/>
            <a:ext cx="695325" cy="461665"/>
          </a:xfrm>
          <a:prstGeom prst="rect">
            <a:avLst/>
          </a:prstGeom>
          <a:noFill/>
        </p:spPr>
        <p:txBody>
          <a:bodyPr wrap="square">
            <a:spAutoFit/>
          </a:bodyPr>
          <a:lstStyle/>
          <a:p>
            <a:r>
              <a:rPr lang="it-IT" sz="3600" dirty="0" err="1">
                <a:solidFill>
                  <a:srgbClr val="0000FF"/>
                </a:solidFill>
              </a:rPr>
              <a:t>Gln</a:t>
            </a:r>
            <a:endParaRPr lang="it-IT" dirty="0"/>
          </a:p>
        </p:txBody>
      </p:sp>
      <p:grpSp>
        <p:nvGrpSpPr>
          <p:cNvPr id="13" name="Group 37">
            <a:extLst>
              <a:ext uri="{FF2B5EF4-FFF2-40B4-BE49-F238E27FC236}">
                <a16:creationId xmlns:a16="http://schemas.microsoft.com/office/drawing/2014/main" id="{84720816-F611-976F-A11E-37505DA358C9}"/>
              </a:ext>
            </a:extLst>
          </p:cNvPr>
          <p:cNvGrpSpPr>
            <a:grpSpLocks/>
          </p:cNvGrpSpPr>
          <p:nvPr/>
        </p:nvGrpSpPr>
        <p:grpSpPr bwMode="auto">
          <a:xfrm>
            <a:off x="3547081" y="2471742"/>
            <a:ext cx="2595698" cy="2326197"/>
            <a:chOff x="4237" y="2352"/>
            <a:chExt cx="1926" cy="1967"/>
          </a:xfrm>
        </p:grpSpPr>
        <p:grpSp>
          <p:nvGrpSpPr>
            <p:cNvPr id="14" name="Group 31">
              <a:extLst>
                <a:ext uri="{FF2B5EF4-FFF2-40B4-BE49-F238E27FC236}">
                  <a16:creationId xmlns:a16="http://schemas.microsoft.com/office/drawing/2014/main" id="{77207DD8-BEF5-7208-5609-D92AA106F704}"/>
                </a:ext>
              </a:extLst>
            </p:cNvPr>
            <p:cNvGrpSpPr>
              <a:grpSpLocks/>
            </p:cNvGrpSpPr>
            <p:nvPr/>
          </p:nvGrpSpPr>
          <p:grpSpPr bwMode="auto">
            <a:xfrm>
              <a:off x="4237" y="2400"/>
              <a:ext cx="1926" cy="1919"/>
              <a:chOff x="253" y="432"/>
              <a:chExt cx="1926" cy="1919"/>
            </a:xfrm>
          </p:grpSpPr>
          <p:sp>
            <p:nvSpPr>
              <p:cNvPr id="16" name="Text Box 8">
                <a:extLst>
                  <a:ext uri="{FF2B5EF4-FFF2-40B4-BE49-F238E27FC236}">
                    <a16:creationId xmlns:a16="http://schemas.microsoft.com/office/drawing/2014/main" id="{5C166379-B224-B0F7-2B10-DBD4FD201649}"/>
                  </a:ext>
                </a:extLst>
              </p:cNvPr>
              <p:cNvSpPr txBox="1">
                <a:spLocks noChangeArrowheads="1"/>
              </p:cNvSpPr>
              <p:nvPr/>
            </p:nvSpPr>
            <p:spPr bwMode="auto">
              <a:xfrm>
                <a:off x="403" y="2013"/>
                <a:ext cx="1776" cy="338"/>
              </a:xfrm>
              <a:prstGeom prst="rect">
                <a:avLst/>
              </a:prstGeom>
              <a:noFill/>
              <a:ln w="9525">
                <a:noFill/>
                <a:miter lim="800000"/>
                <a:headEnd/>
                <a:tailEnd/>
              </a:ln>
            </p:spPr>
            <p:txBody>
              <a:bodyPr>
                <a:spAutoFit/>
              </a:bodyPr>
              <a:lstStyle/>
              <a:p>
                <a:r>
                  <a:rPr lang="it-IT" sz="2000" b="1" baseline="0" dirty="0" err="1">
                    <a:solidFill>
                      <a:srgbClr val="FF0000"/>
                    </a:solidFill>
                  </a:rPr>
                  <a:t>Met</a:t>
                </a:r>
                <a:r>
                  <a:rPr lang="it-IT" sz="2000" b="1" baseline="0" dirty="0">
                    <a:solidFill>
                      <a:srgbClr val="FF0000"/>
                    </a:solidFill>
                  </a:rPr>
                  <a:t> (M)</a:t>
                </a:r>
              </a:p>
            </p:txBody>
          </p:sp>
          <p:pic>
            <p:nvPicPr>
              <p:cNvPr id="20" name="Picture 20">
                <a:extLst>
                  <a:ext uri="{FF2B5EF4-FFF2-40B4-BE49-F238E27FC236}">
                    <a16:creationId xmlns:a16="http://schemas.microsoft.com/office/drawing/2014/main" id="{53EBF3D9-7253-36AF-91E6-D7D151B26CF3}"/>
                  </a:ext>
                </a:extLst>
              </p:cNvPr>
              <p:cNvPicPr>
                <a:picLocks noChangeAspect="1" noChangeArrowheads="1"/>
              </p:cNvPicPr>
              <p:nvPr/>
            </p:nvPicPr>
            <p:blipFill>
              <a:blip r:embed="rId4" cstate="print"/>
              <a:srcRect/>
              <a:stretch>
                <a:fillRect/>
              </a:stretch>
            </p:blipFill>
            <p:spPr bwMode="auto">
              <a:xfrm>
                <a:off x="253" y="432"/>
                <a:ext cx="1139" cy="1538"/>
              </a:xfrm>
              <a:prstGeom prst="rect">
                <a:avLst/>
              </a:prstGeom>
              <a:noFill/>
              <a:ln w="9525" algn="ctr">
                <a:noFill/>
                <a:miter lim="800000"/>
                <a:headEnd/>
                <a:tailEnd/>
              </a:ln>
            </p:spPr>
          </p:pic>
        </p:grpSp>
        <p:sp>
          <p:nvSpPr>
            <p:cNvPr id="15" name="Text Box 33">
              <a:extLst>
                <a:ext uri="{FF2B5EF4-FFF2-40B4-BE49-F238E27FC236}">
                  <a16:creationId xmlns:a16="http://schemas.microsoft.com/office/drawing/2014/main" id="{6BCEA9E0-C68F-F618-19DC-E5BA5C7071D5}"/>
                </a:ext>
              </a:extLst>
            </p:cNvPr>
            <p:cNvSpPr txBox="1">
              <a:spLocks noChangeArrowheads="1"/>
            </p:cNvSpPr>
            <p:nvPr/>
          </p:nvSpPr>
          <p:spPr bwMode="auto">
            <a:xfrm>
              <a:off x="4928" y="2352"/>
              <a:ext cx="101" cy="250"/>
            </a:xfrm>
            <a:prstGeom prst="rect">
              <a:avLst/>
            </a:prstGeom>
            <a:solidFill>
              <a:srgbClr val="FFFFCC"/>
            </a:solidFill>
            <a:ln w="9525" algn="ctr">
              <a:noFill/>
              <a:miter lim="800000"/>
              <a:headEnd/>
              <a:tailEnd/>
            </a:ln>
          </p:spPr>
          <p:txBody>
            <a:bodyPr wrap="none" lIns="0" rIns="0">
              <a:spAutoFit/>
            </a:bodyPr>
            <a:lstStyle/>
            <a:p>
              <a:r>
                <a:rPr lang="it-IT" sz="2000" b="1" baseline="0" dirty="0"/>
                <a:t>H</a:t>
              </a:r>
            </a:p>
          </p:txBody>
        </p:sp>
      </p:grpSp>
      <p:sp>
        <p:nvSpPr>
          <p:cNvPr id="21" name="Rectangle 53">
            <a:extLst>
              <a:ext uri="{FF2B5EF4-FFF2-40B4-BE49-F238E27FC236}">
                <a16:creationId xmlns:a16="http://schemas.microsoft.com/office/drawing/2014/main" id="{D2C8E2D8-22F3-2EAE-FDE4-45F2FA6AE3AF}"/>
              </a:ext>
            </a:extLst>
          </p:cNvPr>
          <p:cNvSpPr>
            <a:spLocks noChangeArrowheads="1"/>
          </p:cNvSpPr>
          <p:nvPr/>
        </p:nvSpPr>
        <p:spPr bwMode="auto">
          <a:xfrm>
            <a:off x="5587474" y="4426627"/>
            <a:ext cx="954088" cy="342900"/>
          </a:xfrm>
          <a:prstGeom prst="rect">
            <a:avLst/>
          </a:prstGeom>
          <a:noFill/>
          <a:ln w="9525" algn="ctr">
            <a:noFill/>
            <a:miter lim="800000"/>
            <a:headEnd/>
            <a:tailEnd/>
          </a:ln>
        </p:spPr>
        <p:txBody>
          <a:bodyPr wrap="none">
            <a:spAutoFit/>
          </a:bodyPr>
          <a:lstStyle/>
          <a:p>
            <a:pPr>
              <a:lnSpc>
                <a:spcPct val="75000"/>
              </a:lnSpc>
            </a:pPr>
            <a:r>
              <a:rPr lang="it-IT" sz="2200" b="1" baseline="0" dirty="0">
                <a:solidFill>
                  <a:srgbClr val="FF0000"/>
                </a:solidFill>
              </a:rPr>
              <a:t>Glu (E)</a:t>
            </a:r>
          </a:p>
        </p:txBody>
      </p:sp>
      <p:grpSp>
        <p:nvGrpSpPr>
          <p:cNvPr id="23" name="Group 88">
            <a:extLst>
              <a:ext uri="{FF2B5EF4-FFF2-40B4-BE49-F238E27FC236}">
                <a16:creationId xmlns:a16="http://schemas.microsoft.com/office/drawing/2014/main" id="{CA482513-EA14-3279-85DF-190F67DC28CB}"/>
              </a:ext>
            </a:extLst>
          </p:cNvPr>
          <p:cNvGrpSpPr>
            <a:grpSpLocks/>
          </p:cNvGrpSpPr>
          <p:nvPr/>
        </p:nvGrpSpPr>
        <p:grpSpPr bwMode="auto">
          <a:xfrm>
            <a:off x="5258881" y="2517431"/>
            <a:ext cx="1535047" cy="1677009"/>
            <a:chOff x="2880" y="3024"/>
            <a:chExt cx="1168" cy="1277"/>
          </a:xfrm>
        </p:grpSpPr>
        <p:sp>
          <p:nvSpPr>
            <p:cNvPr id="24" name="AutoShape 106">
              <a:extLst>
                <a:ext uri="{FF2B5EF4-FFF2-40B4-BE49-F238E27FC236}">
                  <a16:creationId xmlns:a16="http://schemas.microsoft.com/office/drawing/2014/main" id="{28CA0810-68F2-7FD0-687C-ED24F39429D8}"/>
                </a:ext>
              </a:extLst>
            </p:cNvPr>
            <p:cNvSpPr>
              <a:spLocks noChangeAspect="1" noChangeArrowheads="1" noTextEdit="1"/>
            </p:cNvSpPr>
            <p:nvPr/>
          </p:nvSpPr>
          <p:spPr bwMode="auto">
            <a:xfrm>
              <a:off x="2880" y="3024"/>
              <a:ext cx="1168" cy="1263"/>
            </a:xfrm>
            <a:prstGeom prst="rect">
              <a:avLst/>
            </a:prstGeom>
            <a:noFill/>
            <a:ln w="9525">
              <a:noFill/>
              <a:miter lim="800000"/>
              <a:headEnd/>
              <a:tailEnd/>
            </a:ln>
          </p:spPr>
          <p:txBody>
            <a:bodyPr/>
            <a:lstStyle/>
            <a:p>
              <a:endParaRPr lang="it-IT" sz="2200"/>
            </a:p>
          </p:txBody>
        </p:sp>
        <p:sp>
          <p:nvSpPr>
            <p:cNvPr id="25" name="Rectangle 108">
              <a:extLst>
                <a:ext uri="{FF2B5EF4-FFF2-40B4-BE49-F238E27FC236}">
                  <a16:creationId xmlns:a16="http://schemas.microsoft.com/office/drawing/2014/main" id="{F3B6061E-65E4-E86D-ED64-4FAE1C445D8E}"/>
                </a:ext>
              </a:extLst>
            </p:cNvPr>
            <p:cNvSpPr>
              <a:spLocks noChangeArrowheads="1"/>
            </p:cNvSpPr>
            <p:nvPr/>
          </p:nvSpPr>
          <p:spPr bwMode="auto">
            <a:xfrm>
              <a:off x="2880" y="3064"/>
              <a:ext cx="1149" cy="1207"/>
            </a:xfrm>
            <a:prstGeom prst="rect">
              <a:avLst/>
            </a:prstGeom>
            <a:solidFill>
              <a:srgbClr val="FFFFCC"/>
            </a:solidFill>
            <a:ln w="9525">
              <a:noFill/>
              <a:miter lim="800000"/>
              <a:headEnd/>
              <a:tailEnd/>
            </a:ln>
          </p:spPr>
          <p:txBody>
            <a:bodyPr/>
            <a:lstStyle/>
            <a:p>
              <a:endParaRPr lang="it-IT" sz="2200" baseline="0"/>
            </a:p>
          </p:txBody>
        </p:sp>
        <p:sp>
          <p:nvSpPr>
            <p:cNvPr id="26" name="Rectangle 109">
              <a:extLst>
                <a:ext uri="{FF2B5EF4-FFF2-40B4-BE49-F238E27FC236}">
                  <a16:creationId xmlns:a16="http://schemas.microsoft.com/office/drawing/2014/main" id="{8A268FB3-CF95-2202-39BE-B25391CC981B}"/>
                </a:ext>
              </a:extLst>
            </p:cNvPr>
            <p:cNvSpPr>
              <a:spLocks noChangeArrowheads="1"/>
            </p:cNvSpPr>
            <p:nvPr/>
          </p:nvSpPr>
          <p:spPr bwMode="auto">
            <a:xfrm>
              <a:off x="3410" y="3050"/>
              <a:ext cx="333" cy="213"/>
            </a:xfrm>
            <a:prstGeom prst="rect">
              <a:avLst/>
            </a:prstGeom>
            <a:noFill/>
            <a:ln w="9525">
              <a:noFill/>
              <a:miter lim="800000"/>
              <a:headEnd/>
              <a:tailEnd/>
            </a:ln>
          </p:spPr>
          <p:txBody>
            <a:bodyPr wrap="none" lIns="0" tIns="0" rIns="0" bIns="0">
              <a:spAutoFit/>
            </a:bodyPr>
            <a:lstStyle/>
            <a:p>
              <a:r>
                <a:rPr lang="it-IT" sz="2200" b="1" baseline="0">
                  <a:solidFill>
                    <a:srgbClr val="000000"/>
                  </a:solidFill>
                </a:rPr>
                <a:t>COO</a:t>
              </a:r>
              <a:endParaRPr lang="it-IT" sz="2200" baseline="0"/>
            </a:p>
          </p:txBody>
        </p:sp>
        <p:sp>
          <p:nvSpPr>
            <p:cNvPr id="27" name="Rectangle 110">
              <a:extLst>
                <a:ext uri="{FF2B5EF4-FFF2-40B4-BE49-F238E27FC236}">
                  <a16:creationId xmlns:a16="http://schemas.microsoft.com/office/drawing/2014/main" id="{2B01897B-8352-C81B-1EF0-866BFF034471}"/>
                </a:ext>
              </a:extLst>
            </p:cNvPr>
            <p:cNvSpPr>
              <a:spLocks noChangeArrowheads="1"/>
            </p:cNvSpPr>
            <p:nvPr/>
          </p:nvSpPr>
          <p:spPr bwMode="auto">
            <a:xfrm>
              <a:off x="3742" y="3052"/>
              <a:ext cx="55" cy="213"/>
            </a:xfrm>
            <a:prstGeom prst="rect">
              <a:avLst/>
            </a:prstGeom>
            <a:noFill/>
            <a:ln w="9525">
              <a:noFill/>
              <a:miter lim="800000"/>
              <a:headEnd/>
              <a:tailEnd/>
            </a:ln>
          </p:spPr>
          <p:txBody>
            <a:bodyPr wrap="none" lIns="0" tIns="0" rIns="0" bIns="0">
              <a:spAutoFit/>
            </a:bodyPr>
            <a:lstStyle/>
            <a:p>
              <a:r>
                <a:rPr lang="it-IT" sz="2200" b="1" baseline="0">
                  <a:solidFill>
                    <a:srgbClr val="000000"/>
                  </a:solidFill>
                </a:rPr>
                <a:t>-</a:t>
              </a:r>
              <a:endParaRPr lang="it-IT" sz="2200" baseline="0"/>
            </a:p>
          </p:txBody>
        </p:sp>
        <p:sp>
          <p:nvSpPr>
            <p:cNvPr id="28" name="Rectangle 111">
              <a:extLst>
                <a:ext uri="{FF2B5EF4-FFF2-40B4-BE49-F238E27FC236}">
                  <a16:creationId xmlns:a16="http://schemas.microsoft.com/office/drawing/2014/main" id="{D7FBFC08-364A-2543-5B57-9263BCC853EB}"/>
                </a:ext>
              </a:extLst>
            </p:cNvPr>
            <p:cNvSpPr>
              <a:spLocks noChangeArrowheads="1"/>
            </p:cNvSpPr>
            <p:nvPr/>
          </p:nvSpPr>
          <p:spPr bwMode="auto">
            <a:xfrm>
              <a:off x="3133" y="3179"/>
              <a:ext cx="331" cy="213"/>
            </a:xfrm>
            <a:prstGeom prst="rect">
              <a:avLst/>
            </a:prstGeom>
            <a:noFill/>
            <a:ln w="9525">
              <a:noFill/>
              <a:miter lim="800000"/>
              <a:headEnd/>
              <a:tailEnd/>
            </a:ln>
          </p:spPr>
          <p:txBody>
            <a:bodyPr wrap="none" lIns="0" tIns="0" rIns="0" bIns="0">
              <a:spAutoFit/>
            </a:bodyPr>
            <a:lstStyle/>
            <a:p>
              <a:r>
                <a:rPr lang="it-IT" sz="2200" b="1" baseline="0">
                  <a:solidFill>
                    <a:srgbClr val="000000"/>
                  </a:solidFill>
                </a:rPr>
                <a:t>+      </a:t>
              </a:r>
              <a:endParaRPr lang="it-IT" sz="2200" baseline="0"/>
            </a:p>
          </p:txBody>
        </p:sp>
        <p:sp>
          <p:nvSpPr>
            <p:cNvPr id="29" name="Rectangle 112">
              <a:extLst>
                <a:ext uri="{FF2B5EF4-FFF2-40B4-BE49-F238E27FC236}">
                  <a16:creationId xmlns:a16="http://schemas.microsoft.com/office/drawing/2014/main" id="{8B952AD5-F986-230A-E6E7-DFAFCFE312C6}"/>
                </a:ext>
              </a:extLst>
            </p:cNvPr>
            <p:cNvSpPr>
              <a:spLocks noChangeArrowheads="1"/>
            </p:cNvSpPr>
            <p:nvPr/>
          </p:nvSpPr>
          <p:spPr bwMode="auto">
            <a:xfrm>
              <a:off x="3459" y="3179"/>
              <a:ext cx="43" cy="213"/>
            </a:xfrm>
            <a:prstGeom prst="rect">
              <a:avLst/>
            </a:prstGeom>
            <a:noFill/>
            <a:ln w="9525">
              <a:noFill/>
              <a:miter lim="800000"/>
              <a:headEnd/>
              <a:tailEnd/>
            </a:ln>
          </p:spPr>
          <p:txBody>
            <a:bodyPr wrap="none" lIns="0" tIns="0" rIns="0" bIns="0">
              <a:spAutoFit/>
            </a:bodyPr>
            <a:lstStyle/>
            <a:p>
              <a:r>
                <a:rPr lang="it-IT" sz="2200" b="1" baseline="0">
                  <a:solidFill>
                    <a:srgbClr val="000000"/>
                  </a:solidFill>
                </a:rPr>
                <a:t>l</a:t>
              </a:r>
              <a:endParaRPr lang="it-IT" sz="2200" baseline="0"/>
            </a:p>
          </p:txBody>
        </p:sp>
        <p:sp>
          <p:nvSpPr>
            <p:cNvPr id="30" name="Rectangle 113">
              <a:extLst>
                <a:ext uri="{FF2B5EF4-FFF2-40B4-BE49-F238E27FC236}">
                  <a16:creationId xmlns:a16="http://schemas.microsoft.com/office/drawing/2014/main" id="{C9209479-5A83-FB0E-7CB5-C58BDF4B76E4}"/>
                </a:ext>
              </a:extLst>
            </p:cNvPr>
            <p:cNvSpPr>
              <a:spLocks noChangeArrowheads="1"/>
            </p:cNvSpPr>
            <p:nvPr/>
          </p:nvSpPr>
          <p:spPr bwMode="auto">
            <a:xfrm>
              <a:off x="2933" y="3309"/>
              <a:ext cx="112" cy="213"/>
            </a:xfrm>
            <a:prstGeom prst="rect">
              <a:avLst/>
            </a:prstGeom>
            <a:noFill/>
            <a:ln w="9525">
              <a:noFill/>
              <a:miter lim="800000"/>
              <a:headEnd/>
              <a:tailEnd/>
            </a:ln>
          </p:spPr>
          <p:txBody>
            <a:bodyPr wrap="none" lIns="0" tIns="0" rIns="0" bIns="0">
              <a:spAutoFit/>
            </a:bodyPr>
            <a:lstStyle/>
            <a:p>
              <a:r>
                <a:rPr lang="it-IT" sz="2200" b="1" baseline="0">
                  <a:solidFill>
                    <a:srgbClr val="000000"/>
                  </a:solidFill>
                </a:rPr>
                <a:t>H</a:t>
              </a:r>
              <a:endParaRPr lang="it-IT" sz="2200" baseline="0"/>
            </a:p>
          </p:txBody>
        </p:sp>
        <p:sp>
          <p:nvSpPr>
            <p:cNvPr id="31" name="Rectangle 114">
              <a:extLst>
                <a:ext uri="{FF2B5EF4-FFF2-40B4-BE49-F238E27FC236}">
                  <a16:creationId xmlns:a16="http://schemas.microsoft.com/office/drawing/2014/main" id="{EEEB45D4-D5B0-139D-3A94-CD7CC70F75D4}"/>
                </a:ext>
              </a:extLst>
            </p:cNvPr>
            <p:cNvSpPr>
              <a:spLocks noChangeArrowheads="1"/>
            </p:cNvSpPr>
            <p:nvPr/>
          </p:nvSpPr>
          <p:spPr bwMode="auto">
            <a:xfrm>
              <a:off x="3046" y="3390"/>
              <a:ext cx="90" cy="213"/>
            </a:xfrm>
            <a:prstGeom prst="rect">
              <a:avLst/>
            </a:prstGeom>
            <a:noFill/>
            <a:ln w="9525">
              <a:noFill/>
              <a:miter lim="800000"/>
              <a:headEnd/>
              <a:tailEnd/>
            </a:ln>
          </p:spPr>
          <p:txBody>
            <a:bodyPr wrap="none" lIns="0" tIns="0" rIns="0" bIns="0">
              <a:spAutoFit/>
            </a:bodyPr>
            <a:lstStyle/>
            <a:p>
              <a:r>
                <a:rPr lang="it-IT" sz="2200" b="1" baseline="0">
                  <a:solidFill>
                    <a:srgbClr val="000000"/>
                  </a:solidFill>
                </a:rPr>
                <a:t>3</a:t>
              </a:r>
              <a:endParaRPr lang="it-IT" sz="2200" baseline="0"/>
            </a:p>
          </p:txBody>
        </p:sp>
        <p:sp>
          <p:nvSpPr>
            <p:cNvPr id="32" name="Rectangle 115">
              <a:extLst>
                <a:ext uri="{FF2B5EF4-FFF2-40B4-BE49-F238E27FC236}">
                  <a16:creationId xmlns:a16="http://schemas.microsoft.com/office/drawing/2014/main" id="{91002480-329E-126F-D783-1DF5772F99E1}"/>
                </a:ext>
              </a:extLst>
            </p:cNvPr>
            <p:cNvSpPr>
              <a:spLocks noChangeArrowheads="1"/>
            </p:cNvSpPr>
            <p:nvPr/>
          </p:nvSpPr>
          <p:spPr bwMode="auto">
            <a:xfrm>
              <a:off x="3106" y="3309"/>
              <a:ext cx="725" cy="213"/>
            </a:xfrm>
            <a:prstGeom prst="rect">
              <a:avLst/>
            </a:prstGeom>
            <a:noFill/>
            <a:ln w="9525">
              <a:noFill/>
              <a:miter lim="800000"/>
              <a:headEnd/>
              <a:tailEnd/>
            </a:ln>
          </p:spPr>
          <p:txBody>
            <a:bodyPr wrap="none" lIns="0" tIns="0" rIns="0" bIns="0">
              <a:spAutoFit/>
            </a:bodyPr>
            <a:lstStyle/>
            <a:p>
              <a:r>
                <a:rPr lang="it-IT" sz="2200" b="1" baseline="0">
                  <a:solidFill>
                    <a:srgbClr val="000000"/>
                  </a:solidFill>
                </a:rPr>
                <a:t>N― C ―H</a:t>
              </a:r>
              <a:endParaRPr lang="it-IT" sz="2200" baseline="0"/>
            </a:p>
          </p:txBody>
        </p:sp>
        <p:sp>
          <p:nvSpPr>
            <p:cNvPr id="33" name="Rectangle 116">
              <a:extLst>
                <a:ext uri="{FF2B5EF4-FFF2-40B4-BE49-F238E27FC236}">
                  <a16:creationId xmlns:a16="http://schemas.microsoft.com/office/drawing/2014/main" id="{248D7464-707D-740E-1F13-8D35A12DF884}"/>
                </a:ext>
              </a:extLst>
            </p:cNvPr>
            <p:cNvSpPr>
              <a:spLocks noChangeArrowheads="1"/>
            </p:cNvSpPr>
            <p:nvPr/>
          </p:nvSpPr>
          <p:spPr bwMode="auto">
            <a:xfrm>
              <a:off x="3450" y="3438"/>
              <a:ext cx="43" cy="213"/>
            </a:xfrm>
            <a:prstGeom prst="rect">
              <a:avLst/>
            </a:prstGeom>
            <a:noFill/>
            <a:ln w="9525">
              <a:noFill/>
              <a:miter lim="800000"/>
              <a:headEnd/>
              <a:tailEnd/>
            </a:ln>
          </p:spPr>
          <p:txBody>
            <a:bodyPr wrap="none" lIns="0" tIns="0" rIns="0" bIns="0">
              <a:spAutoFit/>
            </a:bodyPr>
            <a:lstStyle/>
            <a:p>
              <a:r>
                <a:rPr lang="it-IT" sz="2200" b="1" baseline="0">
                  <a:solidFill>
                    <a:srgbClr val="000000"/>
                  </a:solidFill>
                </a:rPr>
                <a:t>l</a:t>
              </a:r>
              <a:endParaRPr lang="it-IT" sz="2200" baseline="0"/>
            </a:p>
          </p:txBody>
        </p:sp>
        <p:sp>
          <p:nvSpPr>
            <p:cNvPr id="34" name="Rectangle 117">
              <a:extLst>
                <a:ext uri="{FF2B5EF4-FFF2-40B4-BE49-F238E27FC236}">
                  <a16:creationId xmlns:a16="http://schemas.microsoft.com/office/drawing/2014/main" id="{E8F99C24-E727-BF5C-2829-15A05573AF1A}"/>
                </a:ext>
              </a:extLst>
            </p:cNvPr>
            <p:cNvSpPr>
              <a:spLocks noChangeArrowheads="1"/>
            </p:cNvSpPr>
            <p:nvPr/>
          </p:nvSpPr>
          <p:spPr bwMode="auto">
            <a:xfrm>
              <a:off x="3410" y="3567"/>
              <a:ext cx="206" cy="213"/>
            </a:xfrm>
            <a:prstGeom prst="rect">
              <a:avLst/>
            </a:prstGeom>
            <a:noFill/>
            <a:ln w="9525">
              <a:noFill/>
              <a:miter lim="800000"/>
              <a:headEnd/>
              <a:tailEnd/>
            </a:ln>
          </p:spPr>
          <p:txBody>
            <a:bodyPr wrap="none" lIns="0" tIns="0" rIns="0" bIns="0">
              <a:spAutoFit/>
            </a:bodyPr>
            <a:lstStyle/>
            <a:p>
              <a:r>
                <a:rPr lang="it-IT" sz="2200" b="1" baseline="0">
                  <a:solidFill>
                    <a:srgbClr val="FF0000"/>
                  </a:solidFill>
                </a:rPr>
                <a:t>CH</a:t>
              </a:r>
              <a:endParaRPr lang="it-IT" sz="2200" baseline="0"/>
            </a:p>
          </p:txBody>
        </p:sp>
        <p:sp>
          <p:nvSpPr>
            <p:cNvPr id="35" name="Rectangle 118">
              <a:extLst>
                <a:ext uri="{FF2B5EF4-FFF2-40B4-BE49-F238E27FC236}">
                  <a16:creationId xmlns:a16="http://schemas.microsoft.com/office/drawing/2014/main" id="{F34E7B52-000F-7DDE-8DE4-EBFE7A2E64AD}"/>
                </a:ext>
              </a:extLst>
            </p:cNvPr>
            <p:cNvSpPr>
              <a:spLocks noChangeArrowheads="1"/>
            </p:cNvSpPr>
            <p:nvPr/>
          </p:nvSpPr>
          <p:spPr bwMode="auto">
            <a:xfrm>
              <a:off x="3615" y="3648"/>
              <a:ext cx="90" cy="213"/>
            </a:xfrm>
            <a:prstGeom prst="rect">
              <a:avLst/>
            </a:prstGeom>
            <a:noFill/>
            <a:ln w="9525">
              <a:noFill/>
              <a:miter lim="800000"/>
              <a:headEnd/>
              <a:tailEnd/>
            </a:ln>
          </p:spPr>
          <p:txBody>
            <a:bodyPr wrap="none" lIns="0" tIns="0" rIns="0" bIns="0">
              <a:spAutoFit/>
            </a:bodyPr>
            <a:lstStyle/>
            <a:p>
              <a:r>
                <a:rPr lang="it-IT" sz="2200" b="1" baseline="0">
                  <a:solidFill>
                    <a:srgbClr val="FF0000"/>
                  </a:solidFill>
                </a:rPr>
                <a:t>2</a:t>
              </a:r>
              <a:endParaRPr lang="it-IT" sz="2200" baseline="0"/>
            </a:p>
          </p:txBody>
        </p:sp>
        <p:sp>
          <p:nvSpPr>
            <p:cNvPr id="36" name="Rectangle 119">
              <a:extLst>
                <a:ext uri="{FF2B5EF4-FFF2-40B4-BE49-F238E27FC236}">
                  <a16:creationId xmlns:a16="http://schemas.microsoft.com/office/drawing/2014/main" id="{14F1CEDD-CA58-7A9F-848F-A8D8B2C93E3D}"/>
                </a:ext>
              </a:extLst>
            </p:cNvPr>
            <p:cNvSpPr>
              <a:spLocks noChangeArrowheads="1"/>
            </p:cNvSpPr>
            <p:nvPr/>
          </p:nvSpPr>
          <p:spPr bwMode="auto">
            <a:xfrm>
              <a:off x="3450" y="3696"/>
              <a:ext cx="43" cy="213"/>
            </a:xfrm>
            <a:prstGeom prst="rect">
              <a:avLst/>
            </a:prstGeom>
            <a:noFill/>
            <a:ln w="9525">
              <a:noFill/>
              <a:miter lim="800000"/>
              <a:headEnd/>
              <a:tailEnd/>
            </a:ln>
          </p:spPr>
          <p:txBody>
            <a:bodyPr wrap="none" lIns="0" tIns="0" rIns="0" bIns="0">
              <a:spAutoFit/>
            </a:bodyPr>
            <a:lstStyle/>
            <a:p>
              <a:r>
                <a:rPr lang="it-IT" sz="2200" b="1" baseline="0">
                  <a:solidFill>
                    <a:srgbClr val="FF0000"/>
                  </a:solidFill>
                </a:rPr>
                <a:t>l</a:t>
              </a:r>
              <a:endParaRPr lang="it-IT" sz="2200" baseline="0"/>
            </a:p>
          </p:txBody>
        </p:sp>
        <p:sp>
          <p:nvSpPr>
            <p:cNvPr id="37" name="Rectangle 120">
              <a:extLst>
                <a:ext uri="{FF2B5EF4-FFF2-40B4-BE49-F238E27FC236}">
                  <a16:creationId xmlns:a16="http://schemas.microsoft.com/office/drawing/2014/main" id="{5C351B88-A999-C707-0F80-2E78E8FDD9FE}"/>
                </a:ext>
              </a:extLst>
            </p:cNvPr>
            <p:cNvSpPr>
              <a:spLocks noChangeArrowheads="1"/>
            </p:cNvSpPr>
            <p:nvPr/>
          </p:nvSpPr>
          <p:spPr bwMode="auto">
            <a:xfrm>
              <a:off x="3410" y="3827"/>
              <a:ext cx="206" cy="213"/>
            </a:xfrm>
            <a:prstGeom prst="rect">
              <a:avLst/>
            </a:prstGeom>
            <a:noFill/>
            <a:ln w="9525">
              <a:noFill/>
              <a:miter lim="800000"/>
              <a:headEnd/>
              <a:tailEnd/>
            </a:ln>
          </p:spPr>
          <p:txBody>
            <a:bodyPr wrap="none" lIns="0" tIns="0" rIns="0" bIns="0">
              <a:spAutoFit/>
            </a:bodyPr>
            <a:lstStyle/>
            <a:p>
              <a:r>
                <a:rPr lang="it-IT" sz="2200" b="1" baseline="0">
                  <a:solidFill>
                    <a:srgbClr val="FF0000"/>
                  </a:solidFill>
                </a:rPr>
                <a:t>CH</a:t>
              </a:r>
              <a:endParaRPr lang="it-IT" sz="2200" baseline="0"/>
            </a:p>
          </p:txBody>
        </p:sp>
        <p:sp>
          <p:nvSpPr>
            <p:cNvPr id="38" name="Rectangle 121">
              <a:extLst>
                <a:ext uri="{FF2B5EF4-FFF2-40B4-BE49-F238E27FC236}">
                  <a16:creationId xmlns:a16="http://schemas.microsoft.com/office/drawing/2014/main" id="{539A3B4C-FB28-860E-ED52-777ACD5DC83B}"/>
                </a:ext>
              </a:extLst>
            </p:cNvPr>
            <p:cNvSpPr>
              <a:spLocks noChangeArrowheads="1"/>
            </p:cNvSpPr>
            <p:nvPr/>
          </p:nvSpPr>
          <p:spPr bwMode="auto">
            <a:xfrm>
              <a:off x="3615" y="3907"/>
              <a:ext cx="90" cy="213"/>
            </a:xfrm>
            <a:prstGeom prst="rect">
              <a:avLst/>
            </a:prstGeom>
            <a:noFill/>
            <a:ln w="9525">
              <a:noFill/>
              <a:miter lim="800000"/>
              <a:headEnd/>
              <a:tailEnd/>
            </a:ln>
          </p:spPr>
          <p:txBody>
            <a:bodyPr wrap="none" lIns="0" tIns="0" rIns="0" bIns="0">
              <a:spAutoFit/>
            </a:bodyPr>
            <a:lstStyle/>
            <a:p>
              <a:r>
                <a:rPr lang="it-IT" sz="2200" b="1" baseline="0">
                  <a:solidFill>
                    <a:srgbClr val="FF0000"/>
                  </a:solidFill>
                </a:rPr>
                <a:t>2</a:t>
              </a:r>
              <a:endParaRPr lang="it-IT" sz="2200" baseline="0"/>
            </a:p>
          </p:txBody>
        </p:sp>
        <p:sp>
          <p:nvSpPr>
            <p:cNvPr id="39" name="Rectangle 122">
              <a:extLst>
                <a:ext uri="{FF2B5EF4-FFF2-40B4-BE49-F238E27FC236}">
                  <a16:creationId xmlns:a16="http://schemas.microsoft.com/office/drawing/2014/main" id="{6A216A33-49ED-480A-BA6F-5325250EA71A}"/>
                </a:ext>
              </a:extLst>
            </p:cNvPr>
            <p:cNvSpPr>
              <a:spLocks noChangeArrowheads="1"/>
            </p:cNvSpPr>
            <p:nvPr/>
          </p:nvSpPr>
          <p:spPr bwMode="auto">
            <a:xfrm>
              <a:off x="3440" y="3955"/>
              <a:ext cx="43" cy="213"/>
            </a:xfrm>
            <a:prstGeom prst="rect">
              <a:avLst/>
            </a:prstGeom>
            <a:noFill/>
            <a:ln w="9525">
              <a:noFill/>
              <a:miter lim="800000"/>
              <a:headEnd/>
              <a:tailEnd/>
            </a:ln>
          </p:spPr>
          <p:txBody>
            <a:bodyPr wrap="none" lIns="0" tIns="0" rIns="0" bIns="0">
              <a:spAutoFit/>
            </a:bodyPr>
            <a:lstStyle/>
            <a:p>
              <a:r>
                <a:rPr lang="it-IT" sz="2200" b="1" baseline="0">
                  <a:solidFill>
                    <a:srgbClr val="FF0000"/>
                  </a:solidFill>
                </a:rPr>
                <a:t>l</a:t>
              </a:r>
              <a:endParaRPr lang="it-IT" sz="2200" baseline="0"/>
            </a:p>
          </p:txBody>
        </p:sp>
        <p:sp>
          <p:nvSpPr>
            <p:cNvPr id="40" name="Rectangle 123">
              <a:extLst>
                <a:ext uri="{FF2B5EF4-FFF2-40B4-BE49-F238E27FC236}">
                  <a16:creationId xmlns:a16="http://schemas.microsoft.com/office/drawing/2014/main" id="{DBE45DF8-449A-D49D-3347-C4F0F38C99BB}"/>
                </a:ext>
              </a:extLst>
            </p:cNvPr>
            <p:cNvSpPr>
              <a:spLocks noChangeArrowheads="1"/>
            </p:cNvSpPr>
            <p:nvPr/>
          </p:nvSpPr>
          <p:spPr bwMode="auto">
            <a:xfrm>
              <a:off x="3410" y="4085"/>
              <a:ext cx="333" cy="213"/>
            </a:xfrm>
            <a:prstGeom prst="rect">
              <a:avLst/>
            </a:prstGeom>
            <a:noFill/>
            <a:ln w="9525">
              <a:noFill/>
              <a:miter lim="800000"/>
              <a:headEnd/>
              <a:tailEnd/>
            </a:ln>
          </p:spPr>
          <p:txBody>
            <a:bodyPr wrap="none" lIns="0" tIns="0" rIns="0" bIns="0">
              <a:spAutoFit/>
            </a:bodyPr>
            <a:lstStyle/>
            <a:p>
              <a:r>
                <a:rPr lang="it-IT" sz="2200" b="1" baseline="0">
                  <a:solidFill>
                    <a:srgbClr val="FF0000"/>
                  </a:solidFill>
                </a:rPr>
                <a:t>COO</a:t>
              </a:r>
              <a:endParaRPr lang="it-IT" sz="2200" baseline="0"/>
            </a:p>
          </p:txBody>
        </p:sp>
        <p:sp>
          <p:nvSpPr>
            <p:cNvPr id="41" name="Rectangle 124">
              <a:extLst>
                <a:ext uri="{FF2B5EF4-FFF2-40B4-BE49-F238E27FC236}">
                  <a16:creationId xmlns:a16="http://schemas.microsoft.com/office/drawing/2014/main" id="{B9A56096-B092-A2F5-DD61-100E30CA6F18}"/>
                </a:ext>
              </a:extLst>
            </p:cNvPr>
            <p:cNvSpPr>
              <a:spLocks noChangeArrowheads="1"/>
            </p:cNvSpPr>
            <p:nvPr/>
          </p:nvSpPr>
          <p:spPr bwMode="auto">
            <a:xfrm>
              <a:off x="3742" y="4088"/>
              <a:ext cx="55" cy="213"/>
            </a:xfrm>
            <a:prstGeom prst="rect">
              <a:avLst/>
            </a:prstGeom>
            <a:noFill/>
            <a:ln w="9525">
              <a:noFill/>
              <a:miter lim="800000"/>
              <a:headEnd/>
              <a:tailEnd/>
            </a:ln>
          </p:spPr>
          <p:txBody>
            <a:bodyPr wrap="none" lIns="0" tIns="0" rIns="0" bIns="0">
              <a:spAutoFit/>
            </a:bodyPr>
            <a:lstStyle/>
            <a:p>
              <a:r>
                <a:rPr lang="it-IT" sz="2200" b="1" baseline="0">
                  <a:solidFill>
                    <a:srgbClr val="FF0000"/>
                  </a:solidFill>
                </a:rPr>
                <a:t>-</a:t>
              </a:r>
              <a:endParaRPr lang="it-IT" sz="2200" baseline="0"/>
            </a:p>
          </p:txBody>
        </p:sp>
        <p:sp>
          <p:nvSpPr>
            <p:cNvPr id="42" name="Rectangle 125">
              <a:extLst>
                <a:ext uri="{FF2B5EF4-FFF2-40B4-BE49-F238E27FC236}">
                  <a16:creationId xmlns:a16="http://schemas.microsoft.com/office/drawing/2014/main" id="{8780824E-DA32-E436-66D8-723B15EDB1D5}"/>
                </a:ext>
              </a:extLst>
            </p:cNvPr>
            <p:cNvSpPr>
              <a:spLocks noChangeArrowheads="1"/>
            </p:cNvSpPr>
            <p:nvPr/>
          </p:nvSpPr>
          <p:spPr bwMode="auto">
            <a:xfrm>
              <a:off x="3741" y="3049"/>
              <a:ext cx="112" cy="213"/>
            </a:xfrm>
            <a:prstGeom prst="rect">
              <a:avLst/>
            </a:prstGeom>
            <a:noFill/>
            <a:ln w="9525">
              <a:noFill/>
              <a:miter lim="800000"/>
              <a:headEnd/>
              <a:tailEnd/>
            </a:ln>
          </p:spPr>
          <p:txBody>
            <a:bodyPr wrap="none" lIns="0" tIns="0" rIns="0" bIns="0">
              <a:spAutoFit/>
            </a:bodyPr>
            <a:lstStyle/>
            <a:p>
              <a:r>
                <a:rPr lang="it-IT" sz="2200" b="1" baseline="0">
                  <a:solidFill>
                    <a:srgbClr val="000000"/>
                  </a:solidFill>
                </a:rPr>
                <a:t>H</a:t>
              </a:r>
              <a:endParaRPr lang="it-IT" sz="2200" baseline="0"/>
            </a:p>
          </p:txBody>
        </p:sp>
        <p:sp>
          <p:nvSpPr>
            <p:cNvPr id="43" name="Rectangle 126">
              <a:extLst>
                <a:ext uri="{FF2B5EF4-FFF2-40B4-BE49-F238E27FC236}">
                  <a16:creationId xmlns:a16="http://schemas.microsoft.com/office/drawing/2014/main" id="{477C6842-0086-5C01-9C4E-01595ECDE9AF}"/>
                </a:ext>
              </a:extLst>
            </p:cNvPr>
            <p:cNvSpPr>
              <a:spLocks noChangeArrowheads="1"/>
            </p:cNvSpPr>
            <p:nvPr/>
          </p:nvSpPr>
          <p:spPr bwMode="auto">
            <a:xfrm>
              <a:off x="2880" y="3064"/>
              <a:ext cx="1149" cy="1207"/>
            </a:xfrm>
            <a:prstGeom prst="rect">
              <a:avLst/>
            </a:prstGeom>
            <a:solidFill>
              <a:srgbClr val="FFFFCC"/>
            </a:solidFill>
            <a:ln w="9525">
              <a:noFill/>
              <a:miter lim="800000"/>
              <a:headEnd/>
              <a:tailEnd/>
            </a:ln>
          </p:spPr>
          <p:txBody>
            <a:bodyPr/>
            <a:lstStyle/>
            <a:p>
              <a:endParaRPr lang="it-IT" sz="2200" baseline="0"/>
            </a:p>
          </p:txBody>
        </p:sp>
        <p:sp>
          <p:nvSpPr>
            <p:cNvPr id="44" name="Rectangle 127">
              <a:extLst>
                <a:ext uri="{FF2B5EF4-FFF2-40B4-BE49-F238E27FC236}">
                  <a16:creationId xmlns:a16="http://schemas.microsoft.com/office/drawing/2014/main" id="{10A5F570-D2E5-CBEF-EC62-4F2E93C2A2F2}"/>
                </a:ext>
              </a:extLst>
            </p:cNvPr>
            <p:cNvSpPr>
              <a:spLocks noChangeArrowheads="1"/>
            </p:cNvSpPr>
            <p:nvPr/>
          </p:nvSpPr>
          <p:spPr bwMode="auto">
            <a:xfrm>
              <a:off x="3410" y="3050"/>
              <a:ext cx="445" cy="213"/>
            </a:xfrm>
            <a:prstGeom prst="rect">
              <a:avLst/>
            </a:prstGeom>
            <a:noFill/>
            <a:ln w="9525">
              <a:noFill/>
              <a:miter lim="800000"/>
              <a:headEnd/>
              <a:tailEnd/>
            </a:ln>
          </p:spPr>
          <p:txBody>
            <a:bodyPr wrap="none" lIns="0" tIns="0" rIns="0" bIns="0">
              <a:spAutoFit/>
            </a:bodyPr>
            <a:lstStyle/>
            <a:p>
              <a:r>
                <a:rPr lang="it-IT" sz="2200" b="1" baseline="0">
                  <a:solidFill>
                    <a:srgbClr val="000000"/>
                  </a:solidFill>
                </a:rPr>
                <a:t>COOH</a:t>
              </a:r>
              <a:endParaRPr lang="it-IT" sz="2200" baseline="0"/>
            </a:p>
          </p:txBody>
        </p:sp>
        <p:sp>
          <p:nvSpPr>
            <p:cNvPr id="45" name="Rectangle 129">
              <a:extLst>
                <a:ext uri="{FF2B5EF4-FFF2-40B4-BE49-F238E27FC236}">
                  <a16:creationId xmlns:a16="http://schemas.microsoft.com/office/drawing/2014/main" id="{7479851F-C7BE-AAC4-2379-BD8D61F702C3}"/>
                </a:ext>
              </a:extLst>
            </p:cNvPr>
            <p:cNvSpPr>
              <a:spLocks noChangeArrowheads="1"/>
            </p:cNvSpPr>
            <p:nvPr/>
          </p:nvSpPr>
          <p:spPr bwMode="auto">
            <a:xfrm>
              <a:off x="3209" y="3195"/>
              <a:ext cx="331" cy="213"/>
            </a:xfrm>
            <a:prstGeom prst="rect">
              <a:avLst/>
            </a:prstGeom>
            <a:noFill/>
            <a:ln w="9525">
              <a:noFill/>
              <a:miter lim="800000"/>
              <a:headEnd/>
              <a:tailEnd/>
            </a:ln>
          </p:spPr>
          <p:txBody>
            <a:bodyPr wrap="none" lIns="0" tIns="0" rIns="0" bIns="0">
              <a:spAutoFit/>
            </a:bodyPr>
            <a:lstStyle/>
            <a:p>
              <a:r>
                <a:rPr lang="it-IT" sz="2200" b="1" baseline="0" dirty="0">
                  <a:solidFill>
                    <a:srgbClr val="000000"/>
                  </a:solidFill>
                </a:rPr>
                <a:t>+      </a:t>
              </a:r>
              <a:endParaRPr lang="it-IT" sz="2200" baseline="0" dirty="0"/>
            </a:p>
          </p:txBody>
        </p:sp>
        <p:sp>
          <p:nvSpPr>
            <p:cNvPr id="46" name="Rectangle 130">
              <a:extLst>
                <a:ext uri="{FF2B5EF4-FFF2-40B4-BE49-F238E27FC236}">
                  <a16:creationId xmlns:a16="http://schemas.microsoft.com/office/drawing/2014/main" id="{94133BF1-0E6E-0DCB-0774-38A93FBD3534}"/>
                </a:ext>
              </a:extLst>
            </p:cNvPr>
            <p:cNvSpPr>
              <a:spLocks noChangeArrowheads="1"/>
            </p:cNvSpPr>
            <p:nvPr/>
          </p:nvSpPr>
          <p:spPr bwMode="auto">
            <a:xfrm>
              <a:off x="3459" y="3179"/>
              <a:ext cx="43" cy="213"/>
            </a:xfrm>
            <a:prstGeom prst="rect">
              <a:avLst/>
            </a:prstGeom>
            <a:noFill/>
            <a:ln w="9525">
              <a:noFill/>
              <a:miter lim="800000"/>
              <a:headEnd/>
              <a:tailEnd/>
            </a:ln>
          </p:spPr>
          <p:txBody>
            <a:bodyPr wrap="none" lIns="0" tIns="0" rIns="0" bIns="0">
              <a:spAutoFit/>
            </a:bodyPr>
            <a:lstStyle/>
            <a:p>
              <a:r>
                <a:rPr lang="it-IT" sz="2200" b="1" baseline="0">
                  <a:solidFill>
                    <a:srgbClr val="000000"/>
                  </a:solidFill>
                </a:rPr>
                <a:t>l</a:t>
              </a:r>
              <a:endParaRPr lang="it-IT" sz="2200" baseline="0"/>
            </a:p>
          </p:txBody>
        </p:sp>
        <p:sp>
          <p:nvSpPr>
            <p:cNvPr id="47" name="Rectangle 131">
              <a:extLst>
                <a:ext uri="{FF2B5EF4-FFF2-40B4-BE49-F238E27FC236}">
                  <a16:creationId xmlns:a16="http://schemas.microsoft.com/office/drawing/2014/main" id="{C8424082-202C-69B4-5396-9AE01CCB2172}"/>
                </a:ext>
              </a:extLst>
            </p:cNvPr>
            <p:cNvSpPr>
              <a:spLocks noChangeArrowheads="1"/>
            </p:cNvSpPr>
            <p:nvPr/>
          </p:nvSpPr>
          <p:spPr bwMode="auto">
            <a:xfrm>
              <a:off x="2950" y="3309"/>
              <a:ext cx="112" cy="213"/>
            </a:xfrm>
            <a:prstGeom prst="rect">
              <a:avLst/>
            </a:prstGeom>
            <a:noFill/>
            <a:ln w="9525">
              <a:noFill/>
              <a:miter lim="800000"/>
              <a:headEnd/>
              <a:tailEnd/>
            </a:ln>
          </p:spPr>
          <p:txBody>
            <a:bodyPr wrap="none" lIns="0" tIns="0" rIns="0" bIns="0">
              <a:spAutoFit/>
            </a:bodyPr>
            <a:lstStyle/>
            <a:p>
              <a:r>
                <a:rPr lang="it-IT" sz="2200" b="1" baseline="0" dirty="0">
                  <a:solidFill>
                    <a:srgbClr val="000000"/>
                  </a:solidFill>
                </a:rPr>
                <a:t>H</a:t>
              </a:r>
              <a:endParaRPr lang="it-IT" sz="2200" baseline="0" dirty="0"/>
            </a:p>
          </p:txBody>
        </p:sp>
        <p:sp>
          <p:nvSpPr>
            <p:cNvPr id="48" name="Rectangle 132">
              <a:extLst>
                <a:ext uri="{FF2B5EF4-FFF2-40B4-BE49-F238E27FC236}">
                  <a16:creationId xmlns:a16="http://schemas.microsoft.com/office/drawing/2014/main" id="{0E6A1C6E-C9F7-EA52-00DF-F18B016C354A}"/>
                </a:ext>
              </a:extLst>
            </p:cNvPr>
            <p:cNvSpPr>
              <a:spLocks noChangeArrowheads="1"/>
            </p:cNvSpPr>
            <p:nvPr/>
          </p:nvSpPr>
          <p:spPr bwMode="auto">
            <a:xfrm>
              <a:off x="3051" y="3405"/>
              <a:ext cx="66" cy="155"/>
            </a:xfrm>
            <a:prstGeom prst="rect">
              <a:avLst/>
            </a:prstGeom>
            <a:noFill/>
            <a:ln w="9525">
              <a:noFill/>
              <a:miter lim="800000"/>
              <a:headEnd/>
              <a:tailEnd/>
            </a:ln>
          </p:spPr>
          <p:txBody>
            <a:bodyPr wrap="none" lIns="0" tIns="0" rIns="0" bIns="0">
              <a:spAutoFit/>
            </a:bodyPr>
            <a:lstStyle/>
            <a:p>
              <a:r>
                <a:rPr lang="it-IT" sz="1600" b="1" baseline="0" dirty="0">
                  <a:solidFill>
                    <a:srgbClr val="000000"/>
                  </a:solidFill>
                </a:rPr>
                <a:t>3</a:t>
              </a:r>
              <a:endParaRPr lang="it-IT" sz="1600" baseline="0" dirty="0"/>
            </a:p>
          </p:txBody>
        </p:sp>
        <p:sp>
          <p:nvSpPr>
            <p:cNvPr id="49" name="Rectangle 133">
              <a:extLst>
                <a:ext uri="{FF2B5EF4-FFF2-40B4-BE49-F238E27FC236}">
                  <a16:creationId xmlns:a16="http://schemas.microsoft.com/office/drawing/2014/main" id="{8A2B65BD-61D0-ECCB-F69A-9C7BCFD49D5E}"/>
                </a:ext>
              </a:extLst>
            </p:cNvPr>
            <p:cNvSpPr>
              <a:spLocks noChangeArrowheads="1"/>
            </p:cNvSpPr>
            <p:nvPr/>
          </p:nvSpPr>
          <p:spPr bwMode="auto">
            <a:xfrm>
              <a:off x="3106" y="3309"/>
              <a:ext cx="725" cy="213"/>
            </a:xfrm>
            <a:prstGeom prst="rect">
              <a:avLst/>
            </a:prstGeom>
            <a:noFill/>
            <a:ln w="9525">
              <a:noFill/>
              <a:miter lim="800000"/>
              <a:headEnd/>
              <a:tailEnd/>
            </a:ln>
          </p:spPr>
          <p:txBody>
            <a:bodyPr wrap="none" lIns="0" tIns="0" rIns="0" bIns="0">
              <a:spAutoFit/>
            </a:bodyPr>
            <a:lstStyle/>
            <a:p>
              <a:r>
                <a:rPr lang="it-IT" sz="2200" b="1" baseline="0" dirty="0">
                  <a:solidFill>
                    <a:srgbClr val="000000"/>
                  </a:solidFill>
                </a:rPr>
                <a:t>N ―C ―H</a:t>
              </a:r>
              <a:endParaRPr lang="it-IT" sz="2200" baseline="0" dirty="0"/>
            </a:p>
          </p:txBody>
        </p:sp>
        <p:sp>
          <p:nvSpPr>
            <p:cNvPr id="50" name="Rectangle 134">
              <a:extLst>
                <a:ext uri="{FF2B5EF4-FFF2-40B4-BE49-F238E27FC236}">
                  <a16:creationId xmlns:a16="http://schemas.microsoft.com/office/drawing/2014/main" id="{D4229F68-8AF4-D8FD-C9C2-27AB27F80085}"/>
                </a:ext>
              </a:extLst>
            </p:cNvPr>
            <p:cNvSpPr>
              <a:spLocks noChangeArrowheads="1"/>
            </p:cNvSpPr>
            <p:nvPr/>
          </p:nvSpPr>
          <p:spPr bwMode="auto">
            <a:xfrm>
              <a:off x="3450" y="3438"/>
              <a:ext cx="43" cy="213"/>
            </a:xfrm>
            <a:prstGeom prst="rect">
              <a:avLst/>
            </a:prstGeom>
            <a:noFill/>
            <a:ln w="9525">
              <a:noFill/>
              <a:miter lim="800000"/>
              <a:headEnd/>
              <a:tailEnd/>
            </a:ln>
          </p:spPr>
          <p:txBody>
            <a:bodyPr wrap="none" lIns="0" tIns="0" rIns="0" bIns="0">
              <a:spAutoFit/>
            </a:bodyPr>
            <a:lstStyle/>
            <a:p>
              <a:r>
                <a:rPr lang="it-IT" sz="2200" b="1" baseline="0">
                  <a:solidFill>
                    <a:srgbClr val="000000"/>
                  </a:solidFill>
                </a:rPr>
                <a:t>l</a:t>
              </a:r>
              <a:endParaRPr lang="it-IT" sz="2200" baseline="0"/>
            </a:p>
          </p:txBody>
        </p:sp>
        <p:sp>
          <p:nvSpPr>
            <p:cNvPr id="51" name="Rectangle 135">
              <a:extLst>
                <a:ext uri="{FF2B5EF4-FFF2-40B4-BE49-F238E27FC236}">
                  <a16:creationId xmlns:a16="http://schemas.microsoft.com/office/drawing/2014/main" id="{8AAC810C-F245-5431-F7E3-BB84EF882DC5}"/>
                </a:ext>
              </a:extLst>
            </p:cNvPr>
            <p:cNvSpPr>
              <a:spLocks noChangeArrowheads="1"/>
            </p:cNvSpPr>
            <p:nvPr/>
          </p:nvSpPr>
          <p:spPr bwMode="auto">
            <a:xfrm>
              <a:off x="3410" y="3567"/>
              <a:ext cx="266" cy="213"/>
            </a:xfrm>
            <a:prstGeom prst="rect">
              <a:avLst/>
            </a:prstGeom>
            <a:noFill/>
            <a:ln w="9525">
              <a:noFill/>
              <a:miter lim="800000"/>
              <a:headEnd/>
              <a:tailEnd/>
            </a:ln>
          </p:spPr>
          <p:txBody>
            <a:bodyPr wrap="none" lIns="0" tIns="0" rIns="0" bIns="0">
              <a:spAutoFit/>
            </a:bodyPr>
            <a:lstStyle/>
            <a:p>
              <a:r>
                <a:rPr lang="it-IT" sz="2200" b="1" baseline="0">
                  <a:solidFill>
                    <a:srgbClr val="FF0000"/>
                  </a:solidFill>
                </a:rPr>
                <a:t>CH</a:t>
              </a:r>
              <a:r>
                <a:rPr lang="it-IT" sz="2200" b="1" baseline="-25000">
                  <a:solidFill>
                    <a:srgbClr val="FF0000"/>
                  </a:solidFill>
                </a:rPr>
                <a:t>2</a:t>
              </a:r>
              <a:endParaRPr lang="it-IT" sz="2200" baseline="0"/>
            </a:p>
          </p:txBody>
        </p:sp>
        <p:sp>
          <p:nvSpPr>
            <p:cNvPr id="52" name="Rectangle 137">
              <a:extLst>
                <a:ext uri="{FF2B5EF4-FFF2-40B4-BE49-F238E27FC236}">
                  <a16:creationId xmlns:a16="http://schemas.microsoft.com/office/drawing/2014/main" id="{99BE707D-85A9-19B4-20AF-8A6AD6F427CC}"/>
                </a:ext>
              </a:extLst>
            </p:cNvPr>
            <p:cNvSpPr>
              <a:spLocks noChangeArrowheads="1"/>
            </p:cNvSpPr>
            <p:nvPr/>
          </p:nvSpPr>
          <p:spPr bwMode="auto">
            <a:xfrm>
              <a:off x="3450" y="3696"/>
              <a:ext cx="43" cy="213"/>
            </a:xfrm>
            <a:prstGeom prst="rect">
              <a:avLst/>
            </a:prstGeom>
            <a:noFill/>
            <a:ln w="9525">
              <a:noFill/>
              <a:miter lim="800000"/>
              <a:headEnd/>
              <a:tailEnd/>
            </a:ln>
          </p:spPr>
          <p:txBody>
            <a:bodyPr wrap="none" lIns="0" tIns="0" rIns="0" bIns="0">
              <a:spAutoFit/>
            </a:bodyPr>
            <a:lstStyle/>
            <a:p>
              <a:r>
                <a:rPr lang="it-IT" sz="2200" b="1" baseline="0">
                  <a:solidFill>
                    <a:srgbClr val="FF0000"/>
                  </a:solidFill>
                </a:rPr>
                <a:t>l</a:t>
              </a:r>
              <a:endParaRPr lang="it-IT" sz="2200" baseline="0"/>
            </a:p>
          </p:txBody>
        </p:sp>
        <p:sp>
          <p:nvSpPr>
            <p:cNvPr id="53" name="Rectangle 138">
              <a:extLst>
                <a:ext uri="{FF2B5EF4-FFF2-40B4-BE49-F238E27FC236}">
                  <a16:creationId xmlns:a16="http://schemas.microsoft.com/office/drawing/2014/main" id="{CCFA4E83-F94D-F848-A2DA-D0D4CEC04FE8}"/>
                </a:ext>
              </a:extLst>
            </p:cNvPr>
            <p:cNvSpPr>
              <a:spLocks noChangeArrowheads="1"/>
            </p:cNvSpPr>
            <p:nvPr/>
          </p:nvSpPr>
          <p:spPr bwMode="auto">
            <a:xfrm>
              <a:off x="3410" y="3827"/>
              <a:ext cx="266" cy="213"/>
            </a:xfrm>
            <a:prstGeom prst="rect">
              <a:avLst/>
            </a:prstGeom>
            <a:noFill/>
            <a:ln w="9525">
              <a:noFill/>
              <a:miter lim="800000"/>
              <a:headEnd/>
              <a:tailEnd/>
            </a:ln>
          </p:spPr>
          <p:txBody>
            <a:bodyPr wrap="none" lIns="0" tIns="0" rIns="0" bIns="0">
              <a:spAutoFit/>
            </a:bodyPr>
            <a:lstStyle/>
            <a:p>
              <a:r>
                <a:rPr lang="it-IT" sz="2200" b="1" baseline="0" dirty="0">
                  <a:solidFill>
                    <a:srgbClr val="FF0000"/>
                  </a:solidFill>
                </a:rPr>
                <a:t>CH</a:t>
              </a:r>
              <a:r>
                <a:rPr lang="it-IT" sz="2200" b="1" baseline="-25000" dirty="0">
                  <a:solidFill>
                    <a:srgbClr val="FF0000"/>
                  </a:solidFill>
                </a:rPr>
                <a:t>2</a:t>
              </a:r>
              <a:endParaRPr lang="it-IT" sz="2200" baseline="0" dirty="0"/>
            </a:p>
          </p:txBody>
        </p:sp>
        <p:sp>
          <p:nvSpPr>
            <p:cNvPr id="54" name="Rectangle 140">
              <a:extLst>
                <a:ext uri="{FF2B5EF4-FFF2-40B4-BE49-F238E27FC236}">
                  <a16:creationId xmlns:a16="http://schemas.microsoft.com/office/drawing/2014/main" id="{3D688DF1-E358-B2AE-3C1A-36151CCB9363}"/>
                </a:ext>
              </a:extLst>
            </p:cNvPr>
            <p:cNvSpPr>
              <a:spLocks noChangeArrowheads="1"/>
            </p:cNvSpPr>
            <p:nvPr/>
          </p:nvSpPr>
          <p:spPr bwMode="auto">
            <a:xfrm>
              <a:off x="3440" y="3955"/>
              <a:ext cx="43" cy="213"/>
            </a:xfrm>
            <a:prstGeom prst="rect">
              <a:avLst/>
            </a:prstGeom>
            <a:noFill/>
            <a:ln w="9525">
              <a:noFill/>
              <a:miter lim="800000"/>
              <a:headEnd/>
              <a:tailEnd/>
            </a:ln>
          </p:spPr>
          <p:txBody>
            <a:bodyPr wrap="none" lIns="0" tIns="0" rIns="0" bIns="0">
              <a:spAutoFit/>
            </a:bodyPr>
            <a:lstStyle/>
            <a:p>
              <a:r>
                <a:rPr lang="it-IT" sz="2200" b="1" baseline="0">
                  <a:solidFill>
                    <a:srgbClr val="FF0000"/>
                  </a:solidFill>
                </a:rPr>
                <a:t>l</a:t>
              </a:r>
              <a:endParaRPr lang="it-IT" sz="2200" baseline="0"/>
            </a:p>
          </p:txBody>
        </p:sp>
        <p:sp>
          <p:nvSpPr>
            <p:cNvPr id="55" name="Rectangle 141">
              <a:extLst>
                <a:ext uri="{FF2B5EF4-FFF2-40B4-BE49-F238E27FC236}">
                  <a16:creationId xmlns:a16="http://schemas.microsoft.com/office/drawing/2014/main" id="{AB9BE72A-5C83-7A2A-78DE-8521629138A5}"/>
                </a:ext>
              </a:extLst>
            </p:cNvPr>
            <p:cNvSpPr>
              <a:spLocks noChangeArrowheads="1"/>
            </p:cNvSpPr>
            <p:nvPr/>
          </p:nvSpPr>
          <p:spPr bwMode="auto">
            <a:xfrm>
              <a:off x="3375" y="4073"/>
              <a:ext cx="526" cy="213"/>
            </a:xfrm>
            <a:prstGeom prst="rect">
              <a:avLst/>
            </a:prstGeom>
            <a:noFill/>
            <a:ln w="9525">
              <a:noFill/>
              <a:miter lim="800000"/>
              <a:headEnd/>
              <a:tailEnd/>
            </a:ln>
          </p:spPr>
          <p:txBody>
            <a:bodyPr wrap="none" lIns="0" tIns="0" rIns="0" bIns="0">
              <a:spAutoFit/>
            </a:bodyPr>
            <a:lstStyle/>
            <a:p>
              <a:r>
                <a:rPr lang="it-IT" sz="2200" b="1" baseline="0" dirty="0">
                  <a:solidFill>
                    <a:srgbClr val="FF0000"/>
                  </a:solidFill>
                </a:rPr>
                <a:t>COOH  </a:t>
              </a:r>
              <a:endParaRPr lang="it-IT" sz="2200" baseline="0" dirty="0"/>
            </a:p>
          </p:txBody>
        </p:sp>
      </p:grpSp>
      <p:sp>
        <p:nvSpPr>
          <p:cNvPr id="56" name="Rectangle 143">
            <a:extLst>
              <a:ext uri="{FF2B5EF4-FFF2-40B4-BE49-F238E27FC236}">
                <a16:creationId xmlns:a16="http://schemas.microsoft.com/office/drawing/2014/main" id="{91FF7122-6A49-FA9D-28FA-1A9B1EC67C23}"/>
              </a:ext>
            </a:extLst>
          </p:cNvPr>
          <p:cNvSpPr>
            <a:spLocks noChangeArrowheads="1"/>
          </p:cNvSpPr>
          <p:nvPr/>
        </p:nvSpPr>
        <p:spPr bwMode="auto">
          <a:xfrm>
            <a:off x="7527714" y="2659514"/>
            <a:ext cx="1587" cy="274637"/>
          </a:xfrm>
          <a:prstGeom prst="rect">
            <a:avLst/>
          </a:prstGeom>
          <a:noFill/>
          <a:ln w="9525">
            <a:noFill/>
            <a:miter lim="800000"/>
            <a:headEnd/>
            <a:tailEnd/>
          </a:ln>
        </p:spPr>
        <p:txBody>
          <a:bodyPr wrap="none" lIns="0" tIns="0" rIns="0" bIns="0">
            <a:spAutoFit/>
          </a:bodyPr>
          <a:lstStyle/>
          <a:p>
            <a:endParaRPr lang="it-IT" sz="1800" baseline="0"/>
          </a:p>
        </p:txBody>
      </p:sp>
      <p:pic>
        <p:nvPicPr>
          <p:cNvPr id="57" name="Picture 225">
            <a:extLst>
              <a:ext uri="{FF2B5EF4-FFF2-40B4-BE49-F238E27FC236}">
                <a16:creationId xmlns:a16="http://schemas.microsoft.com/office/drawing/2014/main" id="{4406E207-2B43-EECE-582A-1FAAF89D35E4}"/>
              </a:ext>
            </a:extLst>
          </p:cNvPr>
          <p:cNvPicPr>
            <a:picLocks noChangeAspect="1" noChangeArrowheads="1"/>
          </p:cNvPicPr>
          <p:nvPr/>
        </p:nvPicPr>
        <p:blipFill rotWithShape="1">
          <a:blip r:embed="rId2" cstate="print"/>
          <a:srcRect l="29684" t="45592" r="44169"/>
          <a:stretch/>
        </p:blipFill>
        <p:spPr bwMode="auto">
          <a:xfrm>
            <a:off x="7181632" y="2720856"/>
            <a:ext cx="1628641" cy="2348330"/>
          </a:xfrm>
          <a:prstGeom prst="rect">
            <a:avLst/>
          </a:prstGeom>
          <a:noFill/>
          <a:ln w="9525" algn="ctr">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4" name="Text Box 4"/>
          <p:cNvSpPr txBox="1">
            <a:spLocks noChangeArrowheads="1"/>
          </p:cNvSpPr>
          <p:nvPr/>
        </p:nvSpPr>
        <p:spPr bwMode="auto">
          <a:xfrm>
            <a:off x="228600" y="152400"/>
            <a:ext cx="8763000" cy="1323439"/>
          </a:xfrm>
          <a:prstGeom prst="rect">
            <a:avLst/>
          </a:prstGeom>
          <a:noFill/>
          <a:ln w="9525">
            <a:noFill/>
            <a:miter lim="800000"/>
            <a:headEnd/>
            <a:tailEnd/>
          </a:ln>
          <a:effectLst/>
        </p:spPr>
        <p:txBody>
          <a:bodyPr lIns="91440" tIns="45720" rIns="91440" bIns="45720" anchor="t">
            <a:spAutoFit/>
          </a:bodyPr>
          <a:lstStyle/>
          <a:p>
            <a:pPr algn="ctr"/>
            <a:r>
              <a:rPr lang="it-IT" sz="2000" b="1" baseline="0" dirty="0">
                <a:solidFill>
                  <a:srgbClr val="C00000"/>
                </a:solidFill>
                <a:latin typeface="Calibri"/>
                <a:cs typeface="Calibri"/>
              </a:rPr>
              <a:t>A seconda del tipo di amminoacidi, una catena polipeptidica sarà più o meno propensa ad avvolgersi ad alfa-elica.</a:t>
            </a:r>
          </a:p>
          <a:p>
            <a:pPr algn="ctr"/>
            <a:r>
              <a:rPr lang="it-IT" sz="2000" b="1" baseline="0" dirty="0">
                <a:solidFill>
                  <a:srgbClr val="C00000"/>
                </a:solidFill>
                <a:latin typeface="Calibri"/>
                <a:cs typeface="Calibri"/>
              </a:rPr>
              <a:t> La composizione amminoacidica impone angoli di rotazione </a:t>
            </a:r>
            <a:r>
              <a:rPr lang="el-GR" sz="2000" b="1" baseline="0" dirty="0">
                <a:solidFill>
                  <a:srgbClr val="C00000"/>
                </a:solidFill>
                <a:latin typeface="Calibri"/>
                <a:cs typeface="Calibri"/>
              </a:rPr>
              <a:t>Ψ</a:t>
            </a:r>
            <a:r>
              <a:rPr lang="it-IT" sz="2000" b="1" baseline="0" dirty="0">
                <a:solidFill>
                  <a:srgbClr val="C00000"/>
                </a:solidFill>
                <a:latin typeface="Calibri"/>
                <a:cs typeface="Calibri"/>
              </a:rPr>
              <a:t> e </a:t>
            </a:r>
            <a:r>
              <a:rPr lang="el-GR" sz="2000" b="1" baseline="0" dirty="0">
                <a:solidFill>
                  <a:srgbClr val="C00000"/>
                </a:solidFill>
                <a:latin typeface="Calibri"/>
                <a:cs typeface="Calibri"/>
              </a:rPr>
              <a:t>Φ</a:t>
            </a:r>
            <a:r>
              <a:rPr lang="it-IT" sz="2000" b="1" baseline="0" dirty="0">
                <a:solidFill>
                  <a:srgbClr val="C00000"/>
                </a:solidFill>
                <a:latin typeface="Calibri"/>
                <a:cs typeface="Calibri"/>
              </a:rPr>
              <a:t> che entro certi valori favoriscono l’avvolgimento ad </a:t>
            </a:r>
            <a:r>
              <a:rPr lang="el-GR" sz="2000" b="1" baseline="0" dirty="0">
                <a:solidFill>
                  <a:srgbClr val="C00000"/>
                </a:solidFill>
                <a:latin typeface="Calibri"/>
                <a:cs typeface="Calibri"/>
              </a:rPr>
              <a:t>α</a:t>
            </a:r>
            <a:r>
              <a:rPr lang="it-IT" sz="2000" b="1" baseline="0" dirty="0">
                <a:solidFill>
                  <a:srgbClr val="C00000"/>
                </a:solidFill>
                <a:latin typeface="Calibri"/>
                <a:cs typeface="Calibri"/>
              </a:rPr>
              <a:t>-elica (60.0°-47.0°)</a:t>
            </a:r>
            <a:endParaRPr lang="it-IT" sz="2000" baseline="0" dirty="0"/>
          </a:p>
        </p:txBody>
      </p:sp>
      <p:sp>
        <p:nvSpPr>
          <p:cNvPr id="2" name="Rettangolo 1"/>
          <p:cNvSpPr/>
          <p:nvPr/>
        </p:nvSpPr>
        <p:spPr>
          <a:xfrm>
            <a:off x="0" y="1816625"/>
            <a:ext cx="8915400" cy="1241365"/>
          </a:xfrm>
          <a:prstGeom prst="rect">
            <a:avLst/>
          </a:prstGeom>
        </p:spPr>
        <p:txBody>
          <a:bodyPr wrap="square">
            <a:spAutoFit/>
          </a:bodyPr>
          <a:lstStyle/>
          <a:p>
            <a:pPr lvl="0" algn="just"/>
            <a:endParaRPr lang="it-IT" sz="2800" dirty="0">
              <a:solidFill>
                <a:srgbClr val="0000FF"/>
              </a:solidFill>
            </a:endParaRPr>
          </a:p>
          <a:p>
            <a:pPr marL="342900" lvl="0" indent="-342900" algn="just">
              <a:buFont typeface="Courier New" panose="02070309020205020404" pitchFamily="49" charset="0"/>
              <a:buChar char="o"/>
              <a:defRPr/>
            </a:pPr>
            <a:r>
              <a:rPr lang="it-IT" sz="2800" b="1" dirty="0">
                <a:solidFill>
                  <a:srgbClr val="0000FF"/>
                </a:solidFill>
              </a:rPr>
              <a:t>Amminoacidi che </a:t>
            </a:r>
            <a:r>
              <a:rPr lang="it-IT" sz="2800" b="1" dirty="0">
                <a:solidFill>
                  <a:srgbClr val="FF0000"/>
                </a:solidFill>
              </a:rPr>
              <a:t>impediscono</a:t>
            </a:r>
            <a:r>
              <a:rPr lang="it-IT" sz="2800" b="1" dirty="0">
                <a:solidFill>
                  <a:srgbClr val="0000FF"/>
                </a:solidFill>
              </a:rPr>
              <a:t> la formazione di </a:t>
            </a:r>
            <a:r>
              <a:rPr lang="el-GR" sz="2800" b="1" dirty="0">
                <a:solidFill>
                  <a:srgbClr val="0000FF"/>
                </a:solidFill>
              </a:rPr>
              <a:t>α</a:t>
            </a:r>
            <a:r>
              <a:rPr lang="it-IT" sz="2800" b="1" dirty="0">
                <a:solidFill>
                  <a:srgbClr val="0000FF"/>
                </a:solidFill>
              </a:rPr>
              <a:t>-eliche:</a:t>
            </a:r>
          </a:p>
          <a:p>
            <a:pPr marL="576000" lvl="0" indent="-342900" algn="just">
              <a:buFont typeface="Wingdings" panose="05000000000000000000" pitchFamily="2" charset="2"/>
              <a:buChar char="ü"/>
              <a:defRPr/>
            </a:pPr>
            <a:r>
              <a:rPr lang="it-IT" sz="2800" dirty="0">
                <a:solidFill>
                  <a:srgbClr val="0000FF"/>
                </a:solidFill>
              </a:rPr>
              <a:t>TIROSINA (</a:t>
            </a:r>
            <a:r>
              <a:rPr lang="it-IT" sz="2800" dirty="0" err="1">
                <a:solidFill>
                  <a:srgbClr val="0000FF"/>
                </a:solidFill>
              </a:rPr>
              <a:t>Tyr</a:t>
            </a:r>
            <a:r>
              <a:rPr lang="it-IT" sz="2800" dirty="0">
                <a:solidFill>
                  <a:srgbClr val="0000FF"/>
                </a:solidFill>
              </a:rPr>
              <a:t>), TRIPTOFANO (Trp), ARGININA (Arg)</a:t>
            </a:r>
            <a:r>
              <a:rPr lang="it-IT" sz="2800" dirty="0">
                <a:solidFill>
                  <a:srgbClr val="000000"/>
                </a:solidFill>
              </a:rPr>
              <a:t>: catena R ingombrante, meno comuni, catene polipeptidiche ricche di questi amminoacidi non formano alfa-eliche.</a:t>
            </a:r>
          </a:p>
        </p:txBody>
      </p:sp>
      <p:sp>
        <p:nvSpPr>
          <p:cNvPr id="5" name="Text Box 18">
            <a:extLst>
              <a:ext uri="{FF2B5EF4-FFF2-40B4-BE49-F238E27FC236}">
                <a16:creationId xmlns:a16="http://schemas.microsoft.com/office/drawing/2014/main" id="{A75853A3-7103-0B54-D8DF-504E210F2D11}"/>
              </a:ext>
            </a:extLst>
          </p:cNvPr>
          <p:cNvSpPr txBox="1">
            <a:spLocks noChangeArrowheads="1"/>
          </p:cNvSpPr>
          <p:nvPr/>
        </p:nvSpPr>
        <p:spPr bwMode="auto">
          <a:xfrm>
            <a:off x="47591" y="5358259"/>
            <a:ext cx="2057400" cy="396875"/>
          </a:xfrm>
          <a:prstGeom prst="rect">
            <a:avLst/>
          </a:prstGeom>
          <a:noFill/>
          <a:ln w="9525" algn="ctr">
            <a:noFill/>
            <a:miter lim="800000"/>
            <a:headEnd/>
            <a:tailEnd/>
          </a:ln>
        </p:spPr>
        <p:txBody>
          <a:bodyPr>
            <a:spAutoFit/>
          </a:bodyPr>
          <a:lstStyle/>
          <a:p>
            <a:r>
              <a:rPr lang="it-IT" sz="2000" b="1" baseline="0" dirty="0" err="1">
                <a:solidFill>
                  <a:srgbClr val="FF0000"/>
                </a:solidFill>
              </a:rPr>
              <a:t>Tyr</a:t>
            </a:r>
            <a:r>
              <a:rPr lang="it-IT" sz="2000" b="1" baseline="0" dirty="0">
                <a:solidFill>
                  <a:srgbClr val="FF0000"/>
                </a:solidFill>
              </a:rPr>
              <a:t> (Y)</a:t>
            </a:r>
            <a:endParaRPr lang="it-IT" sz="2000" baseline="0" dirty="0"/>
          </a:p>
        </p:txBody>
      </p:sp>
      <p:grpSp>
        <p:nvGrpSpPr>
          <p:cNvPr id="6" name="Group 6">
            <a:extLst>
              <a:ext uri="{FF2B5EF4-FFF2-40B4-BE49-F238E27FC236}">
                <a16:creationId xmlns:a16="http://schemas.microsoft.com/office/drawing/2014/main" id="{35481351-338A-D7D2-4C36-C5B91C37396E}"/>
              </a:ext>
            </a:extLst>
          </p:cNvPr>
          <p:cNvGrpSpPr>
            <a:grpSpLocks/>
          </p:cNvGrpSpPr>
          <p:nvPr/>
        </p:nvGrpSpPr>
        <p:grpSpPr bwMode="auto">
          <a:xfrm>
            <a:off x="139148" y="3736265"/>
            <a:ext cx="1143000" cy="1571625"/>
            <a:chOff x="2321" y="419"/>
            <a:chExt cx="1166" cy="1730"/>
          </a:xfrm>
        </p:grpSpPr>
        <p:pic>
          <p:nvPicPr>
            <p:cNvPr id="7" name="Picture 67">
              <a:extLst>
                <a:ext uri="{FF2B5EF4-FFF2-40B4-BE49-F238E27FC236}">
                  <a16:creationId xmlns:a16="http://schemas.microsoft.com/office/drawing/2014/main" id="{A99BDCAC-D1B0-500C-B335-32F0525B517E}"/>
                </a:ext>
              </a:extLst>
            </p:cNvPr>
            <p:cNvPicPr>
              <a:picLocks noChangeAspect="1" noChangeArrowheads="1"/>
            </p:cNvPicPr>
            <p:nvPr/>
          </p:nvPicPr>
          <p:blipFill>
            <a:blip r:embed="rId2" cstate="print"/>
            <a:srcRect/>
            <a:stretch>
              <a:fillRect/>
            </a:stretch>
          </p:blipFill>
          <p:spPr bwMode="auto">
            <a:xfrm>
              <a:off x="2321" y="464"/>
              <a:ext cx="1166" cy="1685"/>
            </a:xfrm>
            <a:prstGeom prst="rect">
              <a:avLst/>
            </a:prstGeom>
            <a:noFill/>
            <a:ln w="9525" algn="ctr">
              <a:noFill/>
              <a:miter lim="800000"/>
              <a:headEnd/>
              <a:tailEnd/>
            </a:ln>
          </p:spPr>
        </p:pic>
        <p:sp>
          <p:nvSpPr>
            <p:cNvPr id="9" name="Text Box 73">
              <a:extLst>
                <a:ext uri="{FF2B5EF4-FFF2-40B4-BE49-F238E27FC236}">
                  <a16:creationId xmlns:a16="http://schemas.microsoft.com/office/drawing/2014/main" id="{14F55E61-0ACD-2BAE-D5C2-A3D03E23AEF3}"/>
                </a:ext>
              </a:extLst>
            </p:cNvPr>
            <p:cNvSpPr txBox="1">
              <a:spLocks noChangeArrowheads="1"/>
            </p:cNvSpPr>
            <p:nvPr/>
          </p:nvSpPr>
          <p:spPr bwMode="auto">
            <a:xfrm>
              <a:off x="3059" y="419"/>
              <a:ext cx="218" cy="269"/>
            </a:xfrm>
            <a:prstGeom prst="rect">
              <a:avLst/>
            </a:prstGeom>
            <a:noFill/>
            <a:ln w="9525" algn="ctr">
              <a:noFill/>
              <a:miter lim="800000"/>
              <a:headEnd/>
              <a:tailEnd/>
            </a:ln>
          </p:spPr>
          <p:txBody>
            <a:bodyPr wrap="none">
              <a:spAutoFit/>
            </a:bodyPr>
            <a:lstStyle/>
            <a:p>
              <a:r>
                <a:rPr lang="it-IT" sz="2200" b="1" baseline="0" dirty="0"/>
                <a:t>H</a:t>
              </a:r>
            </a:p>
          </p:txBody>
        </p:sp>
      </p:grpSp>
      <p:grpSp>
        <p:nvGrpSpPr>
          <p:cNvPr id="10" name="Group 9">
            <a:extLst>
              <a:ext uri="{FF2B5EF4-FFF2-40B4-BE49-F238E27FC236}">
                <a16:creationId xmlns:a16="http://schemas.microsoft.com/office/drawing/2014/main" id="{43743870-6FC4-E609-0DE8-E8E31623E1B0}"/>
              </a:ext>
            </a:extLst>
          </p:cNvPr>
          <p:cNvGrpSpPr>
            <a:grpSpLocks/>
          </p:cNvGrpSpPr>
          <p:nvPr/>
        </p:nvGrpSpPr>
        <p:grpSpPr bwMode="auto">
          <a:xfrm>
            <a:off x="2030818" y="3296329"/>
            <a:ext cx="2366869" cy="2321305"/>
            <a:chOff x="398" y="462"/>
            <a:chExt cx="1748" cy="1859"/>
          </a:xfrm>
        </p:grpSpPr>
        <p:sp>
          <p:nvSpPr>
            <p:cNvPr id="11" name="Text Box 18">
              <a:extLst>
                <a:ext uri="{FF2B5EF4-FFF2-40B4-BE49-F238E27FC236}">
                  <a16:creationId xmlns:a16="http://schemas.microsoft.com/office/drawing/2014/main" id="{29C81311-2D8B-7782-7EFF-A4FF4E6F22F7}"/>
                </a:ext>
              </a:extLst>
            </p:cNvPr>
            <p:cNvSpPr txBox="1">
              <a:spLocks noChangeArrowheads="1"/>
            </p:cNvSpPr>
            <p:nvPr/>
          </p:nvSpPr>
          <p:spPr bwMode="auto">
            <a:xfrm>
              <a:off x="514" y="2001"/>
              <a:ext cx="1632" cy="320"/>
            </a:xfrm>
            <a:prstGeom prst="rect">
              <a:avLst/>
            </a:prstGeom>
            <a:noFill/>
            <a:ln w="9525" algn="ctr">
              <a:noFill/>
              <a:miter lim="800000"/>
              <a:headEnd/>
              <a:tailEnd/>
            </a:ln>
          </p:spPr>
          <p:txBody>
            <a:bodyPr>
              <a:spAutoFit/>
            </a:bodyPr>
            <a:lstStyle/>
            <a:p>
              <a:r>
                <a:rPr lang="it-IT" sz="2000" b="1" baseline="0" dirty="0" err="1">
                  <a:solidFill>
                    <a:srgbClr val="FF0000"/>
                  </a:solidFill>
                </a:rPr>
                <a:t>Phe</a:t>
              </a:r>
              <a:r>
                <a:rPr lang="it-IT" sz="2000" b="1" baseline="0" dirty="0">
                  <a:solidFill>
                    <a:srgbClr val="FF0000"/>
                  </a:solidFill>
                </a:rPr>
                <a:t> (F)</a:t>
              </a:r>
              <a:endParaRPr lang="it-IT" sz="2000" baseline="0" dirty="0"/>
            </a:p>
          </p:txBody>
        </p:sp>
        <p:pic>
          <p:nvPicPr>
            <p:cNvPr id="12" name="Picture 68">
              <a:extLst>
                <a:ext uri="{FF2B5EF4-FFF2-40B4-BE49-F238E27FC236}">
                  <a16:creationId xmlns:a16="http://schemas.microsoft.com/office/drawing/2014/main" id="{27B95348-8525-2DDC-5409-848A82B9E227}"/>
                </a:ext>
              </a:extLst>
            </p:cNvPr>
            <p:cNvPicPr>
              <a:picLocks noChangeAspect="1" noChangeArrowheads="1"/>
            </p:cNvPicPr>
            <p:nvPr/>
          </p:nvPicPr>
          <p:blipFill>
            <a:blip r:embed="rId3" cstate="print"/>
            <a:srcRect/>
            <a:stretch>
              <a:fillRect/>
            </a:stretch>
          </p:blipFill>
          <p:spPr bwMode="auto">
            <a:xfrm>
              <a:off x="398" y="510"/>
              <a:ext cx="1134" cy="1440"/>
            </a:xfrm>
            <a:prstGeom prst="rect">
              <a:avLst/>
            </a:prstGeom>
            <a:noFill/>
            <a:ln w="9525" algn="ctr">
              <a:noFill/>
              <a:miter lim="800000"/>
              <a:headEnd/>
              <a:tailEnd/>
            </a:ln>
          </p:spPr>
        </p:pic>
        <p:sp>
          <p:nvSpPr>
            <p:cNvPr id="13" name="Text Box 72">
              <a:extLst>
                <a:ext uri="{FF2B5EF4-FFF2-40B4-BE49-F238E27FC236}">
                  <a16:creationId xmlns:a16="http://schemas.microsoft.com/office/drawing/2014/main" id="{BD7D100B-B541-A4A5-B41B-E43FAED87026}"/>
                </a:ext>
              </a:extLst>
            </p:cNvPr>
            <p:cNvSpPr txBox="1">
              <a:spLocks noChangeArrowheads="1"/>
            </p:cNvSpPr>
            <p:nvPr/>
          </p:nvSpPr>
          <p:spPr bwMode="auto">
            <a:xfrm>
              <a:off x="1113" y="462"/>
              <a:ext cx="217" cy="269"/>
            </a:xfrm>
            <a:prstGeom prst="rect">
              <a:avLst/>
            </a:prstGeom>
            <a:noFill/>
            <a:ln w="9525" algn="ctr">
              <a:noFill/>
              <a:miter lim="800000"/>
              <a:headEnd/>
              <a:tailEnd/>
            </a:ln>
          </p:spPr>
          <p:txBody>
            <a:bodyPr wrap="none">
              <a:spAutoFit/>
            </a:bodyPr>
            <a:lstStyle/>
            <a:p>
              <a:r>
                <a:rPr lang="it-IT" sz="2200" b="1" baseline="0" dirty="0"/>
                <a:t>H</a:t>
              </a:r>
            </a:p>
          </p:txBody>
        </p:sp>
      </p:grpSp>
      <p:grpSp>
        <p:nvGrpSpPr>
          <p:cNvPr id="14" name="Group 13">
            <a:extLst>
              <a:ext uri="{FF2B5EF4-FFF2-40B4-BE49-F238E27FC236}">
                <a16:creationId xmlns:a16="http://schemas.microsoft.com/office/drawing/2014/main" id="{A811E7C3-1C39-8F79-2EB3-372F4623D2C4}"/>
              </a:ext>
            </a:extLst>
          </p:cNvPr>
          <p:cNvGrpSpPr>
            <a:grpSpLocks/>
          </p:cNvGrpSpPr>
          <p:nvPr/>
        </p:nvGrpSpPr>
        <p:grpSpPr bwMode="auto">
          <a:xfrm>
            <a:off x="3957796" y="3242619"/>
            <a:ext cx="2034588" cy="2356761"/>
            <a:chOff x="3936" y="410"/>
            <a:chExt cx="1427" cy="1877"/>
          </a:xfrm>
        </p:grpSpPr>
        <p:pic>
          <p:nvPicPr>
            <p:cNvPr id="15" name="Picture 66">
              <a:extLst>
                <a:ext uri="{FF2B5EF4-FFF2-40B4-BE49-F238E27FC236}">
                  <a16:creationId xmlns:a16="http://schemas.microsoft.com/office/drawing/2014/main" id="{F760A070-04D3-332C-AF9E-03A5C729FC82}"/>
                </a:ext>
              </a:extLst>
            </p:cNvPr>
            <p:cNvPicPr>
              <a:picLocks noChangeAspect="1" noChangeArrowheads="1"/>
            </p:cNvPicPr>
            <p:nvPr/>
          </p:nvPicPr>
          <p:blipFill>
            <a:blip r:embed="rId4" cstate="print"/>
            <a:srcRect/>
            <a:stretch>
              <a:fillRect/>
            </a:stretch>
          </p:blipFill>
          <p:spPr bwMode="auto">
            <a:xfrm>
              <a:off x="4050" y="459"/>
              <a:ext cx="1313" cy="1500"/>
            </a:xfrm>
            <a:prstGeom prst="rect">
              <a:avLst/>
            </a:prstGeom>
            <a:noFill/>
            <a:ln w="9525" algn="ctr">
              <a:noFill/>
              <a:miter lim="800000"/>
              <a:headEnd/>
              <a:tailEnd/>
            </a:ln>
          </p:spPr>
        </p:pic>
        <p:sp>
          <p:nvSpPr>
            <p:cNvPr id="16" name="Text Box 74">
              <a:extLst>
                <a:ext uri="{FF2B5EF4-FFF2-40B4-BE49-F238E27FC236}">
                  <a16:creationId xmlns:a16="http://schemas.microsoft.com/office/drawing/2014/main" id="{38AF8FCA-C636-5C9D-2173-5E0615AFF900}"/>
                </a:ext>
              </a:extLst>
            </p:cNvPr>
            <p:cNvSpPr txBox="1">
              <a:spLocks noChangeArrowheads="1"/>
            </p:cNvSpPr>
            <p:nvPr/>
          </p:nvSpPr>
          <p:spPr bwMode="auto">
            <a:xfrm>
              <a:off x="4798" y="410"/>
              <a:ext cx="200" cy="269"/>
            </a:xfrm>
            <a:prstGeom prst="rect">
              <a:avLst/>
            </a:prstGeom>
            <a:noFill/>
            <a:ln w="9525" algn="ctr">
              <a:noFill/>
              <a:miter lim="800000"/>
              <a:headEnd/>
              <a:tailEnd/>
            </a:ln>
          </p:spPr>
          <p:txBody>
            <a:bodyPr wrap="none">
              <a:spAutoFit/>
            </a:bodyPr>
            <a:lstStyle/>
            <a:p>
              <a:r>
                <a:rPr lang="it-IT" sz="2200" b="1" baseline="0" dirty="0"/>
                <a:t>H</a:t>
              </a:r>
            </a:p>
          </p:txBody>
        </p:sp>
        <p:sp>
          <p:nvSpPr>
            <p:cNvPr id="17" name="Rectangle 16">
              <a:extLst>
                <a:ext uri="{FF2B5EF4-FFF2-40B4-BE49-F238E27FC236}">
                  <a16:creationId xmlns:a16="http://schemas.microsoft.com/office/drawing/2014/main" id="{0A7D4D4B-29CC-8FC6-ADF1-A031D3892D23}"/>
                </a:ext>
              </a:extLst>
            </p:cNvPr>
            <p:cNvSpPr>
              <a:spLocks noChangeArrowheads="1"/>
            </p:cNvSpPr>
            <p:nvPr/>
          </p:nvSpPr>
          <p:spPr bwMode="auto">
            <a:xfrm>
              <a:off x="3936" y="1968"/>
              <a:ext cx="969" cy="319"/>
            </a:xfrm>
            <a:prstGeom prst="rect">
              <a:avLst/>
            </a:prstGeom>
            <a:noFill/>
            <a:ln w="9525" algn="ctr">
              <a:noFill/>
              <a:miter lim="800000"/>
              <a:headEnd/>
              <a:tailEnd/>
            </a:ln>
            <a:effectLst/>
          </p:spPr>
          <p:txBody>
            <a:bodyPr wrap="none">
              <a:spAutoFit/>
            </a:bodyPr>
            <a:lstStyle/>
            <a:p>
              <a:r>
                <a:rPr lang="it-IT" sz="2000" b="1" baseline="0" dirty="0">
                  <a:solidFill>
                    <a:srgbClr val="FF0000"/>
                  </a:solidFill>
                </a:rPr>
                <a:t>       Trp (W)</a:t>
              </a:r>
            </a:p>
          </p:txBody>
        </p:sp>
      </p:grpSp>
      <p:sp>
        <p:nvSpPr>
          <p:cNvPr id="21" name="Rectangle 31">
            <a:extLst>
              <a:ext uri="{FF2B5EF4-FFF2-40B4-BE49-F238E27FC236}">
                <a16:creationId xmlns:a16="http://schemas.microsoft.com/office/drawing/2014/main" id="{FC39F352-6050-A4B8-0E8E-F78823BB1A82}"/>
              </a:ext>
            </a:extLst>
          </p:cNvPr>
          <p:cNvSpPr>
            <a:spLocks noChangeArrowheads="1"/>
          </p:cNvSpPr>
          <p:nvPr/>
        </p:nvSpPr>
        <p:spPr bwMode="auto">
          <a:xfrm>
            <a:off x="7602540" y="5391621"/>
            <a:ext cx="1164829" cy="611193"/>
          </a:xfrm>
          <a:prstGeom prst="rect">
            <a:avLst/>
          </a:prstGeom>
          <a:noFill/>
          <a:ln w="9525" algn="ctr">
            <a:noFill/>
            <a:miter lim="800000"/>
            <a:headEnd/>
            <a:tailEnd/>
          </a:ln>
        </p:spPr>
        <p:txBody>
          <a:bodyPr wrap="square">
            <a:spAutoFit/>
          </a:bodyPr>
          <a:lstStyle/>
          <a:p>
            <a:pPr>
              <a:lnSpc>
                <a:spcPct val="75000"/>
              </a:lnSpc>
            </a:pPr>
            <a:r>
              <a:rPr lang="it-IT" sz="2200" b="1" baseline="0" dirty="0">
                <a:solidFill>
                  <a:srgbClr val="FF0000"/>
                </a:solidFill>
              </a:rPr>
              <a:t>Arg (R)</a:t>
            </a:r>
          </a:p>
          <a:p>
            <a:pPr>
              <a:lnSpc>
                <a:spcPct val="75000"/>
              </a:lnSpc>
            </a:pPr>
            <a:endParaRPr lang="it-IT" sz="2200" baseline="0" dirty="0"/>
          </a:p>
        </p:txBody>
      </p:sp>
      <p:pic>
        <p:nvPicPr>
          <p:cNvPr id="22" name="Picture 67">
            <a:extLst>
              <a:ext uri="{FF2B5EF4-FFF2-40B4-BE49-F238E27FC236}">
                <a16:creationId xmlns:a16="http://schemas.microsoft.com/office/drawing/2014/main" id="{9E01C239-1FA5-5C0B-5FBC-72A321A36DA2}"/>
              </a:ext>
            </a:extLst>
          </p:cNvPr>
          <p:cNvPicPr>
            <a:picLocks noChangeAspect="1" noChangeArrowheads="1"/>
          </p:cNvPicPr>
          <p:nvPr/>
        </p:nvPicPr>
        <p:blipFill>
          <a:blip r:embed="rId5" cstate="print"/>
          <a:srcRect/>
          <a:stretch>
            <a:fillRect/>
          </a:stretch>
        </p:blipFill>
        <p:spPr bwMode="auto">
          <a:xfrm>
            <a:off x="7294172" y="3077040"/>
            <a:ext cx="1473197" cy="2232363"/>
          </a:xfrm>
          <a:prstGeom prst="rect">
            <a:avLst/>
          </a:prstGeom>
          <a:noFill/>
          <a:ln w="9525" algn="ctr">
            <a:noFill/>
            <a:miter lim="800000"/>
            <a:headEnd/>
            <a:tailEnd/>
          </a:ln>
        </p:spPr>
      </p:pic>
    </p:spTree>
    <p:extLst>
      <p:ext uri="{BB962C8B-B14F-4D97-AF65-F5344CB8AC3E}">
        <p14:creationId xmlns:p14="http://schemas.microsoft.com/office/powerpoint/2010/main" val="625161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wipe(down)">
                                      <p:cBhvr>
                                        <p:cTn id="7" dur="500"/>
                                        <p:tgtEl>
                                          <p:spTgt spid="2">
                                            <p:txEl>
                                              <p:pRg st="1" end="1"/>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2">
                                            <p:txEl>
                                              <p:pRg st="2" end="2"/>
                                            </p:txEl>
                                          </p:spTgt>
                                        </p:tgtEl>
                                        <p:attrNameLst>
                                          <p:attrName>style.visibility</p:attrName>
                                        </p:attrNameLst>
                                      </p:cBhvr>
                                      <p:to>
                                        <p:strVal val="visible"/>
                                      </p:to>
                                    </p:set>
                                    <p:animEffect transition="in" filter="wipe(down)">
                                      <p:cBhvr>
                                        <p:cTn id="10"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a:extLst>
              <a:ext uri="{FF2B5EF4-FFF2-40B4-BE49-F238E27FC236}">
                <a16:creationId xmlns:a16="http://schemas.microsoft.com/office/drawing/2014/main" id="{9B5F9A6E-3AE7-3B37-56F0-901446DD6EB5}"/>
              </a:ext>
            </a:extLst>
          </p:cNvPr>
          <p:cNvSpPr/>
          <p:nvPr/>
        </p:nvSpPr>
        <p:spPr>
          <a:xfrm>
            <a:off x="2133600" y="3886200"/>
            <a:ext cx="1905000" cy="21336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6564" name="Text Box 4"/>
          <p:cNvSpPr txBox="1">
            <a:spLocks noChangeArrowheads="1"/>
          </p:cNvSpPr>
          <p:nvPr/>
        </p:nvSpPr>
        <p:spPr bwMode="auto">
          <a:xfrm>
            <a:off x="228600" y="152400"/>
            <a:ext cx="8763000" cy="1323439"/>
          </a:xfrm>
          <a:prstGeom prst="rect">
            <a:avLst/>
          </a:prstGeom>
          <a:noFill/>
          <a:ln w="9525">
            <a:noFill/>
            <a:miter lim="800000"/>
            <a:headEnd/>
            <a:tailEnd/>
          </a:ln>
          <a:effectLst/>
        </p:spPr>
        <p:txBody>
          <a:bodyPr lIns="91440" tIns="45720" rIns="91440" bIns="45720" anchor="t">
            <a:spAutoFit/>
          </a:bodyPr>
          <a:lstStyle/>
          <a:p>
            <a:pPr algn="ctr"/>
            <a:r>
              <a:rPr lang="it-IT" sz="2000" b="1" baseline="0" dirty="0">
                <a:solidFill>
                  <a:srgbClr val="C00000"/>
                </a:solidFill>
                <a:latin typeface="Calibri"/>
                <a:cs typeface="Calibri"/>
              </a:rPr>
              <a:t>A seconda del tipo di amminoacidi, una catena polipeptidica sarà più o meno propensa ad avvolgersi ad alfa-elica.</a:t>
            </a:r>
          </a:p>
          <a:p>
            <a:pPr algn="ctr"/>
            <a:r>
              <a:rPr lang="it-IT" sz="2000" b="1" baseline="0" dirty="0">
                <a:solidFill>
                  <a:srgbClr val="C00000"/>
                </a:solidFill>
                <a:latin typeface="Calibri"/>
                <a:cs typeface="Calibri"/>
              </a:rPr>
              <a:t> La composizione amminoacidica impone angoli di rotazione </a:t>
            </a:r>
            <a:r>
              <a:rPr lang="el-GR" sz="2000" b="1" baseline="0" dirty="0">
                <a:solidFill>
                  <a:srgbClr val="C00000"/>
                </a:solidFill>
                <a:latin typeface="Calibri"/>
                <a:cs typeface="Calibri"/>
              </a:rPr>
              <a:t>Ψ</a:t>
            </a:r>
            <a:r>
              <a:rPr lang="it-IT" sz="2000" b="1" baseline="0" dirty="0">
                <a:solidFill>
                  <a:srgbClr val="C00000"/>
                </a:solidFill>
                <a:latin typeface="Calibri"/>
                <a:cs typeface="Calibri"/>
              </a:rPr>
              <a:t> e </a:t>
            </a:r>
            <a:r>
              <a:rPr lang="el-GR" sz="2000" b="1" baseline="0" dirty="0">
                <a:solidFill>
                  <a:srgbClr val="C00000"/>
                </a:solidFill>
                <a:latin typeface="Calibri"/>
                <a:cs typeface="Calibri"/>
              </a:rPr>
              <a:t>Φ</a:t>
            </a:r>
            <a:r>
              <a:rPr lang="it-IT" sz="2000" b="1" baseline="0" dirty="0">
                <a:solidFill>
                  <a:srgbClr val="C00000"/>
                </a:solidFill>
                <a:latin typeface="Calibri"/>
                <a:cs typeface="Calibri"/>
              </a:rPr>
              <a:t> che entro certi valori favoriscono l’avvolgimento ad </a:t>
            </a:r>
            <a:r>
              <a:rPr lang="el-GR" sz="2000" b="1" baseline="0" dirty="0">
                <a:solidFill>
                  <a:srgbClr val="C00000"/>
                </a:solidFill>
                <a:latin typeface="Calibri"/>
                <a:cs typeface="Calibri"/>
              </a:rPr>
              <a:t>α</a:t>
            </a:r>
            <a:r>
              <a:rPr lang="it-IT" sz="2000" b="1" baseline="0" dirty="0">
                <a:solidFill>
                  <a:srgbClr val="C00000"/>
                </a:solidFill>
                <a:latin typeface="Calibri"/>
                <a:cs typeface="Calibri"/>
              </a:rPr>
              <a:t>-elica (60.0°-47.0°)</a:t>
            </a:r>
            <a:endParaRPr lang="it-IT" sz="2000" baseline="0" dirty="0"/>
          </a:p>
        </p:txBody>
      </p:sp>
      <p:sp>
        <p:nvSpPr>
          <p:cNvPr id="2" name="Rettangolo 1"/>
          <p:cNvSpPr/>
          <p:nvPr/>
        </p:nvSpPr>
        <p:spPr>
          <a:xfrm>
            <a:off x="0" y="1816625"/>
            <a:ext cx="8915400" cy="1815882"/>
          </a:xfrm>
          <a:prstGeom prst="rect">
            <a:avLst/>
          </a:prstGeom>
        </p:spPr>
        <p:txBody>
          <a:bodyPr wrap="square">
            <a:spAutoFit/>
          </a:bodyPr>
          <a:lstStyle/>
          <a:p>
            <a:pPr marL="576000" lvl="0" indent="-342900" algn="just">
              <a:buFont typeface="Wingdings" panose="05000000000000000000" pitchFamily="2" charset="2"/>
              <a:buChar char="ü"/>
              <a:defRPr/>
            </a:pPr>
            <a:r>
              <a:rPr lang="it-IT" sz="2800" baseline="0" dirty="0">
                <a:solidFill>
                  <a:srgbClr val="0000FF"/>
                </a:solidFill>
              </a:rPr>
              <a:t>GLICINA (</a:t>
            </a:r>
            <a:r>
              <a:rPr lang="it-IT" sz="2800" baseline="0" dirty="0" err="1">
                <a:solidFill>
                  <a:srgbClr val="0000FF"/>
                </a:solidFill>
              </a:rPr>
              <a:t>Gly</a:t>
            </a:r>
            <a:r>
              <a:rPr lang="it-IT" sz="2800" baseline="0" dirty="0">
                <a:solidFill>
                  <a:srgbClr val="0000FF"/>
                </a:solidFill>
              </a:rPr>
              <a:t>)</a:t>
            </a:r>
            <a:r>
              <a:rPr lang="it-IT" sz="2800" baseline="0" dirty="0">
                <a:solidFill>
                  <a:srgbClr val="000000"/>
                </a:solidFill>
              </a:rPr>
              <a:t>: la catena R è un idrogeno, nessun impedimento alla rotazione intorno al C</a:t>
            </a:r>
            <a:r>
              <a:rPr lang="el-GR" sz="2800" baseline="0" dirty="0">
                <a:solidFill>
                  <a:srgbClr val="000000"/>
                </a:solidFill>
              </a:rPr>
              <a:t>α</a:t>
            </a:r>
            <a:r>
              <a:rPr lang="it-IT" sz="2800" baseline="0" dirty="0">
                <a:solidFill>
                  <a:srgbClr val="000000"/>
                </a:solidFill>
              </a:rPr>
              <a:t>, gli angoli</a:t>
            </a:r>
            <a:r>
              <a:rPr lang="el-GR" sz="2800" b="1" baseline="0" dirty="0">
                <a:solidFill>
                  <a:srgbClr val="C00000"/>
                </a:solidFill>
              </a:rPr>
              <a:t> </a:t>
            </a:r>
            <a:r>
              <a:rPr lang="el-GR" sz="2800" baseline="0" dirty="0"/>
              <a:t>Ψ</a:t>
            </a:r>
            <a:r>
              <a:rPr lang="it-IT" sz="2800" baseline="0" dirty="0"/>
              <a:t> e </a:t>
            </a:r>
            <a:r>
              <a:rPr lang="el-GR" sz="2800" baseline="0" dirty="0"/>
              <a:t>Φ</a:t>
            </a:r>
            <a:r>
              <a:rPr lang="it-IT" sz="2800" baseline="0" dirty="0"/>
              <a:t> sono molto ampi e non favorevoli all’</a:t>
            </a:r>
            <a:r>
              <a:rPr lang="el-GR" sz="2800" baseline="0" dirty="0"/>
              <a:t>α-</a:t>
            </a:r>
            <a:r>
              <a:rPr lang="it-IT" sz="2800" baseline="0" dirty="0"/>
              <a:t>elica.</a:t>
            </a:r>
          </a:p>
          <a:p>
            <a:pPr marL="233100" lvl="0" algn="just">
              <a:defRPr/>
            </a:pPr>
            <a:r>
              <a:rPr lang="it-IT" sz="2800" baseline="0" dirty="0"/>
              <a:t>	 </a:t>
            </a:r>
            <a:r>
              <a:rPr lang="it-IT" sz="2800" b="1" baseline="0" dirty="0">
                <a:solidFill>
                  <a:srgbClr val="FF0000"/>
                </a:solidFill>
              </a:rPr>
              <a:t>Si trova alla fine o all’inizio dell’elica.</a:t>
            </a:r>
          </a:p>
        </p:txBody>
      </p:sp>
      <p:pic>
        <p:nvPicPr>
          <p:cNvPr id="4" name="Picture 225"/>
          <p:cNvPicPr>
            <a:picLocks noChangeAspect="1" noChangeArrowheads="1"/>
          </p:cNvPicPr>
          <p:nvPr/>
        </p:nvPicPr>
        <p:blipFill rotWithShape="1">
          <a:blip r:embed="rId2" cstate="print"/>
          <a:srcRect l="1373" t="8115" r="78085" b="69651"/>
          <a:stretch/>
        </p:blipFill>
        <p:spPr bwMode="auto">
          <a:xfrm>
            <a:off x="2362200" y="4191000"/>
            <a:ext cx="1422400" cy="1066800"/>
          </a:xfrm>
          <a:prstGeom prst="rect">
            <a:avLst/>
          </a:prstGeom>
          <a:noFill/>
          <a:ln w="9525" algn="ctr">
            <a:noFill/>
            <a:miter lim="800000"/>
            <a:headEnd/>
            <a:tailEnd/>
          </a:ln>
        </p:spPr>
      </p:pic>
      <p:sp>
        <p:nvSpPr>
          <p:cNvPr id="8" name="CasellaDiTesto 7">
            <a:extLst>
              <a:ext uri="{FF2B5EF4-FFF2-40B4-BE49-F238E27FC236}">
                <a16:creationId xmlns:a16="http://schemas.microsoft.com/office/drawing/2014/main" id="{54C4177C-EC9D-5740-DD6A-E0B1B87910F3}"/>
              </a:ext>
            </a:extLst>
          </p:cNvPr>
          <p:cNvSpPr txBox="1"/>
          <p:nvPr/>
        </p:nvSpPr>
        <p:spPr>
          <a:xfrm>
            <a:off x="2847975" y="5398667"/>
            <a:ext cx="4591050" cy="461665"/>
          </a:xfrm>
          <a:prstGeom prst="rect">
            <a:avLst/>
          </a:prstGeom>
          <a:noFill/>
        </p:spPr>
        <p:txBody>
          <a:bodyPr wrap="square">
            <a:spAutoFit/>
          </a:bodyPr>
          <a:lstStyle/>
          <a:p>
            <a:r>
              <a:rPr lang="it-IT" sz="3600" dirty="0" err="1">
                <a:solidFill>
                  <a:srgbClr val="0000FF"/>
                </a:solidFill>
              </a:rPr>
              <a:t>Gly</a:t>
            </a:r>
            <a:r>
              <a:rPr lang="it-IT" sz="3600" dirty="0">
                <a:solidFill>
                  <a:srgbClr val="0000FF"/>
                </a:solidFill>
              </a:rPr>
              <a:t> (G)</a:t>
            </a:r>
            <a:r>
              <a:rPr lang="it-IT" sz="3600" dirty="0">
                <a:solidFill>
                  <a:srgbClr val="000000"/>
                </a:solidFill>
              </a:rPr>
              <a:t> </a:t>
            </a:r>
            <a:endParaRPr lang="it-IT" dirty="0"/>
          </a:p>
        </p:txBody>
      </p:sp>
    </p:spTree>
    <p:extLst>
      <p:ext uri="{BB962C8B-B14F-4D97-AF65-F5344CB8AC3E}">
        <p14:creationId xmlns:p14="http://schemas.microsoft.com/office/powerpoint/2010/main" val="1635668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0" y="368767"/>
            <a:ext cx="8610600" cy="4401205"/>
          </a:xfrm>
          <a:prstGeom prst="rect">
            <a:avLst/>
          </a:prstGeom>
        </p:spPr>
        <p:txBody>
          <a:bodyPr wrap="square">
            <a:spAutoFit/>
          </a:bodyPr>
          <a:lstStyle/>
          <a:p>
            <a:pPr marL="342900" lvl="0" indent="-342900" algn="just">
              <a:buFont typeface="Courier New" panose="02070309020205020404" pitchFamily="49" charset="0"/>
              <a:buChar char="o"/>
              <a:defRPr/>
            </a:pPr>
            <a:r>
              <a:rPr lang="it-IT" sz="2800" b="1" dirty="0">
                <a:solidFill>
                  <a:srgbClr val="0000FF"/>
                </a:solidFill>
              </a:rPr>
              <a:t>Amminoacidi che impediscono la formazione di </a:t>
            </a:r>
            <a:r>
              <a:rPr lang="el-GR" sz="2800" b="1" dirty="0">
                <a:solidFill>
                  <a:srgbClr val="0000FF"/>
                </a:solidFill>
              </a:rPr>
              <a:t>α</a:t>
            </a:r>
            <a:r>
              <a:rPr lang="it-IT" sz="2800" b="1" dirty="0">
                <a:solidFill>
                  <a:srgbClr val="0000FF"/>
                </a:solidFill>
              </a:rPr>
              <a:t>-eliche:</a:t>
            </a:r>
          </a:p>
          <a:p>
            <a:pPr lvl="0" algn="just">
              <a:defRPr/>
            </a:pPr>
            <a:endParaRPr lang="it-IT" sz="2800" b="1" dirty="0">
              <a:solidFill>
                <a:srgbClr val="0000FF"/>
              </a:solidFill>
            </a:endParaRPr>
          </a:p>
          <a:p>
            <a:pPr marL="576000" lvl="0" indent="-342900" algn="just">
              <a:buFont typeface="Wingdings" panose="05000000000000000000" pitchFamily="2" charset="2"/>
              <a:buChar char="ü"/>
              <a:defRPr/>
            </a:pPr>
            <a:r>
              <a:rPr lang="it-IT" sz="2800" dirty="0">
                <a:solidFill>
                  <a:srgbClr val="0000FF"/>
                </a:solidFill>
              </a:rPr>
              <a:t>PROLINA (Pro): </a:t>
            </a:r>
            <a:r>
              <a:rPr lang="it-IT" sz="2800" dirty="0">
                <a:solidFill>
                  <a:srgbClr val="000000"/>
                </a:solidFill>
              </a:rPr>
              <a:t>l’N-ammidico fa parte di un anello rigido.</a:t>
            </a:r>
          </a:p>
          <a:p>
            <a:pPr marL="233100" lvl="0" algn="just">
              <a:defRPr/>
            </a:pPr>
            <a:r>
              <a:rPr lang="it-IT" sz="2800" dirty="0">
                <a:solidFill>
                  <a:srgbClr val="000000"/>
                </a:solidFill>
              </a:rPr>
              <a:t>Quando la Pro è inserita nella catena polipeptidica</a:t>
            </a:r>
          </a:p>
          <a:p>
            <a:pPr marL="233100" lvl="0" algn="just">
              <a:defRPr/>
            </a:pPr>
            <a:r>
              <a:rPr lang="it-IT" sz="2800" u="sng" dirty="0">
                <a:solidFill>
                  <a:srgbClr val="000000"/>
                </a:solidFill>
              </a:rPr>
              <a:t>non può partecipare completamente ai legami idrogeno</a:t>
            </a:r>
          </a:p>
          <a:p>
            <a:pPr marL="233100" lvl="0" algn="just">
              <a:defRPr/>
            </a:pPr>
            <a:r>
              <a:rPr lang="it-IT" sz="2800" dirty="0" err="1">
                <a:solidFill>
                  <a:srgbClr val="000000"/>
                </a:solidFill>
              </a:rPr>
              <a:t>intracatena</a:t>
            </a:r>
            <a:r>
              <a:rPr lang="it-IT" sz="2800" dirty="0">
                <a:solidFill>
                  <a:srgbClr val="000000"/>
                </a:solidFill>
              </a:rPr>
              <a:t>. </a:t>
            </a:r>
          </a:p>
          <a:p>
            <a:pPr marL="233100" lvl="0" algn="just">
              <a:defRPr/>
            </a:pPr>
            <a:r>
              <a:rPr lang="it-IT" sz="2800" u="sng" dirty="0">
                <a:solidFill>
                  <a:srgbClr val="000000"/>
                </a:solidFill>
              </a:rPr>
              <a:t>Non è consentita alcuna </a:t>
            </a:r>
          </a:p>
          <a:p>
            <a:pPr marL="233100" lvl="0" algn="just">
              <a:defRPr/>
            </a:pPr>
            <a:r>
              <a:rPr lang="it-IT" sz="2800" u="sng" dirty="0">
                <a:solidFill>
                  <a:srgbClr val="000000"/>
                </a:solidFill>
              </a:rPr>
              <a:t>rotazione intorno al legame N – Cα.</a:t>
            </a:r>
          </a:p>
          <a:p>
            <a:pPr marL="233100" lvl="0" algn="just">
              <a:defRPr/>
            </a:pPr>
            <a:endParaRPr lang="it-IT" sz="2800" dirty="0">
              <a:solidFill>
                <a:srgbClr val="000000"/>
              </a:solidFill>
            </a:endParaRPr>
          </a:p>
          <a:p>
            <a:pPr marL="233100" lvl="0" algn="just">
              <a:defRPr/>
            </a:pPr>
            <a:endParaRPr lang="it-IT" sz="2800" dirty="0">
              <a:solidFill>
                <a:srgbClr val="000000"/>
              </a:solidFill>
            </a:endParaRPr>
          </a:p>
          <a:p>
            <a:pPr marL="233100" lvl="0" algn="just">
              <a:defRPr/>
            </a:pPr>
            <a:endParaRPr lang="it-IT" sz="2800" dirty="0">
              <a:solidFill>
                <a:srgbClr val="000000"/>
              </a:solidFill>
            </a:endParaRPr>
          </a:p>
          <a:p>
            <a:pPr marL="576000" lvl="0" indent="-342900" algn="just">
              <a:buFont typeface="Wingdings" panose="05000000000000000000" pitchFamily="2" charset="2"/>
              <a:buChar char="ü"/>
              <a:defRPr/>
            </a:pPr>
            <a:r>
              <a:rPr lang="it-IT" sz="2800" dirty="0">
                <a:solidFill>
                  <a:srgbClr val="0000FF"/>
                </a:solidFill>
              </a:rPr>
              <a:t>AMMINOACIDI CARICHI</a:t>
            </a:r>
            <a:r>
              <a:rPr lang="it-IT" sz="2800" dirty="0">
                <a:solidFill>
                  <a:srgbClr val="000000"/>
                </a:solidFill>
              </a:rPr>
              <a:t>: AA con la stessa carica sulla catena laterale che si susseguono lungo la catena creano una distensione dello scheletro polipeptidico per effetto di repulsione. </a:t>
            </a:r>
          </a:p>
          <a:p>
            <a:pPr marL="576000" lvl="0" indent="-342900" algn="just">
              <a:buFont typeface="Wingdings" panose="05000000000000000000" pitchFamily="2" charset="2"/>
              <a:buChar char="ü"/>
              <a:defRPr/>
            </a:pPr>
            <a:endParaRPr lang="it-IT" sz="2800" dirty="0">
              <a:solidFill>
                <a:srgbClr val="000000"/>
              </a:solidFill>
            </a:endParaRPr>
          </a:p>
        </p:txBody>
      </p:sp>
      <p:grpSp>
        <p:nvGrpSpPr>
          <p:cNvPr id="23" name="Gruppo 22"/>
          <p:cNvGrpSpPr/>
          <p:nvPr/>
        </p:nvGrpSpPr>
        <p:grpSpPr>
          <a:xfrm>
            <a:off x="5676118" y="-109415"/>
            <a:ext cx="2854409" cy="3470321"/>
            <a:chOff x="6137191" y="-130197"/>
            <a:chExt cx="2854409" cy="3470321"/>
          </a:xfrm>
        </p:grpSpPr>
        <p:pic>
          <p:nvPicPr>
            <p:cNvPr id="3" name="Picture 225"/>
            <p:cNvPicPr>
              <a:picLocks noChangeAspect="1" noChangeArrowheads="1"/>
            </p:cNvPicPr>
            <p:nvPr/>
          </p:nvPicPr>
          <p:blipFill rotWithShape="1">
            <a:blip r:embed="rId2" cstate="print"/>
            <a:srcRect l="61287" t="4941" r="18171" b="62240"/>
            <a:stretch/>
          </p:blipFill>
          <p:spPr bwMode="auto">
            <a:xfrm>
              <a:off x="7162800" y="838200"/>
              <a:ext cx="1828800" cy="2024618"/>
            </a:xfrm>
            <a:prstGeom prst="rect">
              <a:avLst/>
            </a:prstGeom>
            <a:noFill/>
            <a:ln w="9525" algn="ctr">
              <a:noFill/>
              <a:miter lim="800000"/>
              <a:headEnd/>
              <a:tailEnd/>
            </a:ln>
          </p:spPr>
        </p:pic>
        <p:sp>
          <p:nvSpPr>
            <p:cNvPr id="4" name="CasellaDiTesto 3"/>
            <p:cNvSpPr txBox="1"/>
            <p:nvPr/>
          </p:nvSpPr>
          <p:spPr>
            <a:xfrm>
              <a:off x="8026479" y="1130324"/>
              <a:ext cx="359394" cy="461665"/>
            </a:xfrm>
            <a:prstGeom prst="rect">
              <a:avLst/>
            </a:prstGeom>
            <a:noFill/>
          </p:spPr>
          <p:txBody>
            <a:bodyPr wrap="none" rtlCol="0">
              <a:spAutoFit/>
            </a:bodyPr>
            <a:lstStyle/>
            <a:p>
              <a:r>
                <a:rPr lang="el-GR" dirty="0"/>
                <a:t>α</a:t>
              </a:r>
              <a:endParaRPr lang="it-IT" dirty="0"/>
            </a:p>
          </p:txBody>
        </p:sp>
        <p:sp>
          <p:nvSpPr>
            <p:cNvPr id="5" name="Freccia a destra con strisce 4"/>
            <p:cNvSpPr/>
            <p:nvPr/>
          </p:nvSpPr>
          <p:spPr>
            <a:xfrm rot="2660396">
              <a:off x="7028632" y="1166865"/>
              <a:ext cx="685800" cy="381000"/>
            </a:xfrm>
            <a:prstGeom prst="stripedRightArrow">
              <a:avLst>
                <a:gd name="adj1" fmla="val 36941"/>
                <a:gd name="adj2" fmla="val 50000"/>
              </a:avLst>
            </a:prstGeom>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CasellaDiTesto 8"/>
            <p:cNvSpPr txBox="1"/>
            <p:nvPr/>
          </p:nvSpPr>
          <p:spPr>
            <a:xfrm>
              <a:off x="6968676" y="1917654"/>
              <a:ext cx="492443" cy="461665"/>
            </a:xfrm>
            <a:prstGeom prst="rect">
              <a:avLst/>
            </a:prstGeom>
            <a:solidFill>
              <a:srgbClr val="FFFFCC"/>
            </a:solidFill>
          </p:spPr>
          <p:txBody>
            <a:bodyPr wrap="none" rtlCol="0">
              <a:spAutoFit/>
            </a:bodyPr>
            <a:lstStyle/>
            <a:p>
              <a:r>
                <a:rPr lang="it-IT" dirty="0">
                  <a:latin typeface="Times" panose="02020603050405020304" pitchFamily="18" charset="0"/>
                  <a:cs typeface="Times" panose="02020603050405020304" pitchFamily="18" charset="0"/>
                </a:rPr>
                <a:t>▬</a:t>
              </a:r>
              <a:endParaRPr lang="it-IT" dirty="0"/>
            </a:p>
          </p:txBody>
        </p:sp>
        <p:grpSp>
          <p:nvGrpSpPr>
            <p:cNvPr id="14" name="Gruppo 13"/>
            <p:cNvGrpSpPr/>
            <p:nvPr/>
          </p:nvGrpSpPr>
          <p:grpSpPr>
            <a:xfrm>
              <a:off x="6774552" y="1985907"/>
              <a:ext cx="388248" cy="1354217"/>
              <a:chOff x="5105400" y="2380216"/>
              <a:chExt cx="388248" cy="1354217"/>
            </a:xfrm>
          </p:grpSpPr>
          <p:sp>
            <p:nvSpPr>
              <p:cNvPr id="10" name="CasellaDiTesto 9"/>
              <p:cNvSpPr txBox="1"/>
              <p:nvPr/>
            </p:nvSpPr>
            <p:spPr>
              <a:xfrm>
                <a:off x="5105400" y="2380216"/>
                <a:ext cx="388248" cy="1354217"/>
              </a:xfrm>
              <a:prstGeom prst="rect">
                <a:avLst/>
              </a:prstGeom>
              <a:noFill/>
            </p:spPr>
            <p:txBody>
              <a:bodyPr wrap="none" rtlCol="0">
                <a:spAutoFit/>
              </a:bodyPr>
              <a:lstStyle/>
              <a:p>
                <a:pPr>
                  <a:spcAft>
                    <a:spcPts val="600"/>
                  </a:spcAft>
                </a:pPr>
                <a:r>
                  <a:rPr lang="it-IT" dirty="0"/>
                  <a:t>C</a:t>
                </a:r>
              </a:p>
              <a:p>
                <a:pPr>
                  <a:spcAft>
                    <a:spcPts val="600"/>
                  </a:spcAft>
                </a:pPr>
                <a:r>
                  <a:rPr lang="it-IT" dirty="0"/>
                  <a:t>O</a:t>
                </a:r>
              </a:p>
              <a:p>
                <a:pPr>
                  <a:spcAft>
                    <a:spcPts val="600"/>
                  </a:spcAft>
                </a:pPr>
                <a:endParaRPr lang="it-IT" dirty="0"/>
              </a:p>
            </p:txBody>
          </p:sp>
          <p:cxnSp>
            <p:nvCxnSpPr>
              <p:cNvPr id="12" name="Connettore 1 11"/>
              <p:cNvCxnSpPr/>
              <p:nvPr/>
            </p:nvCxnSpPr>
            <p:spPr>
              <a:xfrm>
                <a:off x="5254772" y="2559394"/>
                <a:ext cx="0" cy="194102"/>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Connettore 1 12"/>
              <p:cNvCxnSpPr/>
              <p:nvPr/>
            </p:nvCxnSpPr>
            <p:spPr>
              <a:xfrm>
                <a:off x="5333030" y="2561964"/>
                <a:ext cx="0" cy="194102"/>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6" name="Figura a mano libera 15"/>
            <p:cNvSpPr/>
            <p:nvPr/>
          </p:nvSpPr>
          <p:spPr>
            <a:xfrm>
              <a:off x="6137191" y="1992853"/>
              <a:ext cx="700216" cy="149024"/>
            </a:xfrm>
            <a:custGeom>
              <a:avLst/>
              <a:gdLst>
                <a:gd name="connsiteX0" fmla="*/ 700216 w 700216"/>
                <a:gd name="connsiteY0" fmla="*/ 66607 h 149024"/>
                <a:gd name="connsiteX1" fmla="*/ 535460 w 700216"/>
                <a:gd name="connsiteY1" fmla="*/ 50131 h 149024"/>
                <a:gd name="connsiteX2" fmla="*/ 337752 w 700216"/>
                <a:gd name="connsiteY2" fmla="*/ 704 h 149024"/>
                <a:gd name="connsiteX3" fmla="*/ 230660 w 700216"/>
                <a:gd name="connsiteY3" fmla="*/ 91320 h 149024"/>
                <a:gd name="connsiteX4" fmla="*/ 82379 w 700216"/>
                <a:gd name="connsiteY4" fmla="*/ 148985 h 149024"/>
                <a:gd name="connsiteX5" fmla="*/ 0 w 700216"/>
                <a:gd name="connsiteY5" fmla="*/ 83083 h 149024"/>
                <a:gd name="connsiteX6" fmla="*/ 0 w 700216"/>
                <a:gd name="connsiteY6" fmla="*/ 83083 h 149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00216" h="149024">
                  <a:moveTo>
                    <a:pt x="700216" y="66607"/>
                  </a:moveTo>
                  <a:cubicBezTo>
                    <a:pt x="648043" y="63861"/>
                    <a:pt x="595871" y="61115"/>
                    <a:pt x="535460" y="50131"/>
                  </a:cubicBezTo>
                  <a:cubicBezTo>
                    <a:pt x="475049" y="39147"/>
                    <a:pt x="388552" y="-6161"/>
                    <a:pt x="337752" y="704"/>
                  </a:cubicBezTo>
                  <a:cubicBezTo>
                    <a:pt x="286952" y="7569"/>
                    <a:pt x="273222" y="66607"/>
                    <a:pt x="230660" y="91320"/>
                  </a:cubicBezTo>
                  <a:cubicBezTo>
                    <a:pt x="188098" y="116033"/>
                    <a:pt x="120822" y="150358"/>
                    <a:pt x="82379" y="148985"/>
                  </a:cubicBezTo>
                  <a:cubicBezTo>
                    <a:pt x="43936" y="147612"/>
                    <a:pt x="0" y="83083"/>
                    <a:pt x="0" y="83083"/>
                  </a:cubicBezTo>
                  <a:lnTo>
                    <a:pt x="0" y="83083"/>
                  </a:lnTo>
                </a:path>
              </a:pathLst>
            </a:cu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8" name="CasellaDiTesto 17"/>
            <p:cNvSpPr txBox="1"/>
            <p:nvPr/>
          </p:nvSpPr>
          <p:spPr>
            <a:xfrm>
              <a:off x="7756869" y="680781"/>
              <a:ext cx="869149" cy="467239"/>
            </a:xfrm>
            <a:prstGeom prst="rect">
              <a:avLst/>
            </a:prstGeom>
            <a:solidFill>
              <a:srgbClr val="FFFFCC"/>
            </a:solidFill>
          </p:spPr>
          <p:txBody>
            <a:bodyPr wrap="none" tIns="36000" bIns="0" rtlCol="0">
              <a:spAutoFit/>
            </a:bodyPr>
            <a:lstStyle/>
            <a:p>
              <a:pPr>
                <a:spcAft>
                  <a:spcPts val="0"/>
                </a:spcAft>
              </a:pPr>
              <a:r>
                <a:rPr lang="it-IT" dirty="0"/>
                <a:t>C </a:t>
              </a:r>
              <a:r>
                <a:rPr lang="it-IT" sz="2800" i="1" dirty="0"/>
                <a:t>=</a:t>
              </a:r>
              <a:r>
                <a:rPr lang="it-IT" dirty="0"/>
                <a:t> O</a:t>
              </a:r>
            </a:p>
          </p:txBody>
        </p:sp>
        <p:sp>
          <p:nvSpPr>
            <p:cNvPr id="21" name="Figura a mano libera 20"/>
            <p:cNvSpPr/>
            <p:nvPr/>
          </p:nvSpPr>
          <p:spPr>
            <a:xfrm rot="7943935">
              <a:off x="7866124" y="145399"/>
              <a:ext cx="700216" cy="149024"/>
            </a:xfrm>
            <a:custGeom>
              <a:avLst/>
              <a:gdLst>
                <a:gd name="connsiteX0" fmla="*/ 700216 w 700216"/>
                <a:gd name="connsiteY0" fmla="*/ 66607 h 149024"/>
                <a:gd name="connsiteX1" fmla="*/ 535460 w 700216"/>
                <a:gd name="connsiteY1" fmla="*/ 50131 h 149024"/>
                <a:gd name="connsiteX2" fmla="*/ 337752 w 700216"/>
                <a:gd name="connsiteY2" fmla="*/ 704 h 149024"/>
                <a:gd name="connsiteX3" fmla="*/ 230660 w 700216"/>
                <a:gd name="connsiteY3" fmla="*/ 91320 h 149024"/>
                <a:gd name="connsiteX4" fmla="*/ 82379 w 700216"/>
                <a:gd name="connsiteY4" fmla="*/ 148985 h 149024"/>
                <a:gd name="connsiteX5" fmla="*/ 0 w 700216"/>
                <a:gd name="connsiteY5" fmla="*/ 83083 h 149024"/>
                <a:gd name="connsiteX6" fmla="*/ 0 w 700216"/>
                <a:gd name="connsiteY6" fmla="*/ 83083 h 149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00216" h="149024">
                  <a:moveTo>
                    <a:pt x="700216" y="66607"/>
                  </a:moveTo>
                  <a:cubicBezTo>
                    <a:pt x="648043" y="63861"/>
                    <a:pt x="595871" y="61115"/>
                    <a:pt x="535460" y="50131"/>
                  </a:cubicBezTo>
                  <a:cubicBezTo>
                    <a:pt x="475049" y="39147"/>
                    <a:pt x="388552" y="-6161"/>
                    <a:pt x="337752" y="704"/>
                  </a:cubicBezTo>
                  <a:cubicBezTo>
                    <a:pt x="286952" y="7569"/>
                    <a:pt x="273222" y="66607"/>
                    <a:pt x="230660" y="91320"/>
                  </a:cubicBezTo>
                  <a:cubicBezTo>
                    <a:pt x="188098" y="116033"/>
                    <a:pt x="120822" y="150358"/>
                    <a:pt x="82379" y="148985"/>
                  </a:cubicBezTo>
                  <a:cubicBezTo>
                    <a:pt x="43936" y="147612"/>
                    <a:pt x="0" y="83083"/>
                    <a:pt x="0" y="83083"/>
                  </a:cubicBezTo>
                  <a:lnTo>
                    <a:pt x="0" y="83083"/>
                  </a:lnTo>
                </a:path>
              </a:pathLst>
            </a:cu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2" name="Ovale 21"/>
            <p:cNvSpPr/>
            <p:nvPr/>
          </p:nvSpPr>
          <p:spPr>
            <a:xfrm>
              <a:off x="7451125" y="1695108"/>
              <a:ext cx="197473" cy="136859"/>
            </a:xfrm>
            <a:prstGeom prst="ellipse">
              <a:avLst/>
            </a:prstGeom>
            <a:solidFill>
              <a:srgbClr val="FFFFCC"/>
            </a:solidFill>
            <a:ln>
              <a:solidFill>
                <a:srgbClr val="FF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sp>
        <p:nvSpPr>
          <p:cNvPr id="7" name="CasellaDiTesto 6">
            <a:extLst>
              <a:ext uri="{FF2B5EF4-FFF2-40B4-BE49-F238E27FC236}">
                <a16:creationId xmlns:a16="http://schemas.microsoft.com/office/drawing/2014/main" id="{DC1FADC4-2F1B-E869-85AF-F92A2EF29F9D}"/>
              </a:ext>
            </a:extLst>
          </p:cNvPr>
          <p:cNvSpPr txBox="1"/>
          <p:nvPr/>
        </p:nvSpPr>
        <p:spPr>
          <a:xfrm>
            <a:off x="0" y="4549676"/>
            <a:ext cx="3733800" cy="1754326"/>
          </a:xfrm>
          <a:prstGeom prst="rect">
            <a:avLst/>
          </a:prstGeom>
          <a:noFill/>
          <a:ln>
            <a:solidFill>
              <a:schemeClr val="accent1"/>
            </a:solidFill>
          </a:ln>
        </p:spPr>
        <p:txBody>
          <a:bodyPr wrap="square">
            <a:spAutoFit/>
          </a:bodyPr>
          <a:lstStyle/>
          <a:p>
            <a:pPr marL="233100" lvl="0" algn="just">
              <a:defRPr/>
            </a:pPr>
            <a:r>
              <a:rPr lang="it-IT" sz="1800" baseline="0" dirty="0">
                <a:solidFill>
                  <a:srgbClr val="FF0000"/>
                </a:solidFill>
              </a:rPr>
              <a:t>Se presenti amminoacidi con carica opposta in un’</a:t>
            </a:r>
            <a:r>
              <a:rPr lang="el-GR" sz="1800" baseline="0" dirty="0">
                <a:solidFill>
                  <a:srgbClr val="FF0000"/>
                </a:solidFill>
              </a:rPr>
              <a:t>α</a:t>
            </a:r>
            <a:r>
              <a:rPr lang="it-IT" sz="1800" baseline="0" dirty="0">
                <a:solidFill>
                  <a:srgbClr val="FF0000"/>
                </a:solidFill>
              </a:rPr>
              <a:t>-elica, essi sono distanziati di 3 o 4 posizioni lungo la catena, in modo da poter interagire tra loro con un legame ionico. </a:t>
            </a:r>
          </a:p>
        </p:txBody>
      </p:sp>
      <p:sp>
        <p:nvSpPr>
          <p:cNvPr id="11" name="CasellaDiTesto 10">
            <a:extLst>
              <a:ext uri="{FF2B5EF4-FFF2-40B4-BE49-F238E27FC236}">
                <a16:creationId xmlns:a16="http://schemas.microsoft.com/office/drawing/2014/main" id="{BB7D0D64-DFF2-1B05-33DE-ED07916FB491}"/>
              </a:ext>
            </a:extLst>
          </p:cNvPr>
          <p:cNvSpPr txBox="1"/>
          <p:nvPr/>
        </p:nvSpPr>
        <p:spPr>
          <a:xfrm>
            <a:off x="4226534" y="4764904"/>
            <a:ext cx="4629150" cy="1323439"/>
          </a:xfrm>
          <a:prstGeom prst="rect">
            <a:avLst/>
          </a:prstGeom>
          <a:noFill/>
          <a:ln>
            <a:solidFill>
              <a:schemeClr val="accent1"/>
            </a:solidFill>
          </a:ln>
        </p:spPr>
        <p:txBody>
          <a:bodyPr wrap="square">
            <a:spAutoFit/>
          </a:bodyPr>
          <a:lstStyle/>
          <a:p>
            <a:pPr marL="233100" lvl="0" algn="just">
              <a:defRPr/>
            </a:pPr>
            <a:r>
              <a:rPr lang="it-IT" sz="1600" baseline="0" dirty="0">
                <a:solidFill>
                  <a:srgbClr val="000000"/>
                </a:solidFill>
              </a:rPr>
              <a:t>Quando un amminoacido con catena R positiva (es: Lisina) è presente all’estremità C-terminale dell’</a:t>
            </a:r>
            <a:r>
              <a:rPr lang="el-GR" sz="1600" baseline="0" dirty="0">
                <a:solidFill>
                  <a:srgbClr val="000000"/>
                </a:solidFill>
              </a:rPr>
              <a:t>α</a:t>
            </a:r>
            <a:r>
              <a:rPr lang="it-IT" sz="1600" baseline="0" dirty="0">
                <a:solidFill>
                  <a:srgbClr val="000000"/>
                </a:solidFill>
              </a:rPr>
              <a:t>-elica, oppure un amminoacido con catena R negativa si trova all’estremità N-terminale: il dipolo dell’elica è stabilizzato. </a:t>
            </a:r>
            <a:endParaRPr lang="el-GR" sz="1600" baseline="0" dirty="0">
              <a:solidFill>
                <a:srgbClr val="000000"/>
              </a:solidFill>
            </a:endParaRPr>
          </a:p>
        </p:txBody>
      </p:sp>
    </p:spTree>
    <p:extLst>
      <p:ext uri="{BB962C8B-B14F-4D97-AF65-F5344CB8AC3E}">
        <p14:creationId xmlns:p14="http://schemas.microsoft.com/office/powerpoint/2010/main" val="3860638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11" end="11"/>
                                            </p:txEl>
                                          </p:spTgt>
                                        </p:tgtEl>
                                        <p:attrNameLst>
                                          <p:attrName>style.visibility</p:attrName>
                                        </p:attrNameLst>
                                      </p:cBhvr>
                                      <p:to>
                                        <p:strVal val="visible"/>
                                      </p:to>
                                    </p:set>
                                    <p:animEffect transition="in" filter="fade">
                                      <p:cBhvr>
                                        <p:cTn id="7"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94" name="Picture 30" descr="v0610 [Converted]"/>
          <p:cNvPicPr>
            <a:picLocks noChangeAspect="1" noChangeArrowheads="1"/>
          </p:cNvPicPr>
          <p:nvPr/>
        </p:nvPicPr>
        <p:blipFill>
          <a:blip r:embed="rId2" cstate="print"/>
          <a:srcRect/>
          <a:stretch>
            <a:fillRect/>
          </a:stretch>
        </p:blipFill>
        <p:spPr bwMode="auto">
          <a:xfrm>
            <a:off x="4724400" y="3962400"/>
            <a:ext cx="4419600" cy="2209800"/>
          </a:xfrm>
          <a:prstGeom prst="rect">
            <a:avLst/>
          </a:prstGeom>
          <a:noFill/>
          <a:ln w="9525">
            <a:noFill/>
            <a:miter lim="800000"/>
            <a:headEnd/>
            <a:tailEnd/>
          </a:ln>
        </p:spPr>
      </p:pic>
      <p:grpSp>
        <p:nvGrpSpPr>
          <p:cNvPr id="19459" name="Group 29"/>
          <p:cNvGrpSpPr>
            <a:grpSpLocks/>
          </p:cNvGrpSpPr>
          <p:nvPr/>
        </p:nvGrpSpPr>
        <p:grpSpPr bwMode="auto">
          <a:xfrm>
            <a:off x="33337" y="1397000"/>
            <a:ext cx="9051925" cy="2603500"/>
            <a:chOff x="0" y="2304"/>
            <a:chExt cx="5702" cy="1640"/>
          </a:xfrm>
        </p:grpSpPr>
        <p:pic>
          <p:nvPicPr>
            <p:cNvPr id="19462" name="Picture 6" descr="f0235"/>
            <p:cNvPicPr>
              <a:picLocks noChangeAspect="1" noChangeArrowheads="1"/>
            </p:cNvPicPr>
            <p:nvPr/>
          </p:nvPicPr>
          <p:blipFill>
            <a:blip r:embed="rId3" cstate="print"/>
            <a:srcRect/>
            <a:stretch>
              <a:fillRect/>
            </a:stretch>
          </p:blipFill>
          <p:spPr bwMode="auto">
            <a:xfrm>
              <a:off x="58" y="2304"/>
              <a:ext cx="5644" cy="1640"/>
            </a:xfrm>
            <a:prstGeom prst="rect">
              <a:avLst/>
            </a:prstGeom>
            <a:noFill/>
            <a:ln w="9525">
              <a:noFill/>
              <a:miter lim="800000"/>
              <a:headEnd/>
              <a:tailEnd/>
            </a:ln>
          </p:spPr>
        </p:pic>
        <p:sp>
          <p:nvSpPr>
            <p:cNvPr id="19463" name="Text Box 7"/>
            <p:cNvSpPr txBox="1">
              <a:spLocks noChangeArrowheads="1"/>
            </p:cNvSpPr>
            <p:nvPr/>
          </p:nvSpPr>
          <p:spPr bwMode="auto">
            <a:xfrm>
              <a:off x="430" y="3250"/>
              <a:ext cx="254" cy="231"/>
            </a:xfrm>
            <a:prstGeom prst="rect">
              <a:avLst/>
            </a:prstGeom>
            <a:noFill/>
            <a:ln w="9525">
              <a:noFill/>
              <a:miter lim="800000"/>
              <a:headEnd/>
              <a:tailEnd/>
            </a:ln>
          </p:spPr>
          <p:txBody>
            <a:bodyPr wrap="none">
              <a:spAutoFit/>
            </a:bodyPr>
            <a:lstStyle/>
            <a:p>
              <a:r>
                <a:rPr lang="it-IT" sz="1800">
                  <a:latin typeface="Comic Sans MS" pitchFamily="66" charset="0"/>
                </a:rPr>
                <a:t>C</a:t>
              </a:r>
              <a:r>
                <a:rPr lang="el-GR" sz="1800" baseline="-25000">
                  <a:latin typeface="Comic Sans MS" pitchFamily="66" charset="0"/>
                </a:rPr>
                <a:t>α</a:t>
              </a:r>
              <a:endParaRPr lang="el-GR" sz="1800">
                <a:latin typeface="Comic Sans MS" pitchFamily="66" charset="0"/>
              </a:endParaRPr>
            </a:p>
          </p:txBody>
        </p:sp>
        <p:sp>
          <p:nvSpPr>
            <p:cNvPr id="19464" name="Text Box 8"/>
            <p:cNvSpPr txBox="1">
              <a:spLocks noChangeArrowheads="1"/>
            </p:cNvSpPr>
            <p:nvPr/>
          </p:nvSpPr>
          <p:spPr bwMode="auto">
            <a:xfrm>
              <a:off x="832" y="2973"/>
              <a:ext cx="203" cy="231"/>
            </a:xfrm>
            <a:prstGeom prst="rect">
              <a:avLst/>
            </a:prstGeom>
            <a:noFill/>
            <a:ln w="9525">
              <a:noFill/>
              <a:miter lim="800000"/>
              <a:headEnd/>
              <a:tailEnd/>
            </a:ln>
          </p:spPr>
          <p:txBody>
            <a:bodyPr wrap="none">
              <a:spAutoFit/>
            </a:bodyPr>
            <a:lstStyle/>
            <a:p>
              <a:r>
                <a:rPr lang="it-IT" sz="1800">
                  <a:latin typeface="Comic Sans MS" pitchFamily="66" charset="0"/>
                </a:rPr>
                <a:t>C</a:t>
              </a:r>
              <a:endParaRPr lang="el-GR" sz="1800">
                <a:latin typeface="Comic Sans MS" pitchFamily="66" charset="0"/>
              </a:endParaRPr>
            </a:p>
          </p:txBody>
        </p:sp>
        <p:sp>
          <p:nvSpPr>
            <p:cNvPr id="19465" name="Text Box 9"/>
            <p:cNvSpPr txBox="1">
              <a:spLocks noChangeArrowheads="1"/>
            </p:cNvSpPr>
            <p:nvPr/>
          </p:nvSpPr>
          <p:spPr bwMode="auto">
            <a:xfrm>
              <a:off x="1176" y="3013"/>
              <a:ext cx="231" cy="231"/>
            </a:xfrm>
            <a:prstGeom prst="rect">
              <a:avLst/>
            </a:prstGeom>
            <a:noFill/>
            <a:ln w="9525">
              <a:noFill/>
              <a:miter lim="800000"/>
              <a:headEnd/>
              <a:tailEnd/>
            </a:ln>
          </p:spPr>
          <p:txBody>
            <a:bodyPr wrap="none">
              <a:spAutoFit/>
            </a:bodyPr>
            <a:lstStyle/>
            <a:p>
              <a:r>
                <a:rPr lang="it-IT" sz="1800">
                  <a:latin typeface="Comic Sans MS" pitchFamily="66" charset="0"/>
                </a:rPr>
                <a:t>N</a:t>
              </a:r>
              <a:endParaRPr lang="el-GR" sz="1800">
                <a:latin typeface="Comic Sans MS" pitchFamily="66" charset="0"/>
              </a:endParaRPr>
            </a:p>
          </p:txBody>
        </p:sp>
        <p:sp>
          <p:nvSpPr>
            <p:cNvPr id="19466" name="Text Box 10"/>
            <p:cNvSpPr txBox="1">
              <a:spLocks noChangeArrowheads="1"/>
            </p:cNvSpPr>
            <p:nvPr/>
          </p:nvSpPr>
          <p:spPr bwMode="auto">
            <a:xfrm>
              <a:off x="848" y="2693"/>
              <a:ext cx="231" cy="231"/>
            </a:xfrm>
            <a:prstGeom prst="rect">
              <a:avLst/>
            </a:prstGeom>
            <a:noFill/>
            <a:ln w="9525">
              <a:noFill/>
              <a:miter lim="800000"/>
              <a:headEnd/>
              <a:tailEnd/>
            </a:ln>
          </p:spPr>
          <p:txBody>
            <a:bodyPr wrap="none">
              <a:spAutoFit/>
            </a:bodyPr>
            <a:lstStyle/>
            <a:p>
              <a:r>
                <a:rPr lang="it-IT" sz="1800">
                  <a:latin typeface="Comic Sans MS" pitchFamily="66" charset="0"/>
                </a:rPr>
                <a:t>O</a:t>
              </a:r>
              <a:endParaRPr lang="el-GR" sz="1800">
                <a:latin typeface="Comic Sans MS" pitchFamily="66" charset="0"/>
              </a:endParaRPr>
            </a:p>
          </p:txBody>
        </p:sp>
        <p:sp>
          <p:nvSpPr>
            <p:cNvPr id="19467" name="Text Box 11"/>
            <p:cNvSpPr txBox="1">
              <a:spLocks noChangeArrowheads="1"/>
            </p:cNvSpPr>
            <p:nvPr/>
          </p:nvSpPr>
          <p:spPr bwMode="auto">
            <a:xfrm>
              <a:off x="1168" y="3277"/>
              <a:ext cx="227" cy="231"/>
            </a:xfrm>
            <a:prstGeom prst="rect">
              <a:avLst/>
            </a:prstGeom>
            <a:noFill/>
            <a:ln w="9525">
              <a:noFill/>
              <a:miter lim="800000"/>
              <a:headEnd/>
              <a:tailEnd/>
            </a:ln>
          </p:spPr>
          <p:txBody>
            <a:bodyPr wrap="none">
              <a:spAutoFit/>
            </a:bodyPr>
            <a:lstStyle/>
            <a:p>
              <a:r>
                <a:rPr lang="it-IT" sz="1800">
                  <a:latin typeface="Comic Sans MS" pitchFamily="66" charset="0"/>
                </a:rPr>
                <a:t>H</a:t>
              </a:r>
              <a:endParaRPr lang="el-GR" sz="1800">
                <a:latin typeface="Comic Sans MS" pitchFamily="66" charset="0"/>
              </a:endParaRPr>
            </a:p>
          </p:txBody>
        </p:sp>
        <p:sp>
          <p:nvSpPr>
            <p:cNvPr id="19468" name="Text Box 12"/>
            <p:cNvSpPr txBox="1">
              <a:spLocks noChangeArrowheads="1"/>
            </p:cNvSpPr>
            <p:nvPr/>
          </p:nvSpPr>
          <p:spPr bwMode="auto">
            <a:xfrm>
              <a:off x="2016" y="3021"/>
              <a:ext cx="203" cy="231"/>
            </a:xfrm>
            <a:prstGeom prst="rect">
              <a:avLst/>
            </a:prstGeom>
            <a:noFill/>
            <a:ln w="9525">
              <a:noFill/>
              <a:miter lim="800000"/>
              <a:headEnd/>
              <a:tailEnd/>
            </a:ln>
          </p:spPr>
          <p:txBody>
            <a:bodyPr wrap="none">
              <a:spAutoFit/>
            </a:bodyPr>
            <a:lstStyle/>
            <a:p>
              <a:r>
                <a:rPr lang="it-IT" sz="1800">
                  <a:latin typeface="Comic Sans MS" pitchFamily="66" charset="0"/>
                </a:rPr>
                <a:t>C</a:t>
              </a:r>
              <a:endParaRPr lang="el-GR" sz="1800">
                <a:latin typeface="Comic Sans MS" pitchFamily="66" charset="0"/>
              </a:endParaRPr>
            </a:p>
          </p:txBody>
        </p:sp>
        <p:sp>
          <p:nvSpPr>
            <p:cNvPr id="19469" name="Text Box 13"/>
            <p:cNvSpPr txBox="1">
              <a:spLocks noChangeArrowheads="1"/>
            </p:cNvSpPr>
            <p:nvPr/>
          </p:nvSpPr>
          <p:spPr bwMode="auto">
            <a:xfrm>
              <a:off x="1584" y="2749"/>
              <a:ext cx="254" cy="231"/>
            </a:xfrm>
            <a:prstGeom prst="rect">
              <a:avLst/>
            </a:prstGeom>
            <a:noFill/>
            <a:ln w="9525">
              <a:noFill/>
              <a:miter lim="800000"/>
              <a:headEnd/>
              <a:tailEnd/>
            </a:ln>
          </p:spPr>
          <p:txBody>
            <a:bodyPr wrap="none">
              <a:spAutoFit/>
            </a:bodyPr>
            <a:lstStyle/>
            <a:p>
              <a:r>
                <a:rPr lang="it-IT" sz="1800">
                  <a:latin typeface="Comic Sans MS" pitchFamily="66" charset="0"/>
                </a:rPr>
                <a:t>C</a:t>
              </a:r>
              <a:r>
                <a:rPr lang="el-GR" sz="1800" baseline="-25000">
                  <a:latin typeface="Comic Sans MS" pitchFamily="66" charset="0"/>
                </a:rPr>
                <a:t>α</a:t>
              </a:r>
              <a:endParaRPr lang="el-GR" sz="1800">
                <a:latin typeface="Comic Sans MS" pitchFamily="66" charset="0"/>
              </a:endParaRPr>
            </a:p>
          </p:txBody>
        </p:sp>
        <p:sp>
          <p:nvSpPr>
            <p:cNvPr id="19470" name="Text Box 14"/>
            <p:cNvSpPr txBox="1">
              <a:spLocks noChangeArrowheads="1"/>
            </p:cNvSpPr>
            <p:nvPr/>
          </p:nvSpPr>
          <p:spPr bwMode="auto">
            <a:xfrm>
              <a:off x="2746" y="3285"/>
              <a:ext cx="254" cy="231"/>
            </a:xfrm>
            <a:prstGeom prst="rect">
              <a:avLst/>
            </a:prstGeom>
            <a:noFill/>
            <a:ln w="9525">
              <a:noFill/>
              <a:miter lim="800000"/>
              <a:headEnd/>
              <a:tailEnd/>
            </a:ln>
          </p:spPr>
          <p:txBody>
            <a:bodyPr wrap="none">
              <a:spAutoFit/>
            </a:bodyPr>
            <a:lstStyle/>
            <a:p>
              <a:r>
                <a:rPr lang="it-IT" sz="1800">
                  <a:latin typeface="Comic Sans MS" pitchFamily="66" charset="0"/>
                </a:rPr>
                <a:t>C</a:t>
              </a:r>
              <a:r>
                <a:rPr lang="el-GR" sz="1800" baseline="-25000">
                  <a:latin typeface="Comic Sans MS" pitchFamily="66" charset="0"/>
                </a:rPr>
                <a:t>α</a:t>
              </a:r>
              <a:endParaRPr lang="el-GR" sz="1800">
                <a:latin typeface="Comic Sans MS" pitchFamily="66" charset="0"/>
              </a:endParaRPr>
            </a:p>
          </p:txBody>
        </p:sp>
        <p:sp>
          <p:nvSpPr>
            <p:cNvPr id="19471" name="Text Box 15"/>
            <p:cNvSpPr txBox="1">
              <a:spLocks noChangeArrowheads="1"/>
            </p:cNvSpPr>
            <p:nvPr/>
          </p:nvSpPr>
          <p:spPr bwMode="auto">
            <a:xfrm>
              <a:off x="3896" y="2773"/>
              <a:ext cx="254" cy="231"/>
            </a:xfrm>
            <a:prstGeom prst="rect">
              <a:avLst/>
            </a:prstGeom>
            <a:noFill/>
            <a:ln w="9525">
              <a:noFill/>
              <a:miter lim="800000"/>
              <a:headEnd/>
              <a:tailEnd/>
            </a:ln>
          </p:spPr>
          <p:txBody>
            <a:bodyPr wrap="none">
              <a:spAutoFit/>
            </a:bodyPr>
            <a:lstStyle/>
            <a:p>
              <a:r>
                <a:rPr lang="it-IT" sz="1800">
                  <a:latin typeface="Comic Sans MS" pitchFamily="66" charset="0"/>
                </a:rPr>
                <a:t>C</a:t>
              </a:r>
              <a:r>
                <a:rPr lang="el-GR" sz="1800" baseline="-25000">
                  <a:latin typeface="Comic Sans MS" pitchFamily="66" charset="0"/>
                </a:rPr>
                <a:t>α</a:t>
              </a:r>
              <a:endParaRPr lang="el-GR" sz="1800">
                <a:latin typeface="Comic Sans MS" pitchFamily="66" charset="0"/>
              </a:endParaRPr>
            </a:p>
          </p:txBody>
        </p:sp>
        <p:sp>
          <p:nvSpPr>
            <p:cNvPr id="19472" name="Text Box 16"/>
            <p:cNvSpPr txBox="1">
              <a:spLocks noChangeArrowheads="1"/>
            </p:cNvSpPr>
            <p:nvPr/>
          </p:nvSpPr>
          <p:spPr bwMode="auto">
            <a:xfrm>
              <a:off x="5072" y="3261"/>
              <a:ext cx="254" cy="231"/>
            </a:xfrm>
            <a:prstGeom prst="rect">
              <a:avLst/>
            </a:prstGeom>
            <a:noFill/>
            <a:ln w="9525">
              <a:noFill/>
              <a:miter lim="800000"/>
              <a:headEnd/>
              <a:tailEnd/>
            </a:ln>
          </p:spPr>
          <p:txBody>
            <a:bodyPr wrap="none">
              <a:spAutoFit/>
            </a:bodyPr>
            <a:lstStyle/>
            <a:p>
              <a:r>
                <a:rPr lang="it-IT" sz="1800">
                  <a:latin typeface="Comic Sans MS" pitchFamily="66" charset="0"/>
                </a:rPr>
                <a:t>C</a:t>
              </a:r>
              <a:r>
                <a:rPr lang="el-GR" sz="1800" baseline="-25000">
                  <a:latin typeface="Comic Sans MS" pitchFamily="66" charset="0"/>
                </a:rPr>
                <a:t>α</a:t>
              </a:r>
              <a:endParaRPr lang="el-GR" sz="1800">
                <a:latin typeface="Comic Sans MS" pitchFamily="66" charset="0"/>
              </a:endParaRPr>
            </a:p>
          </p:txBody>
        </p:sp>
        <p:sp>
          <p:nvSpPr>
            <p:cNvPr id="19473" name="Text Box 17"/>
            <p:cNvSpPr txBox="1">
              <a:spLocks noChangeArrowheads="1"/>
            </p:cNvSpPr>
            <p:nvPr/>
          </p:nvSpPr>
          <p:spPr bwMode="auto">
            <a:xfrm>
              <a:off x="2000" y="3309"/>
              <a:ext cx="231" cy="231"/>
            </a:xfrm>
            <a:prstGeom prst="rect">
              <a:avLst/>
            </a:prstGeom>
            <a:noFill/>
            <a:ln w="9525">
              <a:noFill/>
              <a:miter lim="800000"/>
              <a:headEnd/>
              <a:tailEnd/>
            </a:ln>
          </p:spPr>
          <p:txBody>
            <a:bodyPr wrap="none">
              <a:spAutoFit/>
            </a:bodyPr>
            <a:lstStyle/>
            <a:p>
              <a:r>
                <a:rPr lang="it-IT" sz="1800">
                  <a:latin typeface="Comic Sans MS" pitchFamily="66" charset="0"/>
                </a:rPr>
                <a:t>O</a:t>
              </a:r>
              <a:endParaRPr lang="el-GR" sz="1800">
                <a:latin typeface="Comic Sans MS" pitchFamily="66" charset="0"/>
              </a:endParaRPr>
            </a:p>
          </p:txBody>
        </p:sp>
        <p:sp>
          <p:nvSpPr>
            <p:cNvPr id="19474" name="Text Box 18"/>
            <p:cNvSpPr txBox="1">
              <a:spLocks noChangeArrowheads="1"/>
            </p:cNvSpPr>
            <p:nvPr/>
          </p:nvSpPr>
          <p:spPr bwMode="auto">
            <a:xfrm>
              <a:off x="3176" y="2765"/>
              <a:ext cx="231" cy="231"/>
            </a:xfrm>
            <a:prstGeom prst="rect">
              <a:avLst/>
            </a:prstGeom>
            <a:noFill/>
            <a:ln w="9525">
              <a:noFill/>
              <a:miter lim="800000"/>
              <a:headEnd/>
              <a:tailEnd/>
            </a:ln>
          </p:spPr>
          <p:txBody>
            <a:bodyPr wrap="none">
              <a:spAutoFit/>
            </a:bodyPr>
            <a:lstStyle/>
            <a:p>
              <a:r>
                <a:rPr lang="it-IT" sz="1800">
                  <a:latin typeface="Comic Sans MS" pitchFamily="66" charset="0"/>
                </a:rPr>
                <a:t>O</a:t>
              </a:r>
              <a:endParaRPr lang="el-GR" sz="1800">
                <a:latin typeface="Comic Sans MS" pitchFamily="66" charset="0"/>
              </a:endParaRPr>
            </a:p>
          </p:txBody>
        </p:sp>
        <p:sp>
          <p:nvSpPr>
            <p:cNvPr id="19475" name="Text Box 19"/>
            <p:cNvSpPr txBox="1">
              <a:spLocks noChangeArrowheads="1"/>
            </p:cNvSpPr>
            <p:nvPr/>
          </p:nvSpPr>
          <p:spPr bwMode="auto">
            <a:xfrm>
              <a:off x="4344" y="3237"/>
              <a:ext cx="231" cy="231"/>
            </a:xfrm>
            <a:prstGeom prst="rect">
              <a:avLst/>
            </a:prstGeom>
            <a:noFill/>
            <a:ln w="9525">
              <a:noFill/>
              <a:miter lim="800000"/>
              <a:headEnd/>
              <a:tailEnd/>
            </a:ln>
          </p:spPr>
          <p:txBody>
            <a:bodyPr wrap="none">
              <a:spAutoFit/>
            </a:bodyPr>
            <a:lstStyle/>
            <a:p>
              <a:r>
                <a:rPr lang="it-IT" sz="1800">
                  <a:latin typeface="Comic Sans MS" pitchFamily="66" charset="0"/>
                </a:rPr>
                <a:t>O</a:t>
              </a:r>
              <a:endParaRPr lang="el-GR" sz="1800">
                <a:latin typeface="Comic Sans MS" pitchFamily="66" charset="0"/>
              </a:endParaRPr>
            </a:p>
          </p:txBody>
        </p:sp>
        <p:sp>
          <p:nvSpPr>
            <p:cNvPr id="19476" name="Text Box 20"/>
            <p:cNvSpPr txBox="1">
              <a:spLocks noChangeArrowheads="1"/>
            </p:cNvSpPr>
            <p:nvPr/>
          </p:nvSpPr>
          <p:spPr bwMode="auto">
            <a:xfrm>
              <a:off x="2320" y="3013"/>
              <a:ext cx="231" cy="231"/>
            </a:xfrm>
            <a:prstGeom prst="rect">
              <a:avLst/>
            </a:prstGeom>
            <a:noFill/>
            <a:ln w="9525">
              <a:noFill/>
              <a:miter lim="800000"/>
              <a:headEnd/>
              <a:tailEnd/>
            </a:ln>
          </p:spPr>
          <p:txBody>
            <a:bodyPr wrap="none">
              <a:spAutoFit/>
            </a:bodyPr>
            <a:lstStyle/>
            <a:p>
              <a:r>
                <a:rPr lang="it-IT" sz="1800">
                  <a:latin typeface="Comic Sans MS" pitchFamily="66" charset="0"/>
                </a:rPr>
                <a:t>N</a:t>
              </a:r>
              <a:endParaRPr lang="el-GR" sz="1800">
                <a:latin typeface="Comic Sans MS" pitchFamily="66" charset="0"/>
              </a:endParaRPr>
            </a:p>
          </p:txBody>
        </p:sp>
        <p:sp>
          <p:nvSpPr>
            <p:cNvPr id="19477" name="Text Box 21"/>
            <p:cNvSpPr txBox="1">
              <a:spLocks noChangeArrowheads="1"/>
            </p:cNvSpPr>
            <p:nvPr/>
          </p:nvSpPr>
          <p:spPr bwMode="auto">
            <a:xfrm>
              <a:off x="3504" y="3021"/>
              <a:ext cx="231" cy="231"/>
            </a:xfrm>
            <a:prstGeom prst="rect">
              <a:avLst/>
            </a:prstGeom>
            <a:noFill/>
            <a:ln w="9525">
              <a:noFill/>
              <a:miter lim="800000"/>
              <a:headEnd/>
              <a:tailEnd/>
            </a:ln>
          </p:spPr>
          <p:txBody>
            <a:bodyPr wrap="none">
              <a:spAutoFit/>
            </a:bodyPr>
            <a:lstStyle/>
            <a:p>
              <a:r>
                <a:rPr lang="it-IT" sz="1800">
                  <a:latin typeface="Comic Sans MS" pitchFamily="66" charset="0"/>
                </a:rPr>
                <a:t>N</a:t>
              </a:r>
              <a:endParaRPr lang="el-GR" sz="1800">
                <a:latin typeface="Comic Sans MS" pitchFamily="66" charset="0"/>
              </a:endParaRPr>
            </a:p>
          </p:txBody>
        </p:sp>
        <p:sp>
          <p:nvSpPr>
            <p:cNvPr id="19478" name="Text Box 22"/>
            <p:cNvSpPr txBox="1">
              <a:spLocks noChangeArrowheads="1"/>
            </p:cNvSpPr>
            <p:nvPr/>
          </p:nvSpPr>
          <p:spPr bwMode="auto">
            <a:xfrm>
              <a:off x="0" y="2973"/>
              <a:ext cx="231" cy="231"/>
            </a:xfrm>
            <a:prstGeom prst="rect">
              <a:avLst/>
            </a:prstGeom>
            <a:noFill/>
            <a:ln w="9525">
              <a:noFill/>
              <a:miter lim="800000"/>
              <a:headEnd/>
              <a:tailEnd/>
            </a:ln>
          </p:spPr>
          <p:txBody>
            <a:bodyPr wrap="none">
              <a:spAutoFit/>
            </a:bodyPr>
            <a:lstStyle/>
            <a:p>
              <a:r>
                <a:rPr lang="it-IT" sz="1800">
                  <a:latin typeface="Comic Sans MS" pitchFamily="66" charset="0"/>
                </a:rPr>
                <a:t>N</a:t>
              </a:r>
              <a:endParaRPr lang="el-GR" sz="1800">
                <a:latin typeface="Comic Sans MS" pitchFamily="66" charset="0"/>
              </a:endParaRPr>
            </a:p>
          </p:txBody>
        </p:sp>
        <p:sp>
          <p:nvSpPr>
            <p:cNvPr id="19479" name="Text Box 23"/>
            <p:cNvSpPr txBox="1">
              <a:spLocks noChangeArrowheads="1"/>
            </p:cNvSpPr>
            <p:nvPr/>
          </p:nvSpPr>
          <p:spPr bwMode="auto">
            <a:xfrm>
              <a:off x="4656" y="3029"/>
              <a:ext cx="231" cy="231"/>
            </a:xfrm>
            <a:prstGeom prst="rect">
              <a:avLst/>
            </a:prstGeom>
            <a:noFill/>
            <a:ln w="9525">
              <a:noFill/>
              <a:miter lim="800000"/>
              <a:headEnd/>
              <a:tailEnd/>
            </a:ln>
          </p:spPr>
          <p:txBody>
            <a:bodyPr wrap="none">
              <a:spAutoFit/>
            </a:bodyPr>
            <a:lstStyle/>
            <a:p>
              <a:r>
                <a:rPr lang="it-IT" sz="1800">
                  <a:latin typeface="Comic Sans MS" pitchFamily="66" charset="0"/>
                </a:rPr>
                <a:t>N</a:t>
              </a:r>
              <a:endParaRPr lang="el-GR" sz="1800">
                <a:latin typeface="Comic Sans MS" pitchFamily="66" charset="0"/>
              </a:endParaRPr>
            </a:p>
          </p:txBody>
        </p:sp>
        <p:sp>
          <p:nvSpPr>
            <p:cNvPr id="19480" name="Text Box 24"/>
            <p:cNvSpPr txBox="1">
              <a:spLocks noChangeArrowheads="1"/>
            </p:cNvSpPr>
            <p:nvPr/>
          </p:nvSpPr>
          <p:spPr bwMode="auto">
            <a:xfrm>
              <a:off x="3168" y="3005"/>
              <a:ext cx="203" cy="231"/>
            </a:xfrm>
            <a:prstGeom prst="rect">
              <a:avLst/>
            </a:prstGeom>
            <a:noFill/>
            <a:ln w="9525">
              <a:noFill/>
              <a:miter lim="800000"/>
              <a:headEnd/>
              <a:tailEnd/>
            </a:ln>
          </p:spPr>
          <p:txBody>
            <a:bodyPr wrap="none">
              <a:spAutoFit/>
            </a:bodyPr>
            <a:lstStyle/>
            <a:p>
              <a:r>
                <a:rPr lang="it-IT" sz="1800">
                  <a:latin typeface="Comic Sans MS" pitchFamily="66" charset="0"/>
                </a:rPr>
                <a:t>C</a:t>
              </a:r>
              <a:endParaRPr lang="el-GR" sz="1800">
                <a:latin typeface="Comic Sans MS" pitchFamily="66" charset="0"/>
              </a:endParaRPr>
            </a:p>
          </p:txBody>
        </p:sp>
        <p:sp>
          <p:nvSpPr>
            <p:cNvPr id="19481" name="Text Box 25"/>
            <p:cNvSpPr txBox="1">
              <a:spLocks noChangeArrowheads="1"/>
            </p:cNvSpPr>
            <p:nvPr/>
          </p:nvSpPr>
          <p:spPr bwMode="auto">
            <a:xfrm>
              <a:off x="4328" y="3021"/>
              <a:ext cx="203" cy="231"/>
            </a:xfrm>
            <a:prstGeom prst="rect">
              <a:avLst/>
            </a:prstGeom>
            <a:noFill/>
            <a:ln w="9525">
              <a:noFill/>
              <a:miter lim="800000"/>
              <a:headEnd/>
              <a:tailEnd/>
            </a:ln>
          </p:spPr>
          <p:txBody>
            <a:bodyPr wrap="none">
              <a:spAutoFit/>
            </a:bodyPr>
            <a:lstStyle/>
            <a:p>
              <a:r>
                <a:rPr lang="it-IT" sz="1800">
                  <a:latin typeface="Comic Sans MS" pitchFamily="66" charset="0"/>
                </a:rPr>
                <a:t>C</a:t>
              </a:r>
              <a:endParaRPr lang="el-GR" sz="1800">
                <a:latin typeface="Comic Sans MS" pitchFamily="66" charset="0"/>
              </a:endParaRPr>
            </a:p>
          </p:txBody>
        </p:sp>
        <p:sp>
          <p:nvSpPr>
            <p:cNvPr id="19482" name="Text Box 26"/>
            <p:cNvSpPr txBox="1">
              <a:spLocks noChangeArrowheads="1"/>
            </p:cNvSpPr>
            <p:nvPr/>
          </p:nvSpPr>
          <p:spPr bwMode="auto">
            <a:xfrm>
              <a:off x="2304" y="2781"/>
              <a:ext cx="227" cy="231"/>
            </a:xfrm>
            <a:prstGeom prst="rect">
              <a:avLst/>
            </a:prstGeom>
            <a:noFill/>
            <a:ln w="9525">
              <a:noFill/>
              <a:miter lim="800000"/>
              <a:headEnd/>
              <a:tailEnd/>
            </a:ln>
          </p:spPr>
          <p:txBody>
            <a:bodyPr wrap="none">
              <a:spAutoFit/>
            </a:bodyPr>
            <a:lstStyle/>
            <a:p>
              <a:r>
                <a:rPr lang="it-IT" sz="1800">
                  <a:latin typeface="Comic Sans MS" pitchFamily="66" charset="0"/>
                </a:rPr>
                <a:t>H</a:t>
              </a:r>
              <a:endParaRPr lang="el-GR" sz="1800">
                <a:latin typeface="Comic Sans MS" pitchFamily="66" charset="0"/>
              </a:endParaRPr>
            </a:p>
          </p:txBody>
        </p:sp>
        <p:sp>
          <p:nvSpPr>
            <p:cNvPr id="19483" name="Text Box 27"/>
            <p:cNvSpPr txBox="1">
              <a:spLocks noChangeArrowheads="1"/>
            </p:cNvSpPr>
            <p:nvPr/>
          </p:nvSpPr>
          <p:spPr bwMode="auto">
            <a:xfrm>
              <a:off x="3496" y="3213"/>
              <a:ext cx="227" cy="231"/>
            </a:xfrm>
            <a:prstGeom prst="rect">
              <a:avLst/>
            </a:prstGeom>
            <a:noFill/>
            <a:ln w="9525">
              <a:noFill/>
              <a:miter lim="800000"/>
              <a:headEnd/>
              <a:tailEnd/>
            </a:ln>
          </p:spPr>
          <p:txBody>
            <a:bodyPr wrap="none">
              <a:spAutoFit/>
            </a:bodyPr>
            <a:lstStyle/>
            <a:p>
              <a:r>
                <a:rPr lang="it-IT" sz="1800">
                  <a:latin typeface="Comic Sans MS" pitchFamily="66" charset="0"/>
                </a:rPr>
                <a:t>H</a:t>
              </a:r>
              <a:endParaRPr lang="el-GR" sz="1800">
                <a:latin typeface="Comic Sans MS" pitchFamily="66" charset="0"/>
              </a:endParaRPr>
            </a:p>
          </p:txBody>
        </p:sp>
        <p:sp>
          <p:nvSpPr>
            <p:cNvPr id="19484" name="Text Box 28"/>
            <p:cNvSpPr txBox="1">
              <a:spLocks noChangeArrowheads="1"/>
            </p:cNvSpPr>
            <p:nvPr/>
          </p:nvSpPr>
          <p:spPr bwMode="auto">
            <a:xfrm>
              <a:off x="4648" y="2829"/>
              <a:ext cx="227" cy="231"/>
            </a:xfrm>
            <a:prstGeom prst="rect">
              <a:avLst/>
            </a:prstGeom>
            <a:noFill/>
            <a:ln w="9525">
              <a:noFill/>
              <a:miter lim="800000"/>
              <a:headEnd/>
              <a:tailEnd/>
            </a:ln>
          </p:spPr>
          <p:txBody>
            <a:bodyPr wrap="none">
              <a:spAutoFit/>
            </a:bodyPr>
            <a:lstStyle/>
            <a:p>
              <a:r>
                <a:rPr lang="it-IT" sz="1800">
                  <a:latin typeface="Comic Sans MS" pitchFamily="66" charset="0"/>
                </a:rPr>
                <a:t>H</a:t>
              </a:r>
              <a:endParaRPr lang="el-GR" sz="1800">
                <a:latin typeface="Comic Sans MS" pitchFamily="66" charset="0"/>
              </a:endParaRPr>
            </a:p>
          </p:txBody>
        </p:sp>
      </p:grpSp>
      <p:sp>
        <p:nvSpPr>
          <p:cNvPr id="62469" name="Text Box 5"/>
          <p:cNvSpPr txBox="1">
            <a:spLocks noChangeArrowheads="1"/>
          </p:cNvSpPr>
          <p:nvPr/>
        </p:nvSpPr>
        <p:spPr bwMode="auto">
          <a:xfrm>
            <a:off x="373062" y="72380"/>
            <a:ext cx="8915400" cy="6781344"/>
          </a:xfrm>
          <a:prstGeom prst="rect">
            <a:avLst/>
          </a:prstGeom>
          <a:noFill/>
          <a:ln w="9525">
            <a:noFill/>
            <a:miter lim="800000"/>
            <a:headEnd/>
            <a:tailEnd/>
          </a:ln>
          <a:effectLst/>
        </p:spPr>
        <p:txBody>
          <a:bodyPr>
            <a:spAutoFit/>
          </a:bodyPr>
          <a:lstStyle/>
          <a:p>
            <a:pPr marL="457200" indent="-457200">
              <a:defRPr/>
            </a:pPr>
            <a:r>
              <a:rPr lang="it-IT" b="1" dirty="0">
                <a:solidFill>
                  <a:srgbClr val="C00000"/>
                </a:solidFill>
                <a:effectLst>
                  <a:outerShdw blurRad="38100" dist="38100" dir="2700000" algn="tl">
                    <a:srgbClr val="C0C0C0"/>
                  </a:outerShdw>
                </a:effectLst>
              </a:rPr>
              <a:t>CONFORMAZIONI </a:t>
            </a:r>
            <a:r>
              <a:rPr lang="el-GR" b="1" dirty="0">
                <a:solidFill>
                  <a:srgbClr val="C00000"/>
                </a:solidFill>
                <a:effectLst>
                  <a:outerShdw blurRad="38100" dist="38100" dir="2700000" algn="tl">
                    <a:srgbClr val="C0C0C0"/>
                  </a:outerShdw>
                </a:effectLst>
              </a:rPr>
              <a:t>β</a:t>
            </a:r>
            <a:endParaRPr lang="it-IT" b="1" dirty="0">
              <a:solidFill>
                <a:srgbClr val="C00000"/>
              </a:solidFill>
              <a:effectLst>
                <a:outerShdw blurRad="38100" dist="38100" dir="2700000" algn="tl">
                  <a:srgbClr val="C0C0C0"/>
                </a:outerShdw>
              </a:effectLst>
            </a:endParaRPr>
          </a:p>
          <a:p>
            <a:pPr marL="457200" indent="-457200">
              <a:defRPr/>
            </a:pPr>
            <a:r>
              <a:rPr lang="it-IT" sz="3200" b="1" dirty="0">
                <a:solidFill>
                  <a:srgbClr val="C00000"/>
                </a:solidFill>
                <a:effectLst>
                  <a:outerShdw blurRad="38100" dist="38100" dir="2700000" algn="tl">
                    <a:srgbClr val="C0C0C0"/>
                  </a:outerShdw>
                </a:effectLst>
              </a:rPr>
              <a:t>Filamento </a:t>
            </a:r>
            <a:r>
              <a:rPr lang="el-GR" sz="3200" b="1" dirty="0">
                <a:solidFill>
                  <a:srgbClr val="C00000"/>
                </a:solidFill>
                <a:effectLst>
                  <a:outerShdw blurRad="38100" dist="38100" dir="2700000" algn="tl">
                    <a:srgbClr val="C0C0C0"/>
                  </a:outerShdw>
                </a:effectLst>
              </a:rPr>
              <a:t>β</a:t>
            </a:r>
            <a:r>
              <a:rPr lang="it-IT" sz="3200" b="1" dirty="0">
                <a:solidFill>
                  <a:srgbClr val="C00000"/>
                </a:solidFill>
                <a:effectLst>
                  <a:outerShdw blurRad="38100" dist="38100" dir="2700000" algn="tl">
                    <a:srgbClr val="C0C0C0"/>
                  </a:outerShdw>
                </a:effectLst>
              </a:rPr>
              <a:t> </a:t>
            </a:r>
            <a:r>
              <a:rPr lang="it-IT" sz="3200" dirty="0"/>
              <a:t>: </a:t>
            </a:r>
          </a:p>
          <a:p>
            <a:pPr marL="457200" indent="-457200">
              <a:defRPr/>
            </a:pPr>
            <a:r>
              <a:rPr lang="it-IT" sz="3200" dirty="0"/>
              <a:t>catena polipeptidica distesa e disposta a “fisarmonica”  (6 residui aa in media).</a:t>
            </a:r>
          </a:p>
          <a:p>
            <a:pPr marL="457200" indent="-457200">
              <a:defRPr/>
            </a:pPr>
            <a:r>
              <a:rPr lang="it-IT" sz="3200" dirty="0"/>
              <a:t>Amminoacidi comuni: </a:t>
            </a:r>
            <a:r>
              <a:rPr lang="it-IT" sz="3200" dirty="0" err="1"/>
              <a:t>Cys</a:t>
            </a:r>
            <a:r>
              <a:rPr lang="it-IT" sz="3200" dirty="0"/>
              <a:t>, Ile, Leu, </a:t>
            </a:r>
            <a:r>
              <a:rPr lang="it-IT" sz="3200" dirty="0" err="1"/>
              <a:t>Met</a:t>
            </a:r>
            <a:r>
              <a:rPr lang="it-IT" sz="3200" dirty="0"/>
              <a:t>, </a:t>
            </a:r>
            <a:r>
              <a:rPr lang="it-IT" sz="3200" dirty="0" err="1"/>
              <a:t>Gln</a:t>
            </a:r>
            <a:r>
              <a:rPr lang="it-IT" sz="3200" dirty="0"/>
              <a:t>, </a:t>
            </a:r>
            <a:r>
              <a:rPr lang="it-IT" sz="3200" dirty="0" err="1"/>
              <a:t>Phe</a:t>
            </a:r>
            <a:r>
              <a:rPr lang="it-IT" sz="3200" dirty="0"/>
              <a:t>, </a:t>
            </a:r>
            <a:r>
              <a:rPr lang="it-IT" sz="3200" dirty="0" err="1"/>
              <a:t>Thr</a:t>
            </a:r>
            <a:r>
              <a:rPr lang="it-IT" sz="3200" dirty="0"/>
              <a:t>, Trp, </a:t>
            </a:r>
            <a:r>
              <a:rPr lang="it-IT" sz="3200" dirty="0" err="1"/>
              <a:t>Tyr</a:t>
            </a:r>
            <a:r>
              <a:rPr lang="it-IT" sz="3200" dirty="0"/>
              <a:t>….</a:t>
            </a:r>
          </a:p>
          <a:p>
            <a:pPr marL="457200" indent="-457200">
              <a:defRPr/>
            </a:pPr>
            <a:endParaRPr lang="it-IT" sz="2000" dirty="0"/>
          </a:p>
          <a:p>
            <a:pPr marL="457200" indent="-457200">
              <a:defRPr/>
            </a:pPr>
            <a:endParaRPr lang="it-IT" sz="2000" b="1" dirty="0"/>
          </a:p>
          <a:p>
            <a:pPr marL="457200" indent="-457200">
              <a:defRPr/>
            </a:pPr>
            <a:endParaRPr lang="it-IT" sz="2000" b="1" dirty="0"/>
          </a:p>
          <a:p>
            <a:pPr marL="457200" indent="-457200">
              <a:defRPr/>
            </a:pPr>
            <a:endParaRPr lang="it-IT" sz="2000" b="1" dirty="0"/>
          </a:p>
          <a:p>
            <a:pPr marL="457200" indent="-457200">
              <a:defRPr/>
            </a:pPr>
            <a:endParaRPr lang="it-IT" sz="2000" b="1" dirty="0"/>
          </a:p>
          <a:p>
            <a:pPr marL="457200" indent="-457200">
              <a:defRPr/>
            </a:pPr>
            <a:endParaRPr lang="it-IT" sz="2000" b="1" dirty="0"/>
          </a:p>
          <a:p>
            <a:pPr marL="457200" indent="-457200">
              <a:defRPr/>
            </a:pPr>
            <a:endParaRPr lang="it-IT" sz="2000" b="1" dirty="0"/>
          </a:p>
          <a:p>
            <a:pPr marL="457200" indent="-457200">
              <a:defRPr/>
            </a:pPr>
            <a:endParaRPr lang="it-IT" sz="2000" b="1" dirty="0"/>
          </a:p>
          <a:p>
            <a:pPr marL="457200" indent="-457200">
              <a:defRPr/>
            </a:pPr>
            <a:endParaRPr lang="it-IT" sz="2000" b="1" dirty="0"/>
          </a:p>
          <a:p>
            <a:pPr marL="457200" indent="-457200">
              <a:defRPr/>
            </a:pPr>
            <a:endParaRPr lang="it-IT" sz="2000" b="1" dirty="0"/>
          </a:p>
          <a:p>
            <a:pPr marL="457200" indent="-457200">
              <a:defRPr/>
            </a:pPr>
            <a:endParaRPr lang="it-IT" sz="2000" b="1" dirty="0"/>
          </a:p>
          <a:p>
            <a:pPr marL="457200" indent="-457200">
              <a:defRPr/>
            </a:pPr>
            <a:endParaRPr lang="it-IT" sz="2000" b="1" dirty="0"/>
          </a:p>
          <a:p>
            <a:pPr marL="457200" indent="-457200">
              <a:defRPr/>
            </a:pPr>
            <a:endParaRPr lang="it-IT" sz="2000" b="1" dirty="0"/>
          </a:p>
          <a:p>
            <a:pPr marL="457200" indent="-457200">
              <a:defRPr/>
            </a:pPr>
            <a:endParaRPr lang="it-IT" sz="2000" b="1" dirty="0">
              <a:solidFill>
                <a:srgbClr val="C00000"/>
              </a:solidFill>
              <a:effectLst>
                <a:outerShdw blurRad="38100" dist="38100" dir="2700000" algn="tl">
                  <a:srgbClr val="C0C0C0"/>
                </a:outerShdw>
              </a:effectLst>
            </a:endParaRPr>
          </a:p>
          <a:p>
            <a:pPr marL="457200" indent="-457200">
              <a:defRPr/>
            </a:pPr>
            <a:r>
              <a:rPr lang="it-IT" sz="2400" b="1" dirty="0">
                <a:solidFill>
                  <a:srgbClr val="C00000"/>
                </a:solidFill>
                <a:effectLst>
                  <a:outerShdw blurRad="38100" dist="38100" dir="2700000" algn="tl">
                    <a:srgbClr val="C0C0C0"/>
                  </a:outerShdw>
                </a:effectLst>
              </a:rPr>
              <a:t>Foglietto </a:t>
            </a:r>
            <a:r>
              <a:rPr lang="el-GR" sz="2400" b="1" dirty="0">
                <a:solidFill>
                  <a:srgbClr val="C00000"/>
                </a:solidFill>
                <a:effectLst>
                  <a:outerShdw blurRad="38100" dist="38100" dir="2700000" algn="tl">
                    <a:srgbClr val="C0C0C0"/>
                  </a:outerShdw>
                </a:effectLst>
              </a:rPr>
              <a:t>β</a:t>
            </a:r>
            <a:r>
              <a:rPr lang="it-IT" sz="2400" b="1" dirty="0">
                <a:solidFill>
                  <a:srgbClr val="FF0066"/>
                </a:solidFill>
                <a:effectLst>
                  <a:outerShdw blurRad="38100" dist="38100" dir="2700000" algn="tl">
                    <a:srgbClr val="C0C0C0"/>
                  </a:outerShdw>
                </a:effectLst>
              </a:rPr>
              <a:t> </a:t>
            </a:r>
            <a:r>
              <a:rPr lang="it-IT" sz="2400" dirty="0"/>
              <a:t>: </a:t>
            </a:r>
          </a:p>
          <a:p>
            <a:pPr marL="457200" indent="-457200">
              <a:defRPr/>
            </a:pPr>
            <a:r>
              <a:rPr lang="it-IT" sz="2400" dirty="0"/>
              <a:t>da 2 a 15 filamenti </a:t>
            </a:r>
            <a:r>
              <a:rPr lang="el-GR" sz="2400" dirty="0"/>
              <a:t>β</a:t>
            </a:r>
            <a:r>
              <a:rPr lang="it-IT" sz="2400" dirty="0"/>
              <a:t> </a:t>
            </a:r>
            <a:r>
              <a:rPr lang="it-IT" sz="2400" dirty="0">
                <a:solidFill>
                  <a:srgbClr val="FF0000"/>
                </a:solidFill>
              </a:rPr>
              <a:t>affiancati</a:t>
            </a:r>
            <a:r>
              <a:rPr lang="it-IT" sz="2400" dirty="0"/>
              <a:t>, stabilizzati </a:t>
            </a:r>
          </a:p>
          <a:p>
            <a:pPr marL="457200" indent="-457200">
              <a:defRPr/>
            </a:pPr>
            <a:r>
              <a:rPr lang="it-IT" sz="2400" dirty="0"/>
              <a:t>da legami H, che possono appartenere a:</a:t>
            </a:r>
          </a:p>
          <a:p>
            <a:pPr marL="457200" indent="-457200">
              <a:defRPr/>
            </a:pPr>
            <a:endParaRPr lang="it-IT" sz="2400" dirty="0"/>
          </a:p>
          <a:p>
            <a:pPr marL="457200" indent="-457200">
              <a:defRPr/>
            </a:pPr>
            <a:r>
              <a:rPr lang="it-IT" sz="2400" dirty="0">
                <a:solidFill>
                  <a:srgbClr val="C00000"/>
                </a:solidFill>
              </a:rPr>
              <a:t>1) segmenti differenti della stessa catena </a:t>
            </a:r>
          </a:p>
          <a:p>
            <a:pPr marL="457200" indent="-457200">
              <a:defRPr/>
            </a:pPr>
            <a:r>
              <a:rPr lang="it-IT" sz="2400" dirty="0">
                <a:solidFill>
                  <a:srgbClr val="C00000"/>
                </a:solidFill>
              </a:rPr>
              <a:t>polipeptidica, (</a:t>
            </a:r>
            <a:r>
              <a:rPr lang="it-IT" sz="2400" b="1" dirty="0" err="1">
                <a:solidFill>
                  <a:srgbClr val="C00000"/>
                </a:solidFill>
              </a:rPr>
              <a:t>intracatena</a:t>
            </a:r>
            <a:r>
              <a:rPr lang="it-IT" sz="2400" b="1" dirty="0">
                <a:solidFill>
                  <a:srgbClr val="C00000"/>
                </a:solidFill>
              </a:rPr>
              <a:t>)</a:t>
            </a:r>
            <a:r>
              <a:rPr lang="it-IT" sz="2400" dirty="0">
                <a:solidFill>
                  <a:srgbClr val="C00000"/>
                </a:solidFill>
              </a:rPr>
              <a:t> spesso anche localizzati</a:t>
            </a:r>
          </a:p>
          <a:p>
            <a:pPr marL="457200" indent="-457200">
              <a:defRPr/>
            </a:pPr>
            <a:r>
              <a:rPr lang="it-IT" sz="2400" dirty="0">
                <a:solidFill>
                  <a:srgbClr val="C00000"/>
                </a:solidFill>
              </a:rPr>
              <a:t> in regioni lontane della sequenza proteica</a:t>
            </a:r>
          </a:p>
          <a:p>
            <a:pPr marL="457200" indent="-457200">
              <a:defRPr/>
            </a:pPr>
            <a:r>
              <a:rPr lang="it-IT" sz="2400" dirty="0">
                <a:solidFill>
                  <a:srgbClr val="C00000"/>
                </a:solidFill>
              </a:rPr>
              <a:t>2) catene polipeptidiche diverse</a:t>
            </a:r>
            <a:r>
              <a:rPr lang="it-IT" sz="2400" baseline="0" dirty="0">
                <a:solidFill>
                  <a:srgbClr val="C00000"/>
                </a:solidFill>
              </a:rPr>
              <a:t> </a:t>
            </a:r>
            <a:r>
              <a:rPr lang="it-IT" sz="2400" dirty="0">
                <a:solidFill>
                  <a:srgbClr val="C00000"/>
                </a:solidFill>
              </a:rPr>
              <a:t>(</a:t>
            </a:r>
            <a:r>
              <a:rPr lang="it-IT" sz="2400" b="1" dirty="0" err="1">
                <a:solidFill>
                  <a:srgbClr val="C00000"/>
                </a:solidFill>
              </a:rPr>
              <a:t>intercatena</a:t>
            </a:r>
            <a:r>
              <a:rPr lang="it-IT" sz="2400" b="1" dirty="0">
                <a:solidFill>
                  <a:srgbClr val="C00000"/>
                </a:solidFill>
              </a:rPr>
              <a:t>)</a:t>
            </a:r>
          </a:p>
          <a:p>
            <a:pPr marL="457200" indent="-457200">
              <a:defRPr/>
            </a:pPr>
            <a:endParaRPr lang="it-IT" sz="1800" dirty="0"/>
          </a:p>
          <a:p>
            <a:pPr marL="457200" indent="-457200">
              <a:defRPr/>
            </a:pPr>
            <a:endParaRPr lang="el-GR" sz="1800" dirty="0"/>
          </a:p>
        </p:txBody>
      </p:sp>
      <p:sp>
        <p:nvSpPr>
          <p:cNvPr id="62495" name="Text Box 31"/>
          <p:cNvSpPr txBox="1">
            <a:spLocks noChangeArrowheads="1"/>
          </p:cNvSpPr>
          <p:nvPr/>
        </p:nvSpPr>
        <p:spPr bwMode="auto">
          <a:xfrm>
            <a:off x="125412" y="6488668"/>
            <a:ext cx="8763000" cy="338554"/>
          </a:xfrm>
          <a:prstGeom prst="rect">
            <a:avLst/>
          </a:prstGeom>
          <a:noFill/>
          <a:ln w="38100">
            <a:solidFill>
              <a:srgbClr val="FF6600"/>
            </a:solidFill>
            <a:miter lim="800000"/>
            <a:headEnd/>
            <a:tailEnd/>
          </a:ln>
        </p:spPr>
        <p:txBody>
          <a:bodyPr>
            <a:spAutoFit/>
          </a:bodyPr>
          <a:lstStyle/>
          <a:p>
            <a:pPr marL="457200" indent="-457200" algn="ctr"/>
            <a:r>
              <a:rPr lang="it-IT" sz="2400" dirty="0"/>
              <a:t>Si uniscono insieme quando la proteina assume la sua struttura terziaria definitiva.</a:t>
            </a:r>
          </a:p>
        </p:txBody>
      </p:sp>
      <p:sp>
        <p:nvSpPr>
          <p:cNvPr id="2" name="Freccia a destra 1"/>
          <p:cNvSpPr/>
          <p:nvPr/>
        </p:nvSpPr>
        <p:spPr>
          <a:xfrm rot="20029041">
            <a:off x="653977" y="2093119"/>
            <a:ext cx="2161081" cy="692149"/>
          </a:xfrm>
          <a:prstGeom prst="rightArrow">
            <a:avLst/>
          </a:prstGeom>
          <a:solidFill>
            <a:schemeClr val="accent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0" name="Freccia a destra 29"/>
          <p:cNvSpPr/>
          <p:nvPr/>
        </p:nvSpPr>
        <p:spPr>
          <a:xfrm rot="1538028">
            <a:off x="2582065" y="2136138"/>
            <a:ext cx="2161081" cy="692149"/>
          </a:xfrm>
          <a:prstGeom prst="rightArrow">
            <a:avLst/>
          </a:prstGeom>
          <a:solidFill>
            <a:schemeClr val="accent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 name="Freccia a destra 30"/>
          <p:cNvSpPr/>
          <p:nvPr/>
        </p:nvSpPr>
        <p:spPr>
          <a:xfrm rot="20260234">
            <a:off x="4461638" y="2025625"/>
            <a:ext cx="2152743" cy="692149"/>
          </a:xfrm>
          <a:prstGeom prst="rightArrow">
            <a:avLst/>
          </a:prstGeom>
          <a:solidFill>
            <a:schemeClr val="accent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2" name="Freccia a destra 31"/>
          <p:cNvSpPr/>
          <p:nvPr/>
        </p:nvSpPr>
        <p:spPr>
          <a:xfrm rot="1538028">
            <a:off x="6329444" y="2164343"/>
            <a:ext cx="2161081" cy="692149"/>
          </a:xfrm>
          <a:prstGeom prst="rightArrow">
            <a:avLst/>
          </a:prstGeom>
          <a:solidFill>
            <a:schemeClr val="accent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CasellaDiTesto 2">
            <a:extLst>
              <a:ext uri="{FF2B5EF4-FFF2-40B4-BE49-F238E27FC236}">
                <a16:creationId xmlns:a16="http://schemas.microsoft.com/office/drawing/2014/main" id="{593A67F5-25DE-8E1A-406F-251CC3A0F4BE}"/>
              </a:ext>
            </a:extLst>
          </p:cNvPr>
          <p:cNvSpPr txBox="1"/>
          <p:nvPr/>
        </p:nvSpPr>
        <p:spPr>
          <a:xfrm flipH="1">
            <a:off x="3986992" y="1493770"/>
            <a:ext cx="1284299" cy="830997"/>
          </a:xfrm>
          <a:prstGeom prst="rect">
            <a:avLst/>
          </a:prstGeom>
          <a:noFill/>
        </p:spPr>
        <p:txBody>
          <a:bodyPr wrap="square" rtlCol="0">
            <a:spAutoFit/>
          </a:bodyPr>
          <a:lstStyle/>
          <a:p>
            <a:r>
              <a:rPr lang="it-IT" sz="1800" dirty="0"/>
              <a:t>Ogni residuo è ruotato di 180° rispetto al precedente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500"/>
                                        <p:tgtEl>
                                          <p:spTgt spid="2"/>
                                        </p:tgtEl>
                                      </p:cBhvr>
                                    </p:animEffect>
                                  </p:childTnLst>
                                </p:cTn>
                              </p:par>
                            </p:childTnLst>
                          </p:cTn>
                        </p:par>
                        <p:par>
                          <p:cTn id="8" fill="hold">
                            <p:stCondLst>
                              <p:cond delay="1500"/>
                            </p:stCondLst>
                            <p:childTnLst>
                              <p:par>
                                <p:cTn id="9" presetID="22" presetClass="entr" presetSubtype="8"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left)">
                                      <p:cBhvr>
                                        <p:cTn id="11" dur="1250"/>
                                        <p:tgtEl>
                                          <p:spTgt spid="30"/>
                                        </p:tgtEl>
                                      </p:cBhvr>
                                    </p:animEffect>
                                  </p:childTnLst>
                                </p:cTn>
                              </p:par>
                            </p:childTnLst>
                          </p:cTn>
                        </p:par>
                        <p:par>
                          <p:cTn id="12" fill="hold">
                            <p:stCondLst>
                              <p:cond delay="2750"/>
                            </p:stCondLst>
                            <p:childTnLst>
                              <p:par>
                                <p:cTn id="13" presetID="22" presetClass="entr" presetSubtype="8"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1250"/>
                                        <p:tgtEl>
                                          <p:spTgt spid="31"/>
                                        </p:tgtEl>
                                      </p:cBhvr>
                                    </p:animEffect>
                                  </p:childTnLst>
                                </p:cTn>
                              </p:par>
                            </p:childTnLst>
                          </p:cTn>
                        </p:par>
                        <p:par>
                          <p:cTn id="16" fill="hold">
                            <p:stCondLst>
                              <p:cond delay="4000"/>
                            </p:stCondLst>
                            <p:childTnLst>
                              <p:par>
                                <p:cTn id="17" presetID="22" presetClass="entr" presetSubtype="8"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wipe(left)">
                                      <p:cBhvr>
                                        <p:cTn id="19" dur="1000"/>
                                        <p:tgtEl>
                                          <p:spTgt spid="32"/>
                                        </p:tgtEl>
                                      </p:cBhvr>
                                    </p:animEffect>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nodeType="clickEffect">
                                  <p:stCondLst>
                                    <p:cond delay="0"/>
                                  </p:stCondLst>
                                  <p:childTnLst>
                                    <p:set>
                                      <p:cBhvr>
                                        <p:cTn id="23" dur="1" fill="hold">
                                          <p:stCondLst>
                                            <p:cond delay="0"/>
                                          </p:stCondLst>
                                        </p:cTn>
                                        <p:tgtEl>
                                          <p:spTgt spid="62469">
                                            <p:txEl>
                                              <p:pRg st="18" end="18"/>
                                            </p:txEl>
                                          </p:spTgt>
                                        </p:tgtEl>
                                        <p:attrNameLst>
                                          <p:attrName>style.visibility</p:attrName>
                                        </p:attrNameLst>
                                      </p:cBhvr>
                                      <p:to>
                                        <p:strVal val="visible"/>
                                      </p:to>
                                    </p:set>
                                    <p:animEffect transition="in" filter="checkerboard(across)">
                                      <p:cBhvr>
                                        <p:cTn id="24" dur="500"/>
                                        <p:tgtEl>
                                          <p:spTgt spid="62469">
                                            <p:txEl>
                                              <p:pRg st="18" end="18"/>
                                            </p:txEl>
                                          </p:spTgt>
                                        </p:tgtEl>
                                      </p:cBhvr>
                                    </p:animEffect>
                                  </p:childTnLst>
                                </p:cTn>
                              </p:par>
                              <p:par>
                                <p:cTn id="25" presetID="5" presetClass="entr" presetSubtype="10" fill="hold" nodeType="withEffect">
                                  <p:stCondLst>
                                    <p:cond delay="0"/>
                                  </p:stCondLst>
                                  <p:childTnLst>
                                    <p:set>
                                      <p:cBhvr>
                                        <p:cTn id="26" dur="1" fill="hold">
                                          <p:stCondLst>
                                            <p:cond delay="0"/>
                                          </p:stCondLst>
                                        </p:cTn>
                                        <p:tgtEl>
                                          <p:spTgt spid="62469">
                                            <p:txEl>
                                              <p:pRg st="19" end="19"/>
                                            </p:txEl>
                                          </p:spTgt>
                                        </p:tgtEl>
                                        <p:attrNameLst>
                                          <p:attrName>style.visibility</p:attrName>
                                        </p:attrNameLst>
                                      </p:cBhvr>
                                      <p:to>
                                        <p:strVal val="visible"/>
                                      </p:to>
                                    </p:set>
                                    <p:animEffect transition="in" filter="checkerboard(across)">
                                      <p:cBhvr>
                                        <p:cTn id="27" dur="500"/>
                                        <p:tgtEl>
                                          <p:spTgt spid="62469">
                                            <p:txEl>
                                              <p:pRg st="19" end="19"/>
                                            </p:txEl>
                                          </p:spTgt>
                                        </p:tgtEl>
                                      </p:cBhvr>
                                    </p:animEffect>
                                  </p:childTnLst>
                                </p:cTn>
                              </p:par>
                              <p:par>
                                <p:cTn id="28" presetID="5" presetClass="entr" presetSubtype="10" fill="hold" nodeType="withEffect">
                                  <p:stCondLst>
                                    <p:cond delay="0"/>
                                  </p:stCondLst>
                                  <p:childTnLst>
                                    <p:set>
                                      <p:cBhvr>
                                        <p:cTn id="29" dur="1" fill="hold">
                                          <p:stCondLst>
                                            <p:cond delay="0"/>
                                          </p:stCondLst>
                                        </p:cTn>
                                        <p:tgtEl>
                                          <p:spTgt spid="62469">
                                            <p:txEl>
                                              <p:pRg st="20" end="20"/>
                                            </p:txEl>
                                          </p:spTgt>
                                        </p:tgtEl>
                                        <p:attrNameLst>
                                          <p:attrName>style.visibility</p:attrName>
                                        </p:attrNameLst>
                                      </p:cBhvr>
                                      <p:to>
                                        <p:strVal val="visible"/>
                                      </p:to>
                                    </p:set>
                                    <p:animEffect transition="in" filter="checkerboard(across)">
                                      <p:cBhvr>
                                        <p:cTn id="30" dur="500"/>
                                        <p:tgtEl>
                                          <p:spTgt spid="62469">
                                            <p:txEl>
                                              <p:pRg st="20" end="20"/>
                                            </p:txEl>
                                          </p:spTgt>
                                        </p:tgtEl>
                                      </p:cBhvr>
                                    </p:animEffect>
                                  </p:childTnLst>
                                </p:cTn>
                              </p:par>
                              <p:par>
                                <p:cTn id="31" presetID="5" presetClass="entr" presetSubtype="10" fill="hold" nodeType="withEffect">
                                  <p:stCondLst>
                                    <p:cond delay="0"/>
                                  </p:stCondLst>
                                  <p:childTnLst>
                                    <p:set>
                                      <p:cBhvr>
                                        <p:cTn id="32" dur="1" fill="hold">
                                          <p:stCondLst>
                                            <p:cond delay="0"/>
                                          </p:stCondLst>
                                        </p:cTn>
                                        <p:tgtEl>
                                          <p:spTgt spid="62469">
                                            <p:txEl>
                                              <p:pRg st="22" end="22"/>
                                            </p:txEl>
                                          </p:spTgt>
                                        </p:tgtEl>
                                        <p:attrNameLst>
                                          <p:attrName>style.visibility</p:attrName>
                                        </p:attrNameLst>
                                      </p:cBhvr>
                                      <p:to>
                                        <p:strVal val="visible"/>
                                      </p:to>
                                    </p:set>
                                    <p:animEffect transition="in" filter="checkerboard(across)">
                                      <p:cBhvr>
                                        <p:cTn id="33" dur="500"/>
                                        <p:tgtEl>
                                          <p:spTgt spid="62469">
                                            <p:txEl>
                                              <p:pRg st="22" end="22"/>
                                            </p:txEl>
                                          </p:spTgt>
                                        </p:tgtEl>
                                      </p:cBhvr>
                                    </p:animEffect>
                                  </p:childTnLst>
                                </p:cTn>
                              </p:par>
                              <p:par>
                                <p:cTn id="34" presetID="5" presetClass="entr" presetSubtype="10" fill="hold" nodeType="withEffect">
                                  <p:stCondLst>
                                    <p:cond delay="0"/>
                                  </p:stCondLst>
                                  <p:childTnLst>
                                    <p:set>
                                      <p:cBhvr>
                                        <p:cTn id="35" dur="1" fill="hold">
                                          <p:stCondLst>
                                            <p:cond delay="0"/>
                                          </p:stCondLst>
                                        </p:cTn>
                                        <p:tgtEl>
                                          <p:spTgt spid="62469">
                                            <p:txEl>
                                              <p:pRg st="23" end="23"/>
                                            </p:txEl>
                                          </p:spTgt>
                                        </p:tgtEl>
                                        <p:attrNameLst>
                                          <p:attrName>style.visibility</p:attrName>
                                        </p:attrNameLst>
                                      </p:cBhvr>
                                      <p:to>
                                        <p:strVal val="visible"/>
                                      </p:to>
                                    </p:set>
                                    <p:animEffect transition="in" filter="checkerboard(across)">
                                      <p:cBhvr>
                                        <p:cTn id="36" dur="500"/>
                                        <p:tgtEl>
                                          <p:spTgt spid="62469">
                                            <p:txEl>
                                              <p:pRg st="23" end="23"/>
                                            </p:txEl>
                                          </p:spTgt>
                                        </p:tgtEl>
                                      </p:cBhvr>
                                    </p:animEffect>
                                  </p:childTnLst>
                                </p:cTn>
                              </p:par>
                              <p:par>
                                <p:cTn id="37" presetID="5" presetClass="entr" presetSubtype="10" fill="hold" nodeType="withEffect">
                                  <p:stCondLst>
                                    <p:cond delay="0"/>
                                  </p:stCondLst>
                                  <p:childTnLst>
                                    <p:set>
                                      <p:cBhvr>
                                        <p:cTn id="38" dur="1" fill="hold">
                                          <p:stCondLst>
                                            <p:cond delay="0"/>
                                          </p:stCondLst>
                                        </p:cTn>
                                        <p:tgtEl>
                                          <p:spTgt spid="62469">
                                            <p:txEl>
                                              <p:pRg st="24" end="24"/>
                                            </p:txEl>
                                          </p:spTgt>
                                        </p:tgtEl>
                                        <p:attrNameLst>
                                          <p:attrName>style.visibility</p:attrName>
                                        </p:attrNameLst>
                                      </p:cBhvr>
                                      <p:to>
                                        <p:strVal val="visible"/>
                                      </p:to>
                                    </p:set>
                                    <p:animEffect transition="in" filter="checkerboard(across)">
                                      <p:cBhvr>
                                        <p:cTn id="39" dur="500"/>
                                        <p:tgtEl>
                                          <p:spTgt spid="62469">
                                            <p:txEl>
                                              <p:pRg st="24" end="24"/>
                                            </p:txEl>
                                          </p:spTgt>
                                        </p:tgtEl>
                                      </p:cBhvr>
                                    </p:animEffect>
                                  </p:childTnLst>
                                </p:cTn>
                              </p:par>
                              <p:par>
                                <p:cTn id="40" presetID="5" presetClass="entr" presetSubtype="10" fill="hold" nodeType="withEffect">
                                  <p:stCondLst>
                                    <p:cond delay="0"/>
                                  </p:stCondLst>
                                  <p:childTnLst>
                                    <p:set>
                                      <p:cBhvr>
                                        <p:cTn id="41" dur="1" fill="hold">
                                          <p:stCondLst>
                                            <p:cond delay="0"/>
                                          </p:stCondLst>
                                        </p:cTn>
                                        <p:tgtEl>
                                          <p:spTgt spid="62469">
                                            <p:txEl>
                                              <p:pRg st="25" end="25"/>
                                            </p:txEl>
                                          </p:spTgt>
                                        </p:tgtEl>
                                        <p:attrNameLst>
                                          <p:attrName>style.visibility</p:attrName>
                                        </p:attrNameLst>
                                      </p:cBhvr>
                                      <p:to>
                                        <p:strVal val="visible"/>
                                      </p:to>
                                    </p:set>
                                    <p:animEffect transition="in" filter="checkerboard(across)">
                                      <p:cBhvr>
                                        <p:cTn id="42" dur="500"/>
                                        <p:tgtEl>
                                          <p:spTgt spid="62469">
                                            <p:txEl>
                                              <p:pRg st="25" end="25"/>
                                            </p:txEl>
                                          </p:spTgt>
                                        </p:tgtEl>
                                      </p:cBhvr>
                                    </p:animEffect>
                                  </p:childTnLst>
                                </p:cTn>
                              </p:par>
                            </p:childTnLst>
                          </p:cTn>
                        </p:par>
                        <p:par>
                          <p:cTn id="43" fill="hold">
                            <p:stCondLst>
                              <p:cond delay="500"/>
                            </p:stCondLst>
                            <p:childTnLst>
                              <p:par>
                                <p:cTn id="44" presetID="5" presetClass="entr" presetSubtype="10" fill="hold" nodeType="afterEffect">
                                  <p:stCondLst>
                                    <p:cond delay="0"/>
                                  </p:stCondLst>
                                  <p:childTnLst>
                                    <p:set>
                                      <p:cBhvr>
                                        <p:cTn id="45" dur="1" fill="hold">
                                          <p:stCondLst>
                                            <p:cond delay="0"/>
                                          </p:stCondLst>
                                        </p:cTn>
                                        <p:tgtEl>
                                          <p:spTgt spid="62494"/>
                                        </p:tgtEl>
                                        <p:attrNameLst>
                                          <p:attrName>style.visibility</p:attrName>
                                        </p:attrNameLst>
                                      </p:cBhvr>
                                      <p:to>
                                        <p:strVal val="visible"/>
                                      </p:to>
                                    </p:set>
                                    <p:animEffect transition="in" filter="checkerboard(across)">
                                      <p:cBhvr>
                                        <p:cTn id="46" dur="500"/>
                                        <p:tgtEl>
                                          <p:spTgt spid="62494"/>
                                        </p:tgtEl>
                                      </p:cBhvr>
                                    </p:animEffect>
                                  </p:childTnLst>
                                </p:cTn>
                              </p:par>
                            </p:childTnLst>
                          </p:cTn>
                        </p:par>
                        <p:par>
                          <p:cTn id="47" fill="hold">
                            <p:stCondLst>
                              <p:cond delay="1000"/>
                            </p:stCondLst>
                            <p:childTnLst>
                              <p:par>
                                <p:cTn id="48" presetID="9" presetClass="entr" presetSubtype="0" fill="hold" grpId="0" nodeType="afterEffect">
                                  <p:stCondLst>
                                    <p:cond delay="0"/>
                                  </p:stCondLst>
                                  <p:childTnLst>
                                    <p:set>
                                      <p:cBhvr>
                                        <p:cTn id="49" dur="1" fill="hold">
                                          <p:stCondLst>
                                            <p:cond delay="0"/>
                                          </p:stCondLst>
                                        </p:cTn>
                                        <p:tgtEl>
                                          <p:spTgt spid="62495"/>
                                        </p:tgtEl>
                                        <p:attrNameLst>
                                          <p:attrName>style.visibility</p:attrName>
                                        </p:attrNameLst>
                                      </p:cBhvr>
                                      <p:to>
                                        <p:strVal val="visible"/>
                                      </p:to>
                                    </p:set>
                                    <p:animEffect transition="in" filter="dissolve">
                                      <p:cBhvr>
                                        <p:cTn id="50" dur="500"/>
                                        <p:tgtEl>
                                          <p:spTgt spid="624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95" grpId="0" animBg="1"/>
      <p:bldP spid="2" grpId="0" animBg="1"/>
      <p:bldP spid="30" grpId="0" animBg="1"/>
      <p:bldP spid="31" grpId="0" animBg="1"/>
      <p:bldP spid="3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5" descr="180px-Beta_sheet_bonding_parallel-color"/>
          <p:cNvPicPr>
            <a:picLocks noChangeAspect="1" noChangeArrowheads="1"/>
          </p:cNvPicPr>
          <p:nvPr/>
        </p:nvPicPr>
        <p:blipFill>
          <a:blip r:embed="rId2" cstate="print"/>
          <a:srcRect/>
          <a:stretch>
            <a:fillRect/>
          </a:stretch>
        </p:blipFill>
        <p:spPr bwMode="auto">
          <a:xfrm>
            <a:off x="0" y="1218057"/>
            <a:ext cx="7239000" cy="2160588"/>
          </a:xfrm>
          <a:prstGeom prst="rect">
            <a:avLst/>
          </a:prstGeom>
          <a:noFill/>
          <a:ln w="9525">
            <a:noFill/>
            <a:miter lim="800000"/>
            <a:headEnd/>
            <a:tailEnd/>
          </a:ln>
        </p:spPr>
      </p:pic>
      <p:sp>
        <p:nvSpPr>
          <p:cNvPr id="20483" name="Text Box 10"/>
          <p:cNvSpPr txBox="1">
            <a:spLocks noChangeArrowheads="1"/>
          </p:cNvSpPr>
          <p:nvPr/>
        </p:nvSpPr>
        <p:spPr bwMode="auto">
          <a:xfrm>
            <a:off x="0" y="146254"/>
            <a:ext cx="6781800" cy="461963"/>
          </a:xfrm>
          <a:prstGeom prst="rect">
            <a:avLst/>
          </a:prstGeom>
          <a:solidFill>
            <a:srgbClr val="CC99FF"/>
          </a:solidFill>
          <a:ln w="9525">
            <a:noFill/>
            <a:miter lim="800000"/>
            <a:headEnd/>
            <a:tailEnd/>
          </a:ln>
        </p:spPr>
        <p:txBody>
          <a:bodyPr>
            <a:spAutoFit/>
          </a:bodyPr>
          <a:lstStyle/>
          <a:p>
            <a:r>
              <a:rPr lang="it-IT" dirty="0"/>
              <a:t>Foglietto </a:t>
            </a:r>
            <a:r>
              <a:rPr lang="el-GR" dirty="0"/>
              <a:t>β</a:t>
            </a:r>
            <a:r>
              <a:rPr lang="it-IT" dirty="0"/>
              <a:t> parallelo: Legami H distorti (Meno stabili)</a:t>
            </a:r>
            <a:endParaRPr lang="el-GR" dirty="0"/>
          </a:p>
        </p:txBody>
      </p:sp>
      <p:pic>
        <p:nvPicPr>
          <p:cNvPr id="20484" name="Picture 14" descr="v0613 [Converted]"/>
          <p:cNvPicPr>
            <a:picLocks noChangeAspect="1" noChangeArrowheads="1"/>
          </p:cNvPicPr>
          <p:nvPr/>
        </p:nvPicPr>
        <p:blipFill>
          <a:blip r:embed="rId3" cstate="print"/>
          <a:srcRect l="50061" t="17090"/>
          <a:stretch>
            <a:fillRect/>
          </a:stretch>
        </p:blipFill>
        <p:spPr bwMode="auto">
          <a:xfrm>
            <a:off x="6858000" y="146254"/>
            <a:ext cx="2133600" cy="1403350"/>
          </a:xfrm>
          <a:prstGeom prst="rect">
            <a:avLst/>
          </a:prstGeom>
          <a:noFill/>
          <a:ln w="9525">
            <a:noFill/>
            <a:miter lim="800000"/>
            <a:headEnd/>
            <a:tailEnd/>
          </a:ln>
        </p:spPr>
      </p:pic>
      <p:sp>
        <p:nvSpPr>
          <p:cNvPr id="20485" name="Text Box 15"/>
          <p:cNvSpPr txBox="1">
            <a:spLocks noChangeArrowheads="1"/>
          </p:cNvSpPr>
          <p:nvPr/>
        </p:nvSpPr>
        <p:spPr bwMode="auto">
          <a:xfrm>
            <a:off x="7008341" y="2006924"/>
            <a:ext cx="984250" cy="457200"/>
          </a:xfrm>
          <a:prstGeom prst="rect">
            <a:avLst/>
          </a:prstGeom>
          <a:noFill/>
          <a:ln w="9525">
            <a:noFill/>
            <a:miter lim="800000"/>
            <a:headEnd/>
            <a:tailEnd/>
          </a:ln>
        </p:spPr>
        <p:txBody>
          <a:bodyPr wrap="none">
            <a:spAutoFit/>
          </a:bodyPr>
          <a:lstStyle/>
          <a:p>
            <a:r>
              <a:rPr lang="it-IT" dirty="0"/>
              <a:t>N </a:t>
            </a:r>
            <a:r>
              <a:rPr lang="it-IT" dirty="0">
                <a:cs typeface="Times New Roman" pitchFamily="18" charset="0"/>
              </a:rPr>
              <a:t>→ C</a:t>
            </a:r>
          </a:p>
        </p:txBody>
      </p:sp>
      <p:pic>
        <p:nvPicPr>
          <p:cNvPr id="20486" name="Picture 4" descr="180px-Beta_sheet_bonding_antiparallel-color"/>
          <p:cNvPicPr>
            <a:picLocks noChangeAspect="1" noChangeArrowheads="1"/>
          </p:cNvPicPr>
          <p:nvPr/>
        </p:nvPicPr>
        <p:blipFill>
          <a:blip r:embed="rId4" cstate="print"/>
          <a:srcRect/>
          <a:stretch>
            <a:fillRect/>
          </a:stretch>
        </p:blipFill>
        <p:spPr bwMode="auto">
          <a:xfrm>
            <a:off x="0" y="4808538"/>
            <a:ext cx="6858000" cy="2049462"/>
          </a:xfrm>
          <a:prstGeom prst="rect">
            <a:avLst/>
          </a:prstGeom>
          <a:noFill/>
          <a:ln w="9525">
            <a:noFill/>
            <a:miter lim="800000"/>
            <a:headEnd/>
            <a:tailEnd/>
          </a:ln>
        </p:spPr>
      </p:pic>
      <p:sp>
        <p:nvSpPr>
          <p:cNvPr id="20487" name="Text Box 8"/>
          <p:cNvSpPr txBox="1">
            <a:spLocks noChangeArrowheads="1"/>
          </p:cNvSpPr>
          <p:nvPr/>
        </p:nvSpPr>
        <p:spPr bwMode="auto">
          <a:xfrm>
            <a:off x="6781800" y="6027738"/>
            <a:ext cx="984250" cy="457200"/>
          </a:xfrm>
          <a:prstGeom prst="rect">
            <a:avLst/>
          </a:prstGeom>
          <a:noFill/>
          <a:ln w="9525">
            <a:noFill/>
            <a:miter lim="800000"/>
            <a:headEnd/>
            <a:tailEnd/>
          </a:ln>
        </p:spPr>
        <p:txBody>
          <a:bodyPr wrap="none">
            <a:spAutoFit/>
          </a:bodyPr>
          <a:lstStyle/>
          <a:p>
            <a:r>
              <a:rPr lang="it-IT" dirty="0"/>
              <a:t>N </a:t>
            </a:r>
            <a:r>
              <a:rPr lang="it-IT" dirty="0">
                <a:cs typeface="Times New Roman" pitchFamily="18" charset="0"/>
              </a:rPr>
              <a:t>→ C</a:t>
            </a:r>
          </a:p>
        </p:txBody>
      </p:sp>
      <p:sp>
        <p:nvSpPr>
          <p:cNvPr id="20488" name="Text Box 9"/>
          <p:cNvSpPr txBox="1">
            <a:spLocks noChangeArrowheads="1"/>
          </p:cNvSpPr>
          <p:nvPr/>
        </p:nvSpPr>
        <p:spPr bwMode="auto">
          <a:xfrm>
            <a:off x="6781800" y="5189538"/>
            <a:ext cx="984250" cy="457200"/>
          </a:xfrm>
          <a:prstGeom prst="rect">
            <a:avLst/>
          </a:prstGeom>
          <a:noFill/>
          <a:ln w="9525">
            <a:noFill/>
            <a:miter lim="800000"/>
            <a:headEnd/>
            <a:tailEnd/>
          </a:ln>
        </p:spPr>
        <p:txBody>
          <a:bodyPr wrap="none">
            <a:spAutoFit/>
          </a:bodyPr>
          <a:lstStyle/>
          <a:p>
            <a:r>
              <a:rPr lang="it-IT" dirty="0"/>
              <a:t>C </a:t>
            </a:r>
            <a:r>
              <a:rPr lang="it-IT" dirty="0">
                <a:cs typeface="Times New Roman" pitchFamily="18" charset="0"/>
              </a:rPr>
              <a:t>→ N</a:t>
            </a:r>
          </a:p>
        </p:txBody>
      </p:sp>
      <p:pic>
        <p:nvPicPr>
          <p:cNvPr id="20489" name="Picture 11" descr="v0613 [Converted]"/>
          <p:cNvPicPr>
            <a:picLocks noChangeAspect="1" noChangeArrowheads="1"/>
          </p:cNvPicPr>
          <p:nvPr/>
        </p:nvPicPr>
        <p:blipFill>
          <a:blip r:embed="rId3" cstate="print"/>
          <a:srcRect t="17090" r="50784"/>
          <a:stretch>
            <a:fillRect/>
          </a:stretch>
        </p:blipFill>
        <p:spPr bwMode="auto">
          <a:xfrm>
            <a:off x="7008341" y="3759645"/>
            <a:ext cx="2133600" cy="1423988"/>
          </a:xfrm>
          <a:prstGeom prst="rect">
            <a:avLst/>
          </a:prstGeom>
          <a:noFill/>
          <a:ln w="9525">
            <a:noFill/>
            <a:miter lim="800000"/>
            <a:headEnd/>
            <a:tailEnd/>
          </a:ln>
        </p:spPr>
      </p:pic>
      <p:sp>
        <p:nvSpPr>
          <p:cNvPr id="20490" name="Text Box 5"/>
          <p:cNvSpPr txBox="1">
            <a:spLocks noChangeArrowheads="1"/>
          </p:cNvSpPr>
          <p:nvPr/>
        </p:nvSpPr>
        <p:spPr bwMode="auto">
          <a:xfrm>
            <a:off x="0" y="4114800"/>
            <a:ext cx="4718050" cy="461963"/>
          </a:xfrm>
          <a:prstGeom prst="rect">
            <a:avLst/>
          </a:prstGeom>
          <a:solidFill>
            <a:srgbClr val="CC99FF"/>
          </a:solidFill>
          <a:ln w="9525">
            <a:noFill/>
            <a:miter lim="800000"/>
            <a:headEnd/>
            <a:tailEnd/>
          </a:ln>
        </p:spPr>
        <p:txBody>
          <a:bodyPr wrap="none">
            <a:spAutoFit/>
          </a:bodyPr>
          <a:lstStyle/>
          <a:p>
            <a:r>
              <a:rPr lang="it-IT"/>
              <a:t>Foglietto </a:t>
            </a:r>
            <a:r>
              <a:rPr lang="el-GR"/>
              <a:t>β</a:t>
            </a:r>
            <a:r>
              <a:rPr lang="it-IT"/>
              <a:t> antiparallelo: più stabile  </a:t>
            </a:r>
            <a:endParaRPr lang="el-GR"/>
          </a:p>
        </p:txBody>
      </p:sp>
      <p:sp>
        <p:nvSpPr>
          <p:cNvPr id="2" name="CasellaDiTesto 1"/>
          <p:cNvSpPr txBox="1"/>
          <p:nvPr/>
        </p:nvSpPr>
        <p:spPr>
          <a:xfrm>
            <a:off x="7174316" y="2590800"/>
            <a:ext cx="1945854" cy="400110"/>
          </a:xfrm>
          <a:prstGeom prst="rect">
            <a:avLst/>
          </a:prstGeom>
          <a:noFill/>
        </p:spPr>
        <p:txBody>
          <a:bodyPr wrap="none" rtlCol="0">
            <a:spAutoFit/>
          </a:bodyPr>
          <a:lstStyle/>
          <a:p>
            <a:r>
              <a:rPr lang="it-IT" sz="2000" dirty="0"/>
              <a:t>Legami H distorti</a:t>
            </a:r>
          </a:p>
        </p:txBody>
      </p:sp>
      <p:sp>
        <p:nvSpPr>
          <p:cNvPr id="12" name="CasellaDiTesto 11"/>
          <p:cNvSpPr txBox="1"/>
          <p:nvPr/>
        </p:nvSpPr>
        <p:spPr>
          <a:xfrm>
            <a:off x="7008341" y="6449726"/>
            <a:ext cx="2082301" cy="400110"/>
          </a:xfrm>
          <a:prstGeom prst="rect">
            <a:avLst/>
          </a:prstGeom>
          <a:noFill/>
        </p:spPr>
        <p:txBody>
          <a:bodyPr wrap="none" rtlCol="0">
            <a:spAutoFit/>
          </a:bodyPr>
          <a:lstStyle/>
          <a:p>
            <a:r>
              <a:rPr lang="it-IT" sz="2000" dirty="0"/>
              <a:t>Legami H rettilinei</a:t>
            </a:r>
          </a:p>
        </p:txBody>
      </p:sp>
      <p:sp>
        <p:nvSpPr>
          <p:cNvPr id="3" name="CasellaDiTesto 2">
            <a:extLst>
              <a:ext uri="{FF2B5EF4-FFF2-40B4-BE49-F238E27FC236}">
                <a16:creationId xmlns:a16="http://schemas.microsoft.com/office/drawing/2014/main" id="{E8D77870-CE51-25A1-3D8A-D9E9EDE636D6}"/>
              </a:ext>
            </a:extLst>
          </p:cNvPr>
          <p:cNvSpPr txBox="1"/>
          <p:nvPr/>
        </p:nvSpPr>
        <p:spPr>
          <a:xfrm>
            <a:off x="4868391" y="3918898"/>
            <a:ext cx="1989609" cy="584775"/>
          </a:xfrm>
          <a:prstGeom prst="rect">
            <a:avLst/>
          </a:prstGeom>
          <a:noFill/>
          <a:ln>
            <a:solidFill>
              <a:schemeClr val="accent1"/>
            </a:solidFill>
          </a:ln>
        </p:spPr>
        <p:txBody>
          <a:bodyPr wrap="square" rtlCol="0">
            <a:spAutoFit/>
          </a:bodyPr>
          <a:lstStyle/>
          <a:p>
            <a:r>
              <a:rPr lang="it-IT" sz="2400" dirty="0"/>
              <a:t>N-</a:t>
            </a:r>
            <a:r>
              <a:rPr lang="it-IT" sz="2400" dirty="0" err="1"/>
              <a:t>term</a:t>
            </a:r>
            <a:r>
              <a:rPr lang="it-IT" sz="2400" dirty="0"/>
              <a:t> e C –</a:t>
            </a:r>
            <a:r>
              <a:rPr lang="it-IT" sz="2400" dirty="0" err="1"/>
              <a:t>term</a:t>
            </a:r>
            <a:r>
              <a:rPr lang="it-IT" sz="2400" dirty="0"/>
              <a:t> in direzioni opposte</a:t>
            </a:r>
          </a:p>
        </p:txBody>
      </p:sp>
      <p:sp>
        <p:nvSpPr>
          <p:cNvPr id="4" name="CasellaDiTesto 3">
            <a:extLst>
              <a:ext uri="{FF2B5EF4-FFF2-40B4-BE49-F238E27FC236}">
                <a16:creationId xmlns:a16="http://schemas.microsoft.com/office/drawing/2014/main" id="{A84D6B87-EFEC-A840-7DC0-2ADA014E50A7}"/>
              </a:ext>
            </a:extLst>
          </p:cNvPr>
          <p:cNvSpPr txBox="1"/>
          <p:nvPr/>
        </p:nvSpPr>
        <p:spPr>
          <a:xfrm>
            <a:off x="286867" y="744670"/>
            <a:ext cx="4132733" cy="338554"/>
          </a:xfrm>
          <a:prstGeom prst="rect">
            <a:avLst/>
          </a:prstGeom>
          <a:noFill/>
          <a:ln>
            <a:solidFill>
              <a:schemeClr val="accent1"/>
            </a:solidFill>
          </a:ln>
        </p:spPr>
        <p:txBody>
          <a:bodyPr wrap="square" rtlCol="0">
            <a:spAutoFit/>
          </a:bodyPr>
          <a:lstStyle/>
          <a:p>
            <a:r>
              <a:rPr lang="it-IT" sz="2400" dirty="0"/>
              <a:t>N-</a:t>
            </a:r>
            <a:r>
              <a:rPr lang="it-IT" sz="2400" dirty="0" err="1"/>
              <a:t>term</a:t>
            </a:r>
            <a:r>
              <a:rPr lang="it-IT" sz="2400" dirty="0"/>
              <a:t> e C –</a:t>
            </a:r>
            <a:r>
              <a:rPr lang="it-IT" sz="2400" dirty="0" err="1"/>
              <a:t>term</a:t>
            </a:r>
            <a:r>
              <a:rPr lang="it-IT" sz="2400" dirty="0"/>
              <a:t> nella stessa direzione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0482"/>
                                        </p:tgtEl>
                                        <p:attrNameLst>
                                          <p:attrName>style.visibility</p:attrName>
                                        </p:attrNameLst>
                                      </p:cBhvr>
                                      <p:to>
                                        <p:strVal val="visible"/>
                                      </p:to>
                                    </p:set>
                                    <p:animEffect transition="in" filter="wipe(down)">
                                      <p:cBhvr>
                                        <p:cTn id="7" dur="500"/>
                                        <p:tgtEl>
                                          <p:spTgt spid="2048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0483"/>
                                        </p:tgtEl>
                                        <p:attrNameLst>
                                          <p:attrName>style.visibility</p:attrName>
                                        </p:attrNameLst>
                                      </p:cBhvr>
                                      <p:to>
                                        <p:strVal val="visible"/>
                                      </p:to>
                                    </p:set>
                                    <p:animEffect transition="in" filter="wipe(down)">
                                      <p:cBhvr>
                                        <p:cTn id="10" dur="500"/>
                                        <p:tgtEl>
                                          <p:spTgt spid="2048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0485"/>
                                        </p:tgtEl>
                                        <p:attrNameLst>
                                          <p:attrName>style.visibility</p:attrName>
                                        </p:attrNameLst>
                                      </p:cBhvr>
                                      <p:to>
                                        <p:strVal val="visible"/>
                                      </p:to>
                                    </p:set>
                                    <p:animEffect transition="in" filter="wipe(down)">
                                      <p:cBhvr>
                                        <p:cTn id="13" dur="500"/>
                                        <p:tgtEl>
                                          <p:spTgt spid="20485"/>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down)">
                                      <p:cBhvr>
                                        <p:cTn id="16" dur="5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20484"/>
                                        </p:tgtEl>
                                        <p:attrNameLst>
                                          <p:attrName>style.visibility</p:attrName>
                                        </p:attrNameLst>
                                      </p:cBhvr>
                                      <p:to>
                                        <p:strVal val="visible"/>
                                      </p:to>
                                    </p:set>
                                    <p:animEffect transition="in" filter="wipe(down)">
                                      <p:cBhvr>
                                        <p:cTn id="21" dur="500"/>
                                        <p:tgtEl>
                                          <p:spTgt spid="20484"/>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20486"/>
                                        </p:tgtEl>
                                        <p:attrNameLst>
                                          <p:attrName>style.visibility</p:attrName>
                                        </p:attrNameLst>
                                      </p:cBhvr>
                                      <p:to>
                                        <p:strVal val="visible"/>
                                      </p:to>
                                    </p:set>
                                    <p:animEffect transition="in" filter="wipe(down)">
                                      <p:cBhvr>
                                        <p:cTn id="26" dur="500"/>
                                        <p:tgtEl>
                                          <p:spTgt spid="20486"/>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20490"/>
                                        </p:tgtEl>
                                        <p:attrNameLst>
                                          <p:attrName>style.visibility</p:attrName>
                                        </p:attrNameLst>
                                      </p:cBhvr>
                                      <p:to>
                                        <p:strVal val="visible"/>
                                      </p:to>
                                    </p:set>
                                    <p:animEffect transition="in" filter="wipe(down)">
                                      <p:cBhvr>
                                        <p:cTn id="29" dur="500"/>
                                        <p:tgtEl>
                                          <p:spTgt spid="20490"/>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wipe(down)">
                                      <p:cBhvr>
                                        <p:cTn id="32" dur="500"/>
                                        <p:tgtEl>
                                          <p:spTgt spid="3"/>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20489"/>
                                        </p:tgtEl>
                                        <p:attrNameLst>
                                          <p:attrName>style.visibility</p:attrName>
                                        </p:attrNameLst>
                                      </p:cBhvr>
                                      <p:to>
                                        <p:strVal val="visible"/>
                                      </p:to>
                                    </p:set>
                                    <p:animEffect transition="in" filter="wipe(down)">
                                      <p:cBhvr>
                                        <p:cTn id="37" dur="500"/>
                                        <p:tgtEl>
                                          <p:spTgt spid="20489"/>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20488"/>
                                        </p:tgtEl>
                                        <p:attrNameLst>
                                          <p:attrName>style.visibility</p:attrName>
                                        </p:attrNameLst>
                                      </p:cBhvr>
                                      <p:to>
                                        <p:strVal val="visible"/>
                                      </p:to>
                                    </p:set>
                                    <p:animEffect transition="in" filter="wipe(down)">
                                      <p:cBhvr>
                                        <p:cTn id="42" dur="500"/>
                                        <p:tgtEl>
                                          <p:spTgt spid="20488"/>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20487"/>
                                        </p:tgtEl>
                                        <p:attrNameLst>
                                          <p:attrName>style.visibility</p:attrName>
                                        </p:attrNameLst>
                                      </p:cBhvr>
                                      <p:to>
                                        <p:strVal val="visible"/>
                                      </p:to>
                                    </p:set>
                                    <p:animEffect transition="in" filter="wipe(down)">
                                      <p:cBhvr>
                                        <p:cTn id="47" dur="500"/>
                                        <p:tgtEl>
                                          <p:spTgt spid="20487"/>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wipe(down)">
                                      <p:cBhvr>
                                        <p:cTn id="5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animBg="1"/>
      <p:bldP spid="20485" grpId="0"/>
      <p:bldP spid="20487" grpId="0"/>
      <p:bldP spid="20488" grpId="0"/>
      <p:bldP spid="20490" grpId="0" animBg="1"/>
      <p:bldP spid="12" grpId="0"/>
      <p:bldP spid="3" grpId="0" animBg="1"/>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2"/>
          <p:cNvSpPr txBox="1">
            <a:spLocks noChangeArrowheads="1"/>
          </p:cNvSpPr>
          <p:nvPr/>
        </p:nvSpPr>
        <p:spPr bwMode="auto">
          <a:xfrm>
            <a:off x="571500" y="1524000"/>
            <a:ext cx="8572500" cy="4996240"/>
          </a:xfrm>
          <a:prstGeom prst="rect">
            <a:avLst/>
          </a:prstGeom>
          <a:noFill/>
          <a:ln w="9525">
            <a:noFill/>
            <a:miter lim="800000"/>
            <a:headEnd/>
            <a:tailEnd/>
          </a:ln>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altLang="it-IT" sz="2400" b="0" i="0" u="none" strike="noStrike" kern="1200" cap="none" spc="0" normalizeH="0" baseline="0" noProof="0" dirty="0">
                <a:ln>
                  <a:noFill/>
                </a:ln>
                <a:solidFill>
                  <a:prstClr val="black"/>
                </a:solidFill>
                <a:effectLst/>
                <a:uLnTx/>
                <a:uFillTx/>
                <a:latin typeface="Calibri"/>
                <a:ea typeface="+mn-ea"/>
                <a:cs typeface="+mn-cs"/>
              </a:rPr>
              <a:t>	</a:t>
            </a:r>
            <a:r>
              <a:rPr kumimoji="0" lang="it-IT" altLang="it-IT" sz="2400" b="0" i="0" u="none" strike="noStrike" kern="1200" cap="none" spc="0" normalizeH="0" baseline="0" noProof="0" dirty="0">
                <a:ln>
                  <a:noFill/>
                </a:ln>
                <a:solidFill>
                  <a:srgbClr val="FF0000"/>
                </a:solidFill>
                <a:effectLst/>
                <a:uLnTx/>
                <a:uFillTx/>
                <a:latin typeface="Calibri"/>
                <a:ea typeface="+mn-ea"/>
                <a:cs typeface="+mn-cs"/>
              </a:rPr>
              <a:t>Prof.ssa Alessandra Olianas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altLang="it-IT" sz="2400" b="0" i="0" u="none" strike="noStrike" kern="1200" cap="none" spc="0" normalizeH="0" baseline="0" noProof="0" dirty="0">
                <a:ln>
                  <a:noFill/>
                </a:ln>
                <a:solidFill>
                  <a:prstClr val="black"/>
                </a:solidFill>
                <a:effectLst/>
                <a:uLnTx/>
                <a:uFillTx/>
                <a:latin typeface="Calibri"/>
                <a:ea typeface="+mn-ea"/>
                <a:cs typeface="+mn-cs"/>
              </a:rPr>
              <a:t>	</a:t>
            </a:r>
            <a:endParaRPr kumimoji="0" lang="it-IT" altLang="it-IT" sz="2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altLang="it-IT" sz="2800" b="0" i="0" u="none" strike="noStrike" kern="1200" cap="none" spc="0" normalizeH="0" baseline="0" noProof="0" dirty="0" err="1">
                <a:ln>
                  <a:noFill/>
                </a:ln>
                <a:solidFill>
                  <a:prstClr val="black"/>
                </a:solidFill>
                <a:effectLst/>
                <a:uLnTx/>
                <a:uFillTx/>
                <a:latin typeface="+mj-lt"/>
                <a:ea typeface="+mn-ea"/>
                <a:cs typeface="+mn-cs"/>
              </a:rPr>
              <a:t>Dip</a:t>
            </a:r>
            <a:r>
              <a:rPr kumimoji="0" lang="it-IT" altLang="it-IT" sz="2800" b="0" i="0" u="none" strike="noStrike" kern="1200" cap="none" spc="0" normalizeH="0" baseline="0" noProof="0" dirty="0">
                <a:ln>
                  <a:noFill/>
                </a:ln>
                <a:solidFill>
                  <a:prstClr val="black"/>
                </a:solidFill>
                <a:effectLst/>
                <a:uLnTx/>
                <a:uFillTx/>
                <a:latin typeface="+mj-lt"/>
                <a:ea typeface="+mn-ea"/>
                <a:cs typeface="+mn-cs"/>
              </a:rPr>
              <a:t>. Scienze della Vita e dell’Ambiente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altLang="it-IT" sz="2800" b="0" i="0" u="none" strike="noStrike" kern="1200" cap="none" spc="0" normalizeH="0" baseline="0" noProof="0" dirty="0">
                <a:ln>
                  <a:noFill/>
                </a:ln>
                <a:solidFill>
                  <a:prstClr val="black"/>
                </a:solidFill>
                <a:effectLst/>
                <a:uLnTx/>
                <a:uFillTx/>
                <a:latin typeface="+mj-lt"/>
                <a:ea typeface="+mn-ea"/>
                <a:cs typeface="+mn-cs"/>
              </a:rPr>
              <a:t>Sezione Biomedica (laboratorio</a:t>
            </a:r>
            <a:r>
              <a:rPr kumimoji="0" lang="it-IT" altLang="it-IT" sz="2800" b="0" i="0" u="none" strike="noStrike" kern="1200" cap="none" spc="0" normalizeH="0" noProof="0" dirty="0">
                <a:ln>
                  <a:noFill/>
                </a:ln>
                <a:solidFill>
                  <a:prstClr val="black"/>
                </a:solidFill>
                <a:effectLst/>
                <a:uLnTx/>
                <a:uFillTx/>
                <a:latin typeface="+mj-lt"/>
                <a:ea typeface="+mn-ea"/>
                <a:cs typeface="+mn-cs"/>
              </a:rPr>
              <a:t> </a:t>
            </a:r>
            <a:r>
              <a:rPr kumimoji="0" lang="it-IT" altLang="it-IT" sz="2800" b="0" i="0" u="none" strike="noStrike" kern="1200" cap="none" spc="0" normalizeH="0" baseline="0" noProof="0" dirty="0">
                <a:ln>
                  <a:noFill/>
                </a:ln>
                <a:solidFill>
                  <a:prstClr val="black"/>
                </a:solidFill>
                <a:effectLst/>
                <a:uLnTx/>
                <a:uFillTx/>
                <a:latin typeface="+mj-lt"/>
                <a:ea typeface="+mn-ea"/>
                <a:cs typeface="+mn-cs"/>
              </a:rPr>
              <a:t>di Biochimica)</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altLang="it-IT" sz="2800" b="0" i="0" u="none" strike="noStrike" kern="1200" cap="none" spc="0" normalizeH="0" baseline="0" noProof="0" dirty="0">
                <a:ln>
                  <a:noFill/>
                </a:ln>
                <a:solidFill>
                  <a:prstClr val="black"/>
                </a:solidFill>
                <a:effectLst/>
                <a:uLnTx/>
                <a:uFillTx/>
                <a:latin typeface="+mj-lt"/>
                <a:ea typeface="+mn-ea"/>
                <a:cs typeface="+mn-cs"/>
              </a:rPr>
              <a:t>Tel. 0706754507 (studio)</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altLang="it-IT" sz="2800" b="0" i="0" u="none" strike="noStrike" kern="1200" cap="none" spc="0" normalizeH="0" baseline="0" noProof="0" dirty="0">
              <a:ln>
                <a:noFill/>
              </a:ln>
              <a:solidFill>
                <a:prstClr val="black"/>
              </a:solidFill>
              <a:effectLst/>
              <a:uLnTx/>
              <a:uFillTx/>
              <a:latin typeface="+mj-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it-IT" altLang="it-IT" sz="2800" baseline="0" dirty="0">
              <a:solidFill>
                <a:prstClr val="black"/>
              </a:solidFill>
              <a:latin typeface="+mj-lt"/>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altLang="it-IT" sz="2800" b="0" i="0" u="none" strike="noStrike" kern="1200" cap="none" spc="0" normalizeH="0" baseline="0" noProof="0" dirty="0">
                <a:ln>
                  <a:noFill/>
                </a:ln>
                <a:solidFill>
                  <a:prstClr val="black"/>
                </a:solidFill>
                <a:effectLst/>
                <a:uLnTx/>
                <a:uFillTx/>
                <a:latin typeface="+mj-lt"/>
                <a:ea typeface="+mn-ea"/>
                <a:cs typeface="+mn-cs"/>
              </a:rPr>
              <a:t>Ricevimento studenti: </a:t>
            </a:r>
            <a:r>
              <a:rPr kumimoji="0" lang="it-IT" altLang="it-IT" sz="2800" b="0" i="0" u="none" strike="noStrike" kern="1200" cap="none" spc="0" normalizeH="0" baseline="0" noProof="0" dirty="0">
                <a:ln>
                  <a:noFill/>
                </a:ln>
                <a:solidFill>
                  <a:srgbClr val="FF0000"/>
                </a:solidFill>
                <a:effectLst/>
                <a:uLnTx/>
                <a:uFillTx/>
                <a:latin typeface="+mj-lt"/>
                <a:ea typeface="+mn-ea"/>
                <a:cs typeface="+mn-cs"/>
              </a:rPr>
              <a:t>si riceve per appuntamento</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altLang="it-IT" sz="2800" b="0" i="0" u="none" strike="noStrike" kern="1200" cap="none" spc="0" normalizeH="0" baseline="0" noProof="0" dirty="0">
                <a:ln>
                  <a:noFill/>
                </a:ln>
                <a:solidFill>
                  <a:srgbClr val="FF0000"/>
                </a:solidFill>
                <a:effectLst/>
                <a:uLnTx/>
                <a:uFillTx/>
                <a:latin typeface="+mj-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altLang="it-IT" sz="2800" b="0" i="0" u="none" strike="noStrike" kern="1200" cap="none" spc="0" normalizeH="0" baseline="0" noProof="0" dirty="0">
                <a:ln>
                  <a:noFill/>
                </a:ln>
                <a:solidFill>
                  <a:srgbClr val="FF0000"/>
                </a:solidFill>
                <a:effectLst/>
                <a:uLnTx/>
                <a:uFillTx/>
                <a:latin typeface="+mj-lt"/>
                <a:ea typeface="+mn-ea"/>
                <a:cs typeface="+mn-cs"/>
                <a:hlinkClick r:id="rId2">
                  <a:extLst>
                    <a:ext uri="{A12FA001-AC4F-418D-AE19-62706E023703}">
                      <ahyp:hlinkClr xmlns:ahyp="http://schemas.microsoft.com/office/drawing/2018/hyperlinkcolor" val="tx"/>
                    </a:ext>
                  </a:extLst>
                </a:hlinkClick>
              </a:rPr>
              <a:t>olianas@unica.it</a:t>
            </a:r>
            <a:r>
              <a:rPr kumimoji="0" lang="it-IT" altLang="it-IT" sz="2800" b="0" i="0" u="none" strike="noStrike" kern="1200" cap="none" spc="0" normalizeH="0" baseline="0" noProof="0" dirty="0">
                <a:ln>
                  <a:noFill/>
                </a:ln>
                <a:solidFill>
                  <a:srgbClr val="FF0000"/>
                </a:solidFill>
                <a:effectLst/>
                <a:uLnTx/>
                <a:uFillTx/>
                <a:latin typeface="+mj-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it-IT" altLang="it-IT" sz="2800" dirty="0">
              <a:solidFill>
                <a:srgbClr val="FF0000"/>
              </a:solidFill>
              <a:latin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altLang="it-IT" sz="2800" b="0" i="0" u="none" strike="noStrike" kern="1200" cap="none" spc="0" normalizeH="0" baseline="0" noProof="0" dirty="0">
              <a:ln>
                <a:noFill/>
              </a:ln>
              <a:solidFill>
                <a:srgbClr val="FF0000"/>
              </a:solidFill>
              <a:effectLst/>
              <a:uLnTx/>
              <a:uFillTx/>
              <a:latin typeface="Calibri"/>
              <a:ea typeface="+mn-ea"/>
              <a:cs typeface="+mn-cs"/>
            </a:endParaRPr>
          </a:p>
        </p:txBody>
      </p:sp>
      <p:pic>
        <p:nvPicPr>
          <p:cNvPr id="3" name="Picture 7">
            <a:extLst>
              <a:ext uri="{FF2B5EF4-FFF2-40B4-BE49-F238E27FC236}">
                <a16:creationId xmlns:a16="http://schemas.microsoft.com/office/drawing/2014/main" id="{E2887D2A-C430-479B-8BC6-E56D1C5296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2280" y="214313"/>
            <a:ext cx="1654419" cy="1661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6043642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50">
                                            <p:txEl>
                                              <p:pRg st="0" end="0"/>
                                            </p:txEl>
                                          </p:spTgt>
                                        </p:tgtEl>
                                        <p:attrNameLst>
                                          <p:attrName>style.visibility</p:attrName>
                                        </p:attrNameLst>
                                      </p:cBhvr>
                                      <p:to>
                                        <p:strVal val="visible"/>
                                      </p:to>
                                    </p:set>
                                    <p:anim calcmode="lin" valueType="num">
                                      <p:cBhvr additive="base">
                                        <p:cTn id="7" dur="500" fill="hold"/>
                                        <p:tgtEl>
                                          <p:spTgt spid="205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05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050">
                                            <p:txEl>
                                              <p:pRg st="1" end="1"/>
                                            </p:txEl>
                                          </p:spTgt>
                                        </p:tgtEl>
                                        <p:attrNameLst>
                                          <p:attrName>style.visibility</p:attrName>
                                        </p:attrNameLst>
                                      </p:cBhvr>
                                      <p:to>
                                        <p:strVal val="visible"/>
                                      </p:to>
                                    </p:set>
                                    <p:anim calcmode="lin" valueType="num">
                                      <p:cBhvr additive="base">
                                        <p:cTn id="13" dur="500" fill="hold"/>
                                        <p:tgtEl>
                                          <p:spTgt spid="2050">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05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nodeType="clickEffect">
                                  <p:stCondLst>
                                    <p:cond delay="0"/>
                                  </p:stCondLst>
                                  <p:childTnLst>
                                    <p:set>
                                      <p:cBhvr>
                                        <p:cTn id="18" dur="1" fill="hold">
                                          <p:stCondLst>
                                            <p:cond delay="0"/>
                                          </p:stCondLst>
                                        </p:cTn>
                                        <p:tgtEl>
                                          <p:spTgt spid="2050">
                                            <p:txEl>
                                              <p:pRg st="2" end="2"/>
                                            </p:txEl>
                                          </p:spTgt>
                                        </p:tgtEl>
                                        <p:attrNameLst>
                                          <p:attrName>style.visibility</p:attrName>
                                        </p:attrNameLst>
                                      </p:cBhvr>
                                      <p:to>
                                        <p:strVal val="visible"/>
                                      </p:to>
                                    </p:set>
                                    <p:animEffect transition="in" filter="checkerboard(across)">
                                      <p:cBhvr>
                                        <p:cTn id="19" dur="500"/>
                                        <p:tgtEl>
                                          <p:spTgt spid="2050">
                                            <p:txEl>
                                              <p:pRg st="2" end="2"/>
                                            </p:txEl>
                                          </p:spTgt>
                                        </p:tgtEl>
                                      </p:cBhvr>
                                    </p:animEffect>
                                  </p:childTnLst>
                                </p:cTn>
                              </p:par>
                              <p:par>
                                <p:cTn id="20" presetID="5" presetClass="entr" presetSubtype="10" fill="hold" nodeType="withEffect">
                                  <p:stCondLst>
                                    <p:cond delay="0"/>
                                  </p:stCondLst>
                                  <p:childTnLst>
                                    <p:set>
                                      <p:cBhvr>
                                        <p:cTn id="21" dur="1" fill="hold">
                                          <p:stCondLst>
                                            <p:cond delay="0"/>
                                          </p:stCondLst>
                                        </p:cTn>
                                        <p:tgtEl>
                                          <p:spTgt spid="2050">
                                            <p:txEl>
                                              <p:pRg st="3" end="3"/>
                                            </p:txEl>
                                          </p:spTgt>
                                        </p:tgtEl>
                                        <p:attrNameLst>
                                          <p:attrName>style.visibility</p:attrName>
                                        </p:attrNameLst>
                                      </p:cBhvr>
                                      <p:to>
                                        <p:strVal val="visible"/>
                                      </p:to>
                                    </p:set>
                                    <p:animEffect transition="in" filter="checkerboard(across)">
                                      <p:cBhvr>
                                        <p:cTn id="22" dur="500"/>
                                        <p:tgtEl>
                                          <p:spTgt spid="2050">
                                            <p:txEl>
                                              <p:pRg st="3" end="3"/>
                                            </p:txEl>
                                          </p:spTgt>
                                        </p:tgtEl>
                                      </p:cBhvr>
                                    </p:animEffect>
                                  </p:childTnLst>
                                </p:cTn>
                              </p:par>
                              <p:par>
                                <p:cTn id="23" presetID="5" presetClass="entr" presetSubtype="10" fill="hold" nodeType="withEffect">
                                  <p:stCondLst>
                                    <p:cond delay="0"/>
                                  </p:stCondLst>
                                  <p:childTnLst>
                                    <p:set>
                                      <p:cBhvr>
                                        <p:cTn id="24" dur="1" fill="hold">
                                          <p:stCondLst>
                                            <p:cond delay="0"/>
                                          </p:stCondLst>
                                        </p:cTn>
                                        <p:tgtEl>
                                          <p:spTgt spid="2050">
                                            <p:txEl>
                                              <p:pRg st="4" end="4"/>
                                            </p:txEl>
                                          </p:spTgt>
                                        </p:tgtEl>
                                        <p:attrNameLst>
                                          <p:attrName>style.visibility</p:attrName>
                                        </p:attrNameLst>
                                      </p:cBhvr>
                                      <p:to>
                                        <p:strVal val="visible"/>
                                      </p:to>
                                    </p:set>
                                    <p:animEffect transition="in" filter="checkerboard(across)">
                                      <p:cBhvr>
                                        <p:cTn id="25" dur="500"/>
                                        <p:tgtEl>
                                          <p:spTgt spid="2050">
                                            <p:txEl>
                                              <p:pRg st="4" end="4"/>
                                            </p:txEl>
                                          </p:spTgt>
                                        </p:tgtEl>
                                      </p:cBhvr>
                                    </p:animEffect>
                                  </p:childTnLst>
                                </p:cTn>
                              </p:par>
                              <p:par>
                                <p:cTn id="26" presetID="5" presetClass="entr" presetSubtype="10" fill="hold" nodeType="withEffect">
                                  <p:stCondLst>
                                    <p:cond delay="0"/>
                                  </p:stCondLst>
                                  <p:childTnLst>
                                    <p:set>
                                      <p:cBhvr>
                                        <p:cTn id="27" dur="1" fill="hold">
                                          <p:stCondLst>
                                            <p:cond delay="0"/>
                                          </p:stCondLst>
                                        </p:cTn>
                                        <p:tgtEl>
                                          <p:spTgt spid="2050">
                                            <p:txEl>
                                              <p:pRg st="7" end="7"/>
                                            </p:txEl>
                                          </p:spTgt>
                                        </p:tgtEl>
                                        <p:attrNameLst>
                                          <p:attrName>style.visibility</p:attrName>
                                        </p:attrNameLst>
                                      </p:cBhvr>
                                      <p:to>
                                        <p:strVal val="visible"/>
                                      </p:to>
                                    </p:set>
                                    <p:animEffect transition="in" filter="checkerboard(across)">
                                      <p:cBhvr>
                                        <p:cTn id="28" dur="500"/>
                                        <p:tgtEl>
                                          <p:spTgt spid="2050">
                                            <p:txEl>
                                              <p:pRg st="7" end="7"/>
                                            </p:txEl>
                                          </p:spTgt>
                                        </p:tgtEl>
                                      </p:cBhvr>
                                    </p:animEffect>
                                  </p:childTnLst>
                                </p:cTn>
                              </p:par>
                              <p:par>
                                <p:cTn id="29" presetID="5" presetClass="entr" presetSubtype="10" fill="hold" nodeType="withEffect">
                                  <p:stCondLst>
                                    <p:cond delay="0"/>
                                  </p:stCondLst>
                                  <p:childTnLst>
                                    <p:set>
                                      <p:cBhvr>
                                        <p:cTn id="30" dur="1" fill="hold">
                                          <p:stCondLst>
                                            <p:cond delay="0"/>
                                          </p:stCondLst>
                                        </p:cTn>
                                        <p:tgtEl>
                                          <p:spTgt spid="2050">
                                            <p:txEl>
                                              <p:pRg st="8" end="8"/>
                                            </p:txEl>
                                          </p:spTgt>
                                        </p:tgtEl>
                                        <p:attrNameLst>
                                          <p:attrName>style.visibility</p:attrName>
                                        </p:attrNameLst>
                                      </p:cBhvr>
                                      <p:to>
                                        <p:strVal val="visible"/>
                                      </p:to>
                                    </p:set>
                                    <p:animEffect transition="in" filter="checkerboard(across)">
                                      <p:cBhvr>
                                        <p:cTn id="31" dur="500"/>
                                        <p:tgtEl>
                                          <p:spTgt spid="2050">
                                            <p:txEl>
                                              <p:pRg st="8" end="8"/>
                                            </p:txEl>
                                          </p:spTgt>
                                        </p:tgtEl>
                                      </p:cBhvr>
                                    </p:animEffect>
                                  </p:childTnLst>
                                </p:cTn>
                              </p:par>
                              <p:par>
                                <p:cTn id="32" presetID="5" presetClass="entr" presetSubtype="10" fill="hold" nodeType="withEffect">
                                  <p:stCondLst>
                                    <p:cond delay="0"/>
                                  </p:stCondLst>
                                  <p:childTnLst>
                                    <p:set>
                                      <p:cBhvr>
                                        <p:cTn id="33" dur="1" fill="hold">
                                          <p:stCondLst>
                                            <p:cond delay="0"/>
                                          </p:stCondLst>
                                        </p:cTn>
                                        <p:tgtEl>
                                          <p:spTgt spid="2050">
                                            <p:txEl>
                                              <p:pRg st="9" end="9"/>
                                            </p:txEl>
                                          </p:spTgt>
                                        </p:tgtEl>
                                        <p:attrNameLst>
                                          <p:attrName>style.visibility</p:attrName>
                                        </p:attrNameLst>
                                      </p:cBhvr>
                                      <p:to>
                                        <p:strVal val="visible"/>
                                      </p:to>
                                    </p:set>
                                    <p:animEffect transition="in" filter="checkerboard(across)">
                                      <p:cBhvr>
                                        <p:cTn id="34" dur="500"/>
                                        <p:tgtEl>
                                          <p:spTgt spid="2050">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descr="f060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1497013"/>
            <a:ext cx="4808537" cy="5100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3" name="Picture 3" descr="f0613"/>
          <p:cNvPicPr>
            <a:picLocks noChangeAspect="1" noChangeArrowheads="1"/>
          </p:cNvPicPr>
          <p:nvPr/>
        </p:nvPicPr>
        <p:blipFill>
          <a:blip r:embed="rId3">
            <a:extLst>
              <a:ext uri="{28A0092B-C50C-407E-A947-70E740481C1C}">
                <a14:useLocalDpi xmlns:a14="http://schemas.microsoft.com/office/drawing/2010/main" val="0"/>
              </a:ext>
            </a:extLst>
          </a:blip>
          <a:srcRect l="4289" r="2859"/>
          <a:stretch>
            <a:fillRect/>
          </a:stretch>
        </p:blipFill>
        <p:spPr bwMode="auto">
          <a:xfrm>
            <a:off x="5032375" y="3429000"/>
            <a:ext cx="4076700" cy="169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04" name="Text Box 4"/>
          <p:cNvSpPr txBox="1">
            <a:spLocks noChangeArrowheads="1"/>
          </p:cNvSpPr>
          <p:nvPr/>
        </p:nvSpPr>
        <p:spPr bwMode="auto">
          <a:xfrm>
            <a:off x="179388" y="476250"/>
            <a:ext cx="525621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50000"/>
              </a:spcBef>
              <a:buFontTx/>
              <a:buNone/>
            </a:pPr>
            <a:r>
              <a:rPr lang="it-IT" altLang="it-IT" sz="2400" dirty="0">
                <a:solidFill>
                  <a:srgbClr val="000000"/>
                </a:solidFill>
                <a:latin typeface="Comic Sans MS" pitchFamily="66" charset="0"/>
              </a:rPr>
              <a:t>Struttura secondaria: </a:t>
            </a:r>
            <a:r>
              <a:rPr lang="it-IT" altLang="it-IT" sz="2400" b="1" dirty="0">
                <a:solidFill>
                  <a:srgbClr val="FF0000"/>
                </a:solidFill>
                <a:latin typeface="Comic Sans MS" pitchFamily="66" charset="0"/>
              </a:rPr>
              <a:t>conformazione </a:t>
            </a:r>
            <a:r>
              <a:rPr lang="el-GR" altLang="it-IT" sz="2400" b="1" dirty="0">
                <a:solidFill>
                  <a:srgbClr val="FF0000"/>
                </a:solidFill>
                <a:latin typeface="Comic Sans MS" pitchFamily="66" charset="0"/>
              </a:rPr>
              <a:t>β</a:t>
            </a:r>
            <a:r>
              <a:rPr lang="it-IT" altLang="it-IT" sz="2400" b="1" dirty="0">
                <a:solidFill>
                  <a:srgbClr val="FF0000"/>
                </a:solidFill>
                <a:latin typeface="Comic Sans MS" pitchFamily="66" charset="0"/>
              </a:rPr>
              <a:t> </a:t>
            </a:r>
          </a:p>
          <a:p>
            <a:pPr eaLnBrk="1" hangingPunct="1">
              <a:spcBef>
                <a:spcPct val="50000"/>
              </a:spcBef>
              <a:buFontTx/>
              <a:buNone/>
            </a:pPr>
            <a:r>
              <a:rPr lang="it-IT" altLang="it-IT" sz="2400" dirty="0">
                <a:solidFill>
                  <a:srgbClr val="000000"/>
                </a:solidFill>
                <a:latin typeface="Comic Sans MS" pitchFamily="66" charset="0"/>
              </a:rPr>
              <a:t>Stabilizzato tramite legami idrogeno tra le catene</a:t>
            </a:r>
          </a:p>
        </p:txBody>
      </p:sp>
      <p:sp>
        <p:nvSpPr>
          <p:cNvPr id="51205" name="Text Box 5"/>
          <p:cNvSpPr txBox="1">
            <a:spLocks noChangeArrowheads="1"/>
          </p:cNvSpPr>
          <p:nvPr/>
        </p:nvSpPr>
        <p:spPr bwMode="auto">
          <a:xfrm>
            <a:off x="5480050" y="982663"/>
            <a:ext cx="1943100" cy="2446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50000"/>
              </a:spcBef>
              <a:buFontTx/>
              <a:buNone/>
            </a:pPr>
            <a:r>
              <a:rPr lang="it-IT" altLang="it-IT" sz="1800" dirty="0">
                <a:solidFill>
                  <a:srgbClr val="000000"/>
                </a:solidFill>
              </a:rPr>
              <a:t>Due possibilità:</a:t>
            </a:r>
          </a:p>
          <a:p>
            <a:pPr eaLnBrk="1" hangingPunct="1">
              <a:spcBef>
                <a:spcPct val="50000"/>
              </a:spcBef>
              <a:buFontTx/>
              <a:buNone/>
            </a:pPr>
            <a:r>
              <a:rPr lang="it-IT" altLang="it-IT" sz="1800" dirty="0">
                <a:solidFill>
                  <a:srgbClr val="000000"/>
                </a:solidFill>
              </a:rPr>
              <a:t>(b) parallelo</a:t>
            </a:r>
          </a:p>
          <a:p>
            <a:pPr eaLnBrk="1" hangingPunct="1">
              <a:spcBef>
                <a:spcPct val="50000"/>
              </a:spcBef>
              <a:buFontTx/>
              <a:buNone/>
            </a:pPr>
            <a:endParaRPr lang="it-IT" altLang="it-IT" sz="1800" dirty="0">
              <a:solidFill>
                <a:srgbClr val="000000"/>
              </a:solidFill>
            </a:endParaRPr>
          </a:p>
          <a:p>
            <a:pPr eaLnBrk="1" hangingPunct="1">
              <a:spcBef>
                <a:spcPct val="50000"/>
              </a:spcBef>
              <a:buFontTx/>
              <a:buNone/>
            </a:pPr>
            <a:endParaRPr lang="it-IT" altLang="it-IT" sz="1800" dirty="0">
              <a:solidFill>
                <a:srgbClr val="000000"/>
              </a:solidFill>
            </a:endParaRPr>
          </a:p>
          <a:p>
            <a:pPr eaLnBrk="1" hangingPunct="1">
              <a:spcBef>
                <a:spcPct val="50000"/>
              </a:spcBef>
              <a:buFontTx/>
              <a:buNone/>
            </a:pPr>
            <a:r>
              <a:rPr lang="it-IT" altLang="it-IT" sz="1800" dirty="0">
                <a:solidFill>
                  <a:srgbClr val="000000"/>
                </a:solidFill>
              </a:rPr>
              <a:t>(a) antiparallelo</a:t>
            </a:r>
          </a:p>
          <a:p>
            <a:pPr eaLnBrk="1" hangingPunct="1">
              <a:spcBef>
                <a:spcPct val="50000"/>
              </a:spcBef>
              <a:buFontTx/>
              <a:buNone/>
            </a:pPr>
            <a:endParaRPr lang="it-IT" altLang="it-IT" sz="1800" dirty="0">
              <a:solidFill>
                <a:srgbClr val="000000"/>
              </a:solidFill>
            </a:endParaRPr>
          </a:p>
        </p:txBody>
      </p:sp>
      <p:sp>
        <p:nvSpPr>
          <p:cNvPr id="51206" name="Line 6"/>
          <p:cNvSpPr>
            <a:spLocks noChangeShapeType="1"/>
          </p:cNvSpPr>
          <p:nvPr/>
        </p:nvSpPr>
        <p:spPr bwMode="auto">
          <a:xfrm>
            <a:off x="7451725" y="1196975"/>
            <a:ext cx="865188" cy="0"/>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it-IT" sz="1800">
              <a:solidFill>
                <a:srgbClr val="000000"/>
              </a:solidFill>
              <a:latin typeface="Arial"/>
            </a:endParaRPr>
          </a:p>
        </p:txBody>
      </p:sp>
      <p:sp>
        <p:nvSpPr>
          <p:cNvPr id="51207" name="Line 7"/>
          <p:cNvSpPr>
            <a:spLocks noChangeShapeType="1"/>
          </p:cNvSpPr>
          <p:nvPr/>
        </p:nvSpPr>
        <p:spPr bwMode="auto">
          <a:xfrm>
            <a:off x="7451725" y="1557338"/>
            <a:ext cx="865188" cy="0"/>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it-IT" sz="1800">
              <a:solidFill>
                <a:srgbClr val="000000"/>
              </a:solidFill>
              <a:latin typeface="Arial"/>
            </a:endParaRPr>
          </a:p>
        </p:txBody>
      </p:sp>
      <p:sp>
        <p:nvSpPr>
          <p:cNvPr id="51208" name="Line 8"/>
          <p:cNvSpPr>
            <a:spLocks noChangeShapeType="1"/>
          </p:cNvSpPr>
          <p:nvPr/>
        </p:nvSpPr>
        <p:spPr bwMode="auto">
          <a:xfrm>
            <a:off x="7451725" y="2420938"/>
            <a:ext cx="865188" cy="0"/>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it-IT" sz="1800">
              <a:solidFill>
                <a:srgbClr val="000000"/>
              </a:solidFill>
              <a:latin typeface="Arial"/>
            </a:endParaRPr>
          </a:p>
        </p:txBody>
      </p:sp>
      <p:sp>
        <p:nvSpPr>
          <p:cNvPr id="51209" name="Line 9"/>
          <p:cNvSpPr>
            <a:spLocks noChangeShapeType="1"/>
          </p:cNvSpPr>
          <p:nvPr/>
        </p:nvSpPr>
        <p:spPr bwMode="auto">
          <a:xfrm>
            <a:off x="7451725" y="2852738"/>
            <a:ext cx="865188" cy="0"/>
          </a:xfrm>
          <a:prstGeom prst="line">
            <a:avLst/>
          </a:prstGeom>
          <a:noFill/>
          <a:ln w="76200">
            <a:solidFill>
              <a:schemeClr val="tx1"/>
            </a:solidFill>
            <a:round/>
            <a:headEnd type="triangle" w="med" len="med"/>
            <a:tailEnd/>
          </a:ln>
          <a:extLst>
            <a:ext uri="{909E8E84-426E-40DD-AFC4-6F175D3DCCD1}">
              <a14:hiddenFill xmlns:a14="http://schemas.microsoft.com/office/drawing/2010/main">
                <a:noFill/>
              </a14:hiddenFill>
            </a:ext>
          </a:extLst>
        </p:spPr>
        <p:txBody>
          <a:bodyPr/>
          <a:lstStyle/>
          <a:p>
            <a:endParaRPr lang="it-IT" sz="1800">
              <a:solidFill>
                <a:srgbClr val="000000"/>
              </a:solidFill>
              <a:latin typeface="Arial"/>
            </a:endParaRPr>
          </a:p>
        </p:txBody>
      </p:sp>
    </p:spTree>
    <p:extLst>
      <p:ext uri="{BB962C8B-B14F-4D97-AF65-F5344CB8AC3E}">
        <p14:creationId xmlns:p14="http://schemas.microsoft.com/office/powerpoint/2010/main" val="2162367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1204"/>
                                        </p:tgtEl>
                                        <p:attrNameLst>
                                          <p:attrName>style.visibility</p:attrName>
                                        </p:attrNameLst>
                                      </p:cBhvr>
                                      <p:to>
                                        <p:strVal val="visible"/>
                                      </p:to>
                                    </p:set>
                                    <p:animEffect transition="in" filter="wipe(down)">
                                      <p:cBhvr>
                                        <p:cTn id="7" dur="500"/>
                                        <p:tgtEl>
                                          <p:spTgt spid="5120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1202"/>
                                        </p:tgtEl>
                                        <p:attrNameLst>
                                          <p:attrName>style.visibility</p:attrName>
                                        </p:attrNameLst>
                                      </p:cBhvr>
                                      <p:to>
                                        <p:strVal val="visible"/>
                                      </p:to>
                                    </p:set>
                                    <p:animEffect transition="in" filter="wipe(down)">
                                      <p:cBhvr>
                                        <p:cTn id="12" dur="500"/>
                                        <p:tgtEl>
                                          <p:spTgt spid="5120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51205"/>
                                        </p:tgtEl>
                                        <p:attrNameLst>
                                          <p:attrName>style.visibility</p:attrName>
                                        </p:attrNameLst>
                                      </p:cBhvr>
                                      <p:to>
                                        <p:strVal val="visible"/>
                                      </p:to>
                                    </p:set>
                                    <p:animEffect transition="in" filter="wipe(down)">
                                      <p:cBhvr>
                                        <p:cTn id="17" dur="500"/>
                                        <p:tgtEl>
                                          <p:spTgt spid="5120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51206"/>
                                        </p:tgtEl>
                                        <p:attrNameLst>
                                          <p:attrName>style.visibility</p:attrName>
                                        </p:attrNameLst>
                                      </p:cBhvr>
                                      <p:to>
                                        <p:strVal val="visible"/>
                                      </p:to>
                                    </p:set>
                                    <p:animEffect transition="in" filter="wipe(down)">
                                      <p:cBhvr>
                                        <p:cTn id="22" dur="500"/>
                                        <p:tgtEl>
                                          <p:spTgt spid="51206"/>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51207"/>
                                        </p:tgtEl>
                                        <p:attrNameLst>
                                          <p:attrName>style.visibility</p:attrName>
                                        </p:attrNameLst>
                                      </p:cBhvr>
                                      <p:to>
                                        <p:strVal val="visible"/>
                                      </p:to>
                                    </p:set>
                                    <p:animEffect transition="in" filter="wipe(down)">
                                      <p:cBhvr>
                                        <p:cTn id="25" dur="500"/>
                                        <p:tgtEl>
                                          <p:spTgt spid="51207"/>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51208"/>
                                        </p:tgtEl>
                                        <p:attrNameLst>
                                          <p:attrName>style.visibility</p:attrName>
                                        </p:attrNameLst>
                                      </p:cBhvr>
                                      <p:to>
                                        <p:strVal val="visible"/>
                                      </p:to>
                                    </p:set>
                                    <p:animEffect transition="in" filter="wipe(down)">
                                      <p:cBhvr>
                                        <p:cTn id="28" dur="500"/>
                                        <p:tgtEl>
                                          <p:spTgt spid="51208"/>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51209"/>
                                        </p:tgtEl>
                                        <p:attrNameLst>
                                          <p:attrName>style.visibility</p:attrName>
                                        </p:attrNameLst>
                                      </p:cBhvr>
                                      <p:to>
                                        <p:strVal val="visible"/>
                                      </p:to>
                                    </p:set>
                                    <p:animEffect transition="in" filter="wipe(down)">
                                      <p:cBhvr>
                                        <p:cTn id="31" dur="500"/>
                                        <p:tgtEl>
                                          <p:spTgt spid="51209"/>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nodeType="clickEffect">
                                  <p:stCondLst>
                                    <p:cond delay="0"/>
                                  </p:stCondLst>
                                  <p:childTnLst>
                                    <p:set>
                                      <p:cBhvr>
                                        <p:cTn id="35" dur="1" fill="hold">
                                          <p:stCondLst>
                                            <p:cond delay="0"/>
                                          </p:stCondLst>
                                        </p:cTn>
                                        <p:tgtEl>
                                          <p:spTgt spid="51203"/>
                                        </p:tgtEl>
                                        <p:attrNameLst>
                                          <p:attrName>style.visibility</p:attrName>
                                        </p:attrNameLst>
                                      </p:cBhvr>
                                      <p:to>
                                        <p:strVal val="visible"/>
                                      </p:to>
                                    </p:set>
                                    <p:animEffect transition="in" filter="wipe(down)">
                                      <p:cBhvr>
                                        <p:cTn id="36" dur="500"/>
                                        <p:tgtEl>
                                          <p:spTgt spid="512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4" grpId="0"/>
      <p:bldP spid="51205" grpId="0"/>
      <p:bldP spid="51206" grpId="0" animBg="1"/>
      <p:bldP spid="51207" grpId="0" animBg="1"/>
      <p:bldP spid="51208" grpId="0" animBg="1"/>
      <p:bldP spid="5120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7" descr="f040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775" y="1346200"/>
            <a:ext cx="8934450" cy="416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495889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 name="Segnaposto numero diapositiva 3"/>
          <p:cNvSpPr txBox="1">
            <a:spLocks noGrp="1"/>
          </p:cNvSpPr>
          <p:nvPr/>
        </p:nvSpPr>
        <p:spPr bwMode="auto">
          <a:xfrm>
            <a:off x="6553200" y="6245225"/>
            <a:ext cx="2133600" cy="476250"/>
          </a:xfrm>
          <a:prstGeom prst="rect">
            <a:avLst/>
          </a:prstGeom>
          <a:noFill/>
          <a:ln>
            <a:miter lim="800000"/>
            <a:headEnd/>
            <a:tailEnd/>
          </a:ln>
        </p:spPr>
        <p:txBody>
          <a:bodyPr/>
          <a:lstStyle/>
          <a:p>
            <a:pPr algn="r">
              <a:defRPr/>
            </a:pPr>
            <a:fld id="{1361881E-E721-4394-AEC0-CD0B05AF0E2C}" type="slidenum">
              <a:rPr lang="it-IT" sz="1400">
                <a:solidFill>
                  <a:srgbClr val="000000"/>
                </a:solidFill>
                <a:latin typeface="Arial"/>
              </a:rPr>
              <a:pPr algn="r">
                <a:defRPr/>
              </a:pPr>
              <a:t>22</a:t>
            </a:fld>
            <a:endParaRPr lang="it-IT" sz="1400">
              <a:solidFill>
                <a:srgbClr val="000000"/>
              </a:solidFill>
              <a:latin typeface="Arial"/>
            </a:endParaRPr>
          </a:p>
        </p:txBody>
      </p:sp>
      <p:grpSp>
        <p:nvGrpSpPr>
          <p:cNvPr id="53251" name="Group 1452"/>
          <p:cNvGrpSpPr>
            <a:grpSpLocks/>
          </p:cNvGrpSpPr>
          <p:nvPr/>
        </p:nvGrpSpPr>
        <p:grpSpPr bwMode="auto">
          <a:xfrm>
            <a:off x="207963" y="257175"/>
            <a:ext cx="4659312" cy="6124575"/>
            <a:chOff x="268" y="188"/>
            <a:chExt cx="2935" cy="3858"/>
          </a:xfrm>
        </p:grpSpPr>
        <p:sp>
          <p:nvSpPr>
            <p:cNvPr id="53691" name="Freeform 8"/>
            <p:cNvSpPr>
              <a:spLocks/>
            </p:cNvSpPr>
            <p:nvPr/>
          </p:nvSpPr>
          <p:spPr bwMode="auto">
            <a:xfrm>
              <a:off x="277" y="832"/>
              <a:ext cx="2926" cy="643"/>
            </a:xfrm>
            <a:custGeom>
              <a:avLst/>
              <a:gdLst>
                <a:gd name="T0" fmla="*/ 2655 w 2926"/>
                <a:gd name="T1" fmla="*/ 643 h 643"/>
                <a:gd name="T2" fmla="*/ 0 w 2926"/>
                <a:gd name="T3" fmla="*/ 643 h 643"/>
                <a:gd name="T4" fmla="*/ 270 w 2926"/>
                <a:gd name="T5" fmla="*/ 0 h 643"/>
                <a:gd name="T6" fmla="*/ 2926 w 2926"/>
                <a:gd name="T7" fmla="*/ 0 h 643"/>
                <a:gd name="T8" fmla="*/ 2655 w 2926"/>
                <a:gd name="T9" fmla="*/ 643 h 643"/>
                <a:gd name="T10" fmla="*/ 0 60000 65536"/>
                <a:gd name="T11" fmla="*/ 0 60000 65536"/>
                <a:gd name="T12" fmla="*/ 0 60000 65536"/>
                <a:gd name="T13" fmla="*/ 0 60000 65536"/>
                <a:gd name="T14" fmla="*/ 0 60000 65536"/>
                <a:gd name="T15" fmla="*/ 0 w 2926"/>
                <a:gd name="T16" fmla="*/ 0 h 643"/>
                <a:gd name="T17" fmla="*/ 2926 w 2926"/>
                <a:gd name="T18" fmla="*/ 643 h 643"/>
              </a:gdLst>
              <a:ahLst/>
              <a:cxnLst>
                <a:cxn ang="T10">
                  <a:pos x="T0" y="T1"/>
                </a:cxn>
                <a:cxn ang="T11">
                  <a:pos x="T2" y="T3"/>
                </a:cxn>
                <a:cxn ang="T12">
                  <a:pos x="T4" y="T5"/>
                </a:cxn>
                <a:cxn ang="T13">
                  <a:pos x="T6" y="T7"/>
                </a:cxn>
                <a:cxn ang="T14">
                  <a:pos x="T8" y="T9"/>
                </a:cxn>
              </a:cxnLst>
              <a:rect l="T15" t="T16" r="T17" b="T18"/>
              <a:pathLst>
                <a:path w="2926" h="643">
                  <a:moveTo>
                    <a:pt x="2655" y="643"/>
                  </a:moveTo>
                  <a:lnTo>
                    <a:pt x="0" y="643"/>
                  </a:lnTo>
                  <a:lnTo>
                    <a:pt x="270" y="0"/>
                  </a:lnTo>
                  <a:lnTo>
                    <a:pt x="2926" y="0"/>
                  </a:lnTo>
                  <a:lnTo>
                    <a:pt x="2655" y="643"/>
                  </a:lnTo>
                  <a:close/>
                </a:path>
              </a:pathLst>
            </a:custGeom>
            <a:gradFill rotWithShape="1">
              <a:gsLst>
                <a:gs pos="0">
                  <a:srgbClr val="0093DD">
                    <a:alpha val="64998"/>
                  </a:srgbClr>
                </a:gs>
                <a:gs pos="100000">
                  <a:srgbClr val="BDDEFF">
                    <a:alpha val="57001"/>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92" name="Freeform 9"/>
            <p:cNvSpPr>
              <a:spLocks/>
            </p:cNvSpPr>
            <p:nvPr/>
          </p:nvSpPr>
          <p:spPr bwMode="auto">
            <a:xfrm>
              <a:off x="277" y="188"/>
              <a:ext cx="2926" cy="643"/>
            </a:xfrm>
            <a:custGeom>
              <a:avLst/>
              <a:gdLst>
                <a:gd name="T0" fmla="*/ 2655 w 2926"/>
                <a:gd name="T1" fmla="*/ 0 h 643"/>
                <a:gd name="T2" fmla="*/ 0 w 2926"/>
                <a:gd name="T3" fmla="*/ 0 h 643"/>
                <a:gd name="T4" fmla="*/ 270 w 2926"/>
                <a:gd name="T5" fmla="*/ 643 h 643"/>
                <a:gd name="T6" fmla="*/ 2926 w 2926"/>
                <a:gd name="T7" fmla="*/ 643 h 643"/>
                <a:gd name="T8" fmla="*/ 2655 w 2926"/>
                <a:gd name="T9" fmla="*/ 0 h 643"/>
                <a:gd name="T10" fmla="*/ 0 60000 65536"/>
                <a:gd name="T11" fmla="*/ 0 60000 65536"/>
                <a:gd name="T12" fmla="*/ 0 60000 65536"/>
                <a:gd name="T13" fmla="*/ 0 60000 65536"/>
                <a:gd name="T14" fmla="*/ 0 60000 65536"/>
                <a:gd name="T15" fmla="*/ 0 w 2926"/>
                <a:gd name="T16" fmla="*/ 0 h 643"/>
                <a:gd name="T17" fmla="*/ 2926 w 2926"/>
                <a:gd name="T18" fmla="*/ 643 h 643"/>
              </a:gdLst>
              <a:ahLst/>
              <a:cxnLst>
                <a:cxn ang="T10">
                  <a:pos x="T0" y="T1"/>
                </a:cxn>
                <a:cxn ang="T11">
                  <a:pos x="T2" y="T3"/>
                </a:cxn>
                <a:cxn ang="T12">
                  <a:pos x="T4" y="T5"/>
                </a:cxn>
                <a:cxn ang="T13">
                  <a:pos x="T6" y="T7"/>
                </a:cxn>
                <a:cxn ang="T14">
                  <a:pos x="T8" y="T9"/>
                </a:cxn>
              </a:cxnLst>
              <a:rect l="T15" t="T16" r="T17" b="T18"/>
              <a:pathLst>
                <a:path w="2926" h="643">
                  <a:moveTo>
                    <a:pt x="2655" y="0"/>
                  </a:moveTo>
                  <a:lnTo>
                    <a:pt x="0" y="0"/>
                  </a:lnTo>
                  <a:lnTo>
                    <a:pt x="270" y="643"/>
                  </a:lnTo>
                  <a:lnTo>
                    <a:pt x="2926" y="643"/>
                  </a:lnTo>
                  <a:lnTo>
                    <a:pt x="2655" y="0"/>
                  </a:lnTo>
                  <a:close/>
                </a:path>
              </a:pathLst>
            </a:custGeom>
            <a:gradFill rotWithShape="1">
              <a:gsLst>
                <a:gs pos="0">
                  <a:srgbClr val="3399FF">
                    <a:alpha val="67000"/>
                  </a:srgbClr>
                </a:gs>
                <a:gs pos="100000">
                  <a:srgbClr val="BDDEFF">
                    <a:alpha val="6200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93" name="Freeform 10"/>
            <p:cNvSpPr>
              <a:spLocks/>
            </p:cNvSpPr>
            <p:nvPr/>
          </p:nvSpPr>
          <p:spPr bwMode="auto">
            <a:xfrm>
              <a:off x="277" y="2117"/>
              <a:ext cx="2926" cy="643"/>
            </a:xfrm>
            <a:custGeom>
              <a:avLst/>
              <a:gdLst>
                <a:gd name="T0" fmla="*/ 2655 w 2926"/>
                <a:gd name="T1" fmla="*/ 643 h 643"/>
                <a:gd name="T2" fmla="*/ 0 w 2926"/>
                <a:gd name="T3" fmla="*/ 643 h 643"/>
                <a:gd name="T4" fmla="*/ 270 w 2926"/>
                <a:gd name="T5" fmla="*/ 0 h 643"/>
                <a:gd name="T6" fmla="*/ 2926 w 2926"/>
                <a:gd name="T7" fmla="*/ 0 h 643"/>
                <a:gd name="T8" fmla="*/ 2655 w 2926"/>
                <a:gd name="T9" fmla="*/ 643 h 643"/>
                <a:gd name="T10" fmla="*/ 0 60000 65536"/>
                <a:gd name="T11" fmla="*/ 0 60000 65536"/>
                <a:gd name="T12" fmla="*/ 0 60000 65536"/>
                <a:gd name="T13" fmla="*/ 0 60000 65536"/>
                <a:gd name="T14" fmla="*/ 0 60000 65536"/>
                <a:gd name="T15" fmla="*/ 0 w 2926"/>
                <a:gd name="T16" fmla="*/ 0 h 643"/>
                <a:gd name="T17" fmla="*/ 2926 w 2926"/>
                <a:gd name="T18" fmla="*/ 643 h 643"/>
              </a:gdLst>
              <a:ahLst/>
              <a:cxnLst>
                <a:cxn ang="T10">
                  <a:pos x="T0" y="T1"/>
                </a:cxn>
                <a:cxn ang="T11">
                  <a:pos x="T2" y="T3"/>
                </a:cxn>
                <a:cxn ang="T12">
                  <a:pos x="T4" y="T5"/>
                </a:cxn>
                <a:cxn ang="T13">
                  <a:pos x="T6" y="T7"/>
                </a:cxn>
                <a:cxn ang="T14">
                  <a:pos x="T8" y="T9"/>
                </a:cxn>
              </a:cxnLst>
              <a:rect l="T15" t="T16" r="T17" b="T18"/>
              <a:pathLst>
                <a:path w="2926" h="643">
                  <a:moveTo>
                    <a:pt x="2655" y="643"/>
                  </a:moveTo>
                  <a:lnTo>
                    <a:pt x="0" y="643"/>
                  </a:lnTo>
                  <a:lnTo>
                    <a:pt x="270" y="0"/>
                  </a:lnTo>
                  <a:lnTo>
                    <a:pt x="2926" y="0"/>
                  </a:lnTo>
                  <a:lnTo>
                    <a:pt x="2655" y="643"/>
                  </a:lnTo>
                  <a:close/>
                </a:path>
              </a:pathLst>
            </a:custGeom>
            <a:gradFill rotWithShape="1">
              <a:gsLst>
                <a:gs pos="0">
                  <a:srgbClr val="3399FF">
                    <a:alpha val="64998"/>
                  </a:srgbClr>
                </a:gs>
                <a:gs pos="100000">
                  <a:srgbClr val="BDDEFF">
                    <a:alpha val="57001"/>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94" name="Freeform 11"/>
            <p:cNvSpPr>
              <a:spLocks/>
            </p:cNvSpPr>
            <p:nvPr/>
          </p:nvSpPr>
          <p:spPr bwMode="auto">
            <a:xfrm>
              <a:off x="277" y="1475"/>
              <a:ext cx="2926" cy="642"/>
            </a:xfrm>
            <a:custGeom>
              <a:avLst/>
              <a:gdLst>
                <a:gd name="T0" fmla="*/ 2655 w 2926"/>
                <a:gd name="T1" fmla="*/ 0 h 642"/>
                <a:gd name="T2" fmla="*/ 0 w 2926"/>
                <a:gd name="T3" fmla="*/ 0 h 642"/>
                <a:gd name="T4" fmla="*/ 270 w 2926"/>
                <a:gd name="T5" fmla="*/ 642 h 642"/>
                <a:gd name="T6" fmla="*/ 2926 w 2926"/>
                <a:gd name="T7" fmla="*/ 642 h 642"/>
                <a:gd name="T8" fmla="*/ 2655 w 2926"/>
                <a:gd name="T9" fmla="*/ 0 h 642"/>
                <a:gd name="T10" fmla="*/ 0 60000 65536"/>
                <a:gd name="T11" fmla="*/ 0 60000 65536"/>
                <a:gd name="T12" fmla="*/ 0 60000 65536"/>
                <a:gd name="T13" fmla="*/ 0 60000 65536"/>
                <a:gd name="T14" fmla="*/ 0 60000 65536"/>
                <a:gd name="T15" fmla="*/ 0 w 2926"/>
                <a:gd name="T16" fmla="*/ 0 h 642"/>
                <a:gd name="T17" fmla="*/ 2926 w 2926"/>
                <a:gd name="T18" fmla="*/ 642 h 642"/>
              </a:gdLst>
              <a:ahLst/>
              <a:cxnLst>
                <a:cxn ang="T10">
                  <a:pos x="T0" y="T1"/>
                </a:cxn>
                <a:cxn ang="T11">
                  <a:pos x="T2" y="T3"/>
                </a:cxn>
                <a:cxn ang="T12">
                  <a:pos x="T4" y="T5"/>
                </a:cxn>
                <a:cxn ang="T13">
                  <a:pos x="T6" y="T7"/>
                </a:cxn>
                <a:cxn ang="T14">
                  <a:pos x="T8" y="T9"/>
                </a:cxn>
              </a:cxnLst>
              <a:rect l="T15" t="T16" r="T17" b="T18"/>
              <a:pathLst>
                <a:path w="2926" h="642">
                  <a:moveTo>
                    <a:pt x="2655" y="0"/>
                  </a:moveTo>
                  <a:lnTo>
                    <a:pt x="0" y="0"/>
                  </a:lnTo>
                  <a:lnTo>
                    <a:pt x="270" y="642"/>
                  </a:lnTo>
                  <a:lnTo>
                    <a:pt x="2926" y="642"/>
                  </a:lnTo>
                  <a:lnTo>
                    <a:pt x="2655" y="0"/>
                  </a:lnTo>
                  <a:close/>
                </a:path>
              </a:pathLst>
            </a:custGeom>
            <a:gradFill rotWithShape="1">
              <a:gsLst>
                <a:gs pos="0">
                  <a:srgbClr val="3399FF">
                    <a:alpha val="64998"/>
                  </a:srgbClr>
                </a:gs>
                <a:gs pos="100000">
                  <a:srgbClr val="BDDEFF">
                    <a:alpha val="57001"/>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95" name="Freeform 12"/>
            <p:cNvSpPr>
              <a:spLocks/>
            </p:cNvSpPr>
            <p:nvPr/>
          </p:nvSpPr>
          <p:spPr bwMode="auto">
            <a:xfrm>
              <a:off x="268" y="3402"/>
              <a:ext cx="2926" cy="644"/>
            </a:xfrm>
            <a:custGeom>
              <a:avLst/>
              <a:gdLst>
                <a:gd name="T0" fmla="*/ 2655 w 2926"/>
                <a:gd name="T1" fmla="*/ 644 h 644"/>
                <a:gd name="T2" fmla="*/ 0 w 2926"/>
                <a:gd name="T3" fmla="*/ 644 h 644"/>
                <a:gd name="T4" fmla="*/ 271 w 2926"/>
                <a:gd name="T5" fmla="*/ 0 h 644"/>
                <a:gd name="T6" fmla="*/ 2926 w 2926"/>
                <a:gd name="T7" fmla="*/ 0 h 644"/>
                <a:gd name="T8" fmla="*/ 2655 w 2926"/>
                <a:gd name="T9" fmla="*/ 644 h 644"/>
                <a:gd name="T10" fmla="*/ 0 60000 65536"/>
                <a:gd name="T11" fmla="*/ 0 60000 65536"/>
                <a:gd name="T12" fmla="*/ 0 60000 65536"/>
                <a:gd name="T13" fmla="*/ 0 60000 65536"/>
                <a:gd name="T14" fmla="*/ 0 60000 65536"/>
                <a:gd name="T15" fmla="*/ 0 w 2926"/>
                <a:gd name="T16" fmla="*/ 0 h 644"/>
                <a:gd name="T17" fmla="*/ 2926 w 2926"/>
                <a:gd name="T18" fmla="*/ 644 h 644"/>
              </a:gdLst>
              <a:ahLst/>
              <a:cxnLst>
                <a:cxn ang="T10">
                  <a:pos x="T0" y="T1"/>
                </a:cxn>
                <a:cxn ang="T11">
                  <a:pos x="T2" y="T3"/>
                </a:cxn>
                <a:cxn ang="T12">
                  <a:pos x="T4" y="T5"/>
                </a:cxn>
                <a:cxn ang="T13">
                  <a:pos x="T6" y="T7"/>
                </a:cxn>
                <a:cxn ang="T14">
                  <a:pos x="T8" y="T9"/>
                </a:cxn>
              </a:cxnLst>
              <a:rect l="T15" t="T16" r="T17" b="T18"/>
              <a:pathLst>
                <a:path w="2926" h="644">
                  <a:moveTo>
                    <a:pt x="2655" y="644"/>
                  </a:moveTo>
                  <a:lnTo>
                    <a:pt x="0" y="644"/>
                  </a:lnTo>
                  <a:lnTo>
                    <a:pt x="271" y="0"/>
                  </a:lnTo>
                  <a:lnTo>
                    <a:pt x="2926" y="0"/>
                  </a:lnTo>
                  <a:lnTo>
                    <a:pt x="2655" y="644"/>
                  </a:lnTo>
                  <a:close/>
                </a:path>
              </a:pathLst>
            </a:custGeom>
            <a:gradFill rotWithShape="1">
              <a:gsLst>
                <a:gs pos="0">
                  <a:srgbClr val="3399FF">
                    <a:alpha val="64998"/>
                  </a:srgbClr>
                </a:gs>
                <a:gs pos="100000">
                  <a:srgbClr val="BDDEFF">
                    <a:alpha val="57001"/>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96" name="Freeform 13"/>
            <p:cNvSpPr>
              <a:spLocks/>
            </p:cNvSpPr>
            <p:nvPr/>
          </p:nvSpPr>
          <p:spPr bwMode="auto">
            <a:xfrm>
              <a:off x="268" y="2760"/>
              <a:ext cx="2926" cy="642"/>
            </a:xfrm>
            <a:custGeom>
              <a:avLst/>
              <a:gdLst>
                <a:gd name="T0" fmla="*/ 2655 w 2926"/>
                <a:gd name="T1" fmla="*/ 0 h 642"/>
                <a:gd name="T2" fmla="*/ 0 w 2926"/>
                <a:gd name="T3" fmla="*/ 0 h 642"/>
                <a:gd name="T4" fmla="*/ 271 w 2926"/>
                <a:gd name="T5" fmla="*/ 642 h 642"/>
                <a:gd name="T6" fmla="*/ 2926 w 2926"/>
                <a:gd name="T7" fmla="*/ 642 h 642"/>
                <a:gd name="T8" fmla="*/ 2655 w 2926"/>
                <a:gd name="T9" fmla="*/ 0 h 642"/>
                <a:gd name="T10" fmla="*/ 0 60000 65536"/>
                <a:gd name="T11" fmla="*/ 0 60000 65536"/>
                <a:gd name="T12" fmla="*/ 0 60000 65536"/>
                <a:gd name="T13" fmla="*/ 0 60000 65536"/>
                <a:gd name="T14" fmla="*/ 0 60000 65536"/>
                <a:gd name="T15" fmla="*/ 0 w 2926"/>
                <a:gd name="T16" fmla="*/ 0 h 642"/>
                <a:gd name="T17" fmla="*/ 2926 w 2926"/>
                <a:gd name="T18" fmla="*/ 642 h 642"/>
              </a:gdLst>
              <a:ahLst/>
              <a:cxnLst>
                <a:cxn ang="T10">
                  <a:pos x="T0" y="T1"/>
                </a:cxn>
                <a:cxn ang="T11">
                  <a:pos x="T2" y="T3"/>
                </a:cxn>
                <a:cxn ang="T12">
                  <a:pos x="T4" y="T5"/>
                </a:cxn>
                <a:cxn ang="T13">
                  <a:pos x="T6" y="T7"/>
                </a:cxn>
                <a:cxn ang="T14">
                  <a:pos x="T8" y="T9"/>
                </a:cxn>
              </a:cxnLst>
              <a:rect l="T15" t="T16" r="T17" b="T18"/>
              <a:pathLst>
                <a:path w="2926" h="642">
                  <a:moveTo>
                    <a:pt x="2655" y="0"/>
                  </a:moveTo>
                  <a:lnTo>
                    <a:pt x="0" y="0"/>
                  </a:lnTo>
                  <a:lnTo>
                    <a:pt x="271" y="642"/>
                  </a:lnTo>
                  <a:lnTo>
                    <a:pt x="2926" y="642"/>
                  </a:lnTo>
                  <a:lnTo>
                    <a:pt x="2655" y="0"/>
                  </a:lnTo>
                  <a:close/>
                </a:path>
              </a:pathLst>
            </a:custGeom>
            <a:gradFill rotWithShape="1">
              <a:gsLst>
                <a:gs pos="0">
                  <a:srgbClr val="3399FF">
                    <a:alpha val="64998"/>
                  </a:srgbClr>
                </a:gs>
                <a:gs pos="100000">
                  <a:srgbClr val="BDDEFF">
                    <a:alpha val="57001"/>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grpSp>
      <p:grpSp>
        <p:nvGrpSpPr>
          <p:cNvPr id="53252" name="Group 1481"/>
          <p:cNvGrpSpPr>
            <a:grpSpLocks/>
          </p:cNvGrpSpPr>
          <p:nvPr/>
        </p:nvGrpSpPr>
        <p:grpSpPr bwMode="auto">
          <a:xfrm>
            <a:off x="530225" y="0"/>
            <a:ext cx="1196975" cy="6489700"/>
            <a:chOff x="334" y="0"/>
            <a:chExt cx="754" cy="4088"/>
          </a:xfrm>
        </p:grpSpPr>
        <p:sp>
          <p:nvSpPr>
            <p:cNvPr id="53559" name="Freeform 14"/>
            <p:cNvSpPr>
              <a:spLocks/>
            </p:cNvSpPr>
            <p:nvPr/>
          </p:nvSpPr>
          <p:spPr bwMode="auto">
            <a:xfrm>
              <a:off x="683" y="1349"/>
              <a:ext cx="155" cy="156"/>
            </a:xfrm>
            <a:custGeom>
              <a:avLst/>
              <a:gdLst>
                <a:gd name="T0" fmla="*/ 155 w 155"/>
                <a:gd name="T1" fmla="*/ 79 h 156"/>
                <a:gd name="T2" fmla="*/ 153 w 155"/>
                <a:gd name="T3" fmla="*/ 94 h 156"/>
                <a:gd name="T4" fmla="*/ 148 w 155"/>
                <a:gd name="T5" fmla="*/ 108 h 156"/>
                <a:gd name="T6" fmla="*/ 141 w 155"/>
                <a:gd name="T7" fmla="*/ 122 h 156"/>
                <a:gd name="T8" fmla="*/ 132 w 155"/>
                <a:gd name="T9" fmla="*/ 133 h 156"/>
                <a:gd name="T10" fmla="*/ 120 w 155"/>
                <a:gd name="T11" fmla="*/ 143 h 156"/>
                <a:gd name="T12" fmla="*/ 108 w 155"/>
                <a:gd name="T13" fmla="*/ 150 h 156"/>
                <a:gd name="T14" fmla="*/ 92 w 155"/>
                <a:gd name="T15" fmla="*/ 156 h 156"/>
                <a:gd name="T16" fmla="*/ 77 w 155"/>
                <a:gd name="T17" fmla="*/ 156 h 156"/>
                <a:gd name="T18" fmla="*/ 61 w 155"/>
                <a:gd name="T19" fmla="*/ 156 h 156"/>
                <a:gd name="T20" fmla="*/ 47 w 155"/>
                <a:gd name="T21" fmla="*/ 150 h 156"/>
                <a:gd name="T22" fmla="*/ 33 w 155"/>
                <a:gd name="T23" fmla="*/ 143 h 156"/>
                <a:gd name="T24" fmla="*/ 22 w 155"/>
                <a:gd name="T25" fmla="*/ 133 h 156"/>
                <a:gd name="T26" fmla="*/ 12 w 155"/>
                <a:gd name="T27" fmla="*/ 122 h 156"/>
                <a:gd name="T28" fmla="*/ 5 w 155"/>
                <a:gd name="T29" fmla="*/ 108 h 156"/>
                <a:gd name="T30" fmla="*/ 1 w 155"/>
                <a:gd name="T31" fmla="*/ 94 h 156"/>
                <a:gd name="T32" fmla="*/ 0 w 155"/>
                <a:gd name="T33" fmla="*/ 79 h 156"/>
                <a:gd name="T34" fmla="*/ 1 w 155"/>
                <a:gd name="T35" fmla="*/ 63 h 156"/>
                <a:gd name="T36" fmla="*/ 5 w 155"/>
                <a:gd name="T37" fmla="*/ 49 h 156"/>
                <a:gd name="T38" fmla="*/ 12 w 155"/>
                <a:gd name="T39" fmla="*/ 35 h 156"/>
                <a:gd name="T40" fmla="*/ 22 w 155"/>
                <a:gd name="T41" fmla="*/ 23 h 156"/>
                <a:gd name="T42" fmla="*/ 33 w 155"/>
                <a:gd name="T43" fmla="*/ 14 h 156"/>
                <a:gd name="T44" fmla="*/ 47 w 155"/>
                <a:gd name="T45" fmla="*/ 7 h 156"/>
                <a:gd name="T46" fmla="*/ 61 w 155"/>
                <a:gd name="T47" fmla="*/ 2 h 156"/>
                <a:gd name="T48" fmla="*/ 77 w 155"/>
                <a:gd name="T49" fmla="*/ 0 h 156"/>
                <a:gd name="T50" fmla="*/ 92 w 155"/>
                <a:gd name="T51" fmla="*/ 2 h 156"/>
                <a:gd name="T52" fmla="*/ 108 w 155"/>
                <a:gd name="T53" fmla="*/ 7 h 156"/>
                <a:gd name="T54" fmla="*/ 120 w 155"/>
                <a:gd name="T55" fmla="*/ 14 h 156"/>
                <a:gd name="T56" fmla="*/ 132 w 155"/>
                <a:gd name="T57" fmla="*/ 23 h 156"/>
                <a:gd name="T58" fmla="*/ 141 w 155"/>
                <a:gd name="T59" fmla="*/ 35 h 156"/>
                <a:gd name="T60" fmla="*/ 148 w 155"/>
                <a:gd name="T61" fmla="*/ 49 h 156"/>
                <a:gd name="T62" fmla="*/ 153 w 155"/>
                <a:gd name="T63" fmla="*/ 63 h 156"/>
                <a:gd name="T64" fmla="*/ 155 w 155"/>
                <a:gd name="T65" fmla="*/ 79 h 15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5"/>
                <a:gd name="T100" fmla="*/ 0 h 156"/>
                <a:gd name="T101" fmla="*/ 155 w 155"/>
                <a:gd name="T102" fmla="*/ 156 h 15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5" h="156">
                  <a:moveTo>
                    <a:pt x="155" y="79"/>
                  </a:moveTo>
                  <a:lnTo>
                    <a:pt x="153" y="94"/>
                  </a:lnTo>
                  <a:lnTo>
                    <a:pt x="148" y="108"/>
                  </a:lnTo>
                  <a:lnTo>
                    <a:pt x="141" y="122"/>
                  </a:lnTo>
                  <a:lnTo>
                    <a:pt x="132" y="133"/>
                  </a:lnTo>
                  <a:lnTo>
                    <a:pt x="120" y="143"/>
                  </a:lnTo>
                  <a:lnTo>
                    <a:pt x="108" y="150"/>
                  </a:lnTo>
                  <a:lnTo>
                    <a:pt x="92" y="156"/>
                  </a:lnTo>
                  <a:lnTo>
                    <a:pt x="77" y="156"/>
                  </a:lnTo>
                  <a:lnTo>
                    <a:pt x="61" y="156"/>
                  </a:lnTo>
                  <a:lnTo>
                    <a:pt x="47" y="150"/>
                  </a:lnTo>
                  <a:lnTo>
                    <a:pt x="33" y="143"/>
                  </a:lnTo>
                  <a:lnTo>
                    <a:pt x="22" y="133"/>
                  </a:lnTo>
                  <a:lnTo>
                    <a:pt x="12" y="122"/>
                  </a:lnTo>
                  <a:lnTo>
                    <a:pt x="5" y="108"/>
                  </a:lnTo>
                  <a:lnTo>
                    <a:pt x="1" y="94"/>
                  </a:lnTo>
                  <a:lnTo>
                    <a:pt x="0" y="79"/>
                  </a:lnTo>
                  <a:lnTo>
                    <a:pt x="1" y="63"/>
                  </a:lnTo>
                  <a:lnTo>
                    <a:pt x="5" y="49"/>
                  </a:lnTo>
                  <a:lnTo>
                    <a:pt x="12" y="35"/>
                  </a:lnTo>
                  <a:lnTo>
                    <a:pt x="22" y="23"/>
                  </a:lnTo>
                  <a:lnTo>
                    <a:pt x="33" y="14"/>
                  </a:lnTo>
                  <a:lnTo>
                    <a:pt x="47" y="7"/>
                  </a:lnTo>
                  <a:lnTo>
                    <a:pt x="61" y="2"/>
                  </a:lnTo>
                  <a:lnTo>
                    <a:pt x="77" y="0"/>
                  </a:lnTo>
                  <a:lnTo>
                    <a:pt x="92" y="2"/>
                  </a:lnTo>
                  <a:lnTo>
                    <a:pt x="108" y="7"/>
                  </a:lnTo>
                  <a:lnTo>
                    <a:pt x="120" y="14"/>
                  </a:lnTo>
                  <a:lnTo>
                    <a:pt x="132" y="23"/>
                  </a:lnTo>
                  <a:lnTo>
                    <a:pt x="141" y="35"/>
                  </a:lnTo>
                  <a:lnTo>
                    <a:pt x="148" y="49"/>
                  </a:lnTo>
                  <a:lnTo>
                    <a:pt x="153" y="63"/>
                  </a:lnTo>
                  <a:lnTo>
                    <a:pt x="155" y="79"/>
                  </a:lnTo>
                  <a:close/>
                </a:path>
              </a:pathLst>
            </a:custGeom>
            <a:gradFill rotWithShape="1">
              <a:gsLst>
                <a:gs pos="0">
                  <a:srgbClr val="FFE3B9"/>
                </a:gs>
                <a:gs pos="100000">
                  <a:srgbClr val="FF99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60" name="Freeform 15"/>
            <p:cNvSpPr>
              <a:spLocks/>
            </p:cNvSpPr>
            <p:nvPr/>
          </p:nvSpPr>
          <p:spPr bwMode="auto">
            <a:xfrm>
              <a:off x="578" y="958"/>
              <a:ext cx="159" cy="159"/>
            </a:xfrm>
            <a:custGeom>
              <a:avLst/>
              <a:gdLst>
                <a:gd name="T0" fmla="*/ 0 w 159"/>
                <a:gd name="T1" fmla="*/ 79 h 159"/>
                <a:gd name="T2" fmla="*/ 2 w 159"/>
                <a:gd name="T3" fmla="*/ 63 h 159"/>
                <a:gd name="T4" fmla="*/ 7 w 159"/>
                <a:gd name="T5" fmla="*/ 47 h 159"/>
                <a:gd name="T6" fmla="*/ 14 w 159"/>
                <a:gd name="T7" fmla="*/ 35 h 159"/>
                <a:gd name="T8" fmla="*/ 23 w 159"/>
                <a:gd name="T9" fmla="*/ 23 h 159"/>
                <a:gd name="T10" fmla="*/ 35 w 159"/>
                <a:gd name="T11" fmla="*/ 12 h 159"/>
                <a:gd name="T12" fmla="*/ 49 w 159"/>
                <a:gd name="T13" fmla="*/ 5 h 159"/>
                <a:gd name="T14" fmla="*/ 63 w 159"/>
                <a:gd name="T15" fmla="*/ 2 h 159"/>
                <a:gd name="T16" fmla="*/ 80 w 159"/>
                <a:gd name="T17" fmla="*/ 0 h 159"/>
                <a:gd name="T18" fmla="*/ 96 w 159"/>
                <a:gd name="T19" fmla="*/ 2 h 159"/>
                <a:gd name="T20" fmla="*/ 110 w 159"/>
                <a:gd name="T21" fmla="*/ 5 h 159"/>
                <a:gd name="T22" fmla="*/ 124 w 159"/>
                <a:gd name="T23" fmla="*/ 12 h 159"/>
                <a:gd name="T24" fmla="*/ 136 w 159"/>
                <a:gd name="T25" fmla="*/ 23 h 159"/>
                <a:gd name="T26" fmla="*/ 145 w 159"/>
                <a:gd name="T27" fmla="*/ 35 h 159"/>
                <a:gd name="T28" fmla="*/ 154 w 159"/>
                <a:gd name="T29" fmla="*/ 47 h 159"/>
                <a:gd name="T30" fmla="*/ 157 w 159"/>
                <a:gd name="T31" fmla="*/ 63 h 159"/>
                <a:gd name="T32" fmla="*/ 159 w 159"/>
                <a:gd name="T33" fmla="*/ 79 h 159"/>
                <a:gd name="T34" fmla="*/ 157 w 159"/>
                <a:gd name="T35" fmla="*/ 94 h 159"/>
                <a:gd name="T36" fmla="*/ 154 w 159"/>
                <a:gd name="T37" fmla="*/ 110 h 159"/>
                <a:gd name="T38" fmla="*/ 145 w 159"/>
                <a:gd name="T39" fmla="*/ 124 h 159"/>
                <a:gd name="T40" fmla="*/ 136 w 159"/>
                <a:gd name="T41" fmla="*/ 135 h 159"/>
                <a:gd name="T42" fmla="*/ 124 w 159"/>
                <a:gd name="T43" fmla="*/ 145 h 159"/>
                <a:gd name="T44" fmla="*/ 110 w 159"/>
                <a:gd name="T45" fmla="*/ 152 h 159"/>
                <a:gd name="T46" fmla="*/ 96 w 159"/>
                <a:gd name="T47" fmla="*/ 157 h 159"/>
                <a:gd name="T48" fmla="*/ 80 w 159"/>
                <a:gd name="T49" fmla="*/ 159 h 159"/>
                <a:gd name="T50" fmla="*/ 63 w 159"/>
                <a:gd name="T51" fmla="*/ 157 h 159"/>
                <a:gd name="T52" fmla="*/ 49 w 159"/>
                <a:gd name="T53" fmla="*/ 152 h 159"/>
                <a:gd name="T54" fmla="*/ 35 w 159"/>
                <a:gd name="T55" fmla="*/ 145 h 159"/>
                <a:gd name="T56" fmla="*/ 23 w 159"/>
                <a:gd name="T57" fmla="*/ 135 h 159"/>
                <a:gd name="T58" fmla="*/ 14 w 159"/>
                <a:gd name="T59" fmla="*/ 124 h 159"/>
                <a:gd name="T60" fmla="*/ 7 w 159"/>
                <a:gd name="T61" fmla="*/ 110 h 159"/>
                <a:gd name="T62" fmla="*/ 2 w 159"/>
                <a:gd name="T63" fmla="*/ 94 h 159"/>
                <a:gd name="T64" fmla="*/ 0 w 159"/>
                <a:gd name="T65" fmla="*/ 79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0" y="79"/>
                  </a:moveTo>
                  <a:lnTo>
                    <a:pt x="2" y="63"/>
                  </a:lnTo>
                  <a:lnTo>
                    <a:pt x="7" y="47"/>
                  </a:lnTo>
                  <a:lnTo>
                    <a:pt x="14" y="35"/>
                  </a:lnTo>
                  <a:lnTo>
                    <a:pt x="23" y="23"/>
                  </a:lnTo>
                  <a:lnTo>
                    <a:pt x="35" y="12"/>
                  </a:lnTo>
                  <a:lnTo>
                    <a:pt x="49" y="5"/>
                  </a:lnTo>
                  <a:lnTo>
                    <a:pt x="63" y="2"/>
                  </a:lnTo>
                  <a:lnTo>
                    <a:pt x="80" y="0"/>
                  </a:lnTo>
                  <a:lnTo>
                    <a:pt x="96" y="2"/>
                  </a:lnTo>
                  <a:lnTo>
                    <a:pt x="110" y="5"/>
                  </a:lnTo>
                  <a:lnTo>
                    <a:pt x="124" y="12"/>
                  </a:lnTo>
                  <a:lnTo>
                    <a:pt x="136" y="23"/>
                  </a:lnTo>
                  <a:lnTo>
                    <a:pt x="145" y="35"/>
                  </a:lnTo>
                  <a:lnTo>
                    <a:pt x="154" y="47"/>
                  </a:lnTo>
                  <a:lnTo>
                    <a:pt x="157" y="63"/>
                  </a:lnTo>
                  <a:lnTo>
                    <a:pt x="159" y="79"/>
                  </a:lnTo>
                  <a:lnTo>
                    <a:pt x="157" y="94"/>
                  </a:lnTo>
                  <a:lnTo>
                    <a:pt x="154" y="110"/>
                  </a:lnTo>
                  <a:lnTo>
                    <a:pt x="145" y="124"/>
                  </a:lnTo>
                  <a:lnTo>
                    <a:pt x="136" y="135"/>
                  </a:lnTo>
                  <a:lnTo>
                    <a:pt x="124" y="145"/>
                  </a:lnTo>
                  <a:lnTo>
                    <a:pt x="110" y="152"/>
                  </a:lnTo>
                  <a:lnTo>
                    <a:pt x="96" y="157"/>
                  </a:lnTo>
                  <a:lnTo>
                    <a:pt x="80" y="159"/>
                  </a:lnTo>
                  <a:lnTo>
                    <a:pt x="63" y="157"/>
                  </a:lnTo>
                  <a:lnTo>
                    <a:pt x="49" y="152"/>
                  </a:lnTo>
                  <a:lnTo>
                    <a:pt x="35" y="145"/>
                  </a:lnTo>
                  <a:lnTo>
                    <a:pt x="23" y="135"/>
                  </a:lnTo>
                  <a:lnTo>
                    <a:pt x="14" y="124"/>
                  </a:lnTo>
                  <a:lnTo>
                    <a:pt x="7" y="110"/>
                  </a:lnTo>
                  <a:lnTo>
                    <a:pt x="2" y="94"/>
                  </a:lnTo>
                  <a:lnTo>
                    <a:pt x="0" y="79"/>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61" name="Freeform 16"/>
            <p:cNvSpPr>
              <a:spLocks/>
            </p:cNvSpPr>
            <p:nvPr/>
          </p:nvSpPr>
          <p:spPr bwMode="auto">
            <a:xfrm>
              <a:off x="672" y="724"/>
              <a:ext cx="159" cy="159"/>
            </a:xfrm>
            <a:custGeom>
              <a:avLst/>
              <a:gdLst>
                <a:gd name="T0" fmla="*/ 0 w 159"/>
                <a:gd name="T1" fmla="*/ 79 h 159"/>
                <a:gd name="T2" fmla="*/ 2 w 159"/>
                <a:gd name="T3" fmla="*/ 63 h 159"/>
                <a:gd name="T4" fmla="*/ 5 w 159"/>
                <a:gd name="T5" fmla="*/ 49 h 159"/>
                <a:gd name="T6" fmla="*/ 14 w 159"/>
                <a:gd name="T7" fmla="*/ 35 h 159"/>
                <a:gd name="T8" fmla="*/ 23 w 159"/>
                <a:gd name="T9" fmla="*/ 23 h 159"/>
                <a:gd name="T10" fmla="*/ 35 w 159"/>
                <a:gd name="T11" fmla="*/ 14 h 159"/>
                <a:gd name="T12" fmla="*/ 49 w 159"/>
                <a:gd name="T13" fmla="*/ 5 h 159"/>
                <a:gd name="T14" fmla="*/ 63 w 159"/>
                <a:gd name="T15" fmla="*/ 2 h 159"/>
                <a:gd name="T16" fmla="*/ 79 w 159"/>
                <a:gd name="T17" fmla="*/ 0 h 159"/>
                <a:gd name="T18" fmla="*/ 96 w 159"/>
                <a:gd name="T19" fmla="*/ 2 h 159"/>
                <a:gd name="T20" fmla="*/ 110 w 159"/>
                <a:gd name="T21" fmla="*/ 5 h 159"/>
                <a:gd name="T22" fmla="*/ 124 w 159"/>
                <a:gd name="T23" fmla="*/ 14 h 159"/>
                <a:gd name="T24" fmla="*/ 136 w 159"/>
                <a:gd name="T25" fmla="*/ 23 h 159"/>
                <a:gd name="T26" fmla="*/ 145 w 159"/>
                <a:gd name="T27" fmla="*/ 35 h 159"/>
                <a:gd name="T28" fmla="*/ 152 w 159"/>
                <a:gd name="T29" fmla="*/ 49 h 159"/>
                <a:gd name="T30" fmla="*/ 157 w 159"/>
                <a:gd name="T31" fmla="*/ 63 h 159"/>
                <a:gd name="T32" fmla="*/ 159 w 159"/>
                <a:gd name="T33" fmla="*/ 79 h 159"/>
                <a:gd name="T34" fmla="*/ 157 w 159"/>
                <a:gd name="T35" fmla="*/ 94 h 159"/>
                <a:gd name="T36" fmla="*/ 152 w 159"/>
                <a:gd name="T37" fmla="*/ 110 h 159"/>
                <a:gd name="T38" fmla="*/ 145 w 159"/>
                <a:gd name="T39" fmla="*/ 124 h 159"/>
                <a:gd name="T40" fmla="*/ 136 w 159"/>
                <a:gd name="T41" fmla="*/ 135 h 159"/>
                <a:gd name="T42" fmla="*/ 124 w 159"/>
                <a:gd name="T43" fmla="*/ 145 h 159"/>
                <a:gd name="T44" fmla="*/ 110 w 159"/>
                <a:gd name="T45" fmla="*/ 152 h 159"/>
                <a:gd name="T46" fmla="*/ 96 w 159"/>
                <a:gd name="T47" fmla="*/ 157 h 159"/>
                <a:gd name="T48" fmla="*/ 79 w 159"/>
                <a:gd name="T49" fmla="*/ 159 h 159"/>
                <a:gd name="T50" fmla="*/ 63 w 159"/>
                <a:gd name="T51" fmla="*/ 157 h 159"/>
                <a:gd name="T52" fmla="*/ 49 w 159"/>
                <a:gd name="T53" fmla="*/ 152 h 159"/>
                <a:gd name="T54" fmla="*/ 35 w 159"/>
                <a:gd name="T55" fmla="*/ 145 h 159"/>
                <a:gd name="T56" fmla="*/ 23 w 159"/>
                <a:gd name="T57" fmla="*/ 135 h 159"/>
                <a:gd name="T58" fmla="*/ 14 w 159"/>
                <a:gd name="T59" fmla="*/ 124 h 159"/>
                <a:gd name="T60" fmla="*/ 5 w 159"/>
                <a:gd name="T61" fmla="*/ 110 h 159"/>
                <a:gd name="T62" fmla="*/ 2 w 159"/>
                <a:gd name="T63" fmla="*/ 94 h 159"/>
                <a:gd name="T64" fmla="*/ 0 w 159"/>
                <a:gd name="T65" fmla="*/ 79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0" y="79"/>
                  </a:moveTo>
                  <a:lnTo>
                    <a:pt x="2" y="63"/>
                  </a:lnTo>
                  <a:lnTo>
                    <a:pt x="5" y="49"/>
                  </a:lnTo>
                  <a:lnTo>
                    <a:pt x="14" y="35"/>
                  </a:lnTo>
                  <a:lnTo>
                    <a:pt x="23" y="23"/>
                  </a:lnTo>
                  <a:lnTo>
                    <a:pt x="35" y="14"/>
                  </a:lnTo>
                  <a:lnTo>
                    <a:pt x="49" y="5"/>
                  </a:lnTo>
                  <a:lnTo>
                    <a:pt x="63" y="2"/>
                  </a:lnTo>
                  <a:lnTo>
                    <a:pt x="79" y="0"/>
                  </a:lnTo>
                  <a:lnTo>
                    <a:pt x="96" y="2"/>
                  </a:lnTo>
                  <a:lnTo>
                    <a:pt x="110" y="5"/>
                  </a:lnTo>
                  <a:lnTo>
                    <a:pt x="124" y="14"/>
                  </a:lnTo>
                  <a:lnTo>
                    <a:pt x="136" y="23"/>
                  </a:lnTo>
                  <a:lnTo>
                    <a:pt x="145" y="35"/>
                  </a:lnTo>
                  <a:lnTo>
                    <a:pt x="152" y="49"/>
                  </a:lnTo>
                  <a:lnTo>
                    <a:pt x="157" y="63"/>
                  </a:lnTo>
                  <a:lnTo>
                    <a:pt x="159" y="79"/>
                  </a:lnTo>
                  <a:lnTo>
                    <a:pt x="157" y="94"/>
                  </a:lnTo>
                  <a:lnTo>
                    <a:pt x="152" y="110"/>
                  </a:lnTo>
                  <a:lnTo>
                    <a:pt x="145" y="124"/>
                  </a:lnTo>
                  <a:lnTo>
                    <a:pt x="136" y="135"/>
                  </a:lnTo>
                  <a:lnTo>
                    <a:pt x="124" y="145"/>
                  </a:lnTo>
                  <a:lnTo>
                    <a:pt x="110" y="152"/>
                  </a:lnTo>
                  <a:lnTo>
                    <a:pt x="96" y="157"/>
                  </a:lnTo>
                  <a:lnTo>
                    <a:pt x="79" y="159"/>
                  </a:lnTo>
                  <a:lnTo>
                    <a:pt x="63" y="157"/>
                  </a:lnTo>
                  <a:lnTo>
                    <a:pt x="49" y="152"/>
                  </a:lnTo>
                  <a:lnTo>
                    <a:pt x="35" y="145"/>
                  </a:lnTo>
                  <a:lnTo>
                    <a:pt x="23" y="135"/>
                  </a:lnTo>
                  <a:lnTo>
                    <a:pt x="14" y="124"/>
                  </a:lnTo>
                  <a:lnTo>
                    <a:pt x="5" y="110"/>
                  </a:lnTo>
                  <a:lnTo>
                    <a:pt x="2" y="94"/>
                  </a:lnTo>
                  <a:lnTo>
                    <a:pt x="0" y="79"/>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62" name="Freeform 17"/>
            <p:cNvSpPr>
              <a:spLocks/>
            </p:cNvSpPr>
            <p:nvPr/>
          </p:nvSpPr>
          <p:spPr bwMode="auto">
            <a:xfrm>
              <a:off x="506" y="752"/>
              <a:ext cx="156" cy="156"/>
            </a:xfrm>
            <a:custGeom>
              <a:avLst/>
              <a:gdLst>
                <a:gd name="T0" fmla="*/ 156 w 156"/>
                <a:gd name="T1" fmla="*/ 77 h 156"/>
                <a:gd name="T2" fmla="*/ 156 w 156"/>
                <a:gd name="T3" fmla="*/ 93 h 156"/>
                <a:gd name="T4" fmla="*/ 151 w 156"/>
                <a:gd name="T5" fmla="*/ 108 h 156"/>
                <a:gd name="T6" fmla="*/ 144 w 156"/>
                <a:gd name="T7" fmla="*/ 121 h 156"/>
                <a:gd name="T8" fmla="*/ 133 w 156"/>
                <a:gd name="T9" fmla="*/ 133 h 156"/>
                <a:gd name="T10" fmla="*/ 123 w 156"/>
                <a:gd name="T11" fmla="*/ 142 h 156"/>
                <a:gd name="T12" fmla="*/ 109 w 156"/>
                <a:gd name="T13" fmla="*/ 149 h 156"/>
                <a:gd name="T14" fmla="*/ 95 w 156"/>
                <a:gd name="T15" fmla="*/ 154 h 156"/>
                <a:gd name="T16" fmla="*/ 79 w 156"/>
                <a:gd name="T17" fmla="*/ 156 h 156"/>
                <a:gd name="T18" fmla="*/ 63 w 156"/>
                <a:gd name="T19" fmla="*/ 154 h 156"/>
                <a:gd name="T20" fmla="*/ 49 w 156"/>
                <a:gd name="T21" fmla="*/ 149 h 156"/>
                <a:gd name="T22" fmla="*/ 35 w 156"/>
                <a:gd name="T23" fmla="*/ 142 h 156"/>
                <a:gd name="T24" fmla="*/ 23 w 156"/>
                <a:gd name="T25" fmla="*/ 133 h 156"/>
                <a:gd name="T26" fmla="*/ 14 w 156"/>
                <a:gd name="T27" fmla="*/ 121 h 156"/>
                <a:gd name="T28" fmla="*/ 7 w 156"/>
                <a:gd name="T29" fmla="*/ 108 h 156"/>
                <a:gd name="T30" fmla="*/ 2 w 156"/>
                <a:gd name="T31" fmla="*/ 93 h 156"/>
                <a:gd name="T32" fmla="*/ 0 w 156"/>
                <a:gd name="T33" fmla="*/ 77 h 156"/>
                <a:gd name="T34" fmla="*/ 2 w 156"/>
                <a:gd name="T35" fmla="*/ 61 h 156"/>
                <a:gd name="T36" fmla="*/ 7 w 156"/>
                <a:gd name="T37" fmla="*/ 47 h 156"/>
                <a:gd name="T38" fmla="*/ 14 w 156"/>
                <a:gd name="T39" fmla="*/ 33 h 156"/>
                <a:gd name="T40" fmla="*/ 23 w 156"/>
                <a:gd name="T41" fmla="*/ 23 h 156"/>
                <a:gd name="T42" fmla="*/ 35 w 156"/>
                <a:gd name="T43" fmla="*/ 12 h 156"/>
                <a:gd name="T44" fmla="*/ 49 w 156"/>
                <a:gd name="T45" fmla="*/ 5 h 156"/>
                <a:gd name="T46" fmla="*/ 63 w 156"/>
                <a:gd name="T47" fmla="*/ 2 h 156"/>
                <a:gd name="T48" fmla="*/ 79 w 156"/>
                <a:gd name="T49" fmla="*/ 0 h 156"/>
                <a:gd name="T50" fmla="*/ 95 w 156"/>
                <a:gd name="T51" fmla="*/ 2 h 156"/>
                <a:gd name="T52" fmla="*/ 109 w 156"/>
                <a:gd name="T53" fmla="*/ 5 h 156"/>
                <a:gd name="T54" fmla="*/ 123 w 156"/>
                <a:gd name="T55" fmla="*/ 12 h 156"/>
                <a:gd name="T56" fmla="*/ 133 w 156"/>
                <a:gd name="T57" fmla="*/ 23 h 156"/>
                <a:gd name="T58" fmla="*/ 144 w 156"/>
                <a:gd name="T59" fmla="*/ 33 h 156"/>
                <a:gd name="T60" fmla="*/ 151 w 156"/>
                <a:gd name="T61" fmla="*/ 47 h 156"/>
                <a:gd name="T62" fmla="*/ 156 w 156"/>
                <a:gd name="T63" fmla="*/ 61 h 156"/>
                <a:gd name="T64" fmla="*/ 156 w 156"/>
                <a:gd name="T65" fmla="*/ 77 h 15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6"/>
                <a:gd name="T100" fmla="*/ 0 h 156"/>
                <a:gd name="T101" fmla="*/ 156 w 156"/>
                <a:gd name="T102" fmla="*/ 156 h 15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6" h="156">
                  <a:moveTo>
                    <a:pt x="156" y="77"/>
                  </a:moveTo>
                  <a:lnTo>
                    <a:pt x="156" y="93"/>
                  </a:lnTo>
                  <a:lnTo>
                    <a:pt x="151" y="108"/>
                  </a:lnTo>
                  <a:lnTo>
                    <a:pt x="144" y="121"/>
                  </a:lnTo>
                  <a:lnTo>
                    <a:pt x="133" y="133"/>
                  </a:lnTo>
                  <a:lnTo>
                    <a:pt x="123" y="142"/>
                  </a:lnTo>
                  <a:lnTo>
                    <a:pt x="109" y="149"/>
                  </a:lnTo>
                  <a:lnTo>
                    <a:pt x="95" y="154"/>
                  </a:lnTo>
                  <a:lnTo>
                    <a:pt x="79" y="156"/>
                  </a:lnTo>
                  <a:lnTo>
                    <a:pt x="63" y="154"/>
                  </a:lnTo>
                  <a:lnTo>
                    <a:pt x="49" y="149"/>
                  </a:lnTo>
                  <a:lnTo>
                    <a:pt x="35" y="142"/>
                  </a:lnTo>
                  <a:lnTo>
                    <a:pt x="23" y="133"/>
                  </a:lnTo>
                  <a:lnTo>
                    <a:pt x="14" y="121"/>
                  </a:lnTo>
                  <a:lnTo>
                    <a:pt x="7" y="108"/>
                  </a:lnTo>
                  <a:lnTo>
                    <a:pt x="2" y="93"/>
                  </a:lnTo>
                  <a:lnTo>
                    <a:pt x="0" y="77"/>
                  </a:lnTo>
                  <a:lnTo>
                    <a:pt x="2" y="61"/>
                  </a:lnTo>
                  <a:lnTo>
                    <a:pt x="7" y="47"/>
                  </a:lnTo>
                  <a:lnTo>
                    <a:pt x="14" y="33"/>
                  </a:lnTo>
                  <a:lnTo>
                    <a:pt x="23" y="23"/>
                  </a:lnTo>
                  <a:lnTo>
                    <a:pt x="35" y="12"/>
                  </a:lnTo>
                  <a:lnTo>
                    <a:pt x="49" y="5"/>
                  </a:lnTo>
                  <a:lnTo>
                    <a:pt x="63" y="2"/>
                  </a:lnTo>
                  <a:lnTo>
                    <a:pt x="79" y="0"/>
                  </a:lnTo>
                  <a:lnTo>
                    <a:pt x="95" y="2"/>
                  </a:lnTo>
                  <a:lnTo>
                    <a:pt x="109" y="5"/>
                  </a:lnTo>
                  <a:lnTo>
                    <a:pt x="123" y="12"/>
                  </a:lnTo>
                  <a:lnTo>
                    <a:pt x="133" y="23"/>
                  </a:lnTo>
                  <a:lnTo>
                    <a:pt x="144" y="33"/>
                  </a:lnTo>
                  <a:lnTo>
                    <a:pt x="151" y="47"/>
                  </a:lnTo>
                  <a:lnTo>
                    <a:pt x="156" y="61"/>
                  </a:lnTo>
                  <a:lnTo>
                    <a:pt x="156" y="77"/>
                  </a:lnTo>
                  <a:close/>
                </a:path>
              </a:pathLst>
            </a:custGeom>
            <a:gradFill rotWithShape="1">
              <a:gsLst>
                <a:gs pos="0">
                  <a:srgbClr val="FFE3B9"/>
                </a:gs>
                <a:gs pos="100000">
                  <a:srgbClr val="FF99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63" name="Freeform 18"/>
            <p:cNvSpPr>
              <a:spLocks/>
            </p:cNvSpPr>
            <p:nvPr/>
          </p:nvSpPr>
          <p:spPr bwMode="auto">
            <a:xfrm>
              <a:off x="700" y="321"/>
              <a:ext cx="159" cy="159"/>
            </a:xfrm>
            <a:custGeom>
              <a:avLst/>
              <a:gdLst>
                <a:gd name="T0" fmla="*/ 0 w 159"/>
                <a:gd name="T1" fmla="*/ 78 h 159"/>
                <a:gd name="T2" fmla="*/ 2 w 159"/>
                <a:gd name="T3" fmla="*/ 63 h 159"/>
                <a:gd name="T4" fmla="*/ 7 w 159"/>
                <a:gd name="T5" fmla="*/ 47 h 159"/>
                <a:gd name="T6" fmla="*/ 14 w 159"/>
                <a:gd name="T7" fmla="*/ 35 h 159"/>
                <a:gd name="T8" fmla="*/ 25 w 159"/>
                <a:gd name="T9" fmla="*/ 23 h 159"/>
                <a:gd name="T10" fmla="*/ 35 w 159"/>
                <a:gd name="T11" fmla="*/ 12 h 159"/>
                <a:gd name="T12" fmla="*/ 49 w 159"/>
                <a:gd name="T13" fmla="*/ 5 h 159"/>
                <a:gd name="T14" fmla="*/ 65 w 159"/>
                <a:gd name="T15" fmla="*/ 0 h 159"/>
                <a:gd name="T16" fmla="*/ 80 w 159"/>
                <a:gd name="T17" fmla="*/ 0 h 159"/>
                <a:gd name="T18" fmla="*/ 96 w 159"/>
                <a:gd name="T19" fmla="*/ 0 h 159"/>
                <a:gd name="T20" fmla="*/ 112 w 159"/>
                <a:gd name="T21" fmla="*/ 5 h 159"/>
                <a:gd name="T22" fmla="*/ 124 w 159"/>
                <a:gd name="T23" fmla="*/ 12 h 159"/>
                <a:gd name="T24" fmla="*/ 136 w 159"/>
                <a:gd name="T25" fmla="*/ 23 h 159"/>
                <a:gd name="T26" fmla="*/ 147 w 159"/>
                <a:gd name="T27" fmla="*/ 35 h 159"/>
                <a:gd name="T28" fmla="*/ 154 w 159"/>
                <a:gd name="T29" fmla="*/ 47 h 159"/>
                <a:gd name="T30" fmla="*/ 159 w 159"/>
                <a:gd name="T31" fmla="*/ 63 h 159"/>
                <a:gd name="T32" fmla="*/ 159 w 159"/>
                <a:gd name="T33" fmla="*/ 78 h 159"/>
                <a:gd name="T34" fmla="*/ 159 w 159"/>
                <a:gd name="T35" fmla="*/ 94 h 159"/>
                <a:gd name="T36" fmla="*/ 154 w 159"/>
                <a:gd name="T37" fmla="*/ 110 h 159"/>
                <a:gd name="T38" fmla="*/ 147 w 159"/>
                <a:gd name="T39" fmla="*/ 124 h 159"/>
                <a:gd name="T40" fmla="*/ 136 w 159"/>
                <a:gd name="T41" fmla="*/ 134 h 159"/>
                <a:gd name="T42" fmla="*/ 124 w 159"/>
                <a:gd name="T43" fmla="*/ 145 h 159"/>
                <a:gd name="T44" fmla="*/ 112 w 159"/>
                <a:gd name="T45" fmla="*/ 152 h 159"/>
                <a:gd name="T46" fmla="*/ 96 w 159"/>
                <a:gd name="T47" fmla="*/ 157 h 159"/>
                <a:gd name="T48" fmla="*/ 80 w 159"/>
                <a:gd name="T49" fmla="*/ 159 h 159"/>
                <a:gd name="T50" fmla="*/ 65 w 159"/>
                <a:gd name="T51" fmla="*/ 157 h 159"/>
                <a:gd name="T52" fmla="*/ 49 w 159"/>
                <a:gd name="T53" fmla="*/ 152 h 159"/>
                <a:gd name="T54" fmla="*/ 35 w 159"/>
                <a:gd name="T55" fmla="*/ 145 h 159"/>
                <a:gd name="T56" fmla="*/ 25 w 159"/>
                <a:gd name="T57" fmla="*/ 134 h 159"/>
                <a:gd name="T58" fmla="*/ 14 w 159"/>
                <a:gd name="T59" fmla="*/ 124 h 159"/>
                <a:gd name="T60" fmla="*/ 7 w 159"/>
                <a:gd name="T61" fmla="*/ 110 h 159"/>
                <a:gd name="T62" fmla="*/ 2 w 159"/>
                <a:gd name="T63" fmla="*/ 94 h 159"/>
                <a:gd name="T64" fmla="*/ 0 w 159"/>
                <a:gd name="T65" fmla="*/ 78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0" y="78"/>
                  </a:moveTo>
                  <a:lnTo>
                    <a:pt x="2" y="63"/>
                  </a:lnTo>
                  <a:lnTo>
                    <a:pt x="7" y="47"/>
                  </a:lnTo>
                  <a:lnTo>
                    <a:pt x="14" y="35"/>
                  </a:lnTo>
                  <a:lnTo>
                    <a:pt x="25" y="23"/>
                  </a:lnTo>
                  <a:lnTo>
                    <a:pt x="35" y="12"/>
                  </a:lnTo>
                  <a:lnTo>
                    <a:pt x="49" y="5"/>
                  </a:lnTo>
                  <a:lnTo>
                    <a:pt x="65" y="0"/>
                  </a:lnTo>
                  <a:lnTo>
                    <a:pt x="80" y="0"/>
                  </a:lnTo>
                  <a:lnTo>
                    <a:pt x="96" y="0"/>
                  </a:lnTo>
                  <a:lnTo>
                    <a:pt x="112" y="5"/>
                  </a:lnTo>
                  <a:lnTo>
                    <a:pt x="124" y="12"/>
                  </a:lnTo>
                  <a:lnTo>
                    <a:pt x="136" y="23"/>
                  </a:lnTo>
                  <a:lnTo>
                    <a:pt x="147" y="35"/>
                  </a:lnTo>
                  <a:lnTo>
                    <a:pt x="154" y="47"/>
                  </a:lnTo>
                  <a:lnTo>
                    <a:pt x="159" y="63"/>
                  </a:lnTo>
                  <a:lnTo>
                    <a:pt x="159" y="78"/>
                  </a:lnTo>
                  <a:lnTo>
                    <a:pt x="159" y="94"/>
                  </a:lnTo>
                  <a:lnTo>
                    <a:pt x="154" y="110"/>
                  </a:lnTo>
                  <a:lnTo>
                    <a:pt x="147" y="124"/>
                  </a:lnTo>
                  <a:lnTo>
                    <a:pt x="136" y="134"/>
                  </a:lnTo>
                  <a:lnTo>
                    <a:pt x="124" y="145"/>
                  </a:lnTo>
                  <a:lnTo>
                    <a:pt x="112" y="152"/>
                  </a:lnTo>
                  <a:lnTo>
                    <a:pt x="96" y="157"/>
                  </a:lnTo>
                  <a:lnTo>
                    <a:pt x="80" y="159"/>
                  </a:lnTo>
                  <a:lnTo>
                    <a:pt x="65" y="157"/>
                  </a:lnTo>
                  <a:lnTo>
                    <a:pt x="49" y="152"/>
                  </a:lnTo>
                  <a:lnTo>
                    <a:pt x="35" y="145"/>
                  </a:lnTo>
                  <a:lnTo>
                    <a:pt x="25" y="134"/>
                  </a:lnTo>
                  <a:lnTo>
                    <a:pt x="14" y="124"/>
                  </a:lnTo>
                  <a:lnTo>
                    <a:pt x="7" y="110"/>
                  </a:lnTo>
                  <a:lnTo>
                    <a:pt x="2" y="94"/>
                  </a:lnTo>
                  <a:lnTo>
                    <a:pt x="0" y="78"/>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64" name="Freeform 19"/>
            <p:cNvSpPr>
              <a:spLocks/>
            </p:cNvSpPr>
            <p:nvPr/>
          </p:nvSpPr>
          <p:spPr bwMode="auto">
            <a:xfrm>
              <a:off x="571" y="96"/>
              <a:ext cx="159" cy="159"/>
            </a:xfrm>
            <a:custGeom>
              <a:avLst/>
              <a:gdLst>
                <a:gd name="T0" fmla="*/ 0 w 159"/>
                <a:gd name="T1" fmla="*/ 80 h 159"/>
                <a:gd name="T2" fmla="*/ 2 w 159"/>
                <a:gd name="T3" fmla="*/ 64 h 159"/>
                <a:gd name="T4" fmla="*/ 7 w 159"/>
                <a:gd name="T5" fmla="*/ 49 h 159"/>
                <a:gd name="T6" fmla="*/ 14 w 159"/>
                <a:gd name="T7" fmla="*/ 35 h 159"/>
                <a:gd name="T8" fmla="*/ 23 w 159"/>
                <a:gd name="T9" fmla="*/ 22 h 159"/>
                <a:gd name="T10" fmla="*/ 35 w 159"/>
                <a:gd name="T11" fmla="*/ 14 h 159"/>
                <a:gd name="T12" fmla="*/ 49 w 159"/>
                <a:gd name="T13" fmla="*/ 7 h 159"/>
                <a:gd name="T14" fmla="*/ 63 w 159"/>
                <a:gd name="T15" fmla="*/ 1 h 159"/>
                <a:gd name="T16" fmla="*/ 80 w 159"/>
                <a:gd name="T17" fmla="*/ 0 h 159"/>
                <a:gd name="T18" fmla="*/ 96 w 159"/>
                <a:gd name="T19" fmla="*/ 1 h 159"/>
                <a:gd name="T20" fmla="*/ 110 w 159"/>
                <a:gd name="T21" fmla="*/ 7 h 159"/>
                <a:gd name="T22" fmla="*/ 124 w 159"/>
                <a:gd name="T23" fmla="*/ 14 h 159"/>
                <a:gd name="T24" fmla="*/ 136 w 159"/>
                <a:gd name="T25" fmla="*/ 22 h 159"/>
                <a:gd name="T26" fmla="*/ 145 w 159"/>
                <a:gd name="T27" fmla="*/ 35 h 159"/>
                <a:gd name="T28" fmla="*/ 154 w 159"/>
                <a:gd name="T29" fmla="*/ 49 h 159"/>
                <a:gd name="T30" fmla="*/ 157 w 159"/>
                <a:gd name="T31" fmla="*/ 64 h 159"/>
                <a:gd name="T32" fmla="*/ 159 w 159"/>
                <a:gd name="T33" fmla="*/ 80 h 159"/>
                <a:gd name="T34" fmla="*/ 157 w 159"/>
                <a:gd name="T35" fmla="*/ 96 h 159"/>
                <a:gd name="T36" fmla="*/ 154 w 159"/>
                <a:gd name="T37" fmla="*/ 110 h 159"/>
                <a:gd name="T38" fmla="*/ 145 w 159"/>
                <a:gd name="T39" fmla="*/ 124 h 159"/>
                <a:gd name="T40" fmla="*/ 136 w 159"/>
                <a:gd name="T41" fmla="*/ 136 h 159"/>
                <a:gd name="T42" fmla="*/ 124 w 159"/>
                <a:gd name="T43" fmla="*/ 145 h 159"/>
                <a:gd name="T44" fmla="*/ 110 w 159"/>
                <a:gd name="T45" fmla="*/ 153 h 159"/>
                <a:gd name="T46" fmla="*/ 96 w 159"/>
                <a:gd name="T47" fmla="*/ 157 h 159"/>
                <a:gd name="T48" fmla="*/ 80 w 159"/>
                <a:gd name="T49" fmla="*/ 159 h 159"/>
                <a:gd name="T50" fmla="*/ 63 w 159"/>
                <a:gd name="T51" fmla="*/ 157 h 159"/>
                <a:gd name="T52" fmla="*/ 49 w 159"/>
                <a:gd name="T53" fmla="*/ 153 h 159"/>
                <a:gd name="T54" fmla="*/ 35 w 159"/>
                <a:gd name="T55" fmla="*/ 145 h 159"/>
                <a:gd name="T56" fmla="*/ 23 w 159"/>
                <a:gd name="T57" fmla="*/ 136 h 159"/>
                <a:gd name="T58" fmla="*/ 14 w 159"/>
                <a:gd name="T59" fmla="*/ 124 h 159"/>
                <a:gd name="T60" fmla="*/ 7 w 159"/>
                <a:gd name="T61" fmla="*/ 110 h 159"/>
                <a:gd name="T62" fmla="*/ 2 w 159"/>
                <a:gd name="T63" fmla="*/ 96 h 159"/>
                <a:gd name="T64" fmla="*/ 0 w 159"/>
                <a:gd name="T65" fmla="*/ 80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0" y="80"/>
                  </a:moveTo>
                  <a:lnTo>
                    <a:pt x="2" y="64"/>
                  </a:lnTo>
                  <a:lnTo>
                    <a:pt x="7" y="49"/>
                  </a:lnTo>
                  <a:lnTo>
                    <a:pt x="14" y="35"/>
                  </a:lnTo>
                  <a:lnTo>
                    <a:pt x="23" y="22"/>
                  </a:lnTo>
                  <a:lnTo>
                    <a:pt x="35" y="14"/>
                  </a:lnTo>
                  <a:lnTo>
                    <a:pt x="49" y="7"/>
                  </a:lnTo>
                  <a:lnTo>
                    <a:pt x="63" y="1"/>
                  </a:lnTo>
                  <a:lnTo>
                    <a:pt x="80" y="0"/>
                  </a:lnTo>
                  <a:lnTo>
                    <a:pt x="96" y="1"/>
                  </a:lnTo>
                  <a:lnTo>
                    <a:pt x="110" y="7"/>
                  </a:lnTo>
                  <a:lnTo>
                    <a:pt x="124" y="14"/>
                  </a:lnTo>
                  <a:lnTo>
                    <a:pt x="136" y="22"/>
                  </a:lnTo>
                  <a:lnTo>
                    <a:pt x="145" y="35"/>
                  </a:lnTo>
                  <a:lnTo>
                    <a:pt x="154" y="49"/>
                  </a:lnTo>
                  <a:lnTo>
                    <a:pt x="157" y="64"/>
                  </a:lnTo>
                  <a:lnTo>
                    <a:pt x="159" y="80"/>
                  </a:lnTo>
                  <a:lnTo>
                    <a:pt x="157" y="96"/>
                  </a:lnTo>
                  <a:lnTo>
                    <a:pt x="154" y="110"/>
                  </a:lnTo>
                  <a:lnTo>
                    <a:pt x="145" y="124"/>
                  </a:lnTo>
                  <a:lnTo>
                    <a:pt x="136" y="136"/>
                  </a:lnTo>
                  <a:lnTo>
                    <a:pt x="124" y="145"/>
                  </a:lnTo>
                  <a:lnTo>
                    <a:pt x="110" y="153"/>
                  </a:lnTo>
                  <a:lnTo>
                    <a:pt x="96" y="157"/>
                  </a:lnTo>
                  <a:lnTo>
                    <a:pt x="80" y="159"/>
                  </a:lnTo>
                  <a:lnTo>
                    <a:pt x="63" y="157"/>
                  </a:lnTo>
                  <a:lnTo>
                    <a:pt x="49" y="153"/>
                  </a:lnTo>
                  <a:lnTo>
                    <a:pt x="35" y="145"/>
                  </a:lnTo>
                  <a:lnTo>
                    <a:pt x="23" y="136"/>
                  </a:lnTo>
                  <a:lnTo>
                    <a:pt x="14" y="124"/>
                  </a:lnTo>
                  <a:lnTo>
                    <a:pt x="7" y="110"/>
                  </a:lnTo>
                  <a:lnTo>
                    <a:pt x="2" y="96"/>
                  </a:lnTo>
                  <a:lnTo>
                    <a:pt x="0" y="80"/>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65" name="Freeform 20"/>
            <p:cNvSpPr>
              <a:spLocks/>
            </p:cNvSpPr>
            <p:nvPr/>
          </p:nvSpPr>
          <p:spPr bwMode="auto">
            <a:xfrm>
              <a:off x="925" y="1178"/>
              <a:ext cx="109" cy="108"/>
            </a:xfrm>
            <a:custGeom>
              <a:avLst/>
              <a:gdLst>
                <a:gd name="T0" fmla="*/ 0 w 109"/>
                <a:gd name="T1" fmla="*/ 54 h 108"/>
                <a:gd name="T2" fmla="*/ 2 w 109"/>
                <a:gd name="T3" fmla="*/ 44 h 108"/>
                <a:gd name="T4" fmla="*/ 4 w 109"/>
                <a:gd name="T5" fmla="*/ 33 h 108"/>
                <a:gd name="T6" fmla="*/ 9 w 109"/>
                <a:gd name="T7" fmla="*/ 25 h 108"/>
                <a:gd name="T8" fmla="*/ 16 w 109"/>
                <a:gd name="T9" fmla="*/ 16 h 108"/>
                <a:gd name="T10" fmla="*/ 25 w 109"/>
                <a:gd name="T11" fmla="*/ 9 h 108"/>
                <a:gd name="T12" fmla="*/ 34 w 109"/>
                <a:gd name="T13" fmla="*/ 5 h 108"/>
                <a:gd name="T14" fmla="*/ 44 w 109"/>
                <a:gd name="T15" fmla="*/ 2 h 108"/>
                <a:gd name="T16" fmla="*/ 54 w 109"/>
                <a:gd name="T17" fmla="*/ 0 h 108"/>
                <a:gd name="T18" fmla="*/ 65 w 109"/>
                <a:gd name="T19" fmla="*/ 2 h 108"/>
                <a:gd name="T20" fmla="*/ 75 w 109"/>
                <a:gd name="T21" fmla="*/ 5 h 108"/>
                <a:gd name="T22" fmla="*/ 84 w 109"/>
                <a:gd name="T23" fmla="*/ 9 h 108"/>
                <a:gd name="T24" fmla="*/ 93 w 109"/>
                <a:gd name="T25" fmla="*/ 16 h 108"/>
                <a:gd name="T26" fmla="*/ 98 w 109"/>
                <a:gd name="T27" fmla="*/ 25 h 108"/>
                <a:gd name="T28" fmla="*/ 103 w 109"/>
                <a:gd name="T29" fmla="*/ 33 h 108"/>
                <a:gd name="T30" fmla="*/ 107 w 109"/>
                <a:gd name="T31" fmla="*/ 44 h 108"/>
                <a:gd name="T32" fmla="*/ 109 w 109"/>
                <a:gd name="T33" fmla="*/ 54 h 108"/>
                <a:gd name="T34" fmla="*/ 107 w 109"/>
                <a:gd name="T35" fmla="*/ 65 h 108"/>
                <a:gd name="T36" fmla="*/ 103 w 109"/>
                <a:gd name="T37" fmla="*/ 75 h 108"/>
                <a:gd name="T38" fmla="*/ 98 w 109"/>
                <a:gd name="T39" fmla="*/ 84 h 108"/>
                <a:gd name="T40" fmla="*/ 93 w 109"/>
                <a:gd name="T41" fmla="*/ 93 h 108"/>
                <a:gd name="T42" fmla="*/ 84 w 109"/>
                <a:gd name="T43" fmla="*/ 100 h 108"/>
                <a:gd name="T44" fmla="*/ 75 w 109"/>
                <a:gd name="T45" fmla="*/ 103 h 108"/>
                <a:gd name="T46" fmla="*/ 65 w 109"/>
                <a:gd name="T47" fmla="*/ 107 h 108"/>
                <a:gd name="T48" fmla="*/ 54 w 109"/>
                <a:gd name="T49" fmla="*/ 108 h 108"/>
                <a:gd name="T50" fmla="*/ 44 w 109"/>
                <a:gd name="T51" fmla="*/ 107 h 108"/>
                <a:gd name="T52" fmla="*/ 34 w 109"/>
                <a:gd name="T53" fmla="*/ 103 h 108"/>
                <a:gd name="T54" fmla="*/ 25 w 109"/>
                <a:gd name="T55" fmla="*/ 100 h 108"/>
                <a:gd name="T56" fmla="*/ 16 w 109"/>
                <a:gd name="T57" fmla="*/ 93 h 108"/>
                <a:gd name="T58" fmla="*/ 9 w 109"/>
                <a:gd name="T59" fmla="*/ 84 h 108"/>
                <a:gd name="T60" fmla="*/ 4 w 109"/>
                <a:gd name="T61" fmla="*/ 75 h 108"/>
                <a:gd name="T62" fmla="*/ 2 w 109"/>
                <a:gd name="T63" fmla="*/ 65 h 108"/>
                <a:gd name="T64" fmla="*/ 0 w 109"/>
                <a:gd name="T65" fmla="*/ 54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9"/>
                <a:gd name="T100" fmla="*/ 0 h 108"/>
                <a:gd name="T101" fmla="*/ 109 w 109"/>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9" h="108">
                  <a:moveTo>
                    <a:pt x="0" y="54"/>
                  </a:moveTo>
                  <a:lnTo>
                    <a:pt x="2" y="44"/>
                  </a:lnTo>
                  <a:lnTo>
                    <a:pt x="4" y="33"/>
                  </a:lnTo>
                  <a:lnTo>
                    <a:pt x="9" y="25"/>
                  </a:lnTo>
                  <a:lnTo>
                    <a:pt x="16" y="16"/>
                  </a:lnTo>
                  <a:lnTo>
                    <a:pt x="25" y="9"/>
                  </a:lnTo>
                  <a:lnTo>
                    <a:pt x="34" y="5"/>
                  </a:lnTo>
                  <a:lnTo>
                    <a:pt x="44" y="2"/>
                  </a:lnTo>
                  <a:lnTo>
                    <a:pt x="54" y="0"/>
                  </a:lnTo>
                  <a:lnTo>
                    <a:pt x="65" y="2"/>
                  </a:lnTo>
                  <a:lnTo>
                    <a:pt x="75" y="5"/>
                  </a:lnTo>
                  <a:lnTo>
                    <a:pt x="84" y="9"/>
                  </a:lnTo>
                  <a:lnTo>
                    <a:pt x="93" y="16"/>
                  </a:lnTo>
                  <a:lnTo>
                    <a:pt x="98" y="25"/>
                  </a:lnTo>
                  <a:lnTo>
                    <a:pt x="103" y="33"/>
                  </a:lnTo>
                  <a:lnTo>
                    <a:pt x="107" y="44"/>
                  </a:lnTo>
                  <a:lnTo>
                    <a:pt x="109" y="54"/>
                  </a:lnTo>
                  <a:lnTo>
                    <a:pt x="107" y="65"/>
                  </a:lnTo>
                  <a:lnTo>
                    <a:pt x="103" y="75"/>
                  </a:lnTo>
                  <a:lnTo>
                    <a:pt x="98" y="84"/>
                  </a:lnTo>
                  <a:lnTo>
                    <a:pt x="93" y="93"/>
                  </a:lnTo>
                  <a:lnTo>
                    <a:pt x="84" y="100"/>
                  </a:lnTo>
                  <a:lnTo>
                    <a:pt x="75" y="103"/>
                  </a:lnTo>
                  <a:lnTo>
                    <a:pt x="65" y="107"/>
                  </a:lnTo>
                  <a:lnTo>
                    <a:pt x="54" y="108"/>
                  </a:lnTo>
                  <a:lnTo>
                    <a:pt x="44" y="107"/>
                  </a:lnTo>
                  <a:lnTo>
                    <a:pt x="34" y="103"/>
                  </a:lnTo>
                  <a:lnTo>
                    <a:pt x="25" y="100"/>
                  </a:lnTo>
                  <a:lnTo>
                    <a:pt x="16" y="93"/>
                  </a:lnTo>
                  <a:lnTo>
                    <a:pt x="9" y="84"/>
                  </a:lnTo>
                  <a:lnTo>
                    <a:pt x="4" y="75"/>
                  </a:lnTo>
                  <a:lnTo>
                    <a:pt x="2" y="65"/>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66" name="Freeform 21"/>
            <p:cNvSpPr>
              <a:spLocks/>
            </p:cNvSpPr>
            <p:nvPr/>
          </p:nvSpPr>
          <p:spPr bwMode="auto">
            <a:xfrm>
              <a:off x="880" y="749"/>
              <a:ext cx="108" cy="108"/>
            </a:xfrm>
            <a:custGeom>
              <a:avLst/>
              <a:gdLst>
                <a:gd name="T0" fmla="*/ 0 w 108"/>
                <a:gd name="T1" fmla="*/ 54 h 108"/>
                <a:gd name="T2" fmla="*/ 2 w 108"/>
                <a:gd name="T3" fmla="*/ 43 h 108"/>
                <a:gd name="T4" fmla="*/ 3 w 108"/>
                <a:gd name="T5" fmla="*/ 33 h 108"/>
                <a:gd name="T6" fmla="*/ 9 w 108"/>
                <a:gd name="T7" fmla="*/ 24 h 108"/>
                <a:gd name="T8" fmla="*/ 16 w 108"/>
                <a:gd name="T9" fmla="*/ 15 h 108"/>
                <a:gd name="T10" fmla="*/ 24 w 108"/>
                <a:gd name="T11" fmla="*/ 10 h 108"/>
                <a:gd name="T12" fmla="*/ 33 w 108"/>
                <a:gd name="T13" fmla="*/ 5 h 108"/>
                <a:gd name="T14" fmla="*/ 44 w 108"/>
                <a:gd name="T15" fmla="*/ 1 h 108"/>
                <a:gd name="T16" fmla="*/ 54 w 108"/>
                <a:gd name="T17" fmla="*/ 0 h 108"/>
                <a:gd name="T18" fmla="*/ 65 w 108"/>
                <a:gd name="T19" fmla="*/ 1 h 108"/>
                <a:gd name="T20" fmla="*/ 75 w 108"/>
                <a:gd name="T21" fmla="*/ 5 h 108"/>
                <a:gd name="T22" fmla="*/ 84 w 108"/>
                <a:gd name="T23" fmla="*/ 10 h 108"/>
                <a:gd name="T24" fmla="*/ 93 w 108"/>
                <a:gd name="T25" fmla="*/ 15 h 108"/>
                <a:gd name="T26" fmla="*/ 98 w 108"/>
                <a:gd name="T27" fmla="*/ 24 h 108"/>
                <a:gd name="T28" fmla="*/ 103 w 108"/>
                <a:gd name="T29" fmla="*/ 33 h 108"/>
                <a:gd name="T30" fmla="*/ 106 w 108"/>
                <a:gd name="T31" fmla="*/ 43 h 108"/>
                <a:gd name="T32" fmla="*/ 108 w 108"/>
                <a:gd name="T33" fmla="*/ 54 h 108"/>
                <a:gd name="T34" fmla="*/ 106 w 108"/>
                <a:gd name="T35" fmla="*/ 64 h 108"/>
                <a:gd name="T36" fmla="*/ 103 w 108"/>
                <a:gd name="T37" fmla="*/ 75 h 108"/>
                <a:gd name="T38" fmla="*/ 98 w 108"/>
                <a:gd name="T39" fmla="*/ 85 h 108"/>
                <a:gd name="T40" fmla="*/ 93 w 108"/>
                <a:gd name="T41" fmla="*/ 92 h 108"/>
                <a:gd name="T42" fmla="*/ 84 w 108"/>
                <a:gd name="T43" fmla="*/ 99 h 108"/>
                <a:gd name="T44" fmla="*/ 75 w 108"/>
                <a:gd name="T45" fmla="*/ 104 h 108"/>
                <a:gd name="T46" fmla="*/ 65 w 108"/>
                <a:gd name="T47" fmla="*/ 108 h 108"/>
                <a:gd name="T48" fmla="*/ 54 w 108"/>
                <a:gd name="T49" fmla="*/ 108 h 108"/>
                <a:gd name="T50" fmla="*/ 44 w 108"/>
                <a:gd name="T51" fmla="*/ 108 h 108"/>
                <a:gd name="T52" fmla="*/ 33 w 108"/>
                <a:gd name="T53" fmla="*/ 104 h 108"/>
                <a:gd name="T54" fmla="*/ 24 w 108"/>
                <a:gd name="T55" fmla="*/ 99 h 108"/>
                <a:gd name="T56" fmla="*/ 16 w 108"/>
                <a:gd name="T57" fmla="*/ 92 h 108"/>
                <a:gd name="T58" fmla="*/ 9 w 108"/>
                <a:gd name="T59" fmla="*/ 85 h 108"/>
                <a:gd name="T60" fmla="*/ 3 w 108"/>
                <a:gd name="T61" fmla="*/ 75 h 108"/>
                <a:gd name="T62" fmla="*/ 2 w 108"/>
                <a:gd name="T63" fmla="*/ 64 h 108"/>
                <a:gd name="T64" fmla="*/ 0 w 108"/>
                <a:gd name="T65" fmla="*/ 54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8"/>
                <a:gd name="T100" fmla="*/ 0 h 108"/>
                <a:gd name="T101" fmla="*/ 108 w 108"/>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8" h="108">
                  <a:moveTo>
                    <a:pt x="0" y="54"/>
                  </a:moveTo>
                  <a:lnTo>
                    <a:pt x="2" y="43"/>
                  </a:lnTo>
                  <a:lnTo>
                    <a:pt x="3" y="33"/>
                  </a:lnTo>
                  <a:lnTo>
                    <a:pt x="9" y="24"/>
                  </a:lnTo>
                  <a:lnTo>
                    <a:pt x="16" y="15"/>
                  </a:lnTo>
                  <a:lnTo>
                    <a:pt x="24" y="10"/>
                  </a:lnTo>
                  <a:lnTo>
                    <a:pt x="33" y="5"/>
                  </a:lnTo>
                  <a:lnTo>
                    <a:pt x="44" y="1"/>
                  </a:lnTo>
                  <a:lnTo>
                    <a:pt x="54" y="0"/>
                  </a:lnTo>
                  <a:lnTo>
                    <a:pt x="65" y="1"/>
                  </a:lnTo>
                  <a:lnTo>
                    <a:pt x="75" y="5"/>
                  </a:lnTo>
                  <a:lnTo>
                    <a:pt x="84" y="10"/>
                  </a:lnTo>
                  <a:lnTo>
                    <a:pt x="93" y="15"/>
                  </a:lnTo>
                  <a:lnTo>
                    <a:pt x="98" y="24"/>
                  </a:lnTo>
                  <a:lnTo>
                    <a:pt x="103" y="33"/>
                  </a:lnTo>
                  <a:lnTo>
                    <a:pt x="106" y="43"/>
                  </a:lnTo>
                  <a:lnTo>
                    <a:pt x="108" y="54"/>
                  </a:lnTo>
                  <a:lnTo>
                    <a:pt x="106" y="64"/>
                  </a:lnTo>
                  <a:lnTo>
                    <a:pt x="103" y="75"/>
                  </a:lnTo>
                  <a:lnTo>
                    <a:pt x="98" y="85"/>
                  </a:lnTo>
                  <a:lnTo>
                    <a:pt x="93" y="92"/>
                  </a:lnTo>
                  <a:lnTo>
                    <a:pt x="84" y="99"/>
                  </a:lnTo>
                  <a:lnTo>
                    <a:pt x="75" y="104"/>
                  </a:lnTo>
                  <a:lnTo>
                    <a:pt x="65" y="108"/>
                  </a:lnTo>
                  <a:lnTo>
                    <a:pt x="54" y="108"/>
                  </a:lnTo>
                  <a:lnTo>
                    <a:pt x="44" y="108"/>
                  </a:lnTo>
                  <a:lnTo>
                    <a:pt x="33" y="104"/>
                  </a:lnTo>
                  <a:lnTo>
                    <a:pt x="24" y="99"/>
                  </a:lnTo>
                  <a:lnTo>
                    <a:pt x="16" y="92"/>
                  </a:lnTo>
                  <a:lnTo>
                    <a:pt x="9" y="85"/>
                  </a:lnTo>
                  <a:lnTo>
                    <a:pt x="3" y="75"/>
                  </a:lnTo>
                  <a:lnTo>
                    <a:pt x="2" y="64"/>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67" name="Freeform 22"/>
            <p:cNvSpPr>
              <a:spLocks/>
            </p:cNvSpPr>
            <p:nvPr/>
          </p:nvSpPr>
          <p:spPr bwMode="auto">
            <a:xfrm>
              <a:off x="403" y="520"/>
              <a:ext cx="109" cy="108"/>
            </a:xfrm>
            <a:custGeom>
              <a:avLst/>
              <a:gdLst>
                <a:gd name="T0" fmla="*/ 0 w 109"/>
                <a:gd name="T1" fmla="*/ 54 h 108"/>
                <a:gd name="T2" fmla="*/ 2 w 109"/>
                <a:gd name="T3" fmla="*/ 44 h 108"/>
                <a:gd name="T4" fmla="*/ 6 w 109"/>
                <a:gd name="T5" fmla="*/ 33 h 108"/>
                <a:gd name="T6" fmla="*/ 11 w 109"/>
                <a:gd name="T7" fmla="*/ 24 h 108"/>
                <a:gd name="T8" fmla="*/ 16 w 109"/>
                <a:gd name="T9" fmla="*/ 16 h 108"/>
                <a:gd name="T10" fmla="*/ 25 w 109"/>
                <a:gd name="T11" fmla="*/ 10 h 108"/>
                <a:gd name="T12" fmla="*/ 34 w 109"/>
                <a:gd name="T13" fmla="*/ 5 h 108"/>
                <a:gd name="T14" fmla="*/ 44 w 109"/>
                <a:gd name="T15" fmla="*/ 2 h 108"/>
                <a:gd name="T16" fmla="*/ 54 w 109"/>
                <a:gd name="T17" fmla="*/ 0 h 108"/>
                <a:gd name="T18" fmla="*/ 65 w 109"/>
                <a:gd name="T19" fmla="*/ 2 h 108"/>
                <a:gd name="T20" fmla="*/ 75 w 109"/>
                <a:gd name="T21" fmla="*/ 5 h 108"/>
                <a:gd name="T22" fmla="*/ 84 w 109"/>
                <a:gd name="T23" fmla="*/ 10 h 108"/>
                <a:gd name="T24" fmla="*/ 93 w 109"/>
                <a:gd name="T25" fmla="*/ 16 h 108"/>
                <a:gd name="T26" fmla="*/ 100 w 109"/>
                <a:gd name="T27" fmla="*/ 24 h 108"/>
                <a:gd name="T28" fmla="*/ 105 w 109"/>
                <a:gd name="T29" fmla="*/ 33 h 108"/>
                <a:gd name="T30" fmla="*/ 107 w 109"/>
                <a:gd name="T31" fmla="*/ 44 h 108"/>
                <a:gd name="T32" fmla="*/ 109 w 109"/>
                <a:gd name="T33" fmla="*/ 54 h 108"/>
                <a:gd name="T34" fmla="*/ 107 w 109"/>
                <a:gd name="T35" fmla="*/ 65 h 108"/>
                <a:gd name="T36" fmla="*/ 105 w 109"/>
                <a:gd name="T37" fmla="*/ 75 h 108"/>
                <a:gd name="T38" fmla="*/ 100 w 109"/>
                <a:gd name="T39" fmla="*/ 84 h 108"/>
                <a:gd name="T40" fmla="*/ 93 w 109"/>
                <a:gd name="T41" fmla="*/ 92 h 108"/>
                <a:gd name="T42" fmla="*/ 84 w 109"/>
                <a:gd name="T43" fmla="*/ 99 h 108"/>
                <a:gd name="T44" fmla="*/ 75 w 109"/>
                <a:gd name="T45" fmla="*/ 105 h 108"/>
                <a:gd name="T46" fmla="*/ 65 w 109"/>
                <a:gd name="T47" fmla="*/ 106 h 108"/>
                <a:gd name="T48" fmla="*/ 54 w 109"/>
                <a:gd name="T49" fmla="*/ 108 h 108"/>
                <a:gd name="T50" fmla="*/ 44 w 109"/>
                <a:gd name="T51" fmla="*/ 106 h 108"/>
                <a:gd name="T52" fmla="*/ 34 w 109"/>
                <a:gd name="T53" fmla="*/ 105 h 108"/>
                <a:gd name="T54" fmla="*/ 25 w 109"/>
                <a:gd name="T55" fmla="*/ 99 h 108"/>
                <a:gd name="T56" fmla="*/ 16 w 109"/>
                <a:gd name="T57" fmla="*/ 92 h 108"/>
                <a:gd name="T58" fmla="*/ 11 w 109"/>
                <a:gd name="T59" fmla="*/ 84 h 108"/>
                <a:gd name="T60" fmla="*/ 6 w 109"/>
                <a:gd name="T61" fmla="*/ 75 h 108"/>
                <a:gd name="T62" fmla="*/ 2 w 109"/>
                <a:gd name="T63" fmla="*/ 65 h 108"/>
                <a:gd name="T64" fmla="*/ 0 w 109"/>
                <a:gd name="T65" fmla="*/ 54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9"/>
                <a:gd name="T100" fmla="*/ 0 h 108"/>
                <a:gd name="T101" fmla="*/ 109 w 109"/>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9" h="108">
                  <a:moveTo>
                    <a:pt x="0" y="54"/>
                  </a:moveTo>
                  <a:lnTo>
                    <a:pt x="2" y="44"/>
                  </a:lnTo>
                  <a:lnTo>
                    <a:pt x="6" y="33"/>
                  </a:lnTo>
                  <a:lnTo>
                    <a:pt x="11" y="24"/>
                  </a:lnTo>
                  <a:lnTo>
                    <a:pt x="16" y="16"/>
                  </a:lnTo>
                  <a:lnTo>
                    <a:pt x="25" y="10"/>
                  </a:lnTo>
                  <a:lnTo>
                    <a:pt x="34" y="5"/>
                  </a:lnTo>
                  <a:lnTo>
                    <a:pt x="44" y="2"/>
                  </a:lnTo>
                  <a:lnTo>
                    <a:pt x="54" y="0"/>
                  </a:lnTo>
                  <a:lnTo>
                    <a:pt x="65" y="2"/>
                  </a:lnTo>
                  <a:lnTo>
                    <a:pt x="75" y="5"/>
                  </a:lnTo>
                  <a:lnTo>
                    <a:pt x="84" y="10"/>
                  </a:lnTo>
                  <a:lnTo>
                    <a:pt x="93" y="16"/>
                  </a:lnTo>
                  <a:lnTo>
                    <a:pt x="100" y="24"/>
                  </a:lnTo>
                  <a:lnTo>
                    <a:pt x="105" y="33"/>
                  </a:lnTo>
                  <a:lnTo>
                    <a:pt x="107" y="44"/>
                  </a:lnTo>
                  <a:lnTo>
                    <a:pt x="109" y="54"/>
                  </a:lnTo>
                  <a:lnTo>
                    <a:pt x="107" y="65"/>
                  </a:lnTo>
                  <a:lnTo>
                    <a:pt x="105" y="75"/>
                  </a:lnTo>
                  <a:lnTo>
                    <a:pt x="100" y="84"/>
                  </a:lnTo>
                  <a:lnTo>
                    <a:pt x="93" y="92"/>
                  </a:lnTo>
                  <a:lnTo>
                    <a:pt x="84" y="99"/>
                  </a:lnTo>
                  <a:lnTo>
                    <a:pt x="75" y="105"/>
                  </a:lnTo>
                  <a:lnTo>
                    <a:pt x="65" y="106"/>
                  </a:lnTo>
                  <a:lnTo>
                    <a:pt x="54" y="108"/>
                  </a:lnTo>
                  <a:lnTo>
                    <a:pt x="44" y="106"/>
                  </a:lnTo>
                  <a:lnTo>
                    <a:pt x="34" y="105"/>
                  </a:lnTo>
                  <a:lnTo>
                    <a:pt x="25" y="99"/>
                  </a:lnTo>
                  <a:lnTo>
                    <a:pt x="16" y="92"/>
                  </a:lnTo>
                  <a:lnTo>
                    <a:pt x="11" y="84"/>
                  </a:lnTo>
                  <a:lnTo>
                    <a:pt x="6" y="75"/>
                  </a:lnTo>
                  <a:lnTo>
                    <a:pt x="2" y="65"/>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68" name="Freeform 23"/>
            <p:cNvSpPr>
              <a:spLocks/>
            </p:cNvSpPr>
            <p:nvPr/>
          </p:nvSpPr>
          <p:spPr bwMode="auto">
            <a:xfrm>
              <a:off x="419" y="122"/>
              <a:ext cx="107" cy="108"/>
            </a:xfrm>
            <a:custGeom>
              <a:avLst/>
              <a:gdLst>
                <a:gd name="T0" fmla="*/ 0 w 107"/>
                <a:gd name="T1" fmla="*/ 54 h 108"/>
                <a:gd name="T2" fmla="*/ 0 w 107"/>
                <a:gd name="T3" fmla="*/ 42 h 108"/>
                <a:gd name="T4" fmla="*/ 4 w 107"/>
                <a:gd name="T5" fmla="*/ 33 h 108"/>
                <a:gd name="T6" fmla="*/ 9 w 107"/>
                <a:gd name="T7" fmla="*/ 23 h 108"/>
                <a:gd name="T8" fmla="*/ 16 w 107"/>
                <a:gd name="T9" fmla="*/ 16 h 108"/>
                <a:gd name="T10" fmla="*/ 23 w 107"/>
                <a:gd name="T11" fmla="*/ 9 h 108"/>
                <a:gd name="T12" fmla="*/ 33 w 107"/>
                <a:gd name="T13" fmla="*/ 3 h 108"/>
                <a:gd name="T14" fmla="*/ 42 w 107"/>
                <a:gd name="T15" fmla="*/ 0 h 108"/>
                <a:gd name="T16" fmla="*/ 54 w 107"/>
                <a:gd name="T17" fmla="*/ 0 h 108"/>
                <a:gd name="T18" fmla="*/ 65 w 107"/>
                <a:gd name="T19" fmla="*/ 0 h 108"/>
                <a:gd name="T20" fmla="*/ 75 w 107"/>
                <a:gd name="T21" fmla="*/ 3 h 108"/>
                <a:gd name="T22" fmla="*/ 84 w 107"/>
                <a:gd name="T23" fmla="*/ 9 h 108"/>
                <a:gd name="T24" fmla="*/ 91 w 107"/>
                <a:gd name="T25" fmla="*/ 16 h 108"/>
                <a:gd name="T26" fmla="*/ 98 w 107"/>
                <a:gd name="T27" fmla="*/ 23 h 108"/>
                <a:gd name="T28" fmla="*/ 103 w 107"/>
                <a:gd name="T29" fmla="*/ 33 h 108"/>
                <a:gd name="T30" fmla="*/ 107 w 107"/>
                <a:gd name="T31" fmla="*/ 42 h 108"/>
                <a:gd name="T32" fmla="*/ 107 w 107"/>
                <a:gd name="T33" fmla="*/ 54 h 108"/>
                <a:gd name="T34" fmla="*/ 107 w 107"/>
                <a:gd name="T35" fmla="*/ 64 h 108"/>
                <a:gd name="T36" fmla="*/ 103 w 107"/>
                <a:gd name="T37" fmla="*/ 75 h 108"/>
                <a:gd name="T38" fmla="*/ 98 w 107"/>
                <a:gd name="T39" fmla="*/ 84 h 108"/>
                <a:gd name="T40" fmla="*/ 91 w 107"/>
                <a:gd name="T41" fmla="*/ 91 h 108"/>
                <a:gd name="T42" fmla="*/ 84 w 107"/>
                <a:gd name="T43" fmla="*/ 98 h 108"/>
                <a:gd name="T44" fmla="*/ 75 w 107"/>
                <a:gd name="T45" fmla="*/ 103 h 108"/>
                <a:gd name="T46" fmla="*/ 65 w 107"/>
                <a:gd name="T47" fmla="*/ 106 h 108"/>
                <a:gd name="T48" fmla="*/ 54 w 107"/>
                <a:gd name="T49" fmla="*/ 108 h 108"/>
                <a:gd name="T50" fmla="*/ 42 w 107"/>
                <a:gd name="T51" fmla="*/ 106 h 108"/>
                <a:gd name="T52" fmla="*/ 33 w 107"/>
                <a:gd name="T53" fmla="*/ 103 h 108"/>
                <a:gd name="T54" fmla="*/ 23 w 107"/>
                <a:gd name="T55" fmla="*/ 98 h 108"/>
                <a:gd name="T56" fmla="*/ 16 w 107"/>
                <a:gd name="T57" fmla="*/ 91 h 108"/>
                <a:gd name="T58" fmla="*/ 9 w 107"/>
                <a:gd name="T59" fmla="*/ 84 h 108"/>
                <a:gd name="T60" fmla="*/ 4 w 107"/>
                <a:gd name="T61" fmla="*/ 75 h 108"/>
                <a:gd name="T62" fmla="*/ 0 w 107"/>
                <a:gd name="T63" fmla="*/ 64 h 108"/>
                <a:gd name="T64" fmla="*/ 0 w 107"/>
                <a:gd name="T65" fmla="*/ 54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7"/>
                <a:gd name="T100" fmla="*/ 0 h 108"/>
                <a:gd name="T101" fmla="*/ 107 w 107"/>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7" h="108">
                  <a:moveTo>
                    <a:pt x="0" y="54"/>
                  </a:moveTo>
                  <a:lnTo>
                    <a:pt x="0" y="42"/>
                  </a:lnTo>
                  <a:lnTo>
                    <a:pt x="4" y="33"/>
                  </a:lnTo>
                  <a:lnTo>
                    <a:pt x="9" y="23"/>
                  </a:lnTo>
                  <a:lnTo>
                    <a:pt x="16" y="16"/>
                  </a:lnTo>
                  <a:lnTo>
                    <a:pt x="23" y="9"/>
                  </a:lnTo>
                  <a:lnTo>
                    <a:pt x="33" y="3"/>
                  </a:lnTo>
                  <a:lnTo>
                    <a:pt x="42" y="0"/>
                  </a:lnTo>
                  <a:lnTo>
                    <a:pt x="54" y="0"/>
                  </a:lnTo>
                  <a:lnTo>
                    <a:pt x="65" y="0"/>
                  </a:lnTo>
                  <a:lnTo>
                    <a:pt x="75" y="3"/>
                  </a:lnTo>
                  <a:lnTo>
                    <a:pt x="84" y="9"/>
                  </a:lnTo>
                  <a:lnTo>
                    <a:pt x="91" y="16"/>
                  </a:lnTo>
                  <a:lnTo>
                    <a:pt x="98" y="23"/>
                  </a:lnTo>
                  <a:lnTo>
                    <a:pt x="103" y="33"/>
                  </a:lnTo>
                  <a:lnTo>
                    <a:pt x="107" y="42"/>
                  </a:lnTo>
                  <a:lnTo>
                    <a:pt x="107" y="54"/>
                  </a:lnTo>
                  <a:lnTo>
                    <a:pt x="107" y="64"/>
                  </a:lnTo>
                  <a:lnTo>
                    <a:pt x="103" y="75"/>
                  </a:lnTo>
                  <a:lnTo>
                    <a:pt x="98" y="84"/>
                  </a:lnTo>
                  <a:lnTo>
                    <a:pt x="91" y="91"/>
                  </a:lnTo>
                  <a:lnTo>
                    <a:pt x="84" y="98"/>
                  </a:lnTo>
                  <a:lnTo>
                    <a:pt x="75" y="103"/>
                  </a:lnTo>
                  <a:lnTo>
                    <a:pt x="65" y="106"/>
                  </a:lnTo>
                  <a:lnTo>
                    <a:pt x="54" y="108"/>
                  </a:lnTo>
                  <a:lnTo>
                    <a:pt x="42" y="106"/>
                  </a:lnTo>
                  <a:lnTo>
                    <a:pt x="33" y="103"/>
                  </a:lnTo>
                  <a:lnTo>
                    <a:pt x="23" y="98"/>
                  </a:lnTo>
                  <a:lnTo>
                    <a:pt x="16" y="91"/>
                  </a:lnTo>
                  <a:lnTo>
                    <a:pt x="9" y="84"/>
                  </a:lnTo>
                  <a:lnTo>
                    <a:pt x="4" y="75"/>
                  </a:lnTo>
                  <a:lnTo>
                    <a:pt x="0" y="64"/>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69" name="Freeform 24"/>
            <p:cNvSpPr>
              <a:spLocks/>
            </p:cNvSpPr>
            <p:nvPr/>
          </p:nvSpPr>
          <p:spPr bwMode="auto">
            <a:xfrm>
              <a:off x="334" y="951"/>
              <a:ext cx="169" cy="171"/>
            </a:xfrm>
            <a:custGeom>
              <a:avLst/>
              <a:gdLst>
                <a:gd name="T0" fmla="*/ 0 w 169"/>
                <a:gd name="T1" fmla="*/ 86 h 171"/>
                <a:gd name="T2" fmla="*/ 1 w 169"/>
                <a:gd name="T3" fmla="*/ 68 h 171"/>
                <a:gd name="T4" fmla="*/ 7 w 169"/>
                <a:gd name="T5" fmla="*/ 53 h 171"/>
                <a:gd name="T6" fmla="*/ 14 w 169"/>
                <a:gd name="T7" fmla="*/ 39 h 171"/>
                <a:gd name="T8" fmla="*/ 24 w 169"/>
                <a:gd name="T9" fmla="*/ 26 h 171"/>
                <a:gd name="T10" fmla="*/ 36 w 169"/>
                <a:gd name="T11" fmla="*/ 16 h 171"/>
                <a:gd name="T12" fmla="*/ 50 w 169"/>
                <a:gd name="T13" fmla="*/ 7 h 171"/>
                <a:gd name="T14" fmla="*/ 68 w 169"/>
                <a:gd name="T15" fmla="*/ 2 h 171"/>
                <a:gd name="T16" fmla="*/ 83 w 169"/>
                <a:gd name="T17" fmla="*/ 0 h 171"/>
                <a:gd name="T18" fmla="*/ 101 w 169"/>
                <a:gd name="T19" fmla="*/ 2 h 171"/>
                <a:gd name="T20" fmla="*/ 117 w 169"/>
                <a:gd name="T21" fmla="*/ 7 h 171"/>
                <a:gd name="T22" fmla="*/ 132 w 169"/>
                <a:gd name="T23" fmla="*/ 16 h 171"/>
                <a:gd name="T24" fmla="*/ 144 w 169"/>
                <a:gd name="T25" fmla="*/ 26 h 171"/>
                <a:gd name="T26" fmla="*/ 155 w 169"/>
                <a:gd name="T27" fmla="*/ 39 h 171"/>
                <a:gd name="T28" fmla="*/ 162 w 169"/>
                <a:gd name="T29" fmla="*/ 53 h 171"/>
                <a:gd name="T30" fmla="*/ 167 w 169"/>
                <a:gd name="T31" fmla="*/ 68 h 171"/>
                <a:gd name="T32" fmla="*/ 169 w 169"/>
                <a:gd name="T33" fmla="*/ 86 h 171"/>
                <a:gd name="T34" fmla="*/ 167 w 169"/>
                <a:gd name="T35" fmla="*/ 103 h 171"/>
                <a:gd name="T36" fmla="*/ 162 w 169"/>
                <a:gd name="T37" fmla="*/ 119 h 171"/>
                <a:gd name="T38" fmla="*/ 155 w 169"/>
                <a:gd name="T39" fmla="*/ 133 h 171"/>
                <a:gd name="T40" fmla="*/ 144 w 169"/>
                <a:gd name="T41" fmla="*/ 147 h 171"/>
                <a:gd name="T42" fmla="*/ 132 w 169"/>
                <a:gd name="T43" fmla="*/ 157 h 171"/>
                <a:gd name="T44" fmla="*/ 117 w 169"/>
                <a:gd name="T45" fmla="*/ 164 h 171"/>
                <a:gd name="T46" fmla="*/ 101 w 169"/>
                <a:gd name="T47" fmla="*/ 169 h 171"/>
                <a:gd name="T48" fmla="*/ 83 w 169"/>
                <a:gd name="T49" fmla="*/ 171 h 171"/>
                <a:gd name="T50" fmla="*/ 68 w 169"/>
                <a:gd name="T51" fmla="*/ 169 h 171"/>
                <a:gd name="T52" fmla="*/ 50 w 169"/>
                <a:gd name="T53" fmla="*/ 164 h 171"/>
                <a:gd name="T54" fmla="*/ 36 w 169"/>
                <a:gd name="T55" fmla="*/ 157 h 171"/>
                <a:gd name="T56" fmla="*/ 24 w 169"/>
                <a:gd name="T57" fmla="*/ 147 h 171"/>
                <a:gd name="T58" fmla="*/ 14 w 169"/>
                <a:gd name="T59" fmla="*/ 133 h 171"/>
                <a:gd name="T60" fmla="*/ 7 w 169"/>
                <a:gd name="T61" fmla="*/ 119 h 171"/>
                <a:gd name="T62" fmla="*/ 1 w 169"/>
                <a:gd name="T63" fmla="*/ 103 h 171"/>
                <a:gd name="T64" fmla="*/ 0 w 169"/>
                <a:gd name="T65" fmla="*/ 86 h 17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69"/>
                <a:gd name="T100" fmla="*/ 0 h 171"/>
                <a:gd name="T101" fmla="*/ 169 w 169"/>
                <a:gd name="T102" fmla="*/ 171 h 17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69" h="171">
                  <a:moveTo>
                    <a:pt x="0" y="86"/>
                  </a:moveTo>
                  <a:lnTo>
                    <a:pt x="1" y="68"/>
                  </a:lnTo>
                  <a:lnTo>
                    <a:pt x="7" y="53"/>
                  </a:lnTo>
                  <a:lnTo>
                    <a:pt x="14" y="39"/>
                  </a:lnTo>
                  <a:lnTo>
                    <a:pt x="24" y="26"/>
                  </a:lnTo>
                  <a:lnTo>
                    <a:pt x="36" y="16"/>
                  </a:lnTo>
                  <a:lnTo>
                    <a:pt x="50" y="7"/>
                  </a:lnTo>
                  <a:lnTo>
                    <a:pt x="68" y="2"/>
                  </a:lnTo>
                  <a:lnTo>
                    <a:pt x="83" y="0"/>
                  </a:lnTo>
                  <a:lnTo>
                    <a:pt x="101" y="2"/>
                  </a:lnTo>
                  <a:lnTo>
                    <a:pt x="117" y="7"/>
                  </a:lnTo>
                  <a:lnTo>
                    <a:pt x="132" y="16"/>
                  </a:lnTo>
                  <a:lnTo>
                    <a:pt x="144" y="26"/>
                  </a:lnTo>
                  <a:lnTo>
                    <a:pt x="155" y="39"/>
                  </a:lnTo>
                  <a:lnTo>
                    <a:pt x="162" y="53"/>
                  </a:lnTo>
                  <a:lnTo>
                    <a:pt x="167" y="68"/>
                  </a:lnTo>
                  <a:lnTo>
                    <a:pt x="169" y="86"/>
                  </a:lnTo>
                  <a:lnTo>
                    <a:pt x="167" y="103"/>
                  </a:lnTo>
                  <a:lnTo>
                    <a:pt x="162" y="119"/>
                  </a:lnTo>
                  <a:lnTo>
                    <a:pt x="155" y="133"/>
                  </a:lnTo>
                  <a:lnTo>
                    <a:pt x="144" y="147"/>
                  </a:lnTo>
                  <a:lnTo>
                    <a:pt x="132" y="157"/>
                  </a:lnTo>
                  <a:lnTo>
                    <a:pt x="117" y="164"/>
                  </a:lnTo>
                  <a:lnTo>
                    <a:pt x="101" y="169"/>
                  </a:lnTo>
                  <a:lnTo>
                    <a:pt x="83" y="171"/>
                  </a:lnTo>
                  <a:lnTo>
                    <a:pt x="68" y="169"/>
                  </a:lnTo>
                  <a:lnTo>
                    <a:pt x="50" y="164"/>
                  </a:lnTo>
                  <a:lnTo>
                    <a:pt x="36" y="157"/>
                  </a:lnTo>
                  <a:lnTo>
                    <a:pt x="24" y="147"/>
                  </a:lnTo>
                  <a:lnTo>
                    <a:pt x="14" y="133"/>
                  </a:lnTo>
                  <a:lnTo>
                    <a:pt x="7" y="119"/>
                  </a:lnTo>
                  <a:lnTo>
                    <a:pt x="1" y="103"/>
                  </a:lnTo>
                  <a:lnTo>
                    <a:pt x="0" y="86"/>
                  </a:lnTo>
                  <a:close/>
                </a:path>
              </a:pathLst>
            </a:custGeom>
            <a:gradFill rotWithShape="1">
              <a:gsLst>
                <a:gs pos="0">
                  <a:srgbClr val="FFE2DB"/>
                </a:gs>
                <a:gs pos="100000">
                  <a:srgbClr val="EC2D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70" name="Freeform 25"/>
            <p:cNvSpPr>
              <a:spLocks/>
            </p:cNvSpPr>
            <p:nvPr/>
          </p:nvSpPr>
          <p:spPr bwMode="auto">
            <a:xfrm>
              <a:off x="917" y="314"/>
              <a:ext cx="171" cy="171"/>
            </a:xfrm>
            <a:custGeom>
              <a:avLst/>
              <a:gdLst>
                <a:gd name="T0" fmla="*/ 0 w 171"/>
                <a:gd name="T1" fmla="*/ 85 h 171"/>
                <a:gd name="T2" fmla="*/ 1 w 171"/>
                <a:gd name="T3" fmla="*/ 68 h 171"/>
                <a:gd name="T4" fmla="*/ 7 w 171"/>
                <a:gd name="T5" fmla="*/ 52 h 171"/>
                <a:gd name="T6" fmla="*/ 15 w 171"/>
                <a:gd name="T7" fmla="*/ 38 h 171"/>
                <a:gd name="T8" fmla="*/ 26 w 171"/>
                <a:gd name="T9" fmla="*/ 26 h 171"/>
                <a:gd name="T10" fmla="*/ 38 w 171"/>
                <a:gd name="T11" fmla="*/ 16 h 171"/>
                <a:gd name="T12" fmla="*/ 52 w 171"/>
                <a:gd name="T13" fmla="*/ 7 h 171"/>
                <a:gd name="T14" fmla="*/ 68 w 171"/>
                <a:gd name="T15" fmla="*/ 2 h 171"/>
                <a:gd name="T16" fmla="*/ 85 w 171"/>
                <a:gd name="T17" fmla="*/ 0 h 171"/>
                <a:gd name="T18" fmla="*/ 103 w 171"/>
                <a:gd name="T19" fmla="*/ 2 h 171"/>
                <a:gd name="T20" fmla="*/ 118 w 171"/>
                <a:gd name="T21" fmla="*/ 7 h 171"/>
                <a:gd name="T22" fmla="*/ 132 w 171"/>
                <a:gd name="T23" fmla="*/ 16 h 171"/>
                <a:gd name="T24" fmla="*/ 145 w 171"/>
                <a:gd name="T25" fmla="*/ 26 h 171"/>
                <a:gd name="T26" fmla="*/ 155 w 171"/>
                <a:gd name="T27" fmla="*/ 38 h 171"/>
                <a:gd name="T28" fmla="*/ 164 w 171"/>
                <a:gd name="T29" fmla="*/ 52 h 171"/>
                <a:gd name="T30" fmla="*/ 169 w 171"/>
                <a:gd name="T31" fmla="*/ 68 h 171"/>
                <a:gd name="T32" fmla="*/ 171 w 171"/>
                <a:gd name="T33" fmla="*/ 85 h 171"/>
                <a:gd name="T34" fmla="*/ 169 w 171"/>
                <a:gd name="T35" fmla="*/ 103 h 171"/>
                <a:gd name="T36" fmla="*/ 164 w 171"/>
                <a:gd name="T37" fmla="*/ 119 h 171"/>
                <a:gd name="T38" fmla="*/ 155 w 171"/>
                <a:gd name="T39" fmla="*/ 133 h 171"/>
                <a:gd name="T40" fmla="*/ 145 w 171"/>
                <a:gd name="T41" fmla="*/ 147 h 171"/>
                <a:gd name="T42" fmla="*/ 132 w 171"/>
                <a:gd name="T43" fmla="*/ 155 h 171"/>
                <a:gd name="T44" fmla="*/ 118 w 171"/>
                <a:gd name="T45" fmla="*/ 164 h 171"/>
                <a:gd name="T46" fmla="*/ 103 w 171"/>
                <a:gd name="T47" fmla="*/ 169 h 171"/>
                <a:gd name="T48" fmla="*/ 85 w 171"/>
                <a:gd name="T49" fmla="*/ 171 h 171"/>
                <a:gd name="T50" fmla="*/ 68 w 171"/>
                <a:gd name="T51" fmla="*/ 169 h 171"/>
                <a:gd name="T52" fmla="*/ 52 w 171"/>
                <a:gd name="T53" fmla="*/ 164 h 171"/>
                <a:gd name="T54" fmla="*/ 38 w 171"/>
                <a:gd name="T55" fmla="*/ 155 h 171"/>
                <a:gd name="T56" fmla="*/ 26 w 171"/>
                <a:gd name="T57" fmla="*/ 147 h 171"/>
                <a:gd name="T58" fmla="*/ 15 w 171"/>
                <a:gd name="T59" fmla="*/ 133 h 171"/>
                <a:gd name="T60" fmla="*/ 7 w 171"/>
                <a:gd name="T61" fmla="*/ 119 h 171"/>
                <a:gd name="T62" fmla="*/ 1 w 171"/>
                <a:gd name="T63" fmla="*/ 103 h 171"/>
                <a:gd name="T64" fmla="*/ 0 w 171"/>
                <a:gd name="T65" fmla="*/ 85 h 17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71"/>
                <a:gd name="T100" fmla="*/ 0 h 171"/>
                <a:gd name="T101" fmla="*/ 171 w 171"/>
                <a:gd name="T102" fmla="*/ 171 h 17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71" h="171">
                  <a:moveTo>
                    <a:pt x="0" y="85"/>
                  </a:moveTo>
                  <a:lnTo>
                    <a:pt x="1" y="68"/>
                  </a:lnTo>
                  <a:lnTo>
                    <a:pt x="7" y="52"/>
                  </a:lnTo>
                  <a:lnTo>
                    <a:pt x="15" y="38"/>
                  </a:lnTo>
                  <a:lnTo>
                    <a:pt x="26" y="26"/>
                  </a:lnTo>
                  <a:lnTo>
                    <a:pt x="38" y="16"/>
                  </a:lnTo>
                  <a:lnTo>
                    <a:pt x="52" y="7"/>
                  </a:lnTo>
                  <a:lnTo>
                    <a:pt x="68" y="2"/>
                  </a:lnTo>
                  <a:lnTo>
                    <a:pt x="85" y="0"/>
                  </a:lnTo>
                  <a:lnTo>
                    <a:pt x="103" y="2"/>
                  </a:lnTo>
                  <a:lnTo>
                    <a:pt x="118" y="7"/>
                  </a:lnTo>
                  <a:lnTo>
                    <a:pt x="132" y="16"/>
                  </a:lnTo>
                  <a:lnTo>
                    <a:pt x="145" y="26"/>
                  </a:lnTo>
                  <a:lnTo>
                    <a:pt x="155" y="38"/>
                  </a:lnTo>
                  <a:lnTo>
                    <a:pt x="164" y="52"/>
                  </a:lnTo>
                  <a:lnTo>
                    <a:pt x="169" y="68"/>
                  </a:lnTo>
                  <a:lnTo>
                    <a:pt x="171" y="85"/>
                  </a:lnTo>
                  <a:lnTo>
                    <a:pt x="169" y="103"/>
                  </a:lnTo>
                  <a:lnTo>
                    <a:pt x="164" y="119"/>
                  </a:lnTo>
                  <a:lnTo>
                    <a:pt x="155" y="133"/>
                  </a:lnTo>
                  <a:lnTo>
                    <a:pt x="145" y="147"/>
                  </a:lnTo>
                  <a:lnTo>
                    <a:pt x="132" y="155"/>
                  </a:lnTo>
                  <a:lnTo>
                    <a:pt x="118" y="164"/>
                  </a:lnTo>
                  <a:lnTo>
                    <a:pt x="103" y="169"/>
                  </a:lnTo>
                  <a:lnTo>
                    <a:pt x="85" y="171"/>
                  </a:lnTo>
                  <a:lnTo>
                    <a:pt x="68" y="169"/>
                  </a:lnTo>
                  <a:lnTo>
                    <a:pt x="52" y="164"/>
                  </a:lnTo>
                  <a:lnTo>
                    <a:pt x="38" y="155"/>
                  </a:lnTo>
                  <a:lnTo>
                    <a:pt x="26" y="147"/>
                  </a:lnTo>
                  <a:lnTo>
                    <a:pt x="15" y="133"/>
                  </a:lnTo>
                  <a:lnTo>
                    <a:pt x="7" y="119"/>
                  </a:lnTo>
                  <a:lnTo>
                    <a:pt x="1" y="103"/>
                  </a:lnTo>
                  <a:lnTo>
                    <a:pt x="0" y="85"/>
                  </a:lnTo>
                  <a:close/>
                </a:path>
              </a:pathLst>
            </a:custGeom>
            <a:gradFill rotWithShape="1">
              <a:gsLst>
                <a:gs pos="0">
                  <a:srgbClr val="FFE2DB"/>
                </a:gs>
                <a:gs pos="100000">
                  <a:srgbClr val="EC2D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71" name="Freeform 26"/>
            <p:cNvSpPr>
              <a:spLocks/>
            </p:cNvSpPr>
            <p:nvPr/>
          </p:nvSpPr>
          <p:spPr bwMode="auto">
            <a:xfrm>
              <a:off x="552" y="496"/>
              <a:ext cx="157" cy="157"/>
            </a:xfrm>
            <a:custGeom>
              <a:avLst/>
              <a:gdLst>
                <a:gd name="T0" fmla="*/ 157 w 157"/>
                <a:gd name="T1" fmla="*/ 78 h 157"/>
                <a:gd name="T2" fmla="*/ 157 w 157"/>
                <a:gd name="T3" fmla="*/ 62 h 157"/>
                <a:gd name="T4" fmla="*/ 152 w 157"/>
                <a:gd name="T5" fmla="*/ 48 h 157"/>
                <a:gd name="T6" fmla="*/ 145 w 157"/>
                <a:gd name="T7" fmla="*/ 34 h 157"/>
                <a:gd name="T8" fmla="*/ 134 w 157"/>
                <a:gd name="T9" fmla="*/ 22 h 157"/>
                <a:gd name="T10" fmla="*/ 124 w 157"/>
                <a:gd name="T11" fmla="*/ 13 h 157"/>
                <a:gd name="T12" fmla="*/ 110 w 157"/>
                <a:gd name="T13" fmla="*/ 6 h 157"/>
                <a:gd name="T14" fmla="*/ 94 w 157"/>
                <a:gd name="T15" fmla="*/ 1 h 157"/>
                <a:gd name="T16" fmla="*/ 78 w 157"/>
                <a:gd name="T17" fmla="*/ 0 h 157"/>
                <a:gd name="T18" fmla="*/ 63 w 157"/>
                <a:gd name="T19" fmla="*/ 1 h 157"/>
                <a:gd name="T20" fmla="*/ 49 w 157"/>
                <a:gd name="T21" fmla="*/ 6 h 157"/>
                <a:gd name="T22" fmla="*/ 35 w 157"/>
                <a:gd name="T23" fmla="*/ 13 h 157"/>
                <a:gd name="T24" fmla="*/ 22 w 157"/>
                <a:gd name="T25" fmla="*/ 22 h 157"/>
                <a:gd name="T26" fmla="*/ 14 w 157"/>
                <a:gd name="T27" fmla="*/ 34 h 157"/>
                <a:gd name="T28" fmla="*/ 7 w 157"/>
                <a:gd name="T29" fmla="*/ 48 h 157"/>
                <a:gd name="T30" fmla="*/ 2 w 157"/>
                <a:gd name="T31" fmla="*/ 62 h 157"/>
                <a:gd name="T32" fmla="*/ 0 w 157"/>
                <a:gd name="T33" fmla="*/ 78 h 157"/>
                <a:gd name="T34" fmla="*/ 2 w 157"/>
                <a:gd name="T35" fmla="*/ 94 h 157"/>
                <a:gd name="T36" fmla="*/ 7 w 157"/>
                <a:gd name="T37" fmla="*/ 109 h 157"/>
                <a:gd name="T38" fmla="*/ 14 w 157"/>
                <a:gd name="T39" fmla="*/ 122 h 157"/>
                <a:gd name="T40" fmla="*/ 22 w 157"/>
                <a:gd name="T41" fmla="*/ 134 h 157"/>
                <a:gd name="T42" fmla="*/ 35 w 157"/>
                <a:gd name="T43" fmla="*/ 144 h 157"/>
                <a:gd name="T44" fmla="*/ 49 w 157"/>
                <a:gd name="T45" fmla="*/ 151 h 157"/>
                <a:gd name="T46" fmla="*/ 63 w 157"/>
                <a:gd name="T47" fmla="*/ 155 h 157"/>
                <a:gd name="T48" fmla="*/ 78 w 157"/>
                <a:gd name="T49" fmla="*/ 157 h 157"/>
                <a:gd name="T50" fmla="*/ 94 w 157"/>
                <a:gd name="T51" fmla="*/ 155 h 157"/>
                <a:gd name="T52" fmla="*/ 110 w 157"/>
                <a:gd name="T53" fmla="*/ 151 h 157"/>
                <a:gd name="T54" fmla="*/ 124 w 157"/>
                <a:gd name="T55" fmla="*/ 144 h 157"/>
                <a:gd name="T56" fmla="*/ 134 w 157"/>
                <a:gd name="T57" fmla="*/ 134 h 157"/>
                <a:gd name="T58" fmla="*/ 145 w 157"/>
                <a:gd name="T59" fmla="*/ 122 h 157"/>
                <a:gd name="T60" fmla="*/ 152 w 157"/>
                <a:gd name="T61" fmla="*/ 109 h 157"/>
                <a:gd name="T62" fmla="*/ 157 w 157"/>
                <a:gd name="T63" fmla="*/ 94 h 157"/>
                <a:gd name="T64" fmla="*/ 157 w 157"/>
                <a:gd name="T65" fmla="*/ 78 h 1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7"/>
                <a:gd name="T100" fmla="*/ 0 h 157"/>
                <a:gd name="T101" fmla="*/ 157 w 157"/>
                <a:gd name="T102" fmla="*/ 157 h 1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7" h="157">
                  <a:moveTo>
                    <a:pt x="157" y="78"/>
                  </a:moveTo>
                  <a:lnTo>
                    <a:pt x="157" y="62"/>
                  </a:lnTo>
                  <a:lnTo>
                    <a:pt x="152" y="48"/>
                  </a:lnTo>
                  <a:lnTo>
                    <a:pt x="145" y="34"/>
                  </a:lnTo>
                  <a:lnTo>
                    <a:pt x="134" y="22"/>
                  </a:lnTo>
                  <a:lnTo>
                    <a:pt x="124" y="13"/>
                  </a:lnTo>
                  <a:lnTo>
                    <a:pt x="110" y="6"/>
                  </a:lnTo>
                  <a:lnTo>
                    <a:pt x="94" y="1"/>
                  </a:lnTo>
                  <a:lnTo>
                    <a:pt x="78" y="0"/>
                  </a:lnTo>
                  <a:lnTo>
                    <a:pt x="63" y="1"/>
                  </a:lnTo>
                  <a:lnTo>
                    <a:pt x="49" y="6"/>
                  </a:lnTo>
                  <a:lnTo>
                    <a:pt x="35" y="13"/>
                  </a:lnTo>
                  <a:lnTo>
                    <a:pt x="22" y="22"/>
                  </a:lnTo>
                  <a:lnTo>
                    <a:pt x="14" y="34"/>
                  </a:lnTo>
                  <a:lnTo>
                    <a:pt x="7" y="48"/>
                  </a:lnTo>
                  <a:lnTo>
                    <a:pt x="2" y="62"/>
                  </a:lnTo>
                  <a:lnTo>
                    <a:pt x="0" y="78"/>
                  </a:lnTo>
                  <a:lnTo>
                    <a:pt x="2" y="94"/>
                  </a:lnTo>
                  <a:lnTo>
                    <a:pt x="7" y="109"/>
                  </a:lnTo>
                  <a:lnTo>
                    <a:pt x="14" y="122"/>
                  </a:lnTo>
                  <a:lnTo>
                    <a:pt x="22" y="134"/>
                  </a:lnTo>
                  <a:lnTo>
                    <a:pt x="35" y="144"/>
                  </a:lnTo>
                  <a:lnTo>
                    <a:pt x="49" y="151"/>
                  </a:lnTo>
                  <a:lnTo>
                    <a:pt x="63" y="155"/>
                  </a:lnTo>
                  <a:lnTo>
                    <a:pt x="78" y="157"/>
                  </a:lnTo>
                  <a:lnTo>
                    <a:pt x="94" y="155"/>
                  </a:lnTo>
                  <a:lnTo>
                    <a:pt x="110" y="151"/>
                  </a:lnTo>
                  <a:lnTo>
                    <a:pt x="124" y="144"/>
                  </a:lnTo>
                  <a:lnTo>
                    <a:pt x="134" y="134"/>
                  </a:lnTo>
                  <a:lnTo>
                    <a:pt x="145" y="122"/>
                  </a:lnTo>
                  <a:lnTo>
                    <a:pt x="152" y="109"/>
                  </a:lnTo>
                  <a:lnTo>
                    <a:pt x="157" y="94"/>
                  </a:lnTo>
                  <a:lnTo>
                    <a:pt x="157" y="78"/>
                  </a:lnTo>
                  <a:close/>
                </a:path>
              </a:pathLst>
            </a:custGeom>
            <a:gradFill rotWithShape="1">
              <a:gsLst>
                <a:gs pos="0">
                  <a:schemeClr val="bg1"/>
                </a:gs>
                <a:gs pos="100000">
                  <a:srgbClr val="A3D5D9"/>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72" name="Freeform 27"/>
            <p:cNvSpPr>
              <a:spLocks/>
            </p:cNvSpPr>
            <p:nvPr/>
          </p:nvSpPr>
          <p:spPr bwMode="auto">
            <a:xfrm>
              <a:off x="693" y="1154"/>
              <a:ext cx="159" cy="157"/>
            </a:xfrm>
            <a:custGeom>
              <a:avLst/>
              <a:gdLst>
                <a:gd name="T0" fmla="*/ 159 w 159"/>
                <a:gd name="T1" fmla="*/ 78 h 157"/>
                <a:gd name="T2" fmla="*/ 157 w 159"/>
                <a:gd name="T3" fmla="*/ 63 h 157"/>
                <a:gd name="T4" fmla="*/ 152 w 159"/>
                <a:gd name="T5" fmla="*/ 47 h 157"/>
                <a:gd name="T6" fmla="*/ 145 w 159"/>
                <a:gd name="T7" fmla="*/ 35 h 157"/>
                <a:gd name="T8" fmla="*/ 135 w 159"/>
                <a:gd name="T9" fmla="*/ 22 h 157"/>
                <a:gd name="T10" fmla="*/ 124 w 159"/>
                <a:gd name="T11" fmla="*/ 14 h 157"/>
                <a:gd name="T12" fmla="*/ 110 w 159"/>
                <a:gd name="T13" fmla="*/ 5 h 157"/>
                <a:gd name="T14" fmla="*/ 94 w 159"/>
                <a:gd name="T15" fmla="*/ 1 h 157"/>
                <a:gd name="T16" fmla="*/ 79 w 159"/>
                <a:gd name="T17" fmla="*/ 0 h 157"/>
                <a:gd name="T18" fmla="*/ 63 w 159"/>
                <a:gd name="T19" fmla="*/ 1 h 157"/>
                <a:gd name="T20" fmla="*/ 49 w 159"/>
                <a:gd name="T21" fmla="*/ 5 h 157"/>
                <a:gd name="T22" fmla="*/ 35 w 159"/>
                <a:gd name="T23" fmla="*/ 14 h 157"/>
                <a:gd name="T24" fmla="*/ 23 w 159"/>
                <a:gd name="T25" fmla="*/ 22 h 157"/>
                <a:gd name="T26" fmla="*/ 14 w 159"/>
                <a:gd name="T27" fmla="*/ 35 h 157"/>
                <a:gd name="T28" fmla="*/ 7 w 159"/>
                <a:gd name="T29" fmla="*/ 47 h 157"/>
                <a:gd name="T30" fmla="*/ 2 w 159"/>
                <a:gd name="T31" fmla="*/ 63 h 157"/>
                <a:gd name="T32" fmla="*/ 0 w 159"/>
                <a:gd name="T33" fmla="*/ 78 h 157"/>
                <a:gd name="T34" fmla="*/ 2 w 159"/>
                <a:gd name="T35" fmla="*/ 94 h 157"/>
                <a:gd name="T36" fmla="*/ 7 w 159"/>
                <a:gd name="T37" fmla="*/ 110 h 157"/>
                <a:gd name="T38" fmla="*/ 14 w 159"/>
                <a:gd name="T39" fmla="*/ 122 h 157"/>
                <a:gd name="T40" fmla="*/ 23 w 159"/>
                <a:gd name="T41" fmla="*/ 134 h 157"/>
                <a:gd name="T42" fmla="*/ 35 w 159"/>
                <a:gd name="T43" fmla="*/ 145 h 157"/>
                <a:gd name="T44" fmla="*/ 49 w 159"/>
                <a:gd name="T45" fmla="*/ 152 h 157"/>
                <a:gd name="T46" fmla="*/ 63 w 159"/>
                <a:gd name="T47" fmla="*/ 155 h 157"/>
                <a:gd name="T48" fmla="*/ 79 w 159"/>
                <a:gd name="T49" fmla="*/ 157 h 157"/>
                <a:gd name="T50" fmla="*/ 94 w 159"/>
                <a:gd name="T51" fmla="*/ 155 h 157"/>
                <a:gd name="T52" fmla="*/ 110 w 159"/>
                <a:gd name="T53" fmla="*/ 152 h 157"/>
                <a:gd name="T54" fmla="*/ 124 w 159"/>
                <a:gd name="T55" fmla="*/ 145 h 157"/>
                <a:gd name="T56" fmla="*/ 135 w 159"/>
                <a:gd name="T57" fmla="*/ 134 h 157"/>
                <a:gd name="T58" fmla="*/ 145 w 159"/>
                <a:gd name="T59" fmla="*/ 122 h 157"/>
                <a:gd name="T60" fmla="*/ 152 w 159"/>
                <a:gd name="T61" fmla="*/ 110 h 157"/>
                <a:gd name="T62" fmla="*/ 157 w 159"/>
                <a:gd name="T63" fmla="*/ 94 h 157"/>
                <a:gd name="T64" fmla="*/ 159 w 159"/>
                <a:gd name="T65" fmla="*/ 78 h 1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7"/>
                <a:gd name="T101" fmla="*/ 159 w 159"/>
                <a:gd name="T102" fmla="*/ 157 h 1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7">
                  <a:moveTo>
                    <a:pt x="159" y="78"/>
                  </a:moveTo>
                  <a:lnTo>
                    <a:pt x="157" y="63"/>
                  </a:lnTo>
                  <a:lnTo>
                    <a:pt x="152" y="47"/>
                  </a:lnTo>
                  <a:lnTo>
                    <a:pt x="145" y="35"/>
                  </a:lnTo>
                  <a:lnTo>
                    <a:pt x="135" y="22"/>
                  </a:lnTo>
                  <a:lnTo>
                    <a:pt x="124" y="14"/>
                  </a:lnTo>
                  <a:lnTo>
                    <a:pt x="110" y="5"/>
                  </a:lnTo>
                  <a:lnTo>
                    <a:pt x="94" y="1"/>
                  </a:lnTo>
                  <a:lnTo>
                    <a:pt x="79" y="0"/>
                  </a:lnTo>
                  <a:lnTo>
                    <a:pt x="63" y="1"/>
                  </a:lnTo>
                  <a:lnTo>
                    <a:pt x="49" y="5"/>
                  </a:lnTo>
                  <a:lnTo>
                    <a:pt x="35" y="14"/>
                  </a:lnTo>
                  <a:lnTo>
                    <a:pt x="23" y="22"/>
                  </a:lnTo>
                  <a:lnTo>
                    <a:pt x="14" y="35"/>
                  </a:lnTo>
                  <a:lnTo>
                    <a:pt x="7" y="47"/>
                  </a:lnTo>
                  <a:lnTo>
                    <a:pt x="2" y="63"/>
                  </a:lnTo>
                  <a:lnTo>
                    <a:pt x="0" y="78"/>
                  </a:lnTo>
                  <a:lnTo>
                    <a:pt x="2" y="94"/>
                  </a:lnTo>
                  <a:lnTo>
                    <a:pt x="7" y="110"/>
                  </a:lnTo>
                  <a:lnTo>
                    <a:pt x="14" y="122"/>
                  </a:lnTo>
                  <a:lnTo>
                    <a:pt x="23" y="134"/>
                  </a:lnTo>
                  <a:lnTo>
                    <a:pt x="35" y="145"/>
                  </a:lnTo>
                  <a:lnTo>
                    <a:pt x="49" y="152"/>
                  </a:lnTo>
                  <a:lnTo>
                    <a:pt x="63" y="155"/>
                  </a:lnTo>
                  <a:lnTo>
                    <a:pt x="79" y="157"/>
                  </a:lnTo>
                  <a:lnTo>
                    <a:pt x="94" y="155"/>
                  </a:lnTo>
                  <a:lnTo>
                    <a:pt x="110" y="152"/>
                  </a:lnTo>
                  <a:lnTo>
                    <a:pt x="124" y="145"/>
                  </a:lnTo>
                  <a:lnTo>
                    <a:pt x="135" y="134"/>
                  </a:lnTo>
                  <a:lnTo>
                    <a:pt x="145" y="122"/>
                  </a:lnTo>
                  <a:lnTo>
                    <a:pt x="152" y="110"/>
                  </a:lnTo>
                  <a:lnTo>
                    <a:pt x="157" y="94"/>
                  </a:lnTo>
                  <a:lnTo>
                    <a:pt x="159" y="78"/>
                  </a:lnTo>
                  <a:close/>
                </a:path>
              </a:pathLst>
            </a:custGeom>
            <a:gradFill rotWithShape="1">
              <a:gsLst>
                <a:gs pos="0">
                  <a:schemeClr val="bg1"/>
                </a:gs>
                <a:gs pos="100000">
                  <a:srgbClr val="A3D5D9"/>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73" name="Freeform 28"/>
            <p:cNvSpPr>
              <a:spLocks/>
            </p:cNvSpPr>
            <p:nvPr/>
          </p:nvSpPr>
          <p:spPr bwMode="auto">
            <a:xfrm>
              <a:off x="498" y="1012"/>
              <a:ext cx="85" cy="51"/>
            </a:xfrm>
            <a:custGeom>
              <a:avLst/>
              <a:gdLst>
                <a:gd name="T0" fmla="*/ 73 w 85"/>
                <a:gd name="T1" fmla="*/ 44 h 51"/>
                <a:gd name="T2" fmla="*/ 1 w 85"/>
                <a:gd name="T3" fmla="*/ 51 h 51"/>
                <a:gd name="T4" fmla="*/ 5 w 85"/>
                <a:gd name="T5" fmla="*/ 37 h 51"/>
                <a:gd name="T6" fmla="*/ 5 w 85"/>
                <a:gd name="T7" fmla="*/ 28 h 51"/>
                <a:gd name="T8" fmla="*/ 3 w 85"/>
                <a:gd name="T9" fmla="*/ 16 h 51"/>
                <a:gd name="T10" fmla="*/ 0 w 85"/>
                <a:gd name="T11" fmla="*/ 0 h 51"/>
                <a:gd name="T12" fmla="*/ 73 w 85"/>
                <a:gd name="T13" fmla="*/ 5 h 51"/>
                <a:gd name="T14" fmla="*/ 78 w 85"/>
                <a:gd name="T15" fmla="*/ 7 h 51"/>
                <a:gd name="T16" fmla="*/ 82 w 85"/>
                <a:gd name="T17" fmla="*/ 11 h 51"/>
                <a:gd name="T18" fmla="*/ 85 w 85"/>
                <a:gd name="T19" fmla="*/ 18 h 51"/>
                <a:gd name="T20" fmla="*/ 85 w 85"/>
                <a:gd name="T21" fmla="*/ 25 h 51"/>
                <a:gd name="T22" fmla="*/ 85 w 85"/>
                <a:gd name="T23" fmla="*/ 32 h 51"/>
                <a:gd name="T24" fmla="*/ 82 w 85"/>
                <a:gd name="T25" fmla="*/ 37 h 51"/>
                <a:gd name="T26" fmla="*/ 78 w 85"/>
                <a:gd name="T27" fmla="*/ 42 h 51"/>
                <a:gd name="T28" fmla="*/ 73 w 85"/>
                <a:gd name="T29" fmla="*/ 44 h 5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51"/>
                <a:gd name="T47" fmla="*/ 85 w 85"/>
                <a:gd name="T48" fmla="*/ 51 h 5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51">
                  <a:moveTo>
                    <a:pt x="73" y="44"/>
                  </a:moveTo>
                  <a:lnTo>
                    <a:pt x="1" y="51"/>
                  </a:lnTo>
                  <a:lnTo>
                    <a:pt x="5" y="37"/>
                  </a:lnTo>
                  <a:lnTo>
                    <a:pt x="5" y="28"/>
                  </a:lnTo>
                  <a:lnTo>
                    <a:pt x="3" y="16"/>
                  </a:lnTo>
                  <a:lnTo>
                    <a:pt x="0" y="0"/>
                  </a:lnTo>
                  <a:lnTo>
                    <a:pt x="73" y="5"/>
                  </a:lnTo>
                  <a:lnTo>
                    <a:pt x="78" y="7"/>
                  </a:lnTo>
                  <a:lnTo>
                    <a:pt x="82" y="11"/>
                  </a:lnTo>
                  <a:lnTo>
                    <a:pt x="85" y="18"/>
                  </a:lnTo>
                  <a:lnTo>
                    <a:pt x="85" y="25"/>
                  </a:lnTo>
                  <a:lnTo>
                    <a:pt x="85" y="32"/>
                  </a:lnTo>
                  <a:lnTo>
                    <a:pt x="82" y="37"/>
                  </a:lnTo>
                  <a:lnTo>
                    <a:pt x="78" y="42"/>
                  </a:lnTo>
                  <a:lnTo>
                    <a:pt x="73" y="44"/>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74" name="Freeform 29"/>
            <p:cNvSpPr>
              <a:spLocks/>
            </p:cNvSpPr>
            <p:nvPr/>
          </p:nvSpPr>
          <p:spPr bwMode="auto">
            <a:xfrm>
              <a:off x="498" y="1012"/>
              <a:ext cx="85" cy="51"/>
            </a:xfrm>
            <a:custGeom>
              <a:avLst/>
              <a:gdLst>
                <a:gd name="T0" fmla="*/ 73 w 85"/>
                <a:gd name="T1" fmla="*/ 44 h 51"/>
                <a:gd name="T2" fmla="*/ 1 w 85"/>
                <a:gd name="T3" fmla="*/ 51 h 51"/>
                <a:gd name="T4" fmla="*/ 5 w 85"/>
                <a:gd name="T5" fmla="*/ 37 h 51"/>
                <a:gd name="T6" fmla="*/ 5 w 85"/>
                <a:gd name="T7" fmla="*/ 28 h 51"/>
                <a:gd name="T8" fmla="*/ 3 w 85"/>
                <a:gd name="T9" fmla="*/ 16 h 51"/>
                <a:gd name="T10" fmla="*/ 0 w 85"/>
                <a:gd name="T11" fmla="*/ 0 h 51"/>
                <a:gd name="T12" fmla="*/ 73 w 85"/>
                <a:gd name="T13" fmla="*/ 5 h 51"/>
                <a:gd name="T14" fmla="*/ 78 w 85"/>
                <a:gd name="T15" fmla="*/ 7 h 51"/>
                <a:gd name="T16" fmla="*/ 82 w 85"/>
                <a:gd name="T17" fmla="*/ 11 h 51"/>
                <a:gd name="T18" fmla="*/ 85 w 85"/>
                <a:gd name="T19" fmla="*/ 18 h 51"/>
                <a:gd name="T20" fmla="*/ 85 w 85"/>
                <a:gd name="T21" fmla="*/ 25 h 51"/>
                <a:gd name="T22" fmla="*/ 85 w 85"/>
                <a:gd name="T23" fmla="*/ 32 h 51"/>
                <a:gd name="T24" fmla="*/ 82 w 85"/>
                <a:gd name="T25" fmla="*/ 37 h 51"/>
                <a:gd name="T26" fmla="*/ 78 w 85"/>
                <a:gd name="T27" fmla="*/ 42 h 51"/>
                <a:gd name="T28" fmla="*/ 73 w 85"/>
                <a:gd name="T29" fmla="*/ 44 h 5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51"/>
                <a:gd name="T47" fmla="*/ 85 w 85"/>
                <a:gd name="T48" fmla="*/ 51 h 5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51">
                  <a:moveTo>
                    <a:pt x="73" y="44"/>
                  </a:moveTo>
                  <a:lnTo>
                    <a:pt x="1" y="51"/>
                  </a:lnTo>
                  <a:lnTo>
                    <a:pt x="5" y="37"/>
                  </a:lnTo>
                  <a:lnTo>
                    <a:pt x="5" y="28"/>
                  </a:lnTo>
                  <a:lnTo>
                    <a:pt x="3" y="16"/>
                  </a:lnTo>
                  <a:lnTo>
                    <a:pt x="0" y="0"/>
                  </a:lnTo>
                  <a:lnTo>
                    <a:pt x="73" y="5"/>
                  </a:lnTo>
                  <a:lnTo>
                    <a:pt x="78" y="7"/>
                  </a:lnTo>
                  <a:lnTo>
                    <a:pt x="82" y="11"/>
                  </a:lnTo>
                  <a:lnTo>
                    <a:pt x="85" y="18"/>
                  </a:lnTo>
                  <a:lnTo>
                    <a:pt x="85" y="25"/>
                  </a:lnTo>
                  <a:lnTo>
                    <a:pt x="85" y="32"/>
                  </a:lnTo>
                  <a:lnTo>
                    <a:pt x="82" y="37"/>
                  </a:lnTo>
                  <a:lnTo>
                    <a:pt x="78" y="42"/>
                  </a:lnTo>
                  <a:lnTo>
                    <a:pt x="73" y="44"/>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575" name="Freeform 30"/>
            <p:cNvSpPr>
              <a:spLocks/>
            </p:cNvSpPr>
            <p:nvPr/>
          </p:nvSpPr>
          <p:spPr bwMode="auto">
            <a:xfrm>
              <a:off x="854" y="375"/>
              <a:ext cx="84" cy="51"/>
            </a:xfrm>
            <a:custGeom>
              <a:avLst/>
              <a:gdLst>
                <a:gd name="T0" fmla="*/ 71 w 84"/>
                <a:gd name="T1" fmla="*/ 42 h 51"/>
                <a:gd name="T2" fmla="*/ 2 w 84"/>
                <a:gd name="T3" fmla="*/ 51 h 51"/>
                <a:gd name="T4" fmla="*/ 5 w 84"/>
                <a:gd name="T5" fmla="*/ 37 h 51"/>
                <a:gd name="T6" fmla="*/ 5 w 84"/>
                <a:gd name="T7" fmla="*/ 28 h 51"/>
                <a:gd name="T8" fmla="*/ 3 w 84"/>
                <a:gd name="T9" fmla="*/ 16 h 51"/>
                <a:gd name="T10" fmla="*/ 0 w 84"/>
                <a:gd name="T11" fmla="*/ 0 h 51"/>
                <a:gd name="T12" fmla="*/ 71 w 84"/>
                <a:gd name="T13" fmla="*/ 5 h 51"/>
                <a:gd name="T14" fmla="*/ 78 w 84"/>
                <a:gd name="T15" fmla="*/ 7 h 51"/>
                <a:gd name="T16" fmla="*/ 82 w 84"/>
                <a:gd name="T17" fmla="*/ 11 h 51"/>
                <a:gd name="T18" fmla="*/ 84 w 84"/>
                <a:gd name="T19" fmla="*/ 18 h 51"/>
                <a:gd name="T20" fmla="*/ 84 w 84"/>
                <a:gd name="T21" fmla="*/ 24 h 51"/>
                <a:gd name="T22" fmla="*/ 84 w 84"/>
                <a:gd name="T23" fmla="*/ 31 h 51"/>
                <a:gd name="T24" fmla="*/ 82 w 84"/>
                <a:gd name="T25" fmla="*/ 37 h 51"/>
                <a:gd name="T26" fmla="*/ 77 w 84"/>
                <a:gd name="T27" fmla="*/ 40 h 51"/>
                <a:gd name="T28" fmla="*/ 71 w 84"/>
                <a:gd name="T29" fmla="*/ 42 h 5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4"/>
                <a:gd name="T46" fmla="*/ 0 h 51"/>
                <a:gd name="T47" fmla="*/ 84 w 84"/>
                <a:gd name="T48" fmla="*/ 51 h 5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4" h="51">
                  <a:moveTo>
                    <a:pt x="71" y="42"/>
                  </a:moveTo>
                  <a:lnTo>
                    <a:pt x="2" y="51"/>
                  </a:lnTo>
                  <a:lnTo>
                    <a:pt x="5" y="37"/>
                  </a:lnTo>
                  <a:lnTo>
                    <a:pt x="5" y="28"/>
                  </a:lnTo>
                  <a:lnTo>
                    <a:pt x="3" y="16"/>
                  </a:lnTo>
                  <a:lnTo>
                    <a:pt x="0" y="0"/>
                  </a:lnTo>
                  <a:lnTo>
                    <a:pt x="71" y="5"/>
                  </a:lnTo>
                  <a:lnTo>
                    <a:pt x="78" y="7"/>
                  </a:lnTo>
                  <a:lnTo>
                    <a:pt x="82" y="11"/>
                  </a:lnTo>
                  <a:lnTo>
                    <a:pt x="84" y="18"/>
                  </a:lnTo>
                  <a:lnTo>
                    <a:pt x="84" y="24"/>
                  </a:lnTo>
                  <a:lnTo>
                    <a:pt x="84" y="31"/>
                  </a:lnTo>
                  <a:lnTo>
                    <a:pt x="82" y="37"/>
                  </a:lnTo>
                  <a:lnTo>
                    <a:pt x="77" y="40"/>
                  </a:lnTo>
                  <a:lnTo>
                    <a:pt x="71" y="42"/>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76" name="Freeform 31"/>
            <p:cNvSpPr>
              <a:spLocks/>
            </p:cNvSpPr>
            <p:nvPr/>
          </p:nvSpPr>
          <p:spPr bwMode="auto">
            <a:xfrm>
              <a:off x="854" y="375"/>
              <a:ext cx="84" cy="51"/>
            </a:xfrm>
            <a:custGeom>
              <a:avLst/>
              <a:gdLst>
                <a:gd name="T0" fmla="*/ 71 w 84"/>
                <a:gd name="T1" fmla="*/ 42 h 51"/>
                <a:gd name="T2" fmla="*/ 2 w 84"/>
                <a:gd name="T3" fmla="*/ 51 h 51"/>
                <a:gd name="T4" fmla="*/ 5 w 84"/>
                <a:gd name="T5" fmla="*/ 37 h 51"/>
                <a:gd name="T6" fmla="*/ 5 w 84"/>
                <a:gd name="T7" fmla="*/ 28 h 51"/>
                <a:gd name="T8" fmla="*/ 3 w 84"/>
                <a:gd name="T9" fmla="*/ 16 h 51"/>
                <a:gd name="T10" fmla="*/ 0 w 84"/>
                <a:gd name="T11" fmla="*/ 0 h 51"/>
                <a:gd name="T12" fmla="*/ 71 w 84"/>
                <a:gd name="T13" fmla="*/ 5 h 51"/>
                <a:gd name="T14" fmla="*/ 78 w 84"/>
                <a:gd name="T15" fmla="*/ 7 h 51"/>
                <a:gd name="T16" fmla="*/ 82 w 84"/>
                <a:gd name="T17" fmla="*/ 11 h 51"/>
                <a:gd name="T18" fmla="*/ 84 w 84"/>
                <a:gd name="T19" fmla="*/ 18 h 51"/>
                <a:gd name="T20" fmla="*/ 84 w 84"/>
                <a:gd name="T21" fmla="*/ 24 h 51"/>
                <a:gd name="T22" fmla="*/ 84 w 84"/>
                <a:gd name="T23" fmla="*/ 31 h 51"/>
                <a:gd name="T24" fmla="*/ 82 w 84"/>
                <a:gd name="T25" fmla="*/ 37 h 51"/>
                <a:gd name="T26" fmla="*/ 77 w 84"/>
                <a:gd name="T27" fmla="*/ 40 h 51"/>
                <a:gd name="T28" fmla="*/ 71 w 84"/>
                <a:gd name="T29" fmla="*/ 42 h 5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4"/>
                <a:gd name="T46" fmla="*/ 0 h 51"/>
                <a:gd name="T47" fmla="*/ 84 w 84"/>
                <a:gd name="T48" fmla="*/ 51 h 5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4" h="51">
                  <a:moveTo>
                    <a:pt x="71" y="42"/>
                  </a:moveTo>
                  <a:lnTo>
                    <a:pt x="2" y="51"/>
                  </a:lnTo>
                  <a:lnTo>
                    <a:pt x="5" y="37"/>
                  </a:lnTo>
                  <a:lnTo>
                    <a:pt x="5" y="28"/>
                  </a:lnTo>
                  <a:lnTo>
                    <a:pt x="3" y="16"/>
                  </a:lnTo>
                  <a:lnTo>
                    <a:pt x="0" y="0"/>
                  </a:lnTo>
                  <a:lnTo>
                    <a:pt x="71" y="5"/>
                  </a:lnTo>
                  <a:lnTo>
                    <a:pt x="78" y="7"/>
                  </a:lnTo>
                  <a:lnTo>
                    <a:pt x="82" y="11"/>
                  </a:lnTo>
                  <a:lnTo>
                    <a:pt x="84" y="18"/>
                  </a:lnTo>
                  <a:lnTo>
                    <a:pt x="84" y="24"/>
                  </a:lnTo>
                  <a:lnTo>
                    <a:pt x="84" y="31"/>
                  </a:lnTo>
                  <a:lnTo>
                    <a:pt x="82" y="37"/>
                  </a:lnTo>
                  <a:lnTo>
                    <a:pt x="77" y="40"/>
                  </a:lnTo>
                  <a:lnTo>
                    <a:pt x="71" y="42"/>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577" name="Freeform 32"/>
            <p:cNvSpPr>
              <a:spLocks/>
            </p:cNvSpPr>
            <p:nvPr/>
          </p:nvSpPr>
          <p:spPr bwMode="auto">
            <a:xfrm>
              <a:off x="574" y="1419"/>
              <a:ext cx="74" cy="47"/>
            </a:xfrm>
            <a:custGeom>
              <a:avLst/>
              <a:gdLst>
                <a:gd name="T0" fmla="*/ 63 w 74"/>
                <a:gd name="T1" fmla="*/ 42 h 47"/>
                <a:gd name="T2" fmla="*/ 0 w 74"/>
                <a:gd name="T3" fmla="*/ 47 h 47"/>
                <a:gd name="T4" fmla="*/ 4 w 74"/>
                <a:gd name="T5" fmla="*/ 35 h 47"/>
                <a:gd name="T6" fmla="*/ 4 w 74"/>
                <a:gd name="T7" fmla="*/ 24 h 47"/>
                <a:gd name="T8" fmla="*/ 4 w 74"/>
                <a:gd name="T9" fmla="*/ 14 h 47"/>
                <a:gd name="T10" fmla="*/ 2 w 74"/>
                <a:gd name="T11" fmla="*/ 0 h 47"/>
                <a:gd name="T12" fmla="*/ 63 w 74"/>
                <a:gd name="T13" fmla="*/ 7 h 47"/>
                <a:gd name="T14" fmla="*/ 69 w 74"/>
                <a:gd name="T15" fmla="*/ 9 h 47"/>
                <a:gd name="T16" fmla="*/ 72 w 74"/>
                <a:gd name="T17" fmla="*/ 12 h 47"/>
                <a:gd name="T18" fmla="*/ 74 w 74"/>
                <a:gd name="T19" fmla="*/ 17 h 47"/>
                <a:gd name="T20" fmla="*/ 74 w 74"/>
                <a:gd name="T21" fmla="*/ 24 h 47"/>
                <a:gd name="T22" fmla="*/ 74 w 74"/>
                <a:gd name="T23" fmla="*/ 30 h 47"/>
                <a:gd name="T24" fmla="*/ 72 w 74"/>
                <a:gd name="T25" fmla="*/ 35 h 47"/>
                <a:gd name="T26" fmla="*/ 69 w 74"/>
                <a:gd name="T27" fmla="*/ 40 h 47"/>
                <a:gd name="T28" fmla="*/ 63 w 74"/>
                <a:gd name="T29" fmla="*/ 42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4"/>
                <a:gd name="T46" fmla="*/ 0 h 47"/>
                <a:gd name="T47" fmla="*/ 74 w 74"/>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4" h="47">
                  <a:moveTo>
                    <a:pt x="63" y="42"/>
                  </a:moveTo>
                  <a:lnTo>
                    <a:pt x="0" y="47"/>
                  </a:lnTo>
                  <a:lnTo>
                    <a:pt x="4" y="35"/>
                  </a:lnTo>
                  <a:lnTo>
                    <a:pt x="4" y="24"/>
                  </a:lnTo>
                  <a:lnTo>
                    <a:pt x="4" y="14"/>
                  </a:lnTo>
                  <a:lnTo>
                    <a:pt x="2" y="0"/>
                  </a:lnTo>
                  <a:lnTo>
                    <a:pt x="63" y="7"/>
                  </a:lnTo>
                  <a:lnTo>
                    <a:pt x="69" y="9"/>
                  </a:lnTo>
                  <a:lnTo>
                    <a:pt x="72" y="12"/>
                  </a:lnTo>
                  <a:lnTo>
                    <a:pt x="74" y="17"/>
                  </a:lnTo>
                  <a:lnTo>
                    <a:pt x="74" y="24"/>
                  </a:lnTo>
                  <a:lnTo>
                    <a:pt x="74" y="30"/>
                  </a:lnTo>
                  <a:lnTo>
                    <a:pt x="72" y="35"/>
                  </a:lnTo>
                  <a:lnTo>
                    <a:pt x="69" y="40"/>
                  </a:lnTo>
                  <a:lnTo>
                    <a:pt x="63" y="42"/>
                  </a:lnTo>
                  <a:close/>
                </a:path>
              </a:pathLst>
            </a:custGeom>
            <a:solidFill>
              <a:srgbClr val="0092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78" name="Freeform 33"/>
            <p:cNvSpPr>
              <a:spLocks/>
            </p:cNvSpPr>
            <p:nvPr/>
          </p:nvSpPr>
          <p:spPr bwMode="auto">
            <a:xfrm>
              <a:off x="574" y="1419"/>
              <a:ext cx="74" cy="47"/>
            </a:xfrm>
            <a:custGeom>
              <a:avLst/>
              <a:gdLst>
                <a:gd name="T0" fmla="*/ 63 w 74"/>
                <a:gd name="T1" fmla="*/ 42 h 47"/>
                <a:gd name="T2" fmla="*/ 0 w 74"/>
                <a:gd name="T3" fmla="*/ 47 h 47"/>
                <a:gd name="T4" fmla="*/ 4 w 74"/>
                <a:gd name="T5" fmla="*/ 35 h 47"/>
                <a:gd name="T6" fmla="*/ 4 w 74"/>
                <a:gd name="T7" fmla="*/ 24 h 47"/>
                <a:gd name="T8" fmla="*/ 4 w 74"/>
                <a:gd name="T9" fmla="*/ 14 h 47"/>
                <a:gd name="T10" fmla="*/ 2 w 74"/>
                <a:gd name="T11" fmla="*/ 0 h 47"/>
                <a:gd name="T12" fmla="*/ 63 w 74"/>
                <a:gd name="T13" fmla="*/ 7 h 47"/>
                <a:gd name="T14" fmla="*/ 69 w 74"/>
                <a:gd name="T15" fmla="*/ 9 h 47"/>
                <a:gd name="T16" fmla="*/ 72 w 74"/>
                <a:gd name="T17" fmla="*/ 12 h 47"/>
                <a:gd name="T18" fmla="*/ 74 w 74"/>
                <a:gd name="T19" fmla="*/ 17 h 47"/>
                <a:gd name="T20" fmla="*/ 74 w 74"/>
                <a:gd name="T21" fmla="*/ 24 h 47"/>
                <a:gd name="T22" fmla="*/ 74 w 74"/>
                <a:gd name="T23" fmla="*/ 30 h 47"/>
                <a:gd name="T24" fmla="*/ 72 w 74"/>
                <a:gd name="T25" fmla="*/ 35 h 47"/>
                <a:gd name="T26" fmla="*/ 69 w 74"/>
                <a:gd name="T27" fmla="*/ 40 h 47"/>
                <a:gd name="T28" fmla="*/ 63 w 74"/>
                <a:gd name="T29" fmla="*/ 42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4"/>
                <a:gd name="T46" fmla="*/ 0 h 47"/>
                <a:gd name="T47" fmla="*/ 74 w 74"/>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4" h="47">
                  <a:moveTo>
                    <a:pt x="63" y="42"/>
                  </a:moveTo>
                  <a:lnTo>
                    <a:pt x="0" y="47"/>
                  </a:lnTo>
                  <a:lnTo>
                    <a:pt x="4" y="35"/>
                  </a:lnTo>
                  <a:lnTo>
                    <a:pt x="4" y="24"/>
                  </a:lnTo>
                  <a:lnTo>
                    <a:pt x="4" y="14"/>
                  </a:lnTo>
                  <a:lnTo>
                    <a:pt x="2" y="0"/>
                  </a:lnTo>
                  <a:lnTo>
                    <a:pt x="63" y="7"/>
                  </a:lnTo>
                  <a:lnTo>
                    <a:pt x="69" y="9"/>
                  </a:lnTo>
                  <a:lnTo>
                    <a:pt x="72" y="12"/>
                  </a:lnTo>
                  <a:lnTo>
                    <a:pt x="74" y="17"/>
                  </a:lnTo>
                  <a:lnTo>
                    <a:pt x="74" y="24"/>
                  </a:lnTo>
                  <a:lnTo>
                    <a:pt x="74" y="30"/>
                  </a:lnTo>
                  <a:lnTo>
                    <a:pt x="72" y="35"/>
                  </a:lnTo>
                  <a:lnTo>
                    <a:pt x="69" y="40"/>
                  </a:lnTo>
                  <a:lnTo>
                    <a:pt x="63" y="42"/>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579" name="Freeform 34"/>
            <p:cNvSpPr>
              <a:spLocks/>
            </p:cNvSpPr>
            <p:nvPr/>
          </p:nvSpPr>
          <p:spPr bwMode="auto">
            <a:xfrm>
              <a:off x="847" y="1208"/>
              <a:ext cx="87" cy="47"/>
            </a:xfrm>
            <a:custGeom>
              <a:avLst/>
              <a:gdLst>
                <a:gd name="T0" fmla="*/ 77 w 87"/>
                <a:gd name="T1" fmla="*/ 38 h 47"/>
                <a:gd name="T2" fmla="*/ 0 w 87"/>
                <a:gd name="T3" fmla="*/ 47 h 47"/>
                <a:gd name="T4" fmla="*/ 3 w 87"/>
                <a:gd name="T5" fmla="*/ 35 h 47"/>
                <a:gd name="T6" fmla="*/ 3 w 87"/>
                <a:gd name="T7" fmla="*/ 24 h 47"/>
                <a:gd name="T8" fmla="*/ 3 w 87"/>
                <a:gd name="T9" fmla="*/ 14 h 47"/>
                <a:gd name="T10" fmla="*/ 0 w 87"/>
                <a:gd name="T11" fmla="*/ 0 h 47"/>
                <a:gd name="T12" fmla="*/ 77 w 87"/>
                <a:gd name="T13" fmla="*/ 7 h 47"/>
                <a:gd name="T14" fmla="*/ 82 w 87"/>
                <a:gd name="T15" fmla="*/ 9 h 47"/>
                <a:gd name="T16" fmla="*/ 85 w 87"/>
                <a:gd name="T17" fmla="*/ 12 h 47"/>
                <a:gd name="T18" fmla="*/ 87 w 87"/>
                <a:gd name="T19" fmla="*/ 17 h 47"/>
                <a:gd name="T20" fmla="*/ 87 w 87"/>
                <a:gd name="T21" fmla="*/ 22 h 47"/>
                <a:gd name="T22" fmla="*/ 87 w 87"/>
                <a:gd name="T23" fmla="*/ 28 h 47"/>
                <a:gd name="T24" fmla="*/ 85 w 87"/>
                <a:gd name="T25" fmla="*/ 33 h 47"/>
                <a:gd name="T26" fmla="*/ 82 w 87"/>
                <a:gd name="T27" fmla="*/ 36 h 47"/>
                <a:gd name="T28" fmla="*/ 77 w 87"/>
                <a:gd name="T29" fmla="*/ 38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7"/>
                <a:gd name="T46" fmla="*/ 0 h 47"/>
                <a:gd name="T47" fmla="*/ 87 w 87"/>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7" h="47">
                  <a:moveTo>
                    <a:pt x="77" y="38"/>
                  </a:moveTo>
                  <a:lnTo>
                    <a:pt x="0" y="47"/>
                  </a:lnTo>
                  <a:lnTo>
                    <a:pt x="3" y="35"/>
                  </a:lnTo>
                  <a:lnTo>
                    <a:pt x="3" y="24"/>
                  </a:lnTo>
                  <a:lnTo>
                    <a:pt x="3" y="14"/>
                  </a:lnTo>
                  <a:lnTo>
                    <a:pt x="0" y="0"/>
                  </a:lnTo>
                  <a:lnTo>
                    <a:pt x="77" y="7"/>
                  </a:lnTo>
                  <a:lnTo>
                    <a:pt x="82" y="9"/>
                  </a:lnTo>
                  <a:lnTo>
                    <a:pt x="85" y="12"/>
                  </a:lnTo>
                  <a:lnTo>
                    <a:pt x="87" y="17"/>
                  </a:lnTo>
                  <a:lnTo>
                    <a:pt x="87" y="22"/>
                  </a:lnTo>
                  <a:lnTo>
                    <a:pt x="87" y="28"/>
                  </a:lnTo>
                  <a:lnTo>
                    <a:pt x="85" y="33"/>
                  </a:lnTo>
                  <a:lnTo>
                    <a:pt x="82" y="36"/>
                  </a:lnTo>
                  <a:lnTo>
                    <a:pt x="77" y="38"/>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80" name="Freeform 35"/>
            <p:cNvSpPr>
              <a:spLocks/>
            </p:cNvSpPr>
            <p:nvPr/>
          </p:nvSpPr>
          <p:spPr bwMode="auto">
            <a:xfrm>
              <a:off x="847" y="1208"/>
              <a:ext cx="87" cy="47"/>
            </a:xfrm>
            <a:custGeom>
              <a:avLst/>
              <a:gdLst>
                <a:gd name="T0" fmla="*/ 77 w 87"/>
                <a:gd name="T1" fmla="*/ 38 h 47"/>
                <a:gd name="T2" fmla="*/ 0 w 87"/>
                <a:gd name="T3" fmla="*/ 47 h 47"/>
                <a:gd name="T4" fmla="*/ 3 w 87"/>
                <a:gd name="T5" fmla="*/ 35 h 47"/>
                <a:gd name="T6" fmla="*/ 3 w 87"/>
                <a:gd name="T7" fmla="*/ 24 h 47"/>
                <a:gd name="T8" fmla="*/ 3 w 87"/>
                <a:gd name="T9" fmla="*/ 14 h 47"/>
                <a:gd name="T10" fmla="*/ 0 w 87"/>
                <a:gd name="T11" fmla="*/ 0 h 47"/>
                <a:gd name="T12" fmla="*/ 77 w 87"/>
                <a:gd name="T13" fmla="*/ 7 h 47"/>
                <a:gd name="T14" fmla="*/ 82 w 87"/>
                <a:gd name="T15" fmla="*/ 9 h 47"/>
                <a:gd name="T16" fmla="*/ 85 w 87"/>
                <a:gd name="T17" fmla="*/ 12 h 47"/>
                <a:gd name="T18" fmla="*/ 87 w 87"/>
                <a:gd name="T19" fmla="*/ 17 h 47"/>
                <a:gd name="T20" fmla="*/ 87 w 87"/>
                <a:gd name="T21" fmla="*/ 22 h 47"/>
                <a:gd name="T22" fmla="*/ 87 w 87"/>
                <a:gd name="T23" fmla="*/ 28 h 47"/>
                <a:gd name="T24" fmla="*/ 85 w 87"/>
                <a:gd name="T25" fmla="*/ 33 h 47"/>
                <a:gd name="T26" fmla="*/ 82 w 87"/>
                <a:gd name="T27" fmla="*/ 36 h 47"/>
                <a:gd name="T28" fmla="*/ 77 w 87"/>
                <a:gd name="T29" fmla="*/ 38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7"/>
                <a:gd name="T46" fmla="*/ 0 h 47"/>
                <a:gd name="T47" fmla="*/ 87 w 87"/>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7" h="47">
                  <a:moveTo>
                    <a:pt x="77" y="38"/>
                  </a:moveTo>
                  <a:lnTo>
                    <a:pt x="0" y="47"/>
                  </a:lnTo>
                  <a:lnTo>
                    <a:pt x="3" y="35"/>
                  </a:lnTo>
                  <a:lnTo>
                    <a:pt x="3" y="24"/>
                  </a:lnTo>
                  <a:lnTo>
                    <a:pt x="3" y="14"/>
                  </a:lnTo>
                  <a:lnTo>
                    <a:pt x="0" y="0"/>
                  </a:lnTo>
                  <a:lnTo>
                    <a:pt x="77" y="7"/>
                  </a:lnTo>
                  <a:lnTo>
                    <a:pt x="82" y="9"/>
                  </a:lnTo>
                  <a:lnTo>
                    <a:pt x="85" y="12"/>
                  </a:lnTo>
                  <a:lnTo>
                    <a:pt x="87" y="17"/>
                  </a:lnTo>
                  <a:lnTo>
                    <a:pt x="87" y="22"/>
                  </a:lnTo>
                  <a:lnTo>
                    <a:pt x="87" y="28"/>
                  </a:lnTo>
                  <a:lnTo>
                    <a:pt x="85" y="33"/>
                  </a:lnTo>
                  <a:lnTo>
                    <a:pt x="82" y="36"/>
                  </a:lnTo>
                  <a:lnTo>
                    <a:pt x="77" y="38"/>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581" name="Freeform 36"/>
            <p:cNvSpPr>
              <a:spLocks/>
            </p:cNvSpPr>
            <p:nvPr/>
          </p:nvSpPr>
          <p:spPr bwMode="auto">
            <a:xfrm>
              <a:off x="829" y="792"/>
              <a:ext cx="70" cy="30"/>
            </a:xfrm>
            <a:custGeom>
              <a:avLst/>
              <a:gdLst>
                <a:gd name="T0" fmla="*/ 58 w 70"/>
                <a:gd name="T1" fmla="*/ 25 h 30"/>
                <a:gd name="T2" fmla="*/ 0 w 70"/>
                <a:gd name="T3" fmla="*/ 30 h 30"/>
                <a:gd name="T4" fmla="*/ 2 w 70"/>
                <a:gd name="T5" fmla="*/ 21 h 30"/>
                <a:gd name="T6" fmla="*/ 4 w 70"/>
                <a:gd name="T7" fmla="*/ 14 h 30"/>
                <a:gd name="T8" fmla="*/ 2 w 70"/>
                <a:gd name="T9" fmla="*/ 7 h 30"/>
                <a:gd name="T10" fmla="*/ 0 w 70"/>
                <a:gd name="T11" fmla="*/ 0 h 30"/>
                <a:gd name="T12" fmla="*/ 60 w 70"/>
                <a:gd name="T13" fmla="*/ 2 h 30"/>
                <a:gd name="T14" fmla="*/ 63 w 70"/>
                <a:gd name="T15" fmla="*/ 4 h 30"/>
                <a:gd name="T16" fmla="*/ 67 w 70"/>
                <a:gd name="T17" fmla="*/ 6 h 30"/>
                <a:gd name="T18" fmla="*/ 68 w 70"/>
                <a:gd name="T19" fmla="*/ 11 h 30"/>
                <a:gd name="T20" fmla="*/ 70 w 70"/>
                <a:gd name="T21" fmla="*/ 14 h 30"/>
                <a:gd name="T22" fmla="*/ 68 w 70"/>
                <a:gd name="T23" fmla="*/ 18 h 30"/>
                <a:gd name="T24" fmla="*/ 67 w 70"/>
                <a:gd name="T25" fmla="*/ 21 h 30"/>
                <a:gd name="T26" fmla="*/ 63 w 70"/>
                <a:gd name="T27" fmla="*/ 25 h 30"/>
                <a:gd name="T28" fmla="*/ 58 w 70"/>
                <a:gd name="T29" fmla="*/ 25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30"/>
                <a:gd name="T47" fmla="*/ 70 w 70"/>
                <a:gd name="T48" fmla="*/ 30 h 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30">
                  <a:moveTo>
                    <a:pt x="58" y="25"/>
                  </a:moveTo>
                  <a:lnTo>
                    <a:pt x="0" y="30"/>
                  </a:lnTo>
                  <a:lnTo>
                    <a:pt x="2" y="21"/>
                  </a:lnTo>
                  <a:lnTo>
                    <a:pt x="4" y="14"/>
                  </a:lnTo>
                  <a:lnTo>
                    <a:pt x="2" y="7"/>
                  </a:lnTo>
                  <a:lnTo>
                    <a:pt x="0" y="0"/>
                  </a:lnTo>
                  <a:lnTo>
                    <a:pt x="60" y="2"/>
                  </a:lnTo>
                  <a:lnTo>
                    <a:pt x="63" y="4"/>
                  </a:lnTo>
                  <a:lnTo>
                    <a:pt x="67" y="6"/>
                  </a:lnTo>
                  <a:lnTo>
                    <a:pt x="68" y="11"/>
                  </a:lnTo>
                  <a:lnTo>
                    <a:pt x="70" y="14"/>
                  </a:lnTo>
                  <a:lnTo>
                    <a:pt x="68" y="18"/>
                  </a:lnTo>
                  <a:lnTo>
                    <a:pt x="67" y="21"/>
                  </a:lnTo>
                  <a:lnTo>
                    <a:pt x="63" y="25"/>
                  </a:lnTo>
                  <a:lnTo>
                    <a:pt x="58" y="25"/>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82" name="Freeform 37"/>
            <p:cNvSpPr>
              <a:spLocks/>
            </p:cNvSpPr>
            <p:nvPr/>
          </p:nvSpPr>
          <p:spPr bwMode="auto">
            <a:xfrm>
              <a:off x="829" y="792"/>
              <a:ext cx="70" cy="30"/>
            </a:xfrm>
            <a:custGeom>
              <a:avLst/>
              <a:gdLst>
                <a:gd name="T0" fmla="*/ 58 w 70"/>
                <a:gd name="T1" fmla="*/ 25 h 30"/>
                <a:gd name="T2" fmla="*/ 0 w 70"/>
                <a:gd name="T3" fmla="*/ 30 h 30"/>
                <a:gd name="T4" fmla="*/ 2 w 70"/>
                <a:gd name="T5" fmla="*/ 21 h 30"/>
                <a:gd name="T6" fmla="*/ 4 w 70"/>
                <a:gd name="T7" fmla="*/ 14 h 30"/>
                <a:gd name="T8" fmla="*/ 2 w 70"/>
                <a:gd name="T9" fmla="*/ 7 h 30"/>
                <a:gd name="T10" fmla="*/ 0 w 70"/>
                <a:gd name="T11" fmla="*/ 0 h 30"/>
                <a:gd name="T12" fmla="*/ 60 w 70"/>
                <a:gd name="T13" fmla="*/ 2 h 30"/>
                <a:gd name="T14" fmla="*/ 63 w 70"/>
                <a:gd name="T15" fmla="*/ 4 h 30"/>
                <a:gd name="T16" fmla="*/ 67 w 70"/>
                <a:gd name="T17" fmla="*/ 6 h 30"/>
                <a:gd name="T18" fmla="*/ 68 w 70"/>
                <a:gd name="T19" fmla="*/ 11 h 30"/>
                <a:gd name="T20" fmla="*/ 70 w 70"/>
                <a:gd name="T21" fmla="*/ 14 h 30"/>
                <a:gd name="T22" fmla="*/ 68 w 70"/>
                <a:gd name="T23" fmla="*/ 18 h 30"/>
                <a:gd name="T24" fmla="*/ 67 w 70"/>
                <a:gd name="T25" fmla="*/ 21 h 30"/>
                <a:gd name="T26" fmla="*/ 63 w 70"/>
                <a:gd name="T27" fmla="*/ 25 h 30"/>
                <a:gd name="T28" fmla="*/ 58 w 70"/>
                <a:gd name="T29" fmla="*/ 25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30"/>
                <a:gd name="T47" fmla="*/ 70 w 70"/>
                <a:gd name="T48" fmla="*/ 30 h 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30">
                  <a:moveTo>
                    <a:pt x="58" y="25"/>
                  </a:moveTo>
                  <a:lnTo>
                    <a:pt x="0" y="30"/>
                  </a:lnTo>
                  <a:lnTo>
                    <a:pt x="2" y="21"/>
                  </a:lnTo>
                  <a:lnTo>
                    <a:pt x="4" y="14"/>
                  </a:lnTo>
                  <a:lnTo>
                    <a:pt x="2" y="7"/>
                  </a:lnTo>
                  <a:lnTo>
                    <a:pt x="0" y="0"/>
                  </a:lnTo>
                  <a:lnTo>
                    <a:pt x="60" y="2"/>
                  </a:lnTo>
                  <a:lnTo>
                    <a:pt x="63" y="4"/>
                  </a:lnTo>
                  <a:lnTo>
                    <a:pt x="67" y="6"/>
                  </a:lnTo>
                  <a:lnTo>
                    <a:pt x="68" y="11"/>
                  </a:lnTo>
                  <a:lnTo>
                    <a:pt x="70" y="14"/>
                  </a:lnTo>
                  <a:lnTo>
                    <a:pt x="68" y="18"/>
                  </a:lnTo>
                  <a:lnTo>
                    <a:pt x="67" y="21"/>
                  </a:lnTo>
                  <a:lnTo>
                    <a:pt x="63" y="25"/>
                  </a:lnTo>
                  <a:lnTo>
                    <a:pt x="58" y="25"/>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583" name="Freeform 38"/>
            <p:cNvSpPr>
              <a:spLocks/>
            </p:cNvSpPr>
            <p:nvPr/>
          </p:nvSpPr>
          <p:spPr bwMode="auto">
            <a:xfrm>
              <a:off x="501" y="551"/>
              <a:ext cx="73" cy="48"/>
            </a:xfrm>
            <a:custGeom>
              <a:avLst/>
              <a:gdLst>
                <a:gd name="T0" fmla="*/ 63 w 73"/>
                <a:gd name="T1" fmla="*/ 41 h 48"/>
                <a:gd name="T2" fmla="*/ 0 w 73"/>
                <a:gd name="T3" fmla="*/ 48 h 48"/>
                <a:gd name="T4" fmla="*/ 4 w 73"/>
                <a:gd name="T5" fmla="*/ 35 h 48"/>
                <a:gd name="T6" fmla="*/ 4 w 73"/>
                <a:gd name="T7" fmla="*/ 25 h 48"/>
                <a:gd name="T8" fmla="*/ 4 w 73"/>
                <a:gd name="T9" fmla="*/ 13 h 48"/>
                <a:gd name="T10" fmla="*/ 0 w 73"/>
                <a:gd name="T11" fmla="*/ 0 h 48"/>
                <a:gd name="T12" fmla="*/ 63 w 73"/>
                <a:gd name="T13" fmla="*/ 6 h 48"/>
                <a:gd name="T14" fmla="*/ 68 w 73"/>
                <a:gd name="T15" fmla="*/ 7 h 48"/>
                <a:gd name="T16" fmla="*/ 72 w 73"/>
                <a:gd name="T17" fmla="*/ 11 h 48"/>
                <a:gd name="T18" fmla="*/ 73 w 73"/>
                <a:gd name="T19" fmla="*/ 16 h 48"/>
                <a:gd name="T20" fmla="*/ 73 w 73"/>
                <a:gd name="T21" fmla="*/ 23 h 48"/>
                <a:gd name="T22" fmla="*/ 73 w 73"/>
                <a:gd name="T23" fmla="*/ 30 h 48"/>
                <a:gd name="T24" fmla="*/ 72 w 73"/>
                <a:gd name="T25" fmla="*/ 35 h 48"/>
                <a:gd name="T26" fmla="*/ 66 w 73"/>
                <a:gd name="T27" fmla="*/ 39 h 48"/>
                <a:gd name="T28" fmla="*/ 63 w 73"/>
                <a:gd name="T29" fmla="*/ 41 h 4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3"/>
                <a:gd name="T46" fmla="*/ 0 h 48"/>
                <a:gd name="T47" fmla="*/ 73 w 73"/>
                <a:gd name="T48" fmla="*/ 48 h 4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3" h="48">
                  <a:moveTo>
                    <a:pt x="63" y="41"/>
                  </a:moveTo>
                  <a:lnTo>
                    <a:pt x="0" y="48"/>
                  </a:lnTo>
                  <a:lnTo>
                    <a:pt x="4" y="35"/>
                  </a:lnTo>
                  <a:lnTo>
                    <a:pt x="4" y="25"/>
                  </a:lnTo>
                  <a:lnTo>
                    <a:pt x="4" y="13"/>
                  </a:lnTo>
                  <a:lnTo>
                    <a:pt x="0" y="0"/>
                  </a:lnTo>
                  <a:lnTo>
                    <a:pt x="63" y="6"/>
                  </a:lnTo>
                  <a:lnTo>
                    <a:pt x="68" y="7"/>
                  </a:lnTo>
                  <a:lnTo>
                    <a:pt x="72" y="11"/>
                  </a:lnTo>
                  <a:lnTo>
                    <a:pt x="73" y="16"/>
                  </a:lnTo>
                  <a:lnTo>
                    <a:pt x="73" y="23"/>
                  </a:lnTo>
                  <a:lnTo>
                    <a:pt x="73" y="30"/>
                  </a:lnTo>
                  <a:lnTo>
                    <a:pt x="72" y="35"/>
                  </a:lnTo>
                  <a:lnTo>
                    <a:pt x="66" y="39"/>
                  </a:lnTo>
                  <a:lnTo>
                    <a:pt x="63" y="41"/>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84" name="Freeform 39"/>
            <p:cNvSpPr>
              <a:spLocks/>
            </p:cNvSpPr>
            <p:nvPr/>
          </p:nvSpPr>
          <p:spPr bwMode="auto">
            <a:xfrm>
              <a:off x="501" y="551"/>
              <a:ext cx="73" cy="48"/>
            </a:xfrm>
            <a:custGeom>
              <a:avLst/>
              <a:gdLst>
                <a:gd name="T0" fmla="*/ 63 w 73"/>
                <a:gd name="T1" fmla="*/ 41 h 48"/>
                <a:gd name="T2" fmla="*/ 0 w 73"/>
                <a:gd name="T3" fmla="*/ 48 h 48"/>
                <a:gd name="T4" fmla="*/ 4 w 73"/>
                <a:gd name="T5" fmla="*/ 35 h 48"/>
                <a:gd name="T6" fmla="*/ 4 w 73"/>
                <a:gd name="T7" fmla="*/ 25 h 48"/>
                <a:gd name="T8" fmla="*/ 4 w 73"/>
                <a:gd name="T9" fmla="*/ 13 h 48"/>
                <a:gd name="T10" fmla="*/ 0 w 73"/>
                <a:gd name="T11" fmla="*/ 0 h 48"/>
                <a:gd name="T12" fmla="*/ 63 w 73"/>
                <a:gd name="T13" fmla="*/ 6 h 48"/>
                <a:gd name="T14" fmla="*/ 68 w 73"/>
                <a:gd name="T15" fmla="*/ 7 h 48"/>
                <a:gd name="T16" fmla="*/ 72 w 73"/>
                <a:gd name="T17" fmla="*/ 11 h 48"/>
                <a:gd name="T18" fmla="*/ 73 w 73"/>
                <a:gd name="T19" fmla="*/ 16 h 48"/>
                <a:gd name="T20" fmla="*/ 73 w 73"/>
                <a:gd name="T21" fmla="*/ 23 h 48"/>
                <a:gd name="T22" fmla="*/ 73 w 73"/>
                <a:gd name="T23" fmla="*/ 30 h 48"/>
                <a:gd name="T24" fmla="*/ 72 w 73"/>
                <a:gd name="T25" fmla="*/ 35 h 48"/>
                <a:gd name="T26" fmla="*/ 66 w 73"/>
                <a:gd name="T27" fmla="*/ 39 h 48"/>
                <a:gd name="T28" fmla="*/ 63 w 73"/>
                <a:gd name="T29" fmla="*/ 41 h 4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3"/>
                <a:gd name="T46" fmla="*/ 0 h 48"/>
                <a:gd name="T47" fmla="*/ 73 w 73"/>
                <a:gd name="T48" fmla="*/ 48 h 4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3" h="48">
                  <a:moveTo>
                    <a:pt x="63" y="41"/>
                  </a:moveTo>
                  <a:lnTo>
                    <a:pt x="0" y="48"/>
                  </a:lnTo>
                  <a:lnTo>
                    <a:pt x="4" y="35"/>
                  </a:lnTo>
                  <a:lnTo>
                    <a:pt x="4" y="25"/>
                  </a:lnTo>
                  <a:lnTo>
                    <a:pt x="4" y="13"/>
                  </a:lnTo>
                  <a:lnTo>
                    <a:pt x="0" y="0"/>
                  </a:lnTo>
                  <a:lnTo>
                    <a:pt x="63" y="6"/>
                  </a:lnTo>
                  <a:lnTo>
                    <a:pt x="68" y="7"/>
                  </a:lnTo>
                  <a:lnTo>
                    <a:pt x="72" y="11"/>
                  </a:lnTo>
                  <a:lnTo>
                    <a:pt x="73" y="16"/>
                  </a:lnTo>
                  <a:lnTo>
                    <a:pt x="73" y="23"/>
                  </a:lnTo>
                  <a:lnTo>
                    <a:pt x="73" y="30"/>
                  </a:lnTo>
                  <a:lnTo>
                    <a:pt x="72" y="35"/>
                  </a:lnTo>
                  <a:lnTo>
                    <a:pt x="66" y="39"/>
                  </a:lnTo>
                  <a:lnTo>
                    <a:pt x="63" y="41"/>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585" name="Freeform 40"/>
            <p:cNvSpPr>
              <a:spLocks/>
            </p:cNvSpPr>
            <p:nvPr/>
          </p:nvSpPr>
          <p:spPr bwMode="auto">
            <a:xfrm>
              <a:off x="520" y="152"/>
              <a:ext cx="74" cy="47"/>
            </a:xfrm>
            <a:custGeom>
              <a:avLst/>
              <a:gdLst>
                <a:gd name="T0" fmla="*/ 63 w 74"/>
                <a:gd name="T1" fmla="*/ 41 h 47"/>
                <a:gd name="T2" fmla="*/ 0 w 74"/>
                <a:gd name="T3" fmla="*/ 47 h 47"/>
                <a:gd name="T4" fmla="*/ 4 w 74"/>
                <a:gd name="T5" fmla="*/ 34 h 47"/>
                <a:gd name="T6" fmla="*/ 4 w 74"/>
                <a:gd name="T7" fmla="*/ 24 h 47"/>
                <a:gd name="T8" fmla="*/ 4 w 74"/>
                <a:gd name="T9" fmla="*/ 14 h 47"/>
                <a:gd name="T10" fmla="*/ 0 w 74"/>
                <a:gd name="T11" fmla="*/ 0 h 47"/>
                <a:gd name="T12" fmla="*/ 63 w 74"/>
                <a:gd name="T13" fmla="*/ 7 h 47"/>
                <a:gd name="T14" fmla="*/ 68 w 74"/>
                <a:gd name="T15" fmla="*/ 8 h 47"/>
                <a:gd name="T16" fmla="*/ 72 w 74"/>
                <a:gd name="T17" fmla="*/ 12 h 47"/>
                <a:gd name="T18" fmla="*/ 74 w 74"/>
                <a:gd name="T19" fmla="*/ 17 h 47"/>
                <a:gd name="T20" fmla="*/ 74 w 74"/>
                <a:gd name="T21" fmla="*/ 24 h 47"/>
                <a:gd name="T22" fmla="*/ 74 w 74"/>
                <a:gd name="T23" fmla="*/ 29 h 47"/>
                <a:gd name="T24" fmla="*/ 72 w 74"/>
                <a:gd name="T25" fmla="*/ 34 h 47"/>
                <a:gd name="T26" fmla="*/ 68 w 74"/>
                <a:gd name="T27" fmla="*/ 40 h 47"/>
                <a:gd name="T28" fmla="*/ 63 w 74"/>
                <a:gd name="T29" fmla="*/ 41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4"/>
                <a:gd name="T46" fmla="*/ 0 h 47"/>
                <a:gd name="T47" fmla="*/ 74 w 74"/>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4" h="47">
                  <a:moveTo>
                    <a:pt x="63" y="41"/>
                  </a:moveTo>
                  <a:lnTo>
                    <a:pt x="0" y="47"/>
                  </a:lnTo>
                  <a:lnTo>
                    <a:pt x="4" y="34"/>
                  </a:lnTo>
                  <a:lnTo>
                    <a:pt x="4" y="24"/>
                  </a:lnTo>
                  <a:lnTo>
                    <a:pt x="4" y="14"/>
                  </a:lnTo>
                  <a:lnTo>
                    <a:pt x="0" y="0"/>
                  </a:lnTo>
                  <a:lnTo>
                    <a:pt x="63" y="7"/>
                  </a:lnTo>
                  <a:lnTo>
                    <a:pt x="68" y="8"/>
                  </a:lnTo>
                  <a:lnTo>
                    <a:pt x="72" y="12"/>
                  </a:lnTo>
                  <a:lnTo>
                    <a:pt x="74" y="17"/>
                  </a:lnTo>
                  <a:lnTo>
                    <a:pt x="74" y="24"/>
                  </a:lnTo>
                  <a:lnTo>
                    <a:pt x="74" y="29"/>
                  </a:lnTo>
                  <a:lnTo>
                    <a:pt x="72" y="34"/>
                  </a:lnTo>
                  <a:lnTo>
                    <a:pt x="68" y="40"/>
                  </a:lnTo>
                  <a:lnTo>
                    <a:pt x="63" y="41"/>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86" name="Freeform 41"/>
            <p:cNvSpPr>
              <a:spLocks/>
            </p:cNvSpPr>
            <p:nvPr/>
          </p:nvSpPr>
          <p:spPr bwMode="auto">
            <a:xfrm>
              <a:off x="520" y="152"/>
              <a:ext cx="74" cy="47"/>
            </a:xfrm>
            <a:custGeom>
              <a:avLst/>
              <a:gdLst>
                <a:gd name="T0" fmla="*/ 63 w 74"/>
                <a:gd name="T1" fmla="*/ 41 h 47"/>
                <a:gd name="T2" fmla="*/ 0 w 74"/>
                <a:gd name="T3" fmla="*/ 47 h 47"/>
                <a:gd name="T4" fmla="*/ 4 w 74"/>
                <a:gd name="T5" fmla="*/ 34 h 47"/>
                <a:gd name="T6" fmla="*/ 4 w 74"/>
                <a:gd name="T7" fmla="*/ 24 h 47"/>
                <a:gd name="T8" fmla="*/ 4 w 74"/>
                <a:gd name="T9" fmla="*/ 14 h 47"/>
                <a:gd name="T10" fmla="*/ 0 w 74"/>
                <a:gd name="T11" fmla="*/ 0 h 47"/>
                <a:gd name="T12" fmla="*/ 63 w 74"/>
                <a:gd name="T13" fmla="*/ 7 h 47"/>
                <a:gd name="T14" fmla="*/ 68 w 74"/>
                <a:gd name="T15" fmla="*/ 8 h 47"/>
                <a:gd name="T16" fmla="*/ 72 w 74"/>
                <a:gd name="T17" fmla="*/ 12 h 47"/>
                <a:gd name="T18" fmla="*/ 74 w 74"/>
                <a:gd name="T19" fmla="*/ 17 h 47"/>
                <a:gd name="T20" fmla="*/ 74 w 74"/>
                <a:gd name="T21" fmla="*/ 24 h 47"/>
                <a:gd name="T22" fmla="*/ 74 w 74"/>
                <a:gd name="T23" fmla="*/ 29 h 47"/>
                <a:gd name="T24" fmla="*/ 72 w 74"/>
                <a:gd name="T25" fmla="*/ 34 h 47"/>
                <a:gd name="T26" fmla="*/ 68 w 74"/>
                <a:gd name="T27" fmla="*/ 40 h 47"/>
                <a:gd name="T28" fmla="*/ 63 w 74"/>
                <a:gd name="T29" fmla="*/ 41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4"/>
                <a:gd name="T46" fmla="*/ 0 h 47"/>
                <a:gd name="T47" fmla="*/ 74 w 74"/>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4" h="47">
                  <a:moveTo>
                    <a:pt x="63" y="41"/>
                  </a:moveTo>
                  <a:lnTo>
                    <a:pt x="0" y="47"/>
                  </a:lnTo>
                  <a:lnTo>
                    <a:pt x="4" y="34"/>
                  </a:lnTo>
                  <a:lnTo>
                    <a:pt x="4" y="24"/>
                  </a:lnTo>
                  <a:lnTo>
                    <a:pt x="4" y="14"/>
                  </a:lnTo>
                  <a:lnTo>
                    <a:pt x="0" y="0"/>
                  </a:lnTo>
                  <a:lnTo>
                    <a:pt x="63" y="7"/>
                  </a:lnTo>
                  <a:lnTo>
                    <a:pt x="68" y="8"/>
                  </a:lnTo>
                  <a:lnTo>
                    <a:pt x="72" y="12"/>
                  </a:lnTo>
                  <a:lnTo>
                    <a:pt x="74" y="17"/>
                  </a:lnTo>
                  <a:lnTo>
                    <a:pt x="74" y="24"/>
                  </a:lnTo>
                  <a:lnTo>
                    <a:pt x="74" y="29"/>
                  </a:lnTo>
                  <a:lnTo>
                    <a:pt x="72" y="34"/>
                  </a:lnTo>
                  <a:lnTo>
                    <a:pt x="68" y="40"/>
                  </a:lnTo>
                  <a:lnTo>
                    <a:pt x="63" y="41"/>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587" name="Freeform 42"/>
            <p:cNvSpPr>
              <a:spLocks/>
            </p:cNvSpPr>
            <p:nvPr/>
          </p:nvSpPr>
          <p:spPr bwMode="auto">
            <a:xfrm>
              <a:off x="653" y="792"/>
              <a:ext cx="56" cy="47"/>
            </a:xfrm>
            <a:custGeom>
              <a:avLst/>
              <a:gdLst>
                <a:gd name="T0" fmla="*/ 51 w 56"/>
                <a:gd name="T1" fmla="*/ 23 h 47"/>
                <a:gd name="T2" fmla="*/ 9 w 56"/>
                <a:gd name="T3" fmla="*/ 47 h 47"/>
                <a:gd name="T4" fmla="*/ 9 w 56"/>
                <a:gd name="T5" fmla="*/ 35 h 47"/>
                <a:gd name="T6" fmla="*/ 7 w 56"/>
                <a:gd name="T7" fmla="*/ 25 h 47"/>
                <a:gd name="T8" fmla="*/ 5 w 56"/>
                <a:gd name="T9" fmla="*/ 14 h 47"/>
                <a:gd name="T10" fmla="*/ 0 w 56"/>
                <a:gd name="T11" fmla="*/ 2 h 47"/>
                <a:gd name="T12" fmla="*/ 42 w 56"/>
                <a:gd name="T13" fmla="*/ 0 h 47"/>
                <a:gd name="T14" fmla="*/ 45 w 56"/>
                <a:gd name="T15" fmla="*/ 0 h 47"/>
                <a:gd name="T16" fmla="*/ 49 w 56"/>
                <a:gd name="T17" fmla="*/ 2 h 47"/>
                <a:gd name="T18" fmla="*/ 52 w 56"/>
                <a:gd name="T19" fmla="*/ 4 h 47"/>
                <a:gd name="T20" fmla="*/ 56 w 56"/>
                <a:gd name="T21" fmla="*/ 9 h 47"/>
                <a:gd name="T22" fmla="*/ 56 w 56"/>
                <a:gd name="T23" fmla="*/ 13 h 47"/>
                <a:gd name="T24" fmla="*/ 56 w 56"/>
                <a:gd name="T25" fmla="*/ 16 h 47"/>
                <a:gd name="T26" fmla="*/ 54 w 56"/>
                <a:gd name="T27" fmla="*/ 21 h 47"/>
                <a:gd name="T28" fmla="*/ 51 w 56"/>
                <a:gd name="T29" fmla="*/ 23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6"/>
                <a:gd name="T46" fmla="*/ 0 h 47"/>
                <a:gd name="T47" fmla="*/ 56 w 56"/>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6" h="47">
                  <a:moveTo>
                    <a:pt x="51" y="23"/>
                  </a:moveTo>
                  <a:lnTo>
                    <a:pt x="9" y="47"/>
                  </a:lnTo>
                  <a:lnTo>
                    <a:pt x="9" y="35"/>
                  </a:lnTo>
                  <a:lnTo>
                    <a:pt x="7" y="25"/>
                  </a:lnTo>
                  <a:lnTo>
                    <a:pt x="5" y="14"/>
                  </a:lnTo>
                  <a:lnTo>
                    <a:pt x="0" y="2"/>
                  </a:lnTo>
                  <a:lnTo>
                    <a:pt x="42" y="0"/>
                  </a:lnTo>
                  <a:lnTo>
                    <a:pt x="45" y="0"/>
                  </a:lnTo>
                  <a:lnTo>
                    <a:pt x="49" y="2"/>
                  </a:lnTo>
                  <a:lnTo>
                    <a:pt x="52" y="4"/>
                  </a:lnTo>
                  <a:lnTo>
                    <a:pt x="56" y="9"/>
                  </a:lnTo>
                  <a:lnTo>
                    <a:pt x="56" y="13"/>
                  </a:lnTo>
                  <a:lnTo>
                    <a:pt x="56" y="16"/>
                  </a:lnTo>
                  <a:lnTo>
                    <a:pt x="54" y="21"/>
                  </a:lnTo>
                  <a:lnTo>
                    <a:pt x="51" y="23"/>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88" name="Freeform 43"/>
            <p:cNvSpPr>
              <a:spLocks/>
            </p:cNvSpPr>
            <p:nvPr/>
          </p:nvSpPr>
          <p:spPr bwMode="auto">
            <a:xfrm>
              <a:off x="653" y="792"/>
              <a:ext cx="56" cy="47"/>
            </a:xfrm>
            <a:custGeom>
              <a:avLst/>
              <a:gdLst>
                <a:gd name="T0" fmla="*/ 51 w 56"/>
                <a:gd name="T1" fmla="*/ 23 h 47"/>
                <a:gd name="T2" fmla="*/ 9 w 56"/>
                <a:gd name="T3" fmla="*/ 47 h 47"/>
                <a:gd name="T4" fmla="*/ 9 w 56"/>
                <a:gd name="T5" fmla="*/ 35 h 47"/>
                <a:gd name="T6" fmla="*/ 7 w 56"/>
                <a:gd name="T7" fmla="*/ 25 h 47"/>
                <a:gd name="T8" fmla="*/ 5 w 56"/>
                <a:gd name="T9" fmla="*/ 14 h 47"/>
                <a:gd name="T10" fmla="*/ 0 w 56"/>
                <a:gd name="T11" fmla="*/ 2 h 47"/>
                <a:gd name="T12" fmla="*/ 42 w 56"/>
                <a:gd name="T13" fmla="*/ 0 h 47"/>
                <a:gd name="T14" fmla="*/ 45 w 56"/>
                <a:gd name="T15" fmla="*/ 0 h 47"/>
                <a:gd name="T16" fmla="*/ 49 w 56"/>
                <a:gd name="T17" fmla="*/ 2 h 47"/>
                <a:gd name="T18" fmla="*/ 52 w 56"/>
                <a:gd name="T19" fmla="*/ 4 h 47"/>
                <a:gd name="T20" fmla="*/ 56 w 56"/>
                <a:gd name="T21" fmla="*/ 9 h 47"/>
                <a:gd name="T22" fmla="*/ 56 w 56"/>
                <a:gd name="T23" fmla="*/ 13 h 47"/>
                <a:gd name="T24" fmla="*/ 56 w 56"/>
                <a:gd name="T25" fmla="*/ 16 h 47"/>
                <a:gd name="T26" fmla="*/ 54 w 56"/>
                <a:gd name="T27" fmla="*/ 21 h 47"/>
                <a:gd name="T28" fmla="*/ 51 w 56"/>
                <a:gd name="T29" fmla="*/ 23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6"/>
                <a:gd name="T46" fmla="*/ 0 h 47"/>
                <a:gd name="T47" fmla="*/ 56 w 56"/>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6" h="47">
                  <a:moveTo>
                    <a:pt x="51" y="23"/>
                  </a:moveTo>
                  <a:lnTo>
                    <a:pt x="9" y="47"/>
                  </a:lnTo>
                  <a:lnTo>
                    <a:pt x="9" y="35"/>
                  </a:lnTo>
                  <a:lnTo>
                    <a:pt x="7" y="25"/>
                  </a:lnTo>
                  <a:lnTo>
                    <a:pt x="5" y="14"/>
                  </a:lnTo>
                  <a:lnTo>
                    <a:pt x="0" y="2"/>
                  </a:lnTo>
                  <a:lnTo>
                    <a:pt x="42" y="0"/>
                  </a:lnTo>
                  <a:lnTo>
                    <a:pt x="45" y="0"/>
                  </a:lnTo>
                  <a:lnTo>
                    <a:pt x="49" y="2"/>
                  </a:lnTo>
                  <a:lnTo>
                    <a:pt x="52" y="4"/>
                  </a:lnTo>
                  <a:lnTo>
                    <a:pt x="56" y="9"/>
                  </a:lnTo>
                  <a:lnTo>
                    <a:pt x="56" y="13"/>
                  </a:lnTo>
                  <a:lnTo>
                    <a:pt x="56" y="16"/>
                  </a:lnTo>
                  <a:lnTo>
                    <a:pt x="54" y="21"/>
                  </a:lnTo>
                  <a:lnTo>
                    <a:pt x="51" y="23"/>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589" name="Freeform 44"/>
            <p:cNvSpPr>
              <a:spLocks/>
            </p:cNvSpPr>
            <p:nvPr/>
          </p:nvSpPr>
          <p:spPr bwMode="auto">
            <a:xfrm>
              <a:off x="690" y="1077"/>
              <a:ext cx="70" cy="94"/>
            </a:xfrm>
            <a:custGeom>
              <a:avLst/>
              <a:gdLst>
                <a:gd name="T0" fmla="*/ 38 w 70"/>
                <a:gd name="T1" fmla="*/ 85 h 94"/>
                <a:gd name="T2" fmla="*/ 0 w 70"/>
                <a:gd name="T3" fmla="*/ 31 h 94"/>
                <a:gd name="T4" fmla="*/ 10 w 70"/>
                <a:gd name="T5" fmla="*/ 26 h 94"/>
                <a:gd name="T6" fmla="*/ 17 w 70"/>
                <a:gd name="T7" fmla="*/ 21 h 94"/>
                <a:gd name="T8" fmla="*/ 24 w 70"/>
                <a:gd name="T9" fmla="*/ 12 h 94"/>
                <a:gd name="T10" fmla="*/ 35 w 70"/>
                <a:gd name="T11" fmla="*/ 0 h 94"/>
                <a:gd name="T12" fmla="*/ 66 w 70"/>
                <a:gd name="T13" fmla="*/ 71 h 94"/>
                <a:gd name="T14" fmla="*/ 68 w 70"/>
                <a:gd name="T15" fmla="*/ 78 h 94"/>
                <a:gd name="T16" fmla="*/ 70 w 70"/>
                <a:gd name="T17" fmla="*/ 85 h 94"/>
                <a:gd name="T18" fmla="*/ 68 w 70"/>
                <a:gd name="T19" fmla="*/ 89 h 94"/>
                <a:gd name="T20" fmla="*/ 63 w 70"/>
                <a:gd name="T21" fmla="*/ 92 h 94"/>
                <a:gd name="T22" fmla="*/ 57 w 70"/>
                <a:gd name="T23" fmla="*/ 94 h 94"/>
                <a:gd name="T24" fmla="*/ 52 w 70"/>
                <a:gd name="T25" fmla="*/ 94 h 94"/>
                <a:gd name="T26" fmla="*/ 45 w 70"/>
                <a:gd name="T27" fmla="*/ 91 h 94"/>
                <a:gd name="T28" fmla="*/ 38 w 70"/>
                <a:gd name="T29" fmla="*/ 85 h 9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94"/>
                <a:gd name="T47" fmla="*/ 70 w 70"/>
                <a:gd name="T48" fmla="*/ 94 h 9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94">
                  <a:moveTo>
                    <a:pt x="38" y="85"/>
                  </a:moveTo>
                  <a:lnTo>
                    <a:pt x="0" y="31"/>
                  </a:lnTo>
                  <a:lnTo>
                    <a:pt x="10" y="26"/>
                  </a:lnTo>
                  <a:lnTo>
                    <a:pt x="17" y="21"/>
                  </a:lnTo>
                  <a:lnTo>
                    <a:pt x="24" y="12"/>
                  </a:lnTo>
                  <a:lnTo>
                    <a:pt x="35" y="0"/>
                  </a:lnTo>
                  <a:lnTo>
                    <a:pt x="66" y="71"/>
                  </a:lnTo>
                  <a:lnTo>
                    <a:pt x="68" y="78"/>
                  </a:lnTo>
                  <a:lnTo>
                    <a:pt x="70" y="85"/>
                  </a:lnTo>
                  <a:lnTo>
                    <a:pt x="68" y="89"/>
                  </a:lnTo>
                  <a:lnTo>
                    <a:pt x="63" y="92"/>
                  </a:lnTo>
                  <a:lnTo>
                    <a:pt x="57" y="94"/>
                  </a:lnTo>
                  <a:lnTo>
                    <a:pt x="52" y="94"/>
                  </a:lnTo>
                  <a:lnTo>
                    <a:pt x="45" y="91"/>
                  </a:lnTo>
                  <a:lnTo>
                    <a:pt x="38" y="85"/>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90" name="Freeform 45"/>
            <p:cNvSpPr>
              <a:spLocks/>
            </p:cNvSpPr>
            <p:nvPr/>
          </p:nvSpPr>
          <p:spPr bwMode="auto">
            <a:xfrm>
              <a:off x="690" y="1077"/>
              <a:ext cx="70" cy="94"/>
            </a:xfrm>
            <a:custGeom>
              <a:avLst/>
              <a:gdLst>
                <a:gd name="T0" fmla="*/ 38 w 70"/>
                <a:gd name="T1" fmla="*/ 85 h 94"/>
                <a:gd name="T2" fmla="*/ 0 w 70"/>
                <a:gd name="T3" fmla="*/ 31 h 94"/>
                <a:gd name="T4" fmla="*/ 10 w 70"/>
                <a:gd name="T5" fmla="*/ 26 h 94"/>
                <a:gd name="T6" fmla="*/ 17 w 70"/>
                <a:gd name="T7" fmla="*/ 21 h 94"/>
                <a:gd name="T8" fmla="*/ 24 w 70"/>
                <a:gd name="T9" fmla="*/ 12 h 94"/>
                <a:gd name="T10" fmla="*/ 35 w 70"/>
                <a:gd name="T11" fmla="*/ 0 h 94"/>
                <a:gd name="T12" fmla="*/ 66 w 70"/>
                <a:gd name="T13" fmla="*/ 71 h 94"/>
                <a:gd name="T14" fmla="*/ 68 w 70"/>
                <a:gd name="T15" fmla="*/ 78 h 94"/>
                <a:gd name="T16" fmla="*/ 70 w 70"/>
                <a:gd name="T17" fmla="*/ 85 h 94"/>
                <a:gd name="T18" fmla="*/ 68 w 70"/>
                <a:gd name="T19" fmla="*/ 89 h 94"/>
                <a:gd name="T20" fmla="*/ 63 w 70"/>
                <a:gd name="T21" fmla="*/ 92 h 94"/>
                <a:gd name="T22" fmla="*/ 57 w 70"/>
                <a:gd name="T23" fmla="*/ 94 h 94"/>
                <a:gd name="T24" fmla="*/ 52 w 70"/>
                <a:gd name="T25" fmla="*/ 94 h 94"/>
                <a:gd name="T26" fmla="*/ 45 w 70"/>
                <a:gd name="T27" fmla="*/ 91 h 94"/>
                <a:gd name="T28" fmla="*/ 38 w 70"/>
                <a:gd name="T29" fmla="*/ 85 h 9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94"/>
                <a:gd name="T47" fmla="*/ 70 w 70"/>
                <a:gd name="T48" fmla="*/ 94 h 9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94">
                  <a:moveTo>
                    <a:pt x="38" y="85"/>
                  </a:moveTo>
                  <a:lnTo>
                    <a:pt x="0" y="31"/>
                  </a:lnTo>
                  <a:lnTo>
                    <a:pt x="10" y="26"/>
                  </a:lnTo>
                  <a:lnTo>
                    <a:pt x="17" y="21"/>
                  </a:lnTo>
                  <a:lnTo>
                    <a:pt x="24" y="12"/>
                  </a:lnTo>
                  <a:lnTo>
                    <a:pt x="35" y="0"/>
                  </a:lnTo>
                  <a:lnTo>
                    <a:pt x="66" y="71"/>
                  </a:lnTo>
                  <a:lnTo>
                    <a:pt x="68" y="78"/>
                  </a:lnTo>
                  <a:lnTo>
                    <a:pt x="70" y="85"/>
                  </a:lnTo>
                  <a:lnTo>
                    <a:pt x="68" y="89"/>
                  </a:lnTo>
                  <a:lnTo>
                    <a:pt x="63" y="92"/>
                  </a:lnTo>
                  <a:lnTo>
                    <a:pt x="57" y="94"/>
                  </a:lnTo>
                  <a:lnTo>
                    <a:pt x="52" y="94"/>
                  </a:lnTo>
                  <a:lnTo>
                    <a:pt x="45" y="91"/>
                  </a:lnTo>
                  <a:lnTo>
                    <a:pt x="38" y="85"/>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591" name="Freeform 46"/>
            <p:cNvSpPr>
              <a:spLocks/>
            </p:cNvSpPr>
            <p:nvPr/>
          </p:nvSpPr>
          <p:spPr bwMode="auto">
            <a:xfrm>
              <a:off x="672" y="876"/>
              <a:ext cx="84" cy="105"/>
            </a:xfrm>
            <a:custGeom>
              <a:avLst/>
              <a:gdLst>
                <a:gd name="T0" fmla="*/ 60 w 84"/>
                <a:gd name="T1" fmla="*/ 11 h 105"/>
                <a:gd name="T2" fmla="*/ 0 w 84"/>
                <a:gd name="T3" fmla="*/ 82 h 105"/>
                <a:gd name="T4" fmla="*/ 12 w 84"/>
                <a:gd name="T5" fmla="*/ 86 h 105"/>
                <a:gd name="T6" fmla="*/ 21 w 84"/>
                <a:gd name="T7" fmla="*/ 87 h 105"/>
                <a:gd name="T8" fmla="*/ 30 w 84"/>
                <a:gd name="T9" fmla="*/ 94 h 105"/>
                <a:gd name="T10" fmla="*/ 42 w 84"/>
                <a:gd name="T11" fmla="*/ 105 h 105"/>
                <a:gd name="T12" fmla="*/ 79 w 84"/>
                <a:gd name="T13" fmla="*/ 21 h 105"/>
                <a:gd name="T14" fmla="*/ 82 w 84"/>
                <a:gd name="T15" fmla="*/ 16 h 105"/>
                <a:gd name="T16" fmla="*/ 84 w 84"/>
                <a:gd name="T17" fmla="*/ 9 h 105"/>
                <a:gd name="T18" fmla="*/ 84 w 84"/>
                <a:gd name="T19" fmla="*/ 5 h 105"/>
                <a:gd name="T20" fmla="*/ 81 w 84"/>
                <a:gd name="T21" fmla="*/ 2 h 105"/>
                <a:gd name="T22" fmla="*/ 77 w 84"/>
                <a:gd name="T23" fmla="*/ 0 h 105"/>
                <a:gd name="T24" fmla="*/ 72 w 84"/>
                <a:gd name="T25" fmla="*/ 2 h 105"/>
                <a:gd name="T26" fmla="*/ 67 w 84"/>
                <a:gd name="T27" fmla="*/ 5 h 105"/>
                <a:gd name="T28" fmla="*/ 60 w 84"/>
                <a:gd name="T29" fmla="*/ 11 h 10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4"/>
                <a:gd name="T46" fmla="*/ 0 h 105"/>
                <a:gd name="T47" fmla="*/ 84 w 84"/>
                <a:gd name="T48" fmla="*/ 105 h 10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4" h="105">
                  <a:moveTo>
                    <a:pt x="60" y="11"/>
                  </a:moveTo>
                  <a:lnTo>
                    <a:pt x="0" y="82"/>
                  </a:lnTo>
                  <a:lnTo>
                    <a:pt x="12" y="86"/>
                  </a:lnTo>
                  <a:lnTo>
                    <a:pt x="21" y="87"/>
                  </a:lnTo>
                  <a:lnTo>
                    <a:pt x="30" y="94"/>
                  </a:lnTo>
                  <a:lnTo>
                    <a:pt x="42" y="105"/>
                  </a:lnTo>
                  <a:lnTo>
                    <a:pt x="79" y="21"/>
                  </a:lnTo>
                  <a:lnTo>
                    <a:pt x="82" y="16"/>
                  </a:lnTo>
                  <a:lnTo>
                    <a:pt x="84" y="9"/>
                  </a:lnTo>
                  <a:lnTo>
                    <a:pt x="84" y="5"/>
                  </a:lnTo>
                  <a:lnTo>
                    <a:pt x="81" y="2"/>
                  </a:lnTo>
                  <a:lnTo>
                    <a:pt x="77" y="0"/>
                  </a:lnTo>
                  <a:lnTo>
                    <a:pt x="72" y="2"/>
                  </a:lnTo>
                  <a:lnTo>
                    <a:pt x="67" y="5"/>
                  </a:lnTo>
                  <a:lnTo>
                    <a:pt x="60" y="11"/>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92" name="Freeform 47"/>
            <p:cNvSpPr>
              <a:spLocks/>
            </p:cNvSpPr>
            <p:nvPr/>
          </p:nvSpPr>
          <p:spPr bwMode="auto">
            <a:xfrm>
              <a:off x="672" y="876"/>
              <a:ext cx="84" cy="105"/>
            </a:xfrm>
            <a:custGeom>
              <a:avLst/>
              <a:gdLst>
                <a:gd name="T0" fmla="*/ 60 w 84"/>
                <a:gd name="T1" fmla="*/ 11 h 105"/>
                <a:gd name="T2" fmla="*/ 0 w 84"/>
                <a:gd name="T3" fmla="*/ 82 h 105"/>
                <a:gd name="T4" fmla="*/ 12 w 84"/>
                <a:gd name="T5" fmla="*/ 86 h 105"/>
                <a:gd name="T6" fmla="*/ 21 w 84"/>
                <a:gd name="T7" fmla="*/ 87 h 105"/>
                <a:gd name="T8" fmla="*/ 30 w 84"/>
                <a:gd name="T9" fmla="*/ 94 h 105"/>
                <a:gd name="T10" fmla="*/ 42 w 84"/>
                <a:gd name="T11" fmla="*/ 105 h 105"/>
                <a:gd name="T12" fmla="*/ 79 w 84"/>
                <a:gd name="T13" fmla="*/ 21 h 105"/>
                <a:gd name="T14" fmla="*/ 82 w 84"/>
                <a:gd name="T15" fmla="*/ 16 h 105"/>
                <a:gd name="T16" fmla="*/ 84 w 84"/>
                <a:gd name="T17" fmla="*/ 9 h 105"/>
                <a:gd name="T18" fmla="*/ 84 w 84"/>
                <a:gd name="T19" fmla="*/ 5 h 105"/>
                <a:gd name="T20" fmla="*/ 81 w 84"/>
                <a:gd name="T21" fmla="*/ 2 h 105"/>
                <a:gd name="T22" fmla="*/ 77 w 84"/>
                <a:gd name="T23" fmla="*/ 0 h 105"/>
                <a:gd name="T24" fmla="*/ 72 w 84"/>
                <a:gd name="T25" fmla="*/ 2 h 105"/>
                <a:gd name="T26" fmla="*/ 67 w 84"/>
                <a:gd name="T27" fmla="*/ 5 h 105"/>
                <a:gd name="T28" fmla="*/ 60 w 84"/>
                <a:gd name="T29" fmla="*/ 11 h 10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4"/>
                <a:gd name="T46" fmla="*/ 0 h 105"/>
                <a:gd name="T47" fmla="*/ 84 w 84"/>
                <a:gd name="T48" fmla="*/ 105 h 10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4" h="105">
                  <a:moveTo>
                    <a:pt x="60" y="11"/>
                  </a:moveTo>
                  <a:lnTo>
                    <a:pt x="0" y="82"/>
                  </a:lnTo>
                  <a:lnTo>
                    <a:pt x="12" y="86"/>
                  </a:lnTo>
                  <a:lnTo>
                    <a:pt x="21" y="87"/>
                  </a:lnTo>
                  <a:lnTo>
                    <a:pt x="30" y="94"/>
                  </a:lnTo>
                  <a:lnTo>
                    <a:pt x="42" y="105"/>
                  </a:lnTo>
                  <a:lnTo>
                    <a:pt x="79" y="21"/>
                  </a:lnTo>
                  <a:lnTo>
                    <a:pt x="82" y="16"/>
                  </a:lnTo>
                  <a:lnTo>
                    <a:pt x="84" y="9"/>
                  </a:lnTo>
                  <a:lnTo>
                    <a:pt x="84" y="5"/>
                  </a:lnTo>
                  <a:lnTo>
                    <a:pt x="81" y="2"/>
                  </a:lnTo>
                  <a:lnTo>
                    <a:pt x="77" y="0"/>
                  </a:lnTo>
                  <a:lnTo>
                    <a:pt x="72" y="2"/>
                  </a:lnTo>
                  <a:lnTo>
                    <a:pt x="67" y="5"/>
                  </a:lnTo>
                  <a:lnTo>
                    <a:pt x="60" y="11"/>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593" name="Freeform 48"/>
            <p:cNvSpPr>
              <a:spLocks/>
            </p:cNvSpPr>
            <p:nvPr/>
          </p:nvSpPr>
          <p:spPr bwMode="auto">
            <a:xfrm>
              <a:off x="646" y="626"/>
              <a:ext cx="89" cy="117"/>
            </a:xfrm>
            <a:custGeom>
              <a:avLst/>
              <a:gdLst>
                <a:gd name="T0" fmla="*/ 61 w 89"/>
                <a:gd name="T1" fmla="*/ 107 h 117"/>
                <a:gd name="T2" fmla="*/ 0 w 89"/>
                <a:gd name="T3" fmla="*/ 25 h 117"/>
                <a:gd name="T4" fmla="*/ 12 w 89"/>
                <a:gd name="T5" fmla="*/ 21 h 117"/>
                <a:gd name="T6" fmla="*/ 21 w 89"/>
                <a:gd name="T7" fmla="*/ 18 h 117"/>
                <a:gd name="T8" fmla="*/ 30 w 89"/>
                <a:gd name="T9" fmla="*/ 13 h 117"/>
                <a:gd name="T10" fmla="*/ 42 w 89"/>
                <a:gd name="T11" fmla="*/ 0 h 117"/>
                <a:gd name="T12" fmla="*/ 84 w 89"/>
                <a:gd name="T13" fmla="*/ 96 h 117"/>
                <a:gd name="T14" fmla="*/ 87 w 89"/>
                <a:gd name="T15" fmla="*/ 103 h 117"/>
                <a:gd name="T16" fmla="*/ 89 w 89"/>
                <a:gd name="T17" fmla="*/ 109 h 117"/>
                <a:gd name="T18" fmla="*/ 87 w 89"/>
                <a:gd name="T19" fmla="*/ 112 h 117"/>
                <a:gd name="T20" fmla="*/ 84 w 89"/>
                <a:gd name="T21" fmla="*/ 116 h 117"/>
                <a:gd name="T22" fmla="*/ 79 w 89"/>
                <a:gd name="T23" fmla="*/ 117 h 117"/>
                <a:gd name="T24" fmla="*/ 73 w 89"/>
                <a:gd name="T25" fmla="*/ 116 h 117"/>
                <a:gd name="T26" fmla="*/ 66 w 89"/>
                <a:gd name="T27" fmla="*/ 112 h 117"/>
                <a:gd name="T28" fmla="*/ 61 w 89"/>
                <a:gd name="T29" fmla="*/ 107 h 11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9"/>
                <a:gd name="T46" fmla="*/ 0 h 117"/>
                <a:gd name="T47" fmla="*/ 89 w 89"/>
                <a:gd name="T48" fmla="*/ 117 h 11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9" h="117">
                  <a:moveTo>
                    <a:pt x="61" y="107"/>
                  </a:moveTo>
                  <a:lnTo>
                    <a:pt x="0" y="25"/>
                  </a:lnTo>
                  <a:lnTo>
                    <a:pt x="12" y="21"/>
                  </a:lnTo>
                  <a:lnTo>
                    <a:pt x="21" y="18"/>
                  </a:lnTo>
                  <a:lnTo>
                    <a:pt x="30" y="13"/>
                  </a:lnTo>
                  <a:lnTo>
                    <a:pt x="42" y="0"/>
                  </a:lnTo>
                  <a:lnTo>
                    <a:pt x="84" y="96"/>
                  </a:lnTo>
                  <a:lnTo>
                    <a:pt x="87" y="103"/>
                  </a:lnTo>
                  <a:lnTo>
                    <a:pt x="89" y="109"/>
                  </a:lnTo>
                  <a:lnTo>
                    <a:pt x="87" y="112"/>
                  </a:lnTo>
                  <a:lnTo>
                    <a:pt x="84" y="116"/>
                  </a:lnTo>
                  <a:lnTo>
                    <a:pt x="79" y="117"/>
                  </a:lnTo>
                  <a:lnTo>
                    <a:pt x="73" y="116"/>
                  </a:lnTo>
                  <a:lnTo>
                    <a:pt x="66" y="112"/>
                  </a:lnTo>
                  <a:lnTo>
                    <a:pt x="61" y="107"/>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94" name="Freeform 49"/>
            <p:cNvSpPr>
              <a:spLocks/>
            </p:cNvSpPr>
            <p:nvPr/>
          </p:nvSpPr>
          <p:spPr bwMode="auto">
            <a:xfrm>
              <a:off x="646" y="626"/>
              <a:ext cx="89" cy="117"/>
            </a:xfrm>
            <a:custGeom>
              <a:avLst/>
              <a:gdLst>
                <a:gd name="T0" fmla="*/ 61 w 89"/>
                <a:gd name="T1" fmla="*/ 107 h 117"/>
                <a:gd name="T2" fmla="*/ 0 w 89"/>
                <a:gd name="T3" fmla="*/ 25 h 117"/>
                <a:gd name="T4" fmla="*/ 12 w 89"/>
                <a:gd name="T5" fmla="*/ 21 h 117"/>
                <a:gd name="T6" fmla="*/ 21 w 89"/>
                <a:gd name="T7" fmla="*/ 18 h 117"/>
                <a:gd name="T8" fmla="*/ 30 w 89"/>
                <a:gd name="T9" fmla="*/ 13 h 117"/>
                <a:gd name="T10" fmla="*/ 42 w 89"/>
                <a:gd name="T11" fmla="*/ 0 h 117"/>
                <a:gd name="T12" fmla="*/ 84 w 89"/>
                <a:gd name="T13" fmla="*/ 96 h 117"/>
                <a:gd name="T14" fmla="*/ 87 w 89"/>
                <a:gd name="T15" fmla="*/ 103 h 117"/>
                <a:gd name="T16" fmla="*/ 89 w 89"/>
                <a:gd name="T17" fmla="*/ 109 h 117"/>
                <a:gd name="T18" fmla="*/ 87 w 89"/>
                <a:gd name="T19" fmla="*/ 112 h 117"/>
                <a:gd name="T20" fmla="*/ 84 w 89"/>
                <a:gd name="T21" fmla="*/ 116 h 117"/>
                <a:gd name="T22" fmla="*/ 79 w 89"/>
                <a:gd name="T23" fmla="*/ 117 h 117"/>
                <a:gd name="T24" fmla="*/ 73 w 89"/>
                <a:gd name="T25" fmla="*/ 116 h 117"/>
                <a:gd name="T26" fmla="*/ 66 w 89"/>
                <a:gd name="T27" fmla="*/ 112 h 117"/>
                <a:gd name="T28" fmla="*/ 61 w 89"/>
                <a:gd name="T29" fmla="*/ 107 h 11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9"/>
                <a:gd name="T46" fmla="*/ 0 h 117"/>
                <a:gd name="T47" fmla="*/ 89 w 89"/>
                <a:gd name="T48" fmla="*/ 117 h 11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9" h="117">
                  <a:moveTo>
                    <a:pt x="61" y="107"/>
                  </a:moveTo>
                  <a:lnTo>
                    <a:pt x="0" y="25"/>
                  </a:lnTo>
                  <a:lnTo>
                    <a:pt x="12" y="21"/>
                  </a:lnTo>
                  <a:lnTo>
                    <a:pt x="21" y="18"/>
                  </a:lnTo>
                  <a:lnTo>
                    <a:pt x="30" y="13"/>
                  </a:lnTo>
                  <a:lnTo>
                    <a:pt x="42" y="0"/>
                  </a:lnTo>
                  <a:lnTo>
                    <a:pt x="84" y="96"/>
                  </a:lnTo>
                  <a:lnTo>
                    <a:pt x="87" y="103"/>
                  </a:lnTo>
                  <a:lnTo>
                    <a:pt x="89" y="109"/>
                  </a:lnTo>
                  <a:lnTo>
                    <a:pt x="87" y="112"/>
                  </a:lnTo>
                  <a:lnTo>
                    <a:pt x="84" y="116"/>
                  </a:lnTo>
                  <a:lnTo>
                    <a:pt x="79" y="117"/>
                  </a:lnTo>
                  <a:lnTo>
                    <a:pt x="73" y="116"/>
                  </a:lnTo>
                  <a:lnTo>
                    <a:pt x="66" y="112"/>
                  </a:lnTo>
                  <a:lnTo>
                    <a:pt x="61" y="107"/>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595" name="Freeform 50"/>
            <p:cNvSpPr>
              <a:spLocks/>
            </p:cNvSpPr>
            <p:nvPr/>
          </p:nvSpPr>
          <p:spPr bwMode="auto">
            <a:xfrm>
              <a:off x="663" y="426"/>
              <a:ext cx="83" cy="111"/>
            </a:xfrm>
            <a:custGeom>
              <a:avLst/>
              <a:gdLst>
                <a:gd name="T0" fmla="*/ 55 w 83"/>
                <a:gd name="T1" fmla="*/ 10 h 111"/>
                <a:gd name="T2" fmla="*/ 0 w 83"/>
                <a:gd name="T3" fmla="*/ 78 h 111"/>
                <a:gd name="T4" fmla="*/ 9 w 83"/>
                <a:gd name="T5" fmla="*/ 83 h 111"/>
                <a:gd name="T6" fmla="*/ 16 w 83"/>
                <a:gd name="T7" fmla="*/ 89 h 111"/>
                <a:gd name="T8" fmla="*/ 25 w 83"/>
                <a:gd name="T9" fmla="*/ 97 h 111"/>
                <a:gd name="T10" fmla="*/ 37 w 83"/>
                <a:gd name="T11" fmla="*/ 111 h 111"/>
                <a:gd name="T12" fmla="*/ 79 w 83"/>
                <a:gd name="T13" fmla="*/ 22 h 111"/>
                <a:gd name="T14" fmla="*/ 81 w 83"/>
                <a:gd name="T15" fmla="*/ 17 h 111"/>
                <a:gd name="T16" fmla="*/ 83 w 83"/>
                <a:gd name="T17" fmla="*/ 10 h 111"/>
                <a:gd name="T18" fmla="*/ 81 w 83"/>
                <a:gd name="T19" fmla="*/ 5 h 111"/>
                <a:gd name="T20" fmla="*/ 77 w 83"/>
                <a:gd name="T21" fmla="*/ 1 h 111"/>
                <a:gd name="T22" fmla="*/ 74 w 83"/>
                <a:gd name="T23" fmla="*/ 0 h 111"/>
                <a:gd name="T24" fmla="*/ 69 w 83"/>
                <a:gd name="T25" fmla="*/ 1 h 111"/>
                <a:gd name="T26" fmla="*/ 62 w 83"/>
                <a:gd name="T27" fmla="*/ 3 h 111"/>
                <a:gd name="T28" fmla="*/ 55 w 83"/>
                <a:gd name="T29" fmla="*/ 10 h 11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3"/>
                <a:gd name="T46" fmla="*/ 0 h 111"/>
                <a:gd name="T47" fmla="*/ 83 w 83"/>
                <a:gd name="T48" fmla="*/ 111 h 11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3" h="111">
                  <a:moveTo>
                    <a:pt x="55" y="10"/>
                  </a:moveTo>
                  <a:lnTo>
                    <a:pt x="0" y="78"/>
                  </a:lnTo>
                  <a:lnTo>
                    <a:pt x="9" y="83"/>
                  </a:lnTo>
                  <a:lnTo>
                    <a:pt x="16" y="89"/>
                  </a:lnTo>
                  <a:lnTo>
                    <a:pt x="25" y="97"/>
                  </a:lnTo>
                  <a:lnTo>
                    <a:pt x="37" y="111"/>
                  </a:lnTo>
                  <a:lnTo>
                    <a:pt x="79" y="22"/>
                  </a:lnTo>
                  <a:lnTo>
                    <a:pt x="81" y="17"/>
                  </a:lnTo>
                  <a:lnTo>
                    <a:pt x="83" y="10"/>
                  </a:lnTo>
                  <a:lnTo>
                    <a:pt x="81" y="5"/>
                  </a:lnTo>
                  <a:lnTo>
                    <a:pt x="77" y="1"/>
                  </a:lnTo>
                  <a:lnTo>
                    <a:pt x="74" y="0"/>
                  </a:lnTo>
                  <a:lnTo>
                    <a:pt x="69" y="1"/>
                  </a:lnTo>
                  <a:lnTo>
                    <a:pt x="62" y="3"/>
                  </a:lnTo>
                  <a:lnTo>
                    <a:pt x="55" y="10"/>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96" name="Freeform 51"/>
            <p:cNvSpPr>
              <a:spLocks/>
            </p:cNvSpPr>
            <p:nvPr/>
          </p:nvSpPr>
          <p:spPr bwMode="auto">
            <a:xfrm>
              <a:off x="663" y="426"/>
              <a:ext cx="83" cy="111"/>
            </a:xfrm>
            <a:custGeom>
              <a:avLst/>
              <a:gdLst>
                <a:gd name="T0" fmla="*/ 55 w 83"/>
                <a:gd name="T1" fmla="*/ 10 h 111"/>
                <a:gd name="T2" fmla="*/ 0 w 83"/>
                <a:gd name="T3" fmla="*/ 78 h 111"/>
                <a:gd name="T4" fmla="*/ 9 w 83"/>
                <a:gd name="T5" fmla="*/ 83 h 111"/>
                <a:gd name="T6" fmla="*/ 16 w 83"/>
                <a:gd name="T7" fmla="*/ 89 h 111"/>
                <a:gd name="T8" fmla="*/ 25 w 83"/>
                <a:gd name="T9" fmla="*/ 97 h 111"/>
                <a:gd name="T10" fmla="*/ 37 w 83"/>
                <a:gd name="T11" fmla="*/ 111 h 111"/>
                <a:gd name="T12" fmla="*/ 79 w 83"/>
                <a:gd name="T13" fmla="*/ 22 h 111"/>
                <a:gd name="T14" fmla="*/ 81 w 83"/>
                <a:gd name="T15" fmla="*/ 17 h 111"/>
                <a:gd name="T16" fmla="*/ 83 w 83"/>
                <a:gd name="T17" fmla="*/ 10 h 111"/>
                <a:gd name="T18" fmla="*/ 81 w 83"/>
                <a:gd name="T19" fmla="*/ 5 h 111"/>
                <a:gd name="T20" fmla="*/ 77 w 83"/>
                <a:gd name="T21" fmla="*/ 1 h 111"/>
                <a:gd name="T22" fmla="*/ 74 w 83"/>
                <a:gd name="T23" fmla="*/ 0 h 111"/>
                <a:gd name="T24" fmla="*/ 69 w 83"/>
                <a:gd name="T25" fmla="*/ 1 h 111"/>
                <a:gd name="T26" fmla="*/ 62 w 83"/>
                <a:gd name="T27" fmla="*/ 3 h 111"/>
                <a:gd name="T28" fmla="*/ 55 w 83"/>
                <a:gd name="T29" fmla="*/ 10 h 11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3"/>
                <a:gd name="T46" fmla="*/ 0 h 111"/>
                <a:gd name="T47" fmla="*/ 83 w 83"/>
                <a:gd name="T48" fmla="*/ 111 h 11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3" h="111">
                  <a:moveTo>
                    <a:pt x="55" y="10"/>
                  </a:moveTo>
                  <a:lnTo>
                    <a:pt x="0" y="78"/>
                  </a:lnTo>
                  <a:lnTo>
                    <a:pt x="9" y="83"/>
                  </a:lnTo>
                  <a:lnTo>
                    <a:pt x="16" y="89"/>
                  </a:lnTo>
                  <a:lnTo>
                    <a:pt x="25" y="97"/>
                  </a:lnTo>
                  <a:lnTo>
                    <a:pt x="37" y="111"/>
                  </a:lnTo>
                  <a:lnTo>
                    <a:pt x="79" y="22"/>
                  </a:lnTo>
                  <a:lnTo>
                    <a:pt x="81" y="17"/>
                  </a:lnTo>
                  <a:lnTo>
                    <a:pt x="83" y="10"/>
                  </a:lnTo>
                  <a:lnTo>
                    <a:pt x="81" y="5"/>
                  </a:lnTo>
                  <a:lnTo>
                    <a:pt x="77" y="1"/>
                  </a:lnTo>
                  <a:lnTo>
                    <a:pt x="74" y="0"/>
                  </a:lnTo>
                  <a:lnTo>
                    <a:pt x="69" y="1"/>
                  </a:lnTo>
                  <a:lnTo>
                    <a:pt x="62" y="3"/>
                  </a:lnTo>
                  <a:lnTo>
                    <a:pt x="55" y="10"/>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597" name="Freeform 52"/>
            <p:cNvSpPr>
              <a:spLocks/>
            </p:cNvSpPr>
            <p:nvPr/>
          </p:nvSpPr>
          <p:spPr bwMode="auto">
            <a:xfrm>
              <a:off x="667" y="227"/>
              <a:ext cx="87" cy="120"/>
            </a:xfrm>
            <a:custGeom>
              <a:avLst/>
              <a:gdLst>
                <a:gd name="T0" fmla="*/ 61 w 87"/>
                <a:gd name="T1" fmla="*/ 111 h 120"/>
                <a:gd name="T2" fmla="*/ 0 w 87"/>
                <a:gd name="T3" fmla="*/ 26 h 120"/>
                <a:gd name="T4" fmla="*/ 12 w 87"/>
                <a:gd name="T5" fmla="*/ 22 h 120"/>
                <a:gd name="T6" fmla="*/ 21 w 87"/>
                <a:gd name="T7" fmla="*/ 19 h 120"/>
                <a:gd name="T8" fmla="*/ 30 w 87"/>
                <a:gd name="T9" fmla="*/ 12 h 120"/>
                <a:gd name="T10" fmla="*/ 42 w 87"/>
                <a:gd name="T11" fmla="*/ 0 h 120"/>
                <a:gd name="T12" fmla="*/ 82 w 87"/>
                <a:gd name="T13" fmla="*/ 99 h 120"/>
                <a:gd name="T14" fmla="*/ 86 w 87"/>
                <a:gd name="T15" fmla="*/ 106 h 120"/>
                <a:gd name="T16" fmla="*/ 87 w 87"/>
                <a:gd name="T17" fmla="*/ 111 h 120"/>
                <a:gd name="T18" fmla="*/ 86 w 87"/>
                <a:gd name="T19" fmla="*/ 117 h 120"/>
                <a:gd name="T20" fmla="*/ 82 w 87"/>
                <a:gd name="T21" fmla="*/ 120 h 120"/>
                <a:gd name="T22" fmla="*/ 79 w 87"/>
                <a:gd name="T23" fmla="*/ 120 h 120"/>
                <a:gd name="T24" fmla="*/ 73 w 87"/>
                <a:gd name="T25" fmla="*/ 120 h 120"/>
                <a:gd name="T26" fmla="*/ 66 w 87"/>
                <a:gd name="T27" fmla="*/ 117 h 120"/>
                <a:gd name="T28" fmla="*/ 61 w 87"/>
                <a:gd name="T29" fmla="*/ 111 h 1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7"/>
                <a:gd name="T46" fmla="*/ 0 h 120"/>
                <a:gd name="T47" fmla="*/ 87 w 87"/>
                <a:gd name="T48" fmla="*/ 120 h 12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7" h="120">
                  <a:moveTo>
                    <a:pt x="61" y="111"/>
                  </a:moveTo>
                  <a:lnTo>
                    <a:pt x="0" y="26"/>
                  </a:lnTo>
                  <a:lnTo>
                    <a:pt x="12" y="22"/>
                  </a:lnTo>
                  <a:lnTo>
                    <a:pt x="21" y="19"/>
                  </a:lnTo>
                  <a:lnTo>
                    <a:pt x="30" y="12"/>
                  </a:lnTo>
                  <a:lnTo>
                    <a:pt x="42" y="0"/>
                  </a:lnTo>
                  <a:lnTo>
                    <a:pt x="82" y="99"/>
                  </a:lnTo>
                  <a:lnTo>
                    <a:pt x="86" y="106"/>
                  </a:lnTo>
                  <a:lnTo>
                    <a:pt x="87" y="111"/>
                  </a:lnTo>
                  <a:lnTo>
                    <a:pt x="86" y="117"/>
                  </a:lnTo>
                  <a:lnTo>
                    <a:pt x="82" y="120"/>
                  </a:lnTo>
                  <a:lnTo>
                    <a:pt x="79" y="120"/>
                  </a:lnTo>
                  <a:lnTo>
                    <a:pt x="73" y="120"/>
                  </a:lnTo>
                  <a:lnTo>
                    <a:pt x="66" y="117"/>
                  </a:lnTo>
                  <a:lnTo>
                    <a:pt x="61" y="111"/>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98" name="Freeform 53"/>
            <p:cNvSpPr>
              <a:spLocks/>
            </p:cNvSpPr>
            <p:nvPr/>
          </p:nvSpPr>
          <p:spPr bwMode="auto">
            <a:xfrm>
              <a:off x="667" y="227"/>
              <a:ext cx="87" cy="120"/>
            </a:xfrm>
            <a:custGeom>
              <a:avLst/>
              <a:gdLst>
                <a:gd name="T0" fmla="*/ 61 w 87"/>
                <a:gd name="T1" fmla="*/ 111 h 120"/>
                <a:gd name="T2" fmla="*/ 0 w 87"/>
                <a:gd name="T3" fmla="*/ 26 h 120"/>
                <a:gd name="T4" fmla="*/ 12 w 87"/>
                <a:gd name="T5" fmla="*/ 22 h 120"/>
                <a:gd name="T6" fmla="*/ 21 w 87"/>
                <a:gd name="T7" fmla="*/ 19 h 120"/>
                <a:gd name="T8" fmla="*/ 30 w 87"/>
                <a:gd name="T9" fmla="*/ 12 h 120"/>
                <a:gd name="T10" fmla="*/ 42 w 87"/>
                <a:gd name="T11" fmla="*/ 0 h 120"/>
                <a:gd name="T12" fmla="*/ 82 w 87"/>
                <a:gd name="T13" fmla="*/ 99 h 120"/>
                <a:gd name="T14" fmla="*/ 86 w 87"/>
                <a:gd name="T15" fmla="*/ 106 h 120"/>
                <a:gd name="T16" fmla="*/ 87 w 87"/>
                <a:gd name="T17" fmla="*/ 111 h 120"/>
                <a:gd name="T18" fmla="*/ 86 w 87"/>
                <a:gd name="T19" fmla="*/ 117 h 120"/>
                <a:gd name="T20" fmla="*/ 82 w 87"/>
                <a:gd name="T21" fmla="*/ 120 h 120"/>
                <a:gd name="T22" fmla="*/ 79 w 87"/>
                <a:gd name="T23" fmla="*/ 120 h 120"/>
                <a:gd name="T24" fmla="*/ 73 w 87"/>
                <a:gd name="T25" fmla="*/ 120 h 120"/>
                <a:gd name="T26" fmla="*/ 66 w 87"/>
                <a:gd name="T27" fmla="*/ 117 h 120"/>
                <a:gd name="T28" fmla="*/ 61 w 87"/>
                <a:gd name="T29" fmla="*/ 111 h 1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7"/>
                <a:gd name="T46" fmla="*/ 0 h 120"/>
                <a:gd name="T47" fmla="*/ 87 w 87"/>
                <a:gd name="T48" fmla="*/ 120 h 12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7" h="120">
                  <a:moveTo>
                    <a:pt x="61" y="111"/>
                  </a:moveTo>
                  <a:lnTo>
                    <a:pt x="0" y="26"/>
                  </a:lnTo>
                  <a:lnTo>
                    <a:pt x="12" y="22"/>
                  </a:lnTo>
                  <a:lnTo>
                    <a:pt x="21" y="19"/>
                  </a:lnTo>
                  <a:lnTo>
                    <a:pt x="30" y="12"/>
                  </a:lnTo>
                  <a:lnTo>
                    <a:pt x="42" y="0"/>
                  </a:lnTo>
                  <a:lnTo>
                    <a:pt x="82" y="99"/>
                  </a:lnTo>
                  <a:lnTo>
                    <a:pt x="86" y="106"/>
                  </a:lnTo>
                  <a:lnTo>
                    <a:pt x="87" y="111"/>
                  </a:lnTo>
                  <a:lnTo>
                    <a:pt x="86" y="117"/>
                  </a:lnTo>
                  <a:lnTo>
                    <a:pt x="82" y="120"/>
                  </a:lnTo>
                  <a:lnTo>
                    <a:pt x="79" y="120"/>
                  </a:lnTo>
                  <a:lnTo>
                    <a:pt x="73" y="120"/>
                  </a:lnTo>
                  <a:lnTo>
                    <a:pt x="66" y="117"/>
                  </a:lnTo>
                  <a:lnTo>
                    <a:pt x="61" y="111"/>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599" name="Freeform 54"/>
            <p:cNvSpPr>
              <a:spLocks/>
            </p:cNvSpPr>
            <p:nvPr/>
          </p:nvSpPr>
          <p:spPr bwMode="auto">
            <a:xfrm>
              <a:off x="648" y="0"/>
              <a:ext cx="87" cy="113"/>
            </a:xfrm>
            <a:custGeom>
              <a:avLst/>
              <a:gdLst>
                <a:gd name="T0" fmla="*/ 64 w 87"/>
                <a:gd name="T1" fmla="*/ 7 h 113"/>
                <a:gd name="T2" fmla="*/ 0 w 87"/>
                <a:gd name="T3" fmla="*/ 96 h 113"/>
                <a:gd name="T4" fmla="*/ 15 w 87"/>
                <a:gd name="T5" fmla="*/ 97 h 113"/>
                <a:gd name="T6" fmla="*/ 28 w 87"/>
                <a:gd name="T7" fmla="*/ 101 h 113"/>
                <a:gd name="T8" fmla="*/ 38 w 87"/>
                <a:gd name="T9" fmla="*/ 106 h 113"/>
                <a:gd name="T10" fmla="*/ 49 w 87"/>
                <a:gd name="T11" fmla="*/ 113 h 113"/>
                <a:gd name="T12" fmla="*/ 84 w 87"/>
                <a:gd name="T13" fmla="*/ 19 h 113"/>
                <a:gd name="T14" fmla="*/ 87 w 87"/>
                <a:gd name="T15" fmla="*/ 14 h 113"/>
                <a:gd name="T16" fmla="*/ 87 w 87"/>
                <a:gd name="T17" fmla="*/ 8 h 113"/>
                <a:gd name="T18" fmla="*/ 87 w 87"/>
                <a:gd name="T19" fmla="*/ 5 h 113"/>
                <a:gd name="T20" fmla="*/ 84 w 87"/>
                <a:gd name="T21" fmla="*/ 1 h 113"/>
                <a:gd name="T22" fmla="*/ 80 w 87"/>
                <a:gd name="T23" fmla="*/ 0 h 113"/>
                <a:gd name="T24" fmla="*/ 77 w 87"/>
                <a:gd name="T25" fmla="*/ 0 h 113"/>
                <a:gd name="T26" fmla="*/ 71 w 87"/>
                <a:gd name="T27" fmla="*/ 3 h 113"/>
                <a:gd name="T28" fmla="*/ 64 w 87"/>
                <a:gd name="T29" fmla="*/ 7 h 11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7"/>
                <a:gd name="T46" fmla="*/ 0 h 113"/>
                <a:gd name="T47" fmla="*/ 87 w 87"/>
                <a:gd name="T48" fmla="*/ 113 h 11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7" h="113">
                  <a:moveTo>
                    <a:pt x="64" y="7"/>
                  </a:moveTo>
                  <a:lnTo>
                    <a:pt x="0" y="96"/>
                  </a:lnTo>
                  <a:lnTo>
                    <a:pt x="15" y="97"/>
                  </a:lnTo>
                  <a:lnTo>
                    <a:pt x="28" y="101"/>
                  </a:lnTo>
                  <a:lnTo>
                    <a:pt x="38" y="106"/>
                  </a:lnTo>
                  <a:lnTo>
                    <a:pt x="49" y="113"/>
                  </a:lnTo>
                  <a:lnTo>
                    <a:pt x="84" y="19"/>
                  </a:lnTo>
                  <a:lnTo>
                    <a:pt x="87" y="14"/>
                  </a:lnTo>
                  <a:lnTo>
                    <a:pt x="87" y="8"/>
                  </a:lnTo>
                  <a:lnTo>
                    <a:pt x="87" y="5"/>
                  </a:lnTo>
                  <a:lnTo>
                    <a:pt x="84" y="1"/>
                  </a:lnTo>
                  <a:lnTo>
                    <a:pt x="80" y="0"/>
                  </a:lnTo>
                  <a:lnTo>
                    <a:pt x="77" y="0"/>
                  </a:lnTo>
                  <a:lnTo>
                    <a:pt x="71" y="3"/>
                  </a:lnTo>
                  <a:lnTo>
                    <a:pt x="64" y="7"/>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00" name="Freeform 55"/>
            <p:cNvSpPr>
              <a:spLocks/>
            </p:cNvSpPr>
            <p:nvPr/>
          </p:nvSpPr>
          <p:spPr bwMode="auto">
            <a:xfrm>
              <a:off x="648" y="0"/>
              <a:ext cx="87" cy="113"/>
            </a:xfrm>
            <a:custGeom>
              <a:avLst/>
              <a:gdLst>
                <a:gd name="T0" fmla="*/ 64 w 87"/>
                <a:gd name="T1" fmla="*/ 7 h 113"/>
                <a:gd name="T2" fmla="*/ 0 w 87"/>
                <a:gd name="T3" fmla="*/ 96 h 113"/>
                <a:gd name="T4" fmla="*/ 15 w 87"/>
                <a:gd name="T5" fmla="*/ 97 h 113"/>
                <a:gd name="T6" fmla="*/ 28 w 87"/>
                <a:gd name="T7" fmla="*/ 101 h 113"/>
                <a:gd name="T8" fmla="*/ 38 w 87"/>
                <a:gd name="T9" fmla="*/ 106 h 113"/>
                <a:gd name="T10" fmla="*/ 49 w 87"/>
                <a:gd name="T11" fmla="*/ 113 h 113"/>
                <a:gd name="T12" fmla="*/ 84 w 87"/>
                <a:gd name="T13" fmla="*/ 19 h 113"/>
                <a:gd name="T14" fmla="*/ 87 w 87"/>
                <a:gd name="T15" fmla="*/ 14 h 113"/>
                <a:gd name="T16" fmla="*/ 87 w 87"/>
                <a:gd name="T17" fmla="*/ 8 h 113"/>
                <a:gd name="T18" fmla="*/ 87 w 87"/>
                <a:gd name="T19" fmla="*/ 5 h 113"/>
                <a:gd name="T20" fmla="*/ 84 w 87"/>
                <a:gd name="T21" fmla="*/ 1 h 113"/>
                <a:gd name="T22" fmla="*/ 80 w 87"/>
                <a:gd name="T23" fmla="*/ 0 h 113"/>
                <a:gd name="T24" fmla="*/ 77 w 87"/>
                <a:gd name="T25" fmla="*/ 0 h 113"/>
                <a:gd name="T26" fmla="*/ 71 w 87"/>
                <a:gd name="T27" fmla="*/ 3 h 113"/>
                <a:gd name="T28" fmla="*/ 64 w 87"/>
                <a:gd name="T29" fmla="*/ 7 h 11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7"/>
                <a:gd name="T46" fmla="*/ 0 h 113"/>
                <a:gd name="T47" fmla="*/ 87 w 87"/>
                <a:gd name="T48" fmla="*/ 113 h 11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7" h="113">
                  <a:moveTo>
                    <a:pt x="64" y="7"/>
                  </a:moveTo>
                  <a:lnTo>
                    <a:pt x="0" y="96"/>
                  </a:lnTo>
                  <a:lnTo>
                    <a:pt x="15" y="97"/>
                  </a:lnTo>
                  <a:lnTo>
                    <a:pt x="28" y="101"/>
                  </a:lnTo>
                  <a:lnTo>
                    <a:pt x="38" y="106"/>
                  </a:lnTo>
                  <a:lnTo>
                    <a:pt x="49" y="113"/>
                  </a:lnTo>
                  <a:lnTo>
                    <a:pt x="84" y="19"/>
                  </a:lnTo>
                  <a:lnTo>
                    <a:pt x="87" y="14"/>
                  </a:lnTo>
                  <a:lnTo>
                    <a:pt x="87" y="8"/>
                  </a:lnTo>
                  <a:lnTo>
                    <a:pt x="87" y="5"/>
                  </a:lnTo>
                  <a:lnTo>
                    <a:pt x="84" y="1"/>
                  </a:lnTo>
                  <a:lnTo>
                    <a:pt x="80" y="0"/>
                  </a:lnTo>
                  <a:lnTo>
                    <a:pt x="77" y="0"/>
                  </a:lnTo>
                  <a:lnTo>
                    <a:pt x="71" y="3"/>
                  </a:lnTo>
                  <a:lnTo>
                    <a:pt x="64" y="7"/>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601" name="Freeform 56"/>
            <p:cNvSpPr>
              <a:spLocks/>
            </p:cNvSpPr>
            <p:nvPr/>
          </p:nvSpPr>
          <p:spPr bwMode="auto">
            <a:xfrm>
              <a:off x="571" y="1372"/>
              <a:ext cx="159" cy="159"/>
            </a:xfrm>
            <a:custGeom>
              <a:avLst/>
              <a:gdLst>
                <a:gd name="T0" fmla="*/ 0 w 159"/>
                <a:gd name="T1" fmla="*/ 78 h 159"/>
                <a:gd name="T2" fmla="*/ 2 w 159"/>
                <a:gd name="T3" fmla="*/ 63 h 159"/>
                <a:gd name="T4" fmla="*/ 7 w 159"/>
                <a:gd name="T5" fmla="*/ 47 h 159"/>
                <a:gd name="T6" fmla="*/ 14 w 159"/>
                <a:gd name="T7" fmla="*/ 35 h 159"/>
                <a:gd name="T8" fmla="*/ 23 w 159"/>
                <a:gd name="T9" fmla="*/ 23 h 159"/>
                <a:gd name="T10" fmla="*/ 35 w 159"/>
                <a:gd name="T11" fmla="*/ 12 h 159"/>
                <a:gd name="T12" fmla="*/ 49 w 159"/>
                <a:gd name="T13" fmla="*/ 5 h 159"/>
                <a:gd name="T14" fmla="*/ 63 w 159"/>
                <a:gd name="T15" fmla="*/ 0 h 159"/>
                <a:gd name="T16" fmla="*/ 80 w 159"/>
                <a:gd name="T17" fmla="*/ 0 h 159"/>
                <a:gd name="T18" fmla="*/ 96 w 159"/>
                <a:gd name="T19" fmla="*/ 0 h 159"/>
                <a:gd name="T20" fmla="*/ 110 w 159"/>
                <a:gd name="T21" fmla="*/ 5 h 159"/>
                <a:gd name="T22" fmla="*/ 124 w 159"/>
                <a:gd name="T23" fmla="*/ 12 h 159"/>
                <a:gd name="T24" fmla="*/ 136 w 159"/>
                <a:gd name="T25" fmla="*/ 23 h 159"/>
                <a:gd name="T26" fmla="*/ 145 w 159"/>
                <a:gd name="T27" fmla="*/ 35 h 159"/>
                <a:gd name="T28" fmla="*/ 154 w 159"/>
                <a:gd name="T29" fmla="*/ 47 h 159"/>
                <a:gd name="T30" fmla="*/ 157 w 159"/>
                <a:gd name="T31" fmla="*/ 63 h 159"/>
                <a:gd name="T32" fmla="*/ 159 w 159"/>
                <a:gd name="T33" fmla="*/ 78 h 159"/>
                <a:gd name="T34" fmla="*/ 157 w 159"/>
                <a:gd name="T35" fmla="*/ 94 h 159"/>
                <a:gd name="T36" fmla="*/ 154 w 159"/>
                <a:gd name="T37" fmla="*/ 110 h 159"/>
                <a:gd name="T38" fmla="*/ 145 w 159"/>
                <a:gd name="T39" fmla="*/ 124 h 159"/>
                <a:gd name="T40" fmla="*/ 136 w 159"/>
                <a:gd name="T41" fmla="*/ 134 h 159"/>
                <a:gd name="T42" fmla="*/ 124 w 159"/>
                <a:gd name="T43" fmla="*/ 145 h 159"/>
                <a:gd name="T44" fmla="*/ 110 w 159"/>
                <a:gd name="T45" fmla="*/ 152 h 159"/>
                <a:gd name="T46" fmla="*/ 96 w 159"/>
                <a:gd name="T47" fmla="*/ 157 h 159"/>
                <a:gd name="T48" fmla="*/ 80 w 159"/>
                <a:gd name="T49" fmla="*/ 159 h 159"/>
                <a:gd name="T50" fmla="*/ 63 w 159"/>
                <a:gd name="T51" fmla="*/ 157 h 159"/>
                <a:gd name="T52" fmla="*/ 49 w 159"/>
                <a:gd name="T53" fmla="*/ 152 h 159"/>
                <a:gd name="T54" fmla="*/ 35 w 159"/>
                <a:gd name="T55" fmla="*/ 145 h 159"/>
                <a:gd name="T56" fmla="*/ 23 w 159"/>
                <a:gd name="T57" fmla="*/ 134 h 159"/>
                <a:gd name="T58" fmla="*/ 14 w 159"/>
                <a:gd name="T59" fmla="*/ 124 h 159"/>
                <a:gd name="T60" fmla="*/ 7 w 159"/>
                <a:gd name="T61" fmla="*/ 110 h 159"/>
                <a:gd name="T62" fmla="*/ 2 w 159"/>
                <a:gd name="T63" fmla="*/ 94 h 159"/>
                <a:gd name="T64" fmla="*/ 0 w 159"/>
                <a:gd name="T65" fmla="*/ 78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0" y="78"/>
                  </a:moveTo>
                  <a:lnTo>
                    <a:pt x="2" y="63"/>
                  </a:lnTo>
                  <a:lnTo>
                    <a:pt x="7" y="47"/>
                  </a:lnTo>
                  <a:lnTo>
                    <a:pt x="14" y="35"/>
                  </a:lnTo>
                  <a:lnTo>
                    <a:pt x="23" y="23"/>
                  </a:lnTo>
                  <a:lnTo>
                    <a:pt x="35" y="12"/>
                  </a:lnTo>
                  <a:lnTo>
                    <a:pt x="49" y="5"/>
                  </a:lnTo>
                  <a:lnTo>
                    <a:pt x="63" y="0"/>
                  </a:lnTo>
                  <a:lnTo>
                    <a:pt x="80" y="0"/>
                  </a:lnTo>
                  <a:lnTo>
                    <a:pt x="96" y="0"/>
                  </a:lnTo>
                  <a:lnTo>
                    <a:pt x="110" y="5"/>
                  </a:lnTo>
                  <a:lnTo>
                    <a:pt x="124" y="12"/>
                  </a:lnTo>
                  <a:lnTo>
                    <a:pt x="136" y="23"/>
                  </a:lnTo>
                  <a:lnTo>
                    <a:pt x="145" y="35"/>
                  </a:lnTo>
                  <a:lnTo>
                    <a:pt x="154" y="47"/>
                  </a:lnTo>
                  <a:lnTo>
                    <a:pt x="157" y="63"/>
                  </a:lnTo>
                  <a:lnTo>
                    <a:pt x="159" y="78"/>
                  </a:lnTo>
                  <a:lnTo>
                    <a:pt x="157" y="94"/>
                  </a:lnTo>
                  <a:lnTo>
                    <a:pt x="154" y="110"/>
                  </a:lnTo>
                  <a:lnTo>
                    <a:pt x="145" y="124"/>
                  </a:lnTo>
                  <a:lnTo>
                    <a:pt x="136" y="134"/>
                  </a:lnTo>
                  <a:lnTo>
                    <a:pt x="124" y="145"/>
                  </a:lnTo>
                  <a:lnTo>
                    <a:pt x="110" y="152"/>
                  </a:lnTo>
                  <a:lnTo>
                    <a:pt x="96" y="157"/>
                  </a:lnTo>
                  <a:lnTo>
                    <a:pt x="80" y="159"/>
                  </a:lnTo>
                  <a:lnTo>
                    <a:pt x="63" y="157"/>
                  </a:lnTo>
                  <a:lnTo>
                    <a:pt x="49" y="152"/>
                  </a:lnTo>
                  <a:lnTo>
                    <a:pt x="35" y="145"/>
                  </a:lnTo>
                  <a:lnTo>
                    <a:pt x="23" y="134"/>
                  </a:lnTo>
                  <a:lnTo>
                    <a:pt x="14" y="124"/>
                  </a:lnTo>
                  <a:lnTo>
                    <a:pt x="7" y="110"/>
                  </a:lnTo>
                  <a:lnTo>
                    <a:pt x="2" y="94"/>
                  </a:lnTo>
                  <a:lnTo>
                    <a:pt x="0" y="78"/>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02" name="Freeform 57"/>
            <p:cNvSpPr>
              <a:spLocks/>
            </p:cNvSpPr>
            <p:nvPr/>
          </p:nvSpPr>
          <p:spPr bwMode="auto">
            <a:xfrm>
              <a:off x="419" y="1396"/>
              <a:ext cx="107" cy="109"/>
            </a:xfrm>
            <a:custGeom>
              <a:avLst/>
              <a:gdLst>
                <a:gd name="T0" fmla="*/ 0 w 107"/>
                <a:gd name="T1" fmla="*/ 54 h 109"/>
                <a:gd name="T2" fmla="*/ 0 w 107"/>
                <a:gd name="T3" fmla="*/ 44 h 109"/>
                <a:gd name="T4" fmla="*/ 4 w 107"/>
                <a:gd name="T5" fmla="*/ 34 h 109"/>
                <a:gd name="T6" fmla="*/ 9 w 107"/>
                <a:gd name="T7" fmla="*/ 25 h 109"/>
                <a:gd name="T8" fmla="*/ 16 w 107"/>
                <a:gd name="T9" fmla="*/ 16 h 109"/>
                <a:gd name="T10" fmla="*/ 23 w 107"/>
                <a:gd name="T11" fmla="*/ 9 h 109"/>
                <a:gd name="T12" fmla="*/ 33 w 107"/>
                <a:gd name="T13" fmla="*/ 6 h 109"/>
                <a:gd name="T14" fmla="*/ 42 w 107"/>
                <a:gd name="T15" fmla="*/ 2 h 109"/>
                <a:gd name="T16" fmla="*/ 54 w 107"/>
                <a:gd name="T17" fmla="*/ 0 h 109"/>
                <a:gd name="T18" fmla="*/ 65 w 107"/>
                <a:gd name="T19" fmla="*/ 2 h 109"/>
                <a:gd name="T20" fmla="*/ 75 w 107"/>
                <a:gd name="T21" fmla="*/ 6 h 109"/>
                <a:gd name="T22" fmla="*/ 84 w 107"/>
                <a:gd name="T23" fmla="*/ 9 h 109"/>
                <a:gd name="T24" fmla="*/ 91 w 107"/>
                <a:gd name="T25" fmla="*/ 16 h 109"/>
                <a:gd name="T26" fmla="*/ 98 w 107"/>
                <a:gd name="T27" fmla="*/ 25 h 109"/>
                <a:gd name="T28" fmla="*/ 103 w 107"/>
                <a:gd name="T29" fmla="*/ 34 h 109"/>
                <a:gd name="T30" fmla="*/ 107 w 107"/>
                <a:gd name="T31" fmla="*/ 44 h 109"/>
                <a:gd name="T32" fmla="*/ 107 w 107"/>
                <a:gd name="T33" fmla="*/ 54 h 109"/>
                <a:gd name="T34" fmla="*/ 107 w 107"/>
                <a:gd name="T35" fmla="*/ 65 h 109"/>
                <a:gd name="T36" fmla="*/ 103 w 107"/>
                <a:gd name="T37" fmla="*/ 75 h 109"/>
                <a:gd name="T38" fmla="*/ 98 w 107"/>
                <a:gd name="T39" fmla="*/ 84 h 109"/>
                <a:gd name="T40" fmla="*/ 91 w 107"/>
                <a:gd name="T41" fmla="*/ 93 h 109"/>
                <a:gd name="T42" fmla="*/ 84 w 107"/>
                <a:gd name="T43" fmla="*/ 100 h 109"/>
                <a:gd name="T44" fmla="*/ 75 w 107"/>
                <a:gd name="T45" fmla="*/ 103 h 109"/>
                <a:gd name="T46" fmla="*/ 65 w 107"/>
                <a:gd name="T47" fmla="*/ 107 h 109"/>
                <a:gd name="T48" fmla="*/ 54 w 107"/>
                <a:gd name="T49" fmla="*/ 109 h 109"/>
                <a:gd name="T50" fmla="*/ 42 w 107"/>
                <a:gd name="T51" fmla="*/ 107 h 109"/>
                <a:gd name="T52" fmla="*/ 33 w 107"/>
                <a:gd name="T53" fmla="*/ 103 h 109"/>
                <a:gd name="T54" fmla="*/ 23 w 107"/>
                <a:gd name="T55" fmla="*/ 100 h 109"/>
                <a:gd name="T56" fmla="*/ 16 w 107"/>
                <a:gd name="T57" fmla="*/ 93 h 109"/>
                <a:gd name="T58" fmla="*/ 9 w 107"/>
                <a:gd name="T59" fmla="*/ 84 h 109"/>
                <a:gd name="T60" fmla="*/ 4 w 107"/>
                <a:gd name="T61" fmla="*/ 75 h 109"/>
                <a:gd name="T62" fmla="*/ 0 w 107"/>
                <a:gd name="T63" fmla="*/ 65 h 109"/>
                <a:gd name="T64" fmla="*/ 0 w 107"/>
                <a:gd name="T65" fmla="*/ 54 h 10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7"/>
                <a:gd name="T100" fmla="*/ 0 h 109"/>
                <a:gd name="T101" fmla="*/ 107 w 107"/>
                <a:gd name="T102" fmla="*/ 109 h 10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7" h="109">
                  <a:moveTo>
                    <a:pt x="0" y="54"/>
                  </a:moveTo>
                  <a:lnTo>
                    <a:pt x="0" y="44"/>
                  </a:lnTo>
                  <a:lnTo>
                    <a:pt x="4" y="34"/>
                  </a:lnTo>
                  <a:lnTo>
                    <a:pt x="9" y="25"/>
                  </a:lnTo>
                  <a:lnTo>
                    <a:pt x="16" y="16"/>
                  </a:lnTo>
                  <a:lnTo>
                    <a:pt x="23" y="9"/>
                  </a:lnTo>
                  <a:lnTo>
                    <a:pt x="33" y="6"/>
                  </a:lnTo>
                  <a:lnTo>
                    <a:pt x="42" y="2"/>
                  </a:lnTo>
                  <a:lnTo>
                    <a:pt x="54" y="0"/>
                  </a:lnTo>
                  <a:lnTo>
                    <a:pt x="65" y="2"/>
                  </a:lnTo>
                  <a:lnTo>
                    <a:pt x="75" y="6"/>
                  </a:lnTo>
                  <a:lnTo>
                    <a:pt x="84" y="9"/>
                  </a:lnTo>
                  <a:lnTo>
                    <a:pt x="91" y="16"/>
                  </a:lnTo>
                  <a:lnTo>
                    <a:pt x="98" y="25"/>
                  </a:lnTo>
                  <a:lnTo>
                    <a:pt x="103" y="34"/>
                  </a:lnTo>
                  <a:lnTo>
                    <a:pt x="107" y="44"/>
                  </a:lnTo>
                  <a:lnTo>
                    <a:pt x="107" y="54"/>
                  </a:lnTo>
                  <a:lnTo>
                    <a:pt x="107" y="65"/>
                  </a:lnTo>
                  <a:lnTo>
                    <a:pt x="103" y="75"/>
                  </a:lnTo>
                  <a:lnTo>
                    <a:pt x="98" y="84"/>
                  </a:lnTo>
                  <a:lnTo>
                    <a:pt x="91" y="93"/>
                  </a:lnTo>
                  <a:lnTo>
                    <a:pt x="84" y="100"/>
                  </a:lnTo>
                  <a:lnTo>
                    <a:pt x="75" y="103"/>
                  </a:lnTo>
                  <a:lnTo>
                    <a:pt x="65" y="107"/>
                  </a:lnTo>
                  <a:lnTo>
                    <a:pt x="54" y="109"/>
                  </a:lnTo>
                  <a:lnTo>
                    <a:pt x="42" y="107"/>
                  </a:lnTo>
                  <a:lnTo>
                    <a:pt x="33" y="103"/>
                  </a:lnTo>
                  <a:lnTo>
                    <a:pt x="23" y="100"/>
                  </a:lnTo>
                  <a:lnTo>
                    <a:pt x="16" y="93"/>
                  </a:lnTo>
                  <a:lnTo>
                    <a:pt x="9" y="84"/>
                  </a:lnTo>
                  <a:lnTo>
                    <a:pt x="4" y="75"/>
                  </a:lnTo>
                  <a:lnTo>
                    <a:pt x="0" y="65"/>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03" name="Freeform 58"/>
            <p:cNvSpPr>
              <a:spLocks/>
            </p:cNvSpPr>
            <p:nvPr/>
          </p:nvSpPr>
          <p:spPr bwMode="auto">
            <a:xfrm>
              <a:off x="520" y="1428"/>
              <a:ext cx="74" cy="47"/>
            </a:xfrm>
            <a:custGeom>
              <a:avLst/>
              <a:gdLst>
                <a:gd name="T0" fmla="*/ 63 w 74"/>
                <a:gd name="T1" fmla="*/ 40 h 47"/>
                <a:gd name="T2" fmla="*/ 0 w 74"/>
                <a:gd name="T3" fmla="*/ 47 h 47"/>
                <a:gd name="T4" fmla="*/ 4 w 74"/>
                <a:gd name="T5" fmla="*/ 35 h 47"/>
                <a:gd name="T6" fmla="*/ 4 w 74"/>
                <a:gd name="T7" fmla="*/ 24 h 47"/>
                <a:gd name="T8" fmla="*/ 4 w 74"/>
                <a:gd name="T9" fmla="*/ 12 h 47"/>
                <a:gd name="T10" fmla="*/ 0 w 74"/>
                <a:gd name="T11" fmla="*/ 0 h 47"/>
                <a:gd name="T12" fmla="*/ 63 w 74"/>
                <a:gd name="T13" fmla="*/ 5 h 47"/>
                <a:gd name="T14" fmla="*/ 68 w 74"/>
                <a:gd name="T15" fmla="*/ 7 h 47"/>
                <a:gd name="T16" fmla="*/ 72 w 74"/>
                <a:gd name="T17" fmla="*/ 10 h 47"/>
                <a:gd name="T18" fmla="*/ 74 w 74"/>
                <a:gd name="T19" fmla="*/ 15 h 47"/>
                <a:gd name="T20" fmla="*/ 74 w 74"/>
                <a:gd name="T21" fmla="*/ 22 h 47"/>
                <a:gd name="T22" fmla="*/ 74 w 74"/>
                <a:gd name="T23" fmla="*/ 29 h 47"/>
                <a:gd name="T24" fmla="*/ 72 w 74"/>
                <a:gd name="T25" fmla="*/ 35 h 47"/>
                <a:gd name="T26" fmla="*/ 68 w 74"/>
                <a:gd name="T27" fmla="*/ 38 h 47"/>
                <a:gd name="T28" fmla="*/ 63 w 74"/>
                <a:gd name="T29" fmla="*/ 40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4"/>
                <a:gd name="T46" fmla="*/ 0 h 47"/>
                <a:gd name="T47" fmla="*/ 74 w 74"/>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4" h="47">
                  <a:moveTo>
                    <a:pt x="63" y="40"/>
                  </a:moveTo>
                  <a:lnTo>
                    <a:pt x="0" y="47"/>
                  </a:lnTo>
                  <a:lnTo>
                    <a:pt x="4" y="35"/>
                  </a:lnTo>
                  <a:lnTo>
                    <a:pt x="4" y="24"/>
                  </a:lnTo>
                  <a:lnTo>
                    <a:pt x="4" y="12"/>
                  </a:lnTo>
                  <a:lnTo>
                    <a:pt x="0" y="0"/>
                  </a:lnTo>
                  <a:lnTo>
                    <a:pt x="63" y="5"/>
                  </a:lnTo>
                  <a:lnTo>
                    <a:pt x="68" y="7"/>
                  </a:lnTo>
                  <a:lnTo>
                    <a:pt x="72" y="10"/>
                  </a:lnTo>
                  <a:lnTo>
                    <a:pt x="74" y="15"/>
                  </a:lnTo>
                  <a:lnTo>
                    <a:pt x="74" y="22"/>
                  </a:lnTo>
                  <a:lnTo>
                    <a:pt x="74" y="29"/>
                  </a:lnTo>
                  <a:lnTo>
                    <a:pt x="72" y="35"/>
                  </a:lnTo>
                  <a:lnTo>
                    <a:pt x="68" y="38"/>
                  </a:lnTo>
                  <a:lnTo>
                    <a:pt x="63" y="40"/>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04" name="Freeform 59"/>
            <p:cNvSpPr>
              <a:spLocks/>
            </p:cNvSpPr>
            <p:nvPr/>
          </p:nvSpPr>
          <p:spPr bwMode="auto">
            <a:xfrm>
              <a:off x="520" y="1428"/>
              <a:ext cx="74" cy="47"/>
            </a:xfrm>
            <a:custGeom>
              <a:avLst/>
              <a:gdLst>
                <a:gd name="T0" fmla="*/ 63 w 74"/>
                <a:gd name="T1" fmla="*/ 40 h 47"/>
                <a:gd name="T2" fmla="*/ 0 w 74"/>
                <a:gd name="T3" fmla="*/ 47 h 47"/>
                <a:gd name="T4" fmla="*/ 4 w 74"/>
                <a:gd name="T5" fmla="*/ 35 h 47"/>
                <a:gd name="T6" fmla="*/ 4 w 74"/>
                <a:gd name="T7" fmla="*/ 24 h 47"/>
                <a:gd name="T8" fmla="*/ 4 w 74"/>
                <a:gd name="T9" fmla="*/ 12 h 47"/>
                <a:gd name="T10" fmla="*/ 0 w 74"/>
                <a:gd name="T11" fmla="*/ 0 h 47"/>
                <a:gd name="T12" fmla="*/ 63 w 74"/>
                <a:gd name="T13" fmla="*/ 5 h 47"/>
                <a:gd name="T14" fmla="*/ 68 w 74"/>
                <a:gd name="T15" fmla="*/ 7 h 47"/>
                <a:gd name="T16" fmla="*/ 72 w 74"/>
                <a:gd name="T17" fmla="*/ 10 h 47"/>
                <a:gd name="T18" fmla="*/ 74 w 74"/>
                <a:gd name="T19" fmla="*/ 15 h 47"/>
                <a:gd name="T20" fmla="*/ 74 w 74"/>
                <a:gd name="T21" fmla="*/ 22 h 47"/>
                <a:gd name="T22" fmla="*/ 74 w 74"/>
                <a:gd name="T23" fmla="*/ 29 h 47"/>
                <a:gd name="T24" fmla="*/ 72 w 74"/>
                <a:gd name="T25" fmla="*/ 35 h 47"/>
                <a:gd name="T26" fmla="*/ 68 w 74"/>
                <a:gd name="T27" fmla="*/ 38 h 47"/>
                <a:gd name="T28" fmla="*/ 63 w 74"/>
                <a:gd name="T29" fmla="*/ 40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4"/>
                <a:gd name="T46" fmla="*/ 0 h 47"/>
                <a:gd name="T47" fmla="*/ 74 w 74"/>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4" h="47">
                  <a:moveTo>
                    <a:pt x="63" y="40"/>
                  </a:moveTo>
                  <a:lnTo>
                    <a:pt x="0" y="47"/>
                  </a:lnTo>
                  <a:lnTo>
                    <a:pt x="4" y="35"/>
                  </a:lnTo>
                  <a:lnTo>
                    <a:pt x="4" y="24"/>
                  </a:lnTo>
                  <a:lnTo>
                    <a:pt x="4" y="12"/>
                  </a:lnTo>
                  <a:lnTo>
                    <a:pt x="0" y="0"/>
                  </a:lnTo>
                  <a:lnTo>
                    <a:pt x="63" y="5"/>
                  </a:lnTo>
                  <a:lnTo>
                    <a:pt x="68" y="7"/>
                  </a:lnTo>
                  <a:lnTo>
                    <a:pt x="72" y="10"/>
                  </a:lnTo>
                  <a:lnTo>
                    <a:pt x="74" y="15"/>
                  </a:lnTo>
                  <a:lnTo>
                    <a:pt x="74" y="22"/>
                  </a:lnTo>
                  <a:lnTo>
                    <a:pt x="74" y="29"/>
                  </a:lnTo>
                  <a:lnTo>
                    <a:pt x="72" y="35"/>
                  </a:lnTo>
                  <a:lnTo>
                    <a:pt x="68" y="38"/>
                  </a:lnTo>
                  <a:lnTo>
                    <a:pt x="63" y="40"/>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605" name="Freeform 60"/>
            <p:cNvSpPr>
              <a:spLocks/>
            </p:cNvSpPr>
            <p:nvPr/>
          </p:nvSpPr>
          <p:spPr bwMode="auto">
            <a:xfrm>
              <a:off x="648" y="1276"/>
              <a:ext cx="87" cy="112"/>
            </a:xfrm>
            <a:custGeom>
              <a:avLst/>
              <a:gdLst>
                <a:gd name="T0" fmla="*/ 64 w 87"/>
                <a:gd name="T1" fmla="*/ 7 h 112"/>
                <a:gd name="T2" fmla="*/ 0 w 87"/>
                <a:gd name="T3" fmla="*/ 96 h 112"/>
                <a:gd name="T4" fmla="*/ 15 w 87"/>
                <a:gd name="T5" fmla="*/ 98 h 112"/>
                <a:gd name="T6" fmla="*/ 28 w 87"/>
                <a:gd name="T7" fmla="*/ 101 h 112"/>
                <a:gd name="T8" fmla="*/ 38 w 87"/>
                <a:gd name="T9" fmla="*/ 105 h 112"/>
                <a:gd name="T10" fmla="*/ 49 w 87"/>
                <a:gd name="T11" fmla="*/ 112 h 112"/>
                <a:gd name="T12" fmla="*/ 84 w 87"/>
                <a:gd name="T13" fmla="*/ 19 h 112"/>
                <a:gd name="T14" fmla="*/ 87 w 87"/>
                <a:gd name="T15" fmla="*/ 14 h 112"/>
                <a:gd name="T16" fmla="*/ 87 w 87"/>
                <a:gd name="T17" fmla="*/ 9 h 112"/>
                <a:gd name="T18" fmla="*/ 87 w 87"/>
                <a:gd name="T19" fmla="*/ 3 h 112"/>
                <a:gd name="T20" fmla="*/ 84 w 87"/>
                <a:gd name="T21" fmla="*/ 2 h 112"/>
                <a:gd name="T22" fmla="*/ 80 w 87"/>
                <a:gd name="T23" fmla="*/ 0 h 112"/>
                <a:gd name="T24" fmla="*/ 77 w 87"/>
                <a:gd name="T25" fmla="*/ 0 h 112"/>
                <a:gd name="T26" fmla="*/ 71 w 87"/>
                <a:gd name="T27" fmla="*/ 2 h 112"/>
                <a:gd name="T28" fmla="*/ 64 w 87"/>
                <a:gd name="T29" fmla="*/ 7 h 1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7"/>
                <a:gd name="T46" fmla="*/ 0 h 112"/>
                <a:gd name="T47" fmla="*/ 87 w 87"/>
                <a:gd name="T48" fmla="*/ 112 h 11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7" h="112">
                  <a:moveTo>
                    <a:pt x="64" y="7"/>
                  </a:moveTo>
                  <a:lnTo>
                    <a:pt x="0" y="96"/>
                  </a:lnTo>
                  <a:lnTo>
                    <a:pt x="15" y="98"/>
                  </a:lnTo>
                  <a:lnTo>
                    <a:pt x="28" y="101"/>
                  </a:lnTo>
                  <a:lnTo>
                    <a:pt x="38" y="105"/>
                  </a:lnTo>
                  <a:lnTo>
                    <a:pt x="49" y="112"/>
                  </a:lnTo>
                  <a:lnTo>
                    <a:pt x="84" y="19"/>
                  </a:lnTo>
                  <a:lnTo>
                    <a:pt x="87" y="14"/>
                  </a:lnTo>
                  <a:lnTo>
                    <a:pt x="87" y="9"/>
                  </a:lnTo>
                  <a:lnTo>
                    <a:pt x="87" y="3"/>
                  </a:lnTo>
                  <a:lnTo>
                    <a:pt x="84" y="2"/>
                  </a:lnTo>
                  <a:lnTo>
                    <a:pt x="80" y="0"/>
                  </a:lnTo>
                  <a:lnTo>
                    <a:pt x="77" y="0"/>
                  </a:lnTo>
                  <a:lnTo>
                    <a:pt x="71" y="2"/>
                  </a:lnTo>
                  <a:lnTo>
                    <a:pt x="64" y="7"/>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06" name="Freeform 61"/>
            <p:cNvSpPr>
              <a:spLocks/>
            </p:cNvSpPr>
            <p:nvPr/>
          </p:nvSpPr>
          <p:spPr bwMode="auto">
            <a:xfrm>
              <a:off x="648" y="1276"/>
              <a:ext cx="87" cy="112"/>
            </a:xfrm>
            <a:custGeom>
              <a:avLst/>
              <a:gdLst>
                <a:gd name="T0" fmla="*/ 64 w 87"/>
                <a:gd name="T1" fmla="*/ 7 h 112"/>
                <a:gd name="T2" fmla="*/ 0 w 87"/>
                <a:gd name="T3" fmla="*/ 96 h 112"/>
                <a:gd name="T4" fmla="*/ 15 w 87"/>
                <a:gd name="T5" fmla="*/ 98 h 112"/>
                <a:gd name="T6" fmla="*/ 28 w 87"/>
                <a:gd name="T7" fmla="*/ 101 h 112"/>
                <a:gd name="T8" fmla="*/ 38 w 87"/>
                <a:gd name="T9" fmla="*/ 105 h 112"/>
                <a:gd name="T10" fmla="*/ 49 w 87"/>
                <a:gd name="T11" fmla="*/ 112 h 112"/>
                <a:gd name="T12" fmla="*/ 84 w 87"/>
                <a:gd name="T13" fmla="*/ 19 h 112"/>
                <a:gd name="T14" fmla="*/ 87 w 87"/>
                <a:gd name="T15" fmla="*/ 14 h 112"/>
                <a:gd name="T16" fmla="*/ 87 w 87"/>
                <a:gd name="T17" fmla="*/ 9 h 112"/>
                <a:gd name="T18" fmla="*/ 87 w 87"/>
                <a:gd name="T19" fmla="*/ 3 h 112"/>
                <a:gd name="T20" fmla="*/ 84 w 87"/>
                <a:gd name="T21" fmla="*/ 2 h 112"/>
                <a:gd name="T22" fmla="*/ 80 w 87"/>
                <a:gd name="T23" fmla="*/ 0 h 112"/>
                <a:gd name="T24" fmla="*/ 77 w 87"/>
                <a:gd name="T25" fmla="*/ 0 h 112"/>
                <a:gd name="T26" fmla="*/ 71 w 87"/>
                <a:gd name="T27" fmla="*/ 2 h 112"/>
                <a:gd name="T28" fmla="*/ 64 w 87"/>
                <a:gd name="T29" fmla="*/ 7 h 1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7"/>
                <a:gd name="T46" fmla="*/ 0 h 112"/>
                <a:gd name="T47" fmla="*/ 87 w 87"/>
                <a:gd name="T48" fmla="*/ 112 h 11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7" h="112">
                  <a:moveTo>
                    <a:pt x="64" y="7"/>
                  </a:moveTo>
                  <a:lnTo>
                    <a:pt x="0" y="96"/>
                  </a:lnTo>
                  <a:lnTo>
                    <a:pt x="15" y="98"/>
                  </a:lnTo>
                  <a:lnTo>
                    <a:pt x="28" y="101"/>
                  </a:lnTo>
                  <a:lnTo>
                    <a:pt x="38" y="105"/>
                  </a:lnTo>
                  <a:lnTo>
                    <a:pt x="49" y="112"/>
                  </a:lnTo>
                  <a:lnTo>
                    <a:pt x="84" y="19"/>
                  </a:lnTo>
                  <a:lnTo>
                    <a:pt x="87" y="14"/>
                  </a:lnTo>
                  <a:lnTo>
                    <a:pt x="87" y="9"/>
                  </a:lnTo>
                  <a:lnTo>
                    <a:pt x="87" y="3"/>
                  </a:lnTo>
                  <a:lnTo>
                    <a:pt x="84" y="2"/>
                  </a:lnTo>
                  <a:lnTo>
                    <a:pt x="80" y="0"/>
                  </a:lnTo>
                  <a:lnTo>
                    <a:pt x="77" y="0"/>
                  </a:lnTo>
                  <a:lnTo>
                    <a:pt x="71" y="2"/>
                  </a:lnTo>
                  <a:lnTo>
                    <a:pt x="64" y="7"/>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607" name="Freeform 62"/>
            <p:cNvSpPr>
              <a:spLocks/>
            </p:cNvSpPr>
            <p:nvPr/>
          </p:nvSpPr>
          <p:spPr bwMode="auto">
            <a:xfrm>
              <a:off x="683" y="2632"/>
              <a:ext cx="155" cy="156"/>
            </a:xfrm>
            <a:custGeom>
              <a:avLst/>
              <a:gdLst>
                <a:gd name="T0" fmla="*/ 155 w 155"/>
                <a:gd name="T1" fmla="*/ 79 h 156"/>
                <a:gd name="T2" fmla="*/ 153 w 155"/>
                <a:gd name="T3" fmla="*/ 95 h 156"/>
                <a:gd name="T4" fmla="*/ 148 w 155"/>
                <a:gd name="T5" fmla="*/ 109 h 156"/>
                <a:gd name="T6" fmla="*/ 141 w 155"/>
                <a:gd name="T7" fmla="*/ 123 h 156"/>
                <a:gd name="T8" fmla="*/ 132 w 155"/>
                <a:gd name="T9" fmla="*/ 133 h 156"/>
                <a:gd name="T10" fmla="*/ 120 w 155"/>
                <a:gd name="T11" fmla="*/ 144 h 156"/>
                <a:gd name="T12" fmla="*/ 108 w 155"/>
                <a:gd name="T13" fmla="*/ 150 h 156"/>
                <a:gd name="T14" fmla="*/ 92 w 155"/>
                <a:gd name="T15" fmla="*/ 154 h 156"/>
                <a:gd name="T16" fmla="*/ 77 w 155"/>
                <a:gd name="T17" fmla="*/ 156 h 156"/>
                <a:gd name="T18" fmla="*/ 61 w 155"/>
                <a:gd name="T19" fmla="*/ 154 h 156"/>
                <a:gd name="T20" fmla="*/ 47 w 155"/>
                <a:gd name="T21" fmla="*/ 150 h 156"/>
                <a:gd name="T22" fmla="*/ 33 w 155"/>
                <a:gd name="T23" fmla="*/ 144 h 156"/>
                <a:gd name="T24" fmla="*/ 22 w 155"/>
                <a:gd name="T25" fmla="*/ 133 h 156"/>
                <a:gd name="T26" fmla="*/ 12 w 155"/>
                <a:gd name="T27" fmla="*/ 123 h 156"/>
                <a:gd name="T28" fmla="*/ 5 w 155"/>
                <a:gd name="T29" fmla="*/ 109 h 156"/>
                <a:gd name="T30" fmla="*/ 1 w 155"/>
                <a:gd name="T31" fmla="*/ 95 h 156"/>
                <a:gd name="T32" fmla="*/ 0 w 155"/>
                <a:gd name="T33" fmla="*/ 79 h 156"/>
                <a:gd name="T34" fmla="*/ 1 w 155"/>
                <a:gd name="T35" fmla="*/ 63 h 156"/>
                <a:gd name="T36" fmla="*/ 5 w 155"/>
                <a:gd name="T37" fmla="*/ 47 h 156"/>
                <a:gd name="T38" fmla="*/ 12 w 155"/>
                <a:gd name="T39" fmla="*/ 35 h 156"/>
                <a:gd name="T40" fmla="*/ 22 w 155"/>
                <a:gd name="T41" fmla="*/ 23 h 156"/>
                <a:gd name="T42" fmla="*/ 33 w 155"/>
                <a:gd name="T43" fmla="*/ 14 h 156"/>
                <a:gd name="T44" fmla="*/ 47 w 155"/>
                <a:gd name="T45" fmla="*/ 7 h 156"/>
                <a:gd name="T46" fmla="*/ 61 w 155"/>
                <a:gd name="T47" fmla="*/ 2 h 156"/>
                <a:gd name="T48" fmla="*/ 77 w 155"/>
                <a:gd name="T49" fmla="*/ 0 h 156"/>
                <a:gd name="T50" fmla="*/ 92 w 155"/>
                <a:gd name="T51" fmla="*/ 2 h 156"/>
                <a:gd name="T52" fmla="*/ 108 w 155"/>
                <a:gd name="T53" fmla="*/ 7 h 156"/>
                <a:gd name="T54" fmla="*/ 120 w 155"/>
                <a:gd name="T55" fmla="*/ 14 h 156"/>
                <a:gd name="T56" fmla="*/ 132 w 155"/>
                <a:gd name="T57" fmla="*/ 23 h 156"/>
                <a:gd name="T58" fmla="*/ 141 w 155"/>
                <a:gd name="T59" fmla="*/ 35 h 156"/>
                <a:gd name="T60" fmla="*/ 148 w 155"/>
                <a:gd name="T61" fmla="*/ 47 h 156"/>
                <a:gd name="T62" fmla="*/ 153 w 155"/>
                <a:gd name="T63" fmla="*/ 63 h 156"/>
                <a:gd name="T64" fmla="*/ 155 w 155"/>
                <a:gd name="T65" fmla="*/ 79 h 15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5"/>
                <a:gd name="T100" fmla="*/ 0 h 156"/>
                <a:gd name="T101" fmla="*/ 155 w 155"/>
                <a:gd name="T102" fmla="*/ 156 h 15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5" h="156">
                  <a:moveTo>
                    <a:pt x="155" y="79"/>
                  </a:moveTo>
                  <a:lnTo>
                    <a:pt x="153" y="95"/>
                  </a:lnTo>
                  <a:lnTo>
                    <a:pt x="148" y="109"/>
                  </a:lnTo>
                  <a:lnTo>
                    <a:pt x="141" y="123"/>
                  </a:lnTo>
                  <a:lnTo>
                    <a:pt x="132" y="133"/>
                  </a:lnTo>
                  <a:lnTo>
                    <a:pt x="120" y="144"/>
                  </a:lnTo>
                  <a:lnTo>
                    <a:pt x="108" y="150"/>
                  </a:lnTo>
                  <a:lnTo>
                    <a:pt x="92" y="154"/>
                  </a:lnTo>
                  <a:lnTo>
                    <a:pt x="77" y="156"/>
                  </a:lnTo>
                  <a:lnTo>
                    <a:pt x="61" y="154"/>
                  </a:lnTo>
                  <a:lnTo>
                    <a:pt x="47" y="150"/>
                  </a:lnTo>
                  <a:lnTo>
                    <a:pt x="33" y="144"/>
                  </a:lnTo>
                  <a:lnTo>
                    <a:pt x="22" y="133"/>
                  </a:lnTo>
                  <a:lnTo>
                    <a:pt x="12" y="123"/>
                  </a:lnTo>
                  <a:lnTo>
                    <a:pt x="5" y="109"/>
                  </a:lnTo>
                  <a:lnTo>
                    <a:pt x="1" y="95"/>
                  </a:lnTo>
                  <a:lnTo>
                    <a:pt x="0" y="79"/>
                  </a:lnTo>
                  <a:lnTo>
                    <a:pt x="1" y="63"/>
                  </a:lnTo>
                  <a:lnTo>
                    <a:pt x="5" y="47"/>
                  </a:lnTo>
                  <a:lnTo>
                    <a:pt x="12" y="35"/>
                  </a:lnTo>
                  <a:lnTo>
                    <a:pt x="22" y="23"/>
                  </a:lnTo>
                  <a:lnTo>
                    <a:pt x="33" y="14"/>
                  </a:lnTo>
                  <a:lnTo>
                    <a:pt x="47" y="7"/>
                  </a:lnTo>
                  <a:lnTo>
                    <a:pt x="61" y="2"/>
                  </a:lnTo>
                  <a:lnTo>
                    <a:pt x="77" y="0"/>
                  </a:lnTo>
                  <a:lnTo>
                    <a:pt x="92" y="2"/>
                  </a:lnTo>
                  <a:lnTo>
                    <a:pt x="108" y="7"/>
                  </a:lnTo>
                  <a:lnTo>
                    <a:pt x="120" y="14"/>
                  </a:lnTo>
                  <a:lnTo>
                    <a:pt x="132" y="23"/>
                  </a:lnTo>
                  <a:lnTo>
                    <a:pt x="141" y="35"/>
                  </a:lnTo>
                  <a:lnTo>
                    <a:pt x="148" y="47"/>
                  </a:lnTo>
                  <a:lnTo>
                    <a:pt x="153" y="63"/>
                  </a:lnTo>
                  <a:lnTo>
                    <a:pt x="155" y="79"/>
                  </a:lnTo>
                  <a:close/>
                </a:path>
              </a:pathLst>
            </a:custGeom>
            <a:gradFill rotWithShape="1">
              <a:gsLst>
                <a:gs pos="0">
                  <a:srgbClr val="FFE3B9"/>
                </a:gs>
                <a:gs pos="100000">
                  <a:srgbClr val="FF99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08" name="Freeform 63"/>
            <p:cNvSpPr>
              <a:spLocks/>
            </p:cNvSpPr>
            <p:nvPr/>
          </p:nvSpPr>
          <p:spPr bwMode="auto">
            <a:xfrm>
              <a:off x="578" y="2240"/>
              <a:ext cx="159" cy="158"/>
            </a:xfrm>
            <a:custGeom>
              <a:avLst/>
              <a:gdLst>
                <a:gd name="T0" fmla="*/ 0 w 159"/>
                <a:gd name="T1" fmla="*/ 80 h 158"/>
                <a:gd name="T2" fmla="*/ 2 w 159"/>
                <a:gd name="T3" fmla="*/ 64 h 158"/>
                <a:gd name="T4" fmla="*/ 7 w 159"/>
                <a:gd name="T5" fmla="*/ 48 h 158"/>
                <a:gd name="T6" fmla="*/ 14 w 159"/>
                <a:gd name="T7" fmla="*/ 36 h 158"/>
                <a:gd name="T8" fmla="*/ 23 w 159"/>
                <a:gd name="T9" fmla="*/ 24 h 158"/>
                <a:gd name="T10" fmla="*/ 35 w 159"/>
                <a:gd name="T11" fmla="*/ 14 h 158"/>
                <a:gd name="T12" fmla="*/ 49 w 159"/>
                <a:gd name="T13" fmla="*/ 7 h 158"/>
                <a:gd name="T14" fmla="*/ 63 w 159"/>
                <a:gd name="T15" fmla="*/ 1 h 158"/>
                <a:gd name="T16" fmla="*/ 80 w 159"/>
                <a:gd name="T17" fmla="*/ 0 h 158"/>
                <a:gd name="T18" fmla="*/ 96 w 159"/>
                <a:gd name="T19" fmla="*/ 1 h 158"/>
                <a:gd name="T20" fmla="*/ 110 w 159"/>
                <a:gd name="T21" fmla="*/ 7 h 158"/>
                <a:gd name="T22" fmla="*/ 124 w 159"/>
                <a:gd name="T23" fmla="*/ 14 h 158"/>
                <a:gd name="T24" fmla="*/ 136 w 159"/>
                <a:gd name="T25" fmla="*/ 24 h 158"/>
                <a:gd name="T26" fmla="*/ 145 w 159"/>
                <a:gd name="T27" fmla="*/ 36 h 158"/>
                <a:gd name="T28" fmla="*/ 154 w 159"/>
                <a:gd name="T29" fmla="*/ 48 h 158"/>
                <a:gd name="T30" fmla="*/ 157 w 159"/>
                <a:gd name="T31" fmla="*/ 64 h 158"/>
                <a:gd name="T32" fmla="*/ 159 w 159"/>
                <a:gd name="T33" fmla="*/ 80 h 158"/>
                <a:gd name="T34" fmla="*/ 157 w 159"/>
                <a:gd name="T35" fmla="*/ 96 h 158"/>
                <a:gd name="T36" fmla="*/ 154 w 159"/>
                <a:gd name="T37" fmla="*/ 111 h 158"/>
                <a:gd name="T38" fmla="*/ 145 w 159"/>
                <a:gd name="T39" fmla="*/ 124 h 158"/>
                <a:gd name="T40" fmla="*/ 136 w 159"/>
                <a:gd name="T41" fmla="*/ 136 h 158"/>
                <a:gd name="T42" fmla="*/ 124 w 159"/>
                <a:gd name="T43" fmla="*/ 146 h 158"/>
                <a:gd name="T44" fmla="*/ 110 w 159"/>
                <a:gd name="T45" fmla="*/ 153 h 158"/>
                <a:gd name="T46" fmla="*/ 96 w 159"/>
                <a:gd name="T47" fmla="*/ 158 h 158"/>
                <a:gd name="T48" fmla="*/ 80 w 159"/>
                <a:gd name="T49" fmla="*/ 158 h 158"/>
                <a:gd name="T50" fmla="*/ 63 w 159"/>
                <a:gd name="T51" fmla="*/ 158 h 158"/>
                <a:gd name="T52" fmla="*/ 49 w 159"/>
                <a:gd name="T53" fmla="*/ 153 h 158"/>
                <a:gd name="T54" fmla="*/ 35 w 159"/>
                <a:gd name="T55" fmla="*/ 146 h 158"/>
                <a:gd name="T56" fmla="*/ 23 w 159"/>
                <a:gd name="T57" fmla="*/ 136 h 158"/>
                <a:gd name="T58" fmla="*/ 14 w 159"/>
                <a:gd name="T59" fmla="*/ 124 h 158"/>
                <a:gd name="T60" fmla="*/ 7 w 159"/>
                <a:gd name="T61" fmla="*/ 111 h 158"/>
                <a:gd name="T62" fmla="*/ 2 w 159"/>
                <a:gd name="T63" fmla="*/ 96 h 158"/>
                <a:gd name="T64" fmla="*/ 0 w 159"/>
                <a:gd name="T65" fmla="*/ 80 h 15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8"/>
                <a:gd name="T101" fmla="*/ 159 w 159"/>
                <a:gd name="T102" fmla="*/ 158 h 15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8">
                  <a:moveTo>
                    <a:pt x="0" y="80"/>
                  </a:moveTo>
                  <a:lnTo>
                    <a:pt x="2" y="64"/>
                  </a:lnTo>
                  <a:lnTo>
                    <a:pt x="7" y="48"/>
                  </a:lnTo>
                  <a:lnTo>
                    <a:pt x="14" y="36"/>
                  </a:lnTo>
                  <a:lnTo>
                    <a:pt x="23" y="24"/>
                  </a:lnTo>
                  <a:lnTo>
                    <a:pt x="35" y="14"/>
                  </a:lnTo>
                  <a:lnTo>
                    <a:pt x="49" y="7"/>
                  </a:lnTo>
                  <a:lnTo>
                    <a:pt x="63" y="1"/>
                  </a:lnTo>
                  <a:lnTo>
                    <a:pt x="80" y="0"/>
                  </a:lnTo>
                  <a:lnTo>
                    <a:pt x="96" y="1"/>
                  </a:lnTo>
                  <a:lnTo>
                    <a:pt x="110" y="7"/>
                  </a:lnTo>
                  <a:lnTo>
                    <a:pt x="124" y="14"/>
                  </a:lnTo>
                  <a:lnTo>
                    <a:pt x="136" y="24"/>
                  </a:lnTo>
                  <a:lnTo>
                    <a:pt x="145" y="36"/>
                  </a:lnTo>
                  <a:lnTo>
                    <a:pt x="154" y="48"/>
                  </a:lnTo>
                  <a:lnTo>
                    <a:pt x="157" y="64"/>
                  </a:lnTo>
                  <a:lnTo>
                    <a:pt x="159" y="80"/>
                  </a:lnTo>
                  <a:lnTo>
                    <a:pt x="157" y="96"/>
                  </a:lnTo>
                  <a:lnTo>
                    <a:pt x="154" y="111"/>
                  </a:lnTo>
                  <a:lnTo>
                    <a:pt x="145" y="124"/>
                  </a:lnTo>
                  <a:lnTo>
                    <a:pt x="136" y="136"/>
                  </a:lnTo>
                  <a:lnTo>
                    <a:pt x="124" y="146"/>
                  </a:lnTo>
                  <a:lnTo>
                    <a:pt x="110" y="153"/>
                  </a:lnTo>
                  <a:lnTo>
                    <a:pt x="96" y="158"/>
                  </a:lnTo>
                  <a:lnTo>
                    <a:pt x="80" y="158"/>
                  </a:lnTo>
                  <a:lnTo>
                    <a:pt x="63" y="158"/>
                  </a:lnTo>
                  <a:lnTo>
                    <a:pt x="49" y="153"/>
                  </a:lnTo>
                  <a:lnTo>
                    <a:pt x="35" y="146"/>
                  </a:lnTo>
                  <a:lnTo>
                    <a:pt x="23" y="136"/>
                  </a:lnTo>
                  <a:lnTo>
                    <a:pt x="14" y="124"/>
                  </a:lnTo>
                  <a:lnTo>
                    <a:pt x="7" y="111"/>
                  </a:lnTo>
                  <a:lnTo>
                    <a:pt x="2" y="96"/>
                  </a:lnTo>
                  <a:lnTo>
                    <a:pt x="0" y="80"/>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09" name="Freeform 64"/>
            <p:cNvSpPr>
              <a:spLocks/>
            </p:cNvSpPr>
            <p:nvPr/>
          </p:nvSpPr>
          <p:spPr bwMode="auto">
            <a:xfrm>
              <a:off x="672" y="2006"/>
              <a:ext cx="159" cy="160"/>
            </a:xfrm>
            <a:custGeom>
              <a:avLst/>
              <a:gdLst>
                <a:gd name="T0" fmla="*/ 0 w 159"/>
                <a:gd name="T1" fmla="*/ 80 h 160"/>
                <a:gd name="T2" fmla="*/ 2 w 159"/>
                <a:gd name="T3" fmla="*/ 64 h 160"/>
                <a:gd name="T4" fmla="*/ 5 w 159"/>
                <a:gd name="T5" fmla="*/ 49 h 160"/>
                <a:gd name="T6" fmla="*/ 14 w 159"/>
                <a:gd name="T7" fmla="*/ 36 h 160"/>
                <a:gd name="T8" fmla="*/ 23 w 159"/>
                <a:gd name="T9" fmla="*/ 24 h 160"/>
                <a:gd name="T10" fmla="*/ 35 w 159"/>
                <a:gd name="T11" fmla="*/ 14 h 160"/>
                <a:gd name="T12" fmla="*/ 49 w 159"/>
                <a:gd name="T13" fmla="*/ 7 h 160"/>
                <a:gd name="T14" fmla="*/ 63 w 159"/>
                <a:gd name="T15" fmla="*/ 1 h 160"/>
                <a:gd name="T16" fmla="*/ 79 w 159"/>
                <a:gd name="T17" fmla="*/ 0 h 160"/>
                <a:gd name="T18" fmla="*/ 96 w 159"/>
                <a:gd name="T19" fmla="*/ 1 h 160"/>
                <a:gd name="T20" fmla="*/ 110 w 159"/>
                <a:gd name="T21" fmla="*/ 7 h 160"/>
                <a:gd name="T22" fmla="*/ 124 w 159"/>
                <a:gd name="T23" fmla="*/ 14 h 160"/>
                <a:gd name="T24" fmla="*/ 136 w 159"/>
                <a:gd name="T25" fmla="*/ 24 h 160"/>
                <a:gd name="T26" fmla="*/ 145 w 159"/>
                <a:gd name="T27" fmla="*/ 36 h 160"/>
                <a:gd name="T28" fmla="*/ 152 w 159"/>
                <a:gd name="T29" fmla="*/ 49 h 160"/>
                <a:gd name="T30" fmla="*/ 157 w 159"/>
                <a:gd name="T31" fmla="*/ 64 h 160"/>
                <a:gd name="T32" fmla="*/ 159 w 159"/>
                <a:gd name="T33" fmla="*/ 80 h 160"/>
                <a:gd name="T34" fmla="*/ 157 w 159"/>
                <a:gd name="T35" fmla="*/ 96 h 160"/>
                <a:gd name="T36" fmla="*/ 152 w 159"/>
                <a:gd name="T37" fmla="*/ 111 h 160"/>
                <a:gd name="T38" fmla="*/ 145 w 159"/>
                <a:gd name="T39" fmla="*/ 124 h 160"/>
                <a:gd name="T40" fmla="*/ 136 w 159"/>
                <a:gd name="T41" fmla="*/ 136 h 160"/>
                <a:gd name="T42" fmla="*/ 124 w 159"/>
                <a:gd name="T43" fmla="*/ 146 h 160"/>
                <a:gd name="T44" fmla="*/ 110 w 159"/>
                <a:gd name="T45" fmla="*/ 153 h 160"/>
                <a:gd name="T46" fmla="*/ 96 w 159"/>
                <a:gd name="T47" fmla="*/ 158 h 160"/>
                <a:gd name="T48" fmla="*/ 79 w 159"/>
                <a:gd name="T49" fmla="*/ 160 h 160"/>
                <a:gd name="T50" fmla="*/ 63 w 159"/>
                <a:gd name="T51" fmla="*/ 158 h 160"/>
                <a:gd name="T52" fmla="*/ 49 w 159"/>
                <a:gd name="T53" fmla="*/ 153 h 160"/>
                <a:gd name="T54" fmla="*/ 35 w 159"/>
                <a:gd name="T55" fmla="*/ 146 h 160"/>
                <a:gd name="T56" fmla="*/ 23 w 159"/>
                <a:gd name="T57" fmla="*/ 136 h 160"/>
                <a:gd name="T58" fmla="*/ 14 w 159"/>
                <a:gd name="T59" fmla="*/ 124 h 160"/>
                <a:gd name="T60" fmla="*/ 5 w 159"/>
                <a:gd name="T61" fmla="*/ 111 h 160"/>
                <a:gd name="T62" fmla="*/ 2 w 159"/>
                <a:gd name="T63" fmla="*/ 96 h 160"/>
                <a:gd name="T64" fmla="*/ 0 w 159"/>
                <a:gd name="T65" fmla="*/ 80 h 16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60"/>
                <a:gd name="T101" fmla="*/ 159 w 159"/>
                <a:gd name="T102" fmla="*/ 160 h 16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60">
                  <a:moveTo>
                    <a:pt x="0" y="80"/>
                  </a:moveTo>
                  <a:lnTo>
                    <a:pt x="2" y="64"/>
                  </a:lnTo>
                  <a:lnTo>
                    <a:pt x="5" y="49"/>
                  </a:lnTo>
                  <a:lnTo>
                    <a:pt x="14" y="36"/>
                  </a:lnTo>
                  <a:lnTo>
                    <a:pt x="23" y="24"/>
                  </a:lnTo>
                  <a:lnTo>
                    <a:pt x="35" y="14"/>
                  </a:lnTo>
                  <a:lnTo>
                    <a:pt x="49" y="7"/>
                  </a:lnTo>
                  <a:lnTo>
                    <a:pt x="63" y="1"/>
                  </a:lnTo>
                  <a:lnTo>
                    <a:pt x="79" y="0"/>
                  </a:lnTo>
                  <a:lnTo>
                    <a:pt x="96" y="1"/>
                  </a:lnTo>
                  <a:lnTo>
                    <a:pt x="110" y="7"/>
                  </a:lnTo>
                  <a:lnTo>
                    <a:pt x="124" y="14"/>
                  </a:lnTo>
                  <a:lnTo>
                    <a:pt x="136" y="24"/>
                  </a:lnTo>
                  <a:lnTo>
                    <a:pt x="145" y="36"/>
                  </a:lnTo>
                  <a:lnTo>
                    <a:pt x="152" y="49"/>
                  </a:lnTo>
                  <a:lnTo>
                    <a:pt x="157" y="64"/>
                  </a:lnTo>
                  <a:lnTo>
                    <a:pt x="159" y="80"/>
                  </a:lnTo>
                  <a:lnTo>
                    <a:pt x="157" y="96"/>
                  </a:lnTo>
                  <a:lnTo>
                    <a:pt x="152" y="111"/>
                  </a:lnTo>
                  <a:lnTo>
                    <a:pt x="145" y="124"/>
                  </a:lnTo>
                  <a:lnTo>
                    <a:pt x="136" y="136"/>
                  </a:lnTo>
                  <a:lnTo>
                    <a:pt x="124" y="146"/>
                  </a:lnTo>
                  <a:lnTo>
                    <a:pt x="110" y="153"/>
                  </a:lnTo>
                  <a:lnTo>
                    <a:pt x="96" y="158"/>
                  </a:lnTo>
                  <a:lnTo>
                    <a:pt x="79" y="160"/>
                  </a:lnTo>
                  <a:lnTo>
                    <a:pt x="63" y="158"/>
                  </a:lnTo>
                  <a:lnTo>
                    <a:pt x="49" y="153"/>
                  </a:lnTo>
                  <a:lnTo>
                    <a:pt x="35" y="146"/>
                  </a:lnTo>
                  <a:lnTo>
                    <a:pt x="23" y="136"/>
                  </a:lnTo>
                  <a:lnTo>
                    <a:pt x="14" y="124"/>
                  </a:lnTo>
                  <a:lnTo>
                    <a:pt x="5" y="111"/>
                  </a:lnTo>
                  <a:lnTo>
                    <a:pt x="2" y="96"/>
                  </a:lnTo>
                  <a:lnTo>
                    <a:pt x="0" y="80"/>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10" name="Freeform 65"/>
            <p:cNvSpPr>
              <a:spLocks/>
            </p:cNvSpPr>
            <p:nvPr/>
          </p:nvSpPr>
          <p:spPr bwMode="auto">
            <a:xfrm>
              <a:off x="506" y="2034"/>
              <a:ext cx="156" cy="157"/>
            </a:xfrm>
            <a:custGeom>
              <a:avLst/>
              <a:gdLst>
                <a:gd name="T0" fmla="*/ 156 w 156"/>
                <a:gd name="T1" fmla="*/ 78 h 157"/>
                <a:gd name="T2" fmla="*/ 156 w 156"/>
                <a:gd name="T3" fmla="*/ 94 h 157"/>
                <a:gd name="T4" fmla="*/ 151 w 156"/>
                <a:gd name="T5" fmla="*/ 108 h 157"/>
                <a:gd name="T6" fmla="*/ 144 w 156"/>
                <a:gd name="T7" fmla="*/ 122 h 157"/>
                <a:gd name="T8" fmla="*/ 133 w 156"/>
                <a:gd name="T9" fmla="*/ 132 h 157"/>
                <a:gd name="T10" fmla="*/ 123 w 156"/>
                <a:gd name="T11" fmla="*/ 143 h 157"/>
                <a:gd name="T12" fmla="*/ 109 w 156"/>
                <a:gd name="T13" fmla="*/ 150 h 157"/>
                <a:gd name="T14" fmla="*/ 95 w 156"/>
                <a:gd name="T15" fmla="*/ 155 h 157"/>
                <a:gd name="T16" fmla="*/ 79 w 156"/>
                <a:gd name="T17" fmla="*/ 157 h 157"/>
                <a:gd name="T18" fmla="*/ 63 w 156"/>
                <a:gd name="T19" fmla="*/ 155 h 157"/>
                <a:gd name="T20" fmla="*/ 49 w 156"/>
                <a:gd name="T21" fmla="*/ 150 h 157"/>
                <a:gd name="T22" fmla="*/ 35 w 156"/>
                <a:gd name="T23" fmla="*/ 143 h 157"/>
                <a:gd name="T24" fmla="*/ 23 w 156"/>
                <a:gd name="T25" fmla="*/ 132 h 157"/>
                <a:gd name="T26" fmla="*/ 14 w 156"/>
                <a:gd name="T27" fmla="*/ 122 h 157"/>
                <a:gd name="T28" fmla="*/ 7 w 156"/>
                <a:gd name="T29" fmla="*/ 108 h 157"/>
                <a:gd name="T30" fmla="*/ 2 w 156"/>
                <a:gd name="T31" fmla="*/ 94 h 157"/>
                <a:gd name="T32" fmla="*/ 0 w 156"/>
                <a:gd name="T33" fmla="*/ 78 h 157"/>
                <a:gd name="T34" fmla="*/ 2 w 156"/>
                <a:gd name="T35" fmla="*/ 62 h 157"/>
                <a:gd name="T36" fmla="*/ 7 w 156"/>
                <a:gd name="T37" fmla="*/ 48 h 157"/>
                <a:gd name="T38" fmla="*/ 14 w 156"/>
                <a:gd name="T39" fmla="*/ 34 h 157"/>
                <a:gd name="T40" fmla="*/ 23 w 156"/>
                <a:gd name="T41" fmla="*/ 22 h 157"/>
                <a:gd name="T42" fmla="*/ 35 w 156"/>
                <a:gd name="T43" fmla="*/ 14 h 157"/>
                <a:gd name="T44" fmla="*/ 49 w 156"/>
                <a:gd name="T45" fmla="*/ 7 h 157"/>
                <a:gd name="T46" fmla="*/ 63 w 156"/>
                <a:gd name="T47" fmla="*/ 1 h 157"/>
                <a:gd name="T48" fmla="*/ 79 w 156"/>
                <a:gd name="T49" fmla="*/ 0 h 157"/>
                <a:gd name="T50" fmla="*/ 95 w 156"/>
                <a:gd name="T51" fmla="*/ 1 h 157"/>
                <a:gd name="T52" fmla="*/ 109 w 156"/>
                <a:gd name="T53" fmla="*/ 7 h 157"/>
                <a:gd name="T54" fmla="*/ 123 w 156"/>
                <a:gd name="T55" fmla="*/ 14 h 157"/>
                <a:gd name="T56" fmla="*/ 133 w 156"/>
                <a:gd name="T57" fmla="*/ 22 h 157"/>
                <a:gd name="T58" fmla="*/ 144 w 156"/>
                <a:gd name="T59" fmla="*/ 34 h 157"/>
                <a:gd name="T60" fmla="*/ 151 w 156"/>
                <a:gd name="T61" fmla="*/ 48 h 157"/>
                <a:gd name="T62" fmla="*/ 156 w 156"/>
                <a:gd name="T63" fmla="*/ 62 h 157"/>
                <a:gd name="T64" fmla="*/ 156 w 156"/>
                <a:gd name="T65" fmla="*/ 78 h 1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6"/>
                <a:gd name="T100" fmla="*/ 0 h 157"/>
                <a:gd name="T101" fmla="*/ 156 w 156"/>
                <a:gd name="T102" fmla="*/ 157 h 1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6" h="157">
                  <a:moveTo>
                    <a:pt x="156" y="78"/>
                  </a:moveTo>
                  <a:lnTo>
                    <a:pt x="156" y="94"/>
                  </a:lnTo>
                  <a:lnTo>
                    <a:pt x="151" y="108"/>
                  </a:lnTo>
                  <a:lnTo>
                    <a:pt x="144" y="122"/>
                  </a:lnTo>
                  <a:lnTo>
                    <a:pt x="133" y="132"/>
                  </a:lnTo>
                  <a:lnTo>
                    <a:pt x="123" y="143"/>
                  </a:lnTo>
                  <a:lnTo>
                    <a:pt x="109" y="150"/>
                  </a:lnTo>
                  <a:lnTo>
                    <a:pt x="95" y="155"/>
                  </a:lnTo>
                  <a:lnTo>
                    <a:pt x="79" y="157"/>
                  </a:lnTo>
                  <a:lnTo>
                    <a:pt x="63" y="155"/>
                  </a:lnTo>
                  <a:lnTo>
                    <a:pt x="49" y="150"/>
                  </a:lnTo>
                  <a:lnTo>
                    <a:pt x="35" y="143"/>
                  </a:lnTo>
                  <a:lnTo>
                    <a:pt x="23" y="132"/>
                  </a:lnTo>
                  <a:lnTo>
                    <a:pt x="14" y="122"/>
                  </a:lnTo>
                  <a:lnTo>
                    <a:pt x="7" y="108"/>
                  </a:lnTo>
                  <a:lnTo>
                    <a:pt x="2" y="94"/>
                  </a:lnTo>
                  <a:lnTo>
                    <a:pt x="0" y="78"/>
                  </a:lnTo>
                  <a:lnTo>
                    <a:pt x="2" y="62"/>
                  </a:lnTo>
                  <a:lnTo>
                    <a:pt x="7" y="48"/>
                  </a:lnTo>
                  <a:lnTo>
                    <a:pt x="14" y="34"/>
                  </a:lnTo>
                  <a:lnTo>
                    <a:pt x="23" y="22"/>
                  </a:lnTo>
                  <a:lnTo>
                    <a:pt x="35" y="14"/>
                  </a:lnTo>
                  <a:lnTo>
                    <a:pt x="49" y="7"/>
                  </a:lnTo>
                  <a:lnTo>
                    <a:pt x="63" y="1"/>
                  </a:lnTo>
                  <a:lnTo>
                    <a:pt x="79" y="0"/>
                  </a:lnTo>
                  <a:lnTo>
                    <a:pt x="95" y="1"/>
                  </a:lnTo>
                  <a:lnTo>
                    <a:pt x="109" y="7"/>
                  </a:lnTo>
                  <a:lnTo>
                    <a:pt x="123" y="14"/>
                  </a:lnTo>
                  <a:lnTo>
                    <a:pt x="133" y="22"/>
                  </a:lnTo>
                  <a:lnTo>
                    <a:pt x="144" y="34"/>
                  </a:lnTo>
                  <a:lnTo>
                    <a:pt x="151" y="48"/>
                  </a:lnTo>
                  <a:lnTo>
                    <a:pt x="156" y="62"/>
                  </a:lnTo>
                  <a:lnTo>
                    <a:pt x="156" y="78"/>
                  </a:lnTo>
                  <a:close/>
                </a:path>
              </a:pathLst>
            </a:custGeom>
            <a:gradFill rotWithShape="1">
              <a:gsLst>
                <a:gs pos="0">
                  <a:srgbClr val="FFE3B9"/>
                </a:gs>
                <a:gs pos="100000">
                  <a:srgbClr val="FF99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11" name="Freeform 66"/>
            <p:cNvSpPr>
              <a:spLocks/>
            </p:cNvSpPr>
            <p:nvPr/>
          </p:nvSpPr>
          <p:spPr bwMode="auto">
            <a:xfrm>
              <a:off x="700" y="1602"/>
              <a:ext cx="159" cy="159"/>
            </a:xfrm>
            <a:custGeom>
              <a:avLst/>
              <a:gdLst>
                <a:gd name="T0" fmla="*/ 0 w 159"/>
                <a:gd name="T1" fmla="*/ 81 h 159"/>
                <a:gd name="T2" fmla="*/ 2 w 159"/>
                <a:gd name="T3" fmla="*/ 65 h 159"/>
                <a:gd name="T4" fmla="*/ 7 w 159"/>
                <a:gd name="T5" fmla="*/ 49 h 159"/>
                <a:gd name="T6" fmla="*/ 14 w 159"/>
                <a:gd name="T7" fmla="*/ 35 h 159"/>
                <a:gd name="T8" fmla="*/ 25 w 159"/>
                <a:gd name="T9" fmla="*/ 25 h 159"/>
                <a:gd name="T10" fmla="*/ 35 w 159"/>
                <a:gd name="T11" fmla="*/ 14 h 159"/>
                <a:gd name="T12" fmla="*/ 49 w 159"/>
                <a:gd name="T13" fmla="*/ 7 h 159"/>
                <a:gd name="T14" fmla="*/ 65 w 159"/>
                <a:gd name="T15" fmla="*/ 2 h 159"/>
                <a:gd name="T16" fmla="*/ 80 w 159"/>
                <a:gd name="T17" fmla="*/ 0 h 159"/>
                <a:gd name="T18" fmla="*/ 96 w 159"/>
                <a:gd name="T19" fmla="*/ 2 h 159"/>
                <a:gd name="T20" fmla="*/ 112 w 159"/>
                <a:gd name="T21" fmla="*/ 7 h 159"/>
                <a:gd name="T22" fmla="*/ 124 w 159"/>
                <a:gd name="T23" fmla="*/ 14 h 159"/>
                <a:gd name="T24" fmla="*/ 136 w 159"/>
                <a:gd name="T25" fmla="*/ 25 h 159"/>
                <a:gd name="T26" fmla="*/ 147 w 159"/>
                <a:gd name="T27" fmla="*/ 35 h 159"/>
                <a:gd name="T28" fmla="*/ 154 w 159"/>
                <a:gd name="T29" fmla="*/ 49 h 159"/>
                <a:gd name="T30" fmla="*/ 159 w 159"/>
                <a:gd name="T31" fmla="*/ 65 h 159"/>
                <a:gd name="T32" fmla="*/ 159 w 159"/>
                <a:gd name="T33" fmla="*/ 81 h 159"/>
                <a:gd name="T34" fmla="*/ 159 w 159"/>
                <a:gd name="T35" fmla="*/ 96 h 159"/>
                <a:gd name="T36" fmla="*/ 154 w 159"/>
                <a:gd name="T37" fmla="*/ 112 h 159"/>
                <a:gd name="T38" fmla="*/ 147 w 159"/>
                <a:gd name="T39" fmla="*/ 124 h 159"/>
                <a:gd name="T40" fmla="*/ 136 w 159"/>
                <a:gd name="T41" fmla="*/ 137 h 159"/>
                <a:gd name="T42" fmla="*/ 124 w 159"/>
                <a:gd name="T43" fmla="*/ 147 h 159"/>
                <a:gd name="T44" fmla="*/ 112 w 159"/>
                <a:gd name="T45" fmla="*/ 154 h 159"/>
                <a:gd name="T46" fmla="*/ 96 w 159"/>
                <a:gd name="T47" fmla="*/ 157 h 159"/>
                <a:gd name="T48" fmla="*/ 80 w 159"/>
                <a:gd name="T49" fmla="*/ 159 h 159"/>
                <a:gd name="T50" fmla="*/ 65 w 159"/>
                <a:gd name="T51" fmla="*/ 157 h 159"/>
                <a:gd name="T52" fmla="*/ 49 w 159"/>
                <a:gd name="T53" fmla="*/ 154 h 159"/>
                <a:gd name="T54" fmla="*/ 35 w 159"/>
                <a:gd name="T55" fmla="*/ 147 h 159"/>
                <a:gd name="T56" fmla="*/ 25 w 159"/>
                <a:gd name="T57" fmla="*/ 137 h 159"/>
                <a:gd name="T58" fmla="*/ 14 w 159"/>
                <a:gd name="T59" fmla="*/ 124 h 159"/>
                <a:gd name="T60" fmla="*/ 7 w 159"/>
                <a:gd name="T61" fmla="*/ 112 h 159"/>
                <a:gd name="T62" fmla="*/ 2 w 159"/>
                <a:gd name="T63" fmla="*/ 96 h 159"/>
                <a:gd name="T64" fmla="*/ 0 w 159"/>
                <a:gd name="T65" fmla="*/ 81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0" y="81"/>
                  </a:moveTo>
                  <a:lnTo>
                    <a:pt x="2" y="65"/>
                  </a:lnTo>
                  <a:lnTo>
                    <a:pt x="7" y="49"/>
                  </a:lnTo>
                  <a:lnTo>
                    <a:pt x="14" y="35"/>
                  </a:lnTo>
                  <a:lnTo>
                    <a:pt x="25" y="25"/>
                  </a:lnTo>
                  <a:lnTo>
                    <a:pt x="35" y="14"/>
                  </a:lnTo>
                  <a:lnTo>
                    <a:pt x="49" y="7"/>
                  </a:lnTo>
                  <a:lnTo>
                    <a:pt x="65" y="2"/>
                  </a:lnTo>
                  <a:lnTo>
                    <a:pt x="80" y="0"/>
                  </a:lnTo>
                  <a:lnTo>
                    <a:pt x="96" y="2"/>
                  </a:lnTo>
                  <a:lnTo>
                    <a:pt x="112" y="7"/>
                  </a:lnTo>
                  <a:lnTo>
                    <a:pt x="124" y="14"/>
                  </a:lnTo>
                  <a:lnTo>
                    <a:pt x="136" y="25"/>
                  </a:lnTo>
                  <a:lnTo>
                    <a:pt x="147" y="35"/>
                  </a:lnTo>
                  <a:lnTo>
                    <a:pt x="154" y="49"/>
                  </a:lnTo>
                  <a:lnTo>
                    <a:pt x="159" y="65"/>
                  </a:lnTo>
                  <a:lnTo>
                    <a:pt x="159" y="81"/>
                  </a:lnTo>
                  <a:lnTo>
                    <a:pt x="159" y="96"/>
                  </a:lnTo>
                  <a:lnTo>
                    <a:pt x="154" y="112"/>
                  </a:lnTo>
                  <a:lnTo>
                    <a:pt x="147" y="124"/>
                  </a:lnTo>
                  <a:lnTo>
                    <a:pt x="136" y="137"/>
                  </a:lnTo>
                  <a:lnTo>
                    <a:pt x="124" y="147"/>
                  </a:lnTo>
                  <a:lnTo>
                    <a:pt x="112" y="154"/>
                  </a:lnTo>
                  <a:lnTo>
                    <a:pt x="96" y="157"/>
                  </a:lnTo>
                  <a:lnTo>
                    <a:pt x="80" y="159"/>
                  </a:lnTo>
                  <a:lnTo>
                    <a:pt x="65" y="157"/>
                  </a:lnTo>
                  <a:lnTo>
                    <a:pt x="49" y="154"/>
                  </a:lnTo>
                  <a:lnTo>
                    <a:pt x="35" y="147"/>
                  </a:lnTo>
                  <a:lnTo>
                    <a:pt x="25" y="137"/>
                  </a:lnTo>
                  <a:lnTo>
                    <a:pt x="14" y="124"/>
                  </a:lnTo>
                  <a:lnTo>
                    <a:pt x="7" y="112"/>
                  </a:lnTo>
                  <a:lnTo>
                    <a:pt x="2" y="96"/>
                  </a:lnTo>
                  <a:lnTo>
                    <a:pt x="0" y="81"/>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12" name="Freeform 67"/>
            <p:cNvSpPr>
              <a:spLocks/>
            </p:cNvSpPr>
            <p:nvPr/>
          </p:nvSpPr>
          <p:spPr bwMode="auto">
            <a:xfrm>
              <a:off x="925" y="2461"/>
              <a:ext cx="109" cy="109"/>
            </a:xfrm>
            <a:custGeom>
              <a:avLst/>
              <a:gdLst>
                <a:gd name="T0" fmla="*/ 0 w 109"/>
                <a:gd name="T1" fmla="*/ 54 h 109"/>
                <a:gd name="T2" fmla="*/ 2 w 109"/>
                <a:gd name="T3" fmla="*/ 44 h 109"/>
                <a:gd name="T4" fmla="*/ 4 w 109"/>
                <a:gd name="T5" fmla="*/ 33 h 109"/>
                <a:gd name="T6" fmla="*/ 9 w 109"/>
                <a:gd name="T7" fmla="*/ 25 h 109"/>
                <a:gd name="T8" fmla="*/ 16 w 109"/>
                <a:gd name="T9" fmla="*/ 16 h 109"/>
                <a:gd name="T10" fmla="*/ 25 w 109"/>
                <a:gd name="T11" fmla="*/ 9 h 109"/>
                <a:gd name="T12" fmla="*/ 34 w 109"/>
                <a:gd name="T13" fmla="*/ 4 h 109"/>
                <a:gd name="T14" fmla="*/ 44 w 109"/>
                <a:gd name="T15" fmla="*/ 2 h 109"/>
                <a:gd name="T16" fmla="*/ 54 w 109"/>
                <a:gd name="T17" fmla="*/ 0 h 109"/>
                <a:gd name="T18" fmla="*/ 65 w 109"/>
                <a:gd name="T19" fmla="*/ 2 h 109"/>
                <a:gd name="T20" fmla="*/ 75 w 109"/>
                <a:gd name="T21" fmla="*/ 4 h 109"/>
                <a:gd name="T22" fmla="*/ 84 w 109"/>
                <a:gd name="T23" fmla="*/ 9 h 109"/>
                <a:gd name="T24" fmla="*/ 93 w 109"/>
                <a:gd name="T25" fmla="*/ 16 h 109"/>
                <a:gd name="T26" fmla="*/ 98 w 109"/>
                <a:gd name="T27" fmla="*/ 25 h 109"/>
                <a:gd name="T28" fmla="*/ 103 w 109"/>
                <a:gd name="T29" fmla="*/ 33 h 109"/>
                <a:gd name="T30" fmla="*/ 107 w 109"/>
                <a:gd name="T31" fmla="*/ 44 h 109"/>
                <a:gd name="T32" fmla="*/ 109 w 109"/>
                <a:gd name="T33" fmla="*/ 54 h 109"/>
                <a:gd name="T34" fmla="*/ 107 w 109"/>
                <a:gd name="T35" fmla="*/ 65 h 109"/>
                <a:gd name="T36" fmla="*/ 103 w 109"/>
                <a:gd name="T37" fmla="*/ 75 h 109"/>
                <a:gd name="T38" fmla="*/ 98 w 109"/>
                <a:gd name="T39" fmla="*/ 84 h 109"/>
                <a:gd name="T40" fmla="*/ 93 w 109"/>
                <a:gd name="T41" fmla="*/ 93 h 109"/>
                <a:gd name="T42" fmla="*/ 84 w 109"/>
                <a:gd name="T43" fmla="*/ 98 h 109"/>
                <a:gd name="T44" fmla="*/ 75 w 109"/>
                <a:gd name="T45" fmla="*/ 103 h 109"/>
                <a:gd name="T46" fmla="*/ 65 w 109"/>
                <a:gd name="T47" fmla="*/ 107 h 109"/>
                <a:gd name="T48" fmla="*/ 54 w 109"/>
                <a:gd name="T49" fmla="*/ 109 h 109"/>
                <a:gd name="T50" fmla="*/ 44 w 109"/>
                <a:gd name="T51" fmla="*/ 107 h 109"/>
                <a:gd name="T52" fmla="*/ 34 w 109"/>
                <a:gd name="T53" fmla="*/ 103 h 109"/>
                <a:gd name="T54" fmla="*/ 25 w 109"/>
                <a:gd name="T55" fmla="*/ 98 h 109"/>
                <a:gd name="T56" fmla="*/ 16 w 109"/>
                <a:gd name="T57" fmla="*/ 93 h 109"/>
                <a:gd name="T58" fmla="*/ 9 w 109"/>
                <a:gd name="T59" fmla="*/ 84 h 109"/>
                <a:gd name="T60" fmla="*/ 4 w 109"/>
                <a:gd name="T61" fmla="*/ 75 h 109"/>
                <a:gd name="T62" fmla="*/ 2 w 109"/>
                <a:gd name="T63" fmla="*/ 65 h 109"/>
                <a:gd name="T64" fmla="*/ 0 w 109"/>
                <a:gd name="T65" fmla="*/ 54 h 10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9"/>
                <a:gd name="T100" fmla="*/ 0 h 109"/>
                <a:gd name="T101" fmla="*/ 109 w 109"/>
                <a:gd name="T102" fmla="*/ 109 h 10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9" h="109">
                  <a:moveTo>
                    <a:pt x="0" y="54"/>
                  </a:moveTo>
                  <a:lnTo>
                    <a:pt x="2" y="44"/>
                  </a:lnTo>
                  <a:lnTo>
                    <a:pt x="4" y="33"/>
                  </a:lnTo>
                  <a:lnTo>
                    <a:pt x="9" y="25"/>
                  </a:lnTo>
                  <a:lnTo>
                    <a:pt x="16" y="16"/>
                  </a:lnTo>
                  <a:lnTo>
                    <a:pt x="25" y="9"/>
                  </a:lnTo>
                  <a:lnTo>
                    <a:pt x="34" y="4"/>
                  </a:lnTo>
                  <a:lnTo>
                    <a:pt x="44" y="2"/>
                  </a:lnTo>
                  <a:lnTo>
                    <a:pt x="54" y="0"/>
                  </a:lnTo>
                  <a:lnTo>
                    <a:pt x="65" y="2"/>
                  </a:lnTo>
                  <a:lnTo>
                    <a:pt x="75" y="4"/>
                  </a:lnTo>
                  <a:lnTo>
                    <a:pt x="84" y="9"/>
                  </a:lnTo>
                  <a:lnTo>
                    <a:pt x="93" y="16"/>
                  </a:lnTo>
                  <a:lnTo>
                    <a:pt x="98" y="25"/>
                  </a:lnTo>
                  <a:lnTo>
                    <a:pt x="103" y="33"/>
                  </a:lnTo>
                  <a:lnTo>
                    <a:pt x="107" y="44"/>
                  </a:lnTo>
                  <a:lnTo>
                    <a:pt x="109" y="54"/>
                  </a:lnTo>
                  <a:lnTo>
                    <a:pt x="107" y="65"/>
                  </a:lnTo>
                  <a:lnTo>
                    <a:pt x="103" y="75"/>
                  </a:lnTo>
                  <a:lnTo>
                    <a:pt x="98" y="84"/>
                  </a:lnTo>
                  <a:lnTo>
                    <a:pt x="93" y="93"/>
                  </a:lnTo>
                  <a:lnTo>
                    <a:pt x="84" y="98"/>
                  </a:lnTo>
                  <a:lnTo>
                    <a:pt x="75" y="103"/>
                  </a:lnTo>
                  <a:lnTo>
                    <a:pt x="65" y="107"/>
                  </a:lnTo>
                  <a:lnTo>
                    <a:pt x="54" y="109"/>
                  </a:lnTo>
                  <a:lnTo>
                    <a:pt x="44" y="107"/>
                  </a:lnTo>
                  <a:lnTo>
                    <a:pt x="34" y="103"/>
                  </a:lnTo>
                  <a:lnTo>
                    <a:pt x="25" y="98"/>
                  </a:lnTo>
                  <a:lnTo>
                    <a:pt x="16" y="93"/>
                  </a:lnTo>
                  <a:lnTo>
                    <a:pt x="9" y="84"/>
                  </a:lnTo>
                  <a:lnTo>
                    <a:pt x="4" y="75"/>
                  </a:lnTo>
                  <a:lnTo>
                    <a:pt x="2" y="65"/>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13" name="Freeform 68"/>
            <p:cNvSpPr>
              <a:spLocks/>
            </p:cNvSpPr>
            <p:nvPr/>
          </p:nvSpPr>
          <p:spPr bwMode="auto">
            <a:xfrm>
              <a:off x="880" y="2032"/>
              <a:ext cx="108" cy="108"/>
            </a:xfrm>
            <a:custGeom>
              <a:avLst/>
              <a:gdLst>
                <a:gd name="T0" fmla="*/ 0 w 108"/>
                <a:gd name="T1" fmla="*/ 54 h 108"/>
                <a:gd name="T2" fmla="*/ 2 w 108"/>
                <a:gd name="T3" fmla="*/ 43 h 108"/>
                <a:gd name="T4" fmla="*/ 3 w 108"/>
                <a:gd name="T5" fmla="*/ 33 h 108"/>
                <a:gd name="T6" fmla="*/ 9 w 108"/>
                <a:gd name="T7" fmla="*/ 24 h 108"/>
                <a:gd name="T8" fmla="*/ 16 w 108"/>
                <a:gd name="T9" fmla="*/ 16 h 108"/>
                <a:gd name="T10" fmla="*/ 24 w 108"/>
                <a:gd name="T11" fmla="*/ 9 h 108"/>
                <a:gd name="T12" fmla="*/ 33 w 108"/>
                <a:gd name="T13" fmla="*/ 5 h 108"/>
                <a:gd name="T14" fmla="*/ 44 w 108"/>
                <a:gd name="T15" fmla="*/ 2 h 108"/>
                <a:gd name="T16" fmla="*/ 54 w 108"/>
                <a:gd name="T17" fmla="*/ 0 h 108"/>
                <a:gd name="T18" fmla="*/ 65 w 108"/>
                <a:gd name="T19" fmla="*/ 2 h 108"/>
                <a:gd name="T20" fmla="*/ 75 w 108"/>
                <a:gd name="T21" fmla="*/ 5 h 108"/>
                <a:gd name="T22" fmla="*/ 84 w 108"/>
                <a:gd name="T23" fmla="*/ 9 h 108"/>
                <a:gd name="T24" fmla="*/ 93 w 108"/>
                <a:gd name="T25" fmla="*/ 16 h 108"/>
                <a:gd name="T26" fmla="*/ 98 w 108"/>
                <a:gd name="T27" fmla="*/ 24 h 108"/>
                <a:gd name="T28" fmla="*/ 103 w 108"/>
                <a:gd name="T29" fmla="*/ 33 h 108"/>
                <a:gd name="T30" fmla="*/ 106 w 108"/>
                <a:gd name="T31" fmla="*/ 43 h 108"/>
                <a:gd name="T32" fmla="*/ 108 w 108"/>
                <a:gd name="T33" fmla="*/ 54 h 108"/>
                <a:gd name="T34" fmla="*/ 106 w 108"/>
                <a:gd name="T35" fmla="*/ 64 h 108"/>
                <a:gd name="T36" fmla="*/ 103 w 108"/>
                <a:gd name="T37" fmla="*/ 75 h 108"/>
                <a:gd name="T38" fmla="*/ 98 w 108"/>
                <a:gd name="T39" fmla="*/ 84 h 108"/>
                <a:gd name="T40" fmla="*/ 93 w 108"/>
                <a:gd name="T41" fmla="*/ 92 h 108"/>
                <a:gd name="T42" fmla="*/ 84 w 108"/>
                <a:gd name="T43" fmla="*/ 99 h 108"/>
                <a:gd name="T44" fmla="*/ 75 w 108"/>
                <a:gd name="T45" fmla="*/ 103 h 108"/>
                <a:gd name="T46" fmla="*/ 65 w 108"/>
                <a:gd name="T47" fmla="*/ 106 h 108"/>
                <a:gd name="T48" fmla="*/ 54 w 108"/>
                <a:gd name="T49" fmla="*/ 108 h 108"/>
                <a:gd name="T50" fmla="*/ 44 w 108"/>
                <a:gd name="T51" fmla="*/ 106 h 108"/>
                <a:gd name="T52" fmla="*/ 33 w 108"/>
                <a:gd name="T53" fmla="*/ 103 h 108"/>
                <a:gd name="T54" fmla="*/ 24 w 108"/>
                <a:gd name="T55" fmla="*/ 99 h 108"/>
                <a:gd name="T56" fmla="*/ 16 w 108"/>
                <a:gd name="T57" fmla="*/ 92 h 108"/>
                <a:gd name="T58" fmla="*/ 9 w 108"/>
                <a:gd name="T59" fmla="*/ 84 h 108"/>
                <a:gd name="T60" fmla="*/ 3 w 108"/>
                <a:gd name="T61" fmla="*/ 75 h 108"/>
                <a:gd name="T62" fmla="*/ 2 w 108"/>
                <a:gd name="T63" fmla="*/ 64 h 108"/>
                <a:gd name="T64" fmla="*/ 0 w 108"/>
                <a:gd name="T65" fmla="*/ 54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8"/>
                <a:gd name="T100" fmla="*/ 0 h 108"/>
                <a:gd name="T101" fmla="*/ 108 w 108"/>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8" h="108">
                  <a:moveTo>
                    <a:pt x="0" y="54"/>
                  </a:moveTo>
                  <a:lnTo>
                    <a:pt x="2" y="43"/>
                  </a:lnTo>
                  <a:lnTo>
                    <a:pt x="3" y="33"/>
                  </a:lnTo>
                  <a:lnTo>
                    <a:pt x="9" y="24"/>
                  </a:lnTo>
                  <a:lnTo>
                    <a:pt x="16" y="16"/>
                  </a:lnTo>
                  <a:lnTo>
                    <a:pt x="24" y="9"/>
                  </a:lnTo>
                  <a:lnTo>
                    <a:pt x="33" y="5"/>
                  </a:lnTo>
                  <a:lnTo>
                    <a:pt x="44" y="2"/>
                  </a:lnTo>
                  <a:lnTo>
                    <a:pt x="54" y="0"/>
                  </a:lnTo>
                  <a:lnTo>
                    <a:pt x="65" y="2"/>
                  </a:lnTo>
                  <a:lnTo>
                    <a:pt x="75" y="5"/>
                  </a:lnTo>
                  <a:lnTo>
                    <a:pt x="84" y="9"/>
                  </a:lnTo>
                  <a:lnTo>
                    <a:pt x="93" y="16"/>
                  </a:lnTo>
                  <a:lnTo>
                    <a:pt x="98" y="24"/>
                  </a:lnTo>
                  <a:lnTo>
                    <a:pt x="103" y="33"/>
                  </a:lnTo>
                  <a:lnTo>
                    <a:pt x="106" y="43"/>
                  </a:lnTo>
                  <a:lnTo>
                    <a:pt x="108" y="54"/>
                  </a:lnTo>
                  <a:lnTo>
                    <a:pt x="106" y="64"/>
                  </a:lnTo>
                  <a:lnTo>
                    <a:pt x="103" y="75"/>
                  </a:lnTo>
                  <a:lnTo>
                    <a:pt x="98" y="84"/>
                  </a:lnTo>
                  <a:lnTo>
                    <a:pt x="93" y="92"/>
                  </a:lnTo>
                  <a:lnTo>
                    <a:pt x="84" y="99"/>
                  </a:lnTo>
                  <a:lnTo>
                    <a:pt x="75" y="103"/>
                  </a:lnTo>
                  <a:lnTo>
                    <a:pt x="65" y="106"/>
                  </a:lnTo>
                  <a:lnTo>
                    <a:pt x="54" y="108"/>
                  </a:lnTo>
                  <a:lnTo>
                    <a:pt x="44" y="106"/>
                  </a:lnTo>
                  <a:lnTo>
                    <a:pt x="33" y="103"/>
                  </a:lnTo>
                  <a:lnTo>
                    <a:pt x="24" y="99"/>
                  </a:lnTo>
                  <a:lnTo>
                    <a:pt x="16" y="92"/>
                  </a:lnTo>
                  <a:lnTo>
                    <a:pt x="9" y="84"/>
                  </a:lnTo>
                  <a:lnTo>
                    <a:pt x="3" y="75"/>
                  </a:lnTo>
                  <a:lnTo>
                    <a:pt x="2" y="64"/>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14" name="Freeform 69"/>
            <p:cNvSpPr>
              <a:spLocks/>
            </p:cNvSpPr>
            <p:nvPr/>
          </p:nvSpPr>
          <p:spPr bwMode="auto">
            <a:xfrm>
              <a:off x="403" y="1803"/>
              <a:ext cx="109" cy="108"/>
            </a:xfrm>
            <a:custGeom>
              <a:avLst/>
              <a:gdLst>
                <a:gd name="T0" fmla="*/ 0 w 109"/>
                <a:gd name="T1" fmla="*/ 54 h 108"/>
                <a:gd name="T2" fmla="*/ 2 w 109"/>
                <a:gd name="T3" fmla="*/ 44 h 108"/>
                <a:gd name="T4" fmla="*/ 6 w 109"/>
                <a:gd name="T5" fmla="*/ 33 h 108"/>
                <a:gd name="T6" fmla="*/ 11 w 109"/>
                <a:gd name="T7" fmla="*/ 25 h 108"/>
                <a:gd name="T8" fmla="*/ 16 w 109"/>
                <a:gd name="T9" fmla="*/ 16 h 108"/>
                <a:gd name="T10" fmla="*/ 25 w 109"/>
                <a:gd name="T11" fmla="*/ 9 h 108"/>
                <a:gd name="T12" fmla="*/ 34 w 109"/>
                <a:gd name="T13" fmla="*/ 4 h 108"/>
                <a:gd name="T14" fmla="*/ 44 w 109"/>
                <a:gd name="T15" fmla="*/ 2 h 108"/>
                <a:gd name="T16" fmla="*/ 54 w 109"/>
                <a:gd name="T17" fmla="*/ 0 h 108"/>
                <a:gd name="T18" fmla="*/ 65 w 109"/>
                <a:gd name="T19" fmla="*/ 2 h 108"/>
                <a:gd name="T20" fmla="*/ 75 w 109"/>
                <a:gd name="T21" fmla="*/ 4 h 108"/>
                <a:gd name="T22" fmla="*/ 84 w 109"/>
                <a:gd name="T23" fmla="*/ 9 h 108"/>
                <a:gd name="T24" fmla="*/ 93 w 109"/>
                <a:gd name="T25" fmla="*/ 16 h 108"/>
                <a:gd name="T26" fmla="*/ 100 w 109"/>
                <a:gd name="T27" fmla="*/ 25 h 108"/>
                <a:gd name="T28" fmla="*/ 105 w 109"/>
                <a:gd name="T29" fmla="*/ 33 h 108"/>
                <a:gd name="T30" fmla="*/ 107 w 109"/>
                <a:gd name="T31" fmla="*/ 44 h 108"/>
                <a:gd name="T32" fmla="*/ 109 w 109"/>
                <a:gd name="T33" fmla="*/ 54 h 108"/>
                <a:gd name="T34" fmla="*/ 107 w 109"/>
                <a:gd name="T35" fmla="*/ 65 h 108"/>
                <a:gd name="T36" fmla="*/ 105 w 109"/>
                <a:gd name="T37" fmla="*/ 75 h 108"/>
                <a:gd name="T38" fmla="*/ 100 w 109"/>
                <a:gd name="T39" fmla="*/ 84 h 108"/>
                <a:gd name="T40" fmla="*/ 93 w 109"/>
                <a:gd name="T41" fmla="*/ 93 h 108"/>
                <a:gd name="T42" fmla="*/ 84 w 109"/>
                <a:gd name="T43" fmla="*/ 98 h 108"/>
                <a:gd name="T44" fmla="*/ 75 w 109"/>
                <a:gd name="T45" fmla="*/ 103 h 108"/>
                <a:gd name="T46" fmla="*/ 65 w 109"/>
                <a:gd name="T47" fmla="*/ 107 h 108"/>
                <a:gd name="T48" fmla="*/ 54 w 109"/>
                <a:gd name="T49" fmla="*/ 108 h 108"/>
                <a:gd name="T50" fmla="*/ 44 w 109"/>
                <a:gd name="T51" fmla="*/ 107 h 108"/>
                <a:gd name="T52" fmla="*/ 34 w 109"/>
                <a:gd name="T53" fmla="*/ 103 h 108"/>
                <a:gd name="T54" fmla="*/ 25 w 109"/>
                <a:gd name="T55" fmla="*/ 98 h 108"/>
                <a:gd name="T56" fmla="*/ 16 w 109"/>
                <a:gd name="T57" fmla="*/ 93 h 108"/>
                <a:gd name="T58" fmla="*/ 11 w 109"/>
                <a:gd name="T59" fmla="*/ 84 h 108"/>
                <a:gd name="T60" fmla="*/ 6 w 109"/>
                <a:gd name="T61" fmla="*/ 75 h 108"/>
                <a:gd name="T62" fmla="*/ 2 w 109"/>
                <a:gd name="T63" fmla="*/ 65 h 108"/>
                <a:gd name="T64" fmla="*/ 0 w 109"/>
                <a:gd name="T65" fmla="*/ 54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9"/>
                <a:gd name="T100" fmla="*/ 0 h 108"/>
                <a:gd name="T101" fmla="*/ 109 w 109"/>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9" h="108">
                  <a:moveTo>
                    <a:pt x="0" y="54"/>
                  </a:moveTo>
                  <a:lnTo>
                    <a:pt x="2" y="44"/>
                  </a:lnTo>
                  <a:lnTo>
                    <a:pt x="6" y="33"/>
                  </a:lnTo>
                  <a:lnTo>
                    <a:pt x="11" y="25"/>
                  </a:lnTo>
                  <a:lnTo>
                    <a:pt x="16" y="16"/>
                  </a:lnTo>
                  <a:lnTo>
                    <a:pt x="25" y="9"/>
                  </a:lnTo>
                  <a:lnTo>
                    <a:pt x="34" y="4"/>
                  </a:lnTo>
                  <a:lnTo>
                    <a:pt x="44" y="2"/>
                  </a:lnTo>
                  <a:lnTo>
                    <a:pt x="54" y="0"/>
                  </a:lnTo>
                  <a:lnTo>
                    <a:pt x="65" y="2"/>
                  </a:lnTo>
                  <a:lnTo>
                    <a:pt x="75" y="4"/>
                  </a:lnTo>
                  <a:lnTo>
                    <a:pt x="84" y="9"/>
                  </a:lnTo>
                  <a:lnTo>
                    <a:pt x="93" y="16"/>
                  </a:lnTo>
                  <a:lnTo>
                    <a:pt x="100" y="25"/>
                  </a:lnTo>
                  <a:lnTo>
                    <a:pt x="105" y="33"/>
                  </a:lnTo>
                  <a:lnTo>
                    <a:pt x="107" y="44"/>
                  </a:lnTo>
                  <a:lnTo>
                    <a:pt x="109" y="54"/>
                  </a:lnTo>
                  <a:lnTo>
                    <a:pt x="107" y="65"/>
                  </a:lnTo>
                  <a:lnTo>
                    <a:pt x="105" y="75"/>
                  </a:lnTo>
                  <a:lnTo>
                    <a:pt x="100" y="84"/>
                  </a:lnTo>
                  <a:lnTo>
                    <a:pt x="93" y="93"/>
                  </a:lnTo>
                  <a:lnTo>
                    <a:pt x="84" y="98"/>
                  </a:lnTo>
                  <a:lnTo>
                    <a:pt x="75" y="103"/>
                  </a:lnTo>
                  <a:lnTo>
                    <a:pt x="65" y="107"/>
                  </a:lnTo>
                  <a:lnTo>
                    <a:pt x="54" y="108"/>
                  </a:lnTo>
                  <a:lnTo>
                    <a:pt x="44" y="107"/>
                  </a:lnTo>
                  <a:lnTo>
                    <a:pt x="34" y="103"/>
                  </a:lnTo>
                  <a:lnTo>
                    <a:pt x="25" y="98"/>
                  </a:lnTo>
                  <a:lnTo>
                    <a:pt x="16" y="93"/>
                  </a:lnTo>
                  <a:lnTo>
                    <a:pt x="11" y="84"/>
                  </a:lnTo>
                  <a:lnTo>
                    <a:pt x="6" y="75"/>
                  </a:lnTo>
                  <a:lnTo>
                    <a:pt x="2" y="65"/>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15" name="Freeform 70"/>
            <p:cNvSpPr>
              <a:spLocks/>
            </p:cNvSpPr>
            <p:nvPr/>
          </p:nvSpPr>
          <p:spPr bwMode="auto">
            <a:xfrm>
              <a:off x="334" y="2234"/>
              <a:ext cx="169" cy="171"/>
            </a:xfrm>
            <a:custGeom>
              <a:avLst/>
              <a:gdLst>
                <a:gd name="T0" fmla="*/ 0 w 169"/>
                <a:gd name="T1" fmla="*/ 86 h 171"/>
                <a:gd name="T2" fmla="*/ 1 w 169"/>
                <a:gd name="T3" fmla="*/ 68 h 171"/>
                <a:gd name="T4" fmla="*/ 7 w 169"/>
                <a:gd name="T5" fmla="*/ 53 h 171"/>
                <a:gd name="T6" fmla="*/ 14 w 169"/>
                <a:gd name="T7" fmla="*/ 39 h 171"/>
                <a:gd name="T8" fmla="*/ 24 w 169"/>
                <a:gd name="T9" fmla="*/ 27 h 171"/>
                <a:gd name="T10" fmla="*/ 36 w 169"/>
                <a:gd name="T11" fmla="*/ 16 h 171"/>
                <a:gd name="T12" fmla="*/ 50 w 169"/>
                <a:gd name="T13" fmla="*/ 7 h 171"/>
                <a:gd name="T14" fmla="*/ 68 w 169"/>
                <a:gd name="T15" fmla="*/ 2 h 171"/>
                <a:gd name="T16" fmla="*/ 83 w 169"/>
                <a:gd name="T17" fmla="*/ 0 h 171"/>
                <a:gd name="T18" fmla="*/ 101 w 169"/>
                <a:gd name="T19" fmla="*/ 2 h 171"/>
                <a:gd name="T20" fmla="*/ 117 w 169"/>
                <a:gd name="T21" fmla="*/ 7 h 171"/>
                <a:gd name="T22" fmla="*/ 132 w 169"/>
                <a:gd name="T23" fmla="*/ 16 h 171"/>
                <a:gd name="T24" fmla="*/ 144 w 169"/>
                <a:gd name="T25" fmla="*/ 27 h 171"/>
                <a:gd name="T26" fmla="*/ 155 w 169"/>
                <a:gd name="T27" fmla="*/ 39 h 171"/>
                <a:gd name="T28" fmla="*/ 162 w 169"/>
                <a:gd name="T29" fmla="*/ 53 h 171"/>
                <a:gd name="T30" fmla="*/ 167 w 169"/>
                <a:gd name="T31" fmla="*/ 68 h 171"/>
                <a:gd name="T32" fmla="*/ 169 w 169"/>
                <a:gd name="T33" fmla="*/ 86 h 171"/>
                <a:gd name="T34" fmla="*/ 167 w 169"/>
                <a:gd name="T35" fmla="*/ 103 h 171"/>
                <a:gd name="T36" fmla="*/ 162 w 169"/>
                <a:gd name="T37" fmla="*/ 119 h 171"/>
                <a:gd name="T38" fmla="*/ 155 w 169"/>
                <a:gd name="T39" fmla="*/ 133 h 171"/>
                <a:gd name="T40" fmla="*/ 144 w 169"/>
                <a:gd name="T41" fmla="*/ 145 h 171"/>
                <a:gd name="T42" fmla="*/ 132 w 169"/>
                <a:gd name="T43" fmla="*/ 156 h 171"/>
                <a:gd name="T44" fmla="*/ 117 w 169"/>
                <a:gd name="T45" fmla="*/ 164 h 171"/>
                <a:gd name="T46" fmla="*/ 101 w 169"/>
                <a:gd name="T47" fmla="*/ 170 h 171"/>
                <a:gd name="T48" fmla="*/ 83 w 169"/>
                <a:gd name="T49" fmla="*/ 171 h 171"/>
                <a:gd name="T50" fmla="*/ 68 w 169"/>
                <a:gd name="T51" fmla="*/ 170 h 171"/>
                <a:gd name="T52" fmla="*/ 50 w 169"/>
                <a:gd name="T53" fmla="*/ 164 h 171"/>
                <a:gd name="T54" fmla="*/ 36 w 169"/>
                <a:gd name="T55" fmla="*/ 156 h 171"/>
                <a:gd name="T56" fmla="*/ 24 w 169"/>
                <a:gd name="T57" fmla="*/ 145 h 171"/>
                <a:gd name="T58" fmla="*/ 14 w 169"/>
                <a:gd name="T59" fmla="*/ 133 h 171"/>
                <a:gd name="T60" fmla="*/ 7 w 169"/>
                <a:gd name="T61" fmla="*/ 119 h 171"/>
                <a:gd name="T62" fmla="*/ 1 w 169"/>
                <a:gd name="T63" fmla="*/ 103 h 171"/>
                <a:gd name="T64" fmla="*/ 0 w 169"/>
                <a:gd name="T65" fmla="*/ 86 h 17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69"/>
                <a:gd name="T100" fmla="*/ 0 h 171"/>
                <a:gd name="T101" fmla="*/ 169 w 169"/>
                <a:gd name="T102" fmla="*/ 171 h 17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69" h="171">
                  <a:moveTo>
                    <a:pt x="0" y="86"/>
                  </a:moveTo>
                  <a:lnTo>
                    <a:pt x="1" y="68"/>
                  </a:lnTo>
                  <a:lnTo>
                    <a:pt x="7" y="53"/>
                  </a:lnTo>
                  <a:lnTo>
                    <a:pt x="14" y="39"/>
                  </a:lnTo>
                  <a:lnTo>
                    <a:pt x="24" y="27"/>
                  </a:lnTo>
                  <a:lnTo>
                    <a:pt x="36" y="16"/>
                  </a:lnTo>
                  <a:lnTo>
                    <a:pt x="50" y="7"/>
                  </a:lnTo>
                  <a:lnTo>
                    <a:pt x="68" y="2"/>
                  </a:lnTo>
                  <a:lnTo>
                    <a:pt x="83" y="0"/>
                  </a:lnTo>
                  <a:lnTo>
                    <a:pt x="101" y="2"/>
                  </a:lnTo>
                  <a:lnTo>
                    <a:pt x="117" y="7"/>
                  </a:lnTo>
                  <a:lnTo>
                    <a:pt x="132" y="16"/>
                  </a:lnTo>
                  <a:lnTo>
                    <a:pt x="144" y="27"/>
                  </a:lnTo>
                  <a:lnTo>
                    <a:pt x="155" y="39"/>
                  </a:lnTo>
                  <a:lnTo>
                    <a:pt x="162" y="53"/>
                  </a:lnTo>
                  <a:lnTo>
                    <a:pt x="167" y="68"/>
                  </a:lnTo>
                  <a:lnTo>
                    <a:pt x="169" y="86"/>
                  </a:lnTo>
                  <a:lnTo>
                    <a:pt x="167" y="103"/>
                  </a:lnTo>
                  <a:lnTo>
                    <a:pt x="162" y="119"/>
                  </a:lnTo>
                  <a:lnTo>
                    <a:pt x="155" y="133"/>
                  </a:lnTo>
                  <a:lnTo>
                    <a:pt x="144" y="145"/>
                  </a:lnTo>
                  <a:lnTo>
                    <a:pt x="132" y="156"/>
                  </a:lnTo>
                  <a:lnTo>
                    <a:pt x="117" y="164"/>
                  </a:lnTo>
                  <a:lnTo>
                    <a:pt x="101" y="170"/>
                  </a:lnTo>
                  <a:lnTo>
                    <a:pt x="83" y="171"/>
                  </a:lnTo>
                  <a:lnTo>
                    <a:pt x="68" y="170"/>
                  </a:lnTo>
                  <a:lnTo>
                    <a:pt x="50" y="164"/>
                  </a:lnTo>
                  <a:lnTo>
                    <a:pt x="36" y="156"/>
                  </a:lnTo>
                  <a:lnTo>
                    <a:pt x="24" y="145"/>
                  </a:lnTo>
                  <a:lnTo>
                    <a:pt x="14" y="133"/>
                  </a:lnTo>
                  <a:lnTo>
                    <a:pt x="7" y="119"/>
                  </a:lnTo>
                  <a:lnTo>
                    <a:pt x="1" y="103"/>
                  </a:lnTo>
                  <a:lnTo>
                    <a:pt x="0" y="86"/>
                  </a:lnTo>
                  <a:close/>
                </a:path>
              </a:pathLst>
            </a:custGeom>
            <a:gradFill rotWithShape="1">
              <a:gsLst>
                <a:gs pos="0">
                  <a:srgbClr val="FFE2DB"/>
                </a:gs>
                <a:gs pos="100000">
                  <a:srgbClr val="EC2D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16" name="Freeform 71"/>
            <p:cNvSpPr>
              <a:spLocks/>
            </p:cNvSpPr>
            <p:nvPr/>
          </p:nvSpPr>
          <p:spPr bwMode="auto">
            <a:xfrm>
              <a:off x="917" y="1597"/>
              <a:ext cx="171" cy="171"/>
            </a:xfrm>
            <a:custGeom>
              <a:avLst/>
              <a:gdLst>
                <a:gd name="T0" fmla="*/ 0 w 171"/>
                <a:gd name="T1" fmla="*/ 86 h 171"/>
                <a:gd name="T2" fmla="*/ 1 w 171"/>
                <a:gd name="T3" fmla="*/ 68 h 171"/>
                <a:gd name="T4" fmla="*/ 7 w 171"/>
                <a:gd name="T5" fmla="*/ 52 h 171"/>
                <a:gd name="T6" fmla="*/ 15 w 171"/>
                <a:gd name="T7" fmla="*/ 39 h 171"/>
                <a:gd name="T8" fmla="*/ 26 w 171"/>
                <a:gd name="T9" fmla="*/ 25 h 171"/>
                <a:gd name="T10" fmla="*/ 38 w 171"/>
                <a:gd name="T11" fmla="*/ 14 h 171"/>
                <a:gd name="T12" fmla="*/ 52 w 171"/>
                <a:gd name="T13" fmla="*/ 7 h 171"/>
                <a:gd name="T14" fmla="*/ 68 w 171"/>
                <a:gd name="T15" fmla="*/ 2 h 171"/>
                <a:gd name="T16" fmla="*/ 85 w 171"/>
                <a:gd name="T17" fmla="*/ 0 h 171"/>
                <a:gd name="T18" fmla="*/ 103 w 171"/>
                <a:gd name="T19" fmla="*/ 2 h 171"/>
                <a:gd name="T20" fmla="*/ 118 w 171"/>
                <a:gd name="T21" fmla="*/ 7 h 171"/>
                <a:gd name="T22" fmla="*/ 132 w 171"/>
                <a:gd name="T23" fmla="*/ 14 h 171"/>
                <a:gd name="T24" fmla="*/ 145 w 171"/>
                <a:gd name="T25" fmla="*/ 25 h 171"/>
                <a:gd name="T26" fmla="*/ 155 w 171"/>
                <a:gd name="T27" fmla="*/ 39 h 171"/>
                <a:gd name="T28" fmla="*/ 164 w 171"/>
                <a:gd name="T29" fmla="*/ 52 h 171"/>
                <a:gd name="T30" fmla="*/ 169 w 171"/>
                <a:gd name="T31" fmla="*/ 68 h 171"/>
                <a:gd name="T32" fmla="*/ 171 w 171"/>
                <a:gd name="T33" fmla="*/ 86 h 171"/>
                <a:gd name="T34" fmla="*/ 169 w 171"/>
                <a:gd name="T35" fmla="*/ 103 h 171"/>
                <a:gd name="T36" fmla="*/ 164 w 171"/>
                <a:gd name="T37" fmla="*/ 119 h 171"/>
                <a:gd name="T38" fmla="*/ 155 w 171"/>
                <a:gd name="T39" fmla="*/ 133 h 171"/>
                <a:gd name="T40" fmla="*/ 145 w 171"/>
                <a:gd name="T41" fmla="*/ 145 h 171"/>
                <a:gd name="T42" fmla="*/ 132 w 171"/>
                <a:gd name="T43" fmla="*/ 155 h 171"/>
                <a:gd name="T44" fmla="*/ 118 w 171"/>
                <a:gd name="T45" fmla="*/ 164 h 171"/>
                <a:gd name="T46" fmla="*/ 103 w 171"/>
                <a:gd name="T47" fmla="*/ 169 h 171"/>
                <a:gd name="T48" fmla="*/ 85 w 171"/>
                <a:gd name="T49" fmla="*/ 171 h 171"/>
                <a:gd name="T50" fmla="*/ 68 w 171"/>
                <a:gd name="T51" fmla="*/ 169 h 171"/>
                <a:gd name="T52" fmla="*/ 52 w 171"/>
                <a:gd name="T53" fmla="*/ 164 h 171"/>
                <a:gd name="T54" fmla="*/ 38 w 171"/>
                <a:gd name="T55" fmla="*/ 155 h 171"/>
                <a:gd name="T56" fmla="*/ 26 w 171"/>
                <a:gd name="T57" fmla="*/ 145 h 171"/>
                <a:gd name="T58" fmla="*/ 15 w 171"/>
                <a:gd name="T59" fmla="*/ 133 h 171"/>
                <a:gd name="T60" fmla="*/ 7 w 171"/>
                <a:gd name="T61" fmla="*/ 119 h 171"/>
                <a:gd name="T62" fmla="*/ 1 w 171"/>
                <a:gd name="T63" fmla="*/ 103 h 171"/>
                <a:gd name="T64" fmla="*/ 0 w 171"/>
                <a:gd name="T65" fmla="*/ 86 h 17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71"/>
                <a:gd name="T100" fmla="*/ 0 h 171"/>
                <a:gd name="T101" fmla="*/ 171 w 171"/>
                <a:gd name="T102" fmla="*/ 171 h 17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71" h="171">
                  <a:moveTo>
                    <a:pt x="0" y="86"/>
                  </a:moveTo>
                  <a:lnTo>
                    <a:pt x="1" y="68"/>
                  </a:lnTo>
                  <a:lnTo>
                    <a:pt x="7" y="52"/>
                  </a:lnTo>
                  <a:lnTo>
                    <a:pt x="15" y="39"/>
                  </a:lnTo>
                  <a:lnTo>
                    <a:pt x="26" y="25"/>
                  </a:lnTo>
                  <a:lnTo>
                    <a:pt x="38" y="14"/>
                  </a:lnTo>
                  <a:lnTo>
                    <a:pt x="52" y="7"/>
                  </a:lnTo>
                  <a:lnTo>
                    <a:pt x="68" y="2"/>
                  </a:lnTo>
                  <a:lnTo>
                    <a:pt x="85" y="0"/>
                  </a:lnTo>
                  <a:lnTo>
                    <a:pt x="103" y="2"/>
                  </a:lnTo>
                  <a:lnTo>
                    <a:pt x="118" y="7"/>
                  </a:lnTo>
                  <a:lnTo>
                    <a:pt x="132" y="14"/>
                  </a:lnTo>
                  <a:lnTo>
                    <a:pt x="145" y="25"/>
                  </a:lnTo>
                  <a:lnTo>
                    <a:pt x="155" y="39"/>
                  </a:lnTo>
                  <a:lnTo>
                    <a:pt x="164" y="52"/>
                  </a:lnTo>
                  <a:lnTo>
                    <a:pt x="169" y="68"/>
                  </a:lnTo>
                  <a:lnTo>
                    <a:pt x="171" y="86"/>
                  </a:lnTo>
                  <a:lnTo>
                    <a:pt x="169" y="103"/>
                  </a:lnTo>
                  <a:lnTo>
                    <a:pt x="164" y="119"/>
                  </a:lnTo>
                  <a:lnTo>
                    <a:pt x="155" y="133"/>
                  </a:lnTo>
                  <a:lnTo>
                    <a:pt x="145" y="145"/>
                  </a:lnTo>
                  <a:lnTo>
                    <a:pt x="132" y="155"/>
                  </a:lnTo>
                  <a:lnTo>
                    <a:pt x="118" y="164"/>
                  </a:lnTo>
                  <a:lnTo>
                    <a:pt x="103" y="169"/>
                  </a:lnTo>
                  <a:lnTo>
                    <a:pt x="85" y="171"/>
                  </a:lnTo>
                  <a:lnTo>
                    <a:pt x="68" y="169"/>
                  </a:lnTo>
                  <a:lnTo>
                    <a:pt x="52" y="164"/>
                  </a:lnTo>
                  <a:lnTo>
                    <a:pt x="38" y="155"/>
                  </a:lnTo>
                  <a:lnTo>
                    <a:pt x="26" y="145"/>
                  </a:lnTo>
                  <a:lnTo>
                    <a:pt x="15" y="133"/>
                  </a:lnTo>
                  <a:lnTo>
                    <a:pt x="7" y="119"/>
                  </a:lnTo>
                  <a:lnTo>
                    <a:pt x="1" y="103"/>
                  </a:lnTo>
                  <a:lnTo>
                    <a:pt x="0" y="86"/>
                  </a:lnTo>
                  <a:close/>
                </a:path>
              </a:pathLst>
            </a:custGeom>
            <a:gradFill rotWithShape="1">
              <a:gsLst>
                <a:gs pos="0">
                  <a:srgbClr val="FFE2DB"/>
                </a:gs>
                <a:gs pos="100000">
                  <a:srgbClr val="EC2D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17" name="Freeform 72"/>
            <p:cNvSpPr>
              <a:spLocks/>
            </p:cNvSpPr>
            <p:nvPr/>
          </p:nvSpPr>
          <p:spPr bwMode="auto">
            <a:xfrm>
              <a:off x="552" y="1779"/>
              <a:ext cx="157" cy="157"/>
            </a:xfrm>
            <a:custGeom>
              <a:avLst/>
              <a:gdLst>
                <a:gd name="T0" fmla="*/ 157 w 157"/>
                <a:gd name="T1" fmla="*/ 78 h 157"/>
                <a:gd name="T2" fmla="*/ 157 w 157"/>
                <a:gd name="T3" fmla="*/ 63 h 157"/>
                <a:gd name="T4" fmla="*/ 152 w 157"/>
                <a:gd name="T5" fmla="*/ 47 h 157"/>
                <a:gd name="T6" fmla="*/ 145 w 157"/>
                <a:gd name="T7" fmla="*/ 35 h 157"/>
                <a:gd name="T8" fmla="*/ 134 w 157"/>
                <a:gd name="T9" fmla="*/ 22 h 157"/>
                <a:gd name="T10" fmla="*/ 124 w 157"/>
                <a:gd name="T11" fmla="*/ 12 h 157"/>
                <a:gd name="T12" fmla="*/ 110 w 157"/>
                <a:gd name="T13" fmla="*/ 5 h 157"/>
                <a:gd name="T14" fmla="*/ 94 w 157"/>
                <a:gd name="T15" fmla="*/ 1 h 157"/>
                <a:gd name="T16" fmla="*/ 78 w 157"/>
                <a:gd name="T17" fmla="*/ 0 h 157"/>
                <a:gd name="T18" fmla="*/ 63 w 157"/>
                <a:gd name="T19" fmla="*/ 1 h 157"/>
                <a:gd name="T20" fmla="*/ 49 w 157"/>
                <a:gd name="T21" fmla="*/ 5 h 157"/>
                <a:gd name="T22" fmla="*/ 35 w 157"/>
                <a:gd name="T23" fmla="*/ 12 h 157"/>
                <a:gd name="T24" fmla="*/ 22 w 157"/>
                <a:gd name="T25" fmla="*/ 22 h 157"/>
                <a:gd name="T26" fmla="*/ 14 w 157"/>
                <a:gd name="T27" fmla="*/ 35 h 157"/>
                <a:gd name="T28" fmla="*/ 7 w 157"/>
                <a:gd name="T29" fmla="*/ 47 h 157"/>
                <a:gd name="T30" fmla="*/ 2 w 157"/>
                <a:gd name="T31" fmla="*/ 63 h 157"/>
                <a:gd name="T32" fmla="*/ 0 w 157"/>
                <a:gd name="T33" fmla="*/ 78 h 157"/>
                <a:gd name="T34" fmla="*/ 2 w 157"/>
                <a:gd name="T35" fmla="*/ 94 h 157"/>
                <a:gd name="T36" fmla="*/ 7 w 157"/>
                <a:gd name="T37" fmla="*/ 108 h 157"/>
                <a:gd name="T38" fmla="*/ 14 w 157"/>
                <a:gd name="T39" fmla="*/ 122 h 157"/>
                <a:gd name="T40" fmla="*/ 22 w 157"/>
                <a:gd name="T41" fmla="*/ 134 h 157"/>
                <a:gd name="T42" fmla="*/ 35 w 157"/>
                <a:gd name="T43" fmla="*/ 143 h 157"/>
                <a:gd name="T44" fmla="*/ 49 w 157"/>
                <a:gd name="T45" fmla="*/ 152 h 157"/>
                <a:gd name="T46" fmla="*/ 63 w 157"/>
                <a:gd name="T47" fmla="*/ 155 h 157"/>
                <a:gd name="T48" fmla="*/ 78 w 157"/>
                <a:gd name="T49" fmla="*/ 157 h 157"/>
                <a:gd name="T50" fmla="*/ 94 w 157"/>
                <a:gd name="T51" fmla="*/ 155 h 157"/>
                <a:gd name="T52" fmla="*/ 110 w 157"/>
                <a:gd name="T53" fmla="*/ 152 h 157"/>
                <a:gd name="T54" fmla="*/ 124 w 157"/>
                <a:gd name="T55" fmla="*/ 143 h 157"/>
                <a:gd name="T56" fmla="*/ 134 w 157"/>
                <a:gd name="T57" fmla="*/ 134 h 157"/>
                <a:gd name="T58" fmla="*/ 145 w 157"/>
                <a:gd name="T59" fmla="*/ 122 h 157"/>
                <a:gd name="T60" fmla="*/ 152 w 157"/>
                <a:gd name="T61" fmla="*/ 108 h 157"/>
                <a:gd name="T62" fmla="*/ 157 w 157"/>
                <a:gd name="T63" fmla="*/ 94 h 157"/>
                <a:gd name="T64" fmla="*/ 157 w 157"/>
                <a:gd name="T65" fmla="*/ 78 h 1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7"/>
                <a:gd name="T100" fmla="*/ 0 h 157"/>
                <a:gd name="T101" fmla="*/ 157 w 157"/>
                <a:gd name="T102" fmla="*/ 157 h 1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7" h="157">
                  <a:moveTo>
                    <a:pt x="157" y="78"/>
                  </a:moveTo>
                  <a:lnTo>
                    <a:pt x="157" y="63"/>
                  </a:lnTo>
                  <a:lnTo>
                    <a:pt x="152" y="47"/>
                  </a:lnTo>
                  <a:lnTo>
                    <a:pt x="145" y="35"/>
                  </a:lnTo>
                  <a:lnTo>
                    <a:pt x="134" y="22"/>
                  </a:lnTo>
                  <a:lnTo>
                    <a:pt x="124" y="12"/>
                  </a:lnTo>
                  <a:lnTo>
                    <a:pt x="110" y="5"/>
                  </a:lnTo>
                  <a:lnTo>
                    <a:pt x="94" y="1"/>
                  </a:lnTo>
                  <a:lnTo>
                    <a:pt x="78" y="0"/>
                  </a:lnTo>
                  <a:lnTo>
                    <a:pt x="63" y="1"/>
                  </a:lnTo>
                  <a:lnTo>
                    <a:pt x="49" y="5"/>
                  </a:lnTo>
                  <a:lnTo>
                    <a:pt x="35" y="12"/>
                  </a:lnTo>
                  <a:lnTo>
                    <a:pt x="22" y="22"/>
                  </a:lnTo>
                  <a:lnTo>
                    <a:pt x="14" y="35"/>
                  </a:lnTo>
                  <a:lnTo>
                    <a:pt x="7" y="47"/>
                  </a:lnTo>
                  <a:lnTo>
                    <a:pt x="2" y="63"/>
                  </a:lnTo>
                  <a:lnTo>
                    <a:pt x="0" y="78"/>
                  </a:lnTo>
                  <a:lnTo>
                    <a:pt x="2" y="94"/>
                  </a:lnTo>
                  <a:lnTo>
                    <a:pt x="7" y="108"/>
                  </a:lnTo>
                  <a:lnTo>
                    <a:pt x="14" y="122"/>
                  </a:lnTo>
                  <a:lnTo>
                    <a:pt x="22" y="134"/>
                  </a:lnTo>
                  <a:lnTo>
                    <a:pt x="35" y="143"/>
                  </a:lnTo>
                  <a:lnTo>
                    <a:pt x="49" y="152"/>
                  </a:lnTo>
                  <a:lnTo>
                    <a:pt x="63" y="155"/>
                  </a:lnTo>
                  <a:lnTo>
                    <a:pt x="78" y="157"/>
                  </a:lnTo>
                  <a:lnTo>
                    <a:pt x="94" y="155"/>
                  </a:lnTo>
                  <a:lnTo>
                    <a:pt x="110" y="152"/>
                  </a:lnTo>
                  <a:lnTo>
                    <a:pt x="124" y="143"/>
                  </a:lnTo>
                  <a:lnTo>
                    <a:pt x="134" y="134"/>
                  </a:lnTo>
                  <a:lnTo>
                    <a:pt x="145" y="122"/>
                  </a:lnTo>
                  <a:lnTo>
                    <a:pt x="152" y="108"/>
                  </a:lnTo>
                  <a:lnTo>
                    <a:pt x="157" y="94"/>
                  </a:lnTo>
                  <a:lnTo>
                    <a:pt x="157" y="78"/>
                  </a:lnTo>
                  <a:close/>
                </a:path>
              </a:pathLst>
            </a:custGeom>
            <a:gradFill rotWithShape="1">
              <a:gsLst>
                <a:gs pos="0">
                  <a:schemeClr val="bg1"/>
                </a:gs>
                <a:gs pos="100000">
                  <a:srgbClr val="A3D5D9"/>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18" name="Freeform 73"/>
            <p:cNvSpPr>
              <a:spLocks/>
            </p:cNvSpPr>
            <p:nvPr/>
          </p:nvSpPr>
          <p:spPr bwMode="auto">
            <a:xfrm>
              <a:off x="693" y="2437"/>
              <a:ext cx="159" cy="157"/>
            </a:xfrm>
            <a:custGeom>
              <a:avLst/>
              <a:gdLst>
                <a:gd name="T0" fmla="*/ 159 w 159"/>
                <a:gd name="T1" fmla="*/ 78 h 157"/>
                <a:gd name="T2" fmla="*/ 157 w 159"/>
                <a:gd name="T3" fmla="*/ 63 h 157"/>
                <a:gd name="T4" fmla="*/ 152 w 159"/>
                <a:gd name="T5" fmla="*/ 47 h 157"/>
                <a:gd name="T6" fmla="*/ 145 w 159"/>
                <a:gd name="T7" fmla="*/ 35 h 157"/>
                <a:gd name="T8" fmla="*/ 135 w 159"/>
                <a:gd name="T9" fmla="*/ 23 h 157"/>
                <a:gd name="T10" fmla="*/ 124 w 159"/>
                <a:gd name="T11" fmla="*/ 12 h 157"/>
                <a:gd name="T12" fmla="*/ 110 w 159"/>
                <a:gd name="T13" fmla="*/ 5 h 157"/>
                <a:gd name="T14" fmla="*/ 94 w 159"/>
                <a:gd name="T15" fmla="*/ 2 h 157"/>
                <a:gd name="T16" fmla="*/ 79 w 159"/>
                <a:gd name="T17" fmla="*/ 0 h 157"/>
                <a:gd name="T18" fmla="*/ 63 w 159"/>
                <a:gd name="T19" fmla="*/ 2 h 157"/>
                <a:gd name="T20" fmla="*/ 49 w 159"/>
                <a:gd name="T21" fmla="*/ 5 h 157"/>
                <a:gd name="T22" fmla="*/ 35 w 159"/>
                <a:gd name="T23" fmla="*/ 12 h 157"/>
                <a:gd name="T24" fmla="*/ 23 w 159"/>
                <a:gd name="T25" fmla="*/ 23 h 157"/>
                <a:gd name="T26" fmla="*/ 14 w 159"/>
                <a:gd name="T27" fmla="*/ 35 h 157"/>
                <a:gd name="T28" fmla="*/ 7 w 159"/>
                <a:gd name="T29" fmla="*/ 47 h 157"/>
                <a:gd name="T30" fmla="*/ 2 w 159"/>
                <a:gd name="T31" fmla="*/ 63 h 157"/>
                <a:gd name="T32" fmla="*/ 0 w 159"/>
                <a:gd name="T33" fmla="*/ 78 h 157"/>
                <a:gd name="T34" fmla="*/ 2 w 159"/>
                <a:gd name="T35" fmla="*/ 94 h 157"/>
                <a:gd name="T36" fmla="*/ 7 w 159"/>
                <a:gd name="T37" fmla="*/ 108 h 157"/>
                <a:gd name="T38" fmla="*/ 14 w 159"/>
                <a:gd name="T39" fmla="*/ 122 h 157"/>
                <a:gd name="T40" fmla="*/ 23 w 159"/>
                <a:gd name="T41" fmla="*/ 134 h 157"/>
                <a:gd name="T42" fmla="*/ 35 w 159"/>
                <a:gd name="T43" fmla="*/ 143 h 157"/>
                <a:gd name="T44" fmla="*/ 49 w 159"/>
                <a:gd name="T45" fmla="*/ 150 h 157"/>
                <a:gd name="T46" fmla="*/ 63 w 159"/>
                <a:gd name="T47" fmla="*/ 155 h 157"/>
                <a:gd name="T48" fmla="*/ 79 w 159"/>
                <a:gd name="T49" fmla="*/ 157 h 157"/>
                <a:gd name="T50" fmla="*/ 94 w 159"/>
                <a:gd name="T51" fmla="*/ 155 h 157"/>
                <a:gd name="T52" fmla="*/ 110 w 159"/>
                <a:gd name="T53" fmla="*/ 150 h 157"/>
                <a:gd name="T54" fmla="*/ 124 w 159"/>
                <a:gd name="T55" fmla="*/ 143 h 157"/>
                <a:gd name="T56" fmla="*/ 135 w 159"/>
                <a:gd name="T57" fmla="*/ 134 h 157"/>
                <a:gd name="T58" fmla="*/ 145 w 159"/>
                <a:gd name="T59" fmla="*/ 122 h 157"/>
                <a:gd name="T60" fmla="*/ 152 w 159"/>
                <a:gd name="T61" fmla="*/ 108 h 157"/>
                <a:gd name="T62" fmla="*/ 157 w 159"/>
                <a:gd name="T63" fmla="*/ 94 h 157"/>
                <a:gd name="T64" fmla="*/ 159 w 159"/>
                <a:gd name="T65" fmla="*/ 78 h 1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7"/>
                <a:gd name="T101" fmla="*/ 159 w 159"/>
                <a:gd name="T102" fmla="*/ 157 h 1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7">
                  <a:moveTo>
                    <a:pt x="159" y="78"/>
                  </a:moveTo>
                  <a:lnTo>
                    <a:pt x="157" y="63"/>
                  </a:lnTo>
                  <a:lnTo>
                    <a:pt x="152" y="47"/>
                  </a:lnTo>
                  <a:lnTo>
                    <a:pt x="145" y="35"/>
                  </a:lnTo>
                  <a:lnTo>
                    <a:pt x="135" y="23"/>
                  </a:lnTo>
                  <a:lnTo>
                    <a:pt x="124" y="12"/>
                  </a:lnTo>
                  <a:lnTo>
                    <a:pt x="110" y="5"/>
                  </a:lnTo>
                  <a:lnTo>
                    <a:pt x="94" y="2"/>
                  </a:lnTo>
                  <a:lnTo>
                    <a:pt x="79" y="0"/>
                  </a:lnTo>
                  <a:lnTo>
                    <a:pt x="63" y="2"/>
                  </a:lnTo>
                  <a:lnTo>
                    <a:pt x="49" y="5"/>
                  </a:lnTo>
                  <a:lnTo>
                    <a:pt x="35" y="12"/>
                  </a:lnTo>
                  <a:lnTo>
                    <a:pt x="23" y="23"/>
                  </a:lnTo>
                  <a:lnTo>
                    <a:pt x="14" y="35"/>
                  </a:lnTo>
                  <a:lnTo>
                    <a:pt x="7" y="47"/>
                  </a:lnTo>
                  <a:lnTo>
                    <a:pt x="2" y="63"/>
                  </a:lnTo>
                  <a:lnTo>
                    <a:pt x="0" y="78"/>
                  </a:lnTo>
                  <a:lnTo>
                    <a:pt x="2" y="94"/>
                  </a:lnTo>
                  <a:lnTo>
                    <a:pt x="7" y="108"/>
                  </a:lnTo>
                  <a:lnTo>
                    <a:pt x="14" y="122"/>
                  </a:lnTo>
                  <a:lnTo>
                    <a:pt x="23" y="134"/>
                  </a:lnTo>
                  <a:lnTo>
                    <a:pt x="35" y="143"/>
                  </a:lnTo>
                  <a:lnTo>
                    <a:pt x="49" y="150"/>
                  </a:lnTo>
                  <a:lnTo>
                    <a:pt x="63" y="155"/>
                  </a:lnTo>
                  <a:lnTo>
                    <a:pt x="79" y="157"/>
                  </a:lnTo>
                  <a:lnTo>
                    <a:pt x="94" y="155"/>
                  </a:lnTo>
                  <a:lnTo>
                    <a:pt x="110" y="150"/>
                  </a:lnTo>
                  <a:lnTo>
                    <a:pt x="124" y="143"/>
                  </a:lnTo>
                  <a:lnTo>
                    <a:pt x="135" y="134"/>
                  </a:lnTo>
                  <a:lnTo>
                    <a:pt x="145" y="122"/>
                  </a:lnTo>
                  <a:lnTo>
                    <a:pt x="152" y="108"/>
                  </a:lnTo>
                  <a:lnTo>
                    <a:pt x="157" y="94"/>
                  </a:lnTo>
                  <a:lnTo>
                    <a:pt x="159" y="78"/>
                  </a:lnTo>
                  <a:close/>
                </a:path>
              </a:pathLst>
            </a:custGeom>
            <a:gradFill rotWithShape="1">
              <a:gsLst>
                <a:gs pos="0">
                  <a:schemeClr val="bg1"/>
                </a:gs>
                <a:gs pos="100000">
                  <a:srgbClr val="A3D5D9"/>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19" name="Freeform 74"/>
            <p:cNvSpPr>
              <a:spLocks/>
            </p:cNvSpPr>
            <p:nvPr/>
          </p:nvSpPr>
          <p:spPr bwMode="auto">
            <a:xfrm>
              <a:off x="498" y="2294"/>
              <a:ext cx="85" cy="50"/>
            </a:xfrm>
            <a:custGeom>
              <a:avLst/>
              <a:gdLst>
                <a:gd name="T0" fmla="*/ 73 w 85"/>
                <a:gd name="T1" fmla="*/ 43 h 50"/>
                <a:gd name="T2" fmla="*/ 1 w 85"/>
                <a:gd name="T3" fmla="*/ 50 h 50"/>
                <a:gd name="T4" fmla="*/ 5 w 85"/>
                <a:gd name="T5" fmla="*/ 38 h 50"/>
                <a:gd name="T6" fmla="*/ 5 w 85"/>
                <a:gd name="T7" fmla="*/ 28 h 50"/>
                <a:gd name="T8" fmla="*/ 3 w 85"/>
                <a:gd name="T9" fmla="*/ 17 h 50"/>
                <a:gd name="T10" fmla="*/ 0 w 85"/>
                <a:gd name="T11" fmla="*/ 0 h 50"/>
                <a:gd name="T12" fmla="*/ 73 w 85"/>
                <a:gd name="T13" fmla="*/ 7 h 50"/>
                <a:gd name="T14" fmla="*/ 78 w 85"/>
                <a:gd name="T15" fmla="*/ 8 h 50"/>
                <a:gd name="T16" fmla="*/ 82 w 85"/>
                <a:gd name="T17" fmla="*/ 12 h 50"/>
                <a:gd name="T18" fmla="*/ 85 w 85"/>
                <a:gd name="T19" fmla="*/ 19 h 50"/>
                <a:gd name="T20" fmla="*/ 85 w 85"/>
                <a:gd name="T21" fmla="*/ 26 h 50"/>
                <a:gd name="T22" fmla="*/ 85 w 85"/>
                <a:gd name="T23" fmla="*/ 31 h 50"/>
                <a:gd name="T24" fmla="*/ 82 w 85"/>
                <a:gd name="T25" fmla="*/ 38 h 50"/>
                <a:gd name="T26" fmla="*/ 78 w 85"/>
                <a:gd name="T27" fmla="*/ 42 h 50"/>
                <a:gd name="T28" fmla="*/ 73 w 85"/>
                <a:gd name="T29" fmla="*/ 43 h 5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50"/>
                <a:gd name="T47" fmla="*/ 85 w 85"/>
                <a:gd name="T48" fmla="*/ 50 h 5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50">
                  <a:moveTo>
                    <a:pt x="73" y="43"/>
                  </a:moveTo>
                  <a:lnTo>
                    <a:pt x="1" y="50"/>
                  </a:lnTo>
                  <a:lnTo>
                    <a:pt x="5" y="38"/>
                  </a:lnTo>
                  <a:lnTo>
                    <a:pt x="5" y="28"/>
                  </a:lnTo>
                  <a:lnTo>
                    <a:pt x="3" y="17"/>
                  </a:lnTo>
                  <a:lnTo>
                    <a:pt x="0" y="0"/>
                  </a:lnTo>
                  <a:lnTo>
                    <a:pt x="73" y="7"/>
                  </a:lnTo>
                  <a:lnTo>
                    <a:pt x="78" y="8"/>
                  </a:lnTo>
                  <a:lnTo>
                    <a:pt x="82" y="12"/>
                  </a:lnTo>
                  <a:lnTo>
                    <a:pt x="85" y="19"/>
                  </a:lnTo>
                  <a:lnTo>
                    <a:pt x="85" y="26"/>
                  </a:lnTo>
                  <a:lnTo>
                    <a:pt x="85" y="31"/>
                  </a:lnTo>
                  <a:lnTo>
                    <a:pt x="82" y="38"/>
                  </a:lnTo>
                  <a:lnTo>
                    <a:pt x="78" y="42"/>
                  </a:lnTo>
                  <a:lnTo>
                    <a:pt x="73" y="43"/>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20" name="Freeform 75"/>
            <p:cNvSpPr>
              <a:spLocks/>
            </p:cNvSpPr>
            <p:nvPr/>
          </p:nvSpPr>
          <p:spPr bwMode="auto">
            <a:xfrm>
              <a:off x="498" y="2294"/>
              <a:ext cx="85" cy="50"/>
            </a:xfrm>
            <a:custGeom>
              <a:avLst/>
              <a:gdLst>
                <a:gd name="T0" fmla="*/ 73 w 85"/>
                <a:gd name="T1" fmla="*/ 43 h 50"/>
                <a:gd name="T2" fmla="*/ 1 w 85"/>
                <a:gd name="T3" fmla="*/ 50 h 50"/>
                <a:gd name="T4" fmla="*/ 5 w 85"/>
                <a:gd name="T5" fmla="*/ 38 h 50"/>
                <a:gd name="T6" fmla="*/ 5 w 85"/>
                <a:gd name="T7" fmla="*/ 28 h 50"/>
                <a:gd name="T8" fmla="*/ 3 w 85"/>
                <a:gd name="T9" fmla="*/ 17 h 50"/>
                <a:gd name="T10" fmla="*/ 0 w 85"/>
                <a:gd name="T11" fmla="*/ 0 h 50"/>
                <a:gd name="T12" fmla="*/ 73 w 85"/>
                <a:gd name="T13" fmla="*/ 7 h 50"/>
                <a:gd name="T14" fmla="*/ 78 w 85"/>
                <a:gd name="T15" fmla="*/ 8 h 50"/>
                <a:gd name="T16" fmla="*/ 82 w 85"/>
                <a:gd name="T17" fmla="*/ 12 h 50"/>
                <a:gd name="T18" fmla="*/ 85 w 85"/>
                <a:gd name="T19" fmla="*/ 19 h 50"/>
                <a:gd name="T20" fmla="*/ 85 w 85"/>
                <a:gd name="T21" fmla="*/ 26 h 50"/>
                <a:gd name="T22" fmla="*/ 85 w 85"/>
                <a:gd name="T23" fmla="*/ 31 h 50"/>
                <a:gd name="T24" fmla="*/ 82 w 85"/>
                <a:gd name="T25" fmla="*/ 38 h 50"/>
                <a:gd name="T26" fmla="*/ 78 w 85"/>
                <a:gd name="T27" fmla="*/ 42 h 50"/>
                <a:gd name="T28" fmla="*/ 73 w 85"/>
                <a:gd name="T29" fmla="*/ 43 h 5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50"/>
                <a:gd name="T47" fmla="*/ 85 w 85"/>
                <a:gd name="T48" fmla="*/ 50 h 5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50">
                  <a:moveTo>
                    <a:pt x="73" y="43"/>
                  </a:moveTo>
                  <a:lnTo>
                    <a:pt x="1" y="50"/>
                  </a:lnTo>
                  <a:lnTo>
                    <a:pt x="5" y="38"/>
                  </a:lnTo>
                  <a:lnTo>
                    <a:pt x="5" y="28"/>
                  </a:lnTo>
                  <a:lnTo>
                    <a:pt x="3" y="17"/>
                  </a:lnTo>
                  <a:lnTo>
                    <a:pt x="0" y="0"/>
                  </a:lnTo>
                  <a:lnTo>
                    <a:pt x="73" y="7"/>
                  </a:lnTo>
                  <a:lnTo>
                    <a:pt x="78" y="8"/>
                  </a:lnTo>
                  <a:lnTo>
                    <a:pt x="82" y="12"/>
                  </a:lnTo>
                  <a:lnTo>
                    <a:pt x="85" y="19"/>
                  </a:lnTo>
                  <a:lnTo>
                    <a:pt x="85" y="26"/>
                  </a:lnTo>
                  <a:lnTo>
                    <a:pt x="85" y="31"/>
                  </a:lnTo>
                  <a:lnTo>
                    <a:pt x="82" y="38"/>
                  </a:lnTo>
                  <a:lnTo>
                    <a:pt x="78" y="42"/>
                  </a:lnTo>
                  <a:lnTo>
                    <a:pt x="73" y="43"/>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621" name="Freeform 76"/>
            <p:cNvSpPr>
              <a:spLocks/>
            </p:cNvSpPr>
            <p:nvPr/>
          </p:nvSpPr>
          <p:spPr bwMode="auto">
            <a:xfrm>
              <a:off x="854" y="1656"/>
              <a:ext cx="84" cy="51"/>
            </a:xfrm>
            <a:custGeom>
              <a:avLst/>
              <a:gdLst>
                <a:gd name="T0" fmla="*/ 71 w 84"/>
                <a:gd name="T1" fmla="*/ 44 h 51"/>
                <a:gd name="T2" fmla="*/ 2 w 84"/>
                <a:gd name="T3" fmla="*/ 51 h 51"/>
                <a:gd name="T4" fmla="*/ 5 w 84"/>
                <a:gd name="T5" fmla="*/ 39 h 51"/>
                <a:gd name="T6" fmla="*/ 5 w 84"/>
                <a:gd name="T7" fmla="*/ 28 h 51"/>
                <a:gd name="T8" fmla="*/ 3 w 84"/>
                <a:gd name="T9" fmla="*/ 18 h 51"/>
                <a:gd name="T10" fmla="*/ 0 w 84"/>
                <a:gd name="T11" fmla="*/ 0 h 51"/>
                <a:gd name="T12" fmla="*/ 71 w 84"/>
                <a:gd name="T13" fmla="*/ 7 h 51"/>
                <a:gd name="T14" fmla="*/ 78 w 84"/>
                <a:gd name="T15" fmla="*/ 9 h 51"/>
                <a:gd name="T16" fmla="*/ 82 w 84"/>
                <a:gd name="T17" fmla="*/ 13 h 51"/>
                <a:gd name="T18" fmla="*/ 84 w 84"/>
                <a:gd name="T19" fmla="*/ 20 h 51"/>
                <a:gd name="T20" fmla="*/ 84 w 84"/>
                <a:gd name="T21" fmla="*/ 25 h 51"/>
                <a:gd name="T22" fmla="*/ 84 w 84"/>
                <a:gd name="T23" fmla="*/ 32 h 51"/>
                <a:gd name="T24" fmla="*/ 82 w 84"/>
                <a:gd name="T25" fmla="*/ 39 h 51"/>
                <a:gd name="T26" fmla="*/ 77 w 84"/>
                <a:gd name="T27" fmla="*/ 42 h 51"/>
                <a:gd name="T28" fmla="*/ 71 w 84"/>
                <a:gd name="T29" fmla="*/ 44 h 5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4"/>
                <a:gd name="T46" fmla="*/ 0 h 51"/>
                <a:gd name="T47" fmla="*/ 84 w 84"/>
                <a:gd name="T48" fmla="*/ 51 h 5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4" h="51">
                  <a:moveTo>
                    <a:pt x="71" y="44"/>
                  </a:moveTo>
                  <a:lnTo>
                    <a:pt x="2" y="51"/>
                  </a:lnTo>
                  <a:lnTo>
                    <a:pt x="5" y="39"/>
                  </a:lnTo>
                  <a:lnTo>
                    <a:pt x="5" y="28"/>
                  </a:lnTo>
                  <a:lnTo>
                    <a:pt x="3" y="18"/>
                  </a:lnTo>
                  <a:lnTo>
                    <a:pt x="0" y="0"/>
                  </a:lnTo>
                  <a:lnTo>
                    <a:pt x="71" y="7"/>
                  </a:lnTo>
                  <a:lnTo>
                    <a:pt x="78" y="9"/>
                  </a:lnTo>
                  <a:lnTo>
                    <a:pt x="82" y="13"/>
                  </a:lnTo>
                  <a:lnTo>
                    <a:pt x="84" y="20"/>
                  </a:lnTo>
                  <a:lnTo>
                    <a:pt x="84" y="25"/>
                  </a:lnTo>
                  <a:lnTo>
                    <a:pt x="84" y="32"/>
                  </a:lnTo>
                  <a:lnTo>
                    <a:pt x="82" y="39"/>
                  </a:lnTo>
                  <a:lnTo>
                    <a:pt x="77" y="42"/>
                  </a:lnTo>
                  <a:lnTo>
                    <a:pt x="71" y="44"/>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22" name="Freeform 77"/>
            <p:cNvSpPr>
              <a:spLocks/>
            </p:cNvSpPr>
            <p:nvPr/>
          </p:nvSpPr>
          <p:spPr bwMode="auto">
            <a:xfrm>
              <a:off x="854" y="1656"/>
              <a:ext cx="84" cy="51"/>
            </a:xfrm>
            <a:custGeom>
              <a:avLst/>
              <a:gdLst>
                <a:gd name="T0" fmla="*/ 71 w 84"/>
                <a:gd name="T1" fmla="*/ 44 h 51"/>
                <a:gd name="T2" fmla="*/ 2 w 84"/>
                <a:gd name="T3" fmla="*/ 51 h 51"/>
                <a:gd name="T4" fmla="*/ 5 w 84"/>
                <a:gd name="T5" fmla="*/ 39 h 51"/>
                <a:gd name="T6" fmla="*/ 5 w 84"/>
                <a:gd name="T7" fmla="*/ 28 h 51"/>
                <a:gd name="T8" fmla="*/ 3 w 84"/>
                <a:gd name="T9" fmla="*/ 18 h 51"/>
                <a:gd name="T10" fmla="*/ 0 w 84"/>
                <a:gd name="T11" fmla="*/ 0 h 51"/>
                <a:gd name="T12" fmla="*/ 71 w 84"/>
                <a:gd name="T13" fmla="*/ 7 h 51"/>
                <a:gd name="T14" fmla="*/ 78 w 84"/>
                <a:gd name="T15" fmla="*/ 9 h 51"/>
                <a:gd name="T16" fmla="*/ 82 w 84"/>
                <a:gd name="T17" fmla="*/ 13 h 51"/>
                <a:gd name="T18" fmla="*/ 84 w 84"/>
                <a:gd name="T19" fmla="*/ 20 h 51"/>
                <a:gd name="T20" fmla="*/ 84 w 84"/>
                <a:gd name="T21" fmla="*/ 25 h 51"/>
                <a:gd name="T22" fmla="*/ 84 w 84"/>
                <a:gd name="T23" fmla="*/ 32 h 51"/>
                <a:gd name="T24" fmla="*/ 82 w 84"/>
                <a:gd name="T25" fmla="*/ 39 h 51"/>
                <a:gd name="T26" fmla="*/ 77 w 84"/>
                <a:gd name="T27" fmla="*/ 42 h 51"/>
                <a:gd name="T28" fmla="*/ 71 w 84"/>
                <a:gd name="T29" fmla="*/ 44 h 5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4"/>
                <a:gd name="T46" fmla="*/ 0 h 51"/>
                <a:gd name="T47" fmla="*/ 84 w 84"/>
                <a:gd name="T48" fmla="*/ 51 h 5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4" h="51">
                  <a:moveTo>
                    <a:pt x="71" y="44"/>
                  </a:moveTo>
                  <a:lnTo>
                    <a:pt x="2" y="51"/>
                  </a:lnTo>
                  <a:lnTo>
                    <a:pt x="5" y="39"/>
                  </a:lnTo>
                  <a:lnTo>
                    <a:pt x="5" y="28"/>
                  </a:lnTo>
                  <a:lnTo>
                    <a:pt x="3" y="18"/>
                  </a:lnTo>
                  <a:lnTo>
                    <a:pt x="0" y="0"/>
                  </a:lnTo>
                  <a:lnTo>
                    <a:pt x="71" y="7"/>
                  </a:lnTo>
                  <a:lnTo>
                    <a:pt x="78" y="9"/>
                  </a:lnTo>
                  <a:lnTo>
                    <a:pt x="82" y="13"/>
                  </a:lnTo>
                  <a:lnTo>
                    <a:pt x="84" y="20"/>
                  </a:lnTo>
                  <a:lnTo>
                    <a:pt x="84" y="25"/>
                  </a:lnTo>
                  <a:lnTo>
                    <a:pt x="84" y="32"/>
                  </a:lnTo>
                  <a:lnTo>
                    <a:pt x="82" y="39"/>
                  </a:lnTo>
                  <a:lnTo>
                    <a:pt x="77" y="42"/>
                  </a:lnTo>
                  <a:lnTo>
                    <a:pt x="71" y="44"/>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623" name="Freeform 78"/>
            <p:cNvSpPr>
              <a:spLocks/>
            </p:cNvSpPr>
            <p:nvPr/>
          </p:nvSpPr>
          <p:spPr bwMode="auto">
            <a:xfrm>
              <a:off x="574" y="2702"/>
              <a:ext cx="74" cy="47"/>
            </a:xfrm>
            <a:custGeom>
              <a:avLst/>
              <a:gdLst>
                <a:gd name="T0" fmla="*/ 63 w 74"/>
                <a:gd name="T1" fmla="*/ 40 h 47"/>
                <a:gd name="T2" fmla="*/ 0 w 74"/>
                <a:gd name="T3" fmla="*/ 47 h 47"/>
                <a:gd name="T4" fmla="*/ 4 w 74"/>
                <a:gd name="T5" fmla="*/ 35 h 47"/>
                <a:gd name="T6" fmla="*/ 4 w 74"/>
                <a:gd name="T7" fmla="*/ 25 h 47"/>
                <a:gd name="T8" fmla="*/ 4 w 74"/>
                <a:gd name="T9" fmla="*/ 14 h 47"/>
                <a:gd name="T10" fmla="*/ 2 w 74"/>
                <a:gd name="T11" fmla="*/ 0 h 47"/>
                <a:gd name="T12" fmla="*/ 63 w 74"/>
                <a:gd name="T13" fmla="*/ 5 h 47"/>
                <a:gd name="T14" fmla="*/ 69 w 74"/>
                <a:gd name="T15" fmla="*/ 7 h 47"/>
                <a:gd name="T16" fmla="*/ 72 w 74"/>
                <a:gd name="T17" fmla="*/ 12 h 47"/>
                <a:gd name="T18" fmla="*/ 74 w 74"/>
                <a:gd name="T19" fmla="*/ 18 h 47"/>
                <a:gd name="T20" fmla="*/ 74 w 74"/>
                <a:gd name="T21" fmla="*/ 23 h 47"/>
                <a:gd name="T22" fmla="*/ 74 w 74"/>
                <a:gd name="T23" fmla="*/ 30 h 47"/>
                <a:gd name="T24" fmla="*/ 72 w 74"/>
                <a:gd name="T25" fmla="*/ 35 h 47"/>
                <a:gd name="T26" fmla="*/ 69 w 74"/>
                <a:gd name="T27" fmla="*/ 39 h 47"/>
                <a:gd name="T28" fmla="*/ 63 w 74"/>
                <a:gd name="T29" fmla="*/ 40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4"/>
                <a:gd name="T46" fmla="*/ 0 h 47"/>
                <a:gd name="T47" fmla="*/ 74 w 74"/>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4" h="47">
                  <a:moveTo>
                    <a:pt x="63" y="40"/>
                  </a:moveTo>
                  <a:lnTo>
                    <a:pt x="0" y="47"/>
                  </a:lnTo>
                  <a:lnTo>
                    <a:pt x="4" y="35"/>
                  </a:lnTo>
                  <a:lnTo>
                    <a:pt x="4" y="25"/>
                  </a:lnTo>
                  <a:lnTo>
                    <a:pt x="4" y="14"/>
                  </a:lnTo>
                  <a:lnTo>
                    <a:pt x="2" y="0"/>
                  </a:lnTo>
                  <a:lnTo>
                    <a:pt x="63" y="5"/>
                  </a:lnTo>
                  <a:lnTo>
                    <a:pt x="69" y="7"/>
                  </a:lnTo>
                  <a:lnTo>
                    <a:pt x="72" y="12"/>
                  </a:lnTo>
                  <a:lnTo>
                    <a:pt x="74" y="18"/>
                  </a:lnTo>
                  <a:lnTo>
                    <a:pt x="74" y="23"/>
                  </a:lnTo>
                  <a:lnTo>
                    <a:pt x="74" y="30"/>
                  </a:lnTo>
                  <a:lnTo>
                    <a:pt x="72" y="35"/>
                  </a:lnTo>
                  <a:lnTo>
                    <a:pt x="69" y="39"/>
                  </a:lnTo>
                  <a:lnTo>
                    <a:pt x="63" y="40"/>
                  </a:lnTo>
                  <a:close/>
                </a:path>
              </a:pathLst>
            </a:custGeom>
            <a:solidFill>
              <a:srgbClr val="0092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24" name="Freeform 79"/>
            <p:cNvSpPr>
              <a:spLocks/>
            </p:cNvSpPr>
            <p:nvPr/>
          </p:nvSpPr>
          <p:spPr bwMode="auto">
            <a:xfrm>
              <a:off x="574" y="2702"/>
              <a:ext cx="74" cy="47"/>
            </a:xfrm>
            <a:custGeom>
              <a:avLst/>
              <a:gdLst>
                <a:gd name="T0" fmla="*/ 63 w 74"/>
                <a:gd name="T1" fmla="*/ 40 h 47"/>
                <a:gd name="T2" fmla="*/ 0 w 74"/>
                <a:gd name="T3" fmla="*/ 47 h 47"/>
                <a:gd name="T4" fmla="*/ 4 w 74"/>
                <a:gd name="T5" fmla="*/ 35 h 47"/>
                <a:gd name="T6" fmla="*/ 4 w 74"/>
                <a:gd name="T7" fmla="*/ 25 h 47"/>
                <a:gd name="T8" fmla="*/ 4 w 74"/>
                <a:gd name="T9" fmla="*/ 14 h 47"/>
                <a:gd name="T10" fmla="*/ 2 w 74"/>
                <a:gd name="T11" fmla="*/ 0 h 47"/>
                <a:gd name="T12" fmla="*/ 63 w 74"/>
                <a:gd name="T13" fmla="*/ 5 h 47"/>
                <a:gd name="T14" fmla="*/ 69 w 74"/>
                <a:gd name="T15" fmla="*/ 7 h 47"/>
                <a:gd name="T16" fmla="*/ 72 w 74"/>
                <a:gd name="T17" fmla="*/ 12 h 47"/>
                <a:gd name="T18" fmla="*/ 74 w 74"/>
                <a:gd name="T19" fmla="*/ 18 h 47"/>
                <a:gd name="T20" fmla="*/ 74 w 74"/>
                <a:gd name="T21" fmla="*/ 23 h 47"/>
                <a:gd name="T22" fmla="*/ 74 w 74"/>
                <a:gd name="T23" fmla="*/ 30 h 47"/>
                <a:gd name="T24" fmla="*/ 72 w 74"/>
                <a:gd name="T25" fmla="*/ 35 h 47"/>
                <a:gd name="T26" fmla="*/ 69 w 74"/>
                <a:gd name="T27" fmla="*/ 39 h 47"/>
                <a:gd name="T28" fmla="*/ 63 w 74"/>
                <a:gd name="T29" fmla="*/ 40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4"/>
                <a:gd name="T46" fmla="*/ 0 h 47"/>
                <a:gd name="T47" fmla="*/ 74 w 74"/>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4" h="47">
                  <a:moveTo>
                    <a:pt x="63" y="40"/>
                  </a:moveTo>
                  <a:lnTo>
                    <a:pt x="0" y="47"/>
                  </a:lnTo>
                  <a:lnTo>
                    <a:pt x="4" y="35"/>
                  </a:lnTo>
                  <a:lnTo>
                    <a:pt x="4" y="25"/>
                  </a:lnTo>
                  <a:lnTo>
                    <a:pt x="4" y="14"/>
                  </a:lnTo>
                  <a:lnTo>
                    <a:pt x="2" y="0"/>
                  </a:lnTo>
                  <a:lnTo>
                    <a:pt x="63" y="5"/>
                  </a:lnTo>
                  <a:lnTo>
                    <a:pt x="69" y="7"/>
                  </a:lnTo>
                  <a:lnTo>
                    <a:pt x="72" y="12"/>
                  </a:lnTo>
                  <a:lnTo>
                    <a:pt x="74" y="18"/>
                  </a:lnTo>
                  <a:lnTo>
                    <a:pt x="74" y="23"/>
                  </a:lnTo>
                  <a:lnTo>
                    <a:pt x="74" y="30"/>
                  </a:lnTo>
                  <a:lnTo>
                    <a:pt x="72" y="35"/>
                  </a:lnTo>
                  <a:lnTo>
                    <a:pt x="69" y="39"/>
                  </a:lnTo>
                  <a:lnTo>
                    <a:pt x="63" y="40"/>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625" name="Freeform 80"/>
            <p:cNvSpPr>
              <a:spLocks/>
            </p:cNvSpPr>
            <p:nvPr/>
          </p:nvSpPr>
          <p:spPr bwMode="auto">
            <a:xfrm>
              <a:off x="847" y="2491"/>
              <a:ext cx="87" cy="47"/>
            </a:xfrm>
            <a:custGeom>
              <a:avLst/>
              <a:gdLst>
                <a:gd name="T0" fmla="*/ 77 w 87"/>
                <a:gd name="T1" fmla="*/ 38 h 47"/>
                <a:gd name="T2" fmla="*/ 0 w 87"/>
                <a:gd name="T3" fmla="*/ 47 h 47"/>
                <a:gd name="T4" fmla="*/ 3 w 87"/>
                <a:gd name="T5" fmla="*/ 35 h 47"/>
                <a:gd name="T6" fmla="*/ 3 w 87"/>
                <a:gd name="T7" fmla="*/ 24 h 47"/>
                <a:gd name="T8" fmla="*/ 3 w 87"/>
                <a:gd name="T9" fmla="*/ 14 h 47"/>
                <a:gd name="T10" fmla="*/ 0 w 87"/>
                <a:gd name="T11" fmla="*/ 0 h 47"/>
                <a:gd name="T12" fmla="*/ 77 w 87"/>
                <a:gd name="T13" fmla="*/ 7 h 47"/>
                <a:gd name="T14" fmla="*/ 82 w 87"/>
                <a:gd name="T15" fmla="*/ 9 h 47"/>
                <a:gd name="T16" fmla="*/ 85 w 87"/>
                <a:gd name="T17" fmla="*/ 12 h 47"/>
                <a:gd name="T18" fmla="*/ 87 w 87"/>
                <a:gd name="T19" fmla="*/ 16 h 47"/>
                <a:gd name="T20" fmla="*/ 87 w 87"/>
                <a:gd name="T21" fmla="*/ 23 h 47"/>
                <a:gd name="T22" fmla="*/ 87 w 87"/>
                <a:gd name="T23" fmla="*/ 28 h 47"/>
                <a:gd name="T24" fmla="*/ 85 w 87"/>
                <a:gd name="T25" fmla="*/ 33 h 47"/>
                <a:gd name="T26" fmla="*/ 82 w 87"/>
                <a:gd name="T27" fmla="*/ 37 h 47"/>
                <a:gd name="T28" fmla="*/ 77 w 87"/>
                <a:gd name="T29" fmla="*/ 38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7"/>
                <a:gd name="T46" fmla="*/ 0 h 47"/>
                <a:gd name="T47" fmla="*/ 87 w 87"/>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7" h="47">
                  <a:moveTo>
                    <a:pt x="77" y="38"/>
                  </a:moveTo>
                  <a:lnTo>
                    <a:pt x="0" y="47"/>
                  </a:lnTo>
                  <a:lnTo>
                    <a:pt x="3" y="35"/>
                  </a:lnTo>
                  <a:lnTo>
                    <a:pt x="3" y="24"/>
                  </a:lnTo>
                  <a:lnTo>
                    <a:pt x="3" y="14"/>
                  </a:lnTo>
                  <a:lnTo>
                    <a:pt x="0" y="0"/>
                  </a:lnTo>
                  <a:lnTo>
                    <a:pt x="77" y="7"/>
                  </a:lnTo>
                  <a:lnTo>
                    <a:pt x="82" y="9"/>
                  </a:lnTo>
                  <a:lnTo>
                    <a:pt x="85" y="12"/>
                  </a:lnTo>
                  <a:lnTo>
                    <a:pt x="87" y="16"/>
                  </a:lnTo>
                  <a:lnTo>
                    <a:pt x="87" y="23"/>
                  </a:lnTo>
                  <a:lnTo>
                    <a:pt x="87" y="28"/>
                  </a:lnTo>
                  <a:lnTo>
                    <a:pt x="85" y="33"/>
                  </a:lnTo>
                  <a:lnTo>
                    <a:pt x="82" y="37"/>
                  </a:lnTo>
                  <a:lnTo>
                    <a:pt x="77" y="38"/>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26" name="Freeform 81"/>
            <p:cNvSpPr>
              <a:spLocks/>
            </p:cNvSpPr>
            <p:nvPr/>
          </p:nvSpPr>
          <p:spPr bwMode="auto">
            <a:xfrm>
              <a:off x="847" y="2491"/>
              <a:ext cx="87" cy="47"/>
            </a:xfrm>
            <a:custGeom>
              <a:avLst/>
              <a:gdLst>
                <a:gd name="T0" fmla="*/ 77 w 87"/>
                <a:gd name="T1" fmla="*/ 38 h 47"/>
                <a:gd name="T2" fmla="*/ 0 w 87"/>
                <a:gd name="T3" fmla="*/ 47 h 47"/>
                <a:gd name="T4" fmla="*/ 3 w 87"/>
                <a:gd name="T5" fmla="*/ 35 h 47"/>
                <a:gd name="T6" fmla="*/ 3 w 87"/>
                <a:gd name="T7" fmla="*/ 24 h 47"/>
                <a:gd name="T8" fmla="*/ 3 w 87"/>
                <a:gd name="T9" fmla="*/ 14 h 47"/>
                <a:gd name="T10" fmla="*/ 0 w 87"/>
                <a:gd name="T11" fmla="*/ 0 h 47"/>
                <a:gd name="T12" fmla="*/ 77 w 87"/>
                <a:gd name="T13" fmla="*/ 7 h 47"/>
                <a:gd name="T14" fmla="*/ 82 w 87"/>
                <a:gd name="T15" fmla="*/ 9 h 47"/>
                <a:gd name="T16" fmla="*/ 85 w 87"/>
                <a:gd name="T17" fmla="*/ 12 h 47"/>
                <a:gd name="T18" fmla="*/ 87 w 87"/>
                <a:gd name="T19" fmla="*/ 16 h 47"/>
                <a:gd name="T20" fmla="*/ 87 w 87"/>
                <a:gd name="T21" fmla="*/ 23 h 47"/>
                <a:gd name="T22" fmla="*/ 87 w 87"/>
                <a:gd name="T23" fmla="*/ 28 h 47"/>
                <a:gd name="T24" fmla="*/ 85 w 87"/>
                <a:gd name="T25" fmla="*/ 33 h 47"/>
                <a:gd name="T26" fmla="*/ 82 w 87"/>
                <a:gd name="T27" fmla="*/ 37 h 47"/>
                <a:gd name="T28" fmla="*/ 77 w 87"/>
                <a:gd name="T29" fmla="*/ 38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7"/>
                <a:gd name="T46" fmla="*/ 0 h 47"/>
                <a:gd name="T47" fmla="*/ 87 w 87"/>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7" h="47">
                  <a:moveTo>
                    <a:pt x="77" y="38"/>
                  </a:moveTo>
                  <a:lnTo>
                    <a:pt x="0" y="47"/>
                  </a:lnTo>
                  <a:lnTo>
                    <a:pt x="3" y="35"/>
                  </a:lnTo>
                  <a:lnTo>
                    <a:pt x="3" y="24"/>
                  </a:lnTo>
                  <a:lnTo>
                    <a:pt x="3" y="14"/>
                  </a:lnTo>
                  <a:lnTo>
                    <a:pt x="0" y="0"/>
                  </a:lnTo>
                  <a:lnTo>
                    <a:pt x="77" y="7"/>
                  </a:lnTo>
                  <a:lnTo>
                    <a:pt x="82" y="9"/>
                  </a:lnTo>
                  <a:lnTo>
                    <a:pt x="85" y="12"/>
                  </a:lnTo>
                  <a:lnTo>
                    <a:pt x="87" y="16"/>
                  </a:lnTo>
                  <a:lnTo>
                    <a:pt x="87" y="23"/>
                  </a:lnTo>
                  <a:lnTo>
                    <a:pt x="87" y="28"/>
                  </a:lnTo>
                  <a:lnTo>
                    <a:pt x="85" y="33"/>
                  </a:lnTo>
                  <a:lnTo>
                    <a:pt x="82" y="37"/>
                  </a:lnTo>
                  <a:lnTo>
                    <a:pt x="77" y="38"/>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627" name="Freeform 82"/>
            <p:cNvSpPr>
              <a:spLocks/>
            </p:cNvSpPr>
            <p:nvPr/>
          </p:nvSpPr>
          <p:spPr bwMode="auto">
            <a:xfrm>
              <a:off x="829" y="2075"/>
              <a:ext cx="70" cy="30"/>
            </a:xfrm>
            <a:custGeom>
              <a:avLst/>
              <a:gdLst>
                <a:gd name="T0" fmla="*/ 58 w 70"/>
                <a:gd name="T1" fmla="*/ 25 h 30"/>
                <a:gd name="T2" fmla="*/ 0 w 70"/>
                <a:gd name="T3" fmla="*/ 30 h 30"/>
                <a:gd name="T4" fmla="*/ 2 w 70"/>
                <a:gd name="T5" fmla="*/ 21 h 30"/>
                <a:gd name="T6" fmla="*/ 4 w 70"/>
                <a:gd name="T7" fmla="*/ 14 h 30"/>
                <a:gd name="T8" fmla="*/ 2 w 70"/>
                <a:gd name="T9" fmla="*/ 7 h 30"/>
                <a:gd name="T10" fmla="*/ 0 w 70"/>
                <a:gd name="T11" fmla="*/ 0 h 30"/>
                <a:gd name="T12" fmla="*/ 60 w 70"/>
                <a:gd name="T13" fmla="*/ 2 h 30"/>
                <a:gd name="T14" fmla="*/ 63 w 70"/>
                <a:gd name="T15" fmla="*/ 4 h 30"/>
                <a:gd name="T16" fmla="*/ 67 w 70"/>
                <a:gd name="T17" fmla="*/ 6 h 30"/>
                <a:gd name="T18" fmla="*/ 68 w 70"/>
                <a:gd name="T19" fmla="*/ 9 h 30"/>
                <a:gd name="T20" fmla="*/ 70 w 70"/>
                <a:gd name="T21" fmla="*/ 14 h 30"/>
                <a:gd name="T22" fmla="*/ 68 w 70"/>
                <a:gd name="T23" fmla="*/ 18 h 30"/>
                <a:gd name="T24" fmla="*/ 67 w 70"/>
                <a:gd name="T25" fmla="*/ 21 h 30"/>
                <a:gd name="T26" fmla="*/ 63 w 70"/>
                <a:gd name="T27" fmla="*/ 25 h 30"/>
                <a:gd name="T28" fmla="*/ 58 w 70"/>
                <a:gd name="T29" fmla="*/ 25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30"/>
                <a:gd name="T47" fmla="*/ 70 w 70"/>
                <a:gd name="T48" fmla="*/ 30 h 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30">
                  <a:moveTo>
                    <a:pt x="58" y="25"/>
                  </a:moveTo>
                  <a:lnTo>
                    <a:pt x="0" y="30"/>
                  </a:lnTo>
                  <a:lnTo>
                    <a:pt x="2" y="21"/>
                  </a:lnTo>
                  <a:lnTo>
                    <a:pt x="4" y="14"/>
                  </a:lnTo>
                  <a:lnTo>
                    <a:pt x="2" y="7"/>
                  </a:lnTo>
                  <a:lnTo>
                    <a:pt x="0" y="0"/>
                  </a:lnTo>
                  <a:lnTo>
                    <a:pt x="60" y="2"/>
                  </a:lnTo>
                  <a:lnTo>
                    <a:pt x="63" y="4"/>
                  </a:lnTo>
                  <a:lnTo>
                    <a:pt x="67" y="6"/>
                  </a:lnTo>
                  <a:lnTo>
                    <a:pt x="68" y="9"/>
                  </a:lnTo>
                  <a:lnTo>
                    <a:pt x="70" y="14"/>
                  </a:lnTo>
                  <a:lnTo>
                    <a:pt x="68" y="18"/>
                  </a:lnTo>
                  <a:lnTo>
                    <a:pt x="67" y="21"/>
                  </a:lnTo>
                  <a:lnTo>
                    <a:pt x="63" y="25"/>
                  </a:lnTo>
                  <a:lnTo>
                    <a:pt x="58" y="25"/>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28" name="Freeform 83"/>
            <p:cNvSpPr>
              <a:spLocks/>
            </p:cNvSpPr>
            <p:nvPr/>
          </p:nvSpPr>
          <p:spPr bwMode="auto">
            <a:xfrm>
              <a:off x="829" y="2075"/>
              <a:ext cx="70" cy="30"/>
            </a:xfrm>
            <a:custGeom>
              <a:avLst/>
              <a:gdLst>
                <a:gd name="T0" fmla="*/ 58 w 70"/>
                <a:gd name="T1" fmla="*/ 25 h 30"/>
                <a:gd name="T2" fmla="*/ 0 w 70"/>
                <a:gd name="T3" fmla="*/ 30 h 30"/>
                <a:gd name="T4" fmla="*/ 2 w 70"/>
                <a:gd name="T5" fmla="*/ 21 h 30"/>
                <a:gd name="T6" fmla="*/ 4 w 70"/>
                <a:gd name="T7" fmla="*/ 14 h 30"/>
                <a:gd name="T8" fmla="*/ 2 w 70"/>
                <a:gd name="T9" fmla="*/ 7 h 30"/>
                <a:gd name="T10" fmla="*/ 0 w 70"/>
                <a:gd name="T11" fmla="*/ 0 h 30"/>
                <a:gd name="T12" fmla="*/ 60 w 70"/>
                <a:gd name="T13" fmla="*/ 2 h 30"/>
                <a:gd name="T14" fmla="*/ 63 w 70"/>
                <a:gd name="T15" fmla="*/ 4 h 30"/>
                <a:gd name="T16" fmla="*/ 67 w 70"/>
                <a:gd name="T17" fmla="*/ 6 h 30"/>
                <a:gd name="T18" fmla="*/ 68 w 70"/>
                <a:gd name="T19" fmla="*/ 9 h 30"/>
                <a:gd name="T20" fmla="*/ 70 w 70"/>
                <a:gd name="T21" fmla="*/ 14 h 30"/>
                <a:gd name="T22" fmla="*/ 68 w 70"/>
                <a:gd name="T23" fmla="*/ 18 h 30"/>
                <a:gd name="T24" fmla="*/ 67 w 70"/>
                <a:gd name="T25" fmla="*/ 21 h 30"/>
                <a:gd name="T26" fmla="*/ 63 w 70"/>
                <a:gd name="T27" fmla="*/ 25 h 30"/>
                <a:gd name="T28" fmla="*/ 58 w 70"/>
                <a:gd name="T29" fmla="*/ 25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30"/>
                <a:gd name="T47" fmla="*/ 70 w 70"/>
                <a:gd name="T48" fmla="*/ 30 h 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30">
                  <a:moveTo>
                    <a:pt x="58" y="25"/>
                  </a:moveTo>
                  <a:lnTo>
                    <a:pt x="0" y="30"/>
                  </a:lnTo>
                  <a:lnTo>
                    <a:pt x="2" y="21"/>
                  </a:lnTo>
                  <a:lnTo>
                    <a:pt x="4" y="14"/>
                  </a:lnTo>
                  <a:lnTo>
                    <a:pt x="2" y="7"/>
                  </a:lnTo>
                  <a:lnTo>
                    <a:pt x="0" y="0"/>
                  </a:lnTo>
                  <a:lnTo>
                    <a:pt x="60" y="2"/>
                  </a:lnTo>
                  <a:lnTo>
                    <a:pt x="63" y="4"/>
                  </a:lnTo>
                  <a:lnTo>
                    <a:pt x="67" y="6"/>
                  </a:lnTo>
                  <a:lnTo>
                    <a:pt x="68" y="9"/>
                  </a:lnTo>
                  <a:lnTo>
                    <a:pt x="70" y="14"/>
                  </a:lnTo>
                  <a:lnTo>
                    <a:pt x="68" y="18"/>
                  </a:lnTo>
                  <a:lnTo>
                    <a:pt x="67" y="21"/>
                  </a:lnTo>
                  <a:lnTo>
                    <a:pt x="63" y="25"/>
                  </a:lnTo>
                  <a:lnTo>
                    <a:pt x="58" y="25"/>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629" name="Freeform 84"/>
            <p:cNvSpPr>
              <a:spLocks/>
            </p:cNvSpPr>
            <p:nvPr/>
          </p:nvSpPr>
          <p:spPr bwMode="auto">
            <a:xfrm>
              <a:off x="501" y="1833"/>
              <a:ext cx="73" cy="47"/>
            </a:xfrm>
            <a:custGeom>
              <a:avLst/>
              <a:gdLst>
                <a:gd name="T0" fmla="*/ 63 w 73"/>
                <a:gd name="T1" fmla="*/ 42 h 47"/>
                <a:gd name="T2" fmla="*/ 0 w 73"/>
                <a:gd name="T3" fmla="*/ 47 h 47"/>
                <a:gd name="T4" fmla="*/ 4 w 73"/>
                <a:gd name="T5" fmla="*/ 35 h 47"/>
                <a:gd name="T6" fmla="*/ 4 w 73"/>
                <a:gd name="T7" fmla="*/ 24 h 47"/>
                <a:gd name="T8" fmla="*/ 4 w 73"/>
                <a:gd name="T9" fmla="*/ 14 h 47"/>
                <a:gd name="T10" fmla="*/ 0 w 73"/>
                <a:gd name="T11" fmla="*/ 0 h 47"/>
                <a:gd name="T12" fmla="*/ 63 w 73"/>
                <a:gd name="T13" fmla="*/ 7 h 47"/>
                <a:gd name="T14" fmla="*/ 68 w 73"/>
                <a:gd name="T15" fmla="*/ 9 h 47"/>
                <a:gd name="T16" fmla="*/ 72 w 73"/>
                <a:gd name="T17" fmla="*/ 12 h 47"/>
                <a:gd name="T18" fmla="*/ 73 w 73"/>
                <a:gd name="T19" fmla="*/ 17 h 47"/>
                <a:gd name="T20" fmla="*/ 73 w 73"/>
                <a:gd name="T21" fmla="*/ 24 h 47"/>
                <a:gd name="T22" fmla="*/ 73 w 73"/>
                <a:gd name="T23" fmla="*/ 29 h 47"/>
                <a:gd name="T24" fmla="*/ 72 w 73"/>
                <a:gd name="T25" fmla="*/ 36 h 47"/>
                <a:gd name="T26" fmla="*/ 66 w 73"/>
                <a:gd name="T27" fmla="*/ 40 h 47"/>
                <a:gd name="T28" fmla="*/ 63 w 73"/>
                <a:gd name="T29" fmla="*/ 42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3"/>
                <a:gd name="T46" fmla="*/ 0 h 47"/>
                <a:gd name="T47" fmla="*/ 73 w 73"/>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3" h="47">
                  <a:moveTo>
                    <a:pt x="63" y="42"/>
                  </a:moveTo>
                  <a:lnTo>
                    <a:pt x="0" y="47"/>
                  </a:lnTo>
                  <a:lnTo>
                    <a:pt x="4" y="35"/>
                  </a:lnTo>
                  <a:lnTo>
                    <a:pt x="4" y="24"/>
                  </a:lnTo>
                  <a:lnTo>
                    <a:pt x="4" y="14"/>
                  </a:lnTo>
                  <a:lnTo>
                    <a:pt x="0" y="0"/>
                  </a:lnTo>
                  <a:lnTo>
                    <a:pt x="63" y="7"/>
                  </a:lnTo>
                  <a:lnTo>
                    <a:pt x="68" y="9"/>
                  </a:lnTo>
                  <a:lnTo>
                    <a:pt x="72" y="12"/>
                  </a:lnTo>
                  <a:lnTo>
                    <a:pt x="73" y="17"/>
                  </a:lnTo>
                  <a:lnTo>
                    <a:pt x="73" y="24"/>
                  </a:lnTo>
                  <a:lnTo>
                    <a:pt x="73" y="29"/>
                  </a:lnTo>
                  <a:lnTo>
                    <a:pt x="72" y="36"/>
                  </a:lnTo>
                  <a:lnTo>
                    <a:pt x="66" y="40"/>
                  </a:lnTo>
                  <a:lnTo>
                    <a:pt x="63" y="42"/>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30" name="Freeform 85"/>
            <p:cNvSpPr>
              <a:spLocks/>
            </p:cNvSpPr>
            <p:nvPr/>
          </p:nvSpPr>
          <p:spPr bwMode="auto">
            <a:xfrm>
              <a:off x="501" y="1833"/>
              <a:ext cx="73" cy="47"/>
            </a:xfrm>
            <a:custGeom>
              <a:avLst/>
              <a:gdLst>
                <a:gd name="T0" fmla="*/ 63 w 73"/>
                <a:gd name="T1" fmla="*/ 42 h 47"/>
                <a:gd name="T2" fmla="*/ 0 w 73"/>
                <a:gd name="T3" fmla="*/ 47 h 47"/>
                <a:gd name="T4" fmla="*/ 4 w 73"/>
                <a:gd name="T5" fmla="*/ 35 h 47"/>
                <a:gd name="T6" fmla="*/ 4 w 73"/>
                <a:gd name="T7" fmla="*/ 24 h 47"/>
                <a:gd name="T8" fmla="*/ 4 w 73"/>
                <a:gd name="T9" fmla="*/ 14 h 47"/>
                <a:gd name="T10" fmla="*/ 0 w 73"/>
                <a:gd name="T11" fmla="*/ 0 h 47"/>
                <a:gd name="T12" fmla="*/ 63 w 73"/>
                <a:gd name="T13" fmla="*/ 7 h 47"/>
                <a:gd name="T14" fmla="*/ 68 w 73"/>
                <a:gd name="T15" fmla="*/ 9 h 47"/>
                <a:gd name="T16" fmla="*/ 72 w 73"/>
                <a:gd name="T17" fmla="*/ 12 h 47"/>
                <a:gd name="T18" fmla="*/ 73 w 73"/>
                <a:gd name="T19" fmla="*/ 17 h 47"/>
                <a:gd name="T20" fmla="*/ 73 w 73"/>
                <a:gd name="T21" fmla="*/ 24 h 47"/>
                <a:gd name="T22" fmla="*/ 73 w 73"/>
                <a:gd name="T23" fmla="*/ 29 h 47"/>
                <a:gd name="T24" fmla="*/ 72 w 73"/>
                <a:gd name="T25" fmla="*/ 36 h 47"/>
                <a:gd name="T26" fmla="*/ 66 w 73"/>
                <a:gd name="T27" fmla="*/ 40 h 47"/>
                <a:gd name="T28" fmla="*/ 63 w 73"/>
                <a:gd name="T29" fmla="*/ 42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3"/>
                <a:gd name="T46" fmla="*/ 0 h 47"/>
                <a:gd name="T47" fmla="*/ 73 w 73"/>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3" h="47">
                  <a:moveTo>
                    <a:pt x="63" y="42"/>
                  </a:moveTo>
                  <a:lnTo>
                    <a:pt x="0" y="47"/>
                  </a:lnTo>
                  <a:lnTo>
                    <a:pt x="4" y="35"/>
                  </a:lnTo>
                  <a:lnTo>
                    <a:pt x="4" y="24"/>
                  </a:lnTo>
                  <a:lnTo>
                    <a:pt x="4" y="14"/>
                  </a:lnTo>
                  <a:lnTo>
                    <a:pt x="0" y="0"/>
                  </a:lnTo>
                  <a:lnTo>
                    <a:pt x="63" y="7"/>
                  </a:lnTo>
                  <a:lnTo>
                    <a:pt x="68" y="9"/>
                  </a:lnTo>
                  <a:lnTo>
                    <a:pt x="72" y="12"/>
                  </a:lnTo>
                  <a:lnTo>
                    <a:pt x="73" y="17"/>
                  </a:lnTo>
                  <a:lnTo>
                    <a:pt x="73" y="24"/>
                  </a:lnTo>
                  <a:lnTo>
                    <a:pt x="73" y="29"/>
                  </a:lnTo>
                  <a:lnTo>
                    <a:pt x="72" y="36"/>
                  </a:lnTo>
                  <a:lnTo>
                    <a:pt x="66" y="40"/>
                  </a:lnTo>
                  <a:lnTo>
                    <a:pt x="63" y="42"/>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631" name="Freeform 86"/>
            <p:cNvSpPr>
              <a:spLocks/>
            </p:cNvSpPr>
            <p:nvPr/>
          </p:nvSpPr>
          <p:spPr bwMode="auto">
            <a:xfrm>
              <a:off x="653" y="2074"/>
              <a:ext cx="56" cy="49"/>
            </a:xfrm>
            <a:custGeom>
              <a:avLst/>
              <a:gdLst>
                <a:gd name="T0" fmla="*/ 51 w 56"/>
                <a:gd name="T1" fmla="*/ 24 h 49"/>
                <a:gd name="T2" fmla="*/ 9 w 56"/>
                <a:gd name="T3" fmla="*/ 49 h 49"/>
                <a:gd name="T4" fmla="*/ 9 w 56"/>
                <a:gd name="T5" fmla="*/ 36 h 49"/>
                <a:gd name="T6" fmla="*/ 7 w 56"/>
                <a:gd name="T7" fmla="*/ 26 h 49"/>
                <a:gd name="T8" fmla="*/ 5 w 56"/>
                <a:gd name="T9" fmla="*/ 15 h 49"/>
                <a:gd name="T10" fmla="*/ 0 w 56"/>
                <a:gd name="T11" fmla="*/ 3 h 49"/>
                <a:gd name="T12" fmla="*/ 42 w 56"/>
                <a:gd name="T13" fmla="*/ 1 h 49"/>
                <a:gd name="T14" fmla="*/ 45 w 56"/>
                <a:gd name="T15" fmla="*/ 0 h 49"/>
                <a:gd name="T16" fmla="*/ 49 w 56"/>
                <a:gd name="T17" fmla="*/ 1 h 49"/>
                <a:gd name="T18" fmla="*/ 52 w 56"/>
                <a:gd name="T19" fmla="*/ 5 h 49"/>
                <a:gd name="T20" fmla="*/ 56 w 56"/>
                <a:gd name="T21" fmla="*/ 8 h 49"/>
                <a:gd name="T22" fmla="*/ 56 w 56"/>
                <a:gd name="T23" fmla="*/ 14 h 49"/>
                <a:gd name="T24" fmla="*/ 56 w 56"/>
                <a:gd name="T25" fmla="*/ 17 h 49"/>
                <a:gd name="T26" fmla="*/ 54 w 56"/>
                <a:gd name="T27" fmla="*/ 21 h 49"/>
                <a:gd name="T28" fmla="*/ 51 w 56"/>
                <a:gd name="T29" fmla="*/ 24 h 4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6"/>
                <a:gd name="T46" fmla="*/ 0 h 49"/>
                <a:gd name="T47" fmla="*/ 56 w 56"/>
                <a:gd name="T48" fmla="*/ 49 h 4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6" h="49">
                  <a:moveTo>
                    <a:pt x="51" y="24"/>
                  </a:moveTo>
                  <a:lnTo>
                    <a:pt x="9" y="49"/>
                  </a:lnTo>
                  <a:lnTo>
                    <a:pt x="9" y="36"/>
                  </a:lnTo>
                  <a:lnTo>
                    <a:pt x="7" y="26"/>
                  </a:lnTo>
                  <a:lnTo>
                    <a:pt x="5" y="15"/>
                  </a:lnTo>
                  <a:lnTo>
                    <a:pt x="0" y="3"/>
                  </a:lnTo>
                  <a:lnTo>
                    <a:pt x="42" y="1"/>
                  </a:lnTo>
                  <a:lnTo>
                    <a:pt x="45" y="0"/>
                  </a:lnTo>
                  <a:lnTo>
                    <a:pt x="49" y="1"/>
                  </a:lnTo>
                  <a:lnTo>
                    <a:pt x="52" y="5"/>
                  </a:lnTo>
                  <a:lnTo>
                    <a:pt x="56" y="8"/>
                  </a:lnTo>
                  <a:lnTo>
                    <a:pt x="56" y="14"/>
                  </a:lnTo>
                  <a:lnTo>
                    <a:pt x="56" y="17"/>
                  </a:lnTo>
                  <a:lnTo>
                    <a:pt x="54" y="21"/>
                  </a:lnTo>
                  <a:lnTo>
                    <a:pt x="51" y="24"/>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32" name="Freeform 87"/>
            <p:cNvSpPr>
              <a:spLocks/>
            </p:cNvSpPr>
            <p:nvPr/>
          </p:nvSpPr>
          <p:spPr bwMode="auto">
            <a:xfrm>
              <a:off x="653" y="2074"/>
              <a:ext cx="56" cy="49"/>
            </a:xfrm>
            <a:custGeom>
              <a:avLst/>
              <a:gdLst>
                <a:gd name="T0" fmla="*/ 51 w 56"/>
                <a:gd name="T1" fmla="*/ 24 h 49"/>
                <a:gd name="T2" fmla="*/ 9 w 56"/>
                <a:gd name="T3" fmla="*/ 49 h 49"/>
                <a:gd name="T4" fmla="*/ 9 w 56"/>
                <a:gd name="T5" fmla="*/ 36 h 49"/>
                <a:gd name="T6" fmla="*/ 7 w 56"/>
                <a:gd name="T7" fmla="*/ 26 h 49"/>
                <a:gd name="T8" fmla="*/ 5 w 56"/>
                <a:gd name="T9" fmla="*/ 15 h 49"/>
                <a:gd name="T10" fmla="*/ 0 w 56"/>
                <a:gd name="T11" fmla="*/ 3 h 49"/>
                <a:gd name="T12" fmla="*/ 42 w 56"/>
                <a:gd name="T13" fmla="*/ 1 h 49"/>
                <a:gd name="T14" fmla="*/ 45 w 56"/>
                <a:gd name="T15" fmla="*/ 0 h 49"/>
                <a:gd name="T16" fmla="*/ 49 w 56"/>
                <a:gd name="T17" fmla="*/ 1 h 49"/>
                <a:gd name="T18" fmla="*/ 52 w 56"/>
                <a:gd name="T19" fmla="*/ 5 h 49"/>
                <a:gd name="T20" fmla="*/ 56 w 56"/>
                <a:gd name="T21" fmla="*/ 8 h 49"/>
                <a:gd name="T22" fmla="*/ 56 w 56"/>
                <a:gd name="T23" fmla="*/ 14 h 49"/>
                <a:gd name="T24" fmla="*/ 56 w 56"/>
                <a:gd name="T25" fmla="*/ 17 h 49"/>
                <a:gd name="T26" fmla="*/ 54 w 56"/>
                <a:gd name="T27" fmla="*/ 21 h 49"/>
                <a:gd name="T28" fmla="*/ 51 w 56"/>
                <a:gd name="T29" fmla="*/ 24 h 4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6"/>
                <a:gd name="T46" fmla="*/ 0 h 49"/>
                <a:gd name="T47" fmla="*/ 56 w 56"/>
                <a:gd name="T48" fmla="*/ 49 h 4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6" h="49">
                  <a:moveTo>
                    <a:pt x="51" y="24"/>
                  </a:moveTo>
                  <a:lnTo>
                    <a:pt x="9" y="49"/>
                  </a:lnTo>
                  <a:lnTo>
                    <a:pt x="9" y="36"/>
                  </a:lnTo>
                  <a:lnTo>
                    <a:pt x="7" y="26"/>
                  </a:lnTo>
                  <a:lnTo>
                    <a:pt x="5" y="15"/>
                  </a:lnTo>
                  <a:lnTo>
                    <a:pt x="0" y="3"/>
                  </a:lnTo>
                  <a:lnTo>
                    <a:pt x="42" y="1"/>
                  </a:lnTo>
                  <a:lnTo>
                    <a:pt x="45" y="0"/>
                  </a:lnTo>
                  <a:lnTo>
                    <a:pt x="49" y="1"/>
                  </a:lnTo>
                  <a:lnTo>
                    <a:pt x="52" y="5"/>
                  </a:lnTo>
                  <a:lnTo>
                    <a:pt x="56" y="8"/>
                  </a:lnTo>
                  <a:lnTo>
                    <a:pt x="56" y="14"/>
                  </a:lnTo>
                  <a:lnTo>
                    <a:pt x="56" y="17"/>
                  </a:lnTo>
                  <a:lnTo>
                    <a:pt x="54" y="21"/>
                  </a:lnTo>
                  <a:lnTo>
                    <a:pt x="51" y="24"/>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633" name="Freeform 88"/>
            <p:cNvSpPr>
              <a:spLocks/>
            </p:cNvSpPr>
            <p:nvPr/>
          </p:nvSpPr>
          <p:spPr bwMode="auto">
            <a:xfrm>
              <a:off x="690" y="2358"/>
              <a:ext cx="70" cy="96"/>
            </a:xfrm>
            <a:custGeom>
              <a:avLst/>
              <a:gdLst>
                <a:gd name="T0" fmla="*/ 38 w 70"/>
                <a:gd name="T1" fmla="*/ 86 h 96"/>
                <a:gd name="T2" fmla="*/ 0 w 70"/>
                <a:gd name="T3" fmla="*/ 33 h 96"/>
                <a:gd name="T4" fmla="*/ 10 w 70"/>
                <a:gd name="T5" fmla="*/ 28 h 96"/>
                <a:gd name="T6" fmla="*/ 17 w 70"/>
                <a:gd name="T7" fmla="*/ 23 h 96"/>
                <a:gd name="T8" fmla="*/ 24 w 70"/>
                <a:gd name="T9" fmla="*/ 14 h 96"/>
                <a:gd name="T10" fmla="*/ 35 w 70"/>
                <a:gd name="T11" fmla="*/ 0 h 96"/>
                <a:gd name="T12" fmla="*/ 66 w 70"/>
                <a:gd name="T13" fmla="*/ 74 h 96"/>
                <a:gd name="T14" fmla="*/ 68 w 70"/>
                <a:gd name="T15" fmla="*/ 81 h 96"/>
                <a:gd name="T16" fmla="*/ 70 w 70"/>
                <a:gd name="T17" fmla="*/ 86 h 96"/>
                <a:gd name="T18" fmla="*/ 68 w 70"/>
                <a:gd name="T19" fmla="*/ 91 h 96"/>
                <a:gd name="T20" fmla="*/ 63 w 70"/>
                <a:gd name="T21" fmla="*/ 95 h 96"/>
                <a:gd name="T22" fmla="*/ 57 w 70"/>
                <a:gd name="T23" fmla="*/ 96 h 96"/>
                <a:gd name="T24" fmla="*/ 52 w 70"/>
                <a:gd name="T25" fmla="*/ 95 h 96"/>
                <a:gd name="T26" fmla="*/ 45 w 70"/>
                <a:gd name="T27" fmla="*/ 93 h 96"/>
                <a:gd name="T28" fmla="*/ 38 w 70"/>
                <a:gd name="T29" fmla="*/ 86 h 9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96"/>
                <a:gd name="T47" fmla="*/ 70 w 70"/>
                <a:gd name="T48" fmla="*/ 96 h 9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96">
                  <a:moveTo>
                    <a:pt x="38" y="86"/>
                  </a:moveTo>
                  <a:lnTo>
                    <a:pt x="0" y="33"/>
                  </a:lnTo>
                  <a:lnTo>
                    <a:pt x="10" y="28"/>
                  </a:lnTo>
                  <a:lnTo>
                    <a:pt x="17" y="23"/>
                  </a:lnTo>
                  <a:lnTo>
                    <a:pt x="24" y="14"/>
                  </a:lnTo>
                  <a:lnTo>
                    <a:pt x="35" y="0"/>
                  </a:lnTo>
                  <a:lnTo>
                    <a:pt x="66" y="74"/>
                  </a:lnTo>
                  <a:lnTo>
                    <a:pt x="68" y="81"/>
                  </a:lnTo>
                  <a:lnTo>
                    <a:pt x="70" y="86"/>
                  </a:lnTo>
                  <a:lnTo>
                    <a:pt x="68" y="91"/>
                  </a:lnTo>
                  <a:lnTo>
                    <a:pt x="63" y="95"/>
                  </a:lnTo>
                  <a:lnTo>
                    <a:pt x="57" y="96"/>
                  </a:lnTo>
                  <a:lnTo>
                    <a:pt x="52" y="95"/>
                  </a:lnTo>
                  <a:lnTo>
                    <a:pt x="45" y="93"/>
                  </a:lnTo>
                  <a:lnTo>
                    <a:pt x="38" y="86"/>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34" name="Freeform 89"/>
            <p:cNvSpPr>
              <a:spLocks/>
            </p:cNvSpPr>
            <p:nvPr/>
          </p:nvSpPr>
          <p:spPr bwMode="auto">
            <a:xfrm>
              <a:off x="690" y="2358"/>
              <a:ext cx="70" cy="96"/>
            </a:xfrm>
            <a:custGeom>
              <a:avLst/>
              <a:gdLst>
                <a:gd name="T0" fmla="*/ 38 w 70"/>
                <a:gd name="T1" fmla="*/ 86 h 96"/>
                <a:gd name="T2" fmla="*/ 0 w 70"/>
                <a:gd name="T3" fmla="*/ 33 h 96"/>
                <a:gd name="T4" fmla="*/ 10 w 70"/>
                <a:gd name="T5" fmla="*/ 28 h 96"/>
                <a:gd name="T6" fmla="*/ 17 w 70"/>
                <a:gd name="T7" fmla="*/ 23 h 96"/>
                <a:gd name="T8" fmla="*/ 24 w 70"/>
                <a:gd name="T9" fmla="*/ 14 h 96"/>
                <a:gd name="T10" fmla="*/ 35 w 70"/>
                <a:gd name="T11" fmla="*/ 0 h 96"/>
                <a:gd name="T12" fmla="*/ 66 w 70"/>
                <a:gd name="T13" fmla="*/ 74 h 96"/>
                <a:gd name="T14" fmla="*/ 68 w 70"/>
                <a:gd name="T15" fmla="*/ 81 h 96"/>
                <a:gd name="T16" fmla="*/ 70 w 70"/>
                <a:gd name="T17" fmla="*/ 86 h 96"/>
                <a:gd name="T18" fmla="*/ 68 w 70"/>
                <a:gd name="T19" fmla="*/ 91 h 96"/>
                <a:gd name="T20" fmla="*/ 63 w 70"/>
                <a:gd name="T21" fmla="*/ 95 h 96"/>
                <a:gd name="T22" fmla="*/ 57 w 70"/>
                <a:gd name="T23" fmla="*/ 96 h 96"/>
                <a:gd name="T24" fmla="*/ 52 w 70"/>
                <a:gd name="T25" fmla="*/ 95 h 96"/>
                <a:gd name="T26" fmla="*/ 45 w 70"/>
                <a:gd name="T27" fmla="*/ 93 h 96"/>
                <a:gd name="T28" fmla="*/ 38 w 70"/>
                <a:gd name="T29" fmla="*/ 86 h 9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96"/>
                <a:gd name="T47" fmla="*/ 70 w 70"/>
                <a:gd name="T48" fmla="*/ 96 h 9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96">
                  <a:moveTo>
                    <a:pt x="38" y="86"/>
                  </a:moveTo>
                  <a:lnTo>
                    <a:pt x="0" y="33"/>
                  </a:lnTo>
                  <a:lnTo>
                    <a:pt x="10" y="28"/>
                  </a:lnTo>
                  <a:lnTo>
                    <a:pt x="17" y="23"/>
                  </a:lnTo>
                  <a:lnTo>
                    <a:pt x="24" y="14"/>
                  </a:lnTo>
                  <a:lnTo>
                    <a:pt x="35" y="0"/>
                  </a:lnTo>
                  <a:lnTo>
                    <a:pt x="66" y="74"/>
                  </a:lnTo>
                  <a:lnTo>
                    <a:pt x="68" y="81"/>
                  </a:lnTo>
                  <a:lnTo>
                    <a:pt x="70" y="86"/>
                  </a:lnTo>
                  <a:lnTo>
                    <a:pt x="68" y="91"/>
                  </a:lnTo>
                  <a:lnTo>
                    <a:pt x="63" y="95"/>
                  </a:lnTo>
                  <a:lnTo>
                    <a:pt x="57" y="96"/>
                  </a:lnTo>
                  <a:lnTo>
                    <a:pt x="52" y="95"/>
                  </a:lnTo>
                  <a:lnTo>
                    <a:pt x="45" y="93"/>
                  </a:lnTo>
                  <a:lnTo>
                    <a:pt x="38" y="86"/>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635" name="Freeform 90"/>
            <p:cNvSpPr>
              <a:spLocks/>
            </p:cNvSpPr>
            <p:nvPr/>
          </p:nvSpPr>
          <p:spPr bwMode="auto">
            <a:xfrm>
              <a:off x="672" y="2159"/>
              <a:ext cx="84" cy="105"/>
            </a:xfrm>
            <a:custGeom>
              <a:avLst/>
              <a:gdLst>
                <a:gd name="T0" fmla="*/ 60 w 84"/>
                <a:gd name="T1" fmla="*/ 11 h 105"/>
                <a:gd name="T2" fmla="*/ 0 w 84"/>
                <a:gd name="T3" fmla="*/ 81 h 105"/>
                <a:gd name="T4" fmla="*/ 12 w 84"/>
                <a:gd name="T5" fmla="*/ 86 h 105"/>
                <a:gd name="T6" fmla="*/ 21 w 84"/>
                <a:gd name="T7" fmla="*/ 88 h 105"/>
                <a:gd name="T8" fmla="*/ 30 w 84"/>
                <a:gd name="T9" fmla="*/ 93 h 105"/>
                <a:gd name="T10" fmla="*/ 42 w 84"/>
                <a:gd name="T11" fmla="*/ 105 h 105"/>
                <a:gd name="T12" fmla="*/ 79 w 84"/>
                <a:gd name="T13" fmla="*/ 21 h 105"/>
                <a:gd name="T14" fmla="*/ 82 w 84"/>
                <a:gd name="T15" fmla="*/ 14 h 105"/>
                <a:gd name="T16" fmla="*/ 84 w 84"/>
                <a:gd name="T17" fmla="*/ 9 h 105"/>
                <a:gd name="T18" fmla="*/ 84 w 84"/>
                <a:gd name="T19" fmla="*/ 4 h 105"/>
                <a:gd name="T20" fmla="*/ 81 w 84"/>
                <a:gd name="T21" fmla="*/ 2 h 105"/>
                <a:gd name="T22" fmla="*/ 77 w 84"/>
                <a:gd name="T23" fmla="*/ 0 h 105"/>
                <a:gd name="T24" fmla="*/ 72 w 84"/>
                <a:gd name="T25" fmla="*/ 2 h 105"/>
                <a:gd name="T26" fmla="*/ 67 w 84"/>
                <a:gd name="T27" fmla="*/ 4 h 105"/>
                <a:gd name="T28" fmla="*/ 60 w 84"/>
                <a:gd name="T29" fmla="*/ 11 h 10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4"/>
                <a:gd name="T46" fmla="*/ 0 h 105"/>
                <a:gd name="T47" fmla="*/ 84 w 84"/>
                <a:gd name="T48" fmla="*/ 105 h 10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4" h="105">
                  <a:moveTo>
                    <a:pt x="60" y="11"/>
                  </a:moveTo>
                  <a:lnTo>
                    <a:pt x="0" y="81"/>
                  </a:lnTo>
                  <a:lnTo>
                    <a:pt x="12" y="86"/>
                  </a:lnTo>
                  <a:lnTo>
                    <a:pt x="21" y="88"/>
                  </a:lnTo>
                  <a:lnTo>
                    <a:pt x="30" y="93"/>
                  </a:lnTo>
                  <a:lnTo>
                    <a:pt x="42" y="105"/>
                  </a:lnTo>
                  <a:lnTo>
                    <a:pt x="79" y="21"/>
                  </a:lnTo>
                  <a:lnTo>
                    <a:pt x="82" y="14"/>
                  </a:lnTo>
                  <a:lnTo>
                    <a:pt x="84" y="9"/>
                  </a:lnTo>
                  <a:lnTo>
                    <a:pt x="84" y="4"/>
                  </a:lnTo>
                  <a:lnTo>
                    <a:pt x="81" y="2"/>
                  </a:lnTo>
                  <a:lnTo>
                    <a:pt x="77" y="0"/>
                  </a:lnTo>
                  <a:lnTo>
                    <a:pt x="72" y="2"/>
                  </a:lnTo>
                  <a:lnTo>
                    <a:pt x="67" y="4"/>
                  </a:lnTo>
                  <a:lnTo>
                    <a:pt x="60" y="11"/>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36" name="Freeform 91"/>
            <p:cNvSpPr>
              <a:spLocks/>
            </p:cNvSpPr>
            <p:nvPr/>
          </p:nvSpPr>
          <p:spPr bwMode="auto">
            <a:xfrm>
              <a:off x="672" y="2159"/>
              <a:ext cx="84" cy="105"/>
            </a:xfrm>
            <a:custGeom>
              <a:avLst/>
              <a:gdLst>
                <a:gd name="T0" fmla="*/ 60 w 84"/>
                <a:gd name="T1" fmla="*/ 11 h 105"/>
                <a:gd name="T2" fmla="*/ 0 w 84"/>
                <a:gd name="T3" fmla="*/ 81 h 105"/>
                <a:gd name="T4" fmla="*/ 12 w 84"/>
                <a:gd name="T5" fmla="*/ 86 h 105"/>
                <a:gd name="T6" fmla="*/ 21 w 84"/>
                <a:gd name="T7" fmla="*/ 88 h 105"/>
                <a:gd name="T8" fmla="*/ 30 w 84"/>
                <a:gd name="T9" fmla="*/ 93 h 105"/>
                <a:gd name="T10" fmla="*/ 42 w 84"/>
                <a:gd name="T11" fmla="*/ 105 h 105"/>
                <a:gd name="T12" fmla="*/ 79 w 84"/>
                <a:gd name="T13" fmla="*/ 21 h 105"/>
                <a:gd name="T14" fmla="*/ 82 w 84"/>
                <a:gd name="T15" fmla="*/ 14 h 105"/>
                <a:gd name="T16" fmla="*/ 84 w 84"/>
                <a:gd name="T17" fmla="*/ 9 h 105"/>
                <a:gd name="T18" fmla="*/ 84 w 84"/>
                <a:gd name="T19" fmla="*/ 4 h 105"/>
                <a:gd name="T20" fmla="*/ 81 w 84"/>
                <a:gd name="T21" fmla="*/ 2 h 105"/>
                <a:gd name="T22" fmla="*/ 77 w 84"/>
                <a:gd name="T23" fmla="*/ 0 h 105"/>
                <a:gd name="T24" fmla="*/ 72 w 84"/>
                <a:gd name="T25" fmla="*/ 2 h 105"/>
                <a:gd name="T26" fmla="*/ 67 w 84"/>
                <a:gd name="T27" fmla="*/ 4 h 105"/>
                <a:gd name="T28" fmla="*/ 60 w 84"/>
                <a:gd name="T29" fmla="*/ 11 h 10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4"/>
                <a:gd name="T46" fmla="*/ 0 h 105"/>
                <a:gd name="T47" fmla="*/ 84 w 84"/>
                <a:gd name="T48" fmla="*/ 105 h 10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4" h="105">
                  <a:moveTo>
                    <a:pt x="60" y="11"/>
                  </a:moveTo>
                  <a:lnTo>
                    <a:pt x="0" y="81"/>
                  </a:lnTo>
                  <a:lnTo>
                    <a:pt x="12" y="86"/>
                  </a:lnTo>
                  <a:lnTo>
                    <a:pt x="21" y="88"/>
                  </a:lnTo>
                  <a:lnTo>
                    <a:pt x="30" y="93"/>
                  </a:lnTo>
                  <a:lnTo>
                    <a:pt x="42" y="105"/>
                  </a:lnTo>
                  <a:lnTo>
                    <a:pt x="79" y="21"/>
                  </a:lnTo>
                  <a:lnTo>
                    <a:pt x="82" y="14"/>
                  </a:lnTo>
                  <a:lnTo>
                    <a:pt x="84" y="9"/>
                  </a:lnTo>
                  <a:lnTo>
                    <a:pt x="84" y="4"/>
                  </a:lnTo>
                  <a:lnTo>
                    <a:pt x="81" y="2"/>
                  </a:lnTo>
                  <a:lnTo>
                    <a:pt x="77" y="0"/>
                  </a:lnTo>
                  <a:lnTo>
                    <a:pt x="72" y="2"/>
                  </a:lnTo>
                  <a:lnTo>
                    <a:pt x="67" y="4"/>
                  </a:lnTo>
                  <a:lnTo>
                    <a:pt x="60" y="11"/>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637" name="Freeform 92"/>
            <p:cNvSpPr>
              <a:spLocks/>
            </p:cNvSpPr>
            <p:nvPr/>
          </p:nvSpPr>
          <p:spPr bwMode="auto">
            <a:xfrm>
              <a:off x="646" y="1910"/>
              <a:ext cx="89" cy="117"/>
            </a:xfrm>
            <a:custGeom>
              <a:avLst/>
              <a:gdLst>
                <a:gd name="T0" fmla="*/ 61 w 89"/>
                <a:gd name="T1" fmla="*/ 106 h 117"/>
                <a:gd name="T2" fmla="*/ 0 w 89"/>
                <a:gd name="T3" fmla="*/ 24 h 117"/>
                <a:gd name="T4" fmla="*/ 12 w 89"/>
                <a:gd name="T5" fmla="*/ 21 h 117"/>
                <a:gd name="T6" fmla="*/ 21 w 89"/>
                <a:gd name="T7" fmla="*/ 17 h 117"/>
                <a:gd name="T8" fmla="*/ 30 w 89"/>
                <a:gd name="T9" fmla="*/ 12 h 117"/>
                <a:gd name="T10" fmla="*/ 42 w 89"/>
                <a:gd name="T11" fmla="*/ 0 h 117"/>
                <a:gd name="T12" fmla="*/ 84 w 89"/>
                <a:gd name="T13" fmla="*/ 94 h 117"/>
                <a:gd name="T14" fmla="*/ 87 w 89"/>
                <a:gd name="T15" fmla="*/ 101 h 117"/>
                <a:gd name="T16" fmla="*/ 89 w 89"/>
                <a:gd name="T17" fmla="*/ 108 h 117"/>
                <a:gd name="T18" fmla="*/ 87 w 89"/>
                <a:gd name="T19" fmla="*/ 111 h 117"/>
                <a:gd name="T20" fmla="*/ 84 w 89"/>
                <a:gd name="T21" fmla="*/ 115 h 117"/>
                <a:gd name="T22" fmla="*/ 79 w 89"/>
                <a:gd name="T23" fmla="*/ 117 h 117"/>
                <a:gd name="T24" fmla="*/ 73 w 89"/>
                <a:gd name="T25" fmla="*/ 115 h 117"/>
                <a:gd name="T26" fmla="*/ 66 w 89"/>
                <a:gd name="T27" fmla="*/ 111 h 117"/>
                <a:gd name="T28" fmla="*/ 61 w 89"/>
                <a:gd name="T29" fmla="*/ 106 h 11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9"/>
                <a:gd name="T46" fmla="*/ 0 h 117"/>
                <a:gd name="T47" fmla="*/ 89 w 89"/>
                <a:gd name="T48" fmla="*/ 117 h 11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9" h="117">
                  <a:moveTo>
                    <a:pt x="61" y="106"/>
                  </a:moveTo>
                  <a:lnTo>
                    <a:pt x="0" y="24"/>
                  </a:lnTo>
                  <a:lnTo>
                    <a:pt x="12" y="21"/>
                  </a:lnTo>
                  <a:lnTo>
                    <a:pt x="21" y="17"/>
                  </a:lnTo>
                  <a:lnTo>
                    <a:pt x="30" y="12"/>
                  </a:lnTo>
                  <a:lnTo>
                    <a:pt x="42" y="0"/>
                  </a:lnTo>
                  <a:lnTo>
                    <a:pt x="84" y="94"/>
                  </a:lnTo>
                  <a:lnTo>
                    <a:pt x="87" y="101"/>
                  </a:lnTo>
                  <a:lnTo>
                    <a:pt x="89" y="108"/>
                  </a:lnTo>
                  <a:lnTo>
                    <a:pt x="87" y="111"/>
                  </a:lnTo>
                  <a:lnTo>
                    <a:pt x="84" y="115"/>
                  </a:lnTo>
                  <a:lnTo>
                    <a:pt x="79" y="117"/>
                  </a:lnTo>
                  <a:lnTo>
                    <a:pt x="73" y="115"/>
                  </a:lnTo>
                  <a:lnTo>
                    <a:pt x="66" y="111"/>
                  </a:lnTo>
                  <a:lnTo>
                    <a:pt x="61" y="106"/>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38" name="Freeform 93"/>
            <p:cNvSpPr>
              <a:spLocks/>
            </p:cNvSpPr>
            <p:nvPr/>
          </p:nvSpPr>
          <p:spPr bwMode="auto">
            <a:xfrm>
              <a:off x="646" y="1910"/>
              <a:ext cx="89" cy="117"/>
            </a:xfrm>
            <a:custGeom>
              <a:avLst/>
              <a:gdLst>
                <a:gd name="T0" fmla="*/ 61 w 89"/>
                <a:gd name="T1" fmla="*/ 106 h 117"/>
                <a:gd name="T2" fmla="*/ 0 w 89"/>
                <a:gd name="T3" fmla="*/ 24 h 117"/>
                <a:gd name="T4" fmla="*/ 12 w 89"/>
                <a:gd name="T5" fmla="*/ 21 h 117"/>
                <a:gd name="T6" fmla="*/ 21 w 89"/>
                <a:gd name="T7" fmla="*/ 17 h 117"/>
                <a:gd name="T8" fmla="*/ 30 w 89"/>
                <a:gd name="T9" fmla="*/ 12 h 117"/>
                <a:gd name="T10" fmla="*/ 42 w 89"/>
                <a:gd name="T11" fmla="*/ 0 h 117"/>
                <a:gd name="T12" fmla="*/ 84 w 89"/>
                <a:gd name="T13" fmla="*/ 94 h 117"/>
                <a:gd name="T14" fmla="*/ 87 w 89"/>
                <a:gd name="T15" fmla="*/ 101 h 117"/>
                <a:gd name="T16" fmla="*/ 89 w 89"/>
                <a:gd name="T17" fmla="*/ 108 h 117"/>
                <a:gd name="T18" fmla="*/ 87 w 89"/>
                <a:gd name="T19" fmla="*/ 111 h 117"/>
                <a:gd name="T20" fmla="*/ 84 w 89"/>
                <a:gd name="T21" fmla="*/ 115 h 117"/>
                <a:gd name="T22" fmla="*/ 79 w 89"/>
                <a:gd name="T23" fmla="*/ 117 h 117"/>
                <a:gd name="T24" fmla="*/ 73 w 89"/>
                <a:gd name="T25" fmla="*/ 115 h 117"/>
                <a:gd name="T26" fmla="*/ 66 w 89"/>
                <a:gd name="T27" fmla="*/ 111 h 117"/>
                <a:gd name="T28" fmla="*/ 61 w 89"/>
                <a:gd name="T29" fmla="*/ 106 h 11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9"/>
                <a:gd name="T46" fmla="*/ 0 h 117"/>
                <a:gd name="T47" fmla="*/ 89 w 89"/>
                <a:gd name="T48" fmla="*/ 117 h 11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9" h="117">
                  <a:moveTo>
                    <a:pt x="61" y="106"/>
                  </a:moveTo>
                  <a:lnTo>
                    <a:pt x="0" y="24"/>
                  </a:lnTo>
                  <a:lnTo>
                    <a:pt x="12" y="21"/>
                  </a:lnTo>
                  <a:lnTo>
                    <a:pt x="21" y="17"/>
                  </a:lnTo>
                  <a:lnTo>
                    <a:pt x="30" y="12"/>
                  </a:lnTo>
                  <a:lnTo>
                    <a:pt x="42" y="0"/>
                  </a:lnTo>
                  <a:lnTo>
                    <a:pt x="84" y="94"/>
                  </a:lnTo>
                  <a:lnTo>
                    <a:pt x="87" y="101"/>
                  </a:lnTo>
                  <a:lnTo>
                    <a:pt x="89" y="108"/>
                  </a:lnTo>
                  <a:lnTo>
                    <a:pt x="87" y="111"/>
                  </a:lnTo>
                  <a:lnTo>
                    <a:pt x="84" y="115"/>
                  </a:lnTo>
                  <a:lnTo>
                    <a:pt x="79" y="117"/>
                  </a:lnTo>
                  <a:lnTo>
                    <a:pt x="73" y="115"/>
                  </a:lnTo>
                  <a:lnTo>
                    <a:pt x="66" y="111"/>
                  </a:lnTo>
                  <a:lnTo>
                    <a:pt x="61" y="106"/>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639" name="Freeform 94"/>
            <p:cNvSpPr>
              <a:spLocks/>
            </p:cNvSpPr>
            <p:nvPr/>
          </p:nvSpPr>
          <p:spPr bwMode="auto">
            <a:xfrm>
              <a:off x="663" y="1709"/>
              <a:ext cx="83" cy="112"/>
            </a:xfrm>
            <a:custGeom>
              <a:avLst/>
              <a:gdLst>
                <a:gd name="T0" fmla="*/ 55 w 83"/>
                <a:gd name="T1" fmla="*/ 9 h 112"/>
                <a:gd name="T2" fmla="*/ 0 w 83"/>
                <a:gd name="T3" fmla="*/ 77 h 112"/>
                <a:gd name="T4" fmla="*/ 9 w 83"/>
                <a:gd name="T5" fmla="*/ 82 h 112"/>
                <a:gd name="T6" fmla="*/ 16 w 83"/>
                <a:gd name="T7" fmla="*/ 89 h 112"/>
                <a:gd name="T8" fmla="*/ 25 w 83"/>
                <a:gd name="T9" fmla="*/ 98 h 112"/>
                <a:gd name="T10" fmla="*/ 37 w 83"/>
                <a:gd name="T11" fmla="*/ 112 h 112"/>
                <a:gd name="T12" fmla="*/ 79 w 83"/>
                <a:gd name="T13" fmla="*/ 23 h 112"/>
                <a:gd name="T14" fmla="*/ 81 w 83"/>
                <a:gd name="T15" fmla="*/ 16 h 112"/>
                <a:gd name="T16" fmla="*/ 83 w 83"/>
                <a:gd name="T17" fmla="*/ 10 h 112"/>
                <a:gd name="T18" fmla="*/ 81 w 83"/>
                <a:gd name="T19" fmla="*/ 5 h 112"/>
                <a:gd name="T20" fmla="*/ 77 w 83"/>
                <a:gd name="T21" fmla="*/ 2 h 112"/>
                <a:gd name="T22" fmla="*/ 74 w 83"/>
                <a:gd name="T23" fmla="*/ 0 h 112"/>
                <a:gd name="T24" fmla="*/ 69 w 83"/>
                <a:gd name="T25" fmla="*/ 0 h 112"/>
                <a:gd name="T26" fmla="*/ 62 w 83"/>
                <a:gd name="T27" fmla="*/ 3 h 112"/>
                <a:gd name="T28" fmla="*/ 55 w 83"/>
                <a:gd name="T29" fmla="*/ 9 h 1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3"/>
                <a:gd name="T46" fmla="*/ 0 h 112"/>
                <a:gd name="T47" fmla="*/ 83 w 83"/>
                <a:gd name="T48" fmla="*/ 112 h 11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3" h="112">
                  <a:moveTo>
                    <a:pt x="55" y="9"/>
                  </a:moveTo>
                  <a:lnTo>
                    <a:pt x="0" y="77"/>
                  </a:lnTo>
                  <a:lnTo>
                    <a:pt x="9" y="82"/>
                  </a:lnTo>
                  <a:lnTo>
                    <a:pt x="16" y="89"/>
                  </a:lnTo>
                  <a:lnTo>
                    <a:pt x="25" y="98"/>
                  </a:lnTo>
                  <a:lnTo>
                    <a:pt x="37" y="112"/>
                  </a:lnTo>
                  <a:lnTo>
                    <a:pt x="79" y="23"/>
                  </a:lnTo>
                  <a:lnTo>
                    <a:pt x="81" y="16"/>
                  </a:lnTo>
                  <a:lnTo>
                    <a:pt x="83" y="10"/>
                  </a:lnTo>
                  <a:lnTo>
                    <a:pt x="81" y="5"/>
                  </a:lnTo>
                  <a:lnTo>
                    <a:pt x="77" y="2"/>
                  </a:lnTo>
                  <a:lnTo>
                    <a:pt x="74" y="0"/>
                  </a:lnTo>
                  <a:lnTo>
                    <a:pt x="69" y="0"/>
                  </a:lnTo>
                  <a:lnTo>
                    <a:pt x="62" y="3"/>
                  </a:lnTo>
                  <a:lnTo>
                    <a:pt x="55" y="9"/>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40" name="Freeform 95"/>
            <p:cNvSpPr>
              <a:spLocks/>
            </p:cNvSpPr>
            <p:nvPr/>
          </p:nvSpPr>
          <p:spPr bwMode="auto">
            <a:xfrm>
              <a:off x="663" y="1709"/>
              <a:ext cx="83" cy="112"/>
            </a:xfrm>
            <a:custGeom>
              <a:avLst/>
              <a:gdLst>
                <a:gd name="T0" fmla="*/ 55 w 83"/>
                <a:gd name="T1" fmla="*/ 9 h 112"/>
                <a:gd name="T2" fmla="*/ 0 w 83"/>
                <a:gd name="T3" fmla="*/ 77 h 112"/>
                <a:gd name="T4" fmla="*/ 9 w 83"/>
                <a:gd name="T5" fmla="*/ 82 h 112"/>
                <a:gd name="T6" fmla="*/ 16 w 83"/>
                <a:gd name="T7" fmla="*/ 89 h 112"/>
                <a:gd name="T8" fmla="*/ 25 w 83"/>
                <a:gd name="T9" fmla="*/ 98 h 112"/>
                <a:gd name="T10" fmla="*/ 37 w 83"/>
                <a:gd name="T11" fmla="*/ 112 h 112"/>
                <a:gd name="T12" fmla="*/ 79 w 83"/>
                <a:gd name="T13" fmla="*/ 23 h 112"/>
                <a:gd name="T14" fmla="*/ 81 w 83"/>
                <a:gd name="T15" fmla="*/ 16 h 112"/>
                <a:gd name="T16" fmla="*/ 83 w 83"/>
                <a:gd name="T17" fmla="*/ 10 h 112"/>
                <a:gd name="T18" fmla="*/ 81 w 83"/>
                <a:gd name="T19" fmla="*/ 5 h 112"/>
                <a:gd name="T20" fmla="*/ 77 w 83"/>
                <a:gd name="T21" fmla="*/ 2 h 112"/>
                <a:gd name="T22" fmla="*/ 74 w 83"/>
                <a:gd name="T23" fmla="*/ 0 h 112"/>
                <a:gd name="T24" fmla="*/ 69 w 83"/>
                <a:gd name="T25" fmla="*/ 0 h 112"/>
                <a:gd name="T26" fmla="*/ 62 w 83"/>
                <a:gd name="T27" fmla="*/ 3 h 112"/>
                <a:gd name="T28" fmla="*/ 55 w 83"/>
                <a:gd name="T29" fmla="*/ 9 h 1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3"/>
                <a:gd name="T46" fmla="*/ 0 h 112"/>
                <a:gd name="T47" fmla="*/ 83 w 83"/>
                <a:gd name="T48" fmla="*/ 112 h 11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3" h="112">
                  <a:moveTo>
                    <a:pt x="55" y="9"/>
                  </a:moveTo>
                  <a:lnTo>
                    <a:pt x="0" y="77"/>
                  </a:lnTo>
                  <a:lnTo>
                    <a:pt x="9" y="82"/>
                  </a:lnTo>
                  <a:lnTo>
                    <a:pt x="16" y="89"/>
                  </a:lnTo>
                  <a:lnTo>
                    <a:pt x="25" y="98"/>
                  </a:lnTo>
                  <a:lnTo>
                    <a:pt x="37" y="112"/>
                  </a:lnTo>
                  <a:lnTo>
                    <a:pt x="79" y="23"/>
                  </a:lnTo>
                  <a:lnTo>
                    <a:pt x="81" y="16"/>
                  </a:lnTo>
                  <a:lnTo>
                    <a:pt x="83" y="10"/>
                  </a:lnTo>
                  <a:lnTo>
                    <a:pt x="81" y="5"/>
                  </a:lnTo>
                  <a:lnTo>
                    <a:pt x="77" y="2"/>
                  </a:lnTo>
                  <a:lnTo>
                    <a:pt x="74" y="0"/>
                  </a:lnTo>
                  <a:lnTo>
                    <a:pt x="69" y="0"/>
                  </a:lnTo>
                  <a:lnTo>
                    <a:pt x="62" y="3"/>
                  </a:lnTo>
                  <a:lnTo>
                    <a:pt x="55" y="9"/>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641" name="Freeform 96"/>
            <p:cNvSpPr>
              <a:spLocks/>
            </p:cNvSpPr>
            <p:nvPr/>
          </p:nvSpPr>
          <p:spPr bwMode="auto">
            <a:xfrm>
              <a:off x="667" y="1510"/>
              <a:ext cx="87" cy="120"/>
            </a:xfrm>
            <a:custGeom>
              <a:avLst/>
              <a:gdLst>
                <a:gd name="T0" fmla="*/ 61 w 87"/>
                <a:gd name="T1" fmla="*/ 110 h 120"/>
                <a:gd name="T2" fmla="*/ 0 w 87"/>
                <a:gd name="T3" fmla="*/ 26 h 120"/>
                <a:gd name="T4" fmla="*/ 12 w 87"/>
                <a:gd name="T5" fmla="*/ 23 h 120"/>
                <a:gd name="T6" fmla="*/ 21 w 87"/>
                <a:gd name="T7" fmla="*/ 17 h 120"/>
                <a:gd name="T8" fmla="*/ 30 w 87"/>
                <a:gd name="T9" fmla="*/ 12 h 120"/>
                <a:gd name="T10" fmla="*/ 42 w 87"/>
                <a:gd name="T11" fmla="*/ 0 h 120"/>
                <a:gd name="T12" fmla="*/ 82 w 87"/>
                <a:gd name="T13" fmla="*/ 98 h 120"/>
                <a:gd name="T14" fmla="*/ 86 w 87"/>
                <a:gd name="T15" fmla="*/ 105 h 120"/>
                <a:gd name="T16" fmla="*/ 87 w 87"/>
                <a:gd name="T17" fmla="*/ 112 h 120"/>
                <a:gd name="T18" fmla="*/ 86 w 87"/>
                <a:gd name="T19" fmla="*/ 115 h 120"/>
                <a:gd name="T20" fmla="*/ 82 w 87"/>
                <a:gd name="T21" fmla="*/ 119 h 120"/>
                <a:gd name="T22" fmla="*/ 79 w 87"/>
                <a:gd name="T23" fmla="*/ 120 h 120"/>
                <a:gd name="T24" fmla="*/ 73 w 87"/>
                <a:gd name="T25" fmla="*/ 120 h 120"/>
                <a:gd name="T26" fmla="*/ 66 w 87"/>
                <a:gd name="T27" fmla="*/ 117 h 120"/>
                <a:gd name="T28" fmla="*/ 61 w 87"/>
                <a:gd name="T29" fmla="*/ 110 h 1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7"/>
                <a:gd name="T46" fmla="*/ 0 h 120"/>
                <a:gd name="T47" fmla="*/ 87 w 87"/>
                <a:gd name="T48" fmla="*/ 120 h 12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7" h="120">
                  <a:moveTo>
                    <a:pt x="61" y="110"/>
                  </a:moveTo>
                  <a:lnTo>
                    <a:pt x="0" y="26"/>
                  </a:lnTo>
                  <a:lnTo>
                    <a:pt x="12" y="23"/>
                  </a:lnTo>
                  <a:lnTo>
                    <a:pt x="21" y="17"/>
                  </a:lnTo>
                  <a:lnTo>
                    <a:pt x="30" y="12"/>
                  </a:lnTo>
                  <a:lnTo>
                    <a:pt x="42" y="0"/>
                  </a:lnTo>
                  <a:lnTo>
                    <a:pt x="82" y="98"/>
                  </a:lnTo>
                  <a:lnTo>
                    <a:pt x="86" y="105"/>
                  </a:lnTo>
                  <a:lnTo>
                    <a:pt x="87" y="112"/>
                  </a:lnTo>
                  <a:lnTo>
                    <a:pt x="86" y="115"/>
                  </a:lnTo>
                  <a:lnTo>
                    <a:pt x="82" y="119"/>
                  </a:lnTo>
                  <a:lnTo>
                    <a:pt x="79" y="120"/>
                  </a:lnTo>
                  <a:lnTo>
                    <a:pt x="73" y="120"/>
                  </a:lnTo>
                  <a:lnTo>
                    <a:pt x="66" y="117"/>
                  </a:lnTo>
                  <a:lnTo>
                    <a:pt x="61" y="110"/>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42" name="Freeform 97"/>
            <p:cNvSpPr>
              <a:spLocks/>
            </p:cNvSpPr>
            <p:nvPr/>
          </p:nvSpPr>
          <p:spPr bwMode="auto">
            <a:xfrm>
              <a:off x="667" y="1510"/>
              <a:ext cx="87" cy="120"/>
            </a:xfrm>
            <a:custGeom>
              <a:avLst/>
              <a:gdLst>
                <a:gd name="T0" fmla="*/ 61 w 87"/>
                <a:gd name="T1" fmla="*/ 110 h 120"/>
                <a:gd name="T2" fmla="*/ 0 w 87"/>
                <a:gd name="T3" fmla="*/ 26 h 120"/>
                <a:gd name="T4" fmla="*/ 12 w 87"/>
                <a:gd name="T5" fmla="*/ 23 h 120"/>
                <a:gd name="T6" fmla="*/ 21 w 87"/>
                <a:gd name="T7" fmla="*/ 17 h 120"/>
                <a:gd name="T8" fmla="*/ 30 w 87"/>
                <a:gd name="T9" fmla="*/ 12 h 120"/>
                <a:gd name="T10" fmla="*/ 42 w 87"/>
                <a:gd name="T11" fmla="*/ 0 h 120"/>
                <a:gd name="T12" fmla="*/ 82 w 87"/>
                <a:gd name="T13" fmla="*/ 98 h 120"/>
                <a:gd name="T14" fmla="*/ 86 w 87"/>
                <a:gd name="T15" fmla="*/ 105 h 120"/>
                <a:gd name="T16" fmla="*/ 87 w 87"/>
                <a:gd name="T17" fmla="*/ 112 h 120"/>
                <a:gd name="T18" fmla="*/ 86 w 87"/>
                <a:gd name="T19" fmla="*/ 115 h 120"/>
                <a:gd name="T20" fmla="*/ 82 w 87"/>
                <a:gd name="T21" fmla="*/ 119 h 120"/>
                <a:gd name="T22" fmla="*/ 79 w 87"/>
                <a:gd name="T23" fmla="*/ 120 h 120"/>
                <a:gd name="T24" fmla="*/ 73 w 87"/>
                <a:gd name="T25" fmla="*/ 120 h 120"/>
                <a:gd name="T26" fmla="*/ 66 w 87"/>
                <a:gd name="T27" fmla="*/ 117 h 120"/>
                <a:gd name="T28" fmla="*/ 61 w 87"/>
                <a:gd name="T29" fmla="*/ 110 h 1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7"/>
                <a:gd name="T46" fmla="*/ 0 h 120"/>
                <a:gd name="T47" fmla="*/ 87 w 87"/>
                <a:gd name="T48" fmla="*/ 120 h 12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7" h="120">
                  <a:moveTo>
                    <a:pt x="61" y="110"/>
                  </a:moveTo>
                  <a:lnTo>
                    <a:pt x="0" y="26"/>
                  </a:lnTo>
                  <a:lnTo>
                    <a:pt x="12" y="23"/>
                  </a:lnTo>
                  <a:lnTo>
                    <a:pt x="21" y="17"/>
                  </a:lnTo>
                  <a:lnTo>
                    <a:pt x="30" y="12"/>
                  </a:lnTo>
                  <a:lnTo>
                    <a:pt x="42" y="0"/>
                  </a:lnTo>
                  <a:lnTo>
                    <a:pt x="82" y="98"/>
                  </a:lnTo>
                  <a:lnTo>
                    <a:pt x="86" y="105"/>
                  </a:lnTo>
                  <a:lnTo>
                    <a:pt x="87" y="112"/>
                  </a:lnTo>
                  <a:lnTo>
                    <a:pt x="86" y="115"/>
                  </a:lnTo>
                  <a:lnTo>
                    <a:pt x="82" y="119"/>
                  </a:lnTo>
                  <a:lnTo>
                    <a:pt x="79" y="120"/>
                  </a:lnTo>
                  <a:lnTo>
                    <a:pt x="73" y="120"/>
                  </a:lnTo>
                  <a:lnTo>
                    <a:pt x="66" y="117"/>
                  </a:lnTo>
                  <a:lnTo>
                    <a:pt x="61" y="110"/>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643" name="Freeform 98"/>
            <p:cNvSpPr>
              <a:spLocks/>
            </p:cNvSpPr>
            <p:nvPr/>
          </p:nvSpPr>
          <p:spPr bwMode="auto">
            <a:xfrm>
              <a:off x="571" y="2653"/>
              <a:ext cx="159" cy="159"/>
            </a:xfrm>
            <a:custGeom>
              <a:avLst/>
              <a:gdLst>
                <a:gd name="T0" fmla="*/ 0 w 159"/>
                <a:gd name="T1" fmla="*/ 81 h 159"/>
                <a:gd name="T2" fmla="*/ 2 w 159"/>
                <a:gd name="T3" fmla="*/ 65 h 159"/>
                <a:gd name="T4" fmla="*/ 7 w 159"/>
                <a:gd name="T5" fmla="*/ 49 h 159"/>
                <a:gd name="T6" fmla="*/ 14 w 159"/>
                <a:gd name="T7" fmla="*/ 35 h 159"/>
                <a:gd name="T8" fmla="*/ 23 w 159"/>
                <a:gd name="T9" fmla="*/ 25 h 159"/>
                <a:gd name="T10" fmla="*/ 35 w 159"/>
                <a:gd name="T11" fmla="*/ 14 h 159"/>
                <a:gd name="T12" fmla="*/ 49 w 159"/>
                <a:gd name="T13" fmla="*/ 7 h 159"/>
                <a:gd name="T14" fmla="*/ 63 w 159"/>
                <a:gd name="T15" fmla="*/ 2 h 159"/>
                <a:gd name="T16" fmla="*/ 80 w 159"/>
                <a:gd name="T17" fmla="*/ 0 h 159"/>
                <a:gd name="T18" fmla="*/ 96 w 159"/>
                <a:gd name="T19" fmla="*/ 2 h 159"/>
                <a:gd name="T20" fmla="*/ 110 w 159"/>
                <a:gd name="T21" fmla="*/ 7 h 159"/>
                <a:gd name="T22" fmla="*/ 124 w 159"/>
                <a:gd name="T23" fmla="*/ 14 h 159"/>
                <a:gd name="T24" fmla="*/ 136 w 159"/>
                <a:gd name="T25" fmla="*/ 25 h 159"/>
                <a:gd name="T26" fmla="*/ 145 w 159"/>
                <a:gd name="T27" fmla="*/ 35 h 159"/>
                <a:gd name="T28" fmla="*/ 154 w 159"/>
                <a:gd name="T29" fmla="*/ 49 h 159"/>
                <a:gd name="T30" fmla="*/ 157 w 159"/>
                <a:gd name="T31" fmla="*/ 65 h 159"/>
                <a:gd name="T32" fmla="*/ 159 w 159"/>
                <a:gd name="T33" fmla="*/ 81 h 159"/>
                <a:gd name="T34" fmla="*/ 157 w 159"/>
                <a:gd name="T35" fmla="*/ 96 h 159"/>
                <a:gd name="T36" fmla="*/ 154 w 159"/>
                <a:gd name="T37" fmla="*/ 112 h 159"/>
                <a:gd name="T38" fmla="*/ 145 w 159"/>
                <a:gd name="T39" fmla="*/ 124 h 159"/>
                <a:gd name="T40" fmla="*/ 136 w 159"/>
                <a:gd name="T41" fmla="*/ 136 h 159"/>
                <a:gd name="T42" fmla="*/ 124 w 159"/>
                <a:gd name="T43" fmla="*/ 147 h 159"/>
                <a:gd name="T44" fmla="*/ 110 w 159"/>
                <a:gd name="T45" fmla="*/ 154 h 159"/>
                <a:gd name="T46" fmla="*/ 96 w 159"/>
                <a:gd name="T47" fmla="*/ 157 h 159"/>
                <a:gd name="T48" fmla="*/ 80 w 159"/>
                <a:gd name="T49" fmla="*/ 159 h 159"/>
                <a:gd name="T50" fmla="*/ 63 w 159"/>
                <a:gd name="T51" fmla="*/ 157 h 159"/>
                <a:gd name="T52" fmla="*/ 49 w 159"/>
                <a:gd name="T53" fmla="*/ 154 h 159"/>
                <a:gd name="T54" fmla="*/ 35 w 159"/>
                <a:gd name="T55" fmla="*/ 147 h 159"/>
                <a:gd name="T56" fmla="*/ 23 w 159"/>
                <a:gd name="T57" fmla="*/ 136 h 159"/>
                <a:gd name="T58" fmla="*/ 14 w 159"/>
                <a:gd name="T59" fmla="*/ 124 h 159"/>
                <a:gd name="T60" fmla="*/ 7 w 159"/>
                <a:gd name="T61" fmla="*/ 112 h 159"/>
                <a:gd name="T62" fmla="*/ 2 w 159"/>
                <a:gd name="T63" fmla="*/ 96 h 159"/>
                <a:gd name="T64" fmla="*/ 0 w 159"/>
                <a:gd name="T65" fmla="*/ 81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0" y="81"/>
                  </a:moveTo>
                  <a:lnTo>
                    <a:pt x="2" y="65"/>
                  </a:lnTo>
                  <a:lnTo>
                    <a:pt x="7" y="49"/>
                  </a:lnTo>
                  <a:lnTo>
                    <a:pt x="14" y="35"/>
                  </a:lnTo>
                  <a:lnTo>
                    <a:pt x="23" y="25"/>
                  </a:lnTo>
                  <a:lnTo>
                    <a:pt x="35" y="14"/>
                  </a:lnTo>
                  <a:lnTo>
                    <a:pt x="49" y="7"/>
                  </a:lnTo>
                  <a:lnTo>
                    <a:pt x="63" y="2"/>
                  </a:lnTo>
                  <a:lnTo>
                    <a:pt x="80" y="0"/>
                  </a:lnTo>
                  <a:lnTo>
                    <a:pt x="96" y="2"/>
                  </a:lnTo>
                  <a:lnTo>
                    <a:pt x="110" y="7"/>
                  </a:lnTo>
                  <a:lnTo>
                    <a:pt x="124" y="14"/>
                  </a:lnTo>
                  <a:lnTo>
                    <a:pt x="136" y="25"/>
                  </a:lnTo>
                  <a:lnTo>
                    <a:pt x="145" y="35"/>
                  </a:lnTo>
                  <a:lnTo>
                    <a:pt x="154" y="49"/>
                  </a:lnTo>
                  <a:lnTo>
                    <a:pt x="157" y="65"/>
                  </a:lnTo>
                  <a:lnTo>
                    <a:pt x="159" y="81"/>
                  </a:lnTo>
                  <a:lnTo>
                    <a:pt x="157" y="96"/>
                  </a:lnTo>
                  <a:lnTo>
                    <a:pt x="154" y="112"/>
                  </a:lnTo>
                  <a:lnTo>
                    <a:pt x="145" y="124"/>
                  </a:lnTo>
                  <a:lnTo>
                    <a:pt x="136" y="136"/>
                  </a:lnTo>
                  <a:lnTo>
                    <a:pt x="124" y="147"/>
                  </a:lnTo>
                  <a:lnTo>
                    <a:pt x="110" y="154"/>
                  </a:lnTo>
                  <a:lnTo>
                    <a:pt x="96" y="157"/>
                  </a:lnTo>
                  <a:lnTo>
                    <a:pt x="80" y="159"/>
                  </a:lnTo>
                  <a:lnTo>
                    <a:pt x="63" y="157"/>
                  </a:lnTo>
                  <a:lnTo>
                    <a:pt x="49" y="154"/>
                  </a:lnTo>
                  <a:lnTo>
                    <a:pt x="35" y="147"/>
                  </a:lnTo>
                  <a:lnTo>
                    <a:pt x="23" y="136"/>
                  </a:lnTo>
                  <a:lnTo>
                    <a:pt x="14" y="124"/>
                  </a:lnTo>
                  <a:lnTo>
                    <a:pt x="7" y="112"/>
                  </a:lnTo>
                  <a:lnTo>
                    <a:pt x="2" y="96"/>
                  </a:lnTo>
                  <a:lnTo>
                    <a:pt x="0" y="81"/>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44" name="Freeform 99"/>
            <p:cNvSpPr>
              <a:spLocks/>
            </p:cNvSpPr>
            <p:nvPr/>
          </p:nvSpPr>
          <p:spPr bwMode="auto">
            <a:xfrm>
              <a:off x="419" y="2679"/>
              <a:ext cx="107" cy="109"/>
            </a:xfrm>
            <a:custGeom>
              <a:avLst/>
              <a:gdLst>
                <a:gd name="T0" fmla="*/ 0 w 107"/>
                <a:gd name="T1" fmla="*/ 55 h 109"/>
                <a:gd name="T2" fmla="*/ 0 w 107"/>
                <a:gd name="T3" fmla="*/ 44 h 109"/>
                <a:gd name="T4" fmla="*/ 4 w 107"/>
                <a:gd name="T5" fmla="*/ 34 h 109"/>
                <a:gd name="T6" fmla="*/ 9 w 107"/>
                <a:gd name="T7" fmla="*/ 25 h 109"/>
                <a:gd name="T8" fmla="*/ 16 w 107"/>
                <a:gd name="T9" fmla="*/ 16 h 109"/>
                <a:gd name="T10" fmla="*/ 23 w 107"/>
                <a:gd name="T11" fmla="*/ 9 h 109"/>
                <a:gd name="T12" fmla="*/ 33 w 107"/>
                <a:gd name="T13" fmla="*/ 4 h 109"/>
                <a:gd name="T14" fmla="*/ 42 w 107"/>
                <a:gd name="T15" fmla="*/ 2 h 109"/>
                <a:gd name="T16" fmla="*/ 54 w 107"/>
                <a:gd name="T17" fmla="*/ 0 h 109"/>
                <a:gd name="T18" fmla="*/ 65 w 107"/>
                <a:gd name="T19" fmla="*/ 2 h 109"/>
                <a:gd name="T20" fmla="*/ 75 w 107"/>
                <a:gd name="T21" fmla="*/ 4 h 109"/>
                <a:gd name="T22" fmla="*/ 84 w 107"/>
                <a:gd name="T23" fmla="*/ 9 h 109"/>
                <a:gd name="T24" fmla="*/ 91 w 107"/>
                <a:gd name="T25" fmla="*/ 16 h 109"/>
                <a:gd name="T26" fmla="*/ 98 w 107"/>
                <a:gd name="T27" fmla="*/ 25 h 109"/>
                <a:gd name="T28" fmla="*/ 103 w 107"/>
                <a:gd name="T29" fmla="*/ 34 h 109"/>
                <a:gd name="T30" fmla="*/ 107 w 107"/>
                <a:gd name="T31" fmla="*/ 44 h 109"/>
                <a:gd name="T32" fmla="*/ 107 w 107"/>
                <a:gd name="T33" fmla="*/ 55 h 109"/>
                <a:gd name="T34" fmla="*/ 107 w 107"/>
                <a:gd name="T35" fmla="*/ 65 h 109"/>
                <a:gd name="T36" fmla="*/ 103 w 107"/>
                <a:gd name="T37" fmla="*/ 76 h 109"/>
                <a:gd name="T38" fmla="*/ 98 w 107"/>
                <a:gd name="T39" fmla="*/ 84 h 109"/>
                <a:gd name="T40" fmla="*/ 91 w 107"/>
                <a:gd name="T41" fmla="*/ 93 h 109"/>
                <a:gd name="T42" fmla="*/ 84 w 107"/>
                <a:gd name="T43" fmla="*/ 98 h 109"/>
                <a:gd name="T44" fmla="*/ 75 w 107"/>
                <a:gd name="T45" fmla="*/ 103 h 109"/>
                <a:gd name="T46" fmla="*/ 65 w 107"/>
                <a:gd name="T47" fmla="*/ 107 h 109"/>
                <a:gd name="T48" fmla="*/ 54 w 107"/>
                <a:gd name="T49" fmla="*/ 109 h 109"/>
                <a:gd name="T50" fmla="*/ 42 w 107"/>
                <a:gd name="T51" fmla="*/ 107 h 109"/>
                <a:gd name="T52" fmla="*/ 33 w 107"/>
                <a:gd name="T53" fmla="*/ 103 h 109"/>
                <a:gd name="T54" fmla="*/ 23 w 107"/>
                <a:gd name="T55" fmla="*/ 98 h 109"/>
                <a:gd name="T56" fmla="*/ 16 w 107"/>
                <a:gd name="T57" fmla="*/ 93 h 109"/>
                <a:gd name="T58" fmla="*/ 9 w 107"/>
                <a:gd name="T59" fmla="*/ 84 h 109"/>
                <a:gd name="T60" fmla="*/ 4 w 107"/>
                <a:gd name="T61" fmla="*/ 76 h 109"/>
                <a:gd name="T62" fmla="*/ 0 w 107"/>
                <a:gd name="T63" fmla="*/ 65 h 109"/>
                <a:gd name="T64" fmla="*/ 0 w 107"/>
                <a:gd name="T65" fmla="*/ 55 h 10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7"/>
                <a:gd name="T100" fmla="*/ 0 h 109"/>
                <a:gd name="T101" fmla="*/ 107 w 107"/>
                <a:gd name="T102" fmla="*/ 109 h 10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7" h="109">
                  <a:moveTo>
                    <a:pt x="0" y="55"/>
                  </a:moveTo>
                  <a:lnTo>
                    <a:pt x="0" y="44"/>
                  </a:lnTo>
                  <a:lnTo>
                    <a:pt x="4" y="34"/>
                  </a:lnTo>
                  <a:lnTo>
                    <a:pt x="9" y="25"/>
                  </a:lnTo>
                  <a:lnTo>
                    <a:pt x="16" y="16"/>
                  </a:lnTo>
                  <a:lnTo>
                    <a:pt x="23" y="9"/>
                  </a:lnTo>
                  <a:lnTo>
                    <a:pt x="33" y="4"/>
                  </a:lnTo>
                  <a:lnTo>
                    <a:pt x="42" y="2"/>
                  </a:lnTo>
                  <a:lnTo>
                    <a:pt x="54" y="0"/>
                  </a:lnTo>
                  <a:lnTo>
                    <a:pt x="65" y="2"/>
                  </a:lnTo>
                  <a:lnTo>
                    <a:pt x="75" y="4"/>
                  </a:lnTo>
                  <a:lnTo>
                    <a:pt x="84" y="9"/>
                  </a:lnTo>
                  <a:lnTo>
                    <a:pt x="91" y="16"/>
                  </a:lnTo>
                  <a:lnTo>
                    <a:pt x="98" y="25"/>
                  </a:lnTo>
                  <a:lnTo>
                    <a:pt x="103" y="34"/>
                  </a:lnTo>
                  <a:lnTo>
                    <a:pt x="107" y="44"/>
                  </a:lnTo>
                  <a:lnTo>
                    <a:pt x="107" y="55"/>
                  </a:lnTo>
                  <a:lnTo>
                    <a:pt x="107" y="65"/>
                  </a:lnTo>
                  <a:lnTo>
                    <a:pt x="103" y="76"/>
                  </a:lnTo>
                  <a:lnTo>
                    <a:pt x="98" y="84"/>
                  </a:lnTo>
                  <a:lnTo>
                    <a:pt x="91" y="93"/>
                  </a:lnTo>
                  <a:lnTo>
                    <a:pt x="84" y="98"/>
                  </a:lnTo>
                  <a:lnTo>
                    <a:pt x="75" y="103"/>
                  </a:lnTo>
                  <a:lnTo>
                    <a:pt x="65" y="107"/>
                  </a:lnTo>
                  <a:lnTo>
                    <a:pt x="54" y="109"/>
                  </a:lnTo>
                  <a:lnTo>
                    <a:pt x="42" y="107"/>
                  </a:lnTo>
                  <a:lnTo>
                    <a:pt x="33" y="103"/>
                  </a:lnTo>
                  <a:lnTo>
                    <a:pt x="23" y="98"/>
                  </a:lnTo>
                  <a:lnTo>
                    <a:pt x="16" y="93"/>
                  </a:lnTo>
                  <a:lnTo>
                    <a:pt x="9" y="84"/>
                  </a:lnTo>
                  <a:lnTo>
                    <a:pt x="4" y="76"/>
                  </a:lnTo>
                  <a:lnTo>
                    <a:pt x="0" y="65"/>
                  </a:lnTo>
                  <a:lnTo>
                    <a:pt x="0" y="55"/>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45" name="Freeform 100"/>
            <p:cNvSpPr>
              <a:spLocks/>
            </p:cNvSpPr>
            <p:nvPr/>
          </p:nvSpPr>
          <p:spPr bwMode="auto">
            <a:xfrm>
              <a:off x="520" y="2709"/>
              <a:ext cx="74" cy="49"/>
            </a:xfrm>
            <a:custGeom>
              <a:avLst/>
              <a:gdLst>
                <a:gd name="T0" fmla="*/ 63 w 74"/>
                <a:gd name="T1" fmla="*/ 42 h 49"/>
                <a:gd name="T2" fmla="*/ 0 w 74"/>
                <a:gd name="T3" fmla="*/ 49 h 49"/>
                <a:gd name="T4" fmla="*/ 4 w 74"/>
                <a:gd name="T5" fmla="*/ 35 h 49"/>
                <a:gd name="T6" fmla="*/ 4 w 74"/>
                <a:gd name="T7" fmla="*/ 25 h 49"/>
                <a:gd name="T8" fmla="*/ 4 w 74"/>
                <a:gd name="T9" fmla="*/ 14 h 49"/>
                <a:gd name="T10" fmla="*/ 0 w 74"/>
                <a:gd name="T11" fmla="*/ 0 h 49"/>
                <a:gd name="T12" fmla="*/ 63 w 74"/>
                <a:gd name="T13" fmla="*/ 7 h 49"/>
                <a:gd name="T14" fmla="*/ 68 w 74"/>
                <a:gd name="T15" fmla="*/ 9 h 49"/>
                <a:gd name="T16" fmla="*/ 72 w 74"/>
                <a:gd name="T17" fmla="*/ 12 h 49"/>
                <a:gd name="T18" fmla="*/ 74 w 74"/>
                <a:gd name="T19" fmla="*/ 18 h 49"/>
                <a:gd name="T20" fmla="*/ 74 w 74"/>
                <a:gd name="T21" fmla="*/ 25 h 49"/>
                <a:gd name="T22" fmla="*/ 74 w 74"/>
                <a:gd name="T23" fmla="*/ 30 h 49"/>
                <a:gd name="T24" fmla="*/ 72 w 74"/>
                <a:gd name="T25" fmla="*/ 37 h 49"/>
                <a:gd name="T26" fmla="*/ 68 w 74"/>
                <a:gd name="T27" fmla="*/ 40 h 49"/>
                <a:gd name="T28" fmla="*/ 63 w 74"/>
                <a:gd name="T29" fmla="*/ 42 h 4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4"/>
                <a:gd name="T46" fmla="*/ 0 h 49"/>
                <a:gd name="T47" fmla="*/ 74 w 74"/>
                <a:gd name="T48" fmla="*/ 49 h 4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4" h="49">
                  <a:moveTo>
                    <a:pt x="63" y="42"/>
                  </a:moveTo>
                  <a:lnTo>
                    <a:pt x="0" y="49"/>
                  </a:lnTo>
                  <a:lnTo>
                    <a:pt x="4" y="35"/>
                  </a:lnTo>
                  <a:lnTo>
                    <a:pt x="4" y="25"/>
                  </a:lnTo>
                  <a:lnTo>
                    <a:pt x="4" y="14"/>
                  </a:lnTo>
                  <a:lnTo>
                    <a:pt x="0" y="0"/>
                  </a:lnTo>
                  <a:lnTo>
                    <a:pt x="63" y="7"/>
                  </a:lnTo>
                  <a:lnTo>
                    <a:pt x="68" y="9"/>
                  </a:lnTo>
                  <a:lnTo>
                    <a:pt x="72" y="12"/>
                  </a:lnTo>
                  <a:lnTo>
                    <a:pt x="74" y="18"/>
                  </a:lnTo>
                  <a:lnTo>
                    <a:pt x="74" y="25"/>
                  </a:lnTo>
                  <a:lnTo>
                    <a:pt x="74" y="30"/>
                  </a:lnTo>
                  <a:lnTo>
                    <a:pt x="72" y="37"/>
                  </a:lnTo>
                  <a:lnTo>
                    <a:pt x="68" y="40"/>
                  </a:lnTo>
                  <a:lnTo>
                    <a:pt x="63" y="42"/>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46" name="Freeform 101"/>
            <p:cNvSpPr>
              <a:spLocks/>
            </p:cNvSpPr>
            <p:nvPr/>
          </p:nvSpPr>
          <p:spPr bwMode="auto">
            <a:xfrm>
              <a:off x="520" y="2709"/>
              <a:ext cx="74" cy="49"/>
            </a:xfrm>
            <a:custGeom>
              <a:avLst/>
              <a:gdLst>
                <a:gd name="T0" fmla="*/ 63 w 74"/>
                <a:gd name="T1" fmla="*/ 42 h 49"/>
                <a:gd name="T2" fmla="*/ 0 w 74"/>
                <a:gd name="T3" fmla="*/ 49 h 49"/>
                <a:gd name="T4" fmla="*/ 4 w 74"/>
                <a:gd name="T5" fmla="*/ 35 h 49"/>
                <a:gd name="T6" fmla="*/ 4 w 74"/>
                <a:gd name="T7" fmla="*/ 25 h 49"/>
                <a:gd name="T8" fmla="*/ 4 w 74"/>
                <a:gd name="T9" fmla="*/ 14 h 49"/>
                <a:gd name="T10" fmla="*/ 0 w 74"/>
                <a:gd name="T11" fmla="*/ 0 h 49"/>
                <a:gd name="T12" fmla="*/ 63 w 74"/>
                <a:gd name="T13" fmla="*/ 7 h 49"/>
                <a:gd name="T14" fmla="*/ 68 w 74"/>
                <a:gd name="T15" fmla="*/ 9 h 49"/>
                <a:gd name="T16" fmla="*/ 72 w 74"/>
                <a:gd name="T17" fmla="*/ 12 h 49"/>
                <a:gd name="T18" fmla="*/ 74 w 74"/>
                <a:gd name="T19" fmla="*/ 18 h 49"/>
                <a:gd name="T20" fmla="*/ 74 w 74"/>
                <a:gd name="T21" fmla="*/ 25 h 49"/>
                <a:gd name="T22" fmla="*/ 74 w 74"/>
                <a:gd name="T23" fmla="*/ 30 h 49"/>
                <a:gd name="T24" fmla="*/ 72 w 74"/>
                <a:gd name="T25" fmla="*/ 37 h 49"/>
                <a:gd name="T26" fmla="*/ 68 w 74"/>
                <a:gd name="T27" fmla="*/ 40 h 49"/>
                <a:gd name="T28" fmla="*/ 63 w 74"/>
                <a:gd name="T29" fmla="*/ 42 h 4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4"/>
                <a:gd name="T46" fmla="*/ 0 h 49"/>
                <a:gd name="T47" fmla="*/ 74 w 74"/>
                <a:gd name="T48" fmla="*/ 49 h 4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4" h="49">
                  <a:moveTo>
                    <a:pt x="63" y="42"/>
                  </a:moveTo>
                  <a:lnTo>
                    <a:pt x="0" y="49"/>
                  </a:lnTo>
                  <a:lnTo>
                    <a:pt x="4" y="35"/>
                  </a:lnTo>
                  <a:lnTo>
                    <a:pt x="4" y="25"/>
                  </a:lnTo>
                  <a:lnTo>
                    <a:pt x="4" y="14"/>
                  </a:lnTo>
                  <a:lnTo>
                    <a:pt x="0" y="0"/>
                  </a:lnTo>
                  <a:lnTo>
                    <a:pt x="63" y="7"/>
                  </a:lnTo>
                  <a:lnTo>
                    <a:pt x="68" y="9"/>
                  </a:lnTo>
                  <a:lnTo>
                    <a:pt x="72" y="12"/>
                  </a:lnTo>
                  <a:lnTo>
                    <a:pt x="74" y="18"/>
                  </a:lnTo>
                  <a:lnTo>
                    <a:pt x="74" y="25"/>
                  </a:lnTo>
                  <a:lnTo>
                    <a:pt x="74" y="30"/>
                  </a:lnTo>
                  <a:lnTo>
                    <a:pt x="72" y="37"/>
                  </a:lnTo>
                  <a:lnTo>
                    <a:pt x="68" y="40"/>
                  </a:lnTo>
                  <a:lnTo>
                    <a:pt x="63" y="42"/>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647" name="Freeform 102"/>
            <p:cNvSpPr>
              <a:spLocks/>
            </p:cNvSpPr>
            <p:nvPr/>
          </p:nvSpPr>
          <p:spPr bwMode="auto">
            <a:xfrm>
              <a:off x="648" y="2557"/>
              <a:ext cx="87" cy="114"/>
            </a:xfrm>
            <a:custGeom>
              <a:avLst/>
              <a:gdLst>
                <a:gd name="T0" fmla="*/ 64 w 87"/>
                <a:gd name="T1" fmla="*/ 7 h 114"/>
                <a:gd name="T2" fmla="*/ 0 w 87"/>
                <a:gd name="T3" fmla="*/ 96 h 114"/>
                <a:gd name="T4" fmla="*/ 15 w 87"/>
                <a:gd name="T5" fmla="*/ 98 h 114"/>
                <a:gd name="T6" fmla="*/ 28 w 87"/>
                <a:gd name="T7" fmla="*/ 102 h 114"/>
                <a:gd name="T8" fmla="*/ 38 w 87"/>
                <a:gd name="T9" fmla="*/ 107 h 114"/>
                <a:gd name="T10" fmla="*/ 49 w 87"/>
                <a:gd name="T11" fmla="*/ 114 h 114"/>
                <a:gd name="T12" fmla="*/ 84 w 87"/>
                <a:gd name="T13" fmla="*/ 19 h 114"/>
                <a:gd name="T14" fmla="*/ 87 w 87"/>
                <a:gd name="T15" fmla="*/ 14 h 114"/>
                <a:gd name="T16" fmla="*/ 87 w 87"/>
                <a:gd name="T17" fmla="*/ 9 h 114"/>
                <a:gd name="T18" fmla="*/ 87 w 87"/>
                <a:gd name="T19" fmla="*/ 6 h 114"/>
                <a:gd name="T20" fmla="*/ 84 w 87"/>
                <a:gd name="T21" fmla="*/ 2 h 114"/>
                <a:gd name="T22" fmla="*/ 80 w 87"/>
                <a:gd name="T23" fmla="*/ 0 h 114"/>
                <a:gd name="T24" fmla="*/ 77 w 87"/>
                <a:gd name="T25" fmla="*/ 2 h 114"/>
                <a:gd name="T26" fmla="*/ 71 w 87"/>
                <a:gd name="T27" fmla="*/ 4 h 114"/>
                <a:gd name="T28" fmla="*/ 64 w 87"/>
                <a:gd name="T29" fmla="*/ 7 h 11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7"/>
                <a:gd name="T46" fmla="*/ 0 h 114"/>
                <a:gd name="T47" fmla="*/ 87 w 87"/>
                <a:gd name="T48" fmla="*/ 114 h 11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7" h="114">
                  <a:moveTo>
                    <a:pt x="64" y="7"/>
                  </a:moveTo>
                  <a:lnTo>
                    <a:pt x="0" y="96"/>
                  </a:lnTo>
                  <a:lnTo>
                    <a:pt x="15" y="98"/>
                  </a:lnTo>
                  <a:lnTo>
                    <a:pt x="28" y="102"/>
                  </a:lnTo>
                  <a:lnTo>
                    <a:pt x="38" y="107"/>
                  </a:lnTo>
                  <a:lnTo>
                    <a:pt x="49" y="114"/>
                  </a:lnTo>
                  <a:lnTo>
                    <a:pt x="84" y="19"/>
                  </a:lnTo>
                  <a:lnTo>
                    <a:pt x="87" y="14"/>
                  </a:lnTo>
                  <a:lnTo>
                    <a:pt x="87" y="9"/>
                  </a:lnTo>
                  <a:lnTo>
                    <a:pt x="87" y="6"/>
                  </a:lnTo>
                  <a:lnTo>
                    <a:pt x="84" y="2"/>
                  </a:lnTo>
                  <a:lnTo>
                    <a:pt x="80" y="0"/>
                  </a:lnTo>
                  <a:lnTo>
                    <a:pt x="77" y="2"/>
                  </a:lnTo>
                  <a:lnTo>
                    <a:pt x="71" y="4"/>
                  </a:lnTo>
                  <a:lnTo>
                    <a:pt x="64" y="7"/>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48" name="Freeform 103"/>
            <p:cNvSpPr>
              <a:spLocks/>
            </p:cNvSpPr>
            <p:nvPr/>
          </p:nvSpPr>
          <p:spPr bwMode="auto">
            <a:xfrm>
              <a:off x="648" y="2557"/>
              <a:ext cx="87" cy="114"/>
            </a:xfrm>
            <a:custGeom>
              <a:avLst/>
              <a:gdLst>
                <a:gd name="T0" fmla="*/ 64 w 87"/>
                <a:gd name="T1" fmla="*/ 7 h 114"/>
                <a:gd name="T2" fmla="*/ 0 w 87"/>
                <a:gd name="T3" fmla="*/ 96 h 114"/>
                <a:gd name="T4" fmla="*/ 15 w 87"/>
                <a:gd name="T5" fmla="*/ 98 h 114"/>
                <a:gd name="T6" fmla="*/ 28 w 87"/>
                <a:gd name="T7" fmla="*/ 102 h 114"/>
                <a:gd name="T8" fmla="*/ 38 w 87"/>
                <a:gd name="T9" fmla="*/ 107 h 114"/>
                <a:gd name="T10" fmla="*/ 49 w 87"/>
                <a:gd name="T11" fmla="*/ 114 h 114"/>
                <a:gd name="T12" fmla="*/ 84 w 87"/>
                <a:gd name="T13" fmla="*/ 19 h 114"/>
                <a:gd name="T14" fmla="*/ 87 w 87"/>
                <a:gd name="T15" fmla="*/ 14 h 114"/>
                <a:gd name="T16" fmla="*/ 87 w 87"/>
                <a:gd name="T17" fmla="*/ 9 h 114"/>
                <a:gd name="T18" fmla="*/ 87 w 87"/>
                <a:gd name="T19" fmla="*/ 6 h 114"/>
                <a:gd name="T20" fmla="*/ 84 w 87"/>
                <a:gd name="T21" fmla="*/ 2 h 114"/>
                <a:gd name="T22" fmla="*/ 80 w 87"/>
                <a:gd name="T23" fmla="*/ 0 h 114"/>
                <a:gd name="T24" fmla="*/ 77 w 87"/>
                <a:gd name="T25" fmla="*/ 2 h 114"/>
                <a:gd name="T26" fmla="*/ 71 w 87"/>
                <a:gd name="T27" fmla="*/ 4 h 114"/>
                <a:gd name="T28" fmla="*/ 64 w 87"/>
                <a:gd name="T29" fmla="*/ 7 h 11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7"/>
                <a:gd name="T46" fmla="*/ 0 h 114"/>
                <a:gd name="T47" fmla="*/ 87 w 87"/>
                <a:gd name="T48" fmla="*/ 114 h 11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7" h="114">
                  <a:moveTo>
                    <a:pt x="64" y="7"/>
                  </a:moveTo>
                  <a:lnTo>
                    <a:pt x="0" y="96"/>
                  </a:lnTo>
                  <a:lnTo>
                    <a:pt x="15" y="98"/>
                  </a:lnTo>
                  <a:lnTo>
                    <a:pt x="28" y="102"/>
                  </a:lnTo>
                  <a:lnTo>
                    <a:pt x="38" y="107"/>
                  </a:lnTo>
                  <a:lnTo>
                    <a:pt x="49" y="114"/>
                  </a:lnTo>
                  <a:lnTo>
                    <a:pt x="84" y="19"/>
                  </a:lnTo>
                  <a:lnTo>
                    <a:pt x="87" y="14"/>
                  </a:lnTo>
                  <a:lnTo>
                    <a:pt x="87" y="9"/>
                  </a:lnTo>
                  <a:lnTo>
                    <a:pt x="87" y="6"/>
                  </a:lnTo>
                  <a:lnTo>
                    <a:pt x="84" y="2"/>
                  </a:lnTo>
                  <a:lnTo>
                    <a:pt x="80" y="0"/>
                  </a:lnTo>
                  <a:lnTo>
                    <a:pt x="77" y="2"/>
                  </a:lnTo>
                  <a:lnTo>
                    <a:pt x="71" y="4"/>
                  </a:lnTo>
                  <a:lnTo>
                    <a:pt x="64" y="7"/>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649" name="Freeform 104"/>
            <p:cNvSpPr>
              <a:spLocks/>
            </p:cNvSpPr>
            <p:nvPr/>
          </p:nvSpPr>
          <p:spPr bwMode="auto">
            <a:xfrm>
              <a:off x="683" y="3907"/>
              <a:ext cx="155" cy="157"/>
            </a:xfrm>
            <a:custGeom>
              <a:avLst/>
              <a:gdLst>
                <a:gd name="T0" fmla="*/ 155 w 155"/>
                <a:gd name="T1" fmla="*/ 78 h 157"/>
                <a:gd name="T2" fmla="*/ 153 w 155"/>
                <a:gd name="T3" fmla="*/ 94 h 157"/>
                <a:gd name="T4" fmla="*/ 148 w 155"/>
                <a:gd name="T5" fmla="*/ 108 h 157"/>
                <a:gd name="T6" fmla="*/ 141 w 155"/>
                <a:gd name="T7" fmla="*/ 122 h 157"/>
                <a:gd name="T8" fmla="*/ 132 w 155"/>
                <a:gd name="T9" fmla="*/ 134 h 157"/>
                <a:gd name="T10" fmla="*/ 120 w 155"/>
                <a:gd name="T11" fmla="*/ 143 h 157"/>
                <a:gd name="T12" fmla="*/ 108 w 155"/>
                <a:gd name="T13" fmla="*/ 150 h 157"/>
                <a:gd name="T14" fmla="*/ 92 w 155"/>
                <a:gd name="T15" fmla="*/ 155 h 157"/>
                <a:gd name="T16" fmla="*/ 77 w 155"/>
                <a:gd name="T17" fmla="*/ 157 h 157"/>
                <a:gd name="T18" fmla="*/ 61 w 155"/>
                <a:gd name="T19" fmla="*/ 155 h 157"/>
                <a:gd name="T20" fmla="*/ 47 w 155"/>
                <a:gd name="T21" fmla="*/ 150 h 157"/>
                <a:gd name="T22" fmla="*/ 33 w 155"/>
                <a:gd name="T23" fmla="*/ 143 h 157"/>
                <a:gd name="T24" fmla="*/ 22 w 155"/>
                <a:gd name="T25" fmla="*/ 134 h 157"/>
                <a:gd name="T26" fmla="*/ 12 w 155"/>
                <a:gd name="T27" fmla="*/ 122 h 157"/>
                <a:gd name="T28" fmla="*/ 5 w 155"/>
                <a:gd name="T29" fmla="*/ 108 h 157"/>
                <a:gd name="T30" fmla="*/ 1 w 155"/>
                <a:gd name="T31" fmla="*/ 94 h 157"/>
                <a:gd name="T32" fmla="*/ 0 w 155"/>
                <a:gd name="T33" fmla="*/ 78 h 157"/>
                <a:gd name="T34" fmla="*/ 1 w 155"/>
                <a:gd name="T35" fmla="*/ 63 h 157"/>
                <a:gd name="T36" fmla="*/ 5 w 155"/>
                <a:gd name="T37" fmla="*/ 49 h 157"/>
                <a:gd name="T38" fmla="*/ 12 w 155"/>
                <a:gd name="T39" fmla="*/ 35 h 157"/>
                <a:gd name="T40" fmla="*/ 22 w 155"/>
                <a:gd name="T41" fmla="*/ 24 h 157"/>
                <a:gd name="T42" fmla="*/ 33 w 155"/>
                <a:gd name="T43" fmla="*/ 14 h 157"/>
                <a:gd name="T44" fmla="*/ 47 w 155"/>
                <a:gd name="T45" fmla="*/ 7 h 157"/>
                <a:gd name="T46" fmla="*/ 61 w 155"/>
                <a:gd name="T47" fmla="*/ 2 h 157"/>
                <a:gd name="T48" fmla="*/ 77 w 155"/>
                <a:gd name="T49" fmla="*/ 0 h 157"/>
                <a:gd name="T50" fmla="*/ 92 w 155"/>
                <a:gd name="T51" fmla="*/ 2 h 157"/>
                <a:gd name="T52" fmla="*/ 108 w 155"/>
                <a:gd name="T53" fmla="*/ 7 h 157"/>
                <a:gd name="T54" fmla="*/ 120 w 155"/>
                <a:gd name="T55" fmla="*/ 14 h 157"/>
                <a:gd name="T56" fmla="*/ 132 w 155"/>
                <a:gd name="T57" fmla="*/ 24 h 157"/>
                <a:gd name="T58" fmla="*/ 141 w 155"/>
                <a:gd name="T59" fmla="*/ 35 h 157"/>
                <a:gd name="T60" fmla="*/ 148 w 155"/>
                <a:gd name="T61" fmla="*/ 49 h 157"/>
                <a:gd name="T62" fmla="*/ 153 w 155"/>
                <a:gd name="T63" fmla="*/ 63 h 157"/>
                <a:gd name="T64" fmla="*/ 155 w 155"/>
                <a:gd name="T65" fmla="*/ 78 h 1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5"/>
                <a:gd name="T100" fmla="*/ 0 h 157"/>
                <a:gd name="T101" fmla="*/ 155 w 155"/>
                <a:gd name="T102" fmla="*/ 157 h 1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5" h="157">
                  <a:moveTo>
                    <a:pt x="155" y="78"/>
                  </a:moveTo>
                  <a:lnTo>
                    <a:pt x="153" y="94"/>
                  </a:lnTo>
                  <a:lnTo>
                    <a:pt x="148" y="108"/>
                  </a:lnTo>
                  <a:lnTo>
                    <a:pt x="141" y="122"/>
                  </a:lnTo>
                  <a:lnTo>
                    <a:pt x="132" y="134"/>
                  </a:lnTo>
                  <a:lnTo>
                    <a:pt x="120" y="143"/>
                  </a:lnTo>
                  <a:lnTo>
                    <a:pt x="108" y="150"/>
                  </a:lnTo>
                  <a:lnTo>
                    <a:pt x="92" y="155"/>
                  </a:lnTo>
                  <a:lnTo>
                    <a:pt x="77" y="157"/>
                  </a:lnTo>
                  <a:lnTo>
                    <a:pt x="61" y="155"/>
                  </a:lnTo>
                  <a:lnTo>
                    <a:pt x="47" y="150"/>
                  </a:lnTo>
                  <a:lnTo>
                    <a:pt x="33" y="143"/>
                  </a:lnTo>
                  <a:lnTo>
                    <a:pt x="22" y="134"/>
                  </a:lnTo>
                  <a:lnTo>
                    <a:pt x="12" y="122"/>
                  </a:lnTo>
                  <a:lnTo>
                    <a:pt x="5" y="108"/>
                  </a:lnTo>
                  <a:lnTo>
                    <a:pt x="1" y="94"/>
                  </a:lnTo>
                  <a:lnTo>
                    <a:pt x="0" y="78"/>
                  </a:lnTo>
                  <a:lnTo>
                    <a:pt x="1" y="63"/>
                  </a:lnTo>
                  <a:lnTo>
                    <a:pt x="5" y="49"/>
                  </a:lnTo>
                  <a:lnTo>
                    <a:pt x="12" y="35"/>
                  </a:lnTo>
                  <a:lnTo>
                    <a:pt x="22" y="24"/>
                  </a:lnTo>
                  <a:lnTo>
                    <a:pt x="33" y="14"/>
                  </a:lnTo>
                  <a:lnTo>
                    <a:pt x="47" y="7"/>
                  </a:lnTo>
                  <a:lnTo>
                    <a:pt x="61" y="2"/>
                  </a:lnTo>
                  <a:lnTo>
                    <a:pt x="77" y="0"/>
                  </a:lnTo>
                  <a:lnTo>
                    <a:pt x="92" y="2"/>
                  </a:lnTo>
                  <a:lnTo>
                    <a:pt x="108" y="7"/>
                  </a:lnTo>
                  <a:lnTo>
                    <a:pt x="120" y="14"/>
                  </a:lnTo>
                  <a:lnTo>
                    <a:pt x="132" y="24"/>
                  </a:lnTo>
                  <a:lnTo>
                    <a:pt x="141" y="35"/>
                  </a:lnTo>
                  <a:lnTo>
                    <a:pt x="148" y="49"/>
                  </a:lnTo>
                  <a:lnTo>
                    <a:pt x="153" y="63"/>
                  </a:lnTo>
                  <a:lnTo>
                    <a:pt x="155" y="78"/>
                  </a:lnTo>
                  <a:close/>
                </a:path>
              </a:pathLst>
            </a:custGeom>
            <a:gradFill rotWithShape="1">
              <a:gsLst>
                <a:gs pos="0">
                  <a:srgbClr val="FFE3B9"/>
                </a:gs>
                <a:gs pos="100000">
                  <a:srgbClr val="FF99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50" name="Freeform 105"/>
            <p:cNvSpPr>
              <a:spLocks/>
            </p:cNvSpPr>
            <p:nvPr/>
          </p:nvSpPr>
          <p:spPr bwMode="auto">
            <a:xfrm>
              <a:off x="578" y="3516"/>
              <a:ext cx="159" cy="159"/>
            </a:xfrm>
            <a:custGeom>
              <a:avLst/>
              <a:gdLst>
                <a:gd name="T0" fmla="*/ 0 w 159"/>
                <a:gd name="T1" fmla="*/ 78 h 159"/>
                <a:gd name="T2" fmla="*/ 2 w 159"/>
                <a:gd name="T3" fmla="*/ 63 h 159"/>
                <a:gd name="T4" fmla="*/ 7 w 159"/>
                <a:gd name="T5" fmla="*/ 49 h 159"/>
                <a:gd name="T6" fmla="*/ 14 w 159"/>
                <a:gd name="T7" fmla="*/ 35 h 159"/>
                <a:gd name="T8" fmla="*/ 23 w 159"/>
                <a:gd name="T9" fmla="*/ 22 h 159"/>
                <a:gd name="T10" fmla="*/ 35 w 159"/>
                <a:gd name="T11" fmla="*/ 14 h 159"/>
                <a:gd name="T12" fmla="*/ 49 w 159"/>
                <a:gd name="T13" fmla="*/ 5 h 159"/>
                <a:gd name="T14" fmla="*/ 63 w 159"/>
                <a:gd name="T15" fmla="*/ 1 h 159"/>
                <a:gd name="T16" fmla="*/ 80 w 159"/>
                <a:gd name="T17" fmla="*/ 0 h 159"/>
                <a:gd name="T18" fmla="*/ 96 w 159"/>
                <a:gd name="T19" fmla="*/ 1 h 159"/>
                <a:gd name="T20" fmla="*/ 110 w 159"/>
                <a:gd name="T21" fmla="*/ 5 h 159"/>
                <a:gd name="T22" fmla="*/ 124 w 159"/>
                <a:gd name="T23" fmla="*/ 14 h 159"/>
                <a:gd name="T24" fmla="*/ 136 w 159"/>
                <a:gd name="T25" fmla="*/ 22 h 159"/>
                <a:gd name="T26" fmla="*/ 145 w 159"/>
                <a:gd name="T27" fmla="*/ 35 h 159"/>
                <a:gd name="T28" fmla="*/ 154 w 159"/>
                <a:gd name="T29" fmla="*/ 49 h 159"/>
                <a:gd name="T30" fmla="*/ 157 w 159"/>
                <a:gd name="T31" fmla="*/ 63 h 159"/>
                <a:gd name="T32" fmla="*/ 159 w 159"/>
                <a:gd name="T33" fmla="*/ 78 h 159"/>
                <a:gd name="T34" fmla="*/ 157 w 159"/>
                <a:gd name="T35" fmla="*/ 94 h 159"/>
                <a:gd name="T36" fmla="*/ 154 w 159"/>
                <a:gd name="T37" fmla="*/ 110 h 159"/>
                <a:gd name="T38" fmla="*/ 145 w 159"/>
                <a:gd name="T39" fmla="*/ 124 h 159"/>
                <a:gd name="T40" fmla="*/ 136 w 159"/>
                <a:gd name="T41" fmla="*/ 136 h 159"/>
                <a:gd name="T42" fmla="*/ 124 w 159"/>
                <a:gd name="T43" fmla="*/ 145 h 159"/>
                <a:gd name="T44" fmla="*/ 110 w 159"/>
                <a:gd name="T45" fmla="*/ 152 h 159"/>
                <a:gd name="T46" fmla="*/ 96 w 159"/>
                <a:gd name="T47" fmla="*/ 157 h 159"/>
                <a:gd name="T48" fmla="*/ 80 w 159"/>
                <a:gd name="T49" fmla="*/ 159 h 159"/>
                <a:gd name="T50" fmla="*/ 63 w 159"/>
                <a:gd name="T51" fmla="*/ 157 h 159"/>
                <a:gd name="T52" fmla="*/ 49 w 159"/>
                <a:gd name="T53" fmla="*/ 152 h 159"/>
                <a:gd name="T54" fmla="*/ 35 w 159"/>
                <a:gd name="T55" fmla="*/ 145 h 159"/>
                <a:gd name="T56" fmla="*/ 23 w 159"/>
                <a:gd name="T57" fmla="*/ 136 h 159"/>
                <a:gd name="T58" fmla="*/ 14 w 159"/>
                <a:gd name="T59" fmla="*/ 124 h 159"/>
                <a:gd name="T60" fmla="*/ 7 w 159"/>
                <a:gd name="T61" fmla="*/ 110 h 159"/>
                <a:gd name="T62" fmla="*/ 2 w 159"/>
                <a:gd name="T63" fmla="*/ 94 h 159"/>
                <a:gd name="T64" fmla="*/ 0 w 159"/>
                <a:gd name="T65" fmla="*/ 78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0" y="78"/>
                  </a:moveTo>
                  <a:lnTo>
                    <a:pt x="2" y="63"/>
                  </a:lnTo>
                  <a:lnTo>
                    <a:pt x="7" y="49"/>
                  </a:lnTo>
                  <a:lnTo>
                    <a:pt x="14" y="35"/>
                  </a:lnTo>
                  <a:lnTo>
                    <a:pt x="23" y="22"/>
                  </a:lnTo>
                  <a:lnTo>
                    <a:pt x="35" y="14"/>
                  </a:lnTo>
                  <a:lnTo>
                    <a:pt x="49" y="5"/>
                  </a:lnTo>
                  <a:lnTo>
                    <a:pt x="63" y="1"/>
                  </a:lnTo>
                  <a:lnTo>
                    <a:pt x="80" y="0"/>
                  </a:lnTo>
                  <a:lnTo>
                    <a:pt x="96" y="1"/>
                  </a:lnTo>
                  <a:lnTo>
                    <a:pt x="110" y="5"/>
                  </a:lnTo>
                  <a:lnTo>
                    <a:pt x="124" y="14"/>
                  </a:lnTo>
                  <a:lnTo>
                    <a:pt x="136" y="22"/>
                  </a:lnTo>
                  <a:lnTo>
                    <a:pt x="145" y="35"/>
                  </a:lnTo>
                  <a:lnTo>
                    <a:pt x="154" y="49"/>
                  </a:lnTo>
                  <a:lnTo>
                    <a:pt x="157" y="63"/>
                  </a:lnTo>
                  <a:lnTo>
                    <a:pt x="159" y="78"/>
                  </a:lnTo>
                  <a:lnTo>
                    <a:pt x="157" y="94"/>
                  </a:lnTo>
                  <a:lnTo>
                    <a:pt x="154" y="110"/>
                  </a:lnTo>
                  <a:lnTo>
                    <a:pt x="145" y="124"/>
                  </a:lnTo>
                  <a:lnTo>
                    <a:pt x="136" y="136"/>
                  </a:lnTo>
                  <a:lnTo>
                    <a:pt x="124" y="145"/>
                  </a:lnTo>
                  <a:lnTo>
                    <a:pt x="110" y="152"/>
                  </a:lnTo>
                  <a:lnTo>
                    <a:pt x="96" y="157"/>
                  </a:lnTo>
                  <a:lnTo>
                    <a:pt x="80" y="159"/>
                  </a:lnTo>
                  <a:lnTo>
                    <a:pt x="63" y="157"/>
                  </a:lnTo>
                  <a:lnTo>
                    <a:pt x="49" y="152"/>
                  </a:lnTo>
                  <a:lnTo>
                    <a:pt x="35" y="145"/>
                  </a:lnTo>
                  <a:lnTo>
                    <a:pt x="23" y="136"/>
                  </a:lnTo>
                  <a:lnTo>
                    <a:pt x="14" y="124"/>
                  </a:lnTo>
                  <a:lnTo>
                    <a:pt x="7" y="110"/>
                  </a:lnTo>
                  <a:lnTo>
                    <a:pt x="2" y="94"/>
                  </a:lnTo>
                  <a:lnTo>
                    <a:pt x="0" y="78"/>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51" name="Freeform 106"/>
            <p:cNvSpPr>
              <a:spLocks/>
            </p:cNvSpPr>
            <p:nvPr/>
          </p:nvSpPr>
          <p:spPr bwMode="auto">
            <a:xfrm>
              <a:off x="672" y="3282"/>
              <a:ext cx="159" cy="159"/>
            </a:xfrm>
            <a:custGeom>
              <a:avLst/>
              <a:gdLst>
                <a:gd name="T0" fmla="*/ 0 w 159"/>
                <a:gd name="T1" fmla="*/ 78 h 159"/>
                <a:gd name="T2" fmla="*/ 2 w 159"/>
                <a:gd name="T3" fmla="*/ 63 h 159"/>
                <a:gd name="T4" fmla="*/ 5 w 159"/>
                <a:gd name="T5" fmla="*/ 49 h 159"/>
                <a:gd name="T6" fmla="*/ 14 w 159"/>
                <a:gd name="T7" fmla="*/ 35 h 159"/>
                <a:gd name="T8" fmla="*/ 23 w 159"/>
                <a:gd name="T9" fmla="*/ 22 h 159"/>
                <a:gd name="T10" fmla="*/ 35 w 159"/>
                <a:gd name="T11" fmla="*/ 14 h 159"/>
                <a:gd name="T12" fmla="*/ 49 w 159"/>
                <a:gd name="T13" fmla="*/ 5 h 159"/>
                <a:gd name="T14" fmla="*/ 63 w 159"/>
                <a:gd name="T15" fmla="*/ 2 h 159"/>
                <a:gd name="T16" fmla="*/ 79 w 159"/>
                <a:gd name="T17" fmla="*/ 0 h 159"/>
                <a:gd name="T18" fmla="*/ 96 w 159"/>
                <a:gd name="T19" fmla="*/ 2 h 159"/>
                <a:gd name="T20" fmla="*/ 110 w 159"/>
                <a:gd name="T21" fmla="*/ 5 h 159"/>
                <a:gd name="T22" fmla="*/ 124 w 159"/>
                <a:gd name="T23" fmla="*/ 14 h 159"/>
                <a:gd name="T24" fmla="*/ 136 w 159"/>
                <a:gd name="T25" fmla="*/ 22 h 159"/>
                <a:gd name="T26" fmla="*/ 145 w 159"/>
                <a:gd name="T27" fmla="*/ 35 h 159"/>
                <a:gd name="T28" fmla="*/ 152 w 159"/>
                <a:gd name="T29" fmla="*/ 49 h 159"/>
                <a:gd name="T30" fmla="*/ 157 w 159"/>
                <a:gd name="T31" fmla="*/ 63 h 159"/>
                <a:gd name="T32" fmla="*/ 159 w 159"/>
                <a:gd name="T33" fmla="*/ 78 h 159"/>
                <a:gd name="T34" fmla="*/ 157 w 159"/>
                <a:gd name="T35" fmla="*/ 96 h 159"/>
                <a:gd name="T36" fmla="*/ 152 w 159"/>
                <a:gd name="T37" fmla="*/ 110 h 159"/>
                <a:gd name="T38" fmla="*/ 145 w 159"/>
                <a:gd name="T39" fmla="*/ 124 h 159"/>
                <a:gd name="T40" fmla="*/ 136 w 159"/>
                <a:gd name="T41" fmla="*/ 136 h 159"/>
                <a:gd name="T42" fmla="*/ 124 w 159"/>
                <a:gd name="T43" fmla="*/ 145 h 159"/>
                <a:gd name="T44" fmla="*/ 110 w 159"/>
                <a:gd name="T45" fmla="*/ 152 h 159"/>
                <a:gd name="T46" fmla="*/ 96 w 159"/>
                <a:gd name="T47" fmla="*/ 157 h 159"/>
                <a:gd name="T48" fmla="*/ 79 w 159"/>
                <a:gd name="T49" fmla="*/ 159 h 159"/>
                <a:gd name="T50" fmla="*/ 63 w 159"/>
                <a:gd name="T51" fmla="*/ 157 h 159"/>
                <a:gd name="T52" fmla="*/ 49 w 159"/>
                <a:gd name="T53" fmla="*/ 152 h 159"/>
                <a:gd name="T54" fmla="*/ 35 w 159"/>
                <a:gd name="T55" fmla="*/ 145 h 159"/>
                <a:gd name="T56" fmla="*/ 23 w 159"/>
                <a:gd name="T57" fmla="*/ 136 h 159"/>
                <a:gd name="T58" fmla="*/ 14 w 159"/>
                <a:gd name="T59" fmla="*/ 124 h 159"/>
                <a:gd name="T60" fmla="*/ 5 w 159"/>
                <a:gd name="T61" fmla="*/ 110 h 159"/>
                <a:gd name="T62" fmla="*/ 2 w 159"/>
                <a:gd name="T63" fmla="*/ 96 h 159"/>
                <a:gd name="T64" fmla="*/ 0 w 159"/>
                <a:gd name="T65" fmla="*/ 78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0" y="78"/>
                  </a:moveTo>
                  <a:lnTo>
                    <a:pt x="2" y="63"/>
                  </a:lnTo>
                  <a:lnTo>
                    <a:pt x="5" y="49"/>
                  </a:lnTo>
                  <a:lnTo>
                    <a:pt x="14" y="35"/>
                  </a:lnTo>
                  <a:lnTo>
                    <a:pt x="23" y="22"/>
                  </a:lnTo>
                  <a:lnTo>
                    <a:pt x="35" y="14"/>
                  </a:lnTo>
                  <a:lnTo>
                    <a:pt x="49" y="5"/>
                  </a:lnTo>
                  <a:lnTo>
                    <a:pt x="63" y="2"/>
                  </a:lnTo>
                  <a:lnTo>
                    <a:pt x="79" y="0"/>
                  </a:lnTo>
                  <a:lnTo>
                    <a:pt x="96" y="2"/>
                  </a:lnTo>
                  <a:lnTo>
                    <a:pt x="110" y="5"/>
                  </a:lnTo>
                  <a:lnTo>
                    <a:pt x="124" y="14"/>
                  </a:lnTo>
                  <a:lnTo>
                    <a:pt x="136" y="22"/>
                  </a:lnTo>
                  <a:lnTo>
                    <a:pt x="145" y="35"/>
                  </a:lnTo>
                  <a:lnTo>
                    <a:pt x="152" y="49"/>
                  </a:lnTo>
                  <a:lnTo>
                    <a:pt x="157" y="63"/>
                  </a:lnTo>
                  <a:lnTo>
                    <a:pt x="159" y="78"/>
                  </a:lnTo>
                  <a:lnTo>
                    <a:pt x="157" y="96"/>
                  </a:lnTo>
                  <a:lnTo>
                    <a:pt x="152" y="110"/>
                  </a:lnTo>
                  <a:lnTo>
                    <a:pt x="145" y="124"/>
                  </a:lnTo>
                  <a:lnTo>
                    <a:pt x="136" y="136"/>
                  </a:lnTo>
                  <a:lnTo>
                    <a:pt x="124" y="145"/>
                  </a:lnTo>
                  <a:lnTo>
                    <a:pt x="110" y="152"/>
                  </a:lnTo>
                  <a:lnTo>
                    <a:pt x="96" y="157"/>
                  </a:lnTo>
                  <a:lnTo>
                    <a:pt x="79" y="159"/>
                  </a:lnTo>
                  <a:lnTo>
                    <a:pt x="63" y="157"/>
                  </a:lnTo>
                  <a:lnTo>
                    <a:pt x="49" y="152"/>
                  </a:lnTo>
                  <a:lnTo>
                    <a:pt x="35" y="145"/>
                  </a:lnTo>
                  <a:lnTo>
                    <a:pt x="23" y="136"/>
                  </a:lnTo>
                  <a:lnTo>
                    <a:pt x="14" y="124"/>
                  </a:lnTo>
                  <a:lnTo>
                    <a:pt x="5" y="110"/>
                  </a:lnTo>
                  <a:lnTo>
                    <a:pt x="2" y="96"/>
                  </a:lnTo>
                  <a:lnTo>
                    <a:pt x="0" y="78"/>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52" name="Freeform 107"/>
            <p:cNvSpPr>
              <a:spLocks/>
            </p:cNvSpPr>
            <p:nvPr/>
          </p:nvSpPr>
          <p:spPr bwMode="auto">
            <a:xfrm>
              <a:off x="506" y="3310"/>
              <a:ext cx="156" cy="155"/>
            </a:xfrm>
            <a:custGeom>
              <a:avLst/>
              <a:gdLst>
                <a:gd name="T0" fmla="*/ 156 w 156"/>
                <a:gd name="T1" fmla="*/ 77 h 155"/>
                <a:gd name="T2" fmla="*/ 156 w 156"/>
                <a:gd name="T3" fmla="*/ 92 h 155"/>
                <a:gd name="T4" fmla="*/ 151 w 156"/>
                <a:gd name="T5" fmla="*/ 108 h 155"/>
                <a:gd name="T6" fmla="*/ 144 w 156"/>
                <a:gd name="T7" fmla="*/ 120 h 155"/>
                <a:gd name="T8" fmla="*/ 133 w 156"/>
                <a:gd name="T9" fmla="*/ 132 h 155"/>
                <a:gd name="T10" fmla="*/ 123 w 156"/>
                <a:gd name="T11" fmla="*/ 141 h 155"/>
                <a:gd name="T12" fmla="*/ 109 w 156"/>
                <a:gd name="T13" fmla="*/ 148 h 155"/>
                <a:gd name="T14" fmla="*/ 95 w 156"/>
                <a:gd name="T15" fmla="*/ 153 h 155"/>
                <a:gd name="T16" fmla="*/ 79 w 156"/>
                <a:gd name="T17" fmla="*/ 155 h 155"/>
                <a:gd name="T18" fmla="*/ 63 w 156"/>
                <a:gd name="T19" fmla="*/ 153 h 155"/>
                <a:gd name="T20" fmla="*/ 49 w 156"/>
                <a:gd name="T21" fmla="*/ 148 h 155"/>
                <a:gd name="T22" fmla="*/ 35 w 156"/>
                <a:gd name="T23" fmla="*/ 141 h 155"/>
                <a:gd name="T24" fmla="*/ 23 w 156"/>
                <a:gd name="T25" fmla="*/ 132 h 155"/>
                <a:gd name="T26" fmla="*/ 14 w 156"/>
                <a:gd name="T27" fmla="*/ 120 h 155"/>
                <a:gd name="T28" fmla="*/ 7 w 156"/>
                <a:gd name="T29" fmla="*/ 108 h 155"/>
                <a:gd name="T30" fmla="*/ 2 w 156"/>
                <a:gd name="T31" fmla="*/ 92 h 155"/>
                <a:gd name="T32" fmla="*/ 0 w 156"/>
                <a:gd name="T33" fmla="*/ 77 h 155"/>
                <a:gd name="T34" fmla="*/ 2 w 156"/>
                <a:gd name="T35" fmla="*/ 61 h 155"/>
                <a:gd name="T36" fmla="*/ 7 w 156"/>
                <a:gd name="T37" fmla="*/ 47 h 155"/>
                <a:gd name="T38" fmla="*/ 14 w 156"/>
                <a:gd name="T39" fmla="*/ 33 h 155"/>
                <a:gd name="T40" fmla="*/ 23 w 156"/>
                <a:gd name="T41" fmla="*/ 22 h 155"/>
                <a:gd name="T42" fmla="*/ 35 w 156"/>
                <a:gd name="T43" fmla="*/ 12 h 155"/>
                <a:gd name="T44" fmla="*/ 49 w 156"/>
                <a:gd name="T45" fmla="*/ 5 h 155"/>
                <a:gd name="T46" fmla="*/ 63 w 156"/>
                <a:gd name="T47" fmla="*/ 1 h 155"/>
                <a:gd name="T48" fmla="*/ 79 w 156"/>
                <a:gd name="T49" fmla="*/ 0 h 155"/>
                <a:gd name="T50" fmla="*/ 95 w 156"/>
                <a:gd name="T51" fmla="*/ 1 h 155"/>
                <a:gd name="T52" fmla="*/ 109 w 156"/>
                <a:gd name="T53" fmla="*/ 5 h 155"/>
                <a:gd name="T54" fmla="*/ 123 w 156"/>
                <a:gd name="T55" fmla="*/ 12 h 155"/>
                <a:gd name="T56" fmla="*/ 133 w 156"/>
                <a:gd name="T57" fmla="*/ 22 h 155"/>
                <a:gd name="T58" fmla="*/ 144 w 156"/>
                <a:gd name="T59" fmla="*/ 33 h 155"/>
                <a:gd name="T60" fmla="*/ 151 w 156"/>
                <a:gd name="T61" fmla="*/ 47 h 155"/>
                <a:gd name="T62" fmla="*/ 156 w 156"/>
                <a:gd name="T63" fmla="*/ 61 h 155"/>
                <a:gd name="T64" fmla="*/ 156 w 156"/>
                <a:gd name="T65" fmla="*/ 77 h 15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6"/>
                <a:gd name="T100" fmla="*/ 0 h 155"/>
                <a:gd name="T101" fmla="*/ 156 w 156"/>
                <a:gd name="T102" fmla="*/ 155 h 15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6" h="155">
                  <a:moveTo>
                    <a:pt x="156" y="77"/>
                  </a:moveTo>
                  <a:lnTo>
                    <a:pt x="156" y="92"/>
                  </a:lnTo>
                  <a:lnTo>
                    <a:pt x="151" y="108"/>
                  </a:lnTo>
                  <a:lnTo>
                    <a:pt x="144" y="120"/>
                  </a:lnTo>
                  <a:lnTo>
                    <a:pt x="133" y="132"/>
                  </a:lnTo>
                  <a:lnTo>
                    <a:pt x="123" y="141"/>
                  </a:lnTo>
                  <a:lnTo>
                    <a:pt x="109" y="148"/>
                  </a:lnTo>
                  <a:lnTo>
                    <a:pt x="95" y="153"/>
                  </a:lnTo>
                  <a:lnTo>
                    <a:pt x="79" y="155"/>
                  </a:lnTo>
                  <a:lnTo>
                    <a:pt x="63" y="153"/>
                  </a:lnTo>
                  <a:lnTo>
                    <a:pt x="49" y="148"/>
                  </a:lnTo>
                  <a:lnTo>
                    <a:pt x="35" y="141"/>
                  </a:lnTo>
                  <a:lnTo>
                    <a:pt x="23" y="132"/>
                  </a:lnTo>
                  <a:lnTo>
                    <a:pt x="14" y="120"/>
                  </a:lnTo>
                  <a:lnTo>
                    <a:pt x="7" y="108"/>
                  </a:lnTo>
                  <a:lnTo>
                    <a:pt x="2" y="92"/>
                  </a:lnTo>
                  <a:lnTo>
                    <a:pt x="0" y="77"/>
                  </a:lnTo>
                  <a:lnTo>
                    <a:pt x="2" y="61"/>
                  </a:lnTo>
                  <a:lnTo>
                    <a:pt x="7" y="47"/>
                  </a:lnTo>
                  <a:lnTo>
                    <a:pt x="14" y="33"/>
                  </a:lnTo>
                  <a:lnTo>
                    <a:pt x="23" y="22"/>
                  </a:lnTo>
                  <a:lnTo>
                    <a:pt x="35" y="12"/>
                  </a:lnTo>
                  <a:lnTo>
                    <a:pt x="49" y="5"/>
                  </a:lnTo>
                  <a:lnTo>
                    <a:pt x="63" y="1"/>
                  </a:lnTo>
                  <a:lnTo>
                    <a:pt x="79" y="0"/>
                  </a:lnTo>
                  <a:lnTo>
                    <a:pt x="95" y="1"/>
                  </a:lnTo>
                  <a:lnTo>
                    <a:pt x="109" y="5"/>
                  </a:lnTo>
                  <a:lnTo>
                    <a:pt x="123" y="12"/>
                  </a:lnTo>
                  <a:lnTo>
                    <a:pt x="133" y="22"/>
                  </a:lnTo>
                  <a:lnTo>
                    <a:pt x="144" y="33"/>
                  </a:lnTo>
                  <a:lnTo>
                    <a:pt x="151" y="47"/>
                  </a:lnTo>
                  <a:lnTo>
                    <a:pt x="156" y="61"/>
                  </a:lnTo>
                  <a:lnTo>
                    <a:pt x="156" y="77"/>
                  </a:lnTo>
                  <a:close/>
                </a:path>
              </a:pathLst>
            </a:custGeom>
            <a:gradFill rotWithShape="1">
              <a:gsLst>
                <a:gs pos="0">
                  <a:srgbClr val="FFE3B9"/>
                </a:gs>
                <a:gs pos="100000">
                  <a:srgbClr val="FF99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53" name="Freeform 108"/>
            <p:cNvSpPr>
              <a:spLocks/>
            </p:cNvSpPr>
            <p:nvPr/>
          </p:nvSpPr>
          <p:spPr bwMode="auto">
            <a:xfrm>
              <a:off x="700" y="2879"/>
              <a:ext cx="159" cy="158"/>
            </a:xfrm>
            <a:custGeom>
              <a:avLst/>
              <a:gdLst>
                <a:gd name="T0" fmla="*/ 0 w 159"/>
                <a:gd name="T1" fmla="*/ 78 h 158"/>
                <a:gd name="T2" fmla="*/ 2 w 159"/>
                <a:gd name="T3" fmla="*/ 62 h 158"/>
                <a:gd name="T4" fmla="*/ 7 w 159"/>
                <a:gd name="T5" fmla="*/ 48 h 158"/>
                <a:gd name="T6" fmla="*/ 14 w 159"/>
                <a:gd name="T7" fmla="*/ 34 h 158"/>
                <a:gd name="T8" fmla="*/ 25 w 159"/>
                <a:gd name="T9" fmla="*/ 22 h 158"/>
                <a:gd name="T10" fmla="*/ 35 w 159"/>
                <a:gd name="T11" fmla="*/ 12 h 158"/>
                <a:gd name="T12" fmla="*/ 49 w 159"/>
                <a:gd name="T13" fmla="*/ 5 h 158"/>
                <a:gd name="T14" fmla="*/ 65 w 159"/>
                <a:gd name="T15" fmla="*/ 1 h 158"/>
                <a:gd name="T16" fmla="*/ 80 w 159"/>
                <a:gd name="T17" fmla="*/ 0 h 158"/>
                <a:gd name="T18" fmla="*/ 96 w 159"/>
                <a:gd name="T19" fmla="*/ 1 h 158"/>
                <a:gd name="T20" fmla="*/ 112 w 159"/>
                <a:gd name="T21" fmla="*/ 5 h 158"/>
                <a:gd name="T22" fmla="*/ 124 w 159"/>
                <a:gd name="T23" fmla="*/ 12 h 158"/>
                <a:gd name="T24" fmla="*/ 136 w 159"/>
                <a:gd name="T25" fmla="*/ 22 h 158"/>
                <a:gd name="T26" fmla="*/ 147 w 159"/>
                <a:gd name="T27" fmla="*/ 34 h 158"/>
                <a:gd name="T28" fmla="*/ 154 w 159"/>
                <a:gd name="T29" fmla="*/ 48 h 158"/>
                <a:gd name="T30" fmla="*/ 159 w 159"/>
                <a:gd name="T31" fmla="*/ 62 h 158"/>
                <a:gd name="T32" fmla="*/ 159 w 159"/>
                <a:gd name="T33" fmla="*/ 78 h 158"/>
                <a:gd name="T34" fmla="*/ 159 w 159"/>
                <a:gd name="T35" fmla="*/ 94 h 158"/>
                <a:gd name="T36" fmla="*/ 154 w 159"/>
                <a:gd name="T37" fmla="*/ 110 h 158"/>
                <a:gd name="T38" fmla="*/ 147 w 159"/>
                <a:gd name="T39" fmla="*/ 123 h 158"/>
                <a:gd name="T40" fmla="*/ 136 w 159"/>
                <a:gd name="T41" fmla="*/ 134 h 158"/>
                <a:gd name="T42" fmla="*/ 124 w 159"/>
                <a:gd name="T43" fmla="*/ 144 h 158"/>
                <a:gd name="T44" fmla="*/ 112 w 159"/>
                <a:gd name="T45" fmla="*/ 151 h 158"/>
                <a:gd name="T46" fmla="*/ 96 w 159"/>
                <a:gd name="T47" fmla="*/ 157 h 158"/>
                <a:gd name="T48" fmla="*/ 80 w 159"/>
                <a:gd name="T49" fmla="*/ 158 h 158"/>
                <a:gd name="T50" fmla="*/ 65 w 159"/>
                <a:gd name="T51" fmla="*/ 157 h 158"/>
                <a:gd name="T52" fmla="*/ 49 w 159"/>
                <a:gd name="T53" fmla="*/ 151 h 158"/>
                <a:gd name="T54" fmla="*/ 35 w 159"/>
                <a:gd name="T55" fmla="*/ 144 h 158"/>
                <a:gd name="T56" fmla="*/ 25 w 159"/>
                <a:gd name="T57" fmla="*/ 134 h 158"/>
                <a:gd name="T58" fmla="*/ 14 w 159"/>
                <a:gd name="T59" fmla="*/ 123 h 158"/>
                <a:gd name="T60" fmla="*/ 7 w 159"/>
                <a:gd name="T61" fmla="*/ 110 h 158"/>
                <a:gd name="T62" fmla="*/ 2 w 159"/>
                <a:gd name="T63" fmla="*/ 94 h 158"/>
                <a:gd name="T64" fmla="*/ 0 w 159"/>
                <a:gd name="T65" fmla="*/ 78 h 15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8"/>
                <a:gd name="T101" fmla="*/ 159 w 159"/>
                <a:gd name="T102" fmla="*/ 158 h 15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8">
                  <a:moveTo>
                    <a:pt x="0" y="78"/>
                  </a:moveTo>
                  <a:lnTo>
                    <a:pt x="2" y="62"/>
                  </a:lnTo>
                  <a:lnTo>
                    <a:pt x="7" y="48"/>
                  </a:lnTo>
                  <a:lnTo>
                    <a:pt x="14" y="34"/>
                  </a:lnTo>
                  <a:lnTo>
                    <a:pt x="25" y="22"/>
                  </a:lnTo>
                  <a:lnTo>
                    <a:pt x="35" y="12"/>
                  </a:lnTo>
                  <a:lnTo>
                    <a:pt x="49" y="5"/>
                  </a:lnTo>
                  <a:lnTo>
                    <a:pt x="65" y="1"/>
                  </a:lnTo>
                  <a:lnTo>
                    <a:pt x="80" y="0"/>
                  </a:lnTo>
                  <a:lnTo>
                    <a:pt x="96" y="1"/>
                  </a:lnTo>
                  <a:lnTo>
                    <a:pt x="112" y="5"/>
                  </a:lnTo>
                  <a:lnTo>
                    <a:pt x="124" y="12"/>
                  </a:lnTo>
                  <a:lnTo>
                    <a:pt x="136" y="22"/>
                  </a:lnTo>
                  <a:lnTo>
                    <a:pt x="147" y="34"/>
                  </a:lnTo>
                  <a:lnTo>
                    <a:pt x="154" y="48"/>
                  </a:lnTo>
                  <a:lnTo>
                    <a:pt x="159" y="62"/>
                  </a:lnTo>
                  <a:lnTo>
                    <a:pt x="159" y="78"/>
                  </a:lnTo>
                  <a:lnTo>
                    <a:pt x="159" y="94"/>
                  </a:lnTo>
                  <a:lnTo>
                    <a:pt x="154" y="110"/>
                  </a:lnTo>
                  <a:lnTo>
                    <a:pt x="147" y="123"/>
                  </a:lnTo>
                  <a:lnTo>
                    <a:pt x="136" y="134"/>
                  </a:lnTo>
                  <a:lnTo>
                    <a:pt x="124" y="144"/>
                  </a:lnTo>
                  <a:lnTo>
                    <a:pt x="112" y="151"/>
                  </a:lnTo>
                  <a:lnTo>
                    <a:pt x="96" y="157"/>
                  </a:lnTo>
                  <a:lnTo>
                    <a:pt x="80" y="158"/>
                  </a:lnTo>
                  <a:lnTo>
                    <a:pt x="65" y="157"/>
                  </a:lnTo>
                  <a:lnTo>
                    <a:pt x="49" y="151"/>
                  </a:lnTo>
                  <a:lnTo>
                    <a:pt x="35" y="144"/>
                  </a:lnTo>
                  <a:lnTo>
                    <a:pt x="25" y="134"/>
                  </a:lnTo>
                  <a:lnTo>
                    <a:pt x="14" y="123"/>
                  </a:lnTo>
                  <a:lnTo>
                    <a:pt x="7" y="110"/>
                  </a:lnTo>
                  <a:lnTo>
                    <a:pt x="2" y="94"/>
                  </a:lnTo>
                  <a:lnTo>
                    <a:pt x="0" y="78"/>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54" name="Freeform 109"/>
            <p:cNvSpPr>
              <a:spLocks/>
            </p:cNvSpPr>
            <p:nvPr/>
          </p:nvSpPr>
          <p:spPr bwMode="auto">
            <a:xfrm>
              <a:off x="925" y="3736"/>
              <a:ext cx="109" cy="108"/>
            </a:xfrm>
            <a:custGeom>
              <a:avLst/>
              <a:gdLst>
                <a:gd name="T0" fmla="*/ 0 w 109"/>
                <a:gd name="T1" fmla="*/ 54 h 108"/>
                <a:gd name="T2" fmla="*/ 2 w 109"/>
                <a:gd name="T3" fmla="*/ 43 h 108"/>
                <a:gd name="T4" fmla="*/ 4 w 109"/>
                <a:gd name="T5" fmla="*/ 33 h 108"/>
                <a:gd name="T6" fmla="*/ 9 w 109"/>
                <a:gd name="T7" fmla="*/ 24 h 108"/>
                <a:gd name="T8" fmla="*/ 16 w 109"/>
                <a:gd name="T9" fmla="*/ 15 h 108"/>
                <a:gd name="T10" fmla="*/ 25 w 109"/>
                <a:gd name="T11" fmla="*/ 10 h 108"/>
                <a:gd name="T12" fmla="*/ 34 w 109"/>
                <a:gd name="T13" fmla="*/ 5 h 108"/>
                <a:gd name="T14" fmla="*/ 44 w 109"/>
                <a:gd name="T15" fmla="*/ 1 h 108"/>
                <a:gd name="T16" fmla="*/ 54 w 109"/>
                <a:gd name="T17" fmla="*/ 0 h 108"/>
                <a:gd name="T18" fmla="*/ 65 w 109"/>
                <a:gd name="T19" fmla="*/ 1 h 108"/>
                <a:gd name="T20" fmla="*/ 75 w 109"/>
                <a:gd name="T21" fmla="*/ 5 h 108"/>
                <a:gd name="T22" fmla="*/ 84 w 109"/>
                <a:gd name="T23" fmla="*/ 10 h 108"/>
                <a:gd name="T24" fmla="*/ 93 w 109"/>
                <a:gd name="T25" fmla="*/ 15 h 108"/>
                <a:gd name="T26" fmla="*/ 98 w 109"/>
                <a:gd name="T27" fmla="*/ 24 h 108"/>
                <a:gd name="T28" fmla="*/ 103 w 109"/>
                <a:gd name="T29" fmla="*/ 33 h 108"/>
                <a:gd name="T30" fmla="*/ 107 w 109"/>
                <a:gd name="T31" fmla="*/ 43 h 108"/>
                <a:gd name="T32" fmla="*/ 109 w 109"/>
                <a:gd name="T33" fmla="*/ 54 h 108"/>
                <a:gd name="T34" fmla="*/ 107 w 109"/>
                <a:gd name="T35" fmla="*/ 64 h 108"/>
                <a:gd name="T36" fmla="*/ 103 w 109"/>
                <a:gd name="T37" fmla="*/ 75 h 108"/>
                <a:gd name="T38" fmla="*/ 98 w 109"/>
                <a:gd name="T39" fmla="*/ 84 h 108"/>
                <a:gd name="T40" fmla="*/ 93 w 109"/>
                <a:gd name="T41" fmla="*/ 92 h 108"/>
                <a:gd name="T42" fmla="*/ 84 w 109"/>
                <a:gd name="T43" fmla="*/ 99 h 108"/>
                <a:gd name="T44" fmla="*/ 75 w 109"/>
                <a:gd name="T45" fmla="*/ 104 h 108"/>
                <a:gd name="T46" fmla="*/ 65 w 109"/>
                <a:gd name="T47" fmla="*/ 106 h 108"/>
                <a:gd name="T48" fmla="*/ 54 w 109"/>
                <a:gd name="T49" fmla="*/ 108 h 108"/>
                <a:gd name="T50" fmla="*/ 44 w 109"/>
                <a:gd name="T51" fmla="*/ 106 h 108"/>
                <a:gd name="T52" fmla="*/ 34 w 109"/>
                <a:gd name="T53" fmla="*/ 104 h 108"/>
                <a:gd name="T54" fmla="*/ 25 w 109"/>
                <a:gd name="T55" fmla="*/ 99 h 108"/>
                <a:gd name="T56" fmla="*/ 16 w 109"/>
                <a:gd name="T57" fmla="*/ 92 h 108"/>
                <a:gd name="T58" fmla="*/ 9 w 109"/>
                <a:gd name="T59" fmla="*/ 84 h 108"/>
                <a:gd name="T60" fmla="*/ 4 w 109"/>
                <a:gd name="T61" fmla="*/ 75 h 108"/>
                <a:gd name="T62" fmla="*/ 2 w 109"/>
                <a:gd name="T63" fmla="*/ 64 h 108"/>
                <a:gd name="T64" fmla="*/ 0 w 109"/>
                <a:gd name="T65" fmla="*/ 54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9"/>
                <a:gd name="T100" fmla="*/ 0 h 108"/>
                <a:gd name="T101" fmla="*/ 109 w 109"/>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9" h="108">
                  <a:moveTo>
                    <a:pt x="0" y="54"/>
                  </a:moveTo>
                  <a:lnTo>
                    <a:pt x="2" y="43"/>
                  </a:lnTo>
                  <a:lnTo>
                    <a:pt x="4" y="33"/>
                  </a:lnTo>
                  <a:lnTo>
                    <a:pt x="9" y="24"/>
                  </a:lnTo>
                  <a:lnTo>
                    <a:pt x="16" y="15"/>
                  </a:lnTo>
                  <a:lnTo>
                    <a:pt x="25" y="10"/>
                  </a:lnTo>
                  <a:lnTo>
                    <a:pt x="34" y="5"/>
                  </a:lnTo>
                  <a:lnTo>
                    <a:pt x="44" y="1"/>
                  </a:lnTo>
                  <a:lnTo>
                    <a:pt x="54" y="0"/>
                  </a:lnTo>
                  <a:lnTo>
                    <a:pt x="65" y="1"/>
                  </a:lnTo>
                  <a:lnTo>
                    <a:pt x="75" y="5"/>
                  </a:lnTo>
                  <a:lnTo>
                    <a:pt x="84" y="10"/>
                  </a:lnTo>
                  <a:lnTo>
                    <a:pt x="93" y="15"/>
                  </a:lnTo>
                  <a:lnTo>
                    <a:pt x="98" y="24"/>
                  </a:lnTo>
                  <a:lnTo>
                    <a:pt x="103" y="33"/>
                  </a:lnTo>
                  <a:lnTo>
                    <a:pt x="107" y="43"/>
                  </a:lnTo>
                  <a:lnTo>
                    <a:pt x="109" y="54"/>
                  </a:lnTo>
                  <a:lnTo>
                    <a:pt x="107" y="64"/>
                  </a:lnTo>
                  <a:lnTo>
                    <a:pt x="103" y="75"/>
                  </a:lnTo>
                  <a:lnTo>
                    <a:pt x="98" y="84"/>
                  </a:lnTo>
                  <a:lnTo>
                    <a:pt x="93" y="92"/>
                  </a:lnTo>
                  <a:lnTo>
                    <a:pt x="84" y="99"/>
                  </a:lnTo>
                  <a:lnTo>
                    <a:pt x="75" y="104"/>
                  </a:lnTo>
                  <a:lnTo>
                    <a:pt x="65" y="106"/>
                  </a:lnTo>
                  <a:lnTo>
                    <a:pt x="54" y="108"/>
                  </a:lnTo>
                  <a:lnTo>
                    <a:pt x="44" y="106"/>
                  </a:lnTo>
                  <a:lnTo>
                    <a:pt x="34" y="104"/>
                  </a:lnTo>
                  <a:lnTo>
                    <a:pt x="25" y="99"/>
                  </a:lnTo>
                  <a:lnTo>
                    <a:pt x="16" y="92"/>
                  </a:lnTo>
                  <a:lnTo>
                    <a:pt x="9" y="84"/>
                  </a:lnTo>
                  <a:lnTo>
                    <a:pt x="4" y="75"/>
                  </a:lnTo>
                  <a:lnTo>
                    <a:pt x="2" y="64"/>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55" name="Freeform 110"/>
            <p:cNvSpPr>
              <a:spLocks/>
            </p:cNvSpPr>
            <p:nvPr/>
          </p:nvSpPr>
          <p:spPr bwMode="auto">
            <a:xfrm>
              <a:off x="880" y="3308"/>
              <a:ext cx="108" cy="106"/>
            </a:xfrm>
            <a:custGeom>
              <a:avLst/>
              <a:gdLst>
                <a:gd name="T0" fmla="*/ 0 w 108"/>
                <a:gd name="T1" fmla="*/ 52 h 106"/>
                <a:gd name="T2" fmla="*/ 2 w 108"/>
                <a:gd name="T3" fmla="*/ 42 h 106"/>
                <a:gd name="T4" fmla="*/ 3 w 108"/>
                <a:gd name="T5" fmla="*/ 31 h 106"/>
                <a:gd name="T6" fmla="*/ 9 w 108"/>
                <a:gd name="T7" fmla="*/ 23 h 106"/>
                <a:gd name="T8" fmla="*/ 16 w 108"/>
                <a:gd name="T9" fmla="*/ 16 h 106"/>
                <a:gd name="T10" fmla="*/ 24 w 108"/>
                <a:gd name="T11" fmla="*/ 9 h 106"/>
                <a:gd name="T12" fmla="*/ 33 w 108"/>
                <a:gd name="T13" fmla="*/ 3 h 106"/>
                <a:gd name="T14" fmla="*/ 44 w 108"/>
                <a:gd name="T15" fmla="*/ 0 h 106"/>
                <a:gd name="T16" fmla="*/ 54 w 108"/>
                <a:gd name="T17" fmla="*/ 0 h 106"/>
                <a:gd name="T18" fmla="*/ 65 w 108"/>
                <a:gd name="T19" fmla="*/ 0 h 106"/>
                <a:gd name="T20" fmla="*/ 75 w 108"/>
                <a:gd name="T21" fmla="*/ 3 h 106"/>
                <a:gd name="T22" fmla="*/ 84 w 108"/>
                <a:gd name="T23" fmla="*/ 9 h 106"/>
                <a:gd name="T24" fmla="*/ 93 w 108"/>
                <a:gd name="T25" fmla="*/ 16 h 106"/>
                <a:gd name="T26" fmla="*/ 98 w 108"/>
                <a:gd name="T27" fmla="*/ 23 h 106"/>
                <a:gd name="T28" fmla="*/ 103 w 108"/>
                <a:gd name="T29" fmla="*/ 31 h 106"/>
                <a:gd name="T30" fmla="*/ 106 w 108"/>
                <a:gd name="T31" fmla="*/ 42 h 106"/>
                <a:gd name="T32" fmla="*/ 108 w 108"/>
                <a:gd name="T33" fmla="*/ 52 h 106"/>
                <a:gd name="T34" fmla="*/ 106 w 108"/>
                <a:gd name="T35" fmla="*/ 65 h 106"/>
                <a:gd name="T36" fmla="*/ 103 w 108"/>
                <a:gd name="T37" fmla="*/ 73 h 106"/>
                <a:gd name="T38" fmla="*/ 98 w 108"/>
                <a:gd name="T39" fmla="*/ 84 h 106"/>
                <a:gd name="T40" fmla="*/ 93 w 108"/>
                <a:gd name="T41" fmla="*/ 91 h 106"/>
                <a:gd name="T42" fmla="*/ 84 w 108"/>
                <a:gd name="T43" fmla="*/ 98 h 106"/>
                <a:gd name="T44" fmla="*/ 75 w 108"/>
                <a:gd name="T45" fmla="*/ 103 h 106"/>
                <a:gd name="T46" fmla="*/ 65 w 108"/>
                <a:gd name="T47" fmla="*/ 106 h 106"/>
                <a:gd name="T48" fmla="*/ 54 w 108"/>
                <a:gd name="T49" fmla="*/ 106 h 106"/>
                <a:gd name="T50" fmla="*/ 44 w 108"/>
                <a:gd name="T51" fmla="*/ 106 h 106"/>
                <a:gd name="T52" fmla="*/ 33 w 108"/>
                <a:gd name="T53" fmla="*/ 103 h 106"/>
                <a:gd name="T54" fmla="*/ 24 w 108"/>
                <a:gd name="T55" fmla="*/ 98 h 106"/>
                <a:gd name="T56" fmla="*/ 16 w 108"/>
                <a:gd name="T57" fmla="*/ 91 h 106"/>
                <a:gd name="T58" fmla="*/ 9 w 108"/>
                <a:gd name="T59" fmla="*/ 84 h 106"/>
                <a:gd name="T60" fmla="*/ 3 w 108"/>
                <a:gd name="T61" fmla="*/ 73 h 106"/>
                <a:gd name="T62" fmla="*/ 2 w 108"/>
                <a:gd name="T63" fmla="*/ 65 h 106"/>
                <a:gd name="T64" fmla="*/ 0 w 108"/>
                <a:gd name="T65" fmla="*/ 52 h 10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8"/>
                <a:gd name="T100" fmla="*/ 0 h 106"/>
                <a:gd name="T101" fmla="*/ 108 w 108"/>
                <a:gd name="T102" fmla="*/ 106 h 10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8" h="106">
                  <a:moveTo>
                    <a:pt x="0" y="52"/>
                  </a:moveTo>
                  <a:lnTo>
                    <a:pt x="2" y="42"/>
                  </a:lnTo>
                  <a:lnTo>
                    <a:pt x="3" y="31"/>
                  </a:lnTo>
                  <a:lnTo>
                    <a:pt x="9" y="23"/>
                  </a:lnTo>
                  <a:lnTo>
                    <a:pt x="16" y="16"/>
                  </a:lnTo>
                  <a:lnTo>
                    <a:pt x="24" y="9"/>
                  </a:lnTo>
                  <a:lnTo>
                    <a:pt x="33" y="3"/>
                  </a:lnTo>
                  <a:lnTo>
                    <a:pt x="44" y="0"/>
                  </a:lnTo>
                  <a:lnTo>
                    <a:pt x="54" y="0"/>
                  </a:lnTo>
                  <a:lnTo>
                    <a:pt x="65" y="0"/>
                  </a:lnTo>
                  <a:lnTo>
                    <a:pt x="75" y="3"/>
                  </a:lnTo>
                  <a:lnTo>
                    <a:pt x="84" y="9"/>
                  </a:lnTo>
                  <a:lnTo>
                    <a:pt x="93" y="16"/>
                  </a:lnTo>
                  <a:lnTo>
                    <a:pt x="98" y="23"/>
                  </a:lnTo>
                  <a:lnTo>
                    <a:pt x="103" y="31"/>
                  </a:lnTo>
                  <a:lnTo>
                    <a:pt x="106" y="42"/>
                  </a:lnTo>
                  <a:lnTo>
                    <a:pt x="108" y="52"/>
                  </a:lnTo>
                  <a:lnTo>
                    <a:pt x="106" y="65"/>
                  </a:lnTo>
                  <a:lnTo>
                    <a:pt x="103" y="73"/>
                  </a:lnTo>
                  <a:lnTo>
                    <a:pt x="98" y="84"/>
                  </a:lnTo>
                  <a:lnTo>
                    <a:pt x="93" y="91"/>
                  </a:lnTo>
                  <a:lnTo>
                    <a:pt x="84" y="98"/>
                  </a:lnTo>
                  <a:lnTo>
                    <a:pt x="75" y="103"/>
                  </a:lnTo>
                  <a:lnTo>
                    <a:pt x="65" y="106"/>
                  </a:lnTo>
                  <a:lnTo>
                    <a:pt x="54" y="106"/>
                  </a:lnTo>
                  <a:lnTo>
                    <a:pt x="44" y="106"/>
                  </a:lnTo>
                  <a:lnTo>
                    <a:pt x="33" y="103"/>
                  </a:lnTo>
                  <a:lnTo>
                    <a:pt x="24" y="98"/>
                  </a:lnTo>
                  <a:lnTo>
                    <a:pt x="16" y="91"/>
                  </a:lnTo>
                  <a:lnTo>
                    <a:pt x="9" y="84"/>
                  </a:lnTo>
                  <a:lnTo>
                    <a:pt x="3" y="73"/>
                  </a:lnTo>
                  <a:lnTo>
                    <a:pt x="2" y="65"/>
                  </a:lnTo>
                  <a:lnTo>
                    <a:pt x="0" y="52"/>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56" name="Freeform 111"/>
            <p:cNvSpPr>
              <a:spLocks/>
            </p:cNvSpPr>
            <p:nvPr/>
          </p:nvSpPr>
          <p:spPr bwMode="auto">
            <a:xfrm>
              <a:off x="403" y="3078"/>
              <a:ext cx="109" cy="108"/>
            </a:xfrm>
            <a:custGeom>
              <a:avLst/>
              <a:gdLst>
                <a:gd name="T0" fmla="*/ 0 w 109"/>
                <a:gd name="T1" fmla="*/ 54 h 108"/>
                <a:gd name="T2" fmla="*/ 2 w 109"/>
                <a:gd name="T3" fmla="*/ 43 h 108"/>
                <a:gd name="T4" fmla="*/ 6 w 109"/>
                <a:gd name="T5" fmla="*/ 33 h 108"/>
                <a:gd name="T6" fmla="*/ 11 w 109"/>
                <a:gd name="T7" fmla="*/ 24 h 108"/>
                <a:gd name="T8" fmla="*/ 16 w 109"/>
                <a:gd name="T9" fmla="*/ 17 h 108"/>
                <a:gd name="T10" fmla="*/ 25 w 109"/>
                <a:gd name="T11" fmla="*/ 10 h 108"/>
                <a:gd name="T12" fmla="*/ 34 w 109"/>
                <a:gd name="T13" fmla="*/ 5 h 108"/>
                <a:gd name="T14" fmla="*/ 44 w 109"/>
                <a:gd name="T15" fmla="*/ 1 h 108"/>
                <a:gd name="T16" fmla="*/ 54 w 109"/>
                <a:gd name="T17" fmla="*/ 0 h 108"/>
                <a:gd name="T18" fmla="*/ 65 w 109"/>
                <a:gd name="T19" fmla="*/ 1 h 108"/>
                <a:gd name="T20" fmla="*/ 75 w 109"/>
                <a:gd name="T21" fmla="*/ 5 h 108"/>
                <a:gd name="T22" fmla="*/ 84 w 109"/>
                <a:gd name="T23" fmla="*/ 10 h 108"/>
                <a:gd name="T24" fmla="*/ 93 w 109"/>
                <a:gd name="T25" fmla="*/ 17 h 108"/>
                <a:gd name="T26" fmla="*/ 100 w 109"/>
                <a:gd name="T27" fmla="*/ 24 h 108"/>
                <a:gd name="T28" fmla="*/ 105 w 109"/>
                <a:gd name="T29" fmla="*/ 33 h 108"/>
                <a:gd name="T30" fmla="*/ 107 w 109"/>
                <a:gd name="T31" fmla="*/ 43 h 108"/>
                <a:gd name="T32" fmla="*/ 109 w 109"/>
                <a:gd name="T33" fmla="*/ 54 h 108"/>
                <a:gd name="T34" fmla="*/ 107 w 109"/>
                <a:gd name="T35" fmla="*/ 66 h 108"/>
                <a:gd name="T36" fmla="*/ 105 w 109"/>
                <a:gd name="T37" fmla="*/ 75 h 108"/>
                <a:gd name="T38" fmla="*/ 100 w 109"/>
                <a:gd name="T39" fmla="*/ 85 h 108"/>
                <a:gd name="T40" fmla="*/ 93 w 109"/>
                <a:gd name="T41" fmla="*/ 92 h 108"/>
                <a:gd name="T42" fmla="*/ 84 w 109"/>
                <a:gd name="T43" fmla="*/ 99 h 108"/>
                <a:gd name="T44" fmla="*/ 75 w 109"/>
                <a:gd name="T45" fmla="*/ 104 h 108"/>
                <a:gd name="T46" fmla="*/ 65 w 109"/>
                <a:gd name="T47" fmla="*/ 108 h 108"/>
                <a:gd name="T48" fmla="*/ 54 w 109"/>
                <a:gd name="T49" fmla="*/ 108 h 108"/>
                <a:gd name="T50" fmla="*/ 44 w 109"/>
                <a:gd name="T51" fmla="*/ 108 h 108"/>
                <a:gd name="T52" fmla="*/ 34 w 109"/>
                <a:gd name="T53" fmla="*/ 104 h 108"/>
                <a:gd name="T54" fmla="*/ 25 w 109"/>
                <a:gd name="T55" fmla="*/ 99 h 108"/>
                <a:gd name="T56" fmla="*/ 16 w 109"/>
                <a:gd name="T57" fmla="*/ 92 h 108"/>
                <a:gd name="T58" fmla="*/ 11 w 109"/>
                <a:gd name="T59" fmla="*/ 85 h 108"/>
                <a:gd name="T60" fmla="*/ 6 w 109"/>
                <a:gd name="T61" fmla="*/ 75 h 108"/>
                <a:gd name="T62" fmla="*/ 2 w 109"/>
                <a:gd name="T63" fmla="*/ 66 h 108"/>
                <a:gd name="T64" fmla="*/ 0 w 109"/>
                <a:gd name="T65" fmla="*/ 54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9"/>
                <a:gd name="T100" fmla="*/ 0 h 108"/>
                <a:gd name="T101" fmla="*/ 109 w 109"/>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9" h="108">
                  <a:moveTo>
                    <a:pt x="0" y="54"/>
                  </a:moveTo>
                  <a:lnTo>
                    <a:pt x="2" y="43"/>
                  </a:lnTo>
                  <a:lnTo>
                    <a:pt x="6" y="33"/>
                  </a:lnTo>
                  <a:lnTo>
                    <a:pt x="11" y="24"/>
                  </a:lnTo>
                  <a:lnTo>
                    <a:pt x="16" y="17"/>
                  </a:lnTo>
                  <a:lnTo>
                    <a:pt x="25" y="10"/>
                  </a:lnTo>
                  <a:lnTo>
                    <a:pt x="34" y="5"/>
                  </a:lnTo>
                  <a:lnTo>
                    <a:pt x="44" y="1"/>
                  </a:lnTo>
                  <a:lnTo>
                    <a:pt x="54" y="0"/>
                  </a:lnTo>
                  <a:lnTo>
                    <a:pt x="65" y="1"/>
                  </a:lnTo>
                  <a:lnTo>
                    <a:pt x="75" y="5"/>
                  </a:lnTo>
                  <a:lnTo>
                    <a:pt x="84" y="10"/>
                  </a:lnTo>
                  <a:lnTo>
                    <a:pt x="93" y="17"/>
                  </a:lnTo>
                  <a:lnTo>
                    <a:pt x="100" y="24"/>
                  </a:lnTo>
                  <a:lnTo>
                    <a:pt x="105" y="33"/>
                  </a:lnTo>
                  <a:lnTo>
                    <a:pt x="107" y="43"/>
                  </a:lnTo>
                  <a:lnTo>
                    <a:pt x="109" y="54"/>
                  </a:lnTo>
                  <a:lnTo>
                    <a:pt x="107" y="66"/>
                  </a:lnTo>
                  <a:lnTo>
                    <a:pt x="105" y="75"/>
                  </a:lnTo>
                  <a:lnTo>
                    <a:pt x="100" y="85"/>
                  </a:lnTo>
                  <a:lnTo>
                    <a:pt x="93" y="92"/>
                  </a:lnTo>
                  <a:lnTo>
                    <a:pt x="84" y="99"/>
                  </a:lnTo>
                  <a:lnTo>
                    <a:pt x="75" y="104"/>
                  </a:lnTo>
                  <a:lnTo>
                    <a:pt x="65" y="108"/>
                  </a:lnTo>
                  <a:lnTo>
                    <a:pt x="54" y="108"/>
                  </a:lnTo>
                  <a:lnTo>
                    <a:pt x="44" y="108"/>
                  </a:lnTo>
                  <a:lnTo>
                    <a:pt x="34" y="104"/>
                  </a:lnTo>
                  <a:lnTo>
                    <a:pt x="25" y="99"/>
                  </a:lnTo>
                  <a:lnTo>
                    <a:pt x="16" y="92"/>
                  </a:lnTo>
                  <a:lnTo>
                    <a:pt x="11" y="85"/>
                  </a:lnTo>
                  <a:lnTo>
                    <a:pt x="6" y="75"/>
                  </a:lnTo>
                  <a:lnTo>
                    <a:pt x="2" y="66"/>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57" name="Freeform 112"/>
            <p:cNvSpPr>
              <a:spLocks/>
            </p:cNvSpPr>
            <p:nvPr/>
          </p:nvSpPr>
          <p:spPr bwMode="auto">
            <a:xfrm>
              <a:off x="334" y="3510"/>
              <a:ext cx="169" cy="170"/>
            </a:xfrm>
            <a:custGeom>
              <a:avLst/>
              <a:gdLst>
                <a:gd name="T0" fmla="*/ 0 w 169"/>
                <a:gd name="T1" fmla="*/ 84 h 170"/>
                <a:gd name="T2" fmla="*/ 1 w 169"/>
                <a:gd name="T3" fmla="*/ 69 h 170"/>
                <a:gd name="T4" fmla="*/ 7 w 169"/>
                <a:gd name="T5" fmla="*/ 51 h 170"/>
                <a:gd name="T6" fmla="*/ 14 w 169"/>
                <a:gd name="T7" fmla="*/ 37 h 170"/>
                <a:gd name="T8" fmla="*/ 24 w 169"/>
                <a:gd name="T9" fmla="*/ 25 h 170"/>
                <a:gd name="T10" fmla="*/ 36 w 169"/>
                <a:gd name="T11" fmla="*/ 14 h 170"/>
                <a:gd name="T12" fmla="*/ 50 w 169"/>
                <a:gd name="T13" fmla="*/ 6 h 170"/>
                <a:gd name="T14" fmla="*/ 68 w 169"/>
                <a:gd name="T15" fmla="*/ 2 h 170"/>
                <a:gd name="T16" fmla="*/ 83 w 169"/>
                <a:gd name="T17" fmla="*/ 0 h 170"/>
                <a:gd name="T18" fmla="*/ 101 w 169"/>
                <a:gd name="T19" fmla="*/ 2 h 170"/>
                <a:gd name="T20" fmla="*/ 117 w 169"/>
                <a:gd name="T21" fmla="*/ 6 h 170"/>
                <a:gd name="T22" fmla="*/ 132 w 169"/>
                <a:gd name="T23" fmla="*/ 14 h 170"/>
                <a:gd name="T24" fmla="*/ 144 w 169"/>
                <a:gd name="T25" fmla="*/ 25 h 170"/>
                <a:gd name="T26" fmla="*/ 155 w 169"/>
                <a:gd name="T27" fmla="*/ 37 h 170"/>
                <a:gd name="T28" fmla="*/ 162 w 169"/>
                <a:gd name="T29" fmla="*/ 51 h 170"/>
                <a:gd name="T30" fmla="*/ 167 w 169"/>
                <a:gd name="T31" fmla="*/ 69 h 170"/>
                <a:gd name="T32" fmla="*/ 169 w 169"/>
                <a:gd name="T33" fmla="*/ 84 h 170"/>
                <a:gd name="T34" fmla="*/ 167 w 169"/>
                <a:gd name="T35" fmla="*/ 102 h 170"/>
                <a:gd name="T36" fmla="*/ 162 w 169"/>
                <a:gd name="T37" fmla="*/ 117 h 170"/>
                <a:gd name="T38" fmla="*/ 155 w 169"/>
                <a:gd name="T39" fmla="*/ 133 h 170"/>
                <a:gd name="T40" fmla="*/ 144 w 169"/>
                <a:gd name="T41" fmla="*/ 145 h 170"/>
                <a:gd name="T42" fmla="*/ 132 w 169"/>
                <a:gd name="T43" fmla="*/ 156 h 170"/>
                <a:gd name="T44" fmla="*/ 117 w 169"/>
                <a:gd name="T45" fmla="*/ 163 h 170"/>
                <a:gd name="T46" fmla="*/ 101 w 169"/>
                <a:gd name="T47" fmla="*/ 168 h 170"/>
                <a:gd name="T48" fmla="*/ 83 w 169"/>
                <a:gd name="T49" fmla="*/ 170 h 170"/>
                <a:gd name="T50" fmla="*/ 68 w 169"/>
                <a:gd name="T51" fmla="*/ 168 h 170"/>
                <a:gd name="T52" fmla="*/ 50 w 169"/>
                <a:gd name="T53" fmla="*/ 163 h 170"/>
                <a:gd name="T54" fmla="*/ 36 w 169"/>
                <a:gd name="T55" fmla="*/ 156 h 170"/>
                <a:gd name="T56" fmla="*/ 24 w 169"/>
                <a:gd name="T57" fmla="*/ 145 h 170"/>
                <a:gd name="T58" fmla="*/ 14 w 169"/>
                <a:gd name="T59" fmla="*/ 133 h 170"/>
                <a:gd name="T60" fmla="*/ 7 w 169"/>
                <a:gd name="T61" fmla="*/ 117 h 170"/>
                <a:gd name="T62" fmla="*/ 1 w 169"/>
                <a:gd name="T63" fmla="*/ 102 h 170"/>
                <a:gd name="T64" fmla="*/ 0 w 169"/>
                <a:gd name="T65" fmla="*/ 84 h 17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69"/>
                <a:gd name="T100" fmla="*/ 0 h 170"/>
                <a:gd name="T101" fmla="*/ 169 w 169"/>
                <a:gd name="T102" fmla="*/ 170 h 17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69" h="170">
                  <a:moveTo>
                    <a:pt x="0" y="84"/>
                  </a:moveTo>
                  <a:lnTo>
                    <a:pt x="1" y="69"/>
                  </a:lnTo>
                  <a:lnTo>
                    <a:pt x="7" y="51"/>
                  </a:lnTo>
                  <a:lnTo>
                    <a:pt x="14" y="37"/>
                  </a:lnTo>
                  <a:lnTo>
                    <a:pt x="24" y="25"/>
                  </a:lnTo>
                  <a:lnTo>
                    <a:pt x="36" y="14"/>
                  </a:lnTo>
                  <a:lnTo>
                    <a:pt x="50" y="6"/>
                  </a:lnTo>
                  <a:lnTo>
                    <a:pt x="68" y="2"/>
                  </a:lnTo>
                  <a:lnTo>
                    <a:pt x="83" y="0"/>
                  </a:lnTo>
                  <a:lnTo>
                    <a:pt x="101" y="2"/>
                  </a:lnTo>
                  <a:lnTo>
                    <a:pt x="117" y="6"/>
                  </a:lnTo>
                  <a:lnTo>
                    <a:pt x="132" y="14"/>
                  </a:lnTo>
                  <a:lnTo>
                    <a:pt x="144" y="25"/>
                  </a:lnTo>
                  <a:lnTo>
                    <a:pt x="155" y="37"/>
                  </a:lnTo>
                  <a:lnTo>
                    <a:pt x="162" y="51"/>
                  </a:lnTo>
                  <a:lnTo>
                    <a:pt x="167" y="69"/>
                  </a:lnTo>
                  <a:lnTo>
                    <a:pt x="169" y="84"/>
                  </a:lnTo>
                  <a:lnTo>
                    <a:pt x="167" y="102"/>
                  </a:lnTo>
                  <a:lnTo>
                    <a:pt x="162" y="117"/>
                  </a:lnTo>
                  <a:lnTo>
                    <a:pt x="155" y="133"/>
                  </a:lnTo>
                  <a:lnTo>
                    <a:pt x="144" y="145"/>
                  </a:lnTo>
                  <a:lnTo>
                    <a:pt x="132" y="156"/>
                  </a:lnTo>
                  <a:lnTo>
                    <a:pt x="117" y="163"/>
                  </a:lnTo>
                  <a:lnTo>
                    <a:pt x="101" y="168"/>
                  </a:lnTo>
                  <a:lnTo>
                    <a:pt x="83" y="170"/>
                  </a:lnTo>
                  <a:lnTo>
                    <a:pt x="68" y="168"/>
                  </a:lnTo>
                  <a:lnTo>
                    <a:pt x="50" y="163"/>
                  </a:lnTo>
                  <a:lnTo>
                    <a:pt x="36" y="156"/>
                  </a:lnTo>
                  <a:lnTo>
                    <a:pt x="24" y="145"/>
                  </a:lnTo>
                  <a:lnTo>
                    <a:pt x="14" y="133"/>
                  </a:lnTo>
                  <a:lnTo>
                    <a:pt x="7" y="117"/>
                  </a:lnTo>
                  <a:lnTo>
                    <a:pt x="1" y="102"/>
                  </a:lnTo>
                  <a:lnTo>
                    <a:pt x="0" y="84"/>
                  </a:lnTo>
                  <a:close/>
                </a:path>
              </a:pathLst>
            </a:custGeom>
            <a:gradFill rotWithShape="1">
              <a:gsLst>
                <a:gs pos="0">
                  <a:srgbClr val="FFE2DB"/>
                </a:gs>
                <a:gs pos="100000">
                  <a:srgbClr val="EC2D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58" name="Freeform 113"/>
            <p:cNvSpPr>
              <a:spLocks/>
            </p:cNvSpPr>
            <p:nvPr/>
          </p:nvSpPr>
          <p:spPr bwMode="auto">
            <a:xfrm>
              <a:off x="917" y="2873"/>
              <a:ext cx="171" cy="170"/>
            </a:xfrm>
            <a:custGeom>
              <a:avLst/>
              <a:gdLst>
                <a:gd name="T0" fmla="*/ 0 w 171"/>
                <a:gd name="T1" fmla="*/ 84 h 170"/>
                <a:gd name="T2" fmla="*/ 1 w 171"/>
                <a:gd name="T3" fmla="*/ 67 h 170"/>
                <a:gd name="T4" fmla="*/ 7 w 171"/>
                <a:gd name="T5" fmla="*/ 51 h 170"/>
                <a:gd name="T6" fmla="*/ 15 w 171"/>
                <a:gd name="T7" fmla="*/ 37 h 170"/>
                <a:gd name="T8" fmla="*/ 26 w 171"/>
                <a:gd name="T9" fmla="*/ 25 h 170"/>
                <a:gd name="T10" fmla="*/ 38 w 171"/>
                <a:gd name="T11" fmla="*/ 14 h 170"/>
                <a:gd name="T12" fmla="*/ 52 w 171"/>
                <a:gd name="T13" fmla="*/ 6 h 170"/>
                <a:gd name="T14" fmla="*/ 68 w 171"/>
                <a:gd name="T15" fmla="*/ 2 h 170"/>
                <a:gd name="T16" fmla="*/ 85 w 171"/>
                <a:gd name="T17" fmla="*/ 0 h 170"/>
                <a:gd name="T18" fmla="*/ 103 w 171"/>
                <a:gd name="T19" fmla="*/ 2 h 170"/>
                <a:gd name="T20" fmla="*/ 118 w 171"/>
                <a:gd name="T21" fmla="*/ 6 h 170"/>
                <a:gd name="T22" fmla="*/ 132 w 171"/>
                <a:gd name="T23" fmla="*/ 14 h 170"/>
                <a:gd name="T24" fmla="*/ 145 w 171"/>
                <a:gd name="T25" fmla="*/ 25 h 170"/>
                <a:gd name="T26" fmla="*/ 155 w 171"/>
                <a:gd name="T27" fmla="*/ 37 h 170"/>
                <a:gd name="T28" fmla="*/ 164 w 171"/>
                <a:gd name="T29" fmla="*/ 51 h 170"/>
                <a:gd name="T30" fmla="*/ 169 w 171"/>
                <a:gd name="T31" fmla="*/ 67 h 170"/>
                <a:gd name="T32" fmla="*/ 171 w 171"/>
                <a:gd name="T33" fmla="*/ 84 h 170"/>
                <a:gd name="T34" fmla="*/ 169 w 171"/>
                <a:gd name="T35" fmla="*/ 102 h 170"/>
                <a:gd name="T36" fmla="*/ 164 w 171"/>
                <a:gd name="T37" fmla="*/ 117 h 170"/>
                <a:gd name="T38" fmla="*/ 155 w 171"/>
                <a:gd name="T39" fmla="*/ 131 h 170"/>
                <a:gd name="T40" fmla="*/ 145 w 171"/>
                <a:gd name="T41" fmla="*/ 145 h 170"/>
                <a:gd name="T42" fmla="*/ 132 w 171"/>
                <a:gd name="T43" fmla="*/ 156 h 170"/>
                <a:gd name="T44" fmla="*/ 118 w 171"/>
                <a:gd name="T45" fmla="*/ 163 h 170"/>
                <a:gd name="T46" fmla="*/ 103 w 171"/>
                <a:gd name="T47" fmla="*/ 168 h 170"/>
                <a:gd name="T48" fmla="*/ 85 w 171"/>
                <a:gd name="T49" fmla="*/ 170 h 170"/>
                <a:gd name="T50" fmla="*/ 68 w 171"/>
                <a:gd name="T51" fmla="*/ 168 h 170"/>
                <a:gd name="T52" fmla="*/ 52 w 171"/>
                <a:gd name="T53" fmla="*/ 163 h 170"/>
                <a:gd name="T54" fmla="*/ 38 w 171"/>
                <a:gd name="T55" fmla="*/ 156 h 170"/>
                <a:gd name="T56" fmla="*/ 26 w 171"/>
                <a:gd name="T57" fmla="*/ 145 h 170"/>
                <a:gd name="T58" fmla="*/ 15 w 171"/>
                <a:gd name="T59" fmla="*/ 131 h 170"/>
                <a:gd name="T60" fmla="*/ 7 w 171"/>
                <a:gd name="T61" fmla="*/ 117 h 170"/>
                <a:gd name="T62" fmla="*/ 1 w 171"/>
                <a:gd name="T63" fmla="*/ 102 h 170"/>
                <a:gd name="T64" fmla="*/ 0 w 171"/>
                <a:gd name="T65" fmla="*/ 84 h 17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71"/>
                <a:gd name="T100" fmla="*/ 0 h 170"/>
                <a:gd name="T101" fmla="*/ 171 w 171"/>
                <a:gd name="T102" fmla="*/ 170 h 17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71" h="170">
                  <a:moveTo>
                    <a:pt x="0" y="84"/>
                  </a:moveTo>
                  <a:lnTo>
                    <a:pt x="1" y="67"/>
                  </a:lnTo>
                  <a:lnTo>
                    <a:pt x="7" y="51"/>
                  </a:lnTo>
                  <a:lnTo>
                    <a:pt x="15" y="37"/>
                  </a:lnTo>
                  <a:lnTo>
                    <a:pt x="26" y="25"/>
                  </a:lnTo>
                  <a:lnTo>
                    <a:pt x="38" y="14"/>
                  </a:lnTo>
                  <a:lnTo>
                    <a:pt x="52" y="6"/>
                  </a:lnTo>
                  <a:lnTo>
                    <a:pt x="68" y="2"/>
                  </a:lnTo>
                  <a:lnTo>
                    <a:pt x="85" y="0"/>
                  </a:lnTo>
                  <a:lnTo>
                    <a:pt x="103" y="2"/>
                  </a:lnTo>
                  <a:lnTo>
                    <a:pt x="118" y="6"/>
                  </a:lnTo>
                  <a:lnTo>
                    <a:pt x="132" y="14"/>
                  </a:lnTo>
                  <a:lnTo>
                    <a:pt x="145" y="25"/>
                  </a:lnTo>
                  <a:lnTo>
                    <a:pt x="155" y="37"/>
                  </a:lnTo>
                  <a:lnTo>
                    <a:pt x="164" y="51"/>
                  </a:lnTo>
                  <a:lnTo>
                    <a:pt x="169" y="67"/>
                  </a:lnTo>
                  <a:lnTo>
                    <a:pt x="171" y="84"/>
                  </a:lnTo>
                  <a:lnTo>
                    <a:pt x="169" y="102"/>
                  </a:lnTo>
                  <a:lnTo>
                    <a:pt x="164" y="117"/>
                  </a:lnTo>
                  <a:lnTo>
                    <a:pt x="155" y="131"/>
                  </a:lnTo>
                  <a:lnTo>
                    <a:pt x="145" y="145"/>
                  </a:lnTo>
                  <a:lnTo>
                    <a:pt x="132" y="156"/>
                  </a:lnTo>
                  <a:lnTo>
                    <a:pt x="118" y="163"/>
                  </a:lnTo>
                  <a:lnTo>
                    <a:pt x="103" y="168"/>
                  </a:lnTo>
                  <a:lnTo>
                    <a:pt x="85" y="170"/>
                  </a:lnTo>
                  <a:lnTo>
                    <a:pt x="68" y="168"/>
                  </a:lnTo>
                  <a:lnTo>
                    <a:pt x="52" y="163"/>
                  </a:lnTo>
                  <a:lnTo>
                    <a:pt x="38" y="156"/>
                  </a:lnTo>
                  <a:lnTo>
                    <a:pt x="26" y="145"/>
                  </a:lnTo>
                  <a:lnTo>
                    <a:pt x="15" y="131"/>
                  </a:lnTo>
                  <a:lnTo>
                    <a:pt x="7" y="117"/>
                  </a:lnTo>
                  <a:lnTo>
                    <a:pt x="1" y="102"/>
                  </a:lnTo>
                  <a:lnTo>
                    <a:pt x="0" y="84"/>
                  </a:lnTo>
                  <a:close/>
                </a:path>
              </a:pathLst>
            </a:custGeom>
            <a:gradFill rotWithShape="1">
              <a:gsLst>
                <a:gs pos="0">
                  <a:srgbClr val="FFE2DB"/>
                </a:gs>
                <a:gs pos="100000">
                  <a:srgbClr val="EC2D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59" name="Freeform 114"/>
            <p:cNvSpPr>
              <a:spLocks/>
            </p:cNvSpPr>
            <p:nvPr/>
          </p:nvSpPr>
          <p:spPr bwMode="auto">
            <a:xfrm>
              <a:off x="552" y="3053"/>
              <a:ext cx="157" cy="159"/>
            </a:xfrm>
            <a:custGeom>
              <a:avLst/>
              <a:gdLst>
                <a:gd name="T0" fmla="*/ 157 w 157"/>
                <a:gd name="T1" fmla="*/ 79 h 159"/>
                <a:gd name="T2" fmla="*/ 157 w 157"/>
                <a:gd name="T3" fmla="*/ 63 h 159"/>
                <a:gd name="T4" fmla="*/ 152 w 157"/>
                <a:gd name="T5" fmla="*/ 49 h 159"/>
                <a:gd name="T6" fmla="*/ 145 w 157"/>
                <a:gd name="T7" fmla="*/ 35 h 159"/>
                <a:gd name="T8" fmla="*/ 134 w 157"/>
                <a:gd name="T9" fmla="*/ 23 h 159"/>
                <a:gd name="T10" fmla="*/ 124 w 157"/>
                <a:gd name="T11" fmla="*/ 14 h 159"/>
                <a:gd name="T12" fmla="*/ 110 w 157"/>
                <a:gd name="T13" fmla="*/ 7 h 159"/>
                <a:gd name="T14" fmla="*/ 94 w 157"/>
                <a:gd name="T15" fmla="*/ 2 h 159"/>
                <a:gd name="T16" fmla="*/ 78 w 157"/>
                <a:gd name="T17" fmla="*/ 0 h 159"/>
                <a:gd name="T18" fmla="*/ 63 w 157"/>
                <a:gd name="T19" fmla="*/ 2 h 159"/>
                <a:gd name="T20" fmla="*/ 49 w 157"/>
                <a:gd name="T21" fmla="*/ 7 h 159"/>
                <a:gd name="T22" fmla="*/ 35 w 157"/>
                <a:gd name="T23" fmla="*/ 14 h 159"/>
                <a:gd name="T24" fmla="*/ 22 w 157"/>
                <a:gd name="T25" fmla="*/ 23 h 159"/>
                <a:gd name="T26" fmla="*/ 14 w 157"/>
                <a:gd name="T27" fmla="*/ 35 h 159"/>
                <a:gd name="T28" fmla="*/ 7 w 157"/>
                <a:gd name="T29" fmla="*/ 49 h 159"/>
                <a:gd name="T30" fmla="*/ 2 w 157"/>
                <a:gd name="T31" fmla="*/ 63 h 159"/>
                <a:gd name="T32" fmla="*/ 0 w 157"/>
                <a:gd name="T33" fmla="*/ 79 h 159"/>
                <a:gd name="T34" fmla="*/ 2 w 157"/>
                <a:gd name="T35" fmla="*/ 94 h 159"/>
                <a:gd name="T36" fmla="*/ 7 w 157"/>
                <a:gd name="T37" fmla="*/ 110 h 159"/>
                <a:gd name="T38" fmla="*/ 14 w 157"/>
                <a:gd name="T39" fmla="*/ 124 h 159"/>
                <a:gd name="T40" fmla="*/ 22 w 157"/>
                <a:gd name="T41" fmla="*/ 135 h 159"/>
                <a:gd name="T42" fmla="*/ 35 w 157"/>
                <a:gd name="T43" fmla="*/ 145 h 159"/>
                <a:gd name="T44" fmla="*/ 49 w 157"/>
                <a:gd name="T45" fmla="*/ 152 h 159"/>
                <a:gd name="T46" fmla="*/ 63 w 157"/>
                <a:gd name="T47" fmla="*/ 157 h 159"/>
                <a:gd name="T48" fmla="*/ 78 w 157"/>
                <a:gd name="T49" fmla="*/ 159 h 159"/>
                <a:gd name="T50" fmla="*/ 94 w 157"/>
                <a:gd name="T51" fmla="*/ 157 h 159"/>
                <a:gd name="T52" fmla="*/ 110 w 157"/>
                <a:gd name="T53" fmla="*/ 152 h 159"/>
                <a:gd name="T54" fmla="*/ 124 w 157"/>
                <a:gd name="T55" fmla="*/ 145 h 159"/>
                <a:gd name="T56" fmla="*/ 134 w 157"/>
                <a:gd name="T57" fmla="*/ 135 h 159"/>
                <a:gd name="T58" fmla="*/ 145 w 157"/>
                <a:gd name="T59" fmla="*/ 124 h 159"/>
                <a:gd name="T60" fmla="*/ 152 w 157"/>
                <a:gd name="T61" fmla="*/ 110 h 159"/>
                <a:gd name="T62" fmla="*/ 157 w 157"/>
                <a:gd name="T63" fmla="*/ 94 h 159"/>
                <a:gd name="T64" fmla="*/ 157 w 157"/>
                <a:gd name="T65" fmla="*/ 79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7"/>
                <a:gd name="T100" fmla="*/ 0 h 159"/>
                <a:gd name="T101" fmla="*/ 157 w 157"/>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7" h="159">
                  <a:moveTo>
                    <a:pt x="157" y="79"/>
                  </a:moveTo>
                  <a:lnTo>
                    <a:pt x="157" y="63"/>
                  </a:lnTo>
                  <a:lnTo>
                    <a:pt x="152" y="49"/>
                  </a:lnTo>
                  <a:lnTo>
                    <a:pt x="145" y="35"/>
                  </a:lnTo>
                  <a:lnTo>
                    <a:pt x="134" y="23"/>
                  </a:lnTo>
                  <a:lnTo>
                    <a:pt x="124" y="14"/>
                  </a:lnTo>
                  <a:lnTo>
                    <a:pt x="110" y="7"/>
                  </a:lnTo>
                  <a:lnTo>
                    <a:pt x="94" y="2"/>
                  </a:lnTo>
                  <a:lnTo>
                    <a:pt x="78" y="0"/>
                  </a:lnTo>
                  <a:lnTo>
                    <a:pt x="63" y="2"/>
                  </a:lnTo>
                  <a:lnTo>
                    <a:pt x="49" y="7"/>
                  </a:lnTo>
                  <a:lnTo>
                    <a:pt x="35" y="14"/>
                  </a:lnTo>
                  <a:lnTo>
                    <a:pt x="22" y="23"/>
                  </a:lnTo>
                  <a:lnTo>
                    <a:pt x="14" y="35"/>
                  </a:lnTo>
                  <a:lnTo>
                    <a:pt x="7" y="49"/>
                  </a:lnTo>
                  <a:lnTo>
                    <a:pt x="2" y="63"/>
                  </a:lnTo>
                  <a:lnTo>
                    <a:pt x="0" y="79"/>
                  </a:lnTo>
                  <a:lnTo>
                    <a:pt x="2" y="94"/>
                  </a:lnTo>
                  <a:lnTo>
                    <a:pt x="7" y="110"/>
                  </a:lnTo>
                  <a:lnTo>
                    <a:pt x="14" y="124"/>
                  </a:lnTo>
                  <a:lnTo>
                    <a:pt x="22" y="135"/>
                  </a:lnTo>
                  <a:lnTo>
                    <a:pt x="35" y="145"/>
                  </a:lnTo>
                  <a:lnTo>
                    <a:pt x="49" y="152"/>
                  </a:lnTo>
                  <a:lnTo>
                    <a:pt x="63" y="157"/>
                  </a:lnTo>
                  <a:lnTo>
                    <a:pt x="78" y="159"/>
                  </a:lnTo>
                  <a:lnTo>
                    <a:pt x="94" y="157"/>
                  </a:lnTo>
                  <a:lnTo>
                    <a:pt x="110" y="152"/>
                  </a:lnTo>
                  <a:lnTo>
                    <a:pt x="124" y="145"/>
                  </a:lnTo>
                  <a:lnTo>
                    <a:pt x="134" y="135"/>
                  </a:lnTo>
                  <a:lnTo>
                    <a:pt x="145" y="124"/>
                  </a:lnTo>
                  <a:lnTo>
                    <a:pt x="152" y="110"/>
                  </a:lnTo>
                  <a:lnTo>
                    <a:pt x="157" y="94"/>
                  </a:lnTo>
                  <a:lnTo>
                    <a:pt x="157" y="79"/>
                  </a:lnTo>
                  <a:close/>
                </a:path>
              </a:pathLst>
            </a:custGeom>
            <a:gradFill rotWithShape="1">
              <a:gsLst>
                <a:gs pos="0">
                  <a:schemeClr val="bg1"/>
                </a:gs>
                <a:gs pos="100000">
                  <a:srgbClr val="A3D5D9"/>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60" name="Freeform 115"/>
            <p:cNvSpPr>
              <a:spLocks/>
            </p:cNvSpPr>
            <p:nvPr/>
          </p:nvSpPr>
          <p:spPr bwMode="auto">
            <a:xfrm>
              <a:off x="693" y="3711"/>
              <a:ext cx="159" cy="157"/>
            </a:xfrm>
            <a:custGeom>
              <a:avLst/>
              <a:gdLst>
                <a:gd name="T0" fmla="*/ 159 w 159"/>
                <a:gd name="T1" fmla="*/ 79 h 157"/>
                <a:gd name="T2" fmla="*/ 157 w 159"/>
                <a:gd name="T3" fmla="*/ 63 h 157"/>
                <a:gd name="T4" fmla="*/ 152 w 159"/>
                <a:gd name="T5" fmla="*/ 49 h 157"/>
                <a:gd name="T6" fmla="*/ 145 w 159"/>
                <a:gd name="T7" fmla="*/ 35 h 157"/>
                <a:gd name="T8" fmla="*/ 135 w 159"/>
                <a:gd name="T9" fmla="*/ 23 h 157"/>
                <a:gd name="T10" fmla="*/ 124 w 159"/>
                <a:gd name="T11" fmla="*/ 14 h 157"/>
                <a:gd name="T12" fmla="*/ 110 w 159"/>
                <a:gd name="T13" fmla="*/ 7 h 157"/>
                <a:gd name="T14" fmla="*/ 94 w 159"/>
                <a:gd name="T15" fmla="*/ 2 h 157"/>
                <a:gd name="T16" fmla="*/ 79 w 159"/>
                <a:gd name="T17" fmla="*/ 0 h 157"/>
                <a:gd name="T18" fmla="*/ 63 w 159"/>
                <a:gd name="T19" fmla="*/ 2 h 157"/>
                <a:gd name="T20" fmla="*/ 49 w 159"/>
                <a:gd name="T21" fmla="*/ 7 h 157"/>
                <a:gd name="T22" fmla="*/ 35 w 159"/>
                <a:gd name="T23" fmla="*/ 14 h 157"/>
                <a:gd name="T24" fmla="*/ 23 w 159"/>
                <a:gd name="T25" fmla="*/ 23 h 157"/>
                <a:gd name="T26" fmla="*/ 14 w 159"/>
                <a:gd name="T27" fmla="*/ 35 h 157"/>
                <a:gd name="T28" fmla="*/ 7 w 159"/>
                <a:gd name="T29" fmla="*/ 49 h 157"/>
                <a:gd name="T30" fmla="*/ 2 w 159"/>
                <a:gd name="T31" fmla="*/ 63 h 157"/>
                <a:gd name="T32" fmla="*/ 0 w 159"/>
                <a:gd name="T33" fmla="*/ 79 h 157"/>
                <a:gd name="T34" fmla="*/ 2 w 159"/>
                <a:gd name="T35" fmla="*/ 95 h 157"/>
                <a:gd name="T36" fmla="*/ 7 w 159"/>
                <a:gd name="T37" fmla="*/ 110 h 157"/>
                <a:gd name="T38" fmla="*/ 14 w 159"/>
                <a:gd name="T39" fmla="*/ 122 h 157"/>
                <a:gd name="T40" fmla="*/ 23 w 159"/>
                <a:gd name="T41" fmla="*/ 135 h 157"/>
                <a:gd name="T42" fmla="*/ 35 w 159"/>
                <a:gd name="T43" fmla="*/ 145 h 157"/>
                <a:gd name="T44" fmla="*/ 49 w 159"/>
                <a:gd name="T45" fmla="*/ 152 h 157"/>
                <a:gd name="T46" fmla="*/ 63 w 159"/>
                <a:gd name="T47" fmla="*/ 157 h 157"/>
                <a:gd name="T48" fmla="*/ 79 w 159"/>
                <a:gd name="T49" fmla="*/ 157 h 157"/>
                <a:gd name="T50" fmla="*/ 94 w 159"/>
                <a:gd name="T51" fmla="*/ 157 h 157"/>
                <a:gd name="T52" fmla="*/ 110 w 159"/>
                <a:gd name="T53" fmla="*/ 152 h 157"/>
                <a:gd name="T54" fmla="*/ 124 w 159"/>
                <a:gd name="T55" fmla="*/ 145 h 157"/>
                <a:gd name="T56" fmla="*/ 135 w 159"/>
                <a:gd name="T57" fmla="*/ 135 h 157"/>
                <a:gd name="T58" fmla="*/ 145 w 159"/>
                <a:gd name="T59" fmla="*/ 122 h 157"/>
                <a:gd name="T60" fmla="*/ 152 w 159"/>
                <a:gd name="T61" fmla="*/ 110 h 157"/>
                <a:gd name="T62" fmla="*/ 157 w 159"/>
                <a:gd name="T63" fmla="*/ 95 h 157"/>
                <a:gd name="T64" fmla="*/ 159 w 159"/>
                <a:gd name="T65" fmla="*/ 79 h 1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7"/>
                <a:gd name="T101" fmla="*/ 159 w 159"/>
                <a:gd name="T102" fmla="*/ 157 h 1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7">
                  <a:moveTo>
                    <a:pt x="159" y="79"/>
                  </a:moveTo>
                  <a:lnTo>
                    <a:pt x="157" y="63"/>
                  </a:lnTo>
                  <a:lnTo>
                    <a:pt x="152" y="49"/>
                  </a:lnTo>
                  <a:lnTo>
                    <a:pt x="145" y="35"/>
                  </a:lnTo>
                  <a:lnTo>
                    <a:pt x="135" y="23"/>
                  </a:lnTo>
                  <a:lnTo>
                    <a:pt x="124" y="14"/>
                  </a:lnTo>
                  <a:lnTo>
                    <a:pt x="110" y="7"/>
                  </a:lnTo>
                  <a:lnTo>
                    <a:pt x="94" y="2"/>
                  </a:lnTo>
                  <a:lnTo>
                    <a:pt x="79" y="0"/>
                  </a:lnTo>
                  <a:lnTo>
                    <a:pt x="63" y="2"/>
                  </a:lnTo>
                  <a:lnTo>
                    <a:pt x="49" y="7"/>
                  </a:lnTo>
                  <a:lnTo>
                    <a:pt x="35" y="14"/>
                  </a:lnTo>
                  <a:lnTo>
                    <a:pt x="23" y="23"/>
                  </a:lnTo>
                  <a:lnTo>
                    <a:pt x="14" y="35"/>
                  </a:lnTo>
                  <a:lnTo>
                    <a:pt x="7" y="49"/>
                  </a:lnTo>
                  <a:lnTo>
                    <a:pt x="2" y="63"/>
                  </a:lnTo>
                  <a:lnTo>
                    <a:pt x="0" y="79"/>
                  </a:lnTo>
                  <a:lnTo>
                    <a:pt x="2" y="95"/>
                  </a:lnTo>
                  <a:lnTo>
                    <a:pt x="7" y="110"/>
                  </a:lnTo>
                  <a:lnTo>
                    <a:pt x="14" y="122"/>
                  </a:lnTo>
                  <a:lnTo>
                    <a:pt x="23" y="135"/>
                  </a:lnTo>
                  <a:lnTo>
                    <a:pt x="35" y="145"/>
                  </a:lnTo>
                  <a:lnTo>
                    <a:pt x="49" y="152"/>
                  </a:lnTo>
                  <a:lnTo>
                    <a:pt x="63" y="157"/>
                  </a:lnTo>
                  <a:lnTo>
                    <a:pt x="79" y="157"/>
                  </a:lnTo>
                  <a:lnTo>
                    <a:pt x="94" y="157"/>
                  </a:lnTo>
                  <a:lnTo>
                    <a:pt x="110" y="152"/>
                  </a:lnTo>
                  <a:lnTo>
                    <a:pt x="124" y="145"/>
                  </a:lnTo>
                  <a:lnTo>
                    <a:pt x="135" y="135"/>
                  </a:lnTo>
                  <a:lnTo>
                    <a:pt x="145" y="122"/>
                  </a:lnTo>
                  <a:lnTo>
                    <a:pt x="152" y="110"/>
                  </a:lnTo>
                  <a:lnTo>
                    <a:pt x="157" y="95"/>
                  </a:lnTo>
                  <a:lnTo>
                    <a:pt x="159" y="79"/>
                  </a:lnTo>
                  <a:close/>
                </a:path>
              </a:pathLst>
            </a:custGeom>
            <a:gradFill rotWithShape="1">
              <a:gsLst>
                <a:gs pos="0">
                  <a:schemeClr val="bg1"/>
                </a:gs>
                <a:gs pos="100000">
                  <a:srgbClr val="A3D5D9"/>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61" name="Freeform 116"/>
            <p:cNvSpPr>
              <a:spLocks/>
            </p:cNvSpPr>
            <p:nvPr/>
          </p:nvSpPr>
          <p:spPr bwMode="auto">
            <a:xfrm>
              <a:off x="498" y="3570"/>
              <a:ext cx="85" cy="50"/>
            </a:xfrm>
            <a:custGeom>
              <a:avLst/>
              <a:gdLst>
                <a:gd name="T0" fmla="*/ 73 w 85"/>
                <a:gd name="T1" fmla="*/ 43 h 50"/>
                <a:gd name="T2" fmla="*/ 1 w 85"/>
                <a:gd name="T3" fmla="*/ 50 h 50"/>
                <a:gd name="T4" fmla="*/ 5 w 85"/>
                <a:gd name="T5" fmla="*/ 38 h 50"/>
                <a:gd name="T6" fmla="*/ 5 w 85"/>
                <a:gd name="T7" fmla="*/ 28 h 50"/>
                <a:gd name="T8" fmla="*/ 3 w 85"/>
                <a:gd name="T9" fmla="*/ 16 h 50"/>
                <a:gd name="T10" fmla="*/ 0 w 85"/>
                <a:gd name="T11" fmla="*/ 0 h 50"/>
                <a:gd name="T12" fmla="*/ 73 w 85"/>
                <a:gd name="T13" fmla="*/ 5 h 50"/>
                <a:gd name="T14" fmla="*/ 78 w 85"/>
                <a:gd name="T15" fmla="*/ 7 h 50"/>
                <a:gd name="T16" fmla="*/ 82 w 85"/>
                <a:gd name="T17" fmla="*/ 12 h 50"/>
                <a:gd name="T18" fmla="*/ 85 w 85"/>
                <a:gd name="T19" fmla="*/ 17 h 50"/>
                <a:gd name="T20" fmla="*/ 85 w 85"/>
                <a:gd name="T21" fmla="*/ 24 h 50"/>
                <a:gd name="T22" fmla="*/ 85 w 85"/>
                <a:gd name="T23" fmla="*/ 31 h 50"/>
                <a:gd name="T24" fmla="*/ 82 w 85"/>
                <a:gd name="T25" fmla="*/ 37 h 50"/>
                <a:gd name="T26" fmla="*/ 78 w 85"/>
                <a:gd name="T27" fmla="*/ 42 h 50"/>
                <a:gd name="T28" fmla="*/ 73 w 85"/>
                <a:gd name="T29" fmla="*/ 43 h 5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50"/>
                <a:gd name="T47" fmla="*/ 85 w 85"/>
                <a:gd name="T48" fmla="*/ 50 h 5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50">
                  <a:moveTo>
                    <a:pt x="73" y="43"/>
                  </a:moveTo>
                  <a:lnTo>
                    <a:pt x="1" y="50"/>
                  </a:lnTo>
                  <a:lnTo>
                    <a:pt x="5" y="38"/>
                  </a:lnTo>
                  <a:lnTo>
                    <a:pt x="5" y="28"/>
                  </a:lnTo>
                  <a:lnTo>
                    <a:pt x="3" y="16"/>
                  </a:lnTo>
                  <a:lnTo>
                    <a:pt x="0" y="0"/>
                  </a:lnTo>
                  <a:lnTo>
                    <a:pt x="73" y="5"/>
                  </a:lnTo>
                  <a:lnTo>
                    <a:pt x="78" y="7"/>
                  </a:lnTo>
                  <a:lnTo>
                    <a:pt x="82" y="12"/>
                  </a:lnTo>
                  <a:lnTo>
                    <a:pt x="85" y="17"/>
                  </a:lnTo>
                  <a:lnTo>
                    <a:pt x="85" y="24"/>
                  </a:lnTo>
                  <a:lnTo>
                    <a:pt x="85" y="31"/>
                  </a:lnTo>
                  <a:lnTo>
                    <a:pt x="82" y="37"/>
                  </a:lnTo>
                  <a:lnTo>
                    <a:pt x="78" y="42"/>
                  </a:lnTo>
                  <a:lnTo>
                    <a:pt x="73" y="43"/>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62" name="Freeform 117"/>
            <p:cNvSpPr>
              <a:spLocks/>
            </p:cNvSpPr>
            <p:nvPr/>
          </p:nvSpPr>
          <p:spPr bwMode="auto">
            <a:xfrm>
              <a:off x="498" y="3570"/>
              <a:ext cx="85" cy="50"/>
            </a:xfrm>
            <a:custGeom>
              <a:avLst/>
              <a:gdLst>
                <a:gd name="T0" fmla="*/ 73 w 85"/>
                <a:gd name="T1" fmla="*/ 43 h 50"/>
                <a:gd name="T2" fmla="*/ 1 w 85"/>
                <a:gd name="T3" fmla="*/ 50 h 50"/>
                <a:gd name="T4" fmla="*/ 5 w 85"/>
                <a:gd name="T5" fmla="*/ 38 h 50"/>
                <a:gd name="T6" fmla="*/ 5 w 85"/>
                <a:gd name="T7" fmla="*/ 28 h 50"/>
                <a:gd name="T8" fmla="*/ 3 w 85"/>
                <a:gd name="T9" fmla="*/ 16 h 50"/>
                <a:gd name="T10" fmla="*/ 0 w 85"/>
                <a:gd name="T11" fmla="*/ 0 h 50"/>
                <a:gd name="T12" fmla="*/ 73 w 85"/>
                <a:gd name="T13" fmla="*/ 5 h 50"/>
                <a:gd name="T14" fmla="*/ 78 w 85"/>
                <a:gd name="T15" fmla="*/ 7 h 50"/>
                <a:gd name="T16" fmla="*/ 82 w 85"/>
                <a:gd name="T17" fmla="*/ 12 h 50"/>
                <a:gd name="T18" fmla="*/ 85 w 85"/>
                <a:gd name="T19" fmla="*/ 17 h 50"/>
                <a:gd name="T20" fmla="*/ 85 w 85"/>
                <a:gd name="T21" fmla="*/ 24 h 50"/>
                <a:gd name="T22" fmla="*/ 85 w 85"/>
                <a:gd name="T23" fmla="*/ 31 h 50"/>
                <a:gd name="T24" fmla="*/ 82 w 85"/>
                <a:gd name="T25" fmla="*/ 37 h 50"/>
                <a:gd name="T26" fmla="*/ 78 w 85"/>
                <a:gd name="T27" fmla="*/ 42 h 50"/>
                <a:gd name="T28" fmla="*/ 73 w 85"/>
                <a:gd name="T29" fmla="*/ 43 h 5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50"/>
                <a:gd name="T47" fmla="*/ 85 w 85"/>
                <a:gd name="T48" fmla="*/ 50 h 5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50">
                  <a:moveTo>
                    <a:pt x="73" y="43"/>
                  </a:moveTo>
                  <a:lnTo>
                    <a:pt x="1" y="50"/>
                  </a:lnTo>
                  <a:lnTo>
                    <a:pt x="5" y="38"/>
                  </a:lnTo>
                  <a:lnTo>
                    <a:pt x="5" y="28"/>
                  </a:lnTo>
                  <a:lnTo>
                    <a:pt x="3" y="16"/>
                  </a:lnTo>
                  <a:lnTo>
                    <a:pt x="0" y="0"/>
                  </a:lnTo>
                  <a:lnTo>
                    <a:pt x="73" y="5"/>
                  </a:lnTo>
                  <a:lnTo>
                    <a:pt x="78" y="7"/>
                  </a:lnTo>
                  <a:lnTo>
                    <a:pt x="82" y="12"/>
                  </a:lnTo>
                  <a:lnTo>
                    <a:pt x="85" y="17"/>
                  </a:lnTo>
                  <a:lnTo>
                    <a:pt x="85" y="24"/>
                  </a:lnTo>
                  <a:lnTo>
                    <a:pt x="85" y="31"/>
                  </a:lnTo>
                  <a:lnTo>
                    <a:pt x="82" y="37"/>
                  </a:lnTo>
                  <a:lnTo>
                    <a:pt x="78" y="42"/>
                  </a:lnTo>
                  <a:lnTo>
                    <a:pt x="73" y="43"/>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663" name="Freeform 118"/>
            <p:cNvSpPr>
              <a:spLocks/>
            </p:cNvSpPr>
            <p:nvPr/>
          </p:nvSpPr>
          <p:spPr bwMode="auto">
            <a:xfrm>
              <a:off x="854" y="2933"/>
              <a:ext cx="84" cy="50"/>
            </a:xfrm>
            <a:custGeom>
              <a:avLst/>
              <a:gdLst>
                <a:gd name="T0" fmla="*/ 71 w 84"/>
                <a:gd name="T1" fmla="*/ 43 h 50"/>
                <a:gd name="T2" fmla="*/ 2 w 84"/>
                <a:gd name="T3" fmla="*/ 50 h 50"/>
                <a:gd name="T4" fmla="*/ 5 w 84"/>
                <a:gd name="T5" fmla="*/ 36 h 50"/>
                <a:gd name="T6" fmla="*/ 5 w 84"/>
                <a:gd name="T7" fmla="*/ 28 h 50"/>
                <a:gd name="T8" fmla="*/ 3 w 84"/>
                <a:gd name="T9" fmla="*/ 15 h 50"/>
                <a:gd name="T10" fmla="*/ 0 w 84"/>
                <a:gd name="T11" fmla="*/ 0 h 50"/>
                <a:gd name="T12" fmla="*/ 71 w 84"/>
                <a:gd name="T13" fmla="*/ 5 h 50"/>
                <a:gd name="T14" fmla="*/ 78 w 84"/>
                <a:gd name="T15" fmla="*/ 7 h 50"/>
                <a:gd name="T16" fmla="*/ 82 w 84"/>
                <a:gd name="T17" fmla="*/ 10 h 50"/>
                <a:gd name="T18" fmla="*/ 84 w 84"/>
                <a:gd name="T19" fmla="*/ 17 h 50"/>
                <a:gd name="T20" fmla="*/ 84 w 84"/>
                <a:gd name="T21" fmla="*/ 24 h 50"/>
                <a:gd name="T22" fmla="*/ 84 w 84"/>
                <a:gd name="T23" fmla="*/ 31 h 50"/>
                <a:gd name="T24" fmla="*/ 82 w 84"/>
                <a:gd name="T25" fmla="*/ 36 h 50"/>
                <a:gd name="T26" fmla="*/ 77 w 84"/>
                <a:gd name="T27" fmla="*/ 42 h 50"/>
                <a:gd name="T28" fmla="*/ 71 w 84"/>
                <a:gd name="T29" fmla="*/ 43 h 5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4"/>
                <a:gd name="T46" fmla="*/ 0 h 50"/>
                <a:gd name="T47" fmla="*/ 84 w 84"/>
                <a:gd name="T48" fmla="*/ 50 h 5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4" h="50">
                  <a:moveTo>
                    <a:pt x="71" y="43"/>
                  </a:moveTo>
                  <a:lnTo>
                    <a:pt x="2" y="50"/>
                  </a:lnTo>
                  <a:lnTo>
                    <a:pt x="5" y="36"/>
                  </a:lnTo>
                  <a:lnTo>
                    <a:pt x="5" y="28"/>
                  </a:lnTo>
                  <a:lnTo>
                    <a:pt x="3" y="15"/>
                  </a:lnTo>
                  <a:lnTo>
                    <a:pt x="0" y="0"/>
                  </a:lnTo>
                  <a:lnTo>
                    <a:pt x="71" y="5"/>
                  </a:lnTo>
                  <a:lnTo>
                    <a:pt x="78" y="7"/>
                  </a:lnTo>
                  <a:lnTo>
                    <a:pt x="82" y="10"/>
                  </a:lnTo>
                  <a:lnTo>
                    <a:pt x="84" y="17"/>
                  </a:lnTo>
                  <a:lnTo>
                    <a:pt x="84" y="24"/>
                  </a:lnTo>
                  <a:lnTo>
                    <a:pt x="84" y="31"/>
                  </a:lnTo>
                  <a:lnTo>
                    <a:pt x="82" y="36"/>
                  </a:lnTo>
                  <a:lnTo>
                    <a:pt x="77" y="42"/>
                  </a:lnTo>
                  <a:lnTo>
                    <a:pt x="71" y="43"/>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64" name="Freeform 119"/>
            <p:cNvSpPr>
              <a:spLocks/>
            </p:cNvSpPr>
            <p:nvPr/>
          </p:nvSpPr>
          <p:spPr bwMode="auto">
            <a:xfrm>
              <a:off x="854" y="2933"/>
              <a:ext cx="84" cy="50"/>
            </a:xfrm>
            <a:custGeom>
              <a:avLst/>
              <a:gdLst>
                <a:gd name="T0" fmla="*/ 71 w 84"/>
                <a:gd name="T1" fmla="*/ 43 h 50"/>
                <a:gd name="T2" fmla="*/ 2 w 84"/>
                <a:gd name="T3" fmla="*/ 50 h 50"/>
                <a:gd name="T4" fmla="*/ 5 w 84"/>
                <a:gd name="T5" fmla="*/ 36 h 50"/>
                <a:gd name="T6" fmla="*/ 5 w 84"/>
                <a:gd name="T7" fmla="*/ 28 h 50"/>
                <a:gd name="T8" fmla="*/ 3 w 84"/>
                <a:gd name="T9" fmla="*/ 15 h 50"/>
                <a:gd name="T10" fmla="*/ 0 w 84"/>
                <a:gd name="T11" fmla="*/ 0 h 50"/>
                <a:gd name="T12" fmla="*/ 71 w 84"/>
                <a:gd name="T13" fmla="*/ 5 h 50"/>
                <a:gd name="T14" fmla="*/ 78 w 84"/>
                <a:gd name="T15" fmla="*/ 7 h 50"/>
                <a:gd name="T16" fmla="*/ 82 w 84"/>
                <a:gd name="T17" fmla="*/ 10 h 50"/>
                <a:gd name="T18" fmla="*/ 84 w 84"/>
                <a:gd name="T19" fmla="*/ 17 h 50"/>
                <a:gd name="T20" fmla="*/ 84 w 84"/>
                <a:gd name="T21" fmla="*/ 24 h 50"/>
                <a:gd name="T22" fmla="*/ 84 w 84"/>
                <a:gd name="T23" fmla="*/ 31 h 50"/>
                <a:gd name="T24" fmla="*/ 82 w 84"/>
                <a:gd name="T25" fmla="*/ 36 h 50"/>
                <a:gd name="T26" fmla="*/ 77 w 84"/>
                <a:gd name="T27" fmla="*/ 42 h 50"/>
                <a:gd name="T28" fmla="*/ 71 w 84"/>
                <a:gd name="T29" fmla="*/ 43 h 5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4"/>
                <a:gd name="T46" fmla="*/ 0 h 50"/>
                <a:gd name="T47" fmla="*/ 84 w 84"/>
                <a:gd name="T48" fmla="*/ 50 h 5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4" h="50">
                  <a:moveTo>
                    <a:pt x="71" y="43"/>
                  </a:moveTo>
                  <a:lnTo>
                    <a:pt x="2" y="50"/>
                  </a:lnTo>
                  <a:lnTo>
                    <a:pt x="5" y="36"/>
                  </a:lnTo>
                  <a:lnTo>
                    <a:pt x="5" y="28"/>
                  </a:lnTo>
                  <a:lnTo>
                    <a:pt x="3" y="15"/>
                  </a:lnTo>
                  <a:lnTo>
                    <a:pt x="0" y="0"/>
                  </a:lnTo>
                  <a:lnTo>
                    <a:pt x="71" y="5"/>
                  </a:lnTo>
                  <a:lnTo>
                    <a:pt x="78" y="7"/>
                  </a:lnTo>
                  <a:lnTo>
                    <a:pt x="82" y="10"/>
                  </a:lnTo>
                  <a:lnTo>
                    <a:pt x="84" y="17"/>
                  </a:lnTo>
                  <a:lnTo>
                    <a:pt x="84" y="24"/>
                  </a:lnTo>
                  <a:lnTo>
                    <a:pt x="84" y="31"/>
                  </a:lnTo>
                  <a:lnTo>
                    <a:pt x="82" y="36"/>
                  </a:lnTo>
                  <a:lnTo>
                    <a:pt x="77" y="42"/>
                  </a:lnTo>
                  <a:lnTo>
                    <a:pt x="71" y="43"/>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665" name="Freeform 120"/>
            <p:cNvSpPr>
              <a:spLocks/>
            </p:cNvSpPr>
            <p:nvPr/>
          </p:nvSpPr>
          <p:spPr bwMode="auto">
            <a:xfrm>
              <a:off x="574" y="3977"/>
              <a:ext cx="74" cy="47"/>
            </a:xfrm>
            <a:custGeom>
              <a:avLst/>
              <a:gdLst>
                <a:gd name="T0" fmla="*/ 63 w 74"/>
                <a:gd name="T1" fmla="*/ 42 h 47"/>
                <a:gd name="T2" fmla="*/ 0 w 74"/>
                <a:gd name="T3" fmla="*/ 47 h 47"/>
                <a:gd name="T4" fmla="*/ 4 w 74"/>
                <a:gd name="T5" fmla="*/ 35 h 47"/>
                <a:gd name="T6" fmla="*/ 4 w 74"/>
                <a:gd name="T7" fmla="*/ 24 h 47"/>
                <a:gd name="T8" fmla="*/ 4 w 74"/>
                <a:gd name="T9" fmla="*/ 14 h 47"/>
                <a:gd name="T10" fmla="*/ 2 w 74"/>
                <a:gd name="T11" fmla="*/ 0 h 47"/>
                <a:gd name="T12" fmla="*/ 63 w 74"/>
                <a:gd name="T13" fmla="*/ 7 h 47"/>
                <a:gd name="T14" fmla="*/ 69 w 74"/>
                <a:gd name="T15" fmla="*/ 8 h 47"/>
                <a:gd name="T16" fmla="*/ 72 w 74"/>
                <a:gd name="T17" fmla="*/ 12 h 47"/>
                <a:gd name="T18" fmla="*/ 74 w 74"/>
                <a:gd name="T19" fmla="*/ 17 h 47"/>
                <a:gd name="T20" fmla="*/ 74 w 74"/>
                <a:gd name="T21" fmla="*/ 24 h 47"/>
                <a:gd name="T22" fmla="*/ 74 w 74"/>
                <a:gd name="T23" fmla="*/ 29 h 47"/>
                <a:gd name="T24" fmla="*/ 72 w 74"/>
                <a:gd name="T25" fmla="*/ 36 h 47"/>
                <a:gd name="T26" fmla="*/ 69 w 74"/>
                <a:gd name="T27" fmla="*/ 40 h 47"/>
                <a:gd name="T28" fmla="*/ 63 w 74"/>
                <a:gd name="T29" fmla="*/ 42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4"/>
                <a:gd name="T46" fmla="*/ 0 h 47"/>
                <a:gd name="T47" fmla="*/ 74 w 74"/>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4" h="47">
                  <a:moveTo>
                    <a:pt x="63" y="42"/>
                  </a:moveTo>
                  <a:lnTo>
                    <a:pt x="0" y="47"/>
                  </a:lnTo>
                  <a:lnTo>
                    <a:pt x="4" y="35"/>
                  </a:lnTo>
                  <a:lnTo>
                    <a:pt x="4" y="24"/>
                  </a:lnTo>
                  <a:lnTo>
                    <a:pt x="4" y="14"/>
                  </a:lnTo>
                  <a:lnTo>
                    <a:pt x="2" y="0"/>
                  </a:lnTo>
                  <a:lnTo>
                    <a:pt x="63" y="7"/>
                  </a:lnTo>
                  <a:lnTo>
                    <a:pt x="69" y="8"/>
                  </a:lnTo>
                  <a:lnTo>
                    <a:pt x="72" y="12"/>
                  </a:lnTo>
                  <a:lnTo>
                    <a:pt x="74" y="17"/>
                  </a:lnTo>
                  <a:lnTo>
                    <a:pt x="74" y="24"/>
                  </a:lnTo>
                  <a:lnTo>
                    <a:pt x="74" y="29"/>
                  </a:lnTo>
                  <a:lnTo>
                    <a:pt x="72" y="36"/>
                  </a:lnTo>
                  <a:lnTo>
                    <a:pt x="69" y="40"/>
                  </a:lnTo>
                  <a:lnTo>
                    <a:pt x="63" y="42"/>
                  </a:lnTo>
                  <a:close/>
                </a:path>
              </a:pathLst>
            </a:custGeom>
            <a:solidFill>
              <a:srgbClr val="0092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66" name="Freeform 121"/>
            <p:cNvSpPr>
              <a:spLocks/>
            </p:cNvSpPr>
            <p:nvPr/>
          </p:nvSpPr>
          <p:spPr bwMode="auto">
            <a:xfrm>
              <a:off x="574" y="3977"/>
              <a:ext cx="74" cy="47"/>
            </a:xfrm>
            <a:custGeom>
              <a:avLst/>
              <a:gdLst>
                <a:gd name="T0" fmla="*/ 63 w 74"/>
                <a:gd name="T1" fmla="*/ 42 h 47"/>
                <a:gd name="T2" fmla="*/ 0 w 74"/>
                <a:gd name="T3" fmla="*/ 47 h 47"/>
                <a:gd name="T4" fmla="*/ 4 w 74"/>
                <a:gd name="T5" fmla="*/ 35 h 47"/>
                <a:gd name="T6" fmla="*/ 4 w 74"/>
                <a:gd name="T7" fmla="*/ 24 h 47"/>
                <a:gd name="T8" fmla="*/ 4 w 74"/>
                <a:gd name="T9" fmla="*/ 14 h 47"/>
                <a:gd name="T10" fmla="*/ 2 w 74"/>
                <a:gd name="T11" fmla="*/ 0 h 47"/>
                <a:gd name="T12" fmla="*/ 63 w 74"/>
                <a:gd name="T13" fmla="*/ 7 h 47"/>
                <a:gd name="T14" fmla="*/ 69 w 74"/>
                <a:gd name="T15" fmla="*/ 8 h 47"/>
                <a:gd name="T16" fmla="*/ 72 w 74"/>
                <a:gd name="T17" fmla="*/ 12 h 47"/>
                <a:gd name="T18" fmla="*/ 74 w 74"/>
                <a:gd name="T19" fmla="*/ 17 h 47"/>
                <a:gd name="T20" fmla="*/ 74 w 74"/>
                <a:gd name="T21" fmla="*/ 24 h 47"/>
                <a:gd name="T22" fmla="*/ 74 w 74"/>
                <a:gd name="T23" fmla="*/ 29 h 47"/>
                <a:gd name="T24" fmla="*/ 72 w 74"/>
                <a:gd name="T25" fmla="*/ 36 h 47"/>
                <a:gd name="T26" fmla="*/ 69 w 74"/>
                <a:gd name="T27" fmla="*/ 40 h 47"/>
                <a:gd name="T28" fmla="*/ 63 w 74"/>
                <a:gd name="T29" fmla="*/ 42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4"/>
                <a:gd name="T46" fmla="*/ 0 h 47"/>
                <a:gd name="T47" fmla="*/ 74 w 74"/>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4" h="47">
                  <a:moveTo>
                    <a:pt x="63" y="42"/>
                  </a:moveTo>
                  <a:lnTo>
                    <a:pt x="0" y="47"/>
                  </a:lnTo>
                  <a:lnTo>
                    <a:pt x="4" y="35"/>
                  </a:lnTo>
                  <a:lnTo>
                    <a:pt x="4" y="24"/>
                  </a:lnTo>
                  <a:lnTo>
                    <a:pt x="4" y="14"/>
                  </a:lnTo>
                  <a:lnTo>
                    <a:pt x="2" y="0"/>
                  </a:lnTo>
                  <a:lnTo>
                    <a:pt x="63" y="7"/>
                  </a:lnTo>
                  <a:lnTo>
                    <a:pt x="69" y="8"/>
                  </a:lnTo>
                  <a:lnTo>
                    <a:pt x="72" y="12"/>
                  </a:lnTo>
                  <a:lnTo>
                    <a:pt x="74" y="17"/>
                  </a:lnTo>
                  <a:lnTo>
                    <a:pt x="74" y="24"/>
                  </a:lnTo>
                  <a:lnTo>
                    <a:pt x="74" y="29"/>
                  </a:lnTo>
                  <a:lnTo>
                    <a:pt x="72" y="36"/>
                  </a:lnTo>
                  <a:lnTo>
                    <a:pt x="69" y="40"/>
                  </a:lnTo>
                  <a:lnTo>
                    <a:pt x="63" y="42"/>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667" name="Freeform 122"/>
            <p:cNvSpPr>
              <a:spLocks/>
            </p:cNvSpPr>
            <p:nvPr/>
          </p:nvSpPr>
          <p:spPr bwMode="auto">
            <a:xfrm>
              <a:off x="847" y="3765"/>
              <a:ext cx="87" cy="48"/>
            </a:xfrm>
            <a:custGeom>
              <a:avLst/>
              <a:gdLst>
                <a:gd name="T0" fmla="*/ 77 w 87"/>
                <a:gd name="T1" fmla="*/ 39 h 48"/>
                <a:gd name="T2" fmla="*/ 0 w 87"/>
                <a:gd name="T3" fmla="*/ 48 h 48"/>
                <a:gd name="T4" fmla="*/ 3 w 87"/>
                <a:gd name="T5" fmla="*/ 35 h 48"/>
                <a:gd name="T6" fmla="*/ 3 w 87"/>
                <a:gd name="T7" fmla="*/ 25 h 48"/>
                <a:gd name="T8" fmla="*/ 3 w 87"/>
                <a:gd name="T9" fmla="*/ 14 h 48"/>
                <a:gd name="T10" fmla="*/ 0 w 87"/>
                <a:gd name="T11" fmla="*/ 0 h 48"/>
                <a:gd name="T12" fmla="*/ 77 w 87"/>
                <a:gd name="T13" fmla="*/ 7 h 48"/>
                <a:gd name="T14" fmla="*/ 82 w 87"/>
                <a:gd name="T15" fmla="*/ 9 h 48"/>
                <a:gd name="T16" fmla="*/ 85 w 87"/>
                <a:gd name="T17" fmla="*/ 13 h 48"/>
                <a:gd name="T18" fmla="*/ 87 w 87"/>
                <a:gd name="T19" fmla="*/ 18 h 48"/>
                <a:gd name="T20" fmla="*/ 87 w 87"/>
                <a:gd name="T21" fmla="*/ 23 h 48"/>
                <a:gd name="T22" fmla="*/ 87 w 87"/>
                <a:gd name="T23" fmla="*/ 28 h 48"/>
                <a:gd name="T24" fmla="*/ 85 w 87"/>
                <a:gd name="T25" fmla="*/ 34 h 48"/>
                <a:gd name="T26" fmla="*/ 82 w 87"/>
                <a:gd name="T27" fmla="*/ 37 h 48"/>
                <a:gd name="T28" fmla="*/ 77 w 87"/>
                <a:gd name="T29" fmla="*/ 39 h 4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7"/>
                <a:gd name="T46" fmla="*/ 0 h 48"/>
                <a:gd name="T47" fmla="*/ 87 w 87"/>
                <a:gd name="T48" fmla="*/ 48 h 4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7" h="48">
                  <a:moveTo>
                    <a:pt x="77" y="39"/>
                  </a:moveTo>
                  <a:lnTo>
                    <a:pt x="0" y="48"/>
                  </a:lnTo>
                  <a:lnTo>
                    <a:pt x="3" y="35"/>
                  </a:lnTo>
                  <a:lnTo>
                    <a:pt x="3" y="25"/>
                  </a:lnTo>
                  <a:lnTo>
                    <a:pt x="3" y="14"/>
                  </a:lnTo>
                  <a:lnTo>
                    <a:pt x="0" y="0"/>
                  </a:lnTo>
                  <a:lnTo>
                    <a:pt x="77" y="7"/>
                  </a:lnTo>
                  <a:lnTo>
                    <a:pt x="82" y="9"/>
                  </a:lnTo>
                  <a:lnTo>
                    <a:pt x="85" y="13"/>
                  </a:lnTo>
                  <a:lnTo>
                    <a:pt x="87" y="18"/>
                  </a:lnTo>
                  <a:lnTo>
                    <a:pt x="87" y="23"/>
                  </a:lnTo>
                  <a:lnTo>
                    <a:pt x="87" y="28"/>
                  </a:lnTo>
                  <a:lnTo>
                    <a:pt x="85" y="34"/>
                  </a:lnTo>
                  <a:lnTo>
                    <a:pt x="82" y="37"/>
                  </a:lnTo>
                  <a:lnTo>
                    <a:pt x="77" y="39"/>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68" name="Freeform 123"/>
            <p:cNvSpPr>
              <a:spLocks/>
            </p:cNvSpPr>
            <p:nvPr/>
          </p:nvSpPr>
          <p:spPr bwMode="auto">
            <a:xfrm>
              <a:off x="847" y="3765"/>
              <a:ext cx="87" cy="48"/>
            </a:xfrm>
            <a:custGeom>
              <a:avLst/>
              <a:gdLst>
                <a:gd name="T0" fmla="*/ 77 w 87"/>
                <a:gd name="T1" fmla="*/ 39 h 48"/>
                <a:gd name="T2" fmla="*/ 0 w 87"/>
                <a:gd name="T3" fmla="*/ 48 h 48"/>
                <a:gd name="T4" fmla="*/ 3 w 87"/>
                <a:gd name="T5" fmla="*/ 35 h 48"/>
                <a:gd name="T6" fmla="*/ 3 w 87"/>
                <a:gd name="T7" fmla="*/ 25 h 48"/>
                <a:gd name="T8" fmla="*/ 3 w 87"/>
                <a:gd name="T9" fmla="*/ 14 h 48"/>
                <a:gd name="T10" fmla="*/ 0 w 87"/>
                <a:gd name="T11" fmla="*/ 0 h 48"/>
                <a:gd name="T12" fmla="*/ 77 w 87"/>
                <a:gd name="T13" fmla="*/ 7 h 48"/>
                <a:gd name="T14" fmla="*/ 82 w 87"/>
                <a:gd name="T15" fmla="*/ 9 h 48"/>
                <a:gd name="T16" fmla="*/ 85 w 87"/>
                <a:gd name="T17" fmla="*/ 13 h 48"/>
                <a:gd name="T18" fmla="*/ 87 w 87"/>
                <a:gd name="T19" fmla="*/ 18 h 48"/>
                <a:gd name="T20" fmla="*/ 87 w 87"/>
                <a:gd name="T21" fmla="*/ 23 h 48"/>
                <a:gd name="T22" fmla="*/ 87 w 87"/>
                <a:gd name="T23" fmla="*/ 28 h 48"/>
                <a:gd name="T24" fmla="*/ 85 w 87"/>
                <a:gd name="T25" fmla="*/ 34 h 48"/>
                <a:gd name="T26" fmla="*/ 82 w 87"/>
                <a:gd name="T27" fmla="*/ 37 h 48"/>
                <a:gd name="T28" fmla="*/ 77 w 87"/>
                <a:gd name="T29" fmla="*/ 39 h 4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7"/>
                <a:gd name="T46" fmla="*/ 0 h 48"/>
                <a:gd name="T47" fmla="*/ 87 w 87"/>
                <a:gd name="T48" fmla="*/ 48 h 4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7" h="48">
                  <a:moveTo>
                    <a:pt x="77" y="39"/>
                  </a:moveTo>
                  <a:lnTo>
                    <a:pt x="0" y="48"/>
                  </a:lnTo>
                  <a:lnTo>
                    <a:pt x="3" y="35"/>
                  </a:lnTo>
                  <a:lnTo>
                    <a:pt x="3" y="25"/>
                  </a:lnTo>
                  <a:lnTo>
                    <a:pt x="3" y="14"/>
                  </a:lnTo>
                  <a:lnTo>
                    <a:pt x="0" y="0"/>
                  </a:lnTo>
                  <a:lnTo>
                    <a:pt x="77" y="7"/>
                  </a:lnTo>
                  <a:lnTo>
                    <a:pt x="82" y="9"/>
                  </a:lnTo>
                  <a:lnTo>
                    <a:pt x="85" y="13"/>
                  </a:lnTo>
                  <a:lnTo>
                    <a:pt x="87" y="18"/>
                  </a:lnTo>
                  <a:lnTo>
                    <a:pt x="87" y="23"/>
                  </a:lnTo>
                  <a:lnTo>
                    <a:pt x="87" y="28"/>
                  </a:lnTo>
                  <a:lnTo>
                    <a:pt x="85" y="34"/>
                  </a:lnTo>
                  <a:lnTo>
                    <a:pt x="82" y="37"/>
                  </a:lnTo>
                  <a:lnTo>
                    <a:pt x="77" y="39"/>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669" name="Freeform 124"/>
            <p:cNvSpPr>
              <a:spLocks/>
            </p:cNvSpPr>
            <p:nvPr/>
          </p:nvSpPr>
          <p:spPr bwMode="auto">
            <a:xfrm>
              <a:off x="829" y="3350"/>
              <a:ext cx="70" cy="30"/>
            </a:xfrm>
            <a:custGeom>
              <a:avLst/>
              <a:gdLst>
                <a:gd name="T0" fmla="*/ 58 w 70"/>
                <a:gd name="T1" fmla="*/ 26 h 30"/>
                <a:gd name="T2" fmla="*/ 0 w 70"/>
                <a:gd name="T3" fmla="*/ 30 h 30"/>
                <a:gd name="T4" fmla="*/ 2 w 70"/>
                <a:gd name="T5" fmla="*/ 21 h 30"/>
                <a:gd name="T6" fmla="*/ 4 w 70"/>
                <a:gd name="T7" fmla="*/ 14 h 30"/>
                <a:gd name="T8" fmla="*/ 2 w 70"/>
                <a:gd name="T9" fmla="*/ 7 h 30"/>
                <a:gd name="T10" fmla="*/ 0 w 70"/>
                <a:gd name="T11" fmla="*/ 0 h 30"/>
                <a:gd name="T12" fmla="*/ 60 w 70"/>
                <a:gd name="T13" fmla="*/ 3 h 30"/>
                <a:gd name="T14" fmla="*/ 63 w 70"/>
                <a:gd name="T15" fmla="*/ 3 h 30"/>
                <a:gd name="T16" fmla="*/ 67 w 70"/>
                <a:gd name="T17" fmla="*/ 7 h 30"/>
                <a:gd name="T18" fmla="*/ 68 w 70"/>
                <a:gd name="T19" fmla="*/ 10 h 30"/>
                <a:gd name="T20" fmla="*/ 70 w 70"/>
                <a:gd name="T21" fmla="*/ 14 h 30"/>
                <a:gd name="T22" fmla="*/ 68 w 70"/>
                <a:gd name="T23" fmla="*/ 17 h 30"/>
                <a:gd name="T24" fmla="*/ 67 w 70"/>
                <a:gd name="T25" fmla="*/ 21 h 30"/>
                <a:gd name="T26" fmla="*/ 63 w 70"/>
                <a:gd name="T27" fmla="*/ 24 h 30"/>
                <a:gd name="T28" fmla="*/ 58 w 70"/>
                <a:gd name="T29" fmla="*/ 26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30"/>
                <a:gd name="T47" fmla="*/ 70 w 70"/>
                <a:gd name="T48" fmla="*/ 30 h 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30">
                  <a:moveTo>
                    <a:pt x="58" y="26"/>
                  </a:moveTo>
                  <a:lnTo>
                    <a:pt x="0" y="30"/>
                  </a:lnTo>
                  <a:lnTo>
                    <a:pt x="2" y="21"/>
                  </a:lnTo>
                  <a:lnTo>
                    <a:pt x="4" y="14"/>
                  </a:lnTo>
                  <a:lnTo>
                    <a:pt x="2" y="7"/>
                  </a:lnTo>
                  <a:lnTo>
                    <a:pt x="0" y="0"/>
                  </a:lnTo>
                  <a:lnTo>
                    <a:pt x="60" y="3"/>
                  </a:lnTo>
                  <a:lnTo>
                    <a:pt x="63" y="3"/>
                  </a:lnTo>
                  <a:lnTo>
                    <a:pt x="67" y="7"/>
                  </a:lnTo>
                  <a:lnTo>
                    <a:pt x="68" y="10"/>
                  </a:lnTo>
                  <a:lnTo>
                    <a:pt x="70" y="14"/>
                  </a:lnTo>
                  <a:lnTo>
                    <a:pt x="68" y="17"/>
                  </a:lnTo>
                  <a:lnTo>
                    <a:pt x="67" y="21"/>
                  </a:lnTo>
                  <a:lnTo>
                    <a:pt x="63" y="24"/>
                  </a:lnTo>
                  <a:lnTo>
                    <a:pt x="58" y="26"/>
                  </a:lnTo>
                  <a:close/>
                </a:path>
              </a:pathLst>
            </a:custGeom>
            <a:solidFill>
              <a:srgbClr val="0092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70" name="Freeform 125"/>
            <p:cNvSpPr>
              <a:spLocks/>
            </p:cNvSpPr>
            <p:nvPr/>
          </p:nvSpPr>
          <p:spPr bwMode="auto">
            <a:xfrm>
              <a:off x="829" y="3350"/>
              <a:ext cx="70" cy="30"/>
            </a:xfrm>
            <a:custGeom>
              <a:avLst/>
              <a:gdLst>
                <a:gd name="T0" fmla="*/ 58 w 70"/>
                <a:gd name="T1" fmla="*/ 26 h 30"/>
                <a:gd name="T2" fmla="*/ 0 w 70"/>
                <a:gd name="T3" fmla="*/ 30 h 30"/>
                <a:gd name="T4" fmla="*/ 2 w 70"/>
                <a:gd name="T5" fmla="*/ 21 h 30"/>
                <a:gd name="T6" fmla="*/ 4 w 70"/>
                <a:gd name="T7" fmla="*/ 14 h 30"/>
                <a:gd name="T8" fmla="*/ 2 w 70"/>
                <a:gd name="T9" fmla="*/ 7 h 30"/>
                <a:gd name="T10" fmla="*/ 0 w 70"/>
                <a:gd name="T11" fmla="*/ 0 h 30"/>
                <a:gd name="T12" fmla="*/ 60 w 70"/>
                <a:gd name="T13" fmla="*/ 3 h 30"/>
                <a:gd name="T14" fmla="*/ 63 w 70"/>
                <a:gd name="T15" fmla="*/ 3 h 30"/>
                <a:gd name="T16" fmla="*/ 67 w 70"/>
                <a:gd name="T17" fmla="*/ 7 h 30"/>
                <a:gd name="T18" fmla="*/ 68 w 70"/>
                <a:gd name="T19" fmla="*/ 10 h 30"/>
                <a:gd name="T20" fmla="*/ 70 w 70"/>
                <a:gd name="T21" fmla="*/ 14 h 30"/>
                <a:gd name="T22" fmla="*/ 68 w 70"/>
                <a:gd name="T23" fmla="*/ 17 h 30"/>
                <a:gd name="T24" fmla="*/ 67 w 70"/>
                <a:gd name="T25" fmla="*/ 21 h 30"/>
                <a:gd name="T26" fmla="*/ 63 w 70"/>
                <a:gd name="T27" fmla="*/ 24 h 30"/>
                <a:gd name="T28" fmla="*/ 58 w 70"/>
                <a:gd name="T29" fmla="*/ 26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30"/>
                <a:gd name="T47" fmla="*/ 70 w 70"/>
                <a:gd name="T48" fmla="*/ 30 h 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30">
                  <a:moveTo>
                    <a:pt x="58" y="26"/>
                  </a:moveTo>
                  <a:lnTo>
                    <a:pt x="0" y="30"/>
                  </a:lnTo>
                  <a:lnTo>
                    <a:pt x="2" y="21"/>
                  </a:lnTo>
                  <a:lnTo>
                    <a:pt x="4" y="14"/>
                  </a:lnTo>
                  <a:lnTo>
                    <a:pt x="2" y="7"/>
                  </a:lnTo>
                  <a:lnTo>
                    <a:pt x="0" y="0"/>
                  </a:lnTo>
                  <a:lnTo>
                    <a:pt x="60" y="3"/>
                  </a:lnTo>
                  <a:lnTo>
                    <a:pt x="63" y="3"/>
                  </a:lnTo>
                  <a:lnTo>
                    <a:pt x="67" y="7"/>
                  </a:lnTo>
                  <a:lnTo>
                    <a:pt x="68" y="10"/>
                  </a:lnTo>
                  <a:lnTo>
                    <a:pt x="70" y="14"/>
                  </a:lnTo>
                  <a:lnTo>
                    <a:pt x="68" y="17"/>
                  </a:lnTo>
                  <a:lnTo>
                    <a:pt x="67" y="21"/>
                  </a:lnTo>
                  <a:lnTo>
                    <a:pt x="63" y="24"/>
                  </a:lnTo>
                  <a:lnTo>
                    <a:pt x="58" y="26"/>
                  </a:lnTo>
                  <a:close/>
                </a:path>
              </a:pathLst>
            </a:custGeom>
            <a:gradFill rotWithShape="1">
              <a:gsLst>
                <a:gs pos="0">
                  <a:srgbClr val="F3F3F3"/>
                </a:gs>
                <a:gs pos="50000">
                  <a:srgbClr val="B2B2B2"/>
                </a:gs>
                <a:gs pos="100000">
                  <a:srgbClr val="F3F3F3"/>
                </a:gs>
              </a:gsLst>
              <a:lin ang="2700000" scaled="1"/>
            </a:gradFill>
            <a:ln w="3175">
              <a:solidFill>
                <a:srgbClr val="FFFFFF"/>
              </a:solidFill>
              <a:round/>
              <a:headEnd/>
              <a:tailEnd/>
            </a:ln>
          </p:spPr>
          <p:txBody>
            <a:bodyPr/>
            <a:lstStyle/>
            <a:p>
              <a:endParaRPr lang="it-IT" sz="1800">
                <a:solidFill>
                  <a:srgbClr val="000000"/>
                </a:solidFill>
                <a:latin typeface="Arial"/>
              </a:endParaRPr>
            </a:p>
          </p:txBody>
        </p:sp>
        <p:sp>
          <p:nvSpPr>
            <p:cNvPr id="53671" name="Freeform 126"/>
            <p:cNvSpPr>
              <a:spLocks/>
            </p:cNvSpPr>
            <p:nvPr/>
          </p:nvSpPr>
          <p:spPr bwMode="auto">
            <a:xfrm>
              <a:off x="501" y="3109"/>
              <a:ext cx="73" cy="47"/>
            </a:xfrm>
            <a:custGeom>
              <a:avLst/>
              <a:gdLst>
                <a:gd name="T0" fmla="*/ 63 w 73"/>
                <a:gd name="T1" fmla="*/ 40 h 47"/>
                <a:gd name="T2" fmla="*/ 0 w 73"/>
                <a:gd name="T3" fmla="*/ 47 h 47"/>
                <a:gd name="T4" fmla="*/ 4 w 73"/>
                <a:gd name="T5" fmla="*/ 35 h 47"/>
                <a:gd name="T6" fmla="*/ 4 w 73"/>
                <a:gd name="T7" fmla="*/ 24 h 47"/>
                <a:gd name="T8" fmla="*/ 4 w 73"/>
                <a:gd name="T9" fmla="*/ 12 h 47"/>
                <a:gd name="T10" fmla="*/ 0 w 73"/>
                <a:gd name="T11" fmla="*/ 0 h 47"/>
                <a:gd name="T12" fmla="*/ 63 w 73"/>
                <a:gd name="T13" fmla="*/ 5 h 47"/>
                <a:gd name="T14" fmla="*/ 68 w 73"/>
                <a:gd name="T15" fmla="*/ 7 h 47"/>
                <a:gd name="T16" fmla="*/ 72 w 73"/>
                <a:gd name="T17" fmla="*/ 10 h 47"/>
                <a:gd name="T18" fmla="*/ 73 w 73"/>
                <a:gd name="T19" fmla="*/ 17 h 47"/>
                <a:gd name="T20" fmla="*/ 73 w 73"/>
                <a:gd name="T21" fmla="*/ 23 h 47"/>
                <a:gd name="T22" fmla="*/ 73 w 73"/>
                <a:gd name="T23" fmla="*/ 30 h 47"/>
                <a:gd name="T24" fmla="*/ 72 w 73"/>
                <a:gd name="T25" fmla="*/ 35 h 47"/>
                <a:gd name="T26" fmla="*/ 66 w 73"/>
                <a:gd name="T27" fmla="*/ 38 h 47"/>
                <a:gd name="T28" fmla="*/ 63 w 73"/>
                <a:gd name="T29" fmla="*/ 40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3"/>
                <a:gd name="T46" fmla="*/ 0 h 47"/>
                <a:gd name="T47" fmla="*/ 73 w 73"/>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3" h="47">
                  <a:moveTo>
                    <a:pt x="63" y="40"/>
                  </a:moveTo>
                  <a:lnTo>
                    <a:pt x="0" y="47"/>
                  </a:lnTo>
                  <a:lnTo>
                    <a:pt x="4" y="35"/>
                  </a:lnTo>
                  <a:lnTo>
                    <a:pt x="4" y="24"/>
                  </a:lnTo>
                  <a:lnTo>
                    <a:pt x="4" y="12"/>
                  </a:lnTo>
                  <a:lnTo>
                    <a:pt x="0" y="0"/>
                  </a:lnTo>
                  <a:lnTo>
                    <a:pt x="63" y="5"/>
                  </a:lnTo>
                  <a:lnTo>
                    <a:pt x="68" y="7"/>
                  </a:lnTo>
                  <a:lnTo>
                    <a:pt x="72" y="10"/>
                  </a:lnTo>
                  <a:lnTo>
                    <a:pt x="73" y="17"/>
                  </a:lnTo>
                  <a:lnTo>
                    <a:pt x="73" y="23"/>
                  </a:lnTo>
                  <a:lnTo>
                    <a:pt x="73" y="30"/>
                  </a:lnTo>
                  <a:lnTo>
                    <a:pt x="72" y="35"/>
                  </a:lnTo>
                  <a:lnTo>
                    <a:pt x="66" y="38"/>
                  </a:lnTo>
                  <a:lnTo>
                    <a:pt x="63" y="40"/>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72" name="Freeform 127"/>
            <p:cNvSpPr>
              <a:spLocks/>
            </p:cNvSpPr>
            <p:nvPr/>
          </p:nvSpPr>
          <p:spPr bwMode="auto">
            <a:xfrm>
              <a:off x="501" y="3109"/>
              <a:ext cx="73" cy="47"/>
            </a:xfrm>
            <a:custGeom>
              <a:avLst/>
              <a:gdLst>
                <a:gd name="T0" fmla="*/ 63 w 73"/>
                <a:gd name="T1" fmla="*/ 40 h 47"/>
                <a:gd name="T2" fmla="*/ 0 w 73"/>
                <a:gd name="T3" fmla="*/ 47 h 47"/>
                <a:gd name="T4" fmla="*/ 4 w 73"/>
                <a:gd name="T5" fmla="*/ 35 h 47"/>
                <a:gd name="T6" fmla="*/ 4 w 73"/>
                <a:gd name="T7" fmla="*/ 24 h 47"/>
                <a:gd name="T8" fmla="*/ 4 w 73"/>
                <a:gd name="T9" fmla="*/ 12 h 47"/>
                <a:gd name="T10" fmla="*/ 0 w 73"/>
                <a:gd name="T11" fmla="*/ 0 h 47"/>
                <a:gd name="T12" fmla="*/ 63 w 73"/>
                <a:gd name="T13" fmla="*/ 5 h 47"/>
                <a:gd name="T14" fmla="*/ 68 w 73"/>
                <a:gd name="T15" fmla="*/ 7 h 47"/>
                <a:gd name="T16" fmla="*/ 72 w 73"/>
                <a:gd name="T17" fmla="*/ 10 h 47"/>
                <a:gd name="T18" fmla="*/ 73 w 73"/>
                <a:gd name="T19" fmla="*/ 17 h 47"/>
                <a:gd name="T20" fmla="*/ 73 w 73"/>
                <a:gd name="T21" fmla="*/ 23 h 47"/>
                <a:gd name="T22" fmla="*/ 73 w 73"/>
                <a:gd name="T23" fmla="*/ 30 h 47"/>
                <a:gd name="T24" fmla="*/ 72 w 73"/>
                <a:gd name="T25" fmla="*/ 35 h 47"/>
                <a:gd name="T26" fmla="*/ 66 w 73"/>
                <a:gd name="T27" fmla="*/ 38 h 47"/>
                <a:gd name="T28" fmla="*/ 63 w 73"/>
                <a:gd name="T29" fmla="*/ 40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3"/>
                <a:gd name="T46" fmla="*/ 0 h 47"/>
                <a:gd name="T47" fmla="*/ 73 w 73"/>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3" h="47">
                  <a:moveTo>
                    <a:pt x="63" y="40"/>
                  </a:moveTo>
                  <a:lnTo>
                    <a:pt x="0" y="47"/>
                  </a:lnTo>
                  <a:lnTo>
                    <a:pt x="4" y="35"/>
                  </a:lnTo>
                  <a:lnTo>
                    <a:pt x="4" y="24"/>
                  </a:lnTo>
                  <a:lnTo>
                    <a:pt x="4" y="12"/>
                  </a:lnTo>
                  <a:lnTo>
                    <a:pt x="0" y="0"/>
                  </a:lnTo>
                  <a:lnTo>
                    <a:pt x="63" y="5"/>
                  </a:lnTo>
                  <a:lnTo>
                    <a:pt x="68" y="7"/>
                  </a:lnTo>
                  <a:lnTo>
                    <a:pt x="72" y="10"/>
                  </a:lnTo>
                  <a:lnTo>
                    <a:pt x="73" y="17"/>
                  </a:lnTo>
                  <a:lnTo>
                    <a:pt x="73" y="23"/>
                  </a:lnTo>
                  <a:lnTo>
                    <a:pt x="73" y="30"/>
                  </a:lnTo>
                  <a:lnTo>
                    <a:pt x="72" y="35"/>
                  </a:lnTo>
                  <a:lnTo>
                    <a:pt x="66" y="38"/>
                  </a:lnTo>
                  <a:lnTo>
                    <a:pt x="63" y="40"/>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673" name="Freeform 128"/>
            <p:cNvSpPr>
              <a:spLocks/>
            </p:cNvSpPr>
            <p:nvPr/>
          </p:nvSpPr>
          <p:spPr bwMode="auto">
            <a:xfrm>
              <a:off x="653" y="3350"/>
              <a:ext cx="56" cy="49"/>
            </a:xfrm>
            <a:custGeom>
              <a:avLst/>
              <a:gdLst>
                <a:gd name="T0" fmla="*/ 51 w 56"/>
                <a:gd name="T1" fmla="*/ 23 h 49"/>
                <a:gd name="T2" fmla="*/ 9 w 56"/>
                <a:gd name="T3" fmla="*/ 49 h 49"/>
                <a:gd name="T4" fmla="*/ 9 w 56"/>
                <a:gd name="T5" fmla="*/ 35 h 49"/>
                <a:gd name="T6" fmla="*/ 7 w 56"/>
                <a:gd name="T7" fmla="*/ 24 h 49"/>
                <a:gd name="T8" fmla="*/ 5 w 56"/>
                <a:gd name="T9" fmla="*/ 14 h 49"/>
                <a:gd name="T10" fmla="*/ 0 w 56"/>
                <a:gd name="T11" fmla="*/ 2 h 49"/>
                <a:gd name="T12" fmla="*/ 42 w 56"/>
                <a:gd name="T13" fmla="*/ 0 h 49"/>
                <a:gd name="T14" fmla="*/ 45 w 56"/>
                <a:gd name="T15" fmla="*/ 0 h 49"/>
                <a:gd name="T16" fmla="*/ 49 w 56"/>
                <a:gd name="T17" fmla="*/ 2 h 49"/>
                <a:gd name="T18" fmla="*/ 52 w 56"/>
                <a:gd name="T19" fmla="*/ 5 h 49"/>
                <a:gd name="T20" fmla="*/ 56 w 56"/>
                <a:gd name="T21" fmla="*/ 9 h 49"/>
                <a:gd name="T22" fmla="*/ 56 w 56"/>
                <a:gd name="T23" fmla="*/ 12 h 49"/>
                <a:gd name="T24" fmla="*/ 56 w 56"/>
                <a:gd name="T25" fmla="*/ 17 h 49"/>
                <a:gd name="T26" fmla="*/ 54 w 56"/>
                <a:gd name="T27" fmla="*/ 21 h 49"/>
                <a:gd name="T28" fmla="*/ 51 w 56"/>
                <a:gd name="T29" fmla="*/ 23 h 4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6"/>
                <a:gd name="T46" fmla="*/ 0 h 49"/>
                <a:gd name="T47" fmla="*/ 56 w 56"/>
                <a:gd name="T48" fmla="*/ 49 h 4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6" h="49">
                  <a:moveTo>
                    <a:pt x="51" y="23"/>
                  </a:moveTo>
                  <a:lnTo>
                    <a:pt x="9" y="49"/>
                  </a:lnTo>
                  <a:lnTo>
                    <a:pt x="9" y="35"/>
                  </a:lnTo>
                  <a:lnTo>
                    <a:pt x="7" y="24"/>
                  </a:lnTo>
                  <a:lnTo>
                    <a:pt x="5" y="14"/>
                  </a:lnTo>
                  <a:lnTo>
                    <a:pt x="0" y="2"/>
                  </a:lnTo>
                  <a:lnTo>
                    <a:pt x="42" y="0"/>
                  </a:lnTo>
                  <a:lnTo>
                    <a:pt x="45" y="0"/>
                  </a:lnTo>
                  <a:lnTo>
                    <a:pt x="49" y="2"/>
                  </a:lnTo>
                  <a:lnTo>
                    <a:pt x="52" y="5"/>
                  </a:lnTo>
                  <a:lnTo>
                    <a:pt x="56" y="9"/>
                  </a:lnTo>
                  <a:lnTo>
                    <a:pt x="56" y="12"/>
                  </a:lnTo>
                  <a:lnTo>
                    <a:pt x="56" y="17"/>
                  </a:lnTo>
                  <a:lnTo>
                    <a:pt x="54" y="21"/>
                  </a:lnTo>
                  <a:lnTo>
                    <a:pt x="51" y="23"/>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74" name="Freeform 129"/>
            <p:cNvSpPr>
              <a:spLocks/>
            </p:cNvSpPr>
            <p:nvPr/>
          </p:nvSpPr>
          <p:spPr bwMode="auto">
            <a:xfrm>
              <a:off x="653" y="3350"/>
              <a:ext cx="56" cy="49"/>
            </a:xfrm>
            <a:custGeom>
              <a:avLst/>
              <a:gdLst>
                <a:gd name="T0" fmla="*/ 51 w 56"/>
                <a:gd name="T1" fmla="*/ 23 h 49"/>
                <a:gd name="T2" fmla="*/ 9 w 56"/>
                <a:gd name="T3" fmla="*/ 49 h 49"/>
                <a:gd name="T4" fmla="*/ 9 w 56"/>
                <a:gd name="T5" fmla="*/ 35 h 49"/>
                <a:gd name="T6" fmla="*/ 7 w 56"/>
                <a:gd name="T7" fmla="*/ 24 h 49"/>
                <a:gd name="T8" fmla="*/ 5 w 56"/>
                <a:gd name="T9" fmla="*/ 14 h 49"/>
                <a:gd name="T10" fmla="*/ 0 w 56"/>
                <a:gd name="T11" fmla="*/ 2 h 49"/>
                <a:gd name="T12" fmla="*/ 42 w 56"/>
                <a:gd name="T13" fmla="*/ 0 h 49"/>
                <a:gd name="T14" fmla="*/ 45 w 56"/>
                <a:gd name="T15" fmla="*/ 0 h 49"/>
                <a:gd name="T16" fmla="*/ 49 w 56"/>
                <a:gd name="T17" fmla="*/ 2 h 49"/>
                <a:gd name="T18" fmla="*/ 52 w 56"/>
                <a:gd name="T19" fmla="*/ 5 h 49"/>
                <a:gd name="T20" fmla="*/ 56 w 56"/>
                <a:gd name="T21" fmla="*/ 9 h 49"/>
                <a:gd name="T22" fmla="*/ 56 w 56"/>
                <a:gd name="T23" fmla="*/ 12 h 49"/>
                <a:gd name="T24" fmla="*/ 56 w 56"/>
                <a:gd name="T25" fmla="*/ 17 h 49"/>
                <a:gd name="T26" fmla="*/ 54 w 56"/>
                <a:gd name="T27" fmla="*/ 21 h 49"/>
                <a:gd name="T28" fmla="*/ 51 w 56"/>
                <a:gd name="T29" fmla="*/ 23 h 4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6"/>
                <a:gd name="T46" fmla="*/ 0 h 49"/>
                <a:gd name="T47" fmla="*/ 56 w 56"/>
                <a:gd name="T48" fmla="*/ 49 h 4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6" h="49">
                  <a:moveTo>
                    <a:pt x="51" y="23"/>
                  </a:moveTo>
                  <a:lnTo>
                    <a:pt x="9" y="49"/>
                  </a:lnTo>
                  <a:lnTo>
                    <a:pt x="9" y="35"/>
                  </a:lnTo>
                  <a:lnTo>
                    <a:pt x="7" y="24"/>
                  </a:lnTo>
                  <a:lnTo>
                    <a:pt x="5" y="14"/>
                  </a:lnTo>
                  <a:lnTo>
                    <a:pt x="0" y="2"/>
                  </a:lnTo>
                  <a:lnTo>
                    <a:pt x="42" y="0"/>
                  </a:lnTo>
                  <a:lnTo>
                    <a:pt x="45" y="0"/>
                  </a:lnTo>
                  <a:lnTo>
                    <a:pt x="49" y="2"/>
                  </a:lnTo>
                  <a:lnTo>
                    <a:pt x="52" y="5"/>
                  </a:lnTo>
                  <a:lnTo>
                    <a:pt x="56" y="9"/>
                  </a:lnTo>
                  <a:lnTo>
                    <a:pt x="56" y="12"/>
                  </a:lnTo>
                  <a:lnTo>
                    <a:pt x="56" y="17"/>
                  </a:lnTo>
                  <a:lnTo>
                    <a:pt x="54" y="21"/>
                  </a:lnTo>
                  <a:lnTo>
                    <a:pt x="51" y="23"/>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675" name="Freeform 130"/>
            <p:cNvSpPr>
              <a:spLocks/>
            </p:cNvSpPr>
            <p:nvPr/>
          </p:nvSpPr>
          <p:spPr bwMode="auto">
            <a:xfrm>
              <a:off x="690" y="3634"/>
              <a:ext cx="70" cy="95"/>
            </a:xfrm>
            <a:custGeom>
              <a:avLst/>
              <a:gdLst>
                <a:gd name="T0" fmla="*/ 38 w 70"/>
                <a:gd name="T1" fmla="*/ 86 h 95"/>
                <a:gd name="T2" fmla="*/ 0 w 70"/>
                <a:gd name="T3" fmla="*/ 34 h 95"/>
                <a:gd name="T4" fmla="*/ 10 w 70"/>
                <a:gd name="T5" fmla="*/ 28 h 95"/>
                <a:gd name="T6" fmla="*/ 17 w 70"/>
                <a:gd name="T7" fmla="*/ 21 h 95"/>
                <a:gd name="T8" fmla="*/ 24 w 70"/>
                <a:gd name="T9" fmla="*/ 13 h 95"/>
                <a:gd name="T10" fmla="*/ 35 w 70"/>
                <a:gd name="T11" fmla="*/ 0 h 95"/>
                <a:gd name="T12" fmla="*/ 66 w 70"/>
                <a:gd name="T13" fmla="*/ 72 h 95"/>
                <a:gd name="T14" fmla="*/ 68 w 70"/>
                <a:gd name="T15" fmla="*/ 79 h 95"/>
                <a:gd name="T16" fmla="*/ 70 w 70"/>
                <a:gd name="T17" fmla="*/ 86 h 95"/>
                <a:gd name="T18" fmla="*/ 68 w 70"/>
                <a:gd name="T19" fmla="*/ 89 h 95"/>
                <a:gd name="T20" fmla="*/ 63 w 70"/>
                <a:gd name="T21" fmla="*/ 93 h 95"/>
                <a:gd name="T22" fmla="*/ 57 w 70"/>
                <a:gd name="T23" fmla="*/ 95 h 95"/>
                <a:gd name="T24" fmla="*/ 52 w 70"/>
                <a:gd name="T25" fmla="*/ 95 h 95"/>
                <a:gd name="T26" fmla="*/ 45 w 70"/>
                <a:gd name="T27" fmla="*/ 91 h 95"/>
                <a:gd name="T28" fmla="*/ 38 w 70"/>
                <a:gd name="T29" fmla="*/ 86 h 9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95"/>
                <a:gd name="T47" fmla="*/ 70 w 70"/>
                <a:gd name="T48" fmla="*/ 95 h 9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95">
                  <a:moveTo>
                    <a:pt x="38" y="86"/>
                  </a:moveTo>
                  <a:lnTo>
                    <a:pt x="0" y="34"/>
                  </a:lnTo>
                  <a:lnTo>
                    <a:pt x="10" y="28"/>
                  </a:lnTo>
                  <a:lnTo>
                    <a:pt x="17" y="21"/>
                  </a:lnTo>
                  <a:lnTo>
                    <a:pt x="24" y="13"/>
                  </a:lnTo>
                  <a:lnTo>
                    <a:pt x="35" y="0"/>
                  </a:lnTo>
                  <a:lnTo>
                    <a:pt x="66" y="72"/>
                  </a:lnTo>
                  <a:lnTo>
                    <a:pt x="68" y="79"/>
                  </a:lnTo>
                  <a:lnTo>
                    <a:pt x="70" y="86"/>
                  </a:lnTo>
                  <a:lnTo>
                    <a:pt x="68" y="89"/>
                  </a:lnTo>
                  <a:lnTo>
                    <a:pt x="63" y="93"/>
                  </a:lnTo>
                  <a:lnTo>
                    <a:pt x="57" y="95"/>
                  </a:lnTo>
                  <a:lnTo>
                    <a:pt x="52" y="95"/>
                  </a:lnTo>
                  <a:lnTo>
                    <a:pt x="45" y="91"/>
                  </a:lnTo>
                  <a:lnTo>
                    <a:pt x="38" y="86"/>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76" name="Freeform 131"/>
            <p:cNvSpPr>
              <a:spLocks/>
            </p:cNvSpPr>
            <p:nvPr/>
          </p:nvSpPr>
          <p:spPr bwMode="auto">
            <a:xfrm>
              <a:off x="690" y="3634"/>
              <a:ext cx="70" cy="95"/>
            </a:xfrm>
            <a:custGeom>
              <a:avLst/>
              <a:gdLst>
                <a:gd name="T0" fmla="*/ 38 w 70"/>
                <a:gd name="T1" fmla="*/ 86 h 95"/>
                <a:gd name="T2" fmla="*/ 0 w 70"/>
                <a:gd name="T3" fmla="*/ 34 h 95"/>
                <a:gd name="T4" fmla="*/ 10 w 70"/>
                <a:gd name="T5" fmla="*/ 28 h 95"/>
                <a:gd name="T6" fmla="*/ 17 w 70"/>
                <a:gd name="T7" fmla="*/ 21 h 95"/>
                <a:gd name="T8" fmla="*/ 24 w 70"/>
                <a:gd name="T9" fmla="*/ 13 h 95"/>
                <a:gd name="T10" fmla="*/ 35 w 70"/>
                <a:gd name="T11" fmla="*/ 0 h 95"/>
                <a:gd name="T12" fmla="*/ 66 w 70"/>
                <a:gd name="T13" fmla="*/ 72 h 95"/>
                <a:gd name="T14" fmla="*/ 68 w 70"/>
                <a:gd name="T15" fmla="*/ 79 h 95"/>
                <a:gd name="T16" fmla="*/ 70 w 70"/>
                <a:gd name="T17" fmla="*/ 86 h 95"/>
                <a:gd name="T18" fmla="*/ 68 w 70"/>
                <a:gd name="T19" fmla="*/ 89 h 95"/>
                <a:gd name="T20" fmla="*/ 63 w 70"/>
                <a:gd name="T21" fmla="*/ 93 h 95"/>
                <a:gd name="T22" fmla="*/ 57 w 70"/>
                <a:gd name="T23" fmla="*/ 95 h 95"/>
                <a:gd name="T24" fmla="*/ 52 w 70"/>
                <a:gd name="T25" fmla="*/ 95 h 95"/>
                <a:gd name="T26" fmla="*/ 45 w 70"/>
                <a:gd name="T27" fmla="*/ 91 h 95"/>
                <a:gd name="T28" fmla="*/ 38 w 70"/>
                <a:gd name="T29" fmla="*/ 86 h 9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95"/>
                <a:gd name="T47" fmla="*/ 70 w 70"/>
                <a:gd name="T48" fmla="*/ 95 h 9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95">
                  <a:moveTo>
                    <a:pt x="38" y="86"/>
                  </a:moveTo>
                  <a:lnTo>
                    <a:pt x="0" y="34"/>
                  </a:lnTo>
                  <a:lnTo>
                    <a:pt x="10" y="28"/>
                  </a:lnTo>
                  <a:lnTo>
                    <a:pt x="17" y="21"/>
                  </a:lnTo>
                  <a:lnTo>
                    <a:pt x="24" y="13"/>
                  </a:lnTo>
                  <a:lnTo>
                    <a:pt x="35" y="0"/>
                  </a:lnTo>
                  <a:lnTo>
                    <a:pt x="66" y="72"/>
                  </a:lnTo>
                  <a:lnTo>
                    <a:pt x="68" y="79"/>
                  </a:lnTo>
                  <a:lnTo>
                    <a:pt x="70" y="86"/>
                  </a:lnTo>
                  <a:lnTo>
                    <a:pt x="68" y="89"/>
                  </a:lnTo>
                  <a:lnTo>
                    <a:pt x="63" y="93"/>
                  </a:lnTo>
                  <a:lnTo>
                    <a:pt x="57" y="95"/>
                  </a:lnTo>
                  <a:lnTo>
                    <a:pt x="52" y="95"/>
                  </a:lnTo>
                  <a:lnTo>
                    <a:pt x="45" y="91"/>
                  </a:lnTo>
                  <a:lnTo>
                    <a:pt x="38" y="86"/>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677" name="Freeform 132"/>
            <p:cNvSpPr>
              <a:spLocks/>
            </p:cNvSpPr>
            <p:nvPr/>
          </p:nvSpPr>
          <p:spPr bwMode="auto">
            <a:xfrm>
              <a:off x="672" y="3434"/>
              <a:ext cx="84" cy="104"/>
            </a:xfrm>
            <a:custGeom>
              <a:avLst/>
              <a:gdLst>
                <a:gd name="T0" fmla="*/ 60 w 84"/>
                <a:gd name="T1" fmla="*/ 10 h 104"/>
                <a:gd name="T2" fmla="*/ 0 w 84"/>
                <a:gd name="T3" fmla="*/ 82 h 104"/>
                <a:gd name="T4" fmla="*/ 12 w 84"/>
                <a:gd name="T5" fmla="*/ 85 h 104"/>
                <a:gd name="T6" fmla="*/ 21 w 84"/>
                <a:gd name="T7" fmla="*/ 89 h 104"/>
                <a:gd name="T8" fmla="*/ 30 w 84"/>
                <a:gd name="T9" fmla="*/ 94 h 104"/>
                <a:gd name="T10" fmla="*/ 42 w 84"/>
                <a:gd name="T11" fmla="*/ 104 h 104"/>
                <a:gd name="T12" fmla="*/ 79 w 84"/>
                <a:gd name="T13" fmla="*/ 22 h 104"/>
                <a:gd name="T14" fmla="*/ 82 w 84"/>
                <a:gd name="T15" fmla="*/ 15 h 104"/>
                <a:gd name="T16" fmla="*/ 84 w 84"/>
                <a:gd name="T17" fmla="*/ 8 h 104"/>
                <a:gd name="T18" fmla="*/ 84 w 84"/>
                <a:gd name="T19" fmla="*/ 5 h 104"/>
                <a:gd name="T20" fmla="*/ 81 w 84"/>
                <a:gd name="T21" fmla="*/ 1 h 104"/>
                <a:gd name="T22" fmla="*/ 77 w 84"/>
                <a:gd name="T23" fmla="*/ 0 h 104"/>
                <a:gd name="T24" fmla="*/ 72 w 84"/>
                <a:gd name="T25" fmla="*/ 1 h 104"/>
                <a:gd name="T26" fmla="*/ 67 w 84"/>
                <a:gd name="T27" fmla="*/ 5 h 104"/>
                <a:gd name="T28" fmla="*/ 60 w 84"/>
                <a:gd name="T29" fmla="*/ 10 h 10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4"/>
                <a:gd name="T46" fmla="*/ 0 h 104"/>
                <a:gd name="T47" fmla="*/ 84 w 84"/>
                <a:gd name="T48" fmla="*/ 104 h 10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4" h="104">
                  <a:moveTo>
                    <a:pt x="60" y="10"/>
                  </a:moveTo>
                  <a:lnTo>
                    <a:pt x="0" y="82"/>
                  </a:lnTo>
                  <a:lnTo>
                    <a:pt x="12" y="85"/>
                  </a:lnTo>
                  <a:lnTo>
                    <a:pt x="21" y="89"/>
                  </a:lnTo>
                  <a:lnTo>
                    <a:pt x="30" y="94"/>
                  </a:lnTo>
                  <a:lnTo>
                    <a:pt x="42" y="104"/>
                  </a:lnTo>
                  <a:lnTo>
                    <a:pt x="79" y="22"/>
                  </a:lnTo>
                  <a:lnTo>
                    <a:pt x="82" y="15"/>
                  </a:lnTo>
                  <a:lnTo>
                    <a:pt x="84" y="8"/>
                  </a:lnTo>
                  <a:lnTo>
                    <a:pt x="84" y="5"/>
                  </a:lnTo>
                  <a:lnTo>
                    <a:pt x="81" y="1"/>
                  </a:lnTo>
                  <a:lnTo>
                    <a:pt x="77" y="0"/>
                  </a:lnTo>
                  <a:lnTo>
                    <a:pt x="72" y="1"/>
                  </a:lnTo>
                  <a:lnTo>
                    <a:pt x="67" y="5"/>
                  </a:lnTo>
                  <a:lnTo>
                    <a:pt x="60" y="10"/>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78" name="Freeform 133"/>
            <p:cNvSpPr>
              <a:spLocks/>
            </p:cNvSpPr>
            <p:nvPr/>
          </p:nvSpPr>
          <p:spPr bwMode="auto">
            <a:xfrm>
              <a:off x="672" y="3434"/>
              <a:ext cx="84" cy="104"/>
            </a:xfrm>
            <a:custGeom>
              <a:avLst/>
              <a:gdLst>
                <a:gd name="T0" fmla="*/ 60 w 84"/>
                <a:gd name="T1" fmla="*/ 10 h 104"/>
                <a:gd name="T2" fmla="*/ 0 w 84"/>
                <a:gd name="T3" fmla="*/ 82 h 104"/>
                <a:gd name="T4" fmla="*/ 12 w 84"/>
                <a:gd name="T5" fmla="*/ 85 h 104"/>
                <a:gd name="T6" fmla="*/ 21 w 84"/>
                <a:gd name="T7" fmla="*/ 89 h 104"/>
                <a:gd name="T8" fmla="*/ 30 w 84"/>
                <a:gd name="T9" fmla="*/ 94 h 104"/>
                <a:gd name="T10" fmla="*/ 42 w 84"/>
                <a:gd name="T11" fmla="*/ 104 h 104"/>
                <a:gd name="T12" fmla="*/ 79 w 84"/>
                <a:gd name="T13" fmla="*/ 22 h 104"/>
                <a:gd name="T14" fmla="*/ 82 w 84"/>
                <a:gd name="T15" fmla="*/ 15 h 104"/>
                <a:gd name="T16" fmla="*/ 84 w 84"/>
                <a:gd name="T17" fmla="*/ 8 h 104"/>
                <a:gd name="T18" fmla="*/ 84 w 84"/>
                <a:gd name="T19" fmla="*/ 5 h 104"/>
                <a:gd name="T20" fmla="*/ 81 w 84"/>
                <a:gd name="T21" fmla="*/ 1 h 104"/>
                <a:gd name="T22" fmla="*/ 77 w 84"/>
                <a:gd name="T23" fmla="*/ 0 h 104"/>
                <a:gd name="T24" fmla="*/ 72 w 84"/>
                <a:gd name="T25" fmla="*/ 1 h 104"/>
                <a:gd name="T26" fmla="*/ 67 w 84"/>
                <a:gd name="T27" fmla="*/ 5 h 104"/>
                <a:gd name="T28" fmla="*/ 60 w 84"/>
                <a:gd name="T29" fmla="*/ 10 h 10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4"/>
                <a:gd name="T46" fmla="*/ 0 h 104"/>
                <a:gd name="T47" fmla="*/ 84 w 84"/>
                <a:gd name="T48" fmla="*/ 104 h 10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4" h="104">
                  <a:moveTo>
                    <a:pt x="60" y="10"/>
                  </a:moveTo>
                  <a:lnTo>
                    <a:pt x="0" y="82"/>
                  </a:lnTo>
                  <a:lnTo>
                    <a:pt x="12" y="85"/>
                  </a:lnTo>
                  <a:lnTo>
                    <a:pt x="21" y="89"/>
                  </a:lnTo>
                  <a:lnTo>
                    <a:pt x="30" y="94"/>
                  </a:lnTo>
                  <a:lnTo>
                    <a:pt x="42" y="104"/>
                  </a:lnTo>
                  <a:lnTo>
                    <a:pt x="79" y="22"/>
                  </a:lnTo>
                  <a:lnTo>
                    <a:pt x="82" y="15"/>
                  </a:lnTo>
                  <a:lnTo>
                    <a:pt x="84" y="8"/>
                  </a:lnTo>
                  <a:lnTo>
                    <a:pt x="84" y="5"/>
                  </a:lnTo>
                  <a:lnTo>
                    <a:pt x="81" y="1"/>
                  </a:lnTo>
                  <a:lnTo>
                    <a:pt x="77" y="0"/>
                  </a:lnTo>
                  <a:lnTo>
                    <a:pt x="72" y="1"/>
                  </a:lnTo>
                  <a:lnTo>
                    <a:pt x="67" y="5"/>
                  </a:lnTo>
                  <a:lnTo>
                    <a:pt x="60" y="10"/>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679" name="Freeform 134"/>
            <p:cNvSpPr>
              <a:spLocks/>
            </p:cNvSpPr>
            <p:nvPr/>
          </p:nvSpPr>
          <p:spPr bwMode="auto">
            <a:xfrm>
              <a:off x="646" y="3184"/>
              <a:ext cx="89" cy="117"/>
            </a:xfrm>
            <a:custGeom>
              <a:avLst/>
              <a:gdLst>
                <a:gd name="T0" fmla="*/ 61 w 89"/>
                <a:gd name="T1" fmla="*/ 107 h 117"/>
                <a:gd name="T2" fmla="*/ 0 w 89"/>
                <a:gd name="T3" fmla="*/ 26 h 117"/>
                <a:gd name="T4" fmla="*/ 12 w 89"/>
                <a:gd name="T5" fmla="*/ 21 h 117"/>
                <a:gd name="T6" fmla="*/ 21 w 89"/>
                <a:gd name="T7" fmla="*/ 17 h 117"/>
                <a:gd name="T8" fmla="*/ 30 w 89"/>
                <a:gd name="T9" fmla="*/ 12 h 117"/>
                <a:gd name="T10" fmla="*/ 42 w 89"/>
                <a:gd name="T11" fmla="*/ 0 h 117"/>
                <a:gd name="T12" fmla="*/ 84 w 89"/>
                <a:gd name="T13" fmla="*/ 96 h 117"/>
                <a:gd name="T14" fmla="*/ 87 w 89"/>
                <a:gd name="T15" fmla="*/ 103 h 117"/>
                <a:gd name="T16" fmla="*/ 89 w 89"/>
                <a:gd name="T17" fmla="*/ 108 h 117"/>
                <a:gd name="T18" fmla="*/ 87 w 89"/>
                <a:gd name="T19" fmla="*/ 114 h 117"/>
                <a:gd name="T20" fmla="*/ 84 w 89"/>
                <a:gd name="T21" fmla="*/ 115 h 117"/>
                <a:gd name="T22" fmla="*/ 79 w 89"/>
                <a:gd name="T23" fmla="*/ 117 h 117"/>
                <a:gd name="T24" fmla="*/ 73 w 89"/>
                <a:gd name="T25" fmla="*/ 115 h 117"/>
                <a:gd name="T26" fmla="*/ 66 w 89"/>
                <a:gd name="T27" fmla="*/ 112 h 117"/>
                <a:gd name="T28" fmla="*/ 61 w 89"/>
                <a:gd name="T29" fmla="*/ 107 h 11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9"/>
                <a:gd name="T46" fmla="*/ 0 h 117"/>
                <a:gd name="T47" fmla="*/ 89 w 89"/>
                <a:gd name="T48" fmla="*/ 117 h 11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9" h="117">
                  <a:moveTo>
                    <a:pt x="61" y="107"/>
                  </a:moveTo>
                  <a:lnTo>
                    <a:pt x="0" y="26"/>
                  </a:lnTo>
                  <a:lnTo>
                    <a:pt x="12" y="21"/>
                  </a:lnTo>
                  <a:lnTo>
                    <a:pt x="21" y="17"/>
                  </a:lnTo>
                  <a:lnTo>
                    <a:pt x="30" y="12"/>
                  </a:lnTo>
                  <a:lnTo>
                    <a:pt x="42" y="0"/>
                  </a:lnTo>
                  <a:lnTo>
                    <a:pt x="84" y="96"/>
                  </a:lnTo>
                  <a:lnTo>
                    <a:pt x="87" y="103"/>
                  </a:lnTo>
                  <a:lnTo>
                    <a:pt x="89" y="108"/>
                  </a:lnTo>
                  <a:lnTo>
                    <a:pt x="87" y="114"/>
                  </a:lnTo>
                  <a:lnTo>
                    <a:pt x="84" y="115"/>
                  </a:lnTo>
                  <a:lnTo>
                    <a:pt x="79" y="117"/>
                  </a:lnTo>
                  <a:lnTo>
                    <a:pt x="73" y="115"/>
                  </a:lnTo>
                  <a:lnTo>
                    <a:pt x="66" y="112"/>
                  </a:lnTo>
                  <a:lnTo>
                    <a:pt x="61" y="107"/>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80" name="Freeform 135"/>
            <p:cNvSpPr>
              <a:spLocks/>
            </p:cNvSpPr>
            <p:nvPr/>
          </p:nvSpPr>
          <p:spPr bwMode="auto">
            <a:xfrm>
              <a:off x="646" y="3184"/>
              <a:ext cx="89" cy="117"/>
            </a:xfrm>
            <a:custGeom>
              <a:avLst/>
              <a:gdLst>
                <a:gd name="T0" fmla="*/ 61 w 89"/>
                <a:gd name="T1" fmla="*/ 107 h 117"/>
                <a:gd name="T2" fmla="*/ 0 w 89"/>
                <a:gd name="T3" fmla="*/ 26 h 117"/>
                <a:gd name="T4" fmla="*/ 12 w 89"/>
                <a:gd name="T5" fmla="*/ 21 h 117"/>
                <a:gd name="T6" fmla="*/ 21 w 89"/>
                <a:gd name="T7" fmla="*/ 17 h 117"/>
                <a:gd name="T8" fmla="*/ 30 w 89"/>
                <a:gd name="T9" fmla="*/ 12 h 117"/>
                <a:gd name="T10" fmla="*/ 42 w 89"/>
                <a:gd name="T11" fmla="*/ 0 h 117"/>
                <a:gd name="T12" fmla="*/ 84 w 89"/>
                <a:gd name="T13" fmla="*/ 96 h 117"/>
                <a:gd name="T14" fmla="*/ 87 w 89"/>
                <a:gd name="T15" fmla="*/ 103 h 117"/>
                <a:gd name="T16" fmla="*/ 89 w 89"/>
                <a:gd name="T17" fmla="*/ 108 h 117"/>
                <a:gd name="T18" fmla="*/ 87 w 89"/>
                <a:gd name="T19" fmla="*/ 114 h 117"/>
                <a:gd name="T20" fmla="*/ 84 w 89"/>
                <a:gd name="T21" fmla="*/ 115 h 117"/>
                <a:gd name="T22" fmla="*/ 79 w 89"/>
                <a:gd name="T23" fmla="*/ 117 h 117"/>
                <a:gd name="T24" fmla="*/ 73 w 89"/>
                <a:gd name="T25" fmla="*/ 115 h 117"/>
                <a:gd name="T26" fmla="*/ 66 w 89"/>
                <a:gd name="T27" fmla="*/ 112 h 117"/>
                <a:gd name="T28" fmla="*/ 61 w 89"/>
                <a:gd name="T29" fmla="*/ 107 h 11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9"/>
                <a:gd name="T46" fmla="*/ 0 h 117"/>
                <a:gd name="T47" fmla="*/ 89 w 89"/>
                <a:gd name="T48" fmla="*/ 117 h 11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9" h="117">
                  <a:moveTo>
                    <a:pt x="61" y="107"/>
                  </a:moveTo>
                  <a:lnTo>
                    <a:pt x="0" y="26"/>
                  </a:lnTo>
                  <a:lnTo>
                    <a:pt x="12" y="21"/>
                  </a:lnTo>
                  <a:lnTo>
                    <a:pt x="21" y="17"/>
                  </a:lnTo>
                  <a:lnTo>
                    <a:pt x="30" y="12"/>
                  </a:lnTo>
                  <a:lnTo>
                    <a:pt x="42" y="0"/>
                  </a:lnTo>
                  <a:lnTo>
                    <a:pt x="84" y="96"/>
                  </a:lnTo>
                  <a:lnTo>
                    <a:pt x="87" y="103"/>
                  </a:lnTo>
                  <a:lnTo>
                    <a:pt x="89" y="108"/>
                  </a:lnTo>
                  <a:lnTo>
                    <a:pt x="87" y="114"/>
                  </a:lnTo>
                  <a:lnTo>
                    <a:pt x="84" y="115"/>
                  </a:lnTo>
                  <a:lnTo>
                    <a:pt x="79" y="117"/>
                  </a:lnTo>
                  <a:lnTo>
                    <a:pt x="73" y="115"/>
                  </a:lnTo>
                  <a:lnTo>
                    <a:pt x="66" y="112"/>
                  </a:lnTo>
                  <a:lnTo>
                    <a:pt x="61" y="107"/>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681" name="Freeform 136"/>
            <p:cNvSpPr>
              <a:spLocks/>
            </p:cNvSpPr>
            <p:nvPr/>
          </p:nvSpPr>
          <p:spPr bwMode="auto">
            <a:xfrm>
              <a:off x="663" y="2983"/>
              <a:ext cx="83" cy="112"/>
            </a:xfrm>
            <a:custGeom>
              <a:avLst/>
              <a:gdLst>
                <a:gd name="T0" fmla="*/ 55 w 83"/>
                <a:gd name="T1" fmla="*/ 11 h 112"/>
                <a:gd name="T2" fmla="*/ 0 w 83"/>
                <a:gd name="T3" fmla="*/ 79 h 112"/>
                <a:gd name="T4" fmla="*/ 9 w 83"/>
                <a:gd name="T5" fmla="*/ 84 h 112"/>
                <a:gd name="T6" fmla="*/ 16 w 83"/>
                <a:gd name="T7" fmla="*/ 89 h 112"/>
                <a:gd name="T8" fmla="*/ 25 w 83"/>
                <a:gd name="T9" fmla="*/ 98 h 112"/>
                <a:gd name="T10" fmla="*/ 37 w 83"/>
                <a:gd name="T11" fmla="*/ 112 h 112"/>
                <a:gd name="T12" fmla="*/ 79 w 83"/>
                <a:gd name="T13" fmla="*/ 25 h 112"/>
                <a:gd name="T14" fmla="*/ 81 w 83"/>
                <a:gd name="T15" fmla="*/ 18 h 112"/>
                <a:gd name="T16" fmla="*/ 83 w 83"/>
                <a:gd name="T17" fmla="*/ 11 h 112"/>
                <a:gd name="T18" fmla="*/ 81 w 83"/>
                <a:gd name="T19" fmla="*/ 6 h 112"/>
                <a:gd name="T20" fmla="*/ 77 w 83"/>
                <a:gd name="T21" fmla="*/ 2 h 112"/>
                <a:gd name="T22" fmla="*/ 74 w 83"/>
                <a:gd name="T23" fmla="*/ 0 h 112"/>
                <a:gd name="T24" fmla="*/ 69 w 83"/>
                <a:gd name="T25" fmla="*/ 2 h 112"/>
                <a:gd name="T26" fmla="*/ 62 w 83"/>
                <a:gd name="T27" fmla="*/ 4 h 112"/>
                <a:gd name="T28" fmla="*/ 55 w 83"/>
                <a:gd name="T29" fmla="*/ 11 h 1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3"/>
                <a:gd name="T46" fmla="*/ 0 h 112"/>
                <a:gd name="T47" fmla="*/ 83 w 83"/>
                <a:gd name="T48" fmla="*/ 112 h 11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3" h="112">
                  <a:moveTo>
                    <a:pt x="55" y="11"/>
                  </a:moveTo>
                  <a:lnTo>
                    <a:pt x="0" y="79"/>
                  </a:lnTo>
                  <a:lnTo>
                    <a:pt x="9" y="84"/>
                  </a:lnTo>
                  <a:lnTo>
                    <a:pt x="16" y="89"/>
                  </a:lnTo>
                  <a:lnTo>
                    <a:pt x="25" y="98"/>
                  </a:lnTo>
                  <a:lnTo>
                    <a:pt x="37" y="112"/>
                  </a:lnTo>
                  <a:lnTo>
                    <a:pt x="79" y="25"/>
                  </a:lnTo>
                  <a:lnTo>
                    <a:pt x="81" y="18"/>
                  </a:lnTo>
                  <a:lnTo>
                    <a:pt x="83" y="11"/>
                  </a:lnTo>
                  <a:lnTo>
                    <a:pt x="81" y="6"/>
                  </a:lnTo>
                  <a:lnTo>
                    <a:pt x="77" y="2"/>
                  </a:lnTo>
                  <a:lnTo>
                    <a:pt x="74" y="0"/>
                  </a:lnTo>
                  <a:lnTo>
                    <a:pt x="69" y="2"/>
                  </a:lnTo>
                  <a:lnTo>
                    <a:pt x="62" y="4"/>
                  </a:lnTo>
                  <a:lnTo>
                    <a:pt x="55" y="11"/>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82" name="Freeform 137"/>
            <p:cNvSpPr>
              <a:spLocks/>
            </p:cNvSpPr>
            <p:nvPr/>
          </p:nvSpPr>
          <p:spPr bwMode="auto">
            <a:xfrm>
              <a:off x="663" y="2983"/>
              <a:ext cx="83" cy="112"/>
            </a:xfrm>
            <a:custGeom>
              <a:avLst/>
              <a:gdLst>
                <a:gd name="T0" fmla="*/ 55 w 83"/>
                <a:gd name="T1" fmla="*/ 11 h 112"/>
                <a:gd name="T2" fmla="*/ 0 w 83"/>
                <a:gd name="T3" fmla="*/ 79 h 112"/>
                <a:gd name="T4" fmla="*/ 9 w 83"/>
                <a:gd name="T5" fmla="*/ 84 h 112"/>
                <a:gd name="T6" fmla="*/ 16 w 83"/>
                <a:gd name="T7" fmla="*/ 89 h 112"/>
                <a:gd name="T8" fmla="*/ 25 w 83"/>
                <a:gd name="T9" fmla="*/ 98 h 112"/>
                <a:gd name="T10" fmla="*/ 37 w 83"/>
                <a:gd name="T11" fmla="*/ 112 h 112"/>
                <a:gd name="T12" fmla="*/ 79 w 83"/>
                <a:gd name="T13" fmla="*/ 25 h 112"/>
                <a:gd name="T14" fmla="*/ 81 w 83"/>
                <a:gd name="T15" fmla="*/ 18 h 112"/>
                <a:gd name="T16" fmla="*/ 83 w 83"/>
                <a:gd name="T17" fmla="*/ 11 h 112"/>
                <a:gd name="T18" fmla="*/ 81 w 83"/>
                <a:gd name="T19" fmla="*/ 6 h 112"/>
                <a:gd name="T20" fmla="*/ 77 w 83"/>
                <a:gd name="T21" fmla="*/ 2 h 112"/>
                <a:gd name="T22" fmla="*/ 74 w 83"/>
                <a:gd name="T23" fmla="*/ 0 h 112"/>
                <a:gd name="T24" fmla="*/ 69 w 83"/>
                <a:gd name="T25" fmla="*/ 2 h 112"/>
                <a:gd name="T26" fmla="*/ 62 w 83"/>
                <a:gd name="T27" fmla="*/ 4 h 112"/>
                <a:gd name="T28" fmla="*/ 55 w 83"/>
                <a:gd name="T29" fmla="*/ 11 h 1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3"/>
                <a:gd name="T46" fmla="*/ 0 h 112"/>
                <a:gd name="T47" fmla="*/ 83 w 83"/>
                <a:gd name="T48" fmla="*/ 112 h 11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3" h="112">
                  <a:moveTo>
                    <a:pt x="55" y="11"/>
                  </a:moveTo>
                  <a:lnTo>
                    <a:pt x="0" y="79"/>
                  </a:lnTo>
                  <a:lnTo>
                    <a:pt x="9" y="84"/>
                  </a:lnTo>
                  <a:lnTo>
                    <a:pt x="16" y="89"/>
                  </a:lnTo>
                  <a:lnTo>
                    <a:pt x="25" y="98"/>
                  </a:lnTo>
                  <a:lnTo>
                    <a:pt x="37" y="112"/>
                  </a:lnTo>
                  <a:lnTo>
                    <a:pt x="79" y="25"/>
                  </a:lnTo>
                  <a:lnTo>
                    <a:pt x="81" y="18"/>
                  </a:lnTo>
                  <a:lnTo>
                    <a:pt x="83" y="11"/>
                  </a:lnTo>
                  <a:lnTo>
                    <a:pt x="81" y="6"/>
                  </a:lnTo>
                  <a:lnTo>
                    <a:pt x="77" y="2"/>
                  </a:lnTo>
                  <a:lnTo>
                    <a:pt x="74" y="0"/>
                  </a:lnTo>
                  <a:lnTo>
                    <a:pt x="69" y="2"/>
                  </a:lnTo>
                  <a:lnTo>
                    <a:pt x="62" y="4"/>
                  </a:lnTo>
                  <a:lnTo>
                    <a:pt x="55" y="11"/>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683" name="Freeform 138"/>
            <p:cNvSpPr>
              <a:spLocks/>
            </p:cNvSpPr>
            <p:nvPr/>
          </p:nvSpPr>
          <p:spPr bwMode="auto">
            <a:xfrm>
              <a:off x="667" y="2784"/>
              <a:ext cx="87" cy="121"/>
            </a:xfrm>
            <a:custGeom>
              <a:avLst/>
              <a:gdLst>
                <a:gd name="T0" fmla="*/ 61 w 87"/>
                <a:gd name="T1" fmla="*/ 112 h 121"/>
                <a:gd name="T2" fmla="*/ 0 w 87"/>
                <a:gd name="T3" fmla="*/ 26 h 121"/>
                <a:gd name="T4" fmla="*/ 12 w 87"/>
                <a:gd name="T5" fmla="*/ 23 h 121"/>
                <a:gd name="T6" fmla="*/ 21 w 87"/>
                <a:gd name="T7" fmla="*/ 19 h 121"/>
                <a:gd name="T8" fmla="*/ 30 w 87"/>
                <a:gd name="T9" fmla="*/ 12 h 121"/>
                <a:gd name="T10" fmla="*/ 42 w 87"/>
                <a:gd name="T11" fmla="*/ 0 h 121"/>
                <a:gd name="T12" fmla="*/ 82 w 87"/>
                <a:gd name="T13" fmla="*/ 100 h 121"/>
                <a:gd name="T14" fmla="*/ 86 w 87"/>
                <a:gd name="T15" fmla="*/ 107 h 121"/>
                <a:gd name="T16" fmla="*/ 87 w 87"/>
                <a:gd name="T17" fmla="*/ 112 h 121"/>
                <a:gd name="T18" fmla="*/ 86 w 87"/>
                <a:gd name="T19" fmla="*/ 117 h 121"/>
                <a:gd name="T20" fmla="*/ 82 w 87"/>
                <a:gd name="T21" fmla="*/ 121 h 121"/>
                <a:gd name="T22" fmla="*/ 79 w 87"/>
                <a:gd name="T23" fmla="*/ 121 h 121"/>
                <a:gd name="T24" fmla="*/ 73 w 87"/>
                <a:gd name="T25" fmla="*/ 121 h 121"/>
                <a:gd name="T26" fmla="*/ 66 w 87"/>
                <a:gd name="T27" fmla="*/ 117 h 121"/>
                <a:gd name="T28" fmla="*/ 61 w 87"/>
                <a:gd name="T29" fmla="*/ 112 h 12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7"/>
                <a:gd name="T46" fmla="*/ 0 h 121"/>
                <a:gd name="T47" fmla="*/ 87 w 87"/>
                <a:gd name="T48" fmla="*/ 121 h 12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7" h="121">
                  <a:moveTo>
                    <a:pt x="61" y="112"/>
                  </a:moveTo>
                  <a:lnTo>
                    <a:pt x="0" y="26"/>
                  </a:lnTo>
                  <a:lnTo>
                    <a:pt x="12" y="23"/>
                  </a:lnTo>
                  <a:lnTo>
                    <a:pt x="21" y="19"/>
                  </a:lnTo>
                  <a:lnTo>
                    <a:pt x="30" y="12"/>
                  </a:lnTo>
                  <a:lnTo>
                    <a:pt x="42" y="0"/>
                  </a:lnTo>
                  <a:lnTo>
                    <a:pt x="82" y="100"/>
                  </a:lnTo>
                  <a:lnTo>
                    <a:pt x="86" y="107"/>
                  </a:lnTo>
                  <a:lnTo>
                    <a:pt x="87" y="112"/>
                  </a:lnTo>
                  <a:lnTo>
                    <a:pt x="86" y="117"/>
                  </a:lnTo>
                  <a:lnTo>
                    <a:pt x="82" y="121"/>
                  </a:lnTo>
                  <a:lnTo>
                    <a:pt x="79" y="121"/>
                  </a:lnTo>
                  <a:lnTo>
                    <a:pt x="73" y="121"/>
                  </a:lnTo>
                  <a:lnTo>
                    <a:pt x="66" y="117"/>
                  </a:lnTo>
                  <a:lnTo>
                    <a:pt x="61" y="112"/>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84" name="Freeform 139"/>
            <p:cNvSpPr>
              <a:spLocks/>
            </p:cNvSpPr>
            <p:nvPr/>
          </p:nvSpPr>
          <p:spPr bwMode="auto">
            <a:xfrm>
              <a:off x="667" y="2784"/>
              <a:ext cx="87" cy="121"/>
            </a:xfrm>
            <a:custGeom>
              <a:avLst/>
              <a:gdLst>
                <a:gd name="T0" fmla="*/ 61 w 87"/>
                <a:gd name="T1" fmla="*/ 112 h 121"/>
                <a:gd name="T2" fmla="*/ 0 w 87"/>
                <a:gd name="T3" fmla="*/ 26 h 121"/>
                <a:gd name="T4" fmla="*/ 12 w 87"/>
                <a:gd name="T5" fmla="*/ 23 h 121"/>
                <a:gd name="T6" fmla="*/ 21 w 87"/>
                <a:gd name="T7" fmla="*/ 19 h 121"/>
                <a:gd name="T8" fmla="*/ 30 w 87"/>
                <a:gd name="T9" fmla="*/ 12 h 121"/>
                <a:gd name="T10" fmla="*/ 42 w 87"/>
                <a:gd name="T11" fmla="*/ 0 h 121"/>
                <a:gd name="T12" fmla="*/ 82 w 87"/>
                <a:gd name="T13" fmla="*/ 100 h 121"/>
                <a:gd name="T14" fmla="*/ 86 w 87"/>
                <a:gd name="T15" fmla="*/ 107 h 121"/>
                <a:gd name="T16" fmla="*/ 87 w 87"/>
                <a:gd name="T17" fmla="*/ 112 h 121"/>
                <a:gd name="T18" fmla="*/ 86 w 87"/>
                <a:gd name="T19" fmla="*/ 117 h 121"/>
                <a:gd name="T20" fmla="*/ 82 w 87"/>
                <a:gd name="T21" fmla="*/ 121 h 121"/>
                <a:gd name="T22" fmla="*/ 79 w 87"/>
                <a:gd name="T23" fmla="*/ 121 h 121"/>
                <a:gd name="T24" fmla="*/ 73 w 87"/>
                <a:gd name="T25" fmla="*/ 121 h 121"/>
                <a:gd name="T26" fmla="*/ 66 w 87"/>
                <a:gd name="T27" fmla="*/ 117 h 121"/>
                <a:gd name="T28" fmla="*/ 61 w 87"/>
                <a:gd name="T29" fmla="*/ 112 h 12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7"/>
                <a:gd name="T46" fmla="*/ 0 h 121"/>
                <a:gd name="T47" fmla="*/ 87 w 87"/>
                <a:gd name="T48" fmla="*/ 121 h 12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7" h="121">
                  <a:moveTo>
                    <a:pt x="61" y="112"/>
                  </a:moveTo>
                  <a:lnTo>
                    <a:pt x="0" y="26"/>
                  </a:lnTo>
                  <a:lnTo>
                    <a:pt x="12" y="23"/>
                  </a:lnTo>
                  <a:lnTo>
                    <a:pt x="21" y="19"/>
                  </a:lnTo>
                  <a:lnTo>
                    <a:pt x="30" y="12"/>
                  </a:lnTo>
                  <a:lnTo>
                    <a:pt x="42" y="0"/>
                  </a:lnTo>
                  <a:lnTo>
                    <a:pt x="82" y="100"/>
                  </a:lnTo>
                  <a:lnTo>
                    <a:pt x="86" y="107"/>
                  </a:lnTo>
                  <a:lnTo>
                    <a:pt x="87" y="112"/>
                  </a:lnTo>
                  <a:lnTo>
                    <a:pt x="86" y="117"/>
                  </a:lnTo>
                  <a:lnTo>
                    <a:pt x="82" y="121"/>
                  </a:lnTo>
                  <a:lnTo>
                    <a:pt x="79" y="121"/>
                  </a:lnTo>
                  <a:lnTo>
                    <a:pt x="73" y="121"/>
                  </a:lnTo>
                  <a:lnTo>
                    <a:pt x="66" y="117"/>
                  </a:lnTo>
                  <a:lnTo>
                    <a:pt x="61" y="112"/>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685" name="Freeform 140"/>
            <p:cNvSpPr>
              <a:spLocks/>
            </p:cNvSpPr>
            <p:nvPr/>
          </p:nvSpPr>
          <p:spPr bwMode="auto">
            <a:xfrm>
              <a:off x="571" y="3929"/>
              <a:ext cx="159" cy="159"/>
            </a:xfrm>
            <a:custGeom>
              <a:avLst/>
              <a:gdLst>
                <a:gd name="T0" fmla="*/ 0 w 159"/>
                <a:gd name="T1" fmla="*/ 79 h 159"/>
                <a:gd name="T2" fmla="*/ 2 w 159"/>
                <a:gd name="T3" fmla="*/ 63 h 159"/>
                <a:gd name="T4" fmla="*/ 7 w 159"/>
                <a:gd name="T5" fmla="*/ 49 h 159"/>
                <a:gd name="T6" fmla="*/ 14 w 159"/>
                <a:gd name="T7" fmla="*/ 35 h 159"/>
                <a:gd name="T8" fmla="*/ 23 w 159"/>
                <a:gd name="T9" fmla="*/ 23 h 159"/>
                <a:gd name="T10" fmla="*/ 35 w 159"/>
                <a:gd name="T11" fmla="*/ 13 h 159"/>
                <a:gd name="T12" fmla="*/ 49 w 159"/>
                <a:gd name="T13" fmla="*/ 6 h 159"/>
                <a:gd name="T14" fmla="*/ 63 w 159"/>
                <a:gd name="T15" fmla="*/ 2 h 159"/>
                <a:gd name="T16" fmla="*/ 80 w 159"/>
                <a:gd name="T17" fmla="*/ 0 h 159"/>
                <a:gd name="T18" fmla="*/ 96 w 159"/>
                <a:gd name="T19" fmla="*/ 2 h 159"/>
                <a:gd name="T20" fmla="*/ 110 w 159"/>
                <a:gd name="T21" fmla="*/ 6 h 159"/>
                <a:gd name="T22" fmla="*/ 124 w 159"/>
                <a:gd name="T23" fmla="*/ 13 h 159"/>
                <a:gd name="T24" fmla="*/ 136 w 159"/>
                <a:gd name="T25" fmla="*/ 23 h 159"/>
                <a:gd name="T26" fmla="*/ 145 w 159"/>
                <a:gd name="T27" fmla="*/ 35 h 159"/>
                <a:gd name="T28" fmla="*/ 154 w 159"/>
                <a:gd name="T29" fmla="*/ 49 h 159"/>
                <a:gd name="T30" fmla="*/ 157 w 159"/>
                <a:gd name="T31" fmla="*/ 63 h 159"/>
                <a:gd name="T32" fmla="*/ 159 w 159"/>
                <a:gd name="T33" fmla="*/ 79 h 159"/>
                <a:gd name="T34" fmla="*/ 157 w 159"/>
                <a:gd name="T35" fmla="*/ 95 h 159"/>
                <a:gd name="T36" fmla="*/ 154 w 159"/>
                <a:gd name="T37" fmla="*/ 110 h 159"/>
                <a:gd name="T38" fmla="*/ 145 w 159"/>
                <a:gd name="T39" fmla="*/ 124 h 159"/>
                <a:gd name="T40" fmla="*/ 136 w 159"/>
                <a:gd name="T41" fmla="*/ 135 h 159"/>
                <a:gd name="T42" fmla="*/ 124 w 159"/>
                <a:gd name="T43" fmla="*/ 145 h 159"/>
                <a:gd name="T44" fmla="*/ 110 w 159"/>
                <a:gd name="T45" fmla="*/ 152 h 159"/>
                <a:gd name="T46" fmla="*/ 96 w 159"/>
                <a:gd name="T47" fmla="*/ 158 h 159"/>
                <a:gd name="T48" fmla="*/ 80 w 159"/>
                <a:gd name="T49" fmla="*/ 159 h 159"/>
                <a:gd name="T50" fmla="*/ 63 w 159"/>
                <a:gd name="T51" fmla="*/ 158 h 159"/>
                <a:gd name="T52" fmla="*/ 49 w 159"/>
                <a:gd name="T53" fmla="*/ 152 h 159"/>
                <a:gd name="T54" fmla="*/ 35 w 159"/>
                <a:gd name="T55" fmla="*/ 145 h 159"/>
                <a:gd name="T56" fmla="*/ 23 w 159"/>
                <a:gd name="T57" fmla="*/ 135 h 159"/>
                <a:gd name="T58" fmla="*/ 14 w 159"/>
                <a:gd name="T59" fmla="*/ 124 h 159"/>
                <a:gd name="T60" fmla="*/ 7 w 159"/>
                <a:gd name="T61" fmla="*/ 110 h 159"/>
                <a:gd name="T62" fmla="*/ 2 w 159"/>
                <a:gd name="T63" fmla="*/ 95 h 159"/>
                <a:gd name="T64" fmla="*/ 0 w 159"/>
                <a:gd name="T65" fmla="*/ 79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0" y="79"/>
                  </a:moveTo>
                  <a:lnTo>
                    <a:pt x="2" y="63"/>
                  </a:lnTo>
                  <a:lnTo>
                    <a:pt x="7" y="49"/>
                  </a:lnTo>
                  <a:lnTo>
                    <a:pt x="14" y="35"/>
                  </a:lnTo>
                  <a:lnTo>
                    <a:pt x="23" y="23"/>
                  </a:lnTo>
                  <a:lnTo>
                    <a:pt x="35" y="13"/>
                  </a:lnTo>
                  <a:lnTo>
                    <a:pt x="49" y="6"/>
                  </a:lnTo>
                  <a:lnTo>
                    <a:pt x="63" y="2"/>
                  </a:lnTo>
                  <a:lnTo>
                    <a:pt x="80" y="0"/>
                  </a:lnTo>
                  <a:lnTo>
                    <a:pt x="96" y="2"/>
                  </a:lnTo>
                  <a:lnTo>
                    <a:pt x="110" y="6"/>
                  </a:lnTo>
                  <a:lnTo>
                    <a:pt x="124" y="13"/>
                  </a:lnTo>
                  <a:lnTo>
                    <a:pt x="136" y="23"/>
                  </a:lnTo>
                  <a:lnTo>
                    <a:pt x="145" y="35"/>
                  </a:lnTo>
                  <a:lnTo>
                    <a:pt x="154" y="49"/>
                  </a:lnTo>
                  <a:lnTo>
                    <a:pt x="157" y="63"/>
                  </a:lnTo>
                  <a:lnTo>
                    <a:pt x="159" y="79"/>
                  </a:lnTo>
                  <a:lnTo>
                    <a:pt x="157" y="95"/>
                  </a:lnTo>
                  <a:lnTo>
                    <a:pt x="154" y="110"/>
                  </a:lnTo>
                  <a:lnTo>
                    <a:pt x="145" y="124"/>
                  </a:lnTo>
                  <a:lnTo>
                    <a:pt x="136" y="135"/>
                  </a:lnTo>
                  <a:lnTo>
                    <a:pt x="124" y="145"/>
                  </a:lnTo>
                  <a:lnTo>
                    <a:pt x="110" y="152"/>
                  </a:lnTo>
                  <a:lnTo>
                    <a:pt x="96" y="158"/>
                  </a:lnTo>
                  <a:lnTo>
                    <a:pt x="80" y="159"/>
                  </a:lnTo>
                  <a:lnTo>
                    <a:pt x="63" y="158"/>
                  </a:lnTo>
                  <a:lnTo>
                    <a:pt x="49" y="152"/>
                  </a:lnTo>
                  <a:lnTo>
                    <a:pt x="35" y="145"/>
                  </a:lnTo>
                  <a:lnTo>
                    <a:pt x="23" y="135"/>
                  </a:lnTo>
                  <a:lnTo>
                    <a:pt x="14" y="124"/>
                  </a:lnTo>
                  <a:lnTo>
                    <a:pt x="7" y="110"/>
                  </a:lnTo>
                  <a:lnTo>
                    <a:pt x="2" y="95"/>
                  </a:lnTo>
                  <a:lnTo>
                    <a:pt x="0" y="79"/>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86" name="Freeform 141"/>
            <p:cNvSpPr>
              <a:spLocks/>
            </p:cNvSpPr>
            <p:nvPr/>
          </p:nvSpPr>
          <p:spPr bwMode="auto">
            <a:xfrm>
              <a:off x="419" y="3954"/>
              <a:ext cx="107" cy="108"/>
            </a:xfrm>
            <a:custGeom>
              <a:avLst/>
              <a:gdLst>
                <a:gd name="T0" fmla="*/ 0 w 107"/>
                <a:gd name="T1" fmla="*/ 54 h 108"/>
                <a:gd name="T2" fmla="*/ 0 w 107"/>
                <a:gd name="T3" fmla="*/ 44 h 108"/>
                <a:gd name="T4" fmla="*/ 4 w 107"/>
                <a:gd name="T5" fmla="*/ 33 h 108"/>
                <a:gd name="T6" fmla="*/ 9 w 107"/>
                <a:gd name="T7" fmla="*/ 24 h 108"/>
                <a:gd name="T8" fmla="*/ 16 w 107"/>
                <a:gd name="T9" fmla="*/ 16 h 108"/>
                <a:gd name="T10" fmla="*/ 23 w 107"/>
                <a:gd name="T11" fmla="*/ 10 h 108"/>
                <a:gd name="T12" fmla="*/ 33 w 107"/>
                <a:gd name="T13" fmla="*/ 5 h 108"/>
                <a:gd name="T14" fmla="*/ 42 w 107"/>
                <a:gd name="T15" fmla="*/ 2 h 108"/>
                <a:gd name="T16" fmla="*/ 54 w 107"/>
                <a:gd name="T17" fmla="*/ 0 h 108"/>
                <a:gd name="T18" fmla="*/ 65 w 107"/>
                <a:gd name="T19" fmla="*/ 2 h 108"/>
                <a:gd name="T20" fmla="*/ 75 w 107"/>
                <a:gd name="T21" fmla="*/ 5 h 108"/>
                <a:gd name="T22" fmla="*/ 84 w 107"/>
                <a:gd name="T23" fmla="*/ 10 h 108"/>
                <a:gd name="T24" fmla="*/ 91 w 107"/>
                <a:gd name="T25" fmla="*/ 16 h 108"/>
                <a:gd name="T26" fmla="*/ 98 w 107"/>
                <a:gd name="T27" fmla="*/ 24 h 108"/>
                <a:gd name="T28" fmla="*/ 103 w 107"/>
                <a:gd name="T29" fmla="*/ 33 h 108"/>
                <a:gd name="T30" fmla="*/ 107 w 107"/>
                <a:gd name="T31" fmla="*/ 44 h 108"/>
                <a:gd name="T32" fmla="*/ 107 w 107"/>
                <a:gd name="T33" fmla="*/ 54 h 108"/>
                <a:gd name="T34" fmla="*/ 107 w 107"/>
                <a:gd name="T35" fmla="*/ 65 h 108"/>
                <a:gd name="T36" fmla="*/ 103 w 107"/>
                <a:gd name="T37" fmla="*/ 75 h 108"/>
                <a:gd name="T38" fmla="*/ 98 w 107"/>
                <a:gd name="T39" fmla="*/ 84 h 108"/>
                <a:gd name="T40" fmla="*/ 91 w 107"/>
                <a:gd name="T41" fmla="*/ 92 h 108"/>
                <a:gd name="T42" fmla="*/ 84 w 107"/>
                <a:gd name="T43" fmla="*/ 99 h 108"/>
                <a:gd name="T44" fmla="*/ 75 w 107"/>
                <a:gd name="T45" fmla="*/ 105 h 108"/>
                <a:gd name="T46" fmla="*/ 65 w 107"/>
                <a:gd name="T47" fmla="*/ 106 h 108"/>
                <a:gd name="T48" fmla="*/ 54 w 107"/>
                <a:gd name="T49" fmla="*/ 108 h 108"/>
                <a:gd name="T50" fmla="*/ 42 w 107"/>
                <a:gd name="T51" fmla="*/ 106 h 108"/>
                <a:gd name="T52" fmla="*/ 33 w 107"/>
                <a:gd name="T53" fmla="*/ 105 h 108"/>
                <a:gd name="T54" fmla="*/ 23 w 107"/>
                <a:gd name="T55" fmla="*/ 99 h 108"/>
                <a:gd name="T56" fmla="*/ 16 w 107"/>
                <a:gd name="T57" fmla="*/ 92 h 108"/>
                <a:gd name="T58" fmla="*/ 9 w 107"/>
                <a:gd name="T59" fmla="*/ 84 h 108"/>
                <a:gd name="T60" fmla="*/ 4 w 107"/>
                <a:gd name="T61" fmla="*/ 75 h 108"/>
                <a:gd name="T62" fmla="*/ 0 w 107"/>
                <a:gd name="T63" fmla="*/ 65 h 108"/>
                <a:gd name="T64" fmla="*/ 0 w 107"/>
                <a:gd name="T65" fmla="*/ 54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7"/>
                <a:gd name="T100" fmla="*/ 0 h 108"/>
                <a:gd name="T101" fmla="*/ 107 w 107"/>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7" h="108">
                  <a:moveTo>
                    <a:pt x="0" y="54"/>
                  </a:moveTo>
                  <a:lnTo>
                    <a:pt x="0" y="44"/>
                  </a:lnTo>
                  <a:lnTo>
                    <a:pt x="4" y="33"/>
                  </a:lnTo>
                  <a:lnTo>
                    <a:pt x="9" y="24"/>
                  </a:lnTo>
                  <a:lnTo>
                    <a:pt x="16" y="16"/>
                  </a:lnTo>
                  <a:lnTo>
                    <a:pt x="23" y="10"/>
                  </a:lnTo>
                  <a:lnTo>
                    <a:pt x="33" y="5"/>
                  </a:lnTo>
                  <a:lnTo>
                    <a:pt x="42" y="2"/>
                  </a:lnTo>
                  <a:lnTo>
                    <a:pt x="54" y="0"/>
                  </a:lnTo>
                  <a:lnTo>
                    <a:pt x="65" y="2"/>
                  </a:lnTo>
                  <a:lnTo>
                    <a:pt x="75" y="5"/>
                  </a:lnTo>
                  <a:lnTo>
                    <a:pt x="84" y="10"/>
                  </a:lnTo>
                  <a:lnTo>
                    <a:pt x="91" y="16"/>
                  </a:lnTo>
                  <a:lnTo>
                    <a:pt x="98" y="24"/>
                  </a:lnTo>
                  <a:lnTo>
                    <a:pt x="103" y="33"/>
                  </a:lnTo>
                  <a:lnTo>
                    <a:pt x="107" y="44"/>
                  </a:lnTo>
                  <a:lnTo>
                    <a:pt x="107" y="54"/>
                  </a:lnTo>
                  <a:lnTo>
                    <a:pt x="107" y="65"/>
                  </a:lnTo>
                  <a:lnTo>
                    <a:pt x="103" y="75"/>
                  </a:lnTo>
                  <a:lnTo>
                    <a:pt x="98" y="84"/>
                  </a:lnTo>
                  <a:lnTo>
                    <a:pt x="91" y="92"/>
                  </a:lnTo>
                  <a:lnTo>
                    <a:pt x="84" y="99"/>
                  </a:lnTo>
                  <a:lnTo>
                    <a:pt x="75" y="105"/>
                  </a:lnTo>
                  <a:lnTo>
                    <a:pt x="65" y="106"/>
                  </a:lnTo>
                  <a:lnTo>
                    <a:pt x="54" y="108"/>
                  </a:lnTo>
                  <a:lnTo>
                    <a:pt x="42" y="106"/>
                  </a:lnTo>
                  <a:lnTo>
                    <a:pt x="33" y="105"/>
                  </a:lnTo>
                  <a:lnTo>
                    <a:pt x="23" y="99"/>
                  </a:lnTo>
                  <a:lnTo>
                    <a:pt x="16" y="92"/>
                  </a:lnTo>
                  <a:lnTo>
                    <a:pt x="9" y="84"/>
                  </a:lnTo>
                  <a:lnTo>
                    <a:pt x="4" y="75"/>
                  </a:lnTo>
                  <a:lnTo>
                    <a:pt x="0" y="65"/>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87" name="Freeform 142"/>
            <p:cNvSpPr>
              <a:spLocks/>
            </p:cNvSpPr>
            <p:nvPr/>
          </p:nvSpPr>
          <p:spPr bwMode="auto">
            <a:xfrm>
              <a:off x="520" y="3985"/>
              <a:ext cx="74" cy="47"/>
            </a:xfrm>
            <a:custGeom>
              <a:avLst/>
              <a:gdLst>
                <a:gd name="T0" fmla="*/ 63 w 74"/>
                <a:gd name="T1" fmla="*/ 41 h 47"/>
                <a:gd name="T2" fmla="*/ 0 w 74"/>
                <a:gd name="T3" fmla="*/ 47 h 47"/>
                <a:gd name="T4" fmla="*/ 4 w 74"/>
                <a:gd name="T5" fmla="*/ 35 h 47"/>
                <a:gd name="T6" fmla="*/ 4 w 74"/>
                <a:gd name="T7" fmla="*/ 25 h 47"/>
                <a:gd name="T8" fmla="*/ 4 w 74"/>
                <a:gd name="T9" fmla="*/ 13 h 47"/>
                <a:gd name="T10" fmla="*/ 0 w 74"/>
                <a:gd name="T11" fmla="*/ 0 h 47"/>
                <a:gd name="T12" fmla="*/ 63 w 74"/>
                <a:gd name="T13" fmla="*/ 6 h 47"/>
                <a:gd name="T14" fmla="*/ 68 w 74"/>
                <a:gd name="T15" fmla="*/ 7 h 47"/>
                <a:gd name="T16" fmla="*/ 72 w 74"/>
                <a:gd name="T17" fmla="*/ 11 h 47"/>
                <a:gd name="T18" fmla="*/ 74 w 74"/>
                <a:gd name="T19" fmla="*/ 18 h 47"/>
                <a:gd name="T20" fmla="*/ 74 w 74"/>
                <a:gd name="T21" fmla="*/ 23 h 47"/>
                <a:gd name="T22" fmla="*/ 74 w 74"/>
                <a:gd name="T23" fmla="*/ 30 h 47"/>
                <a:gd name="T24" fmla="*/ 72 w 74"/>
                <a:gd name="T25" fmla="*/ 35 h 47"/>
                <a:gd name="T26" fmla="*/ 68 w 74"/>
                <a:gd name="T27" fmla="*/ 39 h 47"/>
                <a:gd name="T28" fmla="*/ 63 w 74"/>
                <a:gd name="T29" fmla="*/ 41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4"/>
                <a:gd name="T46" fmla="*/ 0 h 47"/>
                <a:gd name="T47" fmla="*/ 74 w 74"/>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4" h="47">
                  <a:moveTo>
                    <a:pt x="63" y="41"/>
                  </a:moveTo>
                  <a:lnTo>
                    <a:pt x="0" y="47"/>
                  </a:lnTo>
                  <a:lnTo>
                    <a:pt x="4" y="35"/>
                  </a:lnTo>
                  <a:lnTo>
                    <a:pt x="4" y="25"/>
                  </a:lnTo>
                  <a:lnTo>
                    <a:pt x="4" y="13"/>
                  </a:lnTo>
                  <a:lnTo>
                    <a:pt x="0" y="0"/>
                  </a:lnTo>
                  <a:lnTo>
                    <a:pt x="63" y="6"/>
                  </a:lnTo>
                  <a:lnTo>
                    <a:pt x="68" y="7"/>
                  </a:lnTo>
                  <a:lnTo>
                    <a:pt x="72" y="11"/>
                  </a:lnTo>
                  <a:lnTo>
                    <a:pt x="74" y="18"/>
                  </a:lnTo>
                  <a:lnTo>
                    <a:pt x="74" y="23"/>
                  </a:lnTo>
                  <a:lnTo>
                    <a:pt x="74" y="30"/>
                  </a:lnTo>
                  <a:lnTo>
                    <a:pt x="72" y="35"/>
                  </a:lnTo>
                  <a:lnTo>
                    <a:pt x="68" y="39"/>
                  </a:lnTo>
                  <a:lnTo>
                    <a:pt x="63" y="41"/>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88" name="Freeform 143"/>
            <p:cNvSpPr>
              <a:spLocks/>
            </p:cNvSpPr>
            <p:nvPr/>
          </p:nvSpPr>
          <p:spPr bwMode="auto">
            <a:xfrm>
              <a:off x="520" y="3985"/>
              <a:ext cx="74" cy="47"/>
            </a:xfrm>
            <a:custGeom>
              <a:avLst/>
              <a:gdLst>
                <a:gd name="T0" fmla="*/ 63 w 74"/>
                <a:gd name="T1" fmla="*/ 41 h 47"/>
                <a:gd name="T2" fmla="*/ 0 w 74"/>
                <a:gd name="T3" fmla="*/ 47 h 47"/>
                <a:gd name="T4" fmla="*/ 4 w 74"/>
                <a:gd name="T5" fmla="*/ 35 h 47"/>
                <a:gd name="T6" fmla="*/ 4 w 74"/>
                <a:gd name="T7" fmla="*/ 25 h 47"/>
                <a:gd name="T8" fmla="*/ 4 w 74"/>
                <a:gd name="T9" fmla="*/ 13 h 47"/>
                <a:gd name="T10" fmla="*/ 0 w 74"/>
                <a:gd name="T11" fmla="*/ 0 h 47"/>
                <a:gd name="T12" fmla="*/ 63 w 74"/>
                <a:gd name="T13" fmla="*/ 6 h 47"/>
                <a:gd name="T14" fmla="*/ 68 w 74"/>
                <a:gd name="T15" fmla="*/ 7 h 47"/>
                <a:gd name="T16" fmla="*/ 72 w 74"/>
                <a:gd name="T17" fmla="*/ 11 h 47"/>
                <a:gd name="T18" fmla="*/ 74 w 74"/>
                <a:gd name="T19" fmla="*/ 18 h 47"/>
                <a:gd name="T20" fmla="*/ 74 w 74"/>
                <a:gd name="T21" fmla="*/ 23 h 47"/>
                <a:gd name="T22" fmla="*/ 74 w 74"/>
                <a:gd name="T23" fmla="*/ 30 h 47"/>
                <a:gd name="T24" fmla="*/ 72 w 74"/>
                <a:gd name="T25" fmla="*/ 35 h 47"/>
                <a:gd name="T26" fmla="*/ 68 w 74"/>
                <a:gd name="T27" fmla="*/ 39 h 47"/>
                <a:gd name="T28" fmla="*/ 63 w 74"/>
                <a:gd name="T29" fmla="*/ 41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4"/>
                <a:gd name="T46" fmla="*/ 0 h 47"/>
                <a:gd name="T47" fmla="*/ 74 w 74"/>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4" h="47">
                  <a:moveTo>
                    <a:pt x="63" y="41"/>
                  </a:moveTo>
                  <a:lnTo>
                    <a:pt x="0" y="47"/>
                  </a:lnTo>
                  <a:lnTo>
                    <a:pt x="4" y="35"/>
                  </a:lnTo>
                  <a:lnTo>
                    <a:pt x="4" y="25"/>
                  </a:lnTo>
                  <a:lnTo>
                    <a:pt x="4" y="13"/>
                  </a:lnTo>
                  <a:lnTo>
                    <a:pt x="0" y="0"/>
                  </a:lnTo>
                  <a:lnTo>
                    <a:pt x="63" y="6"/>
                  </a:lnTo>
                  <a:lnTo>
                    <a:pt x="68" y="7"/>
                  </a:lnTo>
                  <a:lnTo>
                    <a:pt x="72" y="11"/>
                  </a:lnTo>
                  <a:lnTo>
                    <a:pt x="74" y="18"/>
                  </a:lnTo>
                  <a:lnTo>
                    <a:pt x="74" y="23"/>
                  </a:lnTo>
                  <a:lnTo>
                    <a:pt x="74" y="30"/>
                  </a:lnTo>
                  <a:lnTo>
                    <a:pt x="72" y="35"/>
                  </a:lnTo>
                  <a:lnTo>
                    <a:pt x="68" y="39"/>
                  </a:lnTo>
                  <a:lnTo>
                    <a:pt x="63" y="41"/>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689" name="Freeform 144"/>
            <p:cNvSpPr>
              <a:spLocks/>
            </p:cNvSpPr>
            <p:nvPr/>
          </p:nvSpPr>
          <p:spPr bwMode="auto">
            <a:xfrm>
              <a:off x="648" y="3833"/>
              <a:ext cx="87" cy="112"/>
            </a:xfrm>
            <a:custGeom>
              <a:avLst/>
              <a:gdLst>
                <a:gd name="T0" fmla="*/ 64 w 87"/>
                <a:gd name="T1" fmla="*/ 7 h 112"/>
                <a:gd name="T2" fmla="*/ 0 w 87"/>
                <a:gd name="T3" fmla="*/ 96 h 112"/>
                <a:gd name="T4" fmla="*/ 15 w 87"/>
                <a:gd name="T5" fmla="*/ 98 h 112"/>
                <a:gd name="T6" fmla="*/ 28 w 87"/>
                <a:gd name="T7" fmla="*/ 102 h 112"/>
                <a:gd name="T8" fmla="*/ 38 w 87"/>
                <a:gd name="T9" fmla="*/ 107 h 112"/>
                <a:gd name="T10" fmla="*/ 49 w 87"/>
                <a:gd name="T11" fmla="*/ 112 h 112"/>
                <a:gd name="T12" fmla="*/ 84 w 87"/>
                <a:gd name="T13" fmla="*/ 20 h 112"/>
                <a:gd name="T14" fmla="*/ 87 w 87"/>
                <a:gd name="T15" fmla="*/ 14 h 112"/>
                <a:gd name="T16" fmla="*/ 87 w 87"/>
                <a:gd name="T17" fmla="*/ 9 h 112"/>
                <a:gd name="T18" fmla="*/ 87 w 87"/>
                <a:gd name="T19" fmla="*/ 4 h 112"/>
                <a:gd name="T20" fmla="*/ 84 w 87"/>
                <a:gd name="T21" fmla="*/ 2 h 112"/>
                <a:gd name="T22" fmla="*/ 80 w 87"/>
                <a:gd name="T23" fmla="*/ 0 h 112"/>
                <a:gd name="T24" fmla="*/ 77 w 87"/>
                <a:gd name="T25" fmla="*/ 0 h 112"/>
                <a:gd name="T26" fmla="*/ 71 w 87"/>
                <a:gd name="T27" fmla="*/ 2 h 112"/>
                <a:gd name="T28" fmla="*/ 64 w 87"/>
                <a:gd name="T29" fmla="*/ 7 h 1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7"/>
                <a:gd name="T46" fmla="*/ 0 h 112"/>
                <a:gd name="T47" fmla="*/ 87 w 87"/>
                <a:gd name="T48" fmla="*/ 112 h 11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7" h="112">
                  <a:moveTo>
                    <a:pt x="64" y="7"/>
                  </a:moveTo>
                  <a:lnTo>
                    <a:pt x="0" y="96"/>
                  </a:lnTo>
                  <a:lnTo>
                    <a:pt x="15" y="98"/>
                  </a:lnTo>
                  <a:lnTo>
                    <a:pt x="28" y="102"/>
                  </a:lnTo>
                  <a:lnTo>
                    <a:pt x="38" y="107"/>
                  </a:lnTo>
                  <a:lnTo>
                    <a:pt x="49" y="112"/>
                  </a:lnTo>
                  <a:lnTo>
                    <a:pt x="84" y="20"/>
                  </a:lnTo>
                  <a:lnTo>
                    <a:pt x="87" y="14"/>
                  </a:lnTo>
                  <a:lnTo>
                    <a:pt x="87" y="9"/>
                  </a:lnTo>
                  <a:lnTo>
                    <a:pt x="87" y="4"/>
                  </a:lnTo>
                  <a:lnTo>
                    <a:pt x="84" y="2"/>
                  </a:lnTo>
                  <a:lnTo>
                    <a:pt x="80" y="0"/>
                  </a:lnTo>
                  <a:lnTo>
                    <a:pt x="77" y="0"/>
                  </a:lnTo>
                  <a:lnTo>
                    <a:pt x="71" y="2"/>
                  </a:lnTo>
                  <a:lnTo>
                    <a:pt x="64" y="7"/>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690" name="Freeform 145"/>
            <p:cNvSpPr>
              <a:spLocks/>
            </p:cNvSpPr>
            <p:nvPr/>
          </p:nvSpPr>
          <p:spPr bwMode="auto">
            <a:xfrm>
              <a:off x="648" y="3833"/>
              <a:ext cx="87" cy="112"/>
            </a:xfrm>
            <a:custGeom>
              <a:avLst/>
              <a:gdLst>
                <a:gd name="T0" fmla="*/ 64 w 87"/>
                <a:gd name="T1" fmla="*/ 7 h 112"/>
                <a:gd name="T2" fmla="*/ 0 w 87"/>
                <a:gd name="T3" fmla="*/ 96 h 112"/>
                <a:gd name="T4" fmla="*/ 15 w 87"/>
                <a:gd name="T5" fmla="*/ 98 h 112"/>
                <a:gd name="T6" fmla="*/ 28 w 87"/>
                <a:gd name="T7" fmla="*/ 102 h 112"/>
                <a:gd name="T8" fmla="*/ 38 w 87"/>
                <a:gd name="T9" fmla="*/ 107 h 112"/>
                <a:gd name="T10" fmla="*/ 49 w 87"/>
                <a:gd name="T11" fmla="*/ 112 h 112"/>
                <a:gd name="T12" fmla="*/ 84 w 87"/>
                <a:gd name="T13" fmla="*/ 20 h 112"/>
                <a:gd name="T14" fmla="*/ 87 w 87"/>
                <a:gd name="T15" fmla="*/ 14 h 112"/>
                <a:gd name="T16" fmla="*/ 87 w 87"/>
                <a:gd name="T17" fmla="*/ 9 h 112"/>
                <a:gd name="T18" fmla="*/ 87 w 87"/>
                <a:gd name="T19" fmla="*/ 4 h 112"/>
                <a:gd name="T20" fmla="*/ 84 w 87"/>
                <a:gd name="T21" fmla="*/ 2 h 112"/>
                <a:gd name="T22" fmla="*/ 80 w 87"/>
                <a:gd name="T23" fmla="*/ 0 h 112"/>
                <a:gd name="T24" fmla="*/ 77 w 87"/>
                <a:gd name="T25" fmla="*/ 0 h 112"/>
                <a:gd name="T26" fmla="*/ 71 w 87"/>
                <a:gd name="T27" fmla="*/ 2 h 112"/>
                <a:gd name="T28" fmla="*/ 64 w 87"/>
                <a:gd name="T29" fmla="*/ 7 h 1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7"/>
                <a:gd name="T46" fmla="*/ 0 h 112"/>
                <a:gd name="T47" fmla="*/ 87 w 87"/>
                <a:gd name="T48" fmla="*/ 112 h 11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7" h="112">
                  <a:moveTo>
                    <a:pt x="64" y="7"/>
                  </a:moveTo>
                  <a:lnTo>
                    <a:pt x="0" y="96"/>
                  </a:lnTo>
                  <a:lnTo>
                    <a:pt x="15" y="98"/>
                  </a:lnTo>
                  <a:lnTo>
                    <a:pt x="28" y="102"/>
                  </a:lnTo>
                  <a:lnTo>
                    <a:pt x="38" y="107"/>
                  </a:lnTo>
                  <a:lnTo>
                    <a:pt x="49" y="112"/>
                  </a:lnTo>
                  <a:lnTo>
                    <a:pt x="84" y="20"/>
                  </a:lnTo>
                  <a:lnTo>
                    <a:pt x="87" y="14"/>
                  </a:lnTo>
                  <a:lnTo>
                    <a:pt x="87" y="9"/>
                  </a:lnTo>
                  <a:lnTo>
                    <a:pt x="87" y="4"/>
                  </a:lnTo>
                  <a:lnTo>
                    <a:pt x="84" y="2"/>
                  </a:lnTo>
                  <a:lnTo>
                    <a:pt x="80" y="0"/>
                  </a:lnTo>
                  <a:lnTo>
                    <a:pt x="77" y="0"/>
                  </a:lnTo>
                  <a:lnTo>
                    <a:pt x="71" y="2"/>
                  </a:lnTo>
                  <a:lnTo>
                    <a:pt x="64" y="7"/>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grpSp>
      <p:grpSp>
        <p:nvGrpSpPr>
          <p:cNvPr id="53253" name="Group 1451"/>
          <p:cNvGrpSpPr>
            <a:grpSpLocks/>
          </p:cNvGrpSpPr>
          <p:nvPr/>
        </p:nvGrpSpPr>
        <p:grpSpPr bwMode="auto">
          <a:xfrm>
            <a:off x="2058988" y="119063"/>
            <a:ext cx="1196975" cy="6140450"/>
            <a:chOff x="1434" y="101"/>
            <a:chExt cx="754" cy="3868"/>
          </a:xfrm>
        </p:grpSpPr>
        <p:sp>
          <p:nvSpPr>
            <p:cNvPr id="53433" name="Freeform 146"/>
            <p:cNvSpPr>
              <a:spLocks/>
            </p:cNvSpPr>
            <p:nvPr/>
          </p:nvSpPr>
          <p:spPr bwMode="auto">
            <a:xfrm>
              <a:off x="1684" y="125"/>
              <a:ext cx="155" cy="156"/>
            </a:xfrm>
            <a:custGeom>
              <a:avLst/>
              <a:gdLst>
                <a:gd name="T0" fmla="*/ 0 w 155"/>
                <a:gd name="T1" fmla="*/ 79 h 156"/>
                <a:gd name="T2" fmla="*/ 2 w 155"/>
                <a:gd name="T3" fmla="*/ 63 h 156"/>
                <a:gd name="T4" fmla="*/ 5 w 155"/>
                <a:gd name="T5" fmla="*/ 49 h 156"/>
                <a:gd name="T6" fmla="*/ 12 w 155"/>
                <a:gd name="T7" fmla="*/ 35 h 156"/>
                <a:gd name="T8" fmla="*/ 23 w 155"/>
                <a:gd name="T9" fmla="*/ 23 h 156"/>
                <a:gd name="T10" fmla="*/ 33 w 155"/>
                <a:gd name="T11" fmla="*/ 14 h 156"/>
                <a:gd name="T12" fmla="*/ 47 w 155"/>
                <a:gd name="T13" fmla="*/ 7 h 156"/>
                <a:gd name="T14" fmla="*/ 61 w 155"/>
                <a:gd name="T15" fmla="*/ 2 h 156"/>
                <a:gd name="T16" fmla="*/ 77 w 155"/>
                <a:gd name="T17" fmla="*/ 0 h 156"/>
                <a:gd name="T18" fmla="*/ 92 w 155"/>
                <a:gd name="T19" fmla="*/ 2 h 156"/>
                <a:gd name="T20" fmla="*/ 106 w 155"/>
                <a:gd name="T21" fmla="*/ 7 h 156"/>
                <a:gd name="T22" fmla="*/ 120 w 155"/>
                <a:gd name="T23" fmla="*/ 14 h 156"/>
                <a:gd name="T24" fmla="*/ 133 w 155"/>
                <a:gd name="T25" fmla="*/ 23 h 156"/>
                <a:gd name="T26" fmla="*/ 141 w 155"/>
                <a:gd name="T27" fmla="*/ 35 h 156"/>
                <a:gd name="T28" fmla="*/ 148 w 155"/>
                <a:gd name="T29" fmla="*/ 49 h 156"/>
                <a:gd name="T30" fmla="*/ 154 w 155"/>
                <a:gd name="T31" fmla="*/ 63 h 156"/>
                <a:gd name="T32" fmla="*/ 155 w 155"/>
                <a:gd name="T33" fmla="*/ 79 h 156"/>
                <a:gd name="T34" fmla="*/ 154 w 155"/>
                <a:gd name="T35" fmla="*/ 94 h 156"/>
                <a:gd name="T36" fmla="*/ 148 w 155"/>
                <a:gd name="T37" fmla="*/ 108 h 156"/>
                <a:gd name="T38" fmla="*/ 141 w 155"/>
                <a:gd name="T39" fmla="*/ 122 h 156"/>
                <a:gd name="T40" fmla="*/ 133 w 155"/>
                <a:gd name="T41" fmla="*/ 133 h 156"/>
                <a:gd name="T42" fmla="*/ 120 w 155"/>
                <a:gd name="T43" fmla="*/ 143 h 156"/>
                <a:gd name="T44" fmla="*/ 106 w 155"/>
                <a:gd name="T45" fmla="*/ 150 h 156"/>
                <a:gd name="T46" fmla="*/ 92 w 155"/>
                <a:gd name="T47" fmla="*/ 156 h 156"/>
                <a:gd name="T48" fmla="*/ 77 w 155"/>
                <a:gd name="T49" fmla="*/ 156 h 156"/>
                <a:gd name="T50" fmla="*/ 61 w 155"/>
                <a:gd name="T51" fmla="*/ 156 h 156"/>
                <a:gd name="T52" fmla="*/ 47 w 155"/>
                <a:gd name="T53" fmla="*/ 150 h 156"/>
                <a:gd name="T54" fmla="*/ 33 w 155"/>
                <a:gd name="T55" fmla="*/ 143 h 156"/>
                <a:gd name="T56" fmla="*/ 23 w 155"/>
                <a:gd name="T57" fmla="*/ 133 h 156"/>
                <a:gd name="T58" fmla="*/ 12 w 155"/>
                <a:gd name="T59" fmla="*/ 122 h 156"/>
                <a:gd name="T60" fmla="*/ 5 w 155"/>
                <a:gd name="T61" fmla="*/ 108 h 156"/>
                <a:gd name="T62" fmla="*/ 2 w 155"/>
                <a:gd name="T63" fmla="*/ 94 h 156"/>
                <a:gd name="T64" fmla="*/ 0 w 155"/>
                <a:gd name="T65" fmla="*/ 79 h 15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5"/>
                <a:gd name="T100" fmla="*/ 0 h 156"/>
                <a:gd name="T101" fmla="*/ 155 w 155"/>
                <a:gd name="T102" fmla="*/ 156 h 15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5" h="156">
                  <a:moveTo>
                    <a:pt x="0" y="79"/>
                  </a:moveTo>
                  <a:lnTo>
                    <a:pt x="2" y="63"/>
                  </a:lnTo>
                  <a:lnTo>
                    <a:pt x="5" y="49"/>
                  </a:lnTo>
                  <a:lnTo>
                    <a:pt x="12" y="35"/>
                  </a:lnTo>
                  <a:lnTo>
                    <a:pt x="23" y="23"/>
                  </a:lnTo>
                  <a:lnTo>
                    <a:pt x="33" y="14"/>
                  </a:lnTo>
                  <a:lnTo>
                    <a:pt x="47" y="7"/>
                  </a:lnTo>
                  <a:lnTo>
                    <a:pt x="61" y="2"/>
                  </a:lnTo>
                  <a:lnTo>
                    <a:pt x="77" y="0"/>
                  </a:lnTo>
                  <a:lnTo>
                    <a:pt x="92" y="2"/>
                  </a:lnTo>
                  <a:lnTo>
                    <a:pt x="106" y="7"/>
                  </a:lnTo>
                  <a:lnTo>
                    <a:pt x="120" y="14"/>
                  </a:lnTo>
                  <a:lnTo>
                    <a:pt x="133" y="23"/>
                  </a:lnTo>
                  <a:lnTo>
                    <a:pt x="141" y="35"/>
                  </a:lnTo>
                  <a:lnTo>
                    <a:pt x="148" y="49"/>
                  </a:lnTo>
                  <a:lnTo>
                    <a:pt x="154" y="63"/>
                  </a:lnTo>
                  <a:lnTo>
                    <a:pt x="155" y="79"/>
                  </a:lnTo>
                  <a:lnTo>
                    <a:pt x="154" y="94"/>
                  </a:lnTo>
                  <a:lnTo>
                    <a:pt x="148" y="108"/>
                  </a:lnTo>
                  <a:lnTo>
                    <a:pt x="141" y="122"/>
                  </a:lnTo>
                  <a:lnTo>
                    <a:pt x="133" y="133"/>
                  </a:lnTo>
                  <a:lnTo>
                    <a:pt x="120" y="143"/>
                  </a:lnTo>
                  <a:lnTo>
                    <a:pt x="106" y="150"/>
                  </a:lnTo>
                  <a:lnTo>
                    <a:pt x="92" y="156"/>
                  </a:lnTo>
                  <a:lnTo>
                    <a:pt x="77" y="156"/>
                  </a:lnTo>
                  <a:lnTo>
                    <a:pt x="61" y="156"/>
                  </a:lnTo>
                  <a:lnTo>
                    <a:pt x="47" y="150"/>
                  </a:lnTo>
                  <a:lnTo>
                    <a:pt x="33" y="143"/>
                  </a:lnTo>
                  <a:lnTo>
                    <a:pt x="23" y="133"/>
                  </a:lnTo>
                  <a:lnTo>
                    <a:pt x="12" y="122"/>
                  </a:lnTo>
                  <a:lnTo>
                    <a:pt x="5" y="108"/>
                  </a:lnTo>
                  <a:lnTo>
                    <a:pt x="2" y="94"/>
                  </a:lnTo>
                  <a:lnTo>
                    <a:pt x="0" y="79"/>
                  </a:lnTo>
                  <a:close/>
                </a:path>
              </a:pathLst>
            </a:custGeom>
            <a:gradFill rotWithShape="1">
              <a:gsLst>
                <a:gs pos="0">
                  <a:srgbClr val="FFE3B9"/>
                </a:gs>
                <a:gs pos="100000">
                  <a:srgbClr val="FF99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34" name="Freeform 147"/>
            <p:cNvSpPr>
              <a:spLocks/>
            </p:cNvSpPr>
            <p:nvPr/>
          </p:nvSpPr>
          <p:spPr bwMode="auto">
            <a:xfrm>
              <a:off x="1783" y="515"/>
              <a:ext cx="159" cy="158"/>
            </a:xfrm>
            <a:custGeom>
              <a:avLst/>
              <a:gdLst>
                <a:gd name="T0" fmla="*/ 159 w 159"/>
                <a:gd name="T1" fmla="*/ 80 h 158"/>
                <a:gd name="T2" fmla="*/ 158 w 159"/>
                <a:gd name="T3" fmla="*/ 96 h 158"/>
                <a:gd name="T4" fmla="*/ 154 w 159"/>
                <a:gd name="T5" fmla="*/ 110 h 158"/>
                <a:gd name="T6" fmla="*/ 147 w 159"/>
                <a:gd name="T7" fmla="*/ 123 h 158"/>
                <a:gd name="T8" fmla="*/ 137 w 159"/>
                <a:gd name="T9" fmla="*/ 136 h 158"/>
                <a:gd name="T10" fmla="*/ 124 w 159"/>
                <a:gd name="T11" fmla="*/ 144 h 158"/>
                <a:gd name="T12" fmla="*/ 112 w 159"/>
                <a:gd name="T13" fmla="*/ 151 h 158"/>
                <a:gd name="T14" fmla="*/ 96 w 159"/>
                <a:gd name="T15" fmla="*/ 157 h 158"/>
                <a:gd name="T16" fmla="*/ 81 w 159"/>
                <a:gd name="T17" fmla="*/ 158 h 158"/>
                <a:gd name="T18" fmla="*/ 65 w 159"/>
                <a:gd name="T19" fmla="*/ 157 h 158"/>
                <a:gd name="T20" fmla="*/ 49 w 159"/>
                <a:gd name="T21" fmla="*/ 151 h 158"/>
                <a:gd name="T22" fmla="*/ 35 w 159"/>
                <a:gd name="T23" fmla="*/ 144 h 158"/>
                <a:gd name="T24" fmla="*/ 25 w 159"/>
                <a:gd name="T25" fmla="*/ 136 h 158"/>
                <a:gd name="T26" fmla="*/ 14 w 159"/>
                <a:gd name="T27" fmla="*/ 123 h 158"/>
                <a:gd name="T28" fmla="*/ 7 w 159"/>
                <a:gd name="T29" fmla="*/ 110 h 158"/>
                <a:gd name="T30" fmla="*/ 2 w 159"/>
                <a:gd name="T31" fmla="*/ 96 h 158"/>
                <a:gd name="T32" fmla="*/ 0 w 159"/>
                <a:gd name="T33" fmla="*/ 80 h 158"/>
                <a:gd name="T34" fmla="*/ 2 w 159"/>
                <a:gd name="T35" fmla="*/ 62 h 158"/>
                <a:gd name="T36" fmla="*/ 7 w 159"/>
                <a:gd name="T37" fmla="*/ 48 h 158"/>
                <a:gd name="T38" fmla="*/ 14 w 159"/>
                <a:gd name="T39" fmla="*/ 34 h 158"/>
                <a:gd name="T40" fmla="*/ 25 w 159"/>
                <a:gd name="T41" fmla="*/ 22 h 158"/>
                <a:gd name="T42" fmla="*/ 35 w 159"/>
                <a:gd name="T43" fmla="*/ 13 h 158"/>
                <a:gd name="T44" fmla="*/ 49 w 159"/>
                <a:gd name="T45" fmla="*/ 7 h 158"/>
                <a:gd name="T46" fmla="*/ 65 w 159"/>
                <a:gd name="T47" fmla="*/ 1 h 158"/>
                <a:gd name="T48" fmla="*/ 81 w 159"/>
                <a:gd name="T49" fmla="*/ 0 h 158"/>
                <a:gd name="T50" fmla="*/ 96 w 159"/>
                <a:gd name="T51" fmla="*/ 1 h 158"/>
                <a:gd name="T52" fmla="*/ 112 w 159"/>
                <a:gd name="T53" fmla="*/ 7 h 158"/>
                <a:gd name="T54" fmla="*/ 124 w 159"/>
                <a:gd name="T55" fmla="*/ 13 h 158"/>
                <a:gd name="T56" fmla="*/ 137 w 159"/>
                <a:gd name="T57" fmla="*/ 22 h 158"/>
                <a:gd name="T58" fmla="*/ 147 w 159"/>
                <a:gd name="T59" fmla="*/ 34 h 158"/>
                <a:gd name="T60" fmla="*/ 154 w 159"/>
                <a:gd name="T61" fmla="*/ 48 h 158"/>
                <a:gd name="T62" fmla="*/ 158 w 159"/>
                <a:gd name="T63" fmla="*/ 62 h 158"/>
                <a:gd name="T64" fmla="*/ 159 w 159"/>
                <a:gd name="T65" fmla="*/ 80 h 15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8"/>
                <a:gd name="T101" fmla="*/ 159 w 159"/>
                <a:gd name="T102" fmla="*/ 158 h 15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8">
                  <a:moveTo>
                    <a:pt x="159" y="80"/>
                  </a:moveTo>
                  <a:lnTo>
                    <a:pt x="158" y="96"/>
                  </a:lnTo>
                  <a:lnTo>
                    <a:pt x="154" y="110"/>
                  </a:lnTo>
                  <a:lnTo>
                    <a:pt x="147" y="123"/>
                  </a:lnTo>
                  <a:lnTo>
                    <a:pt x="137" y="136"/>
                  </a:lnTo>
                  <a:lnTo>
                    <a:pt x="124" y="144"/>
                  </a:lnTo>
                  <a:lnTo>
                    <a:pt x="112" y="151"/>
                  </a:lnTo>
                  <a:lnTo>
                    <a:pt x="96" y="157"/>
                  </a:lnTo>
                  <a:lnTo>
                    <a:pt x="81" y="158"/>
                  </a:lnTo>
                  <a:lnTo>
                    <a:pt x="65" y="157"/>
                  </a:lnTo>
                  <a:lnTo>
                    <a:pt x="49" y="151"/>
                  </a:lnTo>
                  <a:lnTo>
                    <a:pt x="35" y="144"/>
                  </a:lnTo>
                  <a:lnTo>
                    <a:pt x="25" y="136"/>
                  </a:lnTo>
                  <a:lnTo>
                    <a:pt x="14" y="123"/>
                  </a:lnTo>
                  <a:lnTo>
                    <a:pt x="7" y="110"/>
                  </a:lnTo>
                  <a:lnTo>
                    <a:pt x="2" y="96"/>
                  </a:lnTo>
                  <a:lnTo>
                    <a:pt x="0" y="80"/>
                  </a:lnTo>
                  <a:lnTo>
                    <a:pt x="2" y="62"/>
                  </a:lnTo>
                  <a:lnTo>
                    <a:pt x="7" y="48"/>
                  </a:lnTo>
                  <a:lnTo>
                    <a:pt x="14" y="34"/>
                  </a:lnTo>
                  <a:lnTo>
                    <a:pt x="25" y="22"/>
                  </a:lnTo>
                  <a:lnTo>
                    <a:pt x="35" y="13"/>
                  </a:lnTo>
                  <a:lnTo>
                    <a:pt x="49" y="7"/>
                  </a:lnTo>
                  <a:lnTo>
                    <a:pt x="65" y="1"/>
                  </a:lnTo>
                  <a:lnTo>
                    <a:pt x="81" y="0"/>
                  </a:lnTo>
                  <a:lnTo>
                    <a:pt x="96" y="1"/>
                  </a:lnTo>
                  <a:lnTo>
                    <a:pt x="112" y="7"/>
                  </a:lnTo>
                  <a:lnTo>
                    <a:pt x="124" y="13"/>
                  </a:lnTo>
                  <a:lnTo>
                    <a:pt x="137" y="22"/>
                  </a:lnTo>
                  <a:lnTo>
                    <a:pt x="147" y="34"/>
                  </a:lnTo>
                  <a:lnTo>
                    <a:pt x="154" y="48"/>
                  </a:lnTo>
                  <a:lnTo>
                    <a:pt x="158" y="62"/>
                  </a:lnTo>
                  <a:lnTo>
                    <a:pt x="159" y="80"/>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35" name="Freeform 148"/>
            <p:cNvSpPr>
              <a:spLocks/>
            </p:cNvSpPr>
            <p:nvPr/>
          </p:nvSpPr>
          <p:spPr bwMode="auto">
            <a:xfrm>
              <a:off x="1689" y="748"/>
              <a:ext cx="161" cy="159"/>
            </a:xfrm>
            <a:custGeom>
              <a:avLst/>
              <a:gdLst>
                <a:gd name="T0" fmla="*/ 161 w 161"/>
                <a:gd name="T1" fmla="*/ 79 h 159"/>
                <a:gd name="T2" fmla="*/ 159 w 161"/>
                <a:gd name="T3" fmla="*/ 96 h 159"/>
                <a:gd name="T4" fmla="*/ 154 w 161"/>
                <a:gd name="T5" fmla="*/ 110 h 159"/>
                <a:gd name="T6" fmla="*/ 147 w 161"/>
                <a:gd name="T7" fmla="*/ 124 h 159"/>
                <a:gd name="T8" fmla="*/ 136 w 161"/>
                <a:gd name="T9" fmla="*/ 137 h 159"/>
                <a:gd name="T10" fmla="*/ 124 w 161"/>
                <a:gd name="T11" fmla="*/ 145 h 159"/>
                <a:gd name="T12" fmla="*/ 112 w 161"/>
                <a:gd name="T13" fmla="*/ 152 h 159"/>
                <a:gd name="T14" fmla="*/ 96 w 161"/>
                <a:gd name="T15" fmla="*/ 158 h 159"/>
                <a:gd name="T16" fmla="*/ 80 w 161"/>
                <a:gd name="T17" fmla="*/ 159 h 159"/>
                <a:gd name="T18" fmla="*/ 65 w 161"/>
                <a:gd name="T19" fmla="*/ 158 h 159"/>
                <a:gd name="T20" fmla="*/ 49 w 161"/>
                <a:gd name="T21" fmla="*/ 152 h 159"/>
                <a:gd name="T22" fmla="*/ 37 w 161"/>
                <a:gd name="T23" fmla="*/ 145 h 159"/>
                <a:gd name="T24" fmla="*/ 25 w 161"/>
                <a:gd name="T25" fmla="*/ 137 h 159"/>
                <a:gd name="T26" fmla="*/ 14 w 161"/>
                <a:gd name="T27" fmla="*/ 124 h 159"/>
                <a:gd name="T28" fmla="*/ 7 w 161"/>
                <a:gd name="T29" fmla="*/ 110 h 159"/>
                <a:gd name="T30" fmla="*/ 2 w 161"/>
                <a:gd name="T31" fmla="*/ 96 h 159"/>
                <a:gd name="T32" fmla="*/ 0 w 161"/>
                <a:gd name="T33" fmla="*/ 79 h 159"/>
                <a:gd name="T34" fmla="*/ 2 w 161"/>
                <a:gd name="T35" fmla="*/ 63 h 159"/>
                <a:gd name="T36" fmla="*/ 7 w 161"/>
                <a:gd name="T37" fmla="*/ 49 h 159"/>
                <a:gd name="T38" fmla="*/ 14 w 161"/>
                <a:gd name="T39" fmla="*/ 35 h 159"/>
                <a:gd name="T40" fmla="*/ 25 w 161"/>
                <a:gd name="T41" fmla="*/ 23 h 159"/>
                <a:gd name="T42" fmla="*/ 37 w 161"/>
                <a:gd name="T43" fmla="*/ 14 h 159"/>
                <a:gd name="T44" fmla="*/ 49 w 161"/>
                <a:gd name="T45" fmla="*/ 6 h 159"/>
                <a:gd name="T46" fmla="*/ 65 w 161"/>
                <a:gd name="T47" fmla="*/ 2 h 159"/>
                <a:gd name="T48" fmla="*/ 80 w 161"/>
                <a:gd name="T49" fmla="*/ 0 h 159"/>
                <a:gd name="T50" fmla="*/ 96 w 161"/>
                <a:gd name="T51" fmla="*/ 2 h 159"/>
                <a:gd name="T52" fmla="*/ 112 w 161"/>
                <a:gd name="T53" fmla="*/ 6 h 159"/>
                <a:gd name="T54" fmla="*/ 124 w 161"/>
                <a:gd name="T55" fmla="*/ 14 h 159"/>
                <a:gd name="T56" fmla="*/ 136 w 161"/>
                <a:gd name="T57" fmla="*/ 23 h 159"/>
                <a:gd name="T58" fmla="*/ 147 w 161"/>
                <a:gd name="T59" fmla="*/ 35 h 159"/>
                <a:gd name="T60" fmla="*/ 154 w 161"/>
                <a:gd name="T61" fmla="*/ 49 h 159"/>
                <a:gd name="T62" fmla="*/ 159 w 161"/>
                <a:gd name="T63" fmla="*/ 63 h 159"/>
                <a:gd name="T64" fmla="*/ 161 w 161"/>
                <a:gd name="T65" fmla="*/ 79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61"/>
                <a:gd name="T100" fmla="*/ 0 h 159"/>
                <a:gd name="T101" fmla="*/ 161 w 161"/>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61" h="159">
                  <a:moveTo>
                    <a:pt x="161" y="79"/>
                  </a:moveTo>
                  <a:lnTo>
                    <a:pt x="159" y="96"/>
                  </a:lnTo>
                  <a:lnTo>
                    <a:pt x="154" y="110"/>
                  </a:lnTo>
                  <a:lnTo>
                    <a:pt x="147" y="124"/>
                  </a:lnTo>
                  <a:lnTo>
                    <a:pt x="136" y="137"/>
                  </a:lnTo>
                  <a:lnTo>
                    <a:pt x="124" y="145"/>
                  </a:lnTo>
                  <a:lnTo>
                    <a:pt x="112" y="152"/>
                  </a:lnTo>
                  <a:lnTo>
                    <a:pt x="96" y="158"/>
                  </a:lnTo>
                  <a:lnTo>
                    <a:pt x="80" y="159"/>
                  </a:lnTo>
                  <a:lnTo>
                    <a:pt x="65" y="158"/>
                  </a:lnTo>
                  <a:lnTo>
                    <a:pt x="49" y="152"/>
                  </a:lnTo>
                  <a:lnTo>
                    <a:pt x="37" y="145"/>
                  </a:lnTo>
                  <a:lnTo>
                    <a:pt x="25" y="137"/>
                  </a:lnTo>
                  <a:lnTo>
                    <a:pt x="14" y="124"/>
                  </a:lnTo>
                  <a:lnTo>
                    <a:pt x="7" y="110"/>
                  </a:lnTo>
                  <a:lnTo>
                    <a:pt x="2" y="96"/>
                  </a:lnTo>
                  <a:lnTo>
                    <a:pt x="0" y="79"/>
                  </a:lnTo>
                  <a:lnTo>
                    <a:pt x="2" y="63"/>
                  </a:lnTo>
                  <a:lnTo>
                    <a:pt x="7" y="49"/>
                  </a:lnTo>
                  <a:lnTo>
                    <a:pt x="14" y="35"/>
                  </a:lnTo>
                  <a:lnTo>
                    <a:pt x="25" y="23"/>
                  </a:lnTo>
                  <a:lnTo>
                    <a:pt x="37" y="14"/>
                  </a:lnTo>
                  <a:lnTo>
                    <a:pt x="49" y="6"/>
                  </a:lnTo>
                  <a:lnTo>
                    <a:pt x="65" y="2"/>
                  </a:lnTo>
                  <a:lnTo>
                    <a:pt x="80" y="0"/>
                  </a:lnTo>
                  <a:lnTo>
                    <a:pt x="96" y="2"/>
                  </a:lnTo>
                  <a:lnTo>
                    <a:pt x="112" y="6"/>
                  </a:lnTo>
                  <a:lnTo>
                    <a:pt x="124" y="14"/>
                  </a:lnTo>
                  <a:lnTo>
                    <a:pt x="136" y="23"/>
                  </a:lnTo>
                  <a:lnTo>
                    <a:pt x="147" y="35"/>
                  </a:lnTo>
                  <a:lnTo>
                    <a:pt x="154" y="49"/>
                  </a:lnTo>
                  <a:lnTo>
                    <a:pt x="159" y="63"/>
                  </a:lnTo>
                  <a:lnTo>
                    <a:pt x="161" y="79"/>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36" name="Freeform 149"/>
            <p:cNvSpPr>
              <a:spLocks/>
            </p:cNvSpPr>
            <p:nvPr/>
          </p:nvSpPr>
          <p:spPr bwMode="auto">
            <a:xfrm>
              <a:off x="1858" y="724"/>
              <a:ext cx="156" cy="155"/>
            </a:xfrm>
            <a:custGeom>
              <a:avLst/>
              <a:gdLst>
                <a:gd name="T0" fmla="*/ 0 w 156"/>
                <a:gd name="T1" fmla="*/ 79 h 155"/>
                <a:gd name="T2" fmla="*/ 2 w 156"/>
                <a:gd name="T3" fmla="*/ 63 h 155"/>
                <a:gd name="T4" fmla="*/ 7 w 156"/>
                <a:gd name="T5" fmla="*/ 47 h 155"/>
                <a:gd name="T6" fmla="*/ 14 w 156"/>
                <a:gd name="T7" fmla="*/ 35 h 155"/>
                <a:gd name="T8" fmla="*/ 23 w 156"/>
                <a:gd name="T9" fmla="*/ 23 h 155"/>
                <a:gd name="T10" fmla="*/ 35 w 156"/>
                <a:gd name="T11" fmla="*/ 14 h 155"/>
                <a:gd name="T12" fmla="*/ 48 w 156"/>
                <a:gd name="T13" fmla="*/ 5 h 155"/>
                <a:gd name="T14" fmla="*/ 63 w 156"/>
                <a:gd name="T15" fmla="*/ 2 h 155"/>
                <a:gd name="T16" fmla="*/ 79 w 156"/>
                <a:gd name="T17" fmla="*/ 0 h 155"/>
                <a:gd name="T18" fmla="*/ 95 w 156"/>
                <a:gd name="T19" fmla="*/ 2 h 155"/>
                <a:gd name="T20" fmla="*/ 109 w 156"/>
                <a:gd name="T21" fmla="*/ 5 h 155"/>
                <a:gd name="T22" fmla="*/ 121 w 156"/>
                <a:gd name="T23" fmla="*/ 14 h 155"/>
                <a:gd name="T24" fmla="*/ 133 w 156"/>
                <a:gd name="T25" fmla="*/ 23 h 155"/>
                <a:gd name="T26" fmla="*/ 144 w 156"/>
                <a:gd name="T27" fmla="*/ 35 h 155"/>
                <a:gd name="T28" fmla="*/ 151 w 156"/>
                <a:gd name="T29" fmla="*/ 47 h 155"/>
                <a:gd name="T30" fmla="*/ 154 w 156"/>
                <a:gd name="T31" fmla="*/ 63 h 155"/>
                <a:gd name="T32" fmla="*/ 156 w 156"/>
                <a:gd name="T33" fmla="*/ 79 h 155"/>
                <a:gd name="T34" fmla="*/ 154 w 156"/>
                <a:gd name="T35" fmla="*/ 93 h 155"/>
                <a:gd name="T36" fmla="*/ 151 w 156"/>
                <a:gd name="T37" fmla="*/ 108 h 155"/>
                <a:gd name="T38" fmla="*/ 144 w 156"/>
                <a:gd name="T39" fmla="*/ 120 h 155"/>
                <a:gd name="T40" fmla="*/ 133 w 156"/>
                <a:gd name="T41" fmla="*/ 133 h 155"/>
                <a:gd name="T42" fmla="*/ 121 w 156"/>
                <a:gd name="T43" fmla="*/ 141 h 155"/>
                <a:gd name="T44" fmla="*/ 109 w 156"/>
                <a:gd name="T45" fmla="*/ 150 h 155"/>
                <a:gd name="T46" fmla="*/ 95 w 156"/>
                <a:gd name="T47" fmla="*/ 154 h 155"/>
                <a:gd name="T48" fmla="*/ 79 w 156"/>
                <a:gd name="T49" fmla="*/ 155 h 155"/>
                <a:gd name="T50" fmla="*/ 63 w 156"/>
                <a:gd name="T51" fmla="*/ 154 h 155"/>
                <a:gd name="T52" fmla="*/ 48 w 156"/>
                <a:gd name="T53" fmla="*/ 150 h 155"/>
                <a:gd name="T54" fmla="*/ 35 w 156"/>
                <a:gd name="T55" fmla="*/ 141 h 155"/>
                <a:gd name="T56" fmla="*/ 23 w 156"/>
                <a:gd name="T57" fmla="*/ 133 h 155"/>
                <a:gd name="T58" fmla="*/ 14 w 156"/>
                <a:gd name="T59" fmla="*/ 120 h 155"/>
                <a:gd name="T60" fmla="*/ 7 w 156"/>
                <a:gd name="T61" fmla="*/ 108 h 155"/>
                <a:gd name="T62" fmla="*/ 2 w 156"/>
                <a:gd name="T63" fmla="*/ 93 h 155"/>
                <a:gd name="T64" fmla="*/ 0 w 156"/>
                <a:gd name="T65" fmla="*/ 79 h 15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6"/>
                <a:gd name="T100" fmla="*/ 0 h 155"/>
                <a:gd name="T101" fmla="*/ 156 w 156"/>
                <a:gd name="T102" fmla="*/ 155 h 15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6" h="155">
                  <a:moveTo>
                    <a:pt x="0" y="79"/>
                  </a:moveTo>
                  <a:lnTo>
                    <a:pt x="2" y="63"/>
                  </a:lnTo>
                  <a:lnTo>
                    <a:pt x="7" y="47"/>
                  </a:lnTo>
                  <a:lnTo>
                    <a:pt x="14" y="35"/>
                  </a:lnTo>
                  <a:lnTo>
                    <a:pt x="23" y="23"/>
                  </a:lnTo>
                  <a:lnTo>
                    <a:pt x="35" y="14"/>
                  </a:lnTo>
                  <a:lnTo>
                    <a:pt x="48" y="5"/>
                  </a:lnTo>
                  <a:lnTo>
                    <a:pt x="63" y="2"/>
                  </a:lnTo>
                  <a:lnTo>
                    <a:pt x="79" y="0"/>
                  </a:lnTo>
                  <a:lnTo>
                    <a:pt x="95" y="2"/>
                  </a:lnTo>
                  <a:lnTo>
                    <a:pt x="109" y="5"/>
                  </a:lnTo>
                  <a:lnTo>
                    <a:pt x="121" y="14"/>
                  </a:lnTo>
                  <a:lnTo>
                    <a:pt x="133" y="23"/>
                  </a:lnTo>
                  <a:lnTo>
                    <a:pt x="144" y="35"/>
                  </a:lnTo>
                  <a:lnTo>
                    <a:pt x="151" y="47"/>
                  </a:lnTo>
                  <a:lnTo>
                    <a:pt x="154" y="63"/>
                  </a:lnTo>
                  <a:lnTo>
                    <a:pt x="156" y="79"/>
                  </a:lnTo>
                  <a:lnTo>
                    <a:pt x="154" y="93"/>
                  </a:lnTo>
                  <a:lnTo>
                    <a:pt x="151" y="108"/>
                  </a:lnTo>
                  <a:lnTo>
                    <a:pt x="144" y="120"/>
                  </a:lnTo>
                  <a:lnTo>
                    <a:pt x="133" y="133"/>
                  </a:lnTo>
                  <a:lnTo>
                    <a:pt x="121" y="141"/>
                  </a:lnTo>
                  <a:lnTo>
                    <a:pt x="109" y="150"/>
                  </a:lnTo>
                  <a:lnTo>
                    <a:pt x="95" y="154"/>
                  </a:lnTo>
                  <a:lnTo>
                    <a:pt x="79" y="155"/>
                  </a:lnTo>
                  <a:lnTo>
                    <a:pt x="63" y="154"/>
                  </a:lnTo>
                  <a:lnTo>
                    <a:pt x="48" y="150"/>
                  </a:lnTo>
                  <a:lnTo>
                    <a:pt x="35" y="141"/>
                  </a:lnTo>
                  <a:lnTo>
                    <a:pt x="23" y="133"/>
                  </a:lnTo>
                  <a:lnTo>
                    <a:pt x="14" y="120"/>
                  </a:lnTo>
                  <a:lnTo>
                    <a:pt x="7" y="108"/>
                  </a:lnTo>
                  <a:lnTo>
                    <a:pt x="2" y="93"/>
                  </a:lnTo>
                  <a:lnTo>
                    <a:pt x="0" y="79"/>
                  </a:lnTo>
                  <a:close/>
                </a:path>
              </a:pathLst>
            </a:custGeom>
            <a:gradFill rotWithShape="1">
              <a:gsLst>
                <a:gs pos="0">
                  <a:srgbClr val="FFE3B9"/>
                </a:gs>
                <a:gs pos="100000">
                  <a:srgbClr val="FF99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37" name="Freeform 150"/>
            <p:cNvSpPr>
              <a:spLocks/>
            </p:cNvSpPr>
            <p:nvPr/>
          </p:nvSpPr>
          <p:spPr bwMode="auto">
            <a:xfrm>
              <a:off x="1661" y="1152"/>
              <a:ext cx="159" cy="159"/>
            </a:xfrm>
            <a:custGeom>
              <a:avLst/>
              <a:gdLst>
                <a:gd name="T0" fmla="*/ 159 w 159"/>
                <a:gd name="T1" fmla="*/ 80 h 159"/>
                <a:gd name="T2" fmla="*/ 157 w 159"/>
                <a:gd name="T3" fmla="*/ 96 h 159"/>
                <a:gd name="T4" fmla="*/ 152 w 159"/>
                <a:gd name="T5" fmla="*/ 110 h 159"/>
                <a:gd name="T6" fmla="*/ 145 w 159"/>
                <a:gd name="T7" fmla="*/ 124 h 159"/>
                <a:gd name="T8" fmla="*/ 136 w 159"/>
                <a:gd name="T9" fmla="*/ 136 h 159"/>
                <a:gd name="T10" fmla="*/ 124 w 159"/>
                <a:gd name="T11" fmla="*/ 145 h 159"/>
                <a:gd name="T12" fmla="*/ 110 w 159"/>
                <a:gd name="T13" fmla="*/ 153 h 159"/>
                <a:gd name="T14" fmla="*/ 96 w 159"/>
                <a:gd name="T15" fmla="*/ 157 h 159"/>
                <a:gd name="T16" fmla="*/ 80 w 159"/>
                <a:gd name="T17" fmla="*/ 159 h 159"/>
                <a:gd name="T18" fmla="*/ 63 w 159"/>
                <a:gd name="T19" fmla="*/ 157 h 159"/>
                <a:gd name="T20" fmla="*/ 49 w 159"/>
                <a:gd name="T21" fmla="*/ 153 h 159"/>
                <a:gd name="T22" fmla="*/ 35 w 159"/>
                <a:gd name="T23" fmla="*/ 145 h 159"/>
                <a:gd name="T24" fmla="*/ 23 w 159"/>
                <a:gd name="T25" fmla="*/ 136 h 159"/>
                <a:gd name="T26" fmla="*/ 14 w 159"/>
                <a:gd name="T27" fmla="*/ 124 h 159"/>
                <a:gd name="T28" fmla="*/ 7 w 159"/>
                <a:gd name="T29" fmla="*/ 110 h 159"/>
                <a:gd name="T30" fmla="*/ 2 w 159"/>
                <a:gd name="T31" fmla="*/ 96 h 159"/>
                <a:gd name="T32" fmla="*/ 0 w 159"/>
                <a:gd name="T33" fmla="*/ 80 h 159"/>
                <a:gd name="T34" fmla="*/ 2 w 159"/>
                <a:gd name="T35" fmla="*/ 63 h 159"/>
                <a:gd name="T36" fmla="*/ 7 w 159"/>
                <a:gd name="T37" fmla="*/ 49 h 159"/>
                <a:gd name="T38" fmla="*/ 14 w 159"/>
                <a:gd name="T39" fmla="*/ 35 h 159"/>
                <a:gd name="T40" fmla="*/ 23 w 159"/>
                <a:gd name="T41" fmla="*/ 22 h 159"/>
                <a:gd name="T42" fmla="*/ 35 w 159"/>
                <a:gd name="T43" fmla="*/ 14 h 159"/>
                <a:gd name="T44" fmla="*/ 49 w 159"/>
                <a:gd name="T45" fmla="*/ 7 h 159"/>
                <a:gd name="T46" fmla="*/ 63 w 159"/>
                <a:gd name="T47" fmla="*/ 1 h 159"/>
                <a:gd name="T48" fmla="*/ 80 w 159"/>
                <a:gd name="T49" fmla="*/ 0 h 159"/>
                <a:gd name="T50" fmla="*/ 96 w 159"/>
                <a:gd name="T51" fmla="*/ 1 h 159"/>
                <a:gd name="T52" fmla="*/ 110 w 159"/>
                <a:gd name="T53" fmla="*/ 7 h 159"/>
                <a:gd name="T54" fmla="*/ 124 w 159"/>
                <a:gd name="T55" fmla="*/ 14 h 159"/>
                <a:gd name="T56" fmla="*/ 136 w 159"/>
                <a:gd name="T57" fmla="*/ 22 h 159"/>
                <a:gd name="T58" fmla="*/ 145 w 159"/>
                <a:gd name="T59" fmla="*/ 35 h 159"/>
                <a:gd name="T60" fmla="*/ 152 w 159"/>
                <a:gd name="T61" fmla="*/ 49 h 159"/>
                <a:gd name="T62" fmla="*/ 157 w 159"/>
                <a:gd name="T63" fmla="*/ 63 h 159"/>
                <a:gd name="T64" fmla="*/ 159 w 159"/>
                <a:gd name="T65" fmla="*/ 80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159" y="80"/>
                  </a:moveTo>
                  <a:lnTo>
                    <a:pt x="157" y="96"/>
                  </a:lnTo>
                  <a:lnTo>
                    <a:pt x="152" y="110"/>
                  </a:lnTo>
                  <a:lnTo>
                    <a:pt x="145" y="124"/>
                  </a:lnTo>
                  <a:lnTo>
                    <a:pt x="136" y="136"/>
                  </a:lnTo>
                  <a:lnTo>
                    <a:pt x="124" y="145"/>
                  </a:lnTo>
                  <a:lnTo>
                    <a:pt x="110" y="153"/>
                  </a:lnTo>
                  <a:lnTo>
                    <a:pt x="96" y="157"/>
                  </a:lnTo>
                  <a:lnTo>
                    <a:pt x="80" y="159"/>
                  </a:lnTo>
                  <a:lnTo>
                    <a:pt x="63" y="157"/>
                  </a:lnTo>
                  <a:lnTo>
                    <a:pt x="49" y="153"/>
                  </a:lnTo>
                  <a:lnTo>
                    <a:pt x="35" y="145"/>
                  </a:lnTo>
                  <a:lnTo>
                    <a:pt x="23" y="136"/>
                  </a:lnTo>
                  <a:lnTo>
                    <a:pt x="14" y="124"/>
                  </a:lnTo>
                  <a:lnTo>
                    <a:pt x="7" y="110"/>
                  </a:lnTo>
                  <a:lnTo>
                    <a:pt x="2" y="96"/>
                  </a:lnTo>
                  <a:lnTo>
                    <a:pt x="0" y="80"/>
                  </a:lnTo>
                  <a:lnTo>
                    <a:pt x="2" y="63"/>
                  </a:lnTo>
                  <a:lnTo>
                    <a:pt x="7" y="49"/>
                  </a:lnTo>
                  <a:lnTo>
                    <a:pt x="14" y="35"/>
                  </a:lnTo>
                  <a:lnTo>
                    <a:pt x="23" y="22"/>
                  </a:lnTo>
                  <a:lnTo>
                    <a:pt x="35" y="14"/>
                  </a:lnTo>
                  <a:lnTo>
                    <a:pt x="49" y="7"/>
                  </a:lnTo>
                  <a:lnTo>
                    <a:pt x="63" y="1"/>
                  </a:lnTo>
                  <a:lnTo>
                    <a:pt x="80" y="0"/>
                  </a:lnTo>
                  <a:lnTo>
                    <a:pt x="96" y="1"/>
                  </a:lnTo>
                  <a:lnTo>
                    <a:pt x="110" y="7"/>
                  </a:lnTo>
                  <a:lnTo>
                    <a:pt x="124" y="14"/>
                  </a:lnTo>
                  <a:lnTo>
                    <a:pt x="136" y="22"/>
                  </a:lnTo>
                  <a:lnTo>
                    <a:pt x="145" y="35"/>
                  </a:lnTo>
                  <a:lnTo>
                    <a:pt x="152" y="49"/>
                  </a:lnTo>
                  <a:lnTo>
                    <a:pt x="157" y="63"/>
                  </a:lnTo>
                  <a:lnTo>
                    <a:pt x="159" y="80"/>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38" name="Freeform 151"/>
            <p:cNvSpPr>
              <a:spLocks/>
            </p:cNvSpPr>
            <p:nvPr/>
          </p:nvSpPr>
          <p:spPr bwMode="auto">
            <a:xfrm>
              <a:off x="1488" y="345"/>
              <a:ext cx="109" cy="107"/>
            </a:xfrm>
            <a:custGeom>
              <a:avLst/>
              <a:gdLst>
                <a:gd name="T0" fmla="*/ 109 w 109"/>
                <a:gd name="T1" fmla="*/ 54 h 107"/>
                <a:gd name="T2" fmla="*/ 107 w 109"/>
                <a:gd name="T3" fmla="*/ 65 h 107"/>
                <a:gd name="T4" fmla="*/ 103 w 109"/>
                <a:gd name="T5" fmla="*/ 75 h 107"/>
                <a:gd name="T6" fmla="*/ 98 w 109"/>
                <a:gd name="T7" fmla="*/ 84 h 107"/>
                <a:gd name="T8" fmla="*/ 93 w 109"/>
                <a:gd name="T9" fmla="*/ 91 h 107"/>
                <a:gd name="T10" fmla="*/ 84 w 109"/>
                <a:gd name="T11" fmla="*/ 98 h 107"/>
                <a:gd name="T12" fmla="*/ 75 w 109"/>
                <a:gd name="T13" fmla="*/ 103 h 107"/>
                <a:gd name="T14" fmla="*/ 65 w 109"/>
                <a:gd name="T15" fmla="*/ 107 h 107"/>
                <a:gd name="T16" fmla="*/ 54 w 109"/>
                <a:gd name="T17" fmla="*/ 107 h 107"/>
                <a:gd name="T18" fmla="*/ 44 w 109"/>
                <a:gd name="T19" fmla="*/ 107 h 107"/>
                <a:gd name="T20" fmla="*/ 34 w 109"/>
                <a:gd name="T21" fmla="*/ 103 h 107"/>
                <a:gd name="T22" fmla="*/ 23 w 109"/>
                <a:gd name="T23" fmla="*/ 98 h 107"/>
                <a:gd name="T24" fmla="*/ 16 w 109"/>
                <a:gd name="T25" fmla="*/ 91 h 107"/>
                <a:gd name="T26" fmla="*/ 9 w 109"/>
                <a:gd name="T27" fmla="*/ 84 h 107"/>
                <a:gd name="T28" fmla="*/ 4 w 109"/>
                <a:gd name="T29" fmla="*/ 75 h 107"/>
                <a:gd name="T30" fmla="*/ 0 w 109"/>
                <a:gd name="T31" fmla="*/ 65 h 107"/>
                <a:gd name="T32" fmla="*/ 0 w 109"/>
                <a:gd name="T33" fmla="*/ 54 h 107"/>
                <a:gd name="T34" fmla="*/ 0 w 109"/>
                <a:gd name="T35" fmla="*/ 42 h 107"/>
                <a:gd name="T36" fmla="*/ 4 w 109"/>
                <a:gd name="T37" fmla="*/ 33 h 107"/>
                <a:gd name="T38" fmla="*/ 9 w 109"/>
                <a:gd name="T39" fmla="*/ 23 h 107"/>
                <a:gd name="T40" fmla="*/ 16 w 109"/>
                <a:gd name="T41" fmla="*/ 16 h 107"/>
                <a:gd name="T42" fmla="*/ 23 w 109"/>
                <a:gd name="T43" fmla="*/ 9 h 107"/>
                <a:gd name="T44" fmla="*/ 34 w 109"/>
                <a:gd name="T45" fmla="*/ 4 h 107"/>
                <a:gd name="T46" fmla="*/ 44 w 109"/>
                <a:gd name="T47" fmla="*/ 0 h 107"/>
                <a:gd name="T48" fmla="*/ 54 w 109"/>
                <a:gd name="T49" fmla="*/ 0 h 107"/>
                <a:gd name="T50" fmla="*/ 65 w 109"/>
                <a:gd name="T51" fmla="*/ 0 h 107"/>
                <a:gd name="T52" fmla="*/ 75 w 109"/>
                <a:gd name="T53" fmla="*/ 4 h 107"/>
                <a:gd name="T54" fmla="*/ 84 w 109"/>
                <a:gd name="T55" fmla="*/ 9 h 107"/>
                <a:gd name="T56" fmla="*/ 93 w 109"/>
                <a:gd name="T57" fmla="*/ 16 h 107"/>
                <a:gd name="T58" fmla="*/ 98 w 109"/>
                <a:gd name="T59" fmla="*/ 23 h 107"/>
                <a:gd name="T60" fmla="*/ 103 w 109"/>
                <a:gd name="T61" fmla="*/ 33 h 107"/>
                <a:gd name="T62" fmla="*/ 107 w 109"/>
                <a:gd name="T63" fmla="*/ 42 h 107"/>
                <a:gd name="T64" fmla="*/ 109 w 109"/>
                <a:gd name="T65" fmla="*/ 54 h 10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9"/>
                <a:gd name="T100" fmla="*/ 0 h 107"/>
                <a:gd name="T101" fmla="*/ 109 w 109"/>
                <a:gd name="T102" fmla="*/ 107 h 10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9" h="107">
                  <a:moveTo>
                    <a:pt x="109" y="54"/>
                  </a:moveTo>
                  <a:lnTo>
                    <a:pt x="107" y="65"/>
                  </a:lnTo>
                  <a:lnTo>
                    <a:pt x="103" y="75"/>
                  </a:lnTo>
                  <a:lnTo>
                    <a:pt x="98" y="84"/>
                  </a:lnTo>
                  <a:lnTo>
                    <a:pt x="93" y="91"/>
                  </a:lnTo>
                  <a:lnTo>
                    <a:pt x="84" y="98"/>
                  </a:lnTo>
                  <a:lnTo>
                    <a:pt x="75" y="103"/>
                  </a:lnTo>
                  <a:lnTo>
                    <a:pt x="65" y="107"/>
                  </a:lnTo>
                  <a:lnTo>
                    <a:pt x="54" y="107"/>
                  </a:lnTo>
                  <a:lnTo>
                    <a:pt x="44" y="107"/>
                  </a:lnTo>
                  <a:lnTo>
                    <a:pt x="34" y="103"/>
                  </a:lnTo>
                  <a:lnTo>
                    <a:pt x="23" y="98"/>
                  </a:lnTo>
                  <a:lnTo>
                    <a:pt x="16" y="91"/>
                  </a:lnTo>
                  <a:lnTo>
                    <a:pt x="9" y="84"/>
                  </a:lnTo>
                  <a:lnTo>
                    <a:pt x="4" y="75"/>
                  </a:lnTo>
                  <a:lnTo>
                    <a:pt x="0" y="65"/>
                  </a:lnTo>
                  <a:lnTo>
                    <a:pt x="0" y="54"/>
                  </a:lnTo>
                  <a:lnTo>
                    <a:pt x="0" y="42"/>
                  </a:lnTo>
                  <a:lnTo>
                    <a:pt x="4" y="33"/>
                  </a:lnTo>
                  <a:lnTo>
                    <a:pt x="9" y="23"/>
                  </a:lnTo>
                  <a:lnTo>
                    <a:pt x="16" y="16"/>
                  </a:lnTo>
                  <a:lnTo>
                    <a:pt x="23" y="9"/>
                  </a:lnTo>
                  <a:lnTo>
                    <a:pt x="34" y="4"/>
                  </a:lnTo>
                  <a:lnTo>
                    <a:pt x="44" y="0"/>
                  </a:lnTo>
                  <a:lnTo>
                    <a:pt x="54" y="0"/>
                  </a:lnTo>
                  <a:lnTo>
                    <a:pt x="65" y="0"/>
                  </a:lnTo>
                  <a:lnTo>
                    <a:pt x="75" y="4"/>
                  </a:lnTo>
                  <a:lnTo>
                    <a:pt x="84" y="9"/>
                  </a:lnTo>
                  <a:lnTo>
                    <a:pt x="93" y="16"/>
                  </a:lnTo>
                  <a:lnTo>
                    <a:pt x="98" y="23"/>
                  </a:lnTo>
                  <a:lnTo>
                    <a:pt x="103" y="33"/>
                  </a:lnTo>
                  <a:lnTo>
                    <a:pt x="107" y="42"/>
                  </a:lnTo>
                  <a:lnTo>
                    <a:pt x="109"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39" name="Freeform 152"/>
            <p:cNvSpPr>
              <a:spLocks/>
            </p:cNvSpPr>
            <p:nvPr/>
          </p:nvSpPr>
          <p:spPr bwMode="auto">
            <a:xfrm>
              <a:off x="1534" y="775"/>
              <a:ext cx="108" cy="106"/>
            </a:xfrm>
            <a:custGeom>
              <a:avLst/>
              <a:gdLst>
                <a:gd name="T0" fmla="*/ 108 w 108"/>
                <a:gd name="T1" fmla="*/ 52 h 106"/>
                <a:gd name="T2" fmla="*/ 106 w 108"/>
                <a:gd name="T3" fmla="*/ 64 h 106"/>
                <a:gd name="T4" fmla="*/ 103 w 108"/>
                <a:gd name="T5" fmla="*/ 73 h 106"/>
                <a:gd name="T6" fmla="*/ 98 w 108"/>
                <a:gd name="T7" fmla="*/ 83 h 106"/>
                <a:gd name="T8" fmla="*/ 92 w 108"/>
                <a:gd name="T9" fmla="*/ 90 h 106"/>
                <a:gd name="T10" fmla="*/ 84 w 108"/>
                <a:gd name="T11" fmla="*/ 97 h 106"/>
                <a:gd name="T12" fmla="*/ 75 w 108"/>
                <a:gd name="T13" fmla="*/ 103 h 106"/>
                <a:gd name="T14" fmla="*/ 64 w 108"/>
                <a:gd name="T15" fmla="*/ 106 h 106"/>
                <a:gd name="T16" fmla="*/ 54 w 108"/>
                <a:gd name="T17" fmla="*/ 106 h 106"/>
                <a:gd name="T18" fmla="*/ 43 w 108"/>
                <a:gd name="T19" fmla="*/ 106 h 106"/>
                <a:gd name="T20" fmla="*/ 33 w 108"/>
                <a:gd name="T21" fmla="*/ 103 h 106"/>
                <a:gd name="T22" fmla="*/ 22 w 108"/>
                <a:gd name="T23" fmla="*/ 97 h 106"/>
                <a:gd name="T24" fmla="*/ 15 w 108"/>
                <a:gd name="T25" fmla="*/ 90 h 106"/>
                <a:gd name="T26" fmla="*/ 8 w 108"/>
                <a:gd name="T27" fmla="*/ 83 h 106"/>
                <a:gd name="T28" fmla="*/ 3 w 108"/>
                <a:gd name="T29" fmla="*/ 73 h 106"/>
                <a:gd name="T30" fmla="*/ 0 w 108"/>
                <a:gd name="T31" fmla="*/ 64 h 106"/>
                <a:gd name="T32" fmla="*/ 0 w 108"/>
                <a:gd name="T33" fmla="*/ 52 h 106"/>
                <a:gd name="T34" fmla="*/ 0 w 108"/>
                <a:gd name="T35" fmla="*/ 42 h 106"/>
                <a:gd name="T36" fmla="*/ 3 w 108"/>
                <a:gd name="T37" fmla="*/ 31 h 106"/>
                <a:gd name="T38" fmla="*/ 8 w 108"/>
                <a:gd name="T39" fmla="*/ 22 h 106"/>
                <a:gd name="T40" fmla="*/ 15 w 108"/>
                <a:gd name="T41" fmla="*/ 15 h 106"/>
                <a:gd name="T42" fmla="*/ 22 w 108"/>
                <a:gd name="T43" fmla="*/ 8 h 106"/>
                <a:gd name="T44" fmla="*/ 33 w 108"/>
                <a:gd name="T45" fmla="*/ 3 h 106"/>
                <a:gd name="T46" fmla="*/ 43 w 108"/>
                <a:gd name="T47" fmla="*/ 0 h 106"/>
                <a:gd name="T48" fmla="*/ 54 w 108"/>
                <a:gd name="T49" fmla="*/ 0 h 106"/>
                <a:gd name="T50" fmla="*/ 64 w 108"/>
                <a:gd name="T51" fmla="*/ 0 h 106"/>
                <a:gd name="T52" fmla="*/ 75 w 108"/>
                <a:gd name="T53" fmla="*/ 3 h 106"/>
                <a:gd name="T54" fmla="*/ 84 w 108"/>
                <a:gd name="T55" fmla="*/ 8 h 106"/>
                <a:gd name="T56" fmla="*/ 92 w 108"/>
                <a:gd name="T57" fmla="*/ 15 h 106"/>
                <a:gd name="T58" fmla="*/ 98 w 108"/>
                <a:gd name="T59" fmla="*/ 22 h 106"/>
                <a:gd name="T60" fmla="*/ 103 w 108"/>
                <a:gd name="T61" fmla="*/ 31 h 106"/>
                <a:gd name="T62" fmla="*/ 106 w 108"/>
                <a:gd name="T63" fmla="*/ 42 h 106"/>
                <a:gd name="T64" fmla="*/ 108 w 108"/>
                <a:gd name="T65" fmla="*/ 52 h 10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8"/>
                <a:gd name="T100" fmla="*/ 0 h 106"/>
                <a:gd name="T101" fmla="*/ 108 w 108"/>
                <a:gd name="T102" fmla="*/ 106 h 10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8" h="106">
                  <a:moveTo>
                    <a:pt x="108" y="52"/>
                  </a:moveTo>
                  <a:lnTo>
                    <a:pt x="106" y="64"/>
                  </a:lnTo>
                  <a:lnTo>
                    <a:pt x="103" y="73"/>
                  </a:lnTo>
                  <a:lnTo>
                    <a:pt x="98" y="83"/>
                  </a:lnTo>
                  <a:lnTo>
                    <a:pt x="92" y="90"/>
                  </a:lnTo>
                  <a:lnTo>
                    <a:pt x="84" y="97"/>
                  </a:lnTo>
                  <a:lnTo>
                    <a:pt x="75" y="103"/>
                  </a:lnTo>
                  <a:lnTo>
                    <a:pt x="64" y="106"/>
                  </a:lnTo>
                  <a:lnTo>
                    <a:pt x="54" y="106"/>
                  </a:lnTo>
                  <a:lnTo>
                    <a:pt x="43" y="106"/>
                  </a:lnTo>
                  <a:lnTo>
                    <a:pt x="33" y="103"/>
                  </a:lnTo>
                  <a:lnTo>
                    <a:pt x="22" y="97"/>
                  </a:lnTo>
                  <a:lnTo>
                    <a:pt x="15" y="90"/>
                  </a:lnTo>
                  <a:lnTo>
                    <a:pt x="8" y="83"/>
                  </a:lnTo>
                  <a:lnTo>
                    <a:pt x="3" y="73"/>
                  </a:lnTo>
                  <a:lnTo>
                    <a:pt x="0" y="64"/>
                  </a:lnTo>
                  <a:lnTo>
                    <a:pt x="0" y="52"/>
                  </a:lnTo>
                  <a:lnTo>
                    <a:pt x="0" y="42"/>
                  </a:lnTo>
                  <a:lnTo>
                    <a:pt x="3" y="31"/>
                  </a:lnTo>
                  <a:lnTo>
                    <a:pt x="8" y="22"/>
                  </a:lnTo>
                  <a:lnTo>
                    <a:pt x="15" y="15"/>
                  </a:lnTo>
                  <a:lnTo>
                    <a:pt x="22" y="8"/>
                  </a:lnTo>
                  <a:lnTo>
                    <a:pt x="33" y="3"/>
                  </a:lnTo>
                  <a:lnTo>
                    <a:pt x="43" y="0"/>
                  </a:lnTo>
                  <a:lnTo>
                    <a:pt x="54" y="0"/>
                  </a:lnTo>
                  <a:lnTo>
                    <a:pt x="64" y="0"/>
                  </a:lnTo>
                  <a:lnTo>
                    <a:pt x="75" y="3"/>
                  </a:lnTo>
                  <a:lnTo>
                    <a:pt x="84" y="8"/>
                  </a:lnTo>
                  <a:lnTo>
                    <a:pt x="92" y="15"/>
                  </a:lnTo>
                  <a:lnTo>
                    <a:pt x="98" y="22"/>
                  </a:lnTo>
                  <a:lnTo>
                    <a:pt x="103" y="31"/>
                  </a:lnTo>
                  <a:lnTo>
                    <a:pt x="106" y="42"/>
                  </a:lnTo>
                  <a:lnTo>
                    <a:pt x="108" y="52"/>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40" name="Freeform 153"/>
            <p:cNvSpPr>
              <a:spLocks/>
            </p:cNvSpPr>
            <p:nvPr/>
          </p:nvSpPr>
          <p:spPr bwMode="auto">
            <a:xfrm>
              <a:off x="2009" y="1003"/>
              <a:ext cx="108" cy="107"/>
            </a:xfrm>
            <a:custGeom>
              <a:avLst/>
              <a:gdLst>
                <a:gd name="T0" fmla="*/ 108 w 108"/>
                <a:gd name="T1" fmla="*/ 54 h 107"/>
                <a:gd name="T2" fmla="*/ 106 w 108"/>
                <a:gd name="T3" fmla="*/ 65 h 107"/>
                <a:gd name="T4" fmla="*/ 104 w 108"/>
                <a:gd name="T5" fmla="*/ 75 h 107"/>
                <a:gd name="T6" fmla="*/ 99 w 108"/>
                <a:gd name="T7" fmla="*/ 84 h 107"/>
                <a:gd name="T8" fmla="*/ 92 w 108"/>
                <a:gd name="T9" fmla="*/ 91 h 107"/>
                <a:gd name="T10" fmla="*/ 83 w 108"/>
                <a:gd name="T11" fmla="*/ 98 h 107"/>
                <a:gd name="T12" fmla="*/ 75 w 108"/>
                <a:gd name="T13" fmla="*/ 103 h 107"/>
                <a:gd name="T14" fmla="*/ 64 w 108"/>
                <a:gd name="T15" fmla="*/ 107 h 107"/>
                <a:gd name="T16" fmla="*/ 54 w 108"/>
                <a:gd name="T17" fmla="*/ 107 h 107"/>
                <a:gd name="T18" fmla="*/ 43 w 108"/>
                <a:gd name="T19" fmla="*/ 107 h 107"/>
                <a:gd name="T20" fmla="*/ 33 w 108"/>
                <a:gd name="T21" fmla="*/ 103 h 107"/>
                <a:gd name="T22" fmla="*/ 24 w 108"/>
                <a:gd name="T23" fmla="*/ 98 h 107"/>
                <a:gd name="T24" fmla="*/ 15 w 108"/>
                <a:gd name="T25" fmla="*/ 91 h 107"/>
                <a:gd name="T26" fmla="*/ 10 w 108"/>
                <a:gd name="T27" fmla="*/ 84 h 107"/>
                <a:gd name="T28" fmla="*/ 5 w 108"/>
                <a:gd name="T29" fmla="*/ 75 h 107"/>
                <a:gd name="T30" fmla="*/ 1 w 108"/>
                <a:gd name="T31" fmla="*/ 65 h 107"/>
                <a:gd name="T32" fmla="*/ 0 w 108"/>
                <a:gd name="T33" fmla="*/ 54 h 107"/>
                <a:gd name="T34" fmla="*/ 1 w 108"/>
                <a:gd name="T35" fmla="*/ 42 h 107"/>
                <a:gd name="T36" fmla="*/ 5 w 108"/>
                <a:gd name="T37" fmla="*/ 34 h 107"/>
                <a:gd name="T38" fmla="*/ 10 w 108"/>
                <a:gd name="T39" fmla="*/ 23 h 107"/>
                <a:gd name="T40" fmla="*/ 15 w 108"/>
                <a:gd name="T41" fmla="*/ 16 h 107"/>
                <a:gd name="T42" fmla="*/ 24 w 108"/>
                <a:gd name="T43" fmla="*/ 9 h 107"/>
                <a:gd name="T44" fmla="*/ 33 w 108"/>
                <a:gd name="T45" fmla="*/ 4 h 107"/>
                <a:gd name="T46" fmla="*/ 43 w 108"/>
                <a:gd name="T47" fmla="*/ 0 h 107"/>
                <a:gd name="T48" fmla="*/ 54 w 108"/>
                <a:gd name="T49" fmla="*/ 0 h 107"/>
                <a:gd name="T50" fmla="*/ 64 w 108"/>
                <a:gd name="T51" fmla="*/ 0 h 107"/>
                <a:gd name="T52" fmla="*/ 75 w 108"/>
                <a:gd name="T53" fmla="*/ 4 h 107"/>
                <a:gd name="T54" fmla="*/ 83 w 108"/>
                <a:gd name="T55" fmla="*/ 9 h 107"/>
                <a:gd name="T56" fmla="*/ 92 w 108"/>
                <a:gd name="T57" fmla="*/ 16 h 107"/>
                <a:gd name="T58" fmla="*/ 99 w 108"/>
                <a:gd name="T59" fmla="*/ 23 h 107"/>
                <a:gd name="T60" fmla="*/ 104 w 108"/>
                <a:gd name="T61" fmla="*/ 34 h 107"/>
                <a:gd name="T62" fmla="*/ 106 w 108"/>
                <a:gd name="T63" fmla="*/ 42 h 107"/>
                <a:gd name="T64" fmla="*/ 108 w 108"/>
                <a:gd name="T65" fmla="*/ 54 h 10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8"/>
                <a:gd name="T100" fmla="*/ 0 h 107"/>
                <a:gd name="T101" fmla="*/ 108 w 108"/>
                <a:gd name="T102" fmla="*/ 107 h 10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8" h="107">
                  <a:moveTo>
                    <a:pt x="108" y="54"/>
                  </a:moveTo>
                  <a:lnTo>
                    <a:pt x="106" y="65"/>
                  </a:lnTo>
                  <a:lnTo>
                    <a:pt x="104" y="75"/>
                  </a:lnTo>
                  <a:lnTo>
                    <a:pt x="99" y="84"/>
                  </a:lnTo>
                  <a:lnTo>
                    <a:pt x="92" y="91"/>
                  </a:lnTo>
                  <a:lnTo>
                    <a:pt x="83" y="98"/>
                  </a:lnTo>
                  <a:lnTo>
                    <a:pt x="75" y="103"/>
                  </a:lnTo>
                  <a:lnTo>
                    <a:pt x="64" y="107"/>
                  </a:lnTo>
                  <a:lnTo>
                    <a:pt x="54" y="107"/>
                  </a:lnTo>
                  <a:lnTo>
                    <a:pt x="43" y="107"/>
                  </a:lnTo>
                  <a:lnTo>
                    <a:pt x="33" y="103"/>
                  </a:lnTo>
                  <a:lnTo>
                    <a:pt x="24" y="98"/>
                  </a:lnTo>
                  <a:lnTo>
                    <a:pt x="15" y="91"/>
                  </a:lnTo>
                  <a:lnTo>
                    <a:pt x="10" y="84"/>
                  </a:lnTo>
                  <a:lnTo>
                    <a:pt x="5" y="75"/>
                  </a:lnTo>
                  <a:lnTo>
                    <a:pt x="1" y="65"/>
                  </a:lnTo>
                  <a:lnTo>
                    <a:pt x="0" y="54"/>
                  </a:lnTo>
                  <a:lnTo>
                    <a:pt x="1" y="42"/>
                  </a:lnTo>
                  <a:lnTo>
                    <a:pt x="5" y="34"/>
                  </a:lnTo>
                  <a:lnTo>
                    <a:pt x="10" y="23"/>
                  </a:lnTo>
                  <a:lnTo>
                    <a:pt x="15" y="16"/>
                  </a:lnTo>
                  <a:lnTo>
                    <a:pt x="24" y="9"/>
                  </a:lnTo>
                  <a:lnTo>
                    <a:pt x="33" y="4"/>
                  </a:lnTo>
                  <a:lnTo>
                    <a:pt x="43" y="0"/>
                  </a:lnTo>
                  <a:lnTo>
                    <a:pt x="54" y="0"/>
                  </a:lnTo>
                  <a:lnTo>
                    <a:pt x="64" y="0"/>
                  </a:lnTo>
                  <a:lnTo>
                    <a:pt x="75" y="4"/>
                  </a:lnTo>
                  <a:lnTo>
                    <a:pt x="83" y="9"/>
                  </a:lnTo>
                  <a:lnTo>
                    <a:pt x="92" y="16"/>
                  </a:lnTo>
                  <a:lnTo>
                    <a:pt x="99" y="23"/>
                  </a:lnTo>
                  <a:lnTo>
                    <a:pt x="104" y="34"/>
                  </a:lnTo>
                  <a:lnTo>
                    <a:pt x="106" y="42"/>
                  </a:lnTo>
                  <a:lnTo>
                    <a:pt x="108"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41" name="Freeform 154"/>
            <p:cNvSpPr>
              <a:spLocks/>
            </p:cNvSpPr>
            <p:nvPr/>
          </p:nvSpPr>
          <p:spPr bwMode="auto">
            <a:xfrm>
              <a:off x="2017" y="509"/>
              <a:ext cx="171" cy="170"/>
            </a:xfrm>
            <a:custGeom>
              <a:avLst/>
              <a:gdLst>
                <a:gd name="T0" fmla="*/ 171 w 171"/>
                <a:gd name="T1" fmla="*/ 86 h 170"/>
                <a:gd name="T2" fmla="*/ 170 w 171"/>
                <a:gd name="T3" fmla="*/ 102 h 170"/>
                <a:gd name="T4" fmla="*/ 164 w 171"/>
                <a:gd name="T5" fmla="*/ 117 h 170"/>
                <a:gd name="T6" fmla="*/ 156 w 171"/>
                <a:gd name="T7" fmla="*/ 133 h 170"/>
                <a:gd name="T8" fmla="*/ 145 w 171"/>
                <a:gd name="T9" fmla="*/ 145 h 170"/>
                <a:gd name="T10" fmla="*/ 133 w 171"/>
                <a:gd name="T11" fmla="*/ 156 h 170"/>
                <a:gd name="T12" fmla="*/ 119 w 171"/>
                <a:gd name="T13" fmla="*/ 163 h 170"/>
                <a:gd name="T14" fmla="*/ 103 w 171"/>
                <a:gd name="T15" fmla="*/ 168 h 170"/>
                <a:gd name="T16" fmla="*/ 86 w 171"/>
                <a:gd name="T17" fmla="*/ 170 h 170"/>
                <a:gd name="T18" fmla="*/ 68 w 171"/>
                <a:gd name="T19" fmla="*/ 168 h 170"/>
                <a:gd name="T20" fmla="*/ 53 w 171"/>
                <a:gd name="T21" fmla="*/ 163 h 170"/>
                <a:gd name="T22" fmla="*/ 39 w 171"/>
                <a:gd name="T23" fmla="*/ 156 h 170"/>
                <a:gd name="T24" fmla="*/ 27 w 171"/>
                <a:gd name="T25" fmla="*/ 145 h 170"/>
                <a:gd name="T26" fmla="*/ 16 w 171"/>
                <a:gd name="T27" fmla="*/ 133 h 170"/>
                <a:gd name="T28" fmla="*/ 7 w 171"/>
                <a:gd name="T29" fmla="*/ 117 h 170"/>
                <a:gd name="T30" fmla="*/ 2 w 171"/>
                <a:gd name="T31" fmla="*/ 102 h 170"/>
                <a:gd name="T32" fmla="*/ 0 w 171"/>
                <a:gd name="T33" fmla="*/ 86 h 170"/>
                <a:gd name="T34" fmla="*/ 2 w 171"/>
                <a:gd name="T35" fmla="*/ 68 h 170"/>
                <a:gd name="T36" fmla="*/ 7 w 171"/>
                <a:gd name="T37" fmla="*/ 53 h 170"/>
                <a:gd name="T38" fmla="*/ 16 w 171"/>
                <a:gd name="T39" fmla="*/ 37 h 170"/>
                <a:gd name="T40" fmla="*/ 27 w 171"/>
                <a:gd name="T41" fmla="*/ 25 h 170"/>
                <a:gd name="T42" fmla="*/ 39 w 171"/>
                <a:gd name="T43" fmla="*/ 14 h 170"/>
                <a:gd name="T44" fmla="*/ 53 w 171"/>
                <a:gd name="T45" fmla="*/ 7 h 170"/>
                <a:gd name="T46" fmla="*/ 68 w 171"/>
                <a:gd name="T47" fmla="*/ 2 h 170"/>
                <a:gd name="T48" fmla="*/ 86 w 171"/>
                <a:gd name="T49" fmla="*/ 0 h 170"/>
                <a:gd name="T50" fmla="*/ 103 w 171"/>
                <a:gd name="T51" fmla="*/ 2 h 170"/>
                <a:gd name="T52" fmla="*/ 119 w 171"/>
                <a:gd name="T53" fmla="*/ 7 h 170"/>
                <a:gd name="T54" fmla="*/ 133 w 171"/>
                <a:gd name="T55" fmla="*/ 14 h 170"/>
                <a:gd name="T56" fmla="*/ 145 w 171"/>
                <a:gd name="T57" fmla="*/ 25 h 170"/>
                <a:gd name="T58" fmla="*/ 156 w 171"/>
                <a:gd name="T59" fmla="*/ 37 h 170"/>
                <a:gd name="T60" fmla="*/ 164 w 171"/>
                <a:gd name="T61" fmla="*/ 53 h 170"/>
                <a:gd name="T62" fmla="*/ 170 w 171"/>
                <a:gd name="T63" fmla="*/ 68 h 170"/>
                <a:gd name="T64" fmla="*/ 171 w 171"/>
                <a:gd name="T65" fmla="*/ 86 h 17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71"/>
                <a:gd name="T100" fmla="*/ 0 h 170"/>
                <a:gd name="T101" fmla="*/ 171 w 171"/>
                <a:gd name="T102" fmla="*/ 170 h 17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71" h="170">
                  <a:moveTo>
                    <a:pt x="171" y="86"/>
                  </a:moveTo>
                  <a:lnTo>
                    <a:pt x="170" y="102"/>
                  </a:lnTo>
                  <a:lnTo>
                    <a:pt x="164" y="117"/>
                  </a:lnTo>
                  <a:lnTo>
                    <a:pt x="156" y="133"/>
                  </a:lnTo>
                  <a:lnTo>
                    <a:pt x="145" y="145"/>
                  </a:lnTo>
                  <a:lnTo>
                    <a:pt x="133" y="156"/>
                  </a:lnTo>
                  <a:lnTo>
                    <a:pt x="119" y="163"/>
                  </a:lnTo>
                  <a:lnTo>
                    <a:pt x="103" y="168"/>
                  </a:lnTo>
                  <a:lnTo>
                    <a:pt x="86" y="170"/>
                  </a:lnTo>
                  <a:lnTo>
                    <a:pt x="68" y="168"/>
                  </a:lnTo>
                  <a:lnTo>
                    <a:pt x="53" y="163"/>
                  </a:lnTo>
                  <a:lnTo>
                    <a:pt x="39" y="156"/>
                  </a:lnTo>
                  <a:lnTo>
                    <a:pt x="27" y="145"/>
                  </a:lnTo>
                  <a:lnTo>
                    <a:pt x="16" y="133"/>
                  </a:lnTo>
                  <a:lnTo>
                    <a:pt x="7" y="117"/>
                  </a:lnTo>
                  <a:lnTo>
                    <a:pt x="2" y="102"/>
                  </a:lnTo>
                  <a:lnTo>
                    <a:pt x="0" y="86"/>
                  </a:lnTo>
                  <a:lnTo>
                    <a:pt x="2" y="68"/>
                  </a:lnTo>
                  <a:lnTo>
                    <a:pt x="7" y="53"/>
                  </a:lnTo>
                  <a:lnTo>
                    <a:pt x="16" y="37"/>
                  </a:lnTo>
                  <a:lnTo>
                    <a:pt x="27" y="25"/>
                  </a:lnTo>
                  <a:lnTo>
                    <a:pt x="39" y="14"/>
                  </a:lnTo>
                  <a:lnTo>
                    <a:pt x="53" y="7"/>
                  </a:lnTo>
                  <a:lnTo>
                    <a:pt x="68" y="2"/>
                  </a:lnTo>
                  <a:lnTo>
                    <a:pt x="86" y="0"/>
                  </a:lnTo>
                  <a:lnTo>
                    <a:pt x="103" y="2"/>
                  </a:lnTo>
                  <a:lnTo>
                    <a:pt x="119" y="7"/>
                  </a:lnTo>
                  <a:lnTo>
                    <a:pt x="133" y="14"/>
                  </a:lnTo>
                  <a:lnTo>
                    <a:pt x="145" y="25"/>
                  </a:lnTo>
                  <a:lnTo>
                    <a:pt x="156" y="37"/>
                  </a:lnTo>
                  <a:lnTo>
                    <a:pt x="164" y="53"/>
                  </a:lnTo>
                  <a:lnTo>
                    <a:pt x="170" y="68"/>
                  </a:lnTo>
                  <a:lnTo>
                    <a:pt x="171" y="86"/>
                  </a:lnTo>
                  <a:close/>
                </a:path>
              </a:pathLst>
            </a:custGeom>
            <a:gradFill rotWithShape="1">
              <a:gsLst>
                <a:gs pos="0">
                  <a:srgbClr val="FFE2DB"/>
                </a:gs>
                <a:gs pos="100000">
                  <a:srgbClr val="EC2D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42" name="Freeform 155"/>
            <p:cNvSpPr>
              <a:spLocks/>
            </p:cNvSpPr>
            <p:nvPr/>
          </p:nvSpPr>
          <p:spPr bwMode="auto">
            <a:xfrm>
              <a:off x="1434" y="1146"/>
              <a:ext cx="170" cy="170"/>
            </a:xfrm>
            <a:custGeom>
              <a:avLst/>
              <a:gdLst>
                <a:gd name="T0" fmla="*/ 170 w 170"/>
                <a:gd name="T1" fmla="*/ 86 h 170"/>
                <a:gd name="T2" fmla="*/ 168 w 170"/>
                <a:gd name="T3" fmla="*/ 102 h 170"/>
                <a:gd name="T4" fmla="*/ 163 w 170"/>
                <a:gd name="T5" fmla="*/ 119 h 170"/>
                <a:gd name="T6" fmla="*/ 156 w 170"/>
                <a:gd name="T7" fmla="*/ 133 h 170"/>
                <a:gd name="T8" fmla="*/ 145 w 170"/>
                <a:gd name="T9" fmla="*/ 145 h 170"/>
                <a:gd name="T10" fmla="*/ 133 w 170"/>
                <a:gd name="T11" fmla="*/ 156 h 170"/>
                <a:gd name="T12" fmla="*/ 117 w 170"/>
                <a:gd name="T13" fmla="*/ 165 h 170"/>
                <a:gd name="T14" fmla="*/ 101 w 170"/>
                <a:gd name="T15" fmla="*/ 168 h 170"/>
                <a:gd name="T16" fmla="*/ 86 w 170"/>
                <a:gd name="T17" fmla="*/ 170 h 170"/>
                <a:gd name="T18" fmla="*/ 68 w 170"/>
                <a:gd name="T19" fmla="*/ 168 h 170"/>
                <a:gd name="T20" fmla="*/ 53 w 170"/>
                <a:gd name="T21" fmla="*/ 165 h 170"/>
                <a:gd name="T22" fmla="*/ 37 w 170"/>
                <a:gd name="T23" fmla="*/ 156 h 170"/>
                <a:gd name="T24" fmla="*/ 25 w 170"/>
                <a:gd name="T25" fmla="*/ 145 h 170"/>
                <a:gd name="T26" fmla="*/ 14 w 170"/>
                <a:gd name="T27" fmla="*/ 133 h 170"/>
                <a:gd name="T28" fmla="*/ 7 w 170"/>
                <a:gd name="T29" fmla="*/ 119 h 170"/>
                <a:gd name="T30" fmla="*/ 2 w 170"/>
                <a:gd name="T31" fmla="*/ 102 h 170"/>
                <a:gd name="T32" fmla="*/ 0 w 170"/>
                <a:gd name="T33" fmla="*/ 86 h 170"/>
                <a:gd name="T34" fmla="*/ 2 w 170"/>
                <a:gd name="T35" fmla="*/ 69 h 170"/>
                <a:gd name="T36" fmla="*/ 7 w 170"/>
                <a:gd name="T37" fmla="*/ 53 h 170"/>
                <a:gd name="T38" fmla="*/ 14 w 170"/>
                <a:gd name="T39" fmla="*/ 37 h 170"/>
                <a:gd name="T40" fmla="*/ 25 w 170"/>
                <a:gd name="T41" fmla="*/ 25 h 170"/>
                <a:gd name="T42" fmla="*/ 37 w 170"/>
                <a:gd name="T43" fmla="*/ 14 h 170"/>
                <a:gd name="T44" fmla="*/ 53 w 170"/>
                <a:gd name="T45" fmla="*/ 7 h 170"/>
                <a:gd name="T46" fmla="*/ 68 w 170"/>
                <a:gd name="T47" fmla="*/ 2 h 170"/>
                <a:gd name="T48" fmla="*/ 86 w 170"/>
                <a:gd name="T49" fmla="*/ 0 h 170"/>
                <a:gd name="T50" fmla="*/ 101 w 170"/>
                <a:gd name="T51" fmla="*/ 2 h 170"/>
                <a:gd name="T52" fmla="*/ 117 w 170"/>
                <a:gd name="T53" fmla="*/ 7 h 170"/>
                <a:gd name="T54" fmla="*/ 133 w 170"/>
                <a:gd name="T55" fmla="*/ 14 h 170"/>
                <a:gd name="T56" fmla="*/ 145 w 170"/>
                <a:gd name="T57" fmla="*/ 25 h 170"/>
                <a:gd name="T58" fmla="*/ 156 w 170"/>
                <a:gd name="T59" fmla="*/ 37 h 170"/>
                <a:gd name="T60" fmla="*/ 163 w 170"/>
                <a:gd name="T61" fmla="*/ 53 h 170"/>
                <a:gd name="T62" fmla="*/ 168 w 170"/>
                <a:gd name="T63" fmla="*/ 69 h 170"/>
                <a:gd name="T64" fmla="*/ 170 w 170"/>
                <a:gd name="T65" fmla="*/ 86 h 17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70"/>
                <a:gd name="T100" fmla="*/ 0 h 170"/>
                <a:gd name="T101" fmla="*/ 170 w 170"/>
                <a:gd name="T102" fmla="*/ 170 h 17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70" h="170">
                  <a:moveTo>
                    <a:pt x="170" y="86"/>
                  </a:moveTo>
                  <a:lnTo>
                    <a:pt x="168" y="102"/>
                  </a:lnTo>
                  <a:lnTo>
                    <a:pt x="163" y="119"/>
                  </a:lnTo>
                  <a:lnTo>
                    <a:pt x="156" y="133"/>
                  </a:lnTo>
                  <a:lnTo>
                    <a:pt x="145" y="145"/>
                  </a:lnTo>
                  <a:lnTo>
                    <a:pt x="133" y="156"/>
                  </a:lnTo>
                  <a:lnTo>
                    <a:pt x="117" y="165"/>
                  </a:lnTo>
                  <a:lnTo>
                    <a:pt x="101" y="168"/>
                  </a:lnTo>
                  <a:lnTo>
                    <a:pt x="86" y="170"/>
                  </a:lnTo>
                  <a:lnTo>
                    <a:pt x="68" y="168"/>
                  </a:lnTo>
                  <a:lnTo>
                    <a:pt x="53" y="165"/>
                  </a:lnTo>
                  <a:lnTo>
                    <a:pt x="37" y="156"/>
                  </a:lnTo>
                  <a:lnTo>
                    <a:pt x="25" y="145"/>
                  </a:lnTo>
                  <a:lnTo>
                    <a:pt x="14" y="133"/>
                  </a:lnTo>
                  <a:lnTo>
                    <a:pt x="7" y="119"/>
                  </a:lnTo>
                  <a:lnTo>
                    <a:pt x="2" y="102"/>
                  </a:lnTo>
                  <a:lnTo>
                    <a:pt x="0" y="86"/>
                  </a:lnTo>
                  <a:lnTo>
                    <a:pt x="2" y="69"/>
                  </a:lnTo>
                  <a:lnTo>
                    <a:pt x="7" y="53"/>
                  </a:lnTo>
                  <a:lnTo>
                    <a:pt x="14" y="37"/>
                  </a:lnTo>
                  <a:lnTo>
                    <a:pt x="25" y="25"/>
                  </a:lnTo>
                  <a:lnTo>
                    <a:pt x="37" y="14"/>
                  </a:lnTo>
                  <a:lnTo>
                    <a:pt x="53" y="7"/>
                  </a:lnTo>
                  <a:lnTo>
                    <a:pt x="68" y="2"/>
                  </a:lnTo>
                  <a:lnTo>
                    <a:pt x="86" y="0"/>
                  </a:lnTo>
                  <a:lnTo>
                    <a:pt x="101" y="2"/>
                  </a:lnTo>
                  <a:lnTo>
                    <a:pt x="117" y="7"/>
                  </a:lnTo>
                  <a:lnTo>
                    <a:pt x="133" y="14"/>
                  </a:lnTo>
                  <a:lnTo>
                    <a:pt x="145" y="25"/>
                  </a:lnTo>
                  <a:lnTo>
                    <a:pt x="156" y="37"/>
                  </a:lnTo>
                  <a:lnTo>
                    <a:pt x="163" y="53"/>
                  </a:lnTo>
                  <a:lnTo>
                    <a:pt x="168" y="69"/>
                  </a:lnTo>
                  <a:lnTo>
                    <a:pt x="170" y="86"/>
                  </a:lnTo>
                  <a:close/>
                </a:path>
              </a:pathLst>
            </a:custGeom>
            <a:gradFill rotWithShape="1">
              <a:gsLst>
                <a:gs pos="0">
                  <a:srgbClr val="FFE2DB"/>
                </a:gs>
                <a:gs pos="100000">
                  <a:srgbClr val="EC2D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43" name="Freeform 156"/>
            <p:cNvSpPr>
              <a:spLocks/>
            </p:cNvSpPr>
            <p:nvPr/>
          </p:nvSpPr>
          <p:spPr bwMode="auto">
            <a:xfrm>
              <a:off x="1811" y="977"/>
              <a:ext cx="157" cy="159"/>
            </a:xfrm>
            <a:custGeom>
              <a:avLst/>
              <a:gdLst>
                <a:gd name="T0" fmla="*/ 0 w 157"/>
                <a:gd name="T1" fmla="*/ 80 h 159"/>
                <a:gd name="T2" fmla="*/ 2 w 157"/>
                <a:gd name="T3" fmla="*/ 96 h 159"/>
                <a:gd name="T4" fmla="*/ 7 w 157"/>
                <a:gd name="T5" fmla="*/ 110 h 159"/>
                <a:gd name="T6" fmla="*/ 14 w 157"/>
                <a:gd name="T7" fmla="*/ 124 h 159"/>
                <a:gd name="T8" fmla="*/ 23 w 157"/>
                <a:gd name="T9" fmla="*/ 136 h 159"/>
                <a:gd name="T10" fmla="*/ 35 w 157"/>
                <a:gd name="T11" fmla="*/ 145 h 159"/>
                <a:gd name="T12" fmla="*/ 49 w 157"/>
                <a:gd name="T13" fmla="*/ 152 h 159"/>
                <a:gd name="T14" fmla="*/ 63 w 157"/>
                <a:gd name="T15" fmla="*/ 157 h 159"/>
                <a:gd name="T16" fmla="*/ 79 w 157"/>
                <a:gd name="T17" fmla="*/ 159 h 159"/>
                <a:gd name="T18" fmla="*/ 95 w 157"/>
                <a:gd name="T19" fmla="*/ 157 h 159"/>
                <a:gd name="T20" fmla="*/ 110 w 157"/>
                <a:gd name="T21" fmla="*/ 152 h 159"/>
                <a:gd name="T22" fmla="*/ 123 w 157"/>
                <a:gd name="T23" fmla="*/ 145 h 159"/>
                <a:gd name="T24" fmla="*/ 135 w 157"/>
                <a:gd name="T25" fmla="*/ 136 h 159"/>
                <a:gd name="T26" fmla="*/ 145 w 157"/>
                <a:gd name="T27" fmla="*/ 124 h 159"/>
                <a:gd name="T28" fmla="*/ 152 w 157"/>
                <a:gd name="T29" fmla="*/ 110 h 159"/>
                <a:gd name="T30" fmla="*/ 156 w 157"/>
                <a:gd name="T31" fmla="*/ 96 h 159"/>
                <a:gd name="T32" fmla="*/ 157 w 157"/>
                <a:gd name="T33" fmla="*/ 80 h 159"/>
                <a:gd name="T34" fmla="*/ 156 w 157"/>
                <a:gd name="T35" fmla="*/ 63 h 159"/>
                <a:gd name="T36" fmla="*/ 152 w 157"/>
                <a:gd name="T37" fmla="*/ 49 h 159"/>
                <a:gd name="T38" fmla="*/ 145 w 157"/>
                <a:gd name="T39" fmla="*/ 35 h 159"/>
                <a:gd name="T40" fmla="*/ 135 w 157"/>
                <a:gd name="T41" fmla="*/ 25 h 159"/>
                <a:gd name="T42" fmla="*/ 123 w 157"/>
                <a:gd name="T43" fmla="*/ 14 h 159"/>
                <a:gd name="T44" fmla="*/ 110 w 157"/>
                <a:gd name="T45" fmla="*/ 7 h 159"/>
                <a:gd name="T46" fmla="*/ 95 w 157"/>
                <a:gd name="T47" fmla="*/ 2 h 159"/>
                <a:gd name="T48" fmla="*/ 79 w 157"/>
                <a:gd name="T49" fmla="*/ 0 h 159"/>
                <a:gd name="T50" fmla="*/ 63 w 157"/>
                <a:gd name="T51" fmla="*/ 2 h 159"/>
                <a:gd name="T52" fmla="*/ 49 w 157"/>
                <a:gd name="T53" fmla="*/ 7 h 159"/>
                <a:gd name="T54" fmla="*/ 35 w 157"/>
                <a:gd name="T55" fmla="*/ 14 h 159"/>
                <a:gd name="T56" fmla="*/ 23 w 157"/>
                <a:gd name="T57" fmla="*/ 25 h 159"/>
                <a:gd name="T58" fmla="*/ 14 w 157"/>
                <a:gd name="T59" fmla="*/ 35 h 159"/>
                <a:gd name="T60" fmla="*/ 7 w 157"/>
                <a:gd name="T61" fmla="*/ 49 h 159"/>
                <a:gd name="T62" fmla="*/ 2 w 157"/>
                <a:gd name="T63" fmla="*/ 63 h 159"/>
                <a:gd name="T64" fmla="*/ 0 w 157"/>
                <a:gd name="T65" fmla="*/ 80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7"/>
                <a:gd name="T100" fmla="*/ 0 h 159"/>
                <a:gd name="T101" fmla="*/ 157 w 157"/>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7" h="159">
                  <a:moveTo>
                    <a:pt x="0" y="80"/>
                  </a:moveTo>
                  <a:lnTo>
                    <a:pt x="2" y="96"/>
                  </a:lnTo>
                  <a:lnTo>
                    <a:pt x="7" y="110"/>
                  </a:lnTo>
                  <a:lnTo>
                    <a:pt x="14" y="124"/>
                  </a:lnTo>
                  <a:lnTo>
                    <a:pt x="23" y="136"/>
                  </a:lnTo>
                  <a:lnTo>
                    <a:pt x="35" y="145"/>
                  </a:lnTo>
                  <a:lnTo>
                    <a:pt x="49" y="152"/>
                  </a:lnTo>
                  <a:lnTo>
                    <a:pt x="63" y="157"/>
                  </a:lnTo>
                  <a:lnTo>
                    <a:pt x="79" y="159"/>
                  </a:lnTo>
                  <a:lnTo>
                    <a:pt x="95" y="157"/>
                  </a:lnTo>
                  <a:lnTo>
                    <a:pt x="110" y="152"/>
                  </a:lnTo>
                  <a:lnTo>
                    <a:pt x="123" y="145"/>
                  </a:lnTo>
                  <a:lnTo>
                    <a:pt x="135" y="136"/>
                  </a:lnTo>
                  <a:lnTo>
                    <a:pt x="145" y="124"/>
                  </a:lnTo>
                  <a:lnTo>
                    <a:pt x="152" y="110"/>
                  </a:lnTo>
                  <a:lnTo>
                    <a:pt x="156" y="96"/>
                  </a:lnTo>
                  <a:lnTo>
                    <a:pt x="157" y="80"/>
                  </a:lnTo>
                  <a:lnTo>
                    <a:pt x="156" y="63"/>
                  </a:lnTo>
                  <a:lnTo>
                    <a:pt x="152" y="49"/>
                  </a:lnTo>
                  <a:lnTo>
                    <a:pt x="145" y="35"/>
                  </a:lnTo>
                  <a:lnTo>
                    <a:pt x="135" y="25"/>
                  </a:lnTo>
                  <a:lnTo>
                    <a:pt x="123" y="14"/>
                  </a:lnTo>
                  <a:lnTo>
                    <a:pt x="110" y="7"/>
                  </a:lnTo>
                  <a:lnTo>
                    <a:pt x="95" y="2"/>
                  </a:lnTo>
                  <a:lnTo>
                    <a:pt x="79" y="0"/>
                  </a:lnTo>
                  <a:lnTo>
                    <a:pt x="63" y="2"/>
                  </a:lnTo>
                  <a:lnTo>
                    <a:pt x="49" y="7"/>
                  </a:lnTo>
                  <a:lnTo>
                    <a:pt x="35" y="14"/>
                  </a:lnTo>
                  <a:lnTo>
                    <a:pt x="23" y="25"/>
                  </a:lnTo>
                  <a:lnTo>
                    <a:pt x="14" y="35"/>
                  </a:lnTo>
                  <a:lnTo>
                    <a:pt x="7" y="49"/>
                  </a:lnTo>
                  <a:lnTo>
                    <a:pt x="2" y="63"/>
                  </a:lnTo>
                  <a:lnTo>
                    <a:pt x="0" y="80"/>
                  </a:lnTo>
                  <a:close/>
                </a:path>
              </a:pathLst>
            </a:custGeom>
            <a:gradFill rotWithShape="1">
              <a:gsLst>
                <a:gs pos="0">
                  <a:schemeClr val="bg1"/>
                </a:gs>
                <a:gs pos="100000">
                  <a:srgbClr val="A3D5D9"/>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44" name="Freeform 157"/>
            <p:cNvSpPr>
              <a:spLocks/>
            </p:cNvSpPr>
            <p:nvPr/>
          </p:nvSpPr>
          <p:spPr bwMode="auto">
            <a:xfrm>
              <a:off x="1670" y="319"/>
              <a:ext cx="157" cy="159"/>
            </a:xfrm>
            <a:custGeom>
              <a:avLst/>
              <a:gdLst>
                <a:gd name="T0" fmla="*/ 0 w 157"/>
                <a:gd name="T1" fmla="*/ 80 h 159"/>
                <a:gd name="T2" fmla="*/ 2 w 157"/>
                <a:gd name="T3" fmla="*/ 96 h 159"/>
                <a:gd name="T4" fmla="*/ 5 w 157"/>
                <a:gd name="T5" fmla="*/ 110 h 159"/>
                <a:gd name="T6" fmla="*/ 14 w 157"/>
                <a:gd name="T7" fmla="*/ 124 h 159"/>
                <a:gd name="T8" fmla="*/ 23 w 157"/>
                <a:gd name="T9" fmla="*/ 136 h 159"/>
                <a:gd name="T10" fmla="*/ 35 w 157"/>
                <a:gd name="T11" fmla="*/ 145 h 159"/>
                <a:gd name="T12" fmla="*/ 49 w 157"/>
                <a:gd name="T13" fmla="*/ 152 h 159"/>
                <a:gd name="T14" fmla="*/ 63 w 157"/>
                <a:gd name="T15" fmla="*/ 157 h 159"/>
                <a:gd name="T16" fmla="*/ 78 w 157"/>
                <a:gd name="T17" fmla="*/ 159 h 159"/>
                <a:gd name="T18" fmla="*/ 94 w 157"/>
                <a:gd name="T19" fmla="*/ 157 h 159"/>
                <a:gd name="T20" fmla="*/ 110 w 157"/>
                <a:gd name="T21" fmla="*/ 152 h 159"/>
                <a:gd name="T22" fmla="*/ 122 w 157"/>
                <a:gd name="T23" fmla="*/ 145 h 159"/>
                <a:gd name="T24" fmla="*/ 134 w 157"/>
                <a:gd name="T25" fmla="*/ 136 h 159"/>
                <a:gd name="T26" fmla="*/ 145 w 157"/>
                <a:gd name="T27" fmla="*/ 124 h 159"/>
                <a:gd name="T28" fmla="*/ 152 w 157"/>
                <a:gd name="T29" fmla="*/ 110 h 159"/>
                <a:gd name="T30" fmla="*/ 155 w 157"/>
                <a:gd name="T31" fmla="*/ 96 h 159"/>
                <a:gd name="T32" fmla="*/ 157 w 157"/>
                <a:gd name="T33" fmla="*/ 80 h 159"/>
                <a:gd name="T34" fmla="*/ 155 w 157"/>
                <a:gd name="T35" fmla="*/ 65 h 159"/>
                <a:gd name="T36" fmla="*/ 152 w 157"/>
                <a:gd name="T37" fmla="*/ 49 h 159"/>
                <a:gd name="T38" fmla="*/ 145 w 157"/>
                <a:gd name="T39" fmla="*/ 35 h 159"/>
                <a:gd name="T40" fmla="*/ 134 w 157"/>
                <a:gd name="T41" fmla="*/ 24 h 159"/>
                <a:gd name="T42" fmla="*/ 122 w 157"/>
                <a:gd name="T43" fmla="*/ 14 h 159"/>
                <a:gd name="T44" fmla="*/ 110 w 157"/>
                <a:gd name="T45" fmla="*/ 7 h 159"/>
                <a:gd name="T46" fmla="*/ 94 w 157"/>
                <a:gd name="T47" fmla="*/ 2 h 159"/>
                <a:gd name="T48" fmla="*/ 78 w 157"/>
                <a:gd name="T49" fmla="*/ 0 h 159"/>
                <a:gd name="T50" fmla="*/ 63 w 157"/>
                <a:gd name="T51" fmla="*/ 2 h 159"/>
                <a:gd name="T52" fmla="*/ 49 w 157"/>
                <a:gd name="T53" fmla="*/ 7 h 159"/>
                <a:gd name="T54" fmla="*/ 35 w 157"/>
                <a:gd name="T55" fmla="*/ 14 h 159"/>
                <a:gd name="T56" fmla="*/ 23 w 157"/>
                <a:gd name="T57" fmla="*/ 24 h 159"/>
                <a:gd name="T58" fmla="*/ 14 w 157"/>
                <a:gd name="T59" fmla="*/ 35 h 159"/>
                <a:gd name="T60" fmla="*/ 5 w 157"/>
                <a:gd name="T61" fmla="*/ 49 h 159"/>
                <a:gd name="T62" fmla="*/ 2 w 157"/>
                <a:gd name="T63" fmla="*/ 65 h 159"/>
                <a:gd name="T64" fmla="*/ 0 w 157"/>
                <a:gd name="T65" fmla="*/ 80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7"/>
                <a:gd name="T100" fmla="*/ 0 h 159"/>
                <a:gd name="T101" fmla="*/ 157 w 157"/>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7" h="159">
                  <a:moveTo>
                    <a:pt x="0" y="80"/>
                  </a:moveTo>
                  <a:lnTo>
                    <a:pt x="2" y="96"/>
                  </a:lnTo>
                  <a:lnTo>
                    <a:pt x="5" y="110"/>
                  </a:lnTo>
                  <a:lnTo>
                    <a:pt x="14" y="124"/>
                  </a:lnTo>
                  <a:lnTo>
                    <a:pt x="23" y="136"/>
                  </a:lnTo>
                  <a:lnTo>
                    <a:pt x="35" y="145"/>
                  </a:lnTo>
                  <a:lnTo>
                    <a:pt x="49" y="152"/>
                  </a:lnTo>
                  <a:lnTo>
                    <a:pt x="63" y="157"/>
                  </a:lnTo>
                  <a:lnTo>
                    <a:pt x="78" y="159"/>
                  </a:lnTo>
                  <a:lnTo>
                    <a:pt x="94" y="157"/>
                  </a:lnTo>
                  <a:lnTo>
                    <a:pt x="110" y="152"/>
                  </a:lnTo>
                  <a:lnTo>
                    <a:pt x="122" y="145"/>
                  </a:lnTo>
                  <a:lnTo>
                    <a:pt x="134" y="136"/>
                  </a:lnTo>
                  <a:lnTo>
                    <a:pt x="145" y="124"/>
                  </a:lnTo>
                  <a:lnTo>
                    <a:pt x="152" y="110"/>
                  </a:lnTo>
                  <a:lnTo>
                    <a:pt x="155" y="96"/>
                  </a:lnTo>
                  <a:lnTo>
                    <a:pt x="157" y="80"/>
                  </a:lnTo>
                  <a:lnTo>
                    <a:pt x="155" y="65"/>
                  </a:lnTo>
                  <a:lnTo>
                    <a:pt x="152" y="49"/>
                  </a:lnTo>
                  <a:lnTo>
                    <a:pt x="145" y="35"/>
                  </a:lnTo>
                  <a:lnTo>
                    <a:pt x="134" y="24"/>
                  </a:lnTo>
                  <a:lnTo>
                    <a:pt x="122" y="14"/>
                  </a:lnTo>
                  <a:lnTo>
                    <a:pt x="110" y="7"/>
                  </a:lnTo>
                  <a:lnTo>
                    <a:pt x="94" y="2"/>
                  </a:lnTo>
                  <a:lnTo>
                    <a:pt x="78" y="0"/>
                  </a:lnTo>
                  <a:lnTo>
                    <a:pt x="63" y="2"/>
                  </a:lnTo>
                  <a:lnTo>
                    <a:pt x="49" y="7"/>
                  </a:lnTo>
                  <a:lnTo>
                    <a:pt x="35" y="14"/>
                  </a:lnTo>
                  <a:lnTo>
                    <a:pt x="23" y="24"/>
                  </a:lnTo>
                  <a:lnTo>
                    <a:pt x="14" y="35"/>
                  </a:lnTo>
                  <a:lnTo>
                    <a:pt x="5" y="49"/>
                  </a:lnTo>
                  <a:lnTo>
                    <a:pt x="2" y="65"/>
                  </a:lnTo>
                  <a:lnTo>
                    <a:pt x="0" y="80"/>
                  </a:lnTo>
                  <a:close/>
                </a:path>
              </a:pathLst>
            </a:custGeom>
            <a:gradFill rotWithShape="1">
              <a:gsLst>
                <a:gs pos="0">
                  <a:schemeClr val="bg1"/>
                </a:gs>
                <a:gs pos="100000">
                  <a:srgbClr val="A3D5D9"/>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45" name="Freeform 158"/>
            <p:cNvSpPr>
              <a:spLocks/>
            </p:cNvSpPr>
            <p:nvPr/>
          </p:nvSpPr>
          <p:spPr bwMode="auto">
            <a:xfrm>
              <a:off x="1937" y="569"/>
              <a:ext cx="86" cy="50"/>
            </a:xfrm>
            <a:custGeom>
              <a:avLst/>
              <a:gdLst>
                <a:gd name="T0" fmla="*/ 14 w 86"/>
                <a:gd name="T1" fmla="*/ 7 h 50"/>
                <a:gd name="T2" fmla="*/ 84 w 86"/>
                <a:gd name="T3" fmla="*/ 0 h 50"/>
                <a:gd name="T4" fmla="*/ 82 w 86"/>
                <a:gd name="T5" fmla="*/ 12 h 50"/>
                <a:gd name="T6" fmla="*/ 82 w 86"/>
                <a:gd name="T7" fmla="*/ 22 h 50"/>
                <a:gd name="T8" fmla="*/ 82 w 86"/>
                <a:gd name="T9" fmla="*/ 35 h 50"/>
                <a:gd name="T10" fmla="*/ 86 w 86"/>
                <a:gd name="T11" fmla="*/ 50 h 50"/>
                <a:gd name="T12" fmla="*/ 12 w 86"/>
                <a:gd name="T13" fmla="*/ 45 h 50"/>
                <a:gd name="T14" fmla="*/ 7 w 86"/>
                <a:gd name="T15" fmla="*/ 43 h 50"/>
                <a:gd name="T16" fmla="*/ 4 w 86"/>
                <a:gd name="T17" fmla="*/ 38 h 50"/>
                <a:gd name="T18" fmla="*/ 2 w 86"/>
                <a:gd name="T19" fmla="*/ 33 h 50"/>
                <a:gd name="T20" fmla="*/ 0 w 86"/>
                <a:gd name="T21" fmla="*/ 26 h 50"/>
                <a:gd name="T22" fmla="*/ 2 w 86"/>
                <a:gd name="T23" fmla="*/ 19 h 50"/>
                <a:gd name="T24" fmla="*/ 4 w 86"/>
                <a:gd name="T25" fmla="*/ 14 h 50"/>
                <a:gd name="T26" fmla="*/ 7 w 86"/>
                <a:gd name="T27" fmla="*/ 8 h 50"/>
                <a:gd name="T28" fmla="*/ 14 w 86"/>
                <a:gd name="T29" fmla="*/ 7 h 5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6"/>
                <a:gd name="T46" fmla="*/ 0 h 50"/>
                <a:gd name="T47" fmla="*/ 86 w 86"/>
                <a:gd name="T48" fmla="*/ 50 h 5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6" h="50">
                  <a:moveTo>
                    <a:pt x="14" y="7"/>
                  </a:moveTo>
                  <a:lnTo>
                    <a:pt x="84" y="0"/>
                  </a:lnTo>
                  <a:lnTo>
                    <a:pt x="82" y="12"/>
                  </a:lnTo>
                  <a:lnTo>
                    <a:pt x="82" y="22"/>
                  </a:lnTo>
                  <a:lnTo>
                    <a:pt x="82" y="35"/>
                  </a:lnTo>
                  <a:lnTo>
                    <a:pt x="86" y="50"/>
                  </a:lnTo>
                  <a:lnTo>
                    <a:pt x="12" y="45"/>
                  </a:lnTo>
                  <a:lnTo>
                    <a:pt x="7" y="43"/>
                  </a:lnTo>
                  <a:lnTo>
                    <a:pt x="4" y="38"/>
                  </a:lnTo>
                  <a:lnTo>
                    <a:pt x="2" y="33"/>
                  </a:lnTo>
                  <a:lnTo>
                    <a:pt x="0" y="26"/>
                  </a:lnTo>
                  <a:lnTo>
                    <a:pt x="2" y="19"/>
                  </a:lnTo>
                  <a:lnTo>
                    <a:pt x="4" y="14"/>
                  </a:lnTo>
                  <a:lnTo>
                    <a:pt x="7" y="8"/>
                  </a:lnTo>
                  <a:lnTo>
                    <a:pt x="14" y="7"/>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46" name="Freeform 159"/>
            <p:cNvSpPr>
              <a:spLocks/>
            </p:cNvSpPr>
            <p:nvPr/>
          </p:nvSpPr>
          <p:spPr bwMode="auto">
            <a:xfrm>
              <a:off x="1937" y="569"/>
              <a:ext cx="86" cy="50"/>
            </a:xfrm>
            <a:custGeom>
              <a:avLst/>
              <a:gdLst>
                <a:gd name="T0" fmla="*/ 14 w 86"/>
                <a:gd name="T1" fmla="*/ 7 h 50"/>
                <a:gd name="T2" fmla="*/ 84 w 86"/>
                <a:gd name="T3" fmla="*/ 0 h 50"/>
                <a:gd name="T4" fmla="*/ 82 w 86"/>
                <a:gd name="T5" fmla="*/ 12 h 50"/>
                <a:gd name="T6" fmla="*/ 82 w 86"/>
                <a:gd name="T7" fmla="*/ 22 h 50"/>
                <a:gd name="T8" fmla="*/ 82 w 86"/>
                <a:gd name="T9" fmla="*/ 35 h 50"/>
                <a:gd name="T10" fmla="*/ 86 w 86"/>
                <a:gd name="T11" fmla="*/ 50 h 50"/>
                <a:gd name="T12" fmla="*/ 12 w 86"/>
                <a:gd name="T13" fmla="*/ 45 h 50"/>
                <a:gd name="T14" fmla="*/ 7 w 86"/>
                <a:gd name="T15" fmla="*/ 43 h 50"/>
                <a:gd name="T16" fmla="*/ 4 w 86"/>
                <a:gd name="T17" fmla="*/ 38 h 50"/>
                <a:gd name="T18" fmla="*/ 2 w 86"/>
                <a:gd name="T19" fmla="*/ 33 h 50"/>
                <a:gd name="T20" fmla="*/ 0 w 86"/>
                <a:gd name="T21" fmla="*/ 26 h 50"/>
                <a:gd name="T22" fmla="*/ 2 w 86"/>
                <a:gd name="T23" fmla="*/ 19 h 50"/>
                <a:gd name="T24" fmla="*/ 4 w 86"/>
                <a:gd name="T25" fmla="*/ 14 h 50"/>
                <a:gd name="T26" fmla="*/ 7 w 86"/>
                <a:gd name="T27" fmla="*/ 8 h 50"/>
                <a:gd name="T28" fmla="*/ 14 w 86"/>
                <a:gd name="T29" fmla="*/ 7 h 5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6"/>
                <a:gd name="T46" fmla="*/ 0 h 50"/>
                <a:gd name="T47" fmla="*/ 86 w 86"/>
                <a:gd name="T48" fmla="*/ 50 h 5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6" h="50">
                  <a:moveTo>
                    <a:pt x="14" y="7"/>
                  </a:moveTo>
                  <a:lnTo>
                    <a:pt x="84" y="0"/>
                  </a:lnTo>
                  <a:lnTo>
                    <a:pt x="82" y="12"/>
                  </a:lnTo>
                  <a:lnTo>
                    <a:pt x="82" y="22"/>
                  </a:lnTo>
                  <a:lnTo>
                    <a:pt x="82" y="35"/>
                  </a:lnTo>
                  <a:lnTo>
                    <a:pt x="86" y="50"/>
                  </a:lnTo>
                  <a:lnTo>
                    <a:pt x="12" y="45"/>
                  </a:lnTo>
                  <a:lnTo>
                    <a:pt x="7" y="43"/>
                  </a:lnTo>
                  <a:lnTo>
                    <a:pt x="4" y="38"/>
                  </a:lnTo>
                  <a:lnTo>
                    <a:pt x="2" y="33"/>
                  </a:lnTo>
                  <a:lnTo>
                    <a:pt x="0" y="26"/>
                  </a:lnTo>
                  <a:lnTo>
                    <a:pt x="2" y="19"/>
                  </a:lnTo>
                  <a:lnTo>
                    <a:pt x="4" y="14"/>
                  </a:lnTo>
                  <a:lnTo>
                    <a:pt x="7" y="8"/>
                  </a:lnTo>
                  <a:lnTo>
                    <a:pt x="14" y="7"/>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447" name="Freeform 160"/>
            <p:cNvSpPr>
              <a:spLocks/>
            </p:cNvSpPr>
            <p:nvPr/>
          </p:nvSpPr>
          <p:spPr bwMode="auto">
            <a:xfrm>
              <a:off x="1583" y="1206"/>
              <a:ext cx="83" cy="50"/>
            </a:xfrm>
            <a:custGeom>
              <a:avLst/>
              <a:gdLst>
                <a:gd name="T0" fmla="*/ 12 w 83"/>
                <a:gd name="T1" fmla="*/ 7 h 50"/>
                <a:gd name="T2" fmla="*/ 82 w 83"/>
                <a:gd name="T3" fmla="*/ 0 h 50"/>
                <a:gd name="T4" fmla="*/ 80 w 83"/>
                <a:gd name="T5" fmla="*/ 12 h 50"/>
                <a:gd name="T6" fmla="*/ 78 w 83"/>
                <a:gd name="T7" fmla="*/ 23 h 50"/>
                <a:gd name="T8" fmla="*/ 80 w 83"/>
                <a:gd name="T9" fmla="*/ 35 h 50"/>
                <a:gd name="T10" fmla="*/ 83 w 83"/>
                <a:gd name="T11" fmla="*/ 50 h 50"/>
                <a:gd name="T12" fmla="*/ 12 w 83"/>
                <a:gd name="T13" fmla="*/ 45 h 50"/>
                <a:gd name="T14" fmla="*/ 7 w 83"/>
                <a:gd name="T15" fmla="*/ 44 h 50"/>
                <a:gd name="T16" fmla="*/ 3 w 83"/>
                <a:gd name="T17" fmla="*/ 38 h 50"/>
                <a:gd name="T18" fmla="*/ 0 w 83"/>
                <a:gd name="T19" fmla="*/ 33 h 50"/>
                <a:gd name="T20" fmla="*/ 0 w 83"/>
                <a:gd name="T21" fmla="*/ 26 h 50"/>
                <a:gd name="T22" fmla="*/ 0 w 83"/>
                <a:gd name="T23" fmla="*/ 19 h 50"/>
                <a:gd name="T24" fmla="*/ 3 w 83"/>
                <a:gd name="T25" fmla="*/ 14 h 50"/>
                <a:gd name="T26" fmla="*/ 7 w 83"/>
                <a:gd name="T27" fmla="*/ 9 h 50"/>
                <a:gd name="T28" fmla="*/ 12 w 83"/>
                <a:gd name="T29" fmla="*/ 7 h 5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3"/>
                <a:gd name="T46" fmla="*/ 0 h 50"/>
                <a:gd name="T47" fmla="*/ 83 w 83"/>
                <a:gd name="T48" fmla="*/ 50 h 5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3" h="50">
                  <a:moveTo>
                    <a:pt x="12" y="7"/>
                  </a:moveTo>
                  <a:lnTo>
                    <a:pt x="82" y="0"/>
                  </a:lnTo>
                  <a:lnTo>
                    <a:pt x="80" y="12"/>
                  </a:lnTo>
                  <a:lnTo>
                    <a:pt x="78" y="23"/>
                  </a:lnTo>
                  <a:lnTo>
                    <a:pt x="80" y="35"/>
                  </a:lnTo>
                  <a:lnTo>
                    <a:pt x="83" y="50"/>
                  </a:lnTo>
                  <a:lnTo>
                    <a:pt x="12" y="45"/>
                  </a:lnTo>
                  <a:lnTo>
                    <a:pt x="7" y="44"/>
                  </a:lnTo>
                  <a:lnTo>
                    <a:pt x="3" y="38"/>
                  </a:lnTo>
                  <a:lnTo>
                    <a:pt x="0" y="33"/>
                  </a:lnTo>
                  <a:lnTo>
                    <a:pt x="0" y="26"/>
                  </a:lnTo>
                  <a:lnTo>
                    <a:pt x="0" y="19"/>
                  </a:lnTo>
                  <a:lnTo>
                    <a:pt x="3" y="14"/>
                  </a:lnTo>
                  <a:lnTo>
                    <a:pt x="7" y="9"/>
                  </a:lnTo>
                  <a:lnTo>
                    <a:pt x="12" y="7"/>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48" name="Freeform 161"/>
            <p:cNvSpPr>
              <a:spLocks/>
            </p:cNvSpPr>
            <p:nvPr/>
          </p:nvSpPr>
          <p:spPr bwMode="auto">
            <a:xfrm>
              <a:off x="1583" y="1206"/>
              <a:ext cx="83" cy="50"/>
            </a:xfrm>
            <a:custGeom>
              <a:avLst/>
              <a:gdLst>
                <a:gd name="T0" fmla="*/ 12 w 83"/>
                <a:gd name="T1" fmla="*/ 7 h 50"/>
                <a:gd name="T2" fmla="*/ 82 w 83"/>
                <a:gd name="T3" fmla="*/ 0 h 50"/>
                <a:gd name="T4" fmla="*/ 80 w 83"/>
                <a:gd name="T5" fmla="*/ 12 h 50"/>
                <a:gd name="T6" fmla="*/ 78 w 83"/>
                <a:gd name="T7" fmla="*/ 23 h 50"/>
                <a:gd name="T8" fmla="*/ 80 w 83"/>
                <a:gd name="T9" fmla="*/ 35 h 50"/>
                <a:gd name="T10" fmla="*/ 83 w 83"/>
                <a:gd name="T11" fmla="*/ 50 h 50"/>
                <a:gd name="T12" fmla="*/ 12 w 83"/>
                <a:gd name="T13" fmla="*/ 45 h 50"/>
                <a:gd name="T14" fmla="*/ 7 w 83"/>
                <a:gd name="T15" fmla="*/ 44 h 50"/>
                <a:gd name="T16" fmla="*/ 3 w 83"/>
                <a:gd name="T17" fmla="*/ 38 h 50"/>
                <a:gd name="T18" fmla="*/ 0 w 83"/>
                <a:gd name="T19" fmla="*/ 33 h 50"/>
                <a:gd name="T20" fmla="*/ 0 w 83"/>
                <a:gd name="T21" fmla="*/ 26 h 50"/>
                <a:gd name="T22" fmla="*/ 0 w 83"/>
                <a:gd name="T23" fmla="*/ 19 h 50"/>
                <a:gd name="T24" fmla="*/ 3 w 83"/>
                <a:gd name="T25" fmla="*/ 14 h 50"/>
                <a:gd name="T26" fmla="*/ 7 w 83"/>
                <a:gd name="T27" fmla="*/ 9 h 50"/>
                <a:gd name="T28" fmla="*/ 12 w 83"/>
                <a:gd name="T29" fmla="*/ 7 h 5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3"/>
                <a:gd name="T46" fmla="*/ 0 h 50"/>
                <a:gd name="T47" fmla="*/ 83 w 83"/>
                <a:gd name="T48" fmla="*/ 50 h 5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3" h="50">
                  <a:moveTo>
                    <a:pt x="12" y="7"/>
                  </a:moveTo>
                  <a:lnTo>
                    <a:pt x="82" y="0"/>
                  </a:lnTo>
                  <a:lnTo>
                    <a:pt x="80" y="12"/>
                  </a:lnTo>
                  <a:lnTo>
                    <a:pt x="78" y="23"/>
                  </a:lnTo>
                  <a:lnTo>
                    <a:pt x="80" y="35"/>
                  </a:lnTo>
                  <a:lnTo>
                    <a:pt x="83" y="50"/>
                  </a:lnTo>
                  <a:lnTo>
                    <a:pt x="12" y="45"/>
                  </a:lnTo>
                  <a:lnTo>
                    <a:pt x="7" y="44"/>
                  </a:lnTo>
                  <a:lnTo>
                    <a:pt x="3" y="38"/>
                  </a:lnTo>
                  <a:lnTo>
                    <a:pt x="0" y="33"/>
                  </a:lnTo>
                  <a:lnTo>
                    <a:pt x="0" y="26"/>
                  </a:lnTo>
                  <a:lnTo>
                    <a:pt x="0" y="19"/>
                  </a:lnTo>
                  <a:lnTo>
                    <a:pt x="3" y="14"/>
                  </a:lnTo>
                  <a:lnTo>
                    <a:pt x="7" y="9"/>
                  </a:lnTo>
                  <a:lnTo>
                    <a:pt x="12" y="7"/>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449" name="Freeform 162"/>
            <p:cNvSpPr>
              <a:spLocks/>
            </p:cNvSpPr>
            <p:nvPr/>
          </p:nvSpPr>
          <p:spPr bwMode="auto">
            <a:xfrm>
              <a:off x="1872" y="164"/>
              <a:ext cx="74" cy="47"/>
            </a:xfrm>
            <a:custGeom>
              <a:avLst/>
              <a:gdLst>
                <a:gd name="T0" fmla="*/ 13 w 74"/>
                <a:gd name="T1" fmla="*/ 7 h 47"/>
                <a:gd name="T2" fmla="*/ 74 w 74"/>
                <a:gd name="T3" fmla="*/ 0 h 47"/>
                <a:gd name="T4" fmla="*/ 72 w 74"/>
                <a:gd name="T5" fmla="*/ 12 h 47"/>
                <a:gd name="T6" fmla="*/ 70 w 74"/>
                <a:gd name="T7" fmla="*/ 24 h 47"/>
                <a:gd name="T8" fmla="*/ 72 w 74"/>
                <a:gd name="T9" fmla="*/ 35 h 47"/>
                <a:gd name="T10" fmla="*/ 74 w 74"/>
                <a:gd name="T11" fmla="*/ 47 h 47"/>
                <a:gd name="T12" fmla="*/ 11 w 74"/>
                <a:gd name="T13" fmla="*/ 42 h 47"/>
                <a:gd name="T14" fmla="*/ 7 w 74"/>
                <a:gd name="T15" fmla="*/ 40 h 47"/>
                <a:gd name="T16" fmla="*/ 4 w 74"/>
                <a:gd name="T17" fmla="*/ 36 h 47"/>
                <a:gd name="T18" fmla="*/ 2 w 74"/>
                <a:gd name="T19" fmla="*/ 31 h 47"/>
                <a:gd name="T20" fmla="*/ 0 w 74"/>
                <a:gd name="T21" fmla="*/ 24 h 47"/>
                <a:gd name="T22" fmla="*/ 2 w 74"/>
                <a:gd name="T23" fmla="*/ 17 h 47"/>
                <a:gd name="T24" fmla="*/ 4 w 74"/>
                <a:gd name="T25" fmla="*/ 12 h 47"/>
                <a:gd name="T26" fmla="*/ 7 w 74"/>
                <a:gd name="T27" fmla="*/ 8 h 47"/>
                <a:gd name="T28" fmla="*/ 13 w 74"/>
                <a:gd name="T29" fmla="*/ 7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4"/>
                <a:gd name="T46" fmla="*/ 0 h 47"/>
                <a:gd name="T47" fmla="*/ 74 w 74"/>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4" h="47">
                  <a:moveTo>
                    <a:pt x="13" y="7"/>
                  </a:moveTo>
                  <a:lnTo>
                    <a:pt x="74" y="0"/>
                  </a:lnTo>
                  <a:lnTo>
                    <a:pt x="72" y="12"/>
                  </a:lnTo>
                  <a:lnTo>
                    <a:pt x="70" y="24"/>
                  </a:lnTo>
                  <a:lnTo>
                    <a:pt x="72" y="35"/>
                  </a:lnTo>
                  <a:lnTo>
                    <a:pt x="74" y="47"/>
                  </a:lnTo>
                  <a:lnTo>
                    <a:pt x="11" y="42"/>
                  </a:lnTo>
                  <a:lnTo>
                    <a:pt x="7" y="40"/>
                  </a:lnTo>
                  <a:lnTo>
                    <a:pt x="4" y="36"/>
                  </a:lnTo>
                  <a:lnTo>
                    <a:pt x="2" y="31"/>
                  </a:lnTo>
                  <a:lnTo>
                    <a:pt x="0" y="24"/>
                  </a:lnTo>
                  <a:lnTo>
                    <a:pt x="2" y="17"/>
                  </a:lnTo>
                  <a:lnTo>
                    <a:pt x="4" y="12"/>
                  </a:lnTo>
                  <a:lnTo>
                    <a:pt x="7" y="8"/>
                  </a:lnTo>
                  <a:lnTo>
                    <a:pt x="13" y="7"/>
                  </a:lnTo>
                  <a:close/>
                </a:path>
              </a:pathLst>
            </a:custGeom>
            <a:solidFill>
              <a:srgbClr val="DA251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50" name="Freeform 163"/>
            <p:cNvSpPr>
              <a:spLocks/>
            </p:cNvSpPr>
            <p:nvPr/>
          </p:nvSpPr>
          <p:spPr bwMode="auto">
            <a:xfrm>
              <a:off x="1872" y="164"/>
              <a:ext cx="74" cy="47"/>
            </a:xfrm>
            <a:custGeom>
              <a:avLst/>
              <a:gdLst>
                <a:gd name="T0" fmla="*/ 13 w 74"/>
                <a:gd name="T1" fmla="*/ 7 h 47"/>
                <a:gd name="T2" fmla="*/ 74 w 74"/>
                <a:gd name="T3" fmla="*/ 0 h 47"/>
                <a:gd name="T4" fmla="*/ 72 w 74"/>
                <a:gd name="T5" fmla="*/ 12 h 47"/>
                <a:gd name="T6" fmla="*/ 70 w 74"/>
                <a:gd name="T7" fmla="*/ 24 h 47"/>
                <a:gd name="T8" fmla="*/ 72 w 74"/>
                <a:gd name="T9" fmla="*/ 35 h 47"/>
                <a:gd name="T10" fmla="*/ 74 w 74"/>
                <a:gd name="T11" fmla="*/ 47 h 47"/>
                <a:gd name="T12" fmla="*/ 11 w 74"/>
                <a:gd name="T13" fmla="*/ 42 h 47"/>
                <a:gd name="T14" fmla="*/ 7 w 74"/>
                <a:gd name="T15" fmla="*/ 40 h 47"/>
                <a:gd name="T16" fmla="*/ 4 w 74"/>
                <a:gd name="T17" fmla="*/ 36 h 47"/>
                <a:gd name="T18" fmla="*/ 2 w 74"/>
                <a:gd name="T19" fmla="*/ 31 h 47"/>
                <a:gd name="T20" fmla="*/ 0 w 74"/>
                <a:gd name="T21" fmla="*/ 24 h 47"/>
                <a:gd name="T22" fmla="*/ 2 w 74"/>
                <a:gd name="T23" fmla="*/ 17 h 47"/>
                <a:gd name="T24" fmla="*/ 4 w 74"/>
                <a:gd name="T25" fmla="*/ 12 h 47"/>
                <a:gd name="T26" fmla="*/ 7 w 74"/>
                <a:gd name="T27" fmla="*/ 8 h 47"/>
                <a:gd name="T28" fmla="*/ 13 w 74"/>
                <a:gd name="T29" fmla="*/ 7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4"/>
                <a:gd name="T46" fmla="*/ 0 h 47"/>
                <a:gd name="T47" fmla="*/ 74 w 74"/>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4" h="47">
                  <a:moveTo>
                    <a:pt x="13" y="7"/>
                  </a:moveTo>
                  <a:lnTo>
                    <a:pt x="74" y="0"/>
                  </a:lnTo>
                  <a:lnTo>
                    <a:pt x="72" y="12"/>
                  </a:lnTo>
                  <a:lnTo>
                    <a:pt x="70" y="24"/>
                  </a:lnTo>
                  <a:lnTo>
                    <a:pt x="72" y="35"/>
                  </a:lnTo>
                  <a:lnTo>
                    <a:pt x="74" y="47"/>
                  </a:lnTo>
                  <a:lnTo>
                    <a:pt x="11" y="42"/>
                  </a:lnTo>
                  <a:lnTo>
                    <a:pt x="7" y="40"/>
                  </a:lnTo>
                  <a:lnTo>
                    <a:pt x="4" y="36"/>
                  </a:lnTo>
                  <a:lnTo>
                    <a:pt x="2" y="31"/>
                  </a:lnTo>
                  <a:lnTo>
                    <a:pt x="0" y="24"/>
                  </a:lnTo>
                  <a:lnTo>
                    <a:pt x="2" y="17"/>
                  </a:lnTo>
                  <a:lnTo>
                    <a:pt x="4" y="12"/>
                  </a:lnTo>
                  <a:lnTo>
                    <a:pt x="7" y="8"/>
                  </a:lnTo>
                  <a:lnTo>
                    <a:pt x="13" y="7"/>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451" name="Freeform 164"/>
            <p:cNvSpPr>
              <a:spLocks/>
            </p:cNvSpPr>
            <p:nvPr/>
          </p:nvSpPr>
          <p:spPr bwMode="auto">
            <a:xfrm>
              <a:off x="1586" y="375"/>
              <a:ext cx="87" cy="49"/>
            </a:xfrm>
            <a:custGeom>
              <a:avLst/>
              <a:gdLst>
                <a:gd name="T0" fmla="*/ 12 w 87"/>
                <a:gd name="T1" fmla="*/ 10 h 49"/>
                <a:gd name="T2" fmla="*/ 87 w 87"/>
                <a:gd name="T3" fmla="*/ 0 h 49"/>
                <a:gd name="T4" fmla="*/ 86 w 87"/>
                <a:gd name="T5" fmla="*/ 14 h 49"/>
                <a:gd name="T6" fmla="*/ 84 w 87"/>
                <a:gd name="T7" fmla="*/ 24 h 49"/>
                <a:gd name="T8" fmla="*/ 86 w 87"/>
                <a:gd name="T9" fmla="*/ 35 h 49"/>
                <a:gd name="T10" fmla="*/ 87 w 87"/>
                <a:gd name="T11" fmla="*/ 49 h 49"/>
                <a:gd name="T12" fmla="*/ 11 w 87"/>
                <a:gd name="T13" fmla="*/ 42 h 49"/>
                <a:gd name="T14" fmla="*/ 7 w 87"/>
                <a:gd name="T15" fmla="*/ 40 h 49"/>
                <a:gd name="T16" fmla="*/ 4 w 87"/>
                <a:gd name="T17" fmla="*/ 37 h 49"/>
                <a:gd name="T18" fmla="*/ 2 w 87"/>
                <a:gd name="T19" fmla="*/ 31 h 49"/>
                <a:gd name="T20" fmla="*/ 0 w 87"/>
                <a:gd name="T21" fmla="*/ 26 h 49"/>
                <a:gd name="T22" fmla="*/ 2 w 87"/>
                <a:gd name="T23" fmla="*/ 21 h 49"/>
                <a:gd name="T24" fmla="*/ 4 w 87"/>
                <a:gd name="T25" fmla="*/ 16 h 49"/>
                <a:gd name="T26" fmla="*/ 7 w 87"/>
                <a:gd name="T27" fmla="*/ 12 h 49"/>
                <a:gd name="T28" fmla="*/ 12 w 87"/>
                <a:gd name="T29" fmla="*/ 10 h 4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7"/>
                <a:gd name="T46" fmla="*/ 0 h 49"/>
                <a:gd name="T47" fmla="*/ 87 w 87"/>
                <a:gd name="T48" fmla="*/ 49 h 4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7" h="49">
                  <a:moveTo>
                    <a:pt x="12" y="10"/>
                  </a:moveTo>
                  <a:lnTo>
                    <a:pt x="87" y="0"/>
                  </a:lnTo>
                  <a:lnTo>
                    <a:pt x="86" y="14"/>
                  </a:lnTo>
                  <a:lnTo>
                    <a:pt x="84" y="24"/>
                  </a:lnTo>
                  <a:lnTo>
                    <a:pt x="86" y="35"/>
                  </a:lnTo>
                  <a:lnTo>
                    <a:pt x="87" y="49"/>
                  </a:lnTo>
                  <a:lnTo>
                    <a:pt x="11" y="42"/>
                  </a:lnTo>
                  <a:lnTo>
                    <a:pt x="7" y="40"/>
                  </a:lnTo>
                  <a:lnTo>
                    <a:pt x="4" y="37"/>
                  </a:lnTo>
                  <a:lnTo>
                    <a:pt x="2" y="31"/>
                  </a:lnTo>
                  <a:lnTo>
                    <a:pt x="0" y="26"/>
                  </a:lnTo>
                  <a:lnTo>
                    <a:pt x="2" y="21"/>
                  </a:lnTo>
                  <a:lnTo>
                    <a:pt x="4" y="16"/>
                  </a:lnTo>
                  <a:lnTo>
                    <a:pt x="7" y="12"/>
                  </a:lnTo>
                  <a:lnTo>
                    <a:pt x="12" y="10"/>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52" name="Freeform 165"/>
            <p:cNvSpPr>
              <a:spLocks/>
            </p:cNvSpPr>
            <p:nvPr/>
          </p:nvSpPr>
          <p:spPr bwMode="auto">
            <a:xfrm>
              <a:off x="1586" y="375"/>
              <a:ext cx="87" cy="49"/>
            </a:xfrm>
            <a:custGeom>
              <a:avLst/>
              <a:gdLst>
                <a:gd name="T0" fmla="*/ 12 w 87"/>
                <a:gd name="T1" fmla="*/ 10 h 49"/>
                <a:gd name="T2" fmla="*/ 87 w 87"/>
                <a:gd name="T3" fmla="*/ 0 h 49"/>
                <a:gd name="T4" fmla="*/ 86 w 87"/>
                <a:gd name="T5" fmla="*/ 14 h 49"/>
                <a:gd name="T6" fmla="*/ 84 w 87"/>
                <a:gd name="T7" fmla="*/ 24 h 49"/>
                <a:gd name="T8" fmla="*/ 86 w 87"/>
                <a:gd name="T9" fmla="*/ 35 h 49"/>
                <a:gd name="T10" fmla="*/ 87 w 87"/>
                <a:gd name="T11" fmla="*/ 49 h 49"/>
                <a:gd name="T12" fmla="*/ 11 w 87"/>
                <a:gd name="T13" fmla="*/ 42 h 49"/>
                <a:gd name="T14" fmla="*/ 7 w 87"/>
                <a:gd name="T15" fmla="*/ 40 h 49"/>
                <a:gd name="T16" fmla="*/ 4 w 87"/>
                <a:gd name="T17" fmla="*/ 37 h 49"/>
                <a:gd name="T18" fmla="*/ 2 w 87"/>
                <a:gd name="T19" fmla="*/ 31 h 49"/>
                <a:gd name="T20" fmla="*/ 0 w 87"/>
                <a:gd name="T21" fmla="*/ 26 h 49"/>
                <a:gd name="T22" fmla="*/ 2 w 87"/>
                <a:gd name="T23" fmla="*/ 21 h 49"/>
                <a:gd name="T24" fmla="*/ 4 w 87"/>
                <a:gd name="T25" fmla="*/ 16 h 49"/>
                <a:gd name="T26" fmla="*/ 7 w 87"/>
                <a:gd name="T27" fmla="*/ 12 h 49"/>
                <a:gd name="T28" fmla="*/ 12 w 87"/>
                <a:gd name="T29" fmla="*/ 10 h 4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7"/>
                <a:gd name="T46" fmla="*/ 0 h 49"/>
                <a:gd name="T47" fmla="*/ 87 w 87"/>
                <a:gd name="T48" fmla="*/ 49 h 4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7" h="49">
                  <a:moveTo>
                    <a:pt x="12" y="10"/>
                  </a:moveTo>
                  <a:lnTo>
                    <a:pt x="87" y="0"/>
                  </a:lnTo>
                  <a:lnTo>
                    <a:pt x="86" y="14"/>
                  </a:lnTo>
                  <a:lnTo>
                    <a:pt x="84" y="24"/>
                  </a:lnTo>
                  <a:lnTo>
                    <a:pt x="86" y="35"/>
                  </a:lnTo>
                  <a:lnTo>
                    <a:pt x="87" y="49"/>
                  </a:lnTo>
                  <a:lnTo>
                    <a:pt x="11" y="42"/>
                  </a:lnTo>
                  <a:lnTo>
                    <a:pt x="7" y="40"/>
                  </a:lnTo>
                  <a:lnTo>
                    <a:pt x="4" y="37"/>
                  </a:lnTo>
                  <a:lnTo>
                    <a:pt x="2" y="31"/>
                  </a:lnTo>
                  <a:lnTo>
                    <a:pt x="0" y="26"/>
                  </a:lnTo>
                  <a:lnTo>
                    <a:pt x="2" y="21"/>
                  </a:lnTo>
                  <a:lnTo>
                    <a:pt x="4" y="16"/>
                  </a:lnTo>
                  <a:lnTo>
                    <a:pt x="7" y="12"/>
                  </a:lnTo>
                  <a:lnTo>
                    <a:pt x="12" y="10"/>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453" name="Freeform 166"/>
            <p:cNvSpPr>
              <a:spLocks/>
            </p:cNvSpPr>
            <p:nvPr/>
          </p:nvSpPr>
          <p:spPr bwMode="auto">
            <a:xfrm>
              <a:off x="1623" y="810"/>
              <a:ext cx="70" cy="29"/>
            </a:xfrm>
            <a:custGeom>
              <a:avLst/>
              <a:gdLst>
                <a:gd name="T0" fmla="*/ 10 w 70"/>
                <a:gd name="T1" fmla="*/ 3 h 29"/>
                <a:gd name="T2" fmla="*/ 70 w 70"/>
                <a:gd name="T3" fmla="*/ 0 h 29"/>
                <a:gd name="T4" fmla="*/ 66 w 70"/>
                <a:gd name="T5" fmla="*/ 8 h 29"/>
                <a:gd name="T6" fmla="*/ 66 w 70"/>
                <a:gd name="T7" fmla="*/ 15 h 29"/>
                <a:gd name="T8" fmla="*/ 66 w 70"/>
                <a:gd name="T9" fmla="*/ 22 h 29"/>
                <a:gd name="T10" fmla="*/ 68 w 70"/>
                <a:gd name="T11" fmla="*/ 29 h 29"/>
                <a:gd name="T12" fmla="*/ 10 w 70"/>
                <a:gd name="T13" fmla="*/ 26 h 29"/>
                <a:gd name="T14" fmla="*/ 5 w 70"/>
                <a:gd name="T15" fmla="*/ 26 h 29"/>
                <a:gd name="T16" fmla="*/ 2 w 70"/>
                <a:gd name="T17" fmla="*/ 22 h 29"/>
                <a:gd name="T18" fmla="*/ 0 w 70"/>
                <a:gd name="T19" fmla="*/ 19 h 29"/>
                <a:gd name="T20" fmla="*/ 0 w 70"/>
                <a:gd name="T21" fmla="*/ 15 h 29"/>
                <a:gd name="T22" fmla="*/ 0 w 70"/>
                <a:gd name="T23" fmla="*/ 10 h 29"/>
                <a:gd name="T24" fmla="*/ 2 w 70"/>
                <a:gd name="T25" fmla="*/ 7 h 29"/>
                <a:gd name="T26" fmla="*/ 5 w 70"/>
                <a:gd name="T27" fmla="*/ 5 h 29"/>
                <a:gd name="T28" fmla="*/ 10 w 70"/>
                <a:gd name="T29" fmla="*/ 3 h 2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29"/>
                <a:gd name="T47" fmla="*/ 70 w 70"/>
                <a:gd name="T48" fmla="*/ 29 h 2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29">
                  <a:moveTo>
                    <a:pt x="10" y="3"/>
                  </a:moveTo>
                  <a:lnTo>
                    <a:pt x="70" y="0"/>
                  </a:lnTo>
                  <a:lnTo>
                    <a:pt x="66" y="8"/>
                  </a:lnTo>
                  <a:lnTo>
                    <a:pt x="66" y="15"/>
                  </a:lnTo>
                  <a:lnTo>
                    <a:pt x="66" y="22"/>
                  </a:lnTo>
                  <a:lnTo>
                    <a:pt x="68" y="29"/>
                  </a:lnTo>
                  <a:lnTo>
                    <a:pt x="10" y="26"/>
                  </a:lnTo>
                  <a:lnTo>
                    <a:pt x="5" y="26"/>
                  </a:lnTo>
                  <a:lnTo>
                    <a:pt x="2" y="22"/>
                  </a:lnTo>
                  <a:lnTo>
                    <a:pt x="0" y="19"/>
                  </a:lnTo>
                  <a:lnTo>
                    <a:pt x="0" y="15"/>
                  </a:lnTo>
                  <a:lnTo>
                    <a:pt x="0" y="10"/>
                  </a:lnTo>
                  <a:lnTo>
                    <a:pt x="2" y="7"/>
                  </a:lnTo>
                  <a:lnTo>
                    <a:pt x="5" y="5"/>
                  </a:lnTo>
                  <a:lnTo>
                    <a:pt x="10" y="3"/>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54" name="Freeform 167"/>
            <p:cNvSpPr>
              <a:spLocks/>
            </p:cNvSpPr>
            <p:nvPr/>
          </p:nvSpPr>
          <p:spPr bwMode="auto">
            <a:xfrm>
              <a:off x="1623" y="810"/>
              <a:ext cx="70" cy="29"/>
            </a:xfrm>
            <a:custGeom>
              <a:avLst/>
              <a:gdLst>
                <a:gd name="T0" fmla="*/ 10 w 70"/>
                <a:gd name="T1" fmla="*/ 3 h 29"/>
                <a:gd name="T2" fmla="*/ 70 w 70"/>
                <a:gd name="T3" fmla="*/ 0 h 29"/>
                <a:gd name="T4" fmla="*/ 66 w 70"/>
                <a:gd name="T5" fmla="*/ 8 h 29"/>
                <a:gd name="T6" fmla="*/ 66 w 70"/>
                <a:gd name="T7" fmla="*/ 15 h 29"/>
                <a:gd name="T8" fmla="*/ 66 w 70"/>
                <a:gd name="T9" fmla="*/ 22 h 29"/>
                <a:gd name="T10" fmla="*/ 68 w 70"/>
                <a:gd name="T11" fmla="*/ 29 h 29"/>
                <a:gd name="T12" fmla="*/ 10 w 70"/>
                <a:gd name="T13" fmla="*/ 26 h 29"/>
                <a:gd name="T14" fmla="*/ 5 w 70"/>
                <a:gd name="T15" fmla="*/ 26 h 29"/>
                <a:gd name="T16" fmla="*/ 2 w 70"/>
                <a:gd name="T17" fmla="*/ 22 h 29"/>
                <a:gd name="T18" fmla="*/ 0 w 70"/>
                <a:gd name="T19" fmla="*/ 19 h 29"/>
                <a:gd name="T20" fmla="*/ 0 w 70"/>
                <a:gd name="T21" fmla="*/ 15 h 29"/>
                <a:gd name="T22" fmla="*/ 0 w 70"/>
                <a:gd name="T23" fmla="*/ 10 h 29"/>
                <a:gd name="T24" fmla="*/ 2 w 70"/>
                <a:gd name="T25" fmla="*/ 7 h 29"/>
                <a:gd name="T26" fmla="*/ 5 w 70"/>
                <a:gd name="T27" fmla="*/ 5 h 29"/>
                <a:gd name="T28" fmla="*/ 10 w 70"/>
                <a:gd name="T29" fmla="*/ 3 h 2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29"/>
                <a:gd name="T47" fmla="*/ 70 w 70"/>
                <a:gd name="T48" fmla="*/ 29 h 2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29">
                  <a:moveTo>
                    <a:pt x="10" y="3"/>
                  </a:moveTo>
                  <a:lnTo>
                    <a:pt x="70" y="0"/>
                  </a:lnTo>
                  <a:lnTo>
                    <a:pt x="66" y="8"/>
                  </a:lnTo>
                  <a:lnTo>
                    <a:pt x="66" y="15"/>
                  </a:lnTo>
                  <a:lnTo>
                    <a:pt x="66" y="22"/>
                  </a:lnTo>
                  <a:lnTo>
                    <a:pt x="68" y="29"/>
                  </a:lnTo>
                  <a:lnTo>
                    <a:pt x="10" y="26"/>
                  </a:lnTo>
                  <a:lnTo>
                    <a:pt x="5" y="26"/>
                  </a:lnTo>
                  <a:lnTo>
                    <a:pt x="2" y="22"/>
                  </a:lnTo>
                  <a:lnTo>
                    <a:pt x="0" y="19"/>
                  </a:lnTo>
                  <a:lnTo>
                    <a:pt x="0" y="15"/>
                  </a:lnTo>
                  <a:lnTo>
                    <a:pt x="0" y="10"/>
                  </a:lnTo>
                  <a:lnTo>
                    <a:pt x="2" y="7"/>
                  </a:lnTo>
                  <a:lnTo>
                    <a:pt x="5" y="5"/>
                  </a:lnTo>
                  <a:lnTo>
                    <a:pt x="10" y="3"/>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455" name="Freeform 168"/>
            <p:cNvSpPr>
              <a:spLocks/>
            </p:cNvSpPr>
            <p:nvPr/>
          </p:nvSpPr>
          <p:spPr bwMode="auto">
            <a:xfrm>
              <a:off x="1946" y="1033"/>
              <a:ext cx="73" cy="47"/>
            </a:xfrm>
            <a:custGeom>
              <a:avLst/>
              <a:gdLst>
                <a:gd name="T0" fmla="*/ 12 w 73"/>
                <a:gd name="T1" fmla="*/ 7 h 47"/>
                <a:gd name="T2" fmla="*/ 73 w 73"/>
                <a:gd name="T3" fmla="*/ 0 h 47"/>
                <a:gd name="T4" fmla="*/ 71 w 73"/>
                <a:gd name="T5" fmla="*/ 12 h 47"/>
                <a:gd name="T6" fmla="*/ 70 w 73"/>
                <a:gd name="T7" fmla="*/ 23 h 47"/>
                <a:gd name="T8" fmla="*/ 71 w 73"/>
                <a:gd name="T9" fmla="*/ 33 h 47"/>
                <a:gd name="T10" fmla="*/ 73 w 73"/>
                <a:gd name="T11" fmla="*/ 47 h 47"/>
                <a:gd name="T12" fmla="*/ 10 w 73"/>
                <a:gd name="T13" fmla="*/ 42 h 47"/>
                <a:gd name="T14" fmla="*/ 7 w 73"/>
                <a:gd name="T15" fmla="*/ 40 h 47"/>
                <a:gd name="T16" fmla="*/ 3 w 73"/>
                <a:gd name="T17" fmla="*/ 37 h 47"/>
                <a:gd name="T18" fmla="*/ 2 w 73"/>
                <a:gd name="T19" fmla="*/ 30 h 47"/>
                <a:gd name="T20" fmla="*/ 0 w 73"/>
                <a:gd name="T21" fmla="*/ 24 h 47"/>
                <a:gd name="T22" fmla="*/ 2 w 73"/>
                <a:gd name="T23" fmla="*/ 17 h 47"/>
                <a:gd name="T24" fmla="*/ 3 w 73"/>
                <a:gd name="T25" fmla="*/ 12 h 47"/>
                <a:gd name="T26" fmla="*/ 7 w 73"/>
                <a:gd name="T27" fmla="*/ 9 h 47"/>
                <a:gd name="T28" fmla="*/ 12 w 73"/>
                <a:gd name="T29" fmla="*/ 7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3"/>
                <a:gd name="T46" fmla="*/ 0 h 47"/>
                <a:gd name="T47" fmla="*/ 73 w 73"/>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3" h="47">
                  <a:moveTo>
                    <a:pt x="12" y="7"/>
                  </a:moveTo>
                  <a:lnTo>
                    <a:pt x="73" y="0"/>
                  </a:lnTo>
                  <a:lnTo>
                    <a:pt x="71" y="12"/>
                  </a:lnTo>
                  <a:lnTo>
                    <a:pt x="70" y="23"/>
                  </a:lnTo>
                  <a:lnTo>
                    <a:pt x="71" y="33"/>
                  </a:lnTo>
                  <a:lnTo>
                    <a:pt x="73" y="47"/>
                  </a:lnTo>
                  <a:lnTo>
                    <a:pt x="10" y="42"/>
                  </a:lnTo>
                  <a:lnTo>
                    <a:pt x="7" y="40"/>
                  </a:lnTo>
                  <a:lnTo>
                    <a:pt x="3" y="37"/>
                  </a:lnTo>
                  <a:lnTo>
                    <a:pt x="2" y="30"/>
                  </a:lnTo>
                  <a:lnTo>
                    <a:pt x="0" y="24"/>
                  </a:lnTo>
                  <a:lnTo>
                    <a:pt x="2" y="17"/>
                  </a:lnTo>
                  <a:lnTo>
                    <a:pt x="3" y="12"/>
                  </a:lnTo>
                  <a:lnTo>
                    <a:pt x="7" y="9"/>
                  </a:lnTo>
                  <a:lnTo>
                    <a:pt x="12" y="7"/>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56" name="Freeform 169"/>
            <p:cNvSpPr>
              <a:spLocks/>
            </p:cNvSpPr>
            <p:nvPr/>
          </p:nvSpPr>
          <p:spPr bwMode="auto">
            <a:xfrm>
              <a:off x="1946" y="1033"/>
              <a:ext cx="73" cy="47"/>
            </a:xfrm>
            <a:custGeom>
              <a:avLst/>
              <a:gdLst>
                <a:gd name="T0" fmla="*/ 12 w 73"/>
                <a:gd name="T1" fmla="*/ 7 h 47"/>
                <a:gd name="T2" fmla="*/ 73 w 73"/>
                <a:gd name="T3" fmla="*/ 0 h 47"/>
                <a:gd name="T4" fmla="*/ 71 w 73"/>
                <a:gd name="T5" fmla="*/ 12 h 47"/>
                <a:gd name="T6" fmla="*/ 70 w 73"/>
                <a:gd name="T7" fmla="*/ 23 h 47"/>
                <a:gd name="T8" fmla="*/ 71 w 73"/>
                <a:gd name="T9" fmla="*/ 33 h 47"/>
                <a:gd name="T10" fmla="*/ 73 w 73"/>
                <a:gd name="T11" fmla="*/ 47 h 47"/>
                <a:gd name="T12" fmla="*/ 10 w 73"/>
                <a:gd name="T13" fmla="*/ 42 h 47"/>
                <a:gd name="T14" fmla="*/ 7 w 73"/>
                <a:gd name="T15" fmla="*/ 40 h 47"/>
                <a:gd name="T16" fmla="*/ 3 w 73"/>
                <a:gd name="T17" fmla="*/ 37 h 47"/>
                <a:gd name="T18" fmla="*/ 2 w 73"/>
                <a:gd name="T19" fmla="*/ 30 h 47"/>
                <a:gd name="T20" fmla="*/ 0 w 73"/>
                <a:gd name="T21" fmla="*/ 24 h 47"/>
                <a:gd name="T22" fmla="*/ 2 w 73"/>
                <a:gd name="T23" fmla="*/ 17 h 47"/>
                <a:gd name="T24" fmla="*/ 3 w 73"/>
                <a:gd name="T25" fmla="*/ 12 h 47"/>
                <a:gd name="T26" fmla="*/ 7 w 73"/>
                <a:gd name="T27" fmla="*/ 9 h 47"/>
                <a:gd name="T28" fmla="*/ 12 w 73"/>
                <a:gd name="T29" fmla="*/ 7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3"/>
                <a:gd name="T46" fmla="*/ 0 h 47"/>
                <a:gd name="T47" fmla="*/ 73 w 73"/>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3" h="47">
                  <a:moveTo>
                    <a:pt x="12" y="7"/>
                  </a:moveTo>
                  <a:lnTo>
                    <a:pt x="73" y="0"/>
                  </a:lnTo>
                  <a:lnTo>
                    <a:pt x="71" y="12"/>
                  </a:lnTo>
                  <a:lnTo>
                    <a:pt x="70" y="23"/>
                  </a:lnTo>
                  <a:lnTo>
                    <a:pt x="71" y="33"/>
                  </a:lnTo>
                  <a:lnTo>
                    <a:pt x="73" y="47"/>
                  </a:lnTo>
                  <a:lnTo>
                    <a:pt x="10" y="42"/>
                  </a:lnTo>
                  <a:lnTo>
                    <a:pt x="7" y="40"/>
                  </a:lnTo>
                  <a:lnTo>
                    <a:pt x="3" y="37"/>
                  </a:lnTo>
                  <a:lnTo>
                    <a:pt x="2" y="30"/>
                  </a:lnTo>
                  <a:lnTo>
                    <a:pt x="0" y="24"/>
                  </a:lnTo>
                  <a:lnTo>
                    <a:pt x="2" y="17"/>
                  </a:lnTo>
                  <a:lnTo>
                    <a:pt x="3" y="12"/>
                  </a:lnTo>
                  <a:lnTo>
                    <a:pt x="7" y="9"/>
                  </a:lnTo>
                  <a:lnTo>
                    <a:pt x="12" y="7"/>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457" name="Freeform 170"/>
            <p:cNvSpPr>
              <a:spLocks/>
            </p:cNvSpPr>
            <p:nvPr/>
          </p:nvSpPr>
          <p:spPr bwMode="auto">
            <a:xfrm>
              <a:off x="1811" y="790"/>
              <a:ext cx="58" cy="49"/>
            </a:xfrm>
            <a:custGeom>
              <a:avLst/>
              <a:gdLst>
                <a:gd name="T0" fmla="*/ 6 w 58"/>
                <a:gd name="T1" fmla="*/ 27 h 49"/>
                <a:gd name="T2" fmla="*/ 47 w 58"/>
                <a:gd name="T3" fmla="*/ 0 h 49"/>
                <a:gd name="T4" fmla="*/ 49 w 58"/>
                <a:gd name="T5" fmla="*/ 14 h 49"/>
                <a:gd name="T6" fmla="*/ 51 w 58"/>
                <a:gd name="T7" fmla="*/ 25 h 49"/>
                <a:gd name="T8" fmla="*/ 53 w 58"/>
                <a:gd name="T9" fmla="*/ 35 h 49"/>
                <a:gd name="T10" fmla="*/ 58 w 58"/>
                <a:gd name="T11" fmla="*/ 47 h 49"/>
                <a:gd name="T12" fmla="*/ 16 w 58"/>
                <a:gd name="T13" fmla="*/ 49 h 49"/>
                <a:gd name="T14" fmla="*/ 11 w 58"/>
                <a:gd name="T15" fmla="*/ 49 h 49"/>
                <a:gd name="T16" fmla="*/ 7 w 58"/>
                <a:gd name="T17" fmla="*/ 47 h 49"/>
                <a:gd name="T18" fmla="*/ 4 w 58"/>
                <a:gd name="T19" fmla="*/ 44 h 49"/>
                <a:gd name="T20" fmla="*/ 2 w 58"/>
                <a:gd name="T21" fmla="*/ 41 h 49"/>
                <a:gd name="T22" fmla="*/ 0 w 58"/>
                <a:gd name="T23" fmla="*/ 37 h 49"/>
                <a:gd name="T24" fmla="*/ 0 w 58"/>
                <a:gd name="T25" fmla="*/ 32 h 49"/>
                <a:gd name="T26" fmla="*/ 2 w 58"/>
                <a:gd name="T27" fmla="*/ 28 h 49"/>
                <a:gd name="T28" fmla="*/ 6 w 58"/>
                <a:gd name="T29" fmla="*/ 27 h 4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8"/>
                <a:gd name="T46" fmla="*/ 0 h 49"/>
                <a:gd name="T47" fmla="*/ 58 w 58"/>
                <a:gd name="T48" fmla="*/ 49 h 4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8" h="49">
                  <a:moveTo>
                    <a:pt x="6" y="27"/>
                  </a:moveTo>
                  <a:lnTo>
                    <a:pt x="47" y="0"/>
                  </a:lnTo>
                  <a:lnTo>
                    <a:pt x="49" y="14"/>
                  </a:lnTo>
                  <a:lnTo>
                    <a:pt x="51" y="25"/>
                  </a:lnTo>
                  <a:lnTo>
                    <a:pt x="53" y="35"/>
                  </a:lnTo>
                  <a:lnTo>
                    <a:pt x="58" y="47"/>
                  </a:lnTo>
                  <a:lnTo>
                    <a:pt x="16" y="49"/>
                  </a:lnTo>
                  <a:lnTo>
                    <a:pt x="11" y="49"/>
                  </a:lnTo>
                  <a:lnTo>
                    <a:pt x="7" y="47"/>
                  </a:lnTo>
                  <a:lnTo>
                    <a:pt x="4" y="44"/>
                  </a:lnTo>
                  <a:lnTo>
                    <a:pt x="2" y="41"/>
                  </a:lnTo>
                  <a:lnTo>
                    <a:pt x="0" y="37"/>
                  </a:lnTo>
                  <a:lnTo>
                    <a:pt x="0" y="32"/>
                  </a:lnTo>
                  <a:lnTo>
                    <a:pt x="2" y="28"/>
                  </a:lnTo>
                  <a:lnTo>
                    <a:pt x="6" y="27"/>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58" name="Freeform 171"/>
            <p:cNvSpPr>
              <a:spLocks/>
            </p:cNvSpPr>
            <p:nvPr/>
          </p:nvSpPr>
          <p:spPr bwMode="auto">
            <a:xfrm>
              <a:off x="1811" y="790"/>
              <a:ext cx="58" cy="49"/>
            </a:xfrm>
            <a:custGeom>
              <a:avLst/>
              <a:gdLst>
                <a:gd name="T0" fmla="*/ 6 w 58"/>
                <a:gd name="T1" fmla="*/ 27 h 49"/>
                <a:gd name="T2" fmla="*/ 47 w 58"/>
                <a:gd name="T3" fmla="*/ 0 h 49"/>
                <a:gd name="T4" fmla="*/ 49 w 58"/>
                <a:gd name="T5" fmla="*/ 14 h 49"/>
                <a:gd name="T6" fmla="*/ 51 w 58"/>
                <a:gd name="T7" fmla="*/ 25 h 49"/>
                <a:gd name="T8" fmla="*/ 53 w 58"/>
                <a:gd name="T9" fmla="*/ 35 h 49"/>
                <a:gd name="T10" fmla="*/ 58 w 58"/>
                <a:gd name="T11" fmla="*/ 47 h 49"/>
                <a:gd name="T12" fmla="*/ 16 w 58"/>
                <a:gd name="T13" fmla="*/ 49 h 49"/>
                <a:gd name="T14" fmla="*/ 11 w 58"/>
                <a:gd name="T15" fmla="*/ 49 h 49"/>
                <a:gd name="T16" fmla="*/ 7 w 58"/>
                <a:gd name="T17" fmla="*/ 47 h 49"/>
                <a:gd name="T18" fmla="*/ 4 w 58"/>
                <a:gd name="T19" fmla="*/ 44 h 49"/>
                <a:gd name="T20" fmla="*/ 2 w 58"/>
                <a:gd name="T21" fmla="*/ 41 h 49"/>
                <a:gd name="T22" fmla="*/ 0 w 58"/>
                <a:gd name="T23" fmla="*/ 37 h 49"/>
                <a:gd name="T24" fmla="*/ 0 w 58"/>
                <a:gd name="T25" fmla="*/ 32 h 49"/>
                <a:gd name="T26" fmla="*/ 2 w 58"/>
                <a:gd name="T27" fmla="*/ 28 h 49"/>
                <a:gd name="T28" fmla="*/ 6 w 58"/>
                <a:gd name="T29" fmla="*/ 27 h 4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8"/>
                <a:gd name="T46" fmla="*/ 0 h 49"/>
                <a:gd name="T47" fmla="*/ 58 w 58"/>
                <a:gd name="T48" fmla="*/ 49 h 4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8" h="49">
                  <a:moveTo>
                    <a:pt x="6" y="27"/>
                  </a:moveTo>
                  <a:lnTo>
                    <a:pt x="47" y="0"/>
                  </a:lnTo>
                  <a:lnTo>
                    <a:pt x="49" y="14"/>
                  </a:lnTo>
                  <a:lnTo>
                    <a:pt x="51" y="25"/>
                  </a:lnTo>
                  <a:lnTo>
                    <a:pt x="53" y="35"/>
                  </a:lnTo>
                  <a:lnTo>
                    <a:pt x="58" y="47"/>
                  </a:lnTo>
                  <a:lnTo>
                    <a:pt x="16" y="49"/>
                  </a:lnTo>
                  <a:lnTo>
                    <a:pt x="11" y="49"/>
                  </a:lnTo>
                  <a:lnTo>
                    <a:pt x="7" y="47"/>
                  </a:lnTo>
                  <a:lnTo>
                    <a:pt x="4" y="44"/>
                  </a:lnTo>
                  <a:lnTo>
                    <a:pt x="2" y="41"/>
                  </a:lnTo>
                  <a:lnTo>
                    <a:pt x="0" y="37"/>
                  </a:lnTo>
                  <a:lnTo>
                    <a:pt x="0" y="32"/>
                  </a:lnTo>
                  <a:lnTo>
                    <a:pt x="2" y="28"/>
                  </a:lnTo>
                  <a:lnTo>
                    <a:pt x="6" y="27"/>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459" name="Freeform 172"/>
            <p:cNvSpPr>
              <a:spLocks/>
            </p:cNvSpPr>
            <p:nvPr/>
          </p:nvSpPr>
          <p:spPr bwMode="auto">
            <a:xfrm>
              <a:off x="1762" y="460"/>
              <a:ext cx="69" cy="95"/>
            </a:xfrm>
            <a:custGeom>
              <a:avLst/>
              <a:gdLst>
                <a:gd name="T0" fmla="*/ 30 w 69"/>
                <a:gd name="T1" fmla="*/ 9 h 95"/>
                <a:gd name="T2" fmla="*/ 69 w 69"/>
                <a:gd name="T3" fmla="*/ 62 h 95"/>
                <a:gd name="T4" fmla="*/ 58 w 69"/>
                <a:gd name="T5" fmla="*/ 67 h 95"/>
                <a:gd name="T6" fmla="*/ 51 w 69"/>
                <a:gd name="T7" fmla="*/ 74 h 95"/>
                <a:gd name="T8" fmla="*/ 46 w 69"/>
                <a:gd name="T9" fmla="*/ 82 h 95"/>
                <a:gd name="T10" fmla="*/ 34 w 69"/>
                <a:gd name="T11" fmla="*/ 95 h 95"/>
                <a:gd name="T12" fmla="*/ 4 w 69"/>
                <a:gd name="T13" fmla="*/ 23 h 95"/>
                <a:gd name="T14" fmla="*/ 0 w 69"/>
                <a:gd name="T15" fmla="*/ 16 h 95"/>
                <a:gd name="T16" fmla="*/ 0 w 69"/>
                <a:gd name="T17" fmla="*/ 9 h 95"/>
                <a:gd name="T18" fmla="*/ 2 w 69"/>
                <a:gd name="T19" fmla="*/ 4 h 95"/>
                <a:gd name="T20" fmla="*/ 6 w 69"/>
                <a:gd name="T21" fmla="*/ 2 h 95"/>
                <a:gd name="T22" fmla="*/ 11 w 69"/>
                <a:gd name="T23" fmla="*/ 0 h 95"/>
                <a:gd name="T24" fmla="*/ 18 w 69"/>
                <a:gd name="T25" fmla="*/ 0 h 95"/>
                <a:gd name="T26" fmla="*/ 23 w 69"/>
                <a:gd name="T27" fmla="*/ 4 h 95"/>
                <a:gd name="T28" fmla="*/ 30 w 69"/>
                <a:gd name="T29" fmla="*/ 9 h 9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9"/>
                <a:gd name="T46" fmla="*/ 0 h 95"/>
                <a:gd name="T47" fmla="*/ 69 w 69"/>
                <a:gd name="T48" fmla="*/ 95 h 9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9" h="95">
                  <a:moveTo>
                    <a:pt x="30" y="9"/>
                  </a:moveTo>
                  <a:lnTo>
                    <a:pt x="69" y="62"/>
                  </a:lnTo>
                  <a:lnTo>
                    <a:pt x="58" y="67"/>
                  </a:lnTo>
                  <a:lnTo>
                    <a:pt x="51" y="74"/>
                  </a:lnTo>
                  <a:lnTo>
                    <a:pt x="46" y="82"/>
                  </a:lnTo>
                  <a:lnTo>
                    <a:pt x="34" y="95"/>
                  </a:lnTo>
                  <a:lnTo>
                    <a:pt x="4" y="23"/>
                  </a:lnTo>
                  <a:lnTo>
                    <a:pt x="0" y="16"/>
                  </a:lnTo>
                  <a:lnTo>
                    <a:pt x="0" y="9"/>
                  </a:lnTo>
                  <a:lnTo>
                    <a:pt x="2" y="4"/>
                  </a:lnTo>
                  <a:lnTo>
                    <a:pt x="6" y="2"/>
                  </a:lnTo>
                  <a:lnTo>
                    <a:pt x="11" y="0"/>
                  </a:lnTo>
                  <a:lnTo>
                    <a:pt x="18" y="0"/>
                  </a:lnTo>
                  <a:lnTo>
                    <a:pt x="23" y="4"/>
                  </a:lnTo>
                  <a:lnTo>
                    <a:pt x="30" y="9"/>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60" name="Freeform 173"/>
            <p:cNvSpPr>
              <a:spLocks/>
            </p:cNvSpPr>
            <p:nvPr/>
          </p:nvSpPr>
          <p:spPr bwMode="auto">
            <a:xfrm>
              <a:off x="1762" y="460"/>
              <a:ext cx="69" cy="95"/>
            </a:xfrm>
            <a:custGeom>
              <a:avLst/>
              <a:gdLst>
                <a:gd name="T0" fmla="*/ 30 w 69"/>
                <a:gd name="T1" fmla="*/ 9 h 95"/>
                <a:gd name="T2" fmla="*/ 69 w 69"/>
                <a:gd name="T3" fmla="*/ 62 h 95"/>
                <a:gd name="T4" fmla="*/ 58 w 69"/>
                <a:gd name="T5" fmla="*/ 67 h 95"/>
                <a:gd name="T6" fmla="*/ 51 w 69"/>
                <a:gd name="T7" fmla="*/ 74 h 95"/>
                <a:gd name="T8" fmla="*/ 46 w 69"/>
                <a:gd name="T9" fmla="*/ 82 h 95"/>
                <a:gd name="T10" fmla="*/ 34 w 69"/>
                <a:gd name="T11" fmla="*/ 95 h 95"/>
                <a:gd name="T12" fmla="*/ 4 w 69"/>
                <a:gd name="T13" fmla="*/ 23 h 95"/>
                <a:gd name="T14" fmla="*/ 0 w 69"/>
                <a:gd name="T15" fmla="*/ 16 h 95"/>
                <a:gd name="T16" fmla="*/ 0 w 69"/>
                <a:gd name="T17" fmla="*/ 9 h 95"/>
                <a:gd name="T18" fmla="*/ 2 w 69"/>
                <a:gd name="T19" fmla="*/ 4 h 95"/>
                <a:gd name="T20" fmla="*/ 6 w 69"/>
                <a:gd name="T21" fmla="*/ 2 h 95"/>
                <a:gd name="T22" fmla="*/ 11 w 69"/>
                <a:gd name="T23" fmla="*/ 0 h 95"/>
                <a:gd name="T24" fmla="*/ 18 w 69"/>
                <a:gd name="T25" fmla="*/ 0 h 95"/>
                <a:gd name="T26" fmla="*/ 23 w 69"/>
                <a:gd name="T27" fmla="*/ 4 h 95"/>
                <a:gd name="T28" fmla="*/ 30 w 69"/>
                <a:gd name="T29" fmla="*/ 9 h 9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9"/>
                <a:gd name="T46" fmla="*/ 0 h 95"/>
                <a:gd name="T47" fmla="*/ 69 w 69"/>
                <a:gd name="T48" fmla="*/ 95 h 9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9" h="95">
                  <a:moveTo>
                    <a:pt x="30" y="9"/>
                  </a:moveTo>
                  <a:lnTo>
                    <a:pt x="69" y="62"/>
                  </a:lnTo>
                  <a:lnTo>
                    <a:pt x="58" y="67"/>
                  </a:lnTo>
                  <a:lnTo>
                    <a:pt x="51" y="74"/>
                  </a:lnTo>
                  <a:lnTo>
                    <a:pt x="46" y="82"/>
                  </a:lnTo>
                  <a:lnTo>
                    <a:pt x="34" y="95"/>
                  </a:lnTo>
                  <a:lnTo>
                    <a:pt x="4" y="23"/>
                  </a:lnTo>
                  <a:lnTo>
                    <a:pt x="0" y="16"/>
                  </a:lnTo>
                  <a:lnTo>
                    <a:pt x="0" y="9"/>
                  </a:lnTo>
                  <a:lnTo>
                    <a:pt x="2" y="4"/>
                  </a:lnTo>
                  <a:lnTo>
                    <a:pt x="6" y="2"/>
                  </a:lnTo>
                  <a:lnTo>
                    <a:pt x="11" y="0"/>
                  </a:lnTo>
                  <a:lnTo>
                    <a:pt x="18" y="0"/>
                  </a:lnTo>
                  <a:lnTo>
                    <a:pt x="23" y="4"/>
                  </a:lnTo>
                  <a:lnTo>
                    <a:pt x="30" y="9"/>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461" name="Freeform 174"/>
            <p:cNvSpPr>
              <a:spLocks/>
            </p:cNvSpPr>
            <p:nvPr/>
          </p:nvSpPr>
          <p:spPr bwMode="auto">
            <a:xfrm>
              <a:off x="1764" y="651"/>
              <a:ext cx="84" cy="103"/>
            </a:xfrm>
            <a:custGeom>
              <a:avLst/>
              <a:gdLst>
                <a:gd name="T0" fmla="*/ 25 w 84"/>
                <a:gd name="T1" fmla="*/ 94 h 103"/>
                <a:gd name="T2" fmla="*/ 84 w 84"/>
                <a:gd name="T3" fmla="*/ 22 h 103"/>
                <a:gd name="T4" fmla="*/ 72 w 84"/>
                <a:gd name="T5" fmla="*/ 19 h 103"/>
                <a:gd name="T6" fmla="*/ 63 w 84"/>
                <a:gd name="T7" fmla="*/ 15 h 103"/>
                <a:gd name="T8" fmla="*/ 54 w 84"/>
                <a:gd name="T9" fmla="*/ 10 h 103"/>
                <a:gd name="T10" fmla="*/ 42 w 84"/>
                <a:gd name="T11" fmla="*/ 0 h 103"/>
                <a:gd name="T12" fmla="*/ 5 w 84"/>
                <a:gd name="T13" fmla="*/ 82 h 103"/>
                <a:gd name="T14" fmla="*/ 2 w 84"/>
                <a:gd name="T15" fmla="*/ 89 h 103"/>
                <a:gd name="T16" fmla="*/ 0 w 84"/>
                <a:gd name="T17" fmla="*/ 96 h 103"/>
                <a:gd name="T18" fmla="*/ 2 w 84"/>
                <a:gd name="T19" fmla="*/ 99 h 103"/>
                <a:gd name="T20" fmla="*/ 4 w 84"/>
                <a:gd name="T21" fmla="*/ 103 h 103"/>
                <a:gd name="T22" fmla="*/ 7 w 84"/>
                <a:gd name="T23" fmla="*/ 103 h 103"/>
                <a:gd name="T24" fmla="*/ 12 w 84"/>
                <a:gd name="T25" fmla="*/ 103 h 103"/>
                <a:gd name="T26" fmla="*/ 18 w 84"/>
                <a:gd name="T27" fmla="*/ 99 h 103"/>
                <a:gd name="T28" fmla="*/ 25 w 84"/>
                <a:gd name="T29" fmla="*/ 94 h 10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4"/>
                <a:gd name="T46" fmla="*/ 0 h 103"/>
                <a:gd name="T47" fmla="*/ 84 w 84"/>
                <a:gd name="T48" fmla="*/ 103 h 10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4" h="103">
                  <a:moveTo>
                    <a:pt x="25" y="94"/>
                  </a:moveTo>
                  <a:lnTo>
                    <a:pt x="84" y="22"/>
                  </a:lnTo>
                  <a:lnTo>
                    <a:pt x="72" y="19"/>
                  </a:lnTo>
                  <a:lnTo>
                    <a:pt x="63" y="15"/>
                  </a:lnTo>
                  <a:lnTo>
                    <a:pt x="54" y="10"/>
                  </a:lnTo>
                  <a:lnTo>
                    <a:pt x="42" y="0"/>
                  </a:lnTo>
                  <a:lnTo>
                    <a:pt x="5" y="82"/>
                  </a:lnTo>
                  <a:lnTo>
                    <a:pt x="2" y="89"/>
                  </a:lnTo>
                  <a:lnTo>
                    <a:pt x="0" y="96"/>
                  </a:lnTo>
                  <a:lnTo>
                    <a:pt x="2" y="99"/>
                  </a:lnTo>
                  <a:lnTo>
                    <a:pt x="4" y="103"/>
                  </a:lnTo>
                  <a:lnTo>
                    <a:pt x="7" y="103"/>
                  </a:lnTo>
                  <a:lnTo>
                    <a:pt x="12" y="103"/>
                  </a:lnTo>
                  <a:lnTo>
                    <a:pt x="18" y="99"/>
                  </a:lnTo>
                  <a:lnTo>
                    <a:pt x="25" y="94"/>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62" name="Freeform 175"/>
            <p:cNvSpPr>
              <a:spLocks/>
            </p:cNvSpPr>
            <p:nvPr/>
          </p:nvSpPr>
          <p:spPr bwMode="auto">
            <a:xfrm>
              <a:off x="1764" y="651"/>
              <a:ext cx="84" cy="103"/>
            </a:xfrm>
            <a:custGeom>
              <a:avLst/>
              <a:gdLst>
                <a:gd name="T0" fmla="*/ 25 w 84"/>
                <a:gd name="T1" fmla="*/ 94 h 103"/>
                <a:gd name="T2" fmla="*/ 84 w 84"/>
                <a:gd name="T3" fmla="*/ 22 h 103"/>
                <a:gd name="T4" fmla="*/ 72 w 84"/>
                <a:gd name="T5" fmla="*/ 19 h 103"/>
                <a:gd name="T6" fmla="*/ 63 w 84"/>
                <a:gd name="T7" fmla="*/ 15 h 103"/>
                <a:gd name="T8" fmla="*/ 54 w 84"/>
                <a:gd name="T9" fmla="*/ 10 h 103"/>
                <a:gd name="T10" fmla="*/ 42 w 84"/>
                <a:gd name="T11" fmla="*/ 0 h 103"/>
                <a:gd name="T12" fmla="*/ 5 w 84"/>
                <a:gd name="T13" fmla="*/ 82 h 103"/>
                <a:gd name="T14" fmla="*/ 2 w 84"/>
                <a:gd name="T15" fmla="*/ 89 h 103"/>
                <a:gd name="T16" fmla="*/ 0 w 84"/>
                <a:gd name="T17" fmla="*/ 96 h 103"/>
                <a:gd name="T18" fmla="*/ 2 w 84"/>
                <a:gd name="T19" fmla="*/ 99 h 103"/>
                <a:gd name="T20" fmla="*/ 4 w 84"/>
                <a:gd name="T21" fmla="*/ 103 h 103"/>
                <a:gd name="T22" fmla="*/ 7 w 84"/>
                <a:gd name="T23" fmla="*/ 103 h 103"/>
                <a:gd name="T24" fmla="*/ 12 w 84"/>
                <a:gd name="T25" fmla="*/ 103 h 103"/>
                <a:gd name="T26" fmla="*/ 18 w 84"/>
                <a:gd name="T27" fmla="*/ 99 h 103"/>
                <a:gd name="T28" fmla="*/ 25 w 84"/>
                <a:gd name="T29" fmla="*/ 94 h 10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4"/>
                <a:gd name="T46" fmla="*/ 0 h 103"/>
                <a:gd name="T47" fmla="*/ 84 w 84"/>
                <a:gd name="T48" fmla="*/ 103 h 10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4" h="103">
                  <a:moveTo>
                    <a:pt x="25" y="94"/>
                  </a:moveTo>
                  <a:lnTo>
                    <a:pt x="84" y="22"/>
                  </a:lnTo>
                  <a:lnTo>
                    <a:pt x="72" y="19"/>
                  </a:lnTo>
                  <a:lnTo>
                    <a:pt x="63" y="15"/>
                  </a:lnTo>
                  <a:lnTo>
                    <a:pt x="54" y="10"/>
                  </a:lnTo>
                  <a:lnTo>
                    <a:pt x="42" y="0"/>
                  </a:lnTo>
                  <a:lnTo>
                    <a:pt x="5" y="82"/>
                  </a:lnTo>
                  <a:lnTo>
                    <a:pt x="2" y="89"/>
                  </a:lnTo>
                  <a:lnTo>
                    <a:pt x="0" y="96"/>
                  </a:lnTo>
                  <a:lnTo>
                    <a:pt x="2" y="99"/>
                  </a:lnTo>
                  <a:lnTo>
                    <a:pt x="4" y="103"/>
                  </a:lnTo>
                  <a:lnTo>
                    <a:pt x="7" y="103"/>
                  </a:lnTo>
                  <a:lnTo>
                    <a:pt x="12" y="103"/>
                  </a:lnTo>
                  <a:lnTo>
                    <a:pt x="18" y="99"/>
                  </a:lnTo>
                  <a:lnTo>
                    <a:pt x="25" y="94"/>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463" name="Freeform 176"/>
            <p:cNvSpPr>
              <a:spLocks/>
            </p:cNvSpPr>
            <p:nvPr/>
          </p:nvSpPr>
          <p:spPr bwMode="auto">
            <a:xfrm>
              <a:off x="1787" y="888"/>
              <a:ext cx="89" cy="115"/>
            </a:xfrm>
            <a:custGeom>
              <a:avLst/>
              <a:gdLst>
                <a:gd name="T0" fmla="*/ 28 w 89"/>
                <a:gd name="T1" fmla="*/ 11 h 115"/>
                <a:gd name="T2" fmla="*/ 89 w 89"/>
                <a:gd name="T3" fmla="*/ 91 h 115"/>
                <a:gd name="T4" fmla="*/ 77 w 89"/>
                <a:gd name="T5" fmla="*/ 96 h 115"/>
                <a:gd name="T6" fmla="*/ 66 w 89"/>
                <a:gd name="T7" fmla="*/ 100 h 115"/>
                <a:gd name="T8" fmla="*/ 58 w 89"/>
                <a:gd name="T9" fmla="*/ 105 h 115"/>
                <a:gd name="T10" fmla="*/ 45 w 89"/>
                <a:gd name="T11" fmla="*/ 115 h 115"/>
                <a:gd name="T12" fmla="*/ 3 w 89"/>
                <a:gd name="T13" fmla="*/ 21 h 115"/>
                <a:gd name="T14" fmla="*/ 0 w 89"/>
                <a:gd name="T15" fmla="*/ 14 h 115"/>
                <a:gd name="T16" fmla="*/ 0 w 89"/>
                <a:gd name="T17" fmla="*/ 9 h 115"/>
                <a:gd name="T18" fmla="*/ 2 w 89"/>
                <a:gd name="T19" fmla="*/ 4 h 115"/>
                <a:gd name="T20" fmla="*/ 3 w 89"/>
                <a:gd name="T21" fmla="*/ 2 h 115"/>
                <a:gd name="T22" fmla="*/ 9 w 89"/>
                <a:gd name="T23" fmla="*/ 0 h 115"/>
                <a:gd name="T24" fmla="*/ 14 w 89"/>
                <a:gd name="T25" fmla="*/ 0 h 115"/>
                <a:gd name="T26" fmla="*/ 21 w 89"/>
                <a:gd name="T27" fmla="*/ 4 h 115"/>
                <a:gd name="T28" fmla="*/ 28 w 89"/>
                <a:gd name="T29" fmla="*/ 11 h 1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9"/>
                <a:gd name="T46" fmla="*/ 0 h 115"/>
                <a:gd name="T47" fmla="*/ 89 w 89"/>
                <a:gd name="T48" fmla="*/ 115 h 11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9" h="115">
                  <a:moveTo>
                    <a:pt x="28" y="11"/>
                  </a:moveTo>
                  <a:lnTo>
                    <a:pt x="89" y="91"/>
                  </a:lnTo>
                  <a:lnTo>
                    <a:pt x="77" y="96"/>
                  </a:lnTo>
                  <a:lnTo>
                    <a:pt x="66" y="100"/>
                  </a:lnTo>
                  <a:lnTo>
                    <a:pt x="58" y="105"/>
                  </a:lnTo>
                  <a:lnTo>
                    <a:pt x="45" y="115"/>
                  </a:lnTo>
                  <a:lnTo>
                    <a:pt x="3" y="21"/>
                  </a:lnTo>
                  <a:lnTo>
                    <a:pt x="0" y="14"/>
                  </a:lnTo>
                  <a:lnTo>
                    <a:pt x="0" y="9"/>
                  </a:lnTo>
                  <a:lnTo>
                    <a:pt x="2" y="4"/>
                  </a:lnTo>
                  <a:lnTo>
                    <a:pt x="3" y="2"/>
                  </a:lnTo>
                  <a:lnTo>
                    <a:pt x="9" y="0"/>
                  </a:lnTo>
                  <a:lnTo>
                    <a:pt x="14" y="0"/>
                  </a:lnTo>
                  <a:lnTo>
                    <a:pt x="21" y="4"/>
                  </a:lnTo>
                  <a:lnTo>
                    <a:pt x="28" y="11"/>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64" name="Freeform 177"/>
            <p:cNvSpPr>
              <a:spLocks/>
            </p:cNvSpPr>
            <p:nvPr/>
          </p:nvSpPr>
          <p:spPr bwMode="auto">
            <a:xfrm>
              <a:off x="1787" y="888"/>
              <a:ext cx="89" cy="115"/>
            </a:xfrm>
            <a:custGeom>
              <a:avLst/>
              <a:gdLst>
                <a:gd name="T0" fmla="*/ 28 w 89"/>
                <a:gd name="T1" fmla="*/ 11 h 115"/>
                <a:gd name="T2" fmla="*/ 89 w 89"/>
                <a:gd name="T3" fmla="*/ 91 h 115"/>
                <a:gd name="T4" fmla="*/ 77 w 89"/>
                <a:gd name="T5" fmla="*/ 96 h 115"/>
                <a:gd name="T6" fmla="*/ 66 w 89"/>
                <a:gd name="T7" fmla="*/ 100 h 115"/>
                <a:gd name="T8" fmla="*/ 58 w 89"/>
                <a:gd name="T9" fmla="*/ 105 h 115"/>
                <a:gd name="T10" fmla="*/ 45 w 89"/>
                <a:gd name="T11" fmla="*/ 115 h 115"/>
                <a:gd name="T12" fmla="*/ 3 w 89"/>
                <a:gd name="T13" fmla="*/ 21 h 115"/>
                <a:gd name="T14" fmla="*/ 0 w 89"/>
                <a:gd name="T15" fmla="*/ 14 h 115"/>
                <a:gd name="T16" fmla="*/ 0 w 89"/>
                <a:gd name="T17" fmla="*/ 9 h 115"/>
                <a:gd name="T18" fmla="*/ 2 w 89"/>
                <a:gd name="T19" fmla="*/ 4 h 115"/>
                <a:gd name="T20" fmla="*/ 3 w 89"/>
                <a:gd name="T21" fmla="*/ 2 h 115"/>
                <a:gd name="T22" fmla="*/ 9 w 89"/>
                <a:gd name="T23" fmla="*/ 0 h 115"/>
                <a:gd name="T24" fmla="*/ 14 w 89"/>
                <a:gd name="T25" fmla="*/ 0 h 115"/>
                <a:gd name="T26" fmla="*/ 21 w 89"/>
                <a:gd name="T27" fmla="*/ 4 h 115"/>
                <a:gd name="T28" fmla="*/ 28 w 89"/>
                <a:gd name="T29" fmla="*/ 11 h 1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9"/>
                <a:gd name="T46" fmla="*/ 0 h 115"/>
                <a:gd name="T47" fmla="*/ 89 w 89"/>
                <a:gd name="T48" fmla="*/ 115 h 11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9" h="115">
                  <a:moveTo>
                    <a:pt x="28" y="11"/>
                  </a:moveTo>
                  <a:lnTo>
                    <a:pt x="89" y="91"/>
                  </a:lnTo>
                  <a:lnTo>
                    <a:pt x="77" y="96"/>
                  </a:lnTo>
                  <a:lnTo>
                    <a:pt x="66" y="100"/>
                  </a:lnTo>
                  <a:lnTo>
                    <a:pt x="58" y="105"/>
                  </a:lnTo>
                  <a:lnTo>
                    <a:pt x="45" y="115"/>
                  </a:lnTo>
                  <a:lnTo>
                    <a:pt x="3" y="21"/>
                  </a:lnTo>
                  <a:lnTo>
                    <a:pt x="0" y="14"/>
                  </a:lnTo>
                  <a:lnTo>
                    <a:pt x="0" y="9"/>
                  </a:lnTo>
                  <a:lnTo>
                    <a:pt x="2" y="4"/>
                  </a:lnTo>
                  <a:lnTo>
                    <a:pt x="3" y="2"/>
                  </a:lnTo>
                  <a:lnTo>
                    <a:pt x="9" y="0"/>
                  </a:lnTo>
                  <a:lnTo>
                    <a:pt x="14" y="0"/>
                  </a:lnTo>
                  <a:lnTo>
                    <a:pt x="21" y="4"/>
                  </a:lnTo>
                  <a:lnTo>
                    <a:pt x="28" y="11"/>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465" name="Freeform 178"/>
            <p:cNvSpPr>
              <a:spLocks/>
            </p:cNvSpPr>
            <p:nvPr/>
          </p:nvSpPr>
          <p:spPr bwMode="auto">
            <a:xfrm>
              <a:off x="1775" y="1094"/>
              <a:ext cx="83" cy="110"/>
            </a:xfrm>
            <a:custGeom>
              <a:avLst/>
              <a:gdLst>
                <a:gd name="T0" fmla="*/ 28 w 83"/>
                <a:gd name="T1" fmla="*/ 101 h 110"/>
                <a:gd name="T2" fmla="*/ 83 w 83"/>
                <a:gd name="T3" fmla="*/ 33 h 110"/>
                <a:gd name="T4" fmla="*/ 73 w 83"/>
                <a:gd name="T5" fmla="*/ 28 h 110"/>
                <a:gd name="T6" fmla="*/ 66 w 83"/>
                <a:gd name="T7" fmla="*/ 23 h 110"/>
                <a:gd name="T8" fmla="*/ 59 w 83"/>
                <a:gd name="T9" fmla="*/ 14 h 110"/>
                <a:gd name="T10" fmla="*/ 47 w 83"/>
                <a:gd name="T11" fmla="*/ 0 h 110"/>
                <a:gd name="T12" fmla="*/ 5 w 83"/>
                <a:gd name="T13" fmla="*/ 87 h 110"/>
                <a:gd name="T14" fmla="*/ 1 w 83"/>
                <a:gd name="T15" fmla="*/ 94 h 110"/>
                <a:gd name="T16" fmla="*/ 0 w 83"/>
                <a:gd name="T17" fmla="*/ 101 h 110"/>
                <a:gd name="T18" fmla="*/ 1 w 83"/>
                <a:gd name="T19" fmla="*/ 107 h 110"/>
                <a:gd name="T20" fmla="*/ 5 w 83"/>
                <a:gd name="T21" fmla="*/ 108 h 110"/>
                <a:gd name="T22" fmla="*/ 10 w 83"/>
                <a:gd name="T23" fmla="*/ 110 h 110"/>
                <a:gd name="T24" fmla="*/ 15 w 83"/>
                <a:gd name="T25" fmla="*/ 110 h 110"/>
                <a:gd name="T26" fmla="*/ 21 w 83"/>
                <a:gd name="T27" fmla="*/ 107 h 110"/>
                <a:gd name="T28" fmla="*/ 28 w 83"/>
                <a:gd name="T29" fmla="*/ 101 h 11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3"/>
                <a:gd name="T46" fmla="*/ 0 h 110"/>
                <a:gd name="T47" fmla="*/ 83 w 83"/>
                <a:gd name="T48" fmla="*/ 110 h 11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3" h="110">
                  <a:moveTo>
                    <a:pt x="28" y="101"/>
                  </a:moveTo>
                  <a:lnTo>
                    <a:pt x="83" y="33"/>
                  </a:lnTo>
                  <a:lnTo>
                    <a:pt x="73" y="28"/>
                  </a:lnTo>
                  <a:lnTo>
                    <a:pt x="66" y="23"/>
                  </a:lnTo>
                  <a:lnTo>
                    <a:pt x="59" y="14"/>
                  </a:lnTo>
                  <a:lnTo>
                    <a:pt x="47" y="0"/>
                  </a:lnTo>
                  <a:lnTo>
                    <a:pt x="5" y="87"/>
                  </a:lnTo>
                  <a:lnTo>
                    <a:pt x="1" y="94"/>
                  </a:lnTo>
                  <a:lnTo>
                    <a:pt x="0" y="101"/>
                  </a:lnTo>
                  <a:lnTo>
                    <a:pt x="1" y="107"/>
                  </a:lnTo>
                  <a:lnTo>
                    <a:pt x="5" y="108"/>
                  </a:lnTo>
                  <a:lnTo>
                    <a:pt x="10" y="110"/>
                  </a:lnTo>
                  <a:lnTo>
                    <a:pt x="15" y="110"/>
                  </a:lnTo>
                  <a:lnTo>
                    <a:pt x="21" y="107"/>
                  </a:lnTo>
                  <a:lnTo>
                    <a:pt x="28" y="101"/>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66" name="Freeform 179"/>
            <p:cNvSpPr>
              <a:spLocks/>
            </p:cNvSpPr>
            <p:nvPr/>
          </p:nvSpPr>
          <p:spPr bwMode="auto">
            <a:xfrm>
              <a:off x="1775" y="1094"/>
              <a:ext cx="83" cy="110"/>
            </a:xfrm>
            <a:custGeom>
              <a:avLst/>
              <a:gdLst>
                <a:gd name="T0" fmla="*/ 28 w 83"/>
                <a:gd name="T1" fmla="*/ 101 h 110"/>
                <a:gd name="T2" fmla="*/ 83 w 83"/>
                <a:gd name="T3" fmla="*/ 33 h 110"/>
                <a:gd name="T4" fmla="*/ 73 w 83"/>
                <a:gd name="T5" fmla="*/ 28 h 110"/>
                <a:gd name="T6" fmla="*/ 66 w 83"/>
                <a:gd name="T7" fmla="*/ 23 h 110"/>
                <a:gd name="T8" fmla="*/ 59 w 83"/>
                <a:gd name="T9" fmla="*/ 14 h 110"/>
                <a:gd name="T10" fmla="*/ 47 w 83"/>
                <a:gd name="T11" fmla="*/ 0 h 110"/>
                <a:gd name="T12" fmla="*/ 5 w 83"/>
                <a:gd name="T13" fmla="*/ 87 h 110"/>
                <a:gd name="T14" fmla="*/ 1 w 83"/>
                <a:gd name="T15" fmla="*/ 94 h 110"/>
                <a:gd name="T16" fmla="*/ 0 w 83"/>
                <a:gd name="T17" fmla="*/ 101 h 110"/>
                <a:gd name="T18" fmla="*/ 1 w 83"/>
                <a:gd name="T19" fmla="*/ 107 h 110"/>
                <a:gd name="T20" fmla="*/ 5 w 83"/>
                <a:gd name="T21" fmla="*/ 108 h 110"/>
                <a:gd name="T22" fmla="*/ 10 w 83"/>
                <a:gd name="T23" fmla="*/ 110 h 110"/>
                <a:gd name="T24" fmla="*/ 15 w 83"/>
                <a:gd name="T25" fmla="*/ 110 h 110"/>
                <a:gd name="T26" fmla="*/ 21 w 83"/>
                <a:gd name="T27" fmla="*/ 107 h 110"/>
                <a:gd name="T28" fmla="*/ 28 w 83"/>
                <a:gd name="T29" fmla="*/ 101 h 11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3"/>
                <a:gd name="T46" fmla="*/ 0 h 110"/>
                <a:gd name="T47" fmla="*/ 83 w 83"/>
                <a:gd name="T48" fmla="*/ 110 h 11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3" h="110">
                  <a:moveTo>
                    <a:pt x="28" y="101"/>
                  </a:moveTo>
                  <a:lnTo>
                    <a:pt x="83" y="33"/>
                  </a:lnTo>
                  <a:lnTo>
                    <a:pt x="73" y="28"/>
                  </a:lnTo>
                  <a:lnTo>
                    <a:pt x="66" y="23"/>
                  </a:lnTo>
                  <a:lnTo>
                    <a:pt x="59" y="14"/>
                  </a:lnTo>
                  <a:lnTo>
                    <a:pt x="47" y="0"/>
                  </a:lnTo>
                  <a:lnTo>
                    <a:pt x="5" y="87"/>
                  </a:lnTo>
                  <a:lnTo>
                    <a:pt x="1" y="94"/>
                  </a:lnTo>
                  <a:lnTo>
                    <a:pt x="0" y="101"/>
                  </a:lnTo>
                  <a:lnTo>
                    <a:pt x="1" y="107"/>
                  </a:lnTo>
                  <a:lnTo>
                    <a:pt x="5" y="108"/>
                  </a:lnTo>
                  <a:lnTo>
                    <a:pt x="10" y="110"/>
                  </a:lnTo>
                  <a:lnTo>
                    <a:pt x="15" y="110"/>
                  </a:lnTo>
                  <a:lnTo>
                    <a:pt x="21" y="107"/>
                  </a:lnTo>
                  <a:lnTo>
                    <a:pt x="28" y="101"/>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467" name="Freeform 180"/>
            <p:cNvSpPr>
              <a:spLocks/>
            </p:cNvSpPr>
            <p:nvPr/>
          </p:nvSpPr>
          <p:spPr bwMode="auto">
            <a:xfrm>
              <a:off x="1768" y="1283"/>
              <a:ext cx="85" cy="122"/>
            </a:xfrm>
            <a:custGeom>
              <a:avLst/>
              <a:gdLst>
                <a:gd name="T0" fmla="*/ 26 w 85"/>
                <a:gd name="T1" fmla="*/ 10 h 122"/>
                <a:gd name="T2" fmla="*/ 85 w 85"/>
                <a:gd name="T3" fmla="*/ 94 h 122"/>
                <a:gd name="T4" fmla="*/ 73 w 85"/>
                <a:gd name="T5" fmla="*/ 99 h 122"/>
                <a:gd name="T6" fmla="*/ 64 w 85"/>
                <a:gd name="T7" fmla="*/ 103 h 122"/>
                <a:gd name="T8" fmla="*/ 56 w 85"/>
                <a:gd name="T9" fmla="*/ 110 h 122"/>
                <a:gd name="T10" fmla="*/ 43 w 85"/>
                <a:gd name="T11" fmla="*/ 122 h 122"/>
                <a:gd name="T12" fmla="*/ 3 w 85"/>
                <a:gd name="T13" fmla="*/ 22 h 122"/>
                <a:gd name="T14" fmla="*/ 0 w 85"/>
                <a:gd name="T15" fmla="*/ 15 h 122"/>
                <a:gd name="T16" fmla="*/ 0 w 85"/>
                <a:gd name="T17" fmla="*/ 10 h 122"/>
                <a:gd name="T18" fmla="*/ 0 w 85"/>
                <a:gd name="T19" fmla="*/ 5 h 122"/>
                <a:gd name="T20" fmla="*/ 3 w 85"/>
                <a:gd name="T21" fmla="*/ 1 h 122"/>
                <a:gd name="T22" fmla="*/ 7 w 85"/>
                <a:gd name="T23" fmla="*/ 0 h 122"/>
                <a:gd name="T24" fmla="*/ 12 w 85"/>
                <a:gd name="T25" fmla="*/ 1 h 122"/>
                <a:gd name="T26" fmla="*/ 19 w 85"/>
                <a:gd name="T27" fmla="*/ 5 h 122"/>
                <a:gd name="T28" fmla="*/ 26 w 85"/>
                <a:gd name="T29" fmla="*/ 10 h 12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122"/>
                <a:gd name="T47" fmla="*/ 85 w 85"/>
                <a:gd name="T48" fmla="*/ 122 h 12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122">
                  <a:moveTo>
                    <a:pt x="26" y="10"/>
                  </a:moveTo>
                  <a:lnTo>
                    <a:pt x="85" y="94"/>
                  </a:lnTo>
                  <a:lnTo>
                    <a:pt x="73" y="99"/>
                  </a:lnTo>
                  <a:lnTo>
                    <a:pt x="64" y="103"/>
                  </a:lnTo>
                  <a:lnTo>
                    <a:pt x="56" y="110"/>
                  </a:lnTo>
                  <a:lnTo>
                    <a:pt x="43" y="122"/>
                  </a:lnTo>
                  <a:lnTo>
                    <a:pt x="3" y="22"/>
                  </a:lnTo>
                  <a:lnTo>
                    <a:pt x="0" y="15"/>
                  </a:lnTo>
                  <a:lnTo>
                    <a:pt x="0" y="10"/>
                  </a:lnTo>
                  <a:lnTo>
                    <a:pt x="0" y="5"/>
                  </a:lnTo>
                  <a:lnTo>
                    <a:pt x="3" y="1"/>
                  </a:lnTo>
                  <a:lnTo>
                    <a:pt x="7" y="0"/>
                  </a:lnTo>
                  <a:lnTo>
                    <a:pt x="12" y="1"/>
                  </a:lnTo>
                  <a:lnTo>
                    <a:pt x="19" y="5"/>
                  </a:lnTo>
                  <a:lnTo>
                    <a:pt x="26" y="10"/>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68" name="Freeform 181"/>
            <p:cNvSpPr>
              <a:spLocks/>
            </p:cNvSpPr>
            <p:nvPr/>
          </p:nvSpPr>
          <p:spPr bwMode="auto">
            <a:xfrm>
              <a:off x="1768" y="1283"/>
              <a:ext cx="85" cy="122"/>
            </a:xfrm>
            <a:custGeom>
              <a:avLst/>
              <a:gdLst>
                <a:gd name="T0" fmla="*/ 26 w 85"/>
                <a:gd name="T1" fmla="*/ 10 h 122"/>
                <a:gd name="T2" fmla="*/ 85 w 85"/>
                <a:gd name="T3" fmla="*/ 94 h 122"/>
                <a:gd name="T4" fmla="*/ 73 w 85"/>
                <a:gd name="T5" fmla="*/ 99 h 122"/>
                <a:gd name="T6" fmla="*/ 64 w 85"/>
                <a:gd name="T7" fmla="*/ 103 h 122"/>
                <a:gd name="T8" fmla="*/ 56 w 85"/>
                <a:gd name="T9" fmla="*/ 110 h 122"/>
                <a:gd name="T10" fmla="*/ 43 w 85"/>
                <a:gd name="T11" fmla="*/ 122 h 122"/>
                <a:gd name="T12" fmla="*/ 3 w 85"/>
                <a:gd name="T13" fmla="*/ 22 h 122"/>
                <a:gd name="T14" fmla="*/ 0 w 85"/>
                <a:gd name="T15" fmla="*/ 15 h 122"/>
                <a:gd name="T16" fmla="*/ 0 w 85"/>
                <a:gd name="T17" fmla="*/ 10 h 122"/>
                <a:gd name="T18" fmla="*/ 0 w 85"/>
                <a:gd name="T19" fmla="*/ 5 h 122"/>
                <a:gd name="T20" fmla="*/ 3 w 85"/>
                <a:gd name="T21" fmla="*/ 1 h 122"/>
                <a:gd name="T22" fmla="*/ 7 w 85"/>
                <a:gd name="T23" fmla="*/ 0 h 122"/>
                <a:gd name="T24" fmla="*/ 12 w 85"/>
                <a:gd name="T25" fmla="*/ 1 h 122"/>
                <a:gd name="T26" fmla="*/ 19 w 85"/>
                <a:gd name="T27" fmla="*/ 5 h 122"/>
                <a:gd name="T28" fmla="*/ 26 w 85"/>
                <a:gd name="T29" fmla="*/ 10 h 12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122"/>
                <a:gd name="T47" fmla="*/ 85 w 85"/>
                <a:gd name="T48" fmla="*/ 122 h 12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122">
                  <a:moveTo>
                    <a:pt x="26" y="10"/>
                  </a:moveTo>
                  <a:lnTo>
                    <a:pt x="85" y="94"/>
                  </a:lnTo>
                  <a:lnTo>
                    <a:pt x="73" y="99"/>
                  </a:lnTo>
                  <a:lnTo>
                    <a:pt x="64" y="103"/>
                  </a:lnTo>
                  <a:lnTo>
                    <a:pt x="56" y="110"/>
                  </a:lnTo>
                  <a:lnTo>
                    <a:pt x="43" y="122"/>
                  </a:lnTo>
                  <a:lnTo>
                    <a:pt x="3" y="22"/>
                  </a:lnTo>
                  <a:lnTo>
                    <a:pt x="0" y="15"/>
                  </a:lnTo>
                  <a:lnTo>
                    <a:pt x="0" y="10"/>
                  </a:lnTo>
                  <a:lnTo>
                    <a:pt x="0" y="5"/>
                  </a:lnTo>
                  <a:lnTo>
                    <a:pt x="3" y="1"/>
                  </a:lnTo>
                  <a:lnTo>
                    <a:pt x="7" y="0"/>
                  </a:lnTo>
                  <a:lnTo>
                    <a:pt x="12" y="1"/>
                  </a:lnTo>
                  <a:lnTo>
                    <a:pt x="19" y="5"/>
                  </a:lnTo>
                  <a:lnTo>
                    <a:pt x="26" y="10"/>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469" name="Freeform 182"/>
            <p:cNvSpPr>
              <a:spLocks/>
            </p:cNvSpPr>
            <p:nvPr/>
          </p:nvSpPr>
          <p:spPr bwMode="auto">
            <a:xfrm>
              <a:off x="1790" y="101"/>
              <a:ext cx="159" cy="159"/>
            </a:xfrm>
            <a:custGeom>
              <a:avLst/>
              <a:gdLst>
                <a:gd name="T0" fmla="*/ 159 w 159"/>
                <a:gd name="T1" fmla="*/ 80 h 159"/>
                <a:gd name="T2" fmla="*/ 158 w 159"/>
                <a:gd name="T3" fmla="*/ 96 h 159"/>
                <a:gd name="T4" fmla="*/ 154 w 159"/>
                <a:gd name="T5" fmla="*/ 110 h 159"/>
                <a:gd name="T6" fmla="*/ 147 w 159"/>
                <a:gd name="T7" fmla="*/ 124 h 159"/>
                <a:gd name="T8" fmla="*/ 137 w 159"/>
                <a:gd name="T9" fmla="*/ 136 h 159"/>
                <a:gd name="T10" fmla="*/ 124 w 159"/>
                <a:gd name="T11" fmla="*/ 145 h 159"/>
                <a:gd name="T12" fmla="*/ 112 w 159"/>
                <a:gd name="T13" fmla="*/ 153 h 159"/>
                <a:gd name="T14" fmla="*/ 96 w 159"/>
                <a:gd name="T15" fmla="*/ 157 h 159"/>
                <a:gd name="T16" fmla="*/ 81 w 159"/>
                <a:gd name="T17" fmla="*/ 159 h 159"/>
                <a:gd name="T18" fmla="*/ 65 w 159"/>
                <a:gd name="T19" fmla="*/ 157 h 159"/>
                <a:gd name="T20" fmla="*/ 49 w 159"/>
                <a:gd name="T21" fmla="*/ 153 h 159"/>
                <a:gd name="T22" fmla="*/ 35 w 159"/>
                <a:gd name="T23" fmla="*/ 145 h 159"/>
                <a:gd name="T24" fmla="*/ 25 w 159"/>
                <a:gd name="T25" fmla="*/ 136 h 159"/>
                <a:gd name="T26" fmla="*/ 14 w 159"/>
                <a:gd name="T27" fmla="*/ 124 h 159"/>
                <a:gd name="T28" fmla="*/ 7 w 159"/>
                <a:gd name="T29" fmla="*/ 110 h 159"/>
                <a:gd name="T30" fmla="*/ 2 w 159"/>
                <a:gd name="T31" fmla="*/ 96 h 159"/>
                <a:gd name="T32" fmla="*/ 0 w 159"/>
                <a:gd name="T33" fmla="*/ 80 h 159"/>
                <a:gd name="T34" fmla="*/ 2 w 159"/>
                <a:gd name="T35" fmla="*/ 63 h 159"/>
                <a:gd name="T36" fmla="*/ 7 w 159"/>
                <a:gd name="T37" fmla="*/ 49 h 159"/>
                <a:gd name="T38" fmla="*/ 14 w 159"/>
                <a:gd name="T39" fmla="*/ 35 h 159"/>
                <a:gd name="T40" fmla="*/ 25 w 159"/>
                <a:gd name="T41" fmla="*/ 22 h 159"/>
                <a:gd name="T42" fmla="*/ 35 w 159"/>
                <a:gd name="T43" fmla="*/ 14 h 159"/>
                <a:gd name="T44" fmla="*/ 49 w 159"/>
                <a:gd name="T45" fmla="*/ 7 h 159"/>
                <a:gd name="T46" fmla="*/ 65 w 159"/>
                <a:gd name="T47" fmla="*/ 2 h 159"/>
                <a:gd name="T48" fmla="*/ 81 w 159"/>
                <a:gd name="T49" fmla="*/ 0 h 159"/>
                <a:gd name="T50" fmla="*/ 96 w 159"/>
                <a:gd name="T51" fmla="*/ 2 h 159"/>
                <a:gd name="T52" fmla="*/ 112 w 159"/>
                <a:gd name="T53" fmla="*/ 7 h 159"/>
                <a:gd name="T54" fmla="*/ 124 w 159"/>
                <a:gd name="T55" fmla="*/ 14 h 159"/>
                <a:gd name="T56" fmla="*/ 137 w 159"/>
                <a:gd name="T57" fmla="*/ 22 h 159"/>
                <a:gd name="T58" fmla="*/ 147 w 159"/>
                <a:gd name="T59" fmla="*/ 35 h 159"/>
                <a:gd name="T60" fmla="*/ 154 w 159"/>
                <a:gd name="T61" fmla="*/ 49 h 159"/>
                <a:gd name="T62" fmla="*/ 158 w 159"/>
                <a:gd name="T63" fmla="*/ 63 h 159"/>
                <a:gd name="T64" fmla="*/ 159 w 159"/>
                <a:gd name="T65" fmla="*/ 80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159" y="80"/>
                  </a:moveTo>
                  <a:lnTo>
                    <a:pt x="158" y="96"/>
                  </a:lnTo>
                  <a:lnTo>
                    <a:pt x="154" y="110"/>
                  </a:lnTo>
                  <a:lnTo>
                    <a:pt x="147" y="124"/>
                  </a:lnTo>
                  <a:lnTo>
                    <a:pt x="137" y="136"/>
                  </a:lnTo>
                  <a:lnTo>
                    <a:pt x="124" y="145"/>
                  </a:lnTo>
                  <a:lnTo>
                    <a:pt x="112" y="153"/>
                  </a:lnTo>
                  <a:lnTo>
                    <a:pt x="96" y="157"/>
                  </a:lnTo>
                  <a:lnTo>
                    <a:pt x="81" y="159"/>
                  </a:lnTo>
                  <a:lnTo>
                    <a:pt x="65" y="157"/>
                  </a:lnTo>
                  <a:lnTo>
                    <a:pt x="49" y="153"/>
                  </a:lnTo>
                  <a:lnTo>
                    <a:pt x="35" y="145"/>
                  </a:lnTo>
                  <a:lnTo>
                    <a:pt x="25" y="136"/>
                  </a:lnTo>
                  <a:lnTo>
                    <a:pt x="14" y="124"/>
                  </a:lnTo>
                  <a:lnTo>
                    <a:pt x="7" y="110"/>
                  </a:lnTo>
                  <a:lnTo>
                    <a:pt x="2" y="96"/>
                  </a:lnTo>
                  <a:lnTo>
                    <a:pt x="0" y="80"/>
                  </a:lnTo>
                  <a:lnTo>
                    <a:pt x="2" y="63"/>
                  </a:lnTo>
                  <a:lnTo>
                    <a:pt x="7" y="49"/>
                  </a:lnTo>
                  <a:lnTo>
                    <a:pt x="14" y="35"/>
                  </a:lnTo>
                  <a:lnTo>
                    <a:pt x="25" y="22"/>
                  </a:lnTo>
                  <a:lnTo>
                    <a:pt x="35" y="14"/>
                  </a:lnTo>
                  <a:lnTo>
                    <a:pt x="49" y="7"/>
                  </a:lnTo>
                  <a:lnTo>
                    <a:pt x="65" y="2"/>
                  </a:lnTo>
                  <a:lnTo>
                    <a:pt x="81" y="0"/>
                  </a:lnTo>
                  <a:lnTo>
                    <a:pt x="96" y="2"/>
                  </a:lnTo>
                  <a:lnTo>
                    <a:pt x="112" y="7"/>
                  </a:lnTo>
                  <a:lnTo>
                    <a:pt x="124" y="14"/>
                  </a:lnTo>
                  <a:lnTo>
                    <a:pt x="137" y="22"/>
                  </a:lnTo>
                  <a:lnTo>
                    <a:pt x="147" y="35"/>
                  </a:lnTo>
                  <a:lnTo>
                    <a:pt x="154" y="49"/>
                  </a:lnTo>
                  <a:lnTo>
                    <a:pt x="158" y="63"/>
                  </a:lnTo>
                  <a:lnTo>
                    <a:pt x="159" y="80"/>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70" name="Freeform 183"/>
            <p:cNvSpPr>
              <a:spLocks/>
            </p:cNvSpPr>
            <p:nvPr/>
          </p:nvSpPr>
          <p:spPr bwMode="auto">
            <a:xfrm>
              <a:off x="1995" y="127"/>
              <a:ext cx="108" cy="108"/>
            </a:xfrm>
            <a:custGeom>
              <a:avLst/>
              <a:gdLst>
                <a:gd name="T0" fmla="*/ 108 w 108"/>
                <a:gd name="T1" fmla="*/ 54 h 108"/>
                <a:gd name="T2" fmla="*/ 106 w 108"/>
                <a:gd name="T3" fmla="*/ 65 h 108"/>
                <a:gd name="T4" fmla="*/ 103 w 108"/>
                <a:gd name="T5" fmla="*/ 75 h 108"/>
                <a:gd name="T6" fmla="*/ 97 w 108"/>
                <a:gd name="T7" fmla="*/ 84 h 108"/>
                <a:gd name="T8" fmla="*/ 92 w 108"/>
                <a:gd name="T9" fmla="*/ 91 h 108"/>
                <a:gd name="T10" fmla="*/ 83 w 108"/>
                <a:gd name="T11" fmla="*/ 98 h 108"/>
                <a:gd name="T12" fmla="*/ 75 w 108"/>
                <a:gd name="T13" fmla="*/ 103 h 108"/>
                <a:gd name="T14" fmla="*/ 64 w 108"/>
                <a:gd name="T15" fmla="*/ 106 h 108"/>
                <a:gd name="T16" fmla="*/ 54 w 108"/>
                <a:gd name="T17" fmla="*/ 108 h 108"/>
                <a:gd name="T18" fmla="*/ 43 w 108"/>
                <a:gd name="T19" fmla="*/ 106 h 108"/>
                <a:gd name="T20" fmla="*/ 33 w 108"/>
                <a:gd name="T21" fmla="*/ 103 h 108"/>
                <a:gd name="T22" fmla="*/ 24 w 108"/>
                <a:gd name="T23" fmla="*/ 98 h 108"/>
                <a:gd name="T24" fmla="*/ 15 w 108"/>
                <a:gd name="T25" fmla="*/ 91 h 108"/>
                <a:gd name="T26" fmla="*/ 8 w 108"/>
                <a:gd name="T27" fmla="*/ 84 h 108"/>
                <a:gd name="T28" fmla="*/ 5 w 108"/>
                <a:gd name="T29" fmla="*/ 75 h 108"/>
                <a:gd name="T30" fmla="*/ 1 w 108"/>
                <a:gd name="T31" fmla="*/ 65 h 108"/>
                <a:gd name="T32" fmla="*/ 0 w 108"/>
                <a:gd name="T33" fmla="*/ 54 h 108"/>
                <a:gd name="T34" fmla="*/ 1 w 108"/>
                <a:gd name="T35" fmla="*/ 42 h 108"/>
                <a:gd name="T36" fmla="*/ 5 w 108"/>
                <a:gd name="T37" fmla="*/ 33 h 108"/>
                <a:gd name="T38" fmla="*/ 8 w 108"/>
                <a:gd name="T39" fmla="*/ 23 h 108"/>
                <a:gd name="T40" fmla="*/ 15 w 108"/>
                <a:gd name="T41" fmla="*/ 16 h 108"/>
                <a:gd name="T42" fmla="*/ 24 w 108"/>
                <a:gd name="T43" fmla="*/ 9 h 108"/>
                <a:gd name="T44" fmla="*/ 33 w 108"/>
                <a:gd name="T45" fmla="*/ 3 h 108"/>
                <a:gd name="T46" fmla="*/ 43 w 108"/>
                <a:gd name="T47" fmla="*/ 0 h 108"/>
                <a:gd name="T48" fmla="*/ 54 w 108"/>
                <a:gd name="T49" fmla="*/ 0 h 108"/>
                <a:gd name="T50" fmla="*/ 64 w 108"/>
                <a:gd name="T51" fmla="*/ 0 h 108"/>
                <a:gd name="T52" fmla="*/ 75 w 108"/>
                <a:gd name="T53" fmla="*/ 3 h 108"/>
                <a:gd name="T54" fmla="*/ 83 w 108"/>
                <a:gd name="T55" fmla="*/ 9 h 108"/>
                <a:gd name="T56" fmla="*/ 92 w 108"/>
                <a:gd name="T57" fmla="*/ 16 h 108"/>
                <a:gd name="T58" fmla="*/ 97 w 108"/>
                <a:gd name="T59" fmla="*/ 23 h 108"/>
                <a:gd name="T60" fmla="*/ 103 w 108"/>
                <a:gd name="T61" fmla="*/ 33 h 108"/>
                <a:gd name="T62" fmla="*/ 106 w 108"/>
                <a:gd name="T63" fmla="*/ 42 h 108"/>
                <a:gd name="T64" fmla="*/ 108 w 108"/>
                <a:gd name="T65" fmla="*/ 54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8"/>
                <a:gd name="T100" fmla="*/ 0 h 108"/>
                <a:gd name="T101" fmla="*/ 108 w 108"/>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8" h="108">
                  <a:moveTo>
                    <a:pt x="108" y="54"/>
                  </a:moveTo>
                  <a:lnTo>
                    <a:pt x="106" y="65"/>
                  </a:lnTo>
                  <a:lnTo>
                    <a:pt x="103" y="75"/>
                  </a:lnTo>
                  <a:lnTo>
                    <a:pt x="97" y="84"/>
                  </a:lnTo>
                  <a:lnTo>
                    <a:pt x="92" y="91"/>
                  </a:lnTo>
                  <a:lnTo>
                    <a:pt x="83" y="98"/>
                  </a:lnTo>
                  <a:lnTo>
                    <a:pt x="75" y="103"/>
                  </a:lnTo>
                  <a:lnTo>
                    <a:pt x="64" y="106"/>
                  </a:lnTo>
                  <a:lnTo>
                    <a:pt x="54" y="108"/>
                  </a:lnTo>
                  <a:lnTo>
                    <a:pt x="43" y="106"/>
                  </a:lnTo>
                  <a:lnTo>
                    <a:pt x="33" y="103"/>
                  </a:lnTo>
                  <a:lnTo>
                    <a:pt x="24" y="98"/>
                  </a:lnTo>
                  <a:lnTo>
                    <a:pt x="15" y="91"/>
                  </a:lnTo>
                  <a:lnTo>
                    <a:pt x="8" y="84"/>
                  </a:lnTo>
                  <a:lnTo>
                    <a:pt x="5" y="75"/>
                  </a:lnTo>
                  <a:lnTo>
                    <a:pt x="1" y="65"/>
                  </a:lnTo>
                  <a:lnTo>
                    <a:pt x="0" y="54"/>
                  </a:lnTo>
                  <a:lnTo>
                    <a:pt x="1" y="42"/>
                  </a:lnTo>
                  <a:lnTo>
                    <a:pt x="5" y="33"/>
                  </a:lnTo>
                  <a:lnTo>
                    <a:pt x="8" y="23"/>
                  </a:lnTo>
                  <a:lnTo>
                    <a:pt x="15" y="16"/>
                  </a:lnTo>
                  <a:lnTo>
                    <a:pt x="24" y="9"/>
                  </a:lnTo>
                  <a:lnTo>
                    <a:pt x="33" y="3"/>
                  </a:lnTo>
                  <a:lnTo>
                    <a:pt x="43" y="0"/>
                  </a:lnTo>
                  <a:lnTo>
                    <a:pt x="54" y="0"/>
                  </a:lnTo>
                  <a:lnTo>
                    <a:pt x="64" y="0"/>
                  </a:lnTo>
                  <a:lnTo>
                    <a:pt x="75" y="3"/>
                  </a:lnTo>
                  <a:lnTo>
                    <a:pt x="83" y="9"/>
                  </a:lnTo>
                  <a:lnTo>
                    <a:pt x="92" y="16"/>
                  </a:lnTo>
                  <a:lnTo>
                    <a:pt x="97" y="23"/>
                  </a:lnTo>
                  <a:lnTo>
                    <a:pt x="103" y="33"/>
                  </a:lnTo>
                  <a:lnTo>
                    <a:pt x="106" y="42"/>
                  </a:lnTo>
                  <a:lnTo>
                    <a:pt x="108"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71" name="Freeform 184"/>
            <p:cNvSpPr>
              <a:spLocks/>
            </p:cNvSpPr>
            <p:nvPr/>
          </p:nvSpPr>
          <p:spPr bwMode="auto">
            <a:xfrm>
              <a:off x="1927" y="157"/>
              <a:ext cx="73" cy="47"/>
            </a:xfrm>
            <a:custGeom>
              <a:avLst/>
              <a:gdLst>
                <a:gd name="T0" fmla="*/ 12 w 73"/>
                <a:gd name="T1" fmla="*/ 7 h 47"/>
                <a:gd name="T2" fmla="*/ 73 w 73"/>
                <a:gd name="T3" fmla="*/ 0 h 47"/>
                <a:gd name="T4" fmla="*/ 71 w 73"/>
                <a:gd name="T5" fmla="*/ 12 h 47"/>
                <a:gd name="T6" fmla="*/ 69 w 73"/>
                <a:gd name="T7" fmla="*/ 22 h 47"/>
                <a:gd name="T8" fmla="*/ 71 w 73"/>
                <a:gd name="T9" fmla="*/ 33 h 47"/>
                <a:gd name="T10" fmla="*/ 73 w 73"/>
                <a:gd name="T11" fmla="*/ 47 h 47"/>
                <a:gd name="T12" fmla="*/ 10 w 73"/>
                <a:gd name="T13" fmla="*/ 42 h 47"/>
                <a:gd name="T14" fmla="*/ 7 w 73"/>
                <a:gd name="T15" fmla="*/ 40 h 47"/>
                <a:gd name="T16" fmla="*/ 3 w 73"/>
                <a:gd name="T17" fmla="*/ 35 h 47"/>
                <a:gd name="T18" fmla="*/ 1 w 73"/>
                <a:gd name="T19" fmla="*/ 29 h 47"/>
                <a:gd name="T20" fmla="*/ 0 w 73"/>
                <a:gd name="T21" fmla="*/ 24 h 47"/>
                <a:gd name="T22" fmla="*/ 1 w 73"/>
                <a:gd name="T23" fmla="*/ 17 h 47"/>
                <a:gd name="T24" fmla="*/ 3 w 73"/>
                <a:gd name="T25" fmla="*/ 12 h 47"/>
                <a:gd name="T26" fmla="*/ 7 w 73"/>
                <a:gd name="T27" fmla="*/ 8 h 47"/>
                <a:gd name="T28" fmla="*/ 12 w 73"/>
                <a:gd name="T29" fmla="*/ 7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3"/>
                <a:gd name="T46" fmla="*/ 0 h 47"/>
                <a:gd name="T47" fmla="*/ 73 w 73"/>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3" h="47">
                  <a:moveTo>
                    <a:pt x="12" y="7"/>
                  </a:moveTo>
                  <a:lnTo>
                    <a:pt x="73" y="0"/>
                  </a:lnTo>
                  <a:lnTo>
                    <a:pt x="71" y="12"/>
                  </a:lnTo>
                  <a:lnTo>
                    <a:pt x="69" y="22"/>
                  </a:lnTo>
                  <a:lnTo>
                    <a:pt x="71" y="33"/>
                  </a:lnTo>
                  <a:lnTo>
                    <a:pt x="73" y="47"/>
                  </a:lnTo>
                  <a:lnTo>
                    <a:pt x="10" y="42"/>
                  </a:lnTo>
                  <a:lnTo>
                    <a:pt x="7" y="40"/>
                  </a:lnTo>
                  <a:lnTo>
                    <a:pt x="3" y="35"/>
                  </a:lnTo>
                  <a:lnTo>
                    <a:pt x="1" y="29"/>
                  </a:lnTo>
                  <a:lnTo>
                    <a:pt x="0" y="24"/>
                  </a:lnTo>
                  <a:lnTo>
                    <a:pt x="1" y="17"/>
                  </a:lnTo>
                  <a:lnTo>
                    <a:pt x="3" y="12"/>
                  </a:lnTo>
                  <a:lnTo>
                    <a:pt x="7" y="8"/>
                  </a:lnTo>
                  <a:lnTo>
                    <a:pt x="12" y="7"/>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72" name="Freeform 185"/>
            <p:cNvSpPr>
              <a:spLocks/>
            </p:cNvSpPr>
            <p:nvPr/>
          </p:nvSpPr>
          <p:spPr bwMode="auto">
            <a:xfrm>
              <a:off x="1927" y="157"/>
              <a:ext cx="73" cy="47"/>
            </a:xfrm>
            <a:custGeom>
              <a:avLst/>
              <a:gdLst>
                <a:gd name="T0" fmla="*/ 12 w 73"/>
                <a:gd name="T1" fmla="*/ 7 h 47"/>
                <a:gd name="T2" fmla="*/ 73 w 73"/>
                <a:gd name="T3" fmla="*/ 0 h 47"/>
                <a:gd name="T4" fmla="*/ 71 w 73"/>
                <a:gd name="T5" fmla="*/ 12 h 47"/>
                <a:gd name="T6" fmla="*/ 69 w 73"/>
                <a:gd name="T7" fmla="*/ 22 h 47"/>
                <a:gd name="T8" fmla="*/ 71 w 73"/>
                <a:gd name="T9" fmla="*/ 33 h 47"/>
                <a:gd name="T10" fmla="*/ 73 w 73"/>
                <a:gd name="T11" fmla="*/ 47 h 47"/>
                <a:gd name="T12" fmla="*/ 10 w 73"/>
                <a:gd name="T13" fmla="*/ 42 h 47"/>
                <a:gd name="T14" fmla="*/ 7 w 73"/>
                <a:gd name="T15" fmla="*/ 40 h 47"/>
                <a:gd name="T16" fmla="*/ 3 w 73"/>
                <a:gd name="T17" fmla="*/ 35 h 47"/>
                <a:gd name="T18" fmla="*/ 1 w 73"/>
                <a:gd name="T19" fmla="*/ 29 h 47"/>
                <a:gd name="T20" fmla="*/ 0 w 73"/>
                <a:gd name="T21" fmla="*/ 24 h 47"/>
                <a:gd name="T22" fmla="*/ 1 w 73"/>
                <a:gd name="T23" fmla="*/ 17 h 47"/>
                <a:gd name="T24" fmla="*/ 3 w 73"/>
                <a:gd name="T25" fmla="*/ 12 h 47"/>
                <a:gd name="T26" fmla="*/ 7 w 73"/>
                <a:gd name="T27" fmla="*/ 8 h 47"/>
                <a:gd name="T28" fmla="*/ 12 w 73"/>
                <a:gd name="T29" fmla="*/ 7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3"/>
                <a:gd name="T46" fmla="*/ 0 h 47"/>
                <a:gd name="T47" fmla="*/ 73 w 73"/>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3" h="47">
                  <a:moveTo>
                    <a:pt x="12" y="7"/>
                  </a:moveTo>
                  <a:lnTo>
                    <a:pt x="73" y="0"/>
                  </a:lnTo>
                  <a:lnTo>
                    <a:pt x="71" y="12"/>
                  </a:lnTo>
                  <a:lnTo>
                    <a:pt x="69" y="22"/>
                  </a:lnTo>
                  <a:lnTo>
                    <a:pt x="71" y="33"/>
                  </a:lnTo>
                  <a:lnTo>
                    <a:pt x="73" y="47"/>
                  </a:lnTo>
                  <a:lnTo>
                    <a:pt x="10" y="42"/>
                  </a:lnTo>
                  <a:lnTo>
                    <a:pt x="7" y="40"/>
                  </a:lnTo>
                  <a:lnTo>
                    <a:pt x="3" y="35"/>
                  </a:lnTo>
                  <a:lnTo>
                    <a:pt x="1" y="29"/>
                  </a:lnTo>
                  <a:lnTo>
                    <a:pt x="0" y="24"/>
                  </a:lnTo>
                  <a:lnTo>
                    <a:pt x="1" y="17"/>
                  </a:lnTo>
                  <a:lnTo>
                    <a:pt x="3" y="12"/>
                  </a:lnTo>
                  <a:lnTo>
                    <a:pt x="7" y="8"/>
                  </a:lnTo>
                  <a:lnTo>
                    <a:pt x="12" y="7"/>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473" name="Freeform 186"/>
            <p:cNvSpPr>
              <a:spLocks/>
            </p:cNvSpPr>
            <p:nvPr/>
          </p:nvSpPr>
          <p:spPr bwMode="auto">
            <a:xfrm>
              <a:off x="1785" y="242"/>
              <a:ext cx="87" cy="114"/>
            </a:xfrm>
            <a:custGeom>
              <a:avLst/>
              <a:gdLst>
                <a:gd name="T0" fmla="*/ 23 w 87"/>
                <a:gd name="T1" fmla="*/ 107 h 114"/>
                <a:gd name="T2" fmla="*/ 87 w 87"/>
                <a:gd name="T3" fmla="*/ 18 h 114"/>
                <a:gd name="T4" fmla="*/ 72 w 87"/>
                <a:gd name="T5" fmla="*/ 16 h 114"/>
                <a:gd name="T6" fmla="*/ 60 w 87"/>
                <a:gd name="T7" fmla="*/ 12 h 114"/>
                <a:gd name="T8" fmla="*/ 49 w 87"/>
                <a:gd name="T9" fmla="*/ 7 h 114"/>
                <a:gd name="T10" fmla="*/ 39 w 87"/>
                <a:gd name="T11" fmla="*/ 0 h 114"/>
                <a:gd name="T12" fmla="*/ 4 w 87"/>
                <a:gd name="T13" fmla="*/ 94 h 114"/>
                <a:gd name="T14" fmla="*/ 2 w 87"/>
                <a:gd name="T15" fmla="*/ 100 h 114"/>
                <a:gd name="T16" fmla="*/ 0 w 87"/>
                <a:gd name="T17" fmla="*/ 105 h 114"/>
                <a:gd name="T18" fmla="*/ 2 w 87"/>
                <a:gd name="T19" fmla="*/ 108 h 114"/>
                <a:gd name="T20" fmla="*/ 4 w 87"/>
                <a:gd name="T21" fmla="*/ 112 h 114"/>
                <a:gd name="T22" fmla="*/ 7 w 87"/>
                <a:gd name="T23" fmla="*/ 114 h 114"/>
                <a:gd name="T24" fmla="*/ 12 w 87"/>
                <a:gd name="T25" fmla="*/ 114 h 114"/>
                <a:gd name="T26" fmla="*/ 18 w 87"/>
                <a:gd name="T27" fmla="*/ 112 h 114"/>
                <a:gd name="T28" fmla="*/ 23 w 87"/>
                <a:gd name="T29" fmla="*/ 107 h 11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7"/>
                <a:gd name="T46" fmla="*/ 0 h 114"/>
                <a:gd name="T47" fmla="*/ 87 w 87"/>
                <a:gd name="T48" fmla="*/ 114 h 11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7" h="114">
                  <a:moveTo>
                    <a:pt x="23" y="107"/>
                  </a:moveTo>
                  <a:lnTo>
                    <a:pt x="87" y="18"/>
                  </a:lnTo>
                  <a:lnTo>
                    <a:pt x="72" y="16"/>
                  </a:lnTo>
                  <a:lnTo>
                    <a:pt x="60" y="12"/>
                  </a:lnTo>
                  <a:lnTo>
                    <a:pt x="49" y="7"/>
                  </a:lnTo>
                  <a:lnTo>
                    <a:pt x="39" y="0"/>
                  </a:lnTo>
                  <a:lnTo>
                    <a:pt x="4" y="94"/>
                  </a:lnTo>
                  <a:lnTo>
                    <a:pt x="2" y="100"/>
                  </a:lnTo>
                  <a:lnTo>
                    <a:pt x="0" y="105"/>
                  </a:lnTo>
                  <a:lnTo>
                    <a:pt x="2" y="108"/>
                  </a:lnTo>
                  <a:lnTo>
                    <a:pt x="4" y="112"/>
                  </a:lnTo>
                  <a:lnTo>
                    <a:pt x="7" y="114"/>
                  </a:lnTo>
                  <a:lnTo>
                    <a:pt x="12" y="114"/>
                  </a:lnTo>
                  <a:lnTo>
                    <a:pt x="18" y="112"/>
                  </a:lnTo>
                  <a:lnTo>
                    <a:pt x="23" y="107"/>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74" name="Freeform 187"/>
            <p:cNvSpPr>
              <a:spLocks/>
            </p:cNvSpPr>
            <p:nvPr/>
          </p:nvSpPr>
          <p:spPr bwMode="auto">
            <a:xfrm>
              <a:off x="1785" y="242"/>
              <a:ext cx="87" cy="114"/>
            </a:xfrm>
            <a:custGeom>
              <a:avLst/>
              <a:gdLst>
                <a:gd name="T0" fmla="*/ 23 w 87"/>
                <a:gd name="T1" fmla="*/ 107 h 114"/>
                <a:gd name="T2" fmla="*/ 87 w 87"/>
                <a:gd name="T3" fmla="*/ 18 h 114"/>
                <a:gd name="T4" fmla="*/ 72 w 87"/>
                <a:gd name="T5" fmla="*/ 16 h 114"/>
                <a:gd name="T6" fmla="*/ 60 w 87"/>
                <a:gd name="T7" fmla="*/ 12 h 114"/>
                <a:gd name="T8" fmla="*/ 49 w 87"/>
                <a:gd name="T9" fmla="*/ 7 h 114"/>
                <a:gd name="T10" fmla="*/ 39 w 87"/>
                <a:gd name="T11" fmla="*/ 0 h 114"/>
                <a:gd name="T12" fmla="*/ 4 w 87"/>
                <a:gd name="T13" fmla="*/ 94 h 114"/>
                <a:gd name="T14" fmla="*/ 2 w 87"/>
                <a:gd name="T15" fmla="*/ 100 h 114"/>
                <a:gd name="T16" fmla="*/ 0 w 87"/>
                <a:gd name="T17" fmla="*/ 105 h 114"/>
                <a:gd name="T18" fmla="*/ 2 w 87"/>
                <a:gd name="T19" fmla="*/ 108 h 114"/>
                <a:gd name="T20" fmla="*/ 4 w 87"/>
                <a:gd name="T21" fmla="*/ 112 h 114"/>
                <a:gd name="T22" fmla="*/ 7 w 87"/>
                <a:gd name="T23" fmla="*/ 114 h 114"/>
                <a:gd name="T24" fmla="*/ 12 w 87"/>
                <a:gd name="T25" fmla="*/ 114 h 114"/>
                <a:gd name="T26" fmla="*/ 18 w 87"/>
                <a:gd name="T27" fmla="*/ 112 h 114"/>
                <a:gd name="T28" fmla="*/ 23 w 87"/>
                <a:gd name="T29" fmla="*/ 107 h 11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7"/>
                <a:gd name="T46" fmla="*/ 0 h 114"/>
                <a:gd name="T47" fmla="*/ 87 w 87"/>
                <a:gd name="T48" fmla="*/ 114 h 11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7" h="114">
                  <a:moveTo>
                    <a:pt x="23" y="107"/>
                  </a:moveTo>
                  <a:lnTo>
                    <a:pt x="87" y="18"/>
                  </a:lnTo>
                  <a:lnTo>
                    <a:pt x="72" y="16"/>
                  </a:lnTo>
                  <a:lnTo>
                    <a:pt x="60" y="12"/>
                  </a:lnTo>
                  <a:lnTo>
                    <a:pt x="49" y="7"/>
                  </a:lnTo>
                  <a:lnTo>
                    <a:pt x="39" y="0"/>
                  </a:lnTo>
                  <a:lnTo>
                    <a:pt x="4" y="94"/>
                  </a:lnTo>
                  <a:lnTo>
                    <a:pt x="2" y="100"/>
                  </a:lnTo>
                  <a:lnTo>
                    <a:pt x="0" y="105"/>
                  </a:lnTo>
                  <a:lnTo>
                    <a:pt x="2" y="108"/>
                  </a:lnTo>
                  <a:lnTo>
                    <a:pt x="4" y="112"/>
                  </a:lnTo>
                  <a:lnTo>
                    <a:pt x="7" y="114"/>
                  </a:lnTo>
                  <a:lnTo>
                    <a:pt x="12" y="114"/>
                  </a:lnTo>
                  <a:lnTo>
                    <a:pt x="18" y="112"/>
                  </a:lnTo>
                  <a:lnTo>
                    <a:pt x="23" y="107"/>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475" name="Freeform 188"/>
            <p:cNvSpPr>
              <a:spLocks/>
            </p:cNvSpPr>
            <p:nvPr/>
          </p:nvSpPr>
          <p:spPr bwMode="auto">
            <a:xfrm>
              <a:off x="1684" y="1401"/>
              <a:ext cx="155" cy="156"/>
            </a:xfrm>
            <a:custGeom>
              <a:avLst/>
              <a:gdLst>
                <a:gd name="T0" fmla="*/ 0 w 155"/>
                <a:gd name="T1" fmla="*/ 77 h 156"/>
                <a:gd name="T2" fmla="*/ 2 w 155"/>
                <a:gd name="T3" fmla="*/ 61 h 156"/>
                <a:gd name="T4" fmla="*/ 5 w 155"/>
                <a:gd name="T5" fmla="*/ 48 h 156"/>
                <a:gd name="T6" fmla="*/ 12 w 155"/>
                <a:gd name="T7" fmla="*/ 34 h 156"/>
                <a:gd name="T8" fmla="*/ 23 w 155"/>
                <a:gd name="T9" fmla="*/ 23 h 156"/>
                <a:gd name="T10" fmla="*/ 33 w 155"/>
                <a:gd name="T11" fmla="*/ 13 h 156"/>
                <a:gd name="T12" fmla="*/ 47 w 155"/>
                <a:gd name="T13" fmla="*/ 6 h 156"/>
                <a:gd name="T14" fmla="*/ 61 w 155"/>
                <a:gd name="T15" fmla="*/ 2 h 156"/>
                <a:gd name="T16" fmla="*/ 77 w 155"/>
                <a:gd name="T17" fmla="*/ 0 h 156"/>
                <a:gd name="T18" fmla="*/ 92 w 155"/>
                <a:gd name="T19" fmla="*/ 2 h 156"/>
                <a:gd name="T20" fmla="*/ 106 w 155"/>
                <a:gd name="T21" fmla="*/ 6 h 156"/>
                <a:gd name="T22" fmla="*/ 120 w 155"/>
                <a:gd name="T23" fmla="*/ 13 h 156"/>
                <a:gd name="T24" fmla="*/ 133 w 155"/>
                <a:gd name="T25" fmla="*/ 23 h 156"/>
                <a:gd name="T26" fmla="*/ 141 w 155"/>
                <a:gd name="T27" fmla="*/ 34 h 156"/>
                <a:gd name="T28" fmla="*/ 148 w 155"/>
                <a:gd name="T29" fmla="*/ 48 h 156"/>
                <a:gd name="T30" fmla="*/ 154 w 155"/>
                <a:gd name="T31" fmla="*/ 61 h 156"/>
                <a:gd name="T32" fmla="*/ 155 w 155"/>
                <a:gd name="T33" fmla="*/ 77 h 156"/>
                <a:gd name="T34" fmla="*/ 154 w 155"/>
                <a:gd name="T35" fmla="*/ 93 h 156"/>
                <a:gd name="T36" fmla="*/ 148 w 155"/>
                <a:gd name="T37" fmla="*/ 109 h 156"/>
                <a:gd name="T38" fmla="*/ 141 w 155"/>
                <a:gd name="T39" fmla="*/ 121 h 156"/>
                <a:gd name="T40" fmla="*/ 133 w 155"/>
                <a:gd name="T41" fmla="*/ 133 h 156"/>
                <a:gd name="T42" fmla="*/ 120 w 155"/>
                <a:gd name="T43" fmla="*/ 142 h 156"/>
                <a:gd name="T44" fmla="*/ 106 w 155"/>
                <a:gd name="T45" fmla="*/ 149 h 156"/>
                <a:gd name="T46" fmla="*/ 92 w 155"/>
                <a:gd name="T47" fmla="*/ 154 h 156"/>
                <a:gd name="T48" fmla="*/ 77 w 155"/>
                <a:gd name="T49" fmla="*/ 156 h 156"/>
                <a:gd name="T50" fmla="*/ 61 w 155"/>
                <a:gd name="T51" fmla="*/ 154 h 156"/>
                <a:gd name="T52" fmla="*/ 47 w 155"/>
                <a:gd name="T53" fmla="*/ 149 h 156"/>
                <a:gd name="T54" fmla="*/ 33 w 155"/>
                <a:gd name="T55" fmla="*/ 142 h 156"/>
                <a:gd name="T56" fmla="*/ 23 w 155"/>
                <a:gd name="T57" fmla="*/ 133 h 156"/>
                <a:gd name="T58" fmla="*/ 12 w 155"/>
                <a:gd name="T59" fmla="*/ 121 h 156"/>
                <a:gd name="T60" fmla="*/ 5 w 155"/>
                <a:gd name="T61" fmla="*/ 109 h 156"/>
                <a:gd name="T62" fmla="*/ 2 w 155"/>
                <a:gd name="T63" fmla="*/ 93 h 156"/>
                <a:gd name="T64" fmla="*/ 0 w 155"/>
                <a:gd name="T65" fmla="*/ 77 h 15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5"/>
                <a:gd name="T100" fmla="*/ 0 h 156"/>
                <a:gd name="T101" fmla="*/ 155 w 155"/>
                <a:gd name="T102" fmla="*/ 156 h 15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5" h="156">
                  <a:moveTo>
                    <a:pt x="0" y="77"/>
                  </a:moveTo>
                  <a:lnTo>
                    <a:pt x="2" y="61"/>
                  </a:lnTo>
                  <a:lnTo>
                    <a:pt x="5" y="48"/>
                  </a:lnTo>
                  <a:lnTo>
                    <a:pt x="12" y="34"/>
                  </a:lnTo>
                  <a:lnTo>
                    <a:pt x="23" y="23"/>
                  </a:lnTo>
                  <a:lnTo>
                    <a:pt x="33" y="13"/>
                  </a:lnTo>
                  <a:lnTo>
                    <a:pt x="47" y="6"/>
                  </a:lnTo>
                  <a:lnTo>
                    <a:pt x="61" y="2"/>
                  </a:lnTo>
                  <a:lnTo>
                    <a:pt x="77" y="0"/>
                  </a:lnTo>
                  <a:lnTo>
                    <a:pt x="92" y="2"/>
                  </a:lnTo>
                  <a:lnTo>
                    <a:pt x="106" y="6"/>
                  </a:lnTo>
                  <a:lnTo>
                    <a:pt x="120" y="13"/>
                  </a:lnTo>
                  <a:lnTo>
                    <a:pt x="133" y="23"/>
                  </a:lnTo>
                  <a:lnTo>
                    <a:pt x="141" y="34"/>
                  </a:lnTo>
                  <a:lnTo>
                    <a:pt x="148" y="48"/>
                  </a:lnTo>
                  <a:lnTo>
                    <a:pt x="154" y="61"/>
                  </a:lnTo>
                  <a:lnTo>
                    <a:pt x="155" y="77"/>
                  </a:lnTo>
                  <a:lnTo>
                    <a:pt x="154" y="93"/>
                  </a:lnTo>
                  <a:lnTo>
                    <a:pt x="148" y="109"/>
                  </a:lnTo>
                  <a:lnTo>
                    <a:pt x="141" y="121"/>
                  </a:lnTo>
                  <a:lnTo>
                    <a:pt x="133" y="133"/>
                  </a:lnTo>
                  <a:lnTo>
                    <a:pt x="120" y="142"/>
                  </a:lnTo>
                  <a:lnTo>
                    <a:pt x="106" y="149"/>
                  </a:lnTo>
                  <a:lnTo>
                    <a:pt x="92" y="154"/>
                  </a:lnTo>
                  <a:lnTo>
                    <a:pt x="77" y="156"/>
                  </a:lnTo>
                  <a:lnTo>
                    <a:pt x="61" y="154"/>
                  </a:lnTo>
                  <a:lnTo>
                    <a:pt x="47" y="149"/>
                  </a:lnTo>
                  <a:lnTo>
                    <a:pt x="33" y="142"/>
                  </a:lnTo>
                  <a:lnTo>
                    <a:pt x="23" y="133"/>
                  </a:lnTo>
                  <a:lnTo>
                    <a:pt x="12" y="121"/>
                  </a:lnTo>
                  <a:lnTo>
                    <a:pt x="5" y="109"/>
                  </a:lnTo>
                  <a:lnTo>
                    <a:pt x="2" y="93"/>
                  </a:lnTo>
                  <a:lnTo>
                    <a:pt x="0" y="77"/>
                  </a:lnTo>
                  <a:close/>
                </a:path>
              </a:pathLst>
            </a:custGeom>
            <a:gradFill rotWithShape="1">
              <a:gsLst>
                <a:gs pos="0">
                  <a:srgbClr val="FFE3B9"/>
                </a:gs>
                <a:gs pos="100000">
                  <a:srgbClr val="FF99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76" name="Freeform 189"/>
            <p:cNvSpPr>
              <a:spLocks/>
            </p:cNvSpPr>
            <p:nvPr/>
          </p:nvSpPr>
          <p:spPr bwMode="auto">
            <a:xfrm>
              <a:off x="1783" y="1789"/>
              <a:ext cx="159" cy="159"/>
            </a:xfrm>
            <a:custGeom>
              <a:avLst/>
              <a:gdLst>
                <a:gd name="T0" fmla="*/ 159 w 159"/>
                <a:gd name="T1" fmla="*/ 80 h 159"/>
                <a:gd name="T2" fmla="*/ 158 w 159"/>
                <a:gd name="T3" fmla="*/ 96 h 159"/>
                <a:gd name="T4" fmla="*/ 154 w 159"/>
                <a:gd name="T5" fmla="*/ 112 h 159"/>
                <a:gd name="T6" fmla="*/ 147 w 159"/>
                <a:gd name="T7" fmla="*/ 124 h 159"/>
                <a:gd name="T8" fmla="*/ 137 w 159"/>
                <a:gd name="T9" fmla="*/ 136 h 159"/>
                <a:gd name="T10" fmla="*/ 124 w 159"/>
                <a:gd name="T11" fmla="*/ 147 h 159"/>
                <a:gd name="T12" fmla="*/ 112 w 159"/>
                <a:gd name="T13" fmla="*/ 154 h 159"/>
                <a:gd name="T14" fmla="*/ 96 w 159"/>
                <a:gd name="T15" fmla="*/ 159 h 159"/>
                <a:gd name="T16" fmla="*/ 81 w 159"/>
                <a:gd name="T17" fmla="*/ 159 h 159"/>
                <a:gd name="T18" fmla="*/ 65 w 159"/>
                <a:gd name="T19" fmla="*/ 159 h 159"/>
                <a:gd name="T20" fmla="*/ 49 w 159"/>
                <a:gd name="T21" fmla="*/ 154 h 159"/>
                <a:gd name="T22" fmla="*/ 35 w 159"/>
                <a:gd name="T23" fmla="*/ 147 h 159"/>
                <a:gd name="T24" fmla="*/ 25 w 159"/>
                <a:gd name="T25" fmla="*/ 136 h 159"/>
                <a:gd name="T26" fmla="*/ 14 w 159"/>
                <a:gd name="T27" fmla="*/ 124 h 159"/>
                <a:gd name="T28" fmla="*/ 7 w 159"/>
                <a:gd name="T29" fmla="*/ 112 h 159"/>
                <a:gd name="T30" fmla="*/ 2 w 159"/>
                <a:gd name="T31" fmla="*/ 96 h 159"/>
                <a:gd name="T32" fmla="*/ 0 w 159"/>
                <a:gd name="T33" fmla="*/ 80 h 159"/>
                <a:gd name="T34" fmla="*/ 2 w 159"/>
                <a:gd name="T35" fmla="*/ 65 h 159"/>
                <a:gd name="T36" fmla="*/ 7 w 159"/>
                <a:gd name="T37" fmla="*/ 49 h 159"/>
                <a:gd name="T38" fmla="*/ 14 w 159"/>
                <a:gd name="T39" fmla="*/ 35 h 159"/>
                <a:gd name="T40" fmla="*/ 25 w 159"/>
                <a:gd name="T41" fmla="*/ 24 h 159"/>
                <a:gd name="T42" fmla="*/ 35 w 159"/>
                <a:gd name="T43" fmla="*/ 14 h 159"/>
                <a:gd name="T44" fmla="*/ 49 w 159"/>
                <a:gd name="T45" fmla="*/ 7 h 159"/>
                <a:gd name="T46" fmla="*/ 65 w 159"/>
                <a:gd name="T47" fmla="*/ 2 h 159"/>
                <a:gd name="T48" fmla="*/ 81 w 159"/>
                <a:gd name="T49" fmla="*/ 0 h 159"/>
                <a:gd name="T50" fmla="*/ 96 w 159"/>
                <a:gd name="T51" fmla="*/ 2 h 159"/>
                <a:gd name="T52" fmla="*/ 112 w 159"/>
                <a:gd name="T53" fmla="*/ 7 h 159"/>
                <a:gd name="T54" fmla="*/ 124 w 159"/>
                <a:gd name="T55" fmla="*/ 14 h 159"/>
                <a:gd name="T56" fmla="*/ 137 w 159"/>
                <a:gd name="T57" fmla="*/ 24 h 159"/>
                <a:gd name="T58" fmla="*/ 147 w 159"/>
                <a:gd name="T59" fmla="*/ 35 h 159"/>
                <a:gd name="T60" fmla="*/ 154 w 159"/>
                <a:gd name="T61" fmla="*/ 49 h 159"/>
                <a:gd name="T62" fmla="*/ 158 w 159"/>
                <a:gd name="T63" fmla="*/ 65 h 159"/>
                <a:gd name="T64" fmla="*/ 159 w 159"/>
                <a:gd name="T65" fmla="*/ 80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159" y="80"/>
                  </a:moveTo>
                  <a:lnTo>
                    <a:pt x="158" y="96"/>
                  </a:lnTo>
                  <a:lnTo>
                    <a:pt x="154" y="112"/>
                  </a:lnTo>
                  <a:lnTo>
                    <a:pt x="147" y="124"/>
                  </a:lnTo>
                  <a:lnTo>
                    <a:pt x="137" y="136"/>
                  </a:lnTo>
                  <a:lnTo>
                    <a:pt x="124" y="147"/>
                  </a:lnTo>
                  <a:lnTo>
                    <a:pt x="112" y="154"/>
                  </a:lnTo>
                  <a:lnTo>
                    <a:pt x="96" y="159"/>
                  </a:lnTo>
                  <a:lnTo>
                    <a:pt x="81" y="159"/>
                  </a:lnTo>
                  <a:lnTo>
                    <a:pt x="65" y="159"/>
                  </a:lnTo>
                  <a:lnTo>
                    <a:pt x="49" y="154"/>
                  </a:lnTo>
                  <a:lnTo>
                    <a:pt x="35" y="147"/>
                  </a:lnTo>
                  <a:lnTo>
                    <a:pt x="25" y="136"/>
                  </a:lnTo>
                  <a:lnTo>
                    <a:pt x="14" y="124"/>
                  </a:lnTo>
                  <a:lnTo>
                    <a:pt x="7" y="112"/>
                  </a:lnTo>
                  <a:lnTo>
                    <a:pt x="2" y="96"/>
                  </a:lnTo>
                  <a:lnTo>
                    <a:pt x="0" y="80"/>
                  </a:lnTo>
                  <a:lnTo>
                    <a:pt x="2" y="65"/>
                  </a:lnTo>
                  <a:lnTo>
                    <a:pt x="7" y="49"/>
                  </a:lnTo>
                  <a:lnTo>
                    <a:pt x="14" y="35"/>
                  </a:lnTo>
                  <a:lnTo>
                    <a:pt x="25" y="24"/>
                  </a:lnTo>
                  <a:lnTo>
                    <a:pt x="35" y="14"/>
                  </a:lnTo>
                  <a:lnTo>
                    <a:pt x="49" y="7"/>
                  </a:lnTo>
                  <a:lnTo>
                    <a:pt x="65" y="2"/>
                  </a:lnTo>
                  <a:lnTo>
                    <a:pt x="81" y="0"/>
                  </a:lnTo>
                  <a:lnTo>
                    <a:pt x="96" y="2"/>
                  </a:lnTo>
                  <a:lnTo>
                    <a:pt x="112" y="7"/>
                  </a:lnTo>
                  <a:lnTo>
                    <a:pt x="124" y="14"/>
                  </a:lnTo>
                  <a:lnTo>
                    <a:pt x="137" y="24"/>
                  </a:lnTo>
                  <a:lnTo>
                    <a:pt x="147" y="35"/>
                  </a:lnTo>
                  <a:lnTo>
                    <a:pt x="154" y="49"/>
                  </a:lnTo>
                  <a:lnTo>
                    <a:pt x="158" y="65"/>
                  </a:lnTo>
                  <a:lnTo>
                    <a:pt x="159" y="80"/>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77" name="Freeform 190"/>
            <p:cNvSpPr>
              <a:spLocks/>
            </p:cNvSpPr>
            <p:nvPr/>
          </p:nvSpPr>
          <p:spPr bwMode="auto">
            <a:xfrm>
              <a:off x="1689" y="2023"/>
              <a:ext cx="161" cy="159"/>
            </a:xfrm>
            <a:custGeom>
              <a:avLst/>
              <a:gdLst>
                <a:gd name="T0" fmla="*/ 161 w 161"/>
                <a:gd name="T1" fmla="*/ 80 h 159"/>
                <a:gd name="T2" fmla="*/ 159 w 161"/>
                <a:gd name="T3" fmla="*/ 96 h 159"/>
                <a:gd name="T4" fmla="*/ 154 w 161"/>
                <a:gd name="T5" fmla="*/ 112 h 159"/>
                <a:gd name="T6" fmla="*/ 147 w 161"/>
                <a:gd name="T7" fmla="*/ 124 h 159"/>
                <a:gd name="T8" fmla="*/ 136 w 161"/>
                <a:gd name="T9" fmla="*/ 136 h 159"/>
                <a:gd name="T10" fmla="*/ 124 w 161"/>
                <a:gd name="T11" fmla="*/ 147 h 159"/>
                <a:gd name="T12" fmla="*/ 112 w 161"/>
                <a:gd name="T13" fmla="*/ 154 h 159"/>
                <a:gd name="T14" fmla="*/ 96 w 161"/>
                <a:gd name="T15" fmla="*/ 157 h 159"/>
                <a:gd name="T16" fmla="*/ 80 w 161"/>
                <a:gd name="T17" fmla="*/ 159 h 159"/>
                <a:gd name="T18" fmla="*/ 65 w 161"/>
                <a:gd name="T19" fmla="*/ 157 h 159"/>
                <a:gd name="T20" fmla="*/ 49 w 161"/>
                <a:gd name="T21" fmla="*/ 154 h 159"/>
                <a:gd name="T22" fmla="*/ 37 w 161"/>
                <a:gd name="T23" fmla="*/ 147 h 159"/>
                <a:gd name="T24" fmla="*/ 25 w 161"/>
                <a:gd name="T25" fmla="*/ 136 h 159"/>
                <a:gd name="T26" fmla="*/ 14 w 161"/>
                <a:gd name="T27" fmla="*/ 124 h 159"/>
                <a:gd name="T28" fmla="*/ 7 w 161"/>
                <a:gd name="T29" fmla="*/ 112 h 159"/>
                <a:gd name="T30" fmla="*/ 2 w 161"/>
                <a:gd name="T31" fmla="*/ 96 h 159"/>
                <a:gd name="T32" fmla="*/ 0 w 161"/>
                <a:gd name="T33" fmla="*/ 80 h 159"/>
                <a:gd name="T34" fmla="*/ 2 w 161"/>
                <a:gd name="T35" fmla="*/ 64 h 159"/>
                <a:gd name="T36" fmla="*/ 7 w 161"/>
                <a:gd name="T37" fmla="*/ 49 h 159"/>
                <a:gd name="T38" fmla="*/ 14 w 161"/>
                <a:gd name="T39" fmla="*/ 35 h 159"/>
                <a:gd name="T40" fmla="*/ 25 w 161"/>
                <a:gd name="T41" fmla="*/ 24 h 159"/>
                <a:gd name="T42" fmla="*/ 37 w 161"/>
                <a:gd name="T43" fmla="*/ 14 h 159"/>
                <a:gd name="T44" fmla="*/ 49 w 161"/>
                <a:gd name="T45" fmla="*/ 7 h 159"/>
                <a:gd name="T46" fmla="*/ 65 w 161"/>
                <a:gd name="T47" fmla="*/ 2 h 159"/>
                <a:gd name="T48" fmla="*/ 80 w 161"/>
                <a:gd name="T49" fmla="*/ 0 h 159"/>
                <a:gd name="T50" fmla="*/ 96 w 161"/>
                <a:gd name="T51" fmla="*/ 2 h 159"/>
                <a:gd name="T52" fmla="*/ 112 w 161"/>
                <a:gd name="T53" fmla="*/ 7 h 159"/>
                <a:gd name="T54" fmla="*/ 124 w 161"/>
                <a:gd name="T55" fmla="*/ 14 h 159"/>
                <a:gd name="T56" fmla="*/ 136 w 161"/>
                <a:gd name="T57" fmla="*/ 24 h 159"/>
                <a:gd name="T58" fmla="*/ 147 w 161"/>
                <a:gd name="T59" fmla="*/ 35 h 159"/>
                <a:gd name="T60" fmla="*/ 154 w 161"/>
                <a:gd name="T61" fmla="*/ 49 h 159"/>
                <a:gd name="T62" fmla="*/ 159 w 161"/>
                <a:gd name="T63" fmla="*/ 64 h 159"/>
                <a:gd name="T64" fmla="*/ 161 w 161"/>
                <a:gd name="T65" fmla="*/ 80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61"/>
                <a:gd name="T100" fmla="*/ 0 h 159"/>
                <a:gd name="T101" fmla="*/ 161 w 161"/>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61" h="159">
                  <a:moveTo>
                    <a:pt x="161" y="80"/>
                  </a:moveTo>
                  <a:lnTo>
                    <a:pt x="159" y="96"/>
                  </a:lnTo>
                  <a:lnTo>
                    <a:pt x="154" y="112"/>
                  </a:lnTo>
                  <a:lnTo>
                    <a:pt x="147" y="124"/>
                  </a:lnTo>
                  <a:lnTo>
                    <a:pt x="136" y="136"/>
                  </a:lnTo>
                  <a:lnTo>
                    <a:pt x="124" y="147"/>
                  </a:lnTo>
                  <a:lnTo>
                    <a:pt x="112" y="154"/>
                  </a:lnTo>
                  <a:lnTo>
                    <a:pt x="96" y="157"/>
                  </a:lnTo>
                  <a:lnTo>
                    <a:pt x="80" y="159"/>
                  </a:lnTo>
                  <a:lnTo>
                    <a:pt x="65" y="157"/>
                  </a:lnTo>
                  <a:lnTo>
                    <a:pt x="49" y="154"/>
                  </a:lnTo>
                  <a:lnTo>
                    <a:pt x="37" y="147"/>
                  </a:lnTo>
                  <a:lnTo>
                    <a:pt x="25" y="136"/>
                  </a:lnTo>
                  <a:lnTo>
                    <a:pt x="14" y="124"/>
                  </a:lnTo>
                  <a:lnTo>
                    <a:pt x="7" y="112"/>
                  </a:lnTo>
                  <a:lnTo>
                    <a:pt x="2" y="96"/>
                  </a:lnTo>
                  <a:lnTo>
                    <a:pt x="0" y="80"/>
                  </a:lnTo>
                  <a:lnTo>
                    <a:pt x="2" y="64"/>
                  </a:lnTo>
                  <a:lnTo>
                    <a:pt x="7" y="49"/>
                  </a:lnTo>
                  <a:lnTo>
                    <a:pt x="14" y="35"/>
                  </a:lnTo>
                  <a:lnTo>
                    <a:pt x="25" y="24"/>
                  </a:lnTo>
                  <a:lnTo>
                    <a:pt x="37" y="14"/>
                  </a:lnTo>
                  <a:lnTo>
                    <a:pt x="49" y="7"/>
                  </a:lnTo>
                  <a:lnTo>
                    <a:pt x="65" y="2"/>
                  </a:lnTo>
                  <a:lnTo>
                    <a:pt x="80" y="0"/>
                  </a:lnTo>
                  <a:lnTo>
                    <a:pt x="96" y="2"/>
                  </a:lnTo>
                  <a:lnTo>
                    <a:pt x="112" y="7"/>
                  </a:lnTo>
                  <a:lnTo>
                    <a:pt x="124" y="14"/>
                  </a:lnTo>
                  <a:lnTo>
                    <a:pt x="136" y="24"/>
                  </a:lnTo>
                  <a:lnTo>
                    <a:pt x="147" y="35"/>
                  </a:lnTo>
                  <a:lnTo>
                    <a:pt x="154" y="49"/>
                  </a:lnTo>
                  <a:lnTo>
                    <a:pt x="159" y="64"/>
                  </a:lnTo>
                  <a:lnTo>
                    <a:pt x="161" y="80"/>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78" name="Freeform 191"/>
            <p:cNvSpPr>
              <a:spLocks/>
            </p:cNvSpPr>
            <p:nvPr/>
          </p:nvSpPr>
          <p:spPr bwMode="auto">
            <a:xfrm>
              <a:off x="1858" y="1998"/>
              <a:ext cx="156" cy="156"/>
            </a:xfrm>
            <a:custGeom>
              <a:avLst/>
              <a:gdLst>
                <a:gd name="T0" fmla="*/ 0 w 156"/>
                <a:gd name="T1" fmla="*/ 79 h 156"/>
                <a:gd name="T2" fmla="*/ 2 w 156"/>
                <a:gd name="T3" fmla="*/ 63 h 156"/>
                <a:gd name="T4" fmla="*/ 7 w 156"/>
                <a:gd name="T5" fmla="*/ 49 h 156"/>
                <a:gd name="T6" fmla="*/ 14 w 156"/>
                <a:gd name="T7" fmla="*/ 35 h 156"/>
                <a:gd name="T8" fmla="*/ 23 w 156"/>
                <a:gd name="T9" fmla="*/ 23 h 156"/>
                <a:gd name="T10" fmla="*/ 35 w 156"/>
                <a:gd name="T11" fmla="*/ 14 h 156"/>
                <a:gd name="T12" fmla="*/ 48 w 156"/>
                <a:gd name="T13" fmla="*/ 7 h 156"/>
                <a:gd name="T14" fmla="*/ 63 w 156"/>
                <a:gd name="T15" fmla="*/ 2 h 156"/>
                <a:gd name="T16" fmla="*/ 79 w 156"/>
                <a:gd name="T17" fmla="*/ 0 h 156"/>
                <a:gd name="T18" fmla="*/ 95 w 156"/>
                <a:gd name="T19" fmla="*/ 2 h 156"/>
                <a:gd name="T20" fmla="*/ 109 w 156"/>
                <a:gd name="T21" fmla="*/ 7 h 156"/>
                <a:gd name="T22" fmla="*/ 121 w 156"/>
                <a:gd name="T23" fmla="*/ 14 h 156"/>
                <a:gd name="T24" fmla="*/ 133 w 156"/>
                <a:gd name="T25" fmla="*/ 23 h 156"/>
                <a:gd name="T26" fmla="*/ 144 w 156"/>
                <a:gd name="T27" fmla="*/ 35 h 156"/>
                <a:gd name="T28" fmla="*/ 151 w 156"/>
                <a:gd name="T29" fmla="*/ 49 h 156"/>
                <a:gd name="T30" fmla="*/ 154 w 156"/>
                <a:gd name="T31" fmla="*/ 63 h 156"/>
                <a:gd name="T32" fmla="*/ 156 w 156"/>
                <a:gd name="T33" fmla="*/ 79 h 156"/>
                <a:gd name="T34" fmla="*/ 154 w 156"/>
                <a:gd name="T35" fmla="*/ 95 h 156"/>
                <a:gd name="T36" fmla="*/ 151 w 156"/>
                <a:gd name="T37" fmla="*/ 109 h 156"/>
                <a:gd name="T38" fmla="*/ 144 w 156"/>
                <a:gd name="T39" fmla="*/ 123 h 156"/>
                <a:gd name="T40" fmla="*/ 133 w 156"/>
                <a:gd name="T41" fmla="*/ 133 h 156"/>
                <a:gd name="T42" fmla="*/ 121 w 156"/>
                <a:gd name="T43" fmla="*/ 144 h 156"/>
                <a:gd name="T44" fmla="*/ 109 w 156"/>
                <a:gd name="T45" fmla="*/ 151 h 156"/>
                <a:gd name="T46" fmla="*/ 95 w 156"/>
                <a:gd name="T47" fmla="*/ 156 h 156"/>
                <a:gd name="T48" fmla="*/ 79 w 156"/>
                <a:gd name="T49" fmla="*/ 156 h 156"/>
                <a:gd name="T50" fmla="*/ 63 w 156"/>
                <a:gd name="T51" fmla="*/ 156 h 156"/>
                <a:gd name="T52" fmla="*/ 48 w 156"/>
                <a:gd name="T53" fmla="*/ 151 h 156"/>
                <a:gd name="T54" fmla="*/ 35 w 156"/>
                <a:gd name="T55" fmla="*/ 144 h 156"/>
                <a:gd name="T56" fmla="*/ 23 w 156"/>
                <a:gd name="T57" fmla="*/ 133 h 156"/>
                <a:gd name="T58" fmla="*/ 14 w 156"/>
                <a:gd name="T59" fmla="*/ 123 h 156"/>
                <a:gd name="T60" fmla="*/ 7 w 156"/>
                <a:gd name="T61" fmla="*/ 109 h 156"/>
                <a:gd name="T62" fmla="*/ 2 w 156"/>
                <a:gd name="T63" fmla="*/ 95 h 156"/>
                <a:gd name="T64" fmla="*/ 0 w 156"/>
                <a:gd name="T65" fmla="*/ 79 h 15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6"/>
                <a:gd name="T100" fmla="*/ 0 h 156"/>
                <a:gd name="T101" fmla="*/ 156 w 156"/>
                <a:gd name="T102" fmla="*/ 156 h 15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6" h="156">
                  <a:moveTo>
                    <a:pt x="0" y="79"/>
                  </a:moveTo>
                  <a:lnTo>
                    <a:pt x="2" y="63"/>
                  </a:lnTo>
                  <a:lnTo>
                    <a:pt x="7" y="49"/>
                  </a:lnTo>
                  <a:lnTo>
                    <a:pt x="14" y="35"/>
                  </a:lnTo>
                  <a:lnTo>
                    <a:pt x="23" y="23"/>
                  </a:lnTo>
                  <a:lnTo>
                    <a:pt x="35" y="14"/>
                  </a:lnTo>
                  <a:lnTo>
                    <a:pt x="48" y="7"/>
                  </a:lnTo>
                  <a:lnTo>
                    <a:pt x="63" y="2"/>
                  </a:lnTo>
                  <a:lnTo>
                    <a:pt x="79" y="0"/>
                  </a:lnTo>
                  <a:lnTo>
                    <a:pt x="95" y="2"/>
                  </a:lnTo>
                  <a:lnTo>
                    <a:pt x="109" y="7"/>
                  </a:lnTo>
                  <a:lnTo>
                    <a:pt x="121" y="14"/>
                  </a:lnTo>
                  <a:lnTo>
                    <a:pt x="133" y="23"/>
                  </a:lnTo>
                  <a:lnTo>
                    <a:pt x="144" y="35"/>
                  </a:lnTo>
                  <a:lnTo>
                    <a:pt x="151" y="49"/>
                  </a:lnTo>
                  <a:lnTo>
                    <a:pt x="154" y="63"/>
                  </a:lnTo>
                  <a:lnTo>
                    <a:pt x="156" y="79"/>
                  </a:lnTo>
                  <a:lnTo>
                    <a:pt x="154" y="95"/>
                  </a:lnTo>
                  <a:lnTo>
                    <a:pt x="151" y="109"/>
                  </a:lnTo>
                  <a:lnTo>
                    <a:pt x="144" y="123"/>
                  </a:lnTo>
                  <a:lnTo>
                    <a:pt x="133" y="133"/>
                  </a:lnTo>
                  <a:lnTo>
                    <a:pt x="121" y="144"/>
                  </a:lnTo>
                  <a:lnTo>
                    <a:pt x="109" y="151"/>
                  </a:lnTo>
                  <a:lnTo>
                    <a:pt x="95" y="156"/>
                  </a:lnTo>
                  <a:lnTo>
                    <a:pt x="79" y="156"/>
                  </a:lnTo>
                  <a:lnTo>
                    <a:pt x="63" y="156"/>
                  </a:lnTo>
                  <a:lnTo>
                    <a:pt x="48" y="151"/>
                  </a:lnTo>
                  <a:lnTo>
                    <a:pt x="35" y="144"/>
                  </a:lnTo>
                  <a:lnTo>
                    <a:pt x="23" y="133"/>
                  </a:lnTo>
                  <a:lnTo>
                    <a:pt x="14" y="123"/>
                  </a:lnTo>
                  <a:lnTo>
                    <a:pt x="7" y="109"/>
                  </a:lnTo>
                  <a:lnTo>
                    <a:pt x="2" y="95"/>
                  </a:lnTo>
                  <a:lnTo>
                    <a:pt x="0" y="79"/>
                  </a:lnTo>
                  <a:close/>
                </a:path>
              </a:pathLst>
            </a:custGeom>
            <a:gradFill rotWithShape="1">
              <a:gsLst>
                <a:gs pos="0">
                  <a:srgbClr val="FFE3B9"/>
                </a:gs>
                <a:gs pos="100000">
                  <a:srgbClr val="FF99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79" name="Freeform 192"/>
            <p:cNvSpPr>
              <a:spLocks/>
            </p:cNvSpPr>
            <p:nvPr/>
          </p:nvSpPr>
          <p:spPr bwMode="auto">
            <a:xfrm>
              <a:off x="1661" y="2426"/>
              <a:ext cx="159" cy="161"/>
            </a:xfrm>
            <a:custGeom>
              <a:avLst/>
              <a:gdLst>
                <a:gd name="T0" fmla="*/ 159 w 159"/>
                <a:gd name="T1" fmla="*/ 80 h 161"/>
                <a:gd name="T2" fmla="*/ 157 w 159"/>
                <a:gd name="T3" fmla="*/ 96 h 161"/>
                <a:gd name="T4" fmla="*/ 152 w 159"/>
                <a:gd name="T5" fmla="*/ 112 h 161"/>
                <a:gd name="T6" fmla="*/ 145 w 159"/>
                <a:gd name="T7" fmla="*/ 124 h 161"/>
                <a:gd name="T8" fmla="*/ 136 w 159"/>
                <a:gd name="T9" fmla="*/ 136 h 161"/>
                <a:gd name="T10" fmla="*/ 124 w 159"/>
                <a:gd name="T11" fmla="*/ 147 h 161"/>
                <a:gd name="T12" fmla="*/ 110 w 159"/>
                <a:gd name="T13" fmla="*/ 154 h 161"/>
                <a:gd name="T14" fmla="*/ 96 w 159"/>
                <a:gd name="T15" fmla="*/ 159 h 161"/>
                <a:gd name="T16" fmla="*/ 80 w 159"/>
                <a:gd name="T17" fmla="*/ 161 h 161"/>
                <a:gd name="T18" fmla="*/ 63 w 159"/>
                <a:gd name="T19" fmla="*/ 159 h 161"/>
                <a:gd name="T20" fmla="*/ 49 w 159"/>
                <a:gd name="T21" fmla="*/ 154 h 161"/>
                <a:gd name="T22" fmla="*/ 35 w 159"/>
                <a:gd name="T23" fmla="*/ 147 h 161"/>
                <a:gd name="T24" fmla="*/ 23 w 159"/>
                <a:gd name="T25" fmla="*/ 136 h 161"/>
                <a:gd name="T26" fmla="*/ 14 w 159"/>
                <a:gd name="T27" fmla="*/ 124 h 161"/>
                <a:gd name="T28" fmla="*/ 7 w 159"/>
                <a:gd name="T29" fmla="*/ 112 h 161"/>
                <a:gd name="T30" fmla="*/ 2 w 159"/>
                <a:gd name="T31" fmla="*/ 96 h 161"/>
                <a:gd name="T32" fmla="*/ 0 w 159"/>
                <a:gd name="T33" fmla="*/ 80 h 161"/>
                <a:gd name="T34" fmla="*/ 2 w 159"/>
                <a:gd name="T35" fmla="*/ 65 h 161"/>
                <a:gd name="T36" fmla="*/ 7 w 159"/>
                <a:gd name="T37" fmla="*/ 49 h 161"/>
                <a:gd name="T38" fmla="*/ 14 w 159"/>
                <a:gd name="T39" fmla="*/ 37 h 161"/>
                <a:gd name="T40" fmla="*/ 23 w 159"/>
                <a:gd name="T41" fmla="*/ 25 h 161"/>
                <a:gd name="T42" fmla="*/ 35 w 159"/>
                <a:gd name="T43" fmla="*/ 14 h 161"/>
                <a:gd name="T44" fmla="*/ 49 w 159"/>
                <a:gd name="T45" fmla="*/ 7 h 161"/>
                <a:gd name="T46" fmla="*/ 63 w 159"/>
                <a:gd name="T47" fmla="*/ 2 h 161"/>
                <a:gd name="T48" fmla="*/ 80 w 159"/>
                <a:gd name="T49" fmla="*/ 0 h 161"/>
                <a:gd name="T50" fmla="*/ 96 w 159"/>
                <a:gd name="T51" fmla="*/ 2 h 161"/>
                <a:gd name="T52" fmla="*/ 110 w 159"/>
                <a:gd name="T53" fmla="*/ 7 h 161"/>
                <a:gd name="T54" fmla="*/ 124 w 159"/>
                <a:gd name="T55" fmla="*/ 14 h 161"/>
                <a:gd name="T56" fmla="*/ 136 w 159"/>
                <a:gd name="T57" fmla="*/ 25 h 161"/>
                <a:gd name="T58" fmla="*/ 145 w 159"/>
                <a:gd name="T59" fmla="*/ 37 h 161"/>
                <a:gd name="T60" fmla="*/ 152 w 159"/>
                <a:gd name="T61" fmla="*/ 49 h 161"/>
                <a:gd name="T62" fmla="*/ 157 w 159"/>
                <a:gd name="T63" fmla="*/ 65 h 161"/>
                <a:gd name="T64" fmla="*/ 159 w 159"/>
                <a:gd name="T65" fmla="*/ 80 h 16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61"/>
                <a:gd name="T101" fmla="*/ 159 w 159"/>
                <a:gd name="T102" fmla="*/ 161 h 16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61">
                  <a:moveTo>
                    <a:pt x="159" y="80"/>
                  </a:moveTo>
                  <a:lnTo>
                    <a:pt x="157" y="96"/>
                  </a:lnTo>
                  <a:lnTo>
                    <a:pt x="152" y="112"/>
                  </a:lnTo>
                  <a:lnTo>
                    <a:pt x="145" y="124"/>
                  </a:lnTo>
                  <a:lnTo>
                    <a:pt x="136" y="136"/>
                  </a:lnTo>
                  <a:lnTo>
                    <a:pt x="124" y="147"/>
                  </a:lnTo>
                  <a:lnTo>
                    <a:pt x="110" y="154"/>
                  </a:lnTo>
                  <a:lnTo>
                    <a:pt x="96" y="159"/>
                  </a:lnTo>
                  <a:lnTo>
                    <a:pt x="80" y="161"/>
                  </a:lnTo>
                  <a:lnTo>
                    <a:pt x="63" y="159"/>
                  </a:lnTo>
                  <a:lnTo>
                    <a:pt x="49" y="154"/>
                  </a:lnTo>
                  <a:lnTo>
                    <a:pt x="35" y="147"/>
                  </a:lnTo>
                  <a:lnTo>
                    <a:pt x="23" y="136"/>
                  </a:lnTo>
                  <a:lnTo>
                    <a:pt x="14" y="124"/>
                  </a:lnTo>
                  <a:lnTo>
                    <a:pt x="7" y="112"/>
                  </a:lnTo>
                  <a:lnTo>
                    <a:pt x="2" y="96"/>
                  </a:lnTo>
                  <a:lnTo>
                    <a:pt x="0" y="80"/>
                  </a:lnTo>
                  <a:lnTo>
                    <a:pt x="2" y="65"/>
                  </a:lnTo>
                  <a:lnTo>
                    <a:pt x="7" y="49"/>
                  </a:lnTo>
                  <a:lnTo>
                    <a:pt x="14" y="37"/>
                  </a:lnTo>
                  <a:lnTo>
                    <a:pt x="23" y="25"/>
                  </a:lnTo>
                  <a:lnTo>
                    <a:pt x="35" y="14"/>
                  </a:lnTo>
                  <a:lnTo>
                    <a:pt x="49" y="7"/>
                  </a:lnTo>
                  <a:lnTo>
                    <a:pt x="63" y="2"/>
                  </a:lnTo>
                  <a:lnTo>
                    <a:pt x="80" y="0"/>
                  </a:lnTo>
                  <a:lnTo>
                    <a:pt x="96" y="2"/>
                  </a:lnTo>
                  <a:lnTo>
                    <a:pt x="110" y="7"/>
                  </a:lnTo>
                  <a:lnTo>
                    <a:pt x="124" y="14"/>
                  </a:lnTo>
                  <a:lnTo>
                    <a:pt x="136" y="25"/>
                  </a:lnTo>
                  <a:lnTo>
                    <a:pt x="145" y="37"/>
                  </a:lnTo>
                  <a:lnTo>
                    <a:pt x="152" y="49"/>
                  </a:lnTo>
                  <a:lnTo>
                    <a:pt x="157" y="65"/>
                  </a:lnTo>
                  <a:lnTo>
                    <a:pt x="159" y="80"/>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80" name="Freeform 193"/>
            <p:cNvSpPr>
              <a:spLocks/>
            </p:cNvSpPr>
            <p:nvPr/>
          </p:nvSpPr>
          <p:spPr bwMode="auto">
            <a:xfrm>
              <a:off x="1488" y="1620"/>
              <a:ext cx="109" cy="108"/>
            </a:xfrm>
            <a:custGeom>
              <a:avLst/>
              <a:gdLst>
                <a:gd name="T0" fmla="*/ 109 w 109"/>
                <a:gd name="T1" fmla="*/ 54 h 108"/>
                <a:gd name="T2" fmla="*/ 107 w 109"/>
                <a:gd name="T3" fmla="*/ 64 h 108"/>
                <a:gd name="T4" fmla="*/ 103 w 109"/>
                <a:gd name="T5" fmla="*/ 75 h 108"/>
                <a:gd name="T6" fmla="*/ 98 w 109"/>
                <a:gd name="T7" fmla="*/ 83 h 108"/>
                <a:gd name="T8" fmla="*/ 93 w 109"/>
                <a:gd name="T9" fmla="*/ 92 h 108"/>
                <a:gd name="T10" fmla="*/ 84 w 109"/>
                <a:gd name="T11" fmla="*/ 99 h 108"/>
                <a:gd name="T12" fmla="*/ 75 w 109"/>
                <a:gd name="T13" fmla="*/ 103 h 108"/>
                <a:gd name="T14" fmla="*/ 65 w 109"/>
                <a:gd name="T15" fmla="*/ 106 h 108"/>
                <a:gd name="T16" fmla="*/ 54 w 109"/>
                <a:gd name="T17" fmla="*/ 108 h 108"/>
                <a:gd name="T18" fmla="*/ 44 w 109"/>
                <a:gd name="T19" fmla="*/ 106 h 108"/>
                <a:gd name="T20" fmla="*/ 34 w 109"/>
                <a:gd name="T21" fmla="*/ 103 h 108"/>
                <a:gd name="T22" fmla="*/ 23 w 109"/>
                <a:gd name="T23" fmla="*/ 99 h 108"/>
                <a:gd name="T24" fmla="*/ 16 w 109"/>
                <a:gd name="T25" fmla="*/ 92 h 108"/>
                <a:gd name="T26" fmla="*/ 9 w 109"/>
                <a:gd name="T27" fmla="*/ 83 h 108"/>
                <a:gd name="T28" fmla="*/ 4 w 109"/>
                <a:gd name="T29" fmla="*/ 75 h 108"/>
                <a:gd name="T30" fmla="*/ 0 w 109"/>
                <a:gd name="T31" fmla="*/ 64 h 108"/>
                <a:gd name="T32" fmla="*/ 0 w 109"/>
                <a:gd name="T33" fmla="*/ 54 h 108"/>
                <a:gd name="T34" fmla="*/ 0 w 109"/>
                <a:gd name="T35" fmla="*/ 43 h 108"/>
                <a:gd name="T36" fmla="*/ 4 w 109"/>
                <a:gd name="T37" fmla="*/ 33 h 108"/>
                <a:gd name="T38" fmla="*/ 9 w 109"/>
                <a:gd name="T39" fmla="*/ 24 h 108"/>
                <a:gd name="T40" fmla="*/ 16 w 109"/>
                <a:gd name="T41" fmla="*/ 15 h 108"/>
                <a:gd name="T42" fmla="*/ 23 w 109"/>
                <a:gd name="T43" fmla="*/ 8 h 108"/>
                <a:gd name="T44" fmla="*/ 34 w 109"/>
                <a:gd name="T45" fmla="*/ 5 h 108"/>
                <a:gd name="T46" fmla="*/ 44 w 109"/>
                <a:gd name="T47" fmla="*/ 1 h 108"/>
                <a:gd name="T48" fmla="*/ 54 w 109"/>
                <a:gd name="T49" fmla="*/ 0 h 108"/>
                <a:gd name="T50" fmla="*/ 65 w 109"/>
                <a:gd name="T51" fmla="*/ 1 h 108"/>
                <a:gd name="T52" fmla="*/ 75 w 109"/>
                <a:gd name="T53" fmla="*/ 5 h 108"/>
                <a:gd name="T54" fmla="*/ 84 w 109"/>
                <a:gd name="T55" fmla="*/ 8 h 108"/>
                <a:gd name="T56" fmla="*/ 93 w 109"/>
                <a:gd name="T57" fmla="*/ 15 h 108"/>
                <a:gd name="T58" fmla="*/ 98 w 109"/>
                <a:gd name="T59" fmla="*/ 24 h 108"/>
                <a:gd name="T60" fmla="*/ 103 w 109"/>
                <a:gd name="T61" fmla="*/ 33 h 108"/>
                <a:gd name="T62" fmla="*/ 107 w 109"/>
                <a:gd name="T63" fmla="*/ 43 h 108"/>
                <a:gd name="T64" fmla="*/ 109 w 109"/>
                <a:gd name="T65" fmla="*/ 54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9"/>
                <a:gd name="T100" fmla="*/ 0 h 108"/>
                <a:gd name="T101" fmla="*/ 109 w 109"/>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9" h="108">
                  <a:moveTo>
                    <a:pt x="109" y="54"/>
                  </a:moveTo>
                  <a:lnTo>
                    <a:pt x="107" y="64"/>
                  </a:lnTo>
                  <a:lnTo>
                    <a:pt x="103" y="75"/>
                  </a:lnTo>
                  <a:lnTo>
                    <a:pt x="98" y="83"/>
                  </a:lnTo>
                  <a:lnTo>
                    <a:pt x="93" y="92"/>
                  </a:lnTo>
                  <a:lnTo>
                    <a:pt x="84" y="99"/>
                  </a:lnTo>
                  <a:lnTo>
                    <a:pt x="75" y="103"/>
                  </a:lnTo>
                  <a:lnTo>
                    <a:pt x="65" y="106"/>
                  </a:lnTo>
                  <a:lnTo>
                    <a:pt x="54" y="108"/>
                  </a:lnTo>
                  <a:lnTo>
                    <a:pt x="44" y="106"/>
                  </a:lnTo>
                  <a:lnTo>
                    <a:pt x="34" y="103"/>
                  </a:lnTo>
                  <a:lnTo>
                    <a:pt x="23" y="99"/>
                  </a:lnTo>
                  <a:lnTo>
                    <a:pt x="16" y="92"/>
                  </a:lnTo>
                  <a:lnTo>
                    <a:pt x="9" y="83"/>
                  </a:lnTo>
                  <a:lnTo>
                    <a:pt x="4" y="75"/>
                  </a:lnTo>
                  <a:lnTo>
                    <a:pt x="0" y="64"/>
                  </a:lnTo>
                  <a:lnTo>
                    <a:pt x="0" y="54"/>
                  </a:lnTo>
                  <a:lnTo>
                    <a:pt x="0" y="43"/>
                  </a:lnTo>
                  <a:lnTo>
                    <a:pt x="4" y="33"/>
                  </a:lnTo>
                  <a:lnTo>
                    <a:pt x="9" y="24"/>
                  </a:lnTo>
                  <a:lnTo>
                    <a:pt x="16" y="15"/>
                  </a:lnTo>
                  <a:lnTo>
                    <a:pt x="23" y="8"/>
                  </a:lnTo>
                  <a:lnTo>
                    <a:pt x="34" y="5"/>
                  </a:lnTo>
                  <a:lnTo>
                    <a:pt x="44" y="1"/>
                  </a:lnTo>
                  <a:lnTo>
                    <a:pt x="54" y="0"/>
                  </a:lnTo>
                  <a:lnTo>
                    <a:pt x="65" y="1"/>
                  </a:lnTo>
                  <a:lnTo>
                    <a:pt x="75" y="5"/>
                  </a:lnTo>
                  <a:lnTo>
                    <a:pt x="84" y="8"/>
                  </a:lnTo>
                  <a:lnTo>
                    <a:pt x="93" y="15"/>
                  </a:lnTo>
                  <a:lnTo>
                    <a:pt x="98" y="24"/>
                  </a:lnTo>
                  <a:lnTo>
                    <a:pt x="103" y="33"/>
                  </a:lnTo>
                  <a:lnTo>
                    <a:pt x="107" y="43"/>
                  </a:lnTo>
                  <a:lnTo>
                    <a:pt x="109"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81" name="Freeform 194"/>
            <p:cNvSpPr>
              <a:spLocks/>
            </p:cNvSpPr>
            <p:nvPr/>
          </p:nvSpPr>
          <p:spPr bwMode="auto">
            <a:xfrm>
              <a:off x="1534" y="2049"/>
              <a:ext cx="108" cy="108"/>
            </a:xfrm>
            <a:custGeom>
              <a:avLst/>
              <a:gdLst>
                <a:gd name="T0" fmla="*/ 108 w 108"/>
                <a:gd name="T1" fmla="*/ 54 h 108"/>
                <a:gd name="T2" fmla="*/ 106 w 108"/>
                <a:gd name="T3" fmla="*/ 65 h 108"/>
                <a:gd name="T4" fmla="*/ 103 w 108"/>
                <a:gd name="T5" fmla="*/ 75 h 108"/>
                <a:gd name="T6" fmla="*/ 98 w 108"/>
                <a:gd name="T7" fmla="*/ 84 h 108"/>
                <a:gd name="T8" fmla="*/ 92 w 108"/>
                <a:gd name="T9" fmla="*/ 93 h 108"/>
                <a:gd name="T10" fmla="*/ 84 w 108"/>
                <a:gd name="T11" fmla="*/ 98 h 108"/>
                <a:gd name="T12" fmla="*/ 75 w 108"/>
                <a:gd name="T13" fmla="*/ 103 h 108"/>
                <a:gd name="T14" fmla="*/ 64 w 108"/>
                <a:gd name="T15" fmla="*/ 107 h 108"/>
                <a:gd name="T16" fmla="*/ 54 w 108"/>
                <a:gd name="T17" fmla="*/ 108 h 108"/>
                <a:gd name="T18" fmla="*/ 43 w 108"/>
                <a:gd name="T19" fmla="*/ 107 h 108"/>
                <a:gd name="T20" fmla="*/ 33 w 108"/>
                <a:gd name="T21" fmla="*/ 103 h 108"/>
                <a:gd name="T22" fmla="*/ 22 w 108"/>
                <a:gd name="T23" fmla="*/ 98 h 108"/>
                <a:gd name="T24" fmla="*/ 15 w 108"/>
                <a:gd name="T25" fmla="*/ 93 h 108"/>
                <a:gd name="T26" fmla="*/ 8 w 108"/>
                <a:gd name="T27" fmla="*/ 84 h 108"/>
                <a:gd name="T28" fmla="*/ 3 w 108"/>
                <a:gd name="T29" fmla="*/ 75 h 108"/>
                <a:gd name="T30" fmla="*/ 0 w 108"/>
                <a:gd name="T31" fmla="*/ 65 h 108"/>
                <a:gd name="T32" fmla="*/ 0 w 108"/>
                <a:gd name="T33" fmla="*/ 54 h 108"/>
                <a:gd name="T34" fmla="*/ 0 w 108"/>
                <a:gd name="T35" fmla="*/ 44 h 108"/>
                <a:gd name="T36" fmla="*/ 3 w 108"/>
                <a:gd name="T37" fmla="*/ 33 h 108"/>
                <a:gd name="T38" fmla="*/ 8 w 108"/>
                <a:gd name="T39" fmla="*/ 25 h 108"/>
                <a:gd name="T40" fmla="*/ 15 w 108"/>
                <a:gd name="T41" fmla="*/ 16 h 108"/>
                <a:gd name="T42" fmla="*/ 22 w 108"/>
                <a:gd name="T43" fmla="*/ 9 h 108"/>
                <a:gd name="T44" fmla="*/ 33 w 108"/>
                <a:gd name="T45" fmla="*/ 4 h 108"/>
                <a:gd name="T46" fmla="*/ 43 w 108"/>
                <a:gd name="T47" fmla="*/ 2 h 108"/>
                <a:gd name="T48" fmla="*/ 54 w 108"/>
                <a:gd name="T49" fmla="*/ 0 h 108"/>
                <a:gd name="T50" fmla="*/ 64 w 108"/>
                <a:gd name="T51" fmla="*/ 2 h 108"/>
                <a:gd name="T52" fmla="*/ 75 w 108"/>
                <a:gd name="T53" fmla="*/ 4 h 108"/>
                <a:gd name="T54" fmla="*/ 84 w 108"/>
                <a:gd name="T55" fmla="*/ 9 h 108"/>
                <a:gd name="T56" fmla="*/ 92 w 108"/>
                <a:gd name="T57" fmla="*/ 16 h 108"/>
                <a:gd name="T58" fmla="*/ 98 w 108"/>
                <a:gd name="T59" fmla="*/ 25 h 108"/>
                <a:gd name="T60" fmla="*/ 103 w 108"/>
                <a:gd name="T61" fmla="*/ 33 h 108"/>
                <a:gd name="T62" fmla="*/ 106 w 108"/>
                <a:gd name="T63" fmla="*/ 44 h 108"/>
                <a:gd name="T64" fmla="*/ 108 w 108"/>
                <a:gd name="T65" fmla="*/ 54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8"/>
                <a:gd name="T100" fmla="*/ 0 h 108"/>
                <a:gd name="T101" fmla="*/ 108 w 108"/>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8" h="108">
                  <a:moveTo>
                    <a:pt x="108" y="54"/>
                  </a:moveTo>
                  <a:lnTo>
                    <a:pt x="106" y="65"/>
                  </a:lnTo>
                  <a:lnTo>
                    <a:pt x="103" y="75"/>
                  </a:lnTo>
                  <a:lnTo>
                    <a:pt x="98" y="84"/>
                  </a:lnTo>
                  <a:lnTo>
                    <a:pt x="92" y="93"/>
                  </a:lnTo>
                  <a:lnTo>
                    <a:pt x="84" y="98"/>
                  </a:lnTo>
                  <a:lnTo>
                    <a:pt x="75" y="103"/>
                  </a:lnTo>
                  <a:lnTo>
                    <a:pt x="64" y="107"/>
                  </a:lnTo>
                  <a:lnTo>
                    <a:pt x="54" y="108"/>
                  </a:lnTo>
                  <a:lnTo>
                    <a:pt x="43" y="107"/>
                  </a:lnTo>
                  <a:lnTo>
                    <a:pt x="33" y="103"/>
                  </a:lnTo>
                  <a:lnTo>
                    <a:pt x="22" y="98"/>
                  </a:lnTo>
                  <a:lnTo>
                    <a:pt x="15" y="93"/>
                  </a:lnTo>
                  <a:lnTo>
                    <a:pt x="8" y="84"/>
                  </a:lnTo>
                  <a:lnTo>
                    <a:pt x="3" y="75"/>
                  </a:lnTo>
                  <a:lnTo>
                    <a:pt x="0" y="65"/>
                  </a:lnTo>
                  <a:lnTo>
                    <a:pt x="0" y="54"/>
                  </a:lnTo>
                  <a:lnTo>
                    <a:pt x="0" y="44"/>
                  </a:lnTo>
                  <a:lnTo>
                    <a:pt x="3" y="33"/>
                  </a:lnTo>
                  <a:lnTo>
                    <a:pt x="8" y="25"/>
                  </a:lnTo>
                  <a:lnTo>
                    <a:pt x="15" y="16"/>
                  </a:lnTo>
                  <a:lnTo>
                    <a:pt x="22" y="9"/>
                  </a:lnTo>
                  <a:lnTo>
                    <a:pt x="33" y="4"/>
                  </a:lnTo>
                  <a:lnTo>
                    <a:pt x="43" y="2"/>
                  </a:lnTo>
                  <a:lnTo>
                    <a:pt x="54" y="0"/>
                  </a:lnTo>
                  <a:lnTo>
                    <a:pt x="64" y="2"/>
                  </a:lnTo>
                  <a:lnTo>
                    <a:pt x="75" y="4"/>
                  </a:lnTo>
                  <a:lnTo>
                    <a:pt x="84" y="9"/>
                  </a:lnTo>
                  <a:lnTo>
                    <a:pt x="92" y="16"/>
                  </a:lnTo>
                  <a:lnTo>
                    <a:pt x="98" y="25"/>
                  </a:lnTo>
                  <a:lnTo>
                    <a:pt x="103" y="33"/>
                  </a:lnTo>
                  <a:lnTo>
                    <a:pt x="106" y="44"/>
                  </a:lnTo>
                  <a:lnTo>
                    <a:pt x="108"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82" name="Freeform 195"/>
            <p:cNvSpPr>
              <a:spLocks/>
            </p:cNvSpPr>
            <p:nvPr/>
          </p:nvSpPr>
          <p:spPr bwMode="auto">
            <a:xfrm>
              <a:off x="2009" y="2278"/>
              <a:ext cx="108" cy="108"/>
            </a:xfrm>
            <a:custGeom>
              <a:avLst/>
              <a:gdLst>
                <a:gd name="T0" fmla="*/ 108 w 108"/>
                <a:gd name="T1" fmla="*/ 54 h 108"/>
                <a:gd name="T2" fmla="*/ 106 w 108"/>
                <a:gd name="T3" fmla="*/ 64 h 108"/>
                <a:gd name="T4" fmla="*/ 104 w 108"/>
                <a:gd name="T5" fmla="*/ 75 h 108"/>
                <a:gd name="T6" fmla="*/ 99 w 108"/>
                <a:gd name="T7" fmla="*/ 84 h 108"/>
                <a:gd name="T8" fmla="*/ 92 w 108"/>
                <a:gd name="T9" fmla="*/ 92 h 108"/>
                <a:gd name="T10" fmla="*/ 83 w 108"/>
                <a:gd name="T11" fmla="*/ 99 h 108"/>
                <a:gd name="T12" fmla="*/ 75 w 108"/>
                <a:gd name="T13" fmla="*/ 103 h 108"/>
                <a:gd name="T14" fmla="*/ 64 w 108"/>
                <a:gd name="T15" fmla="*/ 106 h 108"/>
                <a:gd name="T16" fmla="*/ 54 w 108"/>
                <a:gd name="T17" fmla="*/ 108 h 108"/>
                <a:gd name="T18" fmla="*/ 43 w 108"/>
                <a:gd name="T19" fmla="*/ 106 h 108"/>
                <a:gd name="T20" fmla="*/ 33 w 108"/>
                <a:gd name="T21" fmla="*/ 103 h 108"/>
                <a:gd name="T22" fmla="*/ 24 w 108"/>
                <a:gd name="T23" fmla="*/ 99 h 108"/>
                <a:gd name="T24" fmla="*/ 15 w 108"/>
                <a:gd name="T25" fmla="*/ 92 h 108"/>
                <a:gd name="T26" fmla="*/ 10 w 108"/>
                <a:gd name="T27" fmla="*/ 84 h 108"/>
                <a:gd name="T28" fmla="*/ 5 w 108"/>
                <a:gd name="T29" fmla="*/ 75 h 108"/>
                <a:gd name="T30" fmla="*/ 1 w 108"/>
                <a:gd name="T31" fmla="*/ 64 h 108"/>
                <a:gd name="T32" fmla="*/ 0 w 108"/>
                <a:gd name="T33" fmla="*/ 54 h 108"/>
                <a:gd name="T34" fmla="*/ 1 w 108"/>
                <a:gd name="T35" fmla="*/ 43 h 108"/>
                <a:gd name="T36" fmla="*/ 5 w 108"/>
                <a:gd name="T37" fmla="*/ 33 h 108"/>
                <a:gd name="T38" fmla="*/ 10 w 108"/>
                <a:gd name="T39" fmla="*/ 24 h 108"/>
                <a:gd name="T40" fmla="*/ 15 w 108"/>
                <a:gd name="T41" fmla="*/ 15 h 108"/>
                <a:gd name="T42" fmla="*/ 24 w 108"/>
                <a:gd name="T43" fmla="*/ 9 h 108"/>
                <a:gd name="T44" fmla="*/ 33 w 108"/>
                <a:gd name="T45" fmla="*/ 5 h 108"/>
                <a:gd name="T46" fmla="*/ 43 w 108"/>
                <a:gd name="T47" fmla="*/ 2 h 108"/>
                <a:gd name="T48" fmla="*/ 54 w 108"/>
                <a:gd name="T49" fmla="*/ 0 h 108"/>
                <a:gd name="T50" fmla="*/ 64 w 108"/>
                <a:gd name="T51" fmla="*/ 2 h 108"/>
                <a:gd name="T52" fmla="*/ 75 w 108"/>
                <a:gd name="T53" fmla="*/ 5 h 108"/>
                <a:gd name="T54" fmla="*/ 83 w 108"/>
                <a:gd name="T55" fmla="*/ 9 h 108"/>
                <a:gd name="T56" fmla="*/ 92 w 108"/>
                <a:gd name="T57" fmla="*/ 15 h 108"/>
                <a:gd name="T58" fmla="*/ 99 w 108"/>
                <a:gd name="T59" fmla="*/ 24 h 108"/>
                <a:gd name="T60" fmla="*/ 104 w 108"/>
                <a:gd name="T61" fmla="*/ 33 h 108"/>
                <a:gd name="T62" fmla="*/ 106 w 108"/>
                <a:gd name="T63" fmla="*/ 43 h 108"/>
                <a:gd name="T64" fmla="*/ 108 w 108"/>
                <a:gd name="T65" fmla="*/ 54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8"/>
                <a:gd name="T100" fmla="*/ 0 h 108"/>
                <a:gd name="T101" fmla="*/ 108 w 108"/>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8" h="108">
                  <a:moveTo>
                    <a:pt x="108" y="54"/>
                  </a:moveTo>
                  <a:lnTo>
                    <a:pt x="106" y="64"/>
                  </a:lnTo>
                  <a:lnTo>
                    <a:pt x="104" y="75"/>
                  </a:lnTo>
                  <a:lnTo>
                    <a:pt x="99" y="84"/>
                  </a:lnTo>
                  <a:lnTo>
                    <a:pt x="92" y="92"/>
                  </a:lnTo>
                  <a:lnTo>
                    <a:pt x="83" y="99"/>
                  </a:lnTo>
                  <a:lnTo>
                    <a:pt x="75" y="103"/>
                  </a:lnTo>
                  <a:lnTo>
                    <a:pt x="64" y="106"/>
                  </a:lnTo>
                  <a:lnTo>
                    <a:pt x="54" y="108"/>
                  </a:lnTo>
                  <a:lnTo>
                    <a:pt x="43" y="106"/>
                  </a:lnTo>
                  <a:lnTo>
                    <a:pt x="33" y="103"/>
                  </a:lnTo>
                  <a:lnTo>
                    <a:pt x="24" y="99"/>
                  </a:lnTo>
                  <a:lnTo>
                    <a:pt x="15" y="92"/>
                  </a:lnTo>
                  <a:lnTo>
                    <a:pt x="10" y="84"/>
                  </a:lnTo>
                  <a:lnTo>
                    <a:pt x="5" y="75"/>
                  </a:lnTo>
                  <a:lnTo>
                    <a:pt x="1" y="64"/>
                  </a:lnTo>
                  <a:lnTo>
                    <a:pt x="0" y="54"/>
                  </a:lnTo>
                  <a:lnTo>
                    <a:pt x="1" y="43"/>
                  </a:lnTo>
                  <a:lnTo>
                    <a:pt x="5" y="33"/>
                  </a:lnTo>
                  <a:lnTo>
                    <a:pt x="10" y="24"/>
                  </a:lnTo>
                  <a:lnTo>
                    <a:pt x="15" y="15"/>
                  </a:lnTo>
                  <a:lnTo>
                    <a:pt x="24" y="9"/>
                  </a:lnTo>
                  <a:lnTo>
                    <a:pt x="33" y="5"/>
                  </a:lnTo>
                  <a:lnTo>
                    <a:pt x="43" y="2"/>
                  </a:lnTo>
                  <a:lnTo>
                    <a:pt x="54" y="0"/>
                  </a:lnTo>
                  <a:lnTo>
                    <a:pt x="64" y="2"/>
                  </a:lnTo>
                  <a:lnTo>
                    <a:pt x="75" y="5"/>
                  </a:lnTo>
                  <a:lnTo>
                    <a:pt x="83" y="9"/>
                  </a:lnTo>
                  <a:lnTo>
                    <a:pt x="92" y="15"/>
                  </a:lnTo>
                  <a:lnTo>
                    <a:pt x="99" y="24"/>
                  </a:lnTo>
                  <a:lnTo>
                    <a:pt x="104" y="33"/>
                  </a:lnTo>
                  <a:lnTo>
                    <a:pt x="106" y="43"/>
                  </a:lnTo>
                  <a:lnTo>
                    <a:pt x="108"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83" name="Freeform 196"/>
            <p:cNvSpPr>
              <a:spLocks/>
            </p:cNvSpPr>
            <p:nvPr/>
          </p:nvSpPr>
          <p:spPr bwMode="auto">
            <a:xfrm>
              <a:off x="2017" y="1784"/>
              <a:ext cx="171" cy="171"/>
            </a:xfrm>
            <a:custGeom>
              <a:avLst/>
              <a:gdLst>
                <a:gd name="T0" fmla="*/ 171 w 171"/>
                <a:gd name="T1" fmla="*/ 85 h 171"/>
                <a:gd name="T2" fmla="*/ 170 w 171"/>
                <a:gd name="T3" fmla="*/ 103 h 171"/>
                <a:gd name="T4" fmla="*/ 164 w 171"/>
                <a:gd name="T5" fmla="*/ 118 h 171"/>
                <a:gd name="T6" fmla="*/ 156 w 171"/>
                <a:gd name="T7" fmla="*/ 132 h 171"/>
                <a:gd name="T8" fmla="*/ 145 w 171"/>
                <a:gd name="T9" fmla="*/ 145 h 171"/>
                <a:gd name="T10" fmla="*/ 133 w 171"/>
                <a:gd name="T11" fmla="*/ 155 h 171"/>
                <a:gd name="T12" fmla="*/ 119 w 171"/>
                <a:gd name="T13" fmla="*/ 164 h 171"/>
                <a:gd name="T14" fmla="*/ 103 w 171"/>
                <a:gd name="T15" fmla="*/ 169 h 171"/>
                <a:gd name="T16" fmla="*/ 86 w 171"/>
                <a:gd name="T17" fmla="*/ 171 h 171"/>
                <a:gd name="T18" fmla="*/ 68 w 171"/>
                <a:gd name="T19" fmla="*/ 169 h 171"/>
                <a:gd name="T20" fmla="*/ 53 w 171"/>
                <a:gd name="T21" fmla="*/ 164 h 171"/>
                <a:gd name="T22" fmla="*/ 39 w 171"/>
                <a:gd name="T23" fmla="*/ 155 h 171"/>
                <a:gd name="T24" fmla="*/ 27 w 171"/>
                <a:gd name="T25" fmla="*/ 145 h 171"/>
                <a:gd name="T26" fmla="*/ 16 w 171"/>
                <a:gd name="T27" fmla="*/ 132 h 171"/>
                <a:gd name="T28" fmla="*/ 7 w 171"/>
                <a:gd name="T29" fmla="*/ 118 h 171"/>
                <a:gd name="T30" fmla="*/ 2 w 171"/>
                <a:gd name="T31" fmla="*/ 103 h 171"/>
                <a:gd name="T32" fmla="*/ 0 w 171"/>
                <a:gd name="T33" fmla="*/ 85 h 171"/>
                <a:gd name="T34" fmla="*/ 2 w 171"/>
                <a:gd name="T35" fmla="*/ 68 h 171"/>
                <a:gd name="T36" fmla="*/ 7 w 171"/>
                <a:gd name="T37" fmla="*/ 52 h 171"/>
                <a:gd name="T38" fmla="*/ 16 w 171"/>
                <a:gd name="T39" fmla="*/ 38 h 171"/>
                <a:gd name="T40" fmla="*/ 27 w 171"/>
                <a:gd name="T41" fmla="*/ 26 h 171"/>
                <a:gd name="T42" fmla="*/ 39 w 171"/>
                <a:gd name="T43" fmla="*/ 15 h 171"/>
                <a:gd name="T44" fmla="*/ 53 w 171"/>
                <a:gd name="T45" fmla="*/ 7 h 171"/>
                <a:gd name="T46" fmla="*/ 68 w 171"/>
                <a:gd name="T47" fmla="*/ 1 h 171"/>
                <a:gd name="T48" fmla="*/ 86 w 171"/>
                <a:gd name="T49" fmla="*/ 0 h 171"/>
                <a:gd name="T50" fmla="*/ 103 w 171"/>
                <a:gd name="T51" fmla="*/ 1 h 171"/>
                <a:gd name="T52" fmla="*/ 119 w 171"/>
                <a:gd name="T53" fmla="*/ 7 h 171"/>
                <a:gd name="T54" fmla="*/ 133 w 171"/>
                <a:gd name="T55" fmla="*/ 15 h 171"/>
                <a:gd name="T56" fmla="*/ 145 w 171"/>
                <a:gd name="T57" fmla="*/ 26 h 171"/>
                <a:gd name="T58" fmla="*/ 156 w 171"/>
                <a:gd name="T59" fmla="*/ 38 h 171"/>
                <a:gd name="T60" fmla="*/ 164 w 171"/>
                <a:gd name="T61" fmla="*/ 52 h 171"/>
                <a:gd name="T62" fmla="*/ 170 w 171"/>
                <a:gd name="T63" fmla="*/ 68 h 171"/>
                <a:gd name="T64" fmla="*/ 171 w 171"/>
                <a:gd name="T65" fmla="*/ 85 h 17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71"/>
                <a:gd name="T100" fmla="*/ 0 h 171"/>
                <a:gd name="T101" fmla="*/ 171 w 171"/>
                <a:gd name="T102" fmla="*/ 171 h 17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71" h="171">
                  <a:moveTo>
                    <a:pt x="171" y="85"/>
                  </a:moveTo>
                  <a:lnTo>
                    <a:pt x="170" y="103"/>
                  </a:lnTo>
                  <a:lnTo>
                    <a:pt x="164" y="118"/>
                  </a:lnTo>
                  <a:lnTo>
                    <a:pt x="156" y="132"/>
                  </a:lnTo>
                  <a:lnTo>
                    <a:pt x="145" y="145"/>
                  </a:lnTo>
                  <a:lnTo>
                    <a:pt x="133" y="155"/>
                  </a:lnTo>
                  <a:lnTo>
                    <a:pt x="119" y="164"/>
                  </a:lnTo>
                  <a:lnTo>
                    <a:pt x="103" y="169"/>
                  </a:lnTo>
                  <a:lnTo>
                    <a:pt x="86" y="171"/>
                  </a:lnTo>
                  <a:lnTo>
                    <a:pt x="68" y="169"/>
                  </a:lnTo>
                  <a:lnTo>
                    <a:pt x="53" y="164"/>
                  </a:lnTo>
                  <a:lnTo>
                    <a:pt x="39" y="155"/>
                  </a:lnTo>
                  <a:lnTo>
                    <a:pt x="27" y="145"/>
                  </a:lnTo>
                  <a:lnTo>
                    <a:pt x="16" y="132"/>
                  </a:lnTo>
                  <a:lnTo>
                    <a:pt x="7" y="118"/>
                  </a:lnTo>
                  <a:lnTo>
                    <a:pt x="2" y="103"/>
                  </a:lnTo>
                  <a:lnTo>
                    <a:pt x="0" y="85"/>
                  </a:lnTo>
                  <a:lnTo>
                    <a:pt x="2" y="68"/>
                  </a:lnTo>
                  <a:lnTo>
                    <a:pt x="7" y="52"/>
                  </a:lnTo>
                  <a:lnTo>
                    <a:pt x="16" y="38"/>
                  </a:lnTo>
                  <a:lnTo>
                    <a:pt x="27" y="26"/>
                  </a:lnTo>
                  <a:lnTo>
                    <a:pt x="39" y="15"/>
                  </a:lnTo>
                  <a:lnTo>
                    <a:pt x="53" y="7"/>
                  </a:lnTo>
                  <a:lnTo>
                    <a:pt x="68" y="1"/>
                  </a:lnTo>
                  <a:lnTo>
                    <a:pt x="86" y="0"/>
                  </a:lnTo>
                  <a:lnTo>
                    <a:pt x="103" y="1"/>
                  </a:lnTo>
                  <a:lnTo>
                    <a:pt x="119" y="7"/>
                  </a:lnTo>
                  <a:lnTo>
                    <a:pt x="133" y="15"/>
                  </a:lnTo>
                  <a:lnTo>
                    <a:pt x="145" y="26"/>
                  </a:lnTo>
                  <a:lnTo>
                    <a:pt x="156" y="38"/>
                  </a:lnTo>
                  <a:lnTo>
                    <a:pt x="164" y="52"/>
                  </a:lnTo>
                  <a:lnTo>
                    <a:pt x="170" y="68"/>
                  </a:lnTo>
                  <a:lnTo>
                    <a:pt x="171" y="85"/>
                  </a:lnTo>
                  <a:close/>
                </a:path>
              </a:pathLst>
            </a:custGeom>
            <a:gradFill rotWithShape="1">
              <a:gsLst>
                <a:gs pos="0">
                  <a:srgbClr val="FFE2DB"/>
                </a:gs>
                <a:gs pos="100000">
                  <a:srgbClr val="EC2D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84" name="Freeform 197"/>
            <p:cNvSpPr>
              <a:spLocks/>
            </p:cNvSpPr>
            <p:nvPr/>
          </p:nvSpPr>
          <p:spPr bwMode="auto">
            <a:xfrm>
              <a:off x="1434" y="2421"/>
              <a:ext cx="170" cy="171"/>
            </a:xfrm>
            <a:custGeom>
              <a:avLst/>
              <a:gdLst>
                <a:gd name="T0" fmla="*/ 170 w 170"/>
                <a:gd name="T1" fmla="*/ 85 h 171"/>
                <a:gd name="T2" fmla="*/ 168 w 170"/>
                <a:gd name="T3" fmla="*/ 103 h 171"/>
                <a:gd name="T4" fmla="*/ 163 w 170"/>
                <a:gd name="T5" fmla="*/ 119 h 171"/>
                <a:gd name="T6" fmla="*/ 156 w 170"/>
                <a:gd name="T7" fmla="*/ 133 h 171"/>
                <a:gd name="T8" fmla="*/ 145 w 170"/>
                <a:gd name="T9" fmla="*/ 145 h 171"/>
                <a:gd name="T10" fmla="*/ 133 w 170"/>
                <a:gd name="T11" fmla="*/ 155 h 171"/>
                <a:gd name="T12" fmla="*/ 117 w 170"/>
                <a:gd name="T13" fmla="*/ 164 h 171"/>
                <a:gd name="T14" fmla="*/ 101 w 170"/>
                <a:gd name="T15" fmla="*/ 169 h 171"/>
                <a:gd name="T16" fmla="*/ 86 w 170"/>
                <a:gd name="T17" fmla="*/ 171 h 171"/>
                <a:gd name="T18" fmla="*/ 68 w 170"/>
                <a:gd name="T19" fmla="*/ 169 h 171"/>
                <a:gd name="T20" fmla="*/ 53 w 170"/>
                <a:gd name="T21" fmla="*/ 164 h 171"/>
                <a:gd name="T22" fmla="*/ 37 w 170"/>
                <a:gd name="T23" fmla="*/ 155 h 171"/>
                <a:gd name="T24" fmla="*/ 25 w 170"/>
                <a:gd name="T25" fmla="*/ 145 h 171"/>
                <a:gd name="T26" fmla="*/ 14 w 170"/>
                <a:gd name="T27" fmla="*/ 133 h 171"/>
                <a:gd name="T28" fmla="*/ 7 w 170"/>
                <a:gd name="T29" fmla="*/ 119 h 171"/>
                <a:gd name="T30" fmla="*/ 2 w 170"/>
                <a:gd name="T31" fmla="*/ 103 h 171"/>
                <a:gd name="T32" fmla="*/ 0 w 170"/>
                <a:gd name="T33" fmla="*/ 85 h 171"/>
                <a:gd name="T34" fmla="*/ 2 w 170"/>
                <a:gd name="T35" fmla="*/ 68 h 171"/>
                <a:gd name="T36" fmla="*/ 7 w 170"/>
                <a:gd name="T37" fmla="*/ 52 h 171"/>
                <a:gd name="T38" fmla="*/ 14 w 170"/>
                <a:gd name="T39" fmla="*/ 38 h 171"/>
                <a:gd name="T40" fmla="*/ 25 w 170"/>
                <a:gd name="T41" fmla="*/ 26 h 171"/>
                <a:gd name="T42" fmla="*/ 37 w 170"/>
                <a:gd name="T43" fmla="*/ 16 h 171"/>
                <a:gd name="T44" fmla="*/ 53 w 170"/>
                <a:gd name="T45" fmla="*/ 7 h 171"/>
                <a:gd name="T46" fmla="*/ 68 w 170"/>
                <a:gd name="T47" fmla="*/ 2 h 171"/>
                <a:gd name="T48" fmla="*/ 86 w 170"/>
                <a:gd name="T49" fmla="*/ 0 h 171"/>
                <a:gd name="T50" fmla="*/ 101 w 170"/>
                <a:gd name="T51" fmla="*/ 2 h 171"/>
                <a:gd name="T52" fmla="*/ 117 w 170"/>
                <a:gd name="T53" fmla="*/ 7 h 171"/>
                <a:gd name="T54" fmla="*/ 133 w 170"/>
                <a:gd name="T55" fmla="*/ 16 h 171"/>
                <a:gd name="T56" fmla="*/ 145 w 170"/>
                <a:gd name="T57" fmla="*/ 26 h 171"/>
                <a:gd name="T58" fmla="*/ 156 w 170"/>
                <a:gd name="T59" fmla="*/ 38 h 171"/>
                <a:gd name="T60" fmla="*/ 163 w 170"/>
                <a:gd name="T61" fmla="*/ 52 h 171"/>
                <a:gd name="T62" fmla="*/ 168 w 170"/>
                <a:gd name="T63" fmla="*/ 68 h 171"/>
                <a:gd name="T64" fmla="*/ 170 w 170"/>
                <a:gd name="T65" fmla="*/ 85 h 17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70"/>
                <a:gd name="T100" fmla="*/ 0 h 171"/>
                <a:gd name="T101" fmla="*/ 170 w 170"/>
                <a:gd name="T102" fmla="*/ 171 h 17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70" h="171">
                  <a:moveTo>
                    <a:pt x="170" y="85"/>
                  </a:moveTo>
                  <a:lnTo>
                    <a:pt x="168" y="103"/>
                  </a:lnTo>
                  <a:lnTo>
                    <a:pt x="163" y="119"/>
                  </a:lnTo>
                  <a:lnTo>
                    <a:pt x="156" y="133"/>
                  </a:lnTo>
                  <a:lnTo>
                    <a:pt x="145" y="145"/>
                  </a:lnTo>
                  <a:lnTo>
                    <a:pt x="133" y="155"/>
                  </a:lnTo>
                  <a:lnTo>
                    <a:pt x="117" y="164"/>
                  </a:lnTo>
                  <a:lnTo>
                    <a:pt x="101" y="169"/>
                  </a:lnTo>
                  <a:lnTo>
                    <a:pt x="86" y="171"/>
                  </a:lnTo>
                  <a:lnTo>
                    <a:pt x="68" y="169"/>
                  </a:lnTo>
                  <a:lnTo>
                    <a:pt x="53" y="164"/>
                  </a:lnTo>
                  <a:lnTo>
                    <a:pt x="37" y="155"/>
                  </a:lnTo>
                  <a:lnTo>
                    <a:pt x="25" y="145"/>
                  </a:lnTo>
                  <a:lnTo>
                    <a:pt x="14" y="133"/>
                  </a:lnTo>
                  <a:lnTo>
                    <a:pt x="7" y="119"/>
                  </a:lnTo>
                  <a:lnTo>
                    <a:pt x="2" y="103"/>
                  </a:lnTo>
                  <a:lnTo>
                    <a:pt x="0" y="85"/>
                  </a:lnTo>
                  <a:lnTo>
                    <a:pt x="2" y="68"/>
                  </a:lnTo>
                  <a:lnTo>
                    <a:pt x="7" y="52"/>
                  </a:lnTo>
                  <a:lnTo>
                    <a:pt x="14" y="38"/>
                  </a:lnTo>
                  <a:lnTo>
                    <a:pt x="25" y="26"/>
                  </a:lnTo>
                  <a:lnTo>
                    <a:pt x="37" y="16"/>
                  </a:lnTo>
                  <a:lnTo>
                    <a:pt x="53" y="7"/>
                  </a:lnTo>
                  <a:lnTo>
                    <a:pt x="68" y="2"/>
                  </a:lnTo>
                  <a:lnTo>
                    <a:pt x="86" y="0"/>
                  </a:lnTo>
                  <a:lnTo>
                    <a:pt x="101" y="2"/>
                  </a:lnTo>
                  <a:lnTo>
                    <a:pt x="117" y="7"/>
                  </a:lnTo>
                  <a:lnTo>
                    <a:pt x="133" y="16"/>
                  </a:lnTo>
                  <a:lnTo>
                    <a:pt x="145" y="26"/>
                  </a:lnTo>
                  <a:lnTo>
                    <a:pt x="156" y="38"/>
                  </a:lnTo>
                  <a:lnTo>
                    <a:pt x="163" y="52"/>
                  </a:lnTo>
                  <a:lnTo>
                    <a:pt x="168" y="68"/>
                  </a:lnTo>
                  <a:lnTo>
                    <a:pt x="170" y="85"/>
                  </a:lnTo>
                  <a:close/>
                </a:path>
              </a:pathLst>
            </a:custGeom>
            <a:gradFill rotWithShape="1">
              <a:gsLst>
                <a:gs pos="0">
                  <a:srgbClr val="FFE2DB"/>
                </a:gs>
                <a:gs pos="100000">
                  <a:srgbClr val="EC2D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85" name="Freeform 198"/>
            <p:cNvSpPr>
              <a:spLocks/>
            </p:cNvSpPr>
            <p:nvPr/>
          </p:nvSpPr>
          <p:spPr bwMode="auto">
            <a:xfrm>
              <a:off x="1811" y="2253"/>
              <a:ext cx="157" cy="157"/>
            </a:xfrm>
            <a:custGeom>
              <a:avLst/>
              <a:gdLst>
                <a:gd name="T0" fmla="*/ 0 w 157"/>
                <a:gd name="T1" fmla="*/ 79 h 157"/>
                <a:gd name="T2" fmla="*/ 2 w 157"/>
                <a:gd name="T3" fmla="*/ 95 h 157"/>
                <a:gd name="T4" fmla="*/ 7 w 157"/>
                <a:gd name="T5" fmla="*/ 110 h 157"/>
                <a:gd name="T6" fmla="*/ 14 w 157"/>
                <a:gd name="T7" fmla="*/ 123 h 157"/>
                <a:gd name="T8" fmla="*/ 23 w 157"/>
                <a:gd name="T9" fmla="*/ 135 h 157"/>
                <a:gd name="T10" fmla="*/ 35 w 157"/>
                <a:gd name="T11" fmla="*/ 143 h 157"/>
                <a:gd name="T12" fmla="*/ 49 w 157"/>
                <a:gd name="T13" fmla="*/ 152 h 157"/>
                <a:gd name="T14" fmla="*/ 63 w 157"/>
                <a:gd name="T15" fmla="*/ 156 h 157"/>
                <a:gd name="T16" fmla="*/ 79 w 157"/>
                <a:gd name="T17" fmla="*/ 157 h 157"/>
                <a:gd name="T18" fmla="*/ 95 w 157"/>
                <a:gd name="T19" fmla="*/ 156 h 157"/>
                <a:gd name="T20" fmla="*/ 110 w 157"/>
                <a:gd name="T21" fmla="*/ 152 h 157"/>
                <a:gd name="T22" fmla="*/ 123 w 157"/>
                <a:gd name="T23" fmla="*/ 143 h 157"/>
                <a:gd name="T24" fmla="*/ 135 w 157"/>
                <a:gd name="T25" fmla="*/ 135 h 157"/>
                <a:gd name="T26" fmla="*/ 145 w 157"/>
                <a:gd name="T27" fmla="*/ 123 h 157"/>
                <a:gd name="T28" fmla="*/ 152 w 157"/>
                <a:gd name="T29" fmla="*/ 110 h 157"/>
                <a:gd name="T30" fmla="*/ 156 w 157"/>
                <a:gd name="T31" fmla="*/ 95 h 157"/>
                <a:gd name="T32" fmla="*/ 157 w 157"/>
                <a:gd name="T33" fmla="*/ 79 h 157"/>
                <a:gd name="T34" fmla="*/ 156 w 157"/>
                <a:gd name="T35" fmla="*/ 63 h 157"/>
                <a:gd name="T36" fmla="*/ 152 w 157"/>
                <a:gd name="T37" fmla="*/ 47 h 157"/>
                <a:gd name="T38" fmla="*/ 145 w 157"/>
                <a:gd name="T39" fmla="*/ 35 h 157"/>
                <a:gd name="T40" fmla="*/ 135 w 157"/>
                <a:gd name="T41" fmla="*/ 23 h 157"/>
                <a:gd name="T42" fmla="*/ 123 w 157"/>
                <a:gd name="T43" fmla="*/ 13 h 157"/>
                <a:gd name="T44" fmla="*/ 110 w 157"/>
                <a:gd name="T45" fmla="*/ 6 h 157"/>
                <a:gd name="T46" fmla="*/ 95 w 157"/>
                <a:gd name="T47" fmla="*/ 2 h 157"/>
                <a:gd name="T48" fmla="*/ 79 w 157"/>
                <a:gd name="T49" fmla="*/ 0 h 157"/>
                <a:gd name="T50" fmla="*/ 63 w 157"/>
                <a:gd name="T51" fmla="*/ 2 h 157"/>
                <a:gd name="T52" fmla="*/ 49 w 157"/>
                <a:gd name="T53" fmla="*/ 6 h 157"/>
                <a:gd name="T54" fmla="*/ 35 w 157"/>
                <a:gd name="T55" fmla="*/ 13 h 157"/>
                <a:gd name="T56" fmla="*/ 23 w 157"/>
                <a:gd name="T57" fmla="*/ 23 h 157"/>
                <a:gd name="T58" fmla="*/ 14 w 157"/>
                <a:gd name="T59" fmla="*/ 35 h 157"/>
                <a:gd name="T60" fmla="*/ 7 w 157"/>
                <a:gd name="T61" fmla="*/ 47 h 157"/>
                <a:gd name="T62" fmla="*/ 2 w 157"/>
                <a:gd name="T63" fmla="*/ 63 h 157"/>
                <a:gd name="T64" fmla="*/ 0 w 157"/>
                <a:gd name="T65" fmla="*/ 79 h 1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7"/>
                <a:gd name="T100" fmla="*/ 0 h 157"/>
                <a:gd name="T101" fmla="*/ 157 w 157"/>
                <a:gd name="T102" fmla="*/ 157 h 1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7" h="157">
                  <a:moveTo>
                    <a:pt x="0" y="79"/>
                  </a:moveTo>
                  <a:lnTo>
                    <a:pt x="2" y="95"/>
                  </a:lnTo>
                  <a:lnTo>
                    <a:pt x="7" y="110"/>
                  </a:lnTo>
                  <a:lnTo>
                    <a:pt x="14" y="123"/>
                  </a:lnTo>
                  <a:lnTo>
                    <a:pt x="23" y="135"/>
                  </a:lnTo>
                  <a:lnTo>
                    <a:pt x="35" y="143"/>
                  </a:lnTo>
                  <a:lnTo>
                    <a:pt x="49" y="152"/>
                  </a:lnTo>
                  <a:lnTo>
                    <a:pt x="63" y="156"/>
                  </a:lnTo>
                  <a:lnTo>
                    <a:pt x="79" y="157"/>
                  </a:lnTo>
                  <a:lnTo>
                    <a:pt x="95" y="156"/>
                  </a:lnTo>
                  <a:lnTo>
                    <a:pt x="110" y="152"/>
                  </a:lnTo>
                  <a:lnTo>
                    <a:pt x="123" y="143"/>
                  </a:lnTo>
                  <a:lnTo>
                    <a:pt x="135" y="135"/>
                  </a:lnTo>
                  <a:lnTo>
                    <a:pt x="145" y="123"/>
                  </a:lnTo>
                  <a:lnTo>
                    <a:pt x="152" y="110"/>
                  </a:lnTo>
                  <a:lnTo>
                    <a:pt x="156" y="95"/>
                  </a:lnTo>
                  <a:lnTo>
                    <a:pt x="157" y="79"/>
                  </a:lnTo>
                  <a:lnTo>
                    <a:pt x="156" y="63"/>
                  </a:lnTo>
                  <a:lnTo>
                    <a:pt x="152" y="47"/>
                  </a:lnTo>
                  <a:lnTo>
                    <a:pt x="145" y="35"/>
                  </a:lnTo>
                  <a:lnTo>
                    <a:pt x="135" y="23"/>
                  </a:lnTo>
                  <a:lnTo>
                    <a:pt x="123" y="13"/>
                  </a:lnTo>
                  <a:lnTo>
                    <a:pt x="110" y="6"/>
                  </a:lnTo>
                  <a:lnTo>
                    <a:pt x="95" y="2"/>
                  </a:lnTo>
                  <a:lnTo>
                    <a:pt x="79" y="0"/>
                  </a:lnTo>
                  <a:lnTo>
                    <a:pt x="63" y="2"/>
                  </a:lnTo>
                  <a:lnTo>
                    <a:pt x="49" y="6"/>
                  </a:lnTo>
                  <a:lnTo>
                    <a:pt x="35" y="13"/>
                  </a:lnTo>
                  <a:lnTo>
                    <a:pt x="23" y="23"/>
                  </a:lnTo>
                  <a:lnTo>
                    <a:pt x="14" y="35"/>
                  </a:lnTo>
                  <a:lnTo>
                    <a:pt x="7" y="47"/>
                  </a:lnTo>
                  <a:lnTo>
                    <a:pt x="2" y="63"/>
                  </a:lnTo>
                  <a:lnTo>
                    <a:pt x="0" y="79"/>
                  </a:lnTo>
                  <a:close/>
                </a:path>
              </a:pathLst>
            </a:custGeom>
            <a:gradFill rotWithShape="1">
              <a:gsLst>
                <a:gs pos="0">
                  <a:schemeClr val="bg1"/>
                </a:gs>
                <a:gs pos="100000">
                  <a:srgbClr val="A3D5D9"/>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86" name="Freeform 199"/>
            <p:cNvSpPr>
              <a:spLocks/>
            </p:cNvSpPr>
            <p:nvPr/>
          </p:nvSpPr>
          <p:spPr bwMode="auto">
            <a:xfrm>
              <a:off x="1670" y="1595"/>
              <a:ext cx="157" cy="157"/>
            </a:xfrm>
            <a:custGeom>
              <a:avLst/>
              <a:gdLst>
                <a:gd name="T0" fmla="*/ 0 w 157"/>
                <a:gd name="T1" fmla="*/ 79 h 157"/>
                <a:gd name="T2" fmla="*/ 2 w 157"/>
                <a:gd name="T3" fmla="*/ 94 h 157"/>
                <a:gd name="T4" fmla="*/ 5 w 157"/>
                <a:gd name="T5" fmla="*/ 110 h 157"/>
                <a:gd name="T6" fmla="*/ 14 w 157"/>
                <a:gd name="T7" fmla="*/ 122 h 157"/>
                <a:gd name="T8" fmla="*/ 23 w 157"/>
                <a:gd name="T9" fmla="*/ 135 h 157"/>
                <a:gd name="T10" fmla="*/ 35 w 157"/>
                <a:gd name="T11" fmla="*/ 145 h 157"/>
                <a:gd name="T12" fmla="*/ 49 w 157"/>
                <a:gd name="T13" fmla="*/ 152 h 157"/>
                <a:gd name="T14" fmla="*/ 63 w 157"/>
                <a:gd name="T15" fmla="*/ 156 h 157"/>
                <a:gd name="T16" fmla="*/ 78 w 157"/>
                <a:gd name="T17" fmla="*/ 157 h 157"/>
                <a:gd name="T18" fmla="*/ 94 w 157"/>
                <a:gd name="T19" fmla="*/ 156 h 157"/>
                <a:gd name="T20" fmla="*/ 110 w 157"/>
                <a:gd name="T21" fmla="*/ 152 h 157"/>
                <a:gd name="T22" fmla="*/ 122 w 157"/>
                <a:gd name="T23" fmla="*/ 145 h 157"/>
                <a:gd name="T24" fmla="*/ 134 w 157"/>
                <a:gd name="T25" fmla="*/ 135 h 157"/>
                <a:gd name="T26" fmla="*/ 145 w 157"/>
                <a:gd name="T27" fmla="*/ 122 h 157"/>
                <a:gd name="T28" fmla="*/ 152 w 157"/>
                <a:gd name="T29" fmla="*/ 110 h 157"/>
                <a:gd name="T30" fmla="*/ 155 w 157"/>
                <a:gd name="T31" fmla="*/ 94 h 157"/>
                <a:gd name="T32" fmla="*/ 157 w 157"/>
                <a:gd name="T33" fmla="*/ 79 h 157"/>
                <a:gd name="T34" fmla="*/ 155 w 157"/>
                <a:gd name="T35" fmla="*/ 63 h 157"/>
                <a:gd name="T36" fmla="*/ 152 w 157"/>
                <a:gd name="T37" fmla="*/ 47 h 157"/>
                <a:gd name="T38" fmla="*/ 145 w 157"/>
                <a:gd name="T39" fmla="*/ 35 h 157"/>
                <a:gd name="T40" fmla="*/ 134 w 157"/>
                <a:gd name="T41" fmla="*/ 23 h 157"/>
                <a:gd name="T42" fmla="*/ 122 w 157"/>
                <a:gd name="T43" fmla="*/ 14 h 157"/>
                <a:gd name="T44" fmla="*/ 110 w 157"/>
                <a:gd name="T45" fmla="*/ 5 h 157"/>
                <a:gd name="T46" fmla="*/ 94 w 157"/>
                <a:gd name="T47" fmla="*/ 2 h 157"/>
                <a:gd name="T48" fmla="*/ 78 w 157"/>
                <a:gd name="T49" fmla="*/ 0 h 157"/>
                <a:gd name="T50" fmla="*/ 63 w 157"/>
                <a:gd name="T51" fmla="*/ 2 h 157"/>
                <a:gd name="T52" fmla="*/ 49 w 157"/>
                <a:gd name="T53" fmla="*/ 5 h 157"/>
                <a:gd name="T54" fmla="*/ 35 w 157"/>
                <a:gd name="T55" fmla="*/ 14 h 157"/>
                <a:gd name="T56" fmla="*/ 23 w 157"/>
                <a:gd name="T57" fmla="*/ 23 h 157"/>
                <a:gd name="T58" fmla="*/ 14 w 157"/>
                <a:gd name="T59" fmla="*/ 35 h 157"/>
                <a:gd name="T60" fmla="*/ 5 w 157"/>
                <a:gd name="T61" fmla="*/ 47 h 157"/>
                <a:gd name="T62" fmla="*/ 2 w 157"/>
                <a:gd name="T63" fmla="*/ 63 h 157"/>
                <a:gd name="T64" fmla="*/ 0 w 157"/>
                <a:gd name="T65" fmla="*/ 79 h 1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7"/>
                <a:gd name="T100" fmla="*/ 0 h 157"/>
                <a:gd name="T101" fmla="*/ 157 w 157"/>
                <a:gd name="T102" fmla="*/ 157 h 1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7" h="157">
                  <a:moveTo>
                    <a:pt x="0" y="79"/>
                  </a:moveTo>
                  <a:lnTo>
                    <a:pt x="2" y="94"/>
                  </a:lnTo>
                  <a:lnTo>
                    <a:pt x="5" y="110"/>
                  </a:lnTo>
                  <a:lnTo>
                    <a:pt x="14" y="122"/>
                  </a:lnTo>
                  <a:lnTo>
                    <a:pt x="23" y="135"/>
                  </a:lnTo>
                  <a:lnTo>
                    <a:pt x="35" y="145"/>
                  </a:lnTo>
                  <a:lnTo>
                    <a:pt x="49" y="152"/>
                  </a:lnTo>
                  <a:lnTo>
                    <a:pt x="63" y="156"/>
                  </a:lnTo>
                  <a:lnTo>
                    <a:pt x="78" y="157"/>
                  </a:lnTo>
                  <a:lnTo>
                    <a:pt x="94" y="156"/>
                  </a:lnTo>
                  <a:lnTo>
                    <a:pt x="110" y="152"/>
                  </a:lnTo>
                  <a:lnTo>
                    <a:pt x="122" y="145"/>
                  </a:lnTo>
                  <a:lnTo>
                    <a:pt x="134" y="135"/>
                  </a:lnTo>
                  <a:lnTo>
                    <a:pt x="145" y="122"/>
                  </a:lnTo>
                  <a:lnTo>
                    <a:pt x="152" y="110"/>
                  </a:lnTo>
                  <a:lnTo>
                    <a:pt x="155" y="94"/>
                  </a:lnTo>
                  <a:lnTo>
                    <a:pt x="157" y="79"/>
                  </a:lnTo>
                  <a:lnTo>
                    <a:pt x="155" y="63"/>
                  </a:lnTo>
                  <a:lnTo>
                    <a:pt x="152" y="47"/>
                  </a:lnTo>
                  <a:lnTo>
                    <a:pt x="145" y="35"/>
                  </a:lnTo>
                  <a:lnTo>
                    <a:pt x="134" y="23"/>
                  </a:lnTo>
                  <a:lnTo>
                    <a:pt x="122" y="14"/>
                  </a:lnTo>
                  <a:lnTo>
                    <a:pt x="110" y="5"/>
                  </a:lnTo>
                  <a:lnTo>
                    <a:pt x="94" y="2"/>
                  </a:lnTo>
                  <a:lnTo>
                    <a:pt x="78" y="0"/>
                  </a:lnTo>
                  <a:lnTo>
                    <a:pt x="63" y="2"/>
                  </a:lnTo>
                  <a:lnTo>
                    <a:pt x="49" y="5"/>
                  </a:lnTo>
                  <a:lnTo>
                    <a:pt x="35" y="14"/>
                  </a:lnTo>
                  <a:lnTo>
                    <a:pt x="23" y="23"/>
                  </a:lnTo>
                  <a:lnTo>
                    <a:pt x="14" y="35"/>
                  </a:lnTo>
                  <a:lnTo>
                    <a:pt x="5" y="47"/>
                  </a:lnTo>
                  <a:lnTo>
                    <a:pt x="2" y="63"/>
                  </a:lnTo>
                  <a:lnTo>
                    <a:pt x="0" y="79"/>
                  </a:lnTo>
                  <a:close/>
                </a:path>
              </a:pathLst>
            </a:custGeom>
            <a:gradFill rotWithShape="1">
              <a:gsLst>
                <a:gs pos="0">
                  <a:schemeClr val="bg1"/>
                </a:gs>
                <a:gs pos="100000">
                  <a:srgbClr val="A3D5D9"/>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87" name="Freeform 200"/>
            <p:cNvSpPr>
              <a:spLocks/>
            </p:cNvSpPr>
            <p:nvPr/>
          </p:nvSpPr>
          <p:spPr bwMode="auto">
            <a:xfrm>
              <a:off x="1937" y="1843"/>
              <a:ext cx="86" cy="51"/>
            </a:xfrm>
            <a:custGeom>
              <a:avLst/>
              <a:gdLst>
                <a:gd name="T0" fmla="*/ 14 w 86"/>
                <a:gd name="T1" fmla="*/ 9 h 51"/>
                <a:gd name="T2" fmla="*/ 84 w 86"/>
                <a:gd name="T3" fmla="*/ 0 h 51"/>
                <a:gd name="T4" fmla="*/ 82 w 86"/>
                <a:gd name="T5" fmla="*/ 14 h 51"/>
                <a:gd name="T6" fmla="*/ 82 w 86"/>
                <a:gd name="T7" fmla="*/ 23 h 51"/>
                <a:gd name="T8" fmla="*/ 82 w 86"/>
                <a:gd name="T9" fmla="*/ 35 h 51"/>
                <a:gd name="T10" fmla="*/ 86 w 86"/>
                <a:gd name="T11" fmla="*/ 51 h 51"/>
                <a:gd name="T12" fmla="*/ 12 w 86"/>
                <a:gd name="T13" fmla="*/ 45 h 51"/>
                <a:gd name="T14" fmla="*/ 7 w 86"/>
                <a:gd name="T15" fmla="*/ 44 h 51"/>
                <a:gd name="T16" fmla="*/ 4 w 86"/>
                <a:gd name="T17" fmla="*/ 40 h 51"/>
                <a:gd name="T18" fmla="*/ 2 w 86"/>
                <a:gd name="T19" fmla="*/ 33 h 51"/>
                <a:gd name="T20" fmla="*/ 0 w 86"/>
                <a:gd name="T21" fmla="*/ 26 h 51"/>
                <a:gd name="T22" fmla="*/ 2 w 86"/>
                <a:gd name="T23" fmla="*/ 19 h 51"/>
                <a:gd name="T24" fmla="*/ 4 w 86"/>
                <a:gd name="T25" fmla="*/ 14 h 51"/>
                <a:gd name="T26" fmla="*/ 7 w 86"/>
                <a:gd name="T27" fmla="*/ 11 h 51"/>
                <a:gd name="T28" fmla="*/ 14 w 86"/>
                <a:gd name="T29" fmla="*/ 9 h 5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6"/>
                <a:gd name="T46" fmla="*/ 0 h 51"/>
                <a:gd name="T47" fmla="*/ 86 w 86"/>
                <a:gd name="T48" fmla="*/ 51 h 5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6" h="51">
                  <a:moveTo>
                    <a:pt x="14" y="9"/>
                  </a:moveTo>
                  <a:lnTo>
                    <a:pt x="84" y="0"/>
                  </a:lnTo>
                  <a:lnTo>
                    <a:pt x="82" y="14"/>
                  </a:lnTo>
                  <a:lnTo>
                    <a:pt x="82" y="23"/>
                  </a:lnTo>
                  <a:lnTo>
                    <a:pt x="82" y="35"/>
                  </a:lnTo>
                  <a:lnTo>
                    <a:pt x="86" y="51"/>
                  </a:lnTo>
                  <a:lnTo>
                    <a:pt x="12" y="45"/>
                  </a:lnTo>
                  <a:lnTo>
                    <a:pt x="7" y="44"/>
                  </a:lnTo>
                  <a:lnTo>
                    <a:pt x="4" y="40"/>
                  </a:lnTo>
                  <a:lnTo>
                    <a:pt x="2" y="33"/>
                  </a:lnTo>
                  <a:lnTo>
                    <a:pt x="0" y="26"/>
                  </a:lnTo>
                  <a:lnTo>
                    <a:pt x="2" y="19"/>
                  </a:lnTo>
                  <a:lnTo>
                    <a:pt x="4" y="14"/>
                  </a:lnTo>
                  <a:lnTo>
                    <a:pt x="7" y="11"/>
                  </a:lnTo>
                  <a:lnTo>
                    <a:pt x="14" y="9"/>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88" name="Freeform 201"/>
            <p:cNvSpPr>
              <a:spLocks/>
            </p:cNvSpPr>
            <p:nvPr/>
          </p:nvSpPr>
          <p:spPr bwMode="auto">
            <a:xfrm>
              <a:off x="1937" y="1843"/>
              <a:ext cx="86" cy="51"/>
            </a:xfrm>
            <a:custGeom>
              <a:avLst/>
              <a:gdLst>
                <a:gd name="T0" fmla="*/ 14 w 86"/>
                <a:gd name="T1" fmla="*/ 9 h 51"/>
                <a:gd name="T2" fmla="*/ 84 w 86"/>
                <a:gd name="T3" fmla="*/ 0 h 51"/>
                <a:gd name="T4" fmla="*/ 82 w 86"/>
                <a:gd name="T5" fmla="*/ 14 h 51"/>
                <a:gd name="T6" fmla="*/ 82 w 86"/>
                <a:gd name="T7" fmla="*/ 23 h 51"/>
                <a:gd name="T8" fmla="*/ 82 w 86"/>
                <a:gd name="T9" fmla="*/ 35 h 51"/>
                <a:gd name="T10" fmla="*/ 86 w 86"/>
                <a:gd name="T11" fmla="*/ 51 h 51"/>
                <a:gd name="T12" fmla="*/ 12 w 86"/>
                <a:gd name="T13" fmla="*/ 45 h 51"/>
                <a:gd name="T14" fmla="*/ 7 w 86"/>
                <a:gd name="T15" fmla="*/ 44 h 51"/>
                <a:gd name="T16" fmla="*/ 4 w 86"/>
                <a:gd name="T17" fmla="*/ 40 h 51"/>
                <a:gd name="T18" fmla="*/ 2 w 86"/>
                <a:gd name="T19" fmla="*/ 33 h 51"/>
                <a:gd name="T20" fmla="*/ 0 w 86"/>
                <a:gd name="T21" fmla="*/ 26 h 51"/>
                <a:gd name="T22" fmla="*/ 2 w 86"/>
                <a:gd name="T23" fmla="*/ 19 h 51"/>
                <a:gd name="T24" fmla="*/ 4 w 86"/>
                <a:gd name="T25" fmla="*/ 14 h 51"/>
                <a:gd name="T26" fmla="*/ 7 w 86"/>
                <a:gd name="T27" fmla="*/ 11 h 51"/>
                <a:gd name="T28" fmla="*/ 14 w 86"/>
                <a:gd name="T29" fmla="*/ 9 h 5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6"/>
                <a:gd name="T46" fmla="*/ 0 h 51"/>
                <a:gd name="T47" fmla="*/ 86 w 86"/>
                <a:gd name="T48" fmla="*/ 51 h 5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6" h="51">
                  <a:moveTo>
                    <a:pt x="14" y="9"/>
                  </a:moveTo>
                  <a:lnTo>
                    <a:pt x="84" y="0"/>
                  </a:lnTo>
                  <a:lnTo>
                    <a:pt x="82" y="14"/>
                  </a:lnTo>
                  <a:lnTo>
                    <a:pt x="82" y="23"/>
                  </a:lnTo>
                  <a:lnTo>
                    <a:pt x="82" y="35"/>
                  </a:lnTo>
                  <a:lnTo>
                    <a:pt x="86" y="51"/>
                  </a:lnTo>
                  <a:lnTo>
                    <a:pt x="12" y="45"/>
                  </a:lnTo>
                  <a:lnTo>
                    <a:pt x="7" y="44"/>
                  </a:lnTo>
                  <a:lnTo>
                    <a:pt x="4" y="40"/>
                  </a:lnTo>
                  <a:lnTo>
                    <a:pt x="2" y="33"/>
                  </a:lnTo>
                  <a:lnTo>
                    <a:pt x="0" y="26"/>
                  </a:lnTo>
                  <a:lnTo>
                    <a:pt x="2" y="19"/>
                  </a:lnTo>
                  <a:lnTo>
                    <a:pt x="4" y="14"/>
                  </a:lnTo>
                  <a:lnTo>
                    <a:pt x="7" y="11"/>
                  </a:lnTo>
                  <a:lnTo>
                    <a:pt x="14" y="9"/>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489" name="Freeform 202"/>
            <p:cNvSpPr>
              <a:spLocks/>
            </p:cNvSpPr>
            <p:nvPr/>
          </p:nvSpPr>
          <p:spPr bwMode="auto">
            <a:xfrm>
              <a:off x="1583" y="2482"/>
              <a:ext cx="83" cy="51"/>
            </a:xfrm>
            <a:custGeom>
              <a:avLst/>
              <a:gdLst>
                <a:gd name="T0" fmla="*/ 12 w 83"/>
                <a:gd name="T1" fmla="*/ 7 h 51"/>
                <a:gd name="T2" fmla="*/ 82 w 83"/>
                <a:gd name="T3" fmla="*/ 0 h 51"/>
                <a:gd name="T4" fmla="*/ 80 w 83"/>
                <a:gd name="T5" fmla="*/ 12 h 51"/>
                <a:gd name="T6" fmla="*/ 78 w 83"/>
                <a:gd name="T7" fmla="*/ 23 h 51"/>
                <a:gd name="T8" fmla="*/ 80 w 83"/>
                <a:gd name="T9" fmla="*/ 33 h 51"/>
                <a:gd name="T10" fmla="*/ 83 w 83"/>
                <a:gd name="T11" fmla="*/ 51 h 51"/>
                <a:gd name="T12" fmla="*/ 12 w 83"/>
                <a:gd name="T13" fmla="*/ 44 h 51"/>
                <a:gd name="T14" fmla="*/ 7 w 83"/>
                <a:gd name="T15" fmla="*/ 42 h 51"/>
                <a:gd name="T16" fmla="*/ 3 w 83"/>
                <a:gd name="T17" fmla="*/ 38 h 51"/>
                <a:gd name="T18" fmla="*/ 0 w 83"/>
                <a:gd name="T19" fmla="*/ 31 h 51"/>
                <a:gd name="T20" fmla="*/ 0 w 83"/>
                <a:gd name="T21" fmla="*/ 24 h 51"/>
                <a:gd name="T22" fmla="*/ 0 w 83"/>
                <a:gd name="T23" fmla="*/ 19 h 51"/>
                <a:gd name="T24" fmla="*/ 3 w 83"/>
                <a:gd name="T25" fmla="*/ 12 h 51"/>
                <a:gd name="T26" fmla="*/ 7 w 83"/>
                <a:gd name="T27" fmla="*/ 9 h 51"/>
                <a:gd name="T28" fmla="*/ 12 w 83"/>
                <a:gd name="T29" fmla="*/ 7 h 5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3"/>
                <a:gd name="T46" fmla="*/ 0 h 51"/>
                <a:gd name="T47" fmla="*/ 83 w 83"/>
                <a:gd name="T48" fmla="*/ 51 h 5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3" h="51">
                  <a:moveTo>
                    <a:pt x="12" y="7"/>
                  </a:moveTo>
                  <a:lnTo>
                    <a:pt x="82" y="0"/>
                  </a:lnTo>
                  <a:lnTo>
                    <a:pt x="80" y="12"/>
                  </a:lnTo>
                  <a:lnTo>
                    <a:pt x="78" y="23"/>
                  </a:lnTo>
                  <a:lnTo>
                    <a:pt x="80" y="33"/>
                  </a:lnTo>
                  <a:lnTo>
                    <a:pt x="83" y="51"/>
                  </a:lnTo>
                  <a:lnTo>
                    <a:pt x="12" y="44"/>
                  </a:lnTo>
                  <a:lnTo>
                    <a:pt x="7" y="42"/>
                  </a:lnTo>
                  <a:lnTo>
                    <a:pt x="3" y="38"/>
                  </a:lnTo>
                  <a:lnTo>
                    <a:pt x="0" y="31"/>
                  </a:lnTo>
                  <a:lnTo>
                    <a:pt x="0" y="24"/>
                  </a:lnTo>
                  <a:lnTo>
                    <a:pt x="0" y="19"/>
                  </a:lnTo>
                  <a:lnTo>
                    <a:pt x="3" y="12"/>
                  </a:lnTo>
                  <a:lnTo>
                    <a:pt x="7" y="9"/>
                  </a:lnTo>
                  <a:lnTo>
                    <a:pt x="12" y="7"/>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90" name="Freeform 203"/>
            <p:cNvSpPr>
              <a:spLocks/>
            </p:cNvSpPr>
            <p:nvPr/>
          </p:nvSpPr>
          <p:spPr bwMode="auto">
            <a:xfrm>
              <a:off x="1583" y="2482"/>
              <a:ext cx="83" cy="51"/>
            </a:xfrm>
            <a:custGeom>
              <a:avLst/>
              <a:gdLst>
                <a:gd name="T0" fmla="*/ 12 w 83"/>
                <a:gd name="T1" fmla="*/ 7 h 51"/>
                <a:gd name="T2" fmla="*/ 82 w 83"/>
                <a:gd name="T3" fmla="*/ 0 h 51"/>
                <a:gd name="T4" fmla="*/ 80 w 83"/>
                <a:gd name="T5" fmla="*/ 12 h 51"/>
                <a:gd name="T6" fmla="*/ 78 w 83"/>
                <a:gd name="T7" fmla="*/ 23 h 51"/>
                <a:gd name="T8" fmla="*/ 80 w 83"/>
                <a:gd name="T9" fmla="*/ 33 h 51"/>
                <a:gd name="T10" fmla="*/ 83 w 83"/>
                <a:gd name="T11" fmla="*/ 51 h 51"/>
                <a:gd name="T12" fmla="*/ 12 w 83"/>
                <a:gd name="T13" fmla="*/ 44 h 51"/>
                <a:gd name="T14" fmla="*/ 7 w 83"/>
                <a:gd name="T15" fmla="*/ 42 h 51"/>
                <a:gd name="T16" fmla="*/ 3 w 83"/>
                <a:gd name="T17" fmla="*/ 38 h 51"/>
                <a:gd name="T18" fmla="*/ 0 w 83"/>
                <a:gd name="T19" fmla="*/ 31 h 51"/>
                <a:gd name="T20" fmla="*/ 0 w 83"/>
                <a:gd name="T21" fmla="*/ 24 h 51"/>
                <a:gd name="T22" fmla="*/ 0 w 83"/>
                <a:gd name="T23" fmla="*/ 19 h 51"/>
                <a:gd name="T24" fmla="*/ 3 w 83"/>
                <a:gd name="T25" fmla="*/ 12 h 51"/>
                <a:gd name="T26" fmla="*/ 7 w 83"/>
                <a:gd name="T27" fmla="*/ 9 h 51"/>
                <a:gd name="T28" fmla="*/ 12 w 83"/>
                <a:gd name="T29" fmla="*/ 7 h 5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3"/>
                <a:gd name="T46" fmla="*/ 0 h 51"/>
                <a:gd name="T47" fmla="*/ 83 w 83"/>
                <a:gd name="T48" fmla="*/ 51 h 5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3" h="51">
                  <a:moveTo>
                    <a:pt x="12" y="7"/>
                  </a:moveTo>
                  <a:lnTo>
                    <a:pt x="82" y="0"/>
                  </a:lnTo>
                  <a:lnTo>
                    <a:pt x="80" y="12"/>
                  </a:lnTo>
                  <a:lnTo>
                    <a:pt x="78" y="23"/>
                  </a:lnTo>
                  <a:lnTo>
                    <a:pt x="80" y="33"/>
                  </a:lnTo>
                  <a:lnTo>
                    <a:pt x="83" y="51"/>
                  </a:lnTo>
                  <a:lnTo>
                    <a:pt x="12" y="44"/>
                  </a:lnTo>
                  <a:lnTo>
                    <a:pt x="7" y="42"/>
                  </a:lnTo>
                  <a:lnTo>
                    <a:pt x="3" y="38"/>
                  </a:lnTo>
                  <a:lnTo>
                    <a:pt x="0" y="31"/>
                  </a:lnTo>
                  <a:lnTo>
                    <a:pt x="0" y="24"/>
                  </a:lnTo>
                  <a:lnTo>
                    <a:pt x="0" y="19"/>
                  </a:lnTo>
                  <a:lnTo>
                    <a:pt x="3" y="12"/>
                  </a:lnTo>
                  <a:lnTo>
                    <a:pt x="7" y="9"/>
                  </a:lnTo>
                  <a:lnTo>
                    <a:pt x="12" y="7"/>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491" name="Freeform 204"/>
            <p:cNvSpPr>
              <a:spLocks/>
            </p:cNvSpPr>
            <p:nvPr/>
          </p:nvSpPr>
          <p:spPr bwMode="auto">
            <a:xfrm>
              <a:off x="1872" y="1440"/>
              <a:ext cx="74" cy="47"/>
            </a:xfrm>
            <a:custGeom>
              <a:avLst/>
              <a:gdLst>
                <a:gd name="T0" fmla="*/ 13 w 74"/>
                <a:gd name="T1" fmla="*/ 7 h 47"/>
                <a:gd name="T2" fmla="*/ 74 w 74"/>
                <a:gd name="T3" fmla="*/ 0 h 47"/>
                <a:gd name="T4" fmla="*/ 72 w 74"/>
                <a:gd name="T5" fmla="*/ 12 h 47"/>
                <a:gd name="T6" fmla="*/ 70 w 74"/>
                <a:gd name="T7" fmla="*/ 22 h 47"/>
                <a:gd name="T8" fmla="*/ 72 w 74"/>
                <a:gd name="T9" fmla="*/ 33 h 47"/>
                <a:gd name="T10" fmla="*/ 74 w 74"/>
                <a:gd name="T11" fmla="*/ 47 h 47"/>
                <a:gd name="T12" fmla="*/ 11 w 74"/>
                <a:gd name="T13" fmla="*/ 40 h 47"/>
                <a:gd name="T14" fmla="*/ 7 w 74"/>
                <a:gd name="T15" fmla="*/ 40 h 47"/>
                <a:gd name="T16" fmla="*/ 4 w 74"/>
                <a:gd name="T17" fmla="*/ 35 h 47"/>
                <a:gd name="T18" fmla="*/ 2 w 74"/>
                <a:gd name="T19" fmla="*/ 29 h 47"/>
                <a:gd name="T20" fmla="*/ 0 w 74"/>
                <a:gd name="T21" fmla="*/ 22 h 47"/>
                <a:gd name="T22" fmla="*/ 2 w 74"/>
                <a:gd name="T23" fmla="*/ 17 h 47"/>
                <a:gd name="T24" fmla="*/ 4 w 74"/>
                <a:gd name="T25" fmla="*/ 12 h 47"/>
                <a:gd name="T26" fmla="*/ 7 w 74"/>
                <a:gd name="T27" fmla="*/ 7 h 47"/>
                <a:gd name="T28" fmla="*/ 13 w 74"/>
                <a:gd name="T29" fmla="*/ 7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4"/>
                <a:gd name="T46" fmla="*/ 0 h 47"/>
                <a:gd name="T47" fmla="*/ 74 w 74"/>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4" h="47">
                  <a:moveTo>
                    <a:pt x="13" y="7"/>
                  </a:moveTo>
                  <a:lnTo>
                    <a:pt x="74" y="0"/>
                  </a:lnTo>
                  <a:lnTo>
                    <a:pt x="72" y="12"/>
                  </a:lnTo>
                  <a:lnTo>
                    <a:pt x="70" y="22"/>
                  </a:lnTo>
                  <a:lnTo>
                    <a:pt x="72" y="33"/>
                  </a:lnTo>
                  <a:lnTo>
                    <a:pt x="74" y="47"/>
                  </a:lnTo>
                  <a:lnTo>
                    <a:pt x="11" y="40"/>
                  </a:lnTo>
                  <a:lnTo>
                    <a:pt x="7" y="40"/>
                  </a:lnTo>
                  <a:lnTo>
                    <a:pt x="4" y="35"/>
                  </a:lnTo>
                  <a:lnTo>
                    <a:pt x="2" y="29"/>
                  </a:lnTo>
                  <a:lnTo>
                    <a:pt x="0" y="22"/>
                  </a:lnTo>
                  <a:lnTo>
                    <a:pt x="2" y="17"/>
                  </a:lnTo>
                  <a:lnTo>
                    <a:pt x="4" y="12"/>
                  </a:lnTo>
                  <a:lnTo>
                    <a:pt x="7" y="7"/>
                  </a:lnTo>
                  <a:lnTo>
                    <a:pt x="13" y="7"/>
                  </a:lnTo>
                  <a:close/>
                </a:path>
              </a:pathLst>
            </a:custGeom>
            <a:solidFill>
              <a:srgbClr val="DA251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92" name="Freeform 205"/>
            <p:cNvSpPr>
              <a:spLocks/>
            </p:cNvSpPr>
            <p:nvPr/>
          </p:nvSpPr>
          <p:spPr bwMode="auto">
            <a:xfrm>
              <a:off x="1872" y="1440"/>
              <a:ext cx="74" cy="47"/>
            </a:xfrm>
            <a:custGeom>
              <a:avLst/>
              <a:gdLst>
                <a:gd name="T0" fmla="*/ 13 w 74"/>
                <a:gd name="T1" fmla="*/ 7 h 47"/>
                <a:gd name="T2" fmla="*/ 74 w 74"/>
                <a:gd name="T3" fmla="*/ 0 h 47"/>
                <a:gd name="T4" fmla="*/ 72 w 74"/>
                <a:gd name="T5" fmla="*/ 12 h 47"/>
                <a:gd name="T6" fmla="*/ 70 w 74"/>
                <a:gd name="T7" fmla="*/ 22 h 47"/>
                <a:gd name="T8" fmla="*/ 72 w 74"/>
                <a:gd name="T9" fmla="*/ 33 h 47"/>
                <a:gd name="T10" fmla="*/ 74 w 74"/>
                <a:gd name="T11" fmla="*/ 47 h 47"/>
                <a:gd name="T12" fmla="*/ 11 w 74"/>
                <a:gd name="T13" fmla="*/ 40 h 47"/>
                <a:gd name="T14" fmla="*/ 7 w 74"/>
                <a:gd name="T15" fmla="*/ 40 h 47"/>
                <a:gd name="T16" fmla="*/ 4 w 74"/>
                <a:gd name="T17" fmla="*/ 35 h 47"/>
                <a:gd name="T18" fmla="*/ 2 w 74"/>
                <a:gd name="T19" fmla="*/ 29 h 47"/>
                <a:gd name="T20" fmla="*/ 0 w 74"/>
                <a:gd name="T21" fmla="*/ 22 h 47"/>
                <a:gd name="T22" fmla="*/ 2 w 74"/>
                <a:gd name="T23" fmla="*/ 17 h 47"/>
                <a:gd name="T24" fmla="*/ 4 w 74"/>
                <a:gd name="T25" fmla="*/ 12 h 47"/>
                <a:gd name="T26" fmla="*/ 7 w 74"/>
                <a:gd name="T27" fmla="*/ 7 h 47"/>
                <a:gd name="T28" fmla="*/ 13 w 74"/>
                <a:gd name="T29" fmla="*/ 7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4"/>
                <a:gd name="T46" fmla="*/ 0 h 47"/>
                <a:gd name="T47" fmla="*/ 74 w 74"/>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4" h="47">
                  <a:moveTo>
                    <a:pt x="13" y="7"/>
                  </a:moveTo>
                  <a:lnTo>
                    <a:pt x="74" y="0"/>
                  </a:lnTo>
                  <a:lnTo>
                    <a:pt x="72" y="12"/>
                  </a:lnTo>
                  <a:lnTo>
                    <a:pt x="70" y="22"/>
                  </a:lnTo>
                  <a:lnTo>
                    <a:pt x="72" y="33"/>
                  </a:lnTo>
                  <a:lnTo>
                    <a:pt x="74" y="47"/>
                  </a:lnTo>
                  <a:lnTo>
                    <a:pt x="11" y="40"/>
                  </a:lnTo>
                  <a:lnTo>
                    <a:pt x="7" y="40"/>
                  </a:lnTo>
                  <a:lnTo>
                    <a:pt x="4" y="35"/>
                  </a:lnTo>
                  <a:lnTo>
                    <a:pt x="2" y="29"/>
                  </a:lnTo>
                  <a:lnTo>
                    <a:pt x="0" y="22"/>
                  </a:lnTo>
                  <a:lnTo>
                    <a:pt x="2" y="17"/>
                  </a:lnTo>
                  <a:lnTo>
                    <a:pt x="4" y="12"/>
                  </a:lnTo>
                  <a:lnTo>
                    <a:pt x="7" y="7"/>
                  </a:lnTo>
                  <a:lnTo>
                    <a:pt x="13" y="7"/>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493" name="Freeform 206"/>
            <p:cNvSpPr>
              <a:spLocks/>
            </p:cNvSpPr>
            <p:nvPr/>
          </p:nvSpPr>
          <p:spPr bwMode="auto">
            <a:xfrm>
              <a:off x="1586" y="1651"/>
              <a:ext cx="87" cy="47"/>
            </a:xfrm>
            <a:custGeom>
              <a:avLst/>
              <a:gdLst>
                <a:gd name="T0" fmla="*/ 12 w 87"/>
                <a:gd name="T1" fmla="*/ 9 h 47"/>
                <a:gd name="T2" fmla="*/ 87 w 87"/>
                <a:gd name="T3" fmla="*/ 0 h 47"/>
                <a:gd name="T4" fmla="*/ 86 w 87"/>
                <a:gd name="T5" fmla="*/ 12 h 47"/>
                <a:gd name="T6" fmla="*/ 84 w 87"/>
                <a:gd name="T7" fmla="*/ 23 h 47"/>
                <a:gd name="T8" fmla="*/ 86 w 87"/>
                <a:gd name="T9" fmla="*/ 33 h 47"/>
                <a:gd name="T10" fmla="*/ 87 w 87"/>
                <a:gd name="T11" fmla="*/ 47 h 47"/>
                <a:gd name="T12" fmla="*/ 11 w 87"/>
                <a:gd name="T13" fmla="*/ 40 h 47"/>
                <a:gd name="T14" fmla="*/ 7 w 87"/>
                <a:gd name="T15" fmla="*/ 38 h 47"/>
                <a:gd name="T16" fmla="*/ 4 w 87"/>
                <a:gd name="T17" fmla="*/ 35 h 47"/>
                <a:gd name="T18" fmla="*/ 2 w 87"/>
                <a:gd name="T19" fmla="*/ 30 h 47"/>
                <a:gd name="T20" fmla="*/ 0 w 87"/>
                <a:gd name="T21" fmla="*/ 24 h 47"/>
                <a:gd name="T22" fmla="*/ 2 w 87"/>
                <a:gd name="T23" fmla="*/ 19 h 47"/>
                <a:gd name="T24" fmla="*/ 4 w 87"/>
                <a:gd name="T25" fmla="*/ 14 h 47"/>
                <a:gd name="T26" fmla="*/ 7 w 87"/>
                <a:gd name="T27" fmla="*/ 11 h 47"/>
                <a:gd name="T28" fmla="*/ 12 w 87"/>
                <a:gd name="T29" fmla="*/ 9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7"/>
                <a:gd name="T46" fmla="*/ 0 h 47"/>
                <a:gd name="T47" fmla="*/ 87 w 87"/>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7" h="47">
                  <a:moveTo>
                    <a:pt x="12" y="9"/>
                  </a:moveTo>
                  <a:lnTo>
                    <a:pt x="87" y="0"/>
                  </a:lnTo>
                  <a:lnTo>
                    <a:pt x="86" y="12"/>
                  </a:lnTo>
                  <a:lnTo>
                    <a:pt x="84" y="23"/>
                  </a:lnTo>
                  <a:lnTo>
                    <a:pt x="86" y="33"/>
                  </a:lnTo>
                  <a:lnTo>
                    <a:pt x="87" y="47"/>
                  </a:lnTo>
                  <a:lnTo>
                    <a:pt x="11" y="40"/>
                  </a:lnTo>
                  <a:lnTo>
                    <a:pt x="7" y="38"/>
                  </a:lnTo>
                  <a:lnTo>
                    <a:pt x="4" y="35"/>
                  </a:lnTo>
                  <a:lnTo>
                    <a:pt x="2" y="30"/>
                  </a:lnTo>
                  <a:lnTo>
                    <a:pt x="0" y="24"/>
                  </a:lnTo>
                  <a:lnTo>
                    <a:pt x="2" y="19"/>
                  </a:lnTo>
                  <a:lnTo>
                    <a:pt x="4" y="14"/>
                  </a:lnTo>
                  <a:lnTo>
                    <a:pt x="7" y="11"/>
                  </a:lnTo>
                  <a:lnTo>
                    <a:pt x="12" y="9"/>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94" name="Freeform 207"/>
            <p:cNvSpPr>
              <a:spLocks/>
            </p:cNvSpPr>
            <p:nvPr/>
          </p:nvSpPr>
          <p:spPr bwMode="auto">
            <a:xfrm>
              <a:off x="1586" y="1651"/>
              <a:ext cx="87" cy="47"/>
            </a:xfrm>
            <a:custGeom>
              <a:avLst/>
              <a:gdLst>
                <a:gd name="T0" fmla="*/ 12 w 87"/>
                <a:gd name="T1" fmla="*/ 9 h 47"/>
                <a:gd name="T2" fmla="*/ 87 w 87"/>
                <a:gd name="T3" fmla="*/ 0 h 47"/>
                <a:gd name="T4" fmla="*/ 86 w 87"/>
                <a:gd name="T5" fmla="*/ 12 h 47"/>
                <a:gd name="T6" fmla="*/ 84 w 87"/>
                <a:gd name="T7" fmla="*/ 23 h 47"/>
                <a:gd name="T8" fmla="*/ 86 w 87"/>
                <a:gd name="T9" fmla="*/ 33 h 47"/>
                <a:gd name="T10" fmla="*/ 87 w 87"/>
                <a:gd name="T11" fmla="*/ 47 h 47"/>
                <a:gd name="T12" fmla="*/ 11 w 87"/>
                <a:gd name="T13" fmla="*/ 40 h 47"/>
                <a:gd name="T14" fmla="*/ 7 w 87"/>
                <a:gd name="T15" fmla="*/ 38 h 47"/>
                <a:gd name="T16" fmla="*/ 4 w 87"/>
                <a:gd name="T17" fmla="*/ 35 h 47"/>
                <a:gd name="T18" fmla="*/ 2 w 87"/>
                <a:gd name="T19" fmla="*/ 30 h 47"/>
                <a:gd name="T20" fmla="*/ 0 w 87"/>
                <a:gd name="T21" fmla="*/ 24 h 47"/>
                <a:gd name="T22" fmla="*/ 2 w 87"/>
                <a:gd name="T23" fmla="*/ 19 h 47"/>
                <a:gd name="T24" fmla="*/ 4 w 87"/>
                <a:gd name="T25" fmla="*/ 14 h 47"/>
                <a:gd name="T26" fmla="*/ 7 w 87"/>
                <a:gd name="T27" fmla="*/ 11 h 47"/>
                <a:gd name="T28" fmla="*/ 12 w 87"/>
                <a:gd name="T29" fmla="*/ 9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7"/>
                <a:gd name="T46" fmla="*/ 0 h 47"/>
                <a:gd name="T47" fmla="*/ 87 w 87"/>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7" h="47">
                  <a:moveTo>
                    <a:pt x="12" y="9"/>
                  </a:moveTo>
                  <a:lnTo>
                    <a:pt x="87" y="0"/>
                  </a:lnTo>
                  <a:lnTo>
                    <a:pt x="86" y="12"/>
                  </a:lnTo>
                  <a:lnTo>
                    <a:pt x="84" y="23"/>
                  </a:lnTo>
                  <a:lnTo>
                    <a:pt x="86" y="33"/>
                  </a:lnTo>
                  <a:lnTo>
                    <a:pt x="87" y="47"/>
                  </a:lnTo>
                  <a:lnTo>
                    <a:pt x="11" y="40"/>
                  </a:lnTo>
                  <a:lnTo>
                    <a:pt x="7" y="38"/>
                  </a:lnTo>
                  <a:lnTo>
                    <a:pt x="4" y="35"/>
                  </a:lnTo>
                  <a:lnTo>
                    <a:pt x="2" y="30"/>
                  </a:lnTo>
                  <a:lnTo>
                    <a:pt x="0" y="24"/>
                  </a:lnTo>
                  <a:lnTo>
                    <a:pt x="2" y="19"/>
                  </a:lnTo>
                  <a:lnTo>
                    <a:pt x="4" y="14"/>
                  </a:lnTo>
                  <a:lnTo>
                    <a:pt x="7" y="11"/>
                  </a:lnTo>
                  <a:lnTo>
                    <a:pt x="12" y="9"/>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495" name="Freeform 209"/>
            <p:cNvSpPr>
              <a:spLocks/>
            </p:cNvSpPr>
            <p:nvPr/>
          </p:nvSpPr>
          <p:spPr bwMode="auto">
            <a:xfrm>
              <a:off x="1623" y="2084"/>
              <a:ext cx="70" cy="30"/>
            </a:xfrm>
            <a:custGeom>
              <a:avLst/>
              <a:gdLst>
                <a:gd name="T0" fmla="*/ 10 w 70"/>
                <a:gd name="T1" fmla="*/ 5 h 30"/>
                <a:gd name="T2" fmla="*/ 70 w 70"/>
                <a:gd name="T3" fmla="*/ 0 h 30"/>
                <a:gd name="T4" fmla="*/ 66 w 70"/>
                <a:gd name="T5" fmla="*/ 9 h 30"/>
                <a:gd name="T6" fmla="*/ 66 w 70"/>
                <a:gd name="T7" fmla="*/ 16 h 30"/>
                <a:gd name="T8" fmla="*/ 66 w 70"/>
                <a:gd name="T9" fmla="*/ 23 h 30"/>
                <a:gd name="T10" fmla="*/ 68 w 70"/>
                <a:gd name="T11" fmla="*/ 30 h 30"/>
                <a:gd name="T12" fmla="*/ 10 w 70"/>
                <a:gd name="T13" fmla="*/ 28 h 30"/>
                <a:gd name="T14" fmla="*/ 5 w 70"/>
                <a:gd name="T15" fmla="*/ 26 h 30"/>
                <a:gd name="T16" fmla="*/ 2 w 70"/>
                <a:gd name="T17" fmla="*/ 24 h 30"/>
                <a:gd name="T18" fmla="*/ 0 w 70"/>
                <a:gd name="T19" fmla="*/ 21 h 30"/>
                <a:gd name="T20" fmla="*/ 0 w 70"/>
                <a:gd name="T21" fmla="*/ 16 h 30"/>
                <a:gd name="T22" fmla="*/ 0 w 70"/>
                <a:gd name="T23" fmla="*/ 12 h 30"/>
                <a:gd name="T24" fmla="*/ 2 w 70"/>
                <a:gd name="T25" fmla="*/ 9 h 30"/>
                <a:gd name="T26" fmla="*/ 5 w 70"/>
                <a:gd name="T27" fmla="*/ 5 h 30"/>
                <a:gd name="T28" fmla="*/ 10 w 70"/>
                <a:gd name="T29" fmla="*/ 5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30"/>
                <a:gd name="T47" fmla="*/ 70 w 70"/>
                <a:gd name="T48" fmla="*/ 30 h 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30">
                  <a:moveTo>
                    <a:pt x="10" y="5"/>
                  </a:moveTo>
                  <a:lnTo>
                    <a:pt x="70" y="0"/>
                  </a:lnTo>
                  <a:lnTo>
                    <a:pt x="66" y="9"/>
                  </a:lnTo>
                  <a:lnTo>
                    <a:pt x="66" y="16"/>
                  </a:lnTo>
                  <a:lnTo>
                    <a:pt x="66" y="23"/>
                  </a:lnTo>
                  <a:lnTo>
                    <a:pt x="68" y="30"/>
                  </a:lnTo>
                  <a:lnTo>
                    <a:pt x="10" y="28"/>
                  </a:lnTo>
                  <a:lnTo>
                    <a:pt x="5" y="26"/>
                  </a:lnTo>
                  <a:lnTo>
                    <a:pt x="2" y="24"/>
                  </a:lnTo>
                  <a:lnTo>
                    <a:pt x="0" y="21"/>
                  </a:lnTo>
                  <a:lnTo>
                    <a:pt x="0" y="16"/>
                  </a:lnTo>
                  <a:lnTo>
                    <a:pt x="0" y="12"/>
                  </a:lnTo>
                  <a:lnTo>
                    <a:pt x="2" y="9"/>
                  </a:lnTo>
                  <a:lnTo>
                    <a:pt x="5" y="5"/>
                  </a:lnTo>
                  <a:lnTo>
                    <a:pt x="10" y="5"/>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96" name="Freeform 210"/>
            <p:cNvSpPr>
              <a:spLocks/>
            </p:cNvSpPr>
            <p:nvPr/>
          </p:nvSpPr>
          <p:spPr bwMode="auto">
            <a:xfrm>
              <a:off x="1623" y="2084"/>
              <a:ext cx="70" cy="30"/>
            </a:xfrm>
            <a:custGeom>
              <a:avLst/>
              <a:gdLst>
                <a:gd name="T0" fmla="*/ 10 w 70"/>
                <a:gd name="T1" fmla="*/ 5 h 30"/>
                <a:gd name="T2" fmla="*/ 70 w 70"/>
                <a:gd name="T3" fmla="*/ 0 h 30"/>
                <a:gd name="T4" fmla="*/ 66 w 70"/>
                <a:gd name="T5" fmla="*/ 9 h 30"/>
                <a:gd name="T6" fmla="*/ 66 w 70"/>
                <a:gd name="T7" fmla="*/ 16 h 30"/>
                <a:gd name="T8" fmla="*/ 66 w 70"/>
                <a:gd name="T9" fmla="*/ 23 h 30"/>
                <a:gd name="T10" fmla="*/ 68 w 70"/>
                <a:gd name="T11" fmla="*/ 30 h 30"/>
                <a:gd name="T12" fmla="*/ 10 w 70"/>
                <a:gd name="T13" fmla="*/ 28 h 30"/>
                <a:gd name="T14" fmla="*/ 5 w 70"/>
                <a:gd name="T15" fmla="*/ 26 h 30"/>
                <a:gd name="T16" fmla="*/ 2 w 70"/>
                <a:gd name="T17" fmla="*/ 24 h 30"/>
                <a:gd name="T18" fmla="*/ 0 w 70"/>
                <a:gd name="T19" fmla="*/ 21 h 30"/>
                <a:gd name="T20" fmla="*/ 0 w 70"/>
                <a:gd name="T21" fmla="*/ 16 h 30"/>
                <a:gd name="T22" fmla="*/ 0 w 70"/>
                <a:gd name="T23" fmla="*/ 12 h 30"/>
                <a:gd name="T24" fmla="*/ 2 w 70"/>
                <a:gd name="T25" fmla="*/ 9 h 30"/>
                <a:gd name="T26" fmla="*/ 5 w 70"/>
                <a:gd name="T27" fmla="*/ 5 h 30"/>
                <a:gd name="T28" fmla="*/ 10 w 70"/>
                <a:gd name="T29" fmla="*/ 5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30"/>
                <a:gd name="T47" fmla="*/ 70 w 70"/>
                <a:gd name="T48" fmla="*/ 30 h 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30">
                  <a:moveTo>
                    <a:pt x="10" y="5"/>
                  </a:moveTo>
                  <a:lnTo>
                    <a:pt x="70" y="0"/>
                  </a:lnTo>
                  <a:lnTo>
                    <a:pt x="66" y="9"/>
                  </a:lnTo>
                  <a:lnTo>
                    <a:pt x="66" y="16"/>
                  </a:lnTo>
                  <a:lnTo>
                    <a:pt x="66" y="23"/>
                  </a:lnTo>
                  <a:lnTo>
                    <a:pt x="68" y="30"/>
                  </a:lnTo>
                  <a:lnTo>
                    <a:pt x="10" y="28"/>
                  </a:lnTo>
                  <a:lnTo>
                    <a:pt x="5" y="26"/>
                  </a:lnTo>
                  <a:lnTo>
                    <a:pt x="2" y="24"/>
                  </a:lnTo>
                  <a:lnTo>
                    <a:pt x="0" y="21"/>
                  </a:lnTo>
                  <a:lnTo>
                    <a:pt x="0" y="16"/>
                  </a:lnTo>
                  <a:lnTo>
                    <a:pt x="0" y="12"/>
                  </a:lnTo>
                  <a:lnTo>
                    <a:pt x="2" y="9"/>
                  </a:lnTo>
                  <a:lnTo>
                    <a:pt x="5" y="5"/>
                  </a:lnTo>
                  <a:lnTo>
                    <a:pt x="10" y="5"/>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497" name="Freeform 211"/>
            <p:cNvSpPr>
              <a:spLocks/>
            </p:cNvSpPr>
            <p:nvPr/>
          </p:nvSpPr>
          <p:spPr bwMode="auto">
            <a:xfrm>
              <a:off x="1946" y="2307"/>
              <a:ext cx="73" cy="49"/>
            </a:xfrm>
            <a:custGeom>
              <a:avLst/>
              <a:gdLst>
                <a:gd name="T0" fmla="*/ 12 w 73"/>
                <a:gd name="T1" fmla="*/ 7 h 49"/>
                <a:gd name="T2" fmla="*/ 73 w 73"/>
                <a:gd name="T3" fmla="*/ 0 h 49"/>
                <a:gd name="T4" fmla="*/ 71 w 73"/>
                <a:gd name="T5" fmla="*/ 14 h 49"/>
                <a:gd name="T6" fmla="*/ 70 w 73"/>
                <a:gd name="T7" fmla="*/ 25 h 49"/>
                <a:gd name="T8" fmla="*/ 71 w 73"/>
                <a:gd name="T9" fmla="*/ 35 h 49"/>
                <a:gd name="T10" fmla="*/ 73 w 73"/>
                <a:gd name="T11" fmla="*/ 49 h 49"/>
                <a:gd name="T12" fmla="*/ 10 w 73"/>
                <a:gd name="T13" fmla="*/ 42 h 49"/>
                <a:gd name="T14" fmla="*/ 7 w 73"/>
                <a:gd name="T15" fmla="*/ 41 h 49"/>
                <a:gd name="T16" fmla="*/ 3 w 73"/>
                <a:gd name="T17" fmla="*/ 37 h 49"/>
                <a:gd name="T18" fmla="*/ 2 w 73"/>
                <a:gd name="T19" fmla="*/ 32 h 49"/>
                <a:gd name="T20" fmla="*/ 0 w 73"/>
                <a:gd name="T21" fmla="*/ 25 h 49"/>
                <a:gd name="T22" fmla="*/ 2 w 73"/>
                <a:gd name="T23" fmla="*/ 20 h 49"/>
                <a:gd name="T24" fmla="*/ 3 w 73"/>
                <a:gd name="T25" fmla="*/ 13 h 49"/>
                <a:gd name="T26" fmla="*/ 7 w 73"/>
                <a:gd name="T27" fmla="*/ 9 h 49"/>
                <a:gd name="T28" fmla="*/ 12 w 73"/>
                <a:gd name="T29" fmla="*/ 7 h 4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3"/>
                <a:gd name="T46" fmla="*/ 0 h 49"/>
                <a:gd name="T47" fmla="*/ 73 w 73"/>
                <a:gd name="T48" fmla="*/ 49 h 4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3" h="49">
                  <a:moveTo>
                    <a:pt x="12" y="7"/>
                  </a:moveTo>
                  <a:lnTo>
                    <a:pt x="73" y="0"/>
                  </a:lnTo>
                  <a:lnTo>
                    <a:pt x="71" y="14"/>
                  </a:lnTo>
                  <a:lnTo>
                    <a:pt x="70" y="25"/>
                  </a:lnTo>
                  <a:lnTo>
                    <a:pt x="71" y="35"/>
                  </a:lnTo>
                  <a:lnTo>
                    <a:pt x="73" y="49"/>
                  </a:lnTo>
                  <a:lnTo>
                    <a:pt x="10" y="42"/>
                  </a:lnTo>
                  <a:lnTo>
                    <a:pt x="7" y="41"/>
                  </a:lnTo>
                  <a:lnTo>
                    <a:pt x="3" y="37"/>
                  </a:lnTo>
                  <a:lnTo>
                    <a:pt x="2" y="32"/>
                  </a:lnTo>
                  <a:lnTo>
                    <a:pt x="0" y="25"/>
                  </a:lnTo>
                  <a:lnTo>
                    <a:pt x="2" y="20"/>
                  </a:lnTo>
                  <a:lnTo>
                    <a:pt x="3" y="13"/>
                  </a:lnTo>
                  <a:lnTo>
                    <a:pt x="7" y="9"/>
                  </a:lnTo>
                  <a:lnTo>
                    <a:pt x="12" y="7"/>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98" name="Freeform 212"/>
            <p:cNvSpPr>
              <a:spLocks/>
            </p:cNvSpPr>
            <p:nvPr/>
          </p:nvSpPr>
          <p:spPr bwMode="auto">
            <a:xfrm>
              <a:off x="1946" y="2307"/>
              <a:ext cx="73" cy="49"/>
            </a:xfrm>
            <a:custGeom>
              <a:avLst/>
              <a:gdLst>
                <a:gd name="T0" fmla="*/ 12 w 73"/>
                <a:gd name="T1" fmla="*/ 7 h 49"/>
                <a:gd name="T2" fmla="*/ 73 w 73"/>
                <a:gd name="T3" fmla="*/ 0 h 49"/>
                <a:gd name="T4" fmla="*/ 71 w 73"/>
                <a:gd name="T5" fmla="*/ 14 h 49"/>
                <a:gd name="T6" fmla="*/ 70 w 73"/>
                <a:gd name="T7" fmla="*/ 25 h 49"/>
                <a:gd name="T8" fmla="*/ 71 w 73"/>
                <a:gd name="T9" fmla="*/ 35 h 49"/>
                <a:gd name="T10" fmla="*/ 73 w 73"/>
                <a:gd name="T11" fmla="*/ 49 h 49"/>
                <a:gd name="T12" fmla="*/ 10 w 73"/>
                <a:gd name="T13" fmla="*/ 42 h 49"/>
                <a:gd name="T14" fmla="*/ 7 w 73"/>
                <a:gd name="T15" fmla="*/ 41 h 49"/>
                <a:gd name="T16" fmla="*/ 3 w 73"/>
                <a:gd name="T17" fmla="*/ 37 h 49"/>
                <a:gd name="T18" fmla="*/ 2 w 73"/>
                <a:gd name="T19" fmla="*/ 32 h 49"/>
                <a:gd name="T20" fmla="*/ 0 w 73"/>
                <a:gd name="T21" fmla="*/ 25 h 49"/>
                <a:gd name="T22" fmla="*/ 2 w 73"/>
                <a:gd name="T23" fmla="*/ 20 h 49"/>
                <a:gd name="T24" fmla="*/ 3 w 73"/>
                <a:gd name="T25" fmla="*/ 13 h 49"/>
                <a:gd name="T26" fmla="*/ 7 w 73"/>
                <a:gd name="T27" fmla="*/ 9 h 49"/>
                <a:gd name="T28" fmla="*/ 12 w 73"/>
                <a:gd name="T29" fmla="*/ 7 h 4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3"/>
                <a:gd name="T46" fmla="*/ 0 h 49"/>
                <a:gd name="T47" fmla="*/ 73 w 73"/>
                <a:gd name="T48" fmla="*/ 49 h 4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3" h="49">
                  <a:moveTo>
                    <a:pt x="12" y="7"/>
                  </a:moveTo>
                  <a:lnTo>
                    <a:pt x="73" y="0"/>
                  </a:lnTo>
                  <a:lnTo>
                    <a:pt x="71" y="14"/>
                  </a:lnTo>
                  <a:lnTo>
                    <a:pt x="70" y="25"/>
                  </a:lnTo>
                  <a:lnTo>
                    <a:pt x="71" y="35"/>
                  </a:lnTo>
                  <a:lnTo>
                    <a:pt x="73" y="49"/>
                  </a:lnTo>
                  <a:lnTo>
                    <a:pt x="10" y="42"/>
                  </a:lnTo>
                  <a:lnTo>
                    <a:pt x="7" y="41"/>
                  </a:lnTo>
                  <a:lnTo>
                    <a:pt x="3" y="37"/>
                  </a:lnTo>
                  <a:lnTo>
                    <a:pt x="2" y="32"/>
                  </a:lnTo>
                  <a:lnTo>
                    <a:pt x="0" y="25"/>
                  </a:lnTo>
                  <a:lnTo>
                    <a:pt x="2" y="20"/>
                  </a:lnTo>
                  <a:lnTo>
                    <a:pt x="3" y="13"/>
                  </a:lnTo>
                  <a:lnTo>
                    <a:pt x="7" y="9"/>
                  </a:lnTo>
                  <a:lnTo>
                    <a:pt x="12" y="7"/>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499" name="Freeform 213"/>
            <p:cNvSpPr>
              <a:spLocks/>
            </p:cNvSpPr>
            <p:nvPr/>
          </p:nvSpPr>
          <p:spPr bwMode="auto">
            <a:xfrm>
              <a:off x="1811" y="2067"/>
              <a:ext cx="58" cy="47"/>
            </a:xfrm>
            <a:custGeom>
              <a:avLst/>
              <a:gdLst>
                <a:gd name="T0" fmla="*/ 6 w 58"/>
                <a:gd name="T1" fmla="*/ 24 h 47"/>
                <a:gd name="T2" fmla="*/ 47 w 58"/>
                <a:gd name="T3" fmla="*/ 0 h 47"/>
                <a:gd name="T4" fmla="*/ 49 w 58"/>
                <a:gd name="T5" fmla="*/ 12 h 47"/>
                <a:gd name="T6" fmla="*/ 51 w 58"/>
                <a:gd name="T7" fmla="*/ 22 h 47"/>
                <a:gd name="T8" fmla="*/ 53 w 58"/>
                <a:gd name="T9" fmla="*/ 33 h 47"/>
                <a:gd name="T10" fmla="*/ 58 w 58"/>
                <a:gd name="T11" fmla="*/ 45 h 47"/>
                <a:gd name="T12" fmla="*/ 16 w 58"/>
                <a:gd name="T13" fmla="*/ 47 h 47"/>
                <a:gd name="T14" fmla="*/ 11 w 58"/>
                <a:gd name="T15" fmla="*/ 47 h 47"/>
                <a:gd name="T16" fmla="*/ 7 w 58"/>
                <a:gd name="T17" fmla="*/ 45 h 47"/>
                <a:gd name="T18" fmla="*/ 4 w 58"/>
                <a:gd name="T19" fmla="*/ 43 h 47"/>
                <a:gd name="T20" fmla="*/ 2 w 58"/>
                <a:gd name="T21" fmla="*/ 40 h 47"/>
                <a:gd name="T22" fmla="*/ 0 w 58"/>
                <a:gd name="T23" fmla="*/ 34 h 47"/>
                <a:gd name="T24" fmla="*/ 0 w 58"/>
                <a:gd name="T25" fmla="*/ 31 h 47"/>
                <a:gd name="T26" fmla="*/ 2 w 58"/>
                <a:gd name="T27" fmla="*/ 27 h 47"/>
                <a:gd name="T28" fmla="*/ 6 w 58"/>
                <a:gd name="T29" fmla="*/ 24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8"/>
                <a:gd name="T46" fmla="*/ 0 h 47"/>
                <a:gd name="T47" fmla="*/ 58 w 58"/>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8" h="47">
                  <a:moveTo>
                    <a:pt x="6" y="24"/>
                  </a:moveTo>
                  <a:lnTo>
                    <a:pt x="47" y="0"/>
                  </a:lnTo>
                  <a:lnTo>
                    <a:pt x="49" y="12"/>
                  </a:lnTo>
                  <a:lnTo>
                    <a:pt x="51" y="22"/>
                  </a:lnTo>
                  <a:lnTo>
                    <a:pt x="53" y="33"/>
                  </a:lnTo>
                  <a:lnTo>
                    <a:pt x="58" y="45"/>
                  </a:lnTo>
                  <a:lnTo>
                    <a:pt x="16" y="47"/>
                  </a:lnTo>
                  <a:lnTo>
                    <a:pt x="11" y="47"/>
                  </a:lnTo>
                  <a:lnTo>
                    <a:pt x="7" y="45"/>
                  </a:lnTo>
                  <a:lnTo>
                    <a:pt x="4" y="43"/>
                  </a:lnTo>
                  <a:lnTo>
                    <a:pt x="2" y="40"/>
                  </a:lnTo>
                  <a:lnTo>
                    <a:pt x="0" y="34"/>
                  </a:lnTo>
                  <a:lnTo>
                    <a:pt x="0" y="31"/>
                  </a:lnTo>
                  <a:lnTo>
                    <a:pt x="2" y="27"/>
                  </a:lnTo>
                  <a:lnTo>
                    <a:pt x="6" y="24"/>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00" name="Freeform 214"/>
            <p:cNvSpPr>
              <a:spLocks/>
            </p:cNvSpPr>
            <p:nvPr/>
          </p:nvSpPr>
          <p:spPr bwMode="auto">
            <a:xfrm>
              <a:off x="1811" y="2067"/>
              <a:ext cx="58" cy="47"/>
            </a:xfrm>
            <a:custGeom>
              <a:avLst/>
              <a:gdLst>
                <a:gd name="T0" fmla="*/ 6 w 58"/>
                <a:gd name="T1" fmla="*/ 24 h 47"/>
                <a:gd name="T2" fmla="*/ 47 w 58"/>
                <a:gd name="T3" fmla="*/ 0 h 47"/>
                <a:gd name="T4" fmla="*/ 49 w 58"/>
                <a:gd name="T5" fmla="*/ 12 h 47"/>
                <a:gd name="T6" fmla="*/ 51 w 58"/>
                <a:gd name="T7" fmla="*/ 22 h 47"/>
                <a:gd name="T8" fmla="*/ 53 w 58"/>
                <a:gd name="T9" fmla="*/ 33 h 47"/>
                <a:gd name="T10" fmla="*/ 58 w 58"/>
                <a:gd name="T11" fmla="*/ 45 h 47"/>
                <a:gd name="T12" fmla="*/ 16 w 58"/>
                <a:gd name="T13" fmla="*/ 47 h 47"/>
                <a:gd name="T14" fmla="*/ 11 w 58"/>
                <a:gd name="T15" fmla="*/ 47 h 47"/>
                <a:gd name="T16" fmla="*/ 7 w 58"/>
                <a:gd name="T17" fmla="*/ 45 h 47"/>
                <a:gd name="T18" fmla="*/ 4 w 58"/>
                <a:gd name="T19" fmla="*/ 43 h 47"/>
                <a:gd name="T20" fmla="*/ 2 w 58"/>
                <a:gd name="T21" fmla="*/ 40 h 47"/>
                <a:gd name="T22" fmla="*/ 0 w 58"/>
                <a:gd name="T23" fmla="*/ 34 h 47"/>
                <a:gd name="T24" fmla="*/ 0 w 58"/>
                <a:gd name="T25" fmla="*/ 31 h 47"/>
                <a:gd name="T26" fmla="*/ 2 w 58"/>
                <a:gd name="T27" fmla="*/ 27 h 47"/>
                <a:gd name="T28" fmla="*/ 6 w 58"/>
                <a:gd name="T29" fmla="*/ 24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8"/>
                <a:gd name="T46" fmla="*/ 0 h 47"/>
                <a:gd name="T47" fmla="*/ 58 w 58"/>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8" h="47">
                  <a:moveTo>
                    <a:pt x="6" y="24"/>
                  </a:moveTo>
                  <a:lnTo>
                    <a:pt x="47" y="0"/>
                  </a:lnTo>
                  <a:lnTo>
                    <a:pt x="49" y="12"/>
                  </a:lnTo>
                  <a:lnTo>
                    <a:pt x="51" y="22"/>
                  </a:lnTo>
                  <a:lnTo>
                    <a:pt x="53" y="33"/>
                  </a:lnTo>
                  <a:lnTo>
                    <a:pt x="58" y="45"/>
                  </a:lnTo>
                  <a:lnTo>
                    <a:pt x="16" y="47"/>
                  </a:lnTo>
                  <a:lnTo>
                    <a:pt x="11" y="47"/>
                  </a:lnTo>
                  <a:lnTo>
                    <a:pt x="7" y="45"/>
                  </a:lnTo>
                  <a:lnTo>
                    <a:pt x="4" y="43"/>
                  </a:lnTo>
                  <a:lnTo>
                    <a:pt x="2" y="40"/>
                  </a:lnTo>
                  <a:lnTo>
                    <a:pt x="0" y="34"/>
                  </a:lnTo>
                  <a:lnTo>
                    <a:pt x="0" y="31"/>
                  </a:lnTo>
                  <a:lnTo>
                    <a:pt x="2" y="27"/>
                  </a:lnTo>
                  <a:lnTo>
                    <a:pt x="6" y="24"/>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501" name="Freeform 215"/>
            <p:cNvSpPr>
              <a:spLocks/>
            </p:cNvSpPr>
            <p:nvPr/>
          </p:nvSpPr>
          <p:spPr bwMode="auto">
            <a:xfrm>
              <a:off x="1762" y="1735"/>
              <a:ext cx="69" cy="94"/>
            </a:xfrm>
            <a:custGeom>
              <a:avLst/>
              <a:gdLst>
                <a:gd name="T0" fmla="*/ 30 w 69"/>
                <a:gd name="T1" fmla="*/ 10 h 94"/>
                <a:gd name="T2" fmla="*/ 69 w 69"/>
                <a:gd name="T3" fmla="*/ 63 h 94"/>
                <a:gd name="T4" fmla="*/ 58 w 69"/>
                <a:gd name="T5" fmla="*/ 68 h 94"/>
                <a:gd name="T6" fmla="*/ 51 w 69"/>
                <a:gd name="T7" fmla="*/ 73 h 94"/>
                <a:gd name="T8" fmla="*/ 46 w 69"/>
                <a:gd name="T9" fmla="*/ 82 h 94"/>
                <a:gd name="T10" fmla="*/ 34 w 69"/>
                <a:gd name="T11" fmla="*/ 94 h 94"/>
                <a:gd name="T12" fmla="*/ 4 w 69"/>
                <a:gd name="T13" fmla="*/ 23 h 94"/>
                <a:gd name="T14" fmla="*/ 0 w 69"/>
                <a:gd name="T15" fmla="*/ 16 h 94"/>
                <a:gd name="T16" fmla="*/ 0 w 69"/>
                <a:gd name="T17" fmla="*/ 10 h 94"/>
                <a:gd name="T18" fmla="*/ 2 w 69"/>
                <a:gd name="T19" fmla="*/ 5 h 94"/>
                <a:gd name="T20" fmla="*/ 6 w 69"/>
                <a:gd name="T21" fmla="*/ 2 h 94"/>
                <a:gd name="T22" fmla="*/ 11 w 69"/>
                <a:gd name="T23" fmla="*/ 0 h 94"/>
                <a:gd name="T24" fmla="*/ 18 w 69"/>
                <a:gd name="T25" fmla="*/ 0 h 94"/>
                <a:gd name="T26" fmla="*/ 23 w 69"/>
                <a:gd name="T27" fmla="*/ 3 h 94"/>
                <a:gd name="T28" fmla="*/ 30 w 69"/>
                <a:gd name="T29" fmla="*/ 10 h 9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9"/>
                <a:gd name="T46" fmla="*/ 0 h 94"/>
                <a:gd name="T47" fmla="*/ 69 w 69"/>
                <a:gd name="T48" fmla="*/ 94 h 9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9" h="94">
                  <a:moveTo>
                    <a:pt x="30" y="10"/>
                  </a:moveTo>
                  <a:lnTo>
                    <a:pt x="69" y="63"/>
                  </a:lnTo>
                  <a:lnTo>
                    <a:pt x="58" y="68"/>
                  </a:lnTo>
                  <a:lnTo>
                    <a:pt x="51" y="73"/>
                  </a:lnTo>
                  <a:lnTo>
                    <a:pt x="46" y="82"/>
                  </a:lnTo>
                  <a:lnTo>
                    <a:pt x="34" y="94"/>
                  </a:lnTo>
                  <a:lnTo>
                    <a:pt x="4" y="23"/>
                  </a:lnTo>
                  <a:lnTo>
                    <a:pt x="0" y="16"/>
                  </a:lnTo>
                  <a:lnTo>
                    <a:pt x="0" y="10"/>
                  </a:lnTo>
                  <a:lnTo>
                    <a:pt x="2" y="5"/>
                  </a:lnTo>
                  <a:lnTo>
                    <a:pt x="6" y="2"/>
                  </a:lnTo>
                  <a:lnTo>
                    <a:pt x="11" y="0"/>
                  </a:lnTo>
                  <a:lnTo>
                    <a:pt x="18" y="0"/>
                  </a:lnTo>
                  <a:lnTo>
                    <a:pt x="23" y="3"/>
                  </a:lnTo>
                  <a:lnTo>
                    <a:pt x="30" y="10"/>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02" name="Freeform 216"/>
            <p:cNvSpPr>
              <a:spLocks/>
            </p:cNvSpPr>
            <p:nvPr/>
          </p:nvSpPr>
          <p:spPr bwMode="auto">
            <a:xfrm>
              <a:off x="1762" y="1735"/>
              <a:ext cx="69" cy="94"/>
            </a:xfrm>
            <a:custGeom>
              <a:avLst/>
              <a:gdLst>
                <a:gd name="T0" fmla="*/ 30 w 69"/>
                <a:gd name="T1" fmla="*/ 10 h 94"/>
                <a:gd name="T2" fmla="*/ 69 w 69"/>
                <a:gd name="T3" fmla="*/ 63 h 94"/>
                <a:gd name="T4" fmla="*/ 58 w 69"/>
                <a:gd name="T5" fmla="*/ 68 h 94"/>
                <a:gd name="T6" fmla="*/ 51 w 69"/>
                <a:gd name="T7" fmla="*/ 73 h 94"/>
                <a:gd name="T8" fmla="*/ 46 w 69"/>
                <a:gd name="T9" fmla="*/ 82 h 94"/>
                <a:gd name="T10" fmla="*/ 34 w 69"/>
                <a:gd name="T11" fmla="*/ 94 h 94"/>
                <a:gd name="T12" fmla="*/ 4 w 69"/>
                <a:gd name="T13" fmla="*/ 23 h 94"/>
                <a:gd name="T14" fmla="*/ 0 w 69"/>
                <a:gd name="T15" fmla="*/ 16 h 94"/>
                <a:gd name="T16" fmla="*/ 0 w 69"/>
                <a:gd name="T17" fmla="*/ 10 h 94"/>
                <a:gd name="T18" fmla="*/ 2 w 69"/>
                <a:gd name="T19" fmla="*/ 5 h 94"/>
                <a:gd name="T20" fmla="*/ 6 w 69"/>
                <a:gd name="T21" fmla="*/ 2 h 94"/>
                <a:gd name="T22" fmla="*/ 11 w 69"/>
                <a:gd name="T23" fmla="*/ 0 h 94"/>
                <a:gd name="T24" fmla="*/ 18 w 69"/>
                <a:gd name="T25" fmla="*/ 0 h 94"/>
                <a:gd name="T26" fmla="*/ 23 w 69"/>
                <a:gd name="T27" fmla="*/ 3 h 94"/>
                <a:gd name="T28" fmla="*/ 30 w 69"/>
                <a:gd name="T29" fmla="*/ 10 h 9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9"/>
                <a:gd name="T46" fmla="*/ 0 h 94"/>
                <a:gd name="T47" fmla="*/ 69 w 69"/>
                <a:gd name="T48" fmla="*/ 94 h 9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9" h="94">
                  <a:moveTo>
                    <a:pt x="30" y="10"/>
                  </a:moveTo>
                  <a:lnTo>
                    <a:pt x="69" y="63"/>
                  </a:lnTo>
                  <a:lnTo>
                    <a:pt x="58" y="68"/>
                  </a:lnTo>
                  <a:lnTo>
                    <a:pt x="51" y="73"/>
                  </a:lnTo>
                  <a:lnTo>
                    <a:pt x="46" y="82"/>
                  </a:lnTo>
                  <a:lnTo>
                    <a:pt x="34" y="94"/>
                  </a:lnTo>
                  <a:lnTo>
                    <a:pt x="4" y="23"/>
                  </a:lnTo>
                  <a:lnTo>
                    <a:pt x="0" y="16"/>
                  </a:lnTo>
                  <a:lnTo>
                    <a:pt x="0" y="10"/>
                  </a:lnTo>
                  <a:lnTo>
                    <a:pt x="2" y="5"/>
                  </a:lnTo>
                  <a:lnTo>
                    <a:pt x="6" y="2"/>
                  </a:lnTo>
                  <a:lnTo>
                    <a:pt x="11" y="0"/>
                  </a:lnTo>
                  <a:lnTo>
                    <a:pt x="18" y="0"/>
                  </a:lnTo>
                  <a:lnTo>
                    <a:pt x="23" y="3"/>
                  </a:lnTo>
                  <a:lnTo>
                    <a:pt x="30" y="10"/>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503" name="Freeform 217"/>
            <p:cNvSpPr>
              <a:spLocks/>
            </p:cNvSpPr>
            <p:nvPr/>
          </p:nvSpPr>
          <p:spPr bwMode="auto">
            <a:xfrm>
              <a:off x="1764" y="1925"/>
              <a:ext cx="84" cy="105"/>
            </a:xfrm>
            <a:custGeom>
              <a:avLst/>
              <a:gdLst>
                <a:gd name="T0" fmla="*/ 25 w 84"/>
                <a:gd name="T1" fmla="*/ 94 h 105"/>
                <a:gd name="T2" fmla="*/ 84 w 84"/>
                <a:gd name="T3" fmla="*/ 23 h 105"/>
                <a:gd name="T4" fmla="*/ 72 w 84"/>
                <a:gd name="T5" fmla="*/ 19 h 105"/>
                <a:gd name="T6" fmla="*/ 63 w 84"/>
                <a:gd name="T7" fmla="*/ 18 h 105"/>
                <a:gd name="T8" fmla="*/ 54 w 84"/>
                <a:gd name="T9" fmla="*/ 12 h 105"/>
                <a:gd name="T10" fmla="*/ 42 w 84"/>
                <a:gd name="T11" fmla="*/ 0 h 105"/>
                <a:gd name="T12" fmla="*/ 5 w 84"/>
                <a:gd name="T13" fmla="*/ 84 h 105"/>
                <a:gd name="T14" fmla="*/ 2 w 84"/>
                <a:gd name="T15" fmla="*/ 91 h 105"/>
                <a:gd name="T16" fmla="*/ 0 w 84"/>
                <a:gd name="T17" fmla="*/ 96 h 105"/>
                <a:gd name="T18" fmla="*/ 2 w 84"/>
                <a:gd name="T19" fmla="*/ 100 h 105"/>
                <a:gd name="T20" fmla="*/ 4 w 84"/>
                <a:gd name="T21" fmla="*/ 103 h 105"/>
                <a:gd name="T22" fmla="*/ 7 w 84"/>
                <a:gd name="T23" fmla="*/ 105 h 105"/>
                <a:gd name="T24" fmla="*/ 12 w 84"/>
                <a:gd name="T25" fmla="*/ 103 h 105"/>
                <a:gd name="T26" fmla="*/ 18 w 84"/>
                <a:gd name="T27" fmla="*/ 100 h 105"/>
                <a:gd name="T28" fmla="*/ 25 w 84"/>
                <a:gd name="T29" fmla="*/ 94 h 10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4"/>
                <a:gd name="T46" fmla="*/ 0 h 105"/>
                <a:gd name="T47" fmla="*/ 84 w 84"/>
                <a:gd name="T48" fmla="*/ 105 h 10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4" h="105">
                  <a:moveTo>
                    <a:pt x="25" y="94"/>
                  </a:moveTo>
                  <a:lnTo>
                    <a:pt x="84" y="23"/>
                  </a:lnTo>
                  <a:lnTo>
                    <a:pt x="72" y="19"/>
                  </a:lnTo>
                  <a:lnTo>
                    <a:pt x="63" y="18"/>
                  </a:lnTo>
                  <a:lnTo>
                    <a:pt x="54" y="12"/>
                  </a:lnTo>
                  <a:lnTo>
                    <a:pt x="42" y="0"/>
                  </a:lnTo>
                  <a:lnTo>
                    <a:pt x="5" y="84"/>
                  </a:lnTo>
                  <a:lnTo>
                    <a:pt x="2" y="91"/>
                  </a:lnTo>
                  <a:lnTo>
                    <a:pt x="0" y="96"/>
                  </a:lnTo>
                  <a:lnTo>
                    <a:pt x="2" y="100"/>
                  </a:lnTo>
                  <a:lnTo>
                    <a:pt x="4" y="103"/>
                  </a:lnTo>
                  <a:lnTo>
                    <a:pt x="7" y="105"/>
                  </a:lnTo>
                  <a:lnTo>
                    <a:pt x="12" y="103"/>
                  </a:lnTo>
                  <a:lnTo>
                    <a:pt x="18" y="100"/>
                  </a:lnTo>
                  <a:lnTo>
                    <a:pt x="25" y="94"/>
                  </a:lnTo>
                  <a:close/>
                </a:path>
              </a:pathLst>
            </a:custGeom>
            <a:solidFill>
              <a:srgbClr val="DA251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04" name="Freeform 218"/>
            <p:cNvSpPr>
              <a:spLocks/>
            </p:cNvSpPr>
            <p:nvPr/>
          </p:nvSpPr>
          <p:spPr bwMode="auto">
            <a:xfrm>
              <a:off x="1764" y="1925"/>
              <a:ext cx="84" cy="105"/>
            </a:xfrm>
            <a:custGeom>
              <a:avLst/>
              <a:gdLst>
                <a:gd name="T0" fmla="*/ 25 w 84"/>
                <a:gd name="T1" fmla="*/ 94 h 105"/>
                <a:gd name="T2" fmla="*/ 84 w 84"/>
                <a:gd name="T3" fmla="*/ 23 h 105"/>
                <a:gd name="T4" fmla="*/ 72 w 84"/>
                <a:gd name="T5" fmla="*/ 19 h 105"/>
                <a:gd name="T6" fmla="*/ 63 w 84"/>
                <a:gd name="T7" fmla="*/ 18 h 105"/>
                <a:gd name="T8" fmla="*/ 54 w 84"/>
                <a:gd name="T9" fmla="*/ 12 h 105"/>
                <a:gd name="T10" fmla="*/ 42 w 84"/>
                <a:gd name="T11" fmla="*/ 0 h 105"/>
                <a:gd name="T12" fmla="*/ 5 w 84"/>
                <a:gd name="T13" fmla="*/ 84 h 105"/>
                <a:gd name="T14" fmla="*/ 2 w 84"/>
                <a:gd name="T15" fmla="*/ 91 h 105"/>
                <a:gd name="T16" fmla="*/ 0 w 84"/>
                <a:gd name="T17" fmla="*/ 96 h 105"/>
                <a:gd name="T18" fmla="*/ 2 w 84"/>
                <a:gd name="T19" fmla="*/ 100 h 105"/>
                <a:gd name="T20" fmla="*/ 4 w 84"/>
                <a:gd name="T21" fmla="*/ 103 h 105"/>
                <a:gd name="T22" fmla="*/ 7 w 84"/>
                <a:gd name="T23" fmla="*/ 105 h 105"/>
                <a:gd name="T24" fmla="*/ 12 w 84"/>
                <a:gd name="T25" fmla="*/ 103 h 105"/>
                <a:gd name="T26" fmla="*/ 18 w 84"/>
                <a:gd name="T27" fmla="*/ 100 h 105"/>
                <a:gd name="T28" fmla="*/ 25 w 84"/>
                <a:gd name="T29" fmla="*/ 94 h 10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4"/>
                <a:gd name="T46" fmla="*/ 0 h 105"/>
                <a:gd name="T47" fmla="*/ 84 w 84"/>
                <a:gd name="T48" fmla="*/ 105 h 10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4" h="105">
                  <a:moveTo>
                    <a:pt x="25" y="94"/>
                  </a:moveTo>
                  <a:lnTo>
                    <a:pt x="84" y="23"/>
                  </a:lnTo>
                  <a:lnTo>
                    <a:pt x="72" y="19"/>
                  </a:lnTo>
                  <a:lnTo>
                    <a:pt x="63" y="18"/>
                  </a:lnTo>
                  <a:lnTo>
                    <a:pt x="54" y="12"/>
                  </a:lnTo>
                  <a:lnTo>
                    <a:pt x="42" y="0"/>
                  </a:lnTo>
                  <a:lnTo>
                    <a:pt x="5" y="84"/>
                  </a:lnTo>
                  <a:lnTo>
                    <a:pt x="2" y="91"/>
                  </a:lnTo>
                  <a:lnTo>
                    <a:pt x="0" y="96"/>
                  </a:lnTo>
                  <a:lnTo>
                    <a:pt x="2" y="100"/>
                  </a:lnTo>
                  <a:lnTo>
                    <a:pt x="4" y="103"/>
                  </a:lnTo>
                  <a:lnTo>
                    <a:pt x="7" y="105"/>
                  </a:lnTo>
                  <a:lnTo>
                    <a:pt x="12" y="103"/>
                  </a:lnTo>
                  <a:lnTo>
                    <a:pt x="18" y="100"/>
                  </a:lnTo>
                  <a:lnTo>
                    <a:pt x="25" y="94"/>
                  </a:lnTo>
                </a:path>
              </a:pathLst>
            </a:custGeom>
            <a:gradFill rotWithShape="1">
              <a:gsLst>
                <a:gs pos="0">
                  <a:srgbClr val="F3F3F3"/>
                </a:gs>
                <a:gs pos="50000">
                  <a:srgbClr val="B2B2B2"/>
                </a:gs>
                <a:gs pos="100000">
                  <a:srgbClr val="F3F3F3"/>
                </a:gs>
              </a:gsLst>
              <a:lin ang="2700000" scaled="1"/>
            </a:gradFill>
            <a:ln w="3175">
              <a:solidFill>
                <a:srgbClr val="FFFFFF"/>
              </a:solidFill>
              <a:round/>
              <a:headEnd/>
              <a:tailEnd/>
            </a:ln>
          </p:spPr>
          <p:txBody>
            <a:bodyPr/>
            <a:lstStyle/>
            <a:p>
              <a:endParaRPr lang="it-IT" sz="1800">
                <a:solidFill>
                  <a:srgbClr val="000000"/>
                </a:solidFill>
                <a:latin typeface="Arial"/>
              </a:endParaRPr>
            </a:p>
          </p:txBody>
        </p:sp>
        <p:sp>
          <p:nvSpPr>
            <p:cNvPr id="53505" name="Freeform 219"/>
            <p:cNvSpPr>
              <a:spLocks/>
            </p:cNvSpPr>
            <p:nvPr/>
          </p:nvSpPr>
          <p:spPr bwMode="auto">
            <a:xfrm>
              <a:off x="1787" y="2163"/>
              <a:ext cx="89" cy="117"/>
            </a:xfrm>
            <a:custGeom>
              <a:avLst/>
              <a:gdLst>
                <a:gd name="T0" fmla="*/ 28 w 89"/>
                <a:gd name="T1" fmla="*/ 10 h 117"/>
                <a:gd name="T2" fmla="*/ 89 w 89"/>
                <a:gd name="T3" fmla="*/ 92 h 117"/>
                <a:gd name="T4" fmla="*/ 77 w 89"/>
                <a:gd name="T5" fmla="*/ 96 h 117"/>
                <a:gd name="T6" fmla="*/ 66 w 89"/>
                <a:gd name="T7" fmla="*/ 99 h 117"/>
                <a:gd name="T8" fmla="*/ 58 w 89"/>
                <a:gd name="T9" fmla="*/ 104 h 117"/>
                <a:gd name="T10" fmla="*/ 45 w 89"/>
                <a:gd name="T11" fmla="*/ 117 h 117"/>
                <a:gd name="T12" fmla="*/ 3 w 89"/>
                <a:gd name="T13" fmla="*/ 21 h 117"/>
                <a:gd name="T14" fmla="*/ 0 w 89"/>
                <a:gd name="T15" fmla="*/ 15 h 117"/>
                <a:gd name="T16" fmla="*/ 0 w 89"/>
                <a:gd name="T17" fmla="*/ 8 h 117"/>
                <a:gd name="T18" fmla="*/ 2 w 89"/>
                <a:gd name="T19" fmla="*/ 5 h 117"/>
                <a:gd name="T20" fmla="*/ 3 w 89"/>
                <a:gd name="T21" fmla="*/ 1 h 117"/>
                <a:gd name="T22" fmla="*/ 9 w 89"/>
                <a:gd name="T23" fmla="*/ 0 h 117"/>
                <a:gd name="T24" fmla="*/ 14 w 89"/>
                <a:gd name="T25" fmla="*/ 1 h 117"/>
                <a:gd name="T26" fmla="*/ 21 w 89"/>
                <a:gd name="T27" fmla="*/ 5 h 117"/>
                <a:gd name="T28" fmla="*/ 28 w 89"/>
                <a:gd name="T29" fmla="*/ 10 h 11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9"/>
                <a:gd name="T46" fmla="*/ 0 h 117"/>
                <a:gd name="T47" fmla="*/ 89 w 89"/>
                <a:gd name="T48" fmla="*/ 117 h 11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9" h="117">
                  <a:moveTo>
                    <a:pt x="28" y="10"/>
                  </a:moveTo>
                  <a:lnTo>
                    <a:pt x="89" y="92"/>
                  </a:lnTo>
                  <a:lnTo>
                    <a:pt x="77" y="96"/>
                  </a:lnTo>
                  <a:lnTo>
                    <a:pt x="66" y="99"/>
                  </a:lnTo>
                  <a:lnTo>
                    <a:pt x="58" y="104"/>
                  </a:lnTo>
                  <a:lnTo>
                    <a:pt x="45" y="117"/>
                  </a:lnTo>
                  <a:lnTo>
                    <a:pt x="3" y="21"/>
                  </a:lnTo>
                  <a:lnTo>
                    <a:pt x="0" y="15"/>
                  </a:lnTo>
                  <a:lnTo>
                    <a:pt x="0" y="8"/>
                  </a:lnTo>
                  <a:lnTo>
                    <a:pt x="2" y="5"/>
                  </a:lnTo>
                  <a:lnTo>
                    <a:pt x="3" y="1"/>
                  </a:lnTo>
                  <a:lnTo>
                    <a:pt x="9" y="0"/>
                  </a:lnTo>
                  <a:lnTo>
                    <a:pt x="14" y="1"/>
                  </a:lnTo>
                  <a:lnTo>
                    <a:pt x="21" y="5"/>
                  </a:lnTo>
                  <a:lnTo>
                    <a:pt x="28" y="10"/>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06" name="Freeform 220"/>
            <p:cNvSpPr>
              <a:spLocks/>
            </p:cNvSpPr>
            <p:nvPr/>
          </p:nvSpPr>
          <p:spPr bwMode="auto">
            <a:xfrm>
              <a:off x="1787" y="2163"/>
              <a:ext cx="89" cy="117"/>
            </a:xfrm>
            <a:custGeom>
              <a:avLst/>
              <a:gdLst>
                <a:gd name="T0" fmla="*/ 28 w 89"/>
                <a:gd name="T1" fmla="*/ 10 h 117"/>
                <a:gd name="T2" fmla="*/ 89 w 89"/>
                <a:gd name="T3" fmla="*/ 92 h 117"/>
                <a:gd name="T4" fmla="*/ 77 w 89"/>
                <a:gd name="T5" fmla="*/ 96 h 117"/>
                <a:gd name="T6" fmla="*/ 66 w 89"/>
                <a:gd name="T7" fmla="*/ 99 h 117"/>
                <a:gd name="T8" fmla="*/ 58 w 89"/>
                <a:gd name="T9" fmla="*/ 104 h 117"/>
                <a:gd name="T10" fmla="*/ 45 w 89"/>
                <a:gd name="T11" fmla="*/ 117 h 117"/>
                <a:gd name="T12" fmla="*/ 3 w 89"/>
                <a:gd name="T13" fmla="*/ 21 h 117"/>
                <a:gd name="T14" fmla="*/ 0 w 89"/>
                <a:gd name="T15" fmla="*/ 15 h 117"/>
                <a:gd name="T16" fmla="*/ 0 w 89"/>
                <a:gd name="T17" fmla="*/ 8 h 117"/>
                <a:gd name="T18" fmla="*/ 2 w 89"/>
                <a:gd name="T19" fmla="*/ 5 h 117"/>
                <a:gd name="T20" fmla="*/ 3 w 89"/>
                <a:gd name="T21" fmla="*/ 1 h 117"/>
                <a:gd name="T22" fmla="*/ 9 w 89"/>
                <a:gd name="T23" fmla="*/ 0 h 117"/>
                <a:gd name="T24" fmla="*/ 14 w 89"/>
                <a:gd name="T25" fmla="*/ 1 h 117"/>
                <a:gd name="T26" fmla="*/ 21 w 89"/>
                <a:gd name="T27" fmla="*/ 5 h 117"/>
                <a:gd name="T28" fmla="*/ 28 w 89"/>
                <a:gd name="T29" fmla="*/ 10 h 11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9"/>
                <a:gd name="T46" fmla="*/ 0 h 117"/>
                <a:gd name="T47" fmla="*/ 89 w 89"/>
                <a:gd name="T48" fmla="*/ 117 h 11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9" h="117">
                  <a:moveTo>
                    <a:pt x="28" y="10"/>
                  </a:moveTo>
                  <a:lnTo>
                    <a:pt x="89" y="92"/>
                  </a:lnTo>
                  <a:lnTo>
                    <a:pt x="77" y="96"/>
                  </a:lnTo>
                  <a:lnTo>
                    <a:pt x="66" y="99"/>
                  </a:lnTo>
                  <a:lnTo>
                    <a:pt x="58" y="104"/>
                  </a:lnTo>
                  <a:lnTo>
                    <a:pt x="45" y="117"/>
                  </a:lnTo>
                  <a:lnTo>
                    <a:pt x="3" y="21"/>
                  </a:lnTo>
                  <a:lnTo>
                    <a:pt x="0" y="15"/>
                  </a:lnTo>
                  <a:lnTo>
                    <a:pt x="0" y="8"/>
                  </a:lnTo>
                  <a:lnTo>
                    <a:pt x="2" y="5"/>
                  </a:lnTo>
                  <a:lnTo>
                    <a:pt x="3" y="1"/>
                  </a:lnTo>
                  <a:lnTo>
                    <a:pt x="9" y="0"/>
                  </a:lnTo>
                  <a:lnTo>
                    <a:pt x="14" y="1"/>
                  </a:lnTo>
                  <a:lnTo>
                    <a:pt x="21" y="5"/>
                  </a:lnTo>
                  <a:lnTo>
                    <a:pt x="28" y="10"/>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507" name="Freeform 221"/>
            <p:cNvSpPr>
              <a:spLocks/>
            </p:cNvSpPr>
            <p:nvPr/>
          </p:nvSpPr>
          <p:spPr bwMode="auto">
            <a:xfrm>
              <a:off x="1775" y="2369"/>
              <a:ext cx="83" cy="111"/>
            </a:xfrm>
            <a:custGeom>
              <a:avLst/>
              <a:gdLst>
                <a:gd name="T0" fmla="*/ 28 w 83"/>
                <a:gd name="T1" fmla="*/ 101 h 111"/>
                <a:gd name="T2" fmla="*/ 83 w 83"/>
                <a:gd name="T3" fmla="*/ 33 h 111"/>
                <a:gd name="T4" fmla="*/ 73 w 83"/>
                <a:gd name="T5" fmla="*/ 27 h 111"/>
                <a:gd name="T6" fmla="*/ 66 w 83"/>
                <a:gd name="T7" fmla="*/ 22 h 111"/>
                <a:gd name="T8" fmla="*/ 59 w 83"/>
                <a:gd name="T9" fmla="*/ 14 h 111"/>
                <a:gd name="T10" fmla="*/ 47 w 83"/>
                <a:gd name="T11" fmla="*/ 0 h 111"/>
                <a:gd name="T12" fmla="*/ 5 w 83"/>
                <a:gd name="T13" fmla="*/ 89 h 111"/>
                <a:gd name="T14" fmla="*/ 1 w 83"/>
                <a:gd name="T15" fmla="*/ 96 h 111"/>
                <a:gd name="T16" fmla="*/ 0 w 83"/>
                <a:gd name="T17" fmla="*/ 101 h 111"/>
                <a:gd name="T18" fmla="*/ 1 w 83"/>
                <a:gd name="T19" fmla="*/ 106 h 111"/>
                <a:gd name="T20" fmla="*/ 5 w 83"/>
                <a:gd name="T21" fmla="*/ 110 h 111"/>
                <a:gd name="T22" fmla="*/ 10 w 83"/>
                <a:gd name="T23" fmla="*/ 111 h 111"/>
                <a:gd name="T24" fmla="*/ 15 w 83"/>
                <a:gd name="T25" fmla="*/ 110 h 111"/>
                <a:gd name="T26" fmla="*/ 21 w 83"/>
                <a:gd name="T27" fmla="*/ 108 h 111"/>
                <a:gd name="T28" fmla="*/ 28 w 83"/>
                <a:gd name="T29" fmla="*/ 101 h 11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3"/>
                <a:gd name="T46" fmla="*/ 0 h 111"/>
                <a:gd name="T47" fmla="*/ 83 w 83"/>
                <a:gd name="T48" fmla="*/ 111 h 11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3" h="111">
                  <a:moveTo>
                    <a:pt x="28" y="101"/>
                  </a:moveTo>
                  <a:lnTo>
                    <a:pt x="83" y="33"/>
                  </a:lnTo>
                  <a:lnTo>
                    <a:pt x="73" y="27"/>
                  </a:lnTo>
                  <a:lnTo>
                    <a:pt x="66" y="22"/>
                  </a:lnTo>
                  <a:lnTo>
                    <a:pt x="59" y="14"/>
                  </a:lnTo>
                  <a:lnTo>
                    <a:pt x="47" y="0"/>
                  </a:lnTo>
                  <a:lnTo>
                    <a:pt x="5" y="89"/>
                  </a:lnTo>
                  <a:lnTo>
                    <a:pt x="1" y="96"/>
                  </a:lnTo>
                  <a:lnTo>
                    <a:pt x="0" y="101"/>
                  </a:lnTo>
                  <a:lnTo>
                    <a:pt x="1" y="106"/>
                  </a:lnTo>
                  <a:lnTo>
                    <a:pt x="5" y="110"/>
                  </a:lnTo>
                  <a:lnTo>
                    <a:pt x="10" y="111"/>
                  </a:lnTo>
                  <a:lnTo>
                    <a:pt x="15" y="110"/>
                  </a:lnTo>
                  <a:lnTo>
                    <a:pt x="21" y="108"/>
                  </a:lnTo>
                  <a:lnTo>
                    <a:pt x="28" y="101"/>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08" name="Freeform 222"/>
            <p:cNvSpPr>
              <a:spLocks/>
            </p:cNvSpPr>
            <p:nvPr/>
          </p:nvSpPr>
          <p:spPr bwMode="auto">
            <a:xfrm>
              <a:off x="1775" y="2369"/>
              <a:ext cx="83" cy="111"/>
            </a:xfrm>
            <a:custGeom>
              <a:avLst/>
              <a:gdLst>
                <a:gd name="T0" fmla="*/ 28 w 83"/>
                <a:gd name="T1" fmla="*/ 101 h 111"/>
                <a:gd name="T2" fmla="*/ 83 w 83"/>
                <a:gd name="T3" fmla="*/ 33 h 111"/>
                <a:gd name="T4" fmla="*/ 73 w 83"/>
                <a:gd name="T5" fmla="*/ 27 h 111"/>
                <a:gd name="T6" fmla="*/ 66 w 83"/>
                <a:gd name="T7" fmla="*/ 22 h 111"/>
                <a:gd name="T8" fmla="*/ 59 w 83"/>
                <a:gd name="T9" fmla="*/ 14 h 111"/>
                <a:gd name="T10" fmla="*/ 47 w 83"/>
                <a:gd name="T11" fmla="*/ 0 h 111"/>
                <a:gd name="T12" fmla="*/ 5 w 83"/>
                <a:gd name="T13" fmla="*/ 89 h 111"/>
                <a:gd name="T14" fmla="*/ 1 w 83"/>
                <a:gd name="T15" fmla="*/ 96 h 111"/>
                <a:gd name="T16" fmla="*/ 0 w 83"/>
                <a:gd name="T17" fmla="*/ 101 h 111"/>
                <a:gd name="T18" fmla="*/ 1 w 83"/>
                <a:gd name="T19" fmla="*/ 106 h 111"/>
                <a:gd name="T20" fmla="*/ 5 w 83"/>
                <a:gd name="T21" fmla="*/ 110 h 111"/>
                <a:gd name="T22" fmla="*/ 10 w 83"/>
                <a:gd name="T23" fmla="*/ 111 h 111"/>
                <a:gd name="T24" fmla="*/ 15 w 83"/>
                <a:gd name="T25" fmla="*/ 110 h 111"/>
                <a:gd name="T26" fmla="*/ 21 w 83"/>
                <a:gd name="T27" fmla="*/ 108 h 111"/>
                <a:gd name="T28" fmla="*/ 28 w 83"/>
                <a:gd name="T29" fmla="*/ 101 h 11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3"/>
                <a:gd name="T46" fmla="*/ 0 h 111"/>
                <a:gd name="T47" fmla="*/ 83 w 83"/>
                <a:gd name="T48" fmla="*/ 111 h 11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3" h="111">
                  <a:moveTo>
                    <a:pt x="28" y="101"/>
                  </a:moveTo>
                  <a:lnTo>
                    <a:pt x="83" y="33"/>
                  </a:lnTo>
                  <a:lnTo>
                    <a:pt x="73" y="27"/>
                  </a:lnTo>
                  <a:lnTo>
                    <a:pt x="66" y="22"/>
                  </a:lnTo>
                  <a:lnTo>
                    <a:pt x="59" y="14"/>
                  </a:lnTo>
                  <a:lnTo>
                    <a:pt x="47" y="0"/>
                  </a:lnTo>
                  <a:lnTo>
                    <a:pt x="5" y="89"/>
                  </a:lnTo>
                  <a:lnTo>
                    <a:pt x="1" y="96"/>
                  </a:lnTo>
                  <a:lnTo>
                    <a:pt x="0" y="101"/>
                  </a:lnTo>
                  <a:lnTo>
                    <a:pt x="1" y="106"/>
                  </a:lnTo>
                  <a:lnTo>
                    <a:pt x="5" y="110"/>
                  </a:lnTo>
                  <a:lnTo>
                    <a:pt x="10" y="111"/>
                  </a:lnTo>
                  <a:lnTo>
                    <a:pt x="15" y="110"/>
                  </a:lnTo>
                  <a:lnTo>
                    <a:pt x="21" y="108"/>
                  </a:lnTo>
                  <a:lnTo>
                    <a:pt x="28" y="101"/>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509" name="Freeform 223"/>
            <p:cNvSpPr>
              <a:spLocks/>
            </p:cNvSpPr>
            <p:nvPr/>
          </p:nvSpPr>
          <p:spPr bwMode="auto">
            <a:xfrm>
              <a:off x="1768" y="2559"/>
              <a:ext cx="85" cy="120"/>
            </a:xfrm>
            <a:custGeom>
              <a:avLst/>
              <a:gdLst>
                <a:gd name="T0" fmla="*/ 26 w 85"/>
                <a:gd name="T1" fmla="*/ 9 h 120"/>
                <a:gd name="T2" fmla="*/ 85 w 85"/>
                <a:gd name="T3" fmla="*/ 94 h 120"/>
                <a:gd name="T4" fmla="*/ 73 w 85"/>
                <a:gd name="T5" fmla="*/ 98 h 120"/>
                <a:gd name="T6" fmla="*/ 64 w 85"/>
                <a:gd name="T7" fmla="*/ 103 h 120"/>
                <a:gd name="T8" fmla="*/ 56 w 85"/>
                <a:gd name="T9" fmla="*/ 108 h 120"/>
                <a:gd name="T10" fmla="*/ 43 w 85"/>
                <a:gd name="T11" fmla="*/ 120 h 120"/>
                <a:gd name="T12" fmla="*/ 3 w 85"/>
                <a:gd name="T13" fmla="*/ 21 h 120"/>
                <a:gd name="T14" fmla="*/ 0 w 85"/>
                <a:gd name="T15" fmla="*/ 16 h 120"/>
                <a:gd name="T16" fmla="*/ 0 w 85"/>
                <a:gd name="T17" fmla="*/ 9 h 120"/>
                <a:gd name="T18" fmla="*/ 0 w 85"/>
                <a:gd name="T19" fmla="*/ 3 h 120"/>
                <a:gd name="T20" fmla="*/ 3 w 85"/>
                <a:gd name="T21" fmla="*/ 2 h 120"/>
                <a:gd name="T22" fmla="*/ 7 w 85"/>
                <a:gd name="T23" fmla="*/ 0 h 120"/>
                <a:gd name="T24" fmla="*/ 12 w 85"/>
                <a:gd name="T25" fmla="*/ 0 h 120"/>
                <a:gd name="T26" fmla="*/ 19 w 85"/>
                <a:gd name="T27" fmla="*/ 3 h 120"/>
                <a:gd name="T28" fmla="*/ 26 w 85"/>
                <a:gd name="T29" fmla="*/ 9 h 1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120"/>
                <a:gd name="T47" fmla="*/ 85 w 85"/>
                <a:gd name="T48" fmla="*/ 120 h 12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120">
                  <a:moveTo>
                    <a:pt x="26" y="9"/>
                  </a:moveTo>
                  <a:lnTo>
                    <a:pt x="85" y="94"/>
                  </a:lnTo>
                  <a:lnTo>
                    <a:pt x="73" y="98"/>
                  </a:lnTo>
                  <a:lnTo>
                    <a:pt x="64" y="103"/>
                  </a:lnTo>
                  <a:lnTo>
                    <a:pt x="56" y="108"/>
                  </a:lnTo>
                  <a:lnTo>
                    <a:pt x="43" y="120"/>
                  </a:lnTo>
                  <a:lnTo>
                    <a:pt x="3" y="21"/>
                  </a:lnTo>
                  <a:lnTo>
                    <a:pt x="0" y="16"/>
                  </a:lnTo>
                  <a:lnTo>
                    <a:pt x="0" y="9"/>
                  </a:lnTo>
                  <a:lnTo>
                    <a:pt x="0" y="3"/>
                  </a:lnTo>
                  <a:lnTo>
                    <a:pt x="3" y="2"/>
                  </a:lnTo>
                  <a:lnTo>
                    <a:pt x="7" y="0"/>
                  </a:lnTo>
                  <a:lnTo>
                    <a:pt x="12" y="0"/>
                  </a:lnTo>
                  <a:lnTo>
                    <a:pt x="19" y="3"/>
                  </a:lnTo>
                  <a:lnTo>
                    <a:pt x="26" y="9"/>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10" name="Freeform 224"/>
            <p:cNvSpPr>
              <a:spLocks/>
            </p:cNvSpPr>
            <p:nvPr/>
          </p:nvSpPr>
          <p:spPr bwMode="auto">
            <a:xfrm>
              <a:off x="1768" y="2559"/>
              <a:ext cx="85" cy="120"/>
            </a:xfrm>
            <a:custGeom>
              <a:avLst/>
              <a:gdLst>
                <a:gd name="T0" fmla="*/ 26 w 85"/>
                <a:gd name="T1" fmla="*/ 9 h 120"/>
                <a:gd name="T2" fmla="*/ 85 w 85"/>
                <a:gd name="T3" fmla="*/ 94 h 120"/>
                <a:gd name="T4" fmla="*/ 73 w 85"/>
                <a:gd name="T5" fmla="*/ 98 h 120"/>
                <a:gd name="T6" fmla="*/ 64 w 85"/>
                <a:gd name="T7" fmla="*/ 103 h 120"/>
                <a:gd name="T8" fmla="*/ 56 w 85"/>
                <a:gd name="T9" fmla="*/ 108 h 120"/>
                <a:gd name="T10" fmla="*/ 43 w 85"/>
                <a:gd name="T11" fmla="*/ 120 h 120"/>
                <a:gd name="T12" fmla="*/ 3 w 85"/>
                <a:gd name="T13" fmla="*/ 21 h 120"/>
                <a:gd name="T14" fmla="*/ 0 w 85"/>
                <a:gd name="T15" fmla="*/ 16 h 120"/>
                <a:gd name="T16" fmla="*/ 0 w 85"/>
                <a:gd name="T17" fmla="*/ 9 h 120"/>
                <a:gd name="T18" fmla="*/ 0 w 85"/>
                <a:gd name="T19" fmla="*/ 3 h 120"/>
                <a:gd name="T20" fmla="*/ 3 w 85"/>
                <a:gd name="T21" fmla="*/ 2 h 120"/>
                <a:gd name="T22" fmla="*/ 7 w 85"/>
                <a:gd name="T23" fmla="*/ 0 h 120"/>
                <a:gd name="T24" fmla="*/ 12 w 85"/>
                <a:gd name="T25" fmla="*/ 0 h 120"/>
                <a:gd name="T26" fmla="*/ 19 w 85"/>
                <a:gd name="T27" fmla="*/ 3 h 120"/>
                <a:gd name="T28" fmla="*/ 26 w 85"/>
                <a:gd name="T29" fmla="*/ 9 h 1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120"/>
                <a:gd name="T47" fmla="*/ 85 w 85"/>
                <a:gd name="T48" fmla="*/ 120 h 12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120">
                  <a:moveTo>
                    <a:pt x="26" y="9"/>
                  </a:moveTo>
                  <a:lnTo>
                    <a:pt x="85" y="94"/>
                  </a:lnTo>
                  <a:lnTo>
                    <a:pt x="73" y="98"/>
                  </a:lnTo>
                  <a:lnTo>
                    <a:pt x="64" y="103"/>
                  </a:lnTo>
                  <a:lnTo>
                    <a:pt x="56" y="108"/>
                  </a:lnTo>
                  <a:lnTo>
                    <a:pt x="43" y="120"/>
                  </a:lnTo>
                  <a:lnTo>
                    <a:pt x="3" y="21"/>
                  </a:lnTo>
                  <a:lnTo>
                    <a:pt x="0" y="16"/>
                  </a:lnTo>
                  <a:lnTo>
                    <a:pt x="0" y="9"/>
                  </a:lnTo>
                  <a:lnTo>
                    <a:pt x="0" y="3"/>
                  </a:lnTo>
                  <a:lnTo>
                    <a:pt x="3" y="2"/>
                  </a:lnTo>
                  <a:lnTo>
                    <a:pt x="7" y="0"/>
                  </a:lnTo>
                  <a:lnTo>
                    <a:pt x="12" y="0"/>
                  </a:lnTo>
                  <a:lnTo>
                    <a:pt x="19" y="3"/>
                  </a:lnTo>
                  <a:lnTo>
                    <a:pt x="26" y="9"/>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511" name="Freeform 225"/>
            <p:cNvSpPr>
              <a:spLocks/>
            </p:cNvSpPr>
            <p:nvPr/>
          </p:nvSpPr>
          <p:spPr bwMode="auto">
            <a:xfrm>
              <a:off x="1790" y="1375"/>
              <a:ext cx="159" cy="161"/>
            </a:xfrm>
            <a:custGeom>
              <a:avLst/>
              <a:gdLst>
                <a:gd name="T0" fmla="*/ 159 w 159"/>
                <a:gd name="T1" fmla="*/ 81 h 161"/>
                <a:gd name="T2" fmla="*/ 158 w 159"/>
                <a:gd name="T3" fmla="*/ 96 h 161"/>
                <a:gd name="T4" fmla="*/ 154 w 159"/>
                <a:gd name="T5" fmla="*/ 112 h 161"/>
                <a:gd name="T6" fmla="*/ 147 w 159"/>
                <a:gd name="T7" fmla="*/ 124 h 161"/>
                <a:gd name="T8" fmla="*/ 137 w 159"/>
                <a:gd name="T9" fmla="*/ 136 h 161"/>
                <a:gd name="T10" fmla="*/ 124 w 159"/>
                <a:gd name="T11" fmla="*/ 147 h 161"/>
                <a:gd name="T12" fmla="*/ 112 w 159"/>
                <a:gd name="T13" fmla="*/ 154 h 161"/>
                <a:gd name="T14" fmla="*/ 96 w 159"/>
                <a:gd name="T15" fmla="*/ 159 h 161"/>
                <a:gd name="T16" fmla="*/ 81 w 159"/>
                <a:gd name="T17" fmla="*/ 161 h 161"/>
                <a:gd name="T18" fmla="*/ 65 w 159"/>
                <a:gd name="T19" fmla="*/ 159 h 161"/>
                <a:gd name="T20" fmla="*/ 49 w 159"/>
                <a:gd name="T21" fmla="*/ 154 h 161"/>
                <a:gd name="T22" fmla="*/ 35 w 159"/>
                <a:gd name="T23" fmla="*/ 147 h 161"/>
                <a:gd name="T24" fmla="*/ 25 w 159"/>
                <a:gd name="T25" fmla="*/ 136 h 161"/>
                <a:gd name="T26" fmla="*/ 14 w 159"/>
                <a:gd name="T27" fmla="*/ 124 h 161"/>
                <a:gd name="T28" fmla="*/ 7 w 159"/>
                <a:gd name="T29" fmla="*/ 112 h 161"/>
                <a:gd name="T30" fmla="*/ 2 w 159"/>
                <a:gd name="T31" fmla="*/ 96 h 161"/>
                <a:gd name="T32" fmla="*/ 0 w 159"/>
                <a:gd name="T33" fmla="*/ 81 h 161"/>
                <a:gd name="T34" fmla="*/ 2 w 159"/>
                <a:gd name="T35" fmla="*/ 65 h 161"/>
                <a:gd name="T36" fmla="*/ 7 w 159"/>
                <a:gd name="T37" fmla="*/ 49 h 161"/>
                <a:gd name="T38" fmla="*/ 14 w 159"/>
                <a:gd name="T39" fmla="*/ 37 h 161"/>
                <a:gd name="T40" fmla="*/ 25 w 159"/>
                <a:gd name="T41" fmla="*/ 25 h 161"/>
                <a:gd name="T42" fmla="*/ 35 w 159"/>
                <a:gd name="T43" fmla="*/ 14 h 161"/>
                <a:gd name="T44" fmla="*/ 49 w 159"/>
                <a:gd name="T45" fmla="*/ 7 h 161"/>
                <a:gd name="T46" fmla="*/ 65 w 159"/>
                <a:gd name="T47" fmla="*/ 2 h 161"/>
                <a:gd name="T48" fmla="*/ 81 w 159"/>
                <a:gd name="T49" fmla="*/ 0 h 161"/>
                <a:gd name="T50" fmla="*/ 96 w 159"/>
                <a:gd name="T51" fmla="*/ 2 h 161"/>
                <a:gd name="T52" fmla="*/ 112 w 159"/>
                <a:gd name="T53" fmla="*/ 7 h 161"/>
                <a:gd name="T54" fmla="*/ 124 w 159"/>
                <a:gd name="T55" fmla="*/ 14 h 161"/>
                <a:gd name="T56" fmla="*/ 137 w 159"/>
                <a:gd name="T57" fmla="*/ 25 h 161"/>
                <a:gd name="T58" fmla="*/ 147 w 159"/>
                <a:gd name="T59" fmla="*/ 37 h 161"/>
                <a:gd name="T60" fmla="*/ 154 w 159"/>
                <a:gd name="T61" fmla="*/ 49 h 161"/>
                <a:gd name="T62" fmla="*/ 158 w 159"/>
                <a:gd name="T63" fmla="*/ 65 h 161"/>
                <a:gd name="T64" fmla="*/ 159 w 159"/>
                <a:gd name="T65" fmla="*/ 81 h 16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61"/>
                <a:gd name="T101" fmla="*/ 159 w 159"/>
                <a:gd name="T102" fmla="*/ 161 h 16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61">
                  <a:moveTo>
                    <a:pt x="159" y="81"/>
                  </a:moveTo>
                  <a:lnTo>
                    <a:pt x="158" y="96"/>
                  </a:lnTo>
                  <a:lnTo>
                    <a:pt x="154" y="112"/>
                  </a:lnTo>
                  <a:lnTo>
                    <a:pt x="147" y="124"/>
                  </a:lnTo>
                  <a:lnTo>
                    <a:pt x="137" y="136"/>
                  </a:lnTo>
                  <a:lnTo>
                    <a:pt x="124" y="147"/>
                  </a:lnTo>
                  <a:lnTo>
                    <a:pt x="112" y="154"/>
                  </a:lnTo>
                  <a:lnTo>
                    <a:pt x="96" y="159"/>
                  </a:lnTo>
                  <a:lnTo>
                    <a:pt x="81" y="161"/>
                  </a:lnTo>
                  <a:lnTo>
                    <a:pt x="65" y="159"/>
                  </a:lnTo>
                  <a:lnTo>
                    <a:pt x="49" y="154"/>
                  </a:lnTo>
                  <a:lnTo>
                    <a:pt x="35" y="147"/>
                  </a:lnTo>
                  <a:lnTo>
                    <a:pt x="25" y="136"/>
                  </a:lnTo>
                  <a:lnTo>
                    <a:pt x="14" y="124"/>
                  </a:lnTo>
                  <a:lnTo>
                    <a:pt x="7" y="112"/>
                  </a:lnTo>
                  <a:lnTo>
                    <a:pt x="2" y="96"/>
                  </a:lnTo>
                  <a:lnTo>
                    <a:pt x="0" y="81"/>
                  </a:lnTo>
                  <a:lnTo>
                    <a:pt x="2" y="65"/>
                  </a:lnTo>
                  <a:lnTo>
                    <a:pt x="7" y="49"/>
                  </a:lnTo>
                  <a:lnTo>
                    <a:pt x="14" y="37"/>
                  </a:lnTo>
                  <a:lnTo>
                    <a:pt x="25" y="25"/>
                  </a:lnTo>
                  <a:lnTo>
                    <a:pt x="35" y="14"/>
                  </a:lnTo>
                  <a:lnTo>
                    <a:pt x="49" y="7"/>
                  </a:lnTo>
                  <a:lnTo>
                    <a:pt x="65" y="2"/>
                  </a:lnTo>
                  <a:lnTo>
                    <a:pt x="81" y="0"/>
                  </a:lnTo>
                  <a:lnTo>
                    <a:pt x="96" y="2"/>
                  </a:lnTo>
                  <a:lnTo>
                    <a:pt x="112" y="7"/>
                  </a:lnTo>
                  <a:lnTo>
                    <a:pt x="124" y="14"/>
                  </a:lnTo>
                  <a:lnTo>
                    <a:pt x="137" y="25"/>
                  </a:lnTo>
                  <a:lnTo>
                    <a:pt x="147" y="37"/>
                  </a:lnTo>
                  <a:lnTo>
                    <a:pt x="154" y="49"/>
                  </a:lnTo>
                  <a:lnTo>
                    <a:pt x="158" y="65"/>
                  </a:lnTo>
                  <a:lnTo>
                    <a:pt x="159" y="81"/>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12" name="Freeform 226"/>
            <p:cNvSpPr>
              <a:spLocks/>
            </p:cNvSpPr>
            <p:nvPr/>
          </p:nvSpPr>
          <p:spPr bwMode="auto">
            <a:xfrm>
              <a:off x="1995" y="1401"/>
              <a:ext cx="108" cy="109"/>
            </a:xfrm>
            <a:custGeom>
              <a:avLst/>
              <a:gdLst>
                <a:gd name="T0" fmla="*/ 108 w 108"/>
                <a:gd name="T1" fmla="*/ 55 h 109"/>
                <a:gd name="T2" fmla="*/ 106 w 108"/>
                <a:gd name="T3" fmla="*/ 65 h 109"/>
                <a:gd name="T4" fmla="*/ 103 w 108"/>
                <a:gd name="T5" fmla="*/ 75 h 109"/>
                <a:gd name="T6" fmla="*/ 97 w 108"/>
                <a:gd name="T7" fmla="*/ 84 h 109"/>
                <a:gd name="T8" fmla="*/ 92 w 108"/>
                <a:gd name="T9" fmla="*/ 93 h 109"/>
                <a:gd name="T10" fmla="*/ 83 w 108"/>
                <a:gd name="T11" fmla="*/ 100 h 109"/>
                <a:gd name="T12" fmla="*/ 75 w 108"/>
                <a:gd name="T13" fmla="*/ 103 h 109"/>
                <a:gd name="T14" fmla="*/ 64 w 108"/>
                <a:gd name="T15" fmla="*/ 107 h 109"/>
                <a:gd name="T16" fmla="*/ 54 w 108"/>
                <a:gd name="T17" fmla="*/ 109 h 109"/>
                <a:gd name="T18" fmla="*/ 43 w 108"/>
                <a:gd name="T19" fmla="*/ 107 h 109"/>
                <a:gd name="T20" fmla="*/ 33 w 108"/>
                <a:gd name="T21" fmla="*/ 103 h 109"/>
                <a:gd name="T22" fmla="*/ 24 w 108"/>
                <a:gd name="T23" fmla="*/ 100 h 109"/>
                <a:gd name="T24" fmla="*/ 15 w 108"/>
                <a:gd name="T25" fmla="*/ 93 h 109"/>
                <a:gd name="T26" fmla="*/ 8 w 108"/>
                <a:gd name="T27" fmla="*/ 84 h 109"/>
                <a:gd name="T28" fmla="*/ 5 w 108"/>
                <a:gd name="T29" fmla="*/ 75 h 109"/>
                <a:gd name="T30" fmla="*/ 1 w 108"/>
                <a:gd name="T31" fmla="*/ 65 h 109"/>
                <a:gd name="T32" fmla="*/ 0 w 108"/>
                <a:gd name="T33" fmla="*/ 55 h 109"/>
                <a:gd name="T34" fmla="*/ 1 w 108"/>
                <a:gd name="T35" fmla="*/ 44 h 109"/>
                <a:gd name="T36" fmla="*/ 5 w 108"/>
                <a:gd name="T37" fmla="*/ 34 h 109"/>
                <a:gd name="T38" fmla="*/ 8 w 108"/>
                <a:gd name="T39" fmla="*/ 25 h 109"/>
                <a:gd name="T40" fmla="*/ 15 w 108"/>
                <a:gd name="T41" fmla="*/ 16 h 109"/>
                <a:gd name="T42" fmla="*/ 24 w 108"/>
                <a:gd name="T43" fmla="*/ 9 h 109"/>
                <a:gd name="T44" fmla="*/ 33 w 108"/>
                <a:gd name="T45" fmla="*/ 6 h 109"/>
                <a:gd name="T46" fmla="*/ 43 w 108"/>
                <a:gd name="T47" fmla="*/ 2 h 109"/>
                <a:gd name="T48" fmla="*/ 54 w 108"/>
                <a:gd name="T49" fmla="*/ 0 h 109"/>
                <a:gd name="T50" fmla="*/ 64 w 108"/>
                <a:gd name="T51" fmla="*/ 2 h 109"/>
                <a:gd name="T52" fmla="*/ 75 w 108"/>
                <a:gd name="T53" fmla="*/ 6 h 109"/>
                <a:gd name="T54" fmla="*/ 83 w 108"/>
                <a:gd name="T55" fmla="*/ 9 h 109"/>
                <a:gd name="T56" fmla="*/ 92 w 108"/>
                <a:gd name="T57" fmla="*/ 16 h 109"/>
                <a:gd name="T58" fmla="*/ 97 w 108"/>
                <a:gd name="T59" fmla="*/ 25 h 109"/>
                <a:gd name="T60" fmla="*/ 103 w 108"/>
                <a:gd name="T61" fmla="*/ 34 h 109"/>
                <a:gd name="T62" fmla="*/ 106 w 108"/>
                <a:gd name="T63" fmla="*/ 44 h 109"/>
                <a:gd name="T64" fmla="*/ 108 w 108"/>
                <a:gd name="T65" fmla="*/ 55 h 10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8"/>
                <a:gd name="T100" fmla="*/ 0 h 109"/>
                <a:gd name="T101" fmla="*/ 108 w 108"/>
                <a:gd name="T102" fmla="*/ 109 h 10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8" h="109">
                  <a:moveTo>
                    <a:pt x="108" y="55"/>
                  </a:moveTo>
                  <a:lnTo>
                    <a:pt x="106" y="65"/>
                  </a:lnTo>
                  <a:lnTo>
                    <a:pt x="103" y="75"/>
                  </a:lnTo>
                  <a:lnTo>
                    <a:pt x="97" y="84"/>
                  </a:lnTo>
                  <a:lnTo>
                    <a:pt x="92" y="93"/>
                  </a:lnTo>
                  <a:lnTo>
                    <a:pt x="83" y="100"/>
                  </a:lnTo>
                  <a:lnTo>
                    <a:pt x="75" y="103"/>
                  </a:lnTo>
                  <a:lnTo>
                    <a:pt x="64" y="107"/>
                  </a:lnTo>
                  <a:lnTo>
                    <a:pt x="54" y="109"/>
                  </a:lnTo>
                  <a:lnTo>
                    <a:pt x="43" y="107"/>
                  </a:lnTo>
                  <a:lnTo>
                    <a:pt x="33" y="103"/>
                  </a:lnTo>
                  <a:lnTo>
                    <a:pt x="24" y="100"/>
                  </a:lnTo>
                  <a:lnTo>
                    <a:pt x="15" y="93"/>
                  </a:lnTo>
                  <a:lnTo>
                    <a:pt x="8" y="84"/>
                  </a:lnTo>
                  <a:lnTo>
                    <a:pt x="5" y="75"/>
                  </a:lnTo>
                  <a:lnTo>
                    <a:pt x="1" y="65"/>
                  </a:lnTo>
                  <a:lnTo>
                    <a:pt x="0" y="55"/>
                  </a:lnTo>
                  <a:lnTo>
                    <a:pt x="1" y="44"/>
                  </a:lnTo>
                  <a:lnTo>
                    <a:pt x="5" y="34"/>
                  </a:lnTo>
                  <a:lnTo>
                    <a:pt x="8" y="25"/>
                  </a:lnTo>
                  <a:lnTo>
                    <a:pt x="15" y="16"/>
                  </a:lnTo>
                  <a:lnTo>
                    <a:pt x="24" y="9"/>
                  </a:lnTo>
                  <a:lnTo>
                    <a:pt x="33" y="6"/>
                  </a:lnTo>
                  <a:lnTo>
                    <a:pt x="43" y="2"/>
                  </a:lnTo>
                  <a:lnTo>
                    <a:pt x="54" y="0"/>
                  </a:lnTo>
                  <a:lnTo>
                    <a:pt x="64" y="2"/>
                  </a:lnTo>
                  <a:lnTo>
                    <a:pt x="75" y="6"/>
                  </a:lnTo>
                  <a:lnTo>
                    <a:pt x="83" y="9"/>
                  </a:lnTo>
                  <a:lnTo>
                    <a:pt x="92" y="16"/>
                  </a:lnTo>
                  <a:lnTo>
                    <a:pt x="97" y="25"/>
                  </a:lnTo>
                  <a:lnTo>
                    <a:pt x="103" y="34"/>
                  </a:lnTo>
                  <a:lnTo>
                    <a:pt x="106" y="44"/>
                  </a:lnTo>
                  <a:lnTo>
                    <a:pt x="108" y="55"/>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13" name="Freeform 227"/>
            <p:cNvSpPr>
              <a:spLocks/>
            </p:cNvSpPr>
            <p:nvPr/>
          </p:nvSpPr>
          <p:spPr bwMode="auto">
            <a:xfrm>
              <a:off x="1927" y="1431"/>
              <a:ext cx="73" cy="47"/>
            </a:xfrm>
            <a:custGeom>
              <a:avLst/>
              <a:gdLst>
                <a:gd name="T0" fmla="*/ 12 w 73"/>
                <a:gd name="T1" fmla="*/ 7 h 47"/>
                <a:gd name="T2" fmla="*/ 73 w 73"/>
                <a:gd name="T3" fmla="*/ 0 h 47"/>
                <a:gd name="T4" fmla="*/ 71 w 73"/>
                <a:gd name="T5" fmla="*/ 12 h 47"/>
                <a:gd name="T6" fmla="*/ 69 w 73"/>
                <a:gd name="T7" fmla="*/ 25 h 47"/>
                <a:gd name="T8" fmla="*/ 71 w 73"/>
                <a:gd name="T9" fmla="*/ 35 h 47"/>
                <a:gd name="T10" fmla="*/ 73 w 73"/>
                <a:gd name="T11" fmla="*/ 47 h 47"/>
                <a:gd name="T12" fmla="*/ 10 w 73"/>
                <a:gd name="T13" fmla="*/ 42 h 47"/>
                <a:gd name="T14" fmla="*/ 7 w 73"/>
                <a:gd name="T15" fmla="*/ 40 h 47"/>
                <a:gd name="T16" fmla="*/ 3 w 73"/>
                <a:gd name="T17" fmla="*/ 37 h 47"/>
                <a:gd name="T18" fmla="*/ 1 w 73"/>
                <a:gd name="T19" fmla="*/ 31 h 47"/>
                <a:gd name="T20" fmla="*/ 0 w 73"/>
                <a:gd name="T21" fmla="*/ 25 h 47"/>
                <a:gd name="T22" fmla="*/ 1 w 73"/>
                <a:gd name="T23" fmla="*/ 18 h 47"/>
                <a:gd name="T24" fmla="*/ 3 w 73"/>
                <a:gd name="T25" fmla="*/ 12 h 47"/>
                <a:gd name="T26" fmla="*/ 7 w 73"/>
                <a:gd name="T27" fmla="*/ 9 h 47"/>
                <a:gd name="T28" fmla="*/ 12 w 73"/>
                <a:gd name="T29" fmla="*/ 7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3"/>
                <a:gd name="T46" fmla="*/ 0 h 47"/>
                <a:gd name="T47" fmla="*/ 73 w 73"/>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3" h="47">
                  <a:moveTo>
                    <a:pt x="12" y="7"/>
                  </a:moveTo>
                  <a:lnTo>
                    <a:pt x="73" y="0"/>
                  </a:lnTo>
                  <a:lnTo>
                    <a:pt x="71" y="12"/>
                  </a:lnTo>
                  <a:lnTo>
                    <a:pt x="69" y="25"/>
                  </a:lnTo>
                  <a:lnTo>
                    <a:pt x="71" y="35"/>
                  </a:lnTo>
                  <a:lnTo>
                    <a:pt x="73" y="47"/>
                  </a:lnTo>
                  <a:lnTo>
                    <a:pt x="10" y="42"/>
                  </a:lnTo>
                  <a:lnTo>
                    <a:pt x="7" y="40"/>
                  </a:lnTo>
                  <a:lnTo>
                    <a:pt x="3" y="37"/>
                  </a:lnTo>
                  <a:lnTo>
                    <a:pt x="1" y="31"/>
                  </a:lnTo>
                  <a:lnTo>
                    <a:pt x="0" y="25"/>
                  </a:lnTo>
                  <a:lnTo>
                    <a:pt x="1" y="18"/>
                  </a:lnTo>
                  <a:lnTo>
                    <a:pt x="3" y="12"/>
                  </a:lnTo>
                  <a:lnTo>
                    <a:pt x="7" y="9"/>
                  </a:lnTo>
                  <a:lnTo>
                    <a:pt x="12" y="7"/>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14" name="Freeform 228"/>
            <p:cNvSpPr>
              <a:spLocks/>
            </p:cNvSpPr>
            <p:nvPr/>
          </p:nvSpPr>
          <p:spPr bwMode="auto">
            <a:xfrm>
              <a:off x="1927" y="1431"/>
              <a:ext cx="73" cy="47"/>
            </a:xfrm>
            <a:custGeom>
              <a:avLst/>
              <a:gdLst>
                <a:gd name="T0" fmla="*/ 12 w 73"/>
                <a:gd name="T1" fmla="*/ 7 h 47"/>
                <a:gd name="T2" fmla="*/ 73 w 73"/>
                <a:gd name="T3" fmla="*/ 0 h 47"/>
                <a:gd name="T4" fmla="*/ 71 w 73"/>
                <a:gd name="T5" fmla="*/ 12 h 47"/>
                <a:gd name="T6" fmla="*/ 69 w 73"/>
                <a:gd name="T7" fmla="*/ 25 h 47"/>
                <a:gd name="T8" fmla="*/ 71 w 73"/>
                <a:gd name="T9" fmla="*/ 35 h 47"/>
                <a:gd name="T10" fmla="*/ 73 w 73"/>
                <a:gd name="T11" fmla="*/ 47 h 47"/>
                <a:gd name="T12" fmla="*/ 10 w 73"/>
                <a:gd name="T13" fmla="*/ 42 h 47"/>
                <a:gd name="T14" fmla="*/ 7 w 73"/>
                <a:gd name="T15" fmla="*/ 40 h 47"/>
                <a:gd name="T16" fmla="*/ 3 w 73"/>
                <a:gd name="T17" fmla="*/ 37 h 47"/>
                <a:gd name="T18" fmla="*/ 1 w 73"/>
                <a:gd name="T19" fmla="*/ 31 h 47"/>
                <a:gd name="T20" fmla="*/ 0 w 73"/>
                <a:gd name="T21" fmla="*/ 25 h 47"/>
                <a:gd name="T22" fmla="*/ 1 w 73"/>
                <a:gd name="T23" fmla="*/ 18 h 47"/>
                <a:gd name="T24" fmla="*/ 3 w 73"/>
                <a:gd name="T25" fmla="*/ 12 h 47"/>
                <a:gd name="T26" fmla="*/ 7 w 73"/>
                <a:gd name="T27" fmla="*/ 9 h 47"/>
                <a:gd name="T28" fmla="*/ 12 w 73"/>
                <a:gd name="T29" fmla="*/ 7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3"/>
                <a:gd name="T46" fmla="*/ 0 h 47"/>
                <a:gd name="T47" fmla="*/ 73 w 73"/>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3" h="47">
                  <a:moveTo>
                    <a:pt x="12" y="7"/>
                  </a:moveTo>
                  <a:lnTo>
                    <a:pt x="73" y="0"/>
                  </a:lnTo>
                  <a:lnTo>
                    <a:pt x="71" y="12"/>
                  </a:lnTo>
                  <a:lnTo>
                    <a:pt x="69" y="25"/>
                  </a:lnTo>
                  <a:lnTo>
                    <a:pt x="71" y="35"/>
                  </a:lnTo>
                  <a:lnTo>
                    <a:pt x="73" y="47"/>
                  </a:lnTo>
                  <a:lnTo>
                    <a:pt x="10" y="42"/>
                  </a:lnTo>
                  <a:lnTo>
                    <a:pt x="7" y="40"/>
                  </a:lnTo>
                  <a:lnTo>
                    <a:pt x="3" y="37"/>
                  </a:lnTo>
                  <a:lnTo>
                    <a:pt x="1" y="31"/>
                  </a:lnTo>
                  <a:lnTo>
                    <a:pt x="0" y="25"/>
                  </a:lnTo>
                  <a:lnTo>
                    <a:pt x="1" y="18"/>
                  </a:lnTo>
                  <a:lnTo>
                    <a:pt x="3" y="12"/>
                  </a:lnTo>
                  <a:lnTo>
                    <a:pt x="7" y="9"/>
                  </a:lnTo>
                  <a:lnTo>
                    <a:pt x="12" y="7"/>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515" name="Freeform 229"/>
            <p:cNvSpPr>
              <a:spLocks/>
            </p:cNvSpPr>
            <p:nvPr/>
          </p:nvSpPr>
          <p:spPr bwMode="auto">
            <a:xfrm>
              <a:off x="1785" y="1518"/>
              <a:ext cx="87" cy="112"/>
            </a:xfrm>
            <a:custGeom>
              <a:avLst/>
              <a:gdLst>
                <a:gd name="T0" fmla="*/ 23 w 87"/>
                <a:gd name="T1" fmla="*/ 105 h 112"/>
                <a:gd name="T2" fmla="*/ 87 w 87"/>
                <a:gd name="T3" fmla="*/ 18 h 112"/>
                <a:gd name="T4" fmla="*/ 72 w 87"/>
                <a:gd name="T5" fmla="*/ 14 h 112"/>
                <a:gd name="T6" fmla="*/ 60 w 87"/>
                <a:gd name="T7" fmla="*/ 13 h 112"/>
                <a:gd name="T8" fmla="*/ 49 w 87"/>
                <a:gd name="T9" fmla="*/ 7 h 112"/>
                <a:gd name="T10" fmla="*/ 39 w 87"/>
                <a:gd name="T11" fmla="*/ 0 h 112"/>
                <a:gd name="T12" fmla="*/ 4 w 87"/>
                <a:gd name="T13" fmla="*/ 93 h 112"/>
                <a:gd name="T14" fmla="*/ 2 w 87"/>
                <a:gd name="T15" fmla="*/ 100 h 112"/>
                <a:gd name="T16" fmla="*/ 0 w 87"/>
                <a:gd name="T17" fmla="*/ 103 h 112"/>
                <a:gd name="T18" fmla="*/ 2 w 87"/>
                <a:gd name="T19" fmla="*/ 109 h 112"/>
                <a:gd name="T20" fmla="*/ 4 w 87"/>
                <a:gd name="T21" fmla="*/ 112 h 112"/>
                <a:gd name="T22" fmla="*/ 7 w 87"/>
                <a:gd name="T23" fmla="*/ 112 h 112"/>
                <a:gd name="T24" fmla="*/ 12 w 87"/>
                <a:gd name="T25" fmla="*/ 112 h 112"/>
                <a:gd name="T26" fmla="*/ 18 w 87"/>
                <a:gd name="T27" fmla="*/ 110 h 112"/>
                <a:gd name="T28" fmla="*/ 23 w 87"/>
                <a:gd name="T29" fmla="*/ 105 h 1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7"/>
                <a:gd name="T46" fmla="*/ 0 h 112"/>
                <a:gd name="T47" fmla="*/ 87 w 87"/>
                <a:gd name="T48" fmla="*/ 112 h 11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7" h="112">
                  <a:moveTo>
                    <a:pt x="23" y="105"/>
                  </a:moveTo>
                  <a:lnTo>
                    <a:pt x="87" y="18"/>
                  </a:lnTo>
                  <a:lnTo>
                    <a:pt x="72" y="14"/>
                  </a:lnTo>
                  <a:lnTo>
                    <a:pt x="60" y="13"/>
                  </a:lnTo>
                  <a:lnTo>
                    <a:pt x="49" y="7"/>
                  </a:lnTo>
                  <a:lnTo>
                    <a:pt x="39" y="0"/>
                  </a:lnTo>
                  <a:lnTo>
                    <a:pt x="4" y="93"/>
                  </a:lnTo>
                  <a:lnTo>
                    <a:pt x="2" y="100"/>
                  </a:lnTo>
                  <a:lnTo>
                    <a:pt x="0" y="103"/>
                  </a:lnTo>
                  <a:lnTo>
                    <a:pt x="2" y="109"/>
                  </a:lnTo>
                  <a:lnTo>
                    <a:pt x="4" y="112"/>
                  </a:lnTo>
                  <a:lnTo>
                    <a:pt x="7" y="112"/>
                  </a:lnTo>
                  <a:lnTo>
                    <a:pt x="12" y="112"/>
                  </a:lnTo>
                  <a:lnTo>
                    <a:pt x="18" y="110"/>
                  </a:lnTo>
                  <a:lnTo>
                    <a:pt x="23" y="105"/>
                  </a:lnTo>
                  <a:close/>
                </a:path>
              </a:pathLst>
            </a:custGeom>
            <a:solidFill>
              <a:srgbClr val="DA251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16" name="Freeform 230"/>
            <p:cNvSpPr>
              <a:spLocks/>
            </p:cNvSpPr>
            <p:nvPr/>
          </p:nvSpPr>
          <p:spPr bwMode="auto">
            <a:xfrm>
              <a:off x="1785" y="1518"/>
              <a:ext cx="87" cy="112"/>
            </a:xfrm>
            <a:custGeom>
              <a:avLst/>
              <a:gdLst>
                <a:gd name="T0" fmla="*/ 23 w 87"/>
                <a:gd name="T1" fmla="*/ 105 h 112"/>
                <a:gd name="T2" fmla="*/ 87 w 87"/>
                <a:gd name="T3" fmla="*/ 18 h 112"/>
                <a:gd name="T4" fmla="*/ 72 w 87"/>
                <a:gd name="T5" fmla="*/ 14 h 112"/>
                <a:gd name="T6" fmla="*/ 60 w 87"/>
                <a:gd name="T7" fmla="*/ 13 h 112"/>
                <a:gd name="T8" fmla="*/ 49 w 87"/>
                <a:gd name="T9" fmla="*/ 7 h 112"/>
                <a:gd name="T10" fmla="*/ 39 w 87"/>
                <a:gd name="T11" fmla="*/ 0 h 112"/>
                <a:gd name="T12" fmla="*/ 4 w 87"/>
                <a:gd name="T13" fmla="*/ 93 h 112"/>
                <a:gd name="T14" fmla="*/ 2 w 87"/>
                <a:gd name="T15" fmla="*/ 100 h 112"/>
                <a:gd name="T16" fmla="*/ 0 w 87"/>
                <a:gd name="T17" fmla="*/ 103 h 112"/>
                <a:gd name="T18" fmla="*/ 2 w 87"/>
                <a:gd name="T19" fmla="*/ 109 h 112"/>
                <a:gd name="T20" fmla="*/ 4 w 87"/>
                <a:gd name="T21" fmla="*/ 112 h 112"/>
                <a:gd name="T22" fmla="*/ 7 w 87"/>
                <a:gd name="T23" fmla="*/ 112 h 112"/>
                <a:gd name="T24" fmla="*/ 12 w 87"/>
                <a:gd name="T25" fmla="*/ 112 h 112"/>
                <a:gd name="T26" fmla="*/ 18 w 87"/>
                <a:gd name="T27" fmla="*/ 110 h 112"/>
                <a:gd name="T28" fmla="*/ 23 w 87"/>
                <a:gd name="T29" fmla="*/ 105 h 1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7"/>
                <a:gd name="T46" fmla="*/ 0 h 112"/>
                <a:gd name="T47" fmla="*/ 87 w 87"/>
                <a:gd name="T48" fmla="*/ 112 h 11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7" h="112">
                  <a:moveTo>
                    <a:pt x="23" y="105"/>
                  </a:moveTo>
                  <a:lnTo>
                    <a:pt x="87" y="18"/>
                  </a:lnTo>
                  <a:lnTo>
                    <a:pt x="72" y="14"/>
                  </a:lnTo>
                  <a:lnTo>
                    <a:pt x="60" y="13"/>
                  </a:lnTo>
                  <a:lnTo>
                    <a:pt x="49" y="7"/>
                  </a:lnTo>
                  <a:lnTo>
                    <a:pt x="39" y="0"/>
                  </a:lnTo>
                  <a:lnTo>
                    <a:pt x="4" y="93"/>
                  </a:lnTo>
                  <a:lnTo>
                    <a:pt x="2" y="100"/>
                  </a:lnTo>
                  <a:lnTo>
                    <a:pt x="0" y="103"/>
                  </a:lnTo>
                  <a:lnTo>
                    <a:pt x="2" y="109"/>
                  </a:lnTo>
                  <a:lnTo>
                    <a:pt x="4" y="112"/>
                  </a:lnTo>
                  <a:lnTo>
                    <a:pt x="7" y="112"/>
                  </a:lnTo>
                  <a:lnTo>
                    <a:pt x="12" y="112"/>
                  </a:lnTo>
                  <a:lnTo>
                    <a:pt x="18" y="110"/>
                  </a:lnTo>
                  <a:lnTo>
                    <a:pt x="23" y="105"/>
                  </a:lnTo>
                  <a:close/>
                </a:path>
              </a:pathLst>
            </a:custGeom>
            <a:gradFill rotWithShape="1">
              <a:gsLst>
                <a:gs pos="0">
                  <a:srgbClr val="F3F3F3"/>
                </a:gs>
                <a:gs pos="50000">
                  <a:srgbClr val="B2B2B2"/>
                </a:gs>
                <a:gs pos="100000">
                  <a:srgbClr val="F3F3F3"/>
                </a:gs>
              </a:gsLst>
              <a:lin ang="2700000" scaled="1"/>
            </a:gradFill>
            <a:ln w="3175">
              <a:solidFill>
                <a:srgbClr val="FFFFFF"/>
              </a:solidFill>
              <a:round/>
              <a:headEnd/>
              <a:tailEnd/>
            </a:ln>
          </p:spPr>
          <p:txBody>
            <a:bodyPr/>
            <a:lstStyle/>
            <a:p>
              <a:endParaRPr lang="it-IT" sz="1800">
                <a:solidFill>
                  <a:srgbClr val="000000"/>
                </a:solidFill>
                <a:latin typeface="Arial"/>
              </a:endParaRPr>
            </a:p>
          </p:txBody>
        </p:sp>
        <p:sp>
          <p:nvSpPr>
            <p:cNvPr id="53517" name="Freeform 231"/>
            <p:cNvSpPr>
              <a:spLocks/>
            </p:cNvSpPr>
            <p:nvPr/>
          </p:nvSpPr>
          <p:spPr bwMode="auto">
            <a:xfrm>
              <a:off x="1684" y="2692"/>
              <a:ext cx="155" cy="155"/>
            </a:xfrm>
            <a:custGeom>
              <a:avLst/>
              <a:gdLst>
                <a:gd name="T0" fmla="*/ 0 w 155"/>
                <a:gd name="T1" fmla="*/ 76 h 155"/>
                <a:gd name="T2" fmla="*/ 2 w 155"/>
                <a:gd name="T3" fmla="*/ 61 h 155"/>
                <a:gd name="T4" fmla="*/ 5 w 155"/>
                <a:gd name="T5" fmla="*/ 47 h 155"/>
                <a:gd name="T6" fmla="*/ 12 w 155"/>
                <a:gd name="T7" fmla="*/ 33 h 155"/>
                <a:gd name="T8" fmla="*/ 23 w 155"/>
                <a:gd name="T9" fmla="*/ 22 h 155"/>
                <a:gd name="T10" fmla="*/ 33 w 155"/>
                <a:gd name="T11" fmla="*/ 12 h 155"/>
                <a:gd name="T12" fmla="*/ 47 w 155"/>
                <a:gd name="T13" fmla="*/ 5 h 155"/>
                <a:gd name="T14" fmla="*/ 61 w 155"/>
                <a:gd name="T15" fmla="*/ 1 h 155"/>
                <a:gd name="T16" fmla="*/ 77 w 155"/>
                <a:gd name="T17" fmla="*/ 0 h 155"/>
                <a:gd name="T18" fmla="*/ 92 w 155"/>
                <a:gd name="T19" fmla="*/ 1 h 155"/>
                <a:gd name="T20" fmla="*/ 106 w 155"/>
                <a:gd name="T21" fmla="*/ 5 h 155"/>
                <a:gd name="T22" fmla="*/ 120 w 155"/>
                <a:gd name="T23" fmla="*/ 12 h 155"/>
                <a:gd name="T24" fmla="*/ 133 w 155"/>
                <a:gd name="T25" fmla="*/ 22 h 155"/>
                <a:gd name="T26" fmla="*/ 141 w 155"/>
                <a:gd name="T27" fmla="*/ 33 h 155"/>
                <a:gd name="T28" fmla="*/ 148 w 155"/>
                <a:gd name="T29" fmla="*/ 47 h 155"/>
                <a:gd name="T30" fmla="*/ 154 w 155"/>
                <a:gd name="T31" fmla="*/ 61 h 155"/>
                <a:gd name="T32" fmla="*/ 155 w 155"/>
                <a:gd name="T33" fmla="*/ 76 h 155"/>
                <a:gd name="T34" fmla="*/ 154 w 155"/>
                <a:gd name="T35" fmla="*/ 92 h 155"/>
                <a:gd name="T36" fmla="*/ 148 w 155"/>
                <a:gd name="T37" fmla="*/ 108 h 155"/>
                <a:gd name="T38" fmla="*/ 141 w 155"/>
                <a:gd name="T39" fmla="*/ 120 h 155"/>
                <a:gd name="T40" fmla="*/ 133 w 155"/>
                <a:gd name="T41" fmla="*/ 132 h 155"/>
                <a:gd name="T42" fmla="*/ 120 w 155"/>
                <a:gd name="T43" fmla="*/ 141 h 155"/>
                <a:gd name="T44" fmla="*/ 106 w 155"/>
                <a:gd name="T45" fmla="*/ 148 h 155"/>
                <a:gd name="T46" fmla="*/ 92 w 155"/>
                <a:gd name="T47" fmla="*/ 153 h 155"/>
                <a:gd name="T48" fmla="*/ 77 w 155"/>
                <a:gd name="T49" fmla="*/ 155 h 155"/>
                <a:gd name="T50" fmla="*/ 61 w 155"/>
                <a:gd name="T51" fmla="*/ 153 h 155"/>
                <a:gd name="T52" fmla="*/ 47 w 155"/>
                <a:gd name="T53" fmla="*/ 148 h 155"/>
                <a:gd name="T54" fmla="*/ 33 w 155"/>
                <a:gd name="T55" fmla="*/ 141 h 155"/>
                <a:gd name="T56" fmla="*/ 23 w 155"/>
                <a:gd name="T57" fmla="*/ 132 h 155"/>
                <a:gd name="T58" fmla="*/ 12 w 155"/>
                <a:gd name="T59" fmla="*/ 120 h 155"/>
                <a:gd name="T60" fmla="*/ 5 w 155"/>
                <a:gd name="T61" fmla="*/ 108 h 155"/>
                <a:gd name="T62" fmla="*/ 2 w 155"/>
                <a:gd name="T63" fmla="*/ 92 h 155"/>
                <a:gd name="T64" fmla="*/ 0 w 155"/>
                <a:gd name="T65" fmla="*/ 76 h 15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5"/>
                <a:gd name="T100" fmla="*/ 0 h 155"/>
                <a:gd name="T101" fmla="*/ 155 w 155"/>
                <a:gd name="T102" fmla="*/ 155 h 15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5" h="155">
                  <a:moveTo>
                    <a:pt x="0" y="76"/>
                  </a:moveTo>
                  <a:lnTo>
                    <a:pt x="2" y="61"/>
                  </a:lnTo>
                  <a:lnTo>
                    <a:pt x="5" y="47"/>
                  </a:lnTo>
                  <a:lnTo>
                    <a:pt x="12" y="33"/>
                  </a:lnTo>
                  <a:lnTo>
                    <a:pt x="23" y="22"/>
                  </a:lnTo>
                  <a:lnTo>
                    <a:pt x="33" y="12"/>
                  </a:lnTo>
                  <a:lnTo>
                    <a:pt x="47" y="5"/>
                  </a:lnTo>
                  <a:lnTo>
                    <a:pt x="61" y="1"/>
                  </a:lnTo>
                  <a:lnTo>
                    <a:pt x="77" y="0"/>
                  </a:lnTo>
                  <a:lnTo>
                    <a:pt x="92" y="1"/>
                  </a:lnTo>
                  <a:lnTo>
                    <a:pt x="106" y="5"/>
                  </a:lnTo>
                  <a:lnTo>
                    <a:pt x="120" y="12"/>
                  </a:lnTo>
                  <a:lnTo>
                    <a:pt x="133" y="22"/>
                  </a:lnTo>
                  <a:lnTo>
                    <a:pt x="141" y="33"/>
                  </a:lnTo>
                  <a:lnTo>
                    <a:pt x="148" y="47"/>
                  </a:lnTo>
                  <a:lnTo>
                    <a:pt x="154" y="61"/>
                  </a:lnTo>
                  <a:lnTo>
                    <a:pt x="155" y="76"/>
                  </a:lnTo>
                  <a:lnTo>
                    <a:pt x="154" y="92"/>
                  </a:lnTo>
                  <a:lnTo>
                    <a:pt x="148" y="108"/>
                  </a:lnTo>
                  <a:lnTo>
                    <a:pt x="141" y="120"/>
                  </a:lnTo>
                  <a:lnTo>
                    <a:pt x="133" y="132"/>
                  </a:lnTo>
                  <a:lnTo>
                    <a:pt x="120" y="141"/>
                  </a:lnTo>
                  <a:lnTo>
                    <a:pt x="106" y="148"/>
                  </a:lnTo>
                  <a:lnTo>
                    <a:pt x="92" y="153"/>
                  </a:lnTo>
                  <a:lnTo>
                    <a:pt x="77" y="155"/>
                  </a:lnTo>
                  <a:lnTo>
                    <a:pt x="61" y="153"/>
                  </a:lnTo>
                  <a:lnTo>
                    <a:pt x="47" y="148"/>
                  </a:lnTo>
                  <a:lnTo>
                    <a:pt x="33" y="141"/>
                  </a:lnTo>
                  <a:lnTo>
                    <a:pt x="23" y="132"/>
                  </a:lnTo>
                  <a:lnTo>
                    <a:pt x="12" y="120"/>
                  </a:lnTo>
                  <a:lnTo>
                    <a:pt x="5" y="108"/>
                  </a:lnTo>
                  <a:lnTo>
                    <a:pt x="2" y="92"/>
                  </a:lnTo>
                  <a:lnTo>
                    <a:pt x="0" y="76"/>
                  </a:lnTo>
                  <a:close/>
                </a:path>
              </a:pathLst>
            </a:custGeom>
            <a:gradFill rotWithShape="1">
              <a:gsLst>
                <a:gs pos="0">
                  <a:srgbClr val="FFE3B9"/>
                </a:gs>
                <a:gs pos="100000">
                  <a:srgbClr val="FF99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18" name="Freeform 232"/>
            <p:cNvSpPr>
              <a:spLocks/>
            </p:cNvSpPr>
            <p:nvPr/>
          </p:nvSpPr>
          <p:spPr bwMode="auto">
            <a:xfrm>
              <a:off x="1783" y="3079"/>
              <a:ext cx="159" cy="161"/>
            </a:xfrm>
            <a:custGeom>
              <a:avLst/>
              <a:gdLst>
                <a:gd name="T0" fmla="*/ 159 w 159"/>
                <a:gd name="T1" fmla="*/ 80 h 161"/>
                <a:gd name="T2" fmla="*/ 158 w 159"/>
                <a:gd name="T3" fmla="*/ 96 h 161"/>
                <a:gd name="T4" fmla="*/ 154 w 159"/>
                <a:gd name="T5" fmla="*/ 112 h 161"/>
                <a:gd name="T6" fmla="*/ 147 w 159"/>
                <a:gd name="T7" fmla="*/ 124 h 161"/>
                <a:gd name="T8" fmla="*/ 137 w 159"/>
                <a:gd name="T9" fmla="*/ 136 h 161"/>
                <a:gd name="T10" fmla="*/ 124 w 159"/>
                <a:gd name="T11" fmla="*/ 147 h 161"/>
                <a:gd name="T12" fmla="*/ 112 w 159"/>
                <a:gd name="T13" fmla="*/ 154 h 161"/>
                <a:gd name="T14" fmla="*/ 96 w 159"/>
                <a:gd name="T15" fmla="*/ 159 h 161"/>
                <a:gd name="T16" fmla="*/ 81 w 159"/>
                <a:gd name="T17" fmla="*/ 161 h 161"/>
                <a:gd name="T18" fmla="*/ 65 w 159"/>
                <a:gd name="T19" fmla="*/ 159 h 161"/>
                <a:gd name="T20" fmla="*/ 49 w 159"/>
                <a:gd name="T21" fmla="*/ 154 h 161"/>
                <a:gd name="T22" fmla="*/ 35 w 159"/>
                <a:gd name="T23" fmla="*/ 147 h 161"/>
                <a:gd name="T24" fmla="*/ 25 w 159"/>
                <a:gd name="T25" fmla="*/ 136 h 161"/>
                <a:gd name="T26" fmla="*/ 14 w 159"/>
                <a:gd name="T27" fmla="*/ 124 h 161"/>
                <a:gd name="T28" fmla="*/ 7 w 159"/>
                <a:gd name="T29" fmla="*/ 112 h 161"/>
                <a:gd name="T30" fmla="*/ 2 w 159"/>
                <a:gd name="T31" fmla="*/ 96 h 161"/>
                <a:gd name="T32" fmla="*/ 0 w 159"/>
                <a:gd name="T33" fmla="*/ 80 h 161"/>
                <a:gd name="T34" fmla="*/ 2 w 159"/>
                <a:gd name="T35" fmla="*/ 65 h 161"/>
                <a:gd name="T36" fmla="*/ 7 w 159"/>
                <a:gd name="T37" fmla="*/ 49 h 161"/>
                <a:gd name="T38" fmla="*/ 14 w 159"/>
                <a:gd name="T39" fmla="*/ 37 h 161"/>
                <a:gd name="T40" fmla="*/ 25 w 159"/>
                <a:gd name="T41" fmla="*/ 25 h 161"/>
                <a:gd name="T42" fmla="*/ 35 w 159"/>
                <a:gd name="T43" fmla="*/ 14 h 161"/>
                <a:gd name="T44" fmla="*/ 49 w 159"/>
                <a:gd name="T45" fmla="*/ 7 h 161"/>
                <a:gd name="T46" fmla="*/ 65 w 159"/>
                <a:gd name="T47" fmla="*/ 2 h 161"/>
                <a:gd name="T48" fmla="*/ 81 w 159"/>
                <a:gd name="T49" fmla="*/ 0 h 161"/>
                <a:gd name="T50" fmla="*/ 96 w 159"/>
                <a:gd name="T51" fmla="*/ 2 h 161"/>
                <a:gd name="T52" fmla="*/ 112 w 159"/>
                <a:gd name="T53" fmla="*/ 7 h 161"/>
                <a:gd name="T54" fmla="*/ 124 w 159"/>
                <a:gd name="T55" fmla="*/ 14 h 161"/>
                <a:gd name="T56" fmla="*/ 137 w 159"/>
                <a:gd name="T57" fmla="*/ 25 h 161"/>
                <a:gd name="T58" fmla="*/ 147 w 159"/>
                <a:gd name="T59" fmla="*/ 37 h 161"/>
                <a:gd name="T60" fmla="*/ 154 w 159"/>
                <a:gd name="T61" fmla="*/ 49 h 161"/>
                <a:gd name="T62" fmla="*/ 158 w 159"/>
                <a:gd name="T63" fmla="*/ 65 h 161"/>
                <a:gd name="T64" fmla="*/ 159 w 159"/>
                <a:gd name="T65" fmla="*/ 80 h 16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61"/>
                <a:gd name="T101" fmla="*/ 159 w 159"/>
                <a:gd name="T102" fmla="*/ 161 h 16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61">
                  <a:moveTo>
                    <a:pt x="159" y="80"/>
                  </a:moveTo>
                  <a:lnTo>
                    <a:pt x="158" y="96"/>
                  </a:lnTo>
                  <a:lnTo>
                    <a:pt x="154" y="112"/>
                  </a:lnTo>
                  <a:lnTo>
                    <a:pt x="147" y="124"/>
                  </a:lnTo>
                  <a:lnTo>
                    <a:pt x="137" y="136"/>
                  </a:lnTo>
                  <a:lnTo>
                    <a:pt x="124" y="147"/>
                  </a:lnTo>
                  <a:lnTo>
                    <a:pt x="112" y="154"/>
                  </a:lnTo>
                  <a:lnTo>
                    <a:pt x="96" y="159"/>
                  </a:lnTo>
                  <a:lnTo>
                    <a:pt x="81" y="161"/>
                  </a:lnTo>
                  <a:lnTo>
                    <a:pt x="65" y="159"/>
                  </a:lnTo>
                  <a:lnTo>
                    <a:pt x="49" y="154"/>
                  </a:lnTo>
                  <a:lnTo>
                    <a:pt x="35" y="147"/>
                  </a:lnTo>
                  <a:lnTo>
                    <a:pt x="25" y="136"/>
                  </a:lnTo>
                  <a:lnTo>
                    <a:pt x="14" y="124"/>
                  </a:lnTo>
                  <a:lnTo>
                    <a:pt x="7" y="112"/>
                  </a:lnTo>
                  <a:lnTo>
                    <a:pt x="2" y="96"/>
                  </a:lnTo>
                  <a:lnTo>
                    <a:pt x="0" y="80"/>
                  </a:lnTo>
                  <a:lnTo>
                    <a:pt x="2" y="65"/>
                  </a:lnTo>
                  <a:lnTo>
                    <a:pt x="7" y="49"/>
                  </a:lnTo>
                  <a:lnTo>
                    <a:pt x="14" y="37"/>
                  </a:lnTo>
                  <a:lnTo>
                    <a:pt x="25" y="25"/>
                  </a:lnTo>
                  <a:lnTo>
                    <a:pt x="35" y="14"/>
                  </a:lnTo>
                  <a:lnTo>
                    <a:pt x="49" y="7"/>
                  </a:lnTo>
                  <a:lnTo>
                    <a:pt x="65" y="2"/>
                  </a:lnTo>
                  <a:lnTo>
                    <a:pt x="81" y="0"/>
                  </a:lnTo>
                  <a:lnTo>
                    <a:pt x="96" y="2"/>
                  </a:lnTo>
                  <a:lnTo>
                    <a:pt x="112" y="7"/>
                  </a:lnTo>
                  <a:lnTo>
                    <a:pt x="124" y="14"/>
                  </a:lnTo>
                  <a:lnTo>
                    <a:pt x="137" y="25"/>
                  </a:lnTo>
                  <a:lnTo>
                    <a:pt x="147" y="37"/>
                  </a:lnTo>
                  <a:lnTo>
                    <a:pt x="154" y="49"/>
                  </a:lnTo>
                  <a:lnTo>
                    <a:pt x="158" y="65"/>
                  </a:lnTo>
                  <a:lnTo>
                    <a:pt x="159" y="80"/>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19" name="Freeform 233"/>
            <p:cNvSpPr>
              <a:spLocks/>
            </p:cNvSpPr>
            <p:nvPr/>
          </p:nvSpPr>
          <p:spPr bwMode="auto">
            <a:xfrm>
              <a:off x="1689" y="3313"/>
              <a:ext cx="161" cy="159"/>
            </a:xfrm>
            <a:custGeom>
              <a:avLst/>
              <a:gdLst>
                <a:gd name="T0" fmla="*/ 161 w 161"/>
                <a:gd name="T1" fmla="*/ 80 h 159"/>
                <a:gd name="T2" fmla="*/ 159 w 161"/>
                <a:gd name="T3" fmla="*/ 96 h 159"/>
                <a:gd name="T4" fmla="*/ 154 w 161"/>
                <a:gd name="T5" fmla="*/ 112 h 159"/>
                <a:gd name="T6" fmla="*/ 147 w 161"/>
                <a:gd name="T7" fmla="*/ 124 h 159"/>
                <a:gd name="T8" fmla="*/ 136 w 161"/>
                <a:gd name="T9" fmla="*/ 136 h 159"/>
                <a:gd name="T10" fmla="*/ 124 w 161"/>
                <a:gd name="T11" fmla="*/ 147 h 159"/>
                <a:gd name="T12" fmla="*/ 112 w 161"/>
                <a:gd name="T13" fmla="*/ 154 h 159"/>
                <a:gd name="T14" fmla="*/ 96 w 161"/>
                <a:gd name="T15" fmla="*/ 159 h 159"/>
                <a:gd name="T16" fmla="*/ 80 w 161"/>
                <a:gd name="T17" fmla="*/ 159 h 159"/>
                <a:gd name="T18" fmla="*/ 65 w 161"/>
                <a:gd name="T19" fmla="*/ 159 h 159"/>
                <a:gd name="T20" fmla="*/ 49 w 161"/>
                <a:gd name="T21" fmla="*/ 154 h 159"/>
                <a:gd name="T22" fmla="*/ 37 w 161"/>
                <a:gd name="T23" fmla="*/ 147 h 159"/>
                <a:gd name="T24" fmla="*/ 25 w 161"/>
                <a:gd name="T25" fmla="*/ 136 h 159"/>
                <a:gd name="T26" fmla="*/ 14 w 161"/>
                <a:gd name="T27" fmla="*/ 124 h 159"/>
                <a:gd name="T28" fmla="*/ 7 w 161"/>
                <a:gd name="T29" fmla="*/ 112 h 159"/>
                <a:gd name="T30" fmla="*/ 2 w 161"/>
                <a:gd name="T31" fmla="*/ 96 h 159"/>
                <a:gd name="T32" fmla="*/ 0 w 161"/>
                <a:gd name="T33" fmla="*/ 80 h 159"/>
                <a:gd name="T34" fmla="*/ 2 w 161"/>
                <a:gd name="T35" fmla="*/ 65 h 159"/>
                <a:gd name="T36" fmla="*/ 7 w 161"/>
                <a:gd name="T37" fmla="*/ 49 h 159"/>
                <a:gd name="T38" fmla="*/ 14 w 161"/>
                <a:gd name="T39" fmla="*/ 35 h 159"/>
                <a:gd name="T40" fmla="*/ 25 w 161"/>
                <a:gd name="T41" fmla="*/ 24 h 159"/>
                <a:gd name="T42" fmla="*/ 37 w 161"/>
                <a:gd name="T43" fmla="*/ 14 h 159"/>
                <a:gd name="T44" fmla="*/ 49 w 161"/>
                <a:gd name="T45" fmla="*/ 7 h 159"/>
                <a:gd name="T46" fmla="*/ 65 w 161"/>
                <a:gd name="T47" fmla="*/ 2 h 159"/>
                <a:gd name="T48" fmla="*/ 80 w 161"/>
                <a:gd name="T49" fmla="*/ 0 h 159"/>
                <a:gd name="T50" fmla="*/ 96 w 161"/>
                <a:gd name="T51" fmla="*/ 2 h 159"/>
                <a:gd name="T52" fmla="*/ 112 w 161"/>
                <a:gd name="T53" fmla="*/ 7 h 159"/>
                <a:gd name="T54" fmla="*/ 124 w 161"/>
                <a:gd name="T55" fmla="*/ 14 h 159"/>
                <a:gd name="T56" fmla="*/ 136 w 161"/>
                <a:gd name="T57" fmla="*/ 24 h 159"/>
                <a:gd name="T58" fmla="*/ 147 w 161"/>
                <a:gd name="T59" fmla="*/ 35 h 159"/>
                <a:gd name="T60" fmla="*/ 154 w 161"/>
                <a:gd name="T61" fmla="*/ 49 h 159"/>
                <a:gd name="T62" fmla="*/ 159 w 161"/>
                <a:gd name="T63" fmla="*/ 65 h 159"/>
                <a:gd name="T64" fmla="*/ 161 w 161"/>
                <a:gd name="T65" fmla="*/ 80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61"/>
                <a:gd name="T100" fmla="*/ 0 h 159"/>
                <a:gd name="T101" fmla="*/ 161 w 161"/>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61" h="159">
                  <a:moveTo>
                    <a:pt x="161" y="80"/>
                  </a:moveTo>
                  <a:lnTo>
                    <a:pt x="159" y="96"/>
                  </a:lnTo>
                  <a:lnTo>
                    <a:pt x="154" y="112"/>
                  </a:lnTo>
                  <a:lnTo>
                    <a:pt x="147" y="124"/>
                  </a:lnTo>
                  <a:lnTo>
                    <a:pt x="136" y="136"/>
                  </a:lnTo>
                  <a:lnTo>
                    <a:pt x="124" y="147"/>
                  </a:lnTo>
                  <a:lnTo>
                    <a:pt x="112" y="154"/>
                  </a:lnTo>
                  <a:lnTo>
                    <a:pt x="96" y="159"/>
                  </a:lnTo>
                  <a:lnTo>
                    <a:pt x="80" y="159"/>
                  </a:lnTo>
                  <a:lnTo>
                    <a:pt x="65" y="159"/>
                  </a:lnTo>
                  <a:lnTo>
                    <a:pt x="49" y="154"/>
                  </a:lnTo>
                  <a:lnTo>
                    <a:pt x="37" y="147"/>
                  </a:lnTo>
                  <a:lnTo>
                    <a:pt x="25" y="136"/>
                  </a:lnTo>
                  <a:lnTo>
                    <a:pt x="14" y="124"/>
                  </a:lnTo>
                  <a:lnTo>
                    <a:pt x="7" y="112"/>
                  </a:lnTo>
                  <a:lnTo>
                    <a:pt x="2" y="96"/>
                  </a:lnTo>
                  <a:lnTo>
                    <a:pt x="0" y="80"/>
                  </a:lnTo>
                  <a:lnTo>
                    <a:pt x="2" y="65"/>
                  </a:lnTo>
                  <a:lnTo>
                    <a:pt x="7" y="49"/>
                  </a:lnTo>
                  <a:lnTo>
                    <a:pt x="14" y="35"/>
                  </a:lnTo>
                  <a:lnTo>
                    <a:pt x="25" y="24"/>
                  </a:lnTo>
                  <a:lnTo>
                    <a:pt x="37" y="14"/>
                  </a:lnTo>
                  <a:lnTo>
                    <a:pt x="49" y="7"/>
                  </a:lnTo>
                  <a:lnTo>
                    <a:pt x="65" y="2"/>
                  </a:lnTo>
                  <a:lnTo>
                    <a:pt x="80" y="0"/>
                  </a:lnTo>
                  <a:lnTo>
                    <a:pt x="96" y="2"/>
                  </a:lnTo>
                  <a:lnTo>
                    <a:pt x="112" y="7"/>
                  </a:lnTo>
                  <a:lnTo>
                    <a:pt x="124" y="14"/>
                  </a:lnTo>
                  <a:lnTo>
                    <a:pt x="136" y="24"/>
                  </a:lnTo>
                  <a:lnTo>
                    <a:pt x="147" y="35"/>
                  </a:lnTo>
                  <a:lnTo>
                    <a:pt x="154" y="49"/>
                  </a:lnTo>
                  <a:lnTo>
                    <a:pt x="159" y="65"/>
                  </a:lnTo>
                  <a:lnTo>
                    <a:pt x="161" y="80"/>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20" name="Freeform 234"/>
            <p:cNvSpPr>
              <a:spLocks/>
            </p:cNvSpPr>
            <p:nvPr/>
          </p:nvSpPr>
          <p:spPr bwMode="auto">
            <a:xfrm>
              <a:off x="1858" y="3289"/>
              <a:ext cx="156" cy="157"/>
            </a:xfrm>
            <a:custGeom>
              <a:avLst/>
              <a:gdLst>
                <a:gd name="T0" fmla="*/ 0 w 156"/>
                <a:gd name="T1" fmla="*/ 78 h 157"/>
                <a:gd name="T2" fmla="*/ 2 w 156"/>
                <a:gd name="T3" fmla="*/ 62 h 157"/>
                <a:gd name="T4" fmla="*/ 7 w 156"/>
                <a:gd name="T5" fmla="*/ 48 h 157"/>
                <a:gd name="T6" fmla="*/ 14 w 156"/>
                <a:gd name="T7" fmla="*/ 35 h 157"/>
                <a:gd name="T8" fmla="*/ 23 w 156"/>
                <a:gd name="T9" fmla="*/ 24 h 157"/>
                <a:gd name="T10" fmla="*/ 35 w 156"/>
                <a:gd name="T11" fmla="*/ 14 h 157"/>
                <a:gd name="T12" fmla="*/ 48 w 156"/>
                <a:gd name="T13" fmla="*/ 7 h 157"/>
                <a:gd name="T14" fmla="*/ 63 w 156"/>
                <a:gd name="T15" fmla="*/ 1 h 157"/>
                <a:gd name="T16" fmla="*/ 79 w 156"/>
                <a:gd name="T17" fmla="*/ 0 h 157"/>
                <a:gd name="T18" fmla="*/ 95 w 156"/>
                <a:gd name="T19" fmla="*/ 1 h 157"/>
                <a:gd name="T20" fmla="*/ 109 w 156"/>
                <a:gd name="T21" fmla="*/ 7 h 157"/>
                <a:gd name="T22" fmla="*/ 121 w 156"/>
                <a:gd name="T23" fmla="*/ 14 h 157"/>
                <a:gd name="T24" fmla="*/ 133 w 156"/>
                <a:gd name="T25" fmla="*/ 24 h 157"/>
                <a:gd name="T26" fmla="*/ 144 w 156"/>
                <a:gd name="T27" fmla="*/ 35 h 157"/>
                <a:gd name="T28" fmla="*/ 151 w 156"/>
                <a:gd name="T29" fmla="*/ 48 h 157"/>
                <a:gd name="T30" fmla="*/ 154 w 156"/>
                <a:gd name="T31" fmla="*/ 62 h 157"/>
                <a:gd name="T32" fmla="*/ 156 w 156"/>
                <a:gd name="T33" fmla="*/ 78 h 157"/>
                <a:gd name="T34" fmla="*/ 154 w 156"/>
                <a:gd name="T35" fmla="*/ 94 h 157"/>
                <a:gd name="T36" fmla="*/ 151 w 156"/>
                <a:gd name="T37" fmla="*/ 108 h 157"/>
                <a:gd name="T38" fmla="*/ 144 w 156"/>
                <a:gd name="T39" fmla="*/ 122 h 157"/>
                <a:gd name="T40" fmla="*/ 133 w 156"/>
                <a:gd name="T41" fmla="*/ 134 h 157"/>
                <a:gd name="T42" fmla="*/ 121 w 156"/>
                <a:gd name="T43" fmla="*/ 143 h 157"/>
                <a:gd name="T44" fmla="*/ 109 w 156"/>
                <a:gd name="T45" fmla="*/ 150 h 157"/>
                <a:gd name="T46" fmla="*/ 95 w 156"/>
                <a:gd name="T47" fmla="*/ 155 h 157"/>
                <a:gd name="T48" fmla="*/ 79 w 156"/>
                <a:gd name="T49" fmla="*/ 157 h 157"/>
                <a:gd name="T50" fmla="*/ 63 w 156"/>
                <a:gd name="T51" fmla="*/ 155 h 157"/>
                <a:gd name="T52" fmla="*/ 48 w 156"/>
                <a:gd name="T53" fmla="*/ 150 h 157"/>
                <a:gd name="T54" fmla="*/ 35 w 156"/>
                <a:gd name="T55" fmla="*/ 143 h 157"/>
                <a:gd name="T56" fmla="*/ 23 w 156"/>
                <a:gd name="T57" fmla="*/ 134 h 157"/>
                <a:gd name="T58" fmla="*/ 14 w 156"/>
                <a:gd name="T59" fmla="*/ 122 h 157"/>
                <a:gd name="T60" fmla="*/ 7 w 156"/>
                <a:gd name="T61" fmla="*/ 108 h 157"/>
                <a:gd name="T62" fmla="*/ 2 w 156"/>
                <a:gd name="T63" fmla="*/ 94 h 157"/>
                <a:gd name="T64" fmla="*/ 0 w 156"/>
                <a:gd name="T65" fmla="*/ 78 h 1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6"/>
                <a:gd name="T100" fmla="*/ 0 h 157"/>
                <a:gd name="T101" fmla="*/ 156 w 156"/>
                <a:gd name="T102" fmla="*/ 157 h 1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6" h="157">
                  <a:moveTo>
                    <a:pt x="0" y="78"/>
                  </a:moveTo>
                  <a:lnTo>
                    <a:pt x="2" y="62"/>
                  </a:lnTo>
                  <a:lnTo>
                    <a:pt x="7" y="48"/>
                  </a:lnTo>
                  <a:lnTo>
                    <a:pt x="14" y="35"/>
                  </a:lnTo>
                  <a:lnTo>
                    <a:pt x="23" y="24"/>
                  </a:lnTo>
                  <a:lnTo>
                    <a:pt x="35" y="14"/>
                  </a:lnTo>
                  <a:lnTo>
                    <a:pt x="48" y="7"/>
                  </a:lnTo>
                  <a:lnTo>
                    <a:pt x="63" y="1"/>
                  </a:lnTo>
                  <a:lnTo>
                    <a:pt x="79" y="0"/>
                  </a:lnTo>
                  <a:lnTo>
                    <a:pt x="95" y="1"/>
                  </a:lnTo>
                  <a:lnTo>
                    <a:pt x="109" y="7"/>
                  </a:lnTo>
                  <a:lnTo>
                    <a:pt x="121" y="14"/>
                  </a:lnTo>
                  <a:lnTo>
                    <a:pt x="133" y="24"/>
                  </a:lnTo>
                  <a:lnTo>
                    <a:pt x="144" y="35"/>
                  </a:lnTo>
                  <a:lnTo>
                    <a:pt x="151" y="48"/>
                  </a:lnTo>
                  <a:lnTo>
                    <a:pt x="154" y="62"/>
                  </a:lnTo>
                  <a:lnTo>
                    <a:pt x="156" y="78"/>
                  </a:lnTo>
                  <a:lnTo>
                    <a:pt x="154" y="94"/>
                  </a:lnTo>
                  <a:lnTo>
                    <a:pt x="151" y="108"/>
                  </a:lnTo>
                  <a:lnTo>
                    <a:pt x="144" y="122"/>
                  </a:lnTo>
                  <a:lnTo>
                    <a:pt x="133" y="134"/>
                  </a:lnTo>
                  <a:lnTo>
                    <a:pt x="121" y="143"/>
                  </a:lnTo>
                  <a:lnTo>
                    <a:pt x="109" y="150"/>
                  </a:lnTo>
                  <a:lnTo>
                    <a:pt x="95" y="155"/>
                  </a:lnTo>
                  <a:lnTo>
                    <a:pt x="79" y="157"/>
                  </a:lnTo>
                  <a:lnTo>
                    <a:pt x="63" y="155"/>
                  </a:lnTo>
                  <a:lnTo>
                    <a:pt x="48" y="150"/>
                  </a:lnTo>
                  <a:lnTo>
                    <a:pt x="35" y="143"/>
                  </a:lnTo>
                  <a:lnTo>
                    <a:pt x="23" y="134"/>
                  </a:lnTo>
                  <a:lnTo>
                    <a:pt x="14" y="122"/>
                  </a:lnTo>
                  <a:lnTo>
                    <a:pt x="7" y="108"/>
                  </a:lnTo>
                  <a:lnTo>
                    <a:pt x="2" y="94"/>
                  </a:lnTo>
                  <a:lnTo>
                    <a:pt x="0" y="78"/>
                  </a:lnTo>
                  <a:close/>
                </a:path>
              </a:pathLst>
            </a:custGeom>
            <a:gradFill rotWithShape="1">
              <a:gsLst>
                <a:gs pos="0">
                  <a:srgbClr val="FFE3B9"/>
                </a:gs>
                <a:gs pos="100000">
                  <a:srgbClr val="FF99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21" name="Freeform 235"/>
            <p:cNvSpPr>
              <a:spLocks/>
            </p:cNvSpPr>
            <p:nvPr/>
          </p:nvSpPr>
          <p:spPr bwMode="auto">
            <a:xfrm>
              <a:off x="1661" y="3718"/>
              <a:ext cx="159" cy="159"/>
            </a:xfrm>
            <a:custGeom>
              <a:avLst/>
              <a:gdLst>
                <a:gd name="T0" fmla="*/ 159 w 159"/>
                <a:gd name="T1" fmla="*/ 79 h 159"/>
                <a:gd name="T2" fmla="*/ 157 w 159"/>
                <a:gd name="T3" fmla="*/ 94 h 159"/>
                <a:gd name="T4" fmla="*/ 152 w 159"/>
                <a:gd name="T5" fmla="*/ 110 h 159"/>
                <a:gd name="T6" fmla="*/ 145 w 159"/>
                <a:gd name="T7" fmla="*/ 124 h 159"/>
                <a:gd name="T8" fmla="*/ 136 w 159"/>
                <a:gd name="T9" fmla="*/ 134 h 159"/>
                <a:gd name="T10" fmla="*/ 124 w 159"/>
                <a:gd name="T11" fmla="*/ 145 h 159"/>
                <a:gd name="T12" fmla="*/ 110 w 159"/>
                <a:gd name="T13" fmla="*/ 152 h 159"/>
                <a:gd name="T14" fmla="*/ 96 w 159"/>
                <a:gd name="T15" fmla="*/ 157 h 159"/>
                <a:gd name="T16" fmla="*/ 80 w 159"/>
                <a:gd name="T17" fmla="*/ 159 h 159"/>
                <a:gd name="T18" fmla="*/ 63 w 159"/>
                <a:gd name="T19" fmla="*/ 157 h 159"/>
                <a:gd name="T20" fmla="*/ 49 w 159"/>
                <a:gd name="T21" fmla="*/ 152 h 159"/>
                <a:gd name="T22" fmla="*/ 35 w 159"/>
                <a:gd name="T23" fmla="*/ 145 h 159"/>
                <a:gd name="T24" fmla="*/ 23 w 159"/>
                <a:gd name="T25" fmla="*/ 134 h 159"/>
                <a:gd name="T26" fmla="*/ 14 w 159"/>
                <a:gd name="T27" fmla="*/ 124 h 159"/>
                <a:gd name="T28" fmla="*/ 7 w 159"/>
                <a:gd name="T29" fmla="*/ 110 h 159"/>
                <a:gd name="T30" fmla="*/ 2 w 159"/>
                <a:gd name="T31" fmla="*/ 94 h 159"/>
                <a:gd name="T32" fmla="*/ 0 w 159"/>
                <a:gd name="T33" fmla="*/ 79 h 159"/>
                <a:gd name="T34" fmla="*/ 2 w 159"/>
                <a:gd name="T35" fmla="*/ 63 h 159"/>
                <a:gd name="T36" fmla="*/ 7 w 159"/>
                <a:gd name="T37" fmla="*/ 47 h 159"/>
                <a:gd name="T38" fmla="*/ 14 w 159"/>
                <a:gd name="T39" fmla="*/ 35 h 159"/>
                <a:gd name="T40" fmla="*/ 23 w 159"/>
                <a:gd name="T41" fmla="*/ 23 h 159"/>
                <a:gd name="T42" fmla="*/ 35 w 159"/>
                <a:gd name="T43" fmla="*/ 12 h 159"/>
                <a:gd name="T44" fmla="*/ 49 w 159"/>
                <a:gd name="T45" fmla="*/ 5 h 159"/>
                <a:gd name="T46" fmla="*/ 63 w 159"/>
                <a:gd name="T47" fmla="*/ 2 h 159"/>
                <a:gd name="T48" fmla="*/ 80 w 159"/>
                <a:gd name="T49" fmla="*/ 0 h 159"/>
                <a:gd name="T50" fmla="*/ 96 w 159"/>
                <a:gd name="T51" fmla="*/ 2 h 159"/>
                <a:gd name="T52" fmla="*/ 110 w 159"/>
                <a:gd name="T53" fmla="*/ 5 h 159"/>
                <a:gd name="T54" fmla="*/ 124 w 159"/>
                <a:gd name="T55" fmla="*/ 12 h 159"/>
                <a:gd name="T56" fmla="*/ 136 w 159"/>
                <a:gd name="T57" fmla="*/ 23 h 159"/>
                <a:gd name="T58" fmla="*/ 145 w 159"/>
                <a:gd name="T59" fmla="*/ 35 h 159"/>
                <a:gd name="T60" fmla="*/ 152 w 159"/>
                <a:gd name="T61" fmla="*/ 47 h 159"/>
                <a:gd name="T62" fmla="*/ 157 w 159"/>
                <a:gd name="T63" fmla="*/ 63 h 159"/>
                <a:gd name="T64" fmla="*/ 159 w 159"/>
                <a:gd name="T65" fmla="*/ 79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159" y="79"/>
                  </a:moveTo>
                  <a:lnTo>
                    <a:pt x="157" y="94"/>
                  </a:lnTo>
                  <a:lnTo>
                    <a:pt x="152" y="110"/>
                  </a:lnTo>
                  <a:lnTo>
                    <a:pt x="145" y="124"/>
                  </a:lnTo>
                  <a:lnTo>
                    <a:pt x="136" y="134"/>
                  </a:lnTo>
                  <a:lnTo>
                    <a:pt x="124" y="145"/>
                  </a:lnTo>
                  <a:lnTo>
                    <a:pt x="110" y="152"/>
                  </a:lnTo>
                  <a:lnTo>
                    <a:pt x="96" y="157"/>
                  </a:lnTo>
                  <a:lnTo>
                    <a:pt x="80" y="159"/>
                  </a:lnTo>
                  <a:lnTo>
                    <a:pt x="63" y="157"/>
                  </a:lnTo>
                  <a:lnTo>
                    <a:pt x="49" y="152"/>
                  </a:lnTo>
                  <a:lnTo>
                    <a:pt x="35" y="145"/>
                  </a:lnTo>
                  <a:lnTo>
                    <a:pt x="23" y="134"/>
                  </a:lnTo>
                  <a:lnTo>
                    <a:pt x="14" y="124"/>
                  </a:lnTo>
                  <a:lnTo>
                    <a:pt x="7" y="110"/>
                  </a:lnTo>
                  <a:lnTo>
                    <a:pt x="2" y="94"/>
                  </a:lnTo>
                  <a:lnTo>
                    <a:pt x="0" y="79"/>
                  </a:lnTo>
                  <a:lnTo>
                    <a:pt x="2" y="63"/>
                  </a:lnTo>
                  <a:lnTo>
                    <a:pt x="7" y="47"/>
                  </a:lnTo>
                  <a:lnTo>
                    <a:pt x="14" y="35"/>
                  </a:lnTo>
                  <a:lnTo>
                    <a:pt x="23" y="23"/>
                  </a:lnTo>
                  <a:lnTo>
                    <a:pt x="35" y="12"/>
                  </a:lnTo>
                  <a:lnTo>
                    <a:pt x="49" y="5"/>
                  </a:lnTo>
                  <a:lnTo>
                    <a:pt x="63" y="2"/>
                  </a:lnTo>
                  <a:lnTo>
                    <a:pt x="80" y="0"/>
                  </a:lnTo>
                  <a:lnTo>
                    <a:pt x="96" y="2"/>
                  </a:lnTo>
                  <a:lnTo>
                    <a:pt x="110" y="5"/>
                  </a:lnTo>
                  <a:lnTo>
                    <a:pt x="124" y="12"/>
                  </a:lnTo>
                  <a:lnTo>
                    <a:pt x="136" y="23"/>
                  </a:lnTo>
                  <a:lnTo>
                    <a:pt x="145" y="35"/>
                  </a:lnTo>
                  <a:lnTo>
                    <a:pt x="152" y="47"/>
                  </a:lnTo>
                  <a:lnTo>
                    <a:pt x="157" y="63"/>
                  </a:lnTo>
                  <a:lnTo>
                    <a:pt x="159" y="79"/>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22" name="Freeform 236"/>
            <p:cNvSpPr>
              <a:spLocks/>
            </p:cNvSpPr>
            <p:nvPr/>
          </p:nvSpPr>
          <p:spPr bwMode="auto">
            <a:xfrm>
              <a:off x="1488" y="2910"/>
              <a:ext cx="109" cy="108"/>
            </a:xfrm>
            <a:custGeom>
              <a:avLst/>
              <a:gdLst>
                <a:gd name="T0" fmla="*/ 109 w 109"/>
                <a:gd name="T1" fmla="*/ 54 h 108"/>
                <a:gd name="T2" fmla="*/ 107 w 109"/>
                <a:gd name="T3" fmla="*/ 64 h 108"/>
                <a:gd name="T4" fmla="*/ 103 w 109"/>
                <a:gd name="T5" fmla="*/ 75 h 108"/>
                <a:gd name="T6" fmla="*/ 98 w 109"/>
                <a:gd name="T7" fmla="*/ 84 h 108"/>
                <a:gd name="T8" fmla="*/ 93 w 109"/>
                <a:gd name="T9" fmla="*/ 92 h 108"/>
                <a:gd name="T10" fmla="*/ 84 w 109"/>
                <a:gd name="T11" fmla="*/ 99 h 108"/>
                <a:gd name="T12" fmla="*/ 75 w 109"/>
                <a:gd name="T13" fmla="*/ 105 h 108"/>
                <a:gd name="T14" fmla="*/ 65 w 109"/>
                <a:gd name="T15" fmla="*/ 106 h 108"/>
                <a:gd name="T16" fmla="*/ 54 w 109"/>
                <a:gd name="T17" fmla="*/ 108 h 108"/>
                <a:gd name="T18" fmla="*/ 44 w 109"/>
                <a:gd name="T19" fmla="*/ 106 h 108"/>
                <a:gd name="T20" fmla="*/ 34 w 109"/>
                <a:gd name="T21" fmla="*/ 105 h 108"/>
                <a:gd name="T22" fmla="*/ 23 w 109"/>
                <a:gd name="T23" fmla="*/ 99 h 108"/>
                <a:gd name="T24" fmla="*/ 16 w 109"/>
                <a:gd name="T25" fmla="*/ 92 h 108"/>
                <a:gd name="T26" fmla="*/ 9 w 109"/>
                <a:gd name="T27" fmla="*/ 84 h 108"/>
                <a:gd name="T28" fmla="*/ 4 w 109"/>
                <a:gd name="T29" fmla="*/ 75 h 108"/>
                <a:gd name="T30" fmla="*/ 0 w 109"/>
                <a:gd name="T31" fmla="*/ 64 h 108"/>
                <a:gd name="T32" fmla="*/ 0 w 109"/>
                <a:gd name="T33" fmla="*/ 54 h 108"/>
                <a:gd name="T34" fmla="*/ 0 w 109"/>
                <a:gd name="T35" fmla="*/ 43 h 108"/>
                <a:gd name="T36" fmla="*/ 4 w 109"/>
                <a:gd name="T37" fmla="*/ 33 h 108"/>
                <a:gd name="T38" fmla="*/ 9 w 109"/>
                <a:gd name="T39" fmla="*/ 24 h 108"/>
                <a:gd name="T40" fmla="*/ 16 w 109"/>
                <a:gd name="T41" fmla="*/ 15 h 108"/>
                <a:gd name="T42" fmla="*/ 23 w 109"/>
                <a:gd name="T43" fmla="*/ 10 h 108"/>
                <a:gd name="T44" fmla="*/ 34 w 109"/>
                <a:gd name="T45" fmla="*/ 5 h 108"/>
                <a:gd name="T46" fmla="*/ 44 w 109"/>
                <a:gd name="T47" fmla="*/ 2 h 108"/>
                <a:gd name="T48" fmla="*/ 54 w 109"/>
                <a:gd name="T49" fmla="*/ 0 h 108"/>
                <a:gd name="T50" fmla="*/ 65 w 109"/>
                <a:gd name="T51" fmla="*/ 2 h 108"/>
                <a:gd name="T52" fmla="*/ 75 w 109"/>
                <a:gd name="T53" fmla="*/ 5 h 108"/>
                <a:gd name="T54" fmla="*/ 84 w 109"/>
                <a:gd name="T55" fmla="*/ 10 h 108"/>
                <a:gd name="T56" fmla="*/ 93 w 109"/>
                <a:gd name="T57" fmla="*/ 15 h 108"/>
                <a:gd name="T58" fmla="*/ 98 w 109"/>
                <a:gd name="T59" fmla="*/ 24 h 108"/>
                <a:gd name="T60" fmla="*/ 103 w 109"/>
                <a:gd name="T61" fmla="*/ 33 h 108"/>
                <a:gd name="T62" fmla="*/ 107 w 109"/>
                <a:gd name="T63" fmla="*/ 43 h 108"/>
                <a:gd name="T64" fmla="*/ 109 w 109"/>
                <a:gd name="T65" fmla="*/ 54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9"/>
                <a:gd name="T100" fmla="*/ 0 h 108"/>
                <a:gd name="T101" fmla="*/ 109 w 109"/>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9" h="108">
                  <a:moveTo>
                    <a:pt x="109" y="54"/>
                  </a:moveTo>
                  <a:lnTo>
                    <a:pt x="107" y="64"/>
                  </a:lnTo>
                  <a:lnTo>
                    <a:pt x="103" y="75"/>
                  </a:lnTo>
                  <a:lnTo>
                    <a:pt x="98" y="84"/>
                  </a:lnTo>
                  <a:lnTo>
                    <a:pt x="93" y="92"/>
                  </a:lnTo>
                  <a:lnTo>
                    <a:pt x="84" y="99"/>
                  </a:lnTo>
                  <a:lnTo>
                    <a:pt x="75" y="105"/>
                  </a:lnTo>
                  <a:lnTo>
                    <a:pt x="65" y="106"/>
                  </a:lnTo>
                  <a:lnTo>
                    <a:pt x="54" y="108"/>
                  </a:lnTo>
                  <a:lnTo>
                    <a:pt x="44" y="106"/>
                  </a:lnTo>
                  <a:lnTo>
                    <a:pt x="34" y="105"/>
                  </a:lnTo>
                  <a:lnTo>
                    <a:pt x="23" y="99"/>
                  </a:lnTo>
                  <a:lnTo>
                    <a:pt x="16" y="92"/>
                  </a:lnTo>
                  <a:lnTo>
                    <a:pt x="9" y="84"/>
                  </a:lnTo>
                  <a:lnTo>
                    <a:pt x="4" y="75"/>
                  </a:lnTo>
                  <a:lnTo>
                    <a:pt x="0" y="64"/>
                  </a:lnTo>
                  <a:lnTo>
                    <a:pt x="0" y="54"/>
                  </a:lnTo>
                  <a:lnTo>
                    <a:pt x="0" y="43"/>
                  </a:lnTo>
                  <a:lnTo>
                    <a:pt x="4" y="33"/>
                  </a:lnTo>
                  <a:lnTo>
                    <a:pt x="9" y="24"/>
                  </a:lnTo>
                  <a:lnTo>
                    <a:pt x="16" y="15"/>
                  </a:lnTo>
                  <a:lnTo>
                    <a:pt x="23" y="10"/>
                  </a:lnTo>
                  <a:lnTo>
                    <a:pt x="34" y="5"/>
                  </a:lnTo>
                  <a:lnTo>
                    <a:pt x="44" y="2"/>
                  </a:lnTo>
                  <a:lnTo>
                    <a:pt x="54" y="0"/>
                  </a:lnTo>
                  <a:lnTo>
                    <a:pt x="65" y="2"/>
                  </a:lnTo>
                  <a:lnTo>
                    <a:pt x="75" y="5"/>
                  </a:lnTo>
                  <a:lnTo>
                    <a:pt x="84" y="10"/>
                  </a:lnTo>
                  <a:lnTo>
                    <a:pt x="93" y="15"/>
                  </a:lnTo>
                  <a:lnTo>
                    <a:pt x="98" y="24"/>
                  </a:lnTo>
                  <a:lnTo>
                    <a:pt x="103" y="33"/>
                  </a:lnTo>
                  <a:lnTo>
                    <a:pt x="107" y="43"/>
                  </a:lnTo>
                  <a:lnTo>
                    <a:pt x="109"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23" name="Freeform 237"/>
            <p:cNvSpPr>
              <a:spLocks/>
            </p:cNvSpPr>
            <p:nvPr/>
          </p:nvSpPr>
          <p:spPr bwMode="auto">
            <a:xfrm>
              <a:off x="1534" y="3339"/>
              <a:ext cx="108" cy="108"/>
            </a:xfrm>
            <a:custGeom>
              <a:avLst/>
              <a:gdLst>
                <a:gd name="T0" fmla="*/ 108 w 108"/>
                <a:gd name="T1" fmla="*/ 54 h 108"/>
                <a:gd name="T2" fmla="*/ 106 w 108"/>
                <a:gd name="T3" fmla="*/ 65 h 108"/>
                <a:gd name="T4" fmla="*/ 103 w 108"/>
                <a:gd name="T5" fmla="*/ 75 h 108"/>
                <a:gd name="T6" fmla="*/ 98 w 108"/>
                <a:gd name="T7" fmla="*/ 84 h 108"/>
                <a:gd name="T8" fmla="*/ 92 w 108"/>
                <a:gd name="T9" fmla="*/ 93 h 108"/>
                <a:gd name="T10" fmla="*/ 84 w 108"/>
                <a:gd name="T11" fmla="*/ 98 h 108"/>
                <a:gd name="T12" fmla="*/ 75 w 108"/>
                <a:gd name="T13" fmla="*/ 103 h 108"/>
                <a:gd name="T14" fmla="*/ 64 w 108"/>
                <a:gd name="T15" fmla="*/ 107 h 108"/>
                <a:gd name="T16" fmla="*/ 54 w 108"/>
                <a:gd name="T17" fmla="*/ 108 h 108"/>
                <a:gd name="T18" fmla="*/ 43 w 108"/>
                <a:gd name="T19" fmla="*/ 107 h 108"/>
                <a:gd name="T20" fmla="*/ 33 w 108"/>
                <a:gd name="T21" fmla="*/ 103 h 108"/>
                <a:gd name="T22" fmla="*/ 22 w 108"/>
                <a:gd name="T23" fmla="*/ 98 h 108"/>
                <a:gd name="T24" fmla="*/ 15 w 108"/>
                <a:gd name="T25" fmla="*/ 93 h 108"/>
                <a:gd name="T26" fmla="*/ 8 w 108"/>
                <a:gd name="T27" fmla="*/ 84 h 108"/>
                <a:gd name="T28" fmla="*/ 3 w 108"/>
                <a:gd name="T29" fmla="*/ 75 h 108"/>
                <a:gd name="T30" fmla="*/ 0 w 108"/>
                <a:gd name="T31" fmla="*/ 65 h 108"/>
                <a:gd name="T32" fmla="*/ 0 w 108"/>
                <a:gd name="T33" fmla="*/ 54 h 108"/>
                <a:gd name="T34" fmla="*/ 0 w 108"/>
                <a:gd name="T35" fmla="*/ 44 h 108"/>
                <a:gd name="T36" fmla="*/ 3 w 108"/>
                <a:gd name="T37" fmla="*/ 33 h 108"/>
                <a:gd name="T38" fmla="*/ 8 w 108"/>
                <a:gd name="T39" fmla="*/ 25 h 108"/>
                <a:gd name="T40" fmla="*/ 15 w 108"/>
                <a:gd name="T41" fmla="*/ 16 h 108"/>
                <a:gd name="T42" fmla="*/ 22 w 108"/>
                <a:gd name="T43" fmla="*/ 9 h 108"/>
                <a:gd name="T44" fmla="*/ 33 w 108"/>
                <a:gd name="T45" fmla="*/ 5 h 108"/>
                <a:gd name="T46" fmla="*/ 43 w 108"/>
                <a:gd name="T47" fmla="*/ 2 h 108"/>
                <a:gd name="T48" fmla="*/ 54 w 108"/>
                <a:gd name="T49" fmla="*/ 0 h 108"/>
                <a:gd name="T50" fmla="*/ 64 w 108"/>
                <a:gd name="T51" fmla="*/ 2 h 108"/>
                <a:gd name="T52" fmla="*/ 75 w 108"/>
                <a:gd name="T53" fmla="*/ 5 h 108"/>
                <a:gd name="T54" fmla="*/ 84 w 108"/>
                <a:gd name="T55" fmla="*/ 9 h 108"/>
                <a:gd name="T56" fmla="*/ 92 w 108"/>
                <a:gd name="T57" fmla="*/ 16 h 108"/>
                <a:gd name="T58" fmla="*/ 98 w 108"/>
                <a:gd name="T59" fmla="*/ 25 h 108"/>
                <a:gd name="T60" fmla="*/ 103 w 108"/>
                <a:gd name="T61" fmla="*/ 33 h 108"/>
                <a:gd name="T62" fmla="*/ 106 w 108"/>
                <a:gd name="T63" fmla="*/ 44 h 108"/>
                <a:gd name="T64" fmla="*/ 108 w 108"/>
                <a:gd name="T65" fmla="*/ 54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8"/>
                <a:gd name="T100" fmla="*/ 0 h 108"/>
                <a:gd name="T101" fmla="*/ 108 w 108"/>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8" h="108">
                  <a:moveTo>
                    <a:pt x="108" y="54"/>
                  </a:moveTo>
                  <a:lnTo>
                    <a:pt x="106" y="65"/>
                  </a:lnTo>
                  <a:lnTo>
                    <a:pt x="103" y="75"/>
                  </a:lnTo>
                  <a:lnTo>
                    <a:pt x="98" y="84"/>
                  </a:lnTo>
                  <a:lnTo>
                    <a:pt x="92" y="93"/>
                  </a:lnTo>
                  <a:lnTo>
                    <a:pt x="84" y="98"/>
                  </a:lnTo>
                  <a:lnTo>
                    <a:pt x="75" y="103"/>
                  </a:lnTo>
                  <a:lnTo>
                    <a:pt x="64" y="107"/>
                  </a:lnTo>
                  <a:lnTo>
                    <a:pt x="54" y="108"/>
                  </a:lnTo>
                  <a:lnTo>
                    <a:pt x="43" y="107"/>
                  </a:lnTo>
                  <a:lnTo>
                    <a:pt x="33" y="103"/>
                  </a:lnTo>
                  <a:lnTo>
                    <a:pt x="22" y="98"/>
                  </a:lnTo>
                  <a:lnTo>
                    <a:pt x="15" y="93"/>
                  </a:lnTo>
                  <a:lnTo>
                    <a:pt x="8" y="84"/>
                  </a:lnTo>
                  <a:lnTo>
                    <a:pt x="3" y="75"/>
                  </a:lnTo>
                  <a:lnTo>
                    <a:pt x="0" y="65"/>
                  </a:lnTo>
                  <a:lnTo>
                    <a:pt x="0" y="54"/>
                  </a:lnTo>
                  <a:lnTo>
                    <a:pt x="0" y="44"/>
                  </a:lnTo>
                  <a:lnTo>
                    <a:pt x="3" y="33"/>
                  </a:lnTo>
                  <a:lnTo>
                    <a:pt x="8" y="25"/>
                  </a:lnTo>
                  <a:lnTo>
                    <a:pt x="15" y="16"/>
                  </a:lnTo>
                  <a:lnTo>
                    <a:pt x="22" y="9"/>
                  </a:lnTo>
                  <a:lnTo>
                    <a:pt x="33" y="5"/>
                  </a:lnTo>
                  <a:lnTo>
                    <a:pt x="43" y="2"/>
                  </a:lnTo>
                  <a:lnTo>
                    <a:pt x="54" y="0"/>
                  </a:lnTo>
                  <a:lnTo>
                    <a:pt x="64" y="2"/>
                  </a:lnTo>
                  <a:lnTo>
                    <a:pt x="75" y="5"/>
                  </a:lnTo>
                  <a:lnTo>
                    <a:pt x="84" y="9"/>
                  </a:lnTo>
                  <a:lnTo>
                    <a:pt x="92" y="16"/>
                  </a:lnTo>
                  <a:lnTo>
                    <a:pt x="98" y="25"/>
                  </a:lnTo>
                  <a:lnTo>
                    <a:pt x="103" y="33"/>
                  </a:lnTo>
                  <a:lnTo>
                    <a:pt x="106" y="44"/>
                  </a:lnTo>
                  <a:lnTo>
                    <a:pt x="108"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24" name="Freeform 238"/>
            <p:cNvSpPr>
              <a:spLocks/>
            </p:cNvSpPr>
            <p:nvPr/>
          </p:nvSpPr>
          <p:spPr bwMode="auto">
            <a:xfrm>
              <a:off x="2009" y="3568"/>
              <a:ext cx="108" cy="108"/>
            </a:xfrm>
            <a:custGeom>
              <a:avLst/>
              <a:gdLst>
                <a:gd name="T0" fmla="*/ 108 w 108"/>
                <a:gd name="T1" fmla="*/ 54 h 108"/>
                <a:gd name="T2" fmla="*/ 106 w 108"/>
                <a:gd name="T3" fmla="*/ 65 h 108"/>
                <a:gd name="T4" fmla="*/ 104 w 108"/>
                <a:gd name="T5" fmla="*/ 75 h 108"/>
                <a:gd name="T6" fmla="*/ 99 w 108"/>
                <a:gd name="T7" fmla="*/ 84 h 108"/>
                <a:gd name="T8" fmla="*/ 92 w 108"/>
                <a:gd name="T9" fmla="*/ 92 h 108"/>
                <a:gd name="T10" fmla="*/ 83 w 108"/>
                <a:gd name="T11" fmla="*/ 99 h 108"/>
                <a:gd name="T12" fmla="*/ 75 w 108"/>
                <a:gd name="T13" fmla="*/ 103 h 108"/>
                <a:gd name="T14" fmla="*/ 64 w 108"/>
                <a:gd name="T15" fmla="*/ 106 h 108"/>
                <a:gd name="T16" fmla="*/ 54 w 108"/>
                <a:gd name="T17" fmla="*/ 108 h 108"/>
                <a:gd name="T18" fmla="*/ 43 w 108"/>
                <a:gd name="T19" fmla="*/ 106 h 108"/>
                <a:gd name="T20" fmla="*/ 33 w 108"/>
                <a:gd name="T21" fmla="*/ 103 h 108"/>
                <a:gd name="T22" fmla="*/ 24 w 108"/>
                <a:gd name="T23" fmla="*/ 99 h 108"/>
                <a:gd name="T24" fmla="*/ 15 w 108"/>
                <a:gd name="T25" fmla="*/ 92 h 108"/>
                <a:gd name="T26" fmla="*/ 10 w 108"/>
                <a:gd name="T27" fmla="*/ 84 h 108"/>
                <a:gd name="T28" fmla="*/ 5 w 108"/>
                <a:gd name="T29" fmla="*/ 75 h 108"/>
                <a:gd name="T30" fmla="*/ 1 w 108"/>
                <a:gd name="T31" fmla="*/ 65 h 108"/>
                <a:gd name="T32" fmla="*/ 0 w 108"/>
                <a:gd name="T33" fmla="*/ 54 h 108"/>
                <a:gd name="T34" fmla="*/ 1 w 108"/>
                <a:gd name="T35" fmla="*/ 44 h 108"/>
                <a:gd name="T36" fmla="*/ 5 w 108"/>
                <a:gd name="T37" fmla="*/ 33 h 108"/>
                <a:gd name="T38" fmla="*/ 10 w 108"/>
                <a:gd name="T39" fmla="*/ 24 h 108"/>
                <a:gd name="T40" fmla="*/ 15 w 108"/>
                <a:gd name="T41" fmla="*/ 16 h 108"/>
                <a:gd name="T42" fmla="*/ 24 w 108"/>
                <a:gd name="T43" fmla="*/ 9 h 108"/>
                <a:gd name="T44" fmla="*/ 33 w 108"/>
                <a:gd name="T45" fmla="*/ 5 h 108"/>
                <a:gd name="T46" fmla="*/ 43 w 108"/>
                <a:gd name="T47" fmla="*/ 2 h 108"/>
                <a:gd name="T48" fmla="*/ 54 w 108"/>
                <a:gd name="T49" fmla="*/ 0 h 108"/>
                <a:gd name="T50" fmla="*/ 64 w 108"/>
                <a:gd name="T51" fmla="*/ 2 h 108"/>
                <a:gd name="T52" fmla="*/ 75 w 108"/>
                <a:gd name="T53" fmla="*/ 5 h 108"/>
                <a:gd name="T54" fmla="*/ 83 w 108"/>
                <a:gd name="T55" fmla="*/ 9 h 108"/>
                <a:gd name="T56" fmla="*/ 92 w 108"/>
                <a:gd name="T57" fmla="*/ 16 h 108"/>
                <a:gd name="T58" fmla="*/ 99 w 108"/>
                <a:gd name="T59" fmla="*/ 24 h 108"/>
                <a:gd name="T60" fmla="*/ 104 w 108"/>
                <a:gd name="T61" fmla="*/ 33 h 108"/>
                <a:gd name="T62" fmla="*/ 106 w 108"/>
                <a:gd name="T63" fmla="*/ 44 h 108"/>
                <a:gd name="T64" fmla="*/ 108 w 108"/>
                <a:gd name="T65" fmla="*/ 54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8"/>
                <a:gd name="T100" fmla="*/ 0 h 108"/>
                <a:gd name="T101" fmla="*/ 108 w 108"/>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8" h="108">
                  <a:moveTo>
                    <a:pt x="108" y="54"/>
                  </a:moveTo>
                  <a:lnTo>
                    <a:pt x="106" y="65"/>
                  </a:lnTo>
                  <a:lnTo>
                    <a:pt x="104" y="75"/>
                  </a:lnTo>
                  <a:lnTo>
                    <a:pt x="99" y="84"/>
                  </a:lnTo>
                  <a:lnTo>
                    <a:pt x="92" y="92"/>
                  </a:lnTo>
                  <a:lnTo>
                    <a:pt x="83" y="99"/>
                  </a:lnTo>
                  <a:lnTo>
                    <a:pt x="75" y="103"/>
                  </a:lnTo>
                  <a:lnTo>
                    <a:pt x="64" y="106"/>
                  </a:lnTo>
                  <a:lnTo>
                    <a:pt x="54" y="108"/>
                  </a:lnTo>
                  <a:lnTo>
                    <a:pt x="43" y="106"/>
                  </a:lnTo>
                  <a:lnTo>
                    <a:pt x="33" y="103"/>
                  </a:lnTo>
                  <a:lnTo>
                    <a:pt x="24" y="99"/>
                  </a:lnTo>
                  <a:lnTo>
                    <a:pt x="15" y="92"/>
                  </a:lnTo>
                  <a:lnTo>
                    <a:pt x="10" y="84"/>
                  </a:lnTo>
                  <a:lnTo>
                    <a:pt x="5" y="75"/>
                  </a:lnTo>
                  <a:lnTo>
                    <a:pt x="1" y="65"/>
                  </a:lnTo>
                  <a:lnTo>
                    <a:pt x="0" y="54"/>
                  </a:lnTo>
                  <a:lnTo>
                    <a:pt x="1" y="44"/>
                  </a:lnTo>
                  <a:lnTo>
                    <a:pt x="5" y="33"/>
                  </a:lnTo>
                  <a:lnTo>
                    <a:pt x="10" y="24"/>
                  </a:lnTo>
                  <a:lnTo>
                    <a:pt x="15" y="16"/>
                  </a:lnTo>
                  <a:lnTo>
                    <a:pt x="24" y="9"/>
                  </a:lnTo>
                  <a:lnTo>
                    <a:pt x="33" y="5"/>
                  </a:lnTo>
                  <a:lnTo>
                    <a:pt x="43" y="2"/>
                  </a:lnTo>
                  <a:lnTo>
                    <a:pt x="54" y="0"/>
                  </a:lnTo>
                  <a:lnTo>
                    <a:pt x="64" y="2"/>
                  </a:lnTo>
                  <a:lnTo>
                    <a:pt x="75" y="5"/>
                  </a:lnTo>
                  <a:lnTo>
                    <a:pt x="83" y="9"/>
                  </a:lnTo>
                  <a:lnTo>
                    <a:pt x="92" y="16"/>
                  </a:lnTo>
                  <a:lnTo>
                    <a:pt x="99" y="24"/>
                  </a:lnTo>
                  <a:lnTo>
                    <a:pt x="104" y="33"/>
                  </a:lnTo>
                  <a:lnTo>
                    <a:pt x="106" y="44"/>
                  </a:lnTo>
                  <a:lnTo>
                    <a:pt x="108"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25" name="Freeform 239"/>
            <p:cNvSpPr>
              <a:spLocks/>
            </p:cNvSpPr>
            <p:nvPr/>
          </p:nvSpPr>
          <p:spPr bwMode="auto">
            <a:xfrm>
              <a:off x="2017" y="3074"/>
              <a:ext cx="171" cy="171"/>
            </a:xfrm>
            <a:custGeom>
              <a:avLst/>
              <a:gdLst>
                <a:gd name="T0" fmla="*/ 171 w 171"/>
                <a:gd name="T1" fmla="*/ 85 h 171"/>
                <a:gd name="T2" fmla="*/ 170 w 171"/>
                <a:gd name="T3" fmla="*/ 103 h 171"/>
                <a:gd name="T4" fmla="*/ 164 w 171"/>
                <a:gd name="T5" fmla="*/ 119 h 171"/>
                <a:gd name="T6" fmla="*/ 156 w 171"/>
                <a:gd name="T7" fmla="*/ 133 h 171"/>
                <a:gd name="T8" fmla="*/ 145 w 171"/>
                <a:gd name="T9" fmla="*/ 145 h 171"/>
                <a:gd name="T10" fmla="*/ 133 w 171"/>
                <a:gd name="T11" fmla="*/ 155 h 171"/>
                <a:gd name="T12" fmla="*/ 119 w 171"/>
                <a:gd name="T13" fmla="*/ 164 h 171"/>
                <a:gd name="T14" fmla="*/ 103 w 171"/>
                <a:gd name="T15" fmla="*/ 169 h 171"/>
                <a:gd name="T16" fmla="*/ 86 w 171"/>
                <a:gd name="T17" fmla="*/ 171 h 171"/>
                <a:gd name="T18" fmla="*/ 68 w 171"/>
                <a:gd name="T19" fmla="*/ 169 h 171"/>
                <a:gd name="T20" fmla="*/ 53 w 171"/>
                <a:gd name="T21" fmla="*/ 164 h 171"/>
                <a:gd name="T22" fmla="*/ 39 w 171"/>
                <a:gd name="T23" fmla="*/ 155 h 171"/>
                <a:gd name="T24" fmla="*/ 27 w 171"/>
                <a:gd name="T25" fmla="*/ 145 h 171"/>
                <a:gd name="T26" fmla="*/ 16 w 171"/>
                <a:gd name="T27" fmla="*/ 133 h 171"/>
                <a:gd name="T28" fmla="*/ 7 w 171"/>
                <a:gd name="T29" fmla="*/ 119 h 171"/>
                <a:gd name="T30" fmla="*/ 2 w 171"/>
                <a:gd name="T31" fmla="*/ 103 h 171"/>
                <a:gd name="T32" fmla="*/ 0 w 171"/>
                <a:gd name="T33" fmla="*/ 85 h 171"/>
                <a:gd name="T34" fmla="*/ 2 w 171"/>
                <a:gd name="T35" fmla="*/ 68 h 171"/>
                <a:gd name="T36" fmla="*/ 7 w 171"/>
                <a:gd name="T37" fmla="*/ 52 h 171"/>
                <a:gd name="T38" fmla="*/ 16 w 171"/>
                <a:gd name="T39" fmla="*/ 38 h 171"/>
                <a:gd name="T40" fmla="*/ 27 w 171"/>
                <a:gd name="T41" fmla="*/ 26 h 171"/>
                <a:gd name="T42" fmla="*/ 39 w 171"/>
                <a:gd name="T43" fmla="*/ 16 h 171"/>
                <a:gd name="T44" fmla="*/ 53 w 171"/>
                <a:gd name="T45" fmla="*/ 7 h 171"/>
                <a:gd name="T46" fmla="*/ 68 w 171"/>
                <a:gd name="T47" fmla="*/ 2 h 171"/>
                <a:gd name="T48" fmla="*/ 86 w 171"/>
                <a:gd name="T49" fmla="*/ 0 h 171"/>
                <a:gd name="T50" fmla="*/ 103 w 171"/>
                <a:gd name="T51" fmla="*/ 2 h 171"/>
                <a:gd name="T52" fmla="*/ 119 w 171"/>
                <a:gd name="T53" fmla="*/ 7 h 171"/>
                <a:gd name="T54" fmla="*/ 133 w 171"/>
                <a:gd name="T55" fmla="*/ 16 h 171"/>
                <a:gd name="T56" fmla="*/ 145 w 171"/>
                <a:gd name="T57" fmla="*/ 26 h 171"/>
                <a:gd name="T58" fmla="*/ 156 w 171"/>
                <a:gd name="T59" fmla="*/ 38 h 171"/>
                <a:gd name="T60" fmla="*/ 164 w 171"/>
                <a:gd name="T61" fmla="*/ 52 h 171"/>
                <a:gd name="T62" fmla="*/ 170 w 171"/>
                <a:gd name="T63" fmla="*/ 68 h 171"/>
                <a:gd name="T64" fmla="*/ 171 w 171"/>
                <a:gd name="T65" fmla="*/ 85 h 17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71"/>
                <a:gd name="T100" fmla="*/ 0 h 171"/>
                <a:gd name="T101" fmla="*/ 171 w 171"/>
                <a:gd name="T102" fmla="*/ 171 h 17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71" h="171">
                  <a:moveTo>
                    <a:pt x="171" y="85"/>
                  </a:moveTo>
                  <a:lnTo>
                    <a:pt x="170" y="103"/>
                  </a:lnTo>
                  <a:lnTo>
                    <a:pt x="164" y="119"/>
                  </a:lnTo>
                  <a:lnTo>
                    <a:pt x="156" y="133"/>
                  </a:lnTo>
                  <a:lnTo>
                    <a:pt x="145" y="145"/>
                  </a:lnTo>
                  <a:lnTo>
                    <a:pt x="133" y="155"/>
                  </a:lnTo>
                  <a:lnTo>
                    <a:pt x="119" y="164"/>
                  </a:lnTo>
                  <a:lnTo>
                    <a:pt x="103" y="169"/>
                  </a:lnTo>
                  <a:lnTo>
                    <a:pt x="86" y="171"/>
                  </a:lnTo>
                  <a:lnTo>
                    <a:pt x="68" y="169"/>
                  </a:lnTo>
                  <a:lnTo>
                    <a:pt x="53" y="164"/>
                  </a:lnTo>
                  <a:lnTo>
                    <a:pt x="39" y="155"/>
                  </a:lnTo>
                  <a:lnTo>
                    <a:pt x="27" y="145"/>
                  </a:lnTo>
                  <a:lnTo>
                    <a:pt x="16" y="133"/>
                  </a:lnTo>
                  <a:lnTo>
                    <a:pt x="7" y="119"/>
                  </a:lnTo>
                  <a:lnTo>
                    <a:pt x="2" y="103"/>
                  </a:lnTo>
                  <a:lnTo>
                    <a:pt x="0" y="85"/>
                  </a:lnTo>
                  <a:lnTo>
                    <a:pt x="2" y="68"/>
                  </a:lnTo>
                  <a:lnTo>
                    <a:pt x="7" y="52"/>
                  </a:lnTo>
                  <a:lnTo>
                    <a:pt x="16" y="38"/>
                  </a:lnTo>
                  <a:lnTo>
                    <a:pt x="27" y="26"/>
                  </a:lnTo>
                  <a:lnTo>
                    <a:pt x="39" y="16"/>
                  </a:lnTo>
                  <a:lnTo>
                    <a:pt x="53" y="7"/>
                  </a:lnTo>
                  <a:lnTo>
                    <a:pt x="68" y="2"/>
                  </a:lnTo>
                  <a:lnTo>
                    <a:pt x="86" y="0"/>
                  </a:lnTo>
                  <a:lnTo>
                    <a:pt x="103" y="2"/>
                  </a:lnTo>
                  <a:lnTo>
                    <a:pt x="119" y="7"/>
                  </a:lnTo>
                  <a:lnTo>
                    <a:pt x="133" y="16"/>
                  </a:lnTo>
                  <a:lnTo>
                    <a:pt x="145" y="26"/>
                  </a:lnTo>
                  <a:lnTo>
                    <a:pt x="156" y="38"/>
                  </a:lnTo>
                  <a:lnTo>
                    <a:pt x="164" y="52"/>
                  </a:lnTo>
                  <a:lnTo>
                    <a:pt x="170" y="68"/>
                  </a:lnTo>
                  <a:lnTo>
                    <a:pt x="171" y="85"/>
                  </a:lnTo>
                  <a:close/>
                </a:path>
              </a:pathLst>
            </a:custGeom>
            <a:gradFill rotWithShape="1">
              <a:gsLst>
                <a:gs pos="0">
                  <a:srgbClr val="FFE2DB"/>
                </a:gs>
                <a:gs pos="100000">
                  <a:srgbClr val="EC2D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26" name="Freeform 240"/>
            <p:cNvSpPr>
              <a:spLocks/>
            </p:cNvSpPr>
            <p:nvPr/>
          </p:nvSpPr>
          <p:spPr bwMode="auto">
            <a:xfrm>
              <a:off x="1434" y="3711"/>
              <a:ext cx="170" cy="171"/>
            </a:xfrm>
            <a:custGeom>
              <a:avLst/>
              <a:gdLst>
                <a:gd name="T0" fmla="*/ 170 w 170"/>
                <a:gd name="T1" fmla="*/ 86 h 171"/>
                <a:gd name="T2" fmla="*/ 168 w 170"/>
                <a:gd name="T3" fmla="*/ 103 h 171"/>
                <a:gd name="T4" fmla="*/ 163 w 170"/>
                <a:gd name="T5" fmla="*/ 119 h 171"/>
                <a:gd name="T6" fmla="*/ 156 w 170"/>
                <a:gd name="T7" fmla="*/ 133 h 171"/>
                <a:gd name="T8" fmla="*/ 145 w 170"/>
                <a:gd name="T9" fmla="*/ 147 h 171"/>
                <a:gd name="T10" fmla="*/ 133 w 170"/>
                <a:gd name="T11" fmla="*/ 155 h 171"/>
                <a:gd name="T12" fmla="*/ 117 w 170"/>
                <a:gd name="T13" fmla="*/ 164 h 171"/>
                <a:gd name="T14" fmla="*/ 101 w 170"/>
                <a:gd name="T15" fmla="*/ 169 h 171"/>
                <a:gd name="T16" fmla="*/ 86 w 170"/>
                <a:gd name="T17" fmla="*/ 171 h 171"/>
                <a:gd name="T18" fmla="*/ 68 w 170"/>
                <a:gd name="T19" fmla="*/ 169 h 171"/>
                <a:gd name="T20" fmla="*/ 53 w 170"/>
                <a:gd name="T21" fmla="*/ 164 h 171"/>
                <a:gd name="T22" fmla="*/ 37 w 170"/>
                <a:gd name="T23" fmla="*/ 155 h 171"/>
                <a:gd name="T24" fmla="*/ 25 w 170"/>
                <a:gd name="T25" fmla="*/ 147 h 171"/>
                <a:gd name="T26" fmla="*/ 14 w 170"/>
                <a:gd name="T27" fmla="*/ 133 h 171"/>
                <a:gd name="T28" fmla="*/ 7 w 170"/>
                <a:gd name="T29" fmla="*/ 119 h 171"/>
                <a:gd name="T30" fmla="*/ 2 w 170"/>
                <a:gd name="T31" fmla="*/ 103 h 171"/>
                <a:gd name="T32" fmla="*/ 0 w 170"/>
                <a:gd name="T33" fmla="*/ 86 h 171"/>
                <a:gd name="T34" fmla="*/ 2 w 170"/>
                <a:gd name="T35" fmla="*/ 68 h 171"/>
                <a:gd name="T36" fmla="*/ 7 w 170"/>
                <a:gd name="T37" fmla="*/ 52 h 171"/>
                <a:gd name="T38" fmla="*/ 14 w 170"/>
                <a:gd name="T39" fmla="*/ 38 h 171"/>
                <a:gd name="T40" fmla="*/ 25 w 170"/>
                <a:gd name="T41" fmla="*/ 26 h 171"/>
                <a:gd name="T42" fmla="*/ 37 w 170"/>
                <a:gd name="T43" fmla="*/ 16 h 171"/>
                <a:gd name="T44" fmla="*/ 53 w 170"/>
                <a:gd name="T45" fmla="*/ 7 h 171"/>
                <a:gd name="T46" fmla="*/ 68 w 170"/>
                <a:gd name="T47" fmla="*/ 2 h 171"/>
                <a:gd name="T48" fmla="*/ 86 w 170"/>
                <a:gd name="T49" fmla="*/ 0 h 171"/>
                <a:gd name="T50" fmla="*/ 101 w 170"/>
                <a:gd name="T51" fmla="*/ 2 h 171"/>
                <a:gd name="T52" fmla="*/ 117 w 170"/>
                <a:gd name="T53" fmla="*/ 7 h 171"/>
                <a:gd name="T54" fmla="*/ 133 w 170"/>
                <a:gd name="T55" fmla="*/ 16 h 171"/>
                <a:gd name="T56" fmla="*/ 145 w 170"/>
                <a:gd name="T57" fmla="*/ 26 h 171"/>
                <a:gd name="T58" fmla="*/ 156 w 170"/>
                <a:gd name="T59" fmla="*/ 38 h 171"/>
                <a:gd name="T60" fmla="*/ 163 w 170"/>
                <a:gd name="T61" fmla="*/ 52 h 171"/>
                <a:gd name="T62" fmla="*/ 168 w 170"/>
                <a:gd name="T63" fmla="*/ 68 h 171"/>
                <a:gd name="T64" fmla="*/ 170 w 170"/>
                <a:gd name="T65" fmla="*/ 86 h 17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70"/>
                <a:gd name="T100" fmla="*/ 0 h 171"/>
                <a:gd name="T101" fmla="*/ 170 w 170"/>
                <a:gd name="T102" fmla="*/ 171 h 17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70" h="171">
                  <a:moveTo>
                    <a:pt x="170" y="86"/>
                  </a:moveTo>
                  <a:lnTo>
                    <a:pt x="168" y="103"/>
                  </a:lnTo>
                  <a:lnTo>
                    <a:pt x="163" y="119"/>
                  </a:lnTo>
                  <a:lnTo>
                    <a:pt x="156" y="133"/>
                  </a:lnTo>
                  <a:lnTo>
                    <a:pt x="145" y="147"/>
                  </a:lnTo>
                  <a:lnTo>
                    <a:pt x="133" y="155"/>
                  </a:lnTo>
                  <a:lnTo>
                    <a:pt x="117" y="164"/>
                  </a:lnTo>
                  <a:lnTo>
                    <a:pt x="101" y="169"/>
                  </a:lnTo>
                  <a:lnTo>
                    <a:pt x="86" y="171"/>
                  </a:lnTo>
                  <a:lnTo>
                    <a:pt x="68" y="169"/>
                  </a:lnTo>
                  <a:lnTo>
                    <a:pt x="53" y="164"/>
                  </a:lnTo>
                  <a:lnTo>
                    <a:pt x="37" y="155"/>
                  </a:lnTo>
                  <a:lnTo>
                    <a:pt x="25" y="147"/>
                  </a:lnTo>
                  <a:lnTo>
                    <a:pt x="14" y="133"/>
                  </a:lnTo>
                  <a:lnTo>
                    <a:pt x="7" y="119"/>
                  </a:lnTo>
                  <a:lnTo>
                    <a:pt x="2" y="103"/>
                  </a:lnTo>
                  <a:lnTo>
                    <a:pt x="0" y="86"/>
                  </a:lnTo>
                  <a:lnTo>
                    <a:pt x="2" y="68"/>
                  </a:lnTo>
                  <a:lnTo>
                    <a:pt x="7" y="52"/>
                  </a:lnTo>
                  <a:lnTo>
                    <a:pt x="14" y="38"/>
                  </a:lnTo>
                  <a:lnTo>
                    <a:pt x="25" y="26"/>
                  </a:lnTo>
                  <a:lnTo>
                    <a:pt x="37" y="16"/>
                  </a:lnTo>
                  <a:lnTo>
                    <a:pt x="53" y="7"/>
                  </a:lnTo>
                  <a:lnTo>
                    <a:pt x="68" y="2"/>
                  </a:lnTo>
                  <a:lnTo>
                    <a:pt x="86" y="0"/>
                  </a:lnTo>
                  <a:lnTo>
                    <a:pt x="101" y="2"/>
                  </a:lnTo>
                  <a:lnTo>
                    <a:pt x="117" y="7"/>
                  </a:lnTo>
                  <a:lnTo>
                    <a:pt x="133" y="16"/>
                  </a:lnTo>
                  <a:lnTo>
                    <a:pt x="145" y="26"/>
                  </a:lnTo>
                  <a:lnTo>
                    <a:pt x="156" y="38"/>
                  </a:lnTo>
                  <a:lnTo>
                    <a:pt x="163" y="52"/>
                  </a:lnTo>
                  <a:lnTo>
                    <a:pt x="168" y="68"/>
                  </a:lnTo>
                  <a:lnTo>
                    <a:pt x="170" y="86"/>
                  </a:lnTo>
                  <a:close/>
                </a:path>
              </a:pathLst>
            </a:custGeom>
            <a:gradFill rotWithShape="1">
              <a:gsLst>
                <a:gs pos="0">
                  <a:srgbClr val="FFE2DB"/>
                </a:gs>
                <a:gs pos="100000">
                  <a:srgbClr val="EC2D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27" name="Freeform 241"/>
            <p:cNvSpPr>
              <a:spLocks/>
            </p:cNvSpPr>
            <p:nvPr/>
          </p:nvSpPr>
          <p:spPr bwMode="auto">
            <a:xfrm>
              <a:off x="1811" y="3543"/>
              <a:ext cx="157" cy="158"/>
            </a:xfrm>
            <a:custGeom>
              <a:avLst/>
              <a:gdLst>
                <a:gd name="T0" fmla="*/ 0 w 157"/>
                <a:gd name="T1" fmla="*/ 79 h 158"/>
                <a:gd name="T2" fmla="*/ 2 w 157"/>
                <a:gd name="T3" fmla="*/ 95 h 158"/>
                <a:gd name="T4" fmla="*/ 7 w 157"/>
                <a:gd name="T5" fmla="*/ 110 h 158"/>
                <a:gd name="T6" fmla="*/ 14 w 157"/>
                <a:gd name="T7" fmla="*/ 123 h 158"/>
                <a:gd name="T8" fmla="*/ 23 w 157"/>
                <a:gd name="T9" fmla="*/ 135 h 158"/>
                <a:gd name="T10" fmla="*/ 35 w 157"/>
                <a:gd name="T11" fmla="*/ 145 h 158"/>
                <a:gd name="T12" fmla="*/ 49 w 157"/>
                <a:gd name="T13" fmla="*/ 152 h 158"/>
                <a:gd name="T14" fmla="*/ 63 w 157"/>
                <a:gd name="T15" fmla="*/ 156 h 158"/>
                <a:gd name="T16" fmla="*/ 79 w 157"/>
                <a:gd name="T17" fmla="*/ 158 h 158"/>
                <a:gd name="T18" fmla="*/ 95 w 157"/>
                <a:gd name="T19" fmla="*/ 156 h 158"/>
                <a:gd name="T20" fmla="*/ 110 w 157"/>
                <a:gd name="T21" fmla="*/ 152 h 158"/>
                <a:gd name="T22" fmla="*/ 123 w 157"/>
                <a:gd name="T23" fmla="*/ 145 h 158"/>
                <a:gd name="T24" fmla="*/ 135 w 157"/>
                <a:gd name="T25" fmla="*/ 135 h 158"/>
                <a:gd name="T26" fmla="*/ 145 w 157"/>
                <a:gd name="T27" fmla="*/ 123 h 158"/>
                <a:gd name="T28" fmla="*/ 152 w 157"/>
                <a:gd name="T29" fmla="*/ 110 h 158"/>
                <a:gd name="T30" fmla="*/ 156 w 157"/>
                <a:gd name="T31" fmla="*/ 95 h 158"/>
                <a:gd name="T32" fmla="*/ 157 w 157"/>
                <a:gd name="T33" fmla="*/ 79 h 158"/>
                <a:gd name="T34" fmla="*/ 156 w 157"/>
                <a:gd name="T35" fmla="*/ 63 h 158"/>
                <a:gd name="T36" fmla="*/ 152 w 157"/>
                <a:gd name="T37" fmla="*/ 48 h 158"/>
                <a:gd name="T38" fmla="*/ 145 w 157"/>
                <a:gd name="T39" fmla="*/ 35 h 158"/>
                <a:gd name="T40" fmla="*/ 135 w 157"/>
                <a:gd name="T41" fmla="*/ 23 h 158"/>
                <a:gd name="T42" fmla="*/ 123 w 157"/>
                <a:gd name="T43" fmla="*/ 14 h 158"/>
                <a:gd name="T44" fmla="*/ 110 w 157"/>
                <a:gd name="T45" fmla="*/ 6 h 158"/>
                <a:gd name="T46" fmla="*/ 95 w 157"/>
                <a:gd name="T47" fmla="*/ 2 h 158"/>
                <a:gd name="T48" fmla="*/ 79 w 157"/>
                <a:gd name="T49" fmla="*/ 0 h 158"/>
                <a:gd name="T50" fmla="*/ 63 w 157"/>
                <a:gd name="T51" fmla="*/ 2 h 158"/>
                <a:gd name="T52" fmla="*/ 49 w 157"/>
                <a:gd name="T53" fmla="*/ 6 h 158"/>
                <a:gd name="T54" fmla="*/ 35 w 157"/>
                <a:gd name="T55" fmla="*/ 14 h 158"/>
                <a:gd name="T56" fmla="*/ 23 w 157"/>
                <a:gd name="T57" fmla="*/ 23 h 158"/>
                <a:gd name="T58" fmla="*/ 14 w 157"/>
                <a:gd name="T59" fmla="*/ 35 h 158"/>
                <a:gd name="T60" fmla="*/ 7 w 157"/>
                <a:gd name="T61" fmla="*/ 48 h 158"/>
                <a:gd name="T62" fmla="*/ 2 w 157"/>
                <a:gd name="T63" fmla="*/ 63 h 158"/>
                <a:gd name="T64" fmla="*/ 0 w 157"/>
                <a:gd name="T65" fmla="*/ 79 h 15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7"/>
                <a:gd name="T100" fmla="*/ 0 h 158"/>
                <a:gd name="T101" fmla="*/ 157 w 157"/>
                <a:gd name="T102" fmla="*/ 158 h 15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7" h="158">
                  <a:moveTo>
                    <a:pt x="0" y="79"/>
                  </a:moveTo>
                  <a:lnTo>
                    <a:pt x="2" y="95"/>
                  </a:lnTo>
                  <a:lnTo>
                    <a:pt x="7" y="110"/>
                  </a:lnTo>
                  <a:lnTo>
                    <a:pt x="14" y="123"/>
                  </a:lnTo>
                  <a:lnTo>
                    <a:pt x="23" y="135"/>
                  </a:lnTo>
                  <a:lnTo>
                    <a:pt x="35" y="145"/>
                  </a:lnTo>
                  <a:lnTo>
                    <a:pt x="49" y="152"/>
                  </a:lnTo>
                  <a:lnTo>
                    <a:pt x="63" y="156"/>
                  </a:lnTo>
                  <a:lnTo>
                    <a:pt x="79" y="158"/>
                  </a:lnTo>
                  <a:lnTo>
                    <a:pt x="95" y="156"/>
                  </a:lnTo>
                  <a:lnTo>
                    <a:pt x="110" y="152"/>
                  </a:lnTo>
                  <a:lnTo>
                    <a:pt x="123" y="145"/>
                  </a:lnTo>
                  <a:lnTo>
                    <a:pt x="135" y="135"/>
                  </a:lnTo>
                  <a:lnTo>
                    <a:pt x="145" y="123"/>
                  </a:lnTo>
                  <a:lnTo>
                    <a:pt x="152" y="110"/>
                  </a:lnTo>
                  <a:lnTo>
                    <a:pt x="156" y="95"/>
                  </a:lnTo>
                  <a:lnTo>
                    <a:pt x="157" y="79"/>
                  </a:lnTo>
                  <a:lnTo>
                    <a:pt x="156" y="63"/>
                  </a:lnTo>
                  <a:lnTo>
                    <a:pt x="152" y="48"/>
                  </a:lnTo>
                  <a:lnTo>
                    <a:pt x="145" y="35"/>
                  </a:lnTo>
                  <a:lnTo>
                    <a:pt x="135" y="23"/>
                  </a:lnTo>
                  <a:lnTo>
                    <a:pt x="123" y="14"/>
                  </a:lnTo>
                  <a:lnTo>
                    <a:pt x="110" y="6"/>
                  </a:lnTo>
                  <a:lnTo>
                    <a:pt x="95" y="2"/>
                  </a:lnTo>
                  <a:lnTo>
                    <a:pt x="79" y="0"/>
                  </a:lnTo>
                  <a:lnTo>
                    <a:pt x="63" y="2"/>
                  </a:lnTo>
                  <a:lnTo>
                    <a:pt x="49" y="6"/>
                  </a:lnTo>
                  <a:lnTo>
                    <a:pt x="35" y="14"/>
                  </a:lnTo>
                  <a:lnTo>
                    <a:pt x="23" y="23"/>
                  </a:lnTo>
                  <a:lnTo>
                    <a:pt x="14" y="35"/>
                  </a:lnTo>
                  <a:lnTo>
                    <a:pt x="7" y="48"/>
                  </a:lnTo>
                  <a:lnTo>
                    <a:pt x="2" y="63"/>
                  </a:lnTo>
                  <a:lnTo>
                    <a:pt x="0" y="79"/>
                  </a:lnTo>
                  <a:close/>
                </a:path>
              </a:pathLst>
            </a:custGeom>
            <a:gradFill rotWithShape="1">
              <a:gsLst>
                <a:gs pos="0">
                  <a:schemeClr val="bg1"/>
                </a:gs>
                <a:gs pos="100000">
                  <a:srgbClr val="A3D5D9"/>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28" name="Freeform 242"/>
            <p:cNvSpPr>
              <a:spLocks/>
            </p:cNvSpPr>
            <p:nvPr/>
          </p:nvSpPr>
          <p:spPr bwMode="auto">
            <a:xfrm>
              <a:off x="1670" y="2885"/>
              <a:ext cx="157" cy="157"/>
            </a:xfrm>
            <a:custGeom>
              <a:avLst/>
              <a:gdLst>
                <a:gd name="T0" fmla="*/ 0 w 157"/>
                <a:gd name="T1" fmla="*/ 79 h 157"/>
                <a:gd name="T2" fmla="*/ 2 w 157"/>
                <a:gd name="T3" fmla="*/ 95 h 157"/>
                <a:gd name="T4" fmla="*/ 5 w 157"/>
                <a:gd name="T5" fmla="*/ 110 h 157"/>
                <a:gd name="T6" fmla="*/ 14 w 157"/>
                <a:gd name="T7" fmla="*/ 123 h 157"/>
                <a:gd name="T8" fmla="*/ 23 w 157"/>
                <a:gd name="T9" fmla="*/ 135 h 157"/>
                <a:gd name="T10" fmla="*/ 35 w 157"/>
                <a:gd name="T11" fmla="*/ 145 h 157"/>
                <a:gd name="T12" fmla="*/ 49 w 157"/>
                <a:gd name="T13" fmla="*/ 152 h 157"/>
                <a:gd name="T14" fmla="*/ 63 w 157"/>
                <a:gd name="T15" fmla="*/ 156 h 157"/>
                <a:gd name="T16" fmla="*/ 78 w 157"/>
                <a:gd name="T17" fmla="*/ 157 h 157"/>
                <a:gd name="T18" fmla="*/ 94 w 157"/>
                <a:gd name="T19" fmla="*/ 156 h 157"/>
                <a:gd name="T20" fmla="*/ 110 w 157"/>
                <a:gd name="T21" fmla="*/ 152 h 157"/>
                <a:gd name="T22" fmla="*/ 122 w 157"/>
                <a:gd name="T23" fmla="*/ 145 h 157"/>
                <a:gd name="T24" fmla="*/ 134 w 157"/>
                <a:gd name="T25" fmla="*/ 135 h 157"/>
                <a:gd name="T26" fmla="*/ 145 w 157"/>
                <a:gd name="T27" fmla="*/ 123 h 157"/>
                <a:gd name="T28" fmla="*/ 152 w 157"/>
                <a:gd name="T29" fmla="*/ 110 h 157"/>
                <a:gd name="T30" fmla="*/ 155 w 157"/>
                <a:gd name="T31" fmla="*/ 95 h 157"/>
                <a:gd name="T32" fmla="*/ 157 w 157"/>
                <a:gd name="T33" fmla="*/ 79 h 157"/>
                <a:gd name="T34" fmla="*/ 155 w 157"/>
                <a:gd name="T35" fmla="*/ 63 h 157"/>
                <a:gd name="T36" fmla="*/ 152 w 157"/>
                <a:gd name="T37" fmla="*/ 49 h 157"/>
                <a:gd name="T38" fmla="*/ 145 w 157"/>
                <a:gd name="T39" fmla="*/ 35 h 157"/>
                <a:gd name="T40" fmla="*/ 134 w 157"/>
                <a:gd name="T41" fmla="*/ 23 h 157"/>
                <a:gd name="T42" fmla="*/ 122 w 157"/>
                <a:gd name="T43" fmla="*/ 14 h 157"/>
                <a:gd name="T44" fmla="*/ 110 w 157"/>
                <a:gd name="T45" fmla="*/ 6 h 157"/>
                <a:gd name="T46" fmla="*/ 94 w 157"/>
                <a:gd name="T47" fmla="*/ 2 h 157"/>
                <a:gd name="T48" fmla="*/ 78 w 157"/>
                <a:gd name="T49" fmla="*/ 0 h 157"/>
                <a:gd name="T50" fmla="*/ 63 w 157"/>
                <a:gd name="T51" fmla="*/ 2 h 157"/>
                <a:gd name="T52" fmla="*/ 49 w 157"/>
                <a:gd name="T53" fmla="*/ 6 h 157"/>
                <a:gd name="T54" fmla="*/ 35 w 157"/>
                <a:gd name="T55" fmla="*/ 14 h 157"/>
                <a:gd name="T56" fmla="*/ 23 w 157"/>
                <a:gd name="T57" fmla="*/ 23 h 157"/>
                <a:gd name="T58" fmla="*/ 14 w 157"/>
                <a:gd name="T59" fmla="*/ 35 h 157"/>
                <a:gd name="T60" fmla="*/ 5 w 157"/>
                <a:gd name="T61" fmla="*/ 49 h 157"/>
                <a:gd name="T62" fmla="*/ 2 w 157"/>
                <a:gd name="T63" fmla="*/ 63 h 157"/>
                <a:gd name="T64" fmla="*/ 0 w 157"/>
                <a:gd name="T65" fmla="*/ 79 h 1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7"/>
                <a:gd name="T100" fmla="*/ 0 h 157"/>
                <a:gd name="T101" fmla="*/ 157 w 157"/>
                <a:gd name="T102" fmla="*/ 157 h 1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7" h="157">
                  <a:moveTo>
                    <a:pt x="0" y="79"/>
                  </a:moveTo>
                  <a:lnTo>
                    <a:pt x="2" y="95"/>
                  </a:lnTo>
                  <a:lnTo>
                    <a:pt x="5" y="110"/>
                  </a:lnTo>
                  <a:lnTo>
                    <a:pt x="14" y="123"/>
                  </a:lnTo>
                  <a:lnTo>
                    <a:pt x="23" y="135"/>
                  </a:lnTo>
                  <a:lnTo>
                    <a:pt x="35" y="145"/>
                  </a:lnTo>
                  <a:lnTo>
                    <a:pt x="49" y="152"/>
                  </a:lnTo>
                  <a:lnTo>
                    <a:pt x="63" y="156"/>
                  </a:lnTo>
                  <a:lnTo>
                    <a:pt x="78" y="157"/>
                  </a:lnTo>
                  <a:lnTo>
                    <a:pt x="94" y="156"/>
                  </a:lnTo>
                  <a:lnTo>
                    <a:pt x="110" y="152"/>
                  </a:lnTo>
                  <a:lnTo>
                    <a:pt x="122" y="145"/>
                  </a:lnTo>
                  <a:lnTo>
                    <a:pt x="134" y="135"/>
                  </a:lnTo>
                  <a:lnTo>
                    <a:pt x="145" y="123"/>
                  </a:lnTo>
                  <a:lnTo>
                    <a:pt x="152" y="110"/>
                  </a:lnTo>
                  <a:lnTo>
                    <a:pt x="155" y="95"/>
                  </a:lnTo>
                  <a:lnTo>
                    <a:pt x="157" y="79"/>
                  </a:lnTo>
                  <a:lnTo>
                    <a:pt x="155" y="63"/>
                  </a:lnTo>
                  <a:lnTo>
                    <a:pt x="152" y="49"/>
                  </a:lnTo>
                  <a:lnTo>
                    <a:pt x="145" y="35"/>
                  </a:lnTo>
                  <a:lnTo>
                    <a:pt x="134" y="23"/>
                  </a:lnTo>
                  <a:lnTo>
                    <a:pt x="122" y="14"/>
                  </a:lnTo>
                  <a:lnTo>
                    <a:pt x="110" y="6"/>
                  </a:lnTo>
                  <a:lnTo>
                    <a:pt x="94" y="2"/>
                  </a:lnTo>
                  <a:lnTo>
                    <a:pt x="78" y="0"/>
                  </a:lnTo>
                  <a:lnTo>
                    <a:pt x="63" y="2"/>
                  </a:lnTo>
                  <a:lnTo>
                    <a:pt x="49" y="6"/>
                  </a:lnTo>
                  <a:lnTo>
                    <a:pt x="35" y="14"/>
                  </a:lnTo>
                  <a:lnTo>
                    <a:pt x="23" y="23"/>
                  </a:lnTo>
                  <a:lnTo>
                    <a:pt x="14" y="35"/>
                  </a:lnTo>
                  <a:lnTo>
                    <a:pt x="5" y="49"/>
                  </a:lnTo>
                  <a:lnTo>
                    <a:pt x="2" y="63"/>
                  </a:lnTo>
                  <a:lnTo>
                    <a:pt x="0" y="79"/>
                  </a:lnTo>
                  <a:close/>
                </a:path>
              </a:pathLst>
            </a:custGeom>
            <a:gradFill rotWithShape="1">
              <a:gsLst>
                <a:gs pos="0">
                  <a:schemeClr val="bg1"/>
                </a:gs>
                <a:gs pos="100000">
                  <a:srgbClr val="A3D5D9"/>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29" name="Freeform 243"/>
            <p:cNvSpPr>
              <a:spLocks/>
            </p:cNvSpPr>
            <p:nvPr/>
          </p:nvSpPr>
          <p:spPr bwMode="auto">
            <a:xfrm>
              <a:off x="1937" y="3135"/>
              <a:ext cx="86" cy="49"/>
            </a:xfrm>
            <a:custGeom>
              <a:avLst/>
              <a:gdLst>
                <a:gd name="T0" fmla="*/ 14 w 86"/>
                <a:gd name="T1" fmla="*/ 7 h 49"/>
                <a:gd name="T2" fmla="*/ 84 w 86"/>
                <a:gd name="T3" fmla="*/ 0 h 49"/>
                <a:gd name="T4" fmla="*/ 82 w 86"/>
                <a:gd name="T5" fmla="*/ 12 h 49"/>
                <a:gd name="T6" fmla="*/ 82 w 86"/>
                <a:gd name="T7" fmla="*/ 23 h 49"/>
                <a:gd name="T8" fmla="*/ 82 w 86"/>
                <a:gd name="T9" fmla="*/ 33 h 49"/>
                <a:gd name="T10" fmla="*/ 86 w 86"/>
                <a:gd name="T11" fmla="*/ 49 h 49"/>
                <a:gd name="T12" fmla="*/ 12 w 86"/>
                <a:gd name="T13" fmla="*/ 44 h 49"/>
                <a:gd name="T14" fmla="*/ 7 w 86"/>
                <a:gd name="T15" fmla="*/ 42 h 49"/>
                <a:gd name="T16" fmla="*/ 4 w 86"/>
                <a:gd name="T17" fmla="*/ 38 h 49"/>
                <a:gd name="T18" fmla="*/ 2 w 86"/>
                <a:gd name="T19" fmla="*/ 31 h 49"/>
                <a:gd name="T20" fmla="*/ 0 w 86"/>
                <a:gd name="T21" fmla="*/ 24 h 49"/>
                <a:gd name="T22" fmla="*/ 2 w 86"/>
                <a:gd name="T23" fmla="*/ 17 h 49"/>
                <a:gd name="T24" fmla="*/ 4 w 86"/>
                <a:gd name="T25" fmla="*/ 12 h 49"/>
                <a:gd name="T26" fmla="*/ 7 w 86"/>
                <a:gd name="T27" fmla="*/ 9 h 49"/>
                <a:gd name="T28" fmla="*/ 14 w 86"/>
                <a:gd name="T29" fmla="*/ 7 h 4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6"/>
                <a:gd name="T46" fmla="*/ 0 h 49"/>
                <a:gd name="T47" fmla="*/ 86 w 86"/>
                <a:gd name="T48" fmla="*/ 49 h 4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6" h="49">
                  <a:moveTo>
                    <a:pt x="14" y="7"/>
                  </a:moveTo>
                  <a:lnTo>
                    <a:pt x="84" y="0"/>
                  </a:lnTo>
                  <a:lnTo>
                    <a:pt x="82" y="12"/>
                  </a:lnTo>
                  <a:lnTo>
                    <a:pt x="82" y="23"/>
                  </a:lnTo>
                  <a:lnTo>
                    <a:pt x="82" y="33"/>
                  </a:lnTo>
                  <a:lnTo>
                    <a:pt x="86" y="49"/>
                  </a:lnTo>
                  <a:lnTo>
                    <a:pt x="12" y="44"/>
                  </a:lnTo>
                  <a:lnTo>
                    <a:pt x="7" y="42"/>
                  </a:lnTo>
                  <a:lnTo>
                    <a:pt x="4" y="38"/>
                  </a:lnTo>
                  <a:lnTo>
                    <a:pt x="2" y="31"/>
                  </a:lnTo>
                  <a:lnTo>
                    <a:pt x="0" y="24"/>
                  </a:lnTo>
                  <a:lnTo>
                    <a:pt x="2" y="17"/>
                  </a:lnTo>
                  <a:lnTo>
                    <a:pt x="4" y="12"/>
                  </a:lnTo>
                  <a:lnTo>
                    <a:pt x="7" y="9"/>
                  </a:lnTo>
                  <a:lnTo>
                    <a:pt x="14" y="7"/>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30" name="Freeform 244"/>
            <p:cNvSpPr>
              <a:spLocks/>
            </p:cNvSpPr>
            <p:nvPr/>
          </p:nvSpPr>
          <p:spPr bwMode="auto">
            <a:xfrm>
              <a:off x="1937" y="3135"/>
              <a:ext cx="86" cy="49"/>
            </a:xfrm>
            <a:custGeom>
              <a:avLst/>
              <a:gdLst>
                <a:gd name="T0" fmla="*/ 14 w 86"/>
                <a:gd name="T1" fmla="*/ 7 h 49"/>
                <a:gd name="T2" fmla="*/ 84 w 86"/>
                <a:gd name="T3" fmla="*/ 0 h 49"/>
                <a:gd name="T4" fmla="*/ 82 w 86"/>
                <a:gd name="T5" fmla="*/ 12 h 49"/>
                <a:gd name="T6" fmla="*/ 82 w 86"/>
                <a:gd name="T7" fmla="*/ 23 h 49"/>
                <a:gd name="T8" fmla="*/ 82 w 86"/>
                <a:gd name="T9" fmla="*/ 33 h 49"/>
                <a:gd name="T10" fmla="*/ 86 w 86"/>
                <a:gd name="T11" fmla="*/ 49 h 49"/>
                <a:gd name="T12" fmla="*/ 12 w 86"/>
                <a:gd name="T13" fmla="*/ 44 h 49"/>
                <a:gd name="T14" fmla="*/ 7 w 86"/>
                <a:gd name="T15" fmla="*/ 42 h 49"/>
                <a:gd name="T16" fmla="*/ 4 w 86"/>
                <a:gd name="T17" fmla="*/ 38 h 49"/>
                <a:gd name="T18" fmla="*/ 2 w 86"/>
                <a:gd name="T19" fmla="*/ 31 h 49"/>
                <a:gd name="T20" fmla="*/ 0 w 86"/>
                <a:gd name="T21" fmla="*/ 24 h 49"/>
                <a:gd name="T22" fmla="*/ 2 w 86"/>
                <a:gd name="T23" fmla="*/ 17 h 49"/>
                <a:gd name="T24" fmla="*/ 4 w 86"/>
                <a:gd name="T25" fmla="*/ 12 h 49"/>
                <a:gd name="T26" fmla="*/ 7 w 86"/>
                <a:gd name="T27" fmla="*/ 9 h 49"/>
                <a:gd name="T28" fmla="*/ 14 w 86"/>
                <a:gd name="T29" fmla="*/ 7 h 4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6"/>
                <a:gd name="T46" fmla="*/ 0 h 49"/>
                <a:gd name="T47" fmla="*/ 86 w 86"/>
                <a:gd name="T48" fmla="*/ 49 h 4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6" h="49">
                  <a:moveTo>
                    <a:pt x="14" y="7"/>
                  </a:moveTo>
                  <a:lnTo>
                    <a:pt x="84" y="0"/>
                  </a:lnTo>
                  <a:lnTo>
                    <a:pt x="82" y="12"/>
                  </a:lnTo>
                  <a:lnTo>
                    <a:pt x="82" y="23"/>
                  </a:lnTo>
                  <a:lnTo>
                    <a:pt x="82" y="33"/>
                  </a:lnTo>
                  <a:lnTo>
                    <a:pt x="86" y="49"/>
                  </a:lnTo>
                  <a:lnTo>
                    <a:pt x="12" y="44"/>
                  </a:lnTo>
                  <a:lnTo>
                    <a:pt x="7" y="42"/>
                  </a:lnTo>
                  <a:lnTo>
                    <a:pt x="4" y="38"/>
                  </a:lnTo>
                  <a:lnTo>
                    <a:pt x="2" y="31"/>
                  </a:lnTo>
                  <a:lnTo>
                    <a:pt x="0" y="24"/>
                  </a:lnTo>
                  <a:lnTo>
                    <a:pt x="2" y="17"/>
                  </a:lnTo>
                  <a:lnTo>
                    <a:pt x="4" y="12"/>
                  </a:lnTo>
                  <a:lnTo>
                    <a:pt x="7" y="9"/>
                  </a:lnTo>
                  <a:lnTo>
                    <a:pt x="14" y="7"/>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531" name="Freeform 245"/>
            <p:cNvSpPr>
              <a:spLocks/>
            </p:cNvSpPr>
            <p:nvPr/>
          </p:nvSpPr>
          <p:spPr bwMode="auto">
            <a:xfrm>
              <a:off x="1583" y="3772"/>
              <a:ext cx="83" cy="51"/>
            </a:xfrm>
            <a:custGeom>
              <a:avLst/>
              <a:gdLst>
                <a:gd name="T0" fmla="*/ 12 w 83"/>
                <a:gd name="T1" fmla="*/ 7 h 51"/>
                <a:gd name="T2" fmla="*/ 82 w 83"/>
                <a:gd name="T3" fmla="*/ 0 h 51"/>
                <a:gd name="T4" fmla="*/ 80 w 83"/>
                <a:gd name="T5" fmla="*/ 12 h 51"/>
                <a:gd name="T6" fmla="*/ 78 w 83"/>
                <a:gd name="T7" fmla="*/ 23 h 51"/>
                <a:gd name="T8" fmla="*/ 80 w 83"/>
                <a:gd name="T9" fmla="*/ 33 h 51"/>
                <a:gd name="T10" fmla="*/ 83 w 83"/>
                <a:gd name="T11" fmla="*/ 51 h 51"/>
                <a:gd name="T12" fmla="*/ 12 w 83"/>
                <a:gd name="T13" fmla="*/ 44 h 51"/>
                <a:gd name="T14" fmla="*/ 7 w 83"/>
                <a:gd name="T15" fmla="*/ 42 h 51"/>
                <a:gd name="T16" fmla="*/ 3 w 83"/>
                <a:gd name="T17" fmla="*/ 39 h 51"/>
                <a:gd name="T18" fmla="*/ 0 w 83"/>
                <a:gd name="T19" fmla="*/ 32 h 51"/>
                <a:gd name="T20" fmla="*/ 0 w 83"/>
                <a:gd name="T21" fmla="*/ 26 h 51"/>
                <a:gd name="T22" fmla="*/ 0 w 83"/>
                <a:gd name="T23" fmla="*/ 19 h 51"/>
                <a:gd name="T24" fmla="*/ 3 w 83"/>
                <a:gd name="T25" fmla="*/ 12 h 51"/>
                <a:gd name="T26" fmla="*/ 7 w 83"/>
                <a:gd name="T27" fmla="*/ 9 h 51"/>
                <a:gd name="T28" fmla="*/ 12 w 83"/>
                <a:gd name="T29" fmla="*/ 7 h 5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3"/>
                <a:gd name="T46" fmla="*/ 0 h 51"/>
                <a:gd name="T47" fmla="*/ 83 w 83"/>
                <a:gd name="T48" fmla="*/ 51 h 5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3" h="51">
                  <a:moveTo>
                    <a:pt x="12" y="7"/>
                  </a:moveTo>
                  <a:lnTo>
                    <a:pt x="82" y="0"/>
                  </a:lnTo>
                  <a:lnTo>
                    <a:pt x="80" y="12"/>
                  </a:lnTo>
                  <a:lnTo>
                    <a:pt x="78" y="23"/>
                  </a:lnTo>
                  <a:lnTo>
                    <a:pt x="80" y="33"/>
                  </a:lnTo>
                  <a:lnTo>
                    <a:pt x="83" y="51"/>
                  </a:lnTo>
                  <a:lnTo>
                    <a:pt x="12" y="44"/>
                  </a:lnTo>
                  <a:lnTo>
                    <a:pt x="7" y="42"/>
                  </a:lnTo>
                  <a:lnTo>
                    <a:pt x="3" y="39"/>
                  </a:lnTo>
                  <a:lnTo>
                    <a:pt x="0" y="32"/>
                  </a:lnTo>
                  <a:lnTo>
                    <a:pt x="0" y="26"/>
                  </a:lnTo>
                  <a:lnTo>
                    <a:pt x="0" y="19"/>
                  </a:lnTo>
                  <a:lnTo>
                    <a:pt x="3" y="12"/>
                  </a:lnTo>
                  <a:lnTo>
                    <a:pt x="7" y="9"/>
                  </a:lnTo>
                  <a:lnTo>
                    <a:pt x="12" y="7"/>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32" name="Freeform 246"/>
            <p:cNvSpPr>
              <a:spLocks/>
            </p:cNvSpPr>
            <p:nvPr/>
          </p:nvSpPr>
          <p:spPr bwMode="auto">
            <a:xfrm>
              <a:off x="1583" y="3772"/>
              <a:ext cx="83" cy="51"/>
            </a:xfrm>
            <a:custGeom>
              <a:avLst/>
              <a:gdLst>
                <a:gd name="T0" fmla="*/ 12 w 83"/>
                <a:gd name="T1" fmla="*/ 7 h 51"/>
                <a:gd name="T2" fmla="*/ 82 w 83"/>
                <a:gd name="T3" fmla="*/ 0 h 51"/>
                <a:gd name="T4" fmla="*/ 80 w 83"/>
                <a:gd name="T5" fmla="*/ 12 h 51"/>
                <a:gd name="T6" fmla="*/ 78 w 83"/>
                <a:gd name="T7" fmla="*/ 23 h 51"/>
                <a:gd name="T8" fmla="*/ 80 w 83"/>
                <a:gd name="T9" fmla="*/ 33 h 51"/>
                <a:gd name="T10" fmla="*/ 83 w 83"/>
                <a:gd name="T11" fmla="*/ 51 h 51"/>
                <a:gd name="T12" fmla="*/ 12 w 83"/>
                <a:gd name="T13" fmla="*/ 44 h 51"/>
                <a:gd name="T14" fmla="*/ 7 w 83"/>
                <a:gd name="T15" fmla="*/ 42 h 51"/>
                <a:gd name="T16" fmla="*/ 3 w 83"/>
                <a:gd name="T17" fmla="*/ 39 h 51"/>
                <a:gd name="T18" fmla="*/ 0 w 83"/>
                <a:gd name="T19" fmla="*/ 32 h 51"/>
                <a:gd name="T20" fmla="*/ 0 w 83"/>
                <a:gd name="T21" fmla="*/ 26 h 51"/>
                <a:gd name="T22" fmla="*/ 0 w 83"/>
                <a:gd name="T23" fmla="*/ 19 h 51"/>
                <a:gd name="T24" fmla="*/ 3 w 83"/>
                <a:gd name="T25" fmla="*/ 12 h 51"/>
                <a:gd name="T26" fmla="*/ 7 w 83"/>
                <a:gd name="T27" fmla="*/ 9 h 51"/>
                <a:gd name="T28" fmla="*/ 12 w 83"/>
                <a:gd name="T29" fmla="*/ 7 h 5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3"/>
                <a:gd name="T46" fmla="*/ 0 h 51"/>
                <a:gd name="T47" fmla="*/ 83 w 83"/>
                <a:gd name="T48" fmla="*/ 51 h 5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3" h="51">
                  <a:moveTo>
                    <a:pt x="12" y="7"/>
                  </a:moveTo>
                  <a:lnTo>
                    <a:pt x="82" y="0"/>
                  </a:lnTo>
                  <a:lnTo>
                    <a:pt x="80" y="12"/>
                  </a:lnTo>
                  <a:lnTo>
                    <a:pt x="78" y="23"/>
                  </a:lnTo>
                  <a:lnTo>
                    <a:pt x="80" y="33"/>
                  </a:lnTo>
                  <a:lnTo>
                    <a:pt x="83" y="51"/>
                  </a:lnTo>
                  <a:lnTo>
                    <a:pt x="12" y="44"/>
                  </a:lnTo>
                  <a:lnTo>
                    <a:pt x="7" y="42"/>
                  </a:lnTo>
                  <a:lnTo>
                    <a:pt x="3" y="39"/>
                  </a:lnTo>
                  <a:lnTo>
                    <a:pt x="0" y="32"/>
                  </a:lnTo>
                  <a:lnTo>
                    <a:pt x="0" y="26"/>
                  </a:lnTo>
                  <a:lnTo>
                    <a:pt x="0" y="19"/>
                  </a:lnTo>
                  <a:lnTo>
                    <a:pt x="3" y="12"/>
                  </a:lnTo>
                  <a:lnTo>
                    <a:pt x="7" y="9"/>
                  </a:lnTo>
                  <a:lnTo>
                    <a:pt x="12" y="7"/>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533" name="Freeform 247"/>
            <p:cNvSpPr>
              <a:spLocks/>
            </p:cNvSpPr>
            <p:nvPr/>
          </p:nvSpPr>
          <p:spPr bwMode="auto">
            <a:xfrm>
              <a:off x="1872" y="2730"/>
              <a:ext cx="74" cy="47"/>
            </a:xfrm>
            <a:custGeom>
              <a:avLst/>
              <a:gdLst>
                <a:gd name="T0" fmla="*/ 13 w 74"/>
                <a:gd name="T1" fmla="*/ 7 h 47"/>
                <a:gd name="T2" fmla="*/ 74 w 74"/>
                <a:gd name="T3" fmla="*/ 0 h 47"/>
                <a:gd name="T4" fmla="*/ 72 w 74"/>
                <a:gd name="T5" fmla="*/ 12 h 47"/>
                <a:gd name="T6" fmla="*/ 70 w 74"/>
                <a:gd name="T7" fmla="*/ 23 h 47"/>
                <a:gd name="T8" fmla="*/ 72 w 74"/>
                <a:gd name="T9" fmla="*/ 33 h 47"/>
                <a:gd name="T10" fmla="*/ 74 w 74"/>
                <a:gd name="T11" fmla="*/ 47 h 47"/>
                <a:gd name="T12" fmla="*/ 11 w 74"/>
                <a:gd name="T13" fmla="*/ 42 h 47"/>
                <a:gd name="T14" fmla="*/ 7 w 74"/>
                <a:gd name="T15" fmla="*/ 40 h 47"/>
                <a:gd name="T16" fmla="*/ 4 w 74"/>
                <a:gd name="T17" fmla="*/ 35 h 47"/>
                <a:gd name="T18" fmla="*/ 2 w 74"/>
                <a:gd name="T19" fmla="*/ 30 h 47"/>
                <a:gd name="T20" fmla="*/ 0 w 74"/>
                <a:gd name="T21" fmla="*/ 24 h 47"/>
                <a:gd name="T22" fmla="*/ 2 w 74"/>
                <a:gd name="T23" fmla="*/ 17 h 47"/>
                <a:gd name="T24" fmla="*/ 4 w 74"/>
                <a:gd name="T25" fmla="*/ 12 h 47"/>
                <a:gd name="T26" fmla="*/ 7 w 74"/>
                <a:gd name="T27" fmla="*/ 9 h 47"/>
                <a:gd name="T28" fmla="*/ 13 w 74"/>
                <a:gd name="T29" fmla="*/ 7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4"/>
                <a:gd name="T46" fmla="*/ 0 h 47"/>
                <a:gd name="T47" fmla="*/ 74 w 74"/>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4" h="47">
                  <a:moveTo>
                    <a:pt x="13" y="7"/>
                  </a:moveTo>
                  <a:lnTo>
                    <a:pt x="74" y="0"/>
                  </a:lnTo>
                  <a:lnTo>
                    <a:pt x="72" y="12"/>
                  </a:lnTo>
                  <a:lnTo>
                    <a:pt x="70" y="23"/>
                  </a:lnTo>
                  <a:lnTo>
                    <a:pt x="72" y="33"/>
                  </a:lnTo>
                  <a:lnTo>
                    <a:pt x="74" y="47"/>
                  </a:lnTo>
                  <a:lnTo>
                    <a:pt x="11" y="42"/>
                  </a:lnTo>
                  <a:lnTo>
                    <a:pt x="7" y="40"/>
                  </a:lnTo>
                  <a:lnTo>
                    <a:pt x="4" y="35"/>
                  </a:lnTo>
                  <a:lnTo>
                    <a:pt x="2" y="30"/>
                  </a:lnTo>
                  <a:lnTo>
                    <a:pt x="0" y="24"/>
                  </a:lnTo>
                  <a:lnTo>
                    <a:pt x="2" y="17"/>
                  </a:lnTo>
                  <a:lnTo>
                    <a:pt x="4" y="12"/>
                  </a:lnTo>
                  <a:lnTo>
                    <a:pt x="7" y="9"/>
                  </a:lnTo>
                  <a:lnTo>
                    <a:pt x="13" y="7"/>
                  </a:lnTo>
                  <a:close/>
                </a:path>
              </a:pathLst>
            </a:custGeom>
            <a:solidFill>
              <a:srgbClr val="DA251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34" name="Freeform 248"/>
            <p:cNvSpPr>
              <a:spLocks/>
            </p:cNvSpPr>
            <p:nvPr/>
          </p:nvSpPr>
          <p:spPr bwMode="auto">
            <a:xfrm>
              <a:off x="1872" y="2730"/>
              <a:ext cx="74" cy="47"/>
            </a:xfrm>
            <a:custGeom>
              <a:avLst/>
              <a:gdLst>
                <a:gd name="T0" fmla="*/ 13 w 74"/>
                <a:gd name="T1" fmla="*/ 7 h 47"/>
                <a:gd name="T2" fmla="*/ 74 w 74"/>
                <a:gd name="T3" fmla="*/ 0 h 47"/>
                <a:gd name="T4" fmla="*/ 72 w 74"/>
                <a:gd name="T5" fmla="*/ 12 h 47"/>
                <a:gd name="T6" fmla="*/ 70 w 74"/>
                <a:gd name="T7" fmla="*/ 23 h 47"/>
                <a:gd name="T8" fmla="*/ 72 w 74"/>
                <a:gd name="T9" fmla="*/ 33 h 47"/>
                <a:gd name="T10" fmla="*/ 74 w 74"/>
                <a:gd name="T11" fmla="*/ 47 h 47"/>
                <a:gd name="T12" fmla="*/ 11 w 74"/>
                <a:gd name="T13" fmla="*/ 42 h 47"/>
                <a:gd name="T14" fmla="*/ 7 w 74"/>
                <a:gd name="T15" fmla="*/ 40 h 47"/>
                <a:gd name="T16" fmla="*/ 4 w 74"/>
                <a:gd name="T17" fmla="*/ 35 h 47"/>
                <a:gd name="T18" fmla="*/ 2 w 74"/>
                <a:gd name="T19" fmla="*/ 30 h 47"/>
                <a:gd name="T20" fmla="*/ 0 w 74"/>
                <a:gd name="T21" fmla="*/ 24 h 47"/>
                <a:gd name="T22" fmla="*/ 2 w 74"/>
                <a:gd name="T23" fmla="*/ 17 h 47"/>
                <a:gd name="T24" fmla="*/ 4 w 74"/>
                <a:gd name="T25" fmla="*/ 12 h 47"/>
                <a:gd name="T26" fmla="*/ 7 w 74"/>
                <a:gd name="T27" fmla="*/ 9 h 47"/>
                <a:gd name="T28" fmla="*/ 13 w 74"/>
                <a:gd name="T29" fmla="*/ 7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4"/>
                <a:gd name="T46" fmla="*/ 0 h 47"/>
                <a:gd name="T47" fmla="*/ 74 w 74"/>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4" h="47">
                  <a:moveTo>
                    <a:pt x="13" y="7"/>
                  </a:moveTo>
                  <a:lnTo>
                    <a:pt x="74" y="0"/>
                  </a:lnTo>
                  <a:lnTo>
                    <a:pt x="72" y="12"/>
                  </a:lnTo>
                  <a:lnTo>
                    <a:pt x="70" y="23"/>
                  </a:lnTo>
                  <a:lnTo>
                    <a:pt x="72" y="33"/>
                  </a:lnTo>
                  <a:lnTo>
                    <a:pt x="74" y="47"/>
                  </a:lnTo>
                  <a:lnTo>
                    <a:pt x="11" y="42"/>
                  </a:lnTo>
                  <a:lnTo>
                    <a:pt x="7" y="40"/>
                  </a:lnTo>
                  <a:lnTo>
                    <a:pt x="4" y="35"/>
                  </a:lnTo>
                  <a:lnTo>
                    <a:pt x="2" y="30"/>
                  </a:lnTo>
                  <a:lnTo>
                    <a:pt x="0" y="24"/>
                  </a:lnTo>
                  <a:lnTo>
                    <a:pt x="2" y="17"/>
                  </a:lnTo>
                  <a:lnTo>
                    <a:pt x="4" y="12"/>
                  </a:lnTo>
                  <a:lnTo>
                    <a:pt x="7" y="9"/>
                  </a:lnTo>
                  <a:lnTo>
                    <a:pt x="13" y="7"/>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535" name="Freeform 249"/>
            <p:cNvSpPr>
              <a:spLocks/>
            </p:cNvSpPr>
            <p:nvPr/>
          </p:nvSpPr>
          <p:spPr bwMode="auto">
            <a:xfrm>
              <a:off x="1586" y="2941"/>
              <a:ext cx="87" cy="47"/>
            </a:xfrm>
            <a:custGeom>
              <a:avLst/>
              <a:gdLst>
                <a:gd name="T0" fmla="*/ 12 w 87"/>
                <a:gd name="T1" fmla="*/ 9 h 47"/>
                <a:gd name="T2" fmla="*/ 87 w 87"/>
                <a:gd name="T3" fmla="*/ 0 h 47"/>
                <a:gd name="T4" fmla="*/ 86 w 87"/>
                <a:gd name="T5" fmla="*/ 12 h 47"/>
                <a:gd name="T6" fmla="*/ 84 w 87"/>
                <a:gd name="T7" fmla="*/ 23 h 47"/>
                <a:gd name="T8" fmla="*/ 86 w 87"/>
                <a:gd name="T9" fmla="*/ 33 h 47"/>
                <a:gd name="T10" fmla="*/ 87 w 87"/>
                <a:gd name="T11" fmla="*/ 47 h 47"/>
                <a:gd name="T12" fmla="*/ 11 w 87"/>
                <a:gd name="T13" fmla="*/ 40 h 47"/>
                <a:gd name="T14" fmla="*/ 7 w 87"/>
                <a:gd name="T15" fmla="*/ 39 h 47"/>
                <a:gd name="T16" fmla="*/ 4 w 87"/>
                <a:gd name="T17" fmla="*/ 35 h 47"/>
                <a:gd name="T18" fmla="*/ 2 w 87"/>
                <a:gd name="T19" fmla="*/ 32 h 47"/>
                <a:gd name="T20" fmla="*/ 0 w 87"/>
                <a:gd name="T21" fmla="*/ 25 h 47"/>
                <a:gd name="T22" fmla="*/ 2 w 87"/>
                <a:gd name="T23" fmla="*/ 19 h 47"/>
                <a:gd name="T24" fmla="*/ 4 w 87"/>
                <a:gd name="T25" fmla="*/ 14 h 47"/>
                <a:gd name="T26" fmla="*/ 7 w 87"/>
                <a:gd name="T27" fmla="*/ 11 h 47"/>
                <a:gd name="T28" fmla="*/ 12 w 87"/>
                <a:gd name="T29" fmla="*/ 9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7"/>
                <a:gd name="T46" fmla="*/ 0 h 47"/>
                <a:gd name="T47" fmla="*/ 87 w 87"/>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7" h="47">
                  <a:moveTo>
                    <a:pt x="12" y="9"/>
                  </a:moveTo>
                  <a:lnTo>
                    <a:pt x="87" y="0"/>
                  </a:lnTo>
                  <a:lnTo>
                    <a:pt x="86" y="12"/>
                  </a:lnTo>
                  <a:lnTo>
                    <a:pt x="84" y="23"/>
                  </a:lnTo>
                  <a:lnTo>
                    <a:pt x="86" y="33"/>
                  </a:lnTo>
                  <a:lnTo>
                    <a:pt x="87" y="47"/>
                  </a:lnTo>
                  <a:lnTo>
                    <a:pt x="11" y="40"/>
                  </a:lnTo>
                  <a:lnTo>
                    <a:pt x="7" y="39"/>
                  </a:lnTo>
                  <a:lnTo>
                    <a:pt x="4" y="35"/>
                  </a:lnTo>
                  <a:lnTo>
                    <a:pt x="2" y="32"/>
                  </a:lnTo>
                  <a:lnTo>
                    <a:pt x="0" y="25"/>
                  </a:lnTo>
                  <a:lnTo>
                    <a:pt x="2" y="19"/>
                  </a:lnTo>
                  <a:lnTo>
                    <a:pt x="4" y="14"/>
                  </a:lnTo>
                  <a:lnTo>
                    <a:pt x="7" y="11"/>
                  </a:lnTo>
                  <a:lnTo>
                    <a:pt x="12" y="9"/>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36" name="Freeform 250"/>
            <p:cNvSpPr>
              <a:spLocks/>
            </p:cNvSpPr>
            <p:nvPr/>
          </p:nvSpPr>
          <p:spPr bwMode="auto">
            <a:xfrm>
              <a:off x="1586" y="2941"/>
              <a:ext cx="87" cy="47"/>
            </a:xfrm>
            <a:custGeom>
              <a:avLst/>
              <a:gdLst>
                <a:gd name="T0" fmla="*/ 12 w 87"/>
                <a:gd name="T1" fmla="*/ 9 h 47"/>
                <a:gd name="T2" fmla="*/ 87 w 87"/>
                <a:gd name="T3" fmla="*/ 0 h 47"/>
                <a:gd name="T4" fmla="*/ 86 w 87"/>
                <a:gd name="T5" fmla="*/ 12 h 47"/>
                <a:gd name="T6" fmla="*/ 84 w 87"/>
                <a:gd name="T7" fmla="*/ 23 h 47"/>
                <a:gd name="T8" fmla="*/ 86 w 87"/>
                <a:gd name="T9" fmla="*/ 33 h 47"/>
                <a:gd name="T10" fmla="*/ 87 w 87"/>
                <a:gd name="T11" fmla="*/ 47 h 47"/>
                <a:gd name="T12" fmla="*/ 11 w 87"/>
                <a:gd name="T13" fmla="*/ 40 h 47"/>
                <a:gd name="T14" fmla="*/ 7 w 87"/>
                <a:gd name="T15" fmla="*/ 39 h 47"/>
                <a:gd name="T16" fmla="*/ 4 w 87"/>
                <a:gd name="T17" fmla="*/ 35 h 47"/>
                <a:gd name="T18" fmla="*/ 2 w 87"/>
                <a:gd name="T19" fmla="*/ 32 h 47"/>
                <a:gd name="T20" fmla="*/ 0 w 87"/>
                <a:gd name="T21" fmla="*/ 25 h 47"/>
                <a:gd name="T22" fmla="*/ 2 w 87"/>
                <a:gd name="T23" fmla="*/ 19 h 47"/>
                <a:gd name="T24" fmla="*/ 4 w 87"/>
                <a:gd name="T25" fmla="*/ 14 h 47"/>
                <a:gd name="T26" fmla="*/ 7 w 87"/>
                <a:gd name="T27" fmla="*/ 11 h 47"/>
                <a:gd name="T28" fmla="*/ 12 w 87"/>
                <a:gd name="T29" fmla="*/ 9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7"/>
                <a:gd name="T46" fmla="*/ 0 h 47"/>
                <a:gd name="T47" fmla="*/ 87 w 87"/>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7" h="47">
                  <a:moveTo>
                    <a:pt x="12" y="9"/>
                  </a:moveTo>
                  <a:lnTo>
                    <a:pt x="87" y="0"/>
                  </a:lnTo>
                  <a:lnTo>
                    <a:pt x="86" y="12"/>
                  </a:lnTo>
                  <a:lnTo>
                    <a:pt x="84" y="23"/>
                  </a:lnTo>
                  <a:lnTo>
                    <a:pt x="86" y="33"/>
                  </a:lnTo>
                  <a:lnTo>
                    <a:pt x="87" y="47"/>
                  </a:lnTo>
                  <a:lnTo>
                    <a:pt x="11" y="40"/>
                  </a:lnTo>
                  <a:lnTo>
                    <a:pt x="7" y="39"/>
                  </a:lnTo>
                  <a:lnTo>
                    <a:pt x="4" y="35"/>
                  </a:lnTo>
                  <a:lnTo>
                    <a:pt x="2" y="32"/>
                  </a:lnTo>
                  <a:lnTo>
                    <a:pt x="0" y="25"/>
                  </a:lnTo>
                  <a:lnTo>
                    <a:pt x="2" y="19"/>
                  </a:lnTo>
                  <a:lnTo>
                    <a:pt x="4" y="14"/>
                  </a:lnTo>
                  <a:lnTo>
                    <a:pt x="7" y="11"/>
                  </a:lnTo>
                  <a:lnTo>
                    <a:pt x="12" y="9"/>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537" name="Freeform 251"/>
            <p:cNvSpPr>
              <a:spLocks/>
            </p:cNvSpPr>
            <p:nvPr/>
          </p:nvSpPr>
          <p:spPr bwMode="auto">
            <a:xfrm>
              <a:off x="1623" y="3374"/>
              <a:ext cx="70" cy="30"/>
            </a:xfrm>
            <a:custGeom>
              <a:avLst/>
              <a:gdLst>
                <a:gd name="T0" fmla="*/ 10 w 70"/>
                <a:gd name="T1" fmla="*/ 5 h 30"/>
                <a:gd name="T2" fmla="*/ 70 w 70"/>
                <a:gd name="T3" fmla="*/ 0 h 30"/>
                <a:gd name="T4" fmla="*/ 66 w 70"/>
                <a:gd name="T5" fmla="*/ 9 h 30"/>
                <a:gd name="T6" fmla="*/ 66 w 70"/>
                <a:gd name="T7" fmla="*/ 16 h 30"/>
                <a:gd name="T8" fmla="*/ 66 w 70"/>
                <a:gd name="T9" fmla="*/ 23 h 30"/>
                <a:gd name="T10" fmla="*/ 68 w 70"/>
                <a:gd name="T11" fmla="*/ 30 h 30"/>
                <a:gd name="T12" fmla="*/ 10 w 70"/>
                <a:gd name="T13" fmla="*/ 28 h 30"/>
                <a:gd name="T14" fmla="*/ 5 w 70"/>
                <a:gd name="T15" fmla="*/ 26 h 30"/>
                <a:gd name="T16" fmla="*/ 2 w 70"/>
                <a:gd name="T17" fmla="*/ 25 h 30"/>
                <a:gd name="T18" fmla="*/ 0 w 70"/>
                <a:gd name="T19" fmla="*/ 21 h 30"/>
                <a:gd name="T20" fmla="*/ 0 w 70"/>
                <a:gd name="T21" fmla="*/ 16 h 30"/>
                <a:gd name="T22" fmla="*/ 0 w 70"/>
                <a:gd name="T23" fmla="*/ 12 h 30"/>
                <a:gd name="T24" fmla="*/ 2 w 70"/>
                <a:gd name="T25" fmla="*/ 9 h 30"/>
                <a:gd name="T26" fmla="*/ 5 w 70"/>
                <a:gd name="T27" fmla="*/ 5 h 30"/>
                <a:gd name="T28" fmla="*/ 10 w 70"/>
                <a:gd name="T29" fmla="*/ 5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30"/>
                <a:gd name="T47" fmla="*/ 70 w 70"/>
                <a:gd name="T48" fmla="*/ 30 h 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30">
                  <a:moveTo>
                    <a:pt x="10" y="5"/>
                  </a:moveTo>
                  <a:lnTo>
                    <a:pt x="70" y="0"/>
                  </a:lnTo>
                  <a:lnTo>
                    <a:pt x="66" y="9"/>
                  </a:lnTo>
                  <a:lnTo>
                    <a:pt x="66" y="16"/>
                  </a:lnTo>
                  <a:lnTo>
                    <a:pt x="66" y="23"/>
                  </a:lnTo>
                  <a:lnTo>
                    <a:pt x="68" y="30"/>
                  </a:lnTo>
                  <a:lnTo>
                    <a:pt x="10" y="28"/>
                  </a:lnTo>
                  <a:lnTo>
                    <a:pt x="5" y="26"/>
                  </a:lnTo>
                  <a:lnTo>
                    <a:pt x="2" y="25"/>
                  </a:lnTo>
                  <a:lnTo>
                    <a:pt x="0" y="21"/>
                  </a:lnTo>
                  <a:lnTo>
                    <a:pt x="0" y="16"/>
                  </a:lnTo>
                  <a:lnTo>
                    <a:pt x="0" y="12"/>
                  </a:lnTo>
                  <a:lnTo>
                    <a:pt x="2" y="9"/>
                  </a:lnTo>
                  <a:lnTo>
                    <a:pt x="5" y="5"/>
                  </a:lnTo>
                  <a:lnTo>
                    <a:pt x="10" y="5"/>
                  </a:lnTo>
                  <a:close/>
                </a:path>
              </a:pathLst>
            </a:custGeom>
            <a:solidFill>
              <a:srgbClr val="DA251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38" name="Freeform 252"/>
            <p:cNvSpPr>
              <a:spLocks/>
            </p:cNvSpPr>
            <p:nvPr/>
          </p:nvSpPr>
          <p:spPr bwMode="auto">
            <a:xfrm>
              <a:off x="1623" y="3374"/>
              <a:ext cx="70" cy="30"/>
            </a:xfrm>
            <a:custGeom>
              <a:avLst/>
              <a:gdLst>
                <a:gd name="T0" fmla="*/ 10 w 70"/>
                <a:gd name="T1" fmla="*/ 5 h 30"/>
                <a:gd name="T2" fmla="*/ 70 w 70"/>
                <a:gd name="T3" fmla="*/ 0 h 30"/>
                <a:gd name="T4" fmla="*/ 66 w 70"/>
                <a:gd name="T5" fmla="*/ 9 h 30"/>
                <a:gd name="T6" fmla="*/ 66 w 70"/>
                <a:gd name="T7" fmla="*/ 16 h 30"/>
                <a:gd name="T8" fmla="*/ 66 w 70"/>
                <a:gd name="T9" fmla="*/ 23 h 30"/>
                <a:gd name="T10" fmla="*/ 68 w 70"/>
                <a:gd name="T11" fmla="*/ 30 h 30"/>
                <a:gd name="T12" fmla="*/ 10 w 70"/>
                <a:gd name="T13" fmla="*/ 28 h 30"/>
                <a:gd name="T14" fmla="*/ 5 w 70"/>
                <a:gd name="T15" fmla="*/ 26 h 30"/>
                <a:gd name="T16" fmla="*/ 2 w 70"/>
                <a:gd name="T17" fmla="*/ 25 h 30"/>
                <a:gd name="T18" fmla="*/ 0 w 70"/>
                <a:gd name="T19" fmla="*/ 21 h 30"/>
                <a:gd name="T20" fmla="*/ 0 w 70"/>
                <a:gd name="T21" fmla="*/ 16 h 30"/>
                <a:gd name="T22" fmla="*/ 0 w 70"/>
                <a:gd name="T23" fmla="*/ 12 h 30"/>
                <a:gd name="T24" fmla="*/ 2 w 70"/>
                <a:gd name="T25" fmla="*/ 9 h 30"/>
                <a:gd name="T26" fmla="*/ 5 w 70"/>
                <a:gd name="T27" fmla="*/ 5 h 30"/>
                <a:gd name="T28" fmla="*/ 10 w 70"/>
                <a:gd name="T29" fmla="*/ 5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30"/>
                <a:gd name="T47" fmla="*/ 70 w 70"/>
                <a:gd name="T48" fmla="*/ 30 h 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30">
                  <a:moveTo>
                    <a:pt x="10" y="5"/>
                  </a:moveTo>
                  <a:lnTo>
                    <a:pt x="70" y="0"/>
                  </a:lnTo>
                  <a:lnTo>
                    <a:pt x="66" y="9"/>
                  </a:lnTo>
                  <a:lnTo>
                    <a:pt x="66" y="16"/>
                  </a:lnTo>
                  <a:lnTo>
                    <a:pt x="66" y="23"/>
                  </a:lnTo>
                  <a:lnTo>
                    <a:pt x="68" y="30"/>
                  </a:lnTo>
                  <a:lnTo>
                    <a:pt x="10" y="28"/>
                  </a:lnTo>
                  <a:lnTo>
                    <a:pt x="5" y="26"/>
                  </a:lnTo>
                  <a:lnTo>
                    <a:pt x="2" y="25"/>
                  </a:lnTo>
                  <a:lnTo>
                    <a:pt x="0" y="21"/>
                  </a:lnTo>
                  <a:lnTo>
                    <a:pt x="0" y="16"/>
                  </a:lnTo>
                  <a:lnTo>
                    <a:pt x="0" y="12"/>
                  </a:lnTo>
                  <a:lnTo>
                    <a:pt x="2" y="9"/>
                  </a:lnTo>
                  <a:lnTo>
                    <a:pt x="5" y="5"/>
                  </a:lnTo>
                  <a:lnTo>
                    <a:pt x="10" y="5"/>
                  </a:lnTo>
                  <a:close/>
                </a:path>
              </a:pathLst>
            </a:custGeom>
            <a:gradFill rotWithShape="1">
              <a:gsLst>
                <a:gs pos="0">
                  <a:srgbClr val="F3F3F3"/>
                </a:gs>
                <a:gs pos="50000">
                  <a:srgbClr val="B2B2B2"/>
                </a:gs>
                <a:gs pos="100000">
                  <a:srgbClr val="F3F3F3"/>
                </a:gs>
              </a:gsLst>
              <a:lin ang="2700000" scaled="1"/>
            </a:gradFill>
            <a:ln w="3175">
              <a:solidFill>
                <a:srgbClr val="FFFFFF"/>
              </a:solidFill>
              <a:round/>
              <a:headEnd/>
              <a:tailEnd/>
            </a:ln>
          </p:spPr>
          <p:txBody>
            <a:bodyPr/>
            <a:lstStyle/>
            <a:p>
              <a:endParaRPr lang="it-IT" sz="1800">
                <a:solidFill>
                  <a:srgbClr val="000000"/>
                </a:solidFill>
                <a:latin typeface="Arial"/>
              </a:endParaRPr>
            </a:p>
          </p:txBody>
        </p:sp>
        <p:sp>
          <p:nvSpPr>
            <p:cNvPr id="53539" name="Freeform 253"/>
            <p:cNvSpPr>
              <a:spLocks/>
            </p:cNvSpPr>
            <p:nvPr/>
          </p:nvSpPr>
          <p:spPr bwMode="auto">
            <a:xfrm>
              <a:off x="1946" y="3599"/>
              <a:ext cx="73" cy="47"/>
            </a:xfrm>
            <a:custGeom>
              <a:avLst/>
              <a:gdLst>
                <a:gd name="T0" fmla="*/ 12 w 73"/>
                <a:gd name="T1" fmla="*/ 6 h 47"/>
                <a:gd name="T2" fmla="*/ 73 w 73"/>
                <a:gd name="T3" fmla="*/ 0 h 47"/>
                <a:gd name="T4" fmla="*/ 71 w 73"/>
                <a:gd name="T5" fmla="*/ 13 h 47"/>
                <a:gd name="T6" fmla="*/ 70 w 73"/>
                <a:gd name="T7" fmla="*/ 23 h 47"/>
                <a:gd name="T8" fmla="*/ 71 w 73"/>
                <a:gd name="T9" fmla="*/ 34 h 47"/>
                <a:gd name="T10" fmla="*/ 73 w 73"/>
                <a:gd name="T11" fmla="*/ 47 h 47"/>
                <a:gd name="T12" fmla="*/ 10 w 73"/>
                <a:gd name="T13" fmla="*/ 40 h 47"/>
                <a:gd name="T14" fmla="*/ 7 w 73"/>
                <a:gd name="T15" fmla="*/ 39 h 47"/>
                <a:gd name="T16" fmla="*/ 3 w 73"/>
                <a:gd name="T17" fmla="*/ 35 h 47"/>
                <a:gd name="T18" fmla="*/ 2 w 73"/>
                <a:gd name="T19" fmla="*/ 30 h 47"/>
                <a:gd name="T20" fmla="*/ 0 w 73"/>
                <a:gd name="T21" fmla="*/ 23 h 47"/>
                <a:gd name="T22" fmla="*/ 2 w 73"/>
                <a:gd name="T23" fmla="*/ 18 h 47"/>
                <a:gd name="T24" fmla="*/ 3 w 73"/>
                <a:gd name="T25" fmla="*/ 11 h 47"/>
                <a:gd name="T26" fmla="*/ 7 w 73"/>
                <a:gd name="T27" fmla="*/ 7 h 47"/>
                <a:gd name="T28" fmla="*/ 12 w 73"/>
                <a:gd name="T29" fmla="*/ 6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3"/>
                <a:gd name="T46" fmla="*/ 0 h 47"/>
                <a:gd name="T47" fmla="*/ 73 w 73"/>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3" h="47">
                  <a:moveTo>
                    <a:pt x="12" y="6"/>
                  </a:moveTo>
                  <a:lnTo>
                    <a:pt x="73" y="0"/>
                  </a:lnTo>
                  <a:lnTo>
                    <a:pt x="71" y="13"/>
                  </a:lnTo>
                  <a:lnTo>
                    <a:pt x="70" y="23"/>
                  </a:lnTo>
                  <a:lnTo>
                    <a:pt x="71" y="34"/>
                  </a:lnTo>
                  <a:lnTo>
                    <a:pt x="73" y="47"/>
                  </a:lnTo>
                  <a:lnTo>
                    <a:pt x="10" y="40"/>
                  </a:lnTo>
                  <a:lnTo>
                    <a:pt x="7" y="39"/>
                  </a:lnTo>
                  <a:lnTo>
                    <a:pt x="3" y="35"/>
                  </a:lnTo>
                  <a:lnTo>
                    <a:pt x="2" y="30"/>
                  </a:lnTo>
                  <a:lnTo>
                    <a:pt x="0" y="23"/>
                  </a:lnTo>
                  <a:lnTo>
                    <a:pt x="2" y="18"/>
                  </a:lnTo>
                  <a:lnTo>
                    <a:pt x="3" y="11"/>
                  </a:lnTo>
                  <a:lnTo>
                    <a:pt x="7" y="7"/>
                  </a:lnTo>
                  <a:lnTo>
                    <a:pt x="12" y="6"/>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40" name="Freeform 254"/>
            <p:cNvSpPr>
              <a:spLocks/>
            </p:cNvSpPr>
            <p:nvPr/>
          </p:nvSpPr>
          <p:spPr bwMode="auto">
            <a:xfrm>
              <a:off x="1946" y="3599"/>
              <a:ext cx="73" cy="47"/>
            </a:xfrm>
            <a:custGeom>
              <a:avLst/>
              <a:gdLst>
                <a:gd name="T0" fmla="*/ 12 w 73"/>
                <a:gd name="T1" fmla="*/ 6 h 47"/>
                <a:gd name="T2" fmla="*/ 73 w 73"/>
                <a:gd name="T3" fmla="*/ 0 h 47"/>
                <a:gd name="T4" fmla="*/ 71 w 73"/>
                <a:gd name="T5" fmla="*/ 13 h 47"/>
                <a:gd name="T6" fmla="*/ 70 w 73"/>
                <a:gd name="T7" fmla="*/ 23 h 47"/>
                <a:gd name="T8" fmla="*/ 71 w 73"/>
                <a:gd name="T9" fmla="*/ 34 h 47"/>
                <a:gd name="T10" fmla="*/ 73 w 73"/>
                <a:gd name="T11" fmla="*/ 47 h 47"/>
                <a:gd name="T12" fmla="*/ 10 w 73"/>
                <a:gd name="T13" fmla="*/ 40 h 47"/>
                <a:gd name="T14" fmla="*/ 7 w 73"/>
                <a:gd name="T15" fmla="*/ 39 h 47"/>
                <a:gd name="T16" fmla="*/ 3 w 73"/>
                <a:gd name="T17" fmla="*/ 35 h 47"/>
                <a:gd name="T18" fmla="*/ 2 w 73"/>
                <a:gd name="T19" fmla="*/ 30 h 47"/>
                <a:gd name="T20" fmla="*/ 0 w 73"/>
                <a:gd name="T21" fmla="*/ 23 h 47"/>
                <a:gd name="T22" fmla="*/ 2 w 73"/>
                <a:gd name="T23" fmla="*/ 18 h 47"/>
                <a:gd name="T24" fmla="*/ 3 w 73"/>
                <a:gd name="T25" fmla="*/ 11 h 47"/>
                <a:gd name="T26" fmla="*/ 7 w 73"/>
                <a:gd name="T27" fmla="*/ 7 h 47"/>
                <a:gd name="T28" fmla="*/ 12 w 73"/>
                <a:gd name="T29" fmla="*/ 6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3"/>
                <a:gd name="T46" fmla="*/ 0 h 47"/>
                <a:gd name="T47" fmla="*/ 73 w 73"/>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3" h="47">
                  <a:moveTo>
                    <a:pt x="12" y="6"/>
                  </a:moveTo>
                  <a:lnTo>
                    <a:pt x="73" y="0"/>
                  </a:lnTo>
                  <a:lnTo>
                    <a:pt x="71" y="13"/>
                  </a:lnTo>
                  <a:lnTo>
                    <a:pt x="70" y="23"/>
                  </a:lnTo>
                  <a:lnTo>
                    <a:pt x="71" y="34"/>
                  </a:lnTo>
                  <a:lnTo>
                    <a:pt x="73" y="47"/>
                  </a:lnTo>
                  <a:lnTo>
                    <a:pt x="10" y="40"/>
                  </a:lnTo>
                  <a:lnTo>
                    <a:pt x="7" y="39"/>
                  </a:lnTo>
                  <a:lnTo>
                    <a:pt x="3" y="35"/>
                  </a:lnTo>
                  <a:lnTo>
                    <a:pt x="2" y="30"/>
                  </a:lnTo>
                  <a:lnTo>
                    <a:pt x="0" y="23"/>
                  </a:lnTo>
                  <a:lnTo>
                    <a:pt x="2" y="18"/>
                  </a:lnTo>
                  <a:lnTo>
                    <a:pt x="3" y="11"/>
                  </a:lnTo>
                  <a:lnTo>
                    <a:pt x="7" y="7"/>
                  </a:lnTo>
                  <a:lnTo>
                    <a:pt x="12" y="6"/>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541" name="Freeform 255"/>
            <p:cNvSpPr>
              <a:spLocks/>
            </p:cNvSpPr>
            <p:nvPr/>
          </p:nvSpPr>
          <p:spPr bwMode="auto">
            <a:xfrm>
              <a:off x="1811" y="3357"/>
              <a:ext cx="58" cy="47"/>
            </a:xfrm>
            <a:custGeom>
              <a:avLst/>
              <a:gdLst>
                <a:gd name="T0" fmla="*/ 6 w 58"/>
                <a:gd name="T1" fmla="*/ 24 h 47"/>
                <a:gd name="T2" fmla="*/ 47 w 58"/>
                <a:gd name="T3" fmla="*/ 0 h 47"/>
                <a:gd name="T4" fmla="*/ 49 w 58"/>
                <a:gd name="T5" fmla="*/ 12 h 47"/>
                <a:gd name="T6" fmla="*/ 51 w 58"/>
                <a:gd name="T7" fmla="*/ 22 h 47"/>
                <a:gd name="T8" fmla="*/ 53 w 58"/>
                <a:gd name="T9" fmla="*/ 33 h 47"/>
                <a:gd name="T10" fmla="*/ 58 w 58"/>
                <a:gd name="T11" fmla="*/ 45 h 47"/>
                <a:gd name="T12" fmla="*/ 16 w 58"/>
                <a:gd name="T13" fmla="*/ 47 h 47"/>
                <a:gd name="T14" fmla="*/ 11 w 58"/>
                <a:gd name="T15" fmla="*/ 47 h 47"/>
                <a:gd name="T16" fmla="*/ 7 w 58"/>
                <a:gd name="T17" fmla="*/ 47 h 47"/>
                <a:gd name="T18" fmla="*/ 4 w 58"/>
                <a:gd name="T19" fmla="*/ 43 h 47"/>
                <a:gd name="T20" fmla="*/ 2 w 58"/>
                <a:gd name="T21" fmla="*/ 40 h 47"/>
                <a:gd name="T22" fmla="*/ 0 w 58"/>
                <a:gd name="T23" fmla="*/ 35 h 47"/>
                <a:gd name="T24" fmla="*/ 0 w 58"/>
                <a:gd name="T25" fmla="*/ 31 h 47"/>
                <a:gd name="T26" fmla="*/ 2 w 58"/>
                <a:gd name="T27" fmla="*/ 28 h 47"/>
                <a:gd name="T28" fmla="*/ 6 w 58"/>
                <a:gd name="T29" fmla="*/ 24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8"/>
                <a:gd name="T46" fmla="*/ 0 h 47"/>
                <a:gd name="T47" fmla="*/ 58 w 58"/>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8" h="47">
                  <a:moveTo>
                    <a:pt x="6" y="24"/>
                  </a:moveTo>
                  <a:lnTo>
                    <a:pt x="47" y="0"/>
                  </a:lnTo>
                  <a:lnTo>
                    <a:pt x="49" y="12"/>
                  </a:lnTo>
                  <a:lnTo>
                    <a:pt x="51" y="22"/>
                  </a:lnTo>
                  <a:lnTo>
                    <a:pt x="53" y="33"/>
                  </a:lnTo>
                  <a:lnTo>
                    <a:pt x="58" y="45"/>
                  </a:lnTo>
                  <a:lnTo>
                    <a:pt x="16" y="47"/>
                  </a:lnTo>
                  <a:lnTo>
                    <a:pt x="11" y="47"/>
                  </a:lnTo>
                  <a:lnTo>
                    <a:pt x="7" y="47"/>
                  </a:lnTo>
                  <a:lnTo>
                    <a:pt x="4" y="43"/>
                  </a:lnTo>
                  <a:lnTo>
                    <a:pt x="2" y="40"/>
                  </a:lnTo>
                  <a:lnTo>
                    <a:pt x="0" y="35"/>
                  </a:lnTo>
                  <a:lnTo>
                    <a:pt x="0" y="31"/>
                  </a:lnTo>
                  <a:lnTo>
                    <a:pt x="2" y="28"/>
                  </a:lnTo>
                  <a:lnTo>
                    <a:pt x="6" y="24"/>
                  </a:lnTo>
                  <a:close/>
                </a:path>
              </a:pathLst>
            </a:custGeom>
            <a:solidFill>
              <a:srgbClr val="DA251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42" name="Freeform 256"/>
            <p:cNvSpPr>
              <a:spLocks/>
            </p:cNvSpPr>
            <p:nvPr/>
          </p:nvSpPr>
          <p:spPr bwMode="auto">
            <a:xfrm>
              <a:off x="1811" y="3357"/>
              <a:ext cx="58" cy="47"/>
            </a:xfrm>
            <a:custGeom>
              <a:avLst/>
              <a:gdLst>
                <a:gd name="T0" fmla="*/ 6 w 58"/>
                <a:gd name="T1" fmla="*/ 24 h 47"/>
                <a:gd name="T2" fmla="*/ 47 w 58"/>
                <a:gd name="T3" fmla="*/ 0 h 47"/>
                <a:gd name="T4" fmla="*/ 49 w 58"/>
                <a:gd name="T5" fmla="*/ 12 h 47"/>
                <a:gd name="T6" fmla="*/ 51 w 58"/>
                <a:gd name="T7" fmla="*/ 22 h 47"/>
                <a:gd name="T8" fmla="*/ 53 w 58"/>
                <a:gd name="T9" fmla="*/ 33 h 47"/>
                <a:gd name="T10" fmla="*/ 58 w 58"/>
                <a:gd name="T11" fmla="*/ 45 h 47"/>
                <a:gd name="T12" fmla="*/ 16 w 58"/>
                <a:gd name="T13" fmla="*/ 47 h 47"/>
                <a:gd name="T14" fmla="*/ 11 w 58"/>
                <a:gd name="T15" fmla="*/ 47 h 47"/>
                <a:gd name="T16" fmla="*/ 7 w 58"/>
                <a:gd name="T17" fmla="*/ 47 h 47"/>
                <a:gd name="T18" fmla="*/ 4 w 58"/>
                <a:gd name="T19" fmla="*/ 43 h 47"/>
                <a:gd name="T20" fmla="*/ 2 w 58"/>
                <a:gd name="T21" fmla="*/ 40 h 47"/>
                <a:gd name="T22" fmla="*/ 0 w 58"/>
                <a:gd name="T23" fmla="*/ 35 h 47"/>
                <a:gd name="T24" fmla="*/ 0 w 58"/>
                <a:gd name="T25" fmla="*/ 31 h 47"/>
                <a:gd name="T26" fmla="*/ 2 w 58"/>
                <a:gd name="T27" fmla="*/ 28 h 47"/>
                <a:gd name="T28" fmla="*/ 6 w 58"/>
                <a:gd name="T29" fmla="*/ 24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8"/>
                <a:gd name="T46" fmla="*/ 0 h 47"/>
                <a:gd name="T47" fmla="*/ 58 w 58"/>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8" h="47">
                  <a:moveTo>
                    <a:pt x="6" y="24"/>
                  </a:moveTo>
                  <a:lnTo>
                    <a:pt x="47" y="0"/>
                  </a:lnTo>
                  <a:lnTo>
                    <a:pt x="49" y="12"/>
                  </a:lnTo>
                  <a:lnTo>
                    <a:pt x="51" y="22"/>
                  </a:lnTo>
                  <a:lnTo>
                    <a:pt x="53" y="33"/>
                  </a:lnTo>
                  <a:lnTo>
                    <a:pt x="58" y="45"/>
                  </a:lnTo>
                  <a:lnTo>
                    <a:pt x="16" y="47"/>
                  </a:lnTo>
                  <a:lnTo>
                    <a:pt x="11" y="47"/>
                  </a:lnTo>
                  <a:lnTo>
                    <a:pt x="7" y="47"/>
                  </a:lnTo>
                  <a:lnTo>
                    <a:pt x="4" y="43"/>
                  </a:lnTo>
                  <a:lnTo>
                    <a:pt x="2" y="40"/>
                  </a:lnTo>
                  <a:lnTo>
                    <a:pt x="0" y="35"/>
                  </a:lnTo>
                  <a:lnTo>
                    <a:pt x="0" y="31"/>
                  </a:lnTo>
                  <a:lnTo>
                    <a:pt x="2" y="28"/>
                  </a:lnTo>
                  <a:lnTo>
                    <a:pt x="6" y="24"/>
                  </a:lnTo>
                  <a:close/>
                </a:path>
              </a:pathLst>
            </a:custGeom>
            <a:gradFill rotWithShape="1">
              <a:gsLst>
                <a:gs pos="0">
                  <a:srgbClr val="F3F3F3"/>
                </a:gs>
                <a:gs pos="50000">
                  <a:srgbClr val="B2B2B2"/>
                </a:gs>
                <a:gs pos="100000">
                  <a:srgbClr val="F3F3F3"/>
                </a:gs>
              </a:gsLst>
              <a:lin ang="2700000" scaled="1"/>
            </a:gradFill>
            <a:ln w="3175">
              <a:solidFill>
                <a:srgbClr val="FFFFFF"/>
              </a:solidFill>
              <a:round/>
              <a:headEnd/>
              <a:tailEnd/>
            </a:ln>
          </p:spPr>
          <p:txBody>
            <a:bodyPr/>
            <a:lstStyle/>
            <a:p>
              <a:endParaRPr lang="it-IT" sz="1800">
                <a:solidFill>
                  <a:srgbClr val="000000"/>
                </a:solidFill>
                <a:latin typeface="Arial"/>
              </a:endParaRPr>
            </a:p>
          </p:txBody>
        </p:sp>
        <p:sp>
          <p:nvSpPr>
            <p:cNvPr id="53543" name="Freeform 257"/>
            <p:cNvSpPr>
              <a:spLocks/>
            </p:cNvSpPr>
            <p:nvPr/>
          </p:nvSpPr>
          <p:spPr bwMode="auto">
            <a:xfrm>
              <a:off x="1762" y="3025"/>
              <a:ext cx="69" cy="96"/>
            </a:xfrm>
            <a:custGeom>
              <a:avLst/>
              <a:gdLst>
                <a:gd name="T0" fmla="*/ 30 w 69"/>
                <a:gd name="T1" fmla="*/ 10 h 96"/>
                <a:gd name="T2" fmla="*/ 69 w 69"/>
                <a:gd name="T3" fmla="*/ 63 h 96"/>
                <a:gd name="T4" fmla="*/ 58 w 69"/>
                <a:gd name="T5" fmla="*/ 68 h 96"/>
                <a:gd name="T6" fmla="*/ 51 w 69"/>
                <a:gd name="T7" fmla="*/ 73 h 96"/>
                <a:gd name="T8" fmla="*/ 46 w 69"/>
                <a:gd name="T9" fmla="*/ 82 h 96"/>
                <a:gd name="T10" fmla="*/ 34 w 69"/>
                <a:gd name="T11" fmla="*/ 96 h 96"/>
                <a:gd name="T12" fmla="*/ 4 w 69"/>
                <a:gd name="T13" fmla="*/ 23 h 96"/>
                <a:gd name="T14" fmla="*/ 0 w 69"/>
                <a:gd name="T15" fmla="*/ 16 h 96"/>
                <a:gd name="T16" fmla="*/ 0 w 69"/>
                <a:gd name="T17" fmla="*/ 10 h 96"/>
                <a:gd name="T18" fmla="*/ 2 w 69"/>
                <a:gd name="T19" fmla="*/ 5 h 96"/>
                <a:gd name="T20" fmla="*/ 6 w 69"/>
                <a:gd name="T21" fmla="*/ 2 h 96"/>
                <a:gd name="T22" fmla="*/ 11 w 69"/>
                <a:gd name="T23" fmla="*/ 0 h 96"/>
                <a:gd name="T24" fmla="*/ 18 w 69"/>
                <a:gd name="T25" fmla="*/ 2 h 96"/>
                <a:gd name="T26" fmla="*/ 23 w 69"/>
                <a:gd name="T27" fmla="*/ 3 h 96"/>
                <a:gd name="T28" fmla="*/ 30 w 69"/>
                <a:gd name="T29" fmla="*/ 10 h 9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9"/>
                <a:gd name="T46" fmla="*/ 0 h 96"/>
                <a:gd name="T47" fmla="*/ 69 w 69"/>
                <a:gd name="T48" fmla="*/ 96 h 9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9" h="96">
                  <a:moveTo>
                    <a:pt x="30" y="10"/>
                  </a:moveTo>
                  <a:lnTo>
                    <a:pt x="69" y="63"/>
                  </a:lnTo>
                  <a:lnTo>
                    <a:pt x="58" y="68"/>
                  </a:lnTo>
                  <a:lnTo>
                    <a:pt x="51" y="73"/>
                  </a:lnTo>
                  <a:lnTo>
                    <a:pt x="46" y="82"/>
                  </a:lnTo>
                  <a:lnTo>
                    <a:pt x="34" y="96"/>
                  </a:lnTo>
                  <a:lnTo>
                    <a:pt x="4" y="23"/>
                  </a:lnTo>
                  <a:lnTo>
                    <a:pt x="0" y="16"/>
                  </a:lnTo>
                  <a:lnTo>
                    <a:pt x="0" y="10"/>
                  </a:lnTo>
                  <a:lnTo>
                    <a:pt x="2" y="5"/>
                  </a:lnTo>
                  <a:lnTo>
                    <a:pt x="6" y="2"/>
                  </a:lnTo>
                  <a:lnTo>
                    <a:pt x="11" y="0"/>
                  </a:lnTo>
                  <a:lnTo>
                    <a:pt x="18" y="2"/>
                  </a:lnTo>
                  <a:lnTo>
                    <a:pt x="23" y="3"/>
                  </a:lnTo>
                  <a:lnTo>
                    <a:pt x="30" y="10"/>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44" name="Freeform 258"/>
            <p:cNvSpPr>
              <a:spLocks/>
            </p:cNvSpPr>
            <p:nvPr/>
          </p:nvSpPr>
          <p:spPr bwMode="auto">
            <a:xfrm>
              <a:off x="1762" y="3025"/>
              <a:ext cx="69" cy="96"/>
            </a:xfrm>
            <a:custGeom>
              <a:avLst/>
              <a:gdLst>
                <a:gd name="T0" fmla="*/ 30 w 69"/>
                <a:gd name="T1" fmla="*/ 10 h 96"/>
                <a:gd name="T2" fmla="*/ 69 w 69"/>
                <a:gd name="T3" fmla="*/ 63 h 96"/>
                <a:gd name="T4" fmla="*/ 58 w 69"/>
                <a:gd name="T5" fmla="*/ 68 h 96"/>
                <a:gd name="T6" fmla="*/ 51 w 69"/>
                <a:gd name="T7" fmla="*/ 73 h 96"/>
                <a:gd name="T8" fmla="*/ 46 w 69"/>
                <a:gd name="T9" fmla="*/ 82 h 96"/>
                <a:gd name="T10" fmla="*/ 34 w 69"/>
                <a:gd name="T11" fmla="*/ 96 h 96"/>
                <a:gd name="T12" fmla="*/ 4 w 69"/>
                <a:gd name="T13" fmla="*/ 23 h 96"/>
                <a:gd name="T14" fmla="*/ 0 w 69"/>
                <a:gd name="T15" fmla="*/ 16 h 96"/>
                <a:gd name="T16" fmla="*/ 0 w 69"/>
                <a:gd name="T17" fmla="*/ 10 h 96"/>
                <a:gd name="T18" fmla="*/ 2 w 69"/>
                <a:gd name="T19" fmla="*/ 5 h 96"/>
                <a:gd name="T20" fmla="*/ 6 w 69"/>
                <a:gd name="T21" fmla="*/ 2 h 96"/>
                <a:gd name="T22" fmla="*/ 11 w 69"/>
                <a:gd name="T23" fmla="*/ 0 h 96"/>
                <a:gd name="T24" fmla="*/ 18 w 69"/>
                <a:gd name="T25" fmla="*/ 2 h 96"/>
                <a:gd name="T26" fmla="*/ 23 w 69"/>
                <a:gd name="T27" fmla="*/ 3 h 96"/>
                <a:gd name="T28" fmla="*/ 30 w 69"/>
                <a:gd name="T29" fmla="*/ 10 h 9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9"/>
                <a:gd name="T46" fmla="*/ 0 h 96"/>
                <a:gd name="T47" fmla="*/ 69 w 69"/>
                <a:gd name="T48" fmla="*/ 96 h 9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9" h="96">
                  <a:moveTo>
                    <a:pt x="30" y="10"/>
                  </a:moveTo>
                  <a:lnTo>
                    <a:pt x="69" y="63"/>
                  </a:lnTo>
                  <a:lnTo>
                    <a:pt x="58" y="68"/>
                  </a:lnTo>
                  <a:lnTo>
                    <a:pt x="51" y="73"/>
                  </a:lnTo>
                  <a:lnTo>
                    <a:pt x="46" y="82"/>
                  </a:lnTo>
                  <a:lnTo>
                    <a:pt x="34" y="96"/>
                  </a:lnTo>
                  <a:lnTo>
                    <a:pt x="4" y="23"/>
                  </a:lnTo>
                  <a:lnTo>
                    <a:pt x="0" y="16"/>
                  </a:lnTo>
                  <a:lnTo>
                    <a:pt x="0" y="10"/>
                  </a:lnTo>
                  <a:lnTo>
                    <a:pt x="2" y="5"/>
                  </a:lnTo>
                  <a:lnTo>
                    <a:pt x="6" y="2"/>
                  </a:lnTo>
                  <a:lnTo>
                    <a:pt x="11" y="0"/>
                  </a:lnTo>
                  <a:lnTo>
                    <a:pt x="18" y="2"/>
                  </a:lnTo>
                  <a:lnTo>
                    <a:pt x="23" y="3"/>
                  </a:lnTo>
                  <a:lnTo>
                    <a:pt x="30" y="10"/>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545" name="Freeform 259"/>
            <p:cNvSpPr>
              <a:spLocks/>
            </p:cNvSpPr>
            <p:nvPr/>
          </p:nvSpPr>
          <p:spPr bwMode="auto">
            <a:xfrm>
              <a:off x="1764" y="3215"/>
              <a:ext cx="84" cy="105"/>
            </a:xfrm>
            <a:custGeom>
              <a:avLst/>
              <a:gdLst>
                <a:gd name="T0" fmla="*/ 25 w 84"/>
                <a:gd name="T1" fmla="*/ 95 h 105"/>
                <a:gd name="T2" fmla="*/ 84 w 84"/>
                <a:gd name="T3" fmla="*/ 25 h 105"/>
                <a:gd name="T4" fmla="*/ 72 w 84"/>
                <a:gd name="T5" fmla="*/ 19 h 105"/>
                <a:gd name="T6" fmla="*/ 63 w 84"/>
                <a:gd name="T7" fmla="*/ 18 h 105"/>
                <a:gd name="T8" fmla="*/ 54 w 84"/>
                <a:gd name="T9" fmla="*/ 12 h 105"/>
                <a:gd name="T10" fmla="*/ 42 w 84"/>
                <a:gd name="T11" fmla="*/ 0 h 105"/>
                <a:gd name="T12" fmla="*/ 5 w 84"/>
                <a:gd name="T13" fmla="*/ 84 h 105"/>
                <a:gd name="T14" fmla="*/ 2 w 84"/>
                <a:gd name="T15" fmla="*/ 91 h 105"/>
                <a:gd name="T16" fmla="*/ 0 w 84"/>
                <a:gd name="T17" fmla="*/ 96 h 105"/>
                <a:gd name="T18" fmla="*/ 2 w 84"/>
                <a:gd name="T19" fmla="*/ 102 h 105"/>
                <a:gd name="T20" fmla="*/ 4 w 84"/>
                <a:gd name="T21" fmla="*/ 103 h 105"/>
                <a:gd name="T22" fmla="*/ 7 w 84"/>
                <a:gd name="T23" fmla="*/ 105 h 105"/>
                <a:gd name="T24" fmla="*/ 12 w 84"/>
                <a:gd name="T25" fmla="*/ 103 h 105"/>
                <a:gd name="T26" fmla="*/ 18 w 84"/>
                <a:gd name="T27" fmla="*/ 100 h 105"/>
                <a:gd name="T28" fmla="*/ 25 w 84"/>
                <a:gd name="T29" fmla="*/ 95 h 10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4"/>
                <a:gd name="T46" fmla="*/ 0 h 105"/>
                <a:gd name="T47" fmla="*/ 84 w 84"/>
                <a:gd name="T48" fmla="*/ 105 h 10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4" h="105">
                  <a:moveTo>
                    <a:pt x="25" y="95"/>
                  </a:moveTo>
                  <a:lnTo>
                    <a:pt x="84" y="25"/>
                  </a:lnTo>
                  <a:lnTo>
                    <a:pt x="72" y="19"/>
                  </a:lnTo>
                  <a:lnTo>
                    <a:pt x="63" y="18"/>
                  </a:lnTo>
                  <a:lnTo>
                    <a:pt x="54" y="12"/>
                  </a:lnTo>
                  <a:lnTo>
                    <a:pt x="42" y="0"/>
                  </a:lnTo>
                  <a:lnTo>
                    <a:pt x="5" y="84"/>
                  </a:lnTo>
                  <a:lnTo>
                    <a:pt x="2" y="91"/>
                  </a:lnTo>
                  <a:lnTo>
                    <a:pt x="0" y="96"/>
                  </a:lnTo>
                  <a:lnTo>
                    <a:pt x="2" y="102"/>
                  </a:lnTo>
                  <a:lnTo>
                    <a:pt x="4" y="103"/>
                  </a:lnTo>
                  <a:lnTo>
                    <a:pt x="7" y="105"/>
                  </a:lnTo>
                  <a:lnTo>
                    <a:pt x="12" y="103"/>
                  </a:lnTo>
                  <a:lnTo>
                    <a:pt x="18" y="100"/>
                  </a:lnTo>
                  <a:lnTo>
                    <a:pt x="25" y="95"/>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46" name="Freeform 260"/>
            <p:cNvSpPr>
              <a:spLocks/>
            </p:cNvSpPr>
            <p:nvPr/>
          </p:nvSpPr>
          <p:spPr bwMode="auto">
            <a:xfrm>
              <a:off x="1764" y="3215"/>
              <a:ext cx="84" cy="105"/>
            </a:xfrm>
            <a:custGeom>
              <a:avLst/>
              <a:gdLst>
                <a:gd name="T0" fmla="*/ 25 w 84"/>
                <a:gd name="T1" fmla="*/ 95 h 105"/>
                <a:gd name="T2" fmla="*/ 84 w 84"/>
                <a:gd name="T3" fmla="*/ 25 h 105"/>
                <a:gd name="T4" fmla="*/ 72 w 84"/>
                <a:gd name="T5" fmla="*/ 19 h 105"/>
                <a:gd name="T6" fmla="*/ 63 w 84"/>
                <a:gd name="T7" fmla="*/ 18 h 105"/>
                <a:gd name="T8" fmla="*/ 54 w 84"/>
                <a:gd name="T9" fmla="*/ 12 h 105"/>
                <a:gd name="T10" fmla="*/ 42 w 84"/>
                <a:gd name="T11" fmla="*/ 0 h 105"/>
                <a:gd name="T12" fmla="*/ 5 w 84"/>
                <a:gd name="T13" fmla="*/ 84 h 105"/>
                <a:gd name="T14" fmla="*/ 2 w 84"/>
                <a:gd name="T15" fmla="*/ 91 h 105"/>
                <a:gd name="T16" fmla="*/ 0 w 84"/>
                <a:gd name="T17" fmla="*/ 96 h 105"/>
                <a:gd name="T18" fmla="*/ 2 w 84"/>
                <a:gd name="T19" fmla="*/ 102 h 105"/>
                <a:gd name="T20" fmla="*/ 4 w 84"/>
                <a:gd name="T21" fmla="*/ 103 h 105"/>
                <a:gd name="T22" fmla="*/ 7 w 84"/>
                <a:gd name="T23" fmla="*/ 105 h 105"/>
                <a:gd name="T24" fmla="*/ 12 w 84"/>
                <a:gd name="T25" fmla="*/ 103 h 105"/>
                <a:gd name="T26" fmla="*/ 18 w 84"/>
                <a:gd name="T27" fmla="*/ 100 h 105"/>
                <a:gd name="T28" fmla="*/ 25 w 84"/>
                <a:gd name="T29" fmla="*/ 95 h 10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4"/>
                <a:gd name="T46" fmla="*/ 0 h 105"/>
                <a:gd name="T47" fmla="*/ 84 w 84"/>
                <a:gd name="T48" fmla="*/ 105 h 10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4" h="105">
                  <a:moveTo>
                    <a:pt x="25" y="95"/>
                  </a:moveTo>
                  <a:lnTo>
                    <a:pt x="84" y="25"/>
                  </a:lnTo>
                  <a:lnTo>
                    <a:pt x="72" y="19"/>
                  </a:lnTo>
                  <a:lnTo>
                    <a:pt x="63" y="18"/>
                  </a:lnTo>
                  <a:lnTo>
                    <a:pt x="54" y="12"/>
                  </a:lnTo>
                  <a:lnTo>
                    <a:pt x="42" y="0"/>
                  </a:lnTo>
                  <a:lnTo>
                    <a:pt x="5" y="84"/>
                  </a:lnTo>
                  <a:lnTo>
                    <a:pt x="2" y="91"/>
                  </a:lnTo>
                  <a:lnTo>
                    <a:pt x="0" y="96"/>
                  </a:lnTo>
                  <a:lnTo>
                    <a:pt x="2" y="102"/>
                  </a:lnTo>
                  <a:lnTo>
                    <a:pt x="4" y="103"/>
                  </a:lnTo>
                  <a:lnTo>
                    <a:pt x="7" y="105"/>
                  </a:lnTo>
                  <a:lnTo>
                    <a:pt x="12" y="103"/>
                  </a:lnTo>
                  <a:lnTo>
                    <a:pt x="18" y="100"/>
                  </a:lnTo>
                  <a:lnTo>
                    <a:pt x="25" y="95"/>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547" name="Freeform 261"/>
            <p:cNvSpPr>
              <a:spLocks/>
            </p:cNvSpPr>
            <p:nvPr/>
          </p:nvSpPr>
          <p:spPr bwMode="auto">
            <a:xfrm>
              <a:off x="1787" y="3453"/>
              <a:ext cx="89" cy="117"/>
            </a:xfrm>
            <a:custGeom>
              <a:avLst/>
              <a:gdLst>
                <a:gd name="T0" fmla="*/ 28 w 89"/>
                <a:gd name="T1" fmla="*/ 10 h 117"/>
                <a:gd name="T2" fmla="*/ 89 w 89"/>
                <a:gd name="T3" fmla="*/ 92 h 117"/>
                <a:gd name="T4" fmla="*/ 77 w 89"/>
                <a:gd name="T5" fmla="*/ 96 h 117"/>
                <a:gd name="T6" fmla="*/ 66 w 89"/>
                <a:gd name="T7" fmla="*/ 99 h 117"/>
                <a:gd name="T8" fmla="*/ 58 w 89"/>
                <a:gd name="T9" fmla="*/ 104 h 117"/>
                <a:gd name="T10" fmla="*/ 45 w 89"/>
                <a:gd name="T11" fmla="*/ 117 h 117"/>
                <a:gd name="T12" fmla="*/ 3 w 89"/>
                <a:gd name="T13" fmla="*/ 22 h 117"/>
                <a:gd name="T14" fmla="*/ 0 w 89"/>
                <a:gd name="T15" fmla="*/ 15 h 117"/>
                <a:gd name="T16" fmla="*/ 0 w 89"/>
                <a:gd name="T17" fmla="*/ 8 h 117"/>
                <a:gd name="T18" fmla="*/ 2 w 89"/>
                <a:gd name="T19" fmla="*/ 5 h 117"/>
                <a:gd name="T20" fmla="*/ 3 w 89"/>
                <a:gd name="T21" fmla="*/ 1 h 117"/>
                <a:gd name="T22" fmla="*/ 9 w 89"/>
                <a:gd name="T23" fmla="*/ 0 h 117"/>
                <a:gd name="T24" fmla="*/ 14 w 89"/>
                <a:gd name="T25" fmla="*/ 1 h 117"/>
                <a:gd name="T26" fmla="*/ 21 w 89"/>
                <a:gd name="T27" fmla="*/ 5 h 117"/>
                <a:gd name="T28" fmla="*/ 28 w 89"/>
                <a:gd name="T29" fmla="*/ 10 h 11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9"/>
                <a:gd name="T46" fmla="*/ 0 h 117"/>
                <a:gd name="T47" fmla="*/ 89 w 89"/>
                <a:gd name="T48" fmla="*/ 117 h 11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9" h="117">
                  <a:moveTo>
                    <a:pt x="28" y="10"/>
                  </a:moveTo>
                  <a:lnTo>
                    <a:pt x="89" y="92"/>
                  </a:lnTo>
                  <a:lnTo>
                    <a:pt x="77" y="96"/>
                  </a:lnTo>
                  <a:lnTo>
                    <a:pt x="66" y="99"/>
                  </a:lnTo>
                  <a:lnTo>
                    <a:pt x="58" y="104"/>
                  </a:lnTo>
                  <a:lnTo>
                    <a:pt x="45" y="117"/>
                  </a:lnTo>
                  <a:lnTo>
                    <a:pt x="3" y="22"/>
                  </a:lnTo>
                  <a:lnTo>
                    <a:pt x="0" y="15"/>
                  </a:lnTo>
                  <a:lnTo>
                    <a:pt x="0" y="8"/>
                  </a:lnTo>
                  <a:lnTo>
                    <a:pt x="2" y="5"/>
                  </a:lnTo>
                  <a:lnTo>
                    <a:pt x="3" y="1"/>
                  </a:lnTo>
                  <a:lnTo>
                    <a:pt x="9" y="0"/>
                  </a:lnTo>
                  <a:lnTo>
                    <a:pt x="14" y="1"/>
                  </a:lnTo>
                  <a:lnTo>
                    <a:pt x="21" y="5"/>
                  </a:lnTo>
                  <a:lnTo>
                    <a:pt x="28" y="10"/>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48" name="Freeform 262"/>
            <p:cNvSpPr>
              <a:spLocks/>
            </p:cNvSpPr>
            <p:nvPr/>
          </p:nvSpPr>
          <p:spPr bwMode="auto">
            <a:xfrm>
              <a:off x="1787" y="3453"/>
              <a:ext cx="89" cy="117"/>
            </a:xfrm>
            <a:custGeom>
              <a:avLst/>
              <a:gdLst>
                <a:gd name="T0" fmla="*/ 28 w 89"/>
                <a:gd name="T1" fmla="*/ 10 h 117"/>
                <a:gd name="T2" fmla="*/ 89 w 89"/>
                <a:gd name="T3" fmla="*/ 92 h 117"/>
                <a:gd name="T4" fmla="*/ 77 w 89"/>
                <a:gd name="T5" fmla="*/ 96 h 117"/>
                <a:gd name="T6" fmla="*/ 66 w 89"/>
                <a:gd name="T7" fmla="*/ 99 h 117"/>
                <a:gd name="T8" fmla="*/ 58 w 89"/>
                <a:gd name="T9" fmla="*/ 104 h 117"/>
                <a:gd name="T10" fmla="*/ 45 w 89"/>
                <a:gd name="T11" fmla="*/ 117 h 117"/>
                <a:gd name="T12" fmla="*/ 3 w 89"/>
                <a:gd name="T13" fmla="*/ 22 h 117"/>
                <a:gd name="T14" fmla="*/ 0 w 89"/>
                <a:gd name="T15" fmla="*/ 15 h 117"/>
                <a:gd name="T16" fmla="*/ 0 w 89"/>
                <a:gd name="T17" fmla="*/ 8 h 117"/>
                <a:gd name="T18" fmla="*/ 2 w 89"/>
                <a:gd name="T19" fmla="*/ 5 h 117"/>
                <a:gd name="T20" fmla="*/ 3 w 89"/>
                <a:gd name="T21" fmla="*/ 1 h 117"/>
                <a:gd name="T22" fmla="*/ 9 w 89"/>
                <a:gd name="T23" fmla="*/ 0 h 117"/>
                <a:gd name="T24" fmla="*/ 14 w 89"/>
                <a:gd name="T25" fmla="*/ 1 h 117"/>
                <a:gd name="T26" fmla="*/ 21 w 89"/>
                <a:gd name="T27" fmla="*/ 5 h 117"/>
                <a:gd name="T28" fmla="*/ 28 w 89"/>
                <a:gd name="T29" fmla="*/ 10 h 11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9"/>
                <a:gd name="T46" fmla="*/ 0 h 117"/>
                <a:gd name="T47" fmla="*/ 89 w 89"/>
                <a:gd name="T48" fmla="*/ 117 h 11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9" h="117">
                  <a:moveTo>
                    <a:pt x="28" y="10"/>
                  </a:moveTo>
                  <a:lnTo>
                    <a:pt x="89" y="92"/>
                  </a:lnTo>
                  <a:lnTo>
                    <a:pt x="77" y="96"/>
                  </a:lnTo>
                  <a:lnTo>
                    <a:pt x="66" y="99"/>
                  </a:lnTo>
                  <a:lnTo>
                    <a:pt x="58" y="104"/>
                  </a:lnTo>
                  <a:lnTo>
                    <a:pt x="45" y="117"/>
                  </a:lnTo>
                  <a:lnTo>
                    <a:pt x="3" y="22"/>
                  </a:lnTo>
                  <a:lnTo>
                    <a:pt x="0" y="15"/>
                  </a:lnTo>
                  <a:lnTo>
                    <a:pt x="0" y="8"/>
                  </a:lnTo>
                  <a:lnTo>
                    <a:pt x="2" y="5"/>
                  </a:lnTo>
                  <a:lnTo>
                    <a:pt x="3" y="1"/>
                  </a:lnTo>
                  <a:lnTo>
                    <a:pt x="9" y="0"/>
                  </a:lnTo>
                  <a:lnTo>
                    <a:pt x="14" y="1"/>
                  </a:lnTo>
                  <a:lnTo>
                    <a:pt x="21" y="5"/>
                  </a:lnTo>
                  <a:lnTo>
                    <a:pt x="28" y="10"/>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549" name="Freeform 263"/>
            <p:cNvSpPr>
              <a:spLocks/>
            </p:cNvSpPr>
            <p:nvPr/>
          </p:nvSpPr>
          <p:spPr bwMode="auto">
            <a:xfrm>
              <a:off x="1775" y="3659"/>
              <a:ext cx="83" cy="111"/>
            </a:xfrm>
            <a:custGeom>
              <a:avLst/>
              <a:gdLst>
                <a:gd name="T0" fmla="*/ 28 w 83"/>
                <a:gd name="T1" fmla="*/ 103 h 111"/>
                <a:gd name="T2" fmla="*/ 83 w 83"/>
                <a:gd name="T3" fmla="*/ 35 h 111"/>
                <a:gd name="T4" fmla="*/ 73 w 83"/>
                <a:gd name="T5" fmla="*/ 28 h 111"/>
                <a:gd name="T6" fmla="*/ 66 w 83"/>
                <a:gd name="T7" fmla="*/ 22 h 111"/>
                <a:gd name="T8" fmla="*/ 59 w 83"/>
                <a:gd name="T9" fmla="*/ 14 h 111"/>
                <a:gd name="T10" fmla="*/ 47 w 83"/>
                <a:gd name="T11" fmla="*/ 0 h 111"/>
                <a:gd name="T12" fmla="*/ 5 w 83"/>
                <a:gd name="T13" fmla="*/ 89 h 111"/>
                <a:gd name="T14" fmla="*/ 1 w 83"/>
                <a:gd name="T15" fmla="*/ 96 h 111"/>
                <a:gd name="T16" fmla="*/ 0 w 83"/>
                <a:gd name="T17" fmla="*/ 101 h 111"/>
                <a:gd name="T18" fmla="*/ 1 w 83"/>
                <a:gd name="T19" fmla="*/ 106 h 111"/>
                <a:gd name="T20" fmla="*/ 5 w 83"/>
                <a:gd name="T21" fmla="*/ 110 h 111"/>
                <a:gd name="T22" fmla="*/ 10 w 83"/>
                <a:gd name="T23" fmla="*/ 111 h 111"/>
                <a:gd name="T24" fmla="*/ 15 w 83"/>
                <a:gd name="T25" fmla="*/ 111 h 111"/>
                <a:gd name="T26" fmla="*/ 21 w 83"/>
                <a:gd name="T27" fmla="*/ 108 h 111"/>
                <a:gd name="T28" fmla="*/ 28 w 83"/>
                <a:gd name="T29" fmla="*/ 103 h 11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3"/>
                <a:gd name="T46" fmla="*/ 0 h 111"/>
                <a:gd name="T47" fmla="*/ 83 w 83"/>
                <a:gd name="T48" fmla="*/ 111 h 11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3" h="111">
                  <a:moveTo>
                    <a:pt x="28" y="103"/>
                  </a:moveTo>
                  <a:lnTo>
                    <a:pt x="83" y="35"/>
                  </a:lnTo>
                  <a:lnTo>
                    <a:pt x="73" y="28"/>
                  </a:lnTo>
                  <a:lnTo>
                    <a:pt x="66" y="22"/>
                  </a:lnTo>
                  <a:lnTo>
                    <a:pt x="59" y="14"/>
                  </a:lnTo>
                  <a:lnTo>
                    <a:pt x="47" y="0"/>
                  </a:lnTo>
                  <a:lnTo>
                    <a:pt x="5" y="89"/>
                  </a:lnTo>
                  <a:lnTo>
                    <a:pt x="1" y="96"/>
                  </a:lnTo>
                  <a:lnTo>
                    <a:pt x="0" y="101"/>
                  </a:lnTo>
                  <a:lnTo>
                    <a:pt x="1" y="106"/>
                  </a:lnTo>
                  <a:lnTo>
                    <a:pt x="5" y="110"/>
                  </a:lnTo>
                  <a:lnTo>
                    <a:pt x="10" y="111"/>
                  </a:lnTo>
                  <a:lnTo>
                    <a:pt x="15" y="111"/>
                  </a:lnTo>
                  <a:lnTo>
                    <a:pt x="21" y="108"/>
                  </a:lnTo>
                  <a:lnTo>
                    <a:pt x="28" y="103"/>
                  </a:lnTo>
                  <a:close/>
                </a:path>
              </a:pathLst>
            </a:custGeom>
            <a:solidFill>
              <a:srgbClr val="DA251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50" name="Freeform 264"/>
            <p:cNvSpPr>
              <a:spLocks/>
            </p:cNvSpPr>
            <p:nvPr/>
          </p:nvSpPr>
          <p:spPr bwMode="auto">
            <a:xfrm>
              <a:off x="1775" y="3659"/>
              <a:ext cx="83" cy="111"/>
            </a:xfrm>
            <a:custGeom>
              <a:avLst/>
              <a:gdLst>
                <a:gd name="T0" fmla="*/ 28 w 83"/>
                <a:gd name="T1" fmla="*/ 103 h 111"/>
                <a:gd name="T2" fmla="*/ 83 w 83"/>
                <a:gd name="T3" fmla="*/ 35 h 111"/>
                <a:gd name="T4" fmla="*/ 73 w 83"/>
                <a:gd name="T5" fmla="*/ 28 h 111"/>
                <a:gd name="T6" fmla="*/ 66 w 83"/>
                <a:gd name="T7" fmla="*/ 22 h 111"/>
                <a:gd name="T8" fmla="*/ 59 w 83"/>
                <a:gd name="T9" fmla="*/ 14 h 111"/>
                <a:gd name="T10" fmla="*/ 47 w 83"/>
                <a:gd name="T11" fmla="*/ 0 h 111"/>
                <a:gd name="T12" fmla="*/ 5 w 83"/>
                <a:gd name="T13" fmla="*/ 89 h 111"/>
                <a:gd name="T14" fmla="*/ 1 w 83"/>
                <a:gd name="T15" fmla="*/ 96 h 111"/>
                <a:gd name="T16" fmla="*/ 0 w 83"/>
                <a:gd name="T17" fmla="*/ 101 h 111"/>
                <a:gd name="T18" fmla="*/ 1 w 83"/>
                <a:gd name="T19" fmla="*/ 106 h 111"/>
                <a:gd name="T20" fmla="*/ 5 w 83"/>
                <a:gd name="T21" fmla="*/ 110 h 111"/>
                <a:gd name="T22" fmla="*/ 10 w 83"/>
                <a:gd name="T23" fmla="*/ 111 h 111"/>
                <a:gd name="T24" fmla="*/ 15 w 83"/>
                <a:gd name="T25" fmla="*/ 111 h 111"/>
                <a:gd name="T26" fmla="*/ 21 w 83"/>
                <a:gd name="T27" fmla="*/ 108 h 111"/>
                <a:gd name="T28" fmla="*/ 28 w 83"/>
                <a:gd name="T29" fmla="*/ 103 h 11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3"/>
                <a:gd name="T46" fmla="*/ 0 h 111"/>
                <a:gd name="T47" fmla="*/ 83 w 83"/>
                <a:gd name="T48" fmla="*/ 111 h 11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3" h="111">
                  <a:moveTo>
                    <a:pt x="28" y="103"/>
                  </a:moveTo>
                  <a:lnTo>
                    <a:pt x="83" y="35"/>
                  </a:lnTo>
                  <a:lnTo>
                    <a:pt x="73" y="28"/>
                  </a:lnTo>
                  <a:lnTo>
                    <a:pt x="66" y="22"/>
                  </a:lnTo>
                  <a:lnTo>
                    <a:pt x="59" y="14"/>
                  </a:lnTo>
                  <a:lnTo>
                    <a:pt x="47" y="0"/>
                  </a:lnTo>
                  <a:lnTo>
                    <a:pt x="5" y="89"/>
                  </a:lnTo>
                  <a:lnTo>
                    <a:pt x="1" y="96"/>
                  </a:lnTo>
                  <a:lnTo>
                    <a:pt x="0" y="101"/>
                  </a:lnTo>
                  <a:lnTo>
                    <a:pt x="1" y="106"/>
                  </a:lnTo>
                  <a:lnTo>
                    <a:pt x="5" y="110"/>
                  </a:lnTo>
                  <a:lnTo>
                    <a:pt x="10" y="111"/>
                  </a:lnTo>
                  <a:lnTo>
                    <a:pt x="15" y="111"/>
                  </a:lnTo>
                  <a:lnTo>
                    <a:pt x="21" y="108"/>
                  </a:lnTo>
                  <a:lnTo>
                    <a:pt x="28" y="103"/>
                  </a:lnTo>
                  <a:close/>
                </a:path>
              </a:pathLst>
            </a:custGeom>
            <a:gradFill rotWithShape="1">
              <a:gsLst>
                <a:gs pos="0">
                  <a:srgbClr val="F3F3F3"/>
                </a:gs>
                <a:gs pos="50000">
                  <a:srgbClr val="B2B2B2"/>
                </a:gs>
                <a:gs pos="100000">
                  <a:srgbClr val="F3F3F3"/>
                </a:gs>
              </a:gsLst>
              <a:lin ang="2700000" scaled="1"/>
            </a:gradFill>
            <a:ln w="3175">
              <a:solidFill>
                <a:srgbClr val="FFFFFF"/>
              </a:solidFill>
              <a:round/>
              <a:headEnd/>
              <a:tailEnd/>
            </a:ln>
          </p:spPr>
          <p:txBody>
            <a:bodyPr/>
            <a:lstStyle/>
            <a:p>
              <a:endParaRPr lang="it-IT" sz="1800">
                <a:solidFill>
                  <a:srgbClr val="000000"/>
                </a:solidFill>
                <a:latin typeface="Arial"/>
              </a:endParaRPr>
            </a:p>
          </p:txBody>
        </p:sp>
        <p:sp>
          <p:nvSpPr>
            <p:cNvPr id="53551" name="Freeform 265"/>
            <p:cNvSpPr>
              <a:spLocks/>
            </p:cNvSpPr>
            <p:nvPr/>
          </p:nvSpPr>
          <p:spPr bwMode="auto">
            <a:xfrm>
              <a:off x="1768" y="3849"/>
              <a:ext cx="85" cy="120"/>
            </a:xfrm>
            <a:custGeom>
              <a:avLst/>
              <a:gdLst>
                <a:gd name="T0" fmla="*/ 26 w 85"/>
                <a:gd name="T1" fmla="*/ 9 h 120"/>
                <a:gd name="T2" fmla="*/ 85 w 85"/>
                <a:gd name="T3" fmla="*/ 94 h 120"/>
                <a:gd name="T4" fmla="*/ 73 w 85"/>
                <a:gd name="T5" fmla="*/ 98 h 120"/>
                <a:gd name="T6" fmla="*/ 64 w 85"/>
                <a:gd name="T7" fmla="*/ 103 h 120"/>
                <a:gd name="T8" fmla="*/ 56 w 85"/>
                <a:gd name="T9" fmla="*/ 108 h 120"/>
                <a:gd name="T10" fmla="*/ 43 w 85"/>
                <a:gd name="T11" fmla="*/ 120 h 120"/>
                <a:gd name="T12" fmla="*/ 3 w 85"/>
                <a:gd name="T13" fmla="*/ 23 h 120"/>
                <a:gd name="T14" fmla="*/ 0 w 85"/>
                <a:gd name="T15" fmla="*/ 16 h 120"/>
                <a:gd name="T16" fmla="*/ 0 w 85"/>
                <a:gd name="T17" fmla="*/ 9 h 120"/>
                <a:gd name="T18" fmla="*/ 0 w 85"/>
                <a:gd name="T19" fmla="*/ 5 h 120"/>
                <a:gd name="T20" fmla="*/ 3 w 85"/>
                <a:gd name="T21" fmla="*/ 2 h 120"/>
                <a:gd name="T22" fmla="*/ 7 w 85"/>
                <a:gd name="T23" fmla="*/ 0 h 120"/>
                <a:gd name="T24" fmla="*/ 12 w 85"/>
                <a:gd name="T25" fmla="*/ 0 h 120"/>
                <a:gd name="T26" fmla="*/ 19 w 85"/>
                <a:gd name="T27" fmla="*/ 3 h 120"/>
                <a:gd name="T28" fmla="*/ 26 w 85"/>
                <a:gd name="T29" fmla="*/ 9 h 1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120"/>
                <a:gd name="T47" fmla="*/ 85 w 85"/>
                <a:gd name="T48" fmla="*/ 120 h 12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120">
                  <a:moveTo>
                    <a:pt x="26" y="9"/>
                  </a:moveTo>
                  <a:lnTo>
                    <a:pt x="85" y="94"/>
                  </a:lnTo>
                  <a:lnTo>
                    <a:pt x="73" y="98"/>
                  </a:lnTo>
                  <a:lnTo>
                    <a:pt x="64" y="103"/>
                  </a:lnTo>
                  <a:lnTo>
                    <a:pt x="56" y="108"/>
                  </a:lnTo>
                  <a:lnTo>
                    <a:pt x="43" y="120"/>
                  </a:lnTo>
                  <a:lnTo>
                    <a:pt x="3" y="23"/>
                  </a:lnTo>
                  <a:lnTo>
                    <a:pt x="0" y="16"/>
                  </a:lnTo>
                  <a:lnTo>
                    <a:pt x="0" y="9"/>
                  </a:lnTo>
                  <a:lnTo>
                    <a:pt x="0" y="5"/>
                  </a:lnTo>
                  <a:lnTo>
                    <a:pt x="3" y="2"/>
                  </a:lnTo>
                  <a:lnTo>
                    <a:pt x="7" y="0"/>
                  </a:lnTo>
                  <a:lnTo>
                    <a:pt x="12" y="0"/>
                  </a:lnTo>
                  <a:lnTo>
                    <a:pt x="19" y="3"/>
                  </a:lnTo>
                  <a:lnTo>
                    <a:pt x="26" y="9"/>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52" name="Freeform 266"/>
            <p:cNvSpPr>
              <a:spLocks/>
            </p:cNvSpPr>
            <p:nvPr/>
          </p:nvSpPr>
          <p:spPr bwMode="auto">
            <a:xfrm>
              <a:off x="1768" y="3849"/>
              <a:ext cx="85" cy="120"/>
            </a:xfrm>
            <a:custGeom>
              <a:avLst/>
              <a:gdLst>
                <a:gd name="T0" fmla="*/ 26 w 85"/>
                <a:gd name="T1" fmla="*/ 9 h 120"/>
                <a:gd name="T2" fmla="*/ 85 w 85"/>
                <a:gd name="T3" fmla="*/ 94 h 120"/>
                <a:gd name="T4" fmla="*/ 73 w 85"/>
                <a:gd name="T5" fmla="*/ 98 h 120"/>
                <a:gd name="T6" fmla="*/ 64 w 85"/>
                <a:gd name="T7" fmla="*/ 103 h 120"/>
                <a:gd name="T8" fmla="*/ 56 w 85"/>
                <a:gd name="T9" fmla="*/ 108 h 120"/>
                <a:gd name="T10" fmla="*/ 43 w 85"/>
                <a:gd name="T11" fmla="*/ 120 h 120"/>
                <a:gd name="T12" fmla="*/ 3 w 85"/>
                <a:gd name="T13" fmla="*/ 23 h 120"/>
                <a:gd name="T14" fmla="*/ 0 w 85"/>
                <a:gd name="T15" fmla="*/ 16 h 120"/>
                <a:gd name="T16" fmla="*/ 0 w 85"/>
                <a:gd name="T17" fmla="*/ 9 h 120"/>
                <a:gd name="T18" fmla="*/ 0 w 85"/>
                <a:gd name="T19" fmla="*/ 5 h 120"/>
                <a:gd name="T20" fmla="*/ 3 w 85"/>
                <a:gd name="T21" fmla="*/ 2 h 120"/>
                <a:gd name="T22" fmla="*/ 7 w 85"/>
                <a:gd name="T23" fmla="*/ 0 h 120"/>
                <a:gd name="T24" fmla="*/ 12 w 85"/>
                <a:gd name="T25" fmla="*/ 0 h 120"/>
                <a:gd name="T26" fmla="*/ 19 w 85"/>
                <a:gd name="T27" fmla="*/ 3 h 120"/>
                <a:gd name="T28" fmla="*/ 26 w 85"/>
                <a:gd name="T29" fmla="*/ 9 h 1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120"/>
                <a:gd name="T47" fmla="*/ 85 w 85"/>
                <a:gd name="T48" fmla="*/ 120 h 12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120">
                  <a:moveTo>
                    <a:pt x="26" y="9"/>
                  </a:moveTo>
                  <a:lnTo>
                    <a:pt x="85" y="94"/>
                  </a:lnTo>
                  <a:lnTo>
                    <a:pt x="73" y="98"/>
                  </a:lnTo>
                  <a:lnTo>
                    <a:pt x="64" y="103"/>
                  </a:lnTo>
                  <a:lnTo>
                    <a:pt x="56" y="108"/>
                  </a:lnTo>
                  <a:lnTo>
                    <a:pt x="43" y="120"/>
                  </a:lnTo>
                  <a:lnTo>
                    <a:pt x="3" y="23"/>
                  </a:lnTo>
                  <a:lnTo>
                    <a:pt x="0" y="16"/>
                  </a:lnTo>
                  <a:lnTo>
                    <a:pt x="0" y="9"/>
                  </a:lnTo>
                  <a:lnTo>
                    <a:pt x="0" y="5"/>
                  </a:lnTo>
                  <a:lnTo>
                    <a:pt x="3" y="2"/>
                  </a:lnTo>
                  <a:lnTo>
                    <a:pt x="7" y="0"/>
                  </a:lnTo>
                  <a:lnTo>
                    <a:pt x="12" y="0"/>
                  </a:lnTo>
                  <a:lnTo>
                    <a:pt x="19" y="3"/>
                  </a:lnTo>
                  <a:lnTo>
                    <a:pt x="26" y="9"/>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553" name="Freeform 267"/>
            <p:cNvSpPr>
              <a:spLocks/>
            </p:cNvSpPr>
            <p:nvPr/>
          </p:nvSpPr>
          <p:spPr bwMode="auto">
            <a:xfrm>
              <a:off x="1790" y="2667"/>
              <a:ext cx="159" cy="159"/>
            </a:xfrm>
            <a:custGeom>
              <a:avLst/>
              <a:gdLst>
                <a:gd name="T0" fmla="*/ 159 w 159"/>
                <a:gd name="T1" fmla="*/ 79 h 159"/>
                <a:gd name="T2" fmla="*/ 158 w 159"/>
                <a:gd name="T3" fmla="*/ 94 h 159"/>
                <a:gd name="T4" fmla="*/ 154 w 159"/>
                <a:gd name="T5" fmla="*/ 110 h 159"/>
                <a:gd name="T6" fmla="*/ 147 w 159"/>
                <a:gd name="T7" fmla="*/ 124 h 159"/>
                <a:gd name="T8" fmla="*/ 137 w 159"/>
                <a:gd name="T9" fmla="*/ 135 h 159"/>
                <a:gd name="T10" fmla="*/ 124 w 159"/>
                <a:gd name="T11" fmla="*/ 145 h 159"/>
                <a:gd name="T12" fmla="*/ 112 w 159"/>
                <a:gd name="T13" fmla="*/ 152 h 159"/>
                <a:gd name="T14" fmla="*/ 96 w 159"/>
                <a:gd name="T15" fmla="*/ 157 h 159"/>
                <a:gd name="T16" fmla="*/ 81 w 159"/>
                <a:gd name="T17" fmla="*/ 159 h 159"/>
                <a:gd name="T18" fmla="*/ 65 w 159"/>
                <a:gd name="T19" fmla="*/ 157 h 159"/>
                <a:gd name="T20" fmla="*/ 49 w 159"/>
                <a:gd name="T21" fmla="*/ 152 h 159"/>
                <a:gd name="T22" fmla="*/ 35 w 159"/>
                <a:gd name="T23" fmla="*/ 145 h 159"/>
                <a:gd name="T24" fmla="*/ 25 w 159"/>
                <a:gd name="T25" fmla="*/ 135 h 159"/>
                <a:gd name="T26" fmla="*/ 14 w 159"/>
                <a:gd name="T27" fmla="*/ 124 h 159"/>
                <a:gd name="T28" fmla="*/ 7 w 159"/>
                <a:gd name="T29" fmla="*/ 110 h 159"/>
                <a:gd name="T30" fmla="*/ 2 w 159"/>
                <a:gd name="T31" fmla="*/ 94 h 159"/>
                <a:gd name="T32" fmla="*/ 0 w 159"/>
                <a:gd name="T33" fmla="*/ 79 h 159"/>
                <a:gd name="T34" fmla="*/ 2 w 159"/>
                <a:gd name="T35" fmla="*/ 63 h 159"/>
                <a:gd name="T36" fmla="*/ 7 w 159"/>
                <a:gd name="T37" fmla="*/ 47 h 159"/>
                <a:gd name="T38" fmla="*/ 14 w 159"/>
                <a:gd name="T39" fmla="*/ 35 h 159"/>
                <a:gd name="T40" fmla="*/ 25 w 159"/>
                <a:gd name="T41" fmla="*/ 23 h 159"/>
                <a:gd name="T42" fmla="*/ 35 w 159"/>
                <a:gd name="T43" fmla="*/ 12 h 159"/>
                <a:gd name="T44" fmla="*/ 49 w 159"/>
                <a:gd name="T45" fmla="*/ 5 h 159"/>
                <a:gd name="T46" fmla="*/ 65 w 159"/>
                <a:gd name="T47" fmla="*/ 2 h 159"/>
                <a:gd name="T48" fmla="*/ 81 w 159"/>
                <a:gd name="T49" fmla="*/ 0 h 159"/>
                <a:gd name="T50" fmla="*/ 96 w 159"/>
                <a:gd name="T51" fmla="*/ 2 h 159"/>
                <a:gd name="T52" fmla="*/ 112 w 159"/>
                <a:gd name="T53" fmla="*/ 5 h 159"/>
                <a:gd name="T54" fmla="*/ 124 w 159"/>
                <a:gd name="T55" fmla="*/ 12 h 159"/>
                <a:gd name="T56" fmla="*/ 137 w 159"/>
                <a:gd name="T57" fmla="*/ 23 h 159"/>
                <a:gd name="T58" fmla="*/ 147 w 159"/>
                <a:gd name="T59" fmla="*/ 35 h 159"/>
                <a:gd name="T60" fmla="*/ 154 w 159"/>
                <a:gd name="T61" fmla="*/ 47 h 159"/>
                <a:gd name="T62" fmla="*/ 158 w 159"/>
                <a:gd name="T63" fmla="*/ 63 h 159"/>
                <a:gd name="T64" fmla="*/ 159 w 159"/>
                <a:gd name="T65" fmla="*/ 79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159" y="79"/>
                  </a:moveTo>
                  <a:lnTo>
                    <a:pt x="158" y="94"/>
                  </a:lnTo>
                  <a:lnTo>
                    <a:pt x="154" y="110"/>
                  </a:lnTo>
                  <a:lnTo>
                    <a:pt x="147" y="124"/>
                  </a:lnTo>
                  <a:lnTo>
                    <a:pt x="137" y="135"/>
                  </a:lnTo>
                  <a:lnTo>
                    <a:pt x="124" y="145"/>
                  </a:lnTo>
                  <a:lnTo>
                    <a:pt x="112" y="152"/>
                  </a:lnTo>
                  <a:lnTo>
                    <a:pt x="96" y="157"/>
                  </a:lnTo>
                  <a:lnTo>
                    <a:pt x="81" y="159"/>
                  </a:lnTo>
                  <a:lnTo>
                    <a:pt x="65" y="157"/>
                  </a:lnTo>
                  <a:lnTo>
                    <a:pt x="49" y="152"/>
                  </a:lnTo>
                  <a:lnTo>
                    <a:pt x="35" y="145"/>
                  </a:lnTo>
                  <a:lnTo>
                    <a:pt x="25" y="135"/>
                  </a:lnTo>
                  <a:lnTo>
                    <a:pt x="14" y="124"/>
                  </a:lnTo>
                  <a:lnTo>
                    <a:pt x="7" y="110"/>
                  </a:lnTo>
                  <a:lnTo>
                    <a:pt x="2" y="94"/>
                  </a:lnTo>
                  <a:lnTo>
                    <a:pt x="0" y="79"/>
                  </a:lnTo>
                  <a:lnTo>
                    <a:pt x="2" y="63"/>
                  </a:lnTo>
                  <a:lnTo>
                    <a:pt x="7" y="47"/>
                  </a:lnTo>
                  <a:lnTo>
                    <a:pt x="14" y="35"/>
                  </a:lnTo>
                  <a:lnTo>
                    <a:pt x="25" y="23"/>
                  </a:lnTo>
                  <a:lnTo>
                    <a:pt x="35" y="12"/>
                  </a:lnTo>
                  <a:lnTo>
                    <a:pt x="49" y="5"/>
                  </a:lnTo>
                  <a:lnTo>
                    <a:pt x="65" y="2"/>
                  </a:lnTo>
                  <a:lnTo>
                    <a:pt x="81" y="0"/>
                  </a:lnTo>
                  <a:lnTo>
                    <a:pt x="96" y="2"/>
                  </a:lnTo>
                  <a:lnTo>
                    <a:pt x="112" y="5"/>
                  </a:lnTo>
                  <a:lnTo>
                    <a:pt x="124" y="12"/>
                  </a:lnTo>
                  <a:lnTo>
                    <a:pt x="137" y="23"/>
                  </a:lnTo>
                  <a:lnTo>
                    <a:pt x="147" y="35"/>
                  </a:lnTo>
                  <a:lnTo>
                    <a:pt x="154" y="47"/>
                  </a:lnTo>
                  <a:lnTo>
                    <a:pt x="158" y="63"/>
                  </a:lnTo>
                  <a:lnTo>
                    <a:pt x="159" y="79"/>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54" name="Freeform 268"/>
            <p:cNvSpPr>
              <a:spLocks/>
            </p:cNvSpPr>
            <p:nvPr/>
          </p:nvSpPr>
          <p:spPr bwMode="auto">
            <a:xfrm>
              <a:off x="1995" y="2692"/>
              <a:ext cx="108" cy="108"/>
            </a:xfrm>
            <a:custGeom>
              <a:avLst/>
              <a:gdLst>
                <a:gd name="T0" fmla="*/ 108 w 108"/>
                <a:gd name="T1" fmla="*/ 54 h 108"/>
                <a:gd name="T2" fmla="*/ 106 w 108"/>
                <a:gd name="T3" fmla="*/ 64 h 108"/>
                <a:gd name="T4" fmla="*/ 103 w 108"/>
                <a:gd name="T5" fmla="*/ 75 h 108"/>
                <a:gd name="T6" fmla="*/ 97 w 108"/>
                <a:gd name="T7" fmla="*/ 83 h 108"/>
                <a:gd name="T8" fmla="*/ 92 w 108"/>
                <a:gd name="T9" fmla="*/ 92 h 108"/>
                <a:gd name="T10" fmla="*/ 83 w 108"/>
                <a:gd name="T11" fmla="*/ 99 h 108"/>
                <a:gd name="T12" fmla="*/ 75 w 108"/>
                <a:gd name="T13" fmla="*/ 104 h 108"/>
                <a:gd name="T14" fmla="*/ 64 w 108"/>
                <a:gd name="T15" fmla="*/ 106 h 108"/>
                <a:gd name="T16" fmla="*/ 54 w 108"/>
                <a:gd name="T17" fmla="*/ 108 h 108"/>
                <a:gd name="T18" fmla="*/ 43 w 108"/>
                <a:gd name="T19" fmla="*/ 106 h 108"/>
                <a:gd name="T20" fmla="*/ 33 w 108"/>
                <a:gd name="T21" fmla="*/ 104 h 108"/>
                <a:gd name="T22" fmla="*/ 24 w 108"/>
                <a:gd name="T23" fmla="*/ 99 h 108"/>
                <a:gd name="T24" fmla="*/ 15 w 108"/>
                <a:gd name="T25" fmla="*/ 92 h 108"/>
                <a:gd name="T26" fmla="*/ 8 w 108"/>
                <a:gd name="T27" fmla="*/ 83 h 108"/>
                <a:gd name="T28" fmla="*/ 5 w 108"/>
                <a:gd name="T29" fmla="*/ 75 h 108"/>
                <a:gd name="T30" fmla="*/ 1 w 108"/>
                <a:gd name="T31" fmla="*/ 64 h 108"/>
                <a:gd name="T32" fmla="*/ 0 w 108"/>
                <a:gd name="T33" fmla="*/ 54 h 108"/>
                <a:gd name="T34" fmla="*/ 1 w 108"/>
                <a:gd name="T35" fmla="*/ 43 h 108"/>
                <a:gd name="T36" fmla="*/ 5 w 108"/>
                <a:gd name="T37" fmla="*/ 33 h 108"/>
                <a:gd name="T38" fmla="*/ 8 w 108"/>
                <a:gd name="T39" fmla="*/ 24 h 108"/>
                <a:gd name="T40" fmla="*/ 15 w 108"/>
                <a:gd name="T41" fmla="*/ 15 h 108"/>
                <a:gd name="T42" fmla="*/ 24 w 108"/>
                <a:gd name="T43" fmla="*/ 10 h 108"/>
                <a:gd name="T44" fmla="*/ 33 w 108"/>
                <a:gd name="T45" fmla="*/ 5 h 108"/>
                <a:gd name="T46" fmla="*/ 43 w 108"/>
                <a:gd name="T47" fmla="*/ 1 h 108"/>
                <a:gd name="T48" fmla="*/ 54 w 108"/>
                <a:gd name="T49" fmla="*/ 0 h 108"/>
                <a:gd name="T50" fmla="*/ 64 w 108"/>
                <a:gd name="T51" fmla="*/ 1 h 108"/>
                <a:gd name="T52" fmla="*/ 75 w 108"/>
                <a:gd name="T53" fmla="*/ 5 h 108"/>
                <a:gd name="T54" fmla="*/ 83 w 108"/>
                <a:gd name="T55" fmla="*/ 10 h 108"/>
                <a:gd name="T56" fmla="*/ 92 w 108"/>
                <a:gd name="T57" fmla="*/ 15 h 108"/>
                <a:gd name="T58" fmla="*/ 97 w 108"/>
                <a:gd name="T59" fmla="*/ 24 h 108"/>
                <a:gd name="T60" fmla="*/ 103 w 108"/>
                <a:gd name="T61" fmla="*/ 33 h 108"/>
                <a:gd name="T62" fmla="*/ 106 w 108"/>
                <a:gd name="T63" fmla="*/ 43 h 108"/>
                <a:gd name="T64" fmla="*/ 108 w 108"/>
                <a:gd name="T65" fmla="*/ 54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8"/>
                <a:gd name="T100" fmla="*/ 0 h 108"/>
                <a:gd name="T101" fmla="*/ 108 w 108"/>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8" h="108">
                  <a:moveTo>
                    <a:pt x="108" y="54"/>
                  </a:moveTo>
                  <a:lnTo>
                    <a:pt x="106" y="64"/>
                  </a:lnTo>
                  <a:lnTo>
                    <a:pt x="103" y="75"/>
                  </a:lnTo>
                  <a:lnTo>
                    <a:pt x="97" y="83"/>
                  </a:lnTo>
                  <a:lnTo>
                    <a:pt x="92" y="92"/>
                  </a:lnTo>
                  <a:lnTo>
                    <a:pt x="83" y="99"/>
                  </a:lnTo>
                  <a:lnTo>
                    <a:pt x="75" y="104"/>
                  </a:lnTo>
                  <a:lnTo>
                    <a:pt x="64" y="106"/>
                  </a:lnTo>
                  <a:lnTo>
                    <a:pt x="54" y="108"/>
                  </a:lnTo>
                  <a:lnTo>
                    <a:pt x="43" y="106"/>
                  </a:lnTo>
                  <a:lnTo>
                    <a:pt x="33" y="104"/>
                  </a:lnTo>
                  <a:lnTo>
                    <a:pt x="24" y="99"/>
                  </a:lnTo>
                  <a:lnTo>
                    <a:pt x="15" y="92"/>
                  </a:lnTo>
                  <a:lnTo>
                    <a:pt x="8" y="83"/>
                  </a:lnTo>
                  <a:lnTo>
                    <a:pt x="5" y="75"/>
                  </a:lnTo>
                  <a:lnTo>
                    <a:pt x="1" y="64"/>
                  </a:lnTo>
                  <a:lnTo>
                    <a:pt x="0" y="54"/>
                  </a:lnTo>
                  <a:lnTo>
                    <a:pt x="1" y="43"/>
                  </a:lnTo>
                  <a:lnTo>
                    <a:pt x="5" y="33"/>
                  </a:lnTo>
                  <a:lnTo>
                    <a:pt x="8" y="24"/>
                  </a:lnTo>
                  <a:lnTo>
                    <a:pt x="15" y="15"/>
                  </a:lnTo>
                  <a:lnTo>
                    <a:pt x="24" y="10"/>
                  </a:lnTo>
                  <a:lnTo>
                    <a:pt x="33" y="5"/>
                  </a:lnTo>
                  <a:lnTo>
                    <a:pt x="43" y="1"/>
                  </a:lnTo>
                  <a:lnTo>
                    <a:pt x="54" y="0"/>
                  </a:lnTo>
                  <a:lnTo>
                    <a:pt x="64" y="1"/>
                  </a:lnTo>
                  <a:lnTo>
                    <a:pt x="75" y="5"/>
                  </a:lnTo>
                  <a:lnTo>
                    <a:pt x="83" y="10"/>
                  </a:lnTo>
                  <a:lnTo>
                    <a:pt x="92" y="15"/>
                  </a:lnTo>
                  <a:lnTo>
                    <a:pt x="97" y="24"/>
                  </a:lnTo>
                  <a:lnTo>
                    <a:pt x="103" y="33"/>
                  </a:lnTo>
                  <a:lnTo>
                    <a:pt x="106" y="43"/>
                  </a:lnTo>
                  <a:lnTo>
                    <a:pt x="108"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55" name="Freeform 269"/>
            <p:cNvSpPr>
              <a:spLocks/>
            </p:cNvSpPr>
            <p:nvPr/>
          </p:nvSpPr>
          <p:spPr bwMode="auto">
            <a:xfrm>
              <a:off x="1927" y="2721"/>
              <a:ext cx="73" cy="49"/>
            </a:xfrm>
            <a:custGeom>
              <a:avLst/>
              <a:gdLst>
                <a:gd name="T0" fmla="*/ 12 w 73"/>
                <a:gd name="T1" fmla="*/ 7 h 49"/>
                <a:gd name="T2" fmla="*/ 73 w 73"/>
                <a:gd name="T3" fmla="*/ 0 h 49"/>
                <a:gd name="T4" fmla="*/ 71 w 73"/>
                <a:gd name="T5" fmla="*/ 14 h 49"/>
                <a:gd name="T6" fmla="*/ 69 w 73"/>
                <a:gd name="T7" fmla="*/ 25 h 49"/>
                <a:gd name="T8" fmla="*/ 71 w 73"/>
                <a:gd name="T9" fmla="*/ 35 h 49"/>
                <a:gd name="T10" fmla="*/ 73 w 73"/>
                <a:gd name="T11" fmla="*/ 49 h 49"/>
                <a:gd name="T12" fmla="*/ 10 w 73"/>
                <a:gd name="T13" fmla="*/ 42 h 49"/>
                <a:gd name="T14" fmla="*/ 7 w 73"/>
                <a:gd name="T15" fmla="*/ 40 h 49"/>
                <a:gd name="T16" fmla="*/ 3 w 73"/>
                <a:gd name="T17" fmla="*/ 37 h 49"/>
                <a:gd name="T18" fmla="*/ 1 w 73"/>
                <a:gd name="T19" fmla="*/ 32 h 49"/>
                <a:gd name="T20" fmla="*/ 0 w 73"/>
                <a:gd name="T21" fmla="*/ 25 h 49"/>
                <a:gd name="T22" fmla="*/ 1 w 73"/>
                <a:gd name="T23" fmla="*/ 19 h 49"/>
                <a:gd name="T24" fmla="*/ 3 w 73"/>
                <a:gd name="T25" fmla="*/ 12 h 49"/>
                <a:gd name="T26" fmla="*/ 7 w 73"/>
                <a:gd name="T27" fmla="*/ 9 h 49"/>
                <a:gd name="T28" fmla="*/ 12 w 73"/>
                <a:gd name="T29" fmla="*/ 7 h 4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3"/>
                <a:gd name="T46" fmla="*/ 0 h 49"/>
                <a:gd name="T47" fmla="*/ 73 w 73"/>
                <a:gd name="T48" fmla="*/ 49 h 4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3" h="49">
                  <a:moveTo>
                    <a:pt x="12" y="7"/>
                  </a:moveTo>
                  <a:lnTo>
                    <a:pt x="73" y="0"/>
                  </a:lnTo>
                  <a:lnTo>
                    <a:pt x="71" y="14"/>
                  </a:lnTo>
                  <a:lnTo>
                    <a:pt x="69" y="25"/>
                  </a:lnTo>
                  <a:lnTo>
                    <a:pt x="71" y="35"/>
                  </a:lnTo>
                  <a:lnTo>
                    <a:pt x="73" y="49"/>
                  </a:lnTo>
                  <a:lnTo>
                    <a:pt x="10" y="42"/>
                  </a:lnTo>
                  <a:lnTo>
                    <a:pt x="7" y="40"/>
                  </a:lnTo>
                  <a:lnTo>
                    <a:pt x="3" y="37"/>
                  </a:lnTo>
                  <a:lnTo>
                    <a:pt x="1" y="32"/>
                  </a:lnTo>
                  <a:lnTo>
                    <a:pt x="0" y="25"/>
                  </a:lnTo>
                  <a:lnTo>
                    <a:pt x="1" y="19"/>
                  </a:lnTo>
                  <a:lnTo>
                    <a:pt x="3" y="12"/>
                  </a:lnTo>
                  <a:lnTo>
                    <a:pt x="7" y="9"/>
                  </a:lnTo>
                  <a:lnTo>
                    <a:pt x="12" y="7"/>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56" name="Freeform 270"/>
            <p:cNvSpPr>
              <a:spLocks/>
            </p:cNvSpPr>
            <p:nvPr/>
          </p:nvSpPr>
          <p:spPr bwMode="auto">
            <a:xfrm>
              <a:off x="1927" y="2721"/>
              <a:ext cx="73" cy="49"/>
            </a:xfrm>
            <a:custGeom>
              <a:avLst/>
              <a:gdLst>
                <a:gd name="T0" fmla="*/ 12 w 73"/>
                <a:gd name="T1" fmla="*/ 7 h 49"/>
                <a:gd name="T2" fmla="*/ 73 w 73"/>
                <a:gd name="T3" fmla="*/ 0 h 49"/>
                <a:gd name="T4" fmla="*/ 71 w 73"/>
                <a:gd name="T5" fmla="*/ 14 h 49"/>
                <a:gd name="T6" fmla="*/ 69 w 73"/>
                <a:gd name="T7" fmla="*/ 25 h 49"/>
                <a:gd name="T8" fmla="*/ 71 w 73"/>
                <a:gd name="T9" fmla="*/ 35 h 49"/>
                <a:gd name="T10" fmla="*/ 73 w 73"/>
                <a:gd name="T11" fmla="*/ 49 h 49"/>
                <a:gd name="T12" fmla="*/ 10 w 73"/>
                <a:gd name="T13" fmla="*/ 42 h 49"/>
                <a:gd name="T14" fmla="*/ 7 w 73"/>
                <a:gd name="T15" fmla="*/ 40 h 49"/>
                <a:gd name="T16" fmla="*/ 3 w 73"/>
                <a:gd name="T17" fmla="*/ 37 h 49"/>
                <a:gd name="T18" fmla="*/ 1 w 73"/>
                <a:gd name="T19" fmla="*/ 32 h 49"/>
                <a:gd name="T20" fmla="*/ 0 w 73"/>
                <a:gd name="T21" fmla="*/ 25 h 49"/>
                <a:gd name="T22" fmla="*/ 1 w 73"/>
                <a:gd name="T23" fmla="*/ 19 h 49"/>
                <a:gd name="T24" fmla="*/ 3 w 73"/>
                <a:gd name="T25" fmla="*/ 12 h 49"/>
                <a:gd name="T26" fmla="*/ 7 w 73"/>
                <a:gd name="T27" fmla="*/ 9 h 49"/>
                <a:gd name="T28" fmla="*/ 12 w 73"/>
                <a:gd name="T29" fmla="*/ 7 h 4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3"/>
                <a:gd name="T46" fmla="*/ 0 h 49"/>
                <a:gd name="T47" fmla="*/ 73 w 73"/>
                <a:gd name="T48" fmla="*/ 49 h 4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3" h="49">
                  <a:moveTo>
                    <a:pt x="12" y="7"/>
                  </a:moveTo>
                  <a:lnTo>
                    <a:pt x="73" y="0"/>
                  </a:lnTo>
                  <a:lnTo>
                    <a:pt x="71" y="14"/>
                  </a:lnTo>
                  <a:lnTo>
                    <a:pt x="69" y="25"/>
                  </a:lnTo>
                  <a:lnTo>
                    <a:pt x="71" y="35"/>
                  </a:lnTo>
                  <a:lnTo>
                    <a:pt x="73" y="49"/>
                  </a:lnTo>
                  <a:lnTo>
                    <a:pt x="10" y="42"/>
                  </a:lnTo>
                  <a:lnTo>
                    <a:pt x="7" y="40"/>
                  </a:lnTo>
                  <a:lnTo>
                    <a:pt x="3" y="37"/>
                  </a:lnTo>
                  <a:lnTo>
                    <a:pt x="1" y="32"/>
                  </a:lnTo>
                  <a:lnTo>
                    <a:pt x="0" y="25"/>
                  </a:lnTo>
                  <a:lnTo>
                    <a:pt x="1" y="19"/>
                  </a:lnTo>
                  <a:lnTo>
                    <a:pt x="3" y="12"/>
                  </a:lnTo>
                  <a:lnTo>
                    <a:pt x="7" y="9"/>
                  </a:lnTo>
                  <a:lnTo>
                    <a:pt x="12" y="7"/>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557" name="Freeform 271"/>
            <p:cNvSpPr>
              <a:spLocks/>
            </p:cNvSpPr>
            <p:nvPr/>
          </p:nvSpPr>
          <p:spPr bwMode="auto">
            <a:xfrm>
              <a:off x="1785" y="2808"/>
              <a:ext cx="87" cy="114"/>
            </a:xfrm>
            <a:custGeom>
              <a:avLst/>
              <a:gdLst>
                <a:gd name="T0" fmla="*/ 23 w 87"/>
                <a:gd name="T1" fmla="*/ 105 h 114"/>
                <a:gd name="T2" fmla="*/ 87 w 87"/>
                <a:gd name="T3" fmla="*/ 18 h 114"/>
                <a:gd name="T4" fmla="*/ 72 w 87"/>
                <a:gd name="T5" fmla="*/ 16 h 114"/>
                <a:gd name="T6" fmla="*/ 60 w 87"/>
                <a:gd name="T7" fmla="*/ 13 h 114"/>
                <a:gd name="T8" fmla="*/ 49 w 87"/>
                <a:gd name="T9" fmla="*/ 7 h 114"/>
                <a:gd name="T10" fmla="*/ 39 w 87"/>
                <a:gd name="T11" fmla="*/ 0 h 114"/>
                <a:gd name="T12" fmla="*/ 4 w 87"/>
                <a:gd name="T13" fmla="*/ 93 h 114"/>
                <a:gd name="T14" fmla="*/ 2 w 87"/>
                <a:gd name="T15" fmla="*/ 100 h 114"/>
                <a:gd name="T16" fmla="*/ 0 w 87"/>
                <a:gd name="T17" fmla="*/ 105 h 114"/>
                <a:gd name="T18" fmla="*/ 2 w 87"/>
                <a:gd name="T19" fmla="*/ 109 h 114"/>
                <a:gd name="T20" fmla="*/ 4 w 87"/>
                <a:gd name="T21" fmla="*/ 112 h 114"/>
                <a:gd name="T22" fmla="*/ 7 w 87"/>
                <a:gd name="T23" fmla="*/ 114 h 114"/>
                <a:gd name="T24" fmla="*/ 12 w 87"/>
                <a:gd name="T25" fmla="*/ 112 h 114"/>
                <a:gd name="T26" fmla="*/ 18 w 87"/>
                <a:gd name="T27" fmla="*/ 110 h 114"/>
                <a:gd name="T28" fmla="*/ 23 w 87"/>
                <a:gd name="T29" fmla="*/ 105 h 11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7"/>
                <a:gd name="T46" fmla="*/ 0 h 114"/>
                <a:gd name="T47" fmla="*/ 87 w 87"/>
                <a:gd name="T48" fmla="*/ 114 h 11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7" h="114">
                  <a:moveTo>
                    <a:pt x="23" y="105"/>
                  </a:moveTo>
                  <a:lnTo>
                    <a:pt x="87" y="18"/>
                  </a:lnTo>
                  <a:lnTo>
                    <a:pt x="72" y="16"/>
                  </a:lnTo>
                  <a:lnTo>
                    <a:pt x="60" y="13"/>
                  </a:lnTo>
                  <a:lnTo>
                    <a:pt x="49" y="7"/>
                  </a:lnTo>
                  <a:lnTo>
                    <a:pt x="39" y="0"/>
                  </a:lnTo>
                  <a:lnTo>
                    <a:pt x="4" y="93"/>
                  </a:lnTo>
                  <a:lnTo>
                    <a:pt x="2" y="100"/>
                  </a:lnTo>
                  <a:lnTo>
                    <a:pt x="0" y="105"/>
                  </a:lnTo>
                  <a:lnTo>
                    <a:pt x="2" y="109"/>
                  </a:lnTo>
                  <a:lnTo>
                    <a:pt x="4" y="112"/>
                  </a:lnTo>
                  <a:lnTo>
                    <a:pt x="7" y="114"/>
                  </a:lnTo>
                  <a:lnTo>
                    <a:pt x="12" y="112"/>
                  </a:lnTo>
                  <a:lnTo>
                    <a:pt x="18" y="110"/>
                  </a:lnTo>
                  <a:lnTo>
                    <a:pt x="23" y="105"/>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558" name="Freeform 272"/>
            <p:cNvSpPr>
              <a:spLocks/>
            </p:cNvSpPr>
            <p:nvPr/>
          </p:nvSpPr>
          <p:spPr bwMode="auto">
            <a:xfrm>
              <a:off x="1785" y="2808"/>
              <a:ext cx="87" cy="114"/>
            </a:xfrm>
            <a:custGeom>
              <a:avLst/>
              <a:gdLst>
                <a:gd name="T0" fmla="*/ 23 w 87"/>
                <a:gd name="T1" fmla="*/ 105 h 114"/>
                <a:gd name="T2" fmla="*/ 87 w 87"/>
                <a:gd name="T3" fmla="*/ 18 h 114"/>
                <a:gd name="T4" fmla="*/ 72 w 87"/>
                <a:gd name="T5" fmla="*/ 16 h 114"/>
                <a:gd name="T6" fmla="*/ 60 w 87"/>
                <a:gd name="T7" fmla="*/ 13 h 114"/>
                <a:gd name="T8" fmla="*/ 49 w 87"/>
                <a:gd name="T9" fmla="*/ 7 h 114"/>
                <a:gd name="T10" fmla="*/ 39 w 87"/>
                <a:gd name="T11" fmla="*/ 0 h 114"/>
                <a:gd name="T12" fmla="*/ 4 w 87"/>
                <a:gd name="T13" fmla="*/ 93 h 114"/>
                <a:gd name="T14" fmla="*/ 2 w 87"/>
                <a:gd name="T15" fmla="*/ 100 h 114"/>
                <a:gd name="T16" fmla="*/ 0 w 87"/>
                <a:gd name="T17" fmla="*/ 105 h 114"/>
                <a:gd name="T18" fmla="*/ 2 w 87"/>
                <a:gd name="T19" fmla="*/ 109 h 114"/>
                <a:gd name="T20" fmla="*/ 4 w 87"/>
                <a:gd name="T21" fmla="*/ 112 h 114"/>
                <a:gd name="T22" fmla="*/ 7 w 87"/>
                <a:gd name="T23" fmla="*/ 114 h 114"/>
                <a:gd name="T24" fmla="*/ 12 w 87"/>
                <a:gd name="T25" fmla="*/ 112 h 114"/>
                <a:gd name="T26" fmla="*/ 18 w 87"/>
                <a:gd name="T27" fmla="*/ 110 h 114"/>
                <a:gd name="T28" fmla="*/ 23 w 87"/>
                <a:gd name="T29" fmla="*/ 105 h 11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7"/>
                <a:gd name="T46" fmla="*/ 0 h 114"/>
                <a:gd name="T47" fmla="*/ 87 w 87"/>
                <a:gd name="T48" fmla="*/ 114 h 11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7" h="114">
                  <a:moveTo>
                    <a:pt x="23" y="105"/>
                  </a:moveTo>
                  <a:lnTo>
                    <a:pt x="87" y="18"/>
                  </a:lnTo>
                  <a:lnTo>
                    <a:pt x="72" y="16"/>
                  </a:lnTo>
                  <a:lnTo>
                    <a:pt x="60" y="13"/>
                  </a:lnTo>
                  <a:lnTo>
                    <a:pt x="49" y="7"/>
                  </a:lnTo>
                  <a:lnTo>
                    <a:pt x="39" y="0"/>
                  </a:lnTo>
                  <a:lnTo>
                    <a:pt x="4" y="93"/>
                  </a:lnTo>
                  <a:lnTo>
                    <a:pt x="2" y="100"/>
                  </a:lnTo>
                  <a:lnTo>
                    <a:pt x="0" y="105"/>
                  </a:lnTo>
                  <a:lnTo>
                    <a:pt x="2" y="109"/>
                  </a:lnTo>
                  <a:lnTo>
                    <a:pt x="4" y="112"/>
                  </a:lnTo>
                  <a:lnTo>
                    <a:pt x="7" y="114"/>
                  </a:lnTo>
                  <a:lnTo>
                    <a:pt x="12" y="112"/>
                  </a:lnTo>
                  <a:lnTo>
                    <a:pt x="18" y="110"/>
                  </a:lnTo>
                  <a:lnTo>
                    <a:pt x="23" y="105"/>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grpSp>
      <p:grpSp>
        <p:nvGrpSpPr>
          <p:cNvPr id="53254" name="Group 1450"/>
          <p:cNvGrpSpPr>
            <a:grpSpLocks/>
          </p:cNvGrpSpPr>
          <p:nvPr/>
        </p:nvGrpSpPr>
        <p:grpSpPr bwMode="auto">
          <a:xfrm>
            <a:off x="3563938" y="0"/>
            <a:ext cx="1222375" cy="6489700"/>
            <a:chOff x="2382" y="26"/>
            <a:chExt cx="770" cy="4088"/>
          </a:xfrm>
        </p:grpSpPr>
        <p:sp>
          <p:nvSpPr>
            <p:cNvPr id="53298" name="Freeform 286"/>
            <p:cNvSpPr>
              <a:spLocks/>
            </p:cNvSpPr>
            <p:nvPr/>
          </p:nvSpPr>
          <p:spPr bwMode="auto">
            <a:xfrm>
              <a:off x="2747" y="1375"/>
              <a:ext cx="155" cy="156"/>
            </a:xfrm>
            <a:custGeom>
              <a:avLst/>
              <a:gdLst>
                <a:gd name="T0" fmla="*/ 155 w 155"/>
                <a:gd name="T1" fmla="*/ 79 h 156"/>
                <a:gd name="T2" fmla="*/ 154 w 155"/>
                <a:gd name="T3" fmla="*/ 94 h 156"/>
                <a:gd name="T4" fmla="*/ 150 w 155"/>
                <a:gd name="T5" fmla="*/ 108 h 156"/>
                <a:gd name="T6" fmla="*/ 142 w 155"/>
                <a:gd name="T7" fmla="*/ 122 h 156"/>
                <a:gd name="T8" fmla="*/ 133 w 155"/>
                <a:gd name="T9" fmla="*/ 133 h 156"/>
                <a:gd name="T10" fmla="*/ 121 w 155"/>
                <a:gd name="T11" fmla="*/ 143 h 156"/>
                <a:gd name="T12" fmla="*/ 108 w 155"/>
                <a:gd name="T13" fmla="*/ 150 h 156"/>
                <a:gd name="T14" fmla="*/ 93 w 155"/>
                <a:gd name="T15" fmla="*/ 156 h 156"/>
                <a:gd name="T16" fmla="*/ 77 w 155"/>
                <a:gd name="T17" fmla="*/ 156 h 156"/>
                <a:gd name="T18" fmla="*/ 63 w 155"/>
                <a:gd name="T19" fmla="*/ 156 h 156"/>
                <a:gd name="T20" fmla="*/ 47 w 155"/>
                <a:gd name="T21" fmla="*/ 150 h 156"/>
                <a:gd name="T22" fmla="*/ 35 w 155"/>
                <a:gd name="T23" fmla="*/ 143 h 156"/>
                <a:gd name="T24" fmla="*/ 23 w 155"/>
                <a:gd name="T25" fmla="*/ 133 h 156"/>
                <a:gd name="T26" fmla="*/ 14 w 155"/>
                <a:gd name="T27" fmla="*/ 122 h 156"/>
                <a:gd name="T28" fmla="*/ 5 w 155"/>
                <a:gd name="T29" fmla="*/ 108 h 156"/>
                <a:gd name="T30" fmla="*/ 2 w 155"/>
                <a:gd name="T31" fmla="*/ 94 h 156"/>
                <a:gd name="T32" fmla="*/ 0 w 155"/>
                <a:gd name="T33" fmla="*/ 79 h 156"/>
                <a:gd name="T34" fmla="*/ 2 w 155"/>
                <a:gd name="T35" fmla="*/ 63 h 156"/>
                <a:gd name="T36" fmla="*/ 5 w 155"/>
                <a:gd name="T37" fmla="*/ 49 h 156"/>
                <a:gd name="T38" fmla="*/ 14 w 155"/>
                <a:gd name="T39" fmla="*/ 35 h 156"/>
                <a:gd name="T40" fmla="*/ 23 w 155"/>
                <a:gd name="T41" fmla="*/ 23 h 156"/>
                <a:gd name="T42" fmla="*/ 35 w 155"/>
                <a:gd name="T43" fmla="*/ 14 h 156"/>
                <a:gd name="T44" fmla="*/ 47 w 155"/>
                <a:gd name="T45" fmla="*/ 7 h 156"/>
                <a:gd name="T46" fmla="*/ 63 w 155"/>
                <a:gd name="T47" fmla="*/ 2 h 156"/>
                <a:gd name="T48" fmla="*/ 77 w 155"/>
                <a:gd name="T49" fmla="*/ 0 h 156"/>
                <a:gd name="T50" fmla="*/ 93 w 155"/>
                <a:gd name="T51" fmla="*/ 2 h 156"/>
                <a:gd name="T52" fmla="*/ 108 w 155"/>
                <a:gd name="T53" fmla="*/ 7 h 156"/>
                <a:gd name="T54" fmla="*/ 121 w 155"/>
                <a:gd name="T55" fmla="*/ 14 h 156"/>
                <a:gd name="T56" fmla="*/ 133 w 155"/>
                <a:gd name="T57" fmla="*/ 23 h 156"/>
                <a:gd name="T58" fmla="*/ 142 w 155"/>
                <a:gd name="T59" fmla="*/ 35 h 156"/>
                <a:gd name="T60" fmla="*/ 150 w 155"/>
                <a:gd name="T61" fmla="*/ 49 h 156"/>
                <a:gd name="T62" fmla="*/ 154 w 155"/>
                <a:gd name="T63" fmla="*/ 63 h 156"/>
                <a:gd name="T64" fmla="*/ 155 w 155"/>
                <a:gd name="T65" fmla="*/ 79 h 15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5"/>
                <a:gd name="T100" fmla="*/ 0 h 156"/>
                <a:gd name="T101" fmla="*/ 155 w 155"/>
                <a:gd name="T102" fmla="*/ 156 h 15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5" h="156">
                  <a:moveTo>
                    <a:pt x="155" y="79"/>
                  </a:moveTo>
                  <a:lnTo>
                    <a:pt x="154" y="94"/>
                  </a:lnTo>
                  <a:lnTo>
                    <a:pt x="150" y="108"/>
                  </a:lnTo>
                  <a:lnTo>
                    <a:pt x="142" y="122"/>
                  </a:lnTo>
                  <a:lnTo>
                    <a:pt x="133" y="133"/>
                  </a:lnTo>
                  <a:lnTo>
                    <a:pt x="121" y="143"/>
                  </a:lnTo>
                  <a:lnTo>
                    <a:pt x="108" y="150"/>
                  </a:lnTo>
                  <a:lnTo>
                    <a:pt x="93" y="156"/>
                  </a:lnTo>
                  <a:lnTo>
                    <a:pt x="77" y="156"/>
                  </a:lnTo>
                  <a:lnTo>
                    <a:pt x="63" y="156"/>
                  </a:lnTo>
                  <a:lnTo>
                    <a:pt x="47" y="150"/>
                  </a:lnTo>
                  <a:lnTo>
                    <a:pt x="35" y="143"/>
                  </a:lnTo>
                  <a:lnTo>
                    <a:pt x="23" y="133"/>
                  </a:lnTo>
                  <a:lnTo>
                    <a:pt x="14" y="122"/>
                  </a:lnTo>
                  <a:lnTo>
                    <a:pt x="5" y="108"/>
                  </a:lnTo>
                  <a:lnTo>
                    <a:pt x="2" y="94"/>
                  </a:lnTo>
                  <a:lnTo>
                    <a:pt x="0" y="79"/>
                  </a:lnTo>
                  <a:lnTo>
                    <a:pt x="2" y="63"/>
                  </a:lnTo>
                  <a:lnTo>
                    <a:pt x="5" y="49"/>
                  </a:lnTo>
                  <a:lnTo>
                    <a:pt x="14" y="35"/>
                  </a:lnTo>
                  <a:lnTo>
                    <a:pt x="23" y="23"/>
                  </a:lnTo>
                  <a:lnTo>
                    <a:pt x="35" y="14"/>
                  </a:lnTo>
                  <a:lnTo>
                    <a:pt x="47" y="7"/>
                  </a:lnTo>
                  <a:lnTo>
                    <a:pt x="63" y="2"/>
                  </a:lnTo>
                  <a:lnTo>
                    <a:pt x="77" y="0"/>
                  </a:lnTo>
                  <a:lnTo>
                    <a:pt x="93" y="2"/>
                  </a:lnTo>
                  <a:lnTo>
                    <a:pt x="108" y="7"/>
                  </a:lnTo>
                  <a:lnTo>
                    <a:pt x="121" y="14"/>
                  </a:lnTo>
                  <a:lnTo>
                    <a:pt x="133" y="23"/>
                  </a:lnTo>
                  <a:lnTo>
                    <a:pt x="142" y="35"/>
                  </a:lnTo>
                  <a:lnTo>
                    <a:pt x="150" y="49"/>
                  </a:lnTo>
                  <a:lnTo>
                    <a:pt x="154" y="63"/>
                  </a:lnTo>
                  <a:lnTo>
                    <a:pt x="155" y="79"/>
                  </a:lnTo>
                  <a:close/>
                </a:path>
              </a:pathLst>
            </a:custGeom>
            <a:gradFill rotWithShape="1">
              <a:gsLst>
                <a:gs pos="0">
                  <a:srgbClr val="FFE3B9"/>
                </a:gs>
                <a:gs pos="100000">
                  <a:srgbClr val="FF99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299" name="Freeform 287"/>
            <p:cNvSpPr>
              <a:spLocks/>
            </p:cNvSpPr>
            <p:nvPr/>
          </p:nvSpPr>
          <p:spPr bwMode="auto">
            <a:xfrm>
              <a:off x="2642" y="984"/>
              <a:ext cx="159" cy="159"/>
            </a:xfrm>
            <a:custGeom>
              <a:avLst/>
              <a:gdLst>
                <a:gd name="T0" fmla="*/ 0 w 159"/>
                <a:gd name="T1" fmla="*/ 79 h 159"/>
                <a:gd name="T2" fmla="*/ 2 w 159"/>
                <a:gd name="T3" fmla="*/ 63 h 159"/>
                <a:gd name="T4" fmla="*/ 7 w 159"/>
                <a:gd name="T5" fmla="*/ 47 h 159"/>
                <a:gd name="T6" fmla="*/ 14 w 159"/>
                <a:gd name="T7" fmla="*/ 35 h 159"/>
                <a:gd name="T8" fmla="*/ 25 w 159"/>
                <a:gd name="T9" fmla="*/ 23 h 159"/>
                <a:gd name="T10" fmla="*/ 35 w 159"/>
                <a:gd name="T11" fmla="*/ 12 h 159"/>
                <a:gd name="T12" fmla="*/ 49 w 159"/>
                <a:gd name="T13" fmla="*/ 5 h 159"/>
                <a:gd name="T14" fmla="*/ 65 w 159"/>
                <a:gd name="T15" fmla="*/ 2 h 159"/>
                <a:gd name="T16" fmla="*/ 81 w 159"/>
                <a:gd name="T17" fmla="*/ 0 h 159"/>
                <a:gd name="T18" fmla="*/ 96 w 159"/>
                <a:gd name="T19" fmla="*/ 2 h 159"/>
                <a:gd name="T20" fmla="*/ 112 w 159"/>
                <a:gd name="T21" fmla="*/ 5 h 159"/>
                <a:gd name="T22" fmla="*/ 124 w 159"/>
                <a:gd name="T23" fmla="*/ 12 h 159"/>
                <a:gd name="T24" fmla="*/ 137 w 159"/>
                <a:gd name="T25" fmla="*/ 23 h 159"/>
                <a:gd name="T26" fmla="*/ 147 w 159"/>
                <a:gd name="T27" fmla="*/ 35 h 159"/>
                <a:gd name="T28" fmla="*/ 154 w 159"/>
                <a:gd name="T29" fmla="*/ 47 h 159"/>
                <a:gd name="T30" fmla="*/ 157 w 159"/>
                <a:gd name="T31" fmla="*/ 63 h 159"/>
                <a:gd name="T32" fmla="*/ 159 w 159"/>
                <a:gd name="T33" fmla="*/ 79 h 159"/>
                <a:gd name="T34" fmla="*/ 157 w 159"/>
                <a:gd name="T35" fmla="*/ 94 h 159"/>
                <a:gd name="T36" fmla="*/ 154 w 159"/>
                <a:gd name="T37" fmla="*/ 110 h 159"/>
                <a:gd name="T38" fmla="*/ 147 w 159"/>
                <a:gd name="T39" fmla="*/ 124 h 159"/>
                <a:gd name="T40" fmla="*/ 137 w 159"/>
                <a:gd name="T41" fmla="*/ 135 h 159"/>
                <a:gd name="T42" fmla="*/ 124 w 159"/>
                <a:gd name="T43" fmla="*/ 145 h 159"/>
                <a:gd name="T44" fmla="*/ 112 w 159"/>
                <a:gd name="T45" fmla="*/ 152 h 159"/>
                <a:gd name="T46" fmla="*/ 96 w 159"/>
                <a:gd name="T47" fmla="*/ 157 h 159"/>
                <a:gd name="T48" fmla="*/ 81 w 159"/>
                <a:gd name="T49" fmla="*/ 159 h 159"/>
                <a:gd name="T50" fmla="*/ 65 w 159"/>
                <a:gd name="T51" fmla="*/ 157 h 159"/>
                <a:gd name="T52" fmla="*/ 49 w 159"/>
                <a:gd name="T53" fmla="*/ 152 h 159"/>
                <a:gd name="T54" fmla="*/ 35 w 159"/>
                <a:gd name="T55" fmla="*/ 145 h 159"/>
                <a:gd name="T56" fmla="*/ 25 w 159"/>
                <a:gd name="T57" fmla="*/ 135 h 159"/>
                <a:gd name="T58" fmla="*/ 14 w 159"/>
                <a:gd name="T59" fmla="*/ 124 h 159"/>
                <a:gd name="T60" fmla="*/ 7 w 159"/>
                <a:gd name="T61" fmla="*/ 110 h 159"/>
                <a:gd name="T62" fmla="*/ 2 w 159"/>
                <a:gd name="T63" fmla="*/ 94 h 159"/>
                <a:gd name="T64" fmla="*/ 0 w 159"/>
                <a:gd name="T65" fmla="*/ 79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0" y="79"/>
                  </a:moveTo>
                  <a:lnTo>
                    <a:pt x="2" y="63"/>
                  </a:lnTo>
                  <a:lnTo>
                    <a:pt x="7" y="47"/>
                  </a:lnTo>
                  <a:lnTo>
                    <a:pt x="14" y="35"/>
                  </a:lnTo>
                  <a:lnTo>
                    <a:pt x="25" y="23"/>
                  </a:lnTo>
                  <a:lnTo>
                    <a:pt x="35" y="12"/>
                  </a:lnTo>
                  <a:lnTo>
                    <a:pt x="49" y="5"/>
                  </a:lnTo>
                  <a:lnTo>
                    <a:pt x="65" y="2"/>
                  </a:lnTo>
                  <a:lnTo>
                    <a:pt x="81" y="0"/>
                  </a:lnTo>
                  <a:lnTo>
                    <a:pt x="96" y="2"/>
                  </a:lnTo>
                  <a:lnTo>
                    <a:pt x="112" y="5"/>
                  </a:lnTo>
                  <a:lnTo>
                    <a:pt x="124" y="12"/>
                  </a:lnTo>
                  <a:lnTo>
                    <a:pt x="137" y="23"/>
                  </a:lnTo>
                  <a:lnTo>
                    <a:pt x="147" y="35"/>
                  </a:lnTo>
                  <a:lnTo>
                    <a:pt x="154" y="47"/>
                  </a:lnTo>
                  <a:lnTo>
                    <a:pt x="157" y="63"/>
                  </a:lnTo>
                  <a:lnTo>
                    <a:pt x="159" y="79"/>
                  </a:lnTo>
                  <a:lnTo>
                    <a:pt x="157" y="94"/>
                  </a:lnTo>
                  <a:lnTo>
                    <a:pt x="154" y="110"/>
                  </a:lnTo>
                  <a:lnTo>
                    <a:pt x="147" y="124"/>
                  </a:lnTo>
                  <a:lnTo>
                    <a:pt x="137" y="135"/>
                  </a:lnTo>
                  <a:lnTo>
                    <a:pt x="124" y="145"/>
                  </a:lnTo>
                  <a:lnTo>
                    <a:pt x="112" y="152"/>
                  </a:lnTo>
                  <a:lnTo>
                    <a:pt x="96" y="157"/>
                  </a:lnTo>
                  <a:lnTo>
                    <a:pt x="81" y="159"/>
                  </a:lnTo>
                  <a:lnTo>
                    <a:pt x="65" y="157"/>
                  </a:lnTo>
                  <a:lnTo>
                    <a:pt x="49" y="152"/>
                  </a:lnTo>
                  <a:lnTo>
                    <a:pt x="35" y="145"/>
                  </a:lnTo>
                  <a:lnTo>
                    <a:pt x="25" y="135"/>
                  </a:lnTo>
                  <a:lnTo>
                    <a:pt x="14" y="124"/>
                  </a:lnTo>
                  <a:lnTo>
                    <a:pt x="7" y="110"/>
                  </a:lnTo>
                  <a:lnTo>
                    <a:pt x="2" y="94"/>
                  </a:lnTo>
                  <a:lnTo>
                    <a:pt x="0" y="79"/>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00" name="Freeform 288"/>
            <p:cNvSpPr>
              <a:spLocks/>
            </p:cNvSpPr>
            <p:nvPr/>
          </p:nvSpPr>
          <p:spPr bwMode="auto">
            <a:xfrm>
              <a:off x="2737" y="750"/>
              <a:ext cx="158" cy="159"/>
            </a:xfrm>
            <a:custGeom>
              <a:avLst/>
              <a:gdLst>
                <a:gd name="T0" fmla="*/ 0 w 158"/>
                <a:gd name="T1" fmla="*/ 79 h 159"/>
                <a:gd name="T2" fmla="*/ 1 w 158"/>
                <a:gd name="T3" fmla="*/ 63 h 159"/>
                <a:gd name="T4" fmla="*/ 7 w 158"/>
                <a:gd name="T5" fmla="*/ 49 h 159"/>
                <a:gd name="T6" fmla="*/ 14 w 158"/>
                <a:gd name="T7" fmla="*/ 35 h 159"/>
                <a:gd name="T8" fmla="*/ 22 w 158"/>
                <a:gd name="T9" fmla="*/ 23 h 159"/>
                <a:gd name="T10" fmla="*/ 35 w 158"/>
                <a:gd name="T11" fmla="*/ 14 h 159"/>
                <a:gd name="T12" fmla="*/ 49 w 158"/>
                <a:gd name="T13" fmla="*/ 5 h 159"/>
                <a:gd name="T14" fmla="*/ 62 w 158"/>
                <a:gd name="T15" fmla="*/ 2 h 159"/>
                <a:gd name="T16" fmla="*/ 80 w 158"/>
                <a:gd name="T17" fmla="*/ 0 h 159"/>
                <a:gd name="T18" fmla="*/ 96 w 158"/>
                <a:gd name="T19" fmla="*/ 2 h 159"/>
                <a:gd name="T20" fmla="*/ 110 w 158"/>
                <a:gd name="T21" fmla="*/ 5 h 159"/>
                <a:gd name="T22" fmla="*/ 124 w 158"/>
                <a:gd name="T23" fmla="*/ 14 h 159"/>
                <a:gd name="T24" fmla="*/ 136 w 158"/>
                <a:gd name="T25" fmla="*/ 23 h 159"/>
                <a:gd name="T26" fmla="*/ 145 w 158"/>
                <a:gd name="T27" fmla="*/ 35 h 159"/>
                <a:gd name="T28" fmla="*/ 153 w 158"/>
                <a:gd name="T29" fmla="*/ 49 h 159"/>
                <a:gd name="T30" fmla="*/ 157 w 158"/>
                <a:gd name="T31" fmla="*/ 63 h 159"/>
                <a:gd name="T32" fmla="*/ 158 w 158"/>
                <a:gd name="T33" fmla="*/ 79 h 159"/>
                <a:gd name="T34" fmla="*/ 157 w 158"/>
                <a:gd name="T35" fmla="*/ 94 h 159"/>
                <a:gd name="T36" fmla="*/ 153 w 158"/>
                <a:gd name="T37" fmla="*/ 110 h 159"/>
                <a:gd name="T38" fmla="*/ 145 w 158"/>
                <a:gd name="T39" fmla="*/ 124 h 159"/>
                <a:gd name="T40" fmla="*/ 136 w 158"/>
                <a:gd name="T41" fmla="*/ 135 h 159"/>
                <a:gd name="T42" fmla="*/ 124 w 158"/>
                <a:gd name="T43" fmla="*/ 145 h 159"/>
                <a:gd name="T44" fmla="*/ 110 w 158"/>
                <a:gd name="T45" fmla="*/ 152 h 159"/>
                <a:gd name="T46" fmla="*/ 96 w 158"/>
                <a:gd name="T47" fmla="*/ 157 h 159"/>
                <a:gd name="T48" fmla="*/ 80 w 158"/>
                <a:gd name="T49" fmla="*/ 159 h 159"/>
                <a:gd name="T50" fmla="*/ 62 w 158"/>
                <a:gd name="T51" fmla="*/ 157 h 159"/>
                <a:gd name="T52" fmla="*/ 49 w 158"/>
                <a:gd name="T53" fmla="*/ 152 h 159"/>
                <a:gd name="T54" fmla="*/ 35 w 158"/>
                <a:gd name="T55" fmla="*/ 145 h 159"/>
                <a:gd name="T56" fmla="*/ 22 w 158"/>
                <a:gd name="T57" fmla="*/ 135 h 159"/>
                <a:gd name="T58" fmla="*/ 14 w 158"/>
                <a:gd name="T59" fmla="*/ 124 h 159"/>
                <a:gd name="T60" fmla="*/ 7 w 158"/>
                <a:gd name="T61" fmla="*/ 110 h 159"/>
                <a:gd name="T62" fmla="*/ 1 w 158"/>
                <a:gd name="T63" fmla="*/ 94 h 159"/>
                <a:gd name="T64" fmla="*/ 0 w 158"/>
                <a:gd name="T65" fmla="*/ 79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8"/>
                <a:gd name="T100" fmla="*/ 0 h 159"/>
                <a:gd name="T101" fmla="*/ 158 w 158"/>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8" h="159">
                  <a:moveTo>
                    <a:pt x="0" y="79"/>
                  </a:moveTo>
                  <a:lnTo>
                    <a:pt x="1" y="63"/>
                  </a:lnTo>
                  <a:lnTo>
                    <a:pt x="7" y="49"/>
                  </a:lnTo>
                  <a:lnTo>
                    <a:pt x="14" y="35"/>
                  </a:lnTo>
                  <a:lnTo>
                    <a:pt x="22" y="23"/>
                  </a:lnTo>
                  <a:lnTo>
                    <a:pt x="35" y="14"/>
                  </a:lnTo>
                  <a:lnTo>
                    <a:pt x="49" y="5"/>
                  </a:lnTo>
                  <a:lnTo>
                    <a:pt x="62" y="2"/>
                  </a:lnTo>
                  <a:lnTo>
                    <a:pt x="80" y="0"/>
                  </a:lnTo>
                  <a:lnTo>
                    <a:pt x="96" y="2"/>
                  </a:lnTo>
                  <a:lnTo>
                    <a:pt x="110" y="5"/>
                  </a:lnTo>
                  <a:lnTo>
                    <a:pt x="124" y="14"/>
                  </a:lnTo>
                  <a:lnTo>
                    <a:pt x="136" y="23"/>
                  </a:lnTo>
                  <a:lnTo>
                    <a:pt x="145" y="35"/>
                  </a:lnTo>
                  <a:lnTo>
                    <a:pt x="153" y="49"/>
                  </a:lnTo>
                  <a:lnTo>
                    <a:pt x="157" y="63"/>
                  </a:lnTo>
                  <a:lnTo>
                    <a:pt x="158" y="79"/>
                  </a:lnTo>
                  <a:lnTo>
                    <a:pt x="157" y="94"/>
                  </a:lnTo>
                  <a:lnTo>
                    <a:pt x="153" y="110"/>
                  </a:lnTo>
                  <a:lnTo>
                    <a:pt x="145" y="124"/>
                  </a:lnTo>
                  <a:lnTo>
                    <a:pt x="136" y="135"/>
                  </a:lnTo>
                  <a:lnTo>
                    <a:pt x="124" y="145"/>
                  </a:lnTo>
                  <a:lnTo>
                    <a:pt x="110" y="152"/>
                  </a:lnTo>
                  <a:lnTo>
                    <a:pt x="96" y="157"/>
                  </a:lnTo>
                  <a:lnTo>
                    <a:pt x="80" y="159"/>
                  </a:lnTo>
                  <a:lnTo>
                    <a:pt x="62" y="157"/>
                  </a:lnTo>
                  <a:lnTo>
                    <a:pt x="49" y="152"/>
                  </a:lnTo>
                  <a:lnTo>
                    <a:pt x="35" y="145"/>
                  </a:lnTo>
                  <a:lnTo>
                    <a:pt x="22" y="135"/>
                  </a:lnTo>
                  <a:lnTo>
                    <a:pt x="14" y="124"/>
                  </a:lnTo>
                  <a:lnTo>
                    <a:pt x="7" y="110"/>
                  </a:lnTo>
                  <a:lnTo>
                    <a:pt x="1" y="94"/>
                  </a:lnTo>
                  <a:lnTo>
                    <a:pt x="0" y="79"/>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01" name="Freeform 289"/>
            <p:cNvSpPr>
              <a:spLocks/>
            </p:cNvSpPr>
            <p:nvPr/>
          </p:nvSpPr>
          <p:spPr bwMode="auto">
            <a:xfrm>
              <a:off x="2573" y="778"/>
              <a:ext cx="155" cy="156"/>
            </a:xfrm>
            <a:custGeom>
              <a:avLst/>
              <a:gdLst>
                <a:gd name="T0" fmla="*/ 155 w 155"/>
                <a:gd name="T1" fmla="*/ 77 h 156"/>
                <a:gd name="T2" fmla="*/ 153 w 155"/>
                <a:gd name="T3" fmla="*/ 93 h 156"/>
                <a:gd name="T4" fmla="*/ 148 w 155"/>
                <a:gd name="T5" fmla="*/ 108 h 156"/>
                <a:gd name="T6" fmla="*/ 141 w 155"/>
                <a:gd name="T7" fmla="*/ 121 h 156"/>
                <a:gd name="T8" fmla="*/ 132 w 155"/>
                <a:gd name="T9" fmla="*/ 133 h 156"/>
                <a:gd name="T10" fmla="*/ 120 w 155"/>
                <a:gd name="T11" fmla="*/ 142 h 156"/>
                <a:gd name="T12" fmla="*/ 106 w 155"/>
                <a:gd name="T13" fmla="*/ 149 h 156"/>
                <a:gd name="T14" fmla="*/ 92 w 155"/>
                <a:gd name="T15" fmla="*/ 154 h 156"/>
                <a:gd name="T16" fmla="*/ 76 w 155"/>
                <a:gd name="T17" fmla="*/ 156 h 156"/>
                <a:gd name="T18" fmla="*/ 61 w 155"/>
                <a:gd name="T19" fmla="*/ 154 h 156"/>
                <a:gd name="T20" fmla="*/ 47 w 155"/>
                <a:gd name="T21" fmla="*/ 149 h 156"/>
                <a:gd name="T22" fmla="*/ 33 w 155"/>
                <a:gd name="T23" fmla="*/ 142 h 156"/>
                <a:gd name="T24" fmla="*/ 22 w 155"/>
                <a:gd name="T25" fmla="*/ 133 h 156"/>
                <a:gd name="T26" fmla="*/ 12 w 155"/>
                <a:gd name="T27" fmla="*/ 121 h 156"/>
                <a:gd name="T28" fmla="*/ 5 w 155"/>
                <a:gd name="T29" fmla="*/ 108 h 156"/>
                <a:gd name="T30" fmla="*/ 0 w 155"/>
                <a:gd name="T31" fmla="*/ 93 h 156"/>
                <a:gd name="T32" fmla="*/ 0 w 155"/>
                <a:gd name="T33" fmla="*/ 77 h 156"/>
                <a:gd name="T34" fmla="*/ 0 w 155"/>
                <a:gd name="T35" fmla="*/ 61 h 156"/>
                <a:gd name="T36" fmla="*/ 5 w 155"/>
                <a:gd name="T37" fmla="*/ 47 h 156"/>
                <a:gd name="T38" fmla="*/ 12 w 155"/>
                <a:gd name="T39" fmla="*/ 33 h 156"/>
                <a:gd name="T40" fmla="*/ 22 w 155"/>
                <a:gd name="T41" fmla="*/ 23 h 156"/>
                <a:gd name="T42" fmla="*/ 33 w 155"/>
                <a:gd name="T43" fmla="*/ 12 h 156"/>
                <a:gd name="T44" fmla="*/ 47 w 155"/>
                <a:gd name="T45" fmla="*/ 5 h 156"/>
                <a:gd name="T46" fmla="*/ 61 w 155"/>
                <a:gd name="T47" fmla="*/ 2 h 156"/>
                <a:gd name="T48" fmla="*/ 76 w 155"/>
                <a:gd name="T49" fmla="*/ 0 h 156"/>
                <a:gd name="T50" fmla="*/ 92 w 155"/>
                <a:gd name="T51" fmla="*/ 2 h 156"/>
                <a:gd name="T52" fmla="*/ 106 w 155"/>
                <a:gd name="T53" fmla="*/ 5 h 156"/>
                <a:gd name="T54" fmla="*/ 120 w 155"/>
                <a:gd name="T55" fmla="*/ 12 h 156"/>
                <a:gd name="T56" fmla="*/ 132 w 155"/>
                <a:gd name="T57" fmla="*/ 23 h 156"/>
                <a:gd name="T58" fmla="*/ 141 w 155"/>
                <a:gd name="T59" fmla="*/ 33 h 156"/>
                <a:gd name="T60" fmla="*/ 148 w 155"/>
                <a:gd name="T61" fmla="*/ 47 h 156"/>
                <a:gd name="T62" fmla="*/ 153 w 155"/>
                <a:gd name="T63" fmla="*/ 61 h 156"/>
                <a:gd name="T64" fmla="*/ 155 w 155"/>
                <a:gd name="T65" fmla="*/ 77 h 15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5"/>
                <a:gd name="T100" fmla="*/ 0 h 156"/>
                <a:gd name="T101" fmla="*/ 155 w 155"/>
                <a:gd name="T102" fmla="*/ 156 h 15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5" h="156">
                  <a:moveTo>
                    <a:pt x="155" y="77"/>
                  </a:moveTo>
                  <a:lnTo>
                    <a:pt x="153" y="93"/>
                  </a:lnTo>
                  <a:lnTo>
                    <a:pt x="148" y="108"/>
                  </a:lnTo>
                  <a:lnTo>
                    <a:pt x="141" y="121"/>
                  </a:lnTo>
                  <a:lnTo>
                    <a:pt x="132" y="133"/>
                  </a:lnTo>
                  <a:lnTo>
                    <a:pt x="120" y="142"/>
                  </a:lnTo>
                  <a:lnTo>
                    <a:pt x="106" y="149"/>
                  </a:lnTo>
                  <a:lnTo>
                    <a:pt x="92" y="154"/>
                  </a:lnTo>
                  <a:lnTo>
                    <a:pt x="76" y="156"/>
                  </a:lnTo>
                  <a:lnTo>
                    <a:pt x="61" y="154"/>
                  </a:lnTo>
                  <a:lnTo>
                    <a:pt x="47" y="149"/>
                  </a:lnTo>
                  <a:lnTo>
                    <a:pt x="33" y="142"/>
                  </a:lnTo>
                  <a:lnTo>
                    <a:pt x="22" y="133"/>
                  </a:lnTo>
                  <a:lnTo>
                    <a:pt x="12" y="121"/>
                  </a:lnTo>
                  <a:lnTo>
                    <a:pt x="5" y="108"/>
                  </a:lnTo>
                  <a:lnTo>
                    <a:pt x="0" y="93"/>
                  </a:lnTo>
                  <a:lnTo>
                    <a:pt x="0" y="77"/>
                  </a:lnTo>
                  <a:lnTo>
                    <a:pt x="0" y="61"/>
                  </a:lnTo>
                  <a:lnTo>
                    <a:pt x="5" y="47"/>
                  </a:lnTo>
                  <a:lnTo>
                    <a:pt x="12" y="33"/>
                  </a:lnTo>
                  <a:lnTo>
                    <a:pt x="22" y="23"/>
                  </a:lnTo>
                  <a:lnTo>
                    <a:pt x="33" y="12"/>
                  </a:lnTo>
                  <a:lnTo>
                    <a:pt x="47" y="5"/>
                  </a:lnTo>
                  <a:lnTo>
                    <a:pt x="61" y="2"/>
                  </a:lnTo>
                  <a:lnTo>
                    <a:pt x="76" y="0"/>
                  </a:lnTo>
                  <a:lnTo>
                    <a:pt x="92" y="2"/>
                  </a:lnTo>
                  <a:lnTo>
                    <a:pt x="106" y="5"/>
                  </a:lnTo>
                  <a:lnTo>
                    <a:pt x="120" y="12"/>
                  </a:lnTo>
                  <a:lnTo>
                    <a:pt x="132" y="23"/>
                  </a:lnTo>
                  <a:lnTo>
                    <a:pt x="141" y="33"/>
                  </a:lnTo>
                  <a:lnTo>
                    <a:pt x="148" y="47"/>
                  </a:lnTo>
                  <a:lnTo>
                    <a:pt x="153" y="61"/>
                  </a:lnTo>
                  <a:lnTo>
                    <a:pt x="155" y="77"/>
                  </a:lnTo>
                  <a:close/>
                </a:path>
              </a:pathLst>
            </a:custGeom>
            <a:gradFill rotWithShape="1">
              <a:gsLst>
                <a:gs pos="0">
                  <a:srgbClr val="FFE3B9"/>
                </a:gs>
                <a:gs pos="100000">
                  <a:srgbClr val="FF99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02" name="Freeform 290"/>
            <p:cNvSpPr>
              <a:spLocks/>
            </p:cNvSpPr>
            <p:nvPr/>
          </p:nvSpPr>
          <p:spPr bwMode="auto">
            <a:xfrm>
              <a:off x="2766" y="347"/>
              <a:ext cx="159" cy="159"/>
            </a:xfrm>
            <a:custGeom>
              <a:avLst/>
              <a:gdLst>
                <a:gd name="T0" fmla="*/ 0 w 159"/>
                <a:gd name="T1" fmla="*/ 78 h 159"/>
                <a:gd name="T2" fmla="*/ 2 w 159"/>
                <a:gd name="T3" fmla="*/ 63 h 159"/>
                <a:gd name="T4" fmla="*/ 6 w 159"/>
                <a:gd name="T5" fmla="*/ 47 h 159"/>
                <a:gd name="T6" fmla="*/ 13 w 159"/>
                <a:gd name="T7" fmla="*/ 35 h 159"/>
                <a:gd name="T8" fmla="*/ 23 w 159"/>
                <a:gd name="T9" fmla="*/ 23 h 159"/>
                <a:gd name="T10" fmla="*/ 35 w 159"/>
                <a:gd name="T11" fmla="*/ 12 h 159"/>
                <a:gd name="T12" fmla="*/ 47 w 159"/>
                <a:gd name="T13" fmla="*/ 5 h 159"/>
                <a:gd name="T14" fmla="*/ 63 w 159"/>
                <a:gd name="T15" fmla="*/ 0 h 159"/>
                <a:gd name="T16" fmla="*/ 79 w 159"/>
                <a:gd name="T17" fmla="*/ 0 h 159"/>
                <a:gd name="T18" fmla="*/ 95 w 159"/>
                <a:gd name="T19" fmla="*/ 0 h 159"/>
                <a:gd name="T20" fmla="*/ 110 w 159"/>
                <a:gd name="T21" fmla="*/ 5 h 159"/>
                <a:gd name="T22" fmla="*/ 124 w 159"/>
                <a:gd name="T23" fmla="*/ 12 h 159"/>
                <a:gd name="T24" fmla="*/ 135 w 159"/>
                <a:gd name="T25" fmla="*/ 23 h 159"/>
                <a:gd name="T26" fmla="*/ 145 w 159"/>
                <a:gd name="T27" fmla="*/ 35 h 159"/>
                <a:gd name="T28" fmla="*/ 152 w 159"/>
                <a:gd name="T29" fmla="*/ 47 h 159"/>
                <a:gd name="T30" fmla="*/ 157 w 159"/>
                <a:gd name="T31" fmla="*/ 63 h 159"/>
                <a:gd name="T32" fmla="*/ 159 w 159"/>
                <a:gd name="T33" fmla="*/ 78 h 159"/>
                <a:gd name="T34" fmla="*/ 157 w 159"/>
                <a:gd name="T35" fmla="*/ 94 h 159"/>
                <a:gd name="T36" fmla="*/ 152 w 159"/>
                <a:gd name="T37" fmla="*/ 110 h 159"/>
                <a:gd name="T38" fmla="*/ 145 w 159"/>
                <a:gd name="T39" fmla="*/ 124 h 159"/>
                <a:gd name="T40" fmla="*/ 135 w 159"/>
                <a:gd name="T41" fmla="*/ 134 h 159"/>
                <a:gd name="T42" fmla="*/ 124 w 159"/>
                <a:gd name="T43" fmla="*/ 145 h 159"/>
                <a:gd name="T44" fmla="*/ 110 w 159"/>
                <a:gd name="T45" fmla="*/ 152 h 159"/>
                <a:gd name="T46" fmla="*/ 95 w 159"/>
                <a:gd name="T47" fmla="*/ 157 h 159"/>
                <a:gd name="T48" fmla="*/ 79 w 159"/>
                <a:gd name="T49" fmla="*/ 159 h 159"/>
                <a:gd name="T50" fmla="*/ 63 w 159"/>
                <a:gd name="T51" fmla="*/ 157 h 159"/>
                <a:gd name="T52" fmla="*/ 47 w 159"/>
                <a:gd name="T53" fmla="*/ 152 h 159"/>
                <a:gd name="T54" fmla="*/ 35 w 159"/>
                <a:gd name="T55" fmla="*/ 145 h 159"/>
                <a:gd name="T56" fmla="*/ 23 w 159"/>
                <a:gd name="T57" fmla="*/ 134 h 159"/>
                <a:gd name="T58" fmla="*/ 13 w 159"/>
                <a:gd name="T59" fmla="*/ 124 h 159"/>
                <a:gd name="T60" fmla="*/ 6 w 159"/>
                <a:gd name="T61" fmla="*/ 110 h 159"/>
                <a:gd name="T62" fmla="*/ 2 w 159"/>
                <a:gd name="T63" fmla="*/ 94 h 159"/>
                <a:gd name="T64" fmla="*/ 0 w 159"/>
                <a:gd name="T65" fmla="*/ 78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0" y="78"/>
                  </a:moveTo>
                  <a:lnTo>
                    <a:pt x="2" y="63"/>
                  </a:lnTo>
                  <a:lnTo>
                    <a:pt x="6" y="47"/>
                  </a:lnTo>
                  <a:lnTo>
                    <a:pt x="13" y="35"/>
                  </a:lnTo>
                  <a:lnTo>
                    <a:pt x="23" y="23"/>
                  </a:lnTo>
                  <a:lnTo>
                    <a:pt x="35" y="12"/>
                  </a:lnTo>
                  <a:lnTo>
                    <a:pt x="47" y="5"/>
                  </a:lnTo>
                  <a:lnTo>
                    <a:pt x="63" y="0"/>
                  </a:lnTo>
                  <a:lnTo>
                    <a:pt x="79" y="0"/>
                  </a:lnTo>
                  <a:lnTo>
                    <a:pt x="95" y="0"/>
                  </a:lnTo>
                  <a:lnTo>
                    <a:pt x="110" y="5"/>
                  </a:lnTo>
                  <a:lnTo>
                    <a:pt x="124" y="12"/>
                  </a:lnTo>
                  <a:lnTo>
                    <a:pt x="135" y="23"/>
                  </a:lnTo>
                  <a:lnTo>
                    <a:pt x="145" y="35"/>
                  </a:lnTo>
                  <a:lnTo>
                    <a:pt x="152" y="47"/>
                  </a:lnTo>
                  <a:lnTo>
                    <a:pt x="157" y="63"/>
                  </a:lnTo>
                  <a:lnTo>
                    <a:pt x="159" y="78"/>
                  </a:lnTo>
                  <a:lnTo>
                    <a:pt x="157" y="94"/>
                  </a:lnTo>
                  <a:lnTo>
                    <a:pt x="152" y="110"/>
                  </a:lnTo>
                  <a:lnTo>
                    <a:pt x="145" y="124"/>
                  </a:lnTo>
                  <a:lnTo>
                    <a:pt x="135" y="134"/>
                  </a:lnTo>
                  <a:lnTo>
                    <a:pt x="124" y="145"/>
                  </a:lnTo>
                  <a:lnTo>
                    <a:pt x="110" y="152"/>
                  </a:lnTo>
                  <a:lnTo>
                    <a:pt x="95" y="157"/>
                  </a:lnTo>
                  <a:lnTo>
                    <a:pt x="79" y="159"/>
                  </a:lnTo>
                  <a:lnTo>
                    <a:pt x="63" y="157"/>
                  </a:lnTo>
                  <a:lnTo>
                    <a:pt x="47" y="152"/>
                  </a:lnTo>
                  <a:lnTo>
                    <a:pt x="35" y="145"/>
                  </a:lnTo>
                  <a:lnTo>
                    <a:pt x="23" y="134"/>
                  </a:lnTo>
                  <a:lnTo>
                    <a:pt x="13" y="124"/>
                  </a:lnTo>
                  <a:lnTo>
                    <a:pt x="6" y="110"/>
                  </a:lnTo>
                  <a:lnTo>
                    <a:pt x="2" y="94"/>
                  </a:lnTo>
                  <a:lnTo>
                    <a:pt x="0" y="78"/>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03" name="Freeform 291"/>
            <p:cNvSpPr>
              <a:spLocks/>
            </p:cNvSpPr>
            <p:nvPr/>
          </p:nvSpPr>
          <p:spPr bwMode="auto">
            <a:xfrm>
              <a:off x="2635" y="122"/>
              <a:ext cx="159" cy="159"/>
            </a:xfrm>
            <a:custGeom>
              <a:avLst/>
              <a:gdLst>
                <a:gd name="T0" fmla="*/ 0 w 159"/>
                <a:gd name="T1" fmla="*/ 80 h 159"/>
                <a:gd name="T2" fmla="*/ 2 w 159"/>
                <a:gd name="T3" fmla="*/ 64 h 159"/>
                <a:gd name="T4" fmla="*/ 7 w 159"/>
                <a:gd name="T5" fmla="*/ 49 h 159"/>
                <a:gd name="T6" fmla="*/ 14 w 159"/>
                <a:gd name="T7" fmla="*/ 35 h 159"/>
                <a:gd name="T8" fmla="*/ 25 w 159"/>
                <a:gd name="T9" fmla="*/ 22 h 159"/>
                <a:gd name="T10" fmla="*/ 35 w 159"/>
                <a:gd name="T11" fmla="*/ 14 h 159"/>
                <a:gd name="T12" fmla="*/ 49 w 159"/>
                <a:gd name="T13" fmla="*/ 7 h 159"/>
                <a:gd name="T14" fmla="*/ 65 w 159"/>
                <a:gd name="T15" fmla="*/ 1 h 159"/>
                <a:gd name="T16" fmla="*/ 81 w 159"/>
                <a:gd name="T17" fmla="*/ 0 h 159"/>
                <a:gd name="T18" fmla="*/ 96 w 159"/>
                <a:gd name="T19" fmla="*/ 1 h 159"/>
                <a:gd name="T20" fmla="*/ 112 w 159"/>
                <a:gd name="T21" fmla="*/ 7 h 159"/>
                <a:gd name="T22" fmla="*/ 124 w 159"/>
                <a:gd name="T23" fmla="*/ 14 h 159"/>
                <a:gd name="T24" fmla="*/ 137 w 159"/>
                <a:gd name="T25" fmla="*/ 22 h 159"/>
                <a:gd name="T26" fmla="*/ 147 w 159"/>
                <a:gd name="T27" fmla="*/ 35 h 159"/>
                <a:gd name="T28" fmla="*/ 154 w 159"/>
                <a:gd name="T29" fmla="*/ 49 h 159"/>
                <a:gd name="T30" fmla="*/ 157 w 159"/>
                <a:gd name="T31" fmla="*/ 64 h 159"/>
                <a:gd name="T32" fmla="*/ 159 w 159"/>
                <a:gd name="T33" fmla="*/ 80 h 159"/>
                <a:gd name="T34" fmla="*/ 157 w 159"/>
                <a:gd name="T35" fmla="*/ 96 h 159"/>
                <a:gd name="T36" fmla="*/ 154 w 159"/>
                <a:gd name="T37" fmla="*/ 110 h 159"/>
                <a:gd name="T38" fmla="*/ 147 w 159"/>
                <a:gd name="T39" fmla="*/ 124 h 159"/>
                <a:gd name="T40" fmla="*/ 137 w 159"/>
                <a:gd name="T41" fmla="*/ 136 h 159"/>
                <a:gd name="T42" fmla="*/ 124 w 159"/>
                <a:gd name="T43" fmla="*/ 145 h 159"/>
                <a:gd name="T44" fmla="*/ 112 w 159"/>
                <a:gd name="T45" fmla="*/ 153 h 159"/>
                <a:gd name="T46" fmla="*/ 96 w 159"/>
                <a:gd name="T47" fmla="*/ 157 h 159"/>
                <a:gd name="T48" fmla="*/ 81 w 159"/>
                <a:gd name="T49" fmla="*/ 159 h 159"/>
                <a:gd name="T50" fmla="*/ 65 w 159"/>
                <a:gd name="T51" fmla="*/ 157 h 159"/>
                <a:gd name="T52" fmla="*/ 49 w 159"/>
                <a:gd name="T53" fmla="*/ 153 h 159"/>
                <a:gd name="T54" fmla="*/ 35 w 159"/>
                <a:gd name="T55" fmla="*/ 145 h 159"/>
                <a:gd name="T56" fmla="*/ 25 w 159"/>
                <a:gd name="T57" fmla="*/ 136 h 159"/>
                <a:gd name="T58" fmla="*/ 14 w 159"/>
                <a:gd name="T59" fmla="*/ 124 h 159"/>
                <a:gd name="T60" fmla="*/ 7 w 159"/>
                <a:gd name="T61" fmla="*/ 110 h 159"/>
                <a:gd name="T62" fmla="*/ 2 w 159"/>
                <a:gd name="T63" fmla="*/ 96 h 159"/>
                <a:gd name="T64" fmla="*/ 0 w 159"/>
                <a:gd name="T65" fmla="*/ 80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0" y="80"/>
                  </a:moveTo>
                  <a:lnTo>
                    <a:pt x="2" y="64"/>
                  </a:lnTo>
                  <a:lnTo>
                    <a:pt x="7" y="49"/>
                  </a:lnTo>
                  <a:lnTo>
                    <a:pt x="14" y="35"/>
                  </a:lnTo>
                  <a:lnTo>
                    <a:pt x="25" y="22"/>
                  </a:lnTo>
                  <a:lnTo>
                    <a:pt x="35" y="14"/>
                  </a:lnTo>
                  <a:lnTo>
                    <a:pt x="49" y="7"/>
                  </a:lnTo>
                  <a:lnTo>
                    <a:pt x="65" y="1"/>
                  </a:lnTo>
                  <a:lnTo>
                    <a:pt x="81" y="0"/>
                  </a:lnTo>
                  <a:lnTo>
                    <a:pt x="96" y="1"/>
                  </a:lnTo>
                  <a:lnTo>
                    <a:pt x="112" y="7"/>
                  </a:lnTo>
                  <a:lnTo>
                    <a:pt x="124" y="14"/>
                  </a:lnTo>
                  <a:lnTo>
                    <a:pt x="137" y="22"/>
                  </a:lnTo>
                  <a:lnTo>
                    <a:pt x="147" y="35"/>
                  </a:lnTo>
                  <a:lnTo>
                    <a:pt x="154" y="49"/>
                  </a:lnTo>
                  <a:lnTo>
                    <a:pt x="157" y="64"/>
                  </a:lnTo>
                  <a:lnTo>
                    <a:pt x="159" y="80"/>
                  </a:lnTo>
                  <a:lnTo>
                    <a:pt x="157" y="96"/>
                  </a:lnTo>
                  <a:lnTo>
                    <a:pt x="154" y="110"/>
                  </a:lnTo>
                  <a:lnTo>
                    <a:pt x="147" y="124"/>
                  </a:lnTo>
                  <a:lnTo>
                    <a:pt x="137" y="136"/>
                  </a:lnTo>
                  <a:lnTo>
                    <a:pt x="124" y="145"/>
                  </a:lnTo>
                  <a:lnTo>
                    <a:pt x="112" y="153"/>
                  </a:lnTo>
                  <a:lnTo>
                    <a:pt x="96" y="157"/>
                  </a:lnTo>
                  <a:lnTo>
                    <a:pt x="81" y="159"/>
                  </a:lnTo>
                  <a:lnTo>
                    <a:pt x="65" y="157"/>
                  </a:lnTo>
                  <a:lnTo>
                    <a:pt x="49" y="153"/>
                  </a:lnTo>
                  <a:lnTo>
                    <a:pt x="35" y="145"/>
                  </a:lnTo>
                  <a:lnTo>
                    <a:pt x="25" y="136"/>
                  </a:lnTo>
                  <a:lnTo>
                    <a:pt x="14" y="124"/>
                  </a:lnTo>
                  <a:lnTo>
                    <a:pt x="7" y="110"/>
                  </a:lnTo>
                  <a:lnTo>
                    <a:pt x="2" y="96"/>
                  </a:lnTo>
                  <a:lnTo>
                    <a:pt x="0" y="80"/>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04" name="Freeform 292"/>
            <p:cNvSpPr>
              <a:spLocks/>
            </p:cNvSpPr>
            <p:nvPr/>
          </p:nvSpPr>
          <p:spPr bwMode="auto">
            <a:xfrm>
              <a:off x="2990" y="1204"/>
              <a:ext cx="108" cy="108"/>
            </a:xfrm>
            <a:custGeom>
              <a:avLst/>
              <a:gdLst>
                <a:gd name="T0" fmla="*/ 0 w 108"/>
                <a:gd name="T1" fmla="*/ 54 h 108"/>
                <a:gd name="T2" fmla="*/ 2 w 108"/>
                <a:gd name="T3" fmla="*/ 44 h 108"/>
                <a:gd name="T4" fmla="*/ 5 w 108"/>
                <a:gd name="T5" fmla="*/ 33 h 108"/>
                <a:gd name="T6" fmla="*/ 8 w 108"/>
                <a:gd name="T7" fmla="*/ 25 h 108"/>
                <a:gd name="T8" fmla="*/ 15 w 108"/>
                <a:gd name="T9" fmla="*/ 16 h 108"/>
                <a:gd name="T10" fmla="*/ 24 w 108"/>
                <a:gd name="T11" fmla="*/ 9 h 108"/>
                <a:gd name="T12" fmla="*/ 33 w 108"/>
                <a:gd name="T13" fmla="*/ 5 h 108"/>
                <a:gd name="T14" fmla="*/ 43 w 108"/>
                <a:gd name="T15" fmla="*/ 2 h 108"/>
                <a:gd name="T16" fmla="*/ 54 w 108"/>
                <a:gd name="T17" fmla="*/ 0 h 108"/>
                <a:gd name="T18" fmla="*/ 64 w 108"/>
                <a:gd name="T19" fmla="*/ 2 h 108"/>
                <a:gd name="T20" fmla="*/ 75 w 108"/>
                <a:gd name="T21" fmla="*/ 5 h 108"/>
                <a:gd name="T22" fmla="*/ 84 w 108"/>
                <a:gd name="T23" fmla="*/ 9 h 108"/>
                <a:gd name="T24" fmla="*/ 92 w 108"/>
                <a:gd name="T25" fmla="*/ 16 h 108"/>
                <a:gd name="T26" fmla="*/ 99 w 108"/>
                <a:gd name="T27" fmla="*/ 25 h 108"/>
                <a:gd name="T28" fmla="*/ 103 w 108"/>
                <a:gd name="T29" fmla="*/ 33 h 108"/>
                <a:gd name="T30" fmla="*/ 106 w 108"/>
                <a:gd name="T31" fmla="*/ 44 h 108"/>
                <a:gd name="T32" fmla="*/ 108 w 108"/>
                <a:gd name="T33" fmla="*/ 54 h 108"/>
                <a:gd name="T34" fmla="*/ 106 w 108"/>
                <a:gd name="T35" fmla="*/ 65 h 108"/>
                <a:gd name="T36" fmla="*/ 103 w 108"/>
                <a:gd name="T37" fmla="*/ 75 h 108"/>
                <a:gd name="T38" fmla="*/ 99 w 108"/>
                <a:gd name="T39" fmla="*/ 84 h 108"/>
                <a:gd name="T40" fmla="*/ 92 w 108"/>
                <a:gd name="T41" fmla="*/ 93 h 108"/>
                <a:gd name="T42" fmla="*/ 84 w 108"/>
                <a:gd name="T43" fmla="*/ 100 h 108"/>
                <a:gd name="T44" fmla="*/ 75 w 108"/>
                <a:gd name="T45" fmla="*/ 103 h 108"/>
                <a:gd name="T46" fmla="*/ 64 w 108"/>
                <a:gd name="T47" fmla="*/ 107 h 108"/>
                <a:gd name="T48" fmla="*/ 54 w 108"/>
                <a:gd name="T49" fmla="*/ 108 h 108"/>
                <a:gd name="T50" fmla="*/ 43 w 108"/>
                <a:gd name="T51" fmla="*/ 107 h 108"/>
                <a:gd name="T52" fmla="*/ 33 w 108"/>
                <a:gd name="T53" fmla="*/ 103 h 108"/>
                <a:gd name="T54" fmla="*/ 24 w 108"/>
                <a:gd name="T55" fmla="*/ 100 h 108"/>
                <a:gd name="T56" fmla="*/ 15 w 108"/>
                <a:gd name="T57" fmla="*/ 93 h 108"/>
                <a:gd name="T58" fmla="*/ 8 w 108"/>
                <a:gd name="T59" fmla="*/ 84 h 108"/>
                <a:gd name="T60" fmla="*/ 5 w 108"/>
                <a:gd name="T61" fmla="*/ 75 h 108"/>
                <a:gd name="T62" fmla="*/ 2 w 108"/>
                <a:gd name="T63" fmla="*/ 65 h 108"/>
                <a:gd name="T64" fmla="*/ 0 w 108"/>
                <a:gd name="T65" fmla="*/ 54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8"/>
                <a:gd name="T100" fmla="*/ 0 h 108"/>
                <a:gd name="T101" fmla="*/ 108 w 108"/>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8" h="108">
                  <a:moveTo>
                    <a:pt x="0" y="54"/>
                  </a:moveTo>
                  <a:lnTo>
                    <a:pt x="2" y="44"/>
                  </a:lnTo>
                  <a:lnTo>
                    <a:pt x="5" y="33"/>
                  </a:lnTo>
                  <a:lnTo>
                    <a:pt x="8" y="25"/>
                  </a:lnTo>
                  <a:lnTo>
                    <a:pt x="15" y="16"/>
                  </a:lnTo>
                  <a:lnTo>
                    <a:pt x="24" y="9"/>
                  </a:lnTo>
                  <a:lnTo>
                    <a:pt x="33" y="5"/>
                  </a:lnTo>
                  <a:lnTo>
                    <a:pt x="43" y="2"/>
                  </a:lnTo>
                  <a:lnTo>
                    <a:pt x="54" y="0"/>
                  </a:lnTo>
                  <a:lnTo>
                    <a:pt x="64" y="2"/>
                  </a:lnTo>
                  <a:lnTo>
                    <a:pt x="75" y="5"/>
                  </a:lnTo>
                  <a:lnTo>
                    <a:pt x="84" y="9"/>
                  </a:lnTo>
                  <a:lnTo>
                    <a:pt x="92" y="16"/>
                  </a:lnTo>
                  <a:lnTo>
                    <a:pt x="99" y="25"/>
                  </a:lnTo>
                  <a:lnTo>
                    <a:pt x="103" y="33"/>
                  </a:lnTo>
                  <a:lnTo>
                    <a:pt x="106" y="44"/>
                  </a:lnTo>
                  <a:lnTo>
                    <a:pt x="108" y="54"/>
                  </a:lnTo>
                  <a:lnTo>
                    <a:pt x="106" y="65"/>
                  </a:lnTo>
                  <a:lnTo>
                    <a:pt x="103" y="75"/>
                  </a:lnTo>
                  <a:lnTo>
                    <a:pt x="99" y="84"/>
                  </a:lnTo>
                  <a:lnTo>
                    <a:pt x="92" y="93"/>
                  </a:lnTo>
                  <a:lnTo>
                    <a:pt x="84" y="100"/>
                  </a:lnTo>
                  <a:lnTo>
                    <a:pt x="75" y="103"/>
                  </a:lnTo>
                  <a:lnTo>
                    <a:pt x="64" y="107"/>
                  </a:lnTo>
                  <a:lnTo>
                    <a:pt x="54" y="108"/>
                  </a:lnTo>
                  <a:lnTo>
                    <a:pt x="43" y="107"/>
                  </a:lnTo>
                  <a:lnTo>
                    <a:pt x="33" y="103"/>
                  </a:lnTo>
                  <a:lnTo>
                    <a:pt x="24" y="100"/>
                  </a:lnTo>
                  <a:lnTo>
                    <a:pt x="15" y="93"/>
                  </a:lnTo>
                  <a:lnTo>
                    <a:pt x="8" y="84"/>
                  </a:lnTo>
                  <a:lnTo>
                    <a:pt x="5" y="75"/>
                  </a:lnTo>
                  <a:lnTo>
                    <a:pt x="2" y="65"/>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05" name="Freeform 293"/>
            <p:cNvSpPr>
              <a:spLocks/>
            </p:cNvSpPr>
            <p:nvPr/>
          </p:nvSpPr>
          <p:spPr bwMode="auto">
            <a:xfrm>
              <a:off x="2944" y="775"/>
              <a:ext cx="109" cy="108"/>
            </a:xfrm>
            <a:custGeom>
              <a:avLst/>
              <a:gdLst>
                <a:gd name="T0" fmla="*/ 0 w 109"/>
                <a:gd name="T1" fmla="*/ 54 h 108"/>
                <a:gd name="T2" fmla="*/ 2 w 109"/>
                <a:gd name="T3" fmla="*/ 43 h 108"/>
                <a:gd name="T4" fmla="*/ 6 w 109"/>
                <a:gd name="T5" fmla="*/ 33 h 108"/>
                <a:gd name="T6" fmla="*/ 9 w 109"/>
                <a:gd name="T7" fmla="*/ 24 h 108"/>
                <a:gd name="T8" fmla="*/ 16 w 109"/>
                <a:gd name="T9" fmla="*/ 15 h 108"/>
                <a:gd name="T10" fmla="*/ 25 w 109"/>
                <a:gd name="T11" fmla="*/ 10 h 108"/>
                <a:gd name="T12" fmla="*/ 34 w 109"/>
                <a:gd name="T13" fmla="*/ 5 h 108"/>
                <a:gd name="T14" fmla="*/ 44 w 109"/>
                <a:gd name="T15" fmla="*/ 1 h 108"/>
                <a:gd name="T16" fmla="*/ 54 w 109"/>
                <a:gd name="T17" fmla="*/ 0 h 108"/>
                <a:gd name="T18" fmla="*/ 65 w 109"/>
                <a:gd name="T19" fmla="*/ 1 h 108"/>
                <a:gd name="T20" fmla="*/ 75 w 109"/>
                <a:gd name="T21" fmla="*/ 5 h 108"/>
                <a:gd name="T22" fmla="*/ 84 w 109"/>
                <a:gd name="T23" fmla="*/ 10 h 108"/>
                <a:gd name="T24" fmla="*/ 93 w 109"/>
                <a:gd name="T25" fmla="*/ 15 h 108"/>
                <a:gd name="T26" fmla="*/ 100 w 109"/>
                <a:gd name="T27" fmla="*/ 24 h 108"/>
                <a:gd name="T28" fmla="*/ 103 w 109"/>
                <a:gd name="T29" fmla="*/ 33 h 108"/>
                <a:gd name="T30" fmla="*/ 107 w 109"/>
                <a:gd name="T31" fmla="*/ 43 h 108"/>
                <a:gd name="T32" fmla="*/ 109 w 109"/>
                <a:gd name="T33" fmla="*/ 54 h 108"/>
                <a:gd name="T34" fmla="*/ 107 w 109"/>
                <a:gd name="T35" fmla="*/ 64 h 108"/>
                <a:gd name="T36" fmla="*/ 103 w 109"/>
                <a:gd name="T37" fmla="*/ 75 h 108"/>
                <a:gd name="T38" fmla="*/ 100 w 109"/>
                <a:gd name="T39" fmla="*/ 85 h 108"/>
                <a:gd name="T40" fmla="*/ 93 w 109"/>
                <a:gd name="T41" fmla="*/ 92 h 108"/>
                <a:gd name="T42" fmla="*/ 84 w 109"/>
                <a:gd name="T43" fmla="*/ 99 h 108"/>
                <a:gd name="T44" fmla="*/ 75 w 109"/>
                <a:gd name="T45" fmla="*/ 104 h 108"/>
                <a:gd name="T46" fmla="*/ 65 w 109"/>
                <a:gd name="T47" fmla="*/ 108 h 108"/>
                <a:gd name="T48" fmla="*/ 54 w 109"/>
                <a:gd name="T49" fmla="*/ 108 h 108"/>
                <a:gd name="T50" fmla="*/ 44 w 109"/>
                <a:gd name="T51" fmla="*/ 108 h 108"/>
                <a:gd name="T52" fmla="*/ 34 w 109"/>
                <a:gd name="T53" fmla="*/ 104 h 108"/>
                <a:gd name="T54" fmla="*/ 25 w 109"/>
                <a:gd name="T55" fmla="*/ 99 h 108"/>
                <a:gd name="T56" fmla="*/ 16 w 109"/>
                <a:gd name="T57" fmla="*/ 92 h 108"/>
                <a:gd name="T58" fmla="*/ 9 w 109"/>
                <a:gd name="T59" fmla="*/ 85 h 108"/>
                <a:gd name="T60" fmla="*/ 6 w 109"/>
                <a:gd name="T61" fmla="*/ 75 h 108"/>
                <a:gd name="T62" fmla="*/ 2 w 109"/>
                <a:gd name="T63" fmla="*/ 64 h 108"/>
                <a:gd name="T64" fmla="*/ 0 w 109"/>
                <a:gd name="T65" fmla="*/ 54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9"/>
                <a:gd name="T100" fmla="*/ 0 h 108"/>
                <a:gd name="T101" fmla="*/ 109 w 109"/>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9" h="108">
                  <a:moveTo>
                    <a:pt x="0" y="54"/>
                  </a:moveTo>
                  <a:lnTo>
                    <a:pt x="2" y="43"/>
                  </a:lnTo>
                  <a:lnTo>
                    <a:pt x="6" y="33"/>
                  </a:lnTo>
                  <a:lnTo>
                    <a:pt x="9" y="24"/>
                  </a:lnTo>
                  <a:lnTo>
                    <a:pt x="16" y="15"/>
                  </a:lnTo>
                  <a:lnTo>
                    <a:pt x="25" y="10"/>
                  </a:lnTo>
                  <a:lnTo>
                    <a:pt x="34" y="5"/>
                  </a:lnTo>
                  <a:lnTo>
                    <a:pt x="44" y="1"/>
                  </a:lnTo>
                  <a:lnTo>
                    <a:pt x="54" y="0"/>
                  </a:lnTo>
                  <a:lnTo>
                    <a:pt x="65" y="1"/>
                  </a:lnTo>
                  <a:lnTo>
                    <a:pt x="75" y="5"/>
                  </a:lnTo>
                  <a:lnTo>
                    <a:pt x="84" y="10"/>
                  </a:lnTo>
                  <a:lnTo>
                    <a:pt x="93" y="15"/>
                  </a:lnTo>
                  <a:lnTo>
                    <a:pt x="100" y="24"/>
                  </a:lnTo>
                  <a:lnTo>
                    <a:pt x="103" y="33"/>
                  </a:lnTo>
                  <a:lnTo>
                    <a:pt x="107" y="43"/>
                  </a:lnTo>
                  <a:lnTo>
                    <a:pt x="109" y="54"/>
                  </a:lnTo>
                  <a:lnTo>
                    <a:pt x="107" y="64"/>
                  </a:lnTo>
                  <a:lnTo>
                    <a:pt x="103" y="75"/>
                  </a:lnTo>
                  <a:lnTo>
                    <a:pt x="100" y="85"/>
                  </a:lnTo>
                  <a:lnTo>
                    <a:pt x="93" y="92"/>
                  </a:lnTo>
                  <a:lnTo>
                    <a:pt x="84" y="99"/>
                  </a:lnTo>
                  <a:lnTo>
                    <a:pt x="75" y="104"/>
                  </a:lnTo>
                  <a:lnTo>
                    <a:pt x="65" y="108"/>
                  </a:lnTo>
                  <a:lnTo>
                    <a:pt x="54" y="108"/>
                  </a:lnTo>
                  <a:lnTo>
                    <a:pt x="44" y="108"/>
                  </a:lnTo>
                  <a:lnTo>
                    <a:pt x="34" y="104"/>
                  </a:lnTo>
                  <a:lnTo>
                    <a:pt x="25" y="99"/>
                  </a:lnTo>
                  <a:lnTo>
                    <a:pt x="16" y="92"/>
                  </a:lnTo>
                  <a:lnTo>
                    <a:pt x="9" y="85"/>
                  </a:lnTo>
                  <a:lnTo>
                    <a:pt x="6" y="75"/>
                  </a:lnTo>
                  <a:lnTo>
                    <a:pt x="2" y="64"/>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06" name="Freeform 294"/>
            <p:cNvSpPr>
              <a:spLocks/>
            </p:cNvSpPr>
            <p:nvPr/>
          </p:nvSpPr>
          <p:spPr bwMode="auto">
            <a:xfrm>
              <a:off x="2470" y="546"/>
              <a:ext cx="106" cy="108"/>
            </a:xfrm>
            <a:custGeom>
              <a:avLst/>
              <a:gdLst>
                <a:gd name="T0" fmla="*/ 0 w 106"/>
                <a:gd name="T1" fmla="*/ 54 h 108"/>
                <a:gd name="T2" fmla="*/ 0 w 106"/>
                <a:gd name="T3" fmla="*/ 44 h 108"/>
                <a:gd name="T4" fmla="*/ 3 w 106"/>
                <a:gd name="T5" fmla="*/ 33 h 108"/>
                <a:gd name="T6" fmla="*/ 8 w 106"/>
                <a:gd name="T7" fmla="*/ 24 h 108"/>
                <a:gd name="T8" fmla="*/ 15 w 106"/>
                <a:gd name="T9" fmla="*/ 16 h 108"/>
                <a:gd name="T10" fmla="*/ 22 w 106"/>
                <a:gd name="T11" fmla="*/ 10 h 108"/>
                <a:gd name="T12" fmla="*/ 31 w 106"/>
                <a:gd name="T13" fmla="*/ 5 h 108"/>
                <a:gd name="T14" fmla="*/ 41 w 106"/>
                <a:gd name="T15" fmla="*/ 2 h 108"/>
                <a:gd name="T16" fmla="*/ 52 w 106"/>
                <a:gd name="T17" fmla="*/ 0 h 108"/>
                <a:gd name="T18" fmla="*/ 64 w 106"/>
                <a:gd name="T19" fmla="*/ 2 h 108"/>
                <a:gd name="T20" fmla="*/ 73 w 106"/>
                <a:gd name="T21" fmla="*/ 5 h 108"/>
                <a:gd name="T22" fmla="*/ 83 w 106"/>
                <a:gd name="T23" fmla="*/ 10 h 108"/>
                <a:gd name="T24" fmla="*/ 90 w 106"/>
                <a:gd name="T25" fmla="*/ 16 h 108"/>
                <a:gd name="T26" fmla="*/ 97 w 106"/>
                <a:gd name="T27" fmla="*/ 24 h 108"/>
                <a:gd name="T28" fmla="*/ 103 w 106"/>
                <a:gd name="T29" fmla="*/ 33 h 108"/>
                <a:gd name="T30" fmla="*/ 106 w 106"/>
                <a:gd name="T31" fmla="*/ 44 h 108"/>
                <a:gd name="T32" fmla="*/ 106 w 106"/>
                <a:gd name="T33" fmla="*/ 54 h 108"/>
                <a:gd name="T34" fmla="*/ 106 w 106"/>
                <a:gd name="T35" fmla="*/ 65 h 108"/>
                <a:gd name="T36" fmla="*/ 103 w 106"/>
                <a:gd name="T37" fmla="*/ 75 h 108"/>
                <a:gd name="T38" fmla="*/ 97 w 106"/>
                <a:gd name="T39" fmla="*/ 84 h 108"/>
                <a:gd name="T40" fmla="*/ 90 w 106"/>
                <a:gd name="T41" fmla="*/ 92 h 108"/>
                <a:gd name="T42" fmla="*/ 83 w 106"/>
                <a:gd name="T43" fmla="*/ 99 h 108"/>
                <a:gd name="T44" fmla="*/ 73 w 106"/>
                <a:gd name="T45" fmla="*/ 105 h 108"/>
                <a:gd name="T46" fmla="*/ 64 w 106"/>
                <a:gd name="T47" fmla="*/ 106 h 108"/>
                <a:gd name="T48" fmla="*/ 52 w 106"/>
                <a:gd name="T49" fmla="*/ 108 h 108"/>
                <a:gd name="T50" fmla="*/ 41 w 106"/>
                <a:gd name="T51" fmla="*/ 106 h 108"/>
                <a:gd name="T52" fmla="*/ 31 w 106"/>
                <a:gd name="T53" fmla="*/ 105 h 108"/>
                <a:gd name="T54" fmla="*/ 22 w 106"/>
                <a:gd name="T55" fmla="*/ 99 h 108"/>
                <a:gd name="T56" fmla="*/ 15 w 106"/>
                <a:gd name="T57" fmla="*/ 92 h 108"/>
                <a:gd name="T58" fmla="*/ 8 w 106"/>
                <a:gd name="T59" fmla="*/ 84 h 108"/>
                <a:gd name="T60" fmla="*/ 3 w 106"/>
                <a:gd name="T61" fmla="*/ 75 h 108"/>
                <a:gd name="T62" fmla="*/ 0 w 106"/>
                <a:gd name="T63" fmla="*/ 65 h 108"/>
                <a:gd name="T64" fmla="*/ 0 w 106"/>
                <a:gd name="T65" fmla="*/ 54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6"/>
                <a:gd name="T100" fmla="*/ 0 h 108"/>
                <a:gd name="T101" fmla="*/ 106 w 106"/>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6" h="108">
                  <a:moveTo>
                    <a:pt x="0" y="54"/>
                  </a:moveTo>
                  <a:lnTo>
                    <a:pt x="0" y="44"/>
                  </a:lnTo>
                  <a:lnTo>
                    <a:pt x="3" y="33"/>
                  </a:lnTo>
                  <a:lnTo>
                    <a:pt x="8" y="24"/>
                  </a:lnTo>
                  <a:lnTo>
                    <a:pt x="15" y="16"/>
                  </a:lnTo>
                  <a:lnTo>
                    <a:pt x="22" y="10"/>
                  </a:lnTo>
                  <a:lnTo>
                    <a:pt x="31" y="5"/>
                  </a:lnTo>
                  <a:lnTo>
                    <a:pt x="41" y="2"/>
                  </a:lnTo>
                  <a:lnTo>
                    <a:pt x="52" y="0"/>
                  </a:lnTo>
                  <a:lnTo>
                    <a:pt x="64" y="2"/>
                  </a:lnTo>
                  <a:lnTo>
                    <a:pt x="73" y="5"/>
                  </a:lnTo>
                  <a:lnTo>
                    <a:pt x="83" y="10"/>
                  </a:lnTo>
                  <a:lnTo>
                    <a:pt x="90" y="16"/>
                  </a:lnTo>
                  <a:lnTo>
                    <a:pt x="97" y="24"/>
                  </a:lnTo>
                  <a:lnTo>
                    <a:pt x="103" y="33"/>
                  </a:lnTo>
                  <a:lnTo>
                    <a:pt x="106" y="44"/>
                  </a:lnTo>
                  <a:lnTo>
                    <a:pt x="106" y="54"/>
                  </a:lnTo>
                  <a:lnTo>
                    <a:pt x="106" y="65"/>
                  </a:lnTo>
                  <a:lnTo>
                    <a:pt x="103" y="75"/>
                  </a:lnTo>
                  <a:lnTo>
                    <a:pt x="97" y="84"/>
                  </a:lnTo>
                  <a:lnTo>
                    <a:pt x="90" y="92"/>
                  </a:lnTo>
                  <a:lnTo>
                    <a:pt x="83" y="99"/>
                  </a:lnTo>
                  <a:lnTo>
                    <a:pt x="73" y="105"/>
                  </a:lnTo>
                  <a:lnTo>
                    <a:pt x="64" y="106"/>
                  </a:lnTo>
                  <a:lnTo>
                    <a:pt x="52" y="108"/>
                  </a:lnTo>
                  <a:lnTo>
                    <a:pt x="41" y="106"/>
                  </a:lnTo>
                  <a:lnTo>
                    <a:pt x="31" y="105"/>
                  </a:lnTo>
                  <a:lnTo>
                    <a:pt x="22" y="99"/>
                  </a:lnTo>
                  <a:lnTo>
                    <a:pt x="15" y="92"/>
                  </a:lnTo>
                  <a:lnTo>
                    <a:pt x="8" y="84"/>
                  </a:lnTo>
                  <a:lnTo>
                    <a:pt x="3" y="75"/>
                  </a:lnTo>
                  <a:lnTo>
                    <a:pt x="0" y="65"/>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07" name="Freeform 295"/>
            <p:cNvSpPr>
              <a:spLocks/>
            </p:cNvSpPr>
            <p:nvPr/>
          </p:nvSpPr>
          <p:spPr bwMode="auto">
            <a:xfrm>
              <a:off x="2483" y="148"/>
              <a:ext cx="109" cy="108"/>
            </a:xfrm>
            <a:custGeom>
              <a:avLst/>
              <a:gdLst>
                <a:gd name="T0" fmla="*/ 0 w 109"/>
                <a:gd name="T1" fmla="*/ 54 h 108"/>
                <a:gd name="T2" fmla="*/ 2 w 109"/>
                <a:gd name="T3" fmla="*/ 42 h 108"/>
                <a:gd name="T4" fmla="*/ 4 w 109"/>
                <a:gd name="T5" fmla="*/ 33 h 108"/>
                <a:gd name="T6" fmla="*/ 9 w 109"/>
                <a:gd name="T7" fmla="*/ 23 h 108"/>
                <a:gd name="T8" fmla="*/ 16 w 109"/>
                <a:gd name="T9" fmla="*/ 16 h 108"/>
                <a:gd name="T10" fmla="*/ 23 w 109"/>
                <a:gd name="T11" fmla="*/ 9 h 108"/>
                <a:gd name="T12" fmla="*/ 34 w 109"/>
                <a:gd name="T13" fmla="*/ 3 h 108"/>
                <a:gd name="T14" fmla="*/ 44 w 109"/>
                <a:gd name="T15" fmla="*/ 0 h 108"/>
                <a:gd name="T16" fmla="*/ 55 w 109"/>
                <a:gd name="T17" fmla="*/ 0 h 108"/>
                <a:gd name="T18" fmla="*/ 65 w 109"/>
                <a:gd name="T19" fmla="*/ 0 h 108"/>
                <a:gd name="T20" fmla="*/ 76 w 109"/>
                <a:gd name="T21" fmla="*/ 3 h 108"/>
                <a:gd name="T22" fmla="*/ 84 w 109"/>
                <a:gd name="T23" fmla="*/ 9 h 108"/>
                <a:gd name="T24" fmla="*/ 93 w 109"/>
                <a:gd name="T25" fmla="*/ 16 h 108"/>
                <a:gd name="T26" fmla="*/ 98 w 109"/>
                <a:gd name="T27" fmla="*/ 23 h 108"/>
                <a:gd name="T28" fmla="*/ 103 w 109"/>
                <a:gd name="T29" fmla="*/ 33 h 108"/>
                <a:gd name="T30" fmla="*/ 107 w 109"/>
                <a:gd name="T31" fmla="*/ 42 h 108"/>
                <a:gd name="T32" fmla="*/ 109 w 109"/>
                <a:gd name="T33" fmla="*/ 54 h 108"/>
                <a:gd name="T34" fmla="*/ 107 w 109"/>
                <a:gd name="T35" fmla="*/ 64 h 108"/>
                <a:gd name="T36" fmla="*/ 103 w 109"/>
                <a:gd name="T37" fmla="*/ 75 h 108"/>
                <a:gd name="T38" fmla="*/ 98 w 109"/>
                <a:gd name="T39" fmla="*/ 84 h 108"/>
                <a:gd name="T40" fmla="*/ 93 w 109"/>
                <a:gd name="T41" fmla="*/ 91 h 108"/>
                <a:gd name="T42" fmla="*/ 84 w 109"/>
                <a:gd name="T43" fmla="*/ 98 h 108"/>
                <a:gd name="T44" fmla="*/ 76 w 109"/>
                <a:gd name="T45" fmla="*/ 103 h 108"/>
                <a:gd name="T46" fmla="*/ 65 w 109"/>
                <a:gd name="T47" fmla="*/ 106 h 108"/>
                <a:gd name="T48" fmla="*/ 55 w 109"/>
                <a:gd name="T49" fmla="*/ 108 h 108"/>
                <a:gd name="T50" fmla="*/ 44 w 109"/>
                <a:gd name="T51" fmla="*/ 106 h 108"/>
                <a:gd name="T52" fmla="*/ 34 w 109"/>
                <a:gd name="T53" fmla="*/ 103 h 108"/>
                <a:gd name="T54" fmla="*/ 23 w 109"/>
                <a:gd name="T55" fmla="*/ 98 h 108"/>
                <a:gd name="T56" fmla="*/ 16 w 109"/>
                <a:gd name="T57" fmla="*/ 91 h 108"/>
                <a:gd name="T58" fmla="*/ 9 w 109"/>
                <a:gd name="T59" fmla="*/ 84 h 108"/>
                <a:gd name="T60" fmla="*/ 4 w 109"/>
                <a:gd name="T61" fmla="*/ 75 h 108"/>
                <a:gd name="T62" fmla="*/ 2 w 109"/>
                <a:gd name="T63" fmla="*/ 64 h 108"/>
                <a:gd name="T64" fmla="*/ 0 w 109"/>
                <a:gd name="T65" fmla="*/ 54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9"/>
                <a:gd name="T100" fmla="*/ 0 h 108"/>
                <a:gd name="T101" fmla="*/ 109 w 109"/>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9" h="108">
                  <a:moveTo>
                    <a:pt x="0" y="54"/>
                  </a:moveTo>
                  <a:lnTo>
                    <a:pt x="2" y="42"/>
                  </a:lnTo>
                  <a:lnTo>
                    <a:pt x="4" y="33"/>
                  </a:lnTo>
                  <a:lnTo>
                    <a:pt x="9" y="23"/>
                  </a:lnTo>
                  <a:lnTo>
                    <a:pt x="16" y="16"/>
                  </a:lnTo>
                  <a:lnTo>
                    <a:pt x="23" y="9"/>
                  </a:lnTo>
                  <a:lnTo>
                    <a:pt x="34" y="3"/>
                  </a:lnTo>
                  <a:lnTo>
                    <a:pt x="44" y="0"/>
                  </a:lnTo>
                  <a:lnTo>
                    <a:pt x="55" y="0"/>
                  </a:lnTo>
                  <a:lnTo>
                    <a:pt x="65" y="0"/>
                  </a:lnTo>
                  <a:lnTo>
                    <a:pt x="76" y="3"/>
                  </a:lnTo>
                  <a:lnTo>
                    <a:pt x="84" y="9"/>
                  </a:lnTo>
                  <a:lnTo>
                    <a:pt x="93" y="16"/>
                  </a:lnTo>
                  <a:lnTo>
                    <a:pt x="98" y="23"/>
                  </a:lnTo>
                  <a:lnTo>
                    <a:pt x="103" y="33"/>
                  </a:lnTo>
                  <a:lnTo>
                    <a:pt x="107" y="42"/>
                  </a:lnTo>
                  <a:lnTo>
                    <a:pt x="109" y="54"/>
                  </a:lnTo>
                  <a:lnTo>
                    <a:pt x="107" y="64"/>
                  </a:lnTo>
                  <a:lnTo>
                    <a:pt x="103" y="75"/>
                  </a:lnTo>
                  <a:lnTo>
                    <a:pt x="98" y="84"/>
                  </a:lnTo>
                  <a:lnTo>
                    <a:pt x="93" y="91"/>
                  </a:lnTo>
                  <a:lnTo>
                    <a:pt x="84" y="98"/>
                  </a:lnTo>
                  <a:lnTo>
                    <a:pt x="76" y="103"/>
                  </a:lnTo>
                  <a:lnTo>
                    <a:pt x="65" y="106"/>
                  </a:lnTo>
                  <a:lnTo>
                    <a:pt x="55" y="108"/>
                  </a:lnTo>
                  <a:lnTo>
                    <a:pt x="44" y="106"/>
                  </a:lnTo>
                  <a:lnTo>
                    <a:pt x="34" y="103"/>
                  </a:lnTo>
                  <a:lnTo>
                    <a:pt x="23" y="98"/>
                  </a:lnTo>
                  <a:lnTo>
                    <a:pt x="16" y="91"/>
                  </a:lnTo>
                  <a:lnTo>
                    <a:pt x="9" y="84"/>
                  </a:lnTo>
                  <a:lnTo>
                    <a:pt x="4" y="75"/>
                  </a:lnTo>
                  <a:lnTo>
                    <a:pt x="2" y="64"/>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08" name="Freeform 296"/>
            <p:cNvSpPr>
              <a:spLocks/>
            </p:cNvSpPr>
            <p:nvPr/>
          </p:nvSpPr>
          <p:spPr bwMode="auto">
            <a:xfrm>
              <a:off x="2398" y="977"/>
              <a:ext cx="169" cy="171"/>
            </a:xfrm>
            <a:custGeom>
              <a:avLst/>
              <a:gdLst>
                <a:gd name="T0" fmla="*/ 0 w 169"/>
                <a:gd name="T1" fmla="*/ 86 h 171"/>
                <a:gd name="T2" fmla="*/ 2 w 169"/>
                <a:gd name="T3" fmla="*/ 68 h 171"/>
                <a:gd name="T4" fmla="*/ 7 w 169"/>
                <a:gd name="T5" fmla="*/ 53 h 171"/>
                <a:gd name="T6" fmla="*/ 14 w 169"/>
                <a:gd name="T7" fmla="*/ 39 h 171"/>
                <a:gd name="T8" fmla="*/ 24 w 169"/>
                <a:gd name="T9" fmla="*/ 26 h 171"/>
                <a:gd name="T10" fmla="*/ 37 w 169"/>
                <a:gd name="T11" fmla="*/ 16 h 171"/>
                <a:gd name="T12" fmla="*/ 52 w 169"/>
                <a:gd name="T13" fmla="*/ 7 h 171"/>
                <a:gd name="T14" fmla="*/ 68 w 169"/>
                <a:gd name="T15" fmla="*/ 2 h 171"/>
                <a:gd name="T16" fmla="*/ 85 w 169"/>
                <a:gd name="T17" fmla="*/ 0 h 171"/>
                <a:gd name="T18" fmla="*/ 101 w 169"/>
                <a:gd name="T19" fmla="*/ 2 h 171"/>
                <a:gd name="T20" fmla="*/ 119 w 169"/>
                <a:gd name="T21" fmla="*/ 7 h 171"/>
                <a:gd name="T22" fmla="*/ 133 w 169"/>
                <a:gd name="T23" fmla="*/ 16 h 171"/>
                <a:gd name="T24" fmla="*/ 145 w 169"/>
                <a:gd name="T25" fmla="*/ 26 h 171"/>
                <a:gd name="T26" fmla="*/ 155 w 169"/>
                <a:gd name="T27" fmla="*/ 39 h 171"/>
                <a:gd name="T28" fmla="*/ 162 w 169"/>
                <a:gd name="T29" fmla="*/ 53 h 171"/>
                <a:gd name="T30" fmla="*/ 168 w 169"/>
                <a:gd name="T31" fmla="*/ 68 h 171"/>
                <a:gd name="T32" fmla="*/ 169 w 169"/>
                <a:gd name="T33" fmla="*/ 86 h 171"/>
                <a:gd name="T34" fmla="*/ 168 w 169"/>
                <a:gd name="T35" fmla="*/ 103 h 171"/>
                <a:gd name="T36" fmla="*/ 162 w 169"/>
                <a:gd name="T37" fmla="*/ 119 h 171"/>
                <a:gd name="T38" fmla="*/ 155 w 169"/>
                <a:gd name="T39" fmla="*/ 133 h 171"/>
                <a:gd name="T40" fmla="*/ 145 w 169"/>
                <a:gd name="T41" fmla="*/ 147 h 171"/>
                <a:gd name="T42" fmla="*/ 133 w 169"/>
                <a:gd name="T43" fmla="*/ 157 h 171"/>
                <a:gd name="T44" fmla="*/ 119 w 169"/>
                <a:gd name="T45" fmla="*/ 164 h 171"/>
                <a:gd name="T46" fmla="*/ 101 w 169"/>
                <a:gd name="T47" fmla="*/ 169 h 171"/>
                <a:gd name="T48" fmla="*/ 85 w 169"/>
                <a:gd name="T49" fmla="*/ 171 h 171"/>
                <a:gd name="T50" fmla="*/ 68 w 169"/>
                <a:gd name="T51" fmla="*/ 169 h 171"/>
                <a:gd name="T52" fmla="*/ 52 w 169"/>
                <a:gd name="T53" fmla="*/ 164 h 171"/>
                <a:gd name="T54" fmla="*/ 37 w 169"/>
                <a:gd name="T55" fmla="*/ 157 h 171"/>
                <a:gd name="T56" fmla="*/ 24 w 169"/>
                <a:gd name="T57" fmla="*/ 147 h 171"/>
                <a:gd name="T58" fmla="*/ 14 w 169"/>
                <a:gd name="T59" fmla="*/ 133 h 171"/>
                <a:gd name="T60" fmla="*/ 7 w 169"/>
                <a:gd name="T61" fmla="*/ 119 h 171"/>
                <a:gd name="T62" fmla="*/ 2 w 169"/>
                <a:gd name="T63" fmla="*/ 103 h 171"/>
                <a:gd name="T64" fmla="*/ 0 w 169"/>
                <a:gd name="T65" fmla="*/ 86 h 17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69"/>
                <a:gd name="T100" fmla="*/ 0 h 171"/>
                <a:gd name="T101" fmla="*/ 169 w 169"/>
                <a:gd name="T102" fmla="*/ 171 h 17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69" h="171">
                  <a:moveTo>
                    <a:pt x="0" y="86"/>
                  </a:moveTo>
                  <a:lnTo>
                    <a:pt x="2" y="68"/>
                  </a:lnTo>
                  <a:lnTo>
                    <a:pt x="7" y="53"/>
                  </a:lnTo>
                  <a:lnTo>
                    <a:pt x="14" y="39"/>
                  </a:lnTo>
                  <a:lnTo>
                    <a:pt x="24" y="26"/>
                  </a:lnTo>
                  <a:lnTo>
                    <a:pt x="37" y="16"/>
                  </a:lnTo>
                  <a:lnTo>
                    <a:pt x="52" y="7"/>
                  </a:lnTo>
                  <a:lnTo>
                    <a:pt x="68" y="2"/>
                  </a:lnTo>
                  <a:lnTo>
                    <a:pt x="85" y="0"/>
                  </a:lnTo>
                  <a:lnTo>
                    <a:pt x="101" y="2"/>
                  </a:lnTo>
                  <a:lnTo>
                    <a:pt x="119" y="7"/>
                  </a:lnTo>
                  <a:lnTo>
                    <a:pt x="133" y="16"/>
                  </a:lnTo>
                  <a:lnTo>
                    <a:pt x="145" y="26"/>
                  </a:lnTo>
                  <a:lnTo>
                    <a:pt x="155" y="39"/>
                  </a:lnTo>
                  <a:lnTo>
                    <a:pt x="162" y="53"/>
                  </a:lnTo>
                  <a:lnTo>
                    <a:pt x="168" y="68"/>
                  </a:lnTo>
                  <a:lnTo>
                    <a:pt x="169" y="86"/>
                  </a:lnTo>
                  <a:lnTo>
                    <a:pt x="168" y="103"/>
                  </a:lnTo>
                  <a:lnTo>
                    <a:pt x="162" y="119"/>
                  </a:lnTo>
                  <a:lnTo>
                    <a:pt x="155" y="133"/>
                  </a:lnTo>
                  <a:lnTo>
                    <a:pt x="145" y="147"/>
                  </a:lnTo>
                  <a:lnTo>
                    <a:pt x="133" y="157"/>
                  </a:lnTo>
                  <a:lnTo>
                    <a:pt x="119" y="164"/>
                  </a:lnTo>
                  <a:lnTo>
                    <a:pt x="101" y="169"/>
                  </a:lnTo>
                  <a:lnTo>
                    <a:pt x="85" y="171"/>
                  </a:lnTo>
                  <a:lnTo>
                    <a:pt x="68" y="169"/>
                  </a:lnTo>
                  <a:lnTo>
                    <a:pt x="52" y="164"/>
                  </a:lnTo>
                  <a:lnTo>
                    <a:pt x="37" y="157"/>
                  </a:lnTo>
                  <a:lnTo>
                    <a:pt x="24" y="147"/>
                  </a:lnTo>
                  <a:lnTo>
                    <a:pt x="14" y="133"/>
                  </a:lnTo>
                  <a:lnTo>
                    <a:pt x="7" y="119"/>
                  </a:lnTo>
                  <a:lnTo>
                    <a:pt x="2" y="103"/>
                  </a:lnTo>
                  <a:lnTo>
                    <a:pt x="0" y="86"/>
                  </a:lnTo>
                  <a:close/>
                </a:path>
              </a:pathLst>
            </a:custGeom>
            <a:gradFill rotWithShape="1">
              <a:gsLst>
                <a:gs pos="0">
                  <a:srgbClr val="FFE2DB"/>
                </a:gs>
                <a:gs pos="100000">
                  <a:srgbClr val="EC2D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09" name="Freeform 297"/>
            <p:cNvSpPr>
              <a:spLocks/>
            </p:cNvSpPr>
            <p:nvPr/>
          </p:nvSpPr>
          <p:spPr bwMode="auto">
            <a:xfrm>
              <a:off x="2981" y="340"/>
              <a:ext cx="171" cy="171"/>
            </a:xfrm>
            <a:custGeom>
              <a:avLst/>
              <a:gdLst>
                <a:gd name="T0" fmla="*/ 0 w 171"/>
                <a:gd name="T1" fmla="*/ 85 h 171"/>
                <a:gd name="T2" fmla="*/ 2 w 171"/>
                <a:gd name="T3" fmla="*/ 68 h 171"/>
                <a:gd name="T4" fmla="*/ 7 w 171"/>
                <a:gd name="T5" fmla="*/ 52 h 171"/>
                <a:gd name="T6" fmla="*/ 16 w 171"/>
                <a:gd name="T7" fmla="*/ 38 h 171"/>
                <a:gd name="T8" fmla="*/ 26 w 171"/>
                <a:gd name="T9" fmla="*/ 26 h 171"/>
                <a:gd name="T10" fmla="*/ 38 w 171"/>
                <a:gd name="T11" fmla="*/ 16 h 171"/>
                <a:gd name="T12" fmla="*/ 52 w 171"/>
                <a:gd name="T13" fmla="*/ 7 h 171"/>
                <a:gd name="T14" fmla="*/ 68 w 171"/>
                <a:gd name="T15" fmla="*/ 2 h 171"/>
                <a:gd name="T16" fmla="*/ 86 w 171"/>
                <a:gd name="T17" fmla="*/ 0 h 171"/>
                <a:gd name="T18" fmla="*/ 103 w 171"/>
                <a:gd name="T19" fmla="*/ 2 h 171"/>
                <a:gd name="T20" fmla="*/ 119 w 171"/>
                <a:gd name="T21" fmla="*/ 7 h 171"/>
                <a:gd name="T22" fmla="*/ 133 w 171"/>
                <a:gd name="T23" fmla="*/ 16 h 171"/>
                <a:gd name="T24" fmla="*/ 147 w 171"/>
                <a:gd name="T25" fmla="*/ 26 h 171"/>
                <a:gd name="T26" fmla="*/ 157 w 171"/>
                <a:gd name="T27" fmla="*/ 38 h 171"/>
                <a:gd name="T28" fmla="*/ 164 w 171"/>
                <a:gd name="T29" fmla="*/ 52 h 171"/>
                <a:gd name="T30" fmla="*/ 169 w 171"/>
                <a:gd name="T31" fmla="*/ 68 h 171"/>
                <a:gd name="T32" fmla="*/ 171 w 171"/>
                <a:gd name="T33" fmla="*/ 85 h 171"/>
                <a:gd name="T34" fmla="*/ 169 w 171"/>
                <a:gd name="T35" fmla="*/ 103 h 171"/>
                <a:gd name="T36" fmla="*/ 164 w 171"/>
                <a:gd name="T37" fmla="*/ 119 h 171"/>
                <a:gd name="T38" fmla="*/ 157 w 171"/>
                <a:gd name="T39" fmla="*/ 133 h 171"/>
                <a:gd name="T40" fmla="*/ 147 w 171"/>
                <a:gd name="T41" fmla="*/ 147 h 171"/>
                <a:gd name="T42" fmla="*/ 133 w 171"/>
                <a:gd name="T43" fmla="*/ 155 h 171"/>
                <a:gd name="T44" fmla="*/ 119 w 171"/>
                <a:gd name="T45" fmla="*/ 164 h 171"/>
                <a:gd name="T46" fmla="*/ 103 w 171"/>
                <a:gd name="T47" fmla="*/ 169 h 171"/>
                <a:gd name="T48" fmla="*/ 86 w 171"/>
                <a:gd name="T49" fmla="*/ 171 h 171"/>
                <a:gd name="T50" fmla="*/ 68 w 171"/>
                <a:gd name="T51" fmla="*/ 169 h 171"/>
                <a:gd name="T52" fmla="*/ 52 w 171"/>
                <a:gd name="T53" fmla="*/ 164 h 171"/>
                <a:gd name="T54" fmla="*/ 38 w 171"/>
                <a:gd name="T55" fmla="*/ 155 h 171"/>
                <a:gd name="T56" fmla="*/ 26 w 171"/>
                <a:gd name="T57" fmla="*/ 147 h 171"/>
                <a:gd name="T58" fmla="*/ 16 w 171"/>
                <a:gd name="T59" fmla="*/ 133 h 171"/>
                <a:gd name="T60" fmla="*/ 7 w 171"/>
                <a:gd name="T61" fmla="*/ 119 h 171"/>
                <a:gd name="T62" fmla="*/ 2 w 171"/>
                <a:gd name="T63" fmla="*/ 103 h 171"/>
                <a:gd name="T64" fmla="*/ 0 w 171"/>
                <a:gd name="T65" fmla="*/ 85 h 17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71"/>
                <a:gd name="T100" fmla="*/ 0 h 171"/>
                <a:gd name="T101" fmla="*/ 171 w 171"/>
                <a:gd name="T102" fmla="*/ 171 h 17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71" h="171">
                  <a:moveTo>
                    <a:pt x="0" y="85"/>
                  </a:moveTo>
                  <a:lnTo>
                    <a:pt x="2" y="68"/>
                  </a:lnTo>
                  <a:lnTo>
                    <a:pt x="7" y="52"/>
                  </a:lnTo>
                  <a:lnTo>
                    <a:pt x="16" y="38"/>
                  </a:lnTo>
                  <a:lnTo>
                    <a:pt x="26" y="26"/>
                  </a:lnTo>
                  <a:lnTo>
                    <a:pt x="38" y="16"/>
                  </a:lnTo>
                  <a:lnTo>
                    <a:pt x="52" y="7"/>
                  </a:lnTo>
                  <a:lnTo>
                    <a:pt x="68" y="2"/>
                  </a:lnTo>
                  <a:lnTo>
                    <a:pt x="86" y="0"/>
                  </a:lnTo>
                  <a:lnTo>
                    <a:pt x="103" y="2"/>
                  </a:lnTo>
                  <a:lnTo>
                    <a:pt x="119" y="7"/>
                  </a:lnTo>
                  <a:lnTo>
                    <a:pt x="133" y="16"/>
                  </a:lnTo>
                  <a:lnTo>
                    <a:pt x="147" y="26"/>
                  </a:lnTo>
                  <a:lnTo>
                    <a:pt x="157" y="38"/>
                  </a:lnTo>
                  <a:lnTo>
                    <a:pt x="164" y="52"/>
                  </a:lnTo>
                  <a:lnTo>
                    <a:pt x="169" y="68"/>
                  </a:lnTo>
                  <a:lnTo>
                    <a:pt x="171" y="85"/>
                  </a:lnTo>
                  <a:lnTo>
                    <a:pt x="169" y="103"/>
                  </a:lnTo>
                  <a:lnTo>
                    <a:pt x="164" y="119"/>
                  </a:lnTo>
                  <a:lnTo>
                    <a:pt x="157" y="133"/>
                  </a:lnTo>
                  <a:lnTo>
                    <a:pt x="147" y="147"/>
                  </a:lnTo>
                  <a:lnTo>
                    <a:pt x="133" y="155"/>
                  </a:lnTo>
                  <a:lnTo>
                    <a:pt x="119" y="164"/>
                  </a:lnTo>
                  <a:lnTo>
                    <a:pt x="103" y="169"/>
                  </a:lnTo>
                  <a:lnTo>
                    <a:pt x="86" y="171"/>
                  </a:lnTo>
                  <a:lnTo>
                    <a:pt x="68" y="169"/>
                  </a:lnTo>
                  <a:lnTo>
                    <a:pt x="52" y="164"/>
                  </a:lnTo>
                  <a:lnTo>
                    <a:pt x="38" y="155"/>
                  </a:lnTo>
                  <a:lnTo>
                    <a:pt x="26" y="147"/>
                  </a:lnTo>
                  <a:lnTo>
                    <a:pt x="16" y="133"/>
                  </a:lnTo>
                  <a:lnTo>
                    <a:pt x="7" y="119"/>
                  </a:lnTo>
                  <a:lnTo>
                    <a:pt x="2" y="103"/>
                  </a:lnTo>
                  <a:lnTo>
                    <a:pt x="0" y="85"/>
                  </a:lnTo>
                  <a:close/>
                </a:path>
              </a:pathLst>
            </a:custGeom>
            <a:gradFill rotWithShape="1">
              <a:gsLst>
                <a:gs pos="0">
                  <a:srgbClr val="FFE2DB"/>
                </a:gs>
                <a:gs pos="100000">
                  <a:srgbClr val="EC2D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10" name="Freeform 298"/>
            <p:cNvSpPr>
              <a:spLocks/>
            </p:cNvSpPr>
            <p:nvPr/>
          </p:nvSpPr>
          <p:spPr bwMode="auto">
            <a:xfrm>
              <a:off x="2616" y="522"/>
              <a:ext cx="159" cy="157"/>
            </a:xfrm>
            <a:custGeom>
              <a:avLst/>
              <a:gdLst>
                <a:gd name="T0" fmla="*/ 159 w 159"/>
                <a:gd name="T1" fmla="*/ 78 h 157"/>
                <a:gd name="T2" fmla="*/ 157 w 159"/>
                <a:gd name="T3" fmla="*/ 62 h 157"/>
                <a:gd name="T4" fmla="*/ 152 w 159"/>
                <a:gd name="T5" fmla="*/ 48 h 157"/>
                <a:gd name="T6" fmla="*/ 145 w 159"/>
                <a:gd name="T7" fmla="*/ 34 h 157"/>
                <a:gd name="T8" fmla="*/ 135 w 159"/>
                <a:gd name="T9" fmla="*/ 22 h 157"/>
                <a:gd name="T10" fmla="*/ 124 w 159"/>
                <a:gd name="T11" fmla="*/ 13 h 157"/>
                <a:gd name="T12" fmla="*/ 110 w 159"/>
                <a:gd name="T13" fmla="*/ 6 h 157"/>
                <a:gd name="T14" fmla="*/ 96 w 159"/>
                <a:gd name="T15" fmla="*/ 1 h 157"/>
                <a:gd name="T16" fmla="*/ 79 w 159"/>
                <a:gd name="T17" fmla="*/ 0 h 157"/>
                <a:gd name="T18" fmla="*/ 63 w 159"/>
                <a:gd name="T19" fmla="*/ 1 h 157"/>
                <a:gd name="T20" fmla="*/ 49 w 159"/>
                <a:gd name="T21" fmla="*/ 6 h 157"/>
                <a:gd name="T22" fmla="*/ 35 w 159"/>
                <a:gd name="T23" fmla="*/ 13 h 157"/>
                <a:gd name="T24" fmla="*/ 25 w 159"/>
                <a:gd name="T25" fmla="*/ 22 h 157"/>
                <a:gd name="T26" fmla="*/ 14 w 159"/>
                <a:gd name="T27" fmla="*/ 34 h 157"/>
                <a:gd name="T28" fmla="*/ 7 w 159"/>
                <a:gd name="T29" fmla="*/ 48 h 157"/>
                <a:gd name="T30" fmla="*/ 2 w 159"/>
                <a:gd name="T31" fmla="*/ 62 h 157"/>
                <a:gd name="T32" fmla="*/ 0 w 159"/>
                <a:gd name="T33" fmla="*/ 78 h 157"/>
                <a:gd name="T34" fmla="*/ 2 w 159"/>
                <a:gd name="T35" fmla="*/ 94 h 157"/>
                <a:gd name="T36" fmla="*/ 7 w 159"/>
                <a:gd name="T37" fmla="*/ 109 h 157"/>
                <a:gd name="T38" fmla="*/ 14 w 159"/>
                <a:gd name="T39" fmla="*/ 122 h 157"/>
                <a:gd name="T40" fmla="*/ 25 w 159"/>
                <a:gd name="T41" fmla="*/ 134 h 157"/>
                <a:gd name="T42" fmla="*/ 35 w 159"/>
                <a:gd name="T43" fmla="*/ 144 h 157"/>
                <a:gd name="T44" fmla="*/ 49 w 159"/>
                <a:gd name="T45" fmla="*/ 151 h 157"/>
                <a:gd name="T46" fmla="*/ 63 w 159"/>
                <a:gd name="T47" fmla="*/ 155 h 157"/>
                <a:gd name="T48" fmla="*/ 79 w 159"/>
                <a:gd name="T49" fmla="*/ 157 h 157"/>
                <a:gd name="T50" fmla="*/ 96 w 159"/>
                <a:gd name="T51" fmla="*/ 155 h 157"/>
                <a:gd name="T52" fmla="*/ 110 w 159"/>
                <a:gd name="T53" fmla="*/ 151 h 157"/>
                <a:gd name="T54" fmla="*/ 124 w 159"/>
                <a:gd name="T55" fmla="*/ 144 h 157"/>
                <a:gd name="T56" fmla="*/ 135 w 159"/>
                <a:gd name="T57" fmla="*/ 134 h 157"/>
                <a:gd name="T58" fmla="*/ 145 w 159"/>
                <a:gd name="T59" fmla="*/ 122 h 157"/>
                <a:gd name="T60" fmla="*/ 152 w 159"/>
                <a:gd name="T61" fmla="*/ 109 h 157"/>
                <a:gd name="T62" fmla="*/ 157 w 159"/>
                <a:gd name="T63" fmla="*/ 94 h 157"/>
                <a:gd name="T64" fmla="*/ 159 w 159"/>
                <a:gd name="T65" fmla="*/ 78 h 1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7"/>
                <a:gd name="T101" fmla="*/ 159 w 159"/>
                <a:gd name="T102" fmla="*/ 157 h 1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7">
                  <a:moveTo>
                    <a:pt x="159" y="78"/>
                  </a:moveTo>
                  <a:lnTo>
                    <a:pt x="157" y="62"/>
                  </a:lnTo>
                  <a:lnTo>
                    <a:pt x="152" y="48"/>
                  </a:lnTo>
                  <a:lnTo>
                    <a:pt x="145" y="34"/>
                  </a:lnTo>
                  <a:lnTo>
                    <a:pt x="135" y="22"/>
                  </a:lnTo>
                  <a:lnTo>
                    <a:pt x="124" y="13"/>
                  </a:lnTo>
                  <a:lnTo>
                    <a:pt x="110" y="6"/>
                  </a:lnTo>
                  <a:lnTo>
                    <a:pt x="96" y="1"/>
                  </a:lnTo>
                  <a:lnTo>
                    <a:pt x="79" y="0"/>
                  </a:lnTo>
                  <a:lnTo>
                    <a:pt x="63" y="1"/>
                  </a:lnTo>
                  <a:lnTo>
                    <a:pt x="49" y="6"/>
                  </a:lnTo>
                  <a:lnTo>
                    <a:pt x="35" y="13"/>
                  </a:lnTo>
                  <a:lnTo>
                    <a:pt x="25" y="22"/>
                  </a:lnTo>
                  <a:lnTo>
                    <a:pt x="14" y="34"/>
                  </a:lnTo>
                  <a:lnTo>
                    <a:pt x="7" y="48"/>
                  </a:lnTo>
                  <a:lnTo>
                    <a:pt x="2" y="62"/>
                  </a:lnTo>
                  <a:lnTo>
                    <a:pt x="0" y="78"/>
                  </a:lnTo>
                  <a:lnTo>
                    <a:pt x="2" y="94"/>
                  </a:lnTo>
                  <a:lnTo>
                    <a:pt x="7" y="109"/>
                  </a:lnTo>
                  <a:lnTo>
                    <a:pt x="14" y="122"/>
                  </a:lnTo>
                  <a:lnTo>
                    <a:pt x="25" y="134"/>
                  </a:lnTo>
                  <a:lnTo>
                    <a:pt x="35" y="144"/>
                  </a:lnTo>
                  <a:lnTo>
                    <a:pt x="49" y="151"/>
                  </a:lnTo>
                  <a:lnTo>
                    <a:pt x="63" y="155"/>
                  </a:lnTo>
                  <a:lnTo>
                    <a:pt x="79" y="157"/>
                  </a:lnTo>
                  <a:lnTo>
                    <a:pt x="96" y="155"/>
                  </a:lnTo>
                  <a:lnTo>
                    <a:pt x="110" y="151"/>
                  </a:lnTo>
                  <a:lnTo>
                    <a:pt x="124" y="144"/>
                  </a:lnTo>
                  <a:lnTo>
                    <a:pt x="135" y="134"/>
                  </a:lnTo>
                  <a:lnTo>
                    <a:pt x="145" y="122"/>
                  </a:lnTo>
                  <a:lnTo>
                    <a:pt x="152" y="109"/>
                  </a:lnTo>
                  <a:lnTo>
                    <a:pt x="157" y="94"/>
                  </a:lnTo>
                  <a:lnTo>
                    <a:pt x="159" y="78"/>
                  </a:lnTo>
                  <a:close/>
                </a:path>
              </a:pathLst>
            </a:custGeom>
            <a:gradFill rotWithShape="1">
              <a:gsLst>
                <a:gs pos="0">
                  <a:schemeClr val="bg1"/>
                </a:gs>
                <a:gs pos="100000">
                  <a:srgbClr val="A3D5D9"/>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11" name="Freeform 299"/>
            <p:cNvSpPr>
              <a:spLocks/>
            </p:cNvSpPr>
            <p:nvPr/>
          </p:nvSpPr>
          <p:spPr bwMode="auto">
            <a:xfrm>
              <a:off x="2758" y="1180"/>
              <a:ext cx="158" cy="157"/>
            </a:xfrm>
            <a:custGeom>
              <a:avLst/>
              <a:gdLst>
                <a:gd name="T0" fmla="*/ 158 w 158"/>
                <a:gd name="T1" fmla="*/ 78 h 157"/>
                <a:gd name="T2" fmla="*/ 157 w 158"/>
                <a:gd name="T3" fmla="*/ 63 h 157"/>
                <a:gd name="T4" fmla="*/ 151 w 158"/>
                <a:gd name="T5" fmla="*/ 47 h 157"/>
                <a:gd name="T6" fmla="*/ 144 w 158"/>
                <a:gd name="T7" fmla="*/ 35 h 157"/>
                <a:gd name="T8" fmla="*/ 134 w 158"/>
                <a:gd name="T9" fmla="*/ 22 h 157"/>
                <a:gd name="T10" fmla="*/ 124 w 158"/>
                <a:gd name="T11" fmla="*/ 14 h 157"/>
                <a:gd name="T12" fmla="*/ 110 w 158"/>
                <a:gd name="T13" fmla="*/ 5 h 157"/>
                <a:gd name="T14" fmla="*/ 96 w 158"/>
                <a:gd name="T15" fmla="*/ 1 h 157"/>
                <a:gd name="T16" fmla="*/ 80 w 158"/>
                <a:gd name="T17" fmla="*/ 0 h 157"/>
                <a:gd name="T18" fmla="*/ 62 w 158"/>
                <a:gd name="T19" fmla="*/ 1 h 157"/>
                <a:gd name="T20" fmla="*/ 48 w 158"/>
                <a:gd name="T21" fmla="*/ 5 h 157"/>
                <a:gd name="T22" fmla="*/ 34 w 158"/>
                <a:gd name="T23" fmla="*/ 14 h 157"/>
                <a:gd name="T24" fmla="*/ 24 w 158"/>
                <a:gd name="T25" fmla="*/ 22 h 157"/>
                <a:gd name="T26" fmla="*/ 14 w 158"/>
                <a:gd name="T27" fmla="*/ 35 h 157"/>
                <a:gd name="T28" fmla="*/ 7 w 158"/>
                <a:gd name="T29" fmla="*/ 47 h 157"/>
                <a:gd name="T30" fmla="*/ 1 w 158"/>
                <a:gd name="T31" fmla="*/ 63 h 157"/>
                <a:gd name="T32" fmla="*/ 0 w 158"/>
                <a:gd name="T33" fmla="*/ 78 h 157"/>
                <a:gd name="T34" fmla="*/ 1 w 158"/>
                <a:gd name="T35" fmla="*/ 94 h 157"/>
                <a:gd name="T36" fmla="*/ 7 w 158"/>
                <a:gd name="T37" fmla="*/ 110 h 157"/>
                <a:gd name="T38" fmla="*/ 14 w 158"/>
                <a:gd name="T39" fmla="*/ 122 h 157"/>
                <a:gd name="T40" fmla="*/ 24 w 158"/>
                <a:gd name="T41" fmla="*/ 134 h 157"/>
                <a:gd name="T42" fmla="*/ 34 w 158"/>
                <a:gd name="T43" fmla="*/ 145 h 157"/>
                <a:gd name="T44" fmla="*/ 48 w 158"/>
                <a:gd name="T45" fmla="*/ 152 h 157"/>
                <a:gd name="T46" fmla="*/ 62 w 158"/>
                <a:gd name="T47" fmla="*/ 155 h 157"/>
                <a:gd name="T48" fmla="*/ 80 w 158"/>
                <a:gd name="T49" fmla="*/ 157 h 157"/>
                <a:gd name="T50" fmla="*/ 96 w 158"/>
                <a:gd name="T51" fmla="*/ 155 h 157"/>
                <a:gd name="T52" fmla="*/ 110 w 158"/>
                <a:gd name="T53" fmla="*/ 152 h 157"/>
                <a:gd name="T54" fmla="*/ 124 w 158"/>
                <a:gd name="T55" fmla="*/ 145 h 157"/>
                <a:gd name="T56" fmla="*/ 134 w 158"/>
                <a:gd name="T57" fmla="*/ 134 h 157"/>
                <a:gd name="T58" fmla="*/ 144 w 158"/>
                <a:gd name="T59" fmla="*/ 122 h 157"/>
                <a:gd name="T60" fmla="*/ 151 w 158"/>
                <a:gd name="T61" fmla="*/ 110 h 157"/>
                <a:gd name="T62" fmla="*/ 157 w 158"/>
                <a:gd name="T63" fmla="*/ 94 h 157"/>
                <a:gd name="T64" fmla="*/ 158 w 158"/>
                <a:gd name="T65" fmla="*/ 78 h 1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8"/>
                <a:gd name="T100" fmla="*/ 0 h 157"/>
                <a:gd name="T101" fmla="*/ 158 w 158"/>
                <a:gd name="T102" fmla="*/ 157 h 1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8" h="157">
                  <a:moveTo>
                    <a:pt x="158" y="78"/>
                  </a:moveTo>
                  <a:lnTo>
                    <a:pt x="157" y="63"/>
                  </a:lnTo>
                  <a:lnTo>
                    <a:pt x="151" y="47"/>
                  </a:lnTo>
                  <a:lnTo>
                    <a:pt x="144" y="35"/>
                  </a:lnTo>
                  <a:lnTo>
                    <a:pt x="134" y="22"/>
                  </a:lnTo>
                  <a:lnTo>
                    <a:pt x="124" y="14"/>
                  </a:lnTo>
                  <a:lnTo>
                    <a:pt x="110" y="5"/>
                  </a:lnTo>
                  <a:lnTo>
                    <a:pt x="96" y="1"/>
                  </a:lnTo>
                  <a:lnTo>
                    <a:pt x="80" y="0"/>
                  </a:lnTo>
                  <a:lnTo>
                    <a:pt x="62" y="1"/>
                  </a:lnTo>
                  <a:lnTo>
                    <a:pt x="48" y="5"/>
                  </a:lnTo>
                  <a:lnTo>
                    <a:pt x="34" y="14"/>
                  </a:lnTo>
                  <a:lnTo>
                    <a:pt x="24" y="22"/>
                  </a:lnTo>
                  <a:lnTo>
                    <a:pt x="14" y="35"/>
                  </a:lnTo>
                  <a:lnTo>
                    <a:pt x="7" y="47"/>
                  </a:lnTo>
                  <a:lnTo>
                    <a:pt x="1" y="63"/>
                  </a:lnTo>
                  <a:lnTo>
                    <a:pt x="0" y="78"/>
                  </a:lnTo>
                  <a:lnTo>
                    <a:pt x="1" y="94"/>
                  </a:lnTo>
                  <a:lnTo>
                    <a:pt x="7" y="110"/>
                  </a:lnTo>
                  <a:lnTo>
                    <a:pt x="14" y="122"/>
                  </a:lnTo>
                  <a:lnTo>
                    <a:pt x="24" y="134"/>
                  </a:lnTo>
                  <a:lnTo>
                    <a:pt x="34" y="145"/>
                  </a:lnTo>
                  <a:lnTo>
                    <a:pt x="48" y="152"/>
                  </a:lnTo>
                  <a:lnTo>
                    <a:pt x="62" y="155"/>
                  </a:lnTo>
                  <a:lnTo>
                    <a:pt x="80" y="157"/>
                  </a:lnTo>
                  <a:lnTo>
                    <a:pt x="96" y="155"/>
                  </a:lnTo>
                  <a:lnTo>
                    <a:pt x="110" y="152"/>
                  </a:lnTo>
                  <a:lnTo>
                    <a:pt x="124" y="145"/>
                  </a:lnTo>
                  <a:lnTo>
                    <a:pt x="134" y="134"/>
                  </a:lnTo>
                  <a:lnTo>
                    <a:pt x="144" y="122"/>
                  </a:lnTo>
                  <a:lnTo>
                    <a:pt x="151" y="110"/>
                  </a:lnTo>
                  <a:lnTo>
                    <a:pt x="157" y="94"/>
                  </a:lnTo>
                  <a:lnTo>
                    <a:pt x="158" y="78"/>
                  </a:lnTo>
                  <a:close/>
                </a:path>
              </a:pathLst>
            </a:custGeom>
            <a:gradFill rotWithShape="1">
              <a:gsLst>
                <a:gs pos="0">
                  <a:schemeClr val="bg1"/>
                </a:gs>
                <a:gs pos="100000">
                  <a:srgbClr val="A3D5D9"/>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12" name="Freeform 300"/>
            <p:cNvSpPr>
              <a:spLocks/>
            </p:cNvSpPr>
            <p:nvPr/>
          </p:nvSpPr>
          <p:spPr bwMode="auto">
            <a:xfrm>
              <a:off x="2562" y="1038"/>
              <a:ext cx="86" cy="51"/>
            </a:xfrm>
            <a:custGeom>
              <a:avLst/>
              <a:gdLst>
                <a:gd name="T0" fmla="*/ 73 w 86"/>
                <a:gd name="T1" fmla="*/ 44 h 51"/>
                <a:gd name="T2" fmla="*/ 2 w 86"/>
                <a:gd name="T3" fmla="*/ 51 h 51"/>
                <a:gd name="T4" fmla="*/ 5 w 86"/>
                <a:gd name="T5" fmla="*/ 37 h 51"/>
                <a:gd name="T6" fmla="*/ 5 w 86"/>
                <a:gd name="T7" fmla="*/ 28 h 51"/>
                <a:gd name="T8" fmla="*/ 4 w 86"/>
                <a:gd name="T9" fmla="*/ 16 h 51"/>
                <a:gd name="T10" fmla="*/ 0 w 86"/>
                <a:gd name="T11" fmla="*/ 0 h 51"/>
                <a:gd name="T12" fmla="*/ 73 w 86"/>
                <a:gd name="T13" fmla="*/ 5 h 51"/>
                <a:gd name="T14" fmla="*/ 79 w 86"/>
                <a:gd name="T15" fmla="*/ 7 h 51"/>
                <a:gd name="T16" fmla="*/ 84 w 86"/>
                <a:gd name="T17" fmla="*/ 11 h 51"/>
                <a:gd name="T18" fmla="*/ 86 w 86"/>
                <a:gd name="T19" fmla="*/ 18 h 51"/>
                <a:gd name="T20" fmla="*/ 86 w 86"/>
                <a:gd name="T21" fmla="*/ 25 h 51"/>
                <a:gd name="T22" fmla="*/ 86 w 86"/>
                <a:gd name="T23" fmla="*/ 32 h 51"/>
                <a:gd name="T24" fmla="*/ 84 w 86"/>
                <a:gd name="T25" fmla="*/ 37 h 51"/>
                <a:gd name="T26" fmla="*/ 79 w 86"/>
                <a:gd name="T27" fmla="*/ 42 h 51"/>
                <a:gd name="T28" fmla="*/ 73 w 86"/>
                <a:gd name="T29" fmla="*/ 44 h 5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6"/>
                <a:gd name="T46" fmla="*/ 0 h 51"/>
                <a:gd name="T47" fmla="*/ 86 w 86"/>
                <a:gd name="T48" fmla="*/ 51 h 5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6" h="51">
                  <a:moveTo>
                    <a:pt x="73" y="44"/>
                  </a:moveTo>
                  <a:lnTo>
                    <a:pt x="2" y="51"/>
                  </a:lnTo>
                  <a:lnTo>
                    <a:pt x="5" y="37"/>
                  </a:lnTo>
                  <a:lnTo>
                    <a:pt x="5" y="28"/>
                  </a:lnTo>
                  <a:lnTo>
                    <a:pt x="4" y="16"/>
                  </a:lnTo>
                  <a:lnTo>
                    <a:pt x="0" y="0"/>
                  </a:lnTo>
                  <a:lnTo>
                    <a:pt x="73" y="5"/>
                  </a:lnTo>
                  <a:lnTo>
                    <a:pt x="79" y="7"/>
                  </a:lnTo>
                  <a:lnTo>
                    <a:pt x="84" y="11"/>
                  </a:lnTo>
                  <a:lnTo>
                    <a:pt x="86" y="18"/>
                  </a:lnTo>
                  <a:lnTo>
                    <a:pt x="86" y="25"/>
                  </a:lnTo>
                  <a:lnTo>
                    <a:pt x="86" y="32"/>
                  </a:lnTo>
                  <a:lnTo>
                    <a:pt x="84" y="37"/>
                  </a:lnTo>
                  <a:lnTo>
                    <a:pt x="79" y="42"/>
                  </a:lnTo>
                  <a:lnTo>
                    <a:pt x="73" y="44"/>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13" name="Freeform 301"/>
            <p:cNvSpPr>
              <a:spLocks/>
            </p:cNvSpPr>
            <p:nvPr/>
          </p:nvSpPr>
          <p:spPr bwMode="auto">
            <a:xfrm>
              <a:off x="2562" y="1038"/>
              <a:ext cx="86" cy="51"/>
            </a:xfrm>
            <a:custGeom>
              <a:avLst/>
              <a:gdLst>
                <a:gd name="T0" fmla="*/ 73 w 86"/>
                <a:gd name="T1" fmla="*/ 44 h 51"/>
                <a:gd name="T2" fmla="*/ 2 w 86"/>
                <a:gd name="T3" fmla="*/ 51 h 51"/>
                <a:gd name="T4" fmla="*/ 5 w 86"/>
                <a:gd name="T5" fmla="*/ 37 h 51"/>
                <a:gd name="T6" fmla="*/ 5 w 86"/>
                <a:gd name="T7" fmla="*/ 28 h 51"/>
                <a:gd name="T8" fmla="*/ 4 w 86"/>
                <a:gd name="T9" fmla="*/ 16 h 51"/>
                <a:gd name="T10" fmla="*/ 0 w 86"/>
                <a:gd name="T11" fmla="*/ 0 h 51"/>
                <a:gd name="T12" fmla="*/ 73 w 86"/>
                <a:gd name="T13" fmla="*/ 5 h 51"/>
                <a:gd name="T14" fmla="*/ 79 w 86"/>
                <a:gd name="T15" fmla="*/ 7 h 51"/>
                <a:gd name="T16" fmla="*/ 84 w 86"/>
                <a:gd name="T17" fmla="*/ 11 h 51"/>
                <a:gd name="T18" fmla="*/ 86 w 86"/>
                <a:gd name="T19" fmla="*/ 18 h 51"/>
                <a:gd name="T20" fmla="*/ 86 w 86"/>
                <a:gd name="T21" fmla="*/ 25 h 51"/>
                <a:gd name="T22" fmla="*/ 86 w 86"/>
                <a:gd name="T23" fmla="*/ 32 h 51"/>
                <a:gd name="T24" fmla="*/ 84 w 86"/>
                <a:gd name="T25" fmla="*/ 37 h 51"/>
                <a:gd name="T26" fmla="*/ 79 w 86"/>
                <a:gd name="T27" fmla="*/ 42 h 51"/>
                <a:gd name="T28" fmla="*/ 73 w 86"/>
                <a:gd name="T29" fmla="*/ 44 h 5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6"/>
                <a:gd name="T46" fmla="*/ 0 h 51"/>
                <a:gd name="T47" fmla="*/ 86 w 86"/>
                <a:gd name="T48" fmla="*/ 51 h 5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6" h="51">
                  <a:moveTo>
                    <a:pt x="73" y="44"/>
                  </a:moveTo>
                  <a:lnTo>
                    <a:pt x="2" y="51"/>
                  </a:lnTo>
                  <a:lnTo>
                    <a:pt x="5" y="37"/>
                  </a:lnTo>
                  <a:lnTo>
                    <a:pt x="5" y="28"/>
                  </a:lnTo>
                  <a:lnTo>
                    <a:pt x="4" y="16"/>
                  </a:lnTo>
                  <a:lnTo>
                    <a:pt x="0" y="0"/>
                  </a:lnTo>
                  <a:lnTo>
                    <a:pt x="73" y="5"/>
                  </a:lnTo>
                  <a:lnTo>
                    <a:pt x="79" y="7"/>
                  </a:lnTo>
                  <a:lnTo>
                    <a:pt x="84" y="11"/>
                  </a:lnTo>
                  <a:lnTo>
                    <a:pt x="86" y="18"/>
                  </a:lnTo>
                  <a:lnTo>
                    <a:pt x="86" y="25"/>
                  </a:lnTo>
                  <a:lnTo>
                    <a:pt x="86" y="32"/>
                  </a:lnTo>
                  <a:lnTo>
                    <a:pt x="84" y="37"/>
                  </a:lnTo>
                  <a:lnTo>
                    <a:pt x="79" y="42"/>
                  </a:lnTo>
                  <a:lnTo>
                    <a:pt x="73" y="44"/>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314" name="Freeform 302"/>
            <p:cNvSpPr>
              <a:spLocks/>
            </p:cNvSpPr>
            <p:nvPr/>
          </p:nvSpPr>
          <p:spPr bwMode="auto">
            <a:xfrm>
              <a:off x="2920" y="401"/>
              <a:ext cx="84" cy="51"/>
            </a:xfrm>
            <a:custGeom>
              <a:avLst/>
              <a:gdLst>
                <a:gd name="T0" fmla="*/ 70 w 84"/>
                <a:gd name="T1" fmla="*/ 42 h 51"/>
                <a:gd name="T2" fmla="*/ 0 w 84"/>
                <a:gd name="T3" fmla="*/ 51 h 51"/>
                <a:gd name="T4" fmla="*/ 3 w 84"/>
                <a:gd name="T5" fmla="*/ 37 h 51"/>
                <a:gd name="T6" fmla="*/ 3 w 84"/>
                <a:gd name="T7" fmla="*/ 28 h 51"/>
                <a:gd name="T8" fmla="*/ 3 w 84"/>
                <a:gd name="T9" fmla="*/ 16 h 51"/>
                <a:gd name="T10" fmla="*/ 0 w 84"/>
                <a:gd name="T11" fmla="*/ 0 h 51"/>
                <a:gd name="T12" fmla="*/ 72 w 84"/>
                <a:gd name="T13" fmla="*/ 5 h 51"/>
                <a:gd name="T14" fmla="*/ 77 w 84"/>
                <a:gd name="T15" fmla="*/ 7 h 51"/>
                <a:gd name="T16" fmla="*/ 80 w 84"/>
                <a:gd name="T17" fmla="*/ 11 h 51"/>
                <a:gd name="T18" fmla="*/ 82 w 84"/>
                <a:gd name="T19" fmla="*/ 18 h 51"/>
                <a:gd name="T20" fmla="*/ 84 w 84"/>
                <a:gd name="T21" fmla="*/ 24 h 51"/>
                <a:gd name="T22" fmla="*/ 82 w 84"/>
                <a:gd name="T23" fmla="*/ 31 h 51"/>
                <a:gd name="T24" fmla="*/ 80 w 84"/>
                <a:gd name="T25" fmla="*/ 37 h 51"/>
                <a:gd name="T26" fmla="*/ 75 w 84"/>
                <a:gd name="T27" fmla="*/ 40 h 51"/>
                <a:gd name="T28" fmla="*/ 70 w 84"/>
                <a:gd name="T29" fmla="*/ 42 h 5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4"/>
                <a:gd name="T46" fmla="*/ 0 h 51"/>
                <a:gd name="T47" fmla="*/ 84 w 84"/>
                <a:gd name="T48" fmla="*/ 51 h 5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4" h="51">
                  <a:moveTo>
                    <a:pt x="70" y="42"/>
                  </a:moveTo>
                  <a:lnTo>
                    <a:pt x="0" y="51"/>
                  </a:lnTo>
                  <a:lnTo>
                    <a:pt x="3" y="37"/>
                  </a:lnTo>
                  <a:lnTo>
                    <a:pt x="3" y="28"/>
                  </a:lnTo>
                  <a:lnTo>
                    <a:pt x="3" y="16"/>
                  </a:lnTo>
                  <a:lnTo>
                    <a:pt x="0" y="0"/>
                  </a:lnTo>
                  <a:lnTo>
                    <a:pt x="72" y="5"/>
                  </a:lnTo>
                  <a:lnTo>
                    <a:pt x="77" y="7"/>
                  </a:lnTo>
                  <a:lnTo>
                    <a:pt x="80" y="11"/>
                  </a:lnTo>
                  <a:lnTo>
                    <a:pt x="82" y="18"/>
                  </a:lnTo>
                  <a:lnTo>
                    <a:pt x="84" y="24"/>
                  </a:lnTo>
                  <a:lnTo>
                    <a:pt x="82" y="31"/>
                  </a:lnTo>
                  <a:lnTo>
                    <a:pt x="80" y="37"/>
                  </a:lnTo>
                  <a:lnTo>
                    <a:pt x="75" y="40"/>
                  </a:lnTo>
                  <a:lnTo>
                    <a:pt x="70" y="42"/>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15" name="Freeform 303"/>
            <p:cNvSpPr>
              <a:spLocks/>
            </p:cNvSpPr>
            <p:nvPr/>
          </p:nvSpPr>
          <p:spPr bwMode="auto">
            <a:xfrm>
              <a:off x="2920" y="401"/>
              <a:ext cx="84" cy="51"/>
            </a:xfrm>
            <a:custGeom>
              <a:avLst/>
              <a:gdLst>
                <a:gd name="T0" fmla="*/ 70 w 84"/>
                <a:gd name="T1" fmla="*/ 42 h 51"/>
                <a:gd name="T2" fmla="*/ 0 w 84"/>
                <a:gd name="T3" fmla="*/ 51 h 51"/>
                <a:gd name="T4" fmla="*/ 3 w 84"/>
                <a:gd name="T5" fmla="*/ 37 h 51"/>
                <a:gd name="T6" fmla="*/ 3 w 84"/>
                <a:gd name="T7" fmla="*/ 28 h 51"/>
                <a:gd name="T8" fmla="*/ 3 w 84"/>
                <a:gd name="T9" fmla="*/ 16 h 51"/>
                <a:gd name="T10" fmla="*/ 0 w 84"/>
                <a:gd name="T11" fmla="*/ 0 h 51"/>
                <a:gd name="T12" fmla="*/ 72 w 84"/>
                <a:gd name="T13" fmla="*/ 5 h 51"/>
                <a:gd name="T14" fmla="*/ 77 w 84"/>
                <a:gd name="T15" fmla="*/ 7 h 51"/>
                <a:gd name="T16" fmla="*/ 80 w 84"/>
                <a:gd name="T17" fmla="*/ 11 h 51"/>
                <a:gd name="T18" fmla="*/ 82 w 84"/>
                <a:gd name="T19" fmla="*/ 18 h 51"/>
                <a:gd name="T20" fmla="*/ 84 w 84"/>
                <a:gd name="T21" fmla="*/ 24 h 51"/>
                <a:gd name="T22" fmla="*/ 82 w 84"/>
                <a:gd name="T23" fmla="*/ 31 h 51"/>
                <a:gd name="T24" fmla="*/ 80 w 84"/>
                <a:gd name="T25" fmla="*/ 37 h 51"/>
                <a:gd name="T26" fmla="*/ 75 w 84"/>
                <a:gd name="T27" fmla="*/ 40 h 51"/>
                <a:gd name="T28" fmla="*/ 70 w 84"/>
                <a:gd name="T29" fmla="*/ 42 h 5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4"/>
                <a:gd name="T46" fmla="*/ 0 h 51"/>
                <a:gd name="T47" fmla="*/ 84 w 84"/>
                <a:gd name="T48" fmla="*/ 51 h 5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4" h="51">
                  <a:moveTo>
                    <a:pt x="70" y="42"/>
                  </a:moveTo>
                  <a:lnTo>
                    <a:pt x="0" y="51"/>
                  </a:lnTo>
                  <a:lnTo>
                    <a:pt x="3" y="37"/>
                  </a:lnTo>
                  <a:lnTo>
                    <a:pt x="3" y="28"/>
                  </a:lnTo>
                  <a:lnTo>
                    <a:pt x="3" y="16"/>
                  </a:lnTo>
                  <a:lnTo>
                    <a:pt x="0" y="0"/>
                  </a:lnTo>
                  <a:lnTo>
                    <a:pt x="72" y="5"/>
                  </a:lnTo>
                  <a:lnTo>
                    <a:pt x="77" y="7"/>
                  </a:lnTo>
                  <a:lnTo>
                    <a:pt x="80" y="11"/>
                  </a:lnTo>
                  <a:lnTo>
                    <a:pt x="82" y="18"/>
                  </a:lnTo>
                  <a:lnTo>
                    <a:pt x="84" y="24"/>
                  </a:lnTo>
                  <a:lnTo>
                    <a:pt x="82" y="31"/>
                  </a:lnTo>
                  <a:lnTo>
                    <a:pt x="80" y="37"/>
                  </a:lnTo>
                  <a:lnTo>
                    <a:pt x="75" y="40"/>
                  </a:lnTo>
                  <a:lnTo>
                    <a:pt x="70" y="42"/>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316" name="Freeform 304"/>
            <p:cNvSpPr>
              <a:spLocks/>
            </p:cNvSpPr>
            <p:nvPr/>
          </p:nvSpPr>
          <p:spPr bwMode="auto">
            <a:xfrm>
              <a:off x="2641" y="1445"/>
              <a:ext cx="73" cy="47"/>
            </a:xfrm>
            <a:custGeom>
              <a:avLst/>
              <a:gdLst>
                <a:gd name="T0" fmla="*/ 61 w 73"/>
                <a:gd name="T1" fmla="*/ 42 h 47"/>
                <a:gd name="T2" fmla="*/ 0 w 73"/>
                <a:gd name="T3" fmla="*/ 47 h 47"/>
                <a:gd name="T4" fmla="*/ 1 w 73"/>
                <a:gd name="T5" fmla="*/ 35 h 47"/>
                <a:gd name="T6" fmla="*/ 3 w 73"/>
                <a:gd name="T7" fmla="*/ 24 h 47"/>
                <a:gd name="T8" fmla="*/ 1 w 73"/>
                <a:gd name="T9" fmla="*/ 14 h 47"/>
                <a:gd name="T10" fmla="*/ 0 w 73"/>
                <a:gd name="T11" fmla="*/ 0 h 47"/>
                <a:gd name="T12" fmla="*/ 61 w 73"/>
                <a:gd name="T13" fmla="*/ 7 h 47"/>
                <a:gd name="T14" fmla="*/ 66 w 73"/>
                <a:gd name="T15" fmla="*/ 9 h 47"/>
                <a:gd name="T16" fmla="*/ 69 w 73"/>
                <a:gd name="T17" fmla="*/ 12 h 47"/>
                <a:gd name="T18" fmla="*/ 71 w 73"/>
                <a:gd name="T19" fmla="*/ 17 h 47"/>
                <a:gd name="T20" fmla="*/ 73 w 73"/>
                <a:gd name="T21" fmla="*/ 24 h 47"/>
                <a:gd name="T22" fmla="*/ 71 w 73"/>
                <a:gd name="T23" fmla="*/ 30 h 47"/>
                <a:gd name="T24" fmla="*/ 69 w 73"/>
                <a:gd name="T25" fmla="*/ 35 h 47"/>
                <a:gd name="T26" fmla="*/ 66 w 73"/>
                <a:gd name="T27" fmla="*/ 40 h 47"/>
                <a:gd name="T28" fmla="*/ 61 w 73"/>
                <a:gd name="T29" fmla="*/ 42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3"/>
                <a:gd name="T46" fmla="*/ 0 h 47"/>
                <a:gd name="T47" fmla="*/ 73 w 73"/>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3" h="47">
                  <a:moveTo>
                    <a:pt x="61" y="42"/>
                  </a:moveTo>
                  <a:lnTo>
                    <a:pt x="0" y="47"/>
                  </a:lnTo>
                  <a:lnTo>
                    <a:pt x="1" y="35"/>
                  </a:lnTo>
                  <a:lnTo>
                    <a:pt x="3" y="24"/>
                  </a:lnTo>
                  <a:lnTo>
                    <a:pt x="1" y="14"/>
                  </a:lnTo>
                  <a:lnTo>
                    <a:pt x="0" y="0"/>
                  </a:lnTo>
                  <a:lnTo>
                    <a:pt x="61" y="7"/>
                  </a:lnTo>
                  <a:lnTo>
                    <a:pt x="66" y="9"/>
                  </a:lnTo>
                  <a:lnTo>
                    <a:pt x="69" y="12"/>
                  </a:lnTo>
                  <a:lnTo>
                    <a:pt x="71" y="17"/>
                  </a:lnTo>
                  <a:lnTo>
                    <a:pt x="73" y="24"/>
                  </a:lnTo>
                  <a:lnTo>
                    <a:pt x="71" y="30"/>
                  </a:lnTo>
                  <a:lnTo>
                    <a:pt x="69" y="35"/>
                  </a:lnTo>
                  <a:lnTo>
                    <a:pt x="66" y="40"/>
                  </a:lnTo>
                  <a:lnTo>
                    <a:pt x="61" y="42"/>
                  </a:lnTo>
                  <a:close/>
                </a:path>
              </a:pathLst>
            </a:custGeom>
            <a:solidFill>
              <a:srgbClr val="DD13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17" name="Freeform 305"/>
            <p:cNvSpPr>
              <a:spLocks/>
            </p:cNvSpPr>
            <p:nvPr/>
          </p:nvSpPr>
          <p:spPr bwMode="auto">
            <a:xfrm>
              <a:off x="2641" y="1445"/>
              <a:ext cx="73" cy="47"/>
            </a:xfrm>
            <a:custGeom>
              <a:avLst/>
              <a:gdLst>
                <a:gd name="T0" fmla="*/ 61 w 73"/>
                <a:gd name="T1" fmla="*/ 42 h 47"/>
                <a:gd name="T2" fmla="*/ 0 w 73"/>
                <a:gd name="T3" fmla="*/ 47 h 47"/>
                <a:gd name="T4" fmla="*/ 1 w 73"/>
                <a:gd name="T5" fmla="*/ 35 h 47"/>
                <a:gd name="T6" fmla="*/ 3 w 73"/>
                <a:gd name="T7" fmla="*/ 24 h 47"/>
                <a:gd name="T8" fmla="*/ 1 w 73"/>
                <a:gd name="T9" fmla="*/ 14 h 47"/>
                <a:gd name="T10" fmla="*/ 0 w 73"/>
                <a:gd name="T11" fmla="*/ 0 h 47"/>
                <a:gd name="T12" fmla="*/ 61 w 73"/>
                <a:gd name="T13" fmla="*/ 7 h 47"/>
                <a:gd name="T14" fmla="*/ 66 w 73"/>
                <a:gd name="T15" fmla="*/ 9 h 47"/>
                <a:gd name="T16" fmla="*/ 69 w 73"/>
                <a:gd name="T17" fmla="*/ 12 h 47"/>
                <a:gd name="T18" fmla="*/ 71 w 73"/>
                <a:gd name="T19" fmla="*/ 17 h 47"/>
                <a:gd name="T20" fmla="*/ 73 w 73"/>
                <a:gd name="T21" fmla="*/ 24 h 47"/>
                <a:gd name="T22" fmla="*/ 71 w 73"/>
                <a:gd name="T23" fmla="*/ 30 h 47"/>
                <a:gd name="T24" fmla="*/ 69 w 73"/>
                <a:gd name="T25" fmla="*/ 35 h 47"/>
                <a:gd name="T26" fmla="*/ 66 w 73"/>
                <a:gd name="T27" fmla="*/ 40 h 47"/>
                <a:gd name="T28" fmla="*/ 61 w 73"/>
                <a:gd name="T29" fmla="*/ 42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3"/>
                <a:gd name="T46" fmla="*/ 0 h 47"/>
                <a:gd name="T47" fmla="*/ 73 w 73"/>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3" h="47">
                  <a:moveTo>
                    <a:pt x="61" y="42"/>
                  </a:moveTo>
                  <a:lnTo>
                    <a:pt x="0" y="47"/>
                  </a:lnTo>
                  <a:lnTo>
                    <a:pt x="1" y="35"/>
                  </a:lnTo>
                  <a:lnTo>
                    <a:pt x="3" y="24"/>
                  </a:lnTo>
                  <a:lnTo>
                    <a:pt x="1" y="14"/>
                  </a:lnTo>
                  <a:lnTo>
                    <a:pt x="0" y="0"/>
                  </a:lnTo>
                  <a:lnTo>
                    <a:pt x="61" y="7"/>
                  </a:lnTo>
                  <a:lnTo>
                    <a:pt x="66" y="9"/>
                  </a:lnTo>
                  <a:lnTo>
                    <a:pt x="69" y="12"/>
                  </a:lnTo>
                  <a:lnTo>
                    <a:pt x="71" y="17"/>
                  </a:lnTo>
                  <a:lnTo>
                    <a:pt x="73" y="24"/>
                  </a:lnTo>
                  <a:lnTo>
                    <a:pt x="71" y="30"/>
                  </a:lnTo>
                  <a:lnTo>
                    <a:pt x="69" y="35"/>
                  </a:lnTo>
                  <a:lnTo>
                    <a:pt x="66" y="40"/>
                  </a:lnTo>
                  <a:lnTo>
                    <a:pt x="61" y="42"/>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318" name="Freeform 306"/>
            <p:cNvSpPr>
              <a:spLocks/>
            </p:cNvSpPr>
            <p:nvPr/>
          </p:nvSpPr>
          <p:spPr bwMode="auto">
            <a:xfrm>
              <a:off x="2913" y="1234"/>
              <a:ext cx="85" cy="47"/>
            </a:xfrm>
            <a:custGeom>
              <a:avLst/>
              <a:gdLst>
                <a:gd name="T0" fmla="*/ 75 w 85"/>
                <a:gd name="T1" fmla="*/ 38 h 47"/>
                <a:gd name="T2" fmla="*/ 0 w 85"/>
                <a:gd name="T3" fmla="*/ 47 h 47"/>
                <a:gd name="T4" fmla="*/ 2 w 85"/>
                <a:gd name="T5" fmla="*/ 35 h 47"/>
                <a:gd name="T6" fmla="*/ 2 w 85"/>
                <a:gd name="T7" fmla="*/ 24 h 47"/>
                <a:gd name="T8" fmla="*/ 2 w 85"/>
                <a:gd name="T9" fmla="*/ 14 h 47"/>
                <a:gd name="T10" fmla="*/ 0 w 85"/>
                <a:gd name="T11" fmla="*/ 0 h 47"/>
                <a:gd name="T12" fmla="*/ 75 w 85"/>
                <a:gd name="T13" fmla="*/ 7 h 47"/>
                <a:gd name="T14" fmla="*/ 80 w 85"/>
                <a:gd name="T15" fmla="*/ 9 h 47"/>
                <a:gd name="T16" fmla="*/ 84 w 85"/>
                <a:gd name="T17" fmla="*/ 12 h 47"/>
                <a:gd name="T18" fmla="*/ 85 w 85"/>
                <a:gd name="T19" fmla="*/ 17 h 47"/>
                <a:gd name="T20" fmla="*/ 85 w 85"/>
                <a:gd name="T21" fmla="*/ 22 h 47"/>
                <a:gd name="T22" fmla="*/ 85 w 85"/>
                <a:gd name="T23" fmla="*/ 28 h 47"/>
                <a:gd name="T24" fmla="*/ 84 w 85"/>
                <a:gd name="T25" fmla="*/ 33 h 47"/>
                <a:gd name="T26" fmla="*/ 80 w 85"/>
                <a:gd name="T27" fmla="*/ 36 h 47"/>
                <a:gd name="T28" fmla="*/ 75 w 85"/>
                <a:gd name="T29" fmla="*/ 38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47"/>
                <a:gd name="T47" fmla="*/ 85 w 85"/>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47">
                  <a:moveTo>
                    <a:pt x="75" y="38"/>
                  </a:moveTo>
                  <a:lnTo>
                    <a:pt x="0" y="47"/>
                  </a:lnTo>
                  <a:lnTo>
                    <a:pt x="2" y="35"/>
                  </a:lnTo>
                  <a:lnTo>
                    <a:pt x="2" y="24"/>
                  </a:lnTo>
                  <a:lnTo>
                    <a:pt x="2" y="14"/>
                  </a:lnTo>
                  <a:lnTo>
                    <a:pt x="0" y="0"/>
                  </a:lnTo>
                  <a:lnTo>
                    <a:pt x="75" y="7"/>
                  </a:lnTo>
                  <a:lnTo>
                    <a:pt x="80" y="9"/>
                  </a:lnTo>
                  <a:lnTo>
                    <a:pt x="84" y="12"/>
                  </a:lnTo>
                  <a:lnTo>
                    <a:pt x="85" y="17"/>
                  </a:lnTo>
                  <a:lnTo>
                    <a:pt x="85" y="22"/>
                  </a:lnTo>
                  <a:lnTo>
                    <a:pt x="85" y="28"/>
                  </a:lnTo>
                  <a:lnTo>
                    <a:pt x="84" y="33"/>
                  </a:lnTo>
                  <a:lnTo>
                    <a:pt x="80" y="36"/>
                  </a:lnTo>
                  <a:lnTo>
                    <a:pt x="75" y="38"/>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19" name="Freeform 307"/>
            <p:cNvSpPr>
              <a:spLocks/>
            </p:cNvSpPr>
            <p:nvPr/>
          </p:nvSpPr>
          <p:spPr bwMode="auto">
            <a:xfrm>
              <a:off x="2913" y="1234"/>
              <a:ext cx="85" cy="47"/>
            </a:xfrm>
            <a:custGeom>
              <a:avLst/>
              <a:gdLst>
                <a:gd name="T0" fmla="*/ 75 w 85"/>
                <a:gd name="T1" fmla="*/ 38 h 47"/>
                <a:gd name="T2" fmla="*/ 0 w 85"/>
                <a:gd name="T3" fmla="*/ 47 h 47"/>
                <a:gd name="T4" fmla="*/ 2 w 85"/>
                <a:gd name="T5" fmla="*/ 35 h 47"/>
                <a:gd name="T6" fmla="*/ 2 w 85"/>
                <a:gd name="T7" fmla="*/ 24 h 47"/>
                <a:gd name="T8" fmla="*/ 2 w 85"/>
                <a:gd name="T9" fmla="*/ 14 h 47"/>
                <a:gd name="T10" fmla="*/ 0 w 85"/>
                <a:gd name="T11" fmla="*/ 0 h 47"/>
                <a:gd name="T12" fmla="*/ 75 w 85"/>
                <a:gd name="T13" fmla="*/ 7 h 47"/>
                <a:gd name="T14" fmla="*/ 80 w 85"/>
                <a:gd name="T15" fmla="*/ 9 h 47"/>
                <a:gd name="T16" fmla="*/ 84 w 85"/>
                <a:gd name="T17" fmla="*/ 12 h 47"/>
                <a:gd name="T18" fmla="*/ 85 w 85"/>
                <a:gd name="T19" fmla="*/ 17 h 47"/>
                <a:gd name="T20" fmla="*/ 85 w 85"/>
                <a:gd name="T21" fmla="*/ 22 h 47"/>
                <a:gd name="T22" fmla="*/ 85 w 85"/>
                <a:gd name="T23" fmla="*/ 28 h 47"/>
                <a:gd name="T24" fmla="*/ 84 w 85"/>
                <a:gd name="T25" fmla="*/ 33 h 47"/>
                <a:gd name="T26" fmla="*/ 80 w 85"/>
                <a:gd name="T27" fmla="*/ 36 h 47"/>
                <a:gd name="T28" fmla="*/ 75 w 85"/>
                <a:gd name="T29" fmla="*/ 38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47"/>
                <a:gd name="T47" fmla="*/ 85 w 85"/>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47">
                  <a:moveTo>
                    <a:pt x="75" y="38"/>
                  </a:moveTo>
                  <a:lnTo>
                    <a:pt x="0" y="47"/>
                  </a:lnTo>
                  <a:lnTo>
                    <a:pt x="2" y="35"/>
                  </a:lnTo>
                  <a:lnTo>
                    <a:pt x="2" y="24"/>
                  </a:lnTo>
                  <a:lnTo>
                    <a:pt x="2" y="14"/>
                  </a:lnTo>
                  <a:lnTo>
                    <a:pt x="0" y="0"/>
                  </a:lnTo>
                  <a:lnTo>
                    <a:pt x="75" y="7"/>
                  </a:lnTo>
                  <a:lnTo>
                    <a:pt x="80" y="9"/>
                  </a:lnTo>
                  <a:lnTo>
                    <a:pt x="84" y="12"/>
                  </a:lnTo>
                  <a:lnTo>
                    <a:pt x="85" y="17"/>
                  </a:lnTo>
                  <a:lnTo>
                    <a:pt x="85" y="22"/>
                  </a:lnTo>
                  <a:lnTo>
                    <a:pt x="85" y="28"/>
                  </a:lnTo>
                  <a:lnTo>
                    <a:pt x="84" y="33"/>
                  </a:lnTo>
                  <a:lnTo>
                    <a:pt x="80" y="36"/>
                  </a:lnTo>
                  <a:lnTo>
                    <a:pt x="75" y="38"/>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320" name="Freeform 308"/>
            <p:cNvSpPr>
              <a:spLocks/>
            </p:cNvSpPr>
            <p:nvPr/>
          </p:nvSpPr>
          <p:spPr bwMode="auto">
            <a:xfrm>
              <a:off x="2894" y="818"/>
              <a:ext cx="70" cy="30"/>
            </a:xfrm>
            <a:custGeom>
              <a:avLst/>
              <a:gdLst>
                <a:gd name="T0" fmla="*/ 59 w 70"/>
                <a:gd name="T1" fmla="*/ 25 h 30"/>
                <a:gd name="T2" fmla="*/ 0 w 70"/>
                <a:gd name="T3" fmla="*/ 30 h 30"/>
                <a:gd name="T4" fmla="*/ 1 w 70"/>
                <a:gd name="T5" fmla="*/ 21 h 30"/>
                <a:gd name="T6" fmla="*/ 3 w 70"/>
                <a:gd name="T7" fmla="*/ 14 h 30"/>
                <a:gd name="T8" fmla="*/ 3 w 70"/>
                <a:gd name="T9" fmla="*/ 7 h 30"/>
                <a:gd name="T10" fmla="*/ 0 w 70"/>
                <a:gd name="T11" fmla="*/ 0 h 30"/>
                <a:gd name="T12" fmla="*/ 59 w 70"/>
                <a:gd name="T13" fmla="*/ 2 h 30"/>
                <a:gd name="T14" fmla="*/ 63 w 70"/>
                <a:gd name="T15" fmla="*/ 4 h 30"/>
                <a:gd name="T16" fmla="*/ 66 w 70"/>
                <a:gd name="T17" fmla="*/ 6 h 30"/>
                <a:gd name="T18" fmla="*/ 70 w 70"/>
                <a:gd name="T19" fmla="*/ 11 h 30"/>
                <a:gd name="T20" fmla="*/ 70 w 70"/>
                <a:gd name="T21" fmla="*/ 14 h 30"/>
                <a:gd name="T22" fmla="*/ 70 w 70"/>
                <a:gd name="T23" fmla="*/ 18 h 30"/>
                <a:gd name="T24" fmla="*/ 66 w 70"/>
                <a:gd name="T25" fmla="*/ 21 h 30"/>
                <a:gd name="T26" fmla="*/ 63 w 70"/>
                <a:gd name="T27" fmla="*/ 25 h 30"/>
                <a:gd name="T28" fmla="*/ 59 w 70"/>
                <a:gd name="T29" fmla="*/ 25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30"/>
                <a:gd name="T47" fmla="*/ 70 w 70"/>
                <a:gd name="T48" fmla="*/ 30 h 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30">
                  <a:moveTo>
                    <a:pt x="59" y="25"/>
                  </a:moveTo>
                  <a:lnTo>
                    <a:pt x="0" y="30"/>
                  </a:lnTo>
                  <a:lnTo>
                    <a:pt x="1" y="21"/>
                  </a:lnTo>
                  <a:lnTo>
                    <a:pt x="3" y="14"/>
                  </a:lnTo>
                  <a:lnTo>
                    <a:pt x="3" y="7"/>
                  </a:lnTo>
                  <a:lnTo>
                    <a:pt x="0" y="0"/>
                  </a:lnTo>
                  <a:lnTo>
                    <a:pt x="59" y="2"/>
                  </a:lnTo>
                  <a:lnTo>
                    <a:pt x="63" y="4"/>
                  </a:lnTo>
                  <a:lnTo>
                    <a:pt x="66" y="6"/>
                  </a:lnTo>
                  <a:lnTo>
                    <a:pt x="70" y="11"/>
                  </a:lnTo>
                  <a:lnTo>
                    <a:pt x="70" y="14"/>
                  </a:lnTo>
                  <a:lnTo>
                    <a:pt x="70" y="18"/>
                  </a:lnTo>
                  <a:lnTo>
                    <a:pt x="66" y="21"/>
                  </a:lnTo>
                  <a:lnTo>
                    <a:pt x="63" y="25"/>
                  </a:lnTo>
                  <a:lnTo>
                    <a:pt x="59" y="25"/>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21" name="Freeform 309"/>
            <p:cNvSpPr>
              <a:spLocks/>
            </p:cNvSpPr>
            <p:nvPr/>
          </p:nvSpPr>
          <p:spPr bwMode="auto">
            <a:xfrm>
              <a:off x="2894" y="818"/>
              <a:ext cx="70" cy="30"/>
            </a:xfrm>
            <a:custGeom>
              <a:avLst/>
              <a:gdLst>
                <a:gd name="T0" fmla="*/ 59 w 70"/>
                <a:gd name="T1" fmla="*/ 25 h 30"/>
                <a:gd name="T2" fmla="*/ 0 w 70"/>
                <a:gd name="T3" fmla="*/ 30 h 30"/>
                <a:gd name="T4" fmla="*/ 1 w 70"/>
                <a:gd name="T5" fmla="*/ 21 h 30"/>
                <a:gd name="T6" fmla="*/ 3 w 70"/>
                <a:gd name="T7" fmla="*/ 14 h 30"/>
                <a:gd name="T8" fmla="*/ 3 w 70"/>
                <a:gd name="T9" fmla="*/ 7 h 30"/>
                <a:gd name="T10" fmla="*/ 0 w 70"/>
                <a:gd name="T11" fmla="*/ 0 h 30"/>
                <a:gd name="T12" fmla="*/ 59 w 70"/>
                <a:gd name="T13" fmla="*/ 2 h 30"/>
                <a:gd name="T14" fmla="*/ 63 w 70"/>
                <a:gd name="T15" fmla="*/ 4 h 30"/>
                <a:gd name="T16" fmla="*/ 66 w 70"/>
                <a:gd name="T17" fmla="*/ 6 h 30"/>
                <a:gd name="T18" fmla="*/ 70 w 70"/>
                <a:gd name="T19" fmla="*/ 11 h 30"/>
                <a:gd name="T20" fmla="*/ 70 w 70"/>
                <a:gd name="T21" fmla="*/ 14 h 30"/>
                <a:gd name="T22" fmla="*/ 70 w 70"/>
                <a:gd name="T23" fmla="*/ 18 h 30"/>
                <a:gd name="T24" fmla="*/ 66 w 70"/>
                <a:gd name="T25" fmla="*/ 21 h 30"/>
                <a:gd name="T26" fmla="*/ 63 w 70"/>
                <a:gd name="T27" fmla="*/ 25 h 30"/>
                <a:gd name="T28" fmla="*/ 59 w 70"/>
                <a:gd name="T29" fmla="*/ 25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30"/>
                <a:gd name="T47" fmla="*/ 70 w 70"/>
                <a:gd name="T48" fmla="*/ 30 h 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30">
                  <a:moveTo>
                    <a:pt x="59" y="25"/>
                  </a:moveTo>
                  <a:lnTo>
                    <a:pt x="0" y="30"/>
                  </a:lnTo>
                  <a:lnTo>
                    <a:pt x="1" y="21"/>
                  </a:lnTo>
                  <a:lnTo>
                    <a:pt x="3" y="14"/>
                  </a:lnTo>
                  <a:lnTo>
                    <a:pt x="3" y="7"/>
                  </a:lnTo>
                  <a:lnTo>
                    <a:pt x="0" y="0"/>
                  </a:lnTo>
                  <a:lnTo>
                    <a:pt x="59" y="2"/>
                  </a:lnTo>
                  <a:lnTo>
                    <a:pt x="63" y="4"/>
                  </a:lnTo>
                  <a:lnTo>
                    <a:pt x="66" y="6"/>
                  </a:lnTo>
                  <a:lnTo>
                    <a:pt x="70" y="11"/>
                  </a:lnTo>
                  <a:lnTo>
                    <a:pt x="70" y="14"/>
                  </a:lnTo>
                  <a:lnTo>
                    <a:pt x="70" y="18"/>
                  </a:lnTo>
                  <a:lnTo>
                    <a:pt x="66" y="21"/>
                  </a:lnTo>
                  <a:lnTo>
                    <a:pt x="63" y="25"/>
                  </a:lnTo>
                  <a:lnTo>
                    <a:pt x="59" y="25"/>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322" name="Freeform 310"/>
            <p:cNvSpPr>
              <a:spLocks/>
            </p:cNvSpPr>
            <p:nvPr/>
          </p:nvSpPr>
          <p:spPr bwMode="auto">
            <a:xfrm>
              <a:off x="2567" y="577"/>
              <a:ext cx="72" cy="48"/>
            </a:xfrm>
            <a:custGeom>
              <a:avLst/>
              <a:gdLst>
                <a:gd name="T0" fmla="*/ 61 w 72"/>
                <a:gd name="T1" fmla="*/ 41 h 48"/>
                <a:gd name="T2" fmla="*/ 0 w 72"/>
                <a:gd name="T3" fmla="*/ 48 h 48"/>
                <a:gd name="T4" fmla="*/ 2 w 72"/>
                <a:gd name="T5" fmla="*/ 35 h 48"/>
                <a:gd name="T6" fmla="*/ 2 w 72"/>
                <a:gd name="T7" fmla="*/ 25 h 48"/>
                <a:gd name="T8" fmla="*/ 2 w 72"/>
                <a:gd name="T9" fmla="*/ 13 h 48"/>
                <a:gd name="T10" fmla="*/ 0 w 72"/>
                <a:gd name="T11" fmla="*/ 0 h 48"/>
                <a:gd name="T12" fmla="*/ 61 w 72"/>
                <a:gd name="T13" fmla="*/ 6 h 48"/>
                <a:gd name="T14" fmla="*/ 67 w 72"/>
                <a:gd name="T15" fmla="*/ 7 h 48"/>
                <a:gd name="T16" fmla="*/ 70 w 72"/>
                <a:gd name="T17" fmla="*/ 11 h 48"/>
                <a:gd name="T18" fmla="*/ 72 w 72"/>
                <a:gd name="T19" fmla="*/ 16 h 48"/>
                <a:gd name="T20" fmla="*/ 72 w 72"/>
                <a:gd name="T21" fmla="*/ 23 h 48"/>
                <a:gd name="T22" fmla="*/ 72 w 72"/>
                <a:gd name="T23" fmla="*/ 30 h 48"/>
                <a:gd name="T24" fmla="*/ 70 w 72"/>
                <a:gd name="T25" fmla="*/ 35 h 48"/>
                <a:gd name="T26" fmla="*/ 67 w 72"/>
                <a:gd name="T27" fmla="*/ 39 h 48"/>
                <a:gd name="T28" fmla="*/ 61 w 72"/>
                <a:gd name="T29" fmla="*/ 41 h 4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2"/>
                <a:gd name="T46" fmla="*/ 0 h 48"/>
                <a:gd name="T47" fmla="*/ 72 w 72"/>
                <a:gd name="T48" fmla="*/ 48 h 4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2" h="48">
                  <a:moveTo>
                    <a:pt x="61" y="41"/>
                  </a:moveTo>
                  <a:lnTo>
                    <a:pt x="0" y="48"/>
                  </a:lnTo>
                  <a:lnTo>
                    <a:pt x="2" y="35"/>
                  </a:lnTo>
                  <a:lnTo>
                    <a:pt x="2" y="25"/>
                  </a:lnTo>
                  <a:lnTo>
                    <a:pt x="2" y="13"/>
                  </a:lnTo>
                  <a:lnTo>
                    <a:pt x="0" y="0"/>
                  </a:lnTo>
                  <a:lnTo>
                    <a:pt x="61" y="6"/>
                  </a:lnTo>
                  <a:lnTo>
                    <a:pt x="67" y="7"/>
                  </a:lnTo>
                  <a:lnTo>
                    <a:pt x="70" y="11"/>
                  </a:lnTo>
                  <a:lnTo>
                    <a:pt x="72" y="16"/>
                  </a:lnTo>
                  <a:lnTo>
                    <a:pt x="72" y="23"/>
                  </a:lnTo>
                  <a:lnTo>
                    <a:pt x="72" y="30"/>
                  </a:lnTo>
                  <a:lnTo>
                    <a:pt x="70" y="35"/>
                  </a:lnTo>
                  <a:lnTo>
                    <a:pt x="67" y="39"/>
                  </a:lnTo>
                  <a:lnTo>
                    <a:pt x="61" y="41"/>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23" name="Freeform 311"/>
            <p:cNvSpPr>
              <a:spLocks/>
            </p:cNvSpPr>
            <p:nvPr/>
          </p:nvSpPr>
          <p:spPr bwMode="auto">
            <a:xfrm>
              <a:off x="2567" y="577"/>
              <a:ext cx="72" cy="48"/>
            </a:xfrm>
            <a:custGeom>
              <a:avLst/>
              <a:gdLst>
                <a:gd name="T0" fmla="*/ 61 w 72"/>
                <a:gd name="T1" fmla="*/ 41 h 48"/>
                <a:gd name="T2" fmla="*/ 0 w 72"/>
                <a:gd name="T3" fmla="*/ 48 h 48"/>
                <a:gd name="T4" fmla="*/ 2 w 72"/>
                <a:gd name="T5" fmla="*/ 35 h 48"/>
                <a:gd name="T6" fmla="*/ 2 w 72"/>
                <a:gd name="T7" fmla="*/ 25 h 48"/>
                <a:gd name="T8" fmla="*/ 2 w 72"/>
                <a:gd name="T9" fmla="*/ 13 h 48"/>
                <a:gd name="T10" fmla="*/ 0 w 72"/>
                <a:gd name="T11" fmla="*/ 0 h 48"/>
                <a:gd name="T12" fmla="*/ 61 w 72"/>
                <a:gd name="T13" fmla="*/ 6 h 48"/>
                <a:gd name="T14" fmla="*/ 67 w 72"/>
                <a:gd name="T15" fmla="*/ 7 h 48"/>
                <a:gd name="T16" fmla="*/ 70 w 72"/>
                <a:gd name="T17" fmla="*/ 11 h 48"/>
                <a:gd name="T18" fmla="*/ 72 w 72"/>
                <a:gd name="T19" fmla="*/ 16 h 48"/>
                <a:gd name="T20" fmla="*/ 72 w 72"/>
                <a:gd name="T21" fmla="*/ 23 h 48"/>
                <a:gd name="T22" fmla="*/ 72 w 72"/>
                <a:gd name="T23" fmla="*/ 30 h 48"/>
                <a:gd name="T24" fmla="*/ 70 w 72"/>
                <a:gd name="T25" fmla="*/ 35 h 48"/>
                <a:gd name="T26" fmla="*/ 67 w 72"/>
                <a:gd name="T27" fmla="*/ 39 h 48"/>
                <a:gd name="T28" fmla="*/ 61 w 72"/>
                <a:gd name="T29" fmla="*/ 41 h 4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2"/>
                <a:gd name="T46" fmla="*/ 0 h 48"/>
                <a:gd name="T47" fmla="*/ 72 w 72"/>
                <a:gd name="T48" fmla="*/ 48 h 4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2" h="48">
                  <a:moveTo>
                    <a:pt x="61" y="41"/>
                  </a:moveTo>
                  <a:lnTo>
                    <a:pt x="0" y="48"/>
                  </a:lnTo>
                  <a:lnTo>
                    <a:pt x="2" y="35"/>
                  </a:lnTo>
                  <a:lnTo>
                    <a:pt x="2" y="25"/>
                  </a:lnTo>
                  <a:lnTo>
                    <a:pt x="2" y="13"/>
                  </a:lnTo>
                  <a:lnTo>
                    <a:pt x="0" y="0"/>
                  </a:lnTo>
                  <a:lnTo>
                    <a:pt x="61" y="6"/>
                  </a:lnTo>
                  <a:lnTo>
                    <a:pt x="67" y="7"/>
                  </a:lnTo>
                  <a:lnTo>
                    <a:pt x="70" y="11"/>
                  </a:lnTo>
                  <a:lnTo>
                    <a:pt x="72" y="16"/>
                  </a:lnTo>
                  <a:lnTo>
                    <a:pt x="72" y="23"/>
                  </a:lnTo>
                  <a:lnTo>
                    <a:pt x="72" y="30"/>
                  </a:lnTo>
                  <a:lnTo>
                    <a:pt x="70" y="35"/>
                  </a:lnTo>
                  <a:lnTo>
                    <a:pt x="67" y="39"/>
                  </a:lnTo>
                  <a:lnTo>
                    <a:pt x="61" y="41"/>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324" name="Freeform 312"/>
            <p:cNvSpPr>
              <a:spLocks/>
            </p:cNvSpPr>
            <p:nvPr/>
          </p:nvSpPr>
          <p:spPr bwMode="auto">
            <a:xfrm>
              <a:off x="2586" y="178"/>
              <a:ext cx="72" cy="47"/>
            </a:xfrm>
            <a:custGeom>
              <a:avLst/>
              <a:gdLst>
                <a:gd name="T0" fmla="*/ 62 w 72"/>
                <a:gd name="T1" fmla="*/ 41 h 47"/>
                <a:gd name="T2" fmla="*/ 0 w 72"/>
                <a:gd name="T3" fmla="*/ 47 h 47"/>
                <a:gd name="T4" fmla="*/ 2 w 72"/>
                <a:gd name="T5" fmla="*/ 34 h 47"/>
                <a:gd name="T6" fmla="*/ 2 w 72"/>
                <a:gd name="T7" fmla="*/ 24 h 47"/>
                <a:gd name="T8" fmla="*/ 2 w 72"/>
                <a:gd name="T9" fmla="*/ 14 h 47"/>
                <a:gd name="T10" fmla="*/ 0 w 72"/>
                <a:gd name="T11" fmla="*/ 0 h 47"/>
                <a:gd name="T12" fmla="*/ 62 w 72"/>
                <a:gd name="T13" fmla="*/ 7 h 47"/>
                <a:gd name="T14" fmla="*/ 67 w 72"/>
                <a:gd name="T15" fmla="*/ 8 h 47"/>
                <a:gd name="T16" fmla="*/ 70 w 72"/>
                <a:gd name="T17" fmla="*/ 12 h 47"/>
                <a:gd name="T18" fmla="*/ 72 w 72"/>
                <a:gd name="T19" fmla="*/ 17 h 47"/>
                <a:gd name="T20" fmla="*/ 72 w 72"/>
                <a:gd name="T21" fmla="*/ 24 h 47"/>
                <a:gd name="T22" fmla="*/ 72 w 72"/>
                <a:gd name="T23" fmla="*/ 29 h 47"/>
                <a:gd name="T24" fmla="*/ 70 w 72"/>
                <a:gd name="T25" fmla="*/ 34 h 47"/>
                <a:gd name="T26" fmla="*/ 67 w 72"/>
                <a:gd name="T27" fmla="*/ 40 h 47"/>
                <a:gd name="T28" fmla="*/ 62 w 72"/>
                <a:gd name="T29" fmla="*/ 41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2"/>
                <a:gd name="T46" fmla="*/ 0 h 47"/>
                <a:gd name="T47" fmla="*/ 72 w 72"/>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2" h="47">
                  <a:moveTo>
                    <a:pt x="62" y="41"/>
                  </a:moveTo>
                  <a:lnTo>
                    <a:pt x="0" y="47"/>
                  </a:lnTo>
                  <a:lnTo>
                    <a:pt x="2" y="34"/>
                  </a:lnTo>
                  <a:lnTo>
                    <a:pt x="2" y="24"/>
                  </a:lnTo>
                  <a:lnTo>
                    <a:pt x="2" y="14"/>
                  </a:lnTo>
                  <a:lnTo>
                    <a:pt x="0" y="0"/>
                  </a:lnTo>
                  <a:lnTo>
                    <a:pt x="62" y="7"/>
                  </a:lnTo>
                  <a:lnTo>
                    <a:pt x="67" y="8"/>
                  </a:lnTo>
                  <a:lnTo>
                    <a:pt x="70" y="12"/>
                  </a:lnTo>
                  <a:lnTo>
                    <a:pt x="72" y="17"/>
                  </a:lnTo>
                  <a:lnTo>
                    <a:pt x="72" y="24"/>
                  </a:lnTo>
                  <a:lnTo>
                    <a:pt x="72" y="29"/>
                  </a:lnTo>
                  <a:lnTo>
                    <a:pt x="70" y="34"/>
                  </a:lnTo>
                  <a:lnTo>
                    <a:pt x="67" y="40"/>
                  </a:lnTo>
                  <a:lnTo>
                    <a:pt x="62" y="41"/>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25" name="Freeform 313"/>
            <p:cNvSpPr>
              <a:spLocks/>
            </p:cNvSpPr>
            <p:nvPr/>
          </p:nvSpPr>
          <p:spPr bwMode="auto">
            <a:xfrm>
              <a:off x="2586" y="178"/>
              <a:ext cx="72" cy="47"/>
            </a:xfrm>
            <a:custGeom>
              <a:avLst/>
              <a:gdLst>
                <a:gd name="T0" fmla="*/ 62 w 72"/>
                <a:gd name="T1" fmla="*/ 41 h 47"/>
                <a:gd name="T2" fmla="*/ 0 w 72"/>
                <a:gd name="T3" fmla="*/ 47 h 47"/>
                <a:gd name="T4" fmla="*/ 2 w 72"/>
                <a:gd name="T5" fmla="*/ 34 h 47"/>
                <a:gd name="T6" fmla="*/ 2 w 72"/>
                <a:gd name="T7" fmla="*/ 24 h 47"/>
                <a:gd name="T8" fmla="*/ 2 w 72"/>
                <a:gd name="T9" fmla="*/ 14 h 47"/>
                <a:gd name="T10" fmla="*/ 0 w 72"/>
                <a:gd name="T11" fmla="*/ 0 h 47"/>
                <a:gd name="T12" fmla="*/ 62 w 72"/>
                <a:gd name="T13" fmla="*/ 7 h 47"/>
                <a:gd name="T14" fmla="*/ 67 w 72"/>
                <a:gd name="T15" fmla="*/ 8 h 47"/>
                <a:gd name="T16" fmla="*/ 70 w 72"/>
                <a:gd name="T17" fmla="*/ 12 h 47"/>
                <a:gd name="T18" fmla="*/ 72 w 72"/>
                <a:gd name="T19" fmla="*/ 17 h 47"/>
                <a:gd name="T20" fmla="*/ 72 w 72"/>
                <a:gd name="T21" fmla="*/ 24 h 47"/>
                <a:gd name="T22" fmla="*/ 72 w 72"/>
                <a:gd name="T23" fmla="*/ 29 h 47"/>
                <a:gd name="T24" fmla="*/ 70 w 72"/>
                <a:gd name="T25" fmla="*/ 34 h 47"/>
                <a:gd name="T26" fmla="*/ 67 w 72"/>
                <a:gd name="T27" fmla="*/ 40 h 47"/>
                <a:gd name="T28" fmla="*/ 62 w 72"/>
                <a:gd name="T29" fmla="*/ 41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2"/>
                <a:gd name="T46" fmla="*/ 0 h 47"/>
                <a:gd name="T47" fmla="*/ 72 w 72"/>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2" h="47">
                  <a:moveTo>
                    <a:pt x="62" y="41"/>
                  </a:moveTo>
                  <a:lnTo>
                    <a:pt x="0" y="47"/>
                  </a:lnTo>
                  <a:lnTo>
                    <a:pt x="2" y="34"/>
                  </a:lnTo>
                  <a:lnTo>
                    <a:pt x="2" y="24"/>
                  </a:lnTo>
                  <a:lnTo>
                    <a:pt x="2" y="14"/>
                  </a:lnTo>
                  <a:lnTo>
                    <a:pt x="0" y="0"/>
                  </a:lnTo>
                  <a:lnTo>
                    <a:pt x="62" y="7"/>
                  </a:lnTo>
                  <a:lnTo>
                    <a:pt x="67" y="8"/>
                  </a:lnTo>
                  <a:lnTo>
                    <a:pt x="70" y="12"/>
                  </a:lnTo>
                  <a:lnTo>
                    <a:pt x="72" y="17"/>
                  </a:lnTo>
                  <a:lnTo>
                    <a:pt x="72" y="24"/>
                  </a:lnTo>
                  <a:lnTo>
                    <a:pt x="72" y="29"/>
                  </a:lnTo>
                  <a:lnTo>
                    <a:pt x="70" y="34"/>
                  </a:lnTo>
                  <a:lnTo>
                    <a:pt x="67" y="40"/>
                  </a:lnTo>
                  <a:lnTo>
                    <a:pt x="62" y="41"/>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326" name="Freeform 314"/>
            <p:cNvSpPr>
              <a:spLocks/>
            </p:cNvSpPr>
            <p:nvPr/>
          </p:nvSpPr>
          <p:spPr bwMode="auto">
            <a:xfrm>
              <a:off x="2717" y="818"/>
              <a:ext cx="56" cy="47"/>
            </a:xfrm>
            <a:custGeom>
              <a:avLst/>
              <a:gdLst>
                <a:gd name="T0" fmla="*/ 53 w 56"/>
                <a:gd name="T1" fmla="*/ 23 h 47"/>
                <a:gd name="T2" fmla="*/ 9 w 56"/>
                <a:gd name="T3" fmla="*/ 47 h 47"/>
                <a:gd name="T4" fmla="*/ 9 w 56"/>
                <a:gd name="T5" fmla="*/ 35 h 47"/>
                <a:gd name="T6" fmla="*/ 7 w 56"/>
                <a:gd name="T7" fmla="*/ 25 h 47"/>
                <a:gd name="T8" fmla="*/ 6 w 56"/>
                <a:gd name="T9" fmla="*/ 14 h 47"/>
                <a:gd name="T10" fmla="*/ 0 w 56"/>
                <a:gd name="T11" fmla="*/ 2 h 47"/>
                <a:gd name="T12" fmla="*/ 42 w 56"/>
                <a:gd name="T13" fmla="*/ 0 h 47"/>
                <a:gd name="T14" fmla="*/ 46 w 56"/>
                <a:gd name="T15" fmla="*/ 0 h 47"/>
                <a:gd name="T16" fmla="*/ 51 w 56"/>
                <a:gd name="T17" fmla="*/ 2 h 47"/>
                <a:gd name="T18" fmla="*/ 53 w 56"/>
                <a:gd name="T19" fmla="*/ 4 h 47"/>
                <a:gd name="T20" fmla="*/ 56 w 56"/>
                <a:gd name="T21" fmla="*/ 9 h 47"/>
                <a:gd name="T22" fmla="*/ 56 w 56"/>
                <a:gd name="T23" fmla="*/ 13 h 47"/>
                <a:gd name="T24" fmla="*/ 56 w 56"/>
                <a:gd name="T25" fmla="*/ 16 h 47"/>
                <a:gd name="T26" fmla="*/ 56 w 56"/>
                <a:gd name="T27" fmla="*/ 21 h 47"/>
                <a:gd name="T28" fmla="*/ 53 w 56"/>
                <a:gd name="T29" fmla="*/ 23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6"/>
                <a:gd name="T46" fmla="*/ 0 h 47"/>
                <a:gd name="T47" fmla="*/ 56 w 56"/>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6" h="47">
                  <a:moveTo>
                    <a:pt x="53" y="23"/>
                  </a:moveTo>
                  <a:lnTo>
                    <a:pt x="9" y="47"/>
                  </a:lnTo>
                  <a:lnTo>
                    <a:pt x="9" y="35"/>
                  </a:lnTo>
                  <a:lnTo>
                    <a:pt x="7" y="25"/>
                  </a:lnTo>
                  <a:lnTo>
                    <a:pt x="6" y="14"/>
                  </a:lnTo>
                  <a:lnTo>
                    <a:pt x="0" y="2"/>
                  </a:lnTo>
                  <a:lnTo>
                    <a:pt x="42" y="0"/>
                  </a:lnTo>
                  <a:lnTo>
                    <a:pt x="46" y="0"/>
                  </a:lnTo>
                  <a:lnTo>
                    <a:pt x="51" y="2"/>
                  </a:lnTo>
                  <a:lnTo>
                    <a:pt x="53" y="4"/>
                  </a:lnTo>
                  <a:lnTo>
                    <a:pt x="56" y="9"/>
                  </a:lnTo>
                  <a:lnTo>
                    <a:pt x="56" y="13"/>
                  </a:lnTo>
                  <a:lnTo>
                    <a:pt x="56" y="16"/>
                  </a:lnTo>
                  <a:lnTo>
                    <a:pt x="56" y="21"/>
                  </a:lnTo>
                  <a:lnTo>
                    <a:pt x="53" y="23"/>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27" name="Freeform 315"/>
            <p:cNvSpPr>
              <a:spLocks/>
            </p:cNvSpPr>
            <p:nvPr/>
          </p:nvSpPr>
          <p:spPr bwMode="auto">
            <a:xfrm>
              <a:off x="2717" y="818"/>
              <a:ext cx="56" cy="47"/>
            </a:xfrm>
            <a:custGeom>
              <a:avLst/>
              <a:gdLst>
                <a:gd name="T0" fmla="*/ 53 w 56"/>
                <a:gd name="T1" fmla="*/ 23 h 47"/>
                <a:gd name="T2" fmla="*/ 9 w 56"/>
                <a:gd name="T3" fmla="*/ 47 h 47"/>
                <a:gd name="T4" fmla="*/ 9 w 56"/>
                <a:gd name="T5" fmla="*/ 35 h 47"/>
                <a:gd name="T6" fmla="*/ 7 w 56"/>
                <a:gd name="T7" fmla="*/ 25 h 47"/>
                <a:gd name="T8" fmla="*/ 6 w 56"/>
                <a:gd name="T9" fmla="*/ 14 h 47"/>
                <a:gd name="T10" fmla="*/ 0 w 56"/>
                <a:gd name="T11" fmla="*/ 2 h 47"/>
                <a:gd name="T12" fmla="*/ 42 w 56"/>
                <a:gd name="T13" fmla="*/ 0 h 47"/>
                <a:gd name="T14" fmla="*/ 46 w 56"/>
                <a:gd name="T15" fmla="*/ 0 h 47"/>
                <a:gd name="T16" fmla="*/ 51 w 56"/>
                <a:gd name="T17" fmla="*/ 2 h 47"/>
                <a:gd name="T18" fmla="*/ 53 w 56"/>
                <a:gd name="T19" fmla="*/ 4 h 47"/>
                <a:gd name="T20" fmla="*/ 56 w 56"/>
                <a:gd name="T21" fmla="*/ 9 h 47"/>
                <a:gd name="T22" fmla="*/ 56 w 56"/>
                <a:gd name="T23" fmla="*/ 13 h 47"/>
                <a:gd name="T24" fmla="*/ 56 w 56"/>
                <a:gd name="T25" fmla="*/ 16 h 47"/>
                <a:gd name="T26" fmla="*/ 56 w 56"/>
                <a:gd name="T27" fmla="*/ 21 h 47"/>
                <a:gd name="T28" fmla="*/ 53 w 56"/>
                <a:gd name="T29" fmla="*/ 23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6"/>
                <a:gd name="T46" fmla="*/ 0 h 47"/>
                <a:gd name="T47" fmla="*/ 56 w 56"/>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6" h="47">
                  <a:moveTo>
                    <a:pt x="53" y="23"/>
                  </a:moveTo>
                  <a:lnTo>
                    <a:pt x="9" y="47"/>
                  </a:lnTo>
                  <a:lnTo>
                    <a:pt x="9" y="35"/>
                  </a:lnTo>
                  <a:lnTo>
                    <a:pt x="7" y="25"/>
                  </a:lnTo>
                  <a:lnTo>
                    <a:pt x="6" y="14"/>
                  </a:lnTo>
                  <a:lnTo>
                    <a:pt x="0" y="2"/>
                  </a:lnTo>
                  <a:lnTo>
                    <a:pt x="42" y="0"/>
                  </a:lnTo>
                  <a:lnTo>
                    <a:pt x="46" y="0"/>
                  </a:lnTo>
                  <a:lnTo>
                    <a:pt x="51" y="2"/>
                  </a:lnTo>
                  <a:lnTo>
                    <a:pt x="53" y="4"/>
                  </a:lnTo>
                  <a:lnTo>
                    <a:pt x="56" y="9"/>
                  </a:lnTo>
                  <a:lnTo>
                    <a:pt x="56" y="13"/>
                  </a:lnTo>
                  <a:lnTo>
                    <a:pt x="56" y="16"/>
                  </a:lnTo>
                  <a:lnTo>
                    <a:pt x="56" y="21"/>
                  </a:lnTo>
                  <a:lnTo>
                    <a:pt x="53" y="23"/>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328" name="Freeform 316"/>
            <p:cNvSpPr>
              <a:spLocks/>
            </p:cNvSpPr>
            <p:nvPr/>
          </p:nvSpPr>
          <p:spPr bwMode="auto">
            <a:xfrm>
              <a:off x="2754" y="1103"/>
              <a:ext cx="70" cy="94"/>
            </a:xfrm>
            <a:custGeom>
              <a:avLst/>
              <a:gdLst>
                <a:gd name="T0" fmla="*/ 38 w 70"/>
                <a:gd name="T1" fmla="*/ 85 h 94"/>
                <a:gd name="T2" fmla="*/ 0 w 70"/>
                <a:gd name="T3" fmla="*/ 31 h 94"/>
                <a:gd name="T4" fmla="*/ 12 w 70"/>
                <a:gd name="T5" fmla="*/ 26 h 94"/>
                <a:gd name="T6" fmla="*/ 18 w 70"/>
                <a:gd name="T7" fmla="*/ 21 h 94"/>
                <a:gd name="T8" fmla="*/ 25 w 70"/>
                <a:gd name="T9" fmla="*/ 12 h 94"/>
                <a:gd name="T10" fmla="*/ 35 w 70"/>
                <a:gd name="T11" fmla="*/ 0 h 94"/>
                <a:gd name="T12" fmla="*/ 66 w 70"/>
                <a:gd name="T13" fmla="*/ 71 h 94"/>
                <a:gd name="T14" fmla="*/ 70 w 70"/>
                <a:gd name="T15" fmla="*/ 78 h 94"/>
                <a:gd name="T16" fmla="*/ 70 w 70"/>
                <a:gd name="T17" fmla="*/ 85 h 94"/>
                <a:gd name="T18" fmla="*/ 68 w 70"/>
                <a:gd name="T19" fmla="*/ 89 h 94"/>
                <a:gd name="T20" fmla="*/ 65 w 70"/>
                <a:gd name="T21" fmla="*/ 92 h 94"/>
                <a:gd name="T22" fmla="*/ 59 w 70"/>
                <a:gd name="T23" fmla="*/ 94 h 94"/>
                <a:gd name="T24" fmla="*/ 52 w 70"/>
                <a:gd name="T25" fmla="*/ 94 h 94"/>
                <a:gd name="T26" fmla="*/ 45 w 70"/>
                <a:gd name="T27" fmla="*/ 91 h 94"/>
                <a:gd name="T28" fmla="*/ 38 w 70"/>
                <a:gd name="T29" fmla="*/ 85 h 9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94"/>
                <a:gd name="T47" fmla="*/ 70 w 70"/>
                <a:gd name="T48" fmla="*/ 94 h 9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94">
                  <a:moveTo>
                    <a:pt x="38" y="85"/>
                  </a:moveTo>
                  <a:lnTo>
                    <a:pt x="0" y="31"/>
                  </a:lnTo>
                  <a:lnTo>
                    <a:pt x="12" y="26"/>
                  </a:lnTo>
                  <a:lnTo>
                    <a:pt x="18" y="21"/>
                  </a:lnTo>
                  <a:lnTo>
                    <a:pt x="25" y="12"/>
                  </a:lnTo>
                  <a:lnTo>
                    <a:pt x="35" y="0"/>
                  </a:lnTo>
                  <a:lnTo>
                    <a:pt x="66" y="71"/>
                  </a:lnTo>
                  <a:lnTo>
                    <a:pt x="70" y="78"/>
                  </a:lnTo>
                  <a:lnTo>
                    <a:pt x="70" y="85"/>
                  </a:lnTo>
                  <a:lnTo>
                    <a:pt x="68" y="89"/>
                  </a:lnTo>
                  <a:lnTo>
                    <a:pt x="65" y="92"/>
                  </a:lnTo>
                  <a:lnTo>
                    <a:pt x="59" y="94"/>
                  </a:lnTo>
                  <a:lnTo>
                    <a:pt x="52" y="94"/>
                  </a:lnTo>
                  <a:lnTo>
                    <a:pt x="45" y="91"/>
                  </a:lnTo>
                  <a:lnTo>
                    <a:pt x="38" y="85"/>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29" name="Freeform 317"/>
            <p:cNvSpPr>
              <a:spLocks/>
            </p:cNvSpPr>
            <p:nvPr/>
          </p:nvSpPr>
          <p:spPr bwMode="auto">
            <a:xfrm>
              <a:off x="2754" y="1103"/>
              <a:ext cx="70" cy="94"/>
            </a:xfrm>
            <a:custGeom>
              <a:avLst/>
              <a:gdLst>
                <a:gd name="T0" fmla="*/ 38 w 70"/>
                <a:gd name="T1" fmla="*/ 85 h 94"/>
                <a:gd name="T2" fmla="*/ 0 w 70"/>
                <a:gd name="T3" fmla="*/ 31 h 94"/>
                <a:gd name="T4" fmla="*/ 12 w 70"/>
                <a:gd name="T5" fmla="*/ 26 h 94"/>
                <a:gd name="T6" fmla="*/ 18 w 70"/>
                <a:gd name="T7" fmla="*/ 21 h 94"/>
                <a:gd name="T8" fmla="*/ 25 w 70"/>
                <a:gd name="T9" fmla="*/ 12 h 94"/>
                <a:gd name="T10" fmla="*/ 35 w 70"/>
                <a:gd name="T11" fmla="*/ 0 h 94"/>
                <a:gd name="T12" fmla="*/ 66 w 70"/>
                <a:gd name="T13" fmla="*/ 71 h 94"/>
                <a:gd name="T14" fmla="*/ 70 w 70"/>
                <a:gd name="T15" fmla="*/ 78 h 94"/>
                <a:gd name="T16" fmla="*/ 70 w 70"/>
                <a:gd name="T17" fmla="*/ 85 h 94"/>
                <a:gd name="T18" fmla="*/ 68 w 70"/>
                <a:gd name="T19" fmla="*/ 89 h 94"/>
                <a:gd name="T20" fmla="*/ 65 w 70"/>
                <a:gd name="T21" fmla="*/ 92 h 94"/>
                <a:gd name="T22" fmla="*/ 59 w 70"/>
                <a:gd name="T23" fmla="*/ 94 h 94"/>
                <a:gd name="T24" fmla="*/ 52 w 70"/>
                <a:gd name="T25" fmla="*/ 94 h 94"/>
                <a:gd name="T26" fmla="*/ 45 w 70"/>
                <a:gd name="T27" fmla="*/ 91 h 94"/>
                <a:gd name="T28" fmla="*/ 38 w 70"/>
                <a:gd name="T29" fmla="*/ 85 h 9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94"/>
                <a:gd name="T47" fmla="*/ 70 w 70"/>
                <a:gd name="T48" fmla="*/ 94 h 9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94">
                  <a:moveTo>
                    <a:pt x="38" y="85"/>
                  </a:moveTo>
                  <a:lnTo>
                    <a:pt x="0" y="31"/>
                  </a:lnTo>
                  <a:lnTo>
                    <a:pt x="12" y="26"/>
                  </a:lnTo>
                  <a:lnTo>
                    <a:pt x="18" y="21"/>
                  </a:lnTo>
                  <a:lnTo>
                    <a:pt x="25" y="12"/>
                  </a:lnTo>
                  <a:lnTo>
                    <a:pt x="35" y="0"/>
                  </a:lnTo>
                  <a:lnTo>
                    <a:pt x="66" y="71"/>
                  </a:lnTo>
                  <a:lnTo>
                    <a:pt x="70" y="78"/>
                  </a:lnTo>
                  <a:lnTo>
                    <a:pt x="70" y="85"/>
                  </a:lnTo>
                  <a:lnTo>
                    <a:pt x="68" y="89"/>
                  </a:lnTo>
                  <a:lnTo>
                    <a:pt x="65" y="92"/>
                  </a:lnTo>
                  <a:lnTo>
                    <a:pt x="59" y="94"/>
                  </a:lnTo>
                  <a:lnTo>
                    <a:pt x="52" y="94"/>
                  </a:lnTo>
                  <a:lnTo>
                    <a:pt x="45" y="91"/>
                  </a:lnTo>
                  <a:lnTo>
                    <a:pt x="38" y="85"/>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330" name="Freeform 318"/>
            <p:cNvSpPr>
              <a:spLocks/>
            </p:cNvSpPr>
            <p:nvPr/>
          </p:nvSpPr>
          <p:spPr bwMode="auto">
            <a:xfrm>
              <a:off x="2737" y="902"/>
              <a:ext cx="83" cy="105"/>
            </a:xfrm>
            <a:custGeom>
              <a:avLst/>
              <a:gdLst>
                <a:gd name="T0" fmla="*/ 61 w 83"/>
                <a:gd name="T1" fmla="*/ 11 h 105"/>
                <a:gd name="T2" fmla="*/ 0 w 83"/>
                <a:gd name="T3" fmla="*/ 82 h 105"/>
                <a:gd name="T4" fmla="*/ 12 w 83"/>
                <a:gd name="T5" fmla="*/ 86 h 105"/>
                <a:gd name="T6" fmla="*/ 21 w 83"/>
                <a:gd name="T7" fmla="*/ 87 h 105"/>
                <a:gd name="T8" fmla="*/ 31 w 83"/>
                <a:gd name="T9" fmla="*/ 94 h 105"/>
                <a:gd name="T10" fmla="*/ 43 w 83"/>
                <a:gd name="T11" fmla="*/ 105 h 105"/>
                <a:gd name="T12" fmla="*/ 80 w 83"/>
                <a:gd name="T13" fmla="*/ 21 h 105"/>
                <a:gd name="T14" fmla="*/ 83 w 83"/>
                <a:gd name="T15" fmla="*/ 16 h 105"/>
                <a:gd name="T16" fmla="*/ 83 w 83"/>
                <a:gd name="T17" fmla="*/ 9 h 105"/>
                <a:gd name="T18" fmla="*/ 83 w 83"/>
                <a:gd name="T19" fmla="*/ 5 h 105"/>
                <a:gd name="T20" fmla="*/ 82 w 83"/>
                <a:gd name="T21" fmla="*/ 2 h 105"/>
                <a:gd name="T22" fmla="*/ 78 w 83"/>
                <a:gd name="T23" fmla="*/ 0 h 105"/>
                <a:gd name="T24" fmla="*/ 73 w 83"/>
                <a:gd name="T25" fmla="*/ 2 h 105"/>
                <a:gd name="T26" fmla="*/ 66 w 83"/>
                <a:gd name="T27" fmla="*/ 5 h 105"/>
                <a:gd name="T28" fmla="*/ 61 w 83"/>
                <a:gd name="T29" fmla="*/ 11 h 10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3"/>
                <a:gd name="T46" fmla="*/ 0 h 105"/>
                <a:gd name="T47" fmla="*/ 83 w 83"/>
                <a:gd name="T48" fmla="*/ 105 h 10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3" h="105">
                  <a:moveTo>
                    <a:pt x="61" y="11"/>
                  </a:moveTo>
                  <a:lnTo>
                    <a:pt x="0" y="82"/>
                  </a:lnTo>
                  <a:lnTo>
                    <a:pt x="12" y="86"/>
                  </a:lnTo>
                  <a:lnTo>
                    <a:pt x="21" y="87"/>
                  </a:lnTo>
                  <a:lnTo>
                    <a:pt x="31" y="94"/>
                  </a:lnTo>
                  <a:lnTo>
                    <a:pt x="43" y="105"/>
                  </a:lnTo>
                  <a:lnTo>
                    <a:pt x="80" y="21"/>
                  </a:lnTo>
                  <a:lnTo>
                    <a:pt x="83" y="16"/>
                  </a:lnTo>
                  <a:lnTo>
                    <a:pt x="83" y="9"/>
                  </a:lnTo>
                  <a:lnTo>
                    <a:pt x="83" y="5"/>
                  </a:lnTo>
                  <a:lnTo>
                    <a:pt x="82" y="2"/>
                  </a:lnTo>
                  <a:lnTo>
                    <a:pt x="78" y="0"/>
                  </a:lnTo>
                  <a:lnTo>
                    <a:pt x="73" y="2"/>
                  </a:lnTo>
                  <a:lnTo>
                    <a:pt x="66" y="5"/>
                  </a:lnTo>
                  <a:lnTo>
                    <a:pt x="61" y="11"/>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31" name="Freeform 319"/>
            <p:cNvSpPr>
              <a:spLocks/>
            </p:cNvSpPr>
            <p:nvPr/>
          </p:nvSpPr>
          <p:spPr bwMode="auto">
            <a:xfrm>
              <a:off x="2737" y="902"/>
              <a:ext cx="83" cy="105"/>
            </a:xfrm>
            <a:custGeom>
              <a:avLst/>
              <a:gdLst>
                <a:gd name="T0" fmla="*/ 61 w 83"/>
                <a:gd name="T1" fmla="*/ 11 h 105"/>
                <a:gd name="T2" fmla="*/ 0 w 83"/>
                <a:gd name="T3" fmla="*/ 82 h 105"/>
                <a:gd name="T4" fmla="*/ 12 w 83"/>
                <a:gd name="T5" fmla="*/ 86 h 105"/>
                <a:gd name="T6" fmla="*/ 21 w 83"/>
                <a:gd name="T7" fmla="*/ 87 h 105"/>
                <a:gd name="T8" fmla="*/ 31 w 83"/>
                <a:gd name="T9" fmla="*/ 94 h 105"/>
                <a:gd name="T10" fmla="*/ 43 w 83"/>
                <a:gd name="T11" fmla="*/ 105 h 105"/>
                <a:gd name="T12" fmla="*/ 80 w 83"/>
                <a:gd name="T13" fmla="*/ 21 h 105"/>
                <a:gd name="T14" fmla="*/ 83 w 83"/>
                <a:gd name="T15" fmla="*/ 16 h 105"/>
                <a:gd name="T16" fmla="*/ 83 w 83"/>
                <a:gd name="T17" fmla="*/ 9 h 105"/>
                <a:gd name="T18" fmla="*/ 83 w 83"/>
                <a:gd name="T19" fmla="*/ 5 h 105"/>
                <a:gd name="T20" fmla="*/ 82 w 83"/>
                <a:gd name="T21" fmla="*/ 2 h 105"/>
                <a:gd name="T22" fmla="*/ 78 w 83"/>
                <a:gd name="T23" fmla="*/ 0 h 105"/>
                <a:gd name="T24" fmla="*/ 73 w 83"/>
                <a:gd name="T25" fmla="*/ 2 h 105"/>
                <a:gd name="T26" fmla="*/ 66 w 83"/>
                <a:gd name="T27" fmla="*/ 5 h 105"/>
                <a:gd name="T28" fmla="*/ 61 w 83"/>
                <a:gd name="T29" fmla="*/ 11 h 10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3"/>
                <a:gd name="T46" fmla="*/ 0 h 105"/>
                <a:gd name="T47" fmla="*/ 83 w 83"/>
                <a:gd name="T48" fmla="*/ 105 h 10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3" h="105">
                  <a:moveTo>
                    <a:pt x="61" y="11"/>
                  </a:moveTo>
                  <a:lnTo>
                    <a:pt x="0" y="82"/>
                  </a:lnTo>
                  <a:lnTo>
                    <a:pt x="12" y="86"/>
                  </a:lnTo>
                  <a:lnTo>
                    <a:pt x="21" y="87"/>
                  </a:lnTo>
                  <a:lnTo>
                    <a:pt x="31" y="94"/>
                  </a:lnTo>
                  <a:lnTo>
                    <a:pt x="43" y="105"/>
                  </a:lnTo>
                  <a:lnTo>
                    <a:pt x="80" y="21"/>
                  </a:lnTo>
                  <a:lnTo>
                    <a:pt x="83" y="16"/>
                  </a:lnTo>
                  <a:lnTo>
                    <a:pt x="83" y="9"/>
                  </a:lnTo>
                  <a:lnTo>
                    <a:pt x="83" y="5"/>
                  </a:lnTo>
                  <a:lnTo>
                    <a:pt x="82" y="2"/>
                  </a:lnTo>
                  <a:lnTo>
                    <a:pt x="78" y="0"/>
                  </a:lnTo>
                  <a:lnTo>
                    <a:pt x="73" y="2"/>
                  </a:lnTo>
                  <a:lnTo>
                    <a:pt x="66" y="5"/>
                  </a:lnTo>
                  <a:lnTo>
                    <a:pt x="61" y="11"/>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332" name="Freeform 320"/>
            <p:cNvSpPr>
              <a:spLocks/>
            </p:cNvSpPr>
            <p:nvPr/>
          </p:nvSpPr>
          <p:spPr bwMode="auto">
            <a:xfrm>
              <a:off x="2710" y="652"/>
              <a:ext cx="89" cy="117"/>
            </a:xfrm>
            <a:custGeom>
              <a:avLst/>
              <a:gdLst>
                <a:gd name="T0" fmla="*/ 62 w 89"/>
                <a:gd name="T1" fmla="*/ 107 h 117"/>
                <a:gd name="T2" fmla="*/ 0 w 89"/>
                <a:gd name="T3" fmla="*/ 25 h 117"/>
                <a:gd name="T4" fmla="*/ 13 w 89"/>
                <a:gd name="T5" fmla="*/ 21 h 117"/>
                <a:gd name="T6" fmla="*/ 21 w 89"/>
                <a:gd name="T7" fmla="*/ 18 h 117"/>
                <a:gd name="T8" fmla="*/ 32 w 89"/>
                <a:gd name="T9" fmla="*/ 13 h 117"/>
                <a:gd name="T10" fmla="*/ 42 w 89"/>
                <a:gd name="T11" fmla="*/ 0 h 117"/>
                <a:gd name="T12" fmla="*/ 84 w 89"/>
                <a:gd name="T13" fmla="*/ 96 h 117"/>
                <a:gd name="T14" fmla="*/ 88 w 89"/>
                <a:gd name="T15" fmla="*/ 103 h 117"/>
                <a:gd name="T16" fmla="*/ 89 w 89"/>
                <a:gd name="T17" fmla="*/ 109 h 117"/>
                <a:gd name="T18" fmla="*/ 88 w 89"/>
                <a:gd name="T19" fmla="*/ 112 h 117"/>
                <a:gd name="T20" fmla="*/ 84 w 89"/>
                <a:gd name="T21" fmla="*/ 116 h 117"/>
                <a:gd name="T22" fmla="*/ 81 w 89"/>
                <a:gd name="T23" fmla="*/ 117 h 117"/>
                <a:gd name="T24" fmla="*/ 74 w 89"/>
                <a:gd name="T25" fmla="*/ 116 h 117"/>
                <a:gd name="T26" fmla="*/ 69 w 89"/>
                <a:gd name="T27" fmla="*/ 112 h 117"/>
                <a:gd name="T28" fmla="*/ 62 w 89"/>
                <a:gd name="T29" fmla="*/ 107 h 11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9"/>
                <a:gd name="T46" fmla="*/ 0 h 117"/>
                <a:gd name="T47" fmla="*/ 89 w 89"/>
                <a:gd name="T48" fmla="*/ 117 h 11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9" h="117">
                  <a:moveTo>
                    <a:pt x="62" y="107"/>
                  </a:moveTo>
                  <a:lnTo>
                    <a:pt x="0" y="25"/>
                  </a:lnTo>
                  <a:lnTo>
                    <a:pt x="13" y="21"/>
                  </a:lnTo>
                  <a:lnTo>
                    <a:pt x="21" y="18"/>
                  </a:lnTo>
                  <a:lnTo>
                    <a:pt x="32" y="13"/>
                  </a:lnTo>
                  <a:lnTo>
                    <a:pt x="42" y="0"/>
                  </a:lnTo>
                  <a:lnTo>
                    <a:pt x="84" y="96"/>
                  </a:lnTo>
                  <a:lnTo>
                    <a:pt x="88" y="103"/>
                  </a:lnTo>
                  <a:lnTo>
                    <a:pt x="89" y="109"/>
                  </a:lnTo>
                  <a:lnTo>
                    <a:pt x="88" y="112"/>
                  </a:lnTo>
                  <a:lnTo>
                    <a:pt x="84" y="116"/>
                  </a:lnTo>
                  <a:lnTo>
                    <a:pt x="81" y="117"/>
                  </a:lnTo>
                  <a:lnTo>
                    <a:pt x="74" y="116"/>
                  </a:lnTo>
                  <a:lnTo>
                    <a:pt x="69" y="112"/>
                  </a:lnTo>
                  <a:lnTo>
                    <a:pt x="62" y="107"/>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33" name="Freeform 321"/>
            <p:cNvSpPr>
              <a:spLocks/>
            </p:cNvSpPr>
            <p:nvPr/>
          </p:nvSpPr>
          <p:spPr bwMode="auto">
            <a:xfrm>
              <a:off x="2710" y="652"/>
              <a:ext cx="89" cy="117"/>
            </a:xfrm>
            <a:custGeom>
              <a:avLst/>
              <a:gdLst>
                <a:gd name="T0" fmla="*/ 62 w 89"/>
                <a:gd name="T1" fmla="*/ 107 h 117"/>
                <a:gd name="T2" fmla="*/ 0 w 89"/>
                <a:gd name="T3" fmla="*/ 25 h 117"/>
                <a:gd name="T4" fmla="*/ 13 w 89"/>
                <a:gd name="T5" fmla="*/ 21 h 117"/>
                <a:gd name="T6" fmla="*/ 21 w 89"/>
                <a:gd name="T7" fmla="*/ 18 h 117"/>
                <a:gd name="T8" fmla="*/ 32 w 89"/>
                <a:gd name="T9" fmla="*/ 13 h 117"/>
                <a:gd name="T10" fmla="*/ 42 w 89"/>
                <a:gd name="T11" fmla="*/ 0 h 117"/>
                <a:gd name="T12" fmla="*/ 84 w 89"/>
                <a:gd name="T13" fmla="*/ 96 h 117"/>
                <a:gd name="T14" fmla="*/ 88 w 89"/>
                <a:gd name="T15" fmla="*/ 103 h 117"/>
                <a:gd name="T16" fmla="*/ 89 w 89"/>
                <a:gd name="T17" fmla="*/ 109 h 117"/>
                <a:gd name="T18" fmla="*/ 88 w 89"/>
                <a:gd name="T19" fmla="*/ 112 h 117"/>
                <a:gd name="T20" fmla="*/ 84 w 89"/>
                <a:gd name="T21" fmla="*/ 116 h 117"/>
                <a:gd name="T22" fmla="*/ 81 w 89"/>
                <a:gd name="T23" fmla="*/ 117 h 117"/>
                <a:gd name="T24" fmla="*/ 74 w 89"/>
                <a:gd name="T25" fmla="*/ 116 h 117"/>
                <a:gd name="T26" fmla="*/ 69 w 89"/>
                <a:gd name="T27" fmla="*/ 112 h 117"/>
                <a:gd name="T28" fmla="*/ 62 w 89"/>
                <a:gd name="T29" fmla="*/ 107 h 11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9"/>
                <a:gd name="T46" fmla="*/ 0 h 117"/>
                <a:gd name="T47" fmla="*/ 89 w 89"/>
                <a:gd name="T48" fmla="*/ 117 h 11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9" h="117">
                  <a:moveTo>
                    <a:pt x="62" y="107"/>
                  </a:moveTo>
                  <a:lnTo>
                    <a:pt x="0" y="25"/>
                  </a:lnTo>
                  <a:lnTo>
                    <a:pt x="13" y="21"/>
                  </a:lnTo>
                  <a:lnTo>
                    <a:pt x="21" y="18"/>
                  </a:lnTo>
                  <a:lnTo>
                    <a:pt x="32" y="13"/>
                  </a:lnTo>
                  <a:lnTo>
                    <a:pt x="42" y="0"/>
                  </a:lnTo>
                  <a:lnTo>
                    <a:pt x="84" y="96"/>
                  </a:lnTo>
                  <a:lnTo>
                    <a:pt x="88" y="103"/>
                  </a:lnTo>
                  <a:lnTo>
                    <a:pt x="89" y="109"/>
                  </a:lnTo>
                  <a:lnTo>
                    <a:pt x="88" y="112"/>
                  </a:lnTo>
                  <a:lnTo>
                    <a:pt x="84" y="116"/>
                  </a:lnTo>
                  <a:lnTo>
                    <a:pt x="81" y="117"/>
                  </a:lnTo>
                  <a:lnTo>
                    <a:pt x="74" y="116"/>
                  </a:lnTo>
                  <a:lnTo>
                    <a:pt x="69" y="112"/>
                  </a:lnTo>
                  <a:lnTo>
                    <a:pt x="62" y="107"/>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334" name="Freeform 322"/>
            <p:cNvSpPr>
              <a:spLocks/>
            </p:cNvSpPr>
            <p:nvPr/>
          </p:nvSpPr>
          <p:spPr bwMode="auto">
            <a:xfrm>
              <a:off x="2728" y="452"/>
              <a:ext cx="82" cy="111"/>
            </a:xfrm>
            <a:custGeom>
              <a:avLst/>
              <a:gdLst>
                <a:gd name="T0" fmla="*/ 54 w 82"/>
                <a:gd name="T1" fmla="*/ 10 h 111"/>
                <a:gd name="T2" fmla="*/ 0 w 82"/>
                <a:gd name="T3" fmla="*/ 78 h 111"/>
                <a:gd name="T4" fmla="*/ 9 w 82"/>
                <a:gd name="T5" fmla="*/ 83 h 111"/>
                <a:gd name="T6" fmla="*/ 16 w 82"/>
                <a:gd name="T7" fmla="*/ 89 h 111"/>
                <a:gd name="T8" fmla="*/ 24 w 82"/>
                <a:gd name="T9" fmla="*/ 97 h 111"/>
                <a:gd name="T10" fmla="*/ 37 w 82"/>
                <a:gd name="T11" fmla="*/ 111 h 111"/>
                <a:gd name="T12" fmla="*/ 78 w 82"/>
                <a:gd name="T13" fmla="*/ 22 h 111"/>
                <a:gd name="T14" fmla="*/ 82 w 82"/>
                <a:gd name="T15" fmla="*/ 17 h 111"/>
                <a:gd name="T16" fmla="*/ 82 w 82"/>
                <a:gd name="T17" fmla="*/ 10 h 111"/>
                <a:gd name="T18" fmla="*/ 80 w 82"/>
                <a:gd name="T19" fmla="*/ 5 h 111"/>
                <a:gd name="T20" fmla="*/ 78 w 82"/>
                <a:gd name="T21" fmla="*/ 1 h 111"/>
                <a:gd name="T22" fmla="*/ 73 w 82"/>
                <a:gd name="T23" fmla="*/ 0 h 111"/>
                <a:gd name="T24" fmla="*/ 68 w 82"/>
                <a:gd name="T25" fmla="*/ 1 h 111"/>
                <a:gd name="T26" fmla="*/ 61 w 82"/>
                <a:gd name="T27" fmla="*/ 3 h 111"/>
                <a:gd name="T28" fmla="*/ 54 w 82"/>
                <a:gd name="T29" fmla="*/ 10 h 11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2"/>
                <a:gd name="T46" fmla="*/ 0 h 111"/>
                <a:gd name="T47" fmla="*/ 82 w 82"/>
                <a:gd name="T48" fmla="*/ 111 h 11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2" h="111">
                  <a:moveTo>
                    <a:pt x="54" y="10"/>
                  </a:moveTo>
                  <a:lnTo>
                    <a:pt x="0" y="78"/>
                  </a:lnTo>
                  <a:lnTo>
                    <a:pt x="9" y="83"/>
                  </a:lnTo>
                  <a:lnTo>
                    <a:pt x="16" y="89"/>
                  </a:lnTo>
                  <a:lnTo>
                    <a:pt x="24" y="97"/>
                  </a:lnTo>
                  <a:lnTo>
                    <a:pt x="37" y="111"/>
                  </a:lnTo>
                  <a:lnTo>
                    <a:pt x="78" y="22"/>
                  </a:lnTo>
                  <a:lnTo>
                    <a:pt x="82" y="17"/>
                  </a:lnTo>
                  <a:lnTo>
                    <a:pt x="82" y="10"/>
                  </a:lnTo>
                  <a:lnTo>
                    <a:pt x="80" y="5"/>
                  </a:lnTo>
                  <a:lnTo>
                    <a:pt x="78" y="1"/>
                  </a:lnTo>
                  <a:lnTo>
                    <a:pt x="73" y="0"/>
                  </a:lnTo>
                  <a:lnTo>
                    <a:pt x="68" y="1"/>
                  </a:lnTo>
                  <a:lnTo>
                    <a:pt x="61" y="3"/>
                  </a:lnTo>
                  <a:lnTo>
                    <a:pt x="54" y="10"/>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35" name="Freeform 323"/>
            <p:cNvSpPr>
              <a:spLocks/>
            </p:cNvSpPr>
            <p:nvPr/>
          </p:nvSpPr>
          <p:spPr bwMode="auto">
            <a:xfrm>
              <a:off x="2728" y="452"/>
              <a:ext cx="82" cy="111"/>
            </a:xfrm>
            <a:custGeom>
              <a:avLst/>
              <a:gdLst>
                <a:gd name="T0" fmla="*/ 54 w 82"/>
                <a:gd name="T1" fmla="*/ 10 h 111"/>
                <a:gd name="T2" fmla="*/ 0 w 82"/>
                <a:gd name="T3" fmla="*/ 78 h 111"/>
                <a:gd name="T4" fmla="*/ 9 w 82"/>
                <a:gd name="T5" fmla="*/ 83 h 111"/>
                <a:gd name="T6" fmla="*/ 16 w 82"/>
                <a:gd name="T7" fmla="*/ 89 h 111"/>
                <a:gd name="T8" fmla="*/ 24 w 82"/>
                <a:gd name="T9" fmla="*/ 97 h 111"/>
                <a:gd name="T10" fmla="*/ 37 w 82"/>
                <a:gd name="T11" fmla="*/ 111 h 111"/>
                <a:gd name="T12" fmla="*/ 78 w 82"/>
                <a:gd name="T13" fmla="*/ 22 h 111"/>
                <a:gd name="T14" fmla="*/ 82 w 82"/>
                <a:gd name="T15" fmla="*/ 17 h 111"/>
                <a:gd name="T16" fmla="*/ 82 w 82"/>
                <a:gd name="T17" fmla="*/ 10 h 111"/>
                <a:gd name="T18" fmla="*/ 80 w 82"/>
                <a:gd name="T19" fmla="*/ 5 h 111"/>
                <a:gd name="T20" fmla="*/ 78 w 82"/>
                <a:gd name="T21" fmla="*/ 1 h 111"/>
                <a:gd name="T22" fmla="*/ 73 w 82"/>
                <a:gd name="T23" fmla="*/ 0 h 111"/>
                <a:gd name="T24" fmla="*/ 68 w 82"/>
                <a:gd name="T25" fmla="*/ 1 h 111"/>
                <a:gd name="T26" fmla="*/ 61 w 82"/>
                <a:gd name="T27" fmla="*/ 3 h 111"/>
                <a:gd name="T28" fmla="*/ 54 w 82"/>
                <a:gd name="T29" fmla="*/ 10 h 11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2"/>
                <a:gd name="T46" fmla="*/ 0 h 111"/>
                <a:gd name="T47" fmla="*/ 82 w 82"/>
                <a:gd name="T48" fmla="*/ 111 h 11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2" h="111">
                  <a:moveTo>
                    <a:pt x="54" y="10"/>
                  </a:moveTo>
                  <a:lnTo>
                    <a:pt x="0" y="78"/>
                  </a:lnTo>
                  <a:lnTo>
                    <a:pt x="9" y="83"/>
                  </a:lnTo>
                  <a:lnTo>
                    <a:pt x="16" y="89"/>
                  </a:lnTo>
                  <a:lnTo>
                    <a:pt x="24" y="97"/>
                  </a:lnTo>
                  <a:lnTo>
                    <a:pt x="37" y="111"/>
                  </a:lnTo>
                  <a:lnTo>
                    <a:pt x="78" y="22"/>
                  </a:lnTo>
                  <a:lnTo>
                    <a:pt x="82" y="17"/>
                  </a:lnTo>
                  <a:lnTo>
                    <a:pt x="82" y="10"/>
                  </a:lnTo>
                  <a:lnTo>
                    <a:pt x="80" y="5"/>
                  </a:lnTo>
                  <a:lnTo>
                    <a:pt x="78" y="1"/>
                  </a:lnTo>
                  <a:lnTo>
                    <a:pt x="73" y="0"/>
                  </a:lnTo>
                  <a:lnTo>
                    <a:pt x="68" y="1"/>
                  </a:lnTo>
                  <a:lnTo>
                    <a:pt x="61" y="3"/>
                  </a:lnTo>
                  <a:lnTo>
                    <a:pt x="54" y="10"/>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336" name="Freeform 324"/>
            <p:cNvSpPr>
              <a:spLocks/>
            </p:cNvSpPr>
            <p:nvPr/>
          </p:nvSpPr>
          <p:spPr bwMode="auto">
            <a:xfrm>
              <a:off x="2731" y="253"/>
              <a:ext cx="88" cy="120"/>
            </a:xfrm>
            <a:custGeom>
              <a:avLst/>
              <a:gdLst>
                <a:gd name="T0" fmla="*/ 61 w 88"/>
                <a:gd name="T1" fmla="*/ 111 h 120"/>
                <a:gd name="T2" fmla="*/ 0 w 88"/>
                <a:gd name="T3" fmla="*/ 26 h 120"/>
                <a:gd name="T4" fmla="*/ 13 w 88"/>
                <a:gd name="T5" fmla="*/ 22 h 120"/>
                <a:gd name="T6" fmla="*/ 21 w 88"/>
                <a:gd name="T7" fmla="*/ 19 h 120"/>
                <a:gd name="T8" fmla="*/ 32 w 88"/>
                <a:gd name="T9" fmla="*/ 12 h 120"/>
                <a:gd name="T10" fmla="*/ 42 w 88"/>
                <a:gd name="T11" fmla="*/ 0 h 120"/>
                <a:gd name="T12" fmla="*/ 82 w 88"/>
                <a:gd name="T13" fmla="*/ 99 h 120"/>
                <a:gd name="T14" fmla="*/ 86 w 88"/>
                <a:gd name="T15" fmla="*/ 106 h 120"/>
                <a:gd name="T16" fmla="*/ 88 w 88"/>
                <a:gd name="T17" fmla="*/ 111 h 120"/>
                <a:gd name="T18" fmla="*/ 86 w 88"/>
                <a:gd name="T19" fmla="*/ 117 h 120"/>
                <a:gd name="T20" fmla="*/ 84 w 88"/>
                <a:gd name="T21" fmla="*/ 120 h 120"/>
                <a:gd name="T22" fmla="*/ 79 w 88"/>
                <a:gd name="T23" fmla="*/ 120 h 120"/>
                <a:gd name="T24" fmla="*/ 74 w 88"/>
                <a:gd name="T25" fmla="*/ 120 h 120"/>
                <a:gd name="T26" fmla="*/ 68 w 88"/>
                <a:gd name="T27" fmla="*/ 117 h 120"/>
                <a:gd name="T28" fmla="*/ 61 w 88"/>
                <a:gd name="T29" fmla="*/ 111 h 1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8"/>
                <a:gd name="T46" fmla="*/ 0 h 120"/>
                <a:gd name="T47" fmla="*/ 88 w 88"/>
                <a:gd name="T48" fmla="*/ 120 h 12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8" h="120">
                  <a:moveTo>
                    <a:pt x="61" y="111"/>
                  </a:moveTo>
                  <a:lnTo>
                    <a:pt x="0" y="26"/>
                  </a:lnTo>
                  <a:lnTo>
                    <a:pt x="13" y="22"/>
                  </a:lnTo>
                  <a:lnTo>
                    <a:pt x="21" y="19"/>
                  </a:lnTo>
                  <a:lnTo>
                    <a:pt x="32" y="12"/>
                  </a:lnTo>
                  <a:lnTo>
                    <a:pt x="42" y="0"/>
                  </a:lnTo>
                  <a:lnTo>
                    <a:pt x="82" y="99"/>
                  </a:lnTo>
                  <a:lnTo>
                    <a:pt x="86" y="106"/>
                  </a:lnTo>
                  <a:lnTo>
                    <a:pt x="88" y="111"/>
                  </a:lnTo>
                  <a:lnTo>
                    <a:pt x="86" y="117"/>
                  </a:lnTo>
                  <a:lnTo>
                    <a:pt x="84" y="120"/>
                  </a:lnTo>
                  <a:lnTo>
                    <a:pt x="79" y="120"/>
                  </a:lnTo>
                  <a:lnTo>
                    <a:pt x="74" y="120"/>
                  </a:lnTo>
                  <a:lnTo>
                    <a:pt x="68" y="117"/>
                  </a:lnTo>
                  <a:lnTo>
                    <a:pt x="61" y="111"/>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37" name="Freeform 325"/>
            <p:cNvSpPr>
              <a:spLocks/>
            </p:cNvSpPr>
            <p:nvPr/>
          </p:nvSpPr>
          <p:spPr bwMode="auto">
            <a:xfrm>
              <a:off x="2731" y="253"/>
              <a:ext cx="88" cy="120"/>
            </a:xfrm>
            <a:custGeom>
              <a:avLst/>
              <a:gdLst>
                <a:gd name="T0" fmla="*/ 61 w 88"/>
                <a:gd name="T1" fmla="*/ 111 h 120"/>
                <a:gd name="T2" fmla="*/ 0 w 88"/>
                <a:gd name="T3" fmla="*/ 26 h 120"/>
                <a:gd name="T4" fmla="*/ 13 w 88"/>
                <a:gd name="T5" fmla="*/ 22 h 120"/>
                <a:gd name="T6" fmla="*/ 21 w 88"/>
                <a:gd name="T7" fmla="*/ 19 h 120"/>
                <a:gd name="T8" fmla="*/ 32 w 88"/>
                <a:gd name="T9" fmla="*/ 12 h 120"/>
                <a:gd name="T10" fmla="*/ 42 w 88"/>
                <a:gd name="T11" fmla="*/ 0 h 120"/>
                <a:gd name="T12" fmla="*/ 82 w 88"/>
                <a:gd name="T13" fmla="*/ 99 h 120"/>
                <a:gd name="T14" fmla="*/ 86 w 88"/>
                <a:gd name="T15" fmla="*/ 106 h 120"/>
                <a:gd name="T16" fmla="*/ 88 w 88"/>
                <a:gd name="T17" fmla="*/ 111 h 120"/>
                <a:gd name="T18" fmla="*/ 86 w 88"/>
                <a:gd name="T19" fmla="*/ 117 h 120"/>
                <a:gd name="T20" fmla="*/ 84 w 88"/>
                <a:gd name="T21" fmla="*/ 120 h 120"/>
                <a:gd name="T22" fmla="*/ 79 w 88"/>
                <a:gd name="T23" fmla="*/ 120 h 120"/>
                <a:gd name="T24" fmla="*/ 74 w 88"/>
                <a:gd name="T25" fmla="*/ 120 h 120"/>
                <a:gd name="T26" fmla="*/ 68 w 88"/>
                <a:gd name="T27" fmla="*/ 117 h 120"/>
                <a:gd name="T28" fmla="*/ 61 w 88"/>
                <a:gd name="T29" fmla="*/ 111 h 1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8"/>
                <a:gd name="T46" fmla="*/ 0 h 120"/>
                <a:gd name="T47" fmla="*/ 88 w 88"/>
                <a:gd name="T48" fmla="*/ 120 h 12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8" h="120">
                  <a:moveTo>
                    <a:pt x="61" y="111"/>
                  </a:moveTo>
                  <a:lnTo>
                    <a:pt x="0" y="26"/>
                  </a:lnTo>
                  <a:lnTo>
                    <a:pt x="13" y="22"/>
                  </a:lnTo>
                  <a:lnTo>
                    <a:pt x="21" y="19"/>
                  </a:lnTo>
                  <a:lnTo>
                    <a:pt x="32" y="12"/>
                  </a:lnTo>
                  <a:lnTo>
                    <a:pt x="42" y="0"/>
                  </a:lnTo>
                  <a:lnTo>
                    <a:pt x="82" y="99"/>
                  </a:lnTo>
                  <a:lnTo>
                    <a:pt x="86" y="106"/>
                  </a:lnTo>
                  <a:lnTo>
                    <a:pt x="88" y="111"/>
                  </a:lnTo>
                  <a:lnTo>
                    <a:pt x="86" y="117"/>
                  </a:lnTo>
                  <a:lnTo>
                    <a:pt x="84" y="120"/>
                  </a:lnTo>
                  <a:lnTo>
                    <a:pt x="79" y="120"/>
                  </a:lnTo>
                  <a:lnTo>
                    <a:pt x="74" y="120"/>
                  </a:lnTo>
                  <a:lnTo>
                    <a:pt x="68" y="117"/>
                  </a:lnTo>
                  <a:lnTo>
                    <a:pt x="61" y="111"/>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338" name="Freeform 326"/>
            <p:cNvSpPr>
              <a:spLocks/>
            </p:cNvSpPr>
            <p:nvPr/>
          </p:nvSpPr>
          <p:spPr bwMode="auto">
            <a:xfrm>
              <a:off x="2714" y="26"/>
              <a:ext cx="85" cy="113"/>
            </a:xfrm>
            <a:custGeom>
              <a:avLst/>
              <a:gdLst>
                <a:gd name="T0" fmla="*/ 63 w 85"/>
                <a:gd name="T1" fmla="*/ 7 h 113"/>
                <a:gd name="T2" fmla="*/ 0 w 85"/>
                <a:gd name="T3" fmla="*/ 96 h 113"/>
                <a:gd name="T4" fmla="*/ 14 w 85"/>
                <a:gd name="T5" fmla="*/ 97 h 113"/>
                <a:gd name="T6" fmla="*/ 26 w 85"/>
                <a:gd name="T7" fmla="*/ 101 h 113"/>
                <a:gd name="T8" fmla="*/ 38 w 85"/>
                <a:gd name="T9" fmla="*/ 106 h 113"/>
                <a:gd name="T10" fmla="*/ 49 w 85"/>
                <a:gd name="T11" fmla="*/ 113 h 113"/>
                <a:gd name="T12" fmla="*/ 82 w 85"/>
                <a:gd name="T13" fmla="*/ 19 h 113"/>
                <a:gd name="T14" fmla="*/ 85 w 85"/>
                <a:gd name="T15" fmla="*/ 14 h 113"/>
                <a:gd name="T16" fmla="*/ 85 w 85"/>
                <a:gd name="T17" fmla="*/ 8 h 113"/>
                <a:gd name="T18" fmla="*/ 85 w 85"/>
                <a:gd name="T19" fmla="*/ 5 h 113"/>
                <a:gd name="T20" fmla="*/ 84 w 85"/>
                <a:gd name="T21" fmla="*/ 1 h 113"/>
                <a:gd name="T22" fmla="*/ 78 w 85"/>
                <a:gd name="T23" fmla="*/ 0 h 113"/>
                <a:gd name="T24" fmla="*/ 75 w 85"/>
                <a:gd name="T25" fmla="*/ 0 h 113"/>
                <a:gd name="T26" fmla="*/ 70 w 85"/>
                <a:gd name="T27" fmla="*/ 3 h 113"/>
                <a:gd name="T28" fmla="*/ 63 w 85"/>
                <a:gd name="T29" fmla="*/ 7 h 11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113"/>
                <a:gd name="T47" fmla="*/ 85 w 85"/>
                <a:gd name="T48" fmla="*/ 113 h 11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113">
                  <a:moveTo>
                    <a:pt x="63" y="7"/>
                  </a:moveTo>
                  <a:lnTo>
                    <a:pt x="0" y="96"/>
                  </a:lnTo>
                  <a:lnTo>
                    <a:pt x="14" y="97"/>
                  </a:lnTo>
                  <a:lnTo>
                    <a:pt x="26" y="101"/>
                  </a:lnTo>
                  <a:lnTo>
                    <a:pt x="38" y="106"/>
                  </a:lnTo>
                  <a:lnTo>
                    <a:pt x="49" y="113"/>
                  </a:lnTo>
                  <a:lnTo>
                    <a:pt x="82" y="19"/>
                  </a:lnTo>
                  <a:lnTo>
                    <a:pt x="85" y="14"/>
                  </a:lnTo>
                  <a:lnTo>
                    <a:pt x="85" y="8"/>
                  </a:lnTo>
                  <a:lnTo>
                    <a:pt x="85" y="5"/>
                  </a:lnTo>
                  <a:lnTo>
                    <a:pt x="84" y="1"/>
                  </a:lnTo>
                  <a:lnTo>
                    <a:pt x="78" y="0"/>
                  </a:lnTo>
                  <a:lnTo>
                    <a:pt x="75" y="0"/>
                  </a:lnTo>
                  <a:lnTo>
                    <a:pt x="70" y="3"/>
                  </a:lnTo>
                  <a:lnTo>
                    <a:pt x="63" y="7"/>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39" name="Freeform 327"/>
            <p:cNvSpPr>
              <a:spLocks/>
            </p:cNvSpPr>
            <p:nvPr/>
          </p:nvSpPr>
          <p:spPr bwMode="auto">
            <a:xfrm>
              <a:off x="2714" y="26"/>
              <a:ext cx="85" cy="113"/>
            </a:xfrm>
            <a:custGeom>
              <a:avLst/>
              <a:gdLst>
                <a:gd name="T0" fmla="*/ 63 w 85"/>
                <a:gd name="T1" fmla="*/ 7 h 113"/>
                <a:gd name="T2" fmla="*/ 0 w 85"/>
                <a:gd name="T3" fmla="*/ 96 h 113"/>
                <a:gd name="T4" fmla="*/ 14 w 85"/>
                <a:gd name="T5" fmla="*/ 97 h 113"/>
                <a:gd name="T6" fmla="*/ 26 w 85"/>
                <a:gd name="T7" fmla="*/ 101 h 113"/>
                <a:gd name="T8" fmla="*/ 38 w 85"/>
                <a:gd name="T9" fmla="*/ 106 h 113"/>
                <a:gd name="T10" fmla="*/ 49 w 85"/>
                <a:gd name="T11" fmla="*/ 113 h 113"/>
                <a:gd name="T12" fmla="*/ 82 w 85"/>
                <a:gd name="T13" fmla="*/ 19 h 113"/>
                <a:gd name="T14" fmla="*/ 85 w 85"/>
                <a:gd name="T15" fmla="*/ 14 h 113"/>
                <a:gd name="T16" fmla="*/ 85 w 85"/>
                <a:gd name="T17" fmla="*/ 8 h 113"/>
                <a:gd name="T18" fmla="*/ 85 w 85"/>
                <a:gd name="T19" fmla="*/ 5 h 113"/>
                <a:gd name="T20" fmla="*/ 84 w 85"/>
                <a:gd name="T21" fmla="*/ 1 h 113"/>
                <a:gd name="T22" fmla="*/ 78 w 85"/>
                <a:gd name="T23" fmla="*/ 0 h 113"/>
                <a:gd name="T24" fmla="*/ 75 w 85"/>
                <a:gd name="T25" fmla="*/ 0 h 113"/>
                <a:gd name="T26" fmla="*/ 70 w 85"/>
                <a:gd name="T27" fmla="*/ 3 h 113"/>
                <a:gd name="T28" fmla="*/ 63 w 85"/>
                <a:gd name="T29" fmla="*/ 7 h 11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113"/>
                <a:gd name="T47" fmla="*/ 85 w 85"/>
                <a:gd name="T48" fmla="*/ 113 h 11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113">
                  <a:moveTo>
                    <a:pt x="63" y="7"/>
                  </a:moveTo>
                  <a:lnTo>
                    <a:pt x="0" y="96"/>
                  </a:lnTo>
                  <a:lnTo>
                    <a:pt x="14" y="97"/>
                  </a:lnTo>
                  <a:lnTo>
                    <a:pt x="26" y="101"/>
                  </a:lnTo>
                  <a:lnTo>
                    <a:pt x="38" y="106"/>
                  </a:lnTo>
                  <a:lnTo>
                    <a:pt x="49" y="113"/>
                  </a:lnTo>
                  <a:lnTo>
                    <a:pt x="82" y="19"/>
                  </a:lnTo>
                  <a:lnTo>
                    <a:pt x="85" y="14"/>
                  </a:lnTo>
                  <a:lnTo>
                    <a:pt x="85" y="8"/>
                  </a:lnTo>
                  <a:lnTo>
                    <a:pt x="85" y="5"/>
                  </a:lnTo>
                  <a:lnTo>
                    <a:pt x="84" y="1"/>
                  </a:lnTo>
                  <a:lnTo>
                    <a:pt x="78" y="0"/>
                  </a:lnTo>
                  <a:lnTo>
                    <a:pt x="75" y="0"/>
                  </a:lnTo>
                  <a:lnTo>
                    <a:pt x="70" y="3"/>
                  </a:lnTo>
                  <a:lnTo>
                    <a:pt x="63" y="7"/>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340" name="Freeform 328"/>
            <p:cNvSpPr>
              <a:spLocks/>
            </p:cNvSpPr>
            <p:nvPr/>
          </p:nvSpPr>
          <p:spPr bwMode="auto">
            <a:xfrm>
              <a:off x="2635" y="1398"/>
              <a:ext cx="159" cy="159"/>
            </a:xfrm>
            <a:custGeom>
              <a:avLst/>
              <a:gdLst>
                <a:gd name="T0" fmla="*/ 0 w 159"/>
                <a:gd name="T1" fmla="*/ 78 h 159"/>
                <a:gd name="T2" fmla="*/ 2 w 159"/>
                <a:gd name="T3" fmla="*/ 63 h 159"/>
                <a:gd name="T4" fmla="*/ 7 w 159"/>
                <a:gd name="T5" fmla="*/ 47 h 159"/>
                <a:gd name="T6" fmla="*/ 14 w 159"/>
                <a:gd name="T7" fmla="*/ 35 h 159"/>
                <a:gd name="T8" fmla="*/ 25 w 159"/>
                <a:gd name="T9" fmla="*/ 23 h 159"/>
                <a:gd name="T10" fmla="*/ 35 w 159"/>
                <a:gd name="T11" fmla="*/ 12 h 159"/>
                <a:gd name="T12" fmla="*/ 49 w 159"/>
                <a:gd name="T13" fmla="*/ 5 h 159"/>
                <a:gd name="T14" fmla="*/ 65 w 159"/>
                <a:gd name="T15" fmla="*/ 0 h 159"/>
                <a:gd name="T16" fmla="*/ 81 w 159"/>
                <a:gd name="T17" fmla="*/ 0 h 159"/>
                <a:gd name="T18" fmla="*/ 96 w 159"/>
                <a:gd name="T19" fmla="*/ 0 h 159"/>
                <a:gd name="T20" fmla="*/ 112 w 159"/>
                <a:gd name="T21" fmla="*/ 5 h 159"/>
                <a:gd name="T22" fmla="*/ 124 w 159"/>
                <a:gd name="T23" fmla="*/ 12 h 159"/>
                <a:gd name="T24" fmla="*/ 137 w 159"/>
                <a:gd name="T25" fmla="*/ 23 h 159"/>
                <a:gd name="T26" fmla="*/ 147 w 159"/>
                <a:gd name="T27" fmla="*/ 35 h 159"/>
                <a:gd name="T28" fmla="*/ 154 w 159"/>
                <a:gd name="T29" fmla="*/ 47 h 159"/>
                <a:gd name="T30" fmla="*/ 157 w 159"/>
                <a:gd name="T31" fmla="*/ 63 h 159"/>
                <a:gd name="T32" fmla="*/ 159 w 159"/>
                <a:gd name="T33" fmla="*/ 78 h 159"/>
                <a:gd name="T34" fmla="*/ 157 w 159"/>
                <a:gd name="T35" fmla="*/ 94 h 159"/>
                <a:gd name="T36" fmla="*/ 154 w 159"/>
                <a:gd name="T37" fmla="*/ 110 h 159"/>
                <a:gd name="T38" fmla="*/ 147 w 159"/>
                <a:gd name="T39" fmla="*/ 124 h 159"/>
                <a:gd name="T40" fmla="*/ 137 w 159"/>
                <a:gd name="T41" fmla="*/ 134 h 159"/>
                <a:gd name="T42" fmla="*/ 124 w 159"/>
                <a:gd name="T43" fmla="*/ 145 h 159"/>
                <a:gd name="T44" fmla="*/ 112 w 159"/>
                <a:gd name="T45" fmla="*/ 152 h 159"/>
                <a:gd name="T46" fmla="*/ 96 w 159"/>
                <a:gd name="T47" fmla="*/ 157 h 159"/>
                <a:gd name="T48" fmla="*/ 81 w 159"/>
                <a:gd name="T49" fmla="*/ 159 h 159"/>
                <a:gd name="T50" fmla="*/ 65 w 159"/>
                <a:gd name="T51" fmla="*/ 157 h 159"/>
                <a:gd name="T52" fmla="*/ 49 w 159"/>
                <a:gd name="T53" fmla="*/ 152 h 159"/>
                <a:gd name="T54" fmla="*/ 35 w 159"/>
                <a:gd name="T55" fmla="*/ 145 h 159"/>
                <a:gd name="T56" fmla="*/ 25 w 159"/>
                <a:gd name="T57" fmla="*/ 134 h 159"/>
                <a:gd name="T58" fmla="*/ 14 w 159"/>
                <a:gd name="T59" fmla="*/ 124 h 159"/>
                <a:gd name="T60" fmla="*/ 7 w 159"/>
                <a:gd name="T61" fmla="*/ 110 h 159"/>
                <a:gd name="T62" fmla="*/ 2 w 159"/>
                <a:gd name="T63" fmla="*/ 94 h 159"/>
                <a:gd name="T64" fmla="*/ 0 w 159"/>
                <a:gd name="T65" fmla="*/ 78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0" y="78"/>
                  </a:moveTo>
                  <a:lnTo>
                    <a:pt x="2" y="63"/>
                  </a:lnTo>
                  <a:lnTo>
                    <a:pt x="7" y="47"/>
                  </a:lnTo>
                  <a:lnTo>
                    <a:pt x="14" y="35"/>
                  </a:lnTo>
                  <a:lnTo>
                    <a:pt x="25" y="23"/>
                  </a:lnTo>
                  <a:lnTo>
                    <a:pt x="35" y="12"/>
                  </a:lnTo>
                  <a:lnTo>
                    <a:pt x="49" y="5"/>
                  </a:lnTo>
                  <a:lnTo>
                    <a:pt x="65" y="0"/>
                  </a:lnTo>
                  <a:lnTo>
                    <a:pt x="81" y="0"/>
                  </a:lnTo>
                  <a:lnTo>
                    <a:pt x="96" y="0"/>
                  </a:lnTo>
                  <a:lnTo>
                    <a:pt x="112" y="5"/>
                  </a:lnTo>
                  <a:lnTo>
                    <a:pt x="124" y="12"/>
                  </a:lnTo>
                  <a:lnTo>
                    <a:pt x="137" y="23"/>
                  </a:lnTo>
                  <a:lnTo>
                    <a:pt x="147" y="35"/>
                  </a:lnTo>
                  <a:lnTo>
                    <a:pt x="154" y="47"/>
                  </a:lnTo>
                  <a:lnTo>
                    <a:pt x="157" y="63"/>
                  </a:lnTo>
                  <a:lnTo>
                    <a:pt x="159" y="78"/>
                  </a:lnTo>
                  <a:lnTo>
                    <a:pt x="157" y="94"/>
                  </a:lnTo>
                  <a:lnTo>
                    <a:pt x="154" y="110"/>
                  </a:lnTo>
                  <a:lnTo>
                    <a:pt x="147" y="124"/>
                  </a:lnTo>
                  <a:lnTo>
                    <a:pt x="137" y="134"/>
                  </a:lnTo>
                  <a:lnTo>
                    <a:pt x="124" y="145"/>
                  </a:lnTo>
                  <a:lnTo>
                    <a:pt x="112" y="152"/>
                  </a:lnTo>
                  <a:lnTo>
                    <a:pt x="96" y="157"/>
                  </a:lnTo>
                  <a:lnTo>
                    <a:pt x="81" y="159"/>
                  </a:lnTo>
                  <a:lnTo>
                    <a:pt x="65" y="157"/>
                  </a:lnTo>
                  <a:lnTo>
                    <a:pt x="49" y="152"/>
                  </a:lnTo>
                  <a:lnTo>
                    <a:pt x="35" y="145"/>
                  </a:lnTo>
                  <a:lnTo>
                    <a:pt x="25" y="134"/>
                  </a:lnTo>
                  <a:lnTo>
                    <a:pt x="14" y="124"/>
                  </a:lnTo>
                  <a:lnTo>
                    <a:pt x="7" y="110"/>
                  </a:lnTo>
                  <a:lnTo>
                    <a:pt x="2" y="94"/>
                  </a:lnTo>
                  <a:lnTo>
                    <a:pt x="0" y="78"/>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41" name="Freeform 329"/>
            <p:cNvSpPr>
              <a:spLocks/>
            </p:cNvSpPr>
            <p:nvPr/>
          </p:nvSpPr>
          <p:spPr bwMode="auto">
            <a:xfrm>
              <a:off x="2483" y="1422"/>
              <a:ext cx="109" cy="109"/>
            </a:xfrm>
            <a:custGeom>
              <a:avLst/>
              <a:gdLst>
                <a:gd name="T0" fmla="*/ 0 w 109"/>
                <a:gd name="T1" fmla="*/ 54 h 109"/>
                <a:gd name="T2" fmla="*/ 2 w 109"/>
                <a:gd name="T3" fmla="*/ 44 h 109"/>
                <a:gd name="T4" fmla="*/ 4 w 109"/>
                <a:gd name="T5" fmla="*/ 34 h 109"/>
                <a:gd name="T6" fmla="*/ 9 w 109"/>
                <a:gd name="T7" fmla="*/ 25 h 109"/>
                <a:gd name="T8" fmla="*/ 16 w 109"/>
                <a:gd name="T9" fmla="*/ 16 h 109"/>
                <a:gd name="T10" fmla="*/ 23 w 109"/>
                <a:gd name="T11" fmla="*/ 9 h 109"/>
                <a:gd name="T12" fmla="*/ 34 w 109"/>
                <a:gd name="T13" fmla="*/ 6 h 109"/>
                <a:gd name="T14" fmla="*/ 44 w 109"/>
                <a:gd name="T15" fmla="*/ 2 h 109"/>
                <a:gd name="T16" fmla="*/ 55 w 109"/>
                <a:gd name="T17" fmla="*/ 0 h 109"/>
                <a:gd name="T18" fmla="*/ 65 w 109"/>
                <a:gd name="T19" fmla="*/ 2 h 109"/>
                <a:gd name="T20" fmla="*/ 76 w 109"/>
                <a:gd name="T21" fmla="*/ 6 h 109"/>
                <a:gd name="T22" fmla="*/ 84 w 109"/>
                <a:gd name="T23" fmla="*/ 9 h 109"/>
                <a:gd name="T24" fmla="*/ 93 w 109"/>
                <a:gd name="T25" fmla="*/ 16 h 109"/>
                <a:gd name="T26" fmla="*/ 98 w 109"/>
                <a:gd name="T27" fmla="*/ 25 h 109"/>
                <a:gd name="T28" fmla="*/ 103 w 109"/>
                <a:gd name="T29" fmla="*/ 34 h 109"/>
                <a:gd name="T30" fmla="*/ 107 w 109"/>
                <a:gd name="T31" fmla="*/ 44 h 109"/>
                <a:gd name="T32" fmla="*/ 109 w 109"/>
                <a:gd name="T33" fmla="*/ 54 h 109"/>
                <a:gd name="T34" fmla="*/ 107 w 109"/>
                <a:gd name="T35" fmla="*/ 65 h 109"/>
                <a:gd name="T36" fmla="*/ 103 w 109"/>
                <a:gd name="T37" fmla="*/ 75 h 109"/>
                <a:gd name="T38" fmla="*/ 98 w 109"/>
                <a:gd name="T39" fmla="*/ 84 h 109"/>
                <a:gd name="T40" fmla="*/ 93 w 109"/>
                <a:gd name="T41" fmla="*/ 93 h 109"/>
                <a:gd name="T42" fmla="*/ 84 w 109"/>
                <a:gd name="T43" fmla="*/ 100 h 109"/>
                <a:gd name="T44" fmla="*/ 76 w 109"/>
                <a:gd name="T45" fmla="*/ 103 h 109"/>
                <a:gd name="T46" fmla="*/ 65 w 109"/>
                <a:gd name="T47" fmla="*/ 107 h 109"/>
                <a:gd name="T48" fmla="*/ 55 w 109"/>
                <a:gd name="T49" fmla="*/ 109 h 109"/>
                <a:gd name="T50" fmla="*/ 44 w 109"/>
                <a:gd name="T51" fmla="*/ 107 h 109"/>
                <a:gd name="T52" fmla="*/ 34 w 109"/>
                <a:gd name="T53" fmla="*/ 103 h 109"/>
                <a:gd name="T54" fmla="*/ 23 w 109"/>
                <a:gd name="T55" fmla="*/ 100 h 109"/>
                <a:gd name="T56" fmla="*/ 16 w 109"/>
                <a:gd name="T57" fmla="*/ 93 h 109"/>
                <a:gd name="T58" fmla="*/ 9 w 109"/>
                <a:gd name="T59" fmla="*/ 84 h 109"/>
                <a:gd name="T60" fmla="*/ 4 w 109"/>
                <a:gd name="T61" fmla="*/ 75 h 109"/>
                <a:gd name="T62" fmla="*/ 2 w 109"/>
                <a:gd name="T63" fmla="*/ 65 h 109"/>
                <a:gd name="T64" fmla="*/ 0 w 109"/>
                <a:gd name="T65" fmla="*/ 54 h 10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9"/>
                <a:gd name="T100" fmla="*/ 0 h 109"/>
                <a:gd name="T101" fmla="*/ 109 w 109"/>
                <a:gd name="T102" fmla="*/ 109 h 10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9" h="109">
                  <a:moveTo>
                    <a:pt x="0" y="54"/>
                  </a:moveTo>
                  <a:lnTo>
                    <a:pt x="2" y="44"/>
                  </a:lnTo>
                  <a:lnTo>
                    <a:pt x="4" y="34"/>
                  </a:lnTo>
                  <a:lnTo>
                    <a:pt x="9" y="25"/>
                  </a:lnTo>
                  <a:lnTo>
                    <a:pt x="16" y="16"/>
                  </a:lnTo>
                  <a:lnTo>
                    <a:pt x="23" y="9"/>
                  </a:lnTo>
                  <a:lnTo>
                    <a:pt x="34" y="6"/>
                  </a:lnTo>
                  <a:lnTo>
                    <a:pt x="44" y="2"/>
                  </a:lnTo>
                  <a:lnTo>
                    <a:pt x="55" y="0"/>
                  </a:lnTo>
                  <a:lnTo>
                    <a:pt x="65" y="2"/>
                  </a:lnTo>
                  <a:lnTo>
                    <a:pt x="76" y="6"/>
                  </a:lnTo>
                  <a:lnTo>
                    <a:pt x="84" y="9"/>
                  </a:lnTo>
                  <a:lnTo>
                    <a:pt x="93" y="16"/>
                  </a:lnTo>
                  <a:lnTo>
                    <a:pt x="98" y="25"/>
                  </a:lnTo>
                  <a:lnTo>
                    <a:pt x="103" y="34"/>
                  </a:lnTo>
                  <a:lnTo>
                    <a:pt x="107" y="44"/>
                  </a:lnTo>
                  <a:lnTo>
                    <a:pt x="109" y="54"/>
                  </a:lnTo>
                  <a:lnTo>
                    <a:pt x="107" y="65"/>
                  </a:lnTo>
                  <a:lnTo>
                    <a:pt x="103" y="75"/>
                  </a:lnTo>
                  <a:lnTo>
                    <a:pt x="98" y="84"/>
                  </a:lnTo>
                  <a:lnTo>
                    <a:pt x="93" y="93"/>
                  </a:lnTo>
                  <a:lnTo>
                    <a:pt x="84" y="100"/>
                  </a:lnTo>
                  <a:lnTo>
                    <a:pt x="76" y="103"/>
                  </a:lnTo>
                  <a:lnTo>
                    <a:pt x="65" y="107"/>
                  </a:lnTo>
                  <a:lnTo>
                    <a:pt x="55" y="109"/>
                  </a:lnTo>
                  <a:lnTo>
                    <a:pt x="44" y="107"/>
                  </a:lnTo>
                  <a:lnTo>
                    <a:pt x="34" y="103"/>
                  </a:lnTo>
                  <a:lnTo>
                    <a:pt x="23" y="100"/>
                  </a:lnTo>
                  <a:lnTo>
                    <a:pt x="16" y="93"/>
                  </a:lnTo>
                  <a:lnTo>
                    <a:pt x="9" y="84"/>
                  </a:lnTo>
                  <a:lnTo>
                    <a:pt x="4" y="75"/>
                  </a:lnTo>
                  <a:lnTo>
                    <a:pt x="2" y="65"/>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42" name="Freeform 330"/>
            <p:cNvSpPr>
              <a:spLocks/>
            </p:cNvSpPr>
            <p:nvPr/>
          </p:nvSpPr>
          <p:spPr bwMode="auto">
            <a:xfrm>
              <a:off x="2586" y="1454"/>
              <a:ext cx="72" cy="47"/>
            </a:xfrm>
            <a:custGeom>
              <a:avLst/>
              <a:gdLst>
                <a:gd name="T0" fmla="*/ 62 w 72"/>
                <a:gd name="T1" fmla="*/ 40 h 47"/>
                <a:gd name="T2" fmla="*/ 0 w 72"/>
                <a:gd name="T3" fmla="*/ 47 h 47"/>
                <a:gd name="T4" fmla="*/ 2 w 72"/>
                <a:gd name="T5" fmla="*/ 35 h 47"/>
                <a:gd name="T6" fmla="*/ 2 w 72"/>
                <a:gd name="T7" fmla="*/ 24 h 47"/>
                <a:gd name="T8" fmla="*/ 2 w 72"/>
                <a:gd name="T9" fmla="*/ 12 h 47"/>
                <a:gd name="T10" fmla="*/ 0 w 72"/>
                <a:gd name="T11" fmla="*/ 0 h 47"/>
                <a:gd name="T12" fmla="*/ 62 w 72"/>
                <a:gd name="T13" fmla="*/ 5 h 47"/>
                <a:gd name="T14" fmla="*/ 67 w 72"/>
                <a:gd name="T15" fmla="*/ 7 h 47"/>
                <a:gd name="T16" fmla="*/ 70 w 72"/>
                <a:gd name="T17" fmla="*/ 10 h 47"/>
                <a:gd name="T18" fmla="*/ 72 w 72"/>
                <a:gd name="T19" fmla="*/ 15 h 47"/>
                <a:gd name="T20" fmla="*/ 72 w 72"/>
                <a:gd name="T21" fmla="*/ 22 h 47"/>
                <a:gd name="T22" fmla="*/ 72 w 72"/>
                <a:gd name="T23" fmla="*/ 29 h 47"/>
                <a:gd name="T24" fmla="*/ 70 w 72"/>
                <a:gd name="T25" fmla="*/ 35 h 47"/>
                <a:gd name="T26" fmla="*/ 67 w 72"/>
                <a:gd name="T27" fmla="*/ 38 h 47"/>
                <a:gd name="T28" fmla="*/ 62 w 72"/>
                <a:gd name="T29" fmla="*/ 40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2"/>
                <a:gd name="T46" fmla="*/ 0 h 47"/>
                <a:gd name="T47" fmla="*/ 72 w 72"/>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2" h="47">
                  <a:moveTo>
                    <a:pt x="62" y="40"/>
                  </a:moveTo>
                  <a:lnTo>
                    <a:pt x="0" y="47"/>
                  </a:lnTo>
                  <a:lnTo>
                    <a:pt x="2" y="35"/>
                  </a:lnTo>
                  <a:lnTo>
                    <a:pt x="2" y="24"/>
                  </a:lnTo>
                  <a:lnTo>
                    <a:pt x="2" y="12"/>
                  </a:lnTo>
                  <a:lnTo>
                    <a:pt x="0" y="0"/>
                  </a:lnTo>
                  <a:lnTo>
                    <a:pt x="62" y="5"/>
                  </a:lnTo>
                  <a:lnTo>
                    <a:pt x="67" y="7"/>
                  </a:lnTo>
                  <a:lnTo>
                    <a:pt x="70" y="10"/>
                  </a:lnTo>
                  <a:lnTo>
                    <a:pt x="72" y="15"/>
                  </a:lnTo>
                  <a:lnTo>
                    <a:pt x="72" y="22"/>
                  </a:lnTo>
                  <a:lnTo>
                    <a:pt x="72" y="29"/>
                  </a:lnTo>
                  <a:lnTo>
                    <a:pt x="70" y="35"/>
                  </a:lnTo>
                  <a:lnTo>
                    <a:pt x="67" y="38"/>
                  </a:lnTo>
                  <a:lnTo>
                    <a:pt x="62" y="40"/>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43" name="Freeform 331"/>
            <p:cNvSpPr>
              <a:spLocks/>
            </p:cNvSpPr>
            <p:nvPr/>
          </p:nvSpPr>
          <p:spPr bwMode="auto">
            <a:xfrm>
              <a:off x="2586" y="1454"/>
              <a:ext cx="72" cy="47"/>
            </a:xfrm>
            <a:custGeom>
              <a:avLst/>
              <a:gdLst>
                <a:gd name="T0" fmla="*/ 62 w 72"/>
                <a:gd name="T1" fmla="*/ 40 h 47"/>
                <a:gd name="T2" fmla="*/ 0 w 72"/>
                <a:gd name="T3" fmla="*/ 47 h 47"/>
                <a:gd name="T4" fmla="*/ 2 w 72"/>
                <a:gd name="T5" fmla="*/ 35 h 47"/>
                <a:gd name="T6" fmla="*/ 2 w 72"/>
                <a:gd name="T7" fmla="*/ 24 h 47"/>
                <a:gd name="T8" fmla="*/ 2 w 72"/>
                <a:gd name="T9" fmla="*/ 12 h 47"/>
                <a:gd name="T10" fmla="*/ 0 w 72"/>
                <a:gd name="T11" fmla="*/ 0 h 47"/>
                <a:gd name="T12" fmla="*/ 62 w 72"/>
                <a:gd name="T13" fmla="*/ 5 h 47"/>
                <a:gd name="T14" fmla="*/ 67 w 72"/>
                <a:gd name="T15" fmla="*/ 7 h 47"/>
                <a:gd name="T16" fmla="*/ 70 w 72"/>
                <a:gd name="T17" fmla="*/ 10 h 47"/>
                <a:gd name="T18" fmla="*/ 72 w 72"/>
                <a:gd name="T19" fmla="*/ 15 h 47"/>
                <a:gd name="T20" fmla="*/ 72 w 72"/>
                <a:gd name="T21" fmla="*/ 22 h 47"/>
                <a:gd name="T22" fmla="*/ 72 w 72"/>
                <a:gd name="T23" fmla="*/ 29 h 47"/>
                <a:gd name="T24" fmla="*/ 70 w 72"/>
                <a:gd name="T25" fmla="*/ 35 h 47"/>
                <a:gd name="T26" fmla="*/ 67 w 72"/>
                <a:gd name="T27" fmla="*/ 38 h 47"/>
                <a:gd name="T28" fmla="*/ 62 w 72"/>
                <a:gd name="T29" fmla="*/ 40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2"/>
                <a:gd name="T46" fmla="*/ 0 h 47"/>
                <a:gd name="T47" fmla="*/ 72 w 72"/>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2" h="47">
                  <a:moveTo>
                    <a:pt x="62" y="40"/>
                  </a:moveTo>
                  <a:lnTo>
                    <a:pt x="0" y="47"/>
                  </a:lnTo>
                  <a:lnTo>
                    <a:pt x="2" y="35"/>
                  </a:lnTo>
                  <a:lnTo>
                    <a:pt x="2" y="24"/>
                  </a:lnTo>
                  <a:lnTo>
                    <a:pt x="2" y="12"/>
                  </a:lnTo>
                  <a:lnTo>
                    <a:pt x="0" y="0"/>
                  </a:lnTo>
                  <a:lnTo>
                    <a:pt x="62" y="5"/>
                  </a:lnTo>
                  <a:lnTo>
                    <a:pt x="67" y="7"/>
                  </a:lnTo>
                  <a:lnTo>
                    <a:pt x="70" y="10"/>
                  </a:lnTo>
                  <a:lnTo>
                    <a:pt x="72" y="15"/>
                  </a:lnTo>
                  <a:lnTo>
                    <a:pt x="72" y="22"/>
                  </a:lnTo>
                  <a:lnTo>
                    <a:pt x="72" y="29"/>
                  </a:lnTo>
                  <a:lnTo>
                    <a:pt x="70" y="35"/>
                  </a:lnTo>
                  <a:lnTo>
                    <a:pt x="67" y="38"/>
                  </a:lnTo>
                  <a:lnTo>
                    <a:pt x="62" y="40"/>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344" name="Freeform 332"/>
            <p:cNvSpPr>
              <a:spLocks/>
            </p:cNvSpPr>
            <p:nvPr/>
          </p:nvSpPr>
          <p:spPr bwMode="auto">
            <a:xfrm>
              <a:off x="2714" y="1302"/>
              <a:ext cx="85" cy="112"/>
            </a:xfrm>
            <a:custGeom>
              <a:avLst/>
              <a:gdLst>
                <a:gd name="T0" fmla="*/ 63 w 85"/>
                <a:gd name="T1" fmla="*/ 7 h 112"/>
                <a:gd name="T2" fmla="*/ 0 w 85"/>
                <a:gd name="T3" fmla="*/ 96 h 112"/>
                <a:gd name="T4" fmla="*/ 14 w 85"/>
                <a:gd name="T5" fmla="*/ 98 h 112"/>
                <a:gd name="T6" fmla="*/ 26 w 85"/>
                <a:gd name="T7" fmla="*/ 101 h 112"/>
                <a:gd name="T8" fmla="*/ 38 w 85"/>
                <a:gd name="T9" fmla="*/ 105 h 112"/>
                <a:gd name="T10" fmla="*/ 49 w 85"/>
                <a:gd name="T11" fmla="*/ 112 h 112"/>
                <a:gd name="T12" fmla="*/ 82 w 85"/>
                <a:gd name="T13" fmla="*/ 19 h 112"/>
                <a:gd name="T14" fmla="*/ 85 w 85"/>
                <a:gd name="T15" fmla="*/ 14 h 112"/>
                <a:gd name="T16" fmla="*/ 85 w 85"/>
                <a:gd name="T17" fmla="*/ 9 h 112"/>
                <a:gd name="T18" fmla="*/ 85 w 85"/>
                <a:gd name="T19" fmla="*/ 3 h 112"/>
                <a:gd name="T20" fmla="*/ 84 w 85"/>
                <a:gd name="T21" fmla="*/ 2 h 112"/>
                <a:gd name="T22" fmla="*/ 78 w 85"/>
                <a:gd name="T23" fmla="*/ 0 h 112"/>
                <a:gd name="T24" fmla="*/ 75 w 85"/>
                <a:gd name="T25" fmla="*/ 0 h 112"/>
                <a:gd name="T26" fmla="*/ 70 w 85"/>
                <a:gd name="T27" fmla="*/ 2 h 112"/>
                <a:gd name="T28" fmla="*/ 63 w 85"/>
                <a:gd name="T29" fmla="*/ 7 h 1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112"/>
                <a:gd name="T47" fmla="*/ 85 w 85"/>
                <a:gd name="T48" fmla="*/ 112 h 11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112">
                  <a:moveTo>
                    <a:pt x="63" y="7"/>
                  </a:moveTo>
                  <a:lnTo>
                    <a:pt x="0" y="96"/>
                  </a:lnTo>
                  <a:lnTo>
                    <a:pt x="14" y="98"/>
                  </a:lnTo>
                  <a:lnTo>
                    <a:pt x="26" y="101"/>
                  </a:lnTo>
                  <a:lnTo>
                    <a:pt x="38" y="105"/>
                  </a:lnTo>
                  <a:lnTo>
                    <a:pt x="49" y="112"/>
                  </a:lnTo>
                  <a:lnTo>
                    <a:pt x="82" y="19"/>
                  </a:lnTo>
                  <a:lnTo>
                    <a:pt x="85" y="14"/>
                  </a:lnTo>
                  <a:lnTo>
                    <a:pt x="85" y="9"/>
                  </a:lnTo>
                  <a:lnTo>
                    <a:pt x="85" y="3"/>
                  </a:lnTo>
                  <a:lnTo>
                    <a:pt x="84" y="2"/>
                  </a:lnTo>
                  <a:lnTo>
                    <a:pt x="78" y="0"/>
                  </a:lnTo>
                  <a:lnTo>
                    <a:pt x="75" y="0"/>
                  </a:lnTo>
                  <a:lnTo>
                    <a:pt x="70" y="2"/>
                  </a:lnTo>
                  <a:lnTo>
                    <a:pt x="63" y="7"/>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45" name="Freeform 333"/>
            <p:cNvSpPr>
              <a:spLocks/>
            </p:cNvSpPr>
            <p:nvPr/>
          </p:nvSpPr>
          <p:spPr bwMode="auto">
            <a:xfrm>
              <a:off x="2714" y="1302"/>
              <a:ext cx="85" cy="112"/>
            </a:xfrm>
            <a:custGeom>
              <a:avLst/>
              <a:gdLst>
                <a:gd name="T0" fmla="*/ 63 w 85"/>
                <a:gd name="T1" fmla="*/ 7 h 112"/>
                <a:gd name="T2" fmla="*/ 0 w 85"/>
                <a:gd name="T3" fmla="*/ 96 h 112"/>
                <a:gd name="T4" fmla="*/ 14 w 85"/>
                <a:gd name="T5" fmla="*/ 98 h 112"/>
                <a:gd name="T6" fmla="*/ 26 w 85"/>
                <a:gd name="T7" fmla="*/ 101 h 112"/>
                <a:gd name="T8" fmla="*/ 38 w 85"/>
                <a:gd name="T9" fmla="*/ 105 h 112"/>
                <a:gd name="T10" fmla="*/ 49 w 85"/>
                <a:gd name="T11" fmla="*/ 112 h 112"/>
                <a:gd name="T12" fmla="*/ 82 w 85"/>
                <a:gd name="T13" fmla="*/ 19 h 112"/>
                <a:gd name="T14" fmla="*/ 85 w 85"/>
                <a:gd name="T15" fmla="*/ 14 h 112"/>
                <a:gd name="T16" fmla="*/ 85 w 85"/>
                <a:gd name="T17" fmla="*/ 9 h 112"/>
                <a:gd name="T18" fmla="*/ 85 w 85"/>
                <a:gd name="T19" fmla="*/ 3 h 112"/>
                <a:gd name="T20" fmla="*/ 84 w 85"/>
                <a:gd name="T21" fmla="*/ 2 h 112"/>
                <a:gd name="T22" fmla="*/ 78 w 85"/>
                <a:gd name="T23" fmla="*/ 0 h 112"/>
                <a:gd name="T24" fmla="*/ 75 w 85"/>
                <a:gd name="T25" fmla="*/ 0 h 112"/>
                <a:gd name="T26" fmla="*/ 70 w 85"/>
                <a:gd name="T27" fmla="*/ 2 h 112"/>
                <a:gd name="T28" fmla="*/ 63 w 85"/>
                <a:gd name="T29" fmla="*/ 7 h 1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112"/>
                <a:gd name="T47" fmla="*/ 85 w 85"/>
                <a:gd name="T48" fmla="*/ 112 h 11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112">
                  <a:moveTo>
                    <a:pt x="63" y="7"/>
                  </a:moveTo>
                  <a:lnTo>
                    <a:pt x="0" y="96"/>
                  </a:lnTo>
                  <a:lnTo>
                    <a:pt x="14" y="98"/>
                  </a:lnTo>
                  <a:lnTo>
                    <a:pt x="26" y="101"/>
                  </a:lnTo>
                  <a:lnTo>
                    <a:pt x="38" y="105"/>
                  </a:lnTo>
                  <a:lnTo>
                    <a:pt x="49" y="112"/>
                  </a:lnTo>
                  <a:lnTo>
                    <a:pt x="82" y="19"/>
                  </a:lnTo>
                  <a:lnTo>
                    <a:pt x="85" y="14"/>
                  </a:lnTo>
                  <a:lnTo>
                    <a:pt x="85" y="9"/>
                  </a:lnTo>
                  <a:lnTo>
                    <a:pt x="85" y="3"/>
                  </a:lnTo>
                  <a:lnTo>
                    <a:pt x="84" y="2"/>
                  </a:lnTo>
                  <a:lnTo>
                    <a:pt x="78" y="0"/>
                  </a:lnTo>
                  <a:lnTo>
                    <a:pt x="75" y="0"/>
                  </a:lnTo>
                  <a:lnTo>
                    <a:pt x="70" y="2"/>
                  </a:lnTo>
                  <a:lnTo>
                    <a:pt x="63" y="7"/>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346" name="Freeform 334"/>
            <p:cNvSpPr>
              <a:spLocks/>
            </p:cNvSpPr>
            <p:nvPr/>
          </p:nvSpPr>
          <p:spPr bwMode="auto">
            <a:xfrm>
              <a:off x="2747" y="2658"/>
              <a:ext cx="155" cy="156"/>
            </a:xfrm>
            <a:custGeom>
              <a:avLst/>
              <a:gdLst>
                <a:gd name="T0" fmla="*/ 155 w 155"/>
                <a:gd name="T1" fmla="*/ 79 h 156"/>
                <a:gd name="T2" fmla="*/ 154 w 155"/>
                <a:gd name="T3" fmla="*/ 95 h 156"/>
                <a:gd name="T4" fmla="*/ 150 w 155"/>
                <a:gd name="T5" fmla="*/ 109 h 156"/>
                <a:gd name="T6" fmla="*/ 142 w 155"/>
                <a:gd name="T7" fmla="*/ 123 h 156"/>
                <a:gd name="T8" fmla="*/ 133 w 155"/>
                <a:gd name="T9" fmla="*/ 133 h 156"/>
                <a:gd name="T10" fmla="*/ 121 w 155"/>
                <a:gd name="T11" fmla="*/ 144 h 156"/>
                <a:gd name="T12" fmla="*/ 108 w 155"/>
                <a:gd name="T13" fmla="*/ 150 h 156"/>
                <a:gd name="T14" fmla="*/ 93 w 155"/>
                <a:gd name="T15" fmla="*/ 154 h 156"/>
                <a:gd name="T16" fmla="*/ 77 w 155"/>
                <a:gd name="T17" fmla="*/ 156 h 156"/>
                <a:gd name="T18" fmla="*/ 63 w 155"/>
                <a:gd name="T19" fmla="*/ 154 h 156"/>
                <a:gd name="T20" fmla="*/ 47 w 155"/>
                <a:gd name="T21" fmla="*/ 150 h 156"/>
                <a:gd name="T22" fmla="*/ 35 w 155"/>
                <a:gd name="T23" fmla="*/ 144 h 156"/>
                <a:gd name="T24" fmla="*/ 23 w 155"/>
                <a:gd name="T25" fmla="*/ 133 h 156"/>
                <a:gd name="T26" fmla="*/ 14 w 155"/>
                <a:gd name="T27" fmla="*/ 123 h 156"/>
                <a:gd name="T28" fmla="*/ 5 w 155"/>
                <a:gd name="T29" fmla="*/ 109 h 156"/>
                <a:gd name="T30" fmla="*/ 2 w 155"/>
                <a:gd name="T31" fmla="*/ 95 h 156"/>
                <a:gd name="T32" fmla="*/ 0 w 155"/>
                <a:gd name="T33" fmla="*/ 79 h 156"/>
                <a:gd name="T34" fmla="*/ 2 w 155"/>
                <a:gd name="T35" fmla="*/ 63 h 156"/>
                <a:gd name="T36" fmla="*/ 5 w 155"/>
                <a:gd name="T37" fmla="*/ 47 h 156"/>
                <a:gd name="T38" fmla="*/ 14 w 155"/>
                <a:gd name="T39" fmla="*/ 35 h 156"/>
                <a:gd name="T40" fmla="*/ 23 w 155"/>
                <a:gd name="T41" fmla="*/ 23 h 156"/>
                <a:gd name="T42" fmla="*/ 35 w 155"/>
                <a:gd name="T43" fmla="*/ 14 h 156"/>
                <a:gd name="T44" fmla="*/ 47 w 155"/>
                <a:gd name="T45" fmla="*/ 7 h 156"/>
                <a:gd name="T46" fmla="*/ 63 w 155"/>
                <a:gd name="T47" fmla="*/ 2 h 156"/>
                <a:gd name="T48" fmla="*/ 77 w 155"/>
                <a:gd name="T49" fmla="*/ 0 h 156"/>
                <a:gd name="T50" fmla="*/ 93 w 155"/>
                <a:gd name="T51" fmla="*/ 2 h 156"/>
                <a:gd name="T52" fmla="*/ 108 w 155"/>
                <a:gd name="T53" fmla="*/ 7 h 156"/>
                <a:gd name="T54" fmla="*/ 121 w 155"/>
                <a:gd name="T55" fmla="*/ 14 h 156"/>
                <a:gd name="T56" fmla="*/ 133 w 155"/>
                <a:gd name="T57" fmla="*/ 23 h 156"/>
                <a:gd name="T58" fmla="*/ 142 w 155"/>
                <a:gd name="T59" fmla="*/ 35 h 156"/>
                <a:gd name="T60" fmla="*/ 150 w 155"/>
                <a:gd name="T61" fmla="*/ 47 h 156"/>
                <a:gd name="T62" fmla="*/ 154 w 155"/>
                <a:gd name="T63" fmla="*/ 63 h 156"/>
                <a:gd name="T64" fmla="*/ 155 w 155"/>
                <a:gd name="T65" fmla="*/ 79 h 15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5"/>
                <a:gd name="T100" fmla="*/ 0 h 156"/>
                <a:gd name="T101" fmla="*/ 155 w 155"/>
                <a:gd name="T102" fmla="*/ 156 h 15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5" h="156">
                  <a:moveTo>
                    <a:pt x="155" y="79"/>
                  </a:moveTo>
                  <a:lnTo>
                    <a:pt x="154" y="95"/>
                  </a:lnTo>
                  <a:lnTo>
                    <a:pt x="150" y="109"/>
                  </a:lnTo>
                  <a:lnTo>
                    <a:pt x="142" y="123"/>
                  </a:lnTo>
                  <a:lnTo>
                    <a:pt x="133" y="133"/>
                  </a:lnTo>
                  <a:lnTo>
                    <a:pt x="121" y="144"/>
                  </a:lnTo>
                  <a:lnTo>
                    <a:pt x="108" y="150"/>
                  </a:lnTo>
                  <a:lnTo>
                    <a:pt x="93" y="154"/>
                  </a:lnTo>
                  <a:lnTo>
                    <a:pt x="77" y="156"/>
                  </a:lnTo>
                  <a:lnTo>
                    <a:pt x="63" y="154"/>
                  </a:lnTo>
                  <a:lnTo>
                    <a:pt x="47" y="150"/>
                  </a:lnTo>
                  <a:lnTo>
                    <a:pt x="35" y="144"/>
                  </a:lnTo>
                  <a:lnTo>
                    <a:pt x="23" y="133"/>
                  </a:lnTo>
                  <a:lnTo>
                    <a:pt x="14" y="123"/>
                  </a:lnTo>
                  <a:lnTo>
                    <a:pt x="5" y="109"/>
                  </a:lnTo>
                  <a:lnTo>
                    <a:pt x="2" y="95"/>
                  </a:lnTo>
                  <a:lnTo>
                    <a:pt x="0" y="79"/>
                  </a:lnTo>
                  <a:lnTo>
                    <a:pt x="2" y="63"/>
                  </a:lnTo>
                  <a:lnTo>
                    <a:pt x="5" y="47"/>
                  </a:lnTo>
                  <a:lnTo>
                    <a:pt x="14" y="35"/>
                  </a:lnTo>
                  <a:lnTo>
                    <a:pt x="23" y="23"/>
                  </a:lnTo>
                  <a:lnTo>
                    <a:pt x="35" y="14"/>
                  </a:lnTo>
                  <a:lnTo>
                    <a:pt x="47" y="7"/>
                  </a:lnTo>
                  <a:lnTo>
                    <a:pt x="63" y="2"/>
                  </a:lnTo>
                  <a:lnTo>
                    <a:pt x="77" y="0"/>
                  </a:lnTo>
                  <a:lnTo>
                    <a:pt x="93" y="2"/>
                  </a:lnTo>
                  <a:lnTo>
                    <a:pt x="108" y="7"/>
                  </a:lnTo>
                  <a:lnTo>
                    <a:pt x="121" y="14"/>
                  </a:lnTo>
                  <a:lnTo>
                    <a:pt x="133" y="23"/>
                  </a:lnTo>
                  <a:lnTo>
                    <a:pt x="142" y="35"/>
                  </a:lnTo>
                  <a:lnTo>
                    <a:pt x="150" y="47"/>
                  </a:lnTo>
                  <a:lnTo>
                    <a:pt x="154" y="63"/>
                  </a:lnTo>
                  <a:lnTo>
                    <a:pt x="155" y="79"/>
                  </a:lnTo>
                  <a:close/>
                </a:path>
              </a:pathLst>
            </a:custGeom>
            <a:gradFill rotWithShape="1">
              <a:gsLst>
                <a:gs pos="0">
                  <a:srgbClr val="FFE3B9"/>
                </a:gs>
                <a:gs pos="100000">
                  <a:srgbClr val="FF99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47" name="Freeform 335"/>
            <p:cNvSpPr>
              <a:spLocks/>
            </p:cNvSpPr>
            <p:nvPr/>
          </p:nvSpPr>
          <p:spPr bwMode="auto">
            <a:xfrm>
              <a:off x="2642" y="2266"/>
              <a:ext cx="159" cy="158"/>
            </a:xfrm>
            <a:custGeom>
              <a:avLst/>
              <a:gdLst>
                <a:gd name="T0" fmla="*/ 0 w 159"/>
                <a:gd name="T1" fmla="*/ 80 h 158"/>
                <a:gd name="T2" fmla="*/ 2 w 159"/>
                <a:gd name="T3" fmla="*/ 64 h 158"/>
                <a:gd name="T4" fmla="*/ 7 w 159"/>
                <a:gd name="T5" fmla="*/ 48 h 158"/>
                <a:gd name="T6" fmla="*/ 14 w 159"/>
                <a:gd name="T7" fmla="*/ 36 h 158"/>
                <a:gd name="T8" fmla="*/ 25 w 159"/>
                <a:gd name="T9" fmla="*/ 24 h 158"/>
                <a:gd name="T10" fmla="*/ 35 w 159"/>
                <a:gd name="T11" fmla="*/ 14 h 158"/>
                <a:gd name="T12" fmla="*/ 49 w 159"/>
                <a:gd name="T13" fmla="*/ 7 h 158"/>
                <a:gd name="T14" fmla="*/ 65 w 159"/>
                <a:gd name="T15" fmla="*/ 1 h 158"/>
                <a:gd name="T16" fmla="*/ 81 w 159"/>
                <a:gd name="T17" fmla="*/ 0 h 158"/>
                <a:gd name="T18" fmla="*/ 96 w 159"/>
                <a:gd name="T19" fmla="*/ 1 h 158"/>
                <a:gd name="T20" fmla="*/ 112 w 159"/>
                <a:gd name="T21" fmla="*/ 7 h 158"/>
                <a:gd name="T22" fmla="*/ 124 w 159"/>
                <a:gd name="T23" fmla="*/ 14 h 158"/>
                <a:gd name="T24" fmla="*/ 137 w 159"/>
                <a:gd name="T25" fmla="*/ 24 h 158"/>
                <a:gd name="T26" fmla="*/ 147 w 159"/>
                <a:gd name="T27" fmla="*/ 36 h 158"/>
                <a:gd name="T28" fmla="*/ 154 w 159"/>
                <a:gd name="T29" fmla="*/ 48 h 158"/>
                <a:gd name="T30" fmla="*/ 157 w 159"/>
                <a:gd name="T31" fmla="*/ 64 h 158"/>
                <a:gd name="T32" fmla="*/ 159 w 159"/>
                <a:gd name="T33" fmla="*/ 80 h 158"/>
                <a:gd name="T34" fmla="*/ 157 w 159"/>
                <a:gd name="T35" fmla="*/ 96 h 158"/>
                <a:gd name="T36" fmla="*/ 154 w 159"/>
                <a:gd name="T37" fmla="*/ 111 h 158"/>
                <a:gd name="T38" fmla="*/ 147 w 159"/>
                <a:gd name="T39" fmla="*/ 124 h 158"/>
                <a:gd name="T40" fmla="*/ 137 w 159"/>
                <a:gd name="T41" fmla="*/ 136 h 158"/>
                <a:gd name="T42" fmla="*/ 124 w 159"/>
                <a:gd name="T43" fmla="*/ 146 h 158"/>
                <a:gd name="T44" fmla="*/ 112 w 159"/>
                <a:gd name="T45" fmla="*/ 153 h 158"/>
                <a:gd name="T46" fmla="*/ 96 w 159"/>
                <a:gd name="T47" fmla="*/ 158 h 158"/>
                <a:gd name="T48" fmla="*/ 81 w 159"/>
                <a:gd name="T49" fmla="*/ 158 h 158"/>
                <a:gd name="T50" fmla="*/ 65 w 159"/>
                <a:gd name="T51" fmla="*/ 158 h 158"/>
                <a:gd name="T52" fmla="*/ 49 w 159"/>
                <a:gd name="T53" fmla="*/ 153 h 158"/>
                <a:gd name="T54" fmla="*/ 35 w 159"/>
                <a:gd name="T55" fmla="*/ 146 h 158"/>
                <a:gd name="T56" fmla="*/ 25 w 159"/>
                <a:gd name="T57" fmla="*/ 136 h 158"/>
                <a:gd name="T58" fmla="*/ 14 w 159"/>
                <a:gd name="T59" fmla="*/ 124 h 158"/>
                <a:gd name="T60" fmla="*/ 7 w 159"/>
                <a:gd name="T61" fmla="*/ 111 h 158"/>
                <a:gd name="T62" fmla="*/ 2 w 159"/>
                <a:gd name="T63" fmla="*/ 96 h 158"/>
                <a:gd name="T64" fmla="*/ 0 w 159"/>
                <a:gd name="T65" fmla="*/ 80 h 15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8"/>
                <a:gd name="T101" fmla="*/ 159 w 159"/>
                <a:gd name="T102" fmla="*/ 158 h 15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8">
                  <a:moveTo>
                    <a:pt x="0" y="80"/>
                  </a:moveTo>
                  <a:lnTo>
                    <a:pt x="2" y="64"/>
                  </a:lnTo>
                  <a:lnTo>
                    <a:pt x="7" y="48"/>
                  </a:lnTo>
                  <a:lnTo>
                    <a:pt x="14" y="36"/>
                  </a:lnTo>
                  <a:lnTo>
                    <a:pt x="25" y="24"/>
                  </a:lnTo>
                  <a:lnTo>
                    <a:pt x="35" y="14"/>
                  </a:lnTo>
                  <a:lnTo>
                    <a:pt x="49" y="7"/>
                  </a:lnTo>
                  <a:lnTo>
                    <a:pt x="65" y="1"/>
                  </a:lnTo>
                  <a:lnTo>
                    <a:pt x="81" y="0"/>
                  </a:lnTo>
                  <a:lnTo>
                    <a:pt x="96" y="1"/>
                  </a:lnTo>
                  <a:lnTo>
                    <a:pt x="112" y="7"/>
                  </a:lnTo>
                  <a:lnTo>
                    <a:pt x="124" y="14"/>
                  </a:lnTo>
                  <a:lnTo>
                    <a:pt x="137" y="24"/>
                  </a:lnTo>
                  <a:lnTo>
                    <a:pt x="147" y="36"/>
                  </a:lnTo>
                  <a:lnTo>
                    <a:pt x="154" y="48"/>
                  </a:lnTo>
                  <a:lnTo>
                    <a:pt x="157" y="64"/>
                  </a:lnTo>
                  <a:lnTo>
                    <a:pt x="159" y="80"/>
                  </a:lnTo>
                  <a:lnTo>
                    <a:pt x="157" y="96"/>
                  </a:lnTo>
                  <a:lnTo>
                    <a:pt x="154" y="111"/>
                  </a:lnTo>
                  <a:lnTo>
                    <a:pt x="147" y="124"/>
                  </a:lnTo>
                  <a:lnTo>
                    <a:pt x="137" y="136"/>
                  </a:lnTo>
                  <a:lnTo>
                    <a:pt x="124" y="146"/>
                  </a:lnTo>
                  <a:lnTo>
                    <a:pt x="112" y="153"/>
                  </a:lnTo>
                  <a:lnTo>
                    <a:pt x="96" y="158"/>
                  </a:lnTo>
                  <a:lnTo>
                    <a:pt x="81" y="158"/>
                  </a:lnTo>
                  <a:lnTo>
                    <a:pt x="65" y="158"/>
                  </a:lnTo>
                  <a:lnTo>
                    <a:pt x="49" y="153"/>
                  </a:lnTo>
                  <a:lnTo>
                    <a:pt x="35" y="146"/>
                  </a:lnTo>
                  <a:lnTo>
                    <a:pt x="25" y="136"/>
                  </a:lnTo>
                  <a:lnTo>
                    <a:pt x="14" y="124"/>
                  </a:lnTo>
                  <a:lnTo>
                    <a:pt x="7" y="111"/>
                  </a:lnTo>
                  <a:lnTo>
                    <a:pt x="2" y="96"/>
                  </a:lnTo>
                  <a:lnTo>
                    <a:pt x="0" y="80"/>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48" name="Freeform 336"/>
            <p:cNvSpPr>
              <a:spLocks/>
            </p:cNvSpPr>
            <p:nvPr/>
          </p:nvSpPr>
          <p:spPr bwMode="auto">
            <a:xfrm>
              <a:off x="2737" y="2032"/>
              <a:ext cx="158" cy="160"/>
            </a:xfrm>
            <a:custGeom>
              <a:avLst/>
              <a:gdLst>
                <a:gd name="T0" fmla="*/ 0 w 158"/>
                <a:gd name="T1" fmla="*/ 80 h 160"/>
                <a:gd name="T2" fmla="*/ 1 w 158"/>
                <a:gd name="T3" fmla="*/ 64 h 160"/>
                <a:gd name="T4" fmla="*/ 7 w 158"/>
                <a:gd name="T5" fmla="*/ 49 h 160"/>
                <a:gd name="T6" fmla="*/ 14 w 158"/>
                <a:gd name="T7" fmla="*/ 36 h 160"/>
                <a:gd name="T8" fmla="*/ 22 w 158"/>
                <a:gd name="T9" fmla="*/ 24 h 160"/>
                <a:gd name="T10" fmla="*/ 35 w 158"/>
                <a:gd name="T11" fmla="*/ 14 h 160"/>
                <a:gd name="T12" fmla="*/ 49 w 158"/>
                <a:gd name="T13" fmla="*/ 7 h 160"/>
                <a:gd name="T14" fmla="*/ 62 w 158"/>
                <a:gd name="T15" fmla="*/ 1 h 160"/>
                <a:gd name="T16" fmla="*/ 80 w 158"/>
                <a:gd name="T17" fmla="*/ 0 h 160"/>
                <a:gd name="T18" fmla="*/ 96 w 158"/>
                <a:gd name="T19" fmla="*/ 1 h 160"/>
                <a:gd name="T20" fmla="*/ 110 w 158"/>
                <a:gd name="T21" fmla="*/ 7 h 160"/>
                <a:gd name="T22" fmla="*/ 124 w 158"/>
                <a:gd name="T23" fmla="*/ 14 h 160"/>
                <a:gd name="T24" fmla="*/ 136 w 158"/>
                <a:gd name="T25" fmla="*/ 24 h 160"/>
                <a:gd name="T26" fmla="*/ 145 w 158"/>
                <a:gd name="T27" fmla="*/ 36 h 160"/>
                <a:gd name="T28" fmla="*/ 153 w 158"/>
                <a:gd name="T29" fmla="*/ 49 h 160"/>
                <a:gd name="T30" fmla="*/ 157 w 158"/>
                <a:gd name="T31" fmla="*/ 64 h 160"/>
                <a:gd name="T32" fmla="*/ 158 w 158"/>
                <a:gd name="T33" fmla="*/ 80 h 160"/>
                <a:gd name="T34" fmla="*/ 157 w 158"/>
                <a:gd name="T35" fmla="*/ 96 h 160"/>
                <a:gd name="T36" fmla="*/ 153 w 158"/>
                <a:gd name="T37" fmla="*/ 111 h 160"/>
                <a:gd name="T38" fmla="*/ 145 w 158"/>
                <a:gd name="T39" fmla="*/ 124 h 160"/>
                <a:gd name="T40" fmla="*/ 136 w 158"/>
                <a:gd name="T41" fmla="*/ 136 h 160"/>
                <a:gd name="T42" fmla="*/ 124 w 158"/>
                <a:gd name="T43" fmla="*/ 146 h 160"/>
                <a:gd name="T44" fmla="*/ 110 w 158"/>
                <a:gd name="T45" fmla="*/ 153 h 160"/>
                <a:gd name="T46" fmla="*/ 96 w 158"/>
                <a:gd name="T47" fmla="*/ 158 h 160"/>
                <a:gd name="T48" fmla="*/ 80 w 158"/>
                <a:gd name="T49" fmla="*/ 160 h 160"/>
                <a:gd name="T50" fmla="*/ 62 w 158"/>
                <a:gd name="T51" fmla="*/ 158 h 160"/>
                <a:gd name="T52" fmla="*/ 49 w 158"/>
                <a:gd name="T53" fmla="*/ 153 h 160"/>
                <a:gd name="T54" fmla="*/ 35 w 158"/>
                <a:gd name="T55" fmla="*/ 146 h 160"/>
                <a:gd name="T56" fmla="*/ 22 w 158"/>
                <a:gd name="T57" fmla="*/ 136 h 160"/>
                <a:gd name="T58" fmla="*/ 14 w 158"/>
                <a:gd name="T59" fmla="*/ 124 h 160"/>
                <a:gd name="T60" fmla="*/ 7 w 158"/>
                <a:gd name="T61" fmla="*/ 111 h 160"/>
                <a:gd name="T62" fmla="*/ 1 w 158"/>
                <a:gd name="T63" fmla="*/ 96 h 160"/>
                <a:gd name="T64" fmla="*/ 0 w 158"/>
                <a:gd name="T65" fmla="*/ 80 h 16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8"/>
                <a:gd name="T100" fmla="*/ 0 h 160"/>
                <a:gd name="T101" fmla="*/ 158 w 158"/>
                <a:gd name="T102" fmla="*/ 160 h 16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8" h="160">
                  <a:moveTo>
                    <a:pt x="0" y="80"/>
                  </a:moveTo>
                  <a:lnTo>
                    <a:pt x="1" y="64"/>
                  </a:lnTo>
                  <a:lnTo>
                    <a:pt x="7" y="49"/>
                  </a:lnTo>
                  <a:lnTo>
                    <a:pt x="14" y="36"/>
                  </a:lnTo>
                  <a:lnTo>
                    <a:pt x="22" y="24"/>
                  </a:lnTo>
                  <a:lnTo>
                    <a:pt x="35" y="14"/>
                  </a:lnTo>
                  <a:lnTo>
                    <a:pt x="49" y="7"/>
                  </a:lnTo>
                  <a:lnTo>
                    <a:pt x="62" y="1"/>
                  </a:lnTo>
                  <a:lnTo>
                    <a:pt x="80" y="0"/>
                  </a:lnTo>
                  <a:lnTo>
                    <a:pt x="96" y="1"/>
                  </a:lnTo>
                  <a:lnTo>
                    <a:pt x="110" y="7"/>
                  </a:lnTo>
                  <a:lnTo>
                    <a:pt x="124" y="14"/>
                  </a:lnTo>
                  <a:lnTo>
                    <a:pt x="136" y="24"/>
                  </a:lnTo>
                  <a:lnTo>
                    <a:pt x="145" y="36"/>
                  </a:lnTo>
                  <a:lnTo>
                    <a:pt x="153" y="49"/>
                  </a:lnTo>
                  <a:lnTo>
                    <a:pt x="157" y="64"/>
                  </a:lnTo>
                  <a:lnTo>
                    <a:pt x="158" y="80"/>
                  </a:lnTo>
                  <a:lnTo>
                    <a:pt x="157" y="96"/>
                  </a:lnTo>
                  <a:lnTo>
                    <a:pt x="153" y="111"/>
                  </a:lnTo>
                  <a:lnTo>
                    <a:pt x="145" y="124"/>
                  </a:lnTo>
                  <a:lnTo>
                    <a:pt x="136" y="136"/>
                  </a:lnTo>
                  <a:lnTo>
                    <a:pt x="124" y="146"/>
                  </a:lnTo>
                  <a:lnTo>
                    <a:pt x="110" y="153"/>
                  </a:lnTo>
                  <a:lnTo>
                    <a:pt x="96" y="158"/>
                  </a:lnTo>
                  <a:lnTo>
                    <a:pt x="80" y="160"/>
                  </a:lnTo>
                  <a:lnTo>
                    <a:pt x="62" y="158"/>
                  </a:lnTo>
                  <a:lnTo>
                    <a:pt x="49" y="153"/>
                  </a:lnTo>
                  <a:lnTo>
                    <a:pt x="35" y="146"/>
                  </a:lnTo>
                  <a:lnTo>
                    <a:pt x="22" y="136"/>
                  </a:lnTo>
                  <a:lnTo>
                    <a:pt x="14" y="124"/>
                  </a:lnTo>
                  <a:lnTo>
                    <a:pt x="7" y="111"/>
                  </a:lnTo>
                  <a:lnTo>
                    <a:pt x="1" y="96"/>
                  </a:lnTo>
                  <a:lnTo>
                    <a:pt x="0" y="80"/>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49" name="Freeform 337"/>
            <p:cNvSpPr>
              <a:spLocks/>
            </p:cNvSpPr>
            <p:nvPr/>
          </p:nvSpPr>
          <p:spPr bwMode="auto">
            <a:xfrm>
              <a:off x="2573" y="2060"/>
              <a:ext cx="155" cy="157"/>
            </a:xfrm>
            <a:custGeom>
              <a:avLst/>
              <a:gdLst>
                <a:gd name="T0" fmla="*/ 155 w 155"/>
                <a:gd name="T1" fmla="*/ 78 h 157"/>
                <a:gd name="T2" fmla="*/ 153 w 155"/>
                <a:gd name="T3" fmla="*/ 94 h 157"/>
                <a:gd name="T4" fmla="*/ 148 w 155"/>
                <a:gd name="T5" fmla="*/ 108 h 157"/>
                <a:gd name="T6" fmla="*/ 141 w 155"/>
                <a:gd name="T7" fmla="*/ 122 h 157"/>
                <a:gd name="T8" fmla="*/ 132 w 155"/>
                <a:gd name="T9" fmla="*/ 132 h 157"/>
                <a:gd name="T10" fmla="*/ 120 w 155"/>
                <a:gd name="T11" fmla="*/ 143 h 157"/>
                <a:gd name="T12" fmla="*/ 106 w 155"/>
                <a:gd name="T13" fmla="*/ 150 h 157"/>
                <a:gd name="T14" fmla="*/ 92 w 155"/>
                <a:gd name="T15" fmla="*/ 155 h 157"/>
                <a:gd name="T16" fmla="*/ 76 w 155"/>
                <a:gd name="T17" fmla="*/ 157 h 157"/>
                <a:gd name="T18" fmla="*/ 61 w 155"/>
                <a:gd name="T19" fmla="*/ 155 h 157"/>
                <a:gd name="T20" fmla="*/ 47 w 155"/>
                <a:gd name="T21" fmla="*/ 150 h 157"/>
                <a:gd name="T22" fmla="*/ 33 w 155"/>
                <a:gd name="T23" fmla="*/ 143 h 157"/>
                <a:gd name="T24" fmla="*/ 22 w 155"/>
                <a:gd name="T25" fmla="*/ 132 h 157"/>
                <a:gd name="T26" fmla="*/ 12 w 155"/>
                <a:gd name="T27" fmla="*/ 122 h 157"/>
                <a:gd name="T28" fmla="*/ 5 w 155"/>
                <a:gd name="T29" fmla="*/ 108 h 157"/>
                <a:gd name="T30" fmla="*/ 0 w 155"/>
                <a:gd name="T31" fmla="*/ 94 h 157"/>
                <a:gd name="T32" fmla="*/ 0 w 155"/>
                <a:gd name="T33" fmla="*/ 78 h 157"/>
                <a:gd name="T34" fmla="*/ 0 w 155"/>
                <a:gd name="T35" fmla="*/ 62 h 157"/>
                <a:gd name="T36" fmla="*/ 5 w 155"/>
                <a:gd name="T37" fmla="*/ 48 h 157"/>
                <a:gd name="T38" fmla="*/ 12 w 155"/>
                <a:gd name="T39" fmla="*/ 34 h 157"/>
                <a:gd name="T40" fmla="*/ 22 w 155"/>
                <a:gd name="T41" fmla="*/ 22 h 157"/>
                <a:gd name="T42" fmla="*/ 33 w 155"/>
                <a:gd name="T43" fmla="*/ 14 h 157"/>
                <a:gd name="T44" fmla="*/ 47 w 155"/>
                <a:gd name="T45" fmla="*/ 7 h 157"/>
                <a:gd name="T46" fmla="*/ 61 w 155"/>
                <a:gd name="T47" fmla="*/ 1 h 157"/>
                <a:gd name="T48" fmla="*/ 76 w 155"/>
                <a:gd name="T49" fmla="*/ 0 h 157"/>
                <a:gd name="T50" fmla="*/ 92 w 155"/>
                <a:gd name="T51" fmla="*/ 1 h 157"/>
                <a:gd name="T52" fmla="*/ 106 w 155"/>
                <a:gd name="T53" fmla="*/ 7 h 157"/>
                <a:gd name="T54" fmla="*/ 120 w 155"/>
                <a:gd name="T55" fmla="*/ 14 h 157"/>
                <a:gd name="T56" fmla="*/ 132 w 155"/>
                <a:gd name="T57" fmla="*/ 22 h 157"/>
                <a:gd name="T58" fmla="*/ 141 w 155"/>
                <a:gd name="T59" fmla="*/ 34 h 157"/>
                <a:gd name="T60" fmla="*/ 148 w 155"/>
                <a:gd name="T61" fmla="*/ 48 h 157"/>
                <a:gd name="T62" fmla="*/ 153 w 155"/>
                <a:gd name="T63" fmla="*/ 62 h 157"/>
                <a:gd name="T64" fmla="*/ 155 w 155"/>
                <a:gd name="T65" fmla="*/ 78 h 1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5"/>
                <a:gd name="T100" fmla="*/ 0 h 157"/>
                <a:gd name="T101" fmla="*/ 155 w 155"/>
                <a:gd name="T102" fmla="*/ 157 h 1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5" h="157">
                  <a:moveTo>
                    <a:pt x="155" y="78"/>
                  </a:moveTo>
                  <a:lnTo>
                    <a:pt x="153" y="94"/>
                  </a:lnTo>
                  <a:lnTo>
                    <a:pt x="148" y="108"/>
                  </a:lnTo>
                  <a:lnTo>
                    <a:pt x="141" y="122"/>
                  </a:lnTo>
                  <a:lnTo>
                    <a:pt x="132" y="132"/>
                  </a:lnTo>
                  <a:lnTo>
                    <a:pt x="120" y="143"/>
                  </a:lnTo>
                  <a:lnTo>
                    <a:pt x="106" y="150"/>
                  </a:lnTo>
                  <a:lnTo>
                    <a:pt x="92" y="155"/>
                  </a:lnTo>
                  <a:lnTo>
                    <a:pt x="76" y="157"/>
                  </a:lnTo>
                  <a:lnTo>
                    <a:pt x="61" y="155"/>
                  </a:lnTo>
                  <a:lnTo>
                    <a:pt x="47" y="150"/>
                  </a:lnTo>
                  <a:lnTo>
                    <a:pt x="33" y="143"/>
                  </a:lnTo>
                  <a:lnTo>
                    <a:pt x="22" y="132"/>
                  </a:lnTo>
                  <a:lnTo>
                    <a:pt x="12" y="122"/>
                  </a:lnTo>
                  <a:lnTo>
                    <a:pt x="5" y="108"/>
                  </a:lnTo>
                  <a:lnTo>
                    <a:pt x="0" y="94"/>
                  </a:lnTo>
                  <a:lnTo>
                    <a:pt x="0" y="78"/>
                  </a:lnTo>
                  <a:lnTo>
                    <a:pt x="0" y="62"/>
                  </a:lnTo>
                  <a:lnTo>
                    <a:pt x="5" y="48"/>
                  </a:lnTo>
                  <a:lnTo>
                    <a:pt x="12" y="34"/>
                  </a:lnTo>
                  <a:lnTo>
                    <a:pt x="22" y="22"/>
                  </a:lnTo>
                  <a:lnTo>
                    <a:pt x="33" y="14"/>
                  </a:lnTo>
                  <a:lnTo>
                    <a:pt x="47" y="7"/>
                  </a:lnTo>
                  <a:lnTo>
                    <a:pt x="61" y="1"/>
                  </a:lnTo>
                  <a:lnTo>
                    <a:pt x="76" y="0"/>
                  </a:lnTo>
                  <a:lnTo>
                    <a:pt x="92" y="1"/>
                  </a:lnTo>
                  <a:lnTo>
                    <a:pt x="106" y="7"/>
                  </a:lnTo>
                  <a:lnTo>
                    <a:pt x="120" y="14"/>
                  </a:lnTo>
                  <a:lnTo>
                    <a:pt x="132" y="22"/>
                  </a:lnTo>
                  <a:lnTo>
                    <a:pt x="141" y="34"/>
                  </a:lnTo>
                  <a:lnTo>
                    <a:pt x="148" y="48"/>
                  </a:lnTo>
                  <a:lnTo>
                    <a:pt x="153" y="62"/>
                  </a:lnTo>
                  <a:lnTo>
                    <a:pt x="155" y="78"/>
                  </a:lnTo>
                  <a:close/>
                </a:path>
              </a:pathLst>
            </a:custGeom>
            <a:gradFill rotWithShape="1">
              <a:gsLst>
                <a:gs pos="0">
                  <a:srgbClr val="FFE3B9"/>
                </a:gs>
                <a:gs pos="100000">
                  <a:srgbClr val="FF99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50" name="Freeform 338"/>
            <p:cNvSpPr>
              <a:spLocks/>
            </p:cNvSpPr>
            <p:nvPr/>
          </p:nvSpPr>
          <p:spPr bwMode="auto">
            <a:xfrm>
              <a:off x="2766" y="1628"/>
              <a:ext cx="159" cy="159"/>
            </a:xfrm>
            <a:custGeom>
              <a:avLst/>
              <a:gdLst>
                <a:gd name="T0" fmla="*/ 0 w 159"/>
                <a:gd name="T1" fmla="*/ 81 h 159"/>
                <a:gd name="T2" fmla="*/ 2 w 159"/>
                <a:gd name="T3" fmla="*/ 65 h 159"/>
                <a:gd name="T4" fmla="*/ 6 w 159"/>
                <a:gd name="T5" fmla="*/ 49 h 159"/>
                <a:gd name="T6" fmla="*/ 13 w 159"/>
                <a:gd name="T7" fmla="*/ 35 h 159"/>
                <a:gd name="T8" fmla="*/ 23 w 159"/>
                <a:gd name="T9" fmla="*/ 25 h 159"/>
                <a:gd name="T10" fmla="*/ 35 w 159"/>
                <a:gd name="T11" fmla="*/ 14 h 159"/>
                <a:gd name="T12" fmla="*/ 47 w 159"/>
                <a:gd name="T13" fmla="*/ 7 h 159"/>
                <a:gd name="T14" fmla="*/ 63 w 159"/>
                <a:gd name="T15" fmla="*/ 2 h 159"/>
                <a:gd name="T16" fmla="*/ 79 w 159"/>
                <a:gd name="T17" fmla="*/ 0 h 159"/>
                <a:gd name="T18" fmla="*/ 95 w 159"/>
                <a:gd name="T19" fmla="*/ 2 h 159"/>
                <a:gd name="T20" fmla="*/ 110 w 159"/>
                <a:gd name="T21" fmla="*/ 7 h 159"/>
                <a:gd name="T22" fmla="*/ 124 w 159"/>
                <a:gd name="T23" fmla="*/ 14 h 159"/>
                <a:gd name="T24" fmla="*/ 135 w 159"/>
                <a:gd name="T25" fmla="*/ 25 h 159"/>
                <a:gd name="T26" fmla="*/ 145 w 159"/>
                <a:gd name="T27" fmla="*/ 35 h 159"/>
                <a:gd name="T28" fmla="*/ 152 w 159"/>
                <a:gd name="T29" fmla="*/ 49 h 159"/>
                <a:gd name="T30" fmla="*/ 157 w 159"/>
                <a:gd name="T31" fmla="*/ 65 h 159"/>
                <a:gd name="T32" fmla="*/ 159 w 159"/>
                <a:gd name="T33" fmla="*/ 81 h 159"/>
                <a:gd name="T34" fmla="*/ 157 w 159"/>
                <a:gd name="T35" fmla="*/ 96 h 159"/>
                <a:gd name="T36" fmla="*/ 152 w 159"/>
                <a:gd name="T37" fmla="*/ 112 h 159"/>
                <a:gd name="T38" fmla="*/ 145 w 159"/>
                <a:gd name="T39" fmla="*/ 124 h 159"/>
                <a:gd name="T40" fmla="*/ 135 w 159"/>
                <a:gd name="T41" fmla="*/ 137 h 159"/>
                <a:gd name="T42" fmla="*/ 124 w 159"/>
                <a:gd name="T43" fmla="*/ 147 h 159"/>
                <a:gd name="T44" fmla="*/ 110 w 159"/>
                <a:gd name="T45" fmla="*/ 154 h 159"/>
                <a:gd name="T46" fmla="*/ 95 w 159"/>
                <a:gd name="T47" fmla="*/ 157 h 159"/>
                <a:gd name="T48" fmla="*/ 79 w 159"/>
                <a:gd name="T49" fmla="*/ 159 h 159"/>
                <a:gd name="T50" fmla="*/ 63 w 159"/>
                <a:gd name="T51" fmla="*/ 157 h 159"/>
                <a:gd name="T52" fmla="*/ 47 w 159"/>
                <a:gd name="T53" fmla="*/ 154 h 159"/>
                <a:gd name="T54" fmla="*/ 35 w 159"/>
                <a:gd name="T55" fmla="*/ 147 h 159"/>
                <a:gd name="T56" fmla="*/ 23 w 159"/>
                <a:gd name="T57" fmla="*/ 137 h 159"/>
                <a:gd name="T58" fmla="*/ 13 w 159"/>
                <a:gd name="T59" fmla="*/ 124 h 159"/>
                <a:gd name="T60" fmla="*/ 6 w 159"/>
                <a:gd name="T61" fmla="*/ 112 h 159"/>
                <a:gd name="T62" fmla="*/ 2 w 159"/>
                <a:gd name="T63" fmla="*/ 96 h 159"/>
                <a:gd name="T64" fmla="*/ 0 w 159"/>
                <a:gd name="T65" fmla="*/ 81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0" y="81"/>
                  </a:moveTo>
                  <a:lnTo>
                    <a:pt x="2" y="65"/>
                  </a:lnTo>
                  <a:lnTo>
                    <a:pt x="6" y="49"/>
                  </a:lnTo>
                  <a:lnTo>
                    <a:pt x="13" y="35"/>
                  </a:lnTo>
                  <a:lnTo>
                    <a:pt x="23" y="25"/>
                  </a:lnTo>
                  <a:lnTo>
                    <a:pt x="35" y="14"/>
                  </a:lnTo>
                  <a:lnTo>
                    <a:pt x="47" y="7"/>
                  </a:lnTo>
                  <a:lnTo>
                    <a:pt x="63" y="2"/>
                  </a:lnTo>
                  <a:lnTo>
                    <a:pt x="79" y="0"/>
                  </a:lnTo>
                  <a:lnTo>
                    <a:pt x="95" y="2"/>
                  </a:lnTo>
                  <a:lnTo>
                    <a:pt x="110" y="7"/>
                  </a:lnTo>
                  <a:lnTo>
                    <a:pt x="124" y="14"/>
                  </a:lnTo>
                  <a:lnTo>
                    <a:pt x="135" y="25"/>
                  </a:lnTo>
                  <a:lnTo>
                    <a:pt x="145" y="35"/>
                  </a:lnTo>
                  <a:lnTo>
                    <a:pt x="152" y="49"/>
                  </a:lnTo>
                  <a:lnTo>
                    <a:pt x="157" y="65"/>
                  </a:lnTo>
                  <a:lnTo>
                    <a:pt x="159" y="81"/>
                  </a:lnTo>
                  <a:lnTo>
                    <a:pt x="157" y="96"/>
                  </a:lnTo>
                  <a:lnTo>
                    <a:pt x="152" y="112"/>
                  </a:lnTo>
                  <a:lnTo>
                    <a:pt x="145" y="124"/>
                  </a:lnTo>
                  <a:lnTo>
                    <a:pt x="135" y="137"/>
                  </a:lnTo>
                  <a:lnTo>
                    <a:pt x="124" y="147"/>
                  </a:lnTo>
                  <a:lnTo>
                    <a:pt x="110" y="154"/>
                  </a:lnTo>
                  <a:lnTo>
                    <a:pt x="95" y="157"/>
                  </a:lnTo>
                  <a:lnTo>
                    <a:pt x="79" y="159"/>
                  </a:lnTo>
                  <a:lnTo>
                    <a:pt x="63" y="157"/>
                  </a:lnTo>
                  <a:lnTo>
                    <a:pt x="47" y="154"/>
                  </a:lnTo>
                  <a:lnTo>
                    <a:pt x="35" y="147"/>
                  </a:lnTo>
                  <a:lnTo>
                    <a:pt x="23" y="137"/>
                  </a:lnTo>
                  <a:lnTo>
                    <a:pt x="13" y="124"/>
                  </a:lnTo>
                  <a:lnTo>
                    <a:pt x="6" y="112"/>
                  </a:lnTo>
                  <a:lnTo>
                    <a:pt x="2" y="96"/>
                  </a:lnTo>
                  <a:lnTo>
                    <a:pt x="0" y="81"/>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51" name="Freeform 339"/>
            <p:cNvSpPr>
              <a:spLocks/>
            </p:cNvSpPr>
            <p:nvPr/>
          </p:nvSpPr>
          <p:spPr bwMode="auto">
            <a:xfrm>
              <a:off x="2990" y="2487"/>
              <a:ext cx="108" cy="109"/>
            </a:xfrm>
            <a:custGeom>
              <a:avLst/>
              <a:gdLst>
                <a:gd name="T0" fmla="*/ 0 w 108"/>
                <a:gd name="T1" fmla="*/ 54 h 109"/>
                <a:gd name="T2" fmla="*/ 2 w 108"/>
                <a:gd name="T3" fmla="*/ 44 h 109"/>
                <a:gd name="T4" fmla="*/ 5 w 108"/>
                <a:gd name="T5" fmla="*/ 33 h 109"/>
                <a:gd name="T6" fmla="*/ 8 w 108"/>
                <a:gd name="T7" fmla="*/ 25 h 109"/>
                <a:gd name="T8" fmla="*/ 15 w 108"/>
                <a:gd name="T9" fmla="*/ 16 h 109"/>
                <a:gd name="T10" fmla="*/ 24 w 108"/>
                <a:gd name="T11" fmla="*/ 9 h 109"/>
                <a:gd name="T12" fmla="*/ 33 w 108"/>
                <a:gd name="T13" fmla="*/ 4 h 109"/>
                <a:gd name="T14" fmla="*/ 43 w 108"/>
                <a:gd name="T15" fmla="*/ 2 h 109"/>
                <a:gd name="T16" fmla="*/ 54 w 108"/>
                <a:gd name="T17" fmla="*/ 0 h 109"/>
                <a:gd name="T18" fmla="*/ 64 w 108"/>
                <a:gd name="T19" fmla="*/ 2 h 109"/>
                <a:gd name="T20" fmla="*/ 75 w 108"/>
                <a:gd name="T21" fmla="*/ 4 h 109"/>
                <a:gd name="T22" fmla="*/ 84 w 108"/>
                <a:gd name="T23" fmla="*/ 9 h 109"/>
                <a:gd name="T24" fmla="*/ 92 w 108"/>
                <a:gd name="T25" fmla="*/ 16 h 109"/>
                <a:gd name="T26" fmla="*/ 99 w 108"/>
                <a:gd name="T27" fmla="*/ 25 h 109"/>
                <a:gd name="T28" fmla="*/ 103 w 108"/>
                <a:gd name="T29" fmla="*/ 33 h 109"/>
                <a:gd name="T30" fmla="*/ 106 w 108"/>
                <a:gd name="T31" fmla="*/ 44 h 109"/>
                <a:gd name="T32" fmla="*/ 108 w 108"/>
                <a:gd name="T33" fmla="*/ 54 h 109"/>
                <a:gd name="T34" fmla="*/ 106 w 108"/>
                <a:gd name="T35" fmla="*/ 65 h 109"/>
                <a:gd name="T36" fmla="*/ 103 w 108"/>
                <a:gd name="T37" fmla="*/ 75 h 109"/>
                <a:gd name="T38" fmla="*/ 99 w 108"/>
                <a:gd name="T39" fmla="*/ 84 h 109"/>
                <a:gd name="T40" fmla="*/ 92 w 108"/>
                <a:gd name="T41" fmla="*/ 93 h 109"/>
                <a:gd name="T42" fmla="*/ 84 w 108"/>
                <a:gd name="T43" fmla="*/ 98 h 109"/>
                <a:gd name="T44" fmla="*/ 75 w 108"/>
                <a:gd name="T45" fmla="*/ 103 h 109"/>
                <a:gd name="T46" fmla="*/ 64 w 108"/>
                <a:gd name="T47" fmla="*/ 107 h 109"/>
                <a:gd name="T48" fmla="*/ 54 w 108"/>
                <a:gd name="T49" fmla="*/ 109 h 109"/>
                <a:gd name="T50" fmla="*/ 43 w 108"/>
                <a:gd name="T51" fmla="*/ 107 h 109"/>
                <a:gd name="T52" fmla="*/ 33 w 108"/>
                <a:gd name="T53" fmla="*/ 103 h 109"/>
                <a:gd name="T54" fmla="*/ 24 w 108"/>
                <a:gd name="T55" fmla="*/ 98 h 109"/>
                <a:gd name="T56" fmla="*/ 15 w 108"/>
                <a:gd name="T57" fmla="*/ 93 h 109"/>
                <a:gd name="T58" fmla="*/ 8 w 108"/>
                <a:gd name="T59" fmla="*/ 84 h 109"/>
                <a:gd name="T60" fmla="*/ 5 w 108"/>
                <a:gd name="T61" fmla="*/ 75 h 109"/>
                <a:gd name="T62" fmla="*/ 2 w 108"/>
                <a:gd name="T63" fmla="*/ 65 h 109"/>
                <a:gd name="T64" fmla="*/ 0 w 108"/>
                <a:gd name="T65" fmla="*/ 54 h 10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8"/>
                <a:gd name="T100" fmla="*/ 0 h 109"/>
                <a:gd name="T101" fmla="*/ 108 w 108"/>
                <a:gd name="T102" fmla="*/ 109 h 10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8" h="109">
                  <a:moveTo>
                    <a:pt x="0" y="54"/>
                  </a:moveTo>
                  <a:lnTo>
                    <a:pt x="2" y="44"/>
                  </a:lnTo>
                  <a:lnTo>
                    <a:pt x="5" y="33"/>
                  </a:lnTo>
                  <a:lnTo>
                    <a:pt x="8" y="25"/>
                  </a:lnTo>
                  <a:lnTo>
                    <a:pt x="15" y="16"/>
                  </a:lnTo>
                  <a:lnTo>
                    <a:pt x="24" y="9"/>
                  </a:lnTo>
                  <a:lnTo>
                    <a:pt x="33" y="4"/>
                  </a:lnTo>
                  <a:lnTo>
                    <a:pt x="43" y="2"/>
                  </a:lnTo>
                  <a:lnTo>
                    <a:pt x="54" y="0"/>
                  </a:lnTo>
                  <a:lnTo>
                    <a:pt x="64" y="2"/>
                  </a:lnTo>
                  <a:lnTo>
                    <a:pt x="75" y="4"/>
                  </a:lnTo>
                  <a:lnTo>
                    <a:pt x="84" y="9"/>
                  </a:lnTo>
                  <a:lnTo>
                    <a:pt x="92" y="16"/>
                  </a:lnTo>
                  <a:lnTo>
                    <a:pt x="99" y="25"/>
                  </a:lnTo>
                  <a:lnTo>
                    <a:pt x="103" y="33"/>
                  </a:lnTo>
                  <a:lnTo>
                    <a:pt x="106" y="44"/>
                  </a:lnTo>
                  <a:lnTo>
                    <a:pt x="108" y="54"/>
                  </a:lnTo>
                  <a:lnTo>
                    <a:pt x="106" y="65"/>
                  </a:lnTo>
                  <a:lnTo>
                    <a:pt x="103" y="75"/>
                  </a:lnTo>
                  <a:lnTo>
                    <a:pt x="99" y="84"/>
                  </a:lnTo>
                  <a:lnTo>
                    <a:pt x="92" y="93"/>
                  </a:lnTo>
                  <a:lnTo>
                    <a:pt x="84" y="98"/>
                  </a:lnTo>
                  <a:lnTo>
                    <a:pt x="75" y="103"/>
                  </a:lnTo>
                  <a:lnTo>
                    <a:pt x="64" y="107"/>
                  </a:lnTo>
                  <a:lnTo>
                    <a:pt x="54" y="109"/>
                  </a:lnTo>
                  <a:lnTo>
                    <a:pt x="43" y="107"/>
                  </a:lnTo>
                  <a:lnTo>
                    <a:pt x="33" y="103"/>
                  </a:lnTo>
                  <a:lnTo>
                    <a:pt x="24" y="98"/>
                  </a:lnTo>
                  <a:lnTo>
                    <a:pt x="15" y="93"/>
                  </a:lnTo>
                  <a:lnTo>
                    <a:pt x="8" y="84"/>
                  </a:lnTo>
                  <a:lnTo>
                    <a:pt x="5" y="75"/>
                  </a:lnTo>
                  <a:lnTo>
                    <a:pt x="2" y="65"/>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52" name="Freeform 340"/>
            <p:cNvSpPr>
              <a:spLocks/>
            </p:cNvSpPr>
            <p:nvPr/>
          </p:nvSpPr>
          <p:spPr bwMode="auto">
            <a:xfrm>
              <a:off x="2944" y="2058"/>
              <a:ext cx="109" cy="108"/>
            </a:xfrm>
            <a:custGeom>
              <a:avLst/>
              <a:gdLst>
                <a:gd name="T0" fmla="*/ 0 w 109"/>
                <a:gd name="T1" fmla="*/ 54 h 108"/>
                <a:gd name="T2" fmla="*/ 2 w 109"/>
                <a:gd name="T3" fmla="*/ 43 h 108"/>
                <a:gd name="T4" fmla="*/ 6 w 109"/>
                <a:gd name="T5" fmla="*/ 33 h 108"/>
                <a:gd name="T6" fmla="*/ 9 w 109"/>
                <a:gd name="T7" fmla="*/ 24 h 108"/>
                <a:gd name="T8" fmla="*/ 16 w 109"/>
                <a:gd name="T9" fmla="*/ 16 h 108"/>
                <a:gd name="T10" fmla="*/ 25 w 109"/>
                <a:gd name="T11" fmla="*/ 9 h 108"/>
                <a:gd name="T12" fmla="*/ 34 w 109"/>
                <a:gd name="T13" fmla="*/ 5 h 108"/>
                <a:gd name="T14" fmla="*/ 44 w 109"/>
                <a:gd name="T15" fmla="*/ 2 h 108"/>
                <a:gd name="T16" fmla="*/ 54 w 109"/>
                <a:gd name="T17" fmla="*/ 0 h 108"/>
                <a:gd name="T18" fmla="*/ 65 w 109"/>
                <a:gd name="T19" fmla="*/ 2 h 108"/>
                <a:gd name="T20" fmla="*/ 75 w 109"/>
                <a:gd name="T21" fmla="*/ 5 h 108"/>
                <a:gd name="T22" fmla="*/ 84 w 109"/>
                <a:gd name="T23" fmla="*/ 9 h 108"/>
                <a:gd name="T24" fmla="*/ 93 w 109"/>
                <a:gd name="T25" fmla="*/ 16 h 108"/>
                <a:gd name="T26" fmla="*/ 100 w 109"/>
                <a:gd name="T27" fmla="*/ 24 h 108"/>
                <a:gd name="T28" fmla="*/ 103 w 109"/>
                <a:gd name="T29" fmla="*/ 33 h 108"/>
                <a:gd name="T30" fmla="*/ 107 w 109"/>
                <a:gd name="T31" fmla="*/ 43 h 108"/>
                <a:gd name="T32" fmla="*/ 109 w 109"/>
                <a:gd name="T33" fmla="*/ 54 h 108"/>
                <a:gd name="T34" fmla="*/ 107 w 109"/>
                <a:gd name="T35" fmla="*/ 64 h 108"/>
                <a:gd name="T36" fmla="*/ 103 w 109"/>
                <a:gd name="T37" fmla="*/ 75 h 108"/>
                <a:gd name="T38" fmla="*/ 100 w 109"/>
                <a:gd name="T39" fmla="*/ 84 h 108"/>
                <a:gd name="T40" fmla="*/ 93 w 109"/>
                <a:gd name="T41" fmla="*/ 92 h 108"/>
                <a:gd name="T42" fmla="*/ 84 w 109"/>
                <a:gd name="T43" fmla="*/ 99 h 108"/>
                <a:gd name="T44" fmla="*/ 75 w 109"/>
                <a:gd name="T45" fmla="*/ 103 h 108"/>
                <a:gd name="T46" fmla="*/ 65 w 109"/>
                <a:gd name="T47" fmla="*/ 106 h 108"/>
                <a:gd name="T48" fmla="*/ 54 w 109"/>
                <a:gd name="T49" fmla="*/ 108 h 108"/>
                <a:gd name="T50" fmla="*/ 44 w 109"/>
                <a:gd name="T51" fmla="*/ 106 h 108"/>
                <a:gd name="T52" fmla="*/ 34 w 109"/>
                <a:gd name="T53" fmla="*/ 103 h 108"/>
                <a:gd name="T54" fmla="*/ 25 w 109"/>
                <a:gd name="T55" fmla="*/ 99 h 108"/>
                <a:gd name="T56" fmla="*/ 16 w 109"/>
                <a:gd name="T57" fmla="*/ 92 h 108"/>
                <a:gd name="T58" fmla="*/ 9 w 109"/>
                <a:gd name="T59" fmla="*/ 84 h 108"/>
                <a:gd name="T60" fmla="*/ 6 w 109"/>
                <a:gd name="T61" fmla="*/ 75 h 108"/>
                <a:gd name="T62" fmla="*/ 2 w 109"/>
                <a:gd name="T63" fmla="*/ 64 h 108"/>
                <a:gd name="T64" fmla="*/ 0 w 109"/>
                <a:gd name="T65" fmla="*/ 54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9"/>
                <a:gd name="T100" fmla="*/ 0 h 108"/>
                <a:gd name="T101" fmla="*/ 109 w 109"/>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9" h="108">
                  <a:moveTo>
                    <a:pt x="0" y="54"/>
                  </a:moveTo>
                  <a:lnTo>
                    <a:pt x="2" y="43"/>
                  </a:lnTo>
                  <a:lnTo>
                    <a:pt x="6" y="33"/>
                  </a:lnTo>
                  <a:lnTo>
                    <a:pt x="9" y="24"/>
                  </a:lnTo>
                  <a:lnTo>
                    <a:pt x="16" y="16"/>
                  </a:lnTo>
                  <a:lnTo>
                    <a:pt x="25" y="9"/>
                  </a:lnTo>
                  <a:lnTo>
                    <a:pt x="34" y="5"/>
                  </a:lnTo>
                  <a:lnTo>
                    <a:pt x="44" y="2"/>
                  </a:lnTo>
                  <a:lnTo>
                    <a:pt x="54" y="0"/>
                  </a:lnTo>
                  <a:lnTo>
                    <a:pt x="65" y="2"/>
                  </a:lnTo>
                  <a:lnTo>
                    <a:pt x="75" y="5"/>
                  </a:lnTo>
                  <a:lnTo>
                    <a:pt x="84" y="9"/>
                  </a:lnTo>
                  <a:lnTo>
                    <a:pt x="93" y="16"/>
                  </a:lnTo>
                  <a:lnTo>
                    <a:pt x="100" y="24"/>
                  </a:lnTo>
                  <a:lnTo>
                    <a:pt x="103" y="33"/>
                  </a:lnTo>
                  <a:lnTo>
                    <a:pt x="107" y="43"/>
                  </a:lnTo>
                  <a:lnTo>
                    <a:pt x="109" y="54"/>
                  </a:lnTo>
                  <a:lnTo>
                    <a:pt x="107" y="64"/>
                  </a:lnTo>
                  <a:lnTo>
                    <a:pt x="103" y="75"/>
                  </a:lnTo>
                  <a:lnTo>
                    <a:pt x="100" y="84"/>
                  </a:lnTo>
                  <a:lnTo>
                    <a:pt x="93" y="92"/>
                  </a:lnTo>
                  <a:lnTo>
                    <a:pt x="84" y="99"/>
                  </a:lnTo>
                  <a:lnTo>
                    <a:pt x="75" y="103"/>
                  </a:lnTo>
                  <a:lnTo>
                    <a:pt x="65" y="106"/>
                  </a:lnTo>
                  <a:lnTo>
                    <a:pt x="54" y="108"/>
                  </a:lnTo>
                  <a:lnTo>
                    <a:pt x="44" y="106"/>
                  </a:lnTo>
                  <a:lnTo>
                    <a:pt x="34" y="103"/>
                  </a:lnTo>
                  <a:lnTo>
                    <a:pt x="25" y="99"/>
                  </a:lnTo>
                  <a:lnTo>
                    <a:pt x="16" y="92"/>
                  </a:lnTo>
                  <a:lnTo>
                    <a:pt x="9" y="84"/>
                  </a:lnTo>
                  <a:lnTo>
                    <a:pt x="6" y="75"/>
                  </a:lnTo>
                  <a:lnTo>
                    <a:pt x="2" y="64"/>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53" name="Freeform 341"/>
            <p:cNvSpPr>
              <a:spLocks/>
            </p:cNvSpPr>
            <p:nvPr/>
          </p:nvSpPr>
          <p:spPr bwMode="auto">
            <a:xfrm>
              <a:off x="2470" y="1829"/>
              <a:ext cx="106" cy="108"/>
            </a:xfrm>
            <a:custGeom>
              <a:avLst/>
              <a:gdLst>
                <a:gd name="T0" fmla="*/ 0 w 106"/>
                <a:gd name="T1" fmla="*/ 54 h 108"/>
                <a:gd name="T2" fmla="*/ 0 w 106"/>
                <a:gd name="T3" fmla="*/ 44 h 108"/>
                <a:gd name="T4" fmla="*/ 3 w 106"/>
                <a:gd name="T5" fmla="*/ 33 h 108"/>
                <a:gd name="T6" fmla="*/ 8 w 106"/>
                <a:gd name="T7" fmla="*/ 25 h 108"/>
                <a:gd name="T8" fmla="*/ 15 w 106"/>
                <a:gd name="T9" fmla="*/ 16 h 108"/>
                <a:gd name="T10" fmla="*/ 22 w 106"/>
                <a:gd name="T11" fmla="*/ 9 h 108"/>
                <a:gd name="T12" fmla="*/ 31 w 106"/>
                <a:gd name="T13" fmla="*/ 4 h 108"/>
                <a:gd name="T14" fmla="*/ 41 w 106"/>
                <a:gd name="T15" fmla="*/ 2 h 108"/>
                <a:gd name="T16" fmla="*/ 52 w 106"/>
                <a:gd name="T17" fmla="*/ 0 h 108"/>
                <a:gd name="T18" fmla="*/ 64 w 106"/>
                <a:gd name="T19" fmla="*/ 2 h 108"/>
                <a:gd name="T20" fmla="*/ 73 w 106"/>
                <a:gd name="T21" fmla="*/ 4 h 108"/>
                <a:gd name="T22" fmla="*/ 83 w 106"/>
                <a:gd name="T23" fmla="*/ 9 h 108"/>
                <a:gd name="T24" fmla="*/ 90 w 106"/>
                <a:gd name="T25" fmla="*/ 16 h 108"/>
                <a:gd name="T26" fmla="*/ 97 w 106"/>
                <a:gd name="T27" fmla="*/ 25 h 108"/>
                <a:gd name="T28" fmla="*/ 103 w 106"/>
                <a:gd name="T29" fmla="*/ 33 h 108"/>
                <a:gd name="T30" fmla="*/ 106 w 106"/>
                <a:gd name="T31" fmla="*/ 44 h 108"/>
                <a:gd name="T32" fmla="*/ 106 w 106"/>
                <a:gd name="T33" fmla="*/ 54 h 108"/>
                <a:gd name="T34" fmla="*/ 106 w 106"/>
                <a:gd name="T35" fmla="*/ 65 h 108"/>
                <a:gd name="T36" fmla="*/ 103 w 106"/>
                <a:gd name="T37" fmla="*/ 75 h 108"/>
                <a:gd name="T38" fmla="*/ 97 w 106"/>
                <a:gd name="T39" fmla="*/ 84 h 108"/>
                <a:gd name="T40" fmla="*/ 90 w 106"/>
                <a:gd name="T41" fmla="*/ 93 h 108"/>
                <a:gd name="T42" fmla="*/ 83 w 106"/>
                <a:gd name="T43" fmla="*/ 98 h 108"/>
                <a:gd name="T44" fmla="*/ 73 w 106"/>
                <a:gd name="T45" fmla="*/ 103 h 108"/>
                <a:gd name="T46" fmla="*/ 64 w 106"/>
                <a:gd name="T47" fmla="*/ 107 h 108"/>
                <a:gd name="T48" fmla="*/ 52 w 106"/>
                <a:gd name="T49" fmla="*/ 108 h 108"/>
                <a:gd name="T50" fmla="*/ 41 w 106"/>
                <a:gd name="T51" fmla="*/ 107 h 108"/>
                <a:gd name="T52" fmla="*/ 31 w 106"/>
                <a:gd name="T53" fmla="*/ 103 h 108"/>
                <a:gd name="T54" fmla="*/ 22 w 106"/>
                <a:gd name="T55" fmla="*/ 98 h 108"/>
                <a:gd name="T56" fmla="*/ 15 w 106"/>
                <a:gd name="T57" fmla="*/ 93 h 108"/>
                <a:gd name="T58" fmla="*/ 8 w 106"/>
                <a:gd name="T59" fmla="*/ 84 h 108"/>
                <a:gd name="T60" fmla="*/ 3 w 106"/>
                <a:gd name="T61" fmla="*/ 75 h 108"/>
                <a:gd name="T62" fmla="*/ 0 w 106"/>
                <a:gd name="T63" fmla="*/ 65 h 108"/>
                <a:gd name="T64" fmla="*/ 0 w 106"/>
                <a:gd name="T65" fmla="*/ 54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6"/>
                <a:gd name="T100" fmla="*/ 0 h 108"/>
                <a:gd name="T101" fmla="*/ 106 w 106"/>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6" h="108">
                  <a:moveTo>
                    <a:pt x="0" y="54"/>
                  </a:moveTo>
                  <a:lnTo>
                    <a:pt x="0" y="44"/>
                  </a:lnTo>
                  <a:lnTo>
                    <a:pt x="3" y="33"/>
                  </a:lnTo>
                  <a:lnTo>
                    <a:pt x="8" y="25"/>
                  </a:lnTo>
                  <a:lnTo>
                    <a:pt x="15" y="16"/>
                  </a:lnTo>
                  <a:lnTo>
                    <a:pt x="22" y="9"/>
                  </a:lnTo>
                  <a:lnTo>
                    <a:pt x="31" y="4"/>
                  </a:lnTo>
                  <a:lnTo>
                    <a:pt x="41" y="2"/>
                  </a:lnTo>
                  <a:lnTo>
                    <a:pt x="52" y="0"/>
                  </a:lnTo>
                  <a:lnTo>
                    <a:pt x="64" y="2"/>
                  </a:lnTo>
                  <a:lnTo>
                    <a:pt x="73" y="4"/>
                  </a:lnTo>
                  <a:lnTo>
                    <a:pt x="83" y="9"/>
                  </a:lnTo>
                  <a:lnTo>
                    <a:pt x="90" y="16"/>
                  </a:lnTo>
                  <a:lnTo>
                    <a:pt x="97" y="25"/>
                  </a:lnTo>
                  <a:lnTo>
                    <a:pt x="103" y="33"/>
                  </a:lnTo>
                  <a:lnTo>
                    <a:pt x="106" y="44"/>
                  </a:lnTo>
                  <a:lnTo>
                    <a:pt x="106" y="54"/>
                  </a:lnTo>
                  <a:lnTo>
                    <a:pt x="106" y="65"/>
                  </a:lnTo>
                  <a:lnTo>
                    <a:pt x="103" y="75"/>
                  </a:lnTo>
                  <a:lnTo>
                    <a:pt x="97" y="84"/>
                  </a:lnTo>
                  <a:lnTo>
                    <a:pt x="90" y="93"/>
                  </a:lnTo>
                  <a:lnTo>
                    <a:pt x="83" y="98"/>
                  </a:lnTo>
                  <a:lnTo>
                    <a:pt x="73" y="103"/>
                  </a:lnTo>
                  <a:lnTo>
                    <a:pt x="64" y="107"/>
                  </a:lnTo>
                  <a:lnTo>
                    <a:pt x="52" y="108"/>
                  </a:lnTo>
                  <a:lnTo>
                    <a:pt x="41" y="107"/>
                  </a:lnTo>
                  <a:lnTo>
                    <a:pt x="31" y="103"/>
                  </a:lnTo>
                  <a:lnTo>
                    <a:pt x="22" y="98"/>
                  </a:lnTo>
                  <a:lnTo>
                    <a:pt x="15" y="93"/>
                  </a:lnTo>
                  <a:lnTo>
                    <a:pt x="8" y="84"/>
                  </a:lnTo>
                  <a:lnTo>
                    <a:pt x="3" y="75"/>
                  </a:lnTo>
                  <a:lnTo>
                    <a:pt x="0" y="65"/>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54" name="Freeform 342"/>
            <p:cNvSpPr>
              <a:spLocks/>
            </p:cNvSpPr>
            <p:nvPr/>
          </p:nvSpPr>
          <p:spPr bwMode="auto">
            <a:xfrm>
              <a:off x="2398" y="2260"/>
              <a:ext cx="169" cy="171"/>
            </a:xfrm>
            <a:custGeom>
              <a:avLst/>
              <a:gdLst>
                <a:gd name="T0" fmla="*/ 0 w 169"/>
                <a:gd name="T1" fmla="*/ 86 h 171"/>
                <a:gd name="T2" fmla="*/ 2 w 169"/>
                <a:gd name="T3" fmla="*/ 68 h 171"/>
                <a:gd name="T4" fmla="*/ 7 w 169"/>
                <a:gd name="T5" fmla="*/ 53 h 171"/>
                <a:gd name="T6" fmla="*/ 14 w 169"/>
                <a:gd name="T7" fmla="*/ 39 h 171"/>
                <a:gd name="T8" fmla="*/ 24 w 169"/>
                <a:gd name="T9" fmla="*/ 27 h 171"/>
                <a:gd name="T10" fmla="*/ 37 w 169"/>
                <a:gd name="T11" fmla="*/ 16 h 171"/>
                <a:gd name="T12" fmla="*/ 52 w 169"/>
                <a:gd name="T13" fmla="*/ 7 h 171"/>
                <a:gd name="T14" fmla="*/ 68 w 169"/>
                <a:gd name="T15" fmla="*/ 2 h 171"/>
                <a:gd name="T16" fmla="*/ 85 w 169"/>
                <a:gd name="T17" fmla="*/ 0 h 171"/>
                <a:gd name="T18" fmla="*/ 101 w 169"/>
                <a:gd name="T19" fmla="*/ 2 h 171"/>
                <a:gd name="T20" fmla="*/ 119 w 169"/>
                <a:gd name="T21" fmla="*/ 7 h 171"/>
                <a:gd name="T22" fmla="*/ 133 w 169"/>
                <a:gd name="T23" fmla="*/ 16 h 171"/>
                <a:gd name="T24" fmla="*/ 145 w 169"/>
                <a:gd name="T25" fmla="*/ 27 h 171"/>
                <a:gd name="T26" fmla="*/ 155 w 169"/>
                <a:gd name="T27" fmla="*/ 39 h 171"/>
                <a:gd name="T28" fmla="*/ 162 w 169"/>
                <a:gd name="T29" fmla="*/ 53 h 171"/>
                <a:gd name="T30" fmla="*/ 168 w 169"/>
                <a:gd name="T31" fmla="*/ 68 h 171"/>
                <a:gd name="T32" fmla="*/ 169 w 169"/>
                <a:gd name="T33" fmla="*/ 86 h 171"/>
                <a:gd name="T34" fmla="*/ 168 w 169"/>
                <a:gd name="T35" fmla="*/ 103 h 171"/>
                <a:gd name="T36" fmla="*/ 162 w 169"/>
                <a:gd name="T37" fmla="*/ 119 h 171"/>
                <a:gd name="T38" fmla="*/ 155 w 169"/>
                <a:gd name="T39" fmla="*/ 133 h 171"/>
                <a:gd name="T40" fmla="*/ 145 w 169"/>
                <a:gd name="T41" fmla="*/ 145 h 171"/>
                <a:gd name="T42" fmla="*/ 133 w 169"/>
                <a:gd name="T43" fmla="*/ 156 h 171"/>
                <a:gd name="T44" fmla="*/ 119 w 169"/>
                <a:gd name="T45" fmla="*/ 164 h 171"/>
                <a:gd name="T46" fmla="*/ 101 w 169"/>
                <a:gd name="T47" fmla="*/ 170 h 171"/>
                <a:gd name="T48" fmla="*/ 85 w 169"/>
                <a:gd name="T49" fmla="*/ 171 h 171"/>
                <a:gd name="T50" fmla="*/ 68 w 169"/>
                <a:gd name="T51" fmla="*/ 170 h 171"/>
                <a:gd name="T52" fmla="*/ 52 w 169"/>
                <a:gd name="T53" fmla="*/ 164 h 171"/>
                <a:gd name="T54" fmla="*/ 37 w 169"/>
                <a:gd name="T55" fmla="*/ 156 h 171"/>
                <a:gd name="T56" fmla="*/ 24 w 169"/>
                <a:gd name="T57" fmla="*/ 145 h 171"/>
                <a:gd name="T58" fmla="*/ 14 w 169"/>
                <a:gd name="T59" fmla="*/ 133 h 171"/>
                <a:gd name="T60" fmla="*/ 7 w 169"/>
                <a:gd name="T61" fmla="*/ 119 h 171"/>
                <a:gd name="T62" fmla="*/ 2 w 169"/>
                <a:gd name="T63" fmla="*/ 103 h 171"/>
                <a:gd name="T64" fmla="*/ 0 w 169"/>
                <a:gd name="T65" fmla="*/ 86 h 17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69"/>
                <a:gd name="T100" fmla="*/ 0 h 171"/>
                <a:gd name="T101" fmla="*/ 169 w 169"/>
                <a:gd name="T102" fmla="*/ 171 h 17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69" h="171">
                  <a:moveTo>
                    <a:pt x="0" y="86"/>
                  </a:moveTo>
                  <a:lnTo>
                    <a:pt x="2" y="68"/>
                  </a:lnTo>
                  <a:lnTo>
                    <a:pt x="7" y="53"/>
                  </a:lnTo>
                  <a:lnTo>
                    <a:pt x="14" y="39"/>
                  </a:lnTo>
                  <a:lnTo>
                    <a:pt x="24" y="27"/>
                  </a:lnTo>
                  <a:lnTo>
                    <a:pt x="37" y="16"/>
                  </a:lnTo>
                  <a:lnTo>
                    <a:pt x="52" y="7"/>
                  </a:lnTo>
                  <a:lnTo>
                    <a:pt x="68" y="2"/>
                  </a:lnTo>
                  <a:lnTo>
                    <a:pt x="85" y="0"/>
                  </a:lnTo>
                  <a:lnTo>
                    <a:pt x="101" y="2"/>
                  </a:lnTo>
                  <a:lnTo>
                    <a:pt x="119" y="7"/>
                  </a:lnTo>
                  <a:lnTo>
                    <a:pt x="133" y="16"/>
                  </a:lnTo>
                  <a:lnTo>
                    <a:pt x="145" y="27"/>
                  </a:lnTo>
                  <a:lnTo>
                    <a:pt x="155" y="39"/>
                  </a:lnTo>
                  <a:lnTo>
                    <a:pt x="162" y="53"/>
                  </a:lnTo>
                  <a:lnTo>
                    <a:pt x="168" y="68"/>
                  </a:lnTo>
                  <a:lnTo>
                    <a:pt x="169" y="86"/>
                  </a:lnTo>
                  <a:lnTo>
                    <a:pt x="168" y="103"/>
                  </a:lnTo>
                  <a:lnTo>
                    <a:pt x="162" y="119"/>
                  </a:lnTo>
                  <a:lnTo>
                    <a:pt x="155" y="133"/>
                  </a:lnTo>
                  <a:lnTo>
                    <a:pt x="145" y="145"/>
                  </a:lnTo>
                  <a:lnTo>
                    <a:pt x="133" y="156"/>
                  </a:lnTo>
                  <a:lnTo>
                    <a:pt x="119" y="164"/>
                  </a:lnTo>
                  <a:lnTo>
                    <a:pt x="101" y="170"/>
                  </a:lnTo>
                  <a:lnTo>
                    <a:pt x="85" y="171"/>
                  </a:lnTo>
                  <a:lnTo>
                    <a:pt x="68" y="170"/>
                  </a:lnTo>
                  <a:lnTo>
                    <a:pt x="52" y="164"/>
                  </a:lnTo>
                  <a:lnTo>
                    <a:pt x="37" y="156"/>
                  </a:lnTo>
                  <a:lnTo>
                    <a:pt x="24" y="145"/>
                  </a:lnTo>
                  <a:lnTo>
                    <a:pt x="14" y="133"/>
                  </a:lnTo>
                  <a:lnTo>
                    <a:pt x="7" y="119"/>
                  </a:lnTo>
                  <a:lnTo>
                    <a:pt x="2" y="103"/>
                  </a:lnTo>
                  <a:lnTo>
                    <a:pt x="0" y="86"/>
                  </a:lnTo>
                  <a:close/>
                </a:path>
              </a:pathLst>
            </a:custGeom>
            <a:gradFill rotWithShape="1">
              <a:gsLst>
                <a:gs pos="0">
                  <a:srgbClr val="FFE2DB"/>
                </a:gs>
                <a:gs pos="100000">
                  <a:srgbClr val="EC2D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55" name="Freeform 343"/>
            <p:cNvSpPr>
              <a:spLocks/>
            </p:cNvSpPr>
            <p:nvPr/>
          </p:nvSpPr>
          <p:spPr bwMode="auto">
            <a:xfrm>
              <a:off x="2981" y="1623"/>
              <a:ext cx="171" cy="171"/>
            </a:xfrm>
            <a:custGeom>
              <a:avLst/>
              <a:gdLst>
                <a:gd name="T0" fmla="*/ 0 w 171"/>
                <a:gd name="T1" fmla="*/ 86 h 171"/>
                <a:gd name="T2" fmla="*/ 2 w 171"/>
                <a:gd name="T3" fmla="*/ 68 h 171"/>
                <a:gd name="T4" fmla="*/ 7 w 171"/>
                <a:gd name="T5" fmla="*/ 52 h 171"/>
                <a:gd name="T6" fmla="*/ 16 w 171"/>
                <a:gd name="T7" fmla="*/ 39 h 171"/>
                <a:gd name="T8" fmla="*/ 26 w 171"/>
                <a:gd name="T9" fmla="*/ 25 h 171"/>
                <a:gd name="T10" fmla="*/ 38 w 171"/>
                <a:gd name="T11" fmla="*/ 14 h 171"/>
                <a:gd name="T12" fmla="*/ 52 w 171"/>
                <a:gd name="T13" fmla="*/ 7 h 171"/>
                <a:gd name="T14" fmla="*/ 68 w 171"/>
                <a:gd name="T15" fmla="*/ 2 h 171"/>
                <a:gd name="T16" fmla="*/ 86 w 171"/>
                <a:gd name="T17" fmla="*/ 0 h 171"/>
                <a:gd name="T18" fmla="*/ 103 w 171"/>
                <a:gd name="T19" fmla="*/ 2 h 171"/>
                <a:gd name="T20" fmla="*/ 119 w 171"/>
                <a:gd name="T21" fmla="*/ 7 h 171"/>
                <a:gd name="T22" fmla="*/ 133 w 171"/>
                <a:gd name="T23" fmla="*/ 14 h 171"/>
                <a:gd name="T24" fmla="*/ 147 w 171"/>
                <a:gd name="T25" fmla="*/ 25 h 171"/>
                <a:gd name="T26" fmla="*/ 157 w 171"/>
                <a:gd name="T27" fmla="*/ 39 h 171"/>
                <a:gd name="T28" fmla="*/ 164 w 171"/>
                <a:gd name="T29" fmla="*/ 52 h 171"/>
                <a:gd name="T30" fmla="*/ 169 w 171"/>
                <a:gd name="T31" fmla="*/ 68 h 171"/>
                <a:gd name="T32" fmla="*/ 171 w 171"/>
                <a:gd name="T33" fmla="*/ 86 h 171"/>
                <a:gd name="T34" fmla="*/ 169 w 171"/>
                <a:gd name="T35" fmla="*/ 103 h 171"/>
                <a:gd name="T36" fmla="*/ 164 w 171"/>
                <a:gd name="T37" fmla="*/ 119 h 171"/>
                <a:gd name="T38" fmla="*/ 157 w 171"/>
                <a:gd name="T39" fmla="*/ 133 h 171"/>
                <a:gd name="T40" fmla="*/ 147 w 171"/>
                <a:gd name="T41" fmla="*/ 145 h 171"/>
                <a:gd name="T42" fmla="*/ 133 w 171"/>
                <a:gd name="T43" fmla="*/ 155 h 171"/>
                <a:gd name="T44" fmla="*/ 119 w 171"/>
                <a:gd name="T45" fmla="*/ 164 h 171"/>
                <a:gd name="T46" fmla="*/ 103 w 171"/>
                <a:gd name="T47" fmla="*/ 169 h 171"/>
                <a:gd name="T48" fmla="*/ 86 w 171"/>
                <a:gd name="T49" fmla="*/ 171 h 171"/>
                <a:gd name="T50" fmla="*/ 68 w 171"/>
                <a:gd name="T51" fmla="*/ 169 h 171"/>
                <a:gd name="T52" fmla="*/ 52 w 171"/>
                <a:gd name="T53" fmla="*/ 164 h 171"/>
                <a:gd name="T54" fmla="*/ 38 w 171"/>
                <a:gd name="T55" fmla="*/ 155 h 171"/>
                <a:gd name="T56" fmla="*/ 26 w 171"/>
                <a:gd name="T57" fmla="*/ 145 h 171"/>
                <a:gd name="T58" fmla="*/ 16 w 171"/>
                <a:gd name="T59" fmla="*/ 133 h 171"/>
                <a:gd name="T60" fmla="*/ 7 w 171"/>
                <a:gd name="T61" fmla="*/ 119 h 171"/>
                <a:gd name="T62" fmla="*/ 2 w 171"/>
                <a:gd name="T63" fmla="*/ 103 h 171"/>
                <a:gd name="T64" fmla="*/ 0 w 171"/>
                <a:gd name="T65" fmla="*/ 86 h 17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71"/>
                <a:gd name="T100" fmla="*/ 0 h 171"/>
                <a:gd name="T101" fmla="*/ 171 w 171"/>
                <a:gd name="T102" fmla="*/ 171 h 17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71" h="171">
                  <a:moveTo>
                    <a:pt x="0" y="86"/>
                  </a:moveTo>
                  <a:lnTo>
                    <a:pt x="2" y="68"/>
                  </a:lnTo>
                  <a:lnTo>
                    <a:pt x="7" y="52"/>
                  </a:lnTo>
                  <a:lnTo>
                    <a:pt x="16" y="39"/>
                  </a:lnTo>
                  <a:lnTo>
                    <a:pt x="26" y="25"/>
                  </a:lnTo>
                  <a:lnTo>
                    <a:pt x="38" y="14"/>
                  </a:lnTo>
                  <a:lnTo>
                    <a:pt x="52" y="7"/>
                  </a:lnTo>
                  <a:lnTo>
                    <a:pt x="68" y="2"/>
                  </a:lnTo>
                  <a:lnTo>
                    <a:pt x="86" y="0"/>
                  </a:lnTo>
                  <a:lnTo>
                    <a:pt x="103" y="2"/>
                  </a:lnTo>
                  <a:lnTo>
                    <a:pt x="119" y="7"/>
                  </a:lnTo>
                  <a:lnTo>
                    <a:pt x="133" y="14"/>
                  </a:lnTo>
                  <a:lnTo>
                    <a:pt x="147" y="25"/>
                  </a:lnTo>
                  <a:lnTo>
                    <a:pt x="157" y="39"/>
                  </a:lnTo>
                  <a:lnTo>
                    <a:pt x="164" y="52"/>
                  </a:lnTo>
                  <a:lnTo>
                    <a:pt x="169" y="68"/>
                  </a:lnTo>
                  <a:lnTo>
                    <a:pt x="171" y="86"/>
                  </a:lnTo>
                  <a:lnTo>
                    <a:pt x="169" y="103"/>
                  </a:lnTo>
                  <a:lnTo>
                    <a:pt x="164" y="119"/>
                  </a:lnTo>
                  <a:lnTo>
                    <a:pt x="157" y="133"/>
                  </a:lnTo>
                  <a:lnTo>
                    <a:pt x="147" y="145"/>
                  </a:lnTo>
                  <a:lnTo>
                    <a:pt x="133" y="155"/>
                  </a:lnTo>
                  <a:lnTo>
                    <a:pt x="119" y="164"/>
                  </a:lnTo>
                  <a:lnTo>
                    <a:pt x="103" y="169"/>
                  </a:lnTo>
                  <a:lnTo>
                    <a:pt x="86" y="171"/>
                  </a:lnTo>
                  <a:lnTo>
                    <a:pt x="68" y="169"/>
                  </a:lnTo>
                  <a:lnTo>
                    <a:pt x="52" y="164"/>
                  </a:lnTo>
                  <a:lnTo>
                    <a:pt x="38" y="155"/>
                  </a:lnTo>
                  <a:lnTo>
                    <a:pt x="26" y="145"/>
                  </a:lnTo>
                  <a:lnTo>
                    <a:pt x="16" y="133"/>
                  </a:lnTo>
                  <a:lnTo>
                    <a:pt x="7" y="119"/>
                  </a:lnTo>
                  <a:lnTo>
                    <a:pt x="2" y="103"/>
                  </a:lnTo>
                  <a:lnTo>
                    <a:pt x="0" y="86"/>
                  </a:lnTo>
                  <a:close/>
                </a:path>
              </a:pathLst>
            </a:custGeom>
            <a:gradFill rotWithShape="1">
              <a:gsLst>
                <a:gs pos="0">
                  <a:srgbClr val="FFE2DB"/>
                </a:gs>
                <a:gs pos="100000">
                  <a:srgbClr val="EC2D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56" name="Freeform 344"/>
            <p:cNvSpPr>
              <a:spLocks/>
            </p:cNvSpPr>
            <p:nvPr/>
          </p:nvSpPr>
          <p:spPr bwMode="auto">
            <a:xfrm>
              <a:off x="2616" y="1805"/>
              <a:ext cx="159" cy="157"/>
            </a:xfrm>
            <a:custGeom>
              <a:avLst/>
              <a:gdLst>
                <a:gd name="T0" fmla="*/ 159 w 159"/>
                <a:gd name="T1" fmla="*/ 78 h 157"/>
                <a:gd name="T2" fmla="*/ 157 w 159"/>
                <a:gd name="T3" fmla="*/ 63 h 157"/>
                <a:gd name="T4" fmla="*/ 152 w 159"/>
                <a:gd name="T5" fmla="*/ 47 h 157"/>
                <a:gd name="T6" fmla="*/ 145 w 159"/>
                <a:gd name="T7" fmla="*/ 35 h 157"/>
                <a:gd name="T8" fmla="*/ 135 w 159"/>
                <a:gd name="T9" fmla="*/ 22 h 157"/>
                <a:gd name="T10" fmla="*/ 124 w 159"/>
                <a:gd name="T11" fmla="*/ 12 h 157"/>
                <a:gd name="T12" fmla="*/ 110 w 159"/>
                <a:gd name="T13" fmla="*/ 5 h 157"/>
                <a:gd name="T14" fmla="*/ 96 w 159"/>
                <a:gd name="T15" fmla="*/ 1 h 157"/>
                <a:gd name="T16" fmla="*/ 79 w 159"/>
                <a:gd name="T17" fmla="*/ 0 h 157"/>
                <a:gd name="T18" fmla="*/ 63 w 159"/>
                <a:gd name="T19" fmla="*/ 1 h 157"/>
                <a:gd name="T20" fmla="*/ 49 w 159"/>
                <a:gd name="T21" fmla="*/ 5 h 157"/>
                <a:gd name="T22" fmla="*/ 35 w 159"/>
                <a:gd name="T23" fmla="*/ 12 h 157"/>
                <a:gd name="T24" fmla="*/ 25 w 159"/>
                <a:gd name="T25" fmla="*/ 22 h 157"/>
                <a:gd name="T26" fmla="*/ 14 w 159"/>
                <a:gd name="T27" fmla="*/ 35 h 157"/>
                <a:gd name="T28" fmla="*/ 7 w 159"/>
                <a:gd name="T29" fmla="*/ 47 h 157"/>
                <a:gd name="T30" fmla="*/ 2 w 159"/>
                <a:gd name="T31" fmla="*/ 63 h 157"/>
                <a:gd name="T32" fmla="*/ 0 w 159"/>
                <a:gd name="T33" fmla="*/ 78 h 157"/>
                <a:gd name="T34" fmla="*/ 2 w 159"/>
                <a:gd name="T35" fmla="*/ 94 h 157"/>
                <a:gd name="T36" fmla="*/ 7 w 159"/>
                <a:gd name="T37" fmla="*/ 108 h 157"/>
                <a:gd name="T38" fmla="*/ 14 w 159"/>
                <a:gd name="T39" fmla="*/ 122 h 157"/>
                <a:gd name="T40" fmla="*/ 25 w 159"/>
                <a:gd name="T41" fmla="*/ 134 h 157"/>
                <a:gd name="T42" fmla="*/ 35 w 159"/>
                <a:gd name="T43" fmla="*/ 143 h 157"/>
                <a:gd name="T44" fmla="*/ 49 w 159"/>
                <a:gd name="T45" fmla="*/ 152 h 157"/>
                <a:gd name="T46" fmla="*/ 63 w 159"/>
                <a:gd name="T47" fmla="*/ 155 h 157"/>
                <a:gd name="T48" fmla="*/ 79 w 159"/>
                <a:gd name="T49" fmla="*/ 157 h 157"/>
                <a:gd name="T50" fmla="*/ 96 w 159"/>
                <a:gd name="T51" fmla="*/ 155 h 157"/>
                <a:gd name="T52" fmla="*/ 110 w 159"/>
                <a:gd name="T53" fmla="*/ 152 h 157"/>
                <a:gd name="T54" fmla="*/ 124 w 159"/>
                <a:gd name="T55" fmla="*/ 143 h 157"/>
                <a:gd name="T56" fmla="*/ 135 w 159"/>
                <a:gd name="T57" fmla="*/ 134 h 157"/>
                <a:gd name="T58" fmla="*/ 145 w 159"/>
                <a:gd name="T59" fmla="*/ 122 h 157"/>
                <a:gd name="T60" fmla="*/ 152 w 159"/>
                <a:gd name="T61" fmla="*/ 108 h 157"/>
                <a:gd name="T62" fmla="*/ 157 w 159"/>
                <a:gd name="T63" fmla="*/ 94 h 157"/>
                <a:gd name="T64" fmla="*/ 159 w 159"/>
                <a:gd name="T65" fmla="*/ 78 h 1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7"/>
                <a:gd name="T101" fmla="*/ 159 w 159"/>
                <a:gd name="T102" fmla="*/ 157 h 1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7">
                  <a:moveTo>
                    <a:pt x="159" y="78"/>
                  </a:moveTo>
                  <a:lnTo>
                    <a:pt x="157" y="63"/>
                  </a:lnTo>
                  <a:lnTo>
                    <a:pt x="152" y="47"/>
                  </a:lnTo>
                  <a:lnTo>
                    <a:pt x="145" y="35"/>
                  </a:lnTo>
                  <a:lnTo>
                    <a:pt x="135" y="22"/>
                  </a:lnTo>
                  <a:lnTo>
                    <a:pt x="124" y="12"/>
                  </a:lnTo>
                  <a:lnTo>
                    <a:pt x="110" y="5"/>
                  </a:lnTo>
                  <a:lnTo>
                    <a:pt x="96" y="1"/>
                  </a:lnTo>
                  <a:lnTo>
                    <a:pt x="79" y="0"/>
                  </a:lnTo>
                  <a:lnTo>
                    <a:pt x="63" y="1"/>
                  </a:lnTo>
                  <a:lnTo>
                    <a:pt x="49" y="5"/>
                  </a:lnTo>
                  <a:lnTo>
                    <a:pt x="35" y="12"/>
                  </a:lnTo>
                  <a:lnTo>
                    <a:pt x="25" y="22"/>
                  </a:lnTo>
                  <a:lnTo>
                    <a:pt x="14" y="35"/>
                  </a:lnTo>
                  <a:lnTo>
                    <a:pt x="7" y="47"/>
                  </a:lnTo>
                  <a:lnTo>
                    <a:pt x="2" y="63"/>
                  </a:lnTo>
                  <a:lnTo>
                    <a:pt x="0" y="78"/>
                  </a:lnTo>
                  <a:lnTo>
                    <a:pt x="2" y="94"/>
                  </a:lnTo>
                  <a:lnTo>
                    <a:pt x="7" y="108"/>
                  </a:lnTo>
                  <a:lnTo>
                    <a:pt x="14" y="122"/>
                  </a:lnTo>
                  <a:lnTo>
                    <a:pt x="25" y="134"/>
                  </a:lnTo>
                  <a:lnTo>
                    <a:pt x="35" y="143"/>
                  </a:lnTo>
                  <a:lnTo>
                    <a:pt x="49" y="152"/>
                  </a:lnTo>
                  <a:lnTo>
                    <a:pt x="63" y="155"/>
                  </a:lnTo>
                  <a:lnTo>
                    <a:pt x="79" y="157"/>
                  </a:lnTo>
                  <a:lnTo>
                    <a:pt x="96" y="155"/>
                  </a:lnTo>
                  <a:lnTo>
                    <a:pt x="110" y="152"/>
                  </a:lnTo>
                  <a:lnTo>
                    <a:pt x="124" y="143"/>
                  </a:lnTo>
                  <a:lnTo>
                    <a:pt x="135" y="134"/>
                  </a:lnTo>
                  <a:lnTo>
                    <a:pt x="145" y="122"/>
                  </a:lnTo>
                  <a:lnTo>
                    <a:pt x="152" y="108"/>
                  </a:lnTo>
                  <a:lnTo>
                    <a:pt x="157" y="94"/>
                  </a:lnTo>
                  <a:lnTo>
                    <a:pt x="159" y="78"/>
                  </a:lnTo>
                  <a:close/>
                </a:path>
              </a:pathLst>
            </a:custGeom>
            <a:gradFill rotWithShape="1">
              <a:gsLst>
                <a:gs pos="0">
                  <a:schemeClr val="bg1"/>
                </a:gs>
                <a:gs pos="100000">
                  <a:srgbClr val="A3D5D9"/>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57" name="Freeform 345"/>
            <p:cNvSpPr>
              <a:spLocks/>
            </p:cNvSpPr>
            <p:nvPr/>
          </p:nvSpPr>
          <p:spPr bwMode="auto">
            <a:xfrm>
              <a:off x="2758" y="2463"/>
              <a:ext cx="158" cy="157"/>
            </a:xfrm>
            <a:custGeom>
              <a:avLst/>
              <a:gdLst>
                <a:gd name="T0" fmla="*/ 158 w 158"/>
                <a:gd name="T1" fmla="*/ 78 h 157"/>
                <a:gd name="T2" fmla="*/ 157 w 158"/>
                <a:gd name="T3" fmla="*/ 63 h 157"/>
                <a:gd name="T4" fmla="*/ 151 w 158"/>
                <a:gd name="T5" fmla="*/ 47 h 157"/>
                <a:gd name="T6" fmla="*/ 144 w 158"/>
                <a:gd name="T7" fmla="*/ 35 h 157"/>
                <a:gd name="T8" fmla="*/ 134 w 158"/>
                <a:gd name="T9" fmla="*/ 23 h 157"/>
                <a:gd name="T10" fmla="*/ 124 w 158"/>
                <a:gd name="T11" fmla="*/ 12 h 157"/>
                <a:gd name="T12" fmla="*/ 110 w 158"/>
                <a:gd name="T13" fmla="*/ 5 h 157"/>
                <a:gd name="T14" fmla="*/ 96 w 158"/>
                <a:gd name="T15" fmla="*/ 2 h 157"/>
                <a:gd name="T16" fmla="*/ 80 w 158"/>
                <a:gd name="T17" fmla="*/ 0 h 157"/>
                <a:gd name="T18" fmla="*/ 62 w 158"/>
                <a:gd name="T19" fmla="*/ 2 h 157"/>
                <a:gd name="T20" fmla="*/ 48 w 158"/>
                <a:gd name="T21" fmla="*/ 5 h 157"/>
                <a:gd name="T22" fmla="*/ 34 w 158"/>
                <a:gd name="T23" fmla="*/ 12 h 157"/>
                <a:gd name="T24" fmla="*/ 24 w 158"/>
                <a:gd name="T25" fmla="*/ 23 h 157"/>
                <a:gd name="T26" fmla="*/ 14 w 158"/>
                <a:gd name="T27" fmla="*/ 35 h 157"/>
                <a:gd name="T28" fmla="*/ 7 w 158"/>
                <a:gd name="T29" fmla="*/ 47 h 157"/>
                <a:gd name="T30" fmla="*/ 1 w 158"/>
                <a:gd name="T31" fmla="*/ 63 h 157"/>
                <a:gd name="T32" fmla="*/ 0 w 158"/>
                <a:gd name="T33" fmla="*/ 78 h 157"/>
                <a:gd name="T34" fmla="*/ 1 w 158"/>
                <a:gd name="T35" fmla="*/ 94 h 157"/>
                <a:gd name="T36" fmla="*/ 7 w 158"/>
                <a:gd name="T37" fmla="*/ 108 h 157"/>
                <a:gd name="T38" fmla="*/ 14 w 158"/>
                <a:gd name="T39" fmla="*/ 122 h 157"/>
                <a:gd name="T40" fmla="*/ 24 w 158"/>
                <a:gd name="T41" fmla="*/ 134 h 157"/>
                <a:gd name="T42" fmla="*/ 34 w 158"/>
                <a:gd name="T43" fmla="*/ 143 h 157"/>
                <a:gd name="T44" fmla="*/ 48 w 158"/>
                <a:gd name="T45" fmla="*/ 150 h 157"/>
                <a:gd name="T46" fmla="*/ 62 w 158"/>
                <a:gd name="T47" fmla="*/ 155 h 157"/>
                <a:gd name="T48" fmla="*/ 80 w 158"/>
                <a:gd name="T49" fmla="*/ 157 h 157"/>
                <a:gd name="T50" fmla="*/ 96 w 158"/>
                <a:gd name="T51" fmla="*/ 155 h 157"/>
                <a:gd name="T52" fmla="*/ 110 w 158"/>
                <a:gd name="T53" fmla="*/ 150 h 157"/>
                <a:gd name="T54" fmla="*/ 124 w 158"/>
                <a:gd name="T55" fmla="*/ 143 h 157"/>
                <a:gd name="T56" fmla="*/ 134 w 158"/>
                <a:gd name="T57" fmla="*/ 134 h 157"/>
                <a:gd name="T58" fmla="*/ 144 w 158"/>
                <a:gd name="T59" fmla="*/ 122 h 157"/>
                <a:gd name="T60" fmla="*/ 151 w 158"/>
                <a:gd name="T61" fmla="*/ 108 h 157"/>
                <a:gd name="T62" fmla="*/ 157 w 158"/>
                <a:gd name="T63" fmla="*/ 94 h 157"/>
                <a:gd name="T64" fmla="*/ 158 w 158"/>
                <a:gd name="T65" fmla="*/ 78 h 1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8"/>
                <a:gd name="T100" fmla="*/ 0 h 157"/>
                <a:gd name="T101" fmla="*/ 158 w 158"/>
                <a:gd name="T102" fmla="*/ 157 h 1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8" h="157">
                  <a:moveTo>
                    <a:pt x="158" y="78"/>
                  </a:moveTo>
                  <a:lnTo>
                    <a:pt x="157" y="63"/>
                  </a:lnTo>
                  <a:lnTo>
                    <a:pt x="151" y="47"/>
                  </a:lnTo>
                  <a:lnTo>
                    <a:pt x="144" y="35"/>
                  </a:lnTo>
                  <a:lnTo>
                    <a:pt x="134" y="23"/>
                  </a:lnTo>
                  <a:lnTo>
                    <a:pt x="124" y="12"/>
                  </a:lnTo>
                  <a:lnTo>
                    <a:pt x="110" y="5"/>
                  </a:lnTo>
                  <a:lnTo>
                    <a:pt x="96" y="2"/>
                  </a:lnTo>
                  <a:lnTo>
                    <a:pt x="80" y="0"/>
                  </a:lnTo>
                  <a:lnTo>
                    <a:pt x="62" y="2"/>
                  </a:lnTo>
                  <a:lnTo>
                    <a:pt x="48" y="5"/>
                  </a:lnTo>
                  <a:lnTo>
                    <a:pt x="34" y="12"/>
                  </a:lnTo>
                  <a:lnTo>
                    <a:pt x="24" y="23"/>
                  </a:lnTo>
                  <a:lnTo>
                    <a:pt x="14" y="35"/>
                  </a:lnTo>
                  <a:lnTo>
                    <a:pt x="7" y="47"/>
                  </a:lnTo>
                  <a:lnTo>
                    <a:pt x="1" y="63"/>
                  </a:lnTo>
                  <a:lnTo>
                    <a:pt x="0" y="78"/>
                  </a:lnTo>
                  <a:lnTo>
                    <a:pt x="1" y="94"/>
                  </a:lnTo>
                  <a:lnTo>
                    <a:pt x="7" y="108"/>
                  </a:lnTo>
                  <a:lnTo>
                    <a:pt x="14" y="122"/>
                  </a:lnTo>
                  <a:lnTo>
                    <a:pt x="24" y="134"/>
                  </a:lnTo>
                  <a:lnTo>
                    <a:pt x="34" y="143"/>
                  </a:lnTo>
                  <a:lnTo>
                    <a:pt x="48" y="150"/>
                  </a:lnTo>
                  <a:lnTo>
                    <a:pt x="62" y="155"/>
                  </a:lnTo>
                  <a:lnTo>
                    <a:pt x="80" y="157"/>
                  </a:lnTo>
                  <a:lnTo>
                    <a:pt x="96" y="155"/>
                  </a:lnTo>
                  <a:lnTo>
                    <a:pt x="110" y="150"/>
                  </a:lnTo>
                  <a:lnTo>
                    <a:pt x="124" y="143"/>
                  </a:lnTo>
                  <a:lnTo>
                    <a:pt x="134" y="134"/>
                  </a:lnTo>
                  <a:lnTo>
                    <a:pt x="144" y="122"/>
                  </a:lnTo>
                  <a:lnTo>
                    <a:pt x="151" y="108"/>
                  </a:lnTo>
                  <a:lnTo>
                    <a:pt x="157" y="94"/>
                  </a:lnTo>
                  <a:lnTo>
                    <a:pt x="158" y="78"/>
                  </a:lnTo>
                  <a:close/>
                </a:path>
              </a:pathLst>
            </a:custGeom>
            <a:gradFill rotWithShape="1">
              <a:gsLst>
                <a:gs pos="0">
                  <a:schemeClr val="bg1"/>
                </a:gs>
                <a:gs pos="100000">
                  <a:srgbClr val="A3D5D9"/>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58" name="Freeform 346"/>
            <p:cNvSpPr>
              <a:spLocks/>
            </p:cNvSpPr>
            <p:nvPr/>
          </p:nvSpPr>
          <p:spPr bwMode="auto">
            <a:xfrm>
              <a:off x="2562" y="2320"/>
              <a:ext cx="86" cy="50"/>
            </a:xfrm>
            <a:custGeom>
              <a:avLst/>
              <a:gdLst>
                <a:gd name="T0" fmla="*/ 73 w 86"/>
                <a:gd name="T1" fmla="*/ 43 h 50"/>
                <a:gd name="T2" fmla="*/ 2 w 86"/>
                <a:gd name="T3" fmla="*/ 50 h 50"/>
                <a:gd name="T4" fmla="*/ 5 w 86"/>
                <a:gd name="T5" fmla="*/ 38 h 50"/>
                <a:gd name="T6" fmla="*/ 5 w 86"/>
                <a:gd name="T7" fmla="*/ 28 h 50"/>
                <a:gd name="T8" fmla="*/ 4 w 86"/>
                <a:gd name="T9" fmla="*/ 17 h 50"/>
                <a:gd name="T10" fmla="*/ 0 w 86"/>
                <a:gd name="T11" fmla="*/ 0 h 50"/>
                <a:gd name="T12" fmla="*/ 73 w 86"/>
                <a:gd name="T13" fmla="*/ 7 h 50"/>
                <a:gd name="T14" fmla="*/ 79 w 86"/>
                <a:gd name="T15" fmla="*/ 8 h 50"/>
                <a:gd name="T16" fmla="*/ 84 w 86"/>
                <a:gd name="T17" fmla="*/ 12 h 50"/>
                <a:gd name="T18" fmla="*/ 86 w 86"/>
                <a:gd name="T19" fmla="*/ 19 h 50"/>
                <a:gd name="T20" fmla="*/ 86 w 86"/>
                <a:gd name="T21" fmla="*/ 26 h 50"/>
                <a:gd name="T22" fmla="*/ 86 w 86"/>
                <a:gd name="T23" fmla="*/ 31 h 50"/>
                <a:gd name="T24" fmla="*/ 84 w 86"/>
                <a:gd name="T25" fmla="*/ 38 h 50"/>
                <a:gd name="T26" fmla="*/ 79 w 86"/>
                <a:gd name="T27" fmla="*/ 42 h 50"/>
                <a:gd name="T28" fmla="*/ 73 w 86"/>
                <a:gd name="T29" fmla="*/ 43 h 5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6"/>
                <a:gd name="T46" fmla="*/ 0 h 50"/>
                <a:gd name="T47" fmla="*/ 86 w 86"/>
                <a:gd name="T48" fmla="*/ 50 h 5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6" h="50">
                  <a:moveTo>
                    <a:pt x="73" y="43"/>
                  </a:moveTo>
                  <a:lnTo>
                    <a:pt x="2" y="50"/>
                  </a:lnTo>
                  <a:lnTo>
                    <a:pt x="5" y="38"/>
                  </a:lnTo>
                  <a:lnTo>
                    <a:pt x="5" y="28"/>
                  </a:lnTo>
                  <a:lnTo>
                    <a:pt x="4" y="17"/>
                  </a:lnTo>
                  <a:lnTo>
                    <a:pt x="0" y="0"/>
                  </a:lnTo>
                  <a:lnTo>
                    <a:pt x="73" y="7"/>
                  </a:lnTo>
                  <a:lnTo>
                    <a:pt x="79" y="8"/>
                  </a:lnTo>
                  <a:lnTo>
                    <a:pt x="84" y="12"/>
                  </a:lnTo>
                  <a:lnTo>
                    <a:pt x="86" y="19"/>
                  </a:lnTo>
                  <a:lnTo>
                    <a:pt x="86" y="26"/>
                  </a:lnTo>
                  <a:lnTo>
                    <a:pt x="86" y="31"/>
                  </a:lnTo>
                  <a:lnTo>
                    <a:pt x="84" y="38"/>
                  </a:lnTo>
                  <a:lnTo>
                    <a:pt x="79" y="42"/>
                  </a:lnTo>
                  <a:lnTo>
                    <a:pt x="73" y="43"/>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59" name="Freeform 347"/>
            <p:cNvSpPr>
              <a:spLocks/>
            </p:cNvSpPr>
            <p:nvPr/>
          </p:nvSpPr>
          <p:spPr bwMode="auto">
            <a:xfrm>
              <a:off x="2562" y="2320"/>
              <a:ext cx="86" cy="50"/>
            </a:xfrm>
            <a:custGeom>
              <a:avLst/>
              <a:gdLst>
                <a:gd name="T0" fmla="*/ 73 w 86"/>
                <a:gd name="T1" fmla="*/ 43 h 50"/>
                <a:gd name="T2" fmla="*/ 2 w 86"/>
                <a:gd name="T3" fmla="*/ 50 h 50"/>
                <a:gd name="T4" fmla="*/ 5 w 86"/>
                <a:gd name="T5" fmla="*/ 38 h 50"/>
                <a:gd name="T6" fmla="*/ 5 w 86"/>
                <a:gd name="T7" fmla="*/ 28 h 50"/>
                <a:gd name="T8" fmla="*/ 4 w 86"/>
                <a:gd name="T9" fmla="*/ 17 h 50"/>
                <a:gd name="T10" fmla="*/ 0 w 86"/>
                <a:gd name="T11" fmla="*/ 0 h 50"/>
                <a:gd name="T12" fmla="*/ 73 w 86"/>
                <a:gd name="T13" fmla="*/ 7 h 50"/>
                <a:gd name="T14" fmla="*/ 79 w 86"/>
                <a:gd name="T15" fmla="*/ 8 h 50"/>
                <a:gd name="T16" fmla="*/ 84 w 86"/>
                <a:gd name="T17" fmla="*/ 12 h 50"/>
                <a:gd name="T18" fmla="*/ 86 w 86"/>
                <a:gd name="T19" fmla="*/ 19 h 50"/>
                <a:gd name="T20" fmla="*/ 86 w 86"/>
                <a:gd name="T21" fmla="*/ 26 h 50"/>
                <a:gd name="T22" fmla="*/ 86 w 86"/>
                <a:gd name="T23" fmla="*/ 31 h 50"/>
                <a:gd name="T24" fmla="*/ 84 w 86"/>
                <a:gd name="T25" fmla="*/ 38 h 50"/>
                <a:gd name="T26" fmla="*/ 79 w 86"/>
                <a:gd name="T27" fmla="*/ 42 h 50"/>
                <a:gd name="T28" fmla="*/ 73 w 86"/>
                <a:gd name="T29" fmla="*/ 43 h 5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6"/>
                <a:gd name="T46" fmla="*/ 0 h 50"/>
                <a:gd name="T47" fmla="*/ 86 w 86"/>
                <a:gd name="T48" fmla="*/ 50 h 5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6" h="50">
                  <a:moveTo>
                    <a:pt x="73" y="43"/>
                  </a:moveTo>
                  <a:lnTo>
                    <a:pt x="2" y="50"/>
                  </a:lnTo>
                  <a:lnTo>
                    <a:pt x="5" y="38"/>
                  </a:lnTo>
                  <a:lnTo>
                    <a:pt x="5" y="28"/>
                  </a:lnTo>
                  <a:lnTo>
                    <a:pt x="4" y="17"/>
                  </a:lnTo>
                  <a:lnTo>
                    <a:pt x="0" y="0"/>
                  </a:lnTo>
                  <a:lnTo>
                    <a:pt x="73" y="7"/>
                  </a:lnTo>
                  <a:lnTo>
                    <a:pt x="79" y="8"/>
                  </a:lnTo>
                  <a:lnTo>
                    <a:pt x="84" y="12"/>
                  </a:lnTo>
                  <a:lnTo>
                    <a:pt x="86" y="19"/>
                  </a:lnTo>
                  <a:lnTo>
                    <a:pt x="86" y="26"/>
                  </a:lnTo>
                  <a:lnTo>
                    <a:pt x="86" y="31"/>
                  </a:lnTo>
                  <a:lnTo>
                    <a:pt x="84" y="38"/>
                  </a:lnTo>
                  <a:lnTo>
                    <a:pt x="79" y="42"/>
                  </a:lnTo>
                  <a:lnTo>
                    <a:pt x="73" y="43"/>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360" name="Freeform 348"/>
            <p:cNvSpPr>
              <a:spLocks/>
            </p:cNvSpPr>
            <p:nvPr/>
          </p:nvSpPr>
          <p:spPr bwMode="auto">
            <a:xfrm>
              <a:off x="2920" y="1682"/>
              <a:ext cx="84" cy="51"/>
            </a:xfrm>
            <a:custGeom>
              <a:avLst/>
              <a:gdLst>
                <a:gd name="T0" fmla="*/ 70 w 84"/>
                <a:gd name="T1" fmla="*/ 44 h 51"/>
                <a:gd name="T2" fmla="*/ 0 w 84"/>
                <a:gd name="T3" fmla="*/ 51 h 51"/>
                <a:gd name="T4" fmla="*/ 3 w 84"/>
                <a:gd name="T5" fmla="*/ 39 h 51"/>
                <a:gd name="T6" fmla="*/ 3 w 84"/>
                <a:gd name="T7" fmla="*/ 28 h 51"/>
                <a:gd name="T8" fmla="*/ 3 w 84"/>
                <a:gd name="T9" fmla="*/ 18 h 51"/>
                <a:gd name="T10" fmla="*/ 0 w 84"/>
                <a:gd name="T11" fmla="*/ 0 h 51"/>
                <a:gd name="T12" fmla="*/ 72 w 84"/>
                <a:gd name="T13" fmla="*/ 7 h 51"/>
                <a:gd name="T14" fmla="*/ 77 w 84"/>
                <a:gd name="T15" fmla="*/ 9 h 51"/>
                <a:gd name="T16" fmla="*/ 80 w 84"/>
                <a:gd name="T17" fmla="*/ 13 h 51"/>
                <a:gd name="T18" fmla="*/ 82 w 84"/>
                <a:gd name="T19" fmla="*/ 20 h 51"/>
                <a:gd name="T20" fmla="*/ 84 w 84"/>
                <a:gd name="T21" fmla="*/ 25 h 51"/>
                <a:gd name="T22" fmla="*/ 82 w 84"/>
                <a:gd name="T23" fmla="*/ 32 h 51"/>
                <a:gd name="T24" fmla="*/ 80 w 84"/>
                <a:gd name="T25" fmla="*/ 39 h 51"/>
                <a:gd name="T26" fmla="*/ 75 w 84"/>
                <a:gd name="T27" fmla="*/ 42 h 51"/>
                <a:gd name="T28" fmla="*/ 70 w 84"/>
                <a:gd name="T29" fmla="*/ 44 h 5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4"/>
                <a:gd name="T46" fmla="*/ 0 h 51"/>
                <a:gd name="T47" fmla="*/ 84 w 84"/>
                <a:gd name="T48" fmla="*/ 51 h 5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4" h="51">
                  <a:moveTo>
                    <a:pt x="70" y="44"/>
                  </a:moveTo>
                  <a:lnTo>
                    <a:pt x="0" y="51"/>
                  </a:lnTo>
                  <a:lnTo>
                    <a:pt x="3" y="39"/>
                  </a:lnTo>
                  <a:lnTo>
                    <a:pt x="3" y="28"/>
                  </a:lnTo>
                  <a:lnTo>
                    <a:pt x="3" y="18"/>
                  </a:lnTo>
                  <a:lnTo>
                    <a:pt x="0" y="0"/>
                  </a:lnTo>
                  <a:lnTo>
                    <a:pt x="72" y="7"/>
                  </a:lnTo>
                  <a:lnTo>
                    <a:pt x="77" y="9"/>
                  </a:lnTo>
                  <a:lnTo>
                    <a:pt x="80" y="13"/>
                  </a:lnTo>
                  <a:lnTo>
                    <a:pt x="82" y="20"/>
                  </a:lnTo>
                  <a:lnTo>
                    <a:pt x="84" y="25"/>
                  </a:lnTo>
                  <a:lnTo>
                    <a:pt x="82" y="32"/>
                  </a:lnTo>
                  <a:lnTo>
                    <a:pt x="80" y="39"/>
                  </a:lnTo>
                  <a:lnTo>
                    <a:pt x="75" y="42"/>
                  </a:lnTo>
                  <a:lnTo>
                    <a:pt x="70" y="44"/>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61" name="Freeform 349"/>
            <p:cNvSpPr>
              <a:spLocks/>
            </p:cNvSpPr>
            <p:nvPr/>
          </p:nvSpPr>
          <p:spPr bwMode="auto">
            <a:xfrm>
              <a:off x="2920" y="1682"/>
              <a:ext cx="84" cy="51"/>
            </a:xfrm>
            <a:custGeom>
              <a:avLst/>
              <a:gdLst>
                <a:gd name="T0" fmla="*/ 70 w 84"/>
                <a:gd name="T1" fmla="*/ 44 h 51"/>
                <a:gd name="T2" fmla="*/ 0 w 84"/>
                <a:gd name="T3" fmla="*/ 51 h 51"/>
                <a:gd name="T4" fmla="*/ 3 w 84"/>
                <a:gd name="T5" fmla="*/ 39 h 51"/>
                <a:gd name="T6" fmla="*/ 3 w 84"/>
                <a:gd name="T7" fmla="*/ 28 h 51"/>
                <a:gd name="T8" fmla="*/ 3 w 84"/>
                <a:gd name="T9" fmla="*/ 18 h 51"/>
                <a:gd name="T10" fmla="*/ 0 w 84"/>
                <a:gd name="T11" fmla="*/ 0 h 51"/>
                <a:gd name="T12" fmla="*/ 72 w 84"/>
                <a:gd name="T13" fmla="*/ 7 h 51"/>
                <a:gd name="T14" fmla="*/ 77 w 84"/>
                <a:gd name="T15" fmla="*/ 9 h 51"/>
                <a:gd name="T16" fmla="*/ 80 w 84"/>
                <a:gd name="T17" fmla="*/ 13 h 51"/>
                <a:gd name="T18" fmla="*/ 82 w 84"/>
                <a:gd name="T19" fmla="*/ 20 h 51"/>
                <a:gd name="T20" fmla="*/ 84 w 84"/>
                <a:gd name="T21" fmla="*/ 25 h 51"/>
                <a:gd name="T22" fmla="*/ 82 w 84"/>
                <a:gd name="T23" fmla="*/ 32 h 51"/>
                <a:gd name="T24" fmla="*/ 80 w 84"/>
                <a:gd name="T25" fmla="*/ 39 h 51"/>
                <a:gd name="T26" fmla="*/ 75 w 84"/>
                <a:gd name="T27" fmla="*/ 42 h 51"/>
                <a:gd name="T28" fmla="*/ 70 w 84"/>
                <a:gd name="T29" fmla="*/ 44 h 5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4"/>
                <a:gd name="T46" fmla="*/ 0 h 51"/>
                <a:gd name="T47" fmla="*/ 84 w 84"/>
                <a:gd name="T48" fmla="*/ 51 h 5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4" h="51">
                  <a:moveTo>
                    <a:pt x="70" y="44"/>
                  </a:moveTo>
                  <a:lnTo>
                    <a:pt x="0" y="51"/>
                  </a:lnTo>
                  <a:lnTo>
                    <a:pt x="3" y="39"/>
                  </a:lnTo>
                  <a:lnTo>
                    <a:pt x="3" y="28"/>
                  </a:lnTo>
                  <a:lnTo>
                    <a:pt x="3" y="18"/>
                  </a:lnTo>
                  <a:lnTo>
                    <a:pt x="0" y="0"/>
                  </a:lnTo>
                  <a:lnTo>
                    <a:pt x="72" y="7"/>
                  </a:lnTo>
                  <a:lnTo>
                    <a:pt x="77" y="9"/>
                  </a:lnTo>
                  <a:lnTo>
                    <a:pt x="80" y="13"/>
                  </a:lnTo>
                  <a:lnTo>
                    <a:pt x="82" y="20"/>
                  </a:lnTo>
                  <a:lnTo>
                    <a:pt x="84" y="25"/>
                  </a:lnTo>
                  <a:lnTo>
                    <a:pt x="82" y="32"/>
                  </a:lnTo>
                  <a:lnTo>
                    <a:pt x="80" y="39"/>
                  </a:lnTo>
                  <a:lnTo>
                    <a:pt x="75" y="42"/>
                  </a:lnTo>
                  <a:lnTo>
                    <a:pt x="70" y="44"/>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362" name="Freeform 350"/>
            <p:cNvSpPr>
              <a:spLocks/>
            </p:cNvSpPr>
            <p:nvPr/>
          </p:nvSpPr>
          <p:spPr bwMode="auto">
            <a:xfrm>
              <a:off x="2641" y="2728"/>
              <a:ext cx="73" cy="47"/>
            </a:xfrm>
            <a:custGeom>
              <a:avLst/>
              <a:gdLst>
                <a:gd name="T0" fmla="*/ 61 w 73"/>
                <a:gd name="T1" fmla="*/ 40 h 47"/>
                <a:gd name="T2" fmla="*/ 0 w 73"/>
                <a:gd name="T3" fmla="*/ 47 h 47"/>
                <a:gd name="T4" fmla="*/ 1 w 73"/>
                <a:gd name="T5" fmla="*/ 35 h 47"/>
                <a:gd name="T6" fmla="*/ 3 w 73"/>
                <a:gd name="T7" fmla="*/ 25 h 47"/>
                <a:gd name="T8" fmla="*/ 1 w 73"/>
                <a:gd name="T9" fmla="*/ 14 h 47"/>
                <a:gd name="T10" fmla="*/ 0 w 73"/>
                <a:gd name="T11" fmla="*/ 0 h 47"/>
                <a:gd name="T12" fmla="*/ 61 w 73"/>
                <a:gd name="T13" fmla="*/ 5 h 47"/>
                <a:gd name="T14" fmla="*/ 66 w 73"/>
                <a:gd name="T15" fmla="*/ 7 h 47"/>
                <a:gd name="T16" fmla="*/ 69 w 73"/>
                <a:gd name="T17" fmla="*/ 12 h 47"/>
                <a:gd name="T18" fmla="*/ 71 w 73"/>
                <a:gd name="T19" fmla="*/ 18 h 47"/>
                <a:gd name="T20" fmla="*/ 73 w 73"/>
                <a:gd name="T21" fmla="*/ 23 h 47"/>
                <a:gd name="T22" fmla="*/ 71 w 73"/>
                <a:gd name="T23" fmla="*/ 30 h 47"/>
                <a:gd name="T24" fmla="*/ 69 w 73"/>
                <a:gd name="T25" fmla="*/ 35 h 47"/>
                <a:gd name="T26" fmla="*/ 66 w 73"/>
                <a:gd name="T27" fmla="*/ 39 h 47"/>
                <a:gd name="T28" fmla="*/ 61 w 73"/>
                <a:gd name="T29" fmla="*/ 40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3"/>
                <a:gd name="T46" fmla="*/ 0 h 47"/>
                <a:gd name="T47" fmla="*/ 73 w 73"/>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3" h="47">
                  <a:moveTo>
                    <a:pt x="61" y="40"/>
                  </a:moveTo>
                  <a:lnTo>
                    <a:pt x="0" y="47"/>
                  </a:lnTo>
                  <a:lnTo>
                    <a:pt x="1" y="35"/>
                  </a:lnTo>
                  <a:lnTo>
                    <a:pt x="3" y="25"/>
                  </a:lnTo>
                  <a:lnTo>
                    <a:pt x="1" y="14"/>
                  </a:lnTo>
                  <a:lnTo>
                    <a:pt x="0" y="0"/>
                  </a:lnTo>
                  <a:lnTo>
                    <a:pt x="61" y="5"/>
                  </a:lnTo>
                  <a:lnTo>
                    <a:pt x="66" y="7"/>
                  </a:lnTo>
                  <a:lnTo>
                    <a:pt x="69" y="12"/>
                  </a:lnTo>
                  <a:lnTo>
                    <a:pt x="71" y="18"/>
                  </a:lnTo>
                  <a:lnTo>
                    <a:pt x="73" y="23"/>
                  </a:lnTo>
                  <a:lnTo>
                    <a:pt x="71" y="30"/>
                  </a:lnTo>
                  <a:lnTo>
                    <a:pt x="69" y="35"/>
                  </a:lnTo>
                  <a:lnTo>
                    <a:pt x="66" y="39"/>
                  </a:lnTo>
                  <a:lnTo>
                    <a:pt x="61" y="40"/>
                  </a:lnTo>
                  <a:close/>
                </a:path>
              </a:pathLst>
            </a:custGeom>
            <a:solidFill>
              <a:srgbClr val="DD13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63" name="Freeform 351"/>
            <p:cNvSpPr>
              <a:spLocks/>
            </p:cNvSpPr>
            <p:nvPr/>
          </p:nvSpPr>
          <p:spPr bwMode="auto">
            <a:xfrm>
              <a:off x="2641" y="2728"/>
              <a:ext cx="73" cy="47"/>
            </a:xfrm>
            <a:custGeom>
              <a:avLst/>
              <a:gdLst>
                <a:gd name="T0" fmla="*/ 61 w 73"/>
                <a:gd name="T1" fmla="*/ 40 h 47"/>
                <a:gd name="T2" fmla="*/ 0 w 73"/>
                <a:gd name="T3" fmla="*/ 47 h 47"/>
                <a:gd name="T4" fmla="*/ 1 w 73"/>
                <a:gd name="T5" fmla="*/ 35 h 47"/>
                <a:gd name="T6" fmla="*/ 3 w 73"/>
                <a:gd name="T7" fmla="*/ 25 h 47"/>
                <a:gd name="T8" fmla="*/ 1 w 73"/>
                <a:gd name="T9" fmla="*/ 14 h 47"/>
                <a:gd name="T10" fmla="*/ 0 w 73"/>
                <a:gd name="T11" fmla="*/ 0 h 47"/>
                <a:gd name="T12" fmla="*/ 61 w 73"/>
                <a:gd name="T13" fmla="*/ 5 h 47"/>
                <a:gd name="T14" fmla="*/ 66 w 73"/>
                <a:gd name="T15" fmla="*/ 7 h 47"/>
                <a:gd name="T16" fmla="*/ 69 w 73"/>
                <a:gd name="T17" fmla="*/ 12 h 47"/>
                <a:gd name="T18" fmla="*/ 71 w 73"/>
                <a:gd name="T19" fmla="*/ 18 h 47"/>
                <a:gd name="T20" fmla="*/ 73 w 73"/>
                <a:gd name="T21" fmla="*/ 23 h 47"/>
                <a:gd name="T22" fmla="*/ 71 w 73"/>
                <a:gd name="T23" fmla="*/ 30 h 47"/>
                <a:gd name="T24" fmla="*/ 69 w 73"/>
                <a:gd name="T25" fmla="*/ 35 h 47"/>
                <a:gd name="T26" fmla="*/ 66 w 73"/>
                <a:gd name="T27" fmla="*/ 39 h 47"/>
                <a:gd name="T28" fmla="*/ 61 w 73"/>
                <a:gd name="T29" fmla="*/ 40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3"/>
                <a:gd name="T46" fmla="*/ 0 h 47"/>
                <a:gd name="T47" fmla="*/ 73 w 73"/>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3" h="47">
                  <a:moveTo>
                    <a:pt x="61" y="40"/>
                  </a:moveTo>
                  <a:lnTo>
                    <a:pt x="0" y="47"/>
                  </a:lnTo>
                  <a:lnTo>
                    <a:pt x="1" y="35"/>
                  </a:lnTo>
                  <a:lnTo>
                    <a:pt x="3" y="25"/>
                  </a:lnTo>
                  <a:lnTo>
                    <a:pt x="1" y="14"/>
                  </a:lnTo>
                  <a:lnTo>
                    <a:pt x="0" y="0"/>
                  </a:lnTo>
                  <a:lnTo>
                    <a:pt x="61" y="5"/>
                  </a:lnTo>
                  <a:lnTo>
                    <a:pt x="66" y="7"/>
                  </a:lnTo>
                  <a:lnTo>
                    <a:pt x="69" y="12"/>
                  </a:lnTo>
                  <a:lnTo>
                    <a:pt x="71" y="18"/>
                  </a:lnTo>
                  <a:lnTo>
                    <a:pt x="73" y="23"/>
                  </a:lnTo>
                  <a:lnTo>
                    <a:pt x="71" y="30"/>
                  </a:lnTo>
                  <a:lnTo>
                    <a:pt x="69" y="35"/>
                  </a:lnTo>
                  <a:lnTo>
                    <a:pt x="66" y="39"/>
                  </a:lnTo>
                  <a:lnTo>
                    <a:pt x="61" y="40"/>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364" name="Freeform 352"/>
            <p:cNvSpPr>
              <a:spLocks/>
            </p:cNvSpPr>
            <p:nvPr/>
          </p:nvSpPr>
          <p:spPr bwMode="auto">
            <a:xfrm>
              <a:off x="2913" y="2517"/>
              <a:ext cx="85" cy="47"/>
            </a:xfrm>
            <a:custGeom>
              <a:avLst/>
              <a:gdLst>
                <a:gd name="T0" fmla="*/ 75 w 85"/>
                <a:gd name="T1" fmla="*/ 38 h 47"/>
                <a:gd name="T2" fmla="*/ 0 w 85"/>
                <a:gd name="T3" fmla="*/ 47 h 47"/>
                <a:gd name="T4" fmla="*/ 2 w 85"/>
                <a:gd name="T5" fmla="*/ 35 h 47"/>
                <a:gd name="T6" fmla="*/ 2 w 85"/>
                <a:gd name="T7" fmla="*/ 24 h 47"/>
                <a:gd name="T8" fmla="*/ 2 w 85"/>
                <a:gd name="T9" fmla="*/ 14 h 47"/>
                <a:gd name="T10" fmla="*/ 0 w 85"/>
                <a:gd name="T11" fmla="*/ 0 h 47"/>
                <a:gd name="T12" fmla="*/ 75 w 85"/>
                <a:gd name="T13" fmla="*/ 7 h 47"/>
                <a:gd name="T14" fmla="*/ 80 w 85"/>
                <a:gd name="T15" fmla="*/ 9 h 47"/>
                <a:gd name="T16" fmla="*/ 84 w 85"/>
                <a:gd name="T17" fmla="*/ 12 h 47"/>
                <a:gd name="T18" fmla="*/ 85 w 85"/>
                <a:gd name="T19" fmla="*/ 16 h 47"/>
                <a:gd name="T20" fmla="*/ 85 w 85"/>
                <a:gd name="T21" fmla="*/ 23 h 47"/>
                <a:gd name="T22" fmla="*/ 85 w 85"/>
                <a:gd name="T23" fmla="*/ 28 h 47"/>
                <a:gd name="T24" fmla="*/ 84 w 85"/>
                <a:gd name="T25" fmla="*/ 33 h 47"/>
                <a:gd name="T26" fmla="*/ 80 w 85"/>
                <a:gd name="T27" fmla="*/ 37 h 47"/>
                <a:gd name="T28" fmla="*/ 75 w 85"/>
                <a:gd name="T29" fmla="*/ 38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47"/>
                <a:gd name="T47" fmla="*/ 85 w 85"/>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47">
                  <a:moveTo>
                    <a:pt x="75" y="38"/>
                  </a:moveTo>
                  <a:lnTo>
                    <a:pt x="0" y="47"/>
                  </a:lnTo>
                  <a:lnTo>
                    <a:pt x="2" y="35"/>
                  </a:lnTo>
                  <a:lnTo>
                    <a:pt x="2" y="24"/>
                  </a:lnTo>
                  <a:lnTo>
                    <a:pt x="2" y="14"/>
                  </a:lnTo>
                  <a:lnTo>
                    <a:pt x="0" y="0"/>
                  </a:lnTo>
                  <a:lnTo>
                    <a:pt x="75" y="7"/>
                  </a:lnTo>
                  <a:lnTo>
                    <a:pt x="80" y="9"/>
                  </a:lnTo>
                  <a:lnTo>
                    <a:pt x="84" y="12"/>
                  </a:lnTo>
                  <a:lnTo>
                    <a:pt x="85" y="16"/>
                  </a:lnTo>
                  <a:lnTo>
                    <a:pt x="85" y="23"/>
                  </a:lnTo>
                  <a:lnTo>
                    <a:pt x="85" y="28"/>
                  </a:lnTo>
                  <a:lnTo>
                    <a:pt x="84" y="33"/>
                  </a:lnTo>
                  <a:lnTo>
                    <a:pt x="80" y="37"/>
                  </a:lnTo>
                  <a:lnTo>
                    <a:pt x="75" y="38"/>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65" name="Freeform 353"/>
            <p:cNvSpPr>
              <a:spLocks/>
            </p:cNvSpPr>
            <p:nvPr/>
          </p:nvSpPr>
          <p:spPr bwMode="auto">
            <a:xfrm>
              <a:off x="2913" y="2517"/>
              <a:ext cx="85" cy="47"/>
            </a:xfrm>
            <a:custGeom>
              <a:avLst/>
              <a:gdLst>
                <a:gd name="T0" fmla="*/ 75 w 85"/>
                <a:gd name="T1" fmla="*/ 38 h 47"/>
                <a:gd name="T2" fmla="*/ 0 w 85"/>
                <a:gd name="T3" fmla="*/ 47 h 47"/>
                <a:gd name="T4" fmla="*/ 2 w 85"/>
                <a:gd name="T5" fmla="*/ 35 h 47"/>
                <a:gd name="T6" fmla="*/ 2 w 85"/>
                <a:gd name="T7" fmla="*/ 24 h 47"/>
                <a:gd name="T8" fmla="*/ 2 w 85"/>
                <a:gd name="T9" fmla="*/ 14 h 47"/>
                <a:gd name="T10" fmla="*/ 0 w 85"/>
                <a:gd name="T11" fmla="*/ 0 h 47"/>
                <a:gd name="T12" fmla="*/ 75 w 85"/>
                <a:gd name="T13" fmla="*/ 7 h 47"/>
                <a:gd name="T14" fmla="*/ 80 w 85"/>
                <a:gd name="T15" fmla="*/ 9 h 47"/>
                <a:gd name="T16" fmla="*/ 84 w 85"/>
                <a:gd name="T17" fmla="*/ 12 h 47"/>
                <a:gd name="T18" fmla="*/ 85 w 85"/>
                <a:gd name="T19" fmla="*/ 16 h 47"/>
                <a:gd name="T20" fmla="*/ 85 w 85"/>
                <a:gd name="T21" fmla="*/ 23 h 47"/>
                <a:gd name="T22" fmla="*/ 85 w 85"/>
                <a:gd name="T23" fmla="*/ 28 h 47"/>
                <a:gd name="T24" fmla="*/ 84 w 85"/>
                <a:gd name="T25" fmla="*/ 33 h 47"/>
                <a:gd name="T26" fmla="*/ 80 w 85"/>
                <a:gd name="T27" fmla="*/ 37 h 47"/>
                <a:gd name="T28" fmla="*/ 75 w 85"/>
                <a:gd name="T29" fmla="*/ 38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47"/>
                <a:gd name="T47" fmla="*/ 85 w 85"/>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47">
                  <a:moveTo>
                    <a:pt x="75" y="38"/>
                  </a:moveTo>
                  <a:lnTo>
                    <a:pt x="0" y="47"/>
                  </a:lnTo>
                  <a:lnTo>
                    <a:pt x="2" y="35"/>
                  </a:lnTo>
                  <a:lnTo>
                    <a:pt x="2" y="24"/>
                  </a:lnTo>
                  <a:lnTo>
                    <a:pt x="2" y="14"/>
                  </a:lnTo>
                  <a:lnTo>
                    <a:pt x="0" y="0"/>
                  </a:lnTo>
                  <a:lnTo>
                    <a:pt x="75" y="7"/>
                  </a:lnTo>
                  <a:lnTo>
                    <a:pt x="80" y="9"/>
                  </a:lnTo>
                  <a:lnTo>
                    <a:pt x="84" y="12"/>
                  </a:lnTo>
                  <a:lnTo>
                    <a:pt x="85" y="16"/>
                  </a:lnTo>
                  <a:lnTo>
                    <a:pt x="85" y="23"/>
                  </a:lnTo>
                  <a:lnTo>
                    <a:pt x="85" y="28"/>
                  </a:lnTo>
                  <a:lnTo>
                    <a:pt x="84" y="33"/>
                  </a:lnTo>
                  <a:lnTo>
                    <a:pt x="80" y="37"/>
                  </a:lnTo>
                  <a:lnTo>
                    <a:pt x="75" y="38"/>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366" name="Freeform 354"/>
            <p:cNvSpPr>
              <a:spLocks/>
            </p:cNvSpPr>
            <p:nvPr/>
          </p:nvSpPr>
          <p:spPr bwMode="auto">
            <a:xfrm>
              <a:off x="2894" y="2101"/>
              <a:ext cx="70" cy="30"/>
            </a:xfrm>
            <a:custGeom>
              <a:avLst/>
              <a:gdLst>
                <a:gd name="T0" fmla="*/ 59 w 70"/>
                <a:gd name="T1" fmla="*/ 25 h 30"/>
                <a:gd name="T2" fmla="*/ 0 w 70"/>
                <a:gd name="T3" fmla="*/ 30 h 30"/>
                <a:gd name="T4" fmla="*/ 1 w 70"/>
                <a:gd name="T5" fmla="*/ 21 h 30"/>
                <a:gd name="T6" fmla="*/ 3 w 70"/>
                <a:gd name="T7" fmla="*/ 14 h 30"/>
                <a:gd name="T8" fmla="*/ 3 w 70"/>
                <a:gd name="T9" fmla="*/ 7 h 30"/>
                <a:gd name="T10" fmla="*/ 0 w 70"/>
                <a:gd name="T11" fmla="*/ 0 h 30"/>
                <a:gd name="T12" fmla="*/ 59 w 70"/>
                <a:gd name="T13" fmla="*/ 2 h 30"/>
                <a:gd name="T14" fmla="*/ 63 w 70"/>
                <a:gd name="T15" fmla="*/ 4 h 30"/>
                <a:gd name="T16" fmla="*/ 66 w 70"/>
                <a:gd name="T17" fmla="*/ 6 h 30"/>
                <a:gd name="T18" fmla="*/ 70 w 70"/>
                <a:gd name="T19" fmla="*/ 9 h 30"/>
                <a:gd name="T20" fmla="*/ 70 w 70"/>
                <a:gd name="T21" fmla="*/ 14 h 30"/>
                <a:gd name="T22" fmla="*/ 70 w 70"/>
                <a:gd name="T23" fmla="*/ 18 h 30"/>
                <a:gd name="T24" fmla="*/ 66 w 70"/>
                <a:gd name="T25" fmla="*/ 21 h 30"/>
                <a:gd name="T26" fmla="*/ 63 w 70"/>
                <a:gd name="T27" fmla="*/ 25 h 30"/>
                <a:gd name="T28" fmla="*/ 59 w 70"/>
                <a:gd name="T29" fmla="*/ 25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30"/>
                <a:gd name="T47" fmla="*/ 70 w 70"/>
                <a:gd name="T48" fmla="*/ 30 h 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30">
                  <a:moveTo>
                    <a:pt x="59" y="25"/>
                  </a:moveTo>
                  <a:lnTo>
                    <a:pt x="0" y="30"/>
                  </a:lnTo>
                  <a:lnTo>
                    <a:pt x="1" y="21"/>
                  </a:lnTo>
                  <a:lnTo>
                    <a:pt x="3" y="14"/>
                  </a:lnTo>
                  <a:lnTo>
                    <a:pt x="3" y="7"/>
                  </a:lnTo>
                  <a:lnTo>
                    <a:pt x="0" y="0"/>
                  </a:lnTo>
                  <a:lnTo>
                    <a:pt x="59" y="2"/>
                  </a:lnTo>
                  <a:lnTo>
                    <a:pt x="63" y="4"/>
                  </a:lnTo>
                  <a:lnTo>
                    <a:pt x="66" y="6"/>
                  </a:lnTo>
                  <a:lnTo>
                    <a:pt x="70" y="9"/>
                  </a:lnTo>
                  <a:lnTo>
                    <a:pt x="70" y="14"/>
                  </a:lnTo>
                  <a:lnTo>
                    <a:pt x="70" y="18"/>
                  </a:lnTo>
                  <a:lnTo>
                    <a:pt x="66" y="21"/>
                  </a:lnTo>
                  <a:lnTo>
                    <a:pt x="63" y="25"/>
                  </a:lnTo>
                  <a:lnTo>
                    <a:pt x="59" y="25"/>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67" name="Freeform 355"/>
            <p:cNvSpPr>
              <a:spLocks/>
            </p:cNvSpPr>
            <p:nvPr/>
          </p:nvSpPr>
          <p:spPr bwMode="auto">
            <a:xfrm>
              <a:off x="2894" y="2101"/>
              <a:ext cx="70" cy="30"/>
            </a:xfrm>
            <a:custGeom>
              <a:avLst/>
              <a:gdLst>
                <a:gd name="T0" fmla="*/ 59 w 70"/>
                <a:gd name="T1" fmla="*/ 25 h 30"/>
                <a:gd name="T2" fmla="*/ 0 w 70"/>
                <a:gd name="T3" fmla="*/ 30 h 30"/>
                <a:gd name="T4" fmla="*/ 1 w 70"/>
                <a:gd name="T5" fmla="*/ 21 h 30"/>
                <a:gd name="T6" fmla="*/ 3 w 70"/>
                <a:gd name="T7" fmla="*/ 14 h 30"/>
                <a:gd name="T8" fmla="*/ 3 w 70"/>
                <a:gd name="T9" fmla="*/ 7 h 30"/>
                <a:gd name="T10" fmla="*/ 0 w 70"/>
                <a:gd name="T11" fmla="*/ 0 h 30"/>
                <a:gd name="T12" fmla="*/ 59 w 70"/>
                <a:gd name="T13" fmla="*/ 2 h 30"/>
                <a:gd name="T14" fmla="*/ 63 w 70"/>
                <a:gd name="T15" fmla="*/ 4 h 30"/>
                <a:gd name="T16" fmla="*/ 66 w 70"/>
                <a:gd name="T17" fmla="*/ 6 h 30"/>
                <a:gd name="T18" fmla="*/ 70 w 70"/>
                <a:gd name="T19" fmla="*/ 9 h 30"/>
                <a:gd name="T20" fmla="*/ 70 w 70"/>
                <a:gd name="T21" fmla="*/ 14 h 30"/>
                <a:gd name="T22" fmla="*/ 70 w 70"/>
                <a:gd name="T23" fmla="*/ 18 h 30"/>
                <a:gd name="T24" fmla="*/ 66 w 70"/>
                <a:gd name="T25" fmla="*/ 21 h 30"/>
                <a:gd name="T26" fmla="*/ 63 w 70"/>
                <a:gd name="T27" fmla="*/ 25 h 30"/>
                <a:gd name="T28" fmla="*/ 59 w 70"/>
                <a:gd name="T29" fmla="*/ 25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30"/>
                <a:gd name="T47" fmla="*/ 70 w 70"/>
                <a:gd name="T48" fmla="*/ 30 h 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30">
                  <a:moveTo>
                    <a:pt x="59" y="25"/>
                  </a:moveTo>
                  <a:lnTo>
                    <a:pt x="0" y="30"/>
                  </a:lnTo>
                  <a:lnTo>
                    <a:pt x="1" y="21"/>
                  </a:lnTo>
                  <a:lnTo>
                    <a:pt x="3" y="14"/>
                  </a:lnTo>
                  <a:lnTo>
                    <a:pt x="3" y="7"/>
                  </a:lnTo>
                  <a:lnTo>
                    <a:pt x="0" y="0"/>
                  </a:lnTo>
                  <a:lnTo>
                    <a:pt x="59" y="2"/>
                  </a:lnTo>
                  <a:lnTo>
                    <a:pt x="63" y="4"/>
                  </a:lnTo>
                  <a:lnTo>
                    <a:pt x="66" y="6"/>
                  </a:lnTo>
                  <a:lnTo>
                    <a:pt x="70" y="9"/>
                  </a:lnTo>
                  <a:lnTo>
                    <a:pt x="70" y="14"/>
                  </a:lnTo>
                  <a:lnTo>
                    <a:pt x="70" y="18"/>
                  </a:lnTo>
                  <a:lnTo>
                    <a:pt x="66" y="21"/>
                  </a:lnTo>
                  <a:lnTo>
                    <a:pt x="63" y="25"/>
                  </a:lnTo>
                  <a:lnTo>
                    <a:pt x="59" y="25"/>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368" name="Freeform 356"/>
            <p:cNvSpPr>
              <a:spLocks/>
            </p:cNvSpPr>
            <p:nvPr/>
          </p:nvSpPr>
          <p:spPr bwMode="auto">
            <a:xfrm>
              <a:off x="2567" y="1859"/>
              <a:ext cx="72" cy="47"/>
            </a:xfrm>
            <a:custGeom>
              <a:avLst/>
              <a:gdLst>
                <a:gd name="T0" fmla="*/ 61 w 72"/>
                <a:gd name="T1" fmla="*/ 42 h 47"/>
                <a:gd name="T2" fmla="*/ 0 w 72"/>
                <a:gd name="T3" fmla="*/ 47 h 47"/>
                <a:gd name="T4" fmla="*/ 2 w 72"/>
                <a:gd name="T5" fmla="*/ 35 h 47"/>
                <a:gd name="T6" fmla="*/ 2 w 72"/>
                <a:gd name="T7" fmla="*/ 24 h 47"/>
                <a:gd name="T8" fmla="*/ 2 w 72"/>
                <a:gd name="T9" fmla="*/ 14 h 47"/>
                <a:gd name="T10" fmla="*/ 0 w 72"/>
                <a:gd name="T11" fmla="*/ 0 h 47"/>
                <a:gd name="T12" fmla="*/ 61 w 72"/>
                <a:gd name="T13" fmla="*/ 7 h 47"/>
                <a:gd name="T14" fmla="*/ 67 w 72"/>
                <a:gd name="T15" fmla="*/ 9 h 47"/>
                <a:gd name="T16" fmla="*/ 70 w 72"/>
                <a:gd name="T17" fmla="*/ 12 h 47"/>
                <a:gd name="T18" fmla="*/ 72 w 72"/>
                <a:gd name="T19" fmla="*/ 17 h 47"/>
                <a:gd name="T20" fmla="*/ 72 w 72"/>
                <a:gd name="T21" fmla="*/ 24 h 47"/>
                <a:gd name="T22" fmla="*/ 72 w 72"/>
                <a:gd name="T23" fmla="*/ 29 h 47"/>
                <a:gd name="T24" fmla="*/ 70 w 72"/>
                <a:gd name="T25" fmla="*/ 36 h 47"/>
                <a:gd name="T26" fmla="*/ 67 w 72"/>
                <a:gd name="T27" fmla="*/ 40 h 47"/>
                <a:gd name="T28" fmla="*/ 61 w 72"/>
                <a:gd name="T29" fmla="*/ 42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2"/>
                <a:gd name="T46" fmla="*/ 0 h 47"/>
                <a:gd name="T47" fmla="*/ 72 w 72"/>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2" h="47">
                  <a:moveTo>
                    <a:pt x="61" y="42"/>
                  </a:moveTo>
                  <a:lnTo>
                    <a:pt x="0" y="47"/>
                  </a:lnTo>
                  <a:lnTo>
                    <a:pt x="2" y="35"/>
                  </a:lnTo>
                  <a:lnTo>
                    <a:pt x="2" y="24"/>
                  </a:lnTo>
                  <a:lnTo>
                    <a:pt x="2" y="14"/>
                  </a:lnTo>
                  <a:lnTo>
                    <a:pt x="0" y="0"/>
                  </a:lnTo>
                  <a:lnTo>
                    <a:pt x="61" y="7"/>
                  </a:lnTo>
                  <a:lnTo>
                    <a:pt x="67" y="9"/>
                  </a:lnTo>
                  <a:lnTo>
                    <a:pt x="70" y="12"/>
                  </a:lnTo>
                  <a:lnTo>
                    <a:pt x="72" y="17"/>
                  </a:lnTo>
                  <a:lnTo>
                    <a:pt x="72" y="24"/>
                  </a:lnTo>
                  <a:lnTo>
                    <a:pt x="72" y="29"/>
                  </a:lnTo>
                  <a:lnTo>
                    <a:pt x="70" y="36"/>
                  </a:lnTo>
                  <a:lnTo>
                    <a:pt x="67" y="40"/>
                  </a:lnTo>
                  <a:lnTo>
                    <a:pt x="61" y="42"/>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69" name="Freeform 357"/>
            <p:cNvSpPr>
              <a:spLocks/>
            </p:cNvSpPr>
            <p:nvPr/>
          </p:nvSpPr>
          <p:spPr bwMode="auto">
            <a:xfrm>
              <a:off x="2567" y="1859"/>
              <a:ext cx="72" cy="47"/>
            </a:xfrm>
            <a:custGeom>
              <a:avLst/>
              <a:gdLst>
                <a:gd name="T0" fmla="*/ 61 w 72"/>
                <a:gd name="T1" fmla="*/ 42 h 47"/>
                <a:gd name="T2" fmla="*/ 0 w 72"/>
                <a:gd name="T3" fmla="*/ 47 h 47"/>
                <a:gd name="T4" fmla="*/ 2 w 72"/>
                <a:gd name="T5" fmla="*/ 35 h 47"/>
                <a:gd name="T6" fmla="*/ 2 w 72"/>
                <a:gd name="T7" fmla="*/ 24 h 47"/>
                <a:gd name="T8" fmla="*/ 2 w 72"/>
                <a:gd name="T9" fmla="*/ 14 h 47"/>
                <a:gd name="T10" fmla="*/ 0 w 72"/>
                <a:gd name="T11" fmla="*/ 0 h 47"/>
                <a:gd name="T12" fmla="*/ 61 w 72"/>
                <a:gd name="T13" fmla="*/ 7 h 47"/>
                <a:gd name="T14" fmla="*/ 67 w 72"/>
                <a:gd name="T15" fmla="*/ 9 h 47"/>
                <a:gd name="T16" fmla="*/ 70 w 72"/>
                <a:gd name="T17" fmla="*/ 12 h 47"/>
                <a:gd name="T18" fmla="*/ 72 w 72"/>
                <a:gd name="T19" fmla="*/ 17 h 47"/>
                <a:gd name="T20" fmla="*/ 72 w 72"/>
                <a:gd name="T21" fmla="*/ 24 h 47"/>
                <a:gd name="T22" fmla="*/ 72 w 72"/>
                <a:gd name="T23" fmla="*/ 29 h 47"/>
                <a:gd name="T24" fmla="*/ 70 w 72"/>
                <a:gd name="T25" fmla="*/ 36 h 47"/>
                <a:gd name="T26" fmla="*/ 67 w 72"/>
                <a:gd name="T27" fmla="*/ 40 h 47"/>
                <a:gd name="T28" fmla="*/ 61 w 72"/>
                <a:gd name="T29" fmla="*/ 42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2"/>
                <a:gd name="T46" fmla="*/ 0 h 47"/>
                <a:gd name="T47" fmla="*/ 72 w 72"/>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2" h="47">
                  <a:moveTo>
                    <a:pt x="61" y="42"/>
                  </a:moveTo>
                  <a:lnTo>
                    <a:pt x="0" y="47"/>
                  </a:lnTo>
                  <a:lnTo>
                    <a:pt x="2" y="35"/>
                  </a:lnTo>
                  <a:lnTo>
                    <a:pt x="2" y="24"/>
                  </a:lnTo>
                  <a:lnTo>
                    <a:pt x="2" y="14"/>
                  </a:lnTo>
                  <a:lnTo>
                    <a:pt x="0" y="0"/>
                  </a:lnTo>
                  <a:lnTo>
                    <a:pt x="61" y="7"/>
                  </a:lnTo>
                  <a:lnTo>
                    <a:pt x="67" y="9"/>
                  </a:lnTo>
                  <a:lnTo>
                    <a:pt x="70" y="12"/>
                  </a:lnTo>
                  <a:lnTo>
                    <a:pt x="72" y="17"/>
                  </a:lnTo>
                  <a:lnTo>
                    <a:pt x="72" y="24"/>
                  </a:lnTo>
                  <a:lnTo>
                    <a:pt x="72" y="29"/>
                  </a:lnTo>
                  <a:lnTo>
                    <a:pt x="70" y="36"/>
                  </a:lnTo>
                  <a:lnTo>
                    <a:pt x="67" y="40"/>
                  </a:lnTo>
                  <a:lnTo>
                    <a:pt x="61" y="42"/>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370" name="Freeform 358"/>
            <p:cNvSpPr>
              <a:spLocks/>
            </p:cNvSpPr>
            <p:nvPr/>
          </p:nvSpPr>
          <p:spPr bwMode="auto">
            <a:xfrm>
              <a:off x="2717" y="2100"/>
              <a:ext cx="56" cy="49"/>
            </a:xfrm>
            <a:custGeom>
              <a:avLst/>
              <a:gdLst>
                <a:gd name="T0" fmla="*/ 53 w 56"/>
                <a:gd name="T1" fmla="*/ 24 h 49"/>
                <a:gd name="T2" fmla="*/ 9 w 56"/>
                <a:gd name="T3" fmla="*/ 49 h 49"/>
                <a:gd name="T4" fmla="*/ 9 w 56"/>
                <a:gd name="T5" fmla="*/ 36 h 49"/>
                <a:gd name="T6" fmla="*/ 7 w 56"/>
                <a:gd name="T7" fmla="*/ 26 h 49"/>
                <a:gd name="T8" fmla="*/ 6 w 56"/>
                <a:gd name="T9" fmla="*/ 15 h 49"/>
                <a:gd name="T10" fmla="*/ 0 w 56"/>
                <a:gd name="T11" fmla="*/ 3 h 49"/>
                <a:gd name="T12" fmla="*/ 42 w 56"/>
                <a:gd name="T13" fmla="*/ 1 h 49"/>
                <a:gd name="T14" fmla="*/ 46 w 56"/>
                <a:gd name="T15" fmla="*/ 0 h 49"/>
                <a:gd name="T16" fmla="*/ 51 w 56"/>
                <a:gd name="T17" fmla="*/ 1 h 49"/>
                <a:gd name="T18" fmla="*/ 53 w 56"/>
                <a:gd name="T19" fmla="*/ 5 h 49"/>
                <a:gd name="T20" fmla="*/ 56 w 56"/>
                <a:gd name="T21" fmla="*/ 8 h 49"/>
                <a:gd name="T22" fmla="*/ 56 w 56"/>
                <a:gd name="T23" fmla="*/ 14 h 49"/>
                <a:gd name="T24" fmla="*/ 56 w 56"/>
                <a:gd name="T25" fmla="*/ 17 h 49"/>
                <a:gd name="T26" fmla="*/ 56 w 56"/>
                <a:gd name="T27" fmla="*/ 21 h 49"/>
                <a:gd name="T28" fmla="*/ 53 w 56"/>
                <a:gd name="T29" fmla="*/ 24 h 4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6"/>
                <a:gd name="T46" fmla="*/ 0 h 49"/>
                <a:gd name="T47" fmla="*/ 56 w 56"/>
                <a:gd name="T48" fmla="*/ 49 h 4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6" h="49">
                  <a:moveTo>
                    <a:pt x="53" y="24"/>
                  </a:moveTo>
                  <a:lnTo>
                    <a:pt x="9" y="49"/>
                  </a:lnTo>
                  <a:lnTo>
                    <a:pt x="9" y="36"/>
                  </a:lnTo>
                  <a:lnTo>
                    <a:pt x="7" y="26"/>
                  </a:lnTo>
                  <a:lnTo>
                    <a:pt x="6" y="15"/>
                  </a:lnTo>
                  <a:lnTo>
                    <a:pt x="0" y="3"/>
                  </a:lnTo>
                  <a:lnTo>
                    <a:pt x="42" y="1"/>
                  </a:lnTo>
                  <a:lnTo>
                    <a:pt x="46" y="0"/>
                  </a:lnTo>
                  <a:lnTo>
                    <a:pt x="51" y="1"/>
                  </a:lnTo>
                  <a:lnTo>
                    <a:pt x="53" y="5"/>
                  </a:lnTo>
                  <a:lnTo>
                    <a:pt x="56" y="8"/>
                  </a:lnTo>
                  <a:lnTo>
                    <a:pt x="56" y="14"/>
                  </a:lnTo>
                  <a:lnTo>
                    <a:pt x="56" y="17"/>
                  </a:lnTo>
                  <a:lnTo>
                    <a:pt x="56" y="21"/>
                  </a:lnTo>
                  <a:lnTo>
                    <a:pt x="53" y="24"/>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71" name="Freeform 359"/>
            <p:cNvSpPr>
              <a:spLocks/>
            </p:cNvSpPr>
            <p:nvPr/>
          </p:nvSpPr>
          <p:spPr bwMode="auto">
            <a:xfrm>
              <a:off x="2717" y="2100"/>
              <a:ext cx="56" cy="49"/>
            </a:xfrm>
            <a:custGeom>
              <a:avLst/>
              <a:gdLst>
                <a:gd name="T0" fmla="*/ 53 w 56"/>
                <a:gd name="T1" fmla="*/ 24 h 49"/>
                <a:gd name="T2" fmla="*/ 9 w 56"/>
                <a:gd name="T3" fmla="*/ 49 h 49"/>
                <a:gd name="T4" fmla="*/ 9 w 56"/>
                <a:gd name="T5" fmla="*/ 36 h 49"/>
                <a:gd name="T6" fmla="*/ 7 w 56"/>
                <a:gd name="T7" fmla="*/ 26 h 49"/>
                <a:gd name="T8" fmla="*/ 6 w 56"/>
                <a:gd name="T9" fmla="*/ 15 h 49"/>
                <a:gd name="T10" fmla="*/ 0 w 56"/>
                <a:gd name="T11" fmla="*/ 3 h 49"/>
                <a:gd name="T12" fmla="*/ 42 w 56"/>
                <a:gd name="T13" fmla="*/ 1 h 49"/>
                <a:gd name="T14" fmla="*/ 46 w 56"/>
                <a:gd name="T15" fmla="*/ 0 h 49"/>
                <a:gd name="T16" fmla="*/ 51 w 56"/>
                <a:gd name="T17" fmla="*/ 1 h 49"/>
                <a:gd name="T18" fmla="*/ 53 w 56"/>
                <a:gd name="T19" fmla="*/ 5 h 49"/>
                <a:gd name="T20" fmla="*/ 56 w 56"/>
                <a:gd name="T21" fmla="*/ 8 h 49"/>
                <a:gd name="T22" fmla="*/ 56 w 56"/>
                <a:gd name="T23" fmla="*/ 14 h 49"/>
                <a:gd name="T24" fmla="*/ 56 w 56"/>
                <a:gd name="T25" fmla="*/ 17 h 49"/>
                <a:gd name="T26" fmla="*/ 56 w 56"/>
                <a:gd name="T27" fmla="*/ 21 h 49"/>
                <a:gd name="T28" fmla="*/ 53 w 56"/>
                <a:gd name="T29" fmla="*/ 24 h 4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6"/>
                <a:gd name="T46" fmla="*/ 0 h 49"/>
                <a:gd name="T47" fmla="*/ 56 w 56"/>
                <a:gd name="T48" fmla="*/ 49 h 4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6" h="49">
                  <a:moveTo>
                    <a:pt x="53" y="24"/>
                  </a:moveTo>
                  <a:lnTo>
                    <a:pt x="9" y="49"/>
                  </a:lnTo>
                  <a:lnTo>
                    <a:pt x="9" y="36"/>
                  </a:lnTo>
                  <a:lnTo>
                    <a:pt x="7" y="26"/>
                  </a:lnTo>
                  <a:lnTo>
                    <a:pt x="6" y="15"/>
                  </a:lnTo>
                  <a:lnTo>
                    <a:pt x="0" y="3"/>
                  </a:lnTo>
                  <a:lnTo>
                    <a:pt x="42" y="1"/>
                  </a:lnTo>
                  <a:lnTo>
                    <a:pt x="46" y="0"/>
                  </a:lnTo>
                  <a:lnTo>
                    <a:pt x="51" y="1"/>
                  </a:lnTo>
                  <a:lnTo>
                    <a:pt x="53" y="5"/>
                  </a:lnTo>
                  <a:lnTo>
                    <a:pt x="56" y="8"/>
                  </a:lnTo>
                  <a:lnTo>
                    <a:pt x="56" y="14"/>
                  </a:lnTo>
                  <a:lnTo>
                    <a:pt x="56" y="17"/>
                  </a:lnTo>
                  <a:lnTo>
                    <a:pt x="56" y="21"/>
                  </a:lnTo>
                  <a:lnTo>
                    <a:pt x="53" y="24"/>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372" name="Freeform 360"/>
            <p:cNvSpPr>
              <a:spLocks/>
            </p:cNvSpPr>
            <p:nvPr/>
          </p:nvSpPr>
          <p:spPr bwMode="auto">
            <a:xfrm>
              <a:off x="2754" y="2384"/>
              <a:ext cx="70" cy="96"/>
            </a:xfrm>
            <a:custGeom>
              <a:avLst/>
              <a:gdLst>
                <a:gd name="T0" fmla="*/ 38 w 70"/>
                <a:gd name="T1" fmla="*/ 86 h 96"/>
                <a:gd name="T2" fmla="*/ 0 w 70"/>
                <a:gd name="T3" fmla="*/ 33 h 96"/>
                <a:gd name="T4" fmla="*/ 12 w 70"/>
                <a:gd name="T5" fmla="*/ 28 h 96"/>
                <a:gd name="T6" fmla="*/ 18 w 70"/>
                <a:gd name="T7" fmla="*/ 23 h 96"/>
                <a:gd name="T8" fmla="*/ 25 w 70"/>
                <a:gd name="T9" fmla="*/ 14 h 96"/>
                <a:gd name="T10" fmla="*/ 35 w 70"/>
                <a:gd name="T11" fmla="*/ 0 h 96"/>
                <a:gd name="T12" fmla="*/ 66 w 70"/>
                <a:gd name="T13" fmla="*/ 74 h 96"/>
                <a:gd name="T14" fmla="*/ 70 w 70"/>
                <a:gd name="T15" fmla="*/ 81 h 96"/>
                <a:gd name="T16" fmla="*/ 70 w 70"/>
                <a:gd name="T17" fmla="*/ 86 h 96"/>
                <a:gd name="T18" fmla="*/ 68 w 70"/>
                <a:gd name="T19" fmla="*/ 91 h 96"/>
                <a:gd name="T20" fmla="*/ 65 w 70"/>
                <a:gd name="T21" fmla="*/ 95 h 96"/>
                <a:gd name="T22" fmla="*/ 59 w 70"/>
                <a:gd name="T23" fmla="*/ 96 h 96"/>
                <a:gd name="T24" fmla="*/ 52 w 70"/>
                <a:gd name="T25" fmla="*/ 95 h 96"/>
                <a:gd name="T26" fmla="*/ 45 w 70"/>
                <a:gd name="T27" fmla="*/ 93 h 96"/>
                <a:gd name="T28" fmla="*/ 38 w 70"/>
                <a:gd name="T29" fmla="*/ 86 h 9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96"/>
                <a:gd name="T47" fmla="*/ 70 w 70"/>
                <a:gd name="T48" fmla="*/ 96 h 9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96">
                  <a:moveTo>
                    <a:pt x="38" y="86"/>
                  </a:moveTo>
                  <a:lnTo>
                    <a:pt x="0" y="33"/>
                  </a:lnTo>
                  <a:lnTo>
                    <a:pt x="12" y="28"/>
                  </a:lnTo>
                  <a:lnTo>
                    <a:pt x="18" y="23"/>
                  </a:lnTo>
                  <a:lnTo>
                    <a:pt x="25" y="14"/>
                  </a:lnTo>
                  <a:lnTo>
                    <a:pt x="35" y="0"/>
                  </a:lnTo>
                  <a:lnTo>
                    <a:pt x="66" y="74"/>
                  </a:lnTo>
                  <a:lnTo>
                    <a:pt x="70" y="81"/>
                  </a:lnTo>
                  <a:lnTo>
                    <a:pt x="70" y="86"/>
                  </a:lnTo>
                  <a:lnTo>
                    <a:pt x="68" y="91"/>
                  </a:lnTo>
                  <a:lnTo>
                    <a:pt x="65" y="95"/>
                  </a:lnTo>
                  <a:lnTo>
                    <a:pt x="59" y="96"/>
                  </a:lnTo>
                  <a:lnTo>
                    <a:pt x="52" y="95"/>
                  </a:lnTo>
                  <a:lnTo>
                    <a:pt x="45" y="93"/>
                  </a:lnTo>
                  <a:lnTo>
                    <a:pt x="38" y="86"/>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73" name="Freeform 361"/>
            <p:cNvSpPr>
              <a:spLocks/>
            </p:cNvSpPr>
            <p:nvPr/>
          </p:nvSpPr>
          <p:spPr bwMode="auto">
            <a:xfrm>
              <a:off x="2754" y="2384"/>
              <a:ext cx="70" cy="96"/>
            </a:xfrm>
            <a:custGeom>
              <a:avLst/>
              <a:gdLst>
                <a:gd name="T0" fmla="*/ 38 w 70"/>
                <a:gd name="T1" fmla="*/ 86 h 96"/>
                <a:gd name="T2" fmla="*/ 0 w 70"/>
                <a:gd name="T3" fmla="*/ 33 h 96"/>
                <a:gd name="T4" fmla="*/ 12 w 70"/>
                <a:gd name="T5" fmla="*/ 28 h 96"/>
                <a:gd name="T6" fmla="*/ 18 w 70"/>
                <a:gd name="T7" fmla="*/ 23 h 96"/>
                <a:gd name="T8" fmla="*/ 25 w 70"/>
                <a:gd name="T9" fmla="*/ 14 h 96"/>
                <a:gd name="T10" fmla="*/ 35 w 70"/>
                <a:gd name="T11" fmla="*/ 0 h 96"/>
                <a:gd name="T12" fmla="*/ 66 w 70"/>
                <a:gd name="T13" fmla="*/ 74 h 96"/>
                <a:gd name="T14" fmla="*/ 70 w 70"/>
                <a:gd name="T15" fmla="*/ 81 h 96"/>
                <a:gd name="T16" fmla="*/ 70 w 70"/>
                <a:gd name="T17" fmla="*/ 86 h 96"/>
                <a:gd name="T18" fmla="*/ 68 w 70"/>
                <a:gd name="T19" fmla="*/ 91 h 96"/>
                <a:gd name="T20" fmla="*/ 65 w 70"/>
                <a:gd name="T21" fmla="*/ 95 h 96"/>
                <a:gd name="T22" fmla="*/ 59 w 70"/>
                <a:gd name="T23" fmla="*/ 96 h 96"/>
                <a:gd name="T24" fmla="*/ 52 w 70"/>
                <a:gd name="T25" fmla="*/ 95 h 96"/>
                <a:gd name="T26" fmla="*/ 45 w 70"/>
                <a:gd name="T27" fmla="*/ 93 h 96"/>
                <a:gd name="T28" fmla="*/ 38 w 70"/>
                <a:gd name="T29" fmla="*/ 86 h 9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96"/>
                <a:gd name="T47" fmla="*/ 70 w 70"/>
                <a:gd name="T48" fmla="*/ 96 h 9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96">
                  <a:moveTo>
                    <a:pt x="38" y="86"/>
                  </a:moveTo>
                  <a:lnTo>
                    <a:pt x="0" y="33"/>
                  </a:lnTo>
                  <a:lnTo>
                    <a:pt x="12" y="28"/>
                  </a:lnTo>
                  <a:lnTo>
                    <a:pt x="18" y="23"/>
                  </a:lnTo>
                  <a:lnTo>
                    <a:pt x="25" y="14"/>
                  </a:lnTo>
                  <a:lnTo>
                    <a:pt x="35" y="0"/>
                  </a:lnTo>
                  <a:lnTo>
                    <a:pt x="66" y="74"/>
                  </a:lnTo>
                  <a:lnTo>
                    <a:pt x="70" y="81"/>
                  </a:lnTo>
                  <a:lnTo>
                    <a:pt x="70" y="86"/>
                  </a:lnTo>
                  <a:lnTo>
                    <a:pt x="68" y="91"/>
                  </a:lnTo>
                  <a:lnTo>
                    <a:pt x="65" y="95"/>
                  </a:lnTo>
                  <a:lnTo>
                    <a:pt x="59" y="96"/>
                  </a:lnTo>
                  <a:lnTo>
                    <a:pt x="52" y="95"/>
                  </a:lnTo>
                  <a:lnTo>
                    <a:pt x="45" y="93"/>
                  </a:lnTo>
                  <a:lnTo>
                    <a:pt x="38" y="86"/>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374" name="Freeform 362"/>
            <p:cNvSpPr>
              <a:spLocks/>
            </p:cNvSpPr>
            <p:nvPr/>
          </p:nvSpPr>
          <p:spPr bwMode="auto">
            <a:xfrm>
              <a:off x="2737" y="2185"/>
              <a:ext cx="83" cy="105"/>
            </a:xfrm>
            <a:custGeom>
              <a:avLst/>
              <a:gdLst>
                <a:gd name="T0" fmla="*/ 61 w 83"/>
                <a:gd name="T1" fmla="*/ 11 h 105"/>
                <a:gd name="T2" fmla="*/ 0 w 83"/>
                <a:gd name="T3" fmla="*/ 81 h 105"/>
                <a:gd name="T4" fmla="*/ 12 w 83"/>
                <a:gd name="T5" fmla="*/ 86 h 105"/>
                <a:gd name="T6" fmla="*/ 21 w 83"/>
                <a:gd name="T7" fmla="*/ 88 h 105"/>
                <a:gd name="T8" fmla="*/ 31 w 83"/>
                <a:gd name="T9" fmla="*/ 93 h 105"/>
                <a:gd name="T10" fmla="*/ 43 w 83"/>
                <a:gd name="T11" fmla="*/ 105 h 105"/>
                <a:gd name="T12" fmla="*/ 80 w 83"/>
                <a:gd name="T13" fmla="*/ 21 h 105"/>
                <a:gd name="T14" fmla="*/ 83 w 83"/>
                <a:gd name="T15" fmla="*/ 14 h 105"/>
                <a:gd name="T16" fmla="*/ 83 w 83"/>
                <a:gd name="T17" fmla="*/ 9 h 105"/>
                <a:gd name="T18" fmla="*/ 83 w 83"/>
                <a:gd name="T19" fmla="*/ 4 h 105"/>
                <a:gd name="T20" fmla="*/ 82 w 83"/>
                <a:gd name="T21" fmla="*/ 2 h 105"/>
                <a:gd name="T22" fmla="*/ 78 w 83"/>
                <a:gd name="T23" fmla="*/ 0 h 105"/>
                <a:gd name="T24" fmla="*/ 73 w 83"/>
                <a:gd name="T25" fmla="*/ 2 h 105"/>
                <a:gd name="T26" fmla="*/ 66 w 83"/>
                <a:gd name="T27" fmla="*/ 4 h 105"/>
                <a:gd name="T28" fmla="*/ 61 w 83"/>
                <a:gd name="T29" fmla="*/ 11 h 10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3"/>
                <a:gd name="T46" fmla="*/ 0 h 105"/>
                <a:gd name="T47" fmla="*/ 83 w 83"/>
                <a:gd name="T48" fmla="*/ 105 h 10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3" h="105">
                  <a:moveTo>
                    <a:pt x="61" y="11"/>
                  </a:moveTo>
                  <a:lnTo>
                    <a:pt x="0" y="81"/>
                  </a:lnTo>
                  <a:lnTo>
                    <a:pt x="12" y="86"/>
                  </a:lnTo>
                  <a:lnTo>
                    <a:pt x="21" y="88"/>
                  </a:lnTo>
                  <a:lnTo>
                    <a:pt x="31" y="93"/>
                  </a:lnTo>
                  <a:lnTo>
                    <a:pt x="43" y="105"/>
                  </a:lnTo>
                  <a:lnTo>
                    <a:pt x="80" y="21"/>
                  </a:lnTo>
                  <a:lnTo>
                    <a:pt x="83" y="14"/>
                  </a:lnTo>
                  <a:lnTo>
                    <a:pt x="83" y="9"/>
                  </a:lnTo>
                  <a:lnTo>
                    <a:pt x="83" y="4"/>
                  </a:lnTo>
                  <a:lnTo>
                    <a:pt x="82" y="2"/>
                  </a:lnTo>
                  <a:lnTo>
                    <a:pt x="78" y="0"/>
                  </a:lnTo>
                  <a:lnTo>
                    <a:pt x="73" y="2"/>
                  </a:lnTo>
                  <a:lnTo>
                    <a:pt x="66" y="4"/>
                  </a:lnTo>
                  <a:lnTo>
                    <a:pt x="61" y="11"/>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75" name="Freeform 363"/>
            <p:cNvSpPr>
              <a:spLocks/>
            </p:cNvSpPr>
            <p:nvPr/>
          </p:nvSpPr>
          <p:spPr bwMode="auto">
            <a:xfrm>
              <a:off x="2737" y="2185"/>
              <a:ext cx="83" cy="105"/>
            </a:xfrm>
            <a:custGeom>
              <a:avLst/>
              <a:gdLst>
                <a:gd name="T0" fmla="*/ 61 w 83"/>
                <a:gd name="T1" fmla="*/ 11 h 105"/>
                <a:gd name="T2" fmla="*/ 0 w 83"/>
                <a:gd name="T3" fmla="*/ 81 h 105"/>
                <a:gd name="T4" fmla="*/ 12 w 83"/>
                <a:gd name="T5" fmla="*/ 86 h 105"/>
                <a:gd name="T6" fmla="*/ 21 w 83"/>
                <a:gd name="T7" fmla="*/ 88 h 105"/>
                <a:gd name="T8" fmla="*/ 31 w 83"/>
                <a:gd name="T9" fmla="*/ 93 h 105"/>
                <a:gd name="T10" fmla="*/ 43 w 83"/>
                <a:gd name="T11" fmla="*/ 105 h 105"/>
                <a:gd name="T12" fmla="*/ 80 w 83"/>
                <a:gd name="T13" fmla="*/ 21 h 105"/>
                <a:gd name="T14" fmla="*/ 83 w 83"/>
                <a:gd name="T15" fmla="*/ 14 h 105"/>
                <a:gd name="T16" fmla="*/ 83 w 83"/>
                <a:gd name="T17" fmla="*/ 9 h 105"/>
                <a:gd name="T18" fmla="*/ 83 w 83"/>
                <a:gd name="T19" fmla="*/ 4 h 105"/>
                <a:gd name="T20" fmla="*/ 82 w 83"/>
                <a:gd name="T21" fmla="*/ 2 h 105"/>
                <a:gd name="T22" fmla="*/ 78 w 83"/>
                <a:gd name="T23" fmla="*/ 0 h 105"/>
                <a:gd name="T24" fmla="*/ 73 w 83"/>
                <a:gd name="T25" fmla="*/ 2 h 105"/>
                <a:gd name="T26" fmla="*/ 66 w 83"/>
                <a:gd name="T27" fmla="*/ 4 h 105"/>
                <a:gd name="T28" fmla="*/ 61 w 83"/>
                <a:gd name="T29" fmla="*/ 11 h 10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3"/>
                <a:gd name="T46" fmla="*/ 0 h 105"/>
                <a:gd name="T47" fmla="*/ 83 w 83"/>
                <a:gd name="T48" fmla="*/ 105 h 10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3" h="105">
                  <a:moveTo>
                    <a:pt x="61" y="11"/>
                  </a:moveTo>
                  <a:lnTo>
                    <a:pt x="0" y="81"/>
                  </a:lnTo>
                  <a:lnTo>
                    <a:pt x="12" y="86"/>
                  </a:lnTo>
                  <a:lnTo>
                    <a:pt x="21" y="88"/>
                  </a:lnTo>
                  <a:lnTo>
                    <a:pt x="31" y="93"/>
                  </a:lnTo>
                  <a:lnTo>
                    <a:pt x="43" y="105"/>
                  </a:lnTo>
                  <a:lnTo>
                    <a:pt x="80" y="21"/>
                  </a:lnTo>
                  <a:lnTo>
                    <a:pt x="83" y="14"/>
                  </a:lnTo>
                  <a:lnTo>
                    <a:pt x="83" y="9"/>
                  </a:lnTo>
                  <a:lnTo>
                    <a:pt x="83" y="4"/>
                  </a:lnTo>
                  <a:lnTo>
                    <a:pt x="82" y="2"/>
                  </a:lnTo>
                  <a:lnTo>
                    <a:pt x="78" y="0"/>
                  </a:lnTo>
                  <a:lnTo>
                    <a:pt x="73" y="2"/>
                  </a:lnTo>
                  <a:lnTo>
                    <a:pt x="66" y="4"/>
                  </a:lnTo>
                  <a:lnTo>
                    <a:pt x="61" y="11"/>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376" name="Freeform 364"/>
            <p:cNvSpPr>
              <a:spLocks/>
            </p:cNvSpPr>
            <p:nvPr/>
          </p:nvSpPr>
          <p:spPr bwMode="auto">
            <a:xfrm>
              <a:off x="2710" y="1936"/>
              <a:ext cx="89" cy="117"/>
            </a:xfrm>
            <a:custGeom>
              <a:avLst/>
              <a:gdLst>
                <a:gd name="T0" fmla="*/ 62 w 89"/>
                <a:gd name="T1" fmla="*/ 106 h 117"/>
                <a:gd name="T2" fmla="*/ 0 w 89"/>
                <a:gd name="T3" fmla="*/ 24 h 117"/>
                <a:gd name="T4" fmla="*/ 13 w 89"/>
                <a:gd name="T5" fmla="*/ 21 h 117"/>
                <a:gd name="T6" fmla="*/ 21 w 89"/>
                <a:gd name="T7" fmla="*/ 17 h 117"/>
                <a:gd name="T8" fmla="*/ 32 w 89"/>
                <a:gd name="T9" fmla="*/ 12 h 117"/>
                <a:gd name="T10" fmla="*/ 42 w 89"/>
                <a:gd name="T11" fmla="*/ 0 h 117"/>
                <a:gd name="T12" fmla="*/ 84 w 89"/>
                <a:gd name="T13" fmla="*/ 94 h 117"/>
                <a:gd name="T14" fmla="*/ 88 w 89"/>
                <a:gd name="T15" fmla="*/ 101 h 117"/>
                <a:gd name="T16" fmla="*/ 89 w 89"/>
                <a:gd name="T17" fmla="*/ 108 h 117"/>
                <a:gd name="T18" fmla="*/ 88 w 89"/>
                <a:gd name="T19" fmla="*/ 111 h 117"/>
                <a:gd name="T20" fmla="*/ 84 w 89"/>
                <a:gd name="T21" fmla="*/ 115 h 117"/>
                <a:gd name="T22" fmla="*/ 81 w 89"/>
                <a:gd name="T23" fmla="*/ 117 h 117"/>
                <a:gd name="T24" fmla="*/ 74 w 89"/>
                <a:gd name="T25" fmla="*/ 115 h 117"/>
                <a:gd name="T26" fmla="*/ 69 w 89"/>
                <a:gd name="T27" fmla="*/ 111 h 117"/>
                <a:gd name="T28" fmla="*/ 62 w 89"/>
                <a:gd name="T29" fmla="*/ 106 h 11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9"/>
                <a:gd name="T46" fmla="*/ 0 h 117"/>
                <a:gd name="T47" fmla="*/ 89 w 89"/>
                <a:gd name="T48" fmla="*/ 117 h 11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9" h="117">
                  <a:moveTo>
                    <a:pt x="62" y="106"/>
                  </a:moveTo>
                  <a:lnTo>
                    <a:pt x="0" y="24"/>
                  </a:lnTo>
                  <a:lnTo>
                    <a:pt x="13" y="21"/>
                  </a:lnTo>
                  <a:lnTo>
                    <a:pt x="21" y="17"/>
                  </a:lnTo>
                  <a:lnTo>
                    <a:pt x="32" y="12"/>
                  </a:lnTo>
                  <a:lnTo>
                    <a:pt x="42" y="0"/>
                  </a:lnTo>
                  <a:lnTo>
                    <a:pt x="84" y="94"/>
                  </a:lnTo>
                  <a:lnTo>
                    <a:pt x="88" y="101"/>
                  </a:lnTo>
                  <a:lnTo>
                    <a:pt x="89" y="108"/>
                  </a:lnTo>
                  <a:lnTo>
                    <a:pt x="88" y="111"/>
                  </a:lnTo>
                  <a:lnTo>
                    <a:pt x="84" y="115"/>
                  </a:lnTo>
                  <a:lnTo>
                    <a:pt x="81" y="117"/>
                  </a:lnTo>
                  <a:lnTo>
                    <a:pt x="74" y="115"/>
                  </a:lnTo>
                  <a:lnTo>
                    <a:pt x="69" y="111"/>
                  </a:lnTo>
                  <a:lnTo>
                    <a:pt x="62" y="106"/>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77" name="Freeform 365"/>
            <p:cNvSpPr>
              <a:spLocks/>
            </p:cNvSpPr>
            <p:nvPr/>
          </p:nvSpPr>
          <p:spPr bwMode="auto">
            <a:xfrm>
              <a:off x="2710" y="1936"/>
              <a:ext cx="89" cy="117"/>
            </a:xfrm>
            <a:custGeom>
              <a:avLst/>
              <a:gdLst>
                <a:gd name="T0" fmla="*/ 62 w 89"/>
                <a:gd name="T1" fmla="*/ 106 h 117"/>
                <a:gd name="T2" fmla="*/ 0 w 89"/>
                <a:gd name="T3" fmla="*/ 24 h 117"/>
                <a:gd name="T4" fmla="*/ 13 w 89"/>
                <a:gd name="T5" fmla="*/ 21 h 117"/>
                <a:gd name="T6" fmla="*/ 21 w 89"/>
                <a:gd name="T7" fmla="*/ 17 h 117"/>
                <a:gd name="T8" fmla="*/ 32 w 89"/>
                <a:gd name="T9" fmla="*/ 12 h 117"/>
                <a:gd name="T10" fmla="*/ 42 w 89"/>
                <a:gd name="T11" fmla="*/ 0 h 117"/>
                <a:gd name="T12" fmla="*/ 84 w 89"/>
                <a:gd name="T13" fmla="*/ 94 h 117"/>
                <a:gd name="T14" fmla="*/ 88 w 89"/>
                <a:gd name="T15" fmla="*/ 101 h 117"/>
                <a:gd name="T16" fmla="*/ 89 w 89"/>
                <a:gd name="T17" fmla="*/ 108 h 117"/>
                <a:gd name="T18" fmla="*/ 88 w 89"/>
                <a:gd name="T19" fmla="*/ 111 h 117"/>
                <a:gd name="T20" fmla="*/ 84 w 89"/>
                <a:gd name="T21" fmla="*/ 115 h 117"/>
                <a:gd name="T22" fmla="*/ 81 w 89"/>
                <a:gd name="T23" fmla="*/ 117 h 117"/>
                <a:gd name="T24" fmla="*/ 74 w 89"/>
                <a:gd name="T25" fmla="*/ 115 h 117"/>
                <a:gd name="T26" fmla="*/ 69 w 89"/>
                <a:gd name="T27" fmla="*/ 111 h 117"/>
                <a:gd name="T28" fmla="*/ 62 w 89"/>
                <a:gd name="T29" fmla="*/ 106 h 11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9"/>
                <a:gd name="T46" fmla="*/ 0 h 117"/>
                <a:gd name="T47" fmla="*/ 89 w 89"/>
                <a:gd name="T48" fmla="*/ 117 h 11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9" h="117">
                  <a:moveTo>
                    <a:pt x="62" y="106"/>
                  </a:moveTo>
                  <a:lnTo>
                    <a:pt x="0" y="24"/>
                  </a:lnTo>
                  <a:lnTo>
                    <a:pt x="13" y="21"/>
                  </a:lnTo>
                  <a:lnTo>
                    <a:pt x="21" y="17"/>
                  </a:lnTo>
                  <a:lnTo>
                    <a:pt x="32" y="12"/>
                  </a:lnTo>
                  <a:lnTo>
                    <a:pt x="42" y="0"/>
                  </a:lnTo>
                  <a:lnTo>
                    <a:pt x="84" y="94"/>
                  </a:lnTo>
                  <a:lnTo>
                    <a:pt x="88" y="101"/>
                  </a:lnTo>
                  <a:lnTo>
                    <a:pt x="89" y="108"/>
                  </a:lnTo>
                  <a:lnTo>
                    <a:pt x="88" y="111"/>
                  </a:lnTo>
                  <a:lnTo>
                    <a:pt x="84" y="115"/>
                  </a:lnTo>
                  <a:lnTo>
                    <a:pt x="81" y="117"/>
                  </a:lnTo>
                  <a:lnTo>
                    <a:pt x="74" y="115"/>
                  </a:lnTo>
                  <a:lnTo>
                    <a:pt x="69" y="111"/>
                  </a:lnTo>
                  <a:lnTo>
                    <a:pt x="62" y="106"/>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378" name="Freeform 366"/>
            <p:cNvSpPr>
              <a:spLocks/>
            </p:cNvSpPr>
            <p:nvPr/>
          </p:nvSpPr>
          <p:spPr bwMode="auto">
            <a:xfrm>
              <a:off x="2728" y="1735"/>
              <a:ext cx="82" cy="112"/>
            </a:xfrm>
            <a:custGeom>
              <a:avLst/>
              <a:gdLst>
                <a:gd name="T0" fmla="*/ 54 w 82"/>
                <a:gd name="T1" fmla="*/ 9 h 112"/>
                <a:gd name="T2" fmla="*/ 0 w 82"/>
                <a:gd name="T3" fmla="*/ 77 h 112"/>
                <a:gd name="T4" fmla="*/ 9 w 82"/>
                <a:gd name="T5" fmla="*/ 82 h 112"/>
                <a:gd name="T6" fmla="*/ 16 w 82"/>
                <a:gd name="T7" fmla="*/ 89 h 112"/>
                <a:gd name="T8" fmla="*/ 24 w 82"/>
                <a:gd name="T9" fmla="*/ 98 h 112"/>
                <a:gd name="T10" fmla="*/ 37 w 82"/>
                <a:gd name="T11" fmla="*/ 112 h 112"/>
                <a:gd name="T12" fmla="*/ 78 w 82"/>
                <a:gd name="T13" fmla="*/ 23 h 112"/>
                <a:gd name="T14" fmla="*/ 82 w 82"/>
                <a:gd name="T15" fmla="*/ 16 h 112"/>
                <a:gd name="T16" fmla="*/ 82 w 82"/>
                <a:gd name="T17" fmla="*/ 10 h 112"/>
                <a:gd name="T18" fmla="*/ 80 w 82"/>
                <a:gd name="T19" fmla="*/ 5 h 112"/>
                <a:gd name="T20" fmla="*/ 78 w 82"/>
                <a:gd name="T21" fmla="*/ 2 h 112"/>
                <a:gd name="T22" fmla="*/ 73 w 82"/>
                <a:gd name="T23" fmla="*/ 0 h 112"/>
                <a:gd name="T24" fmla="*/ 68 w 82"/>
                <a:gd name="T25" fmla="*/ 0 h 112"/>
                <a:gd name="T26" fmla="*/ 61 w 82"/>
                <a:gd name="T27" fmla="*/ 3 h 112"/>
                <a:gd name="T28" fmla="*/ 54 w 82"/>
                <a:gd name="T29" fmla="*/ 9 h 1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2"/>
                <a:gd name="T46" fmla="*/ 0 h 112"/>
                <a:gd name="T47" fmla="*/ 82 w 82"/>
                <a:gd name="T48" fmla="*/ 112 h 11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2" h="112">
                  <a:moveTo>
                    <a:pt x="54" y="9"/>
                  </a:moveTo>
                  <a:lnTo>
                    <a:pt x="0" y="77"/>
                  </a:lnTo>
                  <a:lnTo>
                    <a:pt x="9" y="82"/>
                  </a:lnTo>
                  <a:lnTo>
                    <a:pt x="16" y="89"/>
                  </a:lnTo>
                  <a:lnTo>
                    <a:pt x="24" y="98"/>
                  </a:lnTo>
                  <a:lnTo>
                    <a:pt x="37" y="112"/>
                  </a:lnTo>
                  <a:lnTo>
                    <a:pt x="78" y="23"/>
                  </a:lnTo>
                  <a:lnTo>
                    <a:pt x="82" y="16"/>
                  </a:lnTo>
                  <a:lnTo>
                    <a:pt x="82" y="10"/>
                  </a:lnTo>
                  <a:lnTo>
                    <a:pt x="80" y="5"/>
                  </a:lnTo>
                  <a:lnTo>
                    <a:pt x="78" y="2"/>
                  </a:lnTo>
                  <a:lnTo>
                    <a:pt x="73" y="0"/>
                  </a:lnTo>
                  <a:lnTo>
                    <a:pt x="68" y="0"/>
                  </a:lnTo>
                  <a:lnTo>
                    <a:pt x="61" y="3"/>
                  </a:lnTo>
                  <a:lnTo>
                    <a:pt x="54" y="9"/>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79" name="Freeform 367"/>
            <p:cNvSpPr>
              <a:spLocks/>
            </p:cNvSpPr>
            <p:nvPr/>
          </p:nvSpPr>
          <p:spPr bwMode="auto">
            <a:xfrm>
              <a:off x="2728" y="1735"/>
              <a:ext cx="82" cy="112"/>
            </a:xfrm>
            <a:custGeom>
              <a:avLst/>
              <a:gdLst>
                <a:gd name="T0" fmla="*/ 54 w 82"/>
                <a:gd name="T1" fmla="*/ 9 h 112"/>
                <a:gd name="T2" fmla="*/ 0 w 82"/>
                <a:gd name="T3" fmla="*/ 77 h 112"/>
                <a:gd name="T4" fmla="*/ 9 w 82"/>
                <a:gd name="T5" fmla="*/ 82 h 112"/>
                <a:gd name="T6" fmla="*/ 16 w 82"/>
                <a:gd name="T7" fmla="*/ 89 h 112"/>
                <a:gd name="T8" fmla="*/ 24 w 82"/>
                <a:gd name="T9" fmla="*/ 98 h 112"/>
                <a:gd name="T10" fmla="*/ 37 w 82"/>
                <a:gd name="T11" fmla="*/ 112 h 112"/>
                <a:gd name="T12" fmla="*/ 78 w 82"/>
                <a:gd name="T13" fmla="*/ 23 h 112"/>
                <a:gd name="T14" fmla="*/ 82 w 82"/>
                <a:gd name="T15" fmla="*/ 16 h 112"/>
                <a:gd name="T16" fmla="*/ 82 w 82"/>
                <a:gd name="T17" fmla="*/ 10 h 112"/>
                <a:gd name="T18" fmla="*/ 80 w 82"/>
                <a:gd name="T19" fmla="*/ 5 h 112"/>
                <a:gd name="T20" fmla="*/ 78 w 82"/>
                <a:gd name="T21" fmla="*/ 2 h 112"/>
                <a:gd name="T22" fmla="*/ 73 w 82"/>
                <a:gd name="T23" fmla="*/ 0 h 112"/>
                <a:gd name="T24" fmla="*/ 68 w 82"/>
                <a:gd name="T25" fmla="*/ 0 h 112"/>
                <a:gd name="T26" fmla="*/ 61 w 82"/>
                <a:gd name="T27" fmla="*/ 3 h 112"/>
                <a:gd name="T28" fmla="*/ 54 w 82"/>
                <a:gd name="T29" fmla="*/ 9 h 1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2"/>
                <a:gd name="T46" fmla="*/ 0 h 112"/>
                <a:gd name="T47" fmla="*/ 82 w 82"/>
                <a:gd name="T48" fmla="*/ 112 h 11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2" h="112">
                  <a:moveTo>
                    <a:pt x="54" y="9"/>
                  </a:moveTo>
                  <a:lnTo>
                    <a:pt x="0" y="77"/>
                  </a:lnTo>
                  <a:lnTo>
                    <a:pt x="9" y="82"/>
                  </a:lnTo>
                  <a:lnTo>
                    <a:pt x="16" y="89"/>
                  </a:lnTo>
                  <a:lnTo>
                    <a:pt x="24" y="98"/>
                  </a:lnTo>
                  <a:lnTo>
                    <a:pt x="37" y="112"/>
                  </a:lnTo>
                  <a:lnTo>
                    <a:pt x="78" y="23"/>
                  </a:lnTo>
                  <a:lnTo>
                    <a:pt x="82" y="16"/>
                  </a:lnTo>
                  <a:lnTo>
                    <a:pt x="82" y="10"/>
                  </a:lnTo>
                  <a:lnTo>
                    <a:pt x="80" y="5"/>
                  </a:lnTo>
                  <a:lnTo>
                    <a:pt x="78" y="2"/>
                  </a:lnTo>
                  <a:lnTo>
                    <a:pt x="73" y="0"/>
                  </a:lnTo>
                  <a:lnTo>
                    <a:pt x="68" y="0"/>
                  </a:lnTo>
                  <a:lnTo>
                    <a:pt x="61" y="3"/>
                  </a:lnTo>
                  <a:lnTo>
                    <a:pt x="54" y="9"/>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380" name="Freeform 368"/>
            <p:cNvSpPr>
              <a:spLocks/>
            </p:cNvSpPr>
            <p:nvPr/>
          </p:nvSpPr>
          <p:spPr bwMode="auto">
            <a:xfrm>
              <a:off x="2731" y="1536"/>
              <a:ext cx="88" cy="120"/>
            </a:xfrm>
            <a:custGeom>
              <a:avLst/>
              <a:gdLst>
                <a:gd name="T0" fmla="*/ 61 w 88"/>
                <a:gd name="T1" fmla="*/ 110 h 120"/>
                <a:gd name="T2" fmla="*/ 0 w 88"/>
                <a:gd name="T3" fmla="*/ 26 h 120"/>
                <a:gd name="T4" fmla="*/ 13 w 88"/>
                <a:gd name="T5" fmla="*/ 23 h 120"/>
                <a:gd name="T6" fmla="*/ 21 w 88"/>
                <a:gd name="T7" fmla="*/ 17 h 120"/>
                <a:gd name="T8" fmla="*/ 32 w 88"/>
                <a:gd name="T9" fmla="*/ 12 h 120"/>
                <a:gd name="T10" fmla="*/ 42 w 88"/>
                <a:gd name="T11" fmla="*/ 0 h 120"/>
                <a:gd name="T12" fmla="*/ 82 w 88"/>
                <a:gd name="T13" fmla="*/ 98 h 120"/>
                <a:gd name="T14" fmla="*/ 86 w 88"/>
                <a:gd name="T15" fmla="*/ 105 h 120"/>
                <a:gd name="T16" fmla="*/ 88 w 88"/>
                <a:gd name="T17" fmla="*/ 112 h 120"/>
                <a:gd name="T18" fmla="*/ 86 w 88"/>
                <a:gd name="T19" fmla="*/ 115 h 120"/>
                <a:gd name="T20" fmla="*/ 84 w 88"/>
                <a:gd name="T21" fmla="*/ 119 h 120"/>
                <a:gd name="T22" fmla="*/ 79 w 88"/>
                <a:gd name="T23" fmla="*/ 120 h 120"/>
                <a:gd name="T24" fmla="*/ 74 w 88"/>
                <a:gd name="T25" fmla="*/ 120 h 120"/>
                <a:gd name="T26" fmla="*/ 68 w 88"/>
                <a:gd name="T27" fmla="*/ 117 h 120"/>
                <a:gd name="T28" fmla="*/ 61 w 88"/>
                <a:gd name="T29" fmla="*/ 110 h 1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8"/>
                <a:gd name="T46" fmla="*/ 0 h 120"/>
                <a:gd name="T47" fmla="*/ 88 w 88"/>
                <a:gd name="T48" fmla="*/ 120 h 12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8" h="120">
                  <a:moveTo>
                    <a:pt x="61" y="110"/>
                  </a:moveTo>
                  <a:lnTo>
                    <a:pt x="0" y="26"/>
                  </a:lnTo>
                  <a:lnTo>
                    <a:pt x="13" y="23"/>
                  </a:lnTo>
                  <a:lnTo>
                    <a:pt x="21" y="17"/>
                  </a:lnTo>
                  <a:lnTo>
                    <a:pt x="32" y="12"/>
                  </a:lnTo>
                  <a:lnTo>
                    <a:pt x="42" y="0"/>
                  </a:lnTo>
                  <a:lnTo>
                    <a:pt x="82" y="98"/>
                  </a:lnTo>
                  <a:lnTo>
                    <a:pt x="86" y="105"/>
                  </a:lnTo>
                  <a:lnTo>
                    <a:pt x="88" y="112"/>
                  </a:lnTo>
                  <a:lnTo>
                    <a:pt x="86" y="115"/>
                  </a:lnTo>
                  <a:lnTo>
                    <a:pt x="84" y="119"/>
                  </a:lnTo>
                  <a:lnTo>
                    <a:pt x="79" y="120"/>
                  </a:lnTo>
                  <a:lnTo>
                    <a:pt x="74" y="120"/>
                  </a:lnTo>
                  <a:lnTo>
                    <a:pt x="68" y="117"/>
                  </a:lnTo>
                  <a:lnTo>
                    <a:pt x="61" y="110"/>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81" name="Freeform 369"/>
            <p:cNvSpPr>
              <a:spLocks/>
            </p:cNvSpPr>
            <p:nvPr/>
          </p:nvSpPr>
          <p:spPr bwMode="auto">
            <a:xfrm>
              <a:off x="2731" y="1536"/>
              <a:ext cx="88" cy="120"/>
            </a:xfrm>
            <a:custGeom>
              <a:avLst/>
              <a:gdLst>
                <a:gd name="T0" fmla="*/ 61 w 88"/>
                <a:gd name="T1" fmla="*/ 110 h 120"/>
                <a:gd name="T2" fmla="*/ 0 w 88"/>
                <a:gd name="T3" fmla="*/ 26 h 120"/>
                <a:gd name="T4" fmla="*/ 13 w 88"/>
                <a:gd name="T5" fmla="*/ 23 h 120"/>
                <a:gd name="T6" fmla="*/ 21 w 88"/>
                <a:gd name="T7" fmla="*/ 17 h 120"/>
                <a:gd name="T8" fmla="*/ 32 w 88"/>
                <a:gd name="T9" fmla="*/ 12 h 120"/>
                <a:gd name="T10" fmla="*/ 42 w 88"/>
                <a:gd name="T11" fmla="*/ 0 h 120"/>
                <a:gd name="T12" fmla="*/ 82 w 88"/>
                <a:gd name="T13" fmla="*/ 98 h 120"/>
                <a:gd name="T14" fmla="*/ 86 w 88"/>
                <a:gd name="T15" fmla="*/ 105 h 120"/>
                <a:gd name="T16" fmla="*/ 88 w 88"/>
                <a:gd name="T17" fmla="*/ 112 h 120"/>
                <a:gd name="T18" fmla="*/ 86 w 88"/>
                <a:gd name="T19" fmla="*/ 115 h 120"/>
                <a:gd name="T20" fmla="*/ 84 w 88"/>
                <a:gd name="T21" fmla="*/ 119 h 120"/>
                <a:gd name="T22" fmla="*/ 79 w 88"/>
                <a:gd name="T23" fmla="*/ 120 h 120"/>
                <a:gd name="T24" fmla="*/ 74 w 88"/>
                <a:gd name="T25" fmla="*/ 120 h 120"/>
                <a:gd name="T26" fmla="*/ 68 w 88"/>
                <a:gd name="T27" fmla="*/ 117 h 120"/>
                <a:gd name="T28" fmla="*/ 61 w 88"/>
                <a:gd name="T29" fmla="*/ 110 h 1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8"/>
                <a:gd name="T46" fmla="*/ 0 h 120"/>
                <a:gd name="T47" fmla="*/ 88 w 88"/>
                <a:gd name="T48" fmla="*/ 120 h 12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8" h="120">
                  <a:moveTo>
                    <a:pt x="61" y="110"/>
                  </a:moveTo>
                  <a:lnTo>
                    <a:pt x="0" y="26"/>
                  </a:lnTo>
                  <a:lnTo>
                    <a:pt x="13" y="23"/>
                  </a:lnTo>
                  <a:lnTo>
                    <a:pt x="21" y="17"/>
                  </a:lnTo>
                  <a:lnTo>
                    <a:pt x="32" y="12"/>
                  </a:lnTo>
                  <a:lnTo>
                    <a:pt x="42" y="0"/>
                  </a:lnTo>
                  <a:lnTo>
                    <a:pt x="82" y="98"/>
                  </a:lnTo>
                  <a:lnTo>
                    <a:pt x="86" y="105"/>
                  </a:lnTo>
                  <a:lnTo>
                    <a:pt x="88" y="112"/>
                  </a:lnTo>
                  <a:lnTo>
                    <a:pt x="86" y="115"/>
                  </a:lnTo>
                  <a:lnTo>
                    <a:pt x="84" y="119"/>
                  </a:lnTo>
                  <a:lnTo>
                    <a:pt x="79" y="120"/>
                  </a:lnTo>
                  <a:lnTo>
                    <a:pt x="74" y="120"/>
                  </a:lnTo>
                  <a:lnTo>
                    <a:pt x="68" y="117"/>
                  </a:lnTo>
                  <a:lnTo>
                    <a:pt x="61" y="110"/>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382" name="Freeform 370"/>
            <p:cNvSpPr>
              <a:spLocks/>
            </p:cNvSpPr>
            <p:nvPr/>
          </p:nvSpPr>
          <p:spPr bwMode="auto">
            <a:xfrm>
              <a:off x="2635" y="2679"/>
              <a:ext cx="159" cy="159"/>
            </a:xfrm>
            <a:custGeom>
              <a:avLst/>
              <a:gdLst>
                <a:gd name="T0" fmla="*/ 0 w 159"/>
                <a:gd name="T1" fmla="*/ 81 h 159"/>
                <a:gd name="T2" fmla="*/ 2 w 159"/>
                <a:gd name="T3" fmla="*/ 65 h 159"/>
                <a:gd name="T4" fmla="*/ 7 w 159"/>
                <a:gd name="T5" fmla="*/ 49 h 159"/>
                <a:gd name="T6" fmla="*/ 14 w 159"/>
                <a:gd name="T7" fmla="*/ 35 h 159"/>
                <a:gd name="T8" fmla="*/ 25 w 159"/>
                <a:gd name="T9" fmla="*/ 25 h 159"/>
                <a:gd name="T10" fmla="*/ 35 w 159"/>
                <a:gd name="T11" fmla="*/ 14 h 159"/>
                <a:gd name="T12" fmla="*/ 49 w 159"/>
                <a:gd name="T13" fmla="*/ 7 h 159"/>
                <a:gd name="T14" fmla="*/ 65 w 159"/>
                <a:gd name="T15" fmla="*/ 2 h 159"/>
                <a:gd name="T16" fmla="*/ 81 w 159"/>
                <a:gd name="T17" fmla="*/ 0 h 159"/>
                <a:gd name="T18" fmla="*/ 96 w 159"/>
                <a:gd name="T19" fmla="*/ 2 h 159"/>
                <a:gd name="T20" fmla="*/ 112 w 159"/>
                <a:gd name="T21" fmla="*/ 7 h 159"/>
                <a:gd name="T22" fmla="*/ 124 w 159"/>
                <a:gd name="T23" fmla="*/ 14 h 159"/>
                <a:gd name="T24" fmla="*/ 137 w 159"/>
                <a:gd name="T25" fmla="*/ 25 h 159"/>
                <a:gd name="T26" fmla="*/ 147 w 159"/>
                <a:gd name="T27" fmla="*/ 35 h 159"/>
                <a:gd name="T28" fmla="*/ 154 w 159"/>
                <a:gd name="T29" fmla="*/ 49 h 159"/>
                <a:gd name="T30" fmla="*/ 157 w 159"/>
                <a:gd name="T31" fmla="*/ 65 h 159"/>
                <a:gd name="T32" fmla="*/ 159 w 159"/>
                <a:gd name="T33" fmla="*/ 81 h 159"/>
                <a:gd name="T34" fmla="*/ 157 w 159"/>
                <a:gd name="T35" fmla="*/ 96 h 159"/>
                <a:gd name="T36" fmla="*/ 154 w 159"/>
                <a:gd name="T37" fmla="*/ 112 h 159"/>
                <a:gd name="T38" fmla="*/ 147 w 159"/>
                <a:gd name="T39" fmla="*/ 124 h 159"/>
                <a:gd name="T40" fmla="*/ 137 w 159"/>
                <a:gd name="T41" fmla="*/ 136 h 159"/>
                <a:gd name="T42" fmla="*/ 124 w 159"/>
                <a:gd name="T43" fmla="*/ 147 h 159"/>
                <a:gd name="T44" fmla="*/ 112 w 159"/>
                <a:gd name="T45" fmla="*/ 154 h 159"/>
                <a:gd name="T46" fmla="*/ 96 w 159"/>
                <a:gd name="T47" fmla="*/ 157 h 159"/>
                <a:gd name="T48" fmla="*/ 81 w 159"/>
                <a:gd name="T49" fmla="*/ 159 h 159"/>
                <a:gd name="T50" fmla="*/ 65 w 159"/>
                <a:gd name="T51" fmla="*/ 157 h 159"/>
                <a:gd name="T52" fmla="*/ 49 w 159"/>
                <a:gd name="T53" fmla="*/ 154 h 159"/>
                <a:gd name="T54" fmla="*/ 35 w 159"/>
                <a:gd name="T55" fmla="*/ 147 h 159"/>
                <a:gd name="T56" fmla="*/ 25 w 159"/>
                <a:gd name="T57" fmla="*/ 136 h 159"/>
                <a:gd name="T58" fmla="*/ 14 w 159"/>
                <a:gd name="T59" fmla="*/ 124 h 159"/>
                <a:gd name="T60" fmla="*/ 7 w 159"/>
                <a:gd name="T61" fmla="*/ 112 h 159"/>
                <a:gd name="T62" fmla="*/ 2 w 159"/>
                <a:gd name="T63" fmla="*/ 96 h 159"/>
                <a:gd name="T64" fmla="*/ 0 w 159"/>
                <a:gd name="T65" fmla="*/ 81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0" y="81"/>
                  </a:moveTo>
                  <a:lnTo>
                    <a:pt x="2" y="65"/>
                  </a:lnTo>
                  <a:lnTo>
                    <a:pt x="7" y="49"/>
                  </a:lnTo>
                  <a:lnTo>
                    <a:pt x="14" y="35"/>
                  </a:lnTo>
                  <a:lnTo>
                    <a:pt x="25" y="25"/>
                  </a:lnTo>
                  <a:lnTo>
                    <a:pt x="35" y="14"/>
                  </a:lnTo>
                  <a:lnTo>
                    <a:pt x="49" y="7"/>
                  </a:lnTo>
                  <a:lnTo>
                    <a:pt x="65" y="2"/>
                  </a:lnTo>
                  <a:lnTo>
                    <a:pt x="81" y="0"/>
                  </a:lnTo>
                  <a:lnTo>
                    <a:pt x="96" y="2"/>
                  </a:lnTo>
                  <a:lnTo>
                    <a:pt x="112" y="7"/>
                  </a:lnTo>
                  <a:lnTo>
                    <a:pt x="124" y="14"/>
                  </a:lnTo>
                  <a:lnTo>
                    <a:pt x="137" y="25"/>
                  </a:lnTo>
                  <a:lnTo>
                    <a:pt x="147" y="35"/>
                  </a:lnTo>
                  <a:lnTo>
                    <a:pt x="154" y="49"/>
                  </a:lnTo>
                  <a:lnTo>
                    <a:pt x="157" y="65"/>
                  </a:lnTo>
                  <a:lnTo>
                    <a:pt x="159" y="81"/>
                  </a:lnTo>
                  <a:lnTo>
                    <a:pt x="157" y="96"/>
                  </a:lnTo>
                  <a:lnTo>
                    <a:pt x="154" y="112"/>
                  </a:lnTo>
                  <a:lnTo>
                    <a:pt x="147" y="124"/>
                  </a:lnTo>
                  <a:lnTo>
                    <a:pt x="137" y="136"/>
                  </a:lnTo>
                  <a:lnTo>
                    <a:pt x="124" y="147"/>
                  </a:lnTo>
                  <a:lnTo>
                    <a:pt x="112" y="154"/>
                  </a:lnTo>
                  <a:lnTo>
                    <a:pt x="96" y="157"/>
                  </a:lnTo>
                  <a:lnTo>
                    <a:pt x="81" y="159"/>
                  </a:lnTo>
                  <a:lnTo>
                    <a:pt x="65" y="157"/>
                  </a:lnTo>
                  <a:lnTo>
                    <a:pt x="49" y="154"/>
                  </a:lnTo>
                  <a:lnTo>
                    <a:pt x="35" y="147"/>
                  </a:lnTo>
                  <a:lnTo>
                    <a:pt x="25" y="136"/>
                  </a:lnTo>
                  <a:lnTo>
                    <a:pt x="14" y="124"/>
                  </a:lnTo>
                  <a:lnTo>
                    <a:pt x="7" y="112"/>
                  </a:lnTo>
                  <a:lnTo>
                    <a:pt x="2" y="96"/>
                  </a:lnTo>
                  <a:lnTo>
                    <a:pt x="0" y="81"/>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83" name="Freeform 371"/>
            <p:cNvSpPr>
              <a:spLocks/>
            </p:cNvSpPr>
            <p:nvPr/>
          </p:nvSpPr>
          <p:spPr bwMode="auto">
            <a:xfrm>
              <a:off x="2483" y="2705"/>
              <a:ext cx="109" cy="109"/>
            </a:xfrm>
            <a:custGeom>
              <a:avLst/>
              <a:gdLst>
                <a:gd name="T0" fmla="*/ 0 w 109"/>
                <a:gd name="T1" fmla="*/ 55 h 109"/>
                <a:gd name="T2" fmla="*/ 2 w 109"/>
                <a:gd name="T3" fmla="*/ 44 h 109"/>
                <a:gd name="T4" fmla="*/ 4 w 109"/>
                <a:gd name="T5" fmla="*/ 34 h 109"/>
                <a:gd name="T6" fmla="*/ 9 w 109"/>
                <a:gd name="T7" fmla="*/ 25 h 109"/>
                <a:gd name="T8" fmla="*/ 16 w 109"/>
                <a:gd name="T9" fmla="*/ 16 h 109"/>
                <a:gd name="T10" fmla="*/ 23 w 109"/>
                <a:gd name="T11" fmla="*/ 9 h 109"/>
                <a:gd name="T12" fmla="*/ 34 w 109"/>
                <a:gd name="T13" fmla="*/ 4 h 109"/>
                <a:gd name="T14" fmla="*/ 44 w 109"/>
                <a:gd name="T15" fmla="*/ 2 h 109"/>
                <a:gd name="T16" fmla="*/ 55 w 109"/>
                <a:gd name="T17" fmla="*/ 0 h 109"/>
                <a:gd name="T18" fmla="*/ 65 w 109"/>
                <a:gd name="T19" fmla="*/ 2 h 109"/>
                <a:gd name="T20" fmla="*/ 76 w 109"/>
                <a:gd name="T21" fmla="*/ 4 h 109"/>
                <a:gd name="T22" fmla="*/ 84 w 109"/>
                <a:gd name="T23" fmla="*/ 9 h 109"/>
                <a:gd name="T24" fmla="*/ 93 w 109"/>
                <a:gd name="T25" fmla="*/ 16 h 109"/>
                <a:gd name="T26" fmla="*/ 98 w 109"/>
                <a:gd name="T27" fmla="*/ 25 h 109"/>
                <a:gd name="T28" fmla="*/ 103 w 109"/>
                <a:gd name="T29" fmla="*/ 34 h 109"/>
                <a:gd name="T30" fmla="*/ 107 w 109"/>
                <a:gd name="T31" fmla="*/ 44 h 109"/>
                <a:gd name="T32" fmla="*/ 109 w 109"/>
                <a:gd name="T33" fmla="*/ 55 h 109"/>
                <a:gd name="T34" fmla="*/ 107 w 109"/>
                <a:gd name="T35" fmla="*/ 65 h 109"/>
                <a:gd name="T36" fmla="*/ 103 w 109"/>
                <a:gd name="T37" fmla="*/ 76 h 109"/>
                <a:gd name="T38" fmla="*/ 98 w 109"/>
                <a:gd name="T39" fmla="*/ 84 h 109"/>
                <a:gd name="T40" fmla="*/ 93 w 109"/>
                <a:gd name="T41" fmla="*/ 93 h 109"/>
                <a:gd name="T42" fmla="*/ 84 w 109"/>
                <a:gd name="T43" fmla="*/ 98 h 109"/>
                <a:gd name="T44" fmla="*/ 76 w 109"/>
                <a:gd name="T45" fmla="*/ 103 h 109"/>
                <a:gd name="T46" fmla="*/ 65 w 109"/>
                <a:gd name="T47" fmla="*/ 107 h 109"/>
                <a:gd name="T48" fmla="*/ 55 w 109"/>
                <a:gd name="T49" fmla="*/ 109 h 109"/>
                <a:gd name="T50" fmla="*/ 44 w 109"/>
                <a:gd name="T51" fmla="*/ 107 h 109"/>
                <a:gd name="T52" fmla="*/ 34 w 109"/>
                <a:gd name="T53" fmla="*/ 103 h 109"/>
                <a:gd name="T54" fmla="*/ 23 w 109"/>
                <a:gd name="T55" fmla="*/ 98 h 109"/>
                <a:gd name="T56" fmla="*/ 16 w 109"/>
                <a:gd name="T57" fmla="*/ 93 h 109"/>
                <a:gd name="T58" fmla="*/ 9 w 109"/>
                <a:gd name="T59" fmla="*/ 84 h 109"/>
                <a:gd name="T60" fmla="*/ 4 w 109"/>
                <a:gd name="T61" fmla="*/ 76 h 109"/>
                <a:gd name="T62" fmla="*/ 2 w 109"/>
                <a:gd name="T63" fmla="*/ 65 h 109"/>
                <a:gd name="T64" fmla="*/ 0 w 109"/>
                <a:gd name="T65" fmla="*/ 55 h 10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9"/>
                <a:gd name="T100" fmla="*/ 0 h 109"/>
                <a:gd name="T101" fmla="*/ 109 w 109"/>
                <a:gd name="T102" fmla="*/ 109 h 10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9" h="109">
                  <a:moveTo>
                    <a:pt x="0" y="55"/>
                  </a:moveTo>
                  <a:lnTo>
                    <a:pt x="2" y="44"/>
                  </a:lnTo>
                  <a:lnTo>
                    <a:pt x="4" y="34"/>
                  </a:lnTo>
                  <a:lnTo>
                    <a:pt x="9" y="25"/>
                  </a:lnTo>
                  <a:lnTo>
                    <a:pt x="16" y="16"/>
                  </a:lnTo>
                  <a:lnTo>
                    <a:pt x="23" y="9"/>
                  </a:lnTo>
                  <a:lnTo>
                    <a:pt x="34" y="4"/>
                  </a:lnTo>
                  <a:lnTo>
                    <a:pt x="44" y="2"/>
                  </a:lnTo>
                  <a:lnTo>
                    <a:pt x="55" y="0"/>
                  </a:lnTo>
                  <a:lnTo>
                    <a:pt x="65" y="2"/>
                  </a:lnTo>
                  <a:lnTo>
                    <a:pt x="76" y="4"/>
                  </a:lnTo>
                  <a:lnTo>
                    <a:pt x="84" y="9"/>
                  </a:lnTo>
                  <a:lnTo>
                    <a:pt x="93" y="16"/>
                  </a:lnTo>
                  <a:lnTo>
                    <a:pt x="98" y="25"/>
                  </a:lnTo>
                  <a:lnTo>
                    <a:pt x="103" y="34"/>
                  </a:lnTo>
                  <a:lnTo>
                    <a:pt x="107" y="44"/>
                  </a:lnTo>
                  <a:lnTo>
                    <a:pt x="109" y="55"/>
                  </a:lnTo>
                  <a:lnTo>
                    <a:pt x="107" y="65"/>
                  </a:lnTo>
                  <a:lnTo>
                    <a:pt x="103" y="76"/>
                  </a:lnTo>
                  <a:lnTo>
                    <a:pt x="98" y="84"/>
                  </a:lnTo>
                  <a:lnTo>
                    <a:pt x="93" y="93"/>
                  </a:lnTo>
                  <a:lnTo>
                    <a:pt x="84" y="98"/>
                  </a:lnTo>
                  <a:lnTo>
                    <a:pt x="76" y="103"/>
                  </a:lnTo>
                  <a:lnTo>
                    <a:pt x="65" y="107"/>
                  </a:lnTo>
                  <a:lnTo>
                    <a:pt x="55" y="109"/>
                  </a:lnTo>
                  <a:lnTo>
                    <a:pt x="44" y="107"/>
                  </a:lnTo>
                  <a:lnTo>
                    <a:pt x="34" y="103"/>
                  </a:lnTo>
                  <a:lnTo>
                    <a:pt x="23" y="98"/>
                  </a:lnTo>
                  <a:lnTo>
                    <a:pt x="16" y="93"/>
                  </a:lnTo>
                  <a:lnTo>
                    <a:pt x="9" y="84"/>
                  </a:lnTo>
                  <a:lnTo>
                    <a:pt x="4" y="76"/>
                  </a:lnTo>
                  <a:lnTo>
                    <a:pt x="2" y="65"/>
                  </a:lnTo>
                  <a:lnTo>
                    <a:pt x="0" y="55"/>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84" name="Freeform 372"/>
            <p:cNvSpPr>
              <a:spLocks/>
            </p:cNvSpPr>
            <p:nvPr/>
          </p:nvSpPr>
          <p:spPr bwMode="auto">
            <a:xfrm>
              <a:off x="2586" y="2735"/>
              <a:ext cx="72" cy="49"/>
            </a:xfrm>
            <a:custGeom>
              <a:avLst/>
              <a:gdLst>
                <a:gd name="T0" fmla="*/ 62 w 72"/>
                <a:gd name="T1" fmla="*/ 42 h 49"/>
                <a:gd name="T2" fmla="*/ 0 w 72"/>
                <a:gd name="T3" fmla="*/ 49 h 49"/>
                <a:gd name="T4" fmla="*/ 2 w 72"/>
                <a:gd name="T5" fmla="*/ 35 h 49"/>
                <a:gd name="T6" fmla="*/ 2 w 72"/>
                <a:gd name="T7" fmla="*/ 25 h 49"/>
                <a:gd name="T8" fmla="*/ 2 w 72"/>
                <a:gd name="T9" fmla="*/ 14 h 49"/>
                <a:gd name="T10" fmla="*/ 0 w 72"/>
                <a:gd name="T11" fmla="*/ 0 h 49"/>
                <a:gd name="T12" fmla="*/ 62 w 72"/>
                <a:gd name="T13" fmla="*/ 7 h 49"/>
                <a:gd name="T14" fmla="*/ 67 w 72"/>
                <a:gd name="T15" fmla="*/ 9 h 49"/>
                <a:gd name="T16" fmla="*/ 70 w 72"/>
                <a:gd name="T17" fmla="*/ 12 h 49"/>
                <a:gd name="T18" fmla="*/ 72 w 72"/>
                <a:gd name="T19" fmla="*/ 18 h 49"/>
                <a:gd name="T20" fmla="*/ 72 w 72"/>
                <a:gd name="T21" fmla="*/ 25 h 49"/>
                <a:gd name="T22" fmla="*/ 72 w 72"/>
                <a:gd name="T23" fmla="*/ 30 h 49"/>
                <a:gd name="T24" fmla="*/ 70 w 72"/>
                <a:gd name="T25" fmla="*/ 37 h 49"/>
                <a:gd name="T26" fmla="*/ 67 w 72"/>
                <a:gd name="T27" fmla="*/ 40 h 49"/>
                <a:gd name="T28" fmla="*/ 62 w 72"/>
                <a:gd name="T29" fmla="*/ 42 h 4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2"/>
                <a:gd name="T46" fmla="*/ 0 h 49"/>
                <a:gd name="T47" fmla="*/ 72 w 72"/>
                <a:gd name="T48" fmla="*/ 49 h 4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2" h="49">
                  <a:moveTo>
                    <a:pt x="62" y="42"/>
                  </a:moveTo>
                  <a:lnTo>
                    <a:pt x="0" y="49"/>
                  </a:lnTo>
                  <a:lnTo>
                    <a:pt x="2" y="35"/>
                  </a:lnTo>
                  <a:lnTo>
                    <a:pt x="2" y="25"/>
                  </a:lnTo>
                  <a:lnTo>
                    <a:pt x="2" y="14"/>
                  </a:lnTo>
                  <a:lnTo>
                    <a:pt x="0" y="0"/>
                  </a:lnTo>
                  <a:lnTo>
                    <a:pt x="62" y="7"/>
                  </a:lnTo>
                  <a:lnTo>
                    <a:pt x="67" y="9"/>
                  </a:lnTo>
                  <a:lnTo>
                    <a:pt x="70" y="12"/>
                  </a:lnTo>
                  <a:lnTo>
                    <a:pt x="72" y="18"/>
                  </a:lnTo>
                  <a:lnTo>
                    <a:pt x="72" y="25"/>
                  </a:lnTo>
                  <a:lnTo>
                    <a:pt x="72" y="30"/>
                  </a:lnTo>
                  <a:lnTo>
                    <a:pt x="70" y="37"/>
                  </a:lnTo>
                  <a:lnTo>
                    <a:pt x="67" y="40"/>
                  </a:lnTo>
                  <a:lnTo>
                    <a:pt x="62" y="42"/>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85" name="Freeform 373"/>
            <p:cNvSpPr>
              <a:spLocks/>
            </p:cNvSpPr>
            <p:nvPr/>
          </p:nvSpPr>
          <p:spPr bwMode="auto">
            <a:xfrm>
              <a:off x="2586" y="2735"/>
              <a:ext cx="72" cy="49"/>
            </a:xfrm>
            <a:custGeom>
              <a:avLst/>
              <a:gdLst>
                <a:gd name="T0" fmla="*/ 62 w 72"/>
                <a:gd name="T1" fmla="*/ 42 h 49"/>
                <a:gd name="T2" fmla="*/ 0 w 72"/>
                <a:gd name="T3" fmla="*/ 49 h 49"/>
                <a:gd name="T4" fmla="*/ 2 w 72"/>
                <a:gd name="T5" fmla="*/ 35 h 49"/>
                <a:gd name="T6" fmla="*/ 2 w 72"/>
                <a:gd name="T7" fmla="*/ 25 h 49"/>
                <a:gd name="T8" fmla="*/ 2 w 72"/>
                <a:gd name="T9" fmla="*/ 14 h 49"/>
                <a:gd name="T10" fmla="*/ 0 w 72"/>
                <a:gd name="T11" fmla="*/ 0 h 49"/>
                <a:gd name="T12" fmla="*/ 62 w 72"/>
                <a:gd name="T13" fmla="*/ 7 h 49"/>
                <a:gd name="T14" fmla="*/ 67 w 72"/>
                <a:gd name="T15" fmla="*/ 9 h 49"/>
                <a:gd name="T16" fmla="*/ 70 w 72"/>
                <a:gd name="T17" fmla="*/ 12 h 49"/>
                <a:gd name="T18" fmla="*/ 72 w 72"/>
                <a:gd name="T19" fmla="*/ 18 h 49"/>
                <a:gd name="T20" fmla="*/ 72 w 72"/>
                <a:gd name="T21" fmla="*/ 25 h 49"/>
                <a:gd name="T22" fmla="*/ 72 w 72"/>
                <a:gd name="T23" fmla="*/ 30 h 49"/>
                <a:gd name="T24" fmla="*/ 70 w 72"/>
                <a:gd name="T25" fmla="*/ 37 h 49"/>
                <a:gd name="T26" fmla="*/ 67 w 72"/>
                <a:gd name="T27" fmla="*/ 40 h 49"/>
                <a:gd name="T28" fmla="*/ 62 w 72"/>
                <a:gd name="T29" fmla="*/ 42 h 4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2"/>
                <a:gd name="T46" fmla="*/ 0 h 49"/>
                <a:gd name="T47" fmla="*/ 72 w 72"/>
                <a:gd name="T48" fmla="*/ 49 h 4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2" h="49">
                  <a:moveTo>
                    <a:pt x="62" y="42"/>
                  </a:moveTo>
                  <a:lnTo>
                    <a:pt x="0" y="49"/>
                  </a:lnTo>
                  <a:lnTo>
                    <a:pt x="2" y="35"/>
                  </a:lnTo>
                  <a:lnTo>
                    <a:pt x="2" y="25"/>
                  </a:lnTo>
                  <a:lnTo>
                    <a:pt x="2" y="14"/>
                  </a:lnTo>
                  <a:lnTo>
                    <a:pt x="0" y="0"/>
                  </a:lnTo>
                  <a:lnTo>
                    <a:pt x="62" y="7"/>
                  </a:lnTo>
                  <a:lnTo>
                    <a:pt x="67" y="9"/>
                  </a:lnTo>
                  <a:lnTo>
                    <a:pt x="70" y="12"/>
                  </a:lnTo>
                  <a:lnTo>
                    <a:pt x="72" y="18"/>
                  </a:lnTo>
                  <a:lnTo>
                    <a:pt x="72" y="25"/>
                  </a:lnTo>
                  <a:lnTo>
                    <a:pt x="72" y="30"/>
                  </a:lnTo>
                  <a:lnTo>
                    <a:pt x="70" y="37"/>
                  </a:lnTo>
                  <a:lnTo>
                    <a:pt x="67" y="40"/>
                  </a:lnTo>
                  <a:lnTo>
                    <a:pt x="62" y="42"/>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386" name="Freeform 374"/>
            <p:cNvSpPr>
              <a:spLocks/>
            </p:cNvSpPr>
            <p:nvPr/>
          </p:nvSpPr>
          <p:spPr bwMode="auto">
            <a:xfrm>
              <a:off x="2714" y="2583"/>
              <a:ext cx="85" cy="114"/>
            </a:xfrm>
            <a:custGeom>
              <a:avLst/>
              <a:gdLst>
                <a:gd name="T0" fmla="*/ 63 w 85"/>
                <a:gd name="T1" fmla="*/ 7 h 114"/>
                <a:gd name="T2" fmla="*/ 0 w 85"/>
                <a:gd name="T3" fmla="*/ 96 h 114"/>
                <a:gd name="T4" fmla="*/ 14 w 85"/>
                <a:gd name="T5" fmla="*/ 98 h 114"/>
                <a:gd name="T6" fmla="*/ 26 w 85"/>
                <a:gd name="T7" fmla="*/ 102 h 114"/>
                <a:gd name="T8" fmla="*/ 38 w 85"/>
                <a:gd name="T9" fmla="*/ 107 h 114"/>
                <a:gd name="T10" fmla="*/ 49 w 85"/>
                <a:gd name="T11" fmla="*/ 114 h 114"/>
                <a:gd name="T12" fmla="*/ 82 w 85"/>
                <a:gd name="T13" fmla="*/ 19 h 114"/>
                <a:gd name="T14" fmla="*/ 85 w 85"/>
                <a:gd name="T15" fmla="*/ 14 h 114"/>
                <a:gd name="T16" fmla="*/ 85 w 85"/>
                <a:gd name="T17" fmla="*/ 9 h 114"/>
                <a:gd name="T18" fmla="*/ 85 w 85"/>
                <a:gd name="T19" fmla="*/ 6 h 114"/>
                <a:gd name="T20" fmla="*/ 84 w 85"/>
                <a:gd name="T21" fmla="*/ 2 h 114"/>
                <a:gd name="T22" fmla="*/ 78 w 85"/>
                <a:gd name="T23" fmla="*/ 0 h 114"/>
                <a:gd name="T24" fmla="*/ 75 w 85"/>
                <a:gd name="T25" fmla="*/ 2 h 114"/>
                <a:gd name="T26" fmla="*/ 70 w 85"/>
                <a:gd name="T27" fmla="*/ 4 h 114"/>
                <a:gd name="T28" fmla="*/ 63 w 85"/>
                <a:gd name="T29" fmla="*/ 7 h 11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114"/>
                <a:gd name="T47" fmla="*/ 85 w 85"/>
                <a:gd name="T48" fmla="*/ 114 h 11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114">
                  <a:moveTo>
                    <a:pt x="63" y="7"/>
                  </a:moveTo>
                  <a:lnTo>
                    <a:pt x="0" y="96"/>
                  </a:lnTo>
                  <a:lnTo>
                    <a:pt x="14" y="98"/>
                  </a:lnTo>
                  <a:lnTo>
                    <a:pt x="26" y="102"/>
                  </a:lnTo>
                  <a:lnTo>
                    <a:pt x="38" y="107"/>
                  </a:lnTo>
                  <a:lnTo>
                    <a:pt x="49" y="114"/>
                  </a:lnTo>
                  <a:lnTo>
                    <a:pt x="82" y="19"/>
                  </a:lnTo>
                  <a:lnTo>
                    <a:pt x="85" y="14"/>
                  </a:lnTo>
                  <a:lnTo>
                    <a:pt x="85" y="9"/>
                  </a:lnTo>
                  <a:lnTo>
                    <a:pt x="85" y="6"/>
                  </a:lnTo>
                  <a:lnTo>
                    <a:pt x="84" y="2"/>
                  </a:lnTo>
                  <a:lnTo>
                    <a:pt x="78" y="0"/>
                  </a:lnTo>
                  <a:lnTo>
                    <a:pt x="75" y="2"/>
                  </a:lnTo>
                  <a:lnTo>
                    <a:pt x="70" y="4"/>
                  </a:lnTo>
                  <a:lnTo>
                    <a:pt x="63" y="7"/>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87" name="Freeform 375"/>
            <p:cNvSpPr>
              <a:spLocks/>
            </p:cNvSpPr>
            <p:nvPr/>
          </p:nvSpPr>
          <p:spPr bwMode="auto">
            <a:xfrm>
              <a:off x="2714" y="2583"/>
              <a:ext cx="85" cy="114"/>
            </a:xfrm>
            <a:custGeom>
              <a:avLst/>
              <a:gdLst>
                <a:gd name="T0" fmla="*/ 63 w 85"/>
                <a:gd name="T1" fmla="*/ 7 h 114"/>
                <a:gd name="T2" fmla="*/ 0 w 85"/>
                <a:gd name="T3" fmla="*/ 96 h 114"/>
                <a:gd name="T4" fmla="*/ 14 w 85"/>
                <a:gd name="T5" fmla="*/ 98 h 114"/>
                <a:gd name="T6" fmla="*/ 26 w 85"/>
                <a:gd name="T7" fmla="*/ 102 h 114"/>
                <a:gd name="T8" fmla="*/ 38 w 85"/>
                <a:gd name="T9" fmla="*/ 107 h 114"/>
                <a:gd name="T10" fmla="*/ 49 w 85"/>
                <a:gd name="T11" fmla="*/ 114 h 114"/>
                <a:gd name="T12" fmla="*/ 82 w 85"/>
                <a:gd name="T13" fmla="*/ 19 h 114"/>
                <a:gd name="T14" fmla="*/ 85 w 85"/>
                <a:gd name="T15" fmla="*/ 14 h 114"/>
                <a:gd name="T16" fmla="*/ 85 w 85"/>
                <a:gd name="T17" fmla="*/ 9 h 114"/>
                <a:gd name="T18" fmla="*/ 85 w 85"/>
                <a:gd name="T19" fmla="*/ 6 h 114"/>
                <a:gd name="T20" fmla="*/ 84 w 85"/>
                <a:gd name="T21" fmla="*/ 2 h 114"/>
                <a:gd name="T22" fmla="*/ 78 w 85"/>
                <a:gd name="T23" fmla="*/ 0 h 114"/>
                <a:gd name="T24" fmla="*/ 75 w 85"/>
                <a:gd name="T25" fmla="*/ 2 h 114"/>
                <a:gd name="T26" fmla="*/ 70 w 85"/>
                <a:gd name="T27" fmla="*/ 4 h 114"/>
                <a:gd name="T28" fmla="*/ 63 w 85"/>
                <a:gd name="T29" fmla="*/ 7 h 11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114"/>
                <a:gd name="T47" fmla="*/ 85 w 85"/>
                <a:gd name="T48" fmla="*/ 114 h 11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114">
                  <a:moveTo>
                    <a:pt x="63" y="7"/>
                  </a:moveTo>
                  <a:lnTo>
                    <a:pt x="0" y="96"/>
                  </a:lnTo>
                  <a:lnTo>
                    <a:pt x="14" y="98"/>
                  </a:lnTo>
                  <a:lnTo>
                    <a:pt x="26" y="102"/>
                  </a:lnTo>
                  <a:lnTo>
                    <a:pt x="38" y="107"/>
                  </a:lnTo>
                  <a:lnTo>
                    <a:pt x="49" y="114"/>
                  </a:lnTo>
                  <a:lnTo>
                    <a:pt x="82" y="19"/>
                  </a:lnTo>
                  <a:lnTo>
                    <a:pt x="85" y="14"/>
                  </a:lnTo>
                  <a:lnTo>
                    <a:pt x="85" y="9"/>
                  </a:lnTo>
                  <a:lnTo>
                    <a:pt x="85" y="6"/>
                  </a:lnTo>
                  <a:lnTo>
                    <a:pt x="84" y="2"/>
                  </a:lnTo>
                  <a:lnTo>
                    <a:pt x="78" y="0"/>
                  </a:lnTo>
                  <a:lnTo>
                    <a:pt x="75" y="2"/>
                  </a:lnTo>
                  <a:lnTo>
                    <a:pt x="70" y="4"/>
                  </a:lnTo>
                  <a:lnTo>
                    <a:pt x="63" y="7"/>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388" name="Freeform 376"/>
            <p:cNvSpPr>
              <a:spLocks/>
            </p:cNvSpPr>
            <p:nvPr/>
          </p:nvSpPr>
          <p:spPr bwMode="auto">
            <a:xfrm>
              <a:off x="2747" y="3933"/>
              <a:ext cx="155" cy="157"/>
            </a:xfrm>
            <a:custGeom>
              <a:avLst/>
              <a:gdLst>
                <a:gd name="T0" fmla="*/ 155 w 155"/>
                <a:gd name="T1" fmla="*/ 78 h 157"/>
                <a:gd name="T2" fmla="*/ 154 w 155"/>
                <a:gd name="T3" fmla="*/ 94 h 157"/>
                <a:gd name="T4" fmla="*/ 150 w 155"/>
                <a:gd name="T5" fmla="*/ 108 h 157"/>
                <a:gd name="T6" fmla="*/ 142 w 155"/>
                <a:gd name="T7" fmla="*/ 122 h 157"/>
                <a:gd name="T8" fmla="*/ 133 w 155"/>
                <a:gd name="T9" fmla="*/ 134 h 157"/>
                <a:gd name="T10" fmla="*/ 121 w 155"/>
                <a:gd name="T11" fmla="*/ 143 h 157"/>
                <a:gd name="T12" fmla="*/ 108 w 155"/>
                <a:gd name="T13" fmla="*/ 150 h 157"/>
                <a:gd name="T14" fmla="*/ 93 w 155"/>
                <a:gd name="T15" fmla="*/ 155 h 157"/>
                <a:gd name="T16" fmla="*/ 77 w 155"/>
                <a:gd name="T17" fmla="*/ 157 h 157"/>
                <a:gd name="T18" fmla="*/ 63 w 155"/>
                <a:gd name="T19" fmla="*/ 155 h 157"/>
                <a:gd name="T20" fmla="*/ 47 w 155"/>
                <a:gd name="T21" fmla="*/ 150 h 157"/>
                <a:gd name="T22" fmla="*/ 35 w 155"/>
                <a:gd name="T23" fmla="*/ 143 h 157"/>
                <a:gd name="T24" fmla="*/ 23 w 155"/>
                <a:gd name="T25" fmla="*/ 134 h 157"/>
                <a:gd name="T26" fmla="*/ 14 w 155"/>
                <a:gd name="T27" fmla="*/ 122 h 157"/>
                <a:gd name="T28" fmla="*/ 5 w 155"/>
                <a:gd name="T29" fmla="*/ 108 h 157"/>
                <a:gd name="T30" fmla="*/ 2 w 155"/>
                <a:gd name="T31" fmla="*/ 94 h 157"/>
                <a:gd name="T32" fmla="*/ 0 w 155"/>
                <a:gd name="T33" fmla="*/ 78 h 157"/>
                <a:gd name="T34" fmla="*/ 2 w 155"/>
                <a:gd name="T35" fmla="*/ 63 h 157"/>
                <a:gd name="T36" fmla="*/ 5 w 155"/>
                <a:gd name="T37" fmla="*/ 49 h 157"/>
                <a:gd name="T38" fmla="*/ 14 w 155"/>
                <a:gd name="T39" fmla="*/ 35 h 157"/>
                <a:gd name="T40" fmla="*/ 23 w 155"/>
                <a:gd name="T41" fmla="*/ 24 h 157"/>
                <a:gd name="T42" fmla="*/ 35 w 155"/>
                <a:gd name="T43" fmla="*/ 14 h 157"/>
                <a:gd name="T44" fmla="*/ 47 w 155"/>
                <a:gd name="T45" fmla="*/ 7 h 157"/>
                <a:gd name="T46" fmla="*/ 63 w 155"/>
                <a:gd name="T47" fmla="*/ 2 h 157"/>
                <a:gd name="T48" fmla="*/ 77 w 155"/>
                <a:gd name="T49" fmla="*/ 0 h 157"/>
                <a:gd name="T50" fmla="*/ 93 w 155"/>
                <a:gd name="T51" fmla="*/ 2 h 157"/>
                <a:gd name="T52" fmla="*/ 108 w 155"/>
                <a:gd name="T53" fmla="*/ 7 h 157"/>
                <a:gd name="T54" fmla="*/ 121 w 155"/>
                <a:gd name="T55" fmla="*/ 14 h 157"/>
                <a:gd name="T56" fmla="*/ 133 w 155"/>
                <a:gd name="T57" fmla="*/ 24 h 157"/>
                <a:gd name="T58" fmla="*/ 142 w 155"/>
                <a:gd name="T59" fmla="*/ 35 h 157"/>
                <a:gd name="T60" fmla="*/ 150 w 155"/>
                <a:gd name="T61" fmla="*/ 49 h 157"/>
                <a:gd name="T62" fmla="*/ 154 w 155"/>
                <a:gd name="T63" fmla="*/ 63 h 157"/>
                <a:gd name="T64" fmla="*/ 155 w 155"/>
                <a:gd name="T65" fmla="*/ 78 h 1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5"/>
                <a:gd name="T100" fmla="*/ 0 h 157"/>
                <a:gd name="T101" fmla="*/ 155 w 155"/>
                <a:gd name="T102" fmla="*/ 157 h 1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5" h="157">
                  <a:moveTo>
                    <a:pt x="155" y="78"/>
                  </a:moveTo>
                  <a:lnTo>
                    <a:pt x="154" y="94"/>
                  </a:lnTo>
                  <a:lnTo>
                    <a:pt x="150" y="108"/>
                  </a:lnTo>
                  <a:lnTo>
                    <a:pt x="142" y="122"/>
                  </a:lnTo>
                  <a:lnTo>
                    <a:pt x="133" y="134"/>
                  </a:lnTo>
                  <a:lnTo>
                    <a:pt x="121" y="143"/>
                  </a:lnTo>
                  <a:lnTo>
                    <a:pt x="108" y="150"/>
                  </a:lnTo>
                  <a:lnTo>
                    <a:pt x="93" y="155"/>
                  </a:lnTo>
                  <a:lnTo>
                    <a:pt x="77" y="157"/>
                  </a:lnTo>
                  <a:lnTo>
                    <a:pt x="63" y="155"/>
                  </a:lnTo>
                  <a:lnTo>
                    <a:pt x="47" y="150"/>
                  </a:lnTo>
                  <a:lnTo>
                    <a:pt x="35" y="143"/>
                  </a:lnTo>
                  <a:lnTo>
                    <a:pt x="23" y="134"/>
                  </a:lnTo>
                  <a:lnTo>
                    <a:pt x="14" y="122"/>
                  </a:lnTo>
                  <a:lnTo>
                    <a:pt x="5" y="108"/>
                  </a:lnTo>
                  <a:lnTo>
                    <a:pt x="2" y="94"/>
                  </a:lnTo>
                  <a:lnTo>
                    <a:pt x="0" y="78"/>
                  </a:lnTo>
                  <a:lnTo>
                    <a:pt x="2" y="63"/>
                  </a:lnTo>
                  <a:lnTo>
                    <a:pt x="5" y="49"/>
                  </a:lnTo>
                  <a:lnTo>
                    <a:pt x="14" y="35"/>
                  </a:lnTo>
                  <a:lnTo>
                    <a:pt x="23" y="24"/>
                  </a:lnTo>
                  <a:lnTo>
                    <a:pt x="35" y="14"/>
                  </a:lnTo>
                  <a:lnTo>
                    <a:pt x="47" y="7"/>
                  </a:lnTo>
                  <a:lnTo>
                    <a:pt x="63" y="2"/>
                  </a:lnTo>
                  <a:lnTo>
                    <a:pt x="77" y="0"/>
                  </a:lnTo>
                  <a:lnTo>
                    <a:pt x="93" y="2"/>
                  </a:lnTo>
                  <a:lnTo>
                    <a:pt x="108" y="7"/>
                  </a:lnTo>
                  <a:lnTo>
                    <a:pt x="121" y="14"/>
                  </a:lnTo>
                  <a:lnTo>
                    <a:pt x="133" y="24"/>
                  </a:lnTo>
                  <a:lnTo>
                    <a:pt x="142" y="35"/>
                  </a:lnTo>
                  <a:lnTo>
                    <a:pt x="150" y="49"/>
                  </a:lnTo>
                  <a:lnTo>
                    <a:pt x="154" y="63"/>
                  </a:lnTo>
                  <a:lnTo>
                    <a:pt x="155" y="78"/>
                  </a:lnTo>
                  <a:close/>
                </a:path>
              </a:pathLst>
            </a:custGeom>
            <a:gradFill rotWithShape="1">
              <a:gsLst>
                <a:gs pos="0">
                  <a:srgbClr val="FFE3B9"/>
                </a:gs>
                <a:gs pos="100000">
                  <a:srgbClr val="FF99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89" name="Freeform 377"/>
            <p:cNvSpPr>
              <a:spLocks/>
            </p:cNvSpPr>
            <p:nvPr/>
          </p:nvSpPr>
          <p:spPr bwMode="auto">
            <a:xfrm>
              <a:off x="2642" y="3542"/>
              <a:ext cx="159" cy="159"/>
            </a:xfrm>
            <a:custGeom>
              <a:avLst/>
              <a:gdLst>
                <a:gd name="T0" fmla="*/ 0 w 159"/>
                <a:gd name="T1" fmla="*/ 78 h 159"/>
                <a:gd name="T2" fmla="*/ 2 w 159"/>
                <a:gd name="T3" fmla="*/ 63 h 159"/>
                <a:gd name="T4" fmla="*/ 7 w 159"/>
                <a:gd name="T5" fmla="*/ 49 h 159"/>
                <a:gd name="T6" fmla="*/ 14 w 159"/>
                <a:gd name="T7" fmla="*/ 35 h 159"/>
                <a:gd name="T8" fmla="*/ 25 w 159"/>
                <a:gd name="T9" fmla="*/ 22 h 159"/>
                <a:gd name="T10" fmla="*/ 35 w 159"/>
                <a:gd name="T11" fmla="*/ 14 h 159"/>
                <a:gd name="T12" fmla="*/ 49 w 159"/>
                <a:gd name="T13" fmla="*/ 5 h 159"/>
                <a:gd name="T14" fmla="*/ 65 w 159"/>
                <a:gd name="T15" fmla="*/ 1 h 159"/>
                <a:gd name="T16" fmla="*/ 81 w 159"/>
                <a:gd name="T17" fmla="*/ 0 h 159"/>
                <a:gd name="T18" fmla="*/ 96 w 159"/>
                <a:gd name="T19" fmla="*/ 1 h 159"/>
                <a:gd name="T20" fmla="*/ 112 w 159"/>
                <a:gd name="T21" fmla="*/ 5 h 159"/>
                <a:gd name="T22" fmla="*/ 124 w 159"/>
                <a:gd name="T23" fmla="*/ 14 h 159"/>
                <a:gd name="T24" fmla="*/ 137 w 159"/>
                <a:gd name="T25" fmla="*/ 22 h 159"/>
                <a:gd name="T26" fmla="*/ 147 w 159"/>
                <a:gd name="T27" fmla="*/ 35 h 159"/>
                <a:gd name="T28" fmla="*/ 154 w 159"/>
                <a:gd name="T29" fmla="*/ 49 h 159"/>
                <a:gd name="T30" fmla="*/ 157 w 159"/>
                <a:gd name="T31" fmla="*/ 63 h 159"/>
                <a:gd name="T32" fmla="*/ 159 w 159"/>
                <a:gd name="T33" fmla="*/ 78 h 159"/>
                <a:gd name="T34" fmla="*/ 157 w 159"/>
                <a:gd name="T35" fmla="*/ 94 h 159"/>
                <a:gd name="T36" fmla="*/ 154 w 159"/>
                <a:gd name="T37" fmla="*/ 110 h 159"/>
                <a:gd name="T38" fmla="*/ 147 w 159"/>
                <a:gd name="T39" fmla="*/ 124 h 159"/>
                <a:gd name="T40" fmla="*/ 137 w 159"/>
                <a:gd name="T41" fmla="*/ 136 h 159"/>
                <a:gd name="T42" fmla="*/ 124 w 159"/>
                <a:gd name="T43" fmla="*/ 145 h 159"/>
                <a:gd name="T44" fmla="*/ 112 w 159"/>
                <a:gd name="T45" fmla="*/ 152 h 159"/>
                <a:gd name="T46" fmla="*/ 96 w 159"/>
                <a:gd name="T47" fmla="*/ 157 h 159"/>
                <a:gd name="T48" fmla="*/ 81 w 159"/>
                <a:gd name="T49" fmla="*/ 159 h 159"/>
                <a:gd name="T50" fmla="*/ 65 w 159"/>
                <a:gd name="T51" fmla="*/ 157 h 159"/>
                <a:gd name="T52" fmla="*/ 49 w 159"/>
                <a:gd name="T53" fmla="*/ 152 h 159"/>
                <a:gd name="T54" fmla="*/ 35 w 159"/>
                <a:gd name="T55" fmla="*/ 145 h 159"/>
                <a:gd name="T56" fmla="*/ 25 w 159"/>
                <a:gd name="T57" fmla="*/ 136 h 159"/>
                <a:gd name="T58" fmla="*/ 14 w 159"/>
                <a:gd name="T59" fmla="*/ 124 h 159"/>
                <a:gd name="T60" fmla="*/ 7 w 159"/>
                <a:gd name="T61" fmla="*/ 110 h 159"/>
                <a:gd name="T62" fmla="*/ 2 w 159"/>
                <a:gd name="T63" fmla="*/ 94 h 159"/>
                <a:gd name="T64" fmla="*/ 0 w 159"/>
                <a:gd name="T65" fmla="*/ 78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0" y="78"/>
                  </a:moveTo>
                  <a:lnTo>
                    <a:pt x="2" y="63"/>
                  </a:lnTo>
                  <a:lnTo>
                    <a:pt x="7" y="49"/>
                  </a:lnTo>
                  <a:lnTo>
                    <a:pt x="14" y="35"/>
                  </a:lnTo>
                  <a:lnTo>
                    <a:pt x="25" y="22"/>
                  </a:lnTo>
                  <a:lnTo>
                    <a:pt x="35" y="14"/>
                  </a:lnTo>
                  <a:lnTo>
                    <a:pt x="49" y="5"/>
                  </a:lnTo>
                  <a:lnTo>
                    <a:pt x="65" y="1"/>
                  </a:lnTo>
                  <a:lnTo>
                    <a:pt x="81" y="0"/>
                  </a:lnTo>
                  <a:lnTo>
                    <a:pt x="96" y="1"/>
                  </a:lnTo>
                  <a:lnTo>
                    <a:pt x="112" y="5"/>
                  </a:lnTo>
                  <a:lnTo>
                    <a:pt x="124" y="14"/>
                  </a:lnTo>
                  <a:lnTo>
                    <a:pt x="137" y="22"/>
                  </a:lnTo>
                  <a:lnTo>
                    <a:pt x="147" y="35"/>
                  </a:lnTo>
                  <a:lnTo>
                    <a:pt x="154" y="49"/>
                  </a:lnTo>
                  <a:lnTo>
                    <a:pt x="157" y="63"/>
                  </a:lnTo>
                  <a:lnTo>
                    <a:pt x="159" y="78"/>
                  </a:lnTo>
                  <a:lnTo>
                    <a:pt x="157" y="94"/>
                  </a:lnTo>
                  <a:lnTo>
                    <a:pt x="154" y="110"/>
                  </a:lnTo>
                  <a:lnTo>
                    <a:pt x="147" y="124"/>
                  </a:lnTo>
                  <a:lnTo>
                    <a:pt x="137" y="136"/>
                  </a:lnTo>
                  <a:lnTo>
                    <a:pt x="124" y="145"/>
                  </a:lnTo>
                  <a:lnTo>
                    <a:pt x="112" y="152"/>
                  </a:lnTo>
                  <a:lnTo>
                    <a:pt x="96" y="157"/>
                  </a:lnTo>
                  <a:lnTo>
                    <a:pt x="81" y="159"/>
                  </a:lnTo>
                  <a:lnTo>
                    <a:pt x="65" y="157"/>
                  </a:lnTo>
                  <a:lnTo>
                    <a:pt x="49" y="152"/>
                  </a:lnTo>
                  <a:lnTo>
                    <a:pt x="35" y="145"/>
                  </a:lnTo>
                  <a:lnTo>
                    <a:pt x="25" y="136"/>
                  </a:lnTo>
                  <a:lnTo>
                    <a:pt x="14" y="124"/>
                  </a:lnTo>
                  <a:lnTo>
                    <a:pt x="7" y="110"/>
                  </a:lnTo>
                  <a:lnTo>
                    <a:pt x="2" y="94"/>
                  </a:lnTo>
                  <a:lnTo>
                    <a:pt x="0" y="78"/>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90" name="Freeform 378"/>
            <p:cNvSpPr>
              <a:spLocks/>
            </p:cNvSpPr>
            <p:nvPr/>
          </p:nvSpPr>
          <p:spPr bwMode="auto">
            <a:xfrm>
              <a:off x="2737" y="3308"/>
              <a:ext cx="158" cy="159"/>
            </a:xfrm>
            <a:custGeom>
              <a:avLst/>
              <a:gdLst>
                <a:gd name="T0" fmla="*/ 0 w 158"/>
                <a:gd name="T1" fmla="*/ 78 h 159"/>
                <a:gd name="T2" fmla="*/ 1 w 158"/>
                <a:gd name="T3" fmla="*/ 63 h 159"/>
                <a:gd name="T4" fmla="*/ 7 w 158"/>
                <a:gd name="T5" fmla="*/ 49 h 159"/>
                <a:gd name="T6" fmla="*/ 14 w 158"/>
                <a:gd name="T7" fmla="*/ 35 h 159"/>
                <a:gd name="T8" fmla="*/ 22 w 158"/>
                <a:gd name="T9" fmla="*/ 22 h 159"/>
                <a:gd name="T10" fmla="*/ 35 w 158"/>
                <a:gd name="T11" fmla="*/ 14 h 159"/>
                <a:gd name="T12" fmla="*/ 49 w 158"/>
                <a:gd name="T13" fmla="*/ 5 h 159"/>
                <a:gd name="T14" fmla="*/ 62 w 158"/>
                <a:gd name="T15" fmla="*/ 2 h 159"/>
                <a:gd name="T16" fmla="*/ 80 w 158"/>
                <a:gd name="T17" fmla="*/ 0 h 159"/>
                <a:gd name="T18" fmla="*/ 96 w 158"/>
                <a:gd name="T19" fmla="*/ 2 h 159"/>
                <a:gd name="T20" fmla="*/ 110 w 158"/>
                <a:gd name="T21" fmla="*/ 5 h 159"/>
                <a:gd name="T22" fmla="*/ 124 w 158"/>
                <a:gd name="T23" fmla="*/ 14 h 159"/>
                <a:gd name="T24" fmla="*/ 136 w 158"/>
                <a:gd name="T25" fmla="*/ 22 h 159"/>
                <a:gd name="T26" fmla="*/ 145 w 158"/>
                <a:gd name="T27" fmla="*/ 35 h 159"/>
                <a:gd name="T28" fmla="*/ 153 w 158"/>
                <a:gd name="T29" fmla="*/ 49 h 159"/>
                <a:gd name="T30" fmla="*/ 157 w 158"/>
                <a:gd name="T31" fmla="*/ 63 h 159"/>
                <a:gd name="T32" fmla="*/ 158 w 158"/>
                <a:gd name="T33" fmla="*/ 78 h 159"/>
                <a:gd name="T34" fmla="*/ 157 w 158"/>
                <a:gd name="T35" fmla="*/ 96 h 159"/>
                <a:gd name="T36" fmla="*/ 153 w 158"/>
                <a:gd name="T37" fmla="*/ 110 h 159"/>
                <a:gd name="T38" fmla="*/ 145 w 158"/>
                <a:gd name="T39" fmla="*/ 124 h 159"/>
                <a:gd name="T40" fmla="*/ 136 w 158"/>
                <a:gd name="T41" fmla="*/ 136 h 159"/>
                <a:gd name="T42" fmla="*/ 124 w 158"/>
                <a:gd name="T43" fmla="*/ 145 h 159"/>
                <a:gd name="T44" fmla="*/ 110 w 158"/>
                <a:gd name="T45" fmla="*/ 152 h 159"/>
                <a:gd name="T46" fmla="*/ 96 w 158"/>
                <a:gd name="T47" fmla="*/ 157 h 159"/>
                <a:gd name="T48" fmla="*/ 80 w 158"/>
                <a:gd name="T49" fmla="*/ 159 h 159"/>
                <a:gd name="T50" fmla="*/ 62 w 158"/>
                <a:gd name="T51" fmla="*/ 157 h 159"/>
                <a:gd name="T52" fmla="*/ 49 w 158"/>
                <a:gd name="T53" fmla="*/ 152 h 159"/>
                <a:gd name="T54" fmla="*/ 35 w 158"/>
                <a:gd name="T55" fmla="*/ 145 h 159"/>
                <a:gd name="T56" fmla="*/ 22 w 158"/>
                <a:gd name="T57" fmla="*/ 136 h 159"/>
                <a:gd name="T58" fmla="*/ 14 w 158"/>
                <a:gd name="T59" fmla="*/ 124 h 159"/>
                <a:gd name="T60" fmla="*/ 7 w 158"/>
                <a:gd name="T61" fmla="*/ 110 h 159"/>
                <a:gd name="T62" fmla="*/ 1 w 158"/>
                <a:gd name="T63" fmla="*/ 96 h 159"/>
                <a:gd name="T64" fmla="*/ 0 w 158"/>
                <a:gd name="T65" fmla="*/ 78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8"/>
                <a:gd name="T100" fmla="*/ 0 h 159"/>
                <a:gd name="T101" fmla="*/ 158 w 158"/>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8" h="159">
                  <a:moveTo>
                    <a:pt x="0" y="78"/>
                  </a:moveTo>
                  <a:lnTo>
                    <a:pt x="1" y="63"/>
                  </a:lnTo>
                  <a:lnTo>
                    <a:pt x="7" y="49"/>
                  </a:lnTo>
                  <a:lnTo>
                    <a:pt x="14" y="35"/>
                  </a:lnTo>
                  <a:lnTo>
                    <a:pt x="22" y="22"/>
                  </a:lnTo>
                  <a:lnTo>
                    <a:pt x="35" y="14"/>
                  </a:lnTo>
                  <a:lnTo>
                    <a:pt x="49" y="5"/>
                  </a:lnTo>
                  <a:lnTo>
                    <a:pt x="62" y="2"/>
                  </a:lnTo>
                  <a:lnTo>
                    <a:pt x="80" y="0"/>
                  </a:lnTo>
                  <a:lnTo>
                    <a:pt x="96" y="2"/>
                  </a:lnTo>
                  <a:lnTo>
                    <a:pt x="110" y="5"/>
                  </a:lnTo>
                  <a:lnTo>
                    <a:pt x="124" y="14"/>
                  </a:lnTo>
                  <a:lnTo>
                    <a:pt x="136" y="22"/>
                  </a:lnTo>
                  <a:lnTo>
                    <a:pt x="145" y="35"/>
                  </a:lnTo>
                  <a:lnTo>
                    <a:pt x="153" y="49"/>
                  </a:lnTo>
                  <a:lnTo>
                    <a:pt x="157" y="63"/>
                  </a:lnTo>
                  <a:lnTo>
                    <a:pt x="158" y="78"/>
                  </a:lnTo>
                  <a:lnTo>
                    <a:pt x="157" y="96"/>
                  </a:lnTo>
                  <a:lnTo>
                    <a:pt x="153" y="110"/>
                  </a:lnTo>
                  <a:lnTo>
                    <a:pt x="145" y="124"/>
                  </a:lnTo>
                  <a:lnTo>
                    <a:pt x="136" y="136"/>
                  </a:lnTo>
                  <a:lnTo>
                    <a:pt x="124" y="145"/>
                  </a:lnTo>
                  <a:lnTo>
                    <a:pt x="110" y="152"/>
                  </a:lnTo>
                  <a:lnTo>
                    <a:pt x="96" y="157"/>
                  </a:lnTo>
                  <a:lnTo>
                    <a:pt x="80" y="159"/>
                  </a:lnTo>
                  <a:lnTo>
                    <a:pt x="62" y="157"/>
                  </a:lnTo>
                  <a:lnTo>
                    <a:pt x="49" y="152"/>
                  </a:lnTo>
                  <a:lnTo>
                    <a:pt x="35" y="145"/>
                  </a:lnTo>
                  <a:lnTo>
                    <a:pt x="22" y="136"/>
                  </a:lnTo>
                  <a:lnTo>
                    <a:pt x="14" y="124"/>
                  </a:lnTo>
                  <a:lnTo>
                    <a:pt x="7" y="110"/>
                  </a:lnTo>
                  <a:lnTo>
                    <a:pt x="1" y="96"/>
                  </a:lnTo>
                  <a:lnTo>
                    <a:pt x="0" y="78"/>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91" name="Freeform 379"/>
            <p:cNvSpPr>
              <a:spLocks/>
            </p:cNvSpPr>
            <p:nvPr/>
          </p:nvSpPr>
          <p:spPr bwMode="auto">
            <a:xfrm>
              <a:off x="2573" y="3336"/>
              <a:ext cx="155" cy="155"/>
            </a:xfrm>
            <a:custGeom>
              <a:avLst/>
              <a:gdLst>
                <a:gd name="T0" fmla="*/ 155 w 155"/>
                <a:gd name="T1" fmla="*/ 77 h 155"/>
                <a:gd name="T2" fmla="*/ 153 w 155"/>
                <a:gd name="T3" fmla="*/ 92 h 155"/>
                <a:gd name="T4" fmla="*/ 148 w 155"/>
                <a:gd name="T5" fmla="*/ 108 h 155"/>
                <a:gd name="T6" fmla="*/ 141 w 155"/>
                <a:gd name="T7" fmla="*/ 120 h 155"/>
                <a:gd name="T8" fmla="*/ 132 w 155"/>
                <a:gd name="T9" fmla="*/ 132 h 155"/>
                <a:gd name="T10" fmla="*/ 120 w 155"/>
                <a:gd name="T11" fmla="*/ 141 h 155"/>
                <a:gd name="T12" fmla="*/ 106 w 155"/>
                <a:gd name="T13" fmla="*/ 148 h 155"/>
                <a:gd name="T14" fmla="*/ 92 w 155"/>
                <a:gd name="T15" fmla="*/ 153 h 155"/>
                <a:gd name="T16" fmla="*/ 76 w 155"/>
                <a:gd name="T17" fmla="*/ 155 h 155"/>
                <a:gd name="T18" fmla="*/ 61 w 155"/>
                <a:gd name="T19" fmla="*/ 153 h 155"/>
                <a:gd name="T20" fmla="*/ 47 w 155"/>
                <a:gd name="T21" fmla="*/ 148 h 155"/>
                <a:gd name="T22" fmla="*/ 33 w 155"/>
                <a:gd name="T23" fmla="*/ 141 h 155"/>
                <a:gd name="T24" fmla="*/ 22 w 155"/>
                <a:gd name="T25" fmla="*/ 132 h 155"/>
                <a:gd name="T26" fmla="*/ 12 w 155"/>
                <a:gd name="T27" fmla="*/ 120 h 155"/>
                <a:gd name="T28" fmla="*/ 5 w 155"/>
                <a:gd name="T29" fmla="*/ 108 h 155"/>
                <a:gd name="T30" fmla="*/ 0 w 155"/>
                <a:gd name="T31" fmla="*/ 92 h 155"/>
                <a:gd name="T32" fmla="*/ 0 w 155"/>
                <a:gd name="T33" fmla="*/ 77 h 155"/>
                <a:gd name="T34" fmla="*/ 0 w 155"/>
                <a:gd name="T35" fmla="*/ 61 h 155"/>
                <a:gd name="T36" fmla="*/ 5 w 155"/>
                <a:gd name="T37" fmla="*/ 47 h 155"/>
                <a:gd name="T38" fmla="*/ 12 w 155"/>
                <a:gd name="T39" fmla="*/ 33 h 155"/>
                <a:gd name="T40" fmla="*/ 22 w 155"/>
                <a:gd name="T41" fmla="*/ 22 h 155"/>
                <a:gd name="T42" fmla="*/ 33 w 155"/>
                <a:gd name="T43" fmla="*/ 12 h 155"/>
                <a:gd name="T44" fmla="*/ 47 w 155"/>
                <a:gd name="T45" fmla="*/ 5 h 155"/>
                <a:gd name="T46" fmla="*/ 61 w 155"/>
                <a:gd name="T47" fmla="*/ 1 h 155"/>
                <a:gd name="T48" fmla="*/ 76 w 155"/>
                <a:gd name="T49" fmla="*/ 0 h 155"/>
                <a:gd name="T50" fmla="*/ 92 w 155"/>
                <a:gd name="T51" fmla="*/ 1 h 155"/>
                <a:gd name="T52" fmla="*/ 106 w 155"/>
                <a:gd name="T53" fmla="*/ 5 h 155"/>
                <a:gd name="T54" fmla="*/ 120 w 155"/>
                <a:gd name="T55" fmla="*/ 12 h 155"/>
                <a:gd name="T56" fmla="*/ 132 w 155"/>
                <a:gd name="T57" fmla="*/ 22 h 155"/>
                <a:gd name="T58" fmla="*/ 141 w 155"/>
                <a:gd name="T59" fmla="*/ 33 h 155"/>
                <a:gd name="T60" fmla="*/ 148 w 155"/>
                <a:gd name="T61" fmla="*/ 47 h 155"/>
                <a:gd name="T62" fmla="*/ 153 w 155"/>
                <a:gd name="T63" fmla="*/ 61 h 155"/>
                <a:gd name="T64" fmla="*/ 155 w 155"/>
                <a:gd name="T65" fmla="*/ 77 h 15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5"/>
                <a:gd name="T100" fmla="*/ 0 h 155"/>
                <a:gd name="T101" fmla="*/ 155 w 155"/>
                <a:gd name="T102" fmla="*/ 155 h 15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5" h="155">
                  <a:moveTo>
                    <a:pt x="155" y="77"/>
                  </a:moveTo>
                  <a:lnTo>
                    <a:pt x="153" y="92"/>
                  </a:lnTo>
                  <a:lnTo>
                    <a:pt x="148" y="108"/>
                  </a:lnTo>
                  <a:lnTo>
                    <a:pt x="141" y="120"/>
                  </a:lnTo>
                  <a:lnTo>
                    <a:pt x="132" y="132"/>
                  </a:lnTo>
                  <a:lnTo>
                    <a:pt x="120" y="141"/>
                  </a:lnTo>
                  <a:lnTo>
                    <a:pt x="106" y="148"/>
                  </a:lnTo>
                  <a:lnTo>
                    <a:pt x="92" y="153"/>
                  </a:lnTo>
                  <a:lnTo>
                    <a:pt x="76" y="155"/>
                  </a:lnTo>
                  <a:lnTo>
                    <a:pt x="61" y="153"/>
                  </a:lnTo>
                  <a:lnTo>
                    <a:pt x="47" y="148"/>
                  </a:lnTo>
                  <a:lnTo>
                    <a:pt x="33" y="141"/>
                  </a:lnTo>
                  <a:lnTo>
                    <a:pt x="22" y="132"/>
                  </a:lnTo>
                  <a:lnTo>
                    <a:pt x="12" y="120"/>
                  </a:lnTo>
                  <a:lnTo>
                    <a:pt x="5" y="108"/>
                  </a:lnTo>
                  <a:lnTo>
                    <a:pt x="0" y="92"/>
                  </a:lnTo>
                  <a:lnTo>
                    <a:pt x="0" y="77"/>
                  </a:lnTo>
                  <a:lnTo>
                    <a:pt x="0" y="61"/>
                  </a:lnTo>
                  <a:lnTo>
                    <a:pt x="5" y="47"/>
                  </a:lnTo>
                  <a:lnTo>
                    <a:pt x="12" y="33"/>
                  </a:lnTo>
                  <a:lnTo>
                    <a:pt x="22" y="22"/>
                  </a:lnTo>
                  <a:lnTo>
                    <a:pt x="33" y="12"/>
                  </a:lnTo>
                  <a:lnTo>
                    <a:pt x="47" y="5"/>
                  </a:lnTo>
                  <a:lnTo>
                    <a:pt x="61" y="1"/>
                  </a:lnTo>
                  <a:lnTo>
                    <a:pt x="76" y="0"/>
                  </a:lnTo>
                  <a:lnTo>
                    <a:pt x="92" y="1"/>
                  </a:lnTo>
                  <a:lnTo>
                    <a:pt x="106" y="5"/>
                  </a:lnTo>
                  <a:lnTo>
                    <a:pt x="120" y="12"/>
                  </a:lnTo>
                  <a:lnTo>
                    <a:pt x="132" y="22"/>
                  </a:lnTo>
                  <a:lnTo>
                    <a:pt x="141" y="33"/>
                  </a:lnTo>
                  <a:lnTo>
                    <a:pt x="148" y="47"/>
                  </a:lnTo>
                  <a:lnTo>
                    <a:pt x="153" y="61"/>
                  </a:lnTo>
                  <a:lnTo>
                    <a:pt x="155" y="77"/>
                  </a:lnTo>
                  <a:close/>
                </a:path>
              </a:pathLst>
            </a:custGeom>
            <a:gradFill rotWithShape="1">
              <a:gsLst>
                <a:gs pos="0">
                  <a:srgbClr val="FFE3B9"/>
                </a:gs>
                <a:gs pos="100000">
                  <a:srgbClr val="FF99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92" name="Freeform 380"/>
            <p:cNvSpPr>
              <a:spLocks/>
            </p:cNvSpPr>
            <p:nvPr/>
          </p:nvSpPr>
          <p:spPr bwMode="auto">
            <a:xfrm>
              <a:off x="2766" y="2905"/>
              <a:ext cx="159" cy="158"/>
            </a:xfrm>
            <a:custGeom>
              <a:avLst/>
              <a:gdLst>
                <a:gd name="T0" fmla="*/ 0 w 159"/>
                <a:gd name="T1" fmla="*/ 78 h 158"/>
                <a:gd name="T2" fmla="*/ 2 w 159"/>
                <a:gd name="T3" fmla="*/ 62 h 158"/>
                <a:gd name="T4" fmla="*/ 6 w 159"/>
                <a:gd name="T5" fmla="*/ 48 h 158"/>
                <a:gd name="T6" fmla="*/ 13 w 159"/>
                <a:gd name="T7" fmla="*/ 34 h 158"/>
                <a:gd name="T8" fmla="*/ 23 w 159"/>
                <a:gd name="T9" fmla="*/ 22 h 158"/>
                <a:gd name="T10" fmla="*/ 35 w 159"/>
                <a:gd name="T11" fmla="*/ 12 h 158"/>
                <a:gd name="T12" fmla="*/ 47 w 159"/>
                <a:gd name="T13" fmla="*/ 5 h 158"/>
                <a:gd name="T14" fmla="*/ 63 w 159"/>
                <a:gd name="T15" fmla="*/ 1 h 158"/>
                <a:gd name="T16" fmla="*/ 79 w 159"/>
                <a:gd name="T17" fmla="*/ 0 h 158"/>
                <a:gd name="T18" fmla="*/ 95 w 159"/>
                <a:gd name="T19" fmla="*/ 1 h 158"/>
                <a:gd name="T20" fmla="*/ 110 w 159"/>
                <a:gd name="T21" fmla="*/ 5 h 158"/>
                <a:gd name="T22" fmla="*/ 124 w 159"/>
                <a:gd name="T23" fmla="*/ 12 h 158"/>
                <a:gd name="T24" fmla="*/ 135 w 159"/>
                <a:gd name="T25" fmla="*/ 22 h 158"/>
                <a:gd name="T26" fmla="*/ 145 w 159"/>
                <a:gd name="T27" fmla="*/ 34 h 158"/>
                <a:gd name="T28" fmla="*/ 152 w 159"/>
                <a:gd name="T29" fmla="*/ 48 h 158"/>
                <a:gd name="T30" fmla="*/ 157 w 159"/>
                <a:gd name="T31" fmla="*/ 62 h 158"/>
                <a:gd name="T32" fmla="*/ 159 w 159"/>
                <a:gd name="T33" fmla="*/ 78 h 158"/>
                <a:gd name="T34" fmla="*/ 157 w 159"/>
                <a:gd name="T35" fmla="*/ 94 h 158"/>
                <a:gd name="T36" fmla="*/ 152 w 159"/>
                <a:gd name="T37" fmla="*/ 110 h 158"/>
                <a:gd name="T38" fmla="*/ 145 w 159"/>
                <a:gd name="T39" fmla="*/ 123 h 158"/>
                <a:gd name="T40" fmla="*/ 135 w 159"/>
                <a:gd name="T41" fmla="*/ 134 h 158"/>
                <a:gd name="T42" fmla="*/ 124 w 159"/>
                <a:gd name="T43" fmla="*/ 144 h 158"/>
                <a:gd name="T44" fmla="*/ 110 w 159"/>
                <a:gd name="T45" fmla="*/ 151 h 158"/>
                <a:gd name="T46" fmla="*/ 95 w 159"/>
                <a:gd name="T47" fmla="*/ 157 h 158"/>
                <a:gd name="T48" fmla="*/ 79 w 159"/>
                <a:gd name="T49" fmla="*/ 158 h 158"/>
                <a:gd name="T50" fmla="*/ 63 w 159"/>
                <a:gd name="T51" fmla="*/ 157 h 158"/>
                <a:gd name="T52" fmla="*/ 47 w 159"/>
                <a:gd name="T53" fmla="*/ 151 h 158"/>
                <a:gd name="T54" fmla="*/ 35 w 159"/>
                <a:gd name="T55" fmla="*/ 144 h 158"/>
                <a:gd name="T56" fmla="*/ 23 w 159"/>
                <a:gd name="T57" fmla="*/ 134 h 158"/>
                <a:gd name="T58" fmla="*/ 13 w 159"/>
                <a:gd name="T59" fmla="*/ 123 h 158"/>
                <a:gd name="T60" fmla="*/ 6 w 159"/>
                <a:gd name="T61" fmla="*/ 110 h 158"/>
                <a:gd name="T62" fmla="*/ 2 w 159"/>
                <a:gd name="T63" fmla="*/ 94 h 158"/>
                <a:gd name="T64" fmla="*/ 0 w 159"/>
                <a:gd name="T65" fmla="*/ 78 h 15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8"/>
                <a:gd name="T101" fmla="*/ 159 w 159"/>
                <a:gd name="T102" fmla="*/ 158 h 15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8">
                  <a:moveTo>
                    <a:pt x="0" y="78"/>
                  </a:moveTo>
                  <a:lnTo>
                    <a:pt x="2" y="62"/>
                  </a:lnTo>
                  <a:lnTo>
                    <a:pt x="6" y="48"/>
                  </a:lnTo>
                  <a:lnTo>
                    <a:pt x="13" y="34"/>
                  </a:lnTo>
                  <a:lnTo>
                    <a:pt x="23" y="22"/>
                  </a:lnTo>
                  <a:lnTo>
                    <a:pt x="35" y="12"/>
                  </a:lnTo>
                  <a:lnTo>
                    <a:pt x="47" y="5"/>
                  </a:lnTo>
                  <a:lnTo>
                    <a:pt x="63" y="1"/>
                  </a:lnTo>
                  <a:lnTo>
                    <a:pt x="79" y="0"/>
                  </a:lnTo>
                  <a:lnTo>
                    <a:pt x="95" y="1"/>
                  </a:lnTo>
                  <a:lnTo>
                    <a:pt x="110" y="5"/>
                  </a:lnTo>
                  <a:lnTo>
                    <a:pt x="124" y="12"/>
                  </a:lnTo>
                  <a:lnTo>
                    <a:pt x="135" y="22"/>
                  </a:lnTo>
                  <a:lnTo>
                    <a:pt x="145" y="34"/>
                  </a:lnTo>
                  <a:lnTo>
                    <a:pt x="152" y="48"/>
                  </a:lnTo>
                  <a:lnTo>
                    <a:pt x="157" y="62"/>
                  </a:lnTo>
                  <a:lnTo>
                    <a:pt x="159" y="78"/>
                  </a:lnTo>
                  <a:lnTo>
                    <a:pt x="157" y="94"/>
                  </a:lnTo>
                  <a:lnTo>
                    <a:pt x="152" y="110"/>
                  </a:lnTo>
                  <a:lnTo>
                    <a:pt x="145" y="123"/>
                  </a:lnTo>
                  <a:lnTo>
                    <a:pt x="135" y="134"/>
                  </a:lnTo>
                  <a:lnTo>
                    <a:pt x="124" y="144"/>
                  </a:lnTo>
                  <a:lnTo>
                    <a:pt x="110" y="151"/>
                  </a:lnTo>
                  <a:lnTo>
                    <a:pt x="95" y="157"/>
                  </a:lnTo>
                  <a:lnTo>
                    <a:pt x="79" y="158"/>
                  </a:lnTo>
                  <a:lnTo>
                    <a:pt x="63" y="157"/>
                  </a:lnTo>
                  <a:lnTo>
                    <a:pt x="47" y="151"/>
                  </a:lnTo>
                  <a:lnTo>
                    <a:pt x="35" y="144"/>
                  </a:lnTo>
                  <a:lnTo>
                    <a:pt x="23" y="134"/>
                  </a:lnTo>
                  <a:lnTo>
                    <a:pt x="13" y="123"/>
                  </a:lnTo>
                  <a:lnTo>
                    <a:pt x="6" y="110"/>
                  </a:lnTo>
                  <a:lnTo>
                    <a:pt x="2" y="94"/>
                  </a:lnTo>
                  <a:lnTo>
                    <a:pt x="0" y="78"/>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93" name="Freeform 381"/>
            <p:cNvSpPr>
              <a:spLocks/>
            </p:cNvSpPr>
            <p:nvPr/>
          </p:nvSpPr>
          <p:spPr bwMode="auto">
            <a:xfrm>
              <a:off x="2990" y="3762"/>
              <a:ext cx="108" cy="108"/>
            </a:xfrm>
            <a:custGeom>
              <a:avLst/>
              <a:gdLst>
                <a:gd name="T0" fmla="*/ 0 w 108"/>
                <a:gd name="T1" fmla="*/ 54 h 108"/>
                <a:gd name="T2" fmla="*/ 2 w 108"/>
                <a:gd name="T3" fmla="*/ 43 h 108"/>
                <a:gd name="T4" fmla="*/ 5 w 108"/>
                <a:gd name="T5" fmla="*/ 33 h 108"/>
                <a:gd name="T6" fmla="*/ 8 w 108"/>
                <a:gd name="T7" fmla="*/ 24 h 108"/>
                <a:gd name="T8" fmla="*/ 15 w 108"/>
                <a:gd name="T9" fmla="*/ 15 h 108"/>
                <a:gd name="T10" fmla="*/ 24 w 108"/>
                <a:gd name="T11" fmla="*/ 10 h 108"/>
                <a:gd name="T12" fmla="*/ 33 w 108"/>
                <a:gd name="T13" fmla="*/ 5 h 108"/>
                <a:gd name="T14" fmla="*/ 43 w 108"/>
                <a:gd name="T15" fmla="*/ 1 h 108"/>
                <a:gd name="T16" fmla="*/ 54 w 108"/>
                <a:gd name="T17" fmla="*/ 0 h 108"/>
                <a:gd name="T18" fmla="*/ 64 w 108"/>
                <a:gd name="T19" fmla="*/ 1 h 108"/>
                <a:gd name="T20" fmla="*/ 75 w 108"/>
                <a:gd name="T21" fmla="*/ 5 h 108"/>
                <a:gd name="T22" fmla="*/ 84 w 108"/>
                <a:gd name="T23" fmla="*/ 10 h 108"/>
                <a:gd name="T24" fmla="*/ 92 w 108"/>
                <a:gd name="T25" fmla="*/ 15 h 108"/>
                <a:gd name="T26" fmla="*/ 99 w 108"/>
                <a:gd name="T27" fmla="*/ 24 h 108"/>
                <a:gd name="T28" fmla="*/ 103 w 108"/>
                <a:gd name="T29" fmla="*/ 33 h 108"/>
                <a:gd name="T30" fmla="*/ 106 w 108"/>
                <a:gd name="T31" fmla="*/ 43 h 108"/>
                <a:gd name="T32" fmla="*/ 108 w 108"/>
                <a:gd name="T33" fmla="*/ 54 h 108"/>
                <a:gd name="T34" fmla="*/ 106 w 108"/>
                <a:gd name="T35" fmla="*/ 64 h 108"/>
                <a:gd name="T36" fmla="*/ 103 w 108"/>
                <a:gd name="T37" fmla="*/ 75 h 108"/>
                <a:gd name="T38" fmla="*/ 99 w 108"/>
                <a:gd name="T39" fmla="*/ 84 h 108"/>
                <a:gd name="T40" fmla="*/ 92 w 108"/>
                <a:gd name="T41" fmla="*/ 92 h 108"/>
                <a:gd name="T42" fmla="*/ 84 w 108"/>
                <a:gd name="T43" fmla="*/ 99 h 108"/>
                <a:gd name="T44" fmla="*/ 75 w 108"/>
                <a:gd name="T45" fmla="*/ 104 h 108"/>
                <a:gd name="T46" fmla="*/ 64 w 108"/>
                <a:gd name="T47" fmla="*/ 106 h 108"/>
                <a:gd name="T48" fmla="*/ 54 w 108"/>
                <a:gd name="T49" fmla="*/ 108 h 108"/>
                <a:gd name="T50" fmla="*/ 43 w 108"/>
                <a:gd name="T51" fmla="*/ 106 h 108"/>
                <a:gd name="T52" fmla="*/ 33 w 108"/>
                <a:gd name="T53" fmla="*/ 104 h 108"/>
                <a:gd name="T54" fmla="*/ 24 w 108"/>
                <a:gd name="T55" fmla="*/ 99 h 108"/>
                <a:gd name="T56" fmla="*/ 15 w 108"/>
                <a:gd name="T57" fmla="*/ 92 h 108"/>
                <a:gd name="T58" fmla="*/ 8 w 108"/>
                <a:gd name="T59" fmla="*/ 84 h 108"/>
                <a:gd name="T60" fmla="*/ 5 w 108"/>
                <a:gd name="T61" fmla="*/ 75 h 108"/>
                <a:gd name="T62" fmla="*/ 2 w 108"/>
                <a:gd name="T63" fmla="*/ 64 h 108"/>
                <a:gd name="T64" fmla="*/ 0 w 108"/>
                <a:gd name="T65" fmla="*/ 54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8"/>
                <a:gd name="T100" fmla="*/ 0 h 108"/>
                <a:gd name="T101" fmla="*/ 108 w 108"/>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8" h="108">
                  <a:moveTo>
                    <a:pt x="0" y="54"/>
                  </a:moveTo>
                  <a:lnTo>
                    <a:pt x="2" y="43"/>
                  </a:lnTo>
                  <a:lnTo>
                    <a:pt x="5" y="33"/>
                  </a:lnTo>
                  <a:lnTo>
                    <a:pt x="8" y="24"/>
                  </a:lnTo>
                  <a:lnTo>
                    <a:pt x="15" y="15"/>
                  </a:lnTo>
                  <a:lnTo>
                    <a:pt x="24" y="10"/>
                  </a:lnTo>
                  <a:lnTo>
                    <a:pt x="33" y="5"/>
                  </a:lnTo>
                  <a:lnTo>
                    <a:pt x="43" y="1"/>
                  </a:lnTo>
                  <a:lnTo>
                    <a:pt x="54" y="0"/>
                  </a:lnTo>
                  <a:lnTo>
                    <a:pt x="64" y="1"/>
                  </a:lnTo>
                  <a:lnTo>
                    <a:pt x="75" y="5"/>
                  </a:lnTo>
                  <a:lnTo>
                    <a:pt x="84" y="10"/>
                  </a:lnTo>
                  <a:lnTo>
                    <a:pt x="92" y="15"/>
                  </a:lnTo>
                  <a:lnTo>
                    <a:pt x="99" y="24"/>
                  </a:lnTo>
                  <a:lnTo>
                    <a:pt x="103" y="33"/>
                  </a:lnTo>
                  <a:lnTo>
                    <a:pt x="106" y="43"/>
                  </a:lnTo>
                  <a:lnTo>
                    <a:pt x="108" y="54"/>
                  </a:lnTo>
                  <a:lnTo>
                    <a:pt x="106" y="64"/>
                  </a:lnTo>
                  <a:lnTo>
                    <a:pt x="103" y="75"/>
                  </a:lnTo>
                  <a:lnTo>
                    <a:pt x="99" y="84"/>
                  </a:lnTo>
                  <a:lnTo>
                    <a:pt x="92" y="92"/>
                  </a:lnTo>
                  <a:lnTo>
                    <a:pt x="84" y="99"/>
                  </a:lnTo>
                  <a:lnTo>
                    <a:pt x="75" y="104"/>
                  </a:lnTo>
                  <a:lnTo>
                    <a:pt x="64" y="106"/>
                  </a:lnTo>
                  <a:lnTo>
                    <a:pt x="54" y="108"/>
                  </a:lnTo>
                  <a:lnTo>
                    <a:pt x="43" y="106"/>
                  </a:lnTo>
                  <a:lnTo>
                    <a:pt x="33" y="104"/>
                  </a:lnTo>
                  <a:lnTo>
                    <a:pt x="24" y="99"/>
                  </a:lnTo>
                  <a:lnTo>
                    <a:pt x="15" y="92"/>
                  </a:lnTo>
                  <a:lnTo>
                    <a:pt x="8" y="84"/>
                  </a:lnTo>
                  <a:lnTo>
                    <a:pt x="5" y="75"/>
                  </a:lnTo>
                  <a:lnTo>
                    <a:pt x="2" y="64"/>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94" name="Freeform 382"/>
            <p:cNvSpPr>
              <a:spLocks/>
            </p:cNvSpPr>
            <p:nvPr/>
          </p:nvSpPr>
          <p:spPr bwMode="auto">
            <a:xfrm>
              <a:off x="2944" y="3334"/>
              <a:ext cx="109" cy="106"/>
            </a:xfrm>
            <a:custGeom>
              <a:avLst/>
              <a:gdLst>
                <a:gd name="T0" fmla="*/ 0 w 109"/>
                <a:gd name="T1" fmla="*/ 52 h 106"/>
                <a:gd name="T2" fmla="*/ 2 w 109"/>
                <a:gd name="T3" fmla="*/ 42 h 106"/>
                <a:gd name="T4" fmla="*/ 6 w 109"/>
                <a:gd name="T5" fmla="*/ 31 h 106"/>
                <a:gd name="T6" fmla="*/ 9 w 109"/>
                <a:gd name="T7" fmla="*/ 23 h 106"/>
                <a:gd name="T8" fmla="*/ 16 w 109"/>
                <a:gd name="T9" fmla="*/ 16 h 106"/>
                <a:gd name="T10" fmla="*/ 25 w 109"/>
                <a:gd name="T11" fmla="*/ 9 h 106"/>
                <a:gd name="T12" fmla="*/ 34 w 109"/>
                <a:gd name="T13" fmla="*/ 3 h 106"/>
                <a:gd name="T14" fmla="*/ 44 w 109"/>
                <a:gd name="T15" fmla="*/ 0 h 106"/>
                <a:gd name="T16" fmla="*/ 54 w 109"/>
                <a:gd name="T17" fmla="*/ 0 h 106"/>
                <a:gd name="T18" fmla="*/ 65 w 109"/>
                <a:gd name="T19" fmla="*/ 0 h 106"/>
                <a:gd name="T20" fmla="*/ 75 w 109"/>
                <a:gd name="T21" fmla="*/ 3 h 106"/>
                <a:gd name="T22" fmla="*/ 84 w 109"/>
                <a:gd name="T23" fmla="*/ 9 h 106"/>
                <a:gd name="T24" fmla="*/ 93 w 109"/>
                <a:gd name="T25" fmla="*/ 16 h 106"/>
                <a:gd name="T26" fmla="*/ 100 w 109"/>
                <a:gd name="T27" fmla="*/ 23 h 106"/>
                <a:gd name="T28" fmla="*/ 103 w 109"/>
                <a:gd name="T29" fmla="*/ 31 h 106"/>
                <a:gd name="T30" fmla="*/ 107 w 109"/>
                <a:gd name="T31" fmla="*/ 42 h 106"/>
                <a:gd name="T32" fmla="*/ 109 w 109"/>
                <a:gd name="T33" fmla="*/ 52 h 106"/>
                <a:gd name="T34" fmla="*/ 107 w 109"/>
                <a:gd name="T35" fmla="*/ 65 h 106"/>
                <a:gd name="T36" fmla="*/ 103 w 109"/>
                <a:gd name="T37" fmla="*/ 73 h 106"/>
                <a:gd name="T38" fmla="*/ 100 w 109"/>
                <a:gd name="T39" fmla="*/ 84 h 106"/>
                <a:gd name="T40" fmla="*/ 93 w 109"/>
                <a:gd name="T41" fmla="*/ 91 h 106"/>
                <a:gd name="T42" fmla="*/ 84 w 109"/>
                <a:gd name="T43" fmla="*/ 98 h 106"/>
                <a:gd name="T44" fmla="*/ 75 w 109"/>
                <a:gd name="T45" fmla="*/ 103 h 106"/>
                <a:gd name="T46" fmla="*/ 65 w 109"/>
                <a:gd name="T47" fmla="*/ 106 h 106"/>
                <a:gd name="T48" fmla="*/ 54 w 109"/>
                <a:gd name="T49" fmla="*/ 106 h 106"/>
                <a:gd name="T50" fmla="*/ 44 w 109"/>
                <a:gd name="T51" fmla="*/ 106 h 106"/>
                <a:gd name="T52" fmla="*/ 34 w 109"/>
                <a:gd name="T53" fmla="*/ 103 h 106"/>
                <a:gd name="T54" fmla="*/ 25 w 109"/>
                <a:gd name="T55" fmla="*/ 98 h 106"/>
                <a:gd name="T56" fmla="*/ 16 w 109"/>
                <a:gd name="T57" fmla="*/ 91 h 106"/>
                <a:gd name="T58" fmla="*/ 9 w 109"/>
                <a:gd name="T59" fmla="*/ 84 h 106"/>
                <a:gd name="T60" fmla="*/ 6 w 109"/>
                <a:gd name="T61" fmla="*/ 73 h 106"/>
                <a:gd name="T62" fmla="*/ 2 w 109"/>
                <a:gd name="T63" fmla="*/ 65 h 106"/>
                <a:gd name="T64" fmla="*/ 0 w 109"/>
                <a:gd name="T65" fmla="*/ 52 h 10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9"/>
                <a:gd name="T100" fmla="*/ 0 h 106"/>
                <a:gd name="T101" fmla="*/ 109 w 109"/>
                <a:gd name="T102" fmla="*/ 106 h 10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9" h="106">
                  <a:moveTo>
                    <a:pt x="0" y="52"/>
                  </a:moveTo>
                  <a:lnTo>
                    <a:pt x="2" y="42"/>
                  </a:lnTo>
                  <a:lnTo>
                    <a:pt x="6" y="31"/>
                  </a:lnTo>
                  <a:lnTo>
                    <a:pt x="9" y="23"/>
                  </a:lnTo>
                  <a:lnTo>
                    <a:pt x="16" y="16"/>
                  </a:lnTo>
                  <a:lnTo>
                    <a:pt x="25" y="9"/>
                  </a:lnTo>
                  <a:lnTo>
                    <a:pt x="34" y="3"/>
                  </a:lnTo>
                  <a:lnTo>
                    <a:pt x="44" y="0"/>
                  </a:lnTo>
                  <a:lnTo>
                    <a:pt x="54" y="0"/>
                  </a:lnTo>
                  <a:lnTo>
                    <a:pt x="65" y="0"/>
                  </a:lnTo>
                  <a:lnTo>
                    <a:pt x="75" y="3"/>
                  </a:lnTo>
                  <a:lnTo>
                    <a:pt x="84" y="9"/>
                  </a:lnTo>
                  <a:lnTo>
                    <a:pt x="93" y="16"/>
                  </a:lnTo>
                  <a:lnTo>
                    <a:pt x="100" y="23"/>
                  </a:lnTo>
                  <a:lnTo>
                    <a:pt x="103" y="31"/>
                  </a:lnTo>
                  <a:lnTo>
                    <a:pt x="107" y="42"/>
                  </a:lnTo>
                  <a:lnTo>
                    <a:pt x="109" y="52"/>
                  </a:lnTo>
                  <a:lnTo>
                    <a:pt x="107" y="65"/>
                  </a:lnTo>
                  <a:lnTo>
                    <a:pt x="103" y="73"/>
                  </a:lnTo>
                  <a:lnTo>
                    <a:pt x="100" y="84"/>
                  </a:lnTo>
                  <a:lnTo>
                    <a:pt x="93" y="91"/>
                  </a:lnTo>
                  <a:lnTo>
                    <a:pt x="84" y="98"/>
                  </a:lnTo>
                  <a:lnTo>
                    <a:pt x="75" y="103"/>
                  </a:lnTo>
                  <a:lnTo>
                    <a:pt x="65" y="106"/>
                  </a:lnTo>
                  <a:lnTo>
                    <a:pt x="54" y="106"/>
                  </a:lnTo>
                  <a:lnTo>
                    <a:pt x="44" y="106"/>
                  </a:lnTo>
                  <a:lnTo>
                    <a:pt x="34" y="103"/>
                  </a:lnTo>
                  <a:lnTo>
                    <a:pt x="25" y="98"/>
                  </a:lnTo>
                  <a:lnTo>
                    <a:pt x="16" y="91"/>
                  </a:lnTo>
                  <a:lnTo>
                    <a:pt x="9" y="84"/>
                  </a:lnTo>
                  <a:lnTo>
                    <a:pt x="6" y="73"/>
                  </a:lnTo>
                  <a:lnTo>
                    <a:pt x="2" y="65"/>
                  </a:lnTo>
                  <a:lnTo>
                    <a:pt x="0" y="52"/>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95" name="Freeform 383"/>
            <p:cNvSpPr>
              <a:spLocks/>
            </p:cNvSpPr>
            <p:nvPr/>
          </p:nvSpPr>
          <p:spPr bwMode="auto">
            <a:xfrm>
              <a:off x="2470" y="3104"/>
              <a:ext cx="106" cy="108"/>
            </a:xfrm>
            <a:custGeom>
              <a:avLst/>
              <a:gdLst>
                <a:gd name="T0" fmla="*/ 0 w 106"/>
                <a:gd name="T1" fmla="*/ 54 h 108"/>
                <a:gd name="T2" fmla="*/ 0 w 106"/>
                <a:gd name="T3" fmla="*/ 43 h 108"/>
                <a:gd name="T4" fmla="*/ 3 w 106"/>
                <a:gd name="T5" fmla="*/ 33 h 108"/>
                <a:gd name="T6" fmla="*/ 8 w 106"/>
                <a:gd name="T7" fmla="*/ 24 h 108"/>
                <a:gd name="T8" fmla="*/ 15 w 106"/>
                <a:gd name="T9" fmla="*/ 17 h 108"/>
                <a:gd name="T10" fmla="*/ 22 w 106"/>
                <a:gd name="T11" fmla="*/ 10 h 108"/>
                <a:gd name="T12" fmla="*/ 31 w 106"/>
                <a:gd name="T13" fmla="*/ 5 h 108"/>
                <a:gd name="T14" fmla="*/ 41 w 106"/>
                <a:gd name="T15" fmla="*/ 1 h 108"/>
                <a:gd name="T16" fmla="*/ 52 w 106"/>
                <a:gd name="T17" fmla="*/ 0 h 108"/>
                <a:gd name="T18" fmla="*/ 64 w 106"/>
                <a:gd name="T19" fmla="*/ 1 h 108"/>
                <a:gd name="T20" fmla="*/ 73 w 106"/>
                <a:gd name="T21" fmla="*/ 5 h 108"/>
                <a:gd name="T22" fmla="*/ 83 w 106"/>
                <a:gd name="T23" fmla="*/ 10 h 108"/>
                <a:gd name="T24" fmla="*/ 90 w 106"/>
                <a:gd name="T25" fmla="*/ 17 h 108"/>
                <a:gd name="T26" fmla="*/ 97 w 106"/>
                <a:gd name="T27" fmla="*/ 24 h 108"/>
                <a:gd name="T28" fmla="*/ 103 w 106"/>
                <a:gd name="T29" fmla="*/ 33 h 108"/>
                <a:gd name="T30" fmla="*/ 106 w 106"/>
                <a:gd name="T31" fmla="*/ 43 h 108"/>
                <a:gd name="T32" fmla="*/ 106 w 106"/>
                <a:gd name="T33" fmla="*/ 54 h 108"/>
                <a:gd name="T34" fmla="*/ 106 w 106"/>
                <a:gd name="T35" fmla="*/ 66 h 108"/>
                <a:gd name="T36" fmla="*/ 103 w 106"/>
                <a:gd name="T37" fmla="*/ 75 h 108"/>
                <a:gd name="T38" fmla="*/ 97 w 106"/>
                <a:gd name="T39" fmla="*/ 85 h 108"/>
                <a:gd name="T40" fmla="*/ 90 w 106"/>
                <a:gd name="T41" fmla="*/ 92 h 108"/>
                <a:gd name="T42" fmla="*/ 83 w 106"/>
                <a:gd name="T43" fmla="*/ 99 h 108"/>
                <a:gd name="T44" fmla="*/ 73 w 106"/>
                <a:gd name="T45" fmla="*/ 104 h 108"/>
                <a:gd name="T46" fmla="*/ 64 w 106"/>
                <a:gd name="T47" fmla="*/ 108 h 108"/>
                <a:gd name="T48" fmla="*/ 52 w 106"/>
                <a:gd name="T49" fmla="*/ 108 h 108"/>
                <a:gd name="T50" fmla="*/ 41 w 106"/>
                <a:gd name="T51" fmla="*/ 108 h 108"/>
                <a:gd name="T52" fmla="*/ 31 w 106"/>
                <a:gd name="T53" fmla="*/ 104 h 108"/>
                <a:gd name="T54" fmla="*/ 22 w 106"/>
                <a:gd name="T55" fmla="*/ 99 h 108"/>
                <a:gd name="T56" fmla="*/ 15 w 106"/>
                <a:gd name="T57" fmla="*/ 92 h 108"/>
                <a:gd name="T58" fmla="*/ 8 w 106"/>
                <a:gd name="T59" fmla="*/ 85 h 108"/>
                <a:gd name="T60" fmla="*/ 3 w 106"/>
                <a:gd name="T61" fmla="*/ 75 h 108"/>
                <a:gd name="T62" fmla="*/ 0 w 106"/>
                <a:gd name="T63" fmla="*/ 66 h 108"/>
                <a:gd name="T64" fmla="*/ 0 w 106"/>
                <a:gd name="T65" fmla="*/ 54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6"/>
                <a:gd name="T100" fmla="*/ 0 h 108"/>
                <a:gd name="T101" fmla="*/ 106 w 106"/>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6" h="108">
                  <a:moveTo>
                    <a:pt x="0" y="54"/>
                  </a:moveTo>
                  <a:lnTo>
                    <a:pt x="0" y="43"/>
                  </a:lnTo>
                  <a:lnTo>
                    <a:pt x="3" y="33"/>
                  </a:lnTo>
                  <a:lnTo>
                    <a:pt x="8" y="24"/>
                  </a:lnTo>
                  <a:lnTo>
                    <a:pt x="15" y="17"/>
                  </a:lnTo>
                  <a:lnTo>
                    <a:pt x="22" y="10"/>
                  </a:lnTo>
                  <a:lnTo>
                    <a:pt x="31" y="5"/>
                  </a:lnTo>
                  <a:lnTo>
                    <a:pt x="41" y="1"/>
                  </a:lnTo>
                  <a:lnTo>
                    <a:pt x="52" y="0"/>
                  </a:lnTo>
                  <a:lnTo>
                    <a:pt x="64" y="1"/>
                  </a:lnTo>
                  <a:lnTo>
                    <a:pt x="73" y="5"/>
                  </a:lnTo>
                  <a:lnTo>
                    <a:pt x="83" y="10"/>
                  </a:lnTo>
                  <a:lnTo>
                    <a:pt x="90" y="17"/>
                  </a:lnTo>
                  <a:lnTo>
                    <a:pt x="97" y="24"/>
                  </a:lnTo>
                  <a:lnTo>
                    <a:pt x="103" y="33"/>
                  </a:lnTo>
                  <a:lnTo>
                    <a:pt x="106" y="43"/>
                  </a:lnTo>
                  <a:lnTo>
                    <a:pt x="106" y="54"/>
                  </a:lnTo>
                  <a:lnTo>
                    <a:pt x="106" y="66"/>
                  </a:lnTo>
                  <a:lnTo>
                    <a:pt x="103" y="75"/>
                  </a:lnTo>
                  <a:lnTo>
                    <a:pt x="97" y="85"/>
                  </a:lnTo>
                  <a:lnTo>
                    <a:pt x="90" y="92"/>
                  </a:lnTo>
                  <a:lnTo>
                    <a:pt x="83" y="99"/>
                  </a:lnTo>
                  <a:lnTo>
                    <a:pt x="73" y="104"/>
                  </a:lnTo>
                  <a:lnTo>
                    <a:pt x="64" y="108"/>
                  </a:lnTo>
                  <a:lnTo>
                    <a:pt x="52" y="108"/>
                  </a:lnTo>
                  <a:lnTo>
                    <a:pt x="41" y="108"/>
                  </a:lnTo>
                  <a:lnTo>
                    <a:pt x="31" y="104"/>
                  </a:lnTo>
                  <a:lnTo>
                    <a:pt x="22" y="99"/>
                  </a:lnTo>
                  <a:lnTo>
                    <a:pt x="15" y="92"/>
                  </a:lnTo>
                  <a:lnTo>
                    <a:pt x="8" y="85"/>
                  </a:lnTo>
                  <a:lnTo>
                    <a:pt x="3" y="75"/>
                  </a:lnTo>
                  <a:lnTo>
                    <a:pt x="0" y="66"/>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96" name="Freeform 384"/>
            <p:cNvSpPr>
              <a:spLocks/>
            </p:cNvSpPr>
            <p:nvPr/>
          </p:nvSpPr>
          <p:spPr bwMode="auto">
            <a:xfrm>
              <a:off x="2398" y="3536"/>
              <a:ext cx="169" cy="170"/>
            </a:xfrm>
            <a:custGeom>
              <a:avLst/>
              <a:gdLst>
                <a:gd name="T0" fmla="*/ 0 w 169"/>
                <a:gd name="T1" fmla="*/ 84 h 170"/>
                <a:gd name="T2" fmla="*/ 2 w 169"/>
                <a:gd name="T3" fmla="*/ 69 h 170"/>
                <a:gd name="T4" fmla="*/ 7 w 169"/>
                <a:gd name="T5" fmla="*/ 51 h 170"/>
                <a:gd name="T6" fmla="*/ 14 w 169"/>
                <a:gd name="T7" fmla="*/ 37 h 170"/>
                <a:gd name="T8" fmla="*/ 24 w 169"/>
                <a:gd name="T9" fmla="*/ 25 h 170"/>
                <a:gd name="T10" fmla="*/ 37 w 169"/>
                <a:gd name="T11" fmla="*/ 14 h 170"/>
                <a:gd name="T12" fmla="*/ 52 w 169"/>
                <a:gd name="T13" fmla="*/ 6 h 170"/>
                <a:gd name="T14" fmla="*/ 68 w 169"/>
                <a:gd name="T15" fmla="*/ 2 h 170"/>
                <a:gd name="T16" fmla="*/ 85 w 169"/>
                <a:gd name="T17" fmla="*/ 0 h 170"/>
                <a:gd name="T18" fmla="*/ 101 w 169"/>
                <a:gd name="T19" fmla="*/ 2 h 170"/>
                <a:gd name="T20" fmla="*/ 119 w 169"/>
                <a:gd name="T21" fmla="*/ 6 h 170"/>
                <a:gd name="T22" fmla="*/ 133 w 169"/>
                <a:gd name="T23" fmla="*/ 14 h 170"/>
                <a:gd name="T24" fmla="*/ 145 w 169"/>
                <a:gd name="T25" fmla="*/ 25 h 170"/>
                <a:gd name="T26" fmla="*/ 155 w 169"/>
                <a:gd name="T27" fmla="*/ 37 h 170"/>
                <a:gd name="T28" fmla="*/ 162 w 169"/>
                <a:gd name="T29" fmla="*/ 51 h 170"/>
                <a:gd name="T30" fmla="*/ 168 w 169"/>
                <a:gd name="T31" fmla="*/ 69 h 170"/>
                <a:gd name="T32" fmla="*/ 169 w 169"/>
                <a:gd name="T33" fmla="*/ 84 h 170"/>
                <a:gd name="T34" fmla="*/ 168 w 169"/>
                <a:gd name="T35" fmla="*/ 102 h 170"/>
                <a:gd name="T36" fmla="*/ 162 w 169"/>
                <a:gd name="T37" fmla="*/ 117 h 170"/>
                <a:gd name="T38" fmla="*/ 155 w 169"/>
                <a:gd name="T39" fmla="*/ 133 h 170"/>
                <a:gd name="T40" fmla="*/ 145 w 169"/>
                <a:gd name="T41" fmla="*/ 145 h 170"/>
                <a:gd name="T42" fmla="*/ 133 w 169"/>
                <a:gd name="T43" fmla="*/ 156 h 170"/>
                <a:gd name="T44" fmla="*/ 119 w 169"/>
                <a:gd name="T45" fmla="*/ 163 h 170"/>
                <a:gd name="T46" fmla="*/ 101 w 169"/>
                <a:gd name="T47" fmla="*/ 168 h 170"/>
                <a:gd name="T48" fmla="*/ 85 w 169"/>
                <a:gd name="T49" fmla="*/ 170 h 170"/>
                <a:gd name="T50" fmla="*/ 68 w 169"/>
                <a:gd name="T51" fmla="*/ 168 h 170"/>
                <a:gd name="T52" fmla="*/ 52 w 169"/>
                <a:gd name="T53" fmla="*/ 163 h 170"/>
                <a:gd name="T54" fmla="*/ 37 w 169"/>
                <a:gd name="T55" fmla="*/ 156 h 170"/>
                <a:gd name="T56" fmla="*/ 24 w 169"/>
                <a:gd name="T57" fmla="*/ 145 h 170"/>
                <a:gd name="T58" fmla="*/ 14 w 169"/>
                <a:gd name="T59" fmla="*/ 133 h 170"/>
                <a:gd name="T60" fmla="*/ 7 w 169"/>
                <a:gd name="T61" fmla="*/ 117 h 170"/>
                <a:gd name="T62" fmla="*/ 2 w 169"/>
                <a:gd name="T63" fmla="*/ 102 h 170"/>
                <a:gd name="T64" fmla="*/ 0 w 169"/>
                <a:gd name="T65" fmla="*/ 84 h 17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69"/>
                <a:gd name="T100" fmla="*/ 0 h 170"/>
                <a:gd name="T101" fmla="*/ 169 w 169"/>
                <a:gd name="T102" fmla="*/ 170 h 17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69" h="170">
                  <a:moveTo>
                    <a:pt x="0" y="84"/>
                  </a:moveTo>
                  <a:lnTo>
                    <a:pt x="2" y="69"/>
                  </a:lnTo>
                  <a:lnTo>
                    <a:pt x="7" y="51"/>
                  </a:lnTo>
                  <a:lnTo>
                    <a:pt x="14" y="37"/>
                  </a:lnTo>
                  <a:lnTo>
                    <a:pt x="24" y="25"/>
                  </a:lnTo>
                  <a:lnTo>
                    <a:pt x="37" y="14"/>
                  </a:lnTo>
                  <a:lnTo>
                    <a:pt x="52" y="6"/>
                  </a:lnTo>
                  <a:lnTo>
                    <a:pt x="68" y="2"/>
                  </a:lnTo>
                  <a:lnTo>
                    <a:pt x="85" y="0"/>
                  </a:lnTo>
                  <a:lnTo>
                    <a:pt x="101" y="2"/>
                  </a:lnTo>
                  <a:lnTo>
                    <a:pt x="119" y="6"/>
                  </a:lnTo>
                  <a:lnTo>
                    <a:pt x="133" y="14"/>
                  </a:lnTo>
                  <a:lnTo>
                    <a:pt x="145" y="25"/>
                  </a:lnTo>
                  <a:lnTo>
                    <a:pt x="155" y="37"/>
                  </a:lnTo>
                  <a:lnTo>
                    <a:pt x="162" y="51"/>
                  </a:lnTo>
                  <a:lnTo>
                    <a:pt x="168" y="69"/>
                  </a:lnTo>
                  <a:lnTo>
                    <a:pt x="169" y="84"/>
                  </a:lnTo>
                  <a:lnTo>
                    <a:pt x="168" y="102"/>
                  </a:lnTo>
                  <a:lnTo>
                    <a:pt x="162" y="117"/>
                  </a:lnTo>
                  <a:lnTo>
                    <a:pt x="155" y="133"/>
                  </a:lnTo>
                  <a:lnTo>
                    <a:pt x="145" y="145"/>
                  </a:lnTo>
                  <a:lnTo>
                    <a:pt x="133" y="156"/>
                  </a:lnTo>
                  <a:lnTo>
                    <a:pt x="119" y="163"/>
                  </a:lnTo>
                  <a:lnTo>
                    <a:pt x="101" y="168"/>
                  </a:lnTo>
                  <a:lnTo>
                    <a:pt x="85" y="170"/>
                  </a:lnTo>
                  <a:lnTo>
                    <a:pt x="68" y="168"/>
                  </a:lnTo>
                  <a:lnTo>
                    <a:pt x="52" y="163"/>
                  </a:lnTo>
                  <a:lnTo>
                    <a:pt x="37" y="156"/>
                  </a:lnTo>
                  <a:lnTo>
                    <a:pt x="24" y="145"/>
                  </a:lnTo>
                  <a:lnTo>
                    <a:pt x="14" y="133"/>
                  </a:lnTo>
                  <a:lnTo>
                    <a:pt x="7" y="117"/>
                  </a:lnTo>
                  <a:lnTo>
                    <a:pt x="2" y="102"/>
                  </a:lnTo>
                  <a:lnTo>
                    <a:pt x="0" y="84"/>
                  </a:lnTo>
                  <a:close/>
                </a:path>
              </a:pathLst>
            </a:custGeom>
            <a:gradFill rotWithShape="1">
              <a:gsLst>
                <a:gs pos="0">
                  <a:srgbClr val="FFE2DB"/>
                </a:gs>
                <a:gs pos="100000">
                  <a:srgbClr val="EC2D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97" name="Freeform 385"/>
            <p:cNvSpPr>
              <a:spLocks/>
            </p:cNvSpPr>
            <p:nvPr/>
          </p:nvSpPr>
          <p:spPr bwMode="auto">
            <a:xfrm>
              <a:off x="2981" y="2899"/>
              <a:ext cx="171" cy="170"/>
            </a:xfrm>
            <a:custGeom>
              <a:avLst/>
              <a:gdLst>
                <a:gd name="T0" fmla="*/ 0 w 171"/>
                <a:gd name="T1" fmla="*/ 84 h 170"/>
                <a:gd name="T2" fmla="*/ 2 w 171"/>
                <a:gd name="T3" fmla="*/ 67 h 170"/>
                <a:gd name="T4" fmla="*/ 7 w 171"/>
                <a:gd name="T5" fmla="*/ 51 h 170"/>
                <a:gd name="T6" fmla="*/ 16 w 171"/>
                <a:gd name="T7" fmla="*/ 37 h 170"/>
                <a:gd name="T8" fmla="*/ 26 w 171"/>
                <a:gd name="T9" fmla="*/ 25 h 170"/>
                <a:gd name="T10" fmla="*/ 38 w 171"/>
                <a:gd name="T11" fmla="*/ 14 h 170"/>
                <a:gd name="T12" fmla="*/ 52 w 171"/>
                <a:gd name="T13" fmla="*/ 6 h 170"/>
                <a:gd name="T14" fmla="*/ 68 w 171"/>
                <a:gd name="T15" fmla="*/ 2 h 170"/>
                <a:gd name="T16" fmla="*/ 86 w 171"/>
                <a:gd name="T17" fmla="*/ 0 h 170"/>
                <a:gd name="T18" fmla="*/ 103 w 171"/>
                <a:gd name="T19" fmla="*/ 2 h 170"/>
                <a:gd name="T20" fmla="*/ 119 w 171"/>
                <a:gd name="T21" fmla="*/ 6 h 170"/>
                <a:gd name="T22" fmla="*/ 133 w 171"/>
                <a:gd name="T23" fmla="*/ 14 h 170"/>
                <a:gd name="T24" fmla="*/ 147 w 171"/>
                <a:gd name="T25" fmla="*/ 25 h 170"/>
                <a:gd name="T26" fmla="*/ 157 w 171"/>
                <a:gd name="T27" fmla="*/ 37 h 170"/>
                <a:gd name="T28" fmla="*/ 164 w 171"/>
                <a:gd name="T29" fmla="*/ 51 h 170"/>
                <a:gd name="T30" fmla="*/ 169 w 171"/>
                <a:gd name="T31" fmla="*/ 67 h 170"/>
                <a:gd name="T32" fmla="*/ 171 w 171"/>
                <a:gd name="T33" fmla="*/ 84 h 170"/>
                <a:gd name="T34" fmla="*/ 169 w 171"/>
                <a:gd name="T35" fmla="*/ 102 h 170"/>
                <a:gd name="T36" fmla="*/ 164 w 171"/>
                <a:gd name="T37" fmla="*/ 117 h 170"/>
                <a:gd name="T38" fmla="*/ 157 w 171"/>
                <a:gd name="T39" fmla="*/ 131 h 170"/>
                <a:gd name="T40" fmla="*/ 147 w 171"/>
                <a:gd name="T41" fmla="*/ 145 h 170"/>
                <a:gd name="T42" fmla="*/ 133 w 171"/>
                <a:gd name="T43" fmla="*/ 156 h 170"/>
                <a:gd name="T44" fmla="*/ 119 w 171"/>
                <a:gd name="T45" fmla="*/ 163 h 170"/>
                <a:gd name="T46" fmla="*/ 103 w 171"/>
                <a:gd name="T47" fmla="*/ 168 h 170"/>
                <a:gd name="T48" fmla="*/ 86 w 171"/>
                <a:gd name="T49" fmla="*/ 170 h 170"/>
                <a:gd name="T50" fmla="*/ 68 w 171"/>
                <a:gd name="T51" fmla="*/ 168 h 170"/>
                <a:gd name="T52" fmla="*/ 52 w 171"/>
                <a:gd name="T53" fmla="*/ 163 h 170"/>
                <a:gd name="T54" fmla="*/ 38 w 171"/>
                <a:gd name="T55" fmla="*/ 156 h 170"/>
                <a:gd name="T56" fmla="*/ 26 w 171"/>
                <a:gd name="T57" fmla="*/ 145 h 170"/>
                <a:gd name="T58" fmla="*/ 16 w 171"/>
                <a:gd name="T59" fmla="*/ 131 h 170"/>
                <a:gd name="T60" fmla="*/ 7 w 171"/>
                <a:gd name="T61" fmla="*/ 117 h 170"/>
                <a:gd name="T62" fmla="*/ 2 w 171"/>
                <a:gd name="T63" fmla="*/ 102 h 170"/>
                <a:gd name="T64" fmla="*/ 0 w 171"/>
                <a:gd name="T65" fmla="*/ 84 h 17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71"/>
                <a:gd name="T100" fmla="*/ 0 h 170"/>
                <a:gd name="T101" fmla="*/ 171 w 171"/>
                <a:gd name="T102" fmla="*/ 170 h 17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71" h="170">
                  <a:moveTo>
                    <a:pt x="0" y="84"/>
                  </a:moveTo>
                  <a:lnTo>
                    <a:pt x="2" y="67"/>
                  </a:lnTo>
                  <a:lnTo>
                    <a:pt x="7" y="51"/>
                  </a:lnTo>
                  <a:lnTo>
                    <a:pt x="16" y="37"/>
                  </a:lnTo>
                  <a:lnTo>
                    <a:pt x="26" y="25"/>
                  </a:lnTo>
                  <a:lnTo>
                    <a:pt x="38" y="14"/>
                  </a:lnTo>
                  <a:lnTo>
                    <a:pt x="52" y="6"/>
                  </a:lnTo>
                  <a:lnTo>
                    <a:pt x="68" y="2"/>
                  </a:lnTo>
                  <a:lnTo>
                    <a:pt x="86" y="0"/>
                  </a:lnTo>
                  <a:lnTo>
                    <a:pt x="103" y="2"/>
                  </a:lnTo>
                  <a:lnTo>
                    <a:pt x="119" y="6"/>
                  </a:lnTo>
                  <a:lnTo>
                    <a:pt x="133" y="14"/>
                  </a:lnTo>
                  <a:lnTo>
                    <a:pt x="147" y="25"/>
                  </a:lnTo>
                  <a:lnTo>
                    <a:pt x="157" y="37"/>
                  </a:lnTo>
                  <a:lnTo>
                    <a:pt x="164" y="51"/>
                  </a:lnTo>
                  <a:lnTo>
                    <a:pt x="169" y="67"/>
                  </a:lnTo>
                  <a:lnTo>
                    <a:pt x="171" y="84"/>
                  </a:lnTo>
                  <a:lnTo>
                    <a:pt x="169" y="102"/>
                  </a:lnTo>
                  <a:lnTo>
                    <a:pt x="164" y="117"/>
                  </a:lnTo>
                  <a:lnTo>
                    <a:pt x="157" y="131"/>
                  </a:lnTo>
                  <a:lnTo>
                    <a:pt x="147" y="145"/>
                  </a:lnTo>
                  <a:lnTo>
                    <a:pt x="133" y="156"/>
                  </a:lnTo>
                  <a:lnTo>
                    <a:pt x="119" y="163"/>
                  </a:lnTo>
                  <a:lnTo>
                    <a:pt x="103" y="168"/>
                  </a:lnTo>
                  <a:lnTo>
                    <a:pt x="86" y="170"/>
                  </a:lnTo>
                  <a:lnTo>
                    <a:pt x="68" y="168"/>
                  </a:lnTo>
                  <a:lnTo>
                    <a:pt x="52" y="163"/>
                  </a:lnTo>
                  <a:lnTo>
                    <a:pt x="38" y="156"/>
                  </a:lnTo>
                  <a:lnTo>
                    <a:pt x="26" y="145"/>
                  </a:lnTo>
                  <a:lnTo>
                    <a:pt x="16" y="131"/>
                  </a:lnTo>
                  <a:lnTo>
                    <a:pt x="7" y="117"/>
                  </a:lnTo>
                  <a:lnTo>
                    <a:pt x="2" y="102"/>
                  </a:lnTo>
                  <a:lnTo>
                    <a:pt x="0" y="84"/>
                  </a:lnTo>
                  <a:close/>
                </a:path>
              </a:pathLst>
            </a:custGeom>
            <a:gradFill rotWithShape="1">
              <a:gsLst>
                <a:gs pos="0">
                  <a:srgbClr val="FFE2DB"/>
                </a:gs>
                <a:gs pos="100000">
                  <a:srgbClr val="EC2D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98" name="Freeform 386"/>
            <p:cNvSpPr>
              <a:spLocks/>
            </p:cNvSpPr>
            <p:nvPr/>
          </p:nvSpPr>
          <p:spPr bwMode="auto">
            <a:xfrm>
              <a:off x="2616" y="3079"/>
              <a:ext cx="159" cy="159"/>
            </a:xfrm>
            <a:custGeom>
              <a:avLst/>
              <a:gdLst>
                <a:gd name="T0" fmla="*/ 159 w 159"/>
                <a:gd name="T1" fmla="*/ 79 h 159"/>
                <a:gd name="T2" fmla="*/ 157 w 159"/>
                <a:gd name="T3" fmla="*/ 63 h 159"/>
                <a:gd name="T4" fmla="*/ 152 w 159"/>
                <a:gd name="T5" fmla="*/ 49 h 159"/>
                <a:gd name="T6" fmla="*/ 145 w 159"/>
                <a:gd name="T7" fmla="*/ 35 h 159"/>
                <a:gd name="T8" fmla="*/ 135 w 159"/>
                <a:gd name="T9" fmla="*/ 23 h 159"/>
                <a:gd name="T10" fmla="*/ 124 w 159"/>
                <a:gd name="T11" fmla="*/ 14 h 159"/>
                <a:gd name="T12" fmla="*/ 110 w 159"/>
                <a:gd name="T13" fmla="*/ 7 h 159"/>
                <a:gd name="T14" fmla="*/ 96 w 159"/>
                <a:gd name="T15" fmla="*/ 2 h 159"/>
                <a:gd name="T16" fmla="*/ 79 w 159"/>
                <a:gd name="T17" fmla="*/ 0 h 159"/>
                <a:gd name="T18" fmla="*/ 63 w 159"/>
                <a:gd name="T19" fmla="*/ 2 h 159"/>
                <a:gd name="T20" fmla="*/ 49 w 159"/>
                <a:gd name="T21" fmla="*/ 7 h 159"/>
                <a:gd name="T22" fmla="*/ 35 w 159"/>
                <a:gd name="T23" fmla="*/ 14 h 159"/>
                <a:gd name="T24" fmla="*/ 25 w 159"/>
                <a:gd name="T25" fmla="*/ 23 h 159"/>
                <a:gd name="T26" fmla="*/ 14 w 159"/>
                <a:gd name="T27" fmla="*/ 35 h 159"/>
                <a:gd name="T28" fmla="*/ 7 w 159"/>
                <a:gd name="T29" fmla="*/ 49 h 159"/>
                <a:gd name="T30" fmla="*/ 2 w 159"/>
                <a:gd name="T31" fmla="*/ 63 h 159"/>
                <a:gd name="T32" fmla="*/ 0 w 159"/>
                <a:gd name="T33" fmla="*/ 79 h 159"/>
                <a:gd name="T34" fmla="*/ 2 w 159"/>
                <a:gd name="T35" fmla="*/ 94 h 159"/>
                <a:gd name="T36" fmla="*/ 7 w 159"/>
                <a:gd name="T37" fmla="*/ 110 h 159"/>
                <a:gd name="T38" fmla="*/ 14 w 159"/>
                <a:gd name="T39" fmla="*/ 124 h 159"/>
                <a:gd name="T40" fmla="*/ 25 w 159"/>
                <a:gd name="T41" fmla="*/ 135 h 159"/>
                <a:gd name="T42" fmla="*/ 35 w 159"/>
                <a:gd name="T43" fmla="*/ 145 h 159"/>
                <a:gd name="T44" fmla="*/ 49 w 159"/>
                <a:gd name="T45" fmla="*/ 152 h 159"/>
                <a:gd name="T46" fmla="*/ 63 w 159"/>
                <a:gd name="T47" fmla="*/ 157 h 159"/>
                <a:gd name="T48" fmla="*/ 79 w 159"/>
                <a:gd name="T49" fmla="*/ 159 h 159"/>
                <a:gd name="T50" fmla="*/ 96 w 159"/>
                <a:gd name="T51" fmla="*/ 157 h 159"/>
                <a:gd name="T52" fmla="*/ 110 w 159"/>
                <a:gd name="T53" fmla="*/ 152 h 159"/>
                <a:gd name="T54" fmla="*/ 124 w 159"/>
                <a:gd name="T55" fmla="*/ 145 h 159"/>
                <a:gd name="T56" fmla="*/ 135 w 159"/>
                <a:gd name="T57" fmla="*/ 135 h 159"/>
                <a:gd name="T58" fmla="*/ 145 w 159"/>
                <a:gd name="T59" fmla="*/ 124 h 159"/>
                <a:gd name="T60" fmla="*/ 152 w 159"/>
                <a:gd name="T61" fmla="*/ 110 h 159"/>
                <a:gd name="T62" fmla="*/ 157 w 159"/>
                <a:gd name="T63" fmla="*/ 94 h 159"/>
                <a:gd name="T64" fmla="*/ 159 w 159"/>
                <a:gd name="T65" fmla="*/ 79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159" y="79"/>
                  </a:moveTo>
                  <a:lnTo>
                    <a:pt x="157" y="63"/>
                  </a:lnTo>
                  <a:lnTo>
                    <a:pt x="152" y="49"/>
                  </a:lnTo>
                  <a:lnTo>
                    <a:pt x="145" y="35"/>
                  </a:lnTo>
                  <a:lnTo>
                    <a:pt x="135" y="23"/>
                  </a:lnTo>
                  <a:lnTo>
                    <a:pt x="124" y="14"/>
                  </a:lnTo>
                  <a:lnTo>
                    <a:pt x="110" y="7"/>
                  </a:lnTo>
                  <a:lnTo>
                    <a:pt x="96" y="2"/>
                  </a:lnTo>
                  <a:lnTo>
                    <a:pt x="79" y="0"/>
                  </a:lnTo>
                  <a:lnTo>
                    <a:pt x="63" y="2"/>
                  </a:lnTo>
                  <a:lnTo>
                    <a:pt x="49" y="7"/>
                  </a:lnTo>
                  <a:lnTo>
                    <a:pt x="35" y="14"/>
                  </a:lnTo>
                  <a:lnTo>
                    <a:pt x="25" y="23"/>
                  </a:lnTo>
                  <a:lnTo>
                    <a:pt x="14" y="35"/>
                  </a:lnTo>
                  <a:lnTo>
                    <a:pt x="7" y="49"/>
                  </a:lnTo>
                  <a:lnTo>
                    <a:pt x="2" y="63"/>
                  </a:lnTo>
                  <a:lnTo>
                    <a:pt x="0" y="79"/>
                  </a:lnTo>
                  <a:lnTo>
                    <a:pt x="2" y="94"/>
                  </a:lnTo>
                  <a:lnTo>
                    <a:pt x="7" y="110"/>
                  </a:lnTo>
                  <a:lnTo>
                    <a:pt x="14" y="124"/>
                  </a:lnTo>
                  <a:lnTo>
                    <a:pt x="25" y="135"/>
                  </a:lnTo>
                  <a:lnTo>
                    <a:pt x="35" y="145"/>
                  </a:lnTo>
                  <a:lnTo>
                    <a:pt x="49" y="152"/>
                  </a:lnTo>
                  <a:lnTo>
                    <a:pt x="63" y="157"/>
                  </a:lnTo>
                  <a:lnTo>
                    <a:pt x="79" y="159"/>
                  </a:lnTo>
                  <a:lnTo>
                    <a:pt x="96" y="157"/>
                  </a:lnTo>
                  <a:lnTo>
                    <a:pt x="110" y="152"/>
                  </a:lnTo>
                  <a:lnTo>
                    <a:pt x="124" y="145"/>
                  </a:lnTo>
                  <a:lnTo>
                    <a:pt x="135" y="135"/>
                  </a:lnTo>
                  <a:lnTo>
                    <a:pt x="145" y="124"/>
                  </a:lnTo>
                  <a:lnTo>
                    <a:pt x="152" y="110"/>
                  </a:lnTo>
                  <a:lnTo>
                    <a:pt x="157" y="94"/>
                  </a:lnTo>
                  <a:lnTo>
                    <a:pt x="159" y="79"/>
                  </a:lnTo>
                  <a:close/>
                </a:path>
              </a:pathLst>
            </a:custGeom>
            <a:gradFill rotWithShape="1">
              <a:gsLst>
                <a:gs pos="0">
                  <a:schemeClr val="bg1"/>
                </a:gs>
                <a:gs pos="100000">
                  <a:srgbClr val="A3D5D9"/>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399" name="Freeform 387"/>
            <p:cNvSpPr>
              <a:spLocks/>
            </p:cNvSpPr>
            <p:nvPr/>
          </p:nvSpPr>
          <p:spPr bwMode="auto">
            <a:xfrm>
              <a:off x="2758" y="3737"/>
              <a:ext cx="158" cy="157"/>
            </a:xfrm>
            <a:custGeom>
              <a:avLst/>
              <a:gdLst>
                <a:gd name="T0" fmla="*/ 158 w 158"/>
                <a:gd name="T1" fmla="*/ 79 h 157"/>
                <a:gd name="T2" fmla="*/ 157 w 158"/>
                <a:gd name="T3" fmla="*/ 63 h 157"/>
                <a:gd name="T4" fmla="*/ 151 w 158"/>
                <a:gd name="T5" fmla="*/ 49 h 157"/>
                <a:gd name="T6" fmla="*/ 144 w 158"/>
                <a:gd name="T7" fmla="*/ 35 h 157"/>
                <a:gd name="T8" fmla="*/ 134 w 158"/>
                <a:gd name="T9" fmla="*/ 23 h 157"/>
                <a:gd name="T10" fmla="*/ 124 w 158"/>
                <a:gd name="T11" fmla="*/ 14 h 157"/>
                <a:gd name="T12" fmla="*/ 110 w 158"/>
                <a:gd name="T13" fmla="*/ 7 h 157"/>
                <a:gd name="T14" fmla="*/ 96 w 158"/>
                <a:gd name="T15" fmla="*/ 2 h 157"/>
                <a:gd name="T16" fmla="*/ 80 w 158"/>
                <a:gd name="T17" fmla="*/ 0 h 157"/>
                <a:gd name="T18" fmla="*/ 62 w 158"/>
                <a:gd name="T19" fmla="*/ 2 h 157"/>
                <a:gd name="T20" fmla="*/ 48 w 158"/>
                <a:gd name="T21" fmla="*/ 7 h 157"/>
                <a:gd name="T22" fmla="*/ 34 w 158"/>
                <a:gd name="T23" fmla="*/ 14 h 157"/>
                <a:gd name="T24" fmla="*/ 24 w 158"/>
                <a:gd name="T25" fmla="*/ 23 h 157"/>
                <a:gd name="T26" fmla="*/ 14 w 158"/>
                <a:gd name="T27" fmla="*/ 35 h 157"/>
                <a:gd name="T28" fmla="*/ 7 w 158"/>
                <a:gd name="T29" fmla="*/ 49 h 157"/>
                <a:gd name="T30" fmla="*/ 1 w 158"/>
                <a:gd name="T31" fmla="*/ 63 h 157"/>
                <a:gd name="T32" fmla="*/ 0 w 158"/>
                <a:gd name="T33" fmla="*/ 79 h 157"/>
                <a:gd name="T34" fmla="*/ 1 w 158"/>
                <a:gd name="T35" fmla="*/ 95 h 157"/>
                <a:gd name="T36" fmla="*/ 7 w 158"/>
                <a:gd name="T37" fmla="*/ 110 h 157"/>
                <a:gd name="T38" fmla="*/ 14 w 158"/>
                <a:gd name="T39" fmla="*/ 122 h 157"/>
                <a:gd name="T40" fmla="*/ 24 w 158"/>
                <a:gd name="T41" fmla="*/ 135 h 157"/>
                <a:gd name="T42" fmla="*/ 34 w 158"/>
                <a:gd name="T43" fmla="*/ 145 h 157"/>
                <a:gd name="T44" fmla="*/ 48 w 158"/>
                <a:gd name="T45" fmla="*/ 152 h 157"/>
                <a:gd name="T46" fmla="*/ 62 w 158"/>
                <a:gd name="T47" fmla="*/ 157 h 157"/>
                <a:gd name="T48" fmla="*/ 80 w 158"/>
                <a:gd name="T49" fmla="*/ 157 h 157"/>
                <a:gd name="T50" fmla="*/ 96 w 158"/>
                <a:gd name="T51" fmla="*/ 157 h 157"/>
                <a:gd name="T52" fmla="*/ 110 w 158"/>
                <a:gd name="T53" fmla="*/ 152 h 157"/>
                <a:gd name="T54" fmla="*/ 124 w 158"/>
                <a:gd name="T55" fmla="*/ 145 h 157"/>
                <a:gd name="T56" fmla="*/ 134 w 158"/>
                <a:gd name="T57" fmla="*/ 135 h 157"/>
                <a:gd name="T58" fmla="*/ 144 w 158"/>
                <a:gd name="T59" fmla="*/ 122 h 157"/>
                <a:gd name="T60" fmla="*/ 151 w 158"/>
                <a:gd name="T61" fmla="*/ 110 h 157"/>
                <a:gd name="T62" fmla="*/ 157 w 158"/>
                <a:gd name="T63" fmla="*/ 95 h 157"/>
                <a:gd name="T64" fmla="*/ 158 w 158"/>
                <a:gd name="T65" fmla="*/ 79 h 1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8"/>
                <a:gd name="T100" fmla="*/ 0 h 157"/>
                <a:gd name="T101" fmla="*/ 158 w 158"/>
                <a:gd name="T102" fmla="*/ 157 h 1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8" h="157">
                  <a:moveTo>
                    <a:pt x="158" y="79"/>
                  </a:moveTo>
                  <a:lnTo>
                    <a:pt x="157" y="63"/>
                  </a:lnTo>
                  <a:lnTo>
                    <a:pt x="151" y="49"/>
                  </a:lnTo>
                  <a:lnTo>
                    <a:pt x="144" y="35"/>
                  </a:lnTo>
                  <a:lnTo>
                    <a:pt x="134" y="23"/>
                  </a:lnTo>
                  <a:lnTo>
                    <a:pt x="124" y="14"/>
                  </a:lnTo>
                  <a:lnTo>
                    <a:pt x="110" y="7"/>
                  </a:lnTo>
                  <a:lnTo>
                    <a:pt x="96" y="2"/>
                  </a:lnTo>
                  <a:lnTo>
                    <a:pt x="80" y="0"/>
                  </a:lnTo>
                  <a:lnTo>
                    <a:pt x="62" y="2"/>
                  </a:lnTo>
                  <a:lnTo>
                    <a:pt x="48" y="7"/>
                  </a:lnTo>
                  <a:lnTo>
                    <a:pt x="34" y="14"/>
                  </a:lnTo>
                  <a:lnTo>
                    <a:pt x="24" y="23"/>
                  </a:lnTo>
                  <a:lnTo>
                    <a:pt x="14" y="35"/>
                  </a:lnTo>
                  <a:lnTo>
                    <a:pt x="7" y="49"/>
                  </a:lnTo>
                  <a:lnTo>
                    <a:pt x="1" y="63"/>
                  </a:lnTo>
                  <a:lnTo>
                    <a:pt x="0" y="79"/>
                  </a:lnTo>
                  <a:lnTo>
                    <a:pt x="1" y="95"/>
                  </a:lnTo>
                  <a:lnTo>
                    <a:pt x="7" y="110"/>
                  </a:lnTo>
                  <a:lnTo>
                    <a:pt x="14" y="122"/>
                  </a:lnTo>
                  <a:lnTo>
                    <a:pt x="24" y="135"/>
                  </a:lnTo>
                  <a:lnTo>
                    <a:pt x="34" y="145"/>
                  </a:lnTo>
                  <a:lnTo>
                    <a:pt x="48" y="152"/>
                  </a:lnTo>
                  <a:lnTo>
                    <a:pt x="62" y="157"/>
                  </a:lnTo>
                  <a:lnTo>
                    <a:pt x="80" y="157"/>
                  </a:lnTo>
                  <a:lnTo>
                    <a:pt x="96" y="157"/>
                  </a:lnTo>
                  <a:lnTo>
                    <a:pt x="110" y="152"/>
                  </a:lnTo>
                  <a:lnTo>
                    <a:pt x="124" y="145"/>
                  </a:lnTo>
                  <a:lnTo>
                    <a:pt x="134" y="135"/>
                  </a:lnTo>
                  <a:lnTo>
                    <a:pt x="144" y="122"/>
                  </a:lnTo>
                  <a:lnTo>
                    <a:pt x="151" y="110"/>
                  </a:lnTo>
                  <a:lnTo>
                    <a:pt x="157" y="95"/>
                  </a:lnTo>
                  <a:lnTo>
                    <a:pt x="158" y="79"/>
                  </a:lnTo>
                  <a:close/>
                </a:path>
              </a:pathLst>
            </a:custGeom>
            <a:gradFill rotWithShape="1">
              <a:gsLst>
                <a:gs pos="0">
                  <a:schemeClr val="bg1"/>
                </a:gs>
                <a:gs pos="100000">
                  <a:srgbClr val="A3D5D9"/>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00" name="Freeform 388"/>
            <p:cNvSpPr>
              <a:spLocks/>
            </p:cNvSpPr>
            <p:nvPr/>
          </p:nvSpPr>
          <p:spPr bwMode="auto">
            <a:xfrm>
              <a:off x="2562" y="3596"/>
              <a:ext cx="86" cy="50"/>
            </a:xfrm>
            <a:custGeom>
              <a:avLst/>
              <a:gdLst>
                <a:gd name="T0" fmla="*/ 73 w 86"/>
                <a:gd name="T1" fmla="*/ 43 h 50"/>
                <a:gd name="T2" fmla="*/ 2 w 86"/>
                <a:gd name="T3" fmla="*/ 50 h 50"/>
                <a:gd name="T4" fmla="*/ 5 w 86"/>
                <a:gd name="T5" fmla="*/ 38 h 50"/>
                <a:gd name="T6" fmla="*/ 5 w 86"/>
                <a:gd name="T7" fmla="*/ 28 h 50"/>
                <a:gd name="T8" fmla="*/ 4 w 86"/>
                <a:gd name="T9" fmla="*/ 16 h 50"/>
                <a:gd name="T10" fmla="*/ 0 w 86"/>
                <a:gd name="T11" fmla="*/ 0 h 50"/>
                <a:gd name="T12" fmla="*/ 73 w 86"/>
                <a:gd name="T13" fmla="*/ 5 h 50"/>
                <a:gd name="T14" fmla="*/ 79 w 86"/>
                <a:gd name="T15" fmla="*/ 7 h 50"/>
                <a:gd name="T16" fmla="*/ 84 w 86"/>
                <a:gd name="T17" fmla="*/ 12 h 50"/>
                <a:gd name="T18" fmla="*/ 86 w 86"/>
                <a:gd name="T19" fmla="*/ 17 h 50"/>
                <a:gd name="T20" fmla="*/ 86 w 86"/>
                <a:gd name="T21" fmla="*/ 24 h 50"/>
                <a:gd name="T22" fmla="*/ 86 w 86"/>
                <a:gd name="T23" fmla="*/ 31 h 50"/>
                <a:gd name="T24" fmla="*/ 84 w 86"/>
                <a:gd name="T25" fmla="*/ 37 h 50"/>
                <a:gd name="T26" fmla="*/ 79 w 86"/>
                <a:gd name="T27" fmla="*/ 42 h 50"/>
                <a:gd name="T28" fmla="*/ 73 w 86"/>
                <a:gd name="T29" fmla="*/ 43 h 5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6"/>
                <a:gd name="T46" fmla="*/ 0 h 50"/>
                <a:gd name="T47" fmla="*/ 86 w 86"/>
                <a:gd name="T48" fmla="*/ 50 h 5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6" h="50">
                  <a:moveTo>
                    <a:pt x="73" y="43"/>
                  </a:moveTo>
                  <a:lnTo>
                    <a:pt x="2" y="50"/>
                  </a:lnTo>
                  <a:lnTo>
                    <a:pt x="5" y="38"/>
                  </a:lnTo>
                  <a:lnTo>
                    <a:pt x="5" y="28"/>
                  </a:lnTo>
                  <a:lnTo>
                    <a:pt x="4" y="16"/>
                  </a:lnTo>
                  <a:lnTo>
                    <a:pt x="0" y="0"/>
                  </a:lnTo>
                  <a:lnTo>
                    <a:pt x="73" y="5"/>
                  </a:lnTo>
                  <a:lnTo>
                    <a:pt x="79" y="7"/>
                  </a:lnTo>
                  <a:lnTo>
                    <a:pt x="84" y="12"/>
                  </a:lnTo>
                  <a:lnTo>
                    <a:pt x="86" y="17"/>
                  </a:lnTo>
                  <a:lnTo>
                    <a:pt x="86" y="24"/>
                  </a:lnTo>
                  <a:lnTo>
                    <a:pt x="86" y="31"/>
                  </a:lnTo>
                  <a:lnTo>
                    <a:pt x="84" y="37"/>
                  </a:lnTo>
                  <a:lnTo>
                    <a:pt x="79" y="42"/>
                  </a:lnTo>
                  <a:lnTo>
                    <a:pt x="73" y="43"/>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01" name="Freeform 389"/>
            <p:cNvSpPr>
              <a:spLocks/>
            </p:cNvSpPr>
            <p:nvPr/>
          </p:nvSpPr>
          <p:spPr bwMode="auto">
            <a:xfrm>
              <a:off x="2562" y="3596"/>
              <a:ext cx="86" cy="50"/>
            </a:xfrm>
            <a:custGeom>
              <a:avLst/>
              <a:gdLst>
                <a:gd name="T0" fmla="*/ 73 w 86"/>
                <a:gd name="T1" fmla="*/ 43 h 50"/>
                <a:gd name="T2" fmla="*/ 2 w 86"/>
                <a:gd name="T3" fmla="*/ 50 h 50"/>
                <a:gd name="T4" fmla="*/ 5 w 86"/>
                <a:gd name="T5" fmla="*/ 38 h 50"/>
                <a:gd name="T6" fmla="*/ 5 w 86"/>
                <a:gd name="T7" fmla="*/ 28 h 50"/>
                <a:gd name="T8" fmla="*/ 4 w 86"/>
                <a:gd name="T9" fmla="*/ 16 h 50"/>
                <a:gd name="T10" fmla="*/ 0 w 86"/>
                <a:gd name="T11" fmla="*/ 0 h 50"/>
                <a:gd name="T12" fmla="*/ 73 w 86"/>
                <a:gd name="T13" fmla="*/ 5 h 50"/>
                <a:gd name="T14" fmla="*/ 79 w 86"/>
                <a:gd name="T15" fmla="*/ 7 h 50"/>
                <a:gd name="T16" fmla="*/ 84 w 86"/>
                <a:gd name="T17" fmla="*/ 12 h 50"/>
                <a:gd name="T18" fmla="*/ 86 w 86"/>
                <a:gd name="T19" fmla="*/ 17 h 50"/>
                <a:gd name="T20" fmla="*/ 86 w 86"/>
                <a:gd name="T21" fmla="*/ 24 h 50"/>
                <a:gd name="T22" fmla="*/ 86 w 86"/>
                <a:gd name="T23" fmla="*/ 31 h 50"/>
                <a:gd name="T24" fmla="*/ 84 w 86"/>
                <a:gd name="T25" fmla="*/ 37 h 50"/>
                <a:gd name="T26" fmla="*/ 79 w 86"/>
                <a:gd name="T27" fmla="*/ 42 h 50"/>
                <a:gd name="T28" fmla="*/ 73 w 86"/>
                <a:gd name="T29" fmla="*/ 43 h 5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6"/>
                <a:gd name="T46" fmla="*/ 0 h 50"/>
                <a:gd name="T47" fmla="*/ 86 w 86"/>
                <a:gd name="T48" fmla="*/ 50 h 5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6" h="50">
                  <a:moveTo>
                    <a:pt x="73" y="43"/>
                  </a:moveTo>
                  <a:lnTo>
                    <a:pt x="2" y="50"/>
                  </a:lnTo>
                  <a:lnTo>
                    <a:pt x="5" y="38"/>
                  </a:lnTo>
                  <a:lnTo>
                    <a:pt x="5" y="28"/>
                  </a:lnTo>
                  <a:lnTo>
                    <a:pt x="4" y="16"/>
                  </a:lnTo>
                  <a:lnTo>
                    <a:pt x="0" y="0"/>
                  </a:lnTo>
                  <a:lnTo>
                    <a:pt x="73" y="5"/>
                  </a:lnTo>
                  <a:lnTo>
                    <a:pt x="79" y="7"/>
                  </a:lnTo>
                  <a:lnTo>
                    <a:pt x="84" y="12"/>
                  </a:lnTo>
                  <a:lnTo>
                    <a:pt x="86" y="17"/>
                  </a:lnTo>
                  <a:lnTo>
                    <a:pt x="86" y="24"/>
                  </a:lnTo>
                  <a:lnTo>
                    <a:pt x="86" y="31"/>
                  </a:lnTo>
                  <a:lnTo>
                    <a:pt x="84" y="37"/>
                  </a:lnTo>
                  <a:lnTo>
                    <a:pt x="79" y="42"/>
                  </a:lnTo>
                  <a:lnTo>
                    <a:pt x="73" y="43"/>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402" name="Freeform 390"/>
            <p:cNvSpPr>
              <a:spLocks/>
            </p:cNvSpPr>
            <p:nvPr/>
          </p:nvSpPr>
          <p:spPr bwMode="auto">
            <a:xfrm>
              <a:off x="2920" y="2959"/>
              <a:ext cx="84" cy="50"/>
            </a:xfrm>
            <a:custGeom>
              <a:avLst/>
              <a:gdLst>
                <a:gd name="T0" fmla="*/ 70 w 84"/>
                <a:gd name="T1" fmla="*/ 43 h 50"/>
                <a:gd name="T2" fmla="*/ 0 w 84"/>
                <a:gd name="T3" fmla="*/ 50 h 50"/>
                <a:gd name="T4" fmla="*/ 3 w 84"/>
                <a:gd name="T5" fmla="*/ 36 h 50"/>
                <a:gd name="T6" fmla="*/ 3 w 84"/>
                <a:gd name="T7" fmla="*/ 28 h 50"/>
                <a:gd name="T8" fmla="*/ 3 w 84"/>
                <a:gd name="T9" fmla="*/ 15 h 50"/>
                <a:gd name="T10" fmla="*/ 0 w 84"/>
                <a:gd name="T11" fmla="*/ 0 h 50"/>
                <a:gd name="T12" fmla="*/ 72 w 84"/>
                <a:gd name="T13" fmla="*/ 5 h 50"/>
                <a:gd name="T14" fmla="*/ 77 w 84"/>
                <a:gd name="T15" fmla="*/ 7 h 50"/>
                <a:gd name="T16" fmla="*/ 80 w 84"/>
                <a:gd name="T17" fmla="*/ 10 h 50"/>
                <a:gd name="T18" fmla="*/ 82 w 84"/>
                <a:gd name="T19" fmla="*/ 17 h 50"/>
                <a:gd name="T20" fmla="*/ 84 w 84"/>
                <a:gd name="T21" fmla="*/ 24 h 50"/>
                <a:gd name="T22" fmla="*/ 82 w 84"/>
                <a:gd name="T23" fmla="*/ 31 h 50"/>
                <a:gd name="T24" fmla="*/ 80 w 84"/>
                <a:gd name="T25" fmla="*/ 36 h 50"/>
                <a:gd name="T26" fmla="*/ 75 w 84"/>
                <a:gd name="T27" fmla="*/ 42 h 50"/>
                <a:gd name="T28" fmla="*/ 70 w 84"/>
                <a:gd name="T29" fmla="*/ 43 h 5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4"/>
                <a:gd name="T46" fmla="*/ 0 h 50"/>
                <a:gd name="T47" fmla="*/ 84 w 84"/>
                <a:gd name="T48" fmla="*/ 50 h 5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4" h="50">
                  <a:moveTo>
                    <a:pt x="70" y="43"/>
                  </a:moveTo>
                  <a:lnTo>
                    <a:pt x="0" y="50"/>
                  </a:lnTo>
                  <a:lnTo>
                    <a:pt x="3" y="36"/>
                  </a:lnTo>
                  <a:lnTo>
                    <a:pt x="3" y="28"/>
                  </a:lnTo>
                  <a:lnTo>
                    <a:pt x="3" y="15"/>
                  </a:lnTo>
                  <a:lnTo>
                    <a:pt x="0" y="0"/>
                  </a:lnTo>
                  <a:lnTo>
                    <a:pt x="72" y="5"/>
                  </a:lnTo>
                  <a:lnTo>
                    <a:pt x="77" y="7"/>
                  </a:lnTo>
                  <a:lnTo>
                    <a:pt x="80" y="10"/>
                  </a:lnTo>
                  <a:lnTo>
                    <a:pt x="82" y="17"/>
                  </a:lnTo>
                  <a:lnTo>
                    <a:pt x="84" y="24"/>
                  </a:lnTo>
                  <a:lnTo>
                    <a:pt x="82" y="31"/>
                  </a:lnTo>
                  <a:lnTo>
                    <a:pt x="80" y="36"/>
                  </a:lnTo>
                  <a:lnTo>
                    <a:pt x="75" y="42"/>
                  </a:lnTo>
                  <a:lnTo>
                    <a:pt x="70" y="43"/>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03" name="Freeform 391"/>
            <p:cNvSpPr>
              <a:spLocks/>
            </p:cNvSpPr>
            <p:nvPr/>
          </p:nvSpPr>
          <p:spPr bwMode="auto">
            <a:xfrm>
              <a:off x="2920" y="2959"/>
              <a:ext cx="84" cy="50"/>
            </a:xfrm>
            <a:custGeom>
              <a:avLst/>
              <a:gdLst>
                <a:gd name="T0" fmla="*/ 70 w 84"/>
                <a:gd name="T1" fmla="*/ 43 h 50"/>
                <a:gd name="T2" fmla="*/ 0 w 84"/>
                <a:gd name="T3" fmla="*/ 50 h 50"/>
                <a:gd name="T4" fmla="*/ 3 w 84"/>
                <a:gd name="T5" fmla="*/ 36 h 50"/>
                <a:gd name="T6" fmla="*/ 3 w 84"/>
                <a:gd name="T7" fmla="*/ 28 h 50"/>
                <a:gd name="T8" fmla="*/ 3 w 84"/>
                <a:gd name="T9" fmla="*/ 15 h 50"/>
                <a:gd name="T10" fmla="*/ 0 w 84"/>
                <a:gd name="T11" fmla="*/ 0 h 50"/>
                <a:gd name="T12" fmla="*/ 72 w 84"/>
                <a:gd name="T13" fmla="*/ 5 h 50"/>
                <a:gd name="T14" fmla="*/ 77 w 84"/>
                <a:gd name="T15" fmla="*/ 7 h 50"/>
                <a:gd name="T16" fmla="*/ 80 w 84"/>
                <a:gd name="T17" fmla="*/ 10 h 50"/>
                <a:gd name="T18" fmla="*/ 82 w 84"/>
                <a:gd name="T19" fmla="*/ 17 h 50"/>
                <a:gd name="T20" fmla="*/ 84 w 84"/>
                <a:gd name="T21" fmla="*/ 24 h 50"/>
                <a:gd name="T22" fmla="*/ 82 w 84"/>
                <a:gd name="T23" fmla="*/ 31 h 50"/>
                <a:gd name="T24" fmla="*/ 80 w 84"/>
                <a:gd name="T25" fmla="*/ 36 h 50"/>
                <a:gd name="T26" fmla="*/ 75 w 84"/>
                <a:gd name="T27" fmla="*/ 42 h 50"/>
                <a:gd name="T28" fmla="*/ 70 w 84"/>
                <a:gd name="T29" fmla="*/ 43 h 5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4"/>
                <a:gd name="T46" fmla="*/ 0 h 50"/>
                <a:gd name="T47" fmla="*/ 84 w 84"/>
                <a:gd name="T48" fmla="*/ 50 h 5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4" h="50">
                  <a:moveTo>
                    <a:pt x="70" y="43"/>
                  </a:moveTo>
                  <a:lnTo>
                    <a:pt x="0" y="50"/>
                  </a:lnTo>
                  <a:lnTo>
                    <a:pt x="3" y="36"/>
                  </a:lnTo>
                  <a:lnTo>
                    <a:pt x="3" y="28"/>
                  </a:lnTo>
                  <a:lnTo>
                    <a:pt x="3" y="15"/>
                  </a:lnTo>
                  <a:lnTo>
                    <a:pt x="0" y="0"/>
                  </a:lnTo>
                  <a:lnTo>
                    <a:pt x="72" y="5"/>
                  </a:lnTo>
                  <a:lnTo>
                    <a:pt x="77" y="7"/>
                  </a:lnTo>
                  <a:lnTo>
                    <a:pt x="80" y="10"/>
                  </a:lnTo>
                  <a:lnTo>
                    <a:pt x="82" y="17"/>
                  </a:lnTo>
                  <a:lnTo>
                    <a:pt x="84" y="24"/>
                  </a:lnTo>
                  <a:lnTo>
                    <a:pt x="82" y="31"/>
                  </a:lnTo>
                  <a:lnTo>
                    <a:pt x="80" y="36"/>
                  </a:lnTo>
                  <a:lnTo>
                    <a:pt x="75" y="42"/>
                  </a:lnTo>
                  <a:lnTo>
                    <a:pt x="70" y="43"/>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404" name="Freeform 392"/>
            <p:cNvSpPr>
              <a:spLocks/>
            </p:cNvSpPr>
            <p:nvPr/>
          </p:nvSpPr>
          <p:spPr bwMode="auto">
            <a:xfrm>
              <a:off x="2641" y="4003"/>
              <a:ext cx="73" cy="47"/>
            </a:xfrm>
            <a:custGeom>
              <a:avLst/>
              <a:gdLst>
                <a:gd name="T0" fmla="*/ 61 w 73"/>
                <a:gd name="T1" fmla="*/ 42 h 47"/>
                <a:gd name="T2" fmla="*/ 0 w 73"/>
                <a:gd name="T3" fmla="*/ 47 h 47"/>
                <a:gd name="T4" fmla="*/ 1 w 73"/>
                <a:gd name="T5" fmla="*/ 35 h 47"/>
                <a:gd name="T6" fmla="*/ 3 w 73"/>
                <a:gd name="T7" fmla="*/ 24 h 47"/>
                <a:gd name="T8" fmla="*/ 1 w 73"/>
                <a:gd name="T9" fmla="*/ 14 h 47"/>
                <a:gd name="T10" fmla="*/ 0 w 73"/>
                <a:gd name="T11" fmla="*/ 0 h 47"/>
                <a:gd name="T12" fmla="*/ 61 w 73"/>
                <a:gd name="T13" fmla="*/ 7 h 47"/>
                <a:gd name="T14" fmla="*/ 66 w 73"/>
                <a:gd name="T15" fmla="*/ 8 h 47"/>
                <a:gd name="T16" fmla="*/ 69 w 73"/>
                <a:gd name="T17" fmla="*/ 12 h 47"/>
                <a:gd name="T18" fmla="*/ 71 w 73"/>
                <a:gd name="T19" fmla="*/ 17 h 47"/>
                <a:gd name="T20" fmla="*/ 73 w 73"/>
                <a:gd name="T21" fmla="*/ 24 h 47"/>
                <a:gd name="T22" fmla="*/ 71 w 73"/>
                <a:gd name="T23" fmla="*/ 29 h 47"/>
                <a:gd name="T24" fmla="*/ 69 w 73"/>
                <a:gd name="T25" fmla="*/ 36 h 47"/>
                <a:gd name="T26" fmla="*/ 66 w 73"/>
                <a:gd name="T27" fmla="*/ 40 h 47"/>
                <a:gd name="T28" fmla="*/ 61 w 73"/>
                <a:gd name="T29" fmla="*/ 42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3"/>
                <a:gd name="T46" fmla="*/ 0 h 47"/>
                <a:gd name="T47" fmla="*/ 73 w 73"/>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3" h="47">
                  <a:moveTo>
                    <a:pt x="61" y="42"/>
                  </a:moveTo>
                  <a:lnTo>
                    <a:pt x="0" y="47"/>
                  </a:lnTo>
                  <a:lnTo>
                    <a:pt x="1" y="35"/>
                  </a:lnTo>
                  <a:lnTo>
                    <a:pt x="3" y="24"/>
                  </a:lnTo>
                  <a:lnTo>
                    <a:pt x="1" y="14"/>
                  </a:lnTo>
                  <a:lnTo>
                    <a:pt x="0" y="0"/>
                  </a:lnTo>
                  <a:lnTo>
                    <a:pt x="61" y="7"/>
                  </a:lnTo>
                  <a:lnTo>
                    <a:pt x="66" y="8"/>
                  </a:lnTo>
                  <a:lnTo>
                    <a:pt x="69" y="12"/>
                  </a:lnTo>
                  <a:lnTo>
                    <a:pt x="71" y="17"/>
                  </a:lnTo>
                  <a:lnTo>
                    <a:pt x="73" y="24"/>
                  </a:lnTo>
                  <a:lnTo>
                    <a:pt x="71" y="29"/>
                  </a:lnTo>
                  <a:lnTo>
                    <a:pt x="69" y="36"/>
                  </a:lnTo>
                  <a:lnTo>
                    <a:pt x="66" y="40"/>
                  </a:lnTo>
                  <a:lnTo>
                    <a:pt x="61" y="42"/>
                  </a:lnTo>
                  <a:close/>
                </a:path>
              </a:pathLst>
            </a:custGeom>
            <a:solidFill>
              <a:srgbClr val="DD13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05" name="Freeform 393"/>
            <p:cNvSpPr>
              <a:spLocks/>
            </p:cNvSpPr>
            <p:nvPr/>
          </p:nvSpPr>
          <p:spPr bwMode="auto">
            <a:xfrm>
              <a:off x="2641" y="4003"/>
              <a:ext cx="73" cy="47"/>
            </a:xfrm>
            <a:custGeom>
              <a:avLst/>
              <a:gdLst>
                <a:gd name="T0" fmla="*/ 61 w 73"/>
                <a:gd name="T1" fmla="*/ 42 h 47"/>
                <a:gd name="T2" fmla="*/ 0 w 73"/>
                <a:gd name="T3" fmla="*/ 47 h 47"/>
                <a:gd name="T4" fmla="*/ 1 w 73"/>
                <a:gd name="T5" fmla="*/ 35 h 47"/>
                <a:gd name="T6" fmla="*/ 3 w 73"/>
                <a:gd name="T7" fmla="*/ 24 h 47"/>
                <a:gd name="T8" fmla="*/ 1 w 73"/>
                <a:gd name="T9" fmla="*/ 14 h 47"/>
                <a:gd name="T10" fmla="*/ 0 w 73"/>
                <a:gd name="T11" fmla="*/ 0 h 47"/>
                <a:gd name="T12" fmla="*/ 61 w 73"/>
                <a:gd name="T13" fmla="*/ 7 h 47"/>
                <a:gd name="T14" fmla="*/ 66 w 73"/>
                <a:gd name="T15" fmla="*/ 8 h 47"/>
                <a:gd name="T16" fmla="*/ 69 w 73"/>
                <a:gd name="T17" fmla="*/ 12 h 47"/>
                <a:gd name="T18" fmla="*/ 71 w 73"/>
                <a:gd name="T19" fmla="*/ 17 h 47"/>
                <a:gd name="T20" fmla="*/ 73 w 73"/>
                <a:gd name="T21" fmla="*/ 24 h 47"/>
                <a:gd name="T22" fmla="*/ 71 w 73"/>
                <a:gd name="T23" fmla="*/ 29 h 47"/>
                <a:gd name="T24" fmla="*/ 69 w 73"/>
                <a:gd name="T25" fmla="*/ 36 h 47"/>
                <a:gd name="T26" fmla="*/ 66 w 73"/>
                <a:gd name="T27" fmla="*/ 40 h 47"/>
                <a:gd name="T28" fmla="*/ 61 w 73"/>
                <a:gd name="T29" fmla="*/ 42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3"/>
                <a:gd name="T46" fmla="*/ 0 h 47"/>
                <a:gd name="T47" fmla="*/ 73 w 73"/>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3" h="47">
                  <a:moveTo>
                    <a:pt x="61" y="42"/>
                  </a:moveTo>
                  <a:lnTo>
                    <a:pt x="0" y="47"/>
                  </a:lnTo>
                  <a:lnTo>
                    <a:pt x="1" y="35"/>
                  </a:lnTo>
                  <a:lnTo>
                    <a:pt x="3" y="24"/>
                  </a:lnTo>
                  <a:lnTo>
                    <a:pt x="1" y="14"/>
                  </a:lnTo>
                  <a:lnTo>
                    <a:pt x="0" y="0"/>
                  </a:lnTo>
                  <a:lnTo>
                    <a:pt x="61" y="7"/>
                  </a:lnTo>
                  <a:lnTo>
                    <a:pt x="66" y="8"/>
                  </a:lnTo>
                  <a:lnTo>
                    <a:pt x="69" y="12"/>
                  </a:lnTo>
                  <a:lnTo>
                    <a:pt x="71" y="17"/>
                  </a:lnTo>
                  <a:lnTo>
                    <a:pt x="73" y="24"/>
                  </a:lnTo>
                  <a:lnTo>
                    <a:pt x="71" y="29"/>
                  </a:lnTo>
                  <a:lnTo>
                    <a:pt x="69" y="36"/>
                  </a:lnTo>
                  <a:lnTo>
                    <a:pt x="66" y="40"/>
                  </a:lnTo>
                  <a:lnTo>
                    <a:pt x="61" y="42"/>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406" name="Freeform 394"/>
            <p:cNvSpPr>
              <a:spLocks/>
            </p:cNvSpPr>
            <p:nvPr/>
          </p:nvSpPr>
          <p:spPr bwMode="auto">
            <a:xfrm>
              <a:off x="2913" y="3791"/>
              <a:ext cx="85" cy="48"/>
            </a:xfrm>
            <a:custGeom>
              <a:avLst/>
              <a:gdLst>
                <a:gd name="T0" fmla="*/ 75 w 85"/>
                <a:gd name="T1" fmla="*/ 39 h 48"/>
                <a:gd name="T2" fmla="*/ 0 w 85"/>
                <a:gd name="T3" fmla="*/ 48 h 48"/>
                <a:gd name="T4" fmla="*/ 2 w 85"/>
                <a:gd name="T5" fmla="*/ 35 h 48"/>
                <a:gd name="T6" fmla="*/ 2 w 85"/>
                <a:gd name="T7" fmla="*/ 25 h 48"/>
                <a:gd name="T8" fmla="*/ 2 w 85"/>
                <a:gd name="T9" fmla="*/ 14 h 48"/>
                <a:gd name="T10" fmla="*/ 0 w 85"/>
                <a:gd name="T11" fmla="*/ 0 h 48"/>
                <a:gd name="T12" fmla="*/ 75 w 85"/>
                <a:gd name="T13" fmla="*/ 7 h 48"/>
                <a:gd name="T14" fmla="*/ 80 w 85"/>
                <a:gd name="T15" fmla="*/ 9 h 48"/>
                <a:gd name="T16" fmla="*/ 84 w 85"/>
                <a:gd name="T17" fmla="*/ 13 h 48"/>
                <a:gd name="T18" fmla="*/ 85 w 85"/>
                <a:gd name="T19" fmla="*/ 18 h 48"/>
                <a:gd name="T20" fmla="*/ 85 w 85"/>
                <a:gd name="T21" fmla="*/ 23 h 48"/>
                <a:gd name="T22" fmla="*/ 85 w 85"/>
                <a:gd name="T23" fmla="*/ 28 h 48"/>
                <a:gd name="T24" fmla="*/ 84 w 85"/>
                <a:gd name="T25" fmla="*/ 34 h 48"/>
                <a:gd name="T26" fmla="*/ 80 w 85"/>
                <a:gd name="T27" fmla="*/ 37 h 48"/>
                <a:gd name="T28" fmla="*/ 75 w 85"/>
                <a:gd name="T29" fmla="*/ 39 h 4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48"/>
                <a:gd name="T47" fmla="*/ 85 w 85"/>
                <a:gd name="T48" fmla="*/ 48 h 4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48">
                  <a:moveTo>
                    <a:pt x="75" y="39"/>
                  </a:moveTo>
                  <a:lnTo>
                    <a:pt x="0" y="48"/>
                  </a:lnTo>
                  <a:lnTo>
                    <a:pt x="2" y="35"/>
                  </a:lnTo>
                  <a:lnTo>
                    <a:pt x="2" y="25"/>
                  </a:lnTo>
                  <a:lnTo>
                    <a:pt x="2" y="14"/>
                  </a:lnTo>
                  <a:lnTo>
                    <a:pt x="0" y="0"/>
                  </a:lnTo>
                  <a:lnTo>
                    <a:pt x="75" y="7"/>
                  </a:lnTo>
                  <a:lnTo>
                    <a:pt x="80" y="9"/>
                  </a:lnTo>
                  <a:lnTo>
                    <a:pt x="84" y="13"/>
                  </a:lnTo>
                  <a:lnTo>
                    <a:pt x="85" y="18"/>
                  </a:lnTo>
                  <a:lnTo>
                    <a:pt x="85" y="23"/>
                  </a:lnTo>
                  <a:lnTo>
                    <a:pt x="85" y="28"/>
                  </a:lnTo>
                  <a:lnTo>
                    <a:pt x="84" y="34"/>
                  </a:lnTo>
                  <a:lnTo>
                    <a:pt x="80" y="37"/>
                  </a:lnTo>
                  <a:lnTo>
                    <a:pt x="75" y="39"/>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07" name="Freeform 395"/>
            <p:cNvSpPr>
              <a:spLocks/>
            </p:cNvSpPr>
            <p:nvPr/>
          </p:nvSpPr>
          <p:spPr bwMode="auto">
            <a:xfrm>
              <a:off x="2913" y="3791"/>
              <a:ext cx="85" cy="48"/>
            </a:xfrm>
            <a:custGeom>
              <a:avLst/>
              <a:gdLst>
                <a:gd name="T0" fmla="*/ 75 w 85"/>
                <a:gd name="T1" fmla="*/ 39 h 48"/>
                <a:gd name="T2" fmla="*/ 0 w 85"/>
                <a:gd name="T3" fmla="*/ 48 h 48"/>
                <a:gd name="T4" fmla="*/ 2 w 85"/>
                <a:gd name="T5" fmla="*/ 35 h 48"/>
                <a:gd name="T6" fmla="*/ 2 w 85"/>
                <a:gd name="T7" fmla="*/ 25 h 48"/>
                <a:gd name="T8" fmla="*/ 2 w 85"/>
                <a:gd name="T9" fmla="*/ 14 h 48"/>
                <a:gd name="T10" fmla="*/ 0 w 85"/>
                <a:gd name="T11" fmla="*/ 0 h 48"/>
                <a:gd name="T12" fmla="*/ 75 w 85"/>
                <a:gd name="T13" fmla="*/ 7 h 48"/>
                <a:gd name="T14" fmla="*/ 80 w 85"/>
                <a:gd name="T15" fmla="*/ 9 h 48"/>
                <a:gd name="T16" fmla="*/ 84 w 85"/>
                <a:gd name="T17" fmla="*/ 13 h 48"/>
                <a:gd name="T18" fmla="*/ 85 w 85"/>
                <a:gd name="T19" fmla="*/ 18 h 48"/>
                <a:gd name="T20" fmla="*/ 85 w 85"/>
                <a:gd name="T21" fmla="*/ 23 h 48"/>
                <a:gd name="T22" fmla="*/ 85 w 85"/>
                <a:gd name="T23" fmla="*/ 28 h 48"/>
                <a:gd name="T24" fmla="*/ 84 w 85"/>
                <a:gd name="T25" fmla="*/ 34 h 48"/>
                <a:gd name="T26" fmla="*/ 80 w 85"/>
                <a:gd name="T27" fmla="*/ 37 h 48"/>
                <a:gd name="T28" fmla="*/ 75 w 85"/>
                <a:gd name="T29" fmla="*/ 39 h 4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48"/>
                <a:gd name="T47" fmla="*/ 85 w 85"/>
                <a:gd name="T48" fmla="*/ 48 h 4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48">
                  <a:moveTo>
                    <a:pt x="75" y="39"/>
                  </a:moveTo>
                  <a:lnTo>
                    <a:pt x="0" y="48"/>
                  </a:lnTo>
                  <a:lnTo>
                    <a:pt x="2" y="35"/>
                  </a:lnTo>
                  <a:lnTo>
                    <a:pt x="2" y="25"/>
                  </a:lnTo>
                  <a:lnTo>
                    <a:pt x="2" y="14"/>
                  </a:lnTo>
                  <a:lnTo>
                    <a:pt x="0" y="0"/>
                  </a:lnTo>
                  <a:lnTo>
                    <a:pt x="75" y="7"/>
                  </a:lnTo>
                  <a:lnTo>
                    <a:pt x="80" y="9"/>
                  </a:lnTo>
                  <a:lnTo>
                    <a:pt x="84" y="13"/>
                  </a:lnTo>
                  <a:lnTo>
                    <a:pt x="85" y="18"/>
                  </a:lnTo>
                  <a:lnTo>
                    <a:pt x="85" y="23"/>
                  </a:lnTo>
                  <a:lnTo>
                    <a:pt x="85" y="28"/>
                  </a:lnTo>
                  <a:lnTo>
                    <a:pt x="84" y="34"/>
                  </a:lnTo>
                  <a:lnTo>
                    <a:pt x="80" y="37"/>
                  </a:lnTo>
                  <a:lnTo>
                    <a:pt x="75" y="39"/>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408" name="Freeform 396"/>
            <p:cNvSpPr>
              <a:spLocks/>
            </p:cNvSpPr>
            <p:nvPr/>
          </p:nvSpPr>
          <p:spPr bwMode="auto">
            <a:xfrm>
              <a:off x="2894" y="3376"/>
              <a:ext cx="70" cy="30"/>
            </a:xfrm>
            <a:custGeom>
              <a:avLst/>
              <a:gdLst>
                <a:gd name="T0" fmla="*/ 59 w 70"/>
                <a:gd name="T1" fmla="*/ 26 h 30"/>
                <a:gd name="T2" fmla="*/ 0 w 70"/>
                <a:gd name="T3" fmla="*/ 30 h 30"/>
                <a:gd name="T4" fmla="*/ 1 w 70"/>
                <a:gd name="T5" fmla="*/ 21 h 30"/>
                <a:gd name="T6" fmla="*/ 3 w 70"/>
                <a:gd name="T7" fmla="*/ 14 h 30"/>
                <a:gd name="T8" fmla="*/ 3 w 70"/>
                <a:gd name="T9" fmla="*/ 7 h 30"/>
                <a:gd name="T10" fmla="*/ 0 w 70"/>
                <a:gd name="T11" fmla="*/ 0 h 30"/>
                <a:gd name="T12" fmla="*/ 59 w 70"/>
                <a:gd name="T13" fmla="*/ 3 h 30"/>
                <a:gd name="T14" fmla="*/ 63 w 70"/>
                <a:gd name="T15" fmla="*/ 3 h 30"/>
                <a:gd name="T16" fmla="*/ 66 w 70"/>
                <a:gd name="T17" fmla="*/ 7 h 30"/>
                <a:gd name="T18" fmla="*/ 70 w 70"/>
                <a:gd name="T19" fmla="*/ 10 h 30"/>
                <a:gd name="T20" fmla="*/ 70 w 70"/>
                <a:gd name="T21" fmla="*/ 14 h 30"/>
                <a:gd name="T22" fmla="*/ 70 w 70"/>
                <a:gd name="T23" fmla="*/ 17 h 30"/>
                <a:gd name="T24" fmla="*/ 66 w 70"/>
                <a:gd name="T25" fmla="*/ 21 h 30"/>
                <a:gd name="T26" fmla="*/ 63 w 70"/>
                <a:gd name="T27" fmla="*/ 24 h 30"/>
                <a:gd name="T28" fmla="*/ 59 w 70"/>
                <a:gd name="T29" fmla="*/ 26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30"/>
                <a:gd name="T47" fmla="*/ 70 w 70"/>
                <a:gd name="T48" fmla="*/ 30 h 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30">
                  <a:moveTo>
                    <a:pt x="59" y="26"/>
                  </a:moveTo>
                  <a:lnTo>
                    <a:pt x="0" y="30"/>
                  </a:lnTo>
                  <a:lnTo>
                    <a:pt x="1" y="21"/>
                  </a:lnTo>
                  <a:lnTo>
                    <a:pt x="3" y="14"/>
                  </a:lnTo>
                  <a:lnTo>
                    <a:pt x="3" y="7"/>
                  </a:lnTo>
                  <a:lnTo>
                    <a:pt x="0" y="0"/>
                  </a:lnTo>
                  <a:lnTo>
                    <a:pt x="59" y="3"/>
                  </a:lnTo>
                  <a:lnTo>
                    <a:pt x="63" y="3"/>
                  </a:lnTo>
                  <a:lnTo>
                    <a:pt x="66" y="7"/>
                  </a:lnTo>
                  <a:lnTo>
                    <a:pt x="70" y="10"/>
                  </a:lnTo>
                  <a:lnTo>
                    <a:pt x="70" y="14"/>
                  </a:lnTo>
                  <a:lnTo>
                    <a:pt x="70" y="17"/>
                  </a:lnTo>
                  <a:lnTo>
                    <a:pt x="66" y="21"/>
                  </a:lnTo>
                  <a:lnTo>
                    <a:pt x="63" y="24"/>
                  </a:lnTo>
                  <a:lnTo>
                    <a:pt x="59" y="26"/>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09" name="Freeform 397"/>
            <p:cNvSpPr>
              <a:spLocks/>
            </p:cNvSpPr>
            <p:nvPr/>
          </p:nvSpPr>
          <p:spPr bwMode="auto">
            <a:xfrm>
              <a:off x="2894" y="3376"/>
              <a:ext cx="70" cy="30"/>
            </a:xfrm>
            <a:custGeom>
              <a:avLst/>
              <a:gdLst>
                <a:gd name="T0" fmla="*/ 59 w 70"/>
                <a:gd name="T1" fmla="*/ 26 h 30"/>
                <a:gd name="T2" fmla="*/ 0 w 70"/>
                <a:gd name="T3" fmla="*/ 30 h 30"/>
                <a:gd name="T4" fmla="*/ 1 w 70"/>
                <a:gd name="T5" fmla="*/ 21 h 30"/>
                <a:gd name="T6" fmla="*/ 3 w 70"/>
                <a:gd name="T7" fmla="*/ 14 h 30"/>
                <a:gd name="T8" fmla="*/ 3 w 70"/>
                <a:gd name="T9" fmla="*/ 7 h 30"/>
                <a:gd name="T10" fmla="*/ 0 w 70"/>
                <a:gd name="T11" fmla="*/ 0 h 30"/>
                <a:gd name="T12" fmla="*/ 59 w 70"/>
                <a:gd name="T13" fmla="*/ 3 h 30"/>
                <a:gd name="T14" fmla="*/ 63 w 70"/>
                <a:gd name="T15" fmla="*/ 3 h 30"/>
                <a:gd name="T16" fmla="*/ 66 w 70"/>
                <a:gd name="T17" fmla="*/ 7 h 30"/>
                <a:gd name="T18" fmla="*/ 70 w 70"/>
                <a:gd name="T19" fmla="*/ 10 h 30"/>
                <a:gd name="T20" fmla="*/ 70 w 70"/>
                <a:gd name="T21" fmla="*/ 14 h 30"/>
                <a:gd name="T22" fmla="*/ 70 w 70"/>
                <a:gd name="T23" fmla="*/ 17 h 30"/>
                <a:gd name="T24" fmla="*/ 66 w 70"/>
                <a:gd name="T25" fmla="*/ 21 h 30"/>
                <a:gd name="T26" fmla="*/ 63 w 70"/>
                <a:gd name="T27" fmla="*/ 24 h 30"/>
                <a:gd name="T28" fmla="*/ 59 w 70"/>
                <a:gd name="T29" fmla="*/ 26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30"/>
                <a:gd name="T47" fmla="*/ 70 w 70"/>
                <a:gd name="T48" fmla="*/ 30 h 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30">
                  <a:moveTo>
                    <a:pt x="59" y="26"/>
                  </a:moveTo>
                  <a:lnTo>
                    <a:pt x="0" y="30"/>
                  </a:lnTo>
                  <a:lnTo>
                    <a:pt x="1" y="21"/>
                  </a:lnTo>
                  <a:lnTo>
                    <a:pt x="3" y="14"/>
                  </a:lnTo>
                  <a:lnTo>
                    <a:pt x="3" y="7"/>
                  </a:lnTo>
                  <a:lnTo>
                    <a:pt x="0" y="0"/>
                  </a:lnTo>
                  <a:lnTo>
                    <a:pt x="59" y="3"/>
                  </a:lnTo>
                  <a:lnTo>
                    <a:pt x="63" y="3"/>
                  </a:lnTo>
                  <a:lnTo>
                    <a:pt x="66" y="7"/>
                  </a:lnTo>
                  <a:lnTo>
                    <a:pt x="70" y="10"/>
                  </a:lnTo>
                  <a:lnTo>
                    <a:pt x="70" y="14"/>
                  </a:lnTo>
                  <a:lnTo>
                    <a:pt x="70" y="17"/>
                  </a:lnTo>
                  <a:lnTo>
                    <a:pt x="66" y="21"/>
                  </a:lnTo>
                  <a:lnTo>
                    <a:pt x="63" y="24"/>
                  </a:lnTo>
                  <a:lnTo>
                    <a:pt x="59" y="26"/>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410" name="Freeform 398"/>
            <p:cNvSpPr>
              <a:spLocks/>
            </p:cNvSpPr>
            <p:nvPr/>
          </p:nvSpPr>
          <p:spPr bwMode="auto">
            <a:xfrm>
              <a:off x="2567" y="3135"/>
              <a:ext cx="72" cy="47"/>
            </a:xfrm>
            <a:custGeom>
              <a:avLst/>
              <a:gdLst>
                <a:gd name="T0" fmla="*/ 61 w 72"/>
                <a:gd name="T1" fmla="*/ 40 h 47"/>
                <a:gd name="T2" fmla="*/ 0 w 72"/>
                <a:gd name="T3" fmla="*/ 47 h 47"/>
                <a:gd name="T4" fmla="*/ 2 w 72"/>
                <a:gd name="T5" fmla="*/ 35 h 47"/>
                <a:gd name="T6" fmla="*/ 2 w 72"/>
                <a:gd name="T7" fmla="*/ 24 h 47"/>
                <a:gd name="T8" fmla="*/ 2 w 72"/>
                <a:gd name="T9" fmla="*/ 12 h 47"/>
                <a:gd name="T10" fmla="*/ 0 w 72"/>
                <a:gd name="T11" fmla="*/ 0 h 47"/>
                <a:gd name="T12" fmla="*/ 61 w 72"/>
                <a:gd name="T13" fmla="*/ 5 h 47"/>
                <a:gd name="T14" fmla="*/ 67 w 72"/>
                <a:gd name="T15" fmla="*/ 7 h 47"/>
                <a:gd name="T16" fmla="*/ 70 w 72"/>
                <a:gd name="T17" fmla="*/ 10 h 47"/>
                <a:gd name="T18" fmla="*/ 72 w 72"/>
                <a:gd name="T19" fmla="*/ 17 h 47"/>
                <a:gd name="T20" fmla="*/ 72 w 72"/>
                <a:gd name="T21" fmla="*/ 23 h 47"/>
                <a:gd name="T22" fmla="*/ 72 w 72"/>
                <a:gd name="T23" fmla="*/ 30 h 47"/>
                <a:gd name="T24" fmla="*/ 70 w 72"/>
                <a:gd name="T25" fmla="*/ 35 h 47"/>
                <a:gd name="T26" fmla="*/ 67 w 72"/>
                <a:gd name="T27" fmla="*/ 38 h 47"/>
                <a:gd name="T28" fmla="*/ 61 w 72"/>
                <a:gd name="T29" fmla="*/ 40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2"/>
                <a:gd name="T46" fmla="*/ 0 h 47"/>
                <a:gd name="T47" fmla="*/ 72 w 72"/>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2" h="47">
                  <a:moveTo>
                    <a:pt x="61" y="40"/>
                  </a:moveTo>
                  <a:lnTo>
                    <a:pt x="0" y="47"/>
                  </a:lnTo>
                  <a:lnTo>
                    <a:pt x="2" y="35"/>
                  </a:lnTo>
                  <a:lnTo>
                    <a:pt x="2" y="24"/>
                  </a:lnTo>
                  <a:lnTo>
                    <a:pt x="2" y="12"/>
                  </a:lnTo>
                  <a:lnTo>
                    <a:pt x="0" y="0"/>
                  </a:lnTo>
                  <a:lnTo>
                    <a:pt x="61" y="5"/>
                  </a:lnTo>
                  <a:lnTo>
                    <a:pt x="67" y="7"/>
                  </a:lnTo>
                  <a:lnTo>
                    <a:pt x="70" y="10"/>
                  </a:lnTo>
                  <a:lnTo>
                    <a:pt x="72" y="17"/>
                  </a:lnTo>
                  <a:lnTo>
                    <a:pt x="72" y="23"/>
                  </a:lnTo>
                  <a:lnTo>
                    <a:pt x="72" y="30"/>
                  </a:lnTo>
                  <a:lnTo>
                    <a:pt x="70" y="35"/>
                  </a:lnTo>
                  <a:lnTo>
                    <a:pt x="67" y="38"/>
                  </a:lnTo>
                  <a:lnTo>
                    <a:pt x="61" y="40"/>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11" name="Freeform 399"/>
            <p:cNvSpPr>
              <a:spLocks/>
            </p:cNvSpPr>
            <p:nvPr/>
          </p:nvSpPr>
          <p:spPr bwMode="auto">
            <a:xfrm>
              <a:off x="2567" y="3135"/>
              <a:ext cx="72" cy="47"/>
            </a:xfrm>
            <a:custGeom>
              <a:avLst/>
              <a:gdLst>
                <a:gd name="T0" fmla="*/ 61 w 72"/>
                <a:gd name="T1" fmla="*/ 40 h 47"/>
                <a:gd name="T2" fmla="*/ 0 w 72"/>
                <a:gd name="T3" fmla="*/ 47 h 47"/>
                <a:gd name="T4" fmla="*/ 2 w 72"/>
                <a:gd name="T5" fmla="*/ 35 h 47"/>
                <a:gd name="T6" fmla="*/ 2 w 72"/>
                <a:gd name="T7" fmla="*/ 24 h 47"/>
                <a:gd name="T8" fmla="*/ 2 w 72"/>
                <a:gd name="T9" fmla="*/ 12 h 47"/>
                <a:gd name="T10" fmla="*/ 0 w 72"/>
                <a:gd name="T11" fmla="*/ 0 h 47"/>
                <a:gd name="T12" fmla="*/ 61 w 72"/>
                <a:gd name="T13" fmla="*/ 5 h 47"/>
                <a:gd name="T14" fmla="*/ 67 w 72"/>
                <a:gd name="T15" fmla="*/ 7 h 47"/>
                <a:gd name="T16" fmla="*/ 70 w 72"/>
                <a:gd name="T17" fmla="*/ 10 h 47"/>
                <a:gd name="T18" fmla="*/ 72 w 72"/>
                <a:gd name="T19" fmla="*/ 17 h 47"/>
                <a:gd name="T20" fmla="*/ 72 w 72"/>
                <a:gd name="T21" fmla="*/ 23 h 47"/>
                <a:gd name="T22" fmla="*/ 72 w 72"/>
                <a:gd name="T23" fmla="*/ 30 h 47"/>
                <a:gd name="T24" fmla="*/ 70 w 72"/>
                <a:gd name="T25" fmla="*/ 35 h 47"/>
                <a:gd name="T26" fmla="*/ 67 w 72"/>
                <a:gd name="T27" fmla="*/ 38 h 47"/>
                <a:gd name="T28" fmla="*/ 61 w 72"/>
                <a:gd name="T29" fmla="*/ 40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2"/>
                <a:gd name="T46" fmla="*/ 0 h 47"/>
                <a:gd name="T47" fmla="*/ 72 w 72"/>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2" h="47">
                  <a:moveTo>
                    <a:pt x="61" y="40"/>
                  </a:moveTo>
                  <a:lnTo>
                    <a:pt x="0" y="47"/>
                  </a:lnTo>
                  <a:lnTo>
                    <a:pt x="2" y="35"/>
                  </a:lnTo>
                  <a:lnTo>
                    <a:pt x="2" y="24"/>
                  </a:lnTo>
                  <a:lnTo>
                    <a:pt x="2" y="12"/>
                  </a:lnTo>
                  <a:lnTo>
                    <a:pt x="0" y="0"/>
                  </a:lnTo>
                  <a:lnTo>
                    <a:pt x="61" y="5"/>
                  </a:lnTo>
                  <a:lnTo>
                    <a:pt x="67" y="7"/>
                  </a:lnTo>
                  <a:lnTo>
                    <a:pt x="70" y="10"/>
                  </a:lnTo>
                  <a:lnTo>
                    <a:pt x="72" y="17"/>
                  </a:lnTo>
                  <a:lnTo>
                    <a:pt x="72" y="23"/>
                  </a:lnTo>
                  <a:lnTo>
                    <a:pt x="72" y="30"/>
                  </a:lnTo>
                  <a:lnTo>
                    <a:pt x="70" y="35"/>
                  </a:lnTo>
                  <a:lnTo>
                    <a:pt x="67" y="38"/>
                  </a:lnTo>
                  <a:lnTo>
                    <a:pt x="61" y="40"/>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412" name="Freeform 400"/>
            <p:cNvSpPr>
              <a:spLocks/>
            </p:cNvSpPr>
            <p:nvPr/>
          </p:nvSpPr>
          <p:spPr bwMode="auto">
            <a:xfrm>
              <a:off x="2717" y="3376"/>
              <a:ext cx="56" cy="49"/>
            </a:xfrm>
            <a:custGeom>
              <a:avLst/>
              <a:gdLst>
                <a:gd name="T0" fmla="*/ 53 w 56"/>
                <a:gd name="T1" fmla="*/ 23 h 49"/>
                <a:gd name="T2" fmla="*/ 9 w 56"/>
                <a:gd name="T3" fmla="*/ 49 h 49"/>
                <a:gd name="T4" fmla="*/ 9 w 56"/>
                <a:gd name="T5" fmla="*/ 35 h 49"/>
                <a:gd name="T6" fmla="*/ 7 w 56"/>
                <a:gd name="T7" fmla="*/ 24 h 49"/>
                <a:gd name="T8" fmla="*/ 6 w 56"/>
                <a:gd name="T9" fmla="*/ 14 h 49"/>
                <a:gd name="T10" fmla="*/ 0 w 56"/>
                <a:gd name="T11" fmla="*/ 2 h 49"/>
                <a:gd name="T12" fmla="*/ 42 w 56"/>
                <a:gd name="T13" fmla="*/ 0 h 49"/>
                <a:gd name="T14" fmla="*/ 46 w 56"/>
                <a:gd name="T15" fmla="*/ 0 h 49"/>
                <a:gd name="T16" fmla="*/ 51 w 56"/>
                <a:gd name="T17" fmla="*/ 2 h 49"/>
                <a:gd name="T18" fmla="*/ 53 w 56"/>
                <a:gd name="T19" fmla="*/ 5 h 49"/>
                <a:gd name="T20" fmla="*/ 56 w 56"/>
                <a:gd name="T21" fmla="*/ 9 h 49"/>
                <a:gd name="T22" fmla="*/ 56 w 56"/>
                <a:gd name="T23" fmla="*/ 12 h 49"/>
                <a:gd name="T24" fmla="*/ 56 w 56"/>
                <a:gd name="T25" fmla="*/ 17 h 49"/>
                <a:gd name="T26" fmla="*/ 56 w 56"/>
                <a:gd name="T27" fmla="*/ 21 h 49"/>
                <a:gd name="T28" fmla="*/ 53 w 56"/>
                <a:gd name="T29" fmla="*/ 23 h 4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6"/>
                <a:gd name="T46" fmla="*/ 0 h 49"/>
                <a:gd name="T47" fmla="*/ 56 w 56"/>
                <a:gd name="T48" fmla="*/ 49 h 4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6" h="49">
                  <a:moveTo>
                    <a:pt x="53" y="23"/>
                  </a:moveTo>
                  <a:lnTo>
                    <a:pt x="9" y="49"/>
                  </a:lnTo>
                  <a:lnTo>
                    <a:pt x="9" y="35"/>
                  </a:lnTo>
                  <a:lnTo>
                    <a:pt x="7" y="24"/>
                  </a:lnTo>
                  <a:lnTo>
                    <a:pt x="6" y="14"/>
                  </a:lnTo>
                  <a:lnTo>
                    <a:pt x="0" y="2"/>
                  </a:lnTo>
                  <a:lnTo>
                    <a:pt x="42" y="0"/>
                  </a:lnTo>
                  <a:lnTo>
                    <a:pt x="46" y="0"/>
                  </a:lnTo>
                  <a:lnTo>
                    <a:pt x="51" y="2"/>
                  </a:lnTo>
                  <a:lnTo>
                    <a:pt x="53" y="5"/>
                  </a:lnTo>
                  <a:lnTo>
                    <a:pt x="56" y="9"/>
                  </a:lnTo>
                  <a:lnTo>
                    <a:pt x="56" y="12"/>
                  </a:lnTo>
                  <a:lnTo>
                    <a:pt x="56" y="17"/>
                  </a:lnTo>
                  <a:lnTo>
                    <a:pt x="56" y="21"/>
                  </a:lnTo>
                  <a:lnTo>
                    <a:pt x="53" y="23"/>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13" name="Freeform 401"/>
            <p:cNvSpPr>
              <a:spLocks/>
            </p:cNvSpPr>
            <p:nvPr/>
          </p:nvSpPr>
          <p:spPr bwMode="auto">
            <a:xfrm>
              <a:off x="2717" y="3376"/>
              <a:ext cx="56" cy="49"/>
            </a:xfrm>
            <a:custGeom>
              <a:avLst/>
              <a:gdLst>
                <a:gd name="T0" fmla="*/ 53 w 56"/>
                <a:gd name="T1" fmla="*/ 23 h 49"/>
                <a:gd name="T2" fmla="*/ 9 w 56"/>
                <a:gd name="T3" fmla="*/ 49 h 49"/>
                <a:gd name="T4" fmla="*/ 9 w 56"/>
                <a:gd name="T5" fmla="*/ 35 h 49"/>
                <a:gd name="T6" fmla="*/ 7 w 56"/>
                <a:gd name="T7" fmla="*/ 24 h 49"/>
                <a:gd name="T8" fmla="*/ 6 w 56"/>
                <a:gd name="T9" fmla="*/ 14 h 49"/>
                <a:gd name="T10" fmla="*/ 0 w 56"/>
                <a:gd name="T11" fmla="*/ 2 h 49"/>
                <a:gd name="T12" fmla="*/ 42 w 56"/>
                <a:gd name="T13" fmla="*/ 0 h 49"/>
                <a:gd name="T14" fmla="*/ 46 w 56"/>
                <a:gd name="T15" fmla="*/ 0 h 49"/>
                <a:gd name="T16" fmla="*/ 51 w 56"/>
                <a:gd name="T17" fmla="*/ 2 h 49"/>
                <a:gd name="T18" fmla="*/ 53 w 56"/>
                <a:gd name="T19" fmla="*/ 5 h 49"/>
                <a:gd name="T20" fmla="*/ 56 w 56"/>
                <a:gd name="T21" fmla="*/ 9 h 49"/>
                <a:gd name="T22" fmla="*/ 56 w 56"/>
                <a:gd name="T23" fmla="*/ 12 h 49"/>
                <a:gd name="T24" fmla="*/ 56 w 56"/>
                <a:gd name="T25" fmla="*/ 17 h 49"/>
                <a:gd name="T26" fmla="*/ 56 w 56"/>
                <a:gd name="T27" fmla="*/ 21 h 49"/>
                <a:gd name="T28" fmla="*/ 53 w 56"/>
                <a:gd name="T29" fmla="*/ 23 h 4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6"/>
                <a:gd name="T46" fmla="*/ 0 h 49"/>
                <a:gd name="T47" fmla="*/ 56 w 56"/>
                <a:gd name="T48" fmla="*/ 49 h 4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6" h="49">
                  <a:moveTo>
                    <a:pt x="53" y="23"/>
                  </a:moveTo>
                  <a:lnTo>
                    <a:pt x="9" y="49"/>
                  </a:lnTo>
                  <a:lnTo>
                    <a:pt x="9" y="35"/>
                  </a:lnTo>
                  <a:lnTo>
                    <a:pt x="7" y="24"/>
                  </a:lnTo>
                  <a:lnTo>
                    <a:pt x="6" y="14"/>
                  </a:lnTo>
                  <a:lnTo>
                    <a:pt x="0" y="2"/>
                  </a:lnTo>
                  <a:lnTo>
                    <a:pt x="42" y="0"/>
                  </a:lnTo>
                  <a:lnTo>
                    <a:pt x="46" y="0"/>
                  </a:lnTo>
                  <a:lnTo>
                    <a:pt x="51" y="2"/>
                  </a:lnTo>
                  <a:lnTo>
                    <a:pt x="53" y="5"/>
                  </a:lnTo>
                  <a:lnTo>
                    <a:pt x="56" y="9"/>
                  </a:lnTo>
                  <a:lnTo>
                    <a:pt x="56" y="12"/>
                  </a:lnTo>
                  <a:lnTo>
                    <a:pt x="56" y="17"/>
                  </a:lnTo>
                  <a:lnTo>
                    <a:pt x="56" y="21"/>
                  </a:lnTo>
                  <a:lnTo>
                    <a:pt x="53" y="23"/>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414" name="Freeform 402"/>
            <p:cNvSpPr>
              <a:spLocks/>
            </p:cNvSpPr>
            <p:nvPr/>
          </p:nvSpPr>
          <p:spPr bwMode="auto">
            <a:xfrm>
              <a:off x="2754" y="3660"/>
              <a:ext cx="70" cy="95"/>
            </a:xfrm>
            <a:custGeom>
              <a:avLst/>
              <a:gdLst>
                <a:gd name="T0" fmla="*/ 38 w 70"/>
                <a:gd name="T1" fmla="*/ 86 h 95"/>
                <a:gd name="T2" fmla="*/ 0 w 70"/>
                <a:gd name="T3" fmla="*/ 34 h 95"/>
                <a:gd name="T4" fmla="*/ 12 w 70"/>
                <a:gd name="T5" fmla="*/ 28 h 95"/>
                <a:gd name="T6" fmla="*/ 18 w 70"/>
                <a:gd name="T7" fmla="*/ 21 h 95"/>
                <a:gd name="T8" fmla="*/ 25 w 70"/>
                <a:gd name="T9" fmla="*/ 13 h 95"/>
                <a:gd name="T10" fmla="*/ 35 w 70"/>
                <a:gd name="T11" fmla="*/ 0 h 95"/>
                <a:gd name="T12" fmla="*/ 66 w 70"/>
                <a:gd name="T13" fmla="*/ 72 h 95"/>
                <a:gd name="T14" fmla="*/ 70 w 70"/>
                <a:gd name="T15" fmla="*/ 79 h 95"/>
                <a:gd name="T16" fmla="*/ 70 w 70"/>
                <a:gd name="T17" fmla="*/ 86 h 95"/>
                <a:gd name="T18" fmla="*/ 68 w 70"/>
                <a:gd name="T19" fmla="*/ 89 h 95"/>
                <a:gd name="T20" fmla="*/ 65 w 70"/>
                <a:gd name="T21" fmla="*/ 93 h 95"/>
                <a:gd name="T22" fmla="*/ 59 w 70"/>
                <a:gd name="T23" fmla="*/ 95 h 95"/>
                <a:gd name="T24" fmla="*/ 52 w 70"/>
                <a:gd name="T25" fmla="*/ 95 h 95"/>
                <a:gd name="T26" fmla="*/ 45 w 70"/>
                <a:gd name="T27" fmla="*/ 91 h 95"/>
                <a:gd name="T28" fmla="*/ 38 w 70"/>
                <a:gd name="T29" fmla="*/ 86 h 9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95"/>
                <a:gd name="T47" fmla="*/ 70 w 70"/>
                <a:gd name="T48" fmla="*/ 95 h 9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95">
                  <a:moveTo>
                    <a:pt x="38" y="86"/>
                  </a:moveTo>
                  <a:lnTo>
                    <a:pt x="0" y="34"/>
                  </a:lnTo>
                  <a:lnTo>
                    <a:pt x="12" y="28"/>
                  </a:lnTo>
                  <a:lnTo>
                    <a:pt x="18" y="21"/>
                  </a:lnTo>
                  <a:lnTo>
                    <a:pt x="25" y="13"/>
                  </a:lnTo>
                  <a:lnTo>
                    <a:pt x="35" y="0"/>
                  </a:lnTo>
                  <a:lnTo>
                    <a:pt x="66" y="72"/>
                  </a:lnTo>
                  <a:lnTo>
                    <a:pt x="70" y="79"/>
                  </a:lnTo>
                  <a:lnTo>
                    <a:pt x="70" y="86"/>
                  </a:lnTo>
                  <a:lnTo>
                    <a:pt x="68" y="89"/>
                  </a:lnTo>
                  <a:lnTo>
                    <a:pt x="65" y="93"/>
                  </a:lnTo>
                  <a:lnTo>
                    <a:pt x="59" y="95"/>
                  </a:lnTo>
                  <a:lnTo>
                    <a:pt x="52" y="95"/>
                  </a:lnTo>
                  <a:lnTo>
                    <a:pt x="45" y="91"/>
                  </a:lnTo>
                  <a:lnTo>
                    <a:pt x="38" y="86"/>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15" name="Freeform 403"/>
            <p:cNvSpPr>
              <a:spLocks/>
            </p:cNvSpPr>
            <p:nvPr/>
          </p:nvSpPr>
          <p:spPr bwMode="auto">
            <a:xfrm>
              <a:off x="2754" y="3660"/>
              <a:ext cx="70" cy="95"/>
            </a:xfrm>
            <a:custGeom>
              <a:avLst/>
              <a:gdLst>
                <a:gd name="T0" fmla="*/ 38 w 70"/>
                <a:gd name="T1" fmla="*/ 86 h 95"/>
                <a:gd name="T2" fmla="*/ 0 w 70"/>
                <a:gd name="T3" fmla="*/ 34 h 95"/>
                <a:gd name="T4" fmla="*/ 12 w 70"/>
                <a:gd name="T5" fmla="*/ 28 h 95"/>
                <a:gd name="T6" fmla="*/ 18 w 70"/>
                <a:gd name="T7" fmla="*/ 21 h 95"/>
                <a:gd name="T8" fmla="*/ 25 w 70"/>
                <a:gd name="T9" fmla="*/ 13 h 95"/>
                <a:gd name="T10" fmla="*/ 35 w 70"/>
                <a:gd name="T11" fmla="*/ 0 h 95"/>
                <a:gd name="T12" fmla="*/ 66 w 70"/>
                <a:gd name="T13" fmla="*/ 72 h 95"/>
                <a:gd name="T14" fmla="*/ 70 w 70"/>
                <a:gd name="T15" fmla="*/ 79 h 95"/>
                <a:gd name="T16" fmla="*/ 70 w 70"/>
                <a:gd name="T17" fmla="*/ 86 h 95"/>
                <a:gd name="T18" fmla="*/ 68 w 70"/>
                <a:gd name="T19" fmla="*/ 89 h 95"/>
                <a:gd name="T20" fmla="*/ 65 w 70"/>
                <a:gd name="T21" fmla="*/ 93 h 95"/>
                <a:gd name="T22" fmla="*/ 59 w 70"/>
                <a:gd name="T23" fmla="*/ 95 h 95"/>
                <a:gd name="T24" fmla="*/ 52 w 70"/>
                <a:gd name="T25" fmla="*/ 95 h 95"/>
                <a:gd name="T26" fmla="*/ 45 w 70"/>
                <a:gd name="T27" fmla="*/ 91 h 95"/>
                <a:gd name="T28" fmla="*/ 38 w 70"/>
                <a:gd name="T29" fmla="*/ 86 h 9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95"/>
                <a:gd name="T47" fmla="*/ 70 w 70"/>
                <a:gd name="T48" fmla="*/ 95 h 9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95">
                  <a:moveTo>
                    <a:pt x="38" y="86"/>
                  </a:moveTo>
                  <a:lnTo>
                    <a:pt x="0" y="34"/>
                  </a:lnTo>
                  <a:lnTo>
                    <a:pt x="12" y="28"/>
                  </a:lnTo>
                  <a:lnTo>
                    <a:pt x="18" y="21"/>
                  </a:lnTo>
                  <a:lnTo>
                    <a:pt x="25" y="13"/>
                  </a:lnTo>
                  <a:lnTo>
                    <a:pt x="35" y="0"/>
                  </a:lnTo>
                  <a:lnTo>
                    <a:pt x="66" y="72"/>
                  </a:lnTo>
                  <a:lnTo>
                    <a:pt x="70" y="79"/>
                  </a:lnTo>
                  <a:lnTo>
                    <a:pt x="70" y="86"/>
                  </a:lnTo>
                  <a:lnTo>
                    <a:pt x="68" y="89"/>
                  </a:lnTo>
                  <a:lnTo>
                    <a:pt x="65" y="93"/>
                  </a:lnTo>
                  <a:lnTo>
                    <a:pt x="59" y="95"/>
                  </a:lnTo>
                  <a:lnTo>
                    <a:pt x="52" y="95"/>
                  </a:lnTo>
                  <a:lnTo>
                    <a:pt x="45" y="91"/>
                  </a:lnTo>
                  <a:lnTo>
                    <a:pt x="38" y="86"/>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416" name="Freeform 404"/>
            <p:cNvSpPr>
              <a:spLocks/>
            </p:cNvSpPr>
            <p:nvPr/>
          </p:nvSpPr>
          <p:spPr bwMode="auto">
            <a:xfrm>
              <a:off x="2737" y="3460"/>
              <a:ext cx="83" cy="104"/>
            </a:xfrm>
            <a:custGeom>
              <a:avLst/>
              <a:gdLst>
                <a:gd name="T0" fmla="*/ 61 w 83"/>
                <a:gd name="T1" fmla="*/ 10 h 104"/>
                <a:gd name="T2" fmla="*/ 0 w 83"/>
                <a:gd name="T3" fmla="*/ 82 h 104"/>
                <a:gd name="T4" fmla="*/ 12 w 83"/>
                <a:gd name="T5" fmla="*/ 85 h 104"/>
                <a:gd name="T6" fmla="*/ 21 w 83"/>
                <a:gd name="T7" fmla="*/ 89 h 104"/>
                <a:gd name="T8" fmla="*/ 31 w 83"/>
                <a:gd name="T9" fmla="*/ 94 h 104"/>
                <a:gd name="T10" fmla="*/ 43 w 83"/>
                <a:gd name="T11" fmla="*/ 104 h 104"/>
                <a:gd name="T12" fmla="*/ 80 w 83"/>
                <a:gd name="T13" fmla="*/ 22 h 104"/>
                <a:gd name="T14" fmla="*/ 83 w 83"/>
                <a:gd name="T15" fmla="*/ 15 h 104"/>
                <a:gd name="T16" fmla="*/ 83 w 83"/>
                <a:gd name="T17" fmla="*/ 8 h 104"/>
                <a:gd name="T18" fmla="*/ 83 w 83"/>
                <a:gd name="T19" fmla="*/ 5 h 104"/>
                <a:gd name="T20" fmla="*/ 82 w 83"/>
                <a:gd name="T21" fmla="*/ 1 h 104"/>
                <a:gd name="T22" fmla="*/ 78 w 83"/>
                <a:gd name="T23" fmla="*/ 0 h 104"/>
                <a:gd name="T24" fmla="*/ 73 w 83"/>
                <a:gd name="T25" fmla="*/ 1 h 104"/>
                <a:gd name="T26" fmla="*/ 66 w 83"/>
                <a:gd name="T27" fmla="*/ 5 h 104"/>
                <a:gd name="T28" fmla="*/ 61 w 83"/>
                <a:gd name="T29" fmla="*/ 10 h 10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3"/>
                <a:gd name="T46" fmla="*/ 0 h 104"/>
                <a:gd name="T47" fmla="*/ 83 w 83"/>
                <a:gd name="T48" fmla="*/ 104 h 10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3" h="104">
                  <a:moveTo>
                    <a:pt x="61" y="10"/>
                  </a:moveTo>
                  <a:lnTo>
                    <a:pt x="0" y="82"/>
                  </a:lnTo>
                  <a:lnTo>
                    <a:pt x="12" y="85"/>
                  </a:lnTo>
                  <a:lnTo>
                    <a:pt x="21" y="89"/>
                  </a:lnTo>
                  <a:lnTo>
                    <a:pt x="31" y="94"/>
                  </a:lnTo>
                  <a:lnTo>
                    <a:pt x="43" y="104"/>
                  </a:lnTo>
                  <a:lnTo>
                    <a:pt x="80" y="22"/>
                  </a:lnTo>
                  <a:lnTo>
                    <a:pt x="83" y="15"/>
                  </a:lnTo>
                  <a:lnTo>
                    <a:pt x="83" y="8"/>
                  </a:lnTo>
                  <a:lnTo>
                    <a:pt x="83" y="5"/>
                  </a:lnTo>
                  <a:lnTo>
                    <a:pt x="82" y="1"/>
                  </a:lnTo>
                  <a:lnTo>
                    <a:pt x="78" y="0"/>
                  </a:lnTo>
                  <a:lnTo>
                    <a:pt x="73" y="1"/>
                  </a:lnTo>
                  <a:lnTo>
                    <a:pt x="66" y="5"/>
                  </a:lnTo>
                  <a:lnTo>
                    <a:pt x="61" y="10"/>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17" name="Freeform 405"/>
            <p:cNvSpPr>
              <a:spLocks/>
            </p:cNvSpPr>
            <p:nvPr/>
          </p:nvSpPr>
          <p:spPr bwMode="auto">
            <a:xfrm>
              <a:off x="2737" y="3460"/>
              <a:ext cx="83" cy="104"/>
            </a:xfrm>
            <a:custGeom>
              <a:avLst/>
              <a:gdLst>
                <a:gd name="T0" fmla="*/ 61 w 83"/>
                <a:gd name="T1" fmla="*/ 10 h 104"/>
                <a:gd name="T2" fmla="*/ 0 w 83"/>
                <a:gd name="T3" fmla="*/ 82 h 104"/>
                <a:gd name="T4" fmla="*/ 12 w 83"/>
                <a:gd name="T5" fmla="*/ 85 h 104"/>
                <a:gd name="T6" fmla="*/ 21 w 83"/>
                <a:gd name="T7" fmla="*/ 89 h 104"/>
                <a:gd name="T8" fmla="*/ 31 w 83"/>
                <a:gd name="T9" fmla="*/ 94 h 104"/>
                <a:gd name="T10" fmla="*/ 43 w 83"/>
                <a:gd name="T11" fmla="*/ 104 h 104"/>
                <a:gd name="T12" fmla="*/ 80 w 83"/>
                <a:gd name="T13" fmla="*/ 22 h 104"/>
                <a:gd name="T14" fmla="*/ 83 w 83"/>
                <a:gd name="T15" fmla="*/ 15 h 104"/>
                <a:gd name="T16" fmla="*/ 83 w 83"/>
                <a:gd name="T17" fmla="*/ 8 h 104"/>
                <a:gd name="T18" fmla="*/ 83 w 83"/>
                <a:gd name="T19" fmla="*/ 5 h 104"/>
                <a:gd name="T20" fmla="*/ 82 w 83"/>
                <a:gd name="T21" fmla="*/ 1 h 104"/>
                <a:gd name="T22" fmla="*/ 78 w 83"/>
                <a:gd name="T23" fmla="*/ 0 h 104"/>
                <a:gd name="T24" fmla="*/ 73 w 83"/>
                <a:gd name="T25" fmla="*/ 1 h 104"/>
                <a:gd name="T26" fmla="*/ 66 w 83"/>
                <a:gd name="T27" fmla="*/ 5 h 104"/>
                <a:gd name="T28" fmla="*/ 61 w 83"/>
                <a:gd name="T29" fmla="*/ 10 h 10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3"/>
                <a:gd name="T46" fmla="*/ 0 h 104"/>
                <a:gd name="T47" fmla="*/ 83 w 83"/>
                <a:gd name="T48" fmla="*/ 104 h 10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3" h="104">
                  <a:moveTo>
                    <a:pt x="61" y="10"/>
                  </a:moveTo>
                  <a:lnTo>
                    <a:pt x="0" y="82"/>
                  </a:lnTo>
                  <a:lnTo>
                    <a:pt x="12" y="85"/>
                  </a:lnTo>
                  <a:lnTo>
                    <a:pt x="21" y="89"/>
                  </a:lnTo>
                  <a:lnTo>
                    <a:pt x="31" y="94"/>
                  </a:lnTo>
                  <a:lnTo>
                    <a:pt x="43" y="104"/>
                  </a:lnTo>
                  <a:lnTo>
                    <a:pt x="80" y="22"/>
                  </a:lnTo>
                  <a:lnTo>
                    <a:pt x="83" y="15"/>
                  </a:lnTo>
                  <a:lnTo>
                    <a:pt x="83" y="8"/>
                  </a:lnTo>
                  <a:lnTo>
                    <a:pt x="83" y="5"/>
                  </a:lnTo>
                  <a:lnTo>
                    <a:pt x="82" y="1"/>
                  </a:lnTo>
                  <a:lnTo>
                    <a:pt x="78" y="0"/>
                  </a:lnTo>
                  <a:lnTo>
                    <a:pt x="73" y="1"/>
                  </a:lnTo>
                  <a:lnTo>
                    <a:pt x="66" y="5"/>
                  </a:lnTo>
                  <a:lnTo>
                    <a:pt x="61" y="10"/>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418" name="Freeform 406"/>
            <p:cNvSpPr>
              <a:spLocks/>
            </p:cNvSpPr>
            <p:nvPr/>
          </p:nvSpPr>
          <p:spPr bwMode="auto">
            <a:xfrm>
              <a:off x="2710" y="3210"/>
              <a:ext cx="89" cy="117"/>
            </a:xfrm>
            <a:custGeom>
              <a:avLst/>
              <a:gdLst>
                <a:gd name="T0" fmla="*/ 62 w 89"/>
                <a:gd name="T1" fmla="*/ 107 h 117"/>
                <a:gd name="T2" fmla="*/ 0 w 89"/>
                <a:gd name="T3" fmla="*/ 26 h 117"/>
                <a:gd name="T4" fmla="*/ 13 w 89"/>
                <a:gd name="T5" fmla="*/ 21 h 117"/>
                <a:gd name="T6" fmla="*/ 21 w 89"/>
                <a:gd name="T7" fmla="*/ 17 h 117"/>
                <a:gd name="T8" fmla="*/ 32 w 89"/>
                <a:gd name="T9" fmla="*/ 12 h 117"/>
                <a:gd name="T10" fmla="*/ 42 w 89"/>
                <a:gd name="T11" fmla="*/ 0 h 117"/>
                <a:gd name="T12" fmla="*/ 84 w 89"/>
                <a:gd name="T13" fmla="*/ 96 h 117"/>
                <a:gd name="T14" fmla="*/ 88 w 89"/>
                <a:gd name="T15" fmla="*/ 103 h 117"/>
                <a:gd name="T16" fmla="*/ 89 w 89"/>
                <a:gd name="T17" fmla="*/ 108 h 117"/>
                <a:gd name="T18" fmla="*/ 88 w 89"/>
                <a:gd name="T19" fmla="*/ 114 h 117"/>
                <a:gd name="T20" fmla="*/ 84 w 89"/>
                <a:gd name="T21" fmla="*/ 115 h 117"/>
                <a:gd name="T22" fmla="*/ 81 w 89"/>
                <a:gd name="T23" fmla="*/ 117 h 117"/>
                <a:gd name="T24" fmla="*/ 74 w 89"/>
                <a:gd name="T25" fmla="*/ 115 h 117"/>
                <a:gd name="T26" fmla="*/ 69 w 89"/>
                <a:gd name="T27" fmla="*/ 112 h 117"/>
                <a:gd name="T28" fmla="*/ 62 w 89"/>
                <a:gd name="T29" fmla="*/ 107 h 11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9"/>
                <a:gd name="T46" fmla="*/ 0 h 117"/>
                <a:gd name="T47" fmla="*/ 89 w 89"/>
                <a:gd name="T48" fmla="*/ 117 h 11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9" h="117">
                  <a:moveTo>
                    <a:pt x="62" y="107"/>
                  </a:moveTo>
                  <a:lnTo>
                    <a:pt x="0" y="26"/>
                  </a:lnTo>
                  <a:lnTo>
                    <a:pt x="13" y="21"/>
                  </a:lnTo>
                  <a:lnTo>
                    <a:pt x="21" y="17"/>
                  </a:lnTo>
                  <a:lnTo>
                    <a:pt x="32" y="12"/>
                  </a:lnTo>
                  <a:lnTo>
                    <a:pt x="42" y="0"/>
                  </a:lnTo>
                  <a:lnTo>
                    <a:pt x="84" y="96"/>
                  </a:lnTo>
                  <a:lnTo>
                    <a:pt x="88" y="103"/>
                  </a:lnTo>
                  <a:lnTo>
                    <a:pt x="89" y="108"/>
                  </a:lnTo>
                  <a:lnTo>
                    <a:pt x="88" y="114"/>
                  </a:lnTo>
                  <a:lnTo>
                    <a:pt x="84" y="115"/>
                  </a:lnTo>
                  <a:lnTo>
                    <a:pt x="81" y="117"/>
                  </a:lnTo>
                  <a:lnTo>
                    <a:pt x="74" y="115"/>
                  </a:lnTo>
                  <a:lnTo>
                    <a:pt x="69" y="112"/>
                  </a:lnTo>
                  <a:lnTo>
                    <a:pt x="62" y="107"/>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19" name="Freeform 407"/>
            <p:cNvSpPr>
              <a:spLocks/>
            </p:cNvSpPr>
            <p:nvPr/>
          </p:nvSpPr>
          <p:spPr bwMode="auto">
            <a:xfrm>
              <a:off x="2710" y="3210"/>
              <a:ext cx="89" cy="117"/>
            </a:xfrm>
            <a:custGeom>
              <a:avLst/>
              <a:gdLst>
                <a:gd name="T0" fmla="*/ 62 w 89"/>
                <a:gd name="T1" fmla="*/ 107 h 117"/>
                <a:gd name="T2" fmla="*/ 0 w 89"/>
                <a:gd name="T3" fmla="*/ 26 h 117"/>
                <a:gd name="T4" fmla="*/ 13 w 89"/>
                <a:gd name="T5" fmla="*/ 21 h 117"/>
                <a:gd name="T6" fmla="*/ 21 w 89"/>
                <a:gd name="T7" fmla="*/ 17 h 117"/>
                <a:gd name="T8" fmla="*/ 32 w 89"/>
                <a:gd name="T9" fmla="*/ 12 h 117"/>
                <a:gd name="T10" fmla="*/ 42 w 89"/>
                <a:gd name="T11" fmla="*/ 0 h 117"/>
                <a:gd name="T12" fmla="*/ 84 w 89"/>
                <a:gd name="T13" fmla="*/ 96 h 117"/>
                <a:gd name="T14" fmla="*/ 88 w 89"/>
                <a:gd name="T15" fmla="*/ 103 h 117"/>
                <a:gd name="T16" fmla="*/ 89 w 89"/>
                <a:gd name="T17" fmla="*/ 108 h 117"/>
                <a:gd name="T18" fmla="*/ 88 w 89"/>
                <a:gd name="T19" fmla="*/ 114 h 117"/>
                <a:gd name="T20" fmla="*/ 84 w 89"/>
                <a:gd name="T21" fmla="*/ 115 h 117"/>
                <a:gd name="T22" fmla="*/ 81 w 89"/>
                <a:gd name="T23" fmla="*/ 117 h 117"/>
                <a:gd name="T24" fmla="*/ 74 w 89"/>
                <a:gd name="T25" fmla="*/ 115 h 117"/>
                <a:gd name="T26" fmla="*/ 69 w 89"/>
                <a:gd name="T27" fmla="*/ 112 h 117"/>
                <a:gd name="T28" fmla="*/ 62 w 89"/>
                <a:gd name="T29" fmla="*/ 107 h 11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9"/>
                <a:gd name="T46" fmla="*/ 0 h 117"/>
                <a:gd name="T47" fmla="*/ 89 w 89"/>
                <a:gd name="T48" fmla="*/ 117 h 11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9" h="117">
                  <a:moveTo>
                    <a:pt x="62" y="107"/>
                  </a:moveTo>
                  <a:lnTo>
                    <a:pt x="0" y="26"/>
                  </a:lnTo>
                  <a:lnTo>
                    <a:pt x="13" y="21"/>
                  </a:lnTo>
                  <a:lnTo>
                    <a:pt x="21" y="17"/>
                  </a:lnTo>
                  <a:lnTo>
                    <a:pt x="32" y="12"/>
                  </a:lnTo>
                  <a:lnTo>
                    <a:pt x="42" y="0"/>
                  </a:lnTo>
                  <a:lnTo>
                    <a:pt x="84" y="96"/>
                  </a:lnTo>
                  <a:lnTo>
                    <a:pt x="88" y="103"/>
                  </a:lnTo>
                  <a:lnTo>
                    <a:pt x="89" y="108"/>
                  </a:lnTo>
                  <a:lnTo>
                    <a:pt x="88" y="114"/>
                  </a:lnTo>
                  <a:lnTo>
                    <a:pt x="84" y="115"/>
                  </a:lnTo>
                  <a:lnTo>
                    <a:pt x="81" y="117"/>
                  </a:lnTo>
                  <a:lnTo>
                    <a:pt x="74" y="115"/>
                  </a:lnTo>
                  <a:lnTo>
                    <a:pt x="69" y="112"/>
                  </a:lnTo>
                  <a:lnTo>
                    <a:pt x="62" y="107"/>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420" name="Freeform 408"/>
            <p:cNvSpPr>
              <a:spLocks/>
            </p:cNvSpPr>
            <p:nvPr/>
          </p:nvSpPr>
          <p:spPr bwMode="auto">
            <a:xfrm>
              <a:off x="2728" y="3009"/>
              <a:ext cx="82" cy="112"/>
            </a:xfrm>
            <a:custGeom>
              <a:avLst/>
              <a:gdLst>
                <a:gd name="T0" fmla="*/ 54 w 82"/>
                <a:gd name="T1" fmla="*/ 11 h 112"/>
                <a:gd name="T2" fmla="*/ 0 w 82"/>
                <a:gd name="T3" fmla="*/ 79 h 112"/>
                <a:gd name="T4" fmla="*/ 9 w 82"/>
                <a:gd name="T5" fmla="*/ 84 h 112"/>
                <a:gd name="T6" fmla="*/ 16 w 82"/>
                <a:gd name="T7" fmla="*/ 89 h 112"/>
                <a:gd name="T8" fmla="*/ 24 w 82"/>
                <a:gd name="T9" fmla="*/ 98 h 112"/>
                <a:gd name="T10" fmla="*/ 37 w 82"/>
                <a:gd name="T11" fmla="*/ 112 h 112"/>
                <a:gd name="T12" fmla="*/ 78 w 82"/>
                <a:gd name="T13" fmla="*/ 25 h 112"/>
                <a:gd name="T14" fmla="*/ 82 w 82"/>
                <a:gd name="T15" fmla="*/ 18 h 112"/>
                <a:gd name="T16" fmla="*/ 82 w 82"/>
                <a:gd name="T17" fmla="*/ 11 h 112"/>
                <a:gd name="T18" fmla="*/ 80 w 82"/>
                <a:gd name="T19" fmla="*/ 6 h 112"/>
                <a:gd name="T20" fmla="*/ 78 w 82"/>
                <a:gd name="T21" fmla="*/ 2 h 112"/>
                <a:gd name="T22" fmla="*/ 73 w 82"/>
                <a:gd name="T23" fmla="*/ 0 h 112"/>
                <a:gd name="T24" fmla="*/ 68 w 82"/>
                <a:gd name="T25" fmla="*/ 2 h 112"/>
                <a:gd name="T26" fmla="*/ 61 w 82"/>
                <a:gd name="T27" fmla="*/ 4 h 112"/>
                <a:gd name="T28" fmla="*/ 54 w 82"/>
                <a:gd name="T29" fmla="*/ 11 h 1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2"/>
                <a:gd name="T46" fmla="*/ 0 h 112"/>
                <a:gd name="T47" fmla="*/ 82 w 82"/>
                <a:gd name="T48" fmla="*/ 112 h 11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2" h="112">
                  <a:moveTo>
                    <a:pt x="54" y="11"/>
                  </a:moveTo>
                  <a:lnTo>
                    <a:pt x="0" y="79"/>
                  </a:lnTo>
                  <a:lnTo>
                    <a:pt x="9" y="84"/>
                  </a:lnTo>
                  <a:lnTo>
                    <a:pt x="16" y="89"/>
                  </a:lnTo>
                  <a:lnTo>
                    <a:pt x="24" y="98"/>
                  </a:lnTo>
                  <a:lnTo>
                    <a:pt x="37" y="112"/>
                  </a:lnTo>
                  <a:lnTo>
                    <a:pt x="78" y="25"/>
                  </a:lnTo>
                  <a:lnTo>
                    <a:pt x="82" y="18"/>
                  </a:lnTo>
                  <a:lnTo>
                    <a:pt x="82" y="11"/>
                  </a:lnTo>
                  <a:lnTo>
                    <a:pt x="80" y="6"/>
                  </a:lnTo>
                  <a:lnTo>
                    <a:pt x="78" y="2"/>
                  </a:lnTo>
                  <a:lnTo>
                    <a:pt x="73" y="0"/>
                  </a:lnTo>
                  <a:lnTo>
                    <a:pt x="68" y="2"/>
                  </a:lnTo>
                  <a:lnTo>
                    <a:pt x="61" y="4"/>
                  </a:lnTo>
                  <a:lnTo>
                    <a:pt x="54" y="11"/>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21" name="Freeform 410"/>
            <p:cNvSpPr>
              <a:spLocks/>
            </p:cNvSpPr>
            <p:nvPr/>
          </p:nvSpPr>
          <p:spPr bwMode="auto">
            <a:xfrm>
              <a:off x="2728" y="3009"/>
              <a:ext cx="82" cy="112"/>
            </a:xfrm>
            <a:custGeom>
              <a:avLst/>
              <a:gdLst>
                <a:gd name="T0" fmla="*/ 54 w 82"/>
                <a:gd name="T1" fmla="*/ 11 h 112"/>
                <a:gd name="T2" fmla="*/ 0 w 82"/>
                <a:gd name="T3" fmla="*/ 79 h 112"/>
                <a:gd name="T4" fmla="*/ 9 w 82"/>
                <a:gd name="T5" fmla="*/ 84 h 112"/>
                <a:gd name="T6" fmla="*/ 16 w 82"/>
                <a:gd name="T7" fmla="*/ 89 h 112"/>
                <a:gd name="T8" fmla="*/ 24 w 82"/>
                <a:gd name="T9" fmla="*/ 98 h 112"/>
                <a:gd name="T10" fmla="*/ 37 w 82"/>
                <a:gd name="T11" fmla="*/ 112 h 112"/>
                <a:gd name="T12" fmla="*/ 78 w 82"/>
                <a:gd name="T13" fmla="*/ 25 h 112"/>
                <a:gd name="T14" fmla="*/ 82 w 82"/>
                <a:gd name="T15" fmla="*/ 18 h 112"/>
                <a:gd name="T16" fmla="*/ 82 w 82"/>
                <a:gd name="T17" fmla="*/ 11 h 112"/>
                <a:gd name="T18" fmla="*/ 80 w 82"/>
                <a:gd name="T19" fmla="*/ 6 h 112"/>
                <a:gd name="T20" fmla="*/ 78 w 82"/>
                <a:gd name="T21" fmla="*/ 2 h 112"/>
                <a:gd name="T22" fmla="*/ 73 w 82"/>
                <a:gd name="T23" fmla="*/ 0 h 112"/>
                <a:gd name="T24" fmla="*/ 68 w 82"/>
                <a:gd name="T25" fmla="*/ 2 h 112"/>
                <a:gd name="T26" fmla="*/ 61 w 82"/>
                <a:gd name="T27" fmla="*/ 4 h 112"/>
                <a:gd name="T28" fmla="*/ 54 w 82"/>
                <a:gd name="T29" fmla="*/ 11 h 1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2"/>
                <a:gd name="T46" fmla="*/ 0 h 112"/>
                <a:gd name="T47" fmla="*/ 82 w 82"/>
                <a:gd name="T48" fmla="*/ 112 h 11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2" h="112">
                  <a:moveTo>
                    <a:pt x="54" y="11"/>
                  </a:moveTo>
                  <a:lnTo>
                    <a:pt x="0" y="79"/>
                  </a:lnTo>
                  <a:lnTo>
                    <a:pt x="9" y="84"/>
                  </a:lnTo>
                  <a:lnTo>
                    <a:pt x="16" y="89"/>
                  </a:lnTo>
                  <a:lnTo>
                    <a:pt x="24" y="98"/>
                  </a:lnTo>
                  <a:lnTo>
                    <a:pt x="37" y="112"/>
                  </a:lnTo>
                  <a:lnTo>
                    <a:pt x="78" y="25"/>
                  </a:lnTo>
                  <a:lnTo>
                    <a:pt x="82" y="18"/>
                  </a:lnTo>
                  <a:lnTo>
                    <a:pt x="82" y="11"/>
                  </a:lnTo>
                  <a:lnTo>
                    <a:pt x="80" y="6"/>
                  </a:lnTo>
                  <a:lnTo>
                    <a:pt x="78" y="2"/>
                  </a:lnTo>
                  <a:lnTo>
                    <a:pt x="73" y="0"/>
                  </a:lnTo>
                  <a:lnTo>
                    <a:pt x="68" y="2"/>
                  </a:lnTo>
                  <a:lnTo>
                    <a:pt x="61" y="4"/>
                  </a:lnTo>
                  <a:lnTo>
                    <a:pt x="54" y="11"/>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422" name="Freeform 411"/>
            <p:cNvSpPr>
              <a:spLocks/>
            </p:cNvSpPr>
            <p:nvPr/>
          </p:nvSpPr>
          <p:spPr bwMode="auto">
            <a:xfrm>
              <a:off x="2731" y="2810"/>
              <a:ext cx="88" cy="121"/>
            </a:xfrm>
            <a:custGeom>
              <a:avLst/>
              <a:gdLst>
                <a:gd name="T0" fmla="*/ 61 w 88"/>
                <a:gd name="T1" fmla="*/ 112 h 121"/>
                <a:gd name="T2" fmla="*/ 0 w 88"/>
                <a:gd name="T3" fmla="*/ 26 h 121"/>
                <a:gd name="T4" fmla="*/ 13 w 88"/>
                <a:gd name="T5" fmla="*/ 23 h 121"/>
                <a:gd name="T6" fmla="*/ 21 w 88"/>
                <a:gd name="T7" fmla="*/ 19 h 121"/>
                <a:gd name="T8" fmla="*/ 32 w 88"/>
                <a:gd name="T9" fmla="*/ 12 h 121"/>
                <a:gd name="T10" fmla="*/ 42 w 88"/>
                <a:gd name="T11" fmla="*/ 0 h 121"/>
                <a:gd name="T12" fmla="*/ 82 w 88"/>
                <a:gd name="T13" fmla="*/ 100 h 121"/>
                <a:gd name="T14" fmla="*/ 86 w 88"/>
                <a:gd name="T15" fmla="*/ 107 h 121"/>
                <a:gd name="T16" fmla="*/ 88 w 88"/>
                <a:gd name="T17" fmla="*/ 112 h 121"/>
                <a:gd name="T18" fmla="*/ 86 w 88"/>
                <a:gd name="T19" fmla="*/ 117 h 121"/>
                <a:gd name="T20" fmla="*/ 84 w 88"/>
                <a:gd name="T21" fmla="*/ 121 h 121"/>
                <a:gd name="T22" fmla="*/ 79 w 88"/>
                <a:gd name="T23" fmla="*/ 121 h 121"/>
                <a:gd name="T24" fmla="*/ 74 w 88"/>
                <a:gd name="T25" fmla="*/ 121 h 121"/>
                <a:gd name="T26" fmla="*/ 68 w 88"/>
                <a:gd name="T27" fmla="*/ 117 h 121"/>
                <a:gd name="T28" fmla="*/ 61 w 88"/>
                <a:gd name="T29" fmla="*/ 112 h 12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8"/>
                <a:gd name="T46" fmla="*/ 0 h 121"/>
                <a:gd name="T47" fmla="*/ 88 w 88"/>
                <a:gd name="T48" fmla="*/ 121 h 12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8" h="121">
                  <a:moveTo>
                    <a:pt x="61" y="112"/>
                  </a:moveTo>
                  <a:lnTo>
                    <a:pt x="0" y="26"/>
                  </a:lnTo>
                  <a:lnTo>
                    <a:pt x="13" y="23"/>
                  </a:lnTo>
                  <a:lnTo>
                    <a:pt x="21" y="19"/>
                  </a:lnTo>
                  <a:lnTo>
                    <a:pt x="32" y="12"/>
                  </a:lnTo>
                  <a:lnTo>
                    <a:pt x="42" y="0"/>
                  </a:lnTo>
                  <a:lnTo>
                    <a:pt x="82" y="100"/>
                  </a:lnTo>
                  <a:lnTo>
                    <a:pt x="86" y="107"/>
                  </a:lnTo>
                  <a:lnTo>
                    <a:pt x="88" y="112"/>
                  </a:lnTo>
                  <a:lnTo>
                    <a:pt x="86" y="117"/>
                  </a:lnTo>
                  <a:lnTo>
                    <a:pt x="84" y="121"/>
                  </a:lnTo>
                  <a:lnTo>
                    <a:pt x="79" y="121"/>
                  </a:lnTo>
                  <a:lnTo>
                    <a:pt x="74" y="121"/>
                  </a:lnTo>
                  <a:lnTo>
                    <a:pt x="68" y="117"/>
                  </a:lnTo>
                  <a:lnTo>
                    <a:pt x="61" y="112"/>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23" name="Freeform 412"/>
            <p:cNvSpPr>
              <a:spLocks/>
            </p:cNvSpPr>
            <p:nvPr/>
          </p:nvSpPr>
          <p:spPr bwMode="auto">
            <a:xfrm>
              <a:off x="2731" y="2810"/>
              <a:ext cx="88" cy="121"/>
            </a:xfrm>
            <a:custGeom>
              <a:avLst/>
              <a:gdLst>
                <a:gd name="T0" fmla="*/ 61 w 88"/>
                <a:gd name="T1" fmla="*/ 112 h 121"/>
                <a:gd name="T2" fmla="*/ 0 w 88"/>
                <a:gd name="T3" fmla="*/ 26 h 121"/>
                <a:gd name="T4" fmla="*/ 13 w 88"/>
                <a:gd name="T5" fmla="*/ 23 h 121"/>
                <a:gd name="T6" fmla="*/ 21 w 88"/>
                <a:gd name="T7" fmla="*/ 19 h 121"/>
                <a:gd name="T8" fmla="*/ 32 w 88"/>
                <a:gd name="T9" fmla="*/ 12 h 121"/>
                <a:gd name="T10" fmla="*/ 42 w 88"/>
                <a:gd name="T11" fmla="*/ 0 h 121"/>
                <a:gd name="T12" fmla="*/ 82 w 88"/>
                <a:gd name="T13" fmla="*/ 100 h 121"/>
                <a:gd name="T14" fmla="*/ 86 w 88"/>
                <a:gd name="T15" fmla="*/ 107 h 121"/>
                <a:gd name="T16" fmla="*/ 88 w 88"/>
                <a:gd name="T17" fmla="*/ 112 h 121"/>
                <a:gd name="T18" fmla="*/ 86 w 88"/>
                <a:gd name="T19" fmla="*/ 117 h 121"/>
                <a:gd name="T20" fmla="*/ 84 w 88"/>
                <a:gd name="T21" fmla="*/ 121 h 121"/>
                <a:gd name="T22" fmla="*/ 79 w 88"/>
                <a:gd name="T23" fmla="*/ 121 h 121"/>
                <a:gd name="T24" fmla="*/ 74 w 88"/>
                <a:gd name="T25" fmla="*/ 121 h 121"/>
                <a:gd name="T26" fmla="*/ 68 w 88"/>
                <a:gd name="T27" fmla="*/ 117 h 121"/>
                <a:gd name="T28" fmla="*/ 61 w 88"/>
                <a:gd name="T29" fmla="*/ 112 h 12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8"/>
                <a:gd name="T46" fmla="*/ 0 h 121"/>
                <a:gd name="T47" fmla="*/ 88 w 88"/>
                <a:gd name="T48" fmla="*/ 121 h 12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8" h="121">
                  <a:moveTo>
                    <a:pt x="61" y="112"/>
                  </a:moveTo>
                  <a:lnTo>
                    <a:pt x="0" y="26"/>
                  </a:lnTo>
                  <a:lnTo>
                    <a:pt x="13" y="23"/>
                  </a:lnTo>
                  <a:lnTo>
                    <a:pt x="21" y="19"/>
                  </a:lnTo>
                  <a:lnTo>
                    <a:pt x="32" y="12"/>
                  </a:lnTo>
                  <a:lnTo>
                    <a:pt x="42" y="0"/>
                  </a:lnTo>
                  <a:lnTo>
                    <a:pt x="82" y="100"/>
                  </a:lnTo>
                  <a:lnTo>
                    <a:pt x="86" y="107"/>
                  </a:lnTo>
                  <a:lnTo>
                    <a:pt x="88" y="112"/>
                  </a:lnTo>
                  <a:lnTo>
                    <a:pt x="86" y="117"/>
                  </a:lnTo>
                  <a:lnTo>
                    <a:pt x="84" y="121"/>
                  </a:lnTo>
                  <a:lnTo>
                    <a:pt x="79" y="121"/>
                  </a:lnTo>
                  <a:lnTo>
                    <a:pt x="74" y="121"/>
                  </a:lnTo>
                  <a:lnTo>
                    <a:pt x="68" y="117"/>
                  </a:lnTo>
                  <a:lnTo>
                    <a:pt x="61" y="112"/>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424" name="Freeform 413"/>
            <p:cNvSpPr>
              <a:spLocks/>
            </p:cNvSpPr>
            <p:nvPr/>
          </p:nvSpPr>
          <p:spPr bwMode="auto">
            <a:xfrm>
              <a:off x="2635" y="3955"/>
              <a:ext cx="159" cy="159"/>
            </a:xfrm>
            <a:custGeom>
              <a:avLst/>
              <a:gdLst>
                <a:gd name="T0" fmla="*/ 0 w 159"/>
                <a:gd name="T1" fmla="*/ 79 h 159"/>
                <a:gd name="T2" fmla="*/ 2 w 159"/>
                <a:gd name="T3" fmla="*/ 63 h 159"/>
                <a:gd name="T4" fmla="*/ 7 w 159"/>
                <a:gd name="T5" fmla="*/ 49 h 159"/>
                <a:gd name="T6" fmla="*/ 14 w 159"/>
                <a:gd name="T7" fmla="*/ 35 h 159"/>
                <a:gd name="T8" fmla="*/ 25 w 159"/>
                <a:gd name="T9" fmla="*/ 23 h 159"/>
                <a:gd name="T10" fmla="*/ 35 w 159"/>
                <a:gd name="T11" fmla="*/ 13 h 159"/>
                <a:gd name="T12" fmla="*/ 49 w 159"/>
                <a:gd name="T13" fmla="*/ 6 h 159"/>
                <a:gd name="T14" fmla="*/ 65 w 159"/>
                <a:gd name="T15" fmla="*/ 2 h 159"/>
                <a:gd name="T16" fmla="*/ 81 w 159"/>
                <a:gd name="T17" fmla="*/ 0 h 159"/>
                <a:gd name="T18" fmla="*/ 96 w 159"/>
                <a:gd name="T19" fmla="*/ 2 h 159"/>
                <a:gd name="T20" fmla="*/ 112 w 159"/>
                <a:gd name="T21" fmla="*/ 6 h 159"/>
                <a:gd name="T22" fmla="*/ 124 w 159"/>
                <a:gd name="T23" fmla="*/ 13 h 159"/>
                <a:gd name="T24" fmla="*/ 137 w 159"/>
                <a:gd name="T25" fmla="*/ 23 h 159"/>
                <a:gd name="T26" fmla="*/ 147 w 159"/>
                <a:gd name="T27" fmla="*/ 35 h 159"/>
                <a:gd name="T28" fmla="*/ 154 w 159"/>
                <a:gd name="T29" fmla="*/ 49 h 159"/>
                <a:gd name="T30" fmla="*/ 157 w 159"/>
                <a:gd name="T31" fmla="*/ 63 h 159"/>
                <a:gd name="T32" fmla="*/ 159 w 159"/>
                <a:gd name="T33" fmla="*/ 79 h 159"/>
                <a:gd name="T34" fmla="*/ 157 w 159"/>
                <a:gd name="T35" fmla="*/ 95 h 159"/>
                <a:gd name="T36" fmla="*/ 154 w 159"/>
                <a:gd name="T37" fmla="*/ 110 h 159"/>
                <a:gd name="T38" fmla="*/ 147 w 159"/>
                <a:gd name="T39" fmla="*/ 124 h 159"/>
                <a:gd name="T40" fmla="*/ 137 w 159"/>
                <a:gd name="T41" fmla="*/ 135 h 159"/>
                <a:gd name="T42" fmla="*/ 124 w 159"/>
                <a:gd name="T43" fmla="*/ 145 h 159"/>
                <a:gd name="T44" fmla="*/ 112 w 159"/>
                <a:gd name="T45" fmla="*/ 152 h 159"/>
                <a:gd name="T46" fmla="*/ 96 w 159"/>
                <a:gd name="T47" fmla="*/ 158 h 159"/>
                <a:gd name="T48" fmla="*/ 81 w 159"/>
                <a:gd name="T49" fmla="*/ 159 h 159"/>
                <a:gd name="T50" fmla="*/ 65 w 159"/>
                <a:gd name="T51" fmla="*/ 158 h 159"/>
                <a:gd name="T52" fmla="*/ 49 w 159"/>
                <a:gd name="T53" fmla="*/ 152 h 159"/>
                <a:gd name="T54" fmla="*/ 35 w 159"/>
                <a:gd name="T55" fmla="*/ 145 h 159"/>
                <a:gd name="T56" fmla="*/ 25 w 159"/>
                <a:gd name="T57" fmla="*/ 135 h 159"/>
                <a:gd name="T58" fmla="*/ 14 w 159"/>
                <a:gd name="T59" fmla="*/ 124 h 159"/>
                <a:gd name="T60" fmla="*/ 7 w 159"/>
                <a:gd name="T61" fmla="*/ 110 h 159"/>
                <a:gd name="T62" fmla="*/ 2 w 159"/>
                <a:gd name="T63" fmla="*/ 95 h 159"/>
                <a:gd name="T64" fmla="*/ 0 w 159"/>
                <a:gd name="T65" fmla="*/ 79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0" y="79"/>
                  </a:moveTo>
                  <a:lnTo>
                    <a:pt x="2" y="63"/>
                  </a:lnTo>
                  <a:lnTo>
                    <a:pt x="7" y="49"/>
                  </a:lnTo>
                  <a:lnTo>
                    <a:pt x="14" y="35"/>
                  </a:lnTo>
                  <a:lnTo>
                    <a:pt x="25" y="23"/>
                  </a:lnTo>
                  <a:lnTo>
                    <a:pt x="35" y="13"/>
                  </a:lnTo>
                  <a:lnTo>
                    <a:pt x="49" y="6"/>
                  </a:lnTo>
                  <a:lnTo>
                    <a:pt x="65" y="2"/>
                  </a:lnTo>
                  <a:lnTo>
                    <a:pt x="81" y="0"/>
                  </a:lnTo>
                  <a:lnTo>
                    <a:pt x="96" y="2"/>
                  </a:lnTo>
                  <a:lnTo>
                    <a:pt x="112" y="6"/>
                  </a:lnTo>
                  <a:lnTo>
                    <a:pt x="124" y="13"/>
                  </a:lnTo>
                  <a:lnTo>
                    <a:pt x="137" y="23"/>
                  </a:lnTo>
                  <a:lnTo>
                    <a:pt x="147" y="35"/>
                  </a:lnTo>
                  <a:lnTo>
                    <a:pt x="154" y="49"/>
                  </a:lnTo>
                  <a:lnTo>
                    <a:pt x="157" y="63"/>
                  </a:lnTo>
                  <a:lnTo>
                    <a:pt x="159" y="79"/>
                  </a:lnTo>
                  <a:lnTo>
                    <a:pt x="157" y="95"/>
                  </a:lnTo>
                  <a:lnTo>
                    <a:pt x="154" y="110"/>
                  </a:lnTo>
                  <a:lnTo>
                    <a:pt x="147" y="124"/>
                  </a:lnTo>
                  <a:lnTo>
                    <a:pt x="137" y="135"/>
                  </a:lnTo>
                  <a:lnTo>
                    <a:pt x="124" y="145"/>
                  </a:lnTo>
                  <a:lnTo>
                    <a:pt x="112" y="152"/>
                  </a:lnTo>
                  <a:lnTo>
                    <a:pt x="96" y="158"/>
                  </a:lnTo>
                  <a:lnTo>
                    <a:pt x="81" y="159"/>
                  </a:lnTo>
                  <a:lnTo>
                    <a:pt x="65" y="158"/>
                  </a:lnTo>
                  <a:lnTo>
                    <a:pt x="49" y="152"/>
                  </a:lnTo>
                  <a:lnTo>
                    <a:pt x="35" y="145"/>
                  </a:lnTo>
                  <a:lnTo>
                    <a:pt x="25" y="135"/>
                  </a:lnTo>
                  <a:lnTo>
                    <a:pt x="14" y="124"/>
                  </a:lnTo>
                  <a:lnTo>
                    <a:pt x="7" y="110"/>
                  </a:lnTo>
                  <a:lnTo>
                    <a:pt x="2" y="95"/>
                  </a:lnTo>
                  <a:lnTo>
                    <a:pt x="0" y="79"/>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25" name="Freeform 414"/>
            <p:cNvSpPr>
              <a:spLocks/>
            </p:cNvSpPr>
            <p:nvPr/>
          </p:nvSpPr>
          <p:spPr bwMode="auto">
            <a:xfrm>
              <a:off x="2483" y="3980"/>
              <a:ext cx="109" cy="108"/>
            </a:xfrm>
            <a:custGeom>
              <a:avLst/>
              <a:gdLst>
                <a:gd name="T0" fmla="*/ 0 w 109"/>
                <a:gd name="T1" fmla="*/ 54 h 108"/>
                <a:gd name="T2" fmla="*/ 2 w 109"/>
                <a:gd name="T3" fmla="*/ 44 h 108"/>
                <a:gd name="T4" fmla="*/ 4 w 109"/>
                <a:gd name="T5" fmla="*/ 33 h 108"/>
                <a:gd name="T6" fmla="*/ 9 w 109"/>
                <a:gd name="T7" fmla="*/ 24 h 108"/>
                <a:gd name="T8" fmla="*/ 16 w 109"/>
                <a:gd name="T9" fmla="*/ 16 h 108"/>
                <a:gd name="T10" fmla="*/ 23 w 109"/>
                <a:gd name="T11" fmla="*/ 10 h 108"/>
                <a:gd name="T12" fmla="*/ 34 w 109"/>
                <a:gd name="T13" fmla="*/ 5 h 108"/>
                <a:gd name="T14" fmla="*/ 44 w 109"/>
                <a:gd name="T15" fmla="*/ 2 h 108"/>
                <a:gd name="T16" fmla="*/ 55 w 109"/>
                <a:gd name="T17" fmla="*/ 0 h 108"/>
                <a:gd name="T18" fmla="*/ 65 w 109"/>
                <a:gd name="T19" fmla="*/ 2 h 108"/>
                <a:gd name="T20" fmla="*/ 76 w 109"/>
                <a:gd name="T21" fmla="*/ 5 h 108"/>
                <a:gd name="T22" fmla="*/ 84 w 109"/>
                <a:gd name="T23" fmla="*/ 10 h 108"/>
                <a:gd name="T24" fmla="*/ 93 w 109"/>
                <a:gd name="T25" fmla="*/ 16 h 108"/>
                <a:gd name="T26" fmla="*/ 98 w 109"/>
                <a:gd name="T27" fmla="*/ 24 h 108"/>
                <a:gd name="T28" fmla="*/ 103 w 109"/>
                <a:gd name="T29" fmla="*/ 33 h 108"/>
                <a:gd name="T30" fmla="*/ 107 w 109"/>
                <a:gd name="T31" fmla="*/ 44 h 108"/>
                <a:gd name="T32" fmla="*/ 109 w 109"/>
                <a:gd name="T33" fmla="*/ 54 h 108"/>
                <a:gd name="T34" fmla="*/ 107 w 109"/>
                <a:gd name="T35" fmla="*/ 65 h 108"/>
                <a:gd name="T36" fmla="*/ 103 w 109"/>
                <a:gd name="T37" fmla="*/ 75 h 108"/>
                <a:gd name="T38" fmla="*/ 98 w 109"/>
                <a:gd name="T39" fmla="*/ 84 h 108"/>
                <a:gd name="T40" fmla="*/ 93 w 109"/>
                <a:gd name="T41" fmla="*/ 92 h 108"/>
                <a:gd name="T42" fmla="*/ 84 w 109"/>
                <a:gd name="T43" fmla="*/ 99 h 108"/>
                <a:gd name="T44" fmla="*/ 76 w 109"/>
                <a:gd name="T45" fmla="*/ 105 h 108"/>
                <a:gd name="T46" fmla="*/ 65 w 109"/>
                <a:gd name="T47" fmla="*/ 106 h 108"/>
                <a:gd name="T48" fmla="*/ 55 w 109"/>
                <a:gd name="T49" fmla="*/ 108 h 108"/>
                <a:gd name="T50" fmla="*/ 44 w 109"/>
                <a:gd name="T51" fmla="*/ 106 h 108"/>
                <a:gd name="T52" fmla="*/ 34 w 109"/>
                <a:gd name="T53" fmla="*/ 105 h 108"/>
                <a:gd name="T54" fmla="*/ 23 w 109"/>
                <a:gd name="T55" fmla="*/ 99 h 108"/>
                <a:gd name="T56" fmla="*/ 16 w 109"/>
                <a:gd name="T57" fmla="*/ 92 h 108"/>
                <a:gd name="T58" fmla="*/ 9 w 109"/>
                <a:gd name="T59" fmla="*/ 84 h 108"/>
                <a:gd name="T60" fmla="*/ 4 w 109"/>
                <a:gd name="T61" fmla="*/ 75 h 108"/>
                <a:gd name="T62" fmla="*/ 2 w 109"/>
                <a:gd name="T63" fmla="*/ 65 h 108"/>
                <a:gd name="T64" fmla="*/ 0 w 109"/>
                <a:gd name="T65" fmla="*/ 54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9"/>
                <a:gd name="T100" fmla="*/ 0 h 108"/>
                <a:gd name="T101" fmla="*/ 109 w 109"/>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9" h="108">
                  <a:moveTo>
                    <a:pt x="0" y="54"/>
                  </a:moveTo>
                  <a:lnTo>
                    <a:pt x="2" y="44"/>
                  </a:lnTo>
                  <a:lnTo>
                    <a:pt x="4" y="33"/>
                  </a:lnTo>
                  <a:lnTo>
                    <a:pt x="9" y="24"/>
                  </a:lnTo>
                  <a:lnTo>
                    <a:pt x="16" y="16"/>
                  </a:lnTo>
                  <a:lnTo>
                    <a:pt x="23" y="10"/>
                  </a:lnTo>
                  <a:lnTo>
                    <a:pt x="34" y="5"/>
                  </a:lnTo>
                  <a:lnTo>
                    <a:pt x="44" y="2"/>
                  </a:lnTo>
                  <a:lnTo>
                    <a:pt x="55" y="0"/>
                  </a:lnTo>
                  <a:lnTo>
                    <a:pt x="65" y="2"/>
                  </a:lnTo>
                  <a:lnTo>
                    <a:pt x="76" y="5"/>
                  </a:lnTo>
                  <a:lnTo>
                    <a:pt x="84" y="10"/>
                  </a:lnTo>
                  <a:lnTo>
                    <a:pt x="93" y="16"/>
                  </a:lnTo>
                  <a:lnTo>
                    <a:pt x="98" y="24"/>
                  </a:lnTo>
                  <a:lnTo>
                    <a:pt x="103" y="33"/>
                  </a:lnTo>
                  <a:lnTo>
                    <a:pt x="107" y="44"/>
                  </a:lnTo>
                  <a:lnTo>
                    <a:pt x="109" y="54"/>
                  </a:lnTo>
                  <a:lnTo>
                    <a:pt x="107" y="65"/>
                  </a:lnTo>
                  <a:lnTo>
                    <a:pt x="103" y="75"/>
                  </a:lnTo>
                  <a:lnTo>
                    <a:pt x="98" y="84"/>
                  </a:lnTo>
                  <a:lnTo>
                    <a:pt x="93" y="92"/>
                  </a:lnTo>
                  <a:lnTo>
                    <a:pt x="84" y="99"/>
                  </a:lnTo>
                  <a:lnTo>
                    <a:pt x="76" y="105"/>
                  </a:lnTo>
                  <a:lnTo>
                    <a:pt x="65" y="106"/>
                  </a:lnTo>
                  <a:lnTo>
                    <a:pt x="55" y="108"/>
                  </a:lnTo>
                  <a:lnTo>
                    <a:pt x="44" y="106"/>
                  </a:lnTo>
                  <a:lnTo>
                    <a:pt x="34" y="105"/>
                  </a:lnTo>
                  <a:lnTo>
                    <a:pt x="23" y="99"/>
                  </a:lnTo>
                  <a:lnTo>
                    <a:pt x="16" y="92"/>
                  </a:lnTo>
                  <a:lnTo>
                    <a:pt x="9" y="84"/>
                  </a:lnTo>
                  <a:lnTo>
                    <a:pt x="4" y="75"/>
                  </a:lnTo>
                  <a:lnTo>
                    <a:pt x="2" y="65"/>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26" name="Freeform 415"/>
            <p:cNvSpPr>
              <a:spLocks/>
            </p:cNvSpPr>
            <p:nvPr/>
          </p:nvSpPr>
          <p:spPr bwMode="auto">
            <a:xfrm>
              <a:off x="2586" y="4011"/>
              <a:ext cx="72" cy="47"/>
            </a:xfrm>
            <a:custGeom>
              <a:avLst/>
              <a:gdLst>
                <a:gd name="T0" fmla="*/ 62 w 72"/>
                <a:gd name="T1" fmla="*/ 41 h 47"/>
                <a:gd name="T2" fmla="*/ 0 w 72"/>
                <a:gd name="T3" fmla="*/ 47 h 47"/>
                <a:gd name="T4" fmla="*/ 2 w 72"/>
                <a:gd name="T5" fmla="*/ 35 h 47"/>
                <a:gd name="T6" fmla="*/ 2 w 72"/>
                <a:gd name="T7" fmla="*/ 25 h 47"/>
                <a:gd name="T8" fmla="*/ 2 w 72"/>
                <a:gd name="T9" fmla="*/ 13 h 47"/>
                <a:gd name="T10" fmla="*/ 0 w 72"/>
                <a:gd name="T11" fmla="*/ 0 h 47"/>
                <a:gd name="T12" fmla="*/ 62 w 72"/>
                <a:gd name="T13" fmla="*/ 6 h 47"/>
                <a:gd name="T14" fmla="*/ 67 w 72"/>
                <a:gd name="T15" fmla="*/ 7 h 47"/>
                <a:gd name="T16" fmla="*/ 70 w 72"/>
                <a:gd name="T17" fmla="*/ 11 h 47"/>
                <a:gd name="T18" fmla="*/ 72 w 72"/>
                <a:gd name="T19" fmla="*/ 18 h 47"/>
                <a:gd name="T20" fmla="*/ 72 w 72"/>
                <a:gd name="T21" fmla="*/ 23 h 47"/>
                <a:gd name="T22" fmla="*/ 72 w 72"/>
                <a:gd name="T23" fmla="*/ 30 h 47"/>
                <a:gd name="T24" fmla="*/ 70 w 72"/>
                <a:gd name="T25" fmla="*/ 35 h 47"/>
                <a:gd name="T26" fmla="*/ 67 w 72"/>
                <a:gd name="T27" fmla="*/ 39 h 47"/>
                <a:gd name="T28" fmla="*/ 62 w 72"/>
                <a:gd name="T29" fmla="*/ 41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2"/>
                <a:gd name="T46" fmla="*/ 0 h 47"/>
                <a:gd name="T47" fmla="*/ 72 w 72"/>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2" h="47">
                  <a:moveTo>
                    <a:pt x="62" y="41"/>
                  </a:moveTo>
                  <a:lnTo>
                    <a:pt x="0" y="47"/>
                  </a:lnTo>
                  <a:lnTo>
                    <a:pt x="2" y="35"/>
                  </a:lnTo>
                  <a:lnTo>
                    <a:pt x="2" y="25"/>
                  </a:lnTo>
                  <a:lnTo>
                    <a:pt x="2" y="13"/>
                  </a:lnTo>
                  <a:lnTo>
                    <a:pt x="0" y="0"/>
                  </a:lnTo>
                  <a:lnTo>
                    <a:pt x="62" y="6"/>
                  </a:lnTo>
                  <a:lnTo>
                    <a:pt x="67" y="7"/>
                  </a:lnTo>
                  <a:lnTo>
                    <a:pt x="70" y="11"/>
                  </a:lnTo>
                  <a:lnTo>
                    <a:pt x="72" y="18"/>
                  </a:lnTo>
                  <a:lnTo>
                    <a:pt x="72" y="23"/>
                  </a:lnTo>
                  <a:lnTo>
                    <a:pt x="72" y="30"/>
                  </a:lnTo>
                  <a:lnTo>
                    <a:pt x="70" y="35"/>
                  </a:lnTo>
                  <a:lnTo>
                    <a:pt x="67" y="39"/>
                  </a:lnTo>
                  <a:lnTo>
                    <a:pt x="62" y="41"/>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27" name="Freeform 416"/>
            <p:cNvSpPr>
              <a:spLocks/>
            </p:cNvSpPr>
            <p:nvPr/>
          </p:nvSpPr>
          <p:spPr bwMode="auto">
            <a:xfrm>
              <a:off x="2586" y="4011"/>
              <a:ext cx="72" cy="47"/>
            </a:xfrm>
            <a:custGeom>
              <a:avLst/>
              <a:gdLst>
                <a:gd name="T0" fmla="*/ 62 w 72"/>
                <a:gd name="T1" fmla="*/ 41 h 47"/>
                <a:gd name="T2" fmla="*/ 0 w 72"/>
                <a:gd name="T3" fmla="*/ 47 h 47"/>
                <a:gd name="T4" fmla="*/ 2 w 72"/>
                <a:gd name="T5" fmla="*/ 35 h 47"/>
                <a:gd name="T6" fmla="*/ 2 w 72"/>
                <a:gd name="T7" fmla="*/ 25 h 47"/>
                <a:gd name="T8" fmla="*/ 2 w 72"/>
                <a:gd name="T9" fmla="*/ 13 h 47"/>
                <a:gd name="T10" fmla="*/ 0 w 72"/>
                <a:gd name="T11" fmla="*/ 0 h 47"/>
                <a:gd name="T12" fmla="*/ 62 w 72"/>
                <a:gd name="T13" fmla="*/ 6 h 47"/>
                <a:gd name="T14" fmla="*/ 67 w 72"/>
                <a:gd name="T15" fmla="*/ 7 h 47"/>
                <a:gd name="T16" fmla="*/ 70 w 72"/>
                <a:gd name="T17" fmla="*/ 11 h 47"/>
                <a:gd name="T18" fmla="*/ 72 w 72"/>
                <a:gd name="T19" fmla="*/ 18 h 47"/>
                <a:gd name="T20" fmla="*/ 72 w 72"/>
                <a:gd name="T21" fmla="*/ 23 h 47"/>
                <a:gd name="T22" fmla="*/ 72 w 72"/>
                <a:gd name="T23" fmla="*/ 30 h 47"/>
                <a:gd name="T24" fmla="*/ 70 w 72"/>
                <a:gd name="T25" fmla="*/ 35 h 47"/>
                <a:gd name="T26" fmla="*/ 67 w 72"/>
                <a:gd name="T27" fmla="*/ 39 h 47"/>
                <a:gd name="T28" fmla="*/ 62 w 72"/>
                <a:gd name="T29" fmla="*/ 41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2"/>
                <a:gd name="T46" fmla="*/ 0 h 47"/>
                <a:gd name="T47" fmla="*/ 72 w 72"/>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2" h="47">
                  <a:moveTo>
                    <a:pt x="62" y="41"/>
                  </a:moveTo>
                  <a:lnTo>
                    <a:pt x="0" y="47"/>
                  </a:lnTo>
                  <a:lnTo>
                    <a:pt x="2" y="35"/>
                  </a:lnTo>
                  <a:lnTo>
                    <a:pt x="2" y="25"/>
                  </a:lnTo>
                  <a:lnTo>
                    <a:pt x="2" y="13"/>
                  </a:lnTo>
                  <a:lnTo>
                    <a:pt x="0" y="0"/>
                  </a:lnTo>
                  <a:lnTo>
                    <a:pt x="62" y="6"/>
                  </a:lnTo>
                  <a:lnTo>
                    <a:pt x="67" y="7"/>
                  </a:lnTo>
                  <a:lnTo>
                    <a:pt x="70" y="11"/>
                  </a:lnTo>
                  <a:lnTo>
                    <a:pt x="72" y="18"/>
                  </a:lnTo>
                  <a:lnTo>
                    <a:pt x="72" y="23"/>
                  </a:lnTo>
                  <a:lnTo>
                    <a:pt x="72" y="30"/>
                  </a:lnTo>
                  <a:lnTo>
                    <a:pt x="70" y="35"/>
                  </a:lnTo>
                  <a:lnTo>
                    <a:pt x="67" y="39"/>
                  </a:lnTo>
                  <a:lnTo>
                    <a:pt x="62" y="41"/>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428" name="Freeform 417"/>
            <p:cNvSpPr>
              <a:spLocks/>
            </p:cNvSpPr>
            <p:nvPr/>
          </p:nvSpPr>
          <p:spPr bwMode="auto">
            <a:xfrm>
              <a:off x="2714" y="3859"/>
              <a:ext cx="85" cy="112"/>
            </a:xfrm>
            <a:custGeom>
              <a:avLst/>
              <a:gdLst>
                <a:gd name="T0" fmla="*/ 63 w 85"/>
                <a:gd name="T1" fmla="*/ 7 h 112"/>
                <a:gd name="T2" fmla="*/ 0 w 85"/>
                <a:gd name="T3" fmla="*/ 96 h 112"/>
                <a:gd name="T4" fmla="*/ 14 w 85"/>
                <a:gd name="T5" fmla="*/ 98 h 112"/>
                <a:gd name="T6" fmla="*/ 26 w 85"/>
                <a:gd name="T7" fmla="*/ 102 h 112"/>
                <a:gd name="T8" fmla="*/ 38 w 85"/>
                <a:gd name="T9" fmla="*/ 107 h 112"/>
                <a:gd name="T10" fmla="*/ 49 w 85"/>
                <a:gd name="T11" fmla="*/ 112 h 112"/>
                <a:gd name="T12" fmla="*/ 82 w 85"/>
                <a:gd name="T13" fmla="*/ 20 h 112"/>
                <a:gd name="T14" fmla="*/ 85 w 85"/>
                <a:gd name="T15" fmla="*/ 14 h 112"/>
                <a:gd name="T16" fmla="*/ 85 w 85"/>
                <a:gd name="T17" fmla="*/ 9 h 112"/>
                <a:gd name="T18" fmla="*/ 85 w 85"/>
                <a:gd name="T19" fmla="*/ 4 h 112"/>
                <a:gd name="T20" fmla="*/ 84 w 85"/>
                <a:gd name="T21" fmla="*/ 2 h 112"/>
                <a:gd name="T22" fmla="*/ 78 w 85"/>
                <a:gd name="T23" fmla="*/ 0 h 112"/>
                <a:gd name="T24" fmla="*/ 75 w 85"/>
                <a:gd name="T25" fmla="*/ 0 h 112"/>
                <a:gd name="T26" fmla="*/ 70 w 85"/>
                <a:gd name="T27" fmla="*/ 2 h 112"/>
                <a:gd name="T28" fmla="*/ 63 w 85"/>
                <a:gd name="T29" fmla="*/ 7 h 1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112"/>
                <a:gd name="T47" fmla="*/ 85 w 85"/>
                <a:gd name="T48" fmla="*/ 112 h 11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112">
                  <a:moveTo>
                    <a:pt x="63" y="7"/>
                  </a:moveTo>
                  <a:lnTo>
                    <a:pt x="0" y="96"/>
                  </a:lnTo>
                  <a:lnTo>
                    <a:pt x="14" y="98"/>
                  </a:lnTo>
                  <a:lnTo>
                    <a:pt x="26" y="102"/>
                  </a:lnTo>
                  <a:lnTo>
                    <a:pt x="38" y="107"/>
                  </a:lnTo>
                  <a:lnTo>
                    <a:pt x="49" y="112"/>
                  </a:lnTo>
                  <a:lnTo>
                    <a:pt x="82" y="20"/>
                  </a:lnTo>
                  <a:lnTo>
                    <a:pt x="85" y="14"/>
                  </a:lnTo>
                  <a:lnTo>
                    <a:pt x="85" y="9"/>
                  </a:lnTo>
                  <a:lnTo>
                    <a:pt x="85" y="4"/>
                  </a:lnTo>
                  <a:lnTo>
                    <a:pt x="84" y="2"/>
                  </a:lnTo>
                  <a:lnTo>
                    <a:pt x="78" y="0"/>
                  </a:lnTo>
                  <a:lnTo>
                    <a:pt x="75" y="0"/>
                  </a:lnTo>
                  <a:lnTo>
                    <a:pt x="70" y="2"/>
                  </a:lnTo>
                  <a:lnTo>
                    <a:pt x="63" y="7"/>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429" name="Freeform 418"/>
            <p:cNvSpPr>
              <a:spLocks/>
            </p:cNvSpPr>
            <p:nvPr/>
          </p:nvSpPr>
          <p:spPr bwMode="auto">
            <a:xfrm>
              <a:off x="2714" y="3859"/>
              <a:ext cx="85" cy="112"/>
            </a:xfrm>
            <a:custGeom>
              <a:avLst/>
              <a:gdLst>
                <a:gd name="T0" fmla="*/ 63 w 85"/>
                <a:gd name="T1" fmla="*/ 7 h 112"/>
                <a:gd name="T2" fmla="*/ 0 w 85"/>
                <a:gd name="T3" fmla="*/ 96 h 112"/>
                <a:gd name="T4" fmla="*/ 14 w 85"/>
                <a:gd name="T5" fmla="*/ 98 h 112"/>
                <a:gd name="T6" fmla="*/ 26 w 85"/>
                <a:gd name="T7" fmla="*/ 102 h 112"/>
                <a:gd name="T8" fmla="*/ 38 w 85"/>
                <a:gd name="T9" fmla="*/ 107 h 112"/>
                <a:gd name="T10" fmla="*/ 49 w 85"/>
                <a:gd name="T11" fmla="*/ 112 h 112"/>
                <a:gd name="T12" fmla="*/ 82 w 85"/>
                <a:gd name="T13" fmla="*/ 20 h 112"/>
                <a:gd name="T14" fmla="*/ 85 w 85"/>
                <a:gd name="T15" fmla="*/ 14 h 112"/>
                <a:gd name="T16" fmla="*/ 85 w 85"/>
                <a:gd name="T17" fmla="*/ 9 h 112"/>
                <a:gd name="T18" fmla="*/ 85 w 85"/>
                <a:gd name="T19" fmla="*/ 4 h 112"/>
                <a:gd name="T20" fmla="*/ 84 w 85"/>
                <a:gd name="T21" fmla="*/ 2 h 112"/>
                <a:gd name="T22" fmla="*/ 78 w 85"/>
                <a:gd name="T23" fmla="*/ 0 h 112"/>
                <a:gd name="T24" fmla="*/ 75 w 85"/>
                <a:gd name="T25" fmla="*/ 0 h 112"/>
                <a:gd name="T26" fmla="*/ 70 w 85"/>
                <a:gd name="T27" fmla="*/ 2 h 112"/>
                <a:gd name="T28" fmla="*/ 63 w 85"/>
                <a:gd name="T29" fmla="*/ 7 h 1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112"/>
                <a:gd name="T47" fmla="*/ 85 w 85"/>
                <a:gd name="T48" fmla="*/ 112 h 11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112">
                  <a:moveTo>
                    <a:pt x="63" y="7"/>
                  </a:moveTo>
                  <a:lnTo>
                    <a:pt x="0" y="96"/>
                  </a:lnTo>
                  <a:lnTo>
                    <a:pt x="14" y="98"/>
                  </a:lnTo>
                  <a:lnTo>
                    <a:pt x="26" y="102"/>
                  </a:lnTo>
                  <a:lnTo>
                    <a:pt x="38" y="107"/>
                  </a:lnTo>
                  <a:lnTo>
                    <a:pt x="49" y="112"/>
                  </a:lnTo>
                  <a:lnTo>
                    <a:pt x="82" y="20"/>
                  </a:lnTo>
                  <a:lnTo>
                    <a:pt x="85" y="14"/>
                  </a:lnTo>
                  <a:lnTo>
                    <a:pt x="85" y="9"/>
                  </a:lnTo>
                  <a:lnTo>
                    <a:pt x="85" y="4"/>
                  </a:lnTo>
                  <a:lnTo>
                    <a:pt x="84" y="2"/>
                  </a:lnTo>
                  <a:lnTo>
                    <a:pt x="78" y="0"/>
                  </a:lnTo>
                  <a:lnTo>
                    <a:pt x="75" y="0"/>
                  </a:lnTo>
                  <a:lnTo>
                    <a:pt x="70" y="2"/>
                  </a:lnTo>
                  <a:lnTo>
                    <a:pt x="63" y="7"/>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3430" name="Rectangle 467"/>
            <p:cNvSpPr>
              <a:spLocks noChangeArrowheads="1"/>
            </p:cNvSpPr>
            <p:nvPr/>
          </p:nvSpPr>
          <p:spPr bwMode="auto">
            <a:xfrm>
              <a:off x="2382" y="2341"/>
              <a:ext cx="12" cy="7"/>
            </a:xfrm>
            <a:prstGeom prst="rect">
              <a:avLst/>
            </a:prstGeom>
            <a:solidFill>
              <a:srgbClr val="DA251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it-IT" altLang="it-IT" sz="1800">
                <a:solidFill>
                  <a:srgbClr val="000000"/>
                </a:solidFill>
                <a:latin typeface="Comic Sans MS" pitchFamily="66" charset="0"/>
              </a:endParaRPr>
            </a:p>
          </p:txBody>
        </p:sp>
        <p:sp>
          <p:nvSpPr>
            <p:cNvPr id="53431" name="Rectangle 473"/>
            <p:cNvSpPr>
              <a:spLocks noChangeArrowheads="1"/>
            </p:cNvSpPr>
            <p:nvPr/>
          </p:nvSpPr>
          <p:spPr bwMode="auto">
            <a:xfrm>
              <a:off x="2408" y="1876"/>
              <a:ext cx="35" cy="7"/>
            </a:xfrm>
            <a:prstGeom prst="rect">
              <a:avLst/>
            </a:prstGeom>
            <a:solidFill>
              <a:srgbClr val="DA251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it-IT" altLang="it-IT" sz="1800">
                <a:solidFill>
                  <a:srgbClr val="000000"/>
                </a:solidFill>
                <a:latin typeface="Comic Sans MS" pitchFamily="66" charset="0"/>
              </a:endParaRPr>
            </a:p>
          </p:txBody>
        </p:sp>
        <p:sp>
          <p:nvSpPr>
            <p:cNvPr id="53432" name="Rectangle 474"/>
            <p:cNvSpPr>
              <a:spLocks noChangeArrowheads="1"/>
            </p:cNvSpPr>
            <p:nvPr/>
          </p:nvSpPr>
          <p:spPr bwMode="auto">
            <a:xfrm>
              <a:off x="2452" y="1876"/>
              <a:ext cx="11" cy="7"/>
            </a:xfrm>
            <a:prstGeom prst="rect">
              <a:avLst/>
            </a:prstGeom>
            <a:solidFill>
              <a:srgbClr val="DA251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it-IT" altLang="it-IT" sz="1800">
                <a:solidFill>
                  <a:srgbClr val="000000"/>
                </a:solidFill>
                <a:latin typeface="Comic Sans MS" pitchFamily="66" charset="0"/>
              </a:endParaRPr>
            </a:p>
          </p:txBody>
        </p:sp>
      </p:grpSp>
      <p:grpSp>
        <p:nvGrpSpPr>
          <p:cNvPr id="6" name="Group 1453"/>
          <p:cNvGrpSpPr>
            <a:grpSpLocks/>
          </p:cNvGrpSpPr>
          <p:nvPr/>
        </p:nvGrpSpPr>
        <p:grpSpPr bwMode="auto">
          <a:xfrm>
            <a:off x="4929188" y="788988"/>
            <a:ext cx="334962" cy="5392737"/>
            <a:chOff x="3088" y="306"/>
            <a:chExt cx="273" cy="4004"/>
          </a:xfrm>
        </p:grpSpPr>
        <p:sp>
          <p:nvSpPr>
            <p:cNvPr id="53296" name="Freeform 1454"/>
            <p:cNvSpPr>
              <a:spLocks/>
            </p:cNvSpPr>
            <p:nvPr/>
          </p:nvSpPr>
          <p:spPr bwMode="auto">
            <a:xfrm>
              <a:off x="3190" y="306"/>
              <a:ext cx="58" cy="3847"/>
            </a:xfrm>
            <a:custGeom>
              <a:avLst/>
              <a:gdLst>
                <a:gd name="T0" fmla="*/ 58 w 58"/>
                <a:gd name="T1" fmla="*/ 3847 h 3847"/>
                <a:gd name="T2" fmla="*/ 46 w 58"/>
                <a:gd name="T3" fmla="*/ 0 h 3847"/>
                <a:gd name="T4" fmla="*/ 0 w 58"/>
                <a:gd name="T5" fmla="*/ 0 h 3847"/>
                <a:gd name="T6" fmla="*/ 11 w 58"/>
                <a:gd name="T7" fmla="*/ 3847 h 3847"/>
                <a:gd name="T8" fmla="*/ 58 w 58"/>
                <a:gd name="T9" fmla="*/ 3847 h 3847"/>
                <a:gd name="T10" fmla="*/ 0 60000 65536"/>
                <a:gd name="T11" fmla="*/ 0 60000 65536"/>
                <a:gd name="T12" fmla="*/ 0 60000 65536"/>
                <a:gd name="T13" fmla="*/ 0 60000 65536"/>
                <a:gd name="T14" fmla="*/ 0 60000 65536"/>
                <a:gd name="T15" fmla="*/ 0 w 58"/>
                <a:gd name="T16" fmla="*/ 0 h 3847"/>
                <a:gd name="T17" fmla="*/ 58 w 58"/>
                <a:gd name="T18" fmla="*/ 3847 h 3847"/>
              </a:gdLst>
              <a:ahLst/>
              <a:cxnLst>
                <a:cxn ang="T10">
                  <a:pos x="T0" y="T1"/>
                </a:cxn>
                <a:cxn ang="T11">
                  <a:pos x="T2" y="T3"/>
                </a:cxn>
                <a:cxn ang="T12">
                  <a:pos x="T4" y="T5"/>
                </a:cxn>
                <a:cxn ang="T13">
                  <a:pos x="T6" y="T7"/>
                </a:cxn>
                <a:cxn ang="T14">
                  <a:pos x="T8" y="T9"/>
                </a:cxn>
              </a:cxnLst>
              <a:rect l="T15" t="T16" r="T17" b="T18"/>
              <a:pathLst>
                <a:path w="58" h="3847">
                  <a:moveTo>
                    <a:pt x="58" y="3847"/>
                  </a:moveTo>
                  <a:lnTo>
                    <a:pt x="46" y="0"/>
                  </a:lnTo>
                  <a:lnTo>
                    <a:pt x="0" y="0"/>
                  </a:lnTo>
                  <a:lnTo>
                    <a:pt x="11" y="3847"/>
                  </a:lnTo>
                  <a:lnTo>
                    <a:pt x="58" y="3847"/>
                  </a:lnTo>
                  <a:close/>
                </a:path>
              </a:pathLst>
            </a:custGeom>
            <a:solidFill>
              <a:srgbClr val="0092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297" name="Freeform 1455"/>
            <p:cNvSpPr>
              <a:spLocks/>
            </p:cNvSpPr>
            <p:nvPr/>
          </p:nvSpPr>
          <p:spPr bwMode="auto">
            <a:xfrm>
              <a:off x="3088" y="3994"/>
              <a:ext cx="273" cy="316"/>
            </a:xfrm>
            <a:custGeom>
              <a:avLst/>
              <a:gdLst>
                <a:gd name="T0" fmla="*/ 137 w 273"/>
                <a:gd name="T1" fmla="*/ 316 h 316"/>
                <a:gd name="T2" fmla="*/ 273 w 273"/>
                <a:gd name="T3" fmla="*/ 0 h 316"/>
                <a:gd name="T4" fmla="*/ 273 w 273"/>
                <a:gd name="T5" fmla="*/ 0 h 316"/>
                <a:gd name="T6" fmla="*/ 263 w 273"/>
                <a:gd name="T7" fmla="*/ 6 h 316"/>
                <a:gd name="T8" fmla="*/ 255 w 273"/>
                <a:gd name="T9" fmla="*/ 9 h 316"/>
                <a:gd name="T10" fmla="*/ 246 w 273"/>
                <a:gd name="T11" fmla="*/ 13 h 316"/>
                <a:gd name="T12" fmla="*/ 238 w 273"/>
                <a:gd name="T13" fmla="*/ 15 h 316"/>
                <a:gd name="T14" fmla="*/ 230 w 273"/>
                <a:gd name="T15" fmla="*/ 19 h 316"/>
                <a:gd name="T16" fmla="*/ 221 w 273"/>
                <a:gd name="T17" fmla="*/ 21 h 316"/>
                <a:gd name="T18" fmla="*/ 213 w 273"/>
                <a:gd name="T19" fmla="*/ 25 h 316"/>
                <a:gd name="T20" fmla="*/ 204 w 273"/>
                <a:gd name="T21" fmla="*/ 27 h 316"/>
                <a:gd name="T22" fmla="*/ 196 w 273"/>
                <a:gd name="T23" fmla="*/ 29 h 316"/>
                <a:gd name="T24" fmla="*/ 186 w 273"/>
                <a:gd name="T25" fmla="*/ 30 h 316"/>
                <a:gd name="T26" fmla="*/ 179 w 273"/>
                <a:gd name="T27" fmla="*/ 32 h 316"/>
                <a:gd name="T28" fmla="*/ 171 w 273"/>
                <a:gd name="T29" fmla="*/ 32 h 316"/>
                <a:gd name="T30" fmla="*/ 161 w 273"/>
                <a:gd name="T31" fmla="*/ 34 h 316"/>
                <a:gd name="T32" fmla="*/ 154 w 273"/>
                <a:gd name="T33" fmla="*/ 34 h 316"/>
                <a:gd name="T34" fmla="*/ 144 w 273"/>
                <a:gd name="T35" fmla="*/ 34 h 316"/>
                <a:gd name="T36" fmla="*/ 137 w 273"/>
                <a:gd name="T37" fmla="*/ 34 h 316"/>
                <a:gd name="T38" fmla="*/ 129 w 273"/>
                <a:gd name="T39" fmla="*/ 34 h 316"/>
                <a:gd name="T40" fmla="*/ 119 w 273"/>
                <a:gd name="T41" fmla="*/ 34 h 316"/>
                <a:gd name="T42" fmla="*/ 112 w 273"/>
                <a:gd name="T43" fmla="*/ 34 h 316"/>
                <a:gd name="T44" fmla="*/ 102 w 273"/>
                <a:gd name="T45" fmla="*/ 32 h 316"/>
                <a:gd name="T46" fmla="*/ 94 w 273"/>
                <a:gd name="T47" fmla="*/ 32 h 316"/>
                <a:gd name="T48" fmla="*/ 85 w 273"/>
                <a:gd name="T49" fmla="*/ 30 h 316"/>
                <a:gd name="T50" fmla="*/ 77 w 273"/>
                <a:gd name="T51" fmla="*/ 29 h 316"/>
                <a:gd name="T52" fmla="*/ 69 w 273"/>
                <a:gd name="T53" fmla="*/ 27 h 316"/>
                <a:gd name="T54" fmla="*/ 60 w 273"/>
                <a:gd name="T55" fmla="*/ 25 h 316"/>
                <a:gd name="T56" fmla="*/ 52 w 273"/>
                <a:gd name="T57" fmla="*/ 23 h 316"/>
                <a:gd name="T58" fmla="*/ 43 w 273"/>
                <a:gd name="T59" fmla="*/ 19 h 316"/>
                <a:gd name="T60" fmla="*/ 35 w 273"/>
                <a:gd name="T61" fmla="*/ 17 h 316"/>
                <a:gd name="T62" fmla="*/ 27 w 273"/>
                <a:gd name="T63" fmla="*/ 13 h 316"/>
                <a:gd name="T64" fmla="*/ 18 w 273"/>
                <a:gd name="T65" fmla="*/ 9 h 316"/>
                <a:gd name="T66" fmla="*/ 10 w 273"/>
                <a:gd name="T67" fmla="*/ 6 h 316"/>
                <a:gd name="T68" fmla="*/ 0 w 273"/>
                <a:gd name="T69" fmla="*/ 2 h 316"/>
                <a:gd name="T70" fmla="*/ 137 w 273"/>
                <a:gd name="T71" fmla="*/ 316 h 316"/>
                <a:gd name="T72" fmla="*/ 137 w 273"/>
                <a:gd name="T73" fmla="*/ 316 h 31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73"/>
                <a:gd name="T112" fmla="*/ 0 h 316"/>
                <a:gd name="T113" fmla="*/ 273 w 273"/>
                <a:gd name="T114" fmla="*/ 316 h 31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73" h="316">
                  <a:moveTo>
                    <a:pt x="137" y="316"/>
                  </a:moveTo>
                  <a:lnTo>
                    <a:pt x="273" y="0"/>
                  </a:lnTo>
                  <a:lnTo>
                    <a:pt x="263" y="6"/>
                  </a:lnTo>
                  <a:lnTo>
                    <a:pt x="255" y="9"/>
                  </a:lnTo>
                  <a:lnTo>
                    <a:pt x="246" y="13"/>
                  </a:lnTo>
                  <a:lnTo>
                    <a:pt x="238" y="15"/>
                  </a:lnTo>
                  <a:lnTo>
                    <a:pt x="230" y="19"/>
                  </a:lnTo>
                  <a:lnTo>
                    <a:pt x="221" y="21"/>
                  </a:lnTo>
                  <a:lnTo>
                    <a:pt x="213" y="25"/>
                  </a:lnTo>
                  <a:lnTo>
                    <a:pt x="204" y="27"/>
                  </a:lnTo>
                  <a:lnTo>
                    <a:pt x="196" y="29"/>
                  </a:lnTo>
                  <a:lnTo>
                    <a:pt x="186" y="30"/>
                  </a:lnTo>
                  <a:lnTo>
                    <a:pt x="179" y="32"/>
                  </a:lnTo>
                  <a:lnTo>
                    <a:pt x="171" y="32"/>
                  </a:lnTo>
                  <a:lnTo>
                    <a:pt x="161" y="34"/>
                  </a:lnTo>
                  <a:lnTo>
                    <a:pt x="154" y="34"/>
                  </a:lnTo>
                  <a:lnTo>
                    <a:pt x="144" y="34"/>
                  </a:lnTo>
                  <a:lnTo>
                    <a:pt x="137" y="34"/>
                  </a:lnTo>
                  <a:lnTo>
                    <a:pt x="129" y="34"/>
                  </a:lnTo>
                  <a:lnTo>
                    <a:pt x="119" y="34"/>
                  </a:lnTo>
                  <a:lnTo>
                    <a:pt x="112" y="34"/>
                  </a:lnTo>
                  <a:lnTo>
                    <a:pt x="102" y="32"/>
                  </a:lnTo>
                  <a:lnTo>
                    <a:pt x="94" y="32"/>
                  </a:lnTo>
                  <a:lnTo>
                    <a:pt x="85" y="30"/>
                  </a:lnTo>
                  <a:lnTo>
                    <a:pt x="77" y="29"/>
                  </a:lnTo>
                  <a:lnTo>
                    <a:pt x="69" y="27"/>
                  </a:lnTo>
                  <a:lnTo>
                    <a:pt x="60" y="25"/>
                  </a:lnTo>
                  <a:lnTo>
                    <a:pt x="52" y="23"/>
                  </a:lnTo>
                  <a:lnTo>
                    <a:pt x="43" y="19"/>
                  </a:lnTo>
                  <a:lnTo>
                    <a:pt x="35" y="17"/>
                  </a:lnTo>
                  <a:lnTo>
                    <a:pt x="27" y="13"/>
                  </a:lnTo>
                  <a:lnTo>
                    <a:pt x="18" y="9"/>
                  </a:lnTo>
                  <a:lnTo>
                    <a:pt x="10" y="6"/>
                  </a:lnTo>
                  <a:lnTo>
                    <a:pt x="0" y="2"/>
                  </a:lnTo>
                  <a:lnTo>
                    <a:pt x="137" y="316"/>
                  </a:lnTo>
                  <a:close/>
                </a:path>
              </a:pathLst>
            </a:custGeom>
            <a:solidFill>
              <a:srgbClr val="0092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grpSp>
      <p:grpSp>
        <p:nvGrpSpPr>
          <p:cNvPr id="7" name="Group 1456"/>
          <p:cNvGrpSpPr>
            <a:grpSpLocks/>
          </p:cNvGrpSpPr>
          <p:nvPr/>
        </p:nvGrpSpPr>
        <p:grpSpPr bwMode="auto">
          <a:xfrm>
            <a:off x="5257800" y="788988"/>
            <a:ext cx="330200" cy="5392737"/>
            <a:chOff x="3422" y="306"/>
            <a:chExt cx="271" cy="4004"/>
          </a:xfrm>
        </p:grpSpPr>
        <p:sp>
          <p:nvSpPr>
            <p:cNvPr id="53294" name="Freeform 1457"/>
            <p:cNvSpPr>
              <a:spLocks/>
            </p:cNvSpPr>
            <p:nvPr/>
          </p:nvSpPr>
          <p:spPr bwMode="auto">
            <a:xfrm>
              <a:off x="3522" y="465"/>
              <a:ext cx="57" cy="3845"/>
            </a:xfrm>
            <a:custGeom>
              <a:avLst/>
              <a:gdLst>
                <a:gd name="T0" fmla="*/ 13 w 57"/>
                <a:gd name="T1" fmla="*/ 0 h 3845"/>
                <a:gd name="T2" fmla="*/ 0 w 57"/>
                <a:gd name="T3" fmla="*/ 3845 h 3845"/>
                <a:gd name="T4" fmla="*/ 46 w 57"/>
                <a:gd name="T5" fmla="*/ 3845 h 3845"/>
                <a:gd name="T6" fmla="*/ 57 w 57"/>
                <a:gd name="T7" fmla="*/ 0 h 3845"/>
                <a:gd name="T8" fmla="*/ 13 w 57"/>
                <a:gd name="T9" fmla="*/ 0 h 3845"/>
                <a:gd name="T10" fmla="*/ 0 60000 65536"/>
                <a:gd name="T11" fmla="*/ 0 60000 65536"/>
                <a:gd name="T12" fmla="*/ 0 60000 65536"/>
                <a:gd name="T13" fmla="*/ 0 60000 65536"/>
                <a:gd name="T14" fmla="*/ 0 60000 65536"/>
                <a:gd name="T15" fmla="*/ 0 w 57"/>
                <a:gd name="T16" fmla="*/ 0 h 3845"/>
                <a:gd name="T17" fmla="*/ 57 w 57"/>
                <a:gd name="T18" fmla="*/ 3845 h 3845"/>
              </a:gdLst>
              <a:ahLst/>
              <a:cxnLst>
                <a:cxn ang="T10">
                  <a:pos x="T0" y="T1"/>
                </a:cxn>
                <a:cxn ang="T11">
                  <a:pos x="T2" y="T3"/>
                </a:cxn>
                <a:cxn ang="T12">
                  <a:pos x="T4" y="T5"/>
                </a:cxn>
                <a:cxn ang="T13">
                  <a:pos x="T6" y="T7"/>
                </a:cxn>
                <a:cxn ang="T14">
                  <a:pos x="T8" y="T9"/>
                </a:cxn>
              </a:cxnLst>
              <a:rect l="T15" t="T16" r="T17" b="T18"/>
              <a:pathLst>
                <a:path w="57" h="3845">
                  <a:moveTo>
                    <a:pt x="13" y="0"/>
                  </a:moveTo>
                  <a:lnTo>
                    <a:pt x="0" y="3845"/>
                  </a:lnTo>
                  <a:lnTo>
                    <a:pt x="46" y="3845"/>
                  </a:lnTo>
                  <a:lnTo>
                    <a:pt x="57" y="0"/>
                  </a:lnTo>
                  <a:lnTo>
                    <a:pt x="13" y="0"/>
                  </a:lnTo>
                  <a:close/>
                </a:path>
              </a:pathLst>
            </a:custGeom>
            <a:solidFill>
              <a:srgbClr val="0092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295" name="Freeform 1458"/>
            <p:cNvSpPr>
              <a:spLocks/>
            </p:cNvSpPr>
            <p:nvPr/>
          </p:nvSpPr>
          <p:spPr bwMode="auto">
            <a:xfrm>
              <a:off x="3422" y="306"/>
              <a:ext cx="271" cy="316"/>
            </a:xfrm>
            <a:custGeom>
              <a:avLst/>
              <a:gdLst>
                <a:gd name="T0" fmla="*/ 136 w 271"/>
                <a:gd name="T1" fmla="*/ 0 h 316"/>
                <a:gd name="T2" fmla="*/ 0 w 271"/>
                <a:gd name="T3" fmla="*/ 314 h 316"/>
                <a:gd name="T4" fmla="*/ 0 w 271"/>
                <a:gd name="T5" fmla="*/ 314 h 316"/>
                <a:gd name="T6" fmla="*/ 8 w 271"/>
                <a:gd name="T7" fmla="*/ 311 h 316"/>
                <a:gd name="T8" fmla="*/ 17 w 271"/>
                <a:gd name="T9" fmla="*/ 307 h 316"/>
                <a:gd name="T10" fmla="*/ 25 w 271"/>
                <a:gd name="T11" fmla="*/ 303 h 316"/>
                <a:gd name="T12" fmla="*/ 33 w 271"/>
                <a:gd name="T13" fmla="*/ 301 h 316"/>
                <a:gd name="T14" fmla="*/ 42 w 271"/>
                <a:gd name="T15" fmla="*/ 297 h 316"/>
                <a:gd name="T16" fmla="*/ 50 w 271"/>
                <a:gd name="T17" fmla="*/ 295 h 316"/>
                <a:gd name="T18" fmla="*/ 60 w 271"/>
                <a:gd name="T19" fmla="*/ 291 h 316"/>
                <a:gd name="T20" fmla="*/ 67 w 271"/>
                <a:gd name="T21" fmla="*/ 289 h 316"/>
                <a:gd name="T22" fmla="*/ 75 w 271"/>
                <a:gd name="T23" fmla="*/ 288 h 316"/>
                <a:gd name="T24" fmla="*/ 84 w 271"/>
                <a:gd name="T25" fmla="*/ 286 h 316"/>
                <a:gd name="T26" fmla="*/ 92 w 271"/>
                <a:gd name="T27" fmla="*/ 286 h 316"/>
                <a:gd name="T28" fmla="*/ 102 w 271"/>
                <a:gd name="T29" fmla="*/ 284 h 316"/>
                <a:gd name="T30" fmla="*/ 109 w 271"/>
                <a:gd name="T31" fmla="*/ 282 h 316"/>
                <a:gd name="T32" fmla="*/ 119 w 271"/>
                <a:gd name="T33" fmla="*/ 282 h 316"/>
                <a:gd name="T34" fmla="*/ 127 w 271"/>
                <a:gd name="T35" fmla="*/ 282 h 316"/>
                <a:gd name="T36" fmla="*/ 134 w 271"/>
                <a:gd name="T37" fmla="*/ 282 h 316"/>
                <a:gd name="T38" fmla="*/ 144 w 271"/>
                <a:gd name="T39" fmla="*/ 282 h 316"/>
                <a:gd name="T40" fmla="*/ 152 w 271"/>
                <a:gd name="T41" fmla="*/ 282 h 316"/>
                <a:gd name="T42" fmla="*/ 161 w 271"/>
                <a:gd name="T43" fmla="*/ 284 h 316"/>
                <a:gd name="T44" fmla="*/ 169 w 271"/>
                <a:gd name="T45" fmla="*/ 284 h 316"/>
                <a:gd name="T46" fmla="*/ 177 w 271"/>
                <a:gd name="T47" fmla="*/ 286 h 316"/>
                <a:gd name="T48" fmla="*/ 186 w 271"/>
                <a:gd name="T49" fmla="*/ 286 h 316"/>
                <a:gd name="T50" fmla="*/ 194 w 271"/>
                <a:gd name="T51" fmla="*/ 288 h 316"/>
                <a:gd name="T52" fmla="*/ 203 w 271"/>
                <a:gd name="T53" fmla="*/ 289 h 316"/>
                <a:gd name="T54" fmla="*/ 211 w 271"/>
                <a:gd name="T55" fmla="*/ 293 h 316"/>
                <a:gd name="T56" fmla="*/ 221 w 271"/>
                <a:gd name="T57" fmla="*/ 295 h 316"/>
                <a:gd name="T58" fmla="*/ 228 w 271"/>
                <a:gd name="T59" fmla="*/ 297 h 316"/>
                <a:gd name="T60" fmla="*/ 236 w 271"/>
                <a:gd name="T61" fmla="*/ 301 h 316"/>
                <a:gd name="T62" fmla="*/ 246 w 271"/>
                <a:gd name="T63" fmla="*/ 305 h 316"/>
                <a:gd name="T64" fmla="*/ 253 w 271"/>
                <a:gd name="T65" fmla="*/ 309 h 316"/>
                <a:gd name="T66" fmla="*/ 263 w 271"/>
                <a:gd name="T67" fmla="*/ 312 h 316"/>
                <a:gd name="T68" fmla="*/ 271 w 271"/>
                <a:gd name="T69" fmla="*/ 316 h 316"/>
                <a:gd name="T70" fmla="*/ 136 w 271"/>
                <a:gd name="T71" fmla="*/ 0 h 316"/>
                <a:gd name="T72" fmla="*/ 136 w 271"/>
                <a:gd name="T73" fmla="*/ 0 h 31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71"/>
                <a:gd name="T112" fmla="*/ 0 h 316"/>
                <a:gd name="T113" fmla="*/ 271 w 271"/>
                <a:gd name="T114" fmla="*/ 316 h 31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71" h="316">
                  <a:moveTo>
                    <a:pt x="136" y="0"/>
                  </a:moveTo>
                  <a:lnTo>
                    <a:pt x="0" y="314"/>
                  </a:lnTo>
                  <a:lnTo>
                    <a:pt x="8" y="311"/>
                  </a:lnTo>
                  <a:lnTo>
                    <a:pt x="17" y="307"/>
                  </a:lnTo>
                  <a:lnTo>
                    <a:pt x="25" y="303"/>
                  </a:lnTo>
                  <a:lnTo>
                    <a:pt x="33" y="301"/>
                  </a:lnTo>
                  <a:lnTo>
                    <a:pt x="42" y="297"/>
                  </a:lnTo>
                  <a:lnTo>
                    <a:pt x="50" y="295"/>
                  </a:lnTo>
                  <a:lnTo>
                    <a:pt x="60" y="291"/>
                  </a:lnTo>
                  <a:lnTo>
                    <a:pt x="67" y="289"/>
                  </a:lnTo>
                  <a:lnTo>
                    <a:pt x="75" y="288"/>
                  </a:lnTo>
                  <a:lnTo>
                    <a:pt x="84" y="286"/>
                  </a:lnTo>
                  <a:lnTo>
                    <a:pt x="92" y="286"/>
                  </a:lnTo>
                  <a:lnTo>
                    <a:pt x="102" y="284"/>
                  </a:lnTo>
                  <a:lnTo>
                    <a:pt x="109" y="282"/>
                  </a:lnTo>
                  <a:lnTo>
                    <a:pt x="119" y="282"/>
                  </a:lnTo>
                  <a:lnTo>
                    <a:pt x="127" y="282"/>
                  </a:lnTo>
                  <a:lnTo>
                    <a:pt x="134" y="282"/>
                  </a:lnTo>
                  <a:lnTo>
                    <a:pt x="144" y="282"/>
                  </a:lnTo>
                  <a:lnTo>
                    <a:pt x="152" y="282"/>
                  </a:lnTo>
                  <a:lnTo>
                    <a:pt x="161" y="284"/>
                  </a:lnTo>
                  <a:lnTo>
                    <a:pt x="169" y="284"/>
                  </a:lnTo>
                  <a:lnTo>
                    <a:pt x="177" y="286"/>
                  </a:lnTo>
                  <a:lnTo>
                    <a:pt x="186" y="286"/>
                  </a:lnTo>
                  <a:lnTo>
                    <a:pt x="194" y="288"/>
                  </a:lnTo>
                  <a:lnTo>
                    <a:pt x="203" y="289"/>
                  </a:lnTo>
                  <a:lnTo>
                    <a:pt x="211" y="293"/>
                  </a:lnTo>
                  <a:lnTo>
                    <a:pt x="221" y="295"/>
                  </a:lnTo>
                  <a:lnTo>
                    <a:pt x="228" y="297"/>
                  </a:lnTo>
                  <a:lnTo>
                    <a:pt x="236" y="301"/>
                  </a:lnTo>
                  <a:lnTo>
                    <a:pt x="246" y="305"/>
                  </a:lnTo>
                  <a:lnTo>
                    <a:pt x="253" y="309"/>
                  </a:lnTo>
                  <a:lnTo>
                    <a:pt x="263" y="312"/>
                  </a:lnTo>
                  <a:lnTo>
                    <a:pt x="271" y="316"/>
                  </a:lnTo>
                  <a:lnTo>
                    <a:pt x="136" y="0"/>
                  </a:lnTo>
                  <a:close/>
                </a:path>
              </a:pathLst>
            </a:custGeom>
            <a:solidFill>
              <a:srgbClr val="0092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grpSp>
      <p:grpSp>
        <p:nvGrpSpPr>
          <p:cNvPr id="8" name="Group 1459"/>
          <p:cNvGrpSpPr>
            <a:grpSpLocks/>
          </p:cNvGrpSpPr>
          <p:nvPr/>
        </p:nvGrpSpPr>
        <p:grpSpPr bwMode="auto">
          <a:xfrm>
            <a:off x="5580063" y="788988"/>
            <a:ext cx="328612" cy="5392737"/>
            <a:chOff x="3754" y="306"/>
            <a:chExt cx="270" cy="4004"/>
          </a:xfrm>
        </p:grpSpPr>
        <p:sp>
          <p:nvSpPr>
            <p:cNvPr id="53292" name="Freeform 1460"/>
            <p:cNvSpPr>
              <a:spLocks/>
            </p:cNvSpPr>
            <p:nvPr/>
          </p:nvSpPr>
          <p:spPr bwMode="auto">
            <a:xfrm>
              <a:off x="3856" y="306"/>
              <a:ext cx="57" cy="3847"/>
            </a:xfrm>
            <a:custGeom>
              <a:avLst/>
              <a:gdLst>
                <a:gd name="T0" fmla="*/ 57 w 57"/>
                <a:gd name="T1" fmla="*/ 3847 h 3847"/>
                <a:gd name="T2" fmla="*/ 44 w 57"/>
                <a:gd name="T3" fmla="*/ 0 h 3847"/>
                <a:gd name="T4" fmla="*/ 0 w 57"/>
                <a:gd name="T5" fmla="*/ 0 h 3847"/>
                <a:gd name="T6" fmla="*/ 11 w 57"/>
                <a:gd name="T7" fmla="*/ 3847 h 3847"/>
                <a:gd name="T8" fmla="*/ 57 w 57"/>
                <a:gd name="T9" fmla="*/ 3847 h 3847"/>
                <a:gd name="T10" fmla="*/ 0 60000 65536"/>
                <a:gd name="T11" fmla="*/ 0 60000 65536"/>
                <a:gd name="T12" fmla="*/ 0 60000 65536"/>
                <a:gd name="T13" fmla="*/ 0 60000 65536"/>
                <a:gd name="T14" fmla="*/ 0 60000 65536"/>
                <a:gd name="T15" fmla="*/ 0 w 57"/>
                <a:gd name="T16" fmla="*/ 0 h 3847"/>
                <a:gd name="T17" fmla="*/ 57 w 57"/>
                <a:gd name="T18" fmla="*/ 3847 h 3847"/>
              </a:gdLst>
              <a:ahLst/>
              <a:cxnLst>
                <a:cxn ang="T10">
                  <a:pos x="T0" y="T1"/>
                </a:cxn>
                <a:cxn ang="T11">
                  <a:pos x="T2" y="T3"/>
                </a:cxn>
                <a:cxn ang="T12">
                  <a:pos x="T4" y="T5"/>
                </a:cxn>
                <a:cxn ang="T13">
                  <a:pos x="T6" y="T7"/>
                </a:cxn>
                <a:cxn ang="T14">
                  <a:pos x="T8" y="T9"/>
                </a:cxn>
              </a:cxnLst>
              <a:rect l="T15" t="T16" r="T17" b="T18"/>
              <a:pathLst>
                <a:path w="57" h="3847">
                  <a:moveTo>
                    <a:pt x="57" y="3847"/>
                  </a:moveTo>
                  <a:lnTo>
                    <a:pt x="44" y="0"/>
                  </a:lnTo>
                  <a:lnTo>
                    <a:pt x="0" y="0"/>
                  </a:lnTo>
                  <a:lnTo>
                    <a:pt x="11" y="3847"/>
                  </a:lnTo>
                  <a:lnTo>
                    <a:pt x="57" y="3847"/>
                  </a:lnTo>
                  <a:close/>
                </a:path>
              </a:pathLst>
            </a:custGeom>
            <a:solidFill>
              <a:srgbClr val="0092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293" name="Freeform 1461"/>
            <p:cNvSpPr>
              <a:spLocks/>
            </p:cNvSpPr>
            <p:nvPr/>
          </p:nvSpPr>
          <p:spPr bwMode="auto">
            <a:xfrm>
              <a:off x="3754" y="3994"/>
              <a:ext cx="270" cy="316"/>
            </a:xfrm>
            <a:custGeom>
              <a:avLst/>
              <a:gdLst>
                <a:gd name="T0" fmla="*/ 136 w 270"/>
                <a:gd name="T1" fmla="*/ 316 h 316"/>
                <a:gd name="T2" fmla="*/ 270 w 270"/>
                <a:gd name="T3" fmla="*/ 0 h 316"/>
                <a:gd name="T4" fmla="*/ 270 w 270"/>
                <a:gd name="T5" fmla="*/ 0 h 316"/>
                <a:gd name="T6" fmla="*/ 263 w 270"/>
                <a:gd name="T7" fmla="*/ 6 h 316"/>
                <a:gd name="T8" fmla="*/ 255 w 270"/>
                <a:gd name="T9" fmla="*/ 9 h 316"/>
                <a:gd name="T10" fmla="*/ 245 w 270"/>
                <a:gd name="T11" fmla="*/ 13 h 316"/>
                <a:gd name="T12" fmla="*/ 238 w 270"/>
                <a:gd name="T13" fmla="*/ 15 h 316"/>
                <a:gd name="T14" fmla="*/ 228 w 270"/>
                <a:gd name="T15" fmla="*/ 19 h 316"/>
                <a:gd name="T16" fmla="*/ 221 w 270"/>
                <a:gd name="T17" fmla="*/ 21 h 316"/>
                <a:gd name="T18" fmla="*/ 213 w 270"/>
                <a:gd name="T19" fmla="*/ 25 h 316"/>
                <a:gd name="T20" fmla="*/ 203 w 270"/>
                <a:gd name="T21" fmla="*/ 27 h 316"/>
                <a:gd name="T22" fmla="*/ 196 w 270"/>
                <a:gd name="T23" fmla="*/ 29 h 316"/>
                <a:gd name="T24" fmla="*/ 186 w 270"/>
                <a:gd name="T25" fmla="*/ 30 h 316"/>
                <a:gd name="T26" fmla="*/ 178 w 270"/>
                <a:gd name="T27" fmla="*/ 32 h 316"/>
                <a:gd name="T28" fmla="*/ 171 w 270"/>
                <a:gd name="T29" fmla="*/ 32 h 316"/>
                <a:gd name="T30" fmla="*/ 161 w 270"/>
                <a:gd name="T31" fmla="*/ 34 h 316"/>
                <a:gd name="T32" fmla="*/ 153 w 270"/>
                <a:gd name="T33" fmla="*/ 34 h 316"/>
                <a:gd name="T34" fmla="*/ 144 w 270"/>
                <a:gd name="T35" fmla="*/ 34 h 316"/>
                <a:gd name="T36" fmla="*/ 136 w 270"/>
                <a:gd name="T37" fmla="*/ 34 h 316"/>
                <a:gd name="T38" fmla="*/ 127 w 270"/>
                <a:gd name="T39" fmla="*/ 34 h 316"/>
                <a:gd name="T40" fmla="*/ 119 w 270"/>
                <a:gd name="T41" fmla="*/ 34 h 316"/>
                <a:gd name="T42" fmla="*/ 111 w 270"/>
                <a:gd name="T43" fmla="*/ 34 h 316"/>
                <a:gd name="T44" fmla="*/ 102 w 270"/>
                <a:gd name="T45" fmla="*/ 32 h 316"/>
                <a:gd name="T46" fmla="*/ 94 w 270"/>
                <a:gd name="T47" fmla="*/ 32 h 316"/>
                <a:gd name="T48" fmla="*/ 84 w 270"/>
                <a:gd name="T49" fmla="*/ 30 h 316"/>
                <a:gd name="T50" fmla="*/ 77 w 270"/>
                <a:gd name="T51" fmla="*/ 29 h 316"/>
                <a:gd name="T52" fmla="*/ 69 w 270"/>
                <a:gd name="T53" fmla="*/ 27 h 316"/>
                <a:gd name="T54" fmla="*/ 59 w 270"/>
                <a:gd name="T55" fmla="*/ 25 h 316"/>
                <a:gd name="T56" fmla="*/ 52 w 270"/>
                <a:gd name="T57" fmla="*/ 23 h 316"/>
                <a:gd name="T58" fmla="*/ 42 w 270"/>
                <a:gd name="T59" fmla="*/ 19 h 316"/>
                <a:gd name="T60" fmla="*/ 34 w 270"/>
                <a:gd name="T61" fmla="*/ 17 h 316"/>
                <a:gd name="T62" fmla="*/ 25 w 270"/>
                <a:gd name="T63" fmla="*/ 13 h 316"/>
                <a:gd name="T64" fmla="*/ 17 w 270"/>
                <a:gd name="T65" fmla="*/ 9 h 316"/>
                <a:gd name="T66" fmla="*/ 10 w 270"/>
                <a:gd name="T67" fmla="*/ 6 h 316"/>
                <a:gd name="T68" fmla="*/ 0 w 270"/>
                <a:gd name="T69" fmla="*/ 2 h 316"/>
                <a:gd name="T70" fmla="*/ 136 w 270"/>
                <a:gd name="T71" fmla="*/ 316 h 316"/>
                <a:gd name="T72" fmla="*/ 136 w 270"/>
                <a:gd name="T73" fmla="*/ 316 h 31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70"/>
                <a:gd name="T112" fmla="*/ 0 h 316"/>
                <a:gd name="T113" fmla="*/ 270 w 270"/>
                <a:gd name="T114" fmla="*/ 316 h 31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70" h="316">
                  <a:moveTo>
                    <a:pt x="136" y="316"/>
                  </a:moveTo>
                  <a:lnTo>
                    <a:pt x="270" y="0"/>
                  </a:lnTo>
                  <a:lnTo>
                    <a:pt x="263" y="6"/>
                  </a:lnTo>
                  <a:lnTo>
                    <a:pt x="255" y="9"/>
                  </a:lnTo>
                  <a:lnTo>
                    <a:pt x="245" y="13"/>
                  </a:lnTo>
                  <a:lnTo>
                    <a:pt x="238" y="15"/>
                  </a:lnTo>
                  <a:lnTo>
                    <a:pt x="228" y="19"/>
                  </a:lnTo>
                  <a:lnTo>
                    <a:pt x="221" y="21"/>
                  </a:lnTo>
                  <a:lnTo>
                    <a:pt x="213" y="25"/>
                  </a:lnTo>
                  <a:lnTo>
                    <a:pt x="203" y="27"/>
                  </a:lnTo>
                  <a:lnTo>
                    <a:pt x="196" y="29"/>
                  </a:lnTo>
                  <a:lnTo>
                    <a:pt x="186" y="30"/>
                  </a:lnTo>
                  <a:lnTo>
                    <a:pt x="178" y="32"/>
                  </a:lnTo>
                  <a:lnTo>
                    <a:pt x="171" y="32"/>
                  </a:lnTo>
                  <a:lnTo>
                    <a:pt x="161" y="34"/>
                  </a:lnTo>
                  <a:lnTo>
                    <a:pt x="153" y="34"/>
                  </a:lnTo>
                  <a:lnTo>
                    <a:pt x="144" y="34"/>
                  </a:lnTo>
                  <a:lnTo>
                    <a:pt x="136" y="34"/>
                  </a:lnTo>
                  <a:lnTo>
                    <a:pt x="127" y="34"/>
                  </a:lnTo>
                  <a:lnTo>
                    <a:pt x="119" y="34"/>
                  </a:lnTo>
                  <a:lnTo>
                    <a:pt x="111" y="34"/>
                  </a:lnTo>
                  <a:lnTo>
                    <a:pt x="102" y="32"/>
                  </a:lnTo>
                  <a:lnTo>
                    <a:pt x="94" y="32"/>
                  </a:lnTo>
                  <a:lnTo>
                    <a:pt x="84" y="30"/>
                  </a:lnTo>
                  <a:lnTo>
                    <a:pt x="77" y="29"/>
                  </a:lnTo>
                  <a:lnTo>
                    <a:pt x="69" y="27"/>
                  </a:lnTo>
                  <a:lnTo>
                    <a:pt x="59" y="25"/>
                  </a:lnTo>
                  <a:lnTo>
                    <a:pt x="52" y="23"/>
                  </a:lnTo>
                  <a:lnTo>
                    <a:pt x="42" y="19"/>
                  </a:lnTo>
                  <a:lnTo>
                    <a:pt x="34" y="17"/>
                  </a:lnTo>
                  <a:lnTo>
                    <a:pt x="25" y="13"/>
                  </a:lnTo>
                  <a:lnTo>
                    <a:pt x="17" y="9"/>
                  </a:lnTo>
                  <a:lnTo>
                    <a:pt x="10" y="6"/>
                  </a:lnTo>
                  <a:lnTo>
                    <a:pt x="0" y="2"/>
                  </a:lnTo>
                  <a:lnTo>
                    <a:pt x="136" y="316"/>
                  </a:lnTo>
                  <a:close/>
                </a:path>
              </a:pathLst>
            </a:custGeom>
            <a:solidFill>
              <a:srgbClr val="0092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grpSp>
      <p:grpSp>
        <p:nvGrpSpPr>
          <p:cNvPr id="53258" name="Group 1462"/>
          <p:cNvGrpSpPr>
            <a:grpSpLocks/>
          </p:cNvGrpSpPr>
          <p:nvPr/>
        </p:nvGrpSpPr>
        <p:grpSpPr bwMode="auto">
          <a:xfrm>
            <a:off x="6248400" y="247650"/>
            <a:ext cx="1566863" cy="388938"/>
            <a:chOff x="2895" y="2"/>
            <a:chExt cx="987" cy="245"/>
          </a:xfrm>
        </p:grpSpPr>
        <p:sp>
          <p:nvSpPr>
            <p:cNvPr id="43447" name="Rectangle 1463"/>
            <p:cNvSpPr>
              <a:spLocks noChangeArrowheads="1"/>
            </p:cNvSpPr>
            <p:nvPr/>
          </p:nvSpPr>
          <p:spPr bwMode="auto">
            <a:xfrm>
              <a:off x="2895" y="17"/>
              <a:ext cx="843" cy="230"/>
            </a:xfrm>
            <a:prstGeom prst="rect">
              <a:avLst/>
            </a:prstGeom>
            <a:noFill/>
            <a:ln w="9525">
              <a:noFill/>
              <a:miter lim="800000"/>
              <a:headEnd/>
              <a:tailEnd/>
            </a:ln>
          </p:spPr>
          <p:txBody>
            <a:bodyPr wrap="none" lIns="0" tIns="0" rIns="0" bIns="0">
              <a:spAutoFit/>
            </a:bodyPr>
            <a:lstStyle/>
            <a:p>
              <a:pPr>
                <a:defRPr/>
              </a:pPr>
              <a:r>
                <a:rPr lang="it-IT" b="1">
                  <a:solidFill>
                    <a:srgbClr val="FF3300"/>
                  </a:solidFill>
                  <a:effectLst>
                    <a:outerShdw blurRad="38100" dist="38100" dir="2700000" algn="tl">
                      <a:srgbClr val="000000"/>
                    </a:outerShdw>
                  </a:effectLst>
                  <a:latin typeface="Arial"/>
                </a:rPr>
                <a:t>struttura </a:t>
              </a:r>
              <a:endParaRPr lang="it-IT" sz="1800">
                <a:solidFill>
                  <a:srgbClr val="FF3300"/>
                </a:solidFill>
                <a:effectLst>
                  <a:outerShdw blurRad="38100" dist="38100" dir="2700000" algn="tl">
                    <a:srgbClr val="000000"/>
                  </a:outerShdw>
                </a:effectLst>
                <a:latin typeface="Arial"/>
              </a:endParaRPr>
            </a:p>
          </p:txBody>
        </p:sp>
        <p:sp>
          <p:nvSpPr>
            <p:cNvPr id="53290" name="Rectangle 1464"/>
            <p:cNvSpPr>
              <a:spLocks noChangeArrowheads="1"/>
            </p:cNvSpPr>
            <p:nvPr/>
          </p:nvSpPr>
          <p:spPr bwMode="auto">
            <a:xfrm>
              <a:off x="3737" y="2"/>
              <a:ext cx="105"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it-IT" altLang="it-IT" sz="2400">
                  <a:solidFill>
                    <a:srgbClr val="FF3300"/>
                  </a:solidFill>
                  <a:latin typeface="Symbol" pitchFamily="18" charset="2"/>
                </a:rPr>
                <a:t>b</a:t>
              </a:r>
              <a:endParaRPr lang="it-IT" altLang="it-IT" sz="1800">
                <a:solidFill>
                  <a:srgbClr val="FF3300"/>
                </a:solidFill>
              </a:endParaRPr>
            </a:p>
          </p:txBody>
        </p:sp>
        <p:sp>
          <p:nvSpPr>
            <p:cNvPr id="53291" name="Rectangle 1465"/>
            <p:cNvSpPr>
              <a:spLocks noChangeArrowheads="1"/>
            </p:cNvSpPr>
            <p:nvPr/>
          </p:nvSpPr>
          <p:spPr bwMode="auto">
            <a:xfrm>
              <a:off x="3842" y="65"/>
              <a:ext cx="4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it-IT" altLang="it-IT" sz="1800">
                  <a:solidFill>
                    <a:srgbClr val="FF3300"/>
                  </a:solidFill>
                </a:rPr>
                <a:t> </a:t>
              </a:r>
            </a:p>
          </p:txBody>
        </p:sp>
      </p:grpSp>
      <p:sp>
        <p:nvSpPr>
          <p:cNvPr id="43450" name="Text Box 1466"/>
          <p:cNvSpPr txBox="1">
            <a:spLocks noChangeArrowheads="1"/>
          </p:cNvSpPr>
          <p:nvPr/>
        </p:nvSpPr>
        <p:spPr bwMode="auto">
          <a:xfrm>
            <a:off x="6364287" y="2994026"/>
            <a:ext cx="2608263"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it-IT" altLang="it-IT" sz="1800" dirty="0">
                <a:solidFill>
                  <a:srgbClr val="FF0000"/>
                </a:solidFill>
                <a:latin typeface="Comic Sans MS" pitchFamily="66" charset="0"/>
              </a:rPr>
              <a:t>catene laterali sopra o sotto il piano del foglio</a:t>
            </a:r>
          </a:p>
        </p:txBody>
      </p:sp>
      <p:sp>
        <p:nvSpPr>
          <p:cNvPr id="43451" name="Rectangle 1467"/>
          <p:cNvSpPr>
            <a:spLocks noChangeArrowheads="1"/>
          </p:cNvSpPr>
          <p:nvPr/>
        </p:nvSpPr>
        <p:spPr bwMode="auto">
          <a:xfrm>
            <a:off x="6210300" y="1042988"/>
            <a:ext cx="2810385" cy="379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it-IT" altLang="it-IT" sz="2800" dirty="0">
                <a:solidFill>
                  <a:srgbClr val="FF0000"/>
                </a:solidFill>
                <a:latin typeface="Comic Sans MS" pitchFamily="66" charset="0"/>
              </a:rPr>
              <a:t>foglietto </a:t>
            </a:r>
            <a:r>
              <a:rPr lang="el-GR" altLang="it-IT" sz="2800" dirty="0">
                <a:solidFill>
                  <a:srgbClr val="FF0000"/>
                </a:solidFill>
                <a:latin typeface="Times New Roman" pitchFamily="18" charset="0"/>
                <a:cs typeface="Times New Roman" pitchFamily="18" charset="0"/>
              </a:rPr>
              <a:t>β</a:t>
            </a:r>
            <a:r>
              <a:rPr lang="it-IT" altLang="it-IT" sz="2800" dirty="0">
                <a:solidFill>
                  <a:srgbClr val="FF0000"/>
                </a:solidFill>
                <a:latin typeface="Comic Sans MS" pitchFamily="66" charset="0"/>
                <a:cs typeface="Times New Roman" pitchFamily="18" charset="0"/>
              </a:rPr>
              <a:t> antiparallelo</a:t>
            </a:r>
          </a:p>
        </p:txBody>
      </p:sp>
      <p:sp>
        <p:nvSpPr>
          <p:cNvPr id="43452" name="Rectangle 1468"/>
          <p:cNvSpPr>
            <a:spLocks noChangeArrowheads="1"/>
          </p:cNvSpPr>
          <p:nvPr/>
        </p:nvSpPr>
        <p:spPr bwMode="auto">
          <a:xfrm>
            <a:off x="6210300" y="1652588"/>
            <a:ext cx="2901950"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it-IT" altLang="it-IT" sz="1800">
                <a:solidFill>
                  <a:srgbClr val="000000"/>
                </a:solidFill>
                <a:latin typeface="Comic Sans MS" pitchFamily="66" charset="0"/>
              </a:rPr>
              <a:t>legami a idrogeno fra catene polipeptidiche adiacenti</a:t>
            </a:r>
          </a:p>
        </p:txBody>
      </p:sp>
      <p:sp>
        <p:nvSpPr>
          <p:cNvPr id="43455" name="AutoShape 1471"/>
          <p:cNvSpPr>
            <a:spLocks noChangeArrowheads="1"/>
          </p:cNvSpPr>
          <p:nvPr/>
        </p:nvSpPr>
        <p:spPr bwMode="auto">
          <a:xfrm>
            <a:off x="5859463" y="1155700"/>
            <a:ext cx="406400" cy="158750"/>
          </a:xfrm>
          <a:prstGeom prst="chevron">
            <a:avLst>
              <a:gd name="adj" fmla="val 64000"/>
            </a:avLst>
          </a:prstGeom>
          <a:solidFill>
            <a:srgbClr val="0099FF"/>
          </a:solidFill>
          <a:ln w="9525">
            <a:solidFill>
              <a:srgbClr val="00FFFF"/>
            </a:solidFill>
            <a:miter lim="800000"/>
            <a:headEnd/>
            <a:tailEnd/>
          </a:ln>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it-IT" altLang="it-IT" sz="1800">
              <a:solidFill>
                <a:srgbClr val="000000"/>
              </a:solidFill>
              <a:latin typeface="Comic Sans MS" pitchFamily="66" charset="0"/>
            </a:endParaRPr>
          </a:p>
        </p:txBody>
      </p:sp>
      <p:sp>
        <p:nvSpPr>
          <p:cNvPr id="43456" name="AutoShape 1472"/>
          <p:cNvSpPr>
            <a:spLocks noChangeArrowheads="1"/>
          </p:cNvSpPr>
          <p:nvPr/>
        </p:nvSpPr>
        <p:spPr bwMode="auto">
          <a:xfrm>
            <a:off x="5842000" y="1747838"/>
            <a:ext cx="406400" cy="158750"/>
          </a:xfrm>
          <a:prstGeom prst="chevron">
            <a:avLst>
              <a:gd name="adj" fmla="val 64000"/>
            </a:avLst>
          </a:prstGeom>
          <a:solidFill>
            <a:srgbClr val="0099FF"/>
          </a:solidFill>
          <a:ln w="9525">
            <a:solidFill>
              <a:srgbClr val="00FFFF"/>
            </a:solidFill>
            <a:miter lim="800000"/>
            <a:headEnd/>
            <a:tailEnd/>
          </a:ln>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it-IT" altLang="it-IT" sz="1800">
              <a:solidFill>
                <a:srgbClr val="000000"/>
              </a:solidFill>
              <a:latin typeface="Comic Sans MS" pitchFamily="66" charset="0"/>
            </a:endParaRPr>
          </a:p>
        </p:txBody>
      </p:sp>
      <p:sp>
        <p:nvSpPr>
          <p:cNvPr id="43459" name="AutoShape 1475"/>
          <p:cNvSpPr>
            <a:spLocks noChangeArrowheads="1"/>
          </p:cNvSpPr>
          <p:nvPr/>
        </p:nvSpPr>
        <p:spPr bwMode="auto">
          <a:xfrm>
            <a:off x="5829300" y="3073401"/>
            <a:ext cx="406400" cy="158750"/>
          </a:xfrm>
          <a:prstGeom prst="chevron">
            <a:avLst>
              <a:gd name="adj" fmla="val 64000"/>
            </a:avLst>
          </a:prstGeom>
          <a:solidFill>
            <a:srgbClr val="0099FF"/>
          </a:solidFill>
          <a:ln w="9525">
            <a:solidFill>
              <a:srgbClr val="00FFFF"/>
            </a:solidFill>
            <a:miter lim="800000"/>
            <a:headEnd/>
            <a:tailEnd/>
          </a:ln>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it-IT" altLang="it-IT" sz="1800">
              <a:solidFill>
                <a:srgbClr val="000000"/>
              </a:solidFill>
              <a:latin typeface="Comic Sans MS" pitchFamily="66" charset="0"/>
            </a:endParaRPr>
          </a:p>
        </p:txBody>
      </p:sp>
      <p:sp>
        <p:nvSpPr>
          <p:cNvPr id="53267" name="Freeform 1476"/>
          <p:cNvSpPr>
            <a:spLocks/>
          </p:cNvSpPr>
          <p:nvPr/>
        </p:nvSpPr>
        <p:spPr bwMode="auto">
          <a:xfrm>
            <a:off x="6264275" y="5549900"/>
            <a:ext cx="268288" cy="271463"/>
          </a:xfrm>
          <a:custGeom>
            <a:avLst/>
            <a:gdLst>
              <a:gd name="T0" fmla="*/ 0 w 169"/>
              <a:gd name="T1" fmla="*/ 2147483647 h 171"/>
              <a:gd name="T2" fmla="*/ 2147483647 w 169"/>
              <a:gd name="T3" fmla="*/ 2147483647 h 171"/>
              <a:gd name="T4" fmla="*/ 2147483647 w 169"/>
              <a:gd name="T5" fmla="*/ 2147483647 h 171"/>
              <a:gd name="T6" fmla="*/ 2147483647 w 169"/>
              <a:gd name="T7" fmla="*/ 2147483647 h 171"/>
              <a:gd name="T8" fmla="*/ 2147483647 w 169"/>
              <a:gd name="T9" fmla="*/ 2147483647 h 171"/>
              <a:gd name="T10" fmla="*/ 2147483647 w 169"/>
              <a:gd name="T11" fmla="*/ 2147483647 h 171"/>
              <a:gd name="T12" fmla="*/ 2147483647 w 169"/>
              <a:gd name="T13" fmla="*/ 2147483647 h 171"/>
              <a:gd name="T14" fmla="*/ 2147483647 w 169"/>
              <a:gd name="T15" fmla="*/ 2147483647 h 171"/>
              <a:gd name="T16" fmla="*/ 2147483647 w 169"/>
              <a:gd name="T17" fmla="*/ 0 h 171"/>
              <a:gd name="T18" fmla="*/ 2147483647 w 169"/>
              <a:gd name="T19" fmla="*/ 2147483647 h 171"/>
              <a:gd name="T20" fmla="*/ 2147483647 w 169"/>
              <a:gd name="T21" fmla="*/ 2147483647 h 171"/>
              <a:gd name="T22" fmla="*/ 2147483647 w 169"/>
              <a:gd name="T23" fmla="*/ 2147483647 h 171"/>
              <a:gd name="T24" fmla="*/ 2147483647 w 169"/>
              <a:gd name="T25" fmla="*/ 2147483647 h 171"/>
              <a:gd name="T26" fmla="*/ 2147483647 w 169"/>
              <a:gd name="T27" fmla="*/ 2147483647 h 171"/>
              <a:gd name="T28" fmla="*/ 2147483647 w 169"/>
              <a:gd name="T29" fmla="*/ 2147483647 h 171"/>
              <a:gd name="T30" fmla="*/ 2147483647 w 169"/>
              <a:gd name="T31" fmla="*/ 2147483647 h 171"/>
              <a:gd name="T32" fmla="*/ 2147483647 w 169"/>
              <a:gd name="T33" fmla="*/ 2147483647 h 171"/>
              <a:gd name="T34" fmla="*/ 2147483647 w 169"/>
              <a:gd name="T35" fmla="*/ 2147483647 h 171"/>
              <a:gd name="T36" fmla="*/ 2147483647 w 169"/>
              <a:gd name="T37" fmla="*/ 2147483647 h 171"/>
              <a:gd name="T38" fmla="*/ 2147483647 w 169"/>
              <a:gd name="T39" fmla="*/ 2147483647 h 171"/>
              <a:gd name="T40" fmla="*/ 2147483647 w 169"/>
              <a:gd name="T41" fmla="*/ 2147483647 h 171"/>
              <a:gd name="T42" fmla="*/ 2147483647 w 169"/>
              <a:gd name="T43" fmla="*/ 2147483647 h 171"/>
              <a:gd name="T44" fmla="*/ 2147483647 w 169"/>
              <a:gd name="T45" fmla="*/ 2147483647 h 171"/>
              <a:gd name="T46" fmla="*/ 2147483647 w 169"/>
              <a:gd name="T47" fmla="*/ 2147483647 h 171"/>
              <a:gd name="T48" fmla="*/ 2147483647 w 169"/>
              <a:gd name="T49" fmla="*/ 2147483647 h 171"/>
              <a:gd name="T50" fmla="*/ 2147483647 w 169"/>
              <a:gd name="T51" fmla="*/ 2147483647 h 171"/>
              <a:gd name="T52" fmla="*/ 2147483647 w 169"/>
              <a:gd name="T53" fmla="*/ 2147483647 h 171"/>
              <a:gd name="T54" fmla="*/ 2147483647 w 169"/>
              <a:gd name="T55" fmla="*/ 2147483647 h 171"/>
              <a:gd name="T56" fmla="*/ 2147483647 w 169"/>
              <a:gd name="T57" fmla="*/ 2147483647 h 171"/>
              <a:gd name="T58" fmla="*/ 2147483647 w 169"/>
              <a:gd name="T59" fmla="*/ 2147483647 h 171"/>
              <a:gd name="T60" fmla="*/ 2147483647 w 169"/>
              <a:gd name="T61" fmla="*/ 2147483647 h 171"/>
              <a:gd name="T62" fmla="*/ 2147483647 w 169"/>
              <a:gd name="T63" fmla="*/ 2147483647 h 171"/>
              <a:gd name="T64" fmla="*/ 0 w 169"/>
              <a:gd name="T65" fmla="*/ 2147483647 h 17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69"/>
              <a:gd name="T100" fmla="*/ 0 h 171"/>
              <a:gd name="T101" fmla="*/ 169 w 169"/>
              <a:gd name="T102" fmla="*/ 171 h 17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69" h="171">
                <a:moveTo>
                  <a:pt x="0" y="86"/>
                </a:moveTo>
                <a:lnTo>
                  <a:pt x="1" y="68"/>
                </a:lnTo>
                <a:lnTo>
                  <a:pt x="7" y="53"/>
                </a:lnTo>
                <a:lnTo>
                  <a:pt x="14" y="39"/>
                </a:lnTo>
                <a:lnTo>
                  <a:pt x="24" y="26"/>
                </a:lnTo>
                <a:lnTo>
                  <a:pt x="36" y="16"/>
                </a:lnTo>
                <a:lnTo>
                  <a:pt x="50" y="7"/>
                </a:lnTo>
                <a:lnTo>
                  <a:pt x="68" y="2"/>
                </a:lnTo>
                <a:lnTo>
                  <a:pt x="83" y="0"/>
                </a:lnTo>
                <a:lnTo>
                  <a:pt x="101" y="2"/>
                </a:lnTo>
                <a:lnTo>
                  <a:pt x="117" y="7"/>
                </a:lnTo>
                <a:lnTo>
                  <a:pt x="132" y="16"/>
                </a:lnTo>
                <a:lnTo>
                  <a:pt x="144" y="26"/>
                </a:lnTo>
                <a:lnTo>
                  <a:pt x="155" y="39"/>
                </a:lnTo>
                <a:lnTo>
                  <a:pt x="162" y="53"/>
                </a:lnTo>
                <a:lnTo>
                  <a:pt x="167" y="68"/>
                </a:lnTo>
                <a:lnTo>
                  <a:pt x="169" y="86"/>
                </a:lnTo>
                <a:lnTo>
                  <a:pt x="167" y="103"/>
                </a:lnTo>
                <a:lnTo>
                  <a:pt x="162" y="119"/>
                </a:lnTo>
                <a:lnTo>
                  <a:pt x="155" y="133"/>
                </a:lnTo>
                <a:lnTo>
                  <a:pt x="144" y="147"/>
                </a:lnTo>
                <a:lnTo>
                  <a:pt x="132" y="157"/>
                </a:lnTo>
                <a:lnTo>
                  <a:pt x="117" y="164"/>
                </a:lnTo>
                <a:lnTo>
                  <a:pt x="101" y="169"/>
                </a:lnTo>
                <a:lnTo>
                  <a:pt x="83" y="171"/>
                </a:lnTo>
                <a:lnTo>
                  <a:pt x="68" y="169"/>
                </a:lnTo>
                <a:lnTo>
                  <a:pt x="50" y="164"/>
                </a:lnTo>
                <a:lnTo>
                  <a:pt x="36" y="157"/>
                </a:lnTo>
                <a:lnTo>
                  <a:pt x="24" y="147"/>
                </a:lnTo>
                <a:lnTo>
                  <a:pt x="14" y="133"/>
                </a:lnTo>
                <a:lnTo>
                  <a:pt x="7" y="119"/>
                </a:lnTo>
                <a:lnTo>
                  <a:pt x="1" y="103"/>
                </a:lnTo>
                <a:lnTo>
                  <a:pt x="0" y="86"/>
                </a:lnTo>
                <a:close/>
              </a:path>
            </a:pathLst>
          </a:custGeom>
          <a:gradFill rotWithShape="1">
            <a:gsLst>
              <a:gs pos="0">
                <a:srgbClr val="FFE2DB"/>
              </a:gs>
              <a:gs pos="100000">
                <a:srgbClr val="EC2D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268" name="Freeform 1477"/>
          <p:cNvSpPr>
            <a:spLocks/>
          </p:cNvSpPr>
          <p:nvPr/>
        </p:nvSpPr>
        <p:spPr bwMode="auto">
          <a:xfrm>
            <a:off x="8455025" y="5599113"/>
            <a:ext cx="169863" cy="173037"/>
          </a:xfrm>
          <a:custGeom>
            <a:avLst/>
            <a:gdLst>
              <a:gd name="T0" fmla="*/ 0 w 107"/>
              <a:gd name="T1" fmla="*/ 2147483647 h 109"/>
              <a:gd name="T2" fmla="*/ 0 w 107"/>
              <a:gd name="T3" fmla="*/ 2147483647 h 109"/>
              <a:gd name="T4" fmla="*/ 2147483647 w 107"/>
              <a:gd name="T5" fmla="*/ 2147483647 h 109"/>
              <a:gd name="T6" fmla="*/ 2147483647 w 107"/>
              <a:gd name="T7" fmla="*/ 2147483647 h 109"/>
              <a:gd name="T8" fmla="*/ 2147483647 w 107"/>
              <a:gd name="T9" fmla="*/ 2147483647 h 109"/>
              <a:gd name="T10" fmla="*/ 2147483647 w 107"/>
              <a:gd name="T11" fmla="*/ 2147483647 h 109"/>
              <a:gd name="T12" fmla="*/ 2147483647 w 107"/>
              <a:gd name="T13" fmla="*/ 2147483647 h 109"/>
              <a:gd name="T14" fmla="*/ 2147483647 w 107"/>
              <a:gd name="T15" fmla="*/ 2147483647 h 109"/>
              <a:gd name="T16" fmla="*/ 2147483647 w 107"/>
              <a:gd name="T17" fmla="*/ 0 h 109"/>
              <a:gd name="T18" fmla="*/ 2147483647 w 107"/>
              <a:gd name="T19" fmla="*/ 2147483647 h 109"/>
              <a:gd name="T20" fmla="*/ 2147483647 w 107"/>
              <a:gd name="T21" fmla="*/ 2147483647 h 109"/>
              <a:gd name="T22" fmla="*/ 2147483647 w 107"/>
              <a:gd name="T23" fmla="*/ 2147483647 h 109"/>
              <a:gd name="T24" fmla="*/ 2147483647 w 107"/>
              <a:gd name="T25" fmla="*/ 2147483647 h 109"/>
              <a:gd name="T26" fmla="*/ 2147483647 w 107"/>
              <a:gd name="T27" fmla="*/ 2147483647 h 109"/>
              <a:gd name="T28" fmla="*/ 2147483647 w 107"/>
              <a:gd name="T29" fmla="*/ 2147483647 h 109"/>
              <a:gd name="T30" fmla="*/ 2147483647 w 107"/>
              <a:gd name="T31" fmla="*/ 2147483647 h 109"/>
              <a:gd name="T32" fmla="*/ 2147483647 w 107"/>
              <a:gd name="T33" fmla="*/ 2147483647 h 109"/>
              <a:gd name="T34" fmla="*/ 2147483647 w 107"/>
              <a:gd name="T35" fmla="*/ 2147483647 h 109"/>
              <a:gd name="T36" fmla="*/ 2147483647 w 107"/>
              <a:gd name="T37" fmla="*/ 2147483647 h 109"/>
              <a:gd name="T38" fmla="*/ 2147483647 w 107"/>
              <a:gd name="T39" fmla="*/ 2147483647 h 109"/>
              <a:gd name="T40" fmla="*/ 2147483647 w 107"/>
              <a:gd name="T41" fmla="*/ 2147483647 h 109"/>
              <a:gd name="T42" fmla="*/ 2147483647 w 107"/>
              <a:gd name="T43" fmla="*/ 2147483647 h 109"/>
              <a:gd name="T44" fmla="*/ 2147483647 w 107"/>
              <a:gd name="T45" fmla="*/ 2147483647 h 109"/>
              <a:gd name="T46" fmla="*/ 2147483647 w 107"/>
              <a:gd name="T47" fmla="*/ 2147483647 h 109"/>
              <a:gd name="T48" fmla="*/ 2147483647 w 107"/>
              <a:gd name="T49" fmla="*/ 2147483647 h 109"/>
              <a:gd name="T50" fmla="*/ 2147483647 w 107"/>
              <a:gd name="T51" fmla="*/ 2147483647 h 109"/>
              <a:gd name="T52" fmla="*/ 2147483647 w 107"/>
              <a:gd name="T53" fmla="*/ 2147483647 h 109"/>
              <a:gd name="T54" fmla="*/ 2147483647 w 107"/>
              <a:gd name="T55" fmla="*/ 2147483647 h 109"/>
              <a:gd name="T56" fmla="*/ 2147483647 w 107"/>
              <a:gd name="T57" fmla="*/ 2147483647 h 109"/>
              <a:gd name="T58" fmla="*/ 2147483647 w 107"/>
              <a:gd name="T59" fmla="*/ 2147483647 h 109"/>
              <a:gd name="T60" fmla="*/ 2147483647 w 107"/>
              <a:gd name="T61" fmla="*/ 2147483647 h 109"/>
              <a:gd name="T62" fmla="*/ 0 w 107"/>
              <a:gd name="T63" fmla="*/ 2147483647 h 109"/>
              <a:gd name="T64" fmla="*/ 0 w 107"/>
              <a:gd name="T65" fmla="*/ 2147483647 h 10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7"/>
              <a:gd name="T100" fmla="*/ 0 h 109"/>
              <a:gd name="T101" fmla="*/ 107 w 107"/>
              <a:gd name="T102" fmla="*/ 109 h 10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7" h="109">
                <a:moveTo>
                  <a:pt x="0" y="54"/>
                </a:moveTo>
                <a:lnTo>
                  <a:pt x="0" y="44"/>
                </a:lnTo>
                <a:lnTo>
                  <a:pt x="4" y="34"/>
                </a:lnTo>
                <a:lnTo>
                  <a:pt x="9" y="25"/>
                </a:lnTo>
                <a:lnTo>
                  <a:pt x="16" y="16"/>
                </a:lnTo>
                <a:lnTo>
                  <a:pt x="23" y="9"/>
                </a:lnTo>
                <a:lnTo>
                  <a:pt x="33" y="6"/>
                </a:lnTo>
                <a:lnTo>
                  <a:pt x="42" y="2"/>
                </a:lnTo>
                <a:lnTo>
                  <a:pt x="54" y="0"/>
                </a:lnTo>
                <a:lnTo>
                  <a:pt x="65" y="2"/>
                </a:lnTo>
                <a:lnTo>
                  <a:pt x="75" y="6"/>
                </a:lnTo>
                <a:lnTo>
                  <a:pt x="84" y="9"/>
                </a:lnTo>
                <a:lnTo>
                  <a:pt x="91" y="16"/>
                </a:lnTo>
                <a:lnTo>
                  <a:pt x="98" y="25"/>
                </a:lnTo>
                <a:lnTo>
                  <a:pt x="103" y="34"/>
                </a:lnTo>
                <a:lnTo>
                  <a:pt x="107" y="44"/>
                </a:lnTo>
                <a:lnTo>
                  <a:pt x="107" y="54"/>
                </a:lnTo>
                <a:lnTo>
                  <a:pt x="107" y="65"/>
                </a:lnTo>
                <a:lnTo>
                  <a:pt x="103" y="75"/>
                </a:lnTo>
                <a:lnTo>
                  <a:pt x="98" y="84"/>
                </a:lnTo>
                <a:lnTo>
                  <a:pt x="91" y="93"/>
                </a:lnTo>
                <a:lnTo>
                  <a:pt x="84" y="100"/>
                </a:lnTo>
                <a:lnTo>
                  <a:pt x="75" y="103"/>
                </a:lnTo>
                <a:lnTo>
                  <a:pt x="65" y="107"/>
                </a:lnTo>
                <a:lnTo>
                  <a:pt x="54" y="109"/>
                </a:lnTo>
                <a:lnTo>
                  <a:pt x="42" y="107"/>
                </a:lnTo>
                <a:lnTo>
                  <a:pt x="33" y="103"/>
                </a:lnTo>
                <a:lnTo>
                  <a:pt x="23" y="100"/>
                </a:lnTo>
                <a:lnTo>
                  <a:pt x="16" y="93"/>
                </a:lnTo>
                <a:lnTo>
                  <a:pt x="9" y="84"/>
                </a:lnTo>
                <a:lnTo>
                  <a:pt x="4" y="75"/>
                </a:lnTo>
                <a:lnTo>
                  <a:pt x="0" y="65"/>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269" name="Freeform 1478"/>
          <p:cNvSpPr>
            <a:spLocks/>
          </p:cNvSpPr>
          <p:nvPr/>
        </p:nvSpPr>
        <p:spPr bwMode="auto">
          <a:xfrm>
            <a:off x="6819900" y="5559425"/>
            <a:ext cx="252413" cy="252413"/>
          </a:xfrm>
          <a:custGeom>
            <a:avLst/>
            <a:gdLst>
              <a:gd name="T0" fmla="*/ 0 w 159"/>
              <a:gd name="T1" fmla="*/ 2147483647 h 159"/>
              <a:gd name="T2" fmla="*/ 2147483647 w 159"/>
              <a:gd name="T3" fmla="*/ 2147483647 h 159"/>
              <a:gd name="T4" fmla="*/ 2147483647 w 159"/>
              <a:gd name="T5" fmla="*/ 2147483647 h 159"/>
              <a:gd name="T6" fmla="*/ 2147483647 w 159"/>
              <a:gd name="T7" fmla="*/ 2147483647 h 159"/>
              <a:gd name="T8" fmla="*/ 2147483647 w 159"/>
              <a:gd name="T9" fmla="*/ 2147483647 h 159"/>
              <a:gd name="T10" fmla="*/ 2147483647 w 159"/>
              <a:gd name="T11" fmla="*/ 2147483647 h 159"/>
              <a:gd name="T12" fmla="*/ 2147483647 w 159"/>
              <a:gd name="T13" fmla="*/ 2147483647 h 159"/>
              <a:gd name="T14" fmla="*/ 2147483647 w 159"/>
              <a:gd name="T15" fmla="*/ 2147483647 h 159"/>
              <a:gd name="T16" fmla="*/ 2147483647 w 159"/>
              <a:gd name="T17" fmla="*/ 0 h 159"/>
              <a:gd name="T18" fmla="*/ 2147483647 w 159"/>
              <a:gd name="T19" fmla="*/ 2147483647 h 159"/>
              <a:gd name="T20" fmla="*/ 2147483647 w 159"/>
              <a:gd name="T21" fmla="*/ 2147483647 h 159"/>
              <a:gd name="T22" fmla="*/ 2147483647 w 159"/>
              <a:gd name="T23" fmla="*/ 2147483647 h 159"/>
              <a:gd name="T24" fmla="*/ 2147483647 w 159"/>
              <a:gd name="T25" fmla="*/ 2147483647 h 159"/>
              <a:gd name="T26" fmla="*/ 2147483647 w 159"/>
              <a:gd name="T27" fmla="*/ 2147483647 h 159"/>
              <a:gd name="T28" fmla="*/ 2147483647 w 159"/>
              <a:gd name="T29" fmla="*/ 2147483647 h 159"/>
              <a:gd name="T30" fmla="*/ 2147483647 w 159"/>
              <a:gd name="T31" fmla="*/ 2147483647 h 159"/>
              <a:gd name="T32" fmla="*/ 2147483647 w 159"/>
              <a:gd name="T33" fmla="*/ 2147483647 h 159"/>
              <a:gd name="T34" fmla="*/ 2147483647 w 159"/>
              <a:gd name="T35" fmla="*/ 2147483647 h 159"/>
              <a:gd name="T36" fmla="*/ 2147483647 w 159"/>
              <a:gd name="T37" fmla="*/ 2147483647 h 159"/>
              <a:gd name="T38" fmla="*/ 2147483647 w 159"/>
              <a:gd name="T39" fmla="*/ 2147483647 h 159"/>
              <a:gd name="T40" fmla="*/ 2147483647 w 159"/>
              <a:gd name="T41" fmla="*/ 2147483647 h 159"/>
              <a:gd name="T42" fmla="*/ 2147483647 w 159"/>
              <a:gd name="T43" fmla="*/ 2147483647 h 159"/>
              <a:gd name="T44" fmla="*/ 2147483647 w 159"/>
              <a:gd name="T45" fmla="*/ 2147483647 h 159"/>
              <a:gd name="T46" fmla="*/ 2147483647 w 159"/>
              <a:gd name="T47" fmla="*/ 2147483647 h 159"/>
              <a:gd name="T48" fmla="*/ 2147483647 w 159"/>
              <a:gd name="T49" fmla="*/ 2147483647 h 159"/>
              <a:gd name="T50" fmla="*/ 2147483647 w 159"/>
              <a:gd name="T51" fmla="*/ 2147483647 h 159"/>
              <a:gd name="T52" fmla="*/ 2147483647 w 159"/>
              <a:gd name="T53" fmla="*/ 2147483647 h 159"/>
              <a:gd name="T54" fmla="*/ 2147483647 w 159"/>
              <a:gd name="T55" fmla="*/ 2147483647 h 159"/>
              <a:gd name="T56" fmla="*/ 2147483647 w 159"/>
              <a:gd name="T57" fmla="*/ 2147483647 h 159"/>
              <a:gd name="T58" fmla="*/ 2147483647 w 159"/>
              <a:gd name="T59" fmla="*/ 2147483647 h 159"/>
              <a:gd name="T60" fmla="*/ 2147483647 w 159"/>
              <a:gd name="T61" fmla="*/ 2147483647 h 159"/>
              <a:gd name="T62" fmla="*/ 2147483647 w 159"/>
              <a:gd name="T63" fmla="*/ 2147483647 h 159"/>
              <a:gd name="T64" fmla="*/ 0 w 159"/>
              <a:gd name="T65" fmla="*/ 2147483647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0" y="80"/>
                </a:moveTo>
                <a:lnTo>
                  <a:pt x="2" y="64"/>
                </a:lnTo>
                <a:lnTo>
                  <a:pt x="7" y="49"/>
                </a:lnTo>
                <a:lnTo>
                  <a:pt x="14" y="35"/>
                </a:lnTo>
                <a:lnTo>
                  <a:pt x="23" y="22"/>
                </a:lnTo>
                <a:lnTo>
                  <a:pt x="35" y="14"/>
                </a:lnTo>
                <a:lnTo>
                  <a:pt x="49" y="7"/>
                </a:lnTo>
                <a:lnTo>
                  <a:pt x="63" y="1"/>
                </a:lnTo>
                <a:lnTo>
                  <a:pt x="80" y="0"/>
                </a:lnTo>
                <a:lnTo>
                  <a:pt x="96" y="1"/>
                </a:lnTo>
                <a:lnTo>
                  <a:pt x="110" y="7"/>
                </a:lnTo>
                <a:lnTo>
                  <a:pt x="124" y="14"/>
                </a:lnTo>
                <a:lnTo>
                  <a:pt x="136" y="22"/>
                </a:lnTo>
                <a:lnTo>
                  <a:pt x="145" y="35"/>
                </a:lnTo>
                <a:lnTo>
                  <a:pt x="154" y="49"/>
                </a:lnTo>
                <a:lnTo>
                  <a:pt x="157" y="64"/>
                </a:lnTo>
                <a:lnTo>
                  <a:pt x="159" y="80"/>
                </a:lnTo>
                <a:lnTo>
                  <a:pt x="157" y="96"/>
                </a:lnTo>
                <a:lnTo>
                  <a:pt x="154" y="110"/>
                </a:lnTo>
                <a:lnTo>
                  <a:pt x="145" y="124"/>
                </a:lnTo>
                <a:lnTo>
                  <a:pt x="136" y="136"/>
                </a:lnTo>
                <a:lnTo>
                  <a:pt x="124" y="145"/>
                </a:lnTo>
                <a:lnTo>
                  <a:pt x="110" y="153"/>
                </a:lnTo>
                <a:lnTo>
                  <a:pt x="96" y="157"/>
                </a:lnTo>
                <a:lnTo>
                  <a:pt x="80" y="159"/>
                </a:lnTo>
                <a:lnTo>
                  <a:pt x="63" y="157"/>
                </a:lnTo>
                <a:lnTo>
                  <a:pt x="49" y="153"/>
                </a:lnTo>
                <a:lnTo>
                  <a:pt x="35" y="145"/>
                </a:lnTo>
                <a:lnTo>
                  <a:pt x="23" y="136"/>
                </a:lnTo>
                <a:lnTo>
                  <a:pt x="14" y="124"/>
                </a:lnTo>
                <a:lnTo>
                  <a:pt x="7" y="110"/>
                </a:lnTo>
                <a:lnTo>
                  <a:pt x="2" y="96"/>
                </a:lnTo>
                <a:lnTo>
                  <a:pt x="0" y="80"/>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270" name="Freeform 1479"/>
          <p:cNvSpPr>
            <a:spLocks/>
          </p:cNvSpPr>
          <p:nvPr/>
        </p:nvSpPr>
        <p:spPr bwMode="auto">
          <a:xfrm>
            <a:off x="7348538" y="5561013"/>
            <a:ext cx="252412" cy="249237"/>
          </a:xfrm>
          <a:custGeom>
            <a:avLst/>
            <a:gdLst>
              <a:gd name="T0" fmla="*/ 2147483647 w 159"/>
              <a:gd name="T1" fmla="*/ 2147483647 h 157"/>
              <a:gd name="T2" fmla="*/ 2147483647 w 159"/>
              <a:gd name="T3" fmla="*/ 2147483647 h 157"/>
              <a:gd name="T4" fmla="*/ 2147483647 w 159"/>
              <a:gd name="T5" fmla="*/ 2147483647 h 157"/>
              <a:gd name="T6" fmla="*/ 2147483647 w 159"/>
              <a:gd name="T7" fmla="*/ 2147483647 h 157"/>
              <a:gd name="T8" fmla="*/ 2147483647 w 159"/>
              <a:gd name="T9" fmla="*/ 2147483647 h 157"/>
              <a:gd name="T10" fmla="*/ 2147483647 w 159"/>
              <a:gd name="T11" fmla="*/ 2147483647 h 157"/>
              <a:gd name="T12" fmla="*/ 2147483647 w 159"/>
              <a:gd name="T13" fmla="*/ 2147483647 h 157"/>
              <a:gd name="T14" fmla="*/ 2147483647 w 159"/>
              <a:gd name="T15" fmla="*/ 2147483647 h 157"/>
              <a:gd name="T16" fmla="*/ 2147483647 w 159"/>
              <a:gd name="T17" fmla="*/ 0 h 157"/>
              <a:gd name="T18" fmla="*/ 2147483647 w 159"/>
              <a:gd name="T19" fmla="*/ 2147483647 h 157"/>
              <a:gd name="T20" fmla="*/ 2147483647 w 159"/>
              <a:gd name="T21" fmla="*/ 2147483647 h 157"/>
              <a:gd name="T22" fmla="*/ 2147483647 w 159"/>
              <a:gd name="T23" fmla="*/ 2147483647 h 157"/>
              <a:gd name="T24" fmla="*/ 2147483647 w 159"/>
              <a:gd name="T25" fmla="*/ 2147483647 h 157"/>
              <a:gd name="T26" fmla="*/ 2147483647 w 159"/>
              <a:gd name="T27" fmla="*/ 2147483647 h 157"/>
              <a:gd name="T28" fmla="*/ 2147483647 w 159"/>
              <a:gd name="T29" fmla="*/ 2147483647 h 157"/>
              <a:gd name="T30" fmla="*/ 2147483647 w 159"/>
              <a:gd name="T31" fmla="*/ 2147483647 h 157"/>
              <a:gd name="T32" fmla="*/ 0 w 159"/>
              <a:gd name="T33" fmla="*/ 2147483647 h 157"/>
              <a:gd name="T34" fmla="*/ 2147483647 w 159"/>
              <a:gd name="T35" fmla="*/ 2147483647 h 157"/>
              <a:gd name="T36" fmla="*/ 2147483647 w 159"/>
              <a:gd name="T37" fmla="*/ 2147483647 h 157"/>
              <a:gd name="T38" fmla="*/ 2147483647 w 159"/>
              <a:gd name="T39" fmla="*/ 2147483647 h 157"/>
              <a:gd name="T40" fmla="*/ 2147483647 w 159"/>
              <a:gd name="T41" fmla="*/ 2147483647 h 157"/>
              <a:gd name="T42" fmla="*/ 2147483647 w 159"/>
              <a:gd name="T43" fmla="*/ 2147483647 h 157"/>
              <a:gd name="T44" fmla="*/ 2147483647 w 159"/>
              <a:gd name="T45" fmla="*/ 2147483647 h 157"/>
              <a:gd name="T46" fmla="*/ 2147483647 w 159"/>
              <a:gd name="T47" fmla="*/ 2147483647 h 157"/>
              <a:gd name="T48" fmla="*/ 2147483647 w 159"/>
              <a:gd name="T49" fmla="*/ 2147483647 h 157"/>
              <a:gd name="T50" fmla="*/ 2147483647 w 159"/>
              <a:gd name="T51" fmla="*/ 2147483647 h 157"/>
              <a:gd name="T52" fmla="*/ 2147483647 w 159"/>
              <a:gd name="T53" fmla="*/ 2147483647 h 157"/>
              <a:gd name="T54" fmla="*/ 2147483647 w 159"/>
              <a:gd name="T55" fmla="*/ 2147483647 h 157"/>
              <a:gd name="T56" fmla="*/ 2147483647 w 159"/>
              <a:gd name="T57" fmla="*/ 2147483647 h 157"/>
              <a:gd name="T58" fmla="*/ 2147483647 w 159"/>
              <a:gd name="T59" fmla="*/ 2147483647 h 157"/>
              <a:gd name="T60" fmla="*/ 2147483647 w 159"/>
              <a:gd name="T61" fmla="*/ 2147483647 h 157"/>
              <a:gd name="T62" fmla="*/ 2147483647 w 159"/>
              <a:gd name="T63" fmla="*/ 2147483647 h 157"/>
              <a:gd name="T64" fmla="*/ 2147483647 w 159"/>
              <a:gd name="T65" fmla="*/ 2147483647 h 1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7"/>
              <a:gd name="T101" fmla="*/ 159 w 159"/>
              <a:gd name="T102" fmla="*/ 157 h 1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7">
                <a:moveTo>
                  <a:pt x="159" y="78"/>
                </a:moveTo>
                <a:lnTo>
                  <a:pt x="157" y="63"/>
                </a:lnTo>
                <a:lnTo>
                  <a:pt x="152" y="47"/>
                </a:lnTo>
                <a:lnTo>
                  <a:pt x="145" y="35"/>
                </a:lnTo>
                <a:lnTo>
                  <a:pt x="135" y="22"/>
                </a:lnTo>
                <a:lnTo>
                  <a:pt x="124" y="14"/>
                </a:lnTo>
                <a:lnTo>
                  <a:pt x="110" y="5"/>
                </a:lnTo>
                <a:lnTo>
                  <a:pt x="94" y="1"/>
                </a:lnTo>
                <a:lnTo>
                  <a:pt x="79" y="0"/>
                </a:lnTo>
                <a:lnTo>
                  <a:pt x="63" y="1"/>
                </a:lnTo>
                <a:lnTo>
                  <a:pt x="49" y="5"/>
                </a:lnTo>
                <a:lnTo>
                  <a:pt x="35" y="14"/>
                </a:lnTo>
                <a:lnTo>
                  <a:pt x="23" y="22"/>
                </a:lnTo>
                <a:lnTo>
                  <a:pt x="14" y="35"/>
                </a:lnTo>
                <a:lnTo>
                  <a:pt x="7" y="47"/>
                </a:lnTo>
                <a:lnTo>
                  <a:pt x="2" y="63"/>
                </a:lnTo>
                <a:lnTo>
                  <a:pt x="0" y="78"/>
                </a:lnTo>
                <a:lnTo>
                  <a:pt x="2" y="94"/>
                </a:lnTo>
                <a:lnTo>
                  <a:pt x="7" y="110"/>
                </a:lnTo>
                <a:lnTo>
                  <a:pt x="14" y="122"/>
                </a:lnTo>
                <a:lnTo>
                  <a:pt x="23" y="134"/>
                </a:lnTo>
                <a:lnTo>
                  <a:pt x="35" y="145"/>
                </a:lnTo>
                <a:lnTo>
                  <a:pt x="49" y="152"/>
                </a:lnTo>
                <a:lnTo>
                  <a:pt x="63" y="155"/>
                </a:lnTo>
                <a:lnTo>
                  <a:pt x="79" y="157"/>
                </a:lnTo>
                <a:lnTo>
                  <a:pt x="94" y="155"/>
                </a:lnTo>
                <a:lnTo>
                  <a:pt x="110" y="152"/>
                </a:lnTo>
                <a:lnTo>
                  <a:pt x="124" y="145"/>
                </a:lnTo>
                <a:lnTo>
                  <a:pt x="135" y="134"/>
                </a:lnTo>
                <a:lnTo>
                  <a:pt x="145" y="122"/>
                </a:lnTo>
                <a:lnTo>
                  <a:pt x="152" y="110"/>
                </a:lnTo>
                <a:lnTo>
                  <a:pt x="157" y="94"/>
                </a:lnTo>
                <a:lnTo>
                  <a:pt x="159" y="78"/>
                </a:lnTo>
                <a:close/>
              </a:path>
            </a:pathLst>
          </a:custGeom>
          <a:gradFill rotWithShape="1">
            <a:gsLst>
              <a:gs pos="0">
                <a:schemeClr val="bg1"/>
              </a:gs>
              <a:gs pos="100000">
                <a:srgbClr val="A3D5D9"/>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271" name="Freeform 1480"/>
          <p:cNvSpPr>
            <a:spLocks/>
          </p:cNvSpPr>
          <p:nvPr/>
        </p:nvSpPr>
        <p:spPr bwMode="auto">
          <a:xfrm>
            <a:off x="7921625" y="5562600"/>
            <a:ext cx="246063" cy="247650"/>
          </a:xfrm>
          <a:custGeom>
            <a:avLst/>
            <a:gdLst>
              <a:gd name="T0" fmla="*/ 2147483647 w 155"/>
              <a:gd name="T1" fmla="*/ 2147483647 h 156"/>
              <a:gd name="T2" fmla="*/ 2147483647 w 155"/>
              <a:gd name="T3" fmla="*/ 2147483647 h 156"/>
              <a:gd name="T4" fmla="*/ 2147483647 w 155"/>
              <a:gd name="T5" fmla="*/ 2147483647 h 156"/>
              <a:gd name="T6" fmla="*/ 2147483647 w 155"/>
              <a:gd name="T7" fmla="*/ 2147483647 h 156"/>
              <a:gd name="T8" fmla="*/ 2147483647 w 155"/>
              <a:gd name="T9" fmla="*/ 2147483647 h 156"/>
              <a:gd name="T10" fmla="*/ 2147483647 w 155"/>
              <a:gd name="T11" fmla="*/ 2147483647 h 156"/>
              <a:gd name="T12" fmla="*/ 2147483647 w 155"/>
              <a:gd name="T13" fmla="*/ 2147483647 h 156"/>
              <a:gd name="T14" fmla="*/ 2147483647 w 155"/>
              <a:gd name="T15" fmla="*/ 2147483647 h 156"/>
              <a:gd name="T16" fmla="*/ 2147483647 w 155"/>
              <a:gd name="T17" fmla="*/ 2147483647 h 156"/>
              <a:gd name="T18" fmla="*/ 2147483647 w 155"/>
              <a:gd name="T19" fmla="*/ 2147483647 h 156"/>
              <a:gd name="T20" fmla="*/ 2147483647 w 155"/>
              <a:gd name="T21" fmla="*/ 2147483647 h 156"/>
              <a:gd name="T22" fmla="*/ 2147483647 w 155"/>
              <a:gd name="T23" fmla="*/ 2147483647 h 156"/>
              <a:gd name="T24" fmla="*/ 2147483647 w 155"/>
              <a:gd name="T25" fmla="*/ 2147483647 h 156"/>
              <a:gd name="T26" fmla="*/ 2147483647 w 155"/>
              <a:gd name="T27" fmla="*/ 2147483647 h 156"/>
              <a:gd name="T28" fmla="*/ 2147483647 w 155"/>
              <a:gd name="T29" fmla="*/ 2147483647 h 156"/>
              <a:gd name="T30" fmla="*/ 2147483647 w 155"/>
              <a:gd name="T31" fmla="*/ 2147483647 h 156"/>
              <a:gd name="T32" fmla="*/ 0 w 155"/>
              <a:gd name="T33" fmla="*/ 2147483647 h 156"/>
              <a:gd name="T34" fmla="*/ 2147483647 w 155"/>
              <a:gd name="T35" fmla="*/ 2147483647 h 156"/>
              <a:gd name="T36" fmla="*/ 2147483647 w 155"/>
              <a:gd name="T37" fmla="*/ 2147483647 h 156"/>
              <a:gd name="T38" fmla="*/ 2147483647 w 155"/>
              <a:gd name="T39" fmla="*/ 2147483647 h 156"/>
              <a:gd name="T40" fmla="*/ 2147483647 w 155"/>
              <a:gd name="T41" fmla="*/ 2147483647 h 156"/>
              <a:gd name="T42" fmla="*/ 2147483647 w 155"/>
              <a:gd name="T43" fmla="*/ 2147483647 h 156"/>
              <a:gd name="T44" fmla="*/ 2147483647 w 155"/>
              <a:gd name="T45" fmla="*/ 2147483647 h 156"/>
              <a:gd name="T46" fmla="*/ 2147483647 w 155"/>
              <a:gd name="T47" fmla="*/ 2147483647 h 156"/>
              <a:gd name="T48" fmla="*/ 2147483647 w 155"/>
              <a:gd name="T49" fmla="*/ 0 h 156"/>
              <a:gd name="T50" fmla="*/ 2147483647 w 155"/>
              <a:gd name="T51" fmla="*/ 2147483647 h 156"/>
              <a:gd name="T52" fmla="*/ 2147483647 w 155"/>
              <a:gd name="T53" fmla="*/ 2147483647 h 156"/>
              <a:gd name="T54" fmla="*/ 2147483647 w 155"/>
              <a:gd name="T55" fmla="*/ 2147483647 h 156"/>
              <a:gd name="T56" fmla="*/ 2147483647 w 155"/>
              <a:gd name="T57" fmla="*/ 2147483647 h 156"/>
              <a:gd name="T58" fmla="*/ 2147483647 w 155"/>
              <a:gd name="T59" fmla="*/ 2147483647 h 156"/>
              <a:gd name="T60" fmla="*/ 2147483647 w 155"/>
              <a:gd name="T61" fmla="*/ 2147483647 h 156"/>
              <a:gd name="T62" fmla="*/ 2147483647 w 155"/>
              <a:gd name="T63" fmla="*/ 2147483647 h 156"/>
              <a:gd name="T64" fmla="*/ 2147483647 w 155"/>
              <a:gd name="T65" fmla="*/ 2147483647 h 15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5"/>
              <a:gd name="T100" fmla="*/ 0 h 156"/>
              <a:gd name="T101" fmla="*/ 155 w 155"/>
              <a:gd name="T102" fmla="*/ 156 h 15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5" h="156">
                <a:moveTo>
                  <a:pt x="155" y="79"/>
                </a:moveTo>
                <a:lnTo>
                  <a:pt x="153" y="95"/>
                </a:lnTo>
                <a:lnTo>
                  <a:pt x="148" y="109"/>
                </a:lnTo>
                <a:lnTo>
                  <a:pt x="141" y="123"/>
                </a:lnTo>
                <a:lnTo>
                  <a:pt x="132" y="133"/>
                </a:lnTo>
                <a:lnTo>
                  <a:pt x="120" y="144"/>
                </a:lnTo>
                <a:lnTo>
                  <a:pt x="108" y="150"/>
                </a:lnTo>
                <a:lnTo>
                  <a:pt x="92" y="154"/>
                </a:lnTo>
                <a:lnTo>
                  <a:pt x="77" y="156"/>
                </a:lnTo>
                <a:lnTo>
                  <a:pt x="61" y="154"/>
                </a:lnTo>
                <a:lnTo>
                  <a:pt x="47" y="150"/>
                </a:lnTo>
                <a:lnTo>
                  <a:pt x="33" y="144"/>
                </a:lnTo>
                <a:lnTo>
                  <a:pt x="22" y="133"/>
                </a:lnTo>
                <a:lnTo>
                  <a:pt x="12" y="123"/>
                </a:lnTo>
                <a:lnTo>
                  <a:pt x="5" y="109"/>
                </a:lnTo>
                <a:lnTo>
                  <a:pt x="1" y="95"/>
                </a:lnTo>
                <a:lnTo>
                  <a:pt x="0" y="79"/>
                </a:lnTo>
                <a:lnTo>
                  <a:pt x="1" y="63"/>
                </a:lnTo>
                <a:lnTo>
                  <a:pt x="5" y="47"/>
                </a:lnTo>
                <a:lnTo>
                  <a:pt x="12" y="35"/>
                </a:lnTo>
                <a:lnTo>
                  <a:pt x="22" y="23"/>
                </a:lnTo>
                <a:lnTo>
                  <a:pt x="33" y="14"/>
                </a:lnTo>
                <a:lnTo>
                  <a:pt x="47" y="7"/>
                </a:lnTo>
                <a:lnTo>
                  <a:pt x="61" y="2"/>
                </a:lnTo>
                <a:lnTo>
                  <a:pt x="77" y="0"/>
                </a:lnTo>
                <a:lnTo>
                  <a:pt x="92" y="2"/>
                </a:lnTo>
                <a:lnTo>
                  <a:pt x="108" y="7"/>
                </a:lnTo>
                <a:lnTo>
                  <a:pt x="120" y="14"/>
                </a:lnTo>
                <a:lnTo>
                  <a:pt x="132" y="23"/>
                </a:lnTo>
                <a:lnTo>
                  <a:pt x="141" y="35"/>
                </a:lnTo>
                <a:lnTo>
                  <a:pt x="148" y="47"/>
                </a:lnTo>
                <a:lnTo>
                  <a:pt x="153" y="63"/>
                </a:lnTo>
                <a:lnTo>
                  <a:pt x="155" y="79"/>
                </a:lnTo>
                <a:close/>
              </a:path>
            </a:pathLst>
          </a:custGeom>
          <a:gradFill rotWithShape="1">
            <a:gsLst>
              <a:gs pos="0">
                <a:srgbClr val="FFE3B9"/>
              </a:gs>
              <a:gs pos="100000">
                <a:srgbClr val="FF99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3272" name="Text Box 1483"/>
          <p:cNvSpPr txBox="1">
            <a:spLocks noChangeArrowheads="1"/>
          </p:cNvSpPr>
          <p:nvPr/>
        </p:nvSpPr>
        <p:spPr bwMode="auto">
          <a:xfrm>
            <a:off x="6770688" y="5818188"/>
            <a:ext cx="349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it-IT" altLang="it-IT" sz="1800" b="1">
                <a:solidFill>
                  <a:srgbClr val="000000"/>
                </a:solidFill>
              </a:rPr>
              <a:t>C</a:t>
            </a:r>
          </a:p>
        </p:txBody>
      </p:sp>
      <p:sp>
        <p:nvSpPr>
          <p:cNvPr id="53273" name="Text Box 1484"/>
          <p:cNvSpPr txBox="1">
            <a:spLocks noChangeArrowheads="1"/>
          </p:cNvSpPr>
          <p:nvPr/>
        </p:nvSpPr>
        <p:spPr bwMode="auto">
          <a:xfrm>
            <a:off x="6218238" y="5818188"/>
            <a:ext cx="361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it-IT" altLang="it-IT" sz="1800" b="1">
                <a:solidFill>
                  <a:srgbClr val="000000"/>
                </a:solidFill>
              </a:rPr>
              <a:t>O</a:t>
            </a:r>
          </a:p>
        </p:txBody>
      </p:sp>
      <p:sp>
        <p:nvSpPr>
          <p:cNvPr id="53274" name="Text Box 1485"/>
          <p:cNvSpPr txBox="1">
            <a:spLocks noChangeArrowheads="1"/>
          </p:cNvSpPr>
          <p:nvPr/>
        </p:nvSpPr>
        <p:spPr bwMode="auto">
          <a:xfrm>
            <a:off x="7299325" y="5818188"/>
            <a:ext cx="349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it-IT" altLang="it-IT" sz="1800" b="1">
                <a:solidFill>
                  <a:srgbClr val="000000"/>
                </a:solidFill>
              </a:rPr>
              <a:t>N</a:t>
            </a:r>
          </a:p>
        </p:txBody>
      </p:sp>
      <p:sp>
        <p:nvSpPr>
          <p:cNvPr id="53275" name="Text Box 1486"/>
          <p:cNvSpPr txBox="1">
            <a:spLocks noChangeArrowheads="1"/>
          </p:cNvSpPr>
          <p:nvPr/>
        </p:nvSpPr>
        <p:spPr bwMode="auto">
          <a:xfrm>
            <a:off x="8366125" y="5818188"/>
            <a:ext cx="349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it-IT" altLang="it-IT" sz="1800" b="1">
                <a:solidFill>
                  <a:srgbClr val="000000"/>
                </a:solidFill>
              </a:rPr>
              <a:t>H</a:t>
            </a:r>
          </a:p>
        </p:txBody>
      </p:sp>
      <p:sp>
        <p:nvSpPr>
          <p:cNvPr id="53276" name="Text Box 1487"/>
          <p:cNvSpPr txBox="1">
            <a:spLocks noChangeArrowheads="1"/>
          </p:cNvSpPr>
          <p:nvPr/>
        </p:nvSpPr>
        <p:spPr bwMode="auto">
          <a:xfrm>
            <a:off x="7870825" y="5818188"/>
            <a:ext cx="349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it-IT" altLang="it-IT" sz="1800" b="1">
                <a:solidFill>
                  <a:srgbClr val="000000"/>
                </a:solidFill>
              </a:rPr>
              <a:t>R</a:t>
            </a:r>
          </a:p>
        </p:txBody>
      </p:sp>
      <p:sp>
        <p:nvSpPr>
          <p:cNvPr id="53277" name="Line 1488"/>
          <p:cNvSpPr>
            <a:spLocks noChangeShapeType="1"/>
          </p:cNvSpPr>
          <p:nvPr/>
        </p:nvSpPr>
        <p:spPr bwMode="auto">
          <a:xfrm flipV="1">
            <a:off x="1670050" y="619125"/>
            <a:ext cx="479425" cy="60325"/>
          </a:xfrm>
          <a:prstGeom prst="line">
            <a:avLst/>
          </a:prstGeom>
          <a:noFill/>
          <a:ln w="19050">
            <a:solidFill>
              <a:srgbClr val="FF3300"/>
            </a:solidFill>
            <a:prstDash val="sysDot"/>
            <a:round/>
            <a:headEnd/>
            <a:tailEnd/>
          </a:ln>
          <a:extLst>
            <a:ext uri="{909E8E84-426E-40DD-AFC4-6F175D3DCCD1}">
              <a14:hiddenFill xmlns:a14="http://schemas.microsoft.com/office/drawing/2010/main">
                <a:noFill/>
              </a14:hiddenFill>
            </a:ext>
          </a:extLst>
        </p:spPr>
        <p:txBody>
          <a:bodyPr/>
          <a:lstStyle/>
          <a:p>
            <a:endParaRPr lang="it-IT" sz="1800">
              <a:solidFill>
                <a:srgbClr val="000000"/>
              </a:solidFill>
              <a:latin typeface="Arial"/>
            </a:endParaRPr>
          </a:p>
        </p:txBody>
      </p:sp>
      <p:sp>
        <p:nvSpPr>
          <p:cNvPr id="53278" name="Line 1497"/>
          <p:cNvSpPr>
            <a:spLocks noChangeShapeType="1"/>
          </p:cNvSpPr>
          <p:nvPr/>
        </p:nvSpPr>
        <p:spPr bwMode="auto">
          <a:xfrm flipV="1">
            <a:off x="1670050" y="2613025"/>
            <a:ext cx="479425" cy="60325"/>
          </a:xfrm>
          <a:prstGeom prst="line">
            <a:avLst/>
          </a:prstGeom>
          <a:noFill/>
          <a:ln w="19050">
            <a:solidFill>
              <a:srgbClr val="FF3300"/>
            </a:solidFill>
            <a:prstDash val="sysDot"/>
            <a:round/>
            <a:headEnd/>
            <a:tailEnd/>
          </a:ln>
          <a:extLst>
            <a:ext uri="{909E8E84-426E-40DD-AFC4-6F175D3DCCD1}">
              <a14:hiddenFill xmlns:a14="http://schemas.microsoft.com/office/drawing/2010/main">
                <a:noFill/>
              </a14:hiddenFill>
            </a:ext>
          </a:extLst>
        </p:spPr>
        <p:txBody>
          <a:bodyPr/>
          <a:lstStyle/>
          <a:p>
            <a:endParaRPr lang="it-IT" sz="1800">
              <a:solidFill>
                <a:srgbClr val="000000"/>
              </a:solidFill>
              <a:latin typeface="Arial"/>
            </a:endParaRPr>
          </a:p>
        </p:txBody>
      </p:sp>
      <p:sp>
        <p:nvSpPr>
          <p:cNvPr id="53279" name="Line 1498"/>
          <p:cNvSpPr>
            <a:spLocks noChangeShapeType="1"/>
          </p:cNvSpPr>
          <p:nvPr/>
        </p:nvSpPr>
        <p:spPr bwMode="auto">
          <a:xfrm flipV="1">
            <a:off x="1657350" y="4670425"/>
            <a:ext cx="479425" cy="60325"/>
          </a:xfrm>
          <a:prstGeom prst="line">
            <a:avLst/>
          </a:prstGeom>
          <a:noFill/>
          <a:ln w="19050">
            <a:solidFill>
              <a:srgbClr val="FF3300"/>
            </a:solidFill>
            <a:prstDash val="sysDot"/>
            <a:round/>
            <a:headEnd/>
            <a:tailEnd/>
          </a:ln>
          <a:extLst>
            <a:ext uri="{909E8E84-426E-40DD-AFC4-6F175D3DCCD1}">
              <a14:hiddenFill xmlns:a14="http://schemas.microsoft.com/office/drawing/2010/main">
                <a:noFill/>
              </a14:hiddenFill>
            </a:ext>
          </a:extLst>
        </p:spPr>
        <p:txBody>
          <a:bodyPr/>
          <a:lstStyle/>
          <a:p>
            <a:endParaRPr lang="it-IT" sz="1800">
              <a:solidFill>
                <a:srgbClr val="000000"/>
              </a:solidFill>
              <a:latin typeface="Arial"/>
            </a:endParaRPr>
          </a:p>
        </p:txBody>
      </p:sp>
      <p:sp>
        <p:nvSpPr>
          <p:cNvPr id="53280" name="Line 1499"/>
          <p:cNvSpPr>
            <a:spLocks noChangeShapeType="1"/>
          </p:cNvSpPr>
          <p:nvPr/>
        </p:nvSpPr>
        <p:spPr bwMode="auto">
          <a:xfrm flipV="1">
            <a:off x="1657350" y="3946525"/>
            <a:ext cx="479425" cy="60325"/>
          </a:xfrm>
          <a:prstGeom prst="line">
            <a:avLst/>
          </a:prstGeom>
          <a:noFill/>
          <a:ln w="19050">
            <a:solidFill>
              <a:srgbClr val="FF3300"/>
            </a:solidFill>
            <a:prstDash val="sysDot"/>
            <a:round/>
            <a:headEnd/>
            <a:tailEnd/>
          </a:ln>
          <a:extLst>
            <a:ext uri="{909E8E84-426E-40DD-AFC4-6F175D3DCCD1}">
              <a14:hiddenFill xmlns:a14="http://schemas.microsoft.com/office/drawing/2010/main">
                <a:noFill/>
              </a14:hiddenFill>
            </a:ext>
          </a:extLst>
        </p:spPr>
        <p:txBody>
          <a:bodyPr/>
          <a:lstStyle/>
          <a:p>
            <a:endParaRPr lang="it-IT" sz="1800">
              <a:solidFill>
                <a:srgbClr val="000000"/>
              </a:solidFill>
              <a:latin typeface="Arial"/>
            </a:endParaRPr>
          </a:p>
        </p:txBody>
      </p:sp>
      <p:sp>
        <p:nvSpPr>
          <p:cNvPr id="53281" name="Line 1500"/>
          <p:cNvSpPr>
            <a:spLocks noChangeShapeType="1"/>
          </p:cNvSpPr>
          <p:nvPr/>
        </p:nvSpPr>
        <p:spPr bwMode="auto">
          <a:xfrm flipV="1">
            <a:off x="1644650" y="5991225"/>
            <a:ext cx="479425" cy="60325"/>
          </a:xfrm>
          <a:prstGeom prst="line">
            <a:avLst/>
          </a:prstGeom>
          <a:noFill/>
          <a:ln w="19050">
            <a:solidFill>
              <a:srgbClr val="FF3300"/>
            </a:solidFill>
            <a:prstDash val="sysDot"/>
            <a:round/>
            <a:headEnd/>
            <a:tailEnd/>
          </a:ln>
          <a:extLst>
            <a:ext uri="{909E8E84-426E-40DD-AFC4-6F175D3DCCD1}">
              <a14:hiddenFill xmlns:a14="http://schemas.microsoft.com/office/drawing/2010/main">
                <a:noFill/>
              </a14:hiddenFill>
            </a:ext>
          </a:extLst>
        </p:spPr>
        <p:txBody>
          <a:bodyPr/>
          <a:lstStyle/>
          <a:p>
            <a:endParaRPr lang="it-IT" sz="1800">
              <a:solidFill>
                <a:srgbClr val="000000"/>
              </a:solidFill>
              <a:latin typeface="Arial"/>
            </a:endParaRPr>
          </a:p>
        </p:txBody>
      </p:sp>
      <p:sp>
        <p:nvSpPr>
          <p:cNvPr id="53282" name="Line 1501"/>
          <p:cNvSpPr>
            <a:spLocks noChangeShapeType="1"/>
          </p:cNvSpPr>
          <p:nvPr/>
        </p:nvSpPr>
        <p:spPr bwMode="auto">
          <a:xfrm flipV="1">
            <a:off x="3232150" y="4949825"/>
            <a:ext cx="479425" cy="60325"/>
          </a:xfrm>
          <a:prstGeom prst="line">
            <a:avLst/>
          </a:prstGeom>
          <a:noFill/>
          <a:ln w="19050">
            <a:solidFill>
              <a:srgbClr val="FF3300"/>
            </a:solidFill>
            <a:prstDash val="sysDot"/>
            <a:round/>
            <a:headEnd/>
            <a:tailEnd/>
          </a:ln>
          <a:extLst>
            <a:ext uri="{909E8E84-426E-40DD-AFC4-6F175D3DCCD1}">
              <a14:hiddenFill xmlns:a14="http://schemas.microsoft.com/office/drawing/2010/main">
                <a:noFill/>
              </a14:hiddenFill>
            </a:ext>
          </a:extLst>
        </p:spPr>
        <p:txBody>
          <a:bodyPr/>
          <a:lstStyle/>
          <a:p>
            <a:endParaRPr lang="it-IT" sz="1800">
              <a:solidFill>
                <a:srgbClr val="000000"/>
              </a:solidFill>
              <a:latin typeface="Arial"/>
            </a:endParaRPr>
          </a:p>
        </p:txBody>
      </p:sp>
      <p:sp>
        <p:nvSpPr>
          <p:cNvPr id="53283" name="Line 1502"/>
          <p:cNvSpPr>
            <a:spLocks noChangeShapeType="1"/>
          </p:cNvSpPr>
          <p:nvPr/>
        </p:nvSpPr>
        <p:spPr bwMode="auto">
          <a:xfrm flipV="1">
            <a:off x="3143250" y="5686425"/>
            <a:ext cx="479425" cy="60325"/>
          </a:xfrm>
          <a:prstGeom prst="line">
            <a:avLst/>
          </a:prstGeom>
          <a:noFill/>
          <a:ln w="19050">
            <a:solidFill>
              <a:srgbClr val="FF3300"/>
            </a:solidFill>
            <a:prstDash val="sysDot"/>
            <a:round/>
            <a:headEnd/>
            <a:tailEnd/>
          </a:ln>
          <a:extLst>
            <a:ext uri="{909E8E84-426E-40DD-AFC4-6F175D3DCCD1}">
              <a14:hiddenFill xmlns:a14="http://schemas.microsoft.com/office/drawing/2010/main">
                <a:noFill/>
              </a14:hiddenFill>
            </a:ext>
          </a:extLst>
        </p:spPr>
        <p:txBody>
          <a:bodyPr/>
          <a:lstStyle/>
          <a:p>
            <a:endParaRPr lang="it-IT" sz="1800">
              <a:solidFill>
                <a:srgbClr val="000000"/>
              </a:solidFill>
              <a:latin typeface="Arial"/>
            </a:endParaRPr>
          </a:p>
        </p:txBody>
      </p:sp>
      <p:sp>
        <p:nvSpPr>
          <p:cNvPr id="53284" name="Line 1511"/>
          <p:cNvSpPr>
            <a:spLocks noChangeShapeType="1"/>
          </p:cNvSpPr>
          <p:nvPr/>
        </p:nvSpPr>
        <p:spPr bwMode="auto">
          <a:xfrm flipV="1">
            <a:off x="3130550" y="3629025"/>
            <a:ext cx="479425" cy="60325"/>
          </a:xfrm>
          <a:prstGeom prst="line">
            <a:avLst/>
          </a:prstGeom>
          <a:noFill/>
          <a:ln w="19050">
            <a:solidFill>
              <a:srgbClr val="FF3300"/>
            </a:solidFill>
            <a:prstDash val="sysDot"/>
            <a:round/>
            <a:headEnd/>
            <a:tailEnd/>
          </a:ln>
          <a:extLst>
            <a:ext uri="{909E8E84-426E-40DD-AFC4-6F175D3DCCD1}">
              <a14:hiddenFill xmlns:a14="http://schemas.microsoft.com/office/drawing/2010/main">
                <a:noFill/>
              </a14:hiddenFill>
            </a:ext>
          </a:extLst>
        </p:spPr>
        <p:txBody>
          <a:bodyPr/>
          <a:lstStyle/>
          <a:p>
            <a:endParaRPr lang="it-IT" sz="1800">
              <a:solidFill>
                <a:srgbClr val="000000"/>
              </a:solidFill>
              <a:latin typeface="Arial"/>
            </a:endParaRPr>
          </a:p>
        </p:txBody>
      </p:sp>
      <p:sp>
        <p:nvSpPr>
          <p:cNvPr id="53285" name="Line 1512"/>
          <p:cNvSpPr>
            <a:spLocks noChangeShapeType="1"/>
          </p:cNvSpPr>
          <p:nvPr/>
        </p:nvSpPr>
        <p:spPr bwMode="auto">
          <a:xfrm flipV="1">
            <a:off x="3219450" y="2905125"/>
            <a:ext cx="479425" cy="60325"/>
          </a:xfrm>
          <a:prstGeom prst="line">
            <a:avLst/>
          </a:prstGeom>
          <a:noFill/>
          <a:ln w="19050">
            <a:solidFill>
              <a:srgbClr val="FF3300"/>
            </a:solidFill>
            <a:prstDash val="sysDot"/>
            <a:round/>
            <a:headEnd/>
            <a:tailEnd/>
          </a:ln>
          <a:extLst>
            <a:ext uri="{909E8E84-426E-40DD-AFC4-6F175D3DCCD1}">
              <a14:hiddenFill xmlns:a14="http://schemas.microsoft.com/office/drawing/2010/main">
                <a:noFill/>
              </a14:hiddenFill>
            </a:ext>
          </a:extLst>
        </p:spPr>
        <p:txBody>
          <a:bodyPr/>
          <a:lstStyle/>
          <a:p>
            <a:endParaRPr lang="it-IT" sz="1800">
              <a:solidFill>
                <a:srgbClr val="000000"/>
              </a:solidFill>
              <a:latin typeface="Arial"/>
            </a:endParaRPr>
          </a:p>
        </p:txBody>
      </p:sp>
      <p:sp>
        <p:nvSpPr>
          <p:cNvPr id="53286" name="Line 1513"/>
          <p:cNvSpPr>
            <a:spLocks noChangeShapeType="1"/>
          </p:cNvSpPr>
          <p:nvPr/>
        </p:nvSpPr>
        <p:spPr bwMode="auto">
          <a:xfrm flipV="1">
            <a:off x="3105150" y="1635125"/>
            <a:ext cx="479425" cy="60325"/>
          </a:xfrm>
          <a:prstGeom prst="line">
            <a:avLst/>
          </a:prstGeom>
          <a:noFill/>
          <a:ln w="19050">
            <a:solidFill>
              <a:srgbClr val="FF3300"/>
            </a:solidFill>
            <a:prstDash val="sysDot"/>
            <a:round/>
            <a:headEnd/>
            <a:tailEnd/>
          </a:ln>
          <a:extLst>
            <a:ext uri="{909E8E84-426E-40DD-AFC4-6F175D3DCCD1}">
              <a14:hiddenFill xmlns:a14="http://schemas.microsoft.com/office/drawing/2010/main">
                <a:noFill/>
              </a14:hiddenFill>
            </a:ext>
          </a:extLst>
        </p:spPr>
        <p:txBody>
          <a:bodyPr/>
          <a:lstStyle/>
          <a:p>
            <a:endParaRPr lang="it-IT" sz="1800">
              <a:solidFill>
                <a:srgbClr val="000000"/>
              </a:solidFill>
              <a:latin typeface="Arial"/>
            </a:endParaRPr>
          </a:p>
        </p:txBody>
      </p:sp>
      <p:sp>
        <p:nvSpPr>
          <p:cNvPr id="53287" name="Line 1514"/>
          <p:cNvSpPr>
            <a:spLocks noChangeShapeType="1"/>
          </p:cNvSpPr>
          <p:nvPr/>
        </p:nvSpPr>
        <p:spPr bwMode="auto">
          <a:xfrm flipV="1">
            <a:off x="3143250" y="898525"/>
            <a:ext cx="479425" cy="60325"/>
          </a:xfrm>
          <a:prstGeom prst="line">
            <a:avLst/>
          </a:prstGeom>
          <a:noFill/>
          <a:ln w="19050">
            <a:solidFill>
              <a:srgbClr val="FF3300"/>
            </a:solidFill>
            <a:prstDash val="sysDot"/>
            <a:round/>
            <a:headEnd/>
            <a:tailEnd/>
          </a:ln>
          <a:extLst>
            <a:ext uri="{909E8E84-426E-40DD-AFC4-6F175D3DCCD1}">
              <a14:hiddenFill xmlns:a14="http://schemas.microsoft.com/office/drawing/2010/main">
                <a:noFill/>
              </a14:hiddenFill>
            </a:ext>
          </a:extLst>
        </p:spPr>
        <p:txBody>
          <a:bodyPr/>
          <a:lstStyle/>
          <a:p>
            <a:endParaRPr lang="it-IT" sz="1800">
              <a:solidFill>
                <a:srgbClr val="000000"/>
              </a:solidFill>
              <a:latin typeface="Arial"/>
            </a:endParaRPr>
          </a:p>
        </p:txBody>
      </p:sp>
      <p:sp>
        <p:nvSpPr>
          <p:cNvPr id="53288" name="Line 1515"/>
          <p:cNvSpPr>
            <a:spLocks noChangeShapeType="1"/>
          </p:cNvSpPr>
          <p:nvPr/>
        </p:nvSpPr>
        <p:spPr bwMode="auto">
          <a:xfrm flipV="1">
            <a:off x="1619250" y="1939925"/>
            <a:ext cx="479425" cy="60325"/>
          </a:xfrm>
          <a:prstGeom prst="line">
            <a:avLst/>
          </a:prstGeom>
          <a:noFill/>
          <a:ln w="19050">
            <a:solidFill>
              <a:srgbClr val="FF3300"/>
            </a:solidFill>
            <a:prstDash val="sysDot"/>
            <a:round/>
            <a:headEnd/>
            <a:tailEnd/>
          </a:ln>
          <a:extLst>
            <a:ext uri="{909E8E84-426E-40DD-AFC4-6F175D3DCCD1}">
              <a14:hiddenFill xmlns:a14="http://schemas.microsoft.com/office/drawing/2010/main">
                <a:noFill/>
              </a14:hiddenFill>
            </a:ext>
          </a:extLst>
        </p:spPr>
        <p:txBody>
          <a:bodyPr/>
          <a:lstStyle/>
          <a:p>
            <a:endParaRPr lang="it-IT" sz="1800">
              <a:solidFill>
                <a:srgbClr val="000000"/>
              </a:solidFill>
              <a:latin typeface="Arial"/>
            </a:endParaRPr>
          </a:p>
        </p:txBody>
      </p:sp>
    </p:spTree>
    <p:extLst>
      <p:ext uri="{BB962C8B-B14F-4D97-AF65-F5344CB8AC3E}">
        <p14:creationId xmlns:p14="http://schemas.microsoft.com/office/powerpoint/2010/main" val="228958317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100000">
                                          <p:val>
                                            <p:strVal val="#ppt_x"/>
                                          </p:val>
                                        </p:tav>
                                      </p:tavLst>
                                    </p:anim>
                                    <p:anim calcmode="lin" valueType="num">
                                      <p:cBhvr>
                                        <p:cTn id="8" dur="500" fill="hold"/>
                                        <p:tgtEl>
                                          <p:spTgt spid="6"/>
                                        </p:tgtEl>
                                        <p:attrNameLst>
                                          <p:attrName>ppt_y</p:attrName>
                                        </p:attrNameLst>
                                      </p:cBhvr>
                                      <p:tavLst>
                                        <p:tav tm="0">
                                          <p:val>
                                            <p:strVal val="#ppt_y-#ppt_h/2"/>
                                          </p:val>
                                        </p:tav>
                                        <p:tav tm="100000">
                                          <p:val>
                                            <p:strVal val="#ppt_y"/>
                                          </p:val>
                                        </p:tav>
                                      </p:tavLst>
                                    </p:anim>
                                    <p:anim calcmode="lin" valueType="num">
                                      <p:cBhvr>
                                        <p:cTn id="9" dur="500" fill="hold"/>
                                        <p:tgtEl>
                                          <p:spTgt spid="6"/>
                                        </p:tgtEl>
                                        <p:attrNameLst>
                                          <p:attrName>ppt_w</p:attrName>
                                        </p:attrNameLst>
                                      </p:cBhvr>
                                      <p:tavLst>
                                        <p:tav tm="0">
                                          <p:val>
                                            <p:strVal val="#ppt_w"/>
                                          </p:val>
                                        </p:tav>
                                        <p:tav tm="100000">
                                          <p:val>
                                            <p:strVal val="#ppt_w"/>
                                          </p:val>
                                        </p:tav>
                                      </p:tavLst>
                                    </p:anim>
                                    <p:anim calcmode="lin" valueType="num">
                                      <p:cBhvr>
                                        <p:cTn id="10" dur="500" fill="hold"/>
                                        <p:tgtEl>
                                          <p:spTgt spid="6"/>
                                        </p:tgtEl>
                                        <p:attrNameLst>
                                          <p:attrName>ppt_h</p:attrName>
                                        </p:attrNameLst>
                                      </p:cBhvr>
                                      <p:tavLst>
                                        <p:tav tm="0">
                                          <p:val>
                                            <p:fltVal val="0"/>
                                          </p:val>
                                        </p:tav>
                                        <p:tav tm="100000">
                                          <p:val>
                                            <p:strVal val="#ppt_h"/>
                                          </p:val>
                                        </p:tav>
                                      </p:tavLst>
                                    </p:anim>
                                  </p:childTnLst>
                                </p:cTn>
                              </p:par>
                              <p:par>
                                <p:cTn id="11" presetID="17" presetClass="entr" presetSubtype="4"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ppt_x</p:attrName>
                                        </p:attrNameLst>
                                      </p:cBhvr>
                                      <p:tavLst>
                                        <p:tav tm="0">
                                          <p:val>
                                            <p:strVal val="#ppt_x"/>
                                          </p:val>
                                        </p:tav>
                                        <p:tav tm="100000">
                                          <p:val>
                                            <p:strVal val="#ppt_x"/>
                                          </p:val>
                                        </p:tav>
                                      </p:tavLst>
                                    </p:anim>
                                    <p:anim calcmode="lin" valueType="num">
                                      <p:cBhvr>
                                        <p:cTn id="14" dur="500" fill="hold"/>
                                        <p:tgtEl>
                                          <p:spTgt spid="7"/>
                                        </p:tgtEl>
                                        <p:attrNameLst>
                                          <p:attrName>ppt_y</p:attrName>
                                        </p:attrNameLst>
                                      </p:cBhvr>
                                      <p:tavLst>
                                        <p:tav tm="0">
                                          <p:val>
                                            <p:strVal val="#ppt_y+#ppt_h/2"/>
                                          </p:val>
                                        </p:tav>
                                        <p:tav tm="100000">
                                          <p:val>
                                            <p:strVal val="#ppt_y"/>
                                          </p:val>
                                        </p:tav>
                                      </p:tavLst>
                                    </p:anim>
                                    <p:anim calcmode="lin" valueType="num">
                                      <p:cBhvr>
                                        <p:cTn id="15" dur="500" fill="hold"/>
                                        <p:tgtEl>
                                          <p:spTgt spid="7"/>
                                        </p:tgtEl>
                                        <p:attrNameLst>
                                          <p:attrName>ppt_w</p:attrName>
                                        </p:attrNameLst>
                                      </p:cBhvr>
                                      <p:tavLst>
                                        <p:tav tm="0">
                                          <p:val>
                                            <p:strVal val="#ppt_w"/>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childTnLst>
                                </p:cTn>
                              </p:par>
                              <p:par>
                                <p:cTn id="17" presetID="17" presetClass="entr" presetSubtype="1"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ppt_x</p:attrName>
                                        </p:attrNameLst>
                                      </p:cBhvr>
                                      <p:tavLst>
                                        <p:tav tm="0">
                                          <p:val>
                                            <p:strVal val="#ppt_x"/>
                                          </p:val>
                                        </p:tav>
                                        <p:tav tm="100000">
                                          <p:val>
                                            <p:strVal val="#ppt_x"/>
                                          </p:val>
                                        </p:tav>
                                      </p:tavLst>
                                    </p:anim>
                                    <p:anim calcmode="lin" valueType="num">
                                      <p:cBhvr>
                                        <p:cTn id="20" dur="500" fill="hold"/>
                                        <p:tgtEl>
                                          <p:spTgt spid="8"/>
                                        </p:tgtEl>
                                        <p:attrNameLst>
                                          <p:attrName>ppt_y</p:attrName>
                                        </p:attrNameLst>
                                      </p:cBhvr>
                                      <p:tavLst>
                                        <p:tav tm="0">
                                          <p:val>
                                            <p:strVal val="#ppt_y-#ppt_h/2"/>
                                          </p:val>
                                        </p:tav>
                                        <p:tav tm="100000">
                                          <p:val>
                                            <p:strVal val="#ppt_y"/>
                                          </p:val>
                                        </p:tav>
                                      </p:tavLst>
                                    </p:anim>
                                    <p:anim calcmode="lin" valueType="num">
                                      <p:cBhvr>
                                        <p:cTn id="21" dur="500" fill="hold"/>
                                        <p:tgtEl>
                                          <p:spTgt spid="8"/>
                                        </p:tgtEl>
                                        <p:attrNameLst>
                                          <p:attrName>ppt_w</p:attrName>
                                        </p:attrNameLst>
                                      </p:cBhvr>
                                      <p:tavLst>
                                        <p:tav tm="0">
                                          <p:val>
                                            <p:strVal val="#ppt_w"/>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3455"/>
                                        </p:tgtEl>
                                        <p:attrNameLst>
                                          <p:attrName>style.visibility</p:attrName>
                                        </p:attrNameLst>
                                      </p:cBhvr>
                                      <p:to>
                                        <p:strVal val="visible"/>
                                      </p:to>
                                    </p:set>
                                    <p:animEffect transition="in" filter="fade">
                                      <p:cBhvr>
                                        <p:cTn id="27" dur="2000"/>
                                        <p:tgtEl>
                                          <p:spTgt spid="43455"/>
                                        </p:tgtEl>
                                      </p:cBhvr>
                                    </p:animEffect>
                                  </p:childTnLst>
                                </p:cTn>
                              </p:par>
                            </p:childTnLst>
                          </p:cTn>
                        </p:par>
                        <p:par>
                          <p:cTn id="28" fill="hold" nodeType="afterGroup">
                            <p:stCondLst>
                              <p:cond delay="2000"/>
                            </p:stCondLst>
                            <p:childTnLst>
                              <p:par>
                                <p:cTn id="29" presetID="18" presetClass="entr" presetSubtype="6" fill="hold" grpId="0" nodeType="afterEffect">
                                  <p:stCondLst>
                                    <p:cond delay="0"/>
                                  </p:stCondLst>
                                  <p:childTnLst>
                                    <p:set>
                                      <p:cBhvr>
                                        <p:cTn id="30" dur="1" fill="hold">
                                          <p:stCondLst>
                                            <p:cond delay="0"/>
                                          </p:stCondLst>
                                        </p:cTn>
                                        <p:tgtEl>
                                          <p:spTgt spid="43451"/>
                                        </p:tgtEl>
                                        <p:attrNameLst>
                                          <p:attrName>style.visibility</p:attrName>
                                        </p:attrNameLst>
                                      </p:cBhvr>
                                      <p:to>
                                        <p:strVal val="visible"/>
                                      </p:to>
                                    </p:set>
                                    <p:animEffect transition="in" filter="strips(downRight)">
                                      <p:cBhvr>
                                        <p:cTn id="31" dur="500"/>
                                        <p:tgtEl>
                                          <p:spTgt spid="43451"/>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43456"/>
                                        </p:tgtEl>
                                        <p:attrNameLst>
                                          <p:attrName>style.visibility</p:attrName>
                                        </p:attrNameLst>
                                      </p:cBhvr>
                                      <p:to>
                                        <p:strVal val="visible"/>
                                      </p:to>
                                    </p:set>
                                    <p:animEffect transition="in" filter="fade">
                                      <p:cBhvr>
                                        <p:cTn id="36" dur="2000"/>
                                        <p:tgtEl>
                                          <p:spTgt spid="43456"/>
                                        </p:tgtEl>
                                      </p:cBhvr>
                                    </p:animEffect>
                                  </p:childTnLst>
                                </p:cTn>
                              </p:par>
                            </p:childTnLst>
                          </p:cTn>
                        </p:par>
                        <p:par>
                          <p:cTn id="37" fill="hold" nodeType="afterGroup">
                            <p:stCondLst>
                              <p:cond delay="2000"/>
                            </p:stCondLst>
                            <p:childTnLst>
                              <p:par>
                                <p:cTn id="38" presetID="18" presetClass="entr" presetSubtype="6" fill="hold" grpId="0" nodeType="afterEffect">
                                  <p:stCondLst>
                                    <p:cond delay="0"/>
                                  </p:stCondLst>
                                  <p:childTnLst>
                                    <p:set>
                                      <p:cBhvr>
                                        <p:cTn id="39" dur="1" fill="hold">
                                          <p:stCondLst>
                                            <p:cond delay="0"/>
                                          </p:stCondLst>
                                        </p:cTn>
                                        <p:tgtEl>
                                          <p:spTgt spid="43452"/>
                                        </p:tgtEl>
                                        <p:attrNameLst>
                                          <p:attrName>style.visibility</p:attrName>
                                        </p:attrNameLst>
                                      </p:cBhvr>
                                      <p:to>
                                        <p:strVal val="visible"/>
                                      </p:to>
                                    </p:set>
                                    <p:animEffect transition="in" filter="strips(downRight)">
                                      <p:cBhvr>
                                        <p:cTn id="40" dur="500"/>
                                        <p:tgtEl>
                                          <p:spTgt spid="43452"/>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43459"/>
                                        </p:tgtEl>
                                        <p:attrNameLst>
                                          <p:attrName>style.visibility</p:attrName>
                                        </p:attrNameLst>
                                      </p:cBhvr>
                                      <p:to>
                                        <p:strVal val="visible"/>
                                      </p:to>
                                    </p:set>
                                    <p:animEffect transition="in" filter="fade">
                                      <p:cBhvr>
                                        <p:cTn id="45" dur="2000"/>
                                        <p:tgtEl>
                                          <p:spTgt spid="43459"/>
                                        </p:tgtEl>
                                      </p:cBhvr>
                                    </p:animEffect>
                                  </p:childTnLst>
                                </p:cTn>
                              </p:par>
                            </p:childTnLst>
                          </p:cTn>
                        </p:par>
                        <p:par>
                          <p:cTn id="46" fill="hold" nodeType="afterGroup">
                            <p:stCondLst>
                              <p:cond delay="2000"/>
                            </p:stCondLst>
                            <p:childTnLst>
                              <p:par>
                                <p:cTn id="47" presetID="18" presetClass="entr" presetSubtype="6" fill="hold" grpId="0" nodeType="afterEffect">
                                  <p:stCondLst>
                                    <p:cond delay="0"/>
                                  </p:stCondLst>
                                  <p:childTnLst>
                                    <p:set>
                                      <p:cBhvr>
                                        <p:cTn id="48" dur="1" fill="hold">
                                          <p:stCondLst>
                                            <p:cond delay="0"/>
                                          </p:stCondLst>
                                        </p:cTn>
                                        <p:tgtEl>
                                          <p:spTgt spid="43450"/>
                                        </p:tgtEl>
                                        <p:attrNameLst>
                                          <p:attrName>style.visibility</p:attrName>
                                        </p:attrNameLst>
                                      </p:cBhvr>
                                      <p:to>
                                        <p:strVal val="visible"/>
                                      </p:to>
                                    </p:set>
                                    <p:animEffect transition="in" filter="strips(downRight)">
                                      <p:cBhvr>
                                        <p:cTn id="49" dur="500"/>
                                        <p:tgtEl>
                                          <p:spTgt spid="434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450" grpId="0"/>
      <p:bldP spid="43451" grpId="0"/>
      <p:bldP spid="43452" grpId="0"/>
      <p:bldP spid="43455" grpId="0" animBg="1"/>
      <p:bldP spid="43456" grpId="0" animBg="1"/>
      <p:bldP spid="4345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6" name="Segnaposto numero diapositiva 3"/>
          <p:cNvSpPr txBox="1">
            <a:spLocks noGrp="1"/>
          </p:cNvSpPr>
          <p:nvPr/>
        </p:nvSpPr>
        <p:spPr bwMode="auto">
          <a:xfrm>
            <a:off x="6553200" y="6245225"/>
            <a:ext cx="2133600" cy="476250"/>
          </a:xfrm>
          <a:prstGeom prst="rect">
            <a:avLst/>
          </a:prstGeom>
          <a:noFill/>
          <a:ln>
            <a:miter lim="800000"/>
            <a:headEnd/>
            <a:tailEnd/>
          </a:ln>
        </p:spPr>
        <p:txBody>
          <a:bodyPr/>
          <a:lstStyle/>
          <a:p>
            <a:pPr algn="r">
              <a:defRPr/>
            </a:pPr>
            <a:fld id="{1022851D-CAD0-4077-B71D-1E3E16A7456B}" type="slidenum">
              <a:rPr lang="it-IT" sz="1400">
                <a:solidFill>
                  <a:srgbClr val="000000"/>
                </a:solidFill>
                <a:latin typeface="Arial"/>
              </a:rPr>
              <a:pPr algn="r">
                <a:defRPr/>
              </a:pPr>
              <a:t>23</a:t>
            </a:fld>
            <a:endParaRPr lang="it-IT" sz="1400">
              <a:solidFill>
                <a:srgbClr val="000000"/>
              </a:solidFill>
              <a:latin typeface="Arial"/>
            </a:endParaRPr>
          </a:p>
        </p:txBody>
      </p:sp>
      <p:sp>
        <p:nvSpPr>
          <p:cNvPr id="54275" name="Freeform 9"/>
          <p:cNvSpPr>
            <a:spLocks/>
          </p:cNvSpPr>
          <p:nvPr/>
        </p:nvSpPr>
        <p:spPr bwMode="auto">
          <a:xfrm>
            <a:off x="236538" y="3508375"/>
            <a:ext cx="4645025" cy="1020763"/>
          </a:xfrm>
          <a:custGeom>
            <a:avLst/>
            <a:gdLst>
              <a:gd name="T0" fmla="*/ 2147483647 w 2926"/>
              <a:gd name="T1" fmla="*/ 2147483647 h 643"/>
              <a:gd name="T2" fmla="*/ 0 w 2926"/>
              <a:gd name="T3" fmla="*/ 2147483647 h 643"/>
              <a:gd name="T4" fmla="*/ 2147483647 w 2926"/>
              <a:gd name="T5" fmla="*/ 0 h 643"/>
              <a:gd name="T6" fmla="*/ 2147483647 w 2926"/>
              <a:gd name="T7" fmla="*/ 0 h 643"/>
              <a:gd name="T8" fmla="*/ 2147483647 w 2926"/>
              <a:gd name="T9" fmla="*/ 2147483647 h 643"/>
              <a:gd name="T10" fmla="*/ 0 60000 65536"/>
              <a:gd name="T11" fmla="*/ 0 60000 65536"/>
              <a:gd name="T12" fmla="*/ 0 60000 65536"/>
              <a:gd name="T13" fmla="*/ 0 60000 65536"/>
              <a:gd name="T14" fmla="*/ 0 60000 65536"/>
              <a:gd name="T15" fmla="*/ 0 w 2926"/>
              <a:gd name="T16" fmla="*/ 0 h 643"/>
              <a:gd name="T17" fmla="*/ 2926 w 2926"/>
              <a:gd name="T18" fmla="*/ 643 h 643"/>
            </a:gdLst>
            <a:ahLst/>
            <a:cxnLst>
              <a:cxn ang="T10">
                <a:pos x="T0" y="T1"/>
              </a:cxn>
              <a:cxn ang="T11">
                <a:pos x="T2" y="T3"/>
              </a:cxn>
              <a:cxn ang="T12">
                <a:pos x="T4" y="T5"/>
              </a:cxn>
              <a:cxn ang="T13">
                <a:pos x="T6" y="T7"/>
              </a:cxn>
              <a:cxn ang="T14">
                <a:pos x="T8" y="T9"/>
              </a:cxn>
            </a:cxnLst>
            <a:rect l="T15" t="T16" r="T17" b="T18"/>
            <a:pathLst>
              <a:path w="2926" h="643">
                <a:moveTo>
                  <a:pt x="2655" y="643"/>
                </a:moveTo>
                <a:lnTo>
                  <a:pt x="0" y="643"/>
                </a:lnTo>
                <a:lnTo>
                  <a:pt x="270" y="0"/>
                </a:lnTo>
                <a:lnTo>
                  <a:pt x="2926" y="0"/>
                </a:lnTo>
                <a:lnTo>
                  <a:pt x="2655" y="643"/>
                </a:lnTo>
                <a:close/>
              </a:path>
            </a:pathLst>
          </a:custGeom>
          <a:gradFill rotWithShape="1">
            <a:gsLst>
              <a:gs pos="0">
                <a:srgbClr val="3399FF">
                  <a:alpha val="64998"/>
                </a:srgbClr>
              </a:gs>
              <a:gs pos="100000">
                <a:srgbClr val="BDDEFF">
                  <a:alpha val="57001"/>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276" name="Freeform 10"/>
          <p:cNvSpPr>
            <a:spLocks/>
          </p:cNvSpPr>
          <p:nvPr/>
        </p:nvSpPr>
        <p:spPr bwMode="auto">
          <a:xfrm>
            <a:off x="236538" y="2489200"/>
            <a:ext cx="4645025" cy="1019175"/>
          </a:xfrm>
          <a:custGeom>
            <a:avLst/>
            <a:gdLst>
              <a:gd name="T0" fmla="*/ 2147483647 w 2926"/>
              <a:gd name="T1" fmla="*/ 0 h 642"/>
              <a:gd name="T2" fmla="*/ 0 w 2926"/>
              <a:gd name="T3" fmla="*/ 0 h 642"/>
              <a:gd name="T4" fmla="*/ 2147483647 w 2926"/>
              <a:gd name="T5" fmla="*/ 2147483647 h 642"/>
              <a:gd name="T6" fmla="*/ 2147483647 w 2926"/>
              <a:gd name="T7" fmla="*/ 2147483647 h 642"/>
              <a:gd name="T8" fmla="*/ 2147483647 w 2926"/>
              <a:gd name="T9" fmla="*/ 0 h 642"/>
              <a:gd name="T10" fmla="*/ 0 60000 65536"/>
              <a:gd name="T11" fmla="*/ 0 60000 65536"/>
              <a:gd name="T12" fmla="*/ 0 60000 65536"/>
              <a:gd name="T13" fmla="*/ 0 60000 65536"/>
              <a:gd name="T14" fmla="*/ 0 60000 65536"/>
              <a:gd name="T15" fmla="*/ 0 w 2926"/>
              <a:gd name="T16" fmla="*/ 0 h 642"/>
              <a:gd name="T17" fmla="*/ 2926 w 2926"/>
              <a:gd name="T18" fmla="*/ 642 h 642"/>
            </a:gdLst>
            <a:ahLst/>
            <a:cxnLst>
              <a:cxn ang="T10">
                <a:pos x="T0" y="T1"/>
              </a:cxn>
              <a:cxn ang="T11">
                <a:pos x="T2" y="T3"/>
              </a:cxn>
              <a:cxn ang="T12">
                <a:pos x="T4" y="T5"/>
              </a:cxn>
              <a:cxn ang="T13">
                <a:pos x="T6" y="T7"/>
              </a:cxn>
              <a:cxn ang="T14">
                <a:pos x="T8" y="T9"/>
              </a:cxn>
            </a:cxnLst>
            <a:rect l="T15" t="T16" r="T17" b="T18"/>
            <a:pathLst>
              <a:path w="2926" h="642">
                <a:moveTo>
                  <a:pt x="2655" y="0"/>
                </a:moveTo>
                <a:lnTo>
                  <a:pt x="0" y="0"/>
                </a:lnTo>
                <a:lnTo>
                  <a:pt x="270" y="642"/>
                </a:lnTo>
                <a:lnTo>
                  <a:pt x="2926" y="642"/>
                </a:lnTo>
                <a:lnTo>
                  <a:pt x="2655" y="0"/>
                </a:lnTo>
                <a:close/>
              </a:path>
            </a:pathLst>
          </a:custGeom>
          <a:gradFill rotWithShape="1">
            <a:gsLst>
              <a:gs pos="0">
                <a:srgbClr val="3399FF">
                  <a:alpha val="64998"/>
                </a:srgbClr>
              </a:gs>
              <a:gs pos="100000">
                <a:srgbClr val="BDDEFF">
                  <a:alpha val="57001"/>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277" name="Freeform 11"/>
          <p:cNvSpPr>
            <a:spLocks/>
          </p:cNvSpPr>
          <p:nvPr/>
        </p:nvSpPr>
        <p:spPr bwMode="auto">
          <a:xfrm>
            <a:off x="222250" y="5548313"/>
            <a:ext cx="4645025" cy="1022350"/>
          </a:xfrm>
          <a:custGeom>
            <a:avLst/>
            <a:gdLst>
              <a:gd name="T0" fmla="*/ 2147483647 w 2926"/>
              <a:gd name="T1" fmla="*/ 2147483647 h 644"/>
              <a:gd name="T2" fmla="*/ 0 w 2926"/>
              <a:gd name="T3" fmla="*/ 2147483647 h 644"/>
              <a:gd name="T4" fmla="*/ 2147483647 w 2926"/>
              <a:gd name="T5" fmla="*/ 0 h 644"/>
              <a:gd name="T6" fmla="*/ 2147483647 w 2926"/>
              <a:gd name="T7" fmla="*/ 0 h 644"/>
              <a:gd name="T8" fmla="*/ 2147483647 w 2926"/>
              <a:gd name="T9" fmla="*/ 2147483647 h 644"/>
              <a:gd name="T10" fmla="*/ 0 60000 65536"/>
              <a:gd name="T11" fmla="*/ 0 60000 65536"/>
              <a:gd name="T12" fmla="*/ 0 60000 65536"/>
              <a:gd name="T13" fmla="*/ 0 60000 65536"/>
              <a:gd name="T14" fmla="*/ 0 60000 65536"/>
              <a:gd name="T15" fmla="*/ 0 w 2926"/>
              <a:gd name="T16" fmla="*/ 0 h 644"/>
              <a:gd name="T17" fmla="*/ 2926 w 2926"/>
              <a:gd name="T18" fmla="*/ 644 h 644"/>
            </a:gdLst>
            <a:ahLst/>
            <a:cxnLst>
              <a:cxn ang="T10">
                <a:pos x="T0" y="T1"/>
              </a:cxn>
              <a:cxn ang="T11">
                <a:pos x="T2" y="T3"/>
              </a:cxn>
              <a:cxn ang="T12">
                <a:pos x="T4" y="T5"/>
              </a:cxn>
              <a:cxn ang="T13">
                <a:pos x="T6" y="T7"/>
              </a:cxn>
              <a:cxn ang="T14">
                <a:pos x="T8" y="T9"/>
              </a:cxn>
            </a:cxnLst>
            <a:rect l="T15" t="T16" r="T17" b="T18"/>
            <a:pathLst>
              <a:path w="2926" h="644">
                <a:moveTo>
                  <a:pt x="2655" y="644"/>
                </a:moveTo>
                <a:lnTo>
                  <a:pt x="0" y="644"/>
                </a:lnTo>
                <a:lnTo>
                  <a:pt x="271" y="0"/>
                </a:lnTo>
                <a:lnTo>
                  <a:pt x="2926" y="0"/>
                </a:lnTo>
                <a:lnTo>
                  <a:pt x="2655" y="644"/>
                </a:lnTo>
                <a:close/>
              </a:path>
            </a:pathLst>
          </a:custGeom>
          <a:gradFill rotWithShape="1">
            <a:gsLst>
              <a:gs pos="0">
                <a:srgbClr val="3399FF">
                  <a:alpha val="64998"/>
                </a:srgbClr>
              </a:gs>
              <a:gs pos="100000">
                <a:srgbClr val="BDDEFF">
                  <a:alpha val="57001"/>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278" name="Freeform 12"/>
          <p:cNvSpPr>
            <a:spLocks/>
          </p:cNvSpPr>
          <p:nvPr/>
        </p:nvSpPr>
        <p:spPr bwMode="auto">
          <a:xfrm>
            <a:off x="222250" y="4529138"/>
            <a:ext cx="4645025" cy="1019175"/>
          </a:xfrm>
          <a:custGeom>
            <a:avLst/>
            <a:gdLst>
              <a:gd name="T0" fmla="*/ 2147483647 w 2926"/>
              <a:gd name="T1" fmla="*/ 0 h 642"/>
              <a:gd name="T2" fmla="*/ 0 w 2926"/>
              <a:gd name="T3" fmla="*/ 0 h 642"/>
              <a:gd name="T4" fmla="*/ 2147483647 w 2926"/>
              <a:gd name="T5" fmla="*/ 2147483647 h 642"/>
              <a:gd name="T6" fmla="*/ 2147483647 w 2926"/>
              <a:gd name="T7" fmla="*/ 2147483647 h 642"/>
              <a:gd name="T8" fmla="*/ 2147483647 w 2926"/>
              <a:gd name="T9" fmla="*/ 0 h 642"/>
              <a:gd name="T10" fmla="*/ 0 60000 65536"/>
              <a:gd name="T11" fmla="*/ 0 60000 65536"/>
              <a:gd name="T12" fmla="*/ 0 60000 65536"/>
              <a:gd name="T13" fmla="*/ 0 60000 65536"/>
              <a:gd name="T14" fmla="*/ 0 60000 65536"/>
              <a:gd name="T15" fmla="*/ 0 w 2926"/>
              <a:gd name="T16" fmla="*/ 0 h 642"/>
              <a:gd name="T17" fmla="*/ 2926 w 2926"/>
              <a:gd name="T18" fmla="*/ 642 h 642"/>
            </a:gdLst>
            <a:ahLst/>
            <a:cxnLst>
              <a:cxn ang="T10">
                <a:pos x="T0" y="T1"/>
              </a:cxn>
              <a:cxn ang="T11">
                <a:pos x="T2" y="T3"/>
              </a:cxn>
              <a:cxn ang="T12">
                <a:pos x="T4" y="T5"/>
              </a:cxn>
              <a:cxn ang="T13">
                <a:pos x="T6" y="T7"/>
              </a:cxn>
              <a:cxn ang="T14">
                <a:pos x="T8" y="T9"/>
              </a:cxn>
            </a:cxnLst>
            <a:rect l="T15" t="T16" r="T17" b="T18"/>
            <a:pathLst>
              <a:path w="2926" h="642">
                <a:moveTo>
                  <a:pt x="2655" y="0"/>
                </a:moveTo>
                <a:lnTo>
                  <a:pt x="0" y="0"/>
                </a:lnTo>
                <a:lnTo>
                  <a:pt x="271" y="642"/>
                </a:lnTo>
                <a:lnTo>
                  <a:pt x="2926" y="642"/>
                </a:lnTo>
                <a:lnTo>
                  <a:pt x="2655" y="0"/>
                </a:lnTo>
                <a:close/>
              </a:path>
            </a:pathLst>
          </a:custGeom>
          <a:gradFill rotWithShape="1">
            <a:gsLst>
              <a:gs pos="0">
                <a:srgbClr val="3399FF">
                  <a:alpha val="64998"/>
                </a:srgbClr>
              </a:gs>
              <a:gs pos="100000">
                <a:srgbClr val="BDDEFF">
                  <a:alpha val="57001"/>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279" name="Freeform 619"/>
          <p:cNvSpPr>
            <a:spLocks/>
          </p:cNvSpPr>
          <p:nvPr/>
        </p:nvSpPr>
        <p:spPr bwMode="auto">
          <a:xfrm>
            <a:off x="1211263" y="7094538"/>
            <a:ext cx="42862" cy="42862"/>
          </a:xfrm>
          <a:custGeom>
            <a:avLst/>
            <a:gdLst>
              <a:gd name="T0" fmla="*/ 0 w 42862"/>
              <a:gd name="T1" fmla="*/ 0 h 42862"/>
              <a:gd name="T2" fmla="*/ 0 w 42862"/>
              <a:gd name="T3" fmla="*/ 0 h 42862"/>
              <a:gd name="T4" fmla="*/ 0 w 42862"/>
              <a:gd name="T5" fmla="*/ 0 h 42862"/>
              <a:gd name="T6" fmla="*/ 0 w 42862"/>
              <a:gd name="T7" fmla="*/ 0 h 42862"/>
              <a:gd name="T8" fmla="*/ 0 w 42862"/>
              <a:gd name="T9" fmla="*/ 0 h 42862"/>
              <a:gd name="T10" fmla="*/ 0 w 42862"/>
              <a:gd name="T11" fmla="*/ 0 h 42862"/>
              <a:gd name="T12" fmla="*/ 0 w 42862"/>
              <a:gd name="T13" fmla="*/ 0 h 42862"/>
              <a:gd name="T14" fmla="*/ 0 w 42862"/>
              <a:gd name="T15" fmla="*/ 0 h 42862"/>
              <a:gd name="T16" fmla="*/ 0 w 42862"/>
              <a:gd name="T17" fmla="*/ 0 h 428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2862"/>
              <a:gd name="T28" fmla="*/ 0 h 42862"/>
              <a:gd name="T29" fmla="*/ 42862 w 42862"/>
              <a:gd name="T30" fmla="*/ 42862 h 4286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2862" h="42862">
                <a:moveTo>
                  <a:pt x="0" y="0"/>
                </a:move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280" name="Freeform 8"/>
          <p:cNvSpPr>
            <a:spLocks/>
          </p:cNvSpPr>
          <p:nvPr/>
        </p:nvSpPr>
        <p:spPr bwMode="auto">
          <a:xfrm>
            <a:off x="236538" y="446088"/>
            <a:ext cx="4645025" cy="1020762"/>
          </a:xfrm>
          <a:custGeom>
            <a:avLst/>
            <a:gdLst>
              <a:gd name="T0" fmla="*/ 2147483647 w 2926"/>
              <a:gd name="T1" fmla="*/ 0 h 643"/>
              <a:gd name="T2" fmla="*/ 0 w 2926"/>
              <a:gd name="T3" fmla="*/ 0 h 643"/>
              <a:gd name="T4" fmla="*/ 2147483647 w 2926"/>
              <a:gd name="T5" fmla="*/ 2147483647 h 643"/>
              <a:gd name="T6" fmla="*/ 2147483647 w 2926"/>
              <a:gd name="T7" fmla="*/ 2147483647 h 643"/>
              <a:gd name="T8" fmla="*/ 2147483647 w 2926"/>
              <a:gd name="T9" fmla="*/ 0 h 643"/>
              <a:gd name="T10" fmla="*/ 0 60000 65536"/>
              <a:gd name="T11" fmla="*/ 0 60000 65536"/>
              <a:gd name="T12" fmla="*/ 0 60000 65536"/>
              <a:gd name="T13" fmla="*/ 0 60000 65536"/>
              <a:gd name="T14" fmla="*/ 0 60000 65536"/>
              <a:gd name="T15" fmla="*/ 0 w 2926"/>
              <a:gd name="T16" fmla="*/ 0 h 643"/>
              <a:gd name="T17" fmla="*/ 2926 w 2926"/>
              <a:gd name="T18" fmla="*/ 643 h 643"/>
            </a:gdLst>
            <a:ahLst/>
            <a:cxnLst>
              <a:cxn ang="T10">
                <a:pos x="T0" y="T1"/>
              </a:cxn>
              <a:cxn ang="T11">
                <a:pos x="T2" y="T3"/>
              </a:cxn>
              <a:cxn ang="T12">
                <a:pos x="T4" y="T5"/>
              </a:cxn>
              <a:cxn ang="T13">
                <a:pos x="T6" y="T7"/>
              </a:cxn>
              <a:cxn ang="T14">
                <a:pos x="T8" y="T9"/>
              </a:cxn>
            </a:cxnLst>
            <a:rect l="T15" t="T16" r="T17" b="T18"/>
            <a:pathLst>
              <a:path w="2926" h="643">
                <a:moveTo>
                  <a:pt x="2655" y="0"/>
                </a:moveTo>
                <a:lnTo>
                  <a:pt x="0" y="0"/>
                </a:lnTo>
                <a:lnTo>
                  <a:pt x="270" y="643"/>
                </a:lnTo>
                <a:lnTo>
                  <a:pt x="2926" y="643"/>
                </a:lnTo>
                <a:lnTo>
                  <a:pt x="2655" y="0"/>
                </a:lnTo>
                <a:close/>
              </a:path>
            </a:pathLst>
          </a:custGeom>
          <a:gradFill rotWithShape="1">
            <a:gsLst>
              <a:gs pos="0">
                <a:srgbClr val="3399FF">
                  <a:alpha val="67000"/>
                </a:srgbClr>
              </a:gs>
              <a:gs pos="100000">
                <a:srgbClr val="BDDEFF">
                  <a:alpha val="6200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281" name="Freeform 7"/>
          <p:cNvSpPr>
            <a:spLocks/>
          </p:cNvSpPr>
          <p:nvPr/>
        </p:nvSpPr>
        <p:spPr bwMode="auto">
          <a:xfrm>
            <a:off x="236538" y="1468438"/>
            <a:ext cx="4645025" cy="1020762"/>
          </a:xfrm>
          <a:custGeom>
            <a:avLst/>
            <a:gdLst>
              <a:gd name="T0" fmla="*/ 2147483647 w 2926"/>
              <a:gd name="T1" fmla="*/ 2147483647 h 643"/>
              <a:gd name="T2" fmla="*/ 0 w 2926"/>
              <a:gd name="T3" fmla="*/ 2147483647 h 643"/>
              <a:gd name="T4" fmla="*/ 2147483647 w 2926"/>
              <a:gd name="T5" fmla="*/ 0 h 643"/>
              <a:gd name="T6" fmla="*/ 2147483647 w 2926"/>
              <a:gd name="T7" fmla="*/ 0 h 643"/>
              <a:gd name="T8" fmla="*/ 2147483647 w 2926"/>
              <a:gd name="T9" fmla="*/ 2147483647 h 643"/>
              <a:gd name="T10" fmla="*/ 0 60000 65536"/>
              <a:gd name="T11" fmla="*/ 0 60000 65536"/>
              <a:gd name="T12" fmla="*/ 0 60000 65536"/>
              <a:gd name="T13" fmla="*/ 0 60000 65536"/>
              <a:gd name="T14" fmla="*/ 0 60000 65536"/>
              <a:gd name="T15" fmla="*/ 0 w 2926"/>
              <a:gd name="T16" fmla="*/ 0 h 643"/>
              <a:gd name="T17" fmla="*/ 2926 w 2926"/>
              <a:gd name="T18" fmla="*/ 643 h 643"/>
            </a:gdLst>
            <a:ahLst/>
            <a:cxnLst>
              <a:cxn ang="T10">
                <a:pos x="T0" y="T1"/>
              </a:cxn>
              <a:cxn ang="T11">
                <a:pos x="T2" y="T3"/>
              </a:cxn>
              <a:cxn ang="T12">
                <a:pos x="T4" y="T5"/>
              </a:cxn>
              <a:cxn ang="T13">
                <a:pos x="T6" y="T7"/>
              </a:cxn>
              <a:cxn ang="T14">
                <a:pos x="T8" y="T9"/>
              </a:cxn>
            </a:cxnLst>
            <a:rect l="T15" t="T16" r="T17" b="T18"/>
            <a:pathLst>
              <a:path w="2926" h="643">
                <a:moveTo>
                  <a:pt x="2655" y="643"/>
                </a:moveTo>
                <a:lnTo>
                  <a:pt x="0" y="643"/>
                </a:lnTo>
                <a:lnTo>
                  <a:pt x="270" y="0"/>
                </a:lnTo>
                <a:lnTo>
                  <a:pt x="2926" y="0"/>
                </a:lnTo>
                <a:lnTo>
                  <a:pt x="2655" y="643"/>
                </a:lnTo>
                <a:close/>
              </a:path>
            </a:pathLst>
          </a:custGeom>
          <a:gradFill rotWithShape="1">
            <a:gsLst>
              <a:gs pos="0">
                <a:srgbClr val="0093DD">
                  <a:alpha val="64998"/>
                </a:srgbClr>
              </a:gs>
              <a:gs pos="100000">
                <a:srgbClr val="BDDEFF">
                  <a:alpha val="57001"/>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grpSp>
        <p:nvGrpSpPr>
          <p:cNvPr id="54282" name="Group 1458"/>
          <p:cNvGrpSpPr>
            <a:grpSpLocks/>
          </p:cNvGrpSpPr>
          <p:nvPr/>
        </p:nvGrpSpPr>
        <p:grpSpPr bwMode="auto">
          <a:xfrm>
            <a:off x="544513" y="188913"/>
            <a:ext cx="1196975" cy="6489700"/>
            <a:chOff x="617" y="169"/>
            <a:chExt cx="754" cy="4088"/>
          </a:xfrm>
        </p:grpSpPr>
        <p:sp>
          <p:nvSpPr>
            <p:cNvPr id="54585" name="Freeform 13"/>
            <p:cNvSpPr>
              <a:spLocks/>
            </p:cNvSpPr>
            <p:nvPr/>
          </p:nvSpPr>
          <p:spPr bwMode="auto">
            <a:xfrm>
              <a:off x="966" y="1518"/>
              <a:ext cx="155" cy="156"/>
            </a:xfrm>
            <a:custGeom>
              <a:avLst/>
              <a:gdLst>
                <a:gd name="T0" fmla="*/ 155 w 155"/>
                <a:gd name="T1" fmla="*/ 79 h 156"/>
                <a:gd name="T2" fmla="*/ 153 w 155"/>
                <a:gd name="T3" fmla="*/ 94 h 156"/>
                <a:gd name="T4" fmla="*/ 148 w 155"/>
                <a:gd name="T5" fmla="*/ 108 h 156"/>
                <a:gd name="T6" fmla="*/ 141 w 155"/>
                <a:gd name="T7" fmla="*/ 122 h 156"/>
                <a:gd name="T8" fmla="*/ 132 w 155"/>
                <a:gd name="T9" fmla="*/ 133 h 156"/>
                <a:gd name="T10" fmla="*/ 120 w 155"/>
                <a:gd name="T11" fmla="*/ 143 h 156"/>
                <a:gd name="T12" fmla="*/ 108 w 155"/>
                <a:gd name="T13" fmla="*/ 150 h 156"/>
                <a:gd name="T14" fmla="*/ 92 w 155"/>
                <a:gd name="T15" fmla="*/ 156 h 156"/>
                <a:gd name="T16" fmla="*/ 77 w 155"/>
                <a:gd name="T17" fmla="*/ 156 h 156"/>
                <a:gd name="T18" fmla="*/ 61 w 155"/>
                <a:gd name="T19" fmla="*/ 156 h 156"/>
                <a:gd name="T20" fmla="*/ 47 w 155"/>
                <a:gd name="T21" fmla="*/ 150 h 156"/>
                <a:gd name="T22" fmla="*/ 33 w 155"/>
                <a:gd name="T23" fmla="*/ 143 h 156"/>
                <a:gd name="T24" fmla="*/ 22 w 155"/>
                <a:gd name="T25" fmla="*/ 133 h 156"/>
                <a:gd name="T26" fmla="*/ 12 w 155"/>
                <a:gd name="T27" fmla="*/ 122 h 156"/>
                <a:gd name="T28" fmla="*/ 5 w 155"/>
                <a:gd name="T29" fmla="*/ 108 h 156"/>
                <a:gd name="T30" fmla="*/ 1 w 155"/>
                <a:gd name="T31" fmla="*/ 94 h 156"/>
                <a:gd name="T32" fmla="*/ 0 w 155"/>
                <a:gd name="T33" fmla="*/ 79 h 156"/>
                <a:gd name="T34" fmla="*/ 1 w 155"/>
                <a:gd name="T35" fmla="*/ 63 h 156"/>
                <a:gd name="T36" fmla="*/ 5 w 155"/>
                <a:gd name="T37" fmla="*/ 49 h 156"/>
                <a:gd name="T38" fmla="*/ 12 w 155"/>
                <a:gd name="T39" fmla="*/ 35 h 156"/>
                <a:gd name="T40" fmla="*/ 22 w 155"/>
                <a:gd name="T41" fmla="*/ 23 h 156"/>
                <a:gd name="T42" fmla="*/ 33 w 155"/>
                <a:gd name="T43" fmla="*/ 14 h 156"/>
                <a:gd name="T44" fmla="*/ 47 w 155"/>
                <a:gd name="T45" fmla="*/ 7 h 156"/>
                <a:gd name="T46" fmla="*/ 61 w 155"/>
                <a:gd name="T47" fmla="*/ 2 h 156"/>
                <a:gd name="T48" fmla="*/ 77 w 155"/>
                <a:gd name="T49" fmla="*/ 0 h 156"/>
                <a:gd name="T50" fmla="*/ 92 w 155"/>
                <a:gd name="T51" fmla="*/ 2 h 156"/>
                <a:gd name="T52" fmla="*/ 108 w 155"/>
                <a:gd name="T53" fmla="*/ 7 h 156"/>
                <a:gd name="T54" fmla="*/ 120 w 155"/>
                <a:gd name="T55" fmla="*/ 14 h 156"/>
                <a:gd name="T56" fmla="*/ 132 w 155"/>
                <a:gd name="T57" fmla="*/ 23 h 156"/>
                <a:gd name="T58" fmla="*/ 141 w 155"/>
                <a:gd name="T59" fmla="*/ 35 h 156"/>
                <a:gd name="T60" fmla="*/ 148 w 155"/>
                <a:gd name="T61" fmla="*/ 49 h 156"/>
                <a:gd name="T62" fmla="*/ 153 w 155"/>
                <a:gd name="T63" fmla="*/ 63 h 156"/>
                <a:gd name="T64" fmla="*/ 155 w 155"/>
                <a:gd name="T65" fmla="*/ 79 h 15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5"/>
                <a:gd name="T100" fmla="*/ 0 h 156"/>
                <a:gd name="T101" fmla="*/ 155 w 155"/>
                <a:gd name="T102" fmla="*/ 156 h 15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5" h="156">
                  <a:moveTo>
                    <a:pt x="155" y="79"/>
                  </a:moveTo>
                  <a:lnTo>
                    <a:pt x="153" y="94"/>
                  </a:lnTo>
                  <a:lnTo>
                    <a:pt x="148" y="108"/>
                  </a:lnTo>
                  <a:lnTo>
                    <a:pt x="141" y="122"/>
                  </a:lnTo>
                  <a:lnTo>
                    <a:pt x="132" y="133"/>
                  </a:lnTo>
                  <a:lnTo>
                    <a:pt x="120" y="143"/>
                  </a:lnTo>
                  <a:lnTo>
                    <a:pt x="108" y="150"/>
                  </a:lnTo>
                  <a:lnTo>
                    <a:pt x="92" y="156"/>
                  </a:lnTo>
                  <a:lnTo>
                    <a:pt x="77" y="156"/>
                  </a:lnTo>
                  <a:lnTo>
                    <a:pt x="61" y="156"/>
                  </a:lnTo>
                  <a:lnTo>
                    <a:pt x="47" y="150"/>
                  </a:lnTo>
                  <a:lnTo>
                    <a:pt x="33" y="143"/>
                  </a:lnTo>
                  <a:lnTo>
                    <a:pt x="22" y="133"/>
                  </a:lnTo>
                  <a:lnTo>
                    <a:pt x="12" y="122"/>
                  </a:lnTo>
                  <a:lnTo>
                    <a:pt x="5" y="108"/>
                  </a:lnTo>
                  <a:lnTo>
                    <a:pt x="1" y="94"/>
                  </a:lnTo>
                  <a:lnTo>
                    <a:pt x="0" y="79"/>
                  </a:lnTo>
                  <a:lnTo>
                    <a:pt x="1" y="63"/>
                  </a:lnTo>
                  <a:lnTo>
                    <a:pt x="5" y="49"/>
                  </a:lnTo>
                  <a:lnTo>
                    <a:pt x="12" y="35"/>
                  </a:lnTo>
                  <a:lnTo>
                    <a:pt x="22" y="23"/>
                  </a:lnTo>
                  <a:lnTo>
                    <a:pt x="33" y="14"/>
                  </a:lnTo>
                  <a:lnTo>
                    <a:pt x="47" y="7"/>
                  </a:lnTo>
                  <a:lnTo>
                    <a:pt x="61" y="2"/>
                  </a:lnTo>
                  <a:lnTo>
                    <a:pt x="77" y="0"/>
                  </a:lnTo>
                  <a:lnTo>
                    <a:pt x="92" y="2"/>
                  </a:lnTo>
                  <a:lnTo>
                    <a:pt x="108" y="7"/>
                  </a:lnTo>
                  <a:lnTo>
                    <a:pt x="120" y="14"/>
                  </a:lnTo>
                  <a:lnTo>
                    <a:pt x="132" y="23"/>
                  </a:lnTo>
                  <a:lnTo>
                    <a:pt x="141" y="35"/>
                  </a:lnTo>
                  <a:lnTo>
                    <a:pt x="148" y="49"/>
                  </a:lnTo>
                  <a:lnTo>
                    <a:pt x="153" y="63"/>
                  </a:lnTo>
                  <a:lnTo>
                    <a:pt x="155" y="79"/>
                  </a:lnTo>
                  <a:close/>
                </a:path>
              </a:pathLst>
            </a:custGeom>
            <a:gradFill rotWithShape="1">
              <a:gsLst>
                <a:gs pos="0">
                  <a:srgbClr val="FFE3B9"/>
                </a:gs>
                <a:gs pos="100000">
                  <a:srgbClr val="FF99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86" name="Freeform 14"/>
            <p:cNvSpPr>
              <a:spLocks/>
            </p:cNvSpPr>
            <p:nvPr/>
          </p:nvSpPr>
          <p:spPr bwMode="auto">
            <a:xfrm>
              <a:off x="861" y="1127"/>
              <a:ext cx="159" cy="159"/>
            </a:xfrm>
            <a:custGeom>
              <a:avLst/>
              <a:gdLst>
                <a:gd name="T0" fmla="*/ 0 w 159"/>
                <a:gd name="T1" fmla="*/ 79 h 159"/>
                <a:gd name="T2" fmla="*/ 2 w 159"/>
                <a:gd name="T3" fmla="*/ 63 h 159"/>
                <a:gd name="T4" fmla="*/ 7 w 159"/>
                <a:gd name="T5" fmla="*/ 47 h 159"/>
                <a:gd name="T6" fmla="*/ 14 w 159"/>
                <a:gd name="T7" fmla="*/ 35 h 159"/>
                <a:gd name="T8" fmla="*/ 23 w 159"/>
                <a:gd name="T9" fmla="*/ 23 h 159"/>
                <a:gd name="T10" fmla="*/ 35 w 159"/>
                <a:gd name="T11" fmla="*/ 12 h 159"/>
                <a:gd name="T12" fmla="*/ 49 w 159"/>
                <a:gd name="T13" fmla="*/ 5 h 159"/>
                <a:gd name="T14" fmla="*/ 63 w 159"/>
                <a:gd name="T15" fmla="*/ 2 h 159"/>
                <a:gd name="T16" fmla="*/ 80 w 159"/>
                <a:gd name="T17" fmla="*/ 0 h 159"/>
                <a:gd name="T18" fmla="*/ 96 w 159"/>
                <a:gd name="T19" fmla="*/ 2 h 159"/>
                <a:gd name="T20" fmla="*/ 110 w 159"/>
                <a:gd name="T21" fmla="*/ 5 h 159"/>
                <a:gd name="T22" fmla="*/ 124 w 159"/>
                <a:gd name="T23" fmla="*/ 12 h 159"/>
                <a:gd name="T24" fmla="*/ 136 w 159"/>
                <a:gd name="T25" fmla="*/ 23 h 159"/>
                <a:gd name="T26" fmla="*/ 145 w 159"/>
                <a:gd name="T27" fmla="*/ 35 h 159"/>
                <a:gd name="T28" fmla="*/ 154 w 159"/>
                <a:gd name="T29" fmla="*/ 47 h 159"/>
                <a:gd name="T30" fmla="*/ 157 w 159"/>
                <a:gd name="T31" fmla="*/ 63 h 159"/>
                <a:gd name="T32" fmla="*/ 159 w 159"/>
                <a:gd name="T33" fmla="*/ 79 h 159"/>
                <a:gd name="T34" fmla="*/ 157 w 159"/>
                <a:gd name="T35" fmla="*/ 94 h 159"/>
                <a:gd name="T36" fmla="*/ 154 w 159"/>
                <a:gd name="T37" fmla="*/ 110 h 159"/>
                <a:gd name="T38" fmla="*/ 145 w 159"/>
                <a:gd name="T39" fmla="*/ 124 h 159"/>
                <a:gd name="T40" fmla="*/ 136 w 159"/>
                <a:gd name="T41" fmla="*/ 135 h 159"/>
                <a:gd name="T42" fmla="*/ 124 w 159"/>
                <a:gd name="T43" fmla="*/ 145 h 159"/>
                <a:gd name="T44" fmla="*/ 110 w 159"/>
                <a:gd name="T45" fmla="*/ 152 h 159"/>
                <a:gd name="T46" fmla="*/ 96 w 159"/>
                <a:gd name="T47" fmla="*/ 157 h 159"/>
                <a:gd name="T48" fmla="*/ 80 w 159"/>
                <a:gd name="T49" fmla="*/ 159 h 159"/>
                <a:gd name="T50" fmla="*/ 63 w 159"/>
                <a:gd name="T51" fmla="*/ 157 h 159"/>
                <a:gd name="T52" fmla="*/ 49 w 159"/>
                <a:gd name="T53" fmla="*/ 152 h 159"/>
                <a:gd name="T54" fmla="*/ 35 w 159"/>
                <a:gd name="T55" fmla="*/ 145 h 159"/>
                <a:gd name="T56" fmla="*/ 23 w 159"/>
                <a:gd name="T57" fmla="*/ 135 h 159"/>
                <a:gd name="T58" fmla="*/ 14 w 159"/>
                <a:gd name="T59" fmla="*/ 124 h 159"/>
                <a:gd name="T60" fmla="*/ 7 w 159"/>
                <a:gd name="T61" fmla="*/ 110 h 159"/>
                <a:gd name="T62" fmla="*/ 2 w 159"/>
                <a:gd name="T63" fmla="*/ 94 h 159"/>
                <a:gd name="T64" fmla="*/ 0 w 159"/>
                <a:gd name="T65" fmla="*/ 79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0" y="79"/>
                  </a:moveTo>
                  <a:lnTo>
                    <a:pt x="2" y="63"/>
                  </a:lnTo>
                  <a:lnTo>
                    <a:pt x="7" y="47"/>
                  </a:lnTo>
                  <a:lnTo>
                    <a:pt x="14" y="35"/>
                  </a:lnTo>
                  <a:lnTo>
                    <a:pt x="23" y="23"/>
                  </a:lnTo>
                  <a:lnTo>
                    <a:pt x="35" y="12"/>
                  </a:lnTo>
                  <a:lnTo>
                    <a:pt x="49" y="5"/>
                  </a:lnTo>
                  <a:lnTo>
                    <a:pt x="63" y="2"/>
                  </a:lnTo>
                  <a:lnTo>
                    <a:pt x="80" y="0"/>
                  </a:lnTo>
                  <a:lnTo>
                    <a:pt x="96" y="2"/>
                  </a:lnTo>
                  <a:lnTo>
                    <a:pt x="110" y="5"/>
                  </a:lnTo>
                  <a:lnTo>
                    <a:pt x="124" y="12"/>
                  </a:lnTo>
                  <a:lnTo>
                    <a:pt x="136" y="23"/>
                  </a:lnTo>
                  <a:lnTo>
                    <a:pt x="145" y="35"/>
                  </a:lnTo>
                  <a:lnTo>
                    <a:pt x="154" y="47"/>
                  </a:lnTo>
                  <a:lnTo>
                    <a:pt x="157" y="63"/>
                  </a:lnTo>
                  <a:lnTo>
                    <a:pt x="159" y="79"/>
                  </a:lnTo>
                  <a:lnTo>
                    <a:pt x="157" y="94"/>
                  </a:lnTo>
                  <a:lnTo>
                    <a:pt x="154" y="110"/>
                  </a:lnTo>
                  <a:lnTo>
                    <a:pt x="145" y="124"/>
                  </a:lnTo>
                  <a:lnTo>
                    <a:pt x="136" y="135"/>
                  </a:lnTo>
                  <a:lnTo>
                    <a:pt x="124" y="145"/>
                  </a:lnTo>
                  <a:lnTo>
                    <a:pt x="110" y="152"/>
                  </a:lnTo>
                  <a:lnTo>
                    <a:pt x="96" y="157"/>
                  </a:lnTo>
                  <a:lnTo>
                    <a:pt x="80" y="159"/>
                  </a:lnTo>
                  <a:lnTo>
                    <a:pt x="63" y="157"/>
                  </a:lnTo>
                  <a:lnTo>
                    <a:pt x="49" y="152"/>
                  </a:lnTo>
                  <a:lnTo>
                    <a:pt x="35" y="145"/>
                  </a:lnTo>
                  <a:lnTo>
                    <a:pt x="23" y="135"/>
                  </a:lnTo>
                  <a:lnTo>
                    <a:pt x="14" y="124"/>
                  </a:lnTo>
                  <a:lnTo>
                    <a:pt x="7" y="110"/>
                  </a:lnTo>
                  <a:lnTo>
                    <a:pt x="2" y="94"/>
                  </a:lnTo>
                  <a:lnTo>
                    <a:pt x="0" y="79"/>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87" name="Freeform 15"/>
            <p:cNvSpPr>
              <a:spLocks/>
            </p:cNvSpPr>
            <p:nvPr/>
          </p:nvSpPr>
          <p:spPr bwMode="auto">
            <a:xfrm>
              <a:off x="955" y="893"/>
              <a:ext cx="159" cy="159"/>
            </a:xfrm>
            <a:custGeom>
              <a:avLst/>
              <a:gdLst>
                <a:gd name="T0" fmla="*/ 0 w 159"/>
                <a:gd name="T1" fmla="*/ 79 h 159"/>
                <a:gd name="T2" fmla="*/ 2 w 159"/>
                <a:gd name="T3" fmla="*/ 63 h 159"/>
                <a:gd name="T4" fmla="*/ 5 w 159"/>
                <a:gd name="T5" fmla="*/ 49 h 159"/>
                <a:gd name="T6" fmla="*/ 14 w 159"/>
                <a:gd name="T7" fmla="*/ 35 h 159"/>
                <a:gd name="T8" fmla="*/ 23 w 159"/>
                <a:gd name="T9" fmla="*/ 23 h 159"/>
                <a:gd name="T10" fmla="*/ 35 w 159"/>
                <a:gd name="T11" fmla="*/ 14 h 159"/>
                <a:gd name="T12" fmla="*/ 49 w 159"/>
                <a:gd name="T13" fmla="*/ 5 h 159"/>
                <a:gd name="T14" fmla="*/ 63 w 159"/>
                <a:gd name="T15" fmla="*/ 2 h 159"/>
                <a:gd name="T16" fmla="*/ 79 w 159"/>
                <a:gd name="T17" fmla="*/ 0 h 159"/>
                <a:gd name="T18" fmla="*/ 96 w 159"/>
                <a:gd name="T19" fmla="*/ 2 h 159"/>
                <a:gd name="T20" fmla="*/ 110 w 159"/>
                <a:gd name="T21" fmla="*/ 5 h 159"/>
                <a:gd name="T22" fmla="*/ 124 w 159"/>
                <a:gd name="T23" fmla="*/ 14 h 159"/>
                <a:gd name="T24" fmla="*/ 136 w 159"/>
                <a:gd name="T25" fmla="*/ 23 h 159"/>
                <a:gd name="T26" fmla="*/ 145 w 159"/>
                <a:gd name="T27" fmla="*/ 35 h 159"/>
                <a:gd name="T28" fmla="*/ 152 w 159"/>
                <a:gd name="T29" fmla="*/ 49 h 159"/>
                <a:gd name="T30" fmla="*/ 157 w 159"/>
                <a:gd name="T31" fmla="*/ 63 h 159"/>
                <a:gd name="T32" fmla="*/ 159 w 159"/>
                <a:gd name="T33" fmla="*/ 79 h 159"/>
                <a:gd name="T34" fmla="*/ 157 w 159"/>
                <a:gd name="T35" fmla="*/ 94 h 159"/>
                <a:gd name="T36" fmla="*/ 152 w 159"/>
                <a:gd name="T37" fmla="*/ 110 h 159"/>
                <a:gd name="T38" fmla="*/ 145 w 159"/>
                <a:gd name="T39" fmla="*/ 124 h 159"/>
                <a:gd name="T40" fmla="*/ 136 w 159"/>
                <a:gd name="T41" fmla="*/ 135 h 159"/>
                <a:gd name="T42" fmla="*/ 124 w 159"/>
                <a:gd name="T43" fmla="*/ 145 h 159"/>
                <a:gd name="T44" fmla="*/ 110 w 159"/>
                <a:gd name="T45" fmla="*/ 152 h 159"/>
                <a:gd name="T46" fmla="*/ 96 w 159"/>
                <a:gd name="T47" fmla="*/ 157 h 159"/>
                <a:gd name="T48" fmla="*/ 79 w 159"/>
                <a:gd name="T49" fmla="*/ 159 h 159"/>
                <a:gd name="T50" fmla="*/ 63 w 159"/>
                <a:gd name="T51" fmla="*/ 157 h 159"/>
                <a:gd name="T52" fmla="*/ 49 w 159"/>
                <a:gd name="T53" fmla="*/ 152 h 159"/>
                <a:gd name="T54" fmla="*/ 35 w 159"/>
                <a:gd name="T55" fmla="*/ 145 h 159"/>
                <a:gd name="T56" fmla="*/ 23 w 159"/>
                <a:gd name="T57" fmla="*/ 135 h 159"/>
                <a:gd name="T58" fmla="*/ 14 w 159"/>
                <a:gd name="T59" fmla="*/ 124 h 159"/>
                <a:gd name="T60" fmla="*/ 5 w 159"/>
                <a:gd name="T61" fmla="*/ 110 h 159"/>
                <a:gd name="T62" fmla="*/ 2 w 159"/>
                <a:gd name="T63" fmla="*/ 94 h 159"/>
                <a:gd name="T64" fmla="*/ 0 w 159"/>
                <a:gd name="T65" fmla="*/ 79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0" y="79"/>
                  </a:moveTo>
                  <a:lnTo>
                    <a:pt x="2" y="63"/>
                  </a:lnTo>
                  <a:lnTo>
                    <a:pt x="5" y="49"/>
                  </a:lnTo>
                  <a:lnTo>
                    <a:pt x="14" y="35"/>
                  </a:lnTo>
                  <a:lnTo>
                    <a:pt x="23" y="23"/>
                  </a:lnTo>
                  <a:lnTo>
                    <a:pt x="35" y="14"/>
                  </a:lnTo>
                  <a:lnTo>
                    <a:pt x="49" y="5"/>
                  </a:lnTo>
                  <a:lnTo>
                    <a:pt x="63" y="2"/>
                  </a:lnTo>
                  <a:lnTo>
                    <a:pt x="79" y="0"/>
                  </a:lnTo>
                  <a:lnTo>
                    <a:pt x="96" y="2"/>
                  </a:lnTo>
                  <a:lnTo>
                    <a:pt x="110" y="5"/>
                  </a:lnTo>
                  <a:lnTo>
                    <a:pt x="124" y="14"/>
                  </a:lnTo>
                  <a:lnTo>
                    <a:pt x="136" y="23"/>
                  </a:lnTo>
                  <a:lnTo>
                    <a:pt x="145" y="35"/>
                  </a:lnTo>
                  <a:lnTo>
                    <a:pt x="152" y="49"/>
                  </a:lnTo>
                  <a:lnTo>
                    <a:pt x="157" y="63"/>
                  </a:lnTo>
                  <a:lnTo>
                    <a:pt x="159" y="79"/>
                  </a:lnTo>
                  <a:lnTo>
                    <a:pt x="157" y="94"/>
                  </a:lnTo>
                  <a:lnTo>
                    <a:pt x="152" y="110"/>
                  </a:lnTo>
                  <a:lnTo>
                    <a:pt x="145" y="124"/>
                  </a:lnTo>
                  <a:lnTo>
                    <a:pt x="136" y="135"/>
                  </a:lnTo>
                  <a:lnTo>
                    <a:pt x="124" y="145"/>
                  </a:lnTo>
                  <a:lnTo>
                    <a:pt x="110" y="152"/>
                  </a:lnTo>
                  <a:lnTo>
                    <a:pt x="96" y="157"/>
                  </a:lnTo>
                  <a:lnTo>
                    <a:pt x="79" y="159"/>
                  </a:lnTo>
                  <a:lnTo>
                    <a:pt x="63" y="157"/>
                  </a:lnTo>
                  <a:lnTo>
                    <a:pt x="49" y="152"/>
                  </a:lnTo>
                  <a:lnTo>
                    <a:pt x="35" y="145"/>
                  </a:lnTo>
                  <a:lnTo>
                    <a:pt x="23" y="135"/>
                  </a:lnTo>
                  <a:lnTo>
                    <a:pt x="14" y="124"/>
                  </a:lnTo>
                  <a:lnTo>
                    <a:pt x="5" y="110"/>
                  </a:lnTo>
                  <a:lnTo>
                    <a:pt x="2" y="94"/>
                  </a:lnTo>
                  <a:lnTo>
                    <a:pt x="0" y="79"/>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88" name="Freeform 16"/>
            <p:cNvSpPr>
              <a:spLocks/>
            </p:cNvSpPr>
            <p:nvPr/>
          </p:nvSpPr>
          <p:spPr bwMode="auto">
            <a:xfrm>
              <a:off x="789" y="921"/>
              <a:ext cx="156" cy="156"/>
            </a:xfrm>
            <a:custGeom>
              <a:avLst/>
              <a:gdLst>
                <a:gd name="T0" fmla="*/ 156 w 156"/>
                <a:gd name="T1" fmla="*/ 77 h 156"/>
                <a:gd name="T2" fmla="*/ 156 w 156"/>
                <a:gd name="T3" fmla="*/ 93 h 156"/>
                <a:gd name="T4" fmla="*/ 151 w 156"/>
                <a:gd name="T5" fmla="*/ 108 h 156"/>
                <a:gd name="T6" fmla="*/ 144 w 156"/>
                <a:gd name="T7" fmla="*/ 121 h 156"/>
                <a:gd name="T8" fmla="*/ 133 w 156"/>
                <a:gd name="T9" fmla="*/ 133 h 156"/>
                <a:gd name="T10" fmla="*/ 123 w 156"/>
                <a:gd name="T11" fmla="*/ 142 h 156"/>
                <a:gd name="T12" fmla="*/ 109 w 156"/>
                <a:gd name="T13" fmla="*/ 149 h 156"/>
                <a:gd name="T14" fmla="*/ 95 w 156"/>
                <a:gd name="T15" fmla="*/ 154 h 156"/>
                <a:gd name="T16" fmla="*/ 79 w 156"/>
                <a:gd name="T17" fmla="*/ 156 h 156"/>
                <a:gd name="T18" fmla="*/ 63 w 156"/>
                <a:gd name="T19" fmla="*/ 154 h 156"/>
                <a:gd name="T20" fmla="*/ 49 w 156"/>
                <a:gd name="T21" fmla="*/ 149 h 156"/>
                <a:gd name="T22" fmla="*/ 35 w 156"/>
                <a:gd name="T23" fmla="*/ 142 h 156"/>
                <a:gd name="T24" fmla="*/ 23 w 156"/>
                <a:gd name="T25" fmla="*/ 133 h 156"/>
                <a:gd name="T26" fmla="*/ 14 w 156"/>
                <a:gd name="T27" fmla="*/ 121 h 156"/>
                <a:gd name="T28" fmla="*/ 7 w 156"/>
                <a:gd name="T29" fmla="*/ 108 h 156"/>
                <a:gd name="T30" fmla="*/ 2 w 156"/>
                <a:gd name="T31" fmla="*/ 93 h 156"/>
                <a:gd name="T32" fmla="*/ 0 w 156"/>
                <a:gd name="T33" fmla="*/ 77 h 156"/>
                <a:gd name="T34" fmla="*/ 2 w 156"/>
                <a:gd name="T35" fmla="*/ 61 h 156"/>
                <a:gd name="T36" fmla="*/ 7 w 156"/>
                <a:gd name="T37" fmla="*/ 47 h 156"/>
                <a:gd name="T38" fmla="*/ 14 w 156"/>
                <a:gd name="T39" fmla="*/ 33 h 156"/>
                <a:gd name="T40" fmla="*/ 23 w 156"/>
                <a:gd name="T41" fmla="*/ 23 h 156"/>
                <a:gd name="T42" fmla="*/ 35 w 156"/>
                <a:gd name="T43" fmla="*/ 12 h 156"/>
                <a:gd name="T44" fmla="*/ 49 w 156"/>
                <a:gd name="T45" fmla="*/ 5 h 156"/>
                <a:gd name="T46" fmla="*/ 63 w 156"/>
                <a:gd name="T47" fmla="*/ 2 h 156"/>
                <a:gd name="T48" fmla="*/ 79 w 156"/>
                <a:gd name="T49" fmla="*/ 0 h 156"/>
                <a:gd name="T50" fmla="*/ 95 w 156"/>
                <a:gd name="T51" fmla="*/ 2 h 156"/>
                <a:gd name="T52" fmla="*/ 109 w 156"/>
                <a:gd name="T53" fmla="*/ 5 h 156"/>
                <a:gd name="T54" fmla="*/ 123 w 156"/>
                <a:gd name="T55" fmla="*/ 12 h 156"/>
                <a:gd name="T56" fmla="*/ 133 w 156"/>
                <a:gd name="T57" fmla="*/ 23 h 156"/>
                <a:gd name="T58" fmla="*/ 144 w 156"/>
                <a:gd name="T59" fmla="*/ 33 h 156"/>
                <a:gd name="T60" fmla="*/ 151 w 156"/>
                <a:gd name="T61" fmla="*/ 47 h 156"/>
                <a:gd name="T62" fmla="*/ 156 w 156"/>
                <a:gd name="T63" fmla="*/ 61 h 156"/>
                <a:gd name="T64" fmla="*/ 156 w 156"/>
                <a:gd name="T65" fmla="*/ 77 h 15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6"/>
                <a:gd name="T100" fmla="*/ 0 h 156"/>
                <a:gd name="T101" fmla="*/ 156 w 156"/>
                <a:gd name="T102" fmla="*/ 156 h 15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6" h="156">
                  <a:moveTo>
                    <a:pt x="156" y="77"/>
                  </a:moveTo>
                  <a:lnTo>
                    <a:pt x="156" y="93"/>
                  </a:lnTo>
                  <a:lnTo>
                    <a:pt x="151" y="108"/>
                  </a:lnTo>
                  <a:lnTo>
                    <a:pt x="144" y="121"/>
                  </a:lnTo>
                  <a:lnTo>
                    <a:pt x="133" y="133"/>
                  </a:lnTo>
                  <a:lnTo>
                    <a:pt x="123" y="142"/>
                  </a:lnTo>
                  <a:lnTo>
                    <a:pt x="109" y="149"/>
                  </a:lnTo>
                  <a:lnTo>
                    <a:pt x="95" y="154"/>
                  </a:lnTo>
                  <a:lnTo>
                    <a:pt x="79" y="156"/>
                  </a:lnTo>
                  <a:lnTo>
                    <a:pt x="63" y="154"/>
                  </a:lnTo>
                  <a:lnTo>
                    <a:pt x="49" y="149"/>
                  </a:lnTo>
                  <a:lnTo>
                    <a:pt x="35" y="142"/>
                  </a:lnTo>
                  <a:lnTo>
                    <a:pt x="23" y="133"/>
                  </a:lnTo>
                  <a:lnTo>
                    <a:pt x="14" y="121"/>
                  </a:lnTo>
                  <a:lnTo>
                    <a:pt x="7" y="108"/>
                  </a:lnTo>
                  <a:lnTo>
                    <a:pt x="2" y="93"/>
                  </a:lnTo>
                  <a:lnTo>
                    <a:pt x="0" y="77"/>
                  </a:lnTo>
                  <a:lnTo>
                    <a:pt x="2" y="61"/>
                  </a:lnTo>
                  <a:lnTo>
                    <a:pt x="7" y="47"/>
                  </a:lnTo>
                  <a:lnTo>
                    <a:pt x="14" y="33"/>
                  </a:lnTo>
                  <a:lnTo>
                    <a:pt x="23" y="23"/>
                  </a:lnTo>
                  <a:lnTo>
                    <a:pt x="35" y="12"/>
                  </a:lnTo>
                  <a:lnTo>
                    <a:pt x="49" y="5"/>
                  </a:lnTo>
                  <a:lnTo>
                    <a:pt x="63" y="2"/>
                  </a:lnTo>
                  <a:lnTo>
                    <a:pt x="79" y="0"/>
                  </a:lnTo>
                  <a:lnTo>
                    <a:pt x="95" y="2"/>
                  </a:lnTo>
                  <a:lnTo>
                    <a:pt x="109" y="5"/>
                  </a:lnTo>
                  <a:lnTo>
                    <a:pt x="123" y="12"/>
                  </a:lnTo>
                  <a:lnTo>
                    <a:pt x="133" y="23"/>
                  </a:lnTo>
                  <a:lnTo>
                    <a:pt x="144" y="33"/>
                  </a:lnTo>
                  <a:lnTo>
                    <a:pt x="151" y="47"/>
                  </a:lnTo>
                  <a:lnTo>
                    <a:pt x="156" y="61"/>
                  </a:lnTo>
                  <a:lnTo>
                    <a:pt x="156" y="77"/>
                  </a:lnTo>
                  <a:close/>
                </a:path>
              </a:pathLst>
            </a:custGeom>
            <a:gradFill rotWithShape="1">
              <a:gsLst>
                <a:gs pos="0">
                  <a:srgbClr val="FFE3B9"/>
                </a:gs>
                <a:gs pos="100000">
                  <a:srgbClr val="FF99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89" name="Freeform 17"/>
            <p:cNvSpPr>
              <a:spLocks/>
            </p:cNvSpPr>
            <p:nvPr/>
          </p:nvSpPr>
          <p:spPr bwMode="auto">
            <a:xfrm>
              <a:off x="983" y="490"/>
              <a:ext cx="159" cy="159"/>
            </a:xfrm>
            <a:custGeom>
              <a:avLst/>
              <a:gdLst>
                <a:gd name="T0" fmla="*/ 0 w 159"/>
                <a:gd name="T1" fmla="*/ 78 h 159"/>
                <a:gd name="T2" fmla="*/ 2 w 159"/>
                <a:gd name="T3" fmla="*/ 63 h 159"/>
                <a:gd name="T4" fmla="*/ 7 w 159"/>
                <a:gd name="T5" fmla="*/ 47 h 159"/>
                <a:gd name="T6" fmla="*/ 14 w 159"/>
                <a:gd name="T7" fmla="*/ 35 h 159"/>
                <a:gd name="T8" fmla="*/ 25 w 159"/>
                <a:gd name="T9" fmla="*/ 23 h 159"/>
                <a:gd name="T10" fmla="*/ 35 w 159"/>
                <a:gd name="T11" fmla="*/ 12 h 159"/>
                <a:gd name="T12" fmla="*/ 49 w 159"/>
                <a:gd name="T13" fmla="*/ 5 h 159"/>
                <a:gd name="T14" fmla="*/ 65 w 159"/>
                <a:gd name="T15" fmla="*/ 0 h 159"/>
                <a:gd name="T16" fmla="*/ 80 w 159"/>
                <a:gd name="T17" fmla="*/ 0 h 159"/>
                <a:gd name="T18" fmla="*/ 96 w 159"/>
                <a:gd name="T19" fmla="*/ 0 h 159"/>
                <a:gd name="T20" fmla="*/ 112 w 159"/>
                <a:gd name="T21" fmla="*/ 5 h 159"/>
                <a:gd name="T22" fmla="*/ 124 w 159"/>
                <a:gd name="T23" fmla="*/ 12 h 159"/>
                <a:gd name="T24" fmla="*/ 136 w 159"/>
                <a:gd name="T25" fmla="*/ 23 h 159"/>
                <a:gd name="T26" fmla="*/ 147 w 159"/>
                <a:gd name="T27" fmla="*/ 35 h 159"/>
                <a:gd name="T28" fmla="*/ 154 w 159"/>
                <a:gd name="T29" fmla="*/ 47 h 159"/>
                <a:gd name="T30" fmla="*/ 159 w 159"/>
                <a:gd name="T31" fmla="*/ 63 h 159"/>
                <a:gd name="T32" fmla="*/ 159 w 159"/>
                <a:gd name="T33" fmla="*/ 78 h 159"/>
                <a:gd name="T34" fmla="*/ 159 w 159"/>
                <a:gd name="T35" fmla="*/ 94 h 159"/>
                <a:gd name="T36" fmla="*/ 154 w 159"/>
                <a:gd name="T37" fmla="*/ 110 h 159"/>
                <a:gd name="T38" fmla="*/ 147 w 159"/>
                <a:gd name="T39" fmla="*/ 124 h 159"/>
                <a:gd name="T40" fmla="*/ 136 w 159"/>
                <a:gd name="T41" fmla="*/ 134 h 159"/>
                <a:gd name="T42" fmla="*/ 124 w 159"/>
                <a:gd name="T43" fmla="*/ 145 h 159"/>
                <a:gd name="T44" fmla="*/ 112 w 159"/>
                <a:gd name="T45" fmla="*/ 152 h 159"/>
                <a:gd name="T46" fmla="*/ 96 w 159"/>
                <a:gd name="T47" fmla="*/ 157 h 159"/>
                <a:gd name="T48" fmla="*/ 80 w 159"/>
                <a:gd name="T49" fmla="*/ 159 h 159"/>
                <a:gd name="T50" fmla="*/ 65 w 159"/>
                <a:gd name="T51" fmla="*/ 157 h 159"/>
                <a:gd name="T52" fmla="*/ 49 w 159"/>
                <a:gd name="T53" fmla="*/ 152 h 159"/>
                <a:gd name="T54" fmla="*/ 35 w 159"/>
                <a:gd name="T55" fmla="*/ 145 h 159"/>
                <a:gd name="T56" fmla="*/ 25 w 159"/>
                <a:gd name="T57" fmla="*/ 134 h 159"/>
                <a:gd name="T58" fmla="*/ 14 w 159"/>
                <a:gd name="T59" fmla="*/ 124 h 159"/>
                <a:gd name="T60" fmla="*/ 7 w 159"/>
                <a:gd name="T61" fmla="*/ 110 h 159"/>
                <a:gd name="T62" fmla="*/ 2 w 159"/>
                <a:gd name="T63" fmla="*/ 94 h 159"/>
                <a:gd name="T64" fmla="*/ 0 w 159"/>
                <a:gd name="T65" fmla="*/ 78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0" y="78"/>
                  </a:moveTo>
                  <a:lnTo>
                    <a:pt x="2" y="63"/>
                  </a:lnTo>
                  <a:lnTo>
                    <a:pt x="7" y="47"/>
                  </a:lnTo>
                  <a:lnTo>
                    <a:pt x="14" y="35"/>
                  </a:lnTo>
                  <a:lnTo>
                    <a:pt x="25" y="23"/>
                  </a:lnTo>
                  <a:lnTo>
                    <a:pt x="35" y="12"/>
                  </a:lnTo>
                  <a:lnTo>
                    <a:pt x="49" y="5"/>
                  </a:lnTo>
                  <a:lnTo>
                    <a:pt x="65" y="0"/>
                  </a:lnTo>
                  <a:lnTo>
                    <a:pt x="80" y="0"/>
                  </a:lnTo>
                  <a:lnTo>
                    <a:pt x="96" y="0"/>
                  </a:lnTo>
                  <a:lnTo>
                    <a:pt x="112" y="5"/>
                  </a:lnTo>
                  <a:lnTo>
                    <a:pt x="124" y="12"/>
                  </a:lnTo>
                  <a:lnTo>
                    <a:pt x="136" y="23"/>
                  </a:lnTo>
                  <a:lnTo>
                    <a:pt x="147" y="35"/>
                  </a:lnTo>
                  <a:lnTo>
                    <a:pt x="154" y="47"/>
                  </a:lnTo>
                  <a:lnTo>
                    <a:pt x="159" y="63"/>
                  </a:lnTo>
                  <a:lnTo>
                    <a:pt x="159" y="78"/>
                  </a:lnTo>
                  <a:lnTo>
                    <a:pt x="159" y="94"/>
                  </a:lnTo>
                  <a:lnTo>
                    <a:pt x="154" y="110"/>
                  </a:lnTo>
                  <a:lnTo>
                    <a:pt x="147" y="124"/>
                  </a:lnTo>
                  <a:lnTo>
                    <a:pt x="136" y="134"/>
                  </a:lnTo>
                  <a:lnTo>
                    <a:pt x="124" y="145"/>
                  </a:lnTo>
                  <a:lnTo>
                    <a:pt x="112" y="152"/>
                  </a:lnTo>
                  <a:lnTo>
                    <a:pt x="96" y="157"/>
                  </a:lnTo>
                  <a:lnTo>
                    <a:pt x="80" y="159"/>
                  </a:lnTo>
                  <a:lnTo>
                    <a:pt x="65" y="157"/>
                  </a:lnTo>
                  <a:lnTo>
                    <a:pt x="49" y="152"/>
                  </a:lnTo>
                  <a:lnTo>
                    <a:pt x="35" y="145"/>
                  </a:lnTo>
                  <a:lnTo>
                    <a:pt x="25" y="134"/>
                  </a:lnTo>
                  <a:lnTo>
                    <a:pt x="14" y="124"/>
                  </a:lnTo>
                  <a:lnTo>
                    <a:pt x="7" y="110"/>
                  </a:lnTo>
                  <a:lnTo>
                    <a:pt x="2" y="94"/>
                  </a:lnTo>
                  <a:lnTo>
                    <a:pt x="0" y="78"/>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90" name="Freeform 18"/>
            <p:cNvSpPr>
              <a:spLocks/>
            </p:cNvSpPr>
            <p:nvPr/>
          </p:nvSpPr>
          <p:spPr bwMode="auto">
            <a:xfrm>
              <a:off x="854" y="265"/>
              <a:ext cx="159" cy="159"/>
            </a:xfrm>
            <a:custGeom>
              <a:avLst/>
              <a:gdLst>
                <a:gd name="T0" fmla="*/ 0 w 159"/>
                <a:gd name="T1" fmla="*/ 80 h 159"/>
                <a:gd name="T2" fmla="*/ 2 w 159"/>
                <a:gd name="T3" fmla="*/ 64 h 159"/>
                <a:gd name="T4" fmla="*/ 7 w 159"/>
                <a:gd name="T5" fmla="*/ 49 h 159"/>
                <a:gd name="T6" fmla="*/ 14 w 159"/>
                <a:gd name="T7" fmla="*/ 35 h 159"/>
                <a:gd name="T8" fmla="*/ 23 w 159"/>
                <a:gd name="T9" fmla="*/ 22 h 159"/>
                <a:gd name="T10" fmla="*/ 35 w 159"/>
                <a:gd name="T11" fmla="*/ 14 h 159"/>
                <a:gd name="T12" fmla="*/ 49 w 159"/>
                <a:gd name="T13" fmla="*/ 7 h 159"/>
                <a:gd name="T14" fmla="*/ 63 w 159"/>
                <a:gd name="T15" fmla="*/ 1 h 159"/>
                <a:gd name="T16" fmla="*/ 80 w 159"/>
                <a:gd name="T17" fmla="*/ 0 h 159"/>
                <a:gd name="T18" fmla="*/ 96 w 159"/>
                <a:gd name="T19" fmla="*/ 1 h 159"/>
                <a:gd name="T20" fmla="*/ 110 w 159"/>
                <a:gd name="T21" fmla="*/ 7 h 159"/>
                <a:gd name="T22" fmla="*/ 124 w 159"/>
                <a:gd name="T23" fmla="*/ 14 h 159"/>
                <a:gd name="T24" fmla="*/ 136 w 159"/>
                <a:gd name="T25" fmla="*/ 22 h 159"/>
                <a:gd name="T26" fmla="*/ 145 w 159"/>
                <a:gd name="T27" fmla="*/ 35 h 159"/>
                <a:gd name="T28" fmla="*/ 154 w 159"/>
                <a:gd name="T29" fmla="*/ 49 h 159"/>
                <a:gd name="T30" fmla="*/ 157 w 159"/>
                <a:gd name="T31" fmla="*/ 64 h 159"/>
                <a:gd name="T32" fmla="*/ 159 w 159"/>
                <a:gd name="T33" fmla="*/ 80 h 159"/>
                <a:gd name="T34" fmla="*/ 157 w 159"/>
                <a:gd name="T35" fmla="*/ 96 h 159"/>
                <a:gd name="T36" fmla="*/ 154 w 159"/>
                <a:gd name="T37" fmla="*/ 110 h 159"/>
                <a:gd name="T38" fmla="*/ 145 w 159"/>
                <a:gd name="T39" fmla="*/ 124 h 159"/>
                <a:gd name="T40" fmla="*/ 136 w 159"/>
                <a:gd name="T41" fmla="*/ 136 h 159"/>
                <a:gd name="T42" fmla="*/ 124 w 159"/>
                <a:gd name="T43" fmla="*/ 145 h 159"/>
                <a:gd name="T44" fmla="*/ 110 w 159"/>
                <a:gd name="T45" fmla="*/ 153 h 159"/>
                <a:gd name="T46" fmla="*/ 96 w 159"/>
                <a:gd name="T47" fmla="*/ 157 h 159"/>
                <a:gd name="T48" fmla="*/ 80 w 159"/>
                <a:gd name="T49" fmla="*/ 159 h 159"/>
                <a:gd name="T50" fmla="*/ 63 w 159"/>
                <a:gd name="T51" fmla="*/ 157 h 159"/>
                <a:gd name="T52" fmla="*/ 49 w 159"/>
                <a:gd name="T53" fmla="*/ 153 h 159"/>
                <a:gd name="T54" fmla="*/ 35 w 159"/>
                <a:gd name="T55" fmla="*/ 145 h 159"/>
                <a:gd name="T56" fmla="*/ 23 w 159"/>
                <a:gd name="T57" fmla="*/ 136 h 159"/>
                <a:gd name="T58" fmla="*/ 14 w 159"/>
                <a:gd name="T59" fmla="*/ 124 h 159"/>
                <a:gd name="T60" fmla="*/ 7 w 159"/>
                <a:gd name="T61" fmla="*/ 110 h 159"/>
                <a:gd name="T62" fmla="*/ 2 w 159"/>
                <a:gd name="T63" fmla="*/ 96 h 159"/>
                <a:gd name="T64" fmla="*/ 0 w 159"/>
                <a:gd name="T65" fmla="*/ 80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0" y="80"/>
                  </a:moveTo>
                  <a:lnTo>
                    <a:pt x="2" y="64"/>
                  </a:lnTo>
                  <a:lnTo>
                    <a:pt x="7" y="49"/>
                  </a:lnTo>
                  <a:lnTo>
                    <a:pt x="14" y="35"/>
                  </a:lnTo>
                  <a:lnTo>
                    <a:pt x="23" y="22"/>
                  </a:lnTo>
                  <a:lnTo>
                    <a:pt x="35" y="14"/>
                  </a:lnTo>
                  <a:lnTo>
                    <a:pt x="49" y="7"/>
                  </a:lnTo>
                  <a:lnTo>
                    <a:pt x="63" y="1"/>
                  </a:lnTo>
                  <a:lnTo>
                    <a:pt x="80" y="0"/>
                  </a:lnTo>
                  <a:lnTo>
                    <a:pt x="96" y="1"/>
                  </a:lnTo>
                  <a:lnTo>
                    <a:pt x="110" y="7"/>
                  </a:lnTo>
                  <a:lnTo>
                    <a:pt x="124" y="14"/>
                  </a:lnTo>
                  <a:lnTo>
                    <a:pt x="136" y="22"/>
                  </a:lnTo>
                  <a:lnTo>
                    <a:pt x="145" y="35"/>
                  </a:lnTo>
                  <a:lnTo>
                    <a:pt x="154" y="49"/>
                  </a:lnTo>
                  <a:lnTo>
                    <a:pt x="157" y="64"/>
                  </a:lnTo>
                  <a:lnTo>
                    <a:pt x="159" y="80"/>
                  </a:lnTo>
                  <a:lnTo>
                    <a:pt x="157" y="96"/>
                  </a:lnTo>
                  <a:lnTo>
                    <a:pt x="154" y="110"/>
                  </a:lnTo>
                  <a:lnTo>
                    <a:pt x="145" y="124"/>
                  </a:lnTo>
                  <a:lnTo>
                    <a:pt x="136" y="136"/>
                  </a:lnTo>
                  <a:lnTo>
                    <a:pt x="124" y="145"/>
                  </a:lnTo>
                  <a:lnTo>
                    <a:pt x="110" y="153"/>
                  </a:lnTo>
                  <a:lnTo>
                    <a:pt x="96" y="157"/>
                  </a:lnTo>
                  <a:lnTo>
                    <a:pt x="80" y="159"/>
                  </a:lnTo>
                  <a:lnTo>
                    <a:pt x="63" y="157"/>
                  </a:lnTo>
                  <a:lnTo>
                    <a:pt x="49" y="153"/>
                  </a:lnTo>
                  <a:lnTo>
                    <a:pt x="35" y="145"/>
                  </a:lnTo>
                  <a:lnTo>
                    <a:pt x="23" y="136"/>
                  </a:lnTo>
                  <a:lnTo>
                    <a:pt x="14" y="124"/>
                  </a:lnTo>
                  <a:lnTo>
                    <a:pt x="7" y="110"/>
                  </a:lnTo>
                  <a:lnTo>
                    <a:pt x="2" y="96"/>
                  </a:lnTo>
                  <a:lnTo>
                    <a:pt x="0" y="80"/>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91" name="Freeform 19"/>
            <p:cNvSpPr>
              <a:spLocks/>
            </p:cNvSpPr>
            <p:nvPr/>
          </p:nvSpPr>
          <p:spPr bwMode="auto">
            <a:xfrm>
              <a:off x="1208" y="1347"/>
              <a:ext cx="109" cy="108"/>
            </a:xfrm>
            <a:custGeom>
              <a:avLst/>
              <a:gdLst>
                <a:gd name="T0" fmla="*/ 0 w 109"/>
                <a:gd name="T1" fmla="*/ 54 h 108"/>
                <a:gd name="T2" fmla="*/ 2 w 109"/>
                <a:gd name="T3" fmla="*/ 44 h 108"/>
                <a:gd name="T4" fmla="*/ 4 w 109"/>
                <a:gd name="T5" fmla="*/ 33 h 108"/>
                <a:gd name="T6" fmla="*/ 9 w 109"/>
                <a:gd name="T7" fmla="*/ 25 h 108"/>
                <a:gd name="T8" fmla="*/ 16 w 109"/>
                <a:gd name="T9" fmla="*/ 16 h 108"/>
                <a:gd name="T10" fmla="*/ 25 w 109"/>
                <a:gd name="T11" fmla="*/ 9 h 108"/>
                <a:gd name="T12" fmla="*/ 34 w 109"/>
                <a:gd name="T13" fmla="*/ 5 h 108"/>
                <a:gd name="T14" fmla="*/ 44 w 109"/>
                <a:gd name="T15" fmla="*/ 2 h 108"/>
                <a:gd name="T16" fmla="*/ 54 w 109"/>
                <a:gd name="T17" fmla="*/ 0 h 108"/>
                <a:gd name="T18" fmla="*/ 65 w 109"/>
                <a:gd name="T19" fmla="*/ 2 h 108"/>
                <a:gd name="T20" fmla="*/ 75 w 109"/>
                <a:gd name="T21" fmla="*/ 5 h 108"/>
                <a:gd name="T22" fmla="*/ 84 w 109"/>
                <a:gd name="T23" fmla="*/ 9 h 108"/>
                <a:gd name="T24" fmla="*/ 93 w 109"/>
                <a:gd name="T25" fmla="*/ 16 h 108"/>
                <a:gd name="T26" fmla="*/ 98 w 109"/>
                <a:gd name="T27" fmla="*/ 25 h 108"/>
                <a:gd name="T28" fmla="*/ 103 w 109"/>
                <a:gd name="T29" fmla="*/ 33 h 108"/>
                <a:gd name="T30" fmla="*/ 107 w 109"/>
                <a:gd name="T31" fmla="*/ 44 h 108"/>
                <a:gd name="T32" fmla="*/ 109 w 109"/>
                <a:gd name="T33" fmla="*/ 54 h 108"/>
                <a:gd name="T34" fmla="*/ 107 w 109"/>
                <a:gd name="T35" fmla="*/ 65 h 108"/>
                <a:gd name="T36" fmla="*/ 103 w 109"/>
                <a:gd name="T37" fmla="*/ 75 h 108"/>
                <a:gd name="T38" fmla="*/ 98 w 109"/>
                <a:gd name="T39" fmla="*/ 84 h 108"/>
                <a:gd name="T40" fmla="*/ 93 w 109"/>
                <a:gd name="T41" fmla="*/ 93 h 108"/>
                <a:gd name="T42" fmla="*/ 84 w 109"/>
                <a:gd name="T43" fmla="*/ 100 h 108"/>
                <a:gd name="T44" fmla="*/ 75 w 109"/>
                <a:gd name="T45" fmla="*/ 103 h 108"/>
                <a:gd name="T46" fmla="*/ 65 w 109"/>
                <a:gd name="T47" fmla="*/ 107 h 108"/>
                <a:gd name="T48" fmla="*/ 54 w 109"/>
                <a:gd name="T49" fmla="*/ 108 h 108"/>
                <a:gd name="T50" fmla="*/ 44 w 109"/>
                <a:gd name="T51" fmla="*/ 107 h 108"/>
                <a:gd name="T52" fmla="*/ 34 w 109"/>
                <a:gd name="T53" fmla="*/ 103 h 108"/>
                <a:gd name="T54" fmla="*/ 25 w 109"/>
                <a:gd name="T55" fmla="*/ 100 h 108"/>
                <a:gd name="T56" fmla="*/ 16 w 109"/>
                <a:gd name="T57" fmla="*/ 93 h 108"/>
                <a:gd name="T58" fmla="*/ 9 w 109"/>
                <a:gd name="T59" fmla="*/ 84 h 108"/>
                <a:gd name="T60" fmla="*/ 4 w 109"/>
                <a:gd name="T61" fmla="*/ 75 h 108"/>
                <a:gd name="T62" fmla="*/ 2 w 109"/>
                <a:gd name="T63" fmla="*/ 65 h 108"/>
                <a:gd name="T64" fmla="*/ 0 w 109"/>
                <a:gd name="T65" fmla="*/ 54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9"/>
                <a:gd name="T100" fmla="*/ 0 h 108"/>
                <a:gd name="T101" fmla="*/ 109 w 109"/>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9" h="108">
                  <a:moveTo>
                    <a:pt x="0" y="54"/>
                  </a:moveTo>
                  <a:lnTo>
                    <a:pt x="2" y="44"/>
                  </a:lnTo>
                  <a:lnTo>
                    <a:pt x="4" y="33"/>
                  </a:lnTo>
                  <a:lnTo>
                    <a:pt x="9" y="25"/>
                  </a:lnTo>
                  <a:lnTo>
                    <a:pt x="16" y="16"/>
                  </a:lnTo>
                  <a:lnTo>
                    <a:pt x="25" y="9"/>
                  </a:lnTo>
                  <a:lnTo>
                    <a:pt x="34" y="5"/>
                  </a:lnTo>
                  <a:lnTo>
                    <a:pt x="44" y="2"/>
                  </a:lnTo>
                  <a:lnTo>
                    <a:pt x="54" y="0"/>
                  </a:lnTo>
                  <a:lnTo>
                    <a:pt x="65" y="2"/>
                  </a:lnTo>
                  <a:lnTo>
                    <a:pt x="75" y="5"/>
                  </a:lnTo>
                  <a:lnTo>
                    <a:pt x="84" y="9"/>
                  </a:lnTo>
                  <a:lnTo>
                    <a:pt x="93" y="16"/>
                  </a:lnTo>
                  <a:lnTo>
                    <a:pt x="98" y="25"/>
                  </a:lnTo>
                  <a:lnTo>
                    <a:pt x="103" y="33"/>
                  </a:lnTo>
                  <a:lnTo>
                    <a:pt x="107" y="44"/>
                  </a:lnTo>
                  <a:lnTo>
                    <a:pt x="109" y="54"/>
                  </a:lnTo>
                  <a:lnTo>
                    <a:pt x="107" y="65"/>
                  </a:lnTo>
                  <a:lnTo>
                    <a:pt x="103" y="75"/>
                  </a:lnTo>
                  <a:lnTo>
                    <a:pt x="98" y="84"/>
                  </a:lnTo>
                  <a:lnTo>
                    <a:pt x="93" y="93"/>
                  </a:lnTo>
                  <a:lnTo>
                    <a:pt x="84" y="100"/>
                  </a:lnTo>
                  <a:lnTo>
                    <a:pt x="75" y="103"/>
                  </a:lnTo>
                  <a:lnTo>
                    <a:pt x="65" y="107"/>
                  </a:lnTo>
                  <a:lnTo>
                    <a:pt x="54" y="108"/>
                  </a:lnTo>
                  <a:lnTo>
                    <a:pt x="44" y="107"/>
                  </a:lnTo>
                  <a:lnTo>
                    <a:pt x="34" y="103"/>
                  </a:lnTo>
                  <a:lnTo>
                    <a:pt x="25" y="100"/>
                  </a:lnTo>
                  <a:lnTo>
                    <a:pt x="16" y="93"/>
                  </a:lnTo>
                  <a:lnTo>
                    <a:pt x="9" y="84"/>
                  </a:lnTo>
                  <a:lnTo>
                    <a:pt x="4" y="75"/>
                  </a:lnTo>
                  <a:lnTo>
                    <a:pt x="2" y="65"/>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92" name="Freeform 20"/>
            <p:cNvSpPr>
              <a:spLocks/>
            </p:cNvSpPr>
            <p:nvPr/>
          </p:nvSpPr>
          <p:spPr bwMode="auto">
            <a:xfrm>
              <a:off x="1163" y="918"/>
              <a:ext cx="108" cy="108"/>
            </a:xfrm>
            <a:custGeom>
              <a:avLst/>
              <a:gdLst>
                <a:gd name="T0" fmla="*/ 0 w 108"/>
                <a:gd name="T1" fmla="*/ 54 h 108"/>
                <a:gd name="T2" fmla="*/ 2 w 108"/>
                <a:gd name="T3" fmla="*/ 43 h 108"/>
                <a:gd name="T4" fmla="*/ 3 w 108"/>
                <a:gd name="T5" fmla="*/ 33 h 108"/>
                <a:gd name="T6" fmla="*/ 9 w 108"/>
                <a:gd name="T7" fmla="*/ 24 h 108"/>
                <a:gd name="T8" fmla="*/ 16 w 108"/>
                <a:gd name="T9" fmla="*/ 15 h 108"/>
                <a:gd name="T10" fmla="*/ 24 w 108"/>
                <a:gd name="T11" fmla="*/ 10 h 108"/>
                <a:gd name="T12" fmla="*/ 33 w 108"/>
                <a:gd name="T13" fmla="*/ 5 h 108"/>
                <a:gd name="T14" fmla="*/ 44 w 108"/>
                <a:gd name="T15" fmla="*/ 1 h 108"/>
                <a:gd name="T16" fmla="*/ 54 w 108"/>
                <a:gd name="T17" fmla="*/ 0 h 108"/>
                <a:gd name="T18" fmla="*/ 65 w 108"/>
                <a:gd name="T19" fmla="*/ 1 h 108"/>
                <a:gd name="T20" fmla="*/ 75 w 108"/>
                <a:gd name="T21" fmla="*/ 5 h 108"/>
                <a:gd name="T22" fmla="*/ 84 w 108"/>
                <a:gd name="T23" fmla="*/ 10 h 108"/>
                <a:gd name="T24" fmla="*/ 93 w 108"/>
                <a:gd name="T25" fmla="*/ 15 h 108"/>
                <a:gd name="T26" fmla="*/ 98 w 108"/>
                <a:gd name="T27" fmla="*/ 24 h 108"/>
                <a:gd name="T28" fmla="*/ 103 w 108"/>
                <a:gd name="T29" fmla="*/ 33 h 108"/>
                <a:gd name="T30" fmla="*/ 106 w 108"/>
                <a:gd name="T31" fmla="*/ 43 h 108"/>
                <a:gd name="T32" fmla="*/ 108 w 108"/>
                <a:gd name="T33" fmla="*/ 54 h 108"/>
                <a:gd name="T34" fmla="*/ 106 w 108"/>
                <a:gd name="T35" fmla="*/ 64 h 108"/>
                <a:gd name="T36" fmla="*/ 103 w 108"/>
                <a:gd name="T37" fmla="*/ 75 h 108"/>
                <a:gd name="T38" fmla="*/ 98 w 108"/>
                <a:gd name="T39" fmla="*/ 85 h 108"/>
                <a:gd name="T40" fmla="*/ 93 w 108"/>
                <a:gd name="T41" fmla="*/ 92 h 108"/>
                <a:gd name="T42" fmla="*/ 84 w 108"/>
                <a:gd name="T43" fmla="*/ 99 h 108"/>
                <a:gd name="T44" fmla="*/ 75 w 108"/>
                <a:gd name="T45" fmla="*/ 104 h 108"/>
                <a:gd name="T46" fmla="*/ 65 w 108"/>
                <a:gd name="T47" fmla="*/ 108 h 108"/>
                <a:gd name="T48" fmla="*/ 54 w 108"/>
                <a:gd name="T49" fmla="*/ 108 h 108"/>
                <a:gd name="T50" fmla="*/ 44 w 108"/>
                <a:gd name="T51" fmla="*/ 108 h 108"/>
                <a:gd name="T52" fmla="*/ 33 w 108"/>
                <a:gd name="T53" fmla="*/ 104 h 108"/>
                <a:gd name="T54" fmla="*/ 24 w 108"/>
                <a:gd name="T55" fmla="*/ 99 h 108"/>
                <a:gd name="T56" fmla="*/ 16 w 108"/>
                <a:gd name="T57" fmla="*/ 92 h 108"/>
                <a:gd name="T58" fmla="*/ 9 w 108"/>
                <a:gd name="T59" fmla="*/ 85 h 108"/>
                <a:gd name="T60" fmla="*/ 3 w 108"/>
                <a:gd name="T61" fmla="*/ 75 h 108"/>
                <a:gd name="T62" fmla="*/ 2 w 108"/>
                <a:gd name="T63" fmla="*/ 64 h 108"/>
                <a:gd name="T64" fmla="*/ 0 w 108"/>
                <a:gd name="T65" fmla="*/ 54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8"/>
                <a:gd name="T100" fmla="*/ 0 h 108"/>
                <a:gd name="T101" fmla="*/ 108 w 108"/>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8" h="108">
                  <a:moveTo>
                    <a:pt x="0" y="54"/>
                  </a:moveTo>
                  <a:lnTo>
                    <a:pt x="2" y="43"/>
                  </a:lnTo>
                  <a:lnTo>
                    <a:pt x="3" y="33"/>
                  </a:lnTo>
                  <a:lnTo>
                    <a:pt x="9" y="24"/>
                  </a:lnTo>
                  <a:lnTo>
                    <a:pt x="16" y="15"/>
                  </a:lnTo>
                  <a:lnTo>
                    <a:pt x="24" y="10"/>
                  </a:lnTo>
                  <a:lnTo>
                    <a:pt x="33" y="5"/>
                  </a:lnTo>
                  <a:lnTo>
                    <a:pt x="44" y="1"/>
                  </a:lnTo>
                  <a:lnTo>
                    <a:pt x="54" y="0"/>
                  </a:lnTo>
                  <a:lnTo>
                    <a:pt x="65" y="1"/>
                  </a:lnTo>
                  <a:lnTo>
                    <a:pt x="75" y="5"/>
                  </a:lnTo>
                  <a:lnTo>
                    <a:pt x="84" y="10"/>
                  </a:lnTo>
                  <a:lnTo>
                    <a:pt x="93" y="15"/>
                  </a:lnTo>
                  <a:lnTo>
                    <a:pt x="98" y="24"/>
                  </a:lnTo>
                  <a:lnTo>
                    <a:pt x="103" y="33"/>
                  </a:lnTo>
                  <a:lnTo>
                    <a:pt x="106" y="43"/>
                  </a:lnTo>
                  <a:lnTo>
                    <a:pt x="108" y="54"/>
                  </a:lnTo>
                  <a:lnTo>
                    <a:pt x="106" y="64"/>
                  </a:lnTo>
                  <a:lnTo>
                    <a:pt x="103" y="75"/>
                  </a:lnTo>
                  <a:lnTo>
                    <a:pt x="98" y="85"/>
                  </a:lnTo>
                  <a:lnTo>
                    <a:pt x="93" y="92"/>
                  </a:lnTo>
                  <a:lnTo>
                    <a:pt x="84" y="99"/>
                  </a:lnTo>
                  <a:lnTo>
                    <a:pt x="75" y="104"/>
                  </a:lnTo>
                  <a:lnTo>
                    <a:pt x="65" y="108"/>
                  </a:lnTo>
                  <a:lnTo>
                    <a:pt x="54" y="108"/>
                  </a:lnTo>
                  <a:lnTo>
                    <a:pt x="44" y="108"/>
                  </a:lnTo>
                  <a:lnTo>
                    <a:pt x="33" y="104"/>
                  </a:lnTo>
                  <a:lnTo>
                    <a:pt x="24" y="99"/>
                  </a:lnTo>
                  <a:lnTo>
                    <a:pt x="16" y="92"/>
                  </a:lnTo>
                  <a:lnTo>
                    <a:pt x="9" y="85"/>
                  </a:lnTo>
                  <a:lnTo>
                    <a:pt x="3" y="75"/>
                  </a:lnTo>
                  <a:lnTo>
                    <a:pt x="2" y="64"/>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93" name="Freeform 21"/>
            <p:cNvSpPr>
              <a:spLocks/>
            </p:cNvSpPr>
            <p:nvPr/>
          </p:nvSpPr>
          <p:spPr bwMode="auto">
            <a:xfrm>
              <a:off x="686" y="689"/>
              <a:ext cx="109" cy="108"/>
            </a:xfrm>
            <a:custGeom>
              <a:avLst/>
              <a:gdLst>
                <a:gd name="T0" fmla="*/ 0 w 109"/>
                <a:gd name="T1" fmla="*/ 54 h 108"/>
                <a:gd name="T2" fmla="*/ 2 w 109"/>
                <a:gd name="T3" fmla="*/ 44 h 108"/>
                <a:gd name="T4" fmla="*/ 6 w 109"/>
                <a:gd name="T5" fmla="*/ 33 h 108"/>
                <a:gd name="T6" fmla="*/ 11 w 109"/>
                <a:gd name="T7" fmla="*/ 24 h 108"/>
                <a:gd name="T8" fmla="*/ 16 w 109"/>
                <a:gd name="T9" fmla="*/ 16 h 108"/>
                <a:gd name="T10" fmla="*/ 25 w 109"/>
                <a:gd name="T11" fmla="*/ 10 h 108"/>
                <a:gd name="T12" fmla="*/ 34 w 109"/>
                <a:gd name="T13" fmla="*/ 5 h 108"/>
                <a:gd name="T14" fmla="*/ 44 w 109"/>
                <a:gd name="T15" fmla="*/ 2 h 108"/>
                <a:gd name="T16" fmla="*/ 54 w 109"/>
                <a:gd name="T17" fmla="*/ 0 h 108"/>
                <a:gd name="T18" fmla="*/ 65 w 109"/>
                <a:gd name="T19" fmla="*/ 2 h 108"/>
                <a:gd name="T20" fmla="*/ 75 w 109"/>
                <a:gd name="T21" fmla="*/ 5 h 108"/>
                <a:gd name="T22" fmla="*/ 84 w 109"/>
                <a:gd name="T23" fmla="*/ 10 h 108"/>
                <a:gd name="T24" fmla="*/ 93 w 109"/>
                <a:gd name="T25" fmla="*/ 16 h 108"/>
                <a:gd name="T26" fmla="*/ 100 w 109"/>
                <a:gd name="T27" fmla="*/ 24 h 108"/>
                <a:gd name="T28" fmla="*/ 105 w 109"/>
                <a:gd name="T29" fmla="*/ 33 h 108"/>
                <a:gd name="T30" fmla="*/ 107 w 109"/>
                <a:gd name="T31" fmla="*/ 44 h 108"/>
                <a:gd name="T32" fmla="*/ 109 w 109"/>
                <a:gd name="T33" fmla="*/ 54 h 108"/>
                <a:gd name="T34" fmla="*/ 107 w 109"/>
                <a:gd name="T35" fmla="*/ 65 h 108"/>
                <a:gd name="T36" fmla="*/ 105 w 109"/>
                <a:gd name="T37" fmla="*/ 75 h 108"/>
                <a:gd name="T38" fmla="*/ 100 w 109"/>
                <a:gd name="T39" fmla="*/ 84 h 108"/>
                <a:gd name="T40" fmla="*/ 93 w 109"/>
                <a:gd name="T41" fmla="*/ 92 h 108"/>
                <a:gd name="T42" fmla="*/ 84 w 109"/>
                <a:gd name="T43" fmla="*/ 99 h 108"/>
                <a:gd name="T44" fmla="*/ 75 w 109"/>
                <a:gd name="T45" fmla="*/ 105 h 108"/>
                <a:gd name="T46" fmla="*/ 65 w 109"/>
                <a:gd name="T47" fmla="*/ 106 h 108"/>
                <a:gd name="T48" fmla="*/ 54 w 109"/>
                <a:gd name="T49" fmla="*/ 108 h 108"/>
                <a:gd name="T50" fmla="*/ 44 w 109"/>
                <a:gd name="T51" fmla="*/ 106 h 108"/>
                <a:gd name="T52" fmla="*/ 34 w 109"/>
                <a:gd name="T53" fmla="*/ 105 h 108"/>
                <a:gd name="T54" fmla="*/ 25 w 109"/>
                <a:gd name="T55" fmla="*/ 99 h 108"/>
                <a:gd name="T56" fmla="*/ 16 w 109"/>
                <a:gd name="T57" fmla="*/ 92 h 108"/>
                <a:gd name="T58" fmla="*/ 11 w 109"/>
                <a:gd name="T59" fmla="*/ 84 h 108"/>
                <a:gd name="T60" fmla="*/ 6 w 109"/>
                <a:gd name="T61" fmla="*/ 75 h 108"/>
                <a:gd name="T62" fmla="*/ 2 w 109"/>
                <a:gd name="T63" fmla="*/ 65 h 108"/>
                <a:gd name="T64" fmla="*/ 0 w 109"/>
                <a:gd name="T65" fmla="*/ 54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9"/>
                <a:gd name="T100" fmla="*/ 0 h 108"/>
                <a:gd name="T101" fmla="*/ 109 w 109"/>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9" h="108">
                  <a:moveTo>
                    <a:pt x="0" y="54"/>
                  </a:moveTo>
                  <a:lnTo>
                    <a:pt x="2" y="44"/>
                  </a:lnTo>
                  <a:lnTo>
                    <a:pt x="6" y="33"/>
                  </a:lnTo>
                  <a:lnTo>
                    <a:pt x="11" y="24"/>
                  </a:lnTo>
                  <a:lnTo>
                    <a:pt x="16" y="16"/>
                  </a:lnTo>
                  <a:lnTo>
                    <a:pt x="25" y="10"/>
                  </a:lnTo>
                  <a:lnTo>
                    <a:pt x="34" y="5"/>
                  </a:lnTo>
                  <a:lnTo>
                    <a:pt x="44" y="2"/>
                  </a:lnTo>
                  <a:lnTo>
                    <a:pt x="54" y="0"/>
                  </a:lnTo>
                  <a:lnTo>
                    <a:pt x="65" y="2"/>
                  </a:lnTo>
                  <a:lnTo>
                    <a:pt x="75" y="5"/>
                  </a:lnTo>
                  <a:lnTo>
                    <a:pt x="84" y="10"/>
                  </a:lnTo>
                  <a:lnTo>
                    <a:pt x="93" y="16"/>
                  </a:lnTo>
                  <a:lnTo>
                    <a:pt x="100" y="24"/>
                  </a:lnTo>
                  <a:lnTo>
                    <a:pt x="105" y="33"/>
                  </a:lnTo>
                  <a:lnTo>
                    <a:pt x="107" y="44"/>
                  </a:lnTo>
                  <a:lnTo>
                    <a:pt x="109" y="54"/>
                  </a:lnTo>
                  <a:lnTo>
                    <a:pt x="107" y="65"/>
                  </a:lnTo>
                  <a:lnTo>
                    <a:pt x="105" y="75"/>
                  </a:lnTo>
                  <a:lnTo>
                    <a:pt x="100" y="84"/>
                  </a:lnTo>
                  <a:lnTo>
                    <a:pt x="93" y="92"/>
                  </a:lnTo>
                  <a:lnTo>
                    <a:pt x="84" y="99"/>
                  </a:lnTo>
                  <a:lnTo>
                    <a:pt x="75" y="105"/>
                  </a:lnTo>
                  <a:lnTo>
                    <a:pt x="65" y="106"/>
                  </a:lnTo>
                  <a:lnTo>
                    <a:pt x="54" y="108"/>
                  </a:lnTo>
                  <a:lnTo>
                    <a:pt x="44" y="106"/>
                  </a:lnTo>
                  <a:lnTo>
                    <a:pt x="34" y="105"/>
                  </a:lnTo>
                  <a:lnTo>
                    <a:pt x="25" y="99"/>
                  </a:lnTo>
                  <a:lnTo>
                    <a:pt x="16" y="92"/>
                  </a:lnTo>
                  <a:lnTo>
                    <a:pt x="11" y="84"/>
                  </a:lnTo>
                  <a:lnTo>
                    <a:pt x="6" y="75"/>
                  </a:lnTo>
                  <a:lnTo>
                    <a:pt x="2" y="65"/>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94" name="Freeform 22"/>
            <p:cNvSpPr>
              <a:spLocks/>
            </p:cNvSpPr>
            <p:nvPr/>
          </p:nvSpPr>
          <p:spPr bwMode="auto">
            <a:xfrm>
              <a:off x="702" y="291"/>
              <a:ext cx="107" cy="108"/>
            </a:xfrm>
            <a:custGeom>
              <a:avLst/>
              <a:gdLst>
                <a:gd name="T0" fmla="*/ 0 w 107"/>
                <a:gd name="T1" fmla="*/ 54 h 108"/>
                <a:gd name="T2" fmla="*/ 0 w 107"/>
                <a:gd name="T3" fmla="*/ 42 h 108"/>
                <a:gd name="T4" fmla="*/ 4 w 107"/>
                <a:gd name="T5" fmla="*/ 33 h 108"/>
                <a:gd name="T6" fmla="*/ 9 w 107"/>
                <a:gd name="T7" fmla="*/ 23 h 108"/>
                <a:gd name="T8" fmla="*/ 16 w 107"/>
                <a:gd name="T9" fmla="*/ 16 h 108"/>
                <a:gd name="T10" fmla="*/ 23 w 107"/>
                <a:gd name="T11" fmla="*/ 9 h 108"/>
                <a:gd name="T12" fmla="*/ 33 w 107"/>
                <a:gd name="T13" fmla="*/ 3 h 108"/>
                <a:gd name="T14" fmla="*/ 42 w 107"/>
                <a:gd name="T15" fmla="*/ 0 h 108"/>
                <a:gd name="T16" fmla="*/ 54 w 107"/>
                <a:gd name="T17" fmla="*/ 0 h 108"/>
                <a:gd name="T18" fmla="*/ 65 w 107"/>
                <a:gd name="T19" fmla="*/ 0 h 108"/>
                <a:gd name="T20" fmla="*/ 75 w 107"/>
                <a:gd name="T21" fmla="*/ 3 h 108"/>
                <a:gd name="T22" fmla="*/ 84 w 107"/>
                <a:gd name="T23" fmla="*/ 9 h 108"/>
                <a:gd name="T24" fmla="*/ 91 w 107"/>
                <a:gd name="T25" fmla="*/ 16 h 108"/>
                <a:gd name="T26" fmla="*/ 98 w 107"/>
                <a:gd name="T27" fmla="*/ 23 h 108"/>
                <a:gd name="T28" fmla="*/ 103 w 107"/>
                <a:gd name="T29" fmla="*/ 33 h 108"/>
                <a:gd name="T30" fmla="*/ 107 w 107"/>
                <a:gd name="T31" fmla="*/ 42 h 108"/>
                <a:gd name="T32" fmla="*/ 107 w 107"/>
                <a:gd name="T33" fmla="*/ 54 h 108"/>
                <a:gd name="T34" fmla="*/ 107 w 107"/>
                <a:gd name="T35" fmla="*/ 64 h 108"/>
                <a:gd name="T36" fmla="*/ 103 w 107"/>
                <a:gd name="T37" fmla="*/ 75 h 108"/>
                <a:gd name="T38" fmla="*/ 98 w 107"/>
                <a:gd name="T39" fmla="*/ 84 h 108"/>
                <a:gd name="T40" fmla="*/ 91 w 107"/>
                <a:gd name="T41" fmla="*/ 91 h 108"/>
                <a:gd name="T42" fmla="*/ 84 w 107"/>
                <a:gd name="T43" fmla="*/ 98 h 108"/>
                <a:gd name="T44" fmla="*/ 75 w 107"/>
                <a:gd name="T45" fmla="*/ 103 h 108"/>
                <a:gd name="T46" fmla="*/ 65 w 107"/>
                <a:gd name="T47" fmla="*/ 106 h 108"/>
                <a:gd name="T48" fmla="*/ 54 w 107"/>
                <a:gd name="T49" fmla="*/ 108 h 108"/>
                <a:gd name="T50" fmla="*/ 42 w 107"/>
                <a:gd name="T51" fmla="*/ 106 h 108"/>
                <a:gd name="T52" fmla="*/ 33 w 107"/>
                <a:gd name="T53" fmla="*/ 103 h 108"/>
                <a:gd name="T54" fmla="*/ 23 w 107"/>
                <a:gd name="T55" fmla="*/ 98 h 108"/>
                <a:gd name="T56" fmla="*/ 16 w 107"/>
                <a:gd name="T57" fmla="*/ 91 h 108"/>
                <a:gd name="T58" fmla="*/ 9 w 107"/>
                <a:gd name="T59" fmla="*/ 84 h 108"/>
                <a:gd name="T60" fmla="*/ 4 w 107"/>
                <a:gd name="T61" fmla="*/ 75 h 108"/>
                <a:gd name="T62" fmla="*/ 0 w 107"/>
                <a:gd name="T63" fmla="*/ 64 h 108"/>
                <a:gd name="T64" fmla="*/ 0 w 107"/>
                <a:gd name="T65" fmla="*/ 54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7"/>
                <a:gd name="T100" fmla="*/ 0 h 108"/>
                <a:gd name="T101" fmla="*/ 107 w 107"/>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7" h="108">
                  <a:moveTo>
                    <a:pt x="0" y="54"/>
                  </a:moveTo>
                  <a:lnTo>
                    <a:pt x="0" y="42"/>
                  </a:lnTo>
                  <a:lnTo>
                    <a:pt x="4" y="33"/>
                  </a:lnTo>
                  <a:lnTo>
                    <a:pt x="9" y="23"/>
                  </a:lnTo>
                  <a:lnTo>
                    <a:pt x="16" y="16"/>
                  </a:lnTo>
                  <a:lnTo>
                    <a:pt x="23" y="9"/>
                  </a:lnTo>
                  <a:lnTo>
                    <a:pt x="33" y="3"/>
                  </a:lnTo>
                  <a:lnTo>
                    <a:pt x="42" y="0"/>
                  </a:lnTo>
                  <a:lnTo>
                    <a:pt x="54" y="0"/>
                  </a:lnTo>
                  <a:lnTo>
                    <a:pt x="65" y="0"/>
                  </a:lnTo>
                  <a:lnTo>
                    <a:pt x="75" y="3"/>
                  </a:lnTo>
                  <a:lnTo>
                    <a:pt x="84" y="9"/>
                  </a:lnTo>
                  <a:lnTo>
                    <a:pt x="91" y="16"/>
                  </a:lnTo>
                  <a:lnTo>
                    <a:pt x="98" y="23"/>
                  </a:lnTo>
                  <a:lnTo>
                    <a:pt x="103" y="33"/>
                  </a:lnTo>
                  <a:lnTo>
                    <a:pt x="107" y="42"/>
                  </a:lnTo>
                  <a:lnTo>
                    <a:pt x="107" y="54"/>
                  </a:lnTo>
                  <a:lnTo>
                    <a:pt x="107" y="64"/>
                  </a:lnTo>
                  <a:lnTo>
                    <a:pt x="103" y="75"/>
                  </a:lnTo>
                  <a:lnTo>
                    <a:pt x="98" y="84"/>
                  </a:lnTo>
                  <a:lnTo>
                    <a:pt x="91" y="91"/>
                  </a:lnTo>
                  <a:lnTo>
                    <a:pt x="84" y="98"/>
                  </a:lnTo>
                  <a:lnTo>
                    <a:pt x="75" y="103"/>
                  </a:lnTo>
                  <a:lnTo>
                    <a:pt x="65" y="106"/>
                  </a:lnTo>
                  <a:lnTo>
                    <a:pt x="54" y="108"/>
                  </a:lnTo>
                  <a:lnTo>
                    <a:pt x="42" y="106"/>
                  </a:lnTo>
                  <a:lnTo>
                    <a:pt x="33" y="103"/>
                  </a:lnTo>
                  <a:lnTo>
                    <a:pt x="23" y="98"/>
                  </a:lnTo>
                  <a:lnTo>
                    <a:pt x="16" y="91"/>
                  </a:lnTo>
                  <a:lnTo>
                    <a:pt x="9" y="84"/>
                  </a:lnTo>
                  <a:lnTo>
                    <a:pt x="4" y="75"/>
                  </a:lnTo>
                  <a:lnTo>
                    <a:pt x="0" y="64"/>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95" name="Freeform 23"/>
            <p:cNvSpPr>
              <a:spLocks/>
            </p:cNvSpPr>
            <p:nvPr/>
          </p:nvSpPr>
          <p:spPr bwMode="auto">
            <a:xfrm>
              <a:off x="617" y="1120"/>
              <a:ext cx="169" cy="171"/>
            </a:xfrm>
            <a:custGeom>
              <a:avLst/>
              <a:gdLst>
                <a:gd name="T0" fmla="*/ 0 w 169"/>
                <a:gd name="T1" fmla="*/ 86 h 171"/>
                <a:gd name="T2" fmla="*/ 1 w 169"/>
                <a:gd name="T3" fmla="*/ 68 h 171"/>
                <a:gd name="T4" fmla="*/ 7 w 169"/>
                <a:gd name="T5" fmla="*/ 53 h 171"/>
                <a:gd name="T6" fmla="*/ 14 w 169"/>
                <a:gd name="T7" fmla="*/ 39 h 171"/>
                <a:gd name="T8" fmla="*/ 24 w 169"/>
                <a:gd name="T9" fmla="*/ 26 h 171"/>
                <a:gd name="T10" fmla="*/ 36 w 169"/>
                <a:gd name="T11" fmla="*/ 16 h 171"/>
                <a:gd name="T12" fmla="*/ 50 w 169"/>
                <a:gd name="T13" fmla="*/ 7 h 171"/>
                <a:gd name="T14" fmla="*/ 68 w 169"/>
                <a:gd name="T15" fmla="*/ 2 h 171"/>
                <a:gd name="T16" fmla="*/ 83 w 169"/>
                <a:gd name="T17" fmla="*/ 0 h 171"/>
                <a:gd name="T18" fmla="*/ 101 w 169"/>
                <a:gd name="T19" fmla="*/ 2 h 171"/>
                <a:gd name="T20" fmla="*/ 117 w 169"/>
                <a:gd name="T21" fmla="*/ 7 h 171"/>
                <a:gd name="T22" fmla="*/ 132 w 169"/>
                <a:gd name="T23" fmla="*/ 16 h 171"/>
                <a:gd name="T24" fmla="*/ 144 w 169"/>
                <a:gd name="T25" fmla="*/ 26 h 171"/>
                <a:gd name="T26" fmla="*/ 155 w 169"/>
                <a:gd name="T27" fmla="*/ 39 h 171"/>
                <a:gd name="T28" fmla="*/ 162 w 169"/>
                <a:gd name="T29" fmla="*/ 53 h 171"/>
                <a:gd name="T30" fmla="*/ 167 w 169"/>
                <a:gd name="T31" fmla="*/ 68 h 171"/>
                <a:gd name="T32" fmla="*/ 169 w 169"/>
                <a:gd name="T33" fmla="*/ 86 h 171"/>
                <a:gd name="T34" fmla="*/ 167 w 169"/>
                <a:gd name="T35" fmla="*/ 103 h 171"/>
                <a:gd name="T36" fmla="*/ 162 w 169"/>
                <a:gd name="T37" fmla="*/ 119 h 171"/>
                <a:gd name="T38" fmla="*/ 155 w 169"/>
                <a:gd name="T39" fmla="*/ 133 h 171"/>
                <a:gd name="T40" fmla="*/ 144 w 169"/>
                <a:gd name="T41" fmla="*/ 147 h 171"/>
                <a:gd name="T42" fmla="*/ 132 w 169"/>
                <a:gd name="T43" fmla="*/ 157 h 171"/>
                <a:gd name="T44" fmla="*/ 117 w 169"/>
                <a:gd name="T45" fmla="*/ 164 h 171"/>
                <a:gd name="T46" fmla="*/ 101 w 169"/>
                <a:gd name="T47" fmla="*/ 169 h 171"/>
                <a:gd name="T48" fmla="*/ 83 w 169"/>
                <a:gd name="T49" fmla="*/ 171 h 171"/>
                <a:gd name="T50" fmla="*/ 68 w 169"/>
                <a:gd name="T51" fmla="*/ 169 h 171"/>
                <a:gd name="T52" fmla="*/ 50 w 169"/>
                <a:gd name="T53" fmla="*/ 164 h 171"/>
                <a:gd name="T54" fmla="*/ 36 w 169"/>
                <a:gd name="T55" fmla="*/ 157 h 171"/>
                <a:gd name="T56" fmla="*/ 24 w 169"/>
                <a:gd name="T57" fmla="*/ 147 h 171"/>
                <a:gd name="T58" fmla="*/ 14 w 169"/>
                <a:gd name="T59" fmla="*/ 133 h 171"/>
                <a:gd name="T60" fmla="*/ 7 w 169"/>
                <a:gd name="T61" fmla="*/ 119 h 171"/>
                <a:gd name="T62" fmla="*/ 1 w 169"/>
                <a:gd name="T63" fmla="*/ 103 h 171"/>
                <a:gd name="T64" fmla="*/ 0 w 169"/>
                <a:gd name="T65" fmla="*/ 86 h 17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69"/>
                <a:gd name="T100" fmla="*/ 0 h 171"/>
                <a:gd name="T101" fmla="*/ 169 w 169"/>
                <a:gd name="T102" fmla="*/ 171 h 17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69" h="171">
                  <a:moveTo>
                    <a:pt x="0" y="86"/>
                  </a:moveTo>
                  <a:lnTo>
                    <a:pt x="1" y="68"/>
                  </a:lnTo>
                  <a:lnTo>
                    <a:pt x="7" y="53"/>
                  </a:lnTo>
                  <a:lnTo>
                    <a:pt x="14" y="39"/>
                  </a:lnTo>
                  <a:lnTo>
                    <a:pt x="24" y="26"/>
                  </a:lnTo>
                  <a:lnTo>
                    <a:pt x="36" y="16"/>
                  </a:lnTo>
                  <a:lnTo>
                    <a:pt x="50" y="7"/>
                  </a:lnTo>
                  <a:lnTo>
                    <a:pt x="68" y="2"/>
                  </a:lnTo>
                  <a:lnTo>
                    <a:pt x="83" y="0"/>
                  </a:lnTo>
                  <a:lnTo>
                    <a:pt x="101" y="2"/>
                  </a:lnTo>
                  <a:lnTo>
                    <a:pt x="117" y="7"/>
                  </a:lnTo>
                  <a:lnTo>
                    <a:pt x="132" y="16"/>
                  </a:lnTo>
                  <a:lnTo>
                    <a:pt x="144" y="26"/>
                  </a:lnTo>
                  <a:lnTo>
                    <a:pt x="155" y="39"/>
                  </a:lnTo>
                  <a:lnTo>
                    <a:pt x="162" y="53"/>
                  </a:lnTo>
                  <a:lnTo>
                    <a:pt x="167" y="68"/>
                  </a:lnTo>
                  <a:lnTo>
                    <a:pt x="169" y="86"/>
                  </a:lnTo>
                  <a:lnTo>
                    <a:pt x="167" y="103"/>
                  </a:lnTo>
                  <a:lnTo>
                    <a:pt x="162" y="119"/>
                  </a:lnTo>
                  <a:lnTo>
                    <a:pt x="155" y="133"/>
                  </a:lnTo>
                  <a:lnTo>
                    <a:pt x="144" y="147"/>
                  </a:lnTo>
                  <a:lnTo>
                    <a:pt x="132" y="157"/>
                  </a:lnTo>
                  <a:lnTo>
                    <a:pt x="117" y="164"/>
                  </a:lnTo>
                  <a:lnTo>
                    <a:pt x="101" y="169"/>
                  </a:lnTo>
                  <a:lnTo>
                    <a:pt x="83" y="171"/>
                  </a:lnTo>
                  <a:lnTo>
                    <a:pt x="68" y="169"/>
                  </a:lnTo>
                  <a:lnTo>
                    <a:pt x="50" y="164"/>
                  </a:lnTo>
                  <a:lnTo>
                    <a:pt x="36" y="157"/>
                  </a:lnTo>
                  <a:lnTo>
                    <a:pt x="24" y="147"/>
                  </a:lnTo>
                  <a:lnTo>
                    <a:pt x="14" y="133"/>
                  </a:lnTo>
                  <a:lnTo>
                    <a:pt x="7" y="119"/>
                  </a:lnTo>
                  <a:lnTo>
                    <a:pt x="1" y="103"/>
                  </a:lnTo>
                  <a:lnTo>
                    <a:pt x="0" y="86"/>
                  </a:lnTo>
                  <a:close/>
                </a:path>
              </a:pathLst>
            </a:custGeom>
            <a:gradFill rotWithShape="1">
              <a:gsLst>
                <a:gs pos="0">
                  <a:srgbClr val="FFE2DB"/>
                </a:gs>
                <a:gs pos="100000">
                  <a:srgbClr val="EC2D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96" name="Freeform 24"/>
            <p:cNvSpPr>
              <a:spLocks/>
            </p:cNvSpPr>
            <p:nvPr/>
          </p:nvSpPr>
          <p:spPr bwMode="auto">
            <a:xfrm>
              <a:off x="1200" y="483"/>
              <a:ext cx="171" cy="171"/>
            </a:xfrm>
            <a:custGeom>
              <a:avLst/>
              <a:gdLst>
                <a:gd name="T0" fmla="*/ 0 w 171"/>
                <a:gd name="T1" fmla="*/ 85 h 171"/>
                <a:gd name="T2" fmla="*/ 1 w 171"/>
                <a:gd name="T3" fmla="*/ 68 h 171"/>
                <a:gd name="T4" fmla="*/ 7 w 171"/>
                <a:gd name="T5" fmla="*/ 52 h 171"/>
                <a:gd name="T6" fmla="*/ 15 w 171"/>
                <a:gd name="T7" fmla="*/ 38 h 171"/>
                <a:gd name="T8" fmla="*/ 26 w 171"/>
                <a:gd name="T9" fmla="*/ 26 h 171"/>
                <a:gd name="T10" fmla="*/ 38 w 171"/>
                <a:gd name="T11" fmla="*/ 16 h 171"/>
                <a:gd name="T12" fmla="*/ 52 w 171"/>
                <a:gd name="T13" fmla="*/ 7 h 171"/>
                <a:gd name="T14" fmla="*/ 68 w 171"/>
                <a:gd name="T15" fmla="*/ 2 h 171"/>
                <a:gd name="T16" fmla="*/ 85 w 171"/>
                <a:gd name="T17" fmla="*/ 0 h 171"/>
                <a:gd name="T18" fmla="*/ 103 w 171"/>
                <a:gd name="T19" fmla="*/ 2 h 171"/>
                <a:gd name="T20" fmla="*/ 118 w 171"/>
                <a:gd name="T21" fmla="*/ 7 h 171"/>
                <a:gd name="T22" fmla="*/ 132 w 171"/>
                <a:gd name="T23" fmla="*/ 16 h 171"/>
                <a:gd name="T24" fmla="*/ 145 w 171"/>
                <a:gd name="T25" fmla="*/ 26 h 171"/>
                <a:gd name="T26" fmla="*/ 155 w 171"/>
                <a:gd name="T27" fmla="*/ 38 h 171"/>
                <a:gd name="T28" fmla="*/ 164 w 171"/>
                <a:gd name="T29" fmla="*/ 52 h 171"/>
                <a:gd name="T30" fmla="*/ 169 w 171"/>
                <a:gd name="T31" fmla="*/ 68 h 171"/>
                <a:gd name="T32" fmla="*/ 171 w 171"/>
                <a:gd name="T33" fmla="*/ 85 h 171"/>
                <a:gd name="T34" fmla="*/ 169 w 171"/>
                <a:gd name="T35" fmla="*/ 103 h 171"/>
                <a:gd name="T36" fmla="*/ 164 w 171"/>
                <a:gd name="T37" fmla="*/ 119 h 171"/>
                <a:gd name="T38" fmla="*/ 155 w 171"/>
                <a:gd name="T39" fmla="*/ 133 h 171"/>
                <a:gd name="T40" fmla="*/ 145 w 171"/>
                <a:gd name="T41" fmla="*/ 147 h 171"/>
                <a:gd name="T42" fmla="*/ 132 w 171"/>
                <a:gd name="T43" fmla="*/ 155 h 171"/>
                <a:gd name="T44" fmla="*/ 118 w 171"/>
                <a:gd name="T45" fmla="*/ 164 h 171"/>
                <a:gd name="T46" fmla="*/ 103 w 171"/>
                <a:gd name="T47" fmla="*/ 169 h 171"/>
                <a:gd name="T48" fmla="*/ 85 w 171"/>
                <a:gd name="T49" fmla="*/ 171 h 171"/>
                <a:gd name="T50" fmla="*/ 68 w 171"/>
                <a:gd name="T51" fmla="*/ 169 h 171"/>
                <a:gd name="T52" fmla="*/ 52 w 171"/>
                <a:gd name="T53" fmla="*/ 164 h 171"/>
                <a:gd name="T54" fmla="*/ 38 w 171"/>
                <a:gd name="T55" fmla="*/ 155 h 171"/>
                <a:gd name="T56" fmla="*/ 26 w 171"/>
                <a:gd name="T57" fmla="*/ 147 h 171"/>
                <a:gd name="T58" fmla="*/ 15 w 171"/>
                <a:gd name="T59" fmla="*/ 133 h 171"/>
                <a:gd name="T60" fmla="*/ 7 w 171"/>
                <a:gd name="T61" fmla="*/ 119 h 171"/>
                <a:gd name="T62" fmla="*/ 1 w 171"/>
                <a:gd name="T63" fmla="*/ 103 h 171"/>
                <a:gd name="T64" fmla="*/ 0 w 171"/>
                <a:gd name="T65" fmla="*/ 85 h 17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71"/>
                <a:gd name="T100" fmla="*/ 0 h 171"/>
                <a:gd name="T101" fmla="*/ 171 w 171"/>
                <a:gd name="T102" fmla="*/ 171 h 17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71" h="171">
                  <a:moveTo>
                    <a:pt x="0" y="85"/>
                  </a:moveTo>
                  <a:lnTo>
                    <a:pt x="1" y="68"/>
                  </a:lnTo>
                  <a:lnTo>
                    <a:pt x="7" y="52"/>
                  </a:lnTo>
                  <a:lnTo>
                    <a:pt x="15" y="38"/>
                  </a:lnTo>
                  <a:lnTo>
                    <a:pt x="26" y="26"/>
                  </a:lnTo>
                  <a:lnTo>
                    <a:pt x="38" y="16"/>
                  </a:lnTo>
                  <a:lnTo>
                    <a:pt x="52" y="7"/>
                  </a:lnTo>
                  <a:lnTo>
                    <a:pt x="68" y="2"/>
                  </a:lnTo>
                  <a:lnTo>
                    <a:pt x="85" y="0"/>
                  </a:lnTo>
                  <a:lnTo>
                    <a:pt x="103" y="2"/>
                  </a:lnTo>
                  <a:lnTo>
                    <a:pt x="118" y="7"/>
                  </a:lnTo>
                  <a:lnTo>
                    <a:pt x="132" y="16"/>
                  </a:lnTo>
                  <a:lnTo>
                    <a:pt x="145" y="26"/>
                  </a:lnTo>
                  <a:lnTo>
                    <a:pt x="155" y="38"/>
                  </a:lnTo>
                  <a:lnTo>
                    <a:pt x="164" y="52"/>
                  </a:lnTo>
                  <a:lnTo>
                    <a:pt x="169" y="68"/>
                  </a:lnTo>
                  <a:lnTo>
                    <a:pt x="171" y="85"/>
                  </a:lnTo>
                  <a:lnTo>
                    <a:pt x="169" y="103"/>
                  </a:lnTo>
                  <a:lnTo>
                    <a:pt x="164" y="119"/>
                  </a:lnTo>
                  <a:lnTo>
                    <a:pt x="155" y="133"/>
                  </a:lnTo>
                  <a:lnTo>
                    <a:pt x="145" y="147"/>
                  </a:lnTo>
                  <a:lnTo>
                    <a:pt x="132" y="155"/>
                  </a:lnTo>
                  <a:lnTo>
                    <a:pt x="118" y="164"/>
                  </a:lnTo>
                  <a:lnTo>
                    <a:pt x="103" y="169"/>
                  </a:lnTo>
                  <a:lnTo>
                    <a:pt x="85" y="171"/>
                  </a:lnTo>
                  <a:lnTo>
                    <a:pt x="68" y="169"/>
                  </a:lnTo>
                  <a:lnTo>
                    <a:pt x="52" y="164"/>
                  </a:lnTo>
                  <a:lnTo>
                    <a:pt x="38" y="155"/>
                  </a:lnTo>
                  <a:lnTo>
                    <a:pt x="26" y="147"/>
                  </a:lnTo>
                  <a:lnTo>
                    <a:pt x="15" y="133"/>
                  </a:lnTo>
                  <a:lnTo>
                    <a:pt x="7" y="119"/>
                  </a:lnTo>
                  <a:lnTo>
                    <a:pt x="1" y="103"/>
                  </a:lnTo>
                  <a:lnTo>
                    <a:pt x="0" y="85"/>
                  </a:lnTo>
                  <a:close/>
                </a:path>
              </a:pathLst>
            </a:custGeom>
            <a:gradFill rotWithShape="1">
              <a:gsLst>
                <a:gs pos="0">
                  <a:srgbClr val="FFE2DB"/>
                </a:gs>
                <a:gs pos="100000">
                  <a:srgbClr val="EC2D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97" name="Freeform 25"/>
            <p:cNvSpPr>
              <a:spLocks/>
            </p:cNvSpPr>
            <p:nvPr/>
          </p:nvSpPr>
          <p:spPr bwMode="auto">
            <a:xfrm>
              <a:off x="835" y="665"/>
              <a:ext cx="157" cy="157"/>
            </a:xfrm>
            <a:custGeom>
              <a:avLst/>
              <a:gdLst>
                <a:gd name="T0" fmla="*/ 157 w 157"/>
                <a:gd name="T1" fmla="*/ 78 h 157"/>
                <a:gd name="T2" fmla="*/ 157 w 157"/>
                <a:gd name="T3" fmla="*/ 62 h 157"/>
                <a:gd name="T4" fmla="*/ 152 w 157"/>
                <a:gd name="T5" fmla="*/ 48 h 157"/>
                <a:gd name="T6" fmla="*/ 145 w 157"/>
                <a:gd name="T7" fmla="*/ 34 h 157"/>
                <a:gd name="T8" fmla="*/ 134 w 157"/>
                <a:gd name="T9" fmla="*/ 22 h 157"/>
                <a:gd name="T10" fmla="*/ 124 w 157"/>
                <a:gd name="T11" fmla="*/ 13 h 157"/>
                <a:gd name="T12" fmla="*/ 110 w 157"/>
                <a:gd name="T13" fmla="*/ 6 h 157"/>
                <a:gd name="T14" fmla="*/ 94 w 157"/>
                <a:gd name="T15" fmla="*/ 1 h 157"/>
                <a:gd name="T16" fmla="*/ 78 w 157"/>
                <a:gd name="T17" fmla="*/ 0 h 157"/>
                <a:gd name="T18" fmla="*/ 63 w 157"/>
                <a:gd name="T19" fmla="*/ 1 h 157"/>
                <a:gd name="T20" fmla="*/ 49 w 157"/>
                <a:gd name="T21" fmla="*/ 6 h 157"/>
                <a:gd name="T22" fmla="*/ 35 w 157"/>
                <a:gd name="T23" fmla="*/ 13 h 157"/>
                <a:gd name="T24" fmla="*/ 22 w 157"/>
                <a:gd name="T25" fmla="*/ 22 h 157"/>
                <a:gd name="T26" fmla="*/ 14 w 157"/>
                <a:gd name="T27" fmla="*/ 34 h 157"/>
                <a:gd name="T28" fmla="*/ 7 w 157"/>
                <a:gd name="T29" fmla="*/ 48 h 157"/>
                <a:gd name="T30" fmla="*/ 2 w 157"/>
                <a:gd name="T31" fmla="*/ 62 h 157"/>
                <a:gd name="T32" fmla="*/ 0 w 157"/>
                <a:gd name="T33" fmla="*/ 78 h 157"/>
                <a:gd name="T34" fmla="*/ 2 w 157"/>
                <a:gd name="T35" fmla="*/ 94 h 157"/>
                <a:gd name="T36" fmla="*/ 7 w 157"/>
                <a:gd name="T37" fmla="*/ 109 h 157"/>
                <a:gd name="T38" fmla="*/ 14 w 157"/>
                <a:gd name="T39" fmla="*/ 122 h 157"/>
                <a:gd name="T40" fmla="*/ 22 w 157"/>
                <a:gd name="T41" fmla="*/ 134 h 157"/>
                <a:gd name="T42" fmla="*/ 35 w 157"/>
                <a:gd name="T43" fmla="*/ 144 h 157"/>
                <a:gd name="T44" fmla="*/ 49 w 157"/>
                <a:gd name="T45" fmla="*/ 151 h 157"/>
                <a:gd name="T46" fmla="*/ 63 w 157"/>
                <a:gd name="T47" fmla="*/ 155 h 157"/>
                <a:gd name="T48" fmla="*/ 78 w 157"/>
                <a:gd name="T49" fmla="*/ 157 h 157"/>
                <a:gd name="T50" fmla="*/ 94 w 157"/>
                <a:gd name="T51" fmla="*/ 155 h 157"/>
                <a:gd name="T52" fmla="*/ 110 w 157"/>
                <a:gd name="T53" fmla="*/ 151 h 157"/>
                <a:gd name="T54" fmla="*/ 124 w 157"/>
                <a:gd name="T55" fmla="*/ 144 h 157"/>
                <a:gd name="T56" fmla="*/ 134 w 157"/>
                <a:gd name="T57" fmla="*/ 134 h 157"/>
                <a:gd name="T58" fmla="*/ 145 w 157"/>
                <a:gd name="T59" fmla="*/ 122 h 157"/>
                <a:gd name="T60" fmla="*/ 152 w 157"/>
                <a:gd name="T61" fmla="*/ 109 h 157"/>
                <a:gd name="T62" fmla="*/ 157 w 157"/>
                <a:gd name="T63" fmla="*/ 94 h 157"/>
                <a:gd name="T64" fmla="*/ 157 w 157"/>
                <a:gd name="T65" fmla="*/ 78 h 1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7"/>
                <a:gd name="T100" fmla="*/ 0 h 157"/>
                <a:gd name="T101" fmla="*/ 157 w 157"/>
                <a:gd name="T102" fmla="*/ 157 h 1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7" h="157">
                  <a:moveTo>
                    <a:pt x="157" y="78"/>
                  </a:moveTo>
                  <a:lnTo>
                    <a:pt x="157" y="62"/>
                  </a:lnTo>
                  <a:lnTo>
                    <a:pt x="152" y="48"/>
                  </a:lnTo>
                  <a:lnTo>
                    <a:pt x="145" y="34"/>
                  </a:lnTo>
                  <a:lnTo>
                    <a:pt x="134" y="22"/>
                  </a:lnTo>
                  <a:lnTo>
                    <a:pt x="124" y="13"/>
                  </a:lnTo>
                  <a:lnTo>
                    <a:pt x="110" y="6"/>
                  </a:lnTo>
                  <a:lnTo>
                    <a:pt x="94" y="1"/>
                  </a:lnTo>
                  <a:lnTo>
                    <a:pt x="78" y="0"/>
                  </a:lnTo>
                  <a:lnTo>
                    <a:pt x="63" y="1"/>
                  </a:lnTo>
                  <a:lnTo>
                    <a:pt x="49" y="6"/>
                  </a:lnTo>
                  <a:lnTo>
                    <a:pt x="35" y="13"/>
                  </a:lnTo>
                  <a:lnTo>
                    <a:pt x="22" y="22"/>
                  </a:lnTo>
                  <a:lnTo>
                    <a:pt x="14" y="34"/>
                  </a:lnTo>
                  <a:lnTo>
                    <a:pt x="7" y="48"/>
                  </a:lnTo>
                  <a:lnTo>
                    <a:pt x="2" y="62"/>
                  </a:lnTo>
                  <a:lnTo>
                    <a:pt x="0" y="78"/>
                  </a:lnTo>
                  <a:lnTo>
                    <a:pt x="2" y="94"/>
                  </a:lnTo>
                  <a:lnTo>
                    <a:pt x="7" y="109"/>
                  </a:lnTo>
                  <a:lnTo>
                    <a:pt x="14" y="122"/>
                  </a:lnTo>
                  <a:lnTo>
                    <a:pt x="22" y="134"/>
                  </a:lnTo>
                  <a:lnTo>
                    <a:pt x="35" y="144"/>
                  </a:lnTo>
                  <a:lnTo>
                    <a:pt x="49" y="151"/>
                  </a:lnTo>
                  <a:lnTo>
                    <a:pt x="63" y="155"/>
                  </a:lnTo>
                  <a:lnTo>
                    <a:pt x="78" y="157"/>
                  </a:lnTo>
                  <a:lnTo>
                    <a:pt x="94" y="155"/>
                  </a:lnTo>
                  <a:lnTo>
                    <a:pt x="110" y="151"/>
                  </a:lnTo>
                  <a:lnTo>
                    <a:pt x="124" y="144"/>
                  </a:lnTo>
                  <a:lnTo>
                    <a:pt x="134" y="134"/>
                  </a:lnTo>
                  <a:lnTo>
                    <a:pt x="145" y="122"/>
                  </a:lnTo>
                  <a:lnTo>
                    <a:pt x="152" y="109"/>
                  </a:lnTo>
                  <a:lnTo>
                    <a:pt x="157" y="94"/>
                  </a:lnTo>
                  <a:lnTo>
                    <a:pt x="157" y="78"/>
                  </a:lnTo>
                  <a:close/>
                </a:path>
              </a:pathLst>
            </a:custGeom>
            <a:gradFill rotWithShape="1">
              <a:gsLst>
                <a:gs pos="0">
                  <a:schemeClr val="bg1"/>
                </a:gs>
                <a:gs pos="100000">
                  <a:srgbClr val="A3D5D9"/>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98" name="Freeform 26"/>
            <p:cNvSpPr>
              <a:spLocks/>
            </p:cNvSpPr>
            <p:nvPr/>
          </p:nvSpPr>
          <p:spPr bwMode="auto">
            <a:xfrm>
              <a:off x="976" y="1323"/>
              <a:ext cx="159" cy="157"/>
            </a:xfrm>
            <a:custGeom>
              <a:avLst/>
              <a:gdLst>
                <a:gd name="T0" fmla="*/ 159 w 159"/>
                <a:gd name="T1" fmla="*/ 78 h 157"/>
                <a:gd name="T2" fmla="*/ 157 w 159"/>
                <a:gd name="T3" fmla="*/ 63 h 157"/>
                <a:gd name="T4" fmla="*/ 152 w 159"/>
                <a:gd name="T5" fmla="*/ 47 h 157"/>
                <a:gd name="T6" fmla="*/ 145 w 159"/>
                <a:gd name="T7" fmla="*/ 35 h 157"/>
                <a:gd name="T8" fmla="*/ 135 w 159"/>
                <a:gd name="T9" fmla="*/ 22 h 157"/>
                <a:gd name="T10" fmla="*/ 124 w 159"/>
                <a:gd name="T11" fmla="*/ 14 h 157"/>
                <a:gd name="T12" fmla="*/ 110 w 159"/>
                <a:gd name="T13" fmla="*/ 5 h 157"/>
                <a:gd name="T14" fmla="*/ 94 w 159"/>
                <a:gd name="T15" fmla="*/ 1 h 157"/>
                <a:gd name="T16" fmla="*/ 79 w 159"/>
                <a:gd name="T17" fmla="*/ 0 h 157"/>
                <a:gd name="T18" fmla="*/ 63 w 159"/>
                <a:gd name="T19" fmla="*/ 1 h 157"/>
                <a:gd name="T20" fmla="*/ 49 w 159"/>
                <a:gd name="T21" fmla="*/ 5 h 157"/>
                <a:gd name="T22" fmla="*/ 35 w 159"/>
                <a:gd name="T23" fmla="*/ 14 h 157"/>
                <a:gd name="T24" fmla="*/ 23 w 159"/>
                <a:gd name="T25" fmla="*/ 22 h 157"/>
                <a:gd name="T26" fmla="*/ 14 w 159"/>
                <a:gd name="T27" fmla="*/ 35 h 157"/>
                <a:gd name="T28" fmla="*/ 7 w 159"/>
                <a:gd name="T29" fmla="*/ 47 h 157"/>
                <a:gd name="T30" fmla="*/ 2 w 159"/>
                <a:gd name="T31" fmla="*/ 63 h 157"/>
                <a:gd name="T32" fmla="*/ 0 w 159"/>
                <a:gd name="T33" fmla="*/ 78 h 157"/>
                <a:gd name="T34" fmla="*/ 2 w 159"/>
                <a:gd name="T35" fmla="*/ 94 h 157"/>
                <a:gd name="T36" fmla="*/ 7 w 159"/>
                <a:gd name="T37" fmla="*/ 110 h 157"/>
                <a:gd name="T38" fmla="*/ 14 w 159"/>
                <a:gd name="T39" fmla="*/ 122 h 157"/>
                <a:gd name="T40" fmla="*/ 23 w 159"/>
                <a:gd name="T41" fmla="*/ 134 h 157"/>
                <a:gd name="T42" fmla="*/ 35 w 159"/>
                <a:gd name="T43" fmla="*/ 145 h 157"/>
                <a:gd name="T44" fmla="*/ 49 w 159"/>
                <a:gd name="T45" fmla="*/ 152 h 157"/>
                <a:gd name="T46" fmla="*/ 63 w 159"/>
                <a:gd name="T47" fmla="*/ 155 h 157"/>
                <a:gd name="T48" fmla="*/ 79 w 159"/>
                <a:gd name="T49" fmla="*/ 157 h 157"/>
                <a:gd name="T50" fmla="*/ 94 w 159"/>
                <a:gd name="T51" fmla="*/ 155 h 157"/>
                <a:gd name="T52" fmla="*/ 110 w 159"/>
                <a:gd name="T53" fmla="*/ 152 h 157"/>
                <a:gd name="T54" fmla="*/ 124 w 159"/>
                <a:gd name="T55" fmla="*/ 145 h 157"/>
                <a:gd name="T56" fmla="*/ 135 w 159"/>
                <a:gd name="T57" fmla="*/ 134 h 157"/>
                <a:gd name="T58" fmla="*/ 145 w 159"/>
                <a:gd name="T59" fmla="*/ 122 h 157"/>
                <a:gd name="T60" fmla="*/ 152 w 159"/>
                <a:gd name="T61" fmla="*/ 110 h 157"/>
                <a:gd name="T62" fmla="*/ 157 w 159"/>
                <a:gd name="T63" fmla="*/ 94 h 157"/>
                <a:gd name="T64" fmla="*/ 159 w 159"/>
                <a:gd name="T65" fmla="*/ 78 h 1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7"/>
                <a:gd name="T101" fmla="*/ 159 w 159"/>
                <a:gd name="T102" fmla="*/ 157 h 1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7">
                  <a:moveTo>
                    <a:pt x="159" y="78"/>
                  </a:moveTo>
                  <a:lnTo>
                    <a:pt x="157" y="63"/>
                  </a:lnTo>
                  <a:lnTo>
                    <a:pt x="152" y="47"/>
                  </a:lnTo>
                  <a:lnTo>
                    <a:pt x="145" y="35"/>
                  </a:lnTo>
                  <a:lnTo>
                    <a:pt x="135" y="22"/>
                  </a:lnTo>
                  <a:lnTo>
                    <a:pt x="124" y="14"/>
                  </a:lnTo>
                  <a:lnTo>
                    <a:pt x="110" y="5"/>
                  </a:lnTo>
                  <a:lnTo>
                    <a:pt x="94" y="1"/>
                  </a:lnTo>
                  <a:lnTo>
                    <a:pt x="79" y="0"/>
                  </a:lnTo>
                  <a:lnTo>
                    <a:pt x="63" y="1"/>
                  </a:lnTo>
                  <a:lnTo>
                    <a:pt x="49" y="5"/>
                  </a:lnTo>
                  <a:lnTo>
                    <a:pt x="35" y="14"/>
                  </a:lnTo>
                  <a:lnTo>
                    <a:pt x="23" y="22"/>
                  </a:lnTo>
                  <a:lnTo>
                    <a:pt x="14" y="35"/>
                  </a:lnTo>
                  <a:lnTo>
                    <a:pt x="7" y="47"/>
                  </a:lnTo>
                  <a:lnTo>
                    <a:pt x="2" y="63"/>
                  </a:lnTo>
                  <a:lnTo>
                    <a:pt x="0" y="78"/>
                  </a:lnTo>
                  <a:lnTo>
                    <a:pt x="2" y="94"/>
                  </a:lnTo>
                  <a:lnTo>
                    <a:pt x="7" y="110"/>
                  </a:lnTo>
                  <a:lnTo>
                    <a:pt x="14" y="122"/>
                  </a:lnTo>
                  <a:lnTo>
                    <a:pt x="23" y="134"/>
                  </a:lnTo>
                  <a:lnTo>
                    <a:pt x="35" y="145"/>
                  </a:lnTo>
                  <a:lnTo>
                    <a:pt x="49" y="152"/>
                  </a:lnTo>
                  <a:lnTo>
                    <a:pt x="63" y="155"/>
                  </a:lnTo>
                  <a:lnTo>
                    <a:pt x="79" y="157"/>
                  </a:lnTo>
                  <a:lnTo>
                    <a:pt x="94" y="155"/>
                  </a:lnTo>
                  <a:lnTo>
                    <a:pt x="110" y="152"/>
                  </a:lnTo>
                  <a:lnTo>
                    <a:pt x="124" y="145"/>
                  </a:lnTo>
                  <a:lnTo>
                    <a:pt x="135" y="134"/>
                  </a:lnTo>
                  <a:lnTo>
                    <a:pt x="145" y="122"/>
                  </a:lnTo>
                  <a:lnTo>
                    <a:pt x="152" y="110"/>
                  </a:lnTo>
                  <a:lnTo>
                    <a:pt x="157" y="94"/>
                  </a:lnTo>
                  <a:lnTo>
                    <a:pt x="159" y="78"/>
                  </a:lnTo>
                  <a:close/>
                </a:path>
              </a:pathLst>
            </a:custGeom>
            <a:gradFill rotWithShape="1">
              <a:gsLst>
                <a:gs pos="0">
                  <a:schemeClr val="bg1"/>
                </a:gs>
                <a:gs pos="100000">
                  <a:srgbClr val="A3D5D9"/>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99" name="Freeform 27"/>
            <p:cNvSpPr>
              <a:spLocks/>
            </p:cNvSpPr>
            <p:nvPr/>
          </p:nvSpPr>
          <p:spPr bwMode="auto">
            <a:xfrm>
              <a:off x="781" y="1181"/>
              <a:ext cx="85" cy="51"/>
            </a:xfrm>
            <a:custGeom>
              <a:avLst/>
              <a:gdLst>
                <a:gd name="T0" fmla="*/ 73 w 85"/>
                <a:gd name="T1" fmla="*/ 44 h 51"/>
                <a:gd name="T2" fmla="*/ 1 w 85"/>
                <a:gd name="T3" fmla="*/ 51 h 51"/>
                <a:gd name="T4" fmla="*/ 5 w 85"/>
                <a:gd name="T5" fmla="*/ 37 h 51"/>
                <a:gd name="T6" fmla="*/ 5 w 85"/>
                <a:gd name="T7" fmla="*/ 28 h 51"/>
                <a:gd name="T8" fmla="*/ 3 w 85"/>
                <a:gd name="T9" fmla="*/ 16 h 51"/>
                <a:gd name="T10" fmla="*/ 0 w 85"/>
                <a:gd name="T11" fmla="*/ 0 h 51"/>
                <a:gd name="T12" fmla="*/ 73 w 85"/>
                <a:gd name="T13" fmla="*/ 5 h 51"/>
                <a:gd name="T14" fmla="*/ 78 w 85"/>
                <a:gd name="T15" fmla="*/ 7 h 51"/>
                <a:gd name="T16" fmla="*/ 82 w 85"/>
                <a:gd name="T17" fmla="*/ 11 h 51"/>
                <a:gd name="T18" fmla="*/ 85 w 85"/>
                <a:gd name="T19" fmla="*/ 18 h 51"/>
                <a:gd name="T20" fmla="*/ 85 w 85"/>
                <a:gd name="T21" fmla="*/ 25 h 51"/>
                <a:gd name="T22" fmla="*/ 85 w 85"/>
                <a:gd name="T23" fmla="*/ 32 h 51"/>
                <a:gd name="T24" fmla="*/ 82 w 85"/>
                <a:gd name="T25" fmla="*/ 37 h 51"/>
                <a:gd name="T26" fmla="*/ 78 w 85"/>
                <a:gd name="T27" fmla="*/ 42 h 51"/>
                <a:gd name="T28" fmla="*/ 73 w 85"/>
                <a:gd name="T29" fmla="*/ 44 h 5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51"/>
                <a:gd name="T47" fmla="*/ 85 w 85"/>
                <a:gd name="T48" fmla="*/ 51 h 5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51">
                  <a:moveTo>
                    <a:pt x="73" y="44"/>
                  </a:moveTo>
                  <a:lnTo>
                    <a:pt x="1" y="51"/>
                  </a:lnTo>
                  <a:lnTo>
                    <a:pt x="5" y="37"/>
                  </a:lnTo>
                  <a:lnTo>
                    <a:pt x="5" y="28"/>
                  </a:lnTo>
                  <a:lnTo>
                    <a:pt x="3" y="16"/>
                  </a:lnTo>
                  <a:lnTo>
                    <a:pt x="0" y="0"/>
                  </a:lnTo>
                  <a:lnTo>
                    <a:pt x="73" y="5"/>
                  </a:lnTo>
                  <a:lnTo>
                    <a:pt x="78" y="7"/>
                  </a:lnTo>
                  <a:lnTo>
                    <a:pt x="82" y="11"/>
                  </a:lnTo>
                  <a:lnTo>
                    <a:pt x="85" y="18"/>
                  </a:lnTo>
                  <a:lnTo>
                    <a:pt x="85" y="25"/>
                  </a:lnTo>
                  <a:lnTo>
                    <a:pt x="85" y="32"/>
                  </a:lnTo>
                  <a:lnTo>
                    <a:pt x="82" y="37"/>
                  </a:lnTo>
                  <a:lnTo>
                    <a:pt x="78" y="42"/>
                  </a:lnTo>
                  <a:lnTo>
                    <a:pt x="73" y="44"/>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00" name="Freeform 28"/>
            <p:cNvSpPr>
              <a:spLocks/>
            </p:cNvSpPr>
            <p:nvPr/>
          </p:nvSpPr>
          <p:spPr bwMode="auto">
            <a:xfrm>
              <a:off x="781" y="1181"/>
              <a:ext cx="85" cy="51"/>
            </a:xfrm>
            <a:custGeom>
              <a:avLst/>
              <a:gdLst>
                <a:gd name="T0" fmla="*/ 73 w 85"/>
                <a:gd name="T1" fmla="*/ 44 h 51"/>
                <a:gd name="T2" fmla="*/ 1 w 85"/>
                <a:gd name="T3" fmla="*/ 51 h 51"/>
                <a:gd name="T4" fmla="*/ 5 w 85"/>
                <a:gd name="T5" fmla="*/ 37 h 51"/>
                <a:gd name="T6" fmla="*/ 5 w 85"/>
                <a:gd name="T7" fmla="*/ 28 h 51"/>
                <a:gd name="T8" fmla="*/ 3 w 85"/>
                <a:gd name="T9" fmla="*/ 16 h 51"/>
                <a:gd name="T10" fmla="*/ 0 w 85"/>
                <a:gd name="T11" fmla="*/ 0 h 51"/>
                <a:gd name="T12" fmla="*/ 73 w 85"/>
                <a:gd name="T13" fmla="*/ 5 h 51"/>
                <a:gd name="T14" fmla="*/ 78 w 85"/>
                <a:gd name="T15" fmla="*/ 7 h 51"/>
                <a:gd name="T16" fmla="*/ 82 w 85"/>
                <a:gd name="T17" fmla="*/ 11 h 51"/>
                <a:gd name="T18" fmla="*/ 85 w 85"/>
                <a:gd name="T19" fmla="*/ 18 h 51"/>
                <a:gd name="T20" fmla="*/ 85 w 85"/>
                <a:gd name="T21" fmla="*/ 25 h 51"/>
                <a:gd name="T22" fmla="*/ 85 w 85"/>
                <a:gd name="T23" fmla="*/ 32 h 51"/>
                <a:gd name="T24" fmla="*/ 82 w 85"/>
                <a:gd name="T25" fmla="*/ 37 h 51"/>
                <a:gd name="T26" fmla="*/ 78 w 85"/>
                <a:gd name="T27" fmla="*/ 42 h 51"/>
                <a:gd name="T28" fmla="*/ 73 w 85"/>
                <a:gd name="T29" fmla="*/ 44 h 5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51"/>
                <a:gd name="T47" fmla="*/ 85 w 85"/>
                <a:gd name="T48" fmla="*/ 51 h 5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51">
                  <a:moveTo>
                    <a:pt x="73" y="44"/>
                  </a:moveTo>
                  <a:lnTo>
                    <a:pt x="1" y="51"/>
                  </a:lnTo>
                  <a:lnTo>
                    <a:pt x="5" y="37"/>
                  </a:lnTo>
                  <a:lnTo>
                    <a:pt x="5" y="28"/>
                  </a:lnTo>
                  <a:lnTo>
                    <a:pt x="3" y="16"/>
                  </a:lnTo>
                  <a:lnTo>
                    <a:pt x="0" y="0"/>
                  </a:lnTo>
                  <a:lnTo>
                    <a:pt x="73" y="5"/>
                  </a:lnTo>
                  <a:lnTo>
                    <a:pt x="78" y="7"/>
                  </a:lnTo>
                  <a:lnTo>
                    <a:pt x="82" y="11"/>
                  </a:lnTo>
                  <a:lnTo>
                    <a:pt x="85" y="18"/>
                  </a:lnTo>
                  <a:lnTo>
                    <a:pt x="85" y="25"/>
                  </a:lnTo>
                  <a:lnTo>
                    <a:pt x="85" y="32"/>
                  </a:lnTo>
                  <a:lnTo>
                    <a:pt x="82" y="37"/>
                  </a:lnTo>
                  <a:lnTo>
                    <a:pt x="78" y="42"/>
                  </a:lnTo>
                  <a:lnTo>
                    <a:pt x="73" y="44"/>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601" name="Freeform 29"/>
            <p:cNvSpPr>
              <a:spLocks/>
            </p:cNvSpPr>
            <p:nvPr/>
          </p:nvSpPr>
          <p:spPr bwMode="auto">
            <a:xfrm>
              <a:off x="1137" y="544"/>
              <a:ext cx="84" cy="51"/>
            </a:xfrm>
            <a:custGeom>
              <a:avLst/>
              <a:gdLst>
                <a:gd name="T0" fmla="*/ 71 w 84"/>
                <a:gd name="T1" fmla="*/ 42 h 51"/>
                <a:gd name="T2" fmla="*/ 2 w 84"/>
                <a:gd name="T3" fmla="*/ 51 h 51"/>
                <a:gd name="T4" fmla="*/ 5 w 84"/>
                <a:gd name="T5" fmla="*/ 37 h 51"/>
                <a:gd name="T6" fmla="*/ 5 w 84"/>
                <a:gd name="T7" fmla="*/ 28 h 51"/>
                <a:gd name="T8" fmla="*/ 3 w 84"/>
                <a:gd name="T9" fmla="*/ 16 h 51"/>
                <a:gd name="T10" fmla="*/ 0 w 84"/>
                <a:gd name="T11" fmla="*/ 0 h 51"/>
                <a:gd name="T12" fmla="*/ 71 w 84"/>
                <a:gd name="T13" fmla="*/ 5 h 51"/>
                <a:gd name="T14" fmla="*/ 78 w 84"/>
                <a:gd name="T15" fmla="*/ 7 h 51"/>
                <a:gd name="T16" fmla="*/ 82 w 84"/>
                <a:gd name="T17" fmla="*/ 11 h 51"/>
                <a:gd name="T18" fmla="*/ 84 w 84"/>
                <a:gd name="T19" fmla="*/ 18 h 51"/>
                <a:gd name="T20" fmla="*/ 84 w 84"/>
                <a:gd name="T21" fmla="*/ 24 h 51"/>
                <a:gd name="T22" fmla="*/ 84 w 84"/>
                <a:gd name="T23" fmla="*/ 31 h 51"/>
                <a:gd name="T24" fmla="*/ 82 w 84"/>
                <a:gd name="T25" fmla="*/ 37 h 51"/>
                <a:gd name="T26" fmla="*/ 77 w 84"/>
                <a:gd name="T27" fmla="*/ 40 h 51"/>
                <a:gd name="T28" fmla="*/ 71 w 84"/>
                <a:gd name="T29" fmla="*/ 42 h 5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4"/>
                <a:gd name="T46" fmla="*/ 0 h 51"/>
                <a:gd name="T47" fmla="*/ 84 w 84"/>
                <a:gd name="T48" fmla="*/ 51 h 5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4" h="51">
                  <a:moveTo>
                    <a:pt x="71" y="42"/>
                  </a:moveTo>
                  <a:lnTo>
                    <a:pt x="2" y="51"/>
                  </a:lnTo>
                  <a:lnTo>
                    <a:pt x="5" y="37"/>
                  </a:lnTo>
                  <a:lnTo>
                    <a:pt x="5" y="28"/>
                  </a:lnTo>
                  <a:lnTo>
                    <a:pt x="3" y="16"/>
                  </a:lnTo>
                  <a:lnTo>
                    <a:pt x="0" y="0"/>
                  </a:lnTo>
                  <a:lnTo>
                    <a:pt x="71" y="5"/>
                  </a:lnTo>
                  <a:lnTo>
                    <a:pt x="78" y="7"/>
                  </a:lnTo>
                  <a:lnTo>
                    <a:pt x="82" y="11"/>
                  </a:lnTo>
                  <a:lnTo>
                    <a:pt x="84" y="18"/>
                  </a:lnTo>
                  <a:lnTo>
                    <a:pt x="84" y="24"/>
                  </a:lnTo>
                  <a:lnTo>
                    <a:pt x="84" y="31"/>
                  </a:lnTo>
                  <a:lnTo>
                    <a:pt x="82" y="37"/>
                  </a:lnTo>
                  <a:lnTo>
                    <a:pt x="77" y="40"/>
                  </a:lnTo>
                  <a:lnTo>
                    <a:pt x="71" y="42"/>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02" name="Freeform 30"/>
            <p:cNvSpPr>
              <a:spLocks/>
            </p:cNvSpPr>
            <p:nvPr/>
          </p:nvSpPr>
          <p:spPr bwMode="auto">
            <a:xfrm>
              <a:off x="1137" y="544"/>
              <a:ext cx="84" cy="51"/>
            </a:xfrm>
            <a:custGeom>
              <a:avLst/>
              <a:gdLst>
                <a:gd name="T0" fmla="*/ 71 w 84"/>
                <a:gd name="T1" fmla="*/ 42 h 51"/>
                <a:gd name="T2" fmla="*/ 2 w 84"/>
                <a:gd name="T3" fmla="*/ 51 h 51"/>
                <a:gd name="T4" fmla="*/ 5 w 84"/>
                <a:gd name="T5" fmla="*/ 37 h 51"/>
                <a:gd name="T6" fmla="*/ 5 w 84"/>
                <a:gd name="T7" fmla="*/ 28 h 51"/>
                <a:gd name="T8" fmla="*/ 3 w 84"/>
                <a:gd name="T9" fmla="*/ 16 h 51"/>
                <a:gd name="T10" fmla="*/ 0 w 84"/>
                <a:gd name="T11" fmla="*/ 0 h 51"/>
                <a:gd name="T12" fmla="*/ 71 w 84"/>
                <a:gd name="T13" fmla="*/ 5 h 51"/>
                <a:gd name="T14" fmla="*/ 78 w 84"/>
                <a:gd name="T15" fmla="*/ 7 h 51"/>
                <a:gd name="T16" fmla="*/ 82 w 84"/>
                <a:gd name="T17" fmla="*/ 11 h 51"/>
                <a:gd name="T18" fmla="*/ 84 w 84"/>
                <a:gd name="T19" fmla="*/ 18 h 51"/>
                <a:gd name="T20" fmla="*/ 84 w 84"/>
                <a:gd name="T21" fmla="*/ 24 h 51"/>
                <a:gd name="T22" fmla="*/ 84 w 84"/>
                <a:gd name="T23" fmla="*/ 31 h 51"/>
                <a:gd name="T24" fmla="*/ 82 w 84"/>
                <a:gd name="T25" fmla="*/ 37 h 51"/>
                <a:gd name="T26" fmla="*/ 77 w 84"/>
                <a:gd name="T27" fmla="*/ 40 h 51"/>
                <a:gd name="T28" fmla="*/ 71 w 84"/>
                <a:gd name="T29" fmla="*/ 42 h 5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4"/>
                <a:gd name="T46" fmla="*/ 0 h 51"/>
                <a:gd name="T47" fmla="*/ 84 w 84"/>
                <a:gd name="T48" fmla="*/ 51 h 5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4" h="51">
                  <a:moveTo>
                    <a:pt x="71" y="42"/>
                  </a:moveTo>
                  <a:lnTo>
                    <a:pt x="2" y="51"/>
                  </a:lnTo>
                  <a:lnTo>
                    <a:pt x="5" y="37"/>
                  </a:lnTo>
                  <a:lnTo>
                    <a:pt x="5" y="28"/>
                  </a:lnTo>
                  <a:lnTo>
                    <a:pt x="3" y="16"/>
                  </a:lnTo>
                  <a:lnTo>
                    <a:pt x="0" y="0"/>
                  </a:lnTo>
                  <a:lnTo>
                    <a:pt x="71" y="5"/>
                  </a:lnTo>
                  <a:lnTo>
                    <a:pt x="78" y="7"/>
                  </a:lnTo>
                  <a:lnTo>
                    <a:pt x="82" y="11"/>
                  </a:lnTo>
                  <a:lnTo>
                    <a:pt x="84" y="18"/>
                  </a:lnTo>
                  <a:lnTo>
                    <a:pt x="84" y="24"/>
                  </a:lnTo>
                  <a:lnTo>
                    <a:pt x="84" y="31"/>
                  </a:lnTo>
                  <a:lnTo>
                    <a:pt x="82" y="37"/>
                  </a:lnTo>
                  <a:lnTo>
                    <a:pt x="77" y="40"/>
                  </a:lnTo>
                  <a:lnTo>
                    <a:pt x="71" y="42"/>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603" name="Freeform 31"/>
            <p:cNvSpPr>
              <a:spLocks/>
            </p:cNvSpPr>
            <p:nvPr/>
          </p:nvSpPr>
          <p:spPr bwMode="auto">
            <a:xfrm>
              <a:off x="857" y="1588"/>
              <a:ext cx="74" cy="47"/>
            </a:xfrm>
            <a:custGeom>
              <a:avLst/>
              <a:gdLst>
                <a:gd name="T0" fmla="*/ 63 w 74"/>
                <a:gd name="T1" fmla="*/ 42 h 47"/>
                <a:gd name="T2" fmla="*/ 0 w 74"/>
                <a:gd name="T3" fmla="*/ 47 h 47"/>
                <a:gd name="T4" fmla="*/ 4 w 74"/>
                <a:gd name="T5" fmla="*/ 35 h 47"/>
                <a:gd name="T6" fmla="*/ 4 w 74"/>
                <a:gd name="T7" fmla="*/ 24 h 47"/>
                <a:gd name="T8" fmla="*/ 4 w 74"/>
                <a:gd name="T9" fmla="*/ 14 h 47"/>
                <a:gd name="T10" fmla="*/ 2 w 74"/>
                <a:gd name="T11" fmla="*/ 0 h 47"/>
                <a:gd name="T12" fmla="*/ 63 w 74"/>
                <a:gd name="T13" fmla="*/ 7 h 47"/>
                <a:gd name="T14" fmla="*/ 69 w 74"/>
                <a:gd name="T15" fmla="*/ 9 h 47"/>
                <a:gd name="T16" fmla="*/ 72 w 74"/>
                <a:gd name="T17" fmla="*/ 12 h 47"/>
                <a:gd name="T18" fmla="*/ 74 w 74"/>
                <a:gd name="T19" fmla="*/ 17 h 47"/>
                <a:gd name="T20" fmla="*/ 74 w 74"/>
                <a:gd name="T21" fmla="*/ 24 h 47"/>
                <a:gd name="T22" fmla="*/ 74 w 74"/>
                <a:gd name="T23" fmla="*/ 30 h 47"/>
                <a:gd name="T24" fmla="*/ 72 w 74"/>
                <a:gd name="T25" fmla="*/ 35 h 47"/>
                <a:gd name="T26" fmla="*/ 69 w 74"/>
                <a:gd name="T27" fmla="*/ 40 h 47"/>
                <a:gd name="T28" fmla="*/ 63 w 74"/>
                <a:gd name="T29" fmla="*/ 42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4"/>
                <a:gd name="T46" fmla="*/ 0 h 47"/>
                <a:gd name="T47" fmla="*/ 74 w 74"/>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4" h="47">
                  <a:moveTo>
                    <a:pt x="63" y="42"/>
                  </a:moveTo>
                  <a:lnTo>
                    <a:pt x="0" y="47"/>
                  </a:lnTo>
                  <a:lnTo>
                    <a:pt x="4" y="35"/>
                  </a:lnTo>
                  <a:lnTo>
                    <a:pt x="4" y="24"/>
                  </a:lnTo>
                  <a:lnTo>
                    <a:pt x="4" y="14"/>
                  </a:lnTo>
                  <a:lnTo>
                    <a:pt x="2" y="0"/>
                  </a:lnTo>
                  <a:lnTo>
                    <a:pt x="63" y="7"/>
                  </a:lnTo>
                  <a:lnTo>
                    <a:pt x="69" y="9"/>
                  </a:lnTo>
                  <a:lnTo>
                    <a:pt x="72" y="12"/>
                  </a:lnTo>
                  <a:lnTo>
                    <a:pt x="74" y="17"/>
                  </a:lnTo>
                  <a:lnTo>
                    <a:pt x="74" y="24"/>
                  </a:lnTo>
                  <a:lnTo>
                    <a:pt x="74" y="30"/>
                  </a:lnTo>
                  <a:lnTo>
                    <a:pt x="72" y="35"/>
                  </a:lnTo>
                  <a:lnTo>
                    <a:pt x="69" y="40"/>
                  </a:lnTo>
                  <a:lnTo>
                    <a:pt x="63" y="42"/>
                  </a:lnTo>
                  <a:close/>
                </a:path>
              </a:pathLst>
            </a:custGeom>
            <a:solidFill>
              <a:srgbClr val="0092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04" name="Freeform 32"/>
            <p:cNvSpPr>
              <a:spLocks/>
            </p:cNvSpPr>
            <p:nvPr/>
          </p:nvSpPr>
          <p:spPr bwMode="auto">
            <a:xfrm>
              <a:off x="857" y="1588"/>
              <a:ext cx="74" cy="47"/>
            </a:xfrm>
            <a:custGeom>
              <a:avLst/>
              <a:gdLst>
                <a:gd name="T0" fmla="*/ 63 w 74"/>
                <a:gd name="T1" fmla="*/ 42 h 47"/>
                <a:gd name="T2" fmla="*/ 0 w 74"/>
                <a:gd name="T3" fmla="*/ 47 h 47"/>
                <a:gd name="T4" fmla="*/ 4 w 74"/>
                <a:gd name="T5" fmla="*/ 35 h 47"/>
                <a:gd name="T6" fmla="*/ 4 w 74"/>
                <a:gd name="T7" fmla="*/ 24 h 47"/>
                <a:gd name="T8" fmla="*/ 4 w 74"/>
                <a:gd name="T9" fmla="*/ 14 h 47"/>
                <a:gd name="T10" fmla="*/ 2 w 74"/>
                <a:gd name="T11" fmla="*/ 0 h 47"/>
                <a:gd name="T12" fmla="*/ 63 w 74"/>
                <a:gd name="T13" fmla="*/ 7 h 47"/>
                <a:gd name="T14" fmla="*/ 69 w 74"/>
                <a:gd name="T15" fmla="*/ 9 h 47"/>
                <a:gd name="T16" fmla="*/ 72 w 74"/>
                <a:gd name="T17" fmla="*/ 12 h 47"/>
                <a:gd name="T18" fmla="*/ 74 w 74"/>
                <a:gd name="T19" fmla="*/ 17 h 47"/>
                <a:gd name="T20" fmla="*/ 74 w 74"/>
                <a:gd name="T21" fmla="*/ 24 h 47"/>
                <a:gd name="T22" fmla="*/ 74 w 74"/>
                <a:gd name="T23" fmla="*/ 30 h 47"/>
                <a:gd name="T24" fmla="*/ 72 w 74"/>
                <a:gd name="T25" fmla="*/ 35 h 47"/>
                <a:gd name="T26" fmla="*/ 69 w 74"/>
                <a:gd name="T27" fmla="*/ 40 h 47"/>
                <a:gd name="T28" fmla="*/ 63 w 74"/>
                <a:gd name="T29" fmla="*/ 42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4"/>
                <a:gd name="T46" fmla="*/ 0 h 47"/>
                <a:gd name="T47" fmla="*/ 74 w 74"/>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4" h="47">
                  <a:moveTo>
                    <a:pt x="63" y="42"/>
                  </a:moveTo>
                  <a:lnTo>
                    <a:pt x="0" y="47"/>
                  </a:lnTo>
                  <a:lnTo>
                    <a:pt x="4" y="35"/>
                  </a:lnTo>
                  <a:lnTo>
                    <a:pt x="4" y="24"/>
                  </a:lnTo>
                  <a:lnTo>
                    <a:pt x="4" y="14"/>
                  </a:lnTo>
                  <a:lnTo>
                    <a:pt x="2" y="0"/>
                  </a:lnTo>
                  <a:lnTo>
                    <a:pt x="63" y="7"/>
                  </a:lnTo>
                  <a:lnTo>
                    <a:pt x="69" y="9"/>
                  </a:lnTo>
                  <a:lnTo>
                    <a:pt x="72" y="12"/>
                  </a:lnTo>
                  <a:lnTo>
                    <a:pt x="74" y="17"/>
                  </a:lnTo>
                  <a:lnTo>
                    <a:pt x="74" y="24"/>
                  </a:lnTo>
                  <a:lnTo>
                    <a:pt x="74" y="30"/>
                  </a:lnTo>
                  <a:lnTo>
                    <a:pt x="72" y="35"/>
                  </a:lnTo>
                  <a:lnTo>
                    <a:pt x="69" y="40"/>
                  </a:lnTo>
                  <a:lnTo>
                    <a:pt x="63" y="42"/>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605" name="Freeform 33"/>
            <p:cNvSpPr>
              <a:spLocks/>
            </p:cNvSpPr>
            <p:nvPr/>
          </p:nvSpPr>
          <p:spPr bwMode="auto">
            <a:xfrm>
              <a:off x="1130" y="1377"/>
              <a:ext cx="87" cy="47"/>
            </a:xfrm>
            <a:custGeom>
              <a:avLst/>
              <a:gdLst>
                <a:gd name="T0" fmla="*/ 77 w 87"/>
                <a:gd name="T1" fmla="*/ 38 h 47"/>
                <a:gd name="T2" fmla="*/ 0 w 87"/>
                <a:gd name="T3" fmla="*/ 47 h 47"/>
                <a:gd name="T4" fmla="*/ 3 w 87"/>
                <a:gd name="T5" fmla="*/ 35 h 47"/>
                <a:gd name="T6" fmla="*/ 3 w 87"/>
                <a:gd name="T7" fmla="*/ 24 h 47"/>
                <a:gd name="T8" fmla="*/ 3 w 87"/>
                <a:gd name="T9" fmla="*/ 14 h 47"/>
                <a:gd name="T10" fmla="*/ 0 w 87"/>
                <a:gd name="T11" fmla="*/ 0 h 47"/>
                <a:gd name="T12" fmla="*/ 77 w 87"/>
                <a:gd name="T13" fmla="*/ 7 h 47"/>
                <a:gd name="T14" fmla="*/ 82 w 87"/>
                <a:gd name="T15" fmla="*/ 9 h 47"/>
                <a:gd name="T16" fmla="*/ 85 w 87"/>
                <a:gd name="T17" fmla="*/ 12 h 47"/>
                <a:gd name="T18" fmla="*/ 87 w 87"/>
                <a:gd name="T19" fmla="*/ 17 h 47"/>
                <a:gd name="T20" fmla="*/ 87 w 87"/>
                <a:gd name="T21" fmla="*/ 22 h 47"/>
                <a:gd name="T22" fmla="*/ 87 w 87"/>
                <a:gd name="T23" fmla="*/ 28 h 47"/>
                <a:gd name="T24" fmla="*/ 85 w 87"/>
                <a:gd name="T25" fmla="*/ 33 h 47"/>
                <a:gd name="T26" fmla="*/ 82 w 87"/>
                <a:gd name="T27" fmla="*/ 36 h 47"/>
                <a:gd name="T28" fmla="*/ 77 w 87"/>
                <a:gd name="T29" fmla="*/ 38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7"/>
                <a:gd name="T46" fmla="*/ 0 h 47"/>
                <a:gd name="T47" fmla="*/ 87 w 87"/>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7" h="47">
                  <a:moveTo>
                    <a:pt x="77" y="38"/>
                  </a:moveTo>
                  <a:lnTo>
                    <a:pt x="0" y="47"/>
                  </a:lnTo>
                  <a:lnTo>
                    <a:pt x="3" y="35"/>
                  </a:lnTo>
                  <a:lnTo>
                    <a:pt x="3" y="24"/>
                  </a:lnTo>
                  <a:lnTo>
                    <a:pt x="3" y="14"/>
                  </a:lnTo>
                  <a:lnTo>
                    <a:pt x="0" y="0"/>
                  </a:lnTo>
                  <a:lnTo>
                    <a:pt x="77" y="7"/>
                  </a:lnTo>
                  <a:lnTo>
                    <a:pt x="82" y="9"/>
                  </a:lnTo>
                  <a:lnTo>
                    <a:pt x="85" y="12"/>
                  </a:lnTo>
                  <a:lnTo>
                    <a:pt x="87" y="17"/>
                  </a:lnTo>
                  <a:lnTo>
                    <a:pt x="87" y="22"/>
                  </a:lnTo>
                  <a:lnTo>
                    <a:pt x="87" y="28"/>
                  </a:lnTo>
                  <a:lnTo>
                    <a:pt x="85" y="33"/>
                  </a:lnTo>
                  <a:lnTo>
                    <a:pt x="82" y="36"/>
                  </a:lnTo>
                  <a:lnTo>
                    <a:pt x="77" y="38"/>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06" name="Freeform 34"/>
            <p:cNvSpPr>
              <a:spLocks/>
            </p:cNvSpPr>
            <p:nvPr/>
          </p:nvSpPr>
          <p:spPr bwMode="auto">
            <a:xfrm>
              <a:off x="1130" y="1377"/>
              <a:ext cx="87" cy="47"/>
            </a:xfrm>
            <a:custGeom>
              <a:avLst/>
              <a:gdLst>
                <a:gd name="T0" fmla="*/ 77 w 87"/>
                <a:gd name="T1" fmla="*/ 38 h 47"/>
                <a:gd name="T2" fmla="*/ 0 w 87"/>
                <a:gd name="T3" fmla="*/ 47 h 47"/>
                <a:gd name="T4" fmla="*/ 3 w 87"/>
                <a:gd name="T5" fmla="*/ 35 h 47"/>
                <a:gd name="T6" fmla="*/ 3 w 87"/>
                <a:gd name="T7" fmla="*/ 24 h 47"/>
                <a:gd name="T8" fmla="*/ 3 w 87"/>
                <a:gd name="T9" fmla="*/ 14 h 47"/>
                <a:gd name="T10" fmla="*/ 0 w 87"/>
                <a:gd name="T11" fmla="*/ 0 h 47"/>
                <a:gd name="T12" fmla="*/ 77 w 87"/>
                <a:gd name="T13" fmla="*/ 7 h 47"/>
                <a:gd name="T14" fmla="*/ 82 w 87"/>
                <a:gd name="T15" fmla="*/ 9 h 47"/>
                <a:gd name="T16" fmla="*/ 85 w 87"/>
                <a:gd name="T17" fmla="*/ 12 h 47"/>
                <a:gd name="T18" fmla="*/ 87 w 87"/>
                <a:gd name="T19" fmla="*/ 17 h 47"/>
                <a:gd name="T20" fmla="*/ 87 w 87"/>
                <a:gd name="T21" fmla="*/ 22 h 47"/>
                <a:gd name="T22" fmla="*/ 87 w 87"/>
                <a:gd name="T23" fmla="*/ 28 h 47"/>
                <a:gd name="T24" fmla="*/ 85 w 87"/>
                <a:gd name="T25" fmla="*/ 33 h 47"/>
                <a:gd name="T26" fmla="*/ 82 w 87"/>
                <a:gd name="T27" fmla="*/ 36 h 47"/>
                <a:gd name="T28" fmla="*/ 77 w 87"/>
                <a:gd name="T29" fmla="*/ 38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7"/>
                <a:gd name="T46" fmla="*/ 0 h 47"/>
                <a:gd name="T47" fmla="*/ 87 w 87"/>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7" h="47">
                  <a:moveTo>
                    <a:pt x="77" y="38"/>
                  </a:moveTo>
                  <a:lnTo>
                    <a:pt x="0" y="47"/>
                  </a:lnTo>
                  <a:lnTo>
                    <a:pt x="3" y="35"/>
                  </a:lnTo>
                  <a:lnTo>
                    <a:pt x="3" y="24"/>
                  </a:lnTo>
                  <a:lnTo>
                    <a:pt x="3" y="14"/>
                  </a:lnTo>
                  <a:lnTo>
                    <a:pt x="0" y="0"/>
                  </a:lnTo>
                  <a:lnTo>
                    <a:pt x="77" y="7"/>
                  </a:lnTo>
                  <a:lnTo>
                    <a:pt x="82" y="9"/>
                  </a:lnTo>
                  <a:lnTo>
                    <a:pt x="85" y="12"/>
                  </a:lnTo>
                  <a:lnTo>
                    <a:pt x="87" y="17"/>
                  </a:lnTo>
                  <a:lnTo>
                    <a:pt x="87" y="22"/>
                  </a:lnTo>
                  <a:lnTo>
                    <a:pt x="87" y="28"/>
                  </a:lnTo>
                  <a:lnTo>
                    <a:pt x="85" y="33"/>
                  </a:lnTo>
                  <a:lnTo>
                    <a:pt x="82" y="36"/>
                  </a:lnTo>
                  <a:lnTo>
                    <a:pt x="77" y="38"/>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607" name="Freeform 35"/>
            <p:cNvSpPr>
              <a:spLocks/>
            </p:cNvSpPr>
            <p:nvPr/>
          </p:nvSpPr>
          <p:spPr bwMode="auto">
            <a:xfrm>
              <a:off x="1112" y="961"/>
              <a:ext cx="70" cy="30"/>
            </a:xfrm>
            <a:custGeom>
              <a:avLst/>
              <a:gdLst>
                <a:gd name="T0" fmla="*/ 58 w 70"/>
                <a:gd name="T1" fmla="*/ 25 h 30"/>
                <a:gd name="T2" fmla="*/ 0 w 70"/>
                <a:gd name="T3" fmla="*/ 30 h 30"/>
                <a:gd name="T4" fmla="*/ 2 w 70"/>
                <a:gd name="T5" fmla="*/ 21 h 30"/>
                <a:gd name="T6" fmla="*/ 4 w 70"/>
                <a:gd name="T7" fmla="*/ 14 h 30"/>
                <a:gd name="T8" fmla="*/ 2 w 70"/>
                <a:gd name="T9" fmla="*/ 7 h 30"/>
                <a:gd name="T10" fmla="*/ 0 w 70"/>
                <a:gd name="T11" fmla="*/ 0 h 30"/>
                <a:gd name="T12" fmla="*/ 60 w 70"/>
                <a:gd name="T13" fmla="*/ 2 h 30"/>
                <a:gd name="T14" fmla="*/ 63 w 70"/>
                <a:gd name="T15" fmla="*/ 4 h 30"/>
                <a:gd name="T16" fmla="*/ 67 w 70"/>
                <a:gd name="T17" fmla="*/ 6 h 30"/>
                <a:gd name="T18" fmla="*/ 68 w 70"/>
                <a:gd name="T19" fmla="*/ 11 h 30"/>
                <a:gd name="T20" fmla="*/ 70 w 70"/>
                <a:gd name="T21" fmla="*/ 14 h 30"/>
                <a:gd name="T22" fmla="*/ 68 w 70"/>
                <a:gd name="T23" fmla="*/ 18 h 30"/>
                <a:gd name="T24" fmla="*/ 67 w 70"/>
                <a:gd name="T25" fmla="*/ 21 h 30"/>
                <a:gd name="T26" fmla="*/ 63 w 70"/>
                <a:gd name="T27" fmla="*/ 25 h 30"/>
                <a:gd name="T28" fmla="*/ 58 w 70"/>
                <a:gd name="T29" fmla="*/ 25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30"/>
                <a:gd name="T47" fmla="*/ 70 w 70"/>
                <a:gd name="T48" fmla="*/ 30 h 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30">
                  <a:moveTo>
                    <a:pt x="58" y="25"/>
                  </a:moveTo>
                  <a:lnTo>
                    <a:pt x="0" y="30"/>
                  </a:lnTo>
                  <a:lnTo>
                    <a:pt x="2" y="21"/>
                  </a:lnTo>
                  <a:lnTo>
                    <a:pt x="4" y="14"/>
                  </a:lnTo>
                  <a:lnTo>
                    <a:pt x="2" y="7"/>
                  </a:lnTo>
                  <a:lnTo>
                    <a:pt x="0" y="0"/>
                  </a:lnTo>
                  <a:lnTo>
                    <a:pt x="60" y="2"/>
                  </a:lnTo>
                  <a:lnTo>
                    <a:pt x="63" y="4"/>
                  </a:lnTo>
                  <a:lnTo>
                    <a:pt x="67" y="6"/>
                  </a:lnTo>
                  <a:lnTo>
                    <a:pt x="68" y="11"/>
                  </a:lnTo>
                  <a:lnTo>
                    <a:pt x="70" y="14"/>
                  </a:lnTo>
                  <a:lnTo>
                    <a:pt x="68" y="18"/>
                  </a:lnTo>
                  <a:lnTo>
                    <a:pt x="67" y="21"/>
                  </a:lnTo>
                  <a:lnTo>
                    <a:pt x="63" y="25"/>
                  </a:lnTo>
                  <a:lnTo>
                    <a:pt x="58" y="25"/>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08" name="Freeform 36"/>
            <p:cNvSpPr>
              <a:spLocks/>
            </p:cNvSpPr>
            <p:nvPr/>
          </p:nvSpPr>
          <p:spPr bwMode="auto">
            <a:xfrm>
              <a:off x="1112" y="961"/>
              <a:ext cx="70" cy="30"/>
            </a:xfrm>
            <a:custGeom>
              <a:avLst/>
              <a:gdLst>
                <a:gd name="T0" fmla="*/ 58 w 70"/>
                <a:gd name="T1" fmla="*/ 25 h 30"/>
                <a:gd name="T2" fmla="*/ 0 w 70"/>
                <a:gd name="T3" fmla="*/ 30 h 30"/>
                <a:gd name="T4" fmla="*/ 2 w 70"/>
                <a:gd name="T5" fmla="*/ 21 h 30"/>
                <a:gd name="T6" fmla="*/ 4 w 70"/>
                <a:gd name="T7" fmla="*/ 14 h 30"/>
                <a:gd name="T8" fmla="*/ 2 w 70"/>
                <a:gd name="T9" fmla="*/ 7 h 30"/>
                <a:gd name="T10" fmla="*/ 0 w 70"/>
                <a:gd name="T11" fmla="*/ 0 h 30"/>
                <a:gd name="T12" fmla="*/ 60 w 70"/>
                <a:gd name="T13" fmla="*/ 2 h 30"/>
                <a:gd name="T14" fmla="*/ 63 w 70"/>
                <a:gd name="T15" fmla="*/ 4 h 30"/>
                <a:gd name="T16" fmla="*/ 67 w 70"/>
                <a:gd name="T17" fmla="*/ 6 h 30"/>
                <a:gd name="T18" fmla="*/ 68 w 70"/>
                <a:gd name="T19" fmla="*/ 11 h 30"/>
                <a:gd name="T20" fmla="*/ 70 w 70"/>
                <a:gd name="T21" fmla="*/ 14 h 30"/>
                <a:gd name="T22" fmla="*/ 68 w 70"/>
                <a:gd name="T23" fmla="*/ 18 h 30"/>
                <a:gd name="T24" fmla="*/ 67 w 70"/>
                <a:gd name="T25" fmla="*/ 21 h 30"/>
                <a:gd name="T26" fmla="*/ 63 w 70"/>
                <a:gd name="T27" fmla="*/ 25 h 30"/>
                <a:gd name="T28" fmla="*/ 58 w 70"/>
                <a:gd name="T29" fmla="*/ 25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30"/>
                <a:gd name="T47" fmla="*/ 70 w 70"/>
                <a:gd name="T48" fmla="*/ 30 h 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30">
                  <a:moveTo>
                    <a:pt x="58" y="25"/>
                  </a:moveTo>
                  <a:lnTo>
                    <a:pt x="0" y="30"/>
                  </a:lnTo>
                  <a:lnTo>
                    <a:pt x="2" y="21"/>
                  </a:lnTo>
                  <a:lnTo>
                    <a:pt x="4" y="14"/>
                  </a:lnTo>
                  <a:lnTo>
                    <a:pt x="2" y="7"/>
                  </a:lnTo>
                  <a:lnTo>
                    <a:pt x="0" y="0"/>
                  </a:lnTo>
                  <a:lnTo>
                    <a:pt x="60" y="2"/>
                  </a:lnTo>
                  <a:lnTo>
                    <a:pt x="63" y="4"/>
                  </a:lnTo>
                  <a:lnTo>
                    <a:pt x="67" y="6"/>
                  </a:lnTo>
                  <a:lnTo>
                    <a:pt x="68" y="11"/>
                  </a:lnTo>
                  <a:lnTo>
                    <a:pt x="70" y="14"/>
                  </a:lnTo>
                  <a:lnTo>
                    <a:pt x="68" y="18"/>
                  </a:lnTo>
                  <a:lnTo>
                    <a:pt x="67" y="21"/>
                  </a:lnTo>
                  <a:lnTo>
                    <a:pt x="63" y="25"/>
                  </a:lnTo>
                  <a:lnTo>
                    <a:pt x="58" y="25"/>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609" name="Freeform 37"/>
            <p:cNvSpPr>
              <a:spLocks/>
            </p:cNvSpPr>
            <p:nvPr/>
          </p:nvSpPr>
          <p:spPr bwMode="auto">
            <a:xfrm>
              <a:off x="784" y="720"/>
              <a:ext cx="73" cy="48"/>
            </a:xfrm>
            <a:custGeom>
              <a:avLst/>
              <a:gdLst>
                <a:gd name="T0" fmla="*/ 63 w 73"/>
                <a:gd name="T1" fmla="*/ 41 h 48"/>
                <a:gd name="T2" fmla="*/ 0 w 73"/>
                <a:gd name="T3" fmla="*/ 48 h 48"/>
                <a:gd name="T4" fmla="*/ 4 w 73"/>
                <a:gd name="T5" fmla="*/ 35 h 48"/>
                <a:gd name="T6" fmla="*/ 4 w 73"/>
                <a:gd name="T7" fmla="*/ 25 h 48"/>
                <a:gd name="T8" fmla="*/ 4 w 73"/>
                <a:gd name="T9" fmla="*/ 13 h 48"/>
                <a:gd name="T10" fmla="*/ 0 w 73"/>
                <a:gd name="T11" fmla="*/ 0 h 48"/>
                <a:gd name="T12" fmla="*/ 63 w 73"/>
                <a:gd name="T13" fmla="*/ 6 h 48"/>
                <a:gd name="T14" fmla="*/ 68 w 73"/>
                <a:gd name="T15" fmla="*/ 7 h 48"/>
                <a:gd name="T16" fmla="*/ 72 w 73"/>
                <a:gd name="T17" fmla="*/ 11 h 48"/>
                <a:gd name="T18" fmla="*/ 73 w 73"/>
                <a:gd name="T19" fmla="*/ 16 h 48"/>
                <a:gd name="T20" fmla="*/ 73 w 73"/>
                <a:gd name="T21" fmla="*/ 23 h 48"/>
                <a:gd name="T22" fmla="*/ 73 w 73"/>
                <a:gd name="T23" fmla="*/ 30 h 48"/>
                <a:gd name="T24" fmla="*/ 72 w 73"/>
                <a:gd name="T25" fmla="*/ 35 h 48"/>
                <a:gd name="T26" fmla="*/ 66 w 73"/>
                <a:gd name="T27" fmla="*/ 39 h 48"/>
                <a:gd name="T28" fmla="*/ 63 w 73"/>
                <a:gd name="T29" fmla="*/ 41 h 4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3"/>
                <a:gd name="T46" fmla="*/ 0 h 48"/>
                <a:gd name="T47" fmla="*/ 73 w 73"/>
                <a:gd name="T48" fmla="*/ 48 h 4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3" h="48">
                  <a:moveTo>
                    <a:pt x="63" y="41"/>
                  </a:moveTo>
                  <a:lnTo>
                    <a:pt x="0" y="48"/>
                  </a:lnTo>
                  <a:lnTo>
                    <a:pt x="4" y="35"/>
                  </a:lnTo>
                  <a:lnTo>
                    <a:pt x="4" y="25"/>
                  </a:lnTo>
                  <a:lnTo>
                    <a:pt x="4" y="13"/>
                  </a:lnTo>
                  <a:lnTo>
                    <a:pt x="0" y="0"/>
                  </a:lnTo>
                  <a:lnTo>
                    <a:pt x="63" y="6"/>
                  </a:lnTo>
                  <a:lnTo>
                    <a:pt x="68" y="7"/>
                  </a:lnTo>
                  <a:lnTo>
                    <a:pt x="72" y="11"/>
                  </a:lnTo>
                  <a:lnTo>
                    <a:pt x="73" y="16"/>
                  </a:lnTo>
                  <a:lnTo>
                    <a:pt x="73" y="23"/>
                  </a:lnTo>
                  <a:lnTo>
                    <a:pt x="73" y="30"/>
                  </a:lnTo>
                  <a:lnTo>
                    <a:pt x="72" y="35"/>
                  </a:lnTo>
                  <a:lnTo>
                    <a:pt x="66" y="39"/>
                  </a:lnTo>
                  <a:lnTo>
                    <a:pt x="63" y="41"/>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10" name="Freeform 38"/>
            <p:cNvSpPr>
              <a:spLocks/>
            </p:cNvSpPr>
            <p:nvPr/>
          </p:nvSpPr>
          <p:spPr bwMode="auto">
            <a:xfrm>
              <a:off x="784" y="720"/>
              <a:ext cx="73" cy="48"/>
            </a:xfrm>
            <a:custGeom>
              <a:avLst/>
              <a:gdLst>
                <a:gd name="T0" fmla="*/ 63 w 73"/>
                <a:gd name="T1" fmla="*/ 41 h 48"/>
                <a:gd name="T2" fmla="*/ 0 w 73"/>
                <a:gd name="T3" fmla="*/ 48 h 48"/>
                <a:gd name="T4" fmla="*/ 4 w 73"/>
                <a:gd name="T5" fmla="*/ 35 h 48"/>
                <a:gd name="T6" fmla="*/ 4 w 73"/>
                <a:gd name="T7" fmla="*/ 25 h 48"/>
                <a:gd name="T8" fmla="*/ 4 w 73"/>
                <a:gd name="T9" fmla="*/ 13 h 48"/>
                <a:gd name="T10" fmla="*/ 0 w 73"/>
                <a:gd name="T11" fmla="*/ 0 h 48"/>
                <a:gd name="T12" fmla="*/ 63 w 73"/>
                <a:gd name="T13" fmla="*/ 6 h 48"/>
                <a:gd name="T14" fmla="*/ 68 w 73"/>
                <a:gd name="T15" fmla="*/ 7 h 48"/>
                <a:gd name="T16" fmla="*/ 72 w 73"/>
                <a:gd name="T17" fmla="*/ 11 h 48"/>
                <a:gd name="T18" fmla="*/ 73 w 73"/>
                <a:gd name="T19" fmla="*/ 16 h 48"/>
                <a:gd name="T20" fmla="*/ 73 w 73"/>
                <a:gd name="T21" fmla="*/ 23 h 48"/>
                <a:gd name="T22" fmla="*/ 73 w 73"/>
                <a:gd name="T23" fmla="*/ 30 h 48"/>
                <a:gd name="T24" fmla="*/ 72 w 73"/>
                <a:gd name="T25" fmla="*/ 35 h 48"/>
                <a:gd name="T26" fmla="*/ 66 w 73"/>
                <a:gd name="T27" fmla="*/ 39 h 48"/>
                <a:gd name="T28" fmla="*/ 63 w 73"/>
                <a:gd name="T29" fmla="*/ 41 h 4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3"/>
                <a:gd name="T46" fmla="*/ 0 h 48"/>
                <a:gd name="T47" fmla="*/ 73 w 73"/>
                <a:gd name="T48" fmla="*/ 48 h 4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3" h="48">
                  <a:moveTo>
                    <a:pt x="63" y="41"/>
                  </a:moveTo>
                  <a:lnTo>
                    <a:pt x="0" y="48"/>
                  </a:lnTo>
                  <a:lnTo>
                    <a:pt x="4" y="35"/>
                  </a:lnTo>
                  <a:lnTo>
                    <a:pt x="4" y="25"/>
                  </a:lnTo>
                  <a:lnTo>
                    <a:pt x="4" y="13"/>
                  </a:lnTo>
                  <a:lnTo>
                    <a:pt x="0" y="0"/>
                  </a:lnTo>
                  <a:lnTo>
                    <a:pt x="63" y="6"/>
                  </a:lnTo>
                  <a:lnTo>
                    <a:pt x="68" y="7"/>
                  </a:lnTo>
                  <a:lnTo>
                    <a:pt x="72" y="11"/>
                  </a:lnTo>
                  <a:lnTo>
                    <a:pt x="73" y="16"/>
                  </a:lnTo>
                  <a:lnTo>
                    <a:pt x="73" y="23"/>
                  </a:lnTo>
                  <a:lnTo>
                    <a:pt x="73" y="30"/>
                  </a:lnTo>
                  <a:lnTo>
                    <a:pt x="72" y="35"/>
                  </a:lnTo>
                  <a:lnTo>
                    <a:pt x="66" y="39"/>
                  </a:lnTo>
                  <a:lnTo>
                    <a:pt x="63" y="41"/>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611" name="Freeform 39"/>
            <p:cNvSpPr>
              <a:spLocks/>
            </p:cNvSpPr>
            <p:nvPr/>
          </p:nvSpPr>
          <p:spPr bwMode="auto">
            <a:xfrm>
              <a:off x="803" y="321"/>
              <a:ext cx="74" cy="47"/>
            </a:xfrm>
            <a:custGeom>
              <a:avLst/>
              <a:gdLst>
                <a:gd name="T0" fmla="*/ 63 w 74"/>
                <a:gd name="T1" fmla="*/ 41 h 47"/>
                <a:gd name="T2" fmla="*/ 0 w 74"/>
                <a:gd name="T3" fmla="*/ 47 h 47"/>
                <a:gd name="T4" fmla="*/ 4 w 74"/>
                <a:gd name="T5" fmla="*/ 34 h 47"/>
                <a:gd name="T6" fmla="*/ 4 w 74"/>
                <a:gd name="T7" fmla="*/ 24 h 47"/>
                <a:gd name="T8" fmla="*/ 4 w 74"/>
                <a:gd name="T9" fmla="*/ 14 h 47"/>
                <a:gd name="T10" fmla="*/ 0 w 74"/>
                <a:gd name="T11" fmla="*/ 0 h 47"/>
                <a:gd name="T12" fmla="*/ 63 w 74"/>
                <a:gd name="T13" fmla="*/ 7 h 47"/>
                <a:gd name="T14" fmla="*/ 68 w 74"/>
                <a:gd name="T15" fmla="*/ 8 h 47"/>
                <a:gd name="T16" fmla="*/ 72 w 74"/>
                <a:gd name="T17" fmla="*/ 12 h 47"/>
                <a:gd name="T18" fmla="*/ 74 w 74"/>
                <a:gd name="T19" fmla="*/ 17 h 47"/>
                <a:gd name="T20" fmla="*/ 74 w 74"/>
                <a:gd name="T21" fmla="*/ 24 h 47"/>
                <a:gd name="T22" fmla="*/ 74 w 74"/>
                <a:gd name="T23" fmla="*/ 29 h 47"/>
                <a:gd name="T24" fmla="*/ 72 w 74"/>
                <a:gd name="T25" fmla="*/ 34 h 47"/>
                <a:gd name="T26" fmla="*/ 68 w 74"/>
                <a:gd name="T27" fmla="*/ 40 h 47"/>
                <a:gd name="T28" fmla="*/ 63 w 74"/>
                <a:gd name="T29" fmla="*/ 41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4"/>
                <a:gd name="T46" fmla="*/ 0 h 47"/>
                <a:gd name="T47" fmla="*/ 74 w 74"/>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4" h="47">
                  <a:moveTo>
                    <a:pt x="63" y="41"/>
                  </a:moveTo>
                  <a:lnTo>
                    <a:pt x="0" y="47"/>
                  </a:lnTo>
                  <a:lnTo>
                    <a:pt x="4" y="34"/>
                  </a:lnTo>
                  <a:lnTo>
                    <a:pt x="4" y="24"/>
                  </a:lnTo>
                  <a:lnTo>
                    <a:pt x="4" y="14"/>
                  </a:lnTo>
                  <a:lnTo>
                    <a:pt x="0" y="0"/>
                  </a:lnTo>
                  <a:lnTo>
                    <a:pt x="63" y="7"/>
                  </a:lnTo>
                  <a:lnTo>
                    <a:pt x="68" y="8"/>
                  </a:lnTo>
                  <a:lnTo>
                    <a:pt x="72" y="12"/>
                  </a:lnTo>
                  <a:lnTo>
                    <a:pt x="74" y="17"/>
                  </a:lnTo>
                  <a:lnTo>
                    <a:pt x="74" y="24"/>
                  </a:lnTo>
                  <a:lnTo>
                    <a:pt x="74" y="29"/>
                  </a:lnTo>
                  <a:lnTo>
                    <a:pt x="72" y="34"/>
                  </a:lnTo>
                  <a:lnTo>
                    <a:pt x="68" y="40"/>
                  </a:lnTo>
                  <a:lnTo>
                    <a:pt x="63" y="41"/>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12" name="Freeform 40"/>
            <p:cNvSpPr>
              <a:spLocks/>
            </p:cNvSpPr>
            <p:nvPr/>
          </p:nvSpPr>
          <p:spPr bwMode="auto">
            <a:xfrm>
              <a:off x="803" y="321"/>
              <a:ext cx="74" cy="47"/>
            </a:xfrm>
            <a:custGeom>
              <a:avLst/>
              <a:gdLst>
                <a:gd name="T0" fmla="*/ 63 w 74"/>
                <a:gd name="T1" fmla="*/ 41 h 47"/>
                <a:gd name="T2" fmla="*/ 0 w 74"/>
                <a:gd name="T3" fmla="*/ 47 h 47"/>
                <a:gd name="T4" fmla="*/ 4 w 74"/>
                <a:gd name="T5" fmla="*/ 34 h 47"/>
                <a:gd name="T6" fmla="*/ 4 w 74"/>
                <a:gd name="T7" fmla="*/ 24 h 47"/>
                <a:gd name="T8" fmla="*/ 4 w 74"/>
                <a:gd name="T9" fmla="*/ 14 h 47"/>
                <a:gd name="T10" fmla="*/ 0 w 74"/>
                <a:gd name="T11" fmla="*/ 0 h 47"/>
                <a:gd name="T12" fmla="*/ 63 w 74"/>
                <a:gd name="T13" fmla="*/ 7 h 47"/>
                <a:gd name="T14" fmla="*/ 68 w 74"/>
                <a:gd name="T15" fmla="*/ 8 h 47"/>
                <a:gd name="T16" fmla="*/ 72 w 74"/>
                <a:gd name="T17" fmla="*/ 12 h 47"/>
                <a:gd name="T18" fmla="*/ 74 w 74"/>
                <a:gd name="T19" fmla="*/ 17 h 47"/>
                <a:gd name="T20" fmla="*/ 74 w 74"/>
                <a:gd name="T21" fmla="*/ 24 h 47"/>
                <a:gd name="T22" fmla="*/ 74 w 74"/>
                <a:gd name="T23" fmla="*/ 29 h 47"/>
                <a:gd name="T24" fmla="*/ 72 w 74"/>
                <a:gd name="T25" fmla="*/ 34 h 47"/>
                <a:gd name="T26" fmla="*/ 68 w 74"/>
                <a:gd name="T27" fmla="*/ 40 h 47"/>
                <a:gd name="T28" fmla="*/ 63 w 74"/>
                <a:gd name="T29" fmla="*/ 41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4"/>
                <a:gd name="T46" fmla="*/ 0 h 47"/>
                <a:gd name="T47" fmla="*/ 74 w 74"/>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4" h="47">
                  <a:moveTo>
                    <a:pt x="63" y="41"/>
                  </a:moveTo>
                  <a:lnTo>
                    <a:pt x="0" y="47"/>
                  </a:lnTo>
                  <a:lnTo>
                    <a:pt x="4" y="34"/>
                  </a:lnTo>
                  <a:lnTo>
                    <a:pt x="4" y="24"/>
                  </a:lnTo>
                  <a:lnTo>
                    <a:pt x="4" y="14"/>
                  </a:lnTo>
                  <a:lnTo>
                    <a:pt x="0" y="0"/>
                  </a:lnTo>
                  <a:lnTo>
                    <a:pt x="63" y="7"/>
                  </a:lnTo>
                  <a:lnTo>
                    <a:pt x="68" y="8"/>
                  </a:lnTo>
                  <a:lnTo>
                    <a:pt x="72" y="12"/>
                  </a:lnTo>
                  <a:lnTo>
                    <a:pt x="74" y="17"/>
                  </a:lnTo>
                  <a:lnTo>
                    <a:pt x="74" y="24"/>
                  </a:lnTo>
                  <a:lnTo>
                    <a:pt x="74" y="29"/>
                  </a:lnTo>
                  <a:lnTo>
                    <a:pt x="72" y="34"/>
                  </a:lnTo>
                  <a:lnTo>
                    <a:pt x="68" y="40"/>
                  </a:lnTo>
                  <a:lnTo>
                    <a:pt x="63" y="41"/>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613" name="Freeform 41"/>
            <p:cNvSpPr>
              <a:spLocks/>
            </p:cNvSpPr>
            <p:nvPr/>
          </p:nvSpPr>
          <p:spPr bwMode="auto">
            <a:xfrm>
              <a:off x="936" y="961"/>
              <a:ext cx="56" cy="47"/>
            </a:xfrm>
            <a:custGeom>
              <a:avLst/>
              <a:gdLst>
                <a:gd name="T0" fmla="*/ 51 w 56"/>
                <a:gd name="T1" fmla="*/ 23 h 47"/>
                <a:gd name="T2" fmla="*/ 9 w 56"/>
                <a:gd name="T3" fmla="*/ 47 h 47"/>
                <a:gd name="T4" fmla="*/ 9 w 56"/>
                <a:gd name="T5" fmla="*/ 35 h 47"/>
                <a:gd name="T6" fmla="*/ 7 w 56"/>
                <a:gd name="T7" fmla="*/ 25 h 47"/>
                <a:gd name="T8" fmla="*/ 5 w 56"/>
                <a:gd name="T9" fmla="*/ 14 h 47"/>
                <a:gd name="T10" fmla="*/ 0 w 56"/>
                <a:gd name="T11" fmla="*/ 2 h 47"/>
                <a:gd name="T12" fmla="*/ 42 w 56"/>
                <a:gd name="T13" fmla="*/ 0 h 47"/>
                <a:gd name="T14" fmla="*/ 45 w 56"/>
                <a:gd name="T15" fmla="*/ 0 h 47"/>
                <a:gd name="T16" fmla="*/ 49 w 56"/>
                <a:gd name="T17" fmla="*/ 2 h 47"/>
                <a:gd name="T18" fmla="*/ 52 w 56"/>
                <a:gd name="T19" fmla="*/ 4 h 47"/>
                <a:gd name="T20" fmla="*/ 56 w 56"/>
                <a:gd name="T21" fmla="*/ 9 h 47"/>
                <a:gd name="T22" fmla="*/ 56 w 56"/>
                <a:gd name="T23" fmla="*/ 13 h 47"/>
                <a:gd name="T24" fmla="*/ 56 w 56"/>
                <a:gd name="T25" fmla="*/ 16 h 47"/>
                <a:gd name="T26" fmla="*/ 54 w 56"/>
                <a:gd name="T27" fmla="*/ 21 h 47"/>
                <a:gd name="T28" fmla="*/ 51 w 56"/>
                <a:gd name="T29" fmla="*/ 23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6"/>
                <a:gd name="T46" fmla="*/ 0 h 47"/>
                <a:gd name="T47" fmla="*/ 56 w 56"/>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6" h="47">
                  <a:moveTo>
                    <a:pt x="51" y="23"/>
                  </a:moveTo>
                  <a:lnTo>
                    <a:pt x="9" y="47"/>
                  </a:lnTo>
                  <a:lnTo>
                    <a:pt x="9" y="35"/>
                  </a:lnTo>
                  <a:lnTo>
                    <a:pt x="7" y="25"/>
                  </a:lnTo>
                  <a:lnTo>
                    <a:pt x="5" y="14"/>
                  </a:lnTo>
                  <a:lnTo>
                    <a:pt x="0" y="2"/>
                  </a:lnTo>
                  <a:lnTo>
                    <a:pt x="42" y="0"/>
                  </a:lnTo>
                  <a:lnTo>
                    <a:pt x="45" y="0"/>
                  </a:lnTo>
                  <a:lnTo>
                    <a:pt x="49" y="2"/>
                  </a:lnTo>
                  <a:lnTo>
                    <a:pt x="52" y="4"/>
                  </a:lnTo>
                  <a:lnTo>
                    <a:pt x="56" y="9"/>
                  </a:lnTo>
                  <a:lnTo>
                    <a:pt x="56" y="13"/>
                  </a:lnTo>
                  <a:lnTo>
                    <a:pt x="56" y="16"/>
                  </a:lnTo>
                  <a:lnTo>
                    <a:pt x="54" y="21"/>
                  </a:lnTo>
                  <a:lnTo>
                    <a:pt x="51" y="23"/>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14" name="Freeform 42"/>
            <p:cNvSpPr>
              <a:spLocks/>
            </p:cNvSpPr>
            <p:nvPr/>
          </p:nvSpPr>
          <p:spPr bwMode="auto">
            <a:xfrm>
              <a:off x="936" y="961"/>
              <a:ext cx="56" cy="47"/>
            </a:xfrm>
            <a:custGeom>
              <a:avLst/>
              <a:gdLst>
                <a:gd name="T0" fmla="*/ 51 w 56"/>
                <a:gd name="T1" fmla="*/ 23 h 47"/>
                <a:gd name="T2" fmla="*/ 9 w 56"/>
                <a:gd name="T3" fmla="*/ 47 h 47"/>
                <a:gd name="T4" fmla="*/ 9 w 56"/>
                <a:gd name="T5" fmla="*/ 35 h 47"/>
                <a:gd name="T6" fmla="*/ 7 w 56"/>
                <a:gd name="T7" fmla="*/ 25 h 47"/>
                <a:gd name="T8" fmla="*/ 5 w 56"/>
                <a:gd name="T9" fmla="*/ 14 h 47"/>
                <a:gd name="T10" fmla="*/ 0 w 56"/>
                <a:gd name="T11" fmla="*/ 2 h 47"/>
                <a:gd name="T12" fmla="*/ 42 w 56"/>
                <a:gd name="T13" fmla="*/ 0 h 47"/>
                <a:gd name="T14" fmla="*/ 45 w 56"/>
                <a:gd name="T15" fmla="*/ 0 h 47"/>
                <a:gd name="T16" fmla="*/ 49 w 56"/>
                <a:gd name="T17" fmla="*/ 2 h 47"/>
                <a:gd name="T18" fmla="*/ 52 w 56"/>
                <a:gd name="T19" fmla="*/ 4 h 47"/>
                <a:gd name="T20" fmla="*/ 56 w 56"/>
                <a:gd name="T21" fmla="*/ 9 h 47"/>
                <a:gd name="T22" fmla="*/ 56 w 56"/>
                <a:gd name="T23" fmla="*/ 13 h 47"/>
                <a:gd name="T24" fmla="*/ 56 w 56"/>
                <a:gd name="T25" fmla="*/ 16 h 47"/>
                <a:gd name="T26" fmla="*/ 54 w 56"/>
                <a:gd name="T27" fmla="*/ 21 h 47"/>
                <a:gd name="T28" fmla="*/ 51 w 56"/>
                <a:gd name="T29" fmla="*/ 23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6"/>
                <a:gd name="T46" fmla="*/ 0 h 47"/>
                <a:gd name="T47" fmla="*/ 56 w 56"/>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6" h="47">
                  <a:moveTo>
                    <a:pt x="51" y="23"/>
                  </a:moveTo>
                  <a:lnTo>
                    <a:pt x="9" y="47"/>
                  </a:lnTo>
                  <a:lnTo>
                    <a:pt x="9" y="35"/>
                  </a:lnTo>
                  <a:lnTo>
                    <a:pt x="7" y="25"/>
                  </a:lnTo>
                  <a:lnTo>
                    <a:pt x="5" y="14"/>
                  </a:lnTo>
                  <a:lnTo>
                    <a:pt x="0" y="2"/>
                  </a:lnTo>
                  <a:lnTo>
                    <a:pt x="42" y="0"/>
                  </a:lnTo>
                  <a:lnTo>
                    <a:pt x="45" y="0"/>
                  </a:lnTo>
                  <a:lnTo>
                    <a:pt x="49" y="2"/>
                  </a:lnTo>
                  <a:lnTo>
                    <a:pt x="52" y="4"/>
                  </a:lnTo>
                  <a:lnTo>
                    <a:pt x="56" y="9"/>
                  </a:lnTo>
                  <a:lnTo>
                    <a:pt x="56" y="13"/>
                  </a:lnTo>
                  <a:lnTo>
                    <a:pt x="56" y="16"/>
                  </a:lnTo>
                  <a:lnTo>
                    <a:pt x="54" y="21"/>
                  </a:lnTo>
                  <a:lnTo>
                    <a:pt x="51" y="23"/>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615" name="Freeform 43"/>
            <p:cNvSpPr>
              <a:spLocks/>
            </p:cNvSpPr>
            <p:nvPr/>
          </p:nvSpPr>
          <p:spPr bwMode="auto">
            <a:xfrm>
              <a:off x="973" y="1246"/>
              <a:ext cx="70" cy="94"/>
            </a:xfrm>
            <a:custGeom>
              <a:avLst/>
              <a:gdLst>
                <a:gd name="T0" fmla="*/ 38 w 70"/>
                <a:gd name="T1" fmla="*/ 85 h 94"/>
                <a:gd name="T2" fmla="*/ 0 w 70"/>
                <a:gd name="T3" fmla="*/ 31 h 94"/>
                <a:gd name="T4" fmla="*/ 10 w 70"/>
                <a:gd name="T5" fmla="*/ 26 h 94"/>
                <a:gd name="T6" fmla="*/ 17 w 70"/>
                <a:gd name="T7" fmla="*/ 21 h 94"/>
                <a:gd name="T8" fmla="*/ 24 w 70"/>
                <a:gd name="T9" fmla="*/ 12 h 94"/>
                <a:gd name="T10" fmla="*/ 35 w 70"/>
                <a:gd name="T11" fmla="*/ 0 h 94"/>
                <a:gd name="T12" fmla="*/ 66 w 70"/>
                <a:gd name="T13" fmla="*/ 71 h 94"/>
                <a:gd name="T14" fmla="*/ 68 w 70"/>
                <a:gd name="T15" fmla="*/ 78 h 94"/>
                <a:gd name="T16" fmla="*/ 70 w 70"/>
                <a:gd name="T17" fmla="*/ 85 h 94"/>
                <a:gd name="T18" fmla="*/ 68 w 70"/>
                <a:gd name="T19" fmla="*/ 89 h 94"/>
                <a:gd name="T20" fmla="*/ 63 w 70"/>
                <a:gd name="T21" fmla="*/ 92 h 94"/>
                <a:gd name="T22" fmla="*/ 57 w 70"/>
                <a:gd name="T23" fmla="*/ 94 h 94"/>
                <a:gd name="T24" fmla="*/ 52 w 70"/>
                <a:gd name="T25" fmla="*/ 94 h 94"/>
                <a:gd name="T26" fmla="*/ 45 w 70"/>
                <a:gd name="T27" fmla="*/ 91 h 94"/>
                <a:gd name="T28" fmla="*/ 38 w 70"/>
                <a:gd name="T29" fmla="*/ 85 h 9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94"/>
                <a:gd name="T47" fmla="*/ 70 w 70"/>
                <a:gd name="T48" fmla="*/ 94 h 9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94">
                  <a:moveTo>
                    <a:pt x="38" y="85"/>
                  </a:moveTo>
                  <a:lnTo>
                    <a:pt x="0" y="31"/>
                  </a:lnTo>
                  <a:lnTo>
                    <a:pt x="10" y="26"/>
                  </a:lnTo>
                  <a:lnTo>
                    <a:pt x="17" y="21"/>
                  </a:lnTo>
                  <a:lnTo>
                    <a:pt x="24" y="12"/>
                  </a:lnTo>
                  <a:lnTo>
                    <a:pt x="35" y="0"/>
                  </a:lnTo>
                  <a:lnTo>
                    <a:pt x="66" y="71"/>
                  </a:lnTo>
                  <a:lnTo>
                    <a:pt x="68" y="78"/>
                  </a:lnTo>
                  <a:lnTo>
                    <a:pt x="70" y="85"/>
                  </a:lnTo>
                  <a:lnTo>
                    <a:pt x="68" y="89"/>
                  </a:lnTo>
                  <a:lnTo>
                    <a:pt x="63" y="92"/>
                  </a:lnTo>
                  <a:lnTo>
                    <a:pt x="57" y="94"/>
                  </a:lnTo>
                  <a:lnTo>
                    <a:pt x="52" y="94"/>
                  </a:lnTo>
                  <a:lnTo>
                    <a:pt x="45" y="91"/>
                  </a:lnTo>
                  <a:lnTo>
                    <a:pt x="38" y="85"/>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16" name="Freeform 44"/>
            <p:cNvSpPr>
              <a:spLocks/>
            </p:cNvSpPr>
            <p:nvPr/>
          </p:nvSpPr>
          <p:spPr bwMode="auto">
            <a:xfrm>
              <a:off x="973" y="1246"/>
              <a:ext cx="70" cy="94"/>
            </a:xfrm>
            <a:custGeom>
              <a:avLst/>
              <a:gdLst>
                <a:gd name="T0" fmla="*/ 38 w 70"/>
                <a:gd name="T1" fmla="*/ 85 h 94"/>
                <a:gd name="T2" fmla="*/ 0 w 70"/>
                <a:gd name="T3" fmla="*/ 31 h 94"/>
                <a:gd name="T4" fmla="*/ 10 w 70"/>
                <a:gd name="T5" fmla="*/ 26 h 94"/>
                <a:gd name="T6" fmla="*/ 17 w 70"/>
                <a:gd name="T7" fmla="*/ 21 h 94"/>
                <a:gd name="T8" fmla="*/ 24 w 70"/>
                <a:gd name="T9" fmla="*/ 12 h 94"/>
                <a:gd name="T10" fmla="*/ 35 w 70"/>
                <a:gd name="T11" fmla="*/ 0 h 94"/>
                <a:gd name="T12" fmla="*/ 66 w 70"/>
                <a:gd name="T13" fmla="*/ 71 h 94"/>
                <a:gd name="T14" fmla="*/ 68 w 70"/>
                <a:gd name="T15" fmla="*/ 78 h 94"/>
                <a:gd name="T16" fmla="*/ 70 w 70"/>
                <a:gd name="T17" fmla="*/ 85 h 94"/>
                <a:gd name="T18" fmla="*/ 68 w 70"/>
                <a:gd name="T19" fmla="*/ 89 h 94"/>
                <a:gd name="T20" fmla="*/ 63 w 70"/>
                <a:gd name="T21" fmla="*/ 92 h 94"/>
                <a:gd name="T22" fmla="*/ 57 w 70"/>
                <a:gd name="T23" fmla="*/ 94 h 94"/>
                <a:gd name="T24" fmla="*/ 52 w 70"/>
                <a:gd name="T25" fmla="*/ 94 h 94"/>
                <a:gd name="T26" fmla="*/ 45 w 70"/>
                <a:gd name="T27" fmla="*/ 91 h 94"/>
                <a:gd name="T28" fmla="*/ 38 w 70"/>
                <a:gd name="T29" fmla="*/ 85 h 9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94"/>
                <a:gd name="T47" fmla="*/ 70 w 70"/>
                <a:gd name="T48" fmla="*/ 94 h 9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94">
                  <a:moveTo>
                    <a:pt x="38" y="85"/>
                  </a:moveTo>
                  <a:lnTo>
                    <a:pt x="0" y="31"/>
                  </a:lnTo>
                  <a:lnTo>
                    <a:pt x="10" y="26"/>
                  </a:lnTo>
                  <a:lnTo>
                    <a:pt x="17" y="21"/>
                  </a:lnTo>
                  <a:lnTo>
                    <a:pt x="24" y="12"/>
                  </a:lnTo>
                  <a:lnTo>
                    <a:pt x="35" y="0"/>
                  </a:lnTo>
                  <a:lnTo>
                    <a:pt x="66" y="71"/>
                  </a:lnTo>
                  <a:lnTo>
                    <a:pt x="68" y="78"/>
                  </a:lnTo>
                  <a:lnTo>
                    <a:pt x="70" y="85"/>
                  </a:lnTo>
                  <a:lnTo>
                    <a:pt x="68" y="89"/>
                  </a:lnTo>
                  <a:lnTo>
                    <a:pt x="63" y="92"/>
                  </a:lnTo>
                  <a:lnTo>
                    <a:pt x="57" y="94"/>
                  </a:lnTo>
                  <a:lnTo>
                    <a:pt x="52" y="94"/>
                  </a:lnTo>
                  <a:lnTo>
                    <a:pt x="45" y="91"/>
                  </a:lnTo>
                  <a:lnTo>
                    <a:pt x="38" y="85"/>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617" name="Freeform 45"/>
            <p:cNvSpPr>
              <a:spLocks/>
            </p:cNvSpPr>
            <p:nvPr/>
          </p:nvSpPr>
          <p:spPr bwMode="auto">
            <a:xfrm>
              <a:off x="955" y="1045"/>
              <a:ext cx="84" cy="105"/>
            </a:xfrm>
            <a:custGeom>
              <a:avLst/>
              <a:gdLst>
                <a:gd name="T0" fmla="*/ 60 w 84"/>
                <a:gd name="T1" fmla="*/ 11 h 105"/>
                <a:gd name="T2" fmla="*/ 0 w 84"/>
                <a:gd name="T3" fmla="*/ 82 h 105"/>
                <a:gd name="T4" fmla="*/ 12 w 84"/>
                <a:gd name="T5" fmla="*/ 86 h 105"/>
                <a:gd name="T6" fmla="*/ 21 w 84"/>
                <a:gd name="T7" fmla="*/ 87 h 105"/>
                <a:gd name="T8" fmla="*/ 30 w 84"/>
                <a:gd name="T9" fmla="*/ 94 h 105"/>
                <a:gd name="T10" fmla="*/ 42 w 84"/>
                <a:gd name="T11" fmla="*/ 105 h 105"/>
                <a:gd name="T12" fmla="*/ 79 w 84"/>
                <a:gd name="T13" fmla="*/ 21 h 105"/>
                <a:gd name="T14" fmla="*/ 82 w 84"/>
                <a:gd name="T15" fmla="*/ 16 h 105"/>
                <a:gd name="T16" fmla="*/ 84 w 84"/>
                <a:gd name="T17" fmla="*/ 9 h 105"/>
                <a:gd name="T18" fmla="*/ 84 w 84"/>
                <a:gd name="T19" fmla="*/ 5 h 105"/>
                <a:gd name="T20" fmla="*/ 81 w 84"/>
                <a:gd name="T21" fmla="*/ 2 h 105"/>
                <a:gd name="T22" fmla="*/ 77 w 84"/>
                <a:gd name="T23" fmla="*/ 0 h 105"/>
                <a:gd name="T24" fmla="*/ 72 w 84"/>
                <a:gd name="T25" fmla="*/ 2 h 105"/>
                <a:gd name="T26" fmla="*/ 67 w 84"/>
                <a:gd name="T27" fmla="*/ 5 h 105"/>
                <a:gd name="T28" fmla="*/ 60 w 84"/>
                <a:gd name="T29" fmla="*/ 11 h 10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4"/>
                <a:gd name="T46" fmla="*/ 0 h 105"/>
                <a:gd name="T47" fmla="*/ 84 w 84"/>
                <a:gd name="T48" fmla="*/ 105 h 10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4" h="105">
                  <a:moveTo>
                    <a:pt x="60" y="11"/>
                  </a:moveTo>
                  <a:lnTo>
                    <a:pt x="0" y="82"/>
                  </a:lnTo>
                  <a:lnTo>
                    <a:pt x="12" y="86"/>
                  </a:lnTo>
                  <a:lnTo>
                    <a:pt x="21" y="87"/>
                  </a:lnTo>
                  <a:lnTo>
                    <a:pt x="30" y="94"/>
                  </a:lnTo>
                  <a:lnTo>
                    <a:pt x="42" y="105"/>
                  </a:lnTo>
                  <a:lnTo>
                    <a:pt x="79" y="21"/>
                  </a:lnTo>
                  <a:lnTo>
                    <a:pt x="82" y="16"/>
                  </a:lnTo>
                  <a:lnTo>
                    <a:pt x="84" y="9"/>
                  </a:lnTo>
                  <a:lnTo>
                    <a:pt x="84" y="5"/>
                  </a:lnTo>
                  <a:lnTo>
                    <a:pt x="81" y="2"/>
                  </a:lnTo>
                  <a:lnTo>
                    <a:pt x="77" y="0"/>
                  </a:lnTo>
                  <a:lnTo>
                    <a:pt x="72" y="2"/>
                  </a:lnTo>
                  <a:lnTo>
                    <a:pt x="67" y="5"/>
                  </a:lnTo>
                  <a:lnTo>
                    <a:pt x="60" y="11"/>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18" name="Freeform 46"/>
            <p:cNvSpPr>
              <a:spLocks/>
            </p:cNvSpPr>
            <p:nvPr/>
          </p:nvSpPr>
          <p:spPr bwMode="auto">
            <a:xfrm>
              <a:off x="955" y="1045"/>
              <a:ext cx="84" cy="105"/>
            </a:xfrm>
            <a:custGeom>
              <a:avLst/>
              <a:gdLst>
                <a:gd name="T0" fmla="*/ 60 w 84"/>
                <a:gd name="T1" fmla="*/ 11 h 105"/>
                <a:gd name="T2" fmla="*/ 0 w 84"/>
                <a:gd name="T3" fmla="*/ 82 h 105"/>
                <a:gd name="T4" fmla="*/ 12 w 84"/>
                <a:gd name="T5" fmla="*/ 86 h 105"/>
                <a:gd name="T6" fmla="*/ 21 w 84"/>
                <a:gd name="T7" fmla="*/ 87 h 105"/>
                <a:gd name="T8" fmla="*/ 30 w 84"/>
                <a:gd name="T9" fmla="*/ 94 h 105"/>
                <a:gd name="T10" fmla="*/ 42 w 84"/>
                <a:gd name="T11" fmla="*/ 105 h 105"/>
                <a:gd name="T12" fmla="*/ 79 w 84"/>
                <a:gd name="T13" fmla="*/ 21 h 105"/>
                <a:gd name="T14" fmla="*/ 82 w 84"/>
                <a:gd name="T15" fmla="*/ 16 h 105"/>
                <a:gd name="T16" fmla="*/ 84 w 84"/>
                <a:gd name="T17" fmla="*/ 9 h 105"/>
                <a:gd name="T18" fmla="*/ 84 w 84"/>
                <a:gd name="T19" fmla="*/ 5 h 105"/>
                <a:gd name="T20" fmla="*/ 81 w 84"/>
                <a:gd name="T21" fmla="*/ 2 h 105"/>
                <a:gd name="T22" fmla="*/ 77 w 84"/>
                <a:gd name="T23" fmla="*/ 0 h 105"/>
                <a:gd name="T24" fmla="*/ 72 w 84"/>
                <a:gd name="T25" fmla="*/ 2 h 105"/>
                <a:gd name="T26" fmla="*/ 67 w 84"/>
                <a:gd name="T27" fmla="*/ 5 h 105"/>
                <a:gd name="T28" fmla="*/ 60 w 84"/>
                <a:gd name="T29" fmla="*/ 11 h 10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4"/>
                <a:gd name="T46" fmla="*/ 0 h 105"/>
                <a:gd name="T47" fmla="*/ 84 w 84"/>
                <a:gd name="T48" fmla="*/ 105 h 10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4" h="105">
                  <a:moveTo>
                    <a:pt x="60" y="11"/>
                  </a:moveTo>
                  <a:lnTo>
                    <a:pt x="0" y="82"/>
                  </a:lnTo>
                  <a:lnTo>
                    <a:pt x="12" y="86"/>
                  </a:lnTo>
                  <a:lnTo>
                    <a:pt x="21" y="87"/>
                  </a:lnTo>
                  <a:lnTo>
                    <a:pt x="30" y="94"/>
                  </a:lnTo>
                  <a:lnTo>
                    <a:pt x="42" y="105"/>
                  </a:lnTo>
                  <a:lnTo>
                    <a:pt x="79" y="21"/>
                  </a:lnTo>
                  <a:lnTo>
                    <a:pt x="82" y="16"/>
                  </a:lnTo>
                  <a:lnTo>
                    <a:pt x="84" y="9"/>
                  </a:lnTo>
                  <a:lnTo>
                    <a:pt x="84" y="5"/>
                  </a:lnTo>
                  <a:lnTo>
                    <a:pt x="81" y="2"/>
                  </a:lnTo>
                  <a:lnTo>
                    <a:pt x="77" y="0"/>
                  </a:lnTo>
                  <a:lnTo>
                    <a:pt x="72" y="2"/>
                  </a:lnTo>
                  <a:lnTo>
                    <a:pt x="67" y="5"/>
                  </a:lnTo>
                  <a:lnTo>
                    <a:pt x="60" y="11"/>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619" name="Freeform 47"/>
            <p:cNvSpPr>
              <a:spLocks/>
            </p:cNvSpPr>
            <p:nvPr/>
          </p:nvSpPr>
          <p:spPr bwMode="auto">
            <a:xfrm>
              <a:off x="929" y="795"/>
              <a:ext cx="89" cy="117"/>
            </a:xfrm>
            <a:custGeom>
              <a:avLst/>
              <a:gdLst>
                <a:gd name="T0" fmla="*/ 61 w 89"/>
                <a:gd name="T1" fmla="*/ 107 h 117"/>
                <a:gd name="T2" fmla="*/ 0 w 89"/>
                <a:gd name="T3" fmla="*/ 25 h 117"/>
                <a:gd name="T4" fmla="*/ 12 w 89"/>
                <a:gd name="T5" fmla="*/ 21 h 117"/>
                <a:gd name="T6" fmla="*/ 21 w 89"/>
                <a:gd name="T7" fmla="*/ 18 h 117"/>
                <a:gd name="T8" fmla="*/ 30 w 89"/>
                <a:gd name="T9" fmla="*/ 13 h 117"/>
                <a:gd name="T10" fmla="*/ 42 w 89"/>
                <a:gd name="T11" fmla="*/ 0 h 117"/>
                <a:gd name="T12" fmla="*/ 84 w 89"/>
                <a:gd name="T13" fmla="*/ 96 h 117"/>
                <a:gd name="T14" fmla="*/ 87 w 89"/>
                <a:gd name="T15" fmla="*/ 103 h 117"/>
                <a:gd name="T16" fmla="*/ 89 w 89"/>
                <a:gd name="T17" fmla="*/ 109 h 117"/>
                <a:gd name="T18" fmla="*/ 87 w 89"/>
                <a:gd name="T19" fmla="*/ 112 h 117"/>
                <a:gd name="T20" fmla="*/ 84 w 89"/>
                <a:gd name="T21" fmla="*/ 116 h 117"/>
                <a:gd name="T22" fmla="*/ 79 w 89"/>
                <a:gd name="T23" fmla="*/ 117 h 117"/>
                <a:gd name="T24" fmla="*/ 73 w 89"/>
                <a:gd name="T25" fmla="*/ 116 h 117"/>
                <a:gd name="T26" fmla="*/ 66 w 89"/>
                <a:gd name="T27" fmla="*/ 112 h 117"/>
                <a:gd name="T28" fmla="*/ 61 w 89"/>
                <a:gd name="T29" fmla="*/ 107 h 11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9"/>
                <a:gd name="T46" fmla="*/ 0 h 117"/>
                <a:gd name="T47" fmla="*/ 89 w 89"/>
                <a:gd name="T48" fmla="*/ 117 h 11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9" h="117">
                  <a:moveTo>
                    <a:pt x="61" y="107"/>
                  </a:moveTo>
                  <a:lnTo>
                    <a:pt x="0" y="25"/>
                  </a:lnTo>
                  <a:lnTo>
                    <a:pt x="12" y="21"/>
                  </a:lnTo>
                  <a:lnTo>
                    <a:pt x="21" y="18"/>
                  </a:lnTo>
                  <a:lnTo>
                    <a:pt x="30" y="13"/>
                  </a:lnTo>
                  <a:lnTo>
                    <a:pt x="42" y="0"/>
                  </a:lnTo>
                  <a:lnTo>
                    <a:pt x="84" y="96"/>
                  </a:lnTo>
                  <a:lnTo>
                    <a:pt x="87" y="103"/>
                  </a:lnTo>
                  <a:lnTo>
                    <a:pt x="89" y="109"/>
                  </a:lnTo>
                  <a:lnTo>
                    <a:pt x="87" y="112"/>
                  </a:lnTo>
                  <a:lnTo>
                    <a:pt x="84" y="116"/>
                  </a:lnTo>
                  <a:lnTo>
                    <a:pt x="79" y="117"/>
                  </a:lnTo>
                  <a:lnTo>
                    <a:pt x="73" y="116"/>
                  </a:lnTo>
                  <a:lnTo>
                    <a:pt x="66" y="112"/>
                  </a:lnTo>
                  <a:lnTo>
                    <a:pt x="61" y="107"/>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20" name="Freeform 48"/>
            <p:cNvSpPr>
              <a:spLocks/>
            </p:cNvSpPr>
            <p:nvPr/>
          </p:nvSpPr>
          <p:spPr bwMode="auto">
            <a:xfrm>
              <a:off x="929" y="795"/>
              <a:ext cx="89" cy="117"/>
            </a:xfrm>
            <a:custGeom>
              <a:avLst/>
              <a:gdLst>
                <a:gd name="T0" fmla="*/ 61 w 89"/>
                <a:gd name="T1" fmla="*/ 107 h 117"/>
                <a:gd name="T2" fmla="*/ 0 w 89"/>
                <a:gd name="T3" fmla="*/ 25 h 117"/>
                <a:gd name="T4" fmla="*/ 12 w 89"/>
                <a:gd name="T5" fmla="*/ 21 h 117"/>
                <a:gd name="T6" fmla="*/ 21 w 89"/>
                <a:gd name="T7" fmla="*/ 18 h 117"/>
                <a:gd name="T8" fmla="*/ 30 w 89"/>
                <a:gd name="T9" fmla="*/ 13 h 117"/>
                <a:gd name="T10" fmla="*/ 42 w 89"/>
                <a:gd name="T11" fmla="*/ 0 h 117"/>
                <a:gd name="T12" fmla="*/ 84 w 89"/>
                <a:gd name="T13" fmla="*/ 96 h 117"/>
                <a:gd name="T14" fmla="*/ 87 w 89"/>
                <a:gd name="T15" fmla="*/ 103 h 117"/>
                <a:gd name="T16" fmla="*/ 89 w 89"/>
                <a:gd name="T17" fmla="*/ 109 h 117"/>
                <a:gd name="T18" fmla="*/ 87 w 89"/>
                <a:gd name="T19" fmla="*/ 112 h 117"/>
                <a:gd name="T20" fmla="*/ 84 w 89"/>
                <a:gd name="T21" fmla="*/ 116 h 117"/>
                <a:gd name="T22" fmla="*/ 79 w 89"/>
                <a:gd name="T23" fmla="*/ 117 h 117"/>
                <a:gd name="T24" fmla="*/ 73 w 89"/>
                <a:gd name="T25" fmla="*/ 116 h 117"/>
                <a:gd name="T26" fmla="*/ 66 w 89"/>
                <a:gd name="T27" fmla="*/ 112 h 117"/>
                <a:gd name="T28" fmla="*/ 61 w 89"/>
                <a:gd name="T29" fmla="*/ 107 h 11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9"/>
                <a:gd name="T46" fmla="*/ 0 h 117"/>
                <a:gd name="T47" fmla="*/ 89 w 89"/>
                <a:gd name="T48" fmla="*/ 117 h 11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9" h="117">
                  <a:moveTo>
                    <a:pt x="61" y="107"/>
                  </a:moveTo>
                  <a:lnTo>
                    <a:pt x="0" y="25"/>
                  </a:lnTo>
                  <a:lnTo>
                    <a:pt x="12" y="21"/>
                  </a:lnTo>
                  <a:lnTo>
                    <a:pt x="21" y="18"/>
                  </a:lnTo>
                  <a:lnTo>
                    <a:pt x="30" y="13"/>
                  </a:lnTo>
                  <a:lnTo>
                    <a:pt x="42" y="0"/>
                  </a:lnTo>
                  <a:lnTo>
                    <a:pt x="84" y="96"/>
                  </a:lnTo>
                  <a:lnTo>
                    <a:pt x="87" y="103"/>
                  </a:lnTo>
                  <a:lnTo>
                    <a:pt x="89" y="109"/>
                  </a:lnTo>
                  <a:lnTo>
                    <a:pt x="87" y="112"/>
                  </a:lnTo>
                  <a:lnTo>
                    <a:pt x="84" y="116"/>
                  </a:lnTo>
                  <a:lnTo>
                    <a:pt x="79" y="117"/>
                  </a:lnTo>
                  <a:lnTo>
                    <a:pt x="73" y="116"/>
                  </a:lnTo>
                  <a:lnTo>
                    <a:pt x="66" y="112"/>
                  </a:lnTo>
                  <a:lnTo>
                    <a:pt x="61" y="107"/>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621" name="Freeform 49"/>
            <p:cNvSpPr>
              <a:spLocks/>
            </p:cNvSpPr>
            <p:nvPr/>
          </p:nvSpPr>
          <p:spPr bwMode="auto">
            <a:xfrm>
              <a:off x="946" y="595"/>
              <a:ext cx="83" cy="111"/>
            </a:xfrm>
            <a:custGeom>
              <a:avLst/>
              <a:gdLst>
                <a:gd name="T0" fmla="*/ 55 w 83"/>
                <a:gd name="T1" fmla="*/ 10 h 111"/>
                <a:gd name="T2" fmla="*/ 0 w 83"/>
                <a:gd name="T3" fmla="*/ 78 h 111"/>
                <a:gd name="T4" fmla="*/ 9 w 83"/>
                <a:gd name="T5" fmla="*/ 83 h 111"/>
                <a:gd name="T6" fmla="*/ 16 w 83"/>
                <a:gd name="T7" fmla="*/ 89 h 111"/>
                <a:gd name="T8" fmla="*/ 25 w 83"/>
                <a:gd name="T9" fmla="*/ 97 h 111"/>
                <a:gd name="T10" fmla="*/ 37 w 83"/>
                <a:gd name="T11" fmla="*/ 111 h 111"/>
                <a:gd name="T12" fmla="*/ 79 w 83"/>
                <a:gd name="T13" fmla="*/ 22 h 111"/>
                <a:gd name="T14" fmla="*/ 81 w 83"/>
                <a:gd name="T15" fmla="*/ 17 h 111"/>
                <a:gd name="T16" fmla="*/ 83 w 83"/>
                <a:gd name="T17" fmla="*/ 10 h 111"/>
                <a:gd name="T18" fmla="*/ 81 w 83"/>
                <a:gd name="T19" fmla="*/ 5 h 111"/>
                <a:gd name="T20" fmla="*/ 77 w 83"/>
                <a:gd name="T21" fmla="*/ 1 h 111"/>
                <a:gd name="T22" fmla="*/ 74 w 83"/>
                <a:gd name="T23" fmla="*/ 0 h 111"/>
                <a:gd name="T24" fmla="*/ 69 w 83"/>
                <a:gd name="T25" fmla="*/ 1 h 111"/>
                <a:gd name="T26" fmla="*/ 62 w 83"/>
                <a:gd name="T27" fmla="*/ 3 h 111"/>
                <a:gd name="T28" fmla="*/ 55 w 83"/>
                <a:gd name="T29" fmla="*/ 10 h 11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3"/>
                <a:gd name="T46" fmla="*/ 0 h 111"/>
                <a:gd name="T47" fmla="*/ 83 w 83"/>
                <a:gd name="T48" fmla="*/ 111 h 11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3" h="111">
                  <a:moveTo>
                    <a:pt x="55" y="10"/>
                  </a:moveTo>
                  <a:lnTo>
                    <a:pt x="0" y="78"/>
                  </a:lnTo>
                  <a:lnTo>
                    <a:pt x="9" y="83"/>
                  </a:lnTo>
                  <a:lnTo>
                    <a:pt x="16" y="89"/>
                  </a:lnTo>
                  <a:lnTo>
                    <a:pt x="25" y="97"/>
                  </a:lnTo>
                  <a:lnTo>
                    <a:pt x="37" y="111"/>
                  </a:lnTo>
                  <a:lnTo>
                    <a:pt x="79" y="22"/>
                  </a:lnTo>
                  <a:lnTo>
                    <a:pt x="81" y="17"/>
                  </a:lnTo>
                  <a:lnTo>
                    <a:pt x="83" y="10"/>
                  </a:lnTo>
                  <a:lnTo>
                    <a:pt x="81" y="5"/>
                  </a:lnTo>
                  <a:lnTo>
                    <a:pt x="77" y="1"/>
                  </a:lnTo>
                  <a:lnTo>
                    <a:pt x="74" y="0"/>
                  </a:lnTo>
                  <a:lnTo>
                    <a:pt x="69" y="1"/>
                  </a:lnTo>
                  <a:lnTo>
                    <a:pt x="62" y="3"/>
                  </a:lnTo>
                  <a:lnTo>
                    <a:pt x="55" y="10"/>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22" name="Freeform 50"/>
            <p:cNvSpPr>
              <a:spLocks/>
            </p:cNvSpPr>
            <p:nvPr/>
          </p:nvSpPr>
          <p:spPr bwMode="auto">
            <a:xfrm>
              <a:off x="946" y="595"/>
              <a:ext cx="83" cy="111"/>
            </a:xfrm>
            <a:custGeom>
              <a:avLst/>
              <a:gdLst>
                <a:gd name="T0" fmla="*/ 55 w 83"/>
                <a:gd name="T1" fmla="*/ 10 h 111"/>
                <a:gd name="T2" fmla="*/ 0 w 83"/>
                <a:gd name="T3" fmla="*/ 78 h 111"/>
                <a:gd name="T4" fmla="*/ 9 w 83"/>
                <a:gd name="T5" fmla="*/ 83 h 111"/>
                <a:gd name="T6" fmla="*/ 16 w 83"/>
                <a:gd name="T7" fmla="*/ 89 h 111"/>
                <a:gd name="T8" fmla="*/ 25 w 83"/>
                <a:gd name="T9" fmla="*/ 97 h 111"/>
                <a:gd name="T10" fmla="*/ 37 w 83"/>
                <a:gd name="T11" fmla="*/ 111 h 111"/>
                <a:gd name="T12" fmla="*/ 79 w 83"/>
                <a:gd name="T13" fmla="*/ 22 h 111"/>
                <a:gd name="T14" fmla="*/ 81 w 83"/>
                <a:gd name="T15" fmla="*/ 17 h 111"/>
                <a:gd name="T16" fmla="*/ 83 w 83"/>
                <a:gd name="T17" fmla="*/ 10 h 111"/>
                <a:gd name="T18" fmla="*/ 81 w 83"/>
                <a:gd name="T19" fmla="*/ 5 h 111"/>
                <a:gd name="T20" fmla="*/ 77 w 83"/>
                <a:gd name="T21" fmla="*/ 1 h 111"/>
                <a:gd name="T22" fmla="*/ 74 w 83"/>
                <a:gd name="T23" fmla="*/ 0 h 111"/>
                <a:gd name="T24" fmla="*/ 69 w 83"/>
                <a:gd name="T25" fmla="*/ 1 h 111"/>
                <a:gd name="T26" fmla="*/ 62 w 83"/>
                <a:gd name="T27" fmla="*/ 3 h 111"/>
                <a:gd name="T28" fmla="*/ 55 w 83"/>
                <a:gd name="T29" fmla="*/ 10 h 11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3"/>
                <a:gd name="T46" fmla="*/ 0 h 111"/>
                <a:gd name="T47" fmla="*/ 83 w 83"/>
                <a:gd name="T48" fmla="*/ 111 h 11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3" h="111">
                  <a:moveTo>
                    <a:pt x="55" y="10"/>
                  </a:moveTo>
                  <a:lnTo>
                    <a:pt x="0" y="78"/>
                  </a:lnTo>
                  <a:lnTo>
                    <a:pt x="9" y="83"/>
                  </a:lnTo>
                  <a:lnTo>
                    <a:pt x="16" y="89"/>
                  </a:lnTo>
                  <a:lnTo>
                    <a:pt x="25" y="97"/>
                  </a:lnTo>
                  <a:lnTo>
                    <a:pt x="37" y="111"/>
                  </a:lnTo>
                  <a:lnTo>
                    <a:pt x="79" y="22"/>
                  </a:lnTo>
                  <a:lnTo>
                    <a:pt x="81" y="17"/>
                  </a:lnTo>
                  <a:lnTo>
                    <a:pt x="83" y="10"/>
                  </a:lnTo>
                  <a:lnTo>
                    <a:pt x="81" y="5"/>
                  </a:lnTo>
                  <a:lnTo>
                    <a:pt x="77" y="1"/>
                  </a:lnTo>
                  <a:lnTo>
                    <a:pt x="74" y="0"/>
                  </a:lnTo>
                  <a:lnTo>
                    <a:pt x="69" y="1"/>
                  </a:lnTo>
                  <a:lnTo>
                    <a:pt x="62" y="3"/>
                  </a:lnTo>
                  <a:lnTo>
                    <a:pt x="55" y="10"/>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623" name="Freeform 51"/>
            <p:cNvSpPr>
              <a:spLocks/>
            </p:cNvSpPr>
            <p:nvPr/>
          </p:nvSpPr>
          <p:spPr bwMode="auto">
            <a:xfrm>
              <a:off x="950" y="396"/>
              <a:ext cx="87" cy="120"/>
            </a:xfrm>
            <a:custGeom>
              <a:avLst/>
              <a:gdLst>
                <a:gd name="T0" fmla="*/ 61 w 87"/>
                <a:gd name="T1" fmla="*/ 111 h 120"/>
                <a:gd name="T2" fmla="*/ 0 w 87"/>
                <a:gd name="T3" fmla="*/ 26 h 120"/>
                <a:gd name="T4" fmla="*/ 12 w 87"/>
                <a:gd name="T5" fmla="*/ 22 h 120"/>
                <a:gd name="T6" fmla="*/ 21 w 87"/>
                <a:gd name="T7" fmla="*/ 19 h 120"/>
                <a:gd name="T8" fmla="*/ 30 w 87"/>
                <a:gd name="T9" fmla="*/ 12 h 120"/>
                <a:gd name="T10" fmla="*/ 42 w 87"/>
                <a:gd name="T11" fmla="*/ 0 h 120"/>
                <a:gd name="T12" fmla="*/ 82 w 87"/>
                <a:gd name="T13" fmla="*/ 99 h 120"/>
                <a:gd name="T14" fmla="*/ 86 w 87"/>
                <a:gd name="T15" fmla="*/ 106 h 120"/>
                <a:gd name="T16" fmla="*/ 87 w 87"/>
                <a:gd name="T17" fmla="*/ 111 h 120"/>
                <a:gd name="T18" fmla="*/ 86 w 87"/>
                <a:gd name="T19" fmla="*/ 117 h 120"/>
                <a:gd name="T20" fmla="*/ 82 w 87"/>
                <a:gd name="T21" fmla="*/ 120 h 120"/>
                <a:gd name="T22" fmla="*/ 79 w 87"/>
                <a:gd name="T23" fmla="*/ 120 h 120"/>
                <a:gd name="T24" fmla="*/ 73 w 87"/>
                <a:gd name="T25" fmla="*/ 120 h 120"/>
                <a:gd name="T26" fmla="*/ 66 w 87"/>
                <a:gd name="T27" fmla="*/ 117 h 120"/>
                <a:gd name="T28" fmla="*/ 61 w 87"/>
                <a:gd name="T29" fmla="*/ 111 h 1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7"/>
                <a:gd name="T46" fmla="*/ 0 h 120"/>
                <a:gd name="T47" fmla="*/ 87 w 87"/>
                <a:gd name="T48" fmla="*/ 120 h 12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7" h="120">
                  <a:moveTo>
                    <a:pt x="61" y="111"/>
                  </a:moveTo>
                  <a:lnTo>
                    <a:pt x="0" y="26"/>
                  </a:lnTo>
                  <a:lnTo>
                    <a:pt x="12" y="22"/>
                  </a:lnTo>
                  <a:lnTo>
                    <a:pt x="21" y="19"/>
                  </a:lnTo>
                  <a:lnTo>
                    <a:pt x="30" y="12"/>
                  </a:lnTo>
                  <a:lnTo>
                    <a:pt x="42" y="0"/>
                  </a:lnTo>
                  <a:lnTo>
                    <a:pt x="82" y="99"/>
                  </a:lnTo>
                  <a:lnTo>
                    <a:pt x="86" y="106"/>
                  </a:lnTo>
                  <a:lnTo>
                    <a:pt x="87" y="111"/>
                  </a:lnTo>
                  <a:lnTo>
                    <a:pt x="86" y="117"/>
                  </a:lnTo>
                  <a:lnTo>
                    <a:pt x="82" y="120"/>
                  </a:lnTo>
                  <a:lnTo>
                    <a:pt x="79" y="120"/>
                  </a:lnTo>
                  <a:lnTo>
                    <a:pt x="73" y="120"/>
                  </a:lnTo>
                  <a:lnTo>
                    <a:pt x="66" y="117"/>
                  </a:lnTo>
                  <a:lnTo>
                    <a:pt x="61" y="111"/>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24" name="Freeform 52"/>
            <p:cNvSpPr>
              <a:spLocks/>
            </p:cNvSpPr>
            <p:nvPr/>
          </p:nvSpPr>
          <p:spPr bwMode="auto">
            <a:xfrm>
              <a:off x="950" y="396"/>
              <a:ext cx="87" cy="120"/>
            </a:xfrm>
            <a:custGeom>
              <a:avLst/>
              <a:gdLst>
                <a:gd name="T0" fmla="*/ 61 w 87"/>
                <a:gd name="T1" fmla="*/ 111 h 120"/>
                <a:gd name="T2" fmla="*/ 0 w 87"/>
                <a:gd name="T3" fmla="*/ 26 h 120"/>
                <a:gd name="T4" fmla="*/ 12 w 87"/>
                <a:gd name="T5" fmla="*/ 22 h 120"/>
                <a:gd name="T6" fmla="*/ 21 w 87"/>
                <a:gd name="T7" fmla="*/ 19 h 120"/>
                <a:gd name="T8" fmla="*/ 30 w 87"/>
                <a:gd name="T9" fmla="*/ 12 h 120"/>
                <a:gd name="T10" fmla="*/ 42 w 87"/>
                <a:gd name="T11" fmla="*/ 0 h 120"/>
                <a:gd name="T12" fmla="*/ 82 w 87"/>
                <a:gd name="T13" fmla="*/ 99 h 120"/>
                <a:gd name="T14" fmla="*/ 86 w 87"/>
                <a:gd name="T15" fmla="*/ 106 h 120"/>
                <a:gd name="T16" fmla="*/ 87 w 87"/>
                <a:gd name="T17" fmla="*/ 111 h 120"/>
                <a:gd name="T18" fmla="*/ 86 w 87"/>
                <a:gd name="T19" fmla="*/ 117 h 120"/>
                <a:gd name="T20" fmla="*/ 82 w 87"/>
                <a:gd name="T21" fmla="*/ 120 h 120"/>
                <a:gd name="T22" fmla="*/ 79 w 87"/>
                <a:gd name="T23" fmla="*/ 120 h 120"/>
                <a:gd name="T24" fmla="*/ 73 w 87"/>
                <a:gd name="T25" fmla="*/ 120 h 120"/>
                <a:gd name="T26" fmla="*/ 66 w 87"/>
                <a:gd name="T27" fmla="*/ 117 h 120"/>
                <a:gd name="T28" fmla="*/ 61 w 87"/>
                <a:gd name="T29" fmla="*/ 111 h 1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7"/>
                <a:gd name="T46" fmla="*/ 0 h 120"/>
                <a:gd name="T47" fmla="*/ 87 w 87"/>
                <a:gd name="T48" fmla="*/ 120 h 12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7" h="120">
                  <a:moveTo>
                    <a:pt x="61" y="111"/>
                  </a:moveTo>
                  <a:lnTo>
                    <a:pt x="0" y="26"/>
                  </a:lnTo>
                  <a:lnTo>
                    <a:pt x="12" y="22"/>
                  </a:lnTo>
                  <a:lnTo>
                    <a:pt x="21" y="19"/>
                  </a:lnTo>
                  <a:lnTo>
                    <a:pt x="30" y="12"/>
                  </a:lnTo>
                  <a:lnTo>
                    <a:pt x="42" y="0"/>
                  </a:lnTo>
                  <a:lnTo>
                    <a:pt x="82" y="99"/>
                  </a:lnTo>
                  <a:lnTo>
                    <a:pt x="86" y="106"/>
                  </a:lnTo>
                  <a:lnTo>
                    <a:pt x="87" y="111"/>
                  </a:lnTo>
                  <a:lnTo>
                    <a:pt x="86" y="117"/>
                  </a:lnTo>
                  <a:lnTo>
                    <a:pt x="82" y="120"/>
                  </a:lnTo>
                  <a:lnTo>
                    <a:pt x="79" y="120"/>
                  </a:lnTo>
                  <a:lnTo>
                    <a:pt x="73" y="120"/>
                  </a:lnTo>
                  <a:lnTo>
                    <a:pt x="66" y="117"/>
                  </a:lnTo>
                  <a:lnTo>
                    <a:pt x="61" y="111"/>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625" name="Freeform 53"/>
            <p:cNvSpPr>
              <a:spLocks/>
            </p:cNvSpPr>
            <p:nvPr/>
          </p:nvSpPr>
          <p:spPr bwMode="auto">
            <a:xfrm>
              <a:off x="931" y="169"/>
              <a:ext cx="87" cy="113"/>
            </a:xfrm>
            <a:custGeom>
              <a:avLst/>
              <a:gdLst>
                <a:gd name="T0" fmla="*/ 64 w 87"/>
                <a:gd name="T1" fmla="*/ 7 h 113"/>
                <a:gd name="T2" fmla="*/ 0 w 87"/>
                <a:gd name="T3" fmla="*/ 96 h 113"/>
                <a:gd name="T4" fmla="*/ 15 w 87"/>
                <a:gd name="T5" fmla="*/ 97 h 113"/>
                <a:gd name="T6" fmla="*/ 28 w 87"/>
                <a:gd name="T7" fmla="*/ 101 h 113"/>
                <a:gd name="T8" fmla="*/ 38 w 87"/>
                <a:gd name="T9" fmla="*/ 106 h 113"/>
                <a:gd name="T10" fmla="*/ 49 w 87"/>
                <a:gd name="T11" fmla="*/ 113 h 113"/>
                <a:gd name="T12" fmla="*/ 84 w 87"/>
                <a:gd name="T13" fmla="*/ 19 h 113"/>
                <a:gd name="T14" fmla="*/ 87 w 87"/>
                <a:gd name="T15" fmla="*/ 14 h 113"/>
                <a:gd name="T16" fmla="*/ 87 w 87"/>
                <a:gd name="T17" fmla="*/ 8 h 113"/>
                <a:gd name="T18" fmla="*/ 87 w 87"/>
                <a:gd name="T19" fmla="*/ 5 h 113"/>
                <a:gd name="T20" fmla="*/ 84 w 87"/>
                <a:gd name="T21" fmla="*/ 1 h 113"/>
                <a:gd name="T22" fmla="*/ 80 w 87"/>
                <a:gd name="T23" fmla="*/ 0 h 113"/>
                <a:gd name="T24" fmla="*/ 77 w 87"/>
                <a:gd name="T25" fmla="*/ 0 h 113"/>
                <a:gd name="T26" fmla="*/ 71 w 87"/>
                <a:gd name="T27" fmla="*/ 3 h 113"/>
                <a:gd name="T28" fmla="*/ 64 w 87"/>
                <a:gd name="T29" fmla="*/ 7 h 11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7"/>
                <a:gd name="T46" fmla="*/ 0 h 113"/>
                <a:gd name="T47" fmla="*/ 87 w 87"/>
                <a:gd name="T48" fmla="*/ 113 h 11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7" h="113">
                  <a:moveTo>
                    <a:pt x="64" y="7"/>
                  </a:moveTo>
                  <a:lnTo>
                    <a:pt x="0" y="96"/>
                  </a:lnTo>
                  <a:lnTo>
                    <a:pt x="15" y="97"/>
                  </a:lnTo>
                  <a:lnTo>
                    <a:pt x="28" y="101"/>
                  </a:lnTo>
                  <a:lnTo>
                    <a:pt x="38" y="106"/>
                  </a:lnTo>
                  <a:lnTo>
                    <a:pt x="49" y="113"/>
                  </a:lnTo>
                  <a:lnTo>
                    <a:pt x="84" y="19"/>
                  </a:lnTo>
                  <a:lnTo>
                    <a:pt x="87" y="14"/>
                  </a:lnTo>
                  <a:lnTo>
                    <a:pt x="87" y="8"/>
                  </a:lnTo>
                  <a:lnTo>
                    <a:pt x="87" y="5"/>
                  </a:lnTo>
                  <a:lnTo>
                    <a:pt x="84" y="1"/>
                  </a:lnTo>
                  <a:lnTo>
                    <a:pt x="80" y="0"/>
                  </a:lnTo>
                  <a:lnTo>
                    <a:pt x="77" y="0"/>
                  </a:lnTo>
                  <a:lnTo>
                    <a:pt x="71" y="3"/>
                  </a:lnTo>
                  <a:lnTo>
                    <a:pt x="64" y="7"/>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26" name="Freeform 54"/>
            <p:cNvSpPr>
              <a:spLocks/>
            </p:cNvSpPr>
            <p:nvPr/>
          </p:nvSpPr>
          <p:spPr bwMode="auto">
            <a:xfrm>
              <a:off x="931" y="169"/>
              <a:ext cx="87" cy="113"/>
            </a:xfrm>
            <a:custGeom>
              <a:avLst/>
              <a:gdLst>
                <a:gd name="T0" fmla="*/ 64 w 87"/>
                <a:gd name="T1" fmla="*/ 7 h 113"/>
                <a:gd name="T2" fmla="*/ 0 w 87"/>
                <a:gd name="T3" fmla="*/ 96 h 113"/>
                <a:gd name="T4" fmla="*/ 15 w 87"/>
                <a:gd name="T5" fmla="*/ 97 h 113"/>
                <a:gd name="T6" fmla="*/ 28 w 87"/>
                <a:gd name="T7" fmla="*/ 101 h 113"/>
                <a:gd name="T8" fmla="*/ 38 w 87"/>
                <a:gd name="T9" fmla="*/ 106 h 113"/>
                <a:gd name="T10" fmla="*/ 49 w 87"/>
                <a:gd name="T11" fmla="*/ 113 h 113"/>
                <a:gd name="T12" fmla="*/ 84 w 87"/>
                <a:gd name="T13" fmla="*/ 19 h 113"/>
                <a:gd name="T14" fmla="*/ 87 w 87"/>
                <a:gd name="T15" fmla="*/ 14 h 113"/>
                <a:gd name="T16" fmla="*/ 87 w 87"/>
                <a:gd name="T17" fmla="*/ 8 h 113"/>
                <a:gd name="T18" fmla="*/ 87 w 87"/>
                <a:gd name="T19" fmla="*/ 5 h 113"/>
                <a:gd name="T20" fmla="*/ 84 w 87"/>
                <a:gd name="T21" fmla="*/ 1 h 113"/>
                <a:gd name="T22" fmla="*/ 80 w 87"/>
                <a:gd name="T23" fmla="*/ 0 h 113"/>
                <a:gd name="T24" fmla="*/ 77 w 87"/>
                <a:gd name="T25" fmla="*/ 0 h 113"/>
                <a:gd name="T26" fmla="*/ 71 w 87"/>
                <a:gd name="T27" fmla="*/ 3 h 113"/>
                <a:gd name="T28" fmla="*/ 64 w 87"/>
                <a:gd name="T29" fmla="*/ 7 h 11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7"/>
                <a:gd name="T46" fmla="*/ 0 h 113"/>
                <a:gd name="T47" fmla="*/ 87 w 87"/>
                <a:gd name="T48" fmla="*/ 113 h 11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7" h="113">
                  <a:moveTo>
                    <a:pt x="64" y="7"/>
                  </a:moveTo>
                  <a:lnTo>
                    <a:pt x="0" y="96"/>
                  </a:lnTo>
                  <a:lnTo>
                    <a:pt x="15" y="97"/>
                  </a:lnTo>
                  <a:lnTo>
                    <a:pt x="28" y="101"/>
                  </a:lnTo>
                  <a:lnTo>
                    <a:pt x="38" y="106"/>
                  </a:lnTo>
                  <a:lnTo>
                    <a:pt x="49" y="113"/>
                  </a:lnTo>
                  <a:lnTo>
                    <a:pt x="84" y="19"/>
                  </a:lnTo>
                  <a:lnTo>
                    <a:pt x="87" y="14"/>
                  </a:lnTo>
                  <a:lnTo>
                    <a:pt x="87" y="8"/>
                  </a:lnTo>
                  <a:lnTo>
                    <a:pt x="87" y="5"/>
                  </a:lnTo>
                  <a:lnTo>
                    <a:pt x="84" y="1"/>
                  </a:lnTo>
                  <a:lnTo>
                    <a:pt x="80" y="0"/>
                  </a:lnTo>
                  <a:lnTo>
                    <a:pt x="77" y="0"/>
                  </a:lnTo>
                  <a:lnTo>
                    <a:pt x="71" y="3"/>
                  </a:lnTo>
                  <a:lnTo>
                    <a:pt x="64" y="7"/>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627" name="Freeform 55"/>
            <p:cNvSpPr>
              <a:spLocks/>
            </p:cNvSpPr>
            <p:nvPr/>
          </p:nvSpPr>
          <p:spPr bwMode="auto">
            <a:xfrm>
              <a:off x="854" y="1541"/>
              <a:ext cx="159" cy="159"/>
            </a:xfrm>
            <a:custGeom>
              <a:avLst/>
              <a:gdLst>
                <a:gd name="T0" fmla="*/ 0 w 159"/>
                <a:gd name="T1" fmla="*/ 78 h 159"/>
                <a:gd name="T2" fmla="*/ 2 w 159"/>
                <a:gd name="T3" fmla="*/ 63 h 159"/>
                <a:gd name="T4" fmla="*/ 7 w 159"/>
                <a:gd name="T5" fmla="*/ 47 h 159"/>
                <a:gd name="T6" fmla="*/ 14 w 159"/>
                <a:gd name="T7" fmla="*/ 35 h 159"/>
                <a:gd name="T8" fmla="*/ 23 w 159"/>
                <a:gd name="T9" fmla="*/ 23 h 159"/>
                <a:gd name="T10" fmla="*/ 35 w 159"/>
                <a:gd name="T11" fmla="*/ 12 h 159"/>
                <a:gd name="T12" fmla="*/ 49 w 159"/>
                <a:gd name="T13" fmla="*/ 5 h 159"/>
                <a:gd name="T14" fmla="*/ 63 w 159"/>
                <a:gd name="T15" fmla="*/ 0 h 159"/>
                <a:gd name="T16" fmla="*/ 80 w 159"/>
                <a:gd name="T17" fmla="*/ 0 h 159"/>
                <a:gd name="T18" fmla="*/ 96 w 159"/>
                <a:gd name="T19" fmla="*/ 0 h 159"/>
                <a:gd name="T20" fmla="*/ 110 w 159"/>
                <a:gd name="T21" fmla="*/ 5 h 159"/>
                <a:gd name="T22" fmla="*/ 124 w 159"/>
                <a:gd name="T23" fmla="*/ 12 h 159"/>
                <a:gd name="T24" fmla="*/ 136 w 159"/>
                <a:gd name="T25" fmla="*/ 23 h 159"/>
                <a:gd name="T26" fmla="*/ 145 w 159"/>
                <a:gd name="T27" fmla="*/ 35 h 159"/>
                <a:gd name="T28" fmla="*/ 154 w 159"/>
                <a:gd name="T29" fmla="*/ 47 h 159"/>
                <a:gd name="T30" fmla="*/ 157 w 159"/>
                <a:gd name="T31" fmla="*/ 63 h 159"/>
                <a:gd name="T32" fmla="*/ 159 w 159"/>
                <a:gd name="T33" fmla="*/ 78 h 159"/>
                <a:gd name="T34" fmla="*/ 157 w 159"/>
                <a:gd name="T35" fmla="*/ 94 h 159"/>
                <a:gd name="T36" fmla="*/ 154 w 159"/>
                <a:gd name="T37" fmla="*/ 110 h 159"/>
                <a:gd name="T38" fmla="*/ 145 w 159"/>
                <a:gd name="T39" fmla="*/ 124 h 159"/>
                <a:gd name="T40" fmla="*/ 136 w 159"/>
                <a:gd name="T41" fmla="*/ 134 h 159"/>
                <a:gd name="T42" fmla="*/ 124 w 159"/>
                <a:gd name="T43" fmla="*/ 145 h 159"/>
                <a:gd name="T44" fmla="*/ 110 w 159"/>
                <a:gd name="T45" fmla="*/ 152 h 159"/>
                <a:gd name="T46" fmla="*/ 96 w 159"/>
                <a:gd name="T47" fmla="*/ 157 h 159"/>
                <a:gd name="T48" fmla="*/ 80 w 159"/>
                <a:gd name="T49" fmla="*/ 159 h 159"/>
                <a:gd name="T50" fmla="*/ 63 w 159"/>
                <a:gd name="T51" fmla="*/ 157 h 159"/>
                <a:gd name="T52" fmla="*/ 49 w 159"/>
                <a:gd name="T53" fmla="*/ 152 h 159"/>
                <a:gd name="T54" fmla="*/ 35 w 159"/>
                <a:gd name="T55" fmla="*/ 145 h 159"/>
                <a:gd name="T56" fmla="*/ 23 w 159"/>
                <a:gd name="T57" fmla="*/ 134 h 159"/>
                <a:gd name="T58" fmla="*/ 14 w 159"/>
                <a:gd name="T59" fmla="*/ 124 h 159"/>
                <a:gd name="T60" fmla="*/ 7 w 159"/>
                <a:gd name="T61" fmla="*/ 110 h 159"/>
                <a:gd name="T62" fmla="*/ 2 w 159"/>
                <a:gd name="T63" fmla="*/ 94 h 159"/>
                <a:gd name="T64" fmla="*/ 0 w 159"/>
                <a:gd name="T65" fmla="*/ 78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0" y="78"/>
                  </a:moveTo>
                  <a:lnTo>
                    <a:pt x="2" y="63"/>
                  </a:lnTo>
                  <a:lnTo>
                    <a:pt x="7" y="47"/>
                  </a:lnTo>
                  <a:lnTo>
                    <a:pt x="14" y="35"/>
                  </a:lnTo>
                  <a:lnTo>
                    <a:pt x="23" y="23"/>
                  </a:lnTo>
                  <a:lnTo>
                    <a:pt x="35" y="12"/>
                  </a:lnTo>
                  <a:lnTo>
                    <a:pt x="49" y="5"/>
                  </a:lnTo>
                  <a:lnTo>
                    <a:pt x="63" y="0"/>
                  </a:lnTo>
                  <a:lnTo>
                    <a:pt x="80" y="0"/>
                  </a:lnTo>
                  <a:lnTo>
                    <a:pt x="96" y="0"/>
                  </a:lnTo>
                  <a:lnTo>
                    <a:pt x="110" y="5"/>
                  </a:lnTo>
                  <a:lnTo>
                    <a:pt x="124" y="12"/>
                  </a:lnTo>
                  <a:lnTo>
                    <a:pt x="136" y="23"/>
                  </a:lnTo>
                  <a:lnTo>
                    <a:pt x="145" y="35"/>
                  </a:lnTo>
                  <a:lnTo>
                    <a:pt x="154" y="47"/>
                  </a:lnTo>
                  <a:lnTo>
                    <a:pt x="157" y="63"/>
                  </a:lnTo>
                  <a:lnTo>
                    <a:pt x="159" y="78"/>
                  </a:lnTo>
                  <a:lnTo>
                    <a:pt x="157" y="94"/>
                  </a:lnTo>
                  <a:lnTo>
                    <a:pt x="154" y="110"/>
                  </a:lnTo>
                  <a:lnTo>
                    <a:pt x="145" y="124"/>
                  </a:lnTo>
                  <a:lnTo>
                    <a:pt x="136" y="134"/>
                  </a:lnTo>
                  <a:lnTo>
                    <a:pt x="124" y="145"/>
                  </a:lnTo>
                  <a:lnTo>
                    <a:pt x="110" y="152"/>
                  </a:lnTo>
                  <a:lnTo>
                    <a:pt x="96" y="157"/>
                  </a:lnTo>
                  <a:lnTo>
                    <a:pt x="80" y="159"/>
                  </a:lnTo>
                  <a:lnTo>
                    <a:pt x="63" y="157"/>
                  </a:lnTo>
                  <a:lnTo>
                    <a:pt x="49" y="152"/>
                  </a:lnTo>
                  <a:lnTo>
                    <a:pt x="35" y="145"/>
                  </a:lnTo>
                  <a:lnTo>
                    <a:pt x="23" y="134"/>
                  </a:lnTo>
                  <a:lnTo>
                    <a:pt x="14" y="124"/>
                  </a:lnTo>
                  <a:lnTo>
                    <a:pt x="7" y="110"/>
                  </a:lnTo>
                  <a:lnTo>
                    <a:pt x="2" y="94"/>
                  </a:lnTo>
                  <a:lnTo>
                    <a:pt x="0" y="78"/>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28" name="Freeform 56"/>
            <p:cNvSpPr>
              <a:spLocks/>
            </p:cNvSpPr>
            <p:nvPr/>
          </p:nvSpPr>
          <p:spPr bwMode="auto">
            <a:xfrm>
              <a:off x="702" y="1565"/>
              <a:ext cx="107" cy="109"/>
            </a:xfrm>
            <a:custGeom>
              <a:avLst/>
              <a:gdLst>
                <a:gd name="T0" fmla="*/ 0 w 107"/>
                <a:gd name="T1" fmla="*/ 54 h 109"/>
                <a:gd name="T2" fmla="*/ 0 w 107"/>
                <a:gd name="T3" fmla="*/ 44 h 109"/>
                <a:gd name="T4" fmla="*/ 4 w 107"/>
                <a:gd name="T5" fmla="*/ 34 h 109"/>
                <a:gd name="T6" fmla="*/ 9 w 107"/>
                <a:gd name="T7" fmla="*/ 25 h 109"/>
                <a:gd name="T8" fmla="*/ 16 w 107"/>
                <a:gd name="T9" fmla="*/ 16 h 109"/>
                <a:gd name="T10" fmla="*/ 23 w 107"/>
                <a:gd name="T11" fmla="*/ 9 h 109"/>
                <a:gd name="T12" fmla="*/ 33 w 107"/>
                <a:gd name="T13" fmla="*/ 6 h 109"/>
                <a:gd name="T14" fmla="*/ 42 w 107"/>
                <a:gd name="T15" fmla="*/ 2 h 109"/>
                <a:gd name="T16" fmla="*/ 54 w 107"/>
                <a:gd name="T17" fmla="*/ 0 h 109"/>
                <a:gd name="T18" fmla="*/ 65 w 107"/>
                <a:gd name="T19" fmla="*/ 2 h 109"/>
                <a:gd name="T20" fmla="*/ 75 w 107"/>
                <a:gd name="T21" fmla="*/ 6 h 109"/>
                <a:gd name="T22" fmla="*/ 84 w 107"/>
                <a:gd name="T23" fmla="*/ 9 h 109"/>
                <a:gd name="T24" fmla="*/ 91 w 107"/>
                <a:gd name="T25" fmla="*/ 16 h 109"/>
                <a:gd name="T26" fmla="*/ 98 w 107"/>
                <a:gd name="T27" fmla="*/ 25 h 109"/>
                <a:gd name="T28" fmla="*/ 103 w 107"/>
                <a:gd name="T29" fmla="*/ 34 h 109"/>
                <a:gd name="T30" fmla="*/ 107 w 107"/>
                <a:gd name="T31" fmla="*/ 44 h 109"/>
                <a:gd name="T32" fmla="*/ 107 w 107"/>
                <a:gd name="T33" fmla="*/ 54 h 109"/>
                <a:gd name="T34" fmla="*/ 107 w 107"/>
                <a:gd name="T35" fmla="*/ 65 h 109"/>
                <a:gd name="T36" fmla="*/ 103 w 107"/>
                <a:gd name="T37" fmla="*/ 75 h 109"/>
                <a:gd name="T38" fmla="*/ 98 w 107"/>
                <a:gd name="T39" fmla="*/ 84 h 109"/>
                <a:gd name="T40" fmla="*/ 91 w 107"/>
                <a:gd name="T41" fmla="*/ 93 h 109"/>
                <a:gd name="T42" fmla="*/ 84 w 107"/>
                <a:gd name="T43" fmla="*/ 100 h 109"/>
                <a:gd name="T44" fmla="*/ 75 w 107"/>
                <a:gd name="T45" fmla="*/ 103 h 109"/>
                <a:gd name="T46" fmla="*/ 65 w 107"/>
                <a:gd name="T47" fmla="*/ 107 h 109"/>
                <a:gd name="T48" fmla="*/ 54 w 107"/>
                <a:gd name="T49" fmla="*/ 109 h 109"/>
                <a:gd name="T50" fmla="*/ 42 w 107"/>
                <a:gd name="T51" fmla="*/ 107 h 109"/>
                <a:gd name="T52" fmla="*/ 33 w 107"/>
                <a:gd name="T53" fmla="*/ 103 h 109"/>
                <a:gd name="T54" fmla="*/ 23 w 107"/>
                <a:gd name="T55" fmla="*/ 100 h 109"/>
                <a:gd name="T56" fmla="*/ 16 w 107"/>
                <a:gd name="T57" fmla="*/ 93 h 109"/>
                <a:gd name="T58" fmla="*/ 9 w 107"/>
                <a:gd name="T59" fmla="*/ 84 h 109"/>
                <a:gd name="T60" fmla="*/ 4 w 107"/>
                <a:gd name="T61" fmla="*/ 75 h 109"/>
                <a:gd name="T62" fmla="*/ 0 w 107"/>
                <a:gd name="T63" fmla="*/ 65 h 109"/>
                <a:gd name="T64" fmla="*/ 0 w 107"/>
                <a:gd name="T65" fmla="*/ 54 h 10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7"/>
                <a:gd name="T100" fmla="*/ 0 h 109"/>
                <a:gd name="T101" fmla="*/ 107 w 107"/>
                <a:gd name="T102" fmla="*/ 109 h 10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7" h="109">
                  <a:moveTo>
                    <a:pt x="0" y="54"/>
                  </a:moveTo>
                  <a:lnTo>
                    <a:pt x="0" y="44"/>
                  </a:lnTo>
                  <a:lnTo>
                    <a:pt x="4" y="34"/>
                  </a:lnTo>
                  <a:lnTo>
                    <a:pt x="9" y="25"/>
                  </a:lnTo>
                  <a:lnTo>
                    <a:pt x="16" y="16"/>
                  </a:lnTo>
                  <a:lnTo>
                    <a:pt x="23" y="9"/>
                  </a:lnTo>
                  <a:lnTo>
                    <a:pt x="33" y="6"/>
                  </a:lnTo>
                  <a:lnTo>
                    <a:pt x="42" y="2"/>
                  </a:lnTo>
                  <a:lnTo>
                    <a:pt x="54" y="0"/>
                  </a:lnTo>
                  <a:lnTo>
                    <a:pt x="65" y="2"/>
                  </a:lnTo>
                  <a:lnTo>
                    <a:pt x="75" y="6"/>
                  </a:lnTo>
                  <a:lnTo>
                    <a:pt x="84" y="9"/>
                  </a:lnTo>
                  <a:lnTo>
                    <a:pt x="91" y="16"/>
                  </a:lnTo>
                  <a:lnTo>
                    <a:pt x="98" y="25"/>
                  </a:lnTo>
                  <a:lnTo>
                    <a:pt x="103" y="34"/>
                  </a:lnTo>
                  <a:lnTo>
                    <a:pt x="107" y="44"/>
                  </a:lnTo>
                  <a:lnTo>
                    <a:pt x="107" y="54"/>
                  </a:lnTo>
                  <a:lnTo>
                    <a:pt x="107" y="65"/>
                  </a:lnTo>
                  <a:lnTo>
                    <a:pt x="103" y="75"/>
                  </a:lnTo>
                  <a:lnTo>
                    <a:pt x="98" y="84"/>
                  </a:lnTo>
                  <a:lnTo>
                    <a:pt x="91" y="93"/>
                  </a:lnTo>
                  <a:lnTo>
                    <a:pt x="84" y="100"/>
                  </a:lnTo>
                  <a:lnTo>
                    <a:pt x="75" y="103"/>
                  </a:lnTo>
                  <a:lnTo>
                    <a:pt x="65" y="107"/>
                  </a:lnTo>
                  <a:lnTo>
                    <a:pt x="54" y="109"/>
                  </a:lnTo>
                  <a:lnTo>
                    <a:pt x="42" y="107"/>
                  </a:lnTo>
                  <a:lnTo>
                    <a:pt x="33" y="103"/>
                  </a:lnTo>
                  <a:lnTo>
                    <a:pt x="23" y="100"/>
                  </a:lnTo>
                  <a:lnTo>
                    <a:pt x="16" y="93"/>
                  </a:lnTo>
                  <a:lnTo>
                    <a:pt x="9" y="84"/>
                  </a:lnTo>
                  <a:lnTo>
                    <a:pt x="4" y="75"/>
                  </a:lnTo>
                  <a:lnTo>
                    <a:pt x="0" y="65"/>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29" name="Freeform 57"/>
            <p:cNvSpPr>
              <a:spLocks/>
            </p:cNvSpPr>
            <p:nvPr/>
          </p:nvSpPr>
          <p:spPr bwMode="auto">
            <a:xfrm>
              <a:off x="803" y="1597"/>
              <a:ext cx="74" cy="47"/>
            </a:xfrm>
            <a:custGeom>
              <a:avLst/>
              <a:gdLst>
                <a:gd name="T0" fmla="*/ 63 w 74"/>
                <a:gd name="T1" fmla="*/ 40 h 47"/>
                <a:gd name="T2" fmla="*/ 0 w 74"/>
                <a:gd name="T3" fmla="*/ 47 h 47"/>
                <a:gd name="T4" fmla="*/ 4 w 74"/>
                <a:gd name="T5" fmla="*/ 35 h 47"/>
                <a:gd name="T6" fmla="*/ 4 w 74"/>
                <a:gd name="T7" fmla="*/ 24 h 47"/>
                <a:gd name="T8" fmla="*/ 4 w 74"/>
                <a:gd name="T9" fmla="*/ 12 h 47"/>
                <a:gd name="T10" fmla="*/ 0 w 74"/>
                <a:gd name="T11" fmla="*/ 0 h 47"/>
                <a:gd name="T12" fmla="*/ 63 w 74"/>
                <a:gd name="T13" fmla="*/ 5 h 47"/>
                <a:gd name="T14" fmla="*/ 68 w 74"/>
                <a:gd name="T15" fmla="*/ 7 h 47"/>
                <a:gd name="T16" fmla="*/ 72 w 74"/>
                <a:gd name="T17" fmla="*/ 10 h 47"/>
                <a:gd name="T18" fmla="*/ 74 w 74"/>
                <a:gd name="T19" fmla="*/ 15 h 47"/>
                <a:gd name="T20" fmla="*/ 74 w 74"/>
                <a:gd name="T21" fmla="*/ 22 h 47"/>
                <a:gd name="T22" fmla="*/ 74 w 74"/>
                <a:gd name="T23" fmla="*/ 29 h 47"/>
                <a:gd name="T24" fmla="*/ 72 w 74"/>
                <a:gd name="T25" fmla="*/ 35 h 47"/>
                <a:gd name="T26" fmla="*/ 68 w 74"/>
                <a:gd name="T27" fmla="*/ 38 h 47"/>
                <a:gd name="T28" fmla="*/ 63 w 74"/>
                <a:gd name="T29" fmla="*/ 40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4"/>
                <a:gd name="T46" fmla="*/ 0 h 47"/>
                <a:gd name="T47" fmla="*/ 74 w 74"/>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4" h="47">
                  <a:moveTo>
                    <a:pt x="63" y="40"/>
                  </a:moveTo>
                  <a:lnTo>
                    <a:pt x="0" y="47"/>
                  </a:lnTo>
                  <a:lnTo>
                    <a:pt x="4" y="35"/>
                  </a:lnTo>
                  <a:lnTo>
                    <a:pt x="4" y="24"/>
                  </a:lnTo>
                  <a:lnTo>
                    <a:pt x="4" y="12"/>
                  </a:lnTo>
                  <a:lnTo>
                    <a:pt x="0" y="0"/>
                  </a:lnTo>
                  <a:lnTo>
                    <a:pt x="63" y="5"/>
                  </a:lnTo>
                  <a:lnTo>
                    <a:pt x="68" y="7"/>
                  </a:lnTo>
                  <a:lnTo>
                    <a:pt x="72" y="10"/>
                  </a:lnTo>
                  <a:lnTo>
                    <a:pt x="74" y="15"/>
                  </a:lnTo>
                  <a:lnTo>
                    <a:pt x="74" y="22"/>
                  </a:lnTo>
                  <a:lnTo>
                    <a:pt x="74" y="29"/>
                  </a:lnTo>
                  <a:lnTo>
                    <a:pt x="72" y="35"/>
                  </a:lnTo>
                  <a:lnTo>
                    <a:pt x="68" y="38"/>
                  </a:lnTo>
                  <a:lnTo>
                    <a:pt x="63" y="40"/>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30" name="Freeform 58"/>
            <p:cNvSpPr>
              <a:spLocks/>
            </p:cNvSpPr>
            <p:nvPr/>
          </p:nvSpPr>
          <p:spPr bwMode="auto">
            <a:xfrm>
              <a:off x="803" y="1597"/>
              <a:ext cx="74" cy="47"/>
            </a:xfrm>
            <a:custGeom>
              <a:avLst/>
              <a:gdLst>
                <a:gd name="T0" fmla="*/ 63 w 74"/>
                <a:gd name="T1" fmla="*/ 40 h 47"/>
                <a:gd name="T2" fmla="*/ 0 w 74"/>
                <a:gd name="T3" fmla="*/ 47 h 47"/>
                <a:gd name="T4" fmla="*/ 4 w 74"/>
                <a:gd name="T5" fmla="*/ 35 h 47"/>
                <a:gd name="T6" fmla="*/ 4 w 74"/>
                <a:gd name="T7" fmla="*/ 24 h 47"/>
                <a:gd name="T8" fmla="*/ 4 w 74"/>
                <a:gd name="T9" fmla="*/ 12 h 47"/>
                <a:gd name="T10" fmla="*/ 0 w 74"/>
                <a:gd name="T11" fmla="*/ 0 h 47"/>
                <a:gd name="T12" fmla="*/ 63 w 74"/>
                <a:gd name="T13" fmla="*/ 5 h 47"/>
                <a:gd name="T14" fmla="*/ 68 w 74"/>
                <a:gd name="T15" fmla="*/ 7 h 47"/>
                <a:gd name="T16" fmla="*/ 72 w 74"/>
                <a:gd name="T17" fmla="*/ 10 h 47"/>
                <a:gd name="T18" fmla="*/ 74 w 74"/>
                <a:gd name="T19" fmla="*/ 15 h 47"/>
                <a:gd name="T20" fmla="*/ 74 w 74"/>
                <a:gd name="T21" fmla="*/ 22 h 47"/>
                <a:gd name="T22" fmla="*/ 74 w 74"/>
                <a:gd name="T23" fmla="*/ 29 h 47"/>
                <a:gd name="T24" fmla="*/ 72 w 74"/>
                <a:gd name="T25" fmla="*/ 35 h 47"/>
                <a:gd name="T26" fmla="*/ 68 w 74"/>
                <a:gd name="T27" fmla="*/ 38 h 47"/>
                <a:gd name="T28" fmla="*/ 63 w 74"/>
                <a:gd name="T29" fmla="*/ 40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4"/>
                <a:gd name="T46" fmla="*/ 0 h 47"/>
                <a:gd name="T47" fmla="*/ 74 w 74"/>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4" h="47">
                  <a:moveTo>
                    <a:pt x="63" y="40"/>
                  </a:moveTo>
                  <a:lnTo>
                    <a:pt x="0" y="47"/>
                  </a:lnTo>
                  <a:lnTo>
                    <a:pt x="4" y="35"/>
                  </a:lnTo>
                  <a:lnTo>
                    <a:pt x="4" y="24"/>
                  </a:lnTo>
                  <a:lnTo>
                    <a:pt x="4" y="12"/>
                  </a:lnTo>
                  <a:lnTo>
                    <a:pt x="0" y="0"/>
                  </a:lnTo>
                  <a:lnTo>
                    <a:pt x="63" y="5"/>
                  </a:lnTo>
                  <a:lnTo>
                    <a:pt x="68" y="7"/>
                  </a:lnTo>
                  <a:lnTo>
                    <a:pt x="72" y="10"/>
                  </a:lnTo>
                  <a:lnTo>
                    <a:pt x="74" y="15"/>
                  </a:lnTo>
                  <a:lnTo>
                    <a:pt x="74" y="22"/>
                  </a:lnTo>
                  <a:lnTo>
                    <a:pt x="74" y="29"/>
                  </a:lnTo>
                  <a:lnTo>
                    <a:pt x="72" y="35"/>
                  </a:lnTo>
                  <a:lnTo>
                    <a:pt x="68" y="38"/>
                  </a:lnTo>
                  <a:lnTo>
                    <a:pt x="63" y="40"/>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631" name="Freeform 59"/>
            <p:cNvSpPr>
              <a:spLocks/>
            </p:cNvSpPr>
            <p:nvPr/>
          </p:nvSpPr>
          <p:spPr bwMode="auto">
            <a:xfrm>
              <a:off x="931" y="1445"/>
              <a:ext cx="87" cy="112"/>
            </a:xfrm>
            <a:custGeom>
              <a:avLst/>
              <a:gdLst>
                <a:gd name="T0" fmla="*/ 64 w 87"/>
                <a:gd name="T1" fmla="*/ 7 h 112"/>
                <a:gd name="T2" fmla="*/ 0 w 87"/>
                <a:gd name="T3" fmla="*/ 96 h 112"/>
                <a:gd name="T4" fmla="*/ 15 w 87"/>
                <a:gd name="T5" fmla="*/ 98 h 112"/>
                <a:gd name="T6" fmla="*/ 28 w 87"/>
                <a:gd name="T7" fmla="*/ 101 h 112"/>
                <a:gd name="T8" fmla="*/ 38 w 87"/>
                <a:gd name="T9" fmla="*/ 105 h 112"/>
                <a:gd name="T10" fmla="*/ 49 w 87"/>
                <a:gd name="T11" fmla="*/ 112 h 112"/>
                <a:gd name="T12" fmla="*/ 84 w 87"/>
                <a:gd name="T13" fmla="*/ 19 h 112"/>
                <a:gd name="T14" fmla="*/ 87 w 87"/>
                <a:gd name="T15" fmla="*/ 14 h 112"/>
                <a:gd name="T16" fmla="*/ 87 w 87"/>
                <a:gd name="T17" fmla="*/ 9 h 112"/>
                <a:gd name="T18" fmla="*/ 87 w 87"/>
                <a:gd name="T19" fmla="*/ 3 h 112"/>
                <a:gd name="T20" fmla="*/ 84 w 87"/>
                <a:gd name="T21" fmla="*/ 2 h 112"/>
                <a:gd name="T22" fmla="*/ 80 w 87"/>
                <a:gd name="T23" fmla="*/ 0 h 112"/>
                <a:gd name="T24" fmla="*/ 77 w 87"/>
                <a:gd name="T25" fmla="*/ 0 h 112"/>
                <a:gd name="T26" fmla="*/ 71 w 87"/>
                <a:gd name="T27" fmla="*/ 2 h 112"/>
                <a:gd name="T28" fmla="*/ 64 w 87"/>
                <a:gd name="T29" fmla="*/ 7 h 1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7"/>
                <a:gd name="T46" fmla="*/ 0 h 112"/>
                <a:gd name="T47" fmla="*/ 87 w 87"/>
                <a:gd name="T48" fmla="*/ 112 h 11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7" h="112">
                  <a:moveTo>
                    <a:pt x="64" y="7"/>
                  </a:moveTo>
                  <a:lnTo>
                    <a:pt x="0" y="96"/>
                  </a:lnTo>
                  <a:lnTo>
                    <a:pt x="15" y="98"/>
                  </a:lnTo>
                  <a:lnTo>
                    <a:pt x="28" y="101"/>
                  </a:lnTo>
                  <a:lnTo>
                    <a:pt x="38" y="105"/>
                  </a:lnTo>
                  <a:lnTo>
                    <a:pt x="49" y="112"/>
                  </a:lnTo>
                  <a:lnTo>
                    <a:pt x="84" y="19"/>
                  </a:lnTo>
                  <a:lnTo>
                    <a:pt x="87" y="14"/>
                  </a:lnTo>
                  <a:lnTo>
                    <a:pt x="87" y="9"/>
                  </a:lnTo>
                  <a:lnTo>
                    <a:pt x="87" y="3"/>
                  </a:lnTo>
                  <a:lnTo>
                    <a:pt x="84" y="2"/>
                  </a:lnTo>
                  <a:lnTo>
                    <a:pt x="80" y="0"/>
                  </a:lnTo>
                  <a:lnTo>
                    <a:pt x="77" y="0"/>
                  </a:lnTo>
                  <a:lnTo>
                    <a:pt x="71" y="2"/>
                  </a:lnTo>
                  <a:lnTo>
                    <a:pt x="64" y="7"/>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32" name="Freeform 60"/>
            <p:cNvSpPr>
              <a:spLocks/>
            </p:cNvSpPr>
            <p:nvPr/>
          </p:nvSpPr>
          <p:spPr bwMode="auto">
            <a:xfrm>
              <a:off x="931" y="1445"/>
              <a:ext cx="87" cy="112"/>
            </a:xfrm>
            <a:custGeom>
              <a:avLst/>
              <a:gdLst>
                <a:gd name="T0" fmla="*/ 64 w 87"/>
                <a:gd name="T1" fmla="*/ 7 h 112"/>
                <a:gd name="T2" fmla="*/ 0 w 87"/>
                <a:gd name="T3" fmla="*/ 96 h 112"/>
                <a:gd name="T4" fmla="*/ 15 w 87"/>
                <a:gd name="T5" fmla="*/ 98 h 112"/>
                <a:gd name="T6" fmla="*/ 28 w 87"/>
                <a:gd name="T7" fmla="*/ 101 h 112"/>
                <a:gd name="T8" fmla="*/ 38 w 87"/>
                <a:gd name="T9" fmla="*/ 105 h 112"/>
                <a:gd name="T10" fmla="*/ 49 w 87"/>
                <a:gd name="T11" fmla="*/ 112 h 112"/>
                <a:gd name="T12" fmla="*/ 84 w 87"/>
                <a:gd name="T13" fmla="*/ 19 h 112"/>
                <a:gd name="T14" fmla="*/ 87 w 87"/>
                <a:gd name="T15" fmla="*/ 14 h 112"/>
                <a:gd name="T16" fmla="*/ 87 w 87"/>
                <a:gd name="T17" fmla="*/ 9 h 112"/>
                <a:gd name="T18" fmla="*/ 87 w 87"/>
                <a:gd name="T19" fmla="*/ 3 h 112"/>
                <a:gd name="T20" fmla="*/ 84 w 87"/>
                <a:gd name="T21" fmla="*/ 2 h 112"/>
                <a:gd name="T22" fmla="*/ 80 w 87"/>
                <a:gd name="T23" fmla="*/ 0 h 112"/>
                <a:gd name="T24" fmla="*/ 77 w 87"/>
                <a:gd name="T25" fmla="*/ 0 h 112"/>
                <a:gd name="T26" fmla="*/ 71 w 87"/>
                <a:gd name="T27" fmla="*/ 2 h 112"/>
                <a:gd name="T28" fmla="*/ 64 w 87"/>
                <a:gd name="T29" fmla="*/ 7 h 1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7"/>
                <a:gd name="T46" fmla="*/ 0 h 112"/>
                <a:gd name="T47" fmla="*/ 87 w 87"/>
                <a:gd name="T48" fmla="*/ 112 h 11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7" h="112">
                  <a:moveTo>
                    <a:pt x="64" y="7"/>
                  </a:moveTo>
                  <a:lnTo>
                    <a:pt x="0" y="96"/>
                  </a:lnTo>
                  <a:lnTo>
                    <a:pt x="15" y="98"/>
                  </a:lnTo>
                  <a:lnTo>
                    <a:pt x="28" y="101"/>
                  </a:lnTo>
                  <a:lnTo>
                    <a:pt x="38" y="105"/>
                  </a:lnTo>
                  <a:lnTo>
                    <a:pt x="49" y="112"/>
                  </a:lnTo>
                  <a:lnTo>
                    <a:pt x="84" y="19"/>
                  </a:lnTo>
                  <a:lnTo>
                    <a:pt x="87" y="14"/>
                  </a:lnTo>
                  <a:lnTo>
                    <a:pt x="87" y="9"/>
                  </a:lnTo>
                  <a:lnTo>
                    <a:pt x="87" y="3"/>
                  </a:lnTo>
                  <a:lnTo>
                    <a:pt x="84" y="2"/>
                  </a:lnTo>
                  <a:lnTo>
                    <a:pt x="80" y="0"/>
                  </a:lnTo>
                  <a:lnTo>
                    <a:pt x="77" y="0"/>
                  </a:lnTo>
                  <a:lnTo>
                    <a:pt x="71" y="2"/>
                  </a:lnTo>
                  <a:lnTo>
                    <a:pt x="64" y="7"/>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633" name="Freeform 61"/>
            <p:cNvSpPr>
              <a:spLocks/>
            </p:cNvSpPr>
            <p:nvPr/>
          </p:nvSpPr>
          <p:spPr bwMode="auto">
            <a:xfrm>
              <a:off x="966" y="2801"/>
              <a:ext cx="155" cy="156"/>
            </a:xfrm>
            <a:custGeom>
              <a:avLst/>
              <a:gdLst>
                <a:gd name="T0" fmla="*/ 155 w 155"/>
                <a:gd name="T1" fmla="*/ 79 h 156"/>
                <a:gd name="T2" fmla="*/ 153 w 155"/>
                <a:gd name="T3" fmla="*/ 95 h 156"/>
                <a:gd name="T4" fmla="*/ 148 w 155"/>
                <a:gd name="T5" fmla="*/ 109 h 156"/>
                <a:gd name="T6" fmla="*/ 141 w 155"/>
                <a:gd name="T7" fmla="*/ 123 h 156"/>
                <a:gd name="T8" fmla="*/ 132 w 155"/>
                <a:gd name="T9" fmla="*/ 133 h 156"/>
                <a:gd name="T10" fmla="*/ 120 w 155"/>
                <a:gd name="T11" fmla="*/ 144 h 156"/>
                <a:gd name="T12" fmla="*/ 108 w 155"/>
                <a:gd name="T13" fmla="*/ 150 h 156"/>
                <a:gd name="T14" fmla="*/ 92 w 155"/>
                <a:gd name="T15" fmla="*/ 154 h 156"/>
                <a:gd name="T16" fmla="*/ 77 w 155"/>
                <a:gd name="T17" fmla="*/ 156 h 156"/>
                <a:gd name="T18" fmla="*/ 61 w 155"/>
                <a:gd name="T19" fmla="*/ 154 h 156"/>
                <a:gd name="T20" fmla="*/ 47 w 155"/>
                <a:gd name="T21" fmla="*/ 150 h 156"/>
                <a:gd name="T22" fmla="*/ 33 w 155"/>
                <a:gd name="T23" fmla="*/ 144 h 156"/>
                <a:gd name="T24" fmla="*/ 22 w 155"/>
                <a:gd name="T25" fmla="*/ 133 h 156"/>
                <a:gd name="T26" fmla="*/ 12 w 155"/>
                <a:gd name="T27" fmla="*/ 123 h 156"/>
                <a:gd name="T28" fmla="*/ 5 w 155"/>
                <a:gd name="T29" fmla="*/ 109 h 156"/>
                <a:gd name="T30" fmla="*/ 1 w 155"/>
                <a:gd name="T31" fmla="*/ 95 h 156"/>
                <a:gd name="T32" fmla="*/ 0 w 155"/>
                <a:gd name="T33" fmla="*/ 79 h 156"/>
                <a:gd name="T34" fmla="*/ 1 w 155"/>
                <a:gd name="T35" fmla="*/ 63 h 156"/>
                <a:gd name="T36" fmla="*/ 5 w 155"/>
                <a:gd name="T37" fmla="*/ 47 h 156"/>
                <a:gd name="T38" fmla="*/ 12 w 155"/>
                <a:gd name="T39" fmla="*/ 35 h 156"/>
                <a:gd name="T40" fmla="*/ 22 w 155"/>
                <a:gd name="T41" fmla="*/ 23 h 156"/>
                <a:gd name="T42" fmla="*/ 33 w 155"/>
                <a:gd name="T43" fmla="*/ 14 h 156"/>
                <a:gd name="T44" fmla="*/ 47 w 155"/>
                <a:gd name="T45" fmla="*/ 7 h 156"/>
                <a:gd name="T46" fmla="*/ 61 w 155"/>
                <a:gd name="T47" fmla="*/ 2 h 156"/>
                <a:gd name="T48" fmla="*/ 77 w 155"/>
                <a:gd name="T49" fmla="*/ 0 h 156"/>
                <a:gd name="T50" fmla="*/ 92 w 155"/>
                <a:gd name="T51" fmla="*/ 2 h 156"/>
                <a:gd name="T52" fmla="*/ 108 w 155"/>
                <a:gd name="T53" fmla="*/ 7 h 156"/>
                <a:gd name="T54" fmla="*/ 120 w 155"/>
                <a:gd name="T55" fmla="*/ 14 h 156"/>
                <a:gd name="T56" fmla="*/ 132 w 155"/>
                <a:gd name="T57" fmla="*/ 23 h 156"/>
                <a:gd name="T58" fmla="*/ 141 w 155"/>
                <a:gd name="T59" fmla="*/ 35 h 156"/>
                <a:gd name="T60" fmla="*/ 148 w 155"/>
                <a:gd name="T61" fmla="*/ 47 h 156"/>
                <a:gd name="T62" fmla="*/ 153 w 155"/>
                <a:gd name="T63" fmla="*/ 63 h 156"/>
                <a:gd name="T64" fmla="*/ 155 w 155"/>
                <a:gd name="T65" fmla="*/ 79 h 15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5"/>
                <a:gd name="T100" fmla="*/ 0 h 156"/>
                <a:gd name="T101" fmla="*/ 155 w 155"/>
                <a:gd name="T102" fmla="*/ 156 h 15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5" h="156">
                  <a:moveTo>
                    <a:pt x="155" y="79"/>
                  </a:moveTo>
                  <a:lnTo>
                    <a:pt x="153" y="95"/>
                  </a:lnTo>
                  <a:lnTo>
                    <a:pt x="148" y="109"/>
                  </a:lnTo>
                  <a:lnTo>
                    <a:pt x="141" y="123"/>
                  </a:lnTo>
                  <a:lnTo>
                    <a:pt x="132" y="133"/>
                  </a:lnTo>
                  <a:lnTo>
                    <a:pt x="120" y="144"/>
                  </a:lnTo>
                  <a:lnTo>
                    <a:pt x="108" y="150"/>
                  </a:lnTo>
                  <a:lnTo>
                    <a:pt x="92" y="154"/>
                  </a:lnTo>
                  <a:lnTo>
                    <a:pt x="77" y="156"/>
                  </a:lnTo>
                  <a:lnTo>
                    <a:pt x="61" y="154"/>
                  </a:lnTo>
                  <a:lnTo>
                    <a:pt x="47" y="150"/>
                  </a:lnTo>
                  <a:lnTo>
                    <a:pt x="33" y="144"/>
                  </a:lnTo>
                  <a:lnTo>
                    <a:pt x="22" y="133"/>
                  </a:lnTo>
                  <a:lnTo>
                    <a:pt x="12" y="123"/>
                  </a:lnTo>
                  <a:lnTo>
                    <a:pt x="5" y="109"/>
                  </a:lnTo>
                  <a:lnTo>
                    <a:pt x="1" y="95"/>
                  </a:lnTo>
                  <a:lnTo>
                    <a:pt x="0" y="79"/>
                  </a:lnTo>
                  <a:lnTo>
                    <a:pt x="1" y="63"/>
                  </a:lnTo>
                  <a:lnTo>
                    <a:pt x="5" y="47"/>
                  </a:lnTo>
                  <a:lnTo>
                    <a:pt x="12" y="35"/>
                  </a:lnTo>
                  <a:lnTo>
                    <a:pt x="22" y="23"/>
                  </a:lnTo>
                  <a:lnTo>
                    <a:pt x="33" y="14"/>
                  </a:lnTo>
                  <a:lnTo>
                    <a:pt x="47" y="7"/>
                  </a:lnTo>
                  <a:lnTo>
                    <a:pt x="61" y="2"/>
                  </a:lnTo>
                  <a:lnTo>
                    <a:pt x="77" y="0"/>
                  </a:lnTo>
                  <a:lnTo>
                    <a:pt x="92" y="2"/>
                  </a:lnTo>
                  <a:lnTo>
                    <a:pt x="108" y="7"/>
                  </a:lnTo>
                  <a:lnTo>
                    <a:pt x="120" y="14"/>
                  </a:lnTo>
                  <a:lnTo>
                    <a:pt x="132" y="23"/>
                  </a:lnTo>
                  <a:lnTo>
                    <a:pt x="141" y="35"/>
                  </a:lnTo>
                  <a:lnTo>
                    <a:pt x="148" y="47"/>
                  </a:lnTo>
                  <a:lnTo>
                    <a:pt x="153" y="63"/>
                  </a:lnTo>
                  <a:lnTo>
                    <a:pt x="155" y="79"/>
                  </a:lnTo>
                  <a:close/>
                </a:path>
              </a:pathLst>
            </a:custGeom>
            <a:gradFill rotWithShape="1">
              <a:gsLst>
                <a:gs pos="0">
                  <a:srgbClr val="FFE3B9"/>
                </a:gs>
                <a:gs pos="100000">
                  <a:srgbClr val="FF99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34" name="Freeform 62"/>
            <p:cNvSpPr>
              <a:spLocks/>
            </p:cNvSpPr>
            <p:nvPr/>
          </p:nvSpPr>
          <p:spPr bwMode="auto">
            <a:xfrm>
              <a:off x="861" y="2409"/>
              <a:ext cx="159" cy="158"/>
            </a:xfrm>
            <a:custGeom>
              <a:avLst/>
              <a:gdLst>
                <a:gd name="T0" fmla="*/ 0 w 159"/>
                <a:gd name="T1" fmla="*/ 80 h 158"/>
                <a:gd name="T2" fmla="*/ 2 w 159"/>
                <a:gd name="T3" fmla="*/ 64 h 158"/>
                <a:gd name="T4" fmla="*/ 7 w 159"/>
                <a:gd name="T5" fmla="*/ 48 h 158"/>
                <a:gd name="T6" fmla="*/ 14 w 159"/>
                <a:gd name="T7" fmla="*/ 36 h 158"/>
                <a:gd name="T8" fmla="*/ 23 w 159"/>
                <a:gd name="T9" fmla="*/ 24 h 158"/>
                <a:gd name="T10" fmla="*/ 35 w 159"/>
                <a:gd name="T11" fmla="*/ 14 h 158"/>
                <a:gd name="T12" fmla="*/ 49 w 159"/>
                <a:gd name="T13" fmla="*/ 7 h 158"/>
                <a:gd name="T14" fmla="*/ 63 w 159"/>
                <a:gd name="T15" fmla="*/ 1 h 158"/>
                <a:gd name="T16" fmla="*/ 80 w 159"/>
                <a:gd name="T17" fmla="*/ 0 h 158"/>
                <a:gd name="T18" fmla="*/ 96 w 159"/>
                <a:gd name="T19" fmla="*/ 1 h 158"/>
                <a:gd name="T20" fmla="*/ 110 w 159"/>
                <a:gd name="T21" fmla="*/ 7 h 158"/>
                <a:gd name="T22" fmla="*/ 124 w 159"/>
                <a:gd name="T23" fmla="*/ 14 h 158"/>
                <a:gd name="T24" fmla="*/ 136 w 159"/>
                <a:gd name="T25" fmla="*/ 24 h 158"/>
                <a:gd name="T26" fmla="*/ 145 w 159"/>
                <a:gd name="T27" fmla="*/ 36 h 158"/>
                <a:gd name="T28" fmla="*/ 154 w 159"/>
                <a:gd name="T29" fmla="*/ 48 h 158"/>
                <a:gd name="T30" fmla="*/ 157 w 159"/>
                <a:gd name="T31" fmla="*/ 64 h 158"/>
                <a:gd name="T32" fmla="*/ 159 w 159"/>
                <a:gd name="T33" fmla="*/ 80 h 158"/>
                <a:gd name="T34" fmla="*/ 157 w 159"/>
                <a:gd name="T35" fmla="*/ 96 h 158"/>
                <a:gd name="T36" fmla="*/ 154 w 159"/>
                <a:gd name="T37" fmla="*/ 111 h 158"/>
                <a:gd name="T38" fmla="*/ 145 w 159"/>
                <a:gd name="T39" fmla="*/ 124 h 158"/>
                <a:gd name="T40" fmla="*/ 136 w 159"/>
                <a:gd name="T41" fmla="*/ 136 h 158"/>
                <a:gd name="T42" fmla="*/ 124 w 159"/>
                <a:gd name="T43" fmla="*/ 146 h 158"/>
                <a:gd name="T44" fmla="*/ 110 w 159"/>
                <a:gd name="T45" fmla="*/ 153 h 158"/>
                <a:gd name="T46" fmla="*/ 96 w 159"/>
                <a:gd name="T47" fmla="*/ 158 h 158"/>
                <a:gd name="T48" fmla="*/ 80 w 159"/>
                <a:gd name="T49" fmla="*/ 158 h 158"/>
                <a:gd name="T50" fmla="*/ 63 w 159"/>
                <a:gd name="T51" fmla="*/ 158 h 158"/>
                <a:gd name="T52" fmla="*/ 49 w 159"/>
                <a:gd name="T53" fmla="*/ 153 h 158"/>
                <a:gd name="T54" fmla="*/ 35 w 159"/>
                <a:gd name="T55" fmla="*/ 146 h 158"/>
                <a:gd name="T56" fmla="*/ 23 w 159"/>
                <a:gd name="T57" fmla="*/ 136 h 158"/>
                <a:gd name="T58" fmla="*/ 14 w 159"/>
                <a:gd name="T59" fmla="*/ 124 h 158"/>
                <a:gd name="T60" fmla="*/ 7 w 159"/>
                <a:gd name="T61" fmla="*/ 111 h 158"/>
                <a:gd name="T62" fmla="*/ 2 w 159"/>
                <a:gd name="T63" fmla="*/ 96 h 158"/>
                <a:gd name="T64" fmla="*/ 0 w 159"/>
                <a:gd name="T65" fmla="*/ 80 h 15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8"/>
                <a:gd name="T101" fmla="*/ 159 w 159"/>
                <a:gd name="T102" fmla="*/ 158 h 15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8">
                  <a:moveTo>
                    <a:pt x="0" y="80"/>
                  </a:moveTo>
                  <a:lnTo>
                    <a:pt x="2" y="64"/>
                  </a:lnTo>
                  <a:lnTo>
                    <a:pt x="7" y="48"/>
                  </a:lnTo>
                  <a:lnTo>
                    <a:pt x="14" y="36"/>
                  </a:lnTo>
                  <a:lnTo>
                    <a:pt x="23" y="24"/>
                  </a:lnTo>
                  <a:lnTo>
                    <a:pt x="35" y="14"/>
                  </a:lnTo>
                  <a:lnTo>
                    <a:pt x="49" y="7"/>
                  </a:lnTo>
                  <a:lnTo>
                    <a:pt x="63" y="1"/>
                  </a:lnTo>
                  <a:lnTo>
                    <a:pt x="80" y="0"/>
                  </a:lnTo>
                  <a:lnTo>
                    <a:pt x="96" y="1"/>
                  </a:lnTo>
                  <a:lnTo>
                    <a:pt x="110" y="7"/>
                  </a:lnTo>
                  <a:lnTo>
                    <a:pt x="124" y="14"/>
                  </a:lnTo>
                  <a:lnTo>
                    <a:pt x="136" y="24"/>
                  </a:lnTo>
                  <a:lnTo>
                    <a:pt x="145" y="36"/>
                  </a:lnTo>
                  <a:lnTo>
                    <a:pt x="154" y="48"/>
                  </a:lnTo>
                  <a:lnTo>
                    <a:pt x="157" y="64"/>
                  </a:lnTo>
                  <a:lnTo>
                    <a:pt x="159" y="80"/>
                  </a:lnTo>
                  <a:lnTo>
                    <a:pt x="157" y="96"/>
                  </a:lnTo>
                  <a:lnTo>
                    <a:pt x="154" y="111"/>
                  </a:lnTo>
                  <a:lnTo>
                    <a:pt x="145" y="124"/>
                  </a:lnTo>
                  <a:lnTo>
                    <a:pt x="136" y="136"/>
                  </a:lnTo>
                  <a:lnTo>
                    <a:pt x="124" y="146"/>
                  </a:lnTo>
                  <a:lnTo>
                    <a:pt x="110" y="153"/>
                  </a:lnTo>
                  <a:lnTo>
                    <a:pt x="96" y="158"/>
                  </a:lnTo>
                  <a:lnTo>
                    <a:pt x="80" y="158"/>
                  </a:lnTo>
                  <a:lnTo>
                    <a:pt x="63" y="158"/>
                  </a:lnTo>
                  <a:lnTo>
                    <a:pt x="49" y="153"/>
                  </a:lnTo>
                  <a:lnTo>
                    <a:pt x="35" y="146"/>
                  </a:lnTo>
                  <a:lnTo>
                    <a:pt x="23" y="136"/>
                  </a:lnTo>
                  <a:lnTo>
                    <a:pt x="14" y="124"/>
                  </a:lnTo>
                  <a:lnTo>
                    <a:pt x="7" y="111"/>
                  </a:lnTo>
                  <a:lnTo>
                    <a:pt x="2" y="96"/>
                  </a:lnTo>
                  <a:lnTo>
                    <a:pt x="0" y="80"/>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35" name="Freeform 63"/>
            <p:cNvSpPr>
              <a:spLocks/>
            </p:cNvSpPr>
            <p:nvPr/>
          </p:nvSpPr>
          <p:spPr bwMode="auto">
            <a:xfrm>
              <a:off x="955" y="2175"/>
              <a:ext cx="159" cy="160"/>
            </a:xfrm>
            <a:custGeom>
              <a:avLst/>
              <a:gdLst>
                <a:gd name="T0" fmla="*/ 0 w 159"/>
                <a:gd name="T1" fmla="*/ 80 h 160"/>
                <a:gd name="T2" fmla="*/ 2 w 159"/>
                <a:gd name="T3" fmla="*/ 64 h 160"/>
                <a:gd name="T4" fmla="*/ 5 w 159"/>
                <a:gd name="T5" fmla="*/ 49 h 160"/>
                <a:gd name="T6" fmla="*/ 14 w 159"/>
                <a:gd name="T7" fmla="*/ 36 h 160"/>
                <a:gd name="T8" fmla="*/ 23 w 159"/>
                <a:gd name="T9" fmla="*/ 24 h 160"/>
                <a:gd name="T10" fmla="*/ 35 w 159"/>
                <a:gd name="T11" fmla="*/ 14 h 160"/>
                <a:gd name="T12" fmla="*/ 49 w 159"/>
                <a:gd name="T13" fmla="*/ 7 h 160"/>
                <a:gd name="T14" fmla="*/ 63 w 159"/>
                <a:gd name="T15" fmla="*/ 1 h 160"/>
                <a:gd name="T16" fmla="*/ 79 w 159"/>
                <a:gd name="T17" fmla="*/ 0 h 160"/>
                <a:gd name="T18" fmla="*/ 96 w 159"/>
                <a:gd name="T19" fmla="*/ 1 h 160"/>
                <a:gd name="T20" fmla="*/ 110 w 159"/>
                <a:gd name="T21" fmla="*/ 7 h 160"/>
                <a:gd name="T22" fmla="*/ 124 w 159"/>
                <a:gd name="T23" fmla="*/ 14 h 160"/>
                <a:gd name="T24" fmla="*/ 136 w 159"/>
                <a:gd name="T25" fmla="*/ 24 h 160"/>
                <a:gd name="T26" fmla="*/ 145 w 159"/>
                <a:gd name="T27" fmla="*/ 36 h 160"/>
                <a:gd name="T28" fmla="*/ 152 w 159"/>
                <a:gd name="T29" fmla="*/ 49 h 160"/>
                <a:gd name="T30" fmla="*/ 157 w 159"/>
                <a:gd name="T31" fmla="*/ 64 h 160"/>
                <a:gd name="T32" fmla="*/ 159 w 159"/>
                <a:gd name="T33" fmla="*/ 80 h 160"/>
                <a:gd name="T34" fmla="*/ 157 w 159"/>
                <a:gd name="T35" fmla="*/ 96 h 160"/>
                <a:gd name="T36" fmla="*/ 152 w 159"/>
                <a:gd name="T37" fmla="*/ 111 h 160"/>
                <a:gd name="T38" fmla="*/ 145 w 159"/>
                <a:gd name="T39" fmla="*/ 124 h 160"/>
                <a:gd name="T40" fmla="*/ 136 w 159"/>
                <a:gd name="T41" fmla="*/ 136 h 160"/>
                <a:gd name="T42" fmla="*/ 124 w 159"/>
                <a:gd name="T43" fmla="*/ 146 h 160"/>
                <a:gd name="T44" fmla="*/ 110 w 159"/>
                <a:gd name="T45" fmla="*/ 153 h 160"/>
                <a:gd name="T46" fmla="*/ 96 w 159"/>
                <a:gd name="T47" fmla="*/ 158 h 160"/>
                <a:gd name="T48" fmla="*/ 79 w 159"/>
                <a:gd name="T49" fmla="*/ 160 h 160"/>
                <a:gd name="T50" fmla="*/ 63 w 159"/>
                <a:gd name="T51" fmla="*/ 158 h 160"/>
                <a:gd name="T52" fmla="*/ 49 w 159"/>
                <a:gd name="T53" fmla="*/ 153 h 160"/>
                <a:gd name="T54" fmla="*/ 35 w 159"/>
                <a:gd name="T55" fmla="*/ 146 h 160"/>
                <a:gd name="T56" fmla="*/ 23 w 159"/>
                <a:gd name="T57" fmla="*/ 136 h 160"/>
                <a:gd name="T58" fmla="*/ 14 w 159"/>
                <a:gd name="T59" fmla="*/ 124 h 160"/>
                <a:gd name="T60" fmla="*/ 5 w 159"/>
                <a:gd name="T61" fmla="*/ 111 h 160"/>
                <a:gd name="T62" fmla="*/ 2 w 159"/>
                <a:gd name="T63" fmla="*/ 96 h 160"/>
                <a:gd name="T64" fmla="*/ 0 w 159"/>
                <a:gd name="T65" fmla="*/ 80 h 16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60"/>
                <a:gd name="T101" fmla="*/ 159 w 159"/>
                <a:gd name="T102" fmla="*/ 160 h 16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60">
                  <a:moveTo>
                    <a:pt x="0" y="80"/>
                  </a:moveTo>
                  <a:lnTo>
                    <a:pt x="2" y="64"/>
                  </a:lnTo>
                  <a:lnTo>
                    <a:pt x="5" y="49"/>
                  </a:lnTo>
                  <a:lnTo>
                    <a:pt x="14" y="36"/>
                  </a:lnTo>
                  <a:lnTo>
                    <a:pt x="23" y="24"/>
                  </a:lnTo>
                  <a:lnTo>
                    <a:pt x="35" y="14"/>
                  </a:lnTo>
                  <a:lnTo>
                    <a:pt x="49" y="7"/>
                  </a:lnTo>
                  <a:lnTo>
                    <a:pt x="63" y="1"/>
                  </a:lnTo>
                  <a:lnTo>
                    <a:pt x="79" y="0"/>
                  </a:lnTo>
                  <a:lnTo>
                    <a:pt x="96" y="1"/>
                  </a:lnTo>
                  <a:lnTo>
                    <a:pt x="110" y="7"/>
                  </a:lnTo>
                  <a:lnTo>
                    <a:pt x="124" y="14"/>
                  </a:lnTo>
                  <a:lnTo>
                    <a:pt x="136" y="24"/>
                  </a:lnTo>
                  <a:lnTo>
                    <a:pt x="145" y="36"/>
                  </a:lnTo>
                  <a:lnTo>
                    <a:pt x="152" y="49"/>
                  </a:lnTo>
                  <a:lnTo>
                    <a:pt x="157" y="64"/>
                  </a:lnTo>
                  <a:lnTo>
                    <a:pt x="159" y="80"/>
                  </a:lnTo>
                  <a:lnTo>
                    <a:pt x="157" y="96"/>
                  </a:lnTo>
                  <a:lnTo>
                    <a:pt x="152" y="111"/>
                  </a:lnTo>
                  <a:lnTo>
                    <a:pt x="145" y="124"/>
                  </a:lnTo>
                  <a:lnTo>
                    <a:pt x="136" y="136"/>
                  </a:lnTo>
                  <a:lnTo>
                    <a:pt x="124" y="146"/>
                  </a:lnTo>
                  <a:lnTo>
                    <a:pt x="110" y="153"/>
                  </a:lnTo>
                  <a:lnTo>
                    <a:pt x="96" y="158"/>
                  </a:lnTo>
                  <a:lnTo>
                    <a:pt x="79" y="160"/>
                  </a:lnTo>
                  <a:lnTo>
                    <a:pt x="63" y="158"/>
                  </a:lnTo>
                  <a:lnTo>
                    <a:pt x="49" y="153"/>
                  </a:lnTo>
                  <a:lnTo>
                    <a:pt x="35" y="146"/>
                  </a:lnTo>
                  <a:lnTo>
                    <a:pt x="23" y="136"/>
                  </a:lnTo>
                  <a:lnTo>
                    <a:pt x="14" y="124"/>
                  </a:lnTo>
                  <a:lnTo>
                    <a:pt x="5" y="111"/>
                  </a:lnTo>
                  <a:lnTo>
                    <a:pt x="2" y="96"/>
                  </a:lnTo>
                  <a:lnTo>
                    <a:pt x="0" y="80"/>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36" name="Freeform 64"/>
            <p:cNvSpPr>
              <a:spLocks/>
            </p:cNvSpPr>
            <p:nvPr/>
          </p:nvSpPr>
          <p:spPr bwMode="auto">
            <a:xfrm>
              <a:off x="789" y="2203"/>
              <a:ext cx="156" cy="157"/>
            </a:xfrm>
            <a:custGeom>
              <a:avLst/>
              <a:gdLst>
                <a:gd name="T0" fmla="*/ 156 w 156"/>
                <a:gd name="T1" fmla="*/ 78 h 157"/>
                <a:gd name="T2" fmla="*/ 156 w 156"/>
                <a:gd name="T3" fmla="*/ 94 h 157"/>
                <a:gd name="T4" fmla="*/ 151 w 156"/>
                <a:gd name="T5" fmla="*/ 108 h 157"/>
                <a:gd name="T6" fmla="*/ 144 w 156"/>
                <a:gd name="T7" fmla="*/ 122 h 157"/>
                <a:gd name="T8" fmla="*/ 133 w 156"/>
                <a:gd name="T9" fmla="*/ 132 h 157"/>
                <a:gd name="T10" fmla="*/ 123 w 156"/>
                <a:gd name="T11" fmla="*/ 143 h 157"/>
                <a:gd name="T12" fmla="*/ 109 w 156"/>
                <a:gd name="T13" fmla="*/ 150 h 157"/>
                <a:gd name="T14" fmla="*/ 95 w 156"/>
                <a:gd name="T15" fmla="*/ 155 h 157"/>
                <a:gd name="T16" fmla="*/ 79 w 156"/>
                <a:gd name="T17" fmla="*/ 157 h 157"/>
                <a:gd name="T18" fmla="*/ 63 w 156"/>
                <a:gd name="T19" fmla="*/ 155 h 157"/>
                <a:gd name="T20" fmla="*/ 49 w 156"/>
                <a:gd name="T21" fmla="*/ 150 h 157"/>
                <a:gd name="T22" fmla="*/ 35 w 156"/>
                <a:gd name="T23" fmla="*/ 143 h 157"/>
                <a:gd name="T24" fmla="*/ 23 w 156"/>
                <a:gd name="T25" fmla="*/ 132 h 157"/>
                <a:gd name="T26" fmla="*/ 14 w 156"/>
                <a:gd name="T27" fmla="*/ 122 h 157"/>
                <a:gd name="T28" fmla="*/ 7 w 156"/>
                <a:gd name="T29" fmla="*/ 108 h 157"/>
                <a:gd name="T30" fmla="*/ 2 w 156"/>
                <a:gd name="T31" fmla="*/ 94 h 157"/>
                <a:gd name="T32" fmla="*/ 0 w 156"/>
                <a:gd name="T33" fmla="*/ 78 h 157"/>
                <a:gd name="T34" fmla="*/ 2 w 156"/>
                <a:gd name="T35" fmla="*/ 62 h 157"/>
                <a:gd name="T36" fmla="*/ 7 w 156"/>
                <a:gd name="T37" fmla="*/ 48 h 157"/>
                <a:gd name="T38" fmla="*/ 14 w 156"/>
                <a:gd name="T39" fmla="*/ 34 h 157"/>
                <a:gd name="T40" fmla="*/ 23 w 156"/>
                <a:gd name="T41" fmla="*/ 22 h 157"/>
                <a:gd name="T42" fmla="*/ 35 w 156"/>
                <a:gd name="T43" fmla="*/ 14 h 157"/>
                <a:gd name="T44" fmla="*/ 49 w 156"/>
                <a:gd name="T45" fmla="*/ 7 h 157"/>
                <a:gd name="T46" fmla="*/ 63 w 156"/>
                <a:gd name="T47" fmla="*/ 1 h 157"/>
                <a:gd name="T48" fmla="*/ 79 w 156"/>
                <a:gd name="T49" fmla="*/ 0 h 157"/>
                <a:gd name="T50" fmla="*/ 95 w 156"/>
                <a:gd name="T51" fmla="*/ 1 h 157"/>
                <a:gd name="T52" fmla="*/ 109 w 156"/>
                <a:gd name="T53" fmla="*/ 7 h 157"/>
                <a:gd name="T54" fmla="*/ 123 w 156"/>
                <a:gd name="T55" fmla="*/ 14 h 157"/>
                <a:gd name="T56" fmla="*/ 133 w 156"/>
                <a:gd name="T57" fmla="*/ 22 h 157"/>
                <a:gd name="T58" fmla="*/ 144 w 156"/>
                <a:gd name="T59" fmla="*/ 34 h 157"/>
                <a:gd name="T60" fmla="*/ 151 w 156"/>
                <a:gd name="T61" fmla="*/ 48 h 157"/>
                <a:gd name="T62" fmla="*/ 156 w 156"/>
                <a:gd name="T63" fmla="*/ 62 h 157"/>
                <a:gd name="T64" fmla="*/ 156 w 156"/>
                <a:gd name="T65" fmla="*/ 78 h 1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6"/>
                <a:gd name="T100" fmla="*/ 0 h 157"/>
                <a:gd name="T101" fmla="*/ 156 w 156"/>
                <a:gd name="T102" fmla="*/ 157 h 1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6" h="157">
                  <a:moveTo>
                    <a:pt x="156" y="78"/>
                  </a:moveTo>
                  <a:lnTo>
                    <a:pt x="156" y="94"/>
                  </a:lnTo>
                  <a:lnTo>
                    <a:pt x="151" y="108"/>
                  </a:lnTo>
                  <a:lnTo>
                    <a:pt x="144" y="122"/>
                  </a:lnTo>
                  <a:lnTo>
                    <a:pt x="133" y="132"/>
                  </a:lnTo>
                  <a:lnTo>
                    <a:pt x="123" y="143"/>
                  </a:lnTo>
                  <a:lnTo>
                    <a:pt x="109" y="150"/>
                  </a:lnTo>
                  <a:lnTo>
                    <a:pt x="95" y="155"/>
                  </a:lnTo>
                  <a:lnTo>
                    <a:pt x="79" y="157"/>
                  </a:lnTo>
                  <a:lnTo>
                    <a:pt x="63" y="155"/>
                  </a:lnTo>
                  <a:lnTo>
                    <a:pt x="49" y="150"/>
                  </a:lnTo>
                  <a:lnTo>
                    <a:pt x="35" y="143"/>
                  </a:lnTo>
                  <a:lnTo>
                    <a:pt x="23" y="132"/>
                  </a:lnTo>
                  <a:lnTo>
                    <a:pt x="14" y="122"/>
                  </a:lnTo>
                  <a:lnTo>
                    <a:pt x="7" y="108"/>
                  </a:lnTo>
                  <a:lnTo>
                    <a:pt x="2" y="94"/>
                  </a:lnTo>
                  <a:lnTo>
                    <a:pt x="0" y="78"/>
                  </a:lnTo>
                  <a:lnTo>
                    <a:pt x="2" y="62"/>
                  </a:lnTo>
                  <a:lnTo>
                    <a:pt x="7" y="48"/>
                  </a:lnTo>
                  <a:lnTo>
                    <a:pt x="14" y="34"/>
                  </a:lnTo>
                  <a:lnTo>
                    <a:pt x="23" y="22"/>
                  </a:lnTo>
                  <a:lnTo>
                    <a:pt x="35" y="14"/>
                  </a:lnTo>
                  <a:lnTo>
                    <a:pt x="49" y="7"/>
                  </a:lnTo>
                  <a:lnTo>
                    <a:pt x="63" y="1"/>
                  </a:lnTo>
                  <a:lnTo>
                    <a:pt x="79" y="0"/>
                  </a:lnTo>
                  <a:lnTo>
                    <a:pt x="95" y="1"/>
                  </a:lnTo>
                  <a:lnTo>
                    <a:pt x="109" y="7"/>
                  </a:lnTo>
                  <a:lnTo>
                    <a:pt x="123" y="14"/>
                  </a:lnTo>
                  <a:lnTo>
                    <a:pt x="133" y="22"/>
                  </a:lnTo>
                  <a:lnTo>
                    <a:pt x="144" y="34"/>
                  </a:lnTo>
                  <a:lnTo>
                    <a:pt x="151" y="48"/>
                  </a:lnTo>
                  <a:lnTo>
                    <a:pt x="156" y="62"/>
                  </a:lnTo>
                  <a:lnTo>
                    <a:pt x="156" y="78"/>
                  </a:lnTo>
                  <a:close/>
                </a:path>
              </a:pathLst>
            </a:custGeom>
            <a:gradFill rotWithShape="1">
              <a:gsLst>
                <a:gs pos="0">
                  <a:srgbClr val="FFE3B9"/>
                </a:gs>
                <a:gs pos="100000">
                  <a:srgbClr val="FF99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37" name="Freeform 65"/>
            <p:cNvSpPr>
              <a:spLocks/>
            </p:cNvSpPr>
            <p:nvPr/>
          </p:nvSpPr>
          <p:spPr bwMode="auto">
            <a:xfrm>
              <a:off x="983" y="1771"/>
              <a:ext cx="159" cy="159"/>
            </a:xfrm>
            <a:custGeom>
              <a:avLst/>
              <a:gdLst>
                <a:gd name="T0" fmla="*/ 0 w 159"/>
                <a:gd name="T1" fmla="*/ 81 h 159"/>
                <a:gd name="T2" fmla="*/ 2 w 159"/>
                <a:gd name="T3" fmla="*/ 65 h 159"/>
                <a:gd name="T4" fmla="*/ 7 w 159"/>
                <a:gd name="T5" fmla="*/ 49 h 159"/>
                <a:gd name="T6" fmla="*/ 14 w 159"/>
                <a:gd name="T7" fmla="*/ 35 h 159"/>
                <a:gd name="T8" fmla="*/ 25 w 159"/>
                <a:gd name="T9" fmla="*/ 25 h 159"/>
                <a:gd name="T10" fmla="*/ 35 w 159"/>
                <a:gd name="T11" fmla="*/ 14 h 159"/>
                <a:gd name="T12" fmla="*/ 49 w 159"/>
                <a:gd name="T13" fmla="*/ 7 h 159"/>
                <a:gd name="T14" fmla="*/ 65 w 159"/>
                <a:gd name="T15" fmla="*/ 2 h 159"/>
                <a:gd name="T16" fmla="*/ 80 w 159"/>
                <a:gd name="T17" fmla="*/ 0 h 159"/>
                <a:gd name="T18" fmla="*/ 96 w 159"/>
                <a:gd name="T19" fmla="*/ 2 h 159"/>
                <a:gd name="T20" fmla="*/ 112 w 159"/>
                <a:gd name="T21" fmla="*/ 7 h 159"/>
                <a:gd name="T22" fmla="*/ 124 w 159"/>
                <a:gd name="T23" fmla="*/ 14 h 159"/>
                <a:gd name="T24" fmla="*/ 136 w 159"/>
                <a:gd name="T25" fmla="*/ 25 h 159"/>
                <a:gd name="T26" fmla="*/ 147 w 159"/>
                <a:gd name="T27" fmla="*/ 35 h 159"/>
                <a:gd name="T28" fmla="*/ 154 w 159"/>
                <a:gd name="T29" fmla="*/ 49 h 159"/>
                <a:gd name="T30" fmla="*/ 159 w 159"/>
                <a:gd name="T31" fmla="*/ 65 h 159"/>
                <a:gd name="T32" fmla="*/ 159 w 159"/>
                <a:gd name="T33" fmla="*/ 81 h 159"/>
                <a:gd name="T34" fmla="*/ 159 w 159"/>
                <a:gd name="T35" fmla="*/ 96 h 159"/>
                <a:gd name="T36" fmla="*/ 154 w 159"/>
                <a:gd name="T37" fmla="*/ 112 h 159"/>
                <a:gd name="T38" fmla="*/ 147 w 159"/>
                <a:gd name="T39" fmla="*/ 124 h 159"/>
                <a:gd name="T40" fmla="*/ 136 w 159"/>
                <a:gd name="T41" fmla="*/ 137 h 159"/>
                <a:gd name="T42" fmla="*/ 124 w 159"/>
                <a:gd name="T43" fmla="*/ 147 h 159"/>
                <a:gd name="T44" fmla="*/ 112 w 159"/>
                <a:gd name="T45" fmla="*/ 154 h 159"/>
                <a:gd name="T46" fmla="*/ 96 w 159"/>
                <a:gd name="T47" fmla="*/ 157 h 159"/>
                <a:gd name="T48" fmla="*/ 80 w 159"/>
                <a:gd name="T49" fmla="*/ 159 h 159"/>
                <a:gd name="T50" fmla="*/ 65 w 159"/>
                <a:gd name="T51" fmla="*/ 157 h 159"/>
                <a:gd name="T52" fmla="*/ 49 w 159"/>
                <a:gd name="T53" fmla="*/ 154 h 159"/>
                <a:gd name="T54" fmla="*/ 35 w 159"/>
                <a:gd name="T55" fmla="*/ 147 h 159"/>
                <a:gd name="T56" fmla="*/ 25 w 159"/>
                <a:gd name="T57" fmla="*/ 137 h 159"/>
                <a:gd name="T58" fmla="*/ 14 w 159"/>
                <a:gd name="T59" fmla="*/ 124 h 159"/>
                <a:gd name="T60" fmla="*/ 7 w 159"/>
                <a:gd name="T61" fmla="*/ 112 h 159"/>
                <a:gd name="T62" fmla="*/ 2 w 159"/>
                <a:gd name="T63" fmla="*/ 96 h 159"/>
                <a:gd name="T64" fmla="*/ 0 w 159"/>
                <a:gd name="T65" fmla="*/ 81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0" y="81"/>
                  </a:moveTo>
                  <a:lnTo>
                    <a:pt x="2" y="65"/>
                  </a:lnTo>
                  <a:lnTo>
                    <a:pt x="7" y="49"/>
                  </a:lnTo>
                  <a:lnTo>
                    <a:pt x="14" y="35"/>
                  </a:lnTo>
                  <a:lnTo>
                    <a:pt x="25" y="25"/>
                  </a:lnTo>
                  <a:lnTo>
                    <a:pt x="35" y="14"/>
                  </a:lnTo>
                  <a:lnTo>
                    <a:pt x="49" y="7"/>
                  </a:lnTo>
                  <a:lnTo>
                    <a:pt x="65" y="2"/>
                  </a:lnTo>
                  <a:lnTo>
                    <a:pt x="80" y="0"/>
                  </a:lnTo>
                  <a:lnTo>
                    <a:pt x="96" y="2"/>
                  </a:lnTo>
                  <a:lnTo>
                    <a:pt x="112" y="7"/>
                  </a:lnTo>
                  <a:lnTo>
                    <a:pt x="124" y="14"/>
                  </a:lnTo>
                  <a:lnTo>
                    <a:pt x="136" y="25"/>
                  </a:lnTo>
                  <a:lnTo>
                    <a:pt x="147" y="35"/>
                  </a:lnTo>
                  <a:lnTo>
                    <a:pt x="154" y="49"/>
                  </a:lnTo>
                  <a:lnTo>
                    <a:pt x="159" y="65"/>
                  </a:lnTo>
                  <a:lnTo>
                    <a:pt x="159" y="81"/>
                  </a:lnTo>
                  <a:lnTo>
                    <a:pt x="159" y="96"/>
                  </a:lnTo>
                  <a:lnTo>
                    <a:pt x="154" y="112"/>
                  </a:lnTo>
                  <a:lnTo>
                    <a:pt x="147" y="124"/>
                  </a:lnTo>
                  <a:lnTo>
                    <a:pt x="136" y="137"/>
                  </a:lnTo>
                  <a:lnTo>
                    <a:pt x="124" y="147"/>
                  </a:lnTo>
                  <a:lnTo>
                    <a:pt x="112" y="154"/>
                  </a:lnTo>
                  <a:lnTo>
                    <a:pt x="96" y="157"/>
                  </a:lnTo>
                  <a:lnTo>
                    <a:pt x="80" y="159"/>
                  </a:lnTo>
                  <a:lnTo>
                    <a:pt x="65" y="157"/>
                  </a:lnTo>
                  <a:lnTo>
                    <a:pt x="49" y="154"/>
                  </a:lnTo>
                  <a:lnTo>
                    <a:pt x="35" y="147"/>
                  </a:lnTo>
                  <a:lnTo>
                    <a:pt x="25" y="137"/>
                  </a:lnTo>
                  <a:lnTo>
                    <a:pt x="14" y="124"/>
                  </a:lnTo>
                  <a:lnTo>
                    <a:pt x="7" y="112"/>
                  </a:lnTo>
                  <a:lnTo>
                    <a:pt x="2" y="96"/>
                  </a:lnTo>
                  <a:lnTo>
                    <a:pt x="0" y="81"/>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38" name="Freeform 66"/>
            <p:cNvSpPr>
              <a:spLocks/>
            </p:cNvSpPr>
            <p:nvPr/>
          </p:nvSpPr>
          <p:spPr bwMode="auto">
            <a:xfrm>
              <a:off x="1208" y="2630"/>
              <a:ext cx="109" cy="109"/>
            </a:xfrm>
            <a:custGeom>
              <a:avLst/>
              <a:gdLst>
                <a:gd name="T0" fmla="*/ 0 w 109"/>
                <a:gd name="T1" fmla="*/ 54 h 109"/>
                <a:gd name="T2" fmla="*/ 2 w 109"/>
                <a:gd name="T3" fmla="*/ 44 h 109"/>
                <a:gd name="T4" fmla="*/ 4 w 109"/>
                <a:gd name="T5" fmla="*/ 33 h 109"/>
                <a:gd name="T6" fmla="*/ 9 w 109"/>
                <a:gd name="T7" fmla="*/ 25 h 109"/>
                <a:gd name="T8" fmla="*/ 16 w 109"/>
                <a:gd name="T9" fmla="*/ 16 h 109"/>
                <a:gd name="T10" fmla="*/ 25 w 109"/>
                <a:gd name="T11" fmla="*/ 9 h 109"/>
                <a:gd name="T12" fmla="*/ 34 w 109"/>
                <a:gd name="T13" fmla="*/ 4 h 109"/>
                <a:gd name="T14" fmla="*/ 44 w 109"/>
                <a:gd name="T15" fmla="*/ 2 h 109"/>
                <a:gd name="T16" fmla="*/ 54 w 109"/>
                <a:gd name="T17" fmla="*/ 0 h 109"/>
                <a:gd name="T18" fmla="*/ 65 w 109"/>
                <a:gd name="T19" fmla="*/ 2 h 109"/>
                <a:gd name="T20" fmla="*/ 75 w 109"/>
                <a:gd name="T21" fmla="*/ 4 h 109"/>
                <a:gd name="T22" fmla="*/ 84 w 109"/>
                <a:gd name="T23" fmla="*/ 9 h 109"/>
                <a:gd name="T24" fmla="*/ 93 w 109"/>
                <a:gd name="T25" fmla="*/ 16 h 109"/>
                <a:gd name="T26" fmla="*/ 98 w 109"/>
                <a:gd name="T27" fmla="*/ 25 h 109"/>
                <a:gd name="T28" fmla="*/ 103 w 109"/>
                <a:gd name="T29" fmla="*/ 33 h 109"/>
                <a:gd name="T30" fmla="*/ 107 w 109"/>
                <a:gd name="T31" fmla="*/ 44 h 109"/>
                <a:gd name="T32" fmla="*/ 109 w 109"/>
                <a:gd name="T33" fmla="*/ 54 h 109"/>
                <a:gd name="T34" fmla="*/ 107 w 109"/>
                <a:gd name="T35" fmla="*/ 65 h 109"/>
                <a:gd name="T36" fmla="*/ 103 w 109"/>
                <a:gd name="T37" fmla="*/ 75 h 109"/>
                <a:gd name="T38" fmla="*/ 98 w 109"/>
                <a:gd name="T39" fmla="*/ 84 h 109"/>
                <a:gd name="T40" fmla="*/ 93 w 109"/>
                <a:gd name="T41" fmla="*/ 93 h 109"/>
                <a:gd name="T42" fmla="*/ 84 w 109"/>
                <a:gd name="T43" fmla="*/ 98 h 109"/>
                <a:gd name="T44" fmla="*/ 75 w 109"/>
                <a:gd name="T45" fmla="*/ 103 h 109"/>
                <a:gd name="T46" fmla="*/ 65 w 109"/>
                <a:gd name="T47" fmla="*/ 107 h 109"/>
                <a:gd name="T48" fmla="*/ 54 w 109"/>
                <a:gd name="T49" fmla="*/ 109 h 109"/>
                <a:gd name="T50" fmla="*/ 44 w 109"/>
                <a:gd name="T51" fmla="*/ 107 h 109"/>
                <a:gd name="T52" fmla="*/ 34 w 109"/>
                <a:gd name="T53" fmla="*/ 103 h 109"/>
                <a:gd name="T54" fmla="*/ 25 w 109"/>
                <a:gd name="T55" fmla="*/ 98 h 109"/>
                <a:gd name="T56" fmla="*/ 16 w 109"/>
                <a:gd name="T57" fmla="*/ 93 h 109"/>
                <a:gd name="T58" fmla="*/ 9 w 109"/>
                <a:gd name="T59" fmla="*/ 84 h 109"/>
                <a:gd name="T60" fmla="*/ 4 w 109"/>
                <a:gd name="T61" fmla="*/ 75 h 109"/>
                <a:gd name="T62" fmla="*/ 2 w 109"/>
                <a:gd name="T63" fmla="*/ 65 h 109"/>
                <a:gd name="T64" fmla="*/ 0 w 109"/>
                <a:gd name="T65" fmla="*/ 54 h 10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9"/>
                <a:gd name="T100" fmla="*/ 0 h 109"/>
                <a:gd name="T101" fmla="*/ 109 w 109"/>
                <a:gd name="T102" fmla="*/ 109 h 10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9" h="109">
                  <a:moveTo>
                    <a:pt x="0" y="54"/>
                  </a:moveTo>
                  <a:lnTo>
                    <a:pt x="2" y="44"/>
                  </a:lnTo>
                  <a:lnTo>
                    <a:pt x="4" y="33"/>
                  </a:lnTo>
                  <a:lnTo>
                    <a:pt x="9" y="25"/>
                  </a:lnTo>
                  <a:lnTo>
                    <a:pt x="16" y="16"/>
                  </a:lnTo>
                  <a:lnTo>
                    <a:pt x="25" y="9"/>
                  </a:lnTo>
                  <a:lnTo>
                    <a:pt x="34" y="4"/>
                  </a:lnTo>
                  <a:lnTo>
                    <a:pt x="44" y="2"/>
                  </a:lnTo>
                  <a:lnTo>
                    <a:pt x="54" y="0"/>
                  </a:lnTo>
                  <a:lnTo>
                    <a:pt x="65" y="2"/>
                  </a:lnTo>
                  <a:lnTo>
                    <a:pt x="75" y="4"/>
                  </a:lnTo>
                  <a:lnTo>
                    <a:pt x="84" y="9"/>
                  </a:lnTo>
                  <a:lnTo>
                    <a:pt x="93" y="16"/>
                  </a:lnTo>
                  <a:lnTo>
                    <a:pt x="98" y="25"/>
                  </a:lnTo>
                  <a:lnTo>
                    <a:pt x="103" y="33"/>
                  </a:lnTo>
                  <a:lnTo>
                    <a:pt x="107" y="44"/>
                  </a:lnTo>
                  <a:lnTo>
                    <a:pt x="109" y="54"/>
                  </a:lnTo>
                  <a:lnTo>
                    <a:pt x="107" y="65"/>
                  </a:lnTo>
                  <a:lnTo>
                    <a:pt x="103" y="75"/>
                  </a:lnTo>
                  <a:lnTo>
                    <a:pt x="98" y="84"/>
                  </a:lnTo>
                  <a:lnTo>
                    <a:pt x="93" y="93"/>
                  </a:lnTo>
                  <a:lnTo>
                    <a:pt x="84" y="98"/>
                  </a:lnTo>
                  <a:lnTo>
                    <a:pt x="75" y="103"/>
                  </a:lnTo>
                  <a:lnTo>
                    <a:pt x="65" y="107"/>
                  </a:lnTo>
                  <a:lnTo>
                    <a:pt x="54" y="109"/>
                  </a:lnTo>
                  <a:lnTo>
                    <a:pt x="44" y="107"/>
                  </a:lnTo>
                  <a:lnTo>
                    <a:pt x="34" y="103"/>
                  </a:lnTo>
                  <a:lnTo>
                    <a:pt x="25" y="98"/>
                  </a:lnTo>
                  <a:lnTo>
                    <a:pt x="16" y="93"/>
                  </a:lnTo>
                  <a:lnTo>
                    <a:pt x="9" y="84"/>
                  </a:lnTo>
                  <a:lnTo>
                    <a:pt x="4" y="75"/>
                  </a:lnTo>
                  <a:lnTo>
                    <a:pt x="2" y="65"/>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39" name="Freeform 67"/>
            <p:cNvSpPr>
              <a:spLocks/>
            </p:cNvSpPr>
            <p:nvPr/>
          </p:nvSpPr>
          <p:spPr bwMode="auto">
            <a:xfrm>
              <a:off x="1163" y="2201"/>
              <a:ext cx="108" cy="108"/>
            </a:xfrm>
            <a:custGeom>
              <a:avLst/>
              <a:gdLst>
                <a:gd name="T0" fmla="*/ 0 w 108"/>
                <a:gd name="T1" fmla="*/ 54 h 108"/>
                <a:gd name="T2" fmla="*/ 2 w 108"/>
                <a:gd name="T3" fmla="*/ 43 h 108"/>
                <a:gd name="T4" fmla="*/ 3 w 108"/>
                <a:gd name="T5" fmla="*/ 33 h 108"/>
                <a:gd name="T6" fmla="*/ 9 w 108"/>
                <a:gd name="T7" fmla="*/ 24 h 108"/>
                <a:gd name="T8" fmla="*/ 16 w 108"/>
                <a:gd name="T9" fmla="*/ 16 h 108"/>
                <a:gd name="T10" fmla="*/ 24 w 108"/>
                <a:gd name="T11" fmla="*/ 9 h 108"/>
                <a:gd name="T12" fmla="*/ 33 w 108"/>
                <a:gd name="T13" fmla="*/ 5 h 108"/>
                <a:gd name="T14" fmla="*/ 44 w 108"/>
                <a:gd name="T15" fmla="*/ 2 h 108"/>
                <a:gd name="T16" fmla="*/ 54 w 108"/>
                <a:gd name="T17" fmla="*/ 0 h 108"/>
                <a:gd name="T18" fmla="*/ 65 w 108"/>
                <a:gd name="T19" fmla="*/ 2 h 108"/>
                <a:gd name="T20" fmla="*/ 75 w 108"/>
                <a:gd name="T21" fmla="*/ 5 h 108"/>
                <a:gd name="T22" fmla="*/ 84 w 108"/>
                <a:gd name="T23" fmla="*/ 9 h 108"/>
                <a:gd name="T24" fmla="*/ 93 w 108"/>
                <a:gd name="T25" fmla="*/ 16 h 108"/>
                <a:gd name="T26" fmla="*/ 98 w 108"/>
                <a:gd name="T27" fmla="*/ 24 h 108"/>
                <a:gd name="T28" fmla="*/ 103 w 108"/>
                <a:gd name="T29" fmla="*/ 33 h 108"/>
                <a:gd name="T30" fmla="*/ 106 w 108"/>
                <a:gd name="T31" fmla="*/ 43 h 108"/>
                <a:gd name="T32" fmla="*/ 108 w 108"/>
                <a:gd name="T33" fmla="*/ 54 h 108"/>
                <a:gd name="T34" fmla="*/ 106 w 108"/>
                <a:gd name="T35" fmla="*/ 64 h 108"/>
                <a:gd name="T36" fmla="*/ 103 w 108"/>
                <a:gd name="T37" fmla="*/ 75 h 108"/>
                <a:gd name="T38" fmla="*/ 98 w 108"/>
                <a:gd name="T39" fmla="*/ 84 h 108"/>
                <a:gd name="T40" fmla="*/ 93 w 108"/>
                <a:gd name="T41" fmla="*/ 92 h 108"/>
                <a:gd name="T42" fmla="*/ 84 w 108"/>
                <a:gd name="T43" fmla="*/ 99 h 108"/>
                <a:gd name="T44" fmla="*/ 75 w 108"/>
                <a:gd name="T45" fmla="*/ 103 h 108"/>
                <a:gd name="T46" fmla="*/ 65 w 108"/>
                <a:gd name="T47" fmla="*/ 106 h 108"/>
                <a:gd name="T48" fmla="*/ 54 w 108"/>
                <a:gd name="T49" fmla="*/ 108 h 108"/>
                <a:gd name="T50" fmla="*/ 44 w 108"/>
                <a:gd name="T51" fmla="*/ 106 h 108"/>
                <a:gd name="T52" fmla="*/ 33 w 108"/>
                <a:gd name="T53" fmla="*/ 103 h 108"/>
                <a:gd name="T54" fmla="*/ 24 w 108"/>
                <a:gd name="T55" fmla="*/ 99 h 108"/>
                <a:gd name="T56" fmla="*/ 16 w 108"/>
                <a:gd name="T57" fmla="*/ 92 h 108"/>
                <a:gd name="T58" fmla="*/ 9 w 108"/>
                <a:gd name="T59" fmla="*/ 84 h 108"/>
                <a:gd name="T60" fmla="*/ 3 w 108"/>
                <a:gd name="T61" fmla="*/ 75 h 108"/>
                <a:gd name="T62" fmla="*/ 2 w 108"/>
                <a:gd name="T63" fmla="*/ 64 h 108"/>
                <a:gd name="T64" fmla="*/ 0 w 108"/>
                <a:gd name="T65" fmla="*/ 54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8"/>
                <a:gd name="T100" fmla="*/ 0 h 108"/>
                <a:gd name="T101" fmla="*/ 108 w 108"/>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8" h="108">
                  <a:moveTo>
                    <a:pt x="0" y="54"/>
                  </a:moveTo>
                  <a:lnTo>
                    <a:pt x="2" y="43"/>
                  </a:lnTo>
                  <a:lnTo>
                    <a:pt x="3" y="33"/>
                  </a:lnTo>
                  <a:lnTo>
                    <a:pt x="9" y="24"/>
                  </a:lnTo>
                  <a:lnTo>
                    <a:pt x="16" y="16"/>
                  </a:lnTo>
                  <a:lnTo>
                    <a:pt x="24" y="9"/>
                  </a:lnTo>
                  <a:lnTo>
                    <a:pt x="33" y="5"/>
                  </a:lnTo>
                  <a:lnTo>
                    <a:pt x="44" y="2"/>
                  </a:lnTo>
                  <a:lnTo>
                    <a:pt x="54" y="0"/>
                  </a:lnTo>
                  <a:lnTo>
                    <a:pt x="65" y="2"/>
                  </a:lnTo>
                  <a:lnTo>
                    <a:pt x="75" y="5"/>
                  </a:lnTo>
                  <a:lnTo>
                    <a:pt x="84" y="9"/>
                  </a:lnTo>
                  <a:lnTo>
                    <a:pt x="93" y="16"/>
                  </a:lnTo>
                  <a:lnTo>
                    <a:pt x="98" y="24"/>
                  </a:lnTo>
                  <a:lnTo>
                    <a:pt x="103" y="33"/>
                  </a:lnTo>
                  <a:lnTo>
                    <a:pt x="106" y="43"/>
                  </a:lnTo>
                  <a:lnTo>
                    <a:pt x="108" y="54"/>
                  </a:lnTo>
                  <a:lnTo>
                    <a:pt x="106" y="64"/>
                  </a:lnTo>
                  <a:lnTo>
                    <a:pt x="103" y="75"/>
                  </a:lnTo>
                  <a:lnTo>
                    <a:pt x="98" y="84"/>
                  </a:lnTo>
                  <a:lnTo>
                    <a:pt x="93" y="92"/>
                  </a:lnTo>
                  <a:lnTo>
                    <a:pt x="84" y="99"/>
                  </a:lnTo>
                  <a:lnTo>
                    <a:pt x="75" y="103"/>
                  </a:lnTo>
                  <a:lnTo>
                    <a:pt x="65" y="106"/>
                  </a:lnTo>
                  <a:lnTo>
                    <a:pt x="54" y="108"/>
                  </a:lnTo>
                  <a:lnTo>
                    <a:pt x="44" y="106"/>
                  </a:lnTo>
                  <a:lnTo>
                    <a:pt x="33" y="103"/>
                  </a:lnTo>
                  <a:lnTo>
                    <a:pt x="24" y="99"/>
                  </a:lnTo>
                  <a:lnTo>
                    <a:pt x="16" y="92"/>
                  </a:lnTo>
                  <a:lnTo>
                    <a:pt x="9" y="84"/>
                  </a:lnTo>
                  <a:lnTo>
                    <a:pt x="3" y="75"/>
                  </a:lnTo>
                  <a:lnTo>
                    <a:pt x="2" y="64"/>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40" name="Freeform 68"/>
            <p:cNvSpPr>
              <a:spLocks/>
            </p:cNvSpPr>
            <p:nvPr/>
          </p:nvSpPr>
          <p:spPr bwMode="auto">
            <a:xfrm>
              <a:off x="686" y="1972"/>
              <a:ext cx="109" cy="108"/>
            </a:xfrm>
            <a:custGeom>
              <a:avLst/>
              <a:gdLst>
                <a:gd name="T0" fmla="*/ 0 w 109"/>
                <a:gd name="T1" fmla="*/ 54 h 108"/>
                <a:gd name="T2" fmla="*/ 2 w 109"/>
                <a:gd name="T3" fmla="*/ 44 h 108"/>
                <a:gd name="T4" fmla="*/ 6 w 109"/>
                <a:gd name="T5" fmla="*/ 33 h 108"/>
                <a:gd name="T6" fmla="*/ 11 w 109"/>
                <a:gd name="T7" fmla="*/ 25 h 108"/>
                <a:gd name="T8" fmla="*/ 16 w 109"/>
                <a:gd name="T9" fmla="*/ 16 h 108"/>
                <a:gd name="T10" fmla="*/ 25 w 109"/>
                <a:gd name="T11" fmla="*/ 9 h 108"/>
                <a:gd name="T12" fmla="*/ 34 w 109"/>
                <a:gd name="T13" fmla="*/ 4 h 108"/>
                <a:gd name="T14" fmla="*/ 44 w 109"/>
                <a:gd name="T15" fmla="*/ 2 h 108"/>
                <a:gd name="T16" fmla="*/ 54 w 109"/>
                <a:gd name="T17" fmla="*/ 0 h 108"/>
                <a:gd name="T18" fmla="*/ 65 w 109"/>
                <a:gd name="T19" fmla="*/ 2 h 108"/>
                <a:gd name="T20" fmla="*/ 75 w 109"/>
                <a:gd name="T21" fmla="*/ 4 h 108"/>
                <a:gd name="T22" fmla="*/ 84 w 109"/>
                <a:gd name="T23" fmla="*/ 9 h 108"/>
                <a:gd name="T24" fmla="*/ 93 w 109"/>
                <a:gd name="T25" fmla="*/ 16 h 108"/>
                <a:gd name="T26" fmla="*/ 100 w 109"/>
                <a:gd name="T27" fmla="*/ 25 h 108"/>
                <a:gd name="T28" fmla="*/ 105 w 109"/>
                <a:gd name="T29" fmla="*/ 33 h 108"/>
                <a:gd name="T30" fmla="*/ 107 w 109"/>
                <a:gd name="T31" fmla="*/ 44 h 108"/>
                <a:gd name="T32" fmla="*/ 109 w 109"/>
                <a:gd name="T33" fmla="*/ 54 h 108"/>
                <a:gd name="T34" fmla="*/ 107 w 109"/>
                <a:gd name="T35" fmla="*/ 65 h 108"/>
                <a:gd name="T36" fmla="*/ 105 w 109"/>
                <a:gd name="T37" fmla="*/ 75 h 108"/>
                <a:gd name="T38" fmla="*/ 100 w 109"/>
                <a:gd name="T39" fmla="*/ 84 h 108"/>
                <a:gd name="T40" fmla="*/ 93 w 109"/>
                <a:gd name="T41" fmla="*/ 93 h 108"/>
                <a:gd name="T42" fmla="*/ 84 w 109"/>
                <a:gd name="T43" fmla="*/ 98 h 108"/>
                <a:gd name="T44" fmla="*/ 75 w 109"/>
                <a:gd name="T45" fmla="*/ 103 h 108"/>
                <a:gd name="T46" fmla="*/ 65 w 109"/>
                <a:gd name="T47" fmla="*/ 107 h 108"/>
                <a:gd name="T48" fmla="*/ 54 w 109"/>
                <a:gd name="T49" fmla="*/ 108 h 108"/>
                <a:gd name="T50" fmla="*/ 44 w 109"/>
                <a:gd name="T51" fmla="*/ 107 h 108"/>
                <a:gd name="T52" fmla="*/ 34 w 109"/>
                <a:gd name="T53" fmla="*/ 103 h 108"/>
                <a:gd name="T54" fmla="*/ 25 w 109"/>
                <a:gd name="T55" fmla="*/ 98 h 108"/>
                <a:gd name="T56" fmla="*/ 16 w 109"/>
                <a:gd name="T57" fmla="*/ 93 h 108"/>
                <a:gd name="T58" fmla="*/ 11 w 109"/>
                <a:gd name="T59" fmla="*/ 84 h 108"/>
                <a:gd name="T60" fmla="*/ 6 w 109"/>
                <a:gd name="T61" fmla="*/ 75 h 108"/>
                <a:gd name="T62" fmla="*/ 2 w 109"/>
                <a:gd name="T63" fmla="*/ 65 h 108"/>
                <a:gd name="T64" fmla="*/ 0 w 109"/>
                <a:gd name="T65" fmla="*/ 54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9"/>
                <a:gd name="T100" fmla="*/ 0 h 108"/>
                <a:gd name="T101" fmla="*/ 109 w 109"/>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9" h="108">
                  <a:moveTo>
                    <a:pt x="0" y="54"/>
                  </a:moveTo>
                  <a:lnTo>
                    <a:pt x="2" y="44"/>
                  </a:lnTo>
                  <a:lnTo>
                    <a:pt x="6" y="33"/>
                  </a:lnTo>
                  <a:lnTo>
                    <a:pt x="11" y="25"/>
                  </a:lnTo>
                  <a:lnTo>
                    <a:pt x="16" y="16"/>
                  </a:lnTo>
                  <a:lnTo>
                    <a:pt x="25" y="9"/>
                  </a:lnTo>
                  <a:lnTo>
                    <a:pt x="34" y="4"/>
                  </a:lnTo>
                  <a:lnTo>
                    <a:pt x="44" y="2"/>
                  </a:lnTo>
                  <a:lnTo>
                    <a:pt x="54" y="0"/>
                  </a:lnTo>
                  <a:lnTo>
                    <a:pt x="65" y="2"/>
                  </a:lnTo>
                  <a:lnTo>
                    <a:pt x="75" y="4"/>
                  </a:lnTo>
                  <a:lnTo>
                    <a:pt x="84" y="9"/>
                  </a:lnTo>
                  <a:lnTo>
                    <a:pt x="93" y="16"/>
                  </a:lnTo>
                  <a:lnTo>
                    <a:pt x="100" y="25"/>
                  </a:lnTo>
                  <a:lnTo>
                    <a:pt x="105" y="33"/>
                  </a:lnTo>
                  <a:lnTo>
                    <a:pt x="107" y="44"/>
                  </a:lnTo>
                  <a:lnTo>
                    <a:pt x="109" y="54"/>
                  </a:lnTo>
                  <a:lnTo>
                    <a:pt x="107" y="65"/>
                  </a:lnTo>
                  <a:lnTo>
                    <a:pt x="105" y="75"/>
                  </a:lnTo>
                  <a:lnTo>
                    <a:pt x="100" y="84"/>
                  </a:lnTo>
                  <a:lnTo>
                    <a:pt x="93" y="93"/>
                  </a:lnTo>
                  <a:lnTo>
                    <a:pt x="84" y="98"/>
                  </a:lnTo>
                  <a:lnTo>
                    <a:pt x="75" y="103"/>
                  </a:lnTo>
                  <a:lnTo>
                    <a:pt x="65" y="107"/>
                  </a:lnTo>
                  <a:lnTo>
                    <a:pt x="54" y="108"/>
                  </a:lnTo>
                  <a:lnTo>
                    <a:pt x="44" y="107"/>
                  </a:lnTo>
                  <a:lnTo>
                    <a:pt x="34" y="103"/>
                  </a:lnTo>
                  <a:lnTo>
                    <a:pt x="25" y="98"/>
                  </a:lnTo>
                  <a:lnTo>
                    <a:pt x="16" y="93"/>
                  </a:lnTo>
                  <a:lnTo>
                    <a:pt x="11" y="84"/>
                  </a:lnTo>
                  <a:lnTo>
                    <a:pt x="6" y="75"/>
                  </a:lnTo>
                  <a:lnTo>
                    <a:pt x="2" y="65"/>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41" name="Freeform 69"/>
            <p:cNvSpPr>
              <a:spLocks/>
            </p:cNvSpPr>
            <p:nvPr/>
          </p:nvSpPr>
          <p:spPr bwMode="auto">
            <a:xfrm>
              <a:off x="617" y="2403"/>
              <a:ext cx="169" cy="171"/>
            </a:xfrm>
            <a:custGeom>
              <a:avLst/>
              <a:gdLst>
                <a:gd name="T0" fmla="*/ 0 w 169"/>
                <a:gd name="T1" fmla="*/ 86 h 171"/>
                <a:gd name="T2" fmla="*/ 1 w 169"/>
                <a:gd name="T3" fmla="*/ 68 h 171"/>
                <a:gd name="T4" fmla="*/ 7 w 169"/>
                <a:gd name="T5" fmla="*/ 53 h 171"/>
                <a:gd name="T6" fmla="*/ 14 w 169"/>
                <a:gd name="T7" fmla="*/ 39 h 171"/>
                <a:gd name="T8" fmla="*/ 24 w 169"/>
                <a:gd name="T9" fmla="*/ 27 h 171"/>
                <a:gd name="T10" fmla="*/ 36 w 169"/>
                <a:gd name="T11" fmla="*/ 16 h 171"/>
                <a:gd name="T12" fmla="*/ 50 w 169"/>
                <a:gd name="T13" fmla="*/ 7 h 171"/>
                <a:gd name="T14" fmla="*/ 68 w 169"/>
                <a:gd name="T15" fmla="*/ 2 h 171"/>
                <a:gd name="T16" fmla="*/ 83 w 169"/>
                <a:gd name="T17" fmla="*/ 0 h 171"/>
                <a:gd name="T18" fmla="*/ 101 w 169"/>
                <a:gd name="T19" fmla="*/ 2 h 171"/>
                <a:gd name="T20" fmla="*/ 117 w 169"/>
                <a:gd name="T21" fmla="*/ 7 h 171"/>
                <a:gd name="T22" fmla="*/ 132 w 169"/>
                <a:gd name="T23" fmla="*/ 16 h 171"/>
                <a:gd name="T24" fmla="*/ 144 w 169"/>
                <a:gd name="T25" fmla="*/ 27 h 171"/>
                <a:gd name="T26" fmla="*/ 155 w 169"/>
                <a:gd name="T27" fmla="*/ 39 h 171"/>
                <a:gd name="T28" fmla="*/ 162 w 169"/>
                <a:gd name="T29" fmla="*/ 53 h 171"/>
                <a:gd name="T30" fmla="*/ 167 w 169"/>
                <a:gd name="T31" fmla="*/ 68 h 171"/>
                <a:gd name="T32" fmla="*/ 169 w 169"/>
                <a:gd name="T33" fmla="*/ 86 h 171"/>
                <a:gd name="T34" fmla="*/ 167 w 169"/>
                <a:gd name="T35" fmla="*/ 103 h 171"/>
                <a:gd name="T36" fmla="*/ 162 w 169"/>
                <a:gd name="T37" fmla="*/ 119 h 171"/>
                <a:gd name="T38" fmla="*/ 155 w 169"/>
                <a:gd name="T39" fmla="*/ 133 h 171"/>
                <a:gd name="T40" fmla="*/ 144 w 169"/>
                <a:gd name="T41" fmla="*/ 145 h 171"/>
                <a:gd name="T42" fmla="*/ 132 w 169"/>
                <a:gd name="T43" fmla="*/ 156 h 171"/>
                <a:gd name="T44" fmla="*/ 117 w 169"/>
                <a:gd name="T45" fmla="*/ 164 h 171"/>
                <a:gd name="T46" fmla="*/ 101 w 169"/>
                <a:gd name="T47" fmla="*/ 170 h 171"/>
                <a:gd name="T48" fmla="*/ 83 w 169"/>
                <a:gd name="T49" fmla="*/ 171 h 171"/>
                <a:gd name="T50" fmla="*/ 68 w 169"/>
                <a:gd name="T51" fmla="*/ 170 h 171"/>
                <a:gd name="T52" fmla="*/ 50 w 169"/>
                <a:gd name="T53" fmla="*/ 164 h 171"/>
                <a:gd name="T54" fmla="*/ 36 w 169"/>
                <a:gd name="T55" fmla="*/ 156 h 171"/>
                <a:gd name="T56" fmla="*/ 24 w 169"/>
                <a:gd name="T57" fmla="*/ 145 h 171"/>
                <a:gd name="T58" fmla="*/ 14 w 169"/>
                <a:gd name="T59" fmla="*/ 133 h 171"/>
                <a:gd name="T60" fmla="*/ 7 w 169"/>
                <a:gd name="T61" fmla="*/ 119 h 171"/>
                <a:gd name="T62" fmla="*/ 1 w 169"/>
                <a:gd name="T63" fmla="*/ 103 h 171"/>
                <a:gd name="T64" fmla="*/ 0 w 169"/>
                <a:gd name="T65" fmla="*/ 86 h 17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69"/>
                <a:gd name="T100" fmla="*/ 0 h 171"/>
                <a:gd name="T101" fmla="*/ 169 w 169"/>
                <a:gd name="T102" fmla="*/ 171 h 17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69" h="171">
                  <a:moveTo>
                    <a:pt x="0" y="86"/>
                  </a:moveTo>
                  <a:lnTo>
                    <a:pt x="1" y="68"/>
                  </a:lnTo>
                  <a:lnTo>
                    <a:pt x="7" y="53"/>
                  </a:lnTo>
                  <a:lnTo>
                    <a:pt x="14" y="39"/>
                  </a:lnTo>
                  <a:lnTo>
                    <a:pt x="24" y="27"/>
                  </a:lnTo>
                  <a:lnTo>
                    <a:pt x="36" y="16"/>
                  </a:lnTo>
                  <a:lnTo>
                    <a:pt x="50" y="7"/>
                  </a:lnTo>
                  <a:lnTo>
                    <a:pt x="68" y="2"/>
                  </a:lnTo>
                  <a:lnTo>
                    <a:pt x="83" y="0"/>
                  </a:lnTo>
                  <a:lnTo>
                    <a:pt x="101" y="2"/>
                  </a:lnTo>
                  <a:lnTo>
                    <a:pt x="117" y="7"/>
                  </a:lnTo>
                  <a:lnTo>
                    <a:pt x="132" y="16"/>
                  </a:lnTo>
                  <a:lnTo>
                    <a:pt x="144" y="27"/>
                  </a:lnTo>
                  <a:lnTo>
                    <a:pt x="155" y="39"/>
                  </a:lnTo>
                  <a:lnTo>
                    <a:pt x="162" y="53"/>
                  </a:lnTo>
                  <a:lnTo>
                    <a:pt x="167" y="68"/>
                  </a:lnTo>
                  <a:lnTo>
                    <a:pt x="169" y="86"/>
                  </a:lnTo>
                  <a:lnTo>
                    <a:pt x="167" y="103"/>
                  </a:lnTo>
                  <a:lnTo>
                    <a:pt x="162" y="119"/>
                  </a:lnTo>
                  <a:lnTo>
                    <a:pt x="155" y="133"/>
                  </a:lnTo>
                  <a:lnTo>
                    <a:pt x="144" y="145"/>
                  </a:lnTo>
                  <a:lnTo>
                    <a:pt x="132" y="156"/>
                  </a:lnTo>
                  <a:lnTo>
                    <a:pt x="117" y="164"/>
                  </a:lnTo>
                  <a:lnTo>
                    <a:pt x="101" y="170"/>
                  </a:lnTo>
                  <a:lnTo>
                    <a:pt x="83" y="171"/>
                  </a:lnTo>
                  <a:lnTo>
                    <a:pt x="68" y="170"/>
                  </a:lnTo>
                  <a:lnTo>
                    <a:pt x="50" y="164"/>
                  </a:lnTo>
                  <a:lnTo>
                    <a:pt x="36" y="156"/>
                  </a:lnTo>
                  <a:lnTo>
                    <a:pt x="24" y="145"/>
                  </a:lnTo>
                  <a:lnTo>
                    <a:pt x="14" y="133"/>
                  </a:lnTo>
                  <a:lnTo>
                    <a:pt x="7" y="119"/>
                  </a:lnTo>
                  <a:lnTo>
                    <a:pt x="1" y="103"/>
                  </a:lnTo>
                  <a:lnTo>
                    <a:pt x="0" y="86"/>
                  </a:lnTo>
                  <a:close/>
                </a:path>
              </a:pathLst>
            </a:custGeom>
            <a:gradFill rotWithShape="1">
              <a:gsLst>
                <a:gs pos="0">
                  <a:srgbClr val="FFE2DB"/>
                </a:gs>
                <a:gs pos="100000">
                  <a:srgbClr val="EC2D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42" name="Freeform 70"/>
            <p:cNvSpPr>
              <a:spLocks/>
            </p:cNvSpPr>
            <p:nvPr/>
          </p:nvSpPr>
          <p:spPr bwMode="auto">
            <a:xfrm>
              <a:off x="1200" y="1766"/>
              <a:ext cx="171" cy="171"/>
            </a:xfrm>
            <a:custGeom>
              <a:avLst/>
              <a:gdLst>
                <a:gd name="T0" fmla="*/ 0 w 171"/>
                <a:gd name="T1" fmla="*/ 86 h 171"/>
                <a:gd name="T2" fmla="*/ 1 w 171"/>
                <a:gd name="T3" fmla="*/ 68 h 171"/>
                <a:gd name="T4" fmla="*/ 7 w 171"/>
                <a:gd name="T5" fmla="*/ 52 h 171"/>
                <a:gd name="T6" fmla="*/ 15 w 171"/>
                <a:gd name="T7" fmla="*/ 39 h 171"/>
                <a:gd name="T8" fmla="*/ 26 w 171"/>
                <a:gd name="T9" fmla="*/ 25 h 171"/>
                <a:gd name="T10" fmla="*/ 38 w 171"/>
                <a:gd name="T11" fmla="*/ 14 h 171"/>
                <a:gd name="T12" fmla="*/ 52 w 171"/>
                <a:gd name="T13" fmla="*/ 7 h 171"/>
                <a:gd name="T14" fmla="*/ 68 w 171"/>
                <a:gd name="T15" fmla="*/ 2 h 171"/>
                <a:gd name="T16" fmla="*/ 85 w 171"/>
                <a:gd name="T17" fmla="*/ 0 h 171"/>
                <a:gd name="T18" fmla="*/ 103 w 171"/>
                <a:gd name="T19" fmla="*/ 2 h 171"/>
                <a:gd name="T20" fmla="*/ 118 w 171"/>
                <a:gd name="T21" fmla="*/ 7 h 171"/>
                <a:gd name="T22" fmla="*/ 132 w 171"/>
                <a:gd name="T23" fmla="*/ 14 h 171"/>
                <a:gd name="T24" fmla="*/ 145 w 171"/>
                <a:gd name="T25" fmla="*/ 25 h 171"/>
                <a:gd name="T26" fmla="*/ 155 w 171"/>
                <a:gd name="T27" fmla="*/ 39 h 171"/>
                <a:gd name="T28" fmla="*/ 164 w 171"/>
                <a:gd name="T29" fmla="*/ 52 h 171"/>
                <a:gd name="T30" fmla="*/ 169 w 171"/>
                <a:gd name="T31" fmla="*/ 68 h 171"/>
                <a:gd name="T32" fmla="*/ 171 w 171"/>
                <a:gd name="T33" fmla="*/ 86 h 171"/>
                <a:gd name="T34" fmla="*/ 169 w 171"/>
                <a:gd name="T35" fmla="*/ 103 h 171"/>
                <a:gd name="T36" fmla="*/ 164 w 171"/>
                <a:gd name="T37" fmla="*/ 119 h 171"/>
                <a:gd name="T38" fmla="*/ 155 w 171"/>
                <a:gd name="T39" fmla="*/ 133 h 171"/>
                <a:gd name="T40" fmla="*/ 145 w 171"/>
                <a:gd name="T41" fmla="*/ 145 h 171"/>
                <a:gd name="T42" fmla="*/ 132 w 171"/>
                <a:gd name="T43" fmla="*/ 155 h 171"/>
                <a:gd name="T44" fmla="*/ 118 w 171"/>
                <a:gd name="T45" fmla="*/ 164 h 171"/>
                <a:gd name="T46" fmla="*/ 103 w 171"/>
                <a:gd name="T47" fmla="*/ 169 h 171"/>
                <a:gd name="T48" fmla="*/ 85 w 171"/>
                <a:gd name="T49" fmla="*/ 171 h 171"/>
                <a:gd name="T50" fmla="*/ 68 w 171"/>
                <a:gd name="T51" fmla="*/ 169 h 171"/>
                <a:gd name="T52" fmla="*/ 52 w 171"/>
                <a:gd name="T53" fmla="*/ 164 h 171"/>
                <a:gd name="T54" fmla="*/ 38 w 171"/>
                <a:gd name="T55" fmla="*/ 155 h 171"/>
                <a:gd name="T56" fmla="*/ 26 w 171"/>
                <a:gd name="T57" fmla="*/ 145 h 171"/>
                <a:gd name="T58" fmla="*/ 15 w 171"/>
                <a:gd name="T59" fmla="*/ 133 h 171"/>
                <a:gd name="T60" fmla="*/ 7 w 171"/>
                <a:gd name="T61" fmla="*/ 119 h 171"/>
                <a:gd name="T62" fmla="*/ 1 w 171"/>
                <a:gd name="T63" fmla="*/ 103 h 171"/>
                <a:gd name="T64" fmla="*/ 0 w 171"/>
                <a:gd name="T65" fmla="*/ 86 h 17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71"/>
                <a:gd name="T100" fmla="*/ 0 h 171"/>
                <a:gd name="T101" fmla="*/ 171 w 171"/>
                <a:gd name="T102" fmla="*/ 171 h 17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71" h="171">
                  <a:moveTo>
                    <a:pt x="0" y="86"/>
                  </a:moveTo>
                  <a:lnTo>
                    <a:pt x="1" y="68"/>
                  </a:lnTo>
                  <a:lnTo>
                    <a:pt x="7" y="52"/>
                  </a:lnTo>
                  <a:lnTo>
                    <a:pt x="15" y="39"/>
                  </a:lnTo>
                  <a:lnTo>
                    <a:pt x="26" y="25"/>
                  </a:lnTo>
                  <a:lnTo>
                    <a:pt x="38" y="14"/>
                  </a:lnTo>
                  <a:lnTo>
                    <a:pt x="52" y="7"/>
                  </a:lnTo>
                  <a:lnTo>
                    <a:pt x="68" y="2"/>
                  </a:lnTo>
                  <a:lnTo>
                    <a:pt x="85" y="0"/>
                  </a:lnTo>
                  <a:lnTo>
                    <a:pt x="103" y="2"/>
                  </a:lnTo>
                  <a:lnTo>
                    <a:pt x="118" y="7"/>
                  </a:lnTo>
                  <a:lnTo>
                    <a:pt x="132" y="14"/>
                  </a:lnTo>
                  <a:lnTo>
                    <a:pt x="145" y="25"/>
                  </a:lnTo>
                  <a:lnTo>
                    <a:pt x="155" y="39"/>
                  </a:lnTo>
                  <a:lnTo>
                    <a:pt x="164" y="52"/>
                  </a:lnTo>
                  <a:lnTo>
                    <a:pt x="169" y="68"/>
                  </a:lnTo>
                  <a:lnTo>
                    <a:pt x="171" y="86"/>
                  </a:lnTo>
                  <a:lnTo>
                    <a:pt x="169" y="103"/>
                  </a:lnTo>
                  <a:lnTo>
                    <a:pt x="164" y="119"/>
                  </a:lnTo>
                  <a:lnTo>
                    <a:pt x="155" y="133"/>
                  </a:lnTo>
                  <a:lnTo>
                    <a:pt x="145" y="145"/>
                  </a:lnTo>
                  <a:lnTo>
                    <a:pt x="132" y="155"/>
                  </a:lnTo>
                  <a:lnTo>
                    <a:pt x="118" y="164"/>
                  </a:lnTo>
                  <a:lnTo>
                    <a:pt x="103" y="169"/>
                  </a:lnTo>
                  <a:lnTo>
                    <a:pt x="85" y="171"/>
                  </a:lnTo>
                  <a:lnTo>
                    <a:pt x="68" y="169"/>
                  </a:lnTo>
                  <a:lnTo>
                    <a:pt x="52" y="164"/>
                  </a:lnTo>
                  <a:lnTo>
                    <a:pt x="38" y="155"/>
                  </a:lnTo>
                  <a:lnTo>
                    <a:pt x="26" y="145"/>
                  </a:lnTo>
                  <a:lnTo>
                    <a:pt x="15" y="133"/>
                  </a:lnTo>
                  <a:lnTo>
                    <a:pt x="7" y="119"/>
                  </a:lnTo>
                  <a:lnTo>
                    <a:pt x="1" y="103"/>
                  </a:lnTo>
                  <a:lnTo>
                    <a:pt x="0" y="86"/>
                  </a:lnTo>
                  <a:close/>
                </a:path>
              </a:pathLst>
            </a:custGeom>
            <a:gradFill rotWithShape="1">
              <a:gsLst>
                <a:gs pos="0">
                  <a:srgbClr val="FFE2DB"/>
                </a:gs>
                <a:gs pos="100000">
                  <a:srgbClr val="EC2D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43" name="Freeform 71"/>
            <p:cNvSpPr>
              <a:spLocks/>
            </p:cNvSpPr>
            <p:nvPr/>
          </p:nvSpPr>
          <p:spPr bwMode="auto">
            <a:xfrm>
              <a:off x="835" y="1948"/>
              <a:ext cx="157" cy="157"/>
            </a:xfrm>
            <a:custGeom>
              <a:avLst/>
              <a:gdLst>
                <a:gd name="T0" fmla="*/ 157 w 157"/>
                <a:gd name="T1" fmla="*/ 78 h 157"/>
                <a:gd name="T2" fmla="*/ 157 w 157"/>
                <a:gd name="T3" fmla="*/ 63 h 157"/>
                <a:gd name="T4" fmla="*/ 152 w 157"/>
                <a:gd name="T5" fmla="*/ 47 h 157"/>
                <a:gd name="T6" fmla="*/ 145 w 157"/>
                <a:gd name="T7" fmla="*/ 35 h 157"/>
                <a:gd name="T8" fmla="*/ 134 w 157"/>
                <a:gd name="T9" fmla="*/ 22 h 157"/>
                <a:gd name="T10" fmla="*/ 124 w 157"/>
                <a:gd name="T11" fmla="*/ 12 h 157"/>
                <a:gd name="T12" fmla="*/ 110 w 157"/>
                <a:gd name="T13" fmla="*/ 5 h 157"/>
                <a:gd name="T14" fmla="*/ 94 w 157"/>
                <a:gd name="T15" fmla="*/ 1 h 157"/>
                <a:gd name="T16" fmla="*/ 78 w 157"/>
                <a:gd name="T17" fmla="*/ 0 h 157"/>
                <a:gd name="T18" fmla="*/ 63 w 157"/>
                <a:gd name="T19" fmla="*/ 1 h 157"/>
                <a:gd name="T20" fmla="*/ 49 w 157"/>
                <a:gd name="T21" fmla="*/ 5 h 157"/>
                <a:gd name="T22" fmla="*/ 35 w 157"/>
                <a:gd name="T23" fmla="*/ 12 h 157"/>
                <a:gd name="T24" fmla="*/ 22 w 157"/>
                <a:gd name="T25" fmla="*/ 22 h 157"/>
                <a:gd name="T26" fmla="*/ 14 w 157"/>
                <a:gd name="T27" fmla="*/ 35 h 157"/>
                <a:gd name="T28" fmla="*/ 7 w 157"/>
                <a:gd name="T29" fmla="*/ 47 h 157"/>
                <a:gd name="T30" fmla="*/ 2 w 157"/>
                <a:gd name="T31" fmla="*/ 63 h 157"/>
                <a:gd name="T32" fmla="*/ 0 w 157"/>
                <a:gd name="T33" fmla="*/ 78 h 157"/>
                <a:gd name="T34" fmla="*/ 2 w 157"/>
                <a:gd name="T35" fmla="*/ 94 h 157"/>
                <a:gd name="T36" fmla="*/ 7 w 157"/>
                <a:gd name="T37" fmla="*/ 108 h 157"/>
                <a:gd name="T38" fmla="*/ 14 w 157"/>
                <a:gd name="T39" fmla="*/ 122 h 157"/>
                <a:gd name="T40" fmla="*/ 22 w 157"/>
                <a:gd name="T41" fmla="*/ 134 h 157"/>
                <a:gd name="T42" fmla="*/ 35 w 157"/>
                <a:gd name="T43" fmla="*/ 143 h 157"/>
                <a:gd name="T44" fmla="*/ 49 w 157"/>
                <a:gd name="T45" fmla="*/ 152 h 157"/>
                <a:gd name="T46" fmla="*/ 63 w 157"/>
                <a:gd name="T47" fmla="*/ 155 h 157"/>
                <a:gd name="T48" fmla="*/ 78 w 157"/>
                <a:gd name="T49" fmla="*/ 157 h 157"/>
                <a:gd name="T50" fmla="*/ 94 w 157"/>
                <a:gd name="T51" fmla="*/ 155 h 157"/>
                <a:gd name="T52" fmla="*/ 110 w 157"/>
                <a:gd name="T53" fmla="*/ 152 h 157"/>
                <a:gd name="T54" fmla="*/ 124 w 157"/>
                <a:gd name="T55" fmla="*/ 143 h 157"/>
                <a:gd name="T56" fmla="*/ 134 w 157"/>
                <a:gd name="T57" fmla="*/ 134 h 157"/>
                <a:gd name="T58" fmla="*/ 145 w 157"/>
                <a:gd name="T59" fmla="*/ 122 h 157"/>
                <a:gd name="T60" fmla="*/ 152 w 157"/>
                <a:gd name="T61" fmla="*/ 108 h 157"/>
                <a:gd name="T62" fmla="*/ 157 w 157"/>
                <a:gd name="T63" fmla="*/ 94 h 157"/>
                <a:gd name="T64" fmla="*/ 157 w 157"/>
                <a:gd name="T65" fmla="*/ 78 h 1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7"/>
                <a:gd name="T100" fmla="*/ 0 h 157"/>
                <a:gd name="T101" fmla="*/ 157 w 157"/>
                <a:gd name="T102" fmla="*/ 157 h 1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7" h="157">
                  <a:moveTo>
                    <a:pt x="157" y="78"/>
                  </a:moveTo>
                  <a:lnTo>
                    <a:pt x="157" y="63"/>
                  </a:lnTo>
                  <a:lnTo>
                    <a:pt x="152" y="47"/>
                  </a:lnTo>
                  <a:lnTo>
                    <a:pt x="145" y="35"/>
                  </a:lnTo>
                  <a:lnTo>
                    <a:pt x="134" y="22"/>
                  </a:lnTo>
                  <a:lnTo>
                    <a:pt x="124" y="12"/>
                  </a:lnTo>
                  <a:lnTo>
                    <a:pt x="110" y="5"/>
                  </a:lnTo>
                  <a:lnTo>
                    <a:pt x="94" y="1"/>
                  </a:lnTo>
                  <a:lnTo>
                    <a:pt x="78" y="0"/>
                  </a:lnTo>
                  <a:lnTo>
                    <a:pt x="63" y="1"/>
                  </a:lnTo>
                  <a:lnTo>
                    <a:pt x="49" y="5"/>
                  </a:lnTo>
                  <a:lnTo>
                    <a:pt x="35" y="12"/>
                  </a:lnTo>
                  <a:lnTo>
                    <a:pt x="22" y="22"/>
                  </a:lnTo>
                  <a:lnTo>
                    <a:pt x="14" y="35"/>
                  </a:lnTo>
                  <a:lnTo>
                    <a:pt x="7" y="47"/>
                  </a:lnTo>
                  <a:lnTo>
                    <a:pt x="2" y="63"/>
                  </a:lnTo>
                  <a:lnTo>
                    <a:pt x="0" y="78"/>
                  </a:lnTo>
                  <a:lnTo>
                    <a:pt x="2" y="94"/>
                  </a:lnTo>
                  <a:lnTo>
                    <a:pt x="7" y="108"/>
                  </a:lnTo>
                  <a:lnTo>
                    <a:pt x="14" y="122"/>
                  </a:lnTo>
                  <a:lnTo>
                    <a:pt x="22" y="134"/>
                  </a:lnTo>
                  <a:lnTo>
                    <a:pt x="35" y="143"/>
                  </a:lnTo>
                  <a:lnTo>
                    <a:pt x="49" y="152"/>
                  </a:lnTo>
                  <a:lnTo>
                    <a:pt x="63" y="155"/>
                  </a:lnTo>
                  <a:lnTo>
                    <a:pt x="78" y="157"/>
                  </a:lnTo>
                  <a:lnTo>
                    <a:pt x="94" y="155"/>
                  </a:lnTo>
                  <a:lnTo>
                    <a:pt x="110" y="152"/>
                  </a:lnTo>
                  <a:lnTo>
                    <a:pt x="124" y="143"/>
                  </a:lnTo>
                  <a:lnTo>
                    <a:pt x="134" y="134"/>
                  </a:lnTo>
                  <a:lnTo>
                    <a:pt x="145" y="122"/>
                  </a:lnTo>
                  <a:lnTo>
                    <a:pt x="152" y="108"/>
                  </a:lnTo>
                  <a:lnTo>
                    <a:pt x="157" y="94"/>
                  </a:lnTo>
                  <a:lnTo>
                    <a:pt x="157" y="78"/>
                  </a:lnTo>
                  <a:close/>
                </a:path>
              </a:pathLst>
            </a:custGeom>
            <a:gradFill rotWithShape="1">
              <a:gsLst>
                <a:gs pos="0">
                  <a:schemeClr val="bg1"/>
                </a:gs>
                <a:gs pos="100000">
                  <a:srgbClr val="A3D5D9"/>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44" name="Freeform 72"/>
            <p:cNvSpPr>
              <a:spLocks/>
            </p:cNvSpPr>
            <p:nvPr/>
          </p:nvSpPr>
          <p:spPr bwMode="auto">
            <a:xfrm>
              <a:off x="976" y="2606"/>
              <a:ext cx="159" cy="157"/>
            </a:xfrm>
            <a:custGeom>
              <a:avLst/>
              <a:gdLst>
                <a:gd name="T0" fmla="*/ 159 w 159"/>
                <a:gd name="T1" fmla="*/ 78 h 157"/>
                <a:gd name="T2" fmla="*/ 157 w 159"/>
                <a:gd name="T3" fmla="*/ 63 h 157"/>
                <a:gd name="T4" fmla="*/ 152 w 159"/>
                <a:gd name="T5" fmla="*/ 47 h 157"/>
                <a:gd name="T6" fmla="*/ 145 w 159"/>
                <a:gd name="T7" fmla="*/ 35 h 157"/>
                <a:gd name="T8" fmla="*/ 135 w 159"/>
                <a:gd name="T9" fmla="*/ 23 h 157"/>
                <a:gd name="T10" fmla="*/ 124 w 159"/>
                <a:gd name="T11" fmla="*/ 12 h 157"/>
                <a:gd name="T12" fmla="*/ 110 w 159"/>
                <a:gd name="T13" fmla="*/ 5 h 157"/>
                <a:gd name="T14" fmla="*/ 94 w 159"/>
                <a:gd name="T15" fmla="*/ 2 h 157"/>
                <a:gd name="T16" fmla="*/ 79 w 159"/>
                <a:gd name="T17" fmla="*/ 0 h 157"/>
                <a:gd name="T18" fmla="*/ 63 w 159"/>
                <a:gd name="T19" fmla="*/ 2 h 157"/>
                <a:gd name="T20" fmla="*/ 49 w 159"/>
                <a:gd name="T21" fmla="*/ 5 h 157"/>
                <a:gd name="T22" fmla="*/ 35 w 159"/>
                <a:gd name="T23" fmla="*/ 12 h 157"/>
                <a:gd name="T24" fmla="*/ 23 w 159"/>
                <a:gd name="T25" fmla="*/ 23 h 157"/>
                <a:gd name="T26" fmla="*/ 14 w 159"/>
                <a:gd name="T27" fmla="*/ 35 h 157"/>
                <a:gd name="T28" fmla="*/ 7 w 159"/>
                <a:gd name="T29" fmla="*/ 47 h 157"/>
                <a:gd name="T30" fmla="*/ 2 w 159"/>
                <a:gd name="T31" fmla="*/ 63 h 157"/>
                <a:gd name="T32" fmla="*/ 0 w 159"/>
                <a:gd name="T33" fmla="*/ 78 h 157"/>
                <a:gd name="T34" fmla="*/ 2 w 159"/>
                <a:gd name="T35" fmla="*/ 94 h 157"/>
                <a:gd name="T36" fmla="*/ 7 w 159"/>
                <a:gd name="T37" fmla="*/ 108 h 157"/>
                <a:gd name="T38" fmla="*/ 14 w 159"/>
                <a:gd name="T39" fmla="*/ 122 h 157"/>
                <a:gd name="T40" fmla="*/ 23 w 159"/>
                <a:gd name="T41" fmla="*/ 134 h 157"/>
                <a:gd name="T42" fmla="*/ 35 w 159"/>
                <a:gd name="T43" fmla="*/ 143 h 157"/>
                <a:gd name="T44" fmla="*/ 49 w 159"/>
                <a:gd name="T45" fmla="*/ 150 h 157"/>
                <a:gd name="T46" fmla="*/ 63 w 159"/>
                <a:gd name="T47" fmla="*/ 155 h 157"/>
                <a:gd name="T48" fmla="*/ 79 w 159"/>
                <a:gd name="T49" fmla="*/ 157 h 157"/>
                <a:gd name="T50" fmla="*/ 94 w 159"/>
                <a:gd name="T51" fmla="*/ 155 h 157"/>
                <a:gd name="T52" fmla="*/ 110 w 159"/>
                <a:gd name="T53" fmla="*/ 150 h 157"/>
                <a:gd name="T54" fmla="*/ 124 w 159"/>
                <a:gd name="T55" fmla="*/ 143 h 157"/>
                <a:gd name="T56" fmla="*/ 135 w 159"/>
                <a:gd name="T57" fmla="*/ 134 h 157"/>
                <a:gd name="T58" fmla="*/ 145 w 159"/>
                <a:gd name="T59" fmla="*/ 122 h 157"/>
                <a:gd name="T60" fmla="*/ 152 w 159"/>
                <a:gd name="T61" fmla="*/ 108 h 157"/>
                <a:gd name="T62" fmla="*/ 157 w 159"/>
                <a:gd name="T63" fmla="*/ 94 h 157"/>
                <a:gd name="T64" fmla="*/ 159 w 159"/>
                <a:gd name="T65" fmla="*/ 78 h 1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7"/>
                <a:gd name="T101" fmla="*/ 159 w 159"/>
                <a:gd name="T102" fmla="*/ 157 h 1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7">
                  <a:moveTo>
                    <a:pt x="159" y="78"/>
                  </a:moveTo>
                  <a:lnTo>
                    <a:pt x="157" y="63"/>
                  </a:lnTo>
                  <a:lnTo>
                    <a:pt x="152" y="47"/>
                  </a:lnTo>
                  <a:lnTo>
                    <a:pt x="145" y="35"/>
                  </a:lnTo>
                  <a:lnTo>
                    <a:pt x="135" y="23"/>
                  </a:lnTo>
                  <a:lnTo>
                    <a:pt x="124" y="12"/>
                  </a:lnTo>
                  <a:lnTo>
                    <a:pt x="110" y="5"/>
                  </a:lnTo>
                  <a:lnTo>
                    <a:pt x="94" y="2"/>
                  </a:lnTo>
                  <a:lnTo>
                    <a:pt x="79" y="0"/>
                  </a:lnTo>
                  <a:lnTo>
                    <a:pt x="63" y="2"/>
                  </a:lnTo>
                  <a:lnTo>
                    <a:pt x="49" y="5"/>
                  </a:lnTo>
                  <a:lnTo>
                    <a:pt x="35" y="12"/>
                  </a:lnTo>
                  <a:lnTo>
                    <a:pt x="23" y="23"/>
                  </a:lnTo>
                  <a:lnTo>
                    <a:pt x="14" y="35"/>
                  </a:lnTo>
                  <a:lnTo>
                    <a:pt x="7" y="47"/>
                  </a:lnTo>
                  <a:lnTo>
                    <a:pt x="2" y="63"/>
                  </a:lnTo>
                  <a:lnTo>
                    <a:pt x="0" y="78"/>
                  </a:lnTo>
                  <a:lnTo>
                    <a:pt x="2" y="94"/>
                  </a:lnTo>
                  <a:lnTo>
                    <a:pt x="7" y="108"/>
                  </a:lnTo>
                  <a:lnTo>
                    <a:pt x="14" y="122"/>
                  </a:lnTo>
                  <a:lnTo>
                    <a:pt x="23" y="134"/>
                  </a:lnTo>
                  <a:lnTo>
                    <a:pt x="35" y="143"/>
                  </a:lnTo>
                  <a:lnTo>
                    <a:pt x="49" y="150"/>
                  </a:lnTo>
                  <a:lnTo>
                    <a:pt x="63" y="155"/>
                  </a:lnTo>
                  <a:lnTo>
                    <a:pt x="79" y="157"/>
                  </a:lnTo>
                  <a:lnTo>
                    <a:pt x="94" y="155"/>
                  </a:lnTo>
                  <a:lnTo>
                    <a:pt x="110" y="150"/>
                  </a:lnTo>
                  <a:lnTo>
                    <a:pt x="124" y="143"/>
                  </a:lnTo>
                  <a:lnTo>
                    <a:pt x="135" y="134"/>
                  </a:lnTo>
                  <a:lnTo>
                    <a:pt x="145" y="122"/>
                  </a:lnTo>
                  <a:lnTo>
                    <a:pt x="152" y="108"/>
                  </a:lnTo>
                  <a:lnTo>
                    <a:pt x="157" y="94"/>
                  </a:lnTo>
                  <a:lnTo>
                    <a:pt x="159" y="78"/>
                  </a:lnTo>
                  <a:close/>
                </a:path>
              </a:pathLst>
            </a:custGeom>
            <a:gradFill rotWithShape="1">
              <a:gsLst>
                <a:gs pos="0">
                  <a:schemeClr val="bg1"/>
                </a:gs>
                <a:gs pos="100000">
                  <a:srgbClr val="A3D5D9"/>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45" name="Freeform 73"/>
            <p:cNvSpPr>
              <a:spLocks/>
            </p:cNvSpPr>
            <p:nvPr/>
          </p:nvSpPr>
          <p:spPr bwMode="auto">
            <a:xfrm>
              <a:off x="781" y="2463"/>
              <a:ext cx="85" cy="50"/>
            </a:xfrm>
            <a:custGeom>
              <a:avLst/>
              <a:gdLst>
                <a:gd name="T0" fmla="*/ 73 w 85"/>
                <a:gd name="T1" fmla="*/ 43 h 50"/>
                <a:gd name="T2" fmla="*/ 1 w 85"/>
                <a:gd name="T3" fmla="*/ 50 h 50"/>
                <a:gd name="T4" fmla="*/ 5 w 85"/>
                <a:gd name="T5" fmla="*/ 38 h 50"/>
                <a:gd name="T6" fmla="*/ 5 w 85"/>
                <a:gd name="T7" fmla="*/ 28 h 50"/>
                <a:gd name="T8" fmla="*/ 3 w 85"/>
                <a:gd name="T9" fmla="*/ 17 h 50"/>
                <a:gd name="T10" fmla="*/ 0 w 85"/>
                <a:gd name="T11" fmla="*/ 0 h 50"/>
                <a:gd name="T12" fmla="*/ 73 w 85"/>
                <a:gd name="T13" fmla="*/ 7 h 50"/>
                <a:gd name="T14" fmla="*/ 78 w 85"/>
                <a:gd name="T15" fmla="*/ 8 h 50"/>
                <a:gd name="T16" fmla="*/ 82 w 85"/>
                <a:gd name="T17" fmla="*/ 12 h 50"/>
                <a:gd name="T18" fmla="*/ 85 w 85"/>
                <a:gd name="T19" fmla="*/ 19 h 50"/>
                <a:gd name="T20" fmla="*/ 85 w 85"/>
                <a:gd name="T21" fmla="*/ 26 h 50"/>
                <a:gd name="T22" fmla="*/ 85 w 85"/>
                <a:gd name="T23" fmla="*/ 31 h 50"/>
                <a:gd name="T24" fmla="*/ 82 w 85"/>
                <a:gd name="T25" fmla="*/ 38 h 50"/>
                <a:gd name="T26" fmla="*/ 78 w 85"/>
                <a:gd name="T27" fmla="*/ 42 h 50"/>
                <a:gd name="T28" fmla="*/ 73 w 85"/>
                <a:gd name="T29" fmla="*/ 43 h 5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50"/>
                <a:gd name="T47" fmla="*/ 85 w 85"/>
                <a:gd name="T48" fmla="*/ 50 h 5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50">
                  <a:moveTo>
                    <a:pt x="73" y="43"/>
                  </a:moveTo>
                  <a:lnTo>
                    <a:pt x="1" y="50"/>
                  </a:lnTo>
                  <a:lnTo>
                    <a:pt x="5" y="38"/>
                  </a:lnTo>
                  <a:lnTo>
                    <a:pt x="5" y="28"/>
                  </a:lnTo>
                  <a:lnTo>
                    <a:pt x="3" y="17"/>
                  </a:lnTo>
                  <a:lnTo>
                    <a:pt x="0" y="0"/>
                  </a:lnTo>
                  <a:lnTo>
                    <a:pt x="73" y="7"/>
                  </a:lnTo>
                  <a:lnTo>
                    <a:pt x="78" y="8"/>
                  </a:lnTo>
                  <a:lnTo>
                    <a:pt x="82" y="12"/>
                  </a:lnTo>
                  <a:lnTo>
                    <a:pt x="85" y="19"/>
                  </a:lnTo>
                  <a:lnTo>
                    <a:pt x="85" y="26"/>
                  </a:lnTo>
                  <a:lnTo>
                    <a:pt x="85" y="31"/>
                  </a:lnTo>
                  <a:lnTo>
                    <a:pt x="82" y="38"/>
                  </a:lnTo>
                  <a:lnTo>
                    <a:pt x="78" y="42"/>
                  </a:lnTo>
                  <a:lnTo>
                    <a:pt x="73" y="43"/>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46" name="Freeform 74"/>
            <p:cNvSpPr>
              <a:spLocks/>
            </p:cNvSpPr>
            <p:nvPr/>
          </p:nvSpPr>
          <p:spPr bwMode="auto">
            <a:xfrm>
              <a:off x="781" y="2463"/>
              <a:ext cx="85" cy="50"/>
            </a:xfrm>
            <a:custGeom>
              <a:avLst/>
              <a:gdLst>
                <a:gd name="T0" fmla="*/ 73 w 85"/>
                <a:gd name="T1" fmla="*/ 43 h 50"/>
                <a:gd name="T2" fmla="*/ 1 w 85"/>
                <a:gd name="T3" fmla="*/ 50 h 50"/>
                <a:gd name="T4" fmla="*/ 5 w 85"/>
                <a:gd name="T5" fmla="*/ 38 h 50"/>
                <a:gd name="T6" fmla="*/ 5 w 85"/>
                <a:gd name="T7" fmla="*/ 28 h 50"/>
                <a:gd name="T8" fmla="*/ 3 w 85"/>
                <a:gd name="T9" fmla="*/ 17 h 50"/>
                <a:gd name="T10" fmla="*/ 0 w 85"/>
                <a:gd name="T11" fmla="*/ 0 h 50"/>
                <a:gd name="T12" fmla="*/ 73 w 85"/>
                <a:gd name="T13" fmla="*/ 7 h 50"/>
                <a:gd name="T14" fmla="*/ 78 w 85"/>
                <a:gd name="T15" fmla="*/ 8 h 50"/>
                <a:gd name="T16" fmla="*/ 82 w 85"/>
                <a:gd name="T17" fmla="*/ 12 h 50"/>
                <a:gd name="T18" fmla="*/ 85 w 85"/>
                <a:gd name="T19" fmla="*/ 19 h 50"/>
                <a:gd name="T20" fmla="*/ 85 w 85"/>
                <a:gd name="T21" fmla="*/ 26 h 50"/>
                <a:gd name="T22" fmla="*/ 85 w 85"/>
                <a:gd name="T23" fmla="*/ 31 h 50"/>
                <a:gd name="T24" fmla="*/ 82 w 85"/>
                <a:gd name="T25" fmla="*/ 38 h 50"/>
                <a:gd name="T26" fmla="*/ 78 w 85"/>
                <a:gd name="T27" fmla="*/ 42 h 50"/>
                <a:gd name="T28" fmla="*/ 73 w 85"/>
                <a:gd name="T29" fmla="*/ 43 h 5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50"/>
                <a:gd name="T47" fmla="*/ 85 w 85"/>
                <a:gd name="T48" fmla="*/ 50 h 5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50">
                  <a:moveTo>
                    <a:pt x="73" y="43"/>
                  </a:moveTo>
                  <a:lnTo>
                    <a:pt x="1" y="50"/>
                  </a:lnTo>
                  <a:lnTo>
                    <a:pt x="5" y="38"/>
                  </a:lnTo>
                  <a:lnTo>
                    <a:pt x="5" y="28"/>
                  </a:lnTo>
                  <a:lnTo>
                    <a:pt x="3" y="17"/>
                  </a:lnTo>
                  <a:lnTo>
                    <a:pt x="0" y="0"/>
                  </a:lnTo>
                  <a:lnTo>
                    <a:pt x="73" y="7"/>
                  </a:lnTo>
                  <a:lnTo>
                    <a:pt x="78" y="8"/>
                  </a:lnTo>
                  <a:lnTo>
                    <a:pt x="82" y="12"/>
                  </a:lnTo>
                  <a:lnTo>
                    <a:pt x="85" y="19"/>
                  </a:lnTo>
                  <a:lnTo>
                    <a:pt x="85" y="26"/>
                  </a:lnTo>
                  <a:lnTo>
                    <a:pt x="85" y="31"/>
                  </a:lnTo>
                  <a:lnTo>
                    <a:pt x="82" y="38"/>
                  </a:lnTo>
                  <a:lnTo>
                    <a:pt x="78" y="42"/>
                  </a:lnTo>
                  <a:lnTo>
                    <a:pt x="73" y="43"/>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647" name="Freeform 75"/>
            <p:cNvSpPr>
              <a:spLocks/>
            </p:cNvSpPr>
            <p:nvPr/>
          </p:nvSpPr>
          <p:spPr bwMode="auto">
            <a:xfrm>
              <a:off x="1137" y="1825"/>
              <a:ext cx="84" cy="51"/>
            </a:xfrm>
            <a:custGeom>
              <a:avLst/>
              <a:gdLst>
                <a:gd name="T0" fmla="*/ 71 w 84"/>
                <a:gd name="T1" fmla="*/ 44 h 51"/>
                <a:gd name="T2" fmla="*/ 2 w 84"/>
                <a:gd name="T3" fmla="*/ 51 h 51"/>
                <a:gd name="T4" fmla="*/ 5 w 84"/>
                <a:gd name="T5" fmla="*/ 39 h 51"/>
                <a:gd name="T6" fmla="*/ 5 w 84"/>
                <a:gd name="T7" fmla="*/ 28 h 51"/>
                <a:gd name="T8" fmla="*/ 3 w 84"/>
                <a:gd name="T9" fmla="*/ 18 h 51"/>
                <a:gd name="T10" fmla="*/ 0 w 84"/>
                <a:gd name="T11" fmla="*/ 0 h 51"/>
                <a:gd name="T12" fmla="*/ 71 w 84"/>
                <a:gd name="T13" fmla="*/ 7 h 51"/>
                <a:gd name="T14" fmla="*/ 78 w 84"/>
                <a:gd name="T15" fmla="*/ 9 h 51"/>
                <a:gd name="T16" fmla="*/ 82 w 84"/>
                <a:gd name="T17" fmla="*/ 13 h 51"/>
                <a:gd name="T18" fmla="*/ 84 w 84"/>
                <a:gd name="T19" fmla="*/ 20 h 51"/>
                <a:gd name="T20" fmla="*/ 84 w 84"/>
                <a:gd name="T21" fmla="*/ 25 h 51"/>
                <a:gd name="T22" fmla="*/ 84 w 84"/>
                <a:gd name="T23" fmla="*/ 32 h 51"/>
                <a:gd name="T24" fmla="*/ 82 w 84"/>
                <a:gd name="T25" fmla="*/ 39 h 51"/>
                <a:gd name="T26" fmla="*/ 77 w 84"/>
                <a:gd name="T27" fmla="*/ 42 h 51"/>
                <a:gd name="T28" fmla="*/ 71 w 84"/>
                <a:gd name="T29" fmla="*/ 44 h 5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4"/>
                <a:gd name="T46" fmla="*/ 0 h 51"/>
                <a:gd name="T47" fmla="*/ 84 w 84"/>
                <a:gd name="T48" fmla="*/ 51 h 5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4" h="51">
                  <a:moveTo>
                    <a:pt x="71" y="44"/>
                  </a:moveTo>
                  <a:lnTo>
                    <a:pt x="2" y="51"/>
                  </a:lnTo>
                  <a:lnTo>
                    <a:pt x="5" y="39"/>
                  </a:lnTo>
                  <a:lnTo>
                    <a:pt x="5" y="28"/>
                  </a:lnTo>
                  <a:lnTo>
                    <a:pt x="3" y="18"/>
                  </a:lnTo>
                  <a:lnTo>
                    <a:pt x="0" y="0"/>
                  </a:lnTo>
                  <a:lnTo>
                    <a:pt x="71" y="7"/>
                  </a:lnTo>
                  <a:lnTo>
                    <a:pt x="78" y="9"/>
                  </a:lnTo>
                  <a:lnTo>
                    <a:pt x="82" y="13"/>
                  </a:lnTo>
                  <a:lnTo>
                    <a:pt x="84" y="20"/>
                  </a:lnTo>
                  <a:lnTo>
                    <a:pt x="84" y="25"/>
                  </a:lnTo>
                  <a:lnTo>
                    <a:pt x="84" y="32"/>
                  </a:lnTo>
                  <a:lnTo>
                    <a:pt x="82" y="39"/>
                  </a:lnTo>
                  <a:lnTo>
                    <a:pt x="77" y="42"/>
                  </a:lnTo>
                  <a:lnTo>
                    <a:pt x="71" y="44"/>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48" name="Freeform 76"/>
            <p:cNvSpPr>
              <a:spLocks/>
            </p:cNvSpPr>
            <p:nvPr/>
          </p:nvSpPr>
          <p:spPr bwMode="auto">
            <a:xfrm>
              <a:off x="1137" y="1825"/>
              <a:ext cx="84" cy="51"/>
            </a:xfrm>
            <a:custGeom>
              <a:avLst/>
              <a:gdLst>
                <a:gd name="T0" fmla="*/ 71 w 84"/>
                <a:gd name="T1" fmla="*/ 44 h 51"/>
                <a:gd name="T2" fmla="*/ 2 w 84"/>
                <a:gd name="T3" fmla="*/ 51 h 51"/>
                <a:gd name="T4" fmla="*/ 5 w 84"/>
                <a:gd name="T5" fmla="*/ 39 h 51"/>
                <a:gd name="T6" fmla="*/ 5 w 84"/>
                <a:gd name="T7" fmla="*/ 28 h 51"/>
                <a:gd name="T8" fmla="*/ 3 w 84"/>
                <a:gd name="T9" fmla="*/ 18 h 51"/>
                <a:gd name="T10" fmla="*/ 0 w 84"/>
                <a:gd name="T11" fmla="*/ 0 h 51"/>
                <a:gd name="T12" fmla="*/ 71 w 84"/>
                <a:gd name="T13" fmla="*/ 7 h 51"/>
                <a:gd name="T14" fmla="*/ 78 w 84"/>
                <a:gd name="T15" fmla="*/ 9 h 51"/>
                <a:gd name="T16" fmla="*/ 82 w 84"/>
                <a:gd name="T17" fmla="*/ 13 h 51"/>
                <a:gd name="T18" fmla="*/ 84 w 84"/>
                <a:gd name="T19" fmla="*/ 20 h 51"/>
                <a:gd name="T20" fmla="*/ 84 w 84"/>
                <a:gd name="T21" fmla="*/ 25 h 51"/>
                <a:gd name="T22" fmla="*/ 84 w 84"/>
                <a:gd name="T23" fmla="*/ 32 h 51"/>
                <a:gd name="T24" fmla="*/ 82 w 84"/>
                <a:gd name="T25" fmla="*/ 39 h 51"/>
                <a:gd name="T26" fmla="*/ 77 w 84"/>
                <a:gd name="T27" fmla="*/ 42 h 51"/>
                <a:gd name="T28" fmla="*/ 71 w 84"/>
                <a:gd name="T29" fmla="*/ 44 h 5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4"/>
                <a:gd name="T46" fmla="*/ 0 h 51"/>
                <a:gd name="T47" fmla="*/ 84 w 84"/>
                <a:gd name="T48" fmla="*/ 51 h 5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4" h="51">
                  <a:moveTo>
                    <a:pt x="71" y="44"/>
                  </a:moveTo>
                  <a:lnTo>
                    <a:pt x="2" y="51"/>
                  </a:lnTo>
                  <a:lnTo>
                    <a:pt x="5" y="39"/>
                  </a:lnTo>
                  <a:lnTo>
                    <a:pt x="5" y="28"/>
                  </a:lnTo>
                  <a:lnTo>
                    <a:pt x="3" y="18"/>
                  </a:lnTo>
                  <a:lnTo>
                    <a:pt x="0" y="0"/>
                  </a:lnTo>
                  <a:lnTo>
                    <a:pt x="71" y="7"/>
                  </a:lnTo>
                  <a:lnTo>
                    <a:pt x="78" y="9"/>
                  </a:lnTo>
                  <a:lnTo>
                    <a:pt x="82" y="13"/>
                  </a:lnTo>
                  <a:lnTo>
                    <a:pt x="84" y="20"/>
                  </a:lnTo>
                  <a:lnTo>
                    <a:pt x="84" y="25"/>
                  </a:lnTo>
                  <a:lnTo>
                    <a:pt x="84" y="32"/>
                  </a:lnTo>
                  <a:lnTo>
                    <a:pt x="82" y="39"/>
                  </a:lnTo>
                  <a:lnTo>
                    <a:pt x="77" y="42"/>
                  </a:lnTo>
                  <a:lnTo>
                    <a:pt x="71" y="44"/>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649" name="Freeform 77"/>
            <p:cNvSpPr>
              <a:spLocks/>
            </p:cNvSpPr>
            <p:nvPr/>
          </p:nvSpPr>
          <p:spPr bwMode="auto">
            <a:xfrm>
              <a:off x="857" y="2871"/>
              <a:ext cx="74" cy="47"/>
            </a:xfrm>
            <a:custGeom>
              <a:avLst/>
              <a:gdLst>
                <a:gd name="T0" fmla="*/ 63 w 74"/>
                <a:gd name="T1" fmla="*/ 40 h 47"/>
                <a:gd name="T2" fmla="*/ 0 w 74"/>
                <a:gd name="T3" fmla="*/ 47 h 47"/>
                <a:gd name="T4" fmla="*/ 4 w 74"/>
                <a:gd name="T5" fmla="*/ 35 h 47"/>
                <a:gd name="T6" fmla="*/ 4 w 74"/>
                <a:gd name="T7" fmla="*/ 25 h 47"/>
                <a:gd name="T8" fmla="*/ 4 w 74"/>
                <a:gd name="T9" fmla="*/ 14 h 47"/>
                <a:gd name="T10" fmla="*/ 2 w 74"/>
                <a:gd name="T11" fmla="*/ 0 h 47"/>
                <a:gd name="T12" fmla="*/ 63 w 74"/>
                <a:gd name="T13" fmla="*/ 5 h 47"/>
                <a:gd name="T14" fmla="*/ 69 w 74"/>
                <a:gd name="T15" fmla="*/ 7 h 47"/>
                <a:gd name="T16" fmla="*/ 72 w 74"/>
                <a:gd name="T17" fmla="*/ 12 h 47"/>
                <a:gd name="T18" fmla="*/ 74 w 74"/>
                <a:gd name="T19" fmla="*/ 18 h 47"/>
                <a:gd name="T20" fmla="*/ 74 w 74"/>
                <a:gd name="T21" fmla="*/ 23 h 47"/>
                <a:gd name="T22" fmla="*/ 74 w 74"/>
                <a:gd name="T23" fmla="*/ 30 h 47"/>
                <a:gd name="T24" fmla="*/ 72 w 74"/>
                <a:gd name="T25" fmla="*/ 35 h 47"/>
                <a:gd name="T26" fmla="*/ 69 w 74"/>
                <a:gd name="T27" fmla="*/ 39 h 47"/>
                <a:gd name="T28" fmla="*/ 63 w 74"/>
                <a:gd name="T29" fmla="*/ 40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4"/>
                <a:gd name="T46" fmla="*/ 0 h 47"/>
                <a:gd name="T47" fmla="*/ 74 w 74"/>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4" h="47">
                  <a:moveTo>
                    <a:pt x="63" y="40"/>
                  </a:moveTo>
                  <a:lnTo>
                    <a:pt x="0" y="47"/>
                  </a:lnTo>
                  <a:lnTo>
                    <a:pt x="4" y="35"/>
                  </a:lnTo>
                  <a:lnTo>
                    <a:pt x="4" y="25"/>
                  </a:lnTo>
                  <a:lnTo>
                    <a:pt x="4" y="14"/>
                  </a:lnTo>
                  <a:lnTo>
                    <a:pt x="2" y="0"/>
                  </a:lnTo>
                  <a:lnTo>
                    <a:pt x="63" y="5"/>
                  </a:lnTo>
                  <a:lnTo>
                    <a:pt x="69" y="7"/>
                  </a:lnTo>
                  <a:lnTo>
                    <a:pt x="72" y="12"/>
                  </a:lnTo>
                  <a:lnTo>
                    <a:pt x="74" y="18"/>
                  </a:lnTo>
                  <a:lnTo>
                    <a:pt x="74" y="23"/>
                  </a:lnTo>
                  <a:lnTo>
                    <a:pt x="74" y="30"/>
                  </a:lnTo>
                  <a:lnTo>
                    <a:pt x="72" y="35"/>
                  </a:lnTo>
                  <a:lnTo>
                    <a:pt x="69" y="39"/>
                  </a:lnTo>
                  <a:lnTo>
                    <a:pt x="63" y="40"/>
                  </a:lnTo>
                  <a:close/>
                </a:path>
              </a:pathLst>
            </a:custGeom>
            <a:solidFill>
              <a:srgbClr val="0092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50" name="Freeform 78"/>
            <p:cNvSpPr>
              <a:spLocks/>
            </p:cNvSpPr>
            <p:nvPr/>
          </p:nvSpPr>
          <p:spPr bwMode="auto">
            <a:xfrm>
              <a:off x="857" y="2871"/>
              <a:ext cx="74" cy="47"/>
            </a:xfrm>
            <a:custGeom>
              <a:avLst/>
              <a:gdLst>
                <a:gd name="T0" fmla="*/ 63 w 74"/>
                <a:gd name="T1" fmla="*/ 40 h 47"/>
                <a:gd name="T2" fmla="*/ 0 w 74"/>
                <a:gd name="T3" fmla="*/ 47 h 47"/>
                <a:gd name="T4" fmla="*/ 4 w 74"/>
                <a:gd name="T5" fmla="*/ 35 h 47"/>
                <a:gd name="T6" fmla="*/ 4 w 74"/>
                <a:gd name="T7" fmla="*/ 25 h 47"/>
                <a:gd name="T8" fmla="*/ 4 w 74"/>
                <a:gd name="T9" fmla="*/ 14 h 47"/>
                <a:gd name="T10" fmla="*/ 2 w 74"/>
                <a:gd name="T11" fmla="*/ 0 h 47"/>
                <a:gd name="T12" fmla="*/ 63 w 74"/>
                <a:gd name="T13" fmla="*/ 5 h 47"/>
                <a:gd name="T14" fmla="*/ 69 w 74"/>
                <a:gd name="T15" fmla="*/ 7 h 47"/>
                <a:gd name="T16" fmla="*/ 72 w 74"/>
                <a:gd name="T17" fmla="*/ 12 h 47"/>
                <a:gd name="T18" fmla="*/ 74 w 74"/>
                <a:gd name="T19" fmla="*/ 18 h 47"/>
                <a:gd name="T20" fmla="*/ 74 w 74"/>
                <a:gd name="T21" fmla="*/ 23 h 47"/>
                <a:gd name="T22" fmla="*/ 74 w 74"/>
                <a:gd name="T23" fmla="*/ 30 h 47"/>
                <a:gd name="T24" fmla="*/ 72 w 74"/>
                <a:gd name="T25" fmla="*/ 35 h 47"/>
                <a:gd name="T26" fmla="*/ 69 w 74"/>
                <a:gd name="T27" fmla="*/ 39 h 47"/>
                <a:gd name="T28" fmla="*/ 63 w 74"/>
                <a:gd name="T29" fmla="*/ 40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4"/>
                <a:gd name="T46" fmla="*/ 0 h 47"/>
                <a:gd name="T47" fmla="*/ 74 w 74"/>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4" h="47">
                  <a:moveTo>
                    <a:pt x="63" y="40"/>
                  </a:moveTo>
                  <a:lnTo>
                    <a:pt x="0" y="47"/>
                  </a:lnTo>
                  <a:lnTo>
                    <a:pt x="4" y="35"/>
                  </a:lnTo>
                  <a:lnTo>
                    <a:pt x="4" y="25"/>
                  </a:lnTo>
                  <a:lnTo>
                    <a:pt x="4" y="14"/>
                  </a:lnTo>
                  <a:lnTo>
                    <a:pt x="2" y="0"/>
                  </a:lnTo>
                  <a:lnTo>
                    <a:pt x="63" y="5"/>
                  </a:lnTo>
                  <a:lnTo>
                    <a:pt x="69" y="7"/>
                  </a:lnTo>
                  <a:lnTo>
                    <a:pt x="72" y="12"/>
                  </a:lnTo>
                  <a:lnTo>
                    <a:pt x="74" y="18"/>
                  </a:lnTo>
                  <a:lnTo>
                    <a:pt x="74" y="23"/>
                  </a:lnTo>
                  <a:lnTo>
                    <a:pt x="74" y="30"/>
                  </a:lnTo>
                  <a:lnTo>
                    <a:pt x="72" y="35"/>
                  </a:lnTo>
                  <a:lnTo>
                    <a:pt x="69" y="39"/>
                  </a:lnTo>
                  <a:lnTo>
                    <a:pt x="63" y="40"/>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651" name="Freeform 79"/>
            <p:cNvSpPr>
              <a:spLocks/>
            </p:cNvSpPr>
            <p:nvPr/>
          </p:nvSpPr>
          <p:spPr bwMode="auto">
            <a:xfrm>
              <a:off x="1130" y="2660"/>
              <a:ext cx="87" cy="47"/>
            </a:xfrm>
            <a:custGeom>
              <a:avLst/>
              <a:gdLst>
                <a:gd name="T0" fmla="*/ 77 w 87"/>
                <a:gd name="T1" fmla="*/ 38 h 47"/>
                <a:gd name="T2" fmla="*/ 0 w 87"/>
                <a:gd name="T3" fmla="*/ 47 h 47"/>
                <a:gd name="T4" fmla="*/ 3 w 87"/>
                <a:gd name="T5" fmla="*/ 35 h 47"/>
                <a:gd name="T6" fmla="*/ 3 w 87"/>
                <a:gd name="T7" fmla="*/ 24 h 47"/>
                <a:gd name="T8" fmla="*/ 3 w 87"/>
                <a:gd name="T9" fmla="*/ 14 h 47"/>
                <a:gd name="T10" fmla="*/ 0 w 87"/>
                <a:gd name="T11" fmla="*/ 0 h 47"/>
                <a:gd name="T12" fmla="*/ 77 w 87"/>
                <a:gd name="T13" fmla="*/ 7 h 47"/>
                <a:gd name="T14" fmla="*/ 82 w 87"/>
                <a:gd name="T15" fmla="*/ 9 h 47"/>
                <a:gd name="T16" fmla="*/ 85 w 87"/>
                <a:gd name="T17" fmla="*/ 12 h 47"/>
                <a:gd name="T18" fmla="*/ 87 w 87"/>
                <a:gd name="T19" fmla="*/ 16 h 47"/>
                <a:gd name="T20" fmla="*/ 87 w 87"/>
                <a:gd name="T21" fmla="*/ 23 h 47"/>
                <a:gd name="T22" fmla="*/ 87 w 87"/>
                <a:gd name="T23" fmla="*/ 28 h 47"/>
                <a:gd name="T24" fmla="*/ 85 w 87"/>
                <a:gd name="T25" fmla="*/ 33 h 47"/>
                <a:gd name="T26" fmla="*/ 82 w 87"/>
                <a:gd name="T27" fmla="*/ 37 h 47"/>
                <a:gd name="T28" fmla="*/ 77 w 87"/>
                <a:gd name="T29" fmla="*/ 38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7"/>
                <a:gd name="T46" fmla="*/ 0 h 47"/>
                <a:gd name="T47" fmla="*/ 87 w 87"/>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7" h="47">
                  <a:moveTo>
                    <a:pt x="77" y="38"/>
                  </a:moveTo>
                  <a:lnTo>
                    <a:pt x="0" y="47"/>
                  </a:lnTo>
                  <a:lnTo>
                    <a:pt x="3" y="35"/>
                  </a:lnTo>
                  <a:lnTo>
                    <a:pt x="3" y="24"/>
                  </a:lnTo>
                  <a:lnTo>
                    <a:pt x="3" y="14"/>
                  </a:lnTo>
                  <a:lnTo>
                    <a:pt x="0" y="0"/>
                  </a:lnTo>
                  <a:lnTo>
                    <a:pt x="77" y="7"/>
                  </a:lnTo>
                  <a:lnTo>
                    <a:pt x="82" y="9"/>
                  </a:lnTo>
                  <a:lnTo>
                    <a:pt x="85" y="12"/>
                  </a:lnTo>
                  <a:lnTo>
                    <a:pt x="87" y="16"/>
                  </a:lnTo>
                  <a:lnTo>
                    <a:pt x="87" y="23"/>
                  </a:lnTo>
                  <a:lnTo>
                    <a:pt x="87" y="28"/>
                  </a:lnTo>
                  <a:lnTo>
                    <a:pt x="85" y="33"/>
                  </a:lnTo>
                  <a:lnTo>
                    <a:pt x="82" y="37"/>
                  </a:lnTo>
                  <a:lnTo>
                    <a:pt x="77" y="38"/>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52" name="Freeform 80"/>
            <p:cNvSpPr>
              <a:spLocks/>
            </p:cNvSpPr>
            <p:nvPr/>
          </p:nvSpPr>
          <p:spPr bwMode="auto">
            <a:xfrm>
              <a:off x="1130" y="2660"/>
              <a:ext cx="87" cy="47"/>
            </a:xfrm>
            <a:custGeom>
              <a:avLst/>
              <a:gdLst>
                <a:gd name="T0" fmla="*/ 77 w 87"/>
                <a:gd name="T1" fmla="*/ 38 h 47"/>
                <a:gd name="T2" fmla="*/ 0 w 87"/>
                <a:gd name="T3" fmla="*/ 47 h 47"/>
                <a:gd name="T4" fmla="*/ 3 w 87"/>
                <a:gd name="T5" fmla="*/ 35 h 47"/>
                <a:gd name="T6" fmla="*/ 3 w 87"/>
                <a:gd name="T7" fmla="*/ 24 h 47"/>
                <a:gd name="T8" fmla="*/ 3 w 87"/>
                <a:gd name="T9" fmla="*/ 14 h 47"/>
                <a:gd name="T10" fmla="*/ 0 w 87"/>
                <a:gd name="T11" fmla="*/ 0 h 47"/>
                <a:gd name="T12" fmla="*/ 77 w 87"/>
                <a:gd name="T13" fmla="*/ 7 h 47"/>
                <a:gd name="T14" fmla="*/ 82 w 87"/>
                <a:gd name="T15" fmla="*/ 9 h 47"/>
                <a:gd name="T16" fmla="*/ 85 w 87"/>
                <a:gd name="T17" fmla="*/ 12 h 47"/>
                <a:gd name="T18" fmla="*/ 87 w 87"/>
                <a:gd name="T19" fmla="*/ 16 h 47"/>
                <a:gd name="T20" fmla="*/ 87 w 87"/>
                <a:gd name="T21" fmla="*/ 23 h 47"/>
                <a:gd name="T22" fmla="*/ 87 w 87"/>
                <a:gd name="T23" fmla="*/ 28 h 47"/>
                <a:gd name="T24" fmla="*/ 85 w 87"/>
                <a:gd name="T25" fmla="*/ 33 h 47"/>
                <a:gd name="T26" fmla="*/ 82 w 87"/>
                <a:gd name="T27" fmla="*/ 37 h 47"/>
                <a:gd name="T28" fmla="*/ 77 w 87"/>
                <a:gd name="T29" fmla="*/ 38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7"/>
                <a:gd name="T46" fmla="*/ 0 h 47"/>
                <a:gd name="T47" fmla="*/ 87 w 87"/>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7" h="47">
                  <a:moveTo>
                    <a:pt x="77" y="38"/>
                  </a:moveTo>
                  <a:lnTo>
                    <a:pt x="0" y="47"/>
                  </a:lnTo>
                  <a:lnTo>
                    <a:pt x="3" y="35"/>
                  </a:lnTo>
                  <a:lnTo>
                    <a:pt x="3" y="24"/>
                  </a:lnTo>
                  <a:lnTo>
                    <a:pt x="3" y="14"/>
                  </a:lnTo>
                  <a:lnTo>
                    <a:pt x="0" y="0"/>
                  </a:lnTo>
                  <a:lnTo>
                    <a:pt x="77" y="7"/>
                  </a:lnTo>
                  <a:lnTo>
                    <a:pt x="82" y="9"/>
                  </a:lnTo>
                  <a:lnTo>
                    <a:pt x="85" y="12"/>
                  </a:lnTo>
                  <a:lnTo>
                    <a:pt x="87" y="16"/>
                  </a:lnTo>
                  <a:lnTo>
                    <a:pt x="87" y="23"/>
                  </a:lnTo>
                  <a:lnTo>
                    <a:pt x="87" y="28"/>
                  </a:lnTo>
                  <a:lnTo>
                    <a:pt x="85" y="33"/>
                  </a:lnTo>
                  <a:lnTo>
                    <a:pt x="82" y="37"/>
                  </a:lnTo>
                  <a:lnTo>
                    <a:pt x="77" y="38"/>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653" name="Freeform 81"/>
            <p:cNvSpPr>
              <a:spLocks/>
            </p:cNvSpPr>
            <p:nvPr/>
          </p:nvSpPr>
          <p:spPr bwMode="auto">
            <a:xfrm>
              <a:off x="1112" y="2244"/>
              <a:ext cx="70" cy="30"/>
            </a:xfrm>
            <a:custGeom>
              <a:avLst/>
              <a:gdLst>
                <a:gd name="T0" fmla="*/ 58 w 70"/>
                <a:gd name="T1" fmla="*/ 25 h 30"/>
                <a:gd name="T2" fmla="*/ 0 w 70"/>
                <a:gd name="T3" fmla="*/ 30 h 30"/>
                <a:gd name="T4" fmla="*/ 2 w 70"/>
                <a:gd name="T5" fmla="*/ 21 h 30"/>
                <a:gd name="T6" fmla="*/ 4 w 70"/>
                <a:gd name="T7" fmla="*/ 14 h 30"/>
                <a:gd name="T8" fmla="*/ 2 w 70"/>
                <a:gd name="T9" fmla="*/ 7 h 30"/>
                <a:gd name="T10" fmla="*/ 0 w 70"/>
                <a:gd name="T11" fmla="*/ 0 h 30"/>
                <a:gd name="T12" fmla="*/ 60 w 70"/>
                <a:gd name="T13" fmla="*/ 2 h 30"/>
                <a:gd name="T14" fmla="*/ 63 w 70"/>
                <a:gd name="T15" fmla="*/ 4 h 30"/>
                <a:gd name="T16" fmla="*/ 67 w 70"/>
                <a:gd name="T17" fmla="*/ 6 h 30"/>
                <a:gd name="T18" fmla="*/ 68 w 70"/>
                <a:gd name="T19" fmla="*/ 9 h 30"/>
                <a:gd name="T20" fmla="*/ 70 w 70"/>
                <a:gd name="T21" fmla="*/ 14 h 30"/>
                <a:gd name="T22" fmla="*/ 68 w 70"/>
                <a:gd name="T23" fmla="*/ 18 h 30"/>
                <a:gd name="T24" fmla="*/ 67 w 70"/>
                <a:gd name="T25" fmla="*/ 21 h 30"/>
                <a:gd name="T26" fmla="*/ 63 w 70"/>
                <a:gd name="T27" fmla="*/ 25 h 30"/>
                <a:gd name="T28" fmla="*/ 58 w 70"/>
                <a:gd name="T29" fmla="*/ 25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30"/>
                <a:gd name="T47" fmla="*/ 70 w 70"/>
                <a:gd name="T48" fmla="*/ 30 h 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30">
                  <a:moveTo>
                    <a:pt x="58" y="25"/>
                  </a:moveTo>
                  <a:lnTo>
                    <a:pt x="0" y="30"/>
                  </a:lnTo>
                  <a:lnTo>
                    <a:pt x="2" y="21"/>
                  </a:lnTo>
                  <a:lnTo>
                    <a:pt x="4" y="14"/>
                  </a:lnTo>
                  <a:lnTo>
                    <a:pt x="2" y="7"/>
                  </a:lnTo>
                  <a:lnTo>
                    <a:pt x="0" y="0"/>
                  </a:lnTo>
                  <a:lnTo>
                    <a:pt x="60" y="2"/>
                  </a:lnTo>
                  <a:lnTo>
                    <a:pt x="63" y="4"/>
                  </a:lnTo>
                  <a:lnTo>
                    <a:pt x="67" y="6"/>
                  </a:lnTo>
                  <a:lnTo>
                    <a:pt x="68" y="9"/>
                  </a:lnTo>
                  <a:lnTo>
                    <a:pt x="70" y="14"/>
                  </a:lnTo>
                  <a:lnTo>
                    <a:pt x="68" y="18"/>
                  </a:lnTo>
                  <a:lnTo>
                    <a:pt x="67" y="21"/>
                  </a:lnTo>
                  <a:lnTo>
                    <a:pt x="63" y="25"/>
                  </a:lnTo>
                  <a:lnTo>
                    <a:pt x="58" y="25"/>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54" name="Freeform 82"/>
            <p:cNvSpPr>
              <a:spLocks/>
            </p:cNvSpPr>
            <p:nvPr/>
          </p:nvSpPr>
          <p:spPr bwMode="auto">
            <a:xfrm>
              <a:off x="1112" y="2244"/>
              <a:ext cx="70" cy="30"/>
            </a:xfrm>
            <a:custGeom>
              <a:avLst/>
              <a:gdLst>
                <a:gd name="T0" fmla="*/ 58 w 70"/>
                <a:gd name="T1" fmla="*/ 25 h 30"/>
                <a:gd name="T2" fmla="*/ 0 w 70"/>
                <a:gd name="T3" fmla="*/ 30 h 30"/>
                <a:gd name="T4" fmla="*/ 2 w 70"/>
                <a:gd name="T5" fmla="*/ 21 h 30"/>
                <a:gd name="T6" fmla="*/ 4 w 70"/>
                <a:gd name="T7" fmla="*/ 14 h 30"/>
                <a:gd name="T8" fmla="*/ 2 w 70"/>
                <a:gd name="T9" fmla="*/ 7 h 30"/>
                <a:gd name="T10" fmla="*/ 0 w 70"/>
                <a:gd name="T11" fmla="*/ 0 h 30"/>
                <a:gd name="T12" fmla="*/ 60 w 70"/>
                <a:gd name="T13" fmla="*/ 2 h 30"/>
                <a:gd name="T14" fmla="*/ 63 w 70"/>
                <a:gd name="T15" fmla="*/ 4 h 30"/>
                <a:gd name="T16" fmla="*/ 67 w 70"/>
                <a:gd name="T17" fmla="*/ 6 h 30"/>
                <a:gd name="T18" fmla="*/ 68 w 70"/>
                <a:gd name="T19" fmla="*/ 9 h 30"/>
                <a:gd name="T20" fmla="*/ 70 w 70"/>
                <a:gd name="T21" fmla="*/ 14 h 30"/>
                <a:gd name="T22" fmla="*/ 68 w 70"/>
                <a:gd name="T23" fmla="*/ 18 h 30"/>
                <a:gd name="T24" fmla="*/ 67 w 70"/>
                <a:gd name="T25" fmla="*/ 21 h 30"/>
                <a:gd name="T26" fmla="*/ 63 w 70"/>
                <a:gd name="T27" fmla="*/ 25 h 30"/>
                <a:gd name="T28" fmla="*/ 58 w 70"/>
                <a:gd name="T29" fmla="*/ 25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30"/>
                <a:gd name="T47" fmla="*/ 70 w 70"/>
                <a:gd name="T48" fmla="*/ 30 h 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30">
                  <a:moveTo>
                    <a:pt x="58" y="25"/>
                  </a:moveTo>
                  <a:lnTo>
                    <a:pt x="0" y="30"/>
                  </a:lnTo>
                  <a:lnTo>
                    <a:pt x="2" y="21"/>
                  </a:lnTo>
                  <a:lnTo>
                    <a:pt x="4" y="14"/>
                  </a:lnTo>
                  <a:lnTo>
                    <a:pt x="2" y="7"/>
                  </a:lnTo>
                  <a:lnTo>
                    <a:pt x="0" y="0"/>
                  </a:lnTo>
                  <a:lnTo>
                    <a:pt x="60" y="2"/>
                  </a:lnTo>
                  <a:lnTo>
                    <a:pt x="63" y="4"/>
                  </a:lnTo>
                  <a:lnTo>
                    <a:pt x="67" y="6"/>
                  </a:lnTo>
                  <a:lnTo>
                    <a:pt x="68" y="9"/>
                  </a:lnTo>
                  <a:lnTo>
                    <a:pt x="70" y="14"/>
                  </a:lnTo>
                  <a:lnTo>
                    <a:pt x="68" y="18"/>
                  </a:lnTo>
                  <a:lnTo>
                    <a:pt x="67" y="21"/>
                  </a:lnTo>
                  <a:lnTo>
                    <a:pt x="63" y="25"/>
                  </a:lnTo>
                  <a:lnTo>
                    <a:pt x="58" y="25"/>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655" name="Freeform 83"/>
            <p:cNvSpPr>
              <a:spLocks/>
            </p:cNvSpPr>
            <p:nvPr/>
          </p:nvSpPr>
          <p:spPr bwMode="auto">
            <a:xfrm>
              <a:off x="784" y="2002"/>
              <a:ext cx="73" cy="47"/>
            </a:xfrm>
            <a:custGeom>
              <a:avLst/>
              <a:gdLst>
                <a:gd name="T0" fmla="*/ 63 w 73"/>
                <a:gd name="T1" fmla="*/ 42 h 47"/>
                <a:gd name="T2" fmla="*/ 0 w 73"/>
                <a:gd name="T3" fmla="*/ 47 h 47"/>
                <a:gd name="T4" fmla="*/ 4 w 73"/>
                <a:gd name="T5" fmla="*/ 35 h 47"/>
                <a:gd name="T6" fmla="*/ 4 w 73"/>
                <a:gd name="T7" fmla="*/ 24 h 47"/>
                <a:gd name="T8" fmla="*/ 4 w 73"/>
                <a:gd name="T9" fmla="*/ 14 h 47"/>
                <a:gd name="T10" fmla="*/ 0 w 73"/>
                <a:gd name="T11" fmla="*/ 0 h 47"/>
                <a:gd name="T12" fmla="*/ 63 w 73"/>
                <a:gd name="T13" fmla="*/ 7 h 47"/>
                <a:gd name="T14" fmla="*/ 68 w 73"/>
                <a:gd name="T15" fmla="*/ 9 h 47"/>
                <a:gd name="T16" fmla="*/ 72 w 73"/>
                <a:gd name="T17" fmla="*/ 12 h 47"/>
                <a:gd name="T18" fmla="*/ 73 w 73"/>
                <a:gd name="T19" fmla="*/ 17 h 47"/>
                <a:gd name="T20" fmla="*/ 73 w 73"/>
                <a:gd name="T21" fmla="*/ 24 h 47"/>
                <a:gd name="T22" fmla="*/ 73 w 73"/>
                <a:gd name="T23" fmla="*/ 29 h 47"/>
                <a:gd name="T24" fmla="*/ 72 w 73"/>
                <a:gd name="T25" fmla="*/ 36 h 47"/>
                <a:gd name="T26" fmla="*/ 66 w 73"/>
                <a:gd name="T27" fmla="*/ 40 h 47"/>
                <a:gd name="T28" fmla="*/ 63 w 73"/>
                <a:gd name="T29" fmla="*/ 42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3"/>
                <a:gd name="T46" fmla="*/ 0 h 47"/>
                <a:gd name="T47" fmla="*/ 73 w 73"/>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3" h="47">
                  <a:moveTo>
                    <a:pt x="63" y="42"/>
                  </a:moveTo>
                  <a:lnTo>
                    <a:pt x="0" y="47"/>
                  </a:lnTo>
                  <a:lnTo>
                    <a:pt x="4" y="35"/>
                  </a:lnTo>
                  <a:lnTo>
                    <a:pt x="4" y="24"/>
                  </a:lnTo>
                  <a:lnTo>
                    <a:pt x="4" y="14"/>
                  </a:lnTo>
                  <a:lnTo>
                    <a:pt x="0" y="0"/>
                  </a:lnTo>
                  <a:lnTo>
                    <a:pt x="63" y="7"/>
                  </a:lnTo>
                  <a:lnTo>
                    <a:pt x="68" y="9"/>
                  </a:lnTo>
                  <a:lnTo>
                    <a:pt x="72" y="12"/>
                  </a:lnTo>
                  <a:lnTo>
                    <a:pt x="73" y="17"/>
                  </a:lnTo>
                  <a:lnTo>
                    <a:pt x="73" y="24"/>
                  </a:lnTo>
                  <a:lnTo>
                    <a:pt x="73" y="29"/>
                  </a:lnTo>
                  <a:lnTo>
                    <a:pt x="72" y="36"/>
                  </a:lnTo>
                  <a:lnTo>
                    <a:pt x="66" y="40"/>
                  </a:lnTo>
                  <a:lnTo>
                    <a:pt x="63" y="42"/>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56" name="Freeform 84"/>
            <p:cNvSpPr>
              <a:spLocks/>
            </p:cNvSpPr>
            <p:nvPr/>
          </p:nvSpPr>
          <p:spPr bwMode="auto">
            <a:xfrm>
              <a:off x="784" y="2002"/>
              <a:ext cx="73" cy="47"/>
            </a:xfrm>
            <a:custGeom>
              <a:avLst/>
              <a:gdLst>
                <a:gd name="T0" fmla="*/ 63 w 73"/>
                <a:gd name="T1" fmla="*/ 42 h 47"/>
                <a:gd name="T2" fmla="*/ 0 w 73"/>
                <a:gd name="T3" fmla="*/ 47 h 47"/>
                <a:gd name="T4" fmla="*/ 4 w 73"/>
                <a:gd name="T5" fmla="*/ 35 h 47"/>
                <a:gd name="T6" fmla="*/ 4 w 73"/>
                <a:gd name="T7" fmla="*/ 24 h 47"/>
                <a:gd name="T8" fmla="*/ 4 w 73"/>
                <a:gd name="T9" fmla="*/ 14 h 47"/>
                <a:gd name="T10" fmla="*/ 0 w 73"/>
                <a:gd name="T11" fmla="*/ 0 h 47"/>
                <a:gd name="T12" fmla="*/ 63 w 73"/>
                <a:gd name="T13" fmla="*/ 7 h 47"/>
                <a:gd name="T14" fmla="*/ 68 w 73"/>
                <a:gd name="T15" fmla="*/ 9 h 47"/>
                <a:gd name="T16" fmla="*/ 72 w 73"/>
                <a:gd name="T17" fmla="*/ 12 h 47"/>
                <a:gd name="T18" fmla="*/ 73 w 73"/>
                <a:gd name="T19" fmla="*/ 17 h 47"/>
                <a:gd name="T20" fmla="*/ 73 w 73"/>
                <a:gd name="T21" fmla="*/ 24 h 47"/>
                <a:gd name="T22" fmla="*/ 73 w 73"/>
                <a:gd name="T23" fmla="*/ 29 h 47"/>
                <a:gd name="T24" fmla="*/ 72 w 73"/>
                <a:gd name="T25" fmla="*/ 36 h 47"/>
                <a:gd name="T26" fmla="*/ 66 w 73"/>
                <a:gd name="T27" fmla="*/ 40 h 47"/>
                <a:gd name="T28" fmla="*/ 63 w 73"/>
                <a:gd name="T29" fmla="*/ 42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3"/>
                <a:gd name="T46" fmla="*/ 0 h 47"/>
                <a:gd name="T47" fmla="*/ 73 w 73"/>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3" h="47">
                  <a:moveTo>
                    <a:pt x="63" y="42"/>
                  </a:moveTo>
                  <a:lnTo>
                    <a:pt x="0" y="47"/>
                  </a:lnTo>
                  <a:lnTo>
                    <a:pt x="4" y="35"/>
                  </a:lnTo>
                  <a:lnTo>
                    <a:pt x="4" y="24"/>
                  </a:lnTo>
                  <a:lnTo>
                    <a:pt x="4" y="14"/>
                  </a:lnTo>
                  <a:lnTo>
                    <a:pt x="0" y="0"/>
                  </a:lnTo>
                  <a:lnTo>
                    <a:pt x="63" y="7"/>
                  </a:lnTo>
                  <a:lnTo>
                    <a:pt x="68" y="9"/>
                  </a:lnTo>
                  <a:lnTo>
                    <a:pt x="72" y="12"/>
                  </a:lnTo>
                  <a:lnTo>
                    <a:pt x="73" y="17"/>
                  </a:lnTo>
                  <a:lnTo>
                    <a:pt x="73" y="24"/>
                  </a:lnTo>
                  <a:lnTo>
                    <a:pt x="73" y="29"/>
                  </a:lnTo>
                  <a:lnTo>
                    <a:pt x="72" y="36"/>
                  </a:lnTo>
                  <a:lnTo>
                    <a:pt x="66" y="40"/>
                  </a:lnTo>
                  <a:lnTo>
                    <a:pt x="63" y="42"/>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657" name="Freeform 85"/>
            <p:cNvSpPr>
              <a:spLocks/>
            </p:cNvSpPr>
            <p:nvPr/>
          </p:nvSpPr>
          <p:spPr bwMode="auto">
            <a:xfrm>
              <a:off x="936" y="2243"/>
              <a:ext cx="56" cy="49"/>
            </a:xfrm>
            <a:custGeom>
              <a:avLst/>
              <a:gdLst>
                <a:gd name="T0" fmla="*/ 51 w 56"/>
                <a:gd name="T1" fmla="*/ 24 h 49"/>
                <a:gd name="T2" fmla="*/ 9 w 56"/>
                <a:gd name="T3" fmla="*/ 49 h 49"/>
                <a:gd name="T4" fmla="*/ 9 w 56"/>
                <a:gd name="T5" fmla="*/ 36 h 49"/>
                <a:gd name="T6" fmla="*/ 7 w 56"/>
                <a:gd name="T7" fmla="*/ 26 h 49"/>
                <a:gd name="T8" fmla="*/ 5 w 56"/>
                <a:gd name="T9" fmla="*/ 15 h 49"/>
                <a:gd name="T10" fmla="*/ 0 w 56"/>
                <a:gd name="T11" fmla="*/ 3 h 49"/>
                <a:gd name="T12" fmla="*/ 42 w 56"/>
                <a:gd name="T13" fmla="*/ 1 h 49"/>
                <a:gd name="T14" fmla="*/ 45 w 56"/>
                <a:gd name="T15" fmla="*/ 0 h 49"/>
                <a:gd name="T16" fmla="*/ 49 w 56"/>
                <a:gd name="T17" fmla="*/ 1 h 49"/>
                <a:gd name="T18" fmla="*/ 52 w 56"/>
                <a:gd name="T19" fmla="*/ 5 h 49"/>
                <a:gd name="T20" fmla="*/ 56 w 56"/>
                <a:gd name="T21" fmla="*/ 8 h 49"/>
                <a:gd name="T22" fmla="*/ 56 w 56"/>
                <a:gd name="T23" fmla="*/ 14 h 49"/>
                <a:gd name="T24" fmla="*/ 56 w 56"/>
                <a:gd name="T25" fmla="*/ 17 h 49"/>
                <a:gd name="T26" fmla="*/ 54 w 56"/>
                <a:gd name="T27" fmla="*/ 21 h 49"/>
                <a:gd name="T28" fmla="*/ 51 w 56"/>
                <a:gd name="T29" fmla="*/ 24 h 4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6"/>
                <a:gd name="T46" fmla="*/ 0 h 49"/>
                <a:gd name="T47" fmla="*/ 56 w 56"/>
                <a:gd name="T48" fmla="*/ 49 h 4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6" h="49">
                  <a:moveTo>
                    <a:pt x="51" y="24"/>
                  </a:moveTo>
                  <a:lnTo>
                    <a:pt x="9" y="49"/>
                  </a:lnTo>
                  <a:lnTo>
                    <a:pt x="9" y="36"/>
                  </a:lnTo>
                  <a:lnTo>
                    <a:pt x="7" y="26"/>
                  </a:lnTo>
                  <a:lnTo>
                    <a:pt x="5" y="15"/>
                  </a:lnTo>
                  <a:lnTo>
                    <a:pt x="0" y="3"/>
                  </a:lnTo>
                  <a:lnTo>
                    <a:pt x="42" y="1"/>
                  </a:lnTo>
                  <a:lnTo>
                    <a:pt x="45" y="0"/>
                  </a:lnTo>
                  <a:lnTo>
                    <a:pt x="49" y="1"/>
                  </a:lnTo>
                  <a:lnTo>
                    <a:pt x="52" y="5"/>
                  </a:lnTo>
                  <a:lnTo>
                    <a:pt x="56" y="8"/>
                  </a:lnTo>
                  <a:lnTo>
                    <a:pt x="56" y="14"/>
                  </a:lnTo>
                  <a:lnTo>
                    <a:pt x="56" y="17"/>
                  </a:lnTo>
                  <a:lnTo>
                    <a:pt x="54" y="21"/>
                  </a:lnTo>
                  <a:lnTo>
                    <a:pt x="51" y="24"/>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58" name="Freeform 86"/>
            <p:cNvSpPr>
              <a:spLocks/>
            </p:cNvSpPr>
            <p:nvPr/>
          </p:nvSpPr>
          <p:spPr bwMode="auto">
            <a:xfrm>
              <a:off x="936" y="2243"/>
              <a:ext cx="56" cy="49"/>
            </a:xfrm>
            <a:custGeom>
              <a:avLst/>
              <a:gdLst>
                <a:gd name="T0" fmla="*/ 51 w 56"/>
                <a:gd name="T1" fmla="*/ 24 h 49"/>
                <a:gd name="T2" fmla="*/ 9 w 56"/>
                <a:gd name="T3" fmla="*/ 49 h 49"/>
                <a:gd name="T4" fmla="*/ 9 w 56"/>
                <a:gd name="T5" fmla="*/ 36 h 49"/>
                <a:gd name="T6" fmla="*/ 7 w 56"/>
                <a:gd name="T7" fmla="*/ 26 h 49"/>
                <a:gd name="T8" fmla="*/ 5 w 56"/>
                <a:gd name="T9" fmla="*/ 15 h 49"/>
                <a:gd name="T10" fmla="*/ 0 w 56"/>
                <a:gd name="T11" fmla="*/ 3 h 49"/>
                <a:gd name="T12" fmla="*/ 42 w 56"/>
                <a:gd name="T13" fmla="*/ 1 h 49"/>
                <a:gd name="T14" fmla="*/ 45 w 56"/>
                <a:gd name="T15" fmla="*/ 0 h 49"/>
                <a:gd name="T16" fmla="*/ 49 w 56"/>
                <a:gd name="T17" fmla="*/ 1 h 49"/>
                <a:gd name="T18" fmla="*/ 52 w 56"/>
                <a:gd name="T19" fmla="*/ 5 h 49"/>
                <a:gd name="T20" fmla="*/ 56 w 56"/>
                <a:gd name="T21" fmla="*/ 8 h 49"/>
                <a:gd name="T22" fmla="*/ 56 w 56"/>
                <a:gd name="T23" fmla="*/ 14 h 49"/>
                <a:gd name="T24" fmla="*/ 56 w 56"/>
                <a:gd name="T25" fmla="*/ 17 h 49"/>
                <a:gd name="T26" fmla="*/ 54 w 56"/>
                <a:gd name="T27" fmla="*/ 21 h 49"/>
                <a:gd name="T28" fmla="*/ 51 w 56"/>
                <a:gd name="T29" fmla="*/ 24 h 4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6"/>
                <a:gd name="T46" fmla="*/ 0 h 49"/>
                <a:gd name="T47" fmla="*/ 56 w 56"/>
                <a:gd name="T48" fmla="*/ 49 h 4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6" h="49">
                  <a:moveTo>
                    <a:pt x="51" y="24"/>
                  </a:moveTo>
                  <a:lnTo>
                    <a:pt x="9" y="49"/>
                  </a:lnTo>
                  <a:lnTo>
                    <a:pt x="9" y="36"/>
                  </a:lnTo>
                  <a:lnTo>
                    <a:pt x="7" y="26"/>
                  </a:lnTo>
                  <a:lnTo>
                    <a:pt x="5" y="15"/>
                  </a:lnTo>
                  <a:lnTo>
                    <a:pt x="0" y="3"/>
                  </a:lnTo>
                  <a:lnTo>
                    <a:pt x="42" y="1"/>
                  </a:lnTo>
                  <a:lnTo>
                    <a:pt x="45" y="0"/>
                  </a:lnTo>
                  <a:lnTo>
                    <a:pt x="49" y="1"/>
                  </a:lnTo>
                  <a:lnTo>
                    <a:pt x="52" y="5"/>
                  </a:lnTo>
                  <a:lnTo>
                    <a:pt x="56" y="8"/>
                  </a:lnTo>
                  <a:lnTo>
                    <a:pt x="56" y="14"/>
                  </a:lnTo>
                  <a:lnTo>
                    <a:pt x="56" y="17"/>
                  </a:lnTo>
                  <a:lnTo>
                    <a:pt x="54" y="21"/>
                  </a:lnTo>
                  <a:lnTo>
                    <a:pt x="51" y="24"/>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659" name="Freeform 87"/>
            <p:cNvSpPr>
              <a:spLocks/>
            </p:cNvSpPr>
            <p:nvPr/>
          </p:nvSpPr>
          <p:spPr bwMode="auto">
            <a:xfrm>
              <a:off x="973" y="2527"/>
              <a:ext cx="70" cy="96"/>
            </a:xfrm>
            <a:custGeom>
              <a:avLst/>
              <a:gdLst>
                <a:gd name="T0" fmla="*/ 38 w 70"/>
                <a:gd name="T1" fmla="*/ 86 h 96"/>
                <a:gd name="T2" fmla="*/ 0 w 70"/>
                <a:gd name="T3" fmla="*/ 33 h 96"/>
                <a:gd name="T4" fmla="*/ 10 w 70"/>
                <a:gd name="T5" fmla="*/ 28 h 96"/>
                <a:gd name="T6" fmla="*/ 17 w 70"/>
                <a:gd name="T7" fmla="*/ 23 h 96"/>
                <a:gd name="T8" fmla="*/ 24 w 70"/>
                <a:gd name="T9" fmla="*/ 14 h 96"/>
                <a:gd name="T10" fmla="*/ 35 w 70"/>
                <a:gd name="T11" fmla="*/ 0 h 96"/>
                <a:gd name="T12" fmla="*/ 66 w 70"/>
                <a:gd name="T13" fmla="*/ 74 h 96"/>
                <a:gd name="T14" fmla="*/ 68 w 70"/>
                <a:gd name="T15" fmla="*/ 81 h 96"/>
                <a:gd name="T16" fmla="*/ 70 w 70"/>
                <a:gd name="T17" fmla="*/ 86 h 96"/>
                <a:gd name="T18" fmla="*/ 68 w 70"/>
                <a:gd name="T19" fmla="*/ 91 h 96"/>
                <a:gd name="T20" fmla="*/ 63 w 70"/>
                <a:gd name="T21" fmla="*/ 95 h 96"/>
                <a:gd name="T22" fmla="*/ 57 w 70"/>
                <a:gd name="T23" fmla="*/ 96 h 96"/>
                <a:gd name="T24" fmla="*/ 52 w 70"/>
                <a:gd name="T25" fmla="*/ 95 h 96"/>
                <a:gd name="T26" fmla="*/ 45 w 70"/>
                <a:gd name="T27" fmla="*/ 93 h 96"/>
                <a:gd name="T28" fmla="*/ 38 w 70"/>
                <a:gd name="T29" fmla="*/ 86 h 9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96"/>
                <a:gd name="T47" fmla="*/ 70 w 70"/>
                <a:gd name="T48" fmla="*/ 96 h 9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96">
                  <a:moveTo>
                    <a:pt x="38" y="86"/>
                  </a:moveTo>
                  <a:lnTo>
                    <a:pt x="0" y="33"/>
                  </a:lnTo>
                  <a:lnTo>
                    <a:pt x="10" y="28"/>
                  </a:lnTo>
                  <a:lnTo>
                    <a:pt x="17" y="23"/>
                  </a:lnTo>
                  <a:lnTo>
                    <a:pt x="24" y="14"/>
                  </a:lnTo>
                  <a:lnTo>
                    <a:pt x="35" y="0"/>
                  </a:lnTo>
                  <a:lnTo>
                    <a:pt x="66" y="74"/>
                  </a:lnTo>
                  <a:lnTo>
                    <a:pt x="68" y="81"/>
                  </a:lnTo>
                  <a:lnTo>
                    <a:pt x="70" y="86"/>
                  </a:lnTo>
                  <a:lnTo>
                    <a:pt x="68" y="91"/>
                  </a:lnTo>
                  <a:lnTo>
                    <a:pt x="63" y="95"/>
                  </a:lnTo>
                  <a:lnTo>
                    <a:pt x="57" y="96"/>
                  </a:lnTo>
                  <a:lnTo>
                    <a:pt x="52" y="95"/>
                  </a:lnTo>
                  <a:lnTo>
                    <a:pt x="45" y="93"/>
                  </a:lnTo>
                  <a:lnTo>
                    <a:pt x="38" y="86"/>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60" name="Freeform 88"/>
            <p:cNvSpPr>
              <a:spLocks/>
            </p:cNvSpPr>
            <p:nvPr/>
          </p:nvSpPr>
          <p:spPr bwMode="auto">
            <a:xfrm>
              <a:off x="973" y="2527"/>
              <a:ext cx="70" cy="96"/>
            </a:xfrm>
            <a:custGeom>
              <a:avLst/>
              <a:gdLst>
                <a:gd name="T0" fmla="*/ 38 w 70"/>
                <a:gd name="T1" fmla="*/ 86 h 96"/>
                <a:gd name="T2" fmla="*/ 0 w 70"/>
                <a:gd name="T3" fmla="*/ 33 h 96"/>
                <a:gd name="T4" fmla="*/ 10 w 70"/>
                <a:gd name="T5" fmla="*/ 28 h 96"/>
                <a:gd name="T6" fmla="*/ 17 w 70"/>
                <a:gd name="T7" fmla="*/ 23 h 96"/>
                <a:gd name="T8" fmla="*/ 24 w 70"/>
                <a:gd name="T9" fmla="*/ 14 h 96"/>
                <a:gd name="T10" fmla="*/ 35 w 70"/>
                <a:gd name="T11" fmla="*/ 0 h 96"/>
                <a:gd name="T12" fmla="*/ 66 w 70"/>
                <a:gd name="T13" fmla="*/ 74 h 96"/>
                <a:gd name="T14" fmla="*/ 68 w 70"/>
                <a:gd name="T15" fmla="*/ 81 h 96"/>
                <a:gd name="T16" fmla="*/ 70 w 70"/>
                <a:gd name="T17" fmla="*/ 86 h 96"/>
                <a:gd name="T18" fmla="*/ 68 w 70"/>
                <a:gd name="T19" fmla="*/ 91 h 96"/>
                <a:gd name="T20" fmla="*/ 63 w 70"/>
                <a:gd name="T21" fmla="*/ 95 h 96"/>
                <a:gd name="T22" fmla="*/ 57 w 70"/>
                <a:gd name="T23" fmla="*/ 96 h 96"/>
                <a:gd name="T24" fmla="*/ 52 w 70"/>
                <a:gd name="T25" fmla="*/ 95 h 96"/>
                <a:gd name="T26" fmla="*/ 45 w 70"/>
                <a:gd name="T27" fmla="*/ 93 h 96"/>
                <a:gd name="T28" fmla="*/ 38 w 70"/>
                <a:gd name="T29" fmla="*/ 86 h 9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96"/>
                <a:gd name="T47" fmla="*/ 70 w 70"/>
                <a:gd name="T48" fmla="*/ 96 h 9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96">
                  <a:moveTo>
                    <a:pt x="38" y="86"/>
                  </a:moveTo>
                  <a:lnTo>
                    <a:pt x="0" y="33"/>
                  </a:lnTo>
                  <a:lnTo>
                    <a:pt x="10" y="28"/>
                  </a:lnTo>
                  <a:lnTo>
                    <a:pt x="17" y="23"/>
                  </a:lnTo>
                  <a:lnTo>
                    <a:pt x="24" y="14"/>
                  </a:lnTo>
                  <a:lnTo>
                    <a:pt x="35" y="0"/>
                  </a:lnTo>
                  <a:lnTo>
                    <a:pt x="66" y="74"/>
                  </a:lnTo>
                  <a:lnTo>
                    <a:pt x="68" y="81"/>
                  </a:lnTo>
                  <a:lnTo>
                    <a:pt x="70" y="86"/>
                  </a:lnTo>
                  <a:lnTo>
                    <a:pt x="68" y="91"/>
                  </a:lnTo>
                  <a:lnTo>
                    <a:pt x="63" y="95"/>
                  </a:lnTo>
                  <a:lnTo>
                    <a:pt x="57" y="96"/>
                  </a:lnTo>
                  <a:lnTo>
                    <a:pt x="52" y="95"/>
                  </a:lnTo>
                  <a:lnTo>
                    <a:pt x="45" y="93"/>
                  </a:lnTo>
                  <a:lnTo>
                    <a:pt x="38" y="86"/>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661" name="Freeform 89"/>
            <p:cNvSpPr>
              <a:spLocks/>
            </p:cNvSpPr>
            <p:nvPr/>
          </p:nvSpPr>
          <p:spPr bwMode="auto">
            <a:xfrm>
              <a:off x="955" y="2328"/>
              <a:ext cx="84" cy="105"/>
            </a:xfrm>
            <a:custGeom>
              <a:avLst/>
              <a:gdLst>
                <a:gd name="T0" fmla="*/ 60 w 84"/>
                <a:gd name="T1" fmla="*/ 11 h 105"/>
                <a:gd name="T2" fmla="*/ 0 w 84"/>
                <a:gd name="T3" fmla="*/ 81 h 105"/>
                <a:gd name="T4" fmla="*/ 12 w 84"/>
                <a:gd name="T5" fmla="*/ 86 h 105"/>
                <a:gd name="T6" fmla="*/ 21 w 84"/>
                <a:gd name="T7" fmla="*/ 88 h 105"/>
                <a:gd name="T8" fmla="*/ 30 w 84"/>
                <a:gd name="T9" fmla="*/ 93 h 105"/>
                <a:gd name="T10" fmla="*/ 42 w 84"/>
                <a:gd name="T11" fmla="*/ 105 h 105"/>
                <a:gd name="T12" fmla="*/ 79 w 84"/>
                <a:gd name="T13" fmla="*/ 21 h 105"/>
                <a:gd name="T14" fmla="*/ 82 w 84"/>
                <a:gd name="T15" fmla="*/ 14 h 105"/>
                <a:gd name="T16" fmla="*/ 84 w 84"/>
                <a:gd name="T17" fmla="*/ 9 h 105"/>
                <a:gd name="T18" fmla="*/ 84 w 84"/>
                <a:gd name="T19" fmla="*/ 4 h 105"/>
                <a:gd name="T20" fmla="*/ 81 w 84"/>
                <a:gd name="T21" fmla="*/ 2 h 105"/>
                <a:gd name="T22" fmla="*/ 77 w 84"/>
                <a:gd name="T23" fmla="*/ 0 h 105"/>
                <a:gd name="T24" fmla="*/ 72 w 84"/>
                <a:gd name="T25" fmla="*/ 2 h 105"/>
                <a:gd name="T26" fmla="*/ 67 w 84"/>
                <a:gd name="T27" fmla="*/ 4 h 105"/>
                <a:gd name="T28" fmla="*/ 60 w 84"/>
                <a:gd name="T29" fmla="*/ 11 h 10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4"/>
                <a:gd name="T46" fmla="*/ 0 h 105"/>
                <a:gd name="T47" fmla="*/ 84 w 84"/>
                <a:gd name="T48" fmla="*/ 105 h 10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4" h="105">
                  <a:moveTo>
                    <a:pt x="60" y="11"/>
                  </a:moveTo>
                  <a:lnTo>
                    <a:pt x="0" y="81"/>
                  </a:lnTo>
                  <a:lnTo>
                    <a:pt x="12" y="86"/>
                  </a:lnTo>
                  <a:lnTo>
                    <a:pt x="21" y="88"/>
                  </a:lnTo>
                  <a:lnTo>
                    <a:pt x="30" y="93"/>
                  </a:lnTo>
                  <a:lnTo>
                    <a:pt x="42" y="105"/>
                  </a:lnTo>
                  <a:lnTo>
                    <a:pt x="79" y="21"/>
                  </a:lnTo>
                  <a:lnTo>
                    <a:pt x="82" y="14"/>
                  </a:lnTo>
                  <a:lnTo>
                    <a:pt x="84" y="9"/>
                  </a:lnTo>
                  <a:lnTo>
                    <a:pt x="84" y="4"/>
                  </a:lnTo>
                  <a:lnTo>
                    <a:pt x="81" y="2"/>
                  </a:lnTo>
                  <a:lnTo>
                    <a:pt x="77" y="0"/>
                  </a:lnTo>
                  <a:lnTo>
                    <a:pt x="72" y="2"/>
                  </a:lnTo>
                  <a:lnTo>
                    <a:pt x="67" y="4"/>
                  </a:lnTo>
                  <a:lnTo>
                    <a:pt x="60" y="11"/>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62" name="Freeform 90"/>
            <p:cNvSpPr>
              <a:spLocks/>
            </p:cNvSpPr>
            <p:nvPr/>
          </p:nvSpPr>
          <p:spPr bwMode="auto">
            <a:xfrm>
              <a:off x="955" y="2328"/>
              <a:ext cx="84" cy="105"/>
            </a:xfrm>
            <a:custGeom>
              <a:avLst/>
              <a:gdLst>
                <a:gd name="T0" fmla="*/ 60 w 84"/>
                <a:gd name="T1" fmla="*/ 11 h 105"/>
                <a:gd name="T2" fmla="*/ 0 w 84"/>
                <a:gd name="T3" fmla="*/ 81 h 105"/>
                <a:gd name="T4" fmla="*/ 12 w 84"/>
                <a:gd name="T5" fmla="*/ 86 h 105"/>
                <a:gd name="T6" fmla="*/ 21 w 84"/>
                <a:gd name="T7" fmla="*/ 88 h 105"/>
                <a:gd name="T8" fmla="*/ 30 w 84"/>
                <a:gd name="T9" fmla="*/ 93 h 105"/>
                <a:gd name="T10" fmla="*/ 42 w 84"/>
                <a:gd name="T11" fmla="*/ 105 h 105"/>
                <a:gd name="T12" fmla="*/ 79 w 84"/>
                <a:gd name="T13" fmla="*/ 21 h 105"/>
                <a:gd name="T14" fmla="*/ 82 w 84"/>
                <a:gd name="T15" fmla="*/ 14 h 105"/>
                <a:gd name="T16" fmla="*/ 84 w 84"/>
                <a:gd name="T17" fmla="*/ 9 h 105"/>
                <a:gd name="T18" fmla="*/ 84 w 84"/>
                <a:gd name="T19" fmla="*/ 4 h 105"/>
                <a:gd name="T20" fmla="*/ 81 w 84"/>
                <a:gd name="T21" fmla="*/ 2 h 105"/>
                <a:gd name="T22" fmla="*/ 77 w 84"/>
                <a:gd name="T23" fmla="*/ 0 h 105"/>
                <a:gd name="T24" fmla="*/ 72 w 84"/>
                <a:gd name="T25" fmla="*/ 2 h 105"/>
                <a:gd name="T26" fmla="*/ 67 w 84"/>
                <a:gd name="T27" fmla="*/ 4 h 105"/>
                <a:gd name="T28" fmla="*/ 60 w 84"/>
                <a:gd name="T29" fmla="*/ 11 h 10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4"/>
                <a:gd name="T46" fmla="*/ 0 h 105"/>
                <a:gd name="T47" fmla="*/ 84 w 84"/>
                <a:gd name="T48" fmla="*/ 105 h 10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4" h="105">
                  <a:moveTo>
                    <a:pt x="60" y="11"/>
                  </a:moveTo>
                  <a:lnTo>
                    <a:pt x="0" y="81"/>
                  </a:lnTo>
                  <a:lnTo>
                    <a:pt x="12" y="86"/>
                  </a:lnTo>
                  <a:lnTo>
                    <a:pt x="21" y="88"/>
                  </a:lnTo>
                  <a:lnTo>
                    <a:pt x="30" y="93"/>
                  </a:lnTo>
                  <a:lnTo>
                    <a:pt x="42" y="105"/>
                  </a:lnTo>
                  <a:lnTo>
                    <a:pt x="79" y="21"/>
                  </a:lnTo>
                  <a:lnTo>
                    <a:pt x="82" y="14"/>
                  </a:lnTo>
                  <a:lnTo>
                    <a:pt x="84" y="9"/>
                  </a:lnTo>
                  <a:lnTo>
                    <a:pt x="84" y="4"/>
                  </a:lnTo>
                  <a:lnTo>
                    <a:pt x="81" y="2"/>
                  </a:lnTo>
                  <a:lnTo>
                    <a:pt x="77" y="0"/>
                  </a:lnTo>
                  <a:lnTo>
                    <a:pt x="72" y="2"/>
                  </a:lnTo>
                  <a:lnTo>
                    <a:pt x="67" y="4"/>
                  </a:lnTo>
                  <a:lnTo>
                    <a:pt x="60" y="11"/>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663" name="Freeform 91"/>
            <p:cNvSpPr>
              <a:spLocks/>
            </p:cNvSpPr>
            <p:nvPr/>
          </p:nvSpPr>
          <p:spPr bwMode="auto">
            <a:xfrm>
              <a:off x="929" y="2079"/>
              <a:ext cx="89" cy="117"/>
            </a:xfrm>
            <a:custGeom>
              <a:avLst/>
              <a:gdLst>
                <a:gd name="T0" fmla="*/ 61 w 89"/>
                <a:gd name="T1" fmla="*/ 106 h 117"/>
                <a:gd name="T2" fmla="*/ 0 w 89"/>
                <a:gd name="T3" fmla="*/ 24 h 117"/>
                <a:gd name="T4" fmla="*/ 12 w 89"/>
                <a:gd name="T5" fmla="*/ 21 h 117"/>
                <a:gd name="T6" fmla="*/ 21 w 89"/>
                <a:gd name="T7" fmla="*/ 17 h 117"/>
                <a:gd name="T8" fmla="*/ 30 w 89"/>
                <a:gd name="T9" fmla="*/ 12 h 117"/>
                <a:gd name="T10" fmla="*/ 42 w 89"/>
                <a:gd name="T11" fmla="*/ 0 h 117"/>
                <a:gd name="T12" fmla="*/ 84 w 89"/>
                <a:gd name="T13" fmla="*/ 94 h 117"/>
                <a:gd name="T14" fmla="*/ 87 w 89"/>
                <a:gd name="T15" fmla="*/ 101 h 117"/>
                <a:gd name="T16" fmla="*/ 89 w 89"/>
                <a:gd name="T17" fmla="*/ 108 h 117"/>
                <a:gd name="T18" fmla="*/ 87 w 89"/>
                <a:gd name="T19" fmla="*/ 111 h 117"/>
                <a:gd name="T20" fmla="*/ 84 w 89"/>
                <a:gd name="T21" fmla="*/ 115 h 117"/>
                <a:gd name="T22" fmla="*/ 79 w 89"/>
                <a:gd name="T23" fmla="*/ 117 h 117"/>
                <a:gd name="T24" fmla="*/ 73 w 89"/>
                <a:gd name="T25" fmla="*/ 115 h 117"/>
                <a:gd name="T26" fmla="*/ 66 w 89"/>
                <a:gd name="T27" fmla="*/ 111 h 117"/>
                <a:gd name="T28" fmla="*/ 61 w 89"/>
                <a:gd name="T29" fmla="*/ 106 h 11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9"/>
                <a:gd name="T46" fmla="*/ 0 h 117"/>
                <a:gd name="T47" fmla="*/ 89 w 89"/>
                <a:gd name="T48" fmla="*/ 117 h 11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9" h="117">
                  <a:moveTo>
                    <a:pt x="61" y="106"/>
                  </a:moveTo>
                  <a:lnTo>
                    <a:pt x="0" y="24"/>
                  </a:lnTo>
                  <a:lnTo>
                    <a:pt x="12" y="21"/>
                  </a:lnTo>
                  <a:lnTo>
                    <a:pt x="21" y="17"/>
                  </a:lnTo>
                  <a:lnTo>
                    <a:pt x="30" y="12"/>
                  </a:lnTo>
                  <a:lnTo>
                    <a:pt x="42" y="0"/>
                  </a:lnTo>
                  <a:lnTo>
                    <a:pt x="84" y="94"/>
                  </a:lnTo>
                  <a:lnTo>
                    <a:pt x="87" y="101"/>
                  </a:lnTo>
                  <a:lnTo>
                    <a:pt x="89" y="108"/>
                  </a:lnTo>
                  <a:lnTo>
                    <a:pt x="87" y="111"/>
                  </a:lnTo>
                  <a:lnTo>
                    <a:pt x="84" y="115"/>
                  </a:lnTo>
                  <a:lnTo>
                    <a:pt x="79" y="117"/>
                  </a:lnTo>
                  <a:lnTo>
                    <a:pt x="73" y="115"/>
                  </a:lnTo>
                  <a:lnTo>
                    <a:pt x="66" y="111"/>
                  </a:lnTo>
                  <a:lnTo>
                    <a:pt x="61" y="106"/>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64" name="Freeform 92"/>
            <p:cNvSpPr>
              <a:spLocks/>
            </p:cNvSpPr>
            <p:nvPr/>
          </p:nvSpPr>
          <p:spPr bwMode="auto">
            <a:xfrm>
              <a:off x="929" y="2079"/>
              <a:ext cx="89" cy="117"/>
            </a:xfrm>
            <a:custGeom>
              <a:avLst/>
              <a:gdLst>
                <a:gd name="T0" fmla="*/ 61 w 89"/>
                <a:gd name="T1" fmla="*/ 106 h 117"/>
                <a:gd name="T2" fmla="*/ 0 w 89"/>
                <a:gd name="T3" fmla="*/ 24 h 117"/>
                <a:gd name="T4" fmla="*/ 12 w 89"/>
                <a:gd name="T5" fmla="*/ 21 h 117"/>
                <a:gd name="T6" fmla="*/ 21 w 89"/>
                <a:gd name="T7" fmla="*/ 17 h 117"/>
                <a:gd name="T8" fmla="*/ 30 w 89"/>
                <a:gd name="T9" fmla="*/ 12 h 117"/>
                <a:gd name="T10" fmla="*/ 42 w 89"/>
                <a:gd name="T11" fmla="*/ 0 h 117"/>
                <a:gd name="T12" fmla="*/ 84 w 89"/>
                <a:gd name="T13" fmla="*/ 94 h 117"/>
                <a:gd name="T14" fmla="*/ 87 w 89"/>
                <a:gd name="T15" fmla="*/ 101 h 117"/>
                <a:gd name="T16" fmla="*/ 89 w 89"/>
                <a:gd name="T17" fmla="*/ 108 h 117"/>
                <a:gd name="T18" fmla="*/ 87 w 89"/>
                <a:gd name="T19" fmla="*/ 111 h 117"/>
                <a:gd name="T20" fmla="*/ 84 w 89"/>
                <a:gd name="T21" fmla="*/ 115 h 117"/>
                <a:gd name="T22" fmla="*/ 79 w 89"/>
                <a:gd name="T23" fmla="*/ 117 h 117"/>
                <a:gd name="T24" fmla="*/ 73 w 89"/>
                <a:gd name="T25" fmla="*/ 115 h 117"/>
                <a:gd name="T26" fmla="*/ 66 w 89"/>
                <a:gd name="T27" fmla="*/ 111 h 117"/>
                <a:gd name="T28" fmla="*/ 61 w 89"/>
                <a:gd name="T29" fmla="*/ 106 h 11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9"/>
                <a:gd name="T46" fmla="*/ 0 h 117"/>
                <a:gd name="T47" fmla="*/ 89 w 89"/>
                <a:gd name="T48" fmla="*/ 117 h 11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9" h="117">
                  <a:moveTo>
                    <a:pt x="61" y="106"/>
                  </a:moveTo>
                  <a:lnTo>
                    <a:pt x="0" y="24"/>
                  </a:lnTo>
                  <a:lnTo>
                    <a:pt x="12" y="21"/>
                  </a:lnTo>
                  <a:lnTo>
                    <a:pt x="21" y="17"/>
                  </a:lnTo>
                  <a:lnTo>
                    <a:pt x="30" y="12"/>
                  </a:lnTo>
                  <a:lnTo>
                    <a:pt x="42" y="0"/>
                  </a:lnTo>
                  <a:lnTo>
                    <a:pt x="84" y="94"/>
                  </a:lnTo>
                  <a:lnTo>
                    <a:pt x="87" y="101"/>
                  </a:lnTo>
                  <a:lnTo>
                    <a:pt x="89" y="108"/>
                  </a:lnTo>
                  <a:lnTo>
                    <a:pt x="87" y="111"/>
                  </a:lnTo>
                  <a:lnTo>
                    <a:pt x="84" y="115"/>
                  </a:lnTo>
                  <a:lnTo>
                    <a:pt x="79" y="117"/>
                  </a:lnTo>
                  <a:lnTo>
                    <a:pt x="73" y="115"/>
                  </a:lnTo>
                  <a:lnTo>
                    <a:pt x="66" y="111"/>
                  </a:lnTo>
                  <a:lnTo>
                    <a:pt x="61" y="106"/>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665" name="Freeform 93"/>
            <p:cNvSpPr>
              <a:spLocks/>
            </p:cNvSpPr>
            <p:nvPr/>
          </p:nvSpPr>
          <p:spPr bwMode="auto">
            <a:xfrm>
              <a:off x="946" y="1878"/>
              <a:ext cx="83" cy="112"/>
            </a:xfrm>
            <a:custGeom>
              <a:avLst/>
              <a:gdLst>
                <a:gd name="T0" fmla="*/ 55 w 83"/>
                <a:gd name="T1" fmla="*/ 9 h 112"/>
                <a:gd name="T2" fmla="*/ 0 w 83"/>
                <a:gd name="T3" fmla="*/ 77 h 112"/>
                <a:gd name="T4" fmla="*/ 9 w 83"/>
                <a:gd name="T5" fmla="*/ 82 h 112"/>
                <a:gd name="T6" fmla="*/ 16 w 83"/>
                <a:gd name="T7" fmla="*/ 89 h 112"/>
                <a:gd name="T8" fmla="*/ 25 w 83"/>
                <a:gd name="T9" fmla="*/ 98 h 112"/>
                <a:gd name="T10" fmla="*/ 37 w 83"/>
                <a:gd name="T11" fmla="*/ 112 h 112"/>
                <a:gd name="T12" fmla="*/ 79 w 83"/>
                <a:gd name="T13" fmla="*/ 23 h 112"/>
                <a:gd name="T14" fmla="*/ 81 w 83"/>
                <a:gd name="T15" fmla="*/ 16 h 112"/>
                <a:gd name="T16" fmla="*/ 83 w 83"/>
                <a:gd name="T17" fmla="*/ 10 h 112"/>
                <a:gd name="T18" fmla="*/ 81 w 83"/>
                <a:gd name="T19" fmla="*/ 5 h 112"/>
                <a:gd name="T20" fmla="*/ 77 w 83"/>
                <a:gd name="T21" fmla="*/ 2 h 112"/>
                <a:gd name="T22" fmla="*/ 74 w 83"/>
                <a:gd name="T23" fmla="*/ 0 h 112"/>
                <a:gd name="T24" fmla="*/ 69 w 83"/>
                <a:gd name="T25" fmla="*/ 0 h 112"/>
                <a:gd name="T26" fmla="*/ 62 w 83"/>
                <a:gd name="T27" fmla="*/ 3 h 112"/>
                <a:gd name="T28" fmla="*/ 55 w 83"/>
                <a:gd name="T29" fmla="*/ 9 h 1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3"/>
                <a:gd name="T46" fmla="*/ 0 h 112"/>
                <a:gd name="T47" fmla="*/ 83 w 83"/>
                <a:gd name="T48" fmla="*/ 112 h 11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3" h="112">
                  <a:moveTo>
                    <a:pt x="55" y="9"/>
                  </a:moveTo>
                  <a:lnTo>
                    <a:pt x="0" y="77"/>
                  </a:lnTo>
                  <a:lnTo>
                    <a:pt x="9" y="82"/>
                  </a:lnTo>
                  <a:lnTo>
                    <a:pt x="16" y="89"/>
                  </a:lnTo>
                  <a:lnTo>
                    <a:pt x="25" y="98"/>
                  </a:lnTo>
                  <a:lnTo>
                    <a:pt x="37" y="112"/>
                  </a:lnTo>
                  <a:lnTo>
                    <a:pt x="79" y="23"/>
                  </a:lnTo>
                  <a:lnTo>
                    <a:pt x="81" y="16"/>
                  </a:lnTo>
                  <a:lnTo>
                    <a:pt x="83" y="10"/>
                  </a:lnTo>
                  <a:lnTo>
                    <a:pt x="81" y="5"/>
                  </a:lnTo>
                  <a:lnTo>
                    <a:pt x="77" y="2"/>
                  </a:lnTo>
                  <a:lnTo>
                    <a:pt x="74" y="0"/>
                  </a:lnTo>
                  <a:lnTo>
                    <a:pt x="69" y="0"/>
                  </a:lnTo>
                  <a:lnTo>
                    <a:pt x="62" y="3"/>
                  </a:lnTo>
                  <a:lnTo>
                    <a:pt x="55" y="9"/>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66" name="Freeform 94"/>
            <p:cNvSpPr>
              <a:spLocks/>
            </p:cNvSpPr>
            <p:nvPr/>
          </p:nvSpPr>
          <p:spPr bwMode="auto">
            <a:xfrm>
              <a:off x="946" y="1878"/>
              <a:ext cx="83" cy="112"/>
            </a:xfrm>
            <a:custGeom>
              <a:avLst/>
              <a:gdLst>
                <a:gd name="T0" fmla="*/ 55 w 83"/>
                <a:gd name="T1" fmla="*/ 9 h 112"/>
                <a:gd name="T2" fmla="*/ 0 w 83"/>
                <a:gd name="T3" fmla="*/ 77 h 112"/>
                <a:gd name="T4" fmla="*/ 9 w 83"/>
                <a:gd name="T5" fmla="*/ 82 h 112"/>
                <a:gd name="T6" fmla="*/ 16 w 83"/>
                <a:gd name="T7" fmla="*/ 89 h 112"/>
                <a:gd name="T8" fmla="*/ 25 w 83"/>
                <a:gd name="T9" fmla="*/ 98 h 112"/>
                <a:gd name="T10" fmla="*/ 37 w 83"/>
                <a:gd name="T11" fmla="*/ 112 h 112"/>
                <a:gd name="T12" fmla="*/ 79 w 83"/>
                <a:gd name="T13" fmla="*/ 23 h 112"/>
                <a:gd name="T14" fmla="*/ 81 w 83"/>
                <a:gd name="T15" fmla="*/ 16 h 112"/>
                <a:gd name="T16" fmla="*/ 83 w 83"/>
                <a:gd name="T17" fmla="*/ 10 h 112"/>
                <a:gd name="T18" fmla="*/ 81 w 83"/>
                <a:gd name="T19" fmla="*/ 5 h 112"/>
                <a:gd name="T20" fmla="*/ 77 w 83"/>
                <a:gd name="T21" fmla="*/ 2 h 112"/>
                <a:gd name="T22" fmla="*/ 74 w 83"/>
                <a:gd name="T23" fmla="*/ 0 h 112"/>
                <a:gd name="T24" fmla="*/ 69 w 83"/>
                <a:gd name="T25" fmla="*/ 0 h 112"/>
                <a:gd name="T26" fmla="*/ 62 w 83"/>
                <a:gd name="T27" fmla="*/ 3 h 112"/>
                <a:gd name="T28" fmla="*/ 55 w 83"/>
                <a:gd name="T29" fmla="*/ 9 h 1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3"/>
                <a:gd name="T46" fmla="*/ 0 h 112"/>
                <a:gd name="T47" fmla="*/ 83 w 83"/>
                <a:gd name="T48" fmla="*/ 112 h 11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3" h="112">
                  <a:moveTo>
                    <a:pt x="55" y="9"/>
                  </a:moveTo>
                  <a:lnTo>
                    <a:pt x="0" y="77"/>
                  </a:lnTo>
                  <a:lnTo>
                    <a:pt x="9" y="82"/>
                  </a:lnTo>
                  <a:lnTo>
                    <a:pt x="16" y="89"/>
                  </a:lnTo>
                  <a:lnTo>
                    <a:pt x="25" y="98"/>
                  </a:lnTo>
                  <a:lnTo>
                    <a:pt x="37" y="112"/>
                  </a:lnTo>
                  <a:lnTo>
                    <a:pt x="79" y="23"/>
                  </a:lnTo>
                  <a:lnTo>
                    <a:pt x="81" y="16"/>
                  </a:lnTo>
                  <a:lnTo>
                    <a:pt x="83" y="10"/>
                  </a:lnTo>
                  <a:lnTo>
                    <a:pt x="81" y="5"/>
                  </a:lnTo>
                  <a:lnTo>
                    <a:pt x="77" y="2"/>
                  </a:lnTo>
                  <a:lnTo>
                    <a:pt x="74" y="0"/>
                  </a:lnTo>
                  <a:lnTo>
                    <a:pt x="69" y="0"/>
                  </a:lnTo>
                  <a:lnTo>
                    <a:pt x="62" y="3"/>
                  </a:lnTo>
                  <a:lnTo>
                    <a:pt x="55" y="9"/>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667" name="Freeform 95"/>
            <p:cNvSpPr>
              <a:spLocks/>
            </p:cNvSpPr>
            <p:nvPr/>
          </p:nvSpPr>
          <p:spPr bwMode="auto">
            <a:xfrm>
              <a:off x="950" y="1679"/>
              <a:ext cx="87" cy="120"/>
            </a:xfrm>
            <a:custGeom>
              <a:avLst/>
              <a:gdLst>
                <a:gd name="T0" fmla="*/ 61 w 87"/>
                <a:gd name="T1" fmla="*/ 110 h 120"/>
                <a:gd name="T2" fmla="*/ 0 w 87"/>
                <a:gd name="T3" fmla="*/ 26 h 120"/>
                <a:gd name="T4" fmla="*/ 12 w 87"/>
                <a:gd name="T5" fmla="*/ 23 h 120"/>
                <a:gd name="T6" fmla="*/ 21 w 87"/>
                <a:gd name="T7" fmla="*/ 17 h 120"/>
                <a:gd name="T8" fmla="*/ 30 w 87"/>
                <a:gd name="T9" fmla="*/ 12 h 120"/>
                <a:gd name="T10" fmla="*/ 42 w 87"/>
                <a:gd name="T11" fmla="*/ 0 h 120"/>
                <a:gd name="T12" fmla="*/ 82 w 87"/>
                <a:gd name="T13" fmla="*/ 98 h 120"/>
                <a:gd name="T14" fmla="*/ 86 w 87"/>
                <a:gd name="T15" fmla="*/ 105 h 120"/>
                <a:gd name="T16" fmla="*/ 87 w 87"/>
                <a:gd name="T17" fmla="*/ 112 h 120"/>
                <a:gd name="T18" fmla="*/ 86 w 87"/>
                <a:gd name="T19" fmla="*/ 115 h 120"/>
                <a:gd name="T20" fmla="*/ 82 w 87"/>
                <a:gd name="T21" fmla="*/ 119 h 120"/>
                <a:gd name="T22" fmla="*/ 79 w 87"/>
                <a:gd name="T23" fmla="*/ 120 h 120"/>
                <a:gd name="T24" fmla="*/ 73 w 87"/>
                <a:gd name="T25" fmla="*/ 120 h 120"/>
                <a:gd name="T26" fmla="*/ 66 w 87"/>
                <a:gd name="T27" fmla="*/ 117 h 120"/>
                <a:gd name="T28" fmla="*/ 61 w 87"/>
                <a:gd name="T29" fmla="*/ 110 h 1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7"/>
                <a:gd name="T46" fmla="*/ 0 h 120"/>
                <a:gd name="T47" fmla="*/ 87 w 87"/>
                <a:gd name="T48" fmla="*/ 120 h 12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7" h="120">
                  <a:moveTo>
                    <a:pt x="61" y="110"/>
                  </a:moveTo>
                  <a:lnTo>
                    <a:pt x="0" y="26"/>
                  </a:lnTo>
                  <a:lnTo>
                    <a:pt x="12" y="23"/>
                  </a:lnTo>
                  <a:lnTo>
                    <a:pt x="21" y="17"/>
                  </a:lnTo>
                  <a:lnTo>
                    <a:pt x="30" y="12"/>
                  </a:lnTo>
                  <a:lnTo>
                    <a:pt x="42" y="0"/>
                  </a:lnTo>
                  <a:lnTo>
                    <a:pt x="82" y="98"/>
                  </a:lnTo>
                  <a:lnTo>
                    <a:pt x="86" y="105"/>
                  </a:lnTo>
                  <a:lnTo>
                    <a:pt x="87" y="112"/>
                  </a:lnTo>
                  <a:lnTo>
                    <a:pt x="86" y="115"/>
                  </a:lnTo>
                  <a:lnTo>
                    <a:pt x="82" y="119"/>
                  </a:lnTo>
                  <a:lnTo>
                    <a:pt x="79" y="120"/>
                  </a:lnTo>
                  <a:lnTo>
                    <a:pt x="73" y="120"/>
                  </a:lnTo>
                  <a:lnTo>
                    <a:pt x="66" y="117"/>
                  </a:lnTo>
                  <a:lnTo>
                    <a:pt x="61" y="110"/>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68" name="Freeform 96"/>
            <p:cNvSpPr>
              <a:spLocks/>
            </p:cNvSpPr>
            <p:nvPr/>
          </p:nvSpPr>
          <p:spPr bwMode="auto">
            <a:xfrm>
              <a:off x="950" y="1679"/>
              <a:ext cx="87" cy="120"/>
            </a:xfrm>
            <a:custGeom>
              <a:avLst/>
              <a:gdLst>
                <a:gd name="T0" fmla="*/ 61 w 87"/>
                <a:gd name="T1" fmla="*/ 110 h 120"/>
                <a:gd name="T2" fmla="*/ 0 w 87"/>
                <a:gd name="T3" fmla="*/ 26 h 120"/>
                <a:gd name="T4" fmla="*/ 12 w 87"/>
                <a:gd name="T5" fmla="*/ 23 h 120"/>
                <a:gd name="T6" fmla="*/ 21 w 87"/>
                <a:gd name="T7" fmla="*/ 17 h 120"/>
                <a:gd name="T8" fmla="*/ 30 w 87"/>
                <a:gd name="T9" fmla="*/ 12 h 120"/>
                <a:gd name="T10" fmla="*/ 42 w 87"/>
                <a:gd name="T11" fmla="*/ 0 h 120"/>
                <a:gd name="T12" fmla="*/ 82 w 87"/>
                <a:gd name="T13" fmla="*/ 98 h 120"/>
                <a:gd name="T14" fmla="*/ 86 w 87"/>
                <a:gd name="T15" fmla="*/ 105 h 120"/>
                <a:gd name="T16" fmla="*/ 87 w 87"/>
                <a:gd name="T17" fmla="*/ 112 h 120"/>
                <a:gd name="T18" fmla="*/ 86 w 87"/>
                <a:gd name="T19" fmla="*/ 115 h 120"/>
                <a:gd name="T20" fmla="*/ 82 w 87"/>
                <a:gd name="T21" fmla="*/ 119 h 120"/>
                <a:gd name="T22" fmla="*/ 79 w 87"/>
                <a:gd name="T23" fmla="*/ 120 h 120"/>
                <a:gd name="T24" fmla="*/ 73 w 87"/>
                <a:gd name="T25" fmla="*/ 120 h 120"/>
                <a:gd name="T26" fmla="*/ 66 w 87"/>
                <a:gd name="T27" fmla="*/ 117 h 120"/>
                <a:gd name="T28" fmla="*/ 61 w 87"/>
                <a:gd name="T29" fmla="*/ 110 h 1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7"/>
                <a:gd name="T46" fmla="*/ 0 h 120"/>
                <a:gd name="T47" fmla="*/ 87 w 87"/>
                <a:gd name="T48" fmla="*/ 120 h 12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7" h="120">
                  <a:moveTo>
                    <a:pt x="61" y="110"/>
                  </a:moveTo>
                  <a:lnTo>
                    <a:pt x="0" y="26"/>
                  </a:lnTo>
                  <a:lnTo>
                    <a:pt x="12" y="23"/>
                  </a:lnTo>
                  <a:lnTo>
                    <a:pt x="21" y="17"/>
                  </a:lnTo>
                  <a:lnTo>
                    <a:pt x="30" y="12"/>
                  </a:lnTo>
                  <a:lnTo>
                    <a:pt x="42" y="0"/>
                  </a:lnTo>
                  <a:lnTo>
                    <a:pt x="82" y="98"/>
                  </a:lnTo>
                  <a:lnTo>
                    <a:pt x="86" y="105"/>
                  </a:lnTo>
                  <a:lnTo>
                    <a:pt x="87" y="112"/>
                  </a:lnTo>
                  <a:lnTo>
                    <a:pt x="86" y="115"/>
                  </a:lnTo>
                  <a:lnTo>
                    <a:pt x="82" y="119"/>
                  </a:lnTo>
                  <a:lnTo>
                    <a:pt x="79" y="120"/>
                  </a:lnTo>
                  <a:lnTo>
                    <a:pt x="73" y="120"/>
                  </a:lnTo>
                  <a:lnTo>
                    <a:pt x="66" y="117"/>
                  </a:lnTo>
                  <a:lnTo>
                    <a:pt x="61" y="110"/>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669" name="Freeform 97"/>
            <p:cNvSpPr>
              <a:spLocks/>
            </p:cNvSpPr>
            <p:nvPr/>
          </p:nvSpPr>
          <p:spPr bwMode="auto">
            <a:xfrm>
              <a:off x="854" y="2822"/>
              <a:ext cx="159" cy="159"/>
            </a:xfrm>
            <a:custGeom>
              <a:avLst/>
              <a:gdLst>
                <a:gd name="T0" fmla="*/ 0 w 159"/>
                <a:gd name="T1" fmla="*/ 81 h 159"/>
                <a:gd name="T2" fmla="*/ 2 w 159"/>
                <a:gd name="T3" fmla="*/ 65 h 159"/>
                <a:gd name="T4" fmla="*/ 7 w 159"/>
                <a:gd name="T5" fmla="*/ 49 h 159"/>
                <a:gd name="T6" fmla="*/ 14 w 159"/>
                <a:gd name="T7" fmla="*/ 35 h 159"/>
                <a:gd name="T8" fmla="*/ 23 w 159"/>
                <a:gd name="T9" fmla="*/ 25 h 159"/>
                <a:gd name="T10" fmla="*/ 35 w 159"/>
                <a:gd name="T11" fmla="*/ 14 h 159"/>
                <a:gd name="T12" fmla="*/ 49 w 159"/>
                <a:gd name="T13" fmla="*/ 7 h 159"/>
                <a:gd name="T14" fmla="*/ 63 w 159"/>
                <a:gd name="T15" fmla="*/ 2 h 159"/>
                <a:gd name="T16" fmla="*/ 80 w 159"/>
                <a:gd name="T17" fmla="*/ 0 h 159"/>
                <a:gd name="T18" fmla="*/ 96 w 159"/>
                <a:gd name="T19" fmla="*/ 2 h 159"/>
                <a:gd name="T20" fmla="*/ 110 w 159"/>
                <a:gd name="T21" fmla="*/ 7 h 159"/>
                <a:gd name="T22" fmla="*/ 124 w 159"/>
                <a:gd name="T23" fmla="*/ 14 h 159"/>
                <a:gd name="T24" fmla="*/ 136 w 159"/>
                <a:gd name="T25" fmla="*/ 25 h 159"/>
                <a:gd name="T26" fmla="*/ 145 w 159"/>
                <a:gd name="T27" fmla="*/ 35 h 159"/>
                <a:gd name="T28" fmla="*/ 154 w 159"/>
                <a:gd name="T29" fmla="*/ 49 h 159"/>
                <a:gd name="T30" fmla="*/ 157 w 159"/>
                <a:gd name="T31" fmla="*/ 65 h 159"/>
                <a:gd name="T32" fmla="*/ 159 w 159"/>
                <a:gd name="T33" fmla="*/ 81 h 159"/>
                <a:gd name="T34" fmla="*/ 157 w 159"/>
                <a:gd name="T35" fmla="*/ 96 h 159"/>
                <a:gd name="T36" fmla="*/ 154 w 159"/>
                <a:gd name="T37" fmla="*/ 112 h 159"/>
                <a:gd name="T38" fmla="*/ 145 w 159"/>
                <a:gd name="T39" fmla="*/ 124 h 159"/>
                <a:gd name="T40" fmla="*/ 136 w 159"/>
                <a:gd name="T41" fmla="*/ 136 h 159"/>
                <a:gd name="T42" fmla="*/ 124 w 159"/>
                <a:gd name="T43" fmla="*/ 147 h 159"/>
                <a:gd name="T44" fmla="*/ 110 w 159"/>
                <a:gd name="T45" fmla="*/ 154 h 159"/>
                <a:gd name="T46" fmla="*/ 96 w 159"/>
                <a:gd name="T47" fmla="*/ 157 h 159"/>
                <a:gd name="T48" fmla="*/ 80 w 159"/>
                <a:gd name="T49" fmla="*/ 159 h 159"/>
                <a:gd name="T50" fmla="*/ 63 w 159"/>
                <a:gd name="T51" fmla="*/ 157 h 159"/>
                <a:gd name="T52" fmla="*/ 49 w 159"/>
                <a:gd name="T53" fmla="*/ 154 h 159"/>
                <a:gd name="T54" fmla="*/ 35 w 159"/>
                <a:gd name="T55" fmla="*/ 147 h 159"/>
                <a:gd name="T56" fmla="*/ 23 w 159"/>
                <a:gd name="T57" fmla="*/ 136 h 159"/>
                <a:gd name="T58" fmla="*/ 14 w 159"/>
                <a:gd name="T59" fmla="*/ 124 h 159"/>
                <a:gd name="T60" fmla="*/ 7 w 159"/>
                <a:gd name="T61" fmla="*/ 112 h 159"/>
                <a:gd name="T62" fmla="*/ 2 w 159"/>
                <a:gd name="T63" fmla="*/ 96 h 159"/>
                <a:gd name="T64" fmla="*/ 0 w 159"/>
                <a:gd name="T65" fmla="*/ 81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0" y="81"/>
                  </a:moveTo>
                  <a:lnTo>
                    <a:pt x="2" y="65"/>
                  </a:lnTo>
                  <a:lnTo>
                    <a:pt x="7" y="49"/>
                  </a:lnTo>
                  <a:lnTo>
                    <a:pt x="14" y="35"/>
                  </a:lnTo>
                  <a:lnTo>
                    <a:pt x="23" y="25"/>
                  </a:lnTo>
                  <a:lnTo>
                    <a:pt x="35" y="14"/>
                  </a:lnTo>
                  <a:lnTo>
                    <a:pt x="49" y="7"/>
                  </a:lnTo>
                  <a:lnTo>
                    <a:pt x="63" y="2"/>
                  </a:lnTo>
                  <a:lnTo>
                    <a:pt x="80" y="0"/>
                  </a:lnTo>
                  <a:lnTo>
                    <a:pt x="96" y="2"/>
                  </a:lnTo>
                  <a:lnTo>
                    <a:pt x="110" y="7"/>
                  </a:lnTo>
                  <a:lnTo>
                    <a:pt x="124" y="14"/>
                  </a:lnTo>
                  <a:lnTo>
                    <a:pt x="136" y="25"/>
                  </a:lnTo>
                  <a:lnTo>
                    <a:pt x="145" y="35"/>
                  </a:lnTo>
                  <a:lnTo>
                    <a:pt x="154" y="49"/>
                  </a:lnTo>
                  <a:lnTo>
                    <a:pt x="157" y="65"/>
                  </a:lnTo>
                  <a:lnTo>
                    <a:pt x="159" y="81"/>
                  </a:lnTo>
                  <a:lnTo>
                    <a:pt x="157" y="96"/>
                  </a:lnTo>
                  <a:lnTo>
                    <a:pt x="154" y="112"/>
                  </a:lnTo>
                  <a:lnTo>
                    <a:pt x="145" y="124"/>
                  </a:lnTo>
                  <a:lnTo>
                    <a:pt x="136" y="136"/>
                  </a:lnTo>
                  <a:lnTo>
                    <a:pt x="124" y="147"/>
                  </a:lnTo>
                  <a:lnTo>
                    <a:pt x="110" y="154"/>
                  </a:lnTo>
                  <a:lnTo>
                    <a:pt x="96" y="157"/>
                  </a:lnTo>
                  <a:lnTo>
                    <a:pt x="80" y="159"/>
                  </a:lnTo>
                  <a:lnTo>
                    <a:pt x="63" y="157"/>
                  </a:lnTo>
                  <a:lnTo>
                    <a:pt x="49" y="154"/>
                  </a:lnTo>
                  <a:lnTo>
                    <a:pt x="35" y="147"/>
                  </a:lnTo>
                  <a:lnTo>
                    <a:pt x="23" y="136"/>
                  </a:lnTo>
                  <a:lnTo>
                    <a:pt x="14" y="124"/>
                  </a:lnTo>
                  <a:lnTo>
                    <a:pt x="7" y="112"/>
                  </a:lnTo>
                  <a:lnTo>
                    <a:pt x="2" y="96"/>
                  </a:lnTo>
                  <a:lnTo>
                    <a:pt x="0" y="81"/>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70" name="Freeform 98"/>
            <p:cNvSpPr>
              <a:spLocks/>
            </p:cNvSpPr>
            <p:nvPr/>
          </p:nvSpPr>
          <p:spPr bwMode="auto">
            <a:xfrm>
              <a:off x="702" y="2848"/>
              <a:ext cx="107" cy="109"/>
            </a:xfrm>
            <a:custGeom>
              <a:avLst/>
              <a:gdLst>
                <a:gd name="T0" fmla="*/ 0 w 107"/>
                <a:gd name="T1" fmla="*/ 55 h 109"/>
                <a:gd name="T2" fmla="*/ 0 w 107"/>
                <a:gd name="T3" fmla="*/ 44 h 109"/>
                <a:gd name="T4" fmla="*/ 4 w 107"/>
                <a:gd name="T5" fmla="*/ 34 h 109"/>
                <a:gd name="T6" fmla="*/ 9 w 107"/>
                <a:gd name="T7" fmla="*/ 25 h 109"/>
                <a:gd name="T8" fmla="*/ 16 w 107"/>
                <a:gd name="T9" fmla="*/ 16 h 109"/>
                <a:gd name="T10" fmla="*/ 23 w 107"/>
                <a:gd name="T11" fmla="*/ 9 h 109"/>
                <a:gd name="T12" fmla="*/ 33 w 107"/>
                <a:gd name="T13" fmla="*/ 4 h 109"/>
                <a:gd name="T14" fmla="*/ 42 w 107"/>
                <a:gd name="T15" fmla="*/ 2 h 109"/>
                <a:gd name="T16" fmla="*/ 54 w 107"/>
                <a:gd name="T17" fmla="*/ 0 h 109"/>
                <a:gd name="T18" fmla="*/ 65 w 107"/>
                <a:gd name="T19" fmla="*/ 2 h 109"/>
                <a:gd name="T20" fmla="*/ 75 w 107"/>
                <a:gd name="T21" fmla="*/ 4 h 109"/>
                <a:gd name="T22" fmla="*/ 84 w 107"/>
                <a:gd name="T23" fmla="*/ 9 h 109"/>
                <a:gd name="T24" fmla="*/ 91 w 107"/>
                <a:gd name="T25" fmla="*/ 16 h 109"/>
                <a:gd name="T26" fmla="*/ 98 w 107"/>
                <a:gd name="T27" fmla="*/ 25 h 109"/>
                <a:gd name="T28" fmla="*/ 103 w 107"/>
                <a:gd name="T29" fmla="*/ 34 h 109"/>
                <a:gd name="T30" fmla="*/ 107 w 107"/>
                <a:gd name="T31" fmla="*/ 44 h 109"/>
                <a:gd name="T32" fmla="*/ 107 w 107"/>
                <a:gd name="T33" fmla="*/ 55 h 109"/>
                <a:gd name="T34" fmla="*/ 107 w 107"/>
                <a:gd name="T35" fmla="*/ 65 h 109"/>
                <a:gd name="T36" fmla="*/ 103 w 107"/>
                <a:gd name="T37" fmla="*/ 76 h 109"/>
                <a:gd name="T38" fmla="*/ 98 w 107"/>
                <a:gd name="T39" fmla="*/ 84 h 109"/>
                <a:gd name="T40" fmla="*/ 91 w 107"/>
                <a:gd name="T41" fmla="*/ 93 h 109"/>
                <a:gd name="T42" fmla="*/ 84 w 107"/>
                <a:gd name="T43" fmla="*/ 98 h 109"/>
                <a:gd name="T44" fmla="*/ 75 w 107"/>
                <a:gd name="T45" fmla="*/ 103 h 109"/>
                <a:gd name="T46" fmla="*/ 65 w 107"/>
                <a:gd name="T47" fmla="*/ 107 h 109"/>
                <a:gd name="T48" fmla="*/ 54 w 107"/>
                <a:gd name="T49" fmla="*/ 109 h 109"/>
                <a:gd name="T50" fmla="*/ 42 w 107"/>
                <a:gd name="T51" fmla="*/ 107 h 109"/>
                <a:gd name="T52" fmla="*/ 33 w 107"/>
                <a:gd name="T53" fmla="*/ 103 h 109"/>
                <a:gd name="T54" fmla="*/ 23 w 107"/>
                <a:gd name="T55" fmla="*/ 98 h 109"/>
                <a:gd name="T56" fmla="*/ 16 w 107"/>
                <a:gd name="T57" fmla="*/ 93 h 109"/>
                <a:gd name="T58" fmla="*/ 9 w 107"/>
                <a:gd name="T59" fmla="*/ 84 h 109"/>
                <a:gd name="T60" fmla="*/ 4 w 107"/>
                <a:gd name="T61" fmla="*/ 76 h 109"/>
                <a:gd name="T62" fmla="*/ 0 w 107"/>
                <a:gd name="T63" fmla="*/ 65 h 109"/>
                <a:gd name="T64" fmla="*/ 0 w 107"/>
                <a:gd name="T65" fmla="*/ 55 h 10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7"/>
                <a:gd name="T100" fmla="*/ 0 h 109"/>
                <a:gd name="T101" fmla="*/ 107 w 107"/>
                <a:gd name="T102" fmla="*/ 109 h 10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7" h="109">
                  <a:moveTo>
                    <a:pt x="0" y="55"/>
                  </a:moveTo>
                  <a:lnTo>
                    <a:pt x="0" y="44"/>
                  </a:lnTo>
                  <a:lnTo>
                    <a:pt x="4" y="34"/>
                  </a:lnTo>
                  <a:lnTo>
                    <a:pt x="9" y="25"/>
                  </a:lnTo>
                  <a:lnTo>
                    <a:pt x="16" y="16"/>
                  </a:lnTo>
                  <a:lnTo>
                    <a:pt x="23" y="9"/>
                  </a:lnTo>
                  <a:lnTo>
                    <a:pt x="33" y="4"/>
                  </a:lnTo>
                  <a:lnTo>
                    <a:pt x="42" y="2"/>
                  </a:lnTo>
                  <a:lnTo>
                    <a:pt x="54" y="0"/>
                  </a:lnTo>
                  <a:lnTo>
                    <a:pt x="65" y="2"/>
                  </a:lnTo>
                  <a:lnTo>
                    <a:pt x="75" y="4"/>
                  </a:lnTo>
                  <a:lnTo>
                    <a:pt x="84" y="9"/>
                  </a:lnTo>
                  <a:lnTo>
                    <a:pt x="91" y="16"/>
                  </a:lnTo>
                  <a:lnTo>
                    <a:pt x="98" y="25"/>
                  </a:lnTo>
                  <a:lnTo>
                    <a:pt x="103" y="34"/>
                  </a:lnTo>
                  <a:lnTo>
                    <a:pt x="107" y="44"/>
                  </a:lnTo>
                  <a:lnTo>
                    <a:pt x="107" y="55"/>
                  </a:lnTo>
                  <a:lnTo>
                    <a:pt x="107" y="65"/>
                  </a:lnTo>
                  <a:lnTo>
                    <a:pt x="103" y="76"/>
                  </a:lnTo>
                  <a:lnTo>
                    <a:pt x="98" y="84"/>
                  </a:lnTo>
                  <a:lnTo>
                    <a:pt x="91" y="93"/>
                  </a:lnTo>
                  <a:lnTo>
                    <a:pt x="84" y="98"/>
                  </a:lnTo>
                  <a:lnTo>
                    <a:pt x="75" y="103"/>
                  </a:lnTo>
                  <a:lnTo>
                    <a:pt x="65" y="107"/>
                  </a:lnTo>
                  <a:lnTo>
                    <a:pt x="54" y="109"/>
                  </a:lnTo>
                  <a:lnTo>
                    <a:pt x="42" y="107"/>
                  </a:lnTo>
                  <a:lnTo>
                    <a:pt x="33" y="103"/>
                  </a:lnTo>
                  <a:lnTo>
                    <a:pt x="23" y="98"/>
                  </a:lnTo>
                  <a:lnTo>
                    <a:pt x="16" y="93"/>
                  </a:lnTo>
                  <a:lnTo>
                    <a:pt x="9" y="84"/>
                  </a:lnTo>
                  <a:lnTo>
                    <a:pt x="4" y="76"/>
                  </a:lnTo>
                  <a:lnTo>
                    <a:pt x="0" y="65"/>
                  </a:lnTo>
                  <a:lnTo>
                    <a:pt x="0" y="55"/>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71" name="Freeform 99"/>
            <p:cNvSpPr>
              <a:spLocks/>
            </p:cNvSpPr>
            <p:nvPr/>
          </p:nvSpPr>
          <p:spPr bwMode="auto">
            <a:xfrm>
              <a:off x="803" y="2878"/>
              <a:ext cx="74" cy="49"/>
            </a:xfrm>
            <a:custGeom>
              <a:avLst/>
              <a:gdLst>
                <a:gd name="T0" fmla="*/ 63 w 74"/>
                <a:gd name="T1" fmla="*/ 42 h 49"/>
                <a:gd name="T2" fmla="*/ 0 w 74"/>
                <a:gd name="T3" fmla="*/ 49 h 49"/>
                <a:gd name="T4" fmla="*/ 4 w 74"/>
                <a:gd name="T5" fmla="*/ 35 h 49"/>
                <a:gd name="T6" fmla="*/ 4 w 74"/>
                <a:gd name="T7" fmla="*/ 25 h 49"/>
                <a:gd name="T8" fmla="*/ 4 w 74"/>
                <a:gd name="T9" fmla="*/ 14 h 49"/>
                <a:gd name="T10" fmla="*/ 0 w 74"/>
                <a:gd name="T11" fmla="*/ 0 h 49"/>
                <a:gd name="T12" fmla="*/ 63 w 74"/>
                <a:gd name="T13" fmla="*/ 7 h 49"/>
                <a:gd name="T14" fmla="*/ 68 w 74"/>
                <a:gd name="T15" fmla="*/ 9 h 49"/>
                <a:gd name="T16" fmla="*/ 72 w 74"/>
                <a:gd name="T17" fmla="*/ 12 h 49"/>
                <a:gd name="T18" fmla="*/ 74 w 74"/>
                <a:gd name="T19" fmla="*/ 18 h 49"/>
                <a:gd name="T20" fmla="*/ 74 w 74"/>
                <a:gd name="T21" fmla="*/ 25 h 49"/>
                <a:gd name="T22" fmla="*/ 74 w 74"/>
                <a:gd name="T23" fmla="*/ 30 h 49"/>
                <a:gd name="T24" fmla="*/ 72 w 74"/>
                <a:gd name="T25" fmla="*/ 37 h 49"/>
                <a:gd name="T26" fmla="*/ 68 w 74"/>
                <a:gd name="T27" fmla="*/ 40 h 49"/>
                <a:gd name="T28" fmla="*/ 63 w 74"/>
                <a:gd name="T29" fmla="*/ 42 h 4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4"/>
                <a:gd name="T46" fmla="*/ 0 h 49"/>
                <a:gd name="T47" fmla="*/ 74 w 74"/>
                <a:gd name="T48" fmla="*/ 49 h 4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4" h="49">
                  <a:moveTo>
                    <a:pt x="63" y="42"/>
                  </a:moveTo>
                  <a:lnTo>
                    <a:pt x="0" y="49"/>
                  </a:lnTo>
                  <a:lnTo>
                    <a:pt x="4" y="35"/>
                  </a:lnTo>
                  <a:lnTo>
                    <a:pt x="4" y="25"/>
                  </a:lnTo>
                  <a:lnTo>
                    <a:pt x="4" y="14"/>
                  </a:lnTo>
                  <a:lnTo>
                    <a:pt x="0" y="0"/>
                  </a:lnTo>
                  <a:lnTo>
                    <a:pt x="63" y="7"/>
                  </a:lnTo>
                  <a:lnTo>
                    <a:pt x="68" y="9"/>
                  </a:lnTo>
                  <a:lnTo>
                    <a:pt x="72" y="12"/>
                  </a:lnTo>
                  <a:lnTo>
                    <a:pt x="74" y="18"/>
                  </a:lnTo>
                  <a:lnTo>
                    <a:pt x="74" y="25"/>
                  </a:lnTo>
                  <a:lnTo>
                    <a:pt x="74" y="30"/>
                  </a:lnTo>
                  <a:lnTo>
                    <a:pt x="72" y="37"/>
                  </a:lnTo>
                  <a:lnTo>
                    <a:pt x="68" y="40"/>
                  </a:lnTo>
                  <a:lnTo>
                    <a:pt x="63" y="42"/>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72" name="Freeform 100"/>
            <p:cNvSpPr>
              <a:spLocks/>
            </p:cNvSpPr>
            <p:nvPr/>
          </p:nvSpPr>
          <p:spPr bwMode="auto">
            <a:xfrm>
              <a:off x="803" y="2878"/>
              <a:ext cx="74" cy="49"/>
            </a:xfrm>
            <a:custGeom>
              <a:avLst/>
              <a:gdLst>
                <a:gd name="T0" fmla="*/ 63 w 74"/>
                <a:gd name="T1" fmla="*/ 42 h 49"/>
                <a:gd name="T2" fmla="*/ 0 w 74"/>
                <a:gd name="T3" fmla="*/ 49 h 49"/>
                <a:gd name="T4" fmla="*/ 4 w 74"/>
                <a:gd name="T5" fmla="*/ 35 h 49"/>
                <a:gd name="T6" fmla="*/ 4 w 74"/>
                <a:gd name="T7" fmla="*/ 25 h 49"/>
                <a:gd name="T8" fmla="*/ 4 w 74"/>
                <a:gd name="T9" fmla="*/ 14 h 49"/>
                <a:gd name="T10" fmla="*/ 0 w 74"/>
                <a:gd name="T11" fmla="*/ 0 h 49"/>
                <a:gd name="T12" fmla="*/ 63 w 74"/>
                <a:gd name="T13" fmla="*/ 7 h 49"/>
                <a:gd name="T14" fmla="*/ 68 w 74"/>
                <a:gd name="T15" fmla="*/ 9 h 49"/>
                <a:gd name="T16" fmla="*/ 72 w 74"/>
                <a:gd name="T17" fmla="*/ 12 h 49"/>
                <a:gd name="T18" fmla="*/ 74 w 74"/>
                <a:gd name="T19" fmla="*/ 18 h 49"/>
                <a:gd name="T20" fmla="*/ 74 w 74"/>
                <a:gd name="T21" fmla="*/ 25 h 49"/>
                <a:gd name="T22" fmla="*/ 74 w 74"/>
                <a:gd name="T23" fmla="*/ 30 h 49"/>
                <a:gd name="T24" fmla="*/ 72 w 74"/>
                <a:gd name="T25" fmla="*/ 37 h 49"/>
                <a:gd name="T26" fmla="*/ 68 w 74"/>
                <a:gd name="T27" fmla="*/ 40 h 49"/>
                <a:gd name="T28" fmla="*/ 63 w 74"/>
                <a:gd name="T29" fmla="*/ 42 h 4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4"/>
                <a:gd name="T46" fmla="*/ 0 h 49"/>
                <a:gd name="T47" fmla="*/ 74 w 74"/>
                <a:gd name="T48" fmla="*/ 49 h 4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4" h="49">
                  <a:moveTo>
                    <a:pt x="63" y="42"/>
                  </a:moveTo>
                  <a:lnTo>
                    <a:pt x="0" y="49"/>
                  </a:lnTo>
                  <a:lnTo>
                    <a:pt x="4" y="35"/>
                  </a:lnTo>
                  <a:lnTo>
                    <a:pt x="4" y="25"/>
                  </a:lnTo>
                  <a:lnTo>
                    <a:pt x="4" y="14"/>
                  </a:lnTo>
                  <a:lnTo>
                    <a:pt x="0" y="0"/>
                  </a:lnTo>
                  <a:lnTo>
                    <a:pt x="63" y="7"/>
                  </a:lnTo>
                  <a:lnTo>
                    <a:pt x="68" y="9"/>
                  </a:lnTo>
                  <a:lnTo>
                    <a:pt x="72" y="12"/>
                  </a:lnTo>
                  <a:lnTo>
                    <a:pt x="74" y="18"/>
                  </a:lnTo>
                  <a:lnTo>
                    <a:pt x="74" y="25"/>
                  </a:lnTo>
                  <a:lnTo>
                    <a:pt x="74" y="30"/>
                  </a:lnTo>
                  <a:lnTo>
                    <a:pt x="72" y="37"/>
                  </a:lnTo>
                  <a:lnTo>
                    <a:pt x="68" y="40"/>
                  </a:lnTo>
                  <a:lnTo>
                    <a:pt x="63" y="42"/>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673" name="Freeform 101"/>
            <p:cNvSpPr>
              <a:spLocks/>
            </p:cNvSpPr>
            <p:nvPr/>
          </p:nvSpPr>
          <p:spPr bwMode="auto">
            <a:xfrm>
              <a:off x="931" y="2726"/>
              <a:ext cx="87" cy="114"/>
            </a:xfrm>
            <a:custGeom>
              <a:avLst/>
              <a:gdLst>
                <a:gd name="T0" fmla="*/ 64 w 87"/>
                <a:gd name="T1" fmla="*/ 7 h 114"/>
                <a:gd name="T2" fmla="*/ 0 w 87"/>
                <a:gd name="T3" fmla="*/ 96 h 114"/>
                <a:gd name="T4" fmla="*/ 15 w 87"/>
                <a:gd name="T5" fmla="*/ 98 h 114"/>
                <a:gd name="T6" fmla="*/ 28 w 87"/>
                <a:gd name="T7" fmla="*/ 102 h 114"/>
                <a:gd name="T8" fmla="*/ 38 w 87"/>
                <a:gd name="T9" fmla="*/ 107 h 114"/>
                <a:gd name="T10" fmla="*/ 49 w 87"/>
                <a:gd name="T11" fmla="*/ 114 h 114"/>
                <a:gd name="T12" fmla="*/ 84 w 87"/>
                <a:gd name="T13" fmla="*/ 19 h 114"/>
                <a:gd name="T14" fmla="*/ 87 w 87"/>
                <a:gd name="T15" fmla="*/ 14 h 114"/>
                <a:gd name="T16" fmla="*/ 87 w 87"/>
                <a:gd name="T17" fmla="*/ 9 h 114"/>
                <a:gd name="T18" fmla="*/ 87 w 87"/>
                <a:gd name="T19" fmla="*/ 6 h 114"/>
                <a:gd name="T20" fmla="*/ 84 w 87"/>
                <a:gd name="T21" fmla="*/ 2 h 114"/>
                <a:gd name="T22" fmla="*/ 80 w 87"/>
                <a:gd name="T23" fmla="*/ 0 h 114"/>
                <a:gd name="T24" fmla="*/ 77 w 87"/>
                <a:gd name="T25" fmla="*/ 2 h 114"/>
                <a:gd name="T26" fmla="*/ 71 w 87"/>
                <a:gd name="T27" fmla="*/ 4 h 114"/>
                <a:gd name="T28" fmla="*/ 64 w 87"/>
                <a:gd name="T29" fmla="*/ 7 h 11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7"/>
                <a:gd name="T46" fmla="*/ 0 h 114"/>
                <a:gd name="T47" fmla="*/ 87 w 87"/>
                <a:gd name="T48" fmla="*/ 114 h 11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7" h="114">
                  <a:moveTo>
                    <a:pt x="64" y="7"/>
                  </a:moveTo>
                  <a:lnTo>
                    <a:pt x="0" y="96"/>
                  </a:lnTo>
                  <a:lnTo>
                    <a:pt x="15" y="98"/>
                  </a:lnTo>
                  <a:lnTo>
                    <a:pt x="28" y="102"/>
                  </a:lnTo>
                  <a:lnTo>
                    <a:pt x="38" y="107"/>
                  </a:lnTo>
                  <a:lnTo>
                    <a:pt x="49" y="114"/>
                  </a:lnTo>
                  <a:lnTo>
                    <a:pt x="84" y="19"/>
                  </a:lnTo>
                  <a:lnTo>
                    <a:pt x="87" y="14"/>
                  </a:lnTo>
                  <a:lnTo>
                    <a:pt x="87" y="9"/>
                  </a:lnTo>
                  <a:lnTo>
                    <a:pt x="87" y="6"/>
                  </a:lnTo>
                  <a:lnTo>
                    <a:pt x="84" y="2"/>
                  </a:lnTo>
                  <a:lnTo>
                    <a:pt x="80" y="0"/>
                  </a:lnTo>
                  <a:lnTo>
                    <a:pt x="77" y="2"/>
                  </a:lnTo>
                  <a:lnTo>
                    <a:pt x="71" y="4"/>
                  </a:lnTo>
                  <a:lnTo>
                    <a:pt x="64" y="7"/>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74" name="Freeform 102"/>
            <p:cNvSpPr>
              <a:spLocks/>
            </p:cNvSpPr>
            <p:nvPr/>
          </p:nvSpPr>
          <p:spPr bwMode="auto">
            <a:xfrm>
              <a:off x="931" y="2726"/>
              <a:ext cx="87" cy="114"/>
            </a:xfrm>
            <a:custGeom>
              <a:avLst/>
              <a:gdLst>
                <a:gd name="T0" fmla="*/ 64 w 87"/>
                <a:gd name="T1" fmla="*/ 7 h 114"/>
                <a:gd name="T2" fmla="*/ 0 w 87"/>
                <a:gd name="T3" fmla="*/ 96 h 114"/>
                <a:gd name="T4" fmla="*/ 15 w 87"/>
                <a:gd name="T5" fmla="*/ 98 h 114"/>
                <a:gd name="T6" fmla="*/ 28 w 87"/>
                <a:gd name="T7" fmla="*/ 102 h 114"/>
                <a:gd name="T8" fmla="*/ 38 w 87"/>
                <a:gd name="T9" fmla="*/ 107 h 114"/>
                <a:gd name="T10" fmla="*/ 49 w 87"/>
                <a:gd name="T11" fmla="*/ 114 h 114"/>
                <a:gd name="T12" fmla="*/ 84 w 87"/>
                <a:gd name="T13" fmla="*/ 19 h 114"/>
                <a:gd name="T14" fmla="*/ 87 w 87"/>
                <a:gd name="T15" fmla="*/ 14 h 114"/>
                <a:gd name="T16" fmla="*/ 87 w 87"/>
                <a:gd name="T17" fmla="*/ 9 h 114"/>
                <a:gd name="T18" fmla="*/ 87 w 87"/>
                <a:gd name="T19" fmla="*/ 6 h 114"/>
                <a:gd name="T20" fmla="*/ 84 w 87"/>
                <a:gd name="T21" fmla="*/ 2 h 114"/>
                <a:gd name="T22" fmla="*/ 80 w 87"/>
                <a:gd name="T23" fmla="*/ 0 h 114"/>
                <a:gd name="T24" fmla="*/ 77 w 87"/>
                <a:gd name="T25" fmla="*/ 2 h 114"/>
                <a:gd name="T26" fmla="*/ 71 w 87"/>
                <a:gd name="T27" fmla="*/ 4 h 114"/>
                <a:gd name="T28" fmla="*/ 64 w 87"/>
                <a:gd name="T29" fmla="*/ 7 h 11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7"/>
                <a:gd name="T46" fmla="*/ 0 h 114"/>
                <a:gd name="T47" fmla="*/ 87 w 87"/>
                <a:gd name="T48" fmla="*/ 114 h 11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7" h="114">
                  <a:moveTo>
                    <a:pt x="64" y="7"/>
                  </a:moveTo>
                  <a:lnTo>
                    <a:pt x="0" y="96"/>
                  </a:lnTo>
                  <a:lnTo>
                    <a:pt x="15" y="98"/>
                  </a:lnTo>
                  <a:lnTo>
                    <a:pt x="28" y="102"/>
                  </a:lnTo>
                  <a:lnTo>
                    <a:pt x="38" y="107"/>
                  </a:lnTo>
                  <a:lnTo>
                    <a:pt x="49" y="114"/>
                  </a:lnTo>
                  <a:lnTo>
                    <a:pt x="84" y="19"/>
                  </a:lnTo>
                  <a:lnTo>
                    <a:pt x="87" y="14"/>
                  </a:lnTo>
                  <a:lnTo>
                    <a:pt x="87" y="9"/>
                  </a:lnTo>
                  <a:lnTo>
                    <a:pt x="87" y="6"/>
                  </a:lnTo>
                  <a:lnTo>
                    <a:pt x="84" y="2"/>
                  </a:lnTo>
                  <a:lnTo>
                    <a:pt x="80" y="0"/>
                  </a:lnTo>
                  <a:lnTo>
                    <a:pt x="77" y="2"/>
                  </a:lnTo>
                  <a:lnTo>
                    <a:pt x="71" y="4"/>
                  </a:lnTo>
                  <a:lnTo>
                    <a:pt x="64" y="7"/>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675" name="Freeform 103"/>
            <p:cNvSpPr>
              <a:spLocks/>
            </p:cNvSpPr>
            <p:nvPr/>
          </p:nvSpPr>
          <p:spPr bwMode="auto">
            <a:xfrm>
              <a:off x="966" y="4076"/>
              <a:ext cx="155" cy="157"/>
            </a:xfrm>
            <a:custGeom>
              <a:avLst/>
              <a:gdLst>
                <a:gd name="T0" fmla="*/ 155 w 155"/>
                <a:gd name="T1" fmla="*/ 78 h 157"/>
                <a:gd name="T2" fmla="*/ 153 w 155"/>
                <a:gd name="T3" fmla="*/ 94 h 157"/>
                <a:gd name="T4" fmla="*/ 148 w 155"/>
                <a:gd name="T5" fmla="*/ 108 h 157"/>
                <a:gd name="T6" fmla="*/ 141 w 155"/>
                <a:gd name="T7" fmla="*/ 122 h 157"/>
                <a:gd name="T8" fmla="*/ 132 w 155"/>
                <a:gd name="T9" fmla="*/ 134 h 157"/>
                <a:gd name="T10" fmla="*/ 120 w 155"/>
                <a:gd name="T11" fmla="*/ 143 h 157"/>
                <a:gd name="T12" fmla="*/ 108 w 155"/>
                <a:gd name="T13" fmla="*/ 150 h 157"/>
                <a:gd name="T14" fmla="*/ 92 w 155"/>
                <a:gd name="T15" fmla="*/ 155 h 157"/>
                <a:gd name="T16" fmla="*/ 77 w 155"/>
                <a:gd name="T17" fmla="*/ 157 h 157"/>
                <a:gd name="T18" fmla="*/ 61 w 155"/>
                <a:gd name="T19" fmla="*/ 155 h 157"/>
                <a:gd name="T20" fmla="*/ 47 w 155"/>
                <a:gd name="T21" fmla="*/ 150 h 157"/>
                <a:gd name="T22" fmla="*/ 33 w 155"/>
                <a:gd name="T23" fmla="*/ 143 h 157"/>
                <a:gd name="T24" fmla="*/ 22 w 155"/>
                <a:gd name="T25" fmla="*/ 134 h 157"/>
                <a:gd name="T26" fmla="*/ 12 w 155"/>
                <a:gd name="T27" fmla="*/ 122 h 157"/>
                <a:gd name="T28" fmla="*/ 5 w 155"/>
                <a:gd name="T29" fmla="*/ 108 h 157"/>
                <a:gd name="T30" fmla="*/ 1 w 155"/>
                <a:gd name="T31" fmla="*/ 94 h 157"/>
                <a:gd name="T32" fmla="*/ 0 w 155"/>
                <a:gd name="T33" fmla="*/ 78 h 157"/>
                <a:gd name="T34" fmla="*/ 1 w 155"/>
                <a:gd name="T35" fmla="*/ 63 h 157"/>
                <a:gd name="T36" fmla="*/ 5 w 155"/>
                <a:gd name="T37" fmla="*/ 49 h 157"/>
                <a:gd name="T38" fmla="*/ 12 w 155"/>
                <a:gd name="T39" fmla="*/ 35 h 157"/>
                <a:gd name="T40" fmla="*/ 22 w 155"/>
                <a:gd name="T41" fmla="*/ 24 h 157"/>
                <a:gd name="T42" fmla="*/ 33 w 155"/>
                <a:gd name="T43" fmla="*/ 14 h 157"/>
                <a:gd name="T44" fmla="*/ 47 w 155"/>
                <a:gd name="T45" fmla="*/ 7 h 157"/>
                <a:gd name="T46" fmla="*/ 61 w 155"/>
                <a:gd name="T47" fmla="*/ 2 h 157"/>
                <a:gd name="T48" fmla="*/ 77 w 155"/>
                <a:gd name="T49" fmla="*/ 0 h 157"/>
                <a:gd name="T50" fmla="*/ 92 w 155"/>
                <a:gd name="T51" fmla="*/ 2 h 157"/>
                <a:gd name="T52" fmla="*/ 108 w 155"/>
                <a:gd name="T53" fmla="*/ 7 h 157"/>
                <a:gd name="T54" fmla="*/ 120 w 155"/>
                <a:gd name="T55" fmla="*/ 14 h 157"/>
                <a:gd name="T56" fmla="*/ 132 w 155"/>
                <a:gd name="T57" fmla="*/ 24 h 157"/>
                <a:gd name="T58" fmla="*/ 141 w 155"/>
                <a:gd name="T59" fmla="*/ 35 h 157"/>
                <a:gd name="T60" fmla="*/ 148 w 155"/>
                <a:gd name="T61" fmla="*/ 49 h 157"/>
                <a:gd name="T62" fmla="*/ 153 w 155"/>
                <a:gd name="T63" fmla="*/ 63 h 157"/>
                <a:gd name="T64" fmla="*/ 155 w 155"/>
                <a:gd name="T65" fmla="*/ 78 h 1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5"/>
                <a:gd name="T100" fmla="*/ 0 h 157"/>
                <a:gd name="T101" fmla="*/ 155 w 155"/>
                <a:gd name="T102" fmla="*/ 157 h 1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5" h="157">
                  <a:moveTo>
                    <a:pt x="155" y="78"/>
                  </a:moveTo>
                  <a:lnTo>
                    <a:pt x="153" y="94"/>
                  </a:lnTo>
                  <a:lnTo>
                    <a:pt x="148" y="108"/>
                  </a:lnTo>
                  <a:lnTo>
                    <a:pt x="141" y="122"/>
                  </a:lnTo>
                  <a:lnTo>
                    <a:pt x="132" y="134"/>
                  </a:lnTo>
                  <a:lnTo>
                    <a:pt x="120" y="143"/>
                  </a:lnTo>
                  <a:lnTo>
                    <a:pt x="108" y="150"/>
                  </a:lnTo>
                  <a:lnTo>
                    <a:pt x="92" y="155"/>
                  </a:lnTo>
                  <a:lnTo>
                    <a:pt x="77" y="157"/>
                  </a:lnTo>
                  <a:lnTo>
                    <a:pt x="61" y="155"/>
                  </a:lnTo>
                  <a:lnTo>
                    <a:pt x="47" y="150"/>
                  </a:lnTo>
                  <a:lnTo>
                    <a:pt x="33" y="143"/>
                  </a:lnTo>
                  <a:lnTo>
                    <a:pt x="22" y="134"/>
                  </a:lnTo>
                  <a:lnTo>
                    <a:pt x="12" y="122"/>
                  </a:lnTo>
                  <a:lnTo>
                    <a:pt x="5" y="108"/>
                  </a:lnTo>
                  <a:lnTo>
                    <a:pt x="1" y="94"/>
                  </a:lnTo>
                  <a:lnTo>
                    <a:pt x="0" y="78"/>
                  </a:lnTo>
                  <a:lnTo>
                    <a:pt x="1" y="63"/>
                  </a:lnTo>
                  <a:lnTo>
                    <a:pt x="5" y="49"/>
                  </a:lnTo>
                  <a:lnTo>
                    <a:pt x="12" y="35"/>
                  </a:lnTo>
                  <a:lnTo>
                    <a:pt x="22" y="24"/>
                  </a:lnTo>
                  <a:lnTo>
                    <a:pt x="33" y="14"/>
                  </a:lnTo>
                  <a:lnTo>
                    <a:pt x="47" y="7"/>
                  </a:lnTo>
                  <a:lnTo>
                    <a:pt x="61" y="2"/>
                  </a:lnTo>
                  <a:lnTo>
                    <a:pt x="77" y="0"/>
                  </a:lnTo>
                  <a:lnTo>
                    <a:pt x="92" y="2"/>
                  </a:lnTo>
                  <a:lnTo>
                    <a:pt x="108" y="7"/>
                  </a:lnTo>
                  <a:lnTo>
                    <a:pt x="120" y="14"/>
                  </a:lnTo>
                  <a:lnTo>
                    <a:pt x="132" y="24"/>
                  </a:lnTo>
                  <a:lnTo>
                    <a:pt x="141" y="35"/>
                  </a:lnTo>
                  <a:lnTo>
                    <a:pt x="148" y="49"/>
                  </a:lnTo>
                  <a:lnTo>
                    <a:pt x="153" y="63"/>
                  </a:lnTo>
                  <a:lnTo>
                    <a:pt x="155" y="78"/>
                  </a:lnTo>
                  <a:close/>
                </a:path>
              </a:pathLst>
            </a:custGeom>
            <a:gradFill rotWithShape="1">
              <a:gsLst>
                <a:gs pos="0">
                  <a:srgbClr val="FFE3B9"/>
                </a:gs>
                <a:gs pos="100000">
                  <a:srgbClr val="FF99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76" name="Freeform 104"/>
            <p:cNvSpPr>
              <a:spLocks/>
            </p:cNvSpPr>
            <p:nvPr/>
          </p:nvSpPr>
          <p:spPr bwMode="auto">
            <a:xfrm>
              <a:off x="861" y="3685"/>
              <a:ext cx="159" cy="159"/>
            </a:xfrm>
            <a:custGeom>
              <a:avLst/>
              <a:gdLst>
                <a:gd name="T0" fmla="*/ 0 w 159"/>
                <a:gd name="T1" fmla="*/ 78 h 159"/>
                <a:gd name="T2" fmla="*/ 2 w 159"/>
                <a:gd name="T3" fmla="*/ 63 h 159"/>
                <a:gd name="T4" fmla="*/ 7 w 159"/>
                <a:gd name="T5" fmla="*/ 49 h 159"/>
                <a:gd name="T6" fmla="*/ 14 w 159"/>
                <a:gd name="T7" fmla="*/ 35 h 159"/>
                <a:gd name="T8" fmla="*/ 23 w 159"/>
                <a:gd name="T9" fmla="*/ 22 h 159"/>
                <a:gd name="T10" fmla="*/ 35 w 159"/>
                <a:gd name="T11" fmla="*/ 14 h 159"/>
                <a:gd name="T12" fmla="*/ 49 w 159"/>
                <a:gd name="T13" fmla="*/ 5 h 159"/>
                <a:gd name="T14" fmla="*/ 63 w 159"/>
                <a:gd name="T15" fmla="*/ 1 h 159"/>
                <a:gd name="T16" fmla="*/ 80 w 159"/>
                <a:gd name="T17" fmla="*/ 0 h 159"/>
                <a:gd name="T18" fmla="*/ 96 w 159"/>
                <a:gd name="T19" fmla="*/ 1 h 159"/>
                <a:gd name="T20" fmla="*/ 110 w 159"/>
                <a:gd name="T21" fmla="*/ 5 h 159"/>
                <a:gd name="T22" fmla="*/ 124 w 159"/>
                <a:gd name="T23" fmla="*/ 14 h 159"/>
                <a:gd name="T24" fmla="*/ 136 w 159"/>
                <a:gd name="T25" fmla="*/ 22 h 159"/>
                <a:gd name="T26" fmla="*/ 145 w 159"/>
                <a:gd name="T27" fmla="*/ 35 h 159"/>
                <a:gd name="T28" fmla="*/ 154 w 159"/>
                <a:gd name="T29" fmla="*/ 49 h 159"/>
                <a:gd name="T30" fmla="*/ 157 w 159"/>
                <a:gd name="T31" fmla="*/ 63 h 159"/>
                <a:gd name="T32" fmla="*/ 159 w 159"/>
                <a:gd name="T33" fmla="*/ 78 h 159"/>
                <a:gd name="T34" fmla="*/ 157 w 159"/>
                <a:gd name="T35" fmla="*/ 94 h 159"/>
                <a:gd name="T36" fmla="*/ 154 w 159"/>
                <a:gd name="T37" fmla="*/ 110 h 159"/>
                <a:gd name="T38" fmla="*/ 145 w 159"/>
                <a:gd name="T39" fmla="*/ 124 h 159"/>
                <a:gd name="T40" fmla="*/ 136 w 159"/>
                <a:gd name="T41" fmla="*/ 136 h 159"/>
                <a:gd name="T42" fmla="*/ 124 w 159"/>
                <a:gd name="T43" fmla="*/ 145 h 159"/>
                <a:gd name="T44" fmla="*/ 110 w 159"/>
                <a:gd name="T45" fmla="*/ 152 h 159"/>
                <a:gd name="T46" fmla="*/ 96 w 159"/>
                <a:gd name="T47" fmla="*/ 157 h 159"/>
                <a:gd name="T48" fmla="*/ 80 w 159"/>
                <a:gd name="T49" fmla="*/ 159 h 159"/>
                <a:gd name="T50" fmla="*/ 63 w 159"/>
                <a:gd name="T51" fmla="*/ 157 h 159"/>
                <a:gd name="T52" fmla="*/ 49 w 159"/>
                <a:gd name="T53" fmla="*/ 152 h 159"/>
                <a:gd name="T54" fmla="*/ 35 w 159"/>
                <a:gd name="T55" fmla="*/ 145 h 159"/>
                <a:gd name="T56" fmla="*/ 23 w 159"/>
                <a:gd name="T57" fmla="*/ 136 h 159"/>
                <a:gd name="T58" fmla="*/ 14 w 159"/>
                <a:gd name="T59" fmla="*/ 124 h 159"/>
                <a:gd name="T60" fmla="*/ 7 w 159"/>
                <a:gd name="T61" fmla="*/ 110 h 159"/>
                <a:gd name="T62" fmla="*/ 2 w 159"/>
                <a:gd name="T63" fmla="*/ 94 h 159"/>
                <a:gd name="T64" fmla="*/ 0 w 159"/>
                <a:gd name="T65" fmla="*/ 78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0" y="78"/>
                  </a:moveTo>
                  <a:lnTo>
                    <a:pt x="2" y="63"/>
                  </a:lnTo>
                  <a:lnTo>
                    <a:pt x="7" y="49"/>
                  </a:lnTo>
                  <a:lnTo>
                    <a:pt x="14" y="35"/>
                  </a:lnTo>
                  <a:lnTo>
                    <a:pt x="23" y="22"/>
                  </a:lnTo>
                  <a:lnTo>
                    <a:pt x="35" y="14"/>
                  </a:lnTo>
                  <a:lnTo>
                    <a:pt x="49" y="5"/>
                  </a:lnTo>
                  <a:lnTo>
                    <a:pt x="63" y="1"/>
                  </a:lnTo>
                  <a:lnTo>
                    <a:pt x="80" y="0"/>
                  </a:lnTo>
                  <a:lnTo>
                    <a:pt x="96" y="1"/>
                  </a:lnTo>
                  <a:lnTo>
                    <a:pt x="110" y="5"/>
                  </a:lnTo>
                  <a:lnTo>
                    <a:pt x="124" y="14"/>
                  </a:lnTo>
                  <a:lnTo>
                    <a:pt x="136" y="22"/>
                  </a:lnTo>
                  <a:lnTo>
                    <a:pt x="145" y="35"/>
                  </a:lnTo>
                  <a:lnTo>
                    <a:pt x="154" y="49"/>
                  </a:lnTo>
                  <a:lnTo>
                    <a:pt x="157" y="63"/>
                  </a:lnTo>
                  <a:lnTo>
                    <a:pt x="159" y="78"/>
                  </a:lnTo>
                  <a:lnTo>
                    <a:pt x="157" y="94"/>
                  </a:lnTo>
                  <a:lnTo>
                    <a:pt x="154" y="110"/>
                  </a:lnTo>
                  <a:lnTo>
                    <a:pt x="145" y="124"/>
                  </a:lnTo>
                  <a:lnTo>
                    <a:pt x="136" y="136"/>
                  </a:lnTo>
                  <a:lnTo>
                    <a:pt x="124" y="145"/>
                  </a:lnTo>
                  <a:lnTo>
                    <a:pt x="110" y="152"/>
                  </a:lnTo>
                  <a:lnTo>
                    <a:pt x="96" y="157"/>
                  </a:lnTo>
                  <a:lnTo>
                    <a:pt x="80" y="159"/>
                  </a:lnTo>
                  <a:lnTo>
                    <a:pt x="63" y="157"/>
                  </a:lnTo>
                  <a:lnTo>
                    <a:pt x="49" y="152"/>
                  </a:lnTo>
                  <a:lnTo>
                    <a:pt x="35" y="145"/>
                  </a:lnTo>
                  <a:lnTo>
                    <a:pt x="23" y="136"/>
                  </a:lnTo>
                  <a:lnTo>
                    <a:pt x="14" y="124"/>
                  </a:lnTo>
                  <a:lnTo>
                    <a:pt x="7" y="110"/>
                  </a:lnTo>
                  <a:lnTo>
                    <a:pt x="2" y="94"/>
                  </a:lnTo>
                  <a:lnTo>
                    <a:pt x="0" y="78"/>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77" name="Freeform 105"/>
            <p:cNvSpPr>
              <a:spLocks/>
            </p:cNvSpPr>
            <p:nvPr/>
          </p:nvSpPr>
          <p:spPr bwMode="auto">
            <a:xfrm>
              <a:off x="955" y="3451"/>
              <a:ext cx="159" cy="159"/>
            </a:xfrm>
            <a:custGeom>
              <a:avLst/>
              <a:gdLst>
                <a:gd name="T0" fmla="*/ 0 w 159"/>
                <a:gd name="T1" fmla="*/ 78 h 159"/>
                <a:gd name="T2" fmla="*/ 2 w 159"/>
                <a:gd name="T3" fmla="*/ 63 h 159"/>
                <a:gd name="T4" fmla="*/ 5 w 159"/>
                <a:gd name="T5" fmla="*/ 49 h 159"/>
                <a:gd name="T6" fmla="*/ 14 w 159"/>
                <a:gd name="T7" fmla="*/ 35 h 159"/>
                <a:gd name="T8" fmla="*/ 23 w 159"/>
                <a:gd name="T9" fmla="*/ 22 h 159"/>
                <a:gd name="T10" fmla="*/ 35 w 159"/>
                <a:gd name="T11" fmla="*/ 14 h 159"/>
                <a:gd name="T12" fmla="*/ 49 w 159"/>
                <a:gd name="T13" fmla="*/ 5 h 159"/>
                <a:gd name="T14" fmla="*/ 63 w 159"/>
                <a:gd name="T15" fmla="*/ 2 h 159"/>
                <a:gd name="T16" fmla="*/ 79 w 159"/>
                <a:gd name="T17" fmla="*/ 0 h 159"/>
                <a:gd name="T18" fmla="*/ 96 w 159"/>
                <a:gd name="T19" fmla="*/ 2 h 159"/>
                <a:gd name="T20" fmla="*/ 110 w 159"/>
                <a:gd name="T21" fmla="*/ 5 h 159"/>
                <a:gd name="T22" fmla="*/ 124 w 159"/>
                <a:gd name="T23" fmla="*/ 14 h 159"/>
                <a:gd name="T24" fmla="*/ 136 w 159"/>
                <a:gd name="T25" fmla="*/ 22 h 159"/>
                <a:gd name="T26" fmla="*/ 145 w 159"/>
                <a:gd name="T27" fmla="*/ 35 h 159"/>
                <a:gd name="T28" fmla="*/ 152 w 159"/>
                <a:gd name="T29" fmla="*/ 49 h 159"/>
                <a:gd name="T30" fmla="*/ 157 w 159"/>
                <a:gd name="T31" fmla="*/ 63 h 159"/>
                <a:gd name="T32" fmla="*/ 159 w 159"/>
                <a:gd name="T33" fmla="*/ 78 h 159"/>
                <a:gd name="T34" fmla="*/ 157 w 159"/>
                <a:gd name="T35" fmla="*/ 96 h 159"/>
                <a:gd name="T36" fmla="*/ 152 w 159"/>
                <a:gd name="T37" fmla="*/ 110 h 159"/>
                <a:gd name="T38" fmla="*/ 145 w 159"/>
                <a:gd name="T39" fmla="*/ 124 h 159"/>
                <a:gd name="T40" fmla="*/ 136 w 159"/>
                <a:gd name="T41" fmla="*/ 136 h 159"/>
                <a:gd name="T42" fmla="*/ 124 w 159"/>
                <a:gd name="T43" fmla="*/ 145 h 159"/>
                <a:gd name="T44" fmla="*/ 110 w 159"/>
                <a:gd name="T45" fmla="*/ 152 h 159"/>
                <a:gd name="T46" fmla="*/ 96 w 159"/>
                <a:gd name="T47" fmla="*/ 157 h 159"/>
                <a:gd name="T48" fmla="*/ 79 w 159"/>
                <a:gd name="T49" fmla="*/ 159 h 159"/>
                <a:gd name="T50" fmla="*/ 63 w 159"/>
                <a:gd name="T51" fmla="*/ 157 h 159"/>
                <a:gd name="T52" fmla="*/ 49 w 159"/>
                <a:gd name="T53" fmla="*/ 152 h 159"/>
                <a:gd name="T54" fmla="*/ 35 w 159"/>
                <a:gd name="T55" fmla="*/ 145 h 159"/>
                <a:gd name="T56" fmla="*/ 23 w 159"/>
                <a:gd name="T57" fmla="*/ 136 h 159"/>
                <a:gd name="T58" fmla="*/ 14 w 159"/>
                <a:gd name="T59" fmla="*/ 124 h 159"/>
                <a:gd name="T60" fmla="*/ 5 w 159"/>
                <a:gd name="T61" fmla="*/ 110 h 159"/>
                <a:gd name="T62" fmla="*/ 2 w 159"/>
                <a:gd name="T63" fmla="*/ 96 h 159"/>
                <a:gd name="T64" fmla="*/ 0 w 159"/>
                <a:gd name="T65" fmla="*/ 78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0" y="78"/>
                  </a:moveTo>
                  <a:lnTo>
                    <a:pt x="2" y="63"/>
                  </a:lnTo>
                  <a:lnTo>
                    <a:pt x="5" y="49"/>
                  </a:lnTo>
                  <a:lnTo>
                    <a:pt x="14" y="35"/>
                  </a:lnTo>
                  <a:lnTo>
                    <a:pt x="23" y="22"/>
                  </a:lnTo>
                  <a:lnTo>
                    <a:pt x="35" y="14"/>
                  </a:lnTo>
                  <a:lnTo>
                    <a:pt x="49" y="5"/>
                  </a:lnTo>
                  <a:lnTo>
                    <a:pt x="63" y="2"/>
                  </a:lnTo>
                  <a:lnTo>
                    <a:pt x="79" y="0"/>
                  </a:lnTo>
                  <a:lnTo>
                    <a:pt x="96" y="2"/>
                  </a:lnTo>
                  <a:lnTo>
                    <a:pt x="110" y="5"/>
                  </a:lnTo>
                  <a:lnTo>
                    <a:pt x="124" y="14"/>
                  </a:lnTo>
                  <a:lnTo>
                    <a:pt x="136" y="22"/>
                  </a:lnTo>
                  <a:lnTo>
                    <a:pt x="145" y="35"/>
                  </a:lnTo>
                  <a:lnTo>
                    <a:pt x="152" y="49"/>
                  </a:lnTo>
                  <a:lnTo>
                    <a:pt x="157" y="63"/>
                  </a:lnTo>
                  <a:lnTo>
                    <a:pt x="159" y="78"/>
                  </a:lnTo>
                  <a:lnTo>
                    <a:pt x="157" y="96"/>
                  </a:lnTo>
                  <a:lnTo>
                    <a:pt x="152" y="110"/>
                  </a:lnTo>
                  <a:lnTo>
                    <a:pt x="145" y="124"/>
                  </a:lnTo>
                  <a:lnTo>
                    <a:pt x="136" y="136"/>
                  </a:lnTo>
                  <a:lnTo>
                    <a:pt x="124" y="145"/>
                  </a:lnTo>
                  <a:lnTo>
                    <a:pt x="110" y="152"/>
                  </a:lnTo>
                  <a:lnTo>
                    <a:pt x="96" y="157"/>
                  </a:lnTo>
                  <a:lnTo>
                    <a:pt x="79" y="159"/>
                  </a:lnTo>
                  <a:lnTo>
                    <a:pt x="63" y="157"/>
                  </a:lnTo>
                  <a:lnTo>
                    <a:pt x="49" y="152"/>
                  </a:lnTo>
                  <a:lnTo>
                    <a:pt x="35" y="145"/>
                  </a:lnTo>
                  <a:lnTo>
                    <a:pt x="23" y="136"/>
                  </a:lnTo>
                  <a:lnTo>
                    <a:pt x="14" y="124"/>
                  </a:lnTo>
                  <a:lnTo>
                    <a:pt x="5" y="110"/>
                  </a:lnTo>
                  <a:lnTo>
                    <a:pt x="2" y="96"/>
                  </a:lnTo>
                  <a:lnTo>
                    <a:pt x="0" y="78"/>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78" name="Freeform 106"/>
            <p:cNvSpPr>
              <a:spLocks/>
            </p:cNvSpPr>
            <p:nvPr/>
          </p:nvSpPr>
          <p:spPr bwMode="auto">
            <a:xfrm>
              <a:off x="789" y="3479"/>
              <a:ext cx="156" cy="155"/>
            </a:xfrm>
            <a:custGeom>
              <a:avLst/>
              <a:gdLst>
                <a:gd name="T0" fmla="*/ 156 w 156"/>
                <a:gd name="T1" fmla="*/ 77 h 155"/>
                <a:gd name="T2" fmla="*/ 156 w 156"/>
                <a:gd name="T3" fmla="*/ 92 h 155"/>
                <a:gd name="T4" fmla="*/ 151 w 156"/>
                <a:gd name="T5" fmla="*/ 108 h 155"/>
                <a:gd name="T6" fmla="*/ 144 w 156"/>
                <a:gd name="T7" fmla="*/ 120 h 155"/>
                <a:gd name="T8" fmla="*/ 133 w 156"/>
                <a:gd name="T9" fmla="*/ 132 h 155"/>
                <a:gd name="T10" fmla="*/ 123 w 156"/>
                <a:gd name="T11" fmla="*/ 141 h 155"/>
                <a:gd name="T12" fmla="*/ 109 w 156"/>
                <a:gd name="T13" fmla="*/ 148 h 155"/>
                <a:gd name="T14" fmla="*/ 95 w 156"/>
                <a:gd name="T15" fmla="*/ 153 h 155"/>
                <a:gd name="T16" fmla="*/ 79 w 156"/>
                <a:gd name="T17" fmla="*/ 155 h 155"/>
                <a:gd name="T18" fmla="*/ 63 w 156"/>
                <a:gd name="T19" fmla="*/ 153 h 155"/>
                <a:gd name="T20" fmla="*/ 49 w 156"/>
                <a:gd name="T21" fmla="*/ 148 h 155"/>
                <a:gd name="T22" fmla="*/ 35 w 156"/>
                <a:gd name="T23" fmla="*/ 141 h 155"/>
                <a:gd name="T24" fmla="*/ 23 w 156"/>
                <a:gd name="T25" fmla="*/ 132 h 155"/>
                <a:gd name="T26" fmla="*/ 14 w 156"/>
                <a:gd name="T27" fmla="*/ 120 h 155"/>
                <a:gd name="T28" fmla="*/ 7 w 156"/>
                <a:gd name="T29" fmla="*/ 108 h 155"/>
                <a:gd name="T30" fmla="*/ 2 w 156"/>
                <a:gd name="T31" fmla="*/ 92 h 155"/>
                <a:gd name="T32" fmla="*/ 0 w 156"/>
                <a:gd name="T33" fmla="*/ 77 h 155"/>
                <a:gd name="T34" fmla="*/ 2 w 156"/>
                <a:gd name="T35" fmla="*/ 61 h 155"/>
                <a:gd name="T36" fmla="*/ 7 w 156"/>
                <a:gd name="T37" fmla="*/ 47 h 155"/>
                <a:gd name="T38" fmla="*/ 14 w 156"/>
                <a:gd name="T39" fmla="*/ 33 h 155"/>
                <a:gd name="T40" fmla="*/ 23 w 156"/>
                <a:gd name="T41" fmla="*/ 22 h 155"/>
                <a:gd name="T42" fmla="*/ 35 w 156"/>
                <a:gd name="T43" fmla="*/ 12 h 155"/>
                <a:gd name="T44" fmla="*/ 49 w 156"/>
                <a:gd name="T45" fmla="*/ 5 h 155"/>
                <a:gd name="T46" fmla="*/ 63 w 156"/>
                <a:gd name="T47" fmla="*/ 1 h 155"/>
                <a:gd name="T48" fmla="*/ 79 w 156"/>
                <a:gd name="T49" fmla="*/ 0 h 155"/>
                <a:gd name="T50" fmla="*/ 95 w 156"/>
                <a:gd name="T51" fmla="*/ 1 h 155"/>
                <a:gd name="T52" fmla="*/ 109 w 156"/>
                <a:gd name="T53" fmla="*/ 5 h 155"/>
                <a:gd name="T54" fmla="*/ 123 w 156"/>
                <a:gd name="T55" fmla="*/ 12 h 155"/>
                <a:gd name="T56" fmla="*/ 133 w 156"/>
                <a:gd name="T57" fmla="*/ 22 h 155"/>
                <a:gd name="T58" fmla="*/ 144 w 156"/>
                <a:gd name="T59" fmla="*/ 33 h 155"/>
                <a:gd name="T60" fmla="*/ 151 w 156"/>
                <a:gd name="T61" fmla="*/ 47 h 155"/>
                <a:gd name="T62" fmla="*/ 156 w 156"/>
                <a:gd name="T63" fmla="*/ 61 h 155"/>
                <a:gd name="T64" fmla="*/ 156 w 156"/>
                <a:gd name="T65" fmla="*/ 77 h 15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6"/>
                <a:gd name="T100" fmla="*/ 0 h 155"/>
                <a:gd name="T101" fmla="*/ 156 w 156"/>
                <a:gd name="T102" fmla="*/ 155 h 15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6" h="155">
                  <a:moveTo>
                    <a:pt x="156" y="77"/>
                  </a:moveTo>
                  <a:lnTo>
                    <a:pt x="156" y="92"/>
                  </a:lnTo>
                  <a:lnTo>
                    <a:pt x="151" y="108"/>
                  </a:lnTo>
                  <a:lnTo>
                    <a:pt x="144" y="120"/>
                  </a:lnTo>
                  <a:lnTo>
                    <a:pt x="133" y="132"/>
                  </a:lnTo>
                  <a:lnTo>
                    <a:pt x="123" y="141"/>
                  </a:lnTo>
                  <a:lnTo>
                    <a:pt x="109" y="148"/>
                  </a:lnTo>
                  <a:lnTo>
                    <a:pt x="95" y="153"/>
                  </a:lnTo>
                  <a:lnTo>
                    <a:pt x="79" y="155"/>
                  </a:lnTo>
                  <a:lnTo>
                    <a:pt x="63" y="153"/>
                  </a:lnTo>
                  <a:lnTo>
                    <a:pt x="49" y="148"/>
                  </a:lnTo>
                  <a:lnTo>
                    <a:pt x="35" y="141"/>
                  </a:lnTo>
                  <a:lnTo>
                    <a:pt x="23" y="132"/>
                  </a:lnTo>
                  <a:lnTo>
                    <a:pt x="14" y="120"/>
                  </a:lnTo>
                  <a:lnTo>
                    <a:pt x="7" y="108"/>
                  </a:lnTo>
                  <a:lnTo>
                    <a:pt x="2" y="92"/>
                  </a:lnTo>
                  <a:lnTo>
                    <a:pt x="0" y="77"/>
                  </a:lnTo>
                  <a:lnTo>
                    <a:pt x="2" y="61"/>
                  </a:lnTo>
                  <a:lnTo>
                    <a:pt x="7" y="47"/>
                  </a:lnTo>
                  <a:lnTo>
                    <a:pt x="14" y="33"/>
                  </a:lnTo>
                  <a:lnTo>
                    <a:pt x="23" y="22"/>
                  </a:lnTo>
                  <a:lnTo>
                    <a:pt x="35" y="12"/>
                  </a:lnTo>
                  <a:lnTo>
                    <a:pt x="49" y="5"/>
                  </a:lnTo>
                  <a:lnTo>
                    <a:pt x="63" y="1"/>
                  </a:lnTo>
                  <a:lnTo>
                    <a:pt x="79" y="0"/>
                  </a:lnTo>
                  <a:lnTo>
                    <a:pt x="95" y="1"/>
                  </a:lnTo>
                  <a:lnTo>
                    <a:pt x="109" y="5"/>
                  </a:lnTo>
                  <a:lnTo>
                    <a:pt x="123" y="12"/>
                  </a:lnTo>
                  <a:lnTo>
                    <a:pt x="133" y="22"/>
                  </a:lnTo>
                  <a:lnTo>
                    <a:pt x="144" y="33"/>
                  </a:lnTo>
                  <a:lnTo>
                    <a:pt x="151" y="47"/>
                  </a:lnTo>
                  <a:lnTo>
                    <a:pt x="156" y="61"/>
                  </a:lnTo>
                  <a:lnTo>
                    <a:pt x="156" y="77"/>
                  </a:lnTo>
                  <a:close/>
                </a:path>
              </a:pathLst>
            </a:custGeom>
            <a:gradFill rotWithShape="1">
              <a:gsLst>
                <a:gs pos="0">
                  <a:srgbClr val="FFE3B9"/>
                </a:gs>
                <a:gs pos="100000">
                  <a:srgbClr val="FF99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79" name="Freeform 107"/>
            <p:cNvSpPr>
              <a:spLocks/>
            </p:cNvSpPr>
            <p:nvPr/>
          </p:nvSpPr>
          <p:spPr bwMode="auto">
            <a:xfrm>
              <a:off x="983" y="3048"/>
              <a:ext cx="159" cy="158"/>
            </a:xfrm>
            <a:custGeom>
              <a:avLst/>
              <a:gdLst>
                <a:gd name="T0" fmla="*/ 0 w 159"/>
                <a:gd name="T1" fmla="*/ 78 h 158"/>
                <a:gd name="T2" fmla="*/ 2 w 159"/>
                <a:gd name="T3" fmla="*/ 62 h 158"/>
                <a:gd name="T4" fmla="*/ 7 w 159"/>
                <a:gd name="T5" fmla="*/ 48 h 158"/>
                <a:gd name="T6" fmla="*/ 14 w 159"/>
                <a:gd name="T7" fmla="*/ 34 h 158"/>
                <a:gd name="T8" fmla="*/ 25 w 159"/>
                <a:gd name="T9" fmla="*/ 22 h 158"/>
                <a:gd name="T10" fmla="*/ 35 w 159"/>
                <a:gd name="T11" fmla="*/ 12 h 158"/>
                <a:gd name="T12" fmla="*/ 49 w 159"/>
                <a:gd name="T13" fmla="*/ 5 h 158"/>
                <a:gd name="T14" fmla="*/ 65 w 159"/>
                <a:gd name="T15" fmla="*/ 1 h 158"/>
                <a:gd name="T16" fmla="*/ 80 w 159"/>
                <a:gd name="T17" fmla="*/ 0 h 158"/>
                <a:gd name="T18" fmla="*/ 96 w 159"/>
                <a:gd name="T19" fmla="*/ 1 h 158"/>
                <a:gd name="T20" fmla="*/ 112 w 159"/>
                <a:gd name="T21" fmla="*/ 5 h 158"/>
                <a:gd name="T22" fmla="*/ 124 w 159"/>
                <a:gd name="T23" fmla="*/ 12 h 158"/>
                <a:gd name="T24" fmla="*/ 136 w 159"/>
                <a:gd name="T25" fmla="*/ 22 h 158"/>
                <a:gd name="T26" fmla="*/ 147 w 159"/>
                <a:gd name="T27" fmla="*/ 34 h 158"/>
                <a:gd name="T28" fmla="*/ 154 w 159"/>
                <a:gd name="T29" fmla="*/ 48 h 158"/>
                <a:gd name="T30" fmla="*/ 159 w 159"/>
                <a:gd name="T31" fmla="*/ 62 h 158"/>
                <a:gd name="T32" fmla="*/ 159 w 159"/>
                <a:gd name="T33" fmla="*/ 78 h 158"/>
                <a:gd name="T34" fmla="*/ 159 w 159"/>
                <a:gd name="T35" fmla="*/ 94 h 158"/>
                <a:gd name="T36" fmla="*/ 154 w 159"/>
                <a:gd name="T37" fmla="*/ 110 h 158"/>
                <a:gd name="T38" fmla="*/ 147 w 159"/>
                <a:gd name="T39" fmla="*/ 123 h 158"/>
                <a:gd name="T40" fmla="*/ 136 w 159"/>
                <a:gd name="T41" fmla="*/ 134 h 158"/>
                <a:gd name="T42" fmla="*/ 124 w 159"/>
                <a:gd name="T43" fmla="*/ 144 h 158"/>
                <a:gd name="T44" fmla="*/ 112 w 159"/>
                <a:gd name="T45" fmla="*/ 151 h 158"/>
                <a:gd name="T46" fmla="*/ 96 w 159"/>
                <a:gd name="T47" fmla="*/ 157 h 158"/>
                <a:gd name="T48" fmla="*/ 80 w 159"/>
                <a:gd name="T49" fmla="*/ 158 h 158"/>
                <a:gd name="T50" fmla="*/ 65 w 159"/>
                <a:gd name="T51" fmla="*/ 157 h 158"/>
                <a:gd name="T52" fmla="*/ 49 w 159"/>
                <a:gd name="T53" fmla="*/ 151 h 158"/>
                <a:gd name="T54" fmla="*/ 35 w 159"/>
                <a:gd name="T55" fmla="*/ 144 h 158"/>
                <a:gd name="T56" fmla="*/ 25 w 159"/>
                <a:gd name="T57" fmla="*/ 134 h 158"/>
                <a:gd name="T58" fmla="*/ 14 w 159"/>
                <a:gd name="T59" fmla="*/ 123 h 158"/>
                <a:gd name="T60" fmla="*/ 7 w 159"/>
                <a:gd name="T61" fmla="*/ 110 h 158"/>
                <a:gd name="T62" fmla="*/ 2 w 159"/>
                <a:gd name="T63" fmla="*/ 94 h 158"/>
                <a:gd name="T64" fmla="*/ 0 w 159"/>
                <a:gd name="T65" fmla="*/ 78 h 15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8"/>
                <a:gd name="T101" fmla="*/ 159 w 159"/>
                <a:gd name="T102" fmla="*/ 158 h 15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8">
                  <a:moveTo>
                    <a:pt x="0" y="78"/>
                  </a:moveTo>
                  <a:lnTo>
                    <a:pt x="2" y="62"/>
                  </a:lnTo>
                  <a:lnTo>
                    <a:pt x="7" y="48"/>
                  </a:lnTo>
                  <a:lnTo>
                    <a:pt x="14" y="34"/>
                  </a:lnTo>
                  <a:lnTo>
                    <a:pt x="25" y="22"/>
                  </a:lnTo>
                  <a:lnTo>
                    <a:pt x="35" y="12"/>
                  </a:lnTo>
                  <a:lnTo>
                    <a:pt x="49" y="5"/>
                  </a:lnTo>
                  <a:lnTo>
                    <a:pt x="65" y="1"/>
                  </a:lnTo>
                  <a:lnTo>
                    <a:pt x="80" y="0"/>
                  </a:lnTo>
                  <a:lnTo>
                    <a:pt x="96" y="1"/>
                  </a:lnTo>
                  <a:lnTo>
                    <a:pt x="112" y="5"/>
                  </a:lnTo>
                  <a:lnTo>
                    <a:pt x="124" y="12"/>
                  </a:lnTo>
                  <a:lnTo>
                    <a:pt x="136" y="22"/>
                  </a:lnTo>
                  <a:lnTo>
                    <a:pt x="147" y="34"/>
                  </a:lnTo>
                  <a:lnTo>
                    <a:pt x="154" y="48"/>
                  </a:lnTo>
                  <a:lnTo>
                    <a:pt x="159" y="62"/>
                  </a:lnTo>
                  <a:lnTo>
                    <a:pt x="159" y="78"/>
                  </a:lnTo>
                  <a:lnTo>
                    <a:pt x="159" y="94"/>
                  </a:lnTo>
                  <a:lnTo>
                    <a:pt x="154" y="110"/>
                  </a:lnTo>
                  <a:lnTo>
                    <a:pt x="147" y="123"/>
                  </a:lnTo>
                  <a:lnTo>
                    <a:pt x="136" y="134"/>
                  </a:lnTo>
                  <a:lnTo>
                    <a:pt x="124" y="144"/>
                  </a:lnTo>
                  <a:lnTo>
                    <a:pt x="112" y="151"/>
                  </a:lnTo>
                  <a:lnTo>
                    <a:pt x="96" y="157"/>
                  </a:lnTo>
                  <a:lnTo>
                    <a:pt x="80" y="158"/>
                  </a:lnTo>
                  <a:lnTo>
                    <a:pt x="65" y="157"/>
                  </a:lnTo>
                  <a:lnTo>
                    <a:pt x="49" y="151"/>
                  </a:lnTo>
                  <a:lnTo>
                    <a:pt x="35" y="144"/>
                  </a:lnTo>
                  <a:lnTo>
                    <a:pt x="25" y="134"/>
                  </a:lnTo>
                  <a:lnTo>
                    <a:pt x="14" y="123"/>
                  </a:lnTo>
                  <a:lnTo>
                    <a:pt x="7" y="110"/>
                  </a:lnTo>
                  <a:lnTo>
                    <a:pt x="2" y="94"/>
                  </a:lnTo>
                  <a:lnTo>
                    <a:pt x="0" y="78"/>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80" name="Freeform 108"/>
            <p:cNvSpPr>
              <a:spLocks/>
            </p:cNvSpPr>
            <p:nvPr/>
          </p:nvSpPr>
          <p:spPr bwMode="auto">
            <a:xfrm>
              <a:off x="1208" y="3905"/>
              <a:ext cx="109" cy="108"/>
            </a:xfrm>
            <a:custGeom>
              <a:avLst/>
              <a:gdLst>
                <a:gd name="T0" fmla="*/ 0 w 109"/>
                <a:gd name="T1" fmla="*/ 54 h 108"/>
                <a:gd name="T2" fmla="*/ 2 w 109"/>
                <a:gd name="T3" fmla="*/ 43 h 108"/>
                <a:gd name="T4" fmla="*/ 4 w 109"/>
                <a:gd name="T5" fmla="*/ 33 h 108"/>
                <a:gd name="T6" fmla="*/ 9 w 109"/>
                <a:gd name="T7" fmla="*/ 24 h 108"/>
                <a:gd name="T8" fmla="*/ 16 w 109"/>
                <a:gd name="T9" fmla="*/ 15 h 108"/>
                <a:gd name="T10" fmla="*/ 25 w 109"/>
                <a:gd name="T11" fmla="*/ 10 h 108"/>
                <a:gd name="T12" fmla="*/ 34 w 109"/>
                <a:gd name="T13" fmla="*/ 5 h 108"/>
                <a:gd name="T14" fmla="*/ 44 w 109"/>
                <a:gd name="T15" fmla="*/ 1 h 108"/>
                <a:gd name="T16" fmla="*/ 54 w 109"/>
                <a:gd name="T17" fmla="*/ 0 h 108"/>
                <a:gd name="T18" fmla="*/ 65 w 109"/>
                <a:gd name="T19" fmla="*/ 1 h 108"/>
                <a:gd name="T20" fmla="*/ 75 w 109"/>
                <a:gd name="T21" fmla="*/ 5 h 108"/>
                <a:gd name="T22" fmla="*/ 84 w 109"/>
                <a:gd name="T23" fmla="*/ 10 h 108"/>
                <a:gd name="T24" fmla="*/ 93 w 109"/>
                <a:gd name="T25" fmla="*/ 15 h 108"/>
                <a:gd name="T26" fmla="*/ 98 w 109"/>
                <a:gd name="T27" fmla="*/ 24 h 108"/>
                <a:gd name="T28" fmla="*/ 103 w 109"/>
                <a:gd name="T29" fmla="*/ 33 h 108"/>
                <a:gd name="T30" fmla="*/ 107 w 109"/>
                <a:gd name="T31" fmla="*/ 43 h 108"/>
                <a:gd name="T32" fmla="*/ 109 w 109"/>
                <a:gd name="T33" fmla="*/ 54 h 108"/>
                <a:gd name="T34" fmla="*/ 107 w 109"/>
                <a:gd name="T35" fmla="*/ 64 h 108"/>
                <a:gd name="T36" fmla="*/ 103 w 109"/>
                <a:gd name="T37" fmla="*/ 75 h 108"/>
                <a:gd name="T38" fmla="*/ 98 w 109"/>
                <a:gd name="T39" fmla="*/ 84 h 108"/>
                <a:gd name="T40" fmla="*/ 93 w 109"/>
                <a:gd name="T41" fmla="*/ 92 h 108"/>
                <a:gd name="T42" fmla="*/ 84 w 109"/>
                <a:gd name="T43" fmla="*/ 99 h 108"/>
                <a:gd name="T44" fmla="*/ 75 w 109"/>
                <a:gd name="T45" fmla="*/ 104 h 108"/>
                <a:gd name="T46" fmla="*/ 65 w 109"/>
                <a:gd name="T47" fmla="*/ 106 h 108"/>
                <a:gd name="T48" fmla="*/ 54 w 109"/>
                <a:gd name="T49" fmla="*/ 108 h 108"/>
                <a:gd name="T50" fmla="*/ 44 w 109"/>
                <a:gd name="T51" fmla="*/ 106 h 108"/>
                <a:gd name="T52" fmla="*/ 34 w 109"/>
                <a:gd name="T53" fmla="*/ 104 h 108"/>
                <a:gd name="T54" fmla="*/ 25 w 109"/>
                <a:gd name="T55" fmla="*/ 99 h 108"/>
                <a:gd name="T56" fmla="*/ 16 w 109"/>
                <a:gd name="T57" fmla="*/ 92 h 108"/>
                <a:gd name="T58" fmla="*/ 9 w 109"/>
                <a:gd name="T59" fmla="*/ 84 h 108"/>
                <a:gd name="T60" fmla="*/ 4 w 109"/>
                <a:gd name="T61" fmla="*/ 75 h 108"/>
                <a:gd name="T62" fmla="*/ 2 w 109"/>
                <a:gd name="T63" fmla="*/ 64 h 108"/>
                <a:gd name="T64" fmla="*/ 0 w 109"/>
                <a:gd name="T65" fmla="*/ 54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9"/>
                <a:gd name="T100" fmla="*/ 0 h 108"/>
                <a:gd name="T101" fmla="*/ 109 w 109"/>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9" h="108">
                  <a:moveTo>
                    <a:pt x="0" y="54"/>
                  </a:moveTo>
                  <a:lnTo>
                    <a:pt x="2" y="43"/>
                  </a:lnTo>
                  <a:lnTo>
                    <a:pt x="4" y="33"/>
                  </a:lnTo>
                  <a:lnTo>
                    <a:pt x="9" y="24"/>
                  </a:lnTo>
                  <a:lnTo>
                    <a:pt x="16" y="15"/>
                  </a:lnTo>
                  <a:lnTo>
                    <a:pt x="25" y="10"/>
                  </a:lnTo>
                  <a:lnTo>
                    <a:pt x="34" y="5"/>
                  </a:lnTo>
                  <a:lnTo>
                    <a:pt x="44" y="1"/>
                  </a:lnTo>
                  <a:lnTo>
                    <a:pt x="54" y="0"/>
                  </a:lnTo>
                  <a:lnTo>
                    <a:pt x="65" y="1"/>
                  </a:lnTo>
                  <a:lnTo>
                    <a:pt x="75" y="5"/>
                  </a:lnTo>
                  <a:lnTo>
                    <a:pt x="84" y="10"/>
                  </a:lnTo>
                  <a:lnTo>
                    <a:pt x="93" y="15"/>
                  </a:lnTo>
                  <a:lnTo>
                    <a:pt x="98" y="24"/>
                  </a:lnTo>
                  <a:lnTo>
                    <a:pt x="103" y="33"/>
                  </a:lnTo>
                  <a:lnTo>
                    <a:pt x="107" y="43"/>
                  </a:lnTo>
                  <a:lnTo>
                    <a:pt x="109" y="54"/>
                  </a:lnTo>
                  <a:lnTo>
                    <a:pt x="107" y="64"/>
                  </a:lnTo>
                  <a:lnTo>
                    <a:pt x="103" y="75"/>
                  </a:lnTo>
                  <a:lnTo>
                    <a:pt x="98" y="84"/>
                  </a:lnTo>
                  <a:lnTo>
                    <a:pt x="93" y="92"/>
                  </a:lnTo>
                  <a:lnTo>
                    <a:pt x="84" y="99"/>
                  </a:lnTo>
                  <a:lnTo>
                    <a:pt x="75" y="104"/>
                  </a:lnTo>
                  <a:lnTo>
                    <a:pt x="65" y="106"/>
                  </a:lnTo>
                  <a:lnTo>
                    <a:pt x="54" y="108"/>
                  </a:lnTo>
                  <a:lnTo>
                    <a:pt x="44" y="106"/>
                  </a:lnTo>
                  <a:lnTo>
                    <a:pt x="34" y="104"/>
                  </a:lnTo>
                  <a:lnTo>
                    <a:pt x="25" y="99"/>
                  </a:lnTo>
                  <a:lnTo>
                    <a:pt x="16" y="92"/>
                  </a:lnTo>
                  <a:lnTo>
                    <a:pt x="9" y="84"/>
                  </a:lnTo>
                  <a:lnTo>
                    <a:pt x="4" y="75"/>
                  </a:lnTo>
                  <a:lnTo>
                    <a:pt x="2" y="64"/>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81" name="Freeform 109"/>
            <p:cNvSpPr>
              <a:spLocks/>
            </p:cNvSpPr>
            <p:nvPr/>
          </p:nvSpPr>
          <p:spPr bwMode="auto">
            <a:xfrm>
              <a:off x="1163" y="3477"/>
              <a:ext cx="108" cy="106"/>
            </a:xfrm>
            <a:custGeom>
              <a:avLst/>
              <a:gdLst>
                <a:gd name="T0" fmla="*/ 0 w 108"/>
                <a:gd name="T1" fmla="*/ 52 h 106"/>
                <a:gd name="T2" fmla="*/ 2 w 108"/>
                <a:gd name="T3" fmla="*/ 42 h 106"/>
                <a:gd name="T4" fmla="*/ 3 w 108"/>
                <a:gd name="T5" fmla="*/ 31 h 106"/>
                <a:gd name="T6" fmla="*/ 9 w 108"/>
                <a:gd name="T7" fmla="*/ 23 h 106"/>
                <a:gd name="T8" fmla="*/ 16 w 108"/>
                <a:gd name="T9" fmla="*/ 16 h 106"/>
                <a:gd name="T10" fmla="*/ 24 w 108"/>
                <a:gd name="T11" fmla="*/ 9 h 106"/>
                <a:gd name="T12" fmla="*/ 33 w 108"/>
                <a:gd name="T13" fmla="*/ 3 h 106"/>
                <a:gd name="T14" fmla="*/ 44 w 108"/>
                <a:gd name="T15" fmla="*/ 0 h 106"/>
                <a:gd name="T16" fmla="*/ 54 w 108"/>
                <a:gd name="T17" fmla="*/ 0 h 106"/>
                <a:gd name="T18" fmla="*/ 65 w 108"/>
                <a:gd name="T19" fmla="*/ 0 h 106"/>
                <a:gd name="T20" fmla="*/ 75 w 108"/>
                <a:gd name="T21" fmla="*/ 3 h 106"/>
                <a:gd name="T22" fmla="*/ 84 w 108"/>
                <a:gd name="T23" fmla="*/ 9 h 106"/>
                <a:gd name="T24" fmla="*/ 93 w 108"/>
                <a:gd name="T25" fmla="*/ 16 h 106"/>
                <a:gd name="T26" fmla="*/ 98 w 108"/>
                <a:gd name="T27" fmla="*/ 23 h 106"/>
                <a:gd name="T28" fmla="*/ 103 w 108"/>
                <a:gd name="T29" fmla="*/ 31 h 106"/>
                <a:gd name="T30" fmla="*/ 106 w 108"/>
                <a:gd name="T31" fmla="*/ 42 h 106"/>
                <a:gd name="T32" fmla="*/ 108 w 108"/>
                <a:gd name="T33" fmla="*/ 52 h 106"/>
                <a:gd name="T34" fmla="*/ 106 w 108"/>
                <a:gd name="T35" fmla="*/ 65 h 106"/>
                <a:gd name="T36" fmla="*/ 103 w 108"/>
                <a:gd name="T37" fmla="*/ 73 h 106"/>
                <a:gd name="T38" fmla="*/ 98 w 108"/>
                <a:gd name="T39" fmla="*/ 84 h 106"/>
                <a:gd name="T40" fmla="*/ 93 w 108"/>
                <a:gd name="T41" fmla="*/ 91 h 106"/>
                <a:gd name="T42" fmla="*/ 84 w 108"/>
                <a:gd name="T43" fmla="*/ 98 h 106"/>
                <a:gd name="T44" fmla="*/ 75 w 108"/>
                <a:gd name="T45" fmla="*/ 103 h 106"/>
                <a:gd name="T46" fmla="*/ 65 w 108"/>
                <a:gd name="T47" fmla="*/ 106 h 106"/>
                <a:gd name="T48" fmla="*/ 54 w 108"/>
                <a:gd name="T49" fmla="*/ 106 h 106"/>
                <a:gd name="T50" fmla="*/ 44 w 108"/>
                <a:gd name="T51" fmla="*/ 106 h 106"/>
                <a:gd name="T52" fmla="*/ 33 w 108"/>
                <a:gd name="T53" fmla="*/ 103 h 106"/>
                <a:gd name="T54" fmla="*/ 24 w 108"/>
                <a:gd name="T55" fmla="*/ 98 h 106"/>
                <a:gd name="T56" fmla="*/ 16 w 108"/>
                <a:gd name="T57" fmla="*/ 91 h 106"/>
                <a:gd name="T58" fmla="*/ 9 w 108"/>
                <a:gd name="T59" fmla="*/ 84 h 106"/>
                <a:gd name="T60" fmla="*/ 3 w 108"/>
                <a:gd name="T61" fmla="*/ 73 h 106"/>
                <a:gd name="T62" fmla="*/ 2 w 108"/>
                <a:gd name="T63" fmla="*/ 65 h 106"/>
                <a:gd name="T64" fmla="*/ 0 w 108"/>
                <a:gd name="T65" fmla="*/ 52 h 10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8"/>
                <a:gd name="T100" fmla="*/ 0 h 106"/>
                <a:gd name="T101" fmla="*/ 108 w 108"/>
                <a:gd name="T102" fmla="*/ 106 h 10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8" h="106">
                  <a:moveTo>
                    <a:pt x="0" y="52"/>
                  </a:moveTo>
                  <a:lnTo>
                    <a:pt x="2" y="42"/>
                  </a:lnTo>
                  <a:lnTo>
                    <a:pt x="3" y="31"/>
                  </a:lnTo>
                  <a:lnTo>
                    <a:pt x="9" y="23"/>
                  </a:lnTo>
                  <a:lnTo>
                    <a:pt x="16" y="16"/>
                  </a:lnTo>
                  <a:lnTo>
                    <a:pt x="24" y="9"/>
                  </a:lnTo>
                  <a:lnTo>
                    <a:pt x="33" y="3"/>
                  </a:lnTo>
                  <a:lnTo>
                    <a:pt x="44" y="0"/>
                  </a:lnTo>
                  <a:lnTo>
                    <a:pt x="54" y="0"/>
                  </a:lnTo>
                  <a:lnTo>
                    <a:pt x="65" y="0"/>
                  </a:lnTo>
                  <a:lnTo>
                    <a:pt x="75" y="3"/>
                  </a:lnTo>
                  <a:lnTo>
                    <a:pt x="84" y="9"/>
                  </a:lnTo>
                  <a:lnTo>
                    <a:pt x="93" y="16"/>
                  </a:lnTo>
                  <a:lnTo>
                    <a:pt x="98" y="23"/>
                  </a:lnTo>
                  <a:lnTo>
                    <a:pt x="103" y="31"/>
                  </a:lnTo>
                  <a:lnTo>
                    <a:pt x="106" y="42"/>
                  </a:lnTo>
                  <a:lnTo>
                    <a:pt x="108" y="52"/>
                  </a:lnTo>
                  <a:lnTo>
                    <a:pt x="106" y="65"/>
                  </a:lnTo>
                  <a:lnTo>
                    <a:pt x="103" y="73"/>
                  </a:lnTo>
                  <a:lnTo>
                    <a:pt x="98" y="84"/>
                  </a:lnTo>
                  <a:lnTo>
                    <a:pt x="93" y="91"/>
                  </a:lnTo>
                  <a:lnTo>
                    <a:pt x="84" y="98"/>
                  </a:lnTo>
                  <a:lnTo>
                    <a:pt x="75" y="103"/>
                  </a:lnTo>
                  <a:lnTo>
                    <a:pt x="65" y="106"/>
                  </a:lnTo>
                  <a:lnTo>
                    <a:pt x="54" y="106"/>
                  </a:lnTo>
                  <a:lnTo>
                    <a:pt x="44" y="106"/>
                  </a:lnTo>
                  <a:lnTo>
                    <a:pt x="33" y="103"/>
                  </a:lnTo>
                  <a:lnTo>
                    <a:pt x="24" y="98"/>
                  </a:lnTo>
                  <a:lnTo>
                    <a:pt x="16" y="91"/>
                  </a:lnTo>
                  <a:lnTo>
                    <a:pt x="9" y="84"/>
                  </a:lnTo>
                  <a:lnTo>
                    <a:pt x="3" y="73"/>
                  </a:lnTo>
                  <a:lnTo>
                    <a:pt x="2" y="65"/>
                  </a:lnTo>
                  <a:lnTo>
                    <a:pt x="0" y="52"/>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82" name="Freeform 110"/>
            <p:cNvSpPr>
              <a:spLocks/>
            </p:cNvSpPr>
            <p:nvPr/>
          </p:nvSpPr>
          <p:spPr bwMode="auto">
            <a:xfrm>
              <a:off x="686" y="3247"/>
              <a:ext cx="109" cy="108"/>
            </a:xfrm>
            <a:custGeom>
              <a:avLst/>
              <a:gdLst>
                <a:gd name="T0" fmla="*/ 0 w 109"/>
                <a:gd name="T1" fmla="*/ 54 h 108"/>
                <a:gd name="T2" fmla="*/ 2 w 109"/>
                <a:gd name="T3" fmla="*/ 43 h 108"/>
                <a:gd name="T4" fmla="*/ 6 w 109"/>
                <a:gd name="T5" fmla="*/ 33 h 108"/>
                <a:gd name="T6" fmla="*/ 11 w 109"/>
                <a:gd name="T7" fmla="*/ 24 h 108"/>
                <a:gd name="T8" fmla="*/ 16 w 109"/>
                <a:gd name="T9" fmla="*/ 17 h 108"/>
                <a:gd name="T10" fmla="*/ 25 w 109"/>
                <a:gd name="T11" fmla="*/ 10 h 108"/>
                <a:gd name="T12" fmla="*/ 34 w 109"/>
                <a:gd name="T13" fmla="*/ 5 h 108"/>
                <a:gd name="T14" fmla="*/ 44 w 109"/>
                <a:gd name="T15" fmla="*/ 1 h 108"/>
                <a:gd name="T16" fmla="*/ 54 w 109"/>
                <a:gd name="T17" fmla="*/ 0 h 108"/>
                <a:gd name="T18" fmla="*/ 65 w 109"/>
                <a:gd name="T19" fmla="*/ 1 h 108"/>
                <a:gd name="T20" fmla="*/ 75 w 109"/>
                <a:gd name="T21" fmla="*/ 5 h 108"/>
                <a:gd name="T22" fmla="*/ 84 w 109"/>
                <a:gd name="T23" fmla="*/ 10 h 108"/>
                <a:gd name="T24" fmla="*/ 93 w 109"/>
                <a:gd name="T25" fmla="*/ 17 h 108"/>
                <a:gd name="T26" fmla="*/ 100 w 109"/>
                <a:gd name="T27" fmla="*/ 24 h 108"/>
                <a:gd name="T28" fmla="*/ 105 w 109"/>
                <a:gd name="T29" fmla="*/ 33 h 108"/>
                <a:gd name="T30" fmla="*/ 107 w 109"/>
                <a:gd name="T31" fmla="*/ 43 h 108"/>
                <a:gd name="T32" fmla="*/ 109 w 109"/>
                <a:gd name="T33" fmla="*/ 54 h 108"/>
                <a:gd name="T34" fmla="*/ 107 w 109"/>
                <a:gd name="T35" fmla="*/ 66 h 108"/>
                <a:gd name="T36" fmla="*/ 105 w 109"/>
                <a:gd name="T37" fmla="*/ 75 h 108"/>
                <a:gd name="T38" fmla="*/ 100 w 109"/>
                <a:gd name="T39" fmla="*/ 85 h 108"/>
                <a:gd name="T40" fmla="*/ 93 w 109"/>
                <a:gd name="T41" fmla="*/ 92 h 108"/>
                <a:gd name="T42" fmla="*/ 84 w 109"/>
                <a:gd name="T43" fmla="*/ 99 h 108"/>
                <a:gd name="T44" fmla="*/ 75 w 109"/>
                <a:gd name="T45" fmla="*/ 104 h 108"/>
                <a:gd name="T46" fmla="*/ 65 w 109"/>
                <a:gd name="T47" fmla="*/ 108 h 108"/>
                <a:gd name="T48" fmla="*/ 54 w 109"/>
                <a:gd name="T49" fmla="*/ 108 h 108"/>
                <a:gd name="T50" fmla="*/ 44 w 109"/>
                <a:gd name="T51" fmla="*/ 108 h 108"/>
                <a:gd name="T52" fmla="*/ 34 w 109"/>
                <a:gd name="T53" fmla="*/ 104 h 108"/>
                <a:gd name="T54" fmla="*/ 25 w 109"/>
                <a:gd name="T55" fmla="*/ 99 h 108"/>
                <a:gd name="T56" fmla="*/ 16 w 109"/>
                <a:gd name="T57" fmla="*/ 92 h 108"/>
                <a:gd name="T58" fmla="*/ 11 w 109"/>
                <a:gd name="T59" fmla="*/ 85 h 108"/>
                <a:gd name="T60" fmla="*/ 6 w 109"/>
                <a:gd name="T61" fmla="*/ 75 h 108"/>
                <a:gd name="T62" fmla="*/ 2 w 109"/>
                <a:gd name="T63" fmla="*/ 66 h 108"/>
                <a:gd name="T64" fmla="*/ 0 w 109"/>
                <a:gd name="T65" fmla="*/ 54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9"/>
                <a:gd name="T100" fmla="*/ 0 h 108"/>
                <a:gd name="T101" fmla="*/ 109 w 109"/>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9" h="108">
                  <a:moveTo>
                    <a:pt x="0" y="54"/>
                  </a:moveTo>
                  <a:lnTo>
                    <a:pt x="2" y="43"/>
                  </a:lnTo>
                  <a:lnTo>
                    <a:pt x="6" y="33"/>
                  </a:lnTo>
                  <a:lnTo>
                    <a:pt x="11" y="24"/>
                  </a:lnTo>
                  <a:lnTo>
                    <a:pt x="16" y="17"/>
                  </a:lnTo>
                  <a:lnTo>
                    <a:pt x="25" y="10"/>
                  </a:lnTo>
                  <a:lnTo>
                    <a:pt x="34" y="5"/>
                  </a:lnTo>
                  <a:lnTo>
                    <a:pt x="44" y="1"/>
                  </a:lnTo>
                  <a:lnTo>
                    <a:pt x="54" y="0"/>
                  </a:lnTo>
                  <a:lnTo>
                    <a:pt x="65" y="1"/>
                  </a:lnTo>
                  <a:lnTo>
                    <a:pt x="75" y="5"/>
                  </a:lnTo>
                  <a:lnTo>
                    <a:pt x="84" y="10"/>
                  </a:lnTo>
                  <a:lnTo>
                    <a:pt x="93" y="17"/>
                  </a:lnTo>
                  <a:lnTo>
                    <a:pt x="100" y="24"/>
                  </a:lnTo>
                  <a:lnTo>
                    <a:pt x="105" y="33"/>
                  </a:lnTo>
                  <a:lnTo>
                    <a:pt x="107" y="43"/>
                  </a:lnTo>
                  <a:lnTo>
                    <a:pt x="109" y="54"/>
                  </a:lnTo>
                  <a:lnTo>
                    <a:pt x="107" y="66"/>
                  </a:lnTo>
                  <a:lnTo>
                    <a:pt x="105" y="75"/>
                  </a:lnTo>
                  <a:lnTo>
                    <a:pt x="100" y="85"/>
                  </a:lnTo>
                  <a:lnTo>
                    <a:pt x="93" y="92"/>
                  </a:lnTo>
                  <a:lnTo>
                    <a:pt x="84" y="99"/>
                  </a:lnTo>
                  <a:lnTo>
                    <a:pt x="75" y="104"/>
                  </a:lnTo>
                  <a:lnTo>
                    <a:pt x="65" y="108"/>
                  </a:lnTo>
                  <a:lnTo>
                    <a:pt x="54" y="108"/>
                  </a:lnTo>
                  <a:lnTo>
                    <a:pt x="44" y="108"/>
                  </a:lnTo>
                  <a:lnTo>
                    <a:pt x="34" y="104"/>
                  </a:lnTo>
                  <a:lnTo>
                    <a:pt x="25" y="99"/>
                  </a:lnTo>
                  <a:lnTo>
                    <a:pt x="16" y="92"/>
                  </a:lnTo>
                  <a:lnTo>
                    <a:pt x="11" y="85"/>
                  </a:lnTo>
                  <a:lnTo>
                    <a:pt x="6" y="75"/>
                  </a:lnTo>
                  <a:lnTo>
                    <a:pt x="2" y="66"/>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83" name="Freeform 111"/>
            <p:cNvSpPr>
              <a:spLocks/>
            </p:cNvSpPr>
            <p:nvPr/>
          </p:nvSpPr>
          <p:spPr bwMode="auto">
            <a:xfrm>
              <a:off x="617" y="3679"/>
              <a:ext cx="169" cy="170"/>
            </a:xfrm>
            <a:custGeom>
              <a:avLst/>
              <a:gdLst>
                <a:gd name="T0" fmla="*/ 0 w 169"/>
                <a:gd name="T1" fmla="*/ 84 h 170"/>
                <a:gd name="T2" fmla="*/ 1 w 169"/>
                <a:gd name="T3" fmla="*/ 69 h 170"/>
                <a:gd name="T4" fmla="*/ 7 w 169"/>
                <a:gd name="T5" fmla="*/ 51 h 170"/>
                <a:gd name="T6" fmla="*/ 14 w 169"/>
                <a:gd name="T7" fmla="*/ 37 h 170"/>
                <a:gd name="T8" fmla="*/ 24 w 169"/>
                <a:gd name="T9" fmla="*/ 25 h 170"/>
                <a:gd name="T10" fmla="*/ 36 w 169"/>
                <a:gd name="T11" fmla="*/ 14 h 170"/>
                <a:gd name="T12" fmla="*/ 50 w 169"/>
                <a:gd name="T13" fmla="*/ 6 h 170"/>
                <a:gd name="T14" fmla="*/ 68 w 169"/>
                <a:gd name="T15" fmla="*/ 2 h 170"/>
                <a:gd name="T16" fmla="*/ 83 w 169"/>
                <a:gd name="T17" fmla="*/ 0 h 170"/>
                <a:gd name="T18" fmla="*/ 101 w 169"/>
                <a:gd name="T19" fmla="*/ 2 h 170"/>
                <a:gd name="T20" fmla="*/ 117 w 169"/>
                <a:gd name="T21" fmla="*/ 6 h 170"/>
                <a:gd name="T22" fmla="*/ 132 w 169"/>
                <a:gd name="T23" fmla="*/ 14 h 170"/>
                <a:gd name="T24" fmla="*/ 144 w 169"/>
                <a:gd name="T25" fmla="*/ 25 h 170"/>
                <a:gd name="T26" fmla="*/ 155 w 169"/>
                <a:gd name="T27" fmla="*/ 37 h 170"/>
                <a:gd name="T28" fmla="*/ 162 w 169"/>
                <a:gd name="T29" fmla="*/ 51 h 170"/>
                <a:gd name="T30" fmla="*/ 167 w 169"/>
                <a:gd name="T31" fmla="*/ 69 h 170"/>
                <a:gd name="T32" fmla="*/ 169 w 169"/>
                <a:gd name="T33" fmla="*/ 84 h 170"/>
                <a:gd name="T34" fmla="*/ 167 w 169"/>
                <a:gd name="T35" fmla="*/ 102 h 170"/>
                <a:gd name="T36" fmla="*/ 162 w 169"/>
                <a:gd name="T37" fmla="*/ 117 h 170"/>
                <a:gd name="T38" fmla="*/ 155 w 169"/>
                <a:gd name="T39" fmla="*/ 133 h 170"/>
                <a:gd name="T40" fmla="*/ 144 w 169"/>
                <a:gd name="T41" fmla="*/ 145 h 170"/>
                <a:gd name="T42" fmla="*/ 132 w 169"/>
                <a:gd name="T43" fmla="*/ 156 h 170"/>
                <a:gd name="T44" fmla="*/ 117 w 169"/>
                <a:gd name="T45" fmla="*/ 163 h 170"/>
                <a:gd name="T46" fmla="*/ 101 w 169"/>
                <a:gd name="T47" fmla="*/ 168 h 170"/>
                <a:gd name="T48" fmla="*/ 83 w 169"/>
                <a:gd name="T49" fmla="*/ 170 h 170"/>
                <a:gd name="T50" fmla="*/ 68 w 169"/>
                <a:gd name="T51" fmla="*/ 168 h 170"/>
                <a:gd name="T52" fmla="*/ 50 w 169"/>
                <a:gd name="T53" fmla="*/ 163 h 170"/>
                <a:gd name="T54" fmla="*/ 36 w 169"/>
                <a:gd name="T55" fmla="*/ 156 h 170"/>
                <a:gd name="T56" fmla="*/ 24 w 169"/>
                <a:gd name="T57" fmla="*/ 145 h 170"/>
                <a:gd name="T58" fmla="*/ 14 w 169"/>
                <a:gd name="T59" fmla="*/ 133 h 170"/>
                <a:gd name="T60" fmla="*/ 7 w 169"/>
                <a:gd name="T61" fmla="*/ 117 h 170"/>
                <a:gd name="T62" fmla="*/ 1 w 169"/>
                <a:gd name="T63" fmla="*/ 102 h 170"/>
                <a:gd name="T64" fmla="*/ 0 w 169"/>
                <a:gd name="T65" fmla="*/ 84 h 17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69"/>
                <a:gd name="T100" fmla="*/ 0 h 170"/>
                <a:gd name="T101" fmla="*/ 169 w 169"/>
                <a:gd name="T102" fmla="*/ 170 h 17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69" h="170">
                  <a:moveTo>
                    <a:pt x="0" y="84"/>
                  </a:moveTo>
                  <a:lnTo>
                    <a:pt x="1" y="69"/>
                  </a:lnTo>
                  <a:lnTo>
                    <a:pt x="7" y="51"/>
                  </a:lnTo>
                  <a:lnTo>
                    <a:pt x="14" y="37"/>
                  </a:lnTo>
                  <a:lnTo>
                    <a:pt x="24" y="25"/>
                  </a:lnTo>
                  <a:lnTo>
                    <a:pt x="36" y="14"/>
                  </a:lnTo>
                  <a:lnTo>
                    <a:pt x="50" y="6"/>
                  </a:lnTo>
                  <a:lnTo>
                    <a:pt x="68" y="2"/>
                  </a:lnTo>
                  <a:lnTo>
                    <a:pt x="83" y="0"/>
                  </a:lnTo>
                  <a:lnTo>
                    <a:pt x="101" y="2"/>
                  </a:lnTo>
                  <a:lnTo>
                    <a:pt x="117" y="6"/>
                  </a:lnTo>
                  <a:lnTo>
                    <a:pt x="132" y="14"/>
                  </a:lnTo>
                  <a:lnTo>
                    <a:pt x="144" y="25"/>
                  </a:lnTo>
                  <a:lnTo>
                    <a:pt x="155" y="37"/>
                  </a:lnTo>
                  <a:lnTo>
                    <a:pt x="162" y="51"/>
                  </a:lnTo>
                  <a:lnTo>
                    <a:pt x="167" y="69"/>
                  </a:lnTo>
                  <a:lnTo>
                    <a:pt x="169" y="84"/>
                  </a:lnTo>
                  <a:lnTo>
                    <a:pt x="167" y="102"/>
                  </a:lnTo>
                  <a:lnTo>
                    <a:pt x="162" y="117"/>
                  </a:lnTo>
                  <a:lnTo>
                    <a:pt x="155" y="133"/>
                  </a:lnTo>
                  <a:lnTo>
                    <a:pt x="144" y="145"/>
                  </a:lnTo>
                  <a:lnTo>
                    <a:pt x="132" y="156"/>
                  </a:lnTo>
                  <a:lnTo>
                    <a:pt x="117" y="163"/>
                  </a:lnTo>
                  <a:lnTo>
                    <a:pt x="101" y="168"/>
                  </a:lnTo>
                  <a:lnTo>
                    <a:pt x="83" y="170"/>
                  </a:lnTo>
                  <a:lnTo>
                    <a:pt x="68" y="168"/>
                  </a:lnTo>
                  <a:lnTo>
                    <a:pt x="50" y="163"/>
                  </a:lnTo>
                  <a:lnTo>
                    <a:pt x="36" y="156"/>
                  </a:lnTo>
                  <a:lnTo>
                    <a:pt x="24" y="145"/>
                  </a:lnTo>
                  <a:lnTo>
                    <a:pt x="14" y="133"/>
                  </a:lnTo>
                  <a:lnTo>
                    <a:pt x="7" y="117"/>
                  </a:lnTo>
                  <a:lnTo>
                    <a:pt x="1" y="102"/>
                  </a:lnTo>
                  <a:lnTo>
                    <a:pt x="0" y="84"/>
                  </a:lnTo>
                  <a:close/>
                </a:path>
              </a:pathLst>
            </a:custGeom>
            <a:gradFill rotWithShape="1">
              <a:gsLst>
                <a:gs pos="0">
                  <a:srgbClr val="FFE2DB"/>
                </a:gs>
                <a:gs pos="100000">
                  <a:srgbClr val="EC2D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84" name="Freeform 112"/>
            <p:cNvSpPr>
              <a:spLocks/>
            </p:cNvSpPr>
            <p:nvPr/>
          </p:nvSpPr>
          <p:spPr bwMode="auto">
            <a:xfrm>
              <a:off x="1200" y="3042"/>
              <a:ext cx="171" cy="170"/>
            </a:xfrm>
            <a:custGeom>
              <a:avLst/>
              <a:gdLst>
                <a:gd name="T0" fmla="*/ 0 w 171"/>
                <a:gd name="T1" fmla="*/ 84 h 170"/>
                <a:gd name="T2" fmla="*/ 1 w 171"/>
                <a:gd name="T3" fmla="*/ 67 h 170"/>
                <a:gd name="T4" fmla="*/ 7 w 171"/>
                <a:gd name="T5" fmla="*/ 51 h 170"/>
                <a:gd name="T6" fmla="*/ 15 w 171"/>
                <a:gd name="T7" fmla="*/ 37 h 170"/>
                <a:gd name="T8" fmla="*/ 26 w 171"/>
                <a:gd name="T9" fmla="*/ 25 h 170"/>
                <a:gd name="T10" fmla="*/ 38 w 171"/>
                <a:gd name="T11" fmla="*/ 14 h 170"/>
                <a:gd name="T12" fmla="*/ 52 w 171"/>
                <a:gd name="T13" fmla="*/ 6 h 170"/>
                <a:gd name="T14" fmla="*/ 68 w 171"/>
                <a:gd name="T15" fmla="*/ 2 h 170"/>
                <a:gd name="T16" fmla="*/ 85 w 171"/>
                <a:gd name="T17" fmla="*/ 0 h 170"/>
                <a:gd name="T18" fmla="*/ 103 w 171"/>
                <a:gd name="T19" fmla="*/ 2 h 170"/>
                <a:gd name="T20" fmla="*/ 118 w 171"/>
                <a:gd name="T21" fmla="*/ 6 h 170"/>
                <a:gd name="T22" fmla="*/ 132 w 171"/>
                <a:gd name="T23" fmla="*/ 14 h 170"/>
                <a:gd name="T24" fmla="*/ 145 w 171"/>
                <a:gd name="T25" fmla="*/ 25 h 170"/>
                <a:gd name="T26" fmla="*/ 155 w 171"/>
                <a:gd name="T27" fmla="*/ 37 h 170"/>
                <a:gd name="T28" fmla="*/ 164 w 171"/>
                <a:gd name="T29" fmla="*/ 51 h 170"/>
                <a:gd name="T30" fmla="*/ 169 w 171"/>
                <a:gd name="T31" fmla="*/ 67 h 170"/>
                <a:gd name="T32" fmla="*/ 171 w 171"/>
                <a:gd name="T33" fmla="*/ 84 h 170"/>
                <a:gd name="T34" fmla="*/ 169 w 171"/>
                <a:gd name="T35" fmla="*/ 102 h 170"/>
                <a:gd name="T36" fmla="*/ 164 w 171"/>
                <a:gd name="T37" fmla="*/ 117 h 170"/>
                <a:gd name="T38" fmla="*/ 155 w 171"/>
                <a:gd name="T39" fmla="*/ 131 h 170"/>
                <a:gd name="T40" fmla="*/ 145 w 171"/>
                <a:gd name="T41" fmla="*/ 145 h 170"/>
                <a:gd name="T42" fmla="*/ 132 w 171"/>
                <a:gd name="T43" fmla="*/ 156 h 170"/>
                <a:gd name="T44" fmla="*/ 118 w 171"/>
                <a:gd name="T45" fmla="*/ 163 h 170"/>
                <a:gd name="T46" fmla="*/ 103 w 171"/>
                <a:gd name="T47" fmla="*/ 168 h 170"/>
                <a:gd name="T48" fmla="*/ 85 w 171"/>
                <a:gd name="T49" fmla="*/ 170 h 170"/>
                <a:gd name="T50" fmla="*/ 68 w 171"/>
                <a:gd name="T51" fmla="*/ 168 h 170"/>
                <a:gd name="T52" fmla="*/ 52 w 171"/>
                <a:gd name="T53" fmla="*/ 163 h 170"/>
                <a:gd name="T54" fmla="*/ 38 w 171"/>
                <a:gd name="T55" fmla="*/ 156 h 170"/>
                <a:gd name="T56" fmla="*/ 26 w 171"/>
                <a:gd name="T57" fmla="*/ 145 h 170"/>
                <a:gd name="T58" fmla="*/ 15 w 171"/>
                <a:gd name="T59" fmla="*/ 131 h 170"/>
                <a:gd name="T60" fmla="*/ 7 w 171"/>
                <a:gd name="T61" fmla="*/ 117 h 170"/>
                <a:gd name="T62" fmla="*/ 1 w 171"/>
                <a:gd name="T63" fmla="*/ 102 h 170"/>
                <a:gd name="T64" fmla="*/ 0 w 171"/>
                <a:gd name="T65" fmla="*/ 84 h 17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71"/>
                <a:gd name="T100" fmla="*/ 0 h 170"/>
                <a:gd name="T101" fmla="*/ 171 w 171"/>
                <a:gd name="T102" fmla="*/ 170 h 17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71" h="170">
                  <a:moveTo>
                    <a:pt x="0" y="84"/>
                  </a:moveTo>
                  <a:lnTo>
                    <a:pt x="1" y="67"/>
                  </a:lnTo>
                  <a:lnTo>
                    <a:pt x="7" y="51"/>
                  </a:lnTo>
                  <a:lnTo>
                    <a:pt x="15" y="37"/>
                  </a:lnTo>
                  <a:lnTo>
                    <a:pt x="26" y="25"/>
                  </a:lnTo>
                  <a:lnTo>
                    <a:pt x="38" y="14"/>
                  </a:lnTo>
                  <a:lnTo>
                    <a:pt x="52" y="6"/>
                  </a:lnTo>
                  <a:lnTo>
                    <a:pt x="68" y="2"/>
                  </a:lnTo>
                  <a:lnTo>
                    <a:pt x="85" y="0"/>
                  </a:lnTo>
                  <a:lnTo>
                    <a:pt x="103" y="2"/>
                  </a:lnTo>
                  <a:lnTo>
                    <a:pt x="118" y="6"/>
                  </a:lnTo>
                  <a:lnTo>
                    <a:pt x="132" y="14"/>
                  </a:lnTo>
                  <a:lnTo>
                    <a:pt x="145" y="25"/>
                  </a:lnTo>
                  <a:lnTo>
                    <a:pt x="155" y="37"/>
                  </a:lnTo>
                  <a:lnTo>
                    <a:pt x="164" y="51"/>
                  </a:lnTo>
                  <a:lnTo>
                    <a:pt x="169" y="67"/>
                  </a:lnTo>
                  <a:lnTo>
                    <a:pt x="171" y="84"/>
                  </a:lnTo>
                  <a:lnTo>
                    <a:pt x="169" y="102"/>
                  </a:lnTo>
                  <a:lnTo>
                    <a:pt x="164" y="117"/>
                  </a:lnTo>
                  <a:lnTo>
                    <a:pt x="155" y="131"/>
                  </a:lnTo>
                  <a:lnTo>
                    <a:pt x="145" y="145"/>
                  </a:lnTo>
                  <a:lnTo>
                    <a:pt x="132" y="156"/>
                  </a:lnTo>
                  <a:lnTo>
                    <a:pt x="118" y="163"/>
                  </a:lnTo>
                  <a:lnTo>
                    <a:pt x="103" y="168"/>
                  </a:lnTo>
                  <a:lnTo>
                    <a:pt x="85" y="170"/>
                  </a:lnTo>
                  <a:lnTo>
                    <a:pt x="68" y="168"/>
                  </a:lnTo>
                  <a:lnTo>
                    <a:pt x="52" y="163"/>
                  </a:lnTo>
                  <a:lnTo>
                    <a:pt x="38" y="156"/>
                  </a:lnTo>
                  <a:lnTo>
                    <a:pt x="26" y="145"/>
                  </a:lnTo>
                  <a:lnTo>
                    <a:pt x="15" y="131"/>
                  </a:lnTo>
                  <a:lnTo>
                    <a:pt x="7" y="117"/>
                  </a:lnTo>
                  <a:lnTo>
                    <a:pt x="1" y="102"/>
                  </a:lnTo>
                  <a:lnTo>
                    <a:pt x="0" y="84"/>
                  </a:lnTo>
                  <a:close/>
                </a:path>
              </a:pathLst>
            </a:custGeom>
            <a:gradFill rotWithShape="1">
              <a:gsLst>
                <a:gs pos="0">
                  <a:srgbClr val="FFE2DB"/>
                </a:gs>
                <a:gs pos="100000">
                  <a:srgbClr val="EC2D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85" name="Freeform 113"/>
            <p:cNvSpPr>
              <a:spLocks/>
            </p:cNvSpPr>
            <p:nvPr/>
          </p:nvSpPr>
          <p:spPr bwMode="auto">
            <a:xfrm>
              <a:off x="835" y="3222"/>
              <a:ext cx="157" cy="159"/>
            </a:xfrm>
            <a:custGeom>
              <a:avLst/>
              <a:gdLst>
                <a:gd name="T0" fmla="*/ 157 w 157"/>
                <a:gd name="T1" fmla="*/ 79 h 159"/>
                <a:gd name="T2" fmla="*/ 157 w 157"/>
                <a:gd name="T3" fmla="*/ 63 h 159"/>
                <a:gd name="T4" fmla="*/ 152 w 157"/>
                <a:gd name="T5" fmla="*/ 49 h 159"/>
                <a:gd name="T6" fmla="*/ 145 w 157"/>
                <a:gd name="T7" fmla="*/ 35 h 159"/>
                <a:gd name="T8" fmla="*/ 134 w 157"/>
                <a:gd name="T9" fmla="*/ 23 h 159"/>
                <a:gd name="T10" fmla="*/ 124 w 157"/>
                <a:gd name="T11" fmla="*/ 14 h 159"/>
                <a:gd name="T12" fmla="*/ 110 w 157"/>
                <a:gd name="T13" fmla="*/ 7 h 159"/>
                <a:gd name="T14" fmla="*/ 94 w 157"/>
                <a:gd name="T15" fmla="*/ 2 h 159"/>
                <a:gd name="T16" fmla="*/ 78 w 157"/>
                <a:gd name="T17" fmla="*/ 0 h 159"/>
                <a:gd name="T18" fmla="*/ 63 w 157"/>
                <a:gd name="T19" fmla="*/ 2 h 159"/>
                <a:gd name="T20" fmla="*/ 49 w 157"/>
                <a:gd name="T21" fmla="*/ 7 h 159"/>
                <a:gd name="T22" fmla="*/ 35 w 157"/>
                <a:gd name="T23" fmla="*/ 14 h 159"/>
                <a:gd name="T24" fmla="*/ 22 w 157"/>
                <a:gd name="T25" fmla="*/ 23 h 159"/>
                <a:gd name="T26" fmla="*/ 14 w 157"/>
                <a:gd name="T27" fmla="*/ 35 h 159"/>
                <a:gd name="T28" fmla="*/ 7 w 157"/>
                <a:gd name="T29" fmla="*/ 49 h 159"/>
                <a:gd name="T30" fmla="*/ 2 w 157"/>
                <a:gd name="T31" fmla="*/ 63 h 159"/>
                <a:gd name="T32" fmla="*/ 0 w 157"/>
                <a:gd name="T33" fmla="*/ 79 h 159"/>
                <a:gd name="T34" fmla="*/ 2 w 157"/>
                <a:gd name="T35" fmla="*/ 94 h 159"/>
                <a:gd name="T36" fmla="*/ 7 w 157"/>
                <a:gd name="T37" fmla="*/ 110 h 159"/>
                <a:gd name="T38" fmla="*/ 14 w 157"/>
                <a:gd name="T39" fmla="*/ 124 h 159"/>
                <a:gd name="T40" fmla="*/ 22 w 157"/>
                <a:gd name="T41" fmla="*/ 135 h 159"/>
                <a:gd name="T42" fmla="*/ 35 w 157"/>
                <a:gd name="T43" fmla="*/ 145 h 159"/>
                <a:gd name="T44" fmla="*/ 49 w 157"/>
                <a:gd name="T45" fmla="*/ 152 h 159"/>
                <a:gd name="T46" fmla="*/ 63 w 157"/>
                <a:gd name="T47" fmla="*/ 157 h 159"/>
                <a:gd name="T48" fmla="*/ 78 w 157"/>
                <a:gd name="T49" fmla="*/ 159 h 159"/>
                <a:gd name="T50" fmla="*/ 94 w 157"/>
                <a:gd name="T51" fmla="*/ 157 h 159"/>
                <a:gd name="T52" fmla="*/ 110 w 157"/>
                <a:gd name="T53" fmla="*/ 152 h 159"/>
                <a:gd name="T54" fmla="*/ 124 w 157"/>
                <a:gd name="T55" fmla="*/ 145 h 159"/>
                <a:gd name="T56" fmla="*/ 134 w 157"/>
                <a:gd name="T57" fmla="*/ 135 h 159"/>
                <a:gd name="T58" fmla="*/ 145 w 157"/>
                <a:gd name="T59" fmla="*/ 124 h 159"/>
                <a:gd name="T60" fmla="*/ 152 w 157"/>
                <a:gd name="T61" fmla="*/ 110 h 159"/>
                <a:gd name="T62" fmla="*/ 157 w 157"/>
                <a:gd name="T63" fmla="*/ 94 h 159"/>
                <a:gd name="T64" fmla="*/ 157 w 157"/>
                <a:gd name="T65" fmla="*/ 79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7"/>
                <a:gd name="T100" fmla="*/ 0 h 159"/>
                <a:gd name="T101" fmla="*/ 157 w 157"/>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7" h="159">
                  <a:moveTo>
                    <a:pt x="157" y="79"/>
                  </a:moveTo>
                  <a:lnTo>
                    <a:pt x="157" y="63"/>
                  </a:lnTo>
                  <a:lnTo>
                    <a:pt x="152" y="49"/>
                  </a:lnTo>
                  <a:lnTo>
                    <a:pt x="145" y="35"/>
                  </a:lnTo>
                  <a:lnTo>
                    <a:pt x="134" y="23"/>
                  </a:lnTo>
                  <a:lnTo>
                    <a:pt x="124" y="14"/>
                  </a:lnTo>
                  <a:lnTo>
                    <a:pt x="110" y="7"/>
                  </a:lnTo>
                  <a:lnTo>
                    <a:pt x="94" y="2"/>
                  </a:lnTo>
                  <a:lnTo>
                    <a:pt x="78" y="0"/>
                  </a:lnTo>
                  <a:lnTo>
                    <a:pt x="63" y="2"/>
                  </a:lnTo>
                  <a:lnTo>
                    <a:pt x="49" y="7"/>
                  </a:lnTo>
                  <a:lnTo>
                    <a:pt x="35" y="14"/>
                  </a:lnTo>
                  <a:lnTo>
                    <a:pt x="22" y="23"/>
                  </a:lnTo>
                  <a:lnTo>
                    <a:pt x="14" y="35"/>
                  </a:lnTo>
                  <a:lnTo>
                    <a:pt x="7" y="49"/>
                  </a:lnTo>
                  <a:lnTo>
                    <a:pt x="2" y="63"/>
                  </a:lnTo>
                  <a:lnTo>
                    <a:pt x="0" y="79"/>
                  </a:lnTo>
                  <a:lnTo>
                    <a:pt x="2" y="94"/>
                  </a:lnTo>
                  <a:lnTo>
                    <a:pt x="7" y="110"/>
                  </a:lnTo>
                  <a:lnTo>
                    <a:pt x="14" y="124"/>
                  </a:lnTo>
                  <a:lnTo>
                    <a:pt x="22" y="135"/>
                  </a:lnTo>
                  <a:lnTo>
                    <a:pt x="35" y="145"/>
                  </a:lnTo>
                  <a:lnTo>
                    <a:pt x="49" y="152"/>
                  </a:lnTo>
                  <a:lnTo>
                    <a:pt x="63" y="157"/>
                  </a:lnTo>
                  <a:lnTo>
                    <a:pt x="78" y="159"/>
                  </a:lnTo>
                  <a:lnTo>
                    <a:pt x="94" y="157"/>
                  </a:lnTo>
                  <a:lnTo>
                    <a:pt x="110" y="152"/>
                  </a:lnTo>
                  <a:lnTo>
                    <a:pt x="124" y="145"/>
                  </a:lnTo>
                  <a:lnTo>
                    <a:pt x="134" y="135"/>
                  </a:lnTo>
                  <a:lnTo>
                    <a:pt x="145" y="124"/>
                  </a:lnTo>
                  <a:lnTo>
                    <a:pt x="152" y="110"/>
                  </a:lnTo>
                  <a:lnTo>
                    <a:pt x="157" y="94"/>
                  </a:lnTo>
                  <a:lnTo>
                    <a:pt x="157" y="79"/>
                  </a:lnTo>
                  <a:close/>
                </a:path>
              </a:pathLst>
            </a:custGeom>
            <a:gradFill rotWithShape="1">
              <a:gsLst>
                <a:gs pos="0">
                  <a:schemeClr val="bg1"/>
                </a:gs>
                <a:gs pos="100000">
                  <a:srgbClr val="A3D5D9"/>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86" name="Freeform 114"/>
            <p:cNvSpPr>
              <a:spLocks/>
            </p:cNvSpPr>
            <p:nvPr/>
          </p:nvSpPr>
          <p:spPr bwMode="auto">
            <a:xfrm>
              <a:off x="976" y="3880"/>
              <a:ext cx="159" cy="157"/>
            </a:xfrm>
            <a:custGeom>
              <a:avLst/>
              <a:gdLst>
                <a:gd name="T0" fmla="*/ 159 w 159"/>
                <a:gd name="T1" fmla="*/ 79 h 157"/>
                <a:gd name="T2" fmla="*/ 157 w 159"/>
                <a:gd name="T3" fmla="*/ 63 h 157"/>
                <a:gd name="T4" fmla="*/ 152 w 159"/>
                <a:gd name="T5" fmla="*/ 49 h 157"/>
                <a:gd name="T6" fmla="*/ 145 w 159"/>
                <a:gd name="T7" fmla="*/ 35 h 157"/>
                <a:gd name="T8" fmla="*/ 135 w 159"/>
                <a:gd name="T9" fmla="*/ 23 h 157"/>
                <a:gd name="T10" fmla="*/ 124 w 159"/>
                <a:gd name="T11" fmla="*/ 14 h 157"/>
                <a:gd name="T12" fmla="*/ 110 w 159"/>
                <a:gd name="T13" fmla="*/ 7 h 157"/>
                <a:gd name="T14" fmla="*/ 94 w 159"/>
                <a:gd name="T15" fmla="*/ 2 h 157"/>
                <a:gd name="T16" fmla="*/ 79 w 159"/>
                <a:gd name="T17" fmla="*/ 0 h 157"/>
                <a:gd name="T18" fmla="*/ 63 w 159"/>
                <a:gd name="T19" fmla="*/ 2 h 157"/>
                <a:gd name="T20" fmla="*/ 49 w 159"/>
                <a:gd name="T21" fmla="*/ 7 h 157"/>
                <a:gd name="T22" fmla="*/ 35 w 159"/>
                <a:gd name="T23" fmla="*/ 14 h 157"/>
                <a:gd name="T24" fmla="*/ 23 w 159"/>
                <a:gd name="T25" fmla="*/ 23 h 157"/>
                <a:gd name="T26" fmla="*/ 14 w 159"/>
                <a:gd name="T27" fmla="*/ 35 h 157"/>
                <a:gd name="T28" fmla="*/ 7 w 159"/>
                <a:gd name="T29" fmla="*/ 49 h 157"/>
                <a:gd name="T30" fmla="*/ 2 w 159"/>
                <a:gd name="T31" fmla="*/ 63 h 157"/>
                <a:gd name="T32" fmla="*/ 0 w 159"/>
                <a:gd name="T33" fmla="*/ 79 h 157"/>
                <a:gd name="T34" fmla="*/ 2 w 159"/>
                <a:gd name="T35" fmla="*/ 95 h 157"/>
                <a:gd name="T36" fmla="*/ 7 w 159"/>
                <a:gd name="T37" fmla="*/ 110 h 157"/>
                <a:gd name="T38" fmla="*/ 14 w 159"/>
                <a:gd name="T39" fmla="*/ 122 h 157"/>
                <a:gd name="T40" fmla="*/ 23 w 159"/>
                <a:gd name="T41" fmla="*/ 135 h 157"/>
                <a:gd name="T42" fmla="*/ 35 w 159"/>
                <a:gd name="T43" fmla="*/ 145 h 157"/>
                <a:gd name="T44" fmla="*/ 49 w 159"/>
                <a:gd name="T45" fmla="*/ 152 h 157"/>
                <a:gd name="T46" fmla="*/ 63 w 159"/>
                <a:gd name="T47" fmla="*/ 157 h 157"/>
                <a:gd name="T48" fmla="*/ 79 w 159"/>
                <a:gd name="T49" fmla="*/ 157 h 157"/>
                <a:gd name="T50" fmla="*/ 94 w 159"/>
                <a:gd name="T51" fmla="*/ 157 h 157"/>
                <a:gd name="T52" fmla="*/ 110 w 159"/>
                <a:gd name="T53" fmla="*/ 152 h 157"/>
                <a:gd name="T54" fmla="*/ 124 w 159"/>
                <a:gd name="T55" fmla="*/ 145 h 157"/>
                <a:gd name="T56" fmla="*/ 135 w 159"/>
                <a:gd name="T57" fmla="*/ 135 h 157"/>
                <a:gd name="T58" fmla="*/ 145 w 159"/>
                <a:gd name="T59" fmla="*/ 122 h 157"/>
                <a:gd name="T60" fmla="*/ 152 w 159"/>
                <a:gd name="T61" fmla="*/ 110 h 157"/>
                <a:gd name="T62" fmla="*/ 157 w 159"/>
                <a:gd name="T63" fmla="*/ 95 h 157"/>
                <a:gd name="T64" fmla="*/ 159 w 159"/>
                <a:gd name="T65" fmla="*/ 79 h 1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7"/>
                <a:gd name="T101" fmla="*/ 159 w 159"/>
                <a:gd name="T102" fmla="*/ 157 h 1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7">
                  <a:moveTo>
                    <a:pt x="159" y="79"/>
                  </a:moveTo>
                  <a:lnTo>
                    <a:pt x="157" y="63"/>
                  </a:lnTo>
                  <a:lnTo>
                    <a:pt x="152" y="49"/>
                  </a:lnTo>
                  <a:lnTo>
                    <a:pt x="145" y="35"/>
                  </a:lnTo>
                  <a:lnTo>
                    <a:pt x="135" y="23"/>
                  </a:lnTo>
                  <a:lnTo>
                    <a:pt x="124" y="14"/>
                  </a:lnTo>
                  <a:lnTo>
                    <a:pt x="110" y="7"/>
                  </a:lnTo>
                  <a:lnTo>
                    <a:pt x="94" y="2"/>
                  </a:lnTo>
                  <a:lnTo>
                    <a:pt x="79" y="0"/>
                  </a:lnTo>
                  <a:lnTo>
                    <a:pt x="63" y="2"/>
                  </a:lnTo>
                  <a:lnTo>
                    <a:pt x="49" y="7"/>
                  </a:lnTo>
                  <a:lnTo>
                    <a:pt x="35" y="14"/>
                  </a:lnTo>
                  <a:lnTo>
                    <a:pt x="23" y="23"/>
                  </a:lnTo>
                  <a:lnTo>
                    <a:pt x="14" y="35"/>
                  </a:lnTo>
                  <a:lnTo>
                    <a:pt x="7" y="49"/>
                  </a:lnTo>
                  <a:lnTo>
                    <a:pt x="2" y="63"/>
                  </a:lnTo>
                  <a:lnTo>
                    <a:pt x="0" y="79"/>
                  </a:lnTo>
                  <a:lnTo>
                    <a:pt x="2" y="95"/>
                  </a:lnTo>
                  <a:lnTo>
                    <a:pt x="7" y="110"/>
                  </a:lnTo>
                  <a:lnTo>
                    <a:pt x="14" y="122"/>
                  </a:lnTo>
                  <a:lnTo>
                    <a:pt x="23" y="135"/>
                  </a:lnTo>
                  <a:lnTo>
                    <a:pt x="35" y="145"/>
                  </a:lnTo>
                  <a:lnTo>
                    <a:pt x="49" y="152"/>
                  </a:lnTo>
                  <a:lnTo>
                    <a:pt x="63" y="157"/>
                  </a:lnTo>
                  <a:lnTo>
                    <a:pt x="79" y="157"/>
                  </a:lnTo>
                  <a:lnTo>
                    <a:pt x="94" y="157"/>
                  </a:lnTo>
                  <a:lnTo>
                    <a:pt x="110" y="152"/>
                  </a:lnTo>
                  <a:lnTo>
                    <a:pt x="124" y="145"/>
                  </a:lnTo>
                  <a:lnTo>
                    <a:pt x="135" y="135"/>
                  </a:lnTo>
                  <a:lnTo>
                    <a:pt x="145" y="122"/>
                  </a:lnTo>
                  <a:lnTo>
                    <a:pt x="152" y="110"/>
                  </a:lnTo>
                  <a:lnTo>
                    <a:pt x="157" y="95"/>
                  </a:lnTo>
                  <a:lnTo>
                    <a:pt x="159" y="79"/>
                  </a:lnTo>
                  <a:close/>
                </a:path>
              </a:pathLst>
            </a:custGeom>
            <a:gradFill rotWithShape="1">
              <a:gsLst>
                <a:gs pos="0">
                  <a:schemeClr val="bg1"/>
                </a:gs>
                <a:gs pos="100000">
                  <a:srgbClr val="A3D5D9"/>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87" name="Freeform 115"/>
            <p:cNvSpPr>
              <a:spLocks/>
            </p:cNvSpPr>
            <p:nvPr/>
          </p:nvSpPr>
          <p:spPr bwMode="auto">
            <a:xfrm>
              <a:off x="781" y="3739"/>
              <a:ext cx="85" cy="50"/>
            </a:xfrm>
            <a:custGeom>
              <a:avLst/>
              <a:gdLst>
                <a:gd name="T0" fmla="*/ 73 w 85"/>
                <a:gd name="T1" fmla="*/ 43 h 50"/>
                <a:gd name="T2" fmla="*/ 1 w 85"/>
                <a:gd name="T3" fmla="*/ 50 h 50"/>
                <a:gd name="T4" fmla="*/ 5 w 85"/>
                <a:gd name="T5" fmla="*/ 38 h 50"/>
                <a:gd name="T6" fmla="*/ 5 w 85"/>
                <a:gd name="T7" fmla="*/ 28 h 50"/>
                <a:gd name="T8" fmla="*/ 3 w 85"/>
                <a:gd name="T9" fmla="*/ 16 h 50"/>
                <a:gd name="T10" fmla="*/ 0 w 85"/>
                <a:gd name="T11" fmla="*/ 0 h 50"/>
                <a:gd name="T12" fmla="*/ 73 w 85"/>
                <a:gd name="T13" fmla="*/ 5 h 50"/>
                <a:gd name="T14" fmla="*/ 78 w 85"/>
                <a:gd name="T15" fmla="*/ 7 h 50"/>
                <a:gd name="T16" fmla="*/ 82 w 85"/>
                <a:gd name="T17" fmla="*/ 12 h 50"/>
                <a:gd name="T18" fmla="*/ 85 w 85"/>
                <a:gd name="T19" fmla="*/ 17 h 50"/>
                <a:gd name="T20" fmla="*/ 85 w 85"/>
                <a:gd name="T21" fmla="*/ 24 h 50"/>
                <a:gd name="T22" fmla="*/ 85 w 85"/>
                <a:gd name="T23" fmla="*/ 31 h 50"/>
                <a:gd name="T24" fmla="*/ 82 w 85"/>
                <a:gd name="T25" fmla="*/ 37 h 50"/>
                <a:gd name="T26" fmla="*/ 78 w 85"/>
                <a:gd name="T27" fmla="*/ 42 h 50"/>
                <a:gd name="T28" fmla="*/ 73 w 85"/>
                <a:gd name="T29" fmla="*/ 43 h 5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50"/>
                <a:gd name="T47" fmla="*/ 85 w 85"/>
                <a:gd name="T48" fmla="*/ 50 h 5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50">
                  <a:moveTo>
                    <a:pt x="73" y="43"/>
                  </a:moveTo>
                  <a:lnTo>
                    <a:pt x="1" y="50"/>
                  </a:lnTo>
                  <a:lnTo>
                    <a:pt x="5" y="38"/>
                  </a:lnTo>
                  <a:lnTo>
                    <a:pt x="5" y="28"/>
                  </a:lnTo>
                  <a:lnTo>
                    <a:pt x="3" y="16"/>
                  </a:lnTo>
                  <a:lnTo>
                    <a:pt x="0" y="0"/>
                  </a:lnTo>
                  <a:lnTo>
                    <a:pt x="73" y="5"/>
                  </a:lnTo>
                  <a:lnTo>
                    <a:pt x="78" y="7"/>
                  </a:lnTo>
                  <a:lnTo>
                    <a:pt x="82" y="12"/>
                  </a:lnTo>
                  <a:lnTo>
                    <a:pt x="85" y="17"/>
                  </a:lnTo>
                  <a:lnTo>
                    <a:pt x="85" y="24"/>
                  </a:lnTo>
                  <a:lnTo>
                    <a:pt x="85" y="31"/>
                  </a:lnTo>
                  <a:lnTo>
                    <a:pt x="82" y="37"/>
                  </a:lnTo>
                  <a:lnTo>
                    <a:pt x="78" y="42"/>
                  </a:lnTo>
                  <a:lnTo>
                    <a:pt x="73" y="43"/>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88" name="Freeform 116"/>
            <p:cNvSpPr>
              <a:spLocks/>
            </p:cNvSpPr>
            <p:nvPr/>
          </p:nvSpPr>
          <p:spPr bwMode="auto">
            <a:xfrm>
              <a:off x="781" y="3739"/>
              <a:ext cx="85" cy="50"/>
            </a:xfrm>
            <a:custGeom>
              <a:avLst/>
              <a:gdLst>
                <a:gd name="T0" fmla="*/ 73 w 85"/>
                <a:gd name="T1" fmla="*/ 43 h 50"/>
                <a:gd name="T2" fmla="*/ 1 w 85"/>
                <a:gd name="T3" fmla="*/ 50 h 50"/>
                <a:gd name="T4" fmla="*/ 5 w 85"/>
                <a:gd name="T5" fmla="*/ 38 h 50"/>
                <a:gd name="T6" fmla="*/ 5 w 85"/>
                <a:gd name="T7" fmla="*/ 28 h 50"/>
                <a:gd name="T8" fmla="*/ 3 w 85"/>
                <a:gd name="T9" fmla="*/ 16 h 50"/>
                <a:gd name="T10" fmla="*/ 0 w 85"/>
                <a:gd name="T11" fmla="*/ 0 h 50"/>
                <a:gd name="T12" fmla="*/ 73 w 85"/>
                <a:gd name="T13" fmla="*/ 5 h 50"/>
                <a:gd name="T14" fmla="*/ 78 w 85"/>
                <a:gd name="T15" fmla="*/ 7 h 50"/>
                <a:gd name="T16" fmla="*/ 82 w 85"/>
                <a:gd name="T17" fmla="*/ 12 h 50"/>
                <a:gd name="T18" fmla="*/ 85 w 85"/>
                <a:gd name="T19" fmla="*/ 17 h 50"/>
                <a:gd name="T20" fmla="*/ 85 w 85"/>
                <a:gd name="T21" fmla="*/ 24 h 50"/>
                <a:gd name="T22" fmla="*/ 85 w 85"/>
                <a:gd name="T23" fmla="*/ 31 h 50"/>
                <a:gd name="T24" fmla="*/ 82 w 85"/>
                <a:gd name="T25" fmla="*/ 37 h 50"/>
                <a:gd name="T26" fmla="*/ 78 w 85"/>
                <a:gd name="T27" fmla="*/ 42 h 50"/>
                <a:gd name="T28" fmla="*/ 73 w 85"/>
                <a:gd name="T29" fmla="*/ 43 h 5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50"/>
                <a:gd name="T47" fmla="*/ 85 w 85"/>
                <a:gd name="T48" fmla="*/ 50 h 5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50">
                  <a:moveTo>
                    <a:pt x="73" y="43"/>
                  </a:moveTo>
                  <a:lnTo>
                    <a:pt x="1" y="50"/>
                  </a:lnTo>
                  <a:lnTo>
                    <a:pt x="5" y="38"/>
                  </a:lnTo>
                  <a:lnTo>
                    <a:pt x="5" y="28"/>
                  </a:lnTo>
                  <a:lnTo>
                    <a:pt x="3" y="16"/>
                  </a:lnTo>
                  <a:lnTo>
                    <a:pt x="0" y="0"/>
                  </a:lnTo>
                  <a:lnTo>
                    <a:pt x="73" y="5"/>
                  </a:lnTo>
                  <a:lnTo>
                    <a:pt x="78" y="7"/>
                  </a:lnTo>
                  <a:lnTo>
                    <a:pt x="82" y="12"/>
                  </a:lnTo>
                  <a:lnTo>
                    <a:pt x="85" y="17"/>
                  </a:lnTo>
                  <a:lnTo>
                    <a:pt x="85" y="24"/>
                  </a:lnTo>
                  <a:lnTo>
                    <a:pt x="85" y="31"/>
                  </a:lnTo>
                  <a:lnTo>
                    <a:pt x="82" y="37"/>
                  </a:lnTo>
                  <a:lnTo>
                    <a:pt x="78" y="42"/>
                  </a:lnTo>
                  <a:lnTo>
                    <a:pt x="73" y="43"/>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689" name="Freeform 117"/>
            <p:cNvSpPr>
              <a:spLocks/>
            </p:cNvSpPr>
            <p:nvPr/>
          </p:nvSpPr>
          <p:spPr bwMode="auto">
            <a:xfrm>
              <a:off x="1137" y="3102"/>
              <a:ext cx="84" cy="50"/>
            </a:xfrm>
            <a:custGeom>
              <a:avLst/>
              <a:gdLst>
                <a:gd name="T0" fmla="*/ 71 w 84"/>
                <a:gd name="T1" fmla="*/ 43 h 50"/>
                <a:gd name="T2" fmla="*/ 2 w 84"/>
                <a:gd name="T3" fmla="*/ 50 h 50"/>
                <a:gd name="T4" fmla="*/ 5 w 84"/>
                <a:gd name="T5" fmla="*/ 36 h 50"/>
                <a:gd name="T6" fmla="*/ 5 w 84"/>
                <a:gd name="T7" fmla="*/ 28 h 50"/>
                <a:gd name="T8" fmla="*/ 3 w 84"/>
                <a:gd name="T9" fmla="*/ 15 h 50"/>
                <a:gd name="T10" fmla="*/ 0 w 84"/>
                <a:gd name="T11" fmla="*/ 0 h 50"/>
                <a:gd name="T12" fmla="*/ 71 w 84"/>
                <a:gd name="T13" fmla="*/ 5 h 50"/>
                <a:gd name="T14" fmla="*/ 78 w 84"/>
                <a:gd name="T15" fmla="*/ 7 h 50"/>
                <a:gd name="T16" fmla="*/ 82 w 84"/>
                <a:gd name="T17" fmla="*/ 10 h 50"/>
                <a:gd name="T18" fmla="*/ 84 w 84"/>
                <a:gd name="T19" fmla="*/ 17 h 50"/>
                <a:gd name="T20" fmla="*/ 84 w 84"/>
                <a:gd name="T21" fmla="*/ 24 h 50"/>
                <a:gd name="T22" fmla="*/ 84 w 84"/>
                <a:gd name="T23" fmla="*/ 31 h 50"/>
                <a:gd name="T24" fmla="*/ 82 w 84"/>
                <a:gd name="T25" fmla="*/ 36 h 50"/>
                <a:gd name="T26" fmla="*/ 77 w 84"/>
                <a:gd name="T27" fmla="*/ 42 h 50"/>
                <a:gd name="T28" fmla="*/ 71 w 84"/>
                <a:gd name="T29" fmla="*/ 43 h 5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4"/>
                <a:gd name="T46" fmla="*/ 0 h 50"/>
                <a:gd name="T47" fmla="*/ 84 w 84"/>
                <a:gd name="T48" fmla="*/ 50 h 5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4" h="50">
                  <a:moveTo>
                    <a:pt x="71" y="43"/>
                  </a:moveTo>
                  <a:lnTo>
                    <a:pt x="2" y="50"/>
                  </a:lnTo>
                  <a:lnTo>
                    <a:pt x="5" y="36"/>
                  </a:lnTo>
                  <a:lnTo>
                    <a:pt x="5" y="28"/>
                  </a:lnTo>
                  <a:lnTo>
                    <a:pt x="3" y="15"/>
                  </a:lnTo>
                  <a:lnTo>
                    <a:pt x="0" y="0"/>
                  </a:lnTo>
                  <a:lnTo>
                    <a:pt x="71" y="5"/>
                  </a:lnTo>
                  <a:lnTo>
                    <a:pt x="78" y="7"/>
                  </a:lnTo>
                  <a:lnTo>
                    <a:pt x="82" y="10"/>
                  </a:lnTo>
                  <a:lnTo>
                    <a:pt x="84" y="17"/>
                  </a:lnTo>
                  <a:lnTo>
                    <a:pt x="84" y="24"/>
                  </a:lnTo>
                  <a:lnTo>
                    <a:pt x="84" y="31"/>
                  </a:lnTo>
                  <a:lnTo>
                    <a:pt x="82" y="36"/>
                  </a:lnTo>
                  <a:lnTo>
                    <a:pt x="77" y="42"/>
                  </a:lnTo>
                  <a:lnTo>
                    <a:pt x="71" y="43"/>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90" name="Freeform 118"/>
            <p:cNvSpPr>
              <a:spLocks/>
            </p:cNvSpPr>
            <p:nvPr/>
          </p:nvSpPr>
          <p:spPr bwMode="auto">
            <a:xfrm>
              <a:off x="1137" y="3102"/>
              <a:ext cx="84" cy="50"/>
            </a:xfrm>
            <a:custGeom>
              <a:avLst/>
              <a:gdLst>
                <a:gd name="T0" fmla="*/ 71 w 84"/>
                <a:gd name="T1" fmla="*/ 43 h 50"/>
                <a:gd name="T2" fmla="*/ 2 w 84"/>
                <a:gd name="T3" fmla="*/ 50 h 50"/>
                <a:gd name="T4" fmla="*/ 5 w 84"/>
                <a:gd name="T5" fmla="*/ 36 h 50"/>
                <a:gd name="T6" fmla="*/ 5 w 84"/>
                <a:gd name="T7" fmla="*/ 28 h 50"/>
                <a:gd name="T8" fmla="*/ 3 w 84"/>
                <a:gd name="T9" fmla="*/ 15 h 50"/>
                <a:gd name="T10" fmla="*/ 0 w 84"/>
                <a:gd name="T11" fmla="*/ 0 h 50"/>
                <a:gd name="T12" fmla="*/ 71 w 84"/>
                <a:gd name="T13" fmla="*/ 5 h 50"/>
                <a:gd name="T14" fmla="*/ 78 w 84"/>
                <a:gd name="T15" fmla="*/ 7 h 50"/>
                <a:gd name="T16" fmla="*/ 82 w 84"/>
                <a:gd name="T17" fmla="*/ 10 h 50"/>
                <a:gd name="T18" fmla="*/ 84 w 84"/>
                <a:gd name="T19" fmla="*/ 17 h 50"/>
                <a:gd name="T20" fmla="*/ 84 w 84"/>
                <a:gd name="T21" fmla="*/ 24 h 50"/>
                <a:gd name="T22" fmla="*/ 84 w 84"/>
                <a:gd name="T23" fmla="*/ 31 h 50"/>
                <a:gd name="T24" fmla="*/ 82 w 84"/>
                <a:gd name="T25" fmla="*/ 36 h 50"/>
                <a:gd name="T26" fmla="*/ 77 w 84"/>
                <a:gd name="T27" fmla="*/ 42 h 50"/>
                <a:gd name="T28" fmla="*/ 71 w 84"/>
                <a:gd name="T29" fmla="*/ 43 h 5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4"/>
                <a:gd name="T46" fmla="*/ 0 h 50"/>
                <a:gd name="T47" fmla="*/ 84 w 84"/>
                <a:gd name="T48" fmla="*/ 50 h 5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4" h="50">
                  <a:moveTo>
                    <a:pt x="71" y="43"/>
                  </a:moveTo>
                  <a:lnTo>
                    <a:pt x="2" y="50"/>
                  </a:lnTo>
                  <a:lnTo>
                    <a:pt x="5" y="36"/>
                  </a:lnTo>
                  <a:lnTo>
                    <a:pt x="5" y="28"/>
                  </a:lnTo>
                  <a:lnTo>
                    <a:pt x="3" y="15"/>
                  </a:lnTo>
                  <a:lnTo>
                    <a:pt x="0" y="0"/>
                  </a:lnTo>
                  <a:lnTo>
                    <a:pt x="71" y="5"/>
                  </a:lnTo>
                  <a:lnTo>
                    <a:pt x="78" y="7"/>
                  </a:lnTo>
                  <a:lnTo>
                    <a:pt x="82" y="10"/>
                  </a:lnTo>
                  <a:lnTo>
                    <a:pt x="84" y="17"/>
                  </a:lnTo>
                  <a:lnTo>
                    <a:pt x="84" y="24"/>
                  </a:lnTo>
                  <a:lnTo>
                    <a:pt x="84" y="31"/>
                  </a:lnTo>
                  <a:lnTo>
                    <a:pt x="82" y="36"/>
                  </a:lnTo>
                  <a:lnTo>
                    <a:pt x="77" y="42"/>
                  </a:lnTo>
                  <a:lnTo>
                    <a:pt x="71" y="43"/>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691" name="Freeform 119"/>
            <p:cNvSpPr>
              <a:spLocks/>
            </p:cNvSpPr>
            <p:nvPr/>
          </p:nvSpPr>
          <p:spPr bwMode="auto">
            <a:xfrm>
              <a:off x="857" y="4146"/>
              <a:ext cx="74" cy="47"/>
            </a:xfrm>
            <a:custGeom>
              <a:avLst/>
              <a:gdLst>
                <a:gd name="T0" fmla="*/ 63 w 74"/>
                <a:gd name="T1" fmla="*/ 42 h 47"/>
                <a:gd name="T2" fmla="*/ 0 w 74"/>
                <a:gd name="T3" fmla="*/ 47 h 47"/>
                <a:gd name="T4" fmla="*/ 4 w 74"/>
                <a:gd name="T5" fmla="*/ 35 h 47"/>
                <a:gd name="T6" fmla="*/ 4 w 74"/>
                <a:gd name="T7" fmla="*/ 24 h 47"/>
                <a:gd name="T8" fmla="*/ 4 w 74"/>
                <a:gd name="T9" fmla="*/ 14 h 47"/>
                <a:gd name="T10" fmla="*/ 2 w 74"/>
                <a:gd name="T11" fmla="*/ 0 h 47"/>
                <a:gd name="T12" fmla="*/ 63 w 74"/>
                <a:gd name="T13" fmla="*/ 7 h 47"/>
                <a:gd name="T14" fmla="*/ 69 w 74"/>
                <a:gd name="T15" fmla="*/ 8 h 47"/>
                <a:gd name="T16" fmla="*/ 72 w 74"/>
                <a:gd name="T17" fmla="*/ 12 h 47"/>
                <a:gd name="T18" fmla="*/ 74 w 74"/>
                <a:gd name="T19" fmla="*/ 17 h 47"/>
                <a:gd name="T20" fmla="*/ 74 w 74"/>
                <a:gd name="T21" fmla="*/ 24 h 47"/>
                <a:gd name="T22" fmla="*/ 74 w 74"/>
                <a:gd name="T23" fmla="*/ 29 h 47"/>
                <a:gd name="T24" fmla="*/ 72 w 74"/>
                <a:gd name="T25" fmla="*/ 36 h 47"/>
                <a:gd name="T26" fmla="*/ 69 w 74"/>
                <a:gd name="T27" fmla="*/ 40 h 47"/>
                <a:gd name="T28" fmla="*/ 63 w 74"/>
                <a:gd name="T29" fmla="*/ 42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4"/>
                <a:gd name="T46" fmla="*/ 0 h 47"/>
                <a:gd name="T47" fmla="*/ 74 w 74"/>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4" h="47">
                  <a:moveTo>
                    <a:pt x="63" y="42"/>
                  </a:moveTo>
                  <a:lnTo>
                    <a:pt x="0" y="47"/>
                  </a:lnTo>
                  <a:lnTo>
                    <a:pt x="4" y="35"/>
                  </a:lnTo>
                  <a:lnTo>
                    <a:pt x="4" y="24"/>
                  </a:lnTo>
                  <a:lnTo>
                    <a:pt x="4" y="14"/>
                  </a:lnTo>
                  <a:lnTo>
                    <a:pt x="2" y="0"/>
                  </a:lnTo>
                  <a:lnTo>
                    <a:pt x="63" y="7"/>
                  </a:lnTo>
                  <a:lnTo>
                    <a:pt x="69" y="8"/>
                  </a:lnTo>
                  <a:lnTo>
                    <a:pt x="72" y="12"/>
                  </a:lnTo>
                  <a:lnTo>
                    <a:pt x="74" y="17"/>
                  </a:lnTo>
                  <a:lnTo>
                    <a:pt x="74" y="24"/>
                  </a:lnTo>
                  <a:lnTo>
                    <a:pt x="74" y="29"/>
                  </a:lnTo>
                  <a:lnTo>
                    <a:pt x="72" y="36"/>
                  </a:lnTo>
                  <a:lnTo>
                    <a:pt x="69" y="40"/>
                  </a:lnTo>
                  <a:lnTo>
                    <a:pt x="63" y="42"/>
                  </a:lnTo>
                  <a:close/>
                </a:path>
              </a:pathLst>
            </a:custGeom>
            <a:solidFill>
              <a:srgbClr val="0092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92" name="Freeform 120"/>
            <p:cNvSpPr>
              <a:spLocks/>
            </p:cNvSpPr>
            <p:nvPr/>
          </p:nvSpPr>
          <p:spPr bwMode="auto">
            <a:xfrm>
              <a:off x="857" y="4146"/>
              <a:ext cx="74" cy="47"/>
            </a:xfrm>
            <a:custGeom>
              <a:avLst/>
              <a:gdLst>
                <a:gd name="T0" fmla="*/ 63 w 74"/>
                <a:gd name="T1" fmla="*/ 42 h 47"/>
                <a:gd name="T2" fmla="*/ 0 w 74"/>
                <a:gd name="T3" fmla="*/ 47 h 47"/>
                <a:gd name="T4" fmla="*/ 4 w 74"/>
                <a:gd name="T5" fmla="*/ 35 h 47"/>
                <a:gd name="T6" fmla="*/ 4 w 74"/>
                <a:gd name="T7" fmla="*/ 24 h 47"/>
                <a:gd name="T8" fmla="*/ 4 w 74"/>
                <a:gd name="T9" fmla="*/ 14 h 47"/>
                <a:gd name="T10" fmla="*/ 2 w 74"/>
                <a:gd name="T11" fmla="*/ 0 h 47"/>
                <a:gd name="T12" fmla="*/ 63 w 74"/>
                <a:gd name="T13" fmla="*/ 7 h 47"/>
                <a:gd name="T14" fmla="*/ 69 w 74"/>
                <a:gd name="T15" fmla="*/ 8 h 47"/>
                <a:gd name="T16" fmla="*/ 72 w 74"/>
                <a:gd name="T17" fmla="*/ 12 h 47"/>
                <a:gd name="T18" fmla="*/ 74 w 74"/>
                <a:gd name="T19" fmla="*/ 17 h 47"/>
                <a:gd name="T20" fmla="*/ 74 w 74"/>
                <a:gd name="T21" fmla="*/ 24 h 47"/>
                <a:gd name="T22" fmla="*/ 74 w 74"/>
                <a:gd name="T23" fmla="*/ 29 h 47"/>
                <a:gd name="T24" fmla="*/ 72 w 74"/>
                <a:gd name="T25" fmla="*/ 36 h 47"/>
                <a:gd name="T26" fmla="*/ 69 w 74"/>
                <a:gd name="T27" fmla="*/ 40 h 47"/>
                <a:gd name="T28" fmla="*/ 63 w 74"/>
                <a:gd name="T29" fmla="*/ 42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4"/>
                <a:gd name="T46" fmla="*/ 0 h 47"/>
                <a:gd name="T47" fmla="*/ 74 w 74"/>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4" h="47">
                  <a:moveTo>
                    <a:pt x="63" y="42"/>
                  </a:moveTo>
                  <a:lnTo>
                    <a:pt x="0" y="47"/>
                  </a:lnTo>
                  <a:lnTo>
                    <a:pt x="4" y="35"/>
                  </a:lnTo>
                  <a:lnTo>
                    <a:pt x="4" y="24"/>
                  </a:lnTo>
                  <a:lnTo>
                    <a:pt x="4" y="14"/>
                  </a:lnTo>
                  <a:lnTo>
                    <a:pt x="2" y="0"/>
                  </a:lnTo>
                  <a:lnTo>
                    <a:pt x="63" y="7"/>
                  </a:lnTo>
                  <a:lnTo>
                    <a:pt x="69" y="8"/>
                  </a:lnTo>
                  <a:lnTo>
                    <a:pt x="72" y="12"/>
                  </a:lnTo>
                  <a:lnTo>
                    <a:pt x="74" y="17"/>
                  </a:lnTo>
                  <a:lnTo>
                    <a:pt x="74" y="24"/>
                  </a:lnTo>
                  <a:lnTo>
                    <a:pt x="74" y="29"/>
                  </a:lnTo>
                  <a:lnTo>
                    <a:pt x="72" y="36"/>
                  </a:lnTo>
                  <a:lnTo>
                    <a:pt x="69" y="40"/>
                  </a:lnTo>
                  <a:lnTo>
                    <a:pt x="63" y="42"/>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693" name="Freeform 121"/>
            <p:cNvSpPr>
              <a:spLocks/>
            </p:cNvSpPr>
            <p:nvPr/>
          </p:nvSpPr>
          <p:spPr bwMode="auto">
            <a:xfrm>
              <a:off x="1130" y="3934"/>
              <a:ext cx="87" cy="48"/>
            </a:xfrm>
            <a:custGeom>
              <a:avLst/>
              <a:gdLst>
                <a:gd name="T0" fmla="*/ 77 w 87"/>
                <a:gd name="T1" fmla="*/ 39 h 48"/>
                <a:gd name="T2" fmla="*/ 0 w 87"/>
                <a:gd name="T3" fmla="*/ 48 h 48"/>
                <a:gd name="T4" fmla="*/ 3 w 87"/>
                <a:gd name="T5" fmla="*/ 35 h 48"/>
                <a:gd name="T6" fmla="*/ 3 w 87"/>
                <a:gd name="T7" fmla="*/ 25 h 48"/>
                <a:gd name="T8" fmla="*/ 3 w 87"/>
                <a:gd name="T9" fmla="*/ 14 h 48"/>
                <a:gd name="T10" fmla="*/ 0 w 87"/>
                <a:gd name="T11" fmla="*/ 0 h 48"/>
                <a:gd name="T12" fmla="*/ 77 w 87"/>
                <a:gd name="T13" fmla="*/ 7 h 48"/>
                <a:gd name="T14" fmla="*/ 82 w 87"/>
                <a:gd name="T15" fmla="*/ 9 h 48"/>
                <a:gd name="T16" fmla="*/ 85 w 87"/>
                <a:gd name="T17" fmla="*/ 13 h 48"/>
                <a:gd name="T18" fmla="*/ 87 w 87"/>
                <a:gd name="T19" fmla="*/ 18 h 48"/>
                <a:gd name="T20" fmla="*/ 87 w 87"/>
                <a:gd name="T21" fmla="*/ 23 h 48"/>
                <a:gd name="T22" fmla="*/ 87 w 87"/>
                <a:gd name="T23" fmla="*/ 28 h 48"/>
                <a:gd name="T24" fmla="*/ 85 w 87"/>
                <a:gd name="T25" fmla="*/ 34 h 48"/>
                <a:gd name="T26" fmla="*/ 82 w 87"/>
                <a:gd name="T27" fmla="*/ 37 h 48"/>
                <a:gd name="T28" fmla="*/ 77 w 87"/>
                <a:gd name="T29" fmla="*/ 39 h 4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7"/>
                <a:gd name="T46" fmla="*/ 0 h 48"/>
                <a:gd name="T47" fmla="*/ 87 w 87"/>
                <a:gd name="T48" fmla="*/ 48 h 4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7" h="48">
                  <a:moveTo>
                    <a:pt x="77" y="39"/>
                  </a:moveTo>
                  <a:lnTo>
                    <a:pt x="0" y="48"/>
                  </a:lnTo>
                  <a:lnTo>
                    <a:pt x="3" y="35"/>
                  </a:lnTo>
                  <a:lnTo>
                    <a:pt x="3" y="25"/>
                  </a:lnTo>
                  <a:lnTo>
                    <a:pt x="3" y="14"/>
                  </a:lnTo>
                  <a:lnTo>
                    <a:pt x="0" y="0"/>
                  </a:lnTo>
                  <a:lnTo>
                    <a:pt x="77" y="7"/>
                  </a:lnTo>
                  <a:lnTo>
                    <a:pt x="82" y="9"/>
                  </a:lnTo>
                  <a:lnTo>
                    <a:pt x="85" y="13"/>
                  </a:lnTo>
                  <a:lnTo>
                    <a:pt x="87" y="18"/>
                  </a:lnTo>
                  <a:lnTo>
                    <a:pt x="87" y="23"/>
                  </a:lnTo>
                  <a:lnTo>
                    <a:pt x="87" y="28"/>
                  </a:lnTo>
                  <a:lnTo>
                    <a:pt x="85" y="34"/>
                  </a:lnTo>
                  <a:lnTo>
                    <a:pt x="82" y="37"/>
                  </a:lnTo>
                  <a:lnTo>
                    <a:pt x="77" y="39"/>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94" name="Freeform 122"/>
            <p:cNvSpPr>
              <a:spLocks/>
            </p:cNvSpPr>
            <p:nvPr/>
          </p:nvSpPr>
          <p:spPr bwMode="auto">
            <a:xfrm>
              <a:off x="1130" y="3934"/>
              <a:ext cx="87" cy="48"/>
            </a:xfrm>
            <a:custGeom>
              <a:avLst/>
              <a:gdLst>
                <a:gd name="T0" fmla="*/ 77 w 87"/>
                <a:gd name="T1" fmla="*/ 39 h 48"/>
                <a:gd name="T2" fmla="*/ 0 w 87"/>
                <a:gd name="T3" fmla="*/ 48 h 48"/>
                <a:gd name="T4" fmla="*/ 3 w 87"/>
                <a:gd name="T5" fmla="*/ 35 h 48"/>
                <a:gd name="T6" fmla="*/ 3 w 87"/>
                <a:gd name="T7" fmla="*/ 25 h 48"/>
                <a:gd name="T8" fmla="*/ 3 w 87"/>
                <a:gd name="T9" fmla="*/ 14 h 48"/>
                <a:gd name="T10" fmla="*/ 0 w 87"/>
                <a:gd name="T11" fmla="*/ 0 h 48"/>
                <a:gd name="T12" fmla="*/ 77 w 87"/>
                <a:gd name="T13" fmla="*/ 7 h 48"/>
                <a:gd name="T14" fmla="*/ 82 w 87"/>
                <a:gd name="T15" fmla="*/ 9 h 48"/>
                <a:gd name="T16" fmla="*/ 85 w 87"/>
                <a:gd name="T17" fmla="*/ 13 h 48"/>
                <a:gd name="T18" fmla="*/ 87 w 87"/>
                <a:gd name="T19" fmla="*/ 18 h 48"/>
                <a:gd name="T20" fmla="*/ 87 w 87"/>
                <a:gd name="T21" fmla="*/ 23 h 48"/>
                <a:gd name="T22" fmla="*/ 87 w 87"/>
                <a:gd name="T23" fmla="*/ 28 h 48"/>
                <a:gd name="T24" fmla="*/ 85 w 87"/>
                <a:gd name="T25" fmla="*/ 34 h 48"/>
                <a:gd name="T26" fmla="*/ 82 w 87"/>
                <a:gd name="T27" fmla="*/ 37 h 48"/>
                <a:gd name="T28" fmla="*/ 77 w 87"/>
                <a:gd name="T29" fmla="*/ 39 h 4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7"/>
                <a:gd name="T46" fmla="*/ 0 h 48"/>
                <a:gd name="T47" fmla="*/ 87 w 87"/>
                <a:gd name="T48" fmla="*/ 48 h 4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7" h="48">
                  <a:moveTo>
                    <a:pt x="77" y="39"/>
                  </a:moveTo>
                  <a:lnTo>
                    <a:pt x="0" y="48"/>
                  </a:lnTo>
                  <a:lnTo>
                    <a:pt x="3" y="35"/>
                  </a:lnTo>
                  <a:lnTo>
                    <a:pt x="3" y="25"/>
                  </a:lnTo>
                  <a:lnTo>
                    <a:pt x="3" y="14"/>
                  </a:lnTo>
                  <a:lnTo>
                    <a:pt x="0" y="0"/>
                  </a:lnTo>
                  <a:lnTo>
                    <a:pt x="77" y="7"/>
                  </a:lnTo>
                  <a:lnTo>
                    <a:pt x="82" y="9"/>
                  </a:lnTo>
                  <a:lnTo>
                    <a:pt x="85" y="13"/>
                  </a:lnTo>
                  <a:lnTo>
                    <a:pt x="87" y="18"/>
                  </a:lnTo>
                  <a:lnTo>
                    <a:pt x="87" y="23"/>
                  </a:lnTo>
                  <a:lnTo>
                    <a:pt x="87" y="28"/>
                  </a:lnTo>
                  <a:lnTo>
                    <a:pt x="85" y="34"/>
                  </a:lnTo>
                  <a:lnTo>
                    <a:pt x="82" y="37"/>
                  </a:lnTo>
                  <a:lnTo>
                    <a:pt x="77" y="39"/>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695" name="Freeform 123"/>
            <p:cNvSpPr>
              <a:spLocks/>
            </p:cNvSpPr>
            <p:nvPr/>
          </p:nvSpPr>
          <p:spPr bwMode="auto">
            <a:xfrm>
              <a:off x="1112" y="3519"/>
              <a:ext cx="70" cy="30"/>
            </a:xfrm>
            <a:custGeom>
              <a:avLst/>
              <a:gdLst>
                <a:gd name="T0" fmla="*/ 58 w 70"/>
                <a:gd name="T1" fmla="*/ 26 h 30"/>
                <a:gd name="T2" fmla="*/ 0 w 70"/>
                <a:gd name="T3" fmla="*/ 30 h 30"/>
                <a:gd name="T4" fmla="*/ 2 w 70"/>
                <a:gd name="T5" fmla="*/ 21 h 30"/>
                <a:gd name="T6" fmla="*/ 4 w 70"/>
                <a:gd name="T7" fmla="*/ 14 h 30"/>
                <a:gd name="T8" fmla="*/ 2 w 70"/>
                <a:gd name="T9" fmla="*/ 7 h 30"/>
                <a:gd name="T10" fmla="*/ 0 w 70"/>
                <a:gd name="T11" fmla="*/ 0 h 30"/>
                <a:gd name="T12" fmla="*/ 60 w 70"/>
                <a:gd name="T13" fmla="*/ 3 h 30"/>
                <a:gd name="T14" fmla="*/ 63 w 70"/>
                <a:gd name="T15" fmla="*/ 3 h 30"/>
                <a:gd name="T16" fmla="*/ 67 w 70"/>
                <a:gd name="T17" fmla="*/ 7 h 30"/>
                <a:gd name="T18" fmla="*/ 68 w 70"/>
                <a:gd name="T19" fmla="*/ 10 h 30"/>
                <a:gd name="T20" fmla="*/ 70 w 70"/>
                <a:gd name="T21" fmla="*/ 14 h 30"/>
                <a:gd name="T22" fmla="*/ 68 w 70"/>
                <a:gd name="T23" fmla="*/ 17 h 30"/>
                <a:gd name="T24" fmla="*/ 67 w 70"/>
                <a:gd name="T25" fmla="*/ 21 h 30"/>
                <a:gd name="T26" fmla="*/ 63 w 70"/>
                <a:gd name="T27" fmla="*/ 24 h 30"/>
                <a:gd name="T28" fmla="*/ 58 w 70"/>
                <a:gd name="T29" fmla="*/ 26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30"/>
                <a:gd name="T47" fmla="*/ 70 w 70"/>
                <a:gd name="T48" fmla="*/ 30 h 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30">
                  <a:moveTo>
                    <a:pt x="58" y="26"/>
                  </a:moveTo>
                  <a:lnTo>
                    <a:pt x="0" y="30"/>
                  </a:lnTo>
                  <a:lnTo>
                    <a:pt x="2" y="21"/>
                  </a:lnTo>
                  <a:lnTo>
                    <a:pt x="4" y="14"/>
                  </a:lnTo>
                  <a:lnTo>
                    <a:pt x="2" y="7"/>
                  </a:lnTo>
                  <a:lnTo>
                    <a:pt x="0" y="0"/>
                  </a:lnTo>
                  <a:lnTo>
                    <a:pt x="60" y="3"/>
                  </a:lnTo>
                  <a:lnTo>
                    <a:pt x="63" y="3"/>
                  </a:lnTo>
                  <a:lnTo>
                    <a:pt x="67" y="7"/>
                  </a:lnTo>
                  <a:lnTo>
                    <a:pt x="68" y="10"/>
                  </a:lnTo>
                  <a:lnTo>
                    <a:pt x="70" y="14"/>
                  </a:lnTo>
                  <a:lnTo>
                    <a:pt x="68" y="17"/>
                  </a:lnTo>
                  <a:lnTo>
                    <a:pt x="67" y="21"/>
                  </a:lnTo>
                  <a:lnTo>
                    <a:pt x="63" y="24"/>
                  </a:lnTo>
                  <a:lnTo>
                    <a:pt x="58" y="26"/>
                  </a:lnTo>
                  <a:close/>
                </a:path>
              </a:pathLst>
            </a:custGeom>
            <a:solidFill>
              <a:srgbClr val="0092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96" name="Freeform 124"/>
            <p:cNvSpPr>
              <a:spLocks/>
            </p:cNvSpPr>
            <p:nvPr/>
          </p:nvSpPr>
          <p:spPr bwMode="auto">
            <a:xfrm>
              <a:off x="1112" y="3519"/>
              <a:ext cx="70" cy="30"/>
            </a:xfrm>
            <a:custGeom>
              <a:avLst/>
              <a:gdLst>
                <a:gd name="T0" fmla="*/ 58 w 70"/>
                <a:gd name="T1" fmla="*/ 26 h 30"/>
                <a:gd name="T2" fmla="*/ 0 w 70"/>
                <a:gd name="T3" fmla="*/ 30 h 30"/>
                <a:gd name="T4" fmla="*/ 2 w 70"/>
                <a:gd name="T5" fmla="*/ 21 h 30"/>
                <a:gd name="T6" fmla="*/ 4 w 70"/>
                <a:gd name="T7" fmla="*/ 14 h 30"/>
                <a:gd name="T8" fmla="*/ 2 w 70"/>
                <a:gd name="T9" fmla="*/ 7 h 30"/>
                <a:gd name="T10" fmla="*/ 0 w 70"/>
                <a:gd name="T11" fmla="*/ 0 h 30"/>
                <a:gd name="T12" fmla="*/ 60 w 70"/>
                <a:gd name="T13" fmla="*/ 3 h 30"/>
                <a:gd name="T14" fmla="*/ 63 w 70"/>
                <a:gd name="T15" fmla="*/ 3 h 30"/>
                <a:gd name="T16" fmla="*/ 67 w 70"/>
                <a:gd name="T17" fmla="*/ 7 h 30"/>
                <a:gd name="T18" fmla="*/ 68 w 70"/>
                <a:gd name="T19" fmla="*/ 10 h 30"/>
                <a:gd name="T20" fmla="*/ 70 w 70"/>
                <a:gd name="T21" fmla="*/ 14 h 30"/>
                <a:gd name="T22" fmla="*/ 68 w 70"/>
                <a:gd name="T23" fmla="*/ 17 h 30"/>
                <a:gd name="T24" fmla="*/ 67 w 70"/>
                <a:gd name="T25" fmla="*/ 21 h 30"/>
                <a:gd name="T26" fmla="*/ 63 w 70"/>
                <a:gd name="T27" fmla="*/ 24 h 30"/>
                <a:gd name="T28" fmla="*/ 58 w 70"/>
                <a:gd name="T29" fmla="*/ 26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30"/>
                <a:gd name="T47" fmla="*/ 70 w 70"/>
                <a:gd name="T48" fmla="*/ 30 h 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30">
                  <a:moveTo>
                    <a:pt x="58" y="26"/>
                  </a:moveTo>
                  <a:lnTo>
                    <a:pt x="0" y="30"/>
                  </a:lnTo>
                  <a:lnTo>
                    <a:pt x="2" y="21"/>
                  </a:lnTo>
                  <a:lnTo>
                    <a:pt x="4" y="14"/>
                  </a:lnTo>
                  <a:lnTo>
                    <a:pt x="2" y="7"/>
                  </a:lnTo>
                  <a:lnTo>
                    <a:pt x="0" y="0"/>
                  </a:lnTo>
                  <a:lnTo>
                    <a:pt x="60" y="3"/>
                  </a:lnTo>
                  <a:lnTo>
                    <a:pt x="63" y="3"/>
                  </a:lnTo>
                  <a:lnTo>
                    <a:pt x="67" y="7"/>
                  </a:lnTo>
                  <a:lnTo>
                    <a:pt x="68" y="10"/>
                  </a:lnTo>
                  <a:lnTo>
                    <a:pt x="70" y="14"/>
                  </a:lnTo>
                  <a:lnTo>
                    <a:pt x="68" y="17"/>
                  </a:lnTo>
                  <a:lnTo>
                    <a:pt x="67" y="21"/>
                  </a:lnTo>
                  <a:lnTo>
                    <a:pt x="63" y="24"/>
                  </a:lnTo>
                  <a:lnTo>
                    <a:pt x="58" y="26"/>
                  </a:lnTo>
                  <a:close/>
                </a:path>
              </a:pathLst>
            </a:custGeom>
            <a:gradFill rotWithShape="1">
              <a:gsLst>
                <a:gs pos="0">
                  <a:srgbClr val="F3F3F3"/>
                </a:gs>
                <a:gs pos="50000">
                  <a:srgbClr val="B2B2B2"/>
                </a:gs>
                <a:gs pos="100000">
                  <a:srgbClr val="F3F3F3"/>
                </a:gs>
              </a:gsLst>
              <a:lin ang="2700000" scaled="1"/>
            </a:gradFill>
            <a:ln w="3175">
              <a:solidFill>
                <a:srgbClr val="FFFFFF"/>
              </a:solidFill>
              <a:round/>
              <a:headEnd/>
              <a:tailEnd/>
            </a:ln>
          </p:spPr>
          <p:txBody>
            <a:bodyPr/>
            <a:lstStyle/>
            <a:p>
              <a:endParaRPr lang="it-IT" sz="1800">
                <a:solidFill>
                  <a:srgbClr val="000000"/>
                </a:solidFill>
                <a:latin typeface="Arial"/>
              </a:endParaRPr>
            </a:p>
          </p:txBody>
        </p:sp>
        <p:sp>
          <p:nvSpPr>
            <p:cNvPr id="54697" name="Freeform 125"/>
            <p:cNvSpPr>
              <a:spLocks/>
            </p:cNvSpPr>
            <p:nvPr/>
          </p:nvSpPr>
          <p:spPr bwMode="auto">
            <a:xfrm>
              <a:off x="784" y="3278"/>
              <a:ext cx="73" cy="47"/>
            </a:xfrm>
            <a:custGeom>
              <a:avLst/>
              <a:gdLst>
                <a:gd name="T0" fmla="*/ 63 w 73"/>
                <a:gd name="T1" fmla="*/ 40 h 47"/>
                <a:gd name="T2" fmla="*/ 0 w 73"/>
                <a:gd name="T3" fmla="*/ 47 h 47"/>
                <a:gd name="T4" fmla="*/ 4 w 73"/>
                <a:gd name="T5" fmla="*/ 35 h 47"/>
                <a:gd name="T6" fmla="*/ 4 w 73"/>
                <a:gd name="T7" fmla="*/ 24 h 47"/>
                <a:gd name="T8" fmla="*/ 4 w 73"/>
                <a:gd name="T9" fmla="*/ 12 h 47"/>
                <a:gd name="T10" fmla="*/ 0 w 73"/>
                <a:gd name="T11" fmla="*/ 0 h 47"/>
                <a:gd name="T12" fmla="*/ 63 w 73"/>
                <a:gd name="T13" fmla="*/ 5 h 47"/>
                <a:gd name="T14" fmla="*/ 68 w 73"/>
                <a:gd name="T15" fmla="*/ 7 h 47"/>
                <a:gd name="T16" fmla="*/ 72 w 73"/>
                <a:gd name="T17" fmla="*/ 10 h 47"/>
                <a:gd name="T18" fmla="*/ 73 w 73"/>
                <a:gd name="T19" fmla="*/ 17 h 47"/>
                <a:gd name="T20" fmla="*/ 73 w 73"/>
                <a:gd name="T21" fmla="*/ 23 h 47"/>
                <a:gd name="T22" fmla="*/ 73 w 73"/>
                <a:gd name="T23" fmla="*/ 30 h 47"/>
                <a:gd name="T24" fmla="*/ 72 w 73"/>
                <a:gd name="T25" fmla="*/ 35 h 47"/>
                <a:gd name="T26" fmla="*/ 66 w 73"/>
                <a:gd name="T27" fmla="*/ 38 h 47"/>
                <a:gd name="T28" fmla="*/ 63 w 73"/>
                <a:gd name="T29" fmla="*/ 40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3"/>
                <a:gd name="T46" fmla="*/ 0 h 47"/>
                <a:gd name="T47" fmla="*/ 73 w 73"/>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3" h="47">
                  <a:moveTo>
                    <a:pt x="63" y="40"/>
                  </a:moveTo>
                  <a:lnTo>
                    <a:pt x="0" y="47"/>
                  </a:lnTo>
                  <a:lnTo>
                    <a:pt x="4" y="35"/>
                  </a:lnTo>
                  <a:lnTo>
                    <a:pt x="4" y="24"/>
                  </a:lnTo>
                  <a:lnTo>
                    <a:pt x="4" y="12"/>
                  </a:lnTo>
                  <a:lnTo>
                    <a:pt x="0" y="0"/>
                  </a:lnTo>
                  <a:lnTo>
                    <a:pt x="63" y="5"/>
                  </a:lnTo>
                  <a:lnTo>
                    <a:pt x="68" y="7"/>
                  </a:lnTo>
                  <a:lnTo>
                    <a:pt x="72" y="10"/>
                  </a:lnTo>
                  <a:lnTo>
                    <a:pt x="73" y="17"/>
                  </a:lnTo>
                  <a:lnTo>
                    <a:pt x="73" y="23"/>
                  </a:lnTo>
                  <a:lnTo>
                    <a:pt x="73" y="30"/>
                  </a:lnTo>
                  <a:lnTo>
                    <a:pt x="72" y="35"/>
                  </a:lnTo>
                  <a:lnTo>
                    <a:pt x="66" y="38"/>
                  </a:lnTo>
                  <a:lnTo>
                    <a:pt x="63" y="40"/>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698" name="Freeform 126"/>
            <p:cNvSpPr>
              <a:spLocks/>
            </p:cNvSpPr>
            <p:nvPr/>
          </p:nvSpPr>
          <p:spPr bwMode="auto">
            <a:xfrm>
              <a:off x="784" y="3278"/>
              <a:ext cx="73" cy="47"/>
            </a:xfrm>
            <a:custGeom>
              <a:avLst/>
              <a:gdLst>
                <a:gd name="T0" fmla="*/ 63 w 73"/>
                <a:gd name="T1" fmla="*/ 40 h 47"/>
                <a:gd name="T2" fmla="*/ 0 w 73"/>
                <a:gd name="T3" fmla="*/ 47 h 47"/>
                <a:gd name="T4" fmla="*/ 4 w 73"/>
                <a:gd name="T5" fmla="*/ 35 h 47"/>
                <a:gd name="T6" fmla="*/ 4 w 73"/>
                <a:gd name="T7" fmla="*/ 24 h 47"/>
                <a:gd name="T8" fmla="*/ 4 w 73"/>
                <a:gd name="T9" fmla="*/ 12 h 47"/>
                <a:gd name="T10" fmla="*/ 0 w 73"/>
                <a:gd name="T11" fmla="*/ 0 h 47"/>
                <a:gd name="T12" fmla="*/ 63 w 73"/>
                <a:gd name="T13" fmla="*/ 5 h 47"/>
                <a:gd name="T14" fmla="*/ 68 w 73"/>
                <a:gd name="T15" fmla="*/ 7 h 47"/>
                <a:gd name="T16" fmla="*/ 72 w 73"/>
                <a:gd name="T17" fmla="*/ 10 h 47"/>
                <a:gd name="T18" fmla="*/ 73 w 73"/>
                <a:gd name="T19" fmla="*/ 17 h 47"/>
                <a:gd name="T20" fmla="*/ 73 w 73"/>
                <a:gd name="T21" fmla="*/ 23 h 47"/>
                <a:gd name="T22" fmla="*/ 73 w 73"/>
                <a:gd name="T23" fmla="*/ 30 h 47"/>
                <a:gd name="T24" fmla="*/ 72 w 73"/>
                <a:gd name="T25" fmla="*/ 35 h 47"/>
                <a:gd name="T26" fmla="*/ 66 w 73"/>
                <a:gd name="T27" fmla="*/ 38 h 47"/>
                <a:gd name="T28" fmla="*/ 63 w 73"/>
                <a:gd name="T29" fmla="*/ 40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3"/>
                <a:gd name="T46" fmla="*/ 0 h 47"/>
                <a:gd name="T47" fmla="*/ 73 w 73"/>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3" h="47">
                  <a:moveTo>
                    <a:pt x="63" y="40"/>
                  </a:moveTo>
                  <a:lnTo>
                    <a:pt x="0" y="47"/>
                  </a:lnTo>
                  <a:lnTo>
                    <a:pt x="4" y="35"/>
                  </a:lnTo>
                  <a:lnTo>
                    <a:pt x="4" y="24"/>
                  </a:lnTo>
                  <a:lnTo>
                    <a:pt x="4" y="12"/>
                  </a:lnTo>
                  <a:lnTo>
                    <a:pt x="0" y="0"/>
                  </a:lnTo>
                  <a:lnTo>
                    <a:pt x="63" y="5"/>
                  </a:lnTo>
                  <a:lnTo>
                    <a:pt x="68" y="7"/>
                  </a:lnTo>
                  <a:lnTo>
                    <a:pt x="72" y="10"/>
                  </a:lnTo>
                  <a:lnTo>
                    <a:pt x="73" y="17"/>
                  </a:lnTo>
                  <a:lnTo>
                    <a:pt x="73" y="23"/>
                  </a:lnTo>
                  <a:lnTo>
                    <a:pt x="73" y="30"/>
                  </a:lnTo>
                  <a:lnTo>
                    <a:pt x="72" y="35"/>
                  </a:lnTo>
                  <a:lnTo>
                    <a:pt x="66" y="38"/>
                  </a:lnTo>
                  <a:lnTo>
                    <a:pt x="63" y="40"/>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699" name="Freeform 127"/>
            <p:cNvSpPr>
              <a:spLocks/>
            </p:cNvSpPr>
            <p:nvPr/>
          </p:nvSpPr>
          <p:spPr bwMode="auto">
            <a:xfrm>
              <a:off x="936" y="3519"/>
              <a:ext cx="56" cy="49"/>
            </a:xfrm>
            <a:custGeom>
              <a:avLst/>
              <a:gdLst>
                <a:gd name="T0" fmla="*/ 51 w 56"/>
                <a:gd name="T1" fmla="*/ 23 h 49"/>
                <a:gd name="T2" fmla="*/ 9 w 56"/>
                <a:gd name="T3" fmla="*/ 49 h 49"/>
                <a:gd name="T4" fmla="*/ 9 w 56"/>
                <a:gd name="T5" fmla="*/ 35 h 49"/>
                <a:gd name="T6" fmla="*/ 7 w 56"/>
                <a:gd name="T7" fmla="*/ 24 h 49"/>
                <a:gd name="T8" fmla="*/ 5 w 56"/>
                <a:gd name="T9" fmla="*/ 14 h 49"/>
                <a:gd name="T10" fmla="*/ 0 w 56"/>
                <a:gd name="T11" fmla="*/ 2 h 49"/>
                <a:gd name="T12" fmla="*/ 42 w 56"/>
                <a:gd name="T13" fmla="*/ 0 h 49"/>
                <a:gd name="T14" fmla="*/ 45 w 56"/>
                <a:gd name="T15" fmla="*/ 0 h 49"/>
                <a:gd name="T16" fmla="*/ 49 w 56"/>
                <a:gd name="T17" fmla="*/ 2 h 49"/>
                <a:gd name="T18" fmla="*/ 52 w 56"/>
                <a:gd name="T19" fmla="*/ 5 h 49"/>
                <a:gd name="T20" fmla="*/ 56 w 56"/>
                <a:gd name="T21" fmla="*/ 9 h 49"/>
                <a:gd name="T22" fmla="*/ 56 w 56"/>
                <a:gd name="T23" fmla="*/ 12 h 49"/>
                <a:gd name="T24" fmla="*/ 56 w 56"/>
                <a:gd name="T25" fmla="*/ 17 h 49"/>
                <a:gd name="T26" fmla="*/ 54 w 56"/>
                <a:gd name="T27" fmla="*/ 21 h 49"/>
                <a:gd name="T28" fmla="*/ 51 w 56"/>
                <a:gd name="T29" fmla="*/ 23 h 4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6"/>
                <a:gd name="T46" fmla="*/ 0 h 49"/>
                <a:gd name="T47" fmla="*/ 56 w 56"/>
                <a:gd name="T48" fmla="*/ 49 h 4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6" h="49">
                  <a:moveTo>
                    <a:pt x="51" y="23"/>
                  </a:moveTo>
                  <a:lnTo>
                    <a:pt x="9" y="49"/>
                  </a:lnTo>
                  <a:lnTo>
                    <a:pt x="9" y="35"/>
                  </a:lnTo>
                  <a:lnTo>
                    <a:pt x="7" y="24"/>
                  </a:lnTo>
                  <a:lnTo>
                    <a:pt x="5" y="14"/>
                  </a:lnTo>
                  <a:lnTo>
                    <a:pt x="0" y="2"/>
                  </a:lnTo>
                  <a:lnTo>
                    <a:pt x="42" y="0"/>
                  </a:lnTo>
                  <a:lnTo>
                    <a:pt x="45" y="0"/>
                  </a:lnTo>
                  <a:lnTo>
                    <a:pt x="49" y="2"/>
                  </a:lnTo>
                  <a:lnTo>
                    <a:pt x="52" y="5"/>
                  </a:lnTo>
                  <a:lnTo>
                    <a:pt x="56" y="9"/>
                  </a:lnTo>
                  <a:lnTo>
                    <a:pt x="56" y="12"/>
                  </a:lnTo>
                  <a:lnTo>
                    <a:pt x="56" y="17"/>
                  </a:lnTo>
                  <a:lnTo>
                    <a:pt x="54" y="21"/>
                  </a:lnTo>
                  <a:lnTo>
                    <a:pt x="51" y="23"/>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700" name="Freeform 128"/>
            <p:cNvSpPr>
              <a:spLocks/>
            </p:cNvSpPr>
            <p:nvPr/>
          </p:nvSpPr>
          <p:spPr bwMode="auto">
            <a:xfrm>
              <a:off x="936" y="3519"/>
              <a:ext cx="56" cy="49"/>
            </a:xfrm>
            <a:custGeom>
              <a:avLst/>
              <a:gdLst>
                <a:gd name="T0" fmla="*/ 51 w 56"/>
                <a:gd name="T1" fmla="*/ 23 h 49"/>
                <a:gd name="T2" fmla="*/ 9 w 56"/>
                <a:gd name="T3" fmla="*/ 49 h 49"/>
                <a:gd name="T4" fmla="*/ 9 w 56"/>
                <a:gd name="T5" fmla="*/ 35 h 49"/>
                <a:gd name="T6" fmla="*/ 7 w 56"/>
                <a:gd name="T7" fmla="*/ 24 h 49"/>
                <a:gd name="T8" fmla="*/ 5 w 56"/>
                <a:gd name="T9" fmla="*/ 14 h 49"/>
                <a:gd name="T10" fmla="*/ 0 w 56"/>
                <a:gd name="T11" fmla="*/ 2 h 49"/>
                <a:gd name="T12" fmla="*/ 42 w 56"/>
                <a:gd name="T13" fmla="*/ 0 h 49"/>
                <a:gd name="T14" fmla="*/ 45 w 56"/>
                <a:gd name="T15" fmla="*/ 0 h 49"/>
                <a:gd name="T16" fmla="*/ 49 w 56"/>
                <a:gd name="T17" fmla="*/ 2 h 49"/>
                <a:gd name="T18" fmla="*/ 52 w 56"/>
                <a:gd name="T19" fmla="*/ 5 h 49"/>
                <a:gd name="T20" fmla="*/ 56 w 56"/>
                <a:gd name="T21" fmla="*/ 9 h 49"/>
                <a:gd name="T22" fmla="*/ 56 w 56"/>
                <a:gd name="T23" fmla="*/ 12 h 49"/>
                <a:gd name="T24" fmla="*/ 56 w 56"/>
                <a:gd name="T25" fmla="*/ 17 h 49"/>
                <a:gd name="T26" fmla="*/ 54 w 56"/>
                <a:gd name="T27" fmla="*/ 21 h 49"/>
                <a:gd name="T28" fmla="*/ 51 w 56"/>
                <a:gd name="T29" fmla="*/ 23 h 4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6"/>
                <a:gd name="T46" fmla="*/ 0 h 49"/>
                <a:gd name="T47" fmla="*/ 56 w 56"/>
                <a:gd name="T48" fmla="*/ 49 h 4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6" h="49">
                  <a:moveTo>
                    <a:pt x="51" y="23"/>
                  </a:moveTo>
                  <a:lnTo>
                    <a:pt x="9" y="49"/>
                  </a:lnTo>
                  <a:lnTo>
                    <a:pt x="9" y="35"/>
                  </a:lnTo>
                  <a:lnTo>
                    <a:pt x="7" y="24"/>
                  </a:lnTo>
                  <a:lnTo>
                    <a:pt x="5" y="14"/>
                  </a:lnTo>
                  <a:lnTo>
                    <a:pt x="0" y="2"/>
                  </a:lnTo>
                  <a:lnTo>
                    <a:pt x="42" y="0"/>
                  </a:lnTo>
                  <a:lnTo>
                    <a:pt x="45" y="0"/>
                  </a:lnTo>
                  <a:lnTo>
                    <a:pt x="49" y="2"/>
                  </a:lnTo>
                  <a:lnTo>
                    <a:pt x="52" y="5"/>
                  </a:lnTo>
                  <a:lnTo>
                    <a:pt x="56" y="9"/>
                  </a:lnTo>
                  <a:lnTo>
                    <a:pt x="56" y="12"/>
                  </a:lnTo>
                  <a:lnTo>
                    <a:pt x="56" y="17"/>
                  </a:lnTo>
                  <a:lnTo>
                    <a:pt x="54" y="21"/>
                  </a:lnTo>
                  <a:lnTo>
                    <a:pt x="51" y="23"/>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701" name="Freeform 129"/>
            <p:cNvSpPr>
              <a:spLocks/>
            </p:cNvSpPr>
            <p:nvPr/>
          </p:nvSpPr>
          <p:spPr bwMode="auto">
            <a:xfrm>
              <a:off x="973" y="3803"/>
              <a:ext cx="70" cy="95"/>
            </a:xfrm>
            <a:custGeom>
              <a:avLst/>
              <a:gdLst>
                <a:gd name="T0" fmla="*/ 38 w 70"/>
                <a:gd name="T1" fmla="*/ 86 h 95"/>
                <a:gd name="T2" fmla="*/ 0 w 70"/>
                <a:gd name="T3" fmla="*/ 34 h 95"/>
                <a:gd name="T4" fmla="*/ 10 w 70"/>
                <a:gd name="T5" fmla="*/ 28 h 95"/>
                <a:gd name="T6" fmla="*/ 17 w 70"/>
                <a:gd name="T7" fmla="*/ 21 h 95"/>
                <a:gd name="T8" fmla="*/ 24 w 70"/>
                <a:gd name="T9" fmla="*/ 13 h 95"/>
                <a:gd name="T10" fmla="*/ 35 w 70"/>
                <a:gd name="T11" fmla="*/ 0 h 95"/>
                <a:gd name="T12" fmla="*/ 66 w 70"/>
                <a:gd name="T13" fmla="*/ 72 h 95"/>
                <a:gd name="T14" fmla="*/ 68 w 70"/>
                <a:gd name="T15" fmla="*/ 79 h 95"/>
                <a:gd name="T16" fmla="*/ 70 w 70"/>
                <a:gd name="T17" fmla="*/ 86 h 95"/>
                <a:gd name="T18" fmla="*/ 68 w 70"/>
                <a:gd name="T19" fmla="*/ 89 h 95"/>
                <a:gd name="T20" fmla="*/ 63 w 70"/>
                <a:gd name="T21" fmla="*/ 93 h 95"/>
                <a:gd name="T22" fmla="*/ 57 w 70"/>
                <a:gd name="T23" fmla="*/ 95 h 95"/>
                <a:gd name="T24" fmla="*/ 52 w 70"/>
                <a:gd name="T25" fmla="*/ 95 h 95"/>
                <a:gd name="T26" fmla="*/ 45 w 70"/>
                <a:gd name="T27" fmla="*/ 91 h 95"/>
                <a:gd name="T28" fmla="*/ 38 w 70"/>
                <a:gd name="T29" fmla="*/ 86 h 9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95"/>
                <a:gd name="T47" fmla="*/ 70 w 70"/>
                <a:gd name="T48" fmla="*/ 95 h 9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95">
                  <a:moveTo>
                    <a:pt x="38" y="86"/>
                  </a:moveTo>
                  <a:lnTo>
                    <a:pt x="0" y="34"/>
                  </a:lnTo>
                  <a:lnTo>
                    <a:pt x="10" y="28"/>
                  </a:lnTo>
                  <a:lnTo>
                    <a:pt x="17" y="21"/>
                  </a:lnTo>
                  <a:lnTo>
                    <a:pt x="24" y="13"/>
                  </a:lnTo>
                  <a:lnTo>
                    <a:pt x="35" y="0"/>
                  </a:lnTo>
                  <a:lnTo>
                    <a:pt x="66" y="72"/>
                  </a:lnTo>
                  <a:lnTo>
                    <a:pt x="68" y="79"/>
                  </a:lnTo>
                  <a:lnTo>
                    <a:pt x="70" y="86"/>
                  </a:lnTo>
                  <a:lnTo>
                    <a:pt x="68" y="89"/>
                  </a:lnTo>
                  <a:lnTo>
                    <a:pt x="63" y="93"/>
                  </a:lnTo>
                  <a:lnTo>
                    <a:pt x="57" y="95"/>
                  </a:lnTo>
                  <a:lnTo>
                    <a:pt x="52" y="95"/>
                  </a:lnTo>
                  <a:lnTo>
                    <a:pt x="45" y="91"/>
                  </a:lnTo>
                  <a:lnTo>
                    <a:pt x="38" y="86"/>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702" name="Freeform 130"/>
            <p:cNvSpPr>
              <a:spLocks/>
            </p:cNvSpPr>
            <p:nvPr/>
          </p:nvSpPr>
          <p:spPr bwMode="auto">
            <a:xfrm>
              <a:off x="973" y="3803"/>
              <a:ext cx="70" cy="95"/>
            </a:xfrm>
            <a:custGeom>
              <a:avLst/>
              <a:gdLst>
                <a:gd name="T0" fmla="*/ 38 w 70"/>
                <a:gd name="T1" fmla="*/ 86 h 95"/>
                <a:gd name="T2" fmla="*/ 0 w 70"/>
                <a:gd name="T3" fmla="*/ 34 h 95"/>
                <a:gd name="T4" fmla="*/ 10 w 70"/>
                <a:gd name="T5" fmla="*/ 28 h 95"/>
                <a:gd name="T6" fmla="*/ 17 w 70"/>
                <a:gd name="T7" fmla="*/ 21 h 95"/>
                <a:gd name="T8" fmla="*/ 24 w 70"/>
                <a:gd name="T9" fmla="*/ 13 h 95"/>
                <a:gd name="T10" fmla="*/ 35 w 70"/>
                <a:gd name="T11" fmla="*/ 0 h 95"/>
                <a:gd name="T12" fmla="*/ 66 w 70"/>
                <a:gd name="T13" fmla="*/ 72 h 95"/>
                <a:gd name="T14" fmla="*/ 68 w 70"/>
                <a:gd name="T15" fmla="*/ 79 h 95"/>
                <a:gd name="T16" fmla="*/ 70 w 70"/>
                <a:gd name="T17" fmla="*/ 86 h 95"/>
                <a:gd name="T18" fmla="*/ 68 w 70"/>
                <a:gd name="T19" fmla="*/ 89 h 95"/>
                <a:gd name="T20" fmla="*/ 63 w 70"/>
                <a:gd name="T21" fmla="*/ 93 h 95"/>
                <a:gd name="T22" fmla="*/ 57 w 70"/>
                <a:gd name="T23" fmla="*/ 95 h 95"/>
                <a:gd name="T24" fmla="*/ 52 w 70"/>
                <a:gd name="T25" fmla="*/ 95 h 95"/>
                <a:gd name="T26" fmla="*/ 45 w 70"/>
                <a:gd name="T27" fmla="*/ 91 h 95"/>
                <a:gd name="T28" fmla="*/ 38 w 70"/>
                <a:gd name="T29" fmla="*/ 86 h 9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95"/>
                <a:gd name="T47" fmla="*/ 70 w 70"/>
                <a:gd name="T48" fmla="*/ 95 h 9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95">
                  <a:moveTo>
                    <a:pt x="38" y="86"/>
                  </a:moveTo>
                  <a:lnTo>
                    <a:pt x="0" y="34"/>
                  </a:lnTo>
                  <a:lnTo>
                    <a:pt x="10" y="28"/>
                  </a:lnTo>
                  <a:lnTo>
                    <a:pt x="17" y="21"/>
                  </a:lnTo>
                  <a:lnTo>
                    <a:pt x="24" y="13"/>
                  </a:lnTo>
                  <a:lnTo>
                    <a:pt x="35" y="0"/>
                  </a:lnTo>
                  <a:lnTo>
                    <a:pt x="66" y="72"/>
                  </a:lnTo>
                  <a:lnTo>
                    <a:pt x="68" y="79"/>
                  </a:lnTo>
                  <a:lnTo>
                    <a:pt x="70" y="86"/>
                  </a:lnTo>
                  <a:lnTo>
                    <a:pt x="68" y="89"/>
                  </a:lnTo>
                  <a:lnTo>
                    <a:pt x="63" y="93"/>
                  </a:lnTo>
                  <a:lnTo>
                    <a:pt x="57" y="95"/>
                  </a:lnTo>
                  <a:lnTo>
                    <a:pt x="52" y="95"/>
                  </a:lnTo>
                  <a:lnTo>
                    <a:pt x="45" y="91"/>
                  </a:lnTo>
                  <a:lnTo>
                    <a:pt x="38" y="86"/>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703" name="Freeform 131"/>
            <p:cNvSpPr>
              <a:spLocks/>
            </p:cNvSpPr>
            <p:nvPr/>
          </p:nvSpPr>
          <p:spPr bwMode="auto">
            <a:xfrm>
              <a:off x="955" y="3603"/>
              <a:ext cx="84" cy="104"/>
            </a:xfrm>
            <a:custGeom>
              <a:avLst/>
              <a:gdLst>
                <a:gd name="T0" fmla="*/ 60 w 84"/>
                <a:gd name="T1" fmla="*/ 10 h 104"/>
                <a:gd name="T2" fmla="*/ 0 w 84"/>
                <a:gd name="T3" fmla="*/ 82 h 104"/>
                <a:gd name="T4" fmla="*/ 12 w 84"/>
                <a:gd name="T5" fmla="*/ 85 h 104"/>
                <a:gd name="T6" fmla="*/ 21 w 84"/>
                <a:gd name="T7" fmla="*/ 89 h 104"/>
                <a:gd name="T8" fmla="*/ 30 w 84"/>
                <a:gd name="T9" fmla="*/ 94 h 104"/>
                <a:gd name="T10" fmla="*/ 42 w 84"/>
                <a:gd name="T11" fmla="*/ 104 h 104"/>
                <a:gd name="T12" fmla="*/ 79 w 84"/>
                <a:gd name="T13" fmla="*/ 22 h 104"/>
                <a:gd name="T14" fmla="*/ 82 w 84"/>
                <a:gd name="T15" fmla="*/ 15 h 104"/>
                <a:gd name="T16" fmla="*/ 84 w 84"/>
                <a:gd name="T17" fmla="*/ 8 h 104"/>
                <a:gd name="T18" fmla="*/ 84 w 84"/>
                <a:gd name="T19" fmla="*/ 5 h 104"/>
                <a:gd name="T20" fmla="*/ 81 w 84"/>
                <a:gd name="T21" fmla="*/ 1 h 104"/>
                <a:gd name="T22" fmla="*/ 77 w 84"/>
                <a:gd name="T23" fmla="*/ 0 h 104"/>
                <a:gd name="T24" fmla="*/ 72 w 84"/>
                <a:gd name="T25" fmla="*/ 1 h 104"/>
                <a:gd name="T26" fmla="*/ 67 w 84"/>
                <a:gd name="T27" fmla="*/ 5 h 104"/>
                <a:gd name="T28" fmla="*/ 60 w 84"/>
                <a:gd name="T29" fmla="*/ 10 h 10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4"/>
                <a:gd name="T46" fmla="*/ 0 h 104"/>
                <a:gd name="T47" fmla="*/ 84 w 84"/>
                <a:gd name="T48" fmla="*/ 104 h 10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4" h="104">
                  <a:moveTo>
                    <a:pt x="60" y="10"/>
                  </a:moveTo>
                  <a:lnTo>
                    <a:pt x="0" y="82"/>
                  </a:lnTo>
                  <a:lnTo>
                    <a:pt x="12" y="85"/>
                  </a:lnTo>
                  <a:lnTo>
                    <a:pt x="21" y="89"/>
                  </a:lnTo>
                  <a:lnTo>
                    <a:pt x="30" y="94"/>
                  </a:lnTo>
                  <a:lnTo>
                    <a:pt x="42" y="104"/>
                  </a:lnTo>
                  <a:lnTo>
                    <a:pt x="79" y="22"/>
                  </a:lnTo>
                  <a:lnTo>
                    <a:pt x="82" y="15"/>
                  </a:lnTo>
                  <a:lnTo>
                    <a:pt x="84" y="8"/>
                  </a:lnTo>
                  <a:lnTo>
                    <a:pt x="84" y="5"/>
                  </a:lnTo>
                  <a:lnTo>
                    <a:pt x="81" y="1"/>
                  </a:lnTo>
                  <a:lnTo>
                    <a:pt x="77" y="0"/>
                  </a:lnTo>
                  <a:lnTo>
                    <a:pt x="72" y="1"/>
                  </a:lnTo>
                  <a:lnTo>
                    <a:pt x="67" y="5"/>
                  </a:lnTo>
                  <a:lnTo>
                    <a:pt x="60" y="10"/>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704" name="Freeform 132"/>
            <p:cNvSpPr>
              <a:spLocks/>
            </p:cNvSpPr>
            <p:nvPr/>
          </p:nvSpPr>
          <p:spPr bwMode="auto">
            <a:xfrm>
              <a:off x="955" y="3603"/>
              <a:ext cx="84" cy="104"/>
            </a:xfrm>
            <a:custGeom>
              <a:avLst/>
              <a:gdLst>
                <a:gd name="T0" fmla="*/ 60 w 84"/>
                <a:gd name="T1" fmla="*/ 10 h 104"/>
                <a:gd name="T2" fmla="*/ 0 w 84"/>
                <a:gd name="T3" fmla="*/ 82 h 104"/>
                <a:gd name="T4" fmla="*/ 12 w 84"/>
                <a:gd name="T5" fmla="*/ 85 h 104"/>
                <a:gd name="T6" fmla="*/ 21 w 84"/>
                <a:gd name="T7" fmla="*/ 89 h 104"/>
                <a:gd name="T8" fmla="*/ 30 w 84"/>
                <a:gd name="T9" fmla="*/ 94 h 104"/>
                <a:gd name="T10" fmla="*/ 42 w 84"/>
                <a:gd name="T11" fmla="*/ 104 h 104"/>
                <a:gd name="T12" fmla="*/ 79 w 84"/>
                <a:gd name="T13" fmla="*/ 22 h 104"/>
                <a:gd name="T14" fmla="*/ 82 w 84"/>
                <a:gd name="T15" fmla="*/ 15 h 104"/>
                <a:gd name="T16" fmla="*/ 84 w 84"/>
                <a:gd name="T17" fmla="*/ 8 h 104"/>
                <a:gd name="T18" fmla="*/ 84 w 84"/>
                <a:gd name="T19" fmla="*/ 5 h 104"/>
                <a:gd name="T20" fmla="*/ 81 w 84"/>
                <a:gd name="T21" fmla="*/ 1 h 104"/>
                <a:gd name="T22" fmla="*/ 77 w 84"/>
                <a:gd name="T23" fmla="*/ 0 h 104"/>
                <a:gd name="T24" fmla="*/ 72 w 84"/>
                <a:gd name="T25" fmla="*/ 1 h 104"/>
                <a:gd name="T26" fmla="*/ 67 w 84"/>
                <a:gd name="T27" fmla="*/ 5 h 104"/>
                <a:gd name="T28" fmla="*/ 60 w 84"/>
                <a:gd name="T29" fmla="*/ 10 h 10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4"/>
                <a:gd name="T46" fmla="*/ 0 h 104"/>
                <a:gd name="T47" fmla="*/ 84 w 84"/>
                <a:gd name="T48" fmla="*/ 104 h 10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4" h="104">
                  <a:moveTo>
                    <a:pt x="60" y="10"/>
                  </a:moveTo>
                  <a:lnTo>
                    <a:pt x="0" y="82"/>
                  </a:lnTo>
                  <a:lnTo>
                    <a:pt x="12" y="85"/>
                  </a:lnTo>
                  <a:lnTo>
                    <a:pt x="21" y="89"/>
                  </a:lnTo>
                  <a:lnTo>
                    <a:pt x="30" y="94"/>
                  </a:lnTo>
                  <a:lnTo>
                    <a:pt x="42" y="104"/>
                  </a:lnTo>
                  <a:lnTo>
                    <a:pt x="79" y="22"/>
                  </a:lnTo>
                  <a:lnTo>
                    <a:pt x="82" y="15"/>
                  </a:lnTo>
                  <a:lnTo>
                    <a:pt x="84" y="8"/>
                  </a:lnTo>
                  <a:lnTo>
                    <a:pt x="84" y="5"/>
                  </a:lnTo>
                  <a:lnTo>
                    <a:pt x="81" y="1"/>
                  </a:lnTo>
                  <a:lnTo>
                    <a:pt x="77" y="0"/>
                  </a:lnTo>
                  <a:lnTo>
                    <a:pt x="72" y="1"/>
                  </a:lnTo>
                  <a:lnTo>
                    <a:pt x="67" y="5"/>
                  </a:lnTo>
                  <a:lnTo>
                    <a:pt x="60" y="10"/>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705" name="Freeform 133"/>
            <p:cNvSpPr>
              <a:spLocks/>
            </p:cNvSpPr>
            <p:nvPr/>
          </p:nvSpPr>
          <p:spPr bwMode="auto">
            <a:xfrm>
              <a:off x="929" y="3353"/>
              <a:ext cx="89" cy="117"/>
            </a:xfrm>
            <a:custGeom>
              <a:avLst/>
              <a:gdLst>
                <a:gd name="T0" fmla="*/ 61 w 89"/>
                <a:gd name="T1" fmla="*/ 107 h 117"/>
                <a:gd name="T2" fmla="*/ 0 w 89"/>
                <a:gd name="T3" fmla="*/ 26 h 117"/>
                <a:gd name="T4" fmla="*/ 12 w 89"/>
                <a:gd name="T5" fmla="*/ 21 h 117"/>
                <a:gd name="T6" fmla="*/ 21 w 89"/>
                <a:gd name="T7" fmla="*/ 17 h 117"/>
                <a:gd name="T8" fmla="*/ 30 w 89"/>
                <a:gd name="T9" fmla="*/ 12 h 117"/>
                <a:gd name="T10" fmla="*/ 42 w 89"/>
                <a:gd name="T11" fmla="*/ 0 h 117"/>
                <a:gd name="T12" fmla="*/ 84 w 89"/>
                <a:gd name="T13" fmla="*/ 96 h 117"/>
                <a:gd name="T14" fmla="*/ 87 w 89"/>
                <a:gd name="T15" fmla="*/ 103 h 117"/>
                <a:gd name="T16" fmla="*/ 89 w 89"/>
                <a:gd name="T17" fmla="*/ 108 h 117"/>
                <a:gd name="T18" fmla="*/ 87 w 89"/>
                <a:gd name="T19" fmla="*/ 114 h 117"/>
                <a:gd name="T20" fmla="*/ 84 w 89"/>
                <a:gd name="T21" fmla="*/ 115 h 117"/>
                <a:gd name="T22" fmla="*/ 79 w 89"/>
                <a:gd name="T23" fmla="*/ 117 h 117"/>
                <a:gd name="T24" fmla="*/ 73 w 89"/>
                <a:gd name="T25" fmla="*/ 115 h 117"/>
                <a:gd name="T26" fmla="*/ 66 w 89"/>
                <a:gd name="T27" fmla="*/ 112 h 117"/>
                <a:gd name="T28" fmla="*/ 61 w 89"/>
                <a:gd name="T29" fmla="*/ 107 h 11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9"/>
                <a:gd name="T46" fmla="*/ 0 h 117"/>
                <a:gd name="T47" fmla="*/ 89 w 89"/>
                <a:gd name="T48" fmla="*/ 117 h 11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9" h="117">
                  <a:moveTo>
                    <a:pt x="61" y="107"/>
                  </a:moveTo>
                  <a:lnTo>
                    <a:pt x="0" y="26"/>
                  </a:lnTo>
                  <a:lnTo>
                    <a:pt x="12" y="21"/>
                  </a:lnTo>
                  <a:lnTo>
                    <a:pt x="21" y="17"/>
                  </a:lnTo>
                  <a:lnTo>
                    <a:pt x="30" y="12"/>
                  </a:lnTo>
                  <a:lnTo>
                    <a:pt x="42" y="0"/>
                  </a:lnTo>
                  <a:lnTo>
                    <a:pt x="84" y="96"/>
                  </a:lnTo>
                  <a:lnTo>
                    <a:pt x="87" y="103"/>
                  </a:lnTo>
                  <a:lnTo>
                    <a:pt x="89" y="108"/>
                  </a:lnTo>
                  <a:lnTo>
                    <a:pt x="87" y="114"/>
                  </a:lnTo>
                  <a:lnTo>
                    <a:pt x="84" y="115"/>
                  </a:lnTo>
                  <a:lnTo>
                    <a:pt x="79" y="117"/>
                  </a:lnTo>
                  <a:lnTo>
                    <a:pt x="73" y="115"/>
                  </a:lnTo>
                  <a:lnTo>
                    <a:pt x="66" y="112"/>
                  </a:lnTo>
                  <a:lnTo>
                    <a:pt x="61" y="107"/>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706" name="Freeform 134"/>
            <p:cNvSpPr>
              <a:spLocks/>
            </p:cNvSpPr>
            <p:nvPr/>
          </p:nvSpPr>
          <p:spPr bwMode="auto">
            <a:xfrm>
              <a:off x="929" y="3353"/>
              <a:ext cx="89" cy="117"/>
            </a:xfrm>
            <a:custGeom>
              <a:avLst/>
              <a:gdLst>
                <a:gd name="T0" fmla="*/ 61 w 89"/>
                <a:gd name="T1" fmla="*/ 107 h 117"/>
                <a:gd name="T2" fmla="*/ 0 w 89"/>
                <a:gd name="T3" fmla="*/ 26 h 117"/>
                <a:gd name="T4" fmla="*/ 12 w 89"/>
                <a:gd name="T5" fmla="*/ 21 h 117"/>
                <a:gd name="T6" fmla="*/ 21 w 89"/>
                <a:gd name="T7" fmla="*/ 17 h 117"/>
                <a:gd name="T8" fmla="*/ 30 w 89"/>
                <a:gd name="T9" fmla="*/ 12 h 117"/>
                <a:gd name="T10" fmla="*/ 42 w 89"/>
                <a:gd name="T11" fmla="*/ 0 h 117"/>
                <a:gd name="T12" fmla="*/ 84 w 89"/>
                <a:gd name="T13" fmla="*/ 96 h 117"/>
                <a:gd name="T14" fmla="*/ 87 w 89"/>
                <a:gd name="T15" fmla="*/ 103 h 117"/>
                <a:gd name="T16" fmla="*/ 89 w 89"/>
                <a:gd name="T17" fmla="*/ 108 h 117"/>
                <a:gd name="T18" fmla="*/ 87 w 89"/>
                <a:gd name="T19" fmla="*/ 114 h 117"/>
                <a:gd name="T20" fmla="*/ 84 w 89"/>
                <a:gd name="T21" fmla="*/ 115 h 117"/>
                <a:gd name="T22" fmla="*/ 79 w 89"/>
                <a:gd name="T23" fmla="*/ 117 h 117"/>
                <a:gd name="T24" fmla="*/ 73 w 89"/>
                <a:gd name="T25" fmla="*/ 115 h 117"/>
                <a:gd name="T26" fmla="*/ 66 w 89"/>
                <a:gd name="T27" fmla="*/ 112 h 117"/>
                <a:gd name="T28" fmla="*/ 61 w 89"/>
                <a:gd name="T29" fmla="*/ 107 h 11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9"/>
                <a:gd name="T46" fmla="*/ 0 h 117"/>
                <a:gd name="T47" fmla="*/ 89 w 89"/>
                <a:gd name="T48" fmla="*/ 117 h 11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9" h="117">
                  <a:moveTo>
                    <a:pt x="61" y="107"/>
                  </a:moveTo>
                  <a:lnTo>
                    <a:pt x="0" y="26"/>
                  </a:lnTo>
                  <a:lnTo>
                    <a:pt x="12" y="21"/>
                  </a:lnTo>
                  <a:lnTo>
                    <a:pt x="21" y="17"/>
                  </a:lnTo>
                  <a:lnTo>
                    <a:pt x="30" y="12"/>
                  </a:lnTo>
                  <a:lnTo>
                    <a:pt x="42" y="0"/>
                  </a:lnTo>
                  <a:lnTo>
                    <a:pt x="84" y="96"/>
                  </a:lnTo>
                  <a:lnTo>
                    <a:pt x="87" y="103"/>
                  </a:lnTo>
                  <a:lnTo>
                    <a:pt x="89" y="108"/>
                  </a:lnTo>
                  <a:lnTo>
                    <a:pt x="87" y="114"/>
                  </a:lnTo>
                  <a:lnTo>
                    <a:pt x="84" y="115"/>
                  </a:lnTo>
                  <a:lnTo>
                    <a:pt x="79" y="117"/>
                  </a:lnTo>
                  <a:lnTo>
                    <a:pt x="73" y="115"/>
                  </a:lnTo>
                  <a:lnTo>
                    <a:pt x="66" y="112"/>
                  </a:lnTo>
                  <a:lnTo>
                    <a:pt x="61" y="107"/>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707" name="Freeform 135"/>
            <p:cNvSpPr>
              <a:spLocks/>
            </p:cNvSpPr>
            <p:nvPr/>
          </p:nvSpPr>
          <p:spPr bwMode="auto">
            <a:xfrm>
              <a:off x="946" y="3152"/>
              <a:ext cx="83" cy="112"/>
            </a:xfrm>
            <a:custGeom>
              <a:avLst/>
              <a:gdLst>
                <a:gd name="T0" fmla="*/ 55 w 83"/>
                <a:gd name="T1" fmla="*/ 11 h 112"/>
                <a:gd name="T2" fmla="*/ 0 w 83"/>
                <a:gd name="T3" fmla="*/ 79 h 112"/>
                <a:gd name="T4" fmla="*/ 9 w 83"/>
                <a:gd name="T5" fmla="*/ 84 h 112"/>
                <a:gd name="T6" fmla="*/ 16 w 83"/>
                <a:gd name="T7" fmla="*/ 89 h 112"/>
                <a:gd name="T8" fmla="*/ 25 w 83"/>
                <a:gd name="T9" fmla="*/ 98 h 112"/>
                <a:gd name="T10" fmla="*/ 37 w 83"/>
                <a:gd name="T11" fmla="*/ 112 h 112"/>
                <a:gd name="T12" fmla="*/ 79 w 83"/>
                <a:gd name="T13" fmla="*/ 25 h 112"/>
                <a:gd name="T14" fmla="*/ 81 w 83"/>
                <a:gd name="T15" fmla="*/ 18 h 112"/>
                <a:gd name="T16" fmla="*/ 83 w 83"/>
                <a:gd name="T17" fmla="*/ 11 h 112"/>
                <a:gd name="T18" fmla="*/ 81 w 83"/>
                <a:gd name="T19" fmla="*/ 6 h 112"/>
                <a:gd name="T20" fmla="*/ 77 w 83"/>
                <a:gd name="T21" fmla="*/ 2 h 112"/>
                <a:gd name="T22" fmla="*/ 74 w 83"/>
                <a:gd name="T23" fmla="*/ 0 h 112"/>
                <a:gd name="T24" fmla="*/ 69 w 83"/>
                <a:gd name="T25" fmla="*/ 2 h 112"/>
                <a:gd name="T26" fmla="*/ 62 w 83"/>
                <a:gd name="T27" fmla="*/ 4 h 112"/>
                <a:gd name="T28" fmla="*/ 55 w 83"/>
                <a:gd name="T29" fmla="*/ 11 h 1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3"/>
                <a:gd name="T46" fmla="*/ 0 h 112"/>
                <a:gd name="T47" fmla="*/ 83 w 83"/>
                <a:gd name="T48" fmla="*/ 112 h 11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3" h="112">
                  <a:moveTo>
                    <a:pt x="55" y="11"/>
                  </a:moveTo>
                  <a:lnTo>
                    <a:pt x="0" y="79"/>
                  </a:lnTo>
                  <a:lnTo>
                    <a:pt x="9" y="84"/>
                  </a:lnTo>
                  <a:lnTo>
                    <a:pt x="16" y="89"/>
                  </a:lnTo>
                  <a:lnTo>
                    <a:pt x="25" y="98"/>
                  </a:lnTo>
                  <a:lnTo>
                    <a:pt x="37" y="112"/>
                  </a:lnTo>
                  <a:lnTo>
                    <a:pt x="79" y="25"/>
                  </a:lnTo>
                  <a:lnTo>
                    <a:pt x="81" y="18"/>
                  </a:lnTo>
                  <a:lnTo>
                    <a:pt x="83" y="11"/>
                  </a:lnTo>
                  <a:lnTo>
                    <a:pt x="81" y="6"/>
                  </a:lnTo>
                  <a:lnTo>
                    <a:pt x="77" y="2"/>
                  </a:lnTo>
                  <a:lnTo>
                    <a:pt x="74" y="0"/>
                  </a:lnTo>
                  <a:lnTo>
                    <a:pt x="69" y="2"/>
                  </a:lnTo>
                  <a:lnTo>
                    <a:pt x="62" y="4"/>
                  </a:lnTo>
                  <a:lnTo>
                    <a:pt x="55" y="11"/>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708" name="Freeform 136"/>
            <p:cNvSpPr>
              <a:spLocks/>
            </p:cNvSpPr>
            <p:nvPr/>
          </p:nvSpPr>
          <p:spPr bwMode="auto">
            <a:xfrm>
              <a:off x="946" y="3152"/>
              <a:ext cx="83" cy="112"/>
            </a:xfrm>
            <a:custGeom>
              <a:avLst/>
              <a:gdLst>
                <a:gd name="T0" fmla="*/ 55 w 83"/>
                <a:gd name="T1" fmla="*/ 11 h 112"/>
                <a:gd name="T2" fmla="*/ 0 w 83"/>
                <a:gd name="T3" fmla="*/ 79 h 112"/>
                <a:gd name="T4" fmla="*/ 9 w 83"/>
                <a:gd name="T5" fmla="*/ 84 h 112"/>
                <a:gd name="T6" fmla="*/ 16 w 83"/>
                <a:gd name="T7" fmla="*/ 89 h 112"/>
                <a:gd name="T8" fmla="*/ 25 w 83"/>
                <a:gd name="T9" fmla="*/ 98 h 112"/>
                <a:gd name="T10" fmla="*/ 37 w 83"/>
                <a:gd name="T11" fmla="*/ 112 h 112"/>
                <a:gd name="T12" fmla="*/ 79 w 83"/>
                <a:gd name="T13" fmla="*/ 25 h 112"/>
                <a:gd name="T14" fmla="*/ 81 w 83"/>
                <a:gd name="T15" fmla="*/ 18 h 112"/>
                <a:gd name="T16" fmla="*/ 83 w 83"/>
                <a:gd name="T17" fmla="*/ 11 h 112"/>
                <a:gd name="T18" fmla="*/ 81 w 83"/>
                <a:gd name="T19" fmla="*/ 6 h 112"/>
                <a:gd name="T20" fmla="*/ 77 w 83"/>
                <a:gd name="T21" fmla="*/ 2 h 112"/>
                <a:gd name="T22" fmla="*/ 74 w 83"/>
                <a:gd name="T23" fmla="*/ 0 h 112"/>
                <a:gd name="T24" fmla="*/ 69 w 83"/>
                <a:gd name="T25" fmla="*/ 2 h 112"/>
                <a:gd name="T26" fmla="*/ 62 w 83"/>
                <a:gd name="T27" fmla="*/ 4 h 112"/>
                <a:gd name="T28" fmla="*/ 55 w 83"/>
                <a:gd name="T29" fmla="*/ 11 h 1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3"/>
                <a:gd name="T46" fmla="*/ 0 h 112"/>
                <a:gd name="T47" fmla="*/ 83 w 83"/>
                <a:gd name="T48" fmla="*/ 112 h 11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3" h="112">
                  <a:moveTo>
                    <a:pt x="55" y="11"/>
                  </a:moveTo>
                  <a:lnTo>
                    <a:pt x="0" y="79"/>
                  </a:lnTo>
                  <a:lnTo>
                    <a:pt x="9" y="84"/>
                  </a:lnTo>
                  <a:lnTo>
                    <a:pt x="16" y="89"/>
                  </a:lnTo>
                  <a:lnTo>
                    <a:pt x="25" y="98"/>
                  </a:lnTo>
                  <a:lnTo>
                    <a:pt x="37" y="112"/>
                  </a:lnTo>
                  <a:lnTo>
                    <a:pt x="79" y="25"/>
                  </a:lnTo>
                  <a:lnTo>
                    <a:pt x="81" y="18"/>
                  </a:lnTo>
                  <a:lnTo>
                    <a:pt x="83" y="11"/>
                  </a:lnTo>
                  <a:lnTo>
                    <a:pt x="81" y="6"/>
                  </a:lnTo>
                  <a:lnTo>
                    <a:pt x="77" y="2"/>
                  </a:lnTo>
                  <a:lnTo>
                    <a:pt x="74" y="0"/>
                  </a:lnTo>
                  <a:lnTo>
                    <a:pt x="69" y="2"/>
                  </a:lnTo>
                  <a:lnTo>
                    <a:pt x="62" y="4"/>
                  </a:lnTo>
                  <a:lnTo>
                    <a:pt x="55" y="11"/>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709" name="Freeform 137"/>
            <p:cNvSpPr>
              <a:spLocks/>
            </p:cNvSpPr>
            <p:nvPr/>
          </p:nvSpPr>
          <p:spPr bwMode="auto">
            <a:xfrm>
              <a:off x="950" y="2953"/>
              <a:ext cx="87" cy="121"/>
            </a:xfrm>
            <a:custGeom>
              <a:avLst/>
              <a:gdLst>
                <a:gd name="T0" fmla="*/ 61 w 87"/>
                <a:gd name="T1" fmla="*/ 112 h 121"/>
                <a:gd name="T2" fmla="*/ 0 w 87"/>
                <a:gd name="T3" fmla="*/ 26 h 121"/>
                <a:gd name="T4" fmla="*/ 12 w 87"/>
                <a:gd name="T5" fmla="*/ 23 h 121"/>
                <a:gd name="T6" fmla="*/ 21 w 87"/>
                <a:gd name="T7" fmla="*/ 19 h 121"/>
                <a:gd name="T8" fmla="*/ 30 w 87"/>
                <a:gd name="T9" fmla="*/ 12 h 121"/>
                <a:gd name="T10" fmla="*/ 42 w 87"/>
                <a:gd name="T11" fmla="*/ 0 h 121"/>
                <a:gd name="T12" fmla="*/ 82 w 87"/>
                <a:gd name="T13" fmla="*/ 100 h 121"/>
                <a:gd name="T14" fmla="*/ 86 w 87"/>
                <a:gd name="T15" fmla="*/ 107 h 121"/>
                <a:gd name="T16" fmla="*/ 87 w 87"/>
                <a:gd name="T17" fmla="*/ 112 h 121"/>
                <a:gd name="T18" fmla="*/ 86 w 87"/>
                <a:gd name="T19" fmla="*/ 117 h 121"/>
                <a:gd name="T20" fmla="*/ 82 w 87"/>
                <a:gd name="T21" fmla="*/ 121 h 121"/>
                <a:gd name="T22" fmla="*/ 79 w 87"/>
                <a:gd name="T23" fmla="*/ 121 h 121"/>
                <a:gd name="T24" fmla="*/ 73 w 87"/>
                <a:gd name="T25" fmla="*/ 121 h 121"/>
                <a:gd name="T26" fmla="*/ 66 w 87"/>
                <a:gd name="T27" fmla="*/ 117 h 121"/>
                <a:gd name="T28" fmla="*/ 61 w 87"/>
                <a:gd name="T29" fmla="*/ 112 h 12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7"/>
                <a:gd name="T46" fmla="*/ 0 h 121"/>
                <a:gd name="T47" fmla="*/ 87 w 87"/>
                <a:gd name="T48" fmla="*/ 121 h 12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7" h="121">
                  <a:moveTo>
                    <a:pt x="61" y="112"/>
                  </a:moveTo>
                  <a:lnTo>
                    <a:pt x="0" y="26"/>
                  </a:lnTo>
                  <a:lnTo>
                    <a:pt x="12" y="23"/>
                  </a:lnTo>
                  <a:lnTo>
                    <a:pt x="21" y="19"/>
                  </a:lnTo>
                  <a:lnTo>
                    <a:pt x="30" y="12"/>
                  </a:lnTo>
                  <a:lnTo>
                    <a:pt x="42" y="0"/>
                  </a:lnTo>
                  <a:lnTo>
                    <a:pt x="82" y="100"/>
                  </a:lnTo>
                  <a:lnTo>
                    <a:pt x="86" y="107"/>
                  </a:lnTo>
                  <a:lnTo>
                    <a:pt x="87" y="112"/>
                  </a:lnTo>
                  <a:lnTo>
                    <a:pt x="86" y="117"/>
                  </a:lnTo>
                  <a:lnTo>
                    <a:pt x="82" y="121"/>
                  </a:lnTo>
                  <a:lnTo>
                    <a:pt x="79" y="121"/>
                  </a:lnTo>
                  <a:lnTo>
                    <a:pt x="73" y="121"/>
                  </a:lnTo>
                  <a:lnTo>
                    <a:pt x="66" y="117"/>
                  </a:lnTo>
                  <a:lnTo>
                    <a:pt x="61" y="112"/>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710" name="Freeform 138"/>
            <p:cNvSpPr>
              <a:spLocks/>
            </p:cNvSpPr>
            <p:nvPr/>
          </p:nvSpPr>
          <p:spPr bwMode="auto">
            <a:xfrm>
              <a:off x="950" y="2953"/>
              <a:ext cx="87" cy="121"/>
            </a:xfrm>
            <a:custGeom>
              <a:avLst/>
              <a:gdLst>
                <a:gd name="T0" fmla="*/ 61 w 87"/>
                <a:gd name="T1" fmla="*/ 112 h 121"/>
                <a:gd name="T2" fmla="*/ 0 w 87"/>
                <a:gd name="T3" fmla="*/ 26 h 121"/>
                <a:gd name="T4" fmla="*/ 12 w 87"/>
                <a:gd name="T5" fmla="*/ 23 h 121"/>
                <a:gd name="T6" fmla="*/ 21 w 87"/>
                <a:gd name="T7" fmla="*/ 19 h 121"/>
                <a:gd name="T8" fmla="*/ 30 w 87"/>
                <a:gd name="T9" fmla="*/ 12 h 121"/>
                <a:gd name="T10" fmla="*/ 42 w 87"/>
                <a:gd name="T11" fmla="*/ 0 h 121"/>
                <a:gd name="T12" fmla="*/ 82 w 87"/>
                <a:gd name="T13" fmla="*/ 100 h 121"/>
                <a:gd name="T14" fmla="*/ 86 w 87"/>
                <a:gd name="T15" fmla="*/ 107 h 121"/>
                <a:gd name="T16" fmla="*/ 87 w 87"/>
                <a:gd name="T17" fmla="*/ 112 h 121"/>
                <a:gd name="T18" fmla="*/ 86 w 87"/>
                <a:gd name="T19" fmla="*/ 117 h 121"/>
                <a:gd name="T20" fmla="*/ 82 w 87"/>
                <a:gd name="T21" fmla="*/ 121 h 121"/>
                <a:gd name="T22" fmla="*/ 79 w 87"/>
                <a:gd name="T23" fmla="*/ 121 h 121"/>
                <a:gd name="T24" fmla="*/ 73 w 87"/>
                <a:gd name="T25" fmla="*/ 121 h 121"/>
                <a:gd name="T26" fmla="*/ 66 w 87"/>
                <a:gd name="T27" fmla="*/ 117 h 121"/>
                <a:gd name="T28" fmla="*/ 61 w 87"/>
                <a:gd name="T29" fmla="*/ 112 h 12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7"/>
                <a:gd name="T46" fmla="*/ 0 h 121"/>
                <a:gd name="T47" fmla="*/ 87 w 87"/>
                <a:gd name="T48" fmla="*/ 121 h 12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7" h="121">
                  <a:moveTo>
                    <a:pt x="61" y="112"/>
                  </a:moveTo>
                  <a:lnTo>
                    <a:pt x="0" y="26"/>
                  </a:lnTo>
                  <a:lnTo>
                    <a:pt x="12" y="23"/>
                  </a:lnTo>
                  <a:lnTo>
                    <a:pt x="21" y="19"/>
                  </a:lnTo>
                  <a:lnTo>
                    <a:pt x="30" y="12"/>
                  </a:lnTo>
                  <a:lnTo>
                    <a:pt x="42" y="0"/>
                  </a:lnTo>
                  <a:lnTo>
                    <a:pt x="82" y="100"/>
                  </a:lnTo>
                  <a:lnTo>
                    <a:pt x="86" y="107"/>
                  </a:lnTo>
                  <a:lnTo>
                    <a:pt x="87" y="112"/>
                  </a:lnTo>
                  <a:lnTo>
                    <a:pt x="86" y="117"/>
                  </a:lnTo>
                  <a:lnTo>
                    <a:pt x="82" y="121"/>
                  </a:lnTo>
                  <a:lnTo>
                    <a:pt x="79" y="121"/>
                  </a:lnTo>
                  <a:lnTo>
                    <a:pt x="73" y="121"/>
                  </a:lnTo>
                  <a:lnTo>
                    <a:pt x="66" y="117"/>
                  </a:lnTo>
                  <a:lnTo>
                    <a:pt x="61" y="112"/>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711" name="Freeform 139"/>
            <p:cNvSpPr>
              <a:spLocks/>
            </p:cNvSpPr>
            <p:nvPr/>
          </p:nvSpPr>
          <p:spPr bwMode="auto">
            <a:xfrm>
              <a:off x="854" y="4098"/>
              <a:ext cx="159" cy="159"/>
            </a:xfrm>
            <a:custGeom>
              <a:avLst/>
              <a:gdLst>
                <a:gd name="T0" fmla="*/ 0 w 159"/>
                <a:gd name="T1" fmla="*/ 79 h 159"/>
                <a:gd name="T2" fmla="*/ 2 w 159"/>
                <a:gd name="T3" fmla="*/ 63 h 159"/>
                <a:gd name="T4" fmla="*/ 7 w 159"/>
                <a:gd name="T5" fmla="*/ 49 h 159"/>
                <a:gd name="T6" fmla="*/ 14 w 159"/>
                <a:gd name="T7" fmla="*/ 35 h 159"/>
                <a:gd name="T8" fmla="*/ 23 w 159"/>
                <a:gd name="T9" fmla="*/ 23 h 159"/>
                <a:gd name="T10" fmla="*/ 35 w 159"/>
                <a:gd name="T11" fmla="*/ 13 h 159"/>
                <a:gd name="T12" fmla="*/ 49 w 159"/>
                <a:gd name="T13" fmla="*/ 6 h 159"/>
                <a:gd name="T14" fmla="*/ 63 w 159"/>
                <a:gd name="T15" fmla="*/ 2 h 159"/>
                <a:gd name="T16" fmla="*/ 80 w 159"/>
                <a:gd name="T17" fmla="*/ 0 h 159"/>
                <a:gd name="T18" fmla="*/ 96 w 159"/>
                <a:gd name="T19" fmla="*/ 2 h 159"/>
                <a:gd name="T20" fmla="*/ 110 w 159"/>
                <a:gd name="T21" fmla="*/ 6 h 159"/>
                <a:gd name="T22" fmla="*/ 124 w 159"/>
                <a:gd name="T23" fmla="*/ 13 h 159"/>
                <a:gd name="T24" fmla="*/ 136 w 159"/>
                <a:gd name="T25" fmla="*/ 23 h 159"/>
                <a:gd name="T26" fmla="*/ 145 w 159"/>
                <a:gd name="T27" fmla="*/ 35 h 159"/>
                <a:gd name="T28" fmla="*/ 154 w 159"/>
                <a:gd name="T29" fmla="*/ 49 h 159"/>
                <a:gd name="T30" fmla="*/ 157 w 159"/>
                <a:gd name="T31" fmla="*/ 63 h 159"/>
                <a:gd name="T32" fmla="*/ 159 w 159"/>
                <a:gd name="T33" fmla="*/ 79 h 159"/>
                <a:gd name="T34" fmla="*/ 157 w 159"/>
                <a:gd name="T35" fmla="*/ 95 h 159"/>
                <a:gd name="T36" fmla="*/ 154 w 159"/>
                <a:gd name="T37" fmla="*/ 110 h 159"/>
                <a:gd name="T38" fmla="*/ 145 w 159"/>
                <a:gd name="T39" fmla="*/ 124 h 159"/>
                <a:gd name="T40" fmla="*/ 136 w 159"/>
                <a:gd name="T41" fmla="*/ 135 h 159"/>
                <a:gd name="T42" fmla="*/ 124 w 159"/>
                <a:gd name="T43" fmla="*/ 145 h 159"/>
                <a:gd name="T44" fmla="*/ 110 w 159"/>
                <a:gd name="T45" fmla="*/ 152 h 159"/>
                <a:gd name="T46" fmla="*/ 96 w 159"/>
                <a:gd name="T47" fmla="*/ 158 h 159"/>
                <a:gd name="T48" fmla="*/ 80 w 159"/>
                <a:gd name="T49" fmla="*/ 159 h 159"/>
                <a:gd name="T50" fmla="*/ 63 w 159"/>
                <a:gd name="T51" fmla="*/ 158 h 159"/>
                <a:gd name="T52" fmla="*/ 49 w 159"/>
                <a:gd name="T53" fmla="*/ 152 h 159"/>
                <a:gd name="T54" fmla="*/ 35 w 159"/>
                <a:gd name="T55" fmla="*/ 145 h 159"/>
                <a:gd name="T56" fmla="*/ 23 w 159"/>
                <a:gd name="T57" fmla="*/ 135 h 159"/>
                <a:gd name="T58" fmla="*/ 14 w 159"/>
                <a:gd name="T59" fmla="*/ 124 h 159"/>
                <a:gd name="T60" fmla="*/ 7 w 159"/>
                <a:gd name="T61" fmla="*/ 110 h 159"/>
                <a:gd name="T62" fmla="*/ 2 w 159"/>
                <a:gd name="T63" fmla="*/ 95 h 159"/>
                <a:gd name="T64" fmla="*/ 0 w 159"/>
                <a:gd name="T65" fmla="*/ 79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0" y="79"/>
                  </a:moveTo>
                  <a:lnTo>
                    <a:pt x="2" y="63"/>
                  </a:lnTo>
                  <a:lnTo>
                    <a:pt x="7" y="49"/>
                  </a:lnTo>
                  <a:lnTo>
                    <a:pt x="14" y="35"/>
                  </a:lnTo>
                  <a:lnTo>
                    <a:pt x="23" y="23"/>
                  </a:lnTo>
                  <a:lnTo>
                    <a:pt x="35" y="13"/>
                  </a:lnTo>
                  <a:lnTo>
                    <a:pt x="49" y="6"/>
                  </a:lnTo>
                  <a:lnTo>
                    <a:pt x="63" y="2"/>
                  </a:lnTo>
                  <a:lnTo>
                    <a:pt x="80" y="0"/>
                  </a:lnTo>
                  <a:lnTo>
                    <a:pt x="96" y="2"/>
                  </a:lnTo>
                  <a:lnTo>
                    <a:pt x="110" y="6"/>
                  </a:lnTo>
                  <a:lnTo>
                    <a:pt x="124" y="13"/>
                  </a:lnTo>
                  <a:lnTo>
                    <a:pt x="136" y="23"/>
                  </a:lnTo>
                  <a:lnTo>
                    <a:pt x="145" y="35"/>
                  </a:lnTo>
                  <a:lnTo>
                    <a:pt x="154" y="49"/>
                  </a:lnTo>
                  <a:lnTo>
                    <a:pt x="157" y="63"/>
                  </a:lnTo>
                  <a:lnTo>
                    <a:pt x="159" y="79"/>
                  </a:lnTo>
                  <a:lnTo>
                    <a:pt x="157" y="95"/>
                  </a:lnTo>
                  <a:lnTo>
                    <a:pt x="154" y="110"/>
                  </a:lnTo>
                  <a:lnTo>
                    <a:pt x="145" y="124"/>
                  </a:lnTo>
                  <a:lnTo>
                    <a:pt x="136" y="135"/>
                  </a:lnTo>
                  <a:lnTo>
                    <a:pt x="124" y="145"/>
                  </a:lnTo>
                  <a:lnTo>
                    <a:pt x="110" y="152"/>
                  </a:lnTo>
                  <a:lnTo>
                    <a:pt x="96" y="158"/>
                  </a:lnTo>
                  <a:lnTo>
                    <a:pt x="80" y="159"/>
                  </a:lnTo>
                  <a:lnTo>
                    <a:pt x="63" y="158"/>
                  </a:lnTo>
                  <a:lnTo>
                    <a:pt x="49" y="152"/>
                  </a:lnTo>
                  <a:lnTo>
                    <a:pt x="35" y="145"/>
                  </a:lnTo>
                  <a:lnTo>
                    <a:pt x="23" y="135"/>
                  </a:lnTo>
                  <a:lnTo>
                    <a:pt x="14" y="124"/>
                  </a:lnTo>
                  <a:lnTo>
                    <a:pt x="7" y="110"/>
                  </a:lnTo>
                  <a:lnTo>
                    <a:pt x="2" y="95"/>
                  </a:lnTo>
                  <a:lnTo>
                    <a:pt x="0" y="79"/>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712" name="Freeform 140"/>
            <p:cNvSpPr>
              <a:spLocks/>
            </p:cNvSpPr>
            <p:nvPr/>
          </p:nvSpPr>
          <p:spPr bwMode="auto">
            <a:xfrm>
              <a:off x="702" y="4123"/>
              <a:ext cx="107" cy="108"/>
            </a:xfrm>
            <a:custGeom>
              <a:avLst/>
              <a:gdLst>
                <a:gd name="T0" fmla="*/ 0 w 107"/>
                <a:gd name="T1" fmla="*/ 54 h 108"/>
                <a:gd name="T2" fmla="*/ 0 w 107"/>
                <a:gd name="T3" fmla="*/ 44 h 108"/>
                <a:gd name="T4" fmla="*/ 4 w 107"/>
                <a:gd name="T5" fmla="*/ 33 h 108"/>
                <a:gd name="T6" fmla="*/ 9 w 107"/>
                <a:gd name="T7" fmla="*/ 24 h 108"/>
                <a:gd name="T8" fmla="*/ 16 w 107"/>
                <a:gd name="T9" fmla="*/ 16 h 108"/>
                <a:gd name="T10" fmla="*/ 23 w 107"/>
                <a:gd name="T11" fmla="*/ 10 h 108"/>
                <a:gd name="T12" fmla="*/ 33 w 107"/>
                <a:gd name="T13" fmla="*/ 5 h 108"/>
                <a:gd name="T14" fmla="*/ 42 w 107"/>
                <a:gd name="T15" fmla="*/ 2 h 108"/>
                <a:gd name="T16" fmla="*/ 54 w 107"/>
                <a:gd name="T17" fmla="*/ 0 h 108"/>
                <a:gd name="T18" fmla="*/ 65 w 107"/>
                <a:gd name="T19" fmla="*/ 2 h 108"/>
                <a:gd name="T20" fmla="*/ 75 w 107"/>
                <a:gd name="T21" fmla="*/ 5 h 108"/>
                <a:gd name="T22" fmla="*/ 84 w 107"/>
                <a:gd name="T23" fmla="*/ 10 h 108"/>
                <a:gd name="T24" fmla="*/ 91 w 107"/>
                <a:gd name="T25" fmla="*/ 16 h 108"/>
                <a:gd name="T26" fmla="*/ 98 w 107"/>
                <a:gd name="T27" fmla="*/ 24 h 108"/>
                <a:gd name="T28" fmla="*/ 103 w 107"/>
                <a:gd name="T29" fmla="*/ 33 h 108"/>
                <a:gd name="T30" fmla="*/ 107 w 107"/>
                <a:gd name="T31" fmla="*/ 44 h 108"/>
                <a:gd name="T32" fmla="*/ 107 w 107"/>
                <a:gd name="T33" fmla="*/ 54 h 108"/>
                <a:gd name="T34" fmla="*/ 107 w 107"/>
                <a:gd name="T35" fmla="*/ 65 h 108"/>
                <a:gd name="T36" fmla="*/ 103 w 107"/>
                <a:gd name="T37" fmla="*/ 75 h 108"/>
                <a:gd name="T38" fmla="*/ 98 w 107"/>
                <a:gd name="T39" fmla="*/ 84 h 108"/>
                <a:gd name="T40" fmla="*/ 91 w 107"/>
                <a:gd name="T41" fmla="*/ 92 h 108"/>
                <a:gd name="T42" fmla="*/ 84 w 107"/>
                <a:gd name="T43" fmla="*/ 99 h 108"/>
                <a:gd name="T44" fmla="*/ 75 w 107"/>
                <a:gd name="T45" fmla="*/ 105 h 108"/>
                <a:gd name="T46" fmla="*/ 65 w 107"/>
                <a:gd name="T47" fmla="*/ 106 h 108"/>
                <a:gd name="T48" fmla="*/ 54 w 107"/>
                <a:gd name="T49" fmla="*/ 108 h 108"/>
                <a:gd name="T50" fmla="*/ 42 w 107"/>
                <a:gd name="T51" fmla="*/ 106 h 108"/>
                <a:gd name="T52" fmla="*/ 33 w 107"/>
                <a:gd name="T53" fmla="*/ 105 h 108"/>
                <a:gd name="T54" fmla="*/ 23 w 107"/>
                <a:gd name="T55" fmla="*/ 99 h 108"/>
                <a:gd name="T56" fmla="*/ 16 w 107"/>
                <a:gd name="T57" fmla="*/ 92 h 108"/>
                <a:gd name="T58" fmla="*/ 9 w 107"/>
                <a:gd name="T59" fmla="*/ 84 h 108"/>
                <a:gd name="T60" fmla="*/ 4 w 107"/>
                <a:gd name="T61" fmla="*/ 75 h 108"/>
                <a:gd name="T62" fmla="*/ 0 w 107"/>
                <a:gd name="T63" fmla="*/ 65 h 108"/>
                <a:gd name="T64" fmla="*/ 0 w 107"/>
                <a:gd name="T65" fmla="*/ 54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7"/>
                <a:gd name="T100" fmla="*/ 0 h 108"/>
                <a:gd name="T101" fmla="*/ 107 w 107"/>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7" h="108">
                  <a:moveTo>
                    <a:pt x="0" y="54"/>
                  </a:moveTo>
                  <a:lnTo>
                    <a:pt x="0" y="44"/>
                  </a:lnTo>
                  <a:lnTo>
                    <a:pt x="4" y="33"/>
                  </a:lnTo>
                  <a:lnTo>
                    <a:pt x="9" y="24"/>
                  </a:lnTo>
                  <a:lnTo>
                    <a:pt x="16" y="16"/>
                  </a:lnTo>
                  <a:lnTo>
                    <a:pt x="23" y="10"/>
                  </a:lnTo>
                  <a:lnTo>
                    <a:pt x="33" y="5"/>
                  </a:lnTo>
                  <a:lnTo>
                    <a:pt x="42" y="2"/>
                  </a:lnTo>
                  <a:lnTo>
                    <a:pt x="54" y="0"/>
                  </a:lnTo>
                  <a:lnTo>
                    <a:pt x="65" y="2"/>
                  </a:lnTo>
                  <a:lnTo>
                    <a:pt x="75" y="5"/>
                  </a:lnTo>
                  <a:lnTo>
                    <a:pt x="84" y="10"/>
                  </a:lnTo>
                  <a:lnTo>
                    <a:pt x="91" y="16"/>
                  </a:lnTo>
                  <a:lnTo>
                    <a:pt x="98" y="24"/>
                  </a:lnTo>
                  <a:lnTo>
                    <a:pt x="103" y="33"/>
                  </a:lnTo>
                  <a:lnTo>
                    <a:pt x="107" y="44"/>
                  </a:lnTo>
                  <a:lnTo>
                    <a:pt x="107" y="54"/>
                  </a:lnTo>
                  <a:lnTo>
                    <a:pt x="107" y="65"/>
                  </a:lnTo>
                  <a:lnTo>
                    <a:pt x="103" y="75"/>
                  </a:lnTo>
                  <a:lnTo>
                    <a:pt x="98" y="84"/>
                  </a:lnTo>
                  <a:lnTo>
                    <a:pt x="91" y="92"/>
                  </a:lnTo>
                  <a:lnTo>
                    <a:pt x="84" y="99"/>
                  </a:lnTo>
                  <a:lnTo>
                    <a:pt x="75" y="105"/>
                  </a:lnTo>
                  <a:lnTo>
                    <a:pt x="65" y="106"/>
                  </a:lnTo>
                  <a:lnTo>
                    <a:pt x="54" y="108"/>
                  </a:lnTo>
                  <a:lnTo>
                    <a:pt x="42" y="106"/>
                  </a:lnTo>
                  <a:lnTo>
                    <a:pt x="33" y="105"/>
                  </a:lnTo>
                  <a:lnTo>
                    <a:pt x="23" y="99"/>
                  </a:lnTo>
                  <a:lnTo>
                    <a:pt x="16" y="92"/>
                  </a:lnTo>
                  <a:lnTo>
                    <a:pt x="9" y="84"/>
                  </a:lnTo>
                  <a:lnTo>
                    <a:pt x="4" y="75"/>
                  </a:lnTo>
                  <a:lnTo>
                    <a:pt x="0" y="65"/>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713" name="Freeform 141"/>
            <p:cNvSpPr>
              <a:spLocks/>
            </p:cNvSpPr>
            <p:nvPr/>
          </p:nvSpPr>
          <p:spPr bwMode="auto">
            <a:xfrm>
              <a:off x="803" y="4154"/>
              <a:ext cx="74" cy="47"/>
            </a:xfrm>
            <a:custGeom>
              <a:avLst/>
              <a:gdLst>
                <a:gd name="T0" fmla="*/ 63 w 74"/>
                <a:gd name="T1" fmla="*/ 41 h 47"/>
                <a:gd name="T2" fmla="*/ 0 w 74"/>
                <a:gd name="T3" fmla="*/ 47 h 47"/>
                <a:gd name="T4" fmla="*/ 4 w 74"/>
                <a:gd name="T5" fmla="*/ 35 h 47"/>
                <a:gd name="T6" fmla="*/ 4 w 74"/>
                <a:gd name="T7" fmla="*/ 25 h 47"/>
                <a:gd name="T8" fmla="*/ 4 w 74"/>
                <a:gd name="T9" fmla="*/ 13 h 47"/>
                <a:gd name="T10" fmla="*/ 0 w 74"/>
                <a:gd name="T11" fmla="*/ 0 h 47"/>
                <a:gd name="T12" fmla="*/ 63 w 74"/>
                <a:gd name="T13" fmla="*/ 6 h 47"/>
                <a:gd name="T14" fmla="*/ 68 w 74"/>
                <a:gd name="T15" fmla="*/ 7 h 47"/>
                <a:gd name="T16" fmla="*/ 72 w 74"/>
                <a:gd name="T17" fmla="*/ 11 h 47"/>
                <a:gd name="T18" fmla="*/ 74 w 74"/>
                <a:gd name="T19" fmla="*/ 18 h 47"/>
                <a:gd name="T20" fmla="*/ 74 w 74"/>
                <a:gd name="T21" fmla="*/ 23 h 47"/>
                <a:gd name="T22" fmla="*/ 74 w 74"/>
                <a:gd name="T23" fmla="*/ 30 h 47"/>
                <a:gd name="T24" fmla="*/ 72 w 74"/>
                <a:gd name="T25" fmla="*/ 35 h 47"/>
                <a:gd name="T26" fmla="*/ 68 w 74"/>
                <a:gd name="T27" fmla="*/ 39 h 47"/>
                <a:gd name="T28" fmla="*/ 63 w 74"/>
                <a:gd name="T29" fmla="*/ 41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4"/>
                <a:gd name="T46" fmla="*/ 0 h 47"/>
                <a:gd name="T47" fmla="*/ 74 w 74"/>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4" h="47">
                  <a:moveTo>
                    <a:pt x="63" y="41"/>
                  </a:moveTo>
                  <a:lnTo>
                    <a:pt x="0" y="47"/>
                  </a:lnTo>
                  <a:lnTo>
                    <a:pt x="4" y="35"/>
                  </a:lnTo>
                  <a:lnTo>
                    <a:pt x="4" y="25"/>
                  </a:lnTo>
                  <a:lnTo>
                    <a:pt x="4" y="13"/>
                  </a:lnTo>
                  <a:lnTo>
                    <a:pt x="0" y="0"/>
                  </a:lnTo>
                  <a:lnTo>
                    <a:pt x="63" y="6"/>
                  </a:lnTo>
                  <a:lnTo>
                    <a:pt x="68" y="7"/>
                  </a:lnTo>
                  <a:lnTo>
                    <a:pt x="72" y="11"/>
                  </a:lnTo>
                  <a:lnTo>
                    <a:pt x="74" y="18"/>
                  </a:lnTo>
                  <a:lnTo>
                    <a:pt x="74" y="23"/>
                  </a:lnTo>
                  <a:lnTo>
                    <a:pt x="74" y="30"/>
                  </a:lnTo>
                  <a:lnTo>
                    <a:pt x="72" y="35"/>
                  </a:lnTo>
                  <a:lnTo>
                    <a:pt x="68" y="39"/>
                  </a:lnTo>
                  <a:lnTo>
                    <a:pt x="63" y="41"/>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714" name="Freeform 142"/>
            <p:cNvSpPr>
              <a:spLocks/>
            </p:cNvSpPr>
            <p:nvPr/>
          </p:nvSpPr>
          <p:spPr bwMode="auto">
            <a:xfrm>
              <a:off x="803" y="4154"/>
              <a:ext cx="74" cy="47"/>
            </a:xfrm>
            <a:custGeom>
              <a:avLst/>
              <a:gdLst>
                <a:gd name="T0" fmla="*/ 63 w 74"/>
                <a:gd name="T1" fmla="*/ 41 h 47"/>
                <a:gd name="T2" fmla="*/ 0 w 74"/>
                <a:gd name="T3" fmla="*/ 47 h 47"/>
                <a:gd name="T4" fmla="*/ 4 w 74"/>
                <a:gd name="T5" fmla="*/ 35 h 47"/>
                <a:gd name="T6" fmla="*/ 4 w 74"/>
                <a:gd name="T7" fmla="*/ 25 h 47"/>
                <a:gd name="T8" fmla="*/ 4 w 74"/>
                <a:gd name="T9" fmla="*/ 13 h 47"/>
                <a:gd name="T10" fmla="*/ 0 w 74"/>
                <a:gd name="T11" fmla="*/ 0 h 47"/>
                <a:gd name="T12" fmla="*/ 63 w 74"/>
                <a:gd name="T13" fmla="*/ 6 h 47"/>
                <a:gd name="T14" fmla="*/ 68 w 74"/>
                <a:gd name="T15" fmla="*/ 7 h 47"/>
                <a:gd name="T16" fmla="*/ 72 w 74"/>
                <a:gd name="T17" fmla="*/ 11 h 47"/>
                <a:gd name="T18" fmla="*/ 74 w 74"/>
                <a:gd name="T19" fmla="*/ 18 h 47"/>
                <a:gd name="T20" fmla="*/ 74 w 74"/>
                <a:gd name="T21" fmla="*/ 23 h 47"/>
                <a:gd name="T22" fmla="*/ 74 w 74"/>
                <a:gd name="T23" fmla="*/ 30 h 47"/>
                <a:gd name="T24" fmla="*/ 72 w 74"/>
                <a:gd name="T25" fmla="*/ 35 h 47"/>
                <a:gd name="T26" fmla="*/ 68 w 74"/>
                <a:gd name="T27" fmla="*/ 39 h 47"/>
                <a:gd name="T28" fmla="*/ 63 w 74"/>
                <a:gd name="T29" fmla="*/ 41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4"/>
                <a:gd name="T46" fmla="*/ 0 h 47"/>
                <a:gd name="T47" fmla="*/ 74 w 74"/>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4" h="47">
                  <a:moveTo>
                    <a:pt x="63" y="41"/>
                  </a:moveTo>
                  <a:lnTo>
                    <a:pt x="0" y="47"/>
                  </a:lnTo>
                  <a:lnTo>
                    <a:pt x="4" y="35"/>
                  </a:lnTo>
                  <a:lnTo>
                    <a:pt x="4" y="25"/>
                  </a:lnTo>
                  <a:lnTo>
                    <a:pt x="4" y="13"/>
                  </a:lnTo>
                  <a:lnTo>
                    <a:pt x="0" y="0"/>
                  </a:lnTo>
                  <a:lnTo>
                    <a:pt x="63" y="6"/>
                  </a:lnTo>
                  <a:lnTo>
                    <a:pt x="68" y="7"/>
                  </a:lnTo>
                  <a:lnTo>
                    <a:pt x="72" y="11"/>
                  </a:lnTo>
                  <a:lnTo>
                    <a:pt x="74" y="18"/>
                  </a:lnTo>
                  <a:lnTo>
                    <a:pt x="74" y="23"/>
                  </a:lnTo>
                  <a:lnTo>
                    <a:pt x="74" y="30"/>
                  </a:lnTo>
                  <a:lnTo>
                    <a:pt x="72" y="35"/>
                  </a:lnTo>
                  <a:lnTo>
                    <a:pt x="68" y="39"/>
                  </a:lnTo>
                  <a:lnTo>
                    <a:pt x="63" y="41"/>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715" name="Freeform 143"/>
            <p:cNvSpPr>
              <a:spLocks/>
            </p:cNvSpPr>
            <p:nvPr/>
          </p:nvSpPr>
          <p:spPr bwMode="auto">
            <a:xfrm>
              <a:off x="931" y="4002"/>
              <a:ext cx="87" cy="112"/>
            </a:xfrm>
            <a:custGeom>
              <a:avLst/>
              <a:gdLst>
                <a:gd name="T0" fmla="*/ 64 w 87"/>
                <a:gd name="T1" fmla="*/ 7 h 112"/>
                <a:gd name="T2" fmla="*/ 0 w 87"/>
                <a:gd name="T3" fmla="*/ 96 h 112"/>
                <a:gd name="T4" fmla="*/ 15 w 87"/>
                <a:gd name="T5" fmla="*/ 98 h 112"/>
                <a:gd name="T6" fmla="*/ 28 w 87"/>
                <a:gd name="T7" fmla="*/ 102 h 112"/>
                <a:gd name="T8" fmla="*/ 38 w 87"/>
                <a:gd name="T9" fmla="*/ 107 h 112"/>
                <a:gd name="T10" fmla="*/ 49 w 87"/>
                <a:gd name="T11" fmla="*/ 112 h 112"/>
                <a:gd name="T12" fmla="*/ 84 w 87"/>
                <a:gd name="T13" fmla="*/ 20 h 112"/>
                <a:gd name="T14" fmla="*/ 87 w 87"/>
                <a:gd name="T15" fmla="*/ 14 h 112"/>
                <a:gd name="T16" fmla="*/ 87 w 87"/>
                <a:gd name="T17" fmla="*/ 9 h 112"/>
                <a:gd name="T18" fmla="*/ 87 w 87"/>
                <a:gd name="T19" fmla="*/ 4 h 112"/>
                <a:gd name="T20" fmla="*/ 84 w 87"/>
                <a:gd name="T21" fmla="*/ 2 h 112"/>
                <a:gd name="T22" fmla="*/ 80 w 87"/>
                <a:gd name="T23" fmla="*/ 0 h 112"/>
                <a:gd name="T24" fmla="*/ 77 w 87"/>
                <a:gd name="T25" fmla="*/ 0 h 112"/>
                <a:gd name="T26" fmla="*/ 71 w 87"/>
                <a:gd name="T27" fmla="*/ 2 h 112"/>
                <a:gd name="T28" fmla="*/ 64 w 87"/>
                <a:gd name="T29" fmla="*/ 7 h 1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7"/>
                <a:gd name="T46" fmla="*/ 0 h 112"/>
                <a:gd name="T47" fmla="*/ 87 w 87"/>
                <a:gd name="T48" fmla="*/ 112 h 11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7" h="112">
                  <a:moveTo>
                    <a:pt x="64" y="7"/>
                  </a:moveTo>
                  <a:lnTo>
                    <a:pt x="0" y="96"/>
                  </a:lnTo>
                  <a:lnTo>
                    <a:pt x="15" y="98"/>
                  </a:lnTo>
                  <a:lnTo>
                    <a:pt x="28" y="102"/>
                  </a:lnTo>
                  <a:lnTo>
                    <a:pt x="38" y="107"/>
                  </a:lnTo>
                  <a:lnTo>
                    <a:pt x="49" y="112"/>
                  </a:lnTo>
                  <a:lnTo>
                    <a:pt x="84" y="20"/>
                  </a:lnTo>
                  <a:lnTo>
                    <a:pt x="87" y="14"/>
                  </a:lnTo>
                  <a:lnTo>
                    <a:pt x="87" y="9"/>
                  </a:lnTo>
                  <a:lnTo>
                    <a:pt x="87" y="4"/>
                  </a:lnTo>
                  <a:lnTo>
                    <a:pt x="84" y="2"/>
                  </a:lnTo>
                  <a:lnTo>
                    <a:pt x="80" y="0"/>
                  </a:lnTo>
                  <a:lnTo>
                    <a:pt x="77" y="0"/>
                  </a:lnTo>
                  <a:lnTo>
                    <a:pt x="71" y="2"/>
                  </a:lnTo>
                  <a:lnTo>
                    <a:pt x="64" y="7"/>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716" name="Freeform 144"/>
            <p:cNvSpPr>
              <a:spLocks/>
            </p:cNvSpPr>
            <p:nvPr/>
          </p:nvSpPr>
          <p:spPr bwMode="auto">
            <a:xfrm>
              <a:off x="931" y="4002"/>
              <a:ext cx="87" cy="112"/>
            </a:xfrm>
            <a:custGeom>
              <a:avLst/>
              <a:gdLst>
                <a:gd name="T0" fmla="*/ 64 w 87"/>
                <a:gd name="T1" fmla="*/ 7 h 112"/>
                <a:gd name="T2" fmla="*/ 0 w 87"/>
                <a:gd name="T3" fmla="*/ 96 h 112"/>
                <a:gd name="T4" fmla="*/ 15 w 87"/>
                <a:gd name="T5" fmla="*/ 98 h 112"/>
                <a:gd name="T6" fmla="*/ 28 w 87"/>
                <a:gd name="T7" fmla="*/ 102 h 112"/>
                <a:gd name="T8" fmla="*/ 38 w 87"/>
                <a:gd name="T9" fmla="*/ 107 h 112"/>
                <a:gd name="T10" fmla="*/ 49 w 87"/>
                <a:gd name="T11" fmla="*/ 112 h 112"/>
                <a:gd name="T12" fmla="*/ 84 w 87"/>
                <a:gd name="T13" fmla="*/ 20 h 112"/>
                <a:gd name="T14" fmla="*/ 87 w 87"/>
                <a:gd name="T15" fmla="*/ 14 h 112"/>
                <a:gd name="T16" fmla="*/ 87 w 87"/>
                <a:gd name="T17" fmla="*/ 9 h 112"/>
                <a:gd name="T18" fmla="*/ 87 w 87"/>
                <a:gd name="T19" fmla="*/ 4 h 112"/>
                <a:gd name="T20" fmla="*/ 84 w 87"/>
                <a:gd name="T21" fmla="*/ 2 h 112"/>
                <a:gd name="T22" fmla="*/ 80 w 87"/>
                <a:gd name="T23" fmla="*/ 0 h 112"/>
                <a:gd name="T24" fmla="*/ 77 w 87"/>
                <a:gd name="T25" fmla="*/ 0 h 112"/>
                <a:gd name="T26" fmla="*/ 71 w 87"/>
                <a:gd name="T27" fmla="*/ 2 h 112"/>
                <a:gd name="T28" fmla="*/ 64 w 87"/>
                <a:gd name="T29" fmla="*/ 7 h 1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7"/>
                <a:gd name="T46" fmla="*/ 0 h 112"/>
                <a:gd name="T47" fmla="*/ 87 w 87"/>
                <a:gd name="T48" fmla="*/ 112 h 11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7" h="112">
                  <a:moveTo>
                    <a:pt x="64" y="7"/>
                  </a:moveTo>
                  <a:lnTo>
                    <a:pt x="0" y="96"/>
                  </a:lnTo>
                  <a:lnTo>
                    <a:pt x="15" y="98"/>
                  </a:lnTo>
                  <a:lnTo>
                    <a:pt x="28" y="102"/>
                  </a:lnTo>
                  <a:lnTo>
                    <a:pt x="38" y="107"/>
                  </a:lnTo>
                  <a:lnTo>
                    <a:pt x="49" y="112"/>
                  </a:lnTo>
                  <a:lnTo>
                    <a:pt x="84" y="20"/>
                  </a:lnTo>
                  <a:lnTo>
                    <a:pt x="87" y="14"/>
                  </a:lnTo>
                  <a:lnTo>
                    <a:pt x="87" y="9"/>
                  </a:lnTo>
                  <a:lnTo>
                    <a:pt x="87" y="4"/>
                  </a:lnTo>
                  <a:lnTo>
                    <a:pt x="84" y="2"/>
                  </a:lnTo>
                  <a:lnTo>
                    <a:pt x="80" y="0"/>
                  </a:lnTo>
                  <a:lnTo>
                    <a:pt x="77" y="0"/>
                  </a:lnTo>
                  <a:lnTo>
                    <a:pt x="71" y="2"/>
                  </a:lnTo>
                  <a:lnTo>
                    <a:pt x="64" y="7"/>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grpSp>
      <p:grpSp>
        <p:nvGrpSpPr>
          <p:cNvPr id="54283" name="Group 1456"/>
          <p:cNvGrpSpPr>
            <a:grpSpLocks/>
          </p:cNvGrpSpPr>
          <p:nvPr/>
        </p:nvGrpSpPr>
        <p:grpSpPr bwMode="auto">
          <a:xfrm>
            <a:off x="3603625" y="188913"/>
            <a:ext cx="1196975" cy="6489700"/>
            <a:chOff x="2544" y="169"/>
            <a:chExt cx="754" cy="4088"/>
          </a:xfrm>
        </p:grpSpPr>
        <p:sp>
          <p:nvSpPr>
            <p:cNvPr id="54453" name="Freeform 285"/>
            <p:cNvSpPr>
              <a:spLocks/>
            </p:cNvSpPr>
            <p:nvPr/>
          </p:nvSpPr>
          <p:spPr bwMode="auto">
            <a:xfrm>
              <a:off x="2893" y="1518"/>
              <a:ext cx="155" cy="156"/>
            </a:xfrm>
            <a:custGeom>
              <a:avLst/>
              <a:gdLst>
                <a:gd name="T0" fmla="*/ 155 w 155"/>
                <a:gd name="T1" fmla="*/ 79 h 156"/>
                <a:gd name="T2" fmla="*/ 154 w 155"/>
                <a:gd name="T3" fmla="*/ 94 h 156"/>
                <a:gd name="T4" fmla="*/ 150 w 155"/>
                <a:gd name="T5" fmla="*/ 108 h 156"/>
                <a:gd name="T6" fmla="*/ 142 w 155"/>
                <a:gd name="T7" fmla="*/ 122 h 156"/>
                <a:gd name="T8" fmla="*/ 133 w 155"/>
                <a:gd name="T9" fmla="*/ 133 h 156"/>
                <a:gd name="T10" fmla="*/ 121 w 155"/>
                <a:gd name="T11" fmla="*/ 143 h 156"/>
                <a:gd name="T12" fmla="*/ 108 w 155"/>
                <a:gd name="T13" fmla="*/ 150 h 156"/>
                <a:gd name="T14" fmla="*/ 93 w 155"/>
                <a:gd name="T15" fmla="*/ 156 h 156"/>
                <a:gd name="T16" fmla="*/ 77 w 155"/>
                <a:gd name="T17" fmla="*/ 156 h 156"/>
                <a:gd name="T18" fmla="*/ 63 w 155"/>
                <a:gd name="T19" fmla="*/ 156 h 156"/>
                <a:gd name="T20" fmla="*/ 47 w 155"/>
                <a:gd name="T21" fmla="*/ 150 h 156"/>
                <a:gd name="T22" fmla="*/ 35 w 155"/>
                <a:gd name="T23" fmla="*/ 143 h 156"/>
                <a:gd name="T24" fmla="*/ 23 w 155"/>
                <a:gd name="T25" fmla="*/ 133 h 156"/>
                <a:gd name="T26" fmla="*/ 14 w 155"/>
                <a:gd name="T27" fmla="*/ 122 h 156"/>
                <a:gd name="T28" fmla="*/ 5 w 155"/>
                <a:gd name="T29" fmla="*/ 108 h 156"/>
                <a:gd name="T30" fmla="*/ 2 w 155"/>
                <a:gd name="T31" fmla="*/ 94 h 156"/>
                <a:gd name="T32" fmla="*/ 0 w 155"/>
                <a:gd name="T33" fmla="*/ 79 h 156"/>
                <a:gd name="T34" fmla="*/ 2 w 155"/>
                <a:gd name="T35" fmla="*/ 63 h 156"/>
                <a:gd name="T36" fmla="*/ 5 w 155"/>
                <a:gd name="T37" fmla="*/ 49 h 156"/>
                <a:gd name="T38" fmla="*/ 14 w 155"/>
                <a:gd name="T39" fmla="*/ 35 h 156"/>
                <a:gd name="T40" fmla="*/ 23 w 155"/>
                <a:gd name="T41" fmla="*/ 23 h 156"/>
                <a:gd name="T42" fmla="*/ 35 w 155"/>
                <a:gd name="T43" fmla="*/ 14 h 156"/>
                <a:gd name="T44" fmla="*/ 47 w 155"/>
                <a:gd name="T45" fmla="*/ 7 h 156"/>
                <a:gd name="T46" fmla="*/ 63 w 155"/>
                <a:gd name="T47" fmla="*/ 2 h 156"/>
                <a:gd name="T48" fmla="*/ 77 w 155"/>
                <a:gd name="T49" fmla="*/ 0 h 156"/>
                <a:gd name="T50" fmla="*/ 93 w 155"/>
                <a:gd name="T51" fmla="*/ 2 h 156"/>
                <a:gd name="T52" fmla="*/ 108 w 155"/>
                <a:gd name="T53" fmla="*/ 7 h 156"/>
                <a:gd name="T54" fmla="*/ 121 w 155"/>
                <a:gd name="T55" fmla="*/ 14 h 156"/>
                <a:gd name="T56" fmla="*/ 133 w 155"/>
                <a:gd name="T57" fmla="*/ 23 h 156"/>
                <a:gd name="T58" fmla="*/ 142 w 155"/>
                <a:gd name="T59" fmla="*/ 35 h 156"/>
                <a:gd name="T60" fmla="*/ 150 w 155"/>
                <a:gd name="T61" fmla="*/ 49 h 156"/>
                <a:gd name="T62" fmla="*/ 154 w 155"/>
                <a:gd name="T63" fmla="*/ 63 h 156"/>
                <a:gd name="T64" fmla="*/ 155 w 155"/>
                <a:gd name="T65" fmla="*/ 79 h 15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5"/>
                <a:gd name="T100" fmla="*/ 0 h 156"/>
                <a:gd name="T101" fmla="*/ 155 w 155"/>
                <a:gd name="T102" fmla="*/ 156 h 15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5" h="156">
                  <a:moveTo>
                    <a:pt x="155" y="79"/>
                  </a:moveTo>
                  <a:lnTo>
                    <a:pt x="154" y="94"/>
                  </a:lnTo>
                  <a:lnTo>
                    <a:pt x="150" y="108"/>
                  </a:lnTo>
                  <a:lnTo>
                    <a:pt x="142" y="122"/>
                  </a:lnTo>
                  <a:lnTo>
                    <a:pt x="133" y="133"/>
                  </a:lnTo>
                  <a:lnTo>
                    <a:pt x="121" y="143"/>
                  </a:lnTo>
                  <a:lnTo>
                    <a:pt x="108" y="150"/>
                  </a:lnTo>
                  <a:lnTo>
                    <a:pt x="93" y="156"/>
                  </a:lnTo>
                  <a:lnTo>
                    <a:pt x="77" y="156"/>
                  </a:lnTo>
                  <a:lnTo>
                    <a:pt x="63" y="156"/>
                  </a:lnTo>
                  <a:lnTo>
                    <a:pt x="47" y="150"/>
                  </a:lnTo>
                  <a:lnTo>
                    <a:pt x="35" y="143"/>
                  </a:lnTo>
                  <a:lnTo>
                    <a:pt x="23" y="133"/>
                  </a:lnTo>
                  <a:lnTo>
                    <a:pt x="14" y="122"/>
                  </a:lnTo>
                  <a:lnTo>
                    <a:pt x="5" y="108"/>
                  </a:lnTo>
                  <a:lnTo>
                    <a:pt x="2" y="94"/>
                  </a:lnTo>
                  <a:lnTo>
                    <a:pt x="0" y="79"/>
                  </a:lnTo>
                  <a:lnTo>
                    <a:pt x="2" y="63"/>
                  </a:lnTo>
                  <a:lnTo>
                    <a:pt x="5" y="49"/>
                  </a:lnTo>
                  <a:lnTo>
                    <a:pt x="14" y="35"/>
                  </a:lnTo>
                  <a:lnTo>
                    <a:pt x="23" y="23"/>
                  </a:lnTo>
                  <a:lnTo>
                    <a:pt x="35" y="14"/>
                  </a:lnTo>
                  <a:lnTo>
                    <a:pt x="47" y="7"/>
                  </a:lnTo>
                  <a:lnTo>
                    <a:pt x="63" y="2"/>
                  </a:lnTo>
                  <a:lnTo>
                    <a:pt x="77" y="0"/>
                  </a:lnTo>
                  <a:lnTo>
                    <a:pt x="93" y="2"/>
                  </a:lnTo>
                  <a:lnTo>
                    <a:pt x="108" y="7"/>
                  </a:lnTo>
                  <a:lnTo>
                    <a:pt x="121" y="14"/>
                  </a:lnTo>
                  <a:lnTo>
                    <a:pt x="133" y="23"/>
                  </a:lnTo>
                  <a:lnTo>
                    <a:pt x="142" y="35"/>
                  </a:lnTo>
                  <a:lnTo>
                    <a:pt x="150" y="49"/>
                  </a:lnTo>
                  <a:lnTo>
                    <a:pt x="154" y="63"/>
                  </a:lnTo>
                  <a:lnTo>
                    <a:pt x="155" y="79"/>
                  </a:lnTo>
                  <a:close/>
                </a:path>
              </a:pathLst>
            </a:custGeom>
            <a:gradFill rotWithShape="1">
              <a:gsLst>
                <a:gs pos="0">
                  <a:srgbClr val="FFE3B9"/>
                </a:gs>
                <a:gs pos="100000">
                  <a:srgbClr val="FF99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54" name="Freeform 286"/>
            <p:cNvSpPr>
              <a:spLocks/>
            </p:cNvSpPr>
            <p:nvPr/>
          </p:nvSpPr>
          <p:spPr bwMode="auto">
            <a:xfrm>
              <a:off x="2788" y="1127"/>
              <a:ext cx="159" cy="159"/>
            </a:xfrm>
            <a:custGeom>
              <a:avLst/>
              <a:gdLst>
                <a:gd name="T0" fmla="*/ 0 w 159"/>
                <a:gd name="T1" fmla="*/ 79 h 159"/>
                <a:gd name="T2" fmla="*/ 2 w 159"/>
                <a:gd name="T3" fmla="*/ 63 h 159"/>
                <a:gd name="T4" fmla="*/ 7 w 159"/>
                <a:gd name="T5" fmla="*/ 47 h 159"/>
                <a:gd name="T6" fmla="*/ 14 w 159"/>
                <a:gd name="T7" fmla="*/ 35 h 159"/>
                <a:gd name="T8" fmla="*/ 25 w 159"/>
                <a:gd name="T9" fmla="*/ 23 h 159"/>
                <a:gd name="T10" fmla="*/ 35 w 159"/>
                <a:gd name="T11" fmla="*/ 12 h 159"/>
                <a:gd name="T12" fmla="*/ 49 w 159"/>
                <a:gd name="T13" fmla="*/ 5 h 159"/>
                <a:gd name="T14" fmla="*/ 65 w 159"/>
                <a:gd name="T15" fmla="*/ 2 h 159"/>
                <a:gd name="T16" fmla="*/ 81 w 159"/>
                <a:gd name="T17" fmla="*/ 0 h 159"/>
                <a:gd name="T18" fmla="*/ 96 w 159"/>
                <a:gd name="T19" fmla="*/ 2 h 159"/>
                <a:gd name="T20" fmla="*/ 112 w 159"/>
                <a:gd name="T21" fmla="*/ 5 h 159"/>
                <a:gd name="T22" fmla="*/ 124 w 159"/>
                <a:gd name="T23" fmla="*/ 12 h 159"/>
                <a:gd name="T24" fmla="*/ 137 w 159"/>
                <a:gd name="T25" fmla="*/ 23 h 159"/>
                <a:gd name="T26" fmla="*/ 147 w 159"/>
                <a:gd name="T27" fmla="*/ 35 h 159"/>
                <a:gd name="T28" fmla="*/ 154 w 159"/>
                <a:gd name="T29" fmla="*/ 47 h 159"/>
                <a:gd name="T30" fmla="*/ 157 w 159"/>
                <a:gd name="T31" fmla="*/ 63 h 159"/>
                <a:gd name="T32" fmla="*/ 159 w 159"/>
                <a:gd name="T33" fmla="*/ 79 h 159"/>
                <a:gd name="T34" fmla="*/ 157 w 159"/>
                <a:gd name="T35" fmla="*/ 94 h 159"/>
                <a:gd name="T36" fmla="*/ 154 w 159"/>
                <a:gd name="T37" fmla="*/ 110 h 159"/>
                <a:gd name="T38" fmla="*/ 147 w 159"/>
                <a:gd name="T39" fmla="*/ 124 h 159"/>
                <a:gd name="T40" fmla="*/ 137 w 159"/>
                <a:gd name="T41" fmla="*/ 135 h 159"/>
                <a:gd name="T42" fmla="*/ 124 w 159"/>
                <a:gd name="T43" fmla="*/ 145 h 159"/>
                <a:gd name="T44" fmla="*/ 112 w 159"/>
                <a:gd name="T45" fmla="*/ 152 h 159"/>
                <a:gd name="T46" fmla="*/ 96 w 159"/>
                <a:gd name="T47" fmla="*/ 157 h 159"/>
                <a:gd name="T48" fmla="*/ 81 w 159"/>
                <a:gd name="T49" fmla="*/ 159 h 159"/>
                <a:gd name="T50" fmla="*/ 65 w 159"/>
                <a:gd name="T51" fmla="*/ 157 h 159"/>
                <a:gd name="T52" fmla="*/ 49 w 159"/>
                <a:gd name="T53" fmla="*/ 152 h 159"/>
                <a:gd name="T54" fmla="*/ 35 w 159"/>
                <a:gd name="T55" fmla="*/ 145 h 159"/>
                <a:gd name="T56" fmla="*/ 25 w 159"/>
                <a:gd name="T57" fmla="*/ 135 h 159"/>
                <a:gd name="T58" fmla="*/ 14 w 159"/>
                <a:gd name="T59" fmla="*/ 124 h 159"/>
                <a:gd name="T60" fmla="*/ 7 w 159"/>
                <a:gd name="T61" fmla="*/ 110 h 159"/>
                <a:gd name="T62" fmla="*/ 2 w 159"/>
                <a:gd name="T63" fmla="*/ 94 h 159"/>
                <a:gd name="T64" fmla="*/ 0 w 159"/>
                <a:gd name="T65" fmla="*/ 79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0" y="79"/>
                  </a:moveTo>
                  <a:lnTo>
                    <a:pt x="2" y="63"/>
                  </a:lnTo>
                  <a:lnTo>
                    <a:pt x="7" y="47"/>
                  </a:lnTo>
                  <a:lnTo>
                    <a:pt x="14" y="35"/>
                  </a:lnTo>
                  <a:lnTo>
                    <a:pt x="25" y="23"/>
                  </a:lnTo>
                  <a:lnTo>
                    <a:pt x="35" y="12"/>
                  </a:lnTo>
                  <a:lnTo>
                    <a:pt x="49" y="5"/>
                  </a:lnTo>
                  <a:lnTo>
                    <a:pt x="65" y="2"/>
                  </a:lnTo>
                  <a:lnTo>
                    <a:pt x="81" y="0"/>
                  </a:lnTo>
                  <a:lnTo>
                    <a:pt x="96" y="2"/>
                  </a:lnTo>
                  <a:lnTo>
                    <a:pt x="112" y="5"/>
                  </a:lnTo>
                  <a:lnTo>
                    <a:pt x="124" y="12"/>
                  </a:lnTo>
                  <a:lnTo>
                    <a:pt x="137" y="23"/>
                  </a:lnTo>
                  <a:lnTo>
                    <a:pt x="147" y="35"/>
                  </a:lnTo>
                  <a:lnTo>
                    <a:pt x="154" y="47"/>
                  </a:lnTo>
                  <a:lnTo>
                    <a:pt x="157" y="63"/>
                  </a:lnTo>
                  <a:lnTo>
                    <a:pt x="159" y="79"/>
                  </a:lnTo>
                  <a:lnTo>
                    <a:pt x="157" y="94"/>
                  </a:lnTo>
                  <a:lnTo>
                    <a:pt x="154" y="110"/>
                  </a:lnTo>
                  <a:lnTo>
                    <a:pt x="147" y="124"/>
                  </a:lnTo>
                  <a:lnTo>
                    <a:pt x="137" y="135"/>
                  </a:lnTo>
                  <a:lnTo>
                    <a:pt x="124" y="145"/>
                  </a:lnTo>
                  <a:lnTo>
                    <a:pt x="112" y="152"/>
                  </a:lnTo>
                  <a:lnTo>
                    <a:pt x="96" y="157"/>
                  </a:lnTo>
                  <a:lnTo>
                    <a:pt x="81" y="159"/>
                  </a:lnTo>
                  <a:lnTo>
                    <a:pt x="65" y="157"/>
                  </a:lnTo>
                  <a:lnTo>
                    <a:pt x="49" y="152"/>
                  </a:lnTo>
                  <a:lnTo>
                    <a:pt x="35" y="145"/>
                  </a:lnTo>
                  <a:lnTo>
                    <a:pt x="25" y="135"/>
                  </a:lnTo>
                  <a:lnTo>
                    <a:pt x="14" y="124"/>
                  </a:lnTo>
                  <a:lnTo>
                    <a:pt x="7" y="110"/>
                  </a:lnTo>
                  <a:lnTo>
                    <a:pt x="2" y="94"/>
                  </a:lnTo>
                  <a:lnTo>
                    <a:pt x="0" y="79"/>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55" name="Freeform 287"/>
            <p:cNvSpPr>
              <a:spLocks/>
            </p:cNvSpPr>
            <p:nvPr/>
          </p:nvSpPr>
          <p:spPr bwMode="auto">
            <a:xfrm>
              <a:off x="2883" y="893"/>
              <a:ext cx="158" cy="159"/>
            </a:xfrm>
            <a:custGeom>
              <a:avLst/>
              <a:gdLst>
                <a:gd name="T0" fmla="*/ 0 w 158"/>
                <a:gd name="T1" fmla="*/ 79 h 159"/>
                <a:gd name="T2" fmla="*/ 1 w 158"/>
                <a:gd name="T3" fmla="*/ 63 h 159"/>
                <a:gd name="T4" fmla="*/ 7 w 158"/>
                <a:gd name="T5" fmla="*/ 49 h 159"/>
                <a:gd name="T6" fmla="*/ 14 w 158"/>
                <a:gd name="T7" fmla="*/ 35 h 159"/>
                <a:gd name="T8" fmla="*/ 22 w 158"/>
                <a:gd name="T9" fmla="*/ 23 h 159"/>
                <a:gd name="T10" fmla="*/ 35 w 158"/>
                <a:gd name="T11" fmla="*/ 14 h 159"/>
                <a:gd name="T12" fmla="*/ 49 w 158"/>
                <a:gd name="T13" fmla="*/ 5 h 159"/>
                <a:gd name="T14" fmla="*/ 62 w 158"/>
                <a:gd name="T15" fmla="*/ 2 h 159"/>
                <a:gd name="T16" fmla="*/ 80 w 158"/>
                <a:gd name="T17" fmla="*/ 0 h 159"/>
                <a:gd name="T18" fmla="*/ 96 w 158"/>
                <a:gd name="T19" fmla="*/ 2 h 159"/>
                <a:gd name="T20" fmla="*/ 110 w 158"/>
                <a:gd name="T21" fmla="*/ 5 h 159"/>
                <a:gd name="T22" fmla="*/ 124 w 158"/>
                <a:gd name="T23" fmla="*/ 14 h 159"/>
                <a:gd name="T24" fmla="*/ 136 w 158"/>
                <a:gd name="T25" fmla="*/ 23 h 159"/>
                <a:gd name="T26" fmla="*/ 145 w 158"/>
                <a:gd name="T27" fmla="*/ 35 h 159"/>
                <a:gd name="T28" fmla="*/ 153 w 158"/>
                <a:gd name="T29" fmla="*/ 49 h 159"/>
                <a:gd name="T30" fmla="*/ 157 w 158"/>
                <a:gd name="T31" fmla="*/ 63 h 159"/>
                <a:gd name="T32" fmla="*/ 158 w 158"/>
                <a:gd name="T33" fmla="*/ 79 h 159"/>
                <a:gd name="T34" fmla="*/ 157 w 158"/>
                <a:gd name="T35" fmla="*/ 94 h 159"/>
                <a:gd name="T36" fmla="*/ 153 w 158"/>
                <a:gd name="T37" fmla="*/ 110 h 159"/>
                <a:gd name="T38" fmla="*/ 145 w 158"/>
                <a:gd name="T39" fmla="*/ 124 h 159"/>
                <a:gd name="T40" fmla="*/ 136 w 158"/>
                <a:gd name="T41" fmla="*/ 135 h 159"/>
                <a:gd name="T42" fmla="*/ 124 w 158"/>
                <a:gd name="T43" fmla="*/ 145 h 159"/>
                <a:gd name="T44" fmla="*/ 110 w 158"/>
                <a:gd name="T45" fmla="*/ 152 h 159"/>
                <a:gd name="T46" fmla="*/ 96 w 158"/>
                <a:gd name="T47" fmla="*/ 157 h 159"/>
                <a:gd name="T48" fmla="*/ 80 w 158"/>
                <a:gd name="T49" fmla="*/ 159 h 159"/>
                <a:gd name="T50" fmla="*/ 62 w 158"/>
                <a:gd name="T51" fmla="*/ 157 h 159"/>
                <a:gd name="T52" fmla="*/ 49 w 158"/>
                <a:gd name="T53" fmla="*/ 152 h 159"/>
                <a:gd name="T54" fmla="*/ 35 w 158"/>
                <a:gd name="T55" fmla="*/ 145 h 159"/>
                <a:gd name="T56" fmla="*/ 22 w 158"/>
                <a:gd name="T57" fmla="*/ 135 h 159"/>
                <a:gd name="T58" fmla="*/ 14 w 158"/>
                <a:gd name="T59" fmla="*/ 124 h 159"/>
                <a:gd name="T60" fmla="*/ 7 w 158"/>
                <a:gd name="T61" fmla="*/ 110 h 159"/>
                <a:gd name="T62" fmla="*/ 1 w 158"/>
                <a:gd name="T63" fmla="*/ 94 h 159"/>
                <a:gd name="T64" fmla="*/ 0 w 158"/>
                <a:gd name="T65" fmla="*/ 79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8"/>
                <a:gd name="T100" fmla="*/ 0 h 159"/>
                <a:gd name="T101" fmla="*/ 158 w 158"/>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8" h="159">
                  <a:moveTo>
                    <a:pt x="0" y="79"/>
                  </a:moveTo>
                  <a:lnTo>
                    <a:pt x="1" y="63"/>
                  </a:lnTo>
                  <a:lnTo>
                    <a:pt x="7" y="49"/>
                  </a:lnTo>
                  <a:lnTo>
                    <a:pt x="14" y="35"/>
                  </a:lnTo>
                  <a:lnTo>
                    <a:pt x="22" y="23"/>
                  </a:lnTo>
                  <a:lnTo>
                    <a:pt x="35" y="14"/>
                  </a:lnTo>
                  <a:lnTo>
                    <a:pt x="49" y="5"/>
                  </a:lnTo>
                  <a:lnTo>
                    <a:pt x="62" y="2"/>
                  </a:lnTo>
                  <a:lnTo>
                    <a:pt x="80" y="0"/>
                  </a:lnTo>
                  <a:lnTo>
                    <a:pt x="96" y="2"/>
                  </a:lnTo>
                  <a:lnTo>
                    <a:pt x="110" y="5"/>
                  </a:lnTo>
                  <a:lnTo>
                    <a:pt x="124" y="14"/>
                  </a:lnTo>
                  <a:lnTo>
                    <a:pt x="136" y="23"/>
                  </a:lnTo>
                  <a:lnTo>
                    <a:pt x="145" y="35"/>
                  </a:lnTo>
                  <a:lnTo>
                    <a:pt x="153" y="49"/>
                  </a:lnTo>
                  <a:lnTo>
                    <a:pt x="157" y="63"/>
                  </a:lnTo>
                  <a:lnTo>
                    <a:pt x="158" y="79"/>
                  </a:lnTo>
                  <a:lnTo>
                    <a:pt x="157" y="94"/>
                  </a:lnTo>
                  <a:lnTo>
                    <a:pt x="153" y="110"/>
                  </a:lnTo>
                  <a:lnTo>
                    <a:pt x="145" y="124"/>
                  </a:lnTo>
                  <a:lnTo>
                    <a:pt x="136" y="135"/>
                  </a:lnTo>
                  <a:lnTo>
                    <a:pt x="124" y="145"/>
                  </a:lnTo>
                  <a:lnTo>
                    <a:pt x="110" y="152"/>
                  </a:lnTo>
                  <a:lnTo>
                    <a:pt x="96" y="157"/>
                  </a:lnTo>
                  <a:lnTo>
                    <a:pt x="80" y="159"/>
                  </a:lnTo>
                  <a:lnTo>
                    <a:pt x="62" y="157"/>
                  </a:lnTo>
                  <a:lnTo>
                    <a:pt x="49" y="152"/>
                  </a:lnTo>
                  <a:lnTo>
                    <a:pt x="35" y="145"/>
                  </a:lnTo>
                  <a:lnTo>
                    <a:pt x="22" y="135"/>
                  </a:lnTo>
                  <a:lnTo>
                    <a:pt x="14" y="124"/>
                  </a:lnTo>
                  <a:lnTo>
                    <a:pt x="7" y="110"/>
                  </a:lnTo>
                  <a:lnTo>
                    <a:pt x="1" y="94"/>
                  </a:lnTo>
                  <a:lnTo>
                    <a:pt x="0" y="79"/>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56" name="Freeform 288"/>
            <p:cNvSpPr>
              <a:spLocks/>
            </p:cNvSpPr>
            <p:nvPr/>
          </p:nvSpPr>
          <p:spPr bwMode="auto">
            <a:xfrm>
              <a:off x="2719" y="921"/>
              <a:ext cx="155" cy="156"/>
            </a:xfrm>
            <a:custGeom>
              <a:avLst/>
              <a:gdLst>
                <a:gd name="T0" fmla="*/ 155 w 155"/>
                <a:gd name="T1" fmla="*/ 77 h 156"/>
                <a:gd name="T2" fmla="*/ 153 w 155"/>
                <a:gd name="T3" fmla="*/ 93 h 156"/>
                <a:gd name="T4" fmla="*/ 148 w 155"/>
                <a:gd name="T5" fmla="*/ 108 h 156"/>
                <a:gd name="T6" fmla="*/ 141 w 155"/>
                <a:gd name="T7" fmla="*/ 121 h 156"/>
                <a:gd name="T8" fmla="*/ 132 w 155"/>
                <a:gd name="T9" fmla="*/ 133 h 156"/>
                <a:gd name="T10" fmla="*/ 120 w 155"/>
                <a:gd name="T11" fmla="*/ 142 h 156"/>
                <a:gd name="T12" fmla="*/ 106 w 155"/>
                <a:gd name="T13" fmla="*/ 149 h 156"/>
                <a:gd name="T14" fmla="*/ 92 w 155"/>
                <a:gd name="T15" fmla="*/ 154 h 156"/>
                <a:gd name="T16" fmla="*/ 76 w 155"/>
                <a:gd name="T17" fmla="*/ 156 h 156"/>
                <a:gd name="T18" fmla="*/ 61 w 155"/>
                <a:gd name="T19" fmla="*/ 154 h 156"/>
                <a:gd name="T20" fmla="*/ 47 w 155"/>
                <a:gd name="T21" fmla="*/ 149 h 156"/>
                <a:gd name="T22" fmla="*/ 33 w 155"/>
                <a:gd name="T23" fmla="*/ 142 h 156"/>
                <a:gd name="T24" fmla="*/ 22 w 155"/>
                <a:gd name="T25" fmla="*/ 133 h 156"/>
                <a:gd name="T26" fmla="*/ 12 w 155"/>
                <a:gd name="T27" fmla="*/ 121 h 156"/>
                <a:gd name="T28" fmla="*/ 5 w 155"/>
                <a:gd name="T29" fmla="*/ 108 h 156"/>
                <a:gd name="T30" fmla="*/ 0 w 155"/>
                <a:gd name="T31" fmla="*/ 93 h 156"/>
                <a:gd name="T32" fmla="*/ 0 w 155"/>
                <a:gd name="T33" fmla="*/ 77 h 156"/>
                <a:gd name="T34" fmla="*/ 0 w 155"/>
                <a:gd name="T35" fmla="*/ 61 h 156"/>
                <a:gd name="T36" fmla="*/ 5 w 155"/>
                <a:gd name="T37" fmla="*/ 47 h 156"/>
                <a:gd name="T38" fmla="*/ 12 w 155"/>
                <a:gd name="T39" fmla="*/ 33 h 156"/>
                <a:gd name="T40" fmla="*/ 22 w 155"/>
                <a:gd name="T41" fmla="*/ 23 h 156"/>
                <a:gd name="T42" fmla="*/ 33 w 155"/>
                <a:gd name="T43" fmla="*/ 12 h 156"/>
                <a:gd name="T44" fmla="*/ 47 w 155"/>
                <a:gd name="T45" fmla="*/ 5 h 156"/>
                <a:gd name="T46" fmla="*/ 61 w 155"/>
                <a:gd name="T47" fmla="*/ 2 h 156"/>
                <a:gd name="T48" fmla="*/ 76 w 155"/>
                <a:gd name="T49" fmla="*/ 0 h 156"/>
                <a:gd name="T50" fmla="*/ 92 w 155"/>
                <a:gd name="T51" fmla="*/ 2 h 156"/>
                <a:gd name="T52" fmla="*/ 106 w 155"/>
                <a:gd name="T53" fmla="*/ 5 h 156"/>
                <a:gd name="T54" fmla="*/ 120 w 155"/>
                <a:gd name="T55" fmla="*/ 12 h 156"/>
                <a:gd name="T56" fmla="*/ 132 w 155"/>
                <a:gd name="T57" fmla="*/ 23 h 156"/>
                <a:gd name="T58" fmla="*/ 141 w 155"/>
                <a:gd name="T59" fmla="*/ 33 h 156"/>
                <a:gd name="T60" fmla="*/ 148 w 155"/>
                <a:gd name="T61" fmla="*/ 47 h 156"/>
                <a:gd name="T62" fmla="*/ 153 w 155"/>
                <a:gd name="T63" fmla="*/ 61 h 156"/>
                <a:gd name="T64" fmla="*/ 155 w 155"/>
                <a:gd name="T65" fmla="*/ 77 h 15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5"/>
                <a:gd name="T100" fmla="*/ 0 h 156"/>
                <a:gd name="T101" fmla="*/ 155 w 155"/>
                <a:gd name="T102" fmla="*/ 156 h 15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5" h="156">
                  <a:moveTo>
                    <a:pt x="155" y="77"/>
                  </a:moveTo>
                  <a:lnTo>
                    <a:pt x="153" y="93"/>
                  </a:lnTo>
                  <a:lnTo>
                    <a:pt x="148" y="108"/>
                  </a:lnTo>
                  <a:lnTo>
                    <a:pt x="141" y="121"/>
                  </a:lnTo>
                  <a:lnTo>
                    <a:pt x="132" y="133"/>
                  </a:lnTo>
                  <a:lnTo>
                    <a:pt x="120" y="142"/>
                  </a:lnTo>
                  <a:lnTo>
                    <a:pt x="106" y="149"/>
                  </a:lnTo>
                  <a:lnTo>
                    <a:pt x="92" y="154"/>
                  </a:lnTo>
                  <a:lnTo>
                    <a:pt x="76" y="156"/>
                  </a:lnTo>
                  <a:lnTo>
                    <a:pt x="61" y="154"/>
                  </a:lnTo>
                  <a:lnTo>
                    <a:pt x="47" y="149"/>
                  </a:lnTo>
                  <a:lnTo>
                    <a:pt x="33" y="142"/>
                  </a:lnTo>
                  <a:lnTo>
                    <a:pt x="22" y="133"/>
                  </a:lnTo>
                  <a:lnTo>
                    <a:pt x="12" y="121"/>
                  </a:lnTo>
                  <a:lnTo>
                    <a:pt x="5" y="108"/>
                  </a:lnTo>
                  <a:lnTo>
                    <a:pt x="0" y="93"/>
                  </a:lnTo>
                  <a:lnTo>
                    <a:pt x="0" y="77"/>
                  </a:lnTo>
                  <a:lnTo>
                    <a:pt x="0" y="61"/>
                  </a:lnTo>
                  <a:lnTo>
                    <a:pt x="5" y="47"/>
                  </a:lnTo>
                  <a:lnTo>
                    <a:pt x="12" y="33"/>
                  </a:lnTo>
                  <a:lnTo>
                    <a:pt x="22" y="23"/>
                  </a:lnTo>
                  <a:lnTo>
                    <a:pt x="33" y="12"/>
                  </a:lnTo>
                  <a:lnTo>
                    <a:pt x="47" y="5"/>
                  </a:lnTo>
                  <a:lnTo>
                    <a:pt x="61" y="2"/>
                  </a:lnTo>
                  <a:lnTo>
                    <a:pt x="76" y="0"/>
                  </a:lnTo>
                  <a:lnTo>
                    <a:pt x="92" y="2"/>
                  </a:lnTo>
                  <a:lnTo>
                    <a:pt x="106" y="5"/>
                  </a:lnTo>
                  <a:lnTo>
                    <a:pt x="120" y="12"/>
                  </a:lnTo>
                  <a:lnTo>
                    <a:pt x="132" y="23"/>
                  </a:lnTo>
                  <a:lnTo>
                    <a:pt x="141" y="33"/>
                  </a:lnTo>
                  <a:lnTo>
                    <a:pt x="148" y="47"/>
                  </a:lnTo>
                  <a:lnTo>
                    <a:pt x="153" y="61"/>
                  </a:lnTo>
                  <a:lnTo>
                    <a:pt x="155" y="77"/>
                  </a:lnTo>
                  <a:close/>
                </a:path>
              </a:pathLst>
            </a:custGeom>
            <a:gradFill rotWithShape="1">
              <a:gsLst>
                <a:gs pos="0">
                  <a:srgbClr val="FFE3B9"/>
                </a:gs>
                <a:gs pos="100000">
                  <a:srgbClr val="FF99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57" name="Freeform 289"/>
            <p:cNvSpPr>
              <a:spLocks/>
            </p:cNvSpPr>
            <p:nvPr/>
          </p:nvSpPr>
          <p:spPr bwMode="auto">
            <a:xfrm>
              <a:off x="2912" y="490"/>
              <a:ext cx="159" cy="159"/>
            </a:xfrm>
            <a:custGeom>
              <a:avLst/>
              <a:gdLst>
                <a:gd name="T0" fmla="*/ 0 w 159"/>
                <a:gd name="T1" fmla="*/ 78 h 159"/>
                <a:gd name="T2" fmla="*/ 2 w 159"/>
                <a:gd name="T3" fmla="*/ 63 h 159"/>
                <a:gd name="T4" fmla="*/ 6 w 159"/>
                <a:gd name="T5" fmla="*/ 47 h 159"/>
                <a:gd name="T6" fmla="*/ 13 w 159"/>
                <a:gd name="T7" fmla="*/ 35 h 159"/>
                <a:gd name="T8" fmla="*/ 23 w 159"/>
                <a:gd name="T9" fmla="*/ 23 h 159"/>
                <a:gd name="T10" fmla="*/ 35 w 159"/>
                <a:gd name="T11" fmla="*/ 12 h 159"/>
                <a:gd name="T12" fmla="*/ 47 w 159"/>
                <a:gd name="T13" fmla="*/ 5 h 159"/>
                <a:gd name="T14" fmla="*/ 63 w 159"/>
                <a:gd name="T15" fmla="*/ 0 h 159"/>
                <a:gd name="T16" fmla="*/ 79 w 159"/>
                <a:gd name="T17" fmla="*/ 0 h 159"/>
                <a:gd name="T18" fmla="*/ 95 w 159"/>
                <a:gd name="T19" fmla="*/ 0 h 159"/>
                <a:gd name="T20" fmla="*/ 110 w 159"/>
                <a:gd name="T21" fmla="*/ 5 h 159"/>
                <a:gd name="T22" fmla="*/ 124 w 159"/>
                <a:gd name="T23" fmla="*/ 12 h 159"/>
                <a:gd name="T24" fmla="*/ 135 w 159"/>
                <a:gd name="T25" fmla="*/ 23 h 159"/>
                <a:gd name="T26" fmla="*/ 145 w 159"/>
                <a:gd name="T27" fmla="*/ 35 h 159"/>
                <a:gd name="T28" fmla="*/ 152 w 159"/>
                <a:gd name="T29" fmla="*/ 47 h 159"/>
                <a:gd name="T30" fmla="*/ 157 w 159"/>
                <a:gd name="T31" fmla="*/ 63 h 159"/>
                <a:gd name="T32" fmla="*/ 159 w 159"/>
                <a:gd name="T33" fmla="*/ 78 h 159"/>
                <a:gd name="T34" fmla="*/ 157 w 159"/>
                <a:gd name="T35" fmla="*/ 94 h 159"/>
                <a:gd name="T36" fmla="*/ 152 w 159"/>
                <a:gd name="T37" fmla="*/ 110 h 159"/>
                <a:gd name="T38" fmla="*/ 145 w 159"/>
                <a:gd name="T39" fmla="*/ 124 h 159"/>
                <a:gd name="T40" fmla="*/ 135 w 159"/>
                <a:gd name="T41" fmla="*/ 134 h 159"/>
                <a:gd name="T42" fmla="*/ 124 w 159"/>
                <a:gd name="T43" fmla="*/ 145 h 159"/>
                <a:gd name="T44" fmla="*/ 110 w 159"/>
                <a:gd name="T45" fmla="*/ 152 h 159"/>
                <a:gd name="T46" fmla="*/ 95 w 159"/>
                <a:gd name="T47" fmla="*/ 157 h 159"/>
                <a:gd name="T48" fmla="*/ 79 w 159"/>
                <a:gd name="T49" fmla="*/ 159 h 159"/>
                <a:gd name="T50" fmla="*/ 63 w 159"/>
                <a:gd name="T51" fmla="*/ 157 h 159"/>
                <a:gd name="T52" fmla="*/ 47 w 159"/>
                <a:gd name="T53" fmla="*/ 152 h 159"/>
                <a:gd name="T54" fmla="*/ 35 w 159"/>
                <a:gd name="T55" fmla="*/ 145 h 159"/>
                <a:gd name="T56" fmla="*/ 23 w 159"/>
                <a:gd name="T57" fmla="*/ 134 h 159"/>
                <a:gd name="T58" fmla="*/ 13 w 159"/>
                <a:gd name="T59" fmla="*/ 124 h 159"/>
                <a:gd name="T60" fmla="*/ 6 w 159"/>
                <a:gd name="T61" fmla="*/ 110 h 159"/>
                <a:gd name="T62" fmla="*/ 2 w 159"/>
                <a:gd name="T63" fmla="*/ 94 h 159"/>
                <a:gd name="T64" fmla="*/ 0 w 159"/>
                <a:gd name="T65" fmla="*/ 78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0" y="78"/>
                  </a:moveTo>
                  <a:lnTo>
                    <a:pt x="2" y="63"/>
                  </a:lnTo>
                  <a:lnTo>
                    <a:pt x="6" y="47"/>
                  </a:lnTo>
                  <a:lnTo>
                    <a:pt x="13" y="35"/>
                  </a:lnTo>
                  <a:lnTo>
                    <a:pt x="23" y="23"/>
                  </a:lnTo>
                  <a:lnTo>
                    <a:pt x="35" y="12"/>
                  </a:lnTo>
                  <a:lnTo>
                    <a:pt x="47" y="5"/>
                  </a:lnTo>
                  <a:lnTo>
                    <a:pt x="63" y="0"/>
                  </a:lnTo>
                  <a:lnTo>
                    <a:pt x="79" y="0"/>
                  </a:lnTo>
                  <a:lnTo>
                    <a:pt x="95" y="0"/>
                  </a:lnTo>
                  <a:lnTo>
                    <a:pt x="110" y="5"/>
                  </a:lnTo>
                  <a:lnTo>
                    <a:pt x="124" y="12"/>
                  </a:lnTo>
                  <a:lnTo>
                    <a:pt x="135" y="23"/>
                  </a:lnTo>
                  <a:lnTo>
                    <a:pt x="145" y="35"/>
                  </a:lnTo>
                  <a:lnTo>
                    <a:pt x="152" y="47"/>
                  </a:lnTo>
                  <a:lnTo>
                    <a:pt x="157" y="63"/>
                  </a:lnTo>
                  <a:lnTo>
                    <a:pt x="159" y="78"/>
                  </a:lnTo>
                  <a:lnTo>
                    <a:pt x="157" y="94"/>
                  </a:lnTo>
                  <a:lnTo>
                    <a:pt x="152" y="110"/>
                  </a:lnTo>
                  <a:lnTo>
                    <a:pt x="145" y="124"/>
                  </a:lnTo>
                  <a:lnTo>
                    <a:pt x="135" y="134"/>
                  </a:lnTo>
                  <a:lnTo>
                    <a:pt x="124" y="145"/>
                  </a:lnTo>
                  <a:lnTo>
                    <a:pt x="110" y="152"/>
                  </a:lnTo>
                  <a:lnTo>
                    <a:pt x="95" y="157"/>
                  </a:lnTo>
                  <a:lnTo>
                    <a:pt x="79" y="159"/>
                  </a:lnTo>
                  <a:lnTo>
                    <a:pt x="63" y="157"/>
                  </a:lnTo>
                  <a:lnTo>
                    <a:pt x="47" y="152"/>
                  </a:lnTo>
                  <a:lnTo>
                    <a:pt x="35" y="145"/>
                  </a:lnTo>
                  <a:lnTo>
                    <a:pt x="23" y="134"/>
                  </a:lnTo>
                  <a:lnTo>
                    <a:pt x="13" y="124"/>
                  </a:lnTo>
                  <a:lnTo>
                    <a:pt x="6" y="110"/>
                  </a:lnTo>
                  <a:lnTo>
                    <a:pt x="2" y="94"/>
                  </a:lnTo>
                  <a:lnTo>
                    <a:pt x="0" y="78"/>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58" name="Freeform 290"/>
            <p:cNvSpPr>
              <a:spLocks/>
            </p:cNvSpPr>
            <p:nvPr/>
          </p:nvSpPr>
          <p:spPr bwMode="auto">
            <a:xfrm>
              <a:off x="2781" y="265"/>
              <a:ext cx="159" cy="159"/>
            </a:xfrm>
            <a:custGeom>
              <a:avLst/>
              <a:gdLst>
                <a:gd name="T0" fmla="*/ 0 w 159"/>
                <a:gd name="T1" fmla="*/ 80 h 159"/>
                <a:gd name="T2" fmla="*/ 2 w 159"/>
                <a:gd name="T3" fmla="*/ 64 h 159"/>
                <a:gd name="T4" fmla="*/ 7 w 159"/>
                <a:gd name="T5" fmla="*/ 49 h 159"/>
                <a:gd name="T6" fmla="*/ 14 w 159"/>
                <a:gd name="T7" fmla="*/ 35 h 159"/>
                <a:gd name="T8" fmla="*/ 25 w 159"/>
                <a:gd name="T9" fmla="*/ 22 h 159"/>
                <a:gd name="T10" fmla="*/ 35 w 159"/>
                <a:gd name="T11" fmla="*/ 14 h 159"/>
                <a:gd name="T12" fmla="*/ 49 w 159"/>
                <a:gd name="T13" fmla="*/ 7 h 159"/>
                <a:gd name="T14" fmla="*/ 65 w 159"/>
                <a:gd name="T15" fmla="*/ 1 h 159"/>
                <a:gd name="T16" fmla="*/ 81 w 159"/>
                <a:gd name="T17" fmla="*/ 0 h 159"/>
                <a:gd name="T18" fmla="*/ 96 w 159"/>
                <a:gd name="T19" fmla="*/ 1 h 159"/>
                <a:gd name="T20" fmla="*/ 112 w 159"/>
                <a:gd name="T21" fmla="*/ 7 h 159"/>
                <a:gd name="T22" fmla="*/ 124 w 159"/>
                <a:gd name="T23" fmla="*/ 14 h 159"/>
                <a:gd name="T24" fmla="*/ 137 w 159"/>
                <a:gd name="T25" fmla="*/ 22 h 159"/>
                <a:gd name="T26" fmla="*/ 147 w 159"/>
                <a:gd name="T27" fmla="*/ 35 h 159"/>
                <a:gd name="T28" fmla="*/ 154 w 159"/>
                <a:gd name="T29" fmla="*/ 49 h 159"/>
                <a:gd name="T30" fmla="*/ 157 w 159"/>
                <a:gd name="T31" fmla="*/ 64 h 159"/>
                <a:gd name="T32" fmla="*/ 159 w 159"/>
                <a:gd name="T33" fmla="*/ 80 h 159"/>
                <a:gd name="T34" fmla="*/ 157 w 159"/>
                <a:gd name="T35" fmla="*/ 96 h 159"/>
                <a:gd name="T36" fmla="*/ 154 w 159"/>
                <a:gd name="T37" fmla="*/ 110 h 159"/>
                <a:gd name="T38" fmla="*/ 147 w 159"/>
                <a:gd name="T39" fmla="*/ 124 h 159"/>
                <a:gd name="T40" fmla="*/ 137 w 159"/>
                <a:gd name="T41" fmla="*/ 136 h 159"/>
                <a:gd name="T42" fmla="*/ 124 w 159"/>
                <a:gd name="T43" fmla="*/ 145 h 159"/>
                <a:gd name="T44" fmla="*/ 112 w 159"/>
                <a:gd name="T45" fmla="*/ 153 h 159"/>
                <a:gd name="T46" fmla="*/ 96 w 159"/>
                <a:gd name="T47" fmla="*/ 157 h 159"/>
                <a:gd name="T48" fmla="*/ 81 w 159"/>
                <a:gd name="T49" fmla="*/ 159 h 159"/>
                <a:gd name="T50" fmla="*/ 65 w 159"/>
                <a:gd name="T51" fmla="*/ 157 h 159"/>
                <a:gd name="T52" fmla="*/ 49 w 159"/>
                <a:gd name="T53" fmla="*/ 153 h 159"/>
                <a:gd name="T54" fmla="*/ 35 w 159"/>
                <a:gd name="T55" fmla="*/ 145 h 159"/>
                <a:gd name="T56" fmla="*/ 25 w 159"/>
                <a:gd name="T57" fmla="*/ 136 h 159"/>
                <a:gd name="T58" fmla="*/ 14 w 159"/>
                <a:gd name="T59" fmla="*/ 124 h 159"/>
                <a:gd name="T60" fmla="*/ 7 w 159"/>
                <a:gd name="T61" fmla="*/ 110 h 159"/>
                <a:gd name="T62" fmla="*/ 2 w 159"/>
                <a:gd name="T63" fmla="*/ 96 h 159"/>
                <a:gd name="T64" fmla="*/ 0 w 159"/>
                <a:gd name="T65" fmla="*/ 80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0" y="80"/>
                  </a:moveTo>
                  <a:lnTo>
                    <a:pt x="2" y="64"/>
                  </a:lnTo>
                  <a:lnTo>
                    <a:pt x="7" y="49"/>
                  </a:lnTo>
                  <a:lnTo>
                    <a:pt x="14" y="35"/>
                  </a:lnTo>
                  <a:lnTo>
                    <a:pt x="25" y="22"/>
                  </a:lnTo>
                  <a:lnTo>
                    <a:pt x="35" y="14"/>
                  </a:lnTo>
                  <a:lnTo>
                    <a:pt x="49" y="7"/>
                  </a:lnTo>
                  <a:lnTo>
                    <a:pt x="65" y="1"/>
                  </a:lnTo>
                  <a:lnTo>
                    <a:pt x="81" y="0"/>
                  </a:lnTo>
                  <a:lnTo>
                    <a:pt x="96" y="1"/>
                  </a:lnTo>
                  <a:lnTo>
                    <a:pt x="112" y="7"/>
                  </a:lnTo>
                  <a:lnTo>
                    <a:pt x="124" y="14"/>
                  </a:lnTo>
                  <a:lnTo>
                    <a:pt x="137" y="22"/>
                  </a:lnTo>
                  <a:lnTo>
                    <a:pt x="147" y="35"/>
                  </a:lnTo>
                  <a:lnTo>
                    <a:pt x="154" y="49"/>
                  </a:lnTo>
                  <a:lnTo>
                    <a:pt x="157" y="64"/>
                  </a:lnTo>
                  <a:lnTo>
                    <a:pt x="159" y="80"/>
                  </a:lnTo>
                  <a:lnTo>
                    <a:pt x="157" y="96"/>
                  </a:lnTo>
                  <a:lnTo>
                    <a:pt x="154" y="110"/>
                  </a:lnTo>
                  <a:lnTo>
                    <a:pt x="147" y="124"/>
                  </a:lnTo>
                  <a:lnTo>
                    <a:pt x="137" y="136"/>
                  </a:lnTo>
                  <a:lnTo>
                    <a:pt x="124" y="145"/>
                  </a:lnTo>
                  <a:lnTo>
                    <a:pt x="112" y="153"/>
                  </a:lnTo>
                  <a:lnTo>
                    <a:pt x="96" y="157"/>
                  </a:lnTo>
                  <a:lnTo>
                    <a:pt x="81" y="159"/>
                  </a:lnTo>
                  <a:lnTo>
                    <a:pt x="65" y="157"/>
                  </a:lnTo>
                  <a:lnTo>
                    <a:pt x="49" y="153"/>
                  </a:lnTo>
                  <a:lnTo>
                    <a:pt x="35" y="145"/>
                  </a:lnTo>
                  <a:lnTo>
                    <a:pt x="25" y="136"/>
                  </a:lnTo>
                  <a:lnTo>
                    <a:pt x="14" y="124"/>
                  </a:lnTo>
                  <a:lnTo>
                    <a:pt x="7" y="110"/>
                  </a:lnTo>
                  <a:lnTo>
                    <a:pt x="2" y="96"/>
                  </a:lnTo>
                  <a:lnTo>
                    <a:pt x="0" y="80"/>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59" name="Freeform 291"/>
            <p:cNvSpPr>
              <a:spLocks/>
            </p:cNvSpPr>
            <p:nvPr/>
          </p:nvSpPr>
          <p:spPr bwMode="auto">
            <a:xfrm>
              <a:off x="3136" y="1347"/>
              <a:ext cx="108" cy="108"/>
            </a:xfrm>
            <a:custGeom>
              <a:avLst/>
              <a:gdLst>
                <a:gd name="T0" fmla="*/ 0 w 108"/>
                <a:gd name="T1" fmla="*/ 54 h 108"/>
                <a:gd name="T2" fmla="*/ 2 w 108"/>
                <a:gd name="T3" fmla="*/ 44 h 108"/>
                <a:gd name="T4" fmla="*/ 5 w 108"/>
                <a:gd name="T5" fmla="*/ 33 h 108"/>
                <a:gd name="T6" fmla="*/ 8 w 108"/>
                <a:gd name="T7" fmla="*/ 25 h 108"/>
                <a:gd name="T8" fmla="*/ 15 w 108"/>
                <a:gd name="T9" fmla="*/ 16 h 108"/>
                <a:gd name="T10" fmla="*/ 24 w 108"/>
                <a:gd name="T11" fmla="*/ 9 h 108"/>
                <a:gd name="T12" fmla="*/ 33 w 108"/>
                <a:gd name="T13" fmla="*/ 5 h 108"/>
                <a:gd name="T14" fmla="*/ 43 w 108"/>
                <a:gd name="T15" fmla="*/ 2 h 108"/>
                <a:gd name="T16" fmla="*/ 54 w 108"/>
                <a:gd name="T17" fmla="*/ 0 h 108"/>
                <a:gd name="T18" fmla="*/ 64 w 108"/>
                <a:gd name="T19" fmla="*/ 2 h 108"/>
                <a:gd name="T20" fmla="*/ 75 w 108"/>
                <a:gd name="T21" fmla="*/ 5 h 108"/>
                <a:gd name="T22" fmla="*/ 84 w 108"/>
                <a:gd name="T23" fmla="*/ 9 h 108"/>
                <a:gd name="T24" fmla="*/ 92 w 108"/>
                <a:gd name="T25" fmla="*/ 16 h 108"/>
                <a:gd name="T26" fmla="*/ 99 w 108"/>
                <a:gd name="T27" fmla="*/ 25 h 108"/>
                <a:gd name="T28" fmla="*/ 103 w 108"/>
                <a:gd name="T29" fmla="*/ 33 h 108"/>
                <a:gd name="T30" fmla="*/ 106 w 108"/>
                <a:gd name="T31" fmla="*/ 44 h 108"/>
                <a:gd name="T32" fmla="*/ 108 w 108"/>
                <a:gd name="T33" fmla="*/ 54 h 108"/>
                <a:gd name="T34" fmla="*/ 106 w 108"/>
                <a:gd name="T35" fmla="*/ 65 h 108"/>
                <a:gd name="T36" fmla="*/ 103 w 108"/>
                <a:gd name="T37" fmla="*/ 75 h 108"/>
                <a:gd name="T38" fmla="*/ 99 w 108"/>
                <a:gd name="T39" fmla="*/ 84 h 108"/>
                <a:gd name="T40" fmla="*/ 92 w 108"/>
                <a:gd name="T41" fmla="*/ 93 h 108"/>
                <a:gd name="T42" fmla="*/ 84 w 108"/>
                <a:gd name="T43" fmla="*/ 100 h 108"/>
                <a:gd name="T44" fmla="*/ 75 w 108"/>
                <a:gd name="T45" fmla="*/ 103 h 108"/>
                <a:gd name="T46" fmla="*/ 64 w 108"/>
                <a:gd name="T47" fmla="*/ 107 h 108"/>
                <a:gd name="T48" fmla="*/ 54 w 108"/>
                <a:gd name="T49" fmla="*/ 108 h 108"/>
                <a:gd name="T50" fmla="*/ 43 w 108"/>
                <a:gd name="T51" fmla="*/ 107 h 108"/>
                <a:gd name="T52" fmla="*/ 33 w 108"/>
                <a:gd name="T53" fmla="*/ 103 h 108"/>
                <a:gd name="T54" fmla="*/ 24 w 108"/>
                <a:gd name="T55" fmla="*/ 100 h 108"/>
                <a:gd name="T56" fmla="*/ 15 w 108"/>
                <a:gd name="T57" fmla="*/ 93 h 108"/>
                <a:gd name="T58" fmla="*/ 8 w 108"/>
                <a:gd name="T59" fmla="*/ 84 h 108"/>
                <a:gd name="T60" fmla="*/ 5 w 108"/>
                <a:gd name="T61" fmla="*/ 75 h 108"/>
                <a:gd name="T62" fmla="*/ 2 w 108"/>
                <a:gd name="T63" fmla="*/ 65 h 108"/>
                <a:gd name="T64" fmla="*/ 0 w 108"/>
                <a:gd name="T65" fmla="*/ 54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8"/>
                <a:gd name="T100" fmla="*/ 0 h 108"/>
                <a:gd name="T101" fmla="*/ 108 w 108"/>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8" h="108">
                  <a:moveTo>
                    <a:pt x="0" y="54"/>
                  </a:moveTo>
                  <a:lnTo>
                    <a:pt x="2" y="44"/>
                  </a:lnTo>
                  <a:lnTo>
                    <a:pt x="5" y="33"/>
                  </a:lnTo>
                  <a:lnTo>
                    <a:pt x="8" y="25"/>
                  </a:lnTo>
                  <a:lnTo>
                    <a:pt x="15" y="16"/>
                  </a:lnTo>
                  <a:lnTo>
                    <a:pt x="24" y="9"/>
                  </a:lnTo>
                  <a:lnTo>
                    <a:pt x="33" y="5"/>
                  </a:lnTo>
                  <a:lnTo>
                    <a:pt x="43" y="2"/>
                  </a:lnTo>
                  <a:lnTo>
                    <a:pt x="54" y="0"/>
                  </a:lnTo>
                  <a:lnTo>
                    <a:pt x="64" y="2"/>
                  </a:lnTo>
                  <a:lnTo>
                    <a:pt x="75" y="5"/>
                  </a:lnTo>
                  <a:lnTo>
                    <a:pt x="84" y="9"/>
                  </a:lnTo>
                  <a:lnTo>
                    <a:pt x="92" y="16"/>
                  </a:lnTo>
                  <a:lnTo>
                    <a:pt x="99" y="25"/>
                  </a:lnTo>
                  <a:lnTo>
                    <a:pt x="103" y="33"/>
                  </a:lnTo>
                  <a:lnTo>
                    <a:pt x="106" y="44"/>
                  </a:lnTo>
                  <a:lnTo>
                    <a:pt x="108" y="54"/>
                  </a:lnTo>
                  <a:lnTo>
                    <a:pt x="106" y="65"/>
                  </a:lnTo>
                  <a:lnTo>
                    <a:pt x="103" y="75"/>
                  </a:lnTo>
                  <a:lnTo>
                    <a:pt x="99" y="84"/>
                  </a:lnTo>
                  <a:lnTo>
                    <a:pt x="92" y="93"/>
                  </a:lnTo>
                  <a:lnTo>
                    <a:pt x="84" y="100"/>
                  </a:lnTo>
                  <a:lnTo>
                    <a:pt x="75" y="103"/>
                  </a:lnTo>
                  <a:lnTo>
                    <a:pt x="64" y="107"/>
                  </a:lnTo>
                  <a:lnTo>
                    <a:pt x="54" y="108"/>
                  </a:lnTo>
                  <a:lnTo>
                    <a:pt x="43" y="107"/>
                  </a:lnTo>
                  <a:lnTo>
                    <a:pt x="33" y="103"/>
                  </a:lnTo>
                  <a:lnTo>
                    <a:pt x="24" y="100"/>
                  </a:lnTo>
                  <a:lnTo>
                    <a:pt x="15" y="93"/>
                  </a:lnTo>
                  <a:lnTo>
                    <a:pt x="8" y="84"/>
                  </a:lnTo>
                  <a:lnTo>
                    <a:pt x="5" y="75"/>
                  </a:lnTo>
                  <a:lnTo>
                    <a:pt x="2" y="65"/>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60" name="Freeform 292"/>
            <p:cNvSpPr>
              <a:spLocks/>
            </p:cNvSpPr>
            <p:nvPr/>
          </p:nvSpPr>
          <p:spPr bwMode="auto">
            <a:xfrm>
              <a:off x="3090" y="918"/>
              <a:ext cx="109" cy="108"/>
            </a:xfrm>
            <a:custGeom>
              <a:avLst/>
              <a:gdLst>
                <a:gd name="T0" fmla="*/ 0 w 109"/>
                <a:gd name="T1" fmla="*/ 54 h 108"/>
                <a:gd name="T2" fmla="*/ 2 w 109"/>
                <a:gd name="T3" fmla="*/ 43 h 108"/>
                <a:gd name="T4" fmla="*/ 6 w 109"/>
                <a:gd name="T5" fmla="*/ 33 h 108"/>
                <a:gd name="T6" fmla="*/ 9 w 109"/>
                <a:gd name="T7" fmla="*/ 24 h 108"/>
                <a:gd name="T8" fmla="*/ 16 w 109"/>
                <a:gd name="T9" fmla="*/ 15 h 108"/>
                <a:gd name="T10" fmla="*/ 25 w 109"/>
                <a:gd name="T11" fmla="*/ 10 h 108"/>
                <a:gd name="T12" fmla="*/ 34 w 109"/>
                <a:gd name="T13" fmla="*/ 5 h 108"/>
                <a:gd name="T14" fmla="*/ 44 w 109"/>
                <a:gd name="T15" fmla="*/ 1 h 108"/>
                <a:gd name="T16" fmla="*/ 54 w 109"/>
                <a:gd name="T17" fmla="*/ 0 h 108"/>
                <a:gd name="T18" fmla="*/ 65 w 109"/>
                <a:gd name="T19" fmla="*/ 1 h 108"/>
                <a:gd name="T20" fmla="*/ 75 w 109"/>
                <a:gd name="T21" fmla="*/ 5 h 108"/>
                <a:gd name="T22" fmla="*/ 84 w 109"/>
                <a:gd name="T23" fmla="*/ 10 h 108"/>
                <a:gd name="T24" fmla="*/ 93 w 109"/>
                <a:gd name="T25" fmla="*/ 15 h 108"/>
                <a:gd name="T26" fmla="*/ 100 w 109"/>
                <a:gd name="T27" fmla="*/ 24 h 108"/>
                <a:gd name="T28" fmla="*/ 103 w 109"/>
                <a:gd name="T29" fmla="*/ 33 h 108"/>
                <a:gd name="T30" fmla="*/ 107 w 109"/>
                <a:gd name="T31" fmla="*/ 43 h 108"/>
                <a:gd name="T32" fmla="*/ 109 w 109"/>
                <a:gd name="T33" fmla="*/ 54 h 108"/>
                <a:gd name="T34" fmla="*/ 107 w 109"/>
                <a:gd name="T35" fmla="*/ 64 h 108"/>
                <a:gd name="T36" fmla="*/ 103 w 109"/>
                <a:gd name="T37" fmla="*/ 75 h 108"/>
                <a:gd name="T38" fmla="*/ 100 w 109"/>
                <a:gd name="T39" fmla="*/ 85 h 108"/>
                <a:gd name="T40" fmla="*/ 93 w 109"/>
                <a:gd name="T41" fmla="*/ 92 h 108"/>
                <a:gd name="T42" fmla="*/ 84 w 109"/>
                <a:gd name="T43" fmla="*/ 99 h 108"/>
                <a:gd name="T44" fmla="*/ 75 w 109"/>
                <a:gd name="T45" fmla="*/ 104 h 108"/>
                <a:gd name="T46" fmla="*/ 65 w 109"/>
                <a:gd name="T47" fmla="*/ 108 h 108"/>
                <a:gd name="T48" fmla="*/ 54 w 109"/>
                <a:gd name="T49" fmla="*/ 108 h 108"/>
                <a:gd name="T50" fmla="*/ 44 w 109"/>
                <a:gd name="T51" fmla="*/ 108 h 108"/>
                <a:gd name="T52" fmla="*/ 34 w 109"/>
                <a:gd name="T53" fmla="*/ 104 h 108"/>
                <a:gd name="T54" fmla="*/ 25 w 109"/>
                <a:gd name="T55" fmla="*/ 99 h 108"/>
                <a:gd name="T56" fmla="*/ 16 w 109"/>
                <a:gd name="T57" fmla="*/ 92 h 108"/>
                <a:gd name="T58" fmla="*/ 9 w 109"/>
                <a:gd name="T59" fmla="*/ 85 h 108"/>
                <a:gd name="T60" fmla="*/ 6 w 109"/>
                <a:gd name="T61" fmla="*/ 75 h 108"/>
                <a:gd name="T62" fmla="*/ 2 w 109"/>
                <a:gd name="T63" fmla="*/ 64 h 108"/>
                <a:gd name="T64" fmla="*/ 0 w 109"/>
                <a:gd name="T65" fmla="*/ 54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9"/>
                <a:gd name="T100" fmla="*/ 0 h 108"/>
                <a:gd name="T101" fmla="*/ 109 w 109"/>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9" h="108">
                  <a:moveTo>
                    <a:pt x="0" y="54"/>
                  </a:moveTo>
                  <a:lnTo>
                    <a:pt x="2" y="43"/>
                  </a:lnTo>
                  <a:lnTo>
                    <a:pt x="6" y="33"/>
                  </a:lnTo>
                  <a:lnTo>
                    <a:pt x="9" y="24"/>
                  </a:lnTo>
                  <a:lnTo>
                    <a:pt x="16" y="15"/>
                  </a:lnTo>
                  <a:lnTo>
                    <a:pt x="25" y="10"/>
                  </a:lnTo>
                  <a:lnTo>
                    <a:pt x="34" y="5"/>
                  </a:lnTo>
                  <a:lnTo>
                    <a:pt x="44" y="1"/>
                  </a:lnTo>
                  <a:lnTo>
                    <a:pt x="54" y="0"/>
                  </a:lnTo>
                  <a:lnTo>
                    <a:pt x="65" y="1"/>
                  </a:lnTo>
                  <a:lnTo>
                    <a:pt x="75" y="5"/>
                  </a:lnTo>
                  <a:lnTo>
                    <a:pt x="84" y="10"/>
                  </a:lnTo>
                  <a:lnTo>
                    <a:pt x="93" y="15"/>
                  </a:lnTo>
                  <a:lnTo>
                    <a:pt x="100" y="24"/>
                  </a:lnTo>
                  <a:lnTo>
                    <a:pt x="103" y="33"/>
                  </a:lnTo>
                  <a:lnTo>
                    <a:pt x="107" y="43"/>
                  </a:lnTo>
                  <a:lnTo>
                    <a:pt x="109" y="54"/>
                  </a:lnTo>
                  <a:lnTo>
                    <a:pt x="107" y="64"/>
                  </a:lnTo>
                  <a:lnTo>
                    <a:pt x="103" y="75"/>
                  </a:lnTo>
                  <a:lnTo>
                    <a:pt x="100" y="85"/>
                  </a:lnTo>
                  <a:lnTo>
                    <a:pt x="93" y="92"/>
                  </a:lnTo>
                  <a:lnTo>
                    <a:pt x="84" y="99"/>
                  </a:lnTo>
                  <a:lnTo>
                    <a:pt x="75" y="104"/>
                  </a:lnTo>
                  <a:lnTo>
                    <a:pt x="65" y="108"/>
                  </a:lnTo>
                  <a:lnTo>
                    <a:pt x="54" y="108"/>
                  </a:lnTo>
                  <a:lnTo>
                    <a:pt x="44" y="108"/>
                  </a:lnTo>
                  <a:lnTo>
                    <a:pt x="34" y="104"/>
                  </a:lnTo>
                  <a:lnTo>
                    <a:pt x="25" y="99"/>
                  </a:lnTo>
                  <a:lnTo>
                    <a:pt x="16" y="92"/>
                  </a:lnTo>
                  <a:lnTo>
                    <a:pt x="9" y="85"/>
                  </a:lnTo>
                  <a:lnTo>
                    <a:pt x="6" y="75"/>
                  </a:lnTo>
                  <a:lnTo>
                    <a:pt x="2" y="64"/>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61" name="Freeform 293"/>
            <p:cNvSpPr>
              <a:spLocks/>
            </p:cNvSpPr>
            <p:nvPr/>
          </p:nvSpPr>
          <p:spPr bwMode="auto">
            <a:xfrm>
              <a:off x="2616" y="689"/>
              <a:ext cx="106" cy="108"/>
            </a:xfrm>
            <a:custGeom>
              <a:avLst/>
              <a:gdLst>
                <a:gd name="T0" fmla="*/ 0 w 106"/>
                <a:gd name="T1" fmla="*/ 54 h 108"/>
                <a:gd name="T2" fmla="*/ 0 w 106"/>
                <a:gd name="T3" fmla="*/ 44 h 108"/>
                <a:gd name="T4" fmla="*/ 3 w 106"/>
                <a:gd name="T5" fmla="*/ 33 h 108"/>
                <a:gd name="T6" fmla="*/ 8 w 106"/>
                <a:gd name="T7" fmla="*/ 24 h 108"/>
                <a:gd name="T8" fmla="*/ 15 w 106"/>
                <a:gd name="T9" fmla="*/ 16 h 108"/>
                <a:gd name="T10" fmla="*/ 22 w 106"/>
                <a:gd name="T11" fmla="*/ 10 h 108"/>
                <a:gd name="T12" fmla="*/ 31 w 106"/>
                <a:gd name="T13" fmla="*/ 5 h 108"/>
                <a:gd name="T14" fmla="*/ 41 w 106"/>
                <a:gd name="T15" fmla="*/ 2 h 108"/>
                <a:gd name="T16" fmla="*/ 52 w 106"/>
                <a:gd name="T17" fmla="*/ 0 h 108"/>
                <a:gd name="T18" fmla="*/ 64 w 106"/>
                <a:gd name="T19" fmla="*/ 2 h 108"/>
                <a:gd name="T20" fmla="*/ 73 w 106"/>
                <a:gd name="T21" fmla="*/ 5 h 108"/>
                <a:gd name="T22" fmla="*/ 83 w 106"/>
                <a:gd name="T23" fmla="*/ 10 h 108"/>
                <a:gd name="T24" fmla="*/ 90 w 106"/>
                <a:gd name="T25" fmla="*/ 16 h 108"/>
                <a:gd name="T26" fmla="*/ 97 w 106"/>
                <a:gd name="T27" fmla="*/ 24 h 108"/>
                <a:gd name="T28" fmla="*/ 103 w 106"/>
                <a:gd name="T29" fmla="*/ 33 h 108"/>
                <a:gd name="T30" fmla="*/ 106 w 106"/>
                <a:gd name="T31" fmla="*/ 44 h 108"/>
                <a:gd name="T32" fmla="*/ 106 w 106"/>
                <a:gd name="T33" fmla="*/ 54 h 108"/>
                <a:gd name="T34" fmla="*/ 106 w 106"/>
                <a:gd name="T35" fmla="*/ 65 h 108"/>
                <a:gd name="T36" fmla="*/ 103 w 106"/>
                <a:gd name="T37" fmla="*/ 75 h 108"/>
                <a:gd name="T38" fmla="*/ 97 w 106"/>
                <a:gd name="T39" fmla="*/ 84 h 108"/>
                <a:gd name="T40" fmla="*/ 90 w 106"/>
                <a:gd name="T41" fmla="*/ 92 h 108"/>
                <a:gd name="T42" fmla="*/ 83 w 106"/>
                <a:gd name="T43" fmla="*/ 99 h 108"/>
                <a:gd name="T44" fmla="*/ 73 w 106"/>
                <a:gd name="T45" fmla="*/ 105 h 108"/>
                <a:gd name="T46" fmla="*/ 64 w 106"/>
                <a:gd name="T47" fmla="*/ 106 h 108"/>
                <a:gd name="T48" fmla="*/ 52 w 106"/>
                <a:gd name="T49" fmla="*/ 108 h 108"/>
                <a:gd name="T50" fmla="*/ 41 w 106"/>
                <a:gd name="T51" fmla="*/ 106 h 108"/>
                <a:gd name="T52" fmla="*/ 31 w 106"/>
                <a:gd name="T53" fmla="*/ 105 h 108"/>
                <a:gd name="T54" fmla="*/ 22 w 106"/>
                <a:gd name="T55" fmla="*/ 99 h 108"/>
                <a:gd name="T56" fmla="*/ 15 w 106"/>
                <a:gd name="T57" fmla="*/ 92 h 108"/>
                <a:gd name="T58" fmla="*/ 8 w 106"/>
                <a:gd name="T59" fmla="*/ 84 h 108"/>
                <a:gd name="T60" fmla="*/ 3 w 106"/>
                <a:gd name="T61" fmla="*/ 75 h 108"/>
                <a:gd name="T62" fmla="*/ 0 w 106"/>
                <a:gd name="T63" fmla="*/ 65 h 108"/>
                <a:gd name="T64" fmla="*/ 0 w 106"/>
                <a:gd name="T65" fmla="*/ 54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6"/>
                <a:gd name="T100" fmla="*/ 0 h 108"/>
                <a:gd name="T101" fmla="*/ 106 w 106"/>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6" h="108">
                  <a:moveTo>
                    <a:pt x="0" y="54"/>
                  </a:moveTo>
                  <a:lnTo>
                    <a:pt x="0" y="44"/>
                  </a:lnTo>
                  <a:lnTo>
                    <a:pt x="3" y="33"/>
                  </a:lnTo>
                  <a:lnTo>
                    <a:pt x="8" y="24"/>
                  </a:lnTo>
                  <a:lnTo>
                    <a:pt x="15" y="16"/>
                  </a:lnTo>
                  <a:lnTo>
                    <a:pt x="22" y="10"/>
                  </a:lnTo>
                  <a:lnTo>
                    <a:pt x="31" y="5"/>
                  </a:lnTo>
                  <a:lnTo>
                    <a:pt x="41" y="2"/>
                  </a:lnTo>
                  <a:lnTo>
                    <a:pt x="52" y="0"/>
                  </a:lnTo>
                  <a:lnTo>
                    <a:pt x="64" y="2"/>
                  </a:lnTo>
                  <a:lnTo>
                    <a:pt x="73" y="5"/>
                  </a:lnTo>
                  <a:lnTo>
                    <a:pt x="83" y="10"/>
                  </a:lnTo>
                  <a:lnTo>
                    <a:pt x="90" y="16"/>
                  </a:lnTo>
                  <a:lnTo>
                    <a:pt x="97" y="24"/>
                  </a:lnTo>
                  <a:lnTo>
                    <a:pt x="103" y="33"/>
                  </a:lnTo>
                  <a:lnTo>
                    <a:pt x="106" y="44"/>
                  </a:lnTo>
                  <a:lnTo>
                    <a:pt x="106" y="54"/>
                  </a:lnTo>
                  <a:lnTo>
                    <a:pt x="106" y="65"/>
                  </a:lnTo>
                  <a:lnTo>
                    <a:pt x="103" y="75"/>
                  </a:lnTo>
                  <a:lnTo>
                    <a:pt x="97" y="84"/>
                  </a:lnTo>
                  <a:lnTo>
                    <a:pt x="90" y="92"/>
                  </a:lnTo>
                  <a:lnTo>
                    <a:pt x="83" y="99"/>
                  </a:lnTo>
                  <a:lnTo>
                    <a:pt x="73" y="105"/>
                  </a:lnTo>
                  <a:lnTo>
                    <a:pt x="64" y="106"/>
                  </a:lnTo>
                  <a:lnTo>
                    <a:pt x="52" y="108"/>
                  </a:lnTo>
                  <a:lnTo>
                    <a:pt x="41" y="106"/>
                  </a:lnTo>
                  <a:lnTo>
                    <a:pt x="31" y="105"/>
                  </a:lnTo>
                  <a:lnTo>
                    <a:pt x="22" y="99"/>
                  </a:lnTo>
                  <a:lnTo>
                    <a:pt x="15" y="92"/>
                  </a:lnTo>
                  <a:lnTo>
                    <a:pt x="8" y="84"/>
                  </a:lnTo>
                  <a:lnTo>
                    <a:pt x="3" y="75"/>
                  </a:lnTo>
                  <a:lnTo>
                    <a:pt x="0" y="65"/>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62" name="Freeform 294"/>
            <p:cNvSpPr>
              <a:spLocks/>
            </p:cNvSpPr>
            <p:nvPr/>
          </p:nvSpPr>
          <p:spPr bwMode="auto">
            <a:xfrm>
              <a:off x="2629" y="291"/>
              <a:ext cx="109" cy="108"/>
            </a:xfrm>
            <a:custGeom>
              <a:avLst/>
              <a:gdLst>
                <a:gd name="T0" fmla="*/ 0 w 109"/>
                <a:gd name="T1" fmla="*/ 54 h 108"/>
                <a:gd name="T2" fmla="*/ 2 w 109"/>
                <a:gd name="T3" fmla="*/ 42 h 108"/>
                <a:gd name="T4" fmla="*/ 4 w 109"/>
                <a:gd name="T5" fmla="*/ 33 h 108"/>
                <a:gd name="T6" fmla="*/ 9 w 109"/>
                <a:gd name="T7" fmla="*/ 23 h 108"/>
                <a:gd name="T8" fmla="*/ 16 w 109"/>
                <a:gd name="T9" fmla="*/ 16 h 108"/>
                <a:gd name="T10" fmla="*/ 23 w 109"/>
                <a:gd name="T11" fmla="*/ 9 h 108"/>
                <a:gd name="T12" fmla="*/ 34 w 109"/>
                <a:gd name="T13" fmla="*/ 3 h 108"/>
                <a:gd name="T14" fmla="*/ 44 w 109"/>
                <a:gd name="T15" fmla="*/ 0 h 108"/>
                <a:gd name="T16" fmla="*/ 55 w 109"/>
                <a:gd name="T17" fmla="*/ 0 h 108"/>
                <a:gd name="T18" fmla="*/ 65 w 109"/>
                <a:gd name="T19" fmla="*/ 0 h 108"/>
                <a:gd name="T20" fmla="*/ 76 w 109"/>
                <a:gd name="T21" fmla="*/ 3 h 108"/>
                <a:gd name="T22" fmla="*/ 84 w 109"/>
                <a:gd name="T23" fmla="*/ 9 h 108"/>
                <a:gd name="T24" fmla="*/ 93 w 109"/>
                <a:gd name="T25" fmla="*/ 16 h 108"/>
                <a:gd name="T26" fmla="*/ 98 w 109"/>
                <a:gd name="T27" fmla="*/ 23 h 108"/>
                <a:gd name="T28" fmla="*/ 103 w 109"/>
                <a:gd name="T29" fmla="*/ 33 h 108"/>
                <a:gd name="T30" fmla="*/ 107 w 109"/>
                <a:gd name="T31" fmla="*/ 42 h 108"/>
                <a:gd name="T32" fmla="*/ 109 w 109"/>
                <a:gd name="T33" fmla="*/ 54 h 108"/>
                <a:gd name="T34" fmla="*/ 107 w 109"/>
                <a:gd name="T35" fmla="*/ 64 h 108"/>
                <a:gd name="T36" fmla="*/ 103 w 109"/>
                <a:gd name="T37" fmla="*/ 75 h 108"/>
                <a:gd name="T38" fmla="*/ 98 w 109"/>
                <a:gd name="T39" fmla="*/ 84 h 108"/>
                <a:gd name="T40" fmla="*/ 93 w 109"/>
                <a:gd name="T41" fmla="*/ 91 h 108"/>
                <a:gd name="T42" fmla="*/ 84 w 109"/>
                <a:gd name="T43" fmla="*/ 98 h 108"/>
                <a:gd name="T44" fmla="*/ 76 w 109"/>
                <a:gd name="T45" fmla="*/ 103 h 108"/>
                <a:gd name="T46" fmla="*/ 65 w 109"/>
                <a:gd name="T47" fmla="*/ 106 h 108"/>
                <a:gd name="T48" fmla="*/ 55 w 109"/>
                <a:gd name="T49" fmla="*/ 108 h 108"/>
                <a:gd name="T50" fmla="*/ 44 w 109"/>
                <a:gd name="T51" fmla="*/ 106 h 108"/>
                <a:gd name="T52" fmla="*/ 34 w 109"/>
                <a:gd name="T53" fmla="*/ 103 h 108"/>
                <a:gd name="T54" fmla="*/ 23 w 109"/>
                <a:gd name="T55" fmla="*/ 98 h 108"/>
                <a:gd name="T56" fmla="*/ 16 w 109"/>
                <a:gd name="T57" fmla="*/ 91 h 108"/>
                <a:gd name="T58" fmla="*/ 9 w 109"/>
                <a:gd name="T59" fmla="*/ 84 h 108"/>
                <a:gd name="T60" fmla="*/ 4 w 109"/>
                <a:gd name="T61" fmla="*/ 75 h 108"/>
                <a:gd name="T62" fmla="*/ 2 w 109"/>
                <a:gd name="T63" fmla="*/ 64 h 108"/>
                <a:gd name="T64" fmla="*/ 0 w 109"/>
                <a:gd name="T65" fmla="*/ 54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9"/>
                <a:gd name="T100" fmla="*/ 0 h 108"/>
                <a:gd name="T101" fmla="*/ 109 w 109"/>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9" h="108">
                  <a:moveTo>
                    <a:pt x="0" y="54"/>
                  </a:moveTo>
                  <a:lnTo>
                    <a:pt x="2" y="42"/>
                  </a:lnTo>
                  <a:lnTo>
                    <a:pt x="4" y="33"/>
                  </a:lnTo>
                  <a:lnTo>
                    <a:pt x="9" y="23"/>
                  </a:lnTo>
                  <a:lnTo>
                    <a:pt x="16" y="16"/>
                  </a:lnTo>
                  <a:lnTo>
                    <a:pt x="23" y="9"/>
                  </a:lnTo>
                  <a:lnTo>
                    <a:pt x="34" y="3"/>
                  </a:lnTo>
                  <a:lnTo>
                    <a:pt x="44" y="0"/>
                  </a:lnTo>
                  <a:lnTo>
                    <a:pt x="55" y="0"/>
                  </a:lnTo>
                  <a:lnTo>
                    <a:pt x="65" y="0"/>
                  </a:lnTo>
                  <a:lnTo>
                    <a:pt x="76" y="3"/>
                  </a:lnTo>
                  <a:lnTo>
                    <a:pt x="84" y="9"/>
                  </a:lnTo>
                  <a:lnTo>
                    <a:pt x="93" y="16"/>
                  </a:lnTo>
                  <a:lnTo>
                    <a:pt x="98" y="23"/>
                  </a:lnTo>
                  <a:lnTo>
                    <a:pt x="103" y="33"/>
                  </a:lnTo>
                  <a:lnTo>
                    <a:pt x="107" y="42"/>
                  </a:lnTo>
                  <a:lnTo>
                    <a:pt x="109" y="54"/>
                  </a:lnTo>
                  <a:lnTo>
                    <a:pt x="107" y="64"/>
                  </a:lnTo>
                  <a:lnTo>
                    <a:pt x="103" y="75"/>
                  </a:lnTo>
                  <a:lnTo>
                    <a:pt x="98" y="84"/>
                  </a:lnTo>
                  <a:lnTo>
                    <a:pt x="93" y="91"/>
                  </a:lnTo>
                  <a:lnTo>
                    <a:pt x="84" y="98"/>
                  </a:lnTo>
                  <a:lnTo>
                    <a:pt x="76" y="103"/>
                  </a:lnTo>
                  <a:lnTo>
                    <a:pt x="65" y="106"/>
                  </a:lnTo>
                  <a:lnTo>
                    <a:pt x="55" y="108"/>
                  </a:lnTo>
                  <a:lnTo>
                    <a:pt x="44" y="106"/>
                  </a:lnTo>
                  <a:lnTo>
                    <a:pt x="34" y="103"/>
                  </a:lnTo>
                  <a:lnTo>
                    <a:pt x="23" y="98"/>
                  </a:lnTo>
                  <a:lnTo>
                    <a:pt x="16" y="91"/>
                  </a:lnTo>
                  <a:lnTo>
                    <a:pt x="9" y="84"/>
                  </a:lnTo>
                  <a:lnTo>
                    <a:pt x="4" y="75"/>
                  </a:lnTo>
                  <a:lnTo>
                    <a:pt x="2" y="64"/>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63" name="Freeform 295"/>
            <p:cNvSpPr>
              <a:spLocks/>
            </p:cNvSpPr>
            <p:nvPr/>
          </p:nvSpPr>
          <p:spPr bwMode="auto">
            <a:xfrm>
              <a:off x="2544" y="1120"/>
              <a:ext cx="169" cy="171"/>
            </a:xfrm>
            <a:custGeom>
              <a:avLst/>
              <a:gdLst>
                <a:gd name="T0" fmla="*/ 0 w 169"/>
                <a:gd name="T1" fmla="*/ 86 h 171"/>
                <a:gd name="T2" fmla="*/ 2 w 169"/>
                <a:gd name="T3" fmla="*/ 68 h 171"/>
                <a:gd name="T4" fmla="*/ 7 w 169"/>
                <a:gd name="T5" fmla="*/ 53 h 171"/>
                <a:gd name="T6" fmla="*/ 14 w 169"/>
                <a:gd name="T7" fmla="*/ 39 h 171"/>
                <a:gd name="T8" fmla="*/ 24 w 169"/>
                <a:gd name="T9" fmla="*/ 26 h 171"/>
                <a:gd name="T10" fmla="*/ 37 w 169"/>
                <a:gd name="T11" fmla="*/ 16 h 171"/>
                <a:gd name="T12" fmla="*/ 52 w 169"/>
                <a:gd name="T13" fmla="*/ 7 h 171"/>
                <a:gd name="T14" fmla="*/ 68 w 169"/>
                <a:gd name="T15" fmla="*/ 2 h 171"/>
                <a:gd name="T16" fmla="*/ 85 w 169"/>
                <a:gd name="T17" fmla="*/ 0 h 171"/>
                <a:gd name="T18" fmla="*/ 101 w 169"/>
                <a:gd name="T19" fmla="*/ 2 h 171"/>
                <a:gd name="T20" fmla="*/ 119 w 169"/>
                <a:gd name="T21" fmla="*/ 7 h 171"/>
                <a:gd name="T22" fmla="*/ 133 w 169"/>
                <a:gd name="T23" fmla="*/ 16 h 171"/>
                <a:gd name="T24" fmla="*/ 145 w 169"/>
                <a:gd name="T25" fmla="*/ 26 h 171"/>
                <a:gd name="T26" fmla="*/ 155 w 169"/>
                <a:gd name="T27" fmla="*/ 39 h 171"/>
                <a:gd name="T28" fmla="*/ 162 w 169"/>
                <a:gd name="T29" fmla="*/ 53 h 171"/>
                <a:gd name="T30" fmla="*/ 168 w 169"/>
                <a:gd name="T31" fmla="*/ 68 h 171"/>
                <a:gd name="T32" fmla="*/ 169 w 169"/>
                <a:gd name="T33" fmla="*/ 86 h 171"/>
                <a:gd name="T34" fmla="*/ 168 w 169"/>
                <a:gd name="T35" fmla="*/ 103 h 171"/>
                <a:gd name="T36" fmla="*/ 162 w 169"/>
                <a:gd name="T37" fmla="*/ 119 h 171"/>
                <a:gd name="T38" fmla="*/ 155 w 169"/>
                <a:gd name="T39" fmla="*/ 133 h 171"/>
                <a:gd name="T40" fmla="*/ 145 w 169"/>
                <a:gd name="T41" fmla="*/ 147 h 171"/>
                <a:gd name="T42" fmla="*/ 133 w 169"/>
                <a:gd name="T43" fmla="*/ 157 h 171"/>
                <a:gd name="T44" fmla="*/ 119 w 169"/>
                <a:gd name="T45" fmla="*/ 164 h 171"/>
                <a:gd name="T46" fmla="*/ 101 w 169"/>
                <a:gd name="T47" fmla="*/ 169 h 171"/>
                <a:gd name="T48" fmla="*/ 85 w 169"/>
                <a:gd name="T49" fmla="*/ 171 h 171"/>
                <a:gd name="T50" fmla="*/ 68 w 169"/>
                <a:gd name="T51" fmla="*/ 169 h 171"/>
                <a:gd name="T52" fmla="*/ 52 w 169"/>
                <a:gd name="T53" fmla="*/ 164 h 171"/>
                <a:gd name="T54" fmla="*/ 37 w 169"/>
                <a:gd name="T55" fmla="*/ 157 h 171"/>
                <a:gd name="T56" fmla="*/ 24 w 169"/>
                <a:gd name="T57" fmla="*/ 147 h 171"/>
                <a:gd name="T58" fmla="*/ 14 w 169"/>
                <a:gd name="T59" fmla="*/ 133 h 171"/>
                <a:gd name="T60" fmla="*/ 7 w 169"/>
                <a:gd name="T61" fmla="*/ 119 h 171"/>
                <a:gd name="T62" fmla="*/ 2 w 169"/>
                <a:gd name="T63" fmla="*/ 103 h 171"/>
                <a:gd name="T64" fmla="*/ 0 w 169"/>
                <a:gd name="T65" fmla="*/ 86 h 17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69"/>
                <a:gd name="T100" fmla="*/ 0 h 171"/>
                <a:gd name="T101" fmla="*/ 169 w 169"/>
                <a:gd name="T102" fmla="*/ 171 h 17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69" h="171">
                  <a:moveTo>
                    <a:pt x="0" y="86"/>
                  </a:moveTo>
                  <a:lnTo>
                    <a:pt x="2" y="68"/>
                  </a:lnTo>
                  <a:lnTo>
                    <a:pt x="7" y="53"/>
                  </a:lnTo>
                  <a:lnTo>
                    <a:pt x="14" y="39"/>
                  </a:lnTo>
                  <a:lnTo>
                    <a:pt x="24" y="26"/>
                  </a:lnTo>
                  <a:lnTo>
                    <a:pt x="37" y="16"/>
                  </a:lnTo>
                  <a:lnTo>
                    <a:pt x="52" y="7"/>
                  </a:lnTo>
                  <a:lnTo>
                    <a:pt x="68" y="2"/>
                  </a:lnTo>
                  <a:lnTo>
                    <a:pt x="85" y="0"/>
                  </a:lnTo>
                  <a:lnTo>
                    <a:pt x="101" y="2"/>
                  </a:lnTo>
                  <a:lnTo>
                    <a:pt x="119" y="7"/>
                  </a:lnTo>
                  <a:lnTo>
                    <a:pt x="133" y="16"/>
                  </a:lnTo>
                  <a:lnTo>
                    <a:pt x="145" y="26"/>
                  </a:lnTo>
                  <a:lnTo>
                    <a:pt x="155" y="39"/>
                  </a:lnTo>
                  <a:lnTo>
                    <a:pt x="162" y="53"/>
                  </a:lnTo>
                  <a:lnTo>
                    <a:pt x="168" y="68"/>
                  </a:lnTo>
                  <a:lnTo>
                    <a:pt x="169" y="86"/>
                  </a:lnTo>
                  <a:lnTo>
                    <a:pt x="168" y="103"/>
                  </a:lnTo>
                  <a:lnTo>
                    <a:pt x="162" y="119"/>
                  </a:lnTo>
                  <a:lnTo>
                    <a:pt x="155" y="133"/>
                  </a:lnTo>
                  <a:lnTo>
                    <a:pt x="145" y="147"/>
                  </a:lnTo>
                  <a:lnTo>
                    <a:pt x="133" y="157"/>
                  </a:lnTo>
                  <a:lnTo>
                    <a:pt x="119" y="164"/>
                  </a:lnTo>
                  <a:lnTo>
                    <a:pt x="101" y="169"/>
                  </a:lnTo>
                  <a:lnTo>
                    <a:pt x="85" y="171"/>
                  </a:lnTo>
                  <a:lnTo>
                    <a:pt x="68" y="169"/>
                  </a:lnTo>
                  <a:lnTo>
                    <a:pt x="52" y="164"/>
                  </a:lnTo>
                  <a:lnTo>
                    <a:pt x="37" y="157"/>
                  </a:lnTo>
                  <a:lnTo>
                    <a:pt x="24" y="147"/>
                  </a:lnTo>
                  <a:lnTo>
                    <a:pt x="14" y="133"/>
                  </a:lnTo>
                  <a:lnTo>
                    <a:pt x="7" y="119"/>
                  </a:lnTo>
                  <a:lnTo>
                    <a:pt x="2" y="103"/>
                  </a:lnTo>
                  <a:lnTo>
                    <a:pt x="0" y="86"/>
                  </a:lnTo>
                  <a:close/>
                </a:path>
              </a:pathLst>
            </a:custGeom>
            <a:gradFill rotWithShape="1">
              <a:gsLst>
                <a:gs pos="0">
                  <a:srgbClr val="FFE2DB"/>
                </a:gs>
                <a:gs pos="100000">
                  <a:srgbClr val="EC2D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64" name="Freeform 296"/>
            <p:cNvSpPr>
              <a:spLocks/>
            </p:cNvSpPr>
            <p:nvPr/>
          </p:nvSpPr>
          <p:spPr bwMode="auto">
            <a:xfrm>
              <a:off x="3127" y="483"/>
              <a:ext cx="171" cy="171"/>
            </a:xfrm>
            <a:custGeom>
              <a:avLst/>
              <a:gdLst>
                <a:gd name="T0" fmla="*/ 0 w 171"/>
                <a:gd name="T1" fmla="*/ 85 h 171"/>
                <a:gd name="T2" fmla="*/ 2 w 171"/>
                <a:gd name="T3" fmla="*/ 68 h 171"/>
                <a:gd name="T4" fmla="*/ 7 w 171"/>
                <a:gd name="T5" fmla="*/ 52 h 171"/>
                <a:gd name="T6" fmla="*/ 16 w 171"/>
                <a:gd name="T7" fmla="*/ 38 h 171"/>
                <a:gd name="T8" fmla="*/ 26 w 171"/>
                <a:gd name="T9" fmla="*/ 26 h 171"/>
                <a:gd name="T10" fmla="*/ 38 w 171"/>
                <a:gd name="T11" fmla="*/ 16 h 171"/>
                <a:gd name="T12" fmla="*/ 52 w 171"/>
                <a:gd name="T13" fmla="*/ 7 h 171"/>
                <a:gd name="T14" fmla="*/ 68 w 171"/>
                <a:gd name="T15" fmla="*/ 2 h 171"/>
                <a:gd name="T16" fmla="*/ 86 w 171"/>
                <a:gd name="T17" fmla="*/ 0 h 171"/>
                <a:gd name="T18" fmla="*/ 103 w 171"/>
                <a:gd name="T19" fmla="*/ 2 h 171"/>
                <a:gd name="T20" fmla="*/ 119 w 171"/>
                <a:gd name="T21" fmla="*/ 7 h 171"/>
                <a:gd name="T22" fmla="*/ 133 w 171"/>
                <a:gd name="T23" fmla="*/ 16 h 171"/>
                <a:gd name="T24" fmla="*/ 147 w 171"/>
                <a:gd name="T25" fmla="*/ 26 h 171"/>
                <a:gd name="T26" fmla="*/ 157 w 171"/>
                <a:gd name="T27" fmla="*/ 38 h 171"/>
                <a:gd name="T28" fmla="*/ 164 w 171"/>
                <a:gd name="T29" fmla="*/ 52 h 171"/>
                <a:gd name="T30" fmla="*/ 169 w 171"/>
                <a:gd name="T31" fmla="*/ 68 h 171"/>
                <a:gd name="T32" fmla="*/ 171 w 171"/>
                <a:gd name="T33" fmla="*/ 85 h 171"/>
                <a:gd name="T34" fmla="*/ 169 w 171"/>
                <a:gd name="T35" fmla="*/ 103 h 171"/>
                <a:gd name="T36" fmla="*/ 164 w 171"/>
                <a:gd name="T37" fmla="*/ 119 h 171"/>
                <a:gd name="T38" fmla="*/ 157 w 171"/>
                <a:gd name="T39" fmla="*/ 133 h 171"/>
                <a:gd name="T40" fmla="*/ 147 w 171"/>
                <a:gd name="T41" fmla="*/ 147 h 171"/>
                <a:gd name="T42" fmla="*/ 133 w 171"/>
                <a:gd name="T43" fmla="*/ 155 h 171"/>
                <a:gd name="T44" fmla="*/ 119 w 171"/>
                <a:gd name="T45" fmla="*/ 164 h 171"/>
                <a:gd name="T46" fmla="*/ 103 w 171"/>
                <a:gd name="T47" fmla="*/ 169 h 171"/>
                <a:gd name="T48" fmla="*/ 86 w 171"/>
                <a:gd name="T49" fmla="*/ 171 h 171"/>
                <a:gd name="T50" fmla="*/ 68 w 171"/>
                <a:gd name="T51" fmla="*/ 169 h 171"/>
                <a:gd name="T52" fmla="*/ 52 w 171"/>
                <a:gd name="T53" fmla="*/ 164 h 171"/>
                <a:gd name="T54" fmla="*/ 38 w 171"/>
                <a:gd name="T55" fmla="*/ 155 h 171"/>
                <a:gd name="T56" fmla="*/ 26 w 171"/>
                <a:gd name="T57" fmla="*/ 147 h 171"/>
                <a:gd name="T58" fmla="*/ 16 w 171"/>
                <a:gd name="T59" fmla="*/ 133 h 171"/>
                <a:gd name="T60" fmla="*/ 7 w 171"/>
                <a:gd name="T61" fmla="*/ 119 h 171"/>
                <a:gd name="T62" fmla="*/ 2 w 171"/>
                <a:gd name="T63" fmla="*/ 103 h 171"/>
                <a:gd name="T64" fmla="*/ 0 w 171"/>
                <a:gd name="T65" fmla="*/ 85 h 17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71"/>
                <a:gd name="T100" fmla="*/ 0 h 171"/>
                <a:gd name="T101" fmla="*/ 171 w 171"/>
                <a:gd name="T102" fmla="*/ 171 h 17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71" h="171">
                  <a:moveTo>
                    <a:pt x="0" y="85"/>
                  </a:moveTo>
                  <a:lnTo>
                    <a:pt x="2" y="68"/>
                  </a:lnTo>
                  <a:lnTo>
                    <a:pt x="7" y="52"/>
                  </a:lnTo>
                  <a:lnTo>
                    <a:pt x="16" y="38"/>
                  </a:lnTo>
                  <a:lnTo>
                    <a:pt x="26" y="26"/>
                  </a:lnTo>
                  <a:lnTo>
                    <a:pt x="38" y="16"/>
                  </a:lnTo>
                  <a:lnTo>
                    <a:pt x="52" y="7"/>
                  </a:lnTo>
                  <a:lnTo>
                    <a:pt x="68" y="2"/>
                  </a:lnTo>
                  <a:lnTo>
                    <a:pt x="86" y="0"/>
                  </a:lnTo>
                  <a:lnTo>
                    <a:pt x="103" y="2"/>
                  </a:lnTo>
                  <a:lnTo>
                    <a:pt x="119" y="7"/>
                  </a:lnTo>
                  <a:lnTo>
                    <a:pt x="133" y="16"/>
                  </a:lnTo>
                  <a:lnTo>
                    <a:pt x="147" y="26"/>
                  </a:lnTo>
                  <a:lnTo>
                    <a:pt x="157" y="38"/>
                  </a:lnTo>
                  <a:lnTo>
                    <a:pt x="164" y="52"/>
                  </a:lnTo>
                  <a:lnTo>
                    <a:pt x="169" y="68"/>
                  </a:lnTo>
                  <a:lnTo>
                    <a:pt x="171" y="85"/>
                  </a:lnTo>
                  <a:lnTo>
                    <a:pt x="169" y="103"/>
                  </a:lnTo>
                  <a:lnTo>
                    <a:pt x="164" y="119"/>
                  </a:lnTo>
                  <a:lnTo>
                    <a:pt x="157" y="133"/>
                  </a:lnTo>
                  <a:lnTo>
                    <a:pt x="147" y="147"/>
                  </a:lnTo>
                  <a:lnTo>
                    <a:pt x="133" y="155"/>
                  </a:lnTo>
                  <a:lnTo>
                    <a:pt x="119" y="164"/>
                  </a:lnTo>
                  <a:lnTo>
                    <a:pt x="103" y="169"/>
                  </a:lnTo>
                  <a:lnTo>
                    <a:pt x="86" y="171"/>
                  </a:lnTo>
                  <a:lnTo>
                    <a:pt x="68" y="169"/>
                  </a:lnTo>
                  <a:lnTo>
                    <a:pt x="52" y="164"/>
                  </a:lnTo>
                  <a:lnTo>
                    <a:pt x="38" y="155"/>
                  </a:lnTo>
                  <a:lnTo>
                    <a:pt x="26" y="147"/>
                  </a:lnTo>
                  <a:lnTo>
                    <a:pt x="16" y="133"/>
                  </a:lnTo>
                  <a:lnTo>
                    <a:pt x="7" y="119"/>
                  </a:lnTo>
                  <a:lnTo>
                    <a:pt x="2" y="103"/>
                  </a:lnTo>
                  <a:lnTo>
                    <a:pt x="0" y="85"/>
                  </a:lnTo>
                  <a:close/>
                </a:path>
              </a:pathLst>
            </a:custGeom>
            <a:gradFill rotWithShape="1">
              <a:gsLst>
                <a:gs pos="0">
                  <a:srgbClr val="FFE2DB"/>
                </a:gs>
                <a:gs pos="100000">
                  <a:srgbClr val="EC2D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65" name="Freeform 297"/>
            <p:cNvSpPr>
              <a:spLocks/>
            </p:cNvSpPr>
            <p:nvPr/>
          </p:nvSpPr>
          <p:spPr bwMode="auto">
            <a:xfrm>
              <a:off x="2762" y="665"/>
              <a:ext cx="159" cy="157"/>
            </a:xfrm>
            <a:custGeom>
              <a:avLst/>
              <a:gdLst>
                <a:gd name="T0" fmla="*/ 159 w 159"/>
                <a:gd name="T1" fmla="*/ 78 h 157"/>
                <a:gd name="T2" fmla="*/ 157 w 159"/>
                <a:gd name="T3" fmla="*/ 62 h 157"/>
                <a:gd name="T4" fmla="*/ 152 w 159"/>
                <a:gd name="T5" fmla="*/ 48 h 157"/>
                <a:gd name="T6" fmla="*/ 145 w 159"/>
                <a:gd name="T7" fmla="*/ 34 h 157"/>
                <a:gd name="T8" fmla="*/ 135 w 159"/>
                <a:gd name="T9" fmla="*/ 22 h 157"/>
                <a:gd name="T10" fmla="*/ 124 w 159"/>
                <a:gd name="T11" fmla="*/ 13 h 157"/>
                <a:gd name="T12" fmla="*/ 110 w 159"/>
                <a:gd name="T13" fmla="*/ 6 h 157"/>
                <a:gd name="T14" fmla="*/ 96 w 159"/>
                <a:gd name="T15" fmla="*/ 1 h 157"/>
                <a:gd name="T16" fmla="*/ 79 w 159"/>
                <a:gd name="T17" fmla="*/ 0 h 157"/>
                <a:gd name="T18" fmla="*/ 63 w 159"/>
                <a:gd name="T19" fmla="*/ 1 h 157"/>
                <a:gd name="T20" fmla="*/ 49 w 159"/>
                <a:gd name="T21" fmla="*/ 6 h 157"/>
                <a:gd name="T22" fmla="*/ 35 w 159"/>
                <a:gd name="T23" fmla="*/ 13 h 157"/>
                <a:gd name="T24" fmla="*/ 25 w 159"/>
                <a:gd name="T25" fmla="*/ 22 h 157"/>
                <a:gd name="T26" fmla="*/ 14 w 159"/>
                <a:gd name="T27" fmla="*/ 34 h 157"/>
                <a:gd name="T28" fmla="*/ 7 w 159"/>
                <a:gd name="T29" fmla="*/ 48 h 157"/>
                <a:gd name="T30" fmla="*/ 2 w 159"/>
                <a:gd name="T31" fmla="*/ 62 h 157"/>
                <a:gd name="T32" fmla="*/ 0 w 159"/>
                <a:gd name="T33" fmla="*/ 78 h 157"/>
                <a:gd name="T34" fmla="*/ 2 w 159"/>
                <a:gd name="T35" fmla="*/ 94 h 157"/>
                <a:gd name="T36" fmla="*/ 7 w 159"/>
                <a:gd name="T37" fmla="*/ 109 h 157"/>
                <a:gd name="T38" fmla="*/ 14 w 159"/>
                <a:gd name="T39" fmla="*/ 122 h 157"/>
                <a:gd name="T40" fmla="*/ 25 w 159"/>
                <a:gd name="T41" fmla="*/ 134 h 157"/>
                <a:gd name="T42" fmla="*/ 35 w 159"/>
                <a:gd name="T43" fmla="*/ 144 h 157"/>
                <a:gd name="T44" fmla="*/ 49 w 159"/>
                <a:gd name="T45" fmla="*/ 151 h 157"/>
                <a:gd name="T46" fmla="*/ 63 w 159"/>
                <a:gd name="T47" fmla="*/ 155 h 157"/>
                <a:gd name="T48" fmla="*/ 79 w 159"/>
                <a:gd name="T49" fmla="*/ 157 h 157"/>
                <a:gd name="T50" fmla="*/ 96 w 159"/>
                <a:gd name="T51" fmla="*/ 155 h 157"/>
                <a:gd name="T52" fmla="*/ 110 w 159"/>
                <a:gd name="T53" fmla="*/ 151 h 157"/>
                <a:gd name="T54" fmla="*/ 124 w 159"/>
                <a:gd name="T55" fmla="*/ 144 h 157"/>
                <a:gd name="T56" fmla="*/ 135 w 159"/>
                <a:gd name="T57" fmla="*/ 134 h 157"/>
                <a:gd name="T58" fmla="*/ 145 w 159"/>
                <a:gd name="T59" fmla="*/ 122 h 157"/>
                <a:gd name="T60" fmla="*/ 152 w 159"/>
                <a:gd name="T61" fmla="*/ 109 h 157"/>
                <a:gd name="T62" fmla="*/ 157 w 159"/>
                <a:gd name="T63" fmla="*/ 94 h 157"/>
                <a:gd name="T64" fmla="*/ 159 w 159"/>
                <a:gd name="T65" fmla="*/ 78 h 1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7"/>
                <a:gd name="T101" fmla="*/ 159 w 159"/>
                <a:gd name="T102" fmla="*/ 157 h 1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7">
                  <a:moveTo>
                    <a:pt x="159" y="78"/>
                  </a:moveTo>
                  <a:lnTo>
                    <a:pt x="157" y="62"/>
                  </a:lnTo>
                  <a:lnTo>
                    <a:pt x="152" y="48"/>
                  </a:lnTo>
                  <a:lnTo>
                    <a:pt x="145" y="34"/>
                  </a:lnTo>
                  <a:lnTo>
                    <a:pt x="135" y="22"/>
                  </a:lnTo>
                  <a:lnTo>
                    <a:pt x="124" y="13"/>
                  </a:lnTo>
                  <a:lnTo>
                    <a:pt x="110" y="6"/>
                  </a:lnTo>
                  <a:lnTo>
                    <a:pt x="96" y="1"/>
                  </a:lnTo>
                  <a:lnTo>
                    <a:pt x="79" y="0"/>
                  </a:lnTo>
                  <a:lnTo>
                    <a:pt x="63" y="1"/>
                  </a:lnTo>
                  <a:lnTo>
                    <a:pt x="49" y="6"/>
                  </a:lnTo>
                  <a:lnTo>
                    <a:pt x="35" y="13"/>
                  </a:lnTo>
                  <a:lnTo>
                    <a:pt x="25" y="22"/>
                  </a:lnTo>
                  <a:lnTo>
                    <a:pt x="14" y="34"/>
                  </a:lnTo>
                  <a:lnTo>
                    <a:pt x="7" y="48"/>
                  </a:lnTo>
                  <a:lnTo>
                    <a:pt x="2" y="62"/>
                  </a:lnTo>
                  <a:lnTo>
                    <a:pt x="0" y="78"/>
                  </a:lnTo>
                  <a:lnTo>
                    <a:pt x="2" y="94"/>
                  </a:lnTo>
                  <a:lnTo>
                    <a:pt x="7" y="109"/>
                  </a:lnTo>
                  <a:lnTo>
                    <a:pt x="14" y="122"/>
                  </a:lnTo>
                  <a:lnTo>
                    <a:pt x="25" y="134"/>
                  </a:lnTo>
                  <a:lnTo>
                    <a:pt x="35" y="144"/>
                  </a:lnTo>
                  <a:lnTo>
                    <a:pt x="49" y="151"/>
                  </a:lnTo>
                  <a:lnTo>
                    <a:pt x="63" y="155"/>
                  </a:lnTo>
                  <a:lnTo>
                    <a:pt x="79" y="157"/>
                  </a:lnTo>
                  <a:lnTo>
                    <a:pt x="96" y="155"/>
                  </a:lnTo>
                  <a:lnTo>
                    <a:pt x="110" y="151"/>
                  </a:lnTo>
                  <a:lnTo>
                    <a:pt x="124" y="144"/>
                  </a:lnTo>
                  <a:lnTo>
                    <a:pt x="135" y="134"/>
                  </a:lnTo>
                  <a:lnTo>
                    <a:pt x="145" y="122"/>
                  </a:lnTo>
                  <a:lnTo>
                    <a:pt x="152" y="109"/>
                  </a:lnTo>
                  <a:lnTo>
                    <a:pt x="157" y="94"/>
                  </a:lnTo>
                  <a:lnTo>
                    <a:pt x="159" y="78"/>
                  </a:lnTo>
                  <a:close/>
                </a:path>
              </a:pathLst>
            </a:custGeom>
            <a:gradFill rotWithShape="1">
              <a:gsLst>
                <a:gs pos="0">
                  <a:schemeClr val="bg1"/>
                </a:gs>
                <a:gs pos="100000">
                  <a:srgbClr val="A3D5D9"/>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66" name="Freeform 298"/>
            <p:cNvSpPr>
              <a:spLocks/>
            </p:cNvSpPr>
            <p:nvPr/>
          </p:nvSpPr>
          <p:spPr bwMode="auto">
            <a:xfrm>
              <a:off x="2904" y="1323"/>
              <a:ext cx="158" cy="157"/>
            </a:xfrm>
            <a:custGeom>
              <a:avLst/>
              <a:gdLst>
                <a:gd name="T0" fmla="*/ 158 w 158"/>
                <a:gd name="T1" fmla="*/ 78 h 157"/>
                <a:gd name="T2" fmla="*/ 157 w 158"/>
                <a:gd name="T3" fmla="*/ 63 h 157"/>
                <a:gd name="T4" fmla="*/ 151 w 158"/>
                <a:gd name="T5" fmla="*/ 47 h 157"/>
                <a:gd name="T6" fmla="*/ 144 w 158"/>
                <a:gd name="T7" fmla="*/ 35 h 157"/>
                <a:gd name="T8" fmla="*/ 134 w 158"/>
                <a:gd name="T9" fmla="*/ 22 h 157"/>
                <a:gd name="T10" fmla="*/ 124 w 158"/>
                <a:gd name="T11" fmla="*/ 14 h 157"/>
                <a:gd name="T12" fmla="*/ 110 w 158"/>
                <a:gd name="T13" fmla="*/ 5 h 157"/>
                <a:gd name="T14" fmla="*/ 96 w 158"/>
                <a:gd name="T15" fmla="*/ 1 h 157"/>
                <a:gd name="T16" fmla="*/ 80 w 158"/>
                <a:gd name="T17" fmla="*/ 0 h 157"/>
                <a:gd name="T18" fmla="*/ 62 w 158"/>
                <a:gd name="T19" fmla="*/ 1 h 157"/>
                <a:gd name="T20" fmla="*/ 48 w 158"/>
                <a:gd name="T21" fmla="*/ 5 h 157"/>
                <a:gd name="T22" fmla="*/ 34 w 158"/>
                <a:gd name="T23" fmla="*/ 14 h 157"/>
                <a:gd name="T24" fmla="*/ 24 w 158"/>
                <a:gd name="T25" fmla="*/ 22 h 157"/>
                <a:gd name="T26" fmla="*/ 14 w 158"/>
                <a:gd name="T27" fmla="*/ 35 h 157"/>
                <a:gd name="T28" fmla="*/ 7 w 158"/>
                <a:gd name="T29" fmla="*/ 47 h 157"/>
                <a:gd name="T30" fmla="*/ 1 w 158"/>
                <a:gd name="T31" fmla="*/ 63 h 157"/>
                <a:gd name="T32" fmla="*/ 0 w 158"/>
                <a:gd name="T33" fmla="*/ 78 h 157"/>
                <a:gd name="T34" fmla="*/ 1 w 158"/>
                <a:gd name="T35" fmla="*/ 94 h 157"/>
                <a:gd name="T36" fmla="*/ 7 w 158"/>
                <a:gd name="T37" fmla="*/ 110 h 157"/>
                <a:gd name="T38" fmla="*/ 14 w 158"/>
                <a:gd name="T39" fmla="*/ 122 h 157"/>
                <a:gd name="T40" fmla="*/ 24 w 158"/>
                <a:gd name="T41" fmla="*/ 134 h 157"/>
                <a:gd name="T42" fmla="*/ 34 w 158"/>
                <a:gd name="T43" fmla="*/ 145 h 157"/>
                <a:gd name="T44" fmla="*/ 48 w 158"/>
                <a:gd name="T45" fmla="*/ 152 h 157"/>
                <a:gd name="T46" fmla="*/ 62 w 158"/>
                <a:gd name="T47" fmla="*/ 155 h 157"/>
                <a:gd name="T48" fmla="*/ 80 w 158"/>
                <a:gd name="T49" fmla="*/ 157 h 157"/>
                <a:gd name="T50" fmla="*/ 96 w 158"/>
                <a:gd name="T51" fmla="*/ 155 h 157"/>
                <a:gd name="T52" fmla="*/ 110 w 158"/>
                <a:gd name="T53" fmla="*/ 152 h 157"/>
                <a:gd name="T54" fmla="*/ 124 w 158"/>
                <a:gd name="T55" fmla="*/ 145 h 157"/>
                <a:gd name="T56" fmla="*/ 134 w 158"/>
                <a:gd name="T57" fmla="*/ 134 h 157"/>
                <a:gd name="T58" fmla="*/ 144 w 158"/>
                <a:gd name="T59" fmla="*/ 122 h 157"/>
                <a:gd name="T60" fmla="*/ 151 w 158"/>
                <a:gd name="T61" fmla="*/ 110 h 157"/>
                <a:gd name="T62" fmla="*/ 157 w 158"/>
                <a:gd name="T63" fmla="*/ 94 h 157"/>
                <a:gd name="T64" fmla="*/ 158 w 158"/>
                <a:gd name="T65" fmla="*/ 78 h 1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8"/>
                <a:gd name="T100" fmla="*/ 0 h 157"/>
                <a:gd name="T101" fmla="*/ 158 w 158"/>
                <a:gd name="T102" fmla="*/ 157 h 1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8" h="157">
                  <a:moveTo>
                    <a:pt x="158" y="78"/>
                  </a:moveTo>
                  <a:lnTo>
                    <a:pt x="157" y="63"/>
                  </a:lnTo>
                  <a:lnTo>
                    <a:pt x="151" y="47"/>
                  </a:lnTo>
                  <a:lnTo>
                    <a:pt x="144" y="35"/>
                  </a:lnTo>
                  <a:lnTo>
                    <a:pt x="134" y="22"/>
                  </a:lnTo>
                  <a:lnTo>
                    <a:pt x="124" y="14"/>
                  </a:lnTo>
                  <a:lnTo>
                    <a:pt x="110" y="5"/>
                  </a:lnTo>
                  <a:lnTo>
                    <a:pt x="96" y="1"/>
                  </a:lnTo>
                  <a:lnTo>
                    <a:pt x="80" y="0"/>
                  </a:lnTo>
                  <a:lnTo>
                    <a:pt x="62" y="1"/>
                  </a:lnTo>
                  <a:lnTo>
                    <a:pt x="48" y="5"/>
                  </a:lnTo>
                  <a:lnTo>
                    <a:pt x="34" y="14"/>
                  </a:lnTo>
                  <a:lnTo>
                    <a:pt x="24" y="22"/>
                  </a:lnTo>
                  <a:lnTo>
                    <a:pt x="14" y="35"/>
                  </a:lnTo>
                  <a:lnTo>
                    <a:pt x="7" y="47"/>
                  </a:lnTo>
                  <a:lnTo>
                    <a:pt x="1" y="63"/>
                  </a:lnTo>
                  <a:lnTo>
                    <a:pt x="0" y="78"/>
                  </a:lnTo>
                  <a:lnTo>
                    <a:pt x="1" y="94"/>
                  </a:lnTo>
                  <a:lnTo>
                    <a:pt x="7" y="110"/>
                  </a:lnTo>
                  <a:lnTo>
                    <a:pt x="14" y="122"/>
                  </a:lnTo>
                  <a:lnTo>
                    <a:pt x="24" y="134"/>
                  </a:lnTo>
                  <a:lnTo>
                    <a:pt x="34" y="145"/>
                  </a:lnTo>
                  <a:lnTo>
                    <a:pt x="48" y="152"/>
                  </a:lnTo>
                  <a:lnTo>
                    <a:pt x="62" y="155"/>
                  </a:lnTo>
                  <a:lnTo>
                    <a:pt x="80" y="157"/>
                  </a:lnTo>
                  <a:lnTo>
                    <a:pt x="96" y="155"/>
                  </a:lnTo>
                  <a:lnTo>
                    <a:pt x="110" y="152"/>
                  </a:lnTo>
                  <a:lnTo>
                    <a:pt x="124" y="145"/>
                  </a:lnTo>
                  <a:lnTo>
                    <a:pt x="134" y="134"/>
                  </a:lnTo>
                  <a:lnTo>
                    <a:pt x="144" y="122"/>
                  </a:lnTo>
                  <a:lnTo>
                    <a:pt x="151" y="110"/>
                  </a:lnTo>
                  <a:lnTo>
                    <a:pt x="157" y="94"/>
                  </a:lnTo>
                  <a:lnTo>
                    <a:pt x="158" y="78"/>
                  </a:lnTo>
                  <a:close/>
                </a:path>
              </a:pathLst>
            </a:custGeom>
            <a:gradFill rotWithShape="1">
              <a:gsLst>
                <a:gs pos="0">
                  <a:schemeClr val="bg1"/>
                </a:gs>
                <a:gs pos="100000">
                  <a:srgbClr val="A3D5D9"/>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67" name="Freeform 299"/>
            <p:cNvSpPr>
              <a:spLocks/>
            </p:cNvSpPr>
            <p:nvPr/>
          </p:nvSpPr>
          <p:spPr bwMode="auto">
            <a:xfrm>
              <a:off x="2708" y="1181"/>
              <a:ext cx="86" cy="51"/>
            </a:xfrm>
            <a:custGeom>
              <a:avLst/>
              <a:gdLst>
                <a:gd name="T0" fmla="*/ 73 w 86"/>
                <a:gd name="T1" fmla="*/ 44 h 51"/>
                <a:gd name="T2" fmla="*/ 2 w 86"/>
                <a:gd name="T3" fmla="*/ 51 h 51"/>
                <a:gd name="T4" fmla="*/ 5 w 86"/>
                <a:gd name="T5" fmla="*/ 37 h 51"/>
                <a:gd name="T6" fmla="*/ 5 w 86"/>
                <a:gd name="T7" fmla="*/ 28 h 51"/>
                <a:gd name="T8" fmla="*/ 4 w 86"/>
                <a:gd name="T9" fmla="*/ 16 h 51"/>
                <a:gd name="T10" fmla="*/ 0 w 86"/>
                <a:gd name="T11" fmla="*/ 0 h 51"/>
                <a:gd name="T12" fmla="*/ 73 w 86"/>
                <a:gd name="T13" fmla="*/ 5 h 51"/>
                <a:gd name="T14" fmla="*/ 79 w 86"/>
                <a:gd name="T15" fmla="*/ 7 h 51"/>
                <a:gd name="T16" fmla="*/ 84 w 86"/>
                <a:gd name="T17" fmla="*/ 11 h 51"/>
                <a:gd name="T18" fmla="*/ 86 w 86"/>
                <a:gd name="T19" fmla="*/ 18 h 51"/>
                <a:gd name="T20" fmla="*/ 86 w 86"/>
                <a:gd name="T21" fmla="*/ 25 h 51"/>
                <a:gd name="T22" fmla="*/ 86 w 86"/>
                <a:gd name="T23" fmla="*/ 32 h 51"/>
                <a:gd name="T24" fmla="*/ 84 w 86"/>
                <a:gd name="T25" fmla="*/ 37 h 51"/>
                <a:gd name="T26" fmla="*/ 79 w 86"/>
                <a:gd name="T27" fmla="*/ 42 h 51"/>
                <a:gd name="T28" fmla="*/ 73 w 86"/>
                <a:gd name="T29" fmla="*/ 44 h 5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6"/>
                <a:gd name="T46" fmla="*/ 0 h 51"/>
                <a:gd name="T47" fmla="*/ 86 w 86"/>
                <a:gd name="T48" fmla="*/ 51 h 5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6" h="51">
                  <a:moveTo>
                    <a:pt x="73" y="44"/>
                  </a:moveTo>
                  <a:lnTo>
                    <a:pt x="2" y="51"/>
                  </a:lnTo>
                  <a:lnTo>
                    <a:pt x="5" y="37"/>
                  </a:lnTo>
                  <a:lnTo>
                    <a:pt x="5" y="28"/>
                  </a:lnTo>
                  <a:lnTo>
                    <a:pt x="4" y="16"/>
                  </a:lnTo>
                  <a:lnTo>
                    <a:pt x="0" y="0"/>
                  </a:lnTo>
                  <a:lnTo>
                    <a:pt x="73" y="5"/>
                  </a:lnTo>
                  <a:lnTo>
                    <a:pt x="79" y="7"/>
                  </a:lnTo>
                  <a:lnTo>
                    <a:pt x="84" y="11"/>
                  </a:lnTo>
                  <a:lnTo>
                    <a:pt x="86" y="18"/>
                  </a:lnTo>
                  <a:lnTo>
                    <a:pt x="86" y="25"/>
                  </a:lnTo>
                  <a:lnTo>
                    <a:pt x="86" y="32"/>
                  </a:lnTo>
                  <a:lnTo>
                    <a:pt x="84" y="37"/>
                  </a:lnTo>
                  <a:lnTo>
                    <a:pt x="79" y="42"/>
                  </a:lnTo>
                  <a:lnTo>
                    <a:pt x="73" y="44"/>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68" name="Freeform 300"/>
            <p:cNvSpPr>
              <a:spLocks/>
            </p:cNvSpPr>
            <p:nvPr/>
          </p:nvSpPr>
          <p:spPr bwMode="auto">
            <a:xfrm>
              <a:off x="2708" y="1181"/>
              <a:ext cx="86" cy="51"/>
            </a:xfrm>
            <a:custGeom>
              <a:avLst/>
              <a:gdLst>
                <a:gd name="T0" fmla="*/ 73 w 86"/>
                <a:gd name="T1" fmla="*/ 44 h 51"/>
                <a:gd name="T2" fmla="*/ 2 w 86"/>
                <a:gd name="T3" fmla="*/ 51 h 51"/>
                <a:gd name="T4" fmla="*/ 5 w 86"/>
                <a:gd name="T5" fmla="*/ 37 h 51"/>
                <a:gd name="T6" fmla="*/ 5 w 86"/>
                <a:gd name="T7" fmla="*/ 28 h 51"/>
                <a:gd name="T8" fmla="*/ 4 w 86"/>
                <a:gd name="T9" fmla="*/ 16 h 51"/>
                <a:gd name="T10" fmla="*/ 0 w 86"/>
                <a:gd name="T11" fmla="*/ 0 h 51"/>
                <a:gd name="T12" fmla="*/ 73 w 86"/>
                <a:gd name="T13" fmla="*/ 5 h 51"/>
                <a:gd name="T14" fmla="*/ 79 w 86"/>
                <a:gd name="T15" fmla="*/ 7 h 51"/>
                <a:gd name="T16" fmla="*/ 84 w 86"/>
                <a:gd name="T17" fmla="*/ 11 h 51"/>
                <a:gd name="T18" fmla="*/ 86 w 86"/>
                <a:gd name="T19" fmla="*/ 18 h 51"/>
                <a:gd name="T20" fmla="*/ 86 w 86"/>
                <a:gd name="T21" fmla="*/ 25 h 51"/>
                <a:gd name="T22" fmla="*/ 86 w 86"/>
                <a:gd name="T23" fmla="*/ 32 h 51"/>
                <a:gd name="T24" fmla="*/ 84 w 86"/>
                <a:gd name="T25" fmla="*/ 37 h 51"/>
                <a:gd name="T26" fmla="*/ 79 w 86"/>
                <a:gd name="T27" fmla="*/ 42 h 51"/>
                <a:gd name="T28" fmla="*/ 73 w 86"/>
                <a:gd name="T29" fmla="*/ 44 h 5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6"/>
                <a:gd name="T46" fmla="*/ 0 h 51"/>
                <a:gd name="T47" fmla="*/ 86 w 86"/>
                <a:gd name="T48" fmla="*/ 51 h 5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6" h="51">
                  <a:moveTo>
                    <a:pt x="73" y="44"/>
                  </a:moveTo>
                  <a:lnTo>
                    <a:pt x="2" y="51"/>
                  </a:lnTo>
                  <a:lnTo>
                    <a:pt x="5" y="37"/>
                  </a:lnTo>
                  <a:lnTo>
                    <a:pt x="5" y="28"/>
                  </a:lnTo>
                  <a:lnTo>
                    <a:pt x="4" y="16"/>
                  </a:lnTo>
                  <a:lnTo>
                    <a:pt x="0" y="0"/>
                  </a:lnTo>
                  <a:lnTo>
                    <a:pt x="73" y="5"/>
                  </a:lnTo>
                  <a:lnTo>
                    <a:pt x="79" y="7"/>
                  </a:lnTo>
                  <a:lnTo>
                    <a:pt x="84" y="11"/>
                  </a:lnTo>
                  <a:lnTo>
                    <a:pt x="86" y="18"/>
                  </a:lnTo>
                  <a:lnTo>
                    <a:pt x="86" y="25"/>
                  </a:lnTo>
                  <a:lnTo>
                    <a:pt x="86" y="32"/>
                  </a:lnTo>
                  <a:lnTo>
                    <a:pt x="84" y="37"/>
                  </a:lnTo>
                  <a:lnTo>
                    <a:pt x="79" y="42"/>
                  </a:lnTo>
                  <a:lnTo>
                    <a:pt x="73" y="44"/>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469" name="Freeform 301"/>
            <p:cNvSpPr>
              <a:spLocks/>
            </p:cNvSpPr>
            <p:nvPr/>
          </p:nvSpPr>
          <p:spPr bwMode="auto">
            <a:xfrm>
              <a:off x="3066" y="544"/>
              <a:ext cx="84" cy="51"/>
            </a:xfrm>
            <a:custGeom>
              <a:avLst/>
              <a:gdLst>
                <a:gd name="T0" fmla="*/ 70 w 84"/>
                <a:gd name="T1" fmla="*/ 42 h 51"/>
                <a:gd name="T2" fmla="*/ 0 w 84"/>
                <a:gd name="T3" fmla="*/ 51 h 51"/>
                <a:gd name="T4" fmla="*/ 3 w 84"/>
                <a:gd name="T5" fmla="*/ 37 h 51"/>
                <a:gd name="T6" fmla="*/ 3 w 84"/>
                <a:gd name="T7" fmla="*/ 28 h 51"/>
                <a:gd name="T8" fmla="*/ 3 w 84"/>
                <a:gd name="T9" fmla="*/ 16 h 51"/>
                <a:gd name="T10" fmla="*/ 0 w 84"/>
                <a:gd name="T11" fmla="*/ 0 h 51"/>
                <a:gd name="T12" fmla="*/ 72 w 84"/>
                <a:gd name="T13" fmla="*/ 5 h 51"/>
                <a:gd name="T14" fmla="*/ 77 w 84"/>
                <a:gd name="T15" fmla="*/ 7 h 51"/>
                <a:gd name="T16" fmla="*/ 80 w 84"/>
                <a:gd name="T17" fmla="*/ 11 h 51"/>
                <a:gd name="T18" fmla="*/ 82 w 84"/>
                <a:gd name="T19" fmla="*/ 18 h 51"/>
                <a:gd name="T20" fmla="*/ 84 w 84"/>
                <a:gd name="T21" fmla="*/ 24 h 51"/>
                <a:gd name="T22" fmla="*/ 82 w 84"/>
                <a:gd name="T23" fmla="*/ 31 h 51"/>
                <a:gd name="T24" fmla="*/ 80 w 84"/>
                <a:gd name="T25" fmla="*/ 37 h 51"/>
                <a:gd name="T26" fmla="*/ 75 w 84"/>
                <a:gd name="T27" fmla="*/ 40 h 51"/>
                <a:gd name="T28" fmla="*/ 70 w 84"/>
                <a:gd name="T29" fmla="*/ 42 h 5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4"/>
                <a:gd name="T46" fmla="*/ 0 h 51"/>
                <a:gd name="T47" fmla="*/ 84 w 84"/>
                <a:gd name="T48" fmla="*/ 51 h 5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4" h="51">
                  <a:moveTo>
                    <a:pt x="70" y="42"/>
                  </a:moveTo>
                  <a:lnTo>
                    <a:pt x="0" y="51"/>
                  </a:lnTo>
                  <a:lnTo>
                    <a:pt x="3" y="37"/>
                  </a:lnTo>
                  <a:lnTo>
                    <a:pt x="3" y="28"/>
                  </a:lnTo>
                  <a:lnTo>
                    <a:pt x="3" y="16"/>
                  </a:lnTo>
                  <a:lnTo>
                    <a:pt x="0" y="0"/>
                  </a:lnTo>
                  <a:lnTo>
                    <a:pt x="72" y="5"/>
                  </a:lnTo>
                  <a:lnTo>
                    <a:pt x="77" y="7"/>
                  </a:lnTo>
                  <a:lnTo>
                    <a:pt x="80" y="11"/>
                  </a:lnTo>
                  <a:lnTo>
                    <a:pt x="82" y="18"/>
                  </a:lnTo>
                  <a:lnTo>
                    <a:pt x="84" y="24"/>
                  </a:lnTo>
                  <a:lnTo>
                    <a:pt x="82" y="31"/>
                  </a:lnTo>
                  <a:lnTo>
                    <a:pt x="80" y="37"/>
                  </a:lnTo>
                  <a:lnTo>
                    <a:pt x="75" y="40"/>
                  </a:lnTo>
                  <a:lnTo>
                    <a:pt x="70" y="42"/>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70" name="Freeform 302"/>
            <p:cNvSpPr>
              <a:spLocks/>
            </p:cNvSpPr>
            <p:nvPr/>
          </p:nvSpPr>
          <p:spPr bwMode="auto">
            <a:xfrm>
              <a:off x="3066" y="544"/>
              <a:ext cx="84" cy="51"/>
            </a:xfrm>
            <a:custGeom>
              <a:avLst/>
              <a:gdLst>
                <a:gd name="T0" fmla="*/ 70 w 84"/>
                <a:gd name="T1" fmla="*/ 42 h 51"/>
                <a:gd name="T2" fmla="*/ 0 w 84"/>
                <a:gd name="T3" fmla="*/ 51 h 51"/>
                <a:gd name="T4" fmla="*/ 3 w 84"/>
                <a:gd name="T5" fmla="*/ 37 h 51"/>
                <a:gd name="T6" fmla="*/ 3 w 84"/>
                <a:gd name="T7" fmla="*/ 28 h 51"/>
                <a:gd name="T8" fmla="*/ 3 w 84"/>
                <a:gd name="T9" fmla="*/ 16 h 51"/>
                <a:gd name="T10" fmla="*/ 0 w 84"/>
                <a:gd name="T11" fmla="*/ 0 h 51"/>
                <a:gd name="T12" fmla="*/ 72 w 84"/>
                <a:gd name="T13" fmla="*/ 5 h 51"/>
                <a:gd name="T14" fmla="*/ 77 w 84"/>
                <a:gd name="T15" fmla="*/ 7 h 51"/>
                <a:gd name="T16" fmla="*/ 80 w 84"/>
                <a:gd name="T17" fmla="*/ 11 h 51"/>
                <a:gd name="T18" fmla="*/ 82 w 84"/>
                <a:gd name="T19" fmla="*/ 18 h 51"/>
                <a:gd name="T20" fmla="*/ 84 w 84"/>
                <a:gd name="T21" fmla="*/ 24 h 51"/>
                <a:gd name="T22" fmla="*/ 82 w 84"/>
                <a:gd name="T23" fmla="*/ 31 h 51"/>
                <a:gd name="T24" fmla="*/ 80 w 84"/>
                <a:gd name="T25" fmla="*/ 37 h 51"/>
                <a:gd name="T26" fmla="*/ 75 w 84"/>
                <a:gd name="T27" fmla="*/ 40 h 51"/>
                <a:gd name="T28" fmla="*/ 70 w 84"/>
                <a:gd name="T29" fmla="*/ 42 h 5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4"/>
                <a:gd name="T46" fmla="*/ 0 h 51"/>
                <a:gd name="T47" fmla="*/ 84 w 84"/>
                <a:gd name="T48" fmla="*/ 51 h 5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4" h="51">
                  <a:moveTo>
                    <a:pt x="70" y="42"/>
                  </a:moveTo>
                  <a:lnTo>
                    <a:pt x="0" y="51"/>
                  </a:lnTo>
                  <a:lnTo>
                    <a:pt x="3" y="37"/>
                  </a:lnTo>
                  <a:lnTo>
                    <a:pt x="3" y="28"/>
                  </a:lnTo>
                  <a:lnTo>
                    <a:pt x="3" y="16"/>
                  </a:lnTo>
                  <a:lnTo>
                    <a:pt x="0" y="0"/>
                  </a:lnTo>
                  <a:lnTo>
                    <a:pt x="72" y="5"/>
                  </a:lnTo>
                  <a:lnTo>
                    <a:pt x="77" y="7"/>
                  </a:lnTo>
                  <a:lnTo>
                    <a:pt x="80" y="11"/>
                  </a:lnTo>
                  <a:lnTo>
                    <a:pt x="82" y="18"/>
                  </a:lnTo>
                  <a:lnTo>
                    <a:pt x="84" y="24"/>
                  </a:lnTo>
                  <a:lnTo>
                    <a:pt x="82" y="31"/>
                  </a:lnTo>
                  <a:lnTo>
                    <a:pt x="80" y="37"/>
                  </a:lnTo>
                  <a:lnTo>
                    <a:pt x="75" y="40"/>
                  </a:lnTo>
                  <a:lnTo>
                    <a:pt x="70" y="42"/>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471" name="Freeform 303"/>
            <p:cNvSpPr>
              <a:spLocks/>
            </p:cNvSpPr>
            <p:nvPr/>
          </p:nvSpPr>
          <p:spPr bwMode="auto">
            <a:xfrm>
              <a:off x="2787" y="1588"/>
              <a:ext cx="73" cy="47"/>
            </a:xfrm>
            <a:custGeom>
              <a:avLst/>
              <a:gdLst>
                <a:gd name="T0" fmla="*/ 61 w 73"/>
                <a:gd name="T1" fmla="*/ 42 h 47"/>
                <a:gd name="T2" fmla="*/ 0 w 73"/>
                <a:gd name="T3" fmla="*/ 47 h 47"/>
                <a:gd name="T4" fmla="*/ 1 w 73"/>
                <a:gd name="T5" fmla="*/ 35 h 47"/>
                <a:gd name="T6" fmla="*/ 3 w 73"/>
                <a:gd name="T7" fmla="*/ 24 h 47"/>
                <a:gd name="T8" fmla="*/ 1 w 73"/>
                <a:gd name="T9" fmla="*/ 14 h 47"/>
                <a:gd name="T10" fmla="*/ 0 w 73"/>
                <a:gd name="T11" fmla="*/ 0 h 47"/>
                <a:gd name="T12" fmla="*/ 61 w 73"/>
                <a:gd name="T13" fmla="*/ 7 h 47"/>
                <a:gd name="T14" fmla="*/ 66 w 73"/>
                <a:gd name="T15" fmla="*/ 9 h 47"/>
                <a:gd name="T16" fmla="*/ 69 w 73"/>
                <a:gd name="T17" fmla="*/ 12 h 47"/>
                <a:gd name="T18" fmla="*/ 71 w 73"/>
                <a:gd name="T19" fmla="*/ 17 h 47"/>
                <a:gd name="T20" fmla="*/ 73 w 73"/>
                <a:gd name="T21" fmla="*/ 24 h 47"/>
                <a:gd name="T22" fmla="*/ 71 w 73"/>
                <a:gd name="T23" fmla="*/ 30 h 47"/>
                <a:gd name="T24" fmla="*/ 69 w 73"/>
                <a:gd name="T25" fmla="*/ 35 h 47"/>
                <a:gd name="T26" fmla="*/ 66 w 73"/>
                <a:gd name="T27" fmla="*/ 40 h 47"/>
                <a:gd name="T28" fmla="*/ 61 w 73"/>
                <a:gd name="T29" fmla="*/ 42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3"/>
                <a:gd name="T46" fmla="*/ 0 h 47"/>
                <a:gd name="T47" fmla="*/ 73 w 73"/>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3" h="47">
                  <a:moveTo>
                    <a:pt x="61" y="42"/>
                  </a:moveTo>
                  <a:lnTo>
                    <a:pt x="0" y="47"/>
                  </a:lnTo>
                  <a:lnTo>
                    <a:pt x="1" y="35"/>
                  </a:lnTo>
                  <a:lnTo>
                    <a:pt x="3" y="24"/>
                  </a:lnTo>
                  <a:lnTo>
                    <a:pt x="1" y="14"/>
                  </a:lnTo>
                  <a:lnTo>
                    <a:pt x="0" y="0"/>
                  </a:lnTo>
                  <a:lnTo>
                    <a:pt x="61" y="7"/>
                  </a:lnTo>
                  <a:lnTo>
                    <a:pt x="66" y="9"/>
                  </a:lnTo>
                  <a:lnTo>
                    <a:pt x="69" y="12"/>
                  </a:lnTo>
                  <a:lnTo>
                    <a:pt x="71" y="17"/>
                  </a:lnTo>
                  <a:lnTo>
                    <a:pt x="73" y="24"/>
                  </a:lnTo>
                  <a:lnTo>
                    <a:pt x="71" y="30"/>
                  </a:lnTo>
                  <a:lnTo>
                    <a:pt x="69" y="35"/>
                  </a:lnTo>
                  <a:lnTo>
                    <a:pt x="66" y="40"/>
                  </a:lnTo>
                  <a:lnTo>
                    <a:pt x="61" y="42"/>
                  </a:lnTo>
                  <a:close/>
                </a:path>
              </a:pathLst>
            </a:custGeom>
            <a:solidFill>
              <a:srgbClr val="DD13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72" name="Freeform 304"/>
            <p:cNvSpPr>
              <a:spLocks/>
            </p:cNvSpPr>
            <p:nvPr/>
          </p:nvSpPr>
          <p:spPr bwMode="auto">
            <a:xfrm>
              <a:off x="2787" y="1588"/>
              <a:ext cx="73" cy="47"/>
            </a:xfrm>
            <a:custGeom>
              <a:avLst/>
              <a:gdLst>
                <a:gd name="T0" fmla="*/ 61 w 73"/>
                <a:gd name="T1" fmla="*/ 42 h 47"/>
                <a:gd name="T2" fmla="*/ 0 w 73"/>
                <a:gd name="T3" fmla="*/ 47 h 47"/>
                <a:gd name="T4" fmla="*/ 1 w 73"/>
                <a:gd name="T5" fmla="*/ 35 h 47"/>
                <a:gd name="T6" fmla="*/ 3 w 73"/>
                <a:gd name="T7" fmla="*/ 24 h 47"/>
                <a:gd name="T8" fmla="*/ 1 w 73"/>
                <a:gd name="T9" fmla="*/ 14 h 47"/>
                <a:gd name="T10" fmla="*/ 0 w 73"/>
                <a:gd name="T11" fmla="*/ 0 h 47"/>
                <a:gd name="T12" fmla="*/ 61 w 73"/>
                <a:gd name="T13" fmla="*/ 7 h 47"/>
                <a:gd name="T14" fmla="*/ 66 w 73"/>
                <a:gd name="T15" fmla="*/ 9 h 47"/>
                <a:gd name="T16" fmla="*/ 69 w 73"/>
                <a:gd name="T17" fmla="*/ 12 h 47"/>
                <a:gd name="T18" fmla="*/ 71 w 73"/>
                <a:gd name="T19" fmla="*/ 17 h 47"/>
                <a:gd name="T20" fmla="*/ 73 w 73"/>
                <a:gd name="T21" fmla="*/ 24 h 47"/>
                <a:gd name="T22" fmla="*/ 71 w 73"/>
                <a:gd name="T23" fmla="*/ 30 h 47"/>
                <a:gd name="T24" fmla="*/ 69 w 73"/>
                <a:gd name="T25" fmla="*/ 35 h 47"/>
                <a:gd name="T26" fmla="*/ 66 w 73"/>
                <a:gd name="T27" fmla="*/ 40 h 47"/>
                <a:gd name="T28" fmla="*/ 61 w 73"/>
                <a:gd name="T29" fmla="*/ 42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3"/>
                <a:gd name="T46" fmla="*/ 0 h 47"/>
                <a:gd name="T47" fmla="*/ 73 w 73"/>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3" h="47">
                  <a:moveTo>
                    <a:pt x="61" y="42"/>
                  </a:moveTo>
                  <a:lnTo>
                    <a:pt x="0" y="47"/>
                  </a:lnTo>
                  <a:lnTo>
                    <a:pt x="1" y="35"/>
                  </a:lnTo>
                  <a:lnTo>
                    <a:pt x="3" y="24"/>
                  </a:lnTo>
                  <a:lnTo>
                    <a:pt x="1" y="14"/>
                  </a:lnTo>
                  <a:lnTo>
                    <a:pt x="0" y="0"/>
                  </a:lnTo>
                  <a:lnTo>
                    <a:pt x="61" y="7"/>
                  </a:lnTo>
                  <a:lnTo>
                    <a:pt x="66" y="9"/>
                  </a:lnTo>
                  <a:lnTo>
                    <a:pt x="69" y="12"/>
                  </a:lnTo>
                  <a:lnTo>
                    <a:pt x="71" y="17"/>
                  </a:lnTo>
                  <a:lnTo>
                    <a:pt x="73" y="24"/>
                  </a:lnTo>
                  <a:lnTo>
                    <a:pt x="71" y="30"/>
                  </a:lnTo>
                  <a:lnTo>
                    <a:pt x="69" y="35"/>
                  </a:lnTo>
                  <a:lnTo>
                    <a:pt x="66" y="40"/>
                  </a:lnTo>
                  <a:lnTo>
                    <a:pt x="61" y="42"/>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473" name="Freeform 305"/>
            <p:cNvSpPr>
              <a:spLocks/>
            </p:cNvSpPr>
            <p:nvPr/>
          </p:nvSpPr>
          <p:spPr bwMode="auto">
            <a:xfrm>
              <a:off x="3059" y="1377"/>
              <a:ext cx="85" cy="47"/>
            </a:xfrm>
            <a:custGeom>
              <a:avLst/>
              <a:gdLst>
                <a:gd name="T0" fmla="*/ 75 w 85"/>
                <a:gd name="T1" fmla="*/ 38 h 47"/>
                <a:gd name="T2" fmla="*/ 0 w 85"/>
                <a:gd name="T3" fmla="*/ 47 h 47"/>
                <a:gd name="T4" fmla="*/ 2 w 85"/>
                <a:gd name="T5" fmla="*/ 35 h 47"/>
                <a:gd name="T6" fmla="*/ 2 w 85"/>
                <a:gd name="T7" fmla="*/ 24 h 47"/>
                <a:gd name="T8" fmla="*/ 2 w 85"/>
                <a:gd name="T9" fmla="*/ 14 h 47"/>
                <a:gd name="T10" fmla="*/ 0 w 85"/>
                <a:gd name="T11" fmla="*/ 0 h 47"/>
                <a:gd name="T12" fmla="*/ 75 w 85"/>
                <a:gd name="T13" fmla="*/ 7 h 47"/>
                <a:gd name="T14" fmla="*/ 80 w 85"/>
                <a:gd name="T15" fmla="*/ 9 h 47"/>
                <a:gd name="T16" fmla="*/ 84 w 85"/>
                <a:gd name="T17" fmla="*/ 12 h 47"/>
                <a:gd name="T18" fmla="*/ 85 w 85"/>
                <a:gd name="T19" fmla="*/ 17 h 47"/>
                <a:gd name="T20" fmla="*/ 85 w 85"/>
                <a:gd name="T21" fmla="*/ 22 h 47"/>
                <a:gd name="T22" fmla="*/ 85 w 85"/>
                <a:gd name="T23" fmla="*/ 28 h 47"/>
                <a:gd name="T24" fmla="*/ 84 w 85"/>
                <a:gd name="T25" fmla="*/ 33 h 47"/>
                <a:gd name="T26" fmla="*/ 80 w 85"/>
                <a:gd name="T27" fmla="*/ 36 h 47"/>
                <a:gd name="T28" fmla="*/ 75 w 85"/>
                <a:gd name="T29" fmla="*/ 38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47"/>
                <a:gd name="T47" fmla="*/ 85 w 85"/>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47">
                  <a:moveTo>
                    <a:pt x="75" y="38"/>
                  </a:moveTo>
                  <a:lnTo>
                    <a:pt x="0" y="47"/>
                  </a:lnTo>
                  <a:lnTo>
                    <a:pt x="2" y="35"/>
                  </a:lnTo>
                  <a:lnTo>
                    <a:pt x="2" y="24"/>
                  </a:lnTo>
                  <a:lnTo>
                    <a:pt x="2" y="14"/>
                  </a:lnTo>
                  <a:lnTo>
                    <a:pt x="0" y="0"/>
                  </a:lnTo>
                  <a:lnTo>
                    <a:pt x="75" y="7"/>
                  </a:lnTo>
                  <a:lnTo>
                    <a:pt x="80" y="9"/>
                  </a:lnTo>
                  <a:lnTo>
                    <a:pt x="84" y="12"/>
                  </a:lnTo>
                  <a:lnTo>
                    <a:pt x="85" y="17"/>
                  </a:lnTo>
                  <a:lnTo>
                    <a:pt x="85" y="22"/>
                  </a:lnTo>
                  <a:lnTo>
                    <a:pt x="85" y="28"/>
                  </a:lnTo>
                  <a:lnTo>
                    <a:pt x="84" y="33"/>
                  </a:lnTo>
                  <a:lnTo>
                    <a:pt x="80" y="36"/>
                  </a:lnTo>
                  <a:lnTo>
                    <a:pt x="75" y="38"/>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74" name="Freeform 306"/>
            <p:cNvSpPr>
              <a:spLocks/>
            </p:cNvSpPr>
            <p:nvPr/>
          </p:nvSpPr>
          <p:spPr bwMode="auto">
            <a:xfrm>
              <a:off x="3059" y="1377"/>
              <a:ext cx="85" cy="47"/>
            </a:xfrm>
            <a:custGeom>
              <a:avLst/>
              <a:gdLst>
                <a:gd name="T0" fmla="*/ 75 w 85"/>
                <a:gd name="T1" fmla="*/ 38 h 47"/>
                <a:gd name="T2" fmla="*/ 0 w 85"/>
                <a:gd name="T3" fmla="*/ 47 h 47"/>
                <a:gd name="T4" fmla="*/ 2 w 85"/>
                <a:gd name="T5" fmla="*/ 35 h 47"/>
                <a:gd name="T6" fmla="*/ 2 w 85"/>
                <a:gd name="T7" fmla="*/ 24 h 47"/>
                <a:gd name="T8" fmla="*/ 2 w 85"/>
                <a:gd name="T9" fmla="*/ 14 h 47"/>
                <a:gd name="T10" fmla="*/ 0 w 85"/>
                <a:gd name="T11" fmla="*/ 0 h 47"/>
                <a:gd name="T12" fmla="*/ 75 w 85"/>
                <a:gd name="T13" fmla="*/ 7 h 47"/>
                <a:gd name="T14" fmla="*/ 80 w 85"/>
                <a:gd name="T15" fmla="*/ 9 h 47"/>
                <a:gd name="T16" fmla="*/ 84 w 85"/>
                <a:gd name="T17" fmla="*/ 12 h 47"/>
                <a:gd name="T18" fmla="*/ 85 w 85"/>
                <a:gd name="T19" fmla="*/ 17 h 47"/>
                <a:gd name="T20" fmla="*/ 85 w 85"/>
                <a:gd name="T21" fmla="*/ 22 h 47"/>
                <a:gd name="T22" fmla="*/ 85 w 85"/>
                <a:gd name="T23" fmla="*/ 28 h 47"/>
                <a:gd name="T24" fmla="*/ 84 w 85"/>
                <a:gd name="T25" fmla="*/ 33 h 47"/>
                <a:gd name="T26" fmla="*/ 80 w 85"/>
                <a:gd name="T27" fmla="*/ 36 h 47"/>
                <a:gd name="T28" fmla="*/ 75 w 85"/>
                <a:gd name="T29" fmla="*/ 38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47"/>
                <a:gd name="T47" fmla="*/ 85 w 85"/>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47">
                  <a:moveTo>
                    <a:pt x="75" y="38"/>
                  </a:moveTo>
                  <a:lnTo>
                    <a:pt x="0" y="47"/>
                  </a:lnTo>
                  <a:lnTo>
                    <a:pt x="2" y="35"/>
                  </a:lnTo>
                  <a:lnTo>
                    <a:pt x="2" y="24"/>
                  </a:lnTo>
                  <a:lnTo>
                    <a:pt x="2" y="14"/>
                  </a:lnTo>
                  <a:lnTo>
                    <a:pt x="0" y="0"/>
                  </a:lnTo>
                  <a:lnTo>
                    <a:pt x="75" y="7"/>
                  </a:lnTo>
                  <a:lnTo>
                    <a:pt x="80" y="9"/>
                  </a:lnTo>
                  <a:lnTo>
                    <a:pt x="84" y="12"/>
                  </a:lnTo>
                  <a:lnTo>
                    <a:pt x="85" y="17"/>
                  </a:lnTo>
                  <a:lnTo>
                    <a:pt x="85" y="22"/>
                  </a:lnTo>
                  <a:lnTo>
                    <a:pt x="85" y="28"/>
                  </a:lnTo>
                  <a:lnTo>
                    <a:pt x="84" y="33"/>
                  </a:lnTo>
                  <a:lnTo>
                    <a:pt x="80" y="36"/>
                  </a:lnTo>
                  <a:lnTo>
                    <a:pt x="75" y="38"/>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475" name="Freeform 307"/>
            <p:cNvSpPr>
              <a:spLocks/>
            </p:cNvSpPr>
            <p:nvPr/>
          </p:nvSpPr>
          <p:spPr bwMode="auto">
            <a:xfrm>
              <a:off x="3040" y="961"/>
              <a:ext cx="70" cy="30"/>
            </a:xfrm>
            <a:custGeom>
              <a:avLst/>
              <a:gdLst>
                <a:gd name="T0" fmla="*/ 59 w 70"/>
                <a:gd name="T1" fmla="*/ 25 h 30"/>
                <a:gd name="T2" fmla="*/ 0 w 70"/>
                <a:gd name="T3" fmla="*/ 30 h 30"/>
                <a:gd name="T4" fmla="*/ 1 w 70"/>
                <a:gd name="T5" fmla="*/ 21 h 30"/>
                <a:gd name="T6" fmla="*/ 3 w 70"/>
                <a:gd name="T7" fmla="*/ 14 h 30"/>
                <a:gd name="T8" fmla="*/ 3 w 70"/>
                <a:gd name="T9" fmla="*/ 7 h 30"/>
                <a:gd name="T10" fmla="*/ 0 w 70"/>
                <a:gd name="T11" fmla="*/ 0 h 30"/>
                <a:gd name="T12" fmla="*/ 59 w 70"/>
                <a:gd name="T13" fmla="*/ 2 h 30"/>
                <a:gd name="T14" fmla="*/ 63 w 70"/>
                <a:gd name="T15" fmla="*/ 4 h 30"/>
                <a:gd name="T16" fmla="*/ 66 w 70"/>
                <a:gd name="T17" fmla="*/ 6 h 30"/>
                <a:gd name="T18" fmla="*/ 70 w 70"/>
                <a:gd name="T19" fmla="*/ 11 h 30"/>
                <a:gd name="T20" fmla="*/ 70 w 70"/>
                <a:gd name="T21" fmla="*/ 14 h 30"/>
                <a:gd name="T22" fmla="*/ 70 w 70"/>
                <a:gd name="T23" fmla="*/ 18 h 30"/>
                <a:gd name="T24" fmla="*/ 66 w 70"/>
                <a:gd name="T25" fmla="*/ 21 h 30"/>
                <a:gd name="T26" fmla="*/ 63 w 70"/>
                <a:gd name="T27" fmla="*/ 25 h 30"/>
                <a:gd name="T28" fmla="*/ 59 w 70"/>
                <a:gd name="T29" fmla="*/ 25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30"/>
                <a:gd name="T47" fmla="*/ 70 w 70"/>
                <a:gd name="T48" fmla="*/ 30 h 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30">
                  <a:moveTo>
                    <a:pt x="59" y="25"/>
                  </a:moveTo>
                  <a:lnTo>
                    <a:pt x="0" y="30"/>
                  </a:lnTo>
                  <a:lnTo>
                    <a:pt x="1" y="21"/>
                  </a:lnTo>
                  <a:lnTo>
                    <a:pt x="3" y="14"/>
                  </a:lnTo>
                  <a:lnTo>
                    <a:pt x="3" y="7"/>
                  </a:lnTo>
                  <a:lnTo>
                    <a:pt x="0" y="0"/>
                  </a:lnTo>
                  <a:lnTo>
                    <a:pt x="59" y="2"/>
                  </a:lnTo>
                  <a:lnTo>
                    <a:pt x="63" y="4"/>
                  </a:lnTo>
                  <a:lnTo>
                    <a:pt x="66" y="6"/>
                  </a:lnTo>
                  <a:lnTo>
                    <a:pt x="70" y="11"/>
                  </a:lnTo>
                  <a:lnTo>
                    <a:pt x="70" y="14"/>
                  </a:lnTo>
                  <a:lnTo>
                    <a:pt x="70" y="18"/>
                  </a:lnTo>
                  <a:lnTo>
                    <a:pt x="66" y="21"/>
                  </a:lnTo>
                  <a:lnTo>
                    <a:pt x="63" y="25"/>
                  </a:lnTo>
                  <a:lnTo>
                    <a:pt x="59" y="25"/>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76" name="Freeform 308"/>
            <p:cNvSpPr>
              <a:spLocks/>
            </p:cNvSpPr>
            <p:nvPr/>
          </p:nvSpPr>
          <p:spPr bwMode="auto">
            <a:xfrm>
              <a:off x="3040" y="961"/>
              <a:ext cx="70" cy="30"/>
            </a:xfrm>
            <a:custGeom>
              <a:avLst/>
              <a:gdLst>
                <a:gd name="T0" fmla="*/ 59 w 70"/>
                <a:gd name="T1" fmla="*/ 25 h 30"/>
                <a:gd name="T2" fmla="*/ 0 w 70"/>
                <a:gd name="T3" fmla="*/ 30 h 30"/>
                <a:gd name="T4" fmla="*/ 1 w 70"/>
                <a:gd name="T5" fmla="*/ 21 h 30"/>
                <a:gd name="T6" fmla="*/ 3 w 70"/>
                <a:gd name="T7" fmla="*/ 14 h 30"/>
                <a:gd name="T8" fmla="*/ 3 w 70"/>
                <a:gd name="T9" fmla="*/ 7 h 30"/>
                <a:gd name="T10" fmla="*/ 0 w 70"/>
                <a:gd name="T11" fmla="*/ 0 h 30"/>
                <a:gd name="T12" fmla="*/ 59 w 70"/>
                <a:gd name="T13" fmla="*/ 2 h 30"/>
                <a:gd name="T14" fmla="*/ 63 w 70"/>
                <a:gd name="T15" fmla="*/ 4 h 30"/>
                <a:gd name="T16" fmla="*/ 66 w 70"/>
                <a:gd name="T17" fmla="*/ 6 h 30"/>
                <a:gd name="T18" fmla="*/ 70 w 70"/>
                <a:gd name="T19" fmla="*/ 11 h 30"/>
                <a:gd name="T20" fmla="*/ 70 w 70"/>
                <a:gd name="T21" fmla="*/ 14 h 30"/>
                <a:gd name="T22" fmla="*/ 70 w 70"/>
                <a:gd name="T23" fmla="*/ 18 h 30"/>
                <a:gd name="T24" fmla="*/ 66 w 70"/>
                <a:gd name="T25" fmla="*/ 21 h 30"/>
                <a:gd name="T26" fmla="*/ 63 w 70"/>
                <a:gd name="T27" fmla="*/ 25 h 30"/>
                <a:gd name="T28" fmla="*/ 59 w 70"/>
                <a:gd name="T29" fmla="*/ 25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30"/>
                <a:gd name="T47" fmla="*/ 70 w 70"/>
                <a:gd name="T48" fmla="*/ 30 h 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30">
                  <a:moveTo>
                    <a:pt x="59" y="25"/>
                  </a:moveTo>
                  <a:lnTo>
                    <a:pt x="0" y="30"/>
                  </a:lnTo>
                  <a:lnTo>
                    <a:pt x="1" y="21"/>
                  </a:lnTo>
                  <a:lnTo>
                    <a:pt x="3" y="14"/>
                  </a:lnTo>
                  <a:lnTo>
                    <a:pt x="3" y="7"/>
                  </a:lnTo>
                  <a:lnTo>
                    <a:pt x="0" y="0"/>
                  </a:lnTo>
                  <a:lnTo>
                    <a:pt x="59" y="2"/>
                  </a:lnTo>
                  <a:lnTo>
                    <a:pt x="63" y="4"/>
                  </a:lnTo>
                  <a:lnTo>
                    <a:pt x="66" y="6"/>
                  </a:lnTo>
                  <a:lnTo>
                    <a:pt x="70" y="11"/>
                  </a:lnTo>
                  <a:lnTo>
                    <a:pt x="70" y="14"/>
                  </a:lnTo>
                  <a:lnTo>
                    <a:pt x="70" y="18"/>
                  </a:lnTo>
                  <a:lnTo>
                    <a:pt x="66" y="21"/>
                  </a:lnTo>
                  <a:lnTo>
                    <a:pt x="63" y="25"/>
                  </a:lnTo>
                  <a:lnTo>
                    <a:pt x="59" y="25"/>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477" name="Freeform 309"/>
            <p:cNvSpPr>
              <a:spLocks/>
            </p:cNvSpPr>
            <p:nvPr/>
          </p:nvSpPr>
          <p:spPr bwMode="auto">
            <a:xfrm>
              <a:off x="2713" y="720"/>
              <a:ext cx="72" cy="48"/>
            </a:xfrm>
            <a:custGeom>
              <a:avLst/>
              <a:gdLst>
                <a:gd name="T0" fmla="*/ 61 w 72"/>
                <a:gd name="T1" fmla="*/ 41 h 48"/>
                <a:gd name="T2" fmla="*/ 0 w 72"/>
                <a:gd name="T3" fmla="*/ 48 h 48"/>
                <a:gd name="T4" fmla="*/ 2 w 72"/>
                <a:gd name="T5" fmla="*/ 35 h 48"/>
                <a:gd name="T6" fmla="*/ 2 w 72"/>
                <a:gd name="T7" fmla="*/ 25 h 48"/>
                <a:gd name="T8" fmla="*/ 2 w 72"/>
                <a:gd name="T9" fmla="*/ 13 h 48"/>
                <a:gd name="T10" fmla="*/ 0 w 72"/>
                <a:gd name="T11" fmla="*/ 0 h 48"/>
                <a:gd name="T12" fmla="*/ 61 w 72"/>
                <a:gd name="T13" fmla="*/ 6 h 48"/>
                <a:gd name="T14" fmla="*/ 67 w 72"/>
                <a:gd name="T15" fmla="*/ 7 h 48"/>
                <a:gd name="T16" fmla="*/ 70 w 72"/>
                <a:gd name="T17" fmla="*/ 11 h 48"/>
                <a:gd name="T18" fmla="*/ 72 w 72"/>
                <a:gd name="T19" fmla="*/ 16 h 48"/>
                <a:gd name="T20" fmla="*/ 72 w 72"/>
                <a:gd name="T21" fmla="*/ 23 h 48"/>
                <a:gd name="T22" fmla="*/ 72 w 72"/>
                <a:gd name="T23" fmla="*/ 30 h 48"/>
                <a:gd name="T24" fmla="*/ 70 w 72"/>
                <a:gd name="T25" fmla="*/ 35 h 48"/>
                <a:gd name="T26" fmla="*/ 67 w 72"/>
                <a:gd name="T27" fmla="*/ 39 h 48"/>
                <a:gd name="T28" fmla="*/ 61 w 72"/>
                <a:gd name="T29" fmla="*/ 41 h 4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2"/>
                <a:gd name="T46" fmla="*/ 0 h 48"/>
                <a:gd name="T47" fmla="*/ 72 w 72"/>
                <a:gd name="T48" fmla="*/ 48 h 4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2" h="48">
                  <a:moveTo>
                    <a:pt x="61" y="41"/>
                  </a:moveTo>
                  <a:lnTo>
                    <a:pt x="0" y="48"/>
                  </a:lnTo>
                  <a:lnTo>
                    <a:pt x="2" y="35"/>
                  </a:lnTo>
                  <a:lnTo>
                    <a:pt x="2" y="25"/>
                  </a:lnTo>
                  <a:lnTo>
                    <a:pt x="2" y="13"/>
                  </a:lnTo>
                  <a:lnTo>
                    <a:pt x="0" y="0"/>
                  </a:lnTo>
                  <a:lnTo>
                    <a:pt x="61" y="6"/>
                  </a:lnTo>
                  <a:lnTo>
                    <a:pt x="67" y="7"/>
                  </a:lnTo>
                  <a:lnTo>
                    <a:pt x="70" y="11"/>
                  </a:lnTo>
                  <a:lnTo>
                    <a:pt x="72" y="16"/>
                  </a:lnTo>
                  <a:lnTo>
                    <a:pt x="72" y="23"/>
                  </a:lnTo>
                  <a:lnTo>
                    <a:pt x="72" y="30"/>
                  </a:lnTo>
                  <a:lnTo>
                    <a:pt x="70" y="35"/>
                  </a:lnTo>
                  <a:lnTo>
                    <a:pt x="67" y="39"/>
                  </a:lnTo>
                  <a:lnTo>
                    <a:pt x="61" y="41"/>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78" name="Freeform 310"/>
            <p:cNvSpPr>
              <a:spLocks/>
            </p:cNvSpPr>
            <p:nvPr/>
          </p:nvSpPr>
          <p:spPr bwMode="auto">
            <a:xfrm>
              <a:off x="2713" y="720"/>
              <a:ext cx="72" cy="48"/>
            </a:xfrm>
            <a:custGeom>
              <a:avLst/>
              <a:gdLst>
                <a:gd name="T0" fmla="*/ 61 w 72"/>
                <a:gd name="T1" fmla="*/ 41 h 48"/>
                <a:gd name="T2" fmla="*/ 0 w 72"/>
                <a:gd name="T3" fmla="*/ 48 h 48"/>
                <a:gd name="T4" fmla="*/ 2 w 72"/>
                <a:gd name="T5" fmla="*/ 35 h 48"/>
                <a:gd name="T6" fmla="*/ 2 w 72"/>
                <a:gd name="T7" fmla="*/ 25 h 48"/>
                <a:gd name="T8" fmla="*/ 2 w 72"/>
                <a:gd name="T9" fmla="*/ 13 h 48"/>
                <a:gd name="T10" fmla="*/ 0 w 72"/>
                <a:gd name="T11" fmla="*/ 0 h 48"/>
                <a:gd name="T12" fmla="*/ 61 w 72"/>
                <a:gd name="T13" fmla="*/ 6 h 48"/>
                <a:gd name="T14" fmla="*/ 67 w 72"/>
                <a:gd name="T15" fmla="*/ 7 h 48"/>
                <a:gd name="T16" fmla="*/ 70 w 72"/>
                <a:gd name="T17" fmla="*/ 11 h 48"/>
                <a:gd name="T18" fmla="*/ 72 w 72"/>
                <a:gd name="T19" fmla="*/ 16 h 48"/>
                <a:gd name="T20" fmla="*/ 72 w 72"/>
                <a:gd name="T21" fmla="*/ 23 h 48"/>
                <a:gd name="T22" fmla="*/ 72 w 72"/>
                <a:gd name="T23" fmla="*/ 30 h 48"/>
                <a:gd name="T24" fmla="*/ 70 w 72"/>
                <a:gd name="T25" fmla="*/ 35 h 48"/>
                <a:gd name="T26" fmla="*/ 67 w 72"/>
                <a:gd name="T27" fmla="*/ 39 h 48"/>
                <a:gd name="T28" fmla="*/ 61 w 72"/>
                <a:gd name="T29" fmla="*/ 41 h 4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2"/>
                <a:gd name="T46" fmla="*/ 0 h 48"/>
                <a:gd name="T47" fmla="*/ 72 w 72"/>
                <a:gd name="T48" fmla="*/ 48 h 4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2" h="48">
                  <a:moveTo>
                    <a:pt x="61" y="41"/>
                  </a:moveTo>
                  <a:lnTo>
                    <a:pt x="0" y="48"/>
                  </a:lnTo>
                  <a:lnTo>
                    <a:pt x="2" y="35"/>
                  </a:lnTo>
                  <a:lnTo>
                    <a:pt x="2" y="25"/>
                  </a:lnTo>
                  <a:lnTo>
                    <a:pt x="2" y="13"/>
                  </a:lnTo>
                  <a:lnTo>
                    <a:pt x="0" y="0"/>
                  </a:lnTo>
                  <a:lnTo>
                    <a:pt x="61" y="6"/>
                  </a:lnTo>
                  <a:lnTo>
                    <a:pt x="67" y="7"/>
                  </a:lnTo>
                  <a:lnTo>
                    <a:pt x="70" y="11"/>
                  </a:lnTo>
                  <a:lnTo>
                    <a:pt x="72" y="16"/>
                  </a:lnTo>
                  <a:lnTo>
                    <a:pt x="72" y="23"/>
                  </a:lnTo>
                  <a:lnTo>
                    <a:pt x="72" y="30"/>
                  </a:lnTo>
                  <a:lnTo>
                    <a:pt x="70" y="35"/>
                  </a:lnTo>
                  <a:lnTo>
                    <a:pt x="67" y="39"/>
                  </a:lnTo>
                  <a:lnTo>
                    <a:pt x="61" y="41"/>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479" name="Freeform 311"/>
            <p:cNvSpPr>
              <a:spLocks/>
            </p:cNvSpPr>
            <p:nvPr/>
          </p:nvSpPr>
          <p:spPr bwMode="auto">
            <a:xfrm>
              <a:off x="2732" y="321"/>
              <a:ext cx="72" cy="47"/>
            </a:xfrm>
            <a:custGeom>
              <a:avLst/>
              <a:gdLst>
                <a:gd name="T0" fmla="*/ 62 w 72"/>
                <a:gd name="T1" fmla="*/ 41 h 47"/>
                <a:gd name="T2" fmla="*/ 0 w 72"/>
                <a:gd name="T3" fmla="*/ 47 h 47"/>
                <a:gd name="T4" fmla="*/ 2 w 72"/>
                <a:gd name="T5" fmla="*/ 34 h 47"/>
                <a:gd name="T6" fmla="*/ 2 w 72"/>
                <a:gd name="T7" fmla="*/ 24 h 47"/>
                <a:gd name="T8" fmla="*/ 2 w 72"/>
                <a:gd name="T9" fmla="*/ 14 h 47"/>
                <a:gd name="T10" fmla="*/ 0 w 72"/>
                <a:gd name="T11" fmla="*/ 0 h 47"/>
                <a:gd name="T12" fmla="*/ 62 w 72"/>
                <a:gd name="T13" fmla="*/ 7 h 47"/>
                <a:gd name="T14" fmla="*/ 67 w 72"/>
                <a:gd name="T15" fmla="*/ 8 h 47"/>
                <a:gd name="T16" fmla="*/ 70 w 72"/>
                <a:gd name="T17" fmla="*/ 12 h 47"/>
                <a:gd name="T18" fmla="*/ 72 w 72"/>
                <a:gd name="T19" fmla="*/ 17 h 47"/>
                <a:gd name="T20" fmla="*/ 72 w 72"/>
                <a:gd name="T21" fmla="*/ 24 h 47"/>
                <a:gd name="T22" fmla="*/ 72 w 72"/>
                <a:gd name="T23" fmla="*/ 29 h 47"/>
                <a:gd name="T24" fmla="*/ 70 w 72"/>
                <a:gd name="T25" fmla="*/ 34 h 47"/>
                <a:gd name="T26" fmla="*/ 67 w 72"/>
                <a:gd name="T27" fmla="*/ 40 h 47"/>
                <a:gd name="T28" fmla="*/ 62 w 72"/>
                <a:gd name="T29" fmla="*/ 41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2"/>
                <a:gd name="T46" fmla="*/ 0 h 47"/>
                <a:gd name="T47" fmla="*/ 72 w 72"/>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2" h="47">
                  <a:moveTo>
                    <a:pt x="62" y="41"/>
                  </a:moveTo>
                  <a:lnTo>
                    <a:pt x="0" y="47"/>
                  </a:lnTo>
                  <a:lnTo>
                    <a:pt x="2" y="34"/>
                  </a:lnTo>
                  <a:lnTo>
                    <a:pt x="2" y="24"/>
                  </a:lnTo>
                  <a:lnTo>
                    <a:pt x="2" y="14"/>
                  </a:lnTo>
                  <a:lnTo>
                    <a:pt x="0" y="0"/>
                  </a:lnTo>
                  <a:lnTo>
                    <a:pt x="62" y="7"/>
                  </a:lnTo>
                  <a:lnTo>
                    <a:pt x="67" y="8"/>
                  </a:lnTo>
                  <a:lnTo>
                    <a:pt x="70" y="12"/>
                  </a:lnTo>
                  <a:lnTo>
                    <a:pt x="72" y="17"/>
                  </a:lnTo>
                  <a:lnTo>
                    <a:pt x="72" y="24"/>
                  </a:lnTo>
                  <a:lnTo>
                    <a:pt x="72" y="29"/>
                  </a:lnTo>
                  <a:lnTo>
                    <a:pt x="70" y="34"/>
                  </a:lnTo>
                  <a:lnTo>
                    <a:pt x="67" y="40"/>
                  </a:lnTo>
                  <a:lnTo>
                    <a:pt x="62" y="41"/>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80" name="Freeform 312"/>
            <p:cNvSpPr>
              <a:spLocks/>
            </p:cNvSpPr>
            <p:nvPr/>
          </p:nvSpPr>
          <p:spPr bwMode="auto">
            <a:xfrm>
              <a:off x="2732" y="321"/>
              <a:ext cx="72" cy="47"/>
            </a:xfrm>
            <a:custGeom>
              <a:avLst/>
              <a:gdLst>
                <a:gd name="T0" fmla="*/ 62 w 72"/>
                <a:gd name="T1" fmla="*/ 41 h 47"/>
                <a:gd name="T2" fmla="*/ 0 w 72"/>
                <a:gd name="T3" fmla="*/ 47 h 47"/>
                <a:gd name="T4" fmla="*/ 2 w 72"/>
                <a:gd name="T5" fmla="*/ 34 h 47"/>
                <a:gd name="T6" fmla="*/ 2 w 72"/>
                <a:gd name="T7" fmla="*/ 24 h 47"/>
                <a:gd name="T8" fmla="*/ 2 w 72"/>
                <a:gd name="T9" fmla="*/ 14 h 47"/>
                <a:gd name="T10" fmla="*/ 0 w 72"/>
                <a:gd name="T11" fmla="*/ 0 h 47"/>
                <a:gd name="T12" fmla="*/ 62 w 72"/>
                <a:gd name="T13" fmla="*/ 7 h 47"/>
                <a:gd name="T14" fmla="*/ 67 w 72"/>
                <a:gd name="T15" fmla="*/ 8 h 47"/>
                <a:gd name="T16" fmla="*/ 70 w 72"/>
                <a:gd name="T17" fmla="*/ 12 h 47"/>
                <a:gd name="T18" fmla="*/ 72 w 72"/>
                <a:gd name="T19" fmla="*/ 17 h 47"/>
                <a:gd name="T20" fmla="*/ 72 w 72"/>
                <a:gd name="T21" fmla="*/ 24 h 47"/>
                <a:gd name="T22" fmla="*/ 72 w 72"/>
                <a:gd name="T23" fmla="*/ 29 h 47"/>
                <a:gd name="T24" fmla="*/ 70 w 72"/>
                <a:gd name="T25" fmla="*/ 34 h 47"/>
                <a:gd name="T26" fmla="*/ 67 w 72"/>
                <a:gd name="T27" fmla="*/ 40 h 47"/>
                <a:gd name="T28" fmla="*/ 62 w 72"/>
                <a:gd name="T29" fmla="*/ 41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2"/>
                <a:gd name="T46" fmla="*/ 0 h 47"/>
                <a:gd name="T47" fmla="*/ 72 w 72"/>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2" h="47">
                  <a:moveTo>
                    <a:pt x="62" y="41"/>
                  </a:moveTo>
                  <a:lnTo>
                    <a:pt x="0" y="47"/>
                  </a:lnTo>
                  <a:lnTo>
                    <a:pt x="2" y="34"/>
                  </a:lnTo>
                  <a:lnTo>
                    <a:pt x="2" y="24"/>
                  </a:lnTo>
                  <a:lnTo>
                    <a:pt x="2" y="14"/>
                  </a:lnTo>
                  <a:lnTo>
                    <a:pt x="0" y="0"/>
                  </a:lnTo>
                  <a:lnTo>
                    <a:pt x="62" y="7"/>
                  </a:lnTo>
                  <a:lnTo>
                    <a:pt x="67" y="8"/>
                  </a:lnTo>
                  <a:lnTo>
                    <a:pt x="70" y="12"/>
                  </a:lnTo>
                  <a:lnTo>
                    <a:pt x="72" y="17"/>
                  </a:lnTo>
                  <a:lnTo>
                    <a:pt x="72" y="24"/>
                  </a:lnTo>
                  <a:lnTo>
                    <a:pt x="72" y="29"/>
                  </a:lnTo>
                  <a:lnTo>
                    <a:pt x="70" y="34"/>
                  </a:lnTo>
                  <a:lnTo>
                    <a:pt x="67" y="40"/>
                  </a:lnTo>
                  <a:lnTo>
                    <a:pt x="62" y="41"/>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481" name="Freeform 313"/>
            <p:cNvSpPr>
              <a:spLocks/>
            </p:cNvSpPr>
            <p:nvPr/>
          </p:nvSpPr>
          <p:spPr bwMode="auto">
            <a:xfrm>
              <a:off x="2863" y="961"/>
              <a:ext cx="56" cy="47"/>
            </a:xfrm>
            <a:custGeom>
              <a:avLst/>
              <a:gdLst>
                <a:gd name="T0" fmla="*/ 53 w 56"/>
                <a:gd name="T1" fmla="*/ 23 h 47"/>
                <a:gd name="T2" fmla="*/ 9 w 56"/>
                <a:gd name="T3" fmla="*/ 47 h 47"/>
                <a:gd name="T4" fmla="*/ 9 w 56"/>
                <a:gd name="T5" fmla="*/ 35 h 47"/>
                <a:gd name="T6" fmla="*/ 7 w 56"/>
                <a:gd name="T7" fmla="*/ 25 h 47"/>
                <a:gd name="T8" fmla="*/ 6 w 56"/>
                <a:gd name="T9" fmla="*/ 14 h 47"/>
                <a:gd name="T10" fmla="*/ 0 w 56"/>
                <a:gd name="T11" fmla="*/ 2 h 47"/>
                <a:gd name="T12" fmla="*/ 42 w 56"/>
                <a:gd name="T13" fmla="*/ 0 h 47"/>
                <a:gd name="T14" fmla="*/ 46 w 56"/>
                <a:gd name="T15" fmla="*/ 0 h 47"/>
                <a:gd name="T16" fmla="*/ 51 w 56"/>
                <a:gd name="T17" fmla="*/ 2 h 47"/>
                <a:gd name="T18" fmla="*/ 53 w 56"/>
                <a:gd name="T19" fmla="*/ 4 h 47"/>
                <a:gd name="T20" fmla="*/ 56 w 56"/>
                <a:gd name="T21" fmla="*/ 9 h 47"/>
                <a:gd name="T22" fmla="*/ 56 w 56"/>
                <a:gd name="T23" fmla="*/ 13 h 47"/>
                <a:gd name="T24" fmla="*/ 56 w 56"/>
                <a:gd name="T25" fmla="*/ 16 h 47"/>
                <a:gd name="T26" fmla="*/ 56 w 56"/>
                <a:gd name="T27" fmla="*/ 21 h 47"/>
                <a:gd name="T28" fmla="*/ 53 w 56"/>
                <a:gd name="T29" fmla="*/ 23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6"/>
                <a:gd name="T46" fmla="*/ 0 h 47"/>
                <a:gd name="T47" fmla="*/ 56 w 56"/>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6" h="47">
                  <a:moveTo>
                    <a:pt x="53" y="23"/>
                  </a:moveTo>
                  <a:lnTo>
                    <a:pt x="9" y="47"/>
                  </a:lnTo>
                  <a:lnTo>
                    <a:pt x="9" y="35"/>
                  </a:lnTo>
                  <a:lnTo>
                    <a:pt x="7" y="25"/>
                  </a:lnTo>
                  <a:lnTo>
                    <a:pt x="6" y="14"/>
                  </a:lnTo>
                  <a:lnTo>
                    <a:pt x="0" y="2"/>
                  </a:lnTo>
                  <a:lnTo>
                    <a:pt x="42" y="0"/>
                  </a:lnTo>
                  <a:lnTo>
                    <a:pt x="46" y="0"/>
                  </a:lnTo>
                  <a:lnTo>
                    <a:pt x="51" y="2"/>
                  </a:lnTo>
                  <a:lnTo>
                    <a:pt x="53" y="4"/>
                  </a:lnTo>
                  <a:lnTo>
                    <a:pt x="56" y="9"/>
                  </a:lnTo>
                  <a:lnTo>
                    <a:pt x="56" y="13"/>
                  </a:lnTo>
                  <a:lnTo>
                    <a:pt x="56" y="16"/>
                  </a:lnTo>
                  <a:lnTo>
                    <a:pt x="56" y="21"/>
                  </a:lnTo>
                  <a:lnTo>
                    <a:pt x="53" y="23"/>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82" name="Freeform 314"/>
            <p:cNvSpPr>
              <a:spLocks/>
            </p:cNvSpPr>
            <p:nvPr/>
          </p:nvSpPr>
          <p:spPr bwMode="auto">
            <a:xfrm>
              <a:off x="2863" y="961"/>
              <a:ext cx="56" cy="47"/>
            </a:xfrm>
            <a:custGeom>
              <a:avLst/>
              <a:gdLst>
                <a:gd name="T0" fmla="*/ 53 w 56"/>
                <a:gd name="T1" fmla="*/ 23 h 47"/>
                <a:gd name="T2" fmla="*/ 9 w 56"/>
                <a:gd name="T3" fmla="*/ 47 h 47"/>
                <a:gd name="T4" fmla="*/ 9 w 56"/>
                <a:gd name="T5" fmla="*/ 35 h 47"/>
                <a:gd name="T6" fmla="*/ 7 w 56"/>
                <a:gd name="T7" fmla="*/ 25 h 47"/>
                <a:gd name="T8" fmla="*/ 6 w 56"/>
                <a:gd name="T9" fmla="*/ 14 h 47"/>
                <a:gd name="T10" fmla="*/ 0 w 56"/>
                <a:gd name="T11" fmla="*/ 2 h 47"/>
                <a:gd name="T12" fmla="*/ 42 w 56"/>
                <a:gd name="T13" fmla="*/ 0 h 47"/>
                <a:gd name="T14" fmla="*/ 46 w 56"/>
                <a:gd name="T15" fmla="*/ 0 h 47"/>
                <a:gd name="T16" fmla="*/ 51 w 56"/>
                <a:gd name="T17" fmla="*/ 2 h 47"/>
                <a:gd name="T18" fmla="*/ 53 w 56"/>
                <a:gd name="T19" fmla="*/ 4 h 47"/>
                <a:gd name="T20" fmla="*/ 56 w 56"/>
                <a:gd name="T21" fmla="*/ 9 h 47"/>
                <a:gd name="T22" fmla="*/ 56 w 56"/>
                <a:gd name="T23" fmla="*/ 13 h 47"/>
                <a:gd name="T24" fmla="*/ 56 w 56"/>
                <a:gd name="T25" fmla="*/ 16 h 47"/>
                <a:gd name="T26" fmla="*/ 56 w 56"/>
                <a:gd name="T27" fmla="*/ 21 h 47"/>
                <a:gd name="T28" fmla="*/ 53 w 56"/>
                <a:gd name="T29" fmla="*/ 23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6"/>
                <a:gd name="T46" fmla="*/ 0 h 47"/>
                <a:gd name="T47" fmla="*/ 56 w 56"/>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6" h="47">
                  <a:moveTo>
                    <a:pt x="53" y="23"/>
                  </a:moveTo>
                  <a:lnTo>
                    <a:pt x="9" y="47"/>
                  </a:lnTo>
                  <a:lnTo>
                    <a:pt x="9" y="35"/>
                  </a:lnTo>
                  <a:lnTo>
                    <a:pt x="7" y="25"/>
                  </a:lnTo>
                  <a:lnTo>
                    <a:pt x="6" y="14"/>
                  </a:lnTo>
                  <a:lnTo>
                    <a:pt x="0" y="2"/>
                  </a:lnTo>
                  <a:lnTo>
                    <a:pt x="42" y="0"/>
                  </a:lnTo>
                  <a:lnTo>
                    <a:pt x="46" y="0"/>
                  </a:lnTo>
                  <a:lnTo>
                    <a:pt x="51" y="2"/>
                  </a:lnTo>
                  <a:lnTo>
                    <a:pt x="53" y="4"/>
                  </a:lnTo>
                  <a:lnTo>
                    <a:pt x="56" y="9"/>
                  </a:lnTo>
                  <a:lnTo>
                    <a:pt x="56" y="13"/>
                  </a:lnTo>
                  <a:lnTo>
                    <a:pt x="56" y="16"/>
                  </a:lnTo>
                  <a:lnTo>
                    <a:pt x="56" y="21"/>
                  </a:lnTo>
                  <a:lnTo>
                    <a:pt x="53" y="23"/>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483" name="Freeform 315"/>
            <p:cNvSpPr>
              <a:spLocks/>
            </p:cNvSpPr>
            <p:nvPr/>
          </p:nvSpPr>
          <p:spPr bwMode="auto">
            <a:xfrm>
              <a:off x="2900" y="1246"/>
              <a:ext cx="70" cy="94"/>
            </a:xfrm>
            <a:custGeom>
              <a:avLst/>
              <a:gdLst>
                <a:gd name="T0" fmla="*/ 38 w 70"/>
                <a:gd name="T1" fmla="*/ 85 h 94"/>
                <a:gd name="T2" fmla="*/ 0 w 70"/>
                <a:gd name="T3" fmla="*/ 31 h 94"/>
                <a:gd name="T4" fmla="*/ 12 w 70"/>
                <a:gd name="T5" fmla="*/ 26 h 94"/>
                <a:gd name="T6" fmla="*/ 18 w 70"/>
                <a:gd name="T7" fmla="*/ 21 h 94"/>
                <a:gd name="T8" fmla="*/ 25 w 70"/>
                <a:gd name="T9" fmla="*/ 12 h 94"/>
                <a:gd name="T10" fmla="*/ 35 w 70"/>
                <a:gd name="T11" fmla="*/ 0 h 94"/>
                <a:gd name="T12" fmla="*/ 66 w 70"/>
                <a:gd name="T13" fmla="*/ 71 h 94"/>
                <a:gd name="T14" fmla="*/ 70 w 70"/>
                <a:gd name="T15" fmla="*/ 78 h 94"/>
                <a:gd name="T16" fmla="*/ 70 w 70"/>
                <a:gd name="T17" fmla="*/ 85 h 94"/>
                <a:gd name="T18" fmla="*/ 68 w 70"/>
                <a:gd name="T19" fmla="*/ 89 h 94"/>
                <a:gd name="T20" fmla="*/ 65 w 70"/>
                <a:gd name="T21" fmla="*/ 92 h 94"/>
                <a:gd name="T22" fmla="*/ 59 w 70"/>
                <a:gd name="T23" fmla="*/ 94 h 94"/>
                <a:gd name="T24" fmla="*/ 52 w 70"/>
                <a:gd name="T25" fmla="*/ 94 h 94"/>
                <a:gd name="T26" fmla="*/ 45 w 70"/>
                <a:gd name="T27" fmla="*/ 91 h 94"/>
                <a:gd name="T28" fmla="*/ 38 w 70"/>
                <a:gd name="T29" fmla="*/ 85 h 9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94"/>
                <a:gd name="T47" fmla="*/ 70 w 70"/>
                <a:gd name="T48" fmla="*/ 94 h 9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94">
                  <a:moveTo>
                    <a:pt x="38" y="85"/>
                  </a:moveTo>
                  <a:lnTo>
                    <a:pt x="0" y="31"/>
                  </a:lnTo>
                  <a:lnTo>
                    <a:pt x="12" y="26"/>
                  </a:lnTo>
                  <a:lnTo>
                    <a:pt x="18" y="21"/>
                  </a:lnTo>
                  <a:lnTo>
                    <a:pt x="25" y="12"/>
                  </a:lnTo>
                  <a:lnTo>
                    <a:pt x="35" y="0"/>
                  </a:lnTo>
                  <a:lnTo>
                    <a:pt x="66" y="71"/>
                  </a:lnTo>
                  <a:lnTo>
                    <a:pt x="70" y="78"/>
                  </a:lnTo>
                  <a:lnTo>
                    <a:pt x="70" y="85"/>
                  </a:lnTo>
                  <a:lnTo>
                    <a:pt x="68" y="89"/>
                  </a:lnTo>
                  <a:lnTo>
                    <a:pt x="65" y="92"/>
                  </a:lnTo>
                  <a:lnTo>
                    <a:pt x="59" y="94"/>
                  </a:lnTo>
                  <a:lnTo>
                    <a:pt x="52" y="94"/>
                  </a:lnTo>
                  <a:lnTo>
                    <a:pt x="45" y="91"/>
                  </a:lnTo>
                  <a:lnTo>
                    <a:pt x="38" y="85"/>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84" name="Freeform 316"/>
            <p:cNvSpPr>
              <a:spLocks/>
            </p:cNvSpPr>
            <p:nvPr/>
          </p:nvSpPr>
          <p:spPr bwMode="auto">
            <a:xfrm>
              <a:off x="2900" y="1246"/>
              <a:ext cx="70" cy="94"/>
            </a:xfrm>
            <a:custGeom>
              <a:avLst/>
              <a:gdLst>
                <a:gd name="T0" fmla="*/ 38 w 70"/>
                <a:gd name="T1" fmla="*/ 85 h 94"/>
                <a:gd name="T2" fmla="*/ 0 w 70"/>
                <a:gd name="T3" fmla="*/ 31 h 94"/>
                <a:gd name="T4" fmla="*/ 12 w 70"/>
                <a:gd name="T5" fmla="*/ 26 h 94"/>
                <a:gd name="T6" fmla="*/ 18 w 70"/>
                <a:gd name="T7" fmla="*/ 21 h 94"/>
                <a:gd name="T8" fmla="*/ 25 w 70"/>
                <a:gd name="T9" fmla="*/ 12 h 94"/>
                <a:gd name="T10" fmla="*/ 35 w 70"/>
                <a:gd name="T11" fmla="*/ 0 h 94"/>
                <a:gd name="T12" fmla="*/ 66 w 70"/>
                <a:gd name="T13" fmla="*/ 71 h 94"/>
                <a:gd name="T14" fmla="*/ 70 w 70"/>
                <a:gd name="T15" fmla="*/ 78 h 94"/>
                <a:gd name="T16" fmla="*/ 70 w 70"/>
                <a:gd name="T17" fmla="*/ 85 h 94"/>
                <a:gd name="T18" fmla="*/ 68 w 70"/>
                <a:gd name="T19" fmla="*/ 89 h 94"/>
                <a:gd name="T20" fmla="*/ 65 w 70"/>
                <a:gd name="T21" fmla="*/ 92 h 94"/>
                <a:gd name="T22" fmla="*/ 59 w 70"/>
                <a:gd name="T23" fmla="*/ 94 h 94"/>
                <a:gd name="T24" fmla="*/ 52 w 70"/>
                <a:gd name="T25" fmla="*/ 94 h 94"/>
                <a:gd name="T26" fmla="*/ 45 w 70"/>
                <a:gd name="T27" fmla="*/ 91 h 94"/>
                <a:gd name="T28" fmla="*/ 38 w 70"/>
                <a:gd name="T29" fmla="*/ 85 h 9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94"/>
                <a:gd name="T47" fmla="*/ 70 w 70"/>
                <a:gd name="T48" fmla="*/ 94 h 9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94">
                  <a:moveTo>
                    <a:pt x="38" y="85"/>
                  </a:moveTo>
                  <a:lnTo>
                    <a:pt x="0" y="31"/>
                  </a:lnTo>
                  <a:lnTo>
                    <a:pt x="12" y="26"/>
                  </a:lnTo>
                  <a:lnTo>
                    <a:pt x="18" y="21"/>
                  </a:lnTo>
                  <a:lnTo>
                    <a:pt x="25" y="12"/>
                  </a:lnTo>
                  <a:lnTo>
                    <a:pt x="35" y="0"/>
                  </a:lnTo>
                  <a:lnTo>
                    <a:pt x="66" y="71"/>
                  </a:lnTo>
                  <a:lnTo>
                    <a:pt x="70" y="78"/>
                  </a:lnTo>
                  <a:lnTo>
                    <a:pt x="70" y="85"/>
                  </a:lnTo>
                  <a:lnTo>
                    <a:pt x="68" y="89"/>
                  </a:lnTo>
                  <a:lnTo>
                    <a:pt x="65" y="92"/>
                  </a:lnTo>
                  <a:lnTo>
                    <a:pt x="59" y="94"/>
                  </a:lnTo>
                  <a:lnTo>
                    <a:pt x="52" y="94"/>
                  </a:lnTo>
                  <a:lnTo>
                    <a:pt x="45" y="91"/>
                  </a:lnTo>
                  <a:lnTo>
                    <a:pt x="38" y="85"/>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485" name="Freeform 317"/>
            <p:cNvSpPr>
              <a:spLocks/>
            </p:cNvSpPr>
            <p:nvPr/>
          </p:nvSpPr>
          <p:spPr bwMode="auto">
            <a:xfrm>
              <a:off x="2883" y="1045"/>
              <a:ext cx="83" cy="105"/>
            </a:xfrm>
            <a:custGeom>
              <a:avLst/>
              <a:gdLst>
                <a:gd name="T0" fmla="*/ 61 w 83"/>
                <a:gd name="T1" fmla="*/ 11 h 105"/>
                <a:gd name="T2" fmla="*/ 0 w 83"/>
                <a:gd name="T3" fmla="*/ 82 h 105"/>
                <a:gd name="T4" fmla="*/ 12 w 83"/>
                <a:gd name="T5" fmla="*/ 86 h 105"/>
                <a:gd name="T6" fmla="*/ 21 w 83"/>
                <a:gd name="T7" fmla="*/ 87 h 105"/>
                <a:gd name="T8" fmla="*/ 31 w 83"/>
                <a:gd name="T9" fmla="*/ 94 h 105"/>
                <a:gd name="T10" fmla="*/ 43 w 83"/>
                <a:gd name="T11" fmla="*/ 105 h 105"/>
                <a:gd name="T12" fmla="*/ 80 w 83"/>
                <a:gd name="T13" fmla="*/ 21 h 105"/>
                <a:gd name="T14" fmla="*/ 83 w 83"/>
                <a:gd name="T15" fmla="*/ 16 h 105"/>
                <a:gd name="T16" fmla="*/ 83 w 83"/>
                <a:gd name="T17" fmla="*/ 9 h 105"/>
                <a:gd name="T18" fmla="*/ 83 w 83"/>
                <a:gd name="T19" fmla="*/ 5 h 105"/>
                <a:gd name="T20" fmla="*/ 82 w 83"/>
                <a:gd name="T21" fmla="*/ 2 h 105"/>
                <a:gd name="T22" fmla="*/ 78 w 83"/>
                <a:gd name="T23" fmla="*/ 0 h 105"/>
                <a:gd name="T24" fmla="*/ 73 w 83"/>
                <a:gd name="T25" fmla="*/ 2 h 105"/>
                <a:gd name="T26" fmla="*/ 66 w 83"/>
                <a:gd name="T27" fmla="*/ 5 h 105"/>
                <a:gd name="T28" fmla="*/ 61 w 83"/>
                <a:gd name="T29" fmla="*/ 11 h 10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3"/>
                <a:gd name="T46" fmla="*/ 0 h 105"/>
                <a:gd name="T47" fmla="*/ 83 w 83"/>
                <a:gd name="T48" fmla="*/ 105 h 10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3" h="105">
                  <a:moveTo>
                    <a:pt x="61" y="11"/>
                  </a:moveTo>
                  <a:lnTo>
                    <a:pt x="0" y="82"/>
                  </a:lnTo>
                  <a:lnTo>
                    <a:pt x="12" y="86"/>
                  </a:lnTo>
                  <a:lnTo>
                    <a:pt x="21" y="87"/>
                  </a:lnTo>
                  <a:lnTo>
                    <a:pt x="31" y="94"/>
                  </a:lnTo>
                  <a:lnTo>
                    <a:pt x="43" y="105"/>
                  </a:lnTo>
                  <a:lnTo>
                    <a:pt x="80" y="21"/>
                  </a:lnTo>
                  <a:lnTo>
                    <a:pt x="83" y="16"/>
                  </a:lnTo>
                  <a:lnTo>
                    <a:pt x="83" y="9"/>
                  </a:lnTo>
                  <a:lnTo>
                    <a:pt x="83" y="5"/>
                  </a:lnTo>
                  <a:lnTo>
                    <a:pt x="82" y="2"/>
                  </a:lnTo>
                  <a:lnTo>
                    <a:pt x="78" y="0"/>
                  </a:lnTo>
                  <a:lnTo>
                    <a:pt x="73" y="2"/>
                  </a:lnTo>
                  <a:lnTo>
                    <a:pt x="66" y="5"/>
                  </a:lnTo>
                  <a:lnTo>
                    <a:pt x="61" y="11"/>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86" name="Freeform 318"/>
            <p:cNvSpPr>
              <a:spLocks/>
            </p:cNvSpPr>
            <p:nvPr/>
          </p:nvSpPr>
          <p:spPr bwMode="auto">
            <a:xfrm>
              <a:off x="2883" y="1045"/>
              <a:ext cx="83" cy="105"/>
            </a:xfrm>
            <a:custGeom>
              <a:avLst/>
              <a:gdLst>
                <a:gd name="T0" fmla="*/ 61 w 83"/>
                <a:gd name="T1" fmla="*/ 11 h 105"/>
                <a:gd name="T2" fmla="*/ 0 w 83"/>
                <a:gd name="T3" fmla="*/ 82 h 105"/>
                <a:gd name="T4" fmla="*/ 12 w 83"/>
                <a:gd name="T5" fmla="*/ 86 h 105"/>
                <a:gd name="T6" fmla="*/ 21 w 83"/>
                <a:gd name="T7" fmla="*/ 87 h 105"/>
                <a:gd name="T8" fmla="*/ 31 w 83"/>
                <a:gd name="T9" fmla="*/ 94 h 105"/>
                <a:gd name="T10" fmla="*/ 43 w 83"/>
                <a:gd name="T11" fmla="*/ 105 h 105"/>
                <a:gd name="T12" fmla="*/ 80 w 83"/>
                <a:gd name="T13" fmla="*/ 21 h 105"/>
                <a:gd name="T14" fmla="*/ 83 w 83"/>
                <a:gd name="T15" fmla="*/ 16 h 105"/>
                <a:gd name="T16" fmla="*/ 83 w 83"/>
                <a:gd name="T17" fmla="*/ 9 h 105"/>
                <a:gd name="T18" fmla="*/ 83 w 83"/>
                <a:gd name="T19" fmla="*/ 5 h 105"/>
                <a:gd name="T20" fmla="*/ 82 w 83"/>
                <a:gd name="T21" fmla="*/ 2 h 105"/>
                <a:gd name="T22" fmla="*/ 78 w 83"/>
                <a:gd name="T23" fmla="*/ 0 h 105"/>
                <a:gd name="T24" fmla="*/ 73 w 83"/>
                <a:gd name="T25" fmla="*/ 2 h 105"/>
                <a:gd name="T26" fmla="*/ 66 w 83"/>
                <a:gd name="T27" fmla="*/ 5 h 105"/>
                <a:gd name="T28" fmla="*/ 61 w 83"/>
                <a:gd name="T29" fmla="*/ 11 h 10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3"/>
                <a:gd name="T46" fmla="*/ 0 h 105"/>
                <a:gd name="T47" fmla="*/ 83 w 83"/>
                <a:gd name="T48" fmla="*/ 105 h 10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3" h="105">
                  <a:moveTo>
                    <a:pt x="61" y="11"/>
                  </a:moveTo>
                  <a:lnTo>
                    <a:pt x="0" y="82"/>
                  </a:lnTo>
                  <a:lnTo>
                    <a:pt x="12" y="86"/>
                  </a:lnTo>
                  <a:lnTo>
                    <a:pt x="21" y="87"/>
                  </a:lnTo>
                  <a:lnTo>
                    <a:pt x="31" y="94"/>
                  </a:lnTo>
                  <a:lnTo>
                    <a:pt x="43" y="105"/>
                  </a:lnTo>
                  <a:lnTo>
                    <a:pt x="80" y="21"/>
                  </a:lnTo>
                  <a:lnTo>
                    <a:pt x="83" y="16"/>
                  </a:lnTo>
                  <a:lnTo>
                    <a:pt x="83" y="9"/>
                  </a:lnTo>
                  <a:lnTo>
                    <a:pt x="83" y="5"/>
                  </a:lnTo>
                  <a:lnTo>
                    <a:pt x="82" y="2"/>
                  </a:lnTo>
                  <a:lnTo>
                    <a:pt x="78" y="0"/>
                  </a:lnTo>
                  <a:lnTo>
                    <a:pt x="73" y="2"/>
                  </a:lnTo>
                  <a:lnTo>
                    <a:pt x="66" y="5"/>
                  </a:lnTo>
                  <a:lnTo>
                    <a:pt x="61" y="11"/>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487" name="Freeform 319"/>
            <p:cNvSpPr>
              <a:spLocks/>
            </p:cNvSpPr>
            <p:nvPr/>
          </p:nvSpPr>
          <p:spPr bwMode="auto">
            <a:xfrm>
              <a:off x="2856" y="795"/>
              <a:ext cx="89" cy="117"/>
            </a:xfrm>
            <a:custGeom>
              <a:avLst/>
              <a:gdLst>
                <a:gd name="T0" fmla="*/ 62 w 89"/>
                <a:gd name="T1" fmla="*/ 107 h 117"/>
                <a:gd name="T2" fmla="*/ 0 w 89"/>
                <a:gd name="T3" fmla="*/ 25 h 117"/>
                <a:gd name="T4" fmla="*/ 13 w 89"/>
                <a:gd name="T5" fmla="*/ 21 h 117"/>
                <a:gd name="T6" fmla="*/ 21 w 89"/>
                <a:gd name="T7" fmla="*/ 18 h 117"/>
                <a:gd name="T8" fmla="*/ 32 w 89"/>
                <a:gd name="T9" fmla="*/ 13 h 117"/>
                <a:gd name="T10" fmla="*/ 42 w 89"/>
                <a:gd name="T11" fmla="*/ 0 h 117"/>
                <a:gd name="T12" fmla="*/ 84 w 89"/>
                <a:gd name="T13" fmla="*/ 96 h 117"/>
                <a:gd name="T14" fmla="*/ 88 w 89"/>
                <a:gd name="T15" fmla="*/ 103 h 117"/>
                <a:gd name="T16" fmla="*/ 89 w 89"/>
                <a:gd name="T17" fmla="*/ 109 h 117"/>
                <a:gd name="T18" fmla="*/ 88 w 89"/>
                <a:gd name="T19" fmla="*/ 112 h 117"/>
                <a:gd name="T20" fmla="*/ 84 w 89"/>
                <a:gd name="T21" fmla="*/ 116 h 117"/>
                <a:gd name="T22" fmla="*/ 81 w 89"/>
                <a:gd name="T23" fmla="*/ 117 h 117"/>
                <a:gd name="T24" fmla="*/ 74 w 89"/>
                <a:gd name="T25" fmla="*/ 116 h 117"/>
                <a:gd name="T26" fmla="*/ 69 w 89"/>
                <a:gd name="T27" fmla="*/ 112 h 117"/>
                <a:gd name="T28" fmla="*/ 62 w 89"/>
                <a:gd name="T29" fmla="*/ 107 h 11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9"/>
                <a:gd name="T46" fmla="*/ 0 h 117"/>
                <a:gd name="T47" fmla="*/ 89 w 89"/>
                <a:gd name="T48" fmla="*/ 117 h 11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9" h="117">
                  <a:moveTo>
                    <a:pt x="62" y="107"/>
                  </a:moveTo>
                  <a:lnTo>
                    <a:pt x="0" y="25"/>
                  </a:lnTo>
                  <a:lnTo>
                    <a:pt x="13" y="21"/>
                  </a:lnTo>
                  <a:lnTo>
                    <a:pt x="21" y="18"/>
                  </a:lnTo>
                  <a:lnTo>
                    <a:pt x="32" y="13"/>
                  </a:lnTo>
                  <a:lnTo>
                    <a:pt x="42" y="0"/>
                  </a:lnTo>
                  <a:lnTo>
                    <a:pt x="84" y="96"/>
                  </a:lnTo>
                  <a:lnTo>
                    <a:pt x="88" y="103"/>
                  </a:lnTo>
                  <a:lnTo>
                    <a:pt x="89" y="109"/>
                  </a:lnTo>
                  <a:lnTo>
                    <a:pt x="88" y="112"/>
                  </a:lnTo>
                  <a:lnTo>
                    <a:pt x="84" y="116"/>
                  </a:lnTo>
                  <a:lnTo>
                    <a:pt x="81" y="117"/>
                  </a:lnTo>
                  <a:lnTo>
                    <a:pt x="74" y="116"/>
                  </a:lnTo>
                  <a:lnTo>
                    <a:pt x="69" y="112"/>
                  </a:lnTo>
                  <a:lnTo>
                    <a:pt x="62" y="107"/>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88" name="Freeform 320"/>
            <p:cNvSpPr>
              <a:spLocks/>
            </p:cNvSpPr>
            <p:nvPr/>
          </p:nvSpPr>
          <p:spPr bwMode="auto">
            <a:xfrm>
              <a:off x="2856" y="795"/>
              <a:ext cx="89" cy="117"/>
            </a:xfrm>
            <a:custGeom>
              <a:avLst/>
              <a:gdLst>
                <a:gd name="T0" fmla="*/ 62 w 89"/>
                <a:gd name="T1" fmla="*/ 107 h 117"/>
                <a:gd name="T2" fmla="*/ 0 w 89"/>
                <a:gd name="T3" fmla="*/ 25 h 117"/>
                <a:gd name="T4" fmla="*/ 13 w 89"/>
                <a:gd name="T5" fmla="*/ 21 h 117"/>
                <a:gd name="T6" fmla="*/ 21 w 89"/>
                <a:gd name="T7" fmla="*/ 18 h 117"/>
                <a:gd name="T8" fmla="*/ 32 w 89"/>
                <a:gd name="T9" fmla="*/ 13 h 117"/>
                <a:gd name="T10" fmla="*/ 42 w 89"/>
                <a:gd name="T11" fmla="*/ 0 h 117"/>
                <a:gd name="T12" fmla="*/ 84 w 89"/>
                <a:gd name="T13" fmla="*/ 96 h 117"/>
                <a:gd name="T14" fmla="*/ 88 w 89"/>
                <a:gd name="T15" fmla="*/ 103 h 117"/>
                <a:gd name="T16" fmla="*/ 89 w 89"/>
                <a:gd name="T17" fmla="*/ 109 h 117"/>
                <a:gd name="T18" fmla="*/ 88 w 89"/>
                <a:gd name="T19" fmla="*/ 112 h 117"/>
                <a:gd name="T20" fmla="*/ 84 w 89"/>
                <a:gd name="T21" fmla="*/ 116 h 117"/>
                <a:gd name="T22" fmla="*/ 81 w 89"/>
                <a:gd name="T23" fmla="*/ 117 h 117"/>
                <a:gd name="T24" fmla="*/ 74 w 89"/>
                <a:gd name="T25" fmla="*/ 116 h 117"/>
                <a:gd name="T26" fmla="*/ 69 w 89"/>
                <a:gd name="T27" fmla="*/ 112 h 117"/>
                <a:gd name="T28" fmla="*/ 62 w 89"/>
                <a:gd name="T29" fmla="*/ 107 h 11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9"/>
                <a:gd name="T46" fmla="*/ 0 h 117"/>
                <a:gd name="T47" fmla="*/ 89 w 89"/>
                <a:gd name="T48" fmla="*/ 117 h 11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9" h="117">
                  <a:moveTo>
                    <a:pt x="62" y="107"/>
                  </a:moveTo>
                  <a:lnTo>
                    <a:pt x="0" y="25"/>
                  </a:lnTo>
                  <a:lnTo>
                    <a:pt x="13" y="21"/>
                  </a:lnTo>
                  <a:lnTo>
                    <a:pt x="21" y="18"/>
                  </a:lnTo>
                  <a:lnTo>
                    <a:pt x="32" y="13"/>
                  </a:lnTo>
                  <a:lnTo>
                    <a:pt x="42" y="0"/>
                  </a:lnTo>
                  <a:lnTo>
                    <a:pt x="84" y="96"/>
                  </a:lnTo>
                  <a:lnTo>
                    <a:pt x="88" y="103"/>
                  </a:lnTo>
                  <a:lnTo>
                    <a:pt x="89" y="109"/>
                  </a:lnTo>
                  <a:lnTo>
                    <a:pt x="88" y="112"/>
                  </a:lnTo>
                  <a:lnTo>
                    <a:pt x="84" y="116"/>
                  </a:lnTo>
                  <a:lnTo>
                    <a:pt x="81" y="117"/>
                  </a:lnTo>
                  <a:lnTo>
                    <a:pt x="74" y="116"/>
                  </a:lnTo>
                  <a:lnTo>
                    <a:pt x="69" y="112"/>
                  </a:lnTo>
                  <a:lnTo>
                    <a:pt x="62" y="107"/>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489" name="Freeform 321"/>
            <p:cNvSpPr>
              <a:spLocks/>
            </p:cNvSpPr>
            <p:nvPr/>
          </p:nvSpPr>
          <p:spPr bwMode="auto">
            <a:xfrm>
              <a:off x="2874" y="595"/>
              <a:ext cx="82" cy="111"/>
            </a:xfrm>
            <a:custGeom>
              <a:avLst/>
              <a:gdLst>
                <a:gd name="T0" fmla="*/ 54 w 82"/>
                <a:gd name="T1" fmla="*/ 10 h 111"/>
                <a:gd name="T2" fmla="*/ 0 w 82"/>
                <a:gd name="T3" fmla="*/ 78 h 111"/>
                <a:gd name="T4" fmla="*/ 9 w 82"/>
                <a:gd name="T5" fmla="*/ 83 h 111"/>
                <a:gd name="T6" fmla="*/ 16 w 82"/>
                <a:gd name="T7" fmla="*/ 89 h 111"/>
                <a:gd name="T8" fmla="*/ 24 w 82"/>
                <a:gd name="T9" fmla="*/ 97 h 111"/>
                <a:gd name="T10" fmla="*/ 37 w 82"/>
                <a:gd name="T11" fmla="*/ 111 h 111"/>
                <a:gd name="T12" fmla="*/ 78 w 82"/>
                <a:gd name="T13" fmla="*/ 22 h 111"/>
                <a:gd name="T14" fmla="*/ 82 w 82"/>
                <a:gd name="T15" fmla="*/ 17 h 111"/>
                <a:gd name="T16" fmla="*/ 82 w 82"/>
                <a:gd name="T17" fmla="*/ 10 h 111"/>
                <a:gd name="T18" fmla="*/ 80 w 82"/>
                <a:gd name="T19" fmla="*/ 5 h 111"/>
                <a:gd name="T20" fmla="*/ 78 w 82"/>
                <a:gd name="T21" fmla="*/ 1 h 111"/>
                <a:gd name="T22" fmla="*/ 73 w 82"/>
                <a:gd name="T23" fmla="*/ 0 h 111"/>
                <a:gd name="T24" fmla="*/ 68 w 82"/>
                <a:gd name="T25" fmla="*/ 1 h 111"/>
                <a:gd name="T26" fmla="*/ 61 w 82"/>
                <a:gd name="T27" fmla="*/ 3 h 111"/>
                <a:gd name="T28" fmla="*/ 54 w 82"/>
                <a:gd name="T29" fmla="*/ 10 h 11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2"/>
                <a:gd name="T46" fmla="*/ 0 h 111"/>
                <a:gd name="T47" fmla="*/ 82 w 82"/>
                <a:gd name="T48" fmla="*/ 111 h 11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2" h="111">
                  <a:moveTo>
                    <a:pt x="54" y="10"/>
                  </a:moveTo>
                  <a:lnTo>
                    <a:pt x="0" y="78"/>
                  </a:lnTo>
                  <a:lnTo>
                    <a:pt x="9" y="83"/>
                  </a:lnTo>
                  <a:lnTo>
                    <a:pt x="16" y="89"/>
                  </a:lnTo>
                  <a:lnTo>
                    <a:pt x="24" y="97"/>
                  </a:lnTo>
                  <a:lnTo>
                    <a:pt x="37" y="111"/>
                  </a:lnTo>
                  <a:lnTo>
                    <a:pt x="78" y="22"/>
                  </a:lnTo>
                  <a:lnTo>
                    <a:pt x="82" y="17"/>
                  </a:lnTo>
                  <a:lnTo>
                    <a:pt x="82" y="10"/>
                  </a:lnTo>
                  <a:lnTo>
                    <a:pt x="80" y="5"/>
                  </a:lnTo>
                  <a:lnTo>
                    <a:pt x="78" y="1"/>
                  </a:lnTo>
                  <a:lnTo>
                    <a:pt x="73" y="0"/>
                  </a:lnTo>
                  <a:lnTo>
                    <a:pt x="68" y="1"/>
                  </a:lnTo>
                  <a:lnTo>
                    <a:pt x="61" y="3"/>
                  </a:lnTo>
                  <a:lnTo>
                    <a:pt x="54" y="10"/>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90" name="Freeform 322"/>
            <p:cNvSpPr>
              <a:spLocks/>
            </p:cNvSpPr>
            <p:nvPr/>
          </p:nvSpPr>
          <p:spPr bwMode="auto">
            <a:xfrm>
              <a:off x="2874" y="595"/>
              <a:ext cx="82" cy="111"/>
            </a:xfrm>
            <a:custGeom>
              <a:avLst/>
              <a:gdLst>
                <a:gd name="T0" fmla="*/ 54 w 82"/>
                <a:gd name="T1" fmla="*/ 10 h 111"/>
                <a:gd name="T2" fmla="*/ 0 w 82"/>
                <a:gd name="T3" fmla="*/ 78 h 111"/>
                <a:gd name="T4" fmla="*/ 9 w 82"/>
                <a:gd name="T5" fmla="*/ 83 h 111"/>
                <a:gd name="T6" fmla="*/ 16 w 82"/>
                <a:gd name="T7" fmla="*/ 89 h 111"/>
                <a:gd name="T8" fmla="*/ 24 w 82"/>
                <a:gd name="T9" fmla="*/ 97 h 111"/>
                <a:gd name="T10" fmla="*/ 37 w 82"/>
                <a:gd name="T11" fmla="*/ 111 h 111"/>
                <a:gd name="T12" fmla="*/ 78 w 82"/>
                <a:gd name="T13" fmla="*/ 22 h 111"/>
                <a:gd name="T14" fmla="*/ 82 w 82"/>
                <a:gd name="T15" fmla="*/ 17 h 111"/>
                <a:gd name="T16" fmla="*/ 82 w 82"/>
                <a:gd name="T17" fmla="*/ 10 h 111"/>
                <a:gd name="T18" fmla="*/ 80 w 82"/>
                <a:gd name="T19" fmla="*/ 5 h 111"/>
                <a:gd name="T20" fmla="*/ 78 w 82"/>
                <a:gd name="T21" fmla="*/ 1 h 111"/>
                <a:gd name="T22" fmla="*/ 73 w 82"/>
                <a:gd name="T23" fmla="*/ 0 h 111"/>
                <a:gd name="T24" fmla="*/ 68 w 82"/>
                <a:gd name="T25" fmla="*/ 1 h 111"/>
                <a:gd name="T26" fmla="*/ 61 w 82"/>
                <a:gd name="T27" fmla="*/ 3 h 111"/>
                <a:gd name="T28" fmla="*/ 54 w 82"/>
                <a:gd name="T29" fmla="*/ 10 h 11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2"/>
                <a:gd name="T46" fmla="*/ 0 h 111"/>
                <a:gd name="T47" fmla="*/ 82 w 82"/>
                <a:gd name="T48" fmla="*/ 111 h 11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2" h="111">
                  <a:moveTo>
                    <a:pt x="54" y="10"/>
                  </a:moveTo>
                  <a:lnTo>
                    <a:pt x="0" y="78"/>
                  </a:lnTo>
                  <a:lnTo>
                    <a:pt x="9" y="83"/>
                  </a:lnTo>
                  <a:lnTo>
                    <a:pt x="16" y="89"/>
                  </a:lnTo>
                  <a:lnTo>
                    <a:pt x="24" y="97"/>
                  </a:lnTo>
                  <a:lnTo>
                    <a:pt x="37" y="111"/>
                  </a:lnTo>
                  <a:lnTo>
                    <a:pt x="78" y="22"/>
                  </a:lnTo>
                  <a:lnTo>
                    <a:pt x="82" y="17"/>
                  </a:lnTo>
                  <a:lnTo>
                    <a:pt x="82" y="10"/>
                  </a:lnTo>
                  <a:lnTo>
                    <a:pt x="80" y="5"/>
                  </a:lnTo>
                  <a:lnTo>
                    <a:pt x="78" y="1"/>
                  </a:lnTo>
                  <a:lnTo>
                    <a:pt x="73" y="0"/>
                  </a:lnTo>
                  <a:lnTo>
                    <a:pt x="68" y="1"/>
                  </a:lnTo>
                  <a:lnTo>
                    <a:pt x="61" y="3"/>
                  </a:lnTo>
                  <a:lnTo>
                    <a:pt x="54" y="10"/>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491" name="Freeform 323"/>
            <p:cNvSpPr>
              <a:spLocks/>
            </p:cNvSpPr>
            <p:nvPr/>
          </p:nvSpPr>
          <p:spPr bwMode="auto">
            <a:xfrm>
              <a:off x="2877" y="396"/>
              <a:ext cx="88" cy="120"/>
            </a:xfrm>
            <a:custGeom>
              <a:avLst/>
              <a:gdLst>
                <a:gd name="T0" fmla="*/ 61 w 88"/>
                <a:gd name="T1" fmla="*/ 111 h 120"/>
                <a:gd name="T2" fmla="*/ 0 w 88"/>
                <a:gd name="T3" fmla="*/ 26 h 120"/>
                <a:gd name="T4" fmla="*/ 13 w 88"/>
                <a:gd name="T5" fmla="*/ 22 h 120"/>
                <a:gd name="T6" fmla="*/ 21 w 88"/>
                <a:gd name="T7" fmla="*/ 19 h 120"/>
                <a:gd name="T8" fmla="*/ 32 w 88"/>
                <a:gd name="T9" fmla="*/ 12 h 120"/>
                <a:gd name="T10" fmla="*/ 42 w 88"/>
                <a:gd name="T11" fmla="*/ 0 h 120"/>
                <a:gd name="T12" fmla="*/ 82 w 88"/>
                <a:gd name="T13" fmla="*/ 99 h 120"/>
                <a:gd name="T14" fmla="*/ 86 w 88"/>
                <a:gd name="T15" fmla="*/ 106 h 120"/>
                <a:gd name="T16" fmla="*/ 88 w 88"/>
                <a:gd name="T17" fmla="*/ 111 h 120"/>
                <a:gd name="T18" fmla="*/ 86 w 88"/>
                <a:gd name="T19" fmla="*/ 117 h 120"/>
                <a:gd name="T20" fmla="*/ 84 w 88"/>
                <a:gd name="T21" fmla="*/ 120 h 120"/>
                <a:gd name="T22" fmla="*/ 79 w 88"/>
                <a:gd name="T23" fmla="*/ 120 h 120"/>
                <a:gd name="T24" fmla="*/ 74 w 88"/>
                <a:gd name="T25" fmla="*/ 120 h 120"/>
                <a:gd name="T26" fmla="*/ 68 w 88"/>
                <a:gd name="T27" fmla="*/ 117 h 120"/>
                <a:gd name="T28" fmla="*/ 61 w 88"/>
                <a:gd name="T29" fmla="*/ 111 h 1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8"/>
                <a:gd name="T46" fmla="*/ 0 h 120"/>
                <a:gd name="T47" fmla="*/ 88 w 88"/>
                <a:gd name="T48" fmla="*/ 120 h 12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8" h="120">
                  <a:moveTo>
                    <a:pt x="61" y="111"/>
                  </a:moveTo>
                  <a:lnTo>
                    <a:pt x="0" y="26"/>
                  </a:lnTo>
                  <a:lnTo>
                    <a:pt x="13" y="22"/>
                  </a:lnTo>
                  <a:lnTo>
                    <a:pt x="21" y="19"/>
                  </a:lnTo>
                  <a:lnTo>
                    <a:pt x="32" y="12"/>
                  </a:lnTo>
                  <a:lnTo>
                    <a:pt x="42" y="0"/>
                  </a:lnTo>
                  <a:lnTo>
                    <a:pt x="82" y="99"/>
                  </a:lnTo>
                  <a:lnTo>
                    <a:pt x="86" y="106"/>
                  </a:lnTo>
                  <a:lnTo>
                    <a:pt x="88" y="111"/>
                  </a:lnTo>
                  <a:lnTo>
                    <a:pt x="86" y="117"/>
                  </a:lnTo>
                  <a:lnTo>
                    <a:pt x="84" y="120"/>
                  </a:lnTo>
                  <a:lnTo>
                    <a:pt x="79" y="120"/>
                  </a:lnTo>
                  <a:lnTo>
                    <a:pt x="74" y="120"/>
                  </a:lnTo>
                  <a:lnTo>
                    <a:pt x="68" y="117"/>
                  </a:lnTo>
                  <a:lnTo>
                    <a:pt x="61" y="111"/>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92" name="Freeform 324"/>
            <p:cNvSpPr>
              <a:spLocks/>
            </p:cNvSpPr>
            <p:nvPr/>
          </p:nvSpPr>
          <p:spPr bwMode="auto">
            <a:xfrm>
              <a:off x="2877" y="396"/>
              <a:ext cx="88" cy="120"/>
            </a:xfrm>
            <a:custGeom>
              <a:avLst/>
              <a:gdLst>
                <a:gd name="T0" fmla="*/ 61 w 88"/>
                <a:gd name="T1" fmla="*/ 111 h 120"/>
                <a:gd name="T2" fmla="*/ 0 w 88"/>
                <a:gd name="T3" fmla="*/ 26 h 120"/>
                <a:gd name="T4" fmla="*/ 13 w 88"/>
                <a:gd name="T5" fmla="*/ 22 h 120"/>
                <a:gd name="T6" fmla="*/ 21 w 88"/>
                <a:gd name="T7" fmla="*/ 19 h 120"/>
                <a:gd name="T8" fmla="*/ 32 w 88"/>
                <a:gd name="T9" fmla="*/ 12 h 120"/>
                <a:gd name="T10" fmla="*/ 42 w 88"/>
                <a:gd name="T11" fmla="*/ 0 h 120"/>
                <a:gd name="T12" fmla="*/ 82 w 88"/>
                <a:gd name="T13" fmla="*/ 99 h 120"/>
                <a:gd name="T14" fmla="*/ 86 w 88"/>
                <a:gd name="T15" fmla="*/ 106 h 120"/>
                <a:gd name="T16" fmla="*/ 88 w 88"/>
                <a:gd name="T17" fmla="*/ 111 h 120"/>
                <a:gd name="T18" fmla="*/ 86 w 88"/>
                <a:gd name="T19" fmla="*/ 117 h 120"/>
                <a:gd name="T20" fmla="*/ 84 w 88"/>
                <a:gd name="T21" fmla="*/ 120 h 120"/>
                <a:gd name="T22" fmla="*/ 79 w 88"/>
                <a:gd name="T23" fmla="*/ 120 h 120"/>
                <a:gd name="T24" fmla="*/ 74 w 88"/>
                <a:gd name="T25" fmla="*/ 120 h 120"/>
                <a:gd name="T26" fmla="*/ 68 w 88"/>
                <a:gd name="T27" fmla="*/ 117 h 120"/>
                <a:gd name="T28" fmla="*/ 61 w 88"/>
                <a:gd name="T29" fmla="*/ 111 h 1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8"/>
                <a:gd name="T46" fmla="*/ 0 h 120"/>
                <a:gd name="T47" fmla="*/ 88 w 88"/>
                <a:gd name="T48" fmla="*/ 120 h 12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8" h="120">
                  <a:moveTo>
                    <a:pt x="61" y="111"/>
                  </a:moveTo>
                  <a:lnTo>
                    <a:pt x="0" y="26"/>
                  </a:lnTo>
                  <a:lnTo>
                    <a:pt x="13" y="22"/>
                  </a:lnTo>
                  <a:lnTo>
                    <a:pt x="21" y="19"/>
                  </a:lnTo>
                  <a:lnTo>
                    <a:pt x="32" y="12"/>
                  </a:lnTo>
                  <a:lnTo>
                    <a:pt x="42" y="0"/>
                  </a:lnTo>
                  <a:lnTo>
                    <a:pt x="82" y="99"/>
                  </a:lnTo>
                  <a:lnTo>
                    <a:pt x="86" y="106"/>
                  </a:lnTo>
                  <a:lnTo>
                    <a:pt x="88" y="111"/>
                  </a:lnTo>
                  <a:lnTo>
                    <a:pt x="86" y="117"/>
                  </a:lnTo>
                  <a:lnTo>
                    <a:pt x="84" y="120"/>
                  </a:lnTo>
                  <a:lnTo>
                    <a:pt x="79" y="120"/>
                  </a:lnTo>
                  <a:lnTo>
                    <a:pt x="74" y="120"/>
                  </a:lnTo>
                  <a:lnTo>
                    <a:pt x="68" y="117"/>
                  </a:lnTo>
                  <a:lnTo>
                    <a:pt x="61" y="111"/>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493" name="Freeform 325"/>
            <p:cNvSpPr>
              <a:spLocks/>
            </p:cNvSpPr>
            <p:nvPr/>
          </p:nvSpPr>
          <p:spPr bwMode="auto">
            <a:xfrm>
              <a:off x="2860" y="169"/>
              <a:ext cx="85" cy="113"/>
            </a:xfrm>
            <a:custGeom>
              <a:avLst/>
              <a:gdLst>
                <a:gd name="T0" fmla="*/ 63 w 85"/>
                <a:gd name="T1" fmla="*/ 7 h 113"/>
                <a:gd name="T2" fmla="*/ 0 w 85"/>
                <a:gd name="T3" fmla="*/ 96 h 113"/>
                <a:gd name="T4" fmla="*/ 14 w 85"/>
                <a:gd name="T5" fmla="*/ 97 h 113"/>
                <a:gd name="T6" fmla="*/ 26 w 85"/>
                <a:gd name="T7" fmla="*/ 101 h 113"/>
                <a:gd name="T8" fmla="*/ 38 w 85"/>
                <a:gd name="T9" fmla="*/ 106 h 113"/>
                <a:gd name="T10" fmla="*/ 49 w 85"/>
                <a:gd name="T11" fmla="*/ 113 h 113"/>
                <a:gd name="T12" fmla="*/ 82 w 85"/>
                <a:gd name="T13" fmla="*/ 19 h 113"/>
                <a:gd name="T14" fmla="*/ 85 w 85"/>
                <a:gd name="T15" fmla="*/ 14 h 113"/>
                <a:gd name="T16" fmla="*/ 85 w 85"/>
                <a:gd name="T17" fmla="*/ 8 h 113"/>
                <a:gd name="T18" fmla="*/ 85 w 85"/>
                <a:gd name="T19" fmla="*/ 5 h 113"/>
                <a:gd name="T20" fmla="*/ 84 w 85"/>
                <a:gd name="T21" fmla="*/ 1 h 113"/>
                <a:gd name="T22" fmla="*/ 78 w 85"/>
                <a:gd name="T23" fmla="*/ 0 h 113"/>
                <a:gd name="T24" fmla="*/ 75 w 85"/>
                <a:gd name="T25" fmla="*/ 0 h 113"/>
                <a:gd name="T26" fmla="*/ 70 w 85"/>
                <a:gd name="T27" fmla="*/ 3 h 113"/>
                <a:gd name="T28" fmla="*/ 63 w 85"/>
                <a:gd name="T29" fmla="*/ 7 h 11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113"/>
                <a:gd name="T47" fmla="*/ 85 w 85"/>
                <a:gd name="T48" fmla="*/ 113 h 11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113">
                  <a:moveTo>
                    <a:pt x="63" y="7"/>
                  </a:moveTo>
                  <a:lnTo>
                    <a:pt x="0" y="96"/>
                  </a:lnTo>
                  <a:lnTo>
                    <a:pt x="14" y="97"/>
                  </a:lnTo>
                  <a:lnTo>
                    <a:pt x="26" y="101"/>
                  </a:lnTo>
                  <a:lnTo>
                    <a:pt x="38" y="106"/>
                  </a:lnTo>
                  <a:lnTo>
                    <a:pt x="49" y="113"/>
                  </a:lnTo>
                  <a:lnTo>
                    <a:pt x="82" y="19"/>
                  </a:lnTo>
                  <a:lnTo>
                    <a:pt x="85" y="14"/>
                  </a:lnTo>
                  <a:lnTo>
                    <a:pt x="85" y="8"/>
                  </a:lnTo>
                  <a:lnTo>
                    <a:pt x="85" y="5"/>
                  </a:lnTo>
                  <a:lnTo>
                    <a:pt x="84" y="1"/>
                  </a:lnTo>
                  <a:lnTo>
                    <a:pt x="78" y="0"/>
                  </a:lnTo>
                  <a:lnTo>
                    <a:pt x="75" y="0"/>
                  </a:lnTo>
                  <a:lnTo>
                    <a:pt x="70" y="3"/>
                  </a:lnTo>
                  <a:lnTo>
                    <a:pt x="63" y="7"/>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94" name="Freeform 326"/>
            <p:cNvSpPr>
              <a:spLocks/>
            </p:cNvSpPr>
            <p:nvPr/>
          </p:nvSpPr>
          <p:spPr bwMode="auto">
            <a:xfrm>
              <a:off x="2860" y="169"/>
              <a:ext cx="85" cy="113"/>
            </a:xfrm>
            <a:custGeom>
              <a:avLst/>
              <a:gdLst>
                <a:gd name="T0" fmla="*/ 63 w 85"/>
                <a:gd name="T1" fmla="*/ 7 h 113"/>
                <a:gd name="T2" fmla="*/ 0 w 85"/>
                <a:gd name="T3" fmla="*/ 96 h 113"/>
                <a:gd name="T4" fmla="*/ 14 w 85"/>
                <a:gd name="T5" fmla="*/ 97 h 113"/>
                <a:gd name="T6" fmla="*/ 26 w 85"/>
                <a:gd name="T7" fmla="*/ 101 h 113"/>
                <a:gd name="T8" fmla="*/ 38 w 85"/>
                <a:gd name="T9" fmla="*/ 106 h 113"/>
                <a:gd name="T10" fmla="*/ 49 w 85"/>
                <a:gd name="T11" fmla="*/ 113 h 113"/>
                <a:gd name="T12" fmla="*/ 82 w 85"/>
                <a:gd name="T13" fmla="*/ 19 h 113"/>
                <a:gd name="T14" fmla="*/ 85 w 85"/>
                <a:gd name="T15" fmla="*/ 14 h 113"/>
                <a:gd name="T16" fmla="*/ 85 w 85"/>
                <a:gd name="T17" fmla="*/ 8 h 113"/>
                <a:gd name="T18" fmla="*/ 85 w 85"/>
                <a:gd name="T19" fmla="*/ 5 h 113"/>
                <a:gd name="T20" fmla="*/ 84 w 85"/>
                <a:gd name="T21" fmla="*/ 1 h 113"/>
                <a:gd name="T22" fmla="*/ 78 w 85"/>
                <a:gd name="T23" fmla="*/ 0 h 113"/>
                <a:gd name="T24" fmla="*/ 75 w 85"/>
                <a:gd name="T25" fmla="*/ 0 h 113"/>
                <a:gd name="T26" fmla="*/ 70 w 85"/>
                <a:gd name="T27" fmla="*/ 3 h 113"/>
                <a:gd name="T28" fmla="*/ 63 w 85"/>
                <a:gd name="T29" fmla="*/ 7 h 11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113"/>
                <a:gd name="T47" fmla="*/ 85 w 85"/>
                <a:gd name="T48" fmla="*/ 113 h 11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113">
                  <a:moveTo>
                    <a:pt x="63" y="7"/>
                  </a:moveTo>
                  <a:lnTo>
                    <a:pt x="0" y="96"/>
                  </a:lnTo>
                  <a:lnTo>
                    <a:pt x="14" y="97"/>
                  </a:lnTo>
                  <a:lnTo>
                    <a:pt x="26" y="101"/>
                  </a:lnTo>
                  <a:lnTo>
                    <a:pt x="38" y="106"/>
                  </a:lnTo>
                  <a:lnTo>
                    <a:pt x="49" y="113"/>
                  </a:lnTo>
                  <a:lnTo>
                    <a:pt x="82" y="19"/>
                  </a:lnTo>
                  <a:lnTo>
                    <a:pt x="85" y="14"/>
                  </a:lnTo>
                  <a:lnTo>
                    <a:pt x="85" y="8"/>
                  </a:lnTo>
                  <a:lnTo>
                    <a:pt x="85" y="5"/>
                  </a:lnTo>
                  <a:lnTo>
                    <a:pt x="84" y="1"/>
                  </a:lnTo>
                  <a:lnTo>
                    <a:pt x="78" y="0"/>
                  </a:lnTo>
                  <a:lnTo>
                    <a:pt x="75" y="0"/>
                  </a:lnTo>
                  <a:lnTo>
                    <a:pt x="70" y="3"/>
                  </a:lnTo>
                  <a:lnTo>
                    <a:pt x="63" y="7"/>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495" name="Freeform 327"/>
            <p:cNvSpPr>
              <a:spLocks/>
            </p:cNvSpPr>
            <p:nvPr/>
          </p:nvSpPr>
          <p:spPr bwMode="auto">
            <a:xfrm>
              <a:off x="2781" y="1541"/>
              <a:ext cx="159" cy="159"/>
            </a:xfrm>
            <a:custGeom>
              <a:avLst/>
              <a:gdLst>
                <a:gd name="T0" fmla="*/ 0 w 159"/>
                <a:gd name="T1" fmla="*/ 78 h 159"/>
                <a:gd name="T2" fmla="*/ 2 w 159"/>
                <a:gd name="T3" fmla="*/ 63 h 159"/>
                <a:gd name="T4" fmla="*/ 7 w 159"/>
                <a:gd name="T5" fmla="*/ 47 h 159"/>
                <a:gd name="T6" fmla="*/ 14 w 159"/>
                <a:gd name="T7" fmla="*/ 35 h 159"/>
                <a:gd name="T8" fmla="*/ 25 w 159"/>
                <a:gd name="T9" fmla="*/ 23 h 159"/>
                <a:gd name="T10" fmla="*/ 35 w 159"/>
                <a:gd name="T11" fmla="*/ 12 h 159"/>
                <a:gd name="T12" fmla="*/ 49 w 159"/>
                <a:gd name="T13" fmla="*/ 5 h 159"/>
                <a:gd name="T14" fmla="*/ 65 w 159"/>
                <a:gd name="T15" fmla="*/ 0 h 159"/>
                <a:gd name="T16" fmla="*/ 81 w 159"/>
                <a:gd name="T17" fmla="*/ 0 h 159"/>
                <a:gd name="T18" fmla="*/ 96 w 159"/>
                <a:gd name="T19" fmla="*/ 0 h 159"/>
                <a:gd name="T20" fmla="*/ 112 w 159"/>
                <a:gd name="T21" fmla="*/ 5 h 159"/>
                <a:gd name="T22" fmla="*/ 124 w 159"/>
                <a:gd name="T23" fmla="*/ 12 h 159"/>
                <a:gd name="T24" fmla="*/ 137 w 159"/>
                <a:gd name="T25" fmla="*/ 23 h 159"/>
                <a:gd name="T26" fmla="*/ 147 w 159"/>
                <a:gd name="T27" fmla="*/ 35 h 159"/>
                <a:gd name="T28" fmla="*/ 154 w 159"/>
                <a:gd name="T29" fmla="*/ 47 h 159"/>
                <a:gd name="T30" fmla="*/ 157 w 159"/>
                <a:gd name="T31" fmla="*/ 63 h 159"/>
                <a:gd name="T32" fmla="*/ 159 w 159"/>
                <a:gd name="T33" fmla="*/ 78 h 159"/>
                <a:gd name="T34" fmla="*/ 157 w 159"/>
                <a:gd name="T35" fmla="*/ 94 h 159"/>
                <a:gd name="T36" fmla="*/ 154 w 159"/>
                <a:gd name="T37" fmla="*/ 110 h 159"/>
                <a:gd name="T38" fmla="*/ 147 w 159"/>
                <a:gd name="T39" fmla="*/ 124 h 159"/>
                <a:gd name="T40" fmla="*/ 137 w 159"/>
                <a:gd name="T41" fmla="*/ 134 h 159"/>
                <a:gd name="T42" fmla="*/ 124 w 159"/>
                <a:gd name="T43" fmla="*/ 145 h 159"/>
                <a:gd name="T44" fmla="*/ 112 w 159"/>
                <a:gd name="T45" fmla="*/ 152 h 159"/>
                <a:gd name="T46" fmla="*/ 96 w 159"/>
                <a:gd name="T47" fmla="*/ 157 h 159"/>
                <a:gd name="T48" fmla="*/ 81 w 159"/>
                <a:gd name="T49" fmla="*/ 159 h 159"/>
                <a:gd name="T50" fmla="*/ 65 w 159"/>
                <a:gd name="T51" fmla="*/ 157 h 159"/>
                <a:gd name="T52" fmla="*/ 49 w 159"/>
                <a:gd name="T53" fmla="*/ 152 h 159"/>
                <a:gd name="T54" fmla="*/ 35 w 159"/>
                <a:gd name="T55" fmla="*/ 145 h 159"/>
                <a:gd name="T56" fmla="*/ 25 w 159"/>
                <a:gd name="T57" fmla="*/ 134 h 159"/>
                <a:gd name="T58" fmla="*/ 14 w 159"/>
                <a:gd name="T59" fmla="*/ 124 h 159"/>
                <a:gd name="T60" fmla="*/ 7 w 159"/>
                <a:gd name="T61" fmla="*/ 110 h 159"/>
                <a:gd name="T62" fmla="*/ 2 w 159"/>
                <a:gd name="T63" fmla="*/ 94 h 159"/>
                <a:gd name="T64" fmla="*/ 0 w 159"/>
                <a:gd name="T65" fmla="*/ 78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0" y="78"/>
                  </a:moveTo>
                  <a:lnTo>
                    <a:pt x="2" y="63"/>
                  </a:lnTo>
                  <a:lnTo>
                    <a:pt x="7" y="47"/>
                  </a:lnTo>
                  <a:lnTo>
                    <a:pt x="14" y="35"/>
                  </a:lnTo>
                  <a:lnTo>
                    <a:pt x="25" y="23"/>
                  </a:lnTo>
                  <a:lnTo>
                    <a:pt x="35" y="12"/>
                  </a:lnTo>
                  <a:lnTo>
                    <a:pt x="49" y="5"/>
                  </a:lnTo>
                  <a:lnTo>
                    <a:pt x="65" y="0"/>
                  </a:lnTo>
                  <a:lnTo>
                    <a:pt x="81" y="0"/>
                  </a:lnTo>
                  <a:lnTo>
                    <a:pt x="96" y="0"/>
                  </a:lnTo>
                  <a:lnTo>
                    <a:pt x="112" y="5"/>
                  </a:lnTo>
                  <a:lnTo>
                    <a:pt x="124" y="12"/>
                  </a:lnTo>
                  <a:lnTo>
                    <a:pt x="137" y="23"/>
                  </a:lnTo>
                  <a:lnTo>
                    <a:pt x="147" y="35"/>
                  </a:lnTo>
                  <a:lnTo>
                    <a:pt x="154" y="47"/>
                  </a:lnTo>
                  <a:lnTo>
                    <a:pt x="157" y="63"/>
                  </a:lnTo>
                  <a:lnTo>
                    <a:pt x="159" y="78"/>
                  </a:lnTo>
                  <a:lnTo>
                    <a:pt x="157" y="94"/>
                  </a:lnTo>
                  <a:lnTo>
                    <a:pt x="154" y="110"/>
                  </a:lnTo>
                  <a:lnTo>
                    <a:pt x="147" y="124"/>
                  </a:lnTo>
                  <a:lnTo>
                    <a:pt x="137" y="134"/>
                  </a:lnTo>
                  <a:lnTo>
                    <a:pt x="124" y="145"/>
                  </a:lnTo>
                  <a:lnTo>
                    <a:pt x="112" y="152"/>
                  </a:lnTo>
                  <a:lnTo>
                    <a:pt x="96" y="157"/>
                  </a:lnTo>
                  <a:lnTo>
                    <a:pt x="81" y="159"/>
                  </a:lnTo>
                  <a:lnTo>
                    <a:pt x="65" y="157"/>
                  </a:lnTo>
                  <a:lnTo>
                    <a:pt x="49" y="152"/>
                  </a:lnTo>
                  <a:lnTo>
                    <a:pt x="35" y="145"/>
                  </a:lnTo>
                  <a:lnTo>
                    <a:pt x="25" y="134"/>
                  </a:lnTo>
                  <a:lnTo>
                    <a:pt x="14" y="124"/>
                  </a:lnTo>
                  <a:lnTo>
                    <a:pt x="7" y="110"/>
                  </a:lnTo>
                  <a:lnTo>
                    <a:pt x="2" y="94"/>
                  </a:lnTo>
                  <a:lnTo>
                    <a:pt x="0" y="78"/>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96" name="Freeform 328"/>
            <p:cNvSpPr>
              <a:spLocks/>
            </p:cNvSpPr>
            <p:nvPr/>
          </p:nvSpPr>
          <p:spPr bwMode="auto">
            <a:xfrm>
              <a:off x="2629" y="1565"/>
              <a:ext cx="109" cy="109"/>
            </a:xfrm>
            <a:custGeom>
              <a:avLst/>
              <a:gdLst>
                <a:gd name="T0" fmla="*/ 0 w 109"/>
                <a:gd name="T1" fmla="*/ 54 h 109"/>
                <a:gd name="T2" fmla="*/ 2 w 109"/>
                <a:gd name="T3" fmla="*/ 44 h 109"/>
                <a:gd name="T4" fmla="*/ 4 w 109"/>
                <a:gd name="T5" fmla="*/ 34 h 109"/>
                <a:gd name="T6" fmla="*/ 9 w 109"/>
                <a:gd name="T7" fmla="*/ 25 h 109"/>
                <a:gd name="T8" fmla="*/ 16 w 109"/>
                <a:gd name="T9" fmla="*/ 16 h 109"/>
                <a:gd name="T10" fmla="*/ 23 w 109"/>
                <a:gd name="T11" fmla="*/ 9 h 109"/>
                <a:gd name="T12" fmla="*/ 34 w 109"/>
                <a:gd name="T13" fmla="*/ 6 h 109"/>
                <a:gd name="T14" fmla="*/ 44 w 109"/>
                <a:gd name="T15" fmla="*/ 2 h 109"/>
                <a:gd name="T16" fmla="*/ 55 w 109"/>
                <a:gd name="T17" fmla="*/ 0 h 109"/>
                <a:gd name="T18" fmla="*/ 65 w 109"/>
                <a:gd name="T19" fmla="*/ 2 h 109"/>
                <a:gd name="T20" fmla="*/ 76 w 109"/>
                <a:gd name="T21" fmla="*/ 6 h 109"/>
                <a:gd name="T22" fmla="*/ 84 w 109"/>
                <a:gd name="T23" fmla="*/ 9 h 109"/>
                <a:gd name="T24" fmla="*/ 93 w 109"/>
                <a:gd name="T25" fmla="*/ 16 h 109"/>
                <a:gd name="T26" fmla="*/ 98 w 109"/>
                <a:gd name="T27" fmla="*/ 25 h 109"/>
                <a:gd name="T28" fmla="*/ 103 w 109"/>
                <a:gd name="T29" fmla="*/ 34 h 109"/>
                <a:gd name="T30" fmla="*/ 107 w 109"/>
                <a:gd name="T31" fmla="*/ 44 h 109"/>
                <a:gd name="T32" fmla="*/ 109 w 109"/>
                <a:gd name="T33" fmla="*/ 54 h 109"/>
                <a:gd name="T34" fmla="*/ 107 w 109"/>
                <a:gd name="T35" fmla="*/ 65 h 109"/>
                <a:gd name="T36" fmla="*/ 103 w 109"/>
                <a:gd name="T37" fmla="*/ 75 h 109"/>
                <a:gd name="T38" fmla="*/ 98 w 109"/>
                <a:gd name="T39" fmla="*/ 84 h 109"/>
                <a:gd name="T40" fmla="*/ 93 w 109"/>
                <a:gd name="T41" fmla="*/ 93 h 109"/>
                <a:gd name="T42" fmla="*/ 84 w 109"/>
                <a:gd name="T43" fmla="*/ 100 h 109"/>
                <a:gd name="T44" fmla="*/ 76 w 109"/>
                <a:gd name="T45" fmla="*/ 103 h 109"/>
                <a:gd name="T46" fmla="*/ 65 w 109"/>
                <a:gd name="T47" fmla="*/ 107 h 109"/>
                <a:gd name="T48" fmla="*/ 55 w 109"/>
                <a:gd name="T49" fmla="*/ 109 h 109"/>
                <a:gd name="T50" fmla="*/ 44 w 109"/>
                <a:gd name="T51" fmla="*/ 107 h 109"/>
                <a:gd name="T52" fmla="*/ 34 w 109"/>
                <a:gd name="T53" fmla="*/ 103 h 109"/>
                <a:gd name="T54" fmla="*/ 23 w 109"/>
                <a:gd name="T55" fmla="*/ 100 h 109"/>
                <a:gd name="T56" fmla="*/ 16 w 109"/>
                <a:gd name="T57" fmla="*/ 93 h 109"/>
                <a:gd name="T58" fmla="*/ 9 w 109"/>
                <a:gd name="T59" fmla="*/ 84 h 109"/>
                <a:gd name="T60" fmla="*/ 4 w 109"/>
                <a:gd name="T61" fmla="*/ 75 h 109"/>
                <a:gd name="T62" fmla="*/ 2 w 109"/>
                <a:gd name="T63" fmla="*/ 65 h 109"/>
                <a:gd name="T64" fmla="*/ 0 w 109"/>
                <a:gd name="T65" fmla="*/ 54 h 10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9"/>
                <a:gd name="T100" fmla="*/ 0 h 109"/>
                <a:gd name="T101" fmla="*/ 109 w 109"/>
                <a:gd name="T102" fmla="*/ 109 h 10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9" h="109">
                  <a:moveTo>
                    <a:pt x="0" y="54"/>
                  </a:moveTo>
                  <a:lnTo>
                    <a:pt x="2" y="44"/>
                  </a:lnTo>
                  <a:lnTo>
                    <a:pt x="4" y="34"/>
                  </a:lnTo>
                  <a:lnTo>
                    <a:pt x="9" y="25"/>
                  </a:lnTo>
                  <a:lnTo>
                    <a:pt x="16" y="16"/>
                  </a:lnTo>
                  <a:lnTo>
                    <a:pt x="23" y="9"/>
                  </a:lnTo>
                  <a:lnTo>
                    <a:pt x="34" y="6"/>
                  </a:lnTo>
                  <a:lnTo>
                    <a:pt x="44" y="2"/>
                  </a:lnTo>
                  <a:lnTo>
                    <a:pt x="55" y="0"/>
                  </a:lnTo>
                  <a:lnTo>
                    <a:pt x="65" y="2"/>
                  </a:lnTo>
                  <a:lnTo>
                    <a:pt x="76" y="6"/>
                  </a:lnTo>
                  <a:lnTo>
                    <a:pt x="84" y="9"/>
                  </a:lnTo>
                  <a:lnTo>
                    <a:pt x="93" y="16"/>
                  </a:lnTo>
                  <a:lnTo>
                    <a:pt x="98" y="25"/>
                  </a:lnTo>
                  <a:lnTo>
                    <a:pt x="103" y="34"/>
                  </a:lnTo>
                  <a:lnTo>
                    <a:pt x="107" y="44"/>
                  </a:lnTo>
                  <a:lnTo>
                    <a:pt x="109" y="54"/>
                  </a:lnTo>
                  <a:lnTo>
                    <a:pt x="107" y="65"/>
                  </a:lnTo>
                  <a:lnTo>
                    <a:pt x="103" y="75"/>
                  </a:lnTo>
                  <a:lnTo>
                    <a:pt x="98" y="84"/>
                  </a:lnTo>
                  <a:lnTo>
                    <a:pt x="93" y="93"/>
                  </a:lnTo>
                  <a:lnTo>
                    <a:pt x="84" y="100"/>
                  </a:lnTo>
                  <a:lnTo>
                    <a:pt x="76" y="103"/>
                  </a:lnTo>
                  <a:lnTo>
                    <a:pt x="65" y="107"/>
                  </a:lnTo>
                  <a:lnTo>
                    <a:pt x="55" y="109"/>
                  </a:lnTo>
                  <a:lnTo>
                    <a:pt x="44" y="107"/>
                  </a:lnTo>
                  <a:lnTo>
                    <a:pt x="34" y="103"/>
                  </a:lnTo>
                  <a:lnTo>
                    <a:pt x="23" y="100"/>
                  </a:lnTo>
                  <a:lnTo>
                    <a:pt x="16" y="93"/>
                  </a:lnTo>
                  <a:lnTo>
                    <a:pt x="9" y="84"/>
                  </a:lnTo>
                  <a:lnTo>
                    <a:pt x="4" y="75"/>
                  </a:lnTo>
                  <a:lnTo>
                    <a:pt x="2" y="65"/>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97" name="Freeform 329"/>
            <p:cNvSpPr>
              <a:spLocks/>
            </p:cNvSpPr>
            <p:nvPr/>
          </p:nvSpPr>
          <p:spPr bwMode="auto">
            <a:xfrm>
              <a:off x="2732" y="1597"/>
              <a:ext cx="72" cy="47"/>
            </a:xfrm>
            <a:custGeom>
              <a:avLst/>
              <a:gdLst>
                <a:gd name="T0" fmla="*/ 62 w 72"/>
                <a:gd name="T1" fmla="*/ 40 h 47"/>
                <a:gd name="T2" fmla="*/ 0 w 72"/>
                <a:gd name="T3" fmla="*/ 47 h 47"/>
                <a:gd name="T4" fmla="*/ 2 w 72"/>
                <a:gd name="T5" fmla="*/ 35 h 47"/>
                <a:gd name="T6" fmla="*/ 2 w 72"/>
                <a:gd name="T7" fmla="*/ 24 h 47"/>
                <a:gd name="T8" fmla="*/ 2 w 72"/>
                <a:gd name="T9" fmla="*/ 12 h 47"/>
                <a:gd name="T10" fmla="*/ 0 w 72"/>
                <a:gd name="T11" fmla="*/ 0 h 47"/>
                <a:gd name="T12" fmla="*/ 62 w 72"/>
                <a:gd name="T13" fmla="*/ 5 h 47"/>
                <a:gd name="T14" fmla="*/ 67 w 72"/>
                <a:gd name="T15" fmla="*/ 7 h 47"/>
                <a:gd name="T16" fmla="*/ 70 w 72"/>
                <a:gd name="T17" fmla="*/ 10 h 47"/>
                <a:gd name="T18" fmla="*/ 72 w 72"/>
                <a:gd name="T19" fmla="*/ 15 h 47"/>
                <a:gd name="T20" fmla="*/ 72 w 72"/>
                <a:gd name="T21" fmla="*/ 22 h 47"/>
                <a:gd name="T22" fmla="*/ 72 w 72"/>
                <a:gd name="T23" fmla="*/ 29 h 47"/>
                <a:gd name="T24" fmla="*/ 70 w 72"/>
                <a:gd name="T25" fmla="*/ 35 h 47"/>
                <a:gd name="T26" fmla="*/ 67 w 72"/>
                <a:gd name="T27" fmla="*/ 38 h 47"/>
                <a:gd name="T28" fmla="*/ 62 w 72"/>
                <a:gd name="T29" fmla="*/ 40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2"/>
                <a:gd name="T46" fmla="*/ 0 h 47"/>
                <a:gd name="T47" fmla="*/ 72 w 72"/>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2" h="47">
                  <a:moveTo>
                    <a:pt x="62" y="40"/>
                  </a:moveTo>
                  <a:lnTo>
                    <a:pt x="0" y="47"/>
                  </a:lnTo>
                  <a:lnTo>
                    <a:pt x="2" y="35"/>
                  </a:lnTo>
                  <a:lnTo>
                    <a:pt x="2" y="24"/>
                  </a:lnTo>
                  <a:lnTo>
                    <a:pt x="2" y="12"/>
                  </a:lnTo>
                  <a:lnTo>
                    <a:pt x="0" y="0"/>
                  </a:lnTo>
                  <a:lnTo>
                    <a:pt x="62" y="5"/>
                  </a:lnTo>
                  <a:lnTo>
                    <a:pt x="67" y="7"/>
                  </a:lnTo>
                  <a:lnTo>
                    <a:pt x="70" y="10"/>
                  </a:lnTo>
                  <a:lnTo>
                    <a:pt x="72" y="15"/>
                  </a:lnTo>
                  <a:lnTo>
                    <a:pt x="72" y="22"/>
                  </a:lnTo>
                  <a:lnTo>
                    <a:pt x="72" y="29"/>
                  </a:lnTo>
                  <a:lnTo>
                    <a:pt x="70" y="35"/>
                  </a:lnTo>
                  <a:lnTo>
                    <a:pt x="67" y="38"/>
                  </a:lnTo>
                  <a:lnTo>
                    <a:pt x="62" y="40"/>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98" name="Freeform 330"/>
            <p:cNvSpPr>
              <a:spLocks/>
            </p:cNvSpPr>
            <p:nvPr/>
          </p:nvSpPr>
          <p:spPr bwMode="auto">
            <a:xfrm>
              <a:off x="2732" y="1597"/>
              <a:ext cx="72" cy="47"/>
            </a:xfrm>
            <a:custGeom>
              <a:avLst/>
              <a:gdLst>
                <a:gd name="T0" fmla="*/ 62 w 72"/>
                <a:gd name="T1" fmla="*/ 40 h 47"/>
                <a:gd name="T2" fmla="*/ 0 w 72"/>
                <a:gd name="T3" fmla="*/ 47 h 47"/>
                <a:gd name="T4" fmla="*/ 2 w 72"/>
                <a:gd name="T5" fmla="*/ 35 h 47"/>
                <a:gd name="T6" fmla="*/ 2 w 72"/>
                <a:gd name="T7" fmla="*/ 24 h 47"/>
                <a:gd name="T8" fmla="*/ 2 w 72"/>
                <a:gd name="T9" fmla="*/ 12 h 47"/>
                <a:gd name="T10" fmla="*/ 0 w 72"/>
                <a:gd name="T11" fmla="*/ 0 h 47"/>
                <a:gd name="T12" fmla="*/ 62 w 72"/>
                <a:gd name="T13" fmla="*/ 5 h 47"/>
                <a:gd name="T14" fmla="*/ 67 w 72"/>
                <a:gd name="T15" fmla="*/ 7 h 47"/>
                <a:gd name="T16" fmla="*/ 70 w 72"/>
                <a:gd name="T17" fmla="*/ 10 h 47"/>
                <a:gd name="T18" fmla="*/ 72 w 72"/>
                <a:gd name="T19" fmla="*/ 15 h 47"/>
                <a:gd name="T20" fmla="*/ 72 w 72"/>
                <a:gd name="T21" fmla="*/ 22 h 47"/>
                <a:gd name="T22" fmla="*/ 72 w 72"/>
                <a:gd name="T23" fmla="*/ 29 h 47"/>
                <a:gd name="T24" fmla="*/ 70 w 72"/>
                <a:gd name="T25" fmla="*/ 35 h 47"/>
                <a:gd name="T26" fmla="*/ 67 w 72"/>
                <a:gd name="T27" fmla="*/ 38 h 47"/>
                <a:gd name="T28" fmla="*/ 62 w 72"/>
                <a:gd name="T29" fmla="*/ 40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2"/>
                <a:gd name="T46" fmla="*/ 0 h 47"/>
                <a:gd name="T47" fmla="*/ 72 w 72"/>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2" h="47">
                  <a:moveTo>
                    <a:pt x="62" y="40"/>
                  </a:moveTo>
                  <a:lnTo>
                    <a:pt x="0" y="47"/>
                  </a:lnTo>
                  <a:lnTo>
                    <a:pt x="2" y="35"/>
                  </a:lnTo>
                  <a:lnTo>
                    <a:pt x="2" y="24"/>
                  </a:lnTo>
                  <a:lnTo>
                    <a:pt x="2" y="12"/>
                  </a:lnTo>
                  <a:lnTo>
                    <a:pt x="0" y="0"/>
                  </a:lnTo>
                  <a:lnTo>
                    <a:pt x="62" y="5"/>
                  </a:lnTo>
                  <a:lnTo>
                    <a:pt x="67" y="7"/>
                  </a:lnTo>
                  <a:lnTo>
                    <a:pt x="70" y="10"/>
                  </a:lnTo>
                  <a:lnTo>
                    <a:pt x="72" y="15"/>
                  </a:lnTo>
                  <a:lnTo>
                    <a:pt x="72" y="22"/>
                  </a:lnTo>
                  <a:lnTo>
                    <a:pt x="72" y="29"/>
                  </a:lnTo>
                  <a:lnTo>
                    <a:pt x="70" y="35"/>
                  </a:lnTo>
                  <a:lnTo>
                    <a:pt x="67" y="38"/>
                  </a:lnTo>
                  <a:lnTo>
                    <a:pt x="62" y="40"/>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499" name="Freeform 331"/>
            <p:cNvSpPr>
              <a:spLocks/>
            </p:cNvSpPr>
            <p:nvPr/>
          </p:nvSpPr>
          <p:spPr bwMode="auto">
            <a:xfrm>
              <a:off x="2860" y="1445"/>
              <a:ext cx="85" cy="112"/>
            </a:xfrm>
            <a:custGeom>
              <a:avLst/>
              <a:gdLst>
                <a:gd name="T0" fmla="*/ 63 w 85"/>
                <a:gd name="T1" fmla="*/ 7 h 112"/>
                <a:gd name="T2" fmla="*/ 0 w 85"/>
                <a:gd name="T3" fmla="*/ 96 h 112"/>
                <a:gd name="T4" fmla="*/ 14 w 85"/>
                <a:gd name="T5" fmla="*/ 98 h 112"/>
                <a:gd name="T6" fmla="*/ 26 w 85"/>
                <a:gd name="T7" fmla="*/ 101 h 112"/>
                <a:gd name="T8" fmla="*/ 38 w 85"/>
                <a:gd name="T9" fmla="*/ 105 h 112"/>
                <a:gd name="T10" fmla="*/ 49 w 85"/>
                <a:gd name="T11" fmla="*/ 112 h 112"/>
                <a:gd name="T12" fmla="*/ 82 w 85"/>
                <a:gd name="T13" fmla="*/ 19 h 112"/>
                <a:gd name="T14" fmla="*/ 85 w 85"/>
                <a:gd name="T15" fmla="*/ 14 h 112"/>
                <a:gd name="T16" fmla="*/ 85 w 85"/>
                <a:gd name="T17" fmla="*/ 9 h 112"/>
                <a:gd name="T18" fmla="*/ 85 w 85"/>
                <a:gd name="T19" fmla="*/ 3 h 112"/>
                <a:gd name="T20" fmla="*/ 84 w 85"/>
                <a:gd name="T21" fmla="*/ 2 h 112"/>
                <a:gd name="T22" fmla="*/ 78 w 85"/>
                <a:gd name="T23" fmla="*/ 0 h 112"/>
                <a:gd name="T24" fmla="*/ 75 w 85"/>
                <a:gd name="T25" fmla="*/ 0 h 112"/>
                <a:gd name="T26" fmla="*/ 70 w 85"/>
                <a:gd name="T27" fmla="*/ 2 h 112"/>
                <a:gd name="T28" fmla="*/ 63 w 85"/>
                <a:gd name="T29" fmla="*/ 7 h 1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112"/>
                <a:gd name="T47" fmla="*/ 85 w 85"/>
                <a:gd name="T48" fmla="*/ 112 h 11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112">
                  <a:moveTo>
                    <a:pt x="63" y="7"/>
                  </a:moveTo>
                  <a:lnTo>
                    <a:pt x="0" y="96"/>
                  </a:lnTo>
                  <a:lnTo>
                    <a:pt x="14" y="98"/>
                  </a:lnTo>
                  <a:lnTo>
                    <a:pt x="26" y="101"/>
                  </a:lnTo>
                  <a:lnTo>
                    <a:pt x="38" y="105"/>
                  </a:lnTo>
                  <a:lnTo>
                    <a:pt x="49" y="112"/>
                  </a:lnTo>
                  <a:lnTo>
                    <a:pt x="82" y="19"/>
                  </a:lnTo>
                  <a:lnTo>
                    <a:pt x="85" y="14"/>
                  </a:lnTo>
                  <a:lnTo>
                    <a:pt x="85" y="9"/>
                  </a:lnTo>
                  <a:lnTo>
                    <a:pt x="85" y="3"/>
                  </a:lnTo>
                  <a:lnTo>
                    <a:pt x="84" y="2"/>
                  </a:lnTo>
                  <a:lnTo>
                    <a:pt x="78" y="0"/>
                  </a:lnTo>
                  <a:lnTo>
                    <a:pt x="75" y="0"/>
                  </a:lnTo>
                  <a:lnTo>
                    <a:pt x="70" y="2"/>
                  </a:lnTo>
                  <a:lnTo>
                    <a:pt x="63" y="7"/>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00" name="Freeform 332"/>
            <p:cNvSpPr>
              <a:spLocks/>
            </p:cNvSpPr>
            <p:nvPr/>
          </p:nvSpPr>
          <p:spPr bwMode="auto">
            <a:xfrm>
              <a:off x="2860" y="1445"/>
              <a:ext cx="85" cy="112"/>
            </a:xfrm>
            <a:custGeom>
              <a:avLst/>
              <a:gdLst>
                <a:gd name="T0" fmla="*/ 63 w 85"/>
                <a:gd name="T1" fmla="*/ 7 h 112"/>
                <a:gd name="T2" fmla="*/ 0 w 85"/>
                <a:gd name="T3" fmla="*/ 96 h 112"/>
                <a:gd name="T4" fmla="*/ 14 w 85"/>
                <a:gd name="T5" fmla="*/ 98 h 112"/>
                <a:gd name="T6" fmla="*/ 26 w 85"/>
                <a:gd name="T7" fmla="*/ 101 h 112"/>
                <a:gd name="T8" fmla="*/ 38 w 85"/>
                <a:gd name="T9" fmla="*/ 105 h 112"/>
                <a:gd name="T10" fmla="*/ 49 w 85"/>
                <a:gd name="T11" fmla="*/ 112 h 112"/>
                <a:gd name="T12" fmla="*/ 82 w 85"/>
                <a:gd name="T13" fmla="*/ 19 h 112"/>
                <a:gd name="T14" fmla="*/ 85 w 85"/>
                <a:gd name="T15" fmla="*/ 14 h 112"/>
                <a:gd name="T16" fmla="*/ 85 w 85"/>
                <a:gd name="T17" fmla="*/ 9 h 112"/>
                <a:gd name="T18" fmla="*/ 85 w 85"/>
                <a:gd name="T19" fmla="*/ 3 h 112"/>
                <a:gd name="T20" fmla="*/ 84 w 85"/>
                <a:gd name="T21" fmla="*/ 2 h 112"/>
                <a:gd name="T22" fmla="*/ 78 w 85"/>
                <a:gd name="T23" fmla="*/ 0 h 112"/>
                <a:gd name="T24" fmla="*/ 75 w 85"/>
                <a:gd name="T25" fmla="*/ 0 h 112"/>
                <a:gd name="T26" fmla="*/ 70 w 85"/>
                <a:gd name="T27" fmla="*/ 2 h 112"/>
                <a:gd name="T28" fmla="*/ 63 w 85"/>
                <a:gd name="T29" fmla="*/ 7 h 1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112"/>
                <a:gd name="T47" fmla="*/ 85 w 85"/>
                <a:gd name="T48" fmla="*/ 112 h 11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112">
                  <a:moveTo>
                    <a:pt x="63" y="7"/>
                  </a:moveTo>
                  <a:lnTo>
                    <a:pt x="0" y="96"/>
                  </a:lnTo>
                  <a:lnTo>
                    <a:pt x="14" y="98"/>
                  </a:lnTo>
                  <a:lnTo>
                    <a:pt x="26" y="101"/>
                  </a:lnTo>
                  <a:lnTo>
                    <a:pt x="38" y="105"/>
                  </a:lnTo>
                  <a:lnTo>
                    <a:pt x="49" y="112"/>
                  </a:lnTo>
                  <a:lnTo>
                    <a:pt x="82" y="19"/>
                  </a:lnTo>
                  <a:lnTo>
                    <a:pt x="85" y="14"/>
                  </a:lnTo>
                  <a:lnTo>
                    <a:pt x="85" y="9"/>
                  </a:lnTo>
                  <a:lnTo>
                    <a:pt x="85" y="3"/>
                  </a:lnTo>
                  <a:lnTo>
                    <a:pt x="84" y="2"/>
                  </a:lnTo>
                  <a:lnTo>
                    <a:pt x="78" y="0"/>
                  </a:lnTo>
                  <a:lnTo>
                    <a:pt x="75" y="0"/>
                  </a:lnTo>
                  <a:lnTo>
                    <a:pt x="70" y="2"/>
                  </a:lnTo>
                  <a:lnTo>
                    <a:pt x="63" y="7"/>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501" name="Freeform 333"/>
            <p:cNvSpPr>
              <a:spLocks/>
            </p:cNvSpPr>
            <p:nvPr/>
          </p:nvSpPr>
          <p:spPr bwMode="auto">
            <a:xfrm>
              <a:off x="2893" y="2801"/>
              <a:ext cx="155" cy="156"/>
            </a:xfrm>
            <a:custGeom>
              <a:avLst/>
              <a:gdLst>
                <a:gd name="T0" fmla="*/ 155 w 155"/>
                <a:gd name="T1" fmla="*/ 79 h 156"/>
                <a:gd name="T2" fmla="*/ 154 w 155"/>
                <a:gd name="T3" fmla="*/ 95 h 156"/>
                <a:gd name="T4" fmla="*/ 150 w 155"/>
                <a:gd name="T5" fmla="*/ 109 h 156"/>
                <a:gd name="T6" fmla="*/ 142 w 155"/>
                <a:gd name="T7" fmla="*/ 123 h 156"/>
                <a:gd name="T8" fmla="*/ 133 w 155"/>
                <a:gd name="T9" fmla="*/ 133 h 156"/>
                <a:gd name="T10" fmla="*/ 121 w 155"/>
                <a:gd name="T11" fmla="*/ 144 h 156"/>
                <a:gd name="T12" fmla="*/ 108 w 155"/>
                <a:gd name="T13" fmla="*/ 150 h 156"/>
                <a:gd name="T14" fmla="*/ 93 w 155"/>
                <a:gd name="T15" fmla="*/ 154 h 156"/>
                <a:gd name="T16" fmla="*/ 77 w 155"/>
                <a:gd name="T17" fmla="*/ 156 h 156"/>
                <a:gd name="T18" fmla="*/ 63 w 155"/>
                <a:gd name="T19" fmla="*/ 154 h 156"/>
                <a:gd name="T20" fmla="*/ 47 w 155"/>
                <a:gd name="T21" fmla="*/ 150 h 156"/>
                <a:gd name="T22" fmla="*/ 35 w 155"/>
                <a:gd name="T23" fmla="*/ 144 h 156"/>
                <a:gd name="T24" fmla="*/ 23 w 155"/>
                <a:gd name="T25" fmla="*/ 133 h 156"/>
                <a:gd name="T26" fmla="*/ 14 w 155"/>
                <a:gd name="T27" fmla="*/ 123 h 156"/>
                <a:gd name="T28" fmla="*/ 5 w 155"/>
                <a:gd name="T29" fmla="*/ 109 h 156"/>
                <a:gd name="T30" fmla="*/ 2 w 155"/>
                <a:gd name="T31" fmla="*/ 95 h 156"/>
                <a:gd name="T32" fmla="*/ 0 w 155"/>
                <a:gd name="T33" fmla="*/ 79 h 156"/>
                <a:gd name="T34" fmla="*/ 2 w 155"/>
                <a:gd name="T35" fmla="*/ 63 h 156"/>
                <a:gd name="T36" fmla="*/ 5 w 155"/>
                <a:gd name="T37" fmla="*/ 47 h 156"/>
                <a:gd name="T38" fmla="*/ 14 w 155"/>
                <a:gd name="T39" fmla="*/ 35 h 156"/>
                <a:gd name="T40" fmla="*/ 23 w 155"/>
                <a:gd name="T41" fmla="*/ 23 h 156"/>
                <a:gd name="T42" fmla="*/ 35 w 155"/>
                <a:gd name="T43" fmla="*/ 14 h 156"/>
                <a:gd name="T44" fmla="*/ 47 w 155"/>
                <a:gd name="T45" fmla="*/ 7 h 156"/>
                <a:gd name="T46" fmla="*/ 63 w 155"/>
                <a:gd name="T47" fmla="*/ 2 h 156"/>
                <a:gd name="T48" fmla="*/ 77 w 155"/>
                <a:gd name="T49" fmla="*/ 0 h 156"/>
                <a:gd name="T50" fmla="*/ 93 w 155"/>
                <a:gd name="T51" fmla="*/ 2 h 156"/>
                <a:gd name="T52" fmla="*/ 108 w 155"/>
                <a:gd name="T53" fmla="*/ 7 h 156"/>
                <a:gd name="T54" fmla="*/ 121 w 155"/>
                <a:gd name="T55" fmla="*/ 14 h 156"/>
                <a:gd name="T56" fmla="*/ 133 w 155"/>
                <a:gd name="T57" fmla="*/ 23 h 156"/>
                <a:gd name="T58" fmla="*/ 142 w 155"/>
                <a:gd name="T59" fmla="*/ 35 h 156"/>
                <a:gd name="T60" fmla="*/ 150 w 155"/>
                <a:gd name="T61" fmla="*/ 47 h 156"/>
                <a:gd name="T62" fmla="*/ 154 w 155"/>
                <a:gd name="T63" fmla="*/ 63 h 156"/>
                <a:gd name="T64" fmla="*/ 155 w 155"/>
                <a:gd name="T65" fmla="*/ 79 h 15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5"/>
                <a:gd name="T100" fmla="*/ 0 h 156"/>
                <a:gd name="T101" fmla="*/ 155 w 155"/>
                <a:gd name="T102" fmla="*/ 156 h 15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5" h="156">
                  <a:moveTo>
                    <a:pt x="155" y="79"/>
                  </a:moveTo>
                  <a:lnTo>
                    <a:pt x="154" y="95"/>
                  </a:lnTo>
                  <a:lnTo>
                    <a:pt x="150" y="109"/>
                  </a:lnTo>
                  <a:lnTo>
                    <a:pt x="142" y="123"/>
                  </a:lnTo>
                  <a:lnTo>
                    <a:pt x="133" y="133"/>
                  </a:lnTo>
                  <a:lnTo>
                    <a:pt x="121" y="144"/>
                  </a:lnTo>
                  <a:lnTo>
                    <a:pt x="108" y="150"/>
                  </a:lnTo>
                  <a:lnTo>
                    <a:pt x="93" y="154"/>
                  </a:lnTo>
                  <a:lnTo>
                    <a:pt x="77" y="156"/>
                  </a:lnTo>
                  <a:lnTo>
                    <a:pt x="63" y="154"/>
                  </a:lnTo>
                  <a:lnTo>
                    <a:pt x="47" y="150"/>
                  </a:lnTo>
                  <a:lnTo>
                    <a:pt x="35" y="144"/>
                  </a:lnTo>
                  <a:lnTo>
                    <a:pt x="23" y="133"/>
                  </a:lnTo>
                  <a:lnTo>
                    <a:pt x="14" y="123"/>
                  </a:lnTo>
                  <a:lnTo>
                    <a:pt x="5" y="109"/>
                  </a:lnTo>
                  <a:lnTo>
                    <a:pt x="2" y="95"/>
                  </a:lnTo>
                  <a:lnTo>
                    <a:pt x="0" y="79"/>
                  </a:lnTo>
                  <a:lnTo>
                    <a:pt x="2" y="63"/>
                  </a:lnTo>
                  <a:lnTo>
                    <a:pt x="5" y="47"/>
                  </a:lnTo>
                  <a:lnTo>
                    <a:pt x="14" y="35"/>
                  </a:lnTo>
                  <a:lnTo>
                    <a:pt x="23" y="23"/>
                  </a:lnTo>
                  <a:lnTo>
                    <a:pt x="35" y="14"/>
                  </a:lnTo>
                  <a:lnTo>
                    <a:pt x="47" y="7"/>
                  </a:lnTo>
                  <a:lnTo>
                    <a:pt x="63" y="2"/>
                  </a:lnTo>
                  <a:lnTo>
                    <a:pt x="77" y="0"/>
                  </a:lnTo>
                  <a:lnTo>
                    <a:pt x="93" y="2"/>
                  </a:lnTo>
                  <a:lnTo>
                    <a:pt x="108" y="7"/>
                  </a:lnTo>
                  <a:lnTo>
                    <a:pt x="121" y="14"/>
                  </a:lnTo>
                  <a:lnTo>
                    <a:pt x="133" y="23"/>
                  </a:lnTo>
                  <a:lnTo>
                    <a:pt x="142" y="35"/>
                  </a:lnTo>
                  <a:lnTo>
                    <a:pt x="150" y="47"/>
                  </a:lnTo>
                  <a:lnTo>
                    <a:pt x="154" y="63"/>
                  </a:lnTo>
                  <a:lnTo>
                    <a:pt x="155" y="79"/>
                  </a:lnTo>
                  <a:close/>
                </a:path>
              </a:pathLst>
            </a:custGeom>
            <a:gradFill rotWithShape="1">
              <a:gsLst>
                <a:gs pos="0">
                  <a:srgbClr val="FFE3B9"/>
                </a:gs>
                <a:gs pos="100000">
                  <a:srgbClr val="FF99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02" name="Freeform 334"/>
            <p:cNvSpPr>
              <a:spLocks/>
            </p:cNvSpPr>
            <p:nvPr/>
          </p:nvSpPr>
          <p:spPr bwMode="auto">
            <a:xfrm>
              <a:off x="2788" y="2409"/>
              <a:ext cx="159" cy="158"/>
            </a:xfrm>
            <a:custGeom>
              <a:avLst/>
              <a:gdLst>
                <a:gd name="T0" fmla="*/ 0 w 159"/>
                <a:gd name="T1" fmla="*/ 80 h 158"/>
                <a:gd name="T2" fmla="*/ 2 w 159"/>
                <a:gd name="T3" fmla="*/ 64 h 158"/>
                <a:gd name="T4" fmla="*/ 7 w 159"/>
                <a:gd name="T5" fmla="*/ 48 h 158"/>
                <a:gd name="T6" fmla="*/ 14 w 159"/>
                <a:gd name="T7" fmla="*/ 36 h 158"/>
                <a:gd name="T8" fmla="*/ 25 w 159"/>
                <a:gd name="T9" fmla="*/ 24 h 158"/>
                <a:gd name="T10" fmla="*/ 35 w 159"/>
                <a:gd name="T11" fmla="*/ 14 h 158"/>
                <a:gd name="T12" fmla="*/ 49 w 159"/>
                <a:gd name="T13" fmla="*/ 7 h 158"/>
                <a:gd name="T14" fmla="*/ 65 w 159"/>
                <a:gd name="T15" fmla="*/ 1 h 158"/>
                <a:gd name="T16" fmla="*/ 81 w 159"/>
                <a:gd name="T17" fmla="*/ 0 h 158"/>
                <a:gd name="T18" fmla="*/ 96 w 159"/>
                <a:gd name="T19" fmla="*/ 1 h 158"/>
                <a:gd name="T20" fmla="*/ 112 w 159"/>
                <a:gd name="T21" fmla="*/ 7 h 158"/>
                <a:gd name="T22" fmla="*/ 124 w 159"/>
                <a:gd name="T23" fmla="*/ 14 h 158"/>
                <a:gd name="T24" fmla="*/ 137 w 159"/>
                <a:gd name="T25" fmla="*/ 24 h 158"/>
                <a:gd name="T26" fmla="*/ 147 w 159"/>
                <a:gd name="T27" fmla="*/ 36 h 158"/>
                <a:gd name="T28" fmla="*/ 154 w 159"/>
                <a:gd name="T29" fmla="*/ 48 h 158"/>
                <a:gd name="T30" fmla="*/ 157 w 159"/>
                <a:gd name="T31" fmla="*/ 64 h 158"/>
                <a:gd name="T32" fmla="*/ 159 w 159"/>
                <a:gd name="T33" fmla="*/ 80 h 158"/>
                <a:gd name="T34" fmla="*/ 157 w 159"/>
                <a:gd name="T35" fmla="*/ 96 h 158"/>
                <a:gd name="T36" fmla="*/ 154 w 159"/>
                <a:gd name="T37" fmla="*/ 111 h 158"/>
                <a:gd name="T38" fmla="*/ 147 w 159"/>
                <a:gd name="T39" fmla="*/ 124 h 158"/>
                <a:gd name="T40" fmla="*/ 137 w 159"/>
                <a:gd name="T41" fmla="*/ 136 h 158"/>
                <a:gd name="T42" fmla="*/ 124 w 159"/>
                <a:gd name="T43" fmla="*/ 146 h 158"/>
                <a:gd name="T44" fmla="*/ 112 w 159"/>
                <a:gd name="T45" fmla="*/ 153 h 158"/>
                <a:gd name="T46" fmla="*/ 96 w 159"/>
                <a:gd name="T47" fmla="*/ 158 h 158"/>
                <a:gd name="T48" fmla="*/ 81 w 159"/>
                <a:gd name="T49" fmla="*/ 158 h 158"/>
                <a:gd name="T50" fmla="*/ 65 w 159"/>
                <a:gd name="T51" fmla="*/ 158 h 158"/>
                <a:gd name="T52" fmla="*/ 49 w 159"/>
                <a:gd name="T53" fmla="*/ 153 h 158"/>
                <a:gd name="T54" fmla="*/ 35 w 159"/>
                <a:gd name="T55" fmla="*/ 146 h 158"/>
                <a:gd name="T56" fmla="*/ 25 w 159"/>
                <a:gd name="T57" fmla="*/ 136 h 158"/>
                <a:gd name="T58" fmla="*/ 14 w 159"/>
                <a:gd name="T59" fmla="*/ 124 h 158"/>
                <a:gd name="T60" fmla="*/ 7 w 159"/>
                <a:gd name="T61" fmla="*/ 111 h 158"/>
                <a:gd name="T62" fmla="*/ 2 w 159"/>
                <a:gd name="T63" fmla="*/ 96 h 158"/>
                <a:gd name="T64" fmla="*/ 0 w 159"/>
                <a:gd name="T65" fmla="*/ 80 h 15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8"/>
                <a:gd name="T101" fmla="*/ 159 w 159"/>
                <a:gd name="T102" fmla="*/ 158 h 15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8">
                  <a:moveTo>
                    <a:pt x="0" y="80"/>
                  </a:moveTo>
                  <a:lnTo>
                    <a:pt x="2" y="64"/>
                  </a:lnTo>
                  <a:lnTo>
                    <a:pt x="7" y="48"/>
                  </a:lnTo>
                  <a:lnTo>
                    <a:pt x="14" y="36"/>
                  </a:lnTo>
                  <a:lnTo>
                    <a:pt x="25" y="24"/>
                  </a:lnTo>
                  <a:lnTo>
                    <a:pt x="35" y="14"/>
                  </a:lnTo>
                  <a:lnTo>
                    <a:pt x="49" y="7"/>
                  </a:lnTo>
                  <a:lnTo>
                    <a:pt x="65" y="1"/>
                  </a:lnTo>
                  <a:lnTo>
                    <a:pt x="81" y="0"/>
                  </a:lnTo>
                  <a:lnTo>
                    <a:pt x="96" y="1"/>
                  </a:lnTo>
                  <a:lnTo>
                    <a:pt x="112" y="7"/>
                  </a:lnTo>
                  <a:lnTo>
                    <a:pt x="124" y="14"/>
                  </a:lnTo>
                  <a:lnTo>
                    <a:pt x="137" y="24"/>
                  </a:lnTo>
                  <a:lnTo>
                    <a:pt x="147" y="36"/>
                  </a:lnTo>
                  <a:lnTo>
                    <a:pt x="154" y="48"/>
                  </a:lnTo>
                  <a:lnTo>
                    <a:pt x="157" y="64"/>
                  </a:lnTo>
                  <a:lnTo>
                    <a:pt x="159" y="80"/>
                  </a:lnTo>
                  <a:lnTo>
                    <a:pt x="157" y="96"/>
                  </a:lnTo>
                  <a:lnTo>
                    <a:pt x="154" y="111"/>
                  </a:lnTo>
                  <a:lnTo>
                    <a:pt x="147" y="124"/>
                  </a:lnTo>
                  <a:lnTo>
                    <a:pt x="137" y="136"/>
                  </a:lnTo>
                  <a:lnTo>
                    <a:pt x="124" y="146"/>
                  </a:lnTo>
                  <a:lnTo>
                    <a:pt x="112" y="153"/>
                  </a:lnTo>
                  <a:lnTo>
                    <a:pt x="96" y="158"/>
                  </a:lnTo>
                  <a:lnTo>
                    <a:pt x="81" y="158"/>
                  </a:lnTo>
                  <a:lnTo>
                    <a:pt x="65" y="158"/>
                  </a:lnTo>
                  <a:lnTo>
                    <a:pt x="49" y="153"/>
                  </a:lnTo>
                  <a:lnTo>
                    <a:pt x="35" y="146"/>
                  </a:lnTo>
                  <a:lnTo>
                    <a:pt x="25" y="136"/>
                  </a:lnTo>
                  <a:lnTo>
                    <a:pt x="14" y="124"/>
                  </a:lnTo>
                  <a:lnTo>
                    <a:pt x="7" y="111"/>
                  </a:lnTo>
                  <a:lnTo>
                    <a:pt x="2" y="96"/>
                  </a:lnTo>
                  <a:lnTo>
                    <a:pt x="0" y="80"/>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03" name="Freeform 335"/>
            <p:cNvSpPr>
              <a:spLocks/>
            </p:cNvSpPr>
            <p:nvPr/>
          </p:nvSpPr>
          <p:spPr bwMode="auto">
            <a:xfrm>
              <a:off x="2883" y="2175"/>
              <a:ext cx="158" cy="160"/>
            </a:xfrm>
            <a:custGeom>
              <a:avLst/>
              <a:gdLst>
                <a:gd name="T0" fmla="*/ 0 w 158"/>
                <a:gd name="T1" fmla="*/ 80 h 160"/>
                <a:gd name="T2" fmla="*/ 1 w 158"/>
                <a:gd name="T3" fmla="*/ 64 h 160"/>
                <a:gd name="T4" fmla="*/ 7 w 158"/>
                <a:gd name="T5" fmla="*/ 49 h 160"/>
                <a:gd name="T6" fmla="*/ 14 w 158"/>
                <a:gd name="T7" fmla="*/ 36 h 160"/>
                <a:gd name="T8" fmla="*/ 22 w 158"/>
                <a:gd name="T9" fmla="*/ 24 h 160"/>
                <a:gd name="T10" fmla="*/ 35 w 158"/>
                <a:gd name="T11" fmla="*/ 14 h 160"/>
                <a:gd name="T12" fmla="*/ 49 w 158"/>
                <a:gd name="T13" fmla="*/ 7 h 160"/>
                <a:gd name="T14" fmla="*/ 62 w 158"/>
                <a:gd name="T15" fmla="*/ 1 h 160"/>
                <a:gd name="T16" fmla="*/ 80 w 158"/>
                <a:gd name="T17" fmla="*/ 0 h 160"/>
                <a:gd name="T18" fmla="*/ 96 w 158"/>
                <a:gd name="T19" fmla="*/ 1 h 160"/>
                <a:gd name="T20" fmla="*/ 110 w 158"/>
                <a:gd name="T21" fmla="*/ 7 h 160"/>
                <a:gd name="T22" fmla="*/ 124 w 158"/>
                <a:gd name="T23" fmla="*/ 14 h 160"/>
                <a:gd name="T24" fmla="*/ 136 w 158"/>
                <a:gd name="T25" fmla="*/ 24 h 160"/>
                <a:gd name="T26" fmla="*/ 145 w 158"/>
                <a:gd name="T27" fmla="*/ 36 h 160"/>
                <a:gd name="T28" fmla="*/ 153 w 158"/>
                <a:gd name="T29" fmla="*/ 49 h 160"/>
                <a:gd name="T30" fmla="*/ 157 w 158"/>
                <a:gd name="T31" fmla="*/ 64 h 160"/>
                <a:gd name="T32" fmla="*/ 158 w 158"/>
                <a:gd name="T33" fmla="*/ 80 h 160"/>
                <a:gd name="T34" fmla="*/ 157 w 158"/>
                <a:gd name="T35" fmla="*/ 96 h 160"/>
                <a:gd name="T36" fmla="*/ 153 w 158"/>
                <a:gd name="T37" fmla="*/ 111 h 160"/>
                <a:gd name="T38" fmla="*/ 145 w 158"/>
                <a:gd name="T39" fmla="*/ 124 h 160"/>
                <a:gd name="T40" fmla="*/ 136 w 158"/>
                <a:gd name="T41" fmla="*/ 136 h 160"/>
                <a:gd name="T42" fmla="*/ 124 w 158"/>
                <a:gd name="T43" fmla="*/ 146 h 160"/>
                <a:gd name="T44" fmla="*/ 110 w 158"/>
                <a:gd name="T45" fmla="*/ 153 h 160"/>
                <a:gd name="T46" fmla="*/ 96 w 158"/>
                <a:gd name="T47" fmla="*/ 158 h 160"/>
                <a:gd name="T48" fmla="*/ 80 w 158"/>
                <a:gd name="T49" fmla="*/ 160 h 160"/>
                <a:gd name="T50" fmla="*/ 62 w 158"/>
                <a:gd name="T51" fmla="*/ 158 h 160"/>
                <a:gd name="T52" fmla="*/ 49 w 158"/>
                <a:gd name="T53" fmla="*/ 153 h 160"/>
                <a:gd name="T54" fmla="*/ 35 w 158"/>
                <a:gd name="T55" fmla="*/ 146 h 160"/>
                <a:gd name="T56" fmla="*/ 22 w 158"/>
                <a:gd name="T57" fmla="*/ 136 h 160"/>
                <a:gd name="T58" fmla="*/ 14 w 158"/>
                <a:gd name="T59" fmla="*/ 124 h 160"/>
                <a:gd name="T60" fmla="*/ 7 w 158"/>
                <a:gd name="T61" fmla="*/ 111 h 160"/>
                <a:gd name="T62" fmla="*/ 1 w 158"/>
                <a:gd name="T63" fmla="*/ 96 h 160"/>
                <a:gd name="T64" fmla="*/ 0 w 158"/>
                <a:gd name="T65" fmla="*/ 80 h 16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8"/>
                <a:gd name="T100" fmla="*/ 0 h 160"/>
                <a:gd name="T101" fmla="*/ 158 w 158"/>
                <a:gd name="T102" fmla="*/ 160 h 16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8" h="160">
                  <a:moveTo>
                    <a:pt x="0" y="80"/>
                  </a:moveTo>
                  <a:lnTo>
                    <a:pt x="1" y="64"/>
                  </a:lnTo>
                  <a:lnTo>
                    <a:pt x="7" y="49"/>
                  </a:lnTo>
                  <a:lnTo>
                    <a:pt x="14" y="36"/>
                  </a:lnTo>
                  <a:lnTo>
                    <a:pt x="22" y="24"/>
                  </a:lnTo>
                  <a:lnTo>
                    <a:pt x="35" y="14"/>
                  </a:lnTo>
                  <a:lnTo>
                    <a:pt x="49" y="7"/>
                  </a:lnTo>
                  <a:lnTo>
                    <a:pt x="62" y="1"/>
                  </a:lnTo>
                  <a:lnTo>
                    <a:pt x="80" y="0"/>
                  </a:lnTo>
                  <a:lnTo>
                    <a:pt x="96" y="1"/>
                  </a:lnTo>
                  <a:lnTo>
                    <a:pt x="110" y="7"/>
                  </a:lnTo>
                  <a:lnTo>
                    <a:pt x="124" y="14"/>
                  </a:lnTo>
                  <a:lnTo>
                    <a:pt x="136" y="24"/>
                  </a:lnTo>
                  <a:lnTo>
                    <a:pt x="145" y="36"/>
                  </a:lnTo>
                  <a:lnTo>
                    <a:pt x="153" y="49"/>
                  </a:lnTo>
                  <a:lnTo>
                    <a:pt x="157" y="64"/>
                  </a:lnTo>
                  <a:lnTo>
                    <a:pt x="158" y="80"/>
                  </a:lnTo>
                  <a:lnTo>
                    <a:pt x="157" y="96"/>
                  </a:lnTo>
                  <a:lnTo>
                    <a:pt x="153" y="111"/>
                  </a:lnTo>
                  <a:lnTo>
                    <a:pt x="145" y="124"/>
                  </a:lnTo>
                  <a:lnTo>
                    <a:pt x="136" y="136"/>
                  </a:lnTo>
                  <a:lnTo>
                    <a:pt x="124" y="146"/>
                  </a:lnTo>
                  <a:lnTo>
                    <a:pt x="110" y="153"/>
                  </a:lnTo>
                  <a:lnTo>
                    <a:pt x="96" y="158"/>
                  </a:lnTo>
                  <a:lnTo>
                    <a:pt x="80" y="160"/>
                  </a:lnTo>
                  <a:lnTo>
                    <a:pt x="62" y="158"/>
                  </a:lnTo>
                  <a:lnTo>
                    <a:pt x="49" y="153"/>
                  </a:lnTo>
                  <a:lnTo>
                    <a:pt x="35" y="146"/>
                  </a:lnTo>
                  <a:lnTo>
                    <a:pt x="22" y="136"/>
                  </a:lnTo>
                  <a:lnTo>
                    <a:pt x="14" y="124"/>
                  </a:lnTo>
                  <a:lnTo>
                    <a:pt x="7" y="111"/>
                  </a:lnTo>
                  <a:lnTo>
                    <a:pt x="1" y="96"/>
                  </a:lnTo>
                  <a:lnTo>
                    <a:pt x="0" y="80"/>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04" name="Freeform 336"/>
            <p:cNvSpPr>
              <a:spLocks/>
            </p:cNvSpPr>
            <p:nvPr/>
          </p:nvSpPr>
          <p:spPr bwMode="auto">
            <a:xfrm>
              <a:off x="2719" y="2203"/>
              <a:ext cx="155" cy="157"/>
            </a:xfrm>
            <a:custGeom>
              <a:avLst/>
              <a:gdLst>
                <a:gd name="T0" fmla="*/ 155 w 155"/>
                <a:gd name="T1" fmla="*/ 78 h 157"/>
                <a:gd name="T2" fmla="*/ 153 w 155"/>
                <a:gd name="T3" fmla="*/ 94 h 157"/>
                <a:gd name="T4" fmla="*/ 148 w 155"/>
                <a:gd name="T5" fmla="*/ 108 h 157"/>
                <a:gd name="T6" fmla="*/ 141 w 155"/>
                <a:gd name="T7" fmla="*/ 122 h 157"/>
                <a:gd name="T8" fmla="*/ 132 w 155"/>
                <a:gd name="T9" fmla="*/ 132 h 157"/>
                <a:gd name="T10" fmla="*/ 120 w 155"/>
                <a:gd name="T11" fmla="*/ 143 h 157"/>
                <a:gd name="T12" fmla="*/ 106 w 155"/>
                <a:gd name="T13" fmla="*/ 150 h 157"/>
                <a:gd name="T14" fmla="*/ 92 w 155"/>
                <a:gd name="T15" fmla="*/ 155 h 157"/>
                <a:gd name="T16" fmla="*/ 76 w 155"/>
                <a:gd name="T17" fmla="*/ 157 h 157"/>
                <a:gd name="T18" fmla="*/ 61 w 155"/>
                <a:gd name="T19" fmla="*/ 155 h 157"/>
                <a:gd name="T20" fmla="*/ 47 w 155"/>
                <a:gd name="T21" fmla="*/ 150 h 157"/>
                <a:gd name="T22" fmla="*/ 33 w 155"/>
                <a:gd name="T23" fmla="*/ 143 h 157"/>
                <a:gd name="T24" fmla="*/ 22 w 155"/>
                <a:gd name="T25" fmla="*/ 132 h 157"/>
                <a:gd name="T26" fmla="*/ 12 w 155"/>
                <a:gd name="T27" fmla="*/ 122 h 157"/>
                <a:gd name="T28" fmla="*/ 5 w 155"/>
                <a:gd name="T29" fmla="*/ 108 h 157"/>
                <a:gd name="T30" fmla="*/ 0 w 155"/>
                <a:gd name="T31" fmla="*/ 94 h 157"/>
                <a:gd name="T32" fmla="*/ 0 w 155"/>
                <a:gd name="T33" fmla="*/ 78 h 157"/>
                <a:gd name="T34" fmla="*/ 0 w 155"/>
                <a:gd name="T35" fmla="*/ 62 h 157"/>
                <a:gd name="T36" fmla="*/ 5 w 155"/>
                <a:gd name="T37" fmla="*/ 48 h 157"/>
                <a:gd name="T38" fmla="*/ 12 w 155"/>
                <a:gd name="T39" fmla="*/ 34 h 157"/>
                <a:gd name="T40" fmla="*/ 22 w 155"/>
                <a:gd name="T41" fmla="*/ 22 h 157"/>
                <a:gd name="T42" fmla="*/ 33 w 155"/>
                <a:gd name="T43" fmla="*/ 14 h 157"/>
                <a:gd name="T44" fmla="*/ 47 w 155"/>
                <a:gd name="T45" fmla="*/ 7 h 157"/>
                <a:gd name="T46" fmla="*/ 61 w 155"/>
                <a:gd name="T47" fmla="*/ 1 h 157"/>
                <a:gd name="T48" fmla="*/ 76 w 155"/>
                <a:gd name="T49" fmla="*/ 0 h 157"/>
                <a:gd name="T50" fmla="*/ 92 w 155"/>
                <a:gd name="T51" fmla="*/ 1 h 157"/>
                <a:gd name="T52" fmla="*/ 106 w 155"/>
                <a:gd name="T53" fmla="*/ 7 h 157"/>
                <a:gd name="T54" fmla="*/ 120 w 155"/>
                <a:gd name="T55" fmla="*/ 14 h 157"/>
                <a:gd name="T56" fmla="*/ 132 w 155"/>
                <a:gd name="T57" fmla="*/ 22 h 157"/>
                <a:gd name="T58" fmla="*/ 141 w 155"/>
                <a:gd name="T59" fmla="*/ 34 h 157"/>
                <a:gd name="T60" fmla="*/ 148 w 155"/>
                <a:gd name="T61" fmla="*/ 48 h 157"/>
                <a:gd name="T62" fmla="*/ 153 w 155"/>
                <a:gd name="T63" fmla="*/ 62 h 157"/>
                <a:gd name="T64" fmla="*/ 155 w 155"/>
                <a:gd name="T65" fmla="*/ 78 h 1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5"/>
                <a:gd name="T100" fmla="*/ 0 h 157"/>
                <a:gd name="T101" fmla="*/ 155 w 155"/>
                <a:gd name="T102" fmla="*/ 157 h 1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5" h="157">
                  <a:moveTo>
                    <a:pt x="155" y="78"/>
                  </a:moveTo>
                  <a:lnTo>
                    <a:pt x="153" y="94"/>
                  </a:lnTo>
                  <a:lnTo>
                    <a:pt x="148" y="108"/>
                  </a:lnTo>
                  <a:lnTo>
                    <a:pt x="141" y="122"/>
                  </a:lnTo>
                  <a:lnTo>
                    <a:pt x="132" y="132"/>
                  </a:lnTo>
                  <a:lnTo>
                    <a:pt x="120" y="143"/>
                  </a:lnTo>
                  <a:lnTo>
                    <a:pt x="106" y="150"/>
                  </a:lnTo>
                  <a:lnTo>
                    <a:pt x="92" y="155"/>
                  </a:lnTo>
                  <a:lnTo>
                    <a:pt x="76" y="157"/>
                  </a:lnTo>
                  <a:lnTo>
                    <a:pt x="61" y="155"/>
                  </a:lnTo>
                  <a:lnTo>
                    <a:pt x="47" y="150"/>
                  </a:lnTo>
                  <a:lnTo>
                    <a:pt x="33" y="143"/>
                  </a:lnTo>
                  <a:lnTo>
                    <a:pt x="22" y="132"/>
                  </a:lnTo>
                  <a:lnTo>
                    <a:pt x="12" y="122"/>
                  </a:lnTo>
                  <a:lnTo>
                    <a:pt x="5" y="108"/>
                  </a:lnTo>
                  <a:lnTo>
                    <a:pt x="0" y="94"/>
                  </a:lnTo>
                  <a:lnTo>
                    <a:pt x="0" y="78"/>
                  </a:lnTo>
                  <a:lnTo>
                    <a:pt x="0" y="62"/>
                  </a:lnTo>
                  <a:lnTo>
                    <a:pt x="5" y="48"/>
                  </a:lnTo>
                  <a:lnTo>
                    <a:pt x="12" y="34"/>
                  </a:lnTo>
                  <a:lnTo>
                    <a:pt x="22" y="22"/>
                  </a:lnTo>
                  <a:lnTo>
                    <a:pt x="33" y="14"/>
                  </a:lnTo>
                  <a:lnTo>
                    <a:pt x="47" y="7"/>
                  </a:lnTo>
                  <a:lnTo>
                    <a:pt x="61" y="1"/>
                  </a:lnTo>
                  <a:lnTo>
                    <a:pt x="76" y="0"/>
                  </a:lnTo>
                  <a:lnTo>
                    <a:pt x="92" y="1"/>
                  </a:lnTo>
                  <a:lnTo>
                    <a:pt x="106" y="7"/>
                  </a:lnTo>
                  <a:lnTo>
                    <a:pt x="120" y="14"/>
                  </a:lnTo>
                  <a:lnTo>
                    <a:pt x="132" y="22"/>
                  </a:lnTo>
                  <a:lnTo>
                    <a:pt x="141" y="34"/>
                  </a:lnTo>
                  <a:lnTo>
                    <a:pt x="148" y="48"/>
                  </a:lnTo>
                  <a:lnTo>
                    <a:pt x="153" y="62"/>
                  </a:lnTo>
                  <a:lnTo>
                    <a:pt x="155" y="78"/>
                  </a:lnTo>
                  <a:close/>
                </a:path>
              </a:pathLst>
            </a:custGeom>
            <a:gradFill rotWithShape="1">
              <a:gsLst>
                <a:gs pos="0">
                  <a:srgbClr val="FFE3B9"/>
                </a:gs>
                <a:gs pos="100000">
                  <a:srgbClr val="FF99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05" name="Freeform 337"/>
            <p:cNvSpPr>
              <a:spLocks/>
            </p:cNvSpPr>
            <p:nvPr/>
          </p:nvSpPr>
          <p:spPr bwMode="auto">
            <a:xfrm>
              <a:off x="2912" y="1771"/>
              <a:ext cx="159" cy="159"/>
            </a:xfrm>
            <a:custGeom>
              <a:avLst/>
              <a:gdLst>
                <a:gd name="T0" fmla="*/ 0 w 159"/>
                <a:gd name="T1" fmla="*/ 81 h 159"/>
                <a:gd name="T2" fmla="*/ 2 w 159"/>
                <a:gd name="T3" fmla="*/ 65 h 159"/>
                <a:gd name="T4" fmla="*/ 6 w 159"/>
                <a:gd name="T5" fmla="*/ 49 h 159"/>
                <a:gd name="T6" fmla="*/ 13 w 159"/>
                <a:gd name="T7" fmla="*/ 35 h 159"/>
                <a:gd name="T8" fmla="*/ 23 w 159"/>
                <a:gd name="T9" fmla="*/ 25 h 159"/>
                <a:gd name="T10" fmla="*/ 35 w 159"/>
                <a:gd name="T11" fmla="*/ 14 h 159"/>
                <a:gd name="T12" fmla="*/ 47 w 159"/>
                <a:gd name="T13" fmla="*/ 7 h 159"/>
                <a:gd name="T14" fmla="*/ 63 w 159"/>
                <a:gd name="T15" fmla="*/ 2 h 159"/>
                <a:gd name="T16" fmla="*/ 79 w 159"/>
                <a:gd name="T17" fmla="*/ 0 h 159"/>
                <a:gd name="T18" fmla="*/ 95 w 159"/>
                <a:gd name="T19" fmla="*/ 2 h 159"/>
                <a:gd name="T20" fmla="*/ 110 w 159"/>
                <a:gd name="T21" fmla="*/ 7 h 159"/>
                <a:gd name="T22" fmla="*/ 124 w 159"/>
                <a:gd name="T23" fmla="*/ 14 h 159"/>
                <a:gd name="T24" fmla="*/ 135 w 159"/>
                <a:gd name="T25" fmla="*/ 25 h 159"/>
                <a:gd name="T26" fmla="*/ 145 w 159"/>
                <a:gd name="T27" fmla="*/ 35 h 159"/>
                <a:gd name="T28" fmla="*/ 152 w 159"/>
                <a:gd name="T29" fmla="*/ 49 h 159"/>
                <a:gd name="T30" fmla="*/ 157 w 159"/>
                <a:gd name="T31" fmla="*/ 65 h 159"/>
                <a:gd name="T32" fmla="*/ 159 w 159"/>
                <a:gd name="T33" fmla="*/ 81 h 159"/>
                <a:gd name="T34" fmla="*/ 157 w 159"/>
                <a:gd name="T35" fmla="*/ 96 h 159"/>
                <a:gd name="T36" fmla="*/ 152 w 159"/>
                <a:gd name="T37" fmla="*/ 112 h 159"/>
                <a:gd name="T38" fmla="*/ 145 w 159"/>
                <a:gd name="T39" fmla="*/ 124 h 159"/>
                <a:gd name="T40" fmla="*/ 135 w 159"/>
                <a:gd name="T41" fmla="*/ 137 h 159"/>
                <a:gd name="T42" fmla="*/ 124 w 159"/>
                <a:gd name="T43" fmla="*/ 147 h 159"/>
                <a:gd name="T44" fmla="*/ 110 w 159"/>
                <a:gd name="T45" fmla="*/ 154 h 159"/>
                <a:gd name="T46" fmla="*/ 95 w 159"/>
                <a:gd name="T47" fmla="*/ 157 h 159"/>
                <a:gd name="T48" fmla="*/ 79 w 159"/>
                <a:gd name="T49" fmla="*/ 159 h 159"/>
                <a:gd name="T50" fmla="*/ 63 w 159"/>
                <a:gd name="T51" fmla="*/ 157 h 159"/>
                <a:gd name="T52" fmla="*/ 47 w 159"/>
                <a:gd name="T53" fmla="*/ 154 h 159"/>
                <a:gd name="T54" fmla="*/ 35 w 159"/>
                <a:gd name="T55" fmla="*/ 147 h 159"/>
                <a:gd name="T56" fmla="*/ 23 w 159"/>
                <a:gd name="T57" fmla="*/ 137 h 159"/>
                <a:gd name="T58" fmla="*/ 13 w 159"/>
                <a:gd name="T59" fmla="*/ 124 h 159"/>
                <a:gd name="T60" fmla="*/ 6 w 159"/>
                <a:gd name="T61" fmla="*/ 112 h 159"/>
                <a:gd name="T62" fmla="*/ 2 w 159"/>
                <a:gd name="T63" fmla="*/ 96 h 159"/>
                <a:gd name="T64" fmla="*/ 0 w 159"/>
                <a:gd name="T65" fmla="*/ 81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0" y="81"/>
                  </a:moveTo>
                  <a:lnTo>
                    <a:pt x="2" y="65"/>
                  </a:lnTo>
                  <a:lnTo>
                    <a:pt x="6" y="49"/>
                  </a:lnTo>
                  <a:lnTo>
                    <a:pt x="13" y="35"/>
                  </a:lnTo>
                  <a:lnTo>
                    <a:pt x="23" y="25"/>
                  </a:lnTo>
                  <a:lnTo>
                    <a:pt x="35" y="14"/>
                  </a:lnTo>
                  <a:lnTo>
                    <a:pt x="47" y="7"/>
                  </a:lnTo>
                  <a:lnTo>
                    <a:pt x="63" y="2"/>
                  </a:lnTo>
                  <a:lnTo>
                    <a:pt x="79" y="0"/>
                  </a:lnTo>
                  <a:lnTo>
                    <a:pt x="95" y="2"/>
                  </a:lnTo>
                  <a:lnTo>
                    <a:pt x="110" y="7"/>
                  </a:lnTo>
                  <a:lnTo>
                    <a:pt x="124" y="14"/>
                  </a:lnTo>
                  <a:lnTo>
                    <a:pt x="135" y="25"/>
                  </a:lnTo>
                  <a:lnTo>
                    <a:pt x="145" y="35"/>
                  </a:lnTo>
                  <a:lnTo>
                    <a:pt x="152" y="49"/>
                  </a:lnTo>
                  <a:lnTo>
                    <a:pt x="157" y="65"/>
                  </a:lnTo>
                  <a:lnTo>
                    <a:pt x="159" y="81"/>
                  </a:lnTo>
                  <a:lnTo>
                    <a:pt x="157" y="96"/>
                  </a:lnTo>
                  <a:lnTo>
                    <a:pt x="152" y="112"/>
                  </a:lnTo>
                  <a:lnTo>
                    <a:pt x="145" y="124"/>
                  </a:lnTo>
                  <a:lnTo>
                    <a:pt x="135" y="137"/>
                  </a:lnTo>
                  <a:lnTo>
                    <a:pt x="124" y="147"/>
                  </a:lnTo>
                  <a:lnTo>
                    <a:pt x="110" y="154"/>
                  </a:lnTo>
                  <a:lnTo>
                    <a:pt x="95" y="157"/>
                  </a:lnTo>
                  <a:lnTo>
                    <a:pt x="79" y="159"/>
                  </a:lnTo>
                  <a:lnTo>
                    <a:pt x="63" y="157"/>
                  </a:lnTo>
                  <a:lnTo>
                    <a:pt x="47" y="154"/>
                  </a:lnTo>
                  <a:lnTo>
                    <a:pt x="35" y="147"/>
                  </a:lnTo>
                  <a:lnTo>
                    <a:pt x="23" y="137"/>
                  </a:lnTo>
                  <a:lnTo>
                    <a:pt x="13" y="124"/>
                  </a:lnTo>
                  <a:lnTo>
                    <a:pt x="6" y="112"/>
                  </a:lnTo>
                  <a:lnTo>
                    <a:pt x="2" y="96"/>
                  </a:lnTo>
                  <a:lnTo>
                    <a:pt x="0" y="81"/>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06" name="Freeform 338"/>
            <p:cNvSpPr>
              <a:spLocks/>
            </p:cNvSpPr>
            <p:nvPr/>
          </p:nvSpPr>
          <p:spPr bwMode="auto">
            <a:xfrm>
              <a:off x="3136" y="2630"/>
              <a:ext cx="108" cy="109"/>
            </a:xfrm>
            <a:custGeom>
              <a:avLst/>
              <a:gdLst>
                <a:gd name="T0" fmla="*/ 0 w 108"/>
                <a:gd name="T1" fmla="*/ 54 h 109"/>
                <a:gd name="T2" fmla="*/ 2 w 108"/>
                <a:gd name="T3" fmla="*/ 44 h 109"/>
                <a:gd name="T4" fmla="*/ 5 w 108"/>
                <a:gd name="T5" fmla="*/ 33 h 109"/>
                <a:gd name="T6" fmla="*/ 8 w 108"/>
                <a:gd name="T7" fmla="*/ 25 h 109"/>
                <a:gd name="T8" fmla="*/ 15 w 108"/>
                <a:gd name="T9" fmla="*/ 16 h 109"/>
                <a:gd name="T10" fmla="*/ 24 w 108"/>
                <a:gd name="T11" fmla="*/ 9 h 109"/>
                <a:gd name="T12" fmla="*/ 33 w 108"/>
                <a:gd name="T13" fmla="*/ 4 h 109"/>
                <a:gd name="T14" fmla="*/ 43 w 108"/>
                <a:gd name="T15" fmla="*/ 2 h 109"/>
                <a:gd name="T16" fmla="*/ 54 w 108"/>
                <a:gd name="T17" fmla="*/ 0 h 109"/>
                <a:gd name="T18" fmla="*/ 64 w 108"/>
                <a:gd name="T19" fmla="*/ 2 h 109"/>
                <a:gd name="T20" fmla="*/ 75 w 108"/>
                <a:gd name="T21" fmla="*/ 4 h 109"/>
                <a:gd name="T22" fmla="*/ 84 w 108"/>
                <a:gd name="T23" fmla="*/ 9 h 109"/>
                <a:gd name="T24" fmla="*/ 92 w 108"/>
                <a:gd name="T25" fmla="*/ 16 h 109"/>
                <a:gd name="T26" fmla="*/ 99 w 108"/>
                <a:gd name="T27" fmla="*/ 25 h 109"/>
                <a:gd name="T28" fmla="*/ 103 w 108"/>
                <a:gd name="T29" fmla="*/ 33 h 109"/>
                <a:gd name="T30" fmla="*/ 106 w 108"/>
                <a:gd name="T31" fmla="*/ 44 h 109"/>
                <a:gd name="T32" fmla="*/ 108 w 108"/>
                <a:gd name="T33" fmla="*/ 54 h 109"/>
                <a:gd name="T34" fmla="*/ 106 w 108"/>
                <a:gd name="T35" fmla="*/ 65 h 109"/>
                <a:gd name="T36" fmla="*/ 103 w 108"/>
                <a:gd name="T37" fmla="*/ 75 h 109"/>
                <a:gd name="T38" fmla="*/ 99 w 108"/>
                <a:gd name="T39" fmla="*/ 84 h 109"/>
                <a:gd name="T40" fmla="*/ 92 w 108"/>
                <a:gd name="T41" fmla="*/ 93 h 109"/>
                <a:gd name="T42" fmla="*/ 84 w 108"/>
                <a:gd name="T43" fmla="*/ 98 h 109"/>
                <a:gd name="T44" fmla="*/ 75 w 108"/>
                <a:gd name="T45" fmla="*/ 103 h 109"/>
                <a:gd name="T46" fmla="*/ 64 w 108"/>
                <a:gd name="T47" fmla="*/ 107 h 109"/>
                <a:gd name="T48" fmla="*/ 54 w 108"/>
                <a:gd name="T49" fmla="*/ 109 h 109"/>
                <a:gd name="T50" fmla="*/ 43 w 108"/>
                <a:gd name="T51" fmla="*/ 107 h 109"/>
                <a:gd name="T52" fmla="*/ 33 w 108"/>
                <a:gd name="T53" fmla="*/ 103 h 109"/>
                <a:gd name="T54" fmla="*/ 24 w 108"/>
                <a:gd name="T55" fmla="*/ 98 h 109"/>
                <a:gd name="T56" fmla="*/ 15 w 108"/>
                <a:gd name="T57" fmla="*/ 93 h 109"/>
                <a:gd name="T58" fmla="*/ 8 w 108"/>
                <a:gd name="T59" fmla="*/ 84 h 109"/>
                <a:gd name="T60" fmla="*/ 5 w 108"/>
                <a:gd name="T61" fmla="*/ 75 h 109"/>
                <a:gd name="T62" fmla="*/ 2 w 108"/>
                <a:gd name="T63" fmla="*/ 65 h 109"/>
                <a:gd name="T64" fmla="*/ 0 w 108"/>
                <a:gd name="T65" fmla="*/ 54 h 10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8"/>
                <a:gd name="T100" fmla="*/ 0 h 109"/>
                <a:gd name="T101" fmla="*/ 108 w 108"/>
                <a:gd name="T102" fmla="*/ 109 h 10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8" h="109">
                  <a:moveTo>
                    <a:pt x="0" y="54"/>
                  </a:moveTo>
                  <a:lnTo>
                    <a:pt x="2" y="44"/>
                  </a:lnTo>
                  <a:lnTo>
                    <a:pt x="5" y="33"/>
                  </a:lnTo>
                  <a:lnTo>
                    <a:pt x="8" y="25"/>
                  </a:lnTo>
                  <a:lnTo>
                    <a:pt x="15" y="16"/>
                  </a:lnTo>
                  <a:lnTo>
                    <a:pt x="24" y="9"/>
                  </a:lnTo>
                  <a:lnTo>
                    <a:pt x="33" y="4"/>
                  </a:lnTo>
                  <a:lnTo>
                    <a:pt x="43" y="2"/>
                  </a:lnTo>
                  <a:lnTo>
                    <a:pt x="54" y="0"/>
                  </a:lnTo>
                  <a:lnTo>
                    <a:pt x="64" y="2"/>
                  </a:lnTo>
                  <a:lnTo>
                    <a:pt x="75" y="4"/>
                  </a:lnTo>
                  <a:lnTo>
                    <a:pt x="84" y="9"/>
                  </a:lnTo>
                  <a:lnTo>
                    <a:pt x="92" y="16"/>
                  </a:lnTo>
                  <a:lnTo>
                    <a:pt x="99" y="25"/>
                  </a:lnTo>
                  <a:lnTo>
                    <a:pt x="103" y="33"/>
                  </a:lnTo>
                  <a:lnTo>
                    <a:pt x="106" y="44"/>
                  </a:lnTo>
                  <a:lnTo>
                    <a:pt x="108" y="54"/>
                  </a:lnTo>
                  <a:lnTo>
                    <a:pt x="106" y="65"/>
                  </a:lnTo>
                  <a:lnTo>
                    <a:pt x="103" y="75"/>
                  </a:lnTo>
                  <a:lnTo>
                    <a:pt x="99" y="84"/>
                  </a:lnTo>
                  <a:lnTo>
                    <a:pt x="92" y="93"/>
                  </a:lnTo>
                  <a:lnTo>
                    <a:pt x="84" y="98"/>
                  </a:lnTo>
                  <a:lnTo>
                    <a:pt x="75" y="103"/>
                  </a:lnTo>
                  <a:lnTo>
                    <a:pt x="64" y="107"/>
                  </a:lnTo>
                  <a:lnTo>
                    <a:pt x="54" y="109"/>
                  </a:lnTo>
                  <a:lnTo>
                    <a:pt x="43" y="107"/>
                  </a:lnTo>
                  <a:lnTo>
                    <a:pt x="33" y="103"/>
                  </a:lnTo>
                  <a:lnTo>
                    <a:pt x="24" y="98"/>
                  </a:lnTo>
                  <a:lnTo>
                    <a:pt x="15" y="93"/>
                  </a:lnTo>
                  <a:lnTo>
                    <a:pt x="8" y="84"/>
                  </a:lnTo>
                  <a:lnTo>
                    <a:pt x="5" y="75"/>
                  </a:lnTo>
                  <a:lnTo>
                    <a:pt x="2" y="65"/>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07" name="Freeform 339"/>
            <p:cNvSpPr>
              <a:spLocks/>
            </p:cNvSpPr>
            <p:nvPr/>
          </p:nvSpPr>
          <p:spPr bwMode="auto">
            <a:xfrm>
              <a:off x="3090" y="2201"/>
              <a:ext cx="109" cy="108"/>
            </a:xfrm>
            <a:custGeom>
              <a:avLst/>
              <a:gdLst>
                <a:gd name="T0" fmla="*/ 0 w 109"/>
                <a:gd name="T1" fmla="*/ 54 h 108"/>
                <a:gd name="T2" fmla="*/ 2 w 109"/>
                <a:gd name="T3" fmla="*/ 43 h 108"/>
                <a:gd name="T4" fmla="*/ 6 w 109"/>
                <a:gd name="T5" fmla="*/ 33 h 108"/>
                <a:gd name="T6" fmla="*/ 9 w 109"/>
                <a:gd name="T7" fmla="*/ 24 h 108"/>
                <a:gd name="T8" fmla="*/ 16 w 109"/>
                <a:gd name="T9" fmla="*/ 16 h 108"/>
                <a:gd name="T10" fmla="*/ 25 w 109"/>
                <a:gd name="T11" fmla="*/ 9 h 108"/>
                <a:gd name="T12" fmla="*/ 34 w 109"/>
                <a:gd name="T13" fmla="*/ 5 h 108"/>
                <a:gd name="T14" fmla="*/ 44 w 109"/>
                <a:gd name="T15" fmla="*/ 2 h 108"/>
                <a:gd name="T16" fmla="*/ 54 w 109"/>
                <a:gd name="T17" fmla="*/ 0 h 108"/>
                <a:gd name="T18" fmla="*/ 65 w 109"/>
                <a:gd name="T19" fmla="*/ 2 h 108"/>
                <a:gd name="T20" fmla="*/ 75 w 109"/>
                <a:gd name="T21" fmla="*/ 5 h 108"/>
                <a:gd name="T22" fmla="*/ 84 w 109"/>
                <a:gd name="T23" fmla="*/ 9 h 108"/>
                <a:gd name="T24" fmla="*/ 93 w 109"/>
                <a:gd name="T25" fmla="*/ 16 h 108"/>
                <a:gd name="T26" fmla="*/ 100 w 109"/>
                <a:gd name="T27" fmla="*/ 24 h 108"/>
                <a:gd name="T28" fmla="*/ 103 w 109"/>
                <a:gd name="T29" fmla="*/ 33 h 108"/>
                <a:gd name="T30" fmla="*/ 107 w 109"/>
                <a:gd name="T31" fmla="*/ 43 h 108"/>
                <a:gd name="T32" fmla="*/ 109 w 109"/>
                <a:gd name="T33" fmla="*/ 54 h 108"/>
                <a:gd name="T34" fmla="*/ 107 w 109"/>
                <a:gd name="T35" fmla="*/ 64 h 108"/>
                <a:gd name="T36" fmla="*/ 103 w 109"/>
                <a:gd name="T37" fmla="*/ 75 h 108"/>
                <a:gd name="T38" fmla="*/ 100 w 109"/>
                <a:gd name="T39" fmla="*/ 84 h 108"/>
                <a:gd name="T40" fmla="*/ 93 w 109"/>
                <a:gd name="T41" fmla="*/ 92 h 108"/>
                <a:gd name="T42" fmla="*/ 84 w 109"/>
                <a:gd name="T43" fmla="*/ 99 h 108"/>
                <a:gd name="T44" fmla="*/ 75 w 109"/>
                <a:gd name="T45" fmla="*/ 103 h 108"/>
                <a:gd name="T46" fmla="*/ 65 w 109"/>
                <a:gd name="T47" fmla="*/ 106 h 108"/>
                <a:gd name="T48" fmla="*/ 54 w 109"/>
                <a:gd name="T49" fmla="*/ 108 h 108"/>
                <a:gd name="T50" fmla="*/ 44 w 109"/>
                <a:gd name="T51" fmla="*/ 106 h 108"/>
                <a:gd name="T52" fmla="*/ 34 w 109"/>
                <a:gd name="T53" fmla="*/ 103 h 108"/>
                <a:gd name="T54" fmla="*/ 25 w 109"/>
                <a:gd name="T55" fmla="*/ 99 h 108"/>
                <a:gd name="T56" fmla="*/ 16 w 109"/>
                <a:gd name="T57" fmla="*/ 92 h 108"/>
                <a:gd name="T58" fmla="*/ 9 w 109"/>
                <a:gd name="T59" fmla="*/ 84 h 108"/>
                <a:gd name="T60" fmla="*/ 6 w 109"/>
                <a:gd name="T61" fmla="*/ 75 h 108"/>
                <a:gd name="T62" fmla="*/ 2 w 109"/>
                <a:gd name="T63" fmla="*/ 64 h 108"/>
                <a:gd name="T64" fmla="*/ 0 w 109"/>
                <a:gd name="T65" fmla="*/ 54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9"/>
                <a:gd name="T100" fmla="*/ 0 h 108"/>
                <a:gd name="T101" fmla="*/ 109 w 109"/>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9" h="108">
                  <a:moveTo>
                    <a:pt x="0" y="54"/>
                  </a:moveTo>
                  <a:lnTo>
                    <a:pt x="2" y="43"/>
                  </a:lnTo>
                  <a:lnTo>
                    <a:pt x="6" y="33"/>
                  </a:lnTo>
                  <a:lnTo>
                    <a:pt x="9" y="24"/>
                  </a:lnTo>
                  <a:lnTo>
                    <a:pt x="16" y="16"/>
                  </a:lnTo>
                  <a:lnTo>
                    <a:pt x="25" y="9"/>
                  </a:lnTo>
                  <a:lnTo>
                    <a:pt x="34" y="5"/>
                  </a:lnTo>
                  <a:lnTo>
                    <a:pt x="44" y="2"/>
                  </a:lnTo>
                  <a:lnTo>
                    <a:pt x="54" y="0"/>
                  </a:lnTo>
                  <a:lnTo>
                    <a:pt x="65" y="2"/>
                  </a:lnTo>
                  <a:lnTo>
                    <a:pt x="75" y="5"/>
                  </a:lnTo>
                  <a:lnTo>
                    <a:pt x="84" y="9"/>
                  </a:lnTo>
                  <a:lnTo>
                    <a:pt x="93" y="16"/>
                  </a:lnTo>
                  <a:lnTo>
                    <a:pt x="100" y="24"/>
                  </a:lnTo>
                  <a:lnTo>
                    <a:pt x="103" y="33"/>
                  </a:lnTo>
                  <a:lnTo>
                    <a:pt x="107" y="43"/>
                  </a:lnTo>
                  <a:lnTo>
                    <a:pt x="109" y="54"/>
                  </a:lnTo>
                  <a:lnTo>
                    <a:pt x="107" y="64"/>
                  </a:lnTo>
                  <a:lnTo>
                    <a:pt x="103" y="75"/>
                  </a:lnTo>
                  <a:lnTo>
                    <a:pt x="100" y="84"/>
                  </a:lnTo>
                  <a:lnTo>
                    <a:pt x="93" y="92"/>
                  </a:lnTo>
                  <a:lnTo>
                    <a:pt x="84" y="99"/>
                  </a:lnTo>
                  <a:lnTo>
                    <a:pt x="75" y="103"/>
                  </a:lnTo>
                  <a:lnTo>
                    <a:pt x="65" y="106"/>
                  </a:lnTo>
                  <a:lnTo>
                    <a:pt x="54" y="108"/>
                  </a:lnTo>
                  <a:lnTo>
                    <a:pt x="44" y="106"/>
                  </a:lnTo>
                  <a:lnTo>
                    <a:pt x="34" y="103"/>
                  </a:lnTo>
                  <a:lnTo>
                    <a:pt x="25" y="99"/>
                  </a:lnTo>
                  <a:lnTo>
                    <a:pt x="16" y="92"/>
                  </a:lnTo>
                  <a:lnTo>
                    <a:pt x="9" y="84"/>
                  </a:lnTo>
                  <a:lnTo>
                    <a:pt x="6" y="75"/>
                  </a:lnTo>
                  <a:lnTo>
                    <a:pt x="2" y="64"/>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08" name="Freeform 340"/>
            <p:cNvSpPr>
              <a:spLocks/>
            </p:cNvSpPr>
            <p:nvPr/>
          </p:nvSpPr>
          <p:spPr bwMode="auto">
            <a:xfrm>
              <a:off x="2616" y="1972"/>
              <a:ext cx="106" cy="108"/>
            </a:xfrm>
            <a:custGeom>
              <a:avLst/>
              <a:gdLst>
                <a:gd name="T0" fmla="*/ 0 w 106"/>
                <a:gd name="T1" fmla="*/ 54 h 108"/>
                <a:gd name="T2" fmla="*/ 0 w 106"/>
                <a:gd name="T3" fmla="*/ 44 h 108"/>
                <a:gd name="T4" fmla="*/ 3 w 106"/>
                <a:gd name="T5" fmla="*/ 33 h 108"/>
                <a:gd name="T6" fmla="*/ 8 w 106"/>
                <a:gd name="T7" fmla="*/ 25 h 108"/>
                <a:gd name="T8" fmla="*/ 15 w 106"/>
                <a:gd name="T9" fmla="*/ 16 h 108"/>
                <a:gd name="T10" fmla="*/ 22 w 106"/>
                <a:gd name="T11" fmla="*/ 9 h 108"/>
                <a:gd name="T12" fmla="*/ 31 w 106"/>
                <a:gd name="T13" fmla="*/ 4 h 108"/>
                <a:gd name="T14" fmla="*/ 41 w 106"/>
                <a:gd name="T15" fmla="*/ 2 h 108"/>
                <a:gd name="T16" fmla="*/ 52 w 106"/>
                <a:gd name="T17" fmla="*/ 0 h 108"/>
                <a:gd name="T18" fmla="*/ 64 w 106"/>
                <a:gd name="T19" fmla="*/ 2 h 108"/>
                <a:gd name="T20" fmla="*/ 73 w 106"/>
                <a:gd name="T21" fmla="*/ 4 h 108"/>
                <a:gd name="T22" fmla="*/ 83 w 106"/>
                <a:gd name="T23" fmla="*/ 9 h 108"/>
                <a:gd name="T24" fmla="*/ 90 w 106"/>
                <a:gd name="T25" fmla="*/ 16 h 108"/>
                <a:gd name="T26" fmla="*/ 97 w 106"/>
                <a:gd name="T27" fmla="*/ 25 h 108"/>
                <a:gd name="T28" fmla="*/ 103 w 106"/>
                <a:gd name="T29" fmla="*/ 33 h 108"/>
                <a:gd name="T30" fmla="*/ 106 w 106"/>
                <a:gd name="T31" fmla="*/ 44 h 108"/>
                <a:gd name="T32" fmla="*/ 106 w 106"/>
                <a:gd name="T33" fmla="*/ 54 h 108"/>
                <a:gd name="T34" fmla="*/ 106 w 106"/>
                <a:gd name="T35" fmla="*/ 65 h 108"/>
                <a:gd name="T36" fmla="*/ 103 w 106"/>
                <a:gd name="T37" fmla="*/ 75 h 108"/>
                <a:gd name="T38" fmla="*/ 97 w 106"/>
                <a:gd name="T39" fmla="*/ 84 h 108"/>
                <a:gd name="T40" fmla="*/ 90 w 106"/>
                <a:gd name="T41" fmla="*/ 93 h 108"/>
                <a:gd name="T42" fmla="*/ 83 w 106"/>
                <a:gd name="T43" fmla="*/ 98 h 108"/>
                <a:gd name="T44" fmla="*/ 73 w 106"/>
                <a:gd name="T45" fmla="*/ 103 h 108"/>
                <a:gd name="T46" fmla="*/ 64 w 106"/>
                <a:gd name="T47" fmla="*/ 107 h 108"/>
                <a:gd name="T48" fmla="*/ 52 w 106"/>
                <a:gd name="T49" fmla="*/ 108 h 108"/>
                <a:gd name="T50" fmla="*/ 41 w 106"/>
                <a:gd name="T51" fmla="*/ 107 h 108"/>
                <a:gd name="T52" fmla="*/ 31 w 106"/>
                <a:gd name="T53" fmla="*/ 103 h 108"/>
                <a:gd name="T54" fmla="*/ 22 w 106"/>
                <a:gd name="T55" fmla="*/ 98 h 108"/>
                <a:gd name="T56" fmla="*/ 15 w 106"/>
                <a:gd name="T57" fmla="*/ 93 h 108"/>
                <a:gd name="T58" fmla="*/ 8 w 106"/>
                <a:gd name="T59" fmla="*/ 84 h 108"/>
                <a:gd name="T60" fmla="*/ 3 w 106"/>
                <a:gd name="T61" fmla="*/ 75 h 108"/>
                <a:gd name="T62" fmla="*/ 0 w 106"/>
                <a:gd name="T63" fmla="*/ 65 h 108"/>
                <a:gd name="T64" fmla="*/ 0 w 106"/>
                <a:gd name="T65" fmla="*/ 54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6"/>
                <a:gd name="T100" fmla="*/ 0 h 108"/>
                <a:gd name="T101" fmla="*/ 106 w 106"/>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6" h="108">
                  <a:moveTo>
                    <a:pt x="0" y="54"/>
                  </a:moveTo>
                  <a:lnTo>
                    <a:pt x="0" y="44"/>
                  </a:lnTo>
                  <a:lnTo>
                    <a:pt x="3" y="33"/>
                  </a:lnTo>
                  <a:lnTo>
                    <a:pt x="8" y="25"/>
                  </a:lnTo>
                  <a:lnTo>
                    <a:pt x="15" y="16"/>
                  </a:lnTo>
                  <a:lnTo>
                    <a:pt x="22" y="9"/>
                  </a:lnTo>
                  <a:lnTo>
                    <a:pt x="31" y="4"/>
                  </a:lnTo>
                  <a:lnTo>
                    <a:pt x="41" y="2"/>
                  </a:lnTo>
                  <a:lnTo>
                    <a:pt x="52" y="0"/>
                  </a:lnTo>
                  <a:lnTo>
                    <a:pt x="64" y="2"/>
                  </a:lnTo>
                  <a:lnTo>
                    <a:pt x="73" y="4"/>
                  </a:lnTo>
                  <a:lnTo>
                    <a:pt x="83" y="9"/>
                  </a:lnTo>
                  <a:lnTo>
                    <a:pt x="90" y="16"/>
                  </a:lnTo>
                  <a:lnTo>
                    <a:pt x="97" y="25"/>
                  </a:lnTo>
                  <a:lnTo>
                    <a:pt x="103" y="33"/>
                  </a:lnTo>
                  <a:lnTo>
                    <a:pt x="106" y="44"/>
                  </a:lnTo>
                  <a:lnTo>
                    <a:pt x="106" y="54"/>
                  </a:lnTo>
                  <a:lnTo>
                    <a:pt x="106" y="65"/>
                  </a:lnTo>
                  <a:lnTo>
                    <a:pt x="103" y="75"/>
                  </a:lnTo>
                  <a:lnTo>
                    <a:pt x="97" y="84"/>
                  </a:lnTo>
                  <a:lnTo>
                    <a:pt x="90" y="93"/>
                  </a:lnTo>
                  <a:lnTo>
                    <a:pt x="83" y="98"/>
                  </a:lnTo>
                  <a:lnTo>
                    <a:pt x="73" y="103"/>
                  </a:lnTo>
                  <a:lnTo>
                    <a:pt x="64" y="107"/>
                  </a:lnTo>
                  <a:lnTo>
                    <a:pt x="52" y="108"/>
                  </a:lnTo>
                  <a:lnTo>
                    <a:pt x="41" y="107"/>
                  </a:lnTo>
                  <a:lnTo>
                    <a:pt x="31" y="103"/>
                  </a:lnTo>
                  <a:lnTo>
                    <a:pt x="22" y="98"/>
                  </a:lnTo>
                  <a:lnTo>
                    <a:pt x="15" y="93"/>
                  </a:lnTo>
                  <a:lnTo>
                    <a:pt x="8" y="84"/>
                  </a:lnTo>
                  <a:lnTo>
                    <a:pt x="3" y="75"/>
                  </a:lnTo>
                  <a:lnTo>
                    <a:pt x="0" y="65"/>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09" name="Freeform 341"/>
            <p:cNvSpPr>
              <a:spLocks/>
            </p:cNvSpPr>
            <p:nvPr/>
          </p:nvSpPr>
          <p:spPr bwMode="auto">
            <a:xfrm>
              <a:off x="2544" y="2403"/>
              <a:ext cx="169" cy="171"/>
            </a:xfrm>
            <a:custGeom>
              <a:avLst/>
              <a:gdLst>
                <a:gd name="T0" fmla="*/ 0 w 169"/>
                <a:gd name="T1" fmla="*/ 86 h 171"/>
                <a:gd name="T2" fmla="*/ 2 w 169"/>
                <a:gd name="T3" fmla="*/ 68 h 171"/>
                <a:gd name="T4" fmla="*/ 7 w 169"/>
                <a:gd name="T5" fmla="*/ 53 h 171"/>
                <a:gd name="T6" fmla="*/ 14 w 169"/>
                <a:gd name="T7" fmla="*/ 39 h 171"/>
                <a:gd name="T8" fmla="*/ 24 w 169"/>
                <a:gd name="T9" fmla="*/ 27 h 171"/>
                <a:gd name="T10" fmla="*/ 37 w 169"/>
                <a:gd name="T11" fmla="*/ 16 h 171"/>
                <a:gd name="T12" fmla="*/ 52 w 169"/>
                <a:gd name="T13" fmla="*/ 7 h 171"/>
                <a:gd name="T14" fmla="*/ 68 w 169"/>
                <a:gd name="T15" fmla="*/ 2 h 171"/>
                <a:gd name="T16" fmla="*/ 85 w 169"/>
                <a:gd name="T17" fmla="*/ 0 h 171"/>
                <a:gd name="T18" fmla="*/ 101 w 169"/>
                <a:gd name="T19" fmla="*/ 2 h 171"/>
                <a:gd name="T20" fmla="*/ 119 w 169"/>
                <a:gd name="T21" fmla="*/ 7 h 171"/>
                <a:gd name="T22" fmla="*/ 133 w 169"/>
                <a:gd name="T23" fmla="*/ 16 h 171"/>
                <a:gd name="T24" fmla="*/ 145 w 169"/>
                <a:gd name="T25" fmla="*/ 27 h 171"/>
                <a:gd name="T26" fmla="*/ 155 w 169"/>
                <a:gd name="T27" fmla="*/ 39 h 171"/>
                <a:gd name="T28" fmla="*/ 162 w 169"/>
                <a:gd name="T29" fmla="*/ 53 h 171"/>
                <a:gd name="T30" fmla="*/ 168 w 169"/>
                <a:gd name="T31" fmla="*/ 68 h 171"/>
                <a:gd name="T32" fmla="*/ 169 w 169"/>
                <a:gd name="T33" fmla="*/ 86 h 171"/>
                <a:gd name="T34" fmla="*/ 168 w 169"/>
                <a:gd name="T35" fmla="*/ 103 h 171"/>
                <a:gd name="T36" fmla="*/ 162 w 169"/>
                <a:gd name="T37" fmla="*/ 119 h 171"/>
                <a:gd name="T38" fmla="*/ 155 w 169"/>
                <a:gd name="T39" fmla="*/ 133 h 171"/>
                <a:gd name="T40" fmla="*/ 145 w 169"/>
                <a:gd name="T41" fmla="*/ 145 h 171"/>
                <a:gd name="T42" fmla="*/ 133 w 169"/>
                <a:gd name="T43" fmla="*/ 156 h 171"/>
                <a:gd name="T44" fmla="*/ 119 w 169"/>
                <a:gd name="T45" fmla="*/ 164 h 171"/>
                <a:gd name="T46" fmla="*/ 101 w 169"/>
                <a:gd name="T47" fmla="*/ 170 h 171"/>
                <a:gd name="T48" fmla="*/ 85 w 169"/>
                <a:gd name="T49" fmla="*/ 171 h 171"/>
                <a:gd name="T50" fmla="*/ 68 w 169"/>
                <a:gd name="T51" fmla="*/ 170 h 171"/>
                <a:gd name="T52" fmla="*/ 52 w 169"/>
                <a:gd name="T53" fmla="*/ 164 h 171"/>
                <a:gd name="T54" fmla="*/ 37 w 169"/>
                <a:gd name="T55" fmla="*/ 156 h 171"/>
                <a:gd name="T56" fmla="*/ 24 w 169"/>
                <a:gd name="T57" fmla="*/ 145 h 171"/>
                <a:gd name="T58" fmla="*/ 14 w 169"/>
                <a:gd name="T59" fmla="*/ 133 h 171"/>
                <a:gd name="T60" fmla="*/ 7 w 169"/>
                <a:gd name="T61" fmla="*/ 119 h 171"/>
                <a:gd name="T62" fmla="*/ 2 w 169"/>
                <a:gd name="T63" fmla="*/ 103 h 171"/>
                <a:gd name="T64" fmla="*/ 0 w 169"/>
                <a:gd name="T65" fmla="*/ 86 h 17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69"/>
                <a:gd name="T100" fmla="*/ 0 h 171"/>
                <a:gd name="T101" fmla="*/ 169 w 169"/>
                <a:gd name="T102" fmla="*/ 171 h 17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69" h="171">
                  <a:moveTo>
                    <a:pt x="0" y="86"/>
                  </a:moveTo>
                  <a:lnTo>
                    <a:pt x="2" y="68"/>
                  </a:lnTo>
                  <a:lnTo>
                    <a:pt x="7" y="53"/>
                  </a:lnTo>
                  <a:lnTo>
                    <a:pt x="14" y="39"/>
                  </a:lnTo>
                  <a:lnTo>
                    <a:pt x="24" y="27"/>
                  </a:lnTo>
                  <a:lnTo>
                    <a:pt x="37" y="16"/>
                  </a:lnTo>
                  <a:lnTo>
                    <a:pt x="52" y="7"/>
                  </a:lnTo>
                  <a:lnTo>
                    <a:pt x="68" y="2"/>
                  </a:lnTo>
                  <a:lnTo>
                    <a:pt x="85" y="0"/>
                  </a:lnTo>
                  <a:lnTo>
                    <a:pt x="101" y="2"/>
                  </a:lnTo>
                  <a:lnTo>
                    <a:pt x="119" y="7"/>
                  </a:lnTo>
                  <a:lnTo>
                    <a:pt x="133" y="16"/>
                  </a:lnTo>
                  <a:lnTo>
                    <a:pt x="145" y="27"/>
                  </a:lnTo>
                  <a:lnTo>
                    <a:pt x="155" y="39"/>
                  </a:lnTo>
                  <a:lnTo>
                    <a:pt x="162" y="53"/>
                  </a:lnTo>
                  <a:lnTo>
                    <a:pt x="168" y="68"/>
                  </a:lnTo>
                  <a:lnTo>
                    <a:pt x="169" y="86"/>
                  </a:lnTo>
                  <a:lnTo>
                    <a:pt x="168" y="103"/>
                  </a:lnTo>
                  <a:lnTo>
                    <a:pt x="162" y="119"/>
                  </a:lnTo>
                  <a:lnTo>
                    <a:pt x="155" y="133"/>
                  </a:lnTo>
                  <a:lnTo>
                    <a:pt x="145" y="145"/>
                  </a:lnTo>
                  <a:lnTo>
                    <a:pt x="133" y="156"/>
                  </a:lnTo>
                  <a:lnTo>
                    <a:pt x="119" y="164"/>
                  </a:lnTo>
                  <a:lnTo>
                    <a:pt x="101" y="170"/>
                  </a:lnTo>
                  <a:lnTo>
                    <a:pt x="85" y="171"/>
                  </a:lnTo>
                  <a:lnTo>
                    <a:pt x="68" y="170"/>
                  </a:lnTo>
                  <a:lnTo>
                    <a:pt x="52" y="164"/>
                  </a:lnTo>
                  <a:lnTo>
                    <a:pt x="37" y="156"/>
                  </a:lnTo>
                  <a:lnTo>
                    <a:pt x="24" y="145"/>
                  </a:lnTo>
                  <a:lnTo>
                    <a:pt x="14" y="133"/>
                  </a:lnTo>
                  <a:lnTo>
                    <a:pt x="7" y="119"/>
                  </a:lnTo>
                  <a:lnTo>
                    <a:pt x="2" y="103"/>
                  </a:lnTo>
                  <a:lnTo>
                    <a:pt x="0" y="86"/>
                  </a:lnTo>
                  <a:close/>
                </a:path>
              </a:pathLst>
            </a:custGeom>
            <a:gradFill rotWithShape="1">
              <a:gsLst>
                <a:gs pos="0">
                  <a:srgbClr val="FFE2DB"/>
                </a:gs>
                <a:gs pos="100000">
                  <a:srgbClr val="EC2D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10" name="Freeform 342"/>
            <p:cNvSpPr>
              <a:spLocks/>
            </p:cNvSpPr>
            <p:nvPr/>
          </p:nvSpPr>
          <p:spPr bwMode="auto">
            <a:xfrm>
              <a:off x="3127" y="1766"/>
              <a:ext cx="171" cy="171"/>
            </a:xfrm>
            <a:custGeom>
              <a:avLst/>
              <a:gdLst>
                <a:gd name="T0" fmla="*/ 0 w 171"/>
                <a:gd name="T1" fmla="*/ 86 h 171"/>
                <a:gd name="T2" fmla="*/ 2 w 171"/>
                <a:gd name="T3" fmla="*/ 68 h 171"/>
                <a:gd name="T4" fmla="*/ 7 w 171"/>
                <a:gd name="T5" fmla="*/ 52 h 171"/>
                <a:gd name="T6" fmla="*/ 16 w 171"/>
                <a:gd name="T7" fmla="*/ 39 h 171"/>
                <a:gd name="T8" fmla="*/ 26 w 171"/>
                <a:gd name="T9" fmla="*/ 25 h 171"/>
                <a:gd name="T10" fmla="*/ 38 w 171"/>
                <a:gd name="T11" fmla="*/ 14 h 171"/>
                <a:gd name="T12" fmla="*/ 52 w 171"/>
                <a:gd name="T13" fmla="*/ 7 h 171"/>
                <a:gd name="T14" fmla="*/ 68 w 171"/>
                <a:gd name="T15" fmla="*/ 2 h 171"/>
                <a:gd name="T16" fmla="*/ 86 w 171"/>
                <a:gd name="T17" fmla="*/ 0 h 171"/>
                <a:gd name="T18" fmla="*/ 103 w 171"/>
                <a:gd name="T19" fmla="*/ 2 h 171"/>
                <a:gd name="T20" fmla="*/ 119 w 171"/>
                <a:gd name="T21" fmla="*/ 7 h 171"/>
                <a:gd name="T22" fmla="*/ 133 w 171"/>
                <a:gd name="T23" fmla="*/ 14 h 171"/>
                <a:gd name="T24" fmla="*/ 147 w 171"/>
                <a:gd name="T25" fmla="*/ 25 h 171"/>
                <a:gd name="T26" fmla="*/ 157 w 171"/>
                <a:gd name="T27" fmla="*/ 39 h 171"/>
                <a:gd name="T28" fmla="*/ 164 w 171"/>
                <a:gd name="T29" fmla="*/ 52 h 171"/>
                <a:gd name="T30" fmla="*/ 169 w 171"/>
                <a:gd name="T31" fmla="*/ 68 h 171"/>
                <a:gd name="T32" fmla="*/ 171 w 171"/>
                <a:gd name="T33" fmla="*/ 86 h 171"/>
                <a:gd name="T34" fmla="*/ 169 w 171"/>
                <a:gd name="T35" fmla="*/ 103 h 171"/>
                <a:gd name="T36" fmla="*/ 164 w 171"/>
                <a:gd name="T37" fmla="*/ 119 h 171"/>
                <a:gd name="T38" fmla="*/ 157 w 171"/>
                <a:gd name="T39" fmla="*/ 133 h 171"/>
                <a:gd name="T40" fmla="*/ 147 w 171"/>
                <a:gd name="T41" fmla="*/ 145 h 171"/>
                <a:gd name="T42" fmla="*/ 133 w 171"/>
                <a:gd name="T43" fmla="*/ 155 h 171"/>
                <a:gd name="T44" fmla="*/ 119 w 171"/>
                <a:gd name="T45" fmla="*/ 164 h 171"/>
                <a:gd name="T46" fmla="*/ 103 w 171"/>
                <a:gd name="T47" fmla="*/ 169 h 171"/>
                <a:gd name="T48" fmla="*/ 86 w 171"/>
                <a:gd name="T49" fmla="*/ 171 h 171"/>
                <a:gd name="T50" fmla="*/ 68 w 171"/>
                <a:gd name="T51" fmla="*/ 169 h 171"/>
                <a:gd name="T52" fmla="*/ 52 w 171"/>
                <a:gd name="T53" fmla="*/ 164 h 171"/>
                <a:gd name="T54" fmla="*/ 38 w 171"/>
                <a:gd name="T55" fmla="*/ 155 h 171"/>
                <a:gd name="T56" fmla="*/ 26 w 171"/>
                <a:gd name="T57" fmla="*/ 145 h 171"/>
                <a:gd name="T58" fmla="*/ 16 w 171"/>
                <a:gd name="T59" fmla="*/ 133 h 171"/>
                <a:gd name="T60" fmla="*/ 7 w 171"/>
                <a:gd name="T61" fmla="*/ 119 h 171"/>
                <a:gd name="T62" fmla="*/ 2 w 171"/>
                <a:gd name="T63" fmla="*/ 103 h 171"/>
                <a:gd name="T64" fmla="*/ 0 w 171"/>
                <a:gd name="T65" fmla="*/ 86 h 17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71"/>
                <a:gd name="T100" fmla="*/ 0 h 171"/>
                <a:gd name="T101" fmla="*/ 171 w 171"/>
                <a:gd name="T102" fmla="*/ 171 h 17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71" h="171">
                  <a:moveTo>
                    <a:pt x="0" y="86"/>
                  </a:moveTo>
                  <a:lnTo>
                    <a:pt x="2" y="68"/>
                  </a:lnTo>
                  <a:lnTo>
                    <a:pt x="7" y="52"/>
                  </a:lnTo>
                  <a:lnTo>
                    <a:pt x="16" y="39"/>
                  </a:lnTo>
                  <a:lnTo>
                    <a:pt x="26" y="25"/>
                  </a:lnTo>
                  <a:lnTo>
                    <a:pt x="38" y="14"/>
                  </a:lnTo>
                  <a:lnTo>
                    <a:pt x="52" y="7"/>
                  </a:lnTo>
                  <a:lnTo>
                    <a:pt x="68" y="2"/>
                  </a:lnTo>
                  <a:lnTo>
                    <a:pt x="86" y="0"/>
                  </a:lnTo>
                  <a:lnTo>
                    <a:pt x="103" y="2"/>
                  </a:lnTo>
                  <a:lnTo>
                    <a:pt x="119" y="7"/>
                  </a:lnTo>
                  <a:lnTo>
                    <a:pt x="133" y="14"/>
                  </a:lnTo>
                  <a:lnTo>
                    <a:pt x="147" y="25"/>
                  </a:lnTo>
                  <a:lnTo>
                    <a:pt x="157" y="39"/>
                  </a:lnTo>
                  <a:lnTo>
                    <a:pt x="164" y="52"/>
                  </a:lnTo>
                  <a:lnTo>
                    <a:pt x="169" y="68"/>
                  </a:lnTo>
                  <a:lnTo>
                    <a:pt x="171" y="86"/>
                  </a:lnTo>
                  <a:lnTo>
                    <a:pt x="169" y="103"/>
                  </a:lnTo>
                  <a:lnTo>
                    <a:pt x="164" y="119"/>
                  </a:lnTo>
                  <a:lnTo>
                    <a:pt x="157" y="133"/>
                  </a:lnTo>
                  <a:lnTo>
                    <a:pt x="147" y="145"/>
                  </a:lnTo>
                  <a:lnTo>
                    <a:pt x="133" y="155"/>
                  </a:lnTo>
                  <a:lnTo>
                    <a:pt x="119" y="164"/>
                  </a:lnTo>
                  <a:lnTo>
                    <a:pt x="103" y="169"/>
                  </a:lnTo>
                  <a:lnTo>
                    <a:pt x="86" y="171"/>
                  </a:lnTo>
                  <a:lnTo>
                    <a:pt x="68" y="169"/>
                  </a:lnTo>
                  <a:lnTo>
                    <a:pt x="52" y="164"/>
                  </a:lnTo>
                  <a:lnTo>
                    <a:pt x="38" y="155"/>
                  </a:lnTo>
                  <a:lnTo>
                    <a:pt x="26" y="145"/>
                  </a:lnTo>
                  <a:lnTo>
                    <a:pt x="16" y="133"/>
                  </a:lnTo>
                  <a:lnTo>
                    <a:pt x="7" y="119"/>
                  </a:lnTo>
                  <a:lnTo>
                    <a:pt x="2" y="103"/>
                  </a:lnTo>
                  <a:lnTo>
                    <a:pt x="0" y="86"/>
                  </a:lnTo>
                  <a:close/>
                </a:path>
              </a:pathLst>
            </a:custGeom>
            <a:gradFill rotWithShape="1">
              <a:gsLst>
                <a:gs pos="0">
                  <a:srgbClr val="FFE2DB"/>
                </a:gs>
                <a:gs pos="100000">
                  <a:srgbClr val="EC2D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11" name="Freeform 343"/>
            <p:cNvSpPr>
              <a:spLocks/>
            </p:cNvSpPr>
            <p:nvPr/>
          </p:nvSpPr>
          <p:spPr bwMode="auto">
            <a:xfrm>
              <a:off x="2762" y="1948"/>
              <a:ext cx="159" cy="157"/>
            </a:xfrm>
            <a:custGeom>
              <a:avLst/>
              <a:gdLst>
                <a:gd name="T0" fmla="*/ 159 w 159"/>
                <a:gd name="T1" fmla="*/ 78 h 157"/>
                <a:gd name="T2" fmla="*/ 157 w 159"/>
                <a:gd name="T3" fmla="*/ 63 h 157"/>
                <a:gd name="T4" fmla="*/ 152 w 159"/>
                <a:gd name="T5" fmla="*/ 47 h 157"/>
                <a:gd name="T6" fmla="*/ 145 w 159"/>
                <a:gd name="T7" fmla="*/ 35 h 157"/>
                <a:gd name="T8" fmla="*/ 135 w 159"/>
                <a:gd name="T9" fmla="*/ 22 h 157"/>
                <a:gd name="T10" fmla="*/ 124 w 159"/>
                <a:gd name="T11" fmla="*/ 12 h 157"/>
                <a:gd name="T12" fmla="*/ 110 w 159"/>
                <a:gd name="T13" fmla="*/ 5 h 157"/>
                <a:gd name="T14" fmla="*/ 96 w 159"/>
                <a:gd name="T15" fmla="*/ 1 h 157"/>
                <a:gd name="T16" fmla="*/ 79 w 159"/>
                <a:gd name="T17" fmla="*/ 0 h 157"/>
                <a:gd name="T18" fmla="*/ 63 w 159"/>
                <a:gd name="T19" fmla="*/ 1 h 157"/>
                <a:gd name="T20" fmla="*/ 49 w 159"/>
                <a:gd name="T21" fmla="*/ 5 h 157"/>
                <a:gd name="T22" fmla="*/ 35 w 159"/>
                <a:gd name="T23" fmla="*/ 12 h 157"/>
                <a:gd name="T24" fmla="*/ 25 w 159"/>
                <a:gd name="T25" fmla="*/ 22 h 157"/>
                <a:gd name="T26" fmla="*/ 14 w 159"/>
                <a:gd name="T27" fmla="*/ 35 h 157"/>
                <a:gd name="T28" fmla="*/ 7 w 159"/>
                <a:gd name="T29" fmla="*/ 47 h 157"/>
                <a:gd name="T30" fmla="*/ 2 w 159"/>
                <a:gd name="T31" fmla="*/ 63 h 157"/>
                <a:gd name="T32" fmla="*/ 0 w 159"/>
                <a:gd name="T33" fmla="*/ 78 h 157"/>
                <a:gd name="T34" fmla="*/ 2 w 159"/>
                <a:gd name="T35" fmla="*/ 94 h 157"/>
                <a:gd name="T36" fmla="*/ 7 w 159"/>
                <a:gd name="T37" fmla="*/ 108 h 157"/>
                <a:gd name="T38" fmla="*/ 14 w 159"/>
                <a:gd name="T39" fmla="*/ 122 h 157"/>
                <a:gd name="T40" fmla="*/ 25 w 159"/>
                <a:gd name="T41" fmla="*/ 134 h 157"/>
                <a:gd name="T42" fmla="*/ 35 w 159"/>
                <a:gd name="T43" fmla="*/ 143 h 157"/>
                <a:gd name="T44" fmla="*/ 49 w 159"/>
                <a:gd name="T45" fmla="*/ 152 h 157"/>
                <a:gd name="T46" fmla="*/ 63 w 159"/>
                <a:gd name="T47" fmla="*/ 155 h 157"/>
                <a:gd name="T48" fmla="*/ 79 w 159"/>
                <a:gd name="T49" fmla="*/ 157 h 157"/>
                <a:gd name="T50" fmla="*/ 96 w 159"/>
                <a:gd name="T51" fmla="*/ 155 h 157"/>
                <a:gd name="T52" fmla="*/ 110 w 159"/>
                <a:gd name="T53" fmla="*/ 152 h 157"/>
                <a:gd name="T54" fmla="*/ 124 w 159"/>
                <a:gd name="T55" fmla="*/ 143 h 157"/>
                <a:gd name="T56" fmla="*/ 135 w 159"/>
                <a:gd name="T57" fmla="*/ 134 h 157"/>
                <a:gd name="T58" fmla="*/ 145 w 159"/>
                <a:gd name="T59" fmla="*/ 122 h 157"/>
                <a:gd name="T60" fmla="*/ 152 w 159"/>
                <a:gd name="T61" fmla="*/ 108 h 157"/>
                <a:gd name="T62" fmla="*/ 157 w 159"/>
                <a:gd name="T63" fmla="*/ 94 h 157"/>
                <a:gd name="T64" fmla="*/ 159 w 159"/>
                <a:gd name="T65" fmla="*/ 78 h 1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7"/>
                <a:gd name="T101" fmla="*/ 159 w 159"/>
                <a:gd name="T102" fmla="*/ 157 h 1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7">
                  <a:moveTo>
                    <a:pt x="159" y="78"/>
                  </a:moveTo>
                  <a:lnTo>
                    <a:pt x="157" y="63"/>
                  </a:lnTo>
                  <a:lnTo>
                    <a:pt x="152" y="47"/>
                  </a:lnTo>
                  <a:lnTo>
                    <a:pt x="145" y="35"/>
                  </a:lnTo>
                  <a:lnTo>
                    <a:pt x="135" y="22"/>
                  </a:lnTo>
                  <a:lnTo>
                    <a:pt x="124" y="12"/>
                  </a:lnTo>
                  <a:lnTo>
                    <a:pt x="110" y="5"/>
                  </a:lnTo>
                  <a:lnTo>
                    <a:pt x="96" y="1"/>
                  </a:lnTo>
                  <a:lnTo>
                    <a:pt x="79" y="0"/>
                  </a:lnTo>
                  <a:lnTo>
                    <a:pt x="63" y="1"/>
                  </a:lnTo>
                  <a:lnTo>
                    <a:pt x="49" y="5"/>
                  </a:lnTo>
                  <a:lnTo>
                    <a:pt x="35" y="12"/>
                  </a:lnTo>
                  <a:lnTo>
                    <a:pt x="25" y="22"/>
                  </a:lnTo>
                  <a:lnTo>
                    <a:pt x="14" y="35"/>
                  </a:lnTo>
                  <a:lnTo>
                    <a:pt x="7" y="47"/>
                  </a:lnTo>
                  <a:lnTo>
                    <a:pt x="2" y="63"/>
                  </a:lnTo>
                  <a:lnTo>
                    <a:pt x="0" y="78"/>
                  </a:lnTo>
                  <a:lnTo>
                    <a:pt x="2" y="94"/>
                  </a:lnTo>
                  <a:lnTo>
                    <a:pt x="7" y="108"/>
                  </a:lnTo>
                  <a:lnTo>
                    <a:pt x="14" y="122"/>
                  </a:lnTo>
                  <a:lnTo>
                    <a:pt x="25" y="134"/>
                  </a:lnTo>
                  <a:lnTo>
                    <a:pt x="35" y="143"/>
                  </a:lnTo>
                  <a:lnTo>
                    <a:pt x="49" y="152"/>
                  </a:lnTo>
                  <a:lnTo>
                    <a:pt x="63" y="155"/>
                  </a:lnTo>
                  <a:lnTo>
                    <a:pt x="79" y="157"/>
                  </a:lnTo>
                  <a:lnTo>
                    <a:pt x="96" y="155"/>
                  </a:lnTo>
                  <a:lnTo>
                    <a:pt x="110" y="152"/>
                  </a:lnTo>
                  <a:lnTo>
                    <a:pt x="124" y="143"/>
                  </a:lnTo>
                  <a:lnTo>
                    <a:pt x="135" y="134"/>
                  </a:lnTo>
                  <a:lnTo>
                    <a:pt x="145" y="122"/>
                  </a:lnTo>
                  <a:lnTo>
                    <a:pt x="152" y="108"/>
                  </a:lnTo>
                  <a:lnTo>
                    <a:pt x="157" y="94"/>
                  </a:lnTo>
                  <a:lnTo>
                    <a:pt x="159" y="78"/>
                  </a:lnTo>
                  <a:close/>
                </a:path>
              </a:pathLst>
            </a:custGeom>
            <a:gradFill rotWithShape="1">
              <a:gsLst>
                <a:gs pos="0">
                  <a:schemeClr val="bg1"/>
                </a:gs>
                <a:gs pos="100000">
                  <a:srgbClr val="A3D5D9"/>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12" name="Freeform 344"/>
            <p:cNvSpPr>
              <a:spLocks/>
            </p:cNvSpPr>
            <p:nvPr/>
          </p:nvSpPr>
          <p:spPr bwMode="auto">
            <a:xfrm>
              <a:off x="2904" y="2606"/>
              <a:ext cx="158" cy="157"/>
            </a:xfrm>
            <a:custGeom>
              <a:avLst/>
              <a:gdLst>
                <a:gd name="T0" fmla="*/ 158 w 158"/>
                <a:gd name="T1" fmla="*/ 78 h 157"/>
                <a:gd name="T2" fmla="*/ 157 w 158"/>
                <a:gd name="T3" fmla="*/ 63 h 157"/>
                <a:gd name="T4" fmla="*/ 151 w 158"/>
                <a:gd name="T5" fmla="*/ 47 h 157"/>
                <a:gd name="T6" fmla="*/ 144 w 158"/>
                <a:gd name="T7" fmla="*/ 35 h 157"/>
                <a:gd name="T8" fmla="*/ 134 w 158"/>
                <a:gd name="T9" fmla="*/ 23 h 157"/>
                <a:gd name="T10" fmla="*/ 124 w 158"/>
                <a:gd name="T11" fmla="*/ 12 h 157"/>
                <a:gd name="T12" fmla="*/ 110 w 158"/>
                <a:gd name="T13" fmla="*/ 5 h 157"/>
                <a:gd name="T14" fmla="*/ 96 w 158"/>
                <a:gd name="T15" fmla="*/ 2 h 157"/>
                <a:gd name="T16" fmla="*/ 80 w 158"/>
                <a:gd name="T17" fmla="*/ 0 h 157"/>
                <a:gd name="T18" fmla="*/ 62 w 158"/>
                <a:gd name="T19" fmla="*/ 2 h 157"/>
                <a:gd name="T20" fmla="*/ 48 w 158"/>
                <a:gd name="T21" fmla="*/ 5 h 157"/>
                <a:gd name="T22" fmla="*/ 34 w 158"/>
                <a:gd name="T23" fmla="*/ 12 h 157"/>
                <a:gd name="T24" fmla="*/ 24 w 158"/>
                <a:gd name="T25" fmla="*/ 23 h 157"/>
                <a:gd name="T26" fmla="*/ 14 w 158"/>
                <a:gd name="T27" fmla="*/ 35 h 157"/>
                <a:gd name="T28" fmla="*/ 7 w 158"/>
                <a:gd name="T29" fmla="*/ 47 h 157"/>
                <a:gd name="T30" fmla="*/ 1 w 158"/>
                <a:gd name="T31" fmla="*/ 63 h 157"/>
                <a:gd name="T32" fmla="*/ 0 w 158"/>
                <a:gd name="T33" fmla="*/ 78 h 157"/>
                <a:gd name="T34" fmla="*/ 1 w 158"/>
                <a:gd name="T35" fmla="*/ 94 h 157"/>
                <a:gd name="T36" fmla="*/ 7 w 158"/>
                <a:gd name="T37" fmla="*/ 108 h 157"/>
                <a:gd name="T38" fmla="*/ 14 w 158"/>
                <a:gd name="T39" fmla="*/ 122 h 157"/>
                <a:gd name="T40" fmla="*/ 24 w 158"/>
                <a:gd name="T41" fmla="*/ 134 h 157"/>
                <a:gd name="T42" fmla="*/ 34 w 158"/>
                <a:gd name="T43" fmla="*/ 143 h 157"/>
                <a:gd name="T44" fmla="*/ 48 w 158"/>
                <a:gd name="T45" fmla="*/ 150 h 157"/>
                <a:gd name="T46" fmla="*/ 62 w 158"/>
                <a:gd name="T47" fmla="*/ 155 h 157"/>
                <a:gd name="T48" fmla="*/ 80 w 158"/>
                <a:gd name="T49" fmla="*/ 157 h 157"/>
                <a:gd name="T50" fmla="*/ 96 w 158"/>
                <a:gd name="T51" fmla="*/ 155 h 157"/>
                <a:gd name="T52" fmla="*/ 110 w 158"/>
                <a:gd name="T53" fmla="*/ 150 h 157"/>
                <a:gd name="T54" fmla="*/ 124 w 158"/>
                <a:gd name="T55" fmla="*/ 143 h 157"/>
                <a:gd name="T56" fmla="*/ 134 w 158"/>
                <a:gd name="T57" fmla="*/ 134 h 157"/>
                <a:gd name="T58" fmla="*/ 144 w 158"/>
                <a:gd name="T59" fmla="*/ 122 h 157"/>
                <a:gd name="T60" fmla="*/ 151 w 158"/>
                <a:gd name="T61" fmla="*/ 108 h 157"/>
                <a:gd name="T62" fmla="*/ 157 w 158"/>
                <a:gd name="T63" fmla="*/ 94 h 157"/>
                <a:gd name="T64" fmla="*/ 158 w 158"/>
                <a:gd name="T65" fmla="*/ 78 h 1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8"/>
                <a:gd name="T100" fmla="*/ 0 h 157"/>
                <a:gd name="T101" fmla="*/ 158 w 158"/>
                <a:gd name="T102" fmla="*/ 157 h 1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8" h="157">
                  <a:moveTo>
                    <a:pt x="158" y="78"/>
                  </a:moveTo>
                  <a:lnTo>
                    <a:pt x="157" y="63"/>
                  </a:lnTo>
                  <a:lnTo>
                    <a:pt x="151" y="47"/>
                  </a:lnTo>
                  <a:lnTo>
                    <a:pt x="144" y="35"/>
                  </a:lnTo>
                  <a:lnTo>
                    <a:pt x="134" y="23"/>
                  </a:lnTo>
                  <a:lnTo>
                    <a:pt x="124" y="12"/>
                  </a:lnTo>
                  <a:lnTo>
                    <a:pt x="110" y="5"/>
                  </a:lnTo>
                  <a:lnTo>
                    <a:pt x="96" y="2"/>
                  </a:lnTo>
                  <a:lnTo>
                    <a:pt x="80" y="0"/>
                  </a:lnTo>
                  <a:lnTo>
                    <a:pt x="62" y="2"/>
                  </a:lnTo>
                  <a:lnTo>
                    <a:pt x="48" y="5"/>
                  </a:lnTo>
                  <a:lnTo>
                    <a:pt x="34" y="12"/>
                  </a:lnTo>
                  <a:lnTo>
                    <a:pt x="24" y="23"/>
                  </a:lnTo>
                  <a:lnTo>
                    <a:pt x="14" y="35"/>
                  </a:lnTo>
                  <a:lnTo>
                    <a:pt x="7" y="47"/>
                  </a:lnTo>
                  <a:lnTo>
                    <a:pt x="1" y="63"/>
                  </a:lnTo>
                  <a:lnTo>
                    <a:pt x="0" y="78"/>
                  </a:lnTo>
                  <a:lnTo>
                    <a:pt x="1" y="94"/>
                  </a:lnTo>
                  <a:lnTo>
                    <a:pt x="7" y="108"/>
                  </a:lnTo>
                  <a:lnTo>
                    <a:pt x="14" y="122"/>
                  </a:lnTo>
                  <a:lnTo>
                    <a:pt x="24" y="134"/>
                  </a:lnTo>
                  <a:lnTo>
                    <a:pt x="34" y="143"/>
                  </a:lnTo>
                  <a:lnTo>
                    <a:pt x="48" y="150"/>
                  </a:lnTo>
                  <a:lnTo>
                    <a:pt x="62" y="155"/>
                  </a:lnTo>
                  <a:lnTo>
                    <a:pt x="80" y="157"/>
                  </a:lnTo>
                  <a:lnTo>
                    <a:pt x="96" y="155"/>
                  </a:lnTo>
                  <a:lnTo>
                    <a:pt x="110" y="150"/>
                  </a:lnTo>
                  <a:lnTo>
                    <a:pt x="124" y="143"/>
                  </a:lnTo>
                  <a:lnTo>
                    <a:pt x="134" y="134"/>
                  </a:lnTo>
                  <a:lnTo>
                    <a:pt x="144" y="122"/>
                  </a:lnTo>
                  <a:lnTo>
                    <a:pt x="151" y="108"/>
                  </a:lnTo>
                  <a:lnTo>
                    <a:pt x="157" y="94"/>
                  </a:lnTo>
                  <a:lnTo>
                    <a:pt x="158" y="78"/>
                  </a:lnTo>
                  <a:close/>
                </a:path>
              </a:pathLst>
            </a:custGeom>
            <a:gradFill rotWithShape="1">
              <a:gsLst>
                <a:gs pos="0">
                  <a:schemeClr val="bg1"/>
                </a:gs>
                <a:gs pos="100000">
                  <a:srgbClr val="A3D5D9"/>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13" name="Freeform 345"/>
            <p:cNvSpPr>
              <a:spLocks/>
            </p:cNvSpPr>
            <p:nvPr/>
          </p:nvSpPr>
          <p:spPr bwMode="auto">
            <a:xfrm>
              <a:off x="2708" y="2463"/>
              <a:ext cx="86" cy="50"/>
            </a:xfrm>
            <a:custGeom>
              <a:avLst/>
              <a:gdLst>
                <a:gd name="T0" fmla="*/ 73 w 86"/>
                <a:gd name="T1" fmla="*/ 43 h 50"/>
                <a:gd name="T2" fmla="*/ 2 w 86"/>
                <a:gd name="T3" fmla="*/ 50 h 50"/>
                <a:gd name="T4" fmla="*/ 5 w 86"/>
                <a:gd name="T5" fmla="*/ 38 h 50"/>
                <a:gd name="T6" fmla="*/ 5 w 86"/>
                <a:gd name="T7" fmla="*/ 28 h 50"/>
                <a:gd name="T8" fmla="*/ 4 w 86"/>
                <a:gd name="T9" fmla="*/ 17 h 50"/>
                <a:gd name="T10" fmla="*/ 0 w 86"/>
                <a:gd name="T11" fmla="*/ 0 h 50"/>
                <a:gd name="T12" fmla="*/ 73 w 86"/>
                <a:gd name="T13" fmla="*/ 7 h 50"/>
                <a:gd name="T14" fmla="*/ 79 w 86"/>
                <a:gd name="T15" fmla="*/ 8 h 50"/>
                <a:gd name="T16" fmla="*/ 84 w 86"/>
                <a:gd name="T17" fmla="*/ 12 h 50"/>
                <a:gd name="T18" fmla="*/ 86 w 86"/>
                <a:gd name="T19" fmla="*/ 19 h 50"/>
                <a:gd name="T20" fmla="*/ 86 w 86"/>
                <a:gd name="T21" fmla="*/ 26 h 50"/>
                <a:gd name="T22" fmla="*/ 86 w 86"/>
                <a:gd name="T23" fmla="*/ 31 h 50"/>
                <a:gd name="T24" fmla="*/ 84 w 86"/>
                <a:gd name="T25" fmla="*/ 38 h 50"/>
                <a:gd name="T26" fmla="*/ 79 w 86"/>
                <a:gd name="T27" fmla="*/ 42 h 50"/>
                <a:gd name="T28" fmla="*/ 73 w 86"/>
                <a:gd name="T29" fmla="*/ 43 h 5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6"/>
                <a:gd name="T46" fmla="*/ 0 h 50"/>
                <a:gd name="T47" fmla="*/ 86 w 86"/>
                <a:gd name="T48" fmla="*/ 50 h 5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6" h="50">
                  <a:moveTo>
                    <a:pt x="73" y="43"/>
                  </a:moveTo>
                  <a:lnTo>
                    <a:pt x="2" y="50"/>
                  </a:lnTo>
                  <a:lnTo>
                    <a:pt x="5" y="38"/>
                  </a:lnTo>
                  <a:lnTo>
                    <a:pt x="5" y="28"/>
                  </a:lnTo>
                  <a:lnTo>
                    <a:pt x="4" y="17"/>
                  </a:lnTo>
                  <a:lnTo>
                    <a:pt x="0" y="0"/>
                  </a:lnTo>
                  <a:lnTo>
                    <a:pt x="73" y="7"/>
                  </a:lnTo>
                  <a:lnTo>
                    <a:pt x="79" y="8"/>
                  </a:lnTo>
                  <a:lnTo>
                    <a:pt x="84" y="12"/>
                  </a:lnTo>
                  <a:lnTo>
                    <a:pt x="86" y="19"/>
                  </a:lnTo>
                  <a:lnTo>
                    <a:pt x="86" y="26"/>
                  </a:lnTo>
                  <a:lnTo>
                    <a:pt x="86" y="31"/>
                  </a:lnTo>
                  <a:lnTo>
                    <a:pt x="84" y="38"/>
                  </a:lnTo>
                  <a:lnTo>
                    <a:pt x="79" y="42"/>
                  </a:lnTo>
                  <a:lnTo>
                    <a:pt x="73" y="43"/>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14" name="Freeform 346"/>
            <p:cNvSpPr>
              <a:spLocks/>
            </p:cNvSpPr>
            <p:nvPr/>
          </p:nvSpPr>
          <p:spPr bwMode="auto">
            <a:xfrm>
              <a:off x="2708" y="2463"/>
              <a:ext cx="86" cy="50"/>
            </a:xfrm>
            <a:custGeom>
              <a:avLst/>
              <a:gdLst>
                <a:gd name="T0" fmla="*/ 73 w 86"/>
                <a:gd name="T1" fmla="*/ 43 h 50"/>
                <a:gd name="T2" fmla="*/ 2 w 86"/>
                <a:gd name="T3" fmla="*/ 50 h 50"/>
                <a:gd name="T4" fmla="*/ 5 w 86"/>
                <a:gd name="T5" fmla="*/ 38 h 50"/>
                <a:gd name="T6" fmla="*/ 5 w 86"/>
                <a:gd name="T7" fmla="*/ 28 h 50"/>
                <a:gd name="T8" fmla="*/ 4 w 86"/>
                <a:gd name="T9" fmla="*/ 17 h 50"/>
                <a:gd name="T10" fmla="*/ 0 w 86"/>
                <a:gd name="T11" fmla="*/ 0 h 50"/>
                <a:gd name="T12" fmla="*/ 73 w 86"/>
                <a:gd name="T13" fmla="*/ 7 h 50"/>
                <a:gd name="T14" fmla="*/ 79 w 86"/>
                <a:gd name="T15" fmla="*/ 8 h 50"/>
                <a:gd name="T16" fmla="*/ 84 w 86"/>
                <a:gd name="T17" fmla="*/ 12 h 50"/>
                <a:gd name="T18" fmla="*/ 86 w 86"/>
                <a:gd name="T19" fmla="*/ 19 h 50"/>
                <a:gd name="T20" fmla="*/ 86 w 86"/>
                <a:gd name="T21" fmla="*/ 26 h 50"/>
                <a:gd name="T22" fmla="*/ 86 w 86"/>
                <a:gd name="T23" fmla="*/ 31 h 50"/>
                <a:gd name="T24" fmla="*/ 84 w 86"/>
                <a:gd name="T25" fmla="*/ 38 h 50"/>
                <a:gd name="T26" fmla="*/ 79 w 86"/>
                <a:gd name="T27" fmla="*/ 42 h 50"/>
                <a:gd name="T28" fmla="*/ 73 w 86"/>
                <a:gd name="T29" fmla="*/ 43 h 5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6"/>
                <a:gd name="T46" fmla="*/ 0 h 50"/>
                <a:gd name="T47" fmla="*/ 86 w 86"/>
                <a:gd name="T48" fmla="*/ 50 h 5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6" h="50">
                  <a:moveTo>
                    <a:pt x="73" y="43"/>
                  </a:moveTo>
                  <a:lnTo>
                    <a:pt x="2" y="50"/>
                  </a:lnTo>
                  <a:lnTo>
                    <a:pt x="5" y="38"/>
                  </a:lnTo>
                  <a:lnTo>
                    <a:pt x="5" y="28"/>
                  </a:lnTo>
                  <a:lnTo>
                    <a:pt x="4" y="17"/>
                  </a:lnTo>
                  <a:lnTo>
                    <a:pt x="0" y="0"/>
                  </a:lnTo>
                  <a:lnTo>
                    <a:pt x="73" y="7"/>
                  </a:lnTo>
                  <a:lnTo>
                    <a:pt x="79" y="8"/>
                  </a:lnTo>
                  <a:lnTo>
                    <a:pt x="84" y="12"/>
                  </a:lnTo>
                  <a:lnTo>
                    <a:pt x="86" y="19"/>
                  </a:lnTo>
                  <a:lnTo>
                    <a:pt x="86" y="26"/>
                  </a:lnTo>
                  <a:lnTo>
                    <a:pt x="86" y="31"/>
                  </a:lnTo>
                  <a:lnTo>
                    <a:pt x="84" y="38"/>
                  </a:lnTo>
                  <a:lnTo>
                    <a:pt x="79" y="42"/>
                  </a:lnTo>
                  <a:lnTo>
                    <a:pt x="73" y="43"/>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515" name="Freeform 347"/>
            <p:cNvSpPr>
              <a:spLocks/>
            </p:cNvSpPr>
            <p:nvPr/>
          </p:nvSpPr>
          <p:spPr bwMode="auto">
            <a:xfrm>
              <a:off x="3066" y="1825"/>
              <a:ext cx="84" cy="51"/>
            </a:xfrm>
            <a:custGeom>
              <a:avLst/>
              <a:gdLst>
                <a:gd name="T0" fmla="*/ 70 w 84"/>
                <a:gd name="T1" fmla="*/ 44 h 51"/>
                <a:gd name="T2" fmla="*/ 0 w 84"/>
                <a:gd name="T3" fmla="*/ 51 h 51"/>
                <a:gd name="T4" fmla="*/ 3 w 84"/>
                <a:gd name="T5" fmla="*/ 39 h 51"/>
                <a:gd name="T6" fmla="*/ 3 w 84"/>
                <a:gd name="T7" fmla="*/ 28 h 51"/>
                <a:gd name="T8" fmla="*/ 3 w 84"/>
                <a:gd name="T9" fmla="*/ 18 h 51"/>
                <a:gd name="T10" fmla="*/ 0 w 84"/>
                <a:gd name="T11" fmla="*/ 0 h 51"/>
                <a:gd name="T12" fmla="*/ 72 w 84"/>
                <a:gd name="T13" fmla="*/ 7 h 51"/>
                <a:gd name="T14" fmla="*/ 77 w 84"/>
                <a:gd name="T15" fmla="*/ 9 h 51"/>
                <a:gd name="T16" fmla="*/ 80 w 84"/>
                <a:gd name="T17" fmla="*/ 13 h 51"/>
                <a:gd name="T18" fmla="*/ 82 w 84"/>
                <a:gd name="T19" fmla="*/ 20 h 51"/>
                <a:gd name="T20" fmla="*/ 84 w 84"/>
                <a:gd name="T21" fmla="*/ 25 h 51"/>
                <a:gd name="T22" fmla="*/ 82 w 84"/>
                <a:gd name="T23" fmla="*/ 32 h 51"/>
                <a:gd name="T24" fmla="*/ 80 w 84"/>
                <a:gd name="T25" fmla="*/ 39 h 51"/>
                <a:gd name="T26" fmla="*/ 75 w 84"/>
                <a:gd name="T27" fmla="*/ 42 h 51"/>
                <a:gd name="T28" fmla="*/ 70 w 84"/>
                <a:gd name="T29" fmla="*/ 44 h 5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4"/>
                <a:gd name="T46" fmla="*/ 0 h 51"/>
                <a:gd name="T47" fmla="*/ 84 w 84"/>
                <a:gd name="T48" fmla="*/ 51 h 5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4" h="51">
                  <a:moveTo>
                    <a:pt x="70" y="44"/>
                  </a:moveTo>
                  <a:lnTo>
                    <a:pt x="0" y="51"/>
                  </a:lnTo>
                  <a:lnTo>
                    <a:pt x="3" y="39"/>
                  </a:lnTo>
                  <a:lnTo>
                    <a:pt x="3" y="28"/>
                  </a:lnTo>
                  <a:lnTo>
                    <a:pt x="3" y="18"/>
                  </a:lnTo>
                  <a:lnTo>
                    <a:pt x="0" y="0"/>
                  </a:lnTo>
                  <a:lnTo>
                    <a:pt x="72" y="7"/>
                  </a:lnTo>
                  <a:lnTo>
                    <a:pt x="77" y="9"/>
                  </a:lnTo>
                  <a:lnTo>
                    <a:pt x="80" y="13"/>
                  </a:lnTo>
                  <a:lnTo>
                    <a:pt x="82" y="20"/>
                  </a:lnTo>
                  <a:lnTo>
                    <a:pt x="84" y="25"/>
                  </a:lnTo>
                  <a:lnTo>
                    <a:pt x="82" y="32"/>
                  </a:lnTo>
                  <a:lnTo>
                    <a:pt x="80" y="39"/>
                  </a:lnTo>
                  <a:lnTo>
                    <a:pt x="75" y="42"/>
                  </a:lnTo>
                  <a:lnTo>
                    <a:pt x="70" y="44"/>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16" name="Freeform 348"/>
            <p:cNvSpPr>
              <a:spLocks/>
            </p:cNvSpPr>
            <p:nvPr/>
          </p:nvSpPr>
          <p:spPr bwMode="auto">
            <a:xfrm>
              <a:off x="3066" y="1825"/>
              <a:ext cx="84" cy="51"/>
            </a:xfrm>
            <a:custGeom>
              <a:avLst/>
              <a:gdLst>
                <a:gd name="T0" fmla="*/ 70 w 84"/>
                <a:gd name="T1" fmla="*/ 44 h 51"/>
                <a:gd name="T2" fmla="*/ 0 w 84"/>
                <a:gd name="T3" fmla="*/ 51 h 51"/>
                <a:gd name="T4" fmla="*/ 3 w 84"/>
                <a:gd name="T5" fmla="*/ 39 h 51"/>
                <a:gd name="T6" fmla="*/ 3 w 84"/>
                <a:gd name="T7" fmla="*/ 28 h 51"/>
                <a:gd name="T8" fmla="*/ 3 w 84"/>
                <a:gd name="T9" fmla="*/ 18 h 51"/>
                <a:gd name="T10" fmla="*/ 0 w 84"/>
                <a:gd name="T11" fmla="*/ 0 h 51"/>
                <a:gd name="T12" fmla="*/ 72 w 84"/>
                <a:gd name="T13" fmla="*/ 7 h 51"/>
                <a:gd name="T14" fmla="*/ 77 w 84"/>
                <a:gd name="T15" fmla="*/ 9 h 51"/>
                <a:gd name="T16" fmla="*/ 80 w 84"/>
                <a:gd name="T17" fmla="*/ 13 h 51"/>
                <a:gd name="T18" fmla="*/ 82 w 84"/>
                <a:gd name="T19" fmla="*/ 20 h 51"/>
                <a:gd name="T20" fmla="*/ 84 w 84"/>
                <a:gd name="T21" fmla="*/ 25 h 51"/>
                <a:gd name="T22" fmla="*/ 82 w 84"/>
                <a:gd name="T23" fmla="*/ 32 h 51"/>
                <a:gd name="T24" fmla="*/ 80 w 84"/>
                <a:gd name="T25" fmla="*/ 39 h 51"/>
                <a:gd name="T26" fmla="*/ 75 w 84"/>
                <a:gd name="T27" fmla="*/ 42 h 51"/>
                <a:gd name="T28" fmla="*/ 70 w 84"/>
                <a:gd name="T29" fmla="*/ 44 h 5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4"/>
                <a:gd name="T46" fmla="*/ 0 h 51"/>
                <a:gd name="T47" fmla="*/ 84 w 84"/>
                <a:gd name="T48" fmla="*/ 51 h 5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4" h="51">
                  <a:moveTo>
                    <a:pt x="70" y="44"/>
                  </a:moveTo>
                  <a:lnTo>
                    <a:pt x="0" y="51"/>
                  </a:lnTo>
                  <a:lnTo>
                    <a:pt x="3" y="39"/>
                  </a:lnTo>
                  <a:lnTo>
                    <a:pt x="3" y="28"/>
                  </a:lnTo>
                  <a:lnTo>
                    <a:pt x="3" y="18"/>
                  </a:lnTo>
                  <a:lnTo>
                    <a:pt x="0" y="0"/>
                  </a:lnTo>
                  <a:lnTo>
                    <a:pt x="72" y="7"/>
                  </a:lnTo>
                  <a:lnTo>
                    <a:pt x="77" y="9"/>
                  </a:lnTo>
                  <a:lnTo>
                    <a:pt x="80" y="13"/>
                  </a:lnTo>
                  <a:lnTo>
                    <a:pt x="82" y="20"/>
                  </a:lnTo>
                  <a:lnTo>
                    <a:pt x="84" y="25"/>
                  </a:lnTo>
                  <a:lnTo>
                    <a:pt x="82" y="32"/>
                  </a:lnTo>
                  <a:lnTo>
                    <a:pt x="80" y="39"/>
                  </a:lnTo>
                  <a:lnTo>
                    <a:pt x="75" y="42"/>
                  </a:lnTo>
                  <a:lnTo>
                    <a:pt x="70" y="44"/>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517" name="Freeform 349"/>
            <p:cNvSpPr>
              <a:spLocks/>
            </p:cNvSpPr>
            <p:nvPr/>
          </p:nvSpPr>
          <p:spPr bwMode="auto">
            <a:xfrm>
              <a:off x="2787" y="2871"/>
              <a:ext cx="73" cy="47"/>
            </a:xfrm>
            <a:custGeom>
              <a:avLst/>
              <a:gdLst>
                <a:gd name="T0" fmla="*/ 61 w 73"/>
                <a:gd name="T1" fmla="*/ 40 h 47"/>
                <a:gd name="T2" fmla="*/ 0 w 73"/>
                <a:gd name="T3" fmla="*/ 47 h 47"/>
                <a:gd name="T4" fmla="*/ 1 w 73"/>
                <a:gd name="T5" fmla="*/ 35 h 47"/>
                <a:gd name="T6" fmla="*/ 3 w 73"/>
                <a:gd name="T7" fmla="*/ 25 h 47"/>
                <a:gd name="T8" fmla="*/ 1 w 73"/>
                <a:gd name="T9" fmla="*/ 14 h 47"/>
                <a:gd name="T10" fmla="*/ 0 w 73"/>
                <a:gd name="T11" fmla="*/ 0 h 47"/>
                <a:gd name="T12" fmla="*/ 61 w 73"/>
                <a:gd name="T13" fmla="*/ 5 h 47"/>
                <a:gd name="T14" fmla="*/ 66 w 73"/>
                <a:gd name="T15" fmla="*/ 7 h 47"/>
                <a:gd name="T16" fmla="*/ 69 w 73"/>
                <a:gd name="T17" fmla="*/ 12 h 47"/>
                <a:gd name="T18" fmla="*/ 71 w 73"/>
                <a:gd name="T19" fmla="*/ 18 h 47"/>
                <a:gd name="T20" fmla="*/ 73 w 73"/>
                <a:gd name="T21" fmla="*/ 23 h 47"/>
                <a:gd name="T22" fmla="*/ 71 w 73"/>
                <a:gd name="T23" fmla="*/ 30 h 47"/>
                <a:gd name="T24" fmla="*/ 69 w 73"/>
                <a:gd name="T25" fmla="*/ 35 h 47"/>
                <a:gd name="T26" fmla="*/ 66 w 73"/>
                <a:gd name="T27" fmla="*/ 39 h 47"/>
                <a:gd name="T28" fmla="*/ 61 w 73"/>
                <a:gd name="T29" fmla="*/ 40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3"/>
                <a:gd name="T46" fmla="*/ 0 h 47"/>
                <a:gd name="T47" fmla="*/ 73 w 73"/>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3" h="47">
                  <a:moveTo>
                    <a:pt x="61" y="40"/>
                  </a:moveTo>
                  <a:lnTo>
                    <a:pt x="0" y="47"/>
                  </a:lnTo>
                  <a:lnTo>
                    <a:pt x="1" y="35"/>
                  </a:lnTo>
                  <a:lnTo>
                    <a:pt x="3" y="25"/>
                  </a:lnTo>
                  <a:lnTo>
                    <a:pt x="1" y="14"/>
                  </a:lnTo>
                  <a:lnTo>
                    <a:pt x="0" y="0"/>
                  </a:lnTo>
                  <a:lnTo>
                    <a:pt x="61" y="5"/>
                  </a:lnTo>
                  <a:lnTo>
                    <a:pt x="66" y="7"/>
                  </a:lnTo>
                  <a:lnTo>
                    <a:pt x="69" y="12"/>
                  </a:lnTo>
                  <a:lnTo>
                    <a:pt x="71" y="18"/>
                  </a:lnTo>
                  <a:lnTo>
                    <a:pt x="73" y="23"/>
                  </a:lnTo>
                  <a:lnTo>
                    <a:pt x="71" y="30"/>
                  </a:lnTo>
                  <a:lnTo>
                    <a:pt x="69" y="35"/>
                  </a:lnTo>
                  <a:lnTo>
                    <a:pt x="66" y="39"/>
                  </a:lnTo>
                  <a:lnTo>
                    <a:pt x="61" y="40"/>
                  </a:lnTo>
                  <a:close/>
                </a:path>
              </a:pathLst>
            </a:custGeom>
            <a:solidFill>
              <a:srgbClr val="DD13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18" name="Freeform 350"/>
            <p:cNvSpPr>
              <a:spLocks/>
            </p:cNvSpPr>
            <p:nvPr/>
          </p:nvSpPr>
          <p:spPr bwMode="auto">
            <a:xfrm>
              <a:off x="2787" y="2871"/>
              <a:ext cx="73" cy="47"/>
            </a:xfrm>
            <a:custGeom>
              <a:avLst/>
              <a:gdLst>
                <a:gd name="T0" fmla="*/ 61 w 73"/>
                <a:gd name="T1" fmla="*/ 40 h 47"/>
                <a:gd name="T2" fmla="*/ 0 w 73"/>
                <a:gd name="T3" fmla="*/ 47 h 47"/>
                <a:gd name="T4" fmla="*/ 1 w 73"/>
                <a:gd name="T5" fmla="*/ 35 h 47"/>
                <a:gd name="T6" fmla="*/ 3 w 73"/>
                <a:gd name="T7" fmla="*/ 25 h 47"/>
                <a:gd name="T8" fmla="*/ 1 w 73"/>
                <a:gd name="T9" fmla="*/ 14 h 47"/>
                <a:gd name="T10" fmla="*/ 0 w 73"/>
                <a:gd name="T11" fmla="*/ 0 h 47"/>
                <a:gd name="T12" fmla="*/ 61 w 73"/>
                <a:gd name="T13" fmla="*/ 5 h 47"/>
                <a:gd name="T14" fmla="*/ 66 w 73"/>
                <a:gd name="T15" fmla="*/ 7 h 47"/>
                <a:gd name="T16" fmla="*/ 69 w 73"/>
                <a:gd name="T17" fmla="*/ 12 h 47"/>
                <a:gd name="T18" fmla="*/ 71 w 73"/>
                <a:gd name="T19" fmla="*/ 18 h 47"/>
                <a:gd name="T20" fmla="*/ 73 w 73"/>
                <a:gd name="T21" fmla="*/ 23 h 47"/>
                <a:gd name="T22" fmla="*/ 71 w 73"/>
                <a:gd name="T23" fmla="*/ 30 h 47"/>
                <a:gd name="T24" fmla="*/ 69 w 73"/>
                <a:gd name="T25" fmla="*/ 35 h 47"/>
                <a:gd name="T26" fmla="*/ 66 w 73"/>
                <a:gd name="T27" fmla="*/ 39 h 47"/>
                <a:gd name="T28" fmla="*/ 61 w 73"/>
                <a:gd name="T29" fmla="*/ 40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3"/>
                <a:gd name="T46" fmla="*/ 0 h 47"/>
                <a:gd name="T47" fmla="*/ 73 w 73"/>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3" h="47">
                  <a:moveTo>
                    <a:pt x="61" y="40"/>
                  </a:moveTo>
                  <a:lnTo>
                    <a:pt x="0" y="47"/>
                  </a:lnTo>
                  <a:lnTo>
                    <a:pt x="1" y="35"/>
                  </a:lnTo>
                  <a:lnTo>
                    <a:pt x="3" y="25"/>
                  </a:lnTo>
                  <a:lnTo>
                    <a:pt x="1" y="14"/>
                  </a:lnTo>
                  <a:lnTo>
                    <a:pt x="0" y="0"/>
                  </a:lnTo>
                  <a:lnTo>
                    <a:pt x="61" y="5"/>
                  </a:lnTo>
                  <a:lnTo>
                    <a:pt x="66" y="7"/>
                  </a:lnTo>
                  <a:lnTo>
                    <a:pt x="69" y="12"/>
                  </a:lnTo>
                  <a:lnTo>
                    <a:pt x="71" y="18"/>
                  </a:lnTo>
                  <a:lnTo>
                    <a:pt x="73" y="23"/>
                  </a:lnTo>
                  <a:lnTo>
                    <a:pt x="71" y="30"/>
                  </a:lnTo>
                  <a:lnTo>
                    <a:pt x="69" y="35"/>
                  </a:lnTo>
                  <a:lnTo>
                    <a:pt x="66" y="39"/>
                  </a:lnTo>
                  <a:lnTo>
                    <a:pt x="61" y="40"/>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519" name="Freeform 351"/>
            <p:cNvSpPr>
              <a:spLocks/>
            </p:cNvSpPr>
            <p:nvPr/>
          </p:nvSpPr>
          <p:spPr bwMode="auto">
            <a:xfrm>
              <a:off x="3059" y="2660"/>
              <a:ext cx="85" cy="47"/>
            </a:xfrm>
            <a:custGeom>
              <a:avLst/>
              <a:gdLst>
                <a:gd name="T0" fmla="*/ 75 w 85"/>
                <a:gd name="T1" fmla="*/ 38 h 47"/>
                <a:gd name="T2" fmla="*/ 0 w 85"/>
                <a:gd name="T3" fmla="*/ 47 h 47"/>
                <a:gd name="T4" fmla="*/ 2 w 85"/>
                <a:gd name="T5" fmla="*/ 35 h 47"/>
                <a:gd name="T6" fmla="*/ 2 w 85"/>
                <a:gd name="T7" fmla="*/ 24 h 47"/>
                <a:gd name="T8" fmla="*/ 2 w 85"/>
                <a:gd name="T9" fmla="*/ 14 h 47"/>
                <a:gd name="T10" fmla="*/ 0 w 85"/>
                <a:gd name="T11" fmla="*/ 0 h 47"/>
                <a:gd name="T12" fmla="*/ 75 w 85"/>
                <a:gd name="T13" fmla="*/ 7 h 47"/>
                <a:gd name="T14" fmla="*/ 80 w 85"/>
                <a:gd name="T15" fmla="*/ 9 h 47"/>
                <a:gd name="T16" fmla="*/ 84 w 85"/>
                <a:gd name="T17" fmla="*/ 12 h 47"/>
                <a:gd name="T18" fmla="*/ 85 w 85"/>
                <a:gd name="T19" fmla="*/ 16 h 47"/>
                <a:gd name="T20" fmla="*/ 85 w 85"/>
                <a:gd name="T21" fmla="*/ 23 h 47"/>
                <a:gd name="T22" fmla="*/ 85 w 85"/>
                <a:gd name="T23" fmla="*/ 28 h 47"/>
                <a:gd name="T24" fmla="*/ 84 w 85"/>
                <a:gd name="T25" fmla="*/ 33 h 47"/>
                <a:gd name="T26" fmla="*/ 80 w 85"/>
                <a:gd name="T27" fmla="*/ 37 h 47"/>
                <a:gd name="T28" fmla="*/ 75 w 85"/>
                <a:gd name="T29" fmla="*/ 38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47"/>
                <a:gd name="T47" fmla="*/ 85 w 85"/>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47">
                  <a:moveTo>
                    <a:pt x="75" y="38"/>
                  </a:moveTo>
                  <a:lnTo>
                    <a:pt x="0" y="47"/>
                  </a:lnTo>
                  <a:lnTo>
                    <a:pt x="2" y="35"/>
                  </a:lnTo>
                  <a:lnTo>
                    <a:pt x="2" y="24"/>
                  </a:lnTo>
                  <a:lnTo>
                    <a:pt x="2" y="14"/>
                  </a:lnTo>
                  <a:lnTo>
                    <a:pt x="0" y="0"/>
                  </a:lnTo>
                  <a:lnTo>
                    <a:pt x="75" y="7"/>
                  </a:lnTo>
                  <a:lnTo>
                    <a:pt x="80" y="9"/>
                  </a:lnTo>
                  <a:lnTo>
                    <a:pt x="84" y="12"/>
                  </a:lnTo>
                  <a:lnTo>
                    <a:pt x="85" y="16"/>
                  </a:lnTo>
                  <a:lnTo>
                    <a:pt x="85" y="23"/>
                  </a:lnTo>
                  <a:lnTo>
                    <a:pt x="85" y="28"/>
                  </a:lnTo>
                  <a:lnTo>
                    <a:pt x="84" y="33"/>
                  </a:lnTo>
                  <a:lnTo>
                    <a:pt x="80" y="37"/>
                  </a:lnTo>
                  <a:lnTo>
                    <a:pt x="75" y="38"/>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20" name="Freeform 352"/>
            <p:cNvSpPr>
              <a:spLocks/>
            </p:cNvSpPr>
            <p:nvPr/>
          </p:nvSpPr>
          <p:spPr bwMode="auto">
            <a:xfrm>
              <a:off x="3059" y="2660"/>
              <a:ext cx="85" cy="47"/>
            </a:xfrm>
            <a:custGeom>
              <a:avLst/>
              <a:gdLst>
                <a:gd name="T0" fmla="*/ 75 w 85"/>
                <a:gd name="T1" fmla="*/ 38 h 47"/>
                <a:gd name="T2" fmla="*/ 0 w 85"/>
                <a:gd name="T3" fmla="*/ 47 h 47"/>
                <a:gd name="T4" fmla="*/ 2 w 85"/>
                <a:gd name="T5" fmla="*/ 35 h 47"/>
                <a:gd name="T6" fmla="*/ 2 w 85"/>
                <a:gd name="T7" fmla="*/ 24 h 47"/>
                <a:gd name="T8" fmla="*/ 2 w 85"/>
                <a:gd name="T9" fmla="*/ 14 h 47"/>
                <a:gd name="T10" fmla="*/ 0 w 85"/>
                <a:gd name="T11" fmla="*/ 0 h 47"/>
                <a:gd name="T12" fmla="*/ 75 w 85"/>
                <a:gd name="T13" fmla="*/ 7 h 47"/>
                <a:gd name="T14" fmla="*/ 80 w 85"/>
                <a:gd name="T15" fmla="*/ 9 h 47"/>
                <a:gd name="T16" fmla="*/ 84 w 85"/>
                <a:gd name="T17" fmla="*/ 12 h 47"/>
                <a:gd name="T18" fmla="*/ 85 w 85"/>
                <a:gd name="T19" fmla="*/ 16 h 47"/>
                <a:gd name="T20" fmla="*/ 85 w 85"/>
                <a:gd name="T21" fmla="*/ 23 h 47"/>
                <a:gd name="T22" fmla="*/ 85 w 85"/>
                <a:gd name="T23" fmla="*/ 28 h 47"/>
                <a:gd name="T24" fmla="*/ 84 w 85"/>
                <a:gd name="T25" fmla="*/ 33 h 47"/>
                <a:gd name="T26" fmla="*/ 80 w 85"/>
                <a:gd name="T27" fmla="*/ 37 h 47"/>
                <a:gd name="T28" fmla="*/ 75 w 85"/>
                <a:gd name="T29" fmla="*/ 38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47"/>
                <a:gd name="T47" fmla="*/ 85 w 85"/>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47">
                  <a:moveTo>
                    <a:pt x="75" y="38"/>
                  </a:moveTo>
                  <a:lnTo>
                    <a:pt x="0" y="47"/>
                  </a:lnTo>
                  <a:lnTo>
                    <a:pt x="2" y="35"/>
                  </a:lnTo>
                  <a:lnTo>
                    <a:pt x="2" y="24"/>
                  </a:lnTo>
                  <a:lnTo>
                    <a:pt x="2" y="14"/>
                  </a:lnTo>
                  <a:lnTo>
                    <a:pt x="0" y="0"/>
                  </a:lnTo>
                  <a:lnTo>
                    <a:pt x="75" y="7"/>
                  </a:lnTo>
                  <a:lnTo>
                    <a:pt x="80" y="9"/>
                  </a:lnTo>
                  <a:lnTo>
                    <a:pt x="84" y="12"/>
                  </a:lnTo>
                  <a:lnTo>
                    <a:pt x="85" y="16"/>
                  </a:lnTo>
                  <a:lnTo>
                    <a:pt x="85" y="23"/>
                  </a:lnTo>
                  <a:lnTo>
                    <a:pt x="85" y="28"/>
                  </a:lnTo>
                  <a:lnTo>
                    <a:pt x="84" y="33"/>
                  </a:lnTo>
                  <a:lnTo>
                    <a:pt x="80" y="37"/>
                  </a:lnTo>
                  <a:lnTo>
                    <a:pt x="75" y="38"/>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521" name="Freeform 353"/>
            <p:cNvSpPr>
              <a:spLocks/>
            </p:cNvSpPr>
            <p:nvPr/>
          </p:nvSpPr>
          <p:spPr bwMode="auto">
            <a:xfrm>
              <a:off x="3040" y="2244"/>
              <a:ext cx="70" cy="30"/>
            </a:xfrm>
            <a:custGeom>
              <a:avLst/>
              <a:gdLst>
                <a:gd name="T0" fmla="*/ 59 w 70"/>
                <a:gd name="T1" fmla="*/ 25 h 30"/>
                <a:gd name="T2" fmla="*/ 0 w 70"/>
                <a:gd name="T3" fmla="*/ 30 h 30"/>
                <a:gd name="T4" fmla="*/ 1 w 70"/>
                <a:gd name="T5" fmla="*/ 21 h 30"/>
                <a:gd name="T6" fmla="*/ 3 w 70"/>
                <a:gd name="T7" fmla="*/ 14 h 30"/>
                <a:gd name="T8" fmla="*/ 3 w 70"/>
                <a:gd name="T9" fmla="*/ 7 h 30"/>
                <a:gd name="T10" fmla="*/ 0 w 70"/>
                <a:gd name="T11" fmla="*/ 0 h 30"/>
                <a:gd name="T12" fmla="*/ 59 w 70"/>
                <a:gd name="T13" fmla="*/ 2 h 30"/>
                <a:gd name="T14" fmla="*/ 63 w 70"/>
                <a:gd name="T15" fmla="*/ 4 h 30"/>
                <a:gd name="T16" fmla="*/ 66 w 70"/>
                <a:gd name="T17" fmla="*/ 6 h 30"/>
                <a:gd name="T18" fmla="*/ 70 w 70"/>
                <a:gd name="T19" fmla="*/ 9 h 30"/>
                <a:gd name="T20" fmla="*/ 70 w 70"/>
                <a:gd name="T21" fmla="*/ 14 h 30"/>
                <a:gd name="T22" fmla="*/ 70 w 70"/>
                <a:gd name="T23" fmla="*/ 18 h 30"/>
                <a:gd name="T24" fmla="*/ 66 w 70"/>
                <a:gd name="T25" fmla="*/ 21 h 30"/>
                <a:gd name="T26" fmla="*/ 63 w 70"/>
                <a:gd name="T27" fmla="*/ 25 h 30"/>
                <a:gd name="T28" fmla="*/ 59 w 70"/>
                <a:gd name="T29" fmla="*/ 25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30"/>
                <a:gd name="T47" fmla="*/ 70 w 70"/>
                <a:gd name="T48" fmla="*/ 30 h 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30">
                  <a:moveTo>
                    <a:pt x="59" y="25"/>
                  </a:moveTo>
                  <a:lnTo>
                    <a:pt x="0" y="30"/>
                  </a:lnTo>
                  <a:lnTo>
                    <a:pt x="1" y="21"/>
                  </a:lnTo>
                  <a:lnTo>
                    <a:pt x="3" y="14"/>
                  </a:lnTo>
                  <a:lnTo>
                    <a:pt x="3" y="7"/>
                  </a:lnTo>
                  <a:lnTo>
                    <a:pt x="0" y="0"/>
                  </a:lnTo>
                  <a:lnTo>
                    <a:pt x="59" y="2"/>
                  </a:lnTo>
                  <a:lnTo>
                    <a:pt x="63" y="4"/>
                  </a:lnTo>
                  <a:lnTo>
                    <a:pt x="66" y="6"/>
                  </a:lnTo>
                  <a:lnTo>
                    <a:pt x="70" y="9"/>
                  </a:lnTo>
                  <a:lnTo>
                    <a:pt x="70" y="14"/>
                  </a:lnTo>
                  <a:lnTo>
                    <a:pt x="70" y="18"/>
                  </a:lnTo>
                  <a:lnTo>
                    <a:pt x="66" y="21"/>
                  </a:lnTo>
                  <a:lnTo>
                    <a:pt x="63" y="25"/>
                  </a:lnTo>
                  <a:lnTo>
                    <a:pt x="59" y="25"/>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22" name="Freeform 354"/>
            <p:cNvSpPr>
              <a:spLocks/>
            </p:cNvSpPr>
            <p:nvPr/>
          </p:nvSpPr>
          <p:spPr bwMode="auto">
            <a:xfrm>
              <a:off x="3040" y="2244"/>
              <a:ext cx="70" cy="30"/>
            </a:xfrm>
            <a:custGeom>
              <a:avLst/>
              <a:gdLst>
                <a:gd name="T0" fmla="*/ 59 w 70"/>
                <a:gd name="T1" fmla="*/ 25 h 30"/>
                <a:gd name="T2" fmla="*/ 0 w 70"/>
                <a:gd name="T3" fmla="*/ 30 h 30"/>
                <a:gd name="T4" fmla="*/ 1 w 70"/>
                <a:gd name="T5" fmla="*/ 21 h 30"/>
                <a:gd name="T6" fmla="*/ 3 w 70"/>
                <a:gd name="T7" fmla="*/ 14 h 30"/>
                <a:gd name="T8" fmla="*/ 3 w 70"/>
                <a:gd name="T9" fmla="*/ 7 h 30"/>
                <a:gd name="T10" fmla="*/ 0 w 70"/>
                <a:gd name="T11" fmla="*/ 0 h 30"/>
                <a:gd name="T12" fmla="*/ 59 w 70"/>
                <a:gd name="T13" fmla="*/ 2 h 30"/>
                <a:gd name="T14" fmla="*/ 63 w 70"/>
                <a:gd name="T15" fmla="*/ 4 h 30"/>
                <a:gd name="T16" fmla="*/ 66 w 70"/>
                <a:gd name="T17" fmla="*/ 6 h 30"/>
                <a:gd name="T18" fmla="*/ 70 w 70"/>
                <a:gd name="T19" fmla="*/ 9 h 30"/>
                <a:gd name="T20" fmla="*/ 70 w 70"/>
                <a:gd name="T21" fmla="*/ 14 h 30"/>
                <a:gd name="T22" fmla="*/ 70 w 70"/>
                <a:gd name="T23" fmla="*/ 18 h 30"/>
                <a:gd name="T24" fmla="*/ 66 w 70"/>
                <a:gd name="T25" fmla="*/ 21 h 30"/>
                <a:gd name="T26" fmla="*/ 63 w 70"/>
                <a:gd name="T27" fmla="*/ 25 h 30"/>
                <a:gd name="T28" fmla="*/ 59 w 70"/>
                <a:gd name="T29" fmla="*/ 25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30"/>
                <a:gd name="T47" fmla="*/ 70 w 70"/>
                <a:gd name="T48" fmla="*/ 30 h 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30">
                  <a:moveTo>
                    <a:pt x="59" y="25"/>
                  </a:moveTo>
                  <a:lnTo>
                    <a:pt x="0" y="30"/>
                  </a:lnTo>
                  <a:lnTo>
                    <a:pt x="1" y="21"/>
                  </a:lnTo>
                  <a:lnTo>
                    <a:pt x="3" y="14"/>
                  </a:lnTo>
                  <a:lnTo>
                    <a:pt x="3" y="7"/>
                  </a:lnTo>
                  <a:lnTo>
                    <a:pt x="0" y="0"/>
                  </a:lnTo>
                  <a:lnTo>
                    <a:pt x="59" y="2"/>
                  </a:lnTo>
                  <a:lnTo>
                    <a:pt x="63" y="4"/>
                  </a:lnTo>
                  <a:lnTo>
                    <a:pt x="66" y="6"/>
                  </a:lnTo>
                  <a:lnTo>
                    <a:pt x="70" y="9"/>
                  </a:lnTo>
                  <a:lnTo>
                    <a:pt x="70" y="14"/>
                  </a:lnTo>
                  <a:lnTo>
                    <a:pt x="70" y="18"/>
                  </a:lnTo>
                  <a:lnTo>
                    <a:pt x="66" y="21"/>
                  </a:lnTo>
                  <a:lnTo>
                    <a:pt x="63" y="25"/>
                  </a:lnTo>
                  <a:lnTo>
                    <a:pt x="59" y="25"/>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523" name="Freeform 355"/>
            <p:cNvSpPr>
              <a:spLocks/>
            </p:cNvSpPr>
            <p:nvPr/>
          </p:nvSpPr>
          <p:spPr bwMode="auto">
            <a:xfrm>
              <a:off x="2713" y="2002"/>
              <a:ext cx="72" cy="47"/>
            </a:xfrm>
            <a:custGeom>
              <a:avLst/>
              <a:gdLst>
                <a:gd name="T0" fmla="*/ 61 w 72"/>
                <a:gd name="T1" fmla="*/ 42 h 47"/>
                <a:gd name="T2" fmla="*/ 0 w 72"/>
                <a:gd name="T3" fmla="*/ 47 h 47"/>
                <a:gd name="T4" fmla="*/ 2 w 72"/>
                <a:gd name="T5" fmla="*/ 35 h 47"/>
                <a:gd name="T6" fmla="*/ 2 w 72"/>
                <a:gd name="T7" fmla="*/ 24 h 47"/>
                <a:gd name="T8" fmla="*/ 2 w 72"/>
                <a:gd name="T9" fmla="*/ 14 h 47"/>
                <a:gd name="T10" fmla="*/ 0 w 72"/>
                <a:gd name="T11" fmla="*/ 0 h 47"/>
                <a:gd name="T12" fmla="*/ 61 w 72"/>
                <a:gd name="T13" fmla="*/ 7 h 47"/>
                <a:gd name="T14" fmla="*/ 67 w 72"/>
                <a:gd name="T15" fmla="*/ 9 h 47"/>
                <a:gd name="T16" fmla="*/ 70 w 72"/>
                <a:gd name="T17" fmla="*/ 12 h 47"/>
                <a:gd name="T18" fmla="*/ 72 w 72"/>
                <a:gd name="T19" fmla="*/ 17 h 47"/>
                <a:gd name="T20" fmla="*/ 72 w 72"/>
                <a:gd name="T21" fmla="*/ 24 h 47"/>
                <a:gd name="T22" fmla="*/ 72 w 72"/>
                <a:gd name="T23" fmla="*/ 29 h 47"/>
                <a:gd name="T24" fmla="*/ 70 w 72"/>
                <a:gd name="T25" fmla="*/ 36 h 47"/>
                <a:gd name="T26" fmla="*/ 67 w 72"/>
                <a:gd name="T27" fmla="*/ 40 h 47"/>
                <a:gd name="T28" fmla="*/ 61 w 72"/>
                <a:gd name="T29" fmla="*/ 42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2"/>
                <a:gd name="T46" fmla="*/ 0 h 47"/>
                <a:gd name="T47" fmla="*/ 72 w 72"/>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2" h="47">
                  <a:moveTo>
                    <a:pt x="61" y="42"/>
                  </a:moveTo>
                  <a:lnTo>
                    <a:pt x="0" y="47"/>
                  </a:lnTo>
                  <a:lnTo>
                    <a:pt x="2" y="35"/>
                  </a:lnTo>
                  <a:lnTo>
                    <a:pt x="2" y="24"/>
                  </a:lnTo>
                  <a:lnTo>
                    <a:pt x="2" y="14"/>
                  </a:lnTo>
                  <a:lnTo>
                    <a:pt x="0" y="0"/>
                  </a:lnTo>
                  <a:lnTo>
                    <a:pt x="61" y="7"/>
                  </a:lnTo>
                  <a:lnTo>
                    <a:pt x="67" y="9"/>
                  </a:lnTo>
                  <a:lnTo>
                    <a:pt x="70" y="12"/>
                  </a:lnTo>
                  <a:lnTo>
                    <a:pt x="72" y="17"/>
                  </a:lnTo>
                  <a:lnTo>
                    <a:pt x="72" y="24"/>
                  </a:lnTo>
                  <a:lnTo>
                    <a:pt x="72" y="29"/>
                  </a:lnTo>
                  <a:lnTo>
                    <a:pt x="70" y="36"/>
                  </a:lnTo>
                  <a:lnTo>
                    <a:pt x="67" y="40"/>
                  </a:lnTo>
                  <a:lnTo>
                    <a:pt x="61" y="42"/>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24" name="Freeform 356"/>
            <p:cNvSpPr>
              <a:spLocks/>
            </p:cNvSpPr>
            <p:nvPr/>
          </p:nvSpPr>
          <p:spPr bwMode="auto">
            <a:xfrm>
              <a:off x="2713" y="2002"/>
              <a:ext cx="72" cy="47"/>
            </a:xfrm>
            <a:custGeom>
              <a:avLst/>
              <a:gdLst>
                <a:gd name="T0" fmla="*/ 61 w 72"/>
                <a:gd name="T1" fmla="*/ 42 h 47"/>
                <a:gd name="T2" fmla="*/ 0 w 72"/>
                <a:gd name="T3" fmla="*/ 47 h 47"/>
                <a:gd name="T4" fmla="*/ 2 w 72"/>
                <a:gd name="T5" fmla="*/ 35 h 47"/>
                <a:gd name="T6" fmla="*/ 2 w 72"/>
                <a:gd name="T7" fmla="*/ 24 h 47"/>
                <a:gd name="T8" fmla="*/ 2 w 72"/>
                <a:gd name="T9" fmla="*/ 14 h 47"/>
                <a:gd name="T10" fmla="*/ 0 w 72"/>
                <a:gd name="T11" fmla="*/ 0 h 47"/>
                <a:gd name="T12" fmla="*/ 61 w 72"/>
                <a:gd name="T13" fmla="*/ 7 h 47"/>
                <a:gd name="T14" fmla="*/ 67 w 72"/>
                <a:gd name="T15" fmla="*/ 9 h 47"/>
                <a:gd name="T16" fmla="*/ 70 w 72"/>
                <a:gd name="T17" fmla="*/ 12 h 47"/>
                <a:gd name="T18" fmla="*/ 72 w 72"/>
                <a:gd name="T19" fmla="*/ 17 h 47"/>
                <a:gd name="T20" fmla="*/ 72 w 72"/>
                <a:gd name="T21" fmla="*/ 24 h 47"/>
                <a:gd name="T22" fmla="*/ 72 w 72"/>
                <a:gd name="T23" fmla="*/ 29 h 47"/>
                <a:gd name="T24" fmla="*/ 70 w 72"/>
                <a:gd name="T25" fmla="*/ 36 h 47"/>
                <a:gd name="T26" fmla="*/ 67 w 72"/>
                <a:gd name="T27" fmla="*/ 40 h 47"/>
                <a:gd name="T28" fmla="*/ 61 w 72"/>
                <a:gd name="T29" fmla="*/ 42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2"/>
                <a:gd name="T46" fmla="*/ 0 h 47"/>
                <a:gd name="T47" fmla="*/ 72 w 72"/>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2" h="47">
                  <a:moveTo>
                    <a:pt x="61" y="42"/>
                  </a:moveTo>
                  <a:lnTo>
                    <a:pt x="0" y="47"/>
                  </a:lnTo>
                  <a:lnTo>
                    <a:pt x="2" y="35"/>
                  </a:lnTo>
                  <a:lnTo>
                    <a:pt x="2" y="24"/>
                  </a:lnTo>
                  <a:lnTo>
                    <a:pt x="2" y="14"/>
                  </a:lnTo>
                  <a:lnTo>
                    <a:pt x="0" y="0"/>
                  </a:lnTo>
                  <a:lnTo>
                    <a:pt x="61" y="7"/>
                  </a:lnTo>
                  <a:lnTo>
                    <a:pt x="67" y="9"/>
                  </a:lnTo>
                  <a:lnTo>
                    <a:pt x="70" y="12"/>
                  </a:lnTo>
                  <a:lnTo>
                    <a:pt x="72" y="17"/>
                  </a:lnTo>
                  <a:lnTo>
                    <a:pt x="72" y="24"/>
                  </a:lnTo>
                  <a:lnTo>
                    <a:pt x="72" y="29"/>
                  </a:lnTo>
                  <a:lnTo>
                    <a:pt x="70" y="36"/>
                  </a:lnTo>
                  <a:lnTo>
                    <a:pt x="67" y="40"/>
                  </a:lnTo>
                  <a:lnTo>
                    <a:pt x="61" y="42"/>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525" name="Freeform 357"/>
            <p:cNvSpPr>
              <a:spLocks/>
            </p:cNvSpPr>
            <p:nvPr/>
          </p:nvSpPr>
          <p:spPr bwMode="auto">
            <a:xfrm>
              <a:off x="2863" y="2243"/>
              <a:ext cx="56" cy="49"/>
            </a:xfrm>
            <a:custGeom>
              <a:avLst/>
              <a:gdLst>
                <a:gd name="T0" fmla="*/ 53 w 56"/>
                <a:gd name="T1" fmla="*/ 24 h 49"/>
                <a:gd name="T2" fmla="*/ 9 w 56"/>
                <a:gd name="T3" fmla="*/ 49 h 49"/>
                <a:gd name="T4" fmla="*/ 9 w 56"/>
                <a:gd name="T5" fmla="*/ 36 h 49"/>
                <a:gd name="T6" fmla="*/ 7 w 56"/>
                <a:gd name="T7" fmla="*/ 26 h 49"/>
                <a:gd name="T8" fmla="*/ 6 w 56"/>
                <a:gd name="T9" fmla="*/ 15 h 49"/>
                <a:gd name="T10" fmla="*/ 0 w 56"/>
                <a:gd name="T11" fmla="*/ 3 h 49"/>
                <a:gd name="T12" fmla="*/ 42 w 56"/>
                <a:gd name="T13" fmla="*/ 1 h 49"/>
                <a:gd name="T14" fmla="*/ 46 w 56"/>
                <a:gd name="T15" fmla="*/ 0 h 49"/>
                <a:gd name="T16" fmla="*/ 51 w 56"/>
                <a:gd name="T17" fmla="*/ 1 h 49"/>
                <a:gd name="T18" fmla="*/ 53 w 56"/>
                <a:gd name="T19" fmla="*/ 5 h 49"/>
                <a:gd name="T20" fmla="*/ 56 w 56"/>
                <a:gd name="T21" fmla="*/ 8 h 49"/>
                <a:gd name="T22" fmla="*/ 56 w 56"/>
                <a:gd name="T23" fmla="*/ 14 h 49"/>
                <a:gd name="T24" fmla="*/ 56 w 56"/>
                <a:gd name="T25" fmla="*/ 17 h 49"/>
                <a:gd name="T26" fmla="*/ 56 w 56"/>
                <a:gd name="T27" fmla="*/ 21 h 49"/>
                <a:gd name="T28" fmla="*/ 53 w 56"/>
                <a:gd name="T29" fmla="*/ 24 h 4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6"/>
                <a:gd name="T46" fmla="*/ 0 h 49"/>
                <a:gd name="T47" fmla="*/ 56 w 56"/>
                <a:gd name="T48" fmla="*/ 49 h 4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6" h="49">
                  <a:moveTo>
                    <a:pt x="53" y="24"/>
                  </a:moveTo>
                  <a:lnTo>
                    <a:pt x="9" y="49"/>
                  </a:lnTo>
                  <a:lnTo>
                    <a:pt x="9" y="36"/>
                  </a:lnTo>
                  <a:lnTo>
                    <a:pt x="7" y="26"/>
                  </a:lnTo>
                  <a:lnTo>
                    <a:pt x="6" y="15"/>
                  </a:lnTo>
                  <a:lnTo>
                    <a:pt x="0" y="3"/>
                  </a:lnTo>
                  <a:lnTo>
                    <a:pt x="42" y="1"/>
                  </a:lnTo>
                  <a:lnTo>
                    <a:pt x="46" y="0"/>
                  </a:lnTo>
                  <a:lnTo>
                    <a:pt x="51" y="1"/>
                  </a:lnTo>
                  <a:lnTo>
                    <a:pt x="53" y="5"/>
                  </a:lnTo>
                  <a:lnTo>
                    <a:pt x="56" y="8"/>
                  </a:lnTo>
                  <a:lnTo>
                    <a:pt x="56" y="14"/>
                  </a:lnTo>
                  <a:lnTo>
                    <a:pt x="56" y="17"/>
                  </a:lnTo>
                  <a:lnTo>
                    <a:pt x="56" y="21"/>
                  </a:lnTo>
                  <a:lnTo>
                    <a:pt x="53" y="24"/>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26" name="Freeform 358"/>
            <p:cNvSpPr>
              <a:spLocks/>
            </p:cNvSpPr>
            <p:nvPr/>
          </p:nvSpPr>
          <p:spPr bwMode="auto">
            <a:xfrm>
              <a:off x="2863" y="2243"/>
              <a:ext cx="56" cy="49"/>
            </a:xfrm>
            <a:custGeom>
              <a:avLst/>
              <a:gdLst>
                <a:gd name="T0" fmla="*/ 53 w 56"/>
                <a:gd name="T1" fmla="*/ 24 h 49"/>
                <a:gd name="T2" fmla="*/ 9 w 56"/>
                <a:gd name="T3" fmla="*/ 49 h 49"/>
                <a:gd name="T4" fmla="*/ 9 w 56"/>
                <a:gd name="T5" fmla="*/ 36 h 49"/>
                <a:gd name="T6" fmla="*/ 7 w 56"/>
                <a:gd name="T7" fmla="*/ 26 h 49"/>
                <a:gd name="T8" fmla="*/ 6 w 56"/>
                <a:gd name="T9" fmla="*/ 15 h 49"/>
                <a:gd name="T10" fmla="*/ 0 w 56"/>
                <a:gd name="T11" fmla="*/ 3 h 49"/>
                <a:gd name="T12" fmla="*/ 42 w 56"/>
                <a:gd name="T13" fmla="*/ 1 h 49"/>
                <a:gd name="T14" fmla="*/ 46 w 56"/>
                <a:gd name="T15" fmla="*/ 0 h 49"/>
                <a:gd name="T16" fmla="*/ 51 w 56"/>
                <a:gd name="T17" fmla="*/ 1 h 49"/>
                <a:gd name="T18" fmla="*/ 53 w 56"/>
                <a:gd name="T19" fmla="*/ 5 h 49"/>
                <a:gd name="T20" fmla="*/ 56 w 56"/>
                <a:gd name="T21" fmla="*/ 8 h 49"/>
                <a:gd name="T22" fmla="*/ 56 w 56"/>
                <a:gd name="T23" fmla="*/ 14 h 49"/>
                <a:gd name="T24" fmla="*/ 56 w 56"/>
                <a:gd name="T25" fmla="*/ 17 h 49"/>
                <a:gd name="T26" fmla="*/ 56 w 56"/>
                <a:gd name="T27" fmla="*/ 21 h 49"/>
                <a:gd name="T28" fmla="*/ 53 w 56"/>
                <a:gd name="T29" fmla="*/ 24 h 4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6"/>
                <a:gd name="T46" fmla="*/ 0 h 49"/>
                <a:gd name="T47" fmla="*/ 56 w 56"/>
                <a:gd name="T48" fmla="*/ 49 h 4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6" h="49">
                  <a:moveTo>
                    <a:pt x="53" y="24"/>
                  </a:moveTo>
                  <a:lnTo>
                    <a:pt x="9" y="49"/>
                  </a:lnTo>
                  <a:lnTo>
                    <a:pt x="9" y="36"/>
                  </a:lnTo>
                  <a:lnTo>
                    <a:pt x="7" y="26"/>
                  </a:lnTo>
                  <a:lnTo>
                    <a:pt x="6" y="15"/>
                  </a:lnTo>
                  <a:lnTo>
                    <a:pt x="0" y="3"/>
                  </a:lnTo>
                  <a:lnTo>
                    <a:pt x="42" y="1"/>
                  </a:lnTo>
                  <a:lnTo>
                    <a:pt x="46" y="0"/>
                  </a:lnTo>
                  <a:lnTo>
                    <a:pt x="51" y="1"/>
                  </a:lnTo>
                  <a:lnTo>
                    <a:pt x="53" y="5"/>
                  </a:lnTo>
                  <a:lnTo>
                    <a:pt x="56" y="8"/>
                  </a:lnTo>
                  <a:lnTo>
                    <a:pt x="56" y="14"/>
                  </a:lnTo>
                  <a:lnTo>
                    <a:pt x="56" y="17"/>
                  </a:lnTo>
                  <a:lnTo>
                    <a:pt x="56" y="21"/>
                  </a:lnTo>
                  <a:lnTo>
                    <a:pt x="53" y="24"/>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527" name="Freeform 359"/>
            <p:cNvSpPr>
              <a:spLocks/>
            </p:cNvSpPr>
            <p:nvPr/>
          </p:nvSpPr>
          <p:spPr bwMode="auto">
            <a:xfrm>
              <a:off x="2900" y="2527"/>
              <a:ext cx="70" cy="96"/>
            </a:xfrm>
            <a:custGeom>
              <a:avLst/>
              <a:gdLst>
                <a:gd name="T0" fmla="*/ 38 w 70"/>
                <a:gd name="T1" fmla="*/ 86 h 96"/>
                <a:gd name="T2" fmla="*/ 0 w 70"/>
                <a:gd name="T3" fmla="*/ 33 h 96"/>
                <a:gd name="T4" fmla="*/ 12 w 70"/>
                <a:gd name="T5" fmla="*/ 28 h 96"/>
                <a:gd name="T6" fmla="*/ 18 w 70"/>
                <a:gd name="T7" fmla="*/ 23 h 96"/>
                <a:gd name="T8" fmla="*/ 25 w 70"/>
                <a:gd name="T9" fmla="*/ 14 h 96"/>
                <a:gd name="T10" fmla="*/ 35 w 70"/>
                <a:gd name="T11" fmla="*/ 0 h 96"/>
                <a:gd name="T12" fmla="*/ 66 w 70"/>
                <a:gd name="T13" fmla="*/ 74 h 96"/>
                <a:gd name="T14" fmla="*/ 70 w 70"/>
                <a:gd name="T15" fmla="*/ 81 h 96"/>
                <a:gd name="T16" fmla="*/ 70 w 70"/>
                <a:gd name="T17" fmla="*/ 86 h 96"/>
                <a:gd name="T18" fmla="*/ 68 w 70"/>
                <a:gd name="T19" fmla="*/ 91 h 96"/>
                <a:gd name="T20" fmla="*/ 65 w 70"/>
                <a:gd name="T21" fmla="*/ 95 h 96"/>
                <a:gd name="T22" fmla="*/ 59 w 70"/>
                <a:gd name="T23" fmla="*/ 96 h 96"/>
                <a:gd name="T24" fmla="*/ 52 w 70"/>
                <a:gd name="T25" fmla="*/ 95 h 96"/>
                <a:gd name="T26" fmla="*/ 45 w 70"/>
                <a:gd name="T27" fmla="*/ 93 h 96"/>
                <a:gd name="T28" fmla="*/ 38 w 70"/>
                <a:gd name="T29" fmla="*/ 86 h 9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96"/>
                <a:gd name="T47" fmla="*/ 70 w 70"/>
                <a:gd name="T48" fmla="*/ 96 h 9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96">
                  <a:moveTo>
                    <a:pt x="38" y="86"/>
                  </a:moveTo>
                  <a:lnTo>
                    <a:pt x="0" y="33"/>
                  </a:lnTo>
                  <a:lnTo>
                    <a:pt x="12" y="28"/>
                  </a:lnTo>
                  <a:lnTo>
                    <a:pt x="18" y="23"/>
                  </a:lnTo>
                  <a:lnTo>
                    <a:pt x="25" y="14"/>
                  </a:lnTo>
                  <a:lnTo>
                    <a:pt x="35" y="0"/>
                  </a:lnTo>
                  <a:lnTo>
                    <a:pt x="66" y="74"/>
                  </a:lnTo>
                  <a:lnTo>
                    <a:pt x="70" y="81"/>
                  </a:lnTo>
                  <a:lnTo>
                    <a:pt x="70" y="86"/>
                  </a:lnTo>
                  <a:lnTo>
                    <a:pt x="68" y="91"/>
                  </a:lnTo>
                  <a:lnTo>
                    <a:pt x="65" y="95"/>
                  </a:lnTo>
                  <a:lnTo>
                    <a:pt x="59" y="96"/>
                  </a:lnTo>
                  <a:lnTo>
                    <a:pt x="52" y="95"/>
                  </a:lnTo>
                  <a:lnTo>
                    <a:pt x="45" y="93"/>
                  </a:lnTo>
                  <a:lnTo>
                    <a:pt x="38" y="86"/>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28" name="Freeform 360"/>
            <p:cNvSpPr>
              <a:spLocks/>
            </p:cNvSpPr>
            <p:nvPr/>
          </p:nvSpPr>
          <p:spPr bwMode="auto">
            <a:xfrm>
              <a:off x="2900" y="2527"/>
              <a:ext cx="70" cy="96"/>
            </a:xfrm>
            <a:custGeom>
              <a:avLst/>
              <a:gdLst>
                <a:gd name="T0" fmla="*/ 38 w 70"/>
                <a:gd name="T1" fmla="*/ 86 h 96"/>
                <a:gd name="T2" fmla="*/ 0 w 70"/>
                <a:gd name="T3" fmla="*/ 33 h 96"/>
                <a:gd name="T4" fmla="*/ 12 w 70"/>
                <a:gd name="T5" fmla="*/ 28 h 96"/>
                <a:gd name="T6" fmla="*/ 18 w 70"/>
                <a:gd name="T7" fmla="*/ 23 h 96"/>
                <a:gd name="T8" fmla="*/ 25 w 70"/>
                <a:gd name="T9" fmla="*/ 14 h 96"/>
                <a:gd name="T10" fmla="*/ 35 w 70"/>
                <a:gd name="T11" fmla="*/ 0 h 96"/>
                <a:gd name="T12" fmla="*/ 66 w 70"/>
                <a:gd name="T13" fmla="*/ 74 h 96"/>
                <a:gd name="T14" fmla="*/ 70 w 70"/>
                <a:gd name="T15" fmla="*/ 81 h 96"/>
                <a:gd name="T16" fmla="*/ 70 w 70"/>
                <a:gd name="T17" fmla="*/ 86 h 96"/>
                <a:gd name="T18" fmla="*/ 68 w 70"/>
                <a:gd name="T19" fmla="*/ 91 h 96"/>
                <a:gd name="T20" fmla="*/ 65 w 70"/>
                <a:gd name="T21" fmla="*/ 95 h 96"/>
                <a:gd name="T22" fmla="*/ 59 w 70"/>
                <a:gd name="T23" fmla="*/ 96 h 96"/>
                <a:gd name="T24" fmla="*/ 52 w 70"/>
                <a:gd name="T25" fmla="*/ 95 h 96"/>
                <a:gd name="T26" fmla="*/ 45 w 70"/>
                <a:gd name="T27" fmla="*/ 93 h 96"/>
                <a:gd name="T28" fmla="*/ 38 w 70"/>
                <a:gd name="T29" fmla="*/ 86 h 9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96"/>
                <a:gd name="T47" fmla="*/ 70 w 70"/>
                <a:gd name="T48" fmla="*/ 96 h 9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96">
                  <a:moveTo>
                    <a:pt x="38" y="86"/>
                  </a:moveTo>
                  <a:lnTo>
                    <a:pt x="0" y="33"/>
                  </a:lnTo>
                  <a:lnTo>
                    <a:pt x="12" y="28"/>
                  </a:lnTo>
                  <a:lnTo>
                    <a:pt x="18" y="23"/>
                  </a:lnTo>
                  <a:lnTo>
                    <a:pt x="25" y="14"/>
                  </a:lnTo>
                  <a:lnTo>
                    <a:pt x="35" y="0"/>
                  </a:lnTo>
                  <a:lnTo>
                    <a:pt x="66" y="74"/>
                  </a:lnTo>
                  <a:lnTo>
                    <a:pt x="70" y="81"/>
                  </a:lnTo>
                  <a:lnTo>
                    <a:pt x="70" y="86"/>
                  </a:lnTo>
                  <a:lnTo>
                    <a:pt x="68" y="91"/>
                  </a:lnTo>
                  <a:lnTo>
                    <a:pt x="65" y="95"/>
                  </a:lnTo>
                  <a:lnTo>
                    <a:pt x="59" y="96"/>
                  </a:lnTo>
                  <a:lnTo>
                    <a:pt x="52" y="95"/>
                  </a:lnTo>
                  <a:lnTo>
                    <a:pt x="45" y="93"/>
                  </a:lnTo>
                  <a:lnTo>
                    <a:pt x="38" y="86"/>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529" name="Freeform 361"/>
            <p:cNvSpPr>
              <a:spLocks/>
            </p:cNvSpPr>
            <p:nvPr/>
          </p:nvSpPr>
          <p:spPr bwMode="auto">
            <a:xfrm>
              <a:off x="2883" y="2328"/>
              <a:ext cx="83" cy="105"/>
            </a:xfrm>
            <a:custGeom>
              <a:avLst/>
              <a:gdLst>
                <a:gd name="T0" fmla="*/ 61 w 83"/>
                <a:gd name="T1" fmla="*/ 11 h 105"/>
                <a:gd name="T2" fmla="*/ 0 w 83"/>
                <a:gd name="T3" fmla="*/ 81 h 105"/>
                <a:gd name="T4" fmla="*/ 12 w 83"/>
                <a:gd name="T5" fmla="*/ 86 h 105"/>
                <a:gd name="T6" fmla="*/ 21 w 83"/>
                <a:gd name="T7" fmla="*/ 88 h 105"/>
                <a:gd name="T8" fmla="*/ 31 w 83"/>
                <a:gd name="T9" fmla="*/ 93 h 105"/>
                <a:gd name="T10" fmla="*/ 43 w 83"/>
                <a:gd name="T11" fmla="*/ 105 h 105"/>
                <a:gd name="T12" fmla="*/ 80 w 83"/>
                <a:gd name="T13" fmla="*/ 21 h 105"/>
                <a:gd name="T14" fmla="*/ 83 w 83"/>
                <a:gd name="T15" fmla="*/ 14 h 105"/>
                <a:gd name="T16" fmla="*/ 83 w 83"/>
                <a:gd name="T17" fmla="*/ 9 h 105"/>
                <a:gd name="T18" fmla="*/ 83 w 83"/>
                <a:gd name="T19" fmla="*/ 4 h 105"/>
                <a:gd name="T20" fmla="*/ 82 w 83"/>
                <a:gd name="T21" fmla="*/ 2 h 105"/>
                <a:gd name="T22" fmla="*/ 78 w 83"/>
                <a:gd name="T23" fmla="*/ 0 h 105"/>
                <a:gd name="T24" fmla="*/ 73 w 83"/>
                <a:gd name="T25" fmla="*/ 2 h 105"/>
                <a:gd name="T26" fmla="*/ 66 w 83"/>
                <a:gd name="T27" fmla="*/ 4 h 105"/>
                <a:gd name="T28" fmla="*/ 61 w 83"/>
                <a:gd name="T29" fmla="*/ 11 h 10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3"/>
                <a:gd name="T46" fmla="*/ 0 h 105"/>
                <a:gd name="T47" fmla="*/ 83 w 83"/>
                <a:gd name="T48" fmla="*/ 105 h 10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3" h="105">
                  <a:moveTo>
                    <a:pt x="61" y="11"/>
                  </a:moveTo>
                  <a:lnTo>
                    <a:pt x="0" y="81"/>
                  </a:lnTo>
                  <a:lnTo>
                    <a:pt x="12" y="86"/>
                  </a:lnTo>
                  <a:lnTo>
                    <a:pt x="21" y="88"/>
                  </a:lnTo>
                  <a:lnTo>
                    <a:pt x="31" y="93"/>
                  </a:lnTo>
                  <a:lnTo>
                    <a:pt x="43" y="105"/>
                  </a:lnTo>
                  <a:lnTo>
                    <a:pt x="80" y="21"/>
                  </a:lnTo>
                  <a:lnTo>
                    <a:pt x="83" y="14"/>
                  </a:lnTo>
                  <a:lnTo>
                    <a:pt x="83" y="9"/>
                  </a:lnTo>
                  <a:lnTo>
                    <a:pt x="83" y="4"/>
                  </a:lnTo>
                  <a:lnTo>
                    <a:pt x="82" y="2"/>
                  </a:lnTo>
                  <a:lnTo>
                    <a:pt x="78" y="0"/>
                  </a:lnTo>
                  <a:lnTo>
                    <a:pt x="73" y="2"/>
                  </a:lnTo>
                  <a:lnTo>
                    <a:pt x="66" y="4"/>
                  </a:lnTo>
                  <a:lnTo>
                    <a:pt x="61" y="11"/>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30" name="Freeform 362"/>
            <p:cNvSpPr>
              <a:spLocks/>
            </p:cNvSpPr>
            <p:nvPr/>
          </p:nvSpPr>
          <p:spPr bwMode="auto">
            <a:xfrm>
              <a:off x="2883" y="2328"/>
              <a:ext cx="83" cy="105"/>
            </a:xfrm>
            <a:custGeom>
              <a:avLst/>
              <a:gdLst>
                <a:gd name="T0" fmla="*/ 61 w 83"/>
                <a:gd name="T1" fmla="*/ 11 h 105"/>
                <a:gd name="T2" fmla="*/ 0 w 83"/>
                <a:gd name="T3" fmla="*/ 81 h 105"/>
                <a:gd name="T4" fmla="*/ 12 w 83"/>
                <a:gd name="T5" fmla="*/ 86 h 105"/>
                <a:gd name="T6" fmla="*/ 21 w 83"/>
                <a:gd name="T7" fmla="*/ 88 h 105"/>
                <a:gd name="T8" fmla="*/ 31 w 83"/>
                <a:gd name="T9" fmla="*/ 93 h 105"/>
                <a:gd name="T10" fmla="*/ 43 w 83"/>
                <a:gd name="T11" fmla="*/ 105 h 105"/>
                <a:gd name="T12" fmla="*/ 80 w 83"/>
                <a:gd name="T13" fmla="*/ 21 h 105"/>
                <a:gd name="T14" fmla="*/ 83 w 83"/>
                <a:gd name="T15" fmla="*/ 14 h 105"/>
                <a:gd name="T16" fmla="*/ 83 w 83"/>
                <a:gd name="T17" fmla="*/ 9 h 105"/>
                <a:gd name="T18" fmla="*/ 83 w 83"/>
                <a:gd name="T19" fmla="*/ 4 h 105"/>
                <a:gd name="T20" fmla="*/ 82 w 83"/>
                <a:gd name="T21" fmla="*/ 2 h 105"/>
                <a:gd name="T22" fmla="*/ 78 w 83"/>
                <a:gd name="T23" fmla="*/ 0 h 105"/>
                <a:gd name="T24" fmla="*/ 73 w 83"/>
                <a:gd name="T25" fmla="*/ 2 h 105"/>
                <a:gd name="T26" fmla="*/ 66 w 83"/>
                <a:gd name="T27" fmla="*/ 4 h 105"/>
                <a:gd name="T28" fmla="*/ 61 w 83"/>
                <a:gd name="T29" fmla="*/ 11 h 10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3"/>
                <a:gd name="T46" fmla="*/ 0 h 105"/>
                <a:gd name="T47" fmla="*/ 83 w 83"/>
                <a:gd name="T48" fmla="*/ 105 h 10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3" h="105">
                  <a:moveTo>
                    <a:pt x="61" y="11"/>
                  </a:moveTo>
                  <a:lnTo>
                    <a:pt x="0" y="81"/>
                  </a:lnTo>
                  <a:lnTo>
                    <a:pt x="12" y="86"/>
                  </a:lnTo>
                  <a:lnTo>
                    <a:pt x="21" y="88"/>
                  </a:lnTo>
                  <a:lnTo>
                    <a:pt x="31" y="93"/>
                  </a:lnTo>
                  <a:lnTo>
                    <a:pt x="43" y="105"/>
                  </a:lnTo>
                  <a:lnTo>
                    <a:pt x="80" y="21"/>
                  </a:lnTo>
                  <a:lnTo>
                    <a:pt x="83" y="14"/>
                  </a:lnTo>
                  <a:lnTo>
                    <a:pt x="83" y="9"/>
                  </a:lnTo>
                  <a:lnTo>
                    <a:pt x="83" y="4"/>
                  </a:lnTo>
                  <a:lnTo>
                    <a:pt x="82" y="2"/>
                  </a:lnTo>
                  <a:lnTo>
                    <a:pt x="78" y="0"/>
                  </a:lnTo>
                  <a:lnTo>
                    <a:pt x="73" y="2"/>
                  </a:lnTo>
                  <a:lnTo>
                    <a:pt x="66" y="4"/>
                  </a:lnTo>
                  <a:lnTo>
                    <a:pt x="61" y="11"/>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531" name="Freeform 363"/>
            <p:cNvSpPr>
              <a:spLocks/>
            </p:cNvSpPr>
            <p:nvPr/>
          </p:nvSpPr>
          <p:spPr bwMode="auto">
            <a:xfrm>
              <a:off x="2856" y="2079"/>
              <a:ext cx="89" cy="117"/>
            </a:xfrm>
            <a:custGeom>
              <a:avLst/>
              <a:gdLst>
                <a:gd name="T0" fmla="*/ 62 w 89"/>
                <a:gd name="T1" fmla="*/ 106 h 117"/>
                <a:gd name="T2" fmla="*/ 0 w 89"/>
                <a:gd name="T3" fmla="*/ 24 h 117"/>
                <a:gd name="T4" fmla="*/ 13 w 89"/>
                <a:gd name="T5" fmla="*/ 21 h 117"/>
                <a:gd name="T6" fmla="*/ 21 w 89"/>
                <a:gd name="T7" fmla="*/ 17 h 117"/>
                <a:gd name="T8" fmla="*/ 32 w 89"/>
                <a:gd name="T9" fmla="*/ 12 h 117"/>
                <a:gd name="T10" fmla="*/ 42 w 89"/>
                <a:gd name="T11" fmla="*/ 0 h 117"/>
                <a:gd name="T12" fmla="*/ 84 w 89"/>
                <a:gd name="T13" fmla="*/ 94 h 117"/>
                <a:gd name="T14" fmla="*/ 88 w 89"/>
                <a:gd name="T15" fmla="*/ 101 h 117"/>
                <a:gd name="T16" fmla="*/ 89 w 89"/>
                <a:gd name="T17" fmla="*/ 108 h 117"/>
                <a:gd name="T18" fmla="*/ 88 w 89"/>
                <a:gd name="T19" fmla="*/ 111 h 117"/>
                <a:gd name="T20" fmla="*/ 84 w 89"/>
                <a:gd name="T21" fmla="*/ 115 h 117"/>
                <a:gd name="T22" fmla="*/ 81 w 89"/>
                <a:gd name="T23" fmla="*/ 117 h 117"/>
                <a:gd name="T24" fmla="*/ 74 w 89"/>
                <a:gd name="T25" fmla="*/ 115 h 117"/>
                <a:gd name="T26" fmla="*/ 69 w 89"/>
                <a:gd name="T27" fmla="*/ 111 h 117"/>
                <a:gd name="T28" fmla="*/ 62 w 89"/>
                <a:gd name="T29" fmla="*/ 106 h 11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9"/>
                <a:gd name="T46" fmla="*/ 0 h 117"/>
                <a:gd name="T47" fmla="*/ 89 w 89"/>
                <a:gd name="T48" fmla="*/ 117 h 11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9" h="117">
                  <a:moveTo>
                    <a:pt x="62" y="106"/>
                  </a:moveTo>
                  <a:lnTo>
                    <a:pt x="0" y="24"/>
                  </a:lnTo>
                  <a:lnTo>
                    <a:pt x="13" y="21"/>
                  </a:lnTo>
                  <a:lnTo>
                    <a:pt x="21" y="17"/>
                  </a:lnTo>
                  <a:lnTo>
                    <a:pt x="32" y="12"/>
                  </a:lnTo>
                  <a:lnTo>
                    <a:pt x="42" y="0"/>
                  </a:lnTo>
                  <a:lnTo>
                    <a:pt x="84" y="94"/>
                  </a:lnTo>
                  <a:lnTo>
                    <a:pt x="88" y="101"/>
                  </a:lnTo>
                  <a:lnTo>
                    <a:pt x="89" y="108"/>
                  </a:lnTo>
                  <a:lnTo>
                    <a:pt x="88" y="111"/>
                  </a:lnTo>
                  <a:lnTo>
                    <a:pt x="84" y="115"/>
                  </a:lnTo>
                  <a:lnTo>
                    <a:pt x="81" y="117"/>
                  </a:lnTo>
                  <a:lnTo>
                    <a:pt x="74" y="115"/>
                  </a:lnTo>
                  <a:lnTo>
                    <a:pt x="69" y="111"/>
                  </a:lnTo>
                  <a:lnTo>
                    <a:pt x="62" y="106"/>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32" name="Freeform 364"/>
            <p:cNvSpPr>
              <a:spLocks/>
            </p:cNvSpPr>
            <p:nvPr/>
          </p:nvSpPr>
          <p:spPr bwMode="auto">
            <a:xfrm>
              <a:off x="2856" y="2079"/>
              <a:ext cx="89" cy="117"/>
            </a:xfrm>
            <a:custGeom>
              <a:avLst/>
              <a:gdLst>
                <a:gd name="T0" fmla="*/ 62 w 89"/>
                <a:gd name="T1" fmla="*/ 106 h 117"/>
                <a:gd name="T2" fmla="*/ 0 w 89"/>
                <a:gd name="T3" fmla="*/ 24 h 117"/>
                <a:gd name="T4" fmla="*/ 13 w 89"/>
                <a:gd name="T5" fmla="*/ 21 h 117"/>
                <a:gd name="T6" fmla="*/ 21 w 89"/>
                <a:gd name="T7" fmla="*/ 17 h 117"/>
                <a:gd name="T8" fmla="*/ 32 w 89"/>
                <a:gd name="T9" fmla="*/ 12 h 117"/>
                <a:gd name="T10" fmla="*/ 42 w 89"/>
                <a:gd name="T11" fmla="*/ 0 h 117"/>
                <a:gd name="T12" fmla="*/ 84 w 89"/>
                <a:gd name="T13" fmla="*/ 94 h 117"/>
                <a:gd name="T14" fmla="*/ 88 w 89"/>
                <a:gd name="T15" fmla="*/ 101 h 117"/>
                <a:gd name="T16" fmla="*/ 89 w 89"/>
                <a:gd name="T17" fmla="*/ 108 h 117"/>
                <a:gd name="T18" fmla="*/ 88 w 89"/>
                <a:gd name="T19" fmla="*/ 111 h 117"/>
                <a:gd name="T20" fmla="*/ 84 w 89"/>
                <a:gd name="T21" fmla="*/ 115 h 117"/>
                <a:gd name="T22" fmla="*/ 81 w 89"/>
                <a:gd name="T23" fmla="*/ 117 h 117"/>
                <a:gd name="T24" fmla="*/ 74 w 89"/>
                <a:gd name="T25" fmla="*/ 115 h 117"/>
                <a:gd name="T26" fmla="*/ 69 w 89"/>
                <a:gd name="T27" fmla="*/ 111 h 117"/>
                <a:gd name="T28" fmla="*/ 62 w 89"/>
                <a:gd name="T29" fmla="*/ 106 h 11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9"/>
                <a:gd name="T46" fmla="*/ 0 h 117"/>
                <a:gd name="T47" fmla="*/ 89 w 89"/>
                <a:gd name="T48" fmla="*/ 117 h 11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9" h="117">
                  <a:moveTo>
                    <a:pt x="62" y="106"/>
                  </a:moveTo>
                  <a:lnTo>
                    <a:pt x="0" y="24"/>
                  </a:lnTo>
                  <a:lnTo>
                    <a:pt x="13" y="21"/>
                  </a:lnTo>
                  <a:lnTo>
                    <a:pt x="21" y="17"/>
                  </a:lnTo>
                  <a:lnTo>
                    <a:pt x="32" y="12"/>
                  </a:lnTo>
                  <a:lnTo>
                    <a:pt x="42" y="0"/>
                  </a:lnTo>
                  <a:lnTo>
                    <a:pt x="84" y="94"/>
                  </a:lnTo>
                  <a:lnTo>
                    <a:pt x="88" y="101"/>
                  </a:lnTo>
                  <a:lnTo>
                    <a:pt x="89" y="108"/>
                  </a:lnTo>
                  <a:lnTo>
                    <a:pt x="88" y="111"/>
                  </a:lnTo>
                  <a:lnTo>
                    <a:pt x="84" y="115"/>
                  </a:lnTo>
                  <a:lnTo>
                    <a:pt x="81" y="117"/>
                  </a:lnTo>
                  <a:lnTo>
                    <a:pt x="74" y="115"/>
                  </a:lnTo>
                  <a:lnTo>
                    <a:pt x="69" y="111"/>
                  </a:lnTo>
                  <a:lnTo>
                    <a:pt x="62" y="106"/>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533" name="Freeform 365"/>
            <p:cNvSpPr>
              <a:spLocks/>
            </p:cNvSpPr>
            <p:nvPr/>
          </p:nvSpPr>
          <p:spPr bwMode="auto">
            <a:xfrm>
              <a:off x="2874" y="1878"/>
              <a:ext cx="82" cy="112"/>
            </a:xfrm>
            <a:custGeom>
              <a:avLst/>
              <a:gdLst>
                <a:gd name="T0" fmla="*/ 54 w 82"/>
                <a:gd name="T1" fmla="*/ 9 h 112"/>
                <a:gd name="T2" fmla="*/ 0 w 82"/>
                <a:gd name="T3" fmla="*/ 77 h 112"/>
                <a:gd name="T4" fmla="*/ 9 w 82"/>
                <a:gd name="T5" fmla="*/ 82 h 112"/>
                <a:gd name="T6" fmla="*/ 16 w 82"/>
                <a:gd name="T7" fmla="*/ 89 h 112"/>
                <a:gd name="T8" fmla="*/ 24 w 82"/>
                <a:gd name="T9" fmla="*/ 98 h 112"/>
                <a:gd name="T10" fmla="*/ 37 w 82"/>
                <a:gd name="T11" fmla="*/ 112 h 112"/>
                <a:gd name="T12" fmla="*/ 78 w 82"/>
                <a:gd name="T13" fmla="*/ 23 h 112"/>
                <a:gd name="T14" fmla="*/ 82 w 82"/>
                <a:gd name="T15" fmla="*/ 16 h 112"/>
                <a:gd name="T16" fmla="*/ 82 w 82"/>
                <a:gd name="T17" fmla="*/ 10 h 112"/>
                <a:gd name="T18" fmla="*/ 80 w 82"/>
                <a:gd name="T19" fmla="*/ 5 h 112"/>
                <a:gd name="T20" fmla="*/ 78 w 82"/>
                <a:gd name="T21" fmla="*/ 2 h 112"/>
                <a:gd name="T22" fmla="*/ 73 w 82"/>
                <a:gd name="T23" fmla="*/ 0 h 112"/>
                <a:gd name="T24" fmla="*/ 68 w 82"/>
                <a:gd name="T25" fmla="*/ 0 h 112"/>
                <a:gd name="T26" fmla="*/ 61 w 82"/>
                <a:gd name="T27" fmla="*/ 3 h 112"/>
                <a:gd name="T28" fmla="*/ 54 w 82"/>
                <a:gd name="T29" fmla="*/ 9 h 1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2"/>
                <a:gd name="T46" fmla="*/ 0 h 112"/>
                <a:gd name="T47" fmla="*/ 82 w 82"/>
                <a:gd name="T48" fmla="*/ 112 h 11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2" h="112">
                  <a:moveTo>
                    <a:pt x="54" y="9"/>
                  </a:moveTo>
                  <a:lnTo>
                    <a:pt x="0" y="77"/>
                  </a:lnTo>
                  <a:lnTo>
                    <a:pt x="9" y="82"/>
                  </a:lnTo>
                  <a:lnTo>
                    <a:pt x="16" y="89"/>
                  </a:lnTo>
                  <a:lnTo>
                    <a:pt x="24" y="98"/>
                  </a:lnTo>
                  <a:lnTo>
                    <a:pt x="37" y="112"/>
                  </a:lnTo>
                  <a:lnTo>
                    <a:pt x="78" y="23"/>
                  </a:lnTo>
                  <a:lnTo>
                    <a:pt x="82" y="16"/>
                  </a:lnTo>
                  <a:lnTo>
                    <a:pt x="82" y="10"/>
                  </a:lnTo>
                  <a:lnTo>
                    <a:pt x="80" y="5"/>
                  </a:lnTo>
                  <a:lnTo>
                    <a:pt x="78" y="2"/>
                  </a:lnTo>
                  <a:lnTo>
                    <a:pt x="73" y="0"/>
                  </a:lnTo>
                  <a:lnTo>
                    <a:pt x="68" y="0"/>
                  </a:lnTo>
                  <a:lnTo>
                    <a:pt x="61" y="3"/>
                  </a:lnTo>
                  <a:lnTo>
                    <a:pt x="54" y="9"/>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34" name="Freeform 366"/>
            <p:cNvSpPr>
              <a:spLocks/>
            </p:cNvSpPr>
            <p:nvPr/>
          </p:nvSpPr>
          <p:spPr bwMode="auto">
            <a:xfrm>
              <a:off x="2874" y="1878"/>
              <a:ext cx="82" cy="112"/>
            </a:xfrm>
            <a:custGeom>
              <a:avLst/>
              <a:gdLst>
                <a:gd name="T0" fmla="*/ 54 w 82"/>
                <a:gd name="T1" fmla="*/ 9 h 112"/>
                <a:gd name="T2" fmla="*/ 0 w 82"/>
                <a:gd name="T3" fmla="*/ 77 h 112"/>
                <a:gd name="T4" fmla="*/ 9 w 82"/>
                <a:gd name="T5" fmla="*/ 82 h 112"/>
                <a:gd name="T6" fmla="*/ 16 w 82"/>
                <a:gd name="T7" fmla="*/ 89 h 112"/>
                <a:gd name="T8" fmla="*/ 24 w 82"/>
                <a:gd name="T9" fmla="*/ 98 h 112"/>
                <a:gd name="T10" fmla="*/ 37 w 82"/>
                <a:gd name="T11" fmla="*/ 112 h 112"/>
                <a:gd name="T12" fmla="*/ 78 w 82"/>
                <a:gd name="T13" fmla="*/ 23 h 112"/>
                <a:gd name="T14" fmla="*/ 82 w 82"/>
                <a:gd name="T15" fmla="*/ 16 h 112"/>
                <a:gd name="T16" fmla="*/ 82 w 82"/>
                <a:gd name="T17" fmla="*/ 10 h 112"/>
                <a:gd name="T18" fmla="*/ 80 w 82"/>
                <a:gd name="T19" fmla="*/ 5 h 112"/>
                <a:gd name="T20" fmla="*/ 78 w 82"/>
                <a:gd name="T21" fmla="*/ 2 h 112"/>
                <a:gd name="T22" fmla="*/ 73 w 82"/>
                <a:gd name="T23" fmla="*/ 0 h 112"/>
                <a:gd name="T24" fmla="*/ 68 w 82"/>
                <a:gd name="T25" fmla="*/ 0 h 112"/>
                <a:gd name="T26" fmla="*/ 61 w 82"/>
                <a:gd name="T27" fmla="*/ 3 h 112"/>
                <a:gd name="T28" fmla="*/ 54 w 82"/>
                <a:gd name="T29" fmla="*/ 9 h 1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2"/>
                <a:gd name="T46" fmla="*/ 0 h 112"/>
                <a:gd name="T47" fmla="*/ 82 w 82"/>
                <a:gd name="T48" fmla="*/ 112 h 11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2" h="112">
                  <a:moveTo>
                    <a:pt x="54" y="9"/>
                  </a:moveTo>
                  <a:lnTo>
                    <a:pt x="0" y="77"/>
                  </a:lnTo>
                  <a:lnTo>
                    <a:pt x="9" y="82"/>
                  </a:lnTo>
                  <a:lnTo>
                    <a:pt x="16" y="89"/>
                  </a:lnTo>
                  <a:lnTo>
                    <a:pt x="24" y="98"/>
                  </a:lnTo>
                  <a:lnTo>
                    <a:pt x="37" y="112"/>
                  </a:lnTo>
                  <a:lnTo>
                    <a:pt x="78" y="23"/>
                  </a:lnTo>
                  <a:lnTo>
                    <a:pt x="82" y="16"/>
                  </a:lnTo>
                  <a:lnTo>
                    <a:pt x="82" y="10"/>
                  </a:lnTo>
                  <a:lnTo>
                    <a:pt x="80" y="5"/>
                  </a:lnTo>
                  <a:lnTo>
                    <a:pt x="78" y="2"/>
                  </a:lnTo>
                  <a:lnTo>
                    <a:pt x="73" y="0"/>
                  </a:lnTo>
                  <a:lnTo>
                    <a:pt x="68" y="0"/>
                  </a:lnTo>
                  <a:lnTo>
                    <a:pt x="61" y="3"/>
                  </a:lnTo>
                  <a:lnTo>
                    <a:pt x="54" y="9"/>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535" name="Freeform 367"/>
            <p:cNvSpPr>
              <a:spLocks/>
            </p:cNvSpPr>
            <p:nvPr/>
          </p:nvSpPr>
          <p:spPr bwMode="auto">
            <a:xfrm>
              <a:off x="2877" y="1679"/>
              <a:ext cx="88" cy="120"/>
            </a:xfrm>
            <a:custGeom>
              <a:avLst/>
              <a:gdLst>
                <a:gd name="T0" fmla="*/ 61 w 88"/>
                <a:gd name="T1" fmla="*/ 110 h 120"/>
                <a:gd name="T2" fmla="*/ 0 w 88"/>
                <a:gd name="T3" fmla="*/ 26 h 120"/>
                <a:gd name="T4" fmla="*/ 13 w 88"/>
                <a:gd name="T5" fmla="*/ 23 h 120"/>
                <a:gd name="T6" fmla="*/ 21 w 88"/>
                <a:gd name="T7" fmla="*/ 17 h 120"/>
                <a:gd name="T8" fmla="*/ 32 w 88"/>
                <a:gd name="T9" fmla="*/ 12 h 120"/>
                <a:gd name="T10" fmla="*/ 42 w 88"/>
                <a:gd name="T11" fmla="*/ 0 h 120"/>
                <a:gd name="T12" fmla="*/ 82 w 88"/>
                <a:gd name="T13" fmla="*/ 98 h 120"/>
                <a:gd name="T14" fmla="*/ 86 w 88"/>
                <a:gd name="T15" fmla="*/ 105 h 120"/>
                <a:gd name="T16" fmla="*/ 88 w 88"/>
                <a:gd name="T17" fmla="*/ 112 h 120"/>
                <a:gd name="T18" fmla="*/ 86 w 88"/>
                <a:gd name="T19" fmla="*/ 115 h 120"/>
                <a:gd name="T20" fmla="*/ 84 w 88"/>
                <a:gd name="T21" fmla="*/ 119 h 120"/>
                <a:gd name="T22" fmla="*/ 79 w 88"/>
                <a:gd name="T23" fmla="*/ 120 h 120"/>
                <a:gd name="T24" fmla="*/ 74 w 88"/>
                <a:gd name="T25" fmla="*/ 120 h 120"/>
                <a:gd name="T26" fmla="*/ 68 w 88"/>
                <a:gd name="T27" fmla="*/ 117 h 120"/>
                <a:gd name="T28" fmla="*/ 61 w 88"/>
                <a:gd name="T29" fmla="*/ 110 h 1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8"/>
                <a:gd name="T46" fmla="*/ 0 h 120"/>
                <a:gd name="T47" fmla="*/ 88 w 88"/>
                <a:gd name="T48" fmla="*/ 120 h 12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8" h="120">
                  <a:moveTo>
                    <a:pt x="61" y="110"/>
                  </a:moveTo>
                  <a:lnTo>
                    <a:pt x="0" y="26"/>
                  </a:lnTo>
                  <a:lnTo>
                    <a:pt x="13" y="23"/>
                  </a:lnTo>
                  <a:lnTo>
                    <a:pt x="21" y="17"/>
                  </a:lnTo>
                  <a:lnTo>
                    <a:pt x="32" y="12"/>
                  </a:lnTo>
                  <a:lnTo>
                    <a:pt x="42" y="0"/>
                  </a:lnTo>
                  <a:lnTo>
                    <a:pt x="82" y="98"/>
                  </a:lnTo>
                  <a:lnTo>
                    <a:pt x="86" y="105"/>
                  </a:lnTo>
                  <a:lnTo>
                    <a:pt x="88" y="112"/>
                  </a:lnTo>
                  <a:lnTo>
                    <a:pt x="86" y="115"/>
                  </a:lnTo>
                  <a:lnTo>
                    <a:pt x="84" y="119"/>
                  </a:lnTo>
                  <a:lnTo>
                    <a:pt x="79" y="120"/>
                  </a:lnTo>
                  <a:lnTo>
                    <a:pt x="74" y="120"/>
                  </a:lnTo>
                  <a:lnTo>
                    <a:pt x="68" y="117"/>
                  </a:lnTo>
                  <a:lnTo>
                    <a:pt x="61" y="110"/>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36" name="Freeform 368"/>
            <p:cNvSpPr>
              <a:spLocks/>
            </p:cNvSpPr>
            <p:nvPr/>
          </p:nvSpPr>
          <p:spPr bwMode="auto">
            <a:xfrm>
              <a:off x="2877" y="1679"/>
              <a:ext cx="88" cy="120"/>
            </a:xfrm>
            <a:custGeom>
              <a:avLst/>
              <a:gdLst>
                <a:gd name="T0" fmla="*/ 61 w 88"/>
                <a:gd name="T1" fmla="*/ 110 h 120"/>
                <a:gd name="T2" fmla="*/ 0 w 88"/>
                <a:gd name="T3" fmla="*/ 26 h 120"/>
                <a:gd name="T4" fmla="*/ 13 w 88"/>
                <a:gd name="T5" fmla="*/ 23 h 120"/>
                <a:gd name="T6" fmla="*/ 21 w 88"/>
                <a:gd name="T7" fmla="*/ 17 h 120"/>
                <a:gd name="T8" fmla="*/ 32 w 88"/>
                <a:gd name="T9" fmla="*/ 12 h 120"/>
                <a:gd name="T10" fmla="*/ 42 w 88"/>
                <a:gd name="T11" fmla="*/ 0 h 120"/>
                <a:gd name="T12" fmla="*/ 82 w 88"/>
                <a:gd name="T13" fmla="*/ 98 h 120"/>
                <a:gd name="T14" fmla="*/ 86 w 88"/>
                <a:gd name="T15" fmla="*/ 105 h 120"/>
                <a:gd name="T16" fmla="*/ 88 w 88"/>
                <a:gd name="T17" fmla="*/ 112 h 120"/>
                <a:gd name="T18" fmla="*/ 86 w 88"/>
                <a:gd name="T19" fmla="*/ 115 h 120"/>
                <a:gd name="T20" fmla="*/ 84 w 88"/>
                <a:gd name="T21" fmla="*/ 119 h 120"/>
                <a:gd name="T22" fmla="*/ 79 w 88"/>
                <a:gd name="T23" fmla="*/ 120 h 120"/>
                <a:gd name="T24" fmla="*/ 74 w 88"/>
                <a:gd name="T25" fmla="*/ 120 h 120"/>
                <a:gd name="T26" fmla="*/ 68 w 88"/>
                <a:gd name="T27" fmla="*/ 117 h 120"/>
                <a:gd name="T28" fmla="*/ 61 w 88"/>
                <a:gd name="T29" fmla="*/ 110 h 1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8"/>
                <a:gd name="T46" fmla="*/ 0 h 120"/>
                <a:gd name="T47" fmla="*/ 88 w 88"/>
                <a:gd name="T48" fmla="*/ 120 h 12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8" h="120">
                  <a:moveTo>
                    <a:pt x="61" y="110"/>
                  </a:moveTo>
                  <a:lnTo>
                    <a:pt x="0" y="26"/>
                  </a:lnTo>
                  <a:lnTo>
                    <a:pt x="13" y="23"/>
                  </a:lnTo>
                  <a:lnTo>
                    <a:pt x="21" y="17"/>
                  </a:lnTo>
                  <a:lnTo>
                    <a:pt x="32" y="12"/>
                  </a:lnTo>
                  <a:lnTo>
                    <a:pt x="42" y="0"/>
                  </a:lnTo>
                  <a:lnTo>
                    <a:pt x="82" y="98"/>
                  </a:lnTo>
                  <a:lnTo>
                    <a:pt x="86" y="105"/>
                  </a:lnTo>
                  <a:lnTo>
                    <a:pt x="88" y="112"/>
                  </a:lnTo>
                  <a:lnTo>
                    <a:pt x="86" y="115"/>
                  </a:lnTo>
                  <a:lnTo>
                    <a:pt x="84" y="119"/>
                  </a:lnTo>
                  <a:lnTo>
                    <a:pt x="79" y="120"/>
                  </a:lnTo>
                  <a:lnTo>
                    <a:pt x="74" y="120"/>
                  </a:lnTo>
                  <a:lnTo>
                    <a:pt x="68" y="117"/>
                  </a:lnTo>
                  <a:lnTo>
                    <a:pt x="61" y="110"/>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537" name="Freeform 369"/>
            <p:cNvSpPr>
              <a:spLocks/>
            </p:cNvSpPr>
            <p:nvPr/>
          </p:nvSpPr>
          <p:spPr bwMode="auto">
            <a:xfrm>
              <a:off x="2781" y="2822"/>
              <a:ext cx="159" cy="159"/>
            </a:xfrm>
            <a:custGeom>
              <a:avLst/>
              <a:gdLst>
                <a:gd name="T0" fmla="*/ 0 w 159"/>
                <a:gd name="T1" fmla="*/ 81 h 159"/>
                <a:gd name="T2" fmla="*/ 2 w 159"/>
                <a:gd name="T3" fmla="*/ 65 h 159"/>
                <a:gd name="T4" fmla="*/ 7 w 159"/>
                <a:gd name="T5" fmla="*/ 49 h 159"/>
                <a:gd name="T6" fmla="*/ 14 w 159"/>
                <a:gd name="T7" fmla="*/ 35 h 159"/>
                <a:gd name="T8" fmla="*/ 25 w 159"/>
                <a:gd name="T9" fmla="*/ 25 h 159"/>
                <a:gd name="T10" fmla="*/ 35 w 159"/>
                <a:gd name="T11" fmla="*/ 14 h 159"/>
                <a:gd name="T12" fmla="*/ 49 w 159"/>
                <a:gd name="T13" fmla="*/ 7 h 159"/>
                <a:gd name="T14" fmla="*/ 65 w 159"/>
                <a:gd name="T15" fmla="*/ 2 h 159"/>
                <a:gd name="T16" fmla="*/ 81 w 159"/>
                <a:gd name="T17" fmla="*/ 0 h 159"/>
                <a:gd name="T18" fmla="*/ 96 w 159"/>
                <a:gd name="T19" fmla="*/ 2 h 159"/>
                <a:gd name="T20" fmla="*/ 112 w 159"/>
                <a:gd name="T21" fmla="*/ 7 h 159"/>
                <a:gd name="T22" fmla="*/ 124 w 159"/>
                <a:gd name="T23" fmla="*/ 14 h 159"/>
                <a:gd name="T24" fmla="*/ 137 w 159"/>
                <a:gd name="T25" fmla="*/ 25 h 159"/>
                <a:gd name="T26" fmla="*/ 147 w 159"/>
                <a:gd name="T27" fmla="*/ 35 h 159"/>
                <a:gd name="T28" fmla="*/ 154 w 159"/>
                <a:gd name="T29" fmla="*/ 49 h 159"/>
                <a:gd name="T30" fmla="*/ 157 w 159"/>
                <a:gd name="T31" fmla="*/ 65 h 159"/>
                <a:gd name="T32" fmla="*/ 159 w 159"/>
                <a:gd name="T33" fmla="*/ 81 h 159"/>
                <a:gd name="T34" fmla="*/ 157 w 159"/>
                <a:gd name="T35" fmla="*/ 96 h 159"/>
                <a:gd name="T36" fmla="*/ 154 w 159"/>
                <a:gd name="T37" fmla="*/ 112 h 159"/>
                <a:gd name="T38" fmla="*/ 147 w 159"/>
                <a:gd name="T39" fmla="*/ 124 h 159"/>
                <a:gd name="T40" fmla="*/ 137 w 159"/>
                <a:gd name="T41" fmla="*/ 136 h 159"/>
                <a:gd name="T42" fmla="*/ 124 w 159"/>
                <a:gd name="T43" fmla="*/ 147 h 159"/>
                <a:gd name="T44" fmla="*/ 112 w 159"/>
                <a:gd name="T45" fmla="*/ 154 h 159"/>
                <a:gd name="T46" fmla="*/ 96 w 159"/>
                <a:gd name="T47" fmla="*/ 157 h 159"/>
                <a:gd name="T48" fmla="*/ 81 w 159"/>
                <a:gd name="T49" fmla="*/ 159 h 159"/>
                <a:gd name="T50" fmla="*/ 65 w 159"/>
                <a:gd name="T51" fmla="*/ 157 h 159"/>
                <a:gd name="T52" fmla="*/ 49 w 159"/>
                <a:gd name="T53" fmla="*/ 154 h 159"/>
                <a:gd name="T54" fmla="*/ 35 w 159"/>
                <a:gd name="T55" fmla="*/ 147 h 159"/>
                <a:gd name="T56" fmla="*/ 25 w 159"/>
                <a:gd name="T57" fmla="*/ 136 h 159"/>
                <a:gd name="T58" fmla="*/ 14 w 159"/>
                <a:gd name="T59" fmla="*/ 124 h 159"/>
                <a:gd name="T60" fmla="*/ 7 w 159"/>
                <a:gd name="T61" fmla="*/ 112 h 159"/>
                <a:gd name="T62" fmla="*/ 2 w 159"/>
                <a:gd name="T63" fmla="*/ 96 h 159"/>
                <a:gd name="T64" fmla="*/ 0 w 159"/>
                <a:gd name="T65" fmla="*/ 81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0" y="81"/>
                  </a:moveTo>
                  <a:lnTo>
                    <a:pt x="2" y="65"/>
                  </a:lnTo>
                  <a:lnTo>
                    <a:pt x="7" y="49"/>
                  </a:lnTo>
                  <a:lnTo>
                    <a:pt x="14" y="35"/>
                  </a:lnTo>
                  <a:lnTo>
                    <a:pt x="25" y="25"/>
                  </a:lnTo>
                  <a:lnTo>
                    <a:pt x="35" y="14"/>
                  </a:lnTo>
                  <a:lnTo>
                    <a:pt x="49" y="7"/>
                  </a:lnTo>
                  <a:lnTo>
                    <a:pt x="65" y="2"/>
                  </a:lnTo>
                  <a:lnTo>
                    <a:pt x="81" y="0"/>
                  </a:lnTo>
                  <a:lnTo>
                    <a:pt x="96" y="2"/>
                  </a:lnTo>
                  <a:lnTo>
                    <a:pt x="112" y="7"/>
                  </a:lnTo>
                  <a:lnTo>
                    <a:pt x="124" y="14"/>
                  </a:lnTo>
                  <a:lnTo>
                    <a:pt x="137" y="25"/>
                  </a:lnTo>
                  <a:lnTo>
                    <a:pt x="147" y="35"/>
                  </a:lnTo>
                  <a:lnTo>
                    <a:pt x="154" y="49"/>
                  </a:lnTo>
                  <a:lnTo>
                    <a:pt x="157" y="65"/>
                  </a:lnTo>
                  <a:lnTo>
                    <a:pt x="159" y="81"/>
                  </a:lnTo>
                  <a:lnTo>
                    <a:pt x="157" y="96"/>
                  </a:lnTo>
                  <a:lnTo>
                    <a:pt x="154" y="112"/>
                  </a:lnTo>
                  <a:lnTo>
                    <a:pt x="147" y="124"/>
                  </a:lnTo>
                  <a:lnTo>
                    <a:pt x="137" y="136"/>
                  </a:lnTo>
                  <a:lnTo>
                    <a:pt x="124" y="147"/>
                  </a:lnTo>
                  <a:lnTo>
                    <a:pt x="112" y="154"/>
                  </a:lnTo>
                  <a:lnTo>
                    <a:pt x="96" y="157"/>
                  </a:lnTo>
                  <a:lnTo>
                    <a:pt x="81" y="159"/>
                  </a:lnTo>
                  <a:lnTo>
                    <a:pt x="65" y="157"/>
                  </a:lnTo>
                  <a:lnTo>
                    <a:pt x="49" y="154"/>
                  </a:lnTo>
                  <a:lnTo>
                    <a:pt x="35" y="147"/>
                  </a:lnTo>
                  <a:lnTo>
                    <a:pt x="25" y="136"/>
                  </a:lnTo>
                  <a:lnTo>
                    <a:pt x="14" y="124"/>
                  </a:lnTo>
                  <a:lnTo>
                    <a:pt x="7" y="112"/>
                  </a:lnTo>
                  <a:lnTo>
                    <a:pt x="2" y="96"/>
                  </a:lnTo>
                  <a:lnTo>
                    <a:pt x="0" y="81"/>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38" name="Freeform 370"/>
            <p:cNvSpPr>
              <a:spLocks/>
            </p:cNvSpPr>
            <p:nvPr/>
          </p:nvSpPr>
          <p:spPr bwMode="auto">
            <a:xfrm>
              <a:off x="2629" y="2848"/>
              <a:ext cx="109" cy="109"/>
            </a:xfrm>
            <a:custGeom>
              <a:avLst/>
              <a:gdLst>
                <a:gd name="T0" fmla="*/ 0 w 109"/>
                <a:gd name="T1" fmla="*/ 55 h 109"/>
                <a:gd name="T2" fmla="*/ 2 w 109"/>
                <a:gd name="T3" fmla="*/ 44 h 109"/>
                <a:gd name="T4" fmla="*/ 4 w 109"/>
                <a:gd name="T5" fmla="*/ 34 h 109"/>
                <a:gd name="T6" fmla="*/ 9 w 109"/>
                <a:gd name="T7" fmla="*/ 25 h 109"/>
                <a:gd name="T8" fmla="*/ 16 w 109"/>
                <a:gd name="T9" fmla="*/ 16 h 109"/>
                <a:gd name="T10" fmla="*/ 23 w 109"/>
                <a:gd name="T11" fmla="*/ 9 h 109"/>
                <a:gd name="T12" fmla="*/ 34 w 109"/>
                <a:gd name="T13" fmla="*/ 4 h 109"/>
                <a:gd name="T14" fmla="*/ 44 w 109"/>
                <a:gd name="T15" fmla="*/ 2 h 109"/>
                <a:gd name="T16" fmla="*/ 55 w 109"/>
                <a:gd name="T17" fmla="*/ 0 h 109"/>
                <a:gd name="T18" fmla="*/ 65 w 109"/>
                <a:gd name="T19" fmla="*/ 2 h 109"/>
                <a:gd name="T20" fmla="*/ 76 w 109"/>
                <a:gd name="T21" fmla="*/ 4 h 109"/>
                <a:gd name="T22" fmla="*/ 84 w 109"/>
                <a:gd name="T23" fmla="*/ 9 h 109"/>
                <a:gd name="T24" fmla="*/ 93 w 109"/>
                <a:gd name="T25" fmla="*/ 16 h 109"/>
                <a:gd name="T26" fmla="*/ 98 w 109"/>
                <a:gd name="T27" fmla="*/ 25 h 109"/>
                <a:gd name="T28" fmla="*/ 103 w 109"/>
                <a:gd name="T29" fmla="*/ 34 h 109"/>
                <a:gd name="T30" fmla="*/ 107 w 109"/>
                <a:gd name="T31" fmla="*/ 44 h 109"/>
                <a:gd name="T32" fmla="*/ 109 w 109"/>
                <a:gd name="T33" fmla="*/ 55 h 109"/>
                <a:gd name="T34" fmla="*/ 107 w 109"/>
                <a:gd name="T35" fmla="*/ 65 h 109"/>
                <a:gd name="T36" fmla="*/ 103 w 109"/>
                <a:gd name="T37" fmla="*/ 76 h 109"/>
                <a:gd name="T38" fmla="*/ 98 w 109"/>
                <a:gd name="T39" fmla="*/ 84 h 109"/>
                <a:gd name="T40" fmla="*/ 93 w 109"/>
                <a:gd name="T41" fmla="*/ 93 h 109"/>
                <a:gd name="T42" fmla="*/ 84 w 109"/>
                <a:gd name="T43" fmla="*/ 98 h 109"/>
                <a:gd name="T44" fmla="*/ 76 w 109"/>
                <a:gd name="T45" fmla="*/ 103 h 109"/>
                <a:gd name="T46" fmla="*/ 65 w 109"/>
                <a:gd name="T47" fmla="*/ 107 h 109"/>
                <a:gd name="T48" fmla="*/ 55 w 109"/>
                <a:gd name="T49" fmla="*/ 109 h 109"/>
                <a:gd name="T50" fmla="*/ 44 w 109"/>
                <a:gd name="T51" fmla="*/ 107 h 109"/>
                <a:gd name="T52" fmla="*/ 34 w 109"/>
                <a:gd name="T53" fmla="*/ 103 h 109"/>
                <a:gd name="T54" fmla="*/ 23 w 109"/>
                <a:gd name="T55" fmla="*/ 98 h 109"/>
                <a:gd name="T56" fmla="*/ 16 w 109"/>
                <a:gd name="T57" fmla="*/ 93 h 109"/>
                <a:gd name="T58" fmla="*/ 9 w 109"/>
                <a:gd name="T59" fmla="*/ 84 h 109"/>
                <a:gd name="T60" fmla="*/ 4 w 109"/>
                <a:gd name="T61" fmla="*/ 76 h 109"/>
                <a:gd name="T62" fmla="*/ 2 w 109"/>
                <a:gd name="T63" fmla="*/ 65 h 109"/>
                <a:gd name="T64" fmla="*/ 0 w 109"/>
                <a:gd name="T65" fmla="*/ 55 h 10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9"/>
                <a:gd name="T100" fmla="*/ 0 h 109"/>
                <a:gd name="T101" fmla="*/ 109 w 109"/>
                <a:gd name="T102" fmla="*/ 109 h 10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9" h="109">
                  <a:moveTo>
                    <a:pt x="0" y="55"/>
                  </a:moveTo>
                  <a:lnTo>
                    <a:pt x="2" y="44"/>
                  </a:lnTo>
                  <a:lnTo>
                    <a:pt x="4" y="34"/>
                  </a:lnTo>
                  <a:lnTo>
                    <a:pt x="9" y="25"/>
                  </a:lnTo>
                  <a:lnTo>
                    <a:pt x="16" y="16"/>
                  </a:lnTo>
                  <a:lnTo>
                    <a:pt x="23" y="9"/>
                  </a:lnTo>
                  <a:lnTo>
                    <a:pt x="34" y="4"/>
                  </a:lnTo>
                  <a:lnTo>
                    <a:pt x="44" y="2"/>
                  </a:lnTo>
                  <a:lnTo>
                    <a:pt x="55" y="0"/>
                  </a:lnTo>
                  <a:lnTo>
                    <a:pt x="65" y="2"/>
                  </a:lnTo>
                  <a:lnTo>
                    <a:pt x="76" y="4"/>
                  </a:lnTo>
                  <a:lnTo>
                    <a:pt x="84" y="9"/>
                  </a:lnTo>
                  <a:lnTo>
                    <a:pt x="93" y="16"/>
                  </a:lnTo>
                  <a:lnTo>
                    <a:pt x="98" y="25"/>
                  </a:lnTo>
                  <a:lnTo>
                    <a:pt x="103" y="34"/>
                  </a:lnTo>
                  <a:lnTo>
                    <a:pt x="107" y="44"/>
                  </a:lnTo>
                  <a:lnTo>
                    <a:pt x="109" y="55"/>
                  </a:lnTo>
                  <a:lnTo>
                    <a:pt x="107" y="65"/>
                  </a:lnTo>
                  <a:lnTo>
                    <a:pt x="103" y="76"/>
                  </a:lnTo>
                  <a:lnTo>
                    <a:pt x="98" y="84"/>
                  </a:lnTo>
                  <a:lnTo>
                    <a:pt x="93" y="93"/>
                  </a:lnTo>
                  <a:lnTo>
                    <a:pt x="84" y="98"/>
                  </a:lnTo>
                  <a:lnTo>
                    <a:pt x="76" y="103"/>
                  </a:lnTo>
                  <a:lnTo>
                    <a:pt x="65" y="107"/>
                  </a:lnTo>
                  <a:lnTo>
                    <a:pt x="55" y="109"/>
                  </a:lnTo>
                  <a:lnTo>
                    <a:pt x="44" y="107"/>
                  </a:lnTo>
                  <a:lnTo>
                    <a:pt x="34" y="103"/>
                  </a:lnTo>
                  <a:lnTo>
                    <a:pt x="23" y="98"/>
                  </a:lnTo>
                  <a:lnTo>
                    <a:pt x="16" y="93"/>
                  </a:lnTo>
                  <a:lnTo>
                    <a:pt x="9" y="84"/>
                  </a:lnTo>
                  <a:lnTo>
                    <a:pt x="4" y="76"/>
                  </a:lnTo>
                  <a:lnTo>
                    <a:pt x="2" y="65"/>
                  </a:lnTo>
                  <a:lnTo>
                    <a:pt x="0" y="55"/>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39" name="Freeform 371"/>
            <p:cNvSpPr>
              <a:spLocks/>
            </p:cNvSpPr>
            <p:nvPr/>
          </p:nvSpPr>
          <p:spPr bwMode="auto">
            <a:xfrm>
              <a:off x="2732" y="2878"/>
              <a:ext cx="72" cy="49"/>
            </a:xfrm>
            <a:custGeom>
              <a:avLst/>
              <a:gdLst>
                <a:gd name="T0" fmla="*/ 62 w 72"/>
                <a:gd name="T1" fmla="*/ 42 h 49"/>
                <a:gd name="T2" fmla="*/ 0 w 72"/>
                <a:gd name="T3" fmla="*/ 49 h 49"/>
                <a:gd name="T4" fmla="*/ 2 w 72"/>
                <a:gd name="T5" fmla="*/ 35 h 49"/>
                <a:gd name="T6" fmla="*/ 2 w 72"/>
                <a:gd name="T7" fmla="*/ 25 h 49"/>
                <a:gd name="T8" fmla="*/ 2 w 72"/>
                <a:gd name="T9" fmla="*/ 14 h 49"/>
                <a:gd name="T10" fmla="*/ 0 w 72"/>
                <a:gd name="T11" fmla="*/ 0 h 49"/>
                <a:gd name="T12" fmla="*/ 62 w 72"/>
                <a:gd name="T13" fmla="*/ 7 h 49"/>
                <a:gd name="T14" fmla="*/ 67 w 72"/>
                <a:gd name="T15" fmla="*/ 9 h 49"/>
                <a:gd name="T16" fmla="*/ 70 w 72"/>
                <a:gd name="T17" fmla="*/ 12 h 49"/>
                <a:gd name="T18" fmla="*/ 72 w 72"/>
                <a:gd name="T19" fmla="*/ 18 h 49"/>
                <a:gd name="T20" fmla="*/ 72 w 72"/>
                <a:gd name="T21" fmla="*/ 25 h 49"/>
                <a:gd name="T22" fmla="*/ 72 w 72"/>
                <a:gd name="T23" fmla="*/ 30 h 49"/>
                <a:gd name="T24" fmla="*/ 70 w 72"/>
                <a:gd name="T25" fmla="*/ 37 h 49"/>
                <a:gd name="T26" fmla="*/ 67 w 72"/>
                <a:gd name="T27" fmla="*/ 40 h 49"/>
                <a:gd name="T28" fmla="*/ 62 w 72"/>
                <a:gd name="T29" fmla="*/ 42 h 4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2"/>
                <a:gd name="T46" fmla="*/ 0 h 49"/>
                <a:gd name="T47" fmla="*/ 72 w 72"/>
                <a:gd name="T48" fmla="*/ 49 h 4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2" h="49">
                  <a:moveTo>
                    <a:pt x="62" y="42"/>
                  </a:moveTo>
                  <a:lnTo>
                    <a:pt x="0" y="49"/>
                  </a:lnTo>
                  <a:lnTo>
                    <a:pt x="2" y="35"/>
                  </a:lnTo>
                  <a:lnTo>
                    <a:pt x="2" y="25"/>
                  </a:lnTo>
                  <a:lnTo>
                    <a:pt x="2" y="14"/>
                  </a:lnTo>
                  <a:lnTo>
                    <a:pt x="0" y="0"/>
                  </a:lnTo>
                  <a:lnTo>
                    <a:pt x="62" y="7"/>
                  </a:lnTo>
                  <a:lnTo>
                    <a:pt x="67" y="9"/>
                  </a:lnTo>
                  <a:lnTo>
                    <a:pt x="70" y="12"/>
                  </a:lnTo>
                  <a:lnTo>
                    <a:pt x="72" y="18"/>
                  </a:lnTo>
                  <a:lnTo>
                    <a:pt x="72" y="25"/>
                  </a:lnTo>
                  <a:lnTo>
                    <a:pt x="72" y="30"/>
                  </a:lnTo>
                  <a:lnTo>
                    <a:pt x="70" y="37"/>
                  </a:lnTo>
                  <a:lnTo>
                    <a:pt x="67" y="40"/>
                  </a:lnTo>
                  <a:lnTo>
                    <a:pt x="62" y="42"/>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40" name="Freeform 372"/>
            <p:cNvSpPr>
              <a:spLocks/>
            </p:cNvSpPr>
            <p:nvPr/>
          </p:nvSpPr>
          <p:spPr bwMode="auto">
            <a:xfrm>
              <a:off x="2732" y="2878"/>
              <a:ext cx="72" cy="49"/>
            </a:xfrm>
            <a:custGeom>
              <a:avLst/>
              <a:gdLst>
                <a:gd name="T0" fmla="*/ 62 w 72"/>
                <a:gd name="T1" fmla="*/ 42 h 49"/>
                <a:gd name="T2" fmla="*/ 0 w 72"/>
                <a:gd name="T3" fmla="*/ 49 h 49"/>
                <a:gd name="T4" fmla="*/ 2 w 72"/>
                <a:gd name="T5" fmla="*/ 35 h 49"/>
                <a:gd name="T6" fmla="*/ 2 w 72"/>
                <a:gd name="T7" fmla="*/ 25 h 49"/>
                <a:gd name="T8" fmla="*/ 2 w 72"/>
                <a:gd name="T9" fmla="*/ 14 h 49"/>
                <a:gd name="T10" fmla="*/ 0 w 72"/>
                <a:gd name="T11" fmla="*/ 0 h 49"/>
                <a:gd name="T12" fmla="*/ 62 w 72"/>
                <a:gd name="T13" fmla="*/ 7 h 49"/>
                <a:gd name="T14" fmla="*/ 67 w 72"/>
                <a:gd name="T15" fmla="*/ 9 h 49"/>
                <a:gd name="T16" fmla="*/ 70 w 72"/>
                <a:gd name="T17" fmla="*/ 12 h 49"/>
                <a:gd name="T18" fmla="*/ 72 w 72"/>
                <a:gd name="T19" fmla="*/ 18 h 49"/>
                <a:gd name="T20" fmla="*/ 72 w 72"/>
                <a:gd name="T21" fmla="*/ 25 h 49"/>
                <a:gd name="T22" fmla="*/ 72 w 72"/>
                <a:gd name="T23" fmla="*/ 30 h 49"/>
                <a:gd name="T24" fmla="*/ 70 w 72"/>
                <a:gd name="T25" fmla="*/ 37 h 49"/>
                <a:gd name="T26" fmla="*/ 67 w 72"/>
                <a:gd name="T27" fmla="*/ 40 h 49"/>
                <a:gd name="T28" fmla="*/ 62 w 72"/>
                <a:gd name="T29" fmla="*/ 42 h 4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2"/>
                <a:gd name="T46" fmla="*/ 0 h 49"/>
                <a:gd name="T47" fmla="*/ 72 w 72"/>
                <a:gd name="T48" fmla="*/ 49 h 4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2" h="49">
                  <a:moveTo>
                    <a:pt x="62" y="42"/>
                  </a:moveTo>
                  <a:lnTo>
                    <a:pt x="0" y="49"/>
                  </a:lnTo>
                  <a:lnTo>
                    <a:pt x="2" y="35"/>
                  </a:lnTo>
                  <a:lnTo>
                    <a:pt x="2" y="25"/>
                  </a:lnTo>
                  <a:lnTo>
                    <a:pt x="2" y="14"/>
                  </a:lnTo>
                  <a:lnTo>
                    <a:pt x="0" y="0"/>
                  </a:lnTo>
                  <a:lnTo>
                    <a:pt x="62" y="7"/>
                  </a:lnTo>
                  <a:lnTo>
                    <a:pt x="67" y="9"/>
                  </a:lnTo>
                  <a:lnTo>
                    <a:pt x="70" y="12"/>
                  </a:lnTo>
                  <a:lnTo>
                    <a:pt x="72" y="18"/>
                  </a:lnTo>
                  <a:lnTo>
                    <a:pt x="72" y="25"/>
                  </a:lnTo>
                  <a:lnTo>
                    <a:pt x="72" y="30"/>
                  </a:lnTo>
                  <a:lnTo>
                    <a:pt x="70" y="37"/>
                  </a:lnTo>
                  <a:lnTo>
                    <a:pt x="67" y="40"/>
                  </a:lnTo>
                  <a:lnTo>
                    <a:pt x="62" y="42"/>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541" name="Freeform 373"/>
            <p:cNvSpPr>
              <a:spLocks/>
            </p:cNvSpPr>
            <p:nvPr/>
          </p:nvSpPr>
          <p:spPr bwMode="auto">
            <a:xfrm>
              <a:off x="2860" y="2726"/>
              <a:ext cx="85" cy="114"/>
            </a:xfrm>
            <a:custGeom>
              <a:avLst/>
              <a:gdLst>
                <a:gd name="T0" fmla="*/ 63 w 85"/>
                <a:gd name="T1" fmla="*/ 7 h 114"/>
                <a:gd name="T2" fmla="*/ 0 w 85"/>
                <a:gd name="T3" fmla="*/ 96 h 114"/>
                <a:gd name="T4" fmla="*/ 14 w 85"/>
                <a:gd name="T5" fmla="*/ 98 h 114"/>
                <a:gd name="T6" fmla="*/ 26 w 85"/>
                <a:gd name="T7" fmla="*/ 102 h 114"/>
                <a:gd name="T8" fmla="*/ 38 w 85"/>
                <a:gd name="T9" fmla="*/ 107 h 114"/>
                <a:gd name="T10" fmla="*/ 49 w 85"/>
                <a:gd name="T11" fmla="*/ 114 h 114"/>
                <a:gd name="T12" fmla="*/ 82 w 85"/>
                <a:gd name="T13" fmla="*/ 19 h 114"/>
                <a:gd name="T14" fmla="*/ 85 w 85"/>
                <a:gd name="T15" fmla="*/ 14 h 114"/>
                <a:gd name="T16" fmla="*/ 85 w 85"/>
                <a:gd name="T17" fmla="*/ 9 h 114"/>
                <a:gd name="T18" fmla="*/ 85 w 85"/>
                <a:gd name="T19" fmla="*/ 6 h 114"/>
                <a:gd name="T20" fmla="*/ 84 w 85"/>
                <a:gd name="T21" fmla="*/ 2 h 114"/>
                <a:gd name="T22" fmla="*/ 78 w 85"/>
                <a:gd name="T23" fmla="*/ 0 h 114"/>
                <a:gd name="T24" fmla="*/ 75 w 85"/>
                <a:gd name="T25" fmla="*/ 2 h 114"/>
                <a:gd name="T26" fmla="*/ 70 w 85"/>
                <a:gd name="T27" fmla="*/ 4 h 114"/>
                <a:gd name="T28" fmla="*/ 63 w 85"/>
                <a:gd name="T29" fmla="*/ 7 h 11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114"/>
                <a:gd name="T47" fmla="*/ 85 w 85"/>
                <a:gd name="T48" fmla="*/ 114 h 11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114">
                  <a:moveTo>
                    <a:pt x="63" y="7"/>
                  </a:moveTo>
                  <a:lnTo>
                    <a:pt x="0" y="96"/>
                  </a:lnTo>
                  <a:lnTo>
                    <a:pt x="14" y="98"/>
                  </a:lnTo>
                  <a:lnTo>
                    <a:pt x="26" y="102"/>
                  </a:lnTo>
                  <a:lnTo>
                    <a:pt x="38" y="107"/>
                  </a:lnTo>
                  <a:lnTo>
                    <a:pt x="49" y="114"/>
                  </a:lnTo>
                  <a:lnTo>
                    <a:pt x="82" y="19"/>
                  </a:lnTo>
                  <a:lnTo>
                    <a:pt x="85" y="14"/>
                  </a:lnTo>
                  <a:lnTo>
                    <a:pt x="85" y="9"/>
                  </a:lnTo>
                  <a:lnTo>
                    <a:pt x="85" y="6"/>
                  </a:lnTo>
                  <a:lnTo>
                    <a:pt x="84" y="2"/>
                  </a:lnTo>
                  <a:lnTo>
                    <a:pt x="78" y="0"/>
                  </a:lnTo>
                  <a:lnTo>
                    <a:pt x="75" y="2"/>
                  </a:lnTo>
                  <a:lnTo>
                    <a:pt x="70" y="4"/>
                  </a:lnTo>
                  <a:lnTo>
                    <a:pt x="63" y="7"/>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42" name="Freeform 374"/>
            <p:cNvSpPr>
              <a:spLocks/>
            </p:cNvSpPr>
            <p:nvPr/>
          </p:nvSpPr>
          <p:spPr bwMode="auto">
            <a:xfrm>
              <a:off x="2860" y="2726"/>
              <a:ext cx="85" cy="114"/>
            </a:xfrm>
            <a:custGeom>
              <a:avLst/>
              <a:gdLst>
                <a:gd name="T0" fmla="*/ 63 w 85"/>
                <a:gd name="T1" fmla="*/ 7 h 114"/>
                <a:gd name="T2" fmla="*/ 0 w 85"/>
                <a:gd name="T3" fmla="*/ 96 h 114"/>
                <a:gd name="T4" fmla="*/ 14 w 85"/>
                <a:gd name="T5" fmla="*/ 98 h 114"/>
                <a:gd name="T6" fmla="*/ 26 w 85"/>
                <a:gd name="T7" fmla="*/ 102 h 114"/>
                <a:gd name="T8" fmla="*/ 38 w 85"/>
                <a:gd name="T9" fmla="*/ 107 h 114"/>
                <a:gd name="T10" fmla="*/ 49 w 85"/>
                <a:gd name="T11" fmla="*/ 114 h 114"/>
                <a:gd name="T12" fmla="*/ 82 w 85"/>
                <a:gd name="T13" fmla="*/ 19 h 114"/>
                <a:gd name="T14" fmla="*/ 85 w 85"/>
                <a:gd name="T15" fmla="*/ 14 h 114"/>
                <a:gd name="T16" fmla="*/ 85 w 85"/>
                <a:gd name="T17" fmla="*/ 9 h 114"/>
                <a:gd name="T18" fmla="*/ 85 w 85"/>
                <a:gd name="T19" fmla="*/ 6 h 114"/>
                <a:gd name="T20" fmla="*/ 84 w 85"/>
                <a:gd name="T21" fmla="*/ 2 h 114"/>
                <a:gd name="T22" fmla="*/ 78 w 85"/>
                <a:gd name="T23" fmla="*/ 0 h 114"/>
                <a:gd name="T24" fmla="*/ 75 w 85"/>
                <a:gd name="T25" fmla="*/ 2 h 114"/>
                <a:gd name="T26" fmla="*/ 70 w 85"/>
                <a:gd name="T27" fmla="*/ 4 h 114"/>
                <a:gd name="T28" fmla="*/ 63 w 85"/>
                <a:gd name="T29" fmla="*/ 7 h 11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114"/>
                <a:gd name="T47" fmla="*/ 85 w 85"/>
                <a:gd name="T48" fmla="*/ 114 h 11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114">
                  <a:moveTo>
                    <a:pt x="63" y="7"/>
                  </a:moveTo>
                  <a:lnTo>
                    <a:pt x="0" y="96"/>
                  </a:lnTo>
                  <a:lnTo>
                    <a:pt x="14" y="98"/>
                  </a:lnTo>
                  <a:lnTo>
                    <a:pt x="26" y="102"/>
                  </a:lnTo>
                  <a:lnTo>
                    <a:pt x="38" y="107"/>
                  </a:lnTo>
                  <a:lnTo>
                    <a:pt x="49" y="114"/>
                  </a:lnTo>
                  <a:lnTo>
                    <a:pt x="82" y="19"/>
                  </a:lnTo>
                  <a:lnTo>
                    <a:pt x="85" y="14"/>
                  </a:lnTo>
                  <a:lnTo>
                    <a:pt x="85" y="9"/>
                  </a:lnTo>
                  <a:lnTo>
                    <a:pt x="85" y="6"/>
                  </a:lnTo>
                  <a:lnTo>
                    <a:pt x="84" y="2"/>
                  </a:lnTo>
                  <a:lnTo>
                    <a:pt x="78" y="0"/>
                  </a:lnTo>
                  <a:lnTo>
                    <a:pt x="75" y="2"/>
                  </a:lnTo>
                  <a:lnTo>
                    <a:pt x="70" y="4"/>
                  </a:lnTo>
                  <a:lnTo>
                    <a:pt x="63" y="7"/>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543" name="Freeform 375"/>
            <p:cNvSpPr>
              <a:spLocks/>
            </p:cNvSpPr>
            <p:nvPr/>
          </p:nvSpPr>
          <p:spPr bwMode="auto">
            <a:xfrm>
              <a:off x="2893" y="4076"/>
              <a:ext cx="155" cy="157"/>
            </a:xfrm>
            <a:custGeom>
              <a:avLst/>
              <a:gdLst>
                <a:gd name="T0" fmla="*/ 155 w 155"/>
                <a:gd name="T1" fmla="*/ 78 h 157"/>
                <a:gd name="T2" fmla="*/ 154 w 155"/>
                <a:gd name="T3" fmla="*/ 94 h 157"/>
                <a:gd name="T4" fmla="*/ 150 w 155"/>
                <a:gd name="T5" fmla="*/ 108 h 157"/>
                <a:gd name="T6" fmla="*/ 142 w 155"/>
                <a:gd name="T7" fmla="*/ 122 h 157"/>
                <a:gd name="T8" fmla="*/ 133 w 155"/>
                <a:gd name="T9" fmla="*/ 134 h 157"/>
                <a:gd name="T10" fmla="*/ 121 w 155"/>
                <a:gd name="T11" fmla="*/ 143 h 157"/>
                <a:gd name="T12" fmla="*/ 108 w 155"/>
                <a:gd name="T13" fmla="*/ 150 h 157"/>
                <a:gd name="T14" fmla="*/ 93 w 155"/>
                <a:gd name="T15" fmla="*/ 155 h 157"/>
                <a:gd name="T16" fmla="*/ 77 w 155"/>
                <a:gd name="T17" fmla="*/ 157 h 157"/>
                <a:gd name="T18" fmla="*/ 63 w 155"/>
                <a:gd name="T19" fmla="*/ 155 h 157"/>
                <a:gd name="T20" fmla="*/ 47 w 155"/>
                <a:gd name="T21" fmla="*/ 150 h 157"/>
                <a:gd name="T22" fmla="*/ 35 w 155"/>
                <a:gd name="T23" fmla="*/ 143 h 157"/>
                <a:gd name="T24" fmla="*/ 23 w 155"/>
                <a:gd name="T25" fmla="*/ 134 h 157"/>
                <a:gd name="T26" fmla="*/ 14 w 155"/>
                <a:gd name="T27" fmla="*/ 122 h 157"/>
                <a:gd name="T28" fmla="*/ 5 w 155"/>
                <a:gd name="T29" fmla="*/ 108 h 157"/>
                <a:gd name="T30" fmla="*/ 2 w 155"/>
                <a:gd name="T31" fmla="*/ 94 h 157"/>
                <a:gd name="T32" fmla="*/ 0 w 155"/>
                <a:gd name="T33" fmla="*/ 78 h 157"/>
                <a:gd name="T34" fmla="*/ 2 w 155"/>
                <a:gd name="T35" fmla="*/ 63 h 157"/>
                <a:gd name="T36" fmla="*/ 5 w 155"/>
                <a:gd name="T37" fmla="*/ 49 h 157"/>
                <a:gd name="T38" fmla="*/ 14 w 155"/>
                <a:gd name="T39" fmla="*/ 35 h 157"/>
                <a:gd name="T40" fmla="*/ 23 w 155"/>
                <a:gd name="T41" fmla="*/ 24 h 157"/>
                <a:gd name="T42" fmla="*/ 35 w 155"/>
                <a:gd name="T43" fmla="*/ 14 h 157"/>
                <a:gd name="T44" fmla="*/ 47 w 155"/>
                <a:gd name="T45" fmla="*/ 7 h 157"/>
                <a:gd name="T46" fmla="*/ 63 w 155"/>
                <a:gd name="T47" fmla="*/ 2 h 157"/>
                <a:gd name="T48" fmla="*/ 77 w 155"/>
                <a:gd name="T49" fmla="*/ 0 h 157"/>
                <a:gd name="T50" fmla="*/ 93 w 155"/>
                <a:gd name="T51" fmla="*/ 2 h 157"/>
                <a:gd name="T52" fmla="*/ 108 w 155"/>
                <a:gd name="T53" fmla="*/ 7 h 157"/>
                <a:gd name="T54" fmla="*/ 121 w 155"/>
                <a:gd name="T55" fmla="*/ 14 h 157"/>
                <a:gd name="T56" fmla="*/ 133 w 155"/>
                <a:gd name="T57" fmla="*/ 24 h 157"/>
                <a:gd name="T58" fmla="*/ 142 w 155"/>
                <a:gd name="T59" fmla="*/ 35 h 157"/>
                <a:gd name="T60" fmla="*/ 150 w 155"/>
                <a:gd name="T61" fmla="*/ 49 h 157"/>
                <a:gd name="T62" fmla="*/ 154 w 155"/>
                <a:gd name="T63" fmla="*/ 63 h 157"/>
                <a:gd name="T64" fmla="*/ 155 w 155"/>
                <a:gd name="T65" fmla="*/ 78 h 1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5"/>
                <a:gd name="T100" fmla="*/ 0 h 157"/>
                <a:gd name="T101" fmla="*/ 155 w 155"/>
                <a:gd name="T102" fmla="*/ 157 h 1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5" h="157">
                  <a:moveTo>
                    <a:pt x="155" y="78"/>
                  </a:moveTo>
                  <a:lnTo>
                    <a:pt x="154" y="94"/>
                  </a:lnTo>
                  <a:lnTo>
                    <a:pt x="150" y="108"/>
                  </a:lnTo>
                  <a:lnTo>
                    <a:pt x="142" y="122"/>
                  </a:lnTo>
                  <a:lnTo>
                    <a:pt x="133" y="134"/>
                  </a:lnTo>
                  <a:lnTo>
                    <a:pt x="121" y="143"/>
                  </a:lnTo>
                  <a:lnTo>
                    <a:pt x="108" y="150"/>
                  </a:lnTo>
                  <a:lnTo>
                    <a:pt x="93" y="155"/>
                  </a:lnTo>
                  <a:lnTo>
                    <a:pt x="77" y="157"/>
                  </a:lnTo>
                  <a:lnTo>
                    <a:pt x="63" y="155"/>
                  </a:lnTo>
                  <a:lnTo>
                    <a:pt x="47" y="150"/>
                  </a:lnTo>
                  <a:lnTo>
                    <a:pt x="35" y="143"/>
                  </a:lnTo>
                  <a:lnTo>
                    <a:pt x="23" y="134"/>
                  </a:lnTo>
                  <a:lnTo>
                    <a:pt x="14" y="122"/>
                  </a:lnTo>
                  <a:lnTo>
                    <a:pt x="5" y="108"/>
                  </a:lnTo>
                  <a:lnTo>
                    <a:pt x="2" y="94"/>
                  </a:lnTo>
                  <a:lnTo>
                    <a:pt x="0" y="78"/>
                  </a:lnTo>
                  <a:lnTo>
                    <a:pt x="2" y="63"/>
                  </a:lnTo>
                  <a:lnTo>
                    <a:pt x="5" y="49"/>
                  </a:lnTo>
                  <a:lnTo>
                    <a:pt x="14" y="35"/>
                  </a:lnTo>
                  <a:lnTo>
                    <a:pt x="23" y="24"/>
                  </a:lnTo>
                  <a:lnTo>
                    <a:pt x="35" y="14"/>
                  </a:lnTo>
                  <a:lnTo>
                    <a:pt x="47" y="7"/>
                  </a:lnTo>
                  <a:lnTo>
                    <a:pt x="63" y="2"/>
                  </a:lnTo>
                  <a:lnTo>
                    <a:pt x="77" y="0"/>
                  </a:lnTo>
                  <a:lnTo>
                    <a:pt x="93" y="2"/>
                  </a:lnTo>
                  <a:lnTo>
                    <a:pt x="108" y="7"/>
                  </a:lnTo>
                  <a:lnTo>
                    <a:pt x="121" y="14"/>
                  </a:lnTo>
                  <a:lnTo>
                    <a:pt x="133" y="24"/>
                  </a:lnTo>
                  <a:lnTo>
                    <a:pt x="142" y="35"/>
                  </a:lnTo>
                  <a:lnTo>
                    <a:pt x="150" y="49"/>
                  </a:lnTo>
                  <a:lnTo>
                    <a:pt x="154" y="63"/>
                  </a:lnTo>
                  <a:lnTo>
                    <a:pt x="155" y="78"/>
                  </a:lnTo>
                  <a:close/>
                </a:path>
              </a:pathLst>
            </a:custGeom>
            <a:gradFill rotWithShape="1">
              <a:gsLst>
                <a:gs pos="0">
                  <a:srgbClr val="FFE3B9"/>
                </a:gs>
                <a:gs pos="100000">
                  <a:srgbClr val="FF99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44" name="Freeform 376"/>
            <p:cNvSpPr>
              <a:spLocks/>
            </p:cNvSpPr>
            <p:nvPr/>
          </p:nvSpPr>
          <p:spPr bwMode="auto">
            <a:xfrm>
              <a:off x="2788" y="3685"/>
              <a:ext cx="159" cy="159"/>
            </a:xfrm>
            <a:custGeom>
              <a:avLst/>
              <a:gdLst>
                <a:gd name="T0" fmla="*/ 0 w 159"/>
                <a:gd name="T1" fmla="*/ 78 h 159"/>
                <a:gd name="T2" fmla="*/ 2 w 159"/>
                <a:gd name="T3" fmla="*/ 63 h 159"/>
                <a:gd name="T4" fmla="*/ 7 w 159"/>
                <a:gd name="T5" fmla="*/ 49 h 159"/>
                <a:gd name="T6" fmla="*/ 14 w 159"/>
                <a:gd name="T7" fmla="*/ 35 h 159"/>
                <a:gd name="T8" fmla="*/ 25 w 159"/>
                <a:gd name="T9" fmla="*/ 22 h 159"/>
                <a:gd name="T10" fmla="*/ 35 w 159"/>
                <a:gd name="T11" fmla="*/ 14 h 159"/>
                <a:gd name="T12" fmla="*/ 49 w 159"/>
                <a:gd name="T13" fmla="*/ 5 h 159"/>
                <a:gd name="T14" fmla="*/ 65 w 159"/>
                <a:gd name="T15" fmla="*/ 1 h 159"/>
                <a:gd name="T16" fmla="*/ 81 w 159"/>
                <a:gd name="T17" fmla="*/ 0 h 159"/>
                <a:gd name="T18" fmla="*/ 96 w 159"/>
                <a:gd name="T19" fmla="*/ 1 h 159"/>
                <a:gd name="T20" fmla="*/ 112 w 159"/>
                <a:gd name="T21" fmla="*/ 5 h 159"/>
                <a:gd name="T22" fmla="*/ 124 w 159"/>
                <a:gd name="T23" fmla="*/ 14 h 159"/>
                <a:gd name="T24" fmla="*/ 137 w 159"/>
                <a:gd name="T25" fmla="*/ 22 h 159"/>
                <a:gd name="T26" fmla="*/ 147 w 159"/>
                <a:gd name="T27" fmla="*/ 35 h 159"/>
                <a:gd name="T28" fmla="*/ 154 w 159"/>
                <a:gd name="T29" fmla="*/ 49 h 159"/>
                <a:gd name="T30" fmla="*/ 157 w 159"/>
                <a:gd name="T31" fmla="*/ 63 h 159"/>
                <a:gd name="T32" fmla="*/ 159 w 159"/>
                <a:gd name="T33" fmla="*/ 78 h 159"/>
                <a:gd name="T34" fmla="*/ 157 w 159"/>
                <a:gd name="T35" fmla="*/ 94 h 159"/>
                <a:gd name="T36" fmla="*/ 154 w 159"/>
                <a:gd name="T37" fmla="*/ 110 h 159"/>
                <a:gd name="T38" fmla="*/ 147 w 159"/>
                <a:gd name="T39" fmla="*/ 124 h 159"/>
                <a:gd name="T40" fmla="*/ 137 w 159"/>
                <a:gd name="T41" fmla="*/ 136 h 159"/>
                <a:gd name="T42" fmla="*/ 124 w 159"/>
                <a:gd name="T43" fmla="*/ 145 h 159"/>
                <a:gd name="T44" fmla="*/ 112 w 159"/>
                <a:gd name="T45" fmla="*/ 152 h 159"/>
                <a:gd name="T46" fmla="*/ 96 w 159"/>
                <a:gd name="T47" fmla="*/ 157 h 159"/>
                <a:gd name="T48" fmla="*/ 81 w 159"/>
                <a:gd name="T49" fmla="*/ 159 h 159"/>
                <a:gd name="T50" fmla="*/ 65 w 159"/>
                <a:gd name="T51" fmla="*/ 157 h 159"/>
                <a:gd name="T52" fmla="*/ 49 w 159"/>
                <a:gd name="T53" fmla="*/ 152 h 159"/>
                <a:gd name="T54" fmla="*/ 35 w 159"/>
                <a:gd name="T55" fmla="*/ 145 h 159"/>
                <a:gd name="T56" fmla="*/ 25 w 159"/>
                <a:gd name="T57" fmla="*/ 136 h 159"/>
                <a:gd name="T58" fmla="*/ 14 w 159"/>
                <a:gd name="T59" fmla="*/ 124 h 159"/>
                <a:gd name="T60" fmla="*/ 7 w 159"/>
                <a:gd name="T61" fmla="*/ 110 h 159"/>
                <a:gd name="T62" fmla="*/ 2 w 159"/>
                <a:gd name="T63" fmla="*/ 94 h 159"/>
                <a:gd name="T64" fmla="*/ 0 w 159"/>
                <a:gd name="T65" fmla="*/ 78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0" y="78"/>
                  </a:moveTo>
                  <a:lnTo>
                    <a:pt x="2" y="63"/>
                  </a:lnTo>
                  <a:lnTo>
                    <a:pt x="7" y="49"/>
                  </a:lnTo>
                  <a:lnTo>
                    <a:pt x="14" y="35"/>
                  </a:lnTo>
                  <a:lnTo>
                    <a:pt x="25" y="22"/>
                  </a:lnTo>
                  <a:lnTo>
                    <a:pt x="35" y="14"/>
                  </a:lnTo>
                  <a:lnTo>
                    <a:pt x="49" y="5"/>
                  </a:lnTo>
                  <a:lnTo>
                    <a:pt x="65" y="1"/>
                  </a:lnTo>
                  <a:lnTo>
                    <a:pt x="81" y="0"/>
                  </a:lnTo>
                  <a:lnTo>
                    <a:pt x="96" y="1"/>
                  </a:lnTo>
                  <a:lnTo>
                    <a:pt x="112" y="5"/>
                  </a:lnTo>
                  <a:lnTo>
                    <a:pt x="124" y="14"/>
                  </a:lnTo>
                  <a:lnTo>
                    <a:pt x="137" y="22"/>
                  </a:lnTo>
                  <a:lnTo>
                    <a:pt x="147" y="35"/>
                  </a:lnTo>
                  <a:lnTo>
                    <a:pt x="154" y="49"/>
                  </a:lnTo>
                  <a:lnTo>
                    <a:pt x="157" y="63"/>
                  </a:lnTo>
                  <a:lnTo>
                    <a:pt x="159" y="78"/>
                  </a:lnTo>
                  <a:lnTo>
                    <a:pt x="157" y="94"/>
                  </a:lnTo>
                  <a:lnTo>
                    <a:pt x="154" y="110"/>
                  </a:lnTo>
                  <a:lnTo>
                    <a:pt x="147" y="124"/>
                  </a:lnTo>
                  <a:lnTo>
                    <a:pt x="137" y="136"/>
                  </a:lnTo>
                  <a:lnTo>
                    <a:pt x="124" y="145"/>
                  </a:lnTo>
                  <a:lnTo>
                    <a:pt x="112" y="152"/>
                  </a:lnTo>
                  <a:lnTo>
                    <a:pt x="96" y="157"/>
                  </a:lnTo>
                  <a:lnTo>
                    <a:pt x="81" y="159"/>
                  </a:lnTo>
                  <a:lnTo>
                    <a:pt x="65" y="157"/>
                  </a:lnTo>
                  <a:lnTo>
                    <a:pt x="49" y="152"/>
                  </a:lnTo>
                  <a:lnTo>
                    <a:pt x="35" y="145"/>
                  </a:lnTo>
                  <a:lnTo>
                    <a:pt x="25" y="136"/>
                  </a:lnTo>
                  <a:lnTo>
                    <a:pt x="14" y="124"/>
                  </a:lnTo>
                  <a:lnTo>
                    <a:pt x="7" y="110"/>
                  </a:lnTo>
                  <a:lnTo>
                    <a:pt x="2" y="94"/>
                  </a:lnTo>
                  <a:lnTo>
                    <a:pt x="0" y="78"/>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45" name="Freeform 377"/>
            <p:cNvSpPr>
              <a:spLocks/>
            </p:cNvSpPr>
            <p:nvPr/>
          </p:nvSpPr>
          <p:spPr bwMode="auto">
            <a:xfrm>
              <a:off x="2883" y="3451"/>
              <a:ext cx="158" cy="159"/>
            </a:xfrm>
            <a:custGeom>
              <a:avLst/>
              <a:gdLst>
                <a:gd name="T0" fmla="*/ 0 w 158"/>
                <a:gd name="T1" fmla="*/ 78 h 159"/>
                <a:gd name="T2" fmla="*/ 1 w 158"/>
                <a:gd name="T3" fmla="*/ 63 h 159"/>
                <a:gd name="T4" fmla="*/ 7 w 158"/>
                <a:gd name="T5" fmla="*/ 49 h 159"/>
                <a:gd name="T6" fmla="*/ 14 w 158"/>
                <a:gd name="T7" fmla="*/ 35 h 159"/>
                <a:gd name="T8" fmla="*/ 22 w 158"/>
                <a:gd name="T9" fmla="*/ 22 h 159"/>
                <a:gd name="T10" fmla="*/ 35 w 158"/>
                <a:gd name="T11" fmla="*/ 14 h 159"/>
                <a:gd name="T12" fmla="*/ 49 w 158"/>
                <a:gd name="T13" fmla="*/ 5 h 159"/>
                <a:gd name="T14" fmla="*/ 62 w 158"/>
                <a:gd name="T15" fmla="*/ 2 h 159"/>
                <a:gd name="T16" fmla="*/ 80 w 158"/>
                <a:gd name="T17" fmla="*/ 0 h 159"/>
                <a:gd name="T18" fmla="*/ 96 w 158"/>
                <a:gd name="T19" fmla="*/ 2 h 159"/>
                <a:gd name="T20" fmla="*/ 110 w 158"/>
                <a:gd name="T21" fmla="*/ 5 h 159"/>
                <a:gd name="T22" fmla="*/ 124 w 158"/>
                <a:gd name="T23" fmla="*/ 14 h 159"/>
                <a:gd name="T24" fmla="*/ 136 w 158"/>
                <a:gd name="T25" fmla="*/ 22 h 159"/>
                <a:gd name="T26" fmla="*/ 145 w 158"/>
                <a:gd name="T27" fmla="*/ 35 h 159"/>
                <a:gd name="T28" fmla="*/ 153 w 158"/>
                <a:gd name="T29" fmla="*/ 49 h 159"/>
                <a:gd name="T30" fmla="*/ 157 w 158"/>
                <a:gd name="T31" fmla="*/ 63 h 159"/>
                <a:gd name="T32" fmla="*/ 158 w 158"/>
                <a:gd name="T33" fmla="*/ 78 h 159"/>
                <a:gd name="T34" fmla="*/ 157 w 158"/>
                <a:gd name="T35" fmla="*/ 96 h 159"/>
                <a:gd name="T36" fmla="*/ 153 w 158"/>
                <a:gd name="T37" fmla="*/ 110 h 159"/>
                <a:gd name="T38" fmla="*/ 145 w 158"/>
                <a:gd name="T39" fmla="*/ 124 h 159"/>
                <a:gd name="T40" fmla="*/ 136 w 158"/>
                <a:gd name="T41" fmla="*/ 136 h 159"/>
                <a:gd name="T42" fmla="*/ 124 w 158"/>
                <a:gd name="T43" fmla="*/ 145 h 159"/>
                <a:gd name="T44" fmla="*/ 110 w 158"/>
                <a:gd name="T45" fmla="*/ 152 h 159"/>
                <a:gd name="T46" fmla="*/ 96 w 158"/>
                <a:gd name="T47" fmla="*/ 157 h 159"/>
                <a:gd name="T48" fmla="*/ 80 w 158"/>
                <a:gd name="T49" fmla="*/ 159 h 159"/>
                <a:gd name="T50" fmla="*/ 62 w 158"/>
                <a:gd name="T51" fmla="*/ 157 h 159"/>
                <a:gd name="T52" fmla="*/ 49 w 158"/>
                <a:gd name="T53" fmla="*/ 152 h 159"/>
                <a:gd name="T54" fmla="*/ 35 w 158"/>
                <a:gd name="T55" fmla="*/ 145 h 159"/>
                <a:gd name="T56" fmla="*/ 22 w 158"/>
                <a:gd name="T57" fmla="*/ 136 h 159"/>
                <a:gd name="T58" fmla="*/ 14 w 158"/>
                <a:gd name="T59" fmla="*/ 124 h 159"/>
                <a:gd name="T60" fmla="*/ 7 w 158"/>
                <a:gd name="T61" fmla="*/ 110 h 159"/>
                <a:gd name="T62" fmla="*/ 1 w 158"/>
                <a:gd name="T63" fmla="*/ 96 h 159"/>
                <a:gd name="T64" fmla="*/ 0 w 158"/>
                <a:gd name="T65" fmla="*/ 78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8"/>
                <a:gd name="T100" fmla="*/ 0 h 159"/>
                <a:gd name="T101" fmla="*/ 158 w 158"/>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8" h="159">
                  <a:moveTo>
                    <a:pt x="0" y="78"/>
                  </a:moveTo>
                  <a:lnTo>
                    <a:pt x="1" y="63"/>
                  </a:lnTo>
                  <a:lnTo>
                    <a:pt x="7" y="49"/>
                  </a:lnTo>
                  <a:lnTo>
                    <a:pt x="14" y="35"/>
                  </a:lnTo>
                  <a:lnTo>
                    <a:pt x="22" y="22"/>
                  </a:lnTo>
                  <a:lnTo>
                    <a:pt x="35" y="14"/>
                  </a:lnTo>
                  <a:lnTo>
                    <a:pt x="49" y="5"/>
                  </a:lnTo>
                  <a:lnTo>
                    <a:pt x="62" y="2"/>
                  </a:lnTo>
                  <a:lnTo>
                    <a:pt x="80" y="0"/>
                  </a:lnTo>
                  <a:lnTo>
                    <a:pt x="96" y="2"/>
                  </a:lnTo>
                  <a:lnTo>
                    <a:pt x="110" y="5"/>
                  </a:lnTo>
                  <a:lnTo>
                    <a:pt x="124" y="14"/>
                  </a:lnTo>
                  <a:lnTo>
                    <a:pt x="136" y="22"/>
                  </a:lnTo>
                  <a:lnTo>
                    <a:pt x="145" y="35"/>
                  </a:lnTo>
                  <a:lnTo>
                    <a:pt x="153" y="49"/>
                  </a:lnTo>
                  <a:lnTo>
                    <a:pt x="157" y="63"/>
                  </a:lnTo>
                  <a:lnTo>
                    <a:pt x="158" y="78"/>
                  </a:lnTo>
                  <a:lnTo>
                    <a:pt x="157" y="96"/>
                  </a:lnTo>
                  <a:lnTo>
                    <a:pt x="153" y="110"/>
                  </a:lnTo>
                  <a:lnTo>
                    <a:pt x="145" y="124"/>
                  </a:lnTo>
                  <a:lnTo>
                    <a:pt x="136" y="136"/>
                  </a:lnTo>
                  <a:lnTo>
                    <a:pt x="124" y="145"/>
                  </a:lnTo>
                  <a:lnTo>
                    <a:pt x="110" y="152"/>
                  </a:lnTo>
                  <a:lnTo>
                    <a:pt x="96" y="157"/>
                  </a:lnTo>
                  <a:lnTo>
                    <a:pt x="80" y="159"/>
                  </a:lnTo>
                  <a:lnTo>
                    <a:pt x="62" y="157"/>
                  </a:lnTo>
                  <a:lnTo>
                    <a:pt x="49" y="152"/>
                  </a:lnTo>
                  <a:lnTo>
                    <a:pt x="35" y="145"/>
                  </a:lnTo>
                  <a:lnTo>
                    <a:pt x="22" y="136"/>
                  </a:lnTo>
                  <a:lnTo>
                    <a:pt x="14" y="124"/>
                  </a:lnTo>
                  <a:lnTo>
                    <a:pt x="7" y="110"/>
                  </a:lnTo>
                  <a:lnTo>
                    <a:pt x="1" y="96"/>
                  </a:lnTo>
                  <a:lnTo>
                    <a:pt x="0" y="78"/>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46" name="Freeform 378"/>
            <p:cNvSpPr>
              <a:spLocks/>
            </p:cNvSpPr>
            <p:nvPr/>
          </p:nvSpPr>
          <p:spPr bwMode="auto">
            <a:xfrm>
              <a:off x="2719" y="3479"/>
              <a:ext cx="155" cy="155"/>
            </a:xfrm>
            <a:custGeom>
              <a:avLst/>
              <a:gdLst>
                <a:gd name="T0" fmla="*/ 155 w 155"/>
                <a:gd name="T1" fmla="*/ 77 h 155"/>
                <a:gd name="T2" fmla="*/ 153 w 155"/>
                <a:gd name="T3" fmla="*/ 92 h 155"/>
                <a:gd name="T4" fmla="*/ 148 w 155"/>
                <a:gd name="T5" fmla="*/ 108 h 155"/>
                <a:gd name="T6" fmla="*/ 141 w 155"/>
                <a:gd name="T7" fmla="*/ 120 h 155"/>
                <a:gd name="T8" fmla="*/ 132 w 155"/>
                <a:gd name="T9" fmla="*/ 132 h 155"/>
                <a:gd name="T10" fmla="*/ 120 w 155"/>
                <a:gd name="T11" fmla="*/ 141 h 155"/>
                <a:gd name="T12" fmla="*/ 106 w 155"/>
                <a:gd name="T13" fmla="*/ 148 h 155"/>
                <a:gd name="T14" fmla="*/ 92 w 155"/>
                <a:gd name="T15" fmla="*/ 153 h 155"/>
                <a:gd name="T16" fmla="*/ 76 w 155"/>
                <a:gd name="T17" fmla="*/ 155 h 155"/>
                <a:gd name="T18" fmla="*/ 61 w 155"/>
                <a:gd name="T19" fmla="*/ 153 h 155"/>
                <a:gd name="T20" fmla="*/ 47 w 155"/>
                <a:gd name="T21" fmla="*/ 148 h 155"/>
                <a:gd name="T22" fmla="*/ 33 w 155"/>
                <a:gd name="T23" fmla="*/ 141 h 155"/>
                <a:gd name="T24" fmla="*/ 22 w 155"/>
                <a:gd name="T25" fmla="*/ 132 h 155"/>
                <a:gd name="T26" fmla="*/ 12 w 155"/>
                <a:gd name="T27" fmla="*/ 120 h 155"/>
                <a:gd name="T28" fmla="*/ 5 w 155"/>
                <a:gd name="T29" fmla="*/ 108 h 155"/>
                <a:gd name="T30" fmla="*/ 0 w 155"/>
                <a:gd name="T31" fmla="*/ 92 h 155"/>
                <a:gd name="T32" fmla="*/ 0 w 155"/>
                <a:gd name="T33" fmla="*/ 77 h 155"/>
                <a:gd name="T34" fmla="*/ 0 w 155"/>
                <a:gd name="T35" fmla="*/ 61 h 155"/>
                <a:gd name="T36" fmla="*/ 5 w 155"/>
                <a:gd name="T37" fmla="*/ 47 h 155"/>
                <a:gd name="T38" fmla="*/ 12 w 155"/>
                <a:gd name="T39" fmla="*/ 33 h 155"/>
                <a:gd name="T40" fmla="*/ 22 w 155"/>
                <a:gd name="T41" fmla="*/ 22 h 155"/>
                <a:gd name="T42" fmla="*/ 33 w 155"/>
                <a:gd name="T43" fmla="*/ 12 h 155"/>
                <a:gd name="T44" fmla="*/ 47 w 155"/>
                <a:gd name="T45" fmla="*/ 5 h 155"/>
                <a:gd name="T46" fmla="*/ 61 w 155"/>
                <a:gd name="T47" fmla="*/ 1 h 155"/>
                <a:gd name="T48" fmla="*/ 76 w 155"/>
                <a:gd name="T49" fmla="*/ 0 h 155"/>
                <a:gd name="T50" fmla="*/ 92 w 155"/>
                <a:gd name="T51" fmla="*/ 1 h 155"/>
                <a:gd name="T52" fmla="*/ 106 w 155"/>
                <a:gd name="T53" fmla="*/ 5 h 155"/>
                <a:gd name="T54" fmla="*/ 120 w 155"/>
                <a:gd name="T55" fmla="*/ 12 h 155"/>
                <a:gd name="T56" fmla="*/ 132 w 155"/>
                <a:gd name="T57" fmla="*/ 22 h 155"/>
                <a:gd name="T58" fmla="*/ 141 w 155"/>
                <a:gd name="T59" fmla="*/ 33 h 155"/>
                <a:gd name="T60" fmla="*/ 148 w 155"/>
                <a:gd name="T61" fmla="*/ 47 h 155"/>
                <a:gd name="T62" fmla="*/ 153 w 155"/>
                <a:gd name="T63" fmla="*/ 61 h 155"/>
                <a:gd name="T64" fmla="*/ 155 w 155"/>
                <a:gd name="T65" fmla="*/ 77 h 15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5"/>
                <a:gd name="T100" fmla="*/ 0 h 155"/>
                <a:gd name="T101" fmla="*/ 155 w 155"/>
                <a:gd name="T102" fmla="*/ 155 h 15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5" h="155">
                  <a:moveTo>
                    <a:pt x="155" y="77"/>
                  </a:moveTo>
                  <a:lnTo>
                    <a:pt x="153" y="92"/>
                  </a:lnTo>
                  <a:lnTo>
                    <a:pt x="148" y="108"/>
                  </a:lnTo>
                  <a:lnTo>
                    <a:pt x="141" y="120"/>
                  </a:lnTo>
                  <a:lnTo>
                    <a:pt x="132" y="132"/>
                  </a:lnTo>
                  <a:lnTo>
                    <a:pt x="120" y="141"/>
                  </a:lnTo>
                  <a:lnTo>
                    <a:pt x="106" y="148"/>
                  </a:lnTo>
                  <a:lnTo>
                    <a:pt x="92" y="153"/>
                  </a:lnTo>
                  <a:lnTo>
                    <a:pt x="76" y="155"/>
                  </a:lnTo>
                  <a:lnTo>
                    <a:pt x="61" y="153"/>
                  </a:lnTo>
                  <a:lnTo>
                    <a:pt x="47" y="148"/>
                  </a:lnTo>
                  <a:lnTo>
                    <a:pt x="33" y="141"/>
                  </a:lnTo>
                  <a:lnTo>
                    <a:pt x="22" y="132"/>
                  </a:lnTo>
                  <a:lnTo>
                    <a:pt x="12" y="120"/>
                  </a:lnTo>
                  <a:lnTo>
                    <a:pt x="5" y="108"/>
                  </a:lnTo>
                  <a:lnTo>
                    <a:pt x="0" y="92"/>
                  </a:lnTo>
                  <a:lnTo>
                    <a:pt x="0" y="77"/>
                  </a:lnTo>
                  <a:lnTo>
                    <a:pt x="0" y="61"/>
                  </a:lnTo>
                  <a:lnTo>
                    <a:pt x="5" y="47"/>
                  </a:lnTo>
                  <a:lnTo>
                    <a:pt x="12" y="33"/>
                  </a:lnTo>
                  <a:lnTo>
                    <a:pt x="22" y="22"/>
                  </a:lnTo>
                  <a:lnTo>
                    <a:pt x="33" y="12"/>
                  </a:lnTo>
                  <a:lnTo>
                    <a:pt x="47" y="5"/>
                  </a:lnTo>
                  <a:lnTo>
                    <a:pt x="61" y="1"/>
                  </a:lnTo>
                  <a:lnTo>
                    <a:pt x="76" y="0"/>
                  </a:lnTo>
                  <a:lnTo>
                    <a:pt x="92" y="1"/>
                  </a:lnTo>
                  <a:lnTo>
                    <a:pt x="106" y="5"/>
                  </a:lnTo>
                  <a:lnTo>
                    <a:pt x="120" y="12"/>
                  </a:lnTo>
                  <a:lnTo>
                    <a:pt x="132" y="22"/>
                  </a:lnTo>
                  <a:lnTo>
                    <a:pt x="141" y="33"/>
                  </a:lnTo>
                  <a:lnTo>
                    <a:pt x="148" y="47"/>
                  </a:lnTo>
                  <a:lnTo>
                    <a:pt x="153" y="61"/>
                  </a:lnTo>
                  <a:lnTo>
                    <a:pt x="155" y="77"/>
                  </a:lnTo>
                  <a:close/>
                </a:path>
              </a:pathLst>
            </a:custGeom>
            <a:gradFill rotWithShape="1">
              <a:gsLst>
                <a:gs pos="0">
                  <a:srgbClr val="FFE3B9"/>
                </a:gs>
                <a:gs pos="100000">
                  <a:srgbClr val="FF99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47" name="Freeform 379"/>
            <p:cNvSpPr>
              <a:spLocks/>
            </p:cNvSpPr>
            <p:nvPr/>
          </p:nvSpPr>
          <p:spPr bwMode="auto">
            <a:xfrm>
              <a:off x="2912" y="3048"/>
              <a:ext cx="159" cy="158"/>
            </a:xfrm>
            <a:custGeom>
              <a:avLst/>
              <a:gdLst>
                <a:gd name="T0" fmla="*/ 0 w 159"/>
                <a:gd name="T1" fmla="*/ 78 h 158"/>
                <a:gd name="T2" fmla="*/ 2 w 159"/>
                <a:gd name="T3" fmla="*/ 62 h 158"/>
                <a:gd name="T4" fmla="*/ 6 w 159"/>
                <a:gd name="T5" fmla="*/ 48 h 158"/>
                <a:gd name="T6" fmla="*/ 13 w 159"/>
                <a:gd name="T7" fmla="*/ 34 h 158"/>
                <a:gd name="T8" fmla="*/ 23 w 159"/>
                <a:gd name="T9" fmla="*/ 22 h 158"/>
                <a:gd name="T10" fmla="*/ 35 w 159"/>
                <a:gd name="T11" fmla="*/ 12 h 158"/>
                <a:gd name="T12" fmla="*/ 47 w 159"/>
                <a:gd name="T13" fmla="*/ 5 h 158"/>
                <a:gd name="T14" fmla="*/ 63 w 159"/>
                <a:gd name="T15" fmla="*/ 1 h 158"/>
                <a:gd name="T16" fmla="*/ 79 w 159"/>
                <a:gd name="T17" fmla="*/ 0 h 158"/>
                <a:gd name="T18" fmla="*/ 95 w 159"/>
                <a:gd name="T19" fmla="*/ 1 h 158"/>
                <a:gd name="T20" fmla="*/ 110 w 159"/>
                <a:gd name="T21" fmla="*/ 5 h 158"/>
                <a:gd name="T22" fmla="*/ 124 w 159"/>
                <a:gd name="T23" fmla="*/ 12 h 158"/>
                <a:gd name="T24" fmla="*/ 135 w 159"/>
                <a:gd name="T25" fmla="*/ 22 h 158"/>
                <a:gd name="T26" fmla="*/ 145 w 159"/>
                <a:gd name="T27" fmla="*/ 34 h 158"/>
                <a:gd name="T28" fmla="*/ 152 w 159"/>
                <a:gd name="T29" fmla="*/ 48 h 158"/>
                <a:gd name="T30" fmla="*/ 157 w 159"/>
                <a:gd name="T31" fmla="*/ 62 h 158"/>
                <a:gd name="T32" fmla="*/ 159 w 159"/>
                <a:gd name="T33" fmla="*/ 78 h 158"/>
                <a:gd name="T34" fmla="*/ 157 w 159"/>
                <a:gd name="T35" fmla="*/ 94 h 158"/>
                <a:gd name="T36" fmla="*/ 152 w 159"/>
                <a:gd name="T37" fmla="*/ 110 h 158"/>
                <a:gd name="T38" fmla="*/ 145 w 159"/>
                <a:gd name="T39" fmla="*/ 123 h 158"/>
                <a:gd name="T40" fmla="*/ 135 w 159"/>
                <a:gd name="T41" fmla="*/ 134 h 158"/>
                <a:gd name="T42" fmla="*/ 124 w 159"/>
                <a:gd name="T43" fmla="*/ 144 h 158"/>
                <a:gd name="T44" fmla="*/ 110 w 159"/>
                <a:gd name="T45" fmla="*/ 151 h 158"/>
                <a:gd name="T46" fmla="*/ 95 w 159"/>
                <a:gd name="T47" fmla="*/ 157 h 158"/>
                <a:gd name="T48" fmla="*/ 79 w 159"/>
                <a:gd name="T49" fmla="*/ 158 h 158"/>
                <a:gd name="T50" fmla="*/ 63 w 159"/>
                <a:gd name="T51" fmla="*/ 157 h 158"/>
                <a:gd name="T52" fmla="*/ 47 w 159"/>
                <a:gd name="T53" fmla="*/ 151 h 158"/>
                <a:gd name="T54" fmla="*/ 35 w 159"/>
                <a:gd name="T55" fmla="*/ 144 h 158"/>
                <a:gd name="T56" fmla="*/ 23 w 159"/>
                <a:gd name="T57" fmla="*/ 134 h 158"/>
                <a:gd name="T58" fmla="*/ 13 w 159"/>
                <a:gd name="T59" fmla="*/ 123 h 158"/>
                <a:gd name="T60" fmla="*/ 6 w 159"/>
                <a:gd name="T61" fmla="*/ 110 h 158"/>
                <a:gd name="T62" fmla="*/ 2 w 159"/>
                <a:gd name="T63" fmla="*/ 94 h 158"/>
                <a:gd name="T64" fmla="*/ 0 w 159"/>
                <a:gd name="T65" fmla="*/ 78 h 15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8"/>
                <a:gd name="T101" fmla="*/ 159 w 159"/>
                <a:gd name="T102" fmla="*/ 158 h 15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8">
                  <a:moveTo>
                    <a:pt x="0" y="78"/>
                  </a:moveTo>
                  <a:lnTo>
                    <a:pt x="2" y="62"/>
                  </a:lnTo>
                  <a:lnTo>
                    <a:pt x="6" y="48"/>
                  </a:lnTo>
                  <a:lnTo>
                    <a:pt x="13" y="34"/>
                  </a:lnTo>
                  <a:lnTo>
                    <a:pt x="23" y="22"/>
                  </a:lnTo>
                  <a:lnTo>
                    <a:pt x="35" y="12"/>
                  </a:lnTo>
                  <a:lnTo>
                    <a:pt x="47" y="5"/>
                  </a:lnTo>
                  <a:lnTo>
                    <a:pt x="63" y="1"/>
                  </a:lnTo>
                  <a:lnTo>
                    <a:pt x="79" y="0"/>
                  </a:lnTo>
                  <a:lnTo>
                    <a:pt x="95" y="1"/>
                  </a:lnTo>
                  <a:lnTo>
                    <a:pt x="110" y="5"/>
                  </a:lnTo>
                  <a:lnTo>
                    <a:pt x="124" y="12"/>
                  </a:lnTo>
                  <a:lnTo>
                    <a:pt x="135" y="22"/>
                  </a:lnTo>
                  <a:lnTo>
                    <a:pt x="145" y="34"/>
                  </a:lnTo>
                  <a:lnTo>
                    <a:pt x="152" y="48"/>
                  </a:lnTo>
                  <a:lnTo>
                    <a:pt x="157" y="62"/>
                  </a:lnTo>
                  <a:lnTo>
                    <a:pt x="159" y="78"/>
                  </a:lnTo>
                  <a:lnTo>
                    <a:pt x="157" y="94"/>
                  </a:lnTo>
                  <a:lnTo>
                    <a:pt x="152" y="110"/>
                  </a:lnTo>
                  <a:lnTo>
                    <a:pt x="145" y="123"/>
                  </a:lnTo>
                  <a:lnTo>
                    <a:pt x="135" y="134"/>
                  </a:lnTo>
                  <a:lnTo>
                    <a:pt x="124" y="144"/>
                  </a:lnTo>
                  <a:lnTo>
                    <a:pt x="110" y="151"/>
                  </a:lnTo>
                  <a:lnTo>
                    <a:pt x="95" y="157"/>
                  </a:lnTo>
                  <a:lnTo>
                    <a:pt x="79" y="158"/>
                  </a:lnTo>
                  <a:lnTo>
                    <a:pt x="63" y="157"/>
                  </a:lnTo>
                  <a:lnTo>
                    <a:pt x="47" y="151"/>
                  </a:lnTo>
                  <a:lnTo>
                    <a:pt x="35" y="144"/>
                  </a:lnTo>
                  <a:lnTo>
                    <a:pt x="23" y="134"/>
                  </a:lnTo>
                  <a:lnTo>
                    <a:pt x="13" y="123"/>
                  </a:lnTo>
                  <a:lnTo>
                    <a:pt x="6" y="110"/>
                  </a:lnTo>
                  <a:lnTo>
                    <a:pt x="2" y="94"/>
                  </a:lnTo>
                  <a:lnTo>
                    <a:pt x="0" y="78"/>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48" name="Freeform 380"/>
            <p:cNvSpPr>
              <a:spLocks/>
            </p:cNvSpPr>
            <p:nvPr/>
          </p:nvSpPr>
          <p:spPr bwMode="auto">
            <a:xfrm>
              <a:off x="3136" y="3905"/>
              <a:ext cx="108" cy="108"/>
            </a:xfrm>
            <a:custGeom>
              <a:avLst/>
              <a:gdLst>
                <a:gd name="T0" fmla="*/ 0 w 108"/>
                <a:gd name="T1" fmla="*/ 54 h 108"/>
                <a:gd name="T2" fmla="*/ 2 w 108"/>
                <a:gd name="T3" fmla="*/ 43 h 108"/>
                <a:gd name="T4" fmla="*/ 5 w 108"/>
                <a:gd name="T5" fmla="*/ 33 h 108"/>
                <a:gd name="T6" fmla="*/ 8 w 108"/>
                <a:gd name="T7" fmla="*/ 24 h 108"/>
                <a:gd name="T8" fmla="*/ 15 w 108"/>
                <a:gd name="T9" fmla="*/ 15 h 108"/>
                <a:gd name="T10" fmla="*/ 24 w 108"/>
                <a:gd name="T11" fmla="*/ 10 h 108"/>
                <a:gd name="T12" fmla="*/ 33 w 108"/>
                <a:gd name="T13" fmla="*/ 5 h 108"/>
                <a:gd name="T14" fmla="*/ 43 w 108"/>
                <a:gd name="T15" fmla="*/ 1 h 108"/>
                <a:gd name="T16" fmla="*/ 54 w 108"/>
                <a:gd name="T17" fmla="*/ 0 h 108"/>
                <a:gd name="T18" fmla="*/ 64 w 108"/>
                <a:gd name="T19" fmla="*/ 1 h 108"/>
                <a:gd name="T20" fmla="*/ 75 w 108"/>
                <a:gd name="T21" fmla="*/ 5 h 108"/>
                <a:gd name="T22" fmla="*/ 84 w 108"/>
                <a:gd name="T23" fmla="*/ 10 h 108"/>
                <a:gd name="T24" fmla="*/ 92 w 108"/>
                <a:gd name="T25" fmla="*/ 15 h 108"/>
                <a:gd name="T26" fmla="*/ 99 w 108"/>
                <a:gd name="T27" fmla="*/ 24 h 108"/>
                <a:gd name="T28" fmla="*/ 103 w 108"/>
                <a:gd name="T29" fmla="*/ 33 h 108"/>
                <a:gd name="T30" fmla="*/ 106 w 108"/>
                <a:gd name="T31" fmla="*/ 43 h 108"/>
                <a:gd name="T32" fmla="*/ 108 w 108"/>
                <a:gd name="T33" fmla="*/ 54 h 108"/>
                <a:gd name="T34" fmla="*/ 106 w 108"/>
                <a:gd name="T35" fmla="*/ 64 h 108"/>
                <a:gd name="T36" fmla="*/ 103 w 108"/>
                <a:gd name="T37" fmla="*/ 75 h 108"/>
                <a:gd name="T38" fmla="*/ 99 w 108"/>
                <a:gd name="T39" fmla="*/ 84 h 108"/>
                <a:gd name="T40" fmla="*/ 92 w 108"/>
                <a:gd name="T41" fmla="*/ 92 h 108"/>
                <a:gd name="T42" fmla="*/ 84 w 108"/>
                <a:gd name="T43" fmla="*/ 99 h 108"/>
                <a:gd name="T44" fmla="*/ 75 w 108"/>
                <a:gd name="T45" fmla="*/ 104 h 108"/>
                <a:gd name="T46" fmla="*/ 64 w 108"/>
                <a:gd name="T47" fmla="*/ 106 h 108"/>
                <a:gd name="T48" fmla="*/ 54 w 108"/>
                <a:gd name="T49" fmla="*/ 108 h 108"/>
                <a:gd name="T50" fmla="*/ 43 w 108"/>
                <a:gd name="T51" fmla="*/ 106 h 108"/>
                <a:gd name="T52" fmla="*/ 33 w 108"/>
                <a:gd name="T53" fmla="*/ 104 h 108"/>
                <a:gd name="T54" fmla="*/ 24 w 108"/>
                <a:gd name="T55" fmla="*/ 99 h 108"/>
                <a:gd name="T56" fmla="*/ 15 w 108"/>
                <a:gd name="T57" fmla="*/ 92 h 108"/>
                <a:gd name="T58" fmla="*/ 8 w 108"/>
                <a:gd name="T59" fmla="*/ 84 h 108"/>
                <a:gd name="T60" fmla="*/ 5 w 108"/>
                <a:gd name="T61" fmla="*/ 75 h 108"/>
                <a:gd name="T62" fmla="*/ 2 w 108"/>
                <a:gd name="T63" fmla="*/ 64 h 108"/>
                <a:gd name="T64" fmla="*/ 0 w 108"/>
                <a:gd name="T65" fmla="*/ 54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8"/>
                <a:gd name="T100" fmla="*/ 0 h 108"/>
                <a:gd name="T101" fmla="*/ 108 w 108"/>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8" h="108">
                  <a:moveTo>
                    <a:pt x="0" y="54"/>
                  </a:moveTo>
                  <a:lnTo>
                    <a:pt x="2" y="43"/>
                  </a:lnTo>
                  <a:lnTo>
                    <a:pt x="5" y="33"/>
                  </a:lnTo>
                  <a:lnTo>
                    <a:pt x="8" y="24"/>
                  </a:lnTo>
                  <a:lnTo>
                    <a:pt x="15" y="15"/>
                  </a:lnTo>
                  <a:lnTo>
                    <a:pt x="24" y="10"/>
                  </a:lnTo>
                  <a:lnTo>
                    <a:pt x="33" y="5"/>
                  </a:lnTo>
                  <a:lnTo>
                    <a:pt x="43" y="1"/>
                  </a:lnTo>
                  <a:lnTo>
                    <a:pt x="54" y="0"/>
                  </a:lnTo>
                  <a:lnTo>
                    <a:pt x="64" y="1"/>
                  </a:lnTo>
                  <a:lnTo>
                    <a:pt x="75" y="5"/>
                  </a:lnTo>
                  <a:lnTo>
                    <a:pt x="84" y="10"/>
                  </a:lnTo>
                  <a:lnTo>
                    <a:pt x="92" y="15"/>
                  </a:lnTo>
                  <a:lnTo>
                    <a:pt x="99" y="24"/>
                  </a:lnTo>
                  <a:lnTo>
                    <a:pt x="103" y="33"/>
                  </a:lnTo>
                  <a:lnTo>
                    <a:pt x="106" y="43"/>
                  </a:lnTo>
                  <a:lnTo>
                    <a:pt x="108" y="54"/>
                  </a:lnTo>
                  <a:lnTo>
                    <a:pt x="106" y="64"/>
                  </a:lnTo>
                  <a:lnTo>
                    <a:pt x="103" y="75"/>
                  </a:lnTo>
                  <a:lnTo>
                    <a:pt x="99" y="84"/>
                  </a:lnTo>
                  <a:lnTo>
                    <a:pt x="92" y="92"/>
                  </a:lnTo>
                  <a:lnTo>
                    <a:pt x="84" y="99"/>
                  </a:lnTo>
                  <a:lnTo>
                    <a:pt x="75" y="104"/>
                  </a:lnTo>
                  <a:lnTo>
                    <a:pt x="64" y="106"/>
                  </a:lnTo>
                  <a:lnTo>
                    <a:pt x="54" y="108"/>
                  </a:lnTo>
                  <a:lnTo>
                    <a:pt x="43" y="106"/>
                  </a:lnTo>
                  <a:lnTo>
                    <a:pt x="33" y="104"/>
                  </a:lnTo>
                  <a:lnTo>
                    <a:pt x="24" y="99"/>
                  </a:lnTo>
                  <a:lnTo>
                    <a:pt x="15" y="92"/>
                  </a:lnTo>
                  <a:lnTo>
                    <a:pt x="8" y="84"/>
                  </a:lnTo>
                  <a:lnTo>
                    <a:pt x="5" y="75"/>
                  </a:lnTo>
                  <a:lnTo>
                    <a:pt x="2" y="64"/>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49" name="Freeform 381"/>
            <p:cNvSpPr>
              <a:spLocks/>
            </p:cNvSpPr>
            <p:nvPr/>
          </p:nvSpPr>
          <p:spPr bwMode="auto">
            <a:xfrm>
              <a:off x="3090" y="3477"/>
              <a:ext cx="109" cy="106"/>
            </a:xfrm>
            <a:custGeom>
              <a:avLst/>
              <a:gdLst>
                <a:gd name="T0" fmla="*/ 0 w 109"/>
                <a:gd name="T1" fmla="*/ 52 h 106"/>
                <a:gd name="T2" fmla="*/ 2 w 109"/>
                <a:gd name="T3" fmla="*/ 42 h 106"/>
                <a:gd name="T4" fmla="*/ 6 w 109"/>
                <a:gd name="T5" fmla="*/ 31 h 106"/>
                <a:gd name="T6" fmla="*/ 9 w 109"/>
                <a:gd name="T7" fmla="*/ 23 h 106"/>
                <a:gd name="T8" fmla="*/ 16 w 109"/>
                <a:gd name="T9" fmla="*/ 16 h 106"/>
                <a:gd name="T10" fmla="*/ 25 w 109"/>
                <a:gd name="T11" fmla="*/ 9 h 106"/>
                <a:gd name="T12" fmla="*/ 34 w 109"/>
                <a:gd name="T13" fmla="*/ 3 h 106"/>
                <a:gd name="T14" fmla="*/ 44 w 109"/>
                <a:gd name="T15" fmla="*/ 0 h 106"/>
                <a:gd name="T16" fmla="*/ 54 w 109"/>
                <a:gd name="T17" fmla="*/ 0 h 106"/>
                <a:gd name="T18" fmla="*/ 65 w 109"/>
                <a:gd name="T19" fmla="*/ 0 h 106"/>
                <a:gd name="T20" fmla="*/ 75 w 109"/>
                <a:gd name="T21" fmla="*/ 3 h 106"/>
                <a:gd name="T22" fmla="*/ 84 w 109"/>
                <a:gd name="T23" fmla="*/ 9 h 106"/>
                <a:gd name="T24" fmla="*/ 93 w 109"/>
                <a:gd name="T25" fmla="*/ 16 h 106"/>
                <a:gd name="T26" fmla="*/ 100 w 109"/>
                <a:gd name="T27" fmla="*/ 23 h 106"/>
                <a:gd name="T28" fmla="*/ 103 w 109"/>
                <a:gd name="T29" fmla="*/ 31 h 106"/>
                <a:gd name="T30" fmla="*/ 107 w 109"/>
                <a:gd name="T31" fmla="*/ 42 h 106"/>
                <a:gd name="T32" fmla="*/ 109 w 109"/>
                <a:gd name="T33" fmla="*/ 52 h 106"/>
                <a:gd name="T34" fmla="*/ 107 w 109"/>
                <a:gd name="T35" fmla="*/ 65 h 106"/>
                <a:gd name="T36" fmla="*/ 103 w 109"/>
                <a:gd name="T37" fmla="*/ 73 h 106"/>
                <a:gd name="T38" fmla="*/ 100 w 109"/>
                <a:gd name="T39" fmla="*/ 84 h 106"/>
                <a:gd name="T40" fmla="*/ 93 w 109"/>
                <a:gd name="T41" fmla="*/ 91 h 106"/>
                <a:gd name="T42" fmla="*/ 84 w 109"/>
                <a:gd name="T43" fmla="*/ 98 h 106"/>
                <a:gd name="T44" fmla="*/ 75 w 109"/>
                <a:gd name="T45" fmla="*/ 103 h 106"/>
                <a:gd name="T46" fmla="*/ 65 w 109"/>
                <a:gd name="T47" fmla="*/ 106 h 106"/>
                <a:gd name="T48" fmla="*/ 54 w 109"/>
                <a:gd name="T49" fmla="*/ 106 h 106"/>
                <a:gd name="T50" fmla="*/ 44 w 109"/>
                <a:gd name="T51" fmla="*/ 106 h 106"/>
                <a:gd name="T52" fmla="*/ 34 w 109"/>
                <a:gd name="T53" fmla="*/ 103 h 106"/>
                <a:gd name="T54" fmla="*/ 25 w 109"/>
                <a:gd name="T55" fmla="*/ 98 h 106"/>
                <a:gd name="T56" fmla="*/ 16 w 109"/>
                <a:gd name="T57" fmla="*/ 91 h 106"/>
                <a:gd name="T58" fmla="*/ 9 w 109"/>
                <a:gd name="T59" fmla="*/ 84 h 106"/>
                <a:gd name="T60" fmla="*/ 6 w 109"/>
                <a:gd name="T61" fmla="*/ 73 h 106"/>
                <a:gd name="T62" fmla="*/ 2 w 109"/>
                <a:gd name="T63" fmla="*/ 65 h 106"/>
                <a:gd name="T64" fmla="*/ 0 w 109"/>
                <a:gd name="T65" fmla="*/ 52 h 10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9"/>
                <a:gd name="T100" fmla="*/ 0 h 106"/>
                <a:gd name="T101" fmla="*/ 109 w 109"/>
                <a:gd name="T102" fmla="*/ 106 h 10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9" h="106">
                  <a:moveTo>
                    <a:pt x="0" y="52"/>
                  </a:moveTo>
                  <a:lnTo>
                    <a:pt x="2" y="42"/>
                  </a:lnTo>
                  <a:lnTo>
                    <a:pt x="6" y="31"/>
                  </a:lnTo>
                  <a:lnTo>
                    <a:pt x="9" y="23"/>
                  </a:lnTo>
                  <a:lnTo>
                    <a:pt x="16" y="16"/>
                  </a:lnTo>
                  <a:lnTo>
                    <a:pt x="25" y="9"/>
                  </a:lnTo>
                  <a:lnTo>
                    <a:pt x="34" y="3"/>
                  </a:lnTo>
                  <a:lnTo>
                    <a:pt x="44" y="0"/>
                  </a:lnTo>
                  <a:lnTo>
                    <a:pt x="54" y="0"/>
                  </a:lnTo>
                  <a:lnTo>
                    <a:pt x="65" y="0"/>
                  </a:lnTo>
                  <a:lnTo>
                    <a:pt x="75" y="3"/>
                  </a:lnTo>
                  <a:lnTo>
                    <a:pt x="84" y="9"/>
                  </a:lnTo>
                  <a:lnTo>
                    <a:pt x="93" y="16"/>
                  </a:lnTo>
                  <a:lnTo>
                    <a:pt x="100" y="23"/>
                  </a:lnTo>
                  <a:lnTo>
                    <a:pt x="103" y="31"/>
                  </a:lnTo>
                  <a:lnTo>
                    <a:pt x="107" y="42"/>
                  </a:lnTo>
                  <a:lnTo>
                    <a:pt x="109" y="52"/>
                  </a:lnTo>
                  <a:lnTo>
                    <a:pt x="107" y="65"/>
                  </a:lnTo>
                  <a:lnTo>
                    <a:pt x="103" y="73"/>
                  </a:lnTo>
                  <a:lnTo>
                    <a:pt x="100" y="84"/>
                  </a:lnTo>
                  <a:lnTo>
                    <a:pt x="93" y="91"/>
                  </a:lnTo>
                  <a:lnTo>
                    <a:pt x="84" y="98"/>
                  </a:lnTo>
                  <a:lnTo>
                    <a:pt x="75" y="103"/>
                  </a:lnTo>
                  <a:lnTo>
                    <a:pt x="65" y="106"/>
                  </a:lnTo>
                  <a:lnTo>
                    <a:pt x="54" y="106"/>
                  </a:lnTo>
                  <a:lnTo>
                    <a:pt x="44" y="106"/>
                  </a:lnTo>
                  <a:lnTo>
                    <a:pt x="34" y="103"/>
                  </a:lnTo>
                  <a:lnTo>
                    <a:pt x="25" y="98"/>
                  </a:lnTo>
                  <a:lnTo>
                    <a:pt x="16" y="91"/>
                  </a:lnTo>
                  <a:lnTo>
                    <a:pt x="9" y="84"/>
                  </a:lnTo>
                  <a:lnTo>
                    <a:pt x="6" y="73"/>
                  </a:lnTo>
                  <a:lnTo>
                    <a:pt x="2" y="65"/>
                  </a:lnTo>
                  <a:lnTo>
                    <a:pt x="0" y="52"/>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50" name="Freeform 382"/>
            <p:cNvSpPr>
              <a:spLocks/>
            </p:cNvSpPr>
            <p:nvPr/>
          </p:nvSpPr>
          <p:spPr bwMode="auto">
            <a:xfrm>
              <a:off x="2616" y="3247"/>
              <a:ext cx="106" cy="108"/>
            </a:xfrm>
            <a:custGeom>
              <a:avLst/>
              <a:gdLst>
                <a:gd name="T0" fmla="*/ 0 w 106"/>
                <a:gd name="T1" fmla="*/ 54 h 108"/>
                <a:gd name="T2" fmla="*/ 0 w 106"/>
                <a:gd name="T3" fmla="*/ 43 h 108"/>
                <a:gd name="T4" fmla="*/ 3 w 106"/>
                <a:gd name="T5" fmla="*/ 33 h 108"/>
                <a:gd name="T6" fmla="*/ 8 w 106"/>
                <a:gd name="T7" fmla="*/ 24 h 108"/>
                <a:gd name="T8" fmla="*/ 15 w 106"/>
                <a:gd name="T9" fmla="*/ 17 h 108"/>
                <a:gd name="T10" fmla="*/ 22 w 106"/>
                <a:gd name="T11" fmla="*/ 10 h 108"/>
                <a:gd name="T12" fmla="*/ 31 w 106"/>
                <a:gd name="T13" fmla="*/ 5 h 108"/>
                <a:gd name="T14" fmla="*/ 41 w 106"/>
                <a:gd name="T15" fmla="*/ 1 h 108"/>
                <a:gd name="T16" fmla="*/ 52 w 106"/>
                <a:gd name="T17" fmla="*/ 0 h 108"/>
                <a:gd name="T18" fmla="*/ 64 w 106"/>
                <a:gd name="T19" fmla="*/ 1 h 108"/>
                <a:gd name="T20" fmla="*/ 73 w 106"/>
                <a:gd name="T21" fmla="*/ 5 h 108"/>
                <a:gd name="T22" fmla="*/ 83 w 106"/>
                <a:gd name="T23" fmla="*/ 10 h 108"/>
                <a:gd name="T24" fmla="*/ 90 w 106"/>
                <a:gd name="T25" fmla="*/ 17 h 108"/>
                <a:gd name="T26" fmla="*/ 97 w 106"/>
                <a:gd name="T27" fmla="*/ 24 h 108"/>
                <a:gd name="T28" fmla="*/ 103 w 106"/>
                <a:gd name="T29" fmla="*/ 33 h 108"/>
                <a:gd name="T30" fmla="*/ 106 w 106"/>
                <a:gd name="T31" fmla="*/ 43 h 108"/>
                <a:gd name="T32" fmla="*/ 106 w 106"/>
                <a:gd name="T33" fmla="*/ 54 h 108"/>
                <a:gd name="T34" fmla="*/ 106 w 106"/>
                <a:gd name="T35" fmla="*/ 66 h 108"/>
                <a:gd name="T36" fmla="*/ 103 w 106"/>
                <a:gd name="T37" fmla="*/ 75 h 108"/>
                <a:gd name="T38" fmla="*/ 97 w 106"/>
                <a:gd name="T39" fmla="*/ 85 h 108"/>
                <a:gd name="T40" fmla="*/ 90 w 106"/>
                <a:gd name="T41" fmla="*/ 92 h 108"/>
                <a:gd name="T42" fmla="*/ 83 w 106"/>
                <a:gd name="T43" fmla="*/ 99 h 108"/>
                <a:gd name="T44" fmla="*/ 73 w 106"/>
                <a:gd name="T45" fmla="*/ 104 h 108"/>
                <a:gd name="T46" fmla="*/ 64 w 106"/>
                <a:gd name="T47" fmla="*/ 108 h 108"/>
                <a:gd name="T48" fmla="*/ 52 w 106"/>
                <a:gd name="T49" fmla="*/ 108 h 108"/>
                <a:gd name="T50" fmla="*/ 41 w 106"/>
                <a:gd name="T51" fmla="*/ 108 h 108"/>
                <a:gd name="T52" fmla="*/ 31 w 106"/>
                <a:gd name="T53" fmla="*/ 104 h 108"/>
                <a:gd name="T54" fmla="*/ 22 w 106"/>
                <a:gd name="T55" fmla="*/ 99 h 108"/>
                <a:gd name="T56" fmla="*/ 15 w 106"/>
                <a:gd name="T57" fmla="*/ 92 h 108"/>
                <a:gd name="T58" fmla="*/ 8 w 106"/>
                <a:gd name="T59" fmla="*/ 85 h 108"/>
                <a:gd name="T60" fmla="*/ 3 w 106"/>
                <a:gd name="T61" fmla="*/ 75 h 108"/>
                <a:gd name="T62" fmla="*/ 0 w 106"/>
                <a:gd name="T63" fmla="*/ 66 h 108"/>
                <a:gd name="T64" fmla="*/ 0 w 106"/>
                <a:gd name="T65" fmla="*/ 54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6"/>
                <a:gd name="T100" fmla="*/ 0 h 108"/>
                <a:gd name="T101" fmla="*/ 106 w 106"/>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6" h="108">
                  <a:moveTo>
                    <a:pt x="0" y="54"/>
                  </a:moveTo>
                  <a:lnTo>
                    <a:pt x="0" y="43"/>
                  </a:lnTo>
                  <a:lnTo>
                    <a:pt x="3" y="33"/>
                  </a:lnTo>
                  <a:lnTo>
                    <a:pt x="8" y="24"/>
                  </a:lnTo>
                  <a:lnTo>
                    <a:pt x="15" y="17"/>
                  </a:lnTo>
                  <a:lnTo>
                    <a:pt x="22" y="10"/>
                  </a:lnTo>
                  <a:lnTo>
                    <a:pt x="31" y="5"/>
                  </a:lnTo>
                  <a:lnTo>
                    <a:pt x="41" y="1"/>
                  </a:lnTo>
                  <a:lnTo>
                    <a:pt x="52" y="0"/>
                  </a:lnTo>
                  <a:lnTo>
                    <a:pt x="64" y="1"/>
                  </a:lnTo>
                  <a:lnTo>
                    <a:pt x="73" y="5"/>
                  </a:lnTo>
                  <a:lnTo>
                    <a:pt x="83" y="10"/>
                  </a:lnTo>
                  <a:lnTo>
                    <a:pt x="90" y="17"/>
                  </a:lnTo>
                  <a:lnTo>
                    <a:pt x="97" y="24"/>
                  </a:lnTo>
                  <a:lnTo>
                    <a:pt x="103" y="33"/>
                  </a:lnTo>
                  <a:lnTo>
                    <a:pt x="106" y="43"/>
                  </a:lnTo>
                  <a:lnTo>
                    <a:pt x="106" y="54"/>
                  </a:lnTo>
                  <a:lnTo>
                    <a:pt x="106" y="66"/>
                  </a:lnTo>
                  <a:lnTo>
                    <a:pt x="103" y="75"/>
                  </a:lnTo>
                  <a:lnTo>
                    <a:pt x="97" y="85"/>
                  </a:lnTo>
                  <a:lnTo>
                    <a:pt x="90" y="92"/>
                  </a:lnTo>
                  <a:lnTo>
                    <a:pt x="83" y="99"/>
                  </a:lnTo>
                  <a:lnTo>
                    <a:pt x="73" y="104"/>
                  </a:lnTo>
                  <a:lnTo>
                    <a:pt x="64" y="108"/>
                  </a:lnTo>
                  <a:lnTo>
                    <a:pt x="52" y="108"/>
                  </a:lnTo>
                  <a:lnTo>
                    <a:pt x="41" y="108"/>
                  </a:lnTo>
                  <a:lnTo>
                    <a:pt x="31" y="104"/>
                  </a:lnTo>
                  <a:lnTo>
                    <a:pt x="22" y="99"/>
                  </a:lnTo>
                  <a:lnTo>
                    <a:pt x="15" y="92"/>
                  </a:lnTo>
                  <a:lnTo>
                    <a:pt x="8" y="85"/>
                  </a:lnTo>
                  <a:lnTo>
                    <a:pt x="3" y="75"/>
                  </a:lnTo>
                  <a:lnTo>
                    <a:pt x="0" y="66"/>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51" name="Freeform 383"/>
            <p:cNvSpPr>
              <a:spLocks/>
            </p:cNvSpPr>
            <p:nvPr/>
          </p:nvSpPr>
          <p:spPr bwMode="auto">
            <a:xfrm>
              <a:off x="2544" y="3679"/>
              <a:ext cx="169" cy="170"/>
            </a:xfrm>
            <a:custGeom>
              <a:avLst/>
              <a:gdLst>
                <a:gd name="T0" fmla="*/ 0 w 169"/>
                <a:gd name="T1" fmla="*/ 84 h 170"/>
                <a:gd name="T2" fmla="*/ 2 w 169"/>
                <a:gd name="T3" fmla="*/ 69 h 170"/>
                <a:gd name="T4" fmla="*/ 7 w 169"/>
                <a:gd name="T5" fmla="*/ 51 h 170"/>
                <a:gd name="T6" fmla="*/ 14 w 169"/>
                <a:gd name="T7" fmla="*/ 37 h 170"/>
                <a:gd name="T8" fmla="*/ 24 w 169"/>
                <a:gd name="T9" fmla="*/ 25 h 170"/>
                <a:gd name="T10" fmla="*/ 37 w 169"/>
                <a:gd name="T11" fmla="*/ 14 h 170"/>
                <a:gd name="T12" fmla="*/ 52 w 169"/>
                <a:gd name="T13" fmla="*/ 6 h 170"/>
                <a:gd name="T14" fmla="*/ 68 w 169"/>
                <a:gd name="T15" fmla="*/ 2 h 170"/>
                <a:gd name="T16" fmla="*/ 85 w 169"/>
                <a:gd name="T17" fmla="*/ 0 h 170"/>
                <a:gd name="T18" fmla="*/ 101 w 169"/>
                <a:gd name="T19" fmla="*/ 2 h 170"/>
                <a:gd name="T20" fmla="*/ 119 w 169"/>
                <a:gd name="T21" fmla="*/ 6 h 170"/>
                <a:gd name="T22" fmla="*/ 133 w 169"/>
                <a:gd name="T23" fmla="*/ 14 h 170"/>
                <a:gd name="T24" fmla="*/ 145 w 169"/>
                <a:gd name="T25" fmla="*/ 25 h 170"/>
                <a:gd name="T26" fmla="*/ 155 w 169"/>
                <a:gd name="T27" fmla="*/ 37 h 170"/>
                <a:gd name="T28" fmla="*/ 162 w 169"/>
                <a:gd name="T29" fmla="*/ 51 h 170"/>
                <a:gd name="T30" fmla="*/ 168 w 169"/>
                <a:gd name="T31" fmla="*/ 69 h 170"/>
                <a:gd name="T32" fmla="*/ 169 w 169"/>
                <a:gd name="T33" fmla="*/ 84 h 170"/>
                <a:gd name="T34" fmla="*/ 168 w 169"/>
                <a:gd name="T35" fmla="*/ 102 h 170"/>
                <a:gd name="T36" fmla="*/ 162 w 169"/>
                <a:gd name="T37" fmla="*/ 117 h 170"/>
                <a:gd name="T38" fmla="*/ 155 w 169"/>
                <a:gd name="T39" fmla="*/ 133 h 170"/>
                <a:gd name="T40" fmla="*/ 145 w 169"/>
                <a:gd name="T41" fmla="*/ 145 h 170"/>
                <a:gd name="T42" fmla="*/ 133 w 169"/>
                <a:gd name="T43" fmla="*/ 156 h 170"/>
                <a:gd name="T44" fmla="*/ 119 w 169"/>
                <a:gd name="T45" fmla="*/ 163 h 170"/>
                <a:gd name="T46" fmla="*/ 101 w 169"/>
                <a:gd name="T47" fmla="*/ 168 h 170"/>
                <a:gd name="T48" fmla="*/ 85 w 169"/>
                <a:gd name="T49" fmla="*/ 170 h 170"/>
                <a:gd name="T50" fmla="*/ 68 w 169"/>
                <a:gd name="T51" fmla="*/ 168 h 170"/>
                <a:gd name="T52" fmla="*/ 52 w 169"/>
                <a:gd name="T53" fmla="*/ 163 h 170"/>
                <a:gd name="T54" fmla="*/ 37 w 169"/>
                <a:gd name="T55" fmla="*/ 156 h 170"/>
                <a:gd name="T56" fmla="*/ 24 w 169"/>
                <a:gd name="T57" fmla="*/ 145 h 170"/>
                <a:gd name="T58" fmla="*/ 14 w 169"/>
                <a:gd name="T59" fmla="*/ 133 h 170"/>
                <a:gd name="T60" fmla="*/ 7 w 169"/>
                <a:gd name="T61" fmla="*/ 117 h 170"/>
                <a:gd name="T62" fmla="*/ 2 w 169"/>
                <a:gd name="T63" fmla="*/ 102 h 170"/>
                <a:gd name="T64" fmla="*/ 0 w 169"/>
                <a:gd name="T65" fmla="*/ 84 h 17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69"/>
                <a:gd name="T100" fmla="*/ 0 h 170"/>
                <a:gd name="T101" fmla="*/ 169 w 169"/>
                <a:gd name="T102" fmla="*/ 170 h 17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69" h="170">
                  <a:moveTo>
                    <a:pt x="0" y="84"/>
                  </a:moveTo>
                  <a:lnTo>
                    <a:pt x="2" y="69"/>
                  </a:lnTo>
                  <a:lnTo>
                    <a:pt x="7" y="51"/>
                  </a:lnTo>
                  <a:lnTo>
                    <a:pt x="14" y="37"/>
                  </a:lnTo>
                  <a:lnTo>
                    <a:pt x="24" y="25"/>
                  </a:lnTo>
                  <a:lnTo>
                    <a:pt x="37" y="14"/>
                  </a:lnTo>
                  <a:lnTo>
                    <a:pt x="52" y="6"/>
                  </a:lnTo>
                  <a:lnTo>
                    <a:pt x="68" y="2"/>
                  </a:lnTo>
                  <a:lnTo>
                    <a:pt x="85" y="0"/>
                  </a:lnTo>
                  <a:lnTo>
                    <a:pt x="101" y="2"/>
                  </a:lnTo>
                  <a:lnTo>
                    <a:pt x="119" y="6"/>
                  </a:lnTo>
                  <a:lnTo>
                    <a:pt x="133" y="14"/>
                  </a:lnTo>
                  <a:lnTo>
                    <a:pt x="145" y="25"/>
                  </a:lnTo>
                  <a:lnTo>
                    <a:pt x="155" y="37"/>
                  </a:lnTo>
                  <a:lnTo>
                    <a:pt x="162" y="51"/>
                  </a:lnTo>
                  <a:lnTo>
                    <a:pt x="168" y="69"/>
                  </a:lnTo>
                  <a:lnTo>
                    <a:pt x="169" y="84"/>
                  </a:lnTo>
                  <a:lnTo>
                    <a:pt x="168" y="102"/>
                  </a:lnTo>
                  <a:lnTo>
                    <a:pt x="162" y="117"/>
                  </a:lnTo>
                  <a:lnTo>
                    <a:pt x="155" y="133"/>
                  </a:lnTo>
                  <a:lnTo>
                    <a:pt x="145" y="145"/>
                  </a:lnTo>
                  <a:lnTo>
                    <a:pt x="133" y="156"/>
                  </a:lnTo>
                  <a:lnTo>
                    <a:pt x="119" y="163"/>
                  </a:lnTo>
                  <a:lnTo>
                    <a:pt x="101" y="168"/>
                  </a:lnTo>
                  <a:lnTo>
                    <a:pt x="85" y="170"/>
                  </a:lnTo>
                  <a:lnTo>
                    <a:pt x="68" y="168"/>
                  </a:lnTo>
                  <a:lnTo>
                    <a:pt x="52" y="163"/>
                  </a:lnTo>
                  <a:lnTo>
                    <a:pt x="37" y="156"/>
                  </a:lnTo>
                  <a:lnTo>
                    <a:pt x="24" y="145"/>
                  </a:lnTo>
                  <a:lnTo>
                    <a:pt x="14" y="133"/>
                  </a:lnTo>
                  <a:lnTo>
                    <a:pt x="7" y="117"/>
                  </a:lnTo>
                  <a:lnTo>
                    <a:pt x="2" y="102"/>
                  </a:lnTo>
                  <a:lnTo>
                    <a:pt x="0" y="84"/>
                  </a:lnTo>
                  <a:close/>
                </a:path>
              </a:pathLst>
            </a:custGeom>
            <a:gradFill rotWithShape="1">
              <a:gsLst>
                <a:gs pos="0">
                  <a:srgbClr val="FFE2DB"/>
                </a:gs>
                <a:gs pos="100000">
                  <a:srgbClr val="EC2D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52" name="Freeform 384"/>
            <p:cNvSpPr>
              <a:spLocks/>
            </p:cNvSpPr>
            <p:nvPr/>
          </p:nvSpPr>
          <p:spPr bwMode="auto">
            <a:xfrm>
              <a:off x="3127" y="3042"/>
              <a:ext cx="171" cy="170"/>
            </a:xfrm>
            <a:custGeom>
              <a:avLst/>
              <a:gdLst>
                <a:gd name="T0" fmla="*/ 0 w 171"/>
                <a:gd name="T1" fmla="*/ 84 h 170"/>
                <a:gd name="T2" fmla="*/ 2 w 171"/>
                <a:gd name="T3" fmla="*/ 67 h 170"/>
                <a:gd name="T4" fmla="*/ 7 w 171"/>
                <a:gd name="T5" fmla="*/ 51 h 170"/>
                <a:gd name="T6" fmla="*/ 16 w 171"/>
                <a:gd name="T7" fmla="*/ 37 h 170"/>
                <a:gd name="T8" fmla="*/ 26 w 171"/>
                <a:gd name="T9" fmla="*/ 25 h 170"/>
                <a:gd name="T10" fmla="*/ 38 w 171"/>
                <a:gd name="T11" fmla="*/ 14 h 170"/>
                <a:gd name="T12" fmla="*/ 52 w 171"/>
                <a:gd name="T13" fmla="*/ 6 h 170"/>
                <a:gd name="T14" fmla="*/ 68 w 171"/>
                <a:gd name="T15" fmla="*/ 2 h 170"/>
                <a:gd name="T16" fmla="*/ 86 w 171"/>
                <a:gd name="T17" fmla="*/ 0 h 170"/>
                <a:gd name="T18" fmla="*/ 103 w 171"/>
                <a:gd name="T19" fmla="*/ 2 h 170"/>
                <a:gd name="T20" fmla="*/ 119 w 171"/>
                <a:gd name="T21" fmla="*/ 6 h 170"/>
                <a:gd name="T22" fmla="*/ 133 w 171"/>
                <a:gd name="T23" fmla="*/ 14 h 170"/>
                <a:gd name="T24" fmla="*/ 147 w 171"/>
                <a:gd name="T25" fmla="*/ 25 h 170"/>
                <a:gd name="T26" fmla="*/ 157 w 171"/>
                <a:gd name="T27" fmla="*/ 37 h 170"/>
                <a:gd name="T28" fmla="*/ 164 w 171"/>
                <a:gd name="T29" fmla="*/ 51 h 170"/>
                <a:gd name="T30" fmla="*/ 169 w 171"/>
                <a:gd name="T31" fmla="*/ 67 h 170"/>
                <a:gd name="T32" fmla="*/ 171 w 171"/>
                <a:gd name="T33" fmla="*/ 84 h 170"/>
                <a:gd name="T34" fmla="*/ 169 w 171"/>
                <a:gd name="T35" fmla="*/ 102 h 170"/>
                <a:gd name="T36" fmla="*/ 164 w 171"/>
                <a:gd name="T37" fmla="*/ 117 h 170"/>
                <a:gd name="T38" fmla="*/ 157 w 171"/>
                <a:gd name="T39" fmla="*/ 131 h 170"/>
                <a:gd name="T40" fmla="*/ 147 w 171"/>
                <a:gd name="T41" fmla="*/ 145 h 170"/>
                <a:gd name="T42" fmla="*/ 133 w 171"/>
                <a:gd name="T43" fmla="*/ 156 h 170"/>
                <a:gd name="T44" fmla="*/ 119 w 171"/>
                <a:gd name="T45" fmla="*/ 163 h 170"/>
                <a:gd name="T46" fmla="*/ 103 w 171"/>
                <a:gd name="T47" fmla="*/ 168 h 170"/>
                <a:gd name="T48" fmla="*/ 86 w 171"/>
                <a:gd name="T49" fmla="*/ 170 h 170"/>
                <a:gd name="T50" fmla="*/ 68 w 171"/>
                <a:gd name="T51" fmla="*/ 168 h 170"/>
                <a:gd name="T52" fmla="*/ 52 w 171"/>
                <a:gd name="T53" fmla="*/ 163 h 170"/>
                <a:gd name="T54" fmla="*/ 38 w 171"/>
                <a:gd name="T55" fmla="*/ 156 h 170"/>
                <a:gd name="T56" fmla="*/ 26 w 171"/>
                <a:gd name="T57" fmla="*/ 145 h 170"/>
                <a:gd name="T58" fmla="*/ 16 w 171"/>
                <a:gd name="T59" fmla="*/ 131 h 170"/>
                <a:gd name="T60" fmla="*/ 7 w 171"/>
                <a:gd name="T61" fmla="*/ 117 h 170"/>
                <a:gd name="T62" fmla="*/ 2 w 171"/>
                <a:gd name="T63" fmla="*/ 102 h 170"/>
                <a:gd name="T64" fmla="*/ 0 w 171"/>
                <a:gd name="T65" fmla="*/ 84 h 17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71"/>
                <a:gd name="T100" fmla="*/ 0 h 170"/>
                <a:gd name="T101" fmla="*/ 171 w 171"/>
                <a:gd name="T102" fmla="*/ 170 h 17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71" h="170">
                  <a:moveTo>
                    <a:pt x="0" y="84"/>
                  </a:moveTo>
                  <a:lnTo>
                    <a:pt x="2" y="67"/>
                  </a:lnTo>
                  <a:lnTo>
                    <a:pt x="7" y="51"/>
                  </a:lnTo>
                  <a:lnTo>
                    <a:pt x="16" y="37"/>
                  </a:lnTo>
                  <a:lnTo>
                    <a:pt x="26" y="25"/>
                  </a:lnTo>
                  <a:lnTo>
                    <a:pt x="38" y="14"/>
                  </a:lnTo>
                  <a:lnTo>
                    <a:pt x="52" y="6"/>
                  </a:lnTo>
                  <a:lnTo>
                    <a:pt x="68" y="2"/>
                  </a:lnTo>
                  <a:lnTo>
                    <a:pt x="86" y="0"/>
                  </a:lnTo>
                  <a:lnTo>
                    <a:pt x="103" y="2"/>
                  </a:lnTo>
                  <a:lnTo>
                    <a:pt x="119" y="6"/>
                  </a:lnTo>
                  <a:lnTo>
                    <a:pt x="133" y="14"/>
                  </a:lnTo>
                  <a:lnTo>
                    <a:pt x="147" y="25"/>
                  </a:lnTo>
                  <a:lnTo>
                    <a:pt x="157" y="37"/>
                  </a:lnTo>
                  <a:lnTo>
                    <a:pt x="164" y="51"/>
                  </a:lnTo>
                  <a:lnTo>
                    <a:pt x="169" y="67"/>
                  </a:lnTo>
                  <a:lnTo>
                    <a:pt x="171" y="84"/>
                  </a:lnTo>
                  <a:lnTo>
                    <a:pt x="169" y="102"/>
                  </a:lnTo>
                  <a:lnTo>
                    <a:pt x="164" y="117"/>
                  </a:lnTo>
                  <a:lnTo>
                    <a:pt x="157" y="131"/>
                  </a:lnTo>
                  <a:lnTo>
                    <a:pt x="147" y="145"/>
                  </a:lnTo>
                  <a:lnTo>
                    <a:pt x="133" y="156"/>
                  </a:lnTo>
                  <a:lnTo>
                    <a:pt x="119" y="163"/>
                  </a:lnTo>
                  <a:lnTo>
                    <a:pt x="103" y="168"/>
                  </a:lnTo>
                  <a:lnTo>
                    <a:pt x="86" y="170"/>
                  </a:lnTo>
                  <a:lnTo>
                    <a:pt x="68" y="168"/>
                  </a:lnTo>
                  <a:lnTo>
                    <a:pt x="52" y="163"/>
                  </a:lnTo>
                  <a:lnTo>
                    <a:pt x="38" y="156"/>
                  </a:lnTo>
                  <a:lnTo>
                    <a:pt x="26" y="145"/>
                  </a:lnTo>
                  <a:lnTo>
                    <a:pt x="16" y="131"/>
                  </a:lnTo>
                  <a:lnTo>
                    <a:pt x="7" y="117"/>
                  </a:lnTo>
                  <a:lnTo>
                    <a:pt x="2" y="102"/>
                  </a:lnTo>
                  <a:lnTo>
                    <a:pt x="0" y="84"/>
                  </a:lnTo>
                  <a:close/>
                </a:path>
              </a:pathLst>
            </a:custGeom>
            <a:gradFill rotWithShape="1">
              <a:gsLst>
                <a:gs pos="0">
                  <a:srgbClr val="FFE2DB"/>
                </a:gs>
                <a:gs pos="100000">
                  <a:srgbClr val="EC2D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53" name="Freeform 385"/>
            <p:cNvSpPr>
              <a:spLocks/>
            </p:cNvSpPr>
            <p:nvPr/>
          </p:nvSpPr>
          <p:spPr bwMode="auto">
            <a:xfrm>
              <a:off x="2762" y="3222"/>
              <a:ext cx="159" cy="159"/>
            </a:xfrm>
            <a:custGeom>
              <a:avLst/>
              <a:gdLst>
                <a:gd name="T0" fmla="*/ 159 w 159"/>
                <a:gd name="T1" fmla="*/ 79 h 159"/>
                <a:gd name="T2" fmla="*/ 157 w 159"/>
                <a:gd name="T3" fmla="*/ 63 h 159"/>
                <a:gd name="T4" fmla="*/ 152 w 159"/>
                <a:gd name="T5" fmla="*/ 49 h 159"/>
                <a:gd name="T6" fmla="*/ 145 w 159"/>
                <a:gd name="T7" fmla="*/ 35 h 159"/>
                <a:gd name="T8" fmla="*/ 135 w 159"/>
                <a:gd name="T9" fmla="*/ 23 h 159"/>
                <a:gd name="T10" fmla="*/ 124 w 159"/>
                <a:gd name="T11" fmla="*/ 14 h 159"/>
                <a:gd name="T12" fmla="*/ 110 w 159"/>
                <a:gd name="T13" fmla="*/ 7 h 159"/>
                <a:gd name="T14" fmla="*/ 96 w 159"/>
                <a:gd name="T15" fmla="*/ 2 h 159"/>
                <a:gd name="T16" fmla="*/ 79 w 159"/>
                <a:gd name="T17" fmla="*/ 0 h 159"/>
                <a:gd name="T18" fmla="*/ 63 w 159"/>
                <a:gd name="T19" fmla="*/ 2 h 159"/>
                <a:gd name="T20" fmla="*/ 49 w 159"/>
                <a:gd name="T21" fmla="*/ 7 h 159"/>
                <a:gd name="T22" fmla="*/ 35 w 159"/>
                <a:gd name="T23" fmla="*/ 14 h 159"/>
                <a:gd name="T24" fmla="*/ 25 w 159"/>
                <a:gd name="T25" fmla="*/ 23 h 159"/>
                <a:gd name="T26" fmla="*/ 14 w 159"/>
                <a:gd name="T27" fmla="*/ 35 h 159"/>
                <a:gd name="T28" fmla="*/ 7 w 159"/>
                <a:gd name="T29" fmla="*/ 49 h 159"/>
                <a:gd name="T30" fmla="*/ 2 w 159"/>
                <a:gd name="T31" fmla="*/ 63 h 159"/>
                <a:gd name="T32" fmla="*/ 0 w 159"/>
                <a:gd name="T33" fmla="*/ 79 h 159"/>
                <a:gd name="T34" fmla="*/ 2 w 159"/>
                <a:gd name="T35" fmla="*/ 94 h 159"/>
                <a:gd name="T36" fmla="*/ 7 w 159"/>
                <a:gd name="T37" fmla="*/ 110 h 159"/>
                <a:gd name="T38" fmla="*/ 14 w 159"/>
                <a:gd name="T39" fmla="*/ 124 h 159"/>
                <a:gd name="T40" fmla="*/ 25 w 159"/>
                <a:gd name="T41" fmla="*/ 135 h 159"/>
                <a:gd name="T42" fmla="*/ 35 w 159"/>
                <a:gd name="T43" fmla="*/ 145 h 159"/>
                <a:gd name="T44" fmla="*/ 49 w 159"/>
                <a:gd name="T45" fmla="*/ 152 h 159"/>
                <a:gd name="T46" fmla="*/ 63 w 159"/>
                <a:gd name="T47" fmla="*/ 157 h 159"/>
                <a:gd name="T48" fmla="*/ 79 w 159"/>
                <a:gd name="T49" fmla="*/ 159 h 159"/>
                <a:gd name="T50" fmla="*/ 96 w 159"/>
                <a:gd name="T51" fmla="*/ 157 h 159"/>
                <a:gd name="T52" fmla="*/ 110 w 159"/>
                <a:gd name="T53" fmla="*/ 152 h 159"/>
                <a:gd name="T54" fmla="*/ 124 w 159"/>
                <a:gd name="T55" fmla="*/ 145 h 159"/>
                <a:gd name="T56" fmla="*/ 135 w 159"/>
                <a:gd name="T57" fmla="*/ 135 h 159"/>
                <a:gd name="T58" fmla="*/ 145 w 159"/>
                <a:gd name="T59" fmla="*/ 124 h 159"/>
                <a:gd name="T60" fmla="*/ 152 w 159"/>
                <a:gd name="T61" fmla="*/ 110 h 159"/>
                <a:gd name="T62" fmla="*/ 157 w 159"/>
                <a:gd name="T63" fmla="*/ 94 h 159"/>
                <a:gd name="T64" fmla="*/ 159 w 159"/>
                <a:gd name="T65" fmla="*/ 79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159" y="79"/>
                  </a:moveTo>
                  <a:lnTo>
                    <a:pt x="157" y="63"/>
                  </a:lnTo>
                  <a:lnTo>
                    <a:pt x="152" y="49"/>
                  </a:lnTo>
                  <a:lnTo>
                    <a:pt x="145" y="35"/>
                  </a:lnTo>
                  <a:lnTo>
                    <a:pt x="135" y="23"/>
                  </a:lnTo>
                  <a:lnTo>
                    <a:pt x="124" y="14"/>
                  </a:lnTo>
                  <a:lnTo>
                    <a:pt x="110" y="7"/>
                  </a:lnTo>
                  <a:lnTo>
                    <a:pt x="96" y="2"/>
                  </a:lnTo>
                  <a:lnTo>
                    <a:pt x="79" y="0"/>
                  </a:lnTo>
                  <a:lnTo>
                    <a:pt x="63" y="2"/>
                  </a:lnTo>
                  <a:lnTo>
                    <a:pt x="49" y="7"/>
                  </a:lnTo>
                  <a:lnTo>
                    <a:pt x="35" y="14"/>
                  </a:lnTo>
                  <a:lnTo>
                    <a:pt x="25" y="23"/>
                  </a:lnTo>
                  <a:lnTo>
                    <a:pt x="14" y="35"/>
                  </a:lnTo>
                  <a:lnTo>
                    <a:pt x="7" y="49"/>
                  </a:lnTo>
                  <a:lnTo>
                    <a:pt x="2" y="63"/>
                  </a:lnTo>
                  <a:lnTo>
                    <a:pt x="0" y="79"/>
                  </a:lnTo>
                  <a:lnTo>
                    <a:pt x="2" y="94"/>
                  </a:lnTo>
                  <a:lnTo>
                    <a:pt x="7" y="110"/>
                  </a:lnTo>
                  <a:lnTo>
                    <a:pt x="14" y="124"/>
                  </a:lnTo>
                  <a:lnTo>
                    <a:pt x="25" y="135"/>
                  </a:lnTo>
                  <a:lnTo>
                    <a:pt x="35" y="145"/>
                  </a:lnTo>
                  <a:lnTo>
                    <a:pt x="49" y="152"/>
                  </a:lnTo>
                  <a:lnTo>
                    <a:pt x="63" y="157"/>
                  </a:lnTo>
                  <a:lnTo>
                    <a:pt x="79" y="159"/>
                  </a:lnTo>
                  <a:lnTo>
                    <a:pt x="96" y="157"/>
                  </a:lnTo>
                  <a:lnTo>
                    <a:pt x="110" y="152"/>
                  </a:lnTo>
                  <a:lnTo>
                    <a:pt x="124" y="145"/>
                  </a:lnTo>
                  <a:lnTo>
                    <a:pt x="135" y="135"/>
                  </a:lnTo>
                  <a:lnTo>
                    <a:pt x="145" y="124"/>
                  </a:lnTo>
                  <a:lnTo>
                    <a:pt x="152" y="110"/>
                  </a:lnTo>
                  <a:lnTo>
                    <a:pt x="157" y="94"/>
                  </a:lnTo>
                  <a:lnTo>
                    <a:pt x="159" y="79"/>
                  </a:lnTo>
                  <a:close/>
                </a:path>
              </a:pathLst>
            </a:custGeom>
            <a:gradFill rotWithShape="1">
              <a:gsLst>
                <a:gs pos="0">
                  <a:schemeClr val="bg1"/>
                </a:gs>
                <a:gs pos="100000">
                  <a:srgbClr val="A3D5D9"/>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54" name="Freeform 386"/>
            <p:cNvSpPr>
              <a:spLocks/>
            </p:cNvSpPr>
            <p:nvPr/>
          </p:nvSpPr>
          <p:spPr bwMode="auto">
            <a:xfrm>
              <a:off x="2904" y="3880"/>
              <a:ext cx="158" cy="157"/>
            </a:xfrm>
            <a:custGeom>
              <a:avLst/>
              <a:gdLst>
                <a:gd name="T0" fmla="*/ 158 w 158"/>
                <a:gd name="T1" fmla="*/ 79 h 157"/>
                <a:gd name="T2" fmla="*/ 157 w 158"/>
                <a:gd name="T3" fmla="*/ 63 h 157"/>
                <a:gd name="T4" fmla="*/ 151 w 158"/>
                <a:gd name="T5" fmla="*/ 49 h 157"/>
                <a:gd name="T6" fmla="*/ 144 w 158"/>
                <a:gd name="T7" fmla="*/ 35 h 157"/>
                <a:gd name="T8" fmla="*/ 134 w 158"/>
                <a:gd name="T9" fmla="*/ 23 h 157"/>
                <a:gd name="T10" fmla="*/ 124 w 158"/>
                <a:gd name="T11" fmla="*/ 14 h 157"/>
                <a:gd name="T12" fmla="*/ 110 w 158"/>
                <a:gd name="T13" fmla="*/ 7 h 157"/>
                <a:gd name="T14" fmla="*/ 96 w 158"/>
                <a:gd name="T15" fmla="*/ 2 h 157"/>
                <a:gd name="T16" fmla="*/ 80 w 158"/>
                <a:gd name="T17" fmla="*/ 0 h 157"/>
                <a:gd name="T18" fmla="*/ 62 w 158"/>
                <a:gd name="T19" fmla="*/ 2 h 157"/>
                <a:gd name="T20" fmla="*/ 48 w 158"/>
                <a:gd name="T21" fmla="*/ 7 h 157"/>
                <a:gd name="T22" fmla="*/ 34 w 158"/>
                <a:gd name="T23" fmla="*/ 14 h 157"/>
                <a:gd name="T24" fmla="*/ 24 w 158"/>
                <a:gd name="T25" fmla="*/ 23 h 157"/>
                <a:gd name="T26" fmla="*/ 14 w 158"/>
                <a:gd name="T27" fmla="*/ 35 h 157"/>
                <a:gd name="T28" fmla="*/ 7 w 158"/>
                <a:gd name="T29" fmla="*/ 49 h 157"/>
                <a:gd name="T30" fmla="*/ 1 w 158"/>
                <a:gd name="T31" fmla="*/ 63 h 157"/>
                <a:gd name="T32" fmla="*/ 0 w 158"/>
                <a:gd name="T33" fmla="*/ 79 h 157"/>
                <a:gd name="T34" fmla="*/ 1 w 158"/>
                <a:gd name="T35" fmla="*/ 95 h 157"/>
                <a:gd name="T36" fmla="*/ 7 w 158"/>
                <a:gd name="T37" fmla="*/ 110 h 157"/>
                <a:gd name="T38" fmla="*/ 14 w 158"/>
                <a:gd name="T39" fmla="*/ 122 h 157"/>
                <a:gd name="T40" fmla="*/ 24 w 158"/>
                <a:gd name="T41" fmla="*/ 135 h 157"/>
                <a:gd name="T42" fmla="*/ 34 w 158"/>
                <a:gd name="T43" fmla="*/ 145 h 157"/>
                <a:gd name="T44" fmla="*/ 48 w 158"/>
                <a:gd name="T45" fmla="*/ 152 h 157"/>
                <a:gd name="T46" fmla="*/ 62 w 158"/>
                <a:gd name="T47" fmla="*/ 157 h 157"/>
                <a:gd name="T48" fmla="*/ 80 w 158"/>
                <a:gd name="T49" fmla="*/ 157 h 157"/>
                <a:gd name="T50" fmla="*/ 96 w 158"/>
                <a:gd name="T51" fmla="*/ 157 h 157"/>
                <a:gd name="T52" fmla="*/ 110 w 158"/>
                <a:gd name="T53" fmla="*/ 152 h 157"/>
                <a:gd name="T54" fmla="*/ 124 w 158"/>
                <a:gd name="T55" fmla="*/ 145 h 157"/>
                <a:gd name="T56" fmla="*/ 134 w 158"/>
                <a:gd name="T57" fmla="*/ 135 h 157"/>
                <a:gd name="T58" fmla="*/ 144 w 158"/>
                <a:gd name="T59" fmla="*/ 122 h 157"/>
                <a:gd name="T60" fmla="*/ 151 w 158"/>
                <a:gd name="T61" fmla="*/ 110 h 157"/>
                <a:gd name="T62" fmla="*/ 157 w 158"/>
                <a:gd name="T63" fmla="*/ 95 h 157"/>
                <a:gd name="T64" fmla="*/ 158 w 158"/>
                <a:gd name="T65" fmla="*/ 79 h 1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8"/>
                <a:gd name="T100" fmla="*/ 0 h 157"/>
                <a:gd name="T101" fmla="*/ 158 w 158"/>
                <a:gd name="T102" fmla="*/ 157 h 1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8" h="157">
                  <a:moveTo>
                    <a:pt x="158" y="79"/>
                  </a:moveTo>
                  <a:lnTo>
                    <a:pt x="157" y="63"/>
                  </a:lnTo>
                  <a:lnTo>
                    <a:pt x="151" y="49"/>
                  </a:lnTo>
                  <a:lnTo>
                    <a:pt x="144" y="35"/>
                  </a:lnTo>
                  <a:lnTo>
                    <a:pt x="134" y="23"/>
                  </a:lnTo>
                  <a:lnTo>
                    <a:pt x="124" y="14"/>
                  </a:lnTo>
                  <a:lnTo>
                    <a:pt x="110" y="7"/>
                  </a:lnTo>
                  <a:lnTo>
                    <a:pt x="96" y="2"/>
                  </a:lnTo>
                  <a:lnTo>
                    <a:pt x="80" y="0"/>
                  </a:lnTo>
                  <a:lnTo>
                    <a:pt x="62" y="2"/>
                  </a:lnTo>
                  <a:lnTo>
                    <a:pt x="48" y="7"/>
                  </a:lnTo>
                  <a:lnTo>
                    <a:pt x="34" y="14"/>
                  </a:lnTo>
                  <a:lnTo>
                    <a:pt x="24" y="23"/>
                  </a:lnTo>
                  <a:lnTo>
                    <a:pt x="14" y="35"/>
                  </a:lnTo>
                  <a:lnTo>
                    <a:pt x="7" y="49"/>
                  </a:lnTo>
                  <a:lnTo>
                    <a:pt x="1" y="63"/>
                  </a:lnTo>
                  <a:lnTo>
                    <a:pt x="0" y="79"/>
                  </a:lnTo>
                  <a:lnTo>
                    <a:pt x="1" y="95"/>
                  </a:lnTo>
                  <a:lnTo>
                    <a:pt x="7" y="110"/>
                  </a:lnTo>
                  <a:lnTo>
                    <a:pt x="14" y="122"/>
                  </a:lnTo>
                  <a:lnTo>
                    <a:pt x="24" y="135"/>
                  </a:lnTo>
                  <a:lnTo>
                    <a:pt x="34" y="145"/>
                  </a:lnTo>
                  <a:lnTo>
                    <a:pt x="48" y="152"/>
                  </a:lnTo>
                  <a:lnTo>
                    <a:pt x="62" y="157"/>
                  </a:lnTo>
                  <a:lnTo>
                    <a:pt x="80" y="157"/>
                  </a:lnTo>
                  <a:lnTo>
                    <a:pt x="96" y="157"/>
                  </a:lnTo>
                  <a:lnTo>
                    <a:pt x="110" y="152"/>
                  </a:lnTo>
                  <a:lnTo>
                    <a:pt x="124" y="145"/>
                  </a:lnTo>
                  <a:lnTo>
                    <a:pt x="134" y="135"/>
                  </a:lnTo>
                  <a:lnTo>
                    <a:pt x="144" y="122"/>
                  </a:lnTo>
                  <a:lnTo>
                    <a:pt x="151" y="110"/>
                  </a:lnTo>
                  <a:lnTo>
                    <a:pt x="157" y="95"/>
                  </a:lnTo>
                  <a:lnTo>
                    <a:pt x="158" y="79"/>
                  </a:lnTo>
                  <a:close/>
                </a:path>
              </a:pathLst>
            </a:custGeom>
            <a:gradFill rotWithShape="1">
              <a:gsLst>
                <a:gs pos="0">
                  <a:schemeClr val="bg1"/>
                </a:gs>
                <a:gs pos="100000">
                  <a:srgbClr val="A3D5D9"/>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55" name="Freeform 387"/>
            <p:cNvSpPr>
              <a:spLocks/>
            </p:cNvSpPr>
            <p:nvPr/>
          </p:nvSpPr>
          <p:spPr bwMode="auto">
            <a:xfrm>
              <a:off x="2708" y="3739"/>
              <a:ext cx="86" cy="50"/>
            </a:xfrm>
            <a:custGeom>
              <a:avLst/>
              <a:gdLst>
                <a:gd name="T0" fmla="*/ 73 w 86"/>
                <a:gd name="T1" fmla="*/ 43 h 50"/>
                <a:gd name="T2" fmla="*/ 2 w 86"/>
                <a:gd name="T3" fmla="*/ 50 h 50"/>
                <a:gd name="T4" fmla="*/ 5 w 86"/>
                <a:gd name="T5" fmla="*/ 38 h 50"/>
                <a:gd name="T6" fmla="*/ 5 w 86"/>
                <a:gd name="T7" fmla="*/ 28 h 50"/>
                <a:gd name="T8" fmla="*/ 4 w 86"/>
                <a:gd name="T9" fmla="*/ 16 h 50"/>
                <a:gd name="T10" fmla="*/ 0 w 86"/>
                <a:gd name="T11" fmla="*/ 0 h 50"/>
                <a:gd name="T12" fmla="*/ 73 w 86"/>
                <a:gd name="T13" fmla="*/ 5 h 50"/>
                <a:gd name="T14" fmla="*/ 79 w 86"/>
                <a:gd name="T15" fmla="*/ 7 h 50"/>
                <a:gd name="T16" fmla="*/ 84 w 86"/>
                <a:gd name="T17" fmla="*/ 12 h 50"/>
                <a:gd name="T18" fmla="*/ 86 w 86"/>
                <a:gd name="T19" fmla="*/ 17 h 50"/>
                <a:gd name="T20" fmla="*/ 86 w 86"/>
                <a:gd name="T21" fmla="*/ 24 h 50"/>
                <a:gd name="T22" fmla="*/ 86 w 86"/>
                <a:gd name="T23" fmla="*/ 31 h 50"/>
                <a:gd name="T24" fmla="*/ 84 w 86"/>
                <a:gd name="T25" fmla="*/ 37 h 50"/>
                <a:gd name="T26" fmla="*/ 79 w 86"/>
                <a:gd name="T27" fmla="*/ 42 h 50"/>
                <a:gd name="T28" fmla="*/ 73 w 86"/>
                <a:gd name="T29" fmla="*/ 43 h 5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6"/>
                <a:gd name="T46" fmla="*/ 0 h 50"/>
                <a:gd name="T47" fmla="*/ 86 w 86"/>
                <a:gd name="T48" fmla="*/ 50 h 5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6" h="50">
                  <a:moveTo>
                    <a:pt x="73" y="43"/>
                  </a:moveTo>
                  <a:lnTo>
                    <a:pt x="2" y="50"/>
                  </a:lnTo>
                  <a:lnTo>
                    <a:pt x="5" y="38"/>
                  </a:lnTo>
                  <a:lnTo>
                    <a:pt x="5" y="28"/>
                  </a:lnTo>
                  <a:lnTo>
                    <a:pt x="4" y="16"/>
                  </a:lnTo>
                  <a:lnTo>
                    <a:pt x="0" y="0"/>
                  </a:lnTo>
                  <a:lnTo>
                    <a:pt x="73" y="5"/>
                  </a:lnTo>
                  <a:lnTo>
                    <a:pt x="79" y="7"/>
                  </a:lnTo>
                  <a:lnTo>
                    <a:pt x="84" y="12"/>
                  </a:lnTo>
                  <a:lnTo>
                    <a:pt x="86" y="17"/>
                  </a:lnTo>
                  <a:lnTo>
                    <a:pt x="86" y="24"/>
                  </a:lnTo>
                  <a:lnTo>
                    <a:pt x="86" y="31"/>
                  </a:lnTo>
                  <a:lnTo>
                    <a:pt x="84" y="37"/>
                  </a:lnTo>
                  <a:lnTo>
                    <a:pt x="79" y="42"/>
                  </a:lnTo>
                  <a:lnTo>
                    <a:pt x="73" y="43"/>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56" name="Freeform 388"/>
            <p:cNvSpPr>
              <a:spLocks/>
            </p:cNvSpPr>
            <p:nvPr/>
          </p:nvSpPr>
          <p:spPr bwMode="auto">
            <a:xfrm>
              <a:off x="2708" y="3739"/>
              <a:ext cx="86" cy="50"/>
            </a:xfrm>
            <a:custGeom>
              <a:avLst/>
              <a:gdLst>
                <a:gd name="T0" fmla="*/ 73 w 86"/>
                <a:gd name="T1" fmla="*/ 43 h 50"/>
                <a:gd name="T2" fmla="*/ 2 w 86"/>
                <a:gd name="T3" fmla="*/ 50 h 50"/>
                <a:gd name="T4" fmla="*/ 5 w 86"/>
                <a:gd name="T5" fmla="*/ 38 h 50"/>
                <a:gd name="T6" fmla="*/ 5 w 86"/>
                <a:gd name="T7" fmla="*/ 28 h 50"/>
                <a:gd name="T8" fmla="*/ 4 w 86"/>
                <a:gd name="T9" fmla="*/ 16 h 50"/>
                <a:gd name="T10" fmla="*/ 0 w 86"/>
                <a:gd name="T11" fmla="*/ 0 h 50"/>
                <a:gd name="T12" fmla="*/ 73 w 86"/>
                <a:gd name="T13" fmla="*/ 5 h 50"/>
                <a:gd name="T14" fmla="*/ 79 w 86"/>
                <a:gd name="T15" fmla="*/ 7 h 50"/>
                <a:gd name="T16" fmla="*/ 84 w 86"/>
                <a:gd name="T17" fmla="*/ 12 h 50"/>
                <a:gd name="T18" fmla="*/ 86 w 86"/>
                <a:gd name="T19" fmla="*/ 17 h 50"/>
                <a:gd name="T20" fmla="*/ 86 w 86"/>
                <a:gd name="T21" fmla="*/ 24 h 50"/>
                <a:gd name="T22" fmla="*/ 86 w 86"/>
                <a:gd name="T23" fmla="*/ 31 h 50"/>
                <a:gd name="T24" fmla="*/ 84 w 86"/>
                <a:gd name="T25" fmla="*/ 37 h 50"/>
                <a:gd name="T26" fmla="*/ 79 w 86"/>
                <a:gd name="T27" fmla="*/ 42 h 50"/>
                <a:gd name="T28" fmla="*/ 73 w 86"/>
                <a:gd name="T29" fmla="*/ 43 h 5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6"/>
                <a:gd name="T46" fmla="*/ 0 h 50"/>
                <a:gd name="T47" fmla="*/ 86 w 86"/>
                <a:gd name="T48" fmla="*/ 50 h 5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6" h="50">
                  <a:moveTo>
                    <a:pt x="73" y="43"/>
                  </a:moveTo>
                  <a:lnTo>
                    <a:pt x="2" y="50"/>
                  </a:lnTo>
                  <a:lnTo>
                    <a:pt x="5" y="38"/>
                  </a:lnTo>
                  <a:lnTo>
                    <a:pt x="5" y="28"/>
                  </a:lnTo>
                  <a:lnTo>
                    <a:pt x="4" y="16"/>
                  </a:lnTo>
                  <a:lnTo>
                    <a:pt x="0" y="0"/>
                  </a:lnTo>
                  <a:lnTo>
                    <a:pt x="73" y="5"/>
                  </a:lnTo>
                  <a:lnTo>
                    <a:pt x="79" y="7"/>
                  </a:lnTo>
                  <a:lnTo>
                    <a:pt x="84" y="12"/>
                  </a:lnTo>
                  <a:lnTo>
                    <a:pt x="86" y="17"/>
                  </a:lnTo>
                  <a:lnTo>
                    <a:pt x="86" y="24"/>
                  </a:lnTo>
                  <a:lnTo>
                    <a:pt x="86" y="31"/>
                  </a:lnTo>
                  <a:lnTo>
                    <a:pt x="84" y="37"/>
                  </a:lnTo>
                  <a:lnTo>
                    <a:pt x="79" y="42"/>
                  </a:lnTo>
                  <a:lnTo>
                    <a:pt x="73" y="43"/>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557" name="Freeform 389"/>
            <p:cNvSpPr>
              <a:spLocks/>
            </p:cNvSpPr>
            <p:nvPr/>
          </p:nvSpPr>
          <p:spPr bwMode="auto">
            <a:xfrm>
              <a:off x="3066" y="3102"/>
              <a:ext cx="84" cy="50"/>
            </a:xfrm>
            <a:custGeom>
              <a:avLst/>
              <a:gdLst>
                <a:gd name="T0" fmla="*/ 70 w 84"/>
                <a:gd name="T1" fmla="*/ 43 h 50"/>
                <a:gd name="T2" fmla="*/ 0 w 84"/>
                <a:gd name="T3" fmla="*/ 50 h 50"/>
                <a:gd name="T4" fmla="*/ 3 w 84"/>
                <a:gd name="T5" fmla="*/ 36 h 50"/>
                <a:gd name="T6" fmla="*/ 3 w 84"/>
                <a:gd name="T7" fmla="*/ 28 h 50"/>
                <a:gd name="T8" fmla="*/ 3 w 84"/>
                <a:gd name="T9" fmla="*/ 15 h 50"/>
                <a:gd name="T10" fmla="*/ 0 w 84"/>
                <a:gd name="T11" fmla="*/ 0 h 50"/>
                <a:gd name="T12" fmla="*/ 72 w 84"/>
                <a:gd name="T13" fmla="*/ 5 h 50"/>
                <a:gd name="T14" fmla="*/ 77 w 84"/>
                <a:gd name="T15" fmla="*/ 7 h 50"/>
                <a:gd name="T16" fmla="*/ 80 w 84"/>
                <a:gd name="T17" fmla="*/ 10 h 50"/>
                <a:gd name="T18" fmla="*/ 82 w 84"/>
                <a:gd name="T19" fmla="*/ 17 h 50"/>
                <a:gd name="T20" fmla="*/ 84 w 84"/>
                <a:gd name="T21" fmla="*/ 24 h 50"/>
                <a:gd name="T22" fmla="*/ 82 w 84"/>
                <a:gd name="T23" fmla="*/ 31 h 50"/>
                <a:gd name="T24" fmla="*/ 80 w 84"/>
                <a:gd name="T25" fmla="*/ 36 h 50"/>
                <a:gd name="T26" fmla="*/ 75 w 84"/>
                <a:gd name="T27" fmla="*/ 42 h 50"/>
                <a:gd name="T28" fmla="*/ 70 w 84"/>
                <a:gd name="T29" fmla="*/ 43 h 5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4"/>
                <a:gd name="T46" fmla="*/ 0 h 50"/>
                <a:gd name="T47" fmla="*/ 84 w 84"/>
                <a:gd name="T48" fmla="*/ 50 h 5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4" h="50">
                  <a:moveTo>
                    <a:pt x="70" y="43"/>
                  </a:moveTo>
                  <a:lnTo>
                    <a:pt x="0" y="50"/>
                  </a:lnTo>
                  <a:lnTo>
                    <a:pt x="3" y="36"/>
                  </a:lnTo>
                  <a:lnTo>
                    <a:pt x="3" y="28"/>
                  </a:lnTo>
                  <a:lnTo>
                    <a:pt x="3" y="15"/>
                  </a:lnTo>
                  <a:lnTo>
                    <a:pt x="0" y="0"/>
                  </a:lnTo>
                  <a:lnTo>
                    <a:pt x="72" y="5"/>
                  </a:lnTo>
                  <a:lnTo>
                    <a:pt x="77" y="7"/>
                  </a:lnTo>
                  <a:lnTo>
                    <a:pt x="80" y="10"/>
                  </a:lnTo>
                  <a:lnTo>
                    <a:pt x="82" y="17"/>
                  </a:lnTo>
                  <a:lnTo>
                    <a:pt x="84" y="24"/>
                  </a:lnTo>
                  <a:lnTo>
                    <a:pt x="82" y="31"/>
                  </a:lnTo>
                  <a:lnTo>
                    <a:pt x="80" y="36"/>
                  </a:lnTo>
                  <a:lnTo>
                    <a:pt x="75" y="42"/>
                  </a:lnTo>
                  <a:lnTo>
                    <a:pt x="70" y="43"/>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58" name="Freeform 390"/>
            <p:cNvSpPr>
              <a:spLocks/>
            </p:cNvSpPr>
            <p:nvPr/>
          </p:nvSpPr>
          <p:spPr bwMode="auto">
            <a:xfrm>
              <a:off x="3066" y="3102"/>
              <a:ext cx="84" cy="50"/>
            </a:xfrm>
            <a:custGeom>
              <a:avLst/>
              <a:gdLst>
                <a:gd name="T0" fmla="*/ 70 w 84"/>
                <a:gd name="T1" fmla="*/ 43 h 50"/>
                <a:gd name="T2" fmla="*/ 0 w 84"/>
                <a:gd name="T3" fmla="*/ 50 h 50"/>
                <a:gd name="T4" fmla="*/ 3 w 84"/>
                <a:gd name="T5" fmla="*/ 36 h 50"/>
                <a:gd name="T6" fmla="*/ 3 w 84"/>
                <a:gd name="T7" fmla="*/ 28 h 50"/>
                <a:gd name="T8" fmla="*/ 3 w 84"/>
                <a:gd name="T9" fmla="*/ 15 h 50"/>
                <a:gd name="T10" fmla="*/ 0 w 84"/>
                <a:gd name="T11" fmla="*/ 0 h 50"/>
                <a:gd name="T12" fmla="*/ 72 w 84"/>
                <a:gd name="T13" fmla="*/ 5 h 50"/>
                <a:gd name="T14" fmla="*/ 77 w 84"/>
                <a:gd name="T15" fmla="*/ 7 h 50"/>
                <a:gd name="T16" fmla="*/ 80 w 84"/>
                <a:gd name="T17" fmla="*/ 10 h 50"/>
                <a:gd name="T18" fmla="*/ 82 w 84"/>
                <a:gd name="T19" fmla="*/ 17 h 50"/>
                <a:gd name="T20" fmla="*/ 84 w 84"/>
                <a:gd name="T21" fmla="*/ 24 h 50"/>
                <a:gd name="T22" fmla="*/ 82 w 84"/>
                <a:gd name="T23" fmla="*/ 31 h 50"/>
                <a:gd name="T24" fmla="*/ 80 w 84"/>
                <a:gd name="T25" fmla="*/ 36 h 50"/>
                <a:gd name="T26" fmla="*/ 75 w 84"/>
                <a:gd name="T27" fmla="*/ 42 h 50"/>
                <a:gd name="T28" fmla="*/ 70 w 84"/>
                <a:gd name="T29" fmla="*/ 43 h 5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4"/>
                <a:gd name="T46" fmla="*/ 0 h 50"/>
                <a:gd name="T47" fmla="*/ 84 w 84"/>
                <a:gd name="T48" fmla="*/ 50 h 5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4" h="50">
                  <a:moveTo>
                    <a:pt x="70" y="43"/>
                  </a:moveTo>
                  <a:lnTo>
                    <a:pt x="0" y="50"/>
                  </a:lnTo>
                  <a:lnTo>
                    <a:pt x="3" y="36"/>
                  </a:lnTo>
                  <a:lnTo>
                    <a:pt x="3" y="28"/>
                  </a:lnTo>
                  <a:lnTo>
                    <a:pt x="3" y="15"/>
                  </a:lnTo>
                  <a:lnTo>
                    <a:pt x="0" y="0"/>
                  </a:lnTo>
                  <a:lnTo>
                    <a:pt x="72" y="5"/>
                  </a:lnTo>
                  <a:lnTo>
                    <a:pt x="77" y="7"/>
                  </a:lnTo>
                  <a:lnTo>
                    <a:pt x="80" y="10"/>
                  </a:lnTo>
                  <a:lnTo>
                    <a:pt x="82" y="17"/>
                  </a:lnTo>
                  <a:lnTo>
                    <a:pt x="84" y="24"/>
                  </a:lnTo>
                  <a:lnTo>
                    <a:pt x="82" y="31"/>
                  </a:lnTo>
                  <a:lnTo>
                    <a:pt x="80" y="36"/>
                  </a:lnTo>
                  <a:lnTo>
                    <a:pt x="75" y="42"/>
                  </a:lnTo>
                  <a:lnTo>
                    <a:pt x="70" y="43"/>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559" name="Freeform 391"/>
            <p:cNvSpPr>
              <a:spLocks/>
            </p:cNvSpPr>
            <p:nvPr/>
          </p:nvSpPr>
          <p:spPr bwMode="auto">
            <a:xfrm>
              <a:off x="2787" y="4146"/>
              <a:ext cx="73" cy="47"/>
            </a:xfrm>
            <a:custGeom>
              <a:avLst/>
              <a:gdLst>
                <a:gd name="T0" fmla="*/ 61 w 73"/>
                <a:gd name="T1" fmla="*/ 42 h 47"/>
                <a:gd name="T2" fmla="*/ 0 w 73"/>
                <a:gd name="T3" fmla="*/ 47 h 47"/>
                <a:gd name="T4" fmla="*/ 1 w 73"/>
                <a:gd name="T5" fmla="*/ 35 h 47"/>
                <a:gd name="T6" fmla="*/ 3 w 73"/>
                <a:gd name="T7" fmla="*/ 24 h 47"/>
                <a:gd name="T8" fmla="*/ 1 w 73"/>
                <a:gd name="T9" fmla="*/ 14 h 47"/>
                <a:gd name="T10" fmla="*/ 0 w 73"/>
                <a:gd name="T11" fmla="*/ 0 h 47"/>
                <a:gd name="T12" fmla="*/ 61 w 73"/>
                <a:gd name="T13" fmla="*/ 7 h 47"/>
                <a:gd name="T14" fmla="*/ 66 w 73"/>
                <a:gd name="T15" fmla="*/ 8 h 47"/>
                <a:gd name="T16" fmla="*/ 69 w 73"/>
                <a:gd name="T17" fmla="*/ 12 h 47"/>
                <a:gd name="T18" fmla="*/ 71 w 73"/>
                <a:gd name="T19" fmla="*/ 17 h 47"/>
                <a:gd name="T20" fmla="*/ 73 w 73"/>
                <a:gd name="T21" fmla="*/ 24 h 47"/>
                <a:gd name="T22" fmla="*/ 71 w 73"/>
                <a:gd name="T23" fmla="*/ 29 h 47"/>
                <a:gd name="T24" fmla="*/ 69 w 73"/>
                <a:gd name="T25" fmla="*/ 36 h 47"/>
                <a:gd name="T26" fmla="*/ 66 w 73"/>
                <a:gd name="T27" fmla="*/ 40 h 47"/>
                <a:gd name="T28" fmla="*/ 61 w 73"/>
                <a:gd name="T29" fmla="*/ 42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3"/>
                <a:gd name="T46" fmla="*/ 0 h 47"/>
                <a:gd name="T47" fmla="*/ 73 w 73"/>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3" h="47">
                  <a:moveTo>
                    <a:pt x="61" y="42"/>
                  </a:moveTo>
                  <a:lnTo>
                    <a:pt x="0" y="47"/>
                  </a:lnTo>
                  <a:lnTo>
                    <a:pt x="1" y="35"/>
                  </a:lnTo>
                  <a:lnTo>
                    <a:pt x="3" y="24"/>
                  </a:lnTo>
                  <a:lnTo>
                    <a:pt x="1" y="14"/>
                  </a:lnTo>
                  <a:lnTo>
                    <a:pt x="0" y="0"/>
                  </a:lnTo>
                  <a:lnTo>
                    <a:pt x="61" y="7"/>
                  </a:lnTo>
                  <a:lnTo>
                    <a:pt x="66" y="8"/>
                  </a:lnTo>
                  <a:lnTo>
                    <a:pt x="69" y="12"/>
                  </a:lnTo>
                  <a:lnTo>
                    <a:pt x="71" y="17"/>
                  </a:lnTo>
                  <a:lnTo>
                    <a:pt x="73" y="24"/>
                  </a:lnTo>
                  <a:lnTo>
                    <a:pt x="71" y="29"/>
                  </a:lnTo>
                  <a:lnTo>
                    <a:pt x="69" y="36"/>
                  </a:lnTo>
                  <a:lnTo>
                    <a:pt x="66" y="40"/>
                  </a:lnTo>
                  <a:lnTo>
                    <a:pt x="61" y="42"/>
                  </a:lnTo>
                  <a:close/>
                </a:path>
              </a:pathLst>
            </a:custGeom>
            <a:solidFill>
              <a:srgbClr val="DD13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60" name="Freeform 392"/>
            <p:cNvSpPr>
              <a:spLocks/>
            </p:cNvSpPr>
            <p:nvPr/>
          </p:nvSpPr>
          <p:spPr bwMode="auto">
            <a:xfrm>
              <a:off x="2787" y="4146"/>
              <a:ext cx="73" cy="47"/>
            </a:xfrm>
            <a:custGeom>
              <a:avLst/>
              <a:gdLst>
                <a:gd name="T0" fmla="*/ 61 w 73"/>
                <a:gd name="T1" fmla="*/ 42 h 47"/>
                <a:gd name="T2" fmla="*/ 0 w 73"/>
                <a:gd name="T3" fmla="*/ 47 h 47"/>
                <a:gd name="T4" fmla="*/ 1 w 73"/>
                <a:gd name="T5" fmla="*/ 35 h 47"/>
                <a:gd name="T6" fmla="*/ 3 w 73"/>
                <a:gd name="T7" fmla="*/ 24 h 47"/>
                <a:gd name="T8" fmla="*/ 1 w 73"/>
                <a:gd name="T9" fmla="*/ 14 h 47"/>
                <a:gd name="T10" fmla="*/ 0 w 73"/>
                <a:gd name="T11" fmla="*/ 0 h 47"/>
                <a:gd name="T12" fmla="*/ 61 w 73"/>
                <a:gd name="T13" fmla="*/ 7 h 47"/>
                <a:gd name="T14" fmla="*/ 66 w 73"/>
                <a:gd name="T15" fmla="*/ 8 h 47"/>
                <a:gd name="T16" fmla="*/ 69 w 73"/>
                <a:gd name="T17" fmla="*/ 12 h 47"/>
                <a:gd name="T18" fmla="*/ 71 w 73"/>
                <a:gd name="T19" fmla="*/ 17 h 47"/>
                <a:gd name="T20" fmla="*/ 73 w 73"/>
                <a:gd name="T21" fmla="*/ 24 h 47"/>
                <a:gd name="T22" fmla="*/ 71 w 73"/>
                <a:gd name="T23" fmla="*/ 29 h 47"/>
                <a:gd name="T24" fmla="*/ 69 w 73"/>
                <a:gd name="T25" fmla="*/ 36 h 47"/>
                <a:gd name="T26" fmla="*/ 66 w 73"/>
                <a:gd name="T27" fmla="*/ 40 h 47"/>
                <a:gd name="T28" fmla="*/ 61 w 73"/>
                <a:gd name="T29" fmla="*/ 42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3"/>
                <a:gd name="T46" fmla="*/ 0 h 47"/>
                <a:gd name="T47" fmla="*/ 73 w 73"/>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3" h="47">
                  <a:moveTo>
                    <a:pt x="61" y="42"/>
                  </a:moveTo>
                  <a:lnTo>
                    <a:pt x="0" y="47"/>
                  </a:lnTo>
                  <a:lnTo>
                    <a:pt x="1" y="35"/>
                  </a:lnTo>
                  <a:lnTo>
                    <a:pt x="3" y="24"/>
                  </a:lnTo>
                  <a:lnTo>
                    <a:pt x="1" y="14"/>
                  </a:lnTo>
                  <a:lnTo>
                    <a:pt x="0" y="0"/>
                  </a:lnTo>
                  <a:lnTo>
                    <a:pt x="61" y="7"/>
                  </a:lnTo>
                  <a:lnTo>
                    <a:pt x="66" y="8"/>
                  </a:lnTo>
                  <a:lnTo>
                    <a:pt x="69" y="12"/>
                  </a:lnTo>
                  <a:lnTo>
                    <a:pt x="71" y="17"/>
                  </a:lnTo>
                  <a:lnTo>
                    <a:pt x="73" y="24"/>
                  </a:lnTo>
                  <a:lnTo>
                    <a:pt x="71" y="29"/>
                  </a:lnTo>
                  <a:lnTo>
                    <a:pt x="69" y="36"/>
                  </a:lnTo>
                  <a:lnTo>
                    <a:pt x="66" y="40"/>
                  </a:lnTo>
                  <a:lnTo>
                    <a:pt x="61" y="42"/>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561" name="Freeform 393"/>
            <p:cNvSpPr>
              <a:spLocks/>
            </p:cNvSpPr>
            <p:nvPr/>
          </p:nvSpPr>
          <p:spPr bwMode="auto">
            <a:xfrm>
              <a:off x="3059" y="3934"/>
              <a:ext cx="85" cy="48"/>
            </a:xfrm>
            <a:custGeom>
              <a:avLst/>
              <a:gdLst>
                <a:gd name="T0" fmla="*/ 75 w 85"/>
                <a:gd name="T1" fmla="*/ 39 h 48"/>
                <a:gd name="T2" fmla="*/ 0 w 85"/>
                <a:gd name="T3" fmla="*/ 48 h 48"/>
                <a:gd name="T4" fmla="*/ 2 w 85"/>
                <a:gd name="T5" fmla="*/ 35 h 48"/>
                <a:gd name="T6" fmla="*/ 2 w 85"/>
                <a:gd name="T7" fmla="*/ 25 h 48"/>
                <a:gd name="T8" fmla="*/ 2 w 85"/>
                <a:gd name="T9" fmla="*/ 14 h 48"/>
                <a:gd name="T10" fmla="*/ 0 w 85"/>
                <a:gd name="T11" fmla="*/ 0 h 48"/>
                <a:gd name="T12" fmla="*/ 75 w 85"/>
                <a:gd name="T13" fmla="*/ 7 h 48"/>
                <a:gd name="T14" fmla="*/ 80 w 85"/>
                <a:gd name="T15" fmla="*/ 9 h 48"/>
                <a:gd name="T16" fmla="*/ 84 w 85"/>
                <a:gd name="T17" fmla="*/ 13 h 48"/>
                <a:gd name="T18" fmla="*/ 85 w 85"/>
                <a:gd name="T19" fmla="*/ 18 h 48"/>
                <a:gd name="T20" fmla="*/ 85 w 85"/>
                <a:gd name="T21" fmla="*/ 23 h 48"/>
                <a:gd name="T22" fmla="*/ 85 w 85"/>
                <a:gd name="T23" fmla="*/ 28 h 48"/>
                <a:gd name="T24" fmla="*/ 84 w 85"/>
                <a:gd name="T25" fmla="*/ 34 h 48"/>
                <a:gd name="T26" fmla="*/ 80 w 85"/>
                <a:gd name="T27" fmla="*/ 37 h 48"/>
                <a:gd name="T28" fmla="*/ 75 w 85"/>
                <a:gd name="T29" fmla="*/ 39 h 4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48"/>
                <a:gd name="T47" fmla="*/ 85 w 85"/>
                <a:gd name="T48" fmla="*/ 48 h 4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48">
                  <a:moveTo>
                    <a:pt x="75" y="39"/>
                  </a:moveTo>
                  <a:lnTo>
                    <a:pt x="0" y="48"/>
                  </a:lnTo>
                  <a:lnTo>
                    <a:pt x="2" y="35"/>
                  </a:lnTo>
                  <a:lnTo>
                    <a:pt x="2" y="25"/>
                  </a:lnTo>
                  <a:lnTo>
                    <a:pt x="2" y="14"/>
                  </a:lnTo>
                  <a:lnTo>
                    <a:pt x="0" y="0"/>
                  </a:lnTo>
                  <a:lnTo>
                    <a:pt x="75" y="7"/>
                  </a:lnTo>
                  <a:lnTo>
                    <a:pt x="80" y="9"/>
                  </a:lnTo>
                  <a:lnTo>
                    <a:pt x="84" y="13"/>
                  </a:lnTo>
                  <a:lnTo>
                    <a:pt x="85" y="18"/>
                  </a:lnTo>
                  <a:lnTo>
                    <a:pt x="85" y="23"/>
                  </a:lnTo>
                  <a:lnTo>
                    <a:pt x="85" y="28"/>
                  </a:lnTo>
                  <a:lnTo>
                    <a:pt x="84" y="34"/>
                  </a:lnTo>
                  <a:lnTo>
                    <a:pt x="80" y="37"/>
                  </a:lnTo>
                  <a:lnTo>
                    <a:pt x="75" y="39"/>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62" name="Freeform 394"/>
            <p:cNvSpPr>
              <a:spLocks/>
            </p:cNvSpPr>
            <p:nvPr/>
          </p:nvSpPr>
          <p:spPr bwMode="auto">
            <a:xfrm>
              <a:off x="3059" y="3934"/>
              <a:ext cx="85" cy="48"/>
            </a:xfrm>
            <a:custGeom>
              <a:avLst/>
              <a:gdLst>
                <a:gd name="T0" fmla="*/ 75 w 85"/>
                <a:gd name="T1" fmla="*/ 39 h 48"/>
                <a:gd name="T2" fmla="*/ 0 w 85"/>
                <a:gd name="T3" fmla="*/ 48 h 48"/>
                <a:gd name="T4" fmla="*/ 2 w 85"/>
                <a:gd name="T5" fmla="*/ 35 h 48"/>
                <a:gd name="T6" fmla="*/ 2 w 85"/>
                <a:gd name="T7" fmla="*/ 25 h 48"/>
                <a:gd name="T8" fmla="*/ 2 w 85"/>
                <a:gd name="T9" fmla="*/ 14 h 48"/>
                <a:gd name="T10" fmla="*/ 0 w 85"/>
                <a:gd name="T11" fmla="*/ 0 h 48"/>
                <a:gd name="T12" fmla="*/ 75 w 85"/>
                <a:gd name="T13" fmla="*/ 7 h 48"/>
                <a:gd name="T14" fmla="*/ 80 w 85"/>
                <a:gd name="T15" fmla="*/ 9 h 48"/>
                <a:gd name="T16" fmla="*/ 84 w 85"/>
                <a:gd name="T17" fmla="*/ 13 h 48"/>
                <a:gd name="T18" fmla="*/ 85 w 85"/>
                <a:gd name="T19" fmla="*/ 18 h 48"/>
                <a:gd name="T20" fmla="*/ 85 w 85"/>
                <a:gd name="T21" fmla="*/ 23 h 48"/>
                <a:gd name="T22" fmla="*/ 85 w 85"/>
                <a:gd name="T23" fmla="*/ 28 h 48"/>
                <a:gd name="T24" fmla="*/ 84 w 85"/>
                <a:gd name="T25" fmla="*/ 34 h 48"/>
                <a:gd name="T26" fmla="*/ 80 w 85"/>
                <a:gd name="T27" fmla="*/ 37 h 48"/>
                <a:gd name="T28" fmla="*/ 75 w 85"/>
                <a:gd name="T29" fmla="*/ 39 h 4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48"/>
                <a:gd name="T47" fmla="*/ 85 w 85"/>
                <a:gd name="T48" fmla="*/ 48 h 4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48">
                  <a:moveTo>
                    <a:pt x="75" y="39"/>
                  </a:moveTo>
                  <a:lnTo>
                    <a:pt x="0" y="48"/>
                  </a:lnTo>
                  <a:lnTo>
                    <a:pt x="2" y="35"/>
                  </a:lnTo>
                  <a:lnTo>
                    <a:pt x="2" y="25"/>
                  </a:lnTo>
                  <a:lnTo>
                    <a:pt x="2" y="14"/>
                  </a:lnTo>
                  <a:lnTo>
                    <a:pt x="0" y="0"/>
                  </a:lnTo>
                  <a:lnTo>
                    <a:pt x="75" y="7"/>
                  </a:lnTo>
                  <a:lnTo>
                    <a:pt x="80" y="9"/>
                  </a:lnTo>
                  <a:lnTo>
                    <a:pt x="84" y="13"/>
                  </a:lnTo>
                  <a:lnTo>
                    <a:pt x="85" y="18"/>
                  </a:lnTo>
                  <a:lnTo>
                    <a:pt x="85" y="23"/>
                  </a:lnTo>
                  <a:lnTo>
                    <a:pt x="85" y="28"/>
                  </a:lnTo>
                  <a:lnTo>
                    <a:pt x="84" y="34"/>
                  </a:lnTo>
                  <a:lnTo>
                    <a:pt x="80" y="37"/>
                  </a:lnTo>
                  <a:lnTo>
                    <a:pt x="75" y="39"/>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563" name="Freeform 395"/>
            <p:cNvSpPr>
              <a:spLocks/>
            </p:cNvSpPr>
            <p:nvPr/>
          </p:nvSpPr>
          <p:spPr bwMode="auto">
            <a:xfrm>
              <a:off x="3040" y="3519"/>
              <a:ext cx="70" cy="30"/>
            </a:xfrm>
            <a:custGeom>
              <a:avLst/>
              <a:gdLst>
                <a:gd name="T0" fmla="*/ 59 w 70"/>
                <a:gd name="T1" fmla="*/ 26 h 30"/>
                <a:gd name="T2" fmla="*/ 0 w 70"/>
                <a:gd name="T3" fmla="*/ 30 h 30"/>
                <a:gd name="T4" fmla="*/ 1 w 70"/>
                <a:gd name="T5" fmla="*/ 21 h 30"/>
                <a:gd name="T6" fmla="*/ 3 w 70"/>
                <a:gd name="T7" fmla="*/ 14 h 30"/>
                <a:gd name="T8" fmla="*/ 3 w 70"/>
                <a:gd name="T9" fmla="*/ 7 h 30"/>
                <a:gd name="T10" fmla="*/ 0 w 70"/>
                <a:gd name="T11" fmla="*/ 0 h 30"/>
                <a:gd name="T12" fmla="*/ 59 w 70"/>
                <a:gd name="T13" fmla="*/ 3 h 30"/>
                <a:gd name="T14" fmla="*/ 63 w 70"/>
                <a:gd name="T15" fmla="*/ 3 h 30"/>
                <a:gd name="T16" fmla="*/ 66 w 70"/>
                <a:gd name="T17" fmla="*/ 7 h 30"/>
                <a:gd name="T18" fmla="*/ 70 w 70"/>
                <a:gd name="T19" fmla="*/ 10 h 30"/>
                <a:gd name="T20" fmla="*/ 70 w 70"/>
                <a:gd name="T21" fmla="*/ 14 h 30"/>
                <a:gd name="T22" fmla="*/ 70 w 70"/>
                <a:gd name="T23" fmla="*/ 17 h 30"/>
                <a:gd name="T24" fmla="*/ 66 w 70"/>
                <a:gd name="T25" fmla="*/ 21 h 30"/>
                <a:gd name="T26" fmla="*/ 63 w 70"/>
                <a:gd name="T27" fmla="*/ 24 h 30"/>
                <a:gd name="T28" fmla="*/ 59 w 70"/>
                <a:gd name="T29" fmla="*/ 26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30"/>
                <a:gd name="T47" fmla="*/ 70 w 70"/>
                <a:gd name="T48" fmla="*/ 30 h 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30">
                  <a:moveTo>
                    <a:pt x="59" y="26"/>
                  </a:moveTo>
                  <a:lnTo>
                    <a:pt x="0" y="30"/>
                  </a:lnTo>
                  <a:lnTo>
                    <a:pt x="1" y="21"/>
                  </a:lnTo>
                  <a:lnTo>
                    <a:pt x="3" y="14"/>
                  </a:lnTo>
                  <a:lnTo>
                    <a:pt x="3" y="7"/>
                  </a:lnTo>
                  <a:lnTo>
                    <a:pt x="0" y="0"/>
                  </a:lnTo>
                  <a:lnTo>
                    <a:pt x="59" y="3"/>
                  </a:lnTo>
                  <a:lnTo>
                    <a:pt x="63" y="3"/>
                  </a:lnTo>
                  <a:lnTo>
                    <a:pt x="66" y="7"/>
                  </a:lnTo>
                  <a:lnTo>
                    <a:pt x="70" y="10"/>
                  </a:lnTo>
                  <a:lnTo>
                    <a:pt x="70" y="14"/>
                  </a:lnTo>
                  <a:lnTo>
                    <a:pt x="70" y="17"/>
                  </a:lnTo>
                  <a:lnTo>
                    <a:pt x="66" y="21"/>
                  </a:lnTo>
                  <a:lnTo>
                    <a:pt x="63" y="24"/>
                  </a:lnTo>
                  <a:lnTo>
                    <a:pt x="59" y="26"/>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64" name="Freeform 396"/>
            <p:cNvSpPr>
              <a:spLocks/>
            </p:cNvSpPr>
            <p:nvPr/>
          </p:nvSpPr>
          <p:spPr bwMode="auto">
            <a:xfrm>
              <a:off x="3040" y="3519"/>
              <a:ext cx="70" cy="30"/>
            </a:xfrm>
            <a:custGeom>
              <a:avLst/>
              <a:gdLst>
                <a:gd name="T0" fmla="*/ 59 w 70"/>
                <a:gd name="T1" fmla="*/ 26 h 30"/>
                <a:gd name="T2" fmla="*/ 0 w 70"/>
                <a:gd name="T3" fmla="*/ 30 h 30"/>
                <a:gd name="T4" fmla="*/ 1 w 70"/>
                <a:gd name="T5" fmla="*/ 21 h 30"/>
                <a:gd name="T6" fmla="*/ 3 w 70"/>
                <a:gd name="T7" fmla="*/ 14 h 30"/>
                <a:gd name="T8" fmla="*/ 3 w 70"/>
                <a:gd name="T9" fmla="*/ 7 h 30"/>
                <a:gd name="T10" fmla="*/ 0 w 70"/>
                <a:gd name="T11" fmla="*/ 0 h 30"/>
                <a:gd name="T12" fmla="*/ 59 w 70"/>
                <a:gd name="T13" fmla="*/ 3 h 30"/>
                <a:gd name="T14" fmla="*/ 63 w 70"/>
                <a:gd name="T15" fmla="*/ 3 h 30"/>
                <a:gd name="T16" fmla="*/ 66 w 70"/>
                <a:gd name="T17" fmla="*/ 7 h 30"/>
                <a:gd name="T18" fmla="*/ 70 w 70"/>
                <a:gd name="T19" fmla="*/ 10 h 30"/>
                <a:gd name="T20" fmla="*/ 70 w 70"/>
                <a:gd name="T21" fmla="*/ 14 h 30"/>
                <a:gd name="T22" fmla="*/ 70 w 70"/>
                <a:gd name="T23" fmla="*/ 17 h 30"/>
                <a:gd name="T24" fmla="*/ 66 w 70"/>
                <a:gd name="T25" fmla="*/ 21 h 30"/>
                <a:gd name="T26" fmla="*/ 63 w 70"/>
                <a:gd name="T27" fmla="*/ 24 h 30"/>
                <a:gd name="T28" fmla="*/ 59 w 70"/>
                <a:gd name="T29" fmla="*/ 26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30"/>
                <a:gd name="T47" fmla="*/ 70 w 70"/>
                <a:gd name="T48" fmla="*/ 30 h 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30">
                  <a:moveTo>
                    <a:pt x="59" y="26"/>
                  </a:moveTo>
                  <a:lnTo>
                    <a:pt x="0" y="30"/>
                  </a:lnTo>
                  <a:lnTo>
                    <a:pt x="1" y="21"/>
                  </a:lnTo>
                  <a:lnTo>
                    <a:pt x="3" y="14"/>
                  </a:lnTo>
                  <a:lnTo>
                    <a:pt x="3" y="7"/>
                  </a:lnTo>
                  <a:lnTo>
                    <a:pt x="0" y="0"/>
                  </a:lnTo>
                  <a:lnTo>
                    <a:pt x="59" y="3"/>
                  </a:lnTo>
                  <a:lnTo>
                    <a:pt x="63" y="3"/>
                  </a:lnTo>
                  <a:lnTo>
                    <a:pt x="66" y="7"/>
                  </a:lnTo>
                  <a:lnTo>
                    <a:pt x="70" y="10"/>
                  </a:lnTo>
                  <a:lnTo>
                    <a:pt x="70" y="14"/>
                  </a:lnTo>
                  <a:lnTo>
                    <a:pt x="70" y="17"/>
                  </a:lnTo>
                  <a:lnTo>
                    <a:pt x="66" y="21"/>
                  </a:lnTo>
                  <a:lnTo>
                    <a:pt x="63" y="24"/>
                  </a:lnTo>
                  <a:lnTo>
                    <a:pt x="59" y="26"/>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565" name="Freeform 397"/>
            <p:cNvSpPr>
              <a:spLocks/>
            </p:cNvSpPr>
            <p:nvPr/>
          </p:nvSpPr>
          <p:spPr bwMode="auto">
            <a:xfrm>
              <a:off x="2713" y="3278"/>
              <a:ext cx="72" cy="47"/>
            </a:xfrm>
            <a:custGeom>
              <a:avLst/>
              <a:gdLst>
                <a:gd name="T0" fmla="*/ 61 w 72"/>
                <a:gd name="T1" fmla="*/ 40 h 47"/>
                <a:gd name="T2" fmla="*/ 0 w 72"/>
                <a:gd name="T3" fmla="*/ 47 h 47"/>
                <a:gd name="T4" fmla="*/ 2 w 72"/>
                <a:gd name="T5" fmla="*/ 35 h 47"/>
                <a:gd name="T6" fmla="*/ 2 w 72"/>
                <a:gd name="T7" fmla="*/ 24 h 47"/>
                <a:gd name="T8" fmla="*/ 2 w 72"/>
                <a:gd name="T9" fmla="*/ 12 h 47"/>
                <a:gd name="T10" fmla="*/ 0 w 72"/>
                <a:gd name="T11" fmla="*/ 0 h 47"/>
                <a:gd name="T12" fmla="*/ 61 w 72"/>
                <a:gd name="T13" fmla="*/ 5 h 47"/>
                <a:gd name="T14" fmla="*/ 67 w 72"/>
                <a:gd name="T15" fmla="*/ 7 h 47"/>
                <a:gd name="T16" fmla="*/ 70 w 72"/>
                <a:gd name="T17" fmla="*/ 10 h 47"/>
                <a:gd name="T18" fmla="*/ 72 w 72"/>
                <a:gd name="T19" fmla="*/ 17 h 47"/>
                <a:gd name="T20" fmla="*/ 72 w 72"/>
                <a:gd name="T21" fmla="*/ 23 h 47"/>
                <a:gd name="T22" fmla="*/ 72 w 72"/>
                <a:gd name="T23" fmla="*/ 30 h 47"/>
                <a:gd name="T24" fmla="*/ 70 w 72"/>
                <a:gd name="T25" fmla="*/ 35 h 47"/>
                <a:gd name="T26" fmla="*/ 67 w 72"/>
                <a:gd name="T27" fmla="*/ 38 h 47"/>
                <a:gd name="T28" fmla="*/ 61 w 72"/>
                <a:gd name="T29" fmla="*/ 40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2"/>
                <a:gd name="T46" fmla="*/ 0 h 47"/>
                <a:gd name="T47" fmla="*/ 72 w 72"/>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2" h="47">
                  <a:moveTo>
                    <a:pt x="61" y="40"/>
                  </a:moveTo>
                  <a:lnTo>
                    <a:pt x="0" y="47"/>
                  </a:lnTo>
                  <a:lnTo>
                    <a:pt x="2" y="35"/>
                  </a:lnTo>
                  <a:lnTo>
                    <a:pt x="2" y="24"/>
                  </a:lnTo>
                  <a:lnTo>
                    <a:pt x="2" y="12"/>
                  </a:lnTo>
                  <a:lnTo>
                    <a:pt x="0" y="0"/>
                  </a:lnTo>
                  <a:lnTo>
                    <a:pt x="61" y="5"/>
                  </a:lnTo>
                  <a:lnTo>
                    <a:pt x="67" y="7"/>
                  </a:lnTo>
                  <a:lnTo>
                    <a:pt x="70" y="10"/>
                  </a:lnTo>
                  <a:lnTo>
                    <a:pt x="72" y="17"/>
                  </a:lnTo>
                  <a:lnTo>
                    <a:pt x="72" y="23"/>
                  </a:lnTo>
                  <a:lnTo>
                    <a:pt x="72" y="30"/>
                  </a:lnTo>
                  <a:lnTo>
                    <a:pt x="70" y="35"/>
                  </a:lnTo>
                  <a:lnTo>
                    <a:pt x="67" y="38"/>
                  </a:lnTo>
                  <a:lnTo>
                    <a:pt x="61" y="40"/>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66" name="Freeform 398"/>
            <p:cNvSpPr>
              <a:spLocks/>
            </p:cNvSpPr>
            <p:nvPr/>
          </p:nvSpPr>
          <p:spPr bwMode="auto">
            <a:xfrm>
              <a:off x="2713" y="3278"/>
              <a:ext cx="72" cy="47"/>
            </a:xfrm>
            <a:custGeom>
              <a:avLst/>
              <a:gdLst>
                <a:gd name="T0" fmla="*/ 61 w 72"/>
                <a:gd name="T1" fmla="*/ 40 h 47"/>
                <a:gd name="T2" fmla="*/ 0 w 72"/>
                <a:gd name="T3" fmla="*/ 47 h 47"/>
                <a:gd name="T4" fmla="*/ 2 w 72"/>
                <a:gd name="T5" fmla="*/ 35 h 47"/>
                <a:gd name="T6" fmla="*/ 2 w 72"/>
                <a:gd name="T7" fmla="*/ 24 h 47"/>
                <a:gd name="T8" fmla="*/ 2 w 72"/>
                <a:gd name="T9" fmla="*/ 12 h 47"/>
                <a:gd name="T10" fmla="*/ 0 w 72"/>
                <a:gd name="T11" fmla="*/ 0 h 47"/>
                <a:gd name="T12" fmla="*/ 61 w 72"/>
                <a:gd name="T13" fmla="*/ 5 h 47"/>
                <a:gd name="T14" fmla="*/ 67 w 72"/>
                <a:gd name="T15" fmla="*/ 7 h 47"/>
                <a:gd name="T16" fmla="*/ 70 w 72"/>
                <a:gd name="T17" fmla="*/ 10 h 47"/>
                <a:gd name="T18" fmla="*/ 72 w 72"/>
                <a:gd name="T19" fmla="*/ 17 h 47"/>
                <a:gd name="T20" fmla="*/ 72 w 72"/>
                <a:gd name="T21" fmla="*/ 23 h 47"/>
                <a:gd name="T22" fmla="*/ 72 w 72"/>
                <a:gd name="T23" fmla="*/ 30 h 47"/>
                <a:gd name="T24" fmla="*/ 70 w 72"/>
                <a:gd name="T25" fmla="*/ 35 h 47"/>
                <a:gd name="T26" fmla="*/ 67 w 72"/>
                <a:gd name="T27" fmla="*/ 38 h 47"/>
                <a:gd name="T28" fmla="*/ 61 w 72"/>
                <a:gd name="T29" fmla="*/ 40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2"/>
                <a:gd name="T46" fmla="*/ 0 h 47"/>
                <a:gd name="T47" fmla="*/ 72 w 72"/>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2" h="47">
                  <a:moveTo>
                    <a:pt x="61" y="40"/>
                  </a:moveTo>
                  <a:lnTo>
                    <a:pt x="0" y="47"/>
                  </a:lnTo>
                  <a:lnTo>
                    <a:pt x="2" y="35"/>
                  </a:lnTo>
                  <a:lnTo>
                    <a:pt x="2" y="24"/>
                  </a:lnTo>
                  <a:lnTo>
                    <a:pt x="2" y="12"/>
                  </a:lnTo>
                  <a:lnTo>
                    <a:pt x="0" y="0"/>
                  </a:lnTo>
                  <a:lnTo>
                    <a:pt x="61" y="5"/>
                  </a:lnTo>
                  <a:lnTo>
                    <a:pt x="67" y="7"/>
                  </a:lnTo>
                  <a:lnTo>
                    <a:pt x="70" y="10"/>
                  </a:lnTo>
                  <a:lnTo>
                    <a:pt x="72" y="17"/>
                  </a:lnTo>
                  <a:lnTo>
                    <a:pt x="72" y="23"/>
                  </a:lnTo>
                  <a:lnTo>
                    <a:pt x="72" y="30"/>
                  </a:lnTo>
                  <a:lnTo>
                    <a:pt x="70" y="35"/>
                  </a:lnTo>
                  <a:lnTo>
                    <a:pt x="67" y="38"/>
                  </a:lnTo>
                  <a:lnTo>
                    <a:pt x="61" y="40"/>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567" name="Freeform 399"/>
            <p:cNvSpPr>
              <a:spLocks/>
            </p:cNvSpPr>
            <p:nvPr/>
          </p:nvSpPr>
          <p:spPr bwMode="auto">
            <a:xfrm>
              <a:off x="2863" y="3519"/>
              <a:ext cx="56" cy="49"/>
            </a:xfrm>
            <a:custGeom>
              <a:avLst/>
              <a:gdLst>
                <a:gd name="T0" fmla="*/ 53 w 56"/>
                <a:gd name="T1" fmla="*/ 23 h 49"/>
                <a:gd name="T2" fmla="*/ 9 w 56"/>
                <a:gd name="T3" fmla="*/ 49 h 49"/>
                <a:gd name="T4" fmla="*/ 9 w 56"/>
                <a:gd name="T5" fmla="*/ 35 h 49"/>
                <a:gd name="T6" fmla="*/ 7 w 56"/>
                <a:gd name="T7" fmla="*/ 24 h 49"/>
                <a:gd name="T8" fmla="*/ 6 w 56"/>
                <a:gd name="T9" fmla="*/ 14 h 49"/>
                <a:gd name="T10" fmla="*/ 0 w 56"/>
                <a:gd name="T11" fmla="*/ 2 h 49"/>
                <a:gd name="T12" fmla="*/ 42 w 56"/>
                <a:gd name="T13" fmla="*/ 0 h 49"/>
                <a:gd name="T14" fmla="*/ 46 w 56"/>
                <a:gd name="T15" fmla="*/ 0 h 49"/>
                <a:gd name="T16" fmla="*/ 51 w 56"/>
                <a:gd name="T17" fmla="*/ 2 h 49"/>
                <a:gd name="T18" fmla="*/ 53 w 56"/>
                <a:gd name="T19" fmla="*/ 5 h 49"/>
                <a:gd name="T20" fmla="*/ 56 w 56"/>
                <a:gd name="T21" fmla="*/ 9 h 49"/>
                <a:gd name="T22" fmla="*/ 56 w 56"/>
                <a:gd name="T23" fmla="*/ 12 h 49"/>
                <a:gd name="T24" fmla="*/ 56 w 56"/>
                <a:gd name="T25" fmla="*/ 17 h 49"/>
                <a:gd name="T26" fmla="*/ 56 w 56"/>
                <a:gd name="T27" fmla="*/ 21 h 49"/>
                <a:gd name="T28" fmla="*/ 53 w 56"/>
                <a:gd name="T29" fmla="*/ 23 h 4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6"/>
                <a:gd name="T46" fmla="*/ 0 h 49"/>
                <a:gd name="T47" fmla="*/ 56 w 56"/>
                <a:gd name="T48" fmla="*/ 49 h 4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6" h="49">
                  <a:moveTo>
                    <a:pt x="53" y="23"/>
                  </a:moveTo>
                  <a:lnTo>
                    <a:pt x="9" y="49"/>
                  </a:lnTo>
                  <a:lnTo>
                    <a:pt x="9" y="35"/>
                  </a:lnTo>
                  <a:lnTo>
                    <a:pt x="7" y="24"/>
                  </a:lnTo>
                  <a:lnTo>
                    <a:pt x="6" y="14"/>
                  </a:lnTo>
                  <a:lnTo>
                    <a:pt x="0" y="2"/>
                  </a:lnTo>
                  <a:lnTo>
                    <a:pt x="42" y="0"/>
                  </a:lnTo>
                  <a:lnTo>
                    <a:pt x="46" y="0"/>
                  </a:lnTo>
                  <a:lnTo>
                    <a:pt x="51" y="2"/>
                  </a:lnTo>
                  <a:lnTo>
                    <a:pt x="53" y="5"/>
                  </a:lnTo>
                  <a:lnTo>
                    <a:pt x="56" y="9"/>
                  </a:lnTo>
                  <a:lnTo>
                    <a:pt x="56" y="12"/>
                  </a:lnTo>
                  <a:lnTo>
                    <a:pt x="56" y="17"/>
                  </a:lnTo>
                  <a:lnTo>
                    <a:pt x="56" y="21"/>
                  </a:lnTo>
                  <a:lnTo>
                    <a:pt x="53" y="23"/>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68" name="Freeform 400"/>
            <p:cNvSpPr>
              <a:spLocks/>
            </p:cNvSpPr>
            <p:nvPr/>
          </p:nvSpPr>
          <p:spPr bwMode="auto">
            <a:xfrm>
              <a:off x="2863" y="3519"/>
              <a:ext cx="56" cy="49"/>
            </a:xfrm>
            <a:custGeom>
              <a:avLst/>
              <a:gdLst>
                <a:gd name="T0" fmla="*/ 53 w 56"/>
                <a:gd name="T1" fmla="*/ 23 h 49"/>
                <a:gd name="T2" fmla="*/ 9 w 56"/>
                <a:gd name="T3" fmla="*/ 49 h 49"/>
                <a:gd name="T4" fmla="*/ 9 w 56"/>
                <a:gd name="T5" fmla="*/ 35 h 49"/>
                <a:gd name="T6" fmla="*/ 7 w 56"/>
                <a:gd name="T7" fmla="*/ 24 h 49"/>
                <a:gd name="T8" fmla="*/ 6 w 56"/>
                <a:gd name="T9" fmla="*/ 14 h 49"/>
                <a:gd name="T10" fmla="*/ 0 w 56"/>
                <a:gd name="T11" fmla="*/ 2 h 49"/>
                <a:gd name="T12" fmla="*/ 42 w 56"/>
                <a:gd name="T13" fmla="*/ 0 h 49"/>
                <a:gd name="T14" fmla="*/ 46 w 56"/>
                <a:gd name="T15" fmla="*/ 0 h 49"/>
                <a:gd name="T16" fmla="*/ 51 w 56"/>
                <a:gd name="T17" fmla="*/ 2 h 49"/>
                <a:gd name="T18" fmla="*/ 53 w 56"/>
                <a:gd name="T19" fmla="*/ 5 h 49"/>
                <a:gd name="T20" fmla="*/ 56 w 56"/>
                <a:gd name="T21" fmla="*/ 9 h 49"/>
                <a:gd name="T22" fmla="*/ 56 w 56"/>
                <a:gd name="T23" fmla="*/ 12 h 49"/>
                <a:gd name="T24" fmla="*/ 56 w 56"/>
                <a:gd name="T25" fmla="*/ 17 h 49"/>
                <a:gd name="T26" fmla="*/ 56 w 56"/>
                <a:gd name="T27" fmla="*/ 21 h 49"/>
                <a:gd name="T28" fmla="*/ 53 w 56"/>
                <a:gd name="T29" fmla="*/ 23 h 4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6"/>
                <a:gd name="T46" fmla="*/ 0 h 49"/>
                <a:gd name="T47" fmla="*/ 56 w 56"/>
                <a:gd name="T48" fmla="*/ 49 h 4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6" h="49">
                  <a:moveTo>
                    <a:pt x="53" y="23"/>
                  </a:moveTo>
                  <a:lnTo>
                    <a:pt x="9" y="49"/>
                  </a:lnTo>
                  <a:lnTo>
                    <a:pt x="9" y="35"/>
                  </a:lnTo>
                  <a:lnTo>
                    <a:pt x="7" y="24"/>
                  </a:lnTo>
                  <a:lnTo>
                    <a:pt x="6" y="14"/>
                  </a:lnTo>
                  <a:lnTo>
                    <a:pt x="0" y="2"/>
                  </a:lnTo>
                  <a:lnTo>
                    <a:pt x="42" y="0"/>
                  </a:lnTo>
                  <a:lnTo>
                    <a:pt x="46" y="0"/>
                  </a:lnTo>
                  <a:lnTo>
                    <a:pt x="51" y="2"/>
                  </a:lnTo>
                  <a:lnTo>
                    <a:pt x="53" y="5"/>
                  </a:lnTo>
                  <a:lnTo>
                    <a:pt x="56" y="9"/>
                  </a:lnTo>
                  <a:lnTo>
                    <a:pt x="56" y="12"/>
                  </a:lnTo>
                  <a:lnTo>
                    <a:pt x="56" y="17"/>
                  </a:lnTo>
                  <a:lnTo>
                    <a:pt x="56" y="21"/>
                  </a:lnTo>
                  <a:lnTo>
                    <a:pt x="53" y="23"/>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569" name="Freeform 401"/>
            <p:cNvSpPr>
              <a:spLocks/>
            </p:cNvSpPr>
            <p:nvPr/>
          </p:nvSpPr>
          <p:spPr bwMode="auto">
            <a:xfrm>
              <a:off x="2900" y="3803"/>
              <a:ext cx="70" cy="95"/>
            </a:xfrm>
            <a:custGeom>
              <a:avLst/>
              <a:gdLst>
                <a:gd name="T0" fmla="*/ 38 w 70"/>
                <a:gd name="T1" fmla="*/ 86 h 95"/>
                <a:gd name="T2" fmla="*/ 0 w 70"/>
                <a:gd name="T3" fmla="*/ 34 h 95"/>
                <a:gd name="T4" fmla="*/ 12 w 70"/>
                <a:gd name="T5" fmla="*/ 28 h 95"/>
                <a:gd name="T6" fmla="*/ 18 w 70"/>
                <a:gd name="T7" fmla="*/ 21 h 95"/>
                <a:gd name="T8" fmla="*/ 25 w 70"/>
                <a:gd name="T9" fmla="*/ 13 h 95"/>
                <a:gd name="T10" fmla="*/ 35 w 70"/>
                <a:gd name="T11" fmla="*/ 0 h 95"/>
                <a:gd name="T12" fmla="*/ 66 w 70"/>
                <a:gd name="T13" fmla="*/ 72 h 95"/>
                <a:gd name="T14" fmla="*/ 70 w 70"/>
                <a:gd name="T15" fmla="*/ 79 h 95"/>
                <a:gd name="T16" fmla="*/ 70 w 70"/>
                <a:gd name="T17" fmla="*/ 86 h 95"/>
                <a:gd name="T18" fmla="*/ 68 w 70"/>
                <a:gd name="T19" fmla="*/ 89 h 95"/>
                <a:gd name="T20" fmla="*/ 65 w 70"/>
                <a:gd name="T21" fmla="*/ 93 h 95"/>
                <a:gd name="T22" fmla="*/ 59 w 70"/>
                <a:gd name="T23" fmla="*/ 95 h 95"/>
                <a:gd name="T24" fmla="*/ 52 w 70"/>
                <a:gd name="T25" fmla="*/ 95 h 95"/>
                <a:gd name="T26" fmla="*/ 45 w 70"/>
                <a:gd name="T27" fmla="*/ 91 h 95"/>
                <a:gd name="T28" fmla="*/ 38 w 70"/>
                <a:gd name="T29" fmla="*/ 86 h 9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95"/>
                <a:gd name="T47" fmla="*/ 70 w 70"/>
                <a:gd name="T48" fmla="*/ 95 h 9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95">
                  <a:moveTo>
                    <a:pt x="38" y="86"/>
                  </a:moveTo>
                  <a:lnTo>
                    <a:pt x="0" y="34"/>
                  </a:lnTo>
                  <a:lnTo>
                    <a:pt x="12" y="28"/>
                  </a:lnTo>
                  <a:lnTo>
                    <a:pt x="18" y="21"/>
                  </a:lnTo>
                  <a:lnTo>
                    <a:pt x="25" y="13"/>
                  </a:lnTo>
                  <a:lnTo>
                    <a:pt x="35" y="0"/>
                  </a:lnTo>
                  <a:lnTo>
                    <a:pt x="66" y="72"/>
                  </a:lnTo>
                  <a:lnTo>
                    <a:pt x="70" y="79"/>
                  </a:lnTo>
                  <a:lnTo>
                    <a:pt x="70" y="86"/>
                  </a:lnTo>
                  <a:lnTo>
                    <a:pt x="68" y="89"/>
                  </a:lnTo>
                  <a:lnTo>
                    <a:pt x="65" y="93"/>
                  </a:lnTo>
                  <a:lnTo>
                    <a:pt x="59" y="95"/>
                  </a:lnTo>
                  <a:lnTo>
                    <a:pt x="52" y="95"/>
                  </a:lnTo>
                  <a:lnTo>
                    <a:pt x="45" y="91"/>
                  </a:lnTo>
                  <a:lnTo>
                    <a:pt x="38" y="86"/>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70" name="Freeform 402"/>
            <p:cNvSpPr>
              <a:spLocks/>
            </p:cNvSpPr>
            <p:nvPr/>
          </p:nvSpPr>
          <p:spPr bwMode="auto">
            <a:xfrm>
              <a:off x="2900" y="3803"/>
              <a:ext cx="70" cy="95"/>
            </a:xfrm>
            <a:custGeom>
              <a:avLst/>
              <a:gdLst>
                <a:gd name="T0" fmla="*/ 38 w 70"/>
                <a:gd name="T1" fmla="*/ 86 h 95"/>
                <a:gd name="T2" fmla="*/ 0 w 70"/>
                <a:gd name="T3" fmla="*/ 34 h 95"/>
                <a:gd name="T4" fmla="*/ 12 w 70"/>
                <a:gd name="T5" fmla="*/ 28 h 95"/>
                <a:gd name="T6" fmla="*/ 18 w 70"/>
                <a:gd name="T7" fmla="*/ 21 h 95"/>
                <a:gd name="T8" fmla="*/ 25 w 70"/>
                <a:gd name="T9" fmla="*/ 13 h 95"/>
                <a:gd name="T10" fmla="*/ 35 w 70"/>
                <a:gd name="T11" fmla="*/ 0 h 95"/>
                <a:gd name="T12" fmla="*/ 66 w 70"/>
                <a:gd name="T13" fmla="*/ 72 h 95"/>
                <a:gd name="T14" fmla="*/ 70 w 70"/>
                <a:gd name="T15" fmla="*/ 79 h 95"/>
                <a:gd name="T16" fmla="*/ 70 w 70"/>
                <a:gd name="T17" fmla="*/ 86 h 95"/>
                <a:gd name="T18" fmla="*/ 68 w 70"/>
                <a:gd name="T19" fmla="*/ 89 h 95"/>
                <a:gd name="T20" fmla="*/ 65 w 70"/>
                <a:gd name="T21" fmla="*/ 93 h 95"/>
                <a:gd name="T22" fmla="*/ 59 w 70"/>
                <a:gd name="T23" fmla="*/ 95 h 95"/>
                <a:gd name="T24" fmla="*/ 52 w 70"/>
                <a:gd name="T25" fmla="*/ 95 h 95"/>
                <a:gd name="T26" fmla="*/ 45 w 70"/>
                <a:gd name="T27" fmla="*/ 91 h 95"/>
                <a:gd name="T28" fmla="*/ 38 w 70"/>
                <a:gd name="T29" fmla="*/ 86 h 9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95"/>
                <a:gd name="T47" fmla="*/ 70 w 70"/>
                <a:gd name="T48" fmla="*/ 95 h 9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95">
                  <a:moveTo>
                    <a:pt x="38" y="86"/>
                  </a:moveTo>
                  <a:lnTo>
                    <a:pt x="0" y="34"/>
                  </a:lnTo>
                  <a:lnTo>
                    <a:pt x="12" y="28"/>
                  </a:lnTo>
                  <a:lnTo>
                    <a:pt x="18" y="21"/>
                  </a:lnTo>
                  <a:lnTo>
                    <a:pt x="25" y="13"/>
                  </a:lnTo>
                  <a:lnTo>
                    <a:pt x="35" y="0"/>
                  </a:lnTo>
                  <a:lnTo>
                    <a:pt x="66" y="72"/>
                  </a:lnTo>
                  <a:lnTo>
                    <a:pt x="70" y="79"/>
                  </a:lnTo>
                  <a:lnTo>
                    <a:pt x="70" y="86"/>
                  </a:lnTo>
                  <a:lnTo>
                    <a:pt x="68" y="89"/>
                  </a:lnTo>
                  <a:lnTo>
                    <a:pt x="65" y="93"/>
                  </a:lnTo>
                  <a:lnTo>
                    <a:pt x="59" y="95"/>
                  </a:lnTo>
                  <a:lnTo>
                    <a:pt x="52" y="95"/>
                  </a:lnTo>
                  <a:lnTo>
                    <a:pt x="45" y="91"/>
                  </a:lnTo>
                  <a:lnTo>
                    <a:pt x="38" y="86"/>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571" name="Freeform 403"/>
            <p:cNvSpPr>
              <a:spLocks/>
            </p:cNvSpPr>
            <p:nvPr/>
          </p:nvSpPr>
          <p:spPr bwMode="auto">
            <a:xfrm>
              <a:off x="2883" y="3603"/>
              <a:ext cx="83" cy="104"/>
            </a:xfrm>
            <a:custGeom>
              <a:avLst/>
              <a:gdLst>
                <a:gd name="T0" fmla="*/ 61 w 83"/>
                <a:gd name="T1" fmla="*/ 10 h 104"/>
                <a:gd name="T2" fmla="*/ 0 w 83"/>
                <a:gd name="T3" fmla="*/ 82 h 104"/>
                <a:gd name="T4" fmla="*/ 12 w 83"/>
                <a:gd name="T5" fmla="*/ 85 h 104"/>
                <a:gd name="T6" fmla="*/ 21 w 83"/>
                <a:gd name="T7" fmla="*/ 89 h 104"/>
                <a:gd name="T8" fmla="*/ 31 w 83"/>
                <a:gd name="T9" fmla="*/ 94 h 104"/>
                <a:gd name="T10" fmla="*/ 43 w 83"/>
                <a:gd name="T11" fmla="*/ 104 h 104"/>
                <a:gd name="T12" fmla="*/ 80 w 83"/>
                <a:gd name="T13" fmla="*/ 22 h 104"/>
                <a:gd name="T14" fmla="*/ 83 w 83"/>
                <a:gd name="T15" fmla="*/ 15 h 104"/>
                <a:gd name="T16" fmla="*/ 83 w 83"/>
                <a:gd name="T17" fmla="*/ 8 h 104"/>
                <a:gd name="T18" fmla="*/ 83 w 83"/>
                <a:gd name="T19" fmla="*/ 5 h 104"/>
                <a:gd name="T20" fmla="*/ 82 w 83"/>
                <a:gd name="T21" fmla="*/ 1 h 104"/>
                <a:gd name="T22" fmla="*/ 78 w 83"/>
                <a:gd name="T23" fmla="*/ 0 h 104"/>
                <a:gd name="T24" fmla="*/ 73 w 83"/>
                <a:gd name="T25" fmla="*/ 1 h 104"/>
                <a:gd name="T26" fmla="*/ 66 w 83"/>
                <a:gd name="T27" fmla="*/ 5 h 104"/>
                <a:gd name="T28" fmla="*/ 61 w 83"/>
                <a:gd name="T29" fmla="*/ 10 h 10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3"/>
                <a:gd name="T46" fmla="*/ 0 h 104"/>
                <a:gd name="T47" fmla="*/ 83 w 83"/>
                <a:gd name="T48" fmla="*/ 104 h 10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3" h="104">
                  <a:moveTo>
                    <a:pt x="61" y="10"/>
                  </a:moveTo>
                  <a:lnTo>
                    <a:pt x="0" y="82"/>
                  </a:lnTo>
                  <a:lnTo>
                    <a:pt x="12" y="85"/>
                  </a:lnTo>
                  <a:lnTo>
                    <a:pt x="21" y="89"/>
                  </a:lnTo>
                  <a:lnTo>
                    <a:pt x="31" y="94"/>
                  </a:lnTo>
                  <a:lnTo>
                    <a:pt x="43" y="104"/>
                  </a:lnTo>
                  <a:lnTo>
                    <a:pt x="80" y="22"/>
                  </a:lnTo>
                  <a:lnTo>
                    <a:pt x="83" y="15"/>
                  </a:lnTo>
                  <a:lnTo>
                    <a:pt x="83" y="8"/>
                  </a:lnTo>
                  <a:lnTo>
                    <a:pt x="83" y="5"/>
                  </a:lnTo>
                  <a:lnTo>
                    <a:pt x="82" y="1"/>
                  </a:lnTo>
                  <a:lnTo>
                    <a:pt x="78" y="0"/>
                  </a:lnTo>
                  <a:lnTo>
                    <a:pt x="73" y="1"/>
                  </a:lnTo>
                  <a:lnTo>
                    <a:pt x="66" y="5"/>
                  </a:lnTo>
                  <a:lnTo>
                    <a:pt x="61" y="10"/>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72" name="Freeform 404"/>
            <p:cNvSpPr>
              <a:spLocks/>
            </p:cNvSpPr>
            <p:nvPr/>
          </p:nvSpPr>
          <p:spPr bwMode="auto">
            <a:xfrm>
              <a:off x="2883" y="3603"/>
              <a:ext cx="83" cy="104"/>
            </a:xfrm>
            <a:custGeom>
              <a:avLst/>
              <a:gdLst>
                <a:gd name="T0" fmla="*/ 61 w 83"/>
                <a:gd name="T1" fmla="*/ 10 h 104"/>
                <a:gd name="T2" fmla="*/ 0 w 83"/>
                <a:gd name="T3" fmla="*/ 82 h 104"/>
                <a:gd name="T4" fmla="*/ 12 w 83"/>
                <a:gd name="T5" fmla="*/ 85 h 104"/>
                <a:gd name="T6" fmla="*/ 21 w 83"/>
                <a:gd name="T7" fmla="*/ 89 h 104"/>
                <a:gd name="T8" fmla="*/ 31 w 83"/>
                <a:gd name="T9" fmla="*/ 94 h 104"/>
                <a:gd name="T10" fmla="*/ 43 w 83"/>
                <a:gd name="T11" fmla="*/ 104 h 104"/>
                <a:gd name="T12" fmla="*/ 80 w 83"/>
                <a:gd name="T13" fmla="*/ 22 h 104"/>
                <a:gd name="T14" fmla="*/ 83 w 83"/>
                <a:gd name="T15" fmla="*/ 15 h 104"/>
                <a:gd name="T16" fmla="*/ 83 w 83"/>
                <a:gd name="T17" fmla="*/ 8 h 104"/>
                <a:gd name="T18" fmla="*/ 83 w 83"/>
                <a:gd name="T19" fmla="*/ 5 h 104"/>
                <a:gd name="T20" fmla="*/ 82 w 83"/>
                <a:gd name="T21" fmla="*/ 1 h 104"/>
                <a:gd name="T22" fmla="*/ 78 w 83"/>
                <a:gd name="T23" fmla="*/ 0 h 104"/>
                <a:gd name="T24" fmla="*/ 73 w 83"/>
                <a:gd name="T25" fmla="*/ 1 h 104"/>
                <a:gd name="T26" fmla="*/ 66 w 83"/>
                <a:gd name="T27" fmla="*/ 5 h 104"/>
                <a:gd name="T28" fmla="*/ 61 w 83"/>
                <a:gd name="T29" fmla="*/ 10 h 10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3"/>
                <a:gd name="T46" fmla="*/ 0 h 104"/>
                <a:gd name="T47" fmla="*/ 83 w 83"/>
                <a:gd name="T48" fmla="*/ 104 h 10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3" h="104">
                  <a:moveTo>
                    <a:pt x="61" y="10"/>
                  </a:moveTo>
                  <a:lnTo>
                    <a:pt x="0" y="82"/>
                  </a:lnTo>
                  <a:lnTo>
                    <a:pt x="12" y="85"/>
                  </a:lnTo>
                  <a:lnTo>
                    <a:pt x="21" y="89"/>
                  </a:lnTo>
                  <a:lnTo>
                    <a:pt x="31" y="94"/>
                  </a:lnTo>
                  <a:lnTo>
                    <a:pt x="43" y="104"/>
                  </a:lnTo>
                  <a:lnTo>
                    <a:pt x="80" y="22"/>
                  </a:lnTo>
                  <a:lnTo>
                    <a:pt x="83" y="15"/>
                  </a:lnTo>
                  <a:lnTo>
                    <a:pt x="83" y="8"/>
                  </a:lnTo>
                  <a:lnTo>
                    <a:pt x="83" y="5"/>
                  </a:lnTo>
                  <a:lnTo>
                    <a:pt x="82" y="1"/>
                  </a:lnTo>
                  <a:lnTo>
                    <a:pt x="78" y="0"/>
                  </a:lnTo>
                  <a:lnTo>
                    <a:pt x="73" y="1"/>
                  </a:lnTo>
                  <a:lnTo>
                    <a:pt x="66" y="5"/>
                  </a:lnTo>
                  <a:lnTo>
                    <a:pt x="61" y="10"/>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573" name="Freeform 405"/>
            <p:cNvSpPr>
              <a:spLocks/>
            </p:cNvSpPr>
            <p:nvPr/>
          </p:nvSpPr>
          <p:spPr bwMode="auto">
            <a:xfrm>
              <a:off x="2856" y="3353"/>
              <a:ext cx="89" cy="117"/>
            </a:xfrm>
            <a:custGeom>
              <a:avLst/>
              <a:gdLst>
                <a:gd name="T0" fmla="*/ 62 w 89"/>
                <a:gd name="T1" fmla="*/ 107 h 117"/>
                <a:gd name="T2" fmla="*/ 0 w 89"/>
                <a:gd name="T3" fmla="*/ 26 h 117"/>
                <a:gd name="T4" fmla="*/ 13 w 89"/>
                <a:gd name="T5" fmla="*/ 21 h 117"/>
                <a:gd name="T6" fmla="*/ 21 w 89"/>
                <a:gd name="T7" fmla="*/ 17 h 117"/>
                <a:gd name="T8" fmla="*/ 32 w 89"/>
                <a:gd name="T9" fmla="*/ 12 h 117"/>
                <a:gd name="T10" fmla="*/ 42 w 89"/>
                <a:gd name="T11" fmla="*/ 0 h 117"/>
                <a:gd name="T12" fmla="*/ 84 w 89"/>
                <a:gd name="T13" fmla="*/ 96 h 117"/>
                <a:gd name="T14" fmla="*/ 88 w 89"/>
                <a:gd name="T15" fmla="*/ 103 h 117"/>
                <a:gd name="T16" fmla="*/ 89 w 89"/>
                <a:gd name="T17" fmla="*/ 108 h 117"/>
                <a:gd name="T18" fmla="*/ 88 w 89"/>
                <a:gd name="T19" fmla="*/ 114 h 117"/>
                <a:gd name="T20" fmla="*/ 84 w 89"/>
                <a:gd name="T21" fmla="*/ 115 h 117"/>
                <a:gd name="T22" fmla="*/ 81 w 89"/>
                <a:gd name="T23" fmla="*/ 117 h 117"/>
                <a:gd name="T24" fmla="*/ 74 w 89"/>
                <a:gd name="T25" fmla="*/ 115 h 117"/>
                <a:gd name="T26" fmla="*/ 69 w 89"/>
                <a:gd name="T27" fmla="*/ 112 h 117"/>
                <a:gd name="T28" fmla="*/ 62 w 89"/>
                <a:gd name="T29" fmla="*/ 107 h 11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9"/>
                <a:gd name="T46" fmla="*/ 0 h 117"/>
                <a:gd name="T47" fmla="*/ 89 w 89"/>
                <a:gd name="T48" fmla="*/ 117 h 11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9" h="117">
                  <a:moveTo>
                    <a:pt x="62" y="107"/>
                  </a:moveTo>
                  <a:lnTo>
                    <a:pt x="0" y="26"/>
                  </a:lnTo>
                  <a:lnTo>
                    <a:pt x="13" y="21"/>
                  </a:lnTo>
                  <a:lnTo>
                    <a:pt x="21" y="17"/>
                  </a:lnTo>
                  <a:lnTo>
                    <a:pt x="32" y="12"/>
                  </a:lnTo>
                  <a:lnTo>
                    <a:pt x="42" y="0"/>
                  </a:lnTo>
                  <a:lnTo>
                    <a:pt x="84" y="96"/>
                  </a:lnTo>
                  <a:lnTo>
                    <a:pt x="88" y="103"/>
                  </a:lnTo>
                  <a:lnTo>
                    <a:pt x="89" y="108"/>
                  </a:lnTo>
                  <a:lnTo>
                    <a:pt x="88" y="114"/>
                  </a:lnTo>
                  <a:lnTo>
                    <a:pt x="84" y="115"/>
                  </a:lnTo>
                  <a:lnTo>
                    <a:pt x="81" y="117"/>
                  </a:lnTo>
                  <a:lnTo>
                    <a:pt x="74" y="115"/>
                  </a:lnTo>
                  <a:lnTo>
                    <a:pt x="69" y="112"/>
                  </a:lnTo>
                  <a:lnTo>
                    <a:pt x="62" y="107"/>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74" name="Freeform 406"/>
            <p:cNvSpPr>
              <a:spLocks/>
            </p:cNvSpPr>
            <p:nvPr/>
          </p:nvSpPr>
          <p:spPr bwMode="auto">
            <a:xfrm>
              <a:off x="2856" y="3353"/>
              <a:ext cx="89" cy="117"/>
            </a:xfrm>
            <a:custGeom>
              <a:avLst/>
              <a:gdLst>
                <a:gd name="T0" fmla="*/ 62 w 89"/>
                <a:gd name="T1" fmla="*/ 107 h 117"/>
                <a:gd name="T2" fmla="*/ 0 w 89"/>
                <a:gd name="T3" fmla="*/ 26 h 117"/>
                <a:gd name="T4" fmla="*/ 13 w 89"/>
                <a:gd name="T5" fmla="*/ 21 h 117"/>
                <a:gd name="T6" fmla="*/ 21 w 89"/>
                <a:gd name="T7" fmla="*/ 17 h 117"/>
                <a:gd name="T8" fmla="*/ 32 w 89"/>
                <a:gd name="T9" fmla="*/ 12 h 117"/>
                <a:gd name="T10" fmla="*/ 42 w 89"/>
                <a:gd name="T11" fmla="*/ 0 h 117"/>
                <a:gd name="T12" fmla="*/ 84 w 89"/>
                <a:gd name="T13" fmla="*/ 96 h 117"/>
                <a:gd name="T14" fmla="*/ 88 w 89"/>
                <a:gd name="T15" fmla="*/ 103 h 117"/>
                <a:gd name="T16" fmla="*/ 89 w 89"/>
                <a:gd name="T17" fmla="*/ 108 h 117"/>
                <a:gd name="T18" fmla="*/ 88 w 89"/>
                <a:gd name="T19" fmla="*/ 114 h 117"/>
                <a:gd name="T20" fmla="*/ 84 w 89"/>
                <a:gd name="T21" fmla="*/ 115 h 117"/>
                <a:gd name="T22" fmla="*/ 81 w 89"/>
                <a:gd name="T23" fmla="*/ 117 h 117"/>
                <a:gd name="T24" fmla="*/ 74 w 89"/>
                <a:gd name="T25" fmla="*/ 115 h 117"/>
                <a:gd name="T26" fmla="*/ 69 w 89"/>
                <a:gd name="T27" fmla="*/ 112 h 117"/>
                <a:gd name="T28" fmla="*/ 62 w 89"/>
                <a:gd name="T29" fmla="*/ 107 h 11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9"/>
                <a:gd name="T46" fmla="*/ 0 h 117"/>
                <a:gd name="T47" fmla="*/ 89 w 89"/>
                <a:gd name="T48" fmla="*/ 117 h 11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9" h="117">
                  <a:moveTo>
                    <a:pt x="62" y="107"/>
                  </a:moveTo>
                  <a:lnTo>
                    <a:pt x="0" y="26"/>
                  </a:lnTo>
                  <a:lnTo>
                    <a:pt x="13" y="21"/>
                  </a:lnTo>
                  <a:lnTo>
                    <a:pt x="21" y="17"/>
                  </a:lnTo>
                  <a:lnTo>
                    <a:pt x="32" y="12"/>
                  </a:lnTo>
                  <a:lnTo>
                    <a:pt x="42" y="0"/>
                  </a:lnTo>
                  <a:lnTo>
                    <a:pt x="84" y="96"/>
                  </a:lnTo>
                  <a:lnTo>
                    <a:pt x="88" y="103"/>
                  </a:lnTo>
                  <a:lnTo>
                    <a:pt x="89" y="108"/>
                  </a:lnTo>
                  <a:lnTo>
                    <a:pt x="88" y="114"/>
                  </a:lnTo>
                  <a:lnTo>
                    <a:pt x="84" y="115"/>
                  </a:lnTo>
                  <a:lnTo>
                    <a:pt x="81" y="117"/>
                  </a:lnTo>
                  <a:lnTo>
                    <a:pt x="74" y="115"/>
                  </a:lnTo>
                  <a:lnTo>
                    <a:pt x="69" y="112"/>
                  </a:lnTo>
                  <a:lnTo>
                    <a:pt x="62" y="107"/>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575" name="Freeform 407"/>
            <p:cNvSpPr>
              <a:spLocks/>
            </p:cNvSpPr>
            <p:nvPr/>
          </p:nvSpPr>
          <p:spPr bwMode="auto">
            <a:xfrm>
              <a:off x="2874" y="3152"/>
              <a:ext cx="82" cy="112"/>
            </a:xfrm>
            <a:custGeom>
              <a:avLst/>
              <a:gdLst>
                <a:gd name="T0" fmla="*/ 54 w 82"/>
                <a:gd name="T1" fmla="*/ 11 h 112"/>
                <a:gd name="T2" fmla="*/ 0 w 82"/>
                <a:gd name="T3" fmla="*/ 79 h 112"/>
                <a:gd name="T4" fmla="*/ 9 w 82"/>
                <a:gd name="T5" fmla="*/ 84 h 112"/>
                <a:gd name="T6" fmla="*/ 16 w 82"/>
                <a:gd name="T7" fmla="*/ 89 h 112"/>
                <a:gd name="T8" fmla="*/ 24 w 82"/>
                <a:gd name="T9" fmla="*/ 98 h 112"/>
                <a:gd name="T10" fmla="*/ 37 w 82"/>
                <a:gd name="T11" fmla="*/ 112 h 112"/>
                <a:gd name="T12" fmla="*/ 78 w 82"/>
                <a:gd name="T13" fmla="*/ 25 h 112"/>
                <a:gd name="T14" fmla="*/ 82 w 82"/>
                <a:gd name="T15" fmla="*/ 18 h 112"/>
                <a:gd name="T16" fmla="*/ 82 w 82"/>
                <a:gd name="T17" fmla="*/ 11 h 112"/>
                <a:gd name="T18" fmla="*/ 80 w 82"/>
                <a:gd name="T19" fmla="*/ 6 h 112"/>
                <a:gd name="T20" fmla="*/ 78 w 82"/>
                <a:gd name="T21" fmla="*/ 2 h 112"/>
                <a:gd name="T22" fmla="*/ 73 w 82"/>
                <a:gd name="T23" fmla="*/ 0 h 112"/>
                <a:gd name="T24" fmla="*/ 68 w 82"/>
                <a:gd name="T25" fmla="*/ 2 h 112"/>
                <a:gd name="T26" fmla="*/ 61 w 82"/>
                <a:gd name="T27" fmla="*/ 4 h 112"/>
                <a:gd name="T28" fmla="*/ 54 w 82"/>
                <a:gd name="T29" fmla="*/ 11 h 1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2"/>
                <a:gd name="T46" fmla="*/ 0 h 112"/>
                <a:gd name="T47" fmla="*/ 82 w 82"/>
                <a:gd name="T48" fmla="*/ 112 h 11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2" h="112">
                  <a:moveTo>
                    <a:pt x="54" y="11"/>
                  </a:moveTo>
                  <a:lnTo>
                    <a:pt x="0" y="79"/>
                  </a:lnTo>
                  <a:lnTo>
                    <a:pt x="9" y="84"/>
                  </a:lnTo>
                  <a:lnTo>
                    <a:pt x="16" y="89"/>
                  </a:lnTo>
                  <a:lnTo>
                    <a:pt x="24" y="98"/>
                  </a:lnTo>
                  <a:lnTo>
                    <a:pt x="37" y="112"/>
                  </a:lnTo>
                  <a:lnTo>
                    <a:pt x="78" y="25"/>
                  </a:lnTo>
                  <a:lnTo>
                    <a:pt x="82" y="18"/>
                  </a:lnTo>
                  <a:lnTo>
                    <a:pt x="82" y="11"/>
                  </a:lnTo>
                  <a:lnTo>
                    <a:pt x="80" y="6"/>
                  </a:lnTo>
                  <a:lnTo>
                    <a:pt x="78" y="2"/>
                  </a:lnTo>
                  <a:lnTo>
                    <a:pt x="73" y="0"/>
                  </a:lnTo>
                  <a:lnTo>
                    <a:pt x="68" y="2"/>
                  </a:lnTo>
                  <a:lnTo>
                    <a:pt x="61" y="4"/>
                  </a:lnTo>
                  <a:lnTo>
                    <a:pt x="54" y="11"/>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76" name="Freeform 409"/>
            <p:cNvSpPr>
              <a:spLocks/>
            </p:cNvSpPr>
            <p:nvPr/>
          </p:nvSpPr>
          <p:spPr bwMode="auto">
            <a:xfrm>
              <a:off x="2874" y="3152"/>
              <a:ext cx="82" cy="112"/>
            </a:xfrm>
            <a:custGeom>
              <a:avLst/>
              <a:gdLst>
                <a:gd name="T0" fmla="*/ 54 w 82"/>
                <a:gd name="T1" fmla="*/ 11 h 112"/>
                <a:gd name="T2" fmla="*/ 0 w 82"/>
                <a:gd name="T3" fmla="*/ 79 h 112"/>
                <a:gd name="T4" fmla="*/ 9 w 82"/>
                <a:gd name="T5" fmla="*/ 84 h 112"/>
                <a:gd name="T6" fmla="*/ 16 w 82"/>
                <a:gd name="T7" fmla="*/ 89 h 112"/>
                <a:gd name="T8" fmla="*/ 24 w 82"/>
                <a:gd name="T9" fmla="*/ 98 h 112"/>
                <a:gd name="T10" fmla="*/ 37 w 82"/>
                <a:gd name="T11" fmla="*/ 112 h 112"/>
                <a:gd name="T12" fmla="*/ 78 w 82"/>
                <a:gd name="T13" fmla="*/ 25 h 112"/>
                <a:gd name="T14" fmla="*/ 82 w 82"/>
                <a:gd name="T15" fmla="*/ 18 h 112"/>
                <a:gd name="T16" fmla="*/ 82 w 82"/>
                <a:gd name="T17" fmla="*/ 11 h 112"/>
                <a:gd name="T18" fmla="*/ 80 w 82"/>
                <a:gd name="T19" fmla="*/ 6 h 112"/>
                <a:gd name="T20" fmla="*/ 78 w 82"/>
                <a:gd name="T21" fmla="*/ 2 h 112"/>
                <a:gd name="T22" fmla="*/ 73 w 82"/>
                <a:gd name="T23" fmla="*/ 0 h 112"/>
                <a:gd name="T24" fmla="*/ 68 w 82"/>
                <a:gd name="T25" fmla="*/ 2 h 112"/>
                <a:gd name="T26" fmla="*/ 61 w 82"/>
                <a:gd name="T27" fmla="*/ 4 h 112"/>
                <a:gd name="T28" fmla="*/ 54 w 82"/>
                <a:gd name="T29" fmla="*/ 11 h 1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2"/>
                <a:gd name="T46" fmla="*/ 0 h 112"/>
                <a:gd name="T47" fmla="*/ 82 w 82"/>
                <a:gd name="T48" fmla="*/ 112 h 11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2" h="112">
                  <a:moveTo>
                    <a:pt x="54" y="11"/>
                  </a:moveTo>
                  <a:lnTo>
                    <a:pt x="0" y="79"/>
                  </a:lnTo>
                  <a:lnTo>
                    <a:pt x="9" y="84"/>
                  </a:lnTo>
                  <a:lnTo>
                    <a:pt x="16" y="89"/>
                  </a:lnTo>
                  <a:lnTo>
                    <a:pt x="24" y="98"/>
                  </a:lnTo>
                  <a:lnTo>
                    <a:pt x="37" y="112"/>
                  </a:lnTo>
                  <a:lnTo>
                    <a:pt x="78" y="25"/>
                  </a:lnTo>
                  <a:lnTo>
                    <a:pt x="82" y="18"/>
                  </a:lnTo>
                  <a:lnTo>
                    <a:pt x="82" y="11"/>
                  </a:lnTo>
                  <a:lnTo>
                    <a:pt x="80" y="6"/>
                  </a:lnTo>
                  <a:lnTo>
                    <a:pt x="78" y="2"/>
                  </a:lnTo>
                  <a:lnTo>
                    <a:pt x="73" y="0"/>
                  </a:lnTo>
                  <a:lnTo>
                    <a:pt x="68" y="2"/>
                  </a:lnTo>
                  <a:lnTo>
                    <a:pt x="61" y="4"/>
                  </a:lnTo>
                  <a:lnTo>
                    <a:pt x="54" y="11"/>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577" name="Freeform 410"/>
            <p:cNvSpPr>
              <a:spLocks/>
            </p:cNvSpPr>
            <p:nvPr/>
          </p:nvSpPr>
          <p:spPr bwMode="auto">
            <a:xfrm>
              <a:off x="2877" y="2953"/>
              <a:ext cx="88" cy="121"/>
            </a:xfrm>
            <a:custGeom>
              <a:avLst/>
              <a:gdLst>
                <a:gd name="T0" fmla="*/ 61 w 88"/>
                <a:gd name="T1" fmla="*/ 112 h 121"/>
                <a:gd name="T2" fmla="*/ 0 w 88"/>
                <a:gd name="T3" fmla="*/ 26 h 121"/>
                <a:gd name="T4" fmla="*/ 13 w 88"/>
                <a:gd name="T5" fmla="*/ 23 h 121"/>
                <a:gd name="T6" fmla="*/ 21 w 88"/>
                <a:gd name="T7" fmla="*/ 19 h 121"/>
                <a:gd name="T8" fmla="*/ 32 w 88"/>
                <a:gd name="T9" fmla="*/ 12 h 121"/>
                <a:gd name="T10" fmla="*/ 42 w 88"/>
                <a:gd name="T11" fmla="*/ 0 h 121"/>
                <a:gd name="T12" fmla="*/ 82 w 88"/>
                <a:gd name="T13" fmla="*/ 100 h 121"/>
                <a:gd name="T14" fmla="*/ 86 w 88"/>
                <a:gd name="T15" fmla="*/ 107 h 121"/>
                <a:gd name="T16" fmla="*/ 88 w 88"/>
                <a:gd name="T17" fmla="*/ 112 h 121"/>
                <a:gd name="T18" fmla="*/ 86 w 88"/>
                <a:gd name="T19" fmla="*/ 117 h 121"/>
                <a:gd name="T20" fmla="*/ 84 w 88"/>
                <a:gd name="T21" fmla="*/ 121 h 121"/>
                <a:gd name="T22" fmla="*/ 79 w 88"/>
                <a:gd name="T23" fmla="*/ 121 h 121"/>
                <a:gd name="T24" fmla="*/ 74 w 88"/>
                <a:gd name="T25" fmla="*/ 121 h 121"/>
                <a:gd name="T26" fmla="*/ 68 w 88"/>
                <a:gd name="T27" fmla="*/ 117 h 121"/>
                <a:gd name="T28" fmla="*/ 61 w 88"/>
                <a:gd name="T29" fmla="*/ 112 h 12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8"/>
                <a:gd name="T46" fmla="*/ 0 h 121"/>
                <a:gd name="T47" fmla="*/ 88 w 88"/>
                <a:gd name="T48" fmla="*/ 121 h 12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8" h="121">
                  <a:moveTo>
                    <a:pt x="61" y="112"/>
                  </a:moveTo>
                  <a:lnTo>
                    <a:pt x="0" y="26"/>
                  </a:lnTo>
                  <a:lnTo>
                    <a:pt x="13" y="23"/>
                  </a:lnTo>
                  <a:lnTo>
                    <a:pt x="21" y="19"/>
                  </a:lnTo>
                  <a:lnTo>
                    <a:pt x="32" y="12"/>
                  </a:lnTo>
                  <a:lnTo>
                    <a:pt x="42" y="0"/>
                  </a:lnTo>
                  <a:lnTo>
                    <a:pt x="82" y="100"/>
                  </a:lnTo>
                  <a:lnTo>
                    <a:pt x="86" y="107"/>
                  </a:lnTo>
                  <a:lnTo>
                    <a:pt x="88" y="112"/>
                  </a:lnTo>
                  <a:lnTo>
                    <a:pt x="86" y="117"/>
                  </a:lnTo>
                  <a:lnTo>
                    <a:pt x="84" y="121"/>
                  </a:lnTo>
                  <a:lnTo>
                    <a:pt x="79" y="121"/>
                  </a:lnTo>
                  <a:lnTo>
                    <a:pt x="74" y="121"/>
                  </a:lnTo>
                  <a:lnTo>
                    <a:pt x="68" y="117"/>
                  </a:lnTo>
                  <a:lnTo>
                    <a:pt x="61" y="112"/>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78" name="Freeform 411"/>
            <p:cNvSpPr>
              <a:spLocks/>
            </p:cNvSpPr>
            <p:nvPr/>
          </p:nvSpPr>
          <p:spPr bwMode="auto">
            <a:xfrm>
              <a:off x="2877" y="2953"/>
              <a:ext cx="88" cy="121"/>
            </a:xfrm>
            <a:custGeom>
              <a:avLst/>
              <a:gdLst>
                <a:gd name="T0" fmla="*/ 61 w 88"/>
                <a:gd name="T1" fmla="*/ 112 h 121"/>
                <a:gd name="T2" fmla="*/ 0 w 88"/>
                <a:gd name="T3" fmla="*/ 26 h 121"/>
                <a:gd name="T4" fmla="*/ 13 w 88"/>
                <a:gd name="T5" fmla="*/ 23 h 121"/>
                <a:gd name="T6" fmla="*/ 21 w 88"/>
                <a:gd name="T7" fmla="*/ 19 h 121"/>
                <a:gd name="T8" fmla="*/ 32 w 88"/>
                <a:gd name="T9" fmla="*/ 12 h 121"/>
                <a:gd name="T10" fmla="*/ 42 w 88"/>
                <a:gd name="T11" fmla="*/ 0 h 121"/>
                <a:gd name="T12" fmla="*/ 82 w 88"/>
                <a:gd name="T13" fmla="*/ 100 h 121"/>
                <a:gd name="T14" fmla="*/ 86 w 88"/>
                <a:gd name="T15" fmla="*/ 107 h 121"/>
                <a:gd name="T16" fmla="*/ 88 w 88"/>
                <a:gd name="T17" fmla="*/ 112 h 121"/>
                <a:gd name="T18" fmla="*/ 86 w 88"/>
                <a:gd name="T19" fmla="*/ 117 h 121"/>
                <a:gd name="T20" fmla="*/ 84 w 88"/>
                <a:gd name="T21" fmla="*/ 121 h 121"/>
                <a:gd name="T22" fmla="*/ 79 w 88"/>
                <a:gd name="T23" fmla="*/ 121 h 121"/>
                <a:gd name="T24" fmla="*/ 74 w 88"/>
                <a:gd name="T25" fmla="*/ 121 h 121"/>
                <a:gd name="T26" fmla="*/ 68 w 88"/>
                <a:gd name="T27" fmla="*/ 117 h 121"/>
                <a:gd name="T28" fmla="*/ 61 w 88"/>
                <a:gd name="T29" fmla="*/ 112 h 12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8"/>
                <a:gd name="T46" fmla="*/ 0 h 121"/>
                <a:gd name="T47" fmla="*/ 88 w 88"/>
                <a:gd name="T48" fmla="*/ 121 h 12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8" h="121">
                  <a:moveTo>
                    <a:pt x="61" y="112"/>
                  </a:moveTo>
                  <a:lnTo>
                    <a:pt x="0" y="26"/>
                  </a:lnTo>
                  <a:lnTo>
                    <a:pt x="13" y="23"/>
                  </a:lnTo>
                  <a:lnTo>
                    <a:pt x="21" y="19"/>
                  </a:lnTo>
                  <a:lnTo>
                    <a:pt x="32" y="12"/>
                  </a:lnTo>
                  <a:lnTo>
                    <a:pt x="42" y="0"/>
                  </a:lnTo>
                  <a:lnTo>
                    <a:pt x="82" y="100"/>
                  </a:lnTo>
                  <a:lnTo>
                    <a:pt x="86" y="107"/>
                  </a:lnTo>
                  <a:lnTo>
                    <a:pt x="88" y="112"/>
                  </a:lnTo>
                  <a:lnTo>
                    <a:pt x="86" y="117"/>
                  </a:lnTo>
                  <a:lnTo>
                    <a:pt x="84" y="121"/>
                  </a:lnTo>
                  <a:lnTo>
                    <a:pt x="79" y="121"/>
                  </a:lnTo>
                  <a:lnTo>
                    <a:pt x="74" y="121"/>
                  </a:lnTo>
                  <a:lnTo>
                    <a:pt x="68" y="117"/>
                  </a:lnTo>
                  <a:lnTo>
                    <a:pt x="61" y="112"/>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579" name="Freeform 412"/>
            <p:cNvSpPr>
              <a:spLocks/>
            </p:cNvSpPr>
            <p:nvPr/>
          </p:nvSpPr>
          <p:spPr bwMode="auto">
            <a:xfrm>
              <a:off x="2781" y="4098"/>
              <a:ext cx="159" cy="159"/>
            </a:xfrm>
            <a:custGeom>
              <a:avLst/>
              <a:gdLst>
                <a:gd name="T0" fmla="*/ 0 w 159"/>
                <a:gd name="T1" fmla="*/ 79 h 159"/>
                <a:gd name="T2" fmla="*/ 2 w 159"/>
                <a:gd name="T3" fmla="*/ 63 h 159"/>
                <a:gd name="T4" fmla="*/ 7 w 159"/>
                <a:gd name="T5" fmla="*/ 49 h 159"/>
                <a:gd name="T6" fmla="*/ 14 w 159"/>
                <a:gd name="T7" fmla="*/ 35 h 159"/>
                <a:gd name="T8" fmla="*/ 25 w 159"/>
                <a:gd name="T9" fmla="*/ 23 h 159"/>
                <a:gd name="T10" fmla="*/ 35 w 159"/>
                <a:gd name="T11" fmla="*/ 13 h 159"/>
                <a:gd name="T12" fmla="*/ 49 w 159"/>
                <a:gd name="T13" fmla="*/ 6 h 159"/>
                <a:gd name="T14" fmla="*/ 65 w 159"/>
                <a:gd name="T15" fmla="*/ 2 h 159"/>
                <a:gd name="T16" fmla="*/ 81 w 159"/>
                <a:gd name="T17" fmla="*/ 0 h 159"/>
                <a:gd name="T18" fmla="*/ 96 w 159"/>
                <a:gd name="T19" fmla="*/ 2 h 159"/>
                <a:gd name="T20" fmla="*/ 112 w 159"/>
                <a:gd name="T21" fmla="*/ 6 h 159"/>
                <a:gd name="T22" fmla="*/ 124 w 159"/>
                <a:gd name="T23" fmla="*/ 13 h 159"/>
                <a:gd name="T24" fmla="*/ 137 w 159"/>
                <a:gd name="T25" fmla="*/ 23 h 159"/>
                <a:gd name="T26" fmla="*/ 147 w 159"/>
                <a:gd name="T27" fmla="*/ 35 h 159"/>
                <a:gd name="T28" fmla="*/ 154 w 159"/>
                <a:gd name="T29" fmla="*/ 49 h 159"/>
                <a:gd name="T30" fmla="*/ 157 w 159"/>
                <a:gd name="T31" fmla="*/ 63 h 159"/>
                <a:gd name="T32" fmla="*/ 159 w 159"/>
                <a:gd name="T33" fmla="*/ 79 h 159"/>
                <a:gd name="T34" fmla="*/ 157 w 159"/>
                <a:gd name="T35" fmla="*/ 95 h 159"/>
                <a:gd name="T36" fmla="*/ 154 w 159"/>
                <a:gd name="T37" fmla="*/ 110 h 159"/>
                <a:gd name="T38" fmla="*/ 147 w 159"/>
                <a:gd name="T39" fmla="*/ 124 h 159"/>
                <a:gd name="T40" fmla="*/ 137 w 159"/>
                <a:gd name="T41" fmla="*/ 135 h 159"/>
                <a:gd name="T42" fmla="*/ 124 w 159"/>
                <a:gd name="T43" fmla="*/ 145 h 159"/>
                <a:gd name="T44" fmla="*/ 112 w 159"/>
                <a:gd name="T45" fmla="*/ 152 h 159"/>
                <a:gd name="T46" fmla="*/ 96 w 159"/>
                <a:gd name="T47" fmla="*/ 158 h 159"/>
                <a:gd name="T48" fmla="*/ 81 w 159"/>
                <a:gd name="T49" fmla="*/ 159 h 159"/>
                <a:gd name="T50" fmla="*/ 65 w 159"/>
                <a:gd name="T51" fmla="*/ 158 h 159"/>
                <a:gd name="T52" fmla="*/ 49 w 159"/>
                <a:gd name="T53" fmla="*/ 152 h 159"/>
                <a:gd name="T54" fmla="*/ 35 w 159"/>
                <a:gd name="T55" fmla="*/ 145 h 159"/>
                <a:gd name="T56" fmla="*/ 25 w 159"/>
                <a:gd name="T57" fmla="*/ 135 h 159"/>
                <a:gd name="T58" fmla="*/ 14 w 159"/>
                <a:gd name="T59" fmla="*/ 124 h 159"/>
                <a:gd name="T60" fmla="*/ 7 w 159"/>
                <a:gd name="T61" fmla="*/ 110 h 159"/>
                <a:gd name="T62" fmla="*/ 2 w 159"/>
                <a:gd name="T63" fmla="*/ 95 h 159"/>
                <a:gd name="T64" fmla="*/ 0 w 159"/>
                <a:gd name="T65" fmla="*/ 79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0" y="79"/>
                  </a:moveTo>
                  <a:lnTo>
                    <a:pt x="2" y="63"/>
                  </a:lnTo>
                  <a:lnTo>
                    <a:pt x="7" y="49"/>
                  </a:lnTo>
                  <a:lnTo>
                    <a:pt x="14" y="35"/>
                  </a:lnTo>
                  <a:lnTo>
                    <a:pt x="25" y="23"/>
                  </a:lnTo>
                  <a:lnTo>
                    <a:pt x="35" y="13"/>
                  </a:lnTo>
                  <a:lnTo>
                    <a:pt x="49" y="6"/>
                  </a:lnTo>
                  <a:lnTo>
                    <a:pt x="65" y="2"/>
                  </a:lnTo>
                  <a:lnTo>
                    <a:pt x="81" y="0"/>
                  </a:lnTo>
                  <a:lnTo>
                    <a:pt x="96" y="2"/>
                  </a:lnTo>
                  <a:lnTo>
                    <a:pt x="112" y="6"/>
                  </a:lnTo>
                  <a:lnTo>
                    <a:pt x="124" y="13"/>
                  </a:lnTo>
                  <a:lnTo>
                    <a:pt x="137" y="23"/>
                  </a:lnTo>
                  <a:lnTo>
                    <a:pt x="147" y="35"/>
                  </a:lnTo>
                  <a:lnTo>
                    <a:pt x="154" y="49"/>
                  </a:lnTo>
                  <a:lnTo>
                    <a:pt x="157" y="63"/>
                  </a:lnTo>
                  <a:lnTo>
                    <a:pt x="159" y="79"/>
                  </a:lnTo>
                  <a:lnTo>
                    <a:pt x="157" y="95"/>
                  </a:lnTo>
                  <a:lnTo>
                    <a:pt x="154" y="110"/>
                  </a:lnTo>
                  <a:lnTo>
                    <a:pt x="147" y="124"/>
                  </a:lnTo>
                  <a:lnTo>
                    <a:pt x="137" y="135"/>
                  </a:lnTo>
                  <a:lnTo>
                    <a:pt x="124" y="145"/>
                  </a:lnTo>
                  <a:lnTo>
                    <a:pt x="112" y="152"/>
                  </a:lnTo>
                  <a:lnTo>
                    <a:pt x="96" y="158"/>
                  </a:lnTo>
                  <a:lnTo>
                    <a:pt x="81" y="159"/>
                  </a:lnTo>
                  <a:lnTo>
                    <a:pt x="65" y="158"/>
                  </a:lnTo>
                  <a:lnTo>
                    <a:pt x="49" y="152"/>
                  </a:lnTo>
                  <a:lnTo>
                    <a:pt x="35" y="145"/>
                  </a:lnTo>
                  <a:lnTo>
                    <a:pt x="25" y="135"/>
                  </a:lnTo>
                  <a:lnTo>
                    <a:pt x="14" y="124"/>
                  </a:lnTo>
                  <a:lnTo>
                    <a:pt x="7" y="110"/>
                  </a:lnTo>
                  <a:lnTo>
                    <a:pt x="2" y="95"/>
                  </a:lnTo>
                  <a:lnTo>
                    <a:pt x="0" y="79"/>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80" name="Freeform 413"/>
            <p:cNvSpPr>
              <a:spLocks/>
            </p:cNvSpPr>
            <p:nvPr/>
          </p:nvSpPr>
          <p:spPr bwMode="auto">
            <a:xfrm>
              <a:off x="2629" y="4123"/>
              <a:ext cx="109" cy="108"/>
            </a:xfrm>
            <a:custGeom>
              <a:avLst/>
              <a:gdLst>
                <a:gd name="T0" fmla="*/ 0 w 109"/>
                <a:gd name="T1" fmla="*/ 54 h 108"/>
                <a:gd name="T2" fmla="*/ 2 w 109"/>
                <a:gd name="T3" fmla="*/ 44 h 108"/>
                <a:gd name="T4" fmla="*/ 4 w 109"/>
                <a:gd name="T5" fmla="*/ 33 h 108"/>
                <a:gd name="T6" fmla="*/ 9 w 109"/>
                <a:gd name="T7" fmla="*/ 24 h 108"/>
                <a:gd name="T8" fmla="*/ 16 w 109"/>
                <a:gd name="T9" fmla="*/ 16 h 108"/>
                <a:gd name="T10" fmla="*/ 23 w 109"/>
                <a:gd name="T11" fmla="*/ 10 h 108"/>
                <a:gd name="T12" fmla="*/ 34 w 109"/>
                <a:gd name="T13" fmla="*/ 5 h 108"/>
                <a:gd name="T14" fmla="*/ 44 w 109"/>
                <a:gd name="T15" fmla="*/ 2 h 108"/>
                <a:gd name="T16" fmla="*/ 55 w 109"/>
                <a:gd name="T17" fmla="*/ 0 h 108"/>
                <a:gd name="T18" fmla="*/ 65 w 109"/>
                <a:gd name="T19" fmla="*/ 2 h 108"/>
                <a:gd name="T20" fmla="*/ 76 w 109"/>
                <a:gd name="T21" fmla="*/ 5 h 108"/>
                <a:gd name="T22" fmla="*/ 84 w 109"/>
                <a:gd name="T23" fmla="*/ 10 h 108"/>
                <a:gd name="T24" fmla="*/ 93 w 109"/>
                <a:gd name="T25" fmla="*/ 16 h 108"/>
                <a:gd name="T26" fmla="*/ 98 w 109"/>
                <a:gd name="T27" fmla="*/ 24 h 108"/>
                <a:gd name="T28" fmla="*/ 103 w 109"/>
                <a:gd name="T29" fmla="*/ 33 h 108"/>
                <a:gd name="T30" fmla="*/ 107 w 109"/>
                <a:gd name="T31" fmla="*/ 44 h 108"/>
                <a:gd name="T32" fmla="*/ 109 w 109"/>
                <a:gd name="T33" fmla="*/ 54 h 108"/>
                <a:gd name="T34" fmla="*/ 107 w 109"/>
                <a:gd name="T35" fmla="*/ 65 h 108"/>
                <a:gd name="T36" fmla="*/ 103 w 109"/>
                <a:gd name="T37" fmla="*/ 75 h 108"/>
                <a:gd name="T38" fmla="*/ 98 w 109"/>
                <a:gd name="T39" fmla="*/ 84 h 108"/>
                <a:gd name="T40" fmla="*/ 93 w 109"/>
                <a:gd name="T41" fmla="*/ 92 h 108"/>
                <a:gd name="T42" fmla="*/ 84 w 109"/>
                <a:gd name="T43" fmla="*/ 99 h 108"/>
                <a:gd name="T44" fmla="*/ 76 w 109"/>
                <a:gd name="T45" fmla="*/ 105 h 108"/>
                <a:gd name="T46" fmla="*/ 65 w 109"/>
                <a:gd name="T47" fmla="*/ 106 h 108"/>
                <a:gd name="T48" fmla="*/ 55 w 109"/>
                <a:gd name="T49" fmla="*/ 108 h 108"/>
                <a:gd name="T50" fmla="*/ 44 w 109"/>
                <a:gd name="T51" fmla="*/ 106 h 108"/>
                <a:gd name="T52" fmla="*/ 34 w 109"/>
                <a:gd name="T53" fmla="*/ 105 h 108"/>
                <a:gd name="T54" fmla="*/ 23 w 109"/>
                <a:gd name="T55" fmla="*/ 99 h 108"/>
                <a:gd name="T56" fmla="*/ 16 w 109"/>
                <a:gd name="T57" fmla="*/ 92 h 108"/>
                <a:gd name="T58" fmla="*/ 9 w 109"/>
                <a:gd name="T59" fmla="*/ 84 h 108"/>
                <a:gd name="T60" fmla="*/ 4 w 109"/>
                <a:gd name="T61" fmla="*/ 75 h 108"/>
                <a:gd name="T62" fmla="*/ 2 w 109"/>
                <a:gd name="T63" fmla="*/ 65 h 108"/>
                <a:gd name="T64" fmla="*/ 0 w 109"/>
                <a:gd name="T65" fmla="*/ 54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9"/>
                <a:gd name="T100" fmla="*/ 0 h 108"/>
                <a:gd name="T101" fmla="*/ 109 w 109"/>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9" h="108">
                  <a:moveTo>
                    <a:pt x="0" y="54"/>
                  </a:moveTo>
                  <a:lnTo>
                    <a:pt x="2" y="44"/>
                  </a:lnTo>
                  <a:lnTo>
                    <a:pt x="4" y="33"/>
                  </a:lnTo>
                  <a:lnTo>
                    <a:pt x="9" y="24"/>
                  </a:lnTo>
                  <a:lnTo>
                    <a:pt x="16" y="16"/>
                  </a:lnTo>
                  <a:lnTo>
                    <a:pt x="23" y="10"/>
                  </a:lnTo>
                  <a:lnTo>
                    <a:pt x="34" y="5"/>
                  </a:lnTo>
                  <a:lnTo>
                    <a:pt x="44" y="2"/>
                  </a:lnTo>
                  <a:lnTo>
                    <a:pt x="55" y="0"/>
                  </a:lnTo>
                  <a:lnTo>
                    <a:pt x="65" y="2"/>
                  </a:lnTo>
                  <a:lnTo>
                    <a:pt x="76" y="5"/>
                  </a:lnTo>
                  <a:lnTo>
                    <a:pt x="84" y="10"/>
                  </a:lnTo>
                  <a:lnTo>
                    <a:pt x="93" y="16"/>
                  </a:lnTo>
                  <a:lnTo>
                    <a:pt x="98" y="24"/>
                  </a:lnTo>
                  <a:lnTo>
                    <a:pt x="103" y="33"/>
                  </a:lnTo>
                  <a:lnTo>
                    <a:pt x="107" y="44"/>
                  </a:lnTo>
                  <a:lnTo>
                    <a:pt x="109" y="54"/>
                  </a:lnTo>
                  <a:lnTo>
                    <a:pt x="107" y="65"/>
                  </a:lnTo>
                  <a:lnTo>
                    <a:pt x="103" y="75"/>
                  </a:lnTo>
                  <a:lnTo>
                    <a:pt x="98" y="84"/>
                  </a:lnTo>
                  <a:lnTo>
                    <a:pt x="93" y="92"/>
                  </a:lnTo>
                  <a:lnTo>
                    <a:pt x="84" y="99"/>
                  </a:lnTo>
                  <a:lnTo>
                    <a:pt x="76" y="105"/>
                  </a:lnTo>
                  <a:lnTo>
                    <a:pt x="65" y="106"/>
                  </a:lnTo>
                  <a:lnTo>
                    <a:pt x="55" y="108"/>
                  </a:lnTo>
                  <a:lnTo>
                    <a:pt x="44" y="106"/>
                  </a:lnTo>
                  <a:lnTo>
                    <a:pt x="34" y="105"/>
                  </a:lnTo>
                  <a:lnTo>
                    <a:pt x="23" y="99"/>
                  </a:lnTo>
                  <a:lnTo>
                    <a:pt x="16" y="92"/>
                  </a:lnTo>
                  <a:lnTo>
                    <a:pt x="9" y="84"/>
                  </a:lnTo>
                  <a:lnTo>
                    <a:pt x="4" y="75"/>
                  </a:lnTo>
                  <a:lnTo>
                    <a:pt x="2" y="65"/>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81" name="Freeform 414"/>
            <p:cNvSpPr>
              <a:spLocks/>
            </p:cNvSpPr>
            <p:nvPr/>
          </p:nvSpPr>
          <p:spPr bwMode="auto">
            <a:xfrm>
              <a:off x="2732" y="4154"/>
              <a:ext cx="72" cy="47"/>
            </a:xfrm>
            <a:custGeom>
              <a:avLst/>
              <a:gdLst>
                <a:gd name="T0" fmla="*/ 62 w 72"/>
                <a:gd name="T1" fmla="*/ 41 h 47"/>
                <a:gd name="T2" fmla="*/ 0 w 72"/>
                <a:gd name="T3" fmla="*/ 47 h 47"/>
                <a:gd name="T4" fmla="*/ 2 w 72"/>
                <a:gd name="T5" fmla="*/ 35 h 47"/>
                <a:gd name="T6" fmla="*/ 2 w 72"/>
                <a:gd name="T7" fmla="*/ 25 h 47"/>
                <a:gd name="T8" fmla="*/ 2 w 72"/>
                <a:gd name="T9" fmla="*/ 13 h 47"/>
                <a:gd name="T10" fmla="*/ 0 w 72"/>
                <a:gd name="T11" fmla="*/ 0 h 47"/>
                <a:gd name="T12" fmla="*/ 62 w 72"/>
                <a:gd name="T13" fmla="*/ 6 h 47"/>
                <a:gd name="T14" fmla="*/ 67 w 72"/>
                <a:gd name="T15" fmla="*/ 7 h 47"/>
                <a:gd name="T16" fmla="*/ 70 w 72"/>
                <a:gd name="T17" fmla="*/ 11 h 47"/>
                <a:gd name="T18" fmla="*/ 72 w 72"/>
                <a:gd name="T19" fmla="*/ 18 h 47"/>
                <a:gd name="T20" fmla="*/ 72 w 72"/>
                <a:gd name="T21" fmla="*/ 23 h 47"/>
                <a:gd name="T22" fmla="*/ 72 w 72"/>
                <a:gd name="T23" fmla="*/ 30 h 47"/>
                <a:gd name="T24" fmla="*/ 70 w 72"/>
                <a:gd name="T25" fmla="*/ 35 h 47"/>
                <a:gd name="T26" fmla="*/ 67 w 72"/>
                <a:gd name="T27" fmla="*/ 39 h 47"/>
                <a:gd name="T28" fmla="*/ 62 w 72"/>
                <a:gd name="T29" fmla="*/ 41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2"/>
                <a:gd name="T46" fmla="*/ 0 h 47"/>
                <a:gd name="T47" fmla="*/ 72 w 72"/>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2" h="47">
                  <a:moveTo>
                    <a:pt x="62" y="41"/>
                  </a:moveTo>
                  <a:lnTo>
                    <a:pt x="0" y="47"/>
                  </a:lnTo>
                  <a:lnTo>
                    <a:pt x="2" y="35"/>
                  </a:lnTo>
                  <a:lnTo>
                    <a:pt x="2" y="25"/>
                  </a:lnTo>
                  <a:lnTo>
                    <a:pt x="2" y="13"/>
                  </a:lnTo>
                  <a:lnTo>
                    <a:pt x="0" y="0"/>
                  </a:lnTo>
                  <a:lnTo>
                    <a:pt x="62" y="6"/>
                  </a:lnTo>
                  <a:lnTo>
                    <a:pt x="67" y="7"/>
                  </a:lnTo>
                  <a:lnTo>
                    <a:pt x="70" y="11"/>
                  </a:lnTo>
                  <a:lnTo>
                    <a:pt x="72" y="18"/>
                  </a:lnTo>
                  <a:lnTo>
                    <a:pt x="72" y="23"/>
                  </a:lnTo>
                  <a:lnTo>
                    <a:pt x="72" y="30"/>
                  </a:lnTo>
                  <a:lnTo>
                    <a:pt x="70" y="35"/>
                  </a:lnTo>
                  <a:lnTo>
                    <a:pt x="67" y="39"/>
                  </a:lnTo>
                  <a:lnTo>
                    <a:pt x="62" y="41"/>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82" name="Freeform 415"/>
            <p:cNvSpPr>
              <a:spLocks/>
            </p:cNvSpPr>
            <p:nvPr/>
          </p:nvSpPr>
          <p:spPr bwMode="auto">
            <a:xfrm>
              <a:off x="2732" y="4154"/>
              <a:ext cx="72" cy="47"/>
            </a:xfrm>
            <a:custGeom>
              <a:avLst/>
              <a:gdLst>
                <a:gd name="T0" fmla="*/ 62 w 72"/>
                <a:gd name="T1" fmla="*/ 41 h 47"/>
                <a:gd name="T2" fmla="*/ 0 w 72"/>
                <a:gd name="T3" fmla="*/ 47 h 47"/>
                <a:gd name="T4" fmla="*/ 2 w 72"/>
                <a:gd name="T5" fmla="*/ 35 h 47"/>
                <a:gd name="T6" fmla="*/ 2 w 72"/>
                <a:gd name="T7" fmla="*/ 25 h 47"/>
                <a:gd name="T8" fmla="*/ 2 w 72"/>
                <a:gd name="T9" fmla="*/ 13 h 47"/>
                <a:gd name="T10" fmla="*/ 0 w 72"/>
                <a:gd name="T11" fmla="*/ 0 h 47"/>
                <a:gd name="T12" fmla="*/ 62 w 72"/>
                <a:gd name="T13" fmla="*/ 6 h 47"/>
                <a:gd name="T14" fmla="*/ 67 w 72"/>
                <a:gd name="T15" fmla="*/ 7 h 47"/>
                <a:gd name="T16" fmla="*/ 70 w 72"/>
                <a:gd name="T17" fmla="*/ 11 h 47"/>
                <a:gd name="T18" fmla="*/ 72 w 72"/>
                <a:gd name="T19" fmla="*/ 18 h 47"/>
                <a:gd name="T20" fmla="*/ 72 w 72"/>
                <a:gd name="T21" fmla="*/ 23 h 47"/>
                <a:gd name="T22" fmla="*/ 72 w 72"/>
                <a:gd name="T23" fmla="*/ 30 h 47"/>
                <a:gd name="T24" fmla="*/ 70 w 72"/>
                <a:gd name="T25" fmla="*/ 35 h 47"/>
                <a:gd name="T26" fmla="*/ 67 w 72"/>
                <a:gd name="T27" fmla="*/ 39 h 47"/>
                <a:gd name="T28" fmla="*/ 62 w 72"/>
                <a:gd name="T29" fmla="*/ 41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2"/>
                <a:gd name="T46" fmla="*/ 0 h 47"/>
                <a:gd name="T47" fmla="*/ 72 w 72"/>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2" h="47">
                  <a:moveTo>
                    <a:pt x="62" y="41"/>
                  </a:moveTo>
                  <a:lnTo>
                    <a:pt x="0" y="47"/>
                  </a:lnTo>
                  <a:lnTo>
                    <a:pt x="2" y="35"/>
                  </a:lnTo>
                  <a:lnTo>
                    <a:pt x="2" y="25"/>
                  </a:lnTo>
                  <a:lnTo>
                    <a:pt x="2" y="13"/>
                  </a:lnTo>
                  <a:lnTo>
                    <a:pt x="0" y="0"/>
                  </a:lnTo>
                  <a:lnTo>
                    <a:pt x="62" y="6"/>
                  </a:lnTo>
                  <a:lnTo>
                    <a:pt x="67" y="7"/>
                  </a:lnTo>
                  <a:lnTo>
                    <a:pt x="70" y="11"/>
                  </a:lnTo>
                  <a:lnTo>
                    <a:pt x="72" y="18"/>
                  </a:lnTo>
                  <a:lnTo>
                    <a:pt x="72" y="23"/>
                  </a:lnTo>
                  <a:lnTo>
                    <a:pt x="72" y="30"/>
                  </a:lnTo>
                  <a:lnTo>
                    <a:pt x="70" y="35"/>
                  </a:lnTo>
                  <a:lnTo>
                    <a:pt x="67" y="39"/>
                  </a:lnTo>
                  <a:lnTo>
                    <a:pt x="62" y="41"/>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583" name="Freeform 416"/>
            <p:cNvSpPr>
              <a:spLocks/>
            </p:cNvSpPr>
            <p:nvPr/>
          </p:nvSpPr>
          <p:spPr bwMode="auto">
            <a:xfrm>
              <a:off x="2860" y="4002"/>
              <a:ext cx="85" cy="112"/>
            </a:xfrm>
            <a:custGeom>
              <a:avLst/>
              <a:gdLst>
                <a:gd name="T0" fmla="*/ 63 w 85"/>
                <a:gd name="T1" fmla="*/ 7 h 112"/>
                <a:gd name="T2" fmla="*/ 0 w 85"/>
                <a:gd name="T3" fmla="*/ 96 h 112"/>
                <a:gd name="T4" fmla="*/ 14 w 85"/>
                <a:gd name="T5" fmla="*/ 98 h 112"/>
                <a:gd name="T6" fmla="*/ 26 w 85"/>
                <a:gd name="T7" fmla="*/ 102 h 112"/>
                <a:gd name="T8" fmla="*/ 38 w 85"/>
                <a:gd name="T9" fmla="*/ 107 h 112"/>
                <a:gd name="T10" fmla="*/ 49 w 85"/>
                <a:gd name="T11" fmla="*/ 112 h 112"/>
                <a:gd name="T12" fmla="*/ 82 w 85"/>
                <a:gd name="T13" fmla="*/ 20 h 112"/>
                <a:gd name="T14" fmla="*/ 85 w 85"/>
                <a:gd name="T15" fmla="*/ 14 h 112"/>
                <a:gd name="T16" fmla="*/ 85 w 85"/>
                <a:gd name="T17" fmla="*/ 9 h 112"/>
                <a:gd name="T18" fmla="*/ 85 w 85"/>
                <a:gd name="T19" fmla="*/ 4 h 112"/>
                <a:gd name="T20" fmla="*/ 84 w 85"/>
                <a:gd name="T21" fmla="*/ 2 h 112"/>
                <a:gd name="T22" fmla="*/ 78 w 85"/>
                <a:gd name="T23" fmla="*/ 0 h 112"/>
                <a:gd name="T24" fmla="*/ 75 w 85"/>
                <a:gd name="T25" fmla="*/ 0 h 112"/>
                <a:gd name="T26" fmla="*/ 70 w 85"/>
                <a:gd name="T27" fmla="*/ 2 h 112"/>
                <a:gd name="T28" fmla="*/ 63 w 85"/>
                <a:gd name="T29" fmla="*/ 7 h 1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112"/>
                <a:gd name="T47" fmla="*/ 85 w 85"/>
                <a:gd name="T48" fmla="*/ 112 h 11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112">
                  <a:moveTo>
                    <a:pt x="63" y="7"/>
                  </a:moveTo>
                  <a:lnTo>
                    <a:pt x="0" y="96"/>
                  </a:lnTo>
                  <a:lnTo>
                    <a:pt x="14" y="98"/>
                  </a:lnTo>
                  <a:lnTo>
                    <a:pt x="26" y="102"/>
                  </a:lnTo>
                  <a:lnTo>
                    <a:pt x="38" y="107"/>
                  </a:lnTo>
                  <a:lnTo>
                    <a:pt x="49" y="112"/>
                  </a:lnTo>
                  <a:lnTo>
                    <a:pt x="82" y="20"/>
                  </a:lnTo>
                  <a:lnTo>
                    <a:pt x="85" y="14"/>
                  </a:lnTo>
                  <a:lnTo>
                    <a:pt x="85" y="9"/>
                  </a:lnTo>
                  <a:lnTo>
                    <a:pt x="85" y="4"/>
                  </a:lnTo>
                  <a:lnTo>
                    <a:pt x="84" y="2"/>
                  </a:lnTo>
                  <a:lnTo>
                    <a:pt x="78" y="0"/>
                  </a:lnTo>
                  <a:lnTo>
                    <a:pt x="75" y="0"/>
                  </a:lnTo>
                  <a:lnTo>
                    <a:pt x="70" y="2"/>
                  </a:lnTo>
                  <a:lnTo>
                    <a:pt x="63" y="7"/>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584" name="Freeform 417"/>
            <p:cNvSpPr>
              <a:spLocks/>
            </p:cNvSpPr>
            <p:nvPr/>
          </p:nvSpPr>
          <p:spPr bwMode="auto">
            <a:xfrm>
              <a:off x="2860" y="4002"/>
              <a:ext cx="85" cy="112"/>
            </a:xfrm>
            <a:custGeom>
              <a:avLst/>
              <a:gdLst>
                <a:gd name="T0" fmla="*/ 63 w 85"/>
                <a:gd name="T1" fmla="*/ 7 h 112"/>
                <a:gd name="T2" fmla="*/ 0 w 85"/>
                <a:gd name="T3" fmla="*/ 96 h 112"/>
                <a:gd name="T4" fmla="*/ 14 w 85"/>
                <a:gd name="T5" fmla="*/ 98 h 112"/>
                <a:gd name="T6" fmla="*/ 26 w 85"/>
                <a:gd name="T7" fmla="*/ 102 h 112"/>
                <a:gd name="T8" fmla="*/ 38 w 85"/>
                <a:gd name="T9" fmla="*/ 107 h 112"/>
                <a:gd name="T10" fmla="*/ 49 w 85"/>
                <a:gd name="T11" fmla="*/ 112 h 112"/>
                <a:gd name="T12" fmla="*/ 82 w 85"/>
                <a:gd name="T13" fmla="*/ 20 h 112"/>
                <a:gd name="T14" fmla="*/ 85 w 85"/>
                <a:gd name="T15" fmla="*/ 14 h 112"/>
                <a:gd name="T16" fmla="*/ 85 w 85"/>
                <a:gd name="T17" fmla="*/ 9 h 112"/>
                <a:gd name="T18" fmla="*/ 85 w 85"/>
                <a:gd name="T19" fmla="*/ 4 h 112"/>
                <a:gd name="T20" fmla="*/ 84 w 85"/>
                <a:gd name="T21" fmla="*/ 2 h 112"/>
                <a:gd name="T22" fmla="*/ 78 w 85"/>
                <a:gd name="T23" fmla="*/ 0 h 112"/>
                <a:gd name="T24" fmla="*/ 75 w 85"/>
                <a:gd name="T25" fmla="*/ 0 h 112"/>
                <a:gd name="T26" fmla="*/ 70 w 85"/>
                <a:gd name="T27" fmla="*/ 2 h 112"/>
                <a:gd name="T28" fmla="*/ 63 w 85"/>
                <a:gd name="T29" fmla="*/ 7 h 1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112"/>
                <a:gd name="T47" fmla="*/ 85 w 85"/>
                <a:gd name="T48" fmla="*/ 112 h 11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112">
                  <a:moveTo>
                    <a:pt x="63" y="7"/>
                  </a:moveTo>
                  <a:lnTo>
                    <a:pt x="0" y="96"/>
                  </a:lnTo>
                  <a:lnTo>
                    <a:pt x="14" y="98"/>
                  </a:lnTo>
                  <a:lnTo>
                    <a:pt x="26" y="102"/>
                  </a:lnTo>
                  <a:lnTo>
                    <a:pt x="38" y="107"/>
                  </a:lnTo>
                  <a:lnTo>
                    <a:pt x="49" y="112"/>
                  </a:lnTo>
                  <a:lnTo>
                    <a:pt x="82" y="20"/>
                  </a:lnTo>
                  <a:lnTo>
                    <a:pt x="85" y="14"/>
                  </a:lnTo>
                  <a:lnTo>
                    <a:pt x="85" y="9"/>
                  </a:lnTo>
                  <a:lnTo>
                    <a:pt x="85" y="4"/>
                  </a:lnTo>
                  <a:lnTo>
                    <a:pt x="84" y="2"/>
                  </a:lnTo>
                  <a:lnTo>
                    <a:pt x="78" y="0"/>
                  </a:lnTo>
                  <a:lnTo>
                    <a:pt x="75" y="0"/>
                  </a:lnTo>
                  <a:lnTo>
                    <a:pt x="70" y="2"/>
                  </a:lnTo>
                  <a:lnTo>
                    <a:pt x="63" y="7"/>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grpSp>
      <p:grpSp>
        <p:nvGrpSpPr>
          <p:cNvPr id="54284" name="Group 1460"/>
          <p:cNvGrpSpPr>
            <a:grpSpLocks/>
          </p:cNvGrpSpPr>
          <p:nvPr/>
        </p:nvGrpSpPr>
        <p:grpSpPr bwMode="auto">
          <a:xfrm>
            <a:off x="2073275" y="188913"/>
            <a:ext cx="1196975" cy="6489700"/>
            <a:chOff x="2544" y="169"/>
            <a:chExt cx="754" cy="4088"/>
          </a:xfrm>
        </p:grpSpPr>
        <p:sp>
          <p:nvSpPr>
            <p:cNvPr id="54321" name="Freeform 1461"/>
            <p:cNvSpPr>
              <a:spLocks/>
            </p:cNvSpPr>
            <p:nvPr/>
          </p:nvSpPr>
          <p:spPr bwMode="auto">
            <a:xfrm>
              <a:off x="2893" y="1518"/>
              <a:ext cx="155" cy="156"/>
            </a:xfrm>
            <a:custGeom>
              <a:avLst/>
              <a:gdLst>
                <a:gd name="T0" fmla="*/ 155 w 155"/>
                <a:gd name="T1" fmla="*/ 79 h 156"/>
                <a:gd name="T2" fmla="*/ 154 w 155"/>
                <a:gd name="T3" fmla="*/ 94 h 156"/>
                <a:gd name="T4" fmla="*/ 150 w 155"/>
                <a:gd name="T5" fmla="*/ 108 h 156"/>
                <a:gd name="T6" fmla="*/ 142 w 155"/>
                <a:gd name="T7" fmla="*/ 122 h 156"/>
                <a:gd name="T8" fmla="*/ 133 w 155"/>
                <a:gd name="T9" fmla="*/ 133 h 156"/>
                <a:gd name="T10" fmla="*/ 121 w 155"/>
                <a:gd name="T11" fmla="*/ 143 h 156"/>
                <a:gd name="T12" fmla="*/ 108 w 155"/>
                <a:gd name="T13" fmla="*/ 150 h 156"/>
                <a:gd name="T14" fmla="*/ 93 w 155"/>
                <a:gd name="T15" fmla="*/ 156 h 156"/>
                <a:gd name="T16" fmla="*/ 77 w 155"/>
                <a:gd name="T17" fmla="*/ 156 h 156"/>
                <a:gd name="T18" fmla="*/ 63 w 155"/>
                <a:gd name="T19" fmla="*/ 156 h 156"/>
                <a:gd name="T20" fmla="*/ 47 w 155"/>
                <a:gd name="T21" fmla="*/ 150 h 156"/>
                <a:gd name="T22" fmla="*/ 35 w 155"/>
                <a:gd name="T23" fmla="*/ 143 h 156"/>
                <a:gd name="T24" fmla="*/ 23 w 155"/>
                <a:gd name="T25" fmla="*/ 133 h 156"/>
                <a:gd name="T26" fmla="*/ 14 w 155"/>
                <a:gd name="T27" fmla="*/ 122 h 156"/>
                <a:gd name="T28" fmla="*/ 5 w 155"/>
                <a:gd name="T29" fmla="*/ 108 h 156"/>
                <a:gd name="T30" fmla="*/ 2 w 155"/>
                <a:gd name="T31" fmla="*/ 94 h 156"/>
                <a:gd name="T32" fmla="*/ 0 w 155"/>
                <a:gd name="T33" fmla="*/ 79 h 156"/>
                <a:gd name="T34" fmla="*/ 2 w 155"/>
                <a:gd name="T35" fmla="*/ 63 h 156"/>
                <a:gd name="T36" fmla="*/ 5 w 155"/>
                <a:gd name="T37" fmla="*/ 49 h 156"/>
                <a:gd name="T38" fmla="*/ 14 w 155"/>
                <a:gd name="T39" fmla="*/ 35 h 156"/>
                <a:gd name="T40" fmla="*/ 23 w 155"/>
                <a:gd name="T41" fmla="*/ 23 h 156"/>
                <a:gd name="T42" fmla="*/ 35 w 155"/>
                <a:gd name="T43" fmla="*/ 14 h 156"/>
                <a:gd name="T44" fmla="*/ 47 w 155"/>
                <a:gd name="T45" fmla="*/ 7 h 156"/>
                <a:gd name="T46" fmla="*/ 63 w 155"/>
                <a:gd name="T47" fmla="*/ 2 h 156"/>
                <a:gd name="T48" fmla="*/ 77 w 155"/>
                <a:gd name="T49" fmla="*/ 0 h 156"/>
                <a:gd name="T50" fmla="*/ 93 w 155"/>
                <a:gd name="T51" fmla="*/ 2 h 156"/>
                <a:gd name="T52" fmla="*/ 108 w 155"/>
                <a:gd name="T53" fmla="*/ 7 h 156"/>
                <a:gd name="T54" fmla="*/ 121 w 155"/>
                <a:gd name="T55" fmla="*/ 14 h 156"/>
                <a:gd name="T56" fmla="*/ 133 w 155"/>
                <a:gd name="T57" fmla="*/ 23 h 156"/>
                <a:gd name="T58" fmla="*/ 142 w 155"/>
                <a:gd name="T59" fmla="*/ 35 h 156"/>
                <a:gd name="T60" fmla="*/ 150 w 155"/>
                <a:gd name="T61" fmla="*/ 49 h 156"/>
                <a:gd name="T62" fmla="*/ 154 w 155"/>
                <a:gd name="T63" fmla="*/ 63 h 156"/>
                <a:gd name="T64" fmla="*/ 155 w 155"/>
                <a:gd name="T65" fmla="*/ 79 h 15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5"/>
                <a:gd name="T100" fmla="*/ 0 h 156"/>
                <a:gd name="T101" fmla="*/ 155 w 155"/>
                <a:gd name="T102" fmla="*/ 156 h 15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5" h="156">
                  <a:moveTo>
                    <a:pt x="155" y="79"/>
                  </a:moveTo>
                  <a:lnTo>
                    <a:pt x="154" y="94"/>
                  </a:lnTo>
                  <a:lnTo>
                    <a:pt x="150" y="108"/>
                  </a:lnTo>
                  <a:lnTo>
                    <a:pt x="142" y="122"/>
                  </a:lnTo>
                  <a:lnTo>
                    <a:pt x="133" y="133"/>
                  </a:lnTo>
                  <a:lnTo>
                    <a:pt x="121" y="143"/>
                  </a:lnTo>
                  <a:lnTo>
                    <a:pt x="108" y="150"/>
                  </a:lnTo>
                  <a:lnTo>
                    <a:pt x="93" y="156"/>
                  </a:lnTo>
                  <a:lnTo>
                    <a:pt x="77" y="156"/>
                  </a:lnTo>
                  <a:lnTo>
                    <a:pt x="63" y="156"/>
                  </a:lnTo>
                  <a:lnTo>
                    <a:pt x="47" y="150"/>
                  </a:lnTo>
                  <a:lnTo>
                    <a:pt x="35" y="143"/>
                  </a:lnTo>
                  <a:lnTo>
                    <a:pt x="23" y="133"/>
                  </a:lnTo>
                  <a:lnTo>
                    <a:pt x="14" y="122"/>
                  </a:lnTo>
                  <a:lnTo>
                    <a:pt x="5" y="108"/>
                  </a:lnTo>
                  <a:lnTo>
                    <a:pt x="2" y="94"/>
                  </a:lnTo>
                  <a:lnTo>
                    <a:pt x="0" y="79"/>
                  </a:lnTo>
                  <a:lnTo>
                    <a:pt x="2" y="63"/>
                  </a:lnTo>
                  <a:lnTo>
                    <a:pt x="5" y="49"/>
                  </a:lnTo>
                  <a:lnTo>
                    <a:pt x="14" y="35"/>
                  </a:lnTo>
                  <a:lnTo>
                    <a:pt x="23" y="23"/>
                  </a:lnTo>
                  <a:lnTo>
                    <a:pt x="35" y="14"/>
                  </a:lnTo>
                  <a:lnTo>
                    <a:pt x="47" y="7"/>
                  </a:lnTo>
                  <a:lnTo>
                    <a:pt x="63" y="2"/>
                  </a:lnTo>
                  <a:lnTo>
                    <a:pt x="77" y="0"/>
                  </a:lnTo>
                  <a:lnTo>
                    <a:pt x="93" y="2"/>
                  </a:lnTo>
                  <a:lnTo>
                    <a:pt x="108" y="7"/>
                  </a:lnTo>
                  <a:lnTo>
                    <a:pt x="121" y="14"/>
                  </a:lnTo>
                  <a:lnTo>
                    <a:pt x="133" y="23"/>
                  </a:lnTo>
                  <a:lnTo>
                    <a:pt x="142" y="35"/>
                  </a:lnTo>
                  <a:lnTo>
                    <a:pt x="150" y="49"/>
                  </a:lnTo>
                  <a:lnTo>
                    <a:pt x="154" y="63"/>
                  </a:lnTo>
                  <a:lnTo>
                    <a:pt x="155" y="79"/>
                  </a:lnTo>
                  <a:close/>
                </a:path>
              </a:pathLst>
            </a:custGeom>
            <a:gradFill rotWithShape="1">
              <a:gsLst>
                <a:gs pos="0">
                  <a:srgbClr val="FFE3B9"/>
                </a:gs>
                <a:gs pos="100000">
                  <a:srgbClr val="FF99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22" name="Freeform 1462"/>
            <p:cNvSpPr>
              <a:spLocks/>
            </p:cNvSpPr>
            <p:nvPr/>
          </p:nvSpPr>
          <p:spPr bwMode="auto">
            <a:xfrm>
              <a:off x="2788" y="1127"/>
              <a:ext cx="159" cy="159"/>
            </a:xfrm>
            <a:custGeom>
              <a:avLst/>
              <a:gdLst>
                <a:gd name="T0" fmla="*/ 0 w 159"/>
                <a:gd name="T1" fmla="*/ 79 h 159"/>
                <a:gd name="T2" fmla="*/ 2 w 159"/>
                <a:gd name="T3" fmla="*/ 63 h 159"/>
                <a:gd name="T4" fmla="*/ 7 w 159"/>
                <a:gd name="T5" fmla="*/ 47 h 159"/>
                <a:gd name="T6" fmla="*/ 14 w 159"/>
                <a:gd name="T7" fmla="*/ 35 h 159"/>
                <a:gd name="T8" fmla="*/ 25 w 159"/>
                <a:gd name="T9" fmla="*/ 23 h 159"/>
                <a:gd name="T10" fmla="*/ 35 w 159"/>
                <a:gd name="T11" fmla="*/ 12 h 159"/>
                <a:gd name="T12" fmla="*/ 49 w 159"/>
                <a:gd name="T13" fmla="*/ 5 h 159"/>
                <a:gd name="T14" fmla="*/ 65 w 159"/>
                <a:gd name="T15" fmla="*/ 2 h 159"/>
                <a:gd name="T16" fmla="*/ 81 w 159"/>
                <a:gd name="T17" fmla="*/ 0 h 159"/>
                <a:gd name="T18" fmla="*/ 96 w 159"/>
                <a:gd name="T19" fmla="*/ 2 h 159"/>
                <a:gd name="T20" fmla="*/ 112 w 159"/>
                <a:gd name="T21" fmla="*/ 5 h 159"/>
                <a:gd name="T22" fmla="*/ 124 w 159"/>
                <a:gd name="T23" fmla="*/ 12 h 159"/>
                <a:gd name="T24" fmla="*/ 137 w 159"/>
                <a:gd name="T25" fmla="*/ 23 h 159"/>
                <a:gd name="T26" fmla="*/ 147 w 159"/>
                <a:gd name="T27" fmla="*/ 35 h 159"/>
                <a:gd name="T28" fmla="*/ 154 w 159"/>
                <a:gd name="T29" fmla="*/ 47 h 159"/>
                <a:gd name="T30" fmla="*/ 157 w 159"/>
                <a:gd name="T31" fmla="*/ 63 h 159"/>
                <a:gd name="T32" fmla="*/ 159 w 159"/>
                <a:gd name="T33" fmla="*/ 79 h 159"/>
                <a:gd name="T34" fmla="*/ 157 w 159"/>
                <a:gd name="T35" fmla="*/ 94 h 159"/>
                <a:gd name="T36" fmla="*/ 154 w 159"/>
                <a:gd name="T37" fmla="*/ 110 h 159"/>
                <a:gd name="T38" fmla="*/ 147 w 159"/>
                <a:gd name="T39" fmla="*/ 124 h 159"/>
                <a:gd name="T40" fmla="*/ 137 w 159"/>
                <a:gd name="T41" fmla="*/ 135 h 159"/>
                <a:gd name="T42" fmla="*/ 124 w 159"/>
                <a:gd name="T43" fmla="*/ 145 h 159"/>
                <a:gd name="T44" fmla="*/ 112 w 159"/>
                <a:gd name="T45" fmla="*/ 152 h 159"/>
                <a:gd name="T46" fmla="*/ 96 w 159"/>
                <a:gd name="T47" fmla="*/ 157 h 159"/>
                <a:gd name="T48" fmla="*/ 81 w 159"/>
                <a:gd name="T49" fmla="*/ 159 h 159"/>
                <a:gd name="T50" fmla="*/ 65 w 159"/>
                <a:gd name="T51" fmla="*/ 157 h 159"/>
                <a:gd name="T52" fmla="*/ 49 w 159"/>
                <a:gd name="T53" fmla="*/ 152 h 159"/>
                <a:gd name="T54" fmla="*/ 35 w 159"/>
                <a:gd name="T55" fmla="*/ 145 h 159"/>
                <a:gd name="T56" fmla="*/ 25 w 159"/>
                <a:gd name="T57" fmla="*/ 135 h 159"/>
                <a:gd name="T58" fmla="*/ 14 w 159"/>
                <a:gd name="T59" fmla="*/ 124 h 159"/>
                <a:gd name="T60" fmla="*/ 7 w 159"/>
                <a:gd name="T61" fmla="*/ 110 h 159"/>
                <a:gd name="T62" fmla="*/ 2 w 159"/>
                <a:gd name="T63" fmla="*/ 94 h 159"/>
                <a:gd name="T64" fmla="*/ 0 w 159"/>
                <a:gd name="T65" fmla="*/ 79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0" y="79"/>
                  </a:moveTo>
                  <a:lnTo>
                    <a:pt x="2" y="63"/>
                  </a:lnTo>
                  <a:lnTo>
                    <a:pt x="7" y="47"/>
                  </a:lnTo>
                  <a:lnTo>
                    <a:pt x="14" y="35"/>
                  </a:lnTo>
                  <a:lnTo>
                    <a:pt x="25" y="23"/>
                  </a:lnTo>
                  <a:lnTo>
                    <a:pt x="35" y="12"/>
                  </a:lnTo>
                  <a:lnTo>
                    <a:pt x="49" y="5"/>
                  </a:lnTo>
                  <a:lnTo>
                    <a:pt x="65" y="2"/>
                  </a:lnTo>
                  <a:lnTo>
                    <a:pt x="81" y="0"/>
                  </a:lnTo>
                  <a:lnTo>
                    <a:pt x="96" y="2"/>
                  </a:lnTo>
                  <a:lnTo>
                    <a:pt x="112" y="5"/>
                  </a:lnTo>
                  <a:lnTo>
                    <a:pt x="124" y="12"/>
                  </a:lnTo>
                  <a:lnTo>
                    <a:pt x="137" y="23"/>
                  </a:lnTo>
                  <a:lnTo>
                    <a:pt x="147" y="35"/>
                  </a:lnTo>
                  <a:lnTo>
                    <a:pt x="154" y="47"/>
                  </a:lnTo>
                  <a:lnTo>
                    <a:pt x="157" y="63"/>
                  </a:lnTo>
                  <a:lnTo>
                    <a:pt x="159" y="79"/>
                  </a:lnTo>
                  <a:lnTo>
                    <a:pt x="157" y="94"/>
                  </a:lnTo>
                  <a:lnTo>
                    <a:pt x="154" y="110"/>
                  </a:lnTo>
                  <a:lnTo>
                    <a:pt x="147" y="124"/>
                  </a:lnTo>
                  <a:lnTo>
                    <a:pt x="137" y="135"/>
                  </a:lnTo>
                  <a:lnTo>
                    <a:pt x="124" y="145"/>
                  </a:lnTo>
                  <a:lnTo>
                    <a:pt x="112" y="152"/>
                  </a:lnTo>
                  <a:lnTo>
                    <a:pt x="96" y="157"/>
                  </a:lnTo>
                  <a:lnTo>
                    <a:pt x="81" y="159"/>
                  </a:lnTo>
                  <a:lnTo>
                    <a:pt x="65" y="157"/>
                  </a:lnTo>
                  <a:lnTo>
                    <a:pt x="49" y="152"/>
                  </a:lnTo>
                  <a:lnTo>
                    <a:pt x="35" y="145"/>
                  </a:lnTo>
                  <a:lnTo>
                    <a:pt x="25" y="135"/>
                  </a:lnTo>
                  <a:lnTo>
                    <a:pt x="14" y="124"/>
                  </a:lnTo>
                  <a:lnTo>
                    <a:pt x="7" y="110"/>
                  </a:lnTo>
                  <a:lnTo>
                    <a:pt x="2" y="94"/>
                  </a:lnTo>
                  <a:lnTo>
                    <a:pt x="0" y="79"/>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23" name="Freeform 1463"/>
            <p:cNvSpPr>
              <a:spLocks/>
            </p:cNvSpPr>
            <p:nvPr/>
          </p:nvSpPr>
          <p:spPr bwMode="auto">
            <a:xfrm>
              <a:off x="2883" y="893"/>
              <a:ext cx="158" cy="159"/>
            </a:xfrm>
            <a:custGeom>
              <a:avLst/>
              <a:gdLst>
                <a:gd name="T0" fmla="*/ 0 w 158"/>
                <a:gd name="T1" fmla="*/ 79 h 159"/>
                <a:gd name="T2" fmla="*/ 1 w 158"/>
                <a:gd name="T3" fmla="*/ 63 h 159"/>
                <a:gd name="T4" fmla="*/ 7 w 158"/>
                <a:gd name="T5" fmla="*/ 49 h 159"/>
                <a:gd name="T6" fmla="*/ 14 w 158"/>
                <a:gd name="T7" fmla="*/ 35 h 159"/>
                <a:gd name="T8" fmla="*/ 22 w 158"/>
                <a:gd name="T9" fmla="*/ 23 h 159"/>
                <a:gd name="T10" fmla="*/ 35 w 158"/>
                <a:gd name="T11" fmla="*/ 14 h 159"/>
                <a:gd name="T12" fmla="*/ 49 w 158"/>
                <a:gd name="T13" fmla="*/ 5 h 159"/>
                <a:gd name="T14" fmla="*/ 62 w 158"/>
                <a:gd name="T15" fmla="*/ 2 h 159"/>
                <a:gd name="T16" fmla="*/ 80 w 158"/>
                <a:gd name="T17" fmla="*/ 0 h 159"/>
                <a:gd name="T18" fmla="*/ 96 w 158"/>
                <a:gd name="T19" fmla="*/ 2 h 159"/>
                <a:gd name="T20" fmla="*/ 110 w 158"/>
                <a:gd name="T21" fmla="*/ 5 h 159"/>
                <a:gd name="T22" fmla="*/ 124 w 158"/>
                <a:gd name="T23" fmla="*/ 14 h 159"/>
                <a:gd name="T24" fmla="*/ 136 w 158"/>
                <a:gd name="T25" fmla="*/ 23 h 159"/>
                <a:gd name="T26" fmla="*/ 145 w 158"/>
                <a:gd name="T27" fmla="*/ 35 h 159"/>
                <a:gd name="T28" fmla="*/ 153 w 158"/>
                <a:gd name="T29" fmla="*/ 49 h 159"/>
                <a:gd name="T30" fmla="*/ 157 w 158"/>
                <a:gd name="T31" fmla="*/ 63 h 159"/>
                <a:gd name="T32" fmla="*/ 158 w 158"/>
                <a:gd name="T33" fmla="*/ 79 h 159"/>
                <a:gd name="T34" fmla="*/ 157 w 158"/>
                <a:gd name="T35" fmla="*/ 94 h 159"/>
                <a:gd name="T36" fmla="*/ 153 w 158"/>
                <a:gd name="T37" fmla="*/ 110 h 159"/>
                <a:gd name="T38" fmla="*/ 145 w 158"/>
                <a:gd name="T39" fmla="*/ 124 h 159"/>
                <a:gd name="T40" fmla="*/ 136 w 158"/>
                <a:gd name="T41" fmla="*/ 135 h 159"/>
                <a:gd name="T42" fmla="*/ 124 w 158"/>
                <a:gd name="T43" fmla="*/ 145 h 159"/>
                <a:gd name="T44" fmla="*/ 110 w 158"/>
                <a:gd name="T45" fmla="*/ 152 h 159"/>
                <a:gd name="T46" fmla="*/ 96 w 158"/>
                <a:gd name="T47" fmla="*/ 157 h 159"/>
                <a:gd name="T48" fmla="*/ 80 w 158"/>
                <a:gd name="T49" fmla="*/ 159 h 159"/>
                <a:gd name="T50" fmla="*/ 62 w 158"/>
                <a:gd name="T51" fmla="*/ 157 h 159"/>
                <a:gd name="T52" fmla="*/ 49 w 158"/>
                <a:gd name="T53" fmla="*/ 152 h 159"/>
                <a:gd name="T54" fmla="*/ 35 w 158"/>
                <a:gd name="T55" fmla="*/ 145 h 159"/>
                <a:gd name="T56" fmla="*/ 22 w 158"/>
                <a:gd name="T57" fmla="*/ 135 h 159"/>
                <a:gd name="T58" fmla="*/ 14 w 158"/>
                <a:gd name="T59" fmla="*/ 124 h 159"/>
                <a:gd name="T60" fmla="*/ 7 w 158"/>
                <a:gd name="T61" fmla="*/ 110 h 159"/>
                <a:gd name="T62" fmla="*/ 1 w 158"/>
                <a:gd name="T63" fmla="*/ 94 h 159"/>
                <a:gd name="T64" fmla="*/ 0 w 158"/>
                <a:gd name="T65" fmla="*/ 79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8"/>
                <a:gd name="T100" fmla="*/ 0 h 159"/>
                <a:gd name="T101" fmla="*/ 158 w 158"/>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8" h="159">
                  <a:moveTo>
                    <a:pt x="0" y="79"/>
                  </a:moveTo>
                  <a:lnTo>
                    <a:pt x="1" y="63"/>
                  </a:lnTo>
                  <a:lnTo>
                    <a:pt x="7" y="49"/>
                  </a:lnTo>
                  <a:lnTo>
                    <a:pt x="14" y="35"/>
                  </a:lnTo>
                  <a:lnTo>
                    <a:pt x="22" y="23"/>
                  </a:lnTo>
                  <a:lnTo>
                    <a:pt x="35" y="14"/>
                  </a:lnTo>
                  <a:lnTo>
                    <a:pt x="49" y="5"/>
                  </a:lnTo>
                  <a:lnTo>
                    <a:pt x="62" y="2"/>
                  </a:lnTo>
                  <a:lnTo>
                    <a:pt x="80" y="0"/>
                  </a:lnTo>
                  <a:lnTo>
                    <a:pt x="96" y="2"/>
                  </a:lnTo>
                  <a:lnTo>
                    <a:pt x="110" y="5"/>
                  </a:lnTo>
                  <a:lnTo>
                    <a:pt x="124" y="14"/>
                  </a:lnTo>
                  <a:lnTo>
                    <a:pt x="136" y="23"/>
                  </a:lnTo>
                  <a:lnTo>
                    <a:pt x="145" y="35"/>
                  </a:lnTo>
                  <a:lnTo>
                    <a:pt x="153" y="49"/>
                  </a:lnTo>
                  <a:lnTo>
                    <a:pt x="157" y="63"/>
                  </a:lnTo>
                  <a:lnTo>
                    <a:pt x="158" y="79"/>
                  </a:lnTo>
                  <a:lnTo>
                    <a:pt x="157" y="94"/>
                  </a:lnTo>
                  <a:lnTo>
                    <a:pt x="153" y="110"/>
                  </a:lnTo>
                  <a:lnTo>
                    <a:pt x="145" y="124"/>
                  </a:lnTo>
                  <a:lnTo>
                    <a:pt x="136" y="135"/>
                  </a:lnTo>
                  <a:lnTo>
                    <a:pt x="124" y="145"/>
                  </a:lnTo>
                  <a:lnTo>
                    <a:pt x="110" y="152"/>
                  </a:lnTo>
                  <a:lnTo>
                    <a:pt x="96" y="157"/>
                  </a:lnTo>
                  <a:lnTo>
                    <a:pt x="80" y="159"/>
                  </a:lnTo>
                  <a:lnTo>
                    <a:pt x="62" y="157"/>
                  </a:lnTo>
                  <a:lnTo>
                    <a:pt x="49" y="152"/>
                  </a:lnTo>
                  <a:lnTo>
                    <a:pt x="35" y="145"/>
                  </a:lnTo>
                  <a:lnTo>
                    <a:pt x="22" y="135"/>
                  </a:lnTo>
                  <a:lnTo>
                    <a:pt x="14" y="124"/>
                  </a:lnTo>
                  <a:lnTo>
                    <a:pt x="7" y="110"/>
                  </a:lnTo>
                  <a:lnTo>
                    <a:pt x="1" y="94"/>
                  </a:lnTo>
                  <a:lnTo>
                    <a:pt x="0" y="79"/>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24" name="Freeform 1464"/>
            <p:cNvSpPr>
              <a:spLocks/>
            </p:cNvSpPr>
            <p:nvPr/>
          </p:nvSpPr>
          <p:spPr bwMode="auto">
            <a:xfrm>
              <a:off x="2719" y="921"/>
              <a:ext cx="155" cy="156"/>
            </a:xfrm>
            <a:custGeom>
              <a:avLst/>
              <a:gdLst>
                <a:gd name="T0" fmla="*/ 155 w 155"/>
                <a:gd name="T1" fmla="*/ 77 h 156"/>
                <a:gd name="T2" fmla="*/ 153 w 155"/>
                <a:gd name="T3" fmla="*/ 93 h 156"/>
                <a:gd name="T4" fmla="*/ 148 w 155"/>
                <a:gd name="T5" fmla="*/ 108 h 156"/>
                <a:gd name="T6" fmla="*/ 141 w 155"/>
                <a:gd name="T7" fmla="*/ 121 h 156"/>
                <a:gd name="T8" fmla="*/ 132 w 155"/>
                <a:gd name="T9" fmla="*/ 133 h 156"/>
                <a:gd name="T10" fmla="*/ 120 w 155"/>
                <a:gd name="T11" fmla="*/ 142 h 156"/>
                <a:gd name="T12" fmla="*/ 106 w 155"/>
                <a:gd name="T13" fmla="*/ 149 h 156"/>
                <a:gd name="T14" fmla="*/ 92 w 155"/>
                <a:gd name="T15" fmla="*/ 154 h 156"/>
                <a:gd name="T16" fmla="*/ 76 w 155"/>
                <a:gd name="T17" fmla="*/ 156 h 156"/>
                <a:gd name="T18" fmla="*/ 61 w 155"/>
                <a:gd name="T19" fmla="*/ 154 h 156"/>
                <a:gd name="T20" fmla="*/ 47 w 155"/>
                <a:gd name="T21" fmla="*/ 149 h 156"/>
                <a:gd name="T22" fmla="*/ 33 w 155"/>
                <a:gd name="T23" fmla="*/ 142 h 156"/>
                <a:gd name="T24" fmla="*/ 22 w 155"/>
                <a:gd name="T25" fmla="*/ 133 h 156"/>
                <a:gd name="T26" fmla="*/ 12 w 155"/>
                <a:gd name="T27" fmla="*/ 121 h 156"/>
                <a:gd name="T28" fmla="*/ 5 w 155"/>
                <a:gd name="T29" fmla="*/ 108 h 156"/>
                <a:gd name="T30" fmla="*/ 0 w 155"/>
                <a:gd name="T31" fmla="*/ 93 h 156"/>
                <a:gd name="T32" fmla="*/ 0 w 155"/>
                <a:gd name="T33" fmla="*/ 77 h 156"/>
                <a:gd name="T34" fmla="*/ 0 w 155"/>
                <a:gd name="T35" fmla="*/ 61 h 156"/>
                <a:gd name="T36" fmla="*/ 5 w 155"/>
                <a:gd name="T37" fmla="*/ 47 h 156"/>
                <a:gd name="T38" fmla="*/ 12 w 155"/>
                <a:gd name="T39" fmla="*/ 33 h 156"/>
                <a:gd name="T40" fmla="*/ 22 w 155"/>
                <a:gd name="T41" fmla="*/ 23 h 156"/>
                <a:gd name="T42" fmla="*/ 33 w 155"/>
                <a:gd name="T43" fmla="*/ 12 h 156"/>
                <a:gd name="T44" fmla="*/ 47 w 155"/>
                <a:gd name="T45" fmla="*/ 5 h 156"/>
                <a:gd name="T46" fmla="*/ 61 w 155"/>
                <a:gd name="T47" fmla="*/ 2 h 156"/>
                <a:gd name="T48" fmla="*/ 76 w 155"/>
                <a:gd name="T49" fmla="*/ 0 h 156"/>
                <a:gd name="T50" fmla="*/ 92 w 155"/>
                <a:gd name="T51" fmla="*/ 2 h 156"/>
                <a:gd name="T52" fmla="*/ 106 w 155"/>
                <a:gd name="T53" fmla="*/ 5 h 156"/>
                <a:gd name="T54" fmla="*/ 120 w 155"/>
                <a:gd name="T55" fmla="*/ 12 h 156"/>
                <a:gd name="T56" fmla="*/ 132 w 155"/>
                <a:gd name="T57" fmla="*/ 23 h 156"/>
                <a:gd name="T58" fmla="*/ 141 w 155"/>
                <a:gd name="T59" fmla="*/ 33 h 156"/>
                <a:gd name="T60" fmla="*/ 148 w 155"/>
                <a:gd name="T61" fmla="*/ 47 h 156"/>
                <a:gd name="T62" fmla="*/ 153 w 155"/>
                <a:gd name="T63" fmla="*/ 61 h 156"/>
                <a:gd name="T64" fmla="*/ 155 w 155"/>
                <a:gd name="T65" fmla="*/ 77 h 15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5"/>
                <a:gd name="T100" fmla="*/ 0 h 156"/>
                <a:gd name="T101" fmla="*/ 155 w 155"/>
                <a:gd name="T102" fmla="*/ 156 h 15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5" h="156">
                  <a:moveTo>
                    <a:pt x="155" y="77"/>
                  </a:moveTo>
                  <a:lnTo>
                    <a:pt x="153" y="93"/>
                  </a:lnTo>
                  <a:lnTo>
                    <a:pt x="148" y="108"/>
                  </a:lnTo>
                  <a:lnTo>
                    <a:pt x="141" y="121"/>
                  </a:lnTo>
                  <a:lnTo>
                    <a:pt x="132" y="133"/>
                  </a:lnTo>
                  <a:lnTo>
                    <a:pt x="120" y="142"/>
                  </a:lnTo>
                  <a:lnTo>
                    <a:pt x="106" y="149"/>
                  </a:lnTo>
                  <a:lnTo>
                    <a:pt x="92" y="154"/>
                  </a:lnTo>
                  <a:lnTo>
                    <a:pt x="76" y="156"/>
                  </a:lnTo>
                  <a:lnTo>
                    <a:pt x="61" y="154"/>
                  </a:lnTo>
                  <a:lnTo>
                    <a:pt x="47" y="149"/>
                  </a:lnTo>
                  <a:lnTo>
                    <a:pt x="33" y="142"/>
                  </a:lnTo>
                  <a:lnTo>
                    <a:pt x="22" y="133"/>
                  </a:lnTo>
                  <a:lnTo>
                    <a:pt x="12" y="121"/>
                  </a:lnTo>
                  <a:lnTo>
                    <a:pt x="5" y="108"/>
                  </a:lnTo>
                  <a:lnTo>
                    <a:pt x="0" y="93"/>
                  </a:lnTo>
                  <a:lnTo>
                    <a:pt x="0" y="77"/>
                  </a:lnTo>
                  <a:lnTo>
                    <a:pt x="0" y="61"/>
                  </a:lnTo>
                  <a:lnTo>
                    <a:pt x="5" y="47"/>
                  </a:lnTo>
                  <a:lnTo>
                    <a:pt x="12" y="33"/>
                  </a:lnTo>
                  <a:lnTo>
                    <a:pt x="22" y="23"/>
                  </a:lnTo>
                  <a:lnTo>
                    <a:pt x="33" y="12"/>
                  </a:lnTo>
                  <a:lnTo>
                    <a:pt x="47" y="5"/>
                  </a:lnTo>
                  <a:lnTo>
                    <a:pt x="61" y="2"/>
                  </a:lnTo>
                  <a:lnTo>
                    <a:pt x="76" y="0"/>
                  </a:lnTo>
                  <a:lnTo>
                    <a:pt x="92" y="2"/>
                  </a:lnTo>
                  <a:lnTo>
                    <a:pt x="106" y="5"/>
                  </a:lnTo>
                  <a:lnTo>
                    <a:pt x="120" y="12"/>
                  </a:lnTo>
                  <a:lnTo>
                    <a:pt x="132" y="23"/>
                  </a:lnTo>
                  <a:lnTo>
                    <a:pt x="141" y="33"/>
                  </a:lnTo>
                  <a:lnTo>
                    <a:pt x="148" y="47"/>
                  </a:lnTo>
                  <a:lnTo>
                    <a:pt x="153" y="61"/>
                  </a:lnTo>
                  <a:lnTo>
                    <a:pt x="155" y="77"/>
                  </a:lnTo>
                  <a:close/>
                </a:path>
              </a:pathLst>
            </a:custGeom>
            <a:gradFill rotWithShape="1">
              <a:gsLst>
                <a:gs pos="0">
                  <a:srgbClr val="FFE3B9"/>
                </a:gs>
                <a:gs pos="100000">
                  <a:srgbClr val="FF99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25" name="Freeform 1465"/>
            <p:cNvSpPr>
              <a:spLocks/>
            </p:cNvSpPr>
            <p:nvPr/>
          </p:nvSpPr>
          <p:spPr bwMode="auto">
            <a:xfrm>
              <a:off x="2912" y="490"/>
              <a:ext cx="159" cy="159"/>
            </a:xfrm>
            <a:custGeom>
              <a:avLst/>
              <a:gdLst>
                <a:gd name="T0" fmla="*/ 0 w 159"/>
                <a:gd name="T1" fmla="*/ 78 h 159"/>
                <a:gd name="T2" fmla="*/ 2 w 159"/>
                <a:gd name="T3" fmla="*/ 63 h 159"/>
                <a:gd name="T4" fmla="*/ 6 w 159"/>
                <a:gd name="T5" fmla="*/ 47 h 159"/>
                <a:gd name="T6" fmla="*/ 13 w 159"/>
                <a:gd name="T7" fmla="*/ 35 h 159"/>
                <a:gd name="T8" fmla="*/ 23 w 159"/>
                <a:gd name="T9" fmla="*/ 23 h 159"/>
                <a:gd name="T10" fmla="*/ 35 w 159"/>
                <a:gd name="T11" fmla="*/ 12 h 159"/>
                <a:gd name="T12" fmla="*/ 47 w 159"/>
                <a:gd name="T13" fmla="*/ 5 h 159"/>
                <a:gd name="T14" fmla="*/ 63 w 159"/>
                <a:gd name="T15" fmla="*/ 0 h 159"/>
                <a:gd name="T16" fmla="*/ 79 w 159"/>
                <a:gd name="T17" fmla="*/ 0 h 159"/>
                <a:gd name="T18" fmla="*/ 95 w 159"/>
                <a:gd name="T19" fmla="*/ 0 h 159"/>
                <a:gd name="T20" fmla="*/ 110 w 159"/>
                <a:gd name="T21" fmla="*/ 5 h 159"/>
                <a:gd name="T22" fmla="*/ 124 w 159"/>
                <a:gd name="T23" fmla="*/ 12 h 159"/>
                <a:gd name="T24" fmla="*/ 135 w 159"/>
                <a:gd name="T25" fmla="*/ 23 h 159"/>
                <a:gd name="T26" fmla="*/ 145 w 159"/>
                <a:gd name="T27" fmla="*/ 35 h 159"/>
                <a:gd name="T28" fmla="*/ 152 w 159"/>
                <a:gd name="T29" fmla="*/ 47 h 159"/>
                <a:gd name="T30" fmla="*/ 157 w 159"/>
                <a:gd name="T31" fmla="*/ 63 h 159"/>
                <a:gd name="T32" fmla="*/ 159 w 159"/>
                <a:gd name="T33" fmla="*/ 78 h 159"/>
                <a:gd name="T34" fmla="*/ 157 w 159"/>
                <a:gd name="T35" fmla="*/ 94 h 159"/>
                <a:gd name="T36" fmla="*/ 152 w 159"/>
                <a:gd name="T37" fmla="*/ 110 h 159"/>
                <a:gd name="T38" fmla="*/ 145 w 159"/>
                <a:gd name="T39" fmla="*/ 124 h 159"/>
                <a:gd name="T40" fmla="*/ 135 w 159"/>
                <a:gd name="T41" fmla="*/ 134 h 159"/>
                <a:gd name="T42" fmla="*/ 124 w 159"/>
                <a:gd name="T43" fmla="*/ 145 h 159"/>
                <a:gd name="T44" fmla="*/ 110 w 159"/>
                <a:gd name="T45" fmla="*/ 152 h 159"/>
                <a:gd name="T46" fmla="*/ 95 w 159"/>
                <a:gd name="T47" fmla="*/ 157 h 159"/>
                <a:gd name="T48" fmla="*/ 79 w 159"/>
                <a:gd name="T49" fmla="*/ 159 h 159"/>
                <a:gd name="T50" fmla="*/ 63 w 159"/>
                <a:gd name="T51" fmla="*/ 157 h 159"/>
                <a:gd name="T52" fmla="*/ 47 w 159"/>
                <a:gd name="T53" fmla="*/ 152 h 159"/>
                <a:gd name="T54" fmla="*/ 35 w 159"/>
                <a:gd name="T55" fmla="*/ 145 h 159"/>
                <a:gd name="T56" fmla="*/ 23 w 159"/>
                <a:gd name="T57" fmla="*/ 134 h 159"/>
                <a:gd name="T58" fmla="*/ 13 w 159"/>
                <a:gd name="T59" fmla="*/ 124 h 159"/>
                <a:gd name="T60" fmla="*/ 6 w 159"/>
                <a:gd name="T61" fmla="*/ 110 h 159"/>
                <a:gd name="T62" fmla="*/ 2 w 159"/>
                <a:gd name="T63" fmla="*/ 94 h 159"/>
                <a:gd name="T64" fmla="*/ 0 w 159"/>
                <a:gd name="T65" fmla="*/ 78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0" y="78"/>
                  </a:moveTo>
                  <a:lnTo>
                    <a:pt x="2" y="63"/>
                  </a:lnTo>
                  <a:lnTo>
                    <a:pt x="6" y="47"/>
                  </a:lnTo>
                  <a:lnTo>
                    <a:pt x="13" y="35"/>
                  </a:lnTo>
                  <a:lnTo>
                    <a:pt x="23" y="23"/>
                  </a:lnTo>
                  <a:lnTo>
                    <a:pt x="35" y="12"/>
                  </a:lnTo>
                  <a:lnTo>
                    <a:pt x="47" y="5"/>
                  </a:lnTo>
                  <a:lnTo>
                    <a:pt x="63" y="0"/>
                  </a:lnTo>
                  <a:lnTo>
                    <a:pt x="79" y="0"/>
                  </a:lnTo>
                  <a:lnTo>
                    <a:pt x="95" y="0"/>
                  </a:lnTo>
                  <a:lnTo>
                    <a:pt x="110" y="5"/>
                  </a:lnTo>
                  <a:lnTo>
                    <a:pt x="124" y="12"/>
                  </a:lnTo>
                  <a:lnTo>
                    <a:pt x="135" y="23"/>
                  </a:lnTo>
                  <a:lnTo>
                    <a:pt x="145" y="35"/>
                  </a:lnTo>
                  <a:lnTo>
                    <a:pt x="152" y="47"/>
                  </a:lnTo>
                  <a:lnTo>
                    <a:pt x="157" y="63"/>
                  </a:lnTo>
                  <a:lnTo>
                    <a:pt x="159" y="78"/>
                  </a:lnTo>
                  <a:lnTo>
                    <a:pt x="157" y="94"/>
                  </a:lnTo>
                  <a:lnTo>
                    <a:pt x="152" y="110"/>
                  </a:lnTo>
                  <a:lnTo>
                    <a:pt x="145" y="124"/>
                  </a:lnTo>
                  <a:lnTo>
                    <a:pt x="135" y="134"/>
                  </a:lnTo>
                  <a:lnTo>
                    <a:pt x="124" y="145"/>
                  </a:lnTo>
                  <a:lnTo>
                    <a:pt x="110" y="152"/>
                  </a:lnTo>
                  <a:lnTo>
                    <a:pt x="95" y="157"/>
                  </a:lnTo>
                  <a:lnTo>
                    <a:pt x="79" y="159"/>
                  </a:lnTo>
                  <a:lnTo>
                    <a:pt x="63" y="157"/>
                  </a:lnTo>
                  <a:lnTo>
                    <a:pt x="47" y="152"/>
                  </a:lnTo>
                  <a:lnTo>
                    <a:pt x="35" y="145"/>
                  </a:lnTo>
                  <a:lnTo>
                    <a:pt x="23" y="134"/>
                  </a:lnTo>
                  <a:lnTo>
                    <a:pt x="13" y="124"/>
                  </a:lnTo>
                  <a:lnTo>
                    <a:pt x="6" y="110"/>
                  </a:lnTo>
                  <a:lnTo>
                    <a:pt x="2" y="94"/>
                  </a:lnTo>
                  <a:lnTo>
                    <a:pt x="0" y="78"/>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26" name="Freeform 1466"/>
            <p:cNvSpPr>
              <a:spLocks/>
            </p:cNvSpPr>
            <p:nvPr/>
          </p:nvSpPr>
          <p:spPr bwMode="auto">
            <a:xfrm>
              <a:off x="2781" y="265"/>
              <a:ext cx="159" cy="159"/>
            </a:xfrm>
            <a:custGeom>
              <a:avLst/>
              <a:gdLst>
                <a:gd name="T0" fmla="*/ 0 w 159"/>
                <a:gd name="T1" fmla="*/ 80 h 159"/>
                <a:gd name="T2" fmla="*/ 2 w 159"/>
                <a:gd name="T3" fmla="*/ 64 h 159"/>
                <a:gd name="T4" fmla="*/ 7 w 159"/>
                <a:gd name="T5" fmla="*/ 49 h 159"/>
                <a:gd name="T6" fmla="*/ 14 w 159"/>
                <a:gd name="T7" fmla="*/ 35 h 159"/>
                <a:gd name="T8" fmla="*/ 25 w 159"/>
                <a:gd name="T9" fmla="*/ 22 h 159"/>
                <a:gd name="T10" fmla="*/ 35 w 159"/>
                <a:gd name="T11" fmla="*/ 14 h 159"/>
                <a:gd name="T12" fmla="*/ 49 w 159"/>
                <a:gd name="T13" fmla="*/ 7 h 159"/>
                <a:gd name="T14" fmla="*/ 65 w 159"/>
                <a:gd name="T15" fmla="*/ 1 h 159"/>
                <a:gd name="T16" fmla="*/ 81 w 159"/>
                <a:gd name="T17" fmla="*/ 0 h 159"/>
                <a:gd name="T18" fmla="*/ 96 w 159"/>
                <a:gd name="T19" fmla="*/ 1 h 159"/>
                <a:gd name="T20" fmla="*/ 112 w 159"/>
                <a:gd name="T21" fmla="*/ 7 h 159"/>
                <a:gd name="T22" fmla="*/ 124 w 159"/>
                <a:gd name="T23" fmla="*/ 14 h 159"/>
                <a:gd name="T24" fmla="*/ 137 w 159"/>
                <a:gd name="T25" fmla="*/ 22 h 159"/>
                <a:gd name="T26" fmla="*/ 147 w 159"/>
                <a:gd name="T27" fmla="*/ 35 h 159"/>
                <a:gd name="T28" fmla="*/ 154 w 159"/>
                <a:gd name="T29" fmla="*/ 49 h 159"/>
                <a:gd name="T30" fmla="*/ 157 w 159"/>
                <a:gd name="T31" fmla="*/ 64 h 159"/>
                <a:gd name="T32" fmla="*/ 159 w 159"/>
                <a:gd name="T33" fmla="*/ 80 h 159"/>
                <a:gd name="T34" fmla="*/ 157 w 159"/>
                <a:gd name="T35" fmla="*/ 96 h 159"/>
                <a:gd name="T36" fmla="*/ 154 w 159"/>
                <a:gd name="T37" fmla="*/ 110 h 159"/>
                <a:gd name="T38" fmla="*/ 147 w 159"/>
                <a:gd name="T39" fmla="*/ 124 h 159"/>
                <a:gd name="T40" fmla="*/ 137 w 159"/>
                <a:gd name="T41" fmla="*/ 136 h 159"/>
                <a:gd name="T42" fmla="*/ 124 w 159"/>
                <a:gd name="T43" fmla="*/ 145 h 159"/>
                <a:gd name="T44" fmla="*/ 112 w 159"/>
                <a:gd name="T45" fmla="*/ 153 h 159"/>
                <a:gd name="T46" fmla="*/ 96 w 159"/>
                <a:gd name="T47" fmla="*/ 157 h 159"/>
                <a:gd name="T48" fmla="*/ 81 w 159"/>
                <a:gd name="T49" fmla="*/ 159 h 159"/>
                <a:gd name="T50" fmla="*/ 65 w 159"/>
                <a:gd name="T51" fmla="*/ 157 h 159"/>
                <a:gd name="T52" fmla="*/ 49 w 159"/>
                <a:gd name="T53" fmla="*/ 153 h 159"/>
                <a:gd name="T54" fmla="*/ 35 w 159"/>
                <a:gd name="T55" fmla="*/ 145 h 159"/>
                <a:gd name="T56" fmla="*/ 25 w 159"/>
                <a:gd name="T57" fmla="*/ 136 h 159"/>
                <a:gd name="T58" fmla="*/ 14 w 159"/>
                <a:gd name="T59" fmla="*/ 124 h 159"/>
                <a:gd name="T60" fmla="*/ 7 w 159"/>
                <a:gd name="T61" fmla="*/ 110 h 159"/>
                <a:gd name="T62" fmla="*/ 2 w 159"/>
                <a:gd name="T63" fmla="*/ 96 h 159"/>
                <a:gd name="T64" fmla="*/ 0 w 159"/>
                <a:gd name="T65" fmla="*/ 80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0" y="80"/>
                  </a:moveTo>
                  <a:lnTo>
                    <a:pt x="2" y="64"/>
                  </a:lnTo>
                  <a:lnTo>
                    <a:pt x="7" y="49"/>
                  </a:lnTo>
                  <a:lnTo>
                    <a:pt x="14" y="35"/>
                  </a:lnTo>
                  <a:lnTo>
                    <a:pt x="25" y="22"/>
                  </a:lnTo>
                  <a:lnTo>
                    <a:pt x="35" y="14"/>
                  </a:lnTo>
                  <a:lnTo>
                    <a:pt x="49" y="7"/>
                  </a:lnTo>
                  <a:lnTo>
                    <a:pt x="65" y="1"/>
                  </a:lnTo>
                  <a:lnTo>
                    <a:pt x="81" y="0"/>
                  </a:lnTo>
                  <a:lnTo>
                    <a:pt x="96" y="1"/>
                  </a:lnTo>
                  <a:lnTo>
                    <a:pt x="112" y="7"/>
                  </a:lnTo>
                  <a:lnTo>
                    <a:pt x="124" y="14"/>
                  </a:lnTo>
                  <a:lnTo>
                    <a:pt x="137" y="22"/>
                  </a:lnTo>
                  <a:lnTo>
                    <a:pt x="147" y="35"/>
                  </a:lnTo>
                  <a:lnTo>
                    <a:pt x="154" y="49"/>
                  </a:lnTo>
                  <a:lnTo>
                    <a:pt x="157" y="64"/>
                  </a:lnTo>
                  <a:lnTo>
                    <a:pt x="159" y="80"/>
                  </a:lnTo>
                  <a:lnTo>
                    <a:pt x="157" y="96"/>
                  </a:lnTo>
                  <a:lnTo>
                    <a:pt x="154" y="110"/>
                  </a:lnTo>
                  <a:lnTo>
                    <a:pt x="147" y="124"/>
                  </a:lnTo>
                  <a:lnTo>
                    <a:pt x="137" y="136"/>
                  </a:lnTo>
                  <a:lnTo>
                    <a:pt x="124" y="145"/>
                  </a:lnTo>
                  <a:lnTo>
                    <a:pt x="112" y="153"/>
                  </a:lnTo>
                  <a:lnTo>
                    <a:pt x="96" y="157"/>
                  </a:lnTo>
                  <a:lnTo>
                    <a:pt x="81" y="159"/>
                  </a:lnTo>
                  <a:lnTo>
                    <a:pt x="65" y="157"/>
                  </a:lnTo>
                  <a:lnTo>
                    <a:pt x="49" y="153"/>
                  </a:lnTo>
                  <a:lnTo>
                    <a:pt x="35" y="145"/>
                  </a:lnTo>
                  <a:lnTo>
                    <a:pt x="25" y="136"/>
                  </a:lnTo>
                  <a:lnTo>
                    <a:pt x="14" y="124"/>
                  </a:lnTo>
                  <a:lnTo>
                    <a:pt x="7" y="110"/>
                  </a:lnTo>
                  <a:lnTo>
                    <a:pt x="2" y="96"/>
                  </a:lnTo>
                  <a:lnTo>
                    <a:pt x="0" y="80"/>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27" name="Freeform 1467"/>
            <p:cNvSpPr>
              <a:spLocks/>
            </p:cNvSpPr>
            <p:nvPr/>
          </p:nvSpPr>
          <p:spPr bwMode="auto">
            <a:xfrm>
              <a:off x="3136" y="1347"/>
              <a:ext cx="108" cy="108"/>
            </a:xfrm>
            <a:custGeom>
              <a:avLst/>
              <a:gdLst>
                <a:gd name="T0" fmla="*/ 0 w 108"/>
                <a:gd name="T1" fmla="*/ 54 h 108"/>
                <a:gd name="T2" fmla="*/ 2 w 108"/>
                <a:gd name="T3" fmla="*/ 44 h 108"/>
                <a:gd name="T4" fmla="*/ 5 w 108"/>
                <a:gd name="T5" fmla="*/ 33 h 108"/>
                <a:gd name="T6" fmla="*/ 8 w 108"/>
                <a:gd name="T7" fmla="*/ 25 h 108"/>
                <a:gd name="T8" fmla="*/ 15 w 108"/>
                <a:gd name="T9" fmla="*/ 16 h 108"/>
                <a:gd name="T10" fmla="*/ 24 w 108"/>
                <a:gd name="T11" fmla="*/ 9 h 108"/>
                <a:gd name="T12" fmla="*/ 33 w 108"/>
                <a:gd name="T13" fmla="*/ 5 h 108"/>
                <a:gd name="T14" fmla="*/ 43 w 108"/>
                <a:gd name="T15" fmla="*/ 2 h 108"/>
                <a:gd name="T16" fmla="*/ 54 w 108"/>
                <a:gd name="T17" fmla="*/ 0 h 108"/>
                <a:gd name="T18" fmla="*/ 64 w 108"/>
                <a:gd name="T19" fmla="*/ 2 h 108"/>
                <a:gd name="T20" fmla="*/ 75 w 108"/>
                <a:gd name="T21" fmla="*/ 5 h 108"/>
                <a:gd name="T22" fmla="*/ 84 w 108"/>
                <a:gd name="T23" fmla="*/ 9 h 108"/>
                <a:gd name="T24" fmla="*/ 92 w 108"/>
                <a:gd name="T25" fmla="*/ 16 h 108"/>
                <a:gd name="T26" fmla="*/ 99 w 108"/>
                <a:gd name="T27" fmla="*/ 25 h 108"/>
                <a:gd name="T28" fmla="*/ 103 w 108"/>
                <a:gd name="T29" fmla="*/ 33 h 108"/>
                <a:gd name="T30" fmla="*/ 106 w 108"/>
                <a:gd name="T31" fmla="*/ 44 h 108"/>
                <a:gd name="T32" fmla="*/ 108 w 108"/>
                <a:gd name="T33" fmla="*/ 54 h 108"/>
                <a:gd name="T34" fmla="*/ 106 w 108"/>
                <a:gd name="T35" fmla="*/ 65 h 108"/>
                <a:gd name="T36" fmla="*/ 103 w 108"/>
                <a:gd name="T37" fmla="*/ 75 h 108"/>
                <a:gd name="T38" fmla="*/ 99 w 108"/>
                <a:gd name="T39" fmla="*/ 84 h 108"/>
                <a:gd name="T40" fmla="*/ 92 w 108"/>
                <a:gd name="T41" fmla="*/ 93 h 108"/>
                <a:gd name="T42" fmla="*/ 84 w 108"/>
                <a:gd name="T43" fmla="*/ 100 h 108"/>
                <a:gd name="T44" fmla="*/ 75 w 108"/>
                <a:gd name="T45" fmla="*/ 103 h 108"/>
                <a:gd name="T46" fmla="*/ 64 w 108"/>
                <a:gd name="T47" fmla="*/ 107 h 108"/>
                <a:gd name="T48" fmla="*/ 54 w 108"/>
                <a:gd name="T49" fmla="*/ 108 h 108"/>
                <a:gd name="T50" fmla="*/ 43 w 108"/>
                <a:gd name="T51" fmla="*/ 107 h 108"/>
                <a:gd name="T52" fmla="*/ 33 w 108"/>
                <a:gd name="T53" fmla="*/ 103 h 108"/>
                <a:gd name="T54" fmla="*/ 24 w 108"/>
                <a:gd name="T55" fmla="*/ 100 h 108"/>
                <a:gd name="T56" fmla="*/ 15 w 108"/>
                <a:gd name="T57" fmla="*/ 93 h 108"/>
                <a:gd name="T58" fmla="*/ 8 w 108"/>
                <a:gd name="T59" fmla="*/ 84 h 108"/>
                <a:gd name="T60" fmla="*/ 5 w 108"/>
                <a:gd name="T61" fmla="*/ 75 h 108"/>
                <a:gd name="T62" fmla="*/ 2 w 108"/>
                <a:gd name="T63" fmla="*/ 65 h 108"/>
                <a:gd name="T64" fmla="*/ 0 w 108"/>
                <a:gd name="T65" fmla="*/ 54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8"/>
                <a:gd name="T100" fmla="*/ 0 h 108"/>
                <a:gd name="T101" fmla="*/ 108 w 108"/>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8" h="108">
                  <a:moveTo>
                    <a:pt x="0" y="54"/>
                  </a:moveTo>
                  <a:lnTo>
                    <a:pt x="2" y="44"/>
                  </a:lnTo>
                  <a:lnTo>
                    <a:pt x="5" y="33"/>
                  </a:lnTo>
                  <a:lnTo>
                    <a:pt x="8" y="25"/>
                  </a:lnTo>
                  <a:lnTo>
                    <a:pt x="15" y="16"/>
                  </a:lnTo>
                  <a:lnTo>
                    <a:pt x="24" y="9"/>
                  </a:lnTo>
                  <a:lnTo>
                    <a:pt x="33" y="5"/>
                  </a:lnTo>
                  <a:lnTo>
                    <a:pt x="43" y="2"/>
                  </a:lnTo>
                  <a:lnTo>
                    <a:pt x="54" y="0"/>
                  </a:lnTo>
                  <a:lnTo>
                    <a:pt x="64" y="2"/>
                  </a:lnTo>
                  <a:lnTo>
                    <a:pt x="75" y="5"/>
                  </a:lnTo>
                  <a:lnTo>
                    <a:pt x="84" y="9"/>
                  </a:lnTo>
                  <a:lnTo>
                    <a:pt x="92" y="16"/>
                  </a:lnTo>
                  <a:lnTo>
                    <a:pt x="99" y="25"/>
                  </a:lnTo>
                  <a:lnTo>
                    <a:pt x="103" y="33"/>
                  </a:lnTo>
                  <a:lnTo>
                    <a:pt x="106" y="44"/>
                  </a:lnTo>
                  <a:lnTo>
                    <a:pt x="108" y="54"/>
                  </a:lnTo>
                  <a:lnTo>
                    <a:pt x="106" y="65"/>
                  </a:lnTo>
                  <a:lnTo>
                    <a:pt x="103" y="75"/>
                  </a:lnTo>
                  <a:lnTo>
                    <a:pt x="99" y="84"/>
                  </a:lnTo>
                  <a:lnTo>
                    <a:pt x="92" y="93"/>
                  </a:lnTo>
                  <a:lnTo>
                    <a:pt x="84" y="100"/>
                  </a:lnTo>
                  <a:lnTo>
                    <a:pt x="75" y="103"/>
                  </a:lnTo>
                  <a:lnTo>
                    <a:pt x="64" y="107"/>
                  </a:lnTo>
                  <a:lnTo>
                    <a:pt x="54" y="108"/>
                  </a:lnTo>
                  <a:lnTo>
                    <a:pt x="43" y="107"/>
                  </a:lnTo>
                  <a:lnTo>
                    <a:pt x="33" y="103"/>
                  </a:lnTo>
                  <a:lnTo>
                    <a:pt x="24" y="100"/>
                  </a:lnTo>
                  <a:lnTo>
                    <a:pt x="15" y="93"/>
                  </a:lnTo>
                  <a:lnTo>
                    <a:pt x="8" y="84"/>
                  </a:lnTo>
                  <a:lnTo>
                    <a:pt x="5" y="75"/>
                  </a:lnTo>
                  <a:lnTo>
                    <a:pt x="2" y="65"/>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28" name="Freeform 1468"/>
            <p:cNvSpPr>
              <a:spLocks/>
            </p:cNvSpPr>
            <p:nvPr/>
          </p:nvSpPr>
          <p:spPr bwMode="auto">
            <a:xfrm>
              <a:off x="3090" y="918"/>
              <a:ext cx="109" cy="108"/>
            </a:xfrm>
            <a:custGeom>
              <a:avLst/>
              <a:gdLst>
                <a:gd name="T0" fmla="*/ 0 w 109"/>
                <a:gd name="T1" fmla="*/ 54 h 108"/>
                <a:gd name="T2" fmla="*/ 2 w 109"/>
                <a:gd name="T3" fmla="*/ 43 h 108"/>
                <a:gd name="T4" fmla="*/ 6 w 109"/>
                <a:gd name="T5" fmla="*/ 33 h 108"/>
                <a:gd name="T6" fmla="*/ 9 w 109"/>
                <a:gd name="T7" fmla="*/ 24 h 108"/>
                <a:gd name="T8" fmla="*/ 16 w 109"/>
                <a:gd name="T9" fmla="*/ 15 h 108"/>
                <a:gd name="T10" fmla="*/ 25 w 109"/>
                <a:gd name="T11" fmla="*/ 10 h 108"/>
                <a:gd name="T12" fmla="*/ 34 w 109"/>
                <a:gd name="T13" fmla="*/ 5 h 108"/>
                <a:gd name="T14" fmla="*/ 44 w 109"/>
                <a:gd name="T15" fmla="*/ 1 h 108"/>
                <a:gd name="T16" fmla="*/ 54 w 109"/>
                <a:gd name="T17" fmla="*/ 0 h 108"/>
                <a:gd name="T18" fmla="*/ 65 w 109"/>
                <a:gd name="T19" fmla="*/ 1 h 108"/>
                <a:gd name="T20" fmla="*/ 75 w 109"/>
                <a:gd name="T21" fmla="*/ 5 h 108"/>
                <a:gd name="T22" fmla="*/ 84 w 109"/>
                <a:gd name="T23" fmla="*/ 10 h 108"/>
                <a:gd name="T24" fmla="*/ 93 w 109"/>
                <a:gd name="T25" fmla="*/ 15 h 108"/>
                <a:gd name="T26" fmla="*/ 100 w 109"/>
                <a:gd name="T27" fmla="*/ 24 h 108"/>
                <a:gd name="T28" fmla="*/ 103 w 109"/>
                <a:gd name="T29" fmla="*/ 33 h 108"/>
                <a:gd name="T30" fmla="*/ 107 w 109"/>
                <a:gd name="T31" fmla="*/ 43 h 108"/>
                <a:gd name="T32" fmla="*/ 109 w 109"/>
                <a:gd name="T33" fmla="*/ 54 h 108"/>
                <a:gd name="T34" fmla="*/ 107 w 109"/>
                <a:gd name="T35" fmla="*/ 64 h 108"/>
                <a:gd name="T36" fmla="*/ 103 w 109"/>
                <a:gd name="T37" fmla="*/ 75 h 108"/>
                <a:gd name="T38" fmla="*/ 100 w 109"/>
                <a:gd name="T39" fmla="*/ 85 h 108"/>
                <a:gd name="T40" fmla="*/ 93 w 109"/>
                <a:gd name="T41" fmla="*/ 92 h 108"/>
                <a:gd name="T42" fmla="*/ 84 w 109"/>
                <a:gd name="T43" fmla="*/ 99 h 108"/>
                <a:gd name="T44" fmla="*/ 75 w 109"/>
                <a:gd name="T45" fmla="*/ 104 h 108"/>
                <a:gd name="T46" fmla="*/ 65 w 109"/>
                <a:gd name="T47" fmla="*/ 108 h 108"/>
                <a:gd name="T48" fmla="*/ 54 w 109"/>
                <a:gd name="T49" fmla="*/ 108 h 108"/>
                <a:gd name="T50" fmla="*/ 44 w 109"/>
                <a:gd name="T51" fmla="*/ 108 h 108"/>
                <a:gd name="T52" fmla="*/ 34 w 109"/>
                <a:gd name="T53" fmla="*/ 104 h 108"/>
                <a:gd name="T54" fmla="*/ 25 w 109"/>
                <a:gd name="T55" fmla="*/ 99 h 108"/>
                <a:gd name="T56" fmla="*/ 16 w 109"/>
                <a:gd name="T57" fmla="*/ 92 h 108"/>
                <a:gd name="T58" fmla="*/ 9 w 109"/>
                <a:gd name="T59" fmla="*/ 85 h 108"/>
                <a:gd name="T60" fmla="*/ 6 w 109"/>
                <a:gd name="T61" fmla="*/ 75 h 108"/>
                <a:gd name="T62" fmla="*/ 2 w 109"/>
                <a:gd name="T63" fmla="*/ 64 h 108"/>
                <a:gd name="T64" fmla="*/ 0 w 109"/>
                <a:gd name="T65" fmla="*/ 54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9"/>
                <a:gd name="T100" fmla="*/ 0 h 108"/>
                <a:gd name="T101" fmla="*/ 109 w 109"/>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9" h="108">
                  <a:moveTo>
                    <a:pt x="0" y="54"/>
                  </a:moveTo>
                  <a:lnTo>
                    <a:pt x="2" y="43"/>
                  </a:lnTo>
                  <a:lnTo>
                    <a:pt x="6" y="33"/>
                  </a:lnTo>
                  <a:lnTo>
                    <a:pt x="9" y="24"/>
                  </a:lnTo>
                  <a:lnTo>
                    <a:pt x="16" y="15"/>
                  </a:lnTo>
                  <a:lnTo>
                    <a:pt x="25" y="10"/>
                  </a:lnTo>
                  <a:lnTo>
                    <a:pt x="34" y="5"/>
                  </a:lnTo>
                  <a:lnTo>
                    <a:pt x="44" y="1"/>
                  </a:lnTo>
                  <a:lnTo>
                    <a:pt x="54" y="0"/>
                  </a:lnTo>
                  <a:lnTo>
                    <a:pt x="65" y="1"/>
                  </a:lnTo>
                  <a:lnTo>
                    <a:pt x="75" y="5"/>
                  </a:lnTo>
                  <a:lnTo>
                    <a:pt x="84" y="10"/>
                  </a:lnTo>
                  <a:lnTo>
                    <a:pt x="93" y="15"/>
                  </a:lnTo>
                  <a:lnTo>
                    <a:pt x="100" y="24"/>
                  </a:lnTo>
                  <a:lnTo>
                    <a:pt x="103" y="33"/>
                  </a:lnTo>
                  <a:lnTo>
                    <a:pt x="107" y="43"/>
                  </a:lnTo>
                  <a:lnTo>
                    <a:pt x="109" y="54"/>
                  </a:lnTo>
                  <a:lnTo>
                    <a:pt x="107" y="64"/>
                  </a:lnTo>
                  <a:lnTo>
                    <a:pt x="103" y="75"/>
                  </a:lnTo>
                  <a:lnTo>
                    <a:pt x="100" y="85"/>
                  </a:lnTo>
                  <a:lnTo>
                    <a:pt x="93" y="92"/>
                  </a:lnTo>
                  <a:lnTo>
                    <a:pt x="84" y="99"/>
                  </a:lnTo>
                  <a:lnTo>
                    <a:pt x="75" y="104"/>
                  </a:lnTo>
                  <a:lnTo>
                    <a:pt x="65" y="108"/>
                  </a:lnTo>
                  <a:lnTo>
                    <a:pt x="54" y="108"/>
                  </a:lnTo>
                  <a:lnTo>
                    <a:pt x="44" y="108"/>
                  </a:lnTo>
                  <a:lnTo>
                    <a:pt x="34" y="104"/>
                  </a:lnTo>
                  <a:lnTo>
                    <a:pt x="25" y="99"/>
                  </a:lnTo>
                  <a:lnTo>
                    <a:pt x="16" y="92"/>
                  </a:lnTo>
                  <a:lnTo>
                    <a:pt x="9" y="85"/>
                  </a:lnTo>
                  <a:lnTo>
                    <a:pt x="6" y="75"/>
                  </a:lnTo>
                  <a:lnTo>
                    <a:pt x="2" y="64"/>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29" name="Freeform 1469"/>
            <p:cNvSpPr>
              <a:spLocks/>
            </p:cNvSpPr>
            <p:nvPr/>
          </p:nvSpPr>
          <p:spPr bwMode="auto">
            <a:xfrm>
              <a:off x="2616" y="689"/>
              <a:ext cx="106" cy="108"/>
            </a:xfrm>
            <a:custGeom>
              <a:avLst/>
              <a:gdLst>
                <a:gd name="T0" fmla="*/ 0 w 106"/>
                <a:gd name="T1" fmla="*/ 54 h 108"/>
                <a:gd name="T2" fmla="*/ 0 w 106"/>
                <a:gd name="T3" fmla="*/ 44 h 108"/>
                <a:gd name="T4" fmla="*/ 3 w 106"/>
                <a:gd name="T5" fmla="*/ 33 h 108"/>
                <a:gd name="T6" fmla="*/ 8 w 106"/>
                <a:gd name="T7" fmla="*/ 24 h 108"/>
                <a:gd name="T8" fmla="*/ 15 w 106"/>
                <a:gd name="T9" fmla="*/ 16 h 108"/>
                <a:gd name="T10" fmla="*/ 22 w 106"/>
                <a:gd name="T11" fmla="*/ 10 h 108"/>
                <a:gd name="T12" fmla="*/ 31 w 106"/>
                <a:gd name="T13" fmla="*/ 5 h 108"/>
                <a:gd name="T14" fmla="*/ 41 w 106"/>
                <a:gd name="T15" fmla="*/ 2 h 108"/>
                <a:gd name="T16" fmla="*/ 52 w 106"/>
                <a:gd name="T17" fmla="*/ 0 h 108"/>
                <a:gd name="T18" fmla="*/ 64 w 106"/>
                <a:gd name="T19" fmla="*/ 2 h 108"/>
                <a:gd name="T20" fmla="*/ 73 w 106"/>
                <a:gd name="T21" fmla="*/ 5 h 108"/>
                <a:gd name="T22" fmla="*/ 83 w 106"/>
                <a:gd name="T23" fmla="*/ 10 h 108"/>
                <a:gd name="T24" fmla="*/ 90 w 106"/>
                <a:gd name="T25" fmla="*/ 16 h 108"/>
                <a:gd name="T26" fmla="*/ 97 w 106"/>
                <a:gd name="T27" fmla="*/ 24 h 108"/>
                <a:gd name="T28" fmla="*/ 103 w 106"/>
                <a:gd name="T29" fmla="*/ 33 h 108"/>
                <a:gd name="T30" fmla="*/ 106 w 106"/>
                <a:gd name="T31" fmla="*/ 44 h 108"/>
                <a:gd name="T32" fmla="*/ 106 w 106"/>
                <a:gd name="T33" fmla="*/ 54 h 108"/>
                <a:gd name="T34" fmla="*/ 106 w 106"/>
                <a:gd name="T35" fmla="*/ 65 h 108"/>
                <a:gd name="T36" fmla="*/ 103 w 106"/>
                <a:gd name="T37" fmla="*/ 75 h 108"/>
                <a:gd name="T38" fmla="*/ 97 w 106"/>
                <a:gd name="T39" fmla="*/ 84 h 108"/>
                <a:gd name="T40" fmla="*/ 90 w 106"/>
                <a:gd name="T41" fmla="*/ 92 h 108"/>
                <a:gd name="T42" fmla="*/ 83 w 106"/>
                <a:gd name="T43" fmla="*/ 99 h 108"/>
                <a:gd name="T44" fmla="*/ 73 w 106"/>
                <a:gd name="T45" fmla="*/ 105 h 108"/>
                <a:gd name="T46" fmla="*/ 64 w 106"/>
                <a:gd name="T47" fmla="*/ 106 h 108"/>
                <a:gd name="T48" fmla="*/ 52 w 106"/>
                <a:gd name="T49" fmla="*/ 108 h 108"/>
                <a:gd name="T50" fmla="*/ 41 w 106"/>
                <a:gd name="T51" fmla="*/ 106 h 108"/>
                <a:gd name="T52" fmla="*/ 31 w 106"/>
                <a:gd name="T53" fmla="*/ 105 h 108"/>
                <a:gd name="T54" fmla="*/ 22 w 106"/>
                <a:gd name="T55" fmla="*/ 99 h 108"/>
                <a:gd name="T56" fmla="*/ 15 w 106"/>
                <a:gd name="T57" fmla="*/ 92 h 108"/>
                <a:gd name="T58" fmla="*/ 8 w 106"/>
                <a:gd name="T59" fmla="*/ 84 h 108"/>
                <a:gd name="T60" fmla="*/ 3 w 106"/>
                <a:gd name="T61" fmla="*/ 75 h 108"/>
                <a:gd name="T62" fmla="*/ 0 w 106"/>
                <a:gd name="T63" fmla="*/ 65 h 108"/>
                <a:gd name="T64" fmla="*/ 0 w 106"/>
                <a:gd name="T65" fmla="*/ 54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6"/>
                <a:gd name="T100" fmla="*/ 0 h 108"/>
                <a:gd name="T101" fmla="*/ 106 w 106"/>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6" h="108">
                  <a:moveTo>
                    <a:pt x="0" y="54"/>
                  </a:moveTo>
                  <a:lnTo>
                    <a:pt x="0" y="44"/>
                  </a:lnTo>
                  <a:lnTo>
                    <a:pt x="3" y="33"/>
                  </a:lnTo>
                  <a:lnTo>
                    <a:pt x="8" y="24"/>
                  </a:lnTo>
                  <a:lnTo>
                    <a:pt x="15" y="16"/>
                  </a:lnTo>
                  <a:lnTo>
                    <a:pt x="22" y="10"/>
                  </a:lnTo>
                  <a:lnTo>
                    <a:pt x="31" y="5"/>
                  </a:lnTo>
                  <a:lnTo>
                    <a:pt x="41" y="2"/>
                  </a:lnTo>
                  <a:lnTo>
                    <a:pt x="52" y="0"/>
                  </a:lnTo>
                  <a:lnTo>
                    <a:pt x="64" y="2"/>
                  </a:lnTo>
                  <a:lnTo>
                    <a:pt x="73" y="5"/>
                  </a:lnTo>
                  <a:lnTo>
                    <a:pt x="83" y="10"/>
                  </a:lnTo>
                  <a:lnTo>
                    <a:pt x="90" y="16"/>
                  </a:lnTo>
                  <a:lnTo>
                    <a:pt x="97" y="24"/>
                  </a:lnTo>
                  <a:lnTo>
                    <a:pt x="103" y="33"/>
                  </a:lnTo>
                  <a:lnTo>
                    <a:pt x="106" y="44"/>
                  </a:lnTo>
                  <a:lnTo>
                    <a:pt x="106" y="54"/>
                  </a:lnTo>
                  <a:lnTo>
                    <a:pt x="106" y="65"/>
                  </a:lnTo>
                  <a:lnTo>
                    <a:pt x="103" y="75"/>
                  </a:lnTo>
                  <a:lnTo>
                    <a:pt x="97" y="84"/>
                  </a:lnTo>
                  <a:lnTo>
                    <a:pt x="90" y="92"/>
                  </a:lnTo>
                  <a:lnTo>
                    <a:pt x="83" y="99"/>
                  </a:lnTo>
                  <a:lnTo>
                    <a:pt x="73" y="105"/>
                  </a:lnTo>
                  <a:lnTo>
                    <a:pt x="64" y="106"/>
                  </a:lnTo>
                  <a:lnTo>
                    <a:pt x="52" y="108"/>
                  </a:lnTo>
                  <a:lnTo>
                    <a:pt x="41" y="106"/>
                  </a:lnTo>
                  <a:lnTo>
                    <a:pt x="31" y="105"/>
                  </a:lnTo>
                  <a:lnTo>
                    <a:pt x="22" y="99"/>
                  </a:lnTo>
                  <a:lnTo>
                    <a:pt x="15" y="92"/>
                  </a:lnTo>
                  <a:lnTo>
                    <a:pt x="8" y="84"/>
                  </a:lnTo>
                  <a:lnTo>
                    <a:pt x="3" y="75"/>
                  </a:lnTo>
                  <a:lnTo>
                    <a:pt x="0" y="65"/>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30" name="Freeform 1470"/>
            <p:cNvSpPr>
              <a:spLocks/>
            </p:cNvSpPr>
            <p:nvPr/>
          </p:nvSpPr>
          <p:spPr bwMode="auto">
            <a:xfrm>
              <a:off x="2629" y="291"/>
              <a:ext cx="109" cy="108"/>
            </a:xfrm>
            <a:custGeom>
              <a:avLst/>
              <a:gdLst>
                <a:gd name="T0" fmla="*/ 0 w 109"/>
                <a:gd name="T1" fmla="*/ 54 h 108"/>
                <a:gd name="T2" fmla="*/ 2 w 109"/>
                <a:gd name="T3" fmla="*/ 42 h 108"/>
                <a:gd name="T4" fmla="*/ 4 w 109"/>
                <a:gd name="T5" fmla="*/ 33 h 108"/>
                <a:gd name="T6" fmla="*/ 9 w 109"/>
                <a:gd name="T7" fmla="*/ 23 h 108"/>
                <a:gd name="T8" fmla="*/ 16 w 109"/>
                <a:gd name="T9" fmla="*/ 16 h 108"/>
                <a:gd name="T10" fmla="*/ 23 w 109"/>
                <a:gd name="T11" fmla="*/ 9 h 108"/>
                <a:gd name="T12" fmla="*/ 34 w 109"/>
                <a:gd name="T13" fmla="*/ 3 h 108"/>
                <a:gd name="T14" fmla="*/ 44 w 109"/>
                <a:gd name="T15" fmla="*/ 0 h 108"/>
                <a:gd name="T16" fmla="*/ 55 w 109"/>
                <a:gd name="T17" fmla="*/ 0 h 108"/>
                <a:gd name="T18" fmla="*/ 65 w 109"/>
                <a:gd name="T19" fmla="*/ 0 h 108"/>
                <a:gd name="T20" fmla="*/ 76 w 109"/>
                <a:gd name="T21" fmla="*/ 3 h 108"/>
                <a:gd name="T22" fmla="*/ 84 w 109"/>
                <a:gd name="T23" fmla="*/ 9 h 108"/>
                <a:gd name="T24" fmla="*/ 93 w 109"/>
                <a:gd name="T25" fmla="*/ 16 h 108"/>
                <a:gd name="T26" fmla="*/ 98 w 109"/>
                <a:gd name="T27" fmla="*/ 23 h 108"/>
                <a:gd name="T28" fmla="*/ 103 w 109"/>
                <a:gd name="T29" fmla="*/ 33 h 108"/>
                <a:gd name="T30" fmla="*/ 107 w 109"/>
                <a:gd name="T31" fmla="*/ 42 h 108"/>
                <a:gd name="T32" fmla="*/ 109 w 109"/>
                <a:gd name="T33" fmla="*/ 54 h 108"/>
                <a:gd name="T34" fmla="*/ 107 w 109"/>
                <a:gd name="T35" fmla="*/ 64 h 108"/>
                <a:gd name="T36" fmla="*/ 103 w 109"/>
                <a:gd name="T37" fmla="*/ 75 h 108"/>
                <a:gd name="T38" fmla="*/ 98 w 109"/>
                <a:gd name="T39" fmla="*/ 84 h 108"/>
                <a:gd name="T40" fmla="*/ 93 w 109"/>
                <a:gd name="T41" fmla="*/ 91 h 108"/>
                <a:gd name="T42" fmla="*/ 84 w 109"/>
                <a:gd name="T43" fmla="*/ 98 h 108"/>
                <a:gd name="T44" fmla="*/ 76 w 109"/>
                <a:gd name="T45" fmla="*/ 103 h 108"/>
                <a:gd name="T46" fmla="*/ 65 w 109"/>
                <a:gd name="T47" fmla="*/ 106 h 108"/>
                <a:gd name="T48" fmla="*/ 55 w 109"/>
                <a:gd name="T49" fmla="*/ 108 h 108"/>
                <a:gd name="T50" fmla="*/ 44 w 109"/>
                <a:gd name="T51" fmla="*/ 106 h 108"/>
                <a:gd name="T52" fmla="*/ 34 w 109"/>
                <a:gd name="T53" fmla="*/ 103 h 108"/>
                <a:gd name="T54" fmla="*/ 23 w 109"/>
                <a:gd name="T55" fmla="*/ 98 h 108"/>
                <a:gd name="T56" fmla="*/ 16 w 109"/>
                <a:gd name="T57" fmla="*/ 91 h 108"/>
                <a:gd name="T58" fmla="*/ 9 w 109"/>
                <a:gd name="T59" fmla="*/ 84 h 108"/>
                <a:gd name="T60" fmla="*/ 4 w 109"/>
                <a:gd name="T61" fmla="*/ 75 h 108"/>
                <a:gd name="T62" fmla="*/ 2 w 109"/>
                <a:gd name="T63" fmla="*/ 64 h 108"/>
                <a:gd name="T64" fmla="*/ 0 w 109"/>
                <a:gd name="T65" fmla="*/ 54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9"/>
                <a:gd name="T100" fmla="*/ 0 h 108"/>
                <a:gd name="T101" fmla="*/ 109 w 109"/>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9" h="108">
                  <a:moveTo>
                    <a:pt x="0" y="54"/>
                  </a:moveTo>
                  <a:lnTo>
                    <a:pt x="2" y="42"/>
                  </a:lnTo>
                  <a:lnTo>
                    <a:pt x="4" y="33"/>
                  </a:lnTo>
                  <a:lnTo>
                    <a:pt x="9" y="23"/>
                  </a:lnTo>
                  <a:lnTo>
                    <a:pt x="16" y="16"/>
                  </a:lnTo>
                  <a:lnTo>
                    <a:pt x="23" y="9"/>
                  </a:lnTo>
                  <a:lnTo>
                    <a:pt x="34" y="3"/>
                  </a:lnTo>
                  <a:lnTo>
                    <a:pt x="44" y="0"/>
                  </a:lnTo>
                  <a:lnTo>
                    <a:pt x="55" y="0"/>
                  </a:lnTo>
                  <a:lnTo>
                    <a:pt x="65" y="0"/>
                  </a:lnTo>
                  <a:lnTo>
                    <a:pt x="76" y="3"/>
                  </a:lnTo>
                  <a:lnTo>
                    <a:pt x="84" y="9"/>
                  </a:lnTo>
                  <a:lnTo>
                    <a:pt x="93" y="16"/>
                  </a:lnTo>
                  <a:lnTo>
                    <a:pt x="98" y="23"/>
                  </a:lnTo>
                  <a:lnTo>
                    <a:pt x="103" y="33"/>
                  </a:lnTo>
                  <a:lnTo>
                    <a:pt x="107" y="42"/>
                  </a:lnTo>
                  <a:lnTo>
                    <a:pt x="109" y="54"/>
                  </a:lnTo>
                  <a:lnTo>
                    <a:pt x="107" y="64"/>
                  </a:lnTo>
                  <a:lnTo>
                    <a:pt x="103" y="75"/>
                  </a:lnTo>
                  <a:lnTo>
                    <a:pt x="98" y="84"/>
                  </a:lnTo>
                  <a:lnTo>
                    <a:pt x="93" y="91"/>
                  </a:lnTo>
                  <a:lnTo>
                    <a:pt x="84" y="98"/>
                  </a:lnTo>
                  <a:lnTo>
                    <a:pt x="76" y="103"/>
                  </a:lnTo>
                  <a:lnTo>
                    <a:pt x="65" y="106"/>
                  </a:lnTo>
                  <a:lnTo>
                    <a:pt x="55" y="108"/>
                  </a:lnTo>
                  <a:lnTo>
                    <a:pt x="44" y="106"/>
                  </a:lnTo>
                  <a:lnTo>
                    <a:pt x="34" y="103"/>
                  </a:lnTo>
                  <a:lnTo>
                    <a:pt x="23" y="98"/>
                  </a:lnTo>
                  <a:lnTo>
                    <a:pt x="16" y="91"/>
                  </a:lnTo>
                  <a:lnTo>
                    <a:pt x="9" y="84"/>
                  </a:lnTo>
                  <a:lnTo>
                    <a:pt x="4" y="75"/>
                  </a:lnTo>
                  <a:lnTo>
                    <a:pt x="2" y="64"/>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31" name="Freeform 1471"/>
            <p:cNvSpPr>
              <a:spLocks/>
            </p:cNvSpPr>
            <p:nvPr/>
          </p:nvSpPr>
          <p:spPr bwMode="auto">
            <a:xfrm>
              <a:off x="2544" y="1120"/>
              <a:ext cx="169" cy="171"/>
            </a:xfrm>
            <a:custGeom>
              <a:avLst/>
              <a:gdLst>
                <a:gd name="T0" fmla="*/ 0 w 169"/>
                <a:gd name="T1" fmla="*/ 86 h 171"/>
                <a:gd name="T2" fmla="*/ 2 w 169"/>
                <a:gd name="T3" fmla="*/ 68 h 171"/>
                <a:gd name="T4" fmla="*/ 7 w 169"/>
                <a:gd name="T5" fmla="*/ 53 h 171"/>
                <a:gd name="T6" fmla="*/ 14 w 169"/>
                <a:gd name="T7" fmla="*/ 39 h 171"/>
                <a:gd name="T8" fmla="*/ 24 w 169"/>
                <a:gd name="T9" fmla="*/ 26 h 171"/>
                <a:gd name="T10" fmla="*/ 37 w 169"/>
                <a:gd name="T11" fmla="*/ 16 h 171"/>
                <a:gd name="T12" fmla="*/ 52 w 169"/>
                <a:gd name="T13" fmla="*/ 7 h 171"/>
                <a:gd name="T14" fmla="*/ 68 w 169"/>
                <a:gd name="T15" fmla="*/ 2 h 171"/>
                <a:gd name="T16" fmla="*/ 85 w 169"/>
                <a:gd name="T17" fmla="*/ 0 h 171"/>
                <a:gd name="T18" fmla="*/ 101 w 169"/>
                <a:gd name="T19" fmla="*/ 2 h 171"/>
                <a:gd name="T20" fmla="*/ 119 w 169"/>
                <a:gd name="T21" fmla="*/ 7 h 171"/>
                <a:gd name="T22" fmla="*/ 133 w 169"/>
                <a:gd name="T23" fmla="*/ 16 h 171"/>
                <a:gd name="T24" fmla="*/ 145 w 169"/>
                <a:gd name="T25" fmla="*/ 26 h 171"/>
                <a:gd name="T26" fmla="*/ 155 w 169"/>
                <a:gd name="T27" fmla="*/ 39 h 171"/>
                <a:gd name="T28" fmla="*/ 162 w 169"/>
                <a:gd name="T29" fmla="*/ 53 h 171"/>
                <a:gd name="T30" fmla="*/ 168 w 169"/>
                <a:gd name="T31" fmla="*/ 68 h 171"/>
                <a:gd name="T32" fmla="*/ 169 w 169"/>
                <a:gd name="T33" fmla="*/ 86 h 171"/>
                <a:gd name="T34" fmla="*/ 168 w 169"/>
                <a:gd name="T35" fmla="*/ 103 h 171"/>
                <a:gd name="T36" fmla="*/ 162 w 169"/>
                <a:gd name="T37" fmla="*/ 119 h 171"/>
                <a:gd name="T38" fmla="*/ 155 w 169"/>
                <a:gd name="T39" fmla="*/ 133 h 171"/>
                <a:gd name="T40" fmla="*/ 145 w 169"/>
                <a:gd name="T41" fmla="*/ 147 h 171"/>
                <a:gd name="T42" fmla="*/ 133 w 169"/>
                <a:gd name="T43" fmla="*/ 157 h 171"/>
                <a:gd name="T44" fmla="*/ 119 w 169"/>
                <a:gd name="T45" fmla="*/ 164 h 171"/>
                <a:gd name="T46" fmla="*/ 101 w 169"/>
                <a:gd name="T47" fmla="*/ 169 h 171"/>
                <a:gd name="T48" fmla="*/ 85 w 169"/>
                <a:gd name="T49" fmla="*/ 171 h 171"/>
                <a:gd name="T50" fmla="*/ 68 w 169"/>
                <a:gd name="T51" fmla="*/ 169 h 171"/>
                <a:gd name="T52" fmla="*/ 52 w 169"/>
                <a:gd name="T53" fmla="*/ 164 h 171"/>
                <a:gd name="T54" fmla="*/ 37 w 169"/>
                <a:gd name="T55" fmla="*/ 157 h 171"/>
                <a:gd name="T56" fmla="*/ 24 w 169"/>
                <a:gd name="T57" fmla="*/ 147 h 171"/>
                <a:gd name="T58" fmla="*/ 14 w 169"/>
                <a:gd name="T59" fmla="*/ 133 h 171"/>
                <a:gd name="T60" fmla="*/ 7 w 169"/>
                <a:gd name="T61" fmla="*/ 119 h 171"/>
                <a:gd name="T62" fmla="*/ 2 w 169"/>
                <a:gd name="T63" fmla="*/ 103 h 171"/>
                <a:gd name="T64" fmla="*/ 0 w 169"/>
                <a:gd name="T65" fmla="*/ 86 h 17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69"/>
                <a:gd name="T100" fmla="*/ 0 h 171"/>
                <a:gd name="T101" fmla="*/ 169 w 169"/>
                <a:gd name="T102" fmla="*/ 171 h 17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69" h="171">
                  <a:moveTo>
                    <a:pt x="0" y="86"/>
                  </a:moveTo>
                  <a:lnTo>
                    <a:pt x="2" y="68"/>
                  </a:lnTo>
                  <a:lnTo>
                    <a:pt x="7" y="53"/>
                  </a:lnTo>
                  <a:lnTo>
                    <a:pt x="14" y="39"/>
                  </a:lnTo>
                  <a:lnTo>
                    <a:pt x="24" y="26"/>
                  </a:lnTo>
                  <a:lnTo>
                    <a:pt x="37" y="16"/>
                  </a:lnTo>
                  <a:lnTo>
                    <a:pt x="52" y="7"/>
                  </a:lnTo>
                  <a:lnTo>
                    <a:pt x="68" y="2"/>
                  </a:lnTo>
                  <a:lnTo>
                    <a:pt x="85" y="0"/>
                  </a:lnTo>
                  <a:lnTo>
                    <a:pt x="101" y="2"/>
                  </a:lnTo>
                  <a:lnTo>
                    <a:pt x="119" y="7"/>
                  </a:lnTo>
                  <a:lnTo>
                    <a:pt x="133" y="16"/>
                  </a:lnTo>
                  <a:lnTo>
                    <a:pt x="145" y="26"/>
                  </a:lnTo>
                  <a:lnTo>
                    <a:pt x="155" y="39"/>
                  </a:lnTo>
                  <a:lnTo>
                    <a:pt x="162" y="53"/>
                  </a:lnTo>
                  <a:lnTo>
                    <a:pt x="168" y="68"/>
                  </a:lnTo>
                  <a:lnTo>
                    <a:pt x="169" y="86"/>
                  </a:lnTo>
                  <a:lnTo>
                    <a:pt x="168" y="103"/>
                  </a:lnTo>
                  <a:lnTo>
                    <a:pt x="162" y="119"/>
                  </a:lnTo>
                  <a:lnTo>
                    <a:pt x="155" y="133"/>
                  </a:lnTo>
                  <a:lnTo>
                    <a:pt x="145" y="147"/>
                  </a:lnTo>
                  <a:lnTo>
                    <a:pt x="133" y="157"/>
                  </a:lnTo>
                  <a:lnTo>
                    <a:pt x="119" y="164"/>
                  </a:lnTo>
                  <a:lnTo>
                    <a:pt x="101" y="169"/>
                  </a:lnTo>
                  <a:lnTo>
                    <a:pt x="85" y="171"/>
                  </a:lnTo>
                  <a:lnTo>
                    <a:pt x="68" y="169"/>
                  </a:lnTo>
                  <a:lnTo>
                    <a:pt x="52" y="164"/>
                  </a:lnTo>
                  <a:lnTo>
                    <a:pt x="37" y="157"/>
                  </a:lnTo>
                  <a:lnTo>
                    <a:pt x="24" y="147"/>
                  </a:lnTo>
                  <a:lnTo>
                    <a:pt x="14" y="133"/>
                  </a:lnTo>
                  <a:lnTo>
                    <a:pt x="7" y="119"/>
                  </a:lnTo>
                  <a:lnTo>
                    <a:pt x="2" y="103"/>
                  </a:lnTo>
                  <a:lnTo>
                    <a:pt x="0" y="86"/>
                  </a:lnTo>
                  <a:close/>
                </a:path>
              </a:pathLst>
            </a:custGeom>
            <a:gradFill rotWithShape="1">
              <a:gsLst>
                <a:gs pos="0">
                  <a:srgbClr val="FFE2DB"/>
                </a:gs>
                <a:gs pos="100000">
                  <a:srgbClr val="EC2D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32" name="Freeform 1472"/>
            <p:cNvSpPr>
              <a:spLocks/>
            </p:cNvSpPr>
            <p:nvPr/>
          </p:nvSpPr>
          <p:spPr bwMode="auto">
            <a:xfrm>
              <a:off x="3127" y="483"/>
              <a:ext cx="171" cy="171"/>
            </a:xfrm>
            <a:custGeom>
              <a:avLst/>
              <a:gdLst>
                <a:gd name="T0" fmla="*/ 0 w 171"/>
                <a:gd name="T1" fmla="*/ 85 h 171"/>
                <a:gd name="T2" fmla="*/ 2 w 171"/>
                <a:gd name="T3" fmla="*/ 68 h 171"/>
                <a:gd name="T4" fmla="*/ 7 w 171"/>
                <a:gd name="T5" fmla="*/ 52 h 171"/>
                <a:gd name="T6" fmla="*/ 16 w 171"/>
                <a:gd name="T7" fmla="*/ 38 h 171"/>
                <a:gd name="T8" fmla="*/ 26 w 171"/>
                <a:gd name="T9" fmla="*/ 26 h 171"/>
                <a:gd name="T10" fmla="*/ 38 w 171"/>
                <a:gd name="T11" fmla="*/ 16 h 171"/>
                <a:gd name="T12" fmla="*/ 52 w 171"/>
                <a:gd name="T13" fmla="*/ 7 h 171"/>
                <a:gd name="T14" fmla="*/ 68 w 171"/>
                <a:gd name="T15" fmla="*/ 2 h 171"/>
                <a:gd name="T16" fmla="*/ 86 w 171"/>
                <a:gd name="T17" fmla="*/ 0 h 171"/>
                <a:gd name="T18" fmla="*/ 103 w 171"/>
                <a:gd name="T19" fmla="*/ 2 h 171"/>
                <a:gd name="T20" fmla="*/ 119 w 171"/>
                <a:gd name="T21" fmla="*/ 7 h 171"/>
                <a:gd name="T22" fmla="*/ 133 w 171"/>
                <a:gd name="T23" fmla="*/ 16 h 171"/>
                <a:gd name="T24" fmla="*/ 147 w 171"/>
                <a:gd name="T25" fmla="*/ 26 h 171"/>
                <a:gd name="T26" fmla="*/ 157 w 171"/>
                <a:gd name="T27" fmla="*/ 38 h 171"/>
                <a:gd name="T28" fmla="*/ 164 w 171"/>
                <a:gd name="T29" fmla="*/ 52 h 171"/>
                <a:gd name="T30" fmla="*/ 169 w 171"/>
                <a:gd name="T31" fmla="*/ 68 h 171"/>
                <a:gd name="T32" fmla="*/ 171 w 171"/>
                <a:gd name="T33" fmla="*/ 85 h 171"/>
                <a:gd name="T34" fmla="*/ 169 w 171"/>
                <a:gd name="T35" fmla="*/ 103 h 171"/>
                <a:gd name="T36" fmla="*/ 164 w 171"/>
                <a:gd name="T37" fmla="*/ 119 h 171"/>
                <a:gd name="T38" fmla="*/ 157 w 171"/>
                <a:gd name="T39" fmla="*/ 133 h 171"/>
                <a:gd name="T40" fmla="*/ 147 w 171"/>
                <a:gd name="T41" fmla="*/ 147 h 171"/>
                <a:gd name="T42" fmla="*/ 133 w 171"/>
                <a:gd name="T43" fmla="*/ 155 h 171"/>
                <a:gd name="T44" fmla="*/ 119 w 171"/>
                <a:gd name="T45" fmla="*/ 164 h 171"/>
                <a:gd name="T46" fmla="*/ 103 w 171"/>
                <a:gd name="T47" fmla="*/ 169 h 171"/>
                <a:gd name="T48" fmla="*/ 86 w 171"/>
                <a:gd name="T49" fmla="*/ 171 h 171"/>
                <a:gd name="T50" fmla="*/ 68 w 171"/>
                <a:gd name="T51" fmla="*/ 169 h 171"/>
                <a:gd name="T52" fmla="*/ 52 w 171"/>
                <a:gd name="T53" fmla="*/ 164 h 171"/>
                <a:gd name="T54" fmla="*/ 38 w 171"/>
                <a:gd name="T55" fmla="*/ 155 h 171"/>
                <a:gd name="T56" fmla="*/ 26 w 171"/>
                <a:gd name="T57" fmla="*/ 147 h 171"/>
                <a:gd name="T58" fmla="*/ 16 w 171"/>
                <a:gd name="T59" fmla="*/ 133 h 171"/>
                <a:gd name="T60" fmla="*/ 7 w 171"/>
                <a:gd name="T61" fmla="*/ 119 h 171"/>
                <a:gd name="T62" fmla="*/ 2 w 171"/>
                <a:gd name="T63" fmla="*/ 103 h 171"/>
                <a:gd name="T64" fmla="*/ 0 w 171"/>
                <a:gd name="T65" fmla="*/ 85 h 17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71"/>
                <a:gd name="T100" fmla="*/ 0 h 171"/>
                <a:gd name="T101" fmla="*/ 171 w 171"/>
                <a:gd name="T102" fmla="*/ 171 h 17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71" h="171">
                  <a:moveTo>
                    <a:pt x="0" y="85"/>
                  </a:moveTo>
                  <a:lnTo>
                    <a:pt x="2" y="68"/>
                  </a:lnTo>
                  <a:lnTo>
                    <a:pt x="7" y="52"/>
                  </a:lnTo>
                  <a:lnTo>
                    <a:pt x="16" y="38"/>
                  </a:lnTo>
                  <a:lnTo>
                    <a:pt x="26" y="26"/>
                  </a:lnTo>
                  <a:lnTo>
                    <a:pt x="38" y="16"/>
                  </a:lnTo>
                  <a:lnTo>
                    <a:pt x="52" y="7"/>
                  </a:lnTo>
                  <a:lnTo>
                    <a:pt x="68" y="2"/>
                  </a:lnTo>
                  <a:lnTo>
                    <a:pt x="86" y="0"/>
                  </a:lnTo>
                  <a:lnTo>
                    <a:pt x="103" y="2"/>
                  </a:lnTo>
                  <a:lnTo>
                    <a:pt x="119" y="7"/>
                  </a:lnTo>
                  <a:lnTo>
                    <a:pt x="133" y="16"/>
                  </a:lnTo>
                  <a:lnTo>
                    <a:pt x="147" y="26"/>
                  </a:lnTo>
                  <a:lnTo>
                    <a:pt x="157" y="38"/>
                  </a:lnTo>
                  <a:lnTo>
                    <a:pt x="164" y="52"/>
                  </a:lnTo>
                  <a:lnTo>
                    <a:pt x="169" y="68"/>
                  </a:lnTo>
                  <a:lnTo>
                    <a:pt x="171" y="85"/>
                  </a:lnTo>
                  <a:lnTo>
                    <a:pt x="169" y="103"/>
                  </a:lnTo>
                  <a:lnTo>
                    <a:pt x="164" y="119"/>
                  </a:lnTo>
                  <a:lnTo>
                    <a:pt x="157" y="133"/>
                  </a:lnTo>
                  <a:lnTo>
                    <a:pt x="147" y="147"/>
                  </a:lnTo>
                  <a:lnTo>
                    <a:pt x="133" y="155"/>
                  </a:lnTo>
                  <a:lnTo>
                    <a:pt x="119" y="164"/>
                  </a:lnTo>
                  <a:lnTo>
                    <a:pt x="103" y="169"/>
                  </a:lnTo>
                  <a:lnTo>
                    <a:pt x="86" y="171"/>
                  </a:lnTo>
                  <a:lnTo>
                    <a:pt x="68" y="169"/>
                  </a:lnTo>
                  <a:lnTo>
                    <a:pt x="52" y="164"/>
                  </a:lnTo>
                  <a:lnTo>
                    <a:pt x="38" y="155"/>
                  </a:lnTo>
                  <a:lnTo>
                    <a:pt x="26" y="147"/>
                  </a:lnTo>
                  <a:lnTo>
                    <a:pt x="16" y="133"/>
                  </a:lnTo>
                  <a:lnTo>
                    <a:pt x="7" y="119"/>
                  </a:lnTo>
                  <a:lnTo>
                    <a:pt x="2" y="103"/>
                  </a:lnTo>
                  <a:lnTo>
                    <a:pt x="0" y="85"/>
                  </a:lnTo>
                  <a:close/>
                </a:path>
              </a:pathLst>
            </a:custGeom>
            <a:gradFill rotWithShape="1">
              <a:gsLst>
                <a:gs pos="0">
                  <a:srgbClr val="FFE2DB"/>
                </a:gs>
                <a:gs pos="100000">
                  <a:srgbClr val="EC2D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33" name="Freeform 1473"/>
            <p:cNvSpPr>
              <a:spLocks/>
            </p:cNvSpPr>
            <p:nvPr/>
          </p:nvSpPr>
          <p:spPr bwMode="auto">
            <a:xfrm>
              <a:off x="2762" y="665"/>
              <a:ext cx="159" cy="157"/>
            </a:xfrm>
            <a:custGeom>
              <a:avLst/>
              <a:gdLst>
                <a:gd name="T0" fmla="*/ 159 w 159"/>
                <a:gd name="T1" fmla="*/ 78 h 157"/>
                <a:gd name="T2" fmla="*/ 157 w 159"/>
                <a:gd name="T3" fmla="*/ 62 h 157"/>
                <a:gd name="T4" fmla="*/ 152 w 159"/>
                <a:gd name="T5" fmla="*/ 48 h 157"/>
                <a:gd name="T6" fmla="*/ 145 w 159"/>
                <a:gd name="T7" fmla="*/ 34 h 157"/>
                <a:gd name="T8" fmla="*/ 135 w 159"/>
                <a:gd name="T9" fmla="*/ 22 h 157"/>
                <a:gd name="T10" fmla="*/ 124 w 159"/>
                <a:gd name="T11" fmla="*/ 13 h 157"/>
                <a:gd name="T12" fmla="*/ 110 w 159"/>
                <a:gd name="T13" fmla="*/ 6 h 157"/>
                <a:gd name="T14" fmla="*/ 96 w 159"/>
                <a:gd name="T15" fmla="*/ 1 h 157"/>
                <a:gd name="T16" fmla="*/ 79 w 159"/>
                <a:gd name="T17" fmla="*/ 0 h 157"/>
                <a:gd name="T18" fmla="*/ 63 w 159"/>
                <a:gd name="T19" fmla="*/ 1 h 157"/>
                <a:gd name="T20" fmla="*/ 49 w 159"/>
                <a:gd name="T21" fmla="*/ 6 h 157"/>
                <a:gd name="T22" fmla="*/ 35 w 159"/>
                <a:gd name="T23" fmla="*/ 13 h 157"/>
                <a:gd name="T24" fmla="*/ 25 w 159"/>
                <a:gd name="T25" fmla="*/ 22 h 157"/>
                <a:gd name="T26" fmla="*/ 14 w 159"/>
                <a:gd name="T27" fmla="*/ 34 h 157"/>
                <a:gd name="T28" fmla="*/ 7 w 159"/>
                <a:gd name="T29" fmla="*/ 48 h 157"/>
                <a:gd name="T30" fmla="*/ 2 w 159"/>
                <a:gd name="T31" fmla="*/ 62 h 157"/>
                <a:gd name="T32" fmla="*/ 0 w 159"/>
                <a:gd name="T33" fmla="*/ 78 h 157"/>
                <a:gd name="T34" fmla="*/ 2 w 159"/>
                <a:gd name="T35" fmla="*/ 94 h 157"/>
                <a:gd name="T36" fmla="*/ 7 w 159"/>
                <a:gd name="T37" fmla="*/ 109 h 157"/>
                <a:gd name="T38" fmla="*/ 14 w 159"/>
                <a:gd name="T39" fmla="*/ 122 h 157"/>
                <a:gd name="T40" fmla="*/ 25 w 159"/>
                <a:gd name="T41" fmla="*/ 134 h 157"/>
                <a:gd name="T42" fmla="*/ 35 w 159"/>
                <a:gd name="T43" fmla="*/ 144 h 157"/>
                <a:gd name="T44" fmla="*/ 49 w 159"/>
                <a:gd name="T45" fmla="*/ 151 h 157"/>
                <a:gd name="T46" fmla="*/ 63 w 159"/>
                <a:gd name="T47" fmla="*/ 155 h 157"/>
                <a:gd name="T48" fmla="*/ 79 w 159"/>
                <a:gd name="T49" fmla="*/ 157 h 157"/>
                <a:gd name="T50" fmla="*/ 96 w 159"/>
                <a:gd name="T51" fmla="*/ 155 h 157"/>
                <a:gd name="T52" fmla="*/ 110 w 159"/>
                <a:gd name="T53" fmla="*/ 151 h 157"/>
                <a:gd name="T54" fmla="*/ 124 w 159"/>
                <a:gd name="T55" fmla="*/ 144 h 157"/>
                <a:gd name="T56" fmla="*/ 135 w 159"/>
                <a:gd name="T57" fmla="*/ 134 h 157"/>
                <a:gd name="T58" fmla="*/ 145 w 159"/>
                <a:gd name="T59" fmla="*/ 122 h 157"/>
                <a:gd name="T60" fmla="*/ 152 w 159"/>
                <a:gd name="T61" fmla="*/ 109 h 157"/>
                <a:gd name="T62" fmla="*/ 157 w 159"/>
                <a:gd name="T63" fmla="*/ 94 h 157"/>
                <a:gd name="T64" fmla="*/ 159 w 159"/>
                <a:gd name="T65" fmla="*/ 78 h 1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7"/>
                <a:gd name="T101" fmla="*/ 159 w 159"/>
                <a:gd name="T102" fmla="*/ 157 h 1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7">
                  <a:moveTo>
                    <a:pt x="159" y="78"/>
                  </a:moveTo>
                  <a:lnTo>
                    <a:pt x="157" y="62"/>
                  </a:lnTo>
                  <a:lnTo>
                    <a:pt x="152" y="48"/>
                  </a:lnTo>
                  <a:lnTo>
                    <a:pt x="145" y="34"/>
                  </a:lnTo>
                  <a:lnTo>
                    <a:pt x="135" y="22"/>
                  </a:lnTo>
                  <a:lnTo>
                    <a:pt x="124" y="13"/>
                  </a:lnTo>
                  <a:lnTo>
                    <a:pt x="110" y="6"/>
                  </a:lnTo>
                  <a:lnTo>
                    <a:pt x="96" y="1"/>
                  </a:lnTo>
                  <a:lnTo>
                    <a:pt x="79" y="0"/>
                  </a:lnTo>
                  <a:lnTo>
                    <a:pt x="63" y="1"/>
                  </a:lnTo>
                  <a:lnTo>
                    <a:pt x="49" y="6"/>
                  </a:lnTo>
                  <a:lnTo>
                    <a:pt x="35" y="13"/>
                  </a:lnTo>
                  <a:lnTo>
                    <a:pt x="25" y="22"/>
                  </a:lnTo>
                  <a:lnTo>
                    <a:pt x="14" y="34"/>
                  </a:lnTo>
                  <a:lnTo>
                    <a:pt x="7" y="48"/>
                  </a:lnTo>
                  <a:lnTo>
                    <a:pt x="2" y="62"/>
                  </a:lnTo>
                  <a:lnTo>
                    <a:pt x="0" y="78"/>
                  </a:lnTo>
                  <a:lnTo>
                    <a:pt x="2" y="94"/>
                  </a:lnTo>
                  <a:lnTo>
                    <a:pt x="7" y="109"/>
                  </a:lnTo>
                  <a:lnTo>
                    <a:pt x="14" y="122"/>
                  </a:lnTo>
                  <a:lnTo>
                    <a:pt x="25" y="134"/>
                  </a:lnTo>
                  <a:lnTo>
                    <a:pt x="35" y="144"/>
                  </a:lnTo>
                  <a:lnTo>
                    <a:pt x="49" y="151"/>
                  </a:lnTo>
                  <a:lnTo>
                    <a:pt x="63" y="155"/>
                  </a:lnTo>
                  <a:lnTo>
                    <a:pt x="79" y="157"/>
                  </a:lnTo>
                  <a:lnTo>
                    <a:pt x="96" y="155"/>
                  </a:lnTo>
                  <a:lnTo>
                    <a:pt x="110" y="151"/>
                  </a:lnTo>
                  <a:lnTo>
                    <a:pt x="124" y="144"/>
                  </a:lnTo>
                  <a:lnTo>
                    <a:pt x="135" y="134"/>
                  </a:lnTo>
                  <a:lnTo>
                    <a:pt x="145" y="122"/>
                  </a:lnTo>
                  <a:lnTo>
                    <a:pt x="152" y="109"/>
                  </a:lnTo>
                  <a:lnTo>
                    <a:pt x="157" y="94"/>
                  </a:lnTo>
                  <a:lnTo>
                    <a:pt x="159" y="78"/>
                  </a:lnTo>
                  <a:close/>
                </a:path>
              </a:pathLst>
            </a:custGeom>
            <a:gradFill rotWithShape="1">
              <a:gsLst>
                <a:gs pos="0">
                  <a:schemeClr val="bg1"/>
                </a:gs>
                <a:gs pos="100000">
                  <a:srgbClr val="A3D5D9"/>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34" name="Freeform 1474"/>
            <p:cNvSpPr>
              <a:spLocks/>
            </p:cNvSpPr>
            <p:nvPr/>
          </p:nvSpPr>
          <p:spPr bwMode="auto">
            <a:xfrm>
              <a:off x="2904" y="1323"/>
              <a:ext cx="158" cy="157"/>
            </a:xfrm>
            <a:custGeom>
              <a:avLst/>
              <a:gdLst>
                <a:gd name="T0" fmla="*/ 158 w 158"/>
                <a:gd name="T1" fmla="*/ 78 h 157"/>
                <a:gd name="T2" fmla="*/ 157 w 158"/>
                <a:gd name="T3" fmla="*/ 63 h 157"/>
                <a:gd name="T4" fmla="*/ 151 w 158"/>
                <a:gd name="T5" fmla="*/ 47 h 157"/>
                <a:gd name="T6" fmla="*/ 144 w 158"/>
                <a:gd name="T7" fmla="*/ 35 h 157"/>
                <a:gd name="T8" fmla="*/ 134 w 158"/>
                <a:gd name="T9" fmla="*/ 22 h 157"/>
                <a:gd name="T10" fmla="*/ 124 w 158"/>
                <a:gd name="T11" fmla="*/ 14 h 157"/>
                <a:gd name="T12" fmla="*/ 110 w 158"/>
                <a:gd name="T13" fmla="*/ 5 h 157"/>
                <a:gd name="T14" fmla="*/ 96 w 158"/>
                <a:gd name="T15" fmla="*/ 1 h 157"/>
                <a:gd name="T16" fmla="*/ 80 w 158"/>
                <a:gd name="T17" fmla="*/ 0 h 157"/>
                <a:gd name="T18" fmla="*/ 62 w 158"/>
                <a:gd name="T19" fmla="*/ 1 h 157"/>
                <a:gd name="T20" fmla="*/ 48 w 158"/>
                <a:gd name="T21" fmla="*/ 5 h 157"/>
                <a:gd name="T22" fmla="*/ 34 w 158"/>
                <a:gd name="T23" fmla="*/ 14 h 157"/>
                <a:gd name="T24" fmla="*/ 24 w 158"/>
                <a:gd name="T25" fmla="*/ 22 h 157"/>
                <a:gd name="T26" fmla="*/ 14 w 158"/>
                <a:gd name="T27" fmla="*/ 35 h 157"/>
                <a:gd name="T28" fmla="*/ 7 w 158"/>
                <a:gd name="T29" fmla="*/ 47 h 157"/>
                <a:gd name="T30" fmla="*/ 1 w 158"/>
                <a:gd name="T31" fmla="*/ 63 h 157"/>
                <a:gd name="T32" fmla="*/ 0 w 158"/>
                <a:gd name="T33" fmla="*/ 78 h 157"/>
                <a:gd name="T34" fmla="*/ 1 w 158"/>
                <a:gd name="T35" fmla="*/ 94 h 157"/>
                <a:gd name="T36" fmla="*/ 7 w 158"/>
                <a:gd name="T37" fmla="*/ 110 h 157"/>
                <a:gd name="T38" fmla="*/ 14 w 158"/>
                <a:gd name="T39" fmla="*/ 122 h 157"/>
                <a:gd name="T40" fmla="*/ 24 w 158"/>
                <a:gd name="T41" fmla="*/ 134 h 157"/>
                <a:gd name="T42" fmla="*/ 34 w 158"/>
                <a:gd name="T43" fmla="*/ 145 h 157"/>
                <a:gd name="T44" fmla="*/ 48 w 158"/>
                <a:gd name="T45" fmla="*/ 152 h 157"/>
                <a:gd name="T46" fmla="*/ 62 w 158"/>
                <a:gd name="T47" fmla="*/ 155 h 157"/>
                <a:gd name="T48" fmla="*/ 80 w 158"/>
                <a:gd name="T49" fmla="*/ 157 h 157"/>
                <a:gd name="T50" fmla="*/ 96 w 158"/>
                <a:gd name="T51" fmla="*/ 155 h 157"/>
                <a:gd name="T52" fmla="*/ 110 w 158"/>
                <a:gd name="T53" fmla="*/ 152 h 157"/>
                <a:gd name="T54" fmla="*/ 124 w 158"/>
                <a:gd name="T55" fmla="*/ 145 h 157"/>
                <a:gd name="T56" fmla="*/ 134 w 158"/>
                <a:gd name="T57" fmla="*/ 134 h 157"/>
                <a:gd name="T58" fmla="*/ 144 w 158"/>
                <a:gd name="T59" fmla="*/ 122 h 157"/>
                <a:gd name="T60" fmla="*/ 151 w 158"/>
                <a:gd name="T61" fmla="*/ 110 h 157"/>
                <a:gd name="T62" fmla="*/ 157 w 158"/>
                <a:gd name="T63" fmla="*/ 94 h 157"/>
                <a:gd name="T64" fmla="*/ 158 w 158"/>
                <a:gd name="T65" fmla="*/ 78 h 1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8"/>
                <a:gd name="T100" fmla="*/ 0 h 157"/>
                <a:gd name="T101" fmla="*/ 158 w 158"/>
                <a:gd name="T102" fmla="*/ 157 h 1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8" h="157">
                  <a:moveTo>
                    <a:pt x="158" y="78"/>
                  </a:moveTo>
                  <a:lnTo>
                    <a:pt x="157" y="63"/>
                  </a:lnTo>
                  <a:lnTo>
                    <a:pt x="151" y="47"/>
                  </a:lnTo>
                  <a:lnTo>
                    <a:pt x="144" y="35"/>
                  </a:lnTo>
                  <a:lnTo>
                    <a:pt x="134" y="22"/>
                  </a:lnTo>
                  <a:lnTo>
                    <a:pt x="124" y="14"/>
                  </a:lnTo>
                  <a:lnTo>
                    <a:pt x="110" y="5"/>
                  </a:lnTo>
                  <a:lnTo>
                    <a:pt x="96" y="1"/>
                  </a:lnTo>
                  <a:lnTo>
                    <a:pt x="80" y="0"/>
                  </a:lnTo>
                  <a:lnTo>
                    <a:pt x="62" y="1"/>
                  </a:lnTo>
                  <a:lnTo>
                    <a:pt x="48" y="5"/>
                  </a:lnTo>
                  <a:lnTo>
                    <a:pt x="34" y="14"/>
                  </a:lnTo>
                  <a:lnTo>
                    <a:pt x="24" y="22"/>
                  </a:lnTo>
                  <a:lnTo>
                    <a:pt x="14" y="35"/>
                  </a:lnTo>
                  <a:lnTo>
                    <a:pt x="7" y="47"/>
                  </a:lnTo>
                  <a:lnTo>
                    <a:pt x="1" y="63"/>
                  </a:lnTo>
                  <a:lnTo>
                    <a:pt x="0" y="78"/>
                  </a:lnTo>
                  <a:lnTo>
                    <a:pt x="1" y="94"/>
                  </a:lnTo>
                  <a:lnTo>
                    <a:pt x="7" y="110"/>
                  </a:lnTo>
                  <a:lnTo>
                    <a:pt x="14" y="122"/>
                  </a:lnTo>
                  <a:lnTo>
                    <a:pt x="24" y="134"/>
                  </a:lnTo>
                  <a:lnTo>
                    <a:pt x="34" y="145"/>
                  </a:lnTo>
                  <a:lnTo>
                    <a:pt x="48" y="152"/>
                  </a:lnTo>
                  <a:lnTo>
                    <a:pt x="62" y="155"/>
                  </a:lnTo>
                  <a:lnTo>
                    <a:pt x="80" y="157"/>
                  </a:lnTo>
                  <a:lnTo>
                    <a:pt x="96" y="155"/>
                  </a:lnTo>
                  <a:lnTo>
                    <a:pt x="110" y="152"/>
                  </a:lnTo>
                  <a:lnTo>
                    <a:pt x="124" y="145"/>
                  </a:lnTo>
                  <a:lnTo>
                    <a:pt x="134" y="134"/>
                  </a:lnTo>
                  <a:lnTo>
                    <a:pt x="144" y="122"/>
                  </a:lnTo>
                  <a:lnTo>
                    <a:pt x="151" y="110"/>
                  </a:lnTo>
                  <a:lnTo>
                    <a:pt x="157" y="94"/>
                  </a:lnTo>
                  <a:lnTo>
                    <a:pt x="158" y="78"/>
                  </a:lnTo>
                  <a:close/>
                </a:path>
              </a:pathLst>
            </a:custGeom>
            <a:gradFill rotWithShape="1">
              <a:gsLst>
                <a:gs pos="0">
                  <a:schemeClr val="bg1"/>
                </a:gs>
                <a:gs pos="100000">
                  <a:srgbClr val="A3D5D9"/>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35" name="Freeform 1475"/>
            <p:cNvSpPr>
              <a:spLocks/>
            </p:cNvSpPr>
            <p:nvPr/>
          </p:nvSpPr>
          <p:spPr bwMode="auto">
            <a:xfrm>
              <a:off x="2708" y="1181"/>
              <a:ext cx="86" cy="51"/>
            </a:xfrm>
            <a:custGeom>
              <a:avLst/>
              <a:gdLst>
                <a:gd name="T0" fmla="*/ 73 w 86"/>
                <a:gd name="T1" fmla="*/ 44 h 51"/>
                <a:gd name="T2" fmla="*/ 2 w 86"/>
                <a:gd name="T3" fmla="*/ 51 h 51"/>
                <a:gd name="T4" fmla="*/ 5 w 86"/>
                <a:gd name="T5" fmla="*/ 37 h 51"/>
                <a:gd name="T6" fmla="*/ 5 w 86"/>
                <a:gd name="T7" fmla="*/ 28 h 51"/>
                <a:gd name="T8" fmla="*/ 4 w 86"/>
                <a:gd name="T9" fmla="*/ 16 h 51"/>
                <a:gd name="T10" fmla="*/ 0 w 86"/>
                <a:gd name="T11" fmla="*/ 0 h 51"/>
                <a:gd name="T12" fmla="*/ 73 w 86"/>
                <a:gd name="T13" fmla="*/ 5 h 51"/>
                <a:gd name="T14" fmla="*/ 79 w 86"/>
                <a:gd name="T15" fmla="*/ 7 h 51"/>
                <a:gd name="T16" fmla="*/ 84 w 86"/>
                <a:gd name="T17" fmla="*/ 11 h 51"/>
                <a:gd name="T18" fmla="*/ 86 w 86"/>
                <a:gd name="T19" fmla="*/ 18 h 51"/>
                <a:gd name="T20" fmla="*/ 86 w 86"/>
                <a:gd name="T21" fmla="*/ 25 h 51"/>
                <a:gd name="T22" fmla="*/ 86 w 86"/>
                <a:gd name="T23" fmla="*/ 32 h 51"/>
                <a:gd name="T24" fmla="*/ 84 w 86"/>
                <a:gd name="T25" fmla="*/ 37 h 51"/>
                <a:gd name="T26" fmla="*/ 79 w 86"/>
                <a:gd name="T27" fmla="*/ 42 h 51"/>
                <a:gd name="T28" fmla="*/ 73 w 86"/>
                <a:gd name="T29" fmla="*/ 44 h 5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6"/>
                <a:gd name="T46" fmla="*/ 0 h 51"/>
                <a:gd name="T47" fmla="*/ 86 w 86"/>
                <a:gd name="T48" fmla="*/ 51 h 5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6" h="51">
                  <a:moveTo>
                    <a:pt x="73" y="44"/>
                  </a:moveTo>
                  <a:lnTo>
                    <a:pt x="2" y="51"/>
                  </a:lnTo>
                  <a:lnTo>
                    <a:pt x="5" y="37"/>
                  </a:lnTo>
                  <a:lnTo>
                    <a:pt x="5" y="28"/>
                  </a:lnTo>
                  <a:lnTo>
                    <a:pt x="4" y="16"/>
                  </a:lnTo>
                  <a:lnTo>
                    <a:pt x="0" y="0"/>
                  </a:lnTo>
                  <a:lnTo>
                    <a:pt x="73" y="5"/>
                  </a:lnTo>
                  <a:lnTo>
                    <a:pt x="79" y="7"/>
                  </a:lnTo>
                  <a:lnTo>
                    <a:pt x="84" y="11"/>
                  </a:lnTo>
                  <a:lnTo>
                    <a:pt x="86" y="18"/>
                  </a:lnTo>
                  <a:lnTo>
                    <a:pt x="86" y="25"/>
                  </a:lnTo>
                  <a:lnTo>
                    <a:pt x="86" y="32"/>
                  </a:lnTo>
                  <a:lnTo>
                    <a:pt x="84" y="37"/>
                  </a:lnTo>
                  <a:lnTo>
                    <a:pt x="79" y="42"/>
                  </a:lnTo>
                  <a:lnTo>
                    <a:pt x="73" y="44"/>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36" name="Freeform 1476"/>
            <p:cNvSpPr>
              <a:spLocks/>
            </p:cNvSpPr>
            <p:nvPr/>
          </p:nvSpPr>
          <p:spPr bwMode="auto">
            <a:xfrm>
              <a:off x="2708" y="1181"/>
              <a:ext cx="86" cy="51"/>
            </a:xfrm>
            <a:custGeom>
              <a:avLst/>
              <a:gdLst>
                <a:gd name="T0" fmla="*/ 73 w 86"/>
                <a:gd name="T1" fmla="*/ 44 h 51"/>
                <a:gd name="T2" fmla="*/ 2 w 86"/>
                <a:gd name="T3" fmla="*/ 51 h 51"/>
                <a:gd name="T4" fmla="*/ 5 w 86"/>
                <a:gd name="T5" fmla="*/ 37 h 51"/>
                <a:gd name="T6" fmla="*/ 5 w 86"/>
                <a:gd name="T7" fmla="*/ 28 h 51"/>
                <a:gd name="T8" fmla="*/ 4 w 86"/>
                <a:gd name="T9" fmla="*/ 16 h 51"/>
                <a:gd name="T10" fmla="*/ 0 w 86"/>
                <a:gd name="T11" fmla="*/ 0 h 51"/>
                <a:gd name="T12" fmla="*/ 73 w 86"/>
                <a:gd name="T13" fmla="*/ 5 h 51"/>
                <a:gd name="T14" fmla="*/ 79 w 86"/>
                <a:gd name="T15" fmla="*/ 7 h 51"/>
                <a:gd name="T16" fmla="*/ 84 w 86"/>
                <a:gd name="T17" fmla="*/ 11 h 51"/>
                <a:gd name="T18" fmla="*/ 86 w 86"/>
                <a:gd name="T19" fmla="*/ 18 h 51"/>
                <a:gd name="T20" fmla="*/ 86 w 86"/>
                <a:gd name="T21" fmla="*/ 25 h 51"/>
                <a:gd name="T22" fmla="*/ 86 w 86"/>
                <a:gd name="T23" fmla="*/ 32 h 51"/>
                <a:gd name="T24" fmla="*/ 84 w 86"/>
                <a:gd name="T25" fmla="*/ 37 h 51"/>
                <a:gd name="T26" fmla="*/ 79 w 86"/>
                <a:gd name="T27" fmla="*/ 42 h 51"/>
                <a:gd name="T28" fmla="*/ 73 w 86"/>
                <a:gd name="T29" fmla="*/ 44 h 5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6"/>
                <a:gd name="T46" fmla="*/ 0 h 51"/>
                <a:gd name="T47" fmla="*/ 86 w 86"/>
                <a:gd name="T48" fmla="*/ 51 h 5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6" h="51">
                  <a:moveTo>
                    <a:pt x="73" y="44"/>
                  </a:moveTo>
                  <a:lnTo>
                    <a:pt x="2" y="51"/>
                  </a:lnTo>
                  <a:lnTo>
                    <a:pt x="5" y="37"/>
                  </a:lnTo>
                  <a:lnTo>
                    <a:pt x="5" y="28"/>
                  </a:lnTo>
                  <a:lnTo>
                    <a:pt x="4" y="16"/>
                  </a:lnTo>
                  <a:lnTo>
                    <a:pt x="0" y="0"/>
                  </a:lnTo>
                  <a:lnTo>
                    <a:pt x="73" y="5"/>
                  </a:lnTo>
                  <a:lnTo>
                    <a:pt x="79" y="7"/>
                  </a:lnTo>
                  <a:lnTo>
                    <a:pt x="84" y="11"/>
                  </a:lnTo>
                  <a:lnTo>
                    <a:pt x="86" y="18"/>
                  </a:lnTo>
                  <a:lnTo>
                    <a:pt x="86" y="25"/>
                  </a:lnTo>
                  <a:lnTo>
                    <a:pt x="86" y="32"/>
                  </a:lnTo>
                  <a:lnTo>
                    <a:pt x="84" y="37"/>
                  </a:lnTo>
                  <a:lnTo>
                    <a:pt x="79" y="42"/>
                  </a:lnTo>
                  <a:lnTo>
                    <a:pt x="73" y="44"/>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337" name="Freeform 1477"/>
            <p:cNvSpPr>
              <a:spLocks/>
            </p:cNvSpPr>
            <p:nvPr/>
          </p:nvSpPr>
          <p:spPr bwMode="auto">
            <a:xfrm>
              <a:off x="3066" y="544"/>
              <a:ext cx="84" cy="51"/>
            </a:xfrm>
            <a:custGeom>
              <a:avLst/>
              <a:gdLst>
                <a:gd name="T0" fmla="*/ 70 w 84"/>
                <a:gd name="T1" fmla="*/ 42 h 51"/>
                <a:gd name="T2" fmla="*/ 0 w 84"/>
                <a:gd name="T3" fmla="*/ 51 h 51"/>
                <a:gd name="T4" fmla="*/ 3 w 84"/>
                <a:gd name="T5" fmla="*/ 37 h 51"/>
                <a:gd name="T6" fmla="*/ 3 w 84"/>
                <a:gd name="T7" fmla="*/ 28 h 51"/>
                <a:gd name="T8" fmla="*/ 3 w 84"/>
                <a:gd name="T9" fmla="*/ 16 h 51"/>
                <a:gd name="T10" fmla="*/ 0 w 84"/>
                <a:gd name="T11" fmla="*/ 0 h 51"/>
                <a:gd name="T12" fmla="*/ 72 w 84"/>
                <a:gd name="T13" fmla="*/ 5 h 51"/>
                <a:gd name="T14" fmla="*/ 77 w 84"/>
                <a:gd name="T15" fmla="*/ 7 h 51"/>
                <a:gd name="T16" fmla="*/ 80 w 84"/>
                <a:gd name="T17" fmla="*/ 11 h 51"/>
                <a:gd name="T18" fmla="*/ 82 w 84"/>
                <a:gd name="T19" fmla="*/ 18 h 51"/>
                <a:gd name="T20" fmla="*/ 84 w 84"/>
                <a:gd name="T21" fmla="*/ 24 h 51"/>
                <a:gd name="T22" fmla="*/ 82 w 84"/>
                <a:gd name="T23" fmla="*/ 31 h 51"/>
                <a:gd name="T24" fmla="*/ 80 w 84"/>
                <a:gd name="T25" fmla="*/ 37 h 51"/>
                <a:gd name="T26" fmla="*/ 75 w 84"/>
                <a:gd name="T27" fmla="*/ 40 h 51"/>
                <a:gd name="T28" fmla="*/ 70 w 84"/>
                <a:gd name="T29" fmla="*/ 42 h 5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4"/>
                <a:gd name="T46" fmla="*/ 0 h 51"/>
                <a:gd name="T47" fmla="*/ 84 w 84"/>
                <a:gd name="T48" fmla="*/ 51 h 5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4" h="51">
                  <a:moveTo>
                    <a:pt x="70" y="42"/>
                  </a:moveTo>
                  <a:lnTo>
                    <a:pt x="0" y="51"/>
                  </a:lnTo>
                  <a:lnTo>
                    <a:pt x="3" y="37"/>
                  </a:lnTo>
                  <a:lnTo>
                    <a:pt x="3" y="28"/>
                  </a:lnTo>
                  <a:lnTo>
                    <a:pt x="3" y="16"/>
                  </a:lnTo>
                  <a:lnTo>
                    <a:pt x="0" y="0"/>
                  </a:lnTo>
                  <a:lnTo>
                    <a:pt x="72" y="5"/>
                  </a:lnTo>
                  <a:lnTo>
                    <a:pt x="77" y="7"/>
                  </a:lnTo>
                  <a:lnTo>
                    <a:pt x="80" y="11"/>
                  </a:lnTo>
                  <a:lnTo>
                    <a:pt x="82" y="18"/>
                  </a:lnTo>
                  <a:lnTo>
                    <a:pt x="84" y="24"/>
                  </a:lnTo>
                  <a:lnTo>
                    <a:pt x="82" y="31"/>
                  </a:lnTo>
                  <a:lnTo>
                    <a:pt x="80" y="37"/>
                  </a:lnTo>
                  <a:lnTo>
                    <a:pt x="75" y="40"/>
                  </a:lnTo>
                  <a:lnTo>
                    <a:pt x="70" y="42"/>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38" name="Freeform 1478"/>
            <p:cNvSpPr>
              <a:spLocks/>
            </p:cNvSpPr>
            <p:nvPr/>
          </p:nvSpPr>
          <p:spPr bwMode="auto">
            <a:xfrm>
              <a:off x="3066" y="544"/>
              <a:ext cx="84" cy="51"/>
            </a:xfrm>
            <a:custGeom>
              <a:avLst/>
              <a:gdLst>
                <a:gd name="T0" fmla="*/ 70 w 84"/>
                <a:gd name="T1" fmla="*/ 42 h 51"/>
                <a:gd name="T2" fmla="*/ 0 w 84"/>
                <a:gd name="T3" fmla="*/ 51 h 51"/>
                <a:gd name="T4" fmla="*/ 3 w 84"/>
                <a:gd name="T5" fmla="*/ 37 h 51"/>
                <a:gd name="T6" fmla="*/ 3 w 84"/>
                <a:gd name="T7" fmla="*/ 28 h 51"/>
                <a:gd name="T8" fmla="*/ 3 w 84"/>
                <a:gd name="T9" fmla="*/ 16 h 51"/>
                <a:gd name="T10" fmla="*/ 0 w 84"/>
                <a:gd name="T11" fmla="*/ 0 h 51"/>
                <a:gd name="T12" fmla="*/ 72 w 84"/>
                <a:gd name="T13" fmla="*/ 5 h 51"/>
                <a:gd name="T14" fmla="*/ 77 w 84"/>
                <a:gd name="T15" fmla="*/ 7 h 51"/>
                <a:gd name="T16" fmla="*/ 80 w 84"/>
                <a:gd name="T17" fmla="*/ 11 h 51"/>
                <a:gd name="T18" fmla="*/ 82 w 84"/>
                <a:gd name="T19" fmla="*/ 18 h 51"/>
                <a:gd name="T20" fmla="*/ 84 w 84"/>
                <a:gd name="T21" fmla="*/ 24 h 51"/>
                <a:gd name="T22" fmla="*/ 82 w 84"/>
                <a:gd name="T23" fmla="*/ 31 h 51"/>
                <a:gd name="T24" fmla="*/ 80 w 84"/>
                <a:gd name="T25" fmla="*/ 37 h 51"/>
                <a:gd name="T26" fmla="*/ 75 w 84"/>
                <a:gd name="T27" fmla="*/ 40 h 51"/>
                <a:gd name="T28" fmla="*/ 70 w 84"/>
                <a:gd name="T29" fmla="*/ 42 h 5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4"/>
                <a:gd name="T46" fmla="*/ 0 h 51"/>
                <a:gd name="T47" fmla="*/ 84 w 84"/>
                <a:gd name="T48" fmla="*/ 51 h 5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4" h="51">
                  <a:moveTo>
                    <a:pt x="70" y="42"/>
                  </a:moveTo>
                  <a:lnTo>
                    <a:pt x="0" y="51"/>
                  </a:lnTo>
                  <a:lnTo>
                    <a:pt x="3" y="37"/>
                  </a:lnTo>
                  <a:lnTo>
                    <a:pt x="3" y="28"/>
                  </a:lnTo>
                  <a:lnTo>
                    <a:pt x="3" y="16"/>
                  </a:lnTo>
                  <a:lnTo>
                    <a:pt x="0" y="0"/>
                  </a:lnTo>
                  <a:lnTo>
                    <a:pt x="72" y="5"/>
                  </a:lnTo>
                  <a:lnTo>
                    <a:pt x="77" y="7"/>
                  </a:lnTo>
                  <a:lnTo>
                    <a:pt x="80" y="11"/>
                  </a:lnTo>
                  <a:lnTo>
                    <a:pt x="82" y="18"/>
                  </a:lnTo>
                  <a:lnTo>
                    <a:pt x="84" y="24"/>
                  </a:lnTo>
                  <a:lnTo>
                    <a:pt x="82" y="31"/>
                  </a:lnTo>
                  <a:lnTo>
                    <a:pt x="80" y="37"/>
                  </a:lnTo>
                  <a:lnTo>
                    <a:pt x="75" y="40"/>
                  </a:lnTo>
                  <a:lnTo>
                    <a:pt x="70" y="42"/>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339" name="Freeform 1479"/>
            <p:cNvSpPr>
              <a:spLocks/>
            </p:cNvSpPr>
            <p:nvPr/>
          </p:nvSpPr>
          <p:spPr bwMode="auto">
            <a:xfrm>
              <a:off x="2787" y="1588"/>
              <a:ext cx="73" cy="47"/>
            </a:xfrm>
            <a:custGeom>
              <a:avLst/>
              <a:gdLst>
                <a:gd name="T0" fmla="*/ 61 w 73"/>
                <a:gd name="T1" fmla="*/ 42 h 47"/>
                <a:gd name="T2" fmla="*/ 0 w 73"/>
                <a:gd name="T3" fmla="*/ 47 h 47"/>
                <a:gd name="T4" fmla="*/ 1 w 73"/>
                <a:gd name="T5" fmla="*/ 35 h 47"/>
                <a:gd name="T6" fmla="*/ 3 w 73"/>
                <a:gd name="T7" fmla="*/ 24 h 47"/>
                <a:gd name="T8" fmla="*/ 1 w 73"/>
                <a:gd name="T9" fmla="*/ 14 h 47"/>
                <a:gd name="T10" fmla="*/ 0 w 73"/>
                <a:gd name="T11" fmla="*/ 0 h 47"/>
                <a:gd name="T12" fmla="*/ 61 w 73"/>
                <a:gd name="T13" fmla="*/ 7 h 47"/>
                <a:gd name="T14" fmla="*/ 66 w 73"/>
                <a:gd name="T15" fmla="*/ 9 h 47"/>
                <a:gd name="T16" fmla="*/ 69 w 73"/>
                <a:gd name="T17" fmla="*/ 12 h 47"/>
                <a:gd name="T18" fmla="*/ 71 w 73"/>
                <a:gd name="T19" fmla="*/ 17 h 47"/>
                <a:gd name="T20" fmla="*/ 73 w 73"/>
                <a:gd name="T21" fmla="*/ 24 h 47"/>
                <a:gd name="T22" fmla="*/ 71 w 73"/>
                <a:gd name="T23" fmla="*/ 30 h 47"/>
                <a:gd name="T24" fmla="*/ 69 w 73"/>
                <a:gd name="T25" fmla="*/ 35 h 47"/>
                <a:gd name="T26" fmla="*/ 66 w 73"/>
                <a:gd name="T27" fmla="*/ 40 h 47"/>
                <a:gd name="T28" fmla="*/ 61 w 73"/>
                <a:gd name="T29" fmla="*/ 42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3"/>
                <a:gd name="T46" fmla="*/ 0 h 47"/>
                <a:gd name="T47" fmla="*/ 73 w 73"/>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3" h="47">
                  <a:moveTo>
                    <a:pt x="61" y="42"/>
                  </a:moveTo>
                  <a:lnTo>
                    <a:pt x="0" y="47"/>
                  </a:lnTo>
                  <a:lnTo>
                    <a:pt x="1" y="35"/>
                  </a:lnTo>
                  <a:lnTo>
                    <a:pt x="3" y="24"/>
                  </a:lnTo>
                  <a:lnTo>
                    <a:pt x="1" y="14"/>
                  </a:lnTo>
                  <a:lnTo>
                    <a:pt x="0" y="0"/>
                  </a:lnTo>
                  <a:lnTo>
                    <a:pt x="61" y="7"/>
                  </a:lnTo>
                  <a:lnTo>
                    <a:pt x="66" y="9"/>
                  </a:lnTo>
                  <a:lnTo>
                    <a:pt x="69" y="12"/>
                  </a:lnTo>
                  <a:lnTo>
                    <a:pt x="71" y="17"/>
                  </a:lnTo>
                  <a:lnTo>
                    <a:pt x="73" y="24"/>
                  </a:lnTo>
                  <a:lnTo>
                    <a:pt x="71" y="30"/>
                  </a:lnTo>
                  <a:lnTo>
                    <a:pt x="69" y="35"/>
                  </a:lnTo>
                  <a:lnTo>
                    <a:pt x="66" y="40"/>
                  </a:lnTo>
                  <a:lnTo>
                    <a:pt x="61" y="42"/>
                  </a:lnTo>
                  <a:close/>
                </a:path>
              </a:pathLst>
            </a:custGeom>
            <a:solidFill>
              <a:srgbClr val="DD13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40" name="Freeform 1480"/>
            <p:cNvSpPr>
              <a:spLocks/>
            </p:cNvSpPr>
            <p:nvPr/>
          </p:nvSpPr>
          <p:spPr bwMode="auto">
            <a:xfrm>
              <a:off x="2787" y="1588"/>
              <a:ext cx="73" cy="47"/>
            </a:xfrm>
            <a:custGeom>
              <a:avLst/>
              <a:gdLst>
                <a:gd name="T0" fmla="*/ 61 w 73"/>
                <a:gd name="T1" fmla="*/ 42 h 47"/>
                <a:gd name="T2" fmla="*/ 0 w 73"/>
                <a:gd name="T3" fmla="*/ 47 h 47"/>
                <a:gd name="T4" fmla="*/ 1 w 73"/>
                <a:gd name="T5" fmla="*/ 35 h 47"/>
                <a:gd name="T6" fmla="*/ 3 w 73"/>
                <a:gd name="T7" fmla="*/ 24 h 47"/>
                <a:gd name="T8" fmla="*/ 1 w 73"/>
                <a:gd name="T9" fmla="*/ 14 h 47"/>
                <a:gd name="T10" fmla="*/ 0 w 73"/>
                <a:gd name="T11" fmla="*/ 0 h 47"/>
                <a:gd name="T12" fmla="*/ 61 w 73"/>
                <a:gd name="T13" fmla="*/ 7 h 47"/>
                <a:gd name="T14" fmla="*/ 66 w 73"/>
                <a:gd name="T15" fmla="*/ 9 h 47"/>
                <a:gd name="T16" fmla="*/ 69 w 73"/>
                <a:gd name="T17" fmla="*/ 12 h 47"/>
                <a:gd name="T18" fmla="*/ 71 w 73"/>
                <a:gd name="T19" fmla="*/ 17 h 47"/>
                <a:gd name="T20" fmla="*/ 73 w 73"/>
                <a:gd name="T21" fmla="*/ 24 h 47"/>
                <a:gd name="T22" fmla="*/ 71 w 73"/>
                <a:gd name="T23" fmla="*/ 30 h 47"/>
                <a:gd name="T24" fmla="*/ 69 w 73"/>
                <a:gd name="T25" fmla="*/ 35 h 47"/>
                <a:gd name="T26" fmla="*/ 66 w 73"/>
                <a:gd name="T27" fmla="*/ 40 h 47"/>
                <a:gd name="T28" fmla="*/ 61 w 73"/>
                <a:gd name="T29" fmla="*/ 42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3"/>
                <a:gd name="T46" fmla="*/ 0 h 47"/>
                <a:gd name="T47" fmla="*/ 73 w 73"/>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3" h="47">
                  <a:moveTo>
                    <a:pt x="61" y="42"/>
                  </a:moveTo>
                  <a:lnTo>
                    <a:pt x="0" y="47"/>
                  </a:lnTo>
                  <a:lnTo>
                    <a:pt x="1" y="35"/>
                  </a:lnTo>
                  <a:lnTo>
                    <a:pt x="3" y="24"/>
                  </a:lnTo>
                  <a:lnTo>
                    <a:pt x="1" y="14"/>
                  </a:lnTo>
                  <a:lnTo>
                    <a:pt x="0" y="0"/>
                  </a:lnTo>
                  <a:lnTo>
                    <a:pt x="61" y="7"/>
                  </a:lnTo>
                  <a:lnTo>
                    <a:pt x="66" y="9"/>
                  </a:lnTo>
                  <a:lnTo>
                    <a:pt x="69" y="12"/>
                  </a:lnTo>
                  <a:lnTo>
                    <a:pt x="71" y="17"/>
                  </a:lnTo>
                  <a:lnTo>
                    <a:pt x="73" y="24"/>
                  </a:lnTo>
                  <a:lnTo>
                    <a:pt x="71" y="30"/>
                  </a:lnTo>
                  <a:lnTo>
                    <a:pt x="69" y="35"/>
                  </a:lnTo>
                  <a:lnTo>
                    <a:pt x="66" y="40"/>
                  </a:lnTo>
                  <a:lnTo>
                    <a:pt x="61" y="42"/>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341" name="Freeform 1481"/>
            <p:cNvSpPr>
              <a:spLocks/>
            </p:cNvSpPr>
            <p:nvPr/>
          </p:nvSpPr>
          <p:spPr bwMode="auto">
            <a:xfrm>
              <a:off x="3059" y="1377"/>
              <a:ext cx="85" cy="47"/>
            </a:xfrm>
            <a:custGeom>
              <a:avLst/>
              <a:gdLst>
                <a:gd name="T0" fmla="*/ 75 w 85"/>
                <a:gd name="T1" fmla="*/ 38 h 47"/>
                <a:gd name="T2" fmla="*/ 0 w 85"/>
                <a:gd name="T3" fmla="*/ 47 h 47"/>
                <a:gd name="T4" fmla="*/ 2 w 85"/>
                <a:gd name="T5" fmla="*/ 35 h 47"/>
                <a:gd name="T6" fmla="*/ 2 w 85"/>
                <a:gd name="T7" fmla="*/ 24 h 47"/>
                <a:gd name="T8" fmla="*/ 2 w 85"/>
                <a:gd name="T9" fmla="*/ 14 h 47"/>
                <a:gd name="T10" fmla="*/ 0 w 85"/>
                <a:gd name="T11" fmla="*/ 0 h 47"/>
                <a:gd name="T12" fmla="*/ 75 w 85"/>
                <a:gd name="T13" fmla="*/ 7 h 47"/>
                <a:gd name="T14" fmla="*/ 80 w 85"/>
                <a:gd name="T15" fmla="*/ 9 h 47"/>
                <a:gd name="T16" fmla="*/ 84 w 85"/>
                <a:gd name="T17" fmla="*/ 12 h 47"/>
                <a:gd name="T18" fmla="*/ 85 w 85"/>
                <a:gd name="T19" fmla="*/ 17 h 47"/>
                <a:gd name="T20" fmla="*/ 85 w 85"/>
                <a:gd name="T21" fmla="*/ 22 h 47"/>
                <a:gd name="T22" fmla="*/ 85 w 85"/>
                <a:gd name="T23" fmla="*/ 28 h 47"/>
                <a:gd name="T24" fmla="*/ 84 w 85"/>
                <a:gd name="T25" fmla="*/ 33 h 47"/>
                <a:gd name="T26" fmla="*/ 80 w 85"/>
                <a:gd name="T27" fmla="*/ 36 h 47"/>
                <a:gd name="T28" fmla="*/ 75 w 85"/>
                <a:gd name="T29" fmla="*/ 38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47"/>
                <a:gd name="T47" fmla="*/ 85 w 85"/>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47">
                  <a:moveTo>
                    <a:pt x="75" y="38"/>
                  </a:moveTo>
                  <a:lnTo>
                    <a:pt x="0" y="47"/>
                  </a:lnTo>
                  <a:lnTo>
                    <a:pt x="2" y="35"/>
                  </a:lnTo>
                  <a:lnTo>
                    <a:pt x="2" y="24"/>
                  </a:lnTo>
                  <a:lnTo>
                    <a:pt x="2" y="14"/>
                  </a:lnTo>
                  <a:lnTo>
                    <a:pt x="0" y="0"/>
                  </a:lnTo>
                  <a:lnTo>
                    <a:pt x="75" y="7"/>
                  </a:lnTo>
                  <a:lnTo>
                    <a:pt x="80" y="9"/>
                  </a:lnTo>
                  <a:lnTo>
                    <a:pt x="84" y="12"/>
                  </a:lnTo>
                  <a:lnTo>
                    <a:pt x="85" y="17"/>
                  </a:lnTo>
                  <a:lnTo>
                    <a:pt x="85" y="22"/>
                  </a:lnTo>
                  <a:lnTo>
                    <a:pt x="85" y="28"/>
                  </a:lnTo>
                  <a:lnTo>
                    <a:pt x="84" y="33"/>
                  </a:lnTo>
                  <a:lnTo>
                    <a:pt x="80" y="36"/>
                  </a:lnTo>
                  <a:lnTo>
                    <a:pt x="75" y="38"/>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42" name="Freeform 1482"/>
            <p:cNvSpPr>
              <a:spLocks/>
            </p:cNvSpPr>
            <p:nvPr/>
          </p:nvSpPr>
          <p:spPr bwMode="auto">
            <a:xfrm>
              <a:off x="3059" y="1377"/>
              <a:ext cx="85" cy="47"/>
            </a:xfrm>
            <a:custGeom>
              <a:avLst/>
              <a:gdLst>
                <a:gd name="T0" fmla="*/ 75 w 85"/>
                <a:gd name="T1" fmla="*/ 38 h 47"/>
                <a:gd name="T2" fmla="*/ 0 w 85"/>
                <a:gd name="T3" fmla="*/ 47 h 47"/>
                <a:gd name="T4" fmla="*/ 2 w 85"/>
                <a:gd name="T5" fmla="*/ 35 h 47"/>
                <a:gd name="T6" fmla="*/ 2 w 85"/>
                <a:gd name="T7" fmla="*/ 24 h 47"/>
                <a:gd name="T8" fmla="*/ 2 w 85"/>
                <a:gd name="T9" fmla="*/ 14 h 47"/>
                <a:gd name="T10" fmla="*/ 0 w 85"/>
                <a:gd name="T11" fmla="*/ 0 h 47"/>
                <a:gd name="T12" fmla="*/ 75 w 85"/>
                <a:gd name="T13" fmla="*/ 7 h 47"/>
                <a:gd name="T14" fmla="*/ 80 w 85"/>
                <a:gd name="T15" fmla="*/ 9 h 47"/>
                <a:gd name="T16" fmla="*/ 84 w 85"/>
                <a:gd name="T17" fmla="*/ 12 h 47"/>
                <a:gd name="T18" fmla="*/ 85 w 85"/>
                <a:gd name="T19" fmla="*/ 17 h 47"/>
                <a:gd name="T20" fmla="*/ 85 w 85"/>
                <a:gd name="T21" fmla="*/ 22 h 47"/>
                <a:gd name="T22" fmla="*/ 85 w 85"/>
                <a:gd name="T23" fmla="*/ 28 h 47"/>
                <a:gd name="T24" fmla="*/ 84 w 85"/>
                <a:gd name="T25" fmla="*/ 33 h 47"/>
                <a:gd name="T26" fmla="*/ 80 w 85"/>
                <a:gd name="T27" fmla="*/ 36 h 47"/>
                <a:gd name="T28" fmla="*/ 75 w 85"/>
                <a:gd name="T29" fmla="*/ 38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47"/>
                <a:gd name="T47" fmla="*/ 85 w 85"/>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47">
                  <a:moveTo>
                    <a:pt x="75" y="38"/>
                  </a:moveTo>
                  <a:lnTo>
                    <a:pt x="0" y="47"/>
                  </a:lnTo>
                  <a:lnTo>
                    <a:pt x="2" y="35"/>
                  </a:lnTo>
                  <a:lnTo>
                    <a:pt x="2" y="24"/>
                  </a:lnTo>
                  <a:lnTo>
                    <a:pt x="2" y="14"/>
                  </a:lnTo>
                  <a:lnTo>
                    <a:pt x="0" y="0"/>
                  </a:lnTo>
                  <a:lnTo>
                    <a:pt x="75" y="7"/>
                  </a:lnTo>
                  <a:lnTo>
                    <a:pt x="80" y="9"/>
                  </a:lnTo>
                  <a:lnTo>
                    <a:pt x="84" y="12"/>
                  </a:lnTo>
                  <a:lnTo>
                    <a:pt x="85" y="17"/>
                  </a:lnTo>
                  <a:lnTo>
                    <a:pt x="85" y="22"/>
                  </a:lnTo>
                  <a:lnTo>
                    <a:pt x="85" y="28"/>
                  </a:lnTo>
                  <a:lnTo>
                    <a:pt x="84" y="33"/>
                  </a:lnTo>
                  <a:lnTo>
                    <a:pt x="80" y="36"/>
                  </a:lnTo>
                  <a:lnTo>
                    <a:pt x="75" y="38"/>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343" name="Freeform 1483"/>
            <p:cNvSpPr>
              <a:spLocks/>
            </p:cNvSpPr>
            <p:nvPr/>
          </p:nvSpPr>
          <p:spPr bwMode="auto">
            <a:xfrm>
              <a:off x="3040" y="961"/>
              <a:ext cx="70" cy="30"/>
            </a:xfrm>
            <a:custGeom>
              <a:avLst/>
              <a:gdLst>
                <a:gd name="T0" fmla="*/ 59 w 70"/>
                <a:gd name="T1" fmla="*/ 25 h 30"/>
                <a:gd name="T2" fmla="*/ 0 w 70"/>
                <a:gd name="T3" fmla="*/ 30 h 30"/>
                <a:gd name="T4" fmla="*/ 1 w 70"/>
                <a:gd name="T5" fmla="*/ 21 h 30"/>
                <a:gd name="T6" fmla="*/ 3 w 70"/>
                <a:gd name="T7" fmla="*/ 14 h 30"/>
                <a:gd name="T8" fmla="*/ 3 w 70"/>
                <a:gd name="T9" fmla="*/ 7 h 30"/>
                <a:gd name="T10" fmla="*/ 0 w 70"/>
                <a:gd name="T11" fmla="*/ 0 h 30"/>
                <a:gd name="T12" fmla="*/ 59 w 70"/>
                <a:gd name="T13" fmla="*/ 2 h 30"/>
                <a:gd name="T14" fmla="*/ 63 w 70"/>
                <a:gd name="T15" fmla="*/ 4 h 30"/>
                <a:gd name="T16" fmla="*/ 66 w 70"/>
                <a:gd name="T17" fmla="*/ 6 h 30"/>
                <a:gd name="T18" fmla="*/ 70 w 70"/>
                <a:gd name="T19" fmla="*/ 11 h 30"/>
                <a:gd name="T20" fmla="*/ 70 w 70"/>
                <a:gd name="T21" fmla="*/ 14 h 30"/>
                <a:gd name="T22" fmla="*/ 70 w 70"/>
                <a:gd name="T23" fmla="*/ 18 h 30"/>
                <a:gd name="T24" fmla="*/ 66 w 70"/>
                <a:gd name="T25" fmla="*/ 21 h 30"/>
                <a:gd name="T26" fmla="*/ 63 w 70"/>
                <a:gd name="T27" fmla="*/ 25 h 30"/>
                <a:gd name="T28" fmla="*/ 59 w 70"/>
                <a:gd name="T29" fmla="*/ 25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30"/>
                <a:gd name="T47" fmla="*/ 70 w 70"/>
                <a:gd name="T48" fmla="*/ 30 h 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30">
                  <a:moveTo>
                    <a:pt x="59" y="25"/>
                  </a:moveTo>
                  <a:lnTo>
                    <a:pt x="0" y="30"/>
                  </a:lnTo>
                  <a:lnTo>
                    <a:pt x="1" y="21"/>
                  </a:lnTo>
                  <a:lnTo>
                    <a:pt x="3" y="14"/>
                  </a:lnTo>
                  <a:lnTo>
                    <a:pt x="3" y="7"/>
                  </a:lnTo>
                  <a:lnTo>
                    <a:pt x="0" y="0"/>
                  </a:lnTo>
                  <a:lnTo>
                    <a:pt x="59" y="2"/>
                  </a:lnTo>
                  <a:lnTo>
                    <a:pt x="63" y="4"/>
                  </a:lnTo>
                  <a:lnTo>
                    <a:pt x="66" y="6"/>
                  </a:lnTo>
                  <a:lnTo>
                    <a:pt x="70" y="11"/>
                  </a:lnTo>
                  <a:lnTo>
                    <a:pt x="70" y="14"/>
                  </a:lnTo>
                  <a:lnTo>
                    <a:pt x="70" y="18"/>
                  </a:lnTo>
                  <a:lnTo>
                    <a:pt x="66" y="21"/>
                  </a:lnTo>
                  <a:lnTo>
                    <a:pt x="63" y="25"/>
                  </a:lnTo>
                  <a:lnTo>
                    <a:pt x="59" y="25"/>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44" name="Freeform 1484"/>
            <p:cNvSpPr>
              <a:spLocks/>
            </p:cNvSpPr>
            <p:nvPr/>
          </p:nvSpPr>
          <p:spPr bwMode="auto">
            <a:xfrm>
              <a:off x="3040" y="961"/>
              <a:ext cx="70" cy="30"/>
            </a:xfrm>
            <a:custGeom>
              <a:avLst/>
              <a:gdLst>
                <a:gd name="T0" fmla="*/ 59 w 70"/>
                <a:gd name="T1" fmla="*/ 25 h 30"/>
                <a:gd name="T2" fmla="*/ 0 w 70"/>
                <a:gd name="T3" fmla="*/ 30 h 30"/>
                <a:gd name="T4" fmla="*/ 1 w 70"/>
                <a:gd name="T5" fmla="*/ 21 h 30"/>
                <a:gd name="T6" fmla="*/ 3 w 70"/>
                <a:gd name="T7" fmla="*/ 14 h 30"/>
                <a:gd name="T8" fmla="*/ 3 w 70"/>
                <a:gd name="T9" fmla="*/ 7 h 30"/>
                <a:gd name="T10" fmla="*/ 0 w 70"/>
                <a:gd name="T11" fmla="*/ 0 h 30"/>
                <a:gd name="T12" fmla="*/ 59 w 70"/>
                <a:gd name="T13" fmla="*/ 2 h 30"/>
                <a:gd name="T14" fmla="*/ 63 w 70"/>
                <a:gd name="T15" fmla="*/ 4 h 30"/>
                <a:gd name="T16" fmla="*/ 66 w 70"/>
                <a:gd name="T17" fmla="*/ 6 h 30"/>
                <a:gd name="T18" fmla="*/ 70 w 70"/>
                <a:gd name="T19" fmla="*/ 11 h 30"/>
                <a:gd name="T20" fmla="*/ 70 w 70"/>
                <a:gd name="T21" fmla="*/ 14 h 30"/>
                <a:gd name="T22" fmla="*/ 70 w 70"/>
                <a:gd name="T23" fmla="*/ 18 h 30"/>
                <a:gd name="T24" fmla="*/ 66 w 70"/>
                <a:gd name="T25" fmla="*/ 21 h 30"/>
                <a:gd name="T26" fmla="*/ 63 w 70"/>
                <a:gd name="T27" fmla="*/ 25 h 30"/>
                <a:gd name="T28" fmla="*/ 59 w 70"/>
                <a:gd name="T29" fmla="*/ 25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30"/>
                <a:gd name="T47" fmla="*/ 70 w 70"/>
                <a:gd name="T48" fmla="*/ 30 h 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30">
                  <a:moveTo>
                    <a:pt x="59" y="25"/>
                  </a:moveTo>
                  <a:lnTo>
                    <a:pt x="0" y="30"/>
                  </a:lnTo>
                  <a:lnTo>
                    <a:pt x="1" y="21"/>
                  </a:lnTo>
                  <a:lnTo>
                    <a:pt x="3" y="14"/>
                  </a:lnTo>
                  <a:lnTo>
                    <a:pt x="3" y="7"/>
                  </a:lnTo>
                  <a:lnTo>
                    <a:pt x="0" y="0"/>
                  </a:lnTo>
                  <a:lnTo>
                    <a:pt x="59" y="2"/>
                  </a:lnTo>
                  <a:lnTo>
                    <a:pt x="63" y="4"/>
                  </a:lnTo>
                  <a:lnTo>
                    <a:pt x="66" y="6"/>
                  </a:lnTo>
                  <a:lnTo>
                    <a:pt x="70" y="11"/>
                  </a:lnTo>
                  <a:lnTo>
                    <a:pt x="70" y="14"/>
                  </a:lnTo>
                  <a:lnTo>
                    <a:pt x="70" y="18"/>
                  </a:lnTo>
                  <a:lnTo>
                    <a:pt x="66" y="21"/>
                  </a:lnTo>
                  <a:lnTo>
                    <a:pt x="63" y="25"/>
                  </a:lnTo>
                  <a:lnTo>
                    <a:pt x="59" y="25"/>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345" name="Freeform 1485"/>
            <p:cNvSpPr>
              <a:spLocks/>
            </p:cNvSpPr>
            <p:nvPr/>
          </p:nvSpPr>
          <p:spPr bwMode="auto">
            <a:xfrm>
              <a:off x="2713" y="720"/>
              <a:ext cx="72" cy="48"/>
            </a:xfrm>
            <a:custGeom>
              <a:avLst/>
              <a:gdLst>
                <a:gd name="T0" fmla="*/ 61 w 72"/>
                <a:gd name="T1" fmla="*/ 41 h 48"/>
                <a:gd name="T2" fmla="*/ 0 w 72"/>
                <a:gd name="T3" fmla="*/ 48 h 48"/>
                <a:gd name="T4" fmla="*/ 2 w 72"/>
                <a:gd name="T5" fmla="*/ 35 h 48"/>
                <a:gd name="T6" fmla="*/ 2 w 72"/>
                <a:gd name="T7" fmla="*/ 25 h 48"/>
                <a:gd name="T8" fmla="*/ 2 w 72"/>
                <a:gd name="T9" fmla="*/ 13 h 48"/>
                <a:gd name="T10" fmla="*/ 0 w 72"/>
                <a:gd name="T11" fmla="*/ 0 h 48"/>
                <a:gd name="T12" fmla="*/ 61 w 72"/>
                <a:gd name="T13" fmla="*/ 6 h 48"/>
                <a:gd name="T14" fmla="*/ 67 w 72"/>
                <a:gd name="T15" fmla="*/ 7 h 48"/>
                <a:gd name="T16" fmla="*/ 70 w 72"/>
                <a:gd name="T17" fmla="*/ 11 h 48"/>
                <a:gd name="T18" fmla="*/ 72 w 72"/>
                <a:gd name="T19" fmla="*/ 16 h 48"/>
                <a:gd name="T20" fmla="*/ 72 w 72"/>
                <a:gd name="T21" fmla="*/ 23 h 48"/>
                <a:gd name="T22" fmla="*/ 72 w 72"/>
                <a:gd name="T23" fmla="*/ 30 h 48"/>
                <a:gd name="T24" fmla="*/ 70 w 72"/>
                <a:gd name="T25" fmla="*/ 35 h 48"/>
                <a:gd name="T26" fmla="*/ 67 w 72"/>
                <a:gd name="T27" fmla="*/ 39 h 48"/>
                <a:gd name="T28" fmla="*/ 61 w 72"/>
                <a:gd name="T29" fmla="*/ 41 h 4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2"/>
                <a:gd name="T46" fmla="*/ 0 h 48"/>
                <a:gd name="T47" fmla="*/ 72 w 72"/>
                <a:gd name="T48" fmla="*/ 48 h 4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2" h="48">
                  <a:moveTo>
                    <a:pt x="61" y="41"/>
                  </a:moveTo>
                  <a:lnTo>
                    <a:pt x="0" y="48"/>
                  </a:lnTo>
                  <a:lnTo>
                    <a:pt x="2" y="35"/>
                  </a:lnTo>
                  <a:lnTo>
                    <a:pt x="2" y="25"/>
                  </a:lnTo>
                  <a:lnTo>
                    <a:pt x="2" y="13"/>
                  </a:lnTo>
                  <a:lnTo>
                    <a:pt x="0" y="0"/>
                  </a:lnTo>
                  <a:lnTo>
                    <a:pt x="61" y="6"/>
                  </a:lnTo>
                  <a:lnTo>
                    <a:pt x="67" y="7"/>
                  </a:lnTo>
                  <a:lnTo>
                    <a:pt x="70" y="11"/>
                  </a:lnTo>
                  <a:lnTo>
                    <a:pt x="72" y="16"/>
                  </a:lnTo>
                  <a:lnTo>
                    <a:pt x="72" y="23"/>
                  </a:lnTo>
                  <a:lnTo>
                    <a:pt x="72" y="30"/>
                  </a:lnTo>
                  <a:lnTo>
                    <a:pt x="70" y="35"/>
                  </a:lnTo>
                  <a:lnTo>
                    <a:pt x="67" y="39"/>
                  </a:lnTo>
                  <a:lnTo>
                    <a:pt x="61" y="41"/>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46" name="Freeform 1486"/>
            <p:cNvSpPr>
              <a:spLocks/>
            </p:cNvSpPr>
            <p:nvPr/>
          </p:nvSpPr>
          <p:spPr bwMode="auto">
            <a:xfrm>
              <a:off x="2713" y="720"/>
              <a:ext cx="72" cy="48"/>
            </a:xfrm>
            <a:custGeom>
              <a:avLst/>
              <a:gdLst>
                <a:gd name="T0" fmla="*/ 61 w 72"/>
                <a:gd name="T1" fmla="*/ 41 h 48"/>
                <a:gd name="T2" fmla="*/ 0 w 72"/>
                <a:gd name="T3" fmla="*/ 48 h 48"/>
                <a:gd name="T4" fmla="*/ 2 w 72"/>
                <a:gd name="T5" fmla="*/ 35 h 48"/>
                <a:gd name="T6" fmla="*/ 2 w 72"/>
                <a:gd name="T7" fmla="*/ 25 h 48"/>
                <a:gd name="T8" fmla="*/ 2 w 72"/>
                <a:gd name="T9" fmla="*/ 13 h 48"/>
                <a:gd name="T10" fmla="*/ 0 w 72"/>
                <a:gd name="T11" fmla="*/ 0 h 48"/>
                <a:gd name="T12" fmla="*/ 61 w 72"/>
                <a:gd name="T13" fmla="*/ 6 h 48"/>
                <a:gd name="T14" fmla="*/ 67 w 72"/>
                <a:gd name="T15" fmla="*/ 7 h 48"/>
                <a:gd name="T16" fmla="*/ 70 w 72"/>
                <a:gd name="T17" fmla="*/ 11 h 48"/>
                <a:gd name="T18" fmla="*/ 72 w 72"/>
                <a:gd name="T19" fmla="*/ 16 h 48"/>
                <a:gd name="T20" fmla="*/ 72 w 72"/>
                <a:gd name="T21" fmla="*/ 23 h 48"/>
                <a:gd name="T22" fmla="*/ 72 w 72"/>
                <a:gd name="T23" fmla="*/ 30 h 48"/>
                <a:gd name="T24" fmla="*/ 70 w 72"/>
                <a:gd name="T25" fmla="*/ 35 h 48"/>
                <a:gd name="T26" fmla="*/ 67 w 72"/>
                <a:gd name="T27" fmla="*/ 39 h 48"/>
                <a:gd name="T28" fmla="*/ 61 w 72"/>
                <a:gd name="T29" fmla="*/ 41 h 4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2"/>
                <a:gd name="T46" fmla="*/ 0 h 48"/>
                <a:gd name="T47" fmla="*/ 72 w 72"/>
                <a:gd name="T48" fmla="*/ 48 h 4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2" h="48">
                  <a:moveTo>
                    <a:pt x="61" y="41"/>
                  </a:moveTo>
                  <a:lnTo>
                    <a:pt x="0" y="48"/>
                  </a:lnTo>
                  <a:lnTo>
                    <a:pt x="2" y="35"/>
                  </a:lnTo>
                  <a:lnTo>
                    <a:pt x="2" y="25"/>
                  </a:lnTo>
                  <a:lnTo>
                    <a:pt x="2" y="13"/>
                  </a:lnTo>
                  <a:lnTo>
                    <a:pt x="0" y="0"/>
                  </a:lnTo>
                  <a:lnTo>
                    <a:pt x="61" y="6"/>
                  </a:lnTo>
                  <a:lnTo>
                    <a:pt x="67" y="7"/>
                  </a:lnTo>
                  <a:lnTo>
                    <a:pt x="70" y="11"/>
                  </a:lnTo>
                  <a:lnTo>
                    <a:pt x="72" y="16"/>
                  </a:lnTo>
                  <a:lnTo>
                    <a:pt x="72" y="23"/>
                  </a:lnTo>
                  <a:lnTo>
                    <a:pt x="72" y="30"/>
                  </a:lnTo>
                  <a:lnTo>
                    <a:pt x="70" y="35"/>
                  </a:lnTo>
                  <a:lnTo>
                    <a:pt x="67" y="39"/>
                  </a:lnTo>
                  <a:lnTo>
                    <a:pt x="61" y="41"/>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347" name="Freeform 1487"/>
            <p:cNvSpPr>
              <a:spLocks/>
            </p:cNvSpPr>
            <p:nvPr/>
          </p:nvSpPr>
          <p:spPr bwMode="auto">
            <a:xfrm>
              <a:off x="2732" y="321"/>
              <a:ext cx="72" cy="47"/>
            </a:xfrm>
            <a:custGeom>
              <a:avLst/>
              <a:gdLst>
                <a:gd name="T0" fmla="*/ 62 w 72"/>
                <a:gd name="T1" fmla="*/ 41 h 47"/>
                <a:gd name="T2" fmla="*/ 0 w 72"/>
                <a:gd name="T3" fmla="*/ 47 h 47"/>
                <a:gd name="T4" fmla="*/ 2 w 72"/>
                <a:gd name="T5" fmla="*/ 34 h 47"/>
                <a:gd name="T6" fmla="*/ 2 w 72"/>
                <a:gd name="T7" fmla="*/ 24 h 47"/>
                <a:gd name="T8" fmla="*/ 2 w 72"/>
                <a:gd name="T9" fmla="*/ 14 h 47"/>
                <a:gd name="T10" fmla="*/ 0 w 72"/>
                <a:gd name="T11" fmla="*/ 0 h 47"/>
                <a:gd name="T12" fmla="*/ 62 w 72"/>
                <a:gd name="T13" fmla="*/ 7 h 47"/>
                <a:gd name="T14" fmla="*/ 67 w 72"/>
                <a:gd name="T15" fmla="*/ 8 h 47"/>
                <a:gd name="T16" fmla="*/ 70 w 72"/>
                <a:gd name="T17" fmla="*/ 12 h 47"/>
                <a:gd name="T18" fmla="*/ 72 w 72"/>
                <a:gd name="T19" fmla="*/ 17 h 47"/>
                <a:gd name="T20" fmla="*/ 72 w 72"/>
                <a:gd name="T21" fmla="*/ 24 h 47"/>
                <a:gd name="T22" fmla="*/ 72 w 72"/>
                <a:gd name="T23" fmla="*/ 29 h 47"/>
                <a:gd name="T24" fmla="*/ 70 w 72"/>
                <a:gd name="T25" fmla="*/ 34 h 47"/>
                <a:gd name="T26" fmla="*/ 67 w 72"/>
                <a:gd name="T27" fmla="*/ 40 h 47"/>
                <a:gd name="T28" fmla="*/ 62 w 72"/>
                <a:gd name="T29" fmla="*/ 41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2"/>
                <a:gd name="T46" fmla="*/ 0 h 47"/>
                <a:gd name="T47" fmla="*/ 72 w 72"/>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2" h="47">
                  <a:moveTo>
                    <a:pt x="62" y="41"/>
                  </a:moveTo>
                  <a:lnTo>
                    <a:pt x="0" y="47"/>
                  </a:lnTo>
                  <a:lnTo>
                    <a:pt x="2" y="34"/>
                  </a:lnTo>
                  <a:lnTo>
                    <a:pt x="2" y="24"/>
                  </a:lnTo>
                  <a:lnTo>
                    <a:pt x="2" y="14"/>
                  </a:lnTo>
                  <a:lnTo>
                    <a:pt x="0" y="0"/>
                  </a:lnTo>
                  <a:lnTo>
                    <a:pt x="62" y="7"/>
                  </a:lnTo>
                  <a:lnTo>
                    <a:pt x="67" y="8"/>
                  </a:lnTo>
                  <a:lnTo>
                    <a:pt x="70" y="12"/>
                  </a:lnTo>
                  <a:lnTo>
                    <a:pt x="72" y="17"/>
                  </a:lnTo>
                  <a:lnTo>
                    <a:pt x="72" y="24"/>
                  </a:lnTo>
                  <a:lnTo>
                    <a:pt x="72" y="29"/>
                  </a:lnTo>
                  <a:lnTo>
                    <a:pt x="70" y="34"/>
                  </a:lnTo>
                  <a:lnTo>
                    <a:pt x="67" y="40"/>
                  </a:lnTo>
                  <a:lnTo>
                    <a:pt x="62" y="41"/>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48" name="Freeform 1488"/>
            <p:cNvSpPr>
              <a:spLocks/>
            </p:cNvSpPr>
            <p:nvPr/>
          </p:nvSpPr>
          <p:spPr bwMode="auto">
            <a:xfrm>
              <a:off x="2732" y="321"/>
              <a:ext cx="72" cy="47"/>
            </a:xfrm>
            <a:custGeom>
              <a:avLst/>
              <a:gdLst>
                <a:gd name="T0" fmla="*/ 62 w 72"/>
                <a:gd name="T1" fmla="*/ 41 h 47"/>
                <a:gd name="T2" fmla="*/ 0 w 72"/>
                <a:gd name="T3" fmla="*/ 47 h 47"/>
                <a:gd name="T4" fmla="*/ 2 w 72"/>
                <a:gd name="T5" fmla="*/ 34 h 47"/>
                <a:gd name="T6" fmla="*/ 2 w 72"/>
                <a:gd name="T7" fmla="*/ 24 h 47"/>
                <a:gd name="T8" fmla="*/ 2 w 72"/>
                <a:gd name="T9" fmla="*/ 14 h 47"/>
                <a:gd name="T10" fmla="*/ 0 w 72"/>
                <a:gd name="T11" fmla="*/ 0 h 47"/>
                <a:gd name="T12" fmla="*/ 62 w 72"/>
                <a:gd name="T13" fmla="*/ 7 h 47"/>
                <a:gd name="T14" fmla="*/ 67 w 72"/>
                <a:gd name="T15" fmla="*/ 8 h 47"/>
                <a:gd name="T16" fmla="*/ 70 w 72"/>
                <a:gd name="T17" fmla="*/ 12 h 47"/>
                <a:gd name="T18" fmla="*/ 72 w 72"/>
                <a:gd name="T19" fmla="*/ 17 h 47"/>
                <a:gd name="T20" fmla="*/ 72 w 72"/>
                <a:gd name="T21" fmla="*/ 24 h 47"/>
                <a:gd name="T22" fmla="*/ 72 w 72"/>
                <a:gd name="T23" fmla="*/ 29 h 47"/>
                <a:gd name="T24" fmla="*/ 70 w 72"/>
                <a:gd name="T25" fmla="*/ 34 h 47"/>
                <a:gd name="T26" fmla="*/ 67 w 72"/>
                <a:gd name="T27" fmla="*/ 40 h 47"/>
                <a:gd name="T28" fmla="*/ 62 w 72"/>
                <a:gd name="T29" fmla="*/ 41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2"/>
                <a:gd name="T46" fmla="*/ 0 h 47"/>
                <a:gd name="T47" fmla="*/ 72 w 72"/>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2" h="47">
                  <a:moveTo>
                    <a:pt x="62" y="41"/>
                  </a:moveTo>
                  <a:lnTo>
                    <a:pt x="0" y="47"/>
                  </a:lnTo>
                  <a:lnTo>
                    <a:pt x="2" y="34"/>
                  </a:lnTo>
                  <a:lnTo>
                    <a:pt x="2" y="24"/>
                  </a:lnTo>
                  <a:lnTo>
                    <a:pt x="2" y="14"/>
                  </a:lnTo>
                  <a:lnTo>
                    <a:pt x="0" y="0"/>
                  </a:lnTo>
                  <a:lnTo>
                    <a:pt x="62" y="7"/>
                  </a:lnTo>
                  <a:lnTo>
                    <a:pt x="67" y="8"/>
                  </a:lnTo>
                  <a:lnTo>
                    <a:pt x="70" y="12"/>
                  </a:lnTo>
                  <a:lnTo>
                    <a:pt x="72" y="17"/>
                  </a:lnTo>
                  <a:lnTo>
                    <a:pt x="72" y="24"/>
                  </a:lnTo>
                  <a:lnTo>
                    <a:pt x="72" y="29"/>
                  </a:lnTo>
                  <a:lnTo>
                    <a:pt x="70" y="34"/>
                  </a:lnTo>
                  <a:lnTo>
                    <a:pt x="67" y="40"/>
                  </a:lnTo>
                  <a:lnTo>
                    <a:pt x="62" y="41"/>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349" name="Freeform 1489"/>
            <p:cNvSpPr>
              <a:spLocks/>
            </p:cNvSpPr>
            <p:nvPr/>
          </p:nvSpPr>
          <p:spPr bwMode="auto">
            <a:xfrm>
              <a:off x="2863" y="961"/>
              <a:ext cx="56" cy="47"/>
            </a:xfrm>
            <a:custGeom>
              <a:avLst/>
              <a:gdLst>
                <a:gd name="T0" fmla="*/ 53 w 56"/>
                <a:gd name="T1" fmla="*/ 23 h 47"/>
                <a:gd name="T2" fmla="*/ 9 w 56"/>
                <a:gd name="T3" fmla="*/ 47 h 47"/>
                <a:gd name="T4" fmla="*/ 9 w 56"/>
                <a:gd name="T5" fmla="*/ 35 h 47"/>
                <a:gd name="T6" fmla="*/ 7 w 56"/>
                <a:gd name="T7" fmla="*/ 25 h 47"/>
                <a:gd name="T8" fmla="*/ 6 w 56"/>
                <a:gd name="T9" fmla="*/ 14 h 47"/>
                <a:gd name="T10" fmla="*/ 0 w 56"/>
                <a:gd name="T11" fmla="*/ 2 h 47"/>
                <a:gd name="T12" fmla="*/ 42 w 56"/>
                <a:gd name="T13" fmla="*/ 0 h 47"/>
                <a:gd name="T14" fmla="*/ 46 w 56"/>
                <a:gd name="T15" fmla="*/ 0 h 47"/>
                <a:gd name="T16" fmla="*/ 51 w 56"/>
                <a:gd name="T17" fmla="*/ 2 h 47"/>
                <a:gd name="T18" fmla="*/ 53 w 56"/>
                <a:gd name="T19" fmla="*/ 4 h 47"/>
                <a:gd name="T20" fmla="*/ 56 w 56"/>
                <a:gd name="T21" fmla="*/ 9 h 47"/>
                <a:gd name="T22" fmla="*/ 56 w 56"/>
                <a:gd name="T23" fmla="*/ 13 h 47"/>
                <a:gd name="T24" fmla="*/ 56 w 56"/>
                <a:gd name="T25" fmla="*/ 16 h 47"/>
                <a:gd name="T26" fmla="*/ 56 w 56"/>
                <a:gd name="T27" fmla="*/ 21 h 47"/>
                <a:gd name="T28" fmla="*/ 53 w 56"/>
                <a:gd name="T29" fmla="*/ 23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6"/>
                <a:gd name="T46" fmla="*/ 0 h 47"/>
                <a:gd name="T47" fmla="*/ 56 w 56"/>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6" h="47">
                  <a:moveTo>
                    <a:pt x="53" y="23"/>
                  </a:moveTo>
                  <a:lnTo>
                    <a:pt x="9" y="47"/>
                  </a:lnTo>
                  <a:lnTo>
                    <a:pt x="9" y="35"/>
                  </a:lnTo>
                  <a:lnTo>
                    <a:pt x="7" y="25"/>
                  </a:lnTo>
                  <a:lnTo>
                    <a:pt x="6" y="14"/>
                  </a:lnTo>
                  <a:lnTo>
                    <a:pt x="0" y="2"/>
                  </a:lnTo>
                  <a:lnTo>
                    <a:pt x="42" y="0"/>
                  </a:lnTo>
                  <a:lnTo>
                    <a:pt x="46" y="0"/>
                  </a:lnTo>
                  <a:lnTo>
                    <a:pt x="51" y="2"/>
                  </a:lnTo>
                  <a:lnTo>
                    <a:pt x="53" y="4"/>
                  </a:lnTo>
                  <a:lnTo>
                    <a:pt x="56" y="9"/>
                  </a:lnTo>
                  <a:lnTo>
                    <a:pt x="56" y="13"/>
                  </a:lnTo>
                  <a:lnTo>
                    <a:pt x="56" y="16"/>
                  </a:lnTo>
                  <a:lnTo>
                    <a:pt x="56" y="21"/>
                  </a:lnTo>
                  <a:lnTo>
                    <a:pt x="53" y="23"/>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50" name="Freeform 1490"/>
            <p:cNvSpPr>
              <a:spLocks/>
            </p:cNvSpPr>
            <p:nvPr/>
          </p:nvSpPr>
          <p:spPr bwMode="auto">
            <a:xfrm>
              <a:off x="2863" y="961"/>
              <a:ext cx="56" cy="47"/>
            </a:xfrm>
            <a:custGeom>
              <a:avLst/>
              <a:gdLst>
                <a:gd name="T0" fmla="*/ 53 w 56"/>
                <a:gd name="T1" fmla="*/ 23 h 47"/>
                <a:gd name="T2" fmla="*/ 9 w 56"/>
                <a:gd name="T3" fmla="*/ 47 h 47"/>
                <a:gd name="T4" fmla="*/ 9 w 56"/>
                <a:gd name="T5" fmla="*/ 35 h 47"/>
                <a:gd name="T6" fmla="*/ 7 w 56"/>
                <a:gd name="T7" fmla="*/ 25 h 47"/>
                <a:gd name="T8" fmla="*/ 6 w 56"/>
                <a:gd name="T9" fmla="*/ 14 h 47"/>
                <a:gd name="T10" fmla="*/ 0 w 56"/>
                <a:gd name="T11" fmla="*/ 2 h 47"/>
                <a:gd name="T12" fmla="*/ 42 w 56"/>
                <a:gd name="T13" fmla="*/ 0 h 47"/>
                <a:gd name="T14" fmla="*/ 46 w 56"/>
                <a:gd name="T15" fmla="*/ 0 h 47"/>
                <a:gd name="T16" fmla="*/ 51 w 56"/>
                <a:gd name="T17" fmla="*/ 2 h 47"/>
                <a:gd name="T18" fmla="*/ 53 w 56"/>
                <a:gd name="T19" fmla="*/ 4 h 47"/>
                <a:gd name="T20" fmla="*/ 56 w 56"/>
                <a:gd name="T21" fmla="*/ 9 h 47"/>
                <a:gd name="T22" fmla="*/ 56 w 56"/>
                <a:gd name="T23" fmla="*/ 13 h 47"/>
                <a:gd name="T24" fmla="*/ 56 w 56"/>
                <a:gd name="T25" fmla="*/ 16 h 47"/>
                <a:gd name="T26" fmla="*/ 56 w 56"/>
                <a:gd name="T27" fmla="*/ 21 h 47"/>
                <a:gd name="T28" fmla="*/ 53 w 56"/>
                <a:gd name="T29" fmla="*/ 23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6"/>
                <a:gd name="T46" fmla="*/ 0 h 47"/>
                <a:gd name="T47" fmla="*/ 56 w 56"/>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6" h="47">
                  <a:moveTo>
                    <a:pt x="53" y="23"/>
                  </a:moveTo>
                  <a:lnTo>
                    <a:pt x="9" y="47"/>
                  </a:lnTo>
                  <a:lnTo>
                    <a:pt x="9" y="35"/>
                  </a:lnTo>
                  <a:lnTo>
                    <a:pt x="7" y="25"/>
                  </a:lnTo>
                  <a:lnTo>
                    <a:pt x="6" y="14"/>
                  </a:lnTo>
                  <a:lnTo>
                    <a:pt x="0" y="2"/>
                  </a:lnTo>
                  <a:lnTo>
                    <a:pt x="42" y="0"/>
                  </a:lnTo>
                  <a:lnTo>
                    <a:pt x="46" y="0"/>
                  </a:lnTo>
                  <a:lnTo>
                    <a:pt x="51" y="2"/>
                  </a:lnTo>
                  <a:lnTo>
                    <a:pt x="53" y="4"/>
                  </a:lnTo>
                  <a:lnTo>
                    <a:pt x="56" y="9"/>
                  </a:lnTo>
                  <a:lnTo>
                    <a:pt x="56" y="13"/>
                  </a:lnTo>
                  <a:lnTo>
                    <a:pt x="56" y="16"/>
                  </a:lnTo>
                  <a:lnTo>
                    <a:pt x="56" y="21"/>
                  </a:lnTo>
                  <a:lnTo>
                    <a:pt x="53" y="23"/>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351" name="Freeform 1491"/>
            <p:cNvSpPr>
              <a:spLocks/>
            </p:cNvSpPr>
            <p:nvPr/>
          </p:nvSpPr>
          <p:spPr bwMode="auto">
            <a:xfrm>
              <a:off x="2900" y="1246"/>
              <a:ext cx="70" cy="94"/>
            </a:xfrm>
            <a:custGeom>
              <a:avLst/>
              <a:gdLst>
                <a:gd name="T0" fmla="*/ 38 w 70"/>
                <a:gd name="T1" fmla="*/ 85 h 94"/>
                <a:gd name="T2" fmla="*/ 0 w 70"/>
                <a:gd name="T3" fmla="*/ 31 h 94"/>
                <a:gd name="T4" fmla="*/ 12 w 70"/>
                <a:gd name="T5" fmla="*/ 26 h 94"/>
                <a:gd name="T6" fmla="*/ 18 w 70"/>
                <a:gd name="T7" fmla="*/ 21 h 94"/>
                <a:gd name="T8" fmla="*/ 25 w 70"/>
                <a:gd name="T9" fmla="*/ 12 h 94"/>
                <a:gd name="T10" fmla="*/ 35 w 70"/>
                <a:gd name="T11" fmla="*/ 0 h 94"/>
                <a:gd name="T12" fmla="*/ 66 w 70"/>
                <a:gd name="T13" fmla="*/ 71 h 94"/>
                <a:gd name="T14" fmla="*/ 70 w 70"/>
                <a:gd name="T15" fmla="*/ 78 h 94"/>
                <a:gd name="T16" fmla="*/ 70 w 70"/>
                <a:gd name="T17" fmla="*/ 85 h 94"/>
                <a:gd name="T18" fmla="*/ 68 w 70"/>
                <a:gd name="T19" fmla="*/ 89 h 94"/>
                <a:gd name="T20" fmla="*/ 65 w 70"/>
                <a:gd name="T21" fmla="*/ 92 h 94"/>
                <a:gd name="T22" fmla="*/ 59 w 70"/>
                <a:gd name="T23" fmla="*/ 94 h 94"/>
                <a:gd name="T24" fmla="*/ 52 w 70"/>
                <a:gd name="T25" fmla="*/ 94 h 94"/>
                <a:gd name="T26" fmla="*/ 45 w 70"/>
                <a:gd name="T27" fmla="*/ 91 h 94"/>
                <a:gd name="T28" fmla="*/ 38 w 70"/>
                <a:gd name="T29" fmla="*/ 85 h 9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94"/>
                <a:gd name="T47" fmla="*/ 70 w 70"/>
                <a:gd name="T48" fmla="*/ 94 h 9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94">
                  <a:moveTo>
                    <a:pt x="38" y="85"/>
                  </a:moveTo>
                  <a:lnTo>
                    <a:pt x="0" y="31"/>
                  </a:lnTo>
                  <a:lnTo>
                    <a:pt x="12" y="26"/>
                  </a:lnTo>
                  <a:lnTo>
                    <a:pt x="18" y="21"/>
                  </a:lnTo>
                  <a:lnTo>
                    <a:pt x="25" y="12"/>
                  </a:lnTo>
                  <a:lnTo>
                    <a:pt x="35" y="0"/>
                  </a:lnTo>
                  <a:lnTo>
                    <a:pt x="66" y="71"/>
                  </a:lnTo>
                  <a:lnTo>
                    <a:pt x="70" y="78"/>
                  </a:lnTo>
                  <a:lnTo>
                    <a:pt x="70" y="85"/>
                  </a:lnTo>
                  <a:lnTo>
                    <a:pt x="68" y="89"/>
                  </a:lnTo>
                  <a:lnTo>
                    <a:pt x="65" y="92"/>
                  </a:lnTo>
                  <a:lnTo>
                    <a:pt x="59" y="94"/>
                  </a:lnTo>
                  <a:lnTo>
                    <a:pt x="52" y="94"/>
                  </a:lnTo>
                  <a:lnTo>
                    <a:pt x="45" y="91"/>
                  </a:lnTo>
                  <a:lnTo>
                    <a:pt x="38" y="85"/>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52" name="Freeform 1492"/>
            <p:cNvSpPr>
              <a:spLocks/>
            </p:cNvSpPr>
            <p:nvPr/>
          </p:nvSpPr>
          <p:spPr bwMode="auto">
            <a:xfrm>
              <a:off x="2900" y="1246"/>
              <a:ext cx="70" cy="94"/>
            </a:xfrm>
            <a:custGeom>
              <a:avLst/>
              <a:gdLst>
                <a:gd name="T0" fmla="*/ 38 w 70"/>
                <a:gd name="T1" fmla="*/ 85 h 94"/>
                <a:gd name="T2" fmla="*/ 0 w 70"/>
                <a:gd name="T3" fmla="*/ 31 h 94"/>
                <a:gd name="T4" fmla="*/ 12 w 70"/>
                <a:gd name="T5" fmla="*/ 26 h 94"/>
                <a:gd name="T6" fmla="*/ 18 w 70"/>
                <a:gd name="T7" fmla="*/ 21 h 94"/>
                <a:gd name="T8" fmla="*/ 25 w 70"/>
                <a:gd name="T9" fmla="*/ 12 h 94"/>
                <a:gd name="T10" fmla="*/ 35 w 70"/>
                <a:gd name="T11" fmla="*/ 0 h 94"/>
                <a:gd name="T12" fmla="*/ 66 w 70"/>
                <a:gd name="T13" fmla="*/ 71 h 94"/>
                <a:gd name="T14" fmla="*/ 70 w 70"/>
                <a:gd name="T15" fmla="*/ 78 h 94"/>
                <a:gd name="T16" fmla="*/ 70 w 70"/>
                <a:gd name="T17" fmla="*/ 85 h 94"/>
                <a:gd name="T18" fmla="*/ 68 w 70"/>
                <a:gd name="T19" fmla="*/ 89 h 94"/>
                <a:gd name="T20" fmla="*/ 65 w 70"/>
                <a:gd name="T21" fmla="*/ 92 h 94"/>
                <a:gd name="T22" fmla="*/ 59 w 70"/>
                <a:gd name="T23" fmla="*/ 94 h 94"/>
                <a:gd name="T24" fmla="*/ 52 w 70"/>
                <a:gd name="T25" fmla="*/ 94 h 94"/>
                <a:gd name="T26" fmla="*/ 45 w 70"/>
                <a:gd name="T27" fmla="*/ 91 h 94"/>
                <a:gd name="T28" fmla="*/ 38 w 70"/>
                <a:gd name="T29" fmla="*/ 85 h 9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94"/>
                <a:gd name="T47" fmla="*/ 70 w 70"/>
                <a:gd name="T48" fmla="*/ 94 h 9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94">
                  <a:moveTo>
                    <a:pt x="38" y="85"/>
                  </a:moveTo>
                  <a:lnTo>
                    <a:pt x="0" y="31"/>
                  </a:lnTo>
                  <a:lnTo>
                    <a:pt x="12" y="26"/>
                  </a:lnTo>
                  <a:lnTo>
                    <a:pt x="18" y="21"/>
                  </a:lnTo>
                  <a:lnTo>
                    <a:pt x="25" y="12"/>
                  </a:lnTo>
                  <a:lnTo>
                    <a:pt x="35" y="0"/>
                  </a:lnTo>
                  <a:lnTo>
                    <a:pt x="66" y="71"/>
                  </a:lnTo>
                  <a:lnTo>
                    <a:pt x="70" y="78"/>
                  </a:lnTo>
                  <a:lnTo>
                    <a:pt x="70" y="85"/>
                  </a:lnTo>
                  <a:lnTo>
                    <a:pt x="68" y="89"/>
                  </a:lnTo>
                  <a:lnTo>
                    <a:pt x="65" y="92"/>
                  </a:lnTo>
                  <a:lnTo>
                    <a:pt x="59" y="94"/>
                  </a:lnTo>
                  <a:lnTo>
                    <a:pt x="52" y="94"/>
                  </a:lnTo>
                  <a:lnTo>
                    <a:pt x="45" y="91"/>
                  </a:lnTo>
                  <a:lnTo>
                    <a:pt x="38" y="85"/>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353" name="Freeform 1493"/>
            <p:cNvSpPr>
              <a:spLocks/>
            </p:cNvSpPr>
            <p:nvPr/>
          </p:nvSpPr>
          <p:spPr bwMode="auto">
            <a:xfrm>
              <a:off x="2883" y="1045"/>
              <a:ext cx="83" cy="105"/>
            </a:xfrm>
            <a:custGeom>
              <a:avLst/>
              <a:gdLst>
                <a:gd name="T0" fmla="*/ 61 w 83"/>
                <a:gd name="T1" fmla="*/ 11 h 105"/>
                <a:gd name="T2" fmla="*/ 0 w 83"/>
                <a:gd name="T3" fmla="*/ 82 h 105"/>
                <a:gd name="T4" fmla="*/ 12 w 83"/>
                <a:gd name="T5" fmla="*/ 86 h 105"/>
                <a:gd name="T6" fmla="*/ 21 w 83"/>
                <a:gd name="T7" fmla="*/ 87 h 105"/>
                <a:gd name="T8" fmla="*/ 31 w 83"/>
                <a:gd name="T9" fmla="*/ 94 h 105"/>
                <a:gd name="T10" fmla="*/ 43 w 83"/>
                <a:gd name="T11" fmla="*/ 105 h 105"/>
                <a:gd name="T12" fmla="*/ 80 w 83"/>
                <a:gd name="T13" fmla="*/ 21 h 105"/>
                <a:gd name="T14" fmla="*/ 83 w 83"/>
                <a:gd name="T15" fmla="*/ 16 h 105"/>
                <a:gd name="T16" fmla="*/ 83 w 83"/>
                <a:gd name="T17" fmla="*/ 9 h 105"/>
                <a:gd name="T18" fmla="*/ 83 w 83"/>
                <a:gd name="T19" fmla="*/ 5 h 105"/>
                <a:gd name="T20" fmla="*/ 82 w 83"/>
                <a:gd name="T21" fmla="*/ 2 h 105"/>
                <a:gd name="T22" fmla="*/ 78 w 83"/>
                <a:gd name="T23" fmla="*/ 0 h 105"/>
                <a:gd name="T24" fmla="*/ 73 w 83"/>
                <a:gd name="T25" fmla="*/ 2 h 105"/>
                <a:gd name="T26" fmla="*/ 66 w 83"/>
                <a:gd name="T27" fmla="*/ 5 h 105"/>
                <a:gd name="T28" fmla="*/ 61 w 83"/>
                <a:gd name="T29" fmla="*/ 11 h 10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3"/>
                <a:gd name="T46" fmla="*/ 0 h 105"/>
                <a:gd name="T47" fmla="*/ 83 w 83"/>
                <a:gd name="T48" fmla="*/ 105 h 10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3" h="105">
                  <a:moveTo>
                    <a:pt x="61" y="11"/>
                  </a:moveTo>
                  <a:lnTo>
                    <a:pt x="0" y="82"/>
                  </a:lnTo>
                  <a:lnTo>
                    <a:pt x="12" y="86"/>
                  </a:lnTo>
                  <a:lnTo>
                    <a:pt x="21" y="87"/>
                  </a:lnTo>
                  <a:lnTo>
                    <a:pt x="31" y="94"/>
                  </a:lnTo>
                  <a:lnTo>
                    <a:pt x="43" y="105"/>
                  </a:lnTo>
                  <a:lnTo>
                    <a:pt x="80" y="21"/>
                  </a:lnTo>
                  <a:lnTo>
                    <a:pt x="83" y="16"/>
                  </a:lnTo>
                  <a:lnTo>
                    <a:pt x="83" y="9"/>
                  </a:lnTo>
                  <a:lnTo>
                    <a:pt x="83" y="5"/>
                  </a:lnTo>
                  <a:lnTo>
                    <a:pt x="82" y="2"/>
                  </a:lnTo>
                  <a:lnTo>
                    <a:pt x="78" y="0"/>
                  </a:lnTo>
                  <a:lnTo>
                    <a:pt x="73" y="2"/>
                  </a:lnTo>
                  <a:lnTo>
                    <a:pt x="66" y="5"/>
                  </a:lnTo>
                  <a:lnTo>
                    <a:pt x="61" y="11"/>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54" name="Freeform 1494"/>
            <p:cNvSpPr>
              <a:spLocks/>
            </p:cNvSpPr>
            <p:nvPr/>
          </p:nvSpPr>
          <p:spPr bwMode="auto">
            <a:xfrm>
              <a:off x="2883" y="1045"/>
              <a:ext cx="83" cy="105"/>
            </a:xfrm>
            <a:custGeom>
              <a:avLst/>
              <a:gdLst>
                <a:gd name="T0" fmla="*/ 61 w 83"/>
                <a:gd name="T1" fmla="*/ 11 h 105"/>
                <a:gd name="T2" fmla="*/ 0 w 83"/>
                <a:gd name="T3" fmla="*/ 82 h 105"/>
                <a:gd name="T4" fmla="*/ 12 w 83"/>
                <a:gd name="T5" fmla="*/ 86 h 105"/>
                <a:gd name="T6" fmla="*/ 21 w 83"/>
                <a:gd name="T7" fmla="*/ 87 h 105"/>
                <a:gd name="T8" fmla="*/ 31 w 83"/>
                <a:gd name="T9" fmla="*/ 94 h 105"/>
                <a:gd name="T10" fmla="*/ 43 w 83"/>
                <a:gd name="T11" fmla="*/ 105 h 105"/>
                <a:gd name="T12" fmla="*/ 80 w 83"/>
                <a:gd name="T13" fmla="*/ 21 h 105"/>
                <a:gd name="T14" fmla="*/ 83 w 83"/>
                <a:gd name="T15" fmla="*/ 16 h 105"/>
                <a:gd name="T16" fmla="*/ 83 w 83"/>
                <a:gd name="T17" fmla="*/ 9 h 105"/>
                <a:gd name="T18" fmla="*/ 83 w 83"/>
                <a:gd name="T19" fmla="*/ 5 h 105"/>
                <a:gd name="T20" fmla="*/ 82 w 83"/>
                <a:gd name="T21" fmla="*/ 2 h 105"/>
                <a:gd name="T22" fmla="*/ 78 w 83"/>
                <a:gd name="T23" fmla="*/ 0 h 105"/>
                <a:gd name="T24" fmla="*/ 73 w 83"/>
                <a:gd name="T25" fmla="*/ 2 h 105"/>
                <a:gd name="T26" fmla="*/ 66 w 83"/>
                <a:gd name="T27" fmla="*/ 5 h 105"/>
                <a:gd name="T28" fmla="*/ 61 w 83"/>
                <a:gd name="T29" fmla="*/ 11 h 10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3"/>
                <a:gd name="T46" fmla="*/ 0 h 105"/>
                <a:gd name="T47" fmla="*/ 83 w 83"/>
                <a:gd name="T48" fmla="*/ 105 h 10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3" h="105">
                  <a:moveTo>
                    <a:pt x="61" y="11"/>
                  </a:moveTo>
                  <a:lnTo>
                    <a:pt x="0" y="82"/>
                  </a:lnTo>
                  <a:lnTo>
                    <a:pt x="12" y="86"/>
                  </a:lnTo>
                  <a:lnTo>
                    <a:pt x="21" y="87"/>
                  </a:lnTo>
                  <a:lnTo>
                    <a:pt x="31" y="94"/>
                  </a:lnTo>
                  <a:lnTo>
                    <a:pt x="43" y="105"/>
                  </a:lnTo>
                  <a:lnTo>
                    <a:pt x="80" y="21"/>
                  </a:lnTo>
                  <a:lnTo>
                    <a:pt x="83" y="16"/>
                  </a:lnTo>
                  <a:lnTo>
                    <a:pt x="83" y="9"/>
                  </a:lnTo>
                  <a:lnTo>
                    <a:pt x="83" y="5"/>
                  </a:lnTo>
                  <a:lnTo>
                    <a:pt x="82" y="2"/>
                  </a:lnTo>
                  <a:lnTo>
                    <a:pt x="78" y="0"/>
                  </a:lnTo>
                  <a:lnTo>
                    <a:pt x="73" y="2"/>
                  </a:lnTo>
                  <a:lnTo>
                    <a:pt x="66" y="5"/>
                  </a:lnTo>
                  <a:lnTo>
                    <a:pt x="61" y="11"/>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355" name="Freeform 1495"/>
            <p:cNvSpPr>
              <a:spLocks/>
            </p:cNvSpPr>
            <p:nvPr/>
          </p:nvSpPr>
          <p:spPr bwMode="auto">
            <a:xfrm>
              <a:off x="2856" y="795"/>
              <a:ext cx="89" cy="117"/>
            </a:xfrm>
            <a:custGeom>
              <a:avLst/>
              <a:gdLst>
                <a:gd name="T0" fmla="*/ 62 w 89"/>
                <a:gd name="T1" fmla="*/ 107 h 117"/>
                <a:gd name="T2" fmla="*/ 0 w 89"/>
                <a:gd name="T3" fmla="*/ 25 h 117"/>
                <a:gd name="T4" fmla="*/ 13 w 89"/>
                <a:gd name="T5" fmla="*/ 21 h 117"/>
                <a:gd name="T6" fmla="*/ 21 w 89"/>
                <a:gd name="T7" fmla="*/ 18 h 117"/>
                <a:gd name="T8" fmla="*/ 32 w 89"/>
                <a:gd name="T9" fmla="*/ 13 h 117"/>
                <a:gd name="T10" fmla="*/ 42 w 89"/>
                <a:gd name="T11" fmla="*/ 0 h 117"/>
                <a:gd name="T12" fmla="*/ 84 w 89"/>
                <a:gd name="T13" fmla="*/ 96 h 117"/>
                <a:gd name="T14" fmla="*/ 88 w 89"/>
                <a:gd name="T15" fmla="*/ 103 h 117"/>
                <a:gd name="T16" fmla="*/ 89 w 89"/>
                <a:gd name="T17" fmla="*/ 109 h 117"/>
                <a:gd name="T18" fmla="*/ 88 w 89"/>
                <a:gd name="T19" fmla="*/ 112 h 117"/>
                <a:gd name="T20" fmla="*/ 84 w 89"/>
                <a:gd name="T21" fmla="*/ 116 h 117"/>
                <a:gd name="T22" fmla="*/ 81 w 89"/>
                <a:gd name="T23" fmla="*/ 117 h 117"/>
                <a:gd name="T24" fmla="*/ 74 w 89"/>
                <a:gd name="T25" fmla="*/ 116 h 117"/>
                <a:gd name="T26" fmla="*/ 69 w 89"/>
                <a:gd name="T27" fmla="*/ 112 h 117"/>
                <a:gd name="T28" fmla="*/ 62 w 89"/>
                <a:gd name="T29" fmla="*/ 107 h 11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9"/>
                <a:gd name="T46" fmla="*/ 0 h 117"/>
                <a:gd name="T47" fmla="*/ 89 w 89"/>
                <a:gd name="T48" fmla="*/ 117 h 11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9" h="117">
                  <a:moveTo>
                    <a:pt x="62" y="107"/>
                  </a:moveTo>
                  <a:lnTo>
                    <a:pt x="0" y="25"/>
                  </a:lnTo>
                  <a:lnTo>
                    <a:pt x="13" y="21"/>
                  </a:lnTo>
                  <a:lnTo>
                    <a:pt x="21" y="18"/>
                  </a:lnTo>
                  <a:lnTo>
                    <a:pt x="32" y="13"/>
                  </a:lnTo>
                  <a:lnTo>
                    <a:pt x="42" y="0"/>
                  </a:lnTo>
                  <a:lnTo>
                    <a:pt x="84" y="96"/>
                  </a:lnTo>
                  <a:lnTo>
                    <a:pt x="88" y="103"/>
                  </a:lnTo>
                  <a:lnTo>
                    <a:pt x="89" y="109"/>
                  </a:lnTo>
                  <a:lnTo>
                    <a:pt x="88" y="112"/>
                  </a:lnTo>
                  <a:lnTo>
                    <a:pt x="84" y="116"/>
                  </a:lnTo>
                  <a:lnTo>
                    <a:pt x="81" y="117"/>
                  </a:lnTo>
                  <a:lnTo>
                    <a:pt x="74" y="116"/>
                  </a:lnTo>
                  <a:lnTo>
                    <a:pt x="69" y="112"/>
                  </a:lnTo>
                  <a:lnTo>
                    <a:pt x="62" y="107"/>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56" name="Freeform 1496"/>
            <p:cNvSpPr>
              <a:spLocks/>
            </p:cNvSpPr>
            <p:nvPr/>
          </p:nvSpPr>
          <p:spPr bwMode="auto">
            <a:xfrm>
              <a:off x="2856" y="795"/>
              <a:ext cx="89" cy="117"/>
            </a:xfrm>
            <a:custGeom>
              <a:avLst/>
              <a:gdLst>
                <a:gd name="T0" fmla="*/ 62 w 89"/>
                <a:gd name="T1" fmla="*/ 107 h 117"/>
                <a:gd name="T2" fmla="*/ 0 w 89"/>
                <a:gd name="T3" fmla="*/ 25 h 117"/>
                <a:gd name="T4" fmla="*/ 13 w 89"/>
                <a:gd name="T5" fmla="*/ 21 h 117"/>
                <a:gd name="T6" fmla="*/ 21 w 89"/>
                <a:gd name="T7" fmla="*/ 18 h 117"/>
                <a:gd name="T8" fmla="*/ 32 w 89"/>
                <a:gd name="T9" fmla="*/ 13 h 117"/>
                <a:gd name="T10" fmla="*/ 42 w 89"/>
                <a:gd name="T11" fmla="*/ 0 h 117"/>
                <a:gd name="T12" fmla="*/ 84 w 89"/>
                <a:gd name="T13" fmla="*/ 96 h 117"/>
                <a:gd name="T14" fmla="*/ 88 w 89"/>
                <a:gd name="T15" fmla="*/ 103 h 117"/>
                <a:gd name="T16" fmla="*/ 89 w 89"/>
                <a:gd name="T17" fmla="*/ 109 h 117"/>
                <a:gd name="T18" fmla="*/ 88 w 89"/>
                <a:gd name="T19" fmla="*/ 112 h 117"/>
                <a:gd name="T20" fmla="*/ 84 w 89"/>
                <a:gd name="T21" fmla="*/ 116 h 117"/>
                <a:gd name="T22" fmla="*/ 81 w 89"/>
                <a:gd name="T23" fmla="*/ 117 h 117"/>
                <a:gd name="T24" fmla="*/ 74 w 89"/>
                <a:gd name="T25" fmla="*/ 116 h 117"/>
                <a:gd name="T26" fmla="*/ 69 w 89"/>
                <a:gd name="T27" fmla="*/ 112 h 117"/>
                <a:gd name="T28" fmla="*/ 62 w 89"/>
                <a:gd name="T29" fmla="*/ 107 h 11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9"/>
                <a:gd name="T46" fmla="*/ 0 h 117"/>
                <a:gd name="T47" fmla="*/ 89 w 89"/>
                <a:gd name="T48" fmla="*/ 117 h 11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9" h="117">
                  <a:moveTo>
                    <a:pt x="62" y="107"/>
                  </a:moveTo>
                  <a:lnTo>
                    <a:pt x="0" y="25"/>
                  </a:lnTo>
                  <a:lnTo>
                    <a:pt x="13" y="21"/>
                  </a:lnTo>
                  <a:lnTo>
                    <a:pt x="21" y="18"/>
                  </a:lnTo>
                  <a:lnTo>
                    <a:pt x="32" y="13"/>
                  </a:lnTo>
                  <a:lnTo>
                    <a:pt x="42" y="0"/>
                  </a:lnTo>
                  <a:lnTo>
                    <a:pt x="84" y="96"/>
                  </a:lnTo>
                  <a:lnTo>
                    <a:pt x="88" y="103"/>
                  </a:lnTo>
                  <a:lnTo>
                    <a:pt x="89" y="109"/>
                  </a:lnTo>
                  <a:lnTo>
                    <a:pt x="88" y="112"/>
                  </a:lnTo>
                  <a:lnTo>
                    <a:pt x="84" y="116"/>
                  </a:lnTo>
                  <a:lnTo>
                    <a:pt x="81" y="117"/>
                  </a:lnTo>
                  <a:lnTo>
                    <a:pt x="74" y="116"/>
                  </a:lnTo>
                  <a:lnTo>
                    <a:pt x="69" y="112"/>
                  </a:lnTo>
                  <a:lnTo>
                    <a:pt x="62" y="107"/>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357" name="Freeform 1497"/>
            <p:cNvSpPr>
              <a:spLocks/>
            </p:cNvSpPr>
            <p:nvPr/>
          </p:nvSpPr>
          <p:spPr bwMode="auto">
            <a:xfrm>
              <a:off x="2874" y="595"/>
              <a:ext cx="82" cy="111"/>
            </a:xfrm>
            <a:custGeom>
              <a:avLst/>
              <a:gdLst>
                <a:gd name="T0" fmla="*/ 54 w 82"/>
                <a:gd name="T1" fmla="*/ 10 h 111"/>
                <a:gd name="T2" fmla="*/ 0 w 82"/>
                <a:gd name="T3" fmla="*/ 78 h 111"/>
                <a:gd name="T4" fmla="*/ 9 w 82"/>
                <a:gd name="T5" fmla="*/ 83 h 111"/>
                <a:gd name="T6" fmla="*/ 16 w 82"/>
                <a:gd name="T7" fmla="*/ 89 h 111"/>
                <a:gd name="T8" fmla="*/ 24 w 82"/>
                <a:gd name="T9" fmla="*/ 97 h 111"/>
                <a:gd name="T10" fmla="*/ 37 w 82"/>
                <a:gd name="T11" fmla="*/ 111 h 111"/>
                <a:gd name="T12" fmla="*/ 78 w 82"/>
                <a:gd name="T13" fmla="*/ 22 h 111"/>
                <a:gd name="T14" fmla="*/ 82 w 82"/>
                <a:gd name="T15" fmla="*/ 17 h 111"/>
                <a:gd name="T16" fmla="*/ 82 w 82"/>
                <a:gd name="T17" fmla="*/ 10 h 111"/>
                <a:gd name="T18" fmla="*/ 80 w 82"/>
                <a:gd name="T19" fmla="*/ 5 h 111"/>
                <a:gd name="T20" fmla="*/ 78 w 82"/>
                <a:gd name="T21" fmla="*/ 1 h 111"/>
                <a:gd name="T22" fmla="*/ 73 w 82"/>
                <a:gd name="T23" fmla="*/ 0 h 111"/>
                <a:gd name="T24" fmla="*/ 68 w 82"/>
                <a:gd name="T25" fmla="*/ 1 h 111"/>
                <a:gd name="T26" fmla="*/ 61 w 82"/>
                <a:gd name="T27" fmla="*/ 3 h 111"/>
                <a:gd name="T28" fmla="*/ 54 w 82"/>
                <a:gd name="T29" fmla="*/ 10 h 11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2"/>
                <a:gd name="T46" fmla="*/ 0 h 111"/>
                <a:gd name="T47" fmla="*/ 82 w 82"/>
                <a:gd name="T48" fmla="*/ 111 h 11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2" h="111">
                  <a:moveTo>
                    <a:pt x="54" y="10"/>
                  </a:moveTo>
                  <a:lnTo>
                    <a:pt x="0" y="78"/>
                  </a:lnTo>
                  <a:lnTo>
                    <a:pt x="9" y="83"/>
                  </a:lnTo>
                  <a:lnTo>
                    <a:pt x="16" y="89"/>
                  </a:lnTo>
                  <a:lnTo>
                    <a:pt x="24" y="97"/>
                  </a:lnTo>
                  <a:lnTo>
                    <a:pt x="37" y="111"/>
                  </a:lnTo>
                  <a:lnTo>
                    <a:pt x="78" y="22"/>
                  </a:lnTo>
                  <a:lnTo>
                    <a:pt x="82" y="17"/>
                  </a:lnTo>
                  <a:lnTo>
                    <a:pt x="82" y="10"/>
                  </a:lnTo>
                  <a:lnTo>
                    <a:pt x="80" y="5"/>
                  </a:lnTo>
                  <a:lnTo>
                    <a:pt x="78" y="1"/>
                  </a:lnTo>
                  <a:lnTo>
                    <a:pt x="73" y="0"/>
                  </a:lnTo>
                  <a:lnTo>
                    <a:pt x="68" y="1"/>
                  </a:lnTo>
                  <a:lnTo>
                    <a:pt x="61" y="3"/>
                  </a:lnTo>
                  <a:lnTo>
                    <a:pt x="54" y="10"/>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58" name="Freeform 1498"/>
            <p:cNvSpPr>
              <a:spLocks/>
            </p:cNvSpPr>
            <p:nvPr/>
          </p:nvSpPr>
          <p:spPr bwMode="auto">
            <a:xfrm>
              <a:off x="2874" y="595"/>
              <a:ext cx="82" cy="111"/>
            </a:xfrm>
            <a:custGeom>
              <a:avLst/>
              <a:gdLst>
                <a:gd name="T0" fmla="*/ 54 w 82"/>
                <a:gd name="T1" fmla="*/ 10 h 111"/>
                <a:gd name="T2" fmla="*/ 0 w 82"/>
                <a:gd name="T3" fmla="*/ 78 h 111"/>
                <a:gd name="T4" fmla="*/ 9 w 82"/>
                <a:gd name="T5" fmla="*/ 83 h 111"/>
                <a:gd name="T6" fmla="*/ 16 w 82"/>
                <a:gd name="T7" fmla="*/ 89 h 111"/>
                <a:gd name="T8" fmla="*/ 24 w 82"/>
                <a:gd name="T9" fmla="*/ 97 h 111"/>
                <a:gd name="T10" fmla="*/ 37 w 82"/>
                <a:gd name="T11" fmla="*/ 111 h 111"/>
                <a:gd name="T12" fmla="*/ 78 w 82"/>
                <a:gd name="T13" fmla="*/ 22 h 111"/>
                <a:gd name="T14" fmla="*/ 82 w 82"/>
                <a:gd name="T15" fmla="*/ 17 h 111"/>
                <a:gd name="T16" fmla="*/ 82 w 82"/>
                <a:gd name="T17" fmla="*/ 10 h 111"/>
                <a:gd name="T18" fmla="*/ 80 w 82"/>
                <a:gd name="T19" fmla="*/ 5 h 111"/>
                <a:gd name="T20" fmla="*/ 78 w 82"/>
                <a:gd name="T21" fmla="*/ 1 h 111"/>
                <a:gd name="T22" fmla="*/ 73 w 82"/>
                <a:gd name="T23" fmla="*/ 0 h 111"/>
                <a:gd name="T24" fmla="*/ 68 w 82"/>
                <a:gd name="T25" fmla="*/ 1 h 111"/>
                <a:gd name="T26" fmla="*/ 61 w 82"/>
                <a:gd name="T27" fmla="*/ 3 h 111"/>
                <a:gd name="T28" fmla="*/ 54 w 82"/>
                <a:gd name="T29" fmla="*/ 10 h 11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2"/>
                <a:gd name="T46" fmla="*/ 0 h 111"/>
                <a:gd name="T47" fmla="*/ 82 w 82"/>
                <a:gd name="T48" fmla="*/ 111 h 11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2" h="111">
                  <a:moveTo>
                    <a:pt x="54" y="10"/>
                  </a:moveTo>
                  <a:lnTo>
                    <a:pt x="0" y="78"/>
                  </a:lnTo>
                  <a:lnTo>
                    <a:pt x="9" y="83"/>
                  </a:lnTo>
                  <a:lnTo>
                    <a:pt x="16" y="89"/>
                  </a:lnTo>
                  <a:lnTo>
                    <a:pt x="24" y="97"/>
                  </a:lnTo>
                  <a:lnTo>
                    <a:pt x="37" y="111"/>
                  </a:lnTo>
                  <a:lnTo>
                    <a:pt x="78" y="22"/>
                  </a:lnTo>
                  <a:lnTo>
                    <a:pt x="82" y="17"/>
                  </a:lnTo>
                  <a:lnTo>
                    <a:pt x="82" y="10"/>
                  </a:lnTo>
                  <a:lnTo>
                    <a:pt x="80" y="5"/>
                  </a:lnTo>
                  <a:lnTo>
                    <a:pt x="78" y="1"/>
                  </a:lnTo>
                  <a:lnTo>
                    <a:pt x="73" y="0"/>
                  </a:lnTo>
                  <a:lnTo>
                    <a:pt x="68" y="1"/>
                  </a:lnTo>
                  <a:lnTo>
                    <a:pt x="61" y="3"/>
                  </a:lnTo>
                  <a:lnTo>
                    <a:pt x="54" y="10"/>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359" name="Freeform 1499"/>
            <p:cNvSpPr>
              <a:spLocks/>
            </p:cNvSpPr>
            <p:nvPr/>
          </p:nvSpPr>
          <p:spPr bwMode="auto">
            <a:xfrm>
              <a:off x="2877" y="396"/>
              <a:ext cx="88" cy="120"/>
            </a:xfrm>
            <a:custGeom>
              <a:avLst/>
              <a:gdLst>
                <a:gd name="T0" fmla="*/ 61 w 88"/>
                <a:gd name="T1" fmla="*/ 111 h 120"/>
                <a:gd name="T2" fmla="*/ 0 w 88"/>
                <a:gd name="T3" fmla="*/ 26 h 120"/>
                <a:gd name="T4" fmla="*/ 13 w 88"/>
                <a:gd name="T5" fmla="*/ 22 h 120"/>
                <a:gd name="T6" fmla="*/ 21 w 88"/>
                <a:gd name="T7" fmla="*/ 19 h 120"/>
                <a:gd name="T8" fmla="*/ 32 w 88"/>
                <a:gd name="T9" fmla="*/ 12 h 120"/>
                <a:gd name="T10" fmla="*/ 42 w 88"/>
                <a:gd name="T11" fmla="*/ 0 h 120"/>
                <a:gd name="T12" fmla="*/ 82 w 88"/>
                <a:gd name="T13" fmla="*/ 99 h 120"/>
                <a:gd name="T14" fmla="*/ 86 w 88"/>
                <a:gd name="T15" fmla="*/ 106 h 120"/>
                <a:gd name="T16" fmla="*/ 88 w 88"/>
                <a:gd name="T17" fmla="*/ 111 h 120"/>
                <a:gd name="T18" fmla="*/ 86 w 88"/>
                <a:gd name="T19" fmla="*/ 117 h 120"/>
                <a:gd name="T20" fmla="*/ 84 w 88"/>
                <a:gd name="T21" fmla="*/ 120 h 120"/>
                <a:gd name="T22" fmla="*/ 79 w 88"/>
                <a:gd name="T23" fmla="*/ 120 h 120"/>
                <a:gd name="T24" fmla="*/ 74 w 88"/>
                <a:gd name="T25" fmla="*/ 120 h 120"/>
                <a:gd name="T26" fmla="*/ 68 w 88"/>
                <a:gd name="T27" fmla="*/ 117 h 120"/>
                <a:gd name="T28" fmla="*/ 61 w 88"/>
                <a:gd name="T29" fmla="*/ 111 h 1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8"/>
                <a:gd name="T46" fmla="*/ 0 h 120"/>
                <a:gd name="T47" fmla="*/ 88 w 88"/>
                <a:gd name="T48" fmla="*/ 120 h 12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8" h="120">
                  <a:moveTo>
                    <a:pt x="61" y="111"/>
                  </a:moveTo>
                  <a:lnTo>
                    <a:pt x="0" y="26"/>
                  </a:lnTo>
                  <a:lnTo>
                    <a:pt x="13" y="22"/>
                  </a:lnTo>
                  <a:lnTo>
                    <a:pt x="21" y="19"/>
                  </a:lnTo>
                  <a:lnTo>
                    <a:pt x="32" y="12"/>
                  </a:lnTo>
                  <a:lnTo>
                    <a:pt x="42" y="0"/>
                  </a:lnTo>
                  <a:lnTo>
                    <a:pt x="82" y="99"/>
                  </a:lnTo>
                  <a:lnTo>
                    <a:pt x="86" y="106"/>
                  </a:lnTo>
                  <a:lnTo>
                    <a:pt x="88" y="111"/>
                  </a:lnTo>
                  <a:lnTo>
                    <a:pt x="86" y="117"/>
                  </a:lnTo>
                  <a:lnTo>
                    <a:pt x="84" y="120"/>
                  </a:lnTo>
                  <a:lnTo>
                    <a:pt x="79" y="120"/>
                  </a:lnTo>
                  <a:lnTo>
                    <a:pt x="74" y="120"/>
                  </a:lnTo>
                  <a:lnTo>
                    <a:pt x="68" y="117"/>
                  </a:lnTo>
                  <a:lnTo>
                    <a:pt x="61" y="111"/>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60" name="Freeform 1500"/>
            <p:cNvSpPr>
              <a:spLocks/>
            </p:cNvSpPr>
            <p:nvPr/>
          </p:nvSpPr>
          <p:spPr bwMode="auto">
            <a:xfrm>
              <a:off x="2877" y="396"/>
              <a:ext cx="88" cy="120"/>
            </a:xfrm>
            <a:custGeom>
              <a:avLst/>
              <a:gdLst>
                <a:gd name="T0" fmla="*/ 61 w 88"/>
                <a:gd name="T1" fmla="*/ 111 h 120"/>
                <a:gd name="T2" fmla="*/ 0 w 88"/>
                <a:gd name="T3" fmla="*/ 26 h 120"/>
                <a:gd name="T4" fmla="*/ 13 w 88"/>
                <a:gd name="T5" fmla="*/ 22 h 120"/>
                <a:gd name="T6" fmla="*/ 21 w 88"/>
                <a:gd name="T7" fmla="*/ 19 h 120"/>
                <a:gd name="T8" fmla="*/ 32 w 88"/>
                <a:gd name="T9" fmla="*/ 12 h 120"/>
                <a:gd name="T10" fmla="*/ 42 w 88"/>
                <a:gd name="T11" fmla="*/ 0 h 120"/>
                <a:gd name="T12" fmla="*/ 82 w 88"/>
                <a:gd name="T13" fmla="*/ 99 h 120"/>
                <a:gd name="T14" fmla="*/ 86 w 88"/>
                <a:gd name="T15" fmla="*/ 106 h 120"/>
                <a:gd name="T16" fmla="*/ 88 w 88"/>
                <a:gd name="T17" fmla="*/ 111 h 120"/>
                <a:gd name="T18" fmla="*/ 86 w 88"/>
                <a:gd name="T19" fmla="*/ 117 h 120"/>
                <a:gd name="T20" fmla="*/ 84 w 88"/>
                <a:gd name="T21" fmla="*/ 120 h 120"/>
                <a:gd name="T22" fmla="*/ 79 w 88"/>
                <a:gd name="T23" fmla="*/ 120 h 120"/>
                <a:gd name="T24" fmla="*/ 74 w 88"/>
                <a:gd name="T25" fmla="*/ 120 h 120"/>
                <a:gd name="T26" fmla="*/ 68 w 88"/>
                <a:gd name="T27" fmla="*/ 117 h 120"/>
                <a:gd name="T28" fmla="*/ 61 w 88"/>
                <a:gd name="T29" fmla="*/ 111 h 1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8"/>
                <a:gd name="T46" fmla="*/ 0 h 120"/>
                <a:gd name="T47" fmla="*/ 88 w 88"/>
                <a:gd name="T48" fmla="*/ 120 h 12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8" h="120">
                  <a:moveTo>
                    <a:pt x="61" y="111"/>
                  </a:moveTo>
                  <a:lnTo>
                    <a:pt x="0" y="26"/>
                  </a:lnTo>
                  <a:lnTo>
                    <a:pt x="13" y="22"/>
                  </a:lnTo>
                  <a:lnTo>
                    <a:pt x="21" y="19"/>
                  </a:lnTo>
                  <a:lnTo>
                    <a:pt x="32" y="12"/>
                  </a:lnTo>
                  <a:lnTo>
                    <a:pt x="42" y="0"/>
                  </a:lnTo>
                  <a:lnTo>
                    <a:pt x="82" y="99"/>
                  </a:lnTo>
                  <a:lnTo>
                    <a:pt x="86" y="106"/>
                  </a:lnTo>
                  <a:lnTo>
                    <a:pt x="88" y="111"/>
                  </a:lnTo>
                  <a:lnTo>
                    <a:pt x="86" y="117"/>
                  </a:lnTo>
                  <a:lnTo>
                    <a:pt x="84" y="120"/>
                  </a:lnTo>
                  <a:lnTo>
                    <a:pt x="79" y="120"/>
                  </a:lnTo>
                  <a:lnTo>
                    <a:pt x="74" y="120"/>
                  </a:lnTo>
                  <a:lnTo>
                    <a:pt x="68" y="117"/>
                  </a:lnTo>
                  <a:lnTo>
                    <a:pt x="61" y="111"/>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361" name="Freeform 1501"/>
            <p:cNvSpPr>
              <a:spLocks/>
            </p:cNvSpPr>
            <p:nvPr/>
          </p:nvSpPr>
          <p:spPr bwMode="auto">
            <a:xfrm>
              <a:off x="2860" y="169"/>
              <a:ext cx="85" cy="113"/>
            </a:xfrm>
            <a:custGeom>
              <a:avLst/>
              <a:gdLst>
                <a:gd name="T0" fmla="*/ 63 w 85"/>
                <a:gd name="T1" fmla="*/ 7 h 113"/>
                <a:gd name="T2" fmla="*/ 0 w 85"/>
                <a:gd name="T3" fmla="*/ 96 h 113"/>
                <a:gd name="T4" fmla="*/ 14 w 85"/>
                <a:gd name="T5" fmla="*/ 97 h 113"/>
                <a:gd name="T6" fmla="*/ 26 w 85"/>
                <a:gd name="T7" fmla="*/ 101 h 113"/>
                <a:gd name="T8" fmla="*/ 38 w 85"/>
                <a:gd name="T9" fmla="*/ 106 h 113"/>
                <a:gd name="T10" fmla="*/ 49 w 85"/>
                <a:gd name="T11" fmla="*/ 113 h 113"/>
                <a:gd name="T12" fmla="*/ 82 w 85"/>
                <a:gd name="T13" fmla="*/ 19 h 113"/>
                <a:gd name="T14" fmla="*/ 85 w 85"/>
                <a:gd name="T15" fmla="*/ 14 h 113"/>
                <a:gd name="T16" fmla="*/ 85 w 85"/>
                <a:gd name="T17" fmla="*/ 8 h 113"/>
                <a:gd name="T18" fmla="*/ 85 w 85"/>
                <a:gd name="T19" fmla="*/ 5 h 113"/>
                <a:gd name="T20" fmla="*/ 84 w 85"/>
                <a:gd name="T21" fmla="*/ 1 h 113"/>
                <a:gd name="T22" fmla="*/ 78 w 85"/>
                <a:gd name="T23" fmla="*/ 0 h 113"/>
                <a:gd name="T24" fmla="*/ 75 w 85"/>
                <a:gd name="T25" fmla="*/ 0 h 113"/>
                <a:gd name="T26" fmla="*/ 70 w 85"/>
                <a:gd name="T27" fmla="*/ 3 h 113"/>
                <a:gd name="T28" fmla="*/ 63 w 85"/>
                <a:gd name="T29" fmla="*/ 7 h 11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113"/>
                <a:gd name="T47" fmla="*/ 85 w 85"/>
                <a:gd name="T48" fmla="*/ 113 h 11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113">
                  <a:moveTo>
                    <a:pt x="63" y="7"/>
                  </a:moveTo>
                  <a:lnTo>
                    <a:pt x="0" y="96"/>
                  </a:lnTo>
                  <a:lnTo>
                    <a:pt x="14" y="97"/>
                  </a:lnTo>
                  <a:lnTo>
                    <a:pt x="26" y="101"/>
                  </a:lnTo>
                  <a:lnTo>
                    <a:pt x="38" y="106"/>
                  </a:lnTo>
                  <a:lnTo>
                    <a:pt x="49" y="113"/>
                  </a:lnTo>
                  <a:lnTo>
                    <a:pt x="82" y="19"/>
                  </a:lnTo>
                  <a:lnTo>
                    <a:pt x="85" y="14"/>
                  </a:lnTo>
                  <a:lnTo>
                    <a:pt x="85" y="8"/>
                  </a:lnTo>
                  <a:lnTo>
                    <a:pt x="85" y="5"/>
                  </a:lnTo>
                  <a:lnTo>
                    <a:pt x="84" y="1"/>
                  </a:lnTo>
                  <a:lnTo>
                    <a:pt x="78" y="0"/>
                  </a:lnTo>
                  <a:lnTo>
                    <a:pt x="75" y="0"/>
                  </a:lnTo>
                  <a:lnTo>
                    <a:pt x="70" y="3"/>
                  </a:lnTo>
                  <a:lnTo>
                    <a:pt x="63" y="7"/>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62" name="Freeform 1502"/>
            <p:cNvSpPr>
              <a:spLocks/>
            </p:cNvSpPr>
            <p:nvPr/>
          </p:nvSpPr>
          <p:spPr bwMode="auto">
            <a:xfrm>
              <a:off x="2860" y="169"/>
              <a:ext cx="85" cy="113"/>
            </a:xfrm>
            <a:custGeom>
              <a:avLst/>
              <a:gdLst>
                <a:gd name="T0" fmla="*/ 63 w 85"/>
                <a:gd name="T1" fmla="*/ 7 h 113"/>
                <a:gd name="T2" fmla="*/ 0 w 85"/>
                <a:gd name="T3" fmla="*/ 96 h 113"/>
                <a:gd name="T4" fmla="*/ 14 w 85"/>
                <a:gd name="T5" fmla="*/ 97 h 113"/>
                <a:gd name="T6" fmla="*/ 26 w 85"/>
                <a:gd name="T7" fmla="*/ 101 h 113"/>
                <a:gd name="T8" fmla="*/ 38 w 85"/>
                <a:gd name="T9" fmla="*/ 106 h 113"/>
                <a:gd name="T10" fmla="*/ 49 w 85"/>
                <a:gd name="T11" fmla="*/ 113 h 113"/>
                <a:gd name="T12" fmla="*/ 82 w 85"/>
                <a:gd name="T13" fmla="*/ 19 h 113"/>
                <a:gd name="T14" fmla="*/ 85 w 85"/>
                <a:gd name="T15" fmla="*/ 14 h 113"/>
                <a:gd name="T16" fmla="*/ 85 w 85"/>
                <a:gd name="T17" fmla="*/ 8 h 113"/>
                <a:gd name="T18" fmla="*/ 85 w 85"/>
                <a:gd name="T19" fmla="*/ 5 h 113"/>
                <a:gd name="T20" fmla="*/ 84 w 85"/>
                <a:gd name="T21" fmla="*/ 1 h 113"/>
                <a:gd name="T22" fmla="*/ 78 w 85"/>
                <a:gd name="T23" fmla="*/ 0 h 113"/>
                <a:gd name="T24" fmla="*/ 75 w 85"/>
                <a:gd name="T25" fmla="*/ 0 h 113"/>
                <a:gd name="T26" fmla="*/ 70 w 85"/>
                <a:gd name="T27" fmla="*/ 3 h 113"/>
                <a:gd name="T28" fmla="*/ 63 w 85"/>
                <a:gd name="T29" fmla="*/ 7 h 11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113"/>
                <a:gd name="T47" fmla="*/ 85 w 85"/>
                <a:gd name="T48" fmla="*/ 113 h 11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113">
                  <a:moveTo>
                    <a:pt x="63" y="7"/>
                  </a:moveTo>
                  <a:lnTo>
                    <a:pt x="0" y="96"/>
                  </a:lnTo>
                  <a:lnTo>
                    <a:pt x="14" y="97"/>
                  </a:lnTo>
                  <a:lnTo>
                    <a:pt x="26" y="101"/>
                  </a:lnTo>
                  <a:lnTo>
                    <a:pt x="38" y="106"/>
                  </a:lnTo>
                  <a:lnTo>
                    <a:pt x="49" y="113"/>
                  </a:lnTo>
                  <a:lnTo>
                    <a:pt x="82" y="19"/>
                  </a:lnTo>
                  <a:lnTo>
                    <a:pt x="85" y="14"/>
                  </a:lnTo>
                  <a:lnTo>
                    <a:pt x="85" y="8"/>
                  </a:lnTo>
                  <a:lnTo>
                    <a:pt x="85" y="5"/>
                  </a:lnTo>
                  <a:lnTo>
                    <a:pt x="84" y="1"/>
                  </a:lnTo>
                  <a:lnTo>
                    <a:pt x="78" y="0"/>
                  </a:lnTo>
                  <a:lnTo>
                    <a:pt x="75" y="0"/>
                  </a:lnTo>
                  <a:lnTo>
                    <a:pt x="70" y="3"/>
                  </a:lnTo>
                  <a:lnTo>
                    <a:pt x="63" y="7"/>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363" name="Freeform 1503"/>
            <p:cNvSpPr>
              <a:spLocks/>
            </p:cNvSpPr>
            <p:nvPr/>
          </p:nvSpPr>
          <p:spPr bwMode="auto">
            <a:xfrm>
              <a:off x="2781" y="1541"/>
              <a:ext cx="159" cy="159"/>
            </a:xfrm>
            <a:custGeom>
              <a:avLst/>
              <a:gdLst>
                <a:gd name="T0" fmla="*/ 0 w 159"/>
                <a:gd name="T1" fmla="*/ 78 h 159"/>
                <a:gd name="T2" fmla="*/ 2 w 159"/>
                <a:gd name="T3" fmla="*/ 63 h 159"/>
                <a:gd name="T4" fmla="*/ 7 w 159"/>
                <a:gd name="T5" fmla="*/ 47 h 159"/>
                <a:gd name="T6" fmla="*/ 14 w 159"/>
                <a:gd name="T7" fmla="*/ 35 h 159"/>
                <a:gd name="T8" fmla="*/ 25 w 159"/>
                <a:gd name="T9" fmla="*/ 23 h 159"/>
                <a:gd name="T10" fmla="*/ 35 w 159"/>
                <a:gd name="T11" fmla="*/ 12 h 159"/>
                <a:gd name="T12" fmla="*/ 49 w 159"/>
                <a:gd name="T13" fmla="*/ 5 h 159"/>
                <a:gd name="T14" fmla="*/ 65 w 159"/>
                <a:gd name="T15" fmla="*/ 0 h 159"/>
                <a:gd name="T16" fmla="*/ 81 w 159"/>
                <a:gd name="T17" fmla="*/ 0 h 159"/>
                <a:gd name="T18" fmla="*/ 96 w 159"/>
                <a:gd name="T19" fmla="*/ 0 h 159"/>
                <a:gd name="T20" fmla="*/ 112 w 159"/>
                <a:gd name="T21" fmla="*/ 5 h 159"/>
                <a:gd name="T22" fmla="*/ 124 w 159"/>
                <a:gd name="T23" fmla="*/ 12 h 159"/>
                <a:gd name="T24" fmla="*/ 137 w 159"/>
                <a:gd name="T25" fmla="*/ 23 h 159"/>
                <a:gd name="T26" fmla="*/ 147 w 159"/>
                <a:gd name="T27" fmla="*/ 35 h 159"/>
                <a:gd name="T28" fmla="*/ 154 w 159"/>
                <a:gd name="T29" fmla="*/ 47 h 159"/>
                <a:gd name="T30" fmla="*/ 157 w 159"/>
                <a:gd name="T31" fmla="*/ 63 h 159"/>
                <a:gd name="T32" fmla="*/ 159 w 159"/>
                <a:gd name="T33" fmla="*/ 78 h 159"/>
                <a:gd name="T34" fmla="*/ 157 w 159"/>
                <a:gd name="T35" fmla="*/ 94 h 159"/>
                <a:gd name="T36" fmla="*/ 154 w 159"/>
                <a:gd name="T37" fmla="*/ 110 h 159"/>
                <a:gd name="T38" fmla="*/ 147 w 159"/>
                <a:gd name="T39" fmla="*/ 124 h 159"/>
                <a:gd name="T40" fmla="*/ 137 w 159"/>
                <a:gd name="T41" fmla="*/ 134 h 159"/>
                <a:gd name="T42" fmla="*/ 124 w 159"/>
                <a:gd name="T43" fmla="*/ 145 h 159"/>
                <a:gd name="T44" fmla="*/ 112 w 159"/>
                <a:gd name="T45" fmla="*/ 152 h 159"/>
                <a:gd name="T46" fmla="*/ 96 w 159"/>
                <a:gd name="T47" fmla="*/ 157 h 159"/>
                <a:gd name="T48" fmla="*/ 81 w 159"/>
                <a:gd name="T49" fmla="*/ 159 h 159"/>
                <a:gd name="T50" fmla="*/ 65 w 159"/>
                <a:gd name="T51" fmla="*/ 157 h 159"/>
                <a:gd name="T52" fmla="*/ 49 w 159"/>
                <a:gd name="T53" fmla="*/ 152 h 159"/>
                <a:gd name="T54" fmla="*/ 35 w 159"/>
                <a:gd name="T55" fmla="*/ 145 h 159"/>
                <a:gd name="T56" fmla="*/ 25 w 159"/>
                <a:gd name="T57" fmla="*/ 134 h 159"/>
                <a:gd name="T58" fmla="*/ 14 w 159"/>
                <a:gd name="T59" fmla="*/ 124 h 159"/>
                <a:gd name="T60" fmla="*/ 7 w 159"/>
                <a:gd name="T61" fmla="*/ 110 h 159"/>
                <a:gd name="T62" fmla="*/ 2 w 159"/>
                <a:gd name="T63" fmla="*/ 94 h 159"/>
                <a:gd name="T64" fmla="*/ 0 w 159"/>
                <a:gd name="T65" fmla="*/ 78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0" y="78"/>
                  </a:moveTo>
                  <a:lnTo>
                    <a:pt x="2" y="63"/>
                  </a:lnTo>
                  <a:lnTo>
                    <a:pt x="7" y="47"/>
                  </a:lnTo>
                  <a:lnTo>
                    <a:pt x="14" y="35"/>
                  </a:lnTo>
                  <a:lnTo>
                    <a:pt x="25" y="23"/>
                  </a:lnTo>
                  <a:lnTo>
                    <a:pt x="35" y="12"/>
                  </a:lnTo>
                  <a:lnTo>
                    <a:pt x="49" y="5"/>
                  </a:lnTo>
                  <a:lnTo>
                    <a:pt x="65" y="0"/>
                  </a:lnTo>
                  <a:lnTo>
                    <a:pt x="81" y="0"/>
                  </a:lnTo>
                  <a:lnTo>
                    <a:pt x="96" y="0"/>
                  </a:lnTo>
                  <a:lnTo>
                    <a:pt x="112" y="5"/>
                  </a:lnTo>
                  <a:lnTo>
                    <a:pt x="124" y="12"/>
                  </a:lnTo>
                  <a:lnTo>
                    <a:pt x="137" y="23"/>
                  </a:lnTo>
                  <a:lnTo>
                    <a:pt x="147" y="35"/>
                  </a:lnTo>
                  <a:lnTo>
                    <a:pt x="154" y="47"/>
                  </a:lnTo>
                  <a:lnTo>
                    <a:pt x="157" y="63"/>
                  </a:lnTo>
                  <a:lnTo>
                    <a:pt x="159" y="78"/>
                  </a:lnTo>
                  <a:lnTo>
                    <a:pt x="157" y="94"/>
                  </a:lnTo>
                  <a:lnTo>
                    <a:pt x="154" y="110"/>
                  </a:lnTo>
                  <a:lnTo>
                    <a:pt x="147" y="124"/>
                  </a:lnTo>
                  <a:lnTo>
                    <a:pt x="137" y="134"/>
                  </a:lnTo>
                  <a:lnTo>
                    <a:pt x="124" y="145"/>
                  </a:lnTo>
                  <a:lnTo>
                    <a:pt x="112" y="152"/>
                  </a:lnTo>
                  <a:lnTo>
                    <a:pt x="96" y="157"/>
                  </a:lnTo>
                  <a:lnTo>
                    <a:pt x="81" y="159"/>
                  </a:lnTo>
                  <a:lnTo>
                    <a:pt x="65" y="157"/>
                  </a:lnTo>
                  <a:lnTo>
                    <a:pt x="49" y="152"/>
                  </a:lnTo>
                  <a:lnTo>
                    <a:pt x="35" y="145"/>
                  </a:lnTo>
                  <a:lnTo>
                    <a:pt x="25" y="134"/>
                  </a:lnTo>
                  <a:lnTo>
                    <a:pt x="14" y="124"/>
                  </a:lnTo>
                  <a:lnTo>
                    <a:pt x="7" y="110"/>
                  </a:lnTo>
                  <a:lnTo>
                    <a:pt x="2" y="94"/>
                  </a:lnTo>
                  <a:lnTo>
                    <a:pt x="0" y="78"/>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64" name="Freeform 1504"/>
            <p:cNvSpPr>
              <a:spLocks/>
            </p:cNvSpPr>
            <p:nvPr/>
          </p:nvSpPr>
          <p:spPr bwMode="auto">
            <a:xfrm>
              <a:off x="2629" y="1565"/>
              <a:ext cx="109" cy="109"/>
            </a:xfrm>
            <a:custGeom>
              <a:avLst/>
              <a:gdLst>
                <a:gd name="T0" fmla="*/ 0 w 109"/>
                <a:gd name="T1" fmla="*/ 54 h 109"/>
                <a:gd name="T2" fmla="*/ 2 w 109"/>
                <a:gd name="T3" fmla="*/ 44 h 109"/>
                <a:gd name="T4" fmla="*/ 4 w 109"/>
                <a:gd name="T5" fmla="*/ 34 h 109"/>
                <a:gd name="T6" fmla="*/ 9 w 109"/>
                <a:gd name="T7" fmla="*/ 25 h 109"/>
                <a:gd name="T8" fmla="*/ 16 w 109"/>
                <a:gd name="T9" fmla="*/ 16 h 109"/>
                <a:gd name="T10" fmla="*/ 23 w 109"/>
                <a:gd name="T11" fmla="*/ 9 h 109"/>
                <a:gd name="T12" fmla="*/ 34 w 109"/>
                <a:gd name="T13" fmla="*/ 6 h 109"/>
                <a:gd name="T14" fmla="*/ 44 w 109"/>
                <a:gd name="T15" fmla="*/ 2 h 109"/>
                <a:gd name="T16" fmla="*/ 55 w 109"/>
                <a:gd name="T17" fmla="*/ 0 h 109"/>
                <a:gd name="T18" fmla="*/ 65 w 109"/>
                <a:gd name="T19" fmla="*/ 2 h 109"/>
                <a:gd name="T20" fmla="*/ 76 w 109"/>
                <a:gd name="T21" fmla="*/ 6 h 109"/>
                <a:gd name="T22" fmla="*/ 84 w 109"/>
                <a:gd name="T23" fmla="*/ 9 h 109"/>
                <a:gd name="T24" fmla="*/ 93 w 109"/>
                <a:gd name="T25" fmla="*/ 16 h 109"/>
                <a:gd name="T26" fmla="*/ 98 w 109"/>
                <a:gd name="T27" fmla="*/ 25 h 109"/>
                <a:gd name="T28" fmla="*/ 103 w 109"/>
                <a:gd name="T29" fmla="*/ 34 h 109"/>
                <a:gd name="T30" fmla="*/ 107 w 109"/>
                <a:gd name="T31" fmla="*/ 44 h 109"/>
                <a:gd name="T32" fmla="*/ 109 w 109"/>
                <a:gd name="T33" fmla="*/ 54 h 109"/>
                <a:gd name="T34" fmla="*/ 107 w 109"/>
                <a:gd name="T35" fmla="*/ 65 h 109"/>
                <a:gd name="T36" fmla="*/ 103 w 109"/>
                <a:gd name="T37" fmla="*/ 75 h 109"/>
                <a:gd name="T38" fmla="*/ 98 w 109"/>
                <a:gd name="T39" fmla="*/ 84 h 109"/>
                <a:gd name="T40" fmla="*/ 93 w 109"/>
                <a:gd name="T41" fmla="*/ 93 h 109"/>
                <a:gd name="T42" fmla="*/ 84 w 109"/>
                <a:gd name="T43" fmla="*/ 100 h 109"/>
                <a:gd name="T44" fmla="*/ 76 w 109"/>
                <a:gd name="T45" fmla="*/ 103 h 109"/>
                <a:gd name="T46" fmla="*/ 65 w 109"/>
                <a:gd name="T47" fmla="*/ 107 h 109"/>
                <a:gd name="T48" fmla="*/ 55 w 109"/>
                <a:gd name="T49" fmla="*/ 109 h 109"/>
                <a:gd name="T50" fmla="*/ 44 w 109"/>
                <a:gd name="T51" fmla="*/ 107 h 109"/>
                <a:gd name="T52" fmla="*/ 34 w 109"/>
                <a:gd name="T53" fmla="*/ 103 h 109"/>
                <a:gd name="T54" fmla="*/ 23 w 109"/>
                <a:gd name="T55" fmla="*/ 100 h 109"/>
                <a:gd name="T56" fmla="*/ 16 w 109"/>
                <a:gd name="T57" fmla="*/ 93 h 109"/>
                <a:gd name="T58" fmla="*/ 9 w 109"/>
                <a:gd name="T59" fmla="*/ 84 h 109"/>
                <a:gd name="T60" fmla="*/ 4 w 109"/>
                <a:gd name="T61" fmla="*/ 75 h 109"/>
                <a:gd name="T62" fmla="*/ 2 w 109"/>
                <a:gd name="T63" fmla="*/ 65 h 109"/>
                <a:gd name="T64" fmla="*/ 0 w 109"/>
                <a:gd name="T65" fmla="*/ 54 h 10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9"/>
                <a:gd name="T100" fmla="*/ 0 h 109"/>
                <a:gd name="T101" fmla="*/ 109 w 109"/>
                <a:gd name="T102" fmla="*/ 109 h 10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9" h="109">
                  <a:moveTo>
                    <a:pt x="0" y="54"/>
                  </a:moveTo>
                  <a:lnTo>
                    <a:pt x="2" y="44"/>
                  </a:lnTo>
                  <a:lnTo>
                    <a:pt x="4" y="34"/>
                  </a:lnTo>
                  <a:lnTo>
                    <a:pt x="9" y="25"/>
                  </a:lnTo>
                  <a:lnTo>
                    <a:pt x="16" y="16"/>
                  </a:lnTo>
                  <a:lnTo>
                    <a:pt x="23" y="9"/>
                  </a:lnTo>
                  <a:lnTo>
                    <a:pt x="34" y="6"/>
                  </a:lnTo>
                  <a:lnTo>
                    <a:pt x="44" y="2"/>
                  </a:lnTo>
                  <a:lnTo>
                    <a:pt x="55" y="0"/>
                  </a:lnTo>
                  <a:lnTo>
                    <a:pt x="65" y="2"/>
                  </a:lnTo>
                  <a:lnTo>
                    <a:pt x="76" y="6"/>
                  </a:lnTo>
                  <a:lnTo>
                    <a:pt x="84" y="9"/>
                  </a:lnTo>
                  <a:lnTo>
                    <a:pt x="93" y="16"/>
                  </a:lnTo>
                  <a:lnTo>
                    <a:pt x="98" y="25"/>
                  </a:lnTo>
                  <a:lnTo>
                    <a:pt x="103" y="34"/>
                  </a:lnTo>
                  <a:lnTo>
                    <a:pt x="107" y="44"/>
                  </a:lnTo>
                  <a:lnTo>
                    <a:pt x="109" y="54"/>
                  </a:lnTo>
                  <a:lnTo>
                    <a:pt x="107" y="65"/>
                  </a:lnTo>
                  <a:lnTo>
                    <a:pt x="103" y="75"/>
                  </a:lnTo>
                  <a:lnTo>
                    <a:pt x="98" y="84"/>
                  </a:lnTo>
                  <a:lnTo>
                    <a:pt x="93" y="93"/>
                  </a:lnTo>
                  <a:lnTo>
                    <a:pt x="84" y="100"/>
                  </a:lnTo>
                  <a:lnTo>
                    <a:pt x="76" y="103"/>
                  </a:lnTo>
                  <a:lnTo>
                    <a:pt x="65" y="107"/>
                  </a:lnTo>
                  <a:lnTo>
                    <a:pt x="55" y="109"/>
                  </a:lnTo>
                  <a:lnTo>
                    <a:pt x="44" y="107"/>
                  </a:lnTo>
                  <a:lnTo>
                    <a:pt x="34" y="103"/>
                  </a:lnTo>
                  <a:lnTo>
                    <a:pt x="23" y="100"/>
                  </a:lnTo>
                  <a:lnTo>
                    <a:pt x="16" y="93"/>
                  </a:lnTo>
                  <a:lnTo>
                    <a:pt x="9" y="84"/>
                  </a:lnTo>
                  <a:lnTo>
                    <a:pt x="4" y="75"/>
                  </a:lnTo>
                  <a:lnTo>
                    <a:pt x="2" y="65"/>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65" name="Freeform 1505"/>
            <p:cNvSpPr>
              <a:spLocks/>
            </p:cNvSpPr>
            <p:nvPr/>
          </p:nvSpPr>
          <p:spPr bwMode="auto">
            <a:xfrm>
              <a:off x="2732" y="1597"/>
              <a:ext cx="72" cy="47"/>
            </a:xfrm>
            <a:custGeom>
              <a:avLst/>
              <a:gdLst>
                <a:gd name="T0" fmla="*/ 62 w 72"/>
                <a:gd name="T1" fmla="*/ 40 h 47"/>
                <a:gd name="T2" fmla="*/ 0 w 72"/>
                <a:gd name="T3" fmla="*/ 47 h 47"/>
                <a:gd name="T4" fmla="*/ 2 w 72"/>
                <a:gd name="T5" fmla="*/ 35 h 47"/>
                <a:gd name="T6" fmla="*/ 2 w 72"/>
                <a:gd name="T7" fmla="*/ 24 h 47"/>
                <a:gd name="T8" fmla="*/ 2 w 72"/>
                <a:gd name="T9" fmla="*/ 12 h 47"/>
                <a:gd name="T10" fmla="*/ 0 w 72"/>
                <a:gd name="T11" fmla="*/ 0 h 47"/>
                <a:gd name="T12" fmla="*/ 62 w 72"/>
                <a:gd name="T13" fmla="*/ 5 h 47"/>
                <a:gd name="T14" fmla="*/ 67 w 72"/>
                <a:gd name="T15" fmla="*/ 7 h 47"/>
                <a:gd name="T16" fmla="*/ 70 w 72"/>
                <a:gd name="T17" fmla="*/ 10 h 47"/>
                <a:gd name="T18" fmla="*/ 72 w 72"/>
                <a:gd name="T19" fmla="*/ 15 h 47"/>
                <a:gd name="T20" fmla="*/ 72 w 72"/>
                <a:gd name="T21" fmla="*/ 22 h 47"/>
                <a:gd name="T22" fmla="*/ 72 w 72"/>
                <a:gd name="T23" fmla="*/ 29 h 47"/>
                <a:gd name="T24" fmla="*/ 70 w 72"/>
                <a:gd name="T25" fmla="*/ 35 h 47"/>
                <a:gd name="T26" fmla="*/ 67 w 72"/>
                <a:gd name="T27" fmla="*/ 38 h 47"/>
                <a:gd name="T28" fmla="*/ 62 w 72"/>
                <a:gd name="T29" fmla="*/ 40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2"/>
                <a:gd name="T46" fmla="*/ 0 h 47"/>
                <a:gd name="T47" fmla="*/ 72 w 72"/>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2" h="47">
                  <a:moveTo>
                    <a:pt x="62" y="40"/>
                  </a:moveTo>
                  <a:lnTo>
                    <a:pt x="0" y="47"/>
                  </a:lnTo>
                  <a:lnTo>
                    <a:pt x="2" y="35"/>
                  </a:lnTo>
                  <a:lnTo>
                    <a:pt x="2" y="24"/>
                  </a:lnTo>
                  <a:lnTo>
                    <a:pt x="2" y="12"/>
                  </a:lnTo>
                  <a:lnTo>
                    <a:pt x="0" y="0"/>
                  </a:lnTo>
                  <a:lnTo>
                    <a:pt x="62" y="5"/>
                  </a:lnTo>
                  <a:lnTo>
                    <a:pt x="67" y="7"/>
                  </a:lnTo>
                  <a:lnTo>
                    <a:pt x="70" y="10"/>
                  </a:lnTo>
                  <a:lnTo>
                    <a:pt x="72" y="15"/>
                  </a:lnTo>
                  <a:lnTo>
                    <a:pt x="72" y="22"/>
                  </a:lnTo>
                  <a:lnTo>
                    <a:pt x="72" y="29"/>
                  </a:lnTo>
                  <a:lnTo>
                    <a:pt x="70" y="35"/>
                  </a:lnTo>
                  <a:lnTo>
                    <a:pt x="67" y="38"/>
                  </a:lnTo>
                  <a:lnTo>
                    <a:pt x="62" y="40"/>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66" name="Freeform 1506"/>
            <p:cNvSpPr>
              <a:spLocks/>
            </p:cNvSpPr>
            <p:nvPr/>
          </p:nvSpPr>
          <p:spPr bwMode="auto">
            <a:xfrm>
              <a:off x="2732" y="1597"/>
              <a:ext cx="72" cy="47"/>
            </a:xfrm>
            <a:custGeom>
              <a:avLst/>
              <a:gdLst>
                <a:gd name="T0" fmla="*/ 62 w 72"/>
                <a:gd name="T1" fmla="*/ 40 h 47"/>
                <a:gd name="T2" fmla="*/ 0 w 72"/>
                <a:gd name="T3" fmla="*/ 47 h 47"/>
                <a:gd name="T4" fmla="*/ 2 w 72"/>
                <a:gd name="T5" fmla="*/ 35 h 47"/>
                <a:gd name="T6" fmla="*/ 2 w 72"/>
                <a:gd name="T7" fmla="*/ 24 h 47"/>
                <a:gd name="T8" fmla="*/ 2 w 72"/>
                <a:gd name="T9" fmla="*/ 12 h 47"/>
                <a:gd name="T10" fmla="*/ 0 w 72"/>
                <a:gd name="T11" fmla="*/ 0 h 47"/>
                <a:gd name="T12" fmla="*/ 62 w 72"/>
                <a:gd name="T13" fmla="*/ 5 h 47"/>
                <a:gd name="T14" fmla="*/ 67 w 72"/>
                <a:gd name="T15" fmla="*/ 7 h 47"/>
                <a:gd name="T16" fmla="*/ 70 w 72"/>
                <a:gd name="T17" fmla="*/ 10 h 47"/>
                <a:gd name="T18" fmla="*/ 72 w 72"/>
                <a:gd name="T19" fmla="*/ 15 h 47"/>
                <a:gd name="T20" fmla="*/ 72 w 72"/>
                <a:gd name="T21" fmla="*/ 22 h 47"/>
                <a:gd name="T22" fmla="*/ 72 w 72"/>
                <a:gd name="T23" fmla="*/ 29 h 47"/>
                <a:gd name="T24" fmla="*/ 70 w 72"/>
                <a:gd name="T25" fmla="*/ 35 h 47"/>
                <a:gd name="T26" fmla="*/ 67 w 72"/>
                <a:gd name="T27" fmla="*/ 38 h 47"/>
                <a:gd name="T28" fmla="*/ 62 w 72"/>
                <a:gd name="T29" fmla="*/ 40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2"/>
                <a:gd name="T46" fmla="*/ 0 h 47"/>
                <a:gd name="T47" fmla="*/ 72 w 72"/>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2" h="47">
                  <a:moveTo>
                    <a:pt x="62" y="40"/>
                  </a:moveTo>
                  <a:lnTo>
                    <a:pt x="0" y="47"/>
                  </a:lnTo>
                  <a:lnTo>
                    <a:pt x="2" y="35"/>
                  </a:lnTo>
                  <a:lnTo>
                    <a:pt x="2" y="24"/>
                  </a:lnTo>
                  <a:lnTo>
                    <a:pt x="2" y="12"/>
                  </a:lnTo>
                  <a:lnTo>
                    <a:pt x="0" y="0"/>
                  </a:lnTo>
                  <a:lnTo>
                    <a:pt x="62" y="5"/>
                  </a:lnTo>
                  <a:lnTo>
                    <a:pt x="67" y="7"/>
                  </a:lnTo>
                  <a:lnTo>
                    <a:pt x="70" y="10"/>
                  </a:lnTo>
                  <a:lnTo>
                    <a:pt x="72" y="15"/>
                  </a:lnTo>
                  <a:lnTo>
                    <a:pt x="72" y="22"/>
                  </a:lnTo>
                  <a:lnTo>
                    <a:pt x="72" y="29"/>
                  </a:lnTo>
                  <a:lnTo>
                    <a:pt x="70" y="35"/>
                  </a:lnTo>
                  <a:lnTo>
                    <a:pt x="67" y="38"/>
                  </a:lnTo>
                  <a:lnTo>
                    <a:pt x="62" y="40"/>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367" name="Freeform 1507"/>
            <p:cNvSpPr>
              <a:spLocks/>
            </p:cNvSpPr>
            <p:nvPr/>
          </p:nvSpPr>
          <p:spPr bwMode="auto">
            <a:xfrm>
              <a:off x="2860" y="1445"/>
              <a:ext cx="85" cy="112"/>
            </a:xfrm>
            <a:custGeom>
              <a:avLst/>
              <a:gdLst>
                <a:gd name="T0" fmla="*/ 63 w 85"/>
                <a:gd name="T1" fmla="*/ 7 h 112"/>
                <a:gd name="T2" fmla="*/ 0 w 85"/>
                <a:gd name="T3" fmla="*/ 96 h 112"/>
                <a:gd name="T4" fmla="*/ 14 w 85"/>
                <a:gd name="T5" fmla="*/ 98 h 112"/>
                <a:gd name="T6" fmla="*/ 26 w 85"/>
                <a:gd name="T7" fmla="*/ 101 h 112"/>
                <a:gd name="T8" fmla="*/ 38 w 85"/>
                <a:gd name="T9" fmla="*/ 105 h 112"/>
                <a:gd name="T10" fmla="*/ 49 w 85"/>
                <a:gd name="T11" fmla="*/ 112 h 112"/>
                <a:gd name="T12" fmla="*/ 82 w 85"/>
                <a:gd name="T13" fmla="*/ 19 h 112"/>
                <a:gd name="T14" fmla="*/ 85 w 85"/>
                <a:gd name="T15" fmla="*/ 14 h 112"/>
                <a:gd name="T16" fmla="*/ 85 w 85"/>
                <a:gd name="T17" fmla="*/ 9 h 112"/>
                <a:gd name="T18" fmla="*/ 85 w 85"/>
                <a:gd name="T19" fmla="*/ 3 h 112"/>
                <a:gd name="T20" fmla="*/ 84 w 85"/>
                <a:gd name="T21" fmla="*/ 2 h 112"/>
                <a:gd name="T22" fmla="*/ 78 w 85"/>
                <a:gd name="T23" fmla="*/ 0 h 112"/>
                <a:gd name="T24" fmla="*/ 75 w 85"/>
                <a:gd name="T25" fmla="*/ 0 h 112"/>
                <a:gd name="T26" fmla="*/ 70 w 85"/>
                <a:gd name="T27" fmla="*/ 2 h 112"/>
                <a:gd name="T28" fmla="*/ 63 w 85"/>
                <a:gd name="T29" fmla="*/ 7 h 1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112"/>
                <a:gd name="T47" fmla="*/ 85 w 85"/>
                <a:gd name="T48" fmla="*/ 112 h 11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112">
                  <a:moveTo>
                    <a:pt x="63" y="7"/>
                  </a:moveTo>
                  <a:lnTo>
                    <a:pt x="0" y="96"/>
                  </a:lnTo>
                  <a:lnTo>
                    <a:pt x="14" y="98"/>
                  </a:lnTo>
                  <a:lnTo>
                    <a:pt x="26" y="101"/>
                  </a:lnTo>
                  <a:lnTo>
                    <a:pt x="38" y="105"/>
                  </a:lnTo>
                  <a:lnTo>
                    <a:pt x="49" y="112"/>
                  </a:lnTo>
                  <a:lnTo>
                    <a:pt x="82" y="19"/>
                  </a:lnTo>
                  <a:lnTo>
                    <a:pt x="85" y="14"/>
                  </a:lnTo>
                  <a:lnTo>
                    <a:pt x="85" y="9"/>
                  </a:lnTo>
                  <a:lnTo>
                    <a:pt x="85" y="3"/>
                  </a:lnTo>
                  <a:lnTo>
                    <a:pt x="84" y="2"/>
                  </a:lnTo>
                  <a:lnTo>
                    <a:pt x="78" y="0"/>
                  </a:lnTo>
                  <a:lnTo>
                    <a:pt x="75" y="0"/>
                  </a:lnTo>
                  <a:lnTo>
                    <a:pt x="70" y="2"/>
                  </a:lnTo>
                  <a:lnTo>
                    <a:pt x="63" y="7"/>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68" name="Freeform 1508"/>
            <p:cNvSpPr>
              <a:spLocks/>
            </p:cNvSpPr>
            <p:nvPr/>
          </p:nvSpPr>
          <p:spPr bwMode="auto">
            <a:xfrm>
              <a:off x="2860" y="1445"/>
              <a:ext cx="85" cy="112"/>
            </a:xfrm>
            <a:custGeom>
              <a:avLst/>
              <a:gdLst>
                <a:gd name="T0" fmla="*/ 63 w 85"/>
                <a:gd name="T1" fmla="*/ 7 h 112"/>
                <a:gd name="T2" fmla="*/ 0 w 85"/>
                <a:gd name="T3" fmla="*/ 96 h 112"/>
                <a:gd name="T4" fmla="*/ 14 w 85"/>
                <a:gd name="T5" fmla="*/ 98 h 112"/>
                <a:gd name="T6" fmla="*/ 26 w 85"/>
                <a:gd name="T7" fmla="*/ 101 h 112"/>
                <a:gd name="T8" fmla="*/ 38 w 85"/>
                <a:gd name="T9" fmla="*/ 105 h 112"/>
                <a:gd name="T10" fmla="*/ 49 w 85"/>
                <a:gd name="T11" fmla="*/ 112 h 112"/>
                <a:gd name="T12" fmla="*/ 82 w 85"/>
                <a:gd name="T13" fmla="*/ 19 h 112"/>
                <a:gd name="T14" fmla="*/ 85 w 85"/>
                <a:gd name="T15" fmla="*/ 14 h 112"/>
                <a:gd name="T16" fmla="*/ 85 w 85"/>
                <a:gd name="T17" fmla="*/ 9 h 112"/>
                <a:gd name="T18" fmla="*/ 85 w 85"/>
                <a:gd name="T19" fmla="*/ 3 h 112"/>
                <a:gd name="T20" fmla="*/ 84 w 85"/>
                <a:gd name="T21" fmla="*/ 2 h 112"/>
                <a:gd name="T22" fmla="*/ 78 w 85"/>
                <a:gd name="T23" fmla="*/ 0 h 112"/>
                <a:gd name="T24" fmla="*/ 75 w 85"/>
                <a:gd name="T25" fmla="*/ 0 h 112"/>
                <a:gd name="T26" fmla="*/ 70 w 85"/>
                <a:gd name="T27" fmla="*/ 2 h 112"/>
                <a:gd name="T28" fmla="*/ 63 w 85"/>
                <a:gd name="T29" fmla="*/ 7 h 1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112"/>
                <a:gd name="T47" fmla="*/ 85 w 85"/>
                <a:gd name="T48" fmla="*/ 112 h 11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112">
                  <a:moveTo>
                    <a:pt x="63" y="7"/>
                  </a:moveTo>
                  <a:lnTo>
                    <a:pt x="0" y="96"/>
                  </a:lnTo>
                  <a:lnTo>
                    <a:pt x="14" y="98"/>
                  </a:lnTo>
                  <a:lnTo>
                    <a:pt x="26" y="101"/>
                  </a:lnTo>
                  <a:lnTo>
                    <a:pt x="38" y="105"/>
                  </a:lnTo>
                  <a:lnTo>
                    <a:pt x="49" y="112"/>
                  </a:lnTo>
                  <a:lnTo>
                    <a:pt x="82" y="19"/>
                  </a:lnTo>
                  <a:lnTo>
                    <a:pt x="85" y="14"/>
                  </a:lnTo>
                  <a:lnTo>
                    <a:pt x="85" y="9"/>
                  </a:lnTo>
                  <a:lnTo>
                    <a:pt x="85" y="3"/>
                  </a:lnTo>
                  <a:lnTo>
                    <a:pt x="84" y="2"/>
                  </a:lnTo>
                  <a:lnTo>
                    <a:pt x="78" y="0"/>
                  </a:lnTo>
                  <a:lnTo>
                    <a:pt x="75" y="0"/>
                  </a:lnTo>
                  <a:lnTo>
                    <a:pt x="70" y="2"/>
                  </a:lnTo>
                  <a:lnTo>
                    <a:pt x="63" y="7"/>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369" name="Freeform 1509"/>
            <p:cNvSpPr>
              <a:spLocks/>
            </p:cNvSpPr>
            <p:nvPr/>
          </p:nvSpPr>
          <p:spPr bwMode="auto">
            <a:xfrm>
              <a:off x="2893" y="2801"/>
              <a:ext cx="155" cy="156"/>
            </a:xfrm>
            <a:custGeom>
              <a:avLst/>
              <a:gdLst>
                <a:gd name="T0" fmla="*/ 155 w 155"/>
                <a:gd name="T1" fmla="*/ 79 h 156"/>
                <a:gd name="T2" fmla="*/ 154 w 155"/>
                <a:gd name="T3" fmla="*/ 95 h 156"/>
                <a:gd name="T4" fmla="*/ 150 w 155"/>
                <a:gd name="T5" fmla="*/ 109 h 156"/>
                <a:gd name="T6" fmla="*/ 142 w 155"/>
                <a:gd name="T7" fmla="*/ 123 h 156"/>
                <a:gd name="T8" fmla="*/ 133 w 155"/>
                <a:gd name="T9" fmla="*/ 133 h 156"/>
                <a:gd name="T10" fmla="*/ 121 w 155"/>
                <a:gd name="T11" fmla="*/ 144 h 156"/>
                <a:gd name="T12" fmla="*/ 108 w 155"/>
                <a:gd name="T13" fmla="*/ 150 h 156"/>
                <a:gd name="T14" fmla="*/ 93 w 155"/>
                <a:gd name="T15" fmla="*/ 154 h 156"/>
                <a:gd name="T16" fmla="*/ 77 w 155"/>
                <a:gd name="T17" fmla="*/ 156 h 156"/>
                <a:gd name="T18" fmla="*/ 63 w 155"/>
                <a:gd name="T19" fmla="*/ 154 h 156"/>
                <a:gd name="T20" fmla="*/ 47 w 155"/>
                <a:gd name="T21" fmla="*/ 150 h 156"/>
                <a:gd name="T22" fmla="*/ 35 w 155"/>
                <a:gd name="T23" fmla="*/ 144 h 156"/>
                <a:gd name="T24" fmla="*/ 23 w 155"/>
                <a:gd name="T25" fmla="*/ 133 h 156"/>
                <a:gd name="T26" fmla="*/ 14 w 155"/>
                <a:gd name="T27" fmla="*/ 123 h 156"/>
                <a:gd name="T28" fmla="*/ 5 w 155"/>
                <a:gd name="T29" fmla="*/ 109 h 156"/>
                <a:gd name="T30" fmla="*/ 2 w 155"/>
                <a:gd name="T31" fmla="*/ 95 h 156"/>
                <a:gd name="T32" fmla="*/ 0 w 155"/>
                <a:gd name="T33" fmla="*/ 79 h 156"/>
                <a:gd name="T34" fmla="*/ 2 w 155"/>
                <a:gd name="T35" fmla="*/ 63 h 156"/>
                <a:gd name="T36" fmla="*/ 5 w 155"/>
                <a:gd name="T37" fmla="*/ 47 h 156"/>
                <a:gd name="T38" fmla="*/ 14 w 155"/>
                <a:gd name="T39" fmla="*/ 35 h 156"/>
                <a:gd name="T40" fmla="*/ 23 w 155"/>
                <a:gd name="T41" fmla="*/ 23 h 156"/>
                <a:gd name="T42" fmla="*/ 35 w 155"/>
                <a:gd name="T43" fmla="*/ 14 h 156"/>
                <a:gd name="T44" fmla="*/ 47 w 155"/>
                <a:gd name="T45" fmla="*/ 7 h 156"/>
                <a:gd name="T46" fmla="*/ 63 w 155"/>
                <a:gd name="T47" fmla="*/ 2 h 156"/>
                <a:gd name="T48" fmla="*/ 77 w 155"/>
                <a:gd name="T49" fmla="*/ 0 h 156"/>
                <a:gd name="T50" fmla="*/ 93 w 155"/>
                <a:gd name="T51" fmla="*/ 2 h 156"/>
                <a:gd name="T52" fmla="*/ 108 w 155"/>
                <a:gd name="T53" fmla="*/ 7 h 156"/>
                <a:gd name="T54" fmla="*/ 121 w 155"/>
                <a:gd name="T55" fmla="*/ 14 h 156"/>
                <a:gd name="T56" fmla="*/ 133 w 155"/>
                <a:gd name="T57" fmla="*/ 23 h 156"/>
                <a:gd name="T58" fmla="*/ 142 w 155"/>
                <a:gd name="T59" fmla="*/ 35 h 156"/>
                <a:gd name="T60" fmla="*/ 150 w 155"/>
                <a:gd name="T61" fmla="*/ 47 h 156"/>
                <a:gd name="T62" fmla="*/ 154 w 155"/>
                <a:gd name="T63" fmla="*/ 63 h 156"/>
                <a:gd name="T64" fmla="*/ 155 w 155"/>
                <a:gd name="T65" fmla="*/ 79 h 15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5"/>
                <a:gd name="T100" fmla="*/ 0 h 156"/>
                <a:gd name="T101" fmla="*/ 155 w 155"/>
                <a:gd name="T102" fmla="*/ 156 h 15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5" h="156">
                  <a:moveTo>
                    <a:pt x="155" y="79"/>
                  </a:moveTo>
                  <a:lnTo>
                    <a:pt x="154" y="95"/>
                  </a:lnTo>
                  <a:lnTo>
                    <a:pt x="150" y="109"/>
                  </a:lnTo>
                  <a:lnTo>
                    <a:pt x="142" y="123"/>
                  </a:lnTo>
                  <a:lnTo>
                    <a:pt x="133" y="133"/>
                  </a:lnTo>
                  <a:lnTo>
                    <a:pt x="121" y="144"/>
                  </a:lnTo>
                  <a:lnTo>
                    <a:pt x="108" y="150"/>
                  </a:lnTo>
                  <a:lnTo>
                    <a:pt x="93" y="154"/>
                  </a:lnTo>
                  <a:lnTo>
                    <a:pt x="77" y="156"/>
                  </a:lnTo>
                  <a:lnTo>
                    <a:pt x="63" y="154"/>
                  </a:lnTo>
                  <a:lnTo>
                    <a:pt x="47" y="150"/>
                  </a:lnTo>
                  <a:lnTo>
                    <a:pt x="35" y="144"/>
                  </a:lnTo>
                  <a:lnTo>
                    <a:pt x="23" y="133"/>
                  </a:lnTo>
                  <a:lnTo>
                    <a:pt x="14" y="123"/>
                  </a:lnTo>
                  <a:lnTo>
                    <a:pt x="5" y="109"/>
                  </a:lnTo>
                  <a:lnTo>
                    <a:pt x="2" y="95"/>
                  </a:lnTo>
                  <a:lnTo>
                    <a:pt x="0" y="79"/>
                  </a:lnTo>
                  <a:lnTo>
                    <a:pt x="2" y="63"/>
                  </a:lnTo>
                  <a:lnTo>
                    <a:pt x="5" y="47"/>
                  </a:lnTo>
                  <a:lnTo>
                    <a:pt x="14" y="35"/>
                  </a:lnTo>
                  <a:lnTo>
                    <a:pt x="23" y="23"/>
                  </a:lnTo>
                  <a:lnTo>
                    <a:pt x="35" y="14"/>
                  </a:lnTo>
                  <a:lnTo>
                    <a:pt x="47" y="7"/>
                  </a:lnTo>
                  <a:lnTo>
                    <a:pt x="63" y="2"/>
                  </a:lnTo>
                  <a:lnTo>
                    <a:pt x="77" y="0"/>
                  </a:lnTo>
                  <a:lnTo>
                    <a:pt x="93" y="2"/>
                  </a:lnTo>
                  <a:lnTo>
                    <a:pt x="108" y="7"/>
                  </a:lnTo>
                  <a:lnTo>
                    <a:pt x="121" y="14"/>
                  </a:lnTo>
                  <a:lnTo>
                    <a:pt x="133" y="23"/>
                  </a:lnTo>
                  <a:lnTo>
                    <a:pt x="142" y="35"/>
                  </a:lnTo>
                  <a:lnTo>
                    <a:pt x="150" y="47"/>
                  </a:lnTo>
                  <a:lnTo>
                    <a:pt x="154" y="63"/>
                  </a:lnTo>
                  <a:lnTo>
                    <a:pt x="155" y="79"/>
                  </a:lnTo>
                  <a:close/>
                </a:path>
              </a:pathLst>
            </a:custGeom>
            <a:gradFill rotWithShape="1">
              <a:gsLst>
                <a:gs pos="0">
                  <a:srgbClr val="FFE3B9"/>
                </a:gs>
                <a:gs pos="100000">
                  <a:srgbClr val="FF99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70" name="Freeform 1510"/>
            <p:cNvSpPr>
              <a:spLocks/>
            </p:cNvSpPr>
            <p:nvPr/>
          </p:nvSpPr>
          <p:spPr bwMode="auto">
            <a:xfrm>
              <a:off x="2788" y="2409"/>
              <a:ext cx="159" cy="158"/>
            </a:xfrm>
            <a:custGeom>
              <a:avLst/>
              <a:gdLst>
                <a:gd name="T0" fmla="*/ 0 w 159"/>
                <a:gd name="T1" fmla="*/ 80 h 158"/>
                <a:gd name="T2" fmla="*/ 2 w 159"/>
                <a:gd name="T3" fmla="*/ 64 h 158"/>
                <a:gd name="T4" fmla="*/ 7 w 159"/>
                <a:gd name="T5" fmla="*/ 48 h 158"/>
                <a:gd name="T6" fmla="*/ 14 w 159"/>
                <a:gd name="T7" fmla="*/ 36 h 158"/>
                <a:gd name="T8" fmla="*/ 25 w 159"/>
                <a:gd name="T9" fmla="*/ 24 h 158"/>
                <a:gd name="T10" fmla="*/ 35 w 159"/>
                <a:gd name="T11" fmla="*/ 14 h 158"/>
                <a:gd name="T12" fmla="*/ 49 w 159"/>
                <a:gd name="T13" fmla="*/ 7 h 158"/>
                <a:gd name="T14" fmla="*/ 65 w 159"/>
                <a:gd name="T15" fmla="*/ 1 h 158"/>
                <a:gd name="T16" fmla="*/ 81 w 159"/>
                <a:gd name="T17" fmla="*/ 0 h 158"/>
                <a:gd name="T18" fmla="*/ 96 w 159"/>
                <a:gd name="T19" fmla="*/ 1 h 158"/>
                <a:gd name="T20" fmla="*/ 112 w 159"/>
                <a:gd name="T21" fmla="*/ 7 h 158"/>
                <a:gd name="T22" fmla="*/ 124 w 159"/>
                <a:gd name="T23" fmla="*/ 14 h 158"/>
                <a:gd name="T24" fmla="*/ 137 w 159"/>
                <a:gd name="T25" fmla="*/ 24 h 158"/>
                <a:gd name="T26" fmla="*/ 147 w 159"/>
                <a:gd name="T27" fmla="*/ 36 h 158"/>
                <a:gd name="T28" fmla="*/ 154 w 159"/>
                <a:gd name="T29" fmla="*/ 48 h 158"/>
                <a:gd name="T30" fmla="*/ 157 w 159"/>
                <a:gd name="T31" fmla="*/ 64 h 158"/>
                <a:gd name="T32" fmla="*/ 159 w 159"/>
                <a:gd name="T33" fmla="*/ 80 h 158"/>
                <a:gd name="T34" fmla="*/ 157 w 159"/>
                <a:gd name="T35" fmla="*/ 96 h 158"/>
                <a:gd name="T36" fmla="*/ 154 w 159"/>
                <a:gd name="T37" fmla="*/ 111 h 158"/>
                <a:gd name="T38" fmla="*/ 147 w 159"/>
                <a:gd name="T39" fmla="*/ 124 h 158"/>
                <a:gd name="T40" fmla="*/ 137 w 159"/>
                <a:gd name="T41" fmla="*/ 136 h 158"/>
                <a:gd name="T42" fmla="*/ 124 w 159"/>
                <a:gd name="T43" fmla="*/ 146 h 158"/>
                <a:gd name="T44" fmla="*/ 112 w 159"/>
                <a:gd name="T45" fmla="*/ 153 h 158"/>
                <a:gd name="T46" fmla="*/ 96 w 159"/>
                <a:gd name="T47" fmla="*/ 158 h 158"/>
                <a:gd name="T48" fmla="*/ 81 w 159"/>
                <a:gd name="T49" fmla="*/ 158 h 158"/>
                <a:gd name="T50" fmla="*/ 65 w 159"/>
                <a:gd name="T51" fmla="*/ 158 h 158"/>
                <a:gd name="T52" fmla="*/ 49 w 159"/>
                <a:gd name="T53" fmla="*/ 153 h 158"/>
                <a:gd name="T54" fmla="*/ 35 w 159"/>
                <a:gd name="T55" fmla="*/ 146 h 158"/>
                <a:gd name="T56" fmla="*/ 25 w 159"/>
                <a:gd name="T57" fmla="*/ 136 h 158"/>
                <a:gd name="T58" fmla="*/ 14 w 159"/>
                <a:gd name="T59" fmla="*/ 124 h 158"/>
                <a:gd name="T60" fmla="*/ 7 w 159"/>
                <a:gd name="T61" fmla="*/ 111 h 158"/>
                <a:gd name="T62" fmla="*/ 2 w 159"/>
                <a:gd name="T63" fmla="*/ 96 h 158"/>
                <a:gd name="T64" fmla="*/ 0 w 159"/>
                <a:gd name="T65" fmla="*/ 80 h 15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8"/>
                <a:gd name="T101" fmla="*/ 159 w 159"/>
                <a:gd name="T102" fmla="*/ 158 h 15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8">
                  <a:moveTo>
                    <a:pt x="0" y="80"/>
                  </a:moveTo>
                  <a:lnTo>
                    <a:pt x="2" y="64"/>
                  </a:lnTo>
                  <a:lnTo>
                    <a:pt x="7" y="48"/>
                  </a:lnTo>
                  <a:lnTo>
                    <a:pt x="14" y="36"/>
                  </a:lnTo>
                  <a:lnTo>
                    <a:pt x="25" y="24"/>
                  </a:lnTo>
                  <a:lnTo>
                    <a:pt x="35" y="14"/>
                  </a:lnTo>
                  <a:lnTo>
                    <a:pt x="49" y="7"/>
                  </a:lnTo>
                  <a:lnTo>
                    <a:pt x="65" y="1"/>
                  </a:lnTo>
                  <a:lnTo>
                    <a:pt x="81" y="0"/>
                  </a:lnTo>
                  <a:lnTo>
                    <a:pt x="96" y="1"/>
                  </a:lnTo>
                  <a:lnTo>
                    <a:pt x="112" y="7"/>
                  </a:lnTo>
                  <a:lnTo>
                    <a:pt x="124" y="14"/>
                  </a:lnTo>
                  <a:lnTo>
                    <a:pt x="137" y="24"/>
                  </a:lnTo>
                  <a:lnTo>
                    <a:pt x="147" y="36"/>
                  </a:lnTo>
                  <a:lnTo>
                    <a:pt x="154" y="48"/>
                  </a:lnTo>
                  <a:lnTo>
                    <a:pt x="157" y="64"/>
                  </a:lnTo>
                  <a:lnTo>
                    <a:pt x="159" y="80"/>
                  </a:lnTo>
                  <a:lnTo>
                    <a:pt x="157" y="96"/>
                  </a:lnTo>
                  <a:lnTo>
                    <a:pt x="154" y="111"/>
                  </a:lnTo>
                  <a:lnTo>
                    <a:pt x="147" y="124"/>
                  </a:lnTo>
                  <a:lnTo>
                    <a:pt x="137" y="136"/>
                  </a:lnTo>
                  <a:lnTo>
                    <a:pt x="124" y="146"/>
                  </a:lnTo>
                  <a:lnTo>
                    <a:pt x="112" y="153"/>
                  </a:lnTo>
                  <a:lnTo>
                    <a:pt x="96" y="158"/>
                  </a:lnTo>
                  <a:lnTo>
                    <a:pt x="81" y="158"/>
                  </a:lnTo>
                  <a:lnTo>
                    <a:pt x="65" y="158"/>
                  </a:lnTo>
                  <a:lnTo>
                    <a:pt x="49" y="153"/>
                  </a:lnTo>
                  <a:lnTo>
                    <a:pt x="35" y="146"/>
                  </a:lnTo>
                  <a:lnTo>
                    <a:pt x="25" y="136"/>
                  </a:lnTo>
                  <a:lnTo>
                    <a:pt x="14" y="124"/>
                  </a:lnTo>
                  <a:lnTo>
                    <a:pt x="7" y="111"/>
                  </a:lnTo>
                  <a:lnTo>
                    <a:pt x="2" y="96"/>
                  </a:lnTo>
                  <a:lnTo>
                    <a:pt x="0" y="80"/>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71" name="Freeform 1511"/>
            <p:cNvSpPr>
              <a:spLocks/>
            </p:cNvSpPr>
            <p:nvPr/>
          </p:nvSpPr>
          <p:spPr bwMode="auto">
            <a:xfrm>
              <a:off x="2883" y="2175"/>
              <a:ext cx="158" cy="160"/>
            </a:xfrm>
            <a:custGeom>
              <a:avLst/>
              <a:gdLst>
                <a:gd name="T0" fmla="*/ 0 w 158"/>
                <a:gd name="T1" fmla="*/ 80 h 160"/>
                <a:gd name="T2" fmla="*/ 1 w 158"/>
                <a:gd name="T3" fmla="*/ 64 h 160"/>
                <a:gd name="T4" fmla="*/ 7 w 158"/>
                <a:gd name="T5" fmla="*/ 49 h 160"/>
                <a:gd name="T6" fmla="*/ 14 w 158"/>
                <a:gd name="T7" fmla="*/ 36 h 160"/>
                <a:gd name="T8" fmla="*/ 22 w 158"/>
                <a:gd name="T9" fmla="*/ 24 h 160"/>
                <a:gd name="T10" fmla="*/ 35 w 158"/>
                <a:gd name="T11" fmla="*/ 14 h 160"/>
                <a:gd name="T12" fmla="*/ 49 w 158"/>
                <a:gd name="T13" fmla="*/ 7 h 160"/>
                <a:gd name="T14" fmla="*/ 62 w 158"/>
                <a:gd name="T15" fmla="*/ 1 h 160"/>
                <a:gd name="T16" fmla="*/ 80 w 158"/>
                <a:gd name="T17" fmla="*/ 0 h 160"/>
                <a:gd name="T18" fmla="*/ 96 w 158"/>
                <a:gd name="T19" fmla="*/ 1 h 160"/>
                <a:gd name="T20" fmla="*/ 110 w 158"/>
                <a:gd name="T21" fmla="*/ 7 h 160"/>
                <a:gd name="T22" fmla="*/ 124 w 158"/>
                <a:gd name="T23" fmla="*/ 14 h 160"/>
                <a:gd name="T24" fmla="*/ 136 w 158"/>
                <a:gd name="T25" fmla="*/ 24 h 160"/>
                <a:gd name="T26" fmla="*/ 145 w 158"/>
                <a:gd name="T27" fmla="*/ 36 h 160"/>
                <a:gd name="T28" fmla="*/ 153 w 158"/>
                <a:gd name="T29" fmla="*/ 49 h 160"/>
                <a:gd name="T30" fmla="*/ 157 w 158"/>
                <a:gd name="T31" fmla="*/ 64 h 160"/>
                <a:gd name="T32" fmla="*/ 158 w 158"/>
                <a:gd name="T33" fmla="*/ 80 h 160"/>
                <a:gd name="T34" fmla="*/ 157 w 158"/>
                <a:gd name="T35" fmla="*/ 96 h 160"/>
                <a:gd name="T36" fmla="*/ 153 w 158"/>
                <a:gd name="T37" fmla="*/ 111 h 160"/>
                <a:gd name="T38" fmla="*/ 145 w 158"/>
                <a:gd name="T39" fmla="*/ 124 h 160"/>
                <a:gd name="T40" fmla="*/ 136 w 158"/>
                <a:gd name="T41" fmla="*/ 136 h 160"/>
                <a:gd name="T42" fmla="*/ 124 w 158"/>
                <a:gd name="T43" fmla="*/ 146 h 160"/>
                <a:gd name="T44" fmla="*/ 110 w 158"/>
                <a:gd name="T45" fmla="*/ 153 h 160"/>
                <a:gd name="T46" fmla="*/ 96 w 158"/>
                <a:gd name="T47" fmla="*/ 158 h 160"/>
                <a:gd name="T48" fmla="*/ 80 w 158"/>
                <a:gd name="T49" fmla="*/ 160 h 160"/>
                <a:gd name="T50" fmla="*/ 62 w 158"/>
                <a:gd name="T51" fmla="*/ 158 h 160"/>
                <a:gd name="T52" fmla="*/ 49 w 158"/>
                <a:gd name="T53" fmla="*/ 153 h 160"/>
                <a:gd name="T54" fmla="*/ 35 w 158"/>
                <a:gd name="T55" fmla="*/ 146 h 160"/>
                <a:gd name="T56" fmla="*/ 22 w 158"/>
                <a:gd name="T57" fmla="*/ 136 h 160"/>
                <a:gd name="T58" fmla="*/ 14 w 158"/>
                <a:gd name="T59" fmla="*/ 124 h 160"/>
                <a:gd name="T60" fmla="*/ 7 w 158"/>
                <a:gd name="T61" fmla="*/ 111 h 160"/>
                <a:gd name="T62" fmla="*/ 1 w 158"/>
                <a:gd name="T63" fmla="*/ 96 h 160"/>
                <a:gd name="T64" fmla="*/ 0 w 158"/>
                <a:gd name="T65" fmla="*/ 80 h 16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8"/>
                <a:gd name="T100" fmla="*/ 0 h 160"/>
                <a:gd name="T101" fmla="*/ 158 w 158"/>
                <a:gd name="T102" fmla="*/ 160 h 16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8" h="160">
                  <a:moveTo>
                    <a:pt x="0" y="80"/>
                  </a:moveTo>
                  <a:lnTo>
                    <a:pt x="1" y="64"/>
                  </a:lnTo>
                  <a:lnTo>
                    <a:pt x="7" y="49"/>
                  </a:lnTo>
                  <a:lnTo>
                    <a:pt x="14" y="36"/>
                  </a:lnTo>
                  <a:lnTo>
                    <a:pt x="22" y="24"/>
                  </a:lnTo>
                  <a:lnTo>
                    <a:pt x="35" y="14"/>
                  </a:lnTo>
                  <a:lnTo>
                    <a:pt x="49" y="7"/>
                  </a:lnTo>
                  <a:lnTo>
                    <a:pt x="62" y="1"/>
                  </a:lnTo>
                  <a:lnTo>
                    <a:pt x="80" y="0"/>
                  </a:lnTo>
                  <a:lnTo>
                    <a:pt x="96" y="1"/>
                  </a:lnTo>
                  <a:lnTo>
                    <a:pt x="110" y="7"/>
                  </a:lnTo>
                  <a:lnTo>
                    <a:pt x="124" y="14"/>
                  </a:lnTo>
                  <a:lnTo>
                    <a:pt x="136" y="24"/>
                  </a:lnTo>
                  <a:lnTo>
                    <a:pt x="145" y="36"/>
                  </a:lnTo>
                  <a:lnTo>
                    <a:pt x="153" y="49"/>
                  </a:lnTo>
                  <a:lnTo>
                    <a:pt x="157" y="64"/>
                  </a:lnTo>
                  <a:lnTo>
                    <a:pt x="158" y="80"/>
                  </a:lnTo>
                  <a:lnTo>
                    <a:pt x="157" y="96"/>
                  </a:lnTo>
                  <a:lnTo>
                    <a:pt x="153" y="111"/>
                  </a:lnTo>
                  <a:lnTo>
                    <a:pt x="145" y="124"/>
                  </a:lnTo>
                  <a:lnTo>
                    <a:pt x="136" y="136"/>
                  </a:lnTo>
                  <a:lnTo>
                    <a:pt x="124" y="146"/>
                  </a:lnTo>
                  <a:lnTo>
                    <a:pt x="110" y="153"/>
                  </a:lnTo>
                  <a:lnTo>
                    <a:pt x="96" y="158"/>
                  </a:lnTo>
                  <a:lnTo>
                    <a:pt x="80" y="160"/>
                  </a:lnTo>
                  <a:lnTo>
                    <a:pt x="62" y="158"/>
                  </a:lnTo>
                  <a:lnTo>
                    <a:pt x="49" y="153"/>
                  </a:lnTo>
                  <a:lnTo>
                    <a:pt x="35" y="146"/>
                  </a:lnTo>
                  <a:lnTo>
                    <a:pt x="22" y="136"/>
                  </a:lnTo>
                  <a:lnTo>
                    <a:pt x="14" y="124"/>
                  </a:lnTo>
                  <a:lnTo>
                    <a:pt x="7" y="111"/>
                  </a:lnTo>
                  <a:lnTo>
                    <a:pt x="1" y="96"/>
                  </a:lnTo>
                  <a:lnTo>
                    <a:pt x="0" y="80"/>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72" name="Freeform 1512"/>
            <p:cNvSpPr>
              <a:spLocks/>
            </p:cNvSpPr>
            <p:nvPr/>
          </p:nvSpPr>
          <p:spPr bwMode="auto">
            <a:xfrm>
              <a:off x="2719" y="2203"/>
              <a:ext cx="155" cy="157"/>
            </a:xfrm>
            <a:custGeom>
              <a:avLst/>
              <a:gdLst>
                <a:gd name="T0" fmla="*/ 155 w 155"/>
                <a:gd name="T1" fmla="*/ 78 h 157"/>
                <a:gd name="T2" fmla="*/ 153 w 155"/>
                <a:gd name="T3" fmla="*/ 94 h 157"/>
                <a:gd name="T4" fmla="*/ 148 w 155"/>
                <a:gd name="T5" fmla="*/ 108 h 157"/>
                <a:gd name="T6" fmla="*/ 141 w 155"/>
                <a:gd name="T7" fmla="*/ 122 h 157"/>
                <a:gd name="T8" fmla="*/ 132 w 155"/>
                <a:gd name="T9" fmla="*/ 132 h 157"/>
                <a:gd name="T10" fmla="*/ 120 w 155"/>
                <a:gd name="T11" fmla="*/ 143 h 157"/>
                <a:gd name="T12" fmla="*/ 106 w 155"/>
                <a:gd name="T13" fmla="*/ 150 h 157"/>
                <a:gd name="T14" fmla="*/ 92 w 155"/>
                <a:gd name="T15" fmla="*/ 155 h 157"/>
                <a:gd name="T16" fmla="*/ 76 w 155"/>
                <a:gd name="T17" fmla="*/ 157 h 157"/>
                <a:gd name="T18" fmla="*/ 61 w 155"/>
                <a:gd name="T19" fmla="*/ 155 h 157"/>
                <a:gd name="T20" fmla="*/ 47 w 155"/>
                <a:gd name="T21" fmla="*/ 150 h 157"/>
                <a:gd name="T22" fmla="*/ 33 w 155"/>
                <a:gd name="T23" fmla="*/ 143 h 157"/>
                <a:gd name="T24" fmla="*/ 22 w 155"/>
                <a:gd name="T25" fmla="*/ 132 h 157"/>
                <a:gd name="T26" fmla="*/ 12 w 155"/>
                <a:gd name="T27" fmla="*/ 122 h 157"/>
                <a:gd name="T28" fmla="*/ 5 w 155"/>
                <a:gd name="T29" fmla="*/ 108 h 157"/>
                <a:gd name="T30" fmla="*/ 0 w 155"/>
                <a:gd name="T31" fmla="*/ 94 h 157"/>
                <a:gd name="T32" fmla="*/ 0 w 155"/>
                <a:gd name="T33" fmla="*/ 78 h 157"/>
                <a:gd name="T34" fmla="*/ 0 w 155"/>
                <a:gd name="T35" fmla="*/ 62 h 157"/>
                <a:gd name="T36" fmla="*/ 5 w 155"/>
                <a:gd name="T37" fmla="*/ 48 h 157"/>
                <a:gd name="T38" fmla="*/ 12 w 155"/>
                <a:gd name="T39" fmla="*/ 34 h 157"/>
                <a:gd name="T40" fmla="*/ 22 w 155"/>
                <a:gd name="T41" fmla="*/ 22 h 157"/>
                <a:gd name="T42" fmla="*/ 33 w 155"/>
                <a:gd name="T43" fmla="*/ 14 h 157"/>
                <a:gd name="T44" fmla="*/ 47 w 155"/>
                <a:gd name="T45" fmla="*/ 7 h 157"/>
                <a:gd name="T46" fmla="*/ 61 w 155"/>
                <a:gd name="T47" fmla="*/ 1 h 157"/>
                <a:gd name="T48" fmla="*/ 76 w 155"/>
                <a:gd name="T49" fmla="*/ 0 h 157"/>
                <a:gd name="T50" fmla="*/ 92 w 155"/>
                <a:gd name="T51" fmla="*/ 1 h 157"/>
                <a:gd name="T52" fmla="*/ 106 w 155"/>
                <a:gd name="T53" fmla="*/ 7 h 157"/>
                <a:gd name="T54" fmla="*/ 120 w 155"/>
                <a:gd name="T55" fmla="*/ 14 h 157"/>
                <a:gd name="T56" fmla="*/ 132 w 155"/>
                <a:gd name="T57" fmla="*/ 22 h 157"/>
                <a:gd name="T58" fmla="*/ 141 w 155"/>
                <a:gd name="T59" fmla="*/ 34 h 157"/>
                <a:gd name="T60" fmla="*/ 148 w 155"/>
                <a:gd name="T61" fmla="*/ 48 h 157"/>
                <a:gd name="T62" fmla="*/ 153 w 155"/>
                <a:gd name="T63" fmla="*/ 62 h 157"/>
                <a:gd name="T64" fmla="*/ 155 w 155"/>
                <a:gd name="T65" fmla="*/ 78 h 1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5"/>
                <a:gd name="T100" fmla="*/ 0 h 157"/>
                <a:gd name="T101" fmla="*/ 155 w 155"/>
                <a:gd name="T102" fmla="*/ 157 h 1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5" h="157">
                  <a:moveTo>
                    <a:pt x="155" y="78"/>
                  </a:moveTo>
                  <a:lnTo>
                    <a:pt x="153" y="94"/>
                  </a:lnTo>
                  <a:lnTo>
                    <a:pt x="148" y="108"/>
                  </a:lnTo>
                  <a:lnTo>
                    <a:pt x="141" y="122"/>
                  </a:lnTo>
                  <a:lnTo>
                    <a:pt x="132" y="132"/>
                  </a:lnTo>
                  <a:lnTo>
                    <a:pt x="120" y="143"/>
                  </a:lnTo>
                  <a:lnTo>
                    <a:pt x="106" y="150"/>
                  </a:lnTo>
                  <a:lnTo>
                    <a:pt x="92" y="155"/>
                  </a:lnTo>
                  <a:lnTo>
                    <a:pt x="76" y="157"/>
                  </a:lnTo>
                  <a:lnTo>
                    <a:pt x="61" y="155"/>
                  </a:lnTo>
                  <a:lnTo>
                    <a:pt x="47" y="150"/>
                  </a:lnTo>
                  <a:lnTo>
                    <a:pt x="33" y="143"/>
                  </a:lnTo>
                  <a:lnTo>
                    <a:pt x="22" y="132"/>
                  </a:lnTo>
                  <a:lnTo>
                    <a:pt x="12" y="122"/>
                  </a:lnTo>
                  <a:lnTo>
                    <a:pt x="5" y="108"/>
                  </a:lnTo>
                  <a:lnTo>
                    <a:pt x="0" y="94"/>
                  </a:lnTo>
                  <a:lnTo>
                    <a:pt x="0" y="78"/>
                  </a:lnTo>
                  <a:lnTo>
                    <a:pt x="0" y="62"/>
                  </a:lnTo>
                  <a:lnTo>
                    <a:pt x="5" y="48"/>
                  </a:lnTo>
                  <a:lnTo>
                    <a:pt x="12" y="34"/>
                  </a:lnTo>
                  <a:lnTo>
                    <a:pt x="22" y="22"/>
                  </a:lnTo>
                  <a:lnTo>
                    <a:pt x="33" y="14"/>
                  </a:lnTo>
                  <a:lnTo>
                    <a:pt x="47" y="7"/>
                  </a:lnTo>
                  <a:lnTo>
                    <a:pt x="61" y="1"/>
                  </a:lnTo>
                  <a:lnTo>
                    <a:pt x="76" y="0"/>
                  </a:lnTo>
                  <a:lnTo>
                    <a:pt x="92" y="1"/>
                  </a:lnTo>
                  <a:lnTo>
                    <a:pt x="106" y="7"/>
                  </a:lnTo>
                  <a:lnTo>
                    <a:pt x="120" y="14"/>
                  </a:lnTo>
                  <a:lnTo>
                    <a:pt x="132" y="22"/>
                  </a:lnTo>
                  <a:lnTo>
                    <a:pt x="141" y="34"/>
                  </a:lnTo>
                  <a:lnTo>
                    <a:pt x="148" y="48"/>
                  </a:lnTo>
                  <a:lnTo>
                    <a:pt x="153" y="62"/>
                  </a:lnTo>
                  <a:lnTo>
                    <a:pt x="155" y="78"/>
                  </a:lnTo>
                  <a:close/>
                </a:path>
              </a:pathLst>
            </a:custGeom>
            <a:gradFill rotWithShape="1">
              <a:gsLst>
                <a:gs pos="0">
                  <a:srgbClr val="FFE3B9"/>
                </a:gs>
                <a:gs pos="100000">
                  <a:srgbClr val="FF99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73" name="Freeform 1513"/>
            <p:cNvSpPr>
              <a:spLocks/>
            </p:cNvSpPr>
            <p:nvPr/>
          </p:nvSpPr>
          <p:spPr bwMode="auto">
            <a:xfrm>
              <a:off x="2912" y="1771"/>
              <a:ext cx="159" cy="159"/>
            </a:xfrm>
            <a:custGeom>
              <a:avLst/>
              <a:gdLst>
                <a:gd name="T0" fmla="*/ 0 w 159"/>
                <a:gd name="T1" fmla="*/ 81 h 159"/>
                <a:gd name="T2" fmla="*/ 2 w 159"/>
                <a:gd name="T3" fmla="*/ 65 h 159"/>
                <a:gd name="T4" fmla="*/ 6 w 159"/>
                <a:gd name="T5" fmla="*/ 49 h 159"/>
                <a:gd name="T6" fmla="*/ 13 w 159"/>
                <a:gd name="T7" fmla="*/ 35 h 159"/>
                <a:gd name="T8" fmla="*/ 23 w 159"/>
                <a:gd name="T9" fmla="*/ 25 h 159"/>
                <a:gd name="T10" fmla="*/ 35 w 159"/>
                <a:gd name="T11" fmla="*/ 14 h 159"/>
                <a:gd name="T12" fmla="*/ 47 w 159"/>
                <a:gd name="T13" fmla="*/ 7 h 159"/>
                <a:gd name="T14" fmla="*/ 63 w 159"/>
                <a:gd name="T15" fmla="*/ 2 h 159"/>
                <a:gd name="T16" fmla="*/ 79 w 159"/>
                <a:gd name="T17" fmla="*/ 0 h 159"/>
                <a:gd name="T18" fmla="*/ 95 w 159"/>
                <a:gd name="T19" fmla="*/ 2 h 159"/>
                <a:gd name="T20" fmla="*/ 110 w 159"/>
                <a:gd name="T21" fmla="*/ 7 h 159"/>
                <a:gd name="T22" fmla="*/ 124 w 159"/>
                <a:gd name="T23" fmla="*/ 14 h 159"/>
                <a:gd name="T24" fmla="*/ 135 w 159"/>
                <a:gd name="T25" fmla="*/ 25 h 159"/>
                <a:gd name="T26" fmla="*/ 145 w 159"/>
                <a:gd name="T27" fmla="*/ 35 h 159"/>
                <a:gd name="T28" fmla="*/ 152 w 159"/>
                <a:gd name="T29" fmla="*/ 49 h 159"/>
                <a:gd name="T30" fmla="*/ 157 w 159"/>
                <a:gd name="T31" fmla="*/ 65 h 159"/>
                <a:gd name="T32" fmla="*/ 159 w 159"/>
                <a:gd name="T33" fmla="*/ 81 h 159"/>
                <a:gd name="T34" fmla="*/ 157 w 159"/>
                <a:gd name="T35" fmla="*/ 96 h 159"/>
                <a:gd name="T36" fmla="*/ 152 w 159"/>
                <a:gd name="T37" fmla="*/ 112 h 159"/>
                <a:gd name="T38" fmla="*/ 145 w 159"/>
                <a:gd name="T39" fmla="*/ 124 h 159"/>
                <a:gd name="T40" fmla="*/ 135 w 159"/>
                <a:gd name="T41" fmla="*/ 137 h 159"/>
                <a:gd name="T42" fmla="*/ 124 w 159"/>
                <a:gd name="T43" fmla="*/ 147 h 159"/>
                <a:gd name="T44" fmla="*/ 110 w 159"/>
                <a:gd name="T45" fmla="*/ 154 h 159"/>
                <a:gd name="T46" fmla="*/ 95 w 159"/>
                <a:gd name="T47" fmla="*/ 157 h 159"/>
                <a:gd name="T48" fmla="*/ 79 w 159"/>
                <a:gd name="T49" fmla="*/ 159 h 159"/>
                <a:gd name="T50" fmla="*/ 63 w 159"/>
                <a:gd name="T51" fmla="*/ 157 h 159"/>
                <a:gd name="T52" fmla="*/ 47 w 159"/>
                <a:gd name="T53" fmla="*/ 154 h 159"/>
                <a:gd name="T54" fmla="*/ 35 w 159"/>
                <a:gd name="T55" fmla="*/ 147 h 159"/>
                <a:gd name="T56" fmla="*/ 23 w 159"/>
                <a:gd name="T57" fmla="*/ 137 h 159"/>
                <a:gd name="T58" fmla="*/ 13 w 159"/>
                <a:gd name="T59" fmla="*/ 124 h 159"/>
                <a:gd name="T60" fmla="*/ 6 w 159"/>
                <a:gd name="T61" fmla="*/ 112 h 159"/>
                <a:gd name="T62" fmla="*/ 2 w 159"/>
                <a:gd name="T63" fmla="*/ 96 h 159"/>
                <a:gd name="T64" fmla="*/ 0 w 159"/>
                <a:gd name="T65" fmla="*/ 81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0" y="81"/>
                  </a:moveTo>
                  <a:lnTo>
                    <a:pt x="2" y="65"/>
                  </a:lnTo>
                  <a:lnTo>
                    <a:pt x="6" y="49"/>
                  </a:lnTo>
                  <a:lnTo>
                    <a:pt x="13" y="35"/>
                  </a:lnTo>
                  <a:lnTo>
                    <a:pt x="23" y="25"/>
                  </a:lnTo>
                  <a:lnTo>
                    <a:pt x="35" y="14"/>
                  </a:lnTo>
                  <a:lnTo>
                    <a:pt x="47" y="7"/>
                  </a:lnTo>
                  <a:lnTo>
                    <a:pt x="63" y="2"/>
                  </a:lnTo>
                  <a:lnTo>
                    <a:pt x="79" y="0"/>
                  </a:lnTo>
                  <a:lnTo>
                    <a:pt x="95" y="2"/>
                  </a:lnTo>
                  <a:lnTo>
                    <a:pt x="110" y="7"/>
                  </a:lnTo>
                  <a:lnTo>
                    <a:pt x="124" y="14"/>
                  </a:lnTo>
                  <a:lnTo>
                    <a:pt x="135" y="25"/>
                  </a:lnTo>
                  <a:lnTo>
                    <a:pt x="145" y="35"/>
                  </a:lnTo>
                  <a:lnTo>
                    <a:pt x="152" y="49"/>
                  </a:lnTo>
                  <a:lnTo>
                    <a:pt x="157" y="65"/>
                  </a:lnTo>
                  <a:lnTo>
                    <a:pt x="159" y="81"/>
                  </a:lnTo>
                  <a:lnTo>
                    <a:pt x="157" y="96"/>
                  </a:lnTo>
                  <a:lnTo>
                    <a:pt x="152" y="112"/>
                  </a:lnTo>
                  <a:lnTo>
                    <a:pt x="145" y="124"/>
                  </a:lnTo>
                  <a:lnTo>
                    <a:pt x="135" y="137"/>
                  </a:lnTo>
                  <a:lnTo>
                    <a:pt x="124" y="147"/>
                  </a:lnTo>
                  <a:lnTo>
                    <a:pt x="110" y="154"/>
                  </a:lnTo>
                  <a:lnTo>
                    <a:pt x="95" y="157"/>
                  </a:lnTo>
                  <a:lnTo>
                    <a:pt x="79" y="159"/>
                  </a:lnTo>
                  <a:lnTo>
                    <a:pt x="63" y="157"/>
                  </a:lnTo>
                  <a:lnTo>
                    <a:pt x="47" y="154"/>
                  </a:lnTo>
                  <a:lnTo>
                    <a:pt x="35" y="147"/>
                  </a:lnTo>
                  <a:lnTo>
                    <a:pt x="23" y="137"/>
                  </a:lnTo>
                  <a:lnTo>
                    <a:pt x="13" y="124"/>
                  </a:lnTo>
                  <a:lnTo>
                    <a:pt x="6" y="112"/>
                  </a:lnTo>
                  <a:lnTo>
                    <a:pt x="2" y="96"/>
                  </a:lnTo>
                  <a:lnTo>
                    <a:pt x="0" y="81"/>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74" name="Freeform 1514"/>
            <p:cNvSpPr>
              <a:spLocks/>
            </p:cNvSpPr>
            <p:nvPr/>
          </p:nvSpPr>
          <p:spPr bwMode="auto">
            <a:xfrm>
              <a:off x="3136" y="2630"/>
              <a:ext cx="108" cy="109"/>
            </a:xfrm>
            <a:custGeom>
              <a:avLst/>
              <a:gdLst>
                <a:gd name="T0" fmla="*/ 0 w 108"/>
                <a:gd name="T1" fmla="*/ 54 h 109"/>
                <a:gd name="T2" fmla="*/ 2 w 108"/>
                <a:gd name="T3" fmla="*/ 44 h 109"/>
                <a:gd name="T4" fmla="*/ 5 w 108"/>
                <a:gd name="T5" fmla="*/ 33 h 109"/>
                <a:gd name="T6" fmla="*/ 8 w 108"/>
                <a:gd name="T7" fmla="*/ 25 h 109"/>
                <a:gd name="T8" fmla="*/ 15 w 108"/>
                <a:gd name="T9" fmla="*/ 16 h 109"/>
                <a:gd name="T10" fmla="*/ 24 w 108"/>
                <a:gd name="T11" fmla="*/ 9 h 109"/>
                <a:gd name="T12" fmla="*/ 33 w 108"/>
                <a:gd name="T13" fmla="*/ 4 h 109"/>
                <a:gd name="T14" fmla="*/ 43 w 108"/>
                <a:gd name="T15" fmla="*/ 2 h 109"/>
                <a:gd name="T16" fmla="*/ 54 w 108"/>
                <a:gd name="T17" fmla="*/ 0 h 109"/>
                <a:gd name="T18" fmla="*/ 64 w 108"/>
                <a:gd name="T19" fmla="*/ 2 h 109"/>
                <a:gd name="T20" fmla="*/ 75 w 108"/>
                <a:gd name="T21" fmla="*/ 4 h 109"/>
                <a:gd name="T22" fmla="*/ 84 w 108"/>
                <a:gd name="T23" fmla="*/ 9 h 109"/>
                <a:gd name="T24" fmla="*/ 92 w 108"/>
                <a:gd name="T25" fmla="*/ 16 h 109"/>
                <a:gd name="T26" fmla="*/ 99 w 108"/>
                <a:gd name="T27" fmla="*/ 25 h 109"/>
                <a:gd name="T28" fmla="*/ 103 w 108"/>
                <a:gd name="T29" fmla="*/ 33 h 109"/>
                <a:gd name="T30" fmla="*/ 106 w 108"/>
                <a:gd name="T31" fmla="*/ 44 h 109"/>
                <a:gd name="T32" fmla="*/ 108 w 108"/>
                <a:gd name="T33" fmla="*/ 54 h 109"/>
                <a:gd name="T34" fmla="*/ 106 w 108"/>
                <a:gd name="T35" fmla="*/ 65 h 109"/>
                <a:gd name="T36" fmla="*/ 103 w 108"/>
                <a:gd name="T37" fmla="*/ 75 h 109"/>
                <a:gd name="T38" fmla="*/ 99 w 108"/>
                <a:gd name="T39" fmla="*/ 84 h 109"/>
                <a:gd name="T40" fmla="*/ 92 w 108"/>
                <a:gd name="T41" fmla="*/ 93 h 109"/>
                <a:gd name="T42" fmla="*/ 84 w 108"/>
                <a:gd name="T43" fmla="*/ 98 h 109"/>
                <a:gd name="T44" fmla="*/ 75 w 108"/>
                <a:gd name="T45" fmla="*/ 103 h 109"/>
                <a:gd name="T46" fmla="*/ 64 w 108"/>
                <a:gd name="T47" fmla="*/ 107 h 109"/>
                <a:gd name="T48" fmla="*/ 54 w 108"/>
                <a:gd name="T49" fmla="*/ 109 h 109"/>
                <a:gd name="T50" fmla="*/ 43 w 108"/>
                <a:gd name="T51" fmla="*/ 107 h 109"/>
                <a:gd name="T52" fmla="*/ 33 w 108"/>
                <a:gd name="T53" fmla="*/ 103 h 109"/>
                <a:gd name="T54" fmla="*/ 24 w 108"/>
                <a:gd name="T55" fmla="*/ 98 h 109"/>
                <a:gd name="T56" fmla="*/ 15 w 108"/>
                <a:gd name="T57" fmla="*/ 93 h 109"/>
                <a:gd name="T58" fmla="*/ 8 w 108"/>
                <a:gd name="T59" fmla="*/ 84 h 109"/>
                <a:gd name="T60" fmla="*/ 5 w 108"/>
                <a:gd name="T61" fmla="*/ 75 h 109"/>
                <a:gd name="T62" fmla="*/ 2 w 108"/>
                <a:gd name="T63" fmla="*/ 65 h 109"/>
                <a:gd name="T64" fmla="*/ 0 w 108"/>
                <a:gd name="T65" fmla="*/ 54 h 10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8"/>
                <a:gd name="T100" fmla="*/ 0 h 109"/>
                <a:gd name="T101" fmla="*/ 108 w 108"/>
                <a:gd name="T102" fmla="*/ 109 h 10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8" h="109">
                  <a:moveTo>
                    <a:pt x="0" y="54"/>
                  </a:moveTo>
                  <a:lnTo>
                    <a:pt x="2" y="44"/>
                  </a:lnTo>
                  <a:lnTo>
                    <a:pt x="5" y="33"/>
                  </a:lnTo>
                  <a:lnTo>
                    <a:pt x="8" y="25"/>
                  </a:lnTo>
                  <a:lnTo>
                    <a:pt x="15" y="16"/>
                  </a:lnTo>
                  <a:lnTo>
                    <a:pt x="24" y="9"/>
                  </a:lnTo>
                  <a:lnTo>
                    <a:pt x="33" y="4"/>
                  </a:lnTo>
                  <a:lnTo>
                    <a:pt x="43" y="2"/>
                  </a:lnTo>
                  <a:lnTo>
                    <a:pt x="54" y="0"/>
                  </a:lnTo>
                  <a:lnTo>
                    <a:pt x="64" y="2"/>
                  </a:lnTo>
                  <a:lnTo>
                    <a:pt x="75" y="4"/>
                  </a:lnTo>
                  <a:lnTo>
                    <a:pt x="84" y="9"/>
                  </a:lnTo>
                  <a:lnTo>
                    <a:pt x="92" y="16"/>
                  </a:lnTo>
                  <a:lnTo>
                    <a:pt x="99" y="25"/>
                  </a:lnTo>
                  <a:lnTo>
                    <a:pt x="103" y="33"/>
                  </a:lnTo>
                  <a:lnTo>
                    <a:pt x="106" y="44"/>
                  </a:lnTo>
                  <a:lnTo>
                    <a:pt x="108" y="54"/>
                  </a:lnTo>
                  <a:lnTo>
                    <a:pt x="106" y="65"/>
                  </a:lnTo>
                  <a:lnTo>
                    <a:pt x="103" y="75"/>
                  </a:lnTo>
                  <a:lnTo>
                    <a:pt x="99" y="84"/>
                  </a:lnTo>
                  <a:lnTo>
                    <a:pt x="92" y="93"/>
                  </a:lnTo>
                  <a:lnTo>
                    <a:pt x="84" y="98"/>
                  </a:lnTo>
                  <a:lnTo>
                    <a:pt x="75" y="103"/>
                  </a:lnTo>
                  <a:lnTo>
                    <a:pt x="64" y="107"/>
                  </a:lnTo>
                  <a:lnTo>
                    <a:pt x="54" y="109"/>
                  </a:lnTo>
                  <a:lnTo>
                    <a:pt x="43" y="107"/>
                  </a:lnTo>
                  <a:lnTo>
                    <a:pt x="33" y="103"/>
                  </a:lnTo>
                  <a:lnTo>
                    <a:pt x="24" y="98"/>
                  </a:lnTo>
                  <a:lnTo>
                    <a:pt x="15" y="93"/>
                  </a:lnTo>
                  <a:lnTo>
                    <a:pt x="8" y="84"/>
                  </a:lnTo>
                  <a:lnTo>
                    <a:pt x="5" y="75"/>
                  </a:lnTo>
                  <a:lnTo>
                    <a:pt x="2" y="65"/>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75" name="Freeform 1515"/>
            <p:cNvSpPr>
              <a:spLocks/>
            </p:cNvSpPr>
            <p:nvPr/>
          </p:nvSpPr>
          <p:spPr bwMode="auto">
            <a:xfrm>
              <a:off x="3090" y="2201"/>
              <a:ext cx="109" cy="108"/>
            </a:xfrm>
            <a:custGeom>
              <a:avLst/>
              <a:gdLst>
                <a:gd name="T0" fmla="*/ 0 w 109"/>
                <a:gd name="T1" fmla="*/ 54 h 108"/>
                <a:gd name="T2" fmla="*/ 2 w 109"/>
                <a:gd name="T3" fmla="*/ 43 h 108"/>
                <a:gd name="T4" fmla="*/ 6 w 109"/>
                <a:gd name="T5" fmla="*/ 33 h 108"/>
                <a:gd name="T6" fmla="*/ 9 w 109"/>
                <a:gd name="T7" fmla="*/ 24 h 108"/>
                <a:gd name="T8" fmla="*/ 16 w 109"/>
                <a:gd name="T9" fmla="*/ 16 h 108"/>
                <a:gd name="T10" fmla="*/ 25 w 109"/>
                <a:gd name="T11" fmla="*/ 9 h 108"/>
                <a:gd name="T12" fmla="*/ 34 w 109"/>
                <a:gd name="T13" fmla="*/ 5 h 108"/>
                <a:gd name="T14" fmla="*/ 44 w 109"/>
                <a:gd name="T15" fmla="*/ 2 h 108"/>
                <a:gd name="T16" fmla="*/ 54 w 109"/>
                <a:gd name="T17" fmla="*/ 0 h 108"/>
                <a:gd name="T18" fmla="*/ 65 w 109"/>
                <a:gd name="T19" fmla="*/ 2 h 108"/>
                <a:gd name="T20" fmla="*/ 75 w 109"/>
                <a:gd name="T21" fmla="*/ 5 h 108"/>
                <a:gd name="T22" fmla="*/ 84 w 109"/>
                <a:gd name="T23" fmla="*/ 9 h 108"/>
                <a:gd name="T24" fmla="*/ 93 w 109"/>
                <a:gd name="T25" fmla="*/ 16 h 108"/>
                <a:gd name="T26" fmla="*/ 100 w 109"/>
                <a:gd name="T27" fmla="*/ 24 h 108"/>
                <a:gd name="T28" fmla="*/ 103 w 109"/>
                <a:gd name="T29" fmla="*/ 33 h 108"/>
                <a:gd name="T30" fmla="*/ 107 w 109"/>
                <a:gd name="T31" fmla="*/ 43 h 108"/>
                <a:gd name="T32" fmla="*/ 109 w 109"/>
                <a:gd name="T33" fmla="*/ 54 h 108"/>
                <a:gd name="T34" fmla="*/ 107 w 109"/>
                <a:gd name="T35" fmla="*/ 64 h 108"/>
                <a:gd name="T36" fmla="*/ 103 w 109"/>
                <a:gd name="T37" fmla="*/ 75 h 108"/>
                <a:gd name="T38" fmla="*/ 100 w 109"/>
                <a:gd name="T39" fmla="*/ 84 h 108"/>
                <a:gd name="T40" fmla="*/ 93 w 109"/>
                <a:gd name="T41" fmla="*/ 92 h 108"/>
                <a:gd name="T42" fmla="*/ 84 w 109"/>
                <a:gd name="T43" fmla="*/ 99 h 108"/>
                <a:gd name="T44" fmla="*/ 75 w 109"/>
                <a:gd name="T45" fmla="*/ 103 h 108"/>
                <a:gd name="T46" fmla="*/ 65 w 109"/>
                <a:gd name="T47" fmla="*/ 106 h 108"/>
                <a:gd name="T48" fmla="*/ 54 w 109"/>
                <a:gd name="T49" fmla="*/ 108 h 108"/>
                <a:gd name="T50" fmla="*/ 44 w 109"/>
                <a:gd name="T51" fmla="*/ 106 h 108"/>
                <a:gd name="T52" fmla="*/ 34 w 109"/>
                <a:gd name="T53" fmla="*/ 103 h 108"/>
                <a:gd name="T54" fmla="*/ 25 w 109"/>
                <a:gd name="T55" fmla="*/ 99 h 108"/>
                <a:gd name="T56" fmla="*/ 16 w 109"/>
                <a:gd name="T57" fmla="*/ 92 h 108"/>
                <a:gd name="T58" fmla="*/ 9 w 109"/>
                <a:gd name="T59" fmla="*/ 84 h 108"/>
                <a:gd name="T60" fmla="*/ 6 w 109"/>
                <a:gd name="T61" fmla="*/ 75 h 108"/>
                <a:gd name="T62" fmla="*/ 2 w 109"/>
                <a:gd name="T63" fmla="*/ 64 h 108"/>
                <a:gd name="T64" fmla="*/ 0 w 109"/>
                <a:gd name="T65" fmla="*/ 54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9"/>
                <a:gd name="T100" fmla="*/ 0 h 108"/>
                <a:gd name="T101" fmla="*/ 109 w 109"/>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9" h="108">
                  <a:moveTo>
                    <a:pt x="0" y="54"/>
                  </a:moveTo>
                  <a:lnTo>
                    <a:pt x="2" y="43"/>
                  </a:lnTo>
                  <a:lnTo>
                    <a:pt x="6" y="33"/>
                  </a:lnTo>
                  <a:lnTo>
                    <a:pt x="9" y="24"/>
                  </a:lnTo>
                  <a:lnTo>
                    <a:pt x="16" y="16"/>
                  </a:lnTo>
                  <a:lnTo>
                    <a:pt x="25" y="9"/>
                  </a:lnTo>
                  <a:lnTo>
                    <a:pt x="34" y="5"/>
                  </a:lnTo>
                  <a:lnTo>
                    <a:pt x="44" y="2"/>
                  </a:lnTo>
                  <a:lnTo>
                    <a:pt x="54" y="0"/>
                  </a:lnTo>
                  <a:lnTo>
                    <a:pt x="65" y="2"/>
                  </a:lnTo>
                  <a:lnTo>
                    <a:pt x="75" y="5"/>
                  </a:lnTo>
                  <a:lnTo>
                    <a:pt x="84" y="9"/>
                  </a:lnTo>
                  <a:lnTo>
                    <a:pt x="93" y="16"/>
                  </a:lnTo>
                  <a:lnTo>
                    <a:pt x="100" y="24"/>
                  </a:lnTo>
                  <a:lnTo>
                    <a:pt x="103" y="33"/>
                  </a:lnTo>
                  <a:lnTo>
                    <a:pt x="107" y="43"/>
                  </a:lnTo>
                  <a:lnTo>
                    <a:pt x="109" y="54"/>
                  </a:lnTo>
                  <a:lnTo>
                    <a:pt x="107" y="64"/>
                  </a:lnTo>
                  <a:lnTo>
                    <a:pt x="103" y="75"/>
                  </a:lnTo>
                  <a:lnTo>
                    <a:pt x="100" y="84"/>
                  </a:lnTo>
                  <a:lnTo>
                    <a:pt x="93" y="92"/>
                  </a:lnTo>
                  <a:lnTo>
                    <a:pt x="84" y="99"/>
                  </a:lnTo>
                  <a:lnTo>
                    <a:pt x="75" y="103"/>
                  </a:lnTo>
                  <a:lnTo>
                    <a:pt x="65" y="106"/>
                  </a:lnTo>
                  <a:lnTo>
                    <a:pt x="54" y="108"/>
                  </a:lnTo>
                  <a:lnTo>
                    <a:pt x="44" y="106"/>
                  </a:lnTo>
                  <a:lnTo>
                    <a:pt x="34" y="103"/>
                  </a:lnTo>
                  <a:lnTo>
                    <a:pt x="25" y="99"/>
                  </a:lnTo>
                  <a:lnTo>
                    <a:pt x="16" y="92"/>
                  </a:lnTo>
                  <a:lnTo>
                    <a:pt x="9" y="84"/>
                  </a:lnTo>
                  <a:lnTo>
                    <a:pt x="6" y="75"/>
                  </a:lnTo>
                  <a:lnTo>
                    <a:pt x="2" y="64"/>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76" name="Freeform 1516"/>
            <p:cNvSpPr>
              <a:spLocks/>
            </p:cNvSpPr>
            <p:nvPr/>
          </p:nvSpPr>
          <p:spPr bwMode="auto">
            <a:xfrm>
              <a:off x="2616" y="1972"/>
              <a:ext cx="106" cy="108"/>
            </a:xfrm>
            <a:custGeom>
              <a:avLst/>
              <a:gdLst>
                <a:gd name="T0" fmla="*/ 0 w 106"/>
                <a:gd name="T1" fmla="*/ 54 h 108"/>
                <a:gd name="T2" fmla="*/ 0 w 106"/>
                <a:gd name="T3" fmla="*/ 44 h 108"/>
                <a:gd name="T4" fmla="*/ 3 w 106"/>
                <a:gd name="T5" fmla="*/ 33 h 108"/>
                <a:gd name="T6" fmla="*/ 8 w 106"/>
                <a:gd name="T7" fmla="*/ 25 h 108"/>
                <a:gd name="T8" fmla="*/ 15 w 106"/>
                <a:gd name="T9" fmla="*/ 16 h 108"/>
                <a:gd name="T10" fmla="*/ 22 w 106"/>
                <a:gd name="T11" fmla="*/ 9 h 108"/>
                <a:gd name="T12" fmla="*/ 31 w 106"/>
                <a:gd name="T13" fmla="*/ 4 h 108"/>
                <a:gd name="T14" fmla="*/ 41 w 106"/>
                <a:gd name="T15" fmla="*/ 2 h 108"/>
                <a:gd name="T16" fmla="*/ 52 w 106"/>
                <a:gd name="T17" fmla="*/ 0 h 108"/>
                <a:gd name="T18" fmla="*/ 64 w 106"/>
                <a:gd name="T19" fmla="*/ 2 h 108"/>
                <a:gd name="T20" fmla="*/ 73 w 106"/>
                <a:gd name="T21" fmla="*/ 4 h 108"/>
                <a:gd name="T22" fmla="*/ 83 w 106"/>
                <a:gd name="T23" fmla="*/ 9 h 108"/>
                <a:gd name="T24" fmla="*/ 90 w 106"/>
                <a:gd name="T25" fmla="*/ 16 h 108"/>
                <a:gd name="T26" fmla="*/ 97 w 106"/>
                <a:gd name="T27" fmla="*/ 25 h 108"/>
                <a:gd name="T28" fmla="*/ 103 w 106"/>
                <a:gd name="T29" fmla="*/ 33 h 108"/>
                <a:gd name="T30" fmla="*/ 106 w 106"/>
                <a:gd name="T31" fmla="*/ 44 h 108"/>
                <a:gd name="T32" fmla="*/ 106 w 106"/>
                <a:gd name="T33" fmla="*/ 54 h 108"/>
                <a:gd name="T34" fmla="*/ 106 w 106"/>
                <a:gd name="T35" fmla="*/ 65 h 108"/>
                <a:gd name="T36" fmla="*/ 103 w 106"/>
                <a:gd name="T37" fmla="*/ 75 h 108"/>
                <a:gd name="T38" fmla="*/ 97 w 106"/>
                <a:gd name="T39" fmla="*/ 84 h 108"/>
                <a:gd name="T40" fmla="*/ 90 w 106"/>
                <a:gd name="T41" fmla="*/ 93 h 108"/>
                <a:gd name="T42" fmla="*/ 83 w 106"/>
                <a:gd name="T43" fmla="*/ 98 h 108"/>
                <a:gd name="T44" fmla="*/ 73 w 106"/>
                <a:gd name="T45" fmla="*/ 103 h 108"/>
                <a:gd name="T46" fmla="*/ 64 w 106"/>
                <a:gd name="T47" fmla="*/ 107 h 108"/>
                <a:gd name="T48" fmla="*/ 52 w 106"/>
                <a:gd name="T49" fmla="*/ 108 h 108"/>
                <a:gd name="T50" fmla="*/ 41 w 106"/>
                <a:gd name="T51" fmla="*/ 107 h 108"/>
                <a:gd name="T52" fmla="*/ 31 w 106"/>
                <a:gd name="T53" fmla="*/ 103 h 108"/>
                <a:gd name="T54" fmla="*/ 22 w 106"/>
                <a:gd name="T55" fmla="*/ 98 h 108"/>
                <a:gd name="T56" fmla="*/ 15 w 106"/>
                <a:gd name="T57" fmla="*/ 93 h 108"/>
                <a:gd name="T58" fmla="*/ 8 w 106"/>
                <a:gd name="T59" fmla="*/ 84 h 108"/>
                <a:gd name="T60" fmla="*/ 3 w 106"/>
                <a:gd name="T61" fmla="*/ 75 h 108"/>
                <a:gd name="T62" fmla="*/ 0 w 106"/>
                <a:gd name="T63" fmla="*/ 65 h 108"/>
                <a:gd name="T64" fmla="*/ 0 w 106"/>
                <a:gd name="T65" fmla="*/ 54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6"/>
                <a:gd name="T100" fmla="*/ 0 h 108"/>
                <a:gd name="T101" fmla="*/ 106 w 106"/>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6" h="108">
                  <a:moveTo>
                    <a:pt x="0" y="54"/>
                  </a:moveTo>
                  <a:lnTo>
                    <a:pt x="0" y="44"/>
                  </a:lnTo>
                  <a:lnTo>
                    <a:pt x="3" y="33"/>
                  </a:lnTo>
                  <a:lnTo>
                    <a:pt x="8" y="25"/>
                  </a:lnTo>
                  <a:lnTo>
                    <a:pt x="15" y="16"/>
                  </a:lnTo>
                  <a:lnTo>
                    <a:pt x="22" y="9"/>
                  </a:lnTo>
                  <a:lnTo>
                    <a:pt x="31" y="4"/>
                  </a:lnTo>
                  <a:lnTo>
                    <a:pt x="41" y="2"/>
                  </a:lnTo>
                  <a:lnTo>
                    <a:pt x="52" y="0"/>
                  </a:lnTo>
                  <a:lnTo>
                    <a:pt x="64" y="2"/>
                  </a:lnTo>
                  <a:lnTo>
                    <a:pt x="73" y="4"/>
                  </a:lnTo>
                  <a:lnTo>
                    <a:pt x="83" y="9"/>
                  </a:lnTo>
                  <a:lnTo>
                    <a:pt x="90" y="16"/>
                  </a:lnTo>
                  <a:lnTo>
                    <a:pt x="97" y="25"/>
                  </a:lnTo>
                  <a:lnTo>
                    <a:pt x="103" y="33"/>
                  </a:lnTo>
                  <a:lnTo>
                    <a:pt x="106" y="44"/>
                  </a:lnTo>
                  <a:lnTo>
                    <a:pt x="106" y="54"/>
                  </a:lnTo>
                  <a:lnTo>
                    <a:pt x="106" y="65"/>
                  </a:lnTo>
                  <a:lnTo>
                    <a:pt x="103" y="75"/>
                  </a:lnTo>
                  <a:lnTo>
                    <a:pt x="97" y="84"/>
                  </a:lnTo>
                  <a:lnTo>
                    <a:pt x="90" y="93"/>
                  </a:lnTo>
                  <a:lnTo>
                    <a:pt x="83" y="98"/>
                  </a:lnTo>
                  <a:lnTo>
                    <a:pt x="73" y="103"/>
                  </a:lnTo>
                  <a:lnTo>
                    <a:pt x="64" y="107"/>
                  </a:lnTo>
                  <a:lnTo>
                    <a:pt x="52" y="108"/>
                  </a:lnTo>
                  <a:lnTo>
                    <a:pt x="41" y="107"/>
                  </a:lnTo>
                  <a:lnTo>
                    <a:pt x="31" y="103"/>
                  </a:lnTo>
                  <a:lnTo>
                    <a:pt x="22" y="98"/>
                  </a:lnTo>
                  <a:lnTo>
                    <a:pt x="15" y="93"/>
                  </a:lnTo>
                  <a:lnTo>
                    <a:pt x="8" y="84"/>
                  </a:lnTo>
                  <a:lnTo>
                    <a:pt x="3" y="75"/>
                  </a:lnTo>
                  <a:lnTo>
                    <a:pt x="0" y="65"/>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77" name="Freeform 1517"/>
            <p:cNvSpPr>
              <a:spLocks/>
            </p:cNvSpPr>
            <p:nvPr/>
          </p:nvSpPr>
          <p:spPr bwMode="auto">
            <a:xfrm>
              <a:off x="2544" y="2403"/>
              <a:ext cx="169" cy="171"/>
            </a:xfrm>
            <a:custGeom>
              <a:avLst/>
              <a:gdLst>
                <a:gd name="T0" fmla="*/ 0 w 169"/>
                <a:gd name="T1" fmla="*/ 86 h 171"/>
                <a:gd name="T2" fmla="*/ 2 w 169"/>
                <a:gd name="T3" fmla="*/ 68 h 171"/>
                <a:gd name="T4" fmla="*/ 7 w 169"/>
                <a:gd name="T5" fmla="*/ 53 h 171"/>
                <a:gd name="T6" fmla="*/ 14 w 169"/>
                <a:gd name="T7" fmla="*/ 39 h 171"/>
                <a:gd name="T8" fmla="*/ 24 w 169"/>
                <a:gd name="T9" fmla="*/ 27 h 171"/>
                <a:gd name="T10" fmla="*/ 37 w 169"/>
                <a:gd name="T11" fmla="*/ 16 h 171"/>
                <a:gd name="T12" fmla="*/ 52 w 169"/>
                <a:gd name="T13" fmla="*/ 7 h 171"/>
                <a:gd name="T14" fmla="*/ 68 w 169"/>
                <a:gd name="T15" fmla="*/ 2 h 171"/>
                <a:gd name="T16" fmla="*/ 85 w 169"/>
                <a:gd name="T17" fmla="*/ 0 h 171"/>
                <a:gd name="T18" fmla="*/ 101 w 169"/>
                <a:gd name="T19" fmla="*/ 2 h 171"/>
                <a:gd name="T20" fmla="*/ 119 w 169"/>
                <a:gd name="T21" fmla="*/ 7 h 171"/>
                <a:gd name="T22" fmla="*/ 133 w 169"/>
                <a:gd name="T23" fmla="*/ 16 h 171"/>
                <a:gd name="T24" fmla="*/ 145 w 169"/>
                <a:gd name="T25" fmla="*/ 27 h 171"/>
                <a:gd name="T26" fmla="*/ 155 w 169"/>
                <a:gd name="T27" fmla="*/ 39 h 171"/>
                <a:gd name="T28" fmla="*/ 162 w 169"/>
                <a:gd name="T29" fmla="*/ 53 h 171"/>
                <a:gd name="T30" fmla="*/ 168 w 169"/>
                <a:gd name="T31" fmla="*/ 68 h 171"/>
                <a:gd name="T32" fmla="*/ 169 w 169"/>
                <a:gd name="T33" fmla="*/ 86 h 171"/>
                <a:gd name="T34" fmla="*/ 168 w 169"/>
                <a:gd name="T35" fmla="*/ 103 h 171"/>
                <a:gd name="T36" fmla="*/ 162 w 169"/>
                <a:gd name="T37" fmla="*/ 119 h 171"/>
                <a:gd name="T38" fmla="*/ 155 w 169"/>
                <a:gd name="T39" fmla="*/ 133 h 171"/>
                <a:gd name="T40" fmla="*/ 145 w 169"/>
                <a:gd name="T41" fmla="*/ 145 h 171"/>
                <a:gd name="T42" fmla="*/ 133 w 169"/>
                <a:gd name="T43" fmla="*/ 156 h 171"/>
                <a:gd name="T44" fmla="*/ 119 w 169"/>
                <a:gd name="T45" fmla="*/ 164 h 171"/>
                <a:gd name="T46" fmla="*/ 101 w 169"/>
                <a:gd name="T47" fmla="*/ 170 h 171"/>
                <a:gd name="T48" fmla="*/ 85 w 169"/>
                <a:gd name="T49" fmla="*/ 171 h 171"/>
                <a:gd name="T50" fmla="*/ 68 w 169"/>
                <a:gd name="T51" fmla="*/ 170 h 171"/>
                <a:gd name="T52" fmla="*/ 52 w 169"/>
                <a:gd name="T53" fmla="*/ 164 h 171"/>
                <a:gd name="T54" fmla="*/ 37 w 169"/>
                <a:gd name="T55" fmla="*/ 156 h 171"/>
                <a:gd name="T56" fmla="*/ 24 w 169"/>
                <a:gd name="T57" fmla="*/ 145 h 171"/>
                <a:gd name="T58" fmla="*/ 14 w 169"/>
                <a:gd name="T59" fmla="*/ 133 h 171"/>
                <a:gd name="T60" fmla="*/ 7 w 169"/>
                <a:gd name="T61" fmla="*/ 119 h 171"/>
                <a:gd name="T62" fmla="*/ 2 w 169"/>
                <a:gd name="T63" fmla="*/ 103 h 171"/>
                <a:gd name="T64" fmla="*/ 0 w 169"/>
                <a:gd name="T65" fmla="*/ 86 h 17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69"/>
                <a:gd name="T100" fmla="*/ 0 h 171"/>
                <a:gd name="T101" fmla="*/ 169 w 169"/>
                <a:gd name="T102" fmla="*/ 171 h 17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69" h="171">
                  <a:moveTo>
                    <a:pt x="0" y="86"/>
                  </a:moveTo>
                  <a:lnTo>
                    <a:pt x="2" y="68"/>
                  </a:lnTo>
                  <a:lnTo>
                    <a:pt x="7" y="53"/>
                  </a:lnTo>
                  <a:lnTo>
                    <a:pt x="14" y="39"/>
                  </a:lnTo>
                  <a:lnTo>
                    <a:pt x="24" y="27"/>
                  </a:lnTo>
                  <a:lnTo>
                    <a:pt x="37" y="16"/>
                  </a:lnTo>
                  <a:lnTo>
                    <a:pt x="52" y="7"/>
                  </a:lnTo>
                  <a:lnTo>
                    <a:pt x="68" y="2"/>
                  </a:lnTo>
                  <a:lnTo>
                    <a:pt x="85" y="0"/>
                  </a:lnTo>
                  <a:lnTo>
                    <a:pt x="101" y="2"/>
                  </a:lnTo>
                  <a:lnTo>
                    <a:pt x="119" y="7"/>
                  </a:lnTo>
                  <a:lnTo>
                    <a:pt x="133" y="16"/>
                  </a:lnTo>
                  <a:lnTo>
                    <a:pt x="145" y="27"/>
                  </a:lnTo>
                  <a:lnTo>
                    <a:pt x="155" y="39"/>
                  </a:lnTo>
                  <a:lnTo>
                    <a:pt x="162" y="53"/>
                  </a:lnTo>
                  <a:lnTo>
                    <a:pt x="168" y="68"/>
                  </a:lnTo>
                  <a:lnTo>
                    <a:pt x="169" y="86"/>
                  </a:lnTo>
                  <a:lnTo>
                    <a:pt x="168" y="103"/>
                  </a:lnTo>
                  <a:lnTo>
                    <a:pt x="162" y="119"/>
                  </a:lnTo>
                  <a:lnTo>
                    <a:pt x="155" y="133"/>
                  </a:lnTo>
                  <a:lnTo>
                    <a:pt x="145" y="145"/>
                  </a:lnTo>
                  <a:lnTo>
                    <a:pt x="133" y="156"/>
                  </a:lnTo>
                  <a:lnTo>
                    <a:pt x="119" y="164"/>
                  </a:lnTo>
                  <a:lnTo>
                    <a:pt x="101" y="170"/>
                  </a:lnTo>
                  <a:lnTo>
                    <a:pt x="85" y="171"/>
                  </a:lnTo>
                  <a:lnTo>
                    <a:pt x="68" y="170"/>
                  </a:lnTo>
                  <a:lnTo>
                    <a:pt x="52" y="164"/>
                  </a:lnTo>
                  <a:lnTo>
                    <a:pt x="37" y="156"/>
                  </a:lnTo>
                  <a:lnTo>
                    <a:pt x="24" y="145"/>
                  </a:lnTo>
                  <a:lnTo>
                    <a:pt x="14" y="133"/>
                  </a:lnTo>
                  <a:lnTo>
                    <a:pt x="7" y="119"/>
                  </a:lnTo>
                  <a:lnTo>
                    <a:pt x="2" y="103"/>
                  </a:lnTo>
                  <a:lnTo>
                    <a:pt x="0" y="86"/>
                  </a:lnTo>
                  <a:close/>
                </a:path>
              </a:pathLst>
            </a:custGeom>
            <a:gradFill rotWithShape="1">
              <a:gsLst>
                <a:gs pos="0">
                  <a:srgbClr val="FFE2DB"/>
                </a:gs>
                <a:gs pos="100000">
                  <a:srgbClr val="EC2D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78" name="Freeform 1518"/>
            <p:cNvSpPr>
              <a:spLocks/>
            </p:cNvSpPr>
            <p:nvPr/>
          </p:nvSpPr>
          <p:spPr bwMode="auto">
            <a:xfrm>
              <a:off x="3127" y="1766"/>
              <a:ext cx="171" cy="171"/>
            </a:xfrm>
            <a:custGeom>
              <a:avLst/>
              <a:gdLst>
                <a:gd name="T0" fmla="*/ 0 w 171"/>
                <a:gd name="T1" fmla="*/ 86 h 171"/>
                <a:gd name="T2" fmla="*/ 2 w 171"/>
                <a:gd name="T3" fmla="*/ 68 h 171"/>
                <a:gd name="T4" fmla="*/ 7 w 171"/>
                <a:gd name="T5" fmla="*/ 52 h 171"/>
                <a:gd name="T6" fmla="*/ 16 w 171"/>
                <a:gd name="T7" fmla="*/ 39 h 171"/>
                <a:gd name="T8" fmla="*/ 26 w 171"/>
                <a:gd name="T9" fmla="*/ 25 h 171"/>
                <a:gd name="T10" fmla="*/ 38 w 171"/>
                <a:gd name="T11" fmla="*/ 14 h 171"/>
                <a:gd name="T12" fmla="*/ 52 w 171"/>
                <a:gd name="T13" fmla="*/ 7 h 171"/>
                <a:gd name="T14" fmla="*/ 68 w 171"/>
                <a:gd name="T15" fmla="*/ 2 h 171"/>
                <a:gd name="T16" fmla="*/ 86 w 171"/>
                <a:gd name="T17" fmla="*/ 0 h 171"/>
                <a:gd name="T18" fmla="*/ 103 w 171"/>
                <a:gd name="T19" fmla="*/ 2 h 171"/>
                <a:gd name="T20" fmla="*/ 119 w 171"/>
                <a:gd name="T21" fmla="*/ 7 h 171"/>
                <a:gd name="T22" fmla="*/ 133 w 171"/>
                <a:gd name="T23" fmla="*/ 14 h 171"/>
                <a:gd name="T24" fmla="*/ 147 w 171"/>
                <a:gd name="T25" fmla="*/ 25 h 171"/>
                <a:gd name="T26" fmla="*/ 157 w 171"/>
                <a:gd name="T27" fmla="*/ 39 h 171"/>
                <a:gd name="T28" fmla="*/ 164 w 171"/>
                <a:gd name="T29" fmla="*/ 52 h 171"/>
                <a:gd name="T30" fmla="*/ 169 w 171"/>
                <a:gd name="T31" fmla="*/ 68 h 171"/>
                <a:gd name="T32" fmla="*/ 171 w 171"/>
                <a:gd name="T33" fmla="*/ 86 h 171"/>
                <a:gd name="T34" fmla="*/ 169 w 171"/>
                <a:gd name="T35" fmla="*/ 103 h 171"/>
                <a:gd name="T36" fmla="*/ 164 w 171"/>
                <a:gd name="T37" fmla="*/ 119 h 171"/>
                <a:gd name="T38" fmla="*/ 157 w 171"/>
                <a:gd name="T39" fmla="*/ 133 h 171"/>
                <a:gd name="T40" fmla="*/ 147 w 171"/>
                <a:gd name="T41" fmla="*/ 145 h 171"/>
                <a:gd name="T42" fmla="*/ 133 w 171"/>
                <a:gd name="T43" fmla="*/ 155 h 171"/>
                <a:gd name="T44" fmla="*/ 119 w 171"/>
                <a:gd name="T45" fmla="*/ 164 h 171"/>
                <a:gd name="T46" fmla="*/ 103 w 171"/>
                <a:gd name="T47" fmla="*/ 169 h 171"/>
                <a:gd name="T48" fmla="*/ 86 w 171"/>
                <a:gd name="T49" fmla="*/ 171 h 171"/>
                <a:gd name="T50" fmla="*/ 68 w 171"/>
                <a:gd name="T51" fmla="*/ 169 h 171"/>
                <a:gd name="T52" fmla="*/ 52 w 171"/>
                <a:gd name="T53" fmla="*/ 164 h 171"/>
                <a:gd name="T54" fmla="*/ 38 w 171"/>
                <a:gd name="T55" fmla="*/ 155 h 171"/>
                <a:gd name="T56" fmla="*/ 26 w 171"/>
                <a:gd name="T57" fmla="*/ 145 h 171"/>
                <a:gd name="T58" fmla="*/ 16 w 171"/>
                <a:gd name="T59" fmla="*/ 133 h 171"/>
                <a:gd name="T60" fmla="*/ 7 w 171"/>
                <a:gd name="T61" fmla="*/ 119 h 171"/>
                <a:gd name="T62" fmla="*/ 2 w 171"/>
                <a:gd name="T63" fmla="*/ 103 h 171"/>
                <a:gd name="T64" fmla="*/ 0 w 171"/>
                <a:gd name="T65" fmla="*/ 86 h 17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71"/>
                <a:gd name="T100" fmla="*/ 0 h 171"/>
                <a:gd name="T101" fmla="*/ 171 w 171"/>
                <a:gd name="T102" fmla="*/ 171 h 17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71" h="171">
                  <a:moveTo>
                    <a:pt x="0" y="86"/>
                  </a:moveTo>
                  <a:lnTo>
                    <a:pt x="2" y="68"/>
                  </a:lnTo>
                  <a:lnTo>
                    <a:pt x="7" y="52"/>
                  </a:lnTo>
                  <a:lnTo>
                    <a:pt x="16" y="39"/>
                  </a:lnTo>
                  <a:lnTo>
                    <a:pt x="26" y="25"/>
                  </a:lnTo>
                  <a:lnTo>
                    <a:pt x="38" y="14"/>
                  </a:lnTo>
                  <a:lnTo>
                    <a:pt x="52" y="7"/>
                  </a:lnTo>
                  <a:lnTo>
                    <a:pt x="68" y="2"/>
                  </a:lnTo>
                  <a:lnTo>
                    <a:pt x="86" y="0"/>
                  </a:lnTo>
                  <a:lnTo>
                    <a:pt x="103" y="2"/>
                  </a:lnTo>
                  <a:lnTo>
                    <a:pt x="119" y="7"/>
                  </a:lnTo>
                  <a:lnTo>
                    <a:pt x="133" y="14"/>
                  </a:lnTo>
                  <a:lnTo>
                    <a:pt x="147" y="25"/>
                  </a:lnTo>
                  <a:lnTo>
                    <a:pt x="157" y="39"/>
                  </a:lnTo>
                  <a:lnTo>
                    <a:pt x="164" y="52"/>
                  </a:lnTo>
                  <a:lnTo>
                    <a:pt x="169" y="68"/>
                  </a:lnTo>
                  <a:lnTo>
                    <a:pt x="171" y="86"/>
                  </a:lnTo>
                  <a:lnTo>
                    <a:pt x="169" y="103"/>
                  </a:lnTo>
                  <a:lnTo>
                    <a:pt x="164" y="119"/>
                  </a:lnTo>
                  <a:lnTo>
                    <a:pt x="157" y="133"/>
                  </a:lnTo>
                  <a:lnTo>
                    <a:pt x="147" y="145"/>
                  </a:lnTo>
                  <a:lnTo>
                    <a:pt x="133" y="155"/>
                  </a:lnTo>
                  <a:lnTo>
                    <a:pt x="119" y="164"/>
                  </a:lnTo>
                  <a:lnTo>
                    <a:pt x="103" y="169"/>
                  </a:lnTo>
                  <a:lnTo>
                    <a:pt x="86" y="171"/>
                  </a:lnTo>
                  <a:lnTo>
                    <a:pt x="68" y="169"/>
                  </a:lnTo>
                  <a:lnTo>
                    <a:pt x="52" y="164"/>
                  </a:lnTo>
                  <a:lnTo>
                    <a:pt x="38" y="155"/>
                  </a:lnTo>
                  <a:lnTo>
                    <a:pt x="26" y="145"/>
                  </a:lnTo>
                  <a:lnTo>
                    <a:pt x="16" y="133"/>
                  </a:lnTo>
                  <a:lnTo>
                    <a:pt x="7" y="119"/>
                  </a:lnTo>
                  <a:lnTo>
                    <a:pt x="2" y="103"/>
                  </a:lnTo>
                  <a:lnTo>
                    <a:pt x="0" y="86"/>
                  </a:lnTo>
                  <a:close/>
                </a:path>
              </a:pathLst>
            </a:custGeom>
            <a:gradFill rotWithShape="1">
              <a:gsLst>
                <a:gs pos="0">
                  <a:srgbClr val="FFE2DB"/>
                </a:gs>
                <a:gs pos="100000">
                  <a:srgbClr val="EC2D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79" name="Freeform 1519"/>
            <p:cNvSpPr>
              <a:spLocks/>
            </p:cNvSpPr>
            <p:nvPr/>
          </p:nvSpPr>
          <p:spPr bwMode="auto">
            <a:xfrm>
              <a:off x="2762" y="1948"/>
              <a:ext cx="159" cy="157"/>
            </a:xfrm>
            <a:custGeom>
              <a:avLst/>
              <a:gdLst>
                <a:gd name="T0" fmla="*/ 159 w 159"/>
                <a:gd name="T1" fmla="*/ 78 h 157"/>
                <a:gd name="T2" fmla="*/ 157 w 159"/>
                <a:gd name="T3" fmla="*/ 63 h 157"/>
                <a:gd name="T4" fmla="*/ 152 w 159"/>
                <a:gd name="T5" fmla="*/ 47 h 157"/>
                <a:gd name="T6" fmla="*/ 145 w 159"/>
                <a:gd name="T7" fmla="*/ 35 h 157"/>
                <a:gd name="T8" fmla="*/ 135 w 159"/>
                <a:gd name="T9" fmla="*/ 22 h 157"/>
                <a:gd name="T10" fmla="*/ 124 w 159"/>
                <a:gd name="T11" fmla="*/ 12 h 157"/>
                <a:gd name="T12" fmla="*/ 110 w 159"/>
                <a:gd name="T13" fmla="*/ 5 h 157"/>
                <a:gd name="T14" fmla="*/ 96 w 159"/>
                <a:gd name="T15" fmla="*/ 1 h 157"/>
                <a:gd name="T16" fmla="*/ 79 w 159"/>
                <a:gd name="T17" fmla="*/ 0 h 157"/>
                <a:gd name="T18" fmla="*/ 63 w 159"/>
                <a:gd name="T19" fmla="*/ 1 h 157"/>
                <a:gd name="T20" fmla="*/ 49 w 159"/>
                <a:gd name="T21" fmla="*/ 5 h 157"/>
                <a:gd name="T22" fmla="*/ 35 w 159"/>
                <a:gd name="T23" fmla="*/ 12 h 157"/>
                <a:gd name="T24" fmla="*/ 25 w 159"/>
                <a:gd name="T25" fmla="*/ 22 h 157"/>
                <a:gd name="T26" fmla="*/ 14 w 159"/>
                <a:gd name="T27" fmla="*/ 35 h 157"/>
                <a:gd name="T28" fmla="*/ 7 w 159"/>
                <a:gd name="T29" fmla="*/ 47 h 157"/>
                <a:gd name="T30" fmla="*/ 2 w 159"/>
                <a:gd name="T31" fmla="*/ 63 h 157"/>
                <a:gd name="T32" fmla="*/ 0 w 159"/>
                <a:gd name="T33" fmla="*/ 78 h 157"/>
                <a:gd name="T34" fmla="*/ 2 w 159"/>
                <a:gd name="T35" fmla="*/ 94 h 157"/>
                <a:gd name="T36" fmla="*/ 7 w 159"/>
                <a:gd name="T37" fmla="*/ 108 h 157"/>
                <a:gd name="T38" fmla="*/ 14 w 159"/>
                <a:gd name="T39" fmla="*/ 122 h 157"/>
                <a:gd name="T40" fmla="*/ 25 w 159"/>
                <a:gd name="T41" fmla="*/ 134 h 157"/>
                <a:gd name="T42" fmla="*/ 35 w 159"/>
                <a:gd name="T43" fmla="*/ 143 h 157"/>
                <a:gd name="T44" fmla="*/ 49 w 159"/>
                <a:gd name="T45" fmla="*/ 152 h 157"/>
                <a:gd name="T46" fmla="*/ 63 w 159"/>
                <a:gd name="T47" fmla="*/ 155 h 157"/>
                <a:gd name="T48" fmla="*/ 79 w 159"/>
                <a:gd name="T49" fmla="*/ 157 h 157"/>
                <a:gd name="T50" fmla="*/ 96 w 159"/>
                <a:gd name="T51" fmla="*/ 155 h 157"/>
                <a:gd name="T52" fmla="*/ 110 w 159"/>
                <a:gd name="T53" fmla="*/ 152 h 157"/>
                <a:gd name="T54" fmla="*/ 124 w 159"/>
                <a:gd name="T55" fmla="*/ 143 h 157"/>
                <a:gd name="T56" fmla="*/ 135 w 159"/>
                <a:gd name="T57" fmla="*/ 134 h 157"/>
                <a:gd name="T58" fmla="*/ 145 w 159"/>
                <a:gd name="T59" fmla="*/ 122 h 157"/>
                <a:gd name="T60" fmla="*/ 152 w 159"/>
                <a:gd name="T61" fmla="*/ 108 h 157"/>
                <a:gd name="T62" fmla="*/ 157 w 159"/>
                <a:gd name="T63" fmla="*/ 94 h 157"/>
                <a:gd name="T64" fmla="*/ 159 w 159"/>
                <a:gd name="T65" fmla="*/ 78 h 1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7"/>
                <a:gd name="T101" fmla="*/ 159 w 159"/>
                <a:gd name="T102" fmla="*/ 157 h 1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7">
                  <a:moveTo>
                    <a:pt x="159" y="78"/>
                  </a:moveTo>
                  <a:lnTo>
                    <a:pt x="157" y="63"/>
                  </a:lnTo>
                  <a:lnTo>
                    <a:pt x="152" y="47"/>
                  </a:lnTo>
                  <a:lnTo>
                    <a:pt x="145" y="35"/>
                  </a:lnTo>
                  <a:lnTo>
                    <a:pt x="135" y="22"/>
                  </a:lnTo>
                  <a:lnTo>
                    <a:pt x="124" y="12"/>
                  </a:lnTo>
                  <a:lnTo>
                    <a:pt x="110" y="5"/>
                  </a:lnTo>
                  <a:lnTo>
                    <a:pt x="96" y="1"/>
                  </a:lnTo>
                  <a:lnTo>
                    <a:pt x="79" y="0"/>
                  </a:lnTo>
                  <a:lnTo>
                    <a:pt x="63" y="1"/>
                  </a:lnTo>
                  <a:lnTo>
                    <a:pt x="49" y="5"/>
                  </a:lnTo>
                  <a:lnTo>
                    <a:pt x="35" y="12"/>
                  </a:lnTo>
                  <a:lnTo>
                    <a:pt x="25" y="22"/>
                  </a:lnTo>
                  <a:lnTo>
                    <a:pt x="14" y="35"/>
                  </a:lnTo>
                  <a:lnTo>
                    <a:pt x="7" y="47"/>
                  </a:lnTo>
                  <a:lnTo>
                    <a:pt x="2" y="63"/>
                  </a:lnTo>
                  <a:lnTo>
                    <a:pt x="0" y="78"/>
                  </a:lnTo>
                  <a:lnTo>
                    <a:pt x="2" y="94"/>
                  </a:lnTo>
                  <a:lnTo>
                    <a:pt x="7" y="108"/>
                  </a:lnTo>
                  <a:lnTo>
                    <a:pt x="14" y="122"/>
                  </a:lnTo>
                  <a:lnTo>
                    <a:pt x="25" y="134"/>
                  </a:lnTo>
                  <a:lnTo>
                    <a:pt x="35" y="143"/>
                  </a:lnTo>
                  <a:lnTo>
                    <a:pt x="49" y="152"/>
                  </a:lnTo>
                  <a:lnTo>
                    <a:pt x="63" y="155"/>
                  </a:lnTo>
                  <a:lnTo>
                    <a:pt x="79" y="157"/>
                  </a:lnTo>
                  <a:lnTo>
                    <a:pt x="96" y="155"/>
                  </a:lnTo>
                  <a:lnTo>
                    <a:pt x="110" y="152"/>
                  </a:lnTo>
                  <a:lnTo>
                    <a:pt x="124" y="143"/>
                  </a:lnTo>
                  <a:lnTo>
                    <a:pt x="135" y="134"/>
                  </a:lnTo>
                  <a:lnTo>
                    <a:pt x="145" y="122"/>
                  </a:lnTo>
                  <a:lnTo>
                    <a:pt x="152" y="108"/>
                  </a:lnTo>
                  <a:lnTo>
                    <a:pt x="157" y="94"/>
                  </a:lnTo>
                  <a:lnTo>
                    <a:pt x="159" y="78"/>
                  </a:lnTo>
                  <a:close/>
                </a:path>
              </a:pathLst>
            </a:custGeom>
            <a:gradFill rotWithShape="1">
              <a:gsLst>
                <a:gs pos="0">
                  <a:schemeClr val="bg1"/>
                </a:gs>
                <a:gs pos="100000">
                  <a:srgbClr val="A3D5D9"/>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80" name="Freeform 1520"/>
            <p:cNvSpPr>
              <a:spLocks/>
            </p:cNvSpPr>
            <p:nvPr/>
          </p:nvSpPr>
          <p:spPr bwMode="auto">
            <a:xfrm>
              <a:off x="2904" y="2606"/>
              <a:ext cx="158" cy="157"/>
            </a:xfrm>
            <a:custGeom>
              <a:avLst/>
              <a:gdLst>
                <a:gd name="T0" fmla="*/ 158 w 158"/>
                <a:gd name="T1" fmla="*/ 78 h 157"/>
                <a:gd name="T2" fmla="*/ 157 w 158"/>
                <a:gd name="T3" fmla="*/ 63 h 157"/>
                <a:gd name="T4" fmla="*/ 151 w 158"/>
                <a:gd name="T5" fmla="*/ 47 h 157"/>
                <a:gd name="T6" fmla="*/ 144 w 158"/>
                <a:gd name="T7" fmla="*/ 35 h 157"/>
                <a:gd name="T8" fmla="*/ 134 w 158"/>
                <a:gd name="T9" fmla="*/ 23 h 157"/>
                <a:gd name="T10" fmla="*/ 124 w 158"/>
                <a:gd name="T11" fmla="*/ 12 h 157"/>
                <a:gd name="T12" fmla="*/ 110 w 158"/>
                <a:gd name="T13" fmla="*/ 5 h 157"/>
                <a:gd name="T14" fmla="*/ 96 w 158"/>
                <a:gd name="T15" fmla="*/ 2 h 157"/>
                <a:gd name="T16" fmla="*/ 80 w 158"/>
                <a:gd name="T17" fmla="*/ 0 h 157"/>
                <a:gd name="T18" fmla="*/ 62 w 158"/>
                <a:gd name="T19" fmla="*/ 2 h 157"/>
                <a:gd name="T20" fmla="*/ 48 w 158"/>
                <a:gd name="T21" fmla="*/ 5 h 157"/>
                <a:gd name="T22" fmla="*/ 34 w 158"/>
                <a:gd name="T23" fmla="*/ 12 h 157"/>
                <a:gd name="T24" fmla="*/ 24 w 158"/>
                <a:gd name="T25" fmla="*/ 23 h 157"/>
                <a:gd name="T26" fmla="*/ 14 w 158"/>
                <a:gd name="T27" fmla="*/ 35 h 157"/>
                <a:gd name="T28" fmla="*/ 7 w 158"/>
                <a:gd name="T29" fmla="*/ 47 h 157"/>
                <a:gd name="T30" fmla="*/ 1 w 158"/>
                <a:gd name="T31" fmla="*/ 63 h 157"/>
                <a:gd name="T32" fmla="*/ 0 w 158"/>
                <a:gd name="T33" fmla="*/ 78 h 157"/>
                <a:gd name="T34" fmla="*/ 1 w 158"/>
                <a:gd name="T35" fmla="*/ 94 h 157"/>
                <a:gd name="T36" fmla="*/ 7 w 158"/>
                <a:gd name="T37" fmla="*/ 108 h 157"/>
                <a:gd name="T38" fmla="*/ 14 w 158"/>
                <a:gd name="T39" fmla="*/ 122 h 157"/>
                <a:gd name="T40" fmla="*/ 24 w 158"/>
                <a:gd name="T41" fmla="*/ 134 h 157"/>
                <a:gd name="T42" fmla="*/ 34 w 158"/>
                <a:gd name="T43" fmla="*/ 143 h 157"/>
                <a:gd name="T44" fmla="*/ 48 w 158"/>
                <a:gd name="T45" fmla="*/ 150 h 157"/>
                <a:gd name="T46" fmla="*/ 62 w 158"/>
                <a:gd name="T47" fmla="*/ 155 h 157"/>
                <a:gd name="T48" fmla="*/ 80 w 158"/>
                <a:gd name="T49" fmla="*/ 157 h 157"/>
                <a:gd name="T50" fmla="*/ 96 w 158"/>
                <a:gd name="T51" fmla="*/ 155 h 157"/>
                <a:gd name="T52" fmla="*/ 110 w 158"/>
                <a:gd name="T53" fmla="*/ 150 h 157"/>
                <a:gd name="T54" fmla="*/ 124 w 158"/>
                <a:gd name="T55" fmla="*/ 143 h 157"/>
                <a:gd name="T56" fmla="*/ 134 w 158"/>
                <a:gd name="T57" fmla="*/ 134 h 157"/>
                <a:gd name="T58" fmla="*/ 144 w 158"/>
                <a:gd name="T59" fmla="*/ 122 h 157"/>
                <a:gd name="T60" fmla="*/ 151 w 158"/>
                <a:gd name="T61" fmla="*/ 108 h 157"/>
                <a:gd name="T62" fmla="*/ 157 w 158"/>
                <a:gd name="T63" fmla="*/ 94 h 157"/>
                <a:gd name="T64" fmla="*/ 158 w 158"/>
                <a:gd name="T65" fmla="*/ 78 h 1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8"/>
                <a:gd name="T100" fmla="*/ 0 h 157"/>
                <a:gd name="T101" fmla="*/ 158 w 158"/>
                <a:gd name="T102" fmla="*/ 157 h 1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8" h="157">
                  <a:moveTo>
                    <a:pt x="158" y="78"/>
                  </a:moveTo>
                  <a:lnTo>
                    <a:pt x="157" y="63"/>
                  </a:lnTo>
                  <a:lnTo>
                    <a:pt x="151" y="47"/>
                  </a:lnTo>
                  <a:lnTo>
                    <a:pt x="144" y="35"/>
                  </a:lnTo>
                  <a:lnTo>
                    <a:pt x="134" y="23"/>
                  </a:lnTo>
                  <a:lnTo>
                    <a:pt x="124" y="12"/>
                  </a:lnTo>
                  <a:lnTo>
                    <a:pt x="110" y="5"/>
                  </a:lnTo>
                  <a:lnTo>
                    <a:pt x="96" y="2"/>
                  </a:lnTo>
                  <a:lnTo>
                    <a:pt x="80" y="0"/>
                  </a:lnTo>
                  <a:lnTo>
                    <a:pt x="62" y="2"/>
                  </a:lnTo>
                  <a:lnTo>
                    <a:pt x="48" y="5"/>
                  </a:lnTo>
                  <a:lnTo>
                    <a:pt x="34" y="12"/>
                  </a:lnTo>
                  <a:lnTo>
                    <a:pt x="24" y="23"/>
                  </a:lnTo>
                  <a:lnTo>
                    <a:pt x="14" y="35"/>
                  </a:lnTo>
                  <a:lnTo>
                    <a:pt x="7" y="47"/>
                  </a:lnTo>
                  <a:lnTo>
                    <a:pt x="1" y="63"/>
                  </a:lnTo>
                  <a:lnTo>
                    <a:pt x="0" y="78"/>
                  </a:lnTo>
                  <a:lnTo>
                    <a:pt x="1" y="94"/>
                  </a:lnTo>
                  <a:lnTo>
                    <a:pt x="7" y="108"/>
                  </a:lnTo>
                  <a:lnTo>
                    <a:pt x="14" y="122"/>
                  </a:lnTo>
                  <a:lnTo>
                    <a:pt x="24" y="134"/>
                  </a:lnTo>
                  <a:lnTo>
                    <a:pt x="34" y="143"/>
                  </a:lnTo>
                  <a:lnTo>
                    <a:pt x="48" y="150"/>
                  </a:lnTo>
                  <a:lnTo>
                    <a:pt x="62" y="155"/>
                  </a:lnTo>
                  <a:lnTo>
                    <a:pt x="80" y="157"/>
                  </a:lnTo>
                  <a:lnTo>
                    <a:pt x="96" y="155"/>
                  </a:lnTo>
                  <a:lnTo>
                    <a:pt x="110" y="150"/>
                  </a:lnTo>
                  <a:lnTo>
                    <a:pt x="124" y="143"/>
                  </a:lnTo>
                  <a:lnTo>
                    <a:pt x="134" y="134"/>
                  </a:lnTo>
                  <a:lnTo>
                    <a:pt x="144" y="122"/>
                  </a:lnTo>
                  <a:lnTo>
                    <a:pt x="151" y="108"/>
                  </a:lnTo>
                  <a:lnTo>
                    <a:pt x="157" y="94"/>
                  </a:lnTo>
                  <a:lnTo>
                    <a:pt x="158" y="78"/>
                  </a:lnTo>
                  <a:close/>
                </a:path>
              </a:pathLst>
            </a:custGeom>
            <a:gradFill rotWithShape="1">
              <a:gsLst>
                <a:gs pos="0">
                  <a:schemeClr val="bg1"/>
                </a:gs>
                <a:gs pos="100000">
                  <a:srgbClr val="A3D5D9"/>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81" name="Freeform 1521"/>
            <p:cNvSpPr>
              <a:spLocks/>
            </p:cNvSpPr>
            <p:nvPr/>
          </p:nvSpPr>
          <p:spPr bwMode="auto">
            <a:xfrm>
              <a:off x="2708" y="2463"/>
              <a:ext cx="86" cy="50"/>
            </a:xfrm>
            <a:custGeom>
              <a:avLst/>
              <a:gdLst>
                <a:gd name="T0" fmla="*/ 73 w 86"/>
                <a:gd name="T1" fmla="*/ 43 h 50"/>
                <a:gd name="T2" fmla="*/ 2 w 86"/>
                <a:gd name="T3" fmla="*/ 50 h 50"/>
                <a:gd name="T4" fmla="*/ 5 w 86"/>
                <a:gd name="T5" fmla="*/ 38 h 50"/>
                <a:gd name="T6" fmla="*/ 5 w 86"/>
                <a:gd name="T7" fmla="*/ 28 h 50"/>
                <a:gd name="T8" fmla="*/ 4 w 86"/>
                <a:gd name="T9" fmla="*/ 17 h 50"/>
                <a:gd name="T10" fmla="*/ 0 w 86"/>
                <a:gd name="T11" fmla="*/ 0 h 50"/>
                <a:gd name="T12" fmla="*/ 73 w 86"/>
                <a:gd name="T13" fmla="*/ 7 h 50"/>
                <a:gd name="T14" fmla="*/ 79 w 86"/>
                <a:gd name="T15" fmla="*/ 8 h 50"/>
                <a:gd name="T16" fmla="*/ 84 w 86"/>
                <a:gd name="T17" fmla="*/ 12 h 50"/>
                <a:gd name="T18" fmla="*/ 86 w 86"/>
                <a:gd name="T19" fmla="*/ 19 h 50"/>
                <a:gd name="T20" fmla="*/ 86 w 86"/>
                <a:gd name="T21" fmla="*/ 26 h 50"/>
                <a:gd name="T22" fmla="*/ 86 w 86"/>
                <a:gd name="T23" fmla="*/ 31 h 50"/>
                <a:gd name="T24" fmla="*/ 84 w 86"/>
                <a:gd name="T25" fmla="*/ 38 h 50"/>
                <a:gd name="T26" fmla="*/ 79 w 86"/>
                <a:gd name="T27" fmla="*/ 42 h 50"/>
                <a:gd name="T28" fmla="*/ 73 w 86"/>
                <a:gd name="T29" fmla="*/ 43 h 5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6"/>
                <a:gd name="T46" fmla="*/ 0 h 50"/>
                <a:gd name="T47" fmla="*/ 86 w 86"/>
                <a:gd name="T48" fmla="*/ 50 h 5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6" h="50">
                  <a:moveTo>
                    <a:pt x="73" y="43"/>
                  </a:moveTo>
                  <a:lnTo>
                    <a:pt x="2" y="50"/>
                  </a:lnTo>
                  <a:lnTo>
                    <a:pt x="5" y="38"/>
                  </a:lnTo>
                  <a:lnTo>
                    <a:pt x="5" y="28"/>
                  </a:lnTo>
                  <a:lnTo>
                    <a:pt x="4" y="17"/>
                  </a:lnTo>
                  <a:lnTo>
                    <a:pt x="0" y="0"/>
                  </a:lnTo>
                  <a:lnTo>
                    <a:pt x="73" y="7"/>
                  </a:lnTo>
                  <a:lnTo>
                    <a:pt x="79" y="8"/>
                  </a:lnTo>
                  <a:lnTo>
                    <a:pt x="84" y="12"/>
                  </a:lnTo>
                  <a:lnTo>
                    <a:pt x="86" y="19"/>
                  </a:lnTo>
                  <a:lnTo>
                    <a:pt x="86" y="26"/>
                  </a:lnTo>
                  <a:lnTo>
                    <a:pt x="86" y="31"/>
                  </a:lnTo>
                  <a:lnTo>
                    <a:pt x="84" y="38"/>
                  </a:lnTo>
                  <a:lnTo>
                    <a:pt x="79" y="42"/>
                  </a:lnTo>
                  <a:lnTo>
                    <a:pt x="73" y="43"/>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82" name="Freeform 1522"/>
            <p:cNvSpPr>
              <a:spLocks/>
            </p:cNvSpPr>
            <p:nvPr/>
          </p:nvSpPr>
          <p:spPr bwMode="auto">
            <a:xfrm>
              <a:off x="2708" y="2463"/>
              <a:ext cx="86" cy="50"/>
            </a:xfrm>
            <a:custGeom>
              <a:avLst/>
              <a:gdLst>
                <a:gd name="T0" fmla="*/ 73 w 86"/>
                <a:gd name="T1" fmla="*/ 43 h 50"/>
                <a:gd name="T2" fmla="*/ 2 w 86"/>
                <a:gd name="T3" fmla="*/ 50 h 50"/>
                <a:gd name="T4" fmla="*/ 5 w 86"/>
                <a:gd name="T5" fmla="*/ 38 h 50"/>
                <a:gd name="T6" fmla="*/ 5 w 86"/>
                <a:gd name="T7" fmla="*/ 28 h 50"/>
                <a:gd name="T8" fmla="*/ 4 w 86"/>
                <a:gd name="T9" fmla="*/ 17 h 50"/>
                <a:gd name="T10" fmla="*/ 0 w 86"/>
                <a:gd name="T11" fmla="*/ 0 h 50"/>
                <a:gd name="T12" fmla="*/ 73 w 86"/>
                <a:gd name="T13" fmla="*/ 7 h 50"/>
                <a:gd name="T14" fmla="*/ 79 w 86"/>
                <a:gd name="T15" fmla="*/ 8 h 50"/>
                <a:gd name="T16" fmla="*/ 84 w 86"/>
                <a:gd name="T17" fmla="*/ 12 h 50"/>
                <a:gd name="T18" fmla="*/ 86 w 86"/>
                <a:gd name="T19" fmla="*/ 19 h 50"/>
                <a:gd name="T20" fmla="*/ 86 w 86"/>
                <a:gd name="T21" fmla="*/ 26 h 50"/>
                <a:gd name="T22" fmla="*/ 86 w 86"/>
                <a:gd name="T23" fmla="*/ 31 h 50"/>
                <a:gd name="T24" fmla="*/ 84 w 86"/>
                <a:gd name="T25" fmla="*/ 38 h 50"/>
                <a:gd name="T26" fmla="*/ 79 w 86"/>
                <a:gd name="T27" fmla="*/ 42 h 50"/>
                <a:gd name="T28" fmla="*/ 73 w 86"/>
                <a:gd name="T29" fmla="*/ 43 h 5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6"/>
                <a:gd name="T46" fmla="*/ 0 h 50"/>
                <a:gd name="T47" fmla="*/ 86 w 86"/>
                <a:gd name="T48" fmla="*/ 50 h 5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6" h="50">
                  <a:moveTo>
                    <a:pt x="73" y="43"/>
                  </a:moveTo>
                  <a:lnTo>
                    <a:pt x="2" y="50"/>
                  </a:lnTo>
                  <a:lnTo>
                    <a:pt x="5" y="38"/>
                  </a:lnTo>
                  <a:lnTo>
                    <a:pt x="5" y="28"/>
                  </a:lnTo>
                  <a:lnTo>
                    <a:pt x="4" y="17"/>
                  </a:lnTo>
                  <a:lnTo>
                    <a:pt x="0" y="0"/>
                  </a:lnTo>
                  <a:lnTo>
                    <a:pt x="73" y="7"/>
                  </a:lnTo>
                  <a:lnTo>
                    <a:pt x="79" y="8"/>
                  </a:lnTo>
                  <a:lnTo>
                    <a:pt x="84" y="12"/>
                  </a:lnTo>
                  <a:lnTo>
                    <a:pt x="86" y="19"/>
                  </a:lnTo>
                  <a:lnTo>
                    <a:pt x="86" y="26"/>
                  </a:lnTo>
                  <a:lnTo>
                    <a:pt x="86" y="31"/>
                  </a:lnTo>
                  <a:lnTo>
                    <a:pt x="84" y="38"/>
                  </a:lnTo>
                  <a:lnTo>
                    <a:pt x="79" y="42"/>
                  </a:lnTo>
                  <a:lnTo>
                    <a:pt x="73" y="43"/>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383" name="Freeform 1523"/>
            <p:cNvSpPr>
              <a:spLocks/>
            </p:cNvSpPr>
            <p:nvPr/>
          </p:nvSpPr>
          <p:spPr bwMode="auto">
            <a:xfrm>
              <a:off x="3066" y="1825"/>
              <a:ext cx="84" cy="51"/>
            </a:xfrm>
            <a:custGeom>
              <a:avLst/>
              <a:gdLst>
                <a:gd name="T0" fmla="*/ 70 w 84"/>
                <a:gd name="T1" fmla="*/ 44 h 51"/>
                <a:gd name="T2" fmla="*/ 0 w 84"/>
                <a:gd name="T3" fmla="*/ 51 h 51"/>
                <a:gd name="T4" fmla="*/ 3 w 84"/>
                <a:gd name="T5" fmla="*/ 39 h 51"/>
                <a:gd name="T6" fmla="*/ 3 w 84"/>
                <a:gd name="T7" fmla="*/ 28 h 51"/>
                <a:gd name="T8" fmla="*/ 3 w 84"/>
                <a:gd name="T9" fmla="*/ 18 h 51"/>
                <a:gd name="T10" fmla="*/ 0 w 84"/>
                <a:gd name="T11" fmla="*/ 0 h 51"/>
                <a:gd name="T12" fmla="*/ 72 w 84"/>
                <a:gd name="T13" fmla="*/ 7 h 51"/>
                <a:gd name="T14" fmla="*/ 77 w 84"/>
                <a:gd name="T15" fmla="*/ 9 h 51"/>
                <a:gd name="T16" fmla="*/ 80 w 84"/>
                <a:gd name="T17" fmla="*/ 13 h 51"/>
                <a:gd name="T18" fmla="*/ 82 w 84"/>
                <a:gd name="T19" fmla="*/ 20 h 51"/>
                <a:gd name="T20" fmla="*/ 84 w 84"/>
                <a:gd name="T21" fmla="*/ 25 h 51"/>
                <a:gd name="T22" fmla="*/ 82 w 84"/>
                <a:gd name="T23" fmla="*/ 32 h 51"/>
                <a:gd name="T24" fmla="*/ 80 w 84"/>
                <a:gd name="T25" fmla="*/ 39 h 51"/>
                <a:gd name="T26" fmla="*/ 75 w 84"/>
                <a:gd name="T27" fmla="*/ 42 h 51"/>
                <a:gd name="T28" fmla="*/ 70 w 84"/>
                <a:gd name="T29" fmla="*/ 44 h 5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4"/>
                <a:gd name="T46" fmla="*/ 0 h 51"/>
                <a:gd name="T47" fmla="*/ 84 w 84"/>
                <a:gd name="T48" fmla="*/ 51 h 5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4" h="51">
                  <a:moveTo>
                    <a:pt x="70" y="44"/>
                  </a:moveTo>
                  <a:lnTo>
                    <a:pt x="0" y="51"/>
                  </a:lnTo>
                  <a:lnTo>
                    <a:pt x="3" y="39"/>
                  </a:lnTo>
                  <a:lnTo>
                    <a:pt x="3" y="28"/>
                  </a:lnTo>
                  <a:lnTo>
                    <a:pt x="3" y="18"/>
                  </a:lnTo>
                  <a:lnTo>
                    <a:pt x="0" y="0"/>
                  </a:lnTo>
                  <a:lnTo>
                    <a:pt x="72" y="7"/>
                  </a:lnTo>
                  <a:lnTo>
                    <a:pt x="77" y="9"/>
                  </a:lnTo>
                  <a:lnTo>
                    <a:pt x="80" y="13"/>
                  </a:lnTo>
                  <a:lnTo>
                    <a:pt x="82" y="20"/>
                  </a:lnTo>
                  <a:lnTo>
                    <a:pt x="84" y="25"/>
                  </a:lnTo>
                  <a:lnTo>
                    <a:pt x="82" y="32"/>
                  </a:lnTo>
                  <a:lnTo>
                    <a:pt x="80" y="39"/>
                  </a:lnTo>
                  <a:lnTo>
                    <a:pt x="75" y="42"/>
                  </a:lnTo>
                  <a:lnTo>
                    <a:pt x="70" y="44"/>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84" name="Freeform 1524"/>
            <p:cNvSpPr>
              <a:spLocks/>
            </p:cNvSpPr>
            <p:nvPr/>
          </p:nvSpPr>
          <p:spPr bwMode="auto">
            <a:xfrm>
              <a:off x="3066" y="1825"/>
              <a:ext cx="84" cy="51"/>
            </a:xfrm>
            <a:custGeom>
              <a:avLst/>
              <a:gdLst>
                <a:gd name="T0" fmla="*/ 70 w 84"/>
                <a:gd name="T1" fmla="*/ 44 h 51"/>
                <a:gd name="T2" fmla="*/ 0 w 84"/>
                <a:gd name="T3" fmla="*/ 51 h 51"/>
                <a:gd name="T4" fmla="*/ 3 w 84"/>
                <a:gd name="T5" fmla="*/ 39 h 51"/>
                <a:gd name="T6" fmla="*/ 3 w 84"/>
                <a:gd name="T7" fmla="*/ 28 h 51"/>
                <a:gd name="T8" fmla="*/ 3 w 84"/>
                <a:gd name="T9" fmla="*/ 18 h 51"/>
                <a:gd name="T10" fmla="*/ 0 w 84"/>
                <a:gd name="T11" fmla="*/ 0 h 51"/>
                <a:gd name="T12" fmla="*/ 72 w 84"/>
                <a:gd name="T13" fmla="*/ 7 h 51"/>
                <a:gd name="T14" fmla="*/ 77 w 84"/>
                <a:gd name="T15" fmla="*/ 9 h 51"/>
                <a:gd name="T16" fmla="*/ 80 w 84"/>
                <a:gd name="T17" fmla="*/ 13 h 51"/>
                <a:gd name="T18" fmla="*/ 82 w 84"/>
                <a:gd name="T19" fmla="*/ 20 h 51"/>
                <a:gd name="T20" fmla="*/ 84 w 84"/>
                <a:gd name="T21" fmla="*/ 25 h 51"/>
                <a:gd name="T22" fmla="*/ 82 w 84"/>
                <a:gd name="T23" fmla="*/ 32 h 51"/>
                <a:gd name="T24" fmla="*/ 80 w 84"/>
                <a:gd name="T25" fmla="*/ 39 h 51"/>
                <a:gd name="T26" fmla="*/ 75 w 84"/>
                <a:gd name="T27" fmla="*/ 42 h 51"/>
                <a:gd name="T28" fmla="*/ 70 w 84"/>
                <a:gd name="T29" fmla="*/ 44 h 5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4"/>
                <a:gd name="T46" fmla="*/ 0 h 51"/>
                <a:gd name="T47" fmla="*/ 84 w 84"/>
                <a:gd name="T48" fmla="*/ 51 h 5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4" h="51">
                  <a:moveTo>
                    <a:pt x="70" y="44"/>
                  </a:moveTo>
                  <a:lnTo>
                    <a:pt x="0" y="51"/>
                  </a:lnTo>
                  <a:lnTo>
                    <a:pt x="3" y="39"/>
                  </a:lnTo>
                  <a:lnTo>
                    <a:pt x="3" y="28"/>
                  </a:lnTo>
                  <a:lnTo>
                    <a:pt x="3" y="18"/>
                  </a:lnTo>
                  <a:lnTo>
                    <a:pt x="0" y="0"/>
                  </a:lnTo>
                  <a:lnTo>
                    <a:pt x="72" y="7"/>
                  </a:lnTo>
                  <a:lnTo>
                    <a:pt x="77" y="9"/>
                  </a:lnTo>
                  <a:lnTo>
                    <a:pt x="80" y="13"/>
                  </a:lnTo>
                  <a:lnTo>
                    <a:pt x="82" y="20"/>
                  </a:lnTo>
                  <a:lnTo>
                    <a:pt x="84" y="25"/>
                  </a:lnTo>
                  <a:lnTo>
                    <a:pt x="82" y="32"/>
                  </a:lnTo>
                  <a:lnTo>
                    <a:pt x="80" y="39"/>
                  </a:lnTo>
                  <a:lnTo>
                    <a:pt x="75" y="42"/>
                  </a:lnTo>
                  <a:lnTo>
                    <a:pt x="70" y="44"/>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385" name="Freeform 1525"/>
            <p:cNvSpPr>
              <a:spLocks/>
            </p:cNvSpPr>
            <p:nvPr/>
          </p:nvSpPr>
          <p:spPr bwMode="auto">
            <a:xfrm>
              <a:off x="2787" y="2871"/>
              <a:ext cx="73" cy="47"/>
            </a:xfrm>
            <a:custGeom>
              <a:avLst/>
              <a:gdLst>
                <a:gd name="T0" fmla="*/ 61 w 73"/>
                <a:gd name="T1" fmla="*/ 40 h 47"/>
                <a:gd name="T2" fmla="*/ 0 w 73"/>
                <a:gd name="T3" fmla="*/ 47 h 47"/>
                <a:gd name="T4" fmla="*/ 1 w 73"/>
                <a:gd name="T5" fmla="*/ 35 h 47"/>
                <a:gd name="T6" fmla="*/ 3 w 73"/>
                <a:gd name="T7" fmla="*/ 25 h 47"/>
                <a:gd name="T8" fmla="*/ 1 w 73"/>
                <a:gd name="T9" fmla="*/ 14 h 47"/>
                <a:gd name="T10" fmla="*/ 0 w 73"/>
                <a:gd name="T11" fmla="*/ 0 h 47"/>
                <a:gd name="T12" fmla="*/ 61 w 73"/>
                <a:gd name="T13" fmla="*/ 5 h 47"/>
                <a:gd name="T14" fmla="*/ 66 w 73"/>
                <a:gd name="T15" fmla="*/ 7 h 47"/>
                <a:gd name="T16" fmla="*/ 69 w 73"/>
                <a:gd name="T17" fmla="*/ 12 h 47"/>
                <a:gd name="T18" fmla="*/ 71 w 73"/>
                <a:gd name="T19" fmla="*/ 18 h 47"/>
                <a:gd name="T20" fmla="*/ 73 w 73"/>
                <a:gd name="T21" fmla="*/ 23 h 47"/>
                <a:gd name="T22" fmla="*/ 71 w 73"/>
                <a:gd name="T23" fmla="*/ 30 h 47"/>
                <a:gd name="T24" fmla="*/ 69 w 73"/>
                <a:gd name="T25" fmla="*/ 35 h 47"/>
                <a:gd name="T26" fmla="*/ 66 w 73"/>
                <a:gd name="T27" fmla="*/ 39 h 47"/>
                <a:gd name="T28" fmla="*/ 61 w 73"/>
                <a:gd name="T29" fmla="*/ 40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3"/>
                <a:gd name="T46" fmla="*/ 0 h 47"/>
                <a:gd name="T47" fmla="*/ 73 w 73"/>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3" h="47">
                  <a:moveTo>
                    <a:pt x="61" y="40"/>
                  </a:moveTo>
                  <a:lnTo>
                    <a:pt x="0" y="47"/>
                  </a:lnTo>
                  <a:lnTo>
                    <a:pt x="1" y="35"/>
                  </a:lnTo>
                  <a:lnTo>
                    <a:pt x="3" y="25"/>
                  </a:lnTo>
                  <a:lnTo>
                    <a:pt x="1" y="14"/>
                  </a:lnTo>
                  <a:lnTo>
                    <a:pt x="0" y="0"/>
                  </a:lnTo>
                  <a:lnTo>
                    <a:pt x="61" y="5"/>
                  </a:lnTo>
                  <a:lnTo>
                    <a:pt x="66" y="7"/>
                  </a:lnTo>
                  <a:lnTo>
                    <a:pt x="69" y="12"/>
                  </a:lnTo>
                  <a:lnTo>
                    <a:pt x="71" y="18"/>
                  </a:lnTo>
                  <a:lnTo>
                    <a:pt x="73" y="23"/>
                  </a:lnTo>
                  <a:lnTo>
                    <a:pt x="71" y="30"/>
                  </a:lnTo>
                  <a:lnTo>
                    <a:pt x="69" y="35"/>
                  </a:lnTo>
                  <a:lnTo>
                    <a:pt x="66" y="39"/>
                  </a:lnTo>
                  <a:lnTo>
                    <a:pt x="61" y="40"/>
                  </a:lnTo>
                  <a:close/>
                </a:path>
              </a:pathLst>
            </a:custGeom>
            <a:solidFill>
              <a:srgbClr val="DD13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86" name="Freeform 1526"/>
            <p:cNvSpPr>
              <a:spLocks/>
            </p:cNvSpPr>
            <p:nvPr/>
          </p:nvSpPr>
          <p:spPr bwMode="auto">
            <a:xfrm>
              <a:off x="2787" y="2871"/>
              <a:ext cx="73" cy="47"/>
            </a:xfrm>
            <a:custGeom>
              <a:avLst/>
              <a:gdLst>
                <a:gd name="T0" fmla="*/ 61 w 73"/>
                <a:gd name="T1" fmla="*/ 40 h 47"/>
                <a:gd name="T2" fmla="*/ 0 w 73"/>
                <a:gd name="T3" fmla="*/ 47 h 47"/>
                <a:gd name="T4" fmla="*/ 1 w 73"/>
                <a:gd name="T5" fmla="*/ 35 h 47"/>
                <a:gd name="T6" fmla="*/ 3 w 73"/>
                <a:gd name="T7" fmla="*/ 25 h 47"/>
                <a:gd name="T8" fmla="*/ 1 w 73"/>
                <a:gd name="T9" fmla="*/ 14 h 47"/>
                <a:gd name="T10" fmla="*/ 0 w 73"/>
                <a:gd name="T11" fmla="*/ 0 h 47"/>
                <a:gd name="T12" fmla="*/ 61 w 73"/>
                <a:gd name="T13" fmla="*/ 5 h 47"/>
                <a:gd name="T14" fmla="*/ 66 w 73"/>
                <a:gd name="T15" fmla="*/ 7 h 47"/>
                <a:gd name="T16" fmla="*/ 69 w 73"/>
                <a:gd name="T17" fmla="*/ 12 h 47"/>
                <a:gd name="T18" fmla="*/ 71 w 73"/>
                <a:gd name="T19" fmla="*/ 18 h 47"/>
                <a:gd name="T20" fmla="*/ 73 w 73"/>
                <a:gd name="T21" fmla="*/ 23 h 47"/>
                <a:gd name="T22" fmla="*/ 71 w 73"/>
                <a:gd name="T23" fmla="*/ 30 h 47"/>
                <a:gd name="T24" fmla="*/ 69 w 73"/>
                <a:gd name="T25" fmla="*/ 35 h 47"/>
                <a:gd name="T26" fmla="*/ 66 w 73"/>
                <a:gd name="T27" fmla="*/ 39 h 47"/>
                <a:gd name="T28" fmla="*/ 61 w 73"/>
                <a:gd name="T29" fmla="*/ 40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3"/>
                <a:gd name="T46" fmla="*/ 0 h 47"/>
                <a:gd name="T47" fmla="*/ 73 w 73"/>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3" h="47">
                  <a:moveTo>
                    <a:pt x="61" y="40"/>
                  </a:moveTo>
                  <a:lnTo>
                    <a:pt x="0" y="47"/>
                  </a:lnTo>
                  <a:lnTo>
                    <a:pt x="1" y="35"/>
                  </a:lnTo>
                  <a:lnTo>
                    <a:pt x="3" y="25"/>
                  </a:lnTo>
                  <a:lnTo>
                    <a:pt x="1" y="14"/>
                  </a:lnTo>
                  <a:lnTo>
                    <a:pt x="0" y="0"/>
                  </a:lnTo>
                  <a:lnTo>
                    <a:pt x="61" y="5"/>
                  </a:lnTo>
                  <a:lnTo>
                    <a:pt x="66" y="7"/>
                  </a:lnTo>
                  <a:lnTo>
                    <a:pt x="69" y="12"/>
                  </a:lnTo>
                  <a:lnTo>
                    <a:pt x="71" y="18"/>
                  </a:lnTo>
                  <a:lnTo>
                    <a:pt x="73" y="23"/>
                  </a:lnTo>
                  <a:lnTo>
                    <a:pt x="71" y="30"/>
                  </a:lnTo>
                  <a:lnTo>
                    <a:pt x="69" y="35"/>
                  </a:lnTo>
                  <a:lnTo>
                    <a:pt x="66" y="39"/>
                  </a:lnTo>
                  <a:lnTo>
                    <a:pt x="61" y="40"/>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387" name="Freeform 1527"/>
            <p:cNvSpPr>
              <a:spLocks/>
            </p:cNvSpPr>
            <p:nvPr/>
          </p:nvSpPr>
          <p:spPr bwMode="auto">
            <a:xfrm>
              <a:off x="3059" y="2660"/>
              <a:ext cx="85" cy="47"/>
            </a:xfrm>
            <a:custGeom>
              <a:avLst/>
              <a:gdLst>
                <a:gd name="T0" fmla="*/ 75 w 85"/>
                <a:gd name="T1" fmla="*/ 38 h 47"/>
                <a:gd name="T2" fmla="*/ 0 w 85"/>
                <a:gd name="T3" fmla="*/ 47 h 47"/>
                <a:gd name="T4" fmla="*/ 2 w 85"/>
                <a:gd name="T5" fmla="*/ 35 h 47"/>
                <a:gd name="T6" fmla="*/ 2 w 85"/>
                <a:gd name="T7" fmla="*/ 24 h 47"/>
                <a:gd name="T8" fmla="*/ 2 w 85"/>
                <a:gd name="T9" fmla="*/ 14 h 47"/>
                <a:gd name="T10" fmla="*/ 0 w 85"/>
                <a:gd name="T11" fmla="*/ 0 h 47"/>
                <a:gd name="T12" fmla="*/ 75 w 85"/>
                <a:gd name="T13" fmla="*/ 7 h 47"/>
                <a:gd name="T14" fmla="*/ 80 w 85"/>
                <a:gd name="T15" fmla="*/ 9 h 47"/>
                <a:gd name="T16" fmla="*/ 84 w 85"/>
                <a:gd name="T17" fmla="*/ 12 h 47"/>
                <a:gd name="T18" fmla="*/ 85 w 85"/>
                <a:gd name="T19" fmla="*/ 16 h 47"/>
                <a:gd name="T20" fmla="*/ 85 w 85"/>
                <a:gd name="T21" fmla="*/ 23 h 47"/>
                <a:gd name="T22" fmla="*/ 85 w 85"/>
                <a:gd name="T23" fmla="*/ 28 h 47"/>
                <a:gd name="T24" fmla="*/ 84 w 85"/>
                <a:gd name="T25" fmla="*/ 33 h 47"/>
                <a:gd name="T26" fmla="*/ 80 w 85"/>
                <a:gd name="T27" fmla="*/ 37 h 47"/>
                <a:gd name="T28" fmla="*/ 75 w 85"/>
                <a:gd name="T29" fmla="*/ 38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47"/>
                <a:gd name="T47" fmla="*/ 85 w 85"/>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47">
                  <a:moveTo>
                    <a:pt x="75" y="38"/>
                  </a:moveTo>
                  <a:lnTo>
                    <a:pt x="0" y="47"/>
                  </a:lnTo>
                  <a:lnTo>
                    <a:pt x="2" y="35"/>
                  </a:lnTo>
                  <a:lnTo>
                    <a:pt x="2" y="24"/>
                  </a:lnTo>
                  <a:lnTo>
                    <a:pt x="2" y="14"/>
                  </a:lnTo>
                  <a:lnTo>
                    <a:pt x="0" y="0"/>
                  </a:lnTo>
                  <a:lnTo>
                    <a:pt x="75" y="7"/>
                  </a:lnTo>
                  <a:lnTo>
                    <a:pt x="80" y="9"/>
                  </a:lnTo>
                  <a:lnTo>
                    <a:pt x="84" y="12"/>
                  </a:lnTo>
                  <a:lnTo>
                    <a:pt x="85" y="16"/>
                  </a:lnTo>
                  <a:lnTo>
                    <a:pt x="85" y="23"/>
                  </a:lnTo>
                  <a:lnTo>
                    <a:pt x="85" y="28"/>
                  </a:lnTo>
                  <a:lnTo>
                    <a:pt x="84" y="33"/>
                  </a:lnTo>
                  <a:lnTo>
                    <a:pt x="80" y="37"/>
                  </a:lnTo>
                  <a:lnTo>
                    <a:pt x="75" y="38"/>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88" name="Freeform 1528"/>
            <p:cNvSpPr>
              <a:spLocks/>
            </p:cNvSpPr>
            <p:nvPr/>
          </p:nvSpPr>
          <p:spPr bwMode="auto">
            <a:xfrm>
              <a:off x="3059" y="2660"/>
              <a:ext cx="85" cy="47"/>
            </a:xfrm>
            <a:custGeom>
              <a:avLst/>
              <a:gdLst>
                <a:gd name="T0" fmla="*/ 75 w 85"/>
                <a:gd name="T1" fmla="*/ 38 h 47"/>
                <a:gd name="T2" fmla="*/ 0 w 85"/>
                <a:gd name="T3" fmla="*/ 47 h 47"/>
                <a:gd name="T4" fmla="*/ 2 w 85"/>
                <a:gd name="T5" fmla="*/ 35 h 47"/>
                <a:gd name="T6" fmla="*/ 2 w 85"/>
                <a:gd name="T7" fmla="*/ 24 h 47"/>
                <a:gd name="T8" fmla="*/ 2 w 85"/>
                <a:gd name="T9" fmla="*/ 14 h 47"/>
                <a:gd name="T10" fmla="*/ 0 w 85"/>
                <a:gd name="T11" fmla="*/ 0 h 47"/>
                <a:gd name="T12" fmla="*/ 75 w 85"/>
                <a:gd name="T13" fmla="*/ 7 h 47"/>
                <a:gd name="T14" fmla="*/ 80 w 85"/>
                <a:gd name="T15" fmla="*/ 9 h 47"/>
                <a:gd name="T16" fmla="*/ 84 w 85"/>
                <a:gd name="T17" fmla="*/ 12 h 47"/>
                <a:gd name="T18" fmla="*/ 85 w 85"/>
                <a:gd name="T19" fmla="*/ 16 h 47"/>
                <a:gd name="T20" fmla="*/ 85 w 85"/>
                <a:gd name="T21" fmla="*/ 23 h 47"/>
                <a:gd name="T22" fmla="*/ 85 w 85"/>
                <a:gd name="T23" fmla="*/ 28 h 47"/>
                <a:gd name="T24" fmla="*/ 84 w 85"/>
                <a:gd name="T25" fmla="*/ 33 h 47"/>
                <a:gd name="T26" fmla="*/ 80 w 85"/>
                <a:gd name="T27" fmla="*/ 37 h 47"/>
                <a:gd name="T28" fmla="*/ 75 w 85"/>
                <a:gd name="T29" fmla="*/ 38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47"/>
                <a:gd name="T47" fmla="*/ 85 w 85"/>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47">
                  <a:moveTo>
                    <a:pt x="75" y="38"/>
                  </a:moveTo>
                  <a:lnTo>
                    <a:pt x="0" y="47"/>
                  </a:lnTo>
                  <a:lnTo>
                    <a:pt x="2" y="35"/>
                  </a:lnTo>
                  <a:lnTo>
                    <a:pt x="2" y="24"/>
                  </a:lnTo>
                  <a:lnTo>
                    <a:pt x="2" y="14"/>
                  </a:lnTo>
                  <a:lnTo>
                    <a:pt x="0" y="0"/>
                  </a:lnTo>
                  <a:lnTo>
                    <a:pt x="75" y="7"/>
                  </a:lnTo>
                  <a:lnTo>
                    <a:pt x="80" y="9"/>
                  </a:lnTo>
                  <a:lnTo>
                    <a:pt x="84" y="12"/>
                  </a:lnTo>
                  <a:lnTo>
                    <a:pt x="85" y="16"/>
                  </a:lnTo>
                  <a:lnTo>
                    <a:pt x="85" y="23"/>
                  </a:lnTo>
                  <a:lnTo>
                    <a:pt x="85" y="28"/>
                  </a:lnTo>
                  <a:lnTo>
                    <a:pt x="84" y="33"/>
                  </a:lnTo>
                  <a:lnTo>
                    <a:pt x="80" y="37"/>
                  </a:lnTo>
                  <a:lnTo>
                    <a:pt x="75" y="38"/>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389" name="Freeform 1529"/>
            <p:cNvSpPr>
              <a:spLocks/>
            </p:cNvSpPr>
            <p:nvPr/>
          </p:nvSpPr>
          <p:spPr bwMode="auto">
            <a:xfrm>
              <a:off x="3040" y="2244"/>
              <a:ext cx="70" cy="30"/>
            </a:xfrm>
            <a:custGeom>
              <a:avLst/>
              <a:gdLst>
                <a:gd name="T0" fmla="*/ 59 w 70"/>
                <a:gd name="T1" fmla="*/ 25 h 30"/>
                <a:gd name="T2" fmla="*/ 0 w 70"/>
                <a:gd name="T3" fmla="*/ 30 h 30"/>
                <a:gd name="T4" fmla="*/ 1 w 70"/>
                <a:gd name="T5" fmla="*/ 21 h 30"/>
                <a:gd name="T6" fmla="*/ 3 w 70"/>
                <a:gd name="T7" fmla="*/ 14 h 30"/>
                <a:gd name="T8" fmla="*/ 3 w 70"/>
                <a:gd name="T9" fmla="*/ 7 h 30"/>
                <a:gd name="T10" fmla="*/ 0 w 70"/>
                <a:gd name="T11" fmla="*/ 0 h 30"/>
                <a:gd name="T12" fmla="*/ 59 w 70"/>
                <a:gd name="T13" fmla="*/ 2 h 30"/>
                <a:gd name="T14" fmla="*/ 63 w 70"/>
                <a:gd name="T15" fmla="*/ 4 h 30"/>
                <a:gd name="T16" fmla="*/ 66 w 70"/>
                <a:gd name="T17" fmla="*/ 6 h 30"/>
                <a:gd name="T18" fmla="*/ 70 w 70"/>
                <a:gd name="T19" fmla="*/ 9 h 30"/>
                <a:gd name="T20" fmla="*/ 70 w 70"/>
                <a:gd name="T21" fmla="*/ 14 h 30"/>
                <a:gd name="T22" fmla="*/ 70 w 70"/>
                <a:gd name="T23" fmla="*/ 18 h 30"/>
                <a:gd name="T24" fmla="*/ 66 w 70"/>
                <a:gd name="T25" fmla="*/ 21 h 30"/>
                <a:gd name="T26" fmla="*/ 63 w 70"/>
                <a:gd name="T27" fmla="*/ 25 h 30"/>
                <a:gd name="T28" fmla="*/ 59 w 70"/>
                <a:gd name="T29" fmla="*/ 25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30"/>
                <a:gd name="T47" fmla="*/ 70 w 70"/>
                <a:gd name="T48" fmla="*/ 30 h 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30">
                  <a:moveTo>
                    <a:pt x="59" y="25"/>
                  </a:moveTo>
                  <a:lnTo>
                    <a:pt x="0" y="30"/>
                  </a:lnTo>
                  <a:lnTo>
                    <a:pt x="1" y="21"/>
                  </a:lnTo>
                  <a:lnTo>
                    <a:pt x="3" y="14"/>
                  </a:lnTo>
                  <a:lnTo>
                    <a:pt x="3" y="7"/>
                  </a:lnTo>
                  <a:lnTo>
                    <a:pt x="0" y="0"/>
                  </a:lnTo>
                  <a:lnTo>
                    <a:pt x="59" y="2"/>
                  </a:lnTo>
                  <a:lnTo>
                    <a:pt x="63" y="4"/>
                  </a:lnTo>
                  <a:lnTo>
                    <a:pt x="66" y="6"/>
                  </a:lnTo>
                  <a:lnTo>
                    <a:pt x="70" y="9"/>
                  </a:lnTo>
                  <a:lnTo>
                    <a:pt x="70" y="14"/>
                  </a:lnTo>
                  <a:lnTo>
                    <a:pt x="70" y="18"/>
                  </a:lnTo>
                  <a:lnTo>
                    <a:pt x="66" y="21"/>
                  </a:lnTo>
                  <a:lnTo>
                    <a:pt x="63" y="25"/>
                  </a:lnTo>
                  <a:lnTo>
                    <a:pt x="59" y="25"/>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90" name="Freeform 1530"/>
            <p:cNvSpPr>
              <a:spLocks/>
            </p:cNvSpPr>
            <p:nvPr/>
          </p:nvSpPr>
          <p:spPr bwMode="auto">
            <a:xfrm>
              <a:off x="3040" y="2244"/>
              <a:ext cx="70" cy="30"/>
            </a:xfrm>
            <a:custGeom>
              <a:avLst/>
              <a:gdLst>
                <a:gd name="T0" fmla="*/ 59 w 70"/>
                <a:gd name="T1" fmla="*/ 25 h 30"/>
                <a:gd name="T2" fmla="*/ 0 w 70"/>
                <a:gd name="T3" fmla="*/ 30 h 30"/>
                <a:gd name="T4" fmla="*/ 1 w 70"/>
                <a:gd name="T5" fmla="*/ 21 h 30"/>
                <a:gd name="T6" fmla="*/ 3 w 70"/>
                <a:gd name="T7" fmla="*/ 14 h 30"/>
                <a:gd name="T8" fmla="*/ 3 w 70"/>
                <a:gd name="T9" fmla="*/ 7 h 30"/>
                <a:gd name="T10" fmla="*/ 0 w 70"/>
                <a:gd name="T11" fmla="*/ 0 h 30"/>
                <a:gd name="T12" fmla="*/ 59 w 70"/>
                <a:gd name="T13" fmla="*/ 2 h 30"/>
                <a:gd name="T14" fmla="*/ 63 w 70"/>
                <a:gd name="T15" fmla="*/ 4 h 30"/>
                <a:gd name="T16" fmla="*/ 66 w 70"/>
                <a:gd name="T17" fmla="*/ 6 h 30"/>
                <a:gd name="T18" fmla="*/ 70 w 70"/>
                <a:gd name="T19" fmla="*/ 9 h 30"/>
                <a:gd name="T20" fmla="*/ 70 w 70"/>
                <a:gd name="T21" fmla="*/ 14 h 30"/>
                <a:gd name="T22" fmla="*/ 70 w 70"/>
                <a:gd name="T23" fmla="*/ 18 h 30"/>
                <a:gd name="T24" fmla="*/ 66 w 70"/>
                <a:gd name="T25" fmla="*/ 21 h 30"/>
                <a:gd name="T26" fmla="*/ 63 w 70"/>
                <a:gd name="T27" fmla="*/ 25 h 30"/>
                <a:gd name="T28" fmla="*/ 59 w 70"/>
                <a:gd name="T29" fmla="*/ 25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30"/>
                <a:gd name="T47" fmla="*/ 70 w 70"/>
                <a:gd name="T48" fmla="*/ 30 h 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30">
                  <a:moveTo>
                    <a:pt x="59" y="25"/>
                  </a:moveTo>
                  <a:lnTo>
                    <a:pt x="0" y="30"/>
                  </a:lnTo>
                  <a:lnTo>
                    <a:pt x="1" y="21"/>
                  </a:lnTo>
                  <a:lnTo>
                    <a:pt x="3" y="14"/>
                  </a:lnTo>
                  <a:lnTo>
                    <a:pt x="3" y="7"/>
                  </a:lnTo>
                  <a:lnTo>
                    <a:pt x="0" y="0"/>
                  </a:lnTo>
                  <a:lnTo>
                    <a:pt x="59" y="2"/>
                  </a:lnTo>
                  <a:lnTo>
                    <a:pt x="63" y="4"/>
                  </a:lnTo>
                  <a:lnTo>
                    <a:pt x="66" y="6"/>
                  </a:lnTo>
                  <a:lnTo>
                    <a:pt x="70" y="9"/>
                  </a:lnTo>
                  <a:lnTo>
                    <a:pt x="70" y="14"/>
                  </a:lnTo>
                  <a:lnTo>
                    <a:pt x="70" y="18"/>
                  </a:lnTo>
                  <a:lnTo>
                    <a:pt x="66" y="21"/>
                  </a:lnTo>
                  <a:lnTo>
                    <a:pt x="63" y="25"/>
                  </a:lnTo>
                  <a:lnTo>
                    <a:pt x="59" y="25"/>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391" name="Freeform 1531"/>
            <p:cNvSpPr>
              <a:spLocks/>
            </p:cNvSpPr>
            <p:nvPr/>
          </p:nvSpPr>
          <p:spPr bwMode="auto">
            <a:xfrm>
              <a:off x="2713" y="2002"/>
              <a:ext cx="72" cy="47"/>
            </a:xfrm>
            <a:custGeom>
              <a:avLst/>
              <a:gdLst>
                <a:gd name="T0" fmla="*/ 61 w 72"/>
                <a:gd name="T1" fmla="*/ 42 h 47"/>
                <a:gd name="T2" fmla="*/ 0 w 72"/>
                <a:gd name="T3" fmla="*/ 47 h 47"/>
                <a:gd name="T4" fmla="*/ 2 w 72"/>
                <a:gd name="T5" fmla="*/ 35 h 47"/>
                <a:gd name="T6" fmla="*/ 2 w 72"/>
                <a:gd name="T7" fmla="*/ 24 h 47"/>
                <a:gd name="T8" fmla="*/ 2 w 72"/>
                <a:gd name="T9" fmla="*/ 14 h 47"/>
                <a:gd name="T10" fmla="*/ 0 w 72"/>
                <a:gd name="T11" fmla="*/ 0 h 47"/>
                <a:gd name="T12" fmla="*/ 61 w 72"/>
                <a:gd name="T13" fmla="*/ 7 h 47"/>
                <a:gd name="T14" fmla="*/ 67 w 72"/>
                <a:gd name="T15" fmla="*/ 9 h 47"/>
                <a:gd name="T16" fmla="*/ 70 w 72"/>
                <a:gd name="T17" fmla="*/ 12 h 47"/>
                <a:gd name="T18" fmla="*/ 72 w 72"/>
                <a:gd name="T19" fmla="*/ 17 h 47"/>
                <a:gd name="T20" fmla="*/ 72 w 72"/>
                <a:gd name="T21" fmla="*/ 24 h 47"/>
                <a:gd name="T22" fmla="*/ 72 w 72"/>
                <a:gd name="T23" fmla="*/ 29 h 47"/>
                <a:gd name="T24" fmla="*/ 70 w 72"/>
                <a:gd name="T25" fmla="*/ 36 h 47"/>
                <a:gd name="T26" fmla="*/ 67 w 72"/>
                <a:gd name="T27" fmla="*/ 40 h 47"/>
                <a:gd name="T28" fmla="*/ 61 w 72"/>
                <a:gd name="T29" fmla="*/ 42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2"/>
                <a:gd name="T46" fmla="*/ 0 h 47"/>
                <a:gd name="T47" fmla="*/ 72 w 72"/>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2" h="47">
                  <a:moveTo>
                    <a:pt x="61" y="42"/>
                  </a:moveTo>
                  <a:lnTo>
                    <a:pt x="0" y="47"/>
                  </a:lnTo>
                  <a:lnTo>
                    <a:pt x="2" y="35"/>
                  </a:lnTo>
                  <a:lnTo>
                    <a:pt x="2" y="24"/>
                  </a:lnTo>
                  <a:lnTo>
                    <a:pt x="2" y="14"/>
                  </a:lnTo>
                  <a:lnTo>
                    <a:pt x="0" y="0"/>
                  </a:lnTo>
                  <a:lnTo>
                    <a:pt x="61" y="7"/>
                  </a:lnTo>
                  <a:lnTo>
                    <a:pt x="67" y="9"/>
                  </a:lnTo>
                  <a:lnTo>
                    <a:pt x="70" y="12"/>
                  </a:lnTo>
                  <a:lnTo>
                    <a:pt x="72" y="17"/>
                  </a:lnTo>
                  <a:lnTo>
                    <a:pt x="72" y="24"/>
                  </a:lnTo>
                  <a:lnTo>
                    <a:pt x="72" y="29"/>
                  </a:lnTo>
                  <a:lnTo>
                    <a:pt x="70" y="36"/>
                  </a:lnTo>
                  <a:lnTo>
                    <a:pt x="67" y="40"/>
                  </a:lnTo>
                  <a:lnTo>
                    <a:pt x="61" y="42"/>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92" name="Freeform 1532"/>
            <p:cNvSpPr>
              <a:spLocks/>
            </p:cNvSpPr>
            <p:nvPr/>
          </p:nvSpPr>
          <p:spPr bwMode="auto">
            <a:xfrm>
              <a:off x="2713" y="2002"/>
              <a:ext cx="72" cy="47"/>
            </a:xfrm>
            <a:custGeom>
              <a:avLst/>
              <a:gdLst>
                <a:gd name="T0" fmla="*/ 61 w 72"/>
                <a:gd name="T1" fmla="*/ 42 h 47"/>
                <a:gd name="T2" fmla="*/ 0 w 72"/>
                <a:gd name="T3" fmla="*/ 47 h 47"/>
                <a:gd name="T4" fmla="*/ 2 w 72"/>
                <a:gd name="T5" fmla="*/ 35 h 47"/>
                <a:gd name="T6" fmla="*/ 2 w 72"/>
                <a:gd name="T7" fmla="*/ 24 h 47"/>
                <a:gd name="T8" fmla="*/ 2 w 72"/>
                <a:gd name="T9" fmla="*/ 14 h 47"/>
                <a:gd name="T10" fmla="*/ 0 w 72"/>
                <a:gd name="T11" fmla="*/ 0 h 47"/>
                <a:gd name="T12" fmla="*/ 61 w 72"/>
                <a:gd name="T13" fmla="*/ 7 h 47"/>
                <a:gd name="T14" fmla="*/ 67 w 72"/>
                <a:gd name="T15" fmla="*/ 9 h 47"/>
                <a:gd name="T16" fmla="*/ 70 w 72"/>
                <a:gd name="T17" fmla="*/ 12 h 47"/>
                <a:gd name="T18" fmla="*/ 72 w 72"/>
                <a:gd name="T19" fmla="*/ 17 h 47"/>
                <a:gd name="T20" fmla="*/ 72 w 72"/>
                <a:gd name="T21" fmla="*/ 24 h 47"/>
                <a:gd name="T22" fmla="*/ 72 w 72"/>
                <a:gd name="T23" fmla="*/ 29 h 47"/>
                <a:gd name="T24" fmla="*/ 70 w 72"/>
                <a:gd name="T25" fmla="*/ 36 h 47"/>
                <a:gd name="T26" fmla="*/ 67 w 72"/>
                <a:gd name="T27" fmla="*/ 40 h 47"/>
                <a:gd name="T28" fmla="*/ 61 w 72"/>
                <a:gd name="T29" fmla="*/ 42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2"/>
                <a:gd name="T46" fmla="*/ 0 h 47"/>
                <a:gd name="T47" fmla="*/ 72 w 72"/>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2" h="47">
                  <a:moveTo>
                    <a:pt x="61" y="42"/>
                  </a:moveTo>
                  <a:lnTo>
                    <a:pt x="0" y="47"/>
                  </a:lnTo>
                  <a:lnTo>
                    <a:pt x="2" y="35"/>
                  </a:lnTo>
                  <a:lnTo>
                    <a:pt x="2" y="24"/>
                  </a:lnTo>
                  <a:lnTo>
                    <a:pt x="2" y="14"/>
                  </a:lnTo>
                  <a:lnTo>
                    <a:pt x="0" y="0"/>
                  </a:lnTo>
                  <a:lnTo>
                    <a:pt x="61" y="7"/>
                  </a:lnTo>
                  <a:lnTo>
                    <a:pt x="67" y="9"/>
                  </a:lnTo>
                  <a:lnTo>
                    <a:pt x="70" y="12"/>
                  </a:lnTo>
                  <a:lnTo>
                    <a:pt x="72" y="17"/>
                  </a:lnTo>
                  <a:lnTo>
                    <a:pt x="72" y="24"/>
                  </a:lnTo>
                  <a:lnTo>
                    <a:pt x="72" y="29"/>
                  </a:lnTo>
                  <a:lnTo>
                    <a:pt x="70" y="36"/>
                  </a:lnTo>
                  <a:lnTo>
                    <a:pt x="67" y="40"/>
                  </a:lnTo>
                  <a:lnTo>
                    <a:pt x="61" y="42"/>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393" name="Freeform 1533"/>
            <p:cNvSpPr>
              <a:spLocks/>
            </p:cNvSpPr>
            <p:nvPr/>
          </p:nvSpPr>
          <p:spPr bwMode="auto">
            <a:xfrm>
              <a:off x="2863" y="2243"/>
              <a:ext cx="56" cy="49"/>
            </a:xfrm>
            <a:custGeom>
              <a:avLst/>
              <a:gdLst>
                <a:gd name="T0" fmla="*/ 53 w 56"/>
                <a:gd name="T1" fmla="*/ 24 h 49"/>
                <a:gd name="T2" fmla="*/ 9 w 56"/>
                <a:gd name="T3" fmla="*/ 49 h 49"/>
                <a:gd name="T4" fmla="*/ 9 w 56"/>
                <a:gd name="T5" fmla="*/ 36 h 49"/>
                <a:gd name="T6" fmla="*/ 7 w 56"/>
                <a:gd name="T7" fmla="*/ 26 h 49"/>
                <a:gd name="T8" fmla="*/ 6 w 56"/>
                <a:gd name="T9" fmla="*/ 15 h 49"/>
                <a:gd name="T10" fmla="*/ 0 w 56"/>
                <a:gd name="T11" fmla="*/ 3 h 49"/>
                <a:gd name="T12" fmla="*/ 42 w 56"/>
                <a:gd name="T13" fmla="*/ 1 h 49"/>
                <a:gd name="T14" fmla="*/ 46 w 56"/>
                <a:gd name="T15" fmla="*/ 0 h 49"/>
                <a:gd name="T16" fmla="*/ 51 w 56"/>
                <a:gd name="T17" fmla="*/ 1 h 49"/>
                <a:gd name="T18" fmla="*/ 53 w 56"/>
                <a:gd name="T19" fmla="*/ 5 h 49"/>
                <a:gd name="T20" fmla="*/ 56 w 56"/>
                <a:gd name="T21" fmla="*/ 8 h 49"/>
                <a:gd name="T22" fmla="*/ 56 w 56"/>
                <a:gd name="T23" fmla="*/ 14 h 49"/>
                <a:gd name="T24" fmla="*/ 56 w 56"/>
                <a:gd name="T25" fmla="*/ 17 h 49"/>
                <a:gd name="T26" fmla="*/ 56 w 56"/>
                <a:gd name="T27" fmla="*/ 21 h 49"/>
                <a:gd name="T28" fmla="*/ 53 w 56"/>
                <a:gd name="T29" fmla="*/ 24 h 4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6"/>
                <a:gd name="T46" fmla="*/ 0 h 49"/>
                <a:gd name="T47" fmla="*/ 56 w 56"/>
                <a:gd name="T48" fmla="*/ 49 h 4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6" h="49">
                  <a:moveTo>
                    <a:pt x="53" y="24"/>
                  </a:moveTo>
                  <a:lnTo>
                    <a:pt x="9" y="49"/>
                  </a:lnTo>
                  <a:lnTo>
                    <a:pt x="9" y="36"/>
                  </a:lnTo>
                  <a:lnTo>
                    <a:pt x="7" y="26"/>
                  </a:lnTo>
                  <a:lnTo>
                    <a:pt x="6" y="15"/>
                  </a:lnTo>
                  <a:lnTo>
                    <a:pt x="0" y="3"/>
                  </a:lnTo>
                  <a:lnTo>
                    <a:pt x="42" y="1"/>
                  </a:lnTo>
                  <a:lnTo>
                    <a:pt x="46" y="0"/>
                  </a:lnTo>
                  <a:lnTo>
                    <a:pt x="51" y="1"/>
                  </a:lnTo>
                  <a:lnTo>
                    <a:pt x="53" y="5"/>
                  </a:lnTo>
                  <a:lnTo>
                    <a:pt x="56" y="8"/>
                  </a:lnTo>
                  <a:lnTo>
                    <a:pt x="56" y="14"/>
                  </a:lnTo>
                  <a:lnTo>
                    <a:pt x="56" y="17"/>
                  </a:lnTo>
                  <a:lnTo>
                    <a:pt x="56" y="21"/>
                  </a:lnTo>
                  <a:lnTo>
                    <a:pt x="53" y="24"/>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94" name="Freeform 1534"/>
            <p:cNvSpPr>
              <a:spLocks/>
            </p:cNvSpPr>
            <p:nvPr/>
          </p:nvSpPr>
          <p:spPr bwMode="auto">
            <a:xfrm>
              <a:off x="2863" y="2243"/>
              <a:ext cx="56" cy="49"/>
            </a:xfrm>
            <a:custGeom>
              <a:avLst/>
              <a:gdLst>
                <a:gd name="T0" fmla="*/ 53 w 56"/>
                <a:gd name="T1" fmla="*/ 24 h 49"/>
                <a:gd name="T2" fmla="*/ 9 w 56"/>
                <a:gd name="T3" fmla="*/ 49 h 49"/>
                <a:gd name="T4" fmla="*/ 9 w 56"/>
                <a:gd name="T5" fmla="*/ 36 h 49"/>
                <a:gd name="T6" fmla="*/ 7 w 56"/>
                <a:gd name="T7" fmla="*/ 26 h 49"/>
                <a:gd name="T8" fmla="*/ 6 w 56"/>
                <a:gd name="T9" fmla="*/ 15 h 49"/>
                <a:gd name="T10" fmla="*/ 0 w 56"/>
                <a:gd name="T11" fmla="*/ 3 h 49"/>
                <a:gd name="T12" fmla="*/ 42 w 56"/>
                <a:gd name="T13" fmla="*/ 1 h 49"/>
                <a:gd name="T14" fmla="*/ 46 w 56"/>
                <a:gd name="T15" fmla="*/ 0 h 49"/>
                <a:gd name="T16" fmla="*/ 51 w 56"/>
                <a:gd name="T17" fmla="*/ 1 h 49"/>
                <a:gd name="T18" fmla="*/ 53 w 56"/>
                <a:gd name="T19" fmla="*/ 5 h 49"/>
                <a:gd name="T20" fmla="*/ 56 w 56"/>
                <a:gd name="T21" fmla="*/ 8 h 49"/>
                <a:gd name="T22" fmla="*/ 56 w 56"/>
                <a:gd name="T23" fmla="*/ 14 h 49"/>
                <a:gd name="T24" fmla="*/ 56 w 56"/>
                <a:gd name="T25" fmla="*/ 17 h 49"/>
                <a:gd name="T26" fmla="*/ 56 w 56"/>
                <a:gd name="T27" fmla="*/ 21 h 49"/>
                <a:gd name="T28" fmla="*/ 53 w 56"/>
                <a:gd name="T29" fmla="*/ 24 h 4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6"/>
                <a:gd name="T46" fmla="*/ 0 h 49"/>
                <a:gd name="T47" fmla="*/ 56 w 56"/>
                <a:gd name="T48" fmla="*/ 49 h 4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6" h="49">
                  <a:moveTo>
                    <a:pt x="53" y="24"/>
                  </a:moveTo>
                  <a:lnTo>
                    <a:pt x="9" y="49"/>
                  </a:lnTo>
                  <a:lnTo>
                    <a:pt x="9" y="36"/>
                  </a:lnTo>
                  <a:lnTo>
                    <a:pt x="7" y="26"/>
                  </a:lnTo>
                  <a:lnTo>
                    <a:pt x="6" y="15"/>
                  </a:lnTo>
                  <a:lnTo>
                    <a:pt x="0" y="3"/>
                  </a:lnTo>
                  <a:lnTo>
                    <a:pt x="42" y="1"/>
                  </a:lnTo>
                  <a:lnTo>
                    <a:pt x="46" y="0"/>
                  </a:lnTo>
                  <a:lnTo>
                    <a:pt x="51" y="1"/>
                  </a:lnTo>
                  <a:lnTo>
                    <a:pt x="53" y="5"/>
                  </a:lnTo>
                  <a:lnTo>
                    <a:pt x="56" y="8"/>
                  </a:lnTo>
                  <a:lnTo>
                    <a:pt x="56" y="14"/>
                  </a:lnTo>
                  <a:lnTo>
                    <a:pt x="56" y="17"/>
                  </a:lnTo>
                  <a:lnTo>
                    <a:pt x="56" y="21"/>
                  </a:lnTo>
                  <a:lnTo>
                    <a:pt x="53" y="24"/>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395" name="Freeform 1535"/>
            <p:cNvSpPr>
              <a:spLocks/>
            </p:cNvSpPr>
            <p:nvPr/>
          </p:nvSpPr>
          <p:spPr bwMode="auto">
            <a:xfrm>
              <a:off x="2900" y="2527"/>
              <a:ext cx="70" cy="96"/>
            </a:xfrm>
            <a:custGeom>
              <a:avLst/>
              <a:gdLst>
                <a:gd name="T0" fmla="*/ 38 w 70"/>
                <a:gd name="T1" fmla="*/ 86 h 96"/>
                <a:gd name="T2" fmla="*/ 0 w 70"/>
                <a:gd name="T3" fmla="*/ 33 h 96"/>
                <a:gd name="T4" fmla="*/ 12 w 70"/>
                <a:gd name="T5" fmla="*/ 28 h 96"/>
                <a:gd name="T6" fmla="*/ 18 w 70"/>
                <a:gd name="T7" fmla="*/ 23 h 96"/>
                <a:gd name="T8" fmla="*/ 25 w 70"/>
                <a:gd name="T9" fmla="*/ 14 h 96"/>
                <a:gd name="T10" fmla="*/ 35 w 70"/>
                <a:gd name="T11" fmla="*/ 0 h 96"/>
                <a:gd name="T12" fmla="*/ 66 w 70"/>
                <a:gd name="T13" fmla="*/ 74 h 96"/>
                <a:gd name="T14" fmla="*/ 70 w 70"/>
                <a:gd name="T15" fmla="*/ 81 h 96"/>
                <a:gd name="T16" fmla="*/ 70 w 70"/>
                <a:gd name="T17" fmla="*/ 86 h 96"/>
                <a:gd name="T18" fmla="*/ 68 w 70"/>
                <a:gd name="T19" fmla="*/ 91 h 96"/>
                <a:gd name="T20" fmla="*/ 65 w 70"/>
                <a:gd name="T21" fmla="*/ 95 h 96"/>
                <a:gd name="T22" fmla="*/ 59 w 70"/>
                <a:gd name="T23" fmla="*/ 96 h 96"/>
                <a:gd name="T24" fmla="*/ 52 w 70"/>
                <a:gd name="T25" fmla="*/ 95 h 96"/>
                <a:gd name="T26" fmla="*/ 45 w 70"/>
                <a:gd name="T27" fmla="*/ 93 h 96"/>
                <a:gd name="T28" fmla="*/ 38 w 70"/>
                <a:gd name="T29" fmla="*/ 86 h 9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96"/>
                <a:gd name="T47" fmla="*/ 70 w 70"/>
                <a:gd name="T48" fmla="*/ 96 h 9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96">
                  <a:moveTo>
                    <a:pt x="38" y="86"/>
                  </a:moveTo>
                  <a:lnTo>
                    <a:pt x="0" y="33"/>
                  </a:lnTo>
                  <a:lnTo>
                    <a:pt x="12" y="28"/>
                  </a:lnTo>
                  <a:lnTo>
                    <a:pt x="18" y="23"/>
                  </a:lnTo>
                  <a:lnTo>
                    <a:pt x="25" y="14"/>
                  </a:lnTo>
                  <a:lnTo>
                    <a:pt x="35" y="0"/>
                  </a:lnTo>
                  <a:lnTo>
                    <a:pt x="66" y="74"/>
                  </a:lnTo>
                  <a:lnTo>
                    <a:pt x="70" y="81"/>
                  </a:lnTo>
                  <a:lnTo>
                    <a:pt x="70" y="86"/>
                  </a:lnTo>
                  <a:lnTo>
                    <a:pt x="68" y="91"/>
                  </a:lnTo>
                  <a:lnTo>
                    <a:pt x="65" y="95"/>
                  </a:lnTo>
                  <a:lnTo>
                    <a:pt x="59" y="96"/>
                  </a:lnTo>
                  <a:lnTo>
                    <a:pt x="52" y="95"/>
                  </a:lnTo>
                  <a:lnTo>
                    <a:pt x="45" y="93"/>
                  </a:lnTo>
                  <a:lnTo>
                    <a:pt x="38" y="86"/>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96" name="Freeform 1536"/>
            <p:cNvSpPr>
              <a:spLocks/>
            </p:cNvSpPr>
            <p:nvPr/>
          </p:nvSpPr>
          <p:spPr bwMode="auto">
            <a:xfrm>
              <a:off x="2900" y="2527"/>
              <a:ext cx="70" cy="96"/>
            </a:xfrm>
            <a:custGeom>
              <a:avLst/>
              <a:gdLst>
                <a:gd name="T0" fmla="*/ 38 w 70"/>
                <a:gd name="T1" fmla="*/ 86 h 96"/>
                <a:gd name="T2" fmla="*/ 0 w 70"/>
                <a:gd name="T3" fmla="*/ 33 h 96"/>
                <a:gd name="T4" fmla="*/ 12 w 70"/>
                <a:gd name="T5" fmla="*/ 28 h 96"/>
                <a:gd name="T6" fmla="*/ 18 w 70"/>
                <a:gd name="T7" fmla="*/ 23 h 96"/>
                <a:gd name="T8" fmla="*/ 25 w 70"/>
                <a:gd name="T9" fmla="*/ 14 h 96"/>
                <a:gd name="T10" fmla="*/ 35 w 70"/>
                <a:gd name="T11" fmla="*/ 0 h 96"/>
                <a:gd name="T12" fmla="*/ 66 w 70"/>
                <a:gd name="T13" fmla="*/ 74 h 96"/>
                <a:gd name="T14" fmla="*/ 70 w 70"/>
                <a:gd name="T15" fmla="*/ 81 h 96"/>
                <a:gd name="T16" fmla="*/ 70 w 70"/>
                <a:gd name="T17" fmla="*/ 86 h 96"/>
                <a:gd name="T18" fmla="*/ 68 w 70"/>
                <a:gd name="T19" fmla="*/ 91 h 96"/>
                <a:gd name="T20" fmla="*/ 65 w 70"/>
                <a:gd name="T21" fmla="*/ 95 h 96"/>
                <a:gd name="T22" fmla="*/ 59 w 70"/>
                <a:gd name="T23" fmla="*/ 96 h 96"/>
                <a:gd name="T24" fmla="*/ 52 w 70"/>
                <a:gd name="T25" fmla="*/ 95 h 96"/>
                <a:gd name="T26" fmla="*/ 45 w 70"/>
                <a:gd name="T27" fmla="*/ 93 h 96"/>
                <a:gd name="T28" fmla="*/ 38 w 70"/>
                <a:gd name="T29" fmla="*/ 86 h 9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96"/>
                <a:gd name="T47" fmla="*/ 70 w 70"/>
                <a:gd name="T48" fmla="*/ 96 h 9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96">
                  <a:moveTo>
                    <a:pt x="38" y="86"/>
                  </a:moveTo>
                  <a:lnTo>
                    <a:pt x="0" y="33"/>
                  </a:lnTo>
                  <a:lnTo>
                    <a:pt x="12" y="28"/>
                  </a:lnTo>
                  <a:lnTo>
                    <a:pt x="18" y="23"/>
                  </a:lnTo>
                  <a:lnTo>
                    <a:pt x="25" y="14"/>
                  </a:lnTo>
                  <a:lnTo>
                    <a:pt x="35" y="0"/>
                  </a:lnTo>
                  <a:lnTo>
                    <a:pt x="66" y="74"/>
                  </a:lnTo>
                  <a:lnTo>
                    <a:pt x="70" y="81"/>
                  </a:lnTo>
                  <a:lnTo>
                    <a:pt x="70" y="86"/>
                  </a:lnTo>
                  <a:lnTo>
                    <a:pt x="68" y="91"/>
                  </a:lnTo>
                  <a:lnTo>
                    <a:pt x="65" y="95"/>
                  </a:lnTo>
                  <a:lnTo>
                    <a:pt x="59" y="96"/>
                  </a:lnTo>
                  <a:lnTo>
                    <a:pt x="52" y="95"/>
                  </a:lnTo>
                  <a:lnTo>
                    <a:pt x="45" y="93"/>
                  </a:lnTo>
                  <a:lnTo>
                    <a:pt x="38" y="86"/>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397" name="Freeform 1537"/>
            <p:cNvSpPr>
              <a:spLocks/>
            </p:cNvSpPr>
            <p:nvPr/>
          </p:nvSpPr>
          <p:spPr bwMode="auto">
            <a:xfrm>
              <a:off x="2883" y="2328"/>
              <a:ext cx="83" cy="105"/>
            </a:xfrm>
            <a:custGeom>
              <a:avLst/>
              <a:gdLst>
                <a:gd name="T0" fmla="*/ 61 w 83"/>
                <a:gd name="T1" fmla="*/ 11 h 105"/>
                <a:gd name="T2" fmla="*/ 0 w 83"/>
                <a:gd name="T3" fmla="*/ 81 h 105"/>
                <a:gd name="T4" fmla="*/ 12 w 83"/>
                <a:gd name="T5" fmla="*/ 86 h 105"/>
                <a:gd name="T6" fmla="*/ 21 w 83"/>
                <a:gd name="T7" fmla="*/ 88 h 105"/>
                <a:gd name="T8" fmla="*/ 31 w 83"/>
                <a:gd name="T9" fmla="*/ 93 h 105"/>
                <a:gd name="T10" fmla="*/ 43 w 83"/>
                <a:gd name="T11" fmla="*/ 105 h 105"/>
                <a:gd name="T12" fmla="*/ 80 w 83"/>
                <a:gd name="T13" fmla="*/ 21 h 105"/>
                <a:gd name="T14" fmla="*/ 83 w 83"/>
                <a:gd name="T15" fmla="*/ 14 h 105"/>
                <a:gd name="T16" fmla="*/ 83 w 83"/>
                <a:gd name="T17" fmla="*/ 9 h 105"/>
                <a:gd name="T18" fmla="*/ 83 w 83"/>
                <a:gd name="T19" fmla="*/ 4 h 105"/>
                <a:gd name="T20" fmla="*/ 82 w 83"/>
                <a:gd name="T21" fmla="*/ 2 h 105"/>
                <a:gd name="T22" fmla="*/ 78 w 83"/>
                <a:gd name="T23" fmla="*/ 0 h 105"/>
                <a:gd name="T24" fmla="*/ 73 w 83"/>
                <a:gd name="T25" fmla="*/ 2 h 105"/>
                <a:gd name="T26" fmla="*/ 66 w 83"/>
                <a:gd name="T27" fmla="*/ 4 h 105"/>
                <a:gd name="T28" fmla="*/ 61 w 83"/>
                <a:gd name="T29" fmla="*/ 11 h 10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3"/>
                <a:gd name="T46" fmla="*/ 0 h 105"/>
                <a:gd name="T47" fmla="*/ 83 w 83"/>
                <a:gd name="T48" fmla="*/ 105 h 10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3" h="105">
                  <a:moveTo>
                    <a:pt x="61" y="11"/>
                  </a:moveTo>
                  <a:lnTo>
                    <a:pt x="0" y="81"/>
                  </a:lnTo>
                  <a:lnTo>
                    <a:pt x="12" y="86"/>
                  </a:lnTo>
                  <a:lnTo>
                    <a:pt x="21" y="88"/>
                  </a:lnTo>
                  <a:lnTo>
                    <a:pt x="31" y="93"/>
                  </a:lnTo>
                  <a:lnTo>
                    <a:pt x="43" y="105"/>
                  </a:lnTo>
                  <a:lnTo>
                    <a:pt x="80" y="21"/>
                  </a:lnTo>
                  <a:lnTo>
                    <a:pt x="83" y="14"/>
                  </a:lnTo>
                  <a:lnTo>
                    <a:pt x="83" y="9"/>
                  </a:lnTo>
                  <a:lnTo>
                    <a:pt x="83" y="4"/>
                  </a:lnTo>
                  <a:lnTo>
                    <a:pt x="82" y="2"/>
                  </a:lnTo>
                  <a:lnTo>
                    <a:pt x="78" y="0"/>
                  </a:lnTo>
                  <a:lnTo>
                    <a:pt x="73" y="2"/>
                  </a:lnTo>
                  <a:lnTo>
                    <a:pt x="66" y="4"/>
                  </a:lnTo>
                  <a:lnTo>
                    <a:pt x="61" y="11"/>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98" name="Freeform 1538"/>
            <p:cNvSpPr>
              <a:spLocks/>
            </p:cNvSpPr>
            <p:nvPr/>
          </p:nvSpPr>
          <p:spPr bwMode="auto">
            <a:xfrm>
              <a:off x="2883" y="2328"/>
              <a:ext cx="83" cy="105"/>
            </a:xfrm>
            <a:custGeom>
              <a:avLst/>
              <a:gdLst>
                <a:gd name="T0" fmla="*/ 61 w 83"/>
                <a:gd name="T1" fmla="*/ 11 h 105"/>
                <a:gd name="T2" fmla="*/ 0 w 83"/>
                <a:gd name="T3" fmla="*/ 81 h 105"/>
                <a:gd name="T4" fmla="*/ 12 w 83"/>
                <a:gd name="T5" fmla="*/ 86 h 105"/>
                <a:gd name="T6" fmla="*/ 21 w 83"/>
                <a:gd name="T7" fmla="*/ 88 h 105"/>
                <a:gd name="T8" fmla="*/ 31 w 83"/>
                <a:gd name="T9" fmla="*/ 93 h 105"/>
                <a:gd name="T10" fmla="*/ 43 w 83"/>
                <a:gd name="T11" fmla="*/ 105 h 105"/>
                <a:gd name="T12" fmla="*/ 80 w 83"/>
                <a:gd name="T13" fmla="*/ 21 h 105"/>
                <a:gd name="T14" fmla="*/ 83 w 83"/>
                <a:gd name="T15" fmla="*/ 14 h 105"/>
                <a:gd name="T16" fmla="*/ 83 w 83"/>
                <a:gd name="T17" fmla="*/ 9 h 105"/>
                <a:gd name="T18" fmla="*/ 83 w 83"/>
                <a:gd name="T19" fmla="*/ 4 h 105"/>
                <a:gd name="T20" fmla="*/ 82 w 83"/>
                <a:gd name="T21" fmla="*/ 2 h 105"/>
                <a:gd name="T22" fmla="*/ 78 w 83"/>
                <a:gd name="T23" fmla="*/ 0 h 105"/>
                <a:gd name="T24" fmla="*/ 73 w 83"/>
                <a:gd name="T25" fmla="*/ 2 h 105"/>
                <a:gd name="T26" fmla="*/ 66 w 83"/>
                <a:gd name="T27" fmla="*/ 4 h 105"/>
                <a:gd name="T28" fmla="*/ 61 w 83"/>
                <a:gd name="T29" fmla="*/ 11 h 10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3"/>
                <a:gd name="T46" fmla="*/ 0 h 105"/>
                <a:gd name="T47" fmla="*/ 83 w 83"/>
                <a:gd name="T48" fmla="*/ 105 h 10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3" h="105">
                  <a:moveTo>
                    <a:pt x="61" y="11"/>
                  </a:moveTo>
                  <a:lnTo>
                    <a:pt x="0" y="81"/>
                  </a:lnTo>
                  <a:lnTo>
                    <a:pt x="12" y="86"/>
                  </a:lnTo>
                  <a:lnTo>
                    <a:pt x="21" y="88"/>
                  </a:lnTo>
                  <a:lnTo>
                    <a:pt x="31" y="93"/>
                  </a:lnTo>
                  <a:lnTo>
                    <a:pt x="43" y="105"/>
                  </a:lnTo>
                  <a:lnTo>
                    <a:pt x="80" y="21"/>
                  </a:lnTo>
                  <a:lnTo>
                    <a:pt x="83" y="14"/>
                  </a:lnTo>
                  <a:lnTo>
                    <a:pt x="83" y="9"/>
                  </a:lnTo>
                  <a:lnTo>
                    <a:pt x="83" y="4"/>
                  </a:lnTo>
                  <a:lnTo>
                    <a:pt x="82" y="2"/>
                  </a:lnTo>
                  <a:lnTo>
                    <a:pt x="78" y="0"/>
                  </a:lnTo>
                  <a:lnTo>
                    <a:pt x="73" y="2"/>
                  </a:lnTo>
                  <a:lnTo>
                    <a:pt x="66" y="4"/>
                  </a:lnTo>
                  <a:lnTo>
                    <a:pt x="61" y="11"/>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399" name="Freeform 1539"/>
            <p:cNvSpPr>
              <a:spLocks/>
            </p:cNvSpPr>
            <p:nvPr/>
          </p:nvSpPr>
          <p:spPr bwMode="auto">
            <a:xfrm>
              <a:off x="2856" y="2079"/>
              <a:ext cx="89" cy="117"/>
            </a:xfrm>
            <a:custGeom>
              <a:avLst/>
              <a:gdLst>
                <a:gd name="T0" fmla="*/ 62 w 89"/>
                <a:gd name="T1" fmla="*/ 106 h 117"/>
                <a:gd name="T2" fmla="*/ 0 w 89"/>
                <a:gd name="T3" fmla="*/ 24 h 117"/>
                <a:gd name="T4" fmla="*/ 13 w 89"/>
                <a:gd name="T5" fmla="*/ 21 h 117"/>
                <a:gd name="T6" fmla="*/ 21 w 89"/>
                <a:gd name="T7" fmla="*/ 17 h 117"/>
                <a:gd name="T8" fmla="*/ 32 w 89"/>
                <a:gd name="T9" fmla="*/ 12 h 117"/>
                <a:gd name="T10" fmla="*/ 42 w 89"/>
                <a:gd name="T11" fmla="*/ 0 h 117"/>
                <a:gd name="T12" fmla="*/ 84 w 89"/>
                <a:gd name="T13" fmla="*/ 94 h 117"/>
                <a:gd name="T14" fmla="*/ 88 w 89"/>
                <a:gd name="T15" fmla="*/ 101 h 117"/>
                <a:gd name="T16" fmla="*/ 89 w 89"/>
                <a:gd name="T17" fmla="*/ 108 h 117"/>
                <a:gd name="T18" fmla="*/ 88 w 89"/>
                <a:gd name="T19" fmla="*/ 111 h 117"/>
                <a:gd name="T20" fmla="*/ 84 w 89"/>
                <a:gd name="T21" fmla="*/ 115 h 117"/>
                <a:gd name="T22" fmla="*/ 81 w 89"/>
                <a:gd name="T23" fmla="*/ 117 h 117"/>
                <a:gd name="T24" fmla="*/ 74 w 89"/>
                <a:gd name="T25" fmla="*/ 115 h 117"/>
                <a:gd name="T26" fmla="*/ 69 w 89"/>
                <a:gd name="T27" fmla="*/ 111 h 117"/>
                <a:gd name="T28" fmla="*/ 62 w 89"/>
                <a:gd name="T29" fmla="*/ 106 h 11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9"/>
                <a:gd name="T46" fmla="*/ 0 h 117"/>
                <a:gd name="T47" fmla="*/ 89 w 89"/>
                <a:gd name="T48" fmla="*/ 117 h 11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9" h="117">
                  <a:moveTo>
                    <a:pt x="62" y="106"/>
                  </a:moveTo>
                  <a:lnTo>
                    <a:pt x="0" y="24"/>
                  </a:lnTo>
                  <a:lnTo>
                    <a:pt x="13" y="21"/>
                  </a:lnTo>
                  <a:lnTo>
                    <a:pt x="21" y="17"/>
                  </a:lnTo>
                  <a:lnTo>
                    <a:pt x="32" y="12"/>
                  </a:lnTo>
                  <a:lnTo>
                    <a:pt x="42" y="0"/>
                  </a:lnTo>
                  <a:lnTo>
                    <a:pt x="84" y="94"/>
                  </a:lnTo>
                  <a:lnTo>
                    <a:pt x="88" y="101"/>
                  </a:lnTo>
                  <a:lnTo>
                    <a:pt x="89" y="108"/>
                  </a:lnTo>
                  <a:lnTo>
                    <a:pt x="88" y="111"/>
                  </a:lnTo>
                  <a:lnTo>
                    <a:pt x="84" y="115"/>
                  </a:lnTo>
                  <a:lnTo>
                    <a:pt x="81" y="117"/>
                  </a:lnTo>
                  <a:lnTo>
                    <a:pt x="74" y="115"/>
                  </a:lnTo>
                  <a:lnTo>
                    <a:pt x="69" y="111"/>
                  </a:lnTo>
                  <a:lnTo>
                    <a:pt x="62" y="106"/>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00" name="Freeform 1540"/>
            <p:cNvSpPr>
              <a:spLocks/>
            </p:cNvSpPr>
            <p:nvPr/>
          </p:nvSpPr>
          <p:spPr bwMode="auto">
            <a:xfrm>
              <a:off x="2856" y="2079"/>
              <a:ext cx="89" cy="117"/>
            </a:xfrm>
            <a:custGeom>
              <a:avLst/>
              <a:gdLst>
                <a:gd name="T0" fmla="*/ 62 w 89"/>
                <a:gd name="T1" fmla="*/ 106 h 117"/>
                <a:gd name="T2" fmla="*/ 0 w 89"/>
                <a:gd name="T3" fmla="*/ 24 h 117"/>
                <a:gd name="T4" fmla="*/ 13 w 89"/>
                <a:gd name="T5" fmla="*/ 21 h 117"/>
                <a:gd name="T6" fmla="*/ 21 w 89"/>
                <a:gd name="T7" fmla="*/ 17 h 117"/>
                <a:gd name="T8" fmla="*/ 32 w 89"/>
                <a:gd name="T9" fmla="*/ 12 h 117"/>
                <a:gd name="T10" fmla="*/ 42 w 89"/>
                <a:gd name="T11" fmla="*/ 0 h 117"/>
                <a:gd name="T12" fmla="*/ 84 w 89"/>
                <a:gd name="T13" fmla="*/ 94 h 117"/>
                <a:gd name="T14" fmla="*/ 88 w 89"/>
                <a:gd name="T15" fmla="*/ 101 h 117"/>
                <a:gd name="T16" fmla="*/ 89 w 89"/>
                <a:gd name="T17" fmla="*/ 108 h 117"/>
                <a:gd name="T18" fmla="*/ 88 w 89"/>
                <a:gd name="T19" fmla="*/ 111 h 117"/>
                <a:gd name="T20" fmla="*/ 84 w 89"/>
                <a:gd name="T21" fmla="*/ 115 h 117"/>
                <a:gd name="T22" fmla="*/ 81 w 89"/>
                <a:gd name="T23" fmla="*/ 117 h 117"/>
                <a:gd name="T24" fmla="*/ 74 w 89"/>
                <a:gd name="T25" fmla="*/ 115 h 117"/>
                <a:gd name="T26" fmla="*/ 69 w 89"/>
                <a:gd name="T27" fmla="*/ 111 h 117"/>
                <a:gd name="T28" fmla="*/ 62 w 89"/>
                <a:gd name="T29" fmla="*/ 106 h 11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9"/>
                <a:gd name="T46" fmla="*/ 0 h 117"/>
                <a:gd name="T47" fmla="*/ 89 w 89"/>
                <a:gd name="T48" fmla="*/ 117 h 11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9" h="117">
                  <a:moveTo>
                    <a:pt x="62" y="106"/>
                  </a:moveTo>
                  <a:lnTo>
                    <a:pt x="0" y="24"/>
                  </a:lnTo>
                  <a:lnTo>
                    <a:pt x="13" y="21"/>
                  </a:lnTo>
                  <a:lnTo>
                    <a:pt x="21" y="17"/>
                  </a:lnTo>
                  <a:lnTo>
                    <a:pt x="32" y="12"/>
                  </a:lnTo>
                  <a:lnTo>
                    <a:pt x="42" y="0"/>
                  </a:lnTo>
                  <a:lnTo>
                    <a:pt x="84" y="94"/>
                  </a:lnTo>
                  <a:lnTo>
                    <a:pt x="88" y="101"/>
                  </a:lnTo>
                  <a:lnTo>
                    <a:pt x="89" y="108"/>
                  </a:lnTo>
                  <a:lnTo>
                    <a:pt x="88" y="111"/>
                  </a:lnTo>
                  <a:lnTo>
                    <a:pt x="84" y="115"/>
                  </a:lnTo>
                  <a:lnTo>
                    <a:pt x="81" y="117"/>
                  </a:lnTo>
                  <a:lnTo>
                    <a:pt x="74" y="115"/>
                  </a:lnTo>
                  <a:lnTo>
                    <a:pt x="69" y="111"/>
                  </a:lnTo>
                  <a:lnTo>
                    <a:pt x="62" y="106"/>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401" name="Freeform 1541"/>
            <p:cNvSpPr>
              <a:spLocks/>
            </p:cNvSpPr>
            <p:nvPr/>
          </p:nvSpPr>
          <p:spPr bwMode="auto">
            <a:xfrm>
              <a:off x="2874" y="1878"/>
              <a:ext cx="82" cy="112"/>
            </a:xfrm>
            <a:custGeom>
              <a:avLst/>
              <a:gdLst>
                <a:gd name="T0" fmla="*/ 54 w 82"/>
                <a:gd name="T1" fmla="*/ 9 h 112"/>
                <a:gd name="T2" fmla="*/ 0 w 82"/>
                <a:gd name="T3" fmla="*/ 77 h 112"/>
                <a:gd name="T4" fmla="*/ 9 w 82"/>
                <a:gd name="T5" fmla="*/ 82 h 112"/>
                <a:gd name="T6" fmla="*/ 16 w 82"/>
                <a:gd name="T7" fmla="*/ 89 h 112"/>
                <a:gd name="T8" fmla="*/ 24 w 82"/>
                <a:gd name="T9" fmla="*/ 98 h 112"/>
                <a:gd name="T10" fmla="*/ 37 w 82"/>
                <a:gd name="T11" fmla="*/ 112 h 112"/>
                <a:gd name="T12" fmla="*/ 78 w 82"/>
                <a:gd name="T13" fmla="*/ 23 h 112"/>
                <a:gd name="T14" fmla="*/ 82 w 82"/>
                <a:gd name="T15" fmla="*/ 16 h 112"/>
                <a:gd name="T16" fmla="*/ 82 w 82"/>
                <a:gd name="T17" fmla="*/ 10 h 112"/>
                <a:gd name="T18" fmla="*/ 80 w 82"/>
                <a:gd name="T19" fmla="*/ 5 h 112"/>
                <a:gd name="T20" fmla="*/ 78 w 82"/>
                <a:gd name="T21" fmla="*/ 2 h 112"/>
                <a:gd name="T22" fmla="*/ 73 w 82"/>
                <a:gd name="T23" fmla="*/ 0 h 112"/>
                <a:gd name="T24" fmla="*/ 68 w 82"/>
                <a:gd name="T25" fmla="*/ 0 h 112"/>
                <a:gd name="T26" fmla="*/ 61 w 82"/>
                <a:gd name="T27" fmla="*/ 3 h 112"/>
                <a:gd name="T28" fmla="*/ 54 w 82"/>
                <a:gd name="T29" fmla="*/ 9 h 1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2"/>
                <a:gd name="T46" fmla="*/ 0 h 112"/>
                <a:gd name="T47" fmla="*/ 82 w 82"/>
                <a:gd name="T48" fmla="*/ 112 h 11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2" h="112">
                  <a:moveTo>
                    <a:pt x="54" y="9"/>
                  </a:moveTo>
                  <a:lnTo>
                    <a:pt x="0" y="77"/>
                  </a:lnTo>
                  <a:lnTo>
                    <a:pt x="9" y="82"/>
                  </a:lnTo>
                  <a:lnTo>
                    <a:pt x="16" y="89"/>
                  </a:lnTo>
                  <a:lnTo>
                    <a:pt x="24" y="98"/>
                  </a:lnTo>
                  <a:lnTo>
                    <a:pt x="37" y="112"/>
                  </a:lnTo>
                  <a:lnTo>
                    <a:pt x="78" y="23"/>
                  </a:lnTo>
                  <a:lnTo>
                    <a:pt x="82" y="16"/>
                  </a:lnTo>
                  <a:lnTo>
                    <a:pt x="82" y="10"/>
                  </a:lnTo>
                  <a:lnTo>
                    <a:pt x="80" y="5"/>
                  </a:lnTo>
                  <a:lnTo>
                    <a:pt x="78" y="2"/>
                  </a:lnTo>
                  <a:lnTo>
                    <a:pt x="73" y="0"/>
                  </a:lnTo>
                  <a:lnTo>
                    <a:pt x="68" y="0"/>
                  </a:lnTo>
                  <a:lnTo>
                    <a:pt x="61" y="3"/>
                  </a:lnTo>
                  <a:lnTo>
                    <a:pt x="54" y="9"/>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02" name="Freeform 1542"/>
            <p:cNvSpPr>
              <a:spLocks/>
            </p:cNvSpPr>
            <p:nvPr/>
          </p:nvSpPr>
          <p:spPr bwMode="auto">
            <a:xfrm>
              <a:off x="2874" y="1878"/>
              <a:ext cx="82" cy="112"/>
            </a:xfrm>
            <a:custGeom>
              <a:avLst/>
              <a:gdLst>
                <a:gd name="T0" fmla="*/ 54 w 82"/>
                <a:gd name="T1" fmla="*/ 9 h 112"/>
                <a:gd name="T2" fmla="*/ 0 w 82"/>
                <a:gd name="T3" fmla="*/ 77 h 112"/>
                <a:gd name="T4" fmla="*/ 9 w 82"/>
                <a:gd name="T5" fmla="*/ 82 h 112"/>
                <a:gd name="T6" fmla="*/ 16 w 82"/>
                <a:gd name="T7" fmla="*/ 89 h 112"/>
                <a:gd name="T8" fmla="*/ 24 w 82"/>
                <a:gd name="T9" fmla="*/ 98 h 112"/>
                <a:gd name="T10" fmla="*/ 37 w 82"/>
                <a:gd name="T11" fmla="*/ 112 h 112"/>
                <a:gd name="T12" fmla="*/ 78 w 82"/>
                <a:gd name="T13" fmla="*/ 23 h 112"/>
                <a:gd name="T14" fmla="*/ 82 w 82"/>
                <a:gd name="T15" fmla="*/ 16 h 112"/>
                <a:gd name="T16" fmla="*/ 82 w 82"/>
                <a:gd name="T17" fmla="*/ 10 h 112"/>
                <a:gd name="T18" fmla="*/ 80 w 82"/>
                <a:gd name="T19" fmla="*/ 5 h 112"/>
                <a:gd name="T20" fmla="*/ 78 w 82"/>
                <a:gd name="T21" fmla="*/ 2 h 112"/>
                <a:gd name="T22" fmla="*/ 73 w 82"/>
                <a:gd name="T23" fmla="*/ 0 h 112"/>
                <a:gd name="T24" fmla="*/ 68 w 82"/>
                <a:gd name="T25" fmla="*/ 0 h 112"/>
                <a:gd name="T26" fmla="*/ 61 w 82"/>
                <a:gd name="T27" fmla="*/ 3 h 112"/>
                <a:gd name="T28" fmla="*/ 54 w 82"/>
                <a:gd name="T29" fmla="*/ 9 h 1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2"/>
                <a:gd name="T46" fmla="*/ 0 h 112"/>
                <a:gd name="T47" fmla="*/ 82 w 82"/>
                <a:gd name="T48" fmla="*/ 112 h 11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2" h="112">
                  <a:moveTo>
                    <a:pt x="54" y="9"/>
                  </a:moveTo>
                  <a:lnTo>
                    <a:pt x="0" y="77"/>
                  </a:lnTo>
                  <a:lnTo>
                    <a:pt x="9" y="82"/>
                  </a:lnTo>
                  <a:lnTo>
                    <a:pt x="16" y="89"/>
                  </a:lnTo>
                  <a:lnTo>
                    <a:pt x="24" y="98"/>
                  </a:lnTo>
                  <a:lnTo>
                    <a:pt x="37" y="112"/>
                  </a:lnTo>
                  <a:lnTo>
                    <a:pt x="78" y="23"/>
                  </a:lnTo>
                  <a:lnTo>
                    <a:pt x="82" y="16"/>
                  </a:lnTo>
                  <a:lnTo>
                    <a:pt x="82" y="10"/>
                  </a:lnTo>
                  <a:lnTo>
                    <a:pt x="80" y="5"/>
                  </a:lnTo>
                  <a:lnTo>
                    <a:pt x="78" y="2"/>
                  </a:lnTo>
                  <a:lnTo>
                    <a:pt x="73" y="0"/>
                  </a:lnTo>
                  <a:lnTo>
                    <a:pt x="68" y="0"/>
                  </a:lnTo>
                  <a:lnTo>
                    <a:pt x="61" y="3"/>
                  </a:lnTo>
                  <a:lnTo>
                    <a:pt x="54" y="9"/>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403" name="Freeform 1543"/>
            <p:cNvSpPr>
              <a:spLocks/>
            </p:cNvSpPr>
            <p:nvPr/>
          </p:nvSpPr>
          <p:spPr bwMode="auto">
            <a:xfrm>
              <a:off x="2877" y="1679"/>
              <a:ext cx="88" cy="120"/>
            </a:xfrm>
            <a:custGeom>
              <a:avLst/>
              <a:gdLst>
                <a:gd name="T0" fmla="*/ 61 w 88"/>
                <a:gd name="T1" fmla="*/ 110 h 120"/>
                <a:gd name="T2" fmla="*/ 0 w 88"/>
                <a:gd name="T3" fmla="*/ 26 h 120"/>
                <a:gd name="T4" fmla="*/ 13 w 88"/>
                <a:gd name="T5" fmla="*/ 23 h 120"/>
                <a:gd name="T6" fmla="*/ 21 w 88"/>
                <a:gd name="T7" fmla="*/ 17 h 120"/>
                <a:gd name="T8" fmla="*/ 32 w 88"/>
                <a:gd name="T9" fmla="*/ 12 h 120"/>
                <a:gd name="T10" fmla="*/ 42 w 88"/>
                <a:gd name="T11" fmla="*/ 0 h 120"/>
                <a:gd name="T12" fmla="*/ 82 w 88"/>
                <a:gd name="T13" fmla="*/ 98 h 120"/>
                <a:gd name="T14" fmla="*/ 86 w 88"/>
                <a:gd name="T15" fmla="*/ 105 h 120"/>
                <a:gd name="T16" fmla="*/ 88 w 88"/>
                <a:gd name="T17" fmla="*/ 112 h 120"/>
                <a:gd name="T18" fmla="*/ 86 w 88"/>
                <a:gd name="T19" fmla="*/ 115 h 120"/>
                <a:gd name="T20" fmla="*/ 84 w 88"/>
                <a:gd name="T21" fmla="*/ 119 h 120"/>
                <a:gd name="T22" fmla="*/ 79 w 88"/>
                <a:gd name="T23" fmla="*/ 120 h 120"/>
                <a:gd name="T24" fmla="*/ 74 w 88"/>
                <a:gd name="T25" fmla="*/ 120 h 120"/>
                <a:gd name="T26" fmla="*/ 68 w 88"/>
                <a:gd name="T27" fmla="*/ 117 h 120"/>
                <a:gd name="T28" fmla="*/ 61 w 88"/>
                <a:gd name="T29" fmla="*/ 110 h 1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8"/>
                <a:gd name="T46" fmla="*/ 0 h 120"/>
                <a:gd name="T47" fmla="*/ 88 w 88"/>
                <a:gd name="T48" fmla="*/ 120 h 12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8" h="120">
                  <a:moveTo>
                    <a:pt x="61" y="110"/>
                  </a:moveTo>
                  <a:lnTo>
                    <a:pt x="0" y="26"/>
                  </a:lnTo>
                  <a:lnTo>
                    <a:pt x="13" y="23"/>
                  </a:lnTo>
                  <a:lnTo>
                    <a:pt x="21" y="17"/>
                  </a:lnTo>
                  <a:lnTo>
                    <a:pt x="32" y="12"/>
                  </a:lnTo>
                  <a:lnTo>
                    <a:pt x="42" y="0"/>
                  </a:lnTo>
                  <a:lnTo>
                    <a:pt x="82" y="98"/>
                  </a:lnTo>
                  <a:lnTo>
                    <a:pt x="86" y="105"/>
                  </a:lnTo>
                  <a:lnTo>
                    <a:pt x="88" y="112"/>
                  </a:lnTo>
                  <a:lnTo>
                    <a:pt x="86" y="115"/>
                  </a:lnTo>
                  <a:lnTo>
                    <a:pt x="84" y="119"/>
                  </a:lnTo>
                  <a:lnTo>
                    <a:pt x="79" y="120"/>
                  </a:lnTo>
                  <a:lnTo>
                    <a:pt x="74" y="120"/>
                  </a:lnTo>
                  <a:lnTo>
                    <a:pt x="68" y="117"/>
                  </a:lnTo>
                  <a:lnTo>
                    <a:pt x="61" y="110"/>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04" name="Freeform 1544"/>
            <p:cNvSpPr>
              <a:spLocks/>
            </p:cNvSpPr>
            <p:nvPr/>
          </p:nvSpPr>
          <p:spPr bwMode="auto">
            <a:xfrm>
              <a:off x="2877" y="1679"/>
              <a:ext cx="88" cy="120"/>
            </a:xfrm>
            <a:custGeom>
              <a:avLst/>
              <a:gdLst>
                <a:gd name="T0" fmla="*/ 61 w 88"/>
                <a:gd name="T1" fmla="*/ 110 h 120"/>
                <a:gd name="T2" fmla="*/ 0 w 88"/>
                <a:gd name="T3" fmla="*/ 26 h 120"/>
                <a:gd name="T4" fmla="*/ 13 w 88"/>
                <a:gd name="T5" fmla="*/ 23 h 120"/>
                <a:gd name="T6" fmla="*/ 21 w 88"/>
                <a:gd name="T7" fmla="*/ 17 h 120"/>
                <a:gd name="T8" fmla="*/ 32 w 88"/>
                <a:gd name="T9" fmla="*/ 12 h 120"/>
                <a:gd name="T10" fmla="*/ 42 w 88"/>
                <a:gd name="T11" fmla="*/ 0 h 120"/>
                <a:gd name="T12" fmla="*/ 82 w 88"/>
                <a:gd name="T13" fmla="*/ 98 h 120"/>
                <a:gd name="T14" fmla="*/ 86 w 88"/>
                <a:gd name="T15" fmla="*/ 105 h 120"/>
                <a:gd name="T16" fmla="*/ 88 w 88"/>
                <a:gd name="T17" fmla="*/ 112 h 120"/>
                <a:gd name="T18" fmla="*/ 86 w 88"/>
                <a:gd name="T19" fmla="*/ 115 h 120"/>
                <a:gd name="T20" fmla="*/ 84 w 88"/>
                <a:gd name="T21" fmla="*/ 119 h 120"/>
                <a:gd name="T22" fmla="*/ 79 w 88"/>
                <a:gd name="T23" fmla="*/ 120 h 120"/>
                <a:gd name="T24" fmla="*/ 74 w 88"/>
                <a:gd name="T25" fmla="*/ 120 h 120"/>
                <a:gd name="T26" fmla="*/ 68 w 88"/>
                <a:gd name="T27" fmla="*/ 117 h 120"/>
                <a:gd name="T28" fmla="*/ 61 w 88"/>
                <a:gd name="T29" fmla="*/ 110 h 1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8"/>
                <a:gd name="T46" fmla="*/ 0 h 120"/>
                <a:gd name="T47" fmla="*/ 88 w 88"/>
                <a:gd name="T48" fmla="*/ 120 h 12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8" h="120">
                  <a:moveTo>
                    <a:pt x="61" y="110"/>
                  </a:moveTo>
                  <a:lnTo>
                    <a:pt x="0" y="26"/>
                  </a:lnTo>
                  <a:lnTo>
                    <a:pt x="13" y="23"/>
                  </a:lnTo>
                  <a:lnTo>
                    <a:pt x="21" y="17"/>
                  </a:lnTo>
                  <a:lnTo>
                    <a:pt x="32" y="12"/>
                  </a:lnTo>
                  <a:lnTo>
                    <a:pt x="42" y="0"/>
                  </a:lnTo>
                  <a:lnTo>
                    <a:pt x="82" y="98"/>
                  </a:lnTo>
                  <a:lnTo>
                    <a:pt x="86" y="105"/>
                  </a:lnTo>
                  <a:lnTo>
                    <a:pt x="88" y="112"/>
                  </a:lnTo>
                  <a:lnTo>
                    <a:pt x="86" y="115"/>
                  </a:lnTo>
                  <a:lnTo>
                    <a:pt x="84" y="119"/>
                  </a:lnTo>
                  <a:lnTo>
                    <a:pt x="79" y="120"/>
                  </a:lnTo>
                  <a:lnTo>
                    <a:pt x="74" y="120"/>
                  </a:lnTo>
                  <a:lnTo>
                    <a:pt x="68" y="117"/>
                  </a:lnTo>
                  <a:lnTo>
                    <a:pt x="61" y="110"/>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405" name="Freeform 1545"/>
            <p:cNvSpPr>
              <a:spLocks/>
            </p:cNvSpPr>
            <p:nvPr/>
          </p:nvSpPr>
          <p:spPr bwMode="auto">
            <a:xfrm>
              <a:off x="2781" y="2822"/>
              <a:ext cx="159" cy="159"/>
            </a:xfrm>
            <a:custGeom>
              <a:avLst/>
              <a:gdLst>
                <a:gd name="T0" fmla="*/ 0 w 159"/>
                <a:gd name="T1" fmla="*/ 81 h 159"/>
                <a:gd name="T2" fmla="*/ 2 w 159"/>
                <a:gd name="T3" fmla="*/ 65 h 159"/>
                <a:gd name="T4" fmla="*/ 7 w 159"/>
                <a:gd name="T5" fmla="*/ 49 h 159"/>
                <a:gd name="T6" fmla="*/ 14 w 159"/>
                <a:gd name="T7" fmla="*/ 35 h 159"/>
                <a:gd name="T8" fmla="*/ 25 w 159"/>
                <a:gd name="T9" fmla="*/ 25 h 159"/>
                <a:gd name="T10" fmla="*/ 35 w 159"/>
                <a:gd name="T11" fmla="*/ 14 h 159"/>
                <a:gd name="T12" fmla="*/ 49 w 159"/>
                <a:gd name="T13" fmla="*/ 7 h 159"/>
                <a:gd name="T14" fmla="*/ 65 w 159"/>
                <a:gd name="T15" fmla="*/ 2 h 159"/>
                <a:gd name="T16" fmla="*/ 81 w 159"/>
                <a:gd name="T17" fmla="*/ 0 h 159"/>
                <a:gd name="T18" fmla="*/ 96 w 159"/>
                <a:gd name="T19" fmla="*/ 2 h 159"/>
                <a:gd name="T20" fmla="*/ 112 w 159"/>
                <a:gd name="T21" fmla="*/ 7 h 159"/>
                <a:gd name="T22" fmla="*/ 124 w 159"/>
                <a:gd name="T23" fmla="*/ 14 h 159"/>
                <a:gd name="T24" fmla="*/ 137 w 159"/>
                <a:gd name="T25" fmla="*/ 25 h 159"/>
                <a:gd name="T26" fmla="*/ 147 w 159"/>
                <a:gd name="T27" fmla="*/ 35 h 159"/>
                <a:gd name="T28" fmla="*/ 154 w 159"/>
                <a:gd name="T29" fmla="*/ 49 h 159"/>
                <a:gd name="T30" fmla="*/ 157 w 159"/>
                <a:gd name="T31" fmla="*/ 65 h 159"/>
                <a:gd name="T32" fmla="*/ 159 w 159"/>
                <a:gd name="T33" fmla="*/ 81 h 159"/>
                <a:gd name="T34" fmla="*/ 157 w 159"/>
                <a:gd name="T35" fmla="*/ 96 h 159"/>
                <a:gd name="T36" fmla="*/ 154 w 159"/>
                <a:gd name="T37" fmla="*/ 112 h 159"/>
                <a:gd name="T38" fmla="*/ 147 w 159"/>
                <a:gd name="T39" fmla="*/ 124 h 159"/>
                <a:gd name="T40" fmla="*/ 137 w 159"/>
                <a:gd name="T41" fmla="*/ 136 h 159"/>
                <a:gd name="T42" fmla="*/ 124 w 159"/>
                <a:gd name="T43" fmla="*/ 147 h 159"/>
                <a:gd name="T44" fmla="*/ 112 w 159"/>
                <a:gd name="T45" fmla="*/ 154 h 159"/>
                <a:gd name="T46" fmla="*/ 96 w 159"/>
                <a:gd name="T47" fmla="*/ 157 h 159"/>
                <a:gd name="T48" fmla="*/ 81 w 159"/>
                <a:gd name="T49" fmla="*/ 159 h 159"/>
                <a:gd name="T50" fmla="*/ 65 w 159"/>
                <a:gd name="T51" fmla="*/ 157 h 159"/>
                <a:gd name="T52" fmla="*/ 49 w 159"/>
                <a:gd name="T53" fmla="*/ 154 h 159"/>
                <a:gd name="T54" fmla="*/ 35 w 159"/>
                <a:gd name="T55" fmla="*/ 147 h 159"/>
                <a:gd name="T56" fmla="*/ 25 w 159"/>
                <a:gd name="T57" fmla="*/ 136 h 159"/>
                <a:gd name="T58" fmla="*/ 14 w 159"/>
                <a:gd name="T59" fmla="*/ 124 h 159"/>
                <a:gd name="T60" fmla="*/ 7 w 159"/>
                <a:gd name="T61" fmla="*/ 112 h 159"/>
                <a:gd name="T62" fmla="*/ 2 w 159"/>
                <a:gd name="T63" fmla="*/ 96 h 159"/>
                <a:gd name="T64" fmla="*/ 0 w 159"/>
                <a:gd name="T65" fmla="*/ 81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0" y="81"/>
                  </a:moveTo>
                  <a:lnTo>
                    <a:pt x="2" y="65"/>
                  </a:lnTo>
                  <a:lnTo>
                    <a:pt x="7" y="49"/>
                  </a:lnTo>
                  <a:lnTo>
                    <a:pt x="14" y="35"/>
                  </a:lnTo>
                  <a:lnTo>
                    <a:pt x="25" y="25"/>
                  </a:lnTo>
                  <a:lnTo>
                    <a:pt x="35" y="14"/>
                  </a:lnTo>
                  <a:lnTo>
                    <a:pt x="49" y="7"/>
                  </a:lnTo>
                  <a:lnTo>
                    <a:pt x="65" y="2"/>
                  </a:lnTo>
                  <a:lnTo>
                    <a:pt x="81" y="0"/>
                  </a:lnTo>
                  <a:lnTo>
                    <a:pt x="96" y="2"/>
                  </a:lnTo>
                  <a:lnTo>
                    <a:pt x="112" y="7"/>
                  </a:lnTo>
                  <a:lnTo>
                    <a:pt x="124" y="14"/>
                  </a:lnTo>
                  <a:lnTo>
                    <a:pt x="137" y="25"/>
                  </a:lnTo>
                  <a:lnTo>
                    <a:pt x="147" y="35"/>
                  </a:lnTo>
                  <a:lnTo>
                    <a:pt x="154" y="49"/>
                  </a:lnTo>
                  <a:lnTo>
                    <a:pt x="157" y="65"/>
                  </a:lnTo>
                  <a:lnTo>
                    <a:pt x="159" y="81"/>
                  </a:lnTo>
                  <a:lnTo>
                    <a:pt x="157" y="96"/>
                  </a:lnTo>
                  <a:lnTo>
                    <a:pt x="154" y="112"/>
                  </a:lnTo>
                  <a:lnTo>
                    <a:pt x="147" y="124"/>
                  </a:lnTo>
                  <a:lnTo>
                    <a:pt x="137" y="136"/>
                  </a:lnTo>
                  <a:lnTo>
                    <a:pt x="124" y="147"/>
                  </a:lnTo>
                  <a:lnTo>
                    <a:pt x="112" y="154"/>
                  </a:lnTo>
                  <a:lnTo>
                    <a:pt x="96" y="157"/>
                  </a:lnTo>
                  <a:lnTo>
                    <a:pt x="81" y="159"/>
                  </a:lnTo>
                  <a:lnTo>
                    <a:pt x="65" y="157"/>
                  </a:lnTo>
                  <a:lnTo>
                    <a:pt x="49" y="154"/>
                  </a:lnTo>
                  <a:lnTo>
                    <a:pt x="35" y="147"/>
                  </a:lnTo>
                  <a:lnTo>
                    <a:pt x="25" y="136"/>
                  </a:lnTo>
                  <a:lnTo>
                    <a:pt x="14" y="124"/>
                  </a:lnTo>
                  <a:lnTo>
                    <a:pt x="7" y="112"/>
                  </a:lnTo>
                  <a:lnTo>
                    <a:pt x="2" y="96"/>
                  </a:lnTo>
                  <a:lnTo>
                    <a:pt x="0" y="81"/>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06" name="Freeform 1546"/>
            <p:cNvSpPr>
              <a:spLocks/>
            </p:cNvSpPr>
            <p:nvPr/>
          </p:nvSpPr>
          <p:spPr bwMode="auto">
            <a:xfrm>
              <a:off x="2629" y="2848"/>
              <a:ext cx="109" cy="109"/>
            </a:xfrm>
            <a:custGeom>
              <a:avLst/>
              <a:gdLst>
                <a:gd name="T0" fmla="*/ 0 w 109"/>
                <a:gd name="T1" fmla="*/ 55 h 109"/>
                <a:gd name="T2" fmla="*/ 2 w 109"/>
                <a:gd name="T3" fmla="*/ 44 h 109"/>
                <a:gd name="T4" fmla="*/ 4 w 109"/>
                <a:gd name="T5" fmla="*/ 34 h 109"/>
                <a:gd name="T6" fmla="*/ 9 w 109"/>
                <a:gd name="T7" fmla="*/ 25 h 109"/>
                <a:gd name="T8" fmla="*/ 16 w 109"/>
                <a:gd name="T9" fmla="*/ 16 h 109"/>
                <a:gd name="T10" fmla="*/ 23 w 109"/>
                <a:gd name="T11" fmla="*/ 9 h 109"/>
                <a:gd name="T12" fmla="*/ 34 w 109"/>
                <a:gd name="T13" fmla="*/ 4 h 109"/>
                <a:gd name="T14" fmla="*/ 44 w 109"/>
                <a:gd name="T15" fmla="*/ 2 h 109"/>
                <a:gd name="T16" fmla="*/ 55 w 109"/>
                <a:gd name="T17" fmla="*/ 0 h 109"/>
                <a:gd name="T18" fmla="*/ 65 w 109"/>
                <a:gd name="T19" fmla="*/ 2 h 109"/>
                <a:gd name="T20" fmla="*/ 76 w 109"/>
                <a:gd name="T21" fmla="*/ 4 h 109"/>
                <a:gd name="T22" fmla="*/ 84 w 109"/>
                <a:gd name="T23" fmla="*/ 9 h 109"/>
                <a:gd name="T24" fmla="*/ 93 w 109"/>
                <a:gd name="T25" fmla="*/ 16 h 109"/>
                <a:gd name="T26" fmla="*/ 98 w 109"/>
                <a:gd name="T27" fmla="*/ 25 h 109"/>
                <a:gd name="T28" fmla="*/ 103 w 109"/>
                <a:gd name="T29" fmla="*/ 34 h 109"/>
                <a:gd name="T30" fmla="*/ 107 w 109"/>
                <a:gd name="T31" fmla="*/ 44 h 109"/>
                <a:gd name="T32" fmla="*/ 109 w 109"/>
                <a:gd name="T33" fmla="*/ 55 h 109"/>
                <a:gd name="T34" fmla="*/ 107 w 109"/>
                <a:gd name="T35" fmla="*/ 65 h 109"/>
                <a:gd name="T36" fmla="*/ 103 w 109"/>
                <a:gd name="T37" fmla="*/ 76 h 109"/>
                <a:gd name="T38" fmla="*/ 98 w 109"/>
                <a:gd name="T39" fmla="*/ 84 h 109"/>
                <a:gd name="T40" fmla="*/ 93 w 109"/>
                <a:gd name="T41" fmla="*/ 93 h 109"/>
                <a:gd name="T42" fmla="*/ 84 w 109"/>
                <a:gd name="T43" fmla="*/ 98 h 109"/>
                <a:gd name="T44" fmla="*/ 76 w 109"/>
                <a:gd name="T45" fmla="*/ 103 h 109"/>
                <a:gd name="T46" fmla="*/ 65 w 109"/>
                <a:gd name="T47" fmla="*/ 107 h 109"/>
                <a:gd name="T48" fmla="*/ 55 w 109"/>
                <a:gd name="T49" fmla="*/ 109 h 109"/>
                <a:gd name="T50" fmla="*/ 44 w 109"/>
                <a:gd name="T51" fmla="*/ 107 h 109"/>
                <a:gd name="T52" fmla="*/ 34 w 109"/>
                <a:gd name="T53" fmla="*/ 103 h 109"/>
                <a:gd name="T54" fmla="*/ 23 w 109"/>
                <a:gd name="T55" fmla="*/ 98 h 109"/>
                <a:gd name="T56" fmla="*/ 16 w 109"/>
                <a:gd name="T57" fmla="*/ 93 h 109"/>
                <a:gd name="T58" fmla="*/ 9 w 109"/>
                <a:gd name="T59" fmla="*/ 84 h 109"/>
                <a:gd name="T60" fmla="*/ 4 w 109"/>
                <a:gd name="T61" fmla="*/ 76 h 109"/>
                <a:gd name="T62" fmla="*/ 2 w 109"/>
                <a:gd name="T63" fmla="*/ 65 h 109"/>
                <a:gd name="T64" fmla="*/ 0 w 109"/>
                <a:gd name="T65" fmla="*/ 55 h 10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9"/>
                <a:gd name="T100" fmla="*/ 0 h 109"/>
                <a:gd name="T101" fmla="*/ 109 w 109"/>
                <a:gd name="T102" fmla="*/ 109 h 10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9" h="109">
                  <a:moveTo>
                    <a:pt x="0" y="55"/>
                  </a:moveTo>
                  <a:lnTo>
                    <a:pt x="2" y="44"/>
                  </a:lnTo>
                  <a:lnTo>
                    <a:pt x="4" y="34"/>
                  </a:lnTo>
                  <a:lnTo>
                    <a:pt x="9" y="25"/>
                  </a:lnTo>
                  <a:lnTo>
                    <a:pt x="16" y="16"/>
                  </a:lnTo>
                  <a:lnTo>
                    <a:pt x="23" y="9"/>
                  </a:lnTo>
                  <a:lnTo>
                    <a:pt x="34" y="4"/>
                  </a:lnTo>
                  <a:lnTo>
                    <a:pt x="44" y="2"/>
                  </a:lnTo>
                  <a:lnTo>
                    <a:pt x="55" y="0"/>
                  </a:lnTo>
                  <a:lnTo>
                    <a:pt x="65" y="2"/>
                  </a:lnTo>
                  <a:lnTo>
                    <a:pt x="76" y="4"/>
                  </a:lnTo>
                  <a:lnTo>
                    <a:pt x="84" y="9"/>
                  </a:lnTo>
                  <a:lnTo>
                    <a:pt x="93" y="16"/>
                  </a:lnTo>
                  <a:lnTo>
                    <a:pt x="98" y="25"/>
                  </a:lnTo>
                  <a:lnTo>
                    <a:pt x="103" y="34"/>
                  </a:lnTo>
                  <a:lnTo>
                    <a:pt x="107" y="44"/>
                  </a:lnTo>
                  <a:lnTo>
                    <a:pt x="109" y="55"/>
                  </a:lnTo>
                  <a:lnTo>
                    <a:pt x="107" y="65"/>
                  </a:lnTo>
                  <a:lnTo>
                    <a:pt x="103" y="76"/>
                  </a:lnTo>
                  <a:lnTo>
                    <a:pt x="98" y="84"/>
                  </a:lnTo>
                  <a:lnTo>
                    <a:pt x="93" y="93"/>
                  </a:lnTo>
                  <a:lnTo>
                    <a:pt x="84" y="98"/>
                  </a:lnTo>
                  <a:lnTo>
                    <a:pt x="76" y="103"/>
                  </a:lnTo>
                  <a:lnTo>
                    <a:pt x="65" y="107"/>
                  </a:lnTo>
                  <a:lnTo>
                    <a:pt x="55" y="109"/>
                  </a:lnTo>
                  <a:lnTo>
                    <a:pt x="44" y="107"/>
                  </a:lnTo>
                  <a:lnTo>
                    <a:pt x="34" y="103"/>
                  </a:lnTo>
                  <a:lnTo>
                    <a:pt x="23" y="98"/>
                  </a:lnTo>
                  <a:lnTo>
                    <a:pt x="16" y="93"/>
                  </a:lnTo>
                  <a:lnTo>
                    <a:pt x="9" y="84"/>
                  </a:lnTo>
                  <a:lnTo>
                    <a:pt x="4" y="76"/>
                  </a:lnTo>
                  <a:lnTo>
                    <a:pt x="2" y="65"/>
                  </a:lnTo>
                  <a:lnTo>
                    <a:pt x="0" y="55"/>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07" name="Freeform 1547"/>
            <p:cNvSpPr>
              <a:spLocks/>
            </p:cNvSpPr>
            <p:nvPr/>
          </p:nvSpPr>
          <p:spPr bwMode="auto">
            <a:xfrm>
              <a:off x="2732" y="2878"/>
              <a:ext cx="72" cy="49"/>
            </a:xfrm>
            <a:custGeom>
              <a:avLst/>
              <a:gdLst>
                <a:gd name="T0" fmla="*/ 62 w 72"/>
                <a:gd name="T1" fmla="*/ 42 h 49"/>
                <a:gd name="T2" fmla="*/ 0 w 72"/>
                <a:gd name="T3" fmla="*/ 49 h 49"/>
                <a:gd name="T4" fmla="*/ 2 w 72"/>
                <a:gd name="T5" fmla="*/ 35 h 49"/>
                <a:gd name="T6" fmla="*/ 2 w 72"/>
                <a:gd name="T7" fmla="*/ 25 h 49"/>
                <a:gd name="T8" fmla="*/ 2 w 72"/>
                <a:gd name="T9" fmla="*/ 14 h 49"/>
                <a:gd name="T10" fmla="*/ 0 w 72"/>
                <a:gd name="T11" fmla="*/ 0 h 49"/>
                <a:gd name="T12" fmla="*/ 62 w 72"/>
                <a:gd name="T13" fmla="*/ 7 h 49"/>
                <a:gd name="T14" fmla="*/ 67 w 72"/>
                <a:gd name="T15" fmla="*/ 9 h 49"/>
                <a:gd name="T16" fmla="*/ 70 w 72"/>
                <a:gd name="T17" fmla="*/ 12 h 49"/>
                <a:gd name="T18" fmla="*/ 72 w 72"/>
                <a:gd name="T19" fmla="*/ 18 h 49"/>
                <a:gd name="T20" fmla="*/ 72 w 72"/>
                <a:gd name="T21" fmla="*/ 25 h 49"/>
                <a:gd name="T22" fmla="*/ 72 w 72"/>
                <a:gd name="T23" fmla="*/ 30 h 49"/>
                <a:gd name="T24" fmla="*/ 70 w 72"/>
                <a:gd name="T25" fmla="*/ 37 h 49"/>
                <a:gd name="T26" fmla="*/ 67 w 72"/>
                <a:gd name="T27" fmla="*/ 40 h 49"/>
                <a:gd name="T28" fmla="*/ 62 w 72"/>
                <a:gd name="T29" fmla="*/ 42 h 4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2"/>
                <a:gd name="T46" fmla="*/ 0 h 49"/>
                <a:gd name="T47" fmla="*/ 72 w 72"/>
                <a:gd name="T48" fmla="*/ 49 h 4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2" h="49">
                  <a:moveTo>
                    <a:pt x="62" y="42"/>
                  </a:moveTo>
                  <a:lnTo>
                    <a:pt x="0" y="49"/>
                  </a:lnTo>
                  <a:lnTo>
                    <a:pt x="2" y="35"/>
                  </a:lnTo>
                  <a:lnTo>
                    <a:pt x="2" y="25"/>
                  </a:lnTo>
                  <a:lnTo>
                    <a:pt x="2" y="14"/>
                  </a:lnTo>
                  <a:lnTo>
                    <a:pt x="0" y="0"/>
                  </a:lnTo>
                  <a:lnTo>
                    <a:pt x="62" y="7"/>
                  </a:lnTo>
                  <a:lnTo>
                    <a:pt x="67" y="9"/>
                  </a:lnTo>
                  <a:lnTo>
                    <a:pt x="70" y="12"/>
                  </a:lnTo>
                  <a:lnTo>
                    <a:pt x="72" y="18"/>
                  </a:lnTo>
                  <a:lnTo>
                    <a:pt x="72" y="25"/>
                  </a:lnTo>
                  <a:lnTo>
                    <a:pt x="72" y="30"/>
                  </a:lnTo>
                  <a:lnTo>
                    <a:pt x="70" y="37"/>
                  </a:lnTo>
                  <a:lnTo>
                    <a:pt x="67" y="40"/>
                  </a:lnTo>
                  <a:lnTo>
                    <a:pt x="62" y="42"/>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08" name="Freeform 1548"/>
            <p:cNvSpPr>
              <a:spLocks/>
            </p:cNvSpPr>
            <p:nvPr/>
          </p:nvSpPr>
          <p:spPr bwMode="auto">
            <a:xfrm>
              <a:off x="2732" y="2878"/>
              <a:ext cx="72" cy="49"/>
            </a:xfrm>
            <a:custGeom>
              <a:avLst/>
              <a:gdLst>
                <a:gd name="T0" fmla="*/ 62 w 72"/>
                <a:gd name="T1" fmla="*/ 42 h 49"/>
                <a:gd name="T2" fmla="*/ 0 w 72"/>
                <a:gd name="T3" fmla="*/ 49 h 49"/>
                <a:gd name="T4" fmla="*/ 2 w 72"/>
                <a:gd name="T5" fmla="*/ 35 h 49"/>
                <a:gd name="T6" fmla="*/ 2 w 72"/>
                <a:gd name="T7" fmla="*/ 25 h 49"/>
                <a:gd name="T8" fmla="*/ 2 w 72"/>
                <a:gd name="T9" fmla="*/ 14 h 49"/>
                <a:gd name="T10" fmla="*/ 0 w 72"/>
                <a:gd name="T11" fmla="*/ 0 h 49"/>
                <a:gd name="T12" fmla="*/ 62 w 72"/>
                <a:gd name="T13" fmla="*/ 7 h 49"/>
                <a:gd name="T14" fmla="*/ 67 w 72"/>
                <a:gd name="T15" fmla="*/ 9 h 49"/>
                <a:gd name="T16" fmla="*/ 70 w 72"/>
                <a:gd name="T17" fmla="*/ 12 h 49"/>
                <a:gd name="T18" fmla="*/ 72 w 72"/>
                <a:gd name="T19" fmla="*/ 18 h 49"/>
                <a:gd name="T20" fmla="*/ 72 w 72"/>
                <a:gd name="T21" fmla="*/ 25 h 49"/>
                <a:gd name="T22" fmla="*/ 72 w 72"/>
                <a:gd name="T23" fmla="*/ 30 h 49"/>
                <a:gd name="T24" fmla="*/ 70 w 72"/>
                <a:gd name="T25" fmla="*/ 37 h 49"/>
                <a:gd name="T26" fmla="*/ 67 w 72"/>
                <a:gd name="T27" fmla="*/ 40 h 49"/>
                <a:gd name="T28" fmla="*/ 62 w 72"/>
                <a:gd name="T29" fmla="*/ 42 h 4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2"/>
                <a:gd name="T46" fmla="*/ 0 h 49"/>
                <a:gd name="T47" fmla="*/ 72 w 72"/>
                <a:gd name="T48" fmla="*/ 49 h 4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2" h="49">
                  <a:moveTo>
                    <a:pt x="62" y="42"/>
                  </a:moveTo>
                  <a:lnTo>
                    <a:pt x="0" y="49"/>
                  </a:lnTo>
                  <a:lnTo>
                    <a:pt x="2" y="35"/>
                  </a:lnTo>
                  <a:lnTo>
                    <a:pt x="2" y="25"/>
                  </a:lnTo>
                  <a:lnTo>
                    <a:pt x="2" y="14"/>
                  </a:lnTo>
                  <a:lnTo>
                    <a:pt x="0" y="0"/>
                  </a:lnTo>
                  <a:lnTo>
                    <a:pt x="62" y="7"/>
                  </a:lnTo>
                  <a:lnTo>
                    <a:pt x="67" y="9"/>
                  </a:lnTo>
                  <a:lnTo>
                    <a:pt x="70" y="12"/>
                  </a:lnTo>
                  <a:lnTo>
                    <a:pt x="72" y="18"/>
                  </a:lnTo>
                  <a:lnTo>
                    <a:pt x="72" y="25"/>
                  </a:lnTo>
                  <a:lnTo>
                    <a:pt x="72" y="30"/>
                  </a:lnTo>
                  <a:lnTo>
                    <a:pt x="70" y="37"/>
                  </a:lnTo>
                  <a:lnTo>
                    <a:pt x="67" y="40"/>
                  </a:lnTo>
                  <a:lnTo>
                    <a:pt x="62" y="42"/>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409" name="Freeform 1549"/>
            <p:cNvSpPr>
              <a:spLocks/>
            </p:cNvSpPr>
            <p:nvPr/>
          </p:nvSpPr>
          <p:spPr bwMode="auto">
            <a:xfrm>
              <a:off x="2860" y="2726"/>
              <a:ext cx="85" cy="114"/>
            </a:xfrm>
            <a:custGeom>
              <a:avLst/>
              <a:gdLst>
                <a:gd name="T0" fmla="*/ 63 w 85"/>
                <a:gd name="T1" fmla="*/ 7 h 114"/>
                <a:gd name="T2" fmla="*/ 0 w 85"/>
                <a:gd name="T3" fmla="*/ 96 h 114"/>
                <a:gd name="T4" fmla="*/ 14 w 85"/>
                <a:gd name="T5" fmla="*/ 98 h 114"/>
                <a:gd name="T6" fmla="*/ 26 w 85"/>
                <a:gd name="T7" fmla="*/ 102 h 114"/>
                <a:gd name="T8" fmla="*/ 38 w 85"/>
                <a:gd name="T9" fmla="*/ 107 h 114"/>
                <a:gd name="T10" fmla="*/ 49 w 85"/>
                <a:gd name="T11" fmla="*/ 114 h 114"/>
                <a:gd name="T12" fmla="*/ 82 w 85"/>
                <a:gd name="T13" fmla="*/ 19 h 114"/>
                <a:gd name="T14" fmla="*/ 85 w 85"/>
                <a:gd name="T15" fmla="*/ 14 h 114"/>
                <a:gd name="T16" fmla="*/ 85 w 85"/>
                <a:gd name="T17" fmla="*/ 9 h 114"/>
                <a:gd name="T18" fmla="*/ 85 w 85"/>
                <a:gd name="T19" fmla="*/ 6 h 114"/>
                <a:gd name="T20" fmla="*/ 84 w 85"/>
                <a:gd name="T21" fmla="*/ 2 h 114"/>
                <a:gd name="T22" fmla="*/ 78 w 85"/>
                <a:gd name="T23" fmla="*/ 0 h 114"/>
                <a:gd name="T24" fmla="*/ 75 w 85"/>
                <a:gd name="T25" fmla="*/ 2 h 114"/>
                <a:gd name="T26" fmla="*/ 70 w 85"/>
                <a:gd name="T27" fmla="*/ 4 h 114"/>
                <a:gd name="T28" fmla="*/ 63 w 85"/>
                <a:gd name="T29" fmla="*/ 7 h 11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114"/>
                <a:gd name="T47" fmla="*/ 85 w 85"/>
                <a:gd name="T48" fmla="*/ 114 h 11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114">
                  <a:moveTo>
                    <a:pt x="63" y="7"/>
                  </a:moveTo>
                  <a:lnTo>
                    <a:pt x="0" y="96"/>
                  </a:lnTo>
                  <a:lnTo>
                    <a:pt x="14" y="98"/>
                  </a:lnTo>
                  <a:lnTo>
                    <a:pt x="26" y="102"/>
                  </a:lnTo>
                  <a:lnTo>
                    <a:pt x="38" y="107"/>
                  </a:lnTo>
                  <a:lnTo>
                    <a:pt x="49" y="114"/>
                  </a:lnTo>
                  <a:lnTo>
                    <a:pt x="82" y="19"/>
                  </a:lnTo>
                  <a:lnTo>
                    <a:pt x="85" y="14"/>
                  </a:lnTo>
                  <a:lnTo>
                    <a:pt x="85" y="9"/>
                  </a:lnTo>
                  <a:lnTo>
                    <a:pt x="85" y="6"/>
                  </a:lnTo>
                  <a:lnTo>
                    <a:pt x="84" y="2"/>
                  </a:lnTo>
                  <a:lnTo>
                    <a:pt x="78" y="0"/>
                  </a:lnTo>
                  <a:lnTo>
                    <a:pt x="75" y="2"/>
                  </a:lnTo>
                  <a:lnTo>
                    <a:pt x="70" y="4"/>
                  </a:lnTo>
                  <a:lnTo>
                    <a:pt x="63" y="7"/>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10" name="Freeform 1550"/>
            <p:cNvSpPr>
              <a:spLocks/>
            </p:cNvSpPr>
            <p:nvPr/>
          </p:nvSpPr>
          <p:spPr bwMode="auto">
            <a:xfrm>
              <a:off x="2860" y="2726"/>
              <a:ext cx="85" cy="114"/>
            </a:xfrm>
            <a:custGeom>
              <a:avLst/>
              <a:gdLst>
                <a:gd name="T0" fmla="*/ 63 w 85"/>
                <a:gd name="T1" fmla="*/ 7 h 114"/>
                <a:gd name="T2" fmla="*/ 0 w 85"/>
                <a:gd name="T3" fmla="*/ 96 h 114"/>
                <a:gd name="T4" fmla="*/ 14 w 85"/>
                <a:gd name="T5" fmla="*/ 98 h 114"/>
                <a:gd name="T6" fmla="*/ 26 w 85"/>
                <a:gd name="T7" fmla="*/ 102 h 114"/>
                <a:gd name="T8" fmla="*/ 38 w 85"/>
                <a:gd name="T9" fmla="*/ 107 h 114"/>
                <a:gd name="T10" fmla="*/ 49 w 85"/>
                <a:gd name="T11" fmla="*/ 114 h 114"/>
                <a:gd name="T12" fmla="*/ 82 w 85"/>
                <a:gd name="T13" fmla="*/ 19 h 114"/>
                <a:gd name="T14" fmla="*/ 85 w 85"/>
                <a:gd name="T15" fmla="*/ 14 h 114"/>
                <a:gd name="T16" fmla="*/ 85 w 85"/>
                <a:gd name="T17" fmla="*/ 9 h 114"/>
                <a:gd name="T18" fmla="*/ 85 w 85"/>
                <a:gd name="T19" fmla="*/ 6 h 114"/>
                <a:gd name="T20" fmla="*/ 84 w 85"/>
                <a:gd name="T21" fmla="*/ 2 h 114"/>
                <a:gd name="T22" fmla="*/ 78 w 85"/>
                <a:gd name="T23" fmla="*/ 0 h 114"/>
                <a:gd name="T24" fmla="*/ 75 w 85"/>
                <a:gd name="T25" fmla="*/ 2 h 114"/>
                <a:gd name="T26" fmla="*/ 70 w 85"/>
                <a:gd name="T27" fmla="*/ 4 h 114"/>
                <a:gd name="T28" fmla="*/ 63 w 85"/>
                <a:gd name="T29" fmla="*/ 7 h 11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114"/>
                <a:gd name="T47" fmla="*/ 85 w 85"/>
                <a:gd name="T48" fmla="*/ 114 h 11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114">
                  <a:moveTo>
                    <a:pt x="63" y="7"/>
                  </a:moveTo>
                  <a:lnTo>
                    <a:pt x="0" y="96"/>
                  </a:lnTo>
                  <a:lnTo>
                    <a:pt x="14" y="98"/>
                  </a:lnTo>
                  <a:lnTo>
                    <a:pt x="26" y="102"/>
                  </a:lnTo>
                  <a:lnTo>
                    <a:pt x="38" y="107"/>
                  </a:lnTo>
                  <a:lnTo>
                    <a:pt x="49" y="114"/>
                  </a:lnTo>
                  <a:lnTo>
                    <a:pt x="82" y="19"/>
                  </a:lnTo>
                  <a:lnTo>
                    <a:pt x="85" y="14"/>
                  </a:lnTo>
                  <a:lnTo>
                    <a:pt x="85" y="9"/>
                  </a:lnTo>
                  <a:lnTo>
                    <a:pt x="85" y="6"/>
                  </a:lnTo>
                  <a:lnTo>
                    <a:pt x="84" y="2"/>
                  </a:lnTo>
                  <a:lnTo>
                    <a:pt x="78" y="0"/>
                  </a:lnTo>
                  <a:lnTo>
                    <a:pt x="75" y="2"/>
                  </a:lnTo>
                  <a:lnTo>
                    <a:pt x="70" y="4"/>
                  </a:lnTo>
                  <a:lnTo>
                    <a:pt x="63" y="7"/>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411" name="Freeform 1551"/>
            <p:cNvSpPr>
              <a:spLocks/>
            </p:cNvSpPr>
            <p:nvPr/>
          </p:nvSpPr>
          <p:spPr bwMode="auto">
            <a:xfrm>
              <a:off x="2893" y="4076"/>
              <a:ext cx="155" cy="157"/>
            </a:xfrm>
            <a:custGeom>
              <a:avLst/>
              <a:gdLst>
                <a:gd name="T0" fmla="*/ 155 w 155"/>
                <a:gd name="T1" fmla="*/ 78 h 157"/>
                <a:gd name="T2" fmla="*/ 154 w 155"/>
                <a:gd name="T3" fmla="*/ 94 h 157"/>
                <a:gd name="T4" fmla="*/ 150 w 155"/>
                <a:gd name="T5" fmla="*/ 108 h 157"/>
                <a:gd name="T6" fmla="*/ 142 w 155"/>
                <a:gd name="T7" fmla="*/ 122 h 157"/>
                <a:gd name="T8" fmla="*/ 133 w 155"/>
                <a:gd name="T9" fmla="*/ 134 h 157"/>
                <a:gd name="T10" fmla="*/ 121 w 155"/>
                <a:gd name="T11" fmla="*/ 143 h 157"/>
                <a:gd name="T12" fmla="*/ 108 w 155"/>
                <a:gd name="T13" fmla="*/ 150 h 157"/>
                <a:gd name="T14" fmla="*/ 93 w 155"/>
                <a:gd name="T15" fmla="*/ 155 h 157"/>
                <a:gd name="T16" fmla="*/ 77 w 155"/>
                <a:gd name="T17" fmla="*/ 157 h 157"/>
                <a:gd name="T18" fmla="*/ 63 w 155"/>
                <a:gd name="T19" fmla="*/ 155 h 157"/>
                <a:gd name="T20" fmla="*/ 47 w 155"/>
                <a:gd name="T21" fmla="*/ 150 h 157"/>
                <a:gd name="T22" fmla="*/ 35 w 155"/>
                <a:gd name="T23" fmla="*/ 143 h 157"/>
                <a:gd name="T24" fmla="*/ 23 w 155"/>
                <a:gd name="T25" fmla="*/ 134 h 157"/>
                <a:gd name="T26" fmla="*/ 14 w 155"/>
                <a:gd name="T27" fmla="*/ 122 h 157"/>
                <a:gd name="T28" fmla="*/ 5 w 155"/>
                <a:gd name="T29" fmla="*/ 108 h 157"/>
                <a:gd name="T30" fmla="*/ 2 w 155"/>
                <a:gd name="T31" fmla="*/ 94 h 157"/>
                <a:gd name="T32" fmla="*/ 0 w 155"/>
                <a:gd name="T33" fmla="*/ 78 h 157"/>
                <a:gd name="T34" fmla="*/ 2 w 155"/>
                <a:gd name="T35" fmla="*/ 63 h 157"/>
                <a:gd name="T36" fmla="*/ 5 w 155"/>
                <a:gd name="T37" fmla="*/ 49 h 157"/>
                <a:gd name="T38" fmla="*/ 14 w 155"/>
                <a:gd name="T39" fmla="*/ 35 h 157"/>
                <a:gd name="T40" fmla="*/ 23 w 155"/>
                <a:gd name="T41" fmla="*/ 24 h 157"/>
                <a:gd name="T42" fmla="*/ 35 w 155"/>
                <a:gd name="T43" fmla="*/ 14 h 157"/>
                <a:gd name="T44" fmla="*/ 47 w 155"/>
                <a:gd name="T45" fmla="*/ 7 h 157"/>
                <a:gd name="T46" fmla="*/ 63 w 155"/>
                <a:gd name="T47" fmla="*/ 2 h 157"/>
                <a:gd name="T48" fmla="*/ 77 w 155"/>
                <a:gd name="T49" fmla="*/ 0 h 157"/>
                <a:gd name="T50" fmla="*/ 93 w 155"/>
                <a:gd name="T51" fmla="*/ 2 h 157"/>
                <a:gd name="T52" fmla="*/ 108 w 155"/>
                <a:gd name="T53" fmla="*/ 7 h 157"/>
                <a:gd name="T54" fmla="*/ 121 w 155"/>
                <a:gd name="T55" fmla="*/ 14 h 157"/>
                <a:gd name="T56" fmla="*/ 133 w 155"/>
                <a:gd name="T57" fmla="*/ 24 h 157"/>
                <a:gd name="T58" fmla="*/ 142 w 155"/>
                <a:gd name="T59" fmla="*/ 35 h 157"/>
                <a:gd name="T60" fmla="*/ 150 w 155"/>
                <a:gd name="T61" fmla="*/ 49 h 157"/>
                <a:gd name="T62" fmla="*/ 154 w 155"/>
                <a:gd name="T63" fmla="*/ 63 h 157"/>
                <a:gd name="T64" fmla="*/ 155 w 155"/>
                <a:gd name="T65" fmla="*/ 78 h 1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5"/>
                <a:gd name="T100" fmla="*/ 0 h 157"/>
                <a:gd name="T101" fmla="*/ 155 w 155"/>
                <a:gd name="T102" fmla="*/ 157 h 1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5" h="157">
                  <a:moveTo>
                    <a:pt x="155" y="78"/>
                  </a:moveTo>
                  <a:lnTo>
                    <a:pt x="154" y="94"/>
                  </a:lnTo>
                  <a:lnTo>
                    <a:pt x="150" y="108"/>
                  </a:lnTo>
                  <a:lnTo>
                    <a:pt x="142" y="122"/>
                  </a:lnTo>
                  <a:lnTo>
                    <a:pt x="133" y="134"/>
                  </a:lnTo>
                  <a:lnTo>
                    <a:pt x="121" y="143"/>
                  </a:lnTo>
                  <a:lnTo>
                    <a:pt x="108" y="150"/>
                  </a:lnTo>
                  <a:lnTo>
                    <a:pt x="93" y="155"/>
                  </a:lnTo>
                  <a:lnTo>
                    <a:pt x="77" y="157"/>
                  </a:lnTo>
                  <a:lnTo>
                    <a:pt x="63" y="155"/>
                  </a:lnTo>
                  <a:lnTo>
                    <a:pt x="47" y="150"/>
                  </a:lnTo>
                  <a:lnTo>
                    <a:pt x="35" y="143"/>
                  </a:lnTo>
                  <a:lnTo>
                    <a:pt x="23" y="134"/>
                  </a:lnTo>
                  <a:lnTo>
                    <a:pt x="14" y="122"/>
                  </a:lnTo>
                  <a:lnTo>
                    <a:pt x="5" y="108"/>
                  </a:lnTo>
                  <a:lnTo>
                    <a:pt x="2" y="94"/>
                  </a:lnTo>
                  <a:lnTo>
                    <a:pt x="0" y="78"/>
                  </a:lnTo>
                  <a:lnTo>
                    <a:pt x="2" y="63"/>
                  </a:lnTo>
                  <a:lnTo>
                    <a:pt x="5" y="49"/>
                  </a:lnTo>
                  <a:lnTo>
                    <a:pt x="14" y="35"/>
                  </a:lnTo>
                  <a:lnTo>
                    <a:pt x="23" y="24"/>
                  </a:lnTo>
                  <a:lnTo>
                    <a:pt x="35" y="14"/>
                  </a:lnTo>
                  <a:lnTo>
                    <a:pt x="47" y="7"/>
                  </a:lnTo>
                  <a:lnTo>
                    <a:pt x="63" y="2"/>
                  </a:lnTo>
                  <a:lnTo>
                    <a:pt x="77" y="0"/>
                  </a:lnTo>
                  <a:lnTo>
                    <a:pt x="93" y="2"/>
                  </a:lnTo>
                  <a:lnTo>
                    <a:pt x="108" y="7"/>
                  </a:lnTo>
                  <a:lnTo>
                    <a:pt x="121" y="14"/>
                  </a:lnTo>
                  <a:lnTo>
                    <a:pt x="133" y="24"/>
                  </a:lnTo>
                  <a:lnTo>
                    <a:pt x="142" y="35"/>
                  </a:lnTo>
                  <a:lnTo>
                    <a:pt x="150" y="49"/>
                  </a:lnTo>
                  <a:lnTo>
                    <a:pt x="154" y="63"/>
                  </a:lnTo>
                  <a:lnTo>
                    <a:pt x="155" y="78"/>
                  </a:lnTo>
                  <a:close/>
                </a:path>
              </a:pathLst>
            </a:custGeom>
            <a:gradFill rotWithShape="1">
              <a:gsLst>
                <a:gs pos="0">
                  <a:srgbClr val="FFE3B9"/>
                </a:gs>
                <a:gs pos="100000">
                  <a:srgbClr val="FF99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12" name="Freeform 1552"/>
            <p:cNvSpPr>
              <a:spLocks/>
            </p:cNvSpPr>
            <p:nvPr/>
          </p:nvSpPr>
          <p:spPr bwMode="auto">
            <a:xfrm>
              <a:off x="2788" y="3685"/>
              <a:ext cx="159" cy="159"/>
            </a:xfrm>
            <a:custGeom>
              <a:avLst/>
              <a:gdLst>
                <a:gd name="T0" fmla="*/ 0 w 159"/>
                <a:gd name="T1" fmla="*/ 78 h 159"/>
                <a:gd name="T2" fmla="*/ 2 w 159"/>
                <a:gd name="T3" fmla="*/ 63 h 159"/>
                <a:gd name="T4" fmla="*/ 7 w 159"/>
                <a:gd name="T5" fmla="*/ 49 h 159"/>
                <a:gd name="T6" fmla="*/ 14 w 159"/>
                <a:gd name="T7" fmla="*/ 35 h 159"/>
                <a:gd name="T8" fmla="*/ 25 w 159"/>
                <a:gd name="T9" fmla="*/ 22 h 159"/>
                <a:gd name="T10" fmla="*/ 35 w 159"/>
                <a:gd name="T11" fmla="*/ 14 h 159"/>
                <a:gd name="T12" fmla="*/ 49 w 159"/>
                <a:gd name="T13" fmla="*/ 5 h 159"/>
                <a:gd name="T14" fmla="*/ 65 w 159"/>
                <a:gd name="T15" fmla="*/ 1 h 159"/>
                <a:gd name="T16" fmla="*/ 81 w 159"/>
                <a:gd name="T17" fmla="*/ 0 h 159"/>
                <a:gd name="T18" fmla="*/ 96 w 159"/>
                <a:gd name="T19" fmla="*/ 1 h 159"/>
                <a:gd name="T20" fmla="*/ 112 w 159"/>
                <a:gd name="T21" fmla="*/ 5 h 159"/>
                <a:gd name="T22" fmla="*/ 124 w 159"/>
                <a:gd name="T23" fmla="*/ 14 h 159"/>
                <a:gd name="T24" fmla="*/ 137 w 159"/>
                <a:gd name="T25" fmla="*/ 22 h 159"/>
                <a:gd name="T26" fmla="*/ 147 w 159"/>
                <a:gd name="T27" fmla="*/ 35 h 159"/>
                <a:gd name="T28" fmla="*/ 154 w 159"/>
                <a:gd name="T29" fmla="*/ 49 h 159"/>
                <a:gd name="T30" fmla="*/ 157 w 159"/>
                <a:gd name="T31" fmla="*/ 63 h 159"/>
                <a:gd name="T32" fmla="*/ 159 w 159"/>
                <a:gd name="T33" fmla="*/ 78 h 159"/>
                <a:gd name="T34" fmla="*/ 157 w 159"/>
                <a:gd name="T35" fmla="*/ 94 h 159"/>
                <a:gd name="T36" fmla="*/ 154 w 159"/>
                <a:gd name="T37" fmla="*/ 110 h 159"/>
                <a:gd name="T38" fmla="*/ 147 w 159"/>
                <a:gd name="T39" fmla="*/ 124 h 159"/>
                <a:gd name="T40" fmla="*/ 137 w 159"/>
                <a:gd name="T41" fmla="*/ 136 h 159"/>
                <a:gd name="T42" fmla="*/ 124 w 159"/>
                <a:gd name="T43" fmla="*/ 145 h 159"/>
                <a:gd name="T44" fmla="*/ 112 w 159"/>
                <a:gd name="T45" fmla="*/ 152 h 159"/>
                <a:gd name="T46" fmla="*/ 96 w 159"/>
                <a:gd name="T47" fmla="*/ 157 h 159"/>
                <a:gd name="T48" fmla="*/ 81 w 159"/>
                <a:gd name="T49" fmla="*/ 159 h 159"/>
                <a:gd name="T50" fmla="*/ 65 w 159"/>
                <a:gd name="T51" fmla="*/ 157 h 159"/>
                <a:gd name="T52" fmla="*/ 49 w 159"/>
                <a:gd name="T53" fmla="*/ 152 h 159"/>
                <a:gd name="T54" fmla="*/ 35 w 159"/>
                <a:gd name="T55" fmla="*/ 145 h 159"/>
                <a:gd name="T56" fmla="*/ 25 w 159"/>
                <a:gd name="T57" fmla="*/ 136 h 159"/>
                <a:gd name="T58" fmla="*/ 14 w 159"/>
                <a:gd name="T59" fmla="*/ 124 h 159"/>
                <a:gd name="T60" fmla="*/ 7 w 159"/>
                <a:gd name="T61" fmla="*/ 110 h 159"/>
                <a:gd name="T62" fmla="*/ 2 w 159"/>
                <a:gd name="T63" fmla="*/ 94 h 159"/>
                <a:gd name="T64" fmla="*/ 0 w 159"/>
                <a:gd name="T65" fmla="*/ 78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0" y="78"/>
                  </a:moveTo>
                  <a:lnTo>
                    <a:pt x="2" y="63"/>
                  </a:lnTo>
                  <a:lnTo>
                    <a:pt x="7" y="49"/>
                  </a:lnTo>
                  <a:lnTo>
                    <a:pt x="14" y="35"/>
                  </a:lnTo>
                  <a:lnTo>
                    <a:pt x="25" y="22"/>
                  </a:lnTo>
                  <a:lnTo>
                    <a:pt x="35" y="14"/>
                  </a:lnTo>
                  <a:lnTo>
                    <a:pt x="49" y="5"/>
                  </a:lnTo>
                  <a:lnTo>
                    <a:pt x="65" y="1"/>
                  </a:lnTo>
                  <a:lnTo>
                    <a:pt x="81" y="0"/>
                  </a:lnTo>
                  <a:lnTo>
                    <a:pt x="96" y="1"/>
                  </a:lnTo>
                  <a:lnTo>
                    <a:pt x="112" y="5"/>
                  </a:lnTo>
                  <a:lnTo>
                    <a:pt x="124" y="14"/>
                  </a:lnTo>
                  <a:lnTo>
                    <a:pt x="137" y="22"/>
                  </a:lnTo>
                  <a:lnTo>
                    <a:pt x="147" y="35"/>
                  </a:lnTo>
                  <a:lnTo>
                    <a:pt x="154" y="49"/>
                  </a:lnTo>
                  <a:lnTo>
                    <a:pt x="157" y="63"/>
                  </a:lnTo>
                  <a:lnTo>
                    <a:pt x="159" y="78"/>
                  </a:lnTo>
                  <a:lnTo>
                    <a:pt x="157" y="94"/>
                  </a:lnTo>
                  <a:lnTo>
                    <a:pt x="154" y="110"/>
                  </a:lnTo>
                  <a:lnTo>
                    <a:pt x="147" y="124"/>
                  </a:lnTo>
                  <a:lnTo>
                    <a:pt x="137" y="136"/>
                  </a:lnTo>
                  <a:lnTo>
                    <a:pt x="124" y="145"/>
                  </a:lnTo>
                  <a:lnTo>
                    <a:pt x="112" y="152"/>
                  </a:lnTo>
                  <a:lnTo>
                    <a:pt x="96" y="157"/>
                  </a:lnTo>
                  <a:lnTo>
                    <a:pt x="81" y="159"/>
                  </a:lnTo>
                  <a:lnTo>
                    <a:pt x="65" y="157"/>
                  </a:lnTo>
                  <a:lnTo>
                    <a:pt x="49" y="152"/>
                  </a:lnTo>
                  <a:lnTo>
                    <a:pt x="35" y="145"/>
                  </a:lnTo>
                  <a:lnTo>
                    <a:pt x="25" y="136"/>
                  </a:lnTo>
                  <a:lnTo>
                    <a:pt x="14" y="124"/>
                  </a:lnTo>
                  <a:lnTo>
                    <a:pt x="7" y="110"/>
                  </a:lnTo>
                  <a:lnTo>
                    <a:pt x="2" y="94"/>
                  </a:lnTo>
                  <a:lnTo>
                    <a:pt x="0" y="78"/>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13" name="Freeform 1553"/>
            <p:cNvSpPr>
              <a:spLocks/>
            </p:cNvSpPr>
            <p:nvPr/>
          </p:nvSpPr>
          <p:spPr bwMode="auto">
            <a:xfrm>
              <a:off x="2883" y="3451"/>
              <a:ext cx="158" cy="159"/>
            </a:xfrm>
            <a:custGeom>
              <a:avLst/>
              <a:gdLst>
                <a:gd name="T0" fmla="*/ 0 w 158"/>
                <a:gd name="T1" fmla="*/ 78 h 159"/>
                <a:gd name="T2" fmla="*/ 1 w 158"/>
                <a:gd name="T3" fmla="*/ 63 h 159"/>
                <a:gd name="T4" fmla="*/ 7 w 158"/>
                <a:gd name="T5" fmla="*/ 49 h 159"/>
                <a:gd name="T6" fmla="*/ 14 w 158"/>
                <a:gd name="T7" fmla="*/ 35 h 159"/>
                <a:gd name="T8" fmla="*/ 22 w 158"/>
                <a:gd name="T9" fmla="*/ 22 h 159"/>
                <a:gd name="T10" fmla="*/ 35 w 158"/>
                <a:gd name="T11" fmla="*/ 14 h 159"/>
                <a:gd name="T12" fmla="*/ 49 w 158"/>
                <a:gd name="T13" fmla="*/ 5 h 159"/>
                <a:gd name="T14" fmla="*/ 62 w 158"/>
                <a:gd name="T15" fmla="*/ 2 h 159"/>
                <a:gd name="T16" fmla="*/ 80 w 158"/>
                <a:gd name="T17" fmla="*/ 0 h 159"/>
                <a:gd name="T18" fmla="*/ 96 w 158"/>
                <a:gd name="T19" fmla="*/ 2 h 159"/>
                <a:gd name="T20" fmla="*/ 110 w 158"/>
                <a:gd name="T21" fmla="*/ 5 h 159"/>
                <a:gd name="T22" fmla="*/ 124 w 158"/>
                <a:gd name="T23" fmla="*/ 14 h 159"/>
                <a:gd name="T24" fmla="*/ 136 w 158"/>
                <a:gd name="T25" fmla="*/ 22 h 159"/>
                <a:gd name="T26" fmla="*/ 145 w 158"/>
                <a:gd name="T27" fmla="*/ 35 h 159"/>
                <a:gd name="T28" fmla="*/ 153 w 158"/>
                <a:gd name="T29" fmla="*/ 49 h 159"/>
                <a:gd name="T30" fmla="*/ 157 w 158"/>
                <a:gd name="T31" fmla="*/ 63 h 159"/>
                <a:gd name="T32" fmla="*/ 158 w 158"/>
                <a:gd name="T33" fmla="*/ 78 h 159"/>
                <a:gd name="T34" fmla="*/ 157 w 158"/>
                <a:gd name="T35" fmla="*/ 96 h 159"/>
                <a:gd name="T36" fmla="*/ 153 w 158"/>
                <a:gd name="T37" fmla="*/ 110 h 159"/>
                <a:gd name="T38" fmla="*/ 145 w 158"/>
                <a:gd name="T39" fmla="*/ 124 h 159"/>
                <a:gd name="T40" fmla="*/ 136 w 158"/>
                <a:gd name="T41" fmla="*/ 136 h 159"/>
                <a:gd name="T42" fmla="*/ 124 w 158"/>
                <a:gd name="T43" fmla="*/ 145 h 159"/>
                <a:gd name="T44" fmla="*/ 110 w 158"/>
                <a:gd name="T45" fmla="*/ 152 h 159"/>
                <a:gd name="T46" fmla="*/ 96 w 158"/>
                <a:gd name="T47" fmla="*/ 157 h 159"/>
                <a:gd name="T48" fmla="*/ 80 w 158"/>
                <a:gd name="T49" fmla="*/ 159 h 159"/>
                <a:gd name="T50" fmla="*/ 62 w 158"/>
                <a:gd name="T51" fmla="*/ 157 h 159"/>
                <a:gd name="T52" fmla="*/ 49 w 158"/>
                <a:gd name="T53" fmla="*/ 152 h 159"/>
                <a:gd name="T54" fmla="*/ 35 w 158"/>
                <a:gd name="T55" fmla="*/ 145 h 159"/>
                <a:gd name="T56" fmla="*/ 22 w 158"/>
                <a:gd name="T57" fmla="*/ 136 h 159"/>
                <a:gd name="T58" fmla="*/ 14 w 158"/>
                <a:gd name="T59" fmla="*/ 124 h 159"/>
                <a:gd name="T60" fmla="*/ 7 w 158"/>
                <a:gd name="T61" fmla="*/ 110 h 159"/>
                <a:gd name="T62" fmla="*/ 1 w 158"/>
                <a:gd name="T63" fmla="*/ 96 h 159"/>
                <a:gd name="T64" fmla="*/ 0 w 158"/>
                <a:gd name="T65" fmla="*/ 78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8"/>
                <a:gd name="T100" fmla="*/ 0 h 159"/>
                <a:gd name="T101" fmla="*/ 158 w 158"/>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8" h="159">
                  <a:moveTo>
                    <a:pt x="0" y="78"/>
                  </a:moveTo>
                  <a:lnTo>
                    <a:pt x="1" y="63"/>
                  </a:lnTo>
                  <a:lnTo>
                    <a:pt x="7" y="49"/>
                  </a:lnTo>
                  <a:lnTo>
                    <a:pt x="14" y="35"/>
                  </a:lnTo>
                  <a:lnTo>
                    <a:pt x="22" y="22"/>
                  </a:lnTo>
                  <a:lnTo>
                    <a:pt x="35" y="14"/>
                  </a:lnTo>
                  <a:lnTo>
                    <a:pt x="49" y="5"/>
                  </a:lnTo>
                  <a:lnTo>
                    <a:pt x="62" y="2"/>
                  </a:lnTo>
                  <a:lnTo>
                    <a:pt x="80" y="0"/>
                  </a:lnTo>
                  <a:lnTo>
                    <a:pt x="96" y="2"/>
                  </a:lnTo>
                  <a:lnTo>
                    <a:pt x="110" y="5"/>
                  </a:lnTo>
                  <a:lnTo>
                    <a:pt x="124" y="14"/>
                  </a:lnTo>
                  <a:lnTo>
                    <a:pt x="136" y="22"/>
                  </a:lnTo>
                  <a:lnTo>
                    <a:pt x="145" y="35"/>
                  </a:lnTo>
                  <a:lnTo>
                    <a:pt x="153" y="49"/>
                  </a:lnTo>
                  <a:lnTo>
                    <a:pt x="157" y="63"/>
                  </a:lnTo>
                  <a:lnTo>
                    <a:pt x="158" y="78"/>
                  </a:lnTo>
                  <a:lnTo>
                    <a:pt x="157" y="96"/>
                  </a:lnTo>
                  <a:lnTo>
                    <a:pt x="153" y="110"/>
                  </a:lnTo>
                  <a:lnTo>
                    <a:pt x="145" y="124"/>
                  </a:lnTo>
                  <a:lnTo>
                    <a:pt x="136" y="136"/>
                  </a:lnTo>
                  <a:lnTo>
                    <a:pt x="124" y="145"/>
                  </a:lnTo>
                  <a:lnTo>
                    <a:pt x="110" y="152"/>
                  </a:lnTo>
                  <a:lnTo>
                    <a:pt x="96" y="157"/>
                  </a:lnTo>
                  <a:lnTo>
                    <a:pt x="80" y="159"/>
                  </a:lnTo>
                  <a:lnTo>
                    <a:pt x="62" y="157"/>
                  </a:lnTo>
                  <a:lnTo>
                    <a:pt x="49" y="152"/>
                  </a:lnTo>
                  <a:lnTo>
                    <a:pt x="35" y="145"/>
                  </a:lnTo>
                  <a:lnTo>
                    <a:pt x="22" y="136"/>
                  </a:lnTo>
                  <a:lnTo>
                    <a:pt x="14" y="124"/>
                  </a:lnTo>
                  <a:lnTo>
                    <a:pt x="7" y="110"/>
                  </a:lnTo>
                  <a:lnTo>
                    <a:pt x="1" y="96"/>
                  </a:lnTo>
                  <a:lnTo>
                    <a:pt x="0" y="78"/>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14" name="Freeform 1554"/>
            <p:cNvSpPr>
              <a:spLocks/>
            </p:cNvSpPr>
            <p:nvPr/>
          </p:nvSpPr>
          <p:spPr bwMode="auto">
            <a:xfrm>
              <a:off x="2719" y="3479"/>
              <a:ext cx="155" cy="155"/>
            </a:xfrm>
            <a:custGeom>
              <a:avLst/>
              <a:gdLst>
                <a:gd name="T0" fmla="*/ 155 w 155"/>
                <a:gd name="T1" fmla="*/ 77 h 155"/>
                <a:gd name="T2" fmla="*/ 153 w 155"/>
                <a:gd name="T3" fmla="*/ 92 h 155"/>
                <a:gd name="T4" fmla="*/ 148 w 155"/>
                <a:gd name="T5" fmla="*/ 108 h 155"/>
                <a:gd name="T6" fmla="*/ 141 w 155"/>
                <a:gd name="T7" fmla="*/ 120 h 155"/>
                <a:gd name="T8" fmla="*/ 132 w 155"/>
                <a:gd name="T9" fmla="*/ 132 h 155"/>
                <a:gd name="T10" fmla="*/ 120 w 155"/>
                <a:gd name="T11" fmla="*/ 141 h 155"/>
                <a:gd name="T12" fmla="*/ 106 w 155"/>
                <a:gd name="T13" fmla="*/ 148 h 155"/>
                <a:gd name="T14" fmla="*/ 92 w 155"/>
                <a:gd name="T15" fmla="*/ 153 h 155"/>
                <a:gd name="T16" fmla="*/ 76 w 155"/>
                <a:gd name="T17" fmla="*/ 155 h 155"/>
                <a:gd name="T18" fmla="*/ 61 w 155"/>
                <a:gd name="T19" fmla="*/ 153 h 155"/>
                <a:gd name="T20" fmla="*/ 47 w 155"/>
                <a:gd name="T21" fmla="*/ 148 h 155"/>
                <a:gd name="T22" fmla="*/ 33 w 155"/>
                <a:gd name="T23" fmla="*/ 141 h 155"/>
                <a:gd name="T24" fmla="*/ 22 w 155"/>
                <a:gd name="T25" fmla="*/ 132 h 155"/>
                <a:gd name="T26" fmla="*/ 12 w 155"/>
                <a:gd name="T27" fmla="*/ 120 h 155"/>
                <a:gd name="T28" fmla="*/ 5 w 155"/>
                <a:gd name="T29" fmla="*/ 108 h 155"/>
                <a:gd name="T30" fmla="*/ 0 w 155"/>
                <a:gd name="T31" fmla="*/ 92 h 155"/>
                <a:gd name="T32" fmla="*/ 0 w 155"/>
                <a:gd name="T33" fmla="*/ 77 h 155"/>
                <a:gd name="T34" fmla="*/ 0 w 155"/>
                <a:gd name="T35" fmla="*/ 61 h 155"/>
                <a:gd name="T36" fmla="*/ 5 w 155"/>
                <a:gd name="T37" fmla="*/ 47 h 155"/>
                <a:gd name="T38" fmla="*/ 12 w 155"/>
                <a:gd name="T39" fmla="*/ 33 h 155"/>
                <a:gd name="T40" fmla="*/ 22 w 155"/>
                <a:gd name="T41" fmla="*/ 22 h 155"/>
                <a:gd name="T42" fmla="*/ 33 w 155"/>
                <a:gd name="T43" fmla="*/ 12 h 155"/>
                <a:gd name="T44" fmla="*/ 47 w 155"/>
                <a:gd name="T45" fmla="*/ 5 h 155"/>
                <a:gd name="T46" fmla="*/ 61 w 155"/>
                <a:gd name="T47" fmla="*/ 1 h 155"/>
                <a:gd name="T48" fmla="*/ 76 w 155"/>
                <a:gd name="T49" fmla="*/ 0 h 155"/>
                <a:gd name="T50" fmla="*/ 92 w 155"/>
                <a:gd name="T51" fmla="*/ 1 h 155"/>
                <a:gd name="T52" fmla="*/ 106 w 155"/>
                <a:gd name="T53" fmla="*/ 5 h 155"/>
                <a:gd name="T54" fmla="*/ 120 w 155"/>
                <a:gd name="T55" fmla="*/ 12 h 155"/>
                <a:gd name="T56" fmla="*/ 132 w 155"/>
                <a:gd name="T57" fmla="*/ 22 h 155"/>
                <a:gd name="T58" fmla="*/ 141 w 155"/>
                <a:gd name="T59" fmla="*/ 33 h 155"/>
                <a:gd name="T60" fmla="*/ 148 w 155"/>
                <a:gd name="T61" fmla="*/ 47 h 155"/>
                <a:gd name="T62" fmla="*/ 153 w 155"/>
                <a:gd name="T63" fmla="*/ 61 h 155"/>
                <a:gd name="T64" fmla="*/ 155 w 155"/>
                <a:gd name="T65" fmla="*/ 77 h 15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5"/>
                <a:gd name="T100" fmla="*/ 0 h 155"/>
                <a:gd name="T101" fmla="*/ 155 w 155"/>
                <a:gd name="T102" fmla="*/ 155 h 15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5" h="155">
                  <a:moveTo>
                    <a:pt x="155" y="77"/>
                  </a:moveTo>
                  <a:lnTo>
                    <a:pt x="153" y="92"/>
                  </a:lnTo>
                  <a:lnTo>
                    <a:pt x="148" y="108"/>
                  </a:lnTo>
                  <a:lnTo>
                    <a:pt x="141" y="120"/>
                  </a:lnTo>
                  <a:lnTo>
                    <a:pt x="132" y="132"/>
                  </a:lnTo>
                  <a:lnTo>
                    <a:pt x="120" y="141"/>
                  </a:lnTo>
                  <a:lnTo>
                    <a:pt x="106" y="148"/>
                  </a:lnTo>
                  <a:lnTo>
                    <a:pt x="92" y="153"/>
                  </a:lnTo>
                  <a:lnTo>
                    <a:pt x="76" y="155"/>
                  </a:lnTo>
                  <a:lnTo>
                    <a:pt x="61" y="153"/>
                  </a:lnTo>
                  <a:lnTo>
                    <a:pt x="47" y="148"/>
                  </a:lnTo>
                  <a:lnTo>
                    <a:pt x="33" y="141"/>
                  </a:lnTo>
                  <a:lnTo>
                    <a:pt x="22" y="132"/>
                  </a:lnTo>
                  <a:lnTo>
                    <a:pt x="12" y="120"/>
                  </a:lnTo>
                  <a:lnTo>
                    <a:pt x="5" y="108"/>
                  </a:lnTo>
                  <a:lnTo>
                    <a:pt x="0" y="92"/>
                  </a:lnTo>
                  <a:lnTo>
                    <a:pt x="0" y="77"/>
                  </a:lnTo>
                  <a:lnTo>
                    <a:pt x="0" y="61"/>
                  </a:lnTo>
                  <a:lnTo>
                    <a:pt x="5" y="47"/>
                  </a:lnTo>
                  <a:lnTo>
                    <a:pt x="12" y="33"/>
                  </a:lnTo>
                  <a:lnTo>
                    <a:pt x="22" y="22"/>
                  </a:lnTo>
                  <a:lnTo>
                    <a:pt x="33" y="12"/>
                  </a:lnTo>
                  <a:lnTo>
                    <a:pt x="47" y="5"/>
                  </a:lnTo>
                  <a:lnTo>
                    <a:pt x="61" y="1"/>
                  </a:lnTo>
                  <a:lnTo>
                    <a:pt x="76" y="0"/>
                  </a:lnTo>
                  <a:lnTo>
                    <a:pt x="92" y="1"/>
                  </a:lnTo>
                  <a:lnTo>
                    <a:pt x="106" y="5"/>
                  </a:lnTo>
                  <a:lnTo>
                    <a:pt x="120" y="12"/>
                  </a:lnTo>
                  <a:lnTo>
                    <a:pt x="132" y="22"/>
                  </a:lnTo>
                  <a:lnTo>
                    <a:pt x="141" y="33"/>
                  </a:lnTo>
                  <a:lnTo>
                    <a:pt x="148" y="47"/>
                  </a:lnTo>
                  <a:lnTo>
                    <a:pt x="153" y="61"/>
                  </a:lnTo>
                  <a:lnTo>
                    <a:pt x="155" y="77"/>
                  </a:lnTo>
                  <a:close/>
                </a:path>
              </a:pathLst>
            </a:custGeom>
            <a:gradFill rotWithShape="1">
              <a:gsLst>
                <a:gs pos="0">
                  <a:srgbClr val="FFE3B9"/>
                </a:gs>
                <a:gs pos="100000">
                  <a:srgbClr val="FF99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15" name="Freeform 1555"/>
            <p:cNvSpPr>
              <a:spLocks/>
            </p:cNvSpPr>
            <p:nvPr/>
          </p:nvSpPr>
          <p:spPr bwMode="auto">
            <a:xfrm>
              <a:off x="2912" y="3048"/>
              <a:ext cx="159" cy="158"/>
            </a:xfrm>
            <a:custGeom>
              <a:avLst/>
              <a:gdLst>
                <a:gd name="T0" fmla="*/ 0 w 159"/>
                <a:gd name="T1" fmla="*/ 78 h 158"/>
                <a:gd name="T2" fmla="*/ 2 w 159"/>
                <a:gd name="T3" fmla="*/ 62 h 158"/>
                <a:gd name="T4" fmla="*/ 6 w 159"/>
                <a:gd name="T5" fmla="*/ 48 h 158"/>
                <a:gd name="T6" fmla="*/ 13 w 159"/>
                <a:gd name="T7" fmla="*/ 34 h 158"/>
                <a:gd name="T8" fmla="*/ 23 w 159"/>
                <a:gd name="T9" fmla="*/ 22 h 158"/>
                <a:gd name="T10" fmla="*/ 35 w 159"/>
                <a:gd name="T11" fmla="*/ 12 h 158"/>
                <a:gd name="T12" fmla="*/ 47 w 159"/>
                <a:gd name="T13" fmla="*/ 5 h 158"/>
                <a:gd name="T14" fmla="*/ 63 w 159"/>
                <a:gd name="T15" fmla="*/ 1 h 158"/>
                <a:gd name="T16" fmla="*/ 79 w 159"/>
                <a:gd name="T17" fmla="*/ 0 h 158"/>
                <a:gd name="T18" fmla="*/ 95 w 159"/>
                <a:gd name="T19" fmla="*/ 1 h 158"/>
                <a:gd name="T20" fmla="*/ 110 w 159"/>
                <a:gd name="T21" fmla="*/ 5 h 158"/>
                <a:gd name="T22" fmla="*/ 124 w 159"/>
                <a:gd name="T23" fmla="*/ 12 h 158"/>
                <a:gd name="T24" fmla="*/ 135 w 159"/>
                <a:gd name="T25" fmla="*/ 22 h 158"/>
                <a:gd name="T26" fmla="*/ 145 w 159"/>
                <a:gd name="T27" fmla="*/ 34 h 158"/>
                <a:gd name="T28" fmla="*/ 152 w 159"/>
                <a:gd name="T29" fmla="*/ 48 h 158"/>
                <a:gd name="T30" fmla="*/ 157 w 159"/>
                <a:gd name="T31" fmla="*/ 62 h 158"/>
                <a:gd name="T32" fmla="*/ 159 w 159"/>
                <a:gd name="T33" fmla="*/ 78 h 158"/>
                <a:gd name="T34" fmla="*/ 157 w 159"/>
                <a:gd name="T35" fmla="*/ 94 h 158"/>
                <a:gd name="T36" fmla="*/ 152 w 159"/>
                <a:gd name="T37" fmla="*/ 110 h 158"/>
                <a:gd name="T38" fmla="*/ 145 w 159"/>
                <a:gd name="T39" fmla="*/ 123 h 158"/>
                <a:gd name="T40" fmla="*/ 135 w 159"/>
                <a:gd name="T41" fmla="*/ 134 h 158"/>
                <a:gd name="T42" fmla="*/ 124 w 159"/>
                <a:gd name="T43" fmla="*/ 144 h 158"/>
                <a:gd name="T44" fmla="*/ 110 w 159"/>
                <a:gd name="T45" fmla="*/ 151 h 158"/>
                <a:gd name="T46" fmla="*/ 95 w 159"/>
                <a:gd name="T47" fmla="*/ 157 h 158"/>
                <a:gd name="T48" fmla="*/ 79 w 159"/>
                <a:gd name="T49" fmla="*/ 158 h 158"/>
                <a:gd name="T50" fmla="*/ 63 w 159"/>
                <a:gd name="T51" fmla="*/ 157 h 158"/>
                <a:gd name="T52" fmla="*/ 47 w 159"/>
                <a:gd name="T53" fmla="*/ 151 h 158"/>
                <a:gd name="T54" fmla="*/ 35 w 159"/>
                <a:gd name="T55" fmla="*/ 144 h 158"/>
                <a:gd name="T56" fmla="*/ 23 w 159"/>
                <a:gd name="T57" fmla="*/ 134 h 158"/>
                <a:gd name="T58" fmla="*/ 13 w 159"/>
                <a:gd name="T59" fmla="*/ 123 h 158"/>
                <a:gd name="T60" fmla="*/ 6 w 159"/>
                <a:gd name="T61" fmla="*/ 110 h 158"/>
                <a:gd name="T62" fmla="*/ 2 w 159"/>
                <a:gd name="T63" fmla="*/ 94 h 158"/>
                <a:gd name="T64" fmla="*/ 0 w 159"/>
                <a:gd name="T65" fmla="*/ 78 h 15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8"/>
                <a:gd name="T101" fmla="*/ 159 w 159"/>
                <a:gd name="T102" fmla="*/ 158 h 15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8">
                  <a:moveTo>
                    <a:pt x="0" y="78"/>
                  </a:moveTo>
                  <a:lnTo>
                    <a:pt x="2" y="62"/>
                  </a:lnTo>
                  <a:lnTo>
                    <a:pt x="6" y="48"/>
                  </a:lnTo>
                  <a:lnTo>
                    <a:pt x="13" y="34"/>
                  </a:lnTo>
                  <a:lnTo>
                    <a:pt x="23" y="22"/>
                  </a:lnTo>
                  <a:lnTo>
                    <a:pt x="35" y="12"/>
                  </a:lnTo>
                  <a:lnTo>
                    <a:pt x="47" y="5"/>
                  </a:lnTo>
                  <a:lnTo>
                    <a:pt x="63" y="1"/>
                  </a:lnTo>
                  <a:lnTo>
                    <a:pt x="79" y="0"/>
                  </a:lnTo>
                  <a:lnTo>
                    <a:pt x="95" y="1"/>
                  </a:lnTo>
                  <a:lnTo>
                    <a:pt x="110" y="5"/>
                  </a:lnTo>
                  <a:lnTo>
                    <a:pt x="124" y="12"/>
                  </a:lnTo>
                  <a:lnTo>
                    <a:pt x="135" y="22"/>
                  </a:lnTo>
                  <a:lnTo>
                    <a:pt x="145" y="34"/>
                  </a:lnTo>
                  <a:lnTo>
                    <a:pt x="152" y="48"/>
                  </a:lnTo>
                  <a:lnTo>
                    <a:pt x="157" y="62"/>
                  </a:lnTo>
                  <a:lnTo>
                    <a:pt x="159" y="78"/>
                  </a:lnTo>
                  <a:lnTo>
                    <a:pt x="157" y="94"/>
                  </a:lnTo>
                  <a:lnTo>
                    <a:pt x="152" y="110"/>
                  </a:lnTo>
                  <a:lnTo>
                    <a:pt x="145" y="123"/>
                  </a:lnTo>
                  <a:lnTo>
                    <a:pt x="135" y="134"/>
                  </a:lnTo>
                  <a:lnTo>
                    <a:pt x="124" y="144"/>
                  </a:lnTo>
                  <a:lnTo>
                    <a:pt x="110" y="151"/>
                  </a:lnTo>
                  <a:lnTo>
                    <a:pt x="95" y="157"/>
                  </a:lnTo>
                  <a:lnTo>
                    <a:pt x="79" y="158"/>
                  </a:lnTo>
                  <a:lnTo>
                    <a:pt x="63" y="157"/>
                  </a:lnTo>
                  <a:lnTo>
                    <a:pt x="47" y="151"/>
                  </a:lnTo>
                  <a:lnTo>
                    <a:pt x="35" y="144"/>
                  </a:lnTo>
                  <a:lnTo>
                    <a:pt x="23" y="134"/>
                  </a:lnTo>
                  <a:lnTo>
                    <a:pt x="13" y="123"/>
                  </a:lnTo>
                  <a:lnTo>
                    <a:pt x="6" y="110"/>
                  </a:lnTo>
                  <a:lnTo>
                    <a:pt x="2" y="94"/>
                  </a:lnTo>
                  <a:lnTo>
                    <a:pt x="0" y="78"/>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16" name="Freeform 1556"/>
            <p:cNvSpPr>
              <a:spLocks/>
            </p:cNvSpPr>
            <p:nvPr/>
          </p:nvSpPr>
          <p:spPr bwMode="auto">
            <a:xfrm>
              <a:off x="3136" y="3905"/>
              <a:ext cx="108" cy="108"/>
            </a:xfrm>
            <a:custGeom>
              <a:avLst/>
              <a:gdLst>
                <a:gd name="T0" fmla="*/ 0 w 108"/>
                <a:gd name="T1" fmla="*/ 54 h 108"/>
                <a:gd name="T2" fmla="*/ 2 w 108"/>
                <a:gd name="T3" fmla="*/ 43 h 108"/>
                <a:gd name="T4" fmla="*/ 5 w 108"/>
                <a:gd name="T5" fmla="*/ 33 h 108"/>
                <a:gd name="T6" fmla="*/ 8 w 108"/>
                <a:gd name="T7" fmla="*/ 24 h 108"/>
                <a:gd name="T8" fmla="*/ 15 w 108"/>
                <a:gd name="T9" fmla="*/ 15 h 108"/>
                <a:gd name="T10" fmla="*/ 24 w 108"/>
                <a:gd name="T11" fmla="*/ 10 h 108"/>
                <a:gd name="T12" fmla="*/ 33 w 108"/>
                <a:gd name="T13" fmla="*/ 5 h 108"/>
                <a:gd name="T14" fmla="*/ 43 w 108"/>
                <a:gd name="T15" fmla="*/ 1 h 108"/>
                <a:gd name="T16" fmla="*/ 54 w 108"/>
                <a:gd name="T17" fmla="*/ 0 h 108"/>
                <a:gd name="T18" fmla="*/ 64 w 108"/>
                <a:gd name="T19" fmla="*/ 1 h 108"/>
                <a:gd name="T20" fmla="*/ 75 w 108"/>
                <a:gd name="T21" fmla="*/ 5 h 108"/>
                <a:gd name="T22" fmla="*/ 84 w 108"/>
                <a:gd name="T23" fmla="*/ 10 h 108"/>
                <a:gd name="T24" fmla="*/ 92 w 108"/>
                <a:gd name="T25" fmla="*/ 15 h 108"/>
                <a:gd name="T26" fmla="*/ 99 w 108"/>
                <a:gd name="T27" fmla="*/ 24 h 108"/>
                <a:gd name="T28" fmla="*/ 103 w 108"/>
                <a:gd name="T29" fmla="*/ 33 h 108"/>
                <a:gd name="T30" fmla="*/ 106 w 108"/>
                <a:gd name="T31" fmla="*/ 43 h 108"/>
                <a:gd name="T32" fmla="*/ 108 w 108"/>
                <a:gd name="T33" fmla="*/ 54 h 108"/>
                <a:gd name="T34" fmla="*/ 106 w 108"/>
                <a:gd name="T35" fmla="*/ 64 h 108"/>
                <a:gd name="T36" fmla="*/ 103 w 108"/>
                <a:gd name="T37" fmla="*/ 75 h 108"/>
                <a:gd name="T38" fmla="*/ 99 w 108"/>
                <a:gd name="T39" fmla="*/ 84 h 108"/>
                <a:gd name="T40" fmla="*/ 92 w 108"/>
                <a:gd name="T41" fmla="*/ 92 h 108"/>
                <a:gd name="T42" fmla="*/ 84 w 108"/>
                <a:gd name="T43" fmla="*/ 99 h 108"/>
                <a:gd name="T44" fmla="*/ 75 w 108"/>
                <a:gd name="T45" fmla="*/ 104 h 108"/>
                <a:gd name="T46" fmla="*/ 64 w 108"/>
                <a:gd name="T47" fmla="*/ 106 h 108"/>
                <a:gd name="T48" fmla="*/ 54 w 108"/>
                <a:gd name="T49" fmla="*/ 108 h 108"/>
                <a:gd name="T50" fmla="*/ 43 w 108"/>
                <a:gd name="T51" fmla="*/ 106 h 108"/>
                <a:gd name="T52" fmla="*/ 33 w 108"/>
                <a:gd name="T53" fmla="*/ 104 h 108"/>
                <a:gd name="T54" fmla="*/ 24 w 108"/>
                <a:gd name="T55" fmla="*/ 99 h 108"/>
                <a:gd name="T56" fmla="*/ 15 w 108"/>
                <a:gd name="T57" fmla="*/ 92 h 108"/>
                <a:gd name="T58" fmla="*/ 8 w 108"/>
                <a:gd name="T59" fmla="*/ 84 h 108"/>
                <a:gd name="T60" fmla="*/ 5 w 108"/>
                <a:gd name="T61" fmla="*/ 75 h 108"/>
                <a:gd name="T62" fmla="*/ 2 w 108"/>
                <a:gd name="T63" fmla="*/ 64 h 108"/>
                <a:gd name="T64" fmla="*/ 0 w 108"/>
                <a:gd name="T65" fmla="*/ 54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8"/>
                <a:gd name="T100" fmla="*/ 0 h 108"/>
                <a:gd name="T101" fmla="*/ 108 w 108"/>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8" h="108">
                  <a:moveTo>
                    <a:pt x="0" y="54"/>
                  </a:moveTo>
                  <a:lnTo>
                    <a:pt x="2" y="43"/>
                  </a:lnTo>
                  <a:lnTo>
                    <a:pt x="5" y="33"/>
                  </a:lnTo>
                  <a:lnTo>
                    <a:pt x="8" y="24"/>
                  </a:lnTo>
                  <a:lnTo>
                    <a:pt x="15" y="15"/>
                  </a:lnTo>
                  <a:lnTo>
                    <a:pt x="24" y="10"/>
                  </a:lnTo>
                  <a:lnTo>
                    <a:pt x="33" y="5"/>
                  </a:lnTo>
                  <a:lnTo>
                    <a:pt x="43" y="1"/>
                  </a:lnTo>
                  <a:lnTo>
                    <a:pt x="54" y="0"/>
                  </a:lnTo>
                  <a:lnTo>
                    <a:pt x="64" y="1"/>
                  </a:lnTo>
                  <a:lnTo>
                    <a:pt x="75" y="5"/>
                  </a:lnTo>
                  <a:lnTo>
                    <a:pt x="84" y="10"/>
                  </a:lnTo>
                  <a:lnTo>
                    <a:pt x="92" y="15"/>
                  </a:lnTo>
                  <a:lnTo>
                    <a:pt x="99" y="24"/>
                  </a:lnTo>
                  <a:lnTo>
                    <a:pt x="103" y="33"/>
                  </a:lnTo>
                  <a:lnTo>
                    <a:pt x="106" y="43"/>
                  </a:lnTo>
                  <a:lnTo>
                    <a:pt x="108" y="54"/>
                  </a:lnTo>
                  <a:lnTo>
                    <a:pt x="106" y="64"/>
                  </a:lnTo>
                  <a:lnTo>
                    <a:pt x="103" y="75"/>
                  </a:lnTo>
                  <a:lnTo>
                    <a:pt x="99" y="84"/>
                  </a:lnTo>
                  <a:lnTo>
                    <a:pt x="92" y="92"/>
                  </a:lnTo>
                  <a:lnTo>
                    <a:pt x="84" y="99"/>
                  </a:lnTo>
                  <a:lnTo>
                    <a:pt x="75" y="104"/>
                  </a:lnTo>
                  <a:lnTo>
                    <a:pt x="64" y="106"/>
                  </a:lnTo>
                  <a:lnTo>
                    <a:pt x="54" y="108"/>
                  </a:lnTo>
                  <a:lnTo>
                    <a:pt x="43" y="106"/>
                  </a:lnTo>
                  <a:lnTo>
                    <a:pt x="33" y="104"/>
                  </a:lnTo>
                  <a:lnTo>
                    <a:pt x="24" y="99"/>
                  </a:lnTo>
                  <a:lnTo>
                    <a:pt x="15" y="92"/>
                  </a:lnTo>
                  <a:lnTo>
                    <a:pt x="8" y="84"/>
                  </a:lnTo>
                  <a:lnTo>
                    <a:pt x="5" y="75"/>
                  </a:lnTo>
                  <a:lnTo>
                    <a:pt x="2" y="64"/>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17" name="Freeform 1557"/>
            <p:cNvSpPr>
              <a:spLocks/>
            </p:cNvSpPr>
            <p:nvPr/>
          </p:nvSpPr>
          <p:spPr bwMode="auto">
            <a:xfrm>
              <a:off x="3090" y="3477"/>
              <a:ext cx="109" cy="106"/>
            </a:xfrm>
            <a:custGeom>
              <a:avLst/>
              <a:gdLst>
                <a:gd name="T0" fmla="*/ 0 w 109"/>
                <a:gd name="T1" fmla="*/ 52 h 106"/>
                <a:gd name="T2" fmla="*/ 2 w 109"/>
                <a:gd name="T3" fmla="*/ 42 h 106"/>
                <a:gd name="T4" fmla="*/ 6 w 109"/>
                <a:gd name="T5" fmla="*/ 31 h 106"/>
                <a:gd name="T6" fmla="*/ 9 w 109"/>
                <a:gd name="T7" fmla="*/ 23 h 106"/>
                <a:gd name="T8" fmla="*/ 16 w 109"/>
                <a:gd name="T9" fmla="*/ 16 h 106"/>
                <a:gd name="T10" fmla="*/ 25 w 109"/>
                <a:gd name="T11" fmla="*/ 9 h 106"/>
                <a:gd name="T12" fmla="*/ 34 w 109"/>
                <a:gd name="T13" fmla="*/ 3 h 106"/>
                <a:gd name="T14" fmla="*/ 44 w 109"/>
                <a:gd name="T15" fmla="*/ 0 h 106"/>
                <a:gd name="T16" fmla="*/ 54 w 109"/>
                <a:gd name="T17" fmla="*/ 0 h 106"/>
                <a:gd name="T18" fmla="*/ 65 w 109"/>
                <a:gd name="T19" fmla="*/ 0 h 106"/>
                <a:gd name="T20" fmla="*/ 75 w 109"/>
                <a:gd name="T21" fmla="*/ 3 h 106"/>
                <a:gd name="T22" fmla="*/ 84 w 109"/>
                <a:gd name="T23" fmla="*/ 9 h 106"/>
                <a:gd name="T24" fmla="*/ 93 w 109"/>
                <a:gd name="T25" fmla="*/ 16 h 106"/>
                <a:gd name="T26" fmla="*/ 100 w 109"/>
                <a:gd name="T27" fmla="*/ 23 h 106"/>
                <a:gd name="T28" fmla="*/ 103 w 109"/>
                <a:gd name="T29" fmla="*/ 31 h 106"/>
                <a:gd name="T30" fmla="*/ 107 w 109"/>
                <a:gd name="T31" fmla="*/ 42 h 106"/>
                <a:gd name="T32" fmla="*/ 109 w 109"/>
                <a:gd name="T33" fmla="*/ 52 h 106"/>
                <a:gd name="T34" fmla="*/ 107 w 109"/>
                <a:gd name="T35" fmla="*/ 65 h 106"/>
                <a:gd name="T36" fmla="*/ 103 w 109"/>
                <a:gd name="T37" fmla="*/ 73 h 106"/>
                <a:gd name="T38" fmla="*/ 100 w 109"/>
                <a:gd name="T39" fmla="*/ 84 h 106"/>
                <a:gd name="T40" fmla="*/ 93 w 109"/>
                <a:gd name="T41" fmla="*/ 91 h 106"/>
                <a:gd name="T42" fmla="*/ 84 w 109"/>
                <a:gd name="T43" fmla="*/ 98 h 106"/>
                <a:gd name="T44" fmla="*/ 75 w 109"/>
                <a:gd name="T45" fmla="*/ 103 h 106"/>
                <a:gd name="T46" fmla="*/ 65 w 109"/>
                <a:gd name="T47" fmla="*/ 106 h 106"/>
                <a:gd name="T48" fmla="*/ 54 w 109"/>
                <a:gd name="T49" fmla="*/ 106 h 106"/>
                <a:gd name="T50" fmla="*/ 44 w 109"/>
                <a:gd name="T51" fmla="*/ 106 h 106"/>
                <a:gd name="T52" fmla="*/ 34 w 109"/>
                <a:gd name="T53" fmla="*/ 103 h 106"/>
                <a:gd name="T54" fmla="*/ 25 w 109"/>
                <a:gd name="T55" fmla="*/ 98 h 106"/>
                <a:gd name="T56" fmla="*/ 16 w 109"/>
                <a:gd name="T57" fmla="*/ 91 h 106"/>
                <a:gd name="T58" fmla="*/ 9 w 109"/>
                <a:gd name="T59" fmla="*/ 84 h 106"/>
                <a:gd name="T60" fmla="*/ 6 w 109"/>
                <a:gd name="T61" fmla="*/ 73 h 106"/>
                <a:gd name="T62" fmla="*/ 2 w 109"/>
                <a:gd name="T63" fmla="*/ 65 h 106"/>
                <a:gd name="T64" fmla="*/ 0 w 109"/>
                <a:gd name="T65" fmla="*/ 52 h 10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9"/>
                <a:gd name="T100" fmla="*/ 0 h 106"/>
                <a:gd name="T101" fmla="*/ 109 w 109"/>
                <a:gd name="T102" fmla="*/ 106 h 10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9" h="106">
                  <a:moveTo>
                    <a:pt x="0" y="52"/>
                  </a:moveTo>
                  <a:lnTo>
                    <a:pt x="2" y="42"/>
                  </a:lnTo>
                  <a:lnTo>
                    <a:pt x="6" y="31"/>
                  </a:lnTo>
                  <a:lnTo>
                    <a:pt x="9" y="23"/>
                  </a:lnTo>
                  <a:lnTo>
                    <a:pt x="16" y="16"/>
                  </a:lnTo>
                  <a:lnTo>
                    <a:pt x="25" y="9"/>
                  </a:lnTo>
                  <a:lnTo>
                    <a:pt x="34" y="3"/>
                  </a:lnTo>
                  <a:lnTo>
                    <a:pt x="44" y="0"/>
                  </a:lnTo>
                  <a:lnTo>
                    <a:pt x="54" y="0"/>
                  </a:lnTo>
                  <a:lnTo>
                    <a:pt x="65" y="0"/>
                  </a:lnTo>
                  <a:lnTo>
                    <a:pt x="75" y="3"/>
                  </a:lnTo>
                  <a:lnTo>
                    <a:pt x="84" y="9"/>
                  </a:lnTo>
                  <a:lnTo>
                    <a:pt x="93" y="16"/>
                  </a:lnTo>
                  <a:lnTo>
                    <a:pt x="100" y="23"/>
                  </a:lnTo>
                  <a:lnTo>
                    <a:pt x="103" y="31"/>
                  </a:lnTo>
                  <a:lnTo>
                    <a:pt x="107" y="42"/>
                  </a:lnTo>
                  <a:lnTo>
                    <a:pt x="109" y="52"/>
                  </a:lnTo>
                  <a:lnTo>
                    <a:pt x="107" y="65"/>
                  </a:lnTo>
                  <a:lnTo>
                    <a:pt x="103" y="73"/>
                  </a:lnTo>
                  <a:lnTo>
                    <a:pt x="100" y="84"/>
                  </a:lnTo>
                  <a:lnTo>
                    <a:pt x="93" y="91"/>
                  </a:lnTo>
                  <a:lnTo>
                    <a:pt x="84" y="98"/>
                  </a:lnTo>
                  <a:lnTo>
                    <a:pt x="75" y="103"/>
                  </a:lnTo>
                  <a:lnTo>
                    <a:pt x="65" y="106"/>
                  </a:lnTo>
                  <a:lnTo>
                    <a:pt x="54" y="106"/>
                  </a:lnTo>
                  <a:lnTo>
                    <a:pt x="44" y="106"/>
                  </a:lnTo>
                  <a:lnTo>
                    <a:pt x="34" y="103"/>
                  </a:lnTo>
                  <a:lnTo>
                    <a:pt x="25" y="98"/>
                  </a:lnTo>
                  <a:lnTo>
                    <a:pt x="16" y="91"/>
                  </a:lnTo>
                  <a:lnTo>
                    <a:pt x="9" y="84"/>
                  </a:lnTo>
                  <a:lnTo>
                    <a:pt x="6" y="73"/>
                  </a:lnTo>
                  <a:lnTo>
                    <a:pt x="2" y="65"/>
                  </a:lnTo>
                  <a:lnTo>
                    <a:pt x="0" y="52"/>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18" name="Freeform 1558"/>
            <p:cNvSpPr>
              <a:spLocks/>
            </p:cNvSpPr>
            <p:nvPr/>
          </p:nvSpPr>
          <p:spPr bwMode="auto">
            <a:xfrm>
              <a:off x="2616" y="3247"/>
              <a:ext cx="106" cy="108"/>
            </a:xfrm>
            <a:custGeom>
              <a:avLst/>
              <a:gdLst>
                <a:gd name="T0" fmla="*/ 0 w 106"/>
                <a:gd name="T1" fmla="*/ 54 h 108"/>
                <a:gd name="T2" fmla="*/ 0 w 106"/>
                <a:gd name="T3" fmla="*/ 43 h 108"/>
                <a:gd name="T4" fmla="*/ 3 w 106"/>
                <a:gd name="T5" fmla="*/ 33 h 108"/>
                <a:gd name="T6" fmla="*/ 8 w 106"/>
                <a:gd name="T7" fmla="*/ 24 h 108"/>
                <a:gd name="T8" fmla="*/ 15 w 106"/>
                <a:gd name="T9" fmla="*/ 17 h 108"/>
                <a:gd name="T10" fmla="*/ 22 w 106"/>
                <a:gd name="T11" fmla="*/ 10 h 108"/>
                <a:gd name="T12" fmla="*/ 31 w 106"/>
                <a:gd name="T13" fmla="*/ 5 h 108"/>
                <a:gd name="T14" fmla="*/ 41 w 106"/>
                <a:gd name="T15" fmla="*/ 1 h 108"/>
                <a:gd name="T16" fmla="*/ 52 w 106"/>
                <a:gd name="T17" fmla="*/ 0 h 108"/>
                <a:gd name="T18" fmla="*/ 64 w 106"/>
                <a:gd name="T19" fmla="*/ 1 h 108"/>
                <a:gd name="T20" fmla="*/ 73 w 106"/>
                <a:gd name="T21" fmla="*/ 5 h 108"/>
                <a:gd name="T22" fmla="*/ 83 w 106"/>
                <a:gd name="T23" fmla="*/ 10 h 108"/>
                <a:gd name="T24" fmla="*/ 90 w 106"/>
                <a:gd name="T25" fmla="*/ 17 h 108"/>
                <a:gd name="T26" fmla="*/ 97 w 106"/>
                <a:gd name="T27" fmla="*/ 24 h 108"/>
                <a:gd name="T28" fmla="*/ 103 w 106"/>
                <a:gd name="T29" fmla="*/ 33 h 108"/>
                <a:gd name="T30" fmla="*/ 106 w 106"/>
                <a:gd name="T31" fmla="*/ 43 h 108"/>
                <a:gd name="T32" fmla="*/ 106 w 106"/>
                <a:gd name="T33" fmla="*/ 54 h 108"/>
                <a:gd name="T34" fmla="*/ 106 w 106"/>
                <a:gd name="T35" fmla="*/ 66 h 108"/>
                <a:gd name="T36" fmla="*/ 103 w 106"/>
                <a:gd name="T37" fmla="*/ 75 h 108"/>
                <a:gd name="T38" fmla="*/ 97 w 106"/>
                <a:gd name="T39" fmla="*/ 85 h 108"/>
                <a:gd name="T40" fmla="*/ 90 w 106"/>
                <a:gd name="T41" fmla="*/ 92 h 108"/>
                <a:gd name="T42" fmla="*/ 83 w 106"/>
                <a:gd name="T43" fmla="*/ 99 h 108"/>
                <a:gd name="T44" fmla="*/ 73 w 106"/>
                <a:gd name="T45" fmla="*/ 104 h 108"/>
                <a:gd name="T46" fmla="*/ 64 w 106"/>
                <a:gd name="T47" fmla="*/ 108 h 108"/>
                <a:gd name="T48" fmla="*/ 52 w 106"/>
                <a:gd name="T49" fmla="*/ 108 h 108"/>
                <a:gd name="T50" fmla="*/ 41 w 106"/>
                <a:gd name="T51" fmla="*/ 108 h 108"/>
                <a:gd name="T52" fmla="*/ 31 w 106"/>
                <a:gd name="T53" fmla="*/ 104 h 108"/>
                <a:gd name="T54" fmla="*/ 22 w 106"/>
                <a:gd name="T55" fmla="*/ 99 h 108"/>
                <a:gd name="T56" fmla="*/ 15 w 106"/>
                <a:gd name="T57" fmla="*/ 92 h 108"/>
                <a:gd name="T58" fmla="*/ 8 w 106"/>
                <a:gd name="T59" fmla="*/ 85 h 108"/>
                <a:gd name="T60" fmla="*/ 3 w 106"/>
                <a:gd name="T61" fmla="*/ 75 h 108"/>
                <a:gd name="T62" fmla="*/ 0 w 106"/>
                <a:gd name="T63" fmla="*/ 66 h 108"/>
                <a:gd name="T64" fmla="*/ 0 w 106"/>
                <a:gd name="T65" fmla="*/ 54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6"/>
                <a:gd name="T100" fmla="*/ 0 h 108"/>
                <a:gd name="T101" fmla="*/ 106 w 106"/>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6" h="108">
                  <a:moveTo>
                    <a:pt x="0" y="54"/>
                  </a:moveTo>
                  <a:lnTo>
                    <a:pt x="0" y="43"/>
                  </a:lnTo>
                  <a:lnTo>
                    <a:pt x="3" y="33"/>
                  </a:lnTo>
                  <a:lnTo>
                    <a:pt x="8" y="24"/>
                  </a:lnTo>
                  <a:lnTo>
                    <a:pt x="15" y="17"/>
                  </a:lnTo>
                  <a:lnTo>
                    <a:pt x="22" y="10"/>
                  </a:lnTo>
                  <a:lnTo>
                    <a:pt x="31" y="5"/>
                  </a:lnTo>
                  <a:lnTo>
                    <a:pt x="41" y="1"/>
                  </a:lnTo>
                  <a:lnTo>
                    <a:pt x="52" y="0"/>
                  </a:lnTo>
                  <a:lnTo>
                    <a:pt x="64" y="1"/>
                  </a:lnTo>
                  <a:lnTo>
                    <a:pt x="73" y="5"/>
                  </a:lnTo>
                  <a:lnTo>
                    <a:pt x="83" y="10"/>
                  </a:lnTo>
                  <a:lnTo>
                    <a:pt x="90" y="17"/>
                  </a:lnTo>
                  <a:lnTo>
                    <a:pt x="97" y="24"/>
                  </a:lnTo>
                  <a:lnTo>
                    <a:pt x="103" y="33"/>
                  </a:lnTo>
                  <a:lnTo>
                    <a:pt x="106" y="43"/>
                  </a:lnTo>
                  <a:lnTo>
                    <a:pt x="106" y="54"/>
                  </a:lnTo>
                  <a:lnTo>
                    <a:pt x="106" y="66"/>
                  </a:lnTo>
                  <a:lnTo>
                    <a:pt x="103" y="75"/>
                  </a:lnTo>
                  <a:lnTo>
                    <a:pt x="97" y="85"/>
                  </a:lnTo>
                  <a:lnTo>
                    <a:pt x="90" y="92"/>
                  </a:lnTo>
                  <a:lnTo>
                    <a:pt x="83" y="99"/>
                  </a:lnTo>
                  <a:lnTo>
                    <a:pt x="73" y="104"/>
                  </a:lnTo>
                  <a:lnTo>
                    <a:pt x="64" y="108"/>
                  </a:lnTo>
                  <a:lnTo>
                    <a:pt x="52" y="108"/>
                  </a:lnTo>
                  <a:lnTo>
                    <a:pt x="41" y="108"/>
                  </a:lnTo>
                  <a:lnTo>
                    <a:pt x="31" y="104"/>
                  </a:lnTo>
                  <a:lnTo>
                    <a:pt x="22" y="99"/>
                  </a:lnTo>
                  <a:lnTo>
                    <a:pt x="15" y="92"/>
                  </a:lnTo>
                  <a:lnTo>
                    <a:pt x="8" y="85"/>
                  </a:lnTo>
                  <a:lnTo>
                    <a:pt x="3" y="75"/>
                  </a:lnTo>
                  <a:lnTo>
                    <a:pt x="0" y="66"/>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19" name="Freeform 1559"/>
            <p:cNvSpPr>
              <a:spLocks/>
            </p:cNvSpPr>
            <p:nvPr/>
          </p:nvSpPr>
          <p:spPr bwMode="auto">
            <a:xfrm>
              <a:off x="2544" y="3679"/>
              <a:ext cx="169" cy="170"/>
            </a:xfrm>
            <a:custGeom>
              <a:avLst/>
              <a:gdLst>
                <a:gd name="T0" fmla="*/ 0 w 169"/>
                <a:gd name="T1" fmla="*/ 84 h 170"/>
                <a:gd name="T2" fmla="*/ 2 w 169"/>
                <a:gd name="T3" fmla="*/ 69 h 170"/>
                <a:gd name="T4" fmla="*/ 7 w 169"/>
                <a:gd name="T5" fmla="*/ 51 h 170"/>
                <a:gd name="T6" fmla="*/ 14 w 169"/>
                <a:gd name="T7" fmla="*/ 37 h 170"/>
                <a:gd name="T8" fmla="*/ 24 w 169"/>
                <a:gd name="T9" fmla="*/ 25 h 170"/>
                <a:gd name="T10" fmla="*/ 37 w 169"/>
                <a:gd name="T11" fmla="*/ 14 h 170"/>
                <a:gd name="T12" fmla="*/ 52 w 169"/>
                <a:gd name="T13" fmla="*/ 6 h 170"/>
                <a:gd name="T14" fmla="*/ 68 w 169"/>
                <a:gd name="T15" fmla="*/ 2 h 170"/>
                <a:gd name="T16" fmla="*/ 85 w 169"/>
                <a:gd name="T17" fmla="*/ 0 h 170"/>
                <a:gd name="T18" fmla="*/ 101 w 169"/>
                <a:gd name="T19" fmla="*/ 2 h 170"/>
                <a:gd name="T20" fmla="*/ 119 w 169"/>
                <a:gd name="T21" fmla="*/ 6 h 170"/>
                <a:gd name="T22" fmla="*/ 133 w 169"/>
                <a:gd name="T23" fmla="*/ 14 h 170"/>
                <a:gd name="T24" fmla="*/ 145 w 169"/>
                <a:gd name="T25" fmla="*/ 25 h 170"/>
                <a:gd name="T26" fmla="*/ 155 w 169"/>
                <a:gd name="T27" fmla="*/ 37 h 170"/>
                <a:gd name="T28" fmla="*/ 162 w 169"/>
                <a:gd name="T29" fmla="*/ 51 h 170"/>
                <a:gd name="T30" fmla="*/ 168 w 169"/>
                <a:gd name="T31" fmla="*/ 69 h 170"/>
                <a:gd name="T32" fmla="*/ 169 w 169"/>
                <a:gd name="T33" fmla="*/ 84 h 170"/>
                <a:gd name="T34" fmla="*/ 168 w 169"/>
                <a:gd name="T35" fmla="*/ 102 h 170"/>
                <a:gd name="T36" fmla="*/ 162 w 169"/>
                <a:gd name="T37" fmla="*/ 117 h 170"/>
                <a:gd name="T38" fmla="*/ 155 w 169"/>
                <a:gd name="T39" fmla="*/ 133 h 170"/>
                <a:gd name="T40" fmla="*/ 145 w 169"/>
                <a:gd name="T41" fmla="*/ 145 h 170"/>
                <a:gd name="T42" fmla="*/ 133 w 169"/>
                <a:gd name="T43" fmla="*/ 156 h 170"/>
                <a:gd name="T44" fmla="*/ 119 w 169"/>
                <a:gd name="T45" fmla="*/ 163 h 170"/>
                <a:gd name="T46" fmla="*/ 101 w 169"/>
                <a:gd name="T47" fmla="*/ 168 h 170"/>
                <a:gd name="T48" fmla="*/ 85 w 169"/>
                <a:gd name="T49" fmla="*/ 170 h 170"/>
                <a:gd name="T50" fmla="*/ 68 w 169"/>
                <a:gd name="T51" fmla="*/ 168 h 170"/>
                <a:gd name="T52" fmla="*/ 52 w 169"/>
                <a:gd name="T53" fmla="*/ 163 h 170"/>
                <a:gd name="T54" fmla="*/ 37 w 169"/>
                <a:gd name="T55" fmla="*/ 156 h 170"/>
                <a:gd name="T56" fmla="*/ 24 w 169"/>
                <a:gd name="T57" fmla="*/ 145 h 170"/>
                <a:gd name="T58" fmla="*/ 14 w 169"/>
                <a:gd name="T59" fmla="*/ 133 h 170"/>
                <a:gd name="T60" fmla="*/ 7 w 169"/>
                <a:gd name="T61" fmla="*/ 117 h 170"/>
                <a:gd name="T62" fmla="*/ 2 w 169"/>
                <a:gd name="T63" fmla="*/ 102 h 170"/>
                <a:gd name="T64" fmla="*/ 0 w 169"/>
                <a:gd name="T65" fmla="*/ 84 h 17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69"/>
                <a:gd name="T100" fmla="*/ 0 h 170"/>
                <a:gd name="T101" fmla="*/ 169 w 169"/>
                <a:gd name="T102" fmla="*/ 170 h 17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69" h="170">
                  <a:moveTo>
                    <a:pt x="0" y="84"/>
                  </a:moveTo>
                  <a:lnTo>
                    <a:pt x="2" y="69"/>
                  </a:lnTo>
                  <a:lnTo>
                    <a:pt x="7" y="51"/>
                  </a:lnTo>
                  <a:lnTo>
                    <a:pt x="14" y="37"/>
                  </a:lnTo>
                  <a:lnTo>
                    <a:pt x="24" y="25"/>
                  </a:lnTo>
                  <a:lnTo>
                    <a:pt x="37" y="14"/>
                  </a:lnTo>
                  <a:lnTo>
                    <a:pt x="52" y="6"/>
                  </a:lnTo>
                  <a:lnTo>
                    <a:pt x="68" y="2"/>
                  </a:lnTo>
                  <a:lnTo>
                    <a:pt x="85" y="0"/>
                  </a:lnTo>
                  <a:lnTo>
                    <a:pt x="101" y="2"/>
                  </a:lnTo>
                  <a:lnTo>
                    <a:pt x="119" y="6"/>
                  </a:lnTo>
                  <a:lnTo>
                    <a:pt x="133" y="14"/>
                  </a:lnTo>
                  <a:lnTo>
                    <a:pt x="145" y="25"/>
                  </a:lnTo>
                  <a:lnTo>
                    <a:pt x="155" y="37"/>
                  </a:lnTo>
                  <a:lnTo>
                    <a:pt x="162" y="51"/>
                  </a:lnTo>
                  <a:lnTo>
                    <a:pt x="168" y="69"/>
                  </a:lnTo>
                  <a:lnTo>
                    <a:pt x="169" y="84"/>
                  </a:lnTo>
                  <a:lnTo>
                    <a:pt x="168" y="102"/>
                  </a:lnTo>
                  <a:lnTo>
                    <a:pt x="162" y="117"/>
                  </a:lnTo>
                  <a:lnTo>
                    <a:pt x="155" y="133"/>
                  </a:lnTo>
                  <a:lnTo>
                    <a:pt x="145" y="145"/>
                  </a:lnTo>
                  <a:lnTo>
                    <a:pt x="133" y="156"/>
                  </a:lnTo>
                  <a:lnTo>
                    <a:pt x="119" y="163"/>
                  </a:lnTo>
                  <a:lnTo>
                    <a:pt x="101" y="168"/>
                  </a:lnTo>
                  <a:lnTo>
                    <a:pt x="85" y="170"/>
                  </a:lnTo>
                  <a:lnTo>
                    <a:pt x="68" y="168"/>
                  </a:lnTo>
                  <a:lnTo>
                    <a:pt x="52" y="163"/>
                  </a:lnTo>
                  <a:lnTo>
                    <a:pt x="37" y="156"/>
                  </a:lnTo>
                  <a:lnTo>
                    <a:pt x="24" y="145"/>
                  </a:lnTo>
                  <a:lnTo>
                    <a:pt x="14" y="133"/>
                  </a:lnTo>
                  <a:lnTo>
                    <a:pt x="7" y="117"/>
                  </a:lnTo>
                  <a:lnTo>
                    <a:pt x="2" y="102"/>
                  </a:lnTo>
                  <a:lnTo>
                    <a:pt x="0" y="84"/>
                  </a:lnTo>
                  <a:close/>
                </a:path>
              </a:pathLst>
            </a:custGeom>
            <a:gradFill rotWithShape="1">
              <a:gsLst>
                <a:gs pos="0">
                  <a:srgbClr val="FFE2DB"/>
                </a:gs>
                <a:gs pos="100000">
                  <a:srgbClr val="EC2D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20" name="Freeform 1560"/>
            <p:cNvSpPr>
              <a:spLocks/>
            </p:cNvSpPr>
            <p:nvPr/>
          </p:nvSpPr>
          <p:spPr bwMode="auto">
            <a:xfrm>
              <a:off x="3127" y="3042"/>
              <a:ext cx="171" cy="170"/>
            </a:xfrm>
            <a:custGeom>
              <a:avLst/>
              <a:gdLst>
                <a:gd name="T0" fmla="*/ 0 w 171"/>
                <a:gd name="T1" fmla="*/ 84 h 170"/>
                <a:gd name="T2" fmla="*/ 2 w 171"/>
                <a:gd name="T3" fmla="*/ 67 h 170"/>
                <a:gd name="T4" fmla="*/ 7 w 171"/>
                <a:gd name="T5" fmla="*/ 51 h 170"/>
                <a:gd name="T6" fmla="*/ 16 w 171"/>
                <a:gd name="T7" fmla="*/ 37 h 170"/>
                <a:gd name="T8" fmla="*/ 26 w 171"/>
                <a:gd name="T9" fmla="*/ 25 h 170"/>
                <a:gd name="T10" fmla="*/ 38 w 171"/>
                <a:gd name="T11" fmla="*/ 14 h 170"/>
                <a:gd name="T12" fmla="*/ 52 w 171"/>
                <a:gd name="T13" fmla="*/ 6 h 170"/>
                <a:gd name="T14" fmla="*/ 68 w 171"/>
                <a:gd name="T15" fmla="*/ 2 h 170"/>
                <a:gd name="T16" fmla="*/ 86 w 171"/>
                <a:gd name="T17" fmla="*/ 0 h 170"/>
                <a:gd name="T18" fmla="*/ 103 w 171"/>
                <a:gd name="T19" fmla="*/ 2 h 170"/>
                <a:gd name="T20" fmla="*/ 119 w 171"/>
                <a:gd name="T21" fmla="*/ 6 h 170"/>
                <a:gd name="T22" fmla="*/ 133 w 171"/>
                <a:gd name="T23" fmla="*/ 14 h 170"/>
                <a:gd name="T24" fmla="*/ 147 w 171"/>
                <a:gd name="T25" fmla="*/ 25 h 170"/>
                <a:gd name="T26" fmla="*/ 157 w 171"/>
                <a:gd name="T27" fmla="*/ 37 h 170"/>
                <a:gd name="T28" fmla="*/ 164 w 171"/>
                <a:gd name="T29" fmla="*/ 51 h 170"/>
                <a:gd name="T30" fmla="*/ 169 w 171"/>
                <a:gd name="T31" fmla="*/ 67 h 170"/>
                <a:gd name="T32" fmla="*/ 171 w 171"/>
                <a:gd name="T33" fmla="*/ 84 h 170"/>
                <a:gd name="T34" fmla="*/ 169 w 171"/>
                <a:gd name="T35" fmla="*/ 102 h 170"/>
                <a:gd name="T36" fmla="*/ 164 w 171"/>
                <a:gd name="T37" fmla="*/ 117 h 170"/>
                <a:gd name="T38" fmla="*/ 157 w 171"/>
                <a:gd name="T39" fmla="*/ 131 h 170"/>
                <a:gd name="T40" fmla="*/ 147 w 171"/>
                <a:gd name="T41" fmla="*/ 145 h 170"/>
                <a:gd name="T42" fmla="*/ 133 w 171"/>
                <a:gd name="T43" fmla="*/ 156 h 170"/>
                <a:gd name="T44" fmla="*/ 119 w 171"/>
                <a:gd name="T45" fmla="*/ 163 h 170"/>
                <a:gd name="T46" fmla="*/ 103 w 171"/>
                <a:gd name="T47" fmla="*/ 168 h 170"/>
                <a:gd name="T48" fmla="*/ 86 w 171"/>
                <a:gd name="T49" fmla="*/ 170 h 170"/>
                <a:gd name="T50" fmla="*/ 68 w 171"/>
                <a:gd name="T51" fmla="*/ 168 h 170"/>
                <a:gd name="T52" fmla="*/ 52 w 171"/>
                <a:gd name="T53" fmla="*/ 163 h 170"/>
                <a:gd name="T54" fmla="*/ 38 w 171"/>
                <a:gd name="T55" fmla="*/ 156 h 170"/>
                <a:gd name="T56" fmla="*/ 26 w 171"/>
                <a:gd name="T57" fmla="*/ 145 h 170"/>
                <a:gd name="T58" fmla="*/ 16 w 171"/>
                <a:gd name="T59" fmla="*/ 131 h 170"/>
                <a:gd name="T60" fmla="*/ 7 w 171"/>
                <a:gd name="T61" fmla="*/ 117 h 170"/>
                <a:gd name="T62" fmla="*/ 2 w 171"/>
                <a:gd name="T63" fmla="*/ 102 h 170"/>
                <a:gd name="T64" fmla="*/ 0 w 171"/>
                <a:gd name="T65" fmla="*/ 84 h 17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71"/>
                <a:gd name="T100" fmla="*/ 0 h 170"/>
                <a:gd name="T101" fmla="*/ 171 w 171"/>
                <a:gd name="T102" fmla="*/ 170 h 17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71" h="170">
                  <a:moveTo>
                    <a:pt x="0" y="84"/>
                  </a:moveTo>
                  <a:lnTo>
                    <a:pt x="2" y="67"/>
                  </a:lnTo>
                  <a:lnTo>
                    <a:pt x="7" y="51"/>
                  </a:lnTo>
                  <a:lnTo>
                    <a:pt x="16" y="37"/>
                  </a:lnTo>
                  <a:lnTo>
                    <a:pt x="26" y="25"/>
                  </a:lnTo>
                  <a:lnTo>
                    <a:pt x="38" y="14"/>
                  </a:lnTo>
                  <a:lnTo>
                    <a:pt x="52" y="6"/>
                  </a:lnTo>
                  <a:lnTo>
                    <a:pt x="68" y="2"/>
                  </a:lnTo>
                  <a:lnTo>
                    <a:pt x="86" y="0"/>
                  </a:lnTo>
                  <a:lnTo>
                    <a:pt x="103" y="2"/>
                  </a:lnTo>
                  <a:lnTo>
                    <a:pt x="119" y="6"/>
                  </a:lnTo>
                  <a:lnTo>
                    <a:pt x="133" y="14"/>
                  </a:lnTo>
                  <a:lnTo>
                    <a:pt x="147" y="25"/>
                  </a:lnTo>
                  <a:lnTo>
                    <a:pt x="157" y="37"/>
                  </a:lnTo>
                  <a:lnTo>
                    <a:pt x="164" y="51"/>
                  </a:lnTo>
                  <a:lnTo>
                    <a:pt x="169" y="67"/>
                  </a:lnTo>
                  <a:lnTo>
                    <a:pt x="171" y="84"/>
                  </a:lnTo>
                  <a:lnTo>
                    <a:pt x="169" y="102"/>
                  </a:lnTo>
                  <a:lnTo>
                    <a:pt x="164" y="117"/>
                  </a:lnTo>
                  <a:lnTo>
                    <a:pt x="157" y="131"/>
                  </a:lnTo>
                  <a:lnTo>
                    <a:pt x="147" y="145"/>
                  </a:lnTo>
                  <a:lnTo>
                    <a:pt x="133" y="156"/>
                  </a:lnTo>
                  <a:lnTo>
                    <a:pt x="119" y="163"/>
                  </a:lnTo>
                  <a:lnTo>
                    <a:pt x="103" y="168"/>
                  </a:lnTo>
                  <a:lnTo>
                    <a:pt x="86" y="170"/>
                  </a:lnTo>
                  <a:lnTo>
                    <a:pt x="68" y="168"/>
                  </a:lnTo>
                  <a:lnTo>
                    <a:pt x="52" y="163"/>
                  </a:lnTo>
                  <a:lnTo>
                    <a:pt x="38" y="156"/>
                  </a:lnTo>
                  <a:lnTo>
                    <a:pt x="26" y="145"/>
                  </a:lnTo>
                  <a:lnTo>
                    <a:pt x="16" y="131"/>
                  </a:lnTo>
                  <a:lnTo>
                    <a:pt x="7" y="117"/>
                  </a:lnTo>
                  <a:lnTo>
                    <a:pt x="2" y="102"/>
                  </a:lnTo>
                  <a:lnTo>
                    <a:pt x="0" y="84"/>
                  </a:lnTo>
                  <a:close/>
                </a:path>
              </a:pathLst>
            </a:custGeom>
            <a:gradFill rotWithShape="1">
              <a:gsLst>
                <a:gs pos="0">
                  <a:srgbClr val="FFE2DB"/>
                </a:gs>
                <a:gs pos="100000">
                  <a:srgbClr val="EC2D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21" name="Freeform 1561"/>
            <p:cNvSpPr>
              <a:spLocks/>
            </p:cNvSpPr>
            <p:nvPr/>
          </p:nvSpPr>
          <p:spPr bwMode="auto">
            <a:xfrm>
              <a:off x="2762" y="3222"/>
              <a:ext cx="159" cy="159"/>
            </a:xfrm>
            <a:custGeom>
              <a:avLst/>
              <a:gdLst>
                <a:gd name="T0" fmla="*/ 159 w 159"/>
                <a:gd name="T1" fmla="*/ 79 h 159"/>
                <a:gd name="T2" fmla="*/ 157 w 159"/>
                <a:gd name="T3" fmla="*/ 63 h 159"/>
                <a:gd name="T4" fmla="*/ 152 w 159"/>
                <a:gd name="T5" fmla="*/ 49 h 159"/>
                <a:gd name="T6" fmla="*/ 145 w 159"/>
                <a:gd name="T7" fmla="*/ 35 h 159"/>
                <a:gd name="T8" fmla="*/ 135 w 159"/>
                <a:gd name="T9" fmla="*/ 23 h 159"/>
                <a:gd name="T10" fmla="*/ 124 w 159"/>
                <a:gd name="T11" fmla="*/ 14 h 159"/>
                <a:gd name="T12" fmla="*/ 110 w 159"/>
                <a:gd name="T13" fmla="*/ 7 h 159"/>
                <a:gd name="T14" fmla="*/ 96 w 159"/>
                <a:gd name="T15" fmla="*/ 2 h 159"/>
                <a:gd name="T16" fmla="*/ 79 w 159"/>
                <a:gd name="T17" fmla="*/ 0 h 159"/>
                <a:gd name="T18" fmla="*/ 63 w 159"/>
                <a:gd name="T19" fmla="*/ 2 h 159"/>
                <a:gd name="T20" fmla="*/ 49 w 159"/>
                <a:gd name="T21" fmla="*/ 7 h 159"/>
                <a:gd name="T22" fmla="*/ 35 w 159"/>
                <a:gd name="T23" fmla="*/ 14 h 159"/>
                <a:gd name="T24" fmla="*/ 25 w 159"/>
                <a:gd name="T25" fmla="*/ 23 h 159"/>
                <a:gd name="T26" fmla="*/ 14 w 159"/>
                <a:gd name="T27" fmla="*/ 35 h 159"/>
                <a:gd name="T28" fmla="*/ 7 w 159"/>
                <a:gd name="T29" fmla="*/ 49 h 159"/>
                <a:gd name="T30" fmla="*/ 2 w 159"/>
                <a:gd name="T31" fmla="*/ 63 h 159"/>
                <a:gd name="T32" fmla="*/ 0 w 159"/>
                <a:gd name="T33" fmla="*/ 79 h 159"/>
                <a:gd name="T34" fmla="*/ 2 w 159"/>
                <a:gd name="T35" fmla="*/ 94 h 159"/>
                <a:gd name="T36" fmla="*/ 7 w 159"/>
                <a:gd name="T37" fmla="*/ 110 h 159"/>
                <a:gd name="T38" fmla="*/ 14 w 159"/>
                <a:gd name="T39" fmla="*/ 124 h 159"/>
                <a:gd name="T40" fmla="*/ 25 w 159"/>
                <a:gd name="T41" fmla="*/ 135 h 159"/>
                <a:gd name="T42" fmla="*/ 35 w 159"/>
                <a:gd name="T43" fmla="*/ 145 h 159"/>
                <a:gd name="T44" fmla="*/ 49 w 159"/>
                <a:gd name="T45" fmla="*/ 152 h 159"/>
                <a:gd name="T46" fmla="*/ 63 w 159"/>
                <a:gd name="T47" fmla="*/ 157 h 159"/>
                <a:gd name="T48" fmla="*/ 79 w 159"/>
                <a:gd name="T49" fmla="*/ 159 h 159"/>
                <a:gd name="T50" fmla="*/ 96 w 159"/>
                <a:gd name="T51" fmla="*/ 157 h 159"/>
                <a:gd name="T52" fmla="*/ 110 w 159"/>
                <a:gd name="T53" fmla="*/ 152 h 159"/>
                <a:gd name="T54" fmla="*/ 124 w 159"/>
                <a:gd name="T55" fmla="*/ 145 h 159"/>
                <a:gd name="T56" fmla="*/ 135 w 159"/>
                <a:gd name="T57" fmla="*/ 135 h 159"/>
                <a:gd name="T58" fmla="*/ 145 w 159"/>
                <a:gd name="T59" fmla="*/ 124 h 159"/>
                <a:gd name="T60" fmla="*/ 152 w 159"/>
                <a:gd name="T61" fmla="*/ 110 h 159"/>
                <a:gd name="T62" fmla="*/ 157 w 159"/>
                <a:gd name="T63" fmla="*/ 94 h 159"/>
                <a:gd name="T64" fmla="*/ 159 w 159"/>
                <a:gd name="T65" fmla="*/ 79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159" y="79"/>
                  </a:moveTo>
                  <a:lnTo>
                    <a:pt x="157" y="63"/>
                  </a:lnTo>
                  <a:lnTo>
                    <a:pt x="152" y="49"/>
                  </a:lnTo>
                  <a:lnTo>
                    <a:pt x="145" y="35"/>
                  </a:lnTo>
                  <a:lnTo>
                    <a:pt x="135" y="23"/>
                  </a:lnTo>
                  <a:lnTo>
                    <a:pt x="124" y="14"/>
                  </a:lnTo>
                  <a:lnTo>
                    <a:pt x="110" y="7"/>
                  </a:lnTo>
                  <a:lnTo>
                    <a:pt x="96" y="2"/>
                  </a:lnTo>
                  <a:lnTo>
                    <a:pt x="79" y="0"/>
                  </a:lnTo>
                  <a:lnTo>
                    <a:pt x="63" y="2"/>
                  </a:lnTo>
                  <a:lnTo>
                    <a:pt x="49" y="7"/>
                  </a:lnTo>
                  <a:lnTo>
                    <a:pt x="35" y="14"/>
                  </a:lnTo>
                  <a:lnTo>
                    <a:pt x="25" y="23"/>
                  </a:lnTo>
                  <a:lnTo>
                    <a:pt x="14" y="35"/>
                  </a:lnTo>
                  <a:lnTo>
                    <a:pt x="7" y="49"/>
                  </a:lnTo>
                  <a:lnTo>
                    <a:pt x="2" y="63"/>
                  </a:lnTo>
                  <a:lnTo>
                    <a:pt x="0" y="79"/>
                  </a:lnTo>
                  <a:lnTo>
                    <a:pt x="2" y="94"/>
                  </a:lnTo>
                  <a:lnTo>
                    <a:pt x="7" y="110"/>
                  </a:lnTo>
                  <a:lnTo>
                    <a:pt x="14" y="124"/>
                  </a:lnTo>
                  <a:lnTo>
                    <a:pt x="25" y="135"/>
                  </a:lnTo>
                  <a:lnTo>
                    <a:pt x="35" y="145"/>
                  </a:lnTo>
                  <a:lnTo>
                    <a:pt x="49" y="152"/>
                  </a:lnTo>
                  <a:lnTo>
                    <a:pt x="63" y="157"/>
                  </a:lnTo>
                  <a:lnTo>
                    <a:pt x="79" y="159"/>
                  </a:lnTo>
                  <a:lnTo>
                    <a:pt x="96" y="157"/>
                  </a:lnTo>
                  <a:lnTo>
                    <a:pt x="110" y="152"/>
                  </a:lnTo>
                  <a:lnTo>
                    <a:pt x="124" y="145"/>
                  </a:lnTo>
                  <a:lnTo>
                    <a:pt x="135" y="135"/>
                  </a:lnTo>
                  <a:lnTo>
                    <a:pt x="145" y="124"/>
                  </a:lnTo>
                  <a:lnTo>
                    <a:pt x="152" y="110"/>
                  </a:lnTo>
                  <a:lnTo>
                    <a:pt x="157" y="94"/>
                  </a:lnTo>
                  <a:lnTo>
                    <a:pt x="159" y="79"/>
                  </a:lnTo>
                  <a:close/>
                </a:path>
              </a:pathLst>
            </a:custGeom>
            <a:gradFill rotWithShape="1">
              <a:gsLst>
                <a:gs pos="0">
                  <a:schemeClr val="bg1"/>
                </a:gs>
                <a:gs pos="100000">
                  <a:srgbClr val="A3D5D9"/>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22" name="Freeform 1562"/>
            <p:cNvSpPr>
              <a:spLocks/>
            </p:cNvSpPr>
            <p:nvPr/>
          </p:nvSpPr>
          <p:spPr bwMode="auto">
            <a:xfrm>
              <a:off x="2904" y="3880"/>
              <a:ext cx="158" cy="157"/>
            </a:xfrm>
            <a:custGeom>
              <a:avLst/>
              <a:gdLst>
                <a:gd name="T0" fmla="*/ 158 w 158"/>
                <a:gd name="T1" fmla="*/ 79 h 157"/>
                <a:gd name="T2" fmla="*/ 157 w 158"/>
                <a:gd name="T3" fmla="*/ 63 h 157"/>
                <a:gd name="T4" fmla="*/ 151 w 158"/>
                <a:gd name="T5" fmla="*/ 49 h 157"/>
                <a:gd name="T6" fmla="*/ 144 w 158"/>
                <a:gd name="T7" fmla="*/ 35 h 157"/>
                <a:gd name="T8" fmla="*/ 134 w 158"/>
                <a:gd name="T9" fmla="*/ 23 h 157"/>
                <a:gd name="T10" fmla="*/ 124 w 158"/>
                <a:gd name="T11" fmla="*/ 14 h 157"/>
                <a:gd name="T12" fmla="*/ 110 w 158"/>
                <a:gd name="T13" fmla="*/ 7 h 157"/>
                <a:gd name="T14" fmla="*/ 96 w 158"/>
                <a:gd name="T15" fmla="*/ 2 h 157"/>
                <a:gd name="T16" fmla="*/ 80 w 158"/>
                <a:gd name="T17" fmla="*/ 0 h 157"/>
                <a:gd name="T18" fmla="*/ 62 w 158"/>
                <a:gd name="T19" fmla="*/ 2 h 157"/>
                <a:gd name="T20" fmla="*/ 48 w 158"/>
                <a:gd name="T21" fmla="*/ 7 h 157"/>
                <a:gd name="T22" fmla="*/ 34 w 158"/>
                <a:gd name="T23" fmla="*/ 14 h 157"/>
                <a:gd name="T24" fmla="*/ 24 w 158"/>
                <a:gd name="T25" fmla="*/ 23 h 157"/>
                <a:gd name="T26" fmla="*/ 14 w 158"/>
                <a:gd name="T27" fmla="*/ 35 h 157"/>
                <a:gd name="T28" fmla="*/ 7 w 158"/>
                <a:gd name="T29" fmla="*/ 49 h 157"/>
                <a:gd name="T30" fmla="*/ 1 w 158"/>
                <a:gd name="T31" fmla="*/ 63 h 157"/>
                <a:gd name="T32" fmla="*/ 0 w 158"/>
                <a:gd name="T33" fmla="*/ 79 h 157"/>
                <a:gd name="T34" fmla="*/ 1 w 158"/>
                <a:gd name="T35" fmla="*/ 95 h 157"/>
                <a:gd name="T36" fmla="*/ 7 w 158"/>
                <a:gd name="T37" fmla="*/ 110 h 157"/>
                <a:gd name="T38" fmla="*/ 14 w 158"/>
                <a:gd name="T39" fmla="*/ 122 h 157"/>
                <a:gd name="T40" fmla="*/ 24 w 158"/>
                <a:gd name="T41" fmla="*/ 135 h 157"/>
                <a:gd name="T42" fmla="*/ 34 w 158"/>
                <a:gd name="T43" fmla="*/ 145 h 157"/>
                <a:gd name="T44" fmla="*/ 48 w 158"/>
                <a:gd name="T45" fmla="*/ 152 h 157"/>
                <a:gd name="T46" fmla="*/ 62 w 158"/>
                <a:gd name="T47" fmla="*/ 157 h 157"/>
                <a:gd name="T48" fmla="*/ 80 w 158"/>
                <a:gd name="T49" fmla="*/ 157 h 157"/>
                <a:gd name="T50" fmla="*/ 96 w 158"/>
                <a:gd name="T51" fmla="*/ 157 h 157"/>
                <a:gd name="T52" fmla="*/ 110 w 158"/>
                <a:gd name="T53" fmla="*/ 152 h 157"/>
                <a:gd name="T54" fmla="*/ 124 w 158"/>
                <a:gd name="T55" fmla="*/ 145 h 157"/>
                <a:gd name="T56" fmla="*/ 134 w 158"/>
                <a:gd name="T57" fmla="*/ 135 h 157"/>
                <a:gd name="T58" fmla="*/ 144 w 158"/>
                <a:gd name="T59" fmla="*/ 122 h 157"/>
                <a:gd name="T60" fmla="*/ 151 w 158"/>
                <a:gd name="T61" fmla="*/ 110 h 157"/>
                <a:gd name="T62" fmla="*/ 157 w 158"/>
                <a:gd name="T63" fmla="*/ 95 h 157"/>
                <a:gd name="T64" fmla="*/ 158 w 158"/>
                <a:gd name="T65" fmla="*/ 79 h 1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8"/>
                <a:gd name="T100" fmla="*/ 0 h 157"/>
                <a:gd name="T101" fmla="*/ 158 w 158"/>
                <a:gd name="T102" fmla="*/ 157 h 1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8" h="157">
                  <a:moveTo>
                    <a:pt x="158" y="79"/>
                  </a:moveTo>
                  <a:lnTo>
                    <a:pt x="157" y="63"/>
                  </a:lnTo>
                  <a:lnTo>
                    <a:pt x="151" y="49"/>
                  </a:lnTo>
                  <a:lnTo>
                    <a:pt x="144" y="35"/>
                  </a:lnTo>
                  <a:lnTo>
                    <a:pt x="134" y="23"/>
                  </a:lnTo>
                  <a:lnTo>
                    <a:pt x="124" y="14"/>
                  </a:lnTo>
                  <a:lnTo>
                    <a:pt x="110" y="7"/>
                  </a:lnTo>
                  <a:lnTo>
                    <a:pt x="96" y="2"/>
                  </a:lnTo>
                  <a:lnTo>
                    <a:pt x="80" y="0"/>
                  </a:lnTo>
                  <a:lnTo>
                    <a:pt x="62" y="2"/>
                  </a:lnTo>
                  <a:lnTo>
                    <a:pt x="48" y="7"/>
                  </a:lnTo>
                  <a:lnTo>
                    <a:pt x="34" y="14"/>
                  </a:lnTo>
                  <a:lnTo>
                    <a:pt x="24" y="23"/>
                  </a:lnTo>
                  <a:lnTo>
                    <a:pt x="14" y="35"/>
                  </a:lnTo>
                  <a:lnTo>
                    <a:pt x="7" y="49"/>
                  </a:lnTo>
                  <a:lnTo>
                    <a:pt x="1" y="63"/>
                  </a:lnTo>
                  <a:lnTo>
                    <a:pt x="0" y="79"/>
                  </a:lnTo>
                  <a:lnTo>
                    <a:pt x="1" y="95"/>
                  </a:lnTo>
                  <a:lnTo>
                    <a:pt x="7" y="110"/>
                  </a:lnTo>
                  <a:lnTo>
                    <a:pt x="14" y="122"/>
                  </a:lnTo>
                  <a:lnTo>
                    <a:pt x="24" y="135"/>
                  </a:lnTo>
                  <a:lnTo>
                    <a:pt x="34" y="145"/>
                  </a:lnTo>
                  <a:lnTo>
                    <a:pt x="48" y="152"/>
                  </a:lnTo>
                  <a:lnTo>
                    <a:pt x="62" y="157"/>
                  </a:lnTo>
                  <a:lnTo>
                    <a:pt x="80" y="157"/>
                  </a:lnTo>
                  <a:lnTo>
                    <a:pt x="96" y="157"/>
                  </a:lnTo>
                  <a:lnTo>
                    <a:pt x="110" y="152"/>
                  </a:lnTo>
                  <a:lnTo>
                    <a:pt x="124" y="145"/>
                  </a:lnTo>
                  <a:lnTo>
                    <a:pt x="134" y="135"/>
                  </a:lnTo>
                  <a:lnTo>
                    <a:pt x="144" y="122"/>
                  </a:lnTo>
                  <a:lnTo>
                    <a:pt x="151" y="110"/>
                  </a:lnTo>
                  <a:lnTo>
                    <a:pt x="157" y="95"/>
                  </a:lnTo>
                  <a:lnTo>
                    <a:pt x="158" y="79"/>
                  </a:lnTo>
                  <a:close/>
                </a:path>
              </a:pathLst>
            </a:custGeom>
            <a:gradFill rotWithShape="1">
              <a:gsLst>
                <a:gs pos="0">
                  <a:schemeClr val="bg1"/>
                </a:gs>
                <a:gs pos="100000">
                  <a:srgbClr val="A3D5D9"/>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23" name="Freeform 1563"/>
            <p:cNvSpPr>
              <a:spLocks/>
            </p:cNvSpPr>
            <p:nvPr/>
          </p:nvSpPr>
          <p:spPr bwMode="auto">
            <a:xfrm>
              <a:off x="2708" y="3739"/>
              <a:ext cx="86" cy="50"/>
            </a:xfrm>
            <a:custGeom>
              <a:avLst/>
              <a:gdLst>
                <a:gd name="T0" fmla="*/ 73 w 86"/>
                <a:gd name="T1" fmla="*/ 43 h 50"/>
                <a:gd name="T2" fmla="*/ 2 w 86"/>
                <a:gd name="T3" fmla="*/ 50 h 50"/>
                <a:gd name="T4" fmla="*/ 5 w 86"/>
                <a:gd name="T5" fmla="*/ 38 h 50"/>
                <a:gd name="T6" fmla="*/ 5 w 86"/>
                <a:gd name="T7" fmla="*/ 28 h 50"/>
                <a:gd name="T8" fmla="*/ 4 w 86"/>
                <a:gd name="T9" fmla="*/ 16 h 50"/>
                <a:gd name="T10" fmla="*/ 0 w 86"/>
                <a:gd name="T11" fmla="*/ 0 h 50"/>
                <a:gd name="T12" fmla="*/ 73 w 86"/>
                <a:gd name="T13" fmla="*/ 5 h 50"/>
                <a:gd name="T14" fmla="*/ 79 w 86"/>
                <a:gd name="T15" fmla="*/ 7 h 50"/>
                <a:gd name="T16" fmla="*/ 84 w 86"/>
                <a:gd name="T17" fmla="*/ 12 h 50"/>
                <a:gd name="T18" fmla="*/ 86 w 86"/>
                <a:gd name="T19" fmla="*/ 17 h 50"/>
                <a:gd name="T20" fmla="*/ 86 w 86"/>
                <a:gd name="T21" fmla="*/ 24 h 50"/>
                <a:gd name="T22" fmla="*/ 86 w 86"/>
                <a:gd name="T23" fmla="*/ 31 h 50"/>
                <a:gd name="T24" fmla="*/ 84 w 86"/>
                <a:gd name="T25" fmla="*/ 37 h 50"/>
                <a:gd name="T26" fmla="*/ 79 w 86"/>
                <a:gd name="T27" fmla="*/ 42 h 50"/>
                <a:gd name="T28" fmla="*/ 73 w 86"/>
                <a:gd name="T29" fmla="*/ 43 h 5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6"/>
                <a:gd name="T46" fmla="*/ 0 h 50"/>
                <a:gd name="T47" fmla="*/ 86 w 86"/>
                <a:gd name="T48" fmla="*/ 50 h 5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6" h="50">
                  <a:moveTo>
                    <a:pt x="73" y="43"/>
                  </a:moveTo>
                  <a:lnTo>
                    <a:pt x="2" y="50"/>
                  </a:lnTo>
                  <a:lnTo>
                    <a:pt x="5" y="38"/>
                  </a:lnTo>
                  <a:lnTo>
                    <a:pt x="5" y="28"/>
                  </a:lnTo>
                  <a:lnTo>
                    <a:pt x="4" y="16"/>
                  </a:lnTo>
                  <a:lnTo>
                    <a:pt x="0" y="0"/>
                  </a:lnTo>
                  <a:lnTo>
                    <a:pt x="73" y="5"/>
                  </a:lnTo>
                  <a:lnTo>
                    <a:pt x="79" y="7"/>
                  </a:lnTo>
                  <a:lnTo>
                    <a:pt x="84" y="12"/>
                  </a:lnTo>
                  <a:lnTo>
                    <a:pt x="86" y="17"/>
                  </a:lnTo>
                  <a:lnTo>
                    <a:pt x="86" y="24"/>
                  </a:lnTo>
                  <a:lnTo>
                    <a:pt x="86" y="31"/>
                  </a:lnTo>
                  <a:lnTo>
                    <a:pt x="84" y="37"/>
                  </a:lnTo>
                  <a:lnTo>
                    <a:pt x="79" y="42"/>
                  </a:lnTo>
                  <a:lnTo>
                    <a:pt x="73" y="43"/>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24" name="Freeform 1564"/>
            <p:cNvSpPr>
              <a:spLocks/>
            </p:cNvSpPr>
            <p:nvPr/>
          </p:nvSpPr>
          <p:spPr bwMode="auto">
            <a:xfrm>
              <a:off x="2708" y="3739"/>
              <a:ext cx="86" cy="50"/>
            </a:xfrm>
            <a:custGeom>
              <a:avLst/>
              <a:gdLst>
                <a:gd name="T0" fmla="*/ 73 w 86"/>
                <a:gd name="T1" fmla="*/ 43 h 50"/>
                <a:gd name="T2" fmla="*/ 2 w 86"/>
                <a:gd name="T3" fmla="*/ 50 h 50"/>
                <a:gd name="T4" fmla="*/ 5 w 86"/>
                <a:gd name="T5" fmla="*/ 38 h 50"/>
                <a:gd name="T6" fmla="*/ 5 w 86"/>
                <a:gd name="T7" fmla="*/ 28 h 50"/>
                <a:gd name="T8" fmla="*/ 4 w 86"/>
                <a:gd name="T9" fmla="*/ 16 h 50"/>
                <a:gd name="T10" fmla="*/ 0 w 86"/>
                <a:gd name="T11" fmla="*/ 0 h 50"/>
                <a:gd name="T12" fmla="*/ 73 w 86"/>
                <a:gd name="T13" fmla="*/ 5 h 50"/>
                <a:gd name="T14" fmla="*/ 79 w 86"/>
                <a:gd name="T15" fmla="*/ 7 h 50"/>
                <a:gd name="T16" fmla="*/ 84 w 86"/>
                <a:gd name="T17" fmla="*/ 12 h 50"/>
                <a:gd name="T18" fmla="*/ 86 w 86"/>
                <a:gd name="T19" fmla="*/ 17 h 50"/>
                <a:gd name="T20" fmla="*/ 86 w 86"/>
                <a:gd name="T21" fmla="*/ 24 h 50"/>
                <a:gd name="T22" fmla="*/ 86 w 86"/>
                <a:gd name="T23" fmla="*/ 31 h 50"/>
                <a:gd name="T24" fmla="*/ 84 w 86"/>
                <a:gd name="T25" fmla="*/ 37 h 50"/>
                <a:gd name="T26" fmla="*/ 79 w 86"/>
                <a:gd name="T27" fmla="*/ 42 h 50"/>
                <a:gd name="T28" fmla="*/ 73 w 86"/>
                <a:gd name="T29" fmla="*/ 43 h 5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6"/>
                <a:gd name="T46" fmla="*/ 0 h 50"/>
                <a:gd name="T47" fmla="*/ 86 w 86"/>
                <a:gd name="T48" fmla="*/ 50 h 5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6" h="50">
                  <a:moveTo>
                    <a:pt x="73" y="43"/>
                  </a:moveTo>
                  <a:lnTo>
                    <a:pt x="2" y="50"/>
                  </a:lnTo>
                  <a:lnTo>
                    <a:pt x="5" y="38"/>
                  </a:lnTo>
                  <a:lnTo>
                    <a:pt x="5" y="28"/>
                  </a:lnTo>
                  <a:lnTo>
                    <a:pt x="4" y="16"/>
                  </a:lnTo>
                  <a:lnTo>
                    <a:pt x="0" y="0"/>
                  </a:lnTo>
                  <a:lnTo>
                    <a:pt x="73" y="5"/>
                  </a:lnTo>
                  <a:lnTo>
                    <a:pt x="79" y="7"/>
                  </a:lnTo>
                  <a:lnTo>
                    <a:pt x="84" y="12"/>
                  </a:lnTo>
                  <a:lnTo>
                    <a:pt x="86" y="17"/>
                  </a:lnTo>
                  <a:lnTo>
                    <a:pt x="86" y="24"/>
                  </a:lnTo>
                  <a:lnTo>
                    <a:pt x="86" y="31"/>
                  </a:lnTo>
                  <a:lnTo>
                    <a:pt x="84" y="37"/>
                  </a:lnTo>
                  <a:lnTo>
                    <a:pt x="79" y="42"/>
                  </a:lnTo>
                  <a:lnTo>
                    <a:pt x="73" y="43"/>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425" name="Freeform 1565"/>
            <p:cNvSpPr>
              <a:spLocks/>
            </p:cNvSpPr>
            <p:nvPr/>
          </p:nvSpPr>
          <p:spPr bwMode="auto">
            <a:xfrm>
              <a:off x="3066" y="3102"/>
              <a:ext cx="84" cy="50"/>
            </a:xfrm>
            <a:custGeom>
              <a:avLst/>
              <a:gdLst>
                <a:gd name="T0" fmla="*/ 70 w 84"/>
                <a:gd name="T1" fmla="*/ 43 h 50"/>
                <a:gd name="T2" fmla="*/ 0 w 84"/>
                <a:gd name="T3" fmla="*/ 50 h 50"/>
                <a:gd name="T4" fmla="*/ 3 w 84"/>
                <a:gd name="T5" fmla="*/ 36 h 50"/>
                <a:gd name="T6" fmla="*/ 3 w 84"/>
                <a:gd name="T7" fmla="*/ 28 h 50"/>
                <a:gd name="T8" fmla="*/ 3 w 84"/>
                <a:gd name="T9" fmla="*/ 15 h 50"/>
                <a:gd name="T10" fmla="*/ 0 w 84"/>
                <a:gd name="T11" fmla="*/ 0 h 50"/>
                <a:gd name="T12" fmla="*/ 72 w 84"/>
                <a:gd name="T13" fmla="*/ 5 h 50"/>
                <a:gd name="T14" fmla="*/ 77 w 84"/>
                <a:gd name="T15" fmla="*/ 7 h 50"/>
                <a:gd name="T16" fmla="*/ 80 w 84"/>
                <a:gd name="T17" fmla="*/ 10 h 50"/>
                <a:gd name="T18" fmla="*/ 82 w 84"/>
                <a:gd name="T19" fmla="*/ 17 h 50"/>
                <a:gd name="T20" fmla="*/ 84 w 84"/>
                <a:gd name="T21" fmla="*/ 24 h 50"/>
                <a:gd name="T22" fmla="*/ 82 w 84"/>
                <a:gd name="T23" fmla="*/ 31 h 50"/>
                <a:gd name="T24" fmla="*/ 80 w 84"/>
                <a:gd name="T25" fmla="*/ 36 h 50"/>
                <a:gd name="T26" fmla="*/ 75 w 84"/>
                <a:gd name="T27" fmla="*/ 42 h 50"/>
                <a:gd name="T28" fmla="*/ 70 w 84"/>
                <a:gd name="T29" fmla="*/ 43 h 5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4"/>
                <a:gd name="T46" fmla="*/ 0 h 50"/>
                <a:gd name="T47" fmla="*/ 84 w 84"/>
                <a:gd name="T48" fmla="*/ 50 h 5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4" h="50">
                  <a:moveTo>
                    <a:pt x="70" y="43"/>
                  </a:moveTo>
                  <a:lnTo>
                    <a:pt x="0" y="50"/>
                  </a:lnTo>
                  <a:lnTo>
                    <a:pt x="3" y="36"/>
                  </a:lnTo>
                  <a:lnTo>
                    <a:pt x="3" y="28"/>
                  </a:lnTo>
                  <a:lnTo>
                    <a:pt x="3" y="15"/>
                  </a:lnTo>
                  <a:lnTo>
                    <a:pt x="0" y="0"/>
                  </a:lnTo>
                  <a:lnTo>
                    <a:pt x="72" y="5"/>
                  </a:lnTo>
                  <a:lnTo>
                    <a:pt x="77" y="7"/>
                  </a:lnTo>
                  <a:lnTo>
                    <a:pt x="80" y="10"/>
                  </a:lnTo>
                  <a:lnTo>
                    <a:pt x="82" y="17"/>
                  </a:lnTo>
                  <a:lnTo>
                    <a:pt x="84" y="24"/>
                  </a:lnTo>
                  <a:lnTo>
                    <a:pt x="82" y="31"/>
                  </a:lnTo>
                  <a:lnTo>
                    <a:pt x="80" y="36"/>
                  </a:lnTo>
                  <a:lnTo>
                    <a:pt x="75" y="42"/>
                  </a:lnTo>
                  <a:lnTo>
                    <a:pt x="70" y="43"/>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26" name="Freeform 1566"/>
            <p:cNvSpPr>
              <a:spLocks/>
            </p:cNvSpPr>
            <p:nvPr/>
          </p:nvSpPr>
          <p:spPr bwMode="auto">
            <a:xfrm>
              <a:off x="3066" y="3102"/>
              <a:ext cx="84" cy="50"/>
            </a:xfrm>
            <a:custGeom>
              <a:avLst/>
              <a:gdLst>
                <a:gd name="T0" fmla="*/ 70 w 84"/>
                <a:gd name="T1" fmla="*/ 43 h 50"/>
                <a:gd name="T2" fmla="*/ 0 w 84"/>
                <a:gd name="T3" fmla="*/ 50 h 50"/>
                <a:gd name="T4" fmla="*/ 3 w 84"/>
                <a:gd name="T5" fmla="*/ 36 h 50"/>
                <a:gd name="T6" fmla="*/ 3 w 84"/>
                <a:gd name="T7" fmla="*/ 28 h 50"/>
                <a:gd name="T8" fmla="*/ 3 w 84"/>
                <a:gd name="T9" fmla="*/ 15 h 50"/>
                <a:gd name="T10" fmla="*/ 0 w 84"/>
                <a:gd name="T11" fmla="*/ 0 h 50"/>
                <a:gd name="T12" fmla="*/ 72 w 84"/>
                <a:gd name="T13" fmla="*/ 5 h 50"/>
                <a:gd name="T14" fmla="*/ 77 w 84"/>
                <a:gd name="T15" fmla="*/ 7 h 50"/>
                <a:gd name="T16" fmla="*/ 80 w 84"/>
                <a:gd name="T17" fmla="*/ 10 h 50"/>
                <a:gd name="T18" fmla="*/ 82 w 84"/>
                <a:gd name="T19" fmla="*/ 17 h 50"/>
                <a:gd name="T20" fmla="*/ 84 w 84"/>
                <a:gd name="T21" fmla="*/ 24 h 50"/>
                <a:gd name="T22" fmla="*/ 82 w 84"/>
                <a:gd name="T23" fmla="*/ 31 h 50"/>
                <a:gd name="T24" fmla="*/ 80 w 84"/>
                <a:gd name="T25" fmla="*/ 36 h 50"/>
                <a:gd name="T26" fmla="*/ 75 w 84"/>
                <a:gd name="T27" fmla="*/ 42 h 50"/>
                <a:gd name="T28" fmla="*/ 70 w 84"/>
                <a:gd name="T29" fmla="*/ 43 h 5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4"/>
                <a:gd name="T46" fmla="*/ 0 h 50"/>
                <a:gd name="T47" fmla="*/ 84 w 84"/>
                <a:gd name="T48" fmla="*/ 50 h 5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4" h="50">
                  <a:moveTo>
                    <a:pt x="70" y="43"/>
                  </a:moveTo>
                  <a:lnTo>
                    <a:pt x="0" y="50"/>
                  </a:lnTo>
                  <a:lnTo>
                    <a:pt x="3" y="36"/>
                  </a:lnTo>
                  <a:lnTo>
                    <a:pt x="3" y="28"/>
                  </a:lnTo>
                  <a:lnTo>
                    <a:pt x="3" y="15"/>
                  </a:lnTo>
                  <a:lnTo>
                    <a:pt x="0" y="0"/>
                  </a:lnTo>
                  <a:lnTo>
                    <a:pt x="72" y="5"/>
                  </a:lnTo>
                  <a:lnTo>
                    <a:pt x="77" y="7"/>
                  </a:lnTo>
                  <a:lnTo>
                    <a:pt x="80" y="10"/>
                  </a:lnTo>
                  <a:lnTo>
                    <a:pt x="82" y="17"/>
                  </a:lnTo>
                  <a:lnTo>
                    <a:pt x="84" y="24"/>
                  </a:lnTo>
                  <a:lnTo>
                    <a:pt x="82" y="31"/>
                  </a:lnTo>
                  <a:lnTo>
                    <a:pt x="80" y="36"/>
                  </a:lnTo>
                  <a:lnTo>
                    <a:pt x="75" y="42"/>
                  </a:lnTo>
                  <a:lnTo>
                    <a:pt x="70" y="43"/>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427" name="Freeform 1567"/>
            <p:cNvSpPr>
              <a:spLocks/>
            </p:cNvSpPr>
            <p:nvPr/>
          </p:nvSpPr>
          <p:spPr bwMode="auto">
            <a:xfrm>
              <a:off x="2787" y="4146"/>
              <a:ext cx="73" cy="47"/>
            </a:xfrm>
            <a:custGeom>
              <a:avLst/>
              <a:gdLst>
                <a:gd name="T0" fmla="*/ 61 w 73"/>
                <a:gd name="T1" fmla="*/ 42 h 47"/>
                <a:gd name="T2" fmla="*/ 0 w 73"/>
                <a:gd name="T3" fmla="*/ 47 h 47"/>
                <a:gd name="T4" fmla="*/ 1 w 73"/>
                <a:gd name="T5" fmla="*/ 35 h 47"/>
                <a:gd name="T6" fmla="*/ 3 w 73"/>
                <a:gd name="T7" fmla="*/ 24 h 47"/>
                <a:gd name="T8" fmla="*/ 1 w 73"/>
                <a:gd name="T9" fmla="*/ 14 h 47"/>
                <a:gd name="T10" fmla="*/ 0 w 73"/>
                <a:gd name="T11" fmla="*/ 0 h 47"/>
                <a:gd name="T12" fmla="*/ 61 w 73"/>
                <a:gd name="T13" fmla="*/ 7 h 47"/>
                <a:gd name="T14" fmla="*/ 66 w 73"/>
                <a:gd name="T15" fmla="*/ 8 h 47"/>
                <a:gd name="T16" fmla="*/ 69 w 73"/>
                <a:gd name="T17" fmla="*/ 12 h 47"/>
                <a:gd name="T18" fmla="*/ 71 w 73"/>
                <a:gd name="T19" fmla="*/ 17 h 47"/>
                <a:gd name="T20" fmla="*/ 73 w 73"/>
                <a:gd name="T21" fmla="*/ 24 h 47"/>
                <a:gd name="T22" fmla="*/ 71 w 73"/>
                <a:gd name="T23" fmla="*/ 29 h 47"/>
                <a:gd name="T24" fmla="*/ 69 w 73"/>
                <a:gd name="T25" fmla="*/ 36 h 47"/>
                <a:gd name="T26" fmla="*/ 66 w 73"/>
                <a:gd name="T27" fmla="*/ 40 h 47"/>
                <a:gd name="T28" fmla="*/ 61 w 73"/>
                <a:gd name="T29" fmla="*/ 42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3"/>
                <a:gd name="T46" fmla="*/ 0 h 47"/>
                <a:gd name="T47" fmla="*/ 73 w 73"/>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3" h="47">
                  <a:moveTo>
                    <a:pt x="61" y="42"/>
                  </a:moveTo>
                  <a:lnTo>
                    <a:pt x="0" y="47"/>
                  </a:lnTo>
                  <a:lnTo>
                    <a:pt x="1" y="35"/>
                  </a:lnTo>
                  <a:lnTo>
                    <a:pt x="3" y="24"/>
                  </a:lnTo>
                  <a:lnTo>
                    <a:pt x="1" y="14"/>
                  </a:lnTo>
                  <a:lnTo>
                    <a:pt x="0" y="0"/>
                  </a:lnTo>
                  <a:lnTo>
                    <a:pt x="61" y="7"/>
                  </a:lnTo>
                  <a:lnTo>
                    <a:pt x="66" y="8"/>
                  </a:lnTo>
                  <a:lnTo>
                    <a:pt x="69" y="12"/>
                  </a:lnTo>
                  <a:lnTo>
                    <a:pt x="71" y="17"/>
                  </a:lnTo>
                  <a:lnTo>
                    <a:pt x="73" y="24"/>
                  </a:lnTo>
                  <a:lnTo>
                    <a:pt x="71" y="29"/>
                  </a:lnTo>
                  <a:lnTo>
                    <a:pt x="69" y="36"/>
                  </a:lnTo>
                  <a:lnTo>
                    <a:pt x="66" y="40"/>
                  </a:lnTo>
                  <a:lnTo>
                    <a:pt x="61" y="42"/>
                  </a:lnTo>
                  <a:close/>
                </a:path>
              </a:pathLst>
            </a:custGeom>
            <a:solidFill>
              <a:srgbClr val="DD13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28" name="Freeform 1568"/>
            <p:cNvSpPr>
              <a:spLocks/>
            </p:cNvSpPr>
            <p:nvPr/>
          </p:nvSpPr>
          <p:spPr bwMode="auto">
            <a:xfrm>
              <a:off x="2787" y="4146"/>
              <a:ext cx="73" cy="47"/>
            </a:xfrm>
            <a:custGeom>
              <a:avLst/>
              <a:gdLst>
                <a:gd name="T0" fmla="*/ 61 w 73"/>
                <a:gd name="T1" fmla="*/ 42 h 47"/>
                <a:gd name="T2" fmla="*/ 0 w 73"/>
                <a:gd name="T3" fmla="*/ 47 h 47"/>
                <a:gd name="T4" fmla="*/ 1 w 73"/>
                <a:gd name="T5" fmla="*/ 35 h 47"/>
                <a:gd name="T6" fmla="*/ 3 w 73"/>
                <a:gd name="T7" fmla="*/ 24 h 47"/>
                <a:gd name="T8" fmla="*/ 1 w 73"/>
                <a:gd name="T9" fmla="*/ 14 h 47"/>
                <a:gd name="T10" fmla="*/ 0 w 73"/>
                <a:gd name="T11" fmla="*/ 0 h 47"/>
                <a:gd name="T12" fmla="*/ 61 w 73"/>
                <a:gd name="T13" fmla="*/ 7 h 47"/>
                <a:gd name="T14" fmla="*/ 66 w 73"/>
                <a:gd name="T15" fmla="*/ 8 h 47"/>
                <a:gd name="T16" fmla="*/ 69 w 73"/>
                <a:gd name="T17" fmla="*/ 12 h 47"/>
                <a:gd name="T18" fmla="*/ 71 w 73"/>
                <a:gd name="T19" fmla="*/ 17 h 47"/>
                <a:gd name="T20" fmla="*/ 73 w 73"/>
                <a:gd name="T21" fmla="*/ 24 h 47"/>
                <a:gd name="T22" fmla="*/ 71 w 73"/>
                <a:gd name="T23" fmla="*/ 29 h 47"/>
                <a:gd name="T24" fmla="*/ 69 w 73"/>
                <a:gd name="T25" fmla="*/ 36 h 47"/>
                <a:gd name="T26" fmla="*/ 66 w 73"/>
                <a:gd name="T27" fmla="*/ 40 h 47"/>
                <a:gd name="T28" fmla="*/ 61 w 73"/>
                <a:gd name="T29" fmla="*/ 42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3"/>
                <a:gd name="T46" fmla="*/ 0 h 47"/>
                <a:gd name="T47" fmla="*/ 73 w 73"/>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3" h="47">
                  <a:moveTo>
                    <a:pt x="61" y="42"/>
                  </a:moveTo>
                  <a:lnTo>
                    <a:pt x="0" y="47"/>
                  </a:lnTo>
                  <a:lnTo>
                    <a:pt x="1" y="35"/>
                  </a:lnTo>
                  <a:lnTo>
                    <a:pt x="3" y="24"/>
                  </a:lnTo>
                  <a:lnTo>
                    <a:pt x="1" y="14"/>
                  </a:lnTo>
                  <a:lnTo>
                    <a:pt x="0" y="0"/>
                  </a:lnTo>
                  <a:lnTo>
                    <a:pt x="61" y="7"/>
                  </a:lnTo>
                  <a:lnTo>
                    <a:pt x="66" y="8"/>
                  </a:lnTo>
                  <a:lnTo>
                    <a:pt x="69" y="12"/>
                  </a:lnTo>
                  <a:lnTo>
                    <a:pt x="71" y="17"/>
                  </a:lnTo>
                  <a:lnTo>
                    <a:pt x="73" y="24"/>
                  </a:lnTo>
                  <a:lnTo>
                    <a:pt x="71" y="29"/>
                  </a:lnTo>
                  <a:lnTo>
                    <a:pt x="69" y="36"/>
                  </a:lnTo>
                  <a:lnTo>
                    <a:pt x="66" y="40"/>
                  </a:lnTo>
                  <a:lnTo>
                    <a:pt x="61" y="42"/>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429" name="Freeform 1569"/>
            <p:cNvSpPr>
              <a:spLocks/>
            </p:cNvSpPr>
            <p:nvPr/>
          </p:nvSpPr>
          <p:spPr bwMode="auto">
            <a:xfrm>
              <a:off x="3059" y="3934"/>
              <a:ext cx="85" cy="48"/>
            </a:xfrm>
            <a:custGeom>
              <a:avLst/>
              <a:gdLst>
                <a:gd name="T0" fmla="*/ 75 w 85"/>
                <a:gd name="T1" fmla="*/ 39 h 48"/>
                <a:gd name="T2" fmla="*/ 0 w 85"/>
                <a:gd name="T3" fmla="*/ 48 h 48"/>
                <a:gd name="T4" fmla="*/ 2 w 85"/>
                <a:gd name="T5" fmla="*/ 35 h 48"/>
                <a:gd name="T6" fmla="*/ 2 w 85"/>
                <a:gd name="T7" fmla="*/ 25 h 48"/>
                <a:gd name="T8" fmla="*/ 2 w 85"/>
                <a:gd name="T9" fmla="*/ 14 h 48"/>
                <a:gd name="T10" fmla="*/ 0 w 85"/>
                <a:gd name="T11" fmla="*/ 0 h 48"/>
                <a:gd name="T12" fmla="*/ 75 w 85"/>
                <a:gd name="T13" fmla="*/ 7 h 48"/>
                <a:gd name="T14" fmla="*/ 80 w 85"/>
                <a:gd name="T15" fmla="*/ 9 h 48"/>
                <a:gd name="T16" fmla="*/ 84 w 85"/>
                <a:gd name="T17" fmla="*/ 13 h 48"/>
                <a:gd name="T18" fmla="*/ 85 w 85"/>
                <a:gd name="T19" fmla="*/ 18 h 48"/>
                <a:gd name="T20" fmla="*/ 85 w 85"/>
                <a:gd name="T21" fmla="*/ 23 h 48"/>
                <a:gd name="T22" fmla="*/ 85 w 85"/>
                <a:gd name="T23" fmla="*/ 28 h 48"/>
                <a:gd name="T24" fmla="*/ 84 w 85"/>
                <a:gd name="T25" fmla="*/ 34 h 48"/>
                <a:gd name="T26" fmla="*/ 80 w 85"/>
                <a:gd name="T27" fmla="*/ 37 h 48"/>
                <a:gd name="T28" fmla="*/ 75 w 85"/>
                <a:gd name="T29" fmla="*/ 39 h 4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48"/>
                <a:gd name="T47" fmla="*/ 85 w 85"/>
                <a:gd name="T48" fmla="*/ 48 h 4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48">
                  <a:moveTo>
                    <a:pt x="75" y="39"/>
                  </a:moveTo>
                  <a:lnTo>
                    <a:pt x="0" y="48"/>
                  </a:lnTo>
                  <a:lnTo>
                    <a:pt x="2" y="35"/>
                  </a:lnTo>
                  <a:lnTo>
                    <a:pt x="2" y="25"/>
                  </a:lnTo>
                  <a:lnTo>
                    <a:pt x="2" y="14"/>
                  </a:lnTo>
                  <a:lnTo>
                    <a:pt x="0" y="0"/>
                  </a:lnTo>
                  <a:lnTo>
                    <a:pt x="75" y="7"/>
                  </a:lnTo>
                  <a:lnTo>
                    <a:pt x="80" y="9"/>
                  </a:lnTo>
                  <a:lnTo>
                    <a:pt x="84" y="13"/>
                  </a:lnTo>
                  <a:lnTo>
                    <a:pt x="85" y="18"/>
                  </a:lnTo>
                  <a:lnTo>
                    <a:pt x="85" y="23"/>
                  </a:lnTo>
                  <a:lnTo>
                    <a:pt x="85" y="28"/>
                  </a:lnTo>
                  <a:lnTo>
                    <a:pt x="84" y="34"/>
                  </a:lnTo>
                  <a:lnTo>
                    <a:pt x="80" y="37"/>
                  </a:lnTo>
                  <a:lnTo>
                    <a:pt x="75" y="39"/>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30" name="Freeform 1570"/>
            <p:cNvSpPr>
              <a:spLocks/>
            </p:cNvSpPr>
            <p:nvPr/>
          </p:nvSpPr>
          <p:spPr bwMode="auto">
            <a:xfrm>
              <a:off x="3059" y="3934"/>
              <a:ext cx="85" cy="48"/>
            </a:xfrm>
            <a:custGeom>
              <a:avLst/>
              <a:gdLst>
                <a:gd name="T0" fmla="*/ 75 w 85"/>
                <a:gd name="T1" fmla="*/ 39 h 48"/>
                <a:gd name="T2" fmla="*/ 0 w 85"/>
                <a:gd name="T3" fmla="*/ 48 h 48"/>
                <a:gd name="T4" fmla="*/ 2 w 85"/>
                <a:gd name="T5" fmla="*/ 35 h 48"/>
                <a:gd name="T6" fmla="*/ 2 w 85"/>
                <a:gd name="T7" fmla="*/ 25 h 48"/>
                <a:gd name="T8" fmla="*/ 2 w 85"/>
                <a:gd name="T9" fmla="*/ 14 h 48"/>
                <a:gd name="T10" fmla="*/ 0 w 85"/>
                <a:gd name="T11" fmla="*/ 0 h 48"/>
                <a:gd name="T12" fmla="*/ 75 w 85"/>
                <a:gd name="T13" fmla="*/ 7 h 48"/>
                <a:gd name="T14" fmla="*/ 80 w 85"/>
                <a:gd name="T15" fmla="*/ 9 h 48"/>
                <a:gd name="T16" fmla="*/ 84 w 85"/>
                <a:gd name="T17" fmla="*/ 13 h 48"/>
                <a:gd name="T18" fmla="*/ 85 w 85"/>
                <a:gd name="T19" fmla="*/ 18 h 48"/>
                <a:gd name="T20" fmla="*/ 85 w 85"/>
                <a:gd name="T21" fmla="*/ 23 h 48"/>
                <a:gd name="T22" fmla="*/ 85 w 85"/>
                <a:gd name="T23" fmla="*/ 28 h 48"/>
                <a:gd name="T24" fmla="*/ 84 w 85"/>
                <a:gd name="T25" fmla="*/ 34 h 48"/>
                <a:gd name="T26" fmla="*/ 80 w 85"/>
                <a:gd name="T27" fmla="*/ 37 h 48"/>
                <a:gd name="T28" fmla="*/ 75 w 85"/>
                <a:gd name="T29" fmla="*/ 39 h 4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48"/>
                <a:gd name="T47" fmla="*/ 85 w 85"/>
                <a:gd name="T48" fmla="*/ 48 h 4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48">
                  <a:moveTo>
                    <a:pt x="75" y="39"/>
                  </a:moveTo>
                  <a:lnTo>
                    <a:pt x="0" y="48"/>
                  </a:lnTo>
                  <a:lnTo>
                    <a:pt x="2" y="35"/>
                  </a:lnTo>
                  <a:lnTo>
                    <a:pt x="2" y="25"/>
                  </a:lnTo>
                  <a:lnTo>
                    <a:pt x="2" y="14"/>
                  </a:lnTo>
                  <a:lnTo>
                    <a:pt x="0" y="0"/>
                  </a:lnTo>
                  <a:lnTo>
                    <a:pt x="75" y="7"/>
                  </a:lnTo>
                  <a:lnTo>
                    <a:pt x="80" y="9"/>
                  </a:lnTo>
                  <a:lnTo>
                    <a:pt x="84" y="13"/>
                  </a:lnTo>
                  <a:lnTo>
                    <a:pt x="85" y="18"/>
                  </a:lnTo>
                  <a:lnTo>
                    <a:pt x="85" y="23"/>
                  </a:lnTo>
                  <a:lnTo>
                    <a:pt x="85" y="28"/>
                  </a:lnTo>
                  <a:lnTo>
                    <a:pt x="84" y="34"/>
                  </a:lnTo>
                  <a:lnTo>
                    <a:pt x="80" y="37"/>
                  </a:lnTo>
                  <a:lnTo>
                    <a:pt x="75" y="39"/>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431" name="Freeform 1571"/>
            <p:cNvSpPr>
              <a:spLocks/>
            </p:cNvSpPr>
            <p:nvPr/>
          </p:nvSpPr>
          <p:spPr bwMode="auto">
            <a:xfrm>
              <a:off x="3040" y="3519"/>
              <a:ext cx="70" cy="30"/>
            </a:xfrm>
            <a:custGeom>
              <a:avLst/>
              <a:gdLst>
                <a:gd name="T0" fmla="*/ 59 w 70"/>
                <a:gd name="T1" fmla="*/ 26 h 30"/>
                <a:gd name="T2" fmla="*/ 0 w 70"/>
                <a:gd name="T3" fmla="*/ 30 h 30"/>
                <a:gd name="T4" fmla="*/ 1 w 70"/>
                <a:gd name="T5" fmla="*/ 21 h 30"/>
                <a:gd name="T6" fmla="*/ 3 w 70"/>
                <a:gd name="T7" fmla="*/ 14 h 30"/>
                <a:gd name="T8" fmla="*/ 3 w 70"/>
                <a:gd name="T9" fmla="*/ 7 h 30"/>
                <a:gd name="T10" fmla="*/ 0 w 70"/>
                <a:gd name="T11" fmla="*/ 0 h 30"/>
                <a:gd name="T12" fmla="*/ 59 w 70"/>
                <a:gd name="T13" fmla="*/ 3 h 30"/>
                <a:gd name="T14" fmla="*/ 63 w 70"/>
                <a:gd name="T15" fmla="*/ 3 h 30"/>
                <a:gd name="T16" fmla="*/ 66 w 70"/>
                <a:gd name="T17" fmla="*/ 7 h 30"/>
                <a:gd name="T18" fmla="*/ 70 w 70"/>
                <a:gd name="T19" fmla="*/ 10 h 30"/>
                <a:gd name="T20" fmla="*/ 70 w 70"/>
                <a:gd name="T21" fmla="*/ 14 h 30"/>
                <a:gd name="T22" fmla="*/ 70 w 70"/>
                <a:gd name="T23" fmla="*/ 17 h 30"/>
                <a:gd name="T24" fmla="*/ 66 w 70"/>
                <a:gd name="T25" fmla="*/ 21 h 30"/>
                <a:gd name="T26" fmla="*/ 63 w 70"/>
                <a:gd name="T27" fmla="*/ 24 h 30"/>
                <a:gd name="T28" fmla="*/ 59 w 70"/>
                <a:gd name="T29" fmla="*/ 26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30"/>
                <a:gd name="T47" fmla="*/ 70 w 70"/>
                <a:gd name="T48" fmla="*/ 30 h 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30">
                  <a:moveTo>
                    <a:pt x="59" y="26"/>
                  </a:moveTo>
                  <a:lnTo>
                    <a:pt x="0" y="30"/>
                  </a:lnTo>
                  <a:lnTo>
                    <a:pt x="1" y="21"/>
                  </a:lnTo>
                  <a:lnTo>
                    <a:pt x="3" y="14"/>
                  </a:lnTo>
                  <a:lnTo>
                    <a:pt x="3" y="7"/>
                  </a:lnTo>
                  <a:lnTo>
                    <a:pt x="0" y="0"/>
                  </a:lnTo>
                  <a:lnTo>
                    <a:pt x="59" y="3"/>
                  </a:lnTo>
                  <a:lnTo>
                    <a:pt x="63" y="3"/>
                  </a:lnTo>
                  <a:lnTo>
                    <a:pt x="66" y="7"/>
                  </a:lnTo>
                  <a:lnTo>
                    <a:pt x="70" y="10"/>
                  </a:lnTo>
                  <a:lnTo>
                    <a:pt x="70" y="14"/>
                  </a:lnTo>
                  <a:lnTo>
                    <a:pt x="70" y="17"/>
                  </a:lnTo>
                  <a:lnTo>
                    <a:pt x="66" y="21"/>
                  </a:lnTo>
                  <a:lnTo>
                    <a:pt x="63" y="24"/>
                  </a:lnTo>
                  <a:lnTo>
                    <a:pt x="59" y="26"/>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32" name="Freeform 1572"/>
            <p:cNvSpPr>
              <a:spLocks/>
            </p:cNvSpPr>
            <p:nvPr/>
          </p:nvSpPr>
          <p:spPr bwMode="auto">
            <a:xfrm>
              <a:off x="3040" y="3519"/>
              <a:ext cx="70" cy="30"/>
            </a:xfrm>
            <a:custGeom>
              <a:avLst/>
              <a:gdLst>
                <a:gd name="T0" fmla="*/ 59 w 70"/>
                <a:gd name="T1" fmla="*/ 26 h 30"/>
                <a:gd name="T2" fmla="*/ 0 w 70"/>
                <a:gd name="T3" fmla="*/ 30 h 30"/>
                <a:gd name="T4" fmla="*/ 1 w 70"/>
                <a:gd name="T5" fmla="*/ 21 h 30"/>
                <a:gd name="T6" fmla="*/ 3 w 70"/>
                <a:gd name="T7" fmla="*/ 14 h 30"/>
                <a:gd name="T8" fmla="*/ 3 w 70"/>
                <a:gd name="T9" fmla="*/ 7 h 30"/>
                <a:gd name="T10" fmla="*/ 0 w 70"/>
                <a:gd name="T11" fmla="*/ 0 h 30"/>
                <a:gd name="T12" fmla="*/ 59 w 70"/>
                <a:gd name="T13" fmla="*/ 3 h 30"/>
                <a:gd name="T14" fmla="*/ 63 w 70"/>
                <a:gd name="T15" fmla="*/ 3 h 30"/>
                <a:gd name="T16" fmla="*/ 66 w 70"/>
                <a:gd name="T17" fmla="*/ 7 h 30"/>
                <a:gd name="T18" fmla="*/ 70 w 70"/>
                <a:gd name="T19" fmla="*/ 10 h 30"/>
                <a:gd name="T20" fmla="*/ 70 w 70"/>
                <a:gd name="T21" fmla="*/ 14 h 30"/>
                <a:gd name="T22" fmla="*/ 70 w 70"/>
                <a:gd name="T23" fmla="*/ 17 h 30"/>
                <a:gd name="T24" fmla="*/ 66 w 70"/>
                <a:gd name="T25" fmla="*/ 21 h 30"/>
                <a:gd name="T26" fmla="*/ 63 w 70"/>
                <a:gd name="T27" fmla="*/ 24 h 30"/>
                <a:gd name="T28" fmla="*/ 59 w 70"/>
                <a:gd name="T29" fmla="*/ 26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30"/>
                <a:gd name="T47" fmla="*/ 70 w 70"/>
                <a:gd name="T48" fmla="*/ 30 h 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30">
                  <a:moveTo>
                    <a:pt x="59" y="26"/>
                  </a:moveTo>
                  <a:lnTo>
                    <a:pt x="0" y="30"/>
                  </a:lnTo>
                  <a:lnTo>
                    <a:pt x="1" y="21"/>
                  </a:lnTo>
                  <a:lnTo>
                    <a:pt x="3" y="14"/>
                  </a:lnTo>
                  <a:lnTo>
                    <a:pt x="3" y="7"/>
                  </a:lnTo>
                  <a:lnTo>
                    <a:pt x="0" y="0"/>
                  </a:lnTo>
                  <a:lnTo>
                    <a:pt x="59" y="3"/>
                  </a:lnTo>
                  <a:lnTo>
                    <a:pt x="63" y="3"/>
                  </a:lnTo>
                  <a:lnTo>
                    <a:pt x="66" y="7"/>
                  </a:lnTo>
                  <a:lnTo>
                    <a:pt x="70" y="10"/>
                  </a:lnTo>
                  <a:lnTo>
                    <a:pt x="70" y="14"/>
                  </a:lnTo>
                  <a:lnTo>
                    <a:pt x="70" y="17"/>
                  </a:lnTo>
                  <a:lnTo>
                    <a:pt x="66" y="21"/>
                  </a:lnTo>
                  <a:lnTo>
                    <a:pt x="63" y="24"/>
                  </a:lnTo>
                  <a:lnTo>
                    <a:pt x="59" y="26"/>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433" name="Freeform 1573"/>
            <p:cNvSpPr>
              <a:spLocks/>
            </p:cNvSpPr>
            <p:nvPr/>
          </p:nvSpPr>
          <p:spPr bwMode="auto">
            <a:xfrm>
              <a:off x="2713" y="3278"/>
              <a:ext cx="72" cy="47"/>
            </a:xfrm>
            <a:custGeom>
              <a:avLst/>
              <a:gdLst>
                <a:gd name="T0" fmla="*/ 61 w 72"/>
                <a:gd name="T1" fmla="*/ 40 h 47"/>
                <a:gd name="T2" fmla="*/ 0 w 72"/>
                <a:gd name="T3" fmla="*/ 47 h 47"/>
                <a:gd name="T4" fmla="*/ 2 w 72"/>
                <a:gd name="T5" fmla="*/ 35 h 47"/>
                <a:gd name="T6" fmla="*/ 2 w 72"/>
                <a:gd name="T7" fmla="*/ 24 h 47"/>
                <a:gd name="T8" fmla="*/ 2 w 72"/>
                <a:gd name="T9" fmla="*/ 12 h 47"/>
                <a:gd name="T10" fmla="*/ 0 w 72"/>
                <a:gd name="T11" fmla="*/ 0 h 47"/>
                <a:gd name="T12" fmla="*/ 61 w 72"/>
                <a:gd name="T13" fmla="*/ 5 h 47"/>
                <a:gd name="T14" fmla="*/ 67 w 72"/>
                <a:gd name="T15" fmla="*/ 7 h 47"/>
                <a:gd name="T16" fmla="*/ 70 w 72"/>
                <a:gd name="T17" fmla="*/ 10 h 47"/>
                <a:gd name="T18" fmla="*/ 72 w 72"/>
                <a:gd name="T19" fmla="*/ 17 h 47"/>
                <a:gd name="T20" fmla="*/ 72 w 72"/>
                <a:gd name="T21" fmla="*/ 23 h 47"/>
                <a:gd name="T22" fmla="*/ 72 w 72"/>
                <a:gd name="T23" fmla="*/ 30 h 47"/>
                <a:gd name="T24" fmla="*/ 70 w 72"/>
                <a:gd name="T25" fmla="*/ 35 h 47"/>
                <a:gd name="T26" fmla="*/ 67 w 72"/>
                <a:gd name="T27" fmla="*/ 38 h 47"/>
                <a:gd name="T28" fmla="*/ 61 w 72"/>
                <a:gd name="T29" fmla="*/ 40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2"/>
                <a:gd name="T46" fmla="*/ 0 h 47"/>
                <a:gd name="T47" fmla="*/ 72 w 72"/>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2" h="47">
                  <a:moveTo>
                    <a:pt x="61" y="40"/>
                  </a:moveTo>
                  <a:lnTo>
                    <a:pt x="0" y="47"/>
                  </a:lnTo>
                  <a:lnTo>
                    <a:pt x="2" y="35"/>
                  </a:lnTo>
                  <a:lnTo>
                    <a:pt x="2" y="24"/>
                  </a:lnTo>
                  <a:lnTo>
                    <a:pt x="2" y="12"/>
                  </a:lnTo>
                  <a:lnTo>
                    <a:pt x="0" y="0"/>
                  </a:lnTo>
                  <a:lnTo>
                    <a:pt x="61" y="5"/>
                  </a:lnTo>
                  <a:lnTo>
                    <a:pt x="67" y="7"/>
                  </a:lnTo>
                  <a:lnTo>
                    <a:pt x="70" y="10"/>
                  </a:lnTo>
                  <a:lnTo>
                    <a:pt x="72" y="17"/>
                  </a:lnTo>
                  <a:lnTo>
                    <a:pt x="72" y="23"/>
                  </a:lnTo>
                  <a:lnTo>
                    <a:pt x="72" y="30"/>
                  </a:lnTo>
                  <a:lnTo>
                    <a:pt x="70" y="35"/>
                  </a:lnTo>
                  <a:lnTo>
                    <a:pt x="67" y="38"/>
                  </a:lnTo>
                  <a:lnTo>
                    <a:pt x="61" y="40"/>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34" name="Freeform 1574"/>
            <p:cNvSpPr>
              <a:spLocks/>
            </p:cNvSpPr>
            <p:nvPr/>
          </p:nvSpPr>
          <p:spPr bwMode="auto">
            <a:xfrm>
              <a:off x="2713" y="3278"/>
              <a:ext cx="72" cy="47"/>
            </a:xfrm>
            <a:custGeom>
              <a:avLst/>
              <a:gdLst>
                <a:gd name="T0" fmla="*/ 61 w 72"/>
                <a:gd name="T1" fmla="*/ 40 h 47"/>
                <a:gd name="T2" fmla="*/ 0 w 72"/>
                <a:gd name="T3" fmla="*/ 47 h 47"/>
                <a:gd name="T4" fmla="*/ 2 w 72"/>
                <a:gd name="T5" fmla="*/ 35 h 47"/>
                <a:gd name="T6" fmla="*/ 2 w 72"/>
                <a:gd name="T7" fmla="*/ 24 h 47"/>
                <a:gd name="T8" fmla="*/ 2 w 72"/>
                <a:gd name="T9" fmla="*/ 12 h 47"/>
                <a:gd name="T10" fmla="*/ 0 w 72"/>
                <a:gd name="T11" fmla="*/ 0 h 47"/>
                <a:gd name="T12" fmla="*/ 61 w 72"/>
                <a:gd name="T13" fmla="*/ 5 h 47"/>
                <a:gd name="T14" fmla="*/ 67 w 72"/>
                <a:gd name="T15" fmla="*/ 7 h 47"/>
                <a:gd name="T16" fmla="*/ 70 w 72"/>
                <a:gd name="T17" fmla="*/ 10 h 47"/>
                <a:gd name="T18" fmla="*/ 72 w 72"/>
                <a:gd name="T19" fmla="*/ 17 h 47"/>
                <a:gd name="T20" fmla="*/ 72 w 72"/>
                <a:gd name="T21" fmla="*/ 23 h 47"/>
                <a:gd name="T22" fmla="*/ 72 w 72"/>
                <a:gd name="T23" fmla="*/ 30 h 47"/>
                <a:gd name="T24" fmla="*/ 70 w 72"/>
                <a:gd name="T25" fmla="*/ 35 h 47"/>
                <a:gd name="T26" fmla="*/ 67 w 72"/>
                <a:gd name="T27" fmla="*/ 38 h 47"/>
                <a:gd name="T28" fmla="*/ 61 w 72"/>
                <a:gd name="T29" fmla="*/ 40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2"/>
                <a:gd name="T46" fmla="*/ 0 h 47"/>
                <a:gd name="T47" fmla="*/ 72 w 72"/>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2" h="47">
                  <a:moveTo>
                    <a:pt x="61" y="40"/>
                  </a:moveTo>
                  <a:lnTo>
                    <a:pt x="0" y="47"/>
                  </a:lnTo>
                  <a:lnTo>
                    <a:pt x="2" y="35"/>
                  </a:lnTo>
                  <a:lnTo>
                    <a:pt x="2" y="24"/>
                  </a:lnTo>
                  <a:lnTo>
                    <a:pt x="2" y="12"/>
                  </a:lnTo>
                  <a:lnTo>
                    <a:pt x="0" y="0"/>
                  </a:lnTo>
                  <a:lnTo>
                    <a:pt x="61" y="5"/>
                  </a:lnTo>
                  <a:lnTo>
                    <a:pt x="67" y="7"/>
                  </a:lnTo>
                  <a:lnTo>
                    <a:pt x="70" y="10"/>
                  </a:lnTo>
                  <a:lnTo>
                    <a:pt x="72" y="17"/>
                  </a:lnTo>
                  <a:lnTo>
                    <a:pt x="72" y="23"/>
                  </a:lnTo>
                  <a:lnTo>
                    <a:pt x="72" y="30"/>
                  </a:lnTo>
                  <a:lnTo>
                    <a:pt x="70" y="35"/>
                  </a:lnTo>
                  <a:lnTo>
                    <a:pt x="67" y="38"/>
                  </a:lnTo>
                  <a:lnTo>
                    <a:pt x="61" y="40"/>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435" name="Freeform 1575"/>
            <p:cNvSpPr>
              <a:spLocks/>
            </p:cNvSpPr>
            <p:nvPr/>
          </p:nvSpPr>
          <p:spPr bwMode="auto">
            <a:xfrm>
              <a:off x="2863" y="3519"/>
              <a:ext cx="56" cy="49"/>
            </a:xfrm>
            <a:custGeom>
              <a:avLst/>
              <a:gdLst>
                <a:gd name="T0" fmla="*/ 53 w 56"/>
                <a:gd name="T1" fmla="*/ 23 h 49"/>
                <a:gd name="T2" fmla="*/ 9 w 56"/>
                <a:gd name="T3" fmla="*/ 49 h 49"/>
                <a:gd name="T4" fmla="*/ 9 w 56"/>
                <a:gd name="T5" fmla="*/ 35 h 49"/>
                <a:gd name="T6" fmla="*/ 7 w 56"/>
                <a:gd name="T7" fmla="*/ 24 h 49"/>
                <a:gd name="T8" fmla="*/ 6 w 56"/>
                <a:gd name="T9" fmla="*/ 14 h 49"/>
                <a:gd name="T10" fmla="*/ 0 w 56"/>
                <a:gd name="T11" fmla="*/ 2 h 49"/>
                <a:gd name="T12" fmla="*/ 42 w 56"/>
                <a:gd name="T13" fmla="*/ 0 h 49"/>
                <a:gd name="T14" fmla="*/ 46 w 56"/>
                <a:gd name="T15" fmla="*/ 0 h 49"/>
                <a:gd name="T16" fmla="*/ 51 w 56"/>
                <a:gd name="T17" fmla="*/ 2 h 49"/>
                <a:gd name="T18" fmla="*/ 53 w 56"/>
                <a:gd name="T19" fmla="*/ 5 h 49"/>
                <a:gd name="T20" fmla="*/ 56 w 56"/>
                <a:gd name="T21" fmla="*/ 9 h 49"/>
                <a:gd name="T22" fmla="*/ 56 w 56"/>
                <a:gd name="T23" fmla="*/ 12 h 49"/>
                <a:gd name="T24" fmla="*/ 56 w 56"/>
                <a:gd name="T25" fmla="*/ 17 h 49"/>
                <a:gd name="T26" fmla="*/ 56 w 56"/>
                <a:gd name="T27" fmla="*/ 21 h 49"/>
                <a:gd name="T28" fmla="*/ 53 w 56"/>
                <a:gd name="T29" fmla="*/ 23 h 4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6"/>
                <a:gd name="T46" fmla="*/ 0 h 49"/>
                <a:gd name="T47" fmla="*/ 56 w 56"/>
                <a:gd name="T48" fmla="*/ 49 h 4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6" h="49">
                  <a:moveTo>
                    <a:pt x="53" y="23"/>
                  </a:moveTo>
                  <a:lnTo>
                    <a:pt x="9" y="49"/>
                  </a:lnTo>
                  <a:lnTo>
                    <a:pt x="9" y="35"/>
                  </a:lnTo>
                  <a:lnTo>
                    <a:pt x="7" y="24"/>
                  </a:lnTo>
                  <a:lnTo>
                    <a:pt x="6" y="14"/>
                  </a:lnTo>
                  <a:lnTo>
                    <a:pt x="0" y="2"/>
                  </a:lnTo>
                  <a:lnTo>
                    <a:pt x="42" y="0"/>
                  </a:lnTo>
                  <a:lnTo>
                    <a:pt x="46" y="0"/>
                  </a:lnTo>
                  <a:lnTo>
                    <a:pt x="51" y="2"/>
                  </a:lnTo>
                  <a:lnTo>
                    <a:pt x="53" y="5"/>
                  </a:lnTo>
                  <a:lnTo>
                    <a:pt x="56" y="9"/>
                  </a:lnTo>
                  <a:lnTo>
                    <a:pt x="56" y="12"/>
                  </a:lnTo>
                  <a:lnTo>
                    <a:pt x="56" y="17"/>
                  </a:lnTo>
                  <a:lnTo>
                    <a:pt x="56" y="21"/>
                  </a:lnTo>
                  <a:lnTo>
                    <a:pt x="53" y="23"/>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36" name="Freeform 1576"/>
            <p:cNvSpPr>
              <a:spLocks/>
            </p:cNvSpPr>
            <p:nvPr/>
          </p:nvSpPr>
          <p:spPr bwMode="auto">
            <a:xfrm>
              <a:off x="2863" y="3519"/>
              <a:ext cx="56" cy="49"/>
            </a:xfrm>
            <a:custGeom>
              <a:avLst/>
              <a:gdLst>
                <a:gd name="T0" fmla="*/ 53 w 56"/>
                <a:gd name="T1" fmla="*/ 23 h 49"/>
                <a:gd name="T2" fmla="*/ 9 w 56"/>
                <a:gd name="T3" fmla="*/ 49 h 49"/>
                <a:gd name="T4" fmla="*/ 9 w 56"/>
                <a:gd name="T5" fmla="*/ 35 h 49"/>
                <a:gd name="T6" fmla="*/ 7 w 56"/>
                <a:gd name="T7" fmla="*/ 24 h 49"/>
                <a:gd name="T8" fmla="*/ 6 w 56"/>
                <a:gd name="T9" fmla="*/ 14 h 49"/>
                <a:gd name="T10" fmla="*/ 0 w 56"/>
                <a:gd name="T11" fmla="*/ 2 h 49"/>
                <a:gd name="T12" fmla="*/ 42 w 56"/>
                <a:gd name="T13" fmla="*/ 0 h 49"/>
                <a:gd name="T14" fmla="*/ 46 w 56"/>
                <a:gd name="T15" fmla="*/ 0 h 49"/>
                <a:gd name="T16" fmla="*/ 51 w 56"/>
                <a:gd name="T17" fmla="*/ 2 h 49"/>
                <a:gd name="T18" fmla="*/ 53 w 56"/>
                <a:gd name="T19" fmla="*/ 5 h 49"/>
                <a:gd name="T20" fmla="*/ 56 w 56"/>
                <a:gd name="T21" fmla="*/ 9 h 49"/>
                <a:gd name="T22" fmla="*/ 56 w 56"/>
                <a:gd name="T23" fmla="*/ 12 h 49"/>
                <a:gd name="T24" fmla="*/ 56 w 56"/>
                <a:gd name="T25" fmla="*/ 17 h 49"/>
                <a:gd name="T26" fmla="*/ 56 w 56"/>
                <a:gd name="T27" fmla="*/ 21 h 49"/>
                <a:gd name="T28" fmla="*/ 53 w 56"/>
                <a:gd name="T29" fmla="*/ 23 h 4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6"/>
                <a:gd name="T46" fmla="*/ 0 h 49"/>
                <a:gd name="T47" fmla="*/ 56 w 56"/>
                <a:gd name="T48" fmla="*/ 49 h 4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6" h="49">
                  <a:moveTo>
                    <a:pt x="53" y="23"/>
                  </a:moveTo>
                  <a:lnTo>
                    <a:pt x="9" y="49"/>
                  </a:lnTo>
                  <a:lnTo>
                    <a:pt x="9" y="35"/>
                  </a:lnTo>
                  <a:lnTo>
                    <a:pt x="7" y="24"/>
                  </a:lnTo>
                  <a:lnTo>
                    <a:pt x="6" y="14"/>
                  </a:lnTo>
                  <a:lnTo>
                    <a:pt x="0" y="2"/>
                  </a:lnTo>
                  <a:lnTo>
                    <a:pt x="42" y="0"/>
                  </a:lnTo>
                  <a:lnTo>
                    <a:pt x="46" y="0"/>
                  </a:lnTo>
                  <a:lnTo>
                    <a:pt x="51" y="2"/>
                  </a:lnTo>
                  <a:lnTo>
                    <a:pt x="53" y="5"/>
                  </a:lnTo>
                  <a:lnTo>
                    <a:pt x="56" y="9"/>
                  </a:lnTo>
                  <a:lnTo>
                    <a:pt x="56" y="12"/>
                  </a:lnTo>
                  <a:lnTo>
                    <a:pt x="56" y="17"/>
                  </a:lnTo>
                  <a:lnTo>
                    <a:pt x="56" y="21"/>
                  </a:lnTo>
                  <a:lnTo>
                    <a:pt x="53" y="23"/>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437" name="Freeform 1577"/>
            <p:cNvSpPr>
              <a:spLocks/>
            </p:cNvSpPr>
            <p:nvPr/>
          </p:nvSpPr>
          <p:spPr bwMode="auto">
            <a:xfrm>
              <a:off x="2900" y="3803"/>
              <a:ext cx="70" cy="95"/>
            </a:xfrm>
            <a:custGeom>
              <a:avLst/>
              <a:gdLst>
                <a:gd name="T0" fmla="*/ 38 w 70"/>
                <a:gd name="T1" fmla="*/ 86 h 95"/>
                <a:gd name="T2" fmla="*/ 0 w 70"/>
                <a:gd name="T3" fmla="*/ 34 h 95"/>
                <a:gd name="T4" fmla="*/ 12 w 70"/>
                <a:gd name="T5" fmla="*/ 28 h 95"/>
                <a:gd name="T6" fmla="*/ 18 w 70"/>
                <a:gd name="T7" fmla="*/ 21 h 95"/>
                <a:gd name="T8" fmla="*/ 25 w 70"/>
                <a:gd name="T9" fmla="*/ 13 h 95"/>
                <a:gd name="T10" fmla="*/ 35 w 70"/>
                <a:gd name="T11" fmla="*/ 0 h 95"/>
                <a:gd name="T12" fmla="*/ 66 w 70"/>
                <a:gd name="T13" fmla="*/ 72 h 95"/>
                <a:gd name="T14" fmla="*/ 70 w 70"/>
                <a:gd name="T15" fmla="*/ 79 h 95"/>
                <a:gd name="T16" fmla="*/ 70 w 70"/>
                <a:gd name="T17" fmla="*/ 86 h 95"/>
                <a:gd name="T18" fmla="*/ 68 w 70"/>
                <a:gd name="T19" fmla="*/ 89 h 95"/>
                <a:gd name="T20" fmla="*/ 65 w 70"/>
                <a:gd name="T21" fmla="*/ 93 h 95"/>
                <a:gd name="T22" fmla="*/ 59 w 70"/>
                <a:gd name="T23" fmla="*/ 95 h 95"/>
                <a:gd name="T24" fmla="*/ 52 w 70"/>
                <a:gd name="T25" fmla="*/ 95 h 95"/>
                <a:gd name="T26" fmla="*/ 45 w 70"/>
                <a:gd name="T27" fmla="*/ 91 h 95"/>
                <a:gd name="T28" fmla="*/ 38 w 70"/>
                <a:gd name="T29" fmla="*/ 86 h 9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95"/>
                <a:gd name="T47" fmla="*/ 70 w 70"/>
                <a:gd name="T48" fmla="*/ 95 h 9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95">
                  <a:moveTo>
                    <a:pt x="38" y="86"/>
                  </a:moveTo>
                  <a:lnTo>
                    <a:pt x="0" y="34"/>
                  </a:lnTo>
                  <a:lnTo>
                    <a:pt x="12" y="28"/>
                  </a:lnTo>
                  <a:lnTo>
                    <a:pt x="18" y="21"/>
                  </a:lnTo>
                  <a:lnTo>
                    <a:pt x="25" y="13"/>
                  </a:lnTo>
                  <a:lnTo>
                    <a:pt x="35" y="0"/>
                  </a:lnTo>
                  <a:lnTo>
                    <a:pt x="66" y="72"/>
                  </a:lnTo>
                  <a:lnTo>
                    <a:pt x="70" y="79"/>
                  </a:lnTo>
                  <a:lnTo>
                    <a:pt x="70" y="86"/>
                  </a:lnTo>
                  <a:lnTo>
                    <a:pt x="68" y="89"/>
                  </a:lnTo>
                  <a:lnTo>
                    <a:pt x="65" y="93"/>
                  </a:lnTo>
                  <a:lnTo>
                    <a:pt x="59" y="95"/>
                  </a:lnTo>
                  <a:lnTo>
                    <a:pt x="52" y="95"/>
                  </a:lnTo>
                  <a:lnTo>
                    <a:pt x="45" y="91"/>
                  </a:lnTo>
                  <a:lnTo>
                    <a:pt x="38" y="86"/>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38" name="Freeform 1578"/>
            <p:cNvSpPr>
              <a:spLocks/>
            </p:cNvSpPr>
            <p:nvPr/>
          </p:nvSpPr>
          <p:spPr bwMode="auto">
            <a:xfrm>
              <a:off x="2900" y="3803"/>
              <a:ext cx="70" cy="95"/>
            </a:xfrm>
            <a:custGeom>
              <a:avLst/>
              <a:gdLst>
                <a:gd name="T0" fmla="*/ 38 w 70"/>
                <a:gd name="T1" fmla="*/ 86 h 95"/>
                <a:gd name="T2" fmla="*/ 0 w 70"/>
                <a:gd name="T3" fmla="*/ 34 h 95"/>
                <a:gd name="T4" fmla="*/ 12 w 70"/>
                <a:gd name="T5" fmla="*/ 28 h 95"/>
                <a:gd name="T6" fmla="*/ 18 w 70"/>
                <a:gd name="T7" fmla="*/ 21 h 95"/>
                <a:gd name="T8" fmla="*/ 25 w 70"/>
                <a:gd name="T9" fmla="*/ 13 h 95"/>
                <a:gd name="T10" fmla="*/ 35 w 70"/>
                <a:gd name="T11" fmla="*/ 0 h 95"/>
                <a:gd name="T12" fmla="*/ 66 w 70"/>
                <a:gd name="T13" fmla="*/ 72 h 95"/>
                <a:gd name="T14" fmla="*/ 70 w 70"/>
                <a:gd name="T15" fmla="*/ 79 h 95"/>
                <a:gd name="T16" fmla="*/ 70 w 70"/>
                <a:gd name="T17" fmla="*/ 86 h 95"/>
                <a:gd name="T18" fmla="*/ 68 w 70"/>
                <a:gd name="T19" fmla="*/ 89 h 95"/>
                <a:gd name="T20" fmla="*/ 65 w 70"/>
                <a:gd name="T21" fmla="*/ 93 h 95"/>
                <a:gd name="T22" fmla="*/ 59 w 70"/>
                <a:gd name="T23" fmla="*/ 95 h 95"/>
                <a:gd name="T24" fmla="*/ 52 w 70"/>
                <a:gd name="T25" fmla="*/ 95 h 95"/>
                <a:gd name="T26" fmla="*/ 45 w 70"/>
                <a:gd name="T27" fmla="*/ 91 h 95"/>
                <a:gd name="T28" fmla="*/ 38 w 70"/>
                <a:gd name="T29" fmla="*/ 86 h 9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95"/>
                <a:gd name="T47" fmla="*/ 70 w 70"/>
                <a:gd name="T48" fmla="*/ 95 h 9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95">
                  <a:moveTo>
                    <a:pt x="38" y="86"/>
                  </a:moveTo>
                  <a:lnTo>
                    <a:pt x="0" y="34"/>
                  </a:lnTo>
                  <a:lnTo>
                    <a:pt x="12" y="28"/>
                  </a:lnTo>
                  <a:lnTo>
                    <a:pt x="18" y="21"/>
                  </a:lnTo>
                  <a:lnTo>
                    <a:pt x="25" y="13"/>
                  </a:lnTo>
                  <a:lnTo>
                    <a:pt x="35" y="0"/>
                  </a:lnTo>
                  <a:lnTo>
                    <a:pt x="66" y="72"/>
                  </a:lnTo>
                  <a:lnTo>
                    <a:pt x="70" y="79"/>
                  </a:lnTo>
                  <a:lnTo>
                    <a:pt x="70" y="86"/>
                  </a:lnTo>
                  <a:lnTo>
                    <a:pt x="68" y="89"/>
                  </a:lnTo>
                  <a:lnTo>
                    <a:pt x="65" y="93"/>
                  </a:lnTo>
                  <a:lnTo>
                    <a:pt x="59" y="95"/>
                  </a:lnTo>
                  <a:lnTo>
                    <a:pt x="52" y="95"/>
                  </a:lnTo>
                  <a:lnTo>
                    <a:pt x="45" y="91"/>
                  </a:lnTo>
                  <a:lnTo>
                    <a:pt x="38" y="86"/>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439" name="Freeform 1579"/>
            <p:cNvSpPr>
              <a:spLocks/>
            </p:cNvSpPr>
            <p:nvPr/>
          </p:nvSpPr>
          <p:spPr bwMode="auto">
            <a:xfrm>
              <a:off x="2883" y="3603"/>
              <a:ext cx="83" cy="104"/>
            </a:xfrm>
            <a:custGeom>
              <a:avLst/>
              <a:gdLst>
                <a:gd name="T0" fmla="*/ 61 w 83"/>
                <a:gd name="T1" fmla="*/ 10 h 104"/>
                <a:gd name="T2" fmla="*/ 0 w 83"/>
                <a:gd name="T3" fmla="*/ 82 h 104"/>
                <a:gd name="T4" fmla="*/ 12 w 83"/>
                <a:gd name="T5" fmla="*/ 85 h 104"/>
                <a:gd name="T6" fmla="*/ 21 w 83"/>
                <a:gd name="T7" fmla="*/ 89 h 104"/>
                <a:gd name="T8" fmla="*/ 31 w 83"/>
                <a:gd name="T9" fmla="*/ 94 h 104"/>
                <a:gd name="T10" fmla="*/ 43 w 83"/>
                <a:gd name="T11" fmla="*/ 104 h 104"/>
                <a:gd name="T12" fmla="*/ 80 w 83"/>
                <a:gd name="T13" fmla="*/ 22 h 104"/>
                <a:gd name="T14" fmla="*/ 83 w 83"/>
                <a:gd name="T15" fmla="*/ 15 h 104"/>
                <a:gd name="T16" fmla="*/ 83 w 83"/>
                <a:gd name="T17" fmla="*/ 8 h 104"/>
                <a:gd name="T18" fmla="*/ 83 w 83"/>
                <a:gd name="T19" fmla="*/ 5 h 104"/>
                <a:gd name="T20" fmla="*/ 82 w 83"/>
                <a:gd name="T21" fmla="*/ 1 h 104"/>
                <a:gd name="T22" fmla="*/ 78 w 83"/>
                <a:gd name="T23" fmla="*/ 0 h 104"/>
                <a:gd name="T24" fmla="*/ 73 w 83"/>
                <a:gd name="T25" fmla="*/ 1 h 104"/>
                <a:gd name="T26" fmla="*/ 66 w 83"/>
                <a:gd name="T27" fmla="*/ 5 h 104"/>
                <a:gd name="T28" fmla="*/ 61 w 83"/>
                <a:gd name="T29" fmla="*/ 10 h 10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3"/>
                <a:gd name="T46" fmla="*/ 0 h 104"/>
                <a:gd name="T47" fmla="*/ 83 w 83"/>
                <a:gd name="T48" fmla="*/ 104 h 10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3" h="104">
                  <a:moveTo>
                    <a:pt x="61" y="10"/>
                  </a:moveTo>
                  <a:lnTo>
                    <a:pt x="0" y="82"/>
                  </a:lnTo>
                  <a:lnTo>
                    <a:pt x="12" y="85"/>
                  </a:lnTo>
                  <a:lnTo>
                    <a:pt x="21" y="89"/>
                  </a:lnTo>
                  <a:lnTo>
                    <a:pt x="31" y="94"/>
                  </a:lnTo>
                  <a:lnTo>
                    <a:pt x="43" y="104"/>
                  </a:lnTo>
                  <a:lnTo>
                    <a:pt x="80" y="22"/>
                  </a:lnTo>
                  <a:lnTo>
                    <a:pt x="83" y="15"/>
                  </a:lnTo>
                  <a:lnTo>
                    <a:pt x="83" y="8"/>
                  </a:lnTo>
                  <a:lnTo>
                    <a:pt x="83" y="5"/>
                  </a:lnTo>
                  <a:lnTo>
                    <a:pt x="82" y="1"/>
                  </a:lnTo>
                  <a:lnTo>
                    <a:pt x="78" y="0"/>
                  </a:lnTo>
                  <a:lnTo>
                    <a:pt x="73" y="1"/>
                  </a:lnTo>
                  <a:lnTo>
                    <a:pt x="66" y="5"/>
                  </a:lnTo>
                  <a:lnTo>
                    <a:pt x="61" y="10"/>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40" name="Freeform 1580"/>
            <p:cNvSpPr>
              <a:spLocks/>
            </p:cNvSpPr>
            <p:nvPr/>
          </p:nvSpPr>
          <p:spPr bwMode="auto">
            <a:xfrm>
              <a:off x="2883" y="3603"/>
              <a:ext cx="83" cy="104"/>
            </a:xfrm>
            <a:custGeom>
              <a:avLst/>
              <a:gdLst>
                <a:gd name="T0" fmla="*/ 61 w 83"/>
                <a:gd name="T1" fmla="*/ 10 h 104"/>
                <a:gd name="T2" fmla="*/ 0 w 83"/>
                <a:gd name="T3" fmla="*/ 82 h 104"/>
                <a:gd name="T4" fmla="*/ 12 w 83"/>
                <a:gd name="T5" fmla="*/ 85 h 104"/>
                <a:gd name="T6" fmla="*/ 21 w 83"/>
                <a:gd name="T7" fmla="*/ 89 h 104"/>
                <a:gd name="T8" fmla="*/ 31 w 83"/>
                <a:gd name="T9" fmla="*/ 94 h 104"/>
                <a:gd name="T10" fmla="*/ 43 w 83"/>
                <a:gd name="T11" fmla="*/ 104 h 104"/>
                <a:gd name="T12" fmla="*/ 80 w 83"/>
                <a:gd name="T13" fmla="*/ 22 h 104"/>
                <a:gd name="T14" fmla="*/ 83 w 83"/>
                <a:gd name="T15" fmla="*/ 15 h 104"/>
                <a:gd name="T16" fmla="*/ 83 w 83"/>
                <a:gd name="T17" fmla="*/ 8 h 104"/>
                <a:gd name="T18" fmla="*/ 83 w 83"/>
                <a:gd name="T19" fmla="*/ 5 h 104"/>
                <a:gd name="T20" fmla="*/ 82 w 83"/>
                <a:gd name="T21" fmla="*/ 1 h 104"/>
                <a:gd name="T22" fmla="*/ 78 w 83"/>
                <a:gd name="T23" fmla="*/ 0 h 104"/>
                <a:gd name="T24" fmla="*/ 73 w 83"/>
                <a:gd name="T25" fmla="*/ 1 h 104"/>
                <a:gd name="T26" fmla="*/ 66 w 83"/>
                <a:gd name="T27" fmla="*/ 5 h 104"/>
                <a:gd name="T28" fmla="*/ 61 w 83"/>
                <a:gd name="T29" fmla="*/ 10 h 10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3"/>
                <a:gd name="T46" fmla="*/ 0 h 104"/>
                <a:gd name="T47" fmla="*/ 83 w 83"/>
                <a:gd name="T48" fmla="*/ 104 h 10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3" h="104">
                  <a:moveTo>
                    <a:pt x="61" y="10"/>
                  </a:moveTo>
                  <a:lnTo>
                    <a:pt x="0" y="82"/>
                  </a:lnTo>
                  <a:lnTo>
                    <a:pt x="12" y="85"/>
                  </a:lnTo>
                  <a:lnTo>
                    <a:pt x="21" y="89"/>
                  </a:lnTo>
                  <a:lnTo>
                    <a:pt x="31" y="94"/>
                  </a:lnTo>
                  <a:lnTo>
                    <a:pt x="43" y="104"/>
                  </a:lnTo>
                  <a:lnTo>
                    <a:pt x="80" y="22"/>
                  </a:lnTo>
                  <a:lnTo>
                    <a:pt x="83" y="15"/>
                  </a:lnTo>
                  <a:lnTo>
                    <a:pt x="83" y="8"/>
                  </a:lnTo>
                  <a:lnTo>
                    <a:pt x="83" y="5"/>
                  </a:lnTo>
                  <a:lnTo>
                    <a:pt x="82" y="1"/>
                  </a:lnTo>
                  <a:lnTo>
                    <a:pt x="78" y="0"/>
                  </a:lnTo>
                  <a:lnTo>
                    <a:pt x="73" y="1"/>
                  </a:lnTo>
                  <a:lnTo>
                    <a:pt x="66" y="5"/>
                  </a:lnTo>
                  <a:lnTo>
                    <a:pt x="61" y="10"/>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441" name="Freeform 1581"/>
            <p:cNvSpPr>
              <a:spLocks/>
            </p:cNvSpPr>
            <p:nvPr/>
          </p:nvSpPr>
          <p:spPr bwMode="auto">
            <a:xfrm>
              <a:off x="2856" y="3353"/>
              <a:ext cx="89" cy="117"/>
            </a:xfrm>
            <a:custGeom>
              <a:avLst/>
              <a:gdLst>
                <a:gd name="T0" fmla="*/ 62 w 89"/>
                <a:gd name="T1" fmla="*/ 107 h 117"/>
                <a:gd name="T2" fmla="*/ 0 w 89"/>
                <a:gd name="T3" fmla="*/ 26 h 117"/>
                <a:gd name="T4" fmla="*/ 13 w 89"/>
                <a:gd name="T5" fmla="*/ 21 h 117"/>
                <a:gd name="T6" fmla="*/ 21 w 89"/>
                <a:gd name="T7" fmla="*/ 17 h 117"/>
                <a:gd name="T8" fmla="*/ 32 w 89"/>
                <a:gd name="T9" fmla="*/ 12 h 117"/>
                <a:gd name="T10" fmla="*/ 42 w 89"/>
                <a:gd name="T11" fmla="*/ 0 h 117"/>
                <a:gd name="T12" fmla="*/ 84 w 89"/>
                <a:gd name="T13" fmla="*/ 96 h 117"/>
                <a:gd name="T14" fmla="*/ 88 w 89"/>
                <a:gd name="T15" fmla="*/ 103 h 117"/>
                <a:gd name="T16" fmla="*/ 89 w 89"/>
                <a:gd name="T17" fmla="*/ 108 h 117"/>
                <a:gd name="T18" fmla="*/ 88 w 89"/>
                <a:gd name="T19" fmla="*/ 114 h 117"/>
                <a:gd name="T20" fmla="*/ 84 w 89"/>
                <a:gd name="T21" fmla="*/ 115 h 117"/>
                <a:gd name="T22" fmla="*/ 81 w 89"/>
                <a:gd name="T23" fmla="*/ 117 h 117"/>
                <a:gd name="T24" fmla="*/ 74 w 89"/>
                <a:gd name="T25" fmla="*/ 115 h 117"/>
                <a:gd name="T26" fmla="*/ 69 w 89"/>
                <a:gd name="T27" fmla="*/ 112 h 117"/>
                <a:gd name="T28" fmla="*/ 62 w 89"/>
                <a:gd name="T29" fmla="*/ 107 h 11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9"/>
                <a:gd name="T46" fmla="*/ 0 h 117"/>
                <a:gd name="T47" fmla="*/ 89 w 89"/>
                <a:gd name="T48" fmla="*/ 117 h 11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9" h="117">
                  <a:moveTo>
                    <a:pt x="62" y="107"/>
                  </a:moveTo>
                  <a:lnTo>
                    <a:pt x="0" y="26"/>
                  </a:lnTo>
                  <a:lnTo>
                    <a:pt x="13" y="21"/>
                  </a:lnTo>
                  <a:lnTo>
                    <a:pt x="21" y="17"/>
                  </a:lnTo>
                  <a:lnTo>
                    <a:pt x="32" y="12"/>
                  </a:lnTo>
                  <a:lnTo>
                    <a:pt x="42" y="0"/>
                  </a:lnTo>
                  <a:lnTo>
                    <a:pt x="84" y="96"/>
                  </a:lnTo>
                  <a:lnTo>
                    <a:pt x="88" y="103"/>
                  </a:lnTo>
                  <a:lnTo>
                    <a:pt x="89" y="108"/>
                  </a:lnTo>
                  <a:lnTo>
                    <a:pt x="88" y="114"/>
                  </a:lnTo>
                  <a:lnTo>
                    <a:pt x="84" y="115"/>
                  </a:lnTo>
                  <a:lnTo>
                    <a:pt x="81" y="117"/>
                  </a:lnTo>
                  <a:lnTo>
                    <a:pt x="74" y="115"/>
                  </a:lnTo>
                  <a:lnTo>
                    <a:pt x="69" y="112"/>
                  </a:lnTo>
                  <a:lnTo>
                    <a:pt x="62" y="107"/>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42" name="Freeform 1582"/>
            <p:cNvSpPr>
              <a:spLocks/>
            </p:cNvSpPr>
            <p:nvPr/>
          </p:nvSpPr>
          <p:spPr bwMode="auto">
            <a:xfrm>
              <a:off x="2856" y="3353"/>
              <a:ext cx="89" cy="117"/>
            </a:xfrm>
            <a:custGeom>
              <a:avLst/>
              <a:gdLst>
                <a:gd name="T0" fmla="*/ 62 w 89"/>
                <a:gd name="T1" fmla="*/ 107 h 117"/>
                <a:gd name="T2" fmla="*/ 0 w 89"/>
                <a:gd name="T3" fmla="*/ 26 h 117"/>
                <a:gd name="T4" fmla="*/ 13 w 89"/>
                <a:gd name="T5" fmla="*/ 21 h 117"/>
                <a:gd name="T6" fmla="*/ 21 w 89"/>
                <a:gd name="T7" fmla="*/ 17 h 117"/>
                <a:gd name="T8" fmla="*/ 32 w 89"/>
                <a:gd name="T9" fmla="*/ 12 h 117"/>
                <a:gd name="T10" fmla="*/ 42 w 89"/>
                <a:gd name="T11" fmla="*/ 0 h 117"/>
                <a:gd name="T12" fmla="*/ 84 w 89"/>
                <a:gd name="T13" fmla="*/ 96 h 117"/>
                <a:gd name="T14" fmla="*/ 88 w 89"/>
                <a:gd name="T15" fmla="*/ 103 h 117"/>
                <a:gd name="T16" fmla="*/ 89 w 89"/>
                <a:gd name="T17" fmla="*/ 108 h 117"/>
                <a:gd name="T18" fmla="*/ 88 w 89"/>
                <a:gd name="T19" fmla="*/ 114 h 117"/>
                <a:gd name="T20" fmla="*/ 84 w 89"/>
                <a:gd name="T21" fmla="*/ 115 h 117"/>
                <a:gd name="T22" fmla="*/ 81 w 89"/>
                <a:gd name="T23" fmla="*/ 117 h 117"/>
                <a:gd name="T24" fmla="*/ 74 w 89"/>
                <a:gd name="T25" fmla="*/ 115 h 117"/>
                <a:gd name="T26" fmla="*/ 69 w 89"/>
                <a:gd name="T27" fmla="*/ 112 h 117"/>
                <a:gd name="T28" fmla="*/ 62 w 89"/>
                <a:gd name="T29" fmla="*/ 107 h 11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9"/>
                <a:gd name="T46" fmla="*/ 0 h 117"/>
                <a:gd name="T47" fmla="*/ 89 w 89"/>
                <a:gd name="T48" fmla="*/ 117 h 11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9" h="117">
                  <a:moveTo>
                    <a:pt x="62" y="107"/>
                  </a:moveTo>
                  <a:lnTo>
                    <a:pt x="0" y="26"/>
                  </a:lnTo>
                  <a:lnTo>
                    <a:pt x="13" y="21"/>
                  </a:lnTo>
                  <a:lnTo>
                    <a:pt x="21" y="17"/>
                  </a:lnTo>
                  <a:lnTo>
                    <a:pt x="32" y="12"/>
                  </a:lnTo>
                  <a:lnTo>
                    <a:pt x="42" y="0"/>
                  </a:lnTo>
                  <a:lnTo>
                    <a:pt x="84" y="96"/>
                  </a:lnTo>
                  <a:lnTo>
                    <a:pt x="88" y="103"/>
                  </a:lnTo>
                  <a:lnTo>
                    <a:pt x="89" y="108"/>
                  </a:lnTo>
                  <a:lnTo>
                    <a:pt x="88" y="114"/>
                  </a:lnTo>
                  <a:lnTo>
                    <a:pt x="84" y="115"/>
                  </a:lnTo>
                  <a:lnTo>
                    <a:pt x="81" y="117"/>
                  </a:lnTo>
                  <a:lnTo>
                    <a:pt x="74" y="115"/>
                  </a:lnTo>
                  <a:lnTo>
                    <a:pt x="69" y="112"/>
                  </a:lnTo>
                  <a:lnTo>
                    <a:pt x="62" y="107"/>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443" name="Freeform 1583"/>
            <p:cNvSpPr>
              <a:spLocks/>
            </p:cNvSpPr>
            <p:nvPr/>
          </p:nvSpPr>
          <p:spPr bwMode="auto">
            <a:xfrm>
              <a:off x="2874" y="3152"/>
              <a:ext cx="82" cy="112"/>
            </a:xfrm>
            <a:custGeom>
              <a:avLst/>
              <a:gdLst>
                <a:gd name="T0" fmla="*/ 54 w 82"/>
                <a:gd name="T1" fmla="*/ 11 h 112"/>
                <a:gd name="T2" fmla="*/ 0 w 82"/>
                <a:gd name="T3" fmla="*/ 79 h 112"/>
                <a:gd name="T4" fmla="*/ 9 w 82"/>
                <a:gd name="T5" fmla="*/ 84 h 112"/>
                <a:gd name="T6" fmla="*/ 16 w 82"/>
                <a:gd name="T7" fmla="*/ 89 h 112"/>
                <a:gd name="T8" fmla="*/ 24 w 82"/>
                <a:gd name="T9" fmla="*/ 98 h 112"/>
                <a:gd name="T10" fmla="*/ 37 w 82"/>
                <a:gd name="T11" fmla="*/ 112 h 112"/>
                <a:gd name="T12" fmla="*/ 78 w 82"/>
                <a:gd name="T13" fmla="*/ 25 h 112"/>
                <a:gd name="T14" fmla="*/ 82 w 82"/>
                <a:gd name="T15" fmla="*/ 18 h 112"/>
                <a:gd name="T16" fmla="*/ 82 w 82"/>
                <a:gd name="T17" fmla="*/ 11 h 112"/>
                <a:gd name="T18" fmla="*/ 80 w 82"/>
                <a:gd name="T19" fmla="*/ 6 h 112"/>
                <a:gd name="T20" fmla="*/ 78 w 82"/>
                <a:gd name="T21" fmla="*/ 2 h 112"/>
                <a:gd name="T22" fmla="*/ 73 w 82"/>
                <a:gd name="T23" fmla="*/ 0 h 112"/>
                <a:gd name="T24" fmla="*/ 68 w 82"/>
                <a:gd name="T25" fmla="*/ 2 h 112"/>
                <a:gd name="T26" fmla="*/ 61 w 82"/>
                <a:gd name="T27" fmla="*/ 4 h 112"/>
                <a:gd name="T28" fmla="*/ 54 w 82"/>
                <a:gd name="T29" fmla="*/ 11 h 1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2"/>
                <a:gd name="T46" fmla="*/ 0 h 112"/>
                <a:gd name="T47" fmla="*/ 82 w 82"/>
                <a:gd name="T48" fmla="*/ 112 h 11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2" h="112">
                  <a:moveTo>
                    <a:pt x="54" y="11"/>
                  </a:moveTo>
                  <a:lnTo>
                    <a:pt x="0" y="79"/>
                  </a:lnTo>
                  <a:lnTo>
                    <a:pt x="9" y="84"/>
                  </a:lnTo>
                  <a:lnTo>
                    <a:pt x="16" y="89"/>
                  </a:lnTo>
                  <a:lnTo>
                    <a:pt x="24" y="98"/>
                  </a:lnTo>
                  <a:lnTo>
                    <a:pt x="37" y="112"/>
                  </a:lnTo>
                  <a:lnTo>
                    <a:pt x="78" y="25"/>
                  </a:lnTo>
                  <a:lnTo>
                    <a:pt x="82" y="18"/>
                  </a:lnTo>
                  <a:lnTo>
                    <a:pt x="82" y="11"/>
                  </a:lnTo>
                  <a:lnTo>
                    <a:pt x="80" y="6"/>
                  </a:lnTo>
                  <a:lnTo>
                    <a:pt x="78" y="2"/>
                  </a:lnTo>
                  <a:lnTo>
                    <a:pt x="73" y="0"/>
                  </a:lnTo>
                  <a:lnTo>
                    <a:pt x="68" y="2"/>
                  </a:lnTo>
                  <a:lnTo>
                    <a:pt x="61" y="4"/>
                  </a:lnTo>
                  <a:lnTo>
                    <a:pt x="54" y="11"/>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44" name="Freeform 1584"/>
            <p:cNvSpPr>
              <a:spLocks/>
            </p:cNvSpPr>
            <p:nvPr/>
          </p:nvSpPr>
          <p:spPr bwMode="auto">
            <a:xfrm>
              <a:off x="2874" y="3152"/>
              <a:ext cx="82" cy="112"/>
            </a:xfrm>
            <a:custGeom>
              <a:avLst/>
              <a:gdLst>
                <a:gd name="T0" fmla="*/ 54 w 82"/>
                <a:gd name="T1" fmla="*/ 11 h 112"/>
                <a:gd name="T2" fmla="*/ 0 w 82"/>
                <a:gd name="T3" fmla="*/ 79 h 112"/>
                <a:gd name="T4" fmla="*/ 9 w 82"/>
                <a:gd name="T5" fmla="*/ 84 h 112"/>
                <a:gd name="T6" fmla="*/ 16 w 82"/>
                <a:gd name="T7" fmla="*/ 89 h 112"/>
                <a:gd name="T8" fmla="*/ 24 w 82"/>
                <a:gd name="T9" fmla="*/ 98 h 112"/>
                <a:gd name="T10" fmla="*/ 37 w 82"/>
                <a:gd name="T11" fmla="*/ 112 h 112"/>
                <a:gd name="T12" fmla="*/ 78 w 82"/>
                <a:gd name="T13" fmla="*/ 25 h 112"/>
                <a:gd name="T14" fmla="*/ 82 w 82"/>
                <a:gd name="T15" fmla="*/ 18 h 112"/>
                <a:gd name="T16" fmla="*/ 82 w 82"/>
                <a:gd name="T17" fmla="*/ 11 h 112"/>
                <a:gd name="T18" fmla="*/ 80 w 82"/>
                <a:gd name="T19" fmla="*/ 6 h 112"/>
                <a:gd name="T20" fmla="*/ 78 w 82"/>
                <a:gd name="T21" fmla="*/ 2 h 112"/>
                <a:gd name="T22" fmla="*/ 73 w 82"/>
                <a:gd name="T23" fmla="*/ 0 h 112"/>
                <a:gd name="T24" fmla="*/ 68 w 82"/>
                <a:gd name="T25" fmla="*/ 2 h 112"/>
                <a:gd name="T26" fmla="*/ 61 w 82"/>
                <a:gd name="T27" fmla="*/ 4 h 112"/>
                <a:gd name="T28" fmla="*/ 54 w 82"/>
                <a:gd name="T29" fmla="*/ 11 h 1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2"/>
                <a:gd name="T46" fmla="*/ 0 h 112"/>
                <a:gd name="T47" fmla="*/ 82 w 82"/>
                <a:gd name="T48" fmla="*/ 112 h 11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2" h="112">
                  <a:moveTo>
                    <a:pt x="54" y="11"/>
                  </a:moveTo>
                  <a:lnTo>
                    <a:pt x="0" y="79"/>
                  </a:lnTo>
                  <a:lnTo>
                    <a:pt x="9" y="84"/>
                  </a:lnTo>
                  <a:lnTo>
                    <a:pt x="16" y="89"/>
                  </a:lnTo>
                  <a:lnTo>
                    <a:pt x="24" y="98"/>
                  </a:lnTo>
                  <a:lnTo>
                    <a:pt x="37" y="112"/>
                  </a:lnTo>
                  <a:lnTo>
                    <a:pt x="78" y="25"/>
                  </a:lnTo>
                  <a:lnTo>
                    <a:pt x="82" y="18"/>
                  </a:lnTo>
                  <a:lnTo>
                    <a:pt x="82" y="11"/>
                  </a:lnTo>
                  <a:lnTo>
                    <a:pt x="80" y="6"/>
                  </a:lnTo>
                  <a:lnTo>
                    <a:pt x="78" y="2"/>
                  </a:lnTo>
                  <a:lnTo>
                    <a:pt x="73" y="0"/>
                  </a:lnTo>
                  <a:lnTo>
                    <a:pt x="68" y="2"/>
                  </a:lnTo>
                  <a:lnTo>
                    <a:pt x="61" y="4"/>
                  </a:lnTo>
                  <a:lnTo>
                    <a:pt x="54" y="11"/>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445" name="Freeform 1585"/>
            <p:cNvSpPr>
              <a:spLocks/>
            </p:cNvSpPr>
            <p:nvPr/>
          </p:nvSpPr>
          <p:spPr bwMode="auto">
            <a:xfrm>
              <a:off x="2877" y="2953"/>
              <a:ext cx="88" cy="121"/>
            </a:xfrm>
            <a:custGeom>
              <a:avLst/>
              <a:gdLst>
                <a:gd name="T0" fmla="*/ 61 w 88"/>
                <a:gd name="T1" fmla="*/ 112 h 121"/>
                <a:gd name="T2" fmla="*/ 0 w 88"/>
                <a:gd name="T3" fmla="*/ 26 h 121"/>
                <a:gd name="T4" fmla="*/ 13 w 88"/>
                <a:gd name="T5" fmla="*/ 23 h 121"/>
                <a:gd name="T6" fmla="*/ 21 w 88"/>
                <a:gd name="T7" fmla="*/ 19 h 121"/>
                <a:gd name="T8" fmla="*/ 32 w 88"/>
                <a:gd name="T9" fmla="*/ 12 h 121"/>
                <a:gd name="T10" fmla="*/ 42 w 88"/>
                <a:gd name="T11" fmla="*/ 0 h 121"/>
                <a:gd name="T12" fmla="*/ 82 w 88"/>
                <a:gd name="T13" fmla="*/ 100 h 121"/>
                <a:gd name="T14" fmla="*/ 86 w 88"/>
                <a:gd name="T15" fmla="*/ 107 h 121"/>
                <a:gd name="T16" fmla="*/ 88 w 88"/>
                <a:gd name="T17" fmla="*/ 112 h 121"/>
                <a:gd name="T18" fmla="*/ 86 w 88"/>
                <a:gd name="T19" fmla="*/ 117 h 121"/>
                <a:gd name="T20" fmla="*/ 84 w 88"/>
                <a:gd name="T21" fmla="*/ 121 h 121"/>
                <a:gd name="T22" fmla="*/ 79 w 88"/>
                <a:gd name="T23" fmla="*/ 121 h 121"/>
                <a:gd name="T24" fmla="*/ 74 w 88"/>
                <a:gd name="T25" fmla="*/ 121 h 121"/>
                <a:gd name="T26" fmla="*/ 68 w 88"/>
                <a:gd name="T27" fmla="*/ 117 h 121"/>
                <a:gd name="T28" fmla="*/ 61 w 88"/>
                <a:gd name="T29" fmla="*/ 112 h 12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8"/>
                <a:gd name="T46" fmla="*/ 0 h 121"/>
                <a:gd name="T47" fmla="*/ 88 w 88"/>
                <a:gd name="T48" fmla="*/ 121 h 12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8" h="121">
                  <a:moveTo>
                    <a:pt x="61" y="112"/>
                  </a:moveTo>
                  <a:lnTo>
                    <a:pt x="0" y="26"/>
                  </a:lnTo>
                  <a:lnTo>
                    <a:pt x="13" y="23"/>
                  </a:lnTo>
                  <a:lnTo>
                    <a:pt x="21" y="19"/>
                  </a:lnTo>
                  <a:lnTo>
                    <a:pt x="32" y="12"/>
                  </a:lnTo>
                  <a:lnTo>
                    <a:pt x="42" y="0"/>
                  </a:lnTo>
                  <a:lnTo>
                    <a:pt x="82" y="100"/>
                  </a:lnTo>
                  <a:lnTo>
                    <a:pt x="86" y="107"/>
                  </a:lnTo>
                  <a:lnTo>
                    <a:pt x="88" y="112"/>
                  </a:lnTo>
                  <a:lnTo>
                    <a:pt x="86" y="117"/>
                  </a:lnTo>
                  <a:lnTo>
                    <a:pt x="84" y="121"/>
                  </a:lnTo>
                  <a:lnTo>
                    <a:pt x="79" y="121"/>
                  </a:lnTo>
                  <a:lnTo>
                    <a:pt x="74" y="121"/>
                  </a:lnTo>
                  <a:lnTo>
                    <a:pt x="68" y="117"/>
                  </a:lnTo>
                  <a:lnTo>
                    <a:pt x="61" y="112"/>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46" name="Freeform 1586"/>
            <p:cNvSpPr>
              <a:spLocks/>
            </p:cNvSpPr>
            <p:nvPr/>
          </p:nvSpPr>
          <p:spPr bwMode="auto">
            <a:xfrm>
              <a:off x="2877" y="2953"/>
              <a:ext cx="88" cy="121"/>
            </a:xfrm>
            <a:custGeom>
              <a:avLst/>
              <a:gdLst>
                <a:gd name="T0" fmla="*/ 61 w 88"/>
                <a:gd name="T1" fmla="*/ 112 h 121"/>
                <a:gd name="T2" fmla="*/ 0 w 88"/>
                <a:gd name="T3" fmla="*/ 26 h 121"/>
                <a:gd name="T4" fmla="*/ 13 w 88"/>
                <a:gd name="T5" fmla="*/ 23 h 121"/>
                <a:gd name="T6" fmla="*/ 21 w 88"/>
                <a:gd name="T7" fmla="*/ 19 h 121"/>
                <a:gd name="T8" fmla="*/ 32 w 88"/>
                <a:gd name="T9" fmla="*/ 12 h 121"/>
                <a:gd name="T10" fmla="*/ 42 w 88"/>
                <a:gd name="T11" fmla="*/ 0 h 121"/>
                <a:gd name="T12" fmla="*/ 82 w 88"/>
                <a:gd name="T13" fmla="*/ 100 h 121"/>
                <a:gd name="T14" fmla="*/ 86 w 88"/>
                <a:gd name="T15" fmla="*/ 107 h 121"/>
                <a:gd name="T16" fmla="*/ 88 w 88"/>
                <a:gd name="T17" fmla="*/ 112 h 121"/>
                <a:gd name="T18" fmla="*/ 86 w 88"/>
                <a:gd name="T19" fmla="*/ 117 h 121"/>
                <a:gd name="T20" fmla="*/ 84 w 88"/>
                <a:gd name="T21" fmla="*/ 121 h 121"/>
                <a:gd name="T22" fmla="*/ 79 w 88"/>
                <a:gd name="T23" fmla="*/ 121 h 121"/>
                <a:gd name="T24" fmla="*/ 74 w 88"/>
                <a:gd name="T25" fmla="*/ 121 h 121"/>
                <a:gd name="T26" fmla="*/ 68 w 88"/>
                <a:gd name="T27" fmla="*/ 117 h 121"/>
                <a:gd name="T28" fmla="*/ 61 w 88"/>
                <a:gd name="T29" fmla="*/ 112 h 12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8"/>
                <a:gd name="T46" fmla="*/ 0 h 121"/>
                <a:gd name="T47" fmla="*/ 88 w 88"/>
                <a:gd name="T48" fmla="*/ 121 h 12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8" h="121">
                  <a:moveTo>
                    <a:pt x="61" y="112"/>
                  </a:moveTo>
                  <a:lnTo>
                    <a:pt x="0" y="26"/>
                  </a:lnTo>
                  <a:lnTo>
                    <a:pt x="13" y="23"/>
                  </a:lnTo>
                  <a:lnTo>
                    <a:pt x="21" y="19"/>
                  </a:lnTo>
                  <a:lnTo>
                    <a:pt x="32" y="12"/>
                  </a:lnTo>
                  <a:lnTo>
                    <a:pt x="42" y="0"/>
                  </a:lnTo>
                  <a:lnTo>
                    <a:pt x="82" y="100"/>
                  </a:lnTo>
                  <a:lnTo>
                    <a:pt x="86" y="107"/>
                  </a:lnTo>
                  <a:lnTo>
                    <a:pt x="88" y="112"/>
                  </a:lnTo>
                  <a:lnTo>
                    <a:pt x="86" y="117"/>
                  </a:lnTo>
                  <a:lnTo>
                    <a:pt x="84" y="121"/>
                  </a:lnTo>
                  <a:lnTo>
                    <a:pt x="79" y="121"/>
                  </a:lnTo>
                  <a:lnTo>
                    <a:pt x="74" y="121"/>
                  </a:lnTo>
                  <a:lnTo>
                    <a:pt x="68" y="117"/>
                  </a:lnTo>
                  <a:lnTo>
                    <a:pt x="61" y="112"/>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447" name="Freeform 1587"/>
            <p:cNvSpPr>
              <a:spLocks/>
            </p:cNvSpPr>
            <p:nvPr/>
          </p:nvSpPr>
          <p:spPr bwMode="auto">
            <a:xfrm>
              <a:off x="2781" y="4098"/>
              <a:ext cx="159" cy="159"/>
            </a:xfrm>
            <a:custGeom>
              <a:avLst/>
              <a:gdLst>
                <a:gd name="T0" fmla="*/ 0 w 159"/>
                <a:gd name="T1" fmla="*/ 79 h 159"/>
                <a:gd name="T2" fmla="*/ 2 w 159"/>
                <a:gd name="T3" fmla="*/ 63 h 159"/>
                <a:gd name="T4" fmla="*/ 7 w 159"/>
                <a:gd name="T5" fmla="*/ 49 h 159"/>
                <a:gd name="T6" fmla="*/ 14 w 159"/>
                <a:gd name="T7" fmla="*/ 35 h 159"/>
                <a:gd name="T8" fmla="*/ 25 w 159"/>
                <a:gd name="T9" fmla="*/ 23 h 159"/>
                <a:gd name="T10" fmla="*/ 35 w 159"/>
                <a:gd name="T11" fmla="*/ 13 h 159"/>
                <a:gd name="T12" fmla="*/ 49 w 159"/>
                <a:gd name="T13" fmla="*/ 6 h 159"/>
                <a:gd name="T14" fmla="*/ 65 w 159"/>
                <a:gd name="T15" fmla="*/ 2 h 159"/>
                <a:gd name="T16" fmla="*/ 81 w 159"/>
                <a:gd name="T17" fmla="*/ 0 h 159"/>
                <a:gd name="T18" fmla="*/ 96 w 159"/>
                <a:gd name="T19" fmla="*/ 2 h 159"/>
                <a:gd name="T20" fmla="*/ 112 w 159"/>
                <a:gd name="T21" fmla="*/ 6 h 159"/>
                <a:gd name="T22" fmla="*/ 124 w 159"/>
                <a:gd name="T23" fmla="*/ 13 h 159"/>
                <a:gd name="T24" fmla="*/ 137 w 159"/>
                <a:gd name="T25" fmla="*/ 23 h 159"/>
                <a:gd name="T26" fmla="*/ 147 w 159"/>
                <a:gd name="T27" fmla="*/ 35 h 159"/>
                <a:gd name="T28" fmla="*/ 154 w 159"/>
                <a:gd name="T29" fmla="*/ 49 h 159"/>
                <a:gd name="T30" fmla="*/ 157 w 159"/>
                <a:gd name="T31" fmla="*/ 63 h 159"/>
                <a:gd name="T32" fmla="*/ 159 w 159"/>
                <a:gd name="T33" fmla="*/ 79 h 159"/>
                <a:gd name="T34" fmla="*/ 157 w 159"/>
                <a:gd name="T35" fmla="*/ 95 h 159"/>
                <a:gd name="T36" fmla="*/ 154 w 159"/>
                <a:gd name="T37" fmla="*/ 110 h 159"/>
                <a:gd name="T38" fmla="*/ 147 w 159"/>
                <a:gd name="T39" fmla="*/ 124 h 159"/>
                <a:gd name="T40" fmla="*/ 137 w 159"/>
                <a:gd name="T41" fmla="*/ 135 h 159"/>
                <a:gd name="T42" fmla="*/ 124 w 159"/>
                <a:gd name="T43" fmla="*/ 145 h 159"/>
                <a:gd name="T44" fmla="*/ 112 w 159"/>
                <a:gd name="T45" fmla="*/ 152 h 159"/>
                <a:gd name="T46" fmla="*/ 96 w 159"/>
                <a:gd name="T47" fmla="*/ 158 h 159"/>
                <a:gd name="T48" fmla="*/ 81 w 159"/>
                <a:gd name="T49" fmla="*/ 159 h 159"/>
                <a:gd name="T50" fmla="*/ 65 w 159"/>
                <a:gd name="T51" fmla="*/ 158 h 159"/>
                <a:gd name="T52" fmla="*/ 49 w 159"/>
                <a:gd name="T53" fmla="*/ 152 h 159"/>
                <a:gd name="T54" fmla="*/ 35 w 159"/>
                <a:gd name="T55" fmla="*/ 145 h 159"/>
                <a:gd name="T56" fmla="*/ 25 w 159"/>
                <a:gd name="T57" fmla="*/ 135 h 159"/>
                <a:gd name="T58" fmla="*/ 14 w 159"/>
                <a:gd name="T59" fmla="*/ 124 h 159"/>
                <a:gd name="T60" fmla="*/ 7 w 159"/>
                <a:gd name="T61" fmla="*/ 110 h 159"/>
                <a:gd name="T62" fmla="*/ 2 w 159"/>
                <a:gd name="T63" fmla="*/ 95 h 159"/>
                <a:gd name="T64" fmla="*/ 0 w 159"/>
                <a:gd name="T65" fmla="*/ 79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0" y="79"/>
                  </a:moveTo>
                  <a:lnTo>
                    <a:pt x="2" y="63"/>
                  </a:lnTo>
                  <a:lnTo>
                    <a:pt x="7" y="49"/>
                  </a:lnTo>
                  <a:lnTo>
                    <a:pt x="14" y="35"/>
                  </a:lnTo>
                  <a:lnTo>
                    <a:pt x="25" y="23"/>
                  </a:lnTo>
                  <a:lnTo>
                    <a:pt x="35" y="13"/>
                  </a:lnTo>
                  <a:lnTo>
                    <a:pt x="49" y="6"/>
                  </a:lnTo>
                  <a:lnTo>
                    <a:pt x="65" y="2"/>
                  </a:lnTo>
                  <a:lnTo>
                    <a:pt x="81" y="0"/>
                  </a:lnTo>
                  <a:lnTo>
                    <a:pt x="96" y="2"/>
                  </a:lnTo>
                  <a:lnTo>
                    <a:pt x="112" y="6"/>
                  </a:lnTo>
                  <a:lnTo>
                    <a:pt x="124" y="13"/>
                  </a:lnTo>
                  <a:lnTo>
                    <a:pt x="137" y="23"/>
                  </a:lnTo>
                  <a:lnTo>
                    <a:pt x="147" y="35"/>
                  </a:lnTo>
                  <a:lnTo>
                    <a:pt x="154" y="49"/>
                  </a:lnTo>
                  <a:lnTo>
                    <a:pt x="157" y="63"/>
                  </a:lnTo>
                  <a:lnTo>
                    <a:pt x="159" y="79"/>
                  </a:lnTo>
                  <a:lnTo>
                    <a:pt x="157" y="95"/>
                  </a:lnTo>
                  <a:lnTo>
                    <a:pt x="154" y="110"/>
                  </a:lnTo>
                  <a:lnTo>
                    <a:pt x="147" y="124"/>
                  </a:lnTo>
                  <a:lnTo>
                    <a:pt x="137" y="135"/>
                  </a:lnTo>
                  <a:lnTo>
                    <a:pt x="124" y="145"/>
                  </a:lnTo>
                  <a:lnTo>
                    <a:pt x="112" y="152"/>
                  </a:lnTo>
                  <a:lnTo>
                    <a:pt x="96" y="158"/>
                  </a:lnTo>
                  <a:lnTo>
                    <a:pt x="81" y="159"/>
                  </a:lnTo>
                  <a:lnTo>
                    <a:pt x="65" y="158"/>
                  </a:lnTo>
                  <a:lnTo>
                    <a:pt x="49" y="152"/>
                  </a:lnTo>
                  <a:lnTo>
                    <a:pt x="35" y="145"/>
                  </a:lnTo>
                  <a:lnTo>
                    <a:pt x="25" y="135"/>
                  </a:lnTo>
                  <a:lnTo>
                    <a:pt x="14" y="124"/>
                  </a:lnTo>
                  <a:lnTo>
                    <a:pt x="7" y="110"/>
                  </a:lnTo>
                  <a:lnTo>
                    <a:pt x="2" y="95"/>
                  </a:lnTo>
                  <a:lnTo>
                    <a:pt x="0" y="79"/>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48" name="Freeform 1588"/>
            <p:cNvSpPr>
              <a:spLocks/>
            </p:cNvSpPr>
            <p:nvPr/>
          </p:nvSpPr>
          <p:spPr bwMode="auto">
            <a:xfrm>
              <a:off x="2629" y="4123"/>
              <a:ext cx="109" cy="108"/>
            </a:xfrm>
            <a:custGeom>
              <a:avLst/>
              <a:gdLst>
                <a:gd name="T0" fmla="*/ 0 w 109"/>
                <a:gd name="T1" fmla="*/ 54 h 108"/>
                <a:gd name="T2" fmla="*/ 2 w 109"/>
                <a:gd name="T3" fmla="*/ 44 h 108"/>
                <a:gd name="T4" fmla="*/ 4 w 109"/>
                <a:gd name="T5" fmla="*/ 33 h 108"/>
                <a:gd name="T6" fmla="*/ 9 w 109"/>
                <a:gd name="T7" fmla="*/ 24 h 108"/>
                <a:gd name="T8" fmla="*/ 16 w 109"/>
                <a:gd name="T9" fmla="*/ 16 h 108"/>
                <a:gd name="T10" fmla="*/ 23 w 109"/>
                <a:gd name="T11" fmla="*/ 10 h 108"/>
                <a:gd name="T12" fmla="*/ 34 w 109"/>
                <a:gd name="T13" fmla="*/ 5 h 108"/>
                <a:gd name="T14" fmla="*/ 44 w 109"/>
                <a:gd name="T15" fmla="*/ 2 h 108"/>
                <a:gd name="T16" fmla="*/ 55 w 109"/>
                <a:gd name="T17" fmla="*/ 0 h 108"/>
                <a:gd name="T18" fmla="*/ 65 w 109"/>
                <a:gd name="T19" fmla="*/ 2 h 108"/>
                <a:gd name="T20" fmla="*/ 76 w 109"/>
                <a:gd name="T21" fmla="*/ 5 h 108"/>
                <a:gd name="T22" fmla="*/ 84 w 109"/>
                <a:gd name="T23" fmla="*/ 10 h 108"/>
                <a:gd name="T24" fmla="*/ 93 w 109"/>
                <a:gd name="T25" fmla="*/ 16 h 108"/>
                <a:gd name="T26" fmla="*/ 98 w 109"/>
                <a:gd name="T27" fmla="*/ 24 h 108"/>
                <a:gd name="T28" fmla="*/ 103 w 109"/>
                <a:gd name="T29" fmla="*/ 33 h 108"/>
                <a:gd name="T30" fmla="*/ 107 w 109"/>
                <a:gd name="T31" fmla="*/ 44 h 108"/>
                <a:gd name="T32" fmla="*/ 109 w 109"/>
                <a:gd name="T33" fmla="*/ 54 h 108"/>
                <a:gd name="T34" fmla="*/ 107 w 109"/>
                <a:gd name="T35" fmla="*/ 65 h 108"/>
                <a:gd name="T36" fmla="*/ 103 w 109"/>
                <a:gd name="T37" fmla="*/ 75 h 108"/>
                <a:gd name="T38" fmla="*/ 98 w 109"/>
                <a:gd name="T39" fmla="*/ 84 h 108"/>
                <a:gd name="T40" fmla="*/ 93 w 109"/>
                <a:gd name="T41" fmla="*/ 92 h 108"/>
                <a:gd name="T42" fmla="*/ 84 w 109"/>
                <a:gd name="T43" fmla="*/ 99 h 108"/>
                <a:gd name="T44" fmla="*/ 76 w 109"/>
                <a:gd name="T45" fmla="*/ 105 h 108"/>
                <a:gd name="T46" fmla="*/ 65 w 109"/>
                <a:gd name="T47" fmla="*/ 106 h 108"/>
                <a:gd name="T48" fmla="*/ 55 w 109"/>
                <a:gd name="T49" fmla="*/ 108 h 108"/>
                <a:gd name="T50" fmla="*/ 44 w 109"/>
                <a:gd name="T51" fmla="*/ 106 h 108"/>
                <a:gd name="T52" fmla="*/ 34 w 109"/>
                <a:gd name="T53" fmla="*/ 105 h 108"/>
                <a:gd name="T54" fmla="*/ 23 w 109"/>
                <a:gd name="T55" fmla="*/ 99 h 108"/>
                <a:gd name="T56" fmla="*/ 16 w 109"/>
                <a:gd name="T57" fmla="*/ 92 h 108"/>
                <a:gd name="T58" fmla="*/ 9 w 109"/>
                <a:gd name="T59" fmla="*/ 84 h 108"/>
                <a:gd name="T60" fmla="*/ 4 w 109"/>
                <a:gd name="T61" fmla="*/ 75 h 108"/>
                <a:gd name="T62" fmla="*/ 2 w 109"/>
                <a:gd name="T63" fmla="*/ 65 h 108"/>
                <a:gd name="T64" fmla="*/ 0 w 109"/>
                <a:gd name="T65" fmla="*/ 54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9"/>
                <a:gd name="T100" fmla="*/ 0 h 108"/>
                <a:gd name="T101" fmla="*/ 109 w 109"/>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9" h="108">
                  <a:moveTo>
                    <a:pt x="0" y="54"/>
                  </a:moveTo>
                  <a:lnTo>
                    <a:pt x="2" y="44"/>
                  </a:lnTo>
                  <a:lnTo>
                    <a:pt x="4" y="33"/>
                  </a:lnTo>
                  <a:lnTo>
                    <a:pt x="9" y="24"/>
                  </a:lnTo>
                  <a:lnTo>
                    <a:pt x="16" y="16"/>
                  </a:lnTo>
                  <a:lnTo>
                    <a:pt x="23" y="10"/>
                  </a:lnTo>
                  <a:lnTo>
                    <a:pt x="34" y="5"/>
                  </a:lnTo>
                  <a:lnTo>
                    <a:pt x="44" y="2"/>
                  </a:lnTo>
                  <a:lnTo>
                    <a:pt x="55" y="0"/>
                  </a:lnTo>
                  <a:lnTo>
                    <a:pt x="65" y="2"/>
                  </a:lnTo>
                  <a:lnTo>
                    <a:pt x="76" y="5"/>
                  </a:lnTo>
                  <a:lnTo>
                    <a:pt x="84" y="10"/>
                  </a:lnTo>
                  <a:lnTo>
                    <a:pt x="93" y="16"/>
                  </a:lnTo>
                  <a:lnTo>
                    <a:pt x="98" y="24"/>
                  </a:lnTo>
                  <a:lnTo>
                    <a:pt x="103" y="33"/>
                  </a:lnTo>
                  <a:lnTo>
                    <a:pt x="107" y="44"/>
                  </a:lnTo>
                  <a:lnTo>
                    <a:pt x="109" y="54"/>
                  </a:lnTo>
                  <a:lnTo>
                    <a:pt x="107" y="65"/>
                  </a:lnTo>
                  <a:lnTo>
                    <a:pt x="103" y="75"/>
                  </a:lnTo>
                  <a:lnTo>
                    <a:pt x="98" y="84"/>
                  </a:lnTo>
                  <a:lnTo>
                    <a:pt x="93" y="92"/>
                  </a:lnTo>
                  <a:lnTo>
                    <a:pt x="84" y="99"/>
                  </a:lnTo>
                  <a:lnTo>
                    <a:pt x="76" y="105"/>
                  </a:lnTo>
                  <a:lnTo>
                    <a:pt x="65" y="106"/>
                  </a:lnTo>
                  <a:lnTo>
                    <a:pt x="55" y="108"/>
                  </a:lnTo>
                  <a:lnTo>
                    <a:pt x="44" y="106"/>
                  </a:lnTo>
                  <a:lnTo>
                    <a:pt x="34" y="105"/>
                  </a:lnTo>
                  <a:lnTo>
                    <a:pt x="23" y="99"/>
                  </a:lnTo>
                  <a:lnTo>
                    <a:pt x="16" y="92"/>
                  </a:lnTo>
                  <a:lnTo>
                    <a:pt x="9" y="84"/>
                  </a:lnTo>
                  <a:lnTo>
                    <a:pt x="4" y="75"/>
                  </a:lnTo>
                  <a:lnTo>
                    <a:pt x="2" y="65"/>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49" name="Freeform 1589"/>
            <p:cNvSpPr>
              <a:spLocks/>
            </p:cNvSpPr>
            <p:nvPr/>
          </p:nvSpPr>
          <p:spPr bwMode="auto">
            <a:xfrm>
              <a:off x="2732" y="4154"/>
              <a:ext cx="72" cy="47"/>
            </a:xfrm>
            <a:custGeom>
              <a:avLst/>
              <a:gdLst>
                <a:gd name="T0" fmla="*/ 62 w 72"/>
                <a:gd name="T1" fmla="*/ 41 h 47"/>
                <a:gd name="T2" fmla="*/ 0 w 72"/>
                <a:gd name="T3" fmla="*/ 47 h 47"/>
                <a:gd name="T4" fmla="*/ 2 w 72"/>
                <a:gd name="T5" fmla="*/ 35 h 47"/>
                <a:gd name="T6" fmla="*/ 2 w 72"/>
                <a:gd name="T7" fmla="*/ 25 h 47"/>
                <a:gd name="T8" fmla="*/ 2 w 72"/>
                <a:gd name="T9" fmla="*/ 13 h 47"/>
                <a:gd name="T10" fmla="*/ 0 w 72"/>
                <a:gd name="T11" fmla="*/ 0 h 47"/>
                <a:gd name="T12" fmla="*/ 62 w 72"/>
                <a:gd name="T13" fmla="*/ 6 h 47"/>
                <a:gd name="T14" fmla="*/ 67 w 72"/>
                <a:gd name="T15" fmla="*/ 7 h 47"/>
                <a:gd name="T16" fmla="*/ 70 w 72"/>
                <a:gd name="T17" fmla="*/ 11 h 47"/>
                <a:gd name="T18" fmla="*/ 72 w 72"/>
                <a:gd name="T19" fmla="*/ 18 h 47"/>
                <a:gd name="T20" fmla="*/ 72 w 72"/>
                <a:gd name="T21" fmla="*/ 23 h 47"/>
                <a:gd name="T22" fmla="*/ 72 w 72"/>
                <a:gd name="T23" fmla="*/ 30 h 47"/>
                <a:gd name="T24" fmla="*/ 70 w 72"/>
                <a:gd name="T25" fmla="*/ 35 h 47"/>
                <a:gd name="T26" fmla="*/ 67 w 72"/>
                <a:gd name="T27" fmla="*/ 39 h 47"/>
                <a:gd name="T28" fmla="*/ 62 w 72"/>
                <a:gd name="T29" fmla="*/ 41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2"/>
                <a:gd name="T46" fmla="*/ 0 h 47"/>
                <a:gd name="T47" fmla="*/ 72 w 72"/>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2" h="47">
                  <a:moveTo>
                    <a:pt x="62" y="41"/>
                  </a:moveTo>
                  <a:lnTo>
                    <a:pt x="0" y="47"/>
                  </a:lnTo>
                  <a:lnTo>
                    <a:pt x="2" y="35"/>
                  </a:lnTo>
                  <a:lnTo>
                    <a:pt x="2" y="25"/>
                  </a:lnTo>
                  <a:lnTo>
                    <a:pt x="2" y="13"/>
                  </a:lnTo>
                  <a:lnTo>
                    <a:pt x="0" y="0"/>
                  </a:lnTo>
                  <a:lnTo>
                    <a:pt x="62" y="6"/>
                  </a:lnTo>
                  <a:lnTo>
                    <a:pt x="67" y="7"/>
                  </a:lnTo>
                  <a:lnTo>
                    <a:pt x="70" y="11"/>
                  </a:lnTo>
                  <a:lnTo>
                    <a:pt x="72" y="18"/>
                  </a:lnTo>
                  <a:lnTo>
                    <a:pt x="72" y="23"/>
                  </a:lnTo>
                  <a:lnTo>
                    <a:pt x="72" y="30"/>
                  </a:lnTo>
                  <a:lnTo>
                    <a:pt x="70" y="35"/>
                  </a:lnTo>
                  <a:lnTo>
                    <a:pt x="67" y="39"/>
                  </a:lnTo>
                  <a:lnTo>
                    <a:pt x="62" y="41"/>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50" name="Freeform 1590"/>
            <p:cNvSpPr>
              <a:spLocks/>
            </p:cNvSpPr>
            <p:nvPr/>
          </p:nvSpPr>
          <p:spPr bwMode="auto">
            <a:xfrm>
              <a:off x="2732" y="4154"/>
              <a:ext cx="72" cy="47"/>
            </a:xfrm>
            <a:custGeom>
              <a:avLst/>
              <a:gdLst>
                <a:gd name="T0" fmla="*/ 62 w 72"/>
                <a:gd name="T1" fmla="*/ 41 h 47"/>
                <a:gd name="T2" fmla="*/ 0 w 72"/>
                <a:gd name="T3" fmla="*/ 47 h 47"/>
                <a:gd name="T4" fmla="*/ 2 w 72"/>
                <a:gd name="T5" fmla="*/ 35 h 47"/>
                <a:gd name="T6" fmla="*/ 2 w 72"/>
                <a:gd name="T7" fmla="*/ 25 h 47"/>
                <a:gd name="T8" fmla="*/ 2 w 72"/>
                <a:gd name="T9" fmla="*/ 13 h 47"/>
                <a:gd name="T10" fmla="*/ 0 w 72"/>
                <a:gd name="T11" fmla="*/ 0 h 47"/>
                <a:gd name="T12" fmla="*/ 62 w 72"/>
                <a:gd name="T13" fmla="*/ 6 h 47"/>
                <a:gd name="T14" fmla="*/ 67 w 72"/>
                <a:gd name="T15" fmla="*/ 7 h 47"/>
                <a:gd name="T16" fmla="*/ 70 w 72"/>
                <a:gd name="T17" fmla="*/ 11 h 47"/>
                <a:gd name="T18" fmla="*/ 72 w 72"/>
                <a:gd name="T19" fmla="*/ 18 h 47"/>
                <a:gd name="T20" fmla="*/ 72 w 72"/>
                <a:gd name="T21" fmla="*/ 23 h 47"/>
                <a:gd name="T22" fmla="*/ 72 w 72"/>
                <a:gd name="T23" fmla="*/ 30 h 47"/>
                <a:gd name="T24" fmla="*/ 70 w 72"/>
                <a:gd name="T25" fmla="*/ 35 h 47"/>
                <a:gd name="T26" fmla="*/ 67 w 72"/>
                <a:gd name="T27" fmla="*/ 39 h 47"/>
                <a:gd name="T28" fmla="*/ 62 w 72"/>
                <a:gd name="T29" fmla="*/ 41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2"/>
                <a:gd name="T46" fmla="*/ 0 h 47"/>
                <a:gd name="T47" fmla="*/ 72 w 72"/>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2" h="47">
                  <a:moveTo>
                    <a:pt x="62" y="41"/>
                  </a:moveTo>
                  <a:lnTo>
                    <a:pt x="0" y="47"/>
                  </a:lnTo>
                  <a:lnTo>
                    <a:pt x="2" y="35"/>
                  </a:lnTo>
                  <a:lnTo>
                    <a:pt x="2" y="25"/>
                  </a:lnTo>
                  <a:lnTo>
                    <a:pt x="2" y="13"/>
                  </a:lnTo>
                  <a:lnTo>
                    <a:pt x="0" y="0"/>
                  </a:lnTo>
                  <a:lnTo>
                    <a:pt x="62" y="6"/>
                  </a:lnTo>
                  <a:lnTo>
                    <a:pt x="67" y="7"/>
                  </a:lnTo>
                  <a:lnTo>
                    <a:pt x="70" y="11"/>
                  </a:lnTo>
                  <a:lnTo>
                    <a:pt x="72" y="18"/>
                  </a:lnTo>
                  <a:lnTo>
                    <a:pt x="72" y="23"/>
                  </a:lnTo>
                  <a:lnTo>
                    <a:pt x="72" y="30"/>
                  </a:lnTo>
                  <a:lnTo>
                    <a:pt x="70" y="35"/>
                  </a:lnTo>
                  <a:lnTo>
                    <a:pt x="67" y="39"/>
                  </a:lnTo>
                  <a:lnTo>
                    <a:pt x="62" y="41"/>
                  </a:lnTo>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sp>
          <p:nvSpPr>
            <p:cNvPr id="54451" name="Freeform 1591"/>
            <p:cNvSpPr>
              <a:spLocks/>
            </p:cNvSpPr>
            <p:nvPr/>
          </p:nvSpPr>
          <p:spPr bwMode="auto">
            <a:xfrm>
              <a:off x="2860" y="4002"/>
              <a:ext cx="85" cy="112"/>
            </a:xfrm>
            <a:custGeom>
              <a:avLst/>
              <a:gdLst>
                <a:gd name="T0" fmla="*/ 63 w 85"/>
                <a:gd name="T1" fmla="*/ 7 h 112"/>
                <a:gd name="T2" fmla="*/ 0 w 85"/>
                <a:gd name="T3" fmla="*/ 96 h 112"/>
                <a:gd name="T4" fmla="*/ 14 w 85"/>
                <a:gd name="T5" fmla="*/ 98 h 112"/>
                <a:gd name="T6" fmla="*/ 26 w 85"/>
                <a:gd name="T7" fmla="*/ 102 h 112"/>
                <a:gd name="T8" fmla="*/ 38 w 85"/>
                <a:gd name="T9" fmla="*/ 107 h 112"/>
                <a:gd name="T10" fmla="*/ 49 w 85"/>
                <a:gd name="T11" fmla="*/ 112 h 112"/>
                <a:gd name="T12" fmla="*/ 82 w 85"/>
                <a:gd name="T13" fmla="*/ 20 h 112"/>
                <a:gd name="T14" fmla="*/ 85 w 85"/>
                <a:gd name="T15" fmla="*/ 14 h 112"/>
                <a:gd name="T16" fmla="*/ 85 w 85"/>
                <a:gd name="T17" fmla="*/ 9 h 112"/>
                <a:gd name="T18" fmla="*/ 85 w 85"/>
                <a:gd name="T19" fmla="*/ 4 h 112"/>
                <a:gd name="T20" fmla="*/ 84 w 85"/>
                <a:gd name="T21" fmla="*/ 2 h 112"/>
                <a:gd name="T22" fmla="*/ 78 w 85"/>
                <a:gd name="T23" fmla="*/ 0 h 112"/>
                <a:gd name="T24" fmla="*/ 75 w 85"/>
                <a:gd name="T25" fmla="*/ 0 h 112"/>
                <a:gd name="T26" fmla="*/ 70 w 85"/>
                <a:gd name="T27" fmla="*/ 2 h 112"/>
                <a:gd name="T28" fmla="*/ 63 w 85"/>
                <a:gd name="T29" fmla="*/ 7 h 1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112"/>
                <a:gd name="T47" fmla="*/ 85 w 85"/>
                <a:gd name="T48" fmla="*/ 112 h 11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112">
                  <a:moveTo>
                    <a:pt x="63" y="7"/>
                  </a:moveTo>
                  <a:lnTo>
                    <a:pt x="0" y="96"/>
                  </a:lnTo>
                  <a:lnTo>
                    <a:pt x="14" y="98"/>
                  </a:lnTo>
                  <a:lnTo>
                    <a:pt x="26" y="102"/>
                  </a:lnTo>
                  <a:lnTo>
                    <a:pt x="38" y="107"/>
                  </a:lnTo>
                  <a:lnTo>
                    <a:pt x="49" y="112"/>
                  </a:lnTo>
                  <a:lnTo>
                    <a:pt x="82" y="20"/>
                  </a:lnTo>
                  <a:lnTo>
                    <a:pt x="85" y="14"/>
                  </a:lnTo>
                  <a:lnTo>
                    <a:pt x="85" y="9"/>
                  </a:lnTo>
                  <a:lnTo>
                    <a:pt x="85" y="4"/>
                  </a:lnTo>
                  <a:lnTo>
                    <a:pt x="84" y="2"/>
                  </a:lnTo>
                  <a:lnTo>
                    <a:pt x="78" y="0"/>
                  </a:lnTo>
                  <a:lnTo>
                    <a:pt x="75" y="0"/>
                  </a:lnTo>
                  <a:lnTo>
                    <a:pt x="70" y="2"/>
                  </a:lnTo>
                  <a:lnTo>
                    <a:pt x="63" y="7"/>
                  </a:lnTo>
                  <a:close/>
                </a:path>
              </a:pathLst>
            </a:custGeom>
            <a:gradFill rotWithShape="1">
              <a:gsLst>
                <a:gs pos="0">
                  <a:srgbClr val="F3F3F3"/>
                </a:gs>
                <a:gs pos="50000">
                  <a:srgbClr val="B2B2B2"/>
                </a:gs>
                <a:gs pos="100000">
                  <a:srgbClr val="F3F3F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452" name="Freeform 1592"/>
            <p:cNvSpPr>
              <a:spLocks/>
            </p:cNvSpPr>
            <p:nvPr/>
          </p:nvSpPr>
          <p:spPr bwMode="auto">
            <a:xfrm>
              <a:off x="2860" y="4002"/>
              <a:ext cx="85" cy="112"/>
            </a:xfrm>
            <a:custGeom>
              <a:avLst/>
              <a:gdLst>
                <a:gd name="T0" fmla="*/ 63 w 85"/>
                <a:gd name="T1" fmla="*/ 7 h 112"/>
                <a:gd name="T2" fmla="*/ 0 w 85"/>
                <a:gd name="T3" fmla="*/ 96 h 112"/>
                <a:gd name="T4" fmla="*/ 14 w 85"/>
                <a:gd name="T5" fmla="*/ 98 h 112"/>
                <a:gd name="T6" fmla="*/ 26 w 85"/>
                <a:gd name="T7" fmla="*/ 102 h 112"/>
                <a:gd name="T8" fmla="*/ 38 w 85"/>
                <a:gd name="T9" fmla="*/ 107 h 112"/>
                <a:gd name="T10" fmla="*/ 49 w 85"/>
                <a:gd name="T11" fmla="*/ 112 h 112"/>
                <a:gd name="T12" fmla="*/ 82 w 85"/>
                <a:gd name="T13" fmla="*/ 20 h 112"/>
                <a:gd name="T14" fmla="*/ 85 w 85"/>
                <a:gd name="T15" fmla="*/ 14 h 112"/>
                <a:gd name="T16" fmla="*/ 85 w 85"/>
                <a:gd name="T17" fmla="*/ 9 h 112"/>
                <a:gd name="T18" fmla="*/ 85 w 85"/>
                <a:gd name="T19" fmla="*/ 4 h 112"/>
                <a:gd name="T20" fmla="*/ 84 w 85"/>
                <a:gd name="T21" fmla="*/ 2 h 112"/>
                <a:gd name="T22" fmla="*/ 78 w 85"/>
                <a:gd name="T23" fmla="*/ 0 h 112"/>
                <a:gd name="T24" fmla="*/ 75 w 85"/>
                <a:gd name="T25" fmla="*/ 0 h 112"/>
                <a:gd name="T26" fmla="*/ 70 w 85"/>
                <a:gd name="T27" fmla="*/ 2 h 112"/>
                <a:gd name="T28" fmla="*/ 63 w 85"/>
                <a:gd name="T29" fmla="*/ 7 h 1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112"/>
                <a:gd name="T47" fmla="*/ 85 w 85"/>
                <a:gd name="T48" fmla="*/ 112 h 11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112">
                  <a:moveTo>
                    <a:pt x="63" y="7"/>
                  </a:moveTo>
                  <a:lnTo>
                    <a:pt x="0" y="96"/>
                  </a:lnTo>
                  <a:lnTo>
                    <a:pt x="14" y="98"/>
                  </a:lnTo>
                  <a:lnTo>
                    <a:pt x="26" y="102"/>
                  </a:lnTo>
                  <a:lnTo>
                    <a:pt x="38" y="107"/>
                  </a:lnTo>
                  <a:lnTo>
                    <a:pt x="49" y="112"/>
                  </a:lnTo>
                  <a:lnTo>
                    <a:pt x="82" y="20"/>
                  </a:lnTo>
                  <a:lnTo>
                    <a:pt x="85" y="14"/>
                  </a:lnTo>
                  <a:lnTo>
                    <a:pt x="85" y="9"/>
                  </a:lnTo>
                  <a:lnTo>
                    <a:pt x="85" y="4"/>
                  </a:lnTo>
                  <a:lnTo>
                    <a:pt x="84" y="2"/>
                  </a:lnTo>
                  <a:lnTo>
                    <a:pt x="78" y="0"/>
                  </a:lnTo>
                  <a:lnTo>
                    <a:pt x="75" y="0"/>
                  </a:lnTo>
                  <a:lnTo>
                    <a:pt x="70" y="2"/>
                  </a:lnTo>
                  <a:lnTo>
                    <a:pt x="63" y="7"/>
                  </a:lnTo>
                  <a:close/>
                </a:path>
              </a:pathLst>
            </a:custGeom>
            <a:noFill/>
            <a:ln w="3175">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sz="1800">
                <a:solidFill>
                  <a:srgbClr val="000000"/>
                </a:solidFill>
                <a:latin typeface="Arial"/>
              </a:endParaRPr>
            </a:p>
          </p:txBody>
        </p:sp>
      </p:grpSp>
      <p:sp>
        <p:nvSpPr>
          <p:cNvPr id="54285" name="Line 1593"/>
          <p:cNvSpPr>
            <a:spLocks noChangeShapeType="1"/>
          </p:cNvSpPr>
          <p:nvPr/>
        </p:nvSpPr>
        <p:spPr bwMode="auto">
          <a:xfrm flipV="1">
            <a:off x="1628775" y="1851025"/>
            <a:ext cx="495300" cy="279400"/>
          </a:xfrm>
          <a:prstGeom prst="line">
            <a:avLst/>
          </a:prstGeom>
          <a:noFill/>
          <a:ln w="19050">
            <a:solidFill>
              <a:srgbClr val="FF3300"/>
            </a:solidFill>
            <a:prstDash val="sysDot"/>
            <a:round/>
            <a:headEnd/>
            <a:tailEnd/>
          </a:ln>
          <a:extLst>
            <a:ext uri="{909E8E84-426E-40DD-AFC4-6F175D3DCCD1}">
              <a14:hiddenFill xmlns:a14="http://schemas.microsoft.com/office/drawing/2010/main">
                <a:noFill/>
              </a14:hiddenFill>
            </a:ext>
          </a:extLst>
        </p:spPr>
        <p:txBody>
          <a:bodyPr/>
          <a:lstStyle/>
          <a:p>
            <a:endParaRPr lang="it-IT" sz="1800">
              <a:solidFill>
                <a:srgbClr val="000000"/>
              </a:solidFill>
              <a:latin typeface="Arial"/>
            </a:endParaRPr>
          </a:p>
        </p:txBody>
      </p:sp>
      <p:sp>
        <p:nvSpPr>
          <p:cNvPr id="54286" name="Line 1594"/>
          <p:cNvSpPr>
            <a:spLocks noChangeShapeType="1"/>
          </p:cNvSpPr>
          <p:nvPr/>
        </p:nvSpPr>
        <p:spPr bwMode="auto">
          <a:xfrm>
            <a:off x="1670050" y="831850"/>
            <a:ext cx="542925" cy="257175"/>
          </a:xfrm>
          <a:prstGeom prst="line">
            <a:avLst/>
          </a:prstGeom>
          <a:noFill/>
          <a:ln w="19050">
            <a:solidFill>
              <a:srgbClr val="FF3300"/>
            </a:solidFill>
            <a:prstDash val="sysDot"/>
            <a:round/>
            <a:headEnd/>
            <a:tailEnd/>
          </a:ln>
          <a:extLst>
            <a:ext uri="{909E8E84-426E-40DD-AFC4-6F175D3DCCD1}">
              <a14:hiddenFill xmlns:a14="http://schemas.microsoft.com/office/drawing/2010/main">
                <a:noFill/>
              </a14:hiddenFill>
            </a:ext>
          </a:extLst>
        </p:spPr>
        <p:txBody>
          <a:bodyPr/>
          <a:lstStyle/>
          <a:p>
            <a:endParaRPr lang="it-IT" sz="1800">
              <a:solidFill>
                <a:srgbClr val="000000"/>
              </a:solidFill>
              <a:latin typeface="Arial"/>
            </a:endParaRPr>
          </a:p>
        </p:txBody>
      </p:sp>
      <p:sp>
        <p:nvSpPr>
          <p:cNvPr id="54287" name="Line 1595"/>
          <p:cNvSpPr>
            <a:spLocks noChangeShapeType="1"/>
          </p:cNvSpPr>
          <p:nvPr/>
        </p:nvSpPr>
        <p:spPr bwMode="auto">
          <a:xfrm>
            <a:off x="1695450" y="2867025"/>
            <a:ext cx="546100" cy="263525"/>
          </a:xfrm>
          <a:prstGeom prst="line">
            <a:avLst/>
          </a:prstGeom>
          <a:noFill/>
          <a:ln w="19050">
            <a:solidFill>
              <a:srgbClr val="FF3300"/>
            </a:solidFill>
            <a:prstDash val="sysDot"/>
            <a:round/>
            <a:headEnd/>
            <a:tailEnd/>
          </a:ln>
          <a:extLst>
            <a:ext uri="{909E8E84-426E-40DD-AFC4-6F175D3DCCD1}">
              <a14:hiddenFill xmlns:a14="http://schemas.microsoft.com/office/drawing/2010/main">
                <a:noFill/>
              </a14:hiddenFill>
            </a:ext>
          </a:extLst>
        </p:spPr>
        <p:txBody>
          <a:bodyPr/>
          <a:lstStyle/>
          <a:p>
            <a:endParaRPr lang="it-IT" sz="1800">
              <a:solidFill>
                <a:srgbClr val="000000"/>
              </a:solidFill>
              <a:latin typeface="Arial"/>
            </a:endParaRPr>
          </a:p>
        </p:txBody>
      </p:sp>
      <p:sp>
        <p:nvSpPr>
          <p:cNvPr id="54288" name="Line 1596"/>
          <p:cNvSpPr>
            <a:spLocks noChangeShapeType="1"/>
          </p:cNvSpPr>
          <p:nvPr/>
        </p:nvSpPr>
        <p:spPr bwMode="auto">
          <a:xfrm flipV="1">
            <a:off x="1590675" y="3889375"/>
            <a:ext cx="549275" cy="282575"/>
          </a:xfrm>
          <a:prstGeom prst="line">
            <a:avLst/>
          </a:prstGeom>
          <a:noFill/>
          <a:ln w="19050">
            <a:solidFill>
              <a:srgbClr val="FF3300"/>
            </a:solidFill>
            <a:prstDash val="sysDot"/>
            <a:round/>
            <a:headEnd/>
            <a:tailEnd/>
          </a:ln>
          <a:extLst>
            <a:ext uri="{909E8E84-426E-40DD-AFC4-6F175D3DCCD1}">
              <a14:hiddenFill xmlns:a14="http://schemas.microsoft.com/office/drawing/2010/main">
                <a:noFill/>
              </a14:hiddenFill>
            </a:ext>
          </a:extLst>
        </p:spPr>
        <p:txBody>
          <a:bodyPr/>
          <a:lstStyle/>
          <a:p>
            <a:endParaRPr lang="it-IT" sz="1800">
              <a:solidFill>
                <a:srgbClr val="000000"/>
              </a:solidFill>
              <a:latin typeface="Arial"/>
            </a:endParaRPr>
          </a:p>
        </p:txBody>
      </p:sp>
      <p:sp>
        <p:nvSpPr>
          <p:cNvPr id="54289" name="Line 1597"/>
          <p:cNvSpPr>
            <a:spLocks noChangeShapeType="1"/>
          </p:cNvSpPr>
          <p:nvPr/>
        </p:nvSpPr>
        <p:spPr bwMode="auto">
          <a:xfrm>
            <a:off x="1670050" y="4911725"/>
            <a:ext cx="565150" cy="244475"/>
          </a:xfrm>
          <a:prstGeom prst="line">
            <a:avLst/>
          </a:prstGeom>
          <a:noFill/>
          <a:ln w="19050">
            <a:solidFill>
              <a:srgbClr val="FF3300"/>
            </a:solidFill>
            <a:prstDash val="sysDot"/>
            <a:round/>
            <a:headEnd/>
            <a:tailEnd/>
          </a:ln>
          <a:extLst>
            <a:ext uri="{909E8E84-426E-40DD-AFC4-6F175D3DCCD1}">
              <a14:hiddenFill xmlns:a14="http://schemas.microsoft.com/office/drawing/2010/main">
                <a:noFill/>
              </a14:hiddenFill>
            </a:ext>
          </a:extLst>
        </p:spPr>
        <p:txBody>
          <a:bodyPr/>
          <a:lstStyle/>
          <a:p>
            <a:endParaRPr lang="it-IT" sz="1800">
              <a:solidFill>
                <a:srgbClr val="000000"/>
              </a:solidFill>
              <a:latin typeface="Arial"/>
            </a:endParaRPr>
          </a:p>
        </p:txBody>
      </p:sp>
      <p:sp>
        <p:nvSpPr>
          <p:cNvPr id="54290" name="Line 1600"/>
          <p:cNvSpPr>
            <a:spLocks noChangeShapeType="1"/>
          </p:cNvSpPr>
          <p:nvPr/>
        </p:nvSpPr>
        <p:spPr bwMode="auto">
          <a:xfrm flipV="1">
            <a:off x="1603375" y="5915025"/>
            <a:ext cx="552450" cy="288925"/>
          </a:xfrm>
          <a:prstGeom prst="line">
            <a:avLst/>
          </a:prstGeom>
          <a:noFill/>
          <a:ln w="19050">
            <a:solidFill>
              <a:srgbClr val="FF3300"/>
            </a:solidFill>
            <a:prstDash val="sysDot"/>
            <a:round/>
            <a:headEnd/>
            <a:tailEnd/>
          </a:ln>
          <a:extLst>
            <a:ext uri="{909E8E84-426E-40DD-AFC4-6F175D3DCCD1}">
              <a14:hiddenFill xmlns:a14="http://schemas.microsoft.com/office/drawing/2010/main">
                <a:noFill/>
              </a14:hiddenFill>
            </a:ext>
          </a:extLst>
        </p:spPr>
        <p:txBody>
          <a:bodyPr/>
          <a:lstStyle/>
          <a:p>
            <a:endParaRPr lang="it-IT" sz="1800">
              <a:solidFill>
                <a:srgbClr val="000000"/>
              </a:solidFill>
              <a:latin typeface="Arial"/>
            </a:endParaRPr>
          </a:p>
        </p:txBody>
      </p:sp>
      <p:sp>
        <p:nvSpPr>
          <p:cNvPr id="54291" name="Line 1601"/>
          <p:cNvSpPr>
            <a:spLocks noChangeShapeType="1"/>
          </p:cNvSpPr>
          <p:nvPr/>
        </p:nvSpPr>
        <p:spPr bwMode="auto">
          <a:xfrm flipV="1">
            <a:off x="3178175" y="1863725"/>
            <a:ext cx="495300" cy="279400"/>
          </a:xfrm>
          <a:prstGeom prst="line">
            <a:avLst/>
          </a:prstGeom>
          <a:noFill/>
          <a:ln w="19050">
            <a:solidFill>
              <a:srgbClr val="FF3300"/>
            </a:solidFill>
            <a:prstDash val="sysDot"/>
            <a:round/>
            <a:headEnd/>
            <a:tailEnd/>
          </a:ln>
          <a:extLst>
            <a:ext uri="{909E8E84-426E-40DD-AFC4-6F175D3DCCD1}">
              <a14:hiddenFill xmlns:a14="http://schemas.microsoft.com/office/drawing/2010/main">
                <a:noFill/>
              </a14:hiddenFill>
            </a:ext>
          </a:extLst>
        </p:spPr>
        <p:txBody>
          <a:bodyPr/>
          <a:lstStyle/>
          <a:p>
            <a:endParaRPr lang="it-IT" sz="1800">
              <a:solidFill>
                <a:srgbClr val="000000"/>
              </a:solidFill>
              <a:latin typeface="Arial"/>
            </a:endParaRPr>
          </a:p>
        </p:txBody>
      </p:sp>
      <p:sp>
        <p:nvSpPr>
          <p:cNvPr id="54292" name="Line 1602"/>
          <p:cNvSpPr>
            <a:spLocks noChangeShapeType="1"/>
          </p:cNvSpPr>
          <p:nvPr/>
        </p:nvSpPr>
        <p:spPr bwMode="auto">
          <a:xfrm>
            <a:off x="3219450" y="844550"/>
            <a:ext cx="542925" cy="257175"/>
          </a:xfrm>
          <a:prstGeom prst="line">
            <a:avLst/>
          </a:prstGeom>
          <a:noFill/>
          <a:ln w="19050">
            <a:solidFill>
              <a:srgbClr val="FF3300"/>
            </a:solidFill>
            <a:prstDash val="sysDot"/>
            <a:round/>
            <a:headEnd/>
            <a:tailEnd/>
          </a:ln>
          <a:extLst>
            <a:ext uri="{909E8E84-426E-40DD-AFC4-6F175D3DCCD1}">
              <a14:hiddenFill xmlns:a14="http://schemas.microsoft.com/office/drawing/2010/main">
                <a:noFill/>
              </a14:hiddenFill>
            </a:ext>
          </a:extLst>
        </p:spPr>
        <p:txBody>
          <a:bodyPr/>
          <a:lstStyle/>
          <a:p>
            <a:endParaRPr lang="it-IT" sz="1800">
              <a:solidFill>
                <a:srgbClr val="000000"/>
              </a:solidFill>
              <a:latin typeface="Arial"/>
            </a:endParaRPr>
          </a:p>
        </p:txBody>
      </p:sp>
      <p:sp>
        <p:nvSpPr>
          <p:cNvPr id="54293" name="Line 1603"/>
          <p:cNvSpPr>
            <a:spLocks noChangeShapeType="1"/>
          </p:cNvSpPr>
          <p:nvPr/>
        </p:nvSpPr>
        <p:spPr bwMode="auto">
          <a:xfrm>
            <a:off x="3244850" y="2879725"/>
            <a:ext cx="546100" cy="263525"/>
          </a:xfrm>
          <a:prstGeom prst="line">
            <a:avLst/>
          </a:prstGeom>
          <a:noFill/>
          <a:ln w="19050">
            <a:solidFill>
              <a:srgbClr val="FF3300"/>
            </a:solidFill>
            <a:prstDash val="sysDot"/>
            <a:round/>
            <a:headEnd/>
            <a:tailEnd/>
          </a:ln>
          <a:extLst>
            <a:ext uri="{909E8E84-426E-40DD-AFC4-6F175D3DCCD1}">
              <a14:hiddenFill xmlns:a14="http://schemas.microsoft.com/office/drawing/2010/main">
                <a:noFill/>
              </a14:hiddenFill>
            </a:ext>
          </a:extLst>
        </p:spPr>
        <p:txBody>
          <a:bodyPr/>
          <a:lstStyle/>
          <a:p>
            <a:endParaRPr lang="it-IT" sz="1800">
              <a:solidFill>
                <a:srgbClr val="000000"/>
              </a:solidFill>
              <a:latin typeface="Arial"/>
            </a:endParaRPr>
          </a:p>
        </p:txBody>
      </p:sp>
      <p:sp>
        <p:nvSpPr>
          <p:cNvPr id="54294" name="Line 1604"/>
          <p:cNvSpPr>
            <a:spLocks noChangeShapeType="1"/>
          </p:cNvSpPr>
          <p:nvPr/>
        </p:nvSpPr>
        <p:spPr bwMode="auto">
          <a:xfrm flipV="1">
            <a:off x="3140075" y="3902075"/>
            <a:ext cx="549275" cy="282575"/>
          </a:xfrm>
          <a:prstGeom prst="line">
            <a:avLst/>
          </a:prstGeom>
          <a:noFill/>
          <a:ln w="19050">
            <a:solidFill>
              <a:srgbClr val="FF3300"/>
            </a:solidFill>
            <a:prstDash val="sysDot"/>
            <a:round/>
            <a:headEnd/>
            <a:tailEnd/>
          </a:ln>
          <a:extLst>
            <a:ext uri="{909E8E84-426E-40DD-AFC4-6F175D3DCCD1}">
              <a14:hiddenFill xmlns:a14="http://schemas.microsoft.com/office/drawing/2010/main">
                <a:noFill/>
              </a14:hiddenFill>
            </a:ext>
          </a:extLst>
        </p:spPr>
        <p:txBody>
          <a:bodyPr/>
          <a:lstStyle/>
          <a:p>
            <a:endParaRPr lang="it-IT" sz="1800">
              <a:solidFill>
                <a:srgbClr val="000000"/>
              </a:solidFill>
              <a:latin typeface="Arial"/>
            </a:endParaRPr>
          </a:p>
        </p:txBody>
      </p:sp>
      <p:sp>
        <p:nvSpPr>
          <p:cNvPr id="54295" name="Line 1605"/>
          <p:cNvSpPr>
            <a:spLocks noChangeShapeType="1"/>
          </p:cNvSpPr>
          <p:nvPr/>
        </p:nvSpPr>
        <p:spPr bwMode="auto">
          <a:xfrm>
            <a:off x="3219450" y="4924425"/>
            <a:ext cx="565150" cy="244475"/>
          </a:xfrm>
          <a:prstGeom prst="line">
            <a:avLst/>
          </a:prstGeom>
          <a:noFill/>
          <a:ln w="19050">
            <a:solidFill>
              <a:srgbClr val="FF3300"/>
            </a:solidFill>
            <a:prstDash val="sysDot"/>
            <a:round/>
            <a:headEnd/>
            <a:tailEnd/>
          </a:ln>
          <a:extLst>
            <a:ext uri="{909E8E84-426E-40DD-AFC4-6F175D3DCCD1}">
              <a14:hiddenFill xmlns:a14="http://schemas.microsoft.com/office/drawing/2010/main">
                <a:noFill/>
              </a14:hiddenFill>
            </a:ext>
          </a:extLst>
        </p:spPr>
        <p:txBody>
          <a:bodyPr/>
          <a:lstStyle/>
          <a:p>
            <a:endParaRPr lang="it-IT" sz="1800">
              <a:solidFill>
                <a:srgbClr val="000000"/>
              </a:solidFill>
              <a:latin typeface="Arial"/>
            </a:endParaRPr>
          </a:p>
        </p:txBody>
      </p:sp>
      <p:sp>
        <p:nvSpPr>
          <p:cNvPr id="54296" name="Line 1606"/>
          <p:cNvSpPr>
            <a:spLocks noChangeShapeType="1"/>
          </p:cNvSpPr>
          <p:nvPr/>
        </p:nvSpPr>
        <p:spPr bwMode="auto">
          <a:xfrm flipV="1">
            <a:off x="3152775" y="5927725"/>
            <a:ext cx="552450" cy="288925"/>
          </a:xfrm>
          <a:prstGeom prst="line">
            <a:avLst/>
          </a:prstGeom>
          <a:noFill/>
          <a:ln w="19050">
            <a:solidFill>
              <a:srgbClr val="FF3300"/>
            </a:solidFill>
            <a:prstDash val="sysDot"/>
            <a:round/>
            <a:headEnd/>
            <a:tailEnd/>
          </a:ln>
          <a:extLst>
            <a:ext uri="{909E8E84-426E-40DD-AFC4-6F175D3DCCD1}">
              <a14:hiddenFill xmlns:a14="http://schemas.microsoft.com/office/drawing/2010/main">
                <a:noFill/>
              </a14:hiddenFill>
            </a:ext>
          </a:extLst>
        </p:spPr>
        <p:txBody>
          <a:bodyPr/>
          <a:lstStyle/>
          <a:p>
            <a:endParaRPr lang="it-IT" sz="1800">
              <a:solidFill>
                <a:srgbClr val="000000"/>
              </a:solidFill>
              <a:latin typeface="Arial"/>
            </a:endParaRPr>
          </a:p>
        </p:txBody>
      </p:sp>
      <p:sp>
        <p:nvSpPr>
          <p:cNvPr id="45640" name="AutoShape 1608"/>
          <p:cNvSpPr>
            <a:spLocks noChangeAspect="1" noChangeArrowheads="1" noTextEdit="1"/>
          </p:cNvSpPr>
          <p:nvPr/>
        </p:nvSpPr>
        <p:spPr bwMode="auto">
          <a:xfrm>
            <a:off x="5000625" y="642938"/>
            <a:ext cx="1265238" cy="532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sz="1800">
              <a:solidFill>
                <a:srgbClr val="000000"/>
              </a:solidFill>
              <a:latin typeface="Arial"/>
            </a:endParaRPr>
          </a:p>
        </p:txBody>
      </p:sp>
      <p:grpSp>
        <p:nvGrpSpPr>
          <p:cNvPr id="5" name="Group 1609"/>
          <p:cNvGrpSpPr>
            <a:grpSpLocks/>
          </p:cNvGrpSpPr>
          <p:nvPr/>
        </p:nvGrpSpPr>
        <p:grpSpPr bwMode="auto">
          <a:xfrm>
            <a:off x="5013325" y="655638"/>
            <a:ext cx="358775" cy="5302250"/>
            <a:chOff x="2905" y="432"/>
            <a:chExt cx="226" cy="3340"/>
          </a:xfrm>
        </p:grpSpPr>
        <p:sp>
          <p:nvSpPr>
            <p:cNvPr id="54319" name="Freeform 1610"/>
            <p:cNvSpPr>
              <a:spLocks/>
            </p:cNvSpPr>
            <p:nvPr/>
          </p:nvSpPr>
          <p:spPr bwMode="auto">
            <a:xfrm>
              <a:off x="2988" y="432"/>
              <a:ext cx="49" cy="3209"/>
            </a:xfrm>
            <a:custGeom>
              <a:avLst/>
              <a:gdLst>
                <a:gd name="T0" fmla="*/ 3 w 58"/>
                <a:gd name="T1" fmla="*/ 72 h 3846"/>
                <a:gd name="T2" fmla="*/ 3 w 58"/>
                <a:gd name="T3" fmla="*/ 0 h 3846"/>
                <a:gd name="T4" fmla="*/ 0 w 58"/>
                <a:gd name="T5" fmla="*/ 0 h 3846"/>
                <a:gd name="T6" fmla="*/ 3 w 58"/>
                <a:gd name="T7" fmla="*/ 72 h 3846"/>
                <a:gd name="T8" fmla="*/ 3 w 58"/>
                <a:gd name="T9" fmla="*/ 72 h 3846"/>
                <a:gd name="T10" fmla="*/ 0 60000 65536"/>
                <a:gd name="T11" fmla="*/ 0 60000 65536"/>
                <a:gd name="T12" fmla="*/ 0 60000 65536"/>
                <a:gd name="T13" fmla="*/ 0 60000 65536"/>
                <a:gd name="T14" fmla="*/ 0 60000 65536"/>
                <a:gd name="T15" fmla="*/ 0 w 58"/>
                <a:gd name="T16" fmla="*/ 0 h 3846"/>
                <a:gd name="T17" fmla="*/ 58 w 58"/>
                <a:gd name="T18" fmla="*/ 3846 h 3846"/>
              </a:gdLst>
              <a:ahLst/>
              <a:cxnLst>
                <a:cxn ang="T10">
                  <a:pos x="T0" y="T1"/>
                </a:cxn>
                <a:cxn ang="T11">
                  <a:pos x="T2" y="T3"/>
                </a:cxn>
                <a:cxn ang="T12">
                  <a:pos x="T4" y="T5"/>
                </a:cxn>
                <a:cxn ang="T13">
                  <a:pos x="T6" y="T7"/>
                </a:cxn>
                <a:cxn ang="T14">
                  <a:pos x="T8" y="T9"/>
                </a:cxn>
              </a:cxnLst>
              <a:rect l="T15" t="T16" r="T17" b="T18"/>
              <a:pathLst>
                <a:path w="58" h="3846">
                  <a:moveTo>
                    <a:pt x="58" y="3846"/>
                  </a:moveTo>
                  <a:lnTo>
                    <a:pt x="46" y="0"/>
                  </a:lnTo>
                  <a:lnTo>
                    <a:pt x="0" y="0"/>
                  </a:lnTo>
                  <a:lnTo>
                    <a:pt x="14" y="3846"/>
                  </a:lnTo>
                  <a:lnTo>
                    <a:pt x="58" y="3846"/>
                  </a:lnTo>
                  <a:close/>
                </a:path>
              </a:pathLst>
            </a:custGeom>
            <a:solidFill>
              <a:srgbClr val="0092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20" name="Freeform 1611"/>
            <p:cNvSpPr>
              <a:spLocks/>
            </p:cNvSpPr>
            <p:nvPr/>
          </p:nvSpPr>
          <p:spPr bwMode="auto">
            <a:xfrm>
              <a:off x="2905" y="3508"/>
              <a:ext cx="226" cy="264"/>
            </a:xfrm>
            <a:custGeom>
              <a:avLst/>
              <a:gdLst>
                <a:gd name="T0" fmla="*/ 3 w 270"/>
                <a:gd name="T1" fmla="*/ 7 h 316"/>
                <a:gd name="T2" fmla="*/ 6 w 270"/>
                <a:gd name="T3" fmla="*/ 0 h 316"/>
                <a:gd name="T4" fmla="*/ 6 w 270"/>
                <a:gd name="T5" fmla="*/ 0 h 316"/>
                <a:gd name="T6" fmla="*/ 6 w 270"/>
                <a:gd name="T7" fmla="*/ 3 h 316"/>
                <a:gd name="T8" fmla="*/ 6 w 270"/>
                <a:gd name="T9" fmla="*/ 3 h 316"/>
                <a:gd name="T10" fmla="*/ 5 w 270"/>
                <a:gd name="T11" fmla="*/ 3 h 316"/>
                <a:gd name="T12" fmla="*/ 5 w 270"/>
                <a:gd name="T13" fmla="*/ 3 h 316"/>
                <a:gd name="T14" fmla="*/ 5 w 270"/>
                <a:gd name="T15" fmla="*/ 3 h 316"/>
                <a:gd name="T16" fmla="*/ 5 w 270"/>
                <a:gd name="T17" fmla="*/ 3 h 316"/>
                <a:gd name="T18" fmla="*/ 5 w 270"/>
                <a:gd name="T19" fmla="*/ 3 h 316"/>
                <a:gd name="T20" fmla="*/ 4 w 270"/>
                <a:gd name="T21" fmla="*/ 3 h 316"/>
                <a:gd name="T22" fmla="*/ 4 w 270"/>
                <a:gd name="T23" fmla="*/ 3 h 316"/>
                <a:gd name="T24" fmla="*/ 4 w 270"/>
                <a:gd name="T25" fmla="*/ 3 h 316"/>
                <a:gd name="T26" fmla="*/ 3 w 270"/>
                <a:gd name="T27" fmla="*/ 3 h 316"/>
                <a:gd name="T28" fmla="*/ 3 w 270"/>
                <a:gd name="T29" fmla="*/ 3 h 316"/>
                <a:gd name="T30" fmla="*/ 3 w 270"/>
                <a:gd name="T31" fmla="*/ 3 h 316"/>
                <a:gd name="T32" fmla="*/ 3 w 270"/>
                <a:gd name="T33" fmla="*/ 3 h 316"/>
                <a:gd name="T34" fmla="*/ 3 w 270"/>
                <a:gd name="T35" fmla="*/ 3 h 316"/>
                <a:gd name="T36" fmla="*/ 3 w 270"/>
                <a:gd name="T37" fmla="*/ 3 h 316"/>
                <a:gd name="T38" fmla="*/ 3 w 270"/>
                <a:gd name="T39" fmla="*/ 3 h 316"/>
                <a:gd name="T40" fmla="*/ 3 w 270"/>
                <a:gd name="T41" fmla="*/ 3 h 316"/>
                <a:gd name="T42" fmla="*/ 3 w 270"/>
                <a:gd name="T43" fmla="*/ 3 h 316"/>
                <a:gd name="T44" fmla="*/ 3 w 270"/>
                <a:gd name="T45" fmla="*/ 3 h 316"/>
                <a:gd name="T46" fmla="*/ 3 w 270"/>
                <a:gd name="T47" fmla="*/ 3 h 316"/>
                <a:gd name="T48" fmla="*/ 3 w 270"/>
                <a:gd name="T49" fmla="*/ 3 h 316"/>
                <a:gd name="T50" fmla="*/ 3 w 270"/>
                <a:gd name="T51" fmla="*/ 3 h 316"/>
                <a:gd name="T52" fmla="*/ 3 w 270"/>
                <a:gd name="T53" fmla="*/ 3 h 316"/>
                <a:gd name="T54" fmla="*/ 3 w 270"/>
                <a:gd name="T55" fmla="*/ 3 h 316"/>
                <a:gd name="T56" fmla="*/ 3 w 270"/>
                <a:gd name="T57" fmla="*/ 3 h 316"/>
                <a:gd name="T58" fmla="*/ 3 w 270"/>
                <a:gd name="T59" fmla="*/ 3 h 316"/>
                <a:gd name="T60" fmla="*/ 3 w 270"/>
                <a:gd name="T61" fmla="*/ 3 h 316"/>
                <a:gd name="T62" fmla="*/ 3 w 270"/>
                <a:gd name="T63" fmla="*/ 3 h 316"/>
                <a:gd name="T64" fmla="*/ 3 w 270"/>
                <a:gd name="T65" fmla="*/ 3 h 316"/>
                <a:gd name="T66" fmla="*/ 3 w 270"/>
                <a:gd name="T67" fmla="*/ 3 h 316"/>
                <a:gd name="T68" fmla="*/ 0 w 270"/>
                <a:gd name="T69" fmla="*/ 2 h 316"/>
                <a:gd name="T70" fmla="*/ 3 w 270"/>
                <a:gd name="T71" fmla="*/ 7 h 316"/>
                <a:gd name="T72" fmla="*/ 3 w 270"/>
                <a:gd name="T73" fmla="*/ 7 h 31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70"/>
                <a:gd name="T112" fmla="*/ 0 h 316"/>
                <a:gd name="T113" fmla="*/ 270 w 270"/>
                <a:gd name="T114" fmla="*/ 316 h 31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70" h="316">
                  <a:moveTo>
                    <a:pt x="136" y="316"/>
                  </a:moveTo>
                  <a:lnTo>
                    <a:pt x="270" y="0"/>
                  </a:lnTo>
                  <a:lnTo>
                    <a:pt x="261" y="6"/>
                  </a:lnTo>
                  <a:lnTo>
                    <a:pt x="253" y="9"/>
                  </a:lnTo>
                  <a:lnTo>
                    <a:pt x="245" y="11"/>
                  </a:lnTo>
                  <a:lnTo>
                    <a:pt x="236" y="15"/>
                  </a:lnTo>
                  <a:lnTo>
                    <a:pt x="228" y="19"/>
                  </a:lnTo>
                  <a:lnTo>
                    <a:pt x="218" y="21"/>
                  </a:lnTo>
                  <a:lnTo>
                    <a:pt x="211" y="25"/>
                  </a:lnTo>
                  <a:lnTo>
                    <a:pt x="201" y="27"/>
                  </a:lnTo>
                  <a:lnTo>
                    <a:pt x="193" y="29"/>
                  </a:lnTo>
                  <a:lnTo>
                    <a:pt x="186" y="31"/>
                  </a:lnTo>
                  <a:lnTo>
                    <a:pt x="176" y="32"/>
                  </a:lnTo>
                  <a:lnTo>
                    <a:pt x="169" y="32"/>
                  </a:lnTo>
                  <a:lnTo>
                    <a:pt x="159" y="34"/>
                  </a:lnTo>
                  <a:lnTo>
                    <a:pt x="151" y="34"/>
                  </a:lnTo>
                  <a:lnTo>
                    <a:pt x="144" y="34"/>
                  </a:lnTo>
                  <a:lnTo>
                    <a:pt x="134" y="34"/>
                  </a:lnTo>
                  <a:lnTo>
                    <a:pt x="126" y="34"/>
                  </a:lnTo>
                  <a:lnTo>
                    <a:pt x="117" y="34"/>
                  </a:lnTo>
                  <a:lnTo>
                    <a:pt x="109" y="34"/>
                  </a:lnTo>
                  <a:lnTo>
                    <a:pt x="101" y="32"/>
                  </a:lnTo>
                  <a:lnTo>
                    <a:pt x="92" y="32"/>
                  </a:lnTo>
                  <a:lnTo>
                    <a:pt x="84" y="31"/>
                  </a:lnTo>
                  <a:lnTo>
                    <a:pt x="74" y="29"/>
                  </a:lnTo>
                  <a:lnTo>
                    <a:pt x="67" y="27"/>
                  </a:lnTo>
                  <a:lnTo>
                    <a:pt x="57" y="25"/>
                  </a:lnTo>
                  <a:lnTo>
                    <a:pt x="50" y="23"/>
                  </a:lnTo>
                  <a:lnTo>
                    <a:pt x="42" y="19"/>
                  </a:lnTo>
                  <a:lnTo>
                    <a:pt x="32" y="17"/>
                  </a:lnTo>
                  <a:lnTo>
                    <a:pt x="25" y="13"/>
                  </a:lnTo>
                  <a:lnTo>
                    <a:pt x="15" y="9"/>
                  </a:lnTo>
                  <a:lnTo>
                    <a:pt x="7" y="6"/>
                  </a:lnTo>
                  <a:lnTo>
                    <a:pt x="0" y="2"/>
                  </a:lnTo>
                  <a:lnTo>
                    <a:pt x="136" y="316"/>
                  </a:lnTo>
                  <a:close/>
                </a:path>
              </a:pathLst>
            </a:custGeom>
            <a:solidFill>
              <a:srgbClr val="0092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grpSp>
      <p:grpSp>
        <p:nvGrpSpPr>
          <p:cNvPr id="6" name="Group 1612"/>
          <p:cNvGrpSpPr>
            <a:grpSpLocks/>
          </p:cNvGrpSpPr>
          <p:nvPr/>
        </p:nvGrpSpPr>
        <p:grpSpPr bwMode="auto">
          <a:xfrm>
            <a:off x="5454650" y="655638"/>
            <a:ext cx="357188" cy="5302250"/>
            <a:chOff x="3183" y="432"/>
            <a:chExt cx="225" cy="3340"/>
          </a:xfrm>
        </p:grpSpPr>
        <p:sp>
          <p:nvSpPr>
            <p:cNvPr id="54317" name="Freeform 1613"/>
            <p:cNvSpPr>
              <a:spLocks/>
            </p:cNvSpPr>
            <p:nvPr/>
          </p:nvSpPr>
          <p:spPr bwMode="auto">
            <a:xfrm>
              <a:off x="3267" y="432"/>
              <a:ext cx="49" cy="3209"/>
            </a:xfrm>
            <a:custGeom>
              <a:avLst/>
              <a:gdLst>
                <a:gd name="T0" fmla="*/ 3 w 58"/>
                <a:gd name="T1" fmla="*/ 72 h 3846"/>
                <a:gd name="T2" fmla="*/ 3 w 58"/>
                <a:gd name="T3" fmla="*/ 0 h 3846"/>
                <a:gd name="T4" fmla="*/ 0 w 58"/>
                <a:gd name="T5" fmla="*/ 0 h 3846"/>
                <a:gd name="T6" fmla="*/ 3 w 58"/>
                <a:gd name="T7" fmla="*/ 72 h 3846"/>
                <a:gd name="T8" fmla="*/ 3 w 58"/>
                <a:gd name="T9" fmla="*/ 72 h 3846"/>
                <a:gd name="T10" fmla="*/ 0 60000 65536"/>
                <a:gd name="T11" fmla="*/ 0 60000 65536"/>
                <a:gd name="T12" fmla="*/ 0 60000 65536"/>
                <a:gd name="T13" fmla="*/ 0 60000 65536"/>
                <a:gd name="T14" fmla="*/ 0 60000 65536"/>
                <a:gd name="T15" fmla="*/ 0 w 58"/>
                <a:gd name="T16" fmla="*/ 0 h 3846"/>
                <a:gd name="T17" fmla="*/ 58 w 58"/>
                <a:gd name="T18" fmla="*/ 3846 h 3846"/>
              </a:gdLst>
              <a:ahLst/>
              <a:cxnLst>
                <a:cxn ang="T10">
                  <a:pos x="T0" y="T1"/>
                </a:cxn>
                <a:cxn ang="T11">
                  <a:pos x="T2" y="T3"/>
                </a:cxn>
                <a:cxn ang="T12">
                  <a:pos x="T4" y="T5"/>
                </a:cxn>
                <a:cxn ang="T13">
                  <a:pos x="T6" y="T7"/>
                </a:cxn>
                <a:cxn ang="T14">
                  <a:pos x="T8" y="T9"/>
                </a:cxn>
              </a:cxnLst>
              <a:rect l="T15" t="T16" r="T17" b="T18"/>
              <a:pathLst>
                <a:path w="58" h="3846">
                  <a:moveTo>
                    <a:pt x="58" y="3846"/>
                  </a:moveTo>
                  <a:lnTo>
                    <a:pt x="45" y="0"/>
                  </a:lnTo>
                  <a:lnTo>
                    <a:pt x="0" y="0"/>
                  </a:lnTo>
                  <a:lnTo>
                    <a:pt x="12" y="3846"/>
                  </a:lnTo>
                  <a:lnTo>
                    <a:pt x="58" y="3846"/>
                  </a:lnTo>
                  <a:close/>
                </a:path>
              </a:pathLst>
            </a:custGeom>
            <a:solidFill>
              <a:srgbClr val="0092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18" name="Freeform 1614"/>
            <p:cNvSpPr>
              <a:spLocks/>
            </p:cNvSpPr>
            <p:nvPr/>
          </p:nvSpPr>
          <p:spPr bwMode="auto">
            <a:xfrm>
              <a:off x="3183" y="3508"/>
              <a:ext cx="225" cy="264"/>
            </a:xfrm>
            <a:custGeom>
              <a:avLst/>
              <a:gdLst>
                <a:gd name="T0" fmla="*/ 3 w 270"/>
                <a:gd name="T1" fmla="*/ 7 h 316"/>
                <a:gd name="T2" fmla="*/ 6 w 270"/>
                <a:gd name="T3" fmla="*/ 0 h 316"/>
                <a:gd name="T4" fmla="*/ 6 w 270"/>
                <a:gd name="T5" fmla="*/ 0 h 316"/>
                <a:gd name="T6" fmla="*/ 5 w 270"/>
                <a:gd name="T7" fmla="*/ 3 h 316"/>
                <a:gd name="T8" fmla="*/ 5 w 270"/>
                <a:gd name="T9" fmla="*/ 3 h 316"/>
                <a:gd name="T10" fmla="*/ 5 w 270"/>
                <a:gd name="T11" fmla="*/ 3 h 316"/>
                <a:gd name="T12" fmla="*/ 5 w 270"/>
                <a:gd name="T13" fmla="*/ 3 h 316"/>
                <a:gd name="T14" fmla="*/ 5 w 270"/>
                <a:gd name="T15" fmla="*/ 3 h 316"/>
                <a:gd name="T16" fmla="*/ 4 w 270"/>
                <a:gd name="T17" fmla="*/ 3 h 316"/>
                <a:gd name="T18" fmla="*/ 4 w 270"/>
                <a:gd name="T19" fmla="*/ 3 h 316"/>
                <a:gd name="T20" fmla="*/ 4 w 270"/>
                <a:gd name="T21" fmla="*/ 3 h 316"/>
                <a:gd name="T22" fmla="*/ 4 w 270"/>
                <a:gd name="T23" fmla="*/ 3 h 316"/>
                <a:gd name="T24" fmla="*/ 3 w 270"/>
                <a:gd name="T25" fmla="*/ 3 h 316"/>
                <a:gd name="T26" fmla="*/ 3 w 270"/>
                <a:gd name="T27" fmla="*/ 3 h 316"/>
                <a:gd name="T28" fmla="*/ 3 w 270"/>
                <a:gd name="T29" fmla="*/ 3 h 316"/>
                <a:gd name="T30" fmla="*/ 3 w 270"/>
                <a:gd name="T31" fmla="*/ 3 h 316"/>
                <a:gd name="T32" fmla="*/ 3 w 270"/>
                <a:gd name="T33" fmla="*/ 3 h 316"/>
                <a:gd name="T34" fmla="*/ 3 w 270"/>
                <a:gd name="T35" fmla="*/ 3 h 316"/>
                <a:gd name="T36" fmla="*/ 3 w 270"/>
                <a:gd name="T37" fmla="*/ 3 h 316"/>
                <a:gd name="T38" fmla="*/ 3 w 270"/>
                <a:gd name="T39" fmla="*/ 3 h 316"/>
                <a:gd name="T40" fmla="*/ 3 w 270"/>
                <a:gd name="T41" fmla="*/ 3 h 316"/>
                <a:gd name="T42" fmla="*/ 3 w 270"/>
                <a:gd name="T43" fmla="*/ 3 h 316"/>
                <a:gd name="T44" fmla="*/ 3 w 270"/>
                <a:gd name="T45" fmla="*/ 3 h 316"/>
                <a:gd name="T46" fmla="*/ 3 w 270"/>
                <a:gd name="T47" fmla="*/ 3 h 316"/>
                <a:gd name="T48" fmla="*/ 3 w 270"/>
                <a:gd name="T49" fmla="*/ 3 h 316"/>
                <a:gd name="T50" fmla="*/ 3 w 270"/>
                <a:gd name="T51" fmla="*/ 3 h 316"/>
                <a:gd name="T52" fmla="*/ 3 w 270"/>
                <a:gd name="T53" fmla="*/ 3 h 316"/>
                <a:gd name="T54" fmla="*/ 3 w 270"/>
                <a:gd name="T55" fmla="*/ 3 h 316"/>
                <a:gd name="T56" fmla="*/ 3 w 270"/>
                <a:gd name="T57" fmla="*/ 3 h 316"/>
                <a:gd name="T58" fmla="*/ 3 w 270"/>
                <a:gd name="T59" fmla="*/ 3 h 316"/>
                <a:gd name="T60" fmla="*/ 2 w 270"/>
                <a:gd name="T61" fmla="*/ 3 h 316"/>
                <a:gd name="T62" fmla="*/ 2 w 270"/>
                <a:gd name="T63" fmla="*/ 3 h 316"/>
                <a:gd name="T64" fmla="*/ 2 w 270"/>
                <a:gd name="T65" fmla="*/ 3 h 316"/>
                <a:gd name="T66" fmla="*/ 2 w 270"/>
                <a:gd name="T67" fmla="*/ 3 h 316"/>
                <a:gd name="T68" fmla="*/ 0 w 270"/>
                <a:gd name="T69" fmla="*/ 2 h 316"/>
                <a:gd name="T70" fmla="*/ 3 w 270"/>
                <a:gd name="T71" fmla="*/ 7 h 316"/>
                <a:gd name="T72" fmla="*/ 3 w 270"/>
                <a:gd name="T73" fmla="*/ 7 h 31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70"/>
                <a:gd name="T112" fmla="*/ 0 h 316"/>
                <a:gd name="T113" fmla="*/ 270 w 270"/>
                <a:gd name="T114" fmla="*/ 316 h 31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70" h="316">
                  <a:moveTo>
                    <a:pt x="136" y="316"/>
                  </a:moveTo>
                  <a:lnTo>
                    <a:pt x="270" y="0"/>
                  </a:lnTo>
                  <a:lnTo>
                    <a:pt x="263" y="6"/>
                  </a:lnTo>
                  <a:lnTo>
                    <a:pt x="253" y="9"/>
                  </a:lnTo>
                  <a:lnTo>
                    <a:pt x="245" y="11"/>
                  </a:lnTo>
                  <a:lnTo>
                    <a:pt x="236" y="15"/>
                  </a:lnTo>
                  <a:lnTo>
                    <a:pt x="228" y="19"/>
                  </a:lnTo>
                  <a:lnTo>
                    <a:pt x="220" y="21"/>
                  </a:lnTo>
                  <a:lnTo>
                    <a:pt x="211" y="25"/>
                  </a:lnTo>
                  <a:lnTo>
                    <a:pt x="203" y="27"/>
                  </a:lnTo>
                  <a:lnTo>
                    <a:pt x="194" y="29"/>
                  </a:lnTo>
                  <a:lnTo>
                    <a:pt x="186" y="31"/>
                  </a:lnTo>
                  <a:lnTo>
                    <a:pt x="178" y="32"/>
                  </a:lnTo>
                  <a:lnTo>
                    <a:pt x="169" y="32"/>
                  </a:lnTo>
                  <a:lnTo>
                    <a:pt x="161" y="34"/>
                  </a:lnTo>
                  <a:lnTo>
                    <a:pt x="151" y="34"/>
                  </a:lnTo>
                  <a:lnTo>
                    <a:pt x="144" y="34"/>
                  </a:lnTo>
                  <a:lnTo>
                    <a:pt x="136" y="34"/>
                  </a:lnTo>
                  <a:lnTo>
                    <a:pt x="126" y="34"/>
                  </a:lnTo>
                  <a:lnTo>
                    <a:pt x="119" y="34"/>
                  </a:lnTo>
                  <a:lnTo>
                    <a:pt x="109" y="34"/>
                  </a:lnTo>
                  <a:lnTo>
                    <a:pt x="101" y="32"/>
                  </a:lnTo>
                  <a:lnTo>
                    <a:pt x="92" y="32"/>
                  </a:lnTo>
                  <a:lnTo>
                    <a:pt x="84" y="31"/>
                  </a:lnTo>
                  <a:lnTo>
                    <a:pt x="76" y="29"/>
                  </a:lnTo>
                  <a:lnTo>
                    <a:pt x="67" y="27"/>
                  </a:lnTo>
                  <a:lnTo>
                    <a:pt x="59" y="25"/>
                  </a:lnTo>
                  <a:lnTo>
                    <a:pt x="50" y="23"/>
                  </a:lnTo>
                  <a:lnTo>
                    <a:pt x="42" y="19"/>
                  </a:lnTo>
                  <a:lnTo>
                    <a:pt x="34" y="17"/>
                  </a:lnTo>
                  <a:lnTo>
                    <a:pt x="25" y="13"/>
                  </a:lnTo>
                  <a:lnTo>
                    <a:pt x="17" y="9"/>
                  </a:lnTo>
                  <a:lnTo>
                    <a:pt x="7" y="6"/>
                  </a:lnTo>
                  <a:lnTo>
                    <a:pt x="0" y="2"/>
                  </a:lnTo>
                  <a:lnTo>
                    <a:pt x="136" y="316"/>
                  </a:lnTo>
                  <a:close/>
                </a:path>
              </a:pathLst>
            </a:custGeom>
            <a:solidFill>
              <a:srgbClr val="0092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grpSp>
      <p:grpSp>
        <p:nvGrpSpPr>
          <p:cNvPr id="7" name="Group 1615"/>
          <p:cNvGrpSpPr>
            <a:grpSpLocks/>
          </p:cNvGrpSpPr>
          <p:nvPr/>
        </p:nvGrpSpPr>
        <p:grpSpPr bwMode="auto">
          <a:xfrm>
            <a:off x="5894388" y="655638"/>
            <a:ext cx="358775" cy="5302250"/>
            <a:chOff x="3460" y="432"/>
            <a:chExt cx="226" cy="3340"/>
          </a:xfrm>
        </p:grpSpPr>
        <p:sp>
          <p:nvSpPr>
            <p:cNvPr id="54315" name="Freeform 1616"/>
            <p:cNvSpPr>
              <a:spLocks/>
            </p:cNvSpPr>
            <p:nvPr/>
          </p:nvSpPr>
          <p:spPr bwMode="auto">
            <a:xfrm>
              <a:off x="3544" y="432"/>
              <a:ext cx="49" cy="3209"/>
            </a:xfrm>
            <a:custGeom>
              <a:avLst/>
              <a:gdLst>
                <a:gd name="T0" fmla="*/ 3 w 58"/>
                <a:gd name="T1" fmla="*/ 72 h 3846"/>
                <a:gd name="T2" fmla="*/ 3 w 58"/>
                <a:gd name="T3" fmla="*/ 0 h 3846"/>
                <a:gd name="T4" fmla="*/ 0 w 58"/>
                <a:gd name="T5" fmla="*/ 0 h 3846"/>
                <a:gd name="T6" fmla="*/ 3 w 58"/>
                <a:gd name="T7" fmla="*/ 72 h 3846"/>
                <a:gd name="T8" fmla="*/ 3 w 58"/>
                <a:gd name="T9" fmla="*/ 72 h 3846"/>
                <a:gd name="T10" fmla="*/ 0 60000 65536"/>
                <a:gd name="T11" fmla="*/ 0 60000 65536"/>
                <a:gd name="T12" fmla="*/ 0 60000 65536"/>
                <a:gd name="T13" fmla="*/ 0 60000 65536"/>
                <a:gd name="T14" fmla="*/ 0 60000 65536"/>
                <a:gd name="T15" fmla="*/ 0 w 58"/>
                <a:gd name="T16" fmla="*/ 0 h 3846"/>
                <a:gd name="T17" fmla="*/ 58 w 58"/>
                <a:gd name="T18" fmla="*/ 3846 h 3846"/>
              </a:gdLst>
              <a:ahLst/>
              <a:cxnLst>
                <a:cxn ang="T10">
                  <a:pos x="T0" y="T1"/>
                </a:cxn>
                <a:cxn ang="T11">
                  <a:pos x="T2" y="T3"/>
                </a:cxn>
                <a:cxn ang="T12">
                  <a:pos x="T4" y="T5"/>
                </a:cxn>
                <a:cxn ang="T13">
                  <a:pos x="T6" y="T7"/>
                </a:cxn>
                <a:cxn ang="T14">
                  <a:pos x="T8" y="T9"/>
                </a:cxn>
              </a:cxnLst>
              <a:rect l="T15" t="T16" r="T17" b="T18"/>
              <a:pathLst>
                <a:path w="58" h="3846">
                  <a:moveTo>
                    <a:pt x="58" y="3846"/>
                  </a:moveTo>
                  <a:lnTo>
                    <a:pt x="47" y="0"/>
                  </a:lnTo>
                  <a:lnTo>
                    <a:pt x="0" y="0"/>
                  </a:lnTo>
                  <a:lnTo>
                    <a:pt x="12" y="3846"/>
                  </a:lnTo>
                  <a:lnTo>
                    <a:pt x="58" y="3846"/>
                  </a:lnTo>
                  <a:close/>
                </a:path>
              </a:pathLst>
            </a:custGeom>
            <a:solidFill>
              <a:srgbClr val="0092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16" name="Freeform 1617"/>
            <p:cNvSpPr>
              <a:spLocks/>
            </p:cNvSpPr>
            <p:nvPr/>
          </p:nvSpPr>
          <p:spPr bwMode="auto">
            <a:xfrm>
              <a:off x="3460" y="3508"/>
              <a:ext cx="226" cy="264"/>
            </a:xfrm>
            <a:custGeom>
              <a:avLst/>
              <a:gdLst>
                <a:gd name="T0" fmla="*/ 3 w 270"/>
                <a:gd name="T1" fmla="*/ 7 h 316"/>
                <a:gd name="T2" fmla="*/ 6 w 270"/>
                <a:gd name="T3" fmla="*/ 0 h 316"/>
                <a:gd name="T4" fmla="*/ 6 w 270"/>
                <a:gd name="T5" fmla="*/ 0 h 316"/>
                <a:gd name="T6" fmla="*/ 6 w 270"/>
                <a:gd name="T7" fmla="*/ 3 h 316"/>
                <a:gd name="T8" fmla="*/ 6 w 270"/>
                <a:gd name="T9" fmla="*/ 3 h 316"/>
                <a:gd name="T10" fmla="*/ 5 w 270"/>
                <a:gd name="T11" fmla="*/ 3 h 316"/>
                <a:gd name="T12" fmla="*/ 5 w 270"/>
                <a:gd name="T13" fmla="*/ 3 h 316"/>
                <a:gd name="T14" fmla="*/ 5 w 270"/>
                <a:gd name="T15" fmla="*/ 3 h 316"/>
                <a:gd name="T16" fmla="*/ 5 w 270"/>
                <a:gd name="T17" fmla="*/ 3 h 316"/>
                <a:gd name="T18" fmla="*/ 5 w 270"/>
                <a:gd name="T19" fmla="*/ 3 h 316"/>
                <a:gd name="T20" fmla="*/ 4 w 270"/>
                <a:gd name="T21" fmla="*/ 3 h 316"/>
                <a:gd name="T22" fmla="*/ 4 w 270"/>
                <a:gd name="T23" fmla="*/ 3 h 316"/>
                <a:gd name="T24" fmla="*/ 4 w 270"/>
                <a:gd name="T25" fmla="*/ 3 h 316"/>
                <a:gd name="T26" fmla="*/ 4 w 270"/>
                <a:gd name="T27" fmla="*/ 3 h 316"/>
                <a:gd name="T28" fmla="*/ 3 w 270"/>
                <a:gd name="T29" fmla="*/ 3 h 316"/>
                <a:gd name="T30" fmla="*/ 3 w 270"/>
                <a:gd name="T31" fmla="*/ 3 h 316"/>
                <a:gd name="T32" fmla="*/ 3 w 270"/>
                <a:gd name="T33" fmla="*/ 3 h 316"/>
                <a:gd name="T34" fmla="*/ 3 w 270"/>
                <a:gd name="T35" fmla="*/ 3 h 316"/>
                <a:gd name="T36" fmla="*/ 3 w 270"/>
                <a:gd name="T37" fmla="*/ 3 h 316"/>
                <a:gd name="T38" fmla="*/ 3 w 270"/>
                <a:gd name="T39" fmla="*/ 3 h 316"/>
                <a:gd name="T40" fmla="*/ 3 w 270"/>
                <a:gd name="T41" fmla="*/ 3 h 316"/>
                <a:gd name="T42" fmla="*/ 3 w 270"/>
                <a:gd name="T43" fmla="*/ 3 h 316"/>
                <a:gd name="T44" fmla="*/ 3 w 270"/>
                <a:gd name="T45" fmla="*/ 3 h 316"/>
                <a:gd name="T46" fmla="*/ 3 w 270"/>
                <a:gd name="T47" fmla="*/ 3 h 316"/>
                <a:gd name="T48" fmla="*/ 3 w 270"/>
                <a:gd name="T49" fmla="*/ 3 h 316"/>
                <a:gd name="T50" fmla="*/ 3 w 270"/>
                <a:gd name="T51" fmla="*/ 3 h 316"/>
                <a:gd name="T52" fmla="*/ 3 w 270"/>
                <a:gd name="T53" fmla="*/ 3 h 316"/>
                <a:gd name="T54" fmla="*/ 3 w 270"/>
                <a:gd name="T55" fmla="*/ 3 h 316"/>
                <a:gd name="T56" fmla="*/ 3 w 270"/>
                <a:gd name="T57" fmla="*/ 3 h 316"/>
                <a:gd name="T58" fmla="*/ 3 w 270"/>
                <a:gd name="T59" fmla="*/ 3 h 316"/>
                <a:gd name="T60" fmla="*/ 3 w 270"/>
                <a:gd name="T61" fmla="*/ 3 h 316"/>
                <a:gd name="T62" fmla="*/ 3 w 270"/>
                <a:gd name="T63" fmla="*/ 3 h 316"/>
                <a:gd name="T64" fmla="*/ 3 w 270"/>
                <a:gd name="T65" fmla="*/ 3 h 316"/>
                <a:gd name="T66" fmla="*/ 3 w 270"/>
                <a:gd name="T67" fmla="*/ 3 h 316"/>
                <a:gd name="T68" fmla="*/ 0 w 270"/>
                <a:gd name="T69" fmla="*/ 2 h 316"/>
                <a:gd name="T70" fmla="*/ 3 w 270"/>
                <a:gd name="T71" fmla="*/ 7 h 316"/>
                <a:gd name="T72" fmla="*/ 3 w 270"/>
                <a:gd name="T73" fmla="*/ 7 h 31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70"/>
                <a:gd name="T112" fmla="*/ 0 h 316"/>
                <a:gd name="T113" fmla="*/ 270 w 270"/>
                <a:gd name="T114" fmla="*/ 316 h 31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70" h="316">
                  <a:moveTo>
                    <a:pt x="136" y="316"/>
                  </a:moveTo>
                  <a:lnTo>
                    <a:pt x="270" y="0"/>
                  </a:lnTo>
                  <a:lnTo>
                    <a:pt x="263" y="6"/>
                  </a:lnTo>
                  <a:lnTo>
                    <a:pt x="255" y="9"/>
                  </a:lnTo>
                  <a:lnTo>
                    <a:pt x="245" y="11"/>
                  </a:lnTo>
                  <a:lnTo>
                    <a:pt x="238" y="15"/>
                  </a:lnTo>
                  <a:lnTo>
                    <a:pt x="228" y="19"/>
                  </a:lnTo>
                  <a:lnTo>
                    <a:pt x="220" y="21"/>
                  </a:lnTo>
                  <a:lnTo>
                    <a:pt x="213" y="25"/>
                  </a:lnTo>
                  <a:lnTo>
                    <a:pt x="203" y="27"/>
                  </a:lnTo>
                  <a:lnTo>
                    <a:pt x="196" y="29"/>
                  </a:lnTo>
                  <a:lnTo>
                    <a:pt x="186" y="31"/>
                  </a:lnTo>
                  <a:lnTo>
                    <a:pt x="178" y="32"/>
                  </a:lnTo>
                  <a:lnTo>
                    <a:pt x="171" y="32"/>
                  </a:lnTo>
                  <a:lnTo>
                    <a:pt x="161" y="34"/>
                  </a:lnTo>
                  <a:lnTo>
                    <a:pt x="153" y="34"/>
                  </a:lnTo>
                  <a:lnTo>
                    <a:pt x="144" y="34"/>
                  </a:lnTo>
                  <a:lnTo>
                    <a:pt x="136" y="34"/>
                  </a:lnTo>
                  <a:lnTo>
                    <a:pt x="128" y="34"/>
                  </a:lnTo>
                  <a:lnTo>
                    <a:pt x="119" y="34"/>
                  </a:lnTo>
                  <a:lnTo>
                    <a:pt x="111" y="34"/>
                  </a:lnTo>
                  <a:lnTo>
                    <a:pt x="101" y="32"/>
                  </a:lnTo>
                  <a:lnTo>
                    <a:pt x="94" y="32"/>
                  </a:lnTo>
                  <a:lnTo>
                    <a:pt x="84" y="31"/>
                  </a:lnTo>
                  <a:lnTo>
                    <a:pt x="77" y="29"/>
                  </a:lnTo>
                  <a:lnTo>
                    <a:pt x="69" y="27"/>
                  </a:lnTo>
                  <a:lnTo>
                    <a:pt x="59" y="25"/>
                  </a:lnTo>
                  <a:lnTo>
                    <a:pt x="52" y="23"/>
                  </a:lnTo>
                  <a:lnTo>
                    <a:pt x="42" y="19"/>
                  </a:lnTo>
                  <a:lnTo>
                    <a:pt x="34" y="17"/>
                  </a:lnTo>
                  <a:lnTo>
                    <a:pt x="27" y="13"/>
                  </a:lnTo>
                  <a:lnTo>
                    <a:pt x="17" y="9"/>
                  </a:lnTo>
                  <a:lnTo>
                    <a:pt x="9" y="6"/>
                  </a:lnTo>
                  <a:lnTo>
                    <a:pt x="0" y="2"/>
                  </a:lnTo>
                  <a:lnTo>
                    <a:pt x="136" y="316"/>
                  </a:lnTo>
                  <a:close/>
                </a:path>
              </a:pathLst>
            </a:custGeom>
            <a:solidFill>
              <a:srgbClr val="0092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grpSp>
      <p:sp>
        <p:nvSpPr>
          <p:cNvPr id="45650" name="Text Box 1618"/>
          <p:cNvSpPr txBox="1">
            <a:spLocks noChangeArrowheads="1"/>
          </p:cNvSpPr>
          <p:nvPr/>
        </p:nvSpPr>
        <p:spPr bwMode="auto">
          <a:xfrm>
            <a:off x="6707188" y="1747838"/>
            <a:ext cx="2436812"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it-IT" altLang="it-IT" sz="1800">
                <a:solidFill>
                  <a:srgbClr val="000000"/>
                </a:solidFill>
                <a:latin typeface="Comic Sans MS" pitchFamily="66" charset="0"/>
              </a:rPr>
              <a:t>comuni strutture da 2 a 5 foglietti </a:t>
            </a:r>
            <a:r>
              <a:rPr lang="el-GR" altLang="it-IT" sz="1800">
                <a:solidFill>
                  <a:srgbClr val="000000"/>
                </a:solidFill>
                <a:latin typeface="Times New Roman" pitchFamily="18" charset="0"/>
                <a:cs typeface="Times New Roman" pitchFamily="18" charset="0"/>
              </a:rPr>
              <a:t>β</a:t>
            </a:r>
            <a:r>
              <a:rPr lang="it-IT" altLang="it-IT" sz="1800">
                <a:solidFill>
                  <a:srgbClr val="000000"/>
                </a:solidFill>
                <a:latin typeface="Comic Sans MS" pitchFamily="66" charset="0"/>
                <a:cs typeface="Times New Roman" pitchFamily="18" charset="0"/>
              </a:rPr>
              <a:t> paralleli o anti- parallelli</a:t>
            </a:r>
          </a:p>
        </p:txBody>
      </p:sp>
      <p:sp>
        <p:nvSpPr>
          <p:cNvPr id="45651" name="Rectangle 1619"/>
          <p:cNvSpPr>
            <a:spLocks noChangeArrowheads="1"/>
          </p:cNvSpPr>
          <p:nvPr/>
        </p:nvSpPr>
        <p:spPr bwMode="auto">
          <a:xfrm>
            <a:off x="6384925" y="294512"/>
            <a:ext cx="2698175" cy="420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it-IT" altLang="it-IT">
                <a:solidFill>
                  <a:srgbClr val="000000"/>
                </a:solidFill>
                <a:latin typeface="Comic Sans MS" pitchFamily="66" charset="0"/>
              </a:rPr>
              <a:t>foglietto </a:t>
            </a:r>
            <a:r>
              <a:rPr lang="el-GR" altLang="it-IT">
                <a:solidFill>
                  <a:srgbClr val="000000"/>
                </a:solidFill>
                <a:latin typeface="Times New Roman" pitchFamily="18" charset="0"/>
                <a:cs typeface="Times New Roman" pitchFamily="18" charset="0"/>
              </a:rPr>
              <a:t>β</a:t>
            </a:r>
            <a:r>
              <a:rPr lang="it-IT" altLang="it-IT">
                <a:solidFill>
                  <a:srgbClr val="000000"/>
                </a:solidFill>
                <a:latin typeface="Comic Sans MS" pitchFamily="66" charset="0"/>
                <a:cs typeface="Times New Roman" pitchFamily="18" charset="0"/>
              </a:rPr>
              <a:t> parallelo</a:t>
            </a:r>
          </a:p>
        </p:txBody>
      </p:sp>
      <p:sp>
        <p:nvSpPr>
          <p:cNvPr id="45652" name="AutoShape 1620"/>
          <p:cNvSpPr>
            <a:spLocks noChangeArrowheads="1"/>
          </p:cNvSpPr>
          <p:nvPr/>
        </p:nvSpPr>
        <p:spPr bwMode="auto">
          <a:xfrm>
            <a:off x="5926931" y="294512"/>
            <a:ext cx="406400" cy="158750"/>
          </a:xfrm>
          <a:prstGeom prst="chevron">
            <a:avLst>
              <a:gd name="adj" fmla="val 64000"/>
            </a:avLst>
          </a:prstGeom>
          <a:solidFill>
            <a:srgbClr val="0099FF"/>
          </a:solidFill>
          <a:ln w="9525">
            <a:solidFill>
              <a:srgbClr val="00FFFF"/>
            </a:solidFill>
            <a:miter lim="800000"/>
            <a:headEnd/>
            <a:tailEnd/>
          </a:ln>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it-IT" altLang="it-IT" sz="1800">
              <a:solidFill>
                <a:srgbClr val="000000"/>
              </a:solidFill>
              <a:latin typeface="Comic Sans MS" pitchFamily="66" charset="0"/>
            </a:endParaRPr>
          </a:p>
        </p:txBody>
      </p:sp>
      <p:sp>
        <p:nvSpPr>
          <p:cNvPr id="45653" name="AutoShape 1621"/>
          <p:cNvSpPr>
            <a:spLocks noChangeArrowheads="1"/>
          </p:cNvSpPr>
          <p:nvPr/>
        </p:nvSpPr>
        <p:spPr bwMode="auto">
          <a:xfrm>
            <a:off x="6321425" y="1882775"/>
            <a:ext cx="406400" cy="158750"/>
          </a:xfrm>
          <a:prstGeom prst="chevron">
            <a:avLst>
              <a:gd name="adj" fmla="val 64000"/>
            </a:avLst>
          </a:prstGeom>
          <a:solidFill>
            <a:srgbClr val="0099FF"/>
          </a:solidFill>
          <a:ln w="9525">
            <a:solidFill>
              <a:srgbClr val="00FFFF"/>
            </a:solidFill>
            <a:miter lim="800000"/>
            <a:headEnd/>
            <a:tailEnd/>
          </a:ln>
        </p:spPr>
        <p:txBody>
          <a:bodyPr wrap="none" anchor="ct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endParaRPr lang="it-IT" altLang="it-IT" sz="1800">
              <a:solidFill>
                <a:srgbClr val="000000"/>
              </a:solidFill>
              <a:latin typeface="Comic Sans MS" pitchFamily="66" charset="0"/>
            </a:endParaRPr>
          </a:p>
        </p:txBody>
      </p:sp>
      <p:sp>
        <p:nvSpPr>
          <p:cNvPr id="54305" name="Freeform 1622"/>
          <p:cNvSpPr>
            <a:spLocks/>
          </p:cNvSpPr>
          <p:nvPr/>
        </p:nvSpPr>
        <p:spPr bwMode="auto">
          <a:xfrm>
            <a:off x="6467475" y="4635500"/>
            <a:ext cx="268288" cy="271463"/>
          </a:xfrm>
          <a:custGeom>
            <a:avLst/>
            <a:gdLst>
              <a:gd name="T0" fmla="*/ 0 w 169"/>
              <a:gd name="T1" fmla="*/ 2147483647 h 171"/>
              <a:gd name="T2" fmla="*/ 2147483647 w 169"/>
              <a:gd name="T3" fmla="*/ 2147483647 h 171"/>
              <a:gd name="T4" fmla="*/ 2147483647 w 169"/>
              <a:gd name="T5" fmla="*/ 2147483647 h 171"/>
              <a:gd name="T6" fmla="*/ 2147483647 w 169"/>
              <a:gd name="T7" fmla="*/ 2147483647 h 171"/>
              <a:gd name="T8" fmla="*/ 2147483647 w 169"/>
              <a:gd name="T9" fmla="*/ 2147483647 h 171"/>
              <a:gd name="T10" fmla="*/ 2147483647 w 169"/>
              <a:gd name="T11" fmla="*/ 2147483647 h 171"/>
              <a:gd name="T12" fmla="*/ 2147483647 w 169"/>
              <a:gd name="T13" fmla="*/ 2147483647 h 171"/>
              <a:gd name="T14" fmla="*/ 2147483647 w 169"/>
              <a:gd name="T15" fmla="*/ 2147483647 h 171"/>
              <a:gd name="T16" fmla="*/ 2147483647 w 169"/>
              <a:gd name="T17" fmla="*/ 0 h 171"/>
              <a:gd name="T18" fmla="*/ 2147483647 w 169"/>
              <a:gd name="T19" fmla="*/ 2147483647 h 171"/>
              <a:gd name="T20" fmla="*/ 2147483647 w 169"/>
              <a:gd name="T21" fmla="*/ 2147483647 h 171"/>
              <a:gd name="T22" fmla="*/ 2147483647 w 169"/>
              <a:gd name="T23" fmla="*/ 2147483647 h 171"/>
              <a:gd name="T24" fmla="*/ 2147483647 w 169"/>
              <a:gd name="T25" fmla="*/ 2147483647 h 171"/>
              <a:gd name="T26" fmla="*/ 2147483647 w 169"/>
              <a:gd name="T27" fmla="*/ 2147483647 h 171"/>
              <a:gd name="T28" fmla="*/ 2147483647 w 169"/>
              <a:gd name="T29" fmla="*/ 2147483647 h 171"/>
              <a:gd name="T30" fmla="*/ 2147483647 w 169"/>
              <a:gd name="T31" fmla="*/ 2147483647 h 171"/>
              <a:gd name="T32" fmla="*/ 2147483647 w 169"/>
              <a:gd name="T33" fmla="*/ 2147483647 h 171"/>
              <a:gd name="T34" fmla="*/ 2147483647 w 169"/>
              <a:gd name="T35" fmla="*/ 2147483647 h 171"/>
              <a:gd name="T36" fmla="*/ 2147483647 w 169"/>
              <a:gd name="T37" fmla="*/ 2147483647 h 171"/>
              <a:gd name="T38" fmla="*/ 2147483647 w 169"/>
              <a:gd name="T39" fmla="*/ 2147483647 h 171"/>
              <a:gd name="T40" fmla="*/ 2147483647 w 169"/>
              <a:gd name="T41" fmla="*/ 2147483647 h 171"/>
              <a:gd name="T42" fmla="*/ 2147483647 w 169"/>
              <a:gd name="T43" fmla="*/ 2147483647 h 171"/>
              <a:gd name="T44" fmla="*/ 2147483647 w 169"/>
              <a:gd name="T45" fmla="*/ 2147483647 h 171"/>
              <a:gd name="T46" fmla="*/ 2147483647 w 169"/>
              <a:gd name="T47" fmla="*/ 2147483647 h 171"/>
              <a:gd name="T48" fmla="*/ 2147483647 w 169"/>
              <a:gd name="T49" fmla="*/ 2147483647 h 171"/>
              <a:gd name="T50" fmla="*/ 2147483647 w 169"/>
              <a:gd name="T51" fmla="*/ 2147483647 h 171"/>
              <a:gd name="T52" fmla="*/ 2147483647 w 169"/>
              <a:gd name="T53" fmla="*/ 2147483647 h 171"/>
              <a:gd name="T54" fmla="*/ 2147483647 w 169"/>
              <a:gd name="T55" fmla="*/ 2147483647 h 171"/>
              <a:gd name="T56" fmla="*/ 2147483647 w 169"/>
              <a:gd name="T57" fmla="*/ 2147483647 h 171"/>
              <a:gd name="T58" fmla="*/ 2147483647 w 169"/>
              <a:gd name="T59" fmla="*/ 2147483647 h 171"/>
              <a:gd name="T60" fmla="*/ 2147483647 w 169"/>
              <a:gd name="T61" fmla="*/ 2147483647 h 171"/>
              <a:gd name="T62" fmla="*/ 2147483647 w 169"/>
              <a:gd name="T63" fmla="*/ 2147483647 h 171"/>
              <a:gd name="T64" fmla="*/ 0 w 169"/>
              <a:gd name="T65" fmla="*/ 2147483647 h 17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69"/>
              <a:gd name="T100" fmla="*/ 0 h 171"/>
              <a:gd name="T101" fmla="*/ 169 w 169"/>
              <a:gd name="T102" fmla="*/ 171 h 17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69" h="171">
                <a:moveTo>
                  <a:pt x="0" y="86"/>
                </a:moveTo>
                <a:lnTo>
                  <a:pt x="1" y="68"/>
                </a:lnTo>
                <a:lnTo>
                  <a:pt x="7" y="53"/>
                </a:lnTo>
                <a:lnTo>
                  <a:pt x="14" y="39"/>
                </a:lnTo>
                <a:lnTo>
                  <a:pt x="24" y="26"/>
                </a:lnTo>
                <a:lnTo>
                  <a:pt x="36" y="16"/>
                </a:lnTo>
                <a:lnTo>
                  <a:pt x="50" y="7"/>
                </a:lnTo>
                <a:lnTo>
                  <a:pt x="68" y="2"/>
                </a:lnTo>
                <a:lnTo>
                  <a:pt x="83" y="0"/>
                </a:lnTo>
                <a:lnTo>
                  <a:pt x="101" y="2"/>
                </a:lnTo>
                <a:lnTo>
                  <a:pt x="117" y="7"/>
                </a:lnTo>
                <a:lnTo>
                  <a:pt x="132" y="16"/>
                </a:lnTo>
                <a:lnTo>
                  <a:pt x="144" y="26"/>
                </a:lnTo>
                <a:lnTo>
                  <a:pt x="155" y="39"/>
                </a:lnTo>
                <a:lnTo>
                  <a:pt x="162" y="53"/>
                </a:lnTo>
                <a:lnTo>
                  <a:pt x="167" y="68"/>
                </a:lnTo>
                <a:lnTo>
                  <a:pt x="169" y="86"/>
                </a:lnTo>
                <a:lnTo>
                  <a:pt x="167" y="103"/>
                </a:lnTo>
                <a:lnTo>
                  <a:pt x="162" y="119"/>
                </a:lnTo>
                <a:lnTo>
                  <a:pt x="155" y="133"/>
                </a:lnTo>
                <a:lnTo>
                  <a:pt x="144" y="147"/>
                </a:lnTo>
                <a:lnTo>
                  <a:pt x="132" y="157"/>
                </a:lnTo>
                <a:lnTo>
                  <a:pt x="117" y="164"/>
                </a:lnTo>
                <a:lnTo>
                  <a:pt x="101" y="169"/>
                </a:lnTo>
                <a:lnTo>
                  <a:pt x="83" y="171"/>
                </a:lnTo>
                <a:lnTo>
                  <a:pt x="68" y="169"/>
                </a:lnTo>
                <a:lnTo>
                  <a:pt x="50" y="164"/>
                </a:lnTo>
                <a:lnTo>
                  <a:pt x="36" y="157"/>
                </a:lnTo>
                <a:lnTo>
                  <a:pt x="24" y="147"/>
                </a:lnTo>
                <a:lnTo>
                  <a:pt x="14" y="133"/>
                </a:lnTo>
                <a:lnTo>
                  <a:pt x="7" y="119"/>
                </a:lnTo>
                <a:lnTo>
                  <a:pt x="1" y="103"/>
                </a:lnTo>
                <a:lnTo>
                  <a:pt x="0" y="86"/>
                </a:lnTo>
                <a:close/>
              </a:path>
            </a:pathLst>
          </a:custGeom>
          <a:gradFill rotWithShape="1">
            <a:gsLst>
              <a:gs pos="0">
                <a:srgbClr val="FFE2DB"/>
              </a:gs>
              <a:gs pos="100000">
                <a:srgbClr val="EC2D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06" name="Freeform 1623"/>
          <p:cNvSpPr>
            <a:spLocks/>
          </p:cNvSpPr>
          <p:nvPr/>
        </p:nvSpPr>
        <p:spPr bwMode="auto">
          <a:xfrm>
            <a:off x="8658225" y="4684713"/>
            <a:ext cx="169863" cy="173037"/>
          </a:xfrm>
          <a:custGeom>
            <a:avLst/>
            <a:gdLst>
              <a:gd name="T0" fmla="*/ 0 w 107"/>
              <a:gd name="T1" fmla="*/ 2147483647 h 109"/>
              <a:gd name="T2" fmla="*/ 0 w 107"/>
              <a:gd name="T3" fmla="*/ 2147483647 h 109"/>
              <a:gd name="T4" fmla="*/ 2147483647 w 107"/>
              <a:gd name="T5" fmla="*/ 2147483647 h 109"/>
              <a:gd name="T6" fmla="*/ 2147483647 w 107"/>
              <a:gd name="T7" fmla="*/ 2147483647 h 109"/>
              <a:gd name="T8" fmla="*/ 2147483647 w 107"/>
              <a:gd name="T9" fmla="*/ 2147483647 h 109"/>
              <a:gd name="T10" fmla="*/ 2147483647 w 107"/>
              <a:gd name="T11" fmla="*/ 2147483647 h 109"/>
              <a:gd name="T12" fmla="*/ 2147483647 w 107"/>
              <a:gd name="T13" fmla="*/ 2147483647 h 109"/>
              <a:gd name="T14" fmla="*/ 2147483647 w 107"/>
              <a:gd name="T15" fmla="*/ 2147483647 h 109"/>
              <a:gd name="T16" fmla="*/ 2147483647 w 107"/>
              <a:gd name="T17" fmla="*/ 0 h 109"/>
              <a:gd name="T18" fmla="*/ 2147483647 w 107"/>
              <a:gd name="T19" fmla="*/ 2147483647 h 109"/>
              <a:gd name="T20" fmla="*/ 2147483647 w 107"/>
              <a:gd name="T21" fmla="*/ 2147483647 h 109"/>
              <a:gd name="T22" fmla="*/ 2147483647 w 107"/>
              <a:gd name="T23" fmla="*/ 2147483647 h 109"/>
              <a:gd name="T24" fmla="*/ 2147483647 w 107"/>
              <a:gd name="T25" fmla="*/ 2147483647 h 109"/>
              <a:gd name="T26" fmla="*/ 2147483647 w 107"/>
              <a:gd name="T27" fmla="*/ 2147483647 h 109"/>
              <a:gd name="T28" fmla="*/ 2147483647 w 107"/>
              <a:gd name="T29" fmla="*/ 2147483647 h 109"/>
              <a:gd name="T30" fmla="*/ 2147483647 w 107"/>
              <a:gd name="T31" fmla="*/ 2147483647 h 109"/>
              <a:gd name="T32" fmla="*/ 2147483647 w 107"/>
              <a:gd name="T33" fmla="*/ 2147483647 h 109"/>
              <a:gd name="T34" fmla="*/ 2147483647 w 107"/>
              <a:gd name="T35" fmla="*/ 2147483647 h 109"/>
              <a:gd name="T36" fmla="*/ 2147483647 w 107"/>
              <a:gd name="T37" fmla="*/ 2147483647 h 109"/>
              <a:gd name="T38" fmla="*/ 2147483647 w 107"/>
              <a:gd name="T39" fmla="*/ 2147483647 h 109"/>
              <a:gd name="T40" fmla="*/ 2147483647 w 107"/>
              <a:gd name="T41" fmla="*/ 2147483647 h 109"/>
              <a:gd name="T42" fmla="*/ 2147483647 w 107"/>
              <a:gd name="T43" fmla="*/ 2147483647 h 109"/>
              <a:gd name="T44" fmla="*/ 2147483647 w 107"/>
              <a:gd name="T45" fmla="*/ 2147483647 h 109"/>
              <a:gd name="T46" fmla="*/ 2147483647 w 107"/>
              <a:gd name="T47" fmla="*/ 2147483647 h 109"/>
              <a:gd name="T48" fmla="*/ 2147483647 w 107"/>
              <a:gd name="T49" fmla="*/ 2147483647 h 109"/>
              <a:gd name="T50" fmla="*/ 2147483647 w 107"/>
              <a:gd name="T51" fmla="*/ 2147483647 h 109"/>
              <a:gd name="T52" fmla="*/ 2147483647 w 107"/>
              <a:gd name="T53" fmla="*/ 2147483647 h 109"/>
              <a:gd name="T54" fmla="*/ 2147483647 w 107"/>
              <a:gd name="T55" fmla="*/ 2147483647 h 109"/>
              <a:gd name="T56" fmla="*/ 2147483647 w 107"/>
              <a:gd name="T57" fmla="*/ 2147483647 h 109"/>
              <a:gd name="T58" fmla="*/ 2147483647 w 107"/>
              <a:gd name="T59" fmla="*/ 2147483647 h 109"/>
              <a:gd name="T60" fmla="*/ 2147483647 w 107"/>
              <a:gd name="T61" fmla="*/ 2147483647 h 109"/>
              <a:gd name="T62" fmla="*/ 0 w 107"/>
              <a:gd name="T63" fmla="*/ 2147483647 h 109"/>
              <a:gd name="T64" fmla="*/ 0 w 107"/>
              <a:gd name="T65" fmla="*/ 2147483647 h 10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7"/>
              <a:gd name="T100" fmla="*/ 0 h 109"/>
              <a:gd name="T101" fmla="*/ 107 w 107"/>
              <a:gd name="T102" fmla="*/ 109 h 10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7" h="109">
                <a:moveTo>
                  <a:pt x="0" y="54"/>
                </a:moveTo>
                <a:lnTo>
                  <a:pt x="0" y="44"/>
                </a:lnTo>
                <a:lnTo>
                  <a:pt x="4" y="34"/>
                </a:lnTo>
                <a:lnTo>
                  <a:pt x="9" y="25"/>
                </a:lnTo>
                <a:lnTo>
                  <a:pt x="16" y="16"/>
                </a:lnTo>
                <a:lnTo>
                  <a:pt x="23" y="9"/>
                </a:lnTo>
                <a:lnTo>
                  <a:pt x="33" y="6"/>
                </a:lnTo>
                <a:lnTo>
                  <a:pt x="42" y="2"/>
                </a:lnTo>
                <a:lnTo>
                  <a:pt x="54" y="0"/>
                </a:lnTo>
                <a:lnTo>
                  <a:pt x="65" y="2"/>
                </a:lnTo>
                <a:lnTo>
                  <a:pt x="75" y="6"/>
                </a:lnTo>
                <a:lnTo>
                  <a:pt x="84" y="9"/>
                </a:lnTo>
                <a:lnTo>
                  <a:pt x="91" y="16"/>
                </a:lnTo>
                <a:lnTo>
                  <a:pt x="98" y="25"/>
                </a:lnTo>
                <a:lnTo>
                  <a:pt x="103" y="34"/>
                </a:lnTo>
                <a:lnTo>
                  <a:pt x="107" y="44"/>
                </a:lnTo>
                <a:lnTo>
                  <a:pt x="107" y="54"/>
                </a:lnTo>
                <a:lnTo>
                  <a:pt x="107" y="65"/>
                </a:lnTo>
                <a:lnTo>
                  <a:pt x="103" y="75"/>
                </a:lnTo>
                <a:lnTo>
                  <a:pt x="98" y="84"/>
                </a:lnTo>
                <a:lnTo>
                  <a:pt x="91" y="93"/>
                </a:lnTo>
                <a:lnTo>
                  <a:pt x="84" y="100"/>
                </a:lnTo>
                <a:lnTo>
                  <a:pt x="75" y="103"/>
                </a:lnTo>
                <a:lnTo>
                  <a:pt x="65" y="107"/>
                </a:lnTo>
                <a:lnTo>
                  <a:pt x="54" y="109"/>
                </a:lnTo>
                <a:lnTo>
                  <a:pt x="42" y="107"/>
                </a:lnTo>
                <a:lnTo>
                  <a:pt x="33" y="103"/>
                </a:lnTo>
                <a:lnTo>
                  <a:pt x="23" y="100"/>
                </a:lnTo>
                <a:lnTo>
                  <a:pt x="16" y="93"/>
                </a:lnTo>
                <a:lnTo>
                  <a:pt x="9" y="84"/>
                </a:lnTo>
                <a:lnTo>
                  <a:pt x="4" y="75"/>
                </a:lnTo>
                <a:lnTo>
                  <a:pt x="0" y="65"/>
                </a:lnTo>
                <a:lnTo>
                  <a:pt x="0" y="54"/>
                </a:lnTo>
                <a:close/>
              </a:path>
            </a:pathLst>
          </a:custGeom>
          <a:gradFill rotWithShape="1">
            <a:gsLst>
              <a:gs pos="0">
                <a:srgbClr val="FFFFC9"/>
              </a:gs>
              <a:gs pos="100000">
                <a:srgbClr val="E5E0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07" name="Freeform 1624"/>
          <p:cNvSpPr>
            <a:spLocks/>
          </p:cNvSpPr>
          <p:nvPr/>
        </p:nvSpPr>
        <p:spPr bwMode="auto">
          <a:xfrm>
            <a:off x="7023100" y="4645025"/>
            <a:ext cx="252413" cy="252413"/>
          </a:xfrm>
          <a:custGeom>
            <a:avLst/>
            <a:gdLst>
              <a:gd name="T0" fmla="*/ 0 w 159"/>
              <a:gd name="T1" fmla="*/ 2147483647 h 159"/>
              <a:gd name="T2" fmla="*/ 2147483647 w 159"/>
              <a:gd name="T3" fmla="*/ 2147483647 h 159"/>
              <a:gd name="T4" fmla="*/ 2147483647 w 159"/>
              <a:gd name="T5" fmla="*/ 2147483647 h 159"/>
              <a:gd name="T6" fmla="*/ 2147483647 w 159"/>
              <a:gd name="T7" fmla="*/ 2147483647 h 159"/>
              <a:gd name="T8" fmla="*/ 2147483647 w 159"/>
              <a:gd name="T9" fmla="*/ 2147483647 h 159"/>
              <a:gd name="T10" fmla="*/ 2147483647 w 159"/>
              <a:gd name="T11" fmla="*/ 2147483647 h 159"/>
              <a:gd name="T12" fmla="*/ 2147483647 w 159"/>
              <a:gd name="T13" fmla="*/ 2147483647 h 159"/>
              <a:gd name="T14" fmla="*/ 2147483647 w 159"/>
              <a:gd name="T15" fmla="*/ 2147483647 h 159"/>
              <a:gd name="T16" fmla="*/ 2147483647 w 159"/>
              <a:gd name="T17" fmla="*/ 0 h 159"/>
              <a:gd name="T18" fmla="*/ 2147483647 w 159"/>
              <a:gd name="T19" fmla="*/ 2147483647 h 159"/>
              <a:gd name="T20" fmla="*/ 2147483647 w 159"/>
              <a:gd name="T21" fmla="*/ 2147483647 h 159"/>
              <a:gd name="T22" fmla="*/ 2147483647 w 159"/>
              <a:gd name="T23" fmla="*/ 2147483647 h 159"/>
              <a:gd name="T24" fmla="*/ 2147483647 w 159"/>
              <a:gd name="T25" fmla="*/ 2147483647 h 159"/>
              <a:gd name="T26" fmla="*/ 2147483647 w 159"/>
              <a:gd name="T27" fmla="*/ 2147483647 h 159"/>
              <a:gd name="T28" fmla="*/ 2147483647 w 159"/>
              <a:gd name="T29" fmla="*/ 2147483647 h 159"/>
              <a:gd name="T30" fmla="*/ 2147483647 w 159"/>
              <a:gd name="T31" fmla="*/ 2147483647 h 159"/>
              <a:gd name="T32" fmla="*/ 2147483647 w 159"/>
              <a:gd name="T33" fmla="*/ 2147483647 h 159"/>
              <a:gd name="T34" fmla="*/ 2147483647 w 159"/>
              <a:gd name="T35" fmla="*/ 2147483647 h 159"/>
              <a:gd name="T36" fmla="*/ 2147483647 w 159"/>
              <a:gd name="T37" fmla="*/ 2147483647 h 159"/>
              <a:gd name="T38" fmla="*/ 2147483647 w 159"/>
              <a:gd name="T39" fmla="*/ 2147483647 h 159"/>
              <a:gd name="T40" fmla="*/ 2147483647 w 159"/>
              <a:gd name="T41" fmla="*/ 2147483647 h 159"/>
              <a:gd name="T42" fmla="*/ 2147483647 w 159"/>
              <a:gd name="T43" fmla="*/ 2147483647 h 159"/>
              <a:gd name="T44" fmla="*/ 2147483647 w 159"/>
              <a:gd name="T45" fmla="*/ 2147483647 h 159"/>
              <a:gd name="T46" fmla="*/ 2147483647 w 159"/>
              <a:gd name="T47" fmla="*/ 2147483647 h 159"/>
              <a:gd name="T48" fmla="*/ 2147483647 w 159"/>
              <a:gd name="T49" fmla="*/ 2147483647 h 159"/>
              <a:gd name="T50" fmla="*/ 2147483647 w 159"/>
              <a:gd name="T51" fmla="*/ 2147483647 h 159"/>
              <a:gd name="T52" fmla="*/ 2147483647 w 159"/>
              <a:gd name="T53" fmla="*/ 2147483647 h 159"/>
              <a:gd name="T54" fmla="*/ 2147483647 w 159"/>
              <a:gd name="T55" fmla="*/ 2147483647 h 159"/>
              <a:gd name="T56" fmla="*/ 2147483647 w 159"/>
              <a:gd name="T57" fmla="*/ 2147483647 h 159"/>
              <a:gd name="T58" fmla="*/ 2147483647 w 159"/>
              <a:gd name="T59" fmla="*/ 2147483647 h 159"/>
              <a:gd name="T60" fmla="*/ 2147483647 w 159"/>
              <a:gd name="T61" fmla="*/ 2147483647 h 159"/>
              <a:gd name="T62" fmla="*/ 2147483647 w 159"/>
              <a:gd name="T63" fmla="*/ 2147483647 h 159"/>
              <a:gd name="T64" fmla="*/ 0 w 159"/>
              <a:gd name="T65" fmla="*/ 2147483647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9"/>
              <a:gd name="T101" fmla="*/ 159 w 159"/>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9">
                <a:moveTo>
                  <a:pt x="0" y="80"/>
                </a:moveTo>
                <a:lnTo>
                  <a:pt x="2" y="64"/>
                </a:lnTo>
                <a:lnTo>
                  <a:pt x="7" y="49"/>
                </a:lnTo>
                <a:lnTo>
                  <a:pt x="14" y="35"/>
                </a:lnTo>
                <a:lnTo>
                  <a:pt x="23" y="22"/>
                </a:lnTo>
                <a:lnTo>
                  <a:pt x="35" y="14"/>
                </a:lnTo>
                <a:lnTo>
                  <a:pt x="49" y="7"/>
                </a:lnTo>
                <a:lnTo>
                  <a:pt x="63" y="1"/>
                </a:lnTo>
                <a:lnTo>
                  <a:pt x="80" y="0"/>
                </a:lnTo>
                <a:lnTo>
                  <a:pt x="96" y="1"/>
                </a:lnTo>
                <a:lnTo>
                  <a:pt x="110" y="7"/>
                </a:lnTo>
                <a:lnTo>
                  <a:pt x="124" y="14"/>
                </a:lnTo>
                <a:lnTo>
                  <a:pt x="136" y="22"/>
                </a:lnTo>
                <a:lnTo>
                  <a:pt x="145" y="35"/>
                </a:lnTo>
                <a:lnTo>
                  <a:pt x="154" y="49"/>
                </a:lnTo>
                <a:lnTo>
                  <a:pt x="157" y="64"/>
                </a:lnTo>
                <a:lnTo>
                  <a:pt x="159" y="80"/>
                </a:lnTo>
                <a:lnTo>
                  <a:pt x="157" y="96"/>
                </a:lnTo>
                <a:lnTo>
                  <a:pt x="154" y="110"/>
                </a:lnTo>
                <a:lnTo>
                  <a:pt x="145" y="124"/>
                </a:lnTo>
                <a:lnTo>
                  <a:pt x="136" y="136"/>
                </a:lnTo>
                <a:lnTo>
                  <a:pt x="124" y="145"/>
                </a:lnTo>
                <a:lnTo>
                  <a:pt x="110" y="153"/>
                </a:lnTo>
                <a:lnTo>
                  <a:pt x="96" y="157"/>
                </a:lnTo>
                <a:lnTo>
                  <a:pt x="80" y="159"/>
                </a:lnTo>
                <a:lnTo>
                  <a:pt x="63" y="157"/>
                </a:lnTo>
                <a:lnTo>
                  <a:pt x="49" y="153"/>
                </a:lnTo>
                <a:lnTo>
                  <a:pt x="35" y="145"/>
                </a:lnTo>
                <a:lnTo>
                  <a:pt x="23" y="136"/>
                </a:lnTo>
                <a:lnTo>
                  <a:pt x="14" y="124"/>
                </a:lnTo>
                <a:lnTo>
                  <a:pt x="7" y="110"/>
                </a:lnTo>
                <a:lnTo>
                  <a:pt x="2" y="96"/>
                </a:lnTo>
                <a:lnTo>
                  <a:pt x="0" y="80"/>
                </a:lnTo>
                <a:close/>
              </a:path>
            </a:pathLst>
          </a:custGeom>
          <a:gradFill rotWithShape="1">
            <a:gsLst>
              <a:gs pos="0">
                <a:srgbClr val="D6D6D6"/>
              </a:gs>
              <a:gs pos="100000">
                <a:schemeClr val="tx1"/>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08" name="Freeform 1625"/>
          <p:cNvSpPr>
            <a:spLocks/>
          </p:cNvSpPr>
          <p:nvPr/>
        </p:nvSpPr>
        <p:spPr bwMode="auto">
          <a:xfrm>
            <a:off x="7551738" y="4646613"/>
            <a:ext cx="252412" cy="249237"/>
          </a:xfrm>
          <a:custGeom>
            <a:avLst/>
            <a:gdLst>
              <a:gd name="T0" fmla="*/ 2147483647 w 159"/>
              <a:gd name="T1" fmla="*/ 2147483647 h 157"/>
              <a:gd name="T2" fmla="*/ 2147483647 w 159"/>
              <a:gd name="T3" fmla="*/ 2147483647 h 157"/>
              <a:gd name="T4" fmla="*/ 2147483647 w 159"/>
              <a:gd name="T5" fmla="*/ 2147483647 h 157"/>
              <a:gd name="T6" fmla="*/ 2147483647 w 159"/>
              <a:gd name="T7" fmla="*/ 2147483647 h 157"/>
              <a:gd name="T8" fmla="*/ 2147483647 w 159"/>
              <a:gd name="T9" fmla="*/ 2147483647 h 157"/>
              <a:gd name="T10" fmla="*/ 2147483647 w 159"/>
              <a:gd name="T11" fmla="*/ 2147483647 h 157"/>
              <a:gd name="T12" fmla="*/ 2147483647 w 159"/>
              <a:gd name="T13" fmla="*/ 2147483647 h 157"/>
              <a:gd name="T14" fmla="*/ 2147483647 w 159"/>
              <a:gd name="T15" fmla="*/ 2147483647 h 157"/>
              <a:gd name="T16" fmla="*/ 2147483647 w 159"/>
              <a:gd name="T17" fmla="*/ 0 h 157"/>
              <a:gd name="T18" fmla="*/ 2147483647 w 159"/>
              <a:gd name="T19" fmla="*/ 2147483647 h 157"/>
              <a:gd name="T20" fmla="*/ 2147483647 w 159"/>
              <a:gd name="T21" fmla="*/ 2147483647 h 157"/>
              <a:gd name="T22" fmla="*/ 2147483647 w 159"/>
              <a:gd name="T23" fmla="*/ 2147483647 h 157"/>
              <a:gd name="T24" fmla="*/ 2147483647 w 159"/>
              <a:gd name="T25" fmla="*/ 2147483647 h 157"/>
              <a:gd name="T26" fmla="*/ 2147483647 w 159"/>
              <a:gd name="T27" fmla="*/ 2147483647 h 157"/>
              <a:gd name="T28" fmla="*/ 2147483647 w 159"/>
              <a:gd name="T29" fmla="*/ 2147483647 h 157"/>
              <a:gd name="T30" fmla="*/ 2147483647 w 159"/>
              <a:gd name="T31" fmla="*/ 2147483647 h 157"/>
              <a:gd name="T32" fmla="*/ 0 w 159"/>
              <a:gd name="T33" fmla="*/ 2147483647 h 157"/>
              <a:gd name="T34" fmla="*/ 2147483647 w 159"/>
              <a:gd name="T35" fmla="*/ 2147483647 h 157"/>
              <a:gd name="T36" fmla="*/ 2147483647 w 159"/>
              <a:gd name="T37" fmla="*/ 2147483647 h 157"/>
              <a:gd name="T38" fmla="*/ 2147483647 w 159"/>
              <a:gd name="T39" fmla="*/ 2147483647 h 157"/>
              <a:gd name="T40" fmla="*/ 2147483647 w 159"/>
              <a:gd name="T41" fmla="*/ 2147483647 h 157"/>
              <a:gd name="T42" fmla="*/ 2147483647 w 159"/>
              <a:gd name="T43" fmla="*/ 2147483647 h 157"/>
              <a:gd name="T44" fmla="*/ 2147483647 w 159"/>
              <a:gd name="T45" fmla="*/ 2147483647 h 157"/>
              <a:gd name="T46" fmla="*/ 2147483647 w 159"/>
              <a:gd name="T47" fmla="*/ 2147483647 h 157"/>
              <a:gd name="T48" fmla="*/ 2147483647 w 159"/>
              <a:gd name="T49" fmla="*/ 2147483647 h 157"/>
              <a:gd name="T50" fmla="*/ 2147483647 w 159"/>
              <a:gd name="T51" fmla="*/ 2147483647 h 157"/>
              <a:gd name="T52" fmla="*/ 2147483647 w 159"/>
              <a:gd name="T53" fmla="*/ 2147483647 h 157"/>
              <a:gd name="T54" fmla="*/ 2147483647 w 159"/>
              <a:gd name="T55" fmla="*/ 2147483647 h 157"/>
              <a:gd name="T56" fmla="*/ 2147483647 w 159"/>
              <a:gd name="T57" fmla="*/ 2147483647 h 157"/>
              <a:gd name="T58" fmla="*/ 2147483647 w 159"/>
              <a:gd name="T59" fmla="*/ 2147483647 h 157"/>
              <a:gd name="T60" fmla="*/ 2147483647 w 159"/>
              <a:gd name="T61" fmla="*/ 2147483647 h 157"/>
              <a:gd name="T62" fmla="*/ 2147483647 w 159"/>
              <a:gd name="T63" fmla="*/ 2147483647 h 157"/>
              <a:gd name="T64" fmla="*/ 2147483647 w 159"/>
              <a:gd name="T65" fmla="*/ 2147483647 h 1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9"/>
              <a:gd name="T100" fmla="*/ 0 h 157"/>
              <a:gd name="T101" fmla="*/ 159 w 159"/>
              <a:gd name="T102" fmla="*/ 157 h 1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9" h="157">
                <a:moveTo>
                  <a:pt x="159" y="78"/>
                </a:moveTo>
                <a:lnTo>
                  <a:pt x="157" y="63"/>
                </a:lnTo>
                <a:lnTo>
                  <a:pt x="152" y="47"/>
                </a:lnTo>
                <a:lnTo>
                  <a:pt x="145" y="35"/>
                </a:lnTo>
                <a:lnTo>
                  <a:pt x="135" y="22"/>
                </a:lnTo>
                <a:lnTo>
                  <a:pt x="124" y="14"/>
                </a:lnTo>
                <a:lnTo>
                  <a:pt x="110" y="5"/>
                </a:lnTo>
                <a:lnTo>
                  <a:pt x="94" y="1"/>
                </a:lnTo>
                <a:lnTo>
                  <a:pt x="79" y="0"/>
                </a:lnTo>
                <a:lnTo>
                  <a:pt x="63" y="1"/>
                </a:lnTo>
                <a:lnTo>
                  <a:pt x="49" y="5"/>
                </a:lnTo>
                <a:lnTo>
                  <a:pt x="35" y="14"/>
                </a:lnTo>
                <a:lnTo>
                  <a:pt x="23" y="22"/>
                </a:lnTo>
                <a:lnTo>
                  <a:pt x="14" y="35"/>
                </a:lnTo>
                <a:lnTo>
                  <a:pt x="7" y="47"/>
                </a:lnTo>
                <a:lnTo>
                  <a:pt x="2" y="63"/>
                </a:lnTo>
                <a:lnTo>
                  <a:pt x="0" y="78"/>
                </a:lnTo>
                <a:lnTo>
                  <a:pt x="2" y="94"/>
                </a:lnTo>
                <a:lnTo>
                  <a:pt x="7" y="110"/>
                </a:lnTo>
                <a:lnTo>
                  <a:pt x="14" y="122"/>
                </a:lnTo>
                <a:lnTo>
                  <a:pt x="23" y="134"/>
                </a:lnTo>
                <a:lnTo>
                  <a:pt x="35" y="145"/>
                </a:lnTo>
                <a:lnTo>
                  <a:pt x="49" y="152"/>
                </a:lnTo>
                <a:lnTo>
                  <a:pt x="63" y="155"/>
                </a:lnTo>
                <a:lnTo>
                  <a:pt x="79" y="157"/>
                </a:lnTo>
                <a:lnTo>
                  <a:pt x="94" y="155"/>
                </a:lnTo>
                <a:lnTo>
                  <a:pt x="110" y="152"/>
                </a:lnTo>
                <a:lnTo>
                  <a:pt x="124" y="145"/>
                </a:lnTo>
                <a:lnTo>
                  <a:pt x="135" y="134"/>
                </a:lnTo>
                <a:lnTo>
                  <a:pt x="145" y="122"/>
                </a:lnTo>
                <a:lnTo>
                  <a:pt x="152" y="110"/>
                </a:lnTo>
                <a:lnTo>
                  <a:pt x="157" y="94"/>
                </a:lnTo>
                <a:lnTo>
                  <a:pt x="159" y="78"/>
                </a:lnTo>
                <a:close/>
              </a:path>
            </a:pathLst>
          </a:custGeom>
          <a:gradFill rotWithShape="1">
            <a:gsLst>
              <a:gs pos="0">
                <a:schemeClr val="bg1"/>
              </a:gs>
              <a:gs pos="100000">
                <a:srgbClr val="A3D5D9"/>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09" name="Freeform 1626"/>
          <p:cNvSpPr>
            <a:spLocks/>
          </p:cNvSpPr>
          <p:nvPr/>
        </p:nvSpPr>
        <p:spPr bwMode="auto">
          <a:xfrm>
            <a:off x="8124825" y="4648200"/>
            <a:ext cx="246063" cy="247650"/>
          </a:xfrm>
          <a:custGeom>
            <a:avLst/>
            <a:gdLst>
              <a:gd name="T0" fmla="*/ 2147483647 w 155"/>
              <a:gd name="T1" fmla="*/ 2147483647 h 156"/>
              <a:gd name="T2" fmla="*/ 2147483647 w 155"/>
              <a:gd name="T3" fmla="*/ 2147483647 h 156"/>
              <a:gd name="T4" fmla="*/ 2147483647 w 155"/>
              <a:gd name="T5" fmla="*/ 2147483647 h 156"/>
              <a:gd name="T6" fmla="*/ 2147483647 w 155"/>
              <a:gd name="T7" fmla="*/ 2147483647 h 156"/>
              <a:gd name="T8" fmla="*/ 2147483647 w 155"/>
              <a:gd name="T9" fmla="*/ 2147483647 h 156"/>
              <a:gd name="T10" fmla="*/ 2147483647 w 155"/>
              <a:gd name="T11" fmla="*/ 2147483647 h 156"/>
              <a:gd name="T12" fmla="*/ 2147483647 w 155"/>
              <a:gd name="T13" fmla="*/ 2147483647 h 156"/>
              <a:gd name="T14" fmla="*/ 2147483647 w 155"/>
              <a:gd name="T15" fmla="*/ 2147483647 h 156"/>
              <a:gd name="T16" fmla="*/ 2147483647 w 155"/>
              <a:gd name="T17" fmla="*/ 2147483647 h 156"/>
              <a:gd name="T18" fmla="*/ 2147483647 w 155"/>
              <a:gd name="T19" fmla="*/ 2147483647 h 156"/>
              <a:gd name="T20" fmla="*/ 2147483647 w 155"/>
              <a:gd name="T21" fmla="*/ 2147483647 h 156"/>
              <a:gd name="T22" fmla="*/ 2147483647 w 155"/>
              <a:gd name="T23" fmla="*/ 2147483647 h 156"/>
              <a:gd name="T24" fmla="*/ 2147483647 w 155"/>
              <a:gd name="T25" fmla="*/ 2147483647 h 156"/>
              <a:gd name="T26" fmla="*/ 2147483647 w 155"/>
              <a:gd name="T27" fmla="*/ 2147483647 h 156"/>
              <a:gd name="T28" fmla="*/ 2147483647 w 155"/>
              <a:gd name="T29" fmla="*/ 2147483647 h 156"/>
              <a:gd name="T30" fmla="*/ 2147483647 w 155"/>
              <a:gd name="T31" fmla="*/ 2147483647 h 156"/>
              <a:gd name="T32" fmla="*/ 0 w 155"/>
              <a:gd name="T33" fmla="*/ 2147483647 h 156"/>
              <a:gd name="T34" fmla="*/ 2147483647 w 155"/>
              <a:gd name="T35" fmla="*/ 2147483647 h 156"/>
              <a:gd name="T36" fmla="*/ 2147483647 w 155"/>
              <a:gd name="T37" fmla="*/ 2147483647 h 156"/>
              <a:gd name="T38" fmla="*/ 2147483647 w 155"/>
              <a:gd name="T39" fmla="*/ 2147483647 h 156"/>
              <a:gd name="T40" fmla="*/ 2147483647 w 155"/>
              <a:gd name="T41" fmla="*/ 2147483647 h 156"/>
              <a:gd name="T42" fmla="*/ 2147483647 w 155"/>
              <a:gd name="T43" fmla="*/ 2147483647 h 156"/>
              <a:gd name="T44" fmla="*/ 2147483647 w 155"/>
              <a:gd name="T45" fmla="*/ 2147483647 h 156"/>
              <a:gd name="T46" fmla="*/ 2147483647 w 155"/>
              <a:gd name="T47" fmla="*/ 2147483647 h 156"/>
              <a:gd name="T48" fmla="*/ 2147483647 w 155"/>
              <a:gd name="T49" fmla="*/ 0 h 156"/>
              <a:gd name="T50" fmla="*/ 2147483647 w 155"/>
              <a:gd name="T51" fmla="*/ 2147483647 h 156"/>
              <a:gd name="T52" fmla="*/ 2147483647 w 155"/>
              <a:gd name="T53" fmla="*/ 2147483647 h 156"/>
              <a:gd name="T54" fmla="*/ 2147483647 w 155"/>
              <a:gd name="T55" fmla="*/ 2147483647 h 156"/>
              <a:gd name="T56" fmla="*/ 2147483647 w 155"/>
              <a:gd name="T57" fmla="*/ 2147483647 h 156"/>
              <a:gd name="T58" fmla="*/ 2147483647 w 155"/>
              <a:gd name="T59" fmla="*/ 2147483647 h 156"/>
              <a:gd name="T60" fmla="*/ 2147483647 w 155"/>
              <a:gd name="T61" fmla="*/ 2147483647 h 156"/>
              <a:gd name="T62" fmla="*/ 2147483647 w 155"/>
              <a:gd name="T63" fmla="*/ 2147483647 h 156"/>
              <a:gd name="T64" fmla="*/ 2147483647 w 155"/>
              <a:gd name="T65" fmla="*/ 2147483647 h 15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5"/>
              <a:gd name="T100" fmla="*/ 0 h 156"/>
              <a:gd name="T101" fmla="*/ 155 w 155"/>
              <a:gd name="T102" fmla="*/ 156 h 15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5" h="156">
                <a:moveTo>
                  <a:pt x="155" y="79"/>
                </a:moveTo>
                <a:lnTo>
                  <a:pt x="153" y="95"/>
                </a:lnTo>
                <a:lnTo>
                  <a:pt x="148" y="109"/>
                </a:lnTo>
                <a:lnTo>
                  <a:pt x="141" y="123"/>
                </a:lnTo>
                <a:lnTo>
                  <a:pt x="132" y="133"/>
                </a:lnTo>
                <a:lnTo>
                  <a:pt x="120" y="144"/>
                </a:lnTo>
                <a:lnTo>
                  <a:pt x="108" y="150"/>
                </a:lnTo>
                <a:lnTo>
                  <a:pt x="92" y="154"/>
                </a:lnTo>
                <a:lnTo>
                  <a:pt x="77" y="156"/>
                </a:lnTo>
                <a:lnTo>
                  <a:pt x="61" y="154"/>
                </a:lnTo>
                <a:lnTo>
                  <a:pt x="47" y="150"/>
                </a:lnTo>
                <a:lnTo>
                  <a:pt x="33" y="144"/>
                </a:lnTo>
                <a:lnTo>
                  <a:pt x="22" y="133"/>
                </a:lnTo>
                <a:lnTo>
                  <a:pt x="12" y="123"/>
                </a:lnTo>
                <a:lnTo>
                  <a:pt x="5" y="109"/>
                </a:lnTo>
                <a:lnTo>
                  <a:pt x="1" y="95"/>
                </a:lnTo>
                <a:lnTo>
                  <a:pt x="0" y="79"/>
                </a:lnTo>
                <a:lnTo>
                  <a:pt x="1" y="63"/>
                </a:lnTo>
                <a:lnTo>
                  <a:pt x="5" y="47"/>
                </a:lnTo>
                <a:lnTo>
                  <a:pt x="12" y="35"/>
                </a:lnTo>
                <a:lnTo>
                  <a:pt x="22" y="23"/>
                </a:lnTo>
                <a:lnTo>
                  <a:pt x="33" y="14"/>
                </a:lnTo>
                <a:lnTo>
                  <a:pt x="47" y="7"/>
                </a:lnTo>
                <a:lnTo>
                  <a:pt x="61" y="2"/>
                </a:lnTo>
                <a:lnTo>
                  <a:pt x="77" y="0"/>
                </a:lnTo>
                <a:lnTo>
                  <a:pt x="92" y="2"/>
                </a:lnTo>
                <a:lnTo>
                  <a:pt x="108" y="7"/>
                </a:lnTo>
                <a:lnTo>
                  <a:pt x="120" y="14"/>
                </a:lnTo>
                <a:lnTo>
                  <a:pt x="132" y="23"/>
                </a:lnTo>
                <a:lnTo>
                  <a:pt x="141" y="35"/>
                </a:lnTo>
                <a:lnTo>
                  <a:pt x="148" y="47"/>
                </a:lnTo>
                <a:lnTo>
                  <a:pt x="153" y="63"/>
                </a:lnTo>
                <a:lnTo>
                  <a:pt x="155" y="79"/>
                </a:lnTo>
                <a:close/>
              </a:path>
            </a:pathLst>
          </a:custGeom>
          <a:gradFill rotWithShape="1">
            <a:gsLst>
              <a:gs pos="0">
                <a:srgbClr val="FFE3B9"/>
              </a:gs>
              <a:gs pos="100000">
                <a:srgbClr val="FF9900"/>
              </a:gs>
            </a:gsLst>
            <a:path path="rect">
              <a:fillToRect r="100000" b="10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sz="1800">
              <a:solidFill>
                <a:srgbClr val="000000"/>
              </a:solidFill>
              <a:latin typeface="Arial"/>
            </a:endParaRPr>
          </a:p>
        </p:txBody>
      </p:sp>
      <p:sp>
        <p:nvSpPr>
          <p:cNvPr id="54310" name="Text Box 1627"/>
          <p:cNvSpPr txBox="1">
            <a:spLocks noChangeArrowheads="1"/>
          </p:cNvSpPr>
          <p:nvPr/>
        </p:nvSpPr>
        <p:spPr bwMode="auto">
          <a:xfrm>
            <a:off x="6973888" y="4903788"/>
            <a:ext cx="349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it-IT" altLang="it-IT" sz="1800" b="1">
                <a:solidFill>
                  <a:srgbClr val="000000"/>
                </a:solidFill>
              </a:rPr>
              <a:t>C</a:t>
            </a:r>
          </a:p>
        </p:txBody>
      </p:sp>
      <p:sp>
        <p:nvSpPr>
          <p:cNvPr id="54311" name="Text Box 1628"/>
          <p:cNvSpPr txBox="1">
            <a:spLocks noChangeArrowheads="1"/>
          </p:cNvSpPr>
          <p:nvPr/>
        </p:nvSpPr>
        <p:spPr bwMode="auto">
          <a:xfrm>
            <a:off x="6421438" y="4903788"/>
            <a:ext cx="361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it-IT" altLang="it-IT" sz="1800" b="1">
                <a:solidFill>
                  <a:srgbClr val="000000"/>
                </a:solidFill>
              </a:rPr>
              <a:t>O</a:t>
            </a:r>
          </a:p>
        </p:txBody>
      </p:sp>
      <p:sp>
        <p:nvSpPr>
          <p:cNvPr id="54312" name="Text Box 1629"/>
          <p:cNvSpPr txBox="1">
            <a:spLocks noChangeArrowheads="1"/>
          </p:cNvSpPr>
          <p:nvPr/>
        </p:nvSpPr>
        <p:spPr bwMode="auto">
          <a:xfrm>
            <a:off x="7502525" y="4903788"/>
            <a:ext cx="349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it-IT" altLang="it-IT" sz="1800" b="1">
                <a:solidFill>
                  <a:srgbClr val="000000"/>
                </a:solidFill>
              </a:rPr>
              <a:t>N</a:t>
            </a:r>
          </a:p>
        </p:txBody>
      </p:sp>
      <p:sp>
        <p:nvSpPr>
          <p:cNvPr id="54313" name="Text Box 1630"/>
          <p:cNvSpPr txBox="1">
            <a:spLocks noChangeArrowheads="1"/>
          </p:cNvSpPr>
          <p:nvPr/>
        </p:nvSpPr>
        <p:spPr bwMode="auto">
          <a:xfrm>
            <a:off x="8569325" y="4903788"/>
            <a:ext cx="349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it-IT" altLang="it-IT" sz="1800" b="1">
                <a:solidFill>
                  <a:srgbClr val="000000"/>
                </a:solidFill>
              </a:rPr>
              <a:t>H</a:t>
            </a:r>
          </a:p>
        </p:txBody>
      </p:sp>
      <p:sp>
        <p:nvSpPr>
          <p:cNvPr id="54314" name="Text Box 1631"/>
          <p:cNvSpPr txBox="1">
            <a:spLocks noChangeArrowheads="1"/>
          </p:cNvSpPr>
          <p:nvPr/>
        </p:nvSpPr>
        <p:spPr bwMode="auto">
          <a:xfrm>
            <a:off x="8074025" y="4903788"/>
            <a:ext cx="349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it-IT" altLang="it-IT" sz="1800" b="1">
                <a:solidFill>
                  <a:srgbClr val="000000"/>
                </a:solidFill>
              </a:rPr>
              <a:t>R</a:t>
            </a:r>
          </a:p>
        </p:txBody>
      </p:sp>
    </p:spTree>
    <p:extLst>
      <p:ext uri="{BB962C8B-B14F-4D97-AF65-F5344CB8AC3E}">
        <p14:creationId xmlns:p14="http://schemas.microsoft.com/office/powerpoint/2010/main" val="15253333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 fill="hold" grpId="0" nodeType="clickEffect" nodePh="1">
                                  <p:stCondLst>
                                    <p:cond delay="0"/>
                                  </p:stCondLst>
                                  <p:endCondLst>
                                    <p:cond evt="begin" delay="0">
                                      <p:tn val="5"/>
                                    </p:cond>
                                  </p:endCondLst>
                                  <p:childTnLst>
                                    <p:set>
                                      <p:cBhvr>
                                        <p:cTn id="6" dur="1" fill="hold">
                                          <p:stCondLst>
                                            <p:cond delay="0"/>
                                          </p:stCondLst>
                                        </p:cTn>
                                        <p:tgtEl>
                                          <p:spTgt spid="45640"/>
                                        </p:tgtEl>
                                        <p:attrNameLst>
                                          <p:attrName>style.visibility</p:attrName>
                                        </p:attrNameLst>
                                      </p:cBhvr>
                                      <p:to>
                                        <p:strVal val="visible"/>
                                      </p:to>
                                    </p:set>
                                    <p:anim calcmode="lin" valueType="num">
                                      <p:cBhvr>
                                        <p:cTn id="7" dur="500" fill="hold"/>
                                        <p:tgtEl>
                                          <p:spTgt spid="45640"/>
                                        </p:tgtEl>
                                        <p:attrNameLst>
                                          <p:attrName>ppt_x</p:attrName>
                                        </p:attrNameLst>
                                      </p:cBhvr>
                                      <p:tavLst>
                                        <p:tav tm="0">
                                          <p:val>
                                            <p:strVal val="#ppt_x"/>
                                          </p:val>
                                        </p:tav>
                                        <p:tav tm="100000">
                                          <p:val>
                                            <p:strVal val="#ppt_x"/>
                                          </p:val>
                                        </p:tav>
                                      </p:tavLst>
                                    </p:anim>
                                    <p:anim calcmode="lin" valueType="num">
                                      <p:cBhvr>
                                        <p:cTn id="8" dur="500" fill="hold"/>
                                        <p:tgtEl>
                                          <p:spTgt spid="45640"/>
                                        </p:tgtEl>
                                        <p:attrNameLst>
                                          <p:attrName>ppt_y</p:attrName>
                                        </p:attrNameLst>
                                      </p:cBhvr>
                                      <p:tavLst>
                                        <p:tav tm="0">
                                          <p:val>
                                            <p:strVal val="#ppt_y-#ppt_h/2"/>
                                          </p:val>
                                        </p:tav>
                                        <p:tav tm="100000">
                                          <p:val>
                                            <p:strVal val="#ppt_y"/>
                                          </p:val>
                                        </p:tav>
                                      </p:tavLst>
                                    </p:anim>
                                    <p:anim calcmode="lin" valueType="num">
                                      <p:cBhvr>
                                        <p:cTn id="9" dur="500" fill="hold"/>
                                        <p:tgtEl>
                                          <p:spTgt spid="45640"/>
                                        </p:tgtEl>
                                        <p:attrNameLst>
                                          <p:attrName>ppt_w</p:attrName>
                                        </p:attrNameLst>
                                      </p:cBhvr>
                                      <p:tavLst>
                                        <p:tav tm="0">
                                          <p:val>
                                            <p:strVal val="#ppt_w"/>
                                          </p:val>
                                        </p:tav>
                                        <p:tav tm="100000">
                                          <p:val>
                                            <p:strVal val="#ppt_w"/>
                                          </p:val>
                                        </p:tav>
                                      </p:tavLst>
                                    </p:anim>
                                    <p:anim calcmode="lin" valueType="num">
                                      <p:cBhvr>
                                        <p:cTn id="10" dur="500" fill="hold"/>
                                        <p:tgtEl>
                                          <p:spTgt spid="45640"/>
                                        </p:tgtEl>
                                        <p:attrNameLst>
                                          <p:attrName>ppt_h</p:attrName>
                                        </p:attrNameLst>
                                      </p:cBhvr>
                                      <p:tavLst>
                                        <p:tav tm="0">
                                          <p:val>
                                            <p:fltVal val="0"/>
                                          </p:val>
                                        </p:tav>
                                        <p:tav tm="100000">
                                          <p:val>
                                            <p:strVal val="#ppt_h"/>
                                          </p:val>
                                        </p:tav>
                                      </p:tavLst>
                                    </p:anim>
                                  </p:childTnLst>
                                </p:cTn>
                              </p:par>
                              <p:par>
                                <p:cTn id="11" presetID="17" presetClass="entr" presetSubtype="1"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ppt_x</p:attrName>
                                        </p:attrNameLst>
                                      </p:cBhvr>
                                      <p:tavLst>
                                        <p:tav tm="0">
                                          <p:val>
                                            <p:strVal val="#ppt_x"/>
                                          </p:val>
                                        </p:tav>
                                        <p:tav tm="100000">
                                          <p:val>
                                            <p:strVal val="#ppt_x"/>
                                          </p:val>
                                        </p:tav>
                                      </p:tavLst>
                                    </p:anim>
                                    <p:anim calcmode="lin" valueType="num">
                                      <p:cBhvr>
                                        <p:cTn id="14" dur="500" fill="hold"/>
                                        <p:tgtEl>
                                          <p:spTgt spid="5"/>
                                        </p:tgtEl>
                                        <p:attrNameLst>
                                          <p:attrName>ppt_y</p:attrName>
                                        </p:attrNameLst>
                                      </p:cBhvr>
                                      <p:tavLst>
                                        <p:tav tm="0">
                                          <p:val>
                                            <p:strVal val="#ppt_y-#ppt_h/2"/>
                                          </p:val>
                                        </p:tav>
                                        <p:tav tm="100000">
                                          <p:val>
                                            <p:strVal val="#ppt_y"/>
                                          </p:val>
                                        </p:tav>
                                      </p:tavLst>
                                    </p:anim>
                                    <p:anim calcmode="lin" valueType="num">
                                      <p:cBhvr>
                                        <p:cTn id="15" dur="500" fill="hold"/>
                                        <p:tgtEl>
                                          <p:spTgt spid="5"/>
                                        </p:tgtEl>
                                        <p:attrNameLst>
                                          <p:attrName>ppt_w</p:attrName>
                                        </p:attrNameLst>
                                      </p:cBhvr>
                                      <p:tavLst>
                                        <p:tav tm="0">
                                          <p:val>
                                            <p:strVal val="#ppt_w"/>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childTnLst>
                                </p:cTn>
                              </p:par>
                              <p:par>
                                <p:cTn id="17" presetID="17" presetClass="entr" presetSubtype="1"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ppt_x</p:attrName>
                                        </p:attrNameLst>
                                      </p:cBhvr>
                                      <p:tavLst>
                                        <p:tav tm="0">
                                          <p:val>
                                            <p:strVal val="#ppt_x"/>
                                          </p:val>
                                        </p:tav>
                                        <p:tav tm="100000">
                                          <p:val>
                                            <p:strVal val="#ppt_x"/>
                                          </p:val>
                                        </p:tav>
                                      </p:tavLst>
                                    </p:anim>
                                    <p:anim calcmode="lin" valueType="num">
                                      <p:cBhvr>
                                        <p:cTn id="20" dur="500" fill="hold"/>
                                        <p:tgtEl>
                                          <p:spTgt spid="6"/>
                                        </p:tgtEl>
                                        <p:attrNameLst>
                                          <p:attrName>ppt_y</p:attrName>
                                        </p:attrNameLst>
                                      </p:cBhvr>
                                      <p:tavLst>
                                        <p:tav tm="0">
                                          <p:val>
                                            <p:strVal val="#ppt_y-#ppt_h/2"/>
                                          </p:val>
                                        </p:tav>
                                        <p:tav tm="100000">
                                          <p:val>
                                            <p:strVal val="#ppt_y"/>
                                          </p:val>
                                        </p:tav>
                                      </p:tavLst>
                                    </p:anim>
                                    <p:anim calcmode="lin" valueType="num">
                                      <p:cBhvr>
                                        <p:cTn id="21" dur="500" fill="hold"/>
                                        <p:tgtEl>
                                          <p:spTgt spid="6"/>
                                        </p:tgtEl>
                                        <p:attrNameLst>
                                          <p:attrName>ppt_w</p:attrName>
                                        </p:attrNameLst>
                                      </p:cBhvr>
                                      <p:tavLst>
                                        <p:tav tm="0">
                                          <p:val>
                                            <p:strVal val="#ppt_w"/>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childTnLst>
                                </p:cTn>
                              </p:par>
                              <p:par>
                                <p:cTn id="23" presetID="17" presetClass="entr" presetSubtype="1" fill="hold" nodeType="with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ppt_x</p:attrName>
                                        </p:attrNameLst>
                                      </p:cBhvr>
                                      <p:tavLst>
                                        <p:tav tm="0">
                                          <p:val>
                                            <p:strVal val="#ppt_x"/>
                                          </p:val>
                                        </p:tav>
                                        <p:tav tm="100000">
                                          <p:val>
                                            <p:strVal val="#ppt_x"/>
                                          </p:val>
                                        </p:tav>
                                      </p:tavLst>
                                    </p:anim>
                                    <p:anim calcmode="lin" valueType="num">
                                      <p:cBhvr>
                                        <p:cTn id="26" dur="500" fill="hold"/>
                                        <p:tgtEl>
                                          <p:spTgt spid="7"/>
                                        </p:tgtEl>
                                        <p:attrNameLst>
                                          <p:attrName>ppt_y</p:attrName>
                                        </p:attrNameLst>
                                      </p:cBhvr>
                                      <p:tavLst>
                                        <p:tav tm="0">
                                          <p:val>
                                            <p:strVal val="#ppt_y-#ppt_h/2"/>
                                          </p:val>
                                        </p:tav>
                                        <p:tav tm="100000">
                                          <p:val>
                                            <p:strVal val="#ppt_y"/>
                                          </p:val>
                                        </p:tav>
                                      </p:tavLst>
                                    </p:anim>
                                    <p:anim calcmode="lin" valueType="num">
                                      <p:cBhvr>
                                        <p:cTn id="27" dur="500" fill="hold"/>
                                        <p:tgtEl>
                                          <p:spTgt spid="7"/>
                                        </p:tgtEl>
                                        <p:attrNameLst>
                                          <p:attrName>ppt_w</p:attrName>
                                        </p:attrNameLst>
                                      </p:cBhvr>
                                      <p:tavLst>
                                        <p:tav tm="0">
                                          <p:val>
                                            <p:strVal val="#ppt_w"/>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45652"/>
                                        </p:tgtEl>
                                        <p:attrNameLst>
                                          <p:attrName>style.visibility</p:attrName>
                                        </p:attrNameLst>
                                      </p:cBhvr>
                                      <p:to>
                                        <p:strVal val="visible"/>
                                      </p:to>
                                    </p:set>
                                    <p:animEffect transition="in" filter="fade">
                                      <p:cBhvr>
                                        <p:cTn id="33" dur="2000"/>
                                        <p:tgtEl>
                                          <p:spTgt spid="45652"/>
                                        </p:tgtEl>
                                      </p:cBhvr>
                                    </p:animEffect>
                                  </p:childTnLst>
                                </p:cTn>
                              </p:par>
                            </p:childTnLst>
                          </p:cTn>
                        </p:par>
                        <p:par>
                          <p:cTn id="34" fill="hold" nodeType="afterGroup">
                            <p:stCondLst>
                              <p:cond delay="2000"/>
                            </p:stCondLst>
                            <p:childTnLst>
                              <p:par>
                                <p:cTn id="35" presetID="18" presetClass="entr" presetSubtype="6" fill="hold" grpId="0" nodeType="afterEffect">
                                  <p:stCondLst>
                                    <p:cond delay="0"/>
                                  </p:stCondLst>
                                  <p:childTnLst>
                                    <p:set>
                                      <p:cBhvr>
                                        <p:cTn id="36" dur="1" fill="hold">
                                          <p:stCondLst>
                                            <p:cond delay="0"/>
                                          </p:stCondLst>
                                        </p:cTn>
                                        <p:tgtEl>
                                          <p:spTgt spid="45651"/>
                                        </p:tgtEl>
                                        <p:attrNameLst>
                                          <p:attrName>style.visibility</p:attrName>
                                        </p:attrNameLst>
                                      </p:cBhvr>
                                      <p:to>
                                        <p:strVal val="visible"/>
                                      </p:to>
                                    </p:set>
                                    <p:animEffect transition="in" filter="strips(downRight)">
                                      <p:cBhvr>
                                        <p:cTn id="37" dur="500"/>
                                        <p:tgtEl>
                                          <p:spTgt spid="45651"/>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5653"/>
                                        </p:tgtEl>
                                        <p:attrNameLst>
                                          <p:attrName>style.visibility</p:attrName>
                                        </p:attrNameLst>
                                      </p:cBhvr>
                                      <p:to>
                                        <p:strVal val="visible"/>
                                      </p:to>
                                    </p:set>
                                    <p:animEffect transition="in" filter="fade">
                                      <p:cBhvr>
                                        <p:cTn id="42" dur="2000"/>
                                        <p:tgtEl>
                                          <p:spTgt spid="45653"/>
                                        </p:tgtEl>
                                      </p:cBhvr>
                                    </p:animEffect>
                                  </p:childTnLst>
                                </p:cTn>
                              </p:par>
                            </p:childTnLst>
                          </p:cTn>
                        </p:par>
                        <p:par>
                          <p:cTn id="43" fill="hold" nodeType="afterGroup">
                            <p:stCondLst>
                              <p:cond delay="2000"/>
                            </p:stCondLst>
                            <p:childTnLst>
                              <p:par>
                                <p:cTn id="44" presetID="18" presetClass="entr" presetSubtype="6" fill="hold" grpId="0" nodeType="afterEffect">
                                  <p:stCondLst>
                                    <p:cond delay="0"/>
                                  </p:stCondLst>
                                  <p:childTnLst>
                                    <p:set>
                                      <p:cBhvr>
                                        <p:cTn id="45" dur="1" fill="hold">
                                          <p:stCondLst>
                                            <p:cond delay="0"/>
                                          </p:stCondLst>
                                        </p:cTn>
                                        <p:tgtEl>
                                          <p:spTgt spid="45650"/>
                                        </p:tgtEl>
                                        <p:attrNameLst>
                                          <p:attrName>style.visibility</p:attrName>
                                        </p:attrNameLst>
                                      </p:cBhvr>
                                      <p:to>
                                        <p:strVal val="visible"/>
                                      </p:to>
                                    </p:set>
                                    <p:animEffect transition="in" filter="strips(downRight)">
                                      <p:cBhvr>
                                        <p:cTn id="46" dur="500"/>
                                        <p:tgtEl>
                                          <p:spTgt spid="456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640" grpId="0" animBg="1"/>
      <p:bldP spid="45650" grpId="0"/>
      <p:bldP spid="45651" grpId="0"/>
      <p:bldP spid="45652" grpId="0" animBg="1"/>
      <p:bldP spid="4565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1258887" y="438936"/>
            <a:ext cx="4958566" cy="523220"/>
          </a:xfrm>
          <a:prstGeom prst="rect">
            <a:avLst/>
          </a:prstGeom>
          <a:noFill/>
          <a:ln w="9525">
            <a:solidFill>
              <a:schemeClr val="accent1"/>
            </a:solidFill>
            <a:miter lim="800000"/>
            <a:headEnd/>
            <a:tailEnd/>
          </a:ln>
        </p:spPr>
        <p:txBody>
          <a:bodyPr wrap="square">
            <a:spAutoFit/>
          </a:bodyPr>
          <a:lstStyle/>
          <a:p>
            <a:pPr algn="ctr"/>
            <a:r>
              <a:rPr lang="it-IT" sz="2800" b="1" baseline="0" dirty="0">
                <a:solidFill>
                  <a:srgbClr val="C00000"/>
                </a:solidFill>
              </a:rPr>
              <a:t>ANSE (LOOPS) e CURVE (TURNS)</a:t>
            </a:r>
            <a:endParaRPr lang="el-GR" sz="2800" b="1" baseline="0" dirty="0">
              <a:solidFill>
                <a:srgbClr val="C00000"/>
              </a:solidFill>
            </a:endParaRPr>
          </a:p>
        </p:txBody>
      </p:sp>
      <p:sp>
        <p:nvSpPr>
          <p:cNvPr id="21508" name="Text Box 4"/>
          <p:cNvSpPr txBox="1">
            <a:spLocks noChangeArrowheads="1"/>
          </p:cNvSpPr>
          <p:nvPr/>
        </p:nvSpPr>
        <p:spPr bwMode="auto">
          <a:xfrm>
            <a:off x="285750" y="1107303"/>
            <a:ext cx="7334250" cy="2390398"/>
          </a:xfrm>
          <a:prstGeom prst="rect">
            <a:avLst/>
          </a:prstGeom>
          <a:noFill/>
          <a:ln w="9525">
            <a:noFill/>
            <a:miter lim="800000"/>
            <a:headEnd/>
            <a:tailEnd/>
          </a:ln>
        </p:spPr>
        <p:txBody>
          <a:bodyPr wrap="square">
            <a:spAutoFit/>
          </a:bodyPr>
          <a:lstStyle/>
          <a:p>
            <a:r>
              <a:rPr lang="it-IT" sz="2800" dirty="0">
                <a:solidFill>
                  <a:srgbClr val="0000FF"/>
                </a:solidFill>
              </a:rPr>
              <a:t>Determinano dei </a:t>
            </a:r>
            <a:r>
              <a:rPr lang="it-IT" sz="2800" b="1" dirty="0">
                <a:solidFill>
                  <a:srgbClr val="0000FF"/>
                </a:solidFill>
              </a:rPr>
              <a:t>cambiamenti direzionali</a:t>
            </a:r>
            <a:r>
              <a:rPr lang="it-IT" sz="2800" dirty="0">
                <a:solidFill>
                  <a:srgbClr val="0000FF"/>
                </a:solidFill>
              </a:rPr>
              <a:t> nella catena polipeptidica, connettendo le </a:t>
            </a:r>
            <a:r>
              <a:rPr lang="el-GR" sz="2800" dirty="0">
                <a:solidFill>
                  <a:srgbClr val="0000FF"/>
                </a:solidFill>
              </a:rPr>
              <a:t>α</a:t>
            </a:r>
            <a:r>
              <a:rPr lang="it-IT" sz="2800" dirty="0">
                <a:solidFill>
                  <a:srgbClr val="0000FF"/>
                </a:solidFill>
              </a:rPr>
              <a:t>-eliche o i foglietti </a:t>
            </a:r>
            <a:r>
              <a:rPr lang="el-GR" sz="2800" dirty="0">
                <a:solidFill>
                  <a:srgbClr val="0000FF"/>
                </a:solidFill>
              </a:rPr>
              <a:t>β</a:t>
            </a:r>
            <a:r>
              <a:rPr lang="it-IT" sz="2800" dirty="0">
                <a:solidFill>
                  <a:srgbClr val="0000FF"/>
                </a:solidFill>
              </a:rPr>
              <a:t>.</a:t>
            </a:r>
          </a:p>
          <a:p>
            <a:endParaRPr lang="it-IT" sz="2800" dirty="0">
              <a:solidFill>
                <a:srgbClr val="0000FF"/>
              </a:solidFill>
            </a:endParaRPr>
          </a:p>
          <a:p>
            <a:pPr algn="ctr">
              <a:buFontTx/>
              <a:buChar char="-"/>
            </a:pPr>
            <a:r>
              <a:rPr lang="it-IT" sz="2800" dirty="0"/>
              <a:t> </a:t>
            </a:r>
            <a:r>
              <a:rPr lang="it-IT" sz="2800" dirty="0">
                <a:solidFill>
                  <a:srgbClr val="CC0099"/>
                </a:solidFill>
              </a:rPr>
              <a:t>Hanno </a:t>
            </a:r>
            <a:r>
              <a:rPr lang="it-IT" sz="2800" b="1" dirty="0">
                <a:solidFill>
                  <a:srgbClr val="CC0099"/>
                </a:solidFill>
              </a:rPr>
              <a:t>conformazioni limitate</a:t>
            </a:r>
            <a:r>
              <a:rPr lang="it-IT" sz="2800" dirty="0">
                <a:solidFill>
                  <a:srgbClr val="CC0099"/>
                </a:solidFill>
              </a:rPr>
              <a:t> dagli angoli di legame </a:t>
            </a:r>
            <a:r>
              <a:rPr lang="el-GR" sz="2800" dirty="0">
                <a:solidFill>
                  <a:srgbClr val="CC0099"/>
                </a:solidFill>
              </a:rPr>
              <a:t>Φ</a:t>
            </a:r>
            <a:r>
              <a:rPr lang="it-IT" sz="2800" dirty="0">
                <a:solidFill>
                  <a:srgbClr val="CC0099"/>
                </a:solidFill>
              </a:rPr>
              <a:t> e </a:t>
            </a:r>
            <a:r>
              <a:rPr lang="el-GR" sz="2800" dirty="0">
                <a:solidFill>
                  <a:srgbClr val="CC0099"/>
                </a:solidFill>
              </a:rPr>
              <a:t>Ψ</a:t>
            </a:r>
            <a:endParaRPr lang="it-IT" sz="2800" dirty="0">
              <a:solidFill>
                <a:srgbClr val="CC0099"/>
              </a:solidFill>
            </a:endParaRPr>
          </a:p>
          <a:p>
            <a:pPr algn="ctr">
              <a:buFontTx/>
              <a:buChar char="-"/>
            </a:pPr>
            <a:endParaRPr lang="it-IT" sz="2800" dirty="0">
              <a:solidFill>
                <a:srgbClr val="CC0099"/>
              </a:solidFill>
            </a:endParaRPr>
          </a:p>
          <a:p>
            <a:pPr algn="ctr">
              <a:buFontTx/>
              <a:buChar char="-"/>
            </a:pPr>
            <a:r>
              <a:rPr lang="it-IT" sz="2800" dirty="0"/>
              <a:t> </a:t>
            </a:r>
            <a:r>
              <a:rPr lang="it-IT" sz="2800" dirty="0">
                <a:solidFill>
                  <a:srgbClr val="0000FF"/>
                </a:solidFill>
              </a:rPr>
              <a:t>Permettono alla catena polipeptidica di </a:t>
            </a:r>
            <a:r>
              <a:rPr lang="it-IT" sz="2800" b="1" dirty="0">
                <a:solidFill>
                  <a:srgbClr val="0000FF"/>
                </a:solidFill>
              </a:rPr>
              <a:t>ripiegarsi su stessa </a:t>
            </a:r>
            <a:r>
              <a:rPr lang="it-IT" sz="2800" dirty="0">
                <a:solidFill>
                  <a:srgbClr val="0000FF"/>
                </a:solidFill>
              </a:rPr>
              <a:t>sino ad assumere una struttura tridimensionale più complessa.</a:t>
            </a:r>
          </a:p>
          <a:p>
            <a:pPr algn="ctr">
              <a:buFontTx/>
              <a:buChar char="-"/>
            </a:pPr>
            <a:r>
              <a:rPr lang="it-IT" sz="2800" dirty="0"/>
              <a:t> </a:t>
            </a:r>
            <a:r>
              <a:rPr lang="it-IT" sz="2800" dirty="0">
                <a:solidFill>
                  <a:srgbClr val="CC0099"/>
                </a:solidFill>
              </a:rPr>
              <a:t>Sono stabilizzate da </a:t>
            </a:r>
            <a:r>
              <a:rPr lang="it-IT" sz="2800" b="1" dirty="0">
                <a:solidFill>
                  <a:srgbClr val="CC0099"/>
                </a:solidFill>
              </a:rPr>
              <a:t>legami idrogeno</a:t>
            </a:r>
            <a:r>
              <a:rPr lang="it-IT" sz="2800" dirty="0">
                <a:solidFill>
                  <a:srgbClr val="CC0099"/>
                </a:solidFill>
              </a:rPr>
              <a:t> interni</a:t>
            </a:r>
            <a:endParaRPr lang="el-GR" sz="2800" dirty="0">
              <a:solidFill>
                <a:srgbClr val="CC0099"/>
              </a:solidFill>
            </a:endParaRPr>
          </a:p>
        </p:txBody>
      </p:sp>
      <p:sp>
        <p:nvSpPr>
          <p:cNvPr id="128005" name="Rectangle 5"/>
          <p:cNvSpPr>
            <a:spLocks noChangeArrowheads="1"/>
          </p:cNvSpPr>
          <p:nvPr/>
        </p:nvSpPr>
        <p:spPr bwMode="auto">
          <a:xfrm>
            <a:off x="228600" y="238881"/>
            <a:ext cx="7579704" cy="523220"/>
          </a:xfrm>
          <a:prstGeom prst="rect">
            <a:avLst/>
          </a:prstGeom>
          <a:noFill/>
          <a:ln w="9525">
            <a:noFill/>
            <a:miter lim="800000"/>
            <a:headEnd/>
            <a:tailEnd/>
          </a:ln>
          <a:effectLst/>
        </p:spPr>
        <p:txBody>
          <a:bodyPr wrap="none">
            <a:spAutoFit/>
          </a:bodyPr>
          <a:lstStyle/>
          <a:p>
            <a:pPr>
              <a:defRPr/>
            </a:pPr>
            <a:r>
              <a:rPr lang="it-IT" sz="2800" b="1" dirty="0">
                <a:solidFill>
                  <a:schemeClr val="accent2"/>
                </a:solidFill>
                <a:effectLst>
                  <a:outerShdw blurRad="38100" dist="38100" dir="2700000" algn="tl">
                    <a:srgbClr val="C0C0C0"/>
                  </a:outerShdw>
                </a:effectLst>
              </a:rPr>
              <a:t>RIPIEGAMENTI=Strutture secondarie non ripetute</a:t>
            </a:r>
          </a:p>
        </p:txBody>
      </p:sp>
      <p:pic>
        <p:nvPicPr>
          <p:cNvPr id="6" name="Picture 8" descr="v0649 [Converted]"/>
          <p:cNvPicPr>
            <a:picLocks noChangeAspect="1" noChangeArrowheads="1"/>
          </p:cNvPicPr>
          <p:nvPr/>
        </p:nvPicPr>
        <p:blipFill>
          <a:blip r:embed="rId2" cstate="print"/>
          <a:srcRect l="66919" b="8209"/>
          <a:stretch>
            <a:fillRect/>
          </a:stretch>
        </p:blipFill>
        <p:spPr bwMode="auto">
          <a:xfrm>
            <a:off x="5617022" y="3608708"/>
            <a:ext cx="2359634" cy="2783286"/>
          </a:xfrm>
          <a:prstGeom prst="rect">
            <a:avLst/>
          </a:prstGeom>
          <a:noFill/>
          <a:ln w="9525">
            <a:noFill/>
            <a:miter lim="800000"/>
            <a:headEnd/>
            <a:tailEnd/>
          </a:ln>
        </p:spPr>
      </p:pic>
      <p:sp>
        <p:nvSpPr>
          <p:cNvPr id="7" name="Text Box 9"/>
          <p:cNvSpPr txBox="1">
            <a:spLocks noChangeArrowheads="1"/>
          </p:cNvSpPr>
          <p:nvPr/>
        </p:nvSpPr>
        <p:spPr bwMode="auto">
          <a:xfrm>
            <a:off x="3200399" y="5782991"/>
            <a:ext cx="2052303" cy="502702"/>
          </a:xfrm>
          <a:prstGeom prst="rect">
            <a:avLst/>
          </a:prstGeom>
          <a:noFill/>
          <a:ln w="9525">
            <a:solidFill>
              <a:schemeClr val="accent1"/>
            </a:solidFill>
            <a:miter lim="800000"/>
            <a:headEnd/>
            <a:tailEnd/>
          </a:ln>
        </p:spPr>
        <p:txBody>
          <a:bodyPr wrap="square">
            <a:spAutoFit/>
          </a:bodyPr>
          <a:lstStyle/>
          <a:p>
            <a:r>
              <a:rPr lang="it-IT" sz="2000" dirty="0">
                <a:solidFill>
                  <a:srgbClr val="0000FF"/>
                </a:solidFill>
              </a:rPr>
              <a:t>2 </a:t>
            </a:r>
            <a:r>
              <a:rPr lang="el-GR" sz="2000" i="1" dirty="0">
                <a:solidFill>
                  <a:srgbClr val="0000FF"/>
                </a:solidFill>
              </a:rPr>
              <a:t>α</a:t>
            </a:r>
            <a:r>
              <a:rPr lang="it-IT" sz="2000" dirty="0">
                <a:solidFill>
                  <a:srgbClr val="0000FF"/>
                </a:solidFill>
              </a:rPr>
              <a:t>-eliche e 4 filamenti </a:t>
            </a:r>
            <a:r>
              <a:rPr lang="el-GR" sz="2000" i="1" dirty="0">
                <a:solidFill>
                  <a:srgbClr val="0000FF"/>
                </a:solidFill>
              </a:rPr>
              <a:t>β</a:t>
            </a:r>
            <a:r>
              <a:rPr lang="it-IT" sz="2000" i="1" dirty="0">
                <a:solidFill>
                  <a:srgbClr val="0000FF"/>
                </a:solidFill>
              </a:rPr>
              <a:t> </a:t>
            </a:r>
          </a:p>
          <a:p>
            <a:r>
              <a:rPr lang="it-IT" sz="2000" dirty="0">
                <a:solidFill>
                  <a:srgbClr val="0000FF"/>
                </a:solidFill>
              </a:rPr>
              <a:t>uniti da anse e curve</a:t>
            </a:r>
            <a:endParaRPr lang="el-GR" sz="2000" i="1" dirty="0">
              <a:solidFill>
                <a:srgbClr val="0000FF"/>
              </a:solidFill>
            </a:endParaRPr>
          </a:p>
        </p:txBody>
      </p:sp>
      <p:pic>
        <p:nvPicPr>
          <p:cNvPr id="8" name="Picture 14" descr="v0613 [Converted]"/>
          <p:cNvPicPr>
            <a:picLocks noChangeAspect="1" noChangeArrowheads="1"/>
          </p:cNvPicPr>
          <p:nvPr/>
        </p:nvPicPr>
        <p:blipFill>
          <a:blip r:embed="rId3" cstate="print"/>
          <a:srcRect l="50061" t="17090"/>
          <a:stretch>
            <a:fillRect/>
          </a:stretch>
        </p:blipFill>
        <p:spPr bwMode="auto">
          <a:xfrm>
            <a:off x="394493" y="5131765"/>
            <a:ext cx="1728788" cy="1136650"/>
          </a:xfrm>
          <a:prstGeom prst="rect">
            <a:avLst/>
          </a:prstGeom>
          <a:noFill/>
          <a:ln w="9525">
            <a:noFill/>
            <a:miter lim="800000"/>
            <a:headEnd/>
            <a:tailEnd/>
          </a:ln>
        </p:spPr>
      </p:pic>
      <p:sp>
        <p:nvSpPr>
          <p:cNvPr id="11" name="Line 4"/>
          <p:cNvSpPr>
            <a:spLocks noChangeShapeType="1"/>
          </p:cNvSpPr>
          <p:nvPr/>
        </p:nvSpPr>
        <p:spPr bwMode="auto">
          <a:xfrm flipH="1">
            <a:off x="1033969" y="4115201"/>
            <a:ext cx="481013" cy="1077913"/>
          </a:xfrm>
          <a:prstGeom prst="line">
            <a:avLst/>
          </a:prstGeom>
          <a:noFill/>
          <a:ln w="57150">
            <a:solidFill>
              <a:srgbClr val="00CC00"/>
            </a:solidFill>
            <a:round/>
            <a:headEnd/>
            <a:tailEnd type="triangle" w="med" len="med"/>
          </a:ln>
        </p:spPr>
        <p:txBody>
          <a:bodyPr/>
          <a:lstStyle/>
          <a:p>
            <a:endParaRPr lang="it-IT"/>
          </a:p>
        </p:txBody>
      </p:sp>
      <p:grpSp>
        <p:nvGrpSpPr>
          <p:cNvPr id="2" name="Gruppo 1"/>
          <p:cNvGrpSpPr/>
          <p:nvPr/>
        </p:nvGrpSpPr>
        <p:grpSpPr>
          <a:xfrm>
            <a:off x="907811" y="3630211"/>
            <a:ext cx="4470622" cy="954107"/>
            <a:chOff x="1141905" y="3634065"/>
            <a:chExt cx="4470622" cy="954107"/>
          </a:xfrm>
          <a:solidFill>
            <a:schemeClr val="accent6">
              <a:lumMod val="20000"/>
              <a:lumOff val="80000"/>
            </a:schemeClr>
          </a:solidFill>
        </p:grpSpPr>
        <p:sp>
          <p:nvSpPr>
            <p:cNvPr id="10" name="Text Box 3"/>
            <p:cNvSpPr txBox="1">
              <a:spLocks noChangeArrowheads="1"/>
            </p:cNvSpPr>
            <p:nvPr/>
          </p:nvSpPr>
          <p:spPr bwMode="auto">
            <a:xfrm>
              <a:off x="1141905" y="3760811"/>
              <a:ext cx="1022350" cy="523875"/>
            </a:xfrm>
            <a:prstGeom prst="rect">
              <a:avLst/>
            </a:prstGeom>
            <a:noFill/>
            <a:ln w="9525">
              <a:noFill/>
              <a:miter lim="800000"/>
              <a:headEnd/>
              <a:tailEnd/>
            </a:ln>
          </p:spPr>
          <p:txBody>
            <a:bodyPr wrap="none">
              <a:spAutoFit/>
            </a:bodyPr>
            <a:lstStyle/>
            <a:p>
              <a:r>
                <a:rPr lang="it-IT" sz="2800" baseline="0" dirty="0">
                  <a:solidFill>
                    <a:srgbClr val="C00000"/>
                  </a:solidFill>
                </a:rPr>
                <a:t>ANSE</a:t>
              </a:r>
              <a:r>
                <a:rPr lang="it-IT" sz="2000" baseline="0" dirty="0"/>
                <a:t> </a:t>
              </a:r>
              <a:endParaRPr lang="it-IT" sz="2000" baseline="0" dirty="0">
                <a:solidFill>
                  <a:srgbClr val="FF0000"/>
                </a:solidFill>
              </a:endParaRPr>
            </a:p>
          </p:txBody>
        </p:sp>
        <p:sp>
          <p:nvSpPr>
            <p:cNvPr id="12" name="Text Box 5"/>
            <p:cNvSpPr txBox="1">
              <a:spLocks noChangeArrowheads="1"/>
            </p:cNvSpPr>
            <p:nvPr/>
          </p:nvSpPr>
          <p:spPr bwMode="auto">
            <a:xfrm>
              <a:off x="3018012" y="3634065"/>
              <a:ext cx="2594515" cy="954107"/>
            </a:xfrm>
            <a:prstGeom prst="rect">
              <a:avLst/>
            </a:prstGeom>
            <a:grpFill/>
            <a:ln w="9525">
              <a:noFill/>
              <a:miter lim="800000"/>
              <a:headEnd/>
              <a:tailEnd/>
            </a:ln>
            <a:scene3d>
              <a:camera prst="orthographicFront"/>
              <a:lightRig rig="threePt" dir="t"/>
            </a:scene3d>
            <a:sp3d>
              <a:bevelT/>
            </a:sp3d>
          </p:spPr>
          <p:txBody>
            <a:bodyPr wrap="square">
              <a:spAutoFit/>
            </a:bodyPr>
            <a:lstStyle/>
            <a:p>
              <a:r>
                <a:rPr lang="it-IT" sz="1400" baseline="0" dirty="0">
                  <a:solidFill>
                    <a:srgbClr val="0000FF"/>
                  </a:solidFill>
                </a:rPr>
                <a:t>Composte da residui </a:t>
              </a:r>
              <a:r>
                <a:rPr lang="it-IT" sz="1400" baseline="0" dirty="0" err="1">
                  <a:solidFill>
                    <a:srgbClr val="0000FF"/>
                  </a:solidFill>
                </a:rPr>
                <a:t>idrofilici</a:t>
              </a:r>
              <a:r>
                <a:rPr lang="it-IT" sz="1400" baseline="0" dirty="0">
                  <a:solidFill>
                    <a:srgbClr val="0000FF"/>
                  </a:solidFill>
                </a:rPr>
                <a:t>, e sono presenti sulla superficie della proteina, dove formano legami H con l’H</a:t>
              </a:r>
              <a:r>
                <a:rPr lang="it-IT" sz="1400" baseline="-25000" dirty="0">
                  <a:solidFill>
                    <a:srgbClr val="0000FF"/>
                  </a:solidFill>
                </a:rPr>
                <a:t>2</a:t>
              </a:r>
              <a:r>
                <a:rPr lang="it-IT" sz="1400" baseline="0" dirty="0">
                  <a:solidFill>
                    <a:srgbClr val="0000FF"/>
                  </a:solidFill>
                </a:rPr>
                <a:t>O </a:t>
              </a:r>
            </a:p>
          </p:txBody>
        </p:sp>
      </p:grpSp>
      <p:sp>
        <p:nvSpPr>
          <p:cNvPr id="14" name="Line 7"/>
          <p:cNvSpPr>
            <a:spLocks noChangeShapeType="1"/>
          </p:cNvSpPr>
          <p:nvPr/>
        </p:nvSpPr>
        <p:spPr bwMode="auto">
          <a:xfrm>
            <a:off x="4648392" y="5351223"/>
            <a:ext cx="1371600" cy="274638"/>
          </a:xfrm>
          <a:prstGeom prst="line">
            <a:avLst/>
          </a:prstGeom>
          <a:noFill/>
          <a:ln w="57150">
            <a:solidFill>
              <a:srgbClr val="00CC00"/>
            </a:solidFill>
            <a:round/>
            <a:headEnd/>
            <a:tailEnd type="triangle" w="med" len="med"/>
          </a:ln>
        </p:spPr>
        <p:txBody>
          <a:bodyPr/>
          <a:lstStyle/>
          <a:p>
            <a:endParaRPr lang="it-IT"/>
          </a:p>
        </p:txBody>
      </p:sp>
      <p:sp>
        <p:nvSpPr>
          <p:cNvPr id="15" name="Line 7"/>
          <p:cNvSpPr>
            <a:spLocks noChangeShapeType="1"/>
          </p:cNvSpPr>
          <p:nvPr/>
        </p:nvSpPr>
        <p:spPr bwMode="auto">
          <a:xfrm flipH="1" flipV="1">
            <a:off x="7699744" y="3784098"/>
            <a:ext cx="678654" cy="301"/>
          </a:xfrm>
          <a:prstGeom prst="line">
            <a:avLst/>
          </a:prstGeom>
          <a:noFill/>
          <a:ln w="57150">
            <a:solidFill>
              <a:srgbClr val="00CC00"/>
            </a:solidFill>
            <a:round/>
            <a:headEnd/>
            <a:tailEnd type="triangle" w="med" len="med"/>
          </a:ln>
        </p:spPr>
        <p:txBody>
          <a:bodyPr/>
          <a:lstStyle/>
          <a:p>
            <a:endParaRPr lang="it-IT"/>
          </a:p>
        </p:txBody>
      </p:sp>
      <p:sp>
        <p:nvSpPr>
          <p:cNvPr id="16" name="Text Box 3"/>
          <p:cNvSpPr txBox="1">
            <a:spLocks noChangeArrowheads="1"/>
          </p:cNvSpPr>
          <p:nvPr/>
        </p:nvSpPr>
        <p:spPr bwMode="auto">
          <a:xfrm>
            <a:off x="3945669" y="5151168"/>
            <a:ext cx="817596" cy="400110"/>
          </a:xfrm>
          <a:prstGeom prst="rect">
            <a:avLst/>
          </a:prstGeom>
          <a:noFill/>
          <a:ln w="9525">
            <a:noFill/>
            <a:miter lim="800000"/>
            <a:headEnd/>
            <a:tailEnd/>
          </a:ln>
        </p:spPr>
        <p:txBody>
          <a:bodyPr wrap="none">
            <a:spAutoFit/>
          </a:bodyPr>
          <a:lstStyle/>
          <a:p>
            <a:r>
              <a:rPr lang="it-IT" sz="2000" dirty="0">
                <a:solidFill>
                  <a:srgbClr val="C00000"/>
                </a:solidFill>
              </a:rPr>
              <a:t>ANSA</a:t>
            </a:r>
            <a:r>
              <a:rPr lang="it-IT" sz="1600" dirty="0"/>
              <a:t> </a:t>
            </a:r>
            <a:endParaRPr lang="it-IT" sz="1600" dirty="0">
              <a:solidFill>
                <a:srgbClr val="FF0000"/>
              </a:solidFill>
            </a:endParaRPr>
          </a:p>
        </p:txBody>
      </p:sp>
      <p:sp>
        <p:nvSpPr>
          <p:cNvPr id="17" name="Text Box 3"/>
          <p:cNvSpPr txBox="1">
            <a:spLocks noChangeArrowheads="1"/>
          </p:cNvSpPr>
          <p:nvPr/>
        </p:nvSpPr>
        <p:spPr bwMode="auto">
          <a:xfrm>
            <a:off x="8326404" y="3545556"/>
            <a:ext cx="817596" cy="400110"/>
          </a:xfrm>
          <a:prstGeom prst="rect">
            <a:avLst/>
          </a:prstGeom>
          <a:noFill/>
          <a:ln w="9525">
            <a:noFill/>
            <a:miter lim="800000"/>
            <a:headEnd/>
            <a:tailEnd/>
          </a:ln>
        </p:spPr>
        <p:txBody>
          <a:bodyPr wrap="none">
            <a:spAutoFit/>
          </a:bodyPr>
          <a:lstStyle/>
          <a:p>
            <a:r>
              <a:rPr lang="it-IT" sz="2000" dirty="0">
                <a:solidFill>
                  <a:srgbClr val="C00000"/>
                </a:solidFill>
              </a:rPr>
              <a:t>ANSA</a:t>
            </a:r>
            <a:r>
              <a:rPr lang="it-IT" sz="1600" dirty="0"/>
              <a:t> </a:t>
            </a:r>
            <a:endParaRPr lang="it-IT" sz="1600" dirty="0">
              <a:solidFill>
                <a:srgbClr val="FF0000"/>
              </a:solidFill>
            </a:endParaRPr>
          </a:p>
        </p:txBody>
      </p:sp>
      <p:sp>
        <p:nvSpPr>
          <p:cNvPr id="18" name="Line 7"/>
          <p:cNvSpPr>
            <a:spLocks noChangeShapeType="1"/>
          </p:cNvSpPr>
          <p:nvPr/>
        </p:nvSpPr>
        <p:spPr bwMode="auto">
          <a:xfrm flipH="1">
            <a:off x="7620000" y="4419600"/>
            <a:ext cx="453656" cy="152400"/>
          </a:xfrm>
          <a:prstGeom prst="line">
            <a:avLst/>
          </a:prstGeom>
          <a:noFill/>
          <a:ln w="57150">
            <a:solidFill>
              <a:schemeClr val="accent2">
                <a:lumMod val="60000"/>
                <a:lumOff val="40000"/>
              </a:schemeClr>
            </a:solidFill>
            <a:round/>
            <a:headEnd/>
            <a:tailEnd type="triangle" w="med" len="med"/>
          </a:ln>
        </p:spPr>
        <p:txBody>
          <a:bodyPr/>
          <a:lstStyle/>
          <a:p>
            <a:endParaRPr lang="it-IT"/>
          </a:p>
        </p:txBody>
      </p:sp>
      <p:sp>
        <p:nvSpPr>
          <p:cNvPr id="19" name="Text Box 3"/>
          <p:cNvSpPr txBox="1">
            <a:spLocks noChangeArrowheads="1"/>
          </p:cNvSpPr>
          <p:nvPr/>
        </p:nvSpPr>
        <p:spPr bwMode="auto">
          <a:xfrm>
            <a:off x="8031109" y="4184208"/>
            <a:ext cx="904863" cy="400110"/>
          </a:xfrm>
          <a:prstGeom prst="rect">
            <a:avLst/>
          </a:prstGeom>
          <a:noFill/>
          <a:ln w="9525">
            <a:noFill/>
            <a:miter lim="800000"/>
            <a:headEnd/>
            <a:tailEnd/>
          </a:ln>
        </p:spPr>
        <p:txBody>
          <a:bodyPr wrap="none">
            <a:spAutoFit/>
          </a:bodyPr>
          <a:lstStyle/>
          <a:p>
            <a:r>
              <a:rPr lang="it-IT" sz="2000" dirty="0">
                <a:solidFill>
                  <a:schemeClr val="accent6">
                    <a:lumMod val="60000"/>
                    <a:lumOff val="40000"/>
                  </a:schemeClr>
                </a:solidFill>
              </a:rPr>
              <a:t>CURVA</a:t>
            </a:r>
            <a:endParaRPr lang="it-IT" sz="1600" dirty="0">
              <a:solidFill>
                <a:schemeClr val="accent6">
                  <a:lumMod val="60000"/>
                  <a:lumOff val="40000"/>
                </a:schemeClr>
              </a:solidFill>
            </a:endParaRPr>
          </a:p>
        </p:txBody>
      </p:sp>
      <p:sp>
        <p:nvSpPr>
          <p:cNvPr id="20" name="Text Box 3"/>
          <p:cNvSpPr txBox="1">
            <a:spLocks noChangeArrowheads="1"/>
          </p:cNvSpPr>
          <p:nvPr/>
        </p:nvSpPr>
        <p:spPr bwMode="auto">
          <a:xfrm>
            <a:off x="7168793" y="5893892"/>
            <a:ext cx="904863" cy="400110"/>
          </a:xfrm>
          <a:prstGeom prst="rect">
            <a:avLst/>
          </a:prstGeom>
          <a:noFill/>
          <a:ln w="9525">
            <a:noFill/>
            <a:miter lim="800000"/>
            <a:headEnd/>
            <a:tailEnd/>
          </a:ln>
        </p:spPr>
        <p:txBody>
          <a:bodyPr wrap="none">
            <a:spAutoFit/>
          </a:bodyPr>
          <a:lstStyle/>
          <a:p>
            <a:r>
              <a:rPr lang="it-IT" sz="2000" dirty="0">
                <a:solidFill>
                  <a:schemeClr val="accent6">
                    <a:lumMod val="60000"/>
                    <a:lumOff val="40000"/>
                  </a:schemeClr>
                </a:solidFill>
              </a:rPr>
              <a:t>CURVA</a:t>
            </a:r>
            <a:endParaRPr lang="it-IT" sz="1600" dirty="0">
              <a:solidFill>
                <a:schemeClr val="accent6">
                  <a:lumMod val="60000"/>
                  <a:lumOff val="40000"/>
                </a:schemeClr>
              </a:solidFill>
            </a:endParaRPr>
          </a:p>
        </p:txBody>
      </p:sp>
      <p:sp>
        <p:nvSpPr>
          <p:cNvPr id="21" name="Line 7"/>
          <p:cNvSpPr>
            <a:spLocks noChangeShapeType="1"/>
          </p:cNvSpPr>
          <p:nvPr/>
        </p:nvSpPr>
        <p:spPr bwMode="auto">
          <a:xfrm flipH="1" flipV="1">
            <a:off x="7168793" y="5795900"/>
            <a:ext cx="443544" cy="145647"/>
          </a:xfrm>
          <a:prstGeom prst="line">
            <a:avLst/>
          </a:prstGeom>
          <a:noFill/>
          <a:ln w="57150">
            <a:solidFill>
              <a:schemeClr val="accent2">
                <a:lumMod val="60000"/>
                <a:lumOff val="40000"/>
              </a:schemeClr>
            </a:solidFill>
            <a:round/>
            <a:headEnd/>
            <a:tailEnd type="triangle" w="med" len="med"/>
          </a:ln>
        </p:spPr>
        <p:txBody>
          <a:bodyPr/>
          <a:lstStyle/>
          <a:p>
            <a:endParaRPr lang="it-IT"/>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arn(inVertical)">
                                      <p:cBhvr>
                                        <p:cTn id="12" dur="1000"/>
                                        <p:tgtEl>
                                          <p:spTgt spid="11"/>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125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barn(inVertical)">
                                      <p:cBhvr>
                                        <p:cTn id="21" dur="1250"/>
                                        <p:tgtEl>
                                          <p:spTgt spid="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par>
                          <p:cTn id="25" fill="hold">
                            <p:stCondLst>
                              <p:cond delay="1250"/>
                            </p:stCondLst>
                            <p:childTnLst>
                              <p:par>
                                <p:cTn id="26" presetID="22" presetClass="entr" presetSubtype="1"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wipe(up)">
                                      <p:cBhvr>
                                        <p:cTn id="28" dur="1250"/>
                                        <p:tgtEl>
                                          <p:spTgt spid="16"/>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up)">
                                      <p:cBhvr>
                                        <p:cTn id="31" dur="1250"/>
                                        <p:tgtEl>
                                          <p:spTgt spid="14"/>
                                        </p:tgtEl>
                                      </p:cBhvr>
                                    </p:animEffect>
                                  </p:childTnLst>
                                </p:cTn>
                              </p:par>
                            </p:childTnLst>
                          </p:cTn>
                        </p:par>
                        <p:par>
                          <p:cTn id="32" fill="hold">
                            <p:stCondLst>
                              <p:cond delay="2500"/>
                            </p:stCondLst>
                            <p:childTnLst>
                              <p:par>
                                <p:cTn id="33" presetID="16" presetClass="entr" presetSubtype="21"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barn(inVertical)">
                                      <p:cBhvr>
                                        <p:cTn id="35" dur="1250"/>
                                        <p:tgtEl>
                                          <p:spTgt spid="15"/>
                                        </p:tgtEl>
                                      </p:cBhvr>
                                    </p:animEffect>
                                  </p:childTnLst>
                                </p:cTn>
                              </p:par>
                            </p:childTnLst>
                          </p:cTn>
                        </p:par>
                        <p:par>
                          <p:cTn id="36" fill="hold">
                            <p:stCondLst>
                              <p:cond delay="3750"/>
                            </p:stCondLst>
                            <p:childTnLst>
                              <p:par>
                                <p:cTn id="37" presetID="16" presetClass="entr" presetSubtype="21"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barn(inVertical)">
                                      <p:cBhvr>
                                        <p:cTn id="39" dur="1250"/>
                                        <p:tgtEl>
                                          <p:spTgt spid="17"/>
                                        </p:tgtEl>
                                      </p:cBhvr>
                                    </p:animEffect>
                                  </p:childTnLst>
                                </p:cTn>
                              </p:par>
                            </p:childTnLst>
                          </p:cTn>
                        </p:par>
                      </p:childTnLst>
                    </p:cTn>
                  </p:par>
                  <p:par>
                    <p:cTn id="40" fill="hold">
                      <p:stCondLst>
                        <p:cond delay="indefinite"/>
                      </p:stCondLst>
                      <p:childTnLst>
                        <p:par>
                          <p:cTn id="41" fill="hold">
                            <p:stCondLst>
                              <p:cond delay="0"/>
                            </p:stCondLst>
                            <p:childTnLst>
                              <p:par>
                                <p:cTn id="42" presetID="6" presetClass="entr" presetSubtype="16" fill="hold" grpId="0" nodeType="click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circle(in)">
                                      <p:cBhvr>
                                        <p:cTn id="44" dur="1750"/>
                                        <p:tgtEl>
                                          <p:spTgt spid="18"/>
                                        </p:tgtEl>
                                      </p:cBhvr>
                                    </p:animEffect>
                                  </p:childTnLst>
                                </p:cTn>
                              </p:par>
                              <p:par>
                                <p:cTn id="45" presetID="6" presetClass="entr" presetSubtype="16" fill="hold" grpId="0" nodeType="with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circle(in)">
                                      <p:cBhvr>
                                        <p:cTn id="47" dur="1750"/>
                                        <p:tgtEl>
                                          <p:spTgt spid="19"/>
                                        </p:tgtEl>
                                      </p:cBhvr>
                                    </p:animEffect>
                                  </p:childTnLst>
                                </p:cTn>
                              </p:par>
                              <p:par>
                                <p:cTn id="48" presetID="6" presetClass="entr" presetSubtype="16" fill="hold" grpId="0" nodeType="with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circle(in)">
                                      <p:cBhvr>
                                        <p:cTn id="50" dur="1750"/>
                                        <p:tgtEl>
                                          <p:spTgt spid="20"/>
                                        </p:tgtEl>
                                      </p:cBhvr>
                                    </p:animEffect>
                                  </p:childTnLst>
                                </p:cTn>
                              </p:par>
                              <p:par>
                                <p:cTn id="51" presetID="6" presetClass="entr" presetSubtype="16" fill="hold" grpId="0" nodeType="with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circle(in)">
                                      <p:cBhvr>
                                        <p:cTn id="53" dur="17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4" grpId="0" animBg="1"/>
      <p:bldP spid="15" grpId="0" animBg="1"/>
      <p:bldP spid="16" grpId="0"/>
      <p:bldP spid="17" grpId="0"/>
      <p:bldP spid="18" grpId="0" animBg="1"/>
      <p:bldP spid="19" grpId="0"/>
      <p:bldP spid="20" grpId="0"/>
      <p:bldP spid="2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o 1"/>
          <p:cNvGrpSpPr/>
          <p:nvPr/>
        </p:nvGrpSpPr>
        <p:grpSpPr>
          <a:xfrm>
            <a:off x="960406" y="2584885"/>
            <a:ext cx="6991780" cy="4044329"/>
            <a:chOff x="257380" y="2774887"/>
            <a:chExt cx="6991780" cy="4044329"/>
          </a:xfrm>
        </p:grpSpPr>
        <p:grpSp>
          <p:nvGrpSpPr>
            <p:cNvPr id="15" name="Group 2"/>
            <p:cNvGrpSpPr>
              <a:grpSpLocks/>
            </p:cNvGrpSpPr>
            <p:nvPr/>
          </p:nvGrpSpPr>
          <p:grpSpPr bwMode="auto">
            <a:xfrm>
              <a:off x="257380" y="2774887"/>
              <a:ext cx="6991780" cy="4044329"/>
              <a:chOff x="-2143" y="942"/>
              <a:chExt cx="6245" cy="3814"/>
            </a:xfrm>
          </p:grpSpPr>
          <p:pic>
            <p:nvPicPr>
              <p:cNvPr id="16" name="Picture 3" descr="figure 4-07a"/>
              <p:cNvPicPr>
                <a:picLocks noChangeAspect="1" noChangeArrowheads="1"/>
              </p:cNvPicPr>
              <p:nvPr/>
            </p:nvPicPr>
            <p:blipFill>
              <a:blip r:embed="rId2" cstate="print"/>
              <a:srcRect/>
              <a:stretch>
                <a:fillRect/>
              </a:stretch>
            </p:blipFill>
            <p:spPr bwMode="auto">
              <a:xfrm>
                <a:off x="-2143" y="942"/>
                <a:ext cx="6245" cy="3814"/>
              </a:xfrm>
              <a:prstGeom prst="rect">
                <a:avLst/>
              </a:prstGeom>
              <a:noFill/>
              <a:ln w="9525">
                <a:noFill/>
                <a:miter lim="800000"/>
                <a:headEnd/>
                <a:tailEnd/>
              </a:ln>
            </p:spPr>
          </p:pic>
          <p:sp>
            <p:nvSpPr>
              <p:cNvPr id="17" name="Text Box 4"/>
              <p:cNvSpPr txBox="1">
                <a:spLocks noChangeArrowheads="1"/>
              </p:cNvSpPr>
              <p:nvPr/>
            </p:nvSpPr>
            <p:spPr bwMode="auto">
              <a:xfrm>
                <a:off x="1094" y="1426"/>
                <a:ext cx="722" cy="261"/>
              </a:xfrm>
              <a:prstGeom prst="rect">
                <a:avLst/>
              </a:prstGeom>
              <a:solidFill>
                <a:srgbClr val="FFFF00"/>
              </a:solidFill>
              <a:ln w="9525">
                <a:noFill/>
                <a:miter lim="800000"/>
                <a:headEnd/>
                <a:tailEnd/>
              </a:ln>
            </p:spPr>
            <p:txBody>
              <a:bodyPr wrap="none" lIns="0" tIns="0" rIns="0" bIns="0">
                <a:spAutoFit/>
              </a:bodyPr>
              <a:lstStyle/>
              <a:p>
                <a:r>
                  <a:rPr lang="it-IT" sz="1800" b="1" dirty="0"/>
                  <a:t> Glicina  </a:t>
                </a:r>
              </a:p>
            </p:txBody>
          </p:sp>
          <p:sp>
            <p:nvSpPr>
              <p:cNvPr id="18" name="Text Box 5"/>
              <p:cNvSpPr txBox="1">
                <a:spLocks noChangeArrowheads="1"/>
              </p:cNvSpPr>
              <p:nvPr/>
            </p:nvSpPr>
            <p:spPr bwMode="auto">
              <a:xfrm>
                <a:off x="1444" y="1763"/>
                <a:ext cx="295" cy="250"/>
              </a:xfrm>
              <a:prstGeom prst="rect">
                <a:avLst/>
              </a:prstGeom>
              <a:noFill/>
              <a:ln w="9525">
                <a:noFill/>
                <a:miter lim="800000"/>
                <a:headEnd/>
                <a:tailEnd/>
              </a:ln>
            </p:spPr>
            <p:txBody>
              <a:bodyPr wrap="none">
                <a:spAutoFit/>
              </a:bodyPr>
              <a:lstStyle/>
              <a:p>
                <a:r>
                  <a:rPr lang="it-IT" sz="2000" b="1" dirty="0"/>
                  <a:t>C</a:t>
                </a:r>
                <a:r>
                  <a:rPr lang="el-GR" sz="2000" b="1" i="1" dirty="0"/>
                  <a:t>α</a:t>
                </a:r>
              </a:p>
            </p:txBody>
          </p:sp>
          <p:sp>
            <p:nvSpPr>
              <p:cNvPr id="19" name="Text Box 6"/>
              <p:cNvSpPr txBox="1">
                <a:spLocks noChangeArrowheads="1"/>
              </p:cNvSpPr>
              <p:nvPr/>
            </p:nvSpPr>
            <p:spPr bwMode="auto">
              <a:xfrm>
                <a:off x="2733" y="1451"/>
                <a:ext cx="295" cy="250"/>
              </a:xfrm>
              <a:prstGeom prst="rect">
                <a:avLst/>
              </a:prstGeom>
              <a:noFill/>
              <a:ln w="9525">
                <a:noFill/>
                <a:miter lim="800000"/>
                <a:headEnd/>
                <a:tailEnd/>
              </a:ln>
            </p:spPr>
            <p:txBody>
              <a:bodyPr wrap="none">
                <a:spAutoFit/>
              </a:bodyPr>
              <a:lstStyle/>
              <a:p>
                <a:r>
                  <a:rPr lang="it-IT" sz="2000" b="1" dirty="0"/>
                  <a:t>C</a:t>
                </a:r>
                <a:r>
                  <a:rPr lang="el-GR" sz="2000" b="1" i="1" dirty="0"/>
                  <a:t>α</a:t>
                </a:r>
              </a:p>
            </p:txBody>
          </p:sp>
          <p:sp>
            <p:nvSpPr>
              <p:cNvPr id="20" name="Text Box 7"/>
              <p:cNvSpPr txBox="1">
                <a:spLocks noChangeArrowheads="1"/>
              </p:cNvSpPr>
              <p:nvPr/>
            </p:nvSpPr>
            <p:spPr bwMode="auto">
              <a:xfrm>
                <a:off x="2994" y="3290"/>
                <a:ext cx="295" cy="250"/>
              </a:xfrm>
              <a:prstGeom prst="rect">
                <a:avLst/>
              </a:prstGeom>
              <a:noFill/>
              <a:ln w="9525">
                <a:noFill/>
                <a:miter lim="800000"/>
                <a:headEnd/>
                <a:tailEnd/>
              </a:ln>
            </p:spPr>
            <p:txBody>
              <a:bodyPr wrap="none">
                <a:spAutoFit/>
              </a:bodyPr>
              <a:lstStyle/>
              <a:p>
                <a:r>
                  <a:rPr lang="it-IT" sz="2000" b="1" dirty="0"/>
                  <a:t>C</a:t>
                </a:r>
                <a:r>
                  <a:rPr lang="el-GR" sz="2000" b="1" i="1" dirty="0"/>
                  <a:t>α</a:t>
                </a:r>
              </a:p>
            </p:txBody>
          </p:sp>
          <p:sp>
            <p:nvSpPr>
              <p:cNvPr id="21" name="Text Box 8"/>
              <p:cNvSpPr txBox="1">
                <a:spLocks noChangeArrowheads="1"/>
              </p:cNvSpPr>
              <p:nvPr/>
            </p:nvSpPr>
            <p:spPr bwMode="auto">
              <a:xfrm>
                <a:off x="1115" y="1622"/>
                <a:ext cx="216" cy="250"/>
              </a:xfrm>
              <a:prstGeom prst="rect">
                <a:avLst/>
              </a:prstGeom>
              <a:noFill/>
              <a:ln w="9525">
                <a:noFill/>
                <a:miter lim="800000"/>
                <a:headEnd/>
                <a:tailEnd/>
              </a:ln>
            </p:spPr>
            <p:txBody>
              <a:bodyPr wrap="none">
                <a:spAutoFit/>
              </a:bodyPr>
              <a:lstStyle/>
              <a:p>
                <a:r>
                  <a:rPr lang="it-IT" sz="2000" b="1" dirty="0"/>
                  <a:t>H</a:t>
                </a:r>
              </a:p>
            </p:txBody>
          </p:sp>
          <p:sp>
            <p:nvSpPr>
              <p:cNvPr id="22" name="Text Box 9"/>
              <p:cNvSpPr txBox="1">
                <a:spLocks noChangeArrowheads="1"/>
              </p:cNvSpPr>
              <p:nvPr/>
            </p:nvSpPr>
            <p:spPr bwMode="auto">
              <a:xfrm>
                <a:off x="-1973" y="3715"/>
                <a:ext cx="654" cy="261"/>
              </a:xfrm>
              <a:prstGeom prst="rect">
                <a:avLst/>
              </a:prstGeom>
              <a:solidFill>
                <a:srgbClr val="FFFF00"/>
              </a:solidFill>
              <a:ln w="9525">
                <a:noFill/>
                <a:miter lim="800000"/>
                <a:headEnd/>
                <a:tailEnd/>
              </a:ln>
            </p:spPr>
            <p:txBody>
              <a:bodyPr wrap="square" lIns="0" tIns="0" rIns="0" bIns="0">
                <a:spAutoFit/>
              </a:bodyPr>
              <a:lstStyle/>
              <a:p>
                <a:r>
                  <a:rPr lang="it-IT" sz="1800" b="1" dirty="0"/>
                  <a:t> Prolina </a:t>
                </a:r>
              </a:p>
            </p:txBody>
          </p:sp>
        </p:grpSp>
        <p:sp>
          <p:nvSpPr>
            <p:cNvPr id="25" name="Text Box 14"/>
            <p:cNvSpPr txBox="1">
              <a:spLocks noChangeArrowheads="1"/>
            </p:cNvSpPr>
            <p:nvPr/>
          </p:nvSpPr>
          <p:spPr bwMode="auto">
            <a:xfrm>
              <a:off x="257380" y="6111860"/>
              <a:ext cx="3677349" cy="400110"/>
            </a:xfrm>
            <a:prstGeom prst="rect">
              <a:avLst/>
            </a:prstGeom>
            <a:solidFill>
              <a:schemeClr val="bg1"/>
            </a:solidFill>
            <a:ln w="9525">
              <a:noFill/>
              <a:miter lim="800000"/>
              <a:headEnd/>
              <a:tailEnd/>
            </a:ln>
          </p:spPr>
          <p:txBody>
            <a:bodyPr wrap="square">
              <a:spAutoFit/>
            </a:bodyPr>
            <a:lstStyle/>
            <a:p>
              <a:r>
                <a:rPr lang="it-IT" sz="2000" b="1" dirty="0">
                  <a:solidFill>
                    <a:srgbClr val="008000"/>
                  </a:solidFill>
                </a:rPr>
                <a:t>        ripiegamento </a:t>
              </a:r>
              <a:r>
                <a:rPr lang="el-GR" sz="2000" b="1" dirty="0">
                  <a:solidFill>
                    <a:srgbClr val="008000"/>
                  </a:solidFill>
                </a:rPr>
                <a:t>β</a:t>
              </a:r>
              <a:r>
                <a:rPr lang="it-IT" sz="2000" b="1" dirty="0">
                  <a:solidFill>
                    <a:srgbClr val="008000"/>
                  </a:solidFill>
                </a:rPr>
                <a:t> di TIPO I          </a:t>
              </a:r>
              <a:endParaRPr lang="el-GR" sz="2000" b="1" dirty="0">
                <a:solidFill>
                  <a:srgbClr val="008000"/>
                </a:solidFill>
              </a:endParaRPr>
            </a:p>
          </p:txBody>
        </p:sp>
        <p:sp>
          <p:nvSpPr>
            <p:cNvPr id="26" name="Text Box 15"/>
            <p:cNvSpPr txBox="1">
              <a:spLocks noChangeArrowheads="1"/>
            </p:cNvSpPr>
            <p:nvPr/>
          </p:nvSpPr>
          <p:spPr bwMode="auto">
            <a:xfrm>
              <a:off x="3830527" y="6111860"/>
              <a:ext cx="3412455" cy="400110"/>
            </a:xfrm>
            <a:prstGeom prst="rect">
              <a:avLst/>
            </a:prstGeom>
            <a:solidFill>
              <a:schemeClr val="bg1"/>
            </a:solidFill>
            <a:ln w="9525">
              <a:noFill/>
              <a:miter lim="800000"/>
              <a:headEnd/>
              <a:tailEnd/>
            </a:ln>
          </p:spPr>
          <p:txBody>
            <a:bodyPr wrap="square">
              <a:spAutoFit/>
            </a:bodyPr>
            <a:lstStyle/>
            <a:p>
              <a:r>
                <a:rPr lang="it-IT" sz="2000" b="1" dirty="0">
                  <a:solidFill>
                    <a:srgbClr val="008000"/>
                  </a:solidFill>
                </a:rPr>
                <a:t>        ripiegamento </a:t>
              </a:r>
              <a:r>
                <a:rPr lang="el-GR" sz="2000" b="1" dirty="0">
                  <a:solidFill>
                    <a:srgbClr val="008000"/>
                  </a:solidFill>
                </a:rPr>
                <a:t>β</a:t>
              </a:r>
              <a:r>
                <a:rPr lang="it-IT" sz="2000" b="1" dirty="0">
                  <a:solidFill>
                    <a:srgbClr val="008000"/>
                  </a:solidFill>
                </a:rPr>
                <a:t> di TIPO II          </a:t>
              </a:r>
              <a:endParaRPr lang="el-GR" sz="2000" b="1" dirty="0">
                <a:solidFill>
                  <a:srgbClr val="008000"/>
                </a:solidFill>
              </a:endParaRPr>
            </a:p>
          </p:txBody>
        </p:sp>
        <p:sp>
          <p:nvSpPr>
            <p:cNvPr id="27" name="Text Box 8"/>
            <p:cNvSpPr txBox="1">
              <a:spLocks noChangeArrowheads="1"/>
            </p:cNvSpPr>
            <p:nvPr/>
          </p:nvSpPr>
          <p:spPr bwMode="auto">
            <a:xfrm>
              <a:off x="1559010" y="5212931"/>
              <a:ext cx="352982" cy="400110"/>
            </a:xfrm>
            <a:prstGeom prst="rect">
              <a:avLst/>
            </a:prstGeom>
            <a:noFill/>
            <a:ln w="9525">
              <a:noFill/>
              <a:miter lim="800000"/>
              <a:headEnd/>
              <a:tailEnd/>
            </a:ln>
          </p:spPr>
          <p:txBody>
            <a:bodyPr wrap="none">
              <a:spAutoFit/>
            </a:bodyPr>
            <a:lstStyle/>
            <a:p>
              <a:r>
                <a:rPr lang="it-IT" sz="2000" b="1" dirty="0"/>
                <a:t>N</a:t>
              </a:r>
            </a:p>
          </p:txBody>
        </p:sp>
        <p:sp>
          <p:nvSpPr>
            <p:cNvPr id="28" name="Text Box 8"/>
            <p:cNvSpPr txBox="1">
              <a:spLocks noChangeArrowheads="1"/>
            </p:cNvSpPr>
            <p:nvPr/>
          </p:nvSpPr>
          <p:spPr bwMode="auto">
            <a:xfrm>
              <a:off x="1280494" y="5484019"/>
              <a:ext cx="530915" cy="369332"/>
            </a:xfrm>
            <a:prstGeom prst="rect">
              <a:avLst/>
            </a:prstGeom>
            <a:noFill/>
            <a:ln w="9525">
              <a:noFill/>
              <a:miter lim="800000"/>
              <a:headEnd/>
              <a:tailEnd/>
            </a:ln>
          </p:spPr>
          <p:txBody>
            <a:bodyPr wrap="none">
              <a:spAutoFit/>
            </a:bodyPr>
            <a:lstStyle/>
            <a:p>
              <a:r>
                <a:rPr lang="it-IT" sz="1800" b="1" dirty="0"/>
                <a:t>CH</a:t>
              </a:r>
              <a:r>
                <a:rPr lang="it-IT" sz="1800" b="1" baseline="-25000" dirty="0"/>
                <a:t>2</a:t>
              </a:r>
              <a:endParaRPr lang="it-IT" sz="1800" b="1" dirty="0"/>
            </a:p>
          </p:txBody>
        </p:sp>
        <p:sp>
          <p:nvSpPr>
            <p:cNvPr id="29" name="Text Box 8"/>
            <p:cNvSpPr txBox="1">
              <a:spLocks noChangeArrowheads="1"/>
            </p:cNvSpPr>
            <p:nvPr/>
          </p:nvSpPr>
          <p:spPr bwMode="auto">
            <a:xfrm>
              <a:off x="691552" y="5164148"/>
              <a:ext cx="530915" cy="369332"/>
            </a:xfrm>
            <a:prstGeom prst="rect">
              <a:avLst/>
            </a:prstGeom>
            <a:noFill/>
            <a:ln w="9525">
              <a:noFill/>
              <a:miter lim="800000"/>
              <a:headEnd/>
              <a:tailEnd/>
            </a:ln>
          </p:spPr>
          <p:txBody>
            <a:bodyPr wrap="none">
              <a:spAutoFit/>
            </a:bodyPr>
            <a:lstStyle/>
            <a:p>
              <a:r>
                <a:rPr lang="it-IT" sz="1800" b="1" dirty="0"/>
                <a:t>CH</a:t>
              </a:r>
              <a:r>
                <a:rPr lang="it-IT" sz="1800" b="1" baseline="-25000" dirty="0"/>
                <a:t>2</a:t>
              </a:r>
              <a:endParaRPr lang="it-IT" sz="1800" b="1" dirty="0"/>
            </a:p>
          </p:txBody>
        </p:sp>
        <p:sp>
          <p:nvSpPr>
            <p:cNvPr id="30" name="Text Box 8"/>
            <p:cNvSpPr txBox="1">
              <a:spLocks noChangeArrowheads="1"/>
            </p:cNvSpPr>
            <p:nvPr/>
          </p:nvSpPr>
          <p:spPr bwMode="auto">
            <a:xfrm>
              <a:off x="325511" y="5228320"/>
              <a:ext cx="530915" cy="369332"/>
            </a:xfrm>
            <a:prstGeom prst="rect">
              <a:avLst/>
            </a:prstGeom>
            <a:noFill/>
            <a:ln w="9525">
              <a:noFill/>
              <a:miter lim="800000"/>
              <a:headEnd/>
              <a:tailEnd/>
            </a:ln>
          </p:spPr>
          <p:txBody>
            <a:bodyPr wrap="none">
              <a:spAutoFit/>
            </a:bodyPr>
            <a:lstStyle/>
            <a:p>
              <a:r>
                <a:rPr lang="it-IT" sz="1800" b="1" dirty="0"/>
                <a:t>CH</a:t>
              </a:r>
              <a:r>
                <a:rPr lang="it-IT" sz="1800" b="1" baseline="-25000" dirty="0"/>
                <a:t>2</a:t>
              </a:r>
              <a:endParaRPr lang="it-IT" sz="1800" b="1" dirty="0"/>
            </a:p>
          </p:txBody>
        </p:sp>
      </p:grpSp>
      <p:grpSp>
        <p:nvGrpSpPr>
          <p:cNvPr id="23554" name="Group 2"/>
          <p:cNvGrpSpPr>
            <a:grpSpLocks/>
          </p:cNvGrpSpPr>
          <p:nvPr/>
        </p:nvGrpSpPr>
        <p:grpSpPr bwMode="auto">
          <a:xfrm>
            <a:off x="94172" y="135510"/>
            <a:ext cx="9219486" cy="1654081"/>
            <a:chOff x="2640" y="1251"/>
            <a:chExt cx="5531" cy="886"/>
          </a:xfrm>
        </p:grpSpPr>
        <p:sp>
          <p:nvSpPr>
            <p:cNvPr id="23557" name="Text Box 3"/>
            <p:cNvSpPr txBox="1">
              <a:spLocks noChangeArrowheads="1"/>
            </p:cNvSpPr>
            <p:nvPr/>
          </p:nvSpPr>
          <p:spPr bwMode="auto">
            <a:xfrm>
              <a:off x="2640" y="1251"/>
              <a:ext cx="648" cy="269"/>
            </a:xfrm>
            <a:prstGeom prst="rect">
              <a:avLst/>
            </a:prstGeom>
            <a:noFill/>
            <a:ln w="9525">
              <a:noFill/>
              <a:miter lim="800000"/>
              <a:headEnd/>
              <a:tailEnd/>
            </a:ln>
          </p:spPr>
          <p:txBody>
            <a:bodyPr wrap="none">
              <a:spAutoFit/>
            </a:bodyPr>
            <a:lstStyle/>
            <a:p>
              <a:r>
                <a:rPr lang="it-IT" dirty="0">
                  <a:solidFill>
                    <a:srgbClr val="FF0000"/>
                  </a:solidFill>
                </a:rPr>
                <a:t>CURVE</a:t>
              </a:r>
            </a:p>
          </p:txBody>
        </p:sp>
        <p:sp>
          <p:nvSpPr>
            <p:cNvPr id="23558" name="Text Box 4"/>
            <p:cNvSpPr txBox="1">
              <a:spLocks noChangeArrowheads="1"/>
            </p:cNvSpPr>
            <p:nvPr/>
          </p:nvSpPr>
          <p:spPr bwMode="auto">
            <a:xfrm>
              <a:off x="3385" y="1269"/>
              <a:ext cx="4786" cy="203"/>
            </a:xfrm>
            <a:prstGeom prst="rect">
              <a:avLst/>
            </a:prstGeom>
            <a:noFill/>
            <a:ln w="9525">
              <a:noFill/>
              <a:miter lim="800000"/>
              <a:headEnd/>
              <a:tailEnd/>
            </a:ln>
          </p:spPr>
          <p:txBody>
            <a:bodyPr wrap="square">
              <a:spAutoFit/>
            </a:bodyPr>
            <a:lstStyle/>
            <a:p>
              <a:r>
                <a:rPr lang="it-IT" sz="2800" dirty="0">
                  <a:solidFill>
                    <a:srgbClr val="0000FF"/>
                  </a:solidFill>
                </a:rPr>
                <a:t>Piccole anse che causano un brusco cambiamento di direzione della catena</a:t>
              </a:r>
            </a:p>
          </p:txBody>
        </p:sp>
        <p:sp>
          <p:nvSpPr>
            <p:cNvPr id="23560" name="Line 6"/>
            <p:cNvSpPr>
              <a:spLocks noChangeShapeType="1"/>
            </p:cNvSpPr>
            <p:nvPr/>
          </p:nvSpPr>
          <p:spPr bwMode="auto">
            <a:xfrm>
              <a:off x="2949" y="1406"/>
              <a:ext cx="98" cy="185"/>
            </a:xfrm>
            <a:prstGeom prst="line">
              <a:avLst/>
            </a:prstGeom>
            <a:noFill/>
            <a:ln w="76200">
              <a:solidFill>
                <a:schemeClr val="accent1">
                  <a:lumMod val="60000"/>
                  <a:lumOff val="40000"/>
                </a:schemeClr>
              </a:solidFill>
              <a:round/>
              <a:headEnd/>
              <a:tailEnd type="triangle" w="med" len="med"/>
            </a:ln>
            <a:scene3d>
              <a:camera prst="orthographicFront"/>
              <a:lightRig rig="threePt" dir="t"/>
            </a:scene3d>
            <a:sp3d>
              <a:bevelT/>
            </a:sp3d>
          </p:spPr>
          <p:txBody>
            <a:bodyPr/>
            <a:lstStyle/>
            <a:p>
              <a:endParaRPr lang="it-IT"/>
            </a:p>
          </p:txBody>
        </p:sp>
        <p:sp>
          <p:nvSpPr>
            <p:cNvPr id="130056" name="Text Box 8"/>
            <p:cNvSpPr txBox="1">
              <a:spLocks noChangeArrowheads="1"/>
            </p:cNvSpPr>
            <p:nvPr/>
          </p:nvSpPr>
          <p:spPr bwMode="auto">
            <a:xfrm>
              <a:off x="2731" y="1593"/>
              <a:ext cx="4003" cy="544"/>
            </a:xfrm>
            <a:prstGeom prst="rect">
              <a:avLst/>
            </a:prstGeom>
            <a:noFill/>
            <a:ln w="9525">
              <a:noFill/>
              <a:miter lim="800000"/>
              <a:headEnd/>
              <a:tailEnd/>
            </a:ln>
            <a:effectLst/>
          </p:spPr>
          <p:txBody>
            <a:bodyPr wrap="square">
              <a:spAutoFit/>
            </a:bodyPr>
            <a:lstStyle/>
            <a:p>
              <a:pPr>
                <a:defRPr/>
              </a:pPr>
              <a:r>
                <a:rPr lang="it-IT" sz="2000" baseline="0" dirty="0">
                  <a:solidFill>
                    <a:srgbClr val="0000FF"/>
                  </a:solidFill>
                </a:rPr>
                <a:t>Curve più comuni: </a:t>
              </a:r>
              <a:r>
                <a:rPr lang="it-IT" sz="2000" b="1" baseline="0" dirty="0">
                  <a:solidFill>
                    <a:srgbClr val="CC3399"/>
                  </a:solidFill>
                </a:rPr>
                <a:t>curve inverse o ripiegamenti </a:t>
              </a:r>
              <a:r>
                <a:rPr lang="el-GR" sz="2000" b="1" baseline="0" dirty="0">
                  <a:solidFill>
                    <a:srgbClr val="CC3399"/>
                  </a:solidFill>
                </a:rPr>
                <a:t>β</a:t>
              </a:r>
              <a:r>
                <a:rPr lang="it-IT" sz="2000" b="1" baseline="0" dirty="0">
                  <a:solidFill>
                    <a:srgbClr val="CC3399"/>
                  </a:solidFill>
                </a:rPr>
                <a:t> (</a:t>
              </a:r>
              <a:r>
                <a:rPr lang="el-GR" sz="2000" b="1" baseline="0" dirty="0">
                  <a:solidFill>
                    <a:srgbClr val="CC3399"/>
                  </a:solidFill>
                </a:rPr>
                <a:t>β</a:t>
              </a:r>
              <a:r>
                <a:rPr lang="it-IT" sz="2000" b="1" baseline="0" dirty="0">
                  <a:solidFill>
                    <a:srgbClr val="CC3399"/>
                  </a:solidFill>
                </a:rPr>
                <a:t>-</a:t>
              </a:r>
              <a:r>
                <a:rPr lang="it-IT" sz="2000" b="1" baseline="0" dirty="0" err="1">
                  <a:solidFill>
                    <a:srgbClr val="CC3399"/>
                  </a:solidFill>
                </a:rPr>
                <a:t>turns</a:t>
              </a:r>
              <a:r>
                <a:rPr lang="it-IT" sz="2000" b="1" baseline="0" dirty="0">
                  <a:solidFill>
                    <a:srgbClr val="CC3399"/>
                  </a:solidFill>
                </a:rPr>
                <a:t>), </a:t>
              </a:r>
              <a:r>
                <a:rPr lang="it-IT" sz="2000" baseline="0" dirty="0">
                  <a:solidFill>
                    <a:srgbClr val="0000FF"/>
                  </a:solidFill>
                </a:rPr>
                <a:t>connettono, per es., </a:t>
              </a:r>
              <a:r>
                <a:rPr lang="it-IT" sz="2000" baseline="0" dirty="0">
                  <a:solidFill>
                    <a:srgbClr val="0000FF"/>
                  </a:solidFill>
                  <a:effectLst>
                    <a:outerShdw blurRad="38100" dist="38100" dir="2700000" algn="tl">
                      <a:srgbClr val="C0C0C0"/>
                    </a:outerShdw>
                  </a:effectLst>
                </a:rPr>
                <a:t>i </a:t>
              </a:r>
              <a:r>
                <a:rPr lang="it-IT" sz="2000" baseline="0" dirty="0">
                  <a:solidFill>
                    <a:srgbClr val="0000FF"/>
                  </a:solidFill>
                </a:rPr>
                <a:t>filamenti </a:t>
              </a:r>
              <a:r>
                <a:rPr lang="el-GR" sz="2000" b="1" baseline="0" dirty="0">
                  <a:solidFill>
                    <a:srgbClr val="CC3399"/>
                  </a:solidFill>
                  <a:effectLst>
                    <a:outerShdw blurRad="38100" dist="38100" dir="2700000" algn="tl">
                      <a:srgbClr val="C0C0C0"/>
                    </a:outerShdw>
                  </a:effectLst>
                </a:rPr>
                <a:t>β</a:t>
              </a:r>
              <a:r>
                <a:rPr lang="it-IT" sz="2000" baseline="0" dirty="0">
                  <a:solidFill>
                    <a:srgbClr val="0000FF"/>
                  </a:solidFill>
                </a:rPr>
                <a:t> in un foglietto </a:t>
              </a:r>
              <a:r>
                <a:rPr lang="el-GR" sz="2000" b="1" baseline="0" dirty="0">
                  <a:solidFill>
                    <a:srgbClr val="CC3399"/>
                  </a:solidFill>
                  <a:effectLst>
                    <a:outerShdw blurRad="38100" dist="38100" dir="2700000" algn="tl">
                      <a:srgbClr val="C0C0C0"/>
                    </a:outerShdw>
                  </a:effectLst>
                </a:rPr>
                <a:t>β</a:t>
              </a:r>
              <a:r>
                <a:rPr lang="it-IT" sz="2000" b="1" baseline="0" dirty="0">
                  <a:solidFill>
                    <a:srgbClr val="CC3399"/>
                  </a:solidFill>
                  <a:effectLst>
                    <a:outerShdw blurRad="38100" dist="38100" dir="2700000" algn="tl">
                      <a:srgbClr val="C0C0C0"/>
                    </a:outerShdw>
                  </a:effectLst>
                </a:rPr>
                <a:t> antiparallelo</a:t>
              </a:r>
            </a:p>
            <a:p>
              <a:pPr>
                <a:defRPr/>
              </a:pPr>
              <a:endParaRPr lang="el-GR" sz="2000" baseline="0" dirty="0">
                <a:solidFill>
                  <a:srgbClr val="FF0000"/>
                </a:solidFill>
                <a:effectLst>
                  <a:outerShdw blurRad="38100" dist="38100" dir="2700000" algn="tl">
                    <a:srgbClr val="C0C0C0"/>
                  </a:outerShdw>
                </a:effectLst>
              </a:endParaRPr>
            </a:p>
          </p:txBody>
        </p:sp>
      </p:grpSp>
      <p:sp>
        <p:nvSpPr>
          <p:cNvPr id="23556" name="Text Box 13"/>
          <p:cNvSpPr txBox="1">
            <a:spLocks noChangeArrowheads="1"/>
          </p:cNvSpPr>
          <p:nvPr/>
        </p:nvSpPr>
        <p:spPr bwMode="auto">
          <a:xfrm>
            <a:off x="167038" y="1616140"/>
            <a:ext cx="6830140" cy="666849"/>
          </a:xfrm>
          <a:prstGeom prst="rect">
            <a:avLst/>
          </a:prstGeom>
          <a:solidFill>
            <a:schemeClr val="accent6">
              <a:lumMod val="20000"/>
              <a:lumOff val="80000"/>
            </a:schemeClr>
          </a:solidFill>
          <a:ln w="28575">
            <a:solidFill>
              <a:schemeClr val="accent1">
                <a:lumMod val="60000"/>
                <a:lumOff val="40000"/>
              </a:schemeClr>
            </a:solidFill>
            <a:miter lim="800000"/>
            <a:headEnd/>
            <a:tailEnd/>
          </a:ln>
          <a:scene3d>
            <a:camera prst="orthographicFront"/>
            <a:lightRig rig="threePt" dir="t"/>
          </a:scene3d>
          <a:sp3d>
            <a:bevelT/>
          </a:sp3d>
        </p:spPr>
        <p:txBody>
          <a:bodyPr wrap="square">
            <a:spAutoFit/>
          </a:bodyPr>
          <a:lstStyle/>
          <a:p>
            <a:r>
              <a:rPr lang="it-IT" sz="2800" dirty="0">
                <a:solidFill>
                  <a:srgbClr val="FF0000"/>
                </a:solidFill>
              </a:rPr>
              <a:t>Tipo I e tipo II </a:t>
            </a:r>
            <a:r>
              <a:rPr lang="it-IT" sz="2800" dirty="0">
                <a:solidFill>
                  <a:srgbClr val="0000FF"/>
                </a:solidFill>
              </a:rPr>
              <a:t>(</a:t>
            </a:r>
            <a:r>
              <a:rPr lang="it-IT" sz="2800" dirty="0">
                <a:solidFill>
                  <a:srgbClr val="FF0000"/>
                </a:solidFill>
              </a:rPr>
              <a:t>4</a:t>
            </a:r>
            <a:r>
              <a:rPr lang="it-IT" sz="2800" dirty="0">
                <a:solidFill>
                  <a:srgbClr val="0000FF"/>
                </a:solidFill>
              </a:rPr>
              <a:t> residui aa; Legame H tra l’ossigeno carbonilico del 1° residuo e l’idrogeno ammidico del 4° residuo)</a:t>
            </a:r>
          </a:p>
        </p:txBody>
      </p:sp>
      <p:pic>
        <p:nvPicPr>
          <p:cNvPr id="14" name="Picture 11" descr="v0613 [Converted]"/>
          <p:cNvPicPr>
            <a:picLocks noChangeAspect="1" noChangeArrowheads="1"/>
          </p:cNvPicPr>
          <p:nvPr/>
        </p:nvPicPr>
        <p:blipFill>
          <a:blip r:embed="rId3" cstate="print"/>
          <a:srcRect t="17090" r="50784"/>
          <a:stretch>
            <a:fillRect/>
          </a:stretch>
        </p:blipFill>
        <p:spPr bwMode="auto">
          <a:xfrm>
            <a:off x="7027551" y="542406"/>
            <a:ext cx="2057400" cy="1373744"/>
          </a:xfrm>
          <a:prstGeom prst="rect">
            <a:avLst/>
          </a:prstGeom>
          <a:noFill/>
          <a:ln w="9525">
            <a:noFill/>
            <a:miter lim="800000"/>
            <a:headEnd/>
            <a:tailEnd/>
          </a:ln>
        </p:spPr>
      </p:pic>
      <p:sp>
        <p:nvSpPr>
          <p:cNvPr id="23" name="AutoShape 12"/>
          <p:cNvSpPr>
            <a:spLocks noChangeArrowheads="1"/>
          </p:cNvSpPr>
          <p:nvPr/>
        </p:nvSpPr>
        <p:spPr bwMode="auto">
          <a:xfrm rot="-5924769">
            <a:off x="2107221" y="2682607"/>
            <a:ext cx="1948998" cy="3213196"/>
          </a:xfrm>
          <a:custGeom>
            <a:avLst/>
            <a:gdLst>
              <a:gd name="T0" fmla="*/ 1522943 w 21600"/>
              <a:gd name="T1" fmla="*/ 2109 h 21600"/>
              <a:gd name="T2" fmla="*/ 148863 w 21600"/>
              <a:gd name="T3" fmla="*/ 2278063 h 21600"/>
              <a:gd name="T4" fmla="*/ 1509839 w 21600"/>
              <a:gd name="T5" fmla="*/ 466581 h 21600"/>
              <a:gd name="T6" fmla="*/ 3275394 w 21600"/>
              <a:gd name="T7" fmla="*/ 2527806 h 21600"/>
              <a:gd name="T8" fmla="*/ 2718846 w 21600"/>
              <a:gd name="T9" fmla="*/ 3256152 h 21600"/>
              <a:gd name="T10" fmla="*/ 2252264 w 21600"/>
              <a:gd name="T11" fmla="*/ 2387114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9362" y="11553"/>
                </a:moveTo>
                <a:cubicBezTo>
                  <a:pt x="19384" y="11303"/>
                  <a:pt x="19396" y="11051"/>
                  <a:pt x="19396" y="10800"/>
                </a:cubicBezTo>
                <a:cubicBezTo>
                  <a:pt x="19396" y="6052"/>
                  <a:pt x="15547" y="2204"/>
                  <a:pt x="10800" y="2204"/>
                </a:cubicBezTo>
                <a:cubicBezTo>
                  <a:pt x="6052" y="2204"/>
                  <a:pt x="2204" y="6052"/>
                  <a:pt x="2204" y="10800"/>
                </a:cubicBezTo>
                <a:lnTo>
                  <a:pt x="0" y="10800"/>
                </a:lnTo>
                <a:cubicBezTo>
                  <a:pt x="0" y="4835"/>
                  <a:pt x="4835" y="0"/>
                  <a:pt x="10800" y="0"/>
                </a:cubicBezTo>
                <a:cubicBezTo>
                  <a:pt x="16764" y="0"/>
                  <a:pt x="21600" y="4835"/>
                  <a:pt x="21600" y="10800"/>
                </a:cubicBezTo>
                <a:cubicBezTo>
                  <a:pt x="21600" y="11116"/>
                  <a:pt x="21586" y="11432"/>
                  <a:pt x="21558" y="11747"/>
                </a:cubicBezTo>
                <a:lnTo>
                  <a:pt x="24247" y="11984"/>
                </a:lnTo>
                <a:lnTo>
                  <a:pt x="20127" y="15437"/>
                </a:lnTo>
                <a:lnTo>
                  <a:pt x="16673" y="11317"/>
                </a:lnTo>
                <a:lnTo>
                  <a:pt x="19362" y="11553"/>
                </a:lnTo>
                <a:close/>
              </a:path>
            </a:pathLst>
          </a:custGeom>
          <a:solidFill>
            <a:srgbClr val="F4F789">
              <a:alpha val="61960"/>
            </a:srgbClr>
          </a:solidFill>
          <a:ln w="9525">
            <a:noFill/>
            <a:miter lim="800000"/>
            <a:headEnd/>
            <a:tailEnd/>
          </a:ln>
        </p:spPr>
        <p:txBody>
          <a:bodyPr wrap="none" anchor="ctr"/>
          <a:lstStyle/>
          <a:p>
            <a:endParaRPr lang="it-IT"/>
          </a:p>
        </p:txBody>
      </p:sp>
      <p:sp>
        <p:nvSpPr>
          <p:cNvPr id="24" name="AutoShape 13"/>
          <p:cNvSpPr>
            <a:spLocks noChangeArrowheads="1"/>
          </p:cNvSpPr>
          <p:nvPr/>
        </p:nvSpPr>
        <p:spPr bwMode="auto">
          <a:xfrm rot="-5924769">
            <a:off x="5749903" y="2692419"/>
            <a:ext cx="1948998" cy="3213196"/>
          </a:xfrm>
          <a:custGeom>
            <a:avLst/>
            <a:gdLst>
              <a:gd name="T0" fmla="*/ 1522943 w 21600"/>
              <a:gd name="T1" fmla="*/ 2109 h 21600"/>
              <a:gd name="T2" fmla="*/ 148863 w 21600"/>
              <a:gd name="T3" fmla="*/ 2278063 h 21600"/>
              <a:gd name="T4" fmla="*/ 1509839 w 21600"/>
              <a:gd name="T5" fmla="*/ 466581 h 21600"/>
              <a:gd name="T6" fmla="*/ 3275394 w 21600"/>
              <a:gd name="T7" fmla="*/ 2527806 h 21600"/>
              <a:gd name="T8" fmla="*/ 2718846 w 21600"/>
              <a:gd name="T9" fmla="*/ 3256152 h 21600"/>
              <a:gd name="T10" fmla="*/ 2252264 w 21600"/>
              <a:gd name="T11" fmla="*/ 2387114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9362" y="11553"/>
                </a:moveTo>
                <a:cubicBezTo>
                  <a:pt x="19384" y="11303"/>
                  <a:pt x="19396" y="11051"/>
                  <a:pt x="19396" y="10800"/>
                </a:cubicBezTo>
                <a:cubicBezTo>
                  <a:pt x="19396" y="6052"/>
                  <a:pt x="15547" y="2204"/>
                  <a:pt x="10800" y="2204"/>
                </a:cubicBezTo>
                <a:cubicBezTo>
                  <a:pt x="6052" y="2204"/>
                  <a:pt x="2204" y="6052"/>
                  <a:pt x="2204" y="10800"/>
                </a:cubicBezTo>
                <a:lnTo>
                  <a:pt x="0" y="10800"/>
                </a:lnTo>
                <a:cubicBezTo>
                  <a:pt x="0" y="4835"/>
                  <a:pt x="4835" y="0"/>
                  <a:pt x="10800" y="0"/>
                </a:cubicBezTo>
                <a:cubicBezTo>
                  <a:pt x="16764" y="0"/>
                  <a:pt x="21600" y="4835"/>
                  <a:pt x="21600" y="10800"/>
                </a:cubicBezTo>
                <a:cubicBezTo>
                  <a:pt x="21600" y="11116"/>
                  <a:pt x="21586" y="11432"/>
                  <a:pt x="21558" y="11747"/>
                </a:cubicBezTo>
                <a:lnTo>
                  <a:pt x="24247" y="11984"/>
                </a:lnTo>
                <a:lnTo>
                  <a:pt x="20127" y="15437"/>
                </a:lnTo>
                <a:lnTo>
                  <a:pt x="16673" y="11317"/>
                </a:lnTo>
                <a:lnTo>
                  <a:pt x="19362" y="11553"/>
                </a:lnTo>
                <a:close/>
              </a:path>
            </a:pathLst>
          </a:custGeom>
          <a:solidFill>
            <a:srgbClr val="F4F789">
              <a:alpha val="58823"/>
            </a:srgbClr>
          </a:solidFill>
          <a:ln w="9525">
            <a:noFill/>
            <a:miter lim="800000"/>
            <a:headEnd/>
            <a:tailEnd/>
          </a:ln>
        </p:spPr>
        <p:txBody>
          <a:bodyPr wrap="none" anchor="ctr"/>
          <a:lstStyle/>
          <a:p>
            <a:endParaRPr lang="it-IT"/>
          </a:p>
        </p:txBody>
      </p:sp>
      <p:sp>
        <p:nvSpPr>
          <p:cNvPr id="3" name="CasellaDiTesto 2"/>
          <p:cNvSpPr txBox="1"/>
          <p:nvPr/>
        </p:nvSpPr>
        <p:spPr>
          <a:xfrm>
            <a:off x="8153400" y="339626"/>
            <a:ext cx="755335" cy="461665"/>
          </a:xfrm>
          <a:prstGeom prst="rect">
            <a:avLst/>
          </a:prstGeom>
          <a:noFill/>
        </p:spPr>
        <p:txBody>
          <a:bodyPr wrap="none" rtlCol="0">
            <a:spAutoFit/>
          </a:bodyPr>
          <a:lstStyle/>
          <a:p>
            <a:r>
              <a:rPr lang="it-IT" dirty="0"/>
              <a:t>180°</a:t>
            </a:r>
          </a:p>
        </p:txBody>
      </p:sp>
      <p:sp>
        <p:nvSpPr>
          <p:cNvPr id="5" name="Freccia in giù 4">
            <a:extLst>
              <a:ext uri="{FF2B5EF4-FFF2-40B4-BE49-F238E27FC236}">
                <a16:creationId xmlns:a16="http://schemas.microsoft.com/office/drawing/2014/main" id="{48B0F520-87D7-42D0-DB1D-E0D4F1090CF6}"/>
              </a:ext>
            </a:extLst>
          </p:cNvPr>
          <p:cNvSpPr/>
          <p:nvPr/>
        </p:nvSpPr>
        <p:spPr>
          <a:xfrm>
            <a:off x="4461008" y="2438559"/>
            <a:ext cx="294095" cy="406858"/>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556"/>
                                        </p:tgtEl>
                                        <p:attrNameLst>
                                          <p:attrName>style.visibility</p:attrName>
                                        </p:attrNameLst>
                                      </p:cBhvr>
                                      <p:to>
                                        <p:strVal val="visible"/>
                                      </p:to>
                                    </p:set>
                                    <p:animEffect transition="in" filter="fade">
                                      <p:cBhvr>
                                        <p:cTn id="7" dur="1250"/>
                                        <p:tgtEl>
                                          <p:spTgt spid="23556"/>
                                        </p:tgtEl>
                                      </p:cBhvr>
                                    </p:animEffect>
                                  </p:childTnLst>
                                </p:cTn>
                              </p:par>
                            </p:childTnLst>
                          </p:cTn>
                        </p:par>
                        <p:par>
                          <p:cTn id="8" fill="hold">
                            <p:stCondLst>
                              <p:cond delay="1250"/>
                            </p:stCondLst>
                            <p:childTnLst>
                              <p:par>
                                <p:cTn id="9" presetID="21" presetClass="entr" presetSubtype="4"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heel(4)">
                                      <p:cBhvr>
                                        <p:cTn id="11" dur="2000"/>
                                        <p:tgtEl>
                                          <p:spTgt spid="23"/>
                                        </p:tgtEl>
                                      </p:cBhvr>
                                    </p:animEffect>
                                  </p:childTnLst>
                                </p:cTn>
                              </p:par>
                              <p:par>
                                <p:cTn id="12" presetID="21" presetClass="entr" presetSubtype="4" fill="hold" grpId="0" nodeType="with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wheel(4)">
                                      <p:cBhvr>
                                        <p:cTn id="14" dur="2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6" grpId="0" animBg="1"/>
      <p:bldP spid="23" grpId="0" animBg="1"/>
      <p:bldP spid="2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82B8A986-98A9-47DF-B132-B94F3BC2D270}"/>
              </a:ext>
            </a:extLst>
          </p:cNvPr>
          <p:cNvPicPr>
            <a:picLocks noChangeAspect="1"/>
          </p:cNvPicPr>
          <p:nvPr/>
        </p:nvPicPr>
        <p:blipFill rotWithShape="1">
          <a:blip r:embed="rId2"/>
          <a:srcRect l="71667"/>
          <a:stretch/>
        </p:blipFill>
        <p:spPr>
          <a:xfrm>
            <a:off x="42937" y="1219200"/>
            <a:ext cx="1813560" cy="4800600"/>
          </a:xfrm>
          <a:prstGeom prst="rect">
            <a:avLst/>
          </a:prstGeom>
        </p:spPr>
      </p:pic>
      <p:sp>
        <p:nvSpPr>
          <p:cNvPr id="3" name="CasellaDiTesto 2">
            <a:extLst>
              <a:ext uri="{FF2B5EF4-FFF2-40B4-BE49-F238E27FC236}">
                <a16:creationId xmlns:a16="http://schemas.microsoft.com/office/drawing/2014/main" id="{4000A497-F51F-416B-9902-AD663690FC26}"/>
              </a:ext>
            </a:extLst>
          </p:cNvPr>
          <p:cNvSpPr txBox="1"/>
          <p:nvPr/>
        </p:nvSpPr>
        <p:spPr>
          <a:xfrm>
            <a:off x="1676400" y="304800"/>
            <a:ext cx="6147452" cy="461665"/>
          </a:xfrm>
          <a:prstGeom prst="rect">
            <a:avLst/>
          </a:prstGeom>
          <a:noFill/>
        </p:spPr>
        <p:txBody>
          <a:bodyPr wrap="none" rtlCol="0">
            <a:spAutoFit/>
          </a:bodyPr>
          <a:lstStyle/>
          <a:p>
            <a:r>
              <a:rPr lang="it-IT" dirty="0"/>
              <a:t>Altre strutture secondarie regolari meno diffuse</a:t>
            </a:r>
          </a:p>
        </p:txBody>
      </p:sp>
      <p:sp>
        <p:nvSpPr>
          <p:cNvPr id="4" name="CasellaDiTesto 3">
            <a:extLst>
              <a:ext uri="{FF2B5EF4-FFF2-40B4-BE49-F238E27FC236}">
                <a16:creationId xmlns:a16="http://schemas.microsoft.com/office/drawing/2014/main" id="{4E6D8F26-9C61-4B3A-9778-23ED82EEDB15}"/>
              </a:ext>
            </a:extLst>
          </p:cNvPr>
          <p:cNvSpPr txBox="1"/>
          <p:nvPr/>
        </p:nvSpPr>
        <p:spPr>
          <a:xfrm>
            <a:off x="3650791" y="954475"/>
            <a:ext cx="1106200" cy="461665"/>
          </a:xfrm>
          <a:prstGeom prst="rect">
            <a:avLst/>
          </a:prstGeom>
          <a:solidFill>
            <a:schemeClr val="bg1"/>
          </a:solidFill>
        </p:spPr>
        <p:txBody>
          <a:bodyPr wrap="none" rtlCol="0">
            <a:spAutoFit/>
          </a:bodyPr>
          <a:lstStyle/>
          <a:p>
            <a:r>
              <a:rPr lang="it-IT" b="1" dirty="0">
                <a:solidFill>
                  <a:srgbClr val="FF0000"/>
                </a:solidFill>
              </a:rPr>
              <a:t>Elica 3</a:t>
            </a:r>
            <a:r>
              <a:rPr lang="it-IT" sz="1100" b="1" dirty="0">
                <a:solidFill>
                  <a:srgbClr val="FF0000"/>
                </a:solidFill>
              </a:rPr>
              <a:t>10 </a:t>
            </a:r>
            <a:endParaRPr lang="it-IT" b="1" dirty="0">
              <a:solidFill>
                <a:srgbClr val="FF0000"/>
              </a:solidFill>
            </a:endParaRPr>
          </a:p>
        </p:txBody>
      </p:sp>
      <p:sp>
        <p:nvSpPr>
          <p:cNvPr id="5" name="CasellaDiTesto 4">
            <a:extLst>
              <a:ext uri="{FF2B5EF4-FFF2-40B4-BE49-F238E27FC236}">
                <a16:creationId xmlns:a16="http://schemas.microsoft.com/office/drawing/2014/main" id="{D237AF48-BCB2-49CB-A675-4040168B997F}"/>
              </a:ext>
            </a:extLst>
          </p:cNvPr>
          <p:cNvSpPr txBox="1"/>
          <p:nvPr/>
        </p:nvSpPr>
        <p:spPr>
          <a:xfrm>
            <a:off x="3327212" y="1373316"/>
            <a:ext cx="2590800" cy="1200329"/>
          </a:xfrm>
          <a:prstGeom prst="rect">
            <a:avLst/>
          </a:prstGeom>
          <a:solidFill>
            <a:schemeClr val="bg1"/>
          </a:solidFill>
        </p:spPr>
        <p:txBody>
          <a:bodyPr wrap="square" rtlCol="0">
            <a:spAutoFit/>
          </a:bodyPr>
          <a:lstStyle/>
          <a:p>
            <a:r>
              <a:rPr lang="it-IT" dirty="0"/>
              <a:t>Contiene 3 residui per giro</a:t>
            </a:r>
          </a:p>
          <a:p>
            <a:r>
              <a:rPr lang="it-IT" dirty="0"/>
              <a:t> (10 atomi per giro)</a:t>
            </a:r>
          </a:p>
        </p:txBody>
      </p:sp>
      <p:sp>
        <p:nvSpPr>
          <p:cNvPr id="6" name="CasellaDiTesto 5">
            <a:extLst>
              <a:ext uri="{FF2B5EF4-FFF2-40B4-BE49-F238E27FC236}">
                <a16:creationId xmlns:a16="http://schemas.microsoft.com/office/drawing/2014/main" id="{FC850A88-65CA-48FC-B511-18B414E86B46}"/>
              </a:ext>
            </a:extLst>
          </p:cNvPr>
          <p:cNvSpPr txBox="1"/>
          <p:nvPr/>
        </p:nvSpPr>
        <p:spPr>
          <a:xfrm>
            <a:off x="6859255" y="1228894"/>
            <a:ext cx="1070934" cy="461665"/>
          </a:xfrm>
          <a:prstGeom prst="rect">
            <a:avLst/>
          </a:prstGeom>
          <a:solidFill>
            <a:schemeClr val="bg1"/>
          </a:solidFill>
        </p:spPr>
        <p:txBody>
          <a:bodyPr wrap="none" rtlCol="0">
            <a:spAutoFit/>
          </a:bodyPr>
          <a:lstStyle/>
          <a:p>
            <a:r>
              <a:rPr lang="it-IT" b="1" dirty="0">
                <a:solidFill>
                  <a:srgbClr val="FF0000"/>
                </a:solidFill>
              </a:rPr>
              <a:t>Elica  </a:t>
            </a:r>
            <a:r>
              <a:rPr lang="el-GR" b="1" dirty="0">
                <a:solidFill>
                  <a:srgbClr val="FF0000"/>
                </a:solidFill>
                <a:latin typeface="Times New Roman" panose="02020603050405020304" pitchFamily="18" charset="0"/>
                <a:cs typeface="Times New Roman" panose="02020603050405020304" pitchFamily="18" charset="0"/>
              </a:rPr>
              <a:t>π</a:t>
            </a:r>
            <a:endParaRPr lang="it-IT" b="1" dirty="0">
              <a:solidFill>
                <a:srgbClr val="FF0000"/>
              </a:solidFill>
            </a:endParaRPr>
          </a:p>
        </p:txBody>
      </p:sp>
      <p:sp>
        <p:nvSpPr>
          <p:cNvPr id="7" name="CasellaDiTesto 6">
            <a:extLst>
              <a:ext uri="{FF2B5EF4-FFF2-40B4-BE49-F238E27FC236}">
                <a16:creationId xmlns:a16="http://schemas.microsoft.com/office/drawing/2014/main" id="{93244FEA-B8A6-493D-8A04-C4423E28FF8C}"/>
              </a:ext>
            </a:extLst>
          </p:cNvPr>
          <p:cNvSpPr txBox="1"/>
          <p:nvPr/>
        </p:nvSpPr>
        <p:spPr>
          <a:xfrm>
            <a:off x="6495259" y="1690559"/>
            <a:ext cx="2648741" cy="1631216"/>
          </a:xfrm>
          <a:prstGeom prst="rect">
            <a:avLst/>
          </a:prstGeom>
          <a:solidFill>
            <a:schemeClr val="bg1"/>
          </a:solidFill>
        </p:spPr>
        <p:txBody>
          <a:bodyPr wrap="square" rtlCol="0">
            <a:spAutoFit/>
          </a:bodyPr>
          <a:lstStyle/>
          <a:p>
            <a:r>
              <a:rPr lang="it-IT" sz="2000" baseline="0" dirty="0"/>
              <a:t>Elica con 4.4 residui per giro</a:t>
            </a:r>
          </a:p>
          <a:p>
            <a:r>
              <a:rPr lang="it-IT" sz="2000" baseline="0" dirty="0"/>
              <a:t>(16 atomi per giro)</a:t>
            </a:r>
          </a:p>
          <a:p>
            <a:r>
              <a:rPr lang="it-IT" sz="2000" baseline="0" dirty="0"/>
              <a:t>Chiamata anche elica 4,4 </a:t>
            </a:r>
            <a:r>
              <a:rPr lang="it-IT" sz="2000" baseline="-25000" dirty="0"/>
              <a:t>16</a:t>
            </a:r>
          </a:p>
        </p:txBody>
      </p:sp>
      <p:sp>
        <p:nvSpPr>
          <p:cNvPr id="8" name="CasellaDiTesto 7">
            <a:extLst>
              <a:ext uri="{FF2B5EF4-FFF2-40B4-BE49-F238E27FC236}">
                <a16:creationId xmlns:a16="http://schemas.microsoft.com/office/drawing/2014/main" id="{9742394A-3F77-492D-83EF-9327AB214248}"/>
              </a:ext>
            </a:extLst>
          </p:cNvPr>
          <p:cNvSpPr txBox="1"/>
          <p:nvPr/>
        </p:nvSpPr>
        <p:spPr>
          <a:xfrm>
            <a:off x="1190370" y="5634335"/>
            <a:ext cx="486030" cy="461665"/>
          </a:xfrm>
          <a:prstGeom prst="rect">
            <a:avLst/>
          </a:prstGeom>
          <a:noFill/>
        </p:spPr>
        <p:txBody>
          <a:bodyPr wrap="none" rtlCol="0">
            <a:spAutoFit/>
          </a:bodyPr>
          <a:lstStyle/>
          <a:p>
            <a:r>
              <a:rPr lang="it-IT" dirty="0"/>
              <a:t>SX</a:t>
            </a:r>
          </a:p>
        </p:txBody>
      </p:sp>
      <p:pic>
        <p:nvPicPr>
          <p:cNvPr id="2050" name="Picture 2" descr="Elica Polyproline - frwiki.wiki">
            <a:extLst>
              <a:ext uri="{FF2B5EF4-FFF2-40B4-BE49-F238E27FC236}">
                <a16:creationId xmlns:a16="http://schemas.microsoft.com/office/drawing/2014/main" id="{027E6491-0EC1-5CB4-4D7D-35AC830DA77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32504" y="1907232"/>
            <a:ext cx="1447800" cy="3152775"/>
          </a:xfrm>
          <a:prstGeom prst="rect">
            <a:avLst/>
          </a:prstGeom>
          <a:noFill/>
          <a:extLst>
            <a:ext uri="{909E8E84-426E-40DD-AFC4-6F175D3DCCD1}">
              <a14:hiddenFill xmlns:a14="http://schemas.microsoft.com/office/drawing/2010/main">
                <a:solidFill>
                  <a:srgbClr val="FFFFFF"/>
                </a:solidFill>
              </a14:hiddenFill>
            </a:ext>
          </a:extLst>
        </p:spPr>
      </p:pic>
      <p:pic>
        <p:nvPicPr>
          <p:cNvPr id="10" name="Immagine 9">
            <a:extLst>
              <a:ext uri="{FF2B5EF4-FFF2-40B4-BE49-F238E27FC236}">
                <a16:creationId xmlns:a16="http://schemas.microsoft.com/office/drawing/2014/main" id="{A99609F6-68E7-B93D-EF13-ADA7D4887EAB}"/>
              </a:ext>
            </a:extLst>
          </p:cNvPr>
          <p:cNvPicPr>
            <a:picLocks noChangeAspect="1"/>
          </p:cNvPicPr>
          <p:nvPr/>
        </p:nvPicPr>
        <p:blipFill rotWithShape="1">
          <a:blip r:embed="rId4"/>
          <a:srcRect l="32771" t="30741" r="8333" b="16202"/>
          <a:stretch/>
        </p:blipFill>
        <p:spPr>
          <a:xfrm>
            <a:off x="3257716" y="2848474"/>
            <a:ext cx="3043063" cy="1542051"/>
          </a:xfrm>
          <a:prstGeom prst="rect">
            <a:avLst/>
          </a:prstGeom>
        </p:spPr>
      </p:pic>
      <p:pic>
        <p:nvPicPr>
          <p:cNvPr id="12" name="Immagine 11">
            <a:extLst>
              <a:ext uri="{FF2B5EF4-FFF2-40B4-BE49-F238E27FC236}">
                <a16:creationId xmlns:a16="http://schemas.microsoft.com/office/drawing/2014/main" id="{EE2B173F-9038-E054-1C4A-ECE3F1FC3400}"/>
              </a:ext>
            </a:extLst>
          </p:cNvPr>
          <p:cNvPicPr>
            <a:picLocks noChangeAspect="1"/>
          </p:cNvPicPr>
          <p:nvPr/>
        </p:nvPicPr>
        <p:blipFill rotWithShape="1">
          <a:blip r:embed="rId5"/>
          <a:srcRect l="31439" t="33370" r="10834" b="14445"/>
          <a:stretch/>
        </p:blipFill>
        <p:spPr>
          <a:xfrm>
            <a:off x="6632470" y="3536226"/>
            <a:ext cx="2382764" cy="1211626"/>
          </a:xfrm>
          <a:prstGeom prst="rect">
            <a:avLst/>
          </a:prstGeom>
        </p:spPr>
      </p:pic>
      <p:sp>
        <p:nvSpPr>
          <p:cNvPr id="15" name="CasellaDiTesto 14">
            <a:extLst>
              <a:ext uri="{FF2B5EF4-FFF2-40B4-BE49-F238E27FC236}">
                <a16:creationId xmlns:a16="http://schemas.microsoft.com/office/drawing/2014/main" id="{55B2454D-0225-A202-C513-1460CDF2F5BE}"/>
              </a:ext>
            </a:extLst>
          </p:cNvPr>
          <p:cNvSpPr txBox="1"/>
          <p:nvPr/>
        </p:nvSpPr>
        <p:spPr>
          <a:xfrm>
            <a:off x="110972" y="5638924"/>
            <a:ext cx="2243063" cy="461665"/>
          </a:xfrm>
          <a:prstGeom prst="rect">
            <a:avLst/>
          </a:prstGeom>
          <a:solidFill>
            <a:schemeClr val="bg1"/>
          </a:solidFill>
        </p:spPr>
        <p:txBody>
          <a:bodyPr wrap="square" rtlCol="0">
            <a:spAutoFit/>
          </a:bodyPr>
          <a:lstStyle/>
          <a:p>
            <a:r>
              <a:rPr lang="it-IT" dirty="0"/>
              <a:t>Elica sinistrorsa:</a:t>
            </a:r>
          </a:p>
        </p:txBody>
      </p:sp>
      <p:sp>
        <p:nvSpPr>
          <p:cNvPr id="18" name="CasellaDiTesto 17">
            <a:extLst>
              <a:ext uri="{FF2B5EF4-FFF2-40B4-BE49-F238E27FC236}">
                <a16:creationId xmlns:a16="http://schemas.microsoft.com/office/drawing/2014/main" id="{FA851D0D-FA44-F20B-A6FB-D5E0671B34D3}"/>
              </a:ext>
            </a:extLst>
          </p:cNvPr>
          <p:cNvSpPr txBox="1"/>
          <p:nvPr/>
        </p:nvSpPr>
        <p:spPr>
          <a:xfrm>
            <a:off x="122542" y="6057035"/>
            <a:ext cx="3467910" cy="830997"/>
          </a:xfrm>
          <a:prstGeom prst="rect">
            <a:avLst/>
          </a:prstGeom>
          <a:noFill/>
        </p:spPr>
        <p:txBody>
          <a:bodyPr wrap="square" rtlCol="0">
            <a:spAutoFit/>
          </a:bodyPr>
          <a:lstStyle/>
          <a:p>
            <a:r>
              <a:rPr lang="it-IT" sz="1600" b="1" baseline="0" dirty="0">
                <a:solidFill>
                  <a:srgbClr val="FF0000"/>
                </a:solidFill>
              </a:rPr>
              <a:t>Struttura tipica delle proteine fibrose: es: collagene è costituito da prolina, </a:t>
            </a:r>
            <a:r>
              <a:rPr lang="it-IT" sz="1600" b="1" baseline="0" dirty="0" err="1">
                <a:solidFill>
                  <a:srgbClr val="FF0000"/>
                </a:solidFill>
              </a:rPr>
              <a:t>idrossiprolina</a:t>
            </a:r>
            <a:r>
              <a:rPr lang="it-IT" sz="1600" b="1" baseline="0" dirty="0">
                <a:solidFill>
                  <a:srgbClr val="FF0000"/>
                </a:solidFill>
              </a:rPr>
              <a:t> e glicina)</a:t>
            </a:r>
          </a:p>
        </p:txBody>
      </p:sp>
      <p:sp>
        <p:nvSpPr>
          <p:cNvPr id="19" name="Freccia a sinistra 18">
            <a:extLst>
              <a:ext uri="{FF2B5EF4-FFF2-40B4-BE49-F238E27FC236}">
                <a16:creationId xmlns:a16="http://schemas.microsoft.com/office/drawing/2014/main" id="{1B5B2336-6D61-196C-B812-DE6F2FF05561}"/>
              </a:ext>
            </a:extLst>
          </p:cNvPr>
          <p:cNvSpPr/>
          <p:nvPr/>
        </p:nvSpPr>
        <p:spPr>
          <a:xfrm rot="11908707">
            <a:off x="1436519" y="5087320"/>
            <a:ext cx="978408" cy="28914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CasellaDiTesto 19">
            <a:extLst>
              <a:ext uri="{FF2B5EF4-FFF2-40B4-BE49-F238E27FC236}">
                <a16:creationId xmlns:a16="http://schemas.microsoft.com/office/drawing/2014/main" id="{91F99291-5F0F-C777-587F-D3944FAC968B}"/>
              </a:ext>
            </a:extLst>
          </p:cNvPr>
          <p:cNvSpPr txBox="1"/>
          <p:nvPr/>
        </p:nvSpPr>
        <p:spPr>
          <a:xfrm>
            <a:off x="2430748" y="4898426"/>
            <a:ext cx="2387032" cy="954107"/>
          </a:xfrm>
          <a:prstGeom prst="rect">
            <a:avLst/>
          </a:prstGeom>
          <a:noFill/>
          <a:ln>
            <a:solidFill>
              <a:schemeClr val="accent1"/>
            </a:solidFill>
          </a:ln>
        </p:spPr>
        <p:txBody>
          <a:bodyPr wrap="square" rtlCol="0">
            <a:spAutoFit/>
          </a:bodyPr>
          <a:lstStyle/>
          <a:p>
            <a:pPr algn="just"/>
            <a:r>
              <a:rPr lang="it-IT" sz="1400" b="1" baseline="0" dirty="0"/>
              <a:t>Non ci sono legami idrogeno interni </a:t>
            </a:r>
            <a:r>
              <a:rPr lang="it-IT" sz="1400" b="1" baseline="0" dirty="0" err="1"/>
              <a:t>perchè</a:t>
            </a:r>
            <a:r>
              <a:rPr lang="it-IT" sz="1400" b="1" baseline="0" dirty="0"/>
              <a:t> N e O sono distanti e non sono orientati correttamente</a:t>
            </a:r>
          </a:p>
        </p:txBody>
      </p:sp>
    </p:spTree>
    <p:extLst>
      <p:ext uri="{BB962C8B-B14F-4D97-AF65-F5344CB8AC3E}">
        <p14:creationId xmlns:p14="http://schemas.microsoft.com/office/powerpoint/2010/main" val="3757514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down)">
                                      <p:cBhvr>
                                        <p:cTn id="17" dur="50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wipe(down)">
                                      <p:cBhvr>
                                        <p:cTn id="22" dur="500"/>
                                        <p:tgtEl>
                                          <p:spTgt spid="2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down)">
                                      <p:cBhvr>
                                        <p:cTn id="27" dur="500"/>
                                        <p:tgtEl>
                                          <p:spTgt spid="1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wipe(down)">
                                      <p:cBhvr>
                                        <p:cTn id="32" dur="500"/>
                                        <p:tgtEl>
                                          <p:spTgt spid="4"/>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down)">
                                      <p:cBhvr>
                                        <p:cTn id="35" dur="500"/>
                                        <p:tgtEl>
                                          <p:spTgt spid="5"/>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down)">
                                      <p:cBhvr>
                                        <p:cTn id="40" dur="500"/>
                                        <p:tgtEl>
                                          <p:spTgt spid="10"/>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grpId="0" nodeType="click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wipe(down)">
                                      <p:cBhvr>
                                        <p:cTn id="45" dur="500"/>
                                        <p:tgtEl>
                                          <p:spTgt spid="6"/>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grpId="0" nodeType="clickEffect">
                                  <p:stCondLst>
                                    <p:cond delay="0"/>
                                  </p:stCondLst>
                                  <p:childTnLst>
                                    <p:set>
                                      <p:cBhvr>
                                        <p:cTn id="49" dur="1" fill="hold">
                                          <p:stCondLst>
                                            <p:cond delay="0"/>
                                          </p:stCondLst>
                                        </p:cTn>
                                        <p:tgtEl>
                                          <p:spTgt spid="7"/>
                                        </p:tgtEl>
                                        <p:attrNameLst>
                                          <p:attrName>style.visibility</p:attrName>
                                        </p:attrNameLst>
                                      </p:cBhvr>
                                      <p:to>
                                        <p:strVal val="visible"/>
                                      </p:to>
                                    </p:set>
                                    <p:animEffect transition="in" filter="wipe(down)">
                                      <p:cBhvr>
                                        <p:cTn id="50" dur="500"/>
                                        <p:tgtEl>
                                          <p:spTgt spid="7"/>
                                        </p:tgtEl>
                                      </p:cBhvr>
                                    </p:animEffect>
                                  </p:childTnLst>
                                </p:cTn>
                              </p:par>
                              <p:par>
                                <p:cTn id="51" presetID="22" presetClass="entr" presetSubtype="4" fill="hold" nodeType="with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wipe(down)">
                                      <p:cBhvr>
                                        <p:cTn id="5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P spid="7" grpId="0" animBg="1"/>
      <p:bldP spid="18" grpId="0"/>
      <p:bldP spid="19" grpId="0" animBg="1"/>
      <p:bldP spid="20"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7D0680AA-5399-A78D-D9A0-9300DFE3EE7E}"/>
              </a:ext>
            </a:extLst>
          </p:cNvPr>
          <p:cNvPicPr>
            <a:picLocks noChangeAspect="1"/>
          </p:cNvPicPr>
          <p:nvPr/>
        </p:nvPicPr>
        <p:blipFill rotWithShape="1">
          <a:blip r:embed="rId2"/>
          <a:srcRect l="26667" t="26296" r="13333" b="16746"/>
          <a:stretch/>
        </p:blipFill>
        <p:spPr>
          <a:xfrm>
            <a:off x="1066800" y="1371600"/>
            <a:ext cx="7848600" cy="4191000"/>
          </a:xfrm>
          <a:prstGeom prst="rect">
            <a:avLst/>
          </a:prstGeom>
        </p:spPr>
      </p:pic>
    </p:spTree>
    <p:extLst>
      <p:ext uri="{BB962C8B-B14F-4D97-AF65-F5344CB8AC3E}">
        <p14:creationId xmlns:p14="http://schemas.microsoft.com/office/powerpoint/2010/main" val="34684836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9" name="Text Box 9"/>
          <p:cNvSpPr txBox="1">
            <a:spLocks noChangeArrowheads="1"/>
          </p:cNvSpPr>
          <p:nvPr/>
        </p:nvSpPr>
        <p:spPr bwMode="auto">
          <a:xfrm>
            <a:off x="597588" y="422393"/>
            <a:ext cx="2777729" cy="923330"/>
          </a:xfrm>
          <a:prstGeom prst="rect">
            <a:avLst/>
          </a:prstGeom>
          <a:solidFill>
            <a:schemeClr val="accent6">
              <a:lumMod val="20000"/>
              <a:lumOff val="80000"/>
            </a:schemeClr>
          </a:solidFill>
          <a:ln w="28575">
            <a:solidFill>
              <a:schemeClr val="accent2">
                <a:lumMod val="60000"/>
                <a:lumOff val="40000"/>
              </a:schemeClr>
            </a:solidFill>
            <a:miter lim="800000"/>
            <a:headEnd/>
            <a:tailEnd/>
          </a:ln>
          <a:effectLst/>
        </p:spPr>
        <p:txBody>
          <a:bodyPr>
            <a:spAutoFit/>
          </a:bodyPr>
          <a:lstStyle/>
          <a:p>
            <a:pPr algn="ctr" defTabSz="685800">
              <a:defRPr/>
            </a:pPr>
            <a:r>
              <a:rPr lang="it-IT" sz="2700" b="1" baseline="0" dirty="0">
                <a:solidFill>
                  <a:srgbClr val="660066"/>
                </a:solidFill>
                <a:effectLst>
                  <a:outerShdw blurRad="38100" dist="38100" dir="2700000" algn="tl">
                    <a:srgbClr val="C0C0C0"/>
                  </a:outerShdw>
                </a:effectLst>
              </a:rPr>
              <a:t>STRUTTURA TERZIARIA</a:t>
            </a:r>
          </a:p>
        </p:txBody>
      </p:sp>
      <p:sp>
        <p:nvSpPr>
          <p:cNvPr id="87054" name="Rectangle 14"/>
          <p:cNvSpPr>
            <a:spLocks noChangeArrowheads="1"/>
          </p:cNvSpPr>
          <p:nvPr/>
        </p:nvSpPr>
        <p:spPr bwMode="auto">
          <a:xfrm>
            <a:off x="597588" y="4195843"/>
            <a:ext cx="7734300" cy="1938992"/>
          </a:xfrm>
          <a:prstGeom prst="rect">
            <a:avLst/>
          </a:prstGeom>
          <a:noFill/>
          <a:ln w="9525">
            <a:noFill/>
            <a:miter lim="800000"/>
            <a:headEnd/>
            <a:tailEnd/>
          </a:ln>
          <a:effectLst/>
        </p:spPr>
        <p:txBody>
          <a:bodyPr wrap="square">
            <a:spAutoFit/>
          </a:bodyPr>
          <a:lstStyle/>
          <a:p>
            <a:pPr algn="just" defTabSz="685800">
              <a:defRPr/>
            </a:pPr>
            <a:r>
              <a:rPr lang="it-IT" sz="2000" b="1" baseline="0" dirty="0">
                <a:solidFill>
                  <a:srgbClr val="800080"/>
                </a:solidFill>
                <a:effectLst>
                  <a:outerShdw blurRad="38100" dist="38100" dir="2700000" algn="tl">
                    <a:srgbClr val="C0C0C0"/>
                  </a:outerShdw>
                </a:effectLst>
              </a:rPr>
              <a:t>La catena polipeptidica delle proteine “globulari” oltre ad organizzarsi in strutture di tipo secondario va incontro ad un ulteriore </a:t>
            </a:r>
            <a:r>
              <a:rPr lang="it-IT" sz="2000" b="1" baseline="0" dirty="0">
                <a:solidFill>
                  <a:srgbClr val="C4004F"/>
                </a:solidFill>
                <a:effectLst>
                  <a:outerShdw blurRad="38100" dist="38100" dir="2700000" algn="tl">
                    <a:srgbClr val="C0C0C0"/>
                  </a:outerShdw>
                </a:effectLst>
              </a:rPr>
              <a:t>ripiegamento</a:t>
            </a:r>
            <a:r>
              <a:rPr lang="it-IT" sz="2000" b="1" baseline="0" dirty="0">
                <a:solidFill>
                  <a:srgbClr val="800080"/>
                </a:solidFill>
                <a:effectLst>
                  <a:outerShdw blurRad="38100" dist="38100" dir="2700000" algn="tl">
                    <a:srgbClr val="C0C0C0"/>
                  </a:outerShdw>
                </a:effectLst>
              </a:rPr>
              <a:t> sino ad assumere una struttura fortemente impaccata.</a:t>
            </a:r>
          </a:p>
          <a:p>
            <a:pPr algn="ctr" defTabSz="685800">
              <a:defRPr/>
            </a:pPr>
            <a:endParaRPr lang="it-IT" sz="2000" b="1" baseline="0" dirty="0">
              <a:solidFill>
                <a:srgbClr val="800080"/>
              </a:solidFill>
              <a:effectLst>
                <a:outerShdw blurRad="38100" dist="38100" dir="2700000" algn="tl">
                  <a:srgbClr val="C0C0C0"/>
                </a:outerShdw>
              </a:effectLst>
            </a:endParaRPr>
          </a:p>
          <a:p>
            <a:pPr algn="ctr" defTabSz="685800">
              <a:defRPr/>
            </a:pPr>
            <a:r>
              <a:rPr lang="it-IT" sz="2000" b="1" baseline="0" dirty="0">
                <a:solidFill>
                  <a:srgbClr val="800080"/>
                </a:solidFill>
                <a:effectLst>
                  <a:outerShdw blurRad="38100" dist="38100" dir="2700000" algn="tl">
                    <a:srgbClr val="C0C0C0"/>
                  </a:outerShdw>
                </a:effectLst>
              </a:rPr>
              <a:t>			</a:t>
            </a:r>
          </a:p>
          <a:p>
            <a:pPr algn="ctr" defTabSz="685800">
              <a:defRPr/>
            </a:pPr>
            <a:r>
              <a:rPr lang="it-IT" sz="2000" b="1" baseline="0" dirty="0">
                <a:solidFill>
                  <a:srgbClr val="800080"/>
                </a:solidFill>
                <a:effectLst>
                  <a:outerShdw blurRad="38100" dist="38100" dir="2700000" algn="tl">
                    <a:srgbClr val="C0C0C0"/>
                  </a:outerShdw>
                </a:effectLst>
              </a:rPr>
              <a:t>		(FOLDING)</a:t>
            </a:r>
          </a:p>
        </p:txBody>
      </p:sp>
      <p:pic>
        <p:nvPicPr>
          <p:cNvPr id="87062" name="Picture 22" descr="v0640 [Converted]"/>
          <p:cNvPicPr>
            <a:picLocks noChangeAspect="1" noChangeArrowheads="1"/>
          </p:cNvPicPr>
          <p:nvPr/>
        </p:nvPicPr>
        <p:blipFill>
          <a:blip r:embed="rId2">
            <a:extLst>
              <a:ext uri="{28A0092B-C50C-407E-A947-70E740481C1C}">
                <a14:useLocalDpi xmlns:a14="http://schemas.microsoft.com/office/drawing/2010/main" val="0"/>
              </a:ext>
            </a:extLst>
          </a:blip>
          <a:srcRect l="22620" t="80910" r="19345" b="1364"/>
          <a:stretch>
            <a:fillRect/>
          </a:stretch>
        </p:blipFill>
        <p:spPr bwMode="auto">
          <a:xfrm rot="16200000">
            <a:off x="5210572" y="1552970"/>
            <a:ext cx="1526381" cy="1654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Gruppo 5"/>
          <p:cNvGrpSpPr/>
          <p:nvPr/>
        </p:nvGrpSpPr>
        <p:grpSpPr>
          <a:xfrm>
            <a:off x="1749991" y="1895478"/>
            <a:ext cx="2804824" cy="1040978"/>
            <a:chOff x="457015" y="878221"/>
            <a:chExt cx="3739764" cy="1387970"/>
          </a:xfrm>
        </p:grpSpPr>
        <p:sp>
          <p:nvSpPr>
            <p:cNvPr id="2" name="Figura a mano libera 1"/>
            <p:cNvSpPr/>
            <p:nvPr/>
          </p:nvSpPr>
          <p:spPr>
            <a:xfrm>
              <a:off x="1005016" y="878221"/>
              <a:ext cx="2467100" cy="1316240"/>
            </a:xfrm>
            <a:custGeom>
              <a:avLst/>
              <a:gdLst>
                <a:gd name="connsiteX0" fmla="*/ 0 w 2467100"/>
                <a:gd name="connsiteY0" fmla="*/ 1000006 h 1316240"/>
                <a:gd name="connsiteX1" fmla="*/ 518984 w 2467100"/>
                <a:gd name="connsiteY1" fmla="*/ 744633 h 1316240"/>
                <a:gd name="connsiteX2" fmla="*/ 642552 w 2467100"/>
                <a:gd name="connsiteY2" fmla="*/ 415120 h 1316240"/>
                <a:gd name="connsiteX3" fmla="*/ 963827 w 2467100"/>
                <a:gd name="connsiteY3" fmla="*/ 299790 h 1316240"/>
                <a:gd name="connsiteX4" fmla="*/ 1029730 w 2467100"/>
                <a:gd name="connsiteY4" fmla="*/ 645779 h 1316240"/>
                <a:gd name="connsiteX5" fmla="*/ 428368 w 2467100"/>
                <a:gd name="connsiteY5" fmla="*/ 481022 h 1316240"/>
                <a:gd name="connsiteX6" fmla="*/ 873211 w 2467100"/>
                <a:gd name="connsiteY6" fmla="*/ 36179 h 1316240"/>
                <a:gd name="connsiteX7" fmla="*/ 1960606 w 2467100"/>
                <a:gd name="connsiteY7" fmla="*/ 308028 h 1316240"/>
                <a:gd name="connsiteX8" fmla="*/ 1556952 w 2467100"/>
                <a:gd name="connsiteY8" fmla="*/ 662255 h 1316240"/>
                <a:gd name="connsiteX9" fmla="*/ 1911179 w 2467100"/>
                <a:gd name="connsiteY9" fmla="*/ 827011 h 1316240"/>
                <a:gd name="connsiteX10" fmla="*/ 2413687 w 2467100"/>
                <a:gd name="connsiteY10" fmla="*/ 777584 h 1316240"/>
                <a:gd name="connsiteX11" fmla="*/ 2421925 w 2467100"/>
                <a:gd name="connsiteY11" fmla="*/ 308028 h 1316240"/>
                <a:gd name="connsiteX12" fmla="*/ 2141838 w 2467100"/>
                <a:gd name="connsiteY12" fmla="*/ 3228 h 1316240"/>
                <a:gd name="connsiteX13" fmla="*/ 2141838 w 2467100"/>
                <a:gd name="connsiteY13" fmla="*/ 497498 h 1316240"/>
                <a:gd name="connsiteX14" fmla="*/ 1499287 w 2467100"/>
                <a:gd name="connsiteY14" fmla="*/ 1098860 h 1316240"/>
                <a:gd name="connsiteX15" fmla="*/ 955589 w 2467100"/>
                <a:gd name="connsiteY15" fmla="*/ 942341 h 1316240"/>
                <a:gd name="connsiteX16" fmla="*/ 1161535 w 2467100"/>
                <a:gd name="connsiteY16" fmla="*/ 1313044 h 1316240"/>
                <a:gd name="connsiteX17" fmla="*/ 1935892 w 2467100"/>
                <a:gd name="connsiteY17" fmla="*/ 1131811 h 1316240"/>
                <a:gd name="connsiteX18" fmla="*/ 1935892 w 2467100"/>
                <a:gd name="connsiteY18" fmla="*/ 1131811 h 1316240"/>
                <a:gd name="connsiteX19" fmla="*/ 2413687 w 2467100"/>
                <a:gd name="connsiteY19" fmla="*/ 1123574 h 1316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67100" h="1316240">
                  <a:moveTo>
                    <a:pt x="0" y="1000006"/>
                  </a:moveTo>
                  <a:cubicBezTo>
                    <a:pt x="205946" y="921060"/>
                    <a:pt x="411892" y="842114"/>
                    <a:pt x="518984" y="744633"/>
                  </a:cubicBezTo>
                  <a:cubicBezTo>
                    <a:pt x="626076" y="647152"/>
                    <a:pt x="568412" y="489260"/>
                    <a:pt x="642552" y="415120"/>
                  </a:cubicBezTo>
                  <a:cubicBezTo>
                    <a:pt x="716692" y="340980"/>
                    <a:pt x="899297" y="261347"/>
                    <a:pt x="963827" y="299790"/>
                  </a:cubicBezTo>
                  <a:cubicBezTo>
                    <a:pt x="1028357" y="338233"/>
                    <a:pt x="1118973" y="615574"/>
                    <a:pt x="1029730" y="645779"/>
                  </a:cubicBezTo>
                  <a:cubicBezTo>
                    <a:pt x="940487" y="675984"/>
                    <a:pt x="454454" y="582622"/>
                    <a:pt x="428368" y="481022"/>
                  </a:cubicBezTo>
                  <a:cubicBezTo>
                    <a:pt x="402282" y="379422"/>
                    <a:pt x="617838" y="65011"/>
                    <a:pt x="873211" y="36179"/>
                  </a:cubicBezTo>
                  <a:cubicBezTo>
                    <a:pt x="1128584" y="7347"/>
                    <a:pt x="1846649" y="203682"/>
                    <a:pt x="1960606" y="308028"/>
                  </a:cubicBezTo>
                  <a:cubicBezTo>
                    <a:pt x="2074563" y="412374"/>
                    <a:pt x="1565190" y="575758"/>
                    <a:pt x="1556952" y="662255"/>
                  </a:cubicBezTo>
                  <a:cubicBezTo>
                    <a:pt x="1548714" y="748752"/>
                    <a:pt x="1768390" y="807789"/>
                    <a:pt x="1911179" y="827011"/>
                  </a:cubicBezTo>
                  <a:cubicBezTo>
                    <a:pt x="2053968" y="846233"/>
                    <a:pt x="2328563" y="864081"/>
                    <a:pt x="2413687" y="777584"/>
                  </a:cubicBezTo>
                  <a:cubicBezTo>
                    <a:pt x="2498811" y="691087"/>
                    <a:pt x="2467233" y="437087"/>
                    <a:pt x="2421925" y="308028"/>
                  </a:cubicBezTo>
                  <a:cubicBezTo>
                    <a:pt x="2376617" y="178969"/>
                    <a:pt x="2188519" y="-28350"/>
                    <a:pt x="2141838" y="3228"/>
                  </a:cubicBezTo>
                  <a:cubicBezTo>
                    <a:pt x="2095157" y="34806"/>
                    <a:pt x="2248930" y="314893"/>
                    <a:pt x="2141838" y="497498"/>
                  </a:cubicBezTo>
                  <a:cubicBezTo>
                    <a:pt x="2034746" y="680103"/>
                    <a:pt x="1696995" y="1024720"/>
                    <a:pt x="1499287" y="1098860"/>
                  </a:cubicBezTo>
                  <a:cubicBezTo>
                    <a:pt x="1301579" y="1173000"/>
                    <a:pt x="1011881" y="906644"/>
                    <a:pt x="955589" y="942341"/>
                  </a:cubicBezTo>
                  <a:cubicBezTo>
                    <a:pt x="899297" y="978038"/>
                    <a:pt x="998151" y="1281466"/>
                    <a:pt x="1161535" y="1313044"/>
                  </a:cubicBezTo>
                  <a:cubicBezTo>
                    <a:pt x="1324919" y="1344622"/>
                    <a:pt x="1935892" y="1131811"/>
                    <a:pt x="1935892" y="1131811"/>
                  </a:cubicBezTo>
                  <a:lnTo>
                    <a:pt x="1935892" y="1131811"/>
                  </a:lnTo>
                  <a:lnTo>
                    <a:pt x="2413687" y="1123574"/>
                  </a:lnTo>
                </a:path>
              </a:pathLst>
            </a:custGeom>
            <a:noFill/>
            <a:ln w="381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0" hangingPunct="0"/>
              <a:endParaRPr lang="it-IT" sz="2700" dirty="0">
                <a:solidFill>
                  <a:srgbClr val="FFFFFF"/>
                </a:solidFill>
                <a:latin typeface="Times New Roman"/>
              </a:endParaRPr>
            </a:p>
          </p:txBody>
        </p:sp>
        <p:grpSp>
          <p:nvGrpSpPr>
            <p:cNvPr id="5" name="Gruppo 4"/>
            <p:cNvGrpSpPr/>
            <p:nvPr/>
          </p:nvGrpSpPr>
          <p:grpSpPr>
            <a:xfrm>
              <a:off x="457015" y="1429103"/>
              <a:ext cx="793380" cy="719147"/>
              <a:chOff x="762000" y="2135495"/>
              <a:chExt cx="793380" cy="719147"/>
            </a:xfrm>
          </p:grpSpPr>
          <p:sp>
            <p:nvSpPr>
              <p:cNvPr id="3" name="CasellaDiTesto 2"/>
              <p:cNvSpPr txBox="1"/>
              <p:nvPr/>
            </p:nvSpPr>
            <p:spPr>
              <a:xfrm>
                <a:off x="762000" y="2362200"/>
                <a:ext cx="793380" cy="492442"/>
              </a:xfrm>
              <a:prstGeom prst="rect">
                <a:avLst/>
              </a:prstGeom>
              <a:noFill/>
            </p:spPr>
            <p:txBody>
              <a:bodyPr wrap="none" rtlCol="0">
                <a:spAutoFit/>
              </a:bodyPr>
              <a:lstStyle/>
              <a:p>
                <a:pPr defTabSz="685800" eaLnBrk="0" hangingPunct="0"/>
                <a:r>
                  <a:rPr lang="it-IT" sz="2700" dirty="0">
                    <a:solidFill>
                      <a:srgbClr val="000000"/>
                    </a:solidFill>
                  </a:rPr>
                  <a:t>H</a:t>
                </a:r>
                <a:r>
                  <a:rPr lang="it-IT" sz="2700" baseline="-25000" dirty="0">
                    <a:solidFill>
                      <a:srgbClr val="000000"/>
                    </a:solidFill>
                  </a:rPr>
                  <a:t>3</a:t>
                </a:r>
                <a:r>
                  <a:rPr lang="it-IT" sz="2700" dirty="0">
                    <a:solidFill>
                      <a:srgbClr val="000000"/>
                    </a:solidFill>
                  </a:rPr>
                  <a:t>N</a:t>
                </a:r>
              </a:p>
            </p:txBody>
          </p:sp>
          <p:sp>
            <p:nvSpPr>
              <p:cNvPr id="4" name="CasellaDiTesto 3"/>
              <p:cNvSpPr txBox="1"/>
              <p:nvPr/>
            </p:nvSpPr>
            <p:spPr>
              <a:xfrm>
                <a:off x="1077283" y="2135495"/>
                <a:ext cx="400109" cy="492443"/>
              </a:xfrm>
              <a:prstGeom prst="rect">
                <a:avLst/>
              </a:prstGeom>
              <a:noFill/>
            </p:spPr>
            <p:txBody>
              <a:bodyPr wrap="none" rtlCol="0">
                <a:spAutoFit/>
              </a:bodyPr>
              <a:lstStyle/>
              <a:p>
                <a:pPr defTabSz="685800" eaLnBrk="0" hangingPunct="0"/>
                <a:r>
                  <a:rPr lang="it-IT" sz="2700" dirty="0">
                    <a:solidFill>
                      <a:srgbClr val="000000"/>
                    </a:solidFill>
                  </a:rPr>
                  <a:t>+</a:t>
                </a:r>
              </a:p>
            </p:txBody>
          </p:sp>
        </p:grpSp>
        <p:grpSp>
          <p:nvGrpSpPr>
            <p:cNvPr id="15" name="Gruppo 14"/>
            <p:cNvGrpSpPr/>
            <p:nvPr/>
          </p:nvGrpSpPr>
          <p:grpSpPr>
            <a:xfrm>
              <a:off x="3316143" y="1633400"/>
              <a:ext cx="880636" cy="632791"/>
              <a:chOff x="762000" y="2221852"/>
              <a:chExt cx="880636" cy="632791"/>
            </a:xfrm>
          </p:grpSpPr>
          <p:sp>
            <p:nvSpPr>
              <p:cNvPr id="16" name="CasellaDiTesto 15"/>
              <p:cNvSpPr txBox="1"/>
              <p:nvPr/>
            </p:nvSpPr>
            <p:spPr>
              <a:xfrm>
                <a:off x="762000" y="2362200"/>
                <a:ext cx="814154" cy="492443"/>
              </a:xfrm>
              <a:prstGeom prst="rect">
                <a:avLst/>
              </a:prstGeom>
              <a:noFill/>
            </p:spPr>
            <p:txBody>
              <a:bodyPr wrap="none" rtlCol="0">
                <a:spAutoFit/>
              </a:bodyPr>
              <a:lstStyle/>
              <a:p>
                <a:pPr defTabSz="685800" eaLnBrk="0" hangingPunct="0"/>
                <a:r>
                  <a:rPr lang="it-IT" sz="2700" dirty="0">
                    <a:solidFill>
                      <a:srgbClr val="000000"/>
                    </a:solidFill>
                  </a:rPr>
                  <a:t>COO</a:t>
                </a:r>
              </a:p>
            </p:txBody>
          </p:sp>
          <p:sp>
            <p:nvSpPr>
              <p:cNvPr id="17" name="CasellaDiTesto 16"/>
              <p:cNvSpPr txBox="1"/>
              <p:nvPr/>
            </p:nvSpPr>
            <p:spPr>
              <a:xfrm>
                <a:off x="1302372" y="2221852"/>
                <a:ext cx="340264" cy="492443"/>
              </a:xfrm>
              <a:prstGeom prst="rect">
                <a:avLst/>
              </a:prstGeom>
              <a:noFill/>
            </p:spPr>
            <p:txBody>
              <a:bodyPr wrap="none" rtlCol="0">
                <a:spAutoFit/>
              </a:bodyPr>
              <a:lstStyle/>
              <a:p>
                <a:pPr defTabSz="685800" eaLnBrk="0" hangingPunct="0"/>
                <a:r>
                  <a:rPr lang="it-IT" sz="2700" dirty="0">
                    <a:solidFill>
                      <a:srgbClr val="000000"/>
                    </a:solidFill>
                  </a:rPr>
                  <a:t>-</a:t>
                </a:r>
              </a:p>
            </p:txBody>
          </p:sp>
        </p:grpSp>
      </p:grpSp>
      <p:sp>
        <p:nvSpPr>
          <p:cNvPr id="7" name="Freccia a destra 6"/>
          <p:cNvSpPr/>
          <p:nvPr/>
        </p:nvSpPr>
        <p:spPr>
          <a:xfrm>
            <a:off x="4299617" y="2351487"/>
            <a:ext cx="1222275" cy="171450"/>
          </a:xfrm>
          <a:prstGeom prst="rightArrow">
            <a:avLst/>
          </a:prstGeom>
          <a:solidFill>
            <a:schemeClr val="accent6">
              <a:lumMod val="20000"/>
              <a:lumOff val="80000"/>
            </a:schemeClr>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0" hangingPunct="0"/>
            <a:endParaRPr lang="it-IT" sz="2700">
              <a:solidFill>
                <a:srgbClr val="FFFFFF"/>
              </a:solidFill>
              <a:latin typeface="Times New Roman"/>
            </a:endParaRPr>
          </a:p>
        </p:txBody>
      </p:sp>
      <p:cxnSp>
        <p:nvCxnSpPr>
          <p:cNvPr id="9" name="Connettore 2 8"/>
          <p:cNvCxnSpPr/>
          <p:nvPr/>
        </p:nvCxnSpPr>
        <p:spPr>
          <a:xfrm flipH="1" flipV="1">
            <a:off x="6286500" y="2735395"/>
            <a:ext cx="628650" cy="118931"/>
          </a:xfrm>
          <a:prstGeom prst="straightConnector1">
            <a:avLst/>
          </a:prstGeom>
          <a:ln w="3810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ttore 2 21"/>
          <p:cNvCxnSpPr/>
          <p:nvPr/>
        </p:nvCxnSpPr>
        <p:spPr>
          <a:xfrm flipH="1">
            <a:off x="6257196" y="1737680"/>
            <a:ext cx="600804" cy="564827"/>
          </a:xfrm>
          <a:prstGeom prst="straightConnector1">
            <a:avLst/>
          </a:prstGeom>
          <a:ln w="3810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1" name="CasellaDiTesto 10"/>
          <p:cNvSpPr txBox="1"/>
          <p:nvPr/>
        </p:nvSpPr>
        <p:spPr>
          <a:xfrm>
            <a:off x="6808143" y="1524957"/>
            <a:ext cx="942887" cy="369332"/>
          </a:xfrm>
          <a:prstGeom prst="rect">
            <a:avLst/>
          </a:prstGeom>
          <a:noFill/>
        </p:spPr>
        <p:txBody>
          <a:bodyPr wrap="none" rtlCol="0">
            <a:spAutoFit/>
          </a:bodyPr>
          <a:lstStyle/>
          <a:p>
            <a:pPr defTabSz="685800" eaLnBrk="0" hangingPunct="0"/>
            <a:r>
              <a:rPr lang="el-GR" sz="2700" dirty="0">
                <a:solidFill>
                  <a:srgbClr val="000000"/>
                </a:solidFill>
              </a:rPr>
              <a:t>α</a:t>
            </a:r>
            <a:r>
              <a:rPr lang="it-IT" sz="2700" dirty="0">
                <a:solidFill>
                  <a:srgbClr val="000000"/>
                </a:solidFill>
              </a:rPr>
              <a:t>-eliche</a:t>
            </a:r>
          </a:p>
        </p:txBody>
      </p:sp>
      <p:sp>
        <p:nvSpPr>
          <p:cNvPr id="25" name="CasellaDiTesto 24"/>
          <p:cNvSpPr txBox="1"/>
          <p:nvPr/>
        </p:nvSpPr>
        <p:spPr>
          <a:xfrm>
            <a:off x="6858001" y="2663521"/>
            <a:ext cx="1165319" cy="369332"/>
          </a:xfrm>
          <a:prstGeom prst="rect">
            <a:avLst/>
          </a:prstGeom>
          <a:noFill/>
        </p:spPr>
        <p:txBody>
          <a:bodyPr wrap="none" rtlCol="0">
            <a:spAutoFit/>
          </a:bodyPr>
          <a:lstStyle/>
          <a:p>
            <a:pPr defTabSz="685800" eaLnBrk="0" hangingPunct="0"/>
            <a:r>
              <a:rPr lang="el-GR" sz="2700" dirty="0">
                <a:solidFill>
                  <a:srgbClr val="000000"/>
                </a:solidFill>
                <a:latin typeface="Times New Roman" panose="02020603050405020304" pitchFamily="18" charset="0"/>
                <a:cs typeface="Times New Roman" panose="02020603050405020304" pitchFamily="18" charset="0"/>
              </a:rPr>
              <a:t>β</a:t>
            </a:r>
            <a:r>
              <a:rPr lang="it-IT" sz="2700" dirty="0">
                <a:solidFill>
                  <a:srgbClr val="000000"/>
                </a:solidFill>
                <a:latin typeface="Times New Roman" panose="02020603050405020304" pitchFamily="18" charset="0"/>
                <a:cs typeface="Times New Roman" panose="02020603050405020304" pitchFamily="18" charset="0"/>
              </a:rPr>
              <a:t>-</a:t>
            </a:r>
            <a:r>
              <a:rPr lang="it-IT" sz="2700" dirty="0">
                <a:solidFill>
                  <a:srgbClr val="000000"/>
                </a:solidFill>
              </a:rPr>
              <a:t>foglietto</a:t>
            </a:r>
          </a:p>
        </p:txBody>
      </p:sp>
      <p:sp>
        <p:nvSpPr>
          <p:cNvPr id="8" name="Freccia in giù 7">
            <a:extLst>
              <a:ext uri="{FF2B5EF4-FFF2-40B4-BE49-F238E27FC236}">
                <a16:creationId xmlns:a16="http://schemas.microsoft.com/office/drawing/2014/main" id="{2D68CF5C-054B-A77C-87B3-91F24DB0D41E}"/>
              </a:ext>
            </a:extLst>
          </p:cNvPr>
          <p:cNvSpPr/>
          <p:nvPr/>
        </p:nvSpPr>
        <p:spPr>
          <a:xfrm>
            <a:off x="5257800" y="5200728"/>
            <a:ext cx="321518" cy="34465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427928249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7049"/>
                                        </p:tgtEl>
                                        <p:attrNameLst>
                                          <p:attrName>style.visibility</p:attrName>
                                        </p:attrNameLst>
                                      </p:cBhvr>
                                      <p:to>
                                        <p:strVal val="visible"/>
                                      </p:to>
                                    </p:set>
                                    <p:animEffect transition="in" filter="wipe(down)">
                                      <p:cBhvr>
                                        <p:cTn id="7" dur="500"/>
                                        <p:tgtEl>
                                          <p:spTgt spid="87049"/>
                                        </p:tgtEl>
                                      </p:cBhvr>
                                    </p:animEffect>
                                  </p:childTnLst>
                                </p:cTn>
                              </p:par>
                            </p:childTnLst>
                          </p:cTn>
                        </p:par>
                        <p:par>
                          <p:cTn id="8" fill="hold">
                            <p:stCondLst>
                              <p:cond delay="500"/>
                            </p:stCondLst>
                            <p:childTnLst>
                              <p:par>
                                <p:cTn id="9" presetID="17" presetClass="entr" presetSubtype="1" fill="hold" nodeType="afterEffect">
                                  <p:stCondLst>
                                    <p:cond delay="0"/>
                                  </p:stCondLst>
                                  <p:childTnLst>
                                    <p:set>
                                      <p:cBhvr>
                                        <p:cTn id="10" dur="1" fill="hold">
                                          <p:stCondLst>
                                            <p:cond delay="0"/>
                                          </p:stCondLst>
                                        </p:cTn>
                                        <p:tgtEl>
                                          <p:spTgt spid="87062"/>
                                        </p:tgtEl>
                                        <p:attrNameLst>
                                          <p:attrName>style.visibility</p:attrName>
                                        </p:attrNameLst>
                                      </p:cBhvr>
                                      <p:to>
                                        <p:strVal val="visible"/>
                                      </p:to>
                                    </p:set>
                                    <p:anim calcmode="lin" valueType="num">
                                      <p:cBhvr>
                                        <p:cTn id="11" dur="2000" fill="hold"/>
                                        <p:tgtEl>
                                          <p:spTgt spid="87062"/>
                                        </p:tgtEl>
                                        <p:attrNameLst>
                                          <p:attrName>ppt_x</p:attrName>
                                        </p:attrNameLst>
                                      </p:cBhvr>
                                      <p:tavLst>
                                        <p:tav tm="0">
                                          <p:val>
                                            <p:strVal val="#ppt_x"/>
                                          </p:val>
                                        </p:tav>
                                        <p:tav tm="100000">
                                          <p:val>
                                            <p:strVal val="#ppt_x"/>
                                          </p:val>
                                        </p:tav>
                                      </p:tavLst>
                                    </p:anim>
                                    <p:anim calcmode="lin" valueType="num">
                                      <p:cBhvr>
                                        <p:cTn id="12" dur="2000" fill="hold"/>
                                        <p:tgtEl>
                                          <p:spTgt spid="87062"/>
                                        </p:tgtEl>
                                        <p:attrNameLst>
                                          <p:attrName>ppt_y</p:attrName>
                                        </p:attrNameLst>
                                      </p:cBhvr>
                                      <p:tavLst>
                                        <p:tav tm="0">
                                          <p:val>
                                            <p:strVal val="#ppt_y-#ppt_h/2"/>
                                          </p:val>
                                        </p:tav>
                                        <p:tav tm="100000">
                                          <p:val>
                                            <p:strVal val="#ppt_y"/>
                                          </p:val>
                                        </p:tav>
                                      </p:tavLst>
                                    </p:anim>
                                    <p:anim calcmode="lin" valueType="num">
                                      <p:cBhvr>
                                        <p:cTn id="13" dur="2000" fill="hold"/>
                                        <p:tgtEl>
                                          <p:spTgt spid="87062"/>
                                        </p:tgtEl>
                                        <p:attrNameLst>
                                          <p:attrName>ppt_w</p:attrName>
                                        </p:attrNameLst>
                                      </p:cBhvr>
                                      <p:tavLst>
                                        <p:tav tm="0">
                                          <p:val>
                                            <p:strVal val="#ppt_w"/>
                                          </p:val>
                                        </p:tav>
                                        <p:tav tm="100000">
                                          <p:val>
                                            <p:strVal val="#ppt_w"/>
                                          </p:val>
                                        </p:tav>
                                      </p:tavLst>
                                    </p:anim>
                                    <p:anim calcmode="lin" valueType="num">
                                      <p:cBhvr>
                                        <p:cTn id="14" dur="2000" fill="hold"/>
                                        <p:tgtEl>
                                          <p:spTgt spid="87062"/>
                                        </p:tgtEl>
                                        <p:attrNameLst>
                                          <p:attrName>ppt_h</p:attrName>
                                        </p:attrNameLst>
                                      </p:cBhvr>
                                      <p:tavLst>
                                        <p:tav tm="0">
                                          <p:val>
                                            <p:fltVal val="0"/>
                                          </p:val>
                                        </p:tav>
                                        <p:tav tm="100000">
                                          <p:val>
                                            <p:strVal val="#ppt_h"/>
                                          </p:val>
                                        </p:tav>
                                      </p:tavLst>
                                    </p:anim>
                                  </p:childTnLst>
                                </p:cTn>
                              </p:par>
                            </p:childTnLst>
                          </p:cTn>
                        </p:par>
                        <p:par>
                          <p:cTn id="15" fill="hold">
                            <p:stCondLst>
                              <p:cond delay="2500"/>
                            </p:stCondLst>
                            <p:childTnLst>
                              <p:par>
                                <p:cTn id="16" presetID="10" presetClass="entr" presetSubtype="0" fill="hold" nodeType="after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1500"/>
                                        <p:tgtEl>
                                          <p:spTgt spid="22"/>
                                        </p:tgtEl>
                                      </p:cBhvr>
                                    </p:animEffect>
                                  </p:childTnLst>
                                </p:cTn>
                              </p:par>
                            </p:childTnLst>
                          </p:cTn>
                        </p:par>
                        <p:par>
                          <p:cTn id="19" fill="hold">
                            <p:stCondLst>
                              <p:cond delay="4000"/>
                            </p:stCondLst>
                            <p:childTnLst>
                              <p:par>
                                <p:cTn id="20" presetID="10" presetClass="entr" presetSubtype="0" fill="hold"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500"/>
                                        <p:tgtEl>
                                          <p:spTgt spid="9"/>
                                        </p:tgtEl>
                                      </p:cBhvr>
                                    </p:animEffect>
                                  </p:childTnLst>
                                </p:cTn>
                              </p:par>
                            </p:childTnLst>
                          </p:cTn>
                        </p:par>
                        <p:par>
                          <p:cTn id="23" fill="hold">
                            <p:stCondLst>
                              <p:cond delay="5500"/>
                            </p:stCondLst>
                            <p:childTnLst>
                              <p:par>
                                <p:cTn id="24" presetID="10" presetClass="entr" presetSubtype="0"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1500"/>
                                        <p:tgtEl>
                                          <p:spTgt spid="11"/>
                                        </p:tgtEl>
                                      </p:cBhvr>
                                    </p:animEffect>
                                  </p:childTnLst>
                                </p:cTn>
                              </p:par>
                            </p:childTnLst>
                          </p:cTn>
                        </p:par>
                        <p:par>
                          <p:cTn id="27" fill="hold">
                            <p:stCondLst>
                              <p:cond delay="7000"/>
                            </p:stCondLst>
                            <p:childTnLst>
                              <p:par>
                                <p:cTn id="28" presetID="10" presetClass="entr" presetSubtype="0" fill="hold" grpId="0" nodeType="after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fade">
                                      <p:cBhvr>
                                        <p:cTn id="30" dur="1500"/>
                                        <p:tgtEl>
                                          <p:spTgt spid="25"/>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87054"/>
                                        </p:tgtEl>
                                        <p:attrNameLst>
                                          <p:attrName>style.visibility</p:attrName>
                                        </p:attrNameLst>
                                      </p:cBhvr>
                                      <p:to>
                                        <p:strVal val="visible"/>
                                      </p:to>
                                    </p:set>
                                    <p:animEffect transition="in" filter="wipe(down)">
                                      <p:cBhvr>
                                        <p:cTn id="35" dur="500"/>
                                        <p:tgtEl>
                                          <p:spTgt spid="870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9" grpId="0" animBg="1"/>
      <p:bldP spid="87054" grpId="0"/>
      <p:bldP spid="11" grpId="0"/>
      <p:bldP spid="2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Text Box 2"/>
          <p:cNvSpPr txBox="1">
            <a:spLocks noChangeArrowheads="1"/>
          </p:cNvSpPr>
          <p:nvPr/>
        </p:nvSpPr>
        <p:spPr bwMode="auto">
          <a:xfrm>
            <a:off x="990600" y="228600"/>
            <a:ext cx="72390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it-IT" sz="2400" b="1" i="0" u="none" strike="noStrike" kern="1200" cap="none" spc="0" normalizeH="0" baseline="0" noProof="0" dirty="0">
                <a:ln>
                  <a:noFill/>
                </a:ln>
                <a:solidFill>
                  <a:srgbClr val="000000"/>
                </a:solidFill>
                <a:effectLst/>
                <a:uLnTx/>
                <a:uFillTx/>
                <a:latin typeface="Arial" charset="0"/>
                <a:ea typeface="+mn-ea"/>
                <a:cs typeface="Arial" charset="0"/>
              </a:rPr>
              <a:t>Classificazione delle proteine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2400" b="1" i="0" u="none" strike="noStrike" kern="1200" cap="none" spc="0" normalizeH="0" baseline="0" noProof="0" dirty="0">
                <a:ln>
                  <a:noFill/>
                </a:ln>
                <a:solidFill>
                  <a:srgbClr val="000000"/>
                </a:solidFill>
                <a:effectLst/>
                <a:uLnTx/>
                <a:uFillTx/>
                <a:latin typeface="Arial" charset="0"/>
                <a:ea typeface="+mn-ea"/>
                <a:cs typeface="Arial" charset="0"/>
              </a:rPr>
              <a:t> in base alla </a:t>
            </a:r>
            <a:r>
              <a:rPr kumimoji="0" lang="it-IT" sz="2400" b="1" i="0" u="none" strike="noStrike" kern="1200" cap="none" spc="0" normalizeH="0" baseline="0" noProof="0" dirty="0">
                <a:ln>
                  <a:noFill/>
                </a:ln>
                <a:solidFill>
                  <a:srgbClr val="FF3300"/>
                </a:solidFill>
                <a:effectLst/>
                <a:uLnTx/>
                <a:uFillTx/>
                <a:latin typeface="Arial" charset="0"/>
                <a:ea typeface="+mn-ea"/>
                <a:cs typeface="Arial" charset="0"/>
              </a:rPr>
              <a:t>struttura</a:t>
            </a:r>
            <a:r>
              <a:rPr kumimoji="0" lang="it-IT" sz="2400" b="1" i="0" u="none" strike="noStrike" kern="1200" cap="none" spc="0" normalizeH="0" baseline="0" noProof="0" dirty="0">
                <a:ln>
                  <a:noFill/>
                </a:ln>
                <a:solidFill>
                  <a:srgbClr val="000000"/>
                </a:solidFill>
                <a:effectLst/>
                <a:uLnTx/>
                <a:uFillTx/>
                <a:latin typeface="Arial" charset="0"/>
                <a:ea typeface="+mn-ea"/>
                <a:cs typeface="Arial" charset="0"/>
              </a:rPr>
              <a:t> e alla </a:t>
            </a:r>
            <a:r>
              <a:rPr kumimoji="0" lang="it-IT" sz="2400" b="1" i="0" u="none" strike="noStrike" kern="1200" cap="none" spc="0" normalizeH="0" baseline="0" noProof="0" dirty="0">
                <a:ln>
                  <a:noFill/>
                </a:ln>
                <a:solidFill>
                  <a:srgbClr val="FF3300"/>
                </a:solidFill>
                <a:effectLst/>
                <a:uLnTx/>
                <a:uFillTx/>
                <a:latin typeface="Arial" charset="0"/>
                <a:ea typeface="+mn-ea"/>
                <a:cs typeface="Arial" charset="0"/>
              </a:rPr>
              <a:t>solubilità</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2400" b="1" i="0" u="none" strike="noStrike" kern="1200" cap="none" spc="0" normalizeH="0" baseline="0" noProof="0" dirty="0">
              <a:ln>
                <a:noFill/>
              </a:ln>
              <a:solidFill>
                <a:srgbClr val="FF3300"/>
              </a:solidFill>
              <a:effectLst/>
              <a:uLnTx/>
              <a:uFillTx/>
              <a:latin typeface="Arial" charset="0"/>
              <a:ea typeface="+mn-ea"/>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2400" b="1" i="0" u="none" strike="noStrike" kern="1200" cap="none" spc="0" normalizeH="0" baseline="0" noProof="0" dirty="0">
                <a:ln>
                  <a:noFill/>
                </a:ln>
                <a:solidFill>
                  <a:srgbClr val="FF3300"/>
                </a:solidFill>
                <a:effectLst/>
                <a:uLnTx/>
                <a:uFillTx/>
                <a:latin typeface="Arial" charset="0"/>
                <a:ea typeface="+mn-ea"/>
                <a:cs typeface="Arial" charset="0"/>
              </a:rPr>
              <a:t>      Globulari				Fibrose</a:t>
            </a:r>
          </a:p>
        </p:txBody>
      </p:sp>
      <p:pic>
        <p:nvPicPr>
          <p:cNvPr id="159747" name="Picture 3"/>
          <p:cNvPicPr>
            <a:picLocks noChangeAspect="1" noChangeArrowheads="1"/>
          </p:cNvPicPr>
          <p:nvPr/>
        </p:nvPicPr>
        <p:blipFill>
          <a:blip r:embed="rId2">
            <a:extLst>
              <a:ext uri="{28A0092B-C50C-407E-A947-70E740481C1C}">
                <a14:useLocalDpi xmlns:a14="http://schemas.microsoft.com/office/drawing/2010/main" val="0"/>
              </a:ext>
            </a:extLst>
          </a:blip>
          <a:srcRect b="6248"/>
          <a:stretch>
            <a:fillRect/>
          </a:stretch>
        </p:blipFill>
        <p:spPr bwMode="auto">
          <a:xfrm>
            <a:off x="509588" y="1889125"/>
            <a:ext cx="3419475" cy="325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9748" name="Picture 4"/>
          <p:cNvPicPr>
            <a:picLocks noChangeAspect="1" noChangeArrowheads="1"/>
          </p:cNvPicPr>
          <p:nvPr/>
        </p:nvPicPr>
        <p:blipFill>
          <a:blip r:embed="rId3">
            <a:extLst>
              <a:ext uri="{28A0092B-C50C-407E-A947-70E740481C1C}">
                <a14:useLocalDpi xmlns:a14="http://schemas.microsoft.com/office/drawing/2010/main" val="0"/>
              </a:ext>
            </a:extLst>
          </a:blip>
          <a:srcRect b="4761"/>
          <a:stretch>
            <a:fillRect/>
          </a:stretch>
        </p:blipFill>
        <p:spPr bwMode="auto">
          <a:xfrm>
            <a:off x="5014913" y="1816100"/>
            <a:ext cx="3700462" cy="3541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5"/>
          <p:cNvSpPr txBox="1">
            <a:spLocks noChangeArrowheads="1"/>
          </p:cNvSpPr>
          <p:nvPr/>
        </p:nvSpPr>
        <p:spPr bwMode="auto">
          <a:xfrm>
            <a:off x="4876800" y="5286375"/>
            <a:ext cx="42672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it-IT" sz="2000" b="1" i="0" u="none" strike="noStrike" kern="1200" cap="none" spc="0" normalizeH="0" baseline="0" noProof="0">
                <a:ln>
                  <a:noFill/>
                </a:ln>
                <a:solidFill>
                  <a:srgbClr val="FF3300"/>
                </a:solidFill>
                <a:effectLst/>
                <a:uLnTx/>
                <a:uFillTx/>
                <a:latin typeface="Arial" charset="0"/>
                <a:ea typeface="+mn-ea"/>
                <a:cs typeface="Arial" charset="0"/>
              </a:rPr>
              <a:t>Fibrose</a:t>
            </a:r>
            <a:r>
              <a:rPr kumimoji="0" lang="it-IT" sz="2000" b="1" i="0" u="none" strike="noStrike" kern="1200" cap="none" spc="0" normalizeH="0" baseline="0" noProof="0">
                <a:ln>
                  <a:noFill/>
                </a:ln>
                <a:solidFill>
                  <a:srgbClr val="000000"/>
                </a:solidFill>
                <a:effectLst/>
                <a:uLnTx/>
                <a:uFillTx/>
                <a:latin typeface="Arial" charset="0"/>
                <a:ea typeface="+mn-ea"/>
                <a:cs typeface="Arial" charset="0"/>
              </a:rPr>
              <a:t>: determinano la resistenza, la forma e la protezione esterna delle cellule dei vertebrati</a:t>
            </a:r>
          </a:p>
        </p:txBody>
      </p:sp>
      <p:sp>
        <p:nvSpPr>
          <p:cNvPr id="6" name="Text Box 6"/>
          <p:cNvSpPr txBox="1">
            <a:spLocks noChangeArrowheads="1"/>
          </p:cNvSpPr>
          <p:nvPr/>
        </p:nvSpPr>
        <p:spPr bwMode="auto">
          <a:xfrm>
            <a:off x="303213" y="5292725"/>
            <a:ext cx="42687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2000" b="1" i="0" u="none" strike="noStrike" kern="1200" cap="none" spc="0" normalizeH="0" baseline="0" noProof="0">
                <a:ln>
                  <a:noFill/>
                </a:ln>
                <a:solidFill>
                  <a:srgbClr val="FF3300"/>
                </a:solidFill>
                <a:effectLst/>
                <a:uLnTx/>
                <a:uFillTx/>
                <a:latin typeface="Arial" charset="0"/>
                <a:ea typeface="+mn-ea"/>
                <a:cs typeface="Arial" charset="0"/>
              </a:rPr>
              <a:t>Globulari</a:t>
            </a:r>
            <a:r>
              <a:rPr kumimoji="0" lang="it-IT" sz="2000" b="1" i="0" u="none" strike="noStrike" kern="1200" cap="none" spc="0" normalizeH="0" baseline="0" noProof="0">
                <a:ln>
                  <a:noFill/>
                </a:ln>
                <a:solidFill>
                  <a:srgbClr val="000000"/>
                </a:solidFill>
                <a:effectLst/>
                <a:uLnTx/>
                <a:uFillTx/>
                <a:latin typeface="Arial" charset="0"/>
                <a:ea typeface="+mn-ea"/>
                <a:cs typeface="Arial" charset="0"/>
              </a:rPr>
              <a:t>: la maggior parte degli enzimi e delle proteine regolatrici</a:t>
            </a:r>
          </a:p>
        </p:txBody>
      </p:sp>
    </p:spTree>
    <p:extLst>
      <p:ext uri="{BB962C8B-B14F-4D97-AF65-F5344CB8AC3E}">
        <p14:creationId xmlns:p14="http://schemas.microsoft.com/office/powerpoint/2010/main" val="88673232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9746"/>
                                        </p:tgtEl>
                                        <p:attrNameLst>
                                          <p:attrName>style.visibility</p:attrName>
                                        </p:attrNameLst>
                                      </p:cBhvr>
                                      <p:to>
                                        <p:strVal val="visible"/>
                                      </p:to>
                                    </p:set>
                                    <p:anim calcmode="lin" valueType="num">
                                      <p:cBhvr additive="base">
                                        <p:cTn id="7" dur="500" fill="hold"/>
                                        <p:tgtEl>
                                          <p:spTgt spid="159746"/>
                                        </p:tgtEl>
                                        <p:attrNameLst>
                                          <p:attrName>ppt_x</p:attrName>
                                        </p:attrNameLst>
                                      </p:cBhvr>
                                      <p:tavLst>
                                        <p:tav tm="0">
                                          <p:val>
                                            <p:strVal val="#ppt_x"/>
                                          </p:val>
                                        </p:tav>
                                        <p:tav tm="100000">
                                          <p:val>
                                            <p:strVal val="#ppt_x"/>
                                          </p:val>
                                        </p:tav>
                                      </p:tavLst>
                                    </p:anim>
                                    <p:anim calcmode="lin" valueType="num">
                                      <p:cBhvr additive="base">
                                        <p:cTn id="8" dur="500" fill="hold"/>
                                        <p:tgtEl>
                                          <p:spTgt spid="159746"/>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159747"/>
                                        </p:tgtEl>
                                        <p:attrNameLst>
                                          <p:attrName>style.visibility</p:attrName>
                                        </p:attrNameLst>
                                      </p:cBhvr>
                                      <p:to>
                                        <p:strVal val="visible"/>
                                      </p:to>
                                    </p:set>
                                    <p:anim calcmode="lin" valueType="num">
                                      <p:cBhvr additive="base">
                                        <p:cTn id="13" dur="500" fill="hold"/>
                                        <p:tgtEl>
                                          <p:spTgt spid="159747"/>
                                        </p:tgtEl>
                                        <p:attrNameLst>
                                          <p:attrName>ppt_x</p:attrName>
                                        </p:attrNameLst>
                                      </p:cBhvr>
                                      <p:tavLst>
                                        <p:tav tm="0">
                                          <p:val>
                                            <p:strVal val="#ppt_x"/>
                                          </p:val>
                                        </p:tav>
                                        <p:tav tm="100000">
                                          <p:val>
                                            <p:strVal val="#ppt_x"/>
                                          </p:val>
                                        </p:tav>
                                      </p:tavLst>
                                    </p:anim>
                                    <p:anim calcmode="lin" valueType="num">
                                      <p:cBhvr additive="base">
                                        <p:cTn id="14" dur="500" fill="hold"/>
                                        <p:tgtEl>
                                          <p:spTgt spid="159747"/>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159748"/>
                                        </p:tgtEl>
                                        <p:attrNameLst>
                                          <p:attrName>style.visibility</p:attrName>
                                        </p:attrNameLst>
                                      </p:cBhvr>
                                      <p:to>
                                        <p:strVal val="visible"/>
                                      </p:to>
                                    </p:set>
                                    <p:anim calcmode="lin" valueType="num">
                                      <p:cBhvr additive="base">
                                        <p:cTn id="19" dur="500" fill="hold"/>
                                        <p:tgtEl>
                                          <p:spTgt spid="159748"/>
                                        </p:tgtEl>
                                        <p:attrNameLst>
                                          <p:attrName>ppt_x</p:attrName>
                                        </p:attrNameLst>
                                      </p:cBhvr>
                                      <p:tavLst>
                                        <p:tav tm="0">
                                          <p:val>
                                            <p:strVal val="#ppt_x"/>
                                          </p:val>
                                        </p:tav>
                                        <p:tav tm="100000">
                                          <p:val>
                                            <p:strVal val="#ppt_x"/>
                                          </p:val>
                                        </p:tav>
                                      </p:tavLst>
                                    </p:anim>
                                    <p:anim calcmode="lin" valueType="num">
                                      <p:cBhvr additive="base">
                                        <p:cTn id="20" dur="500" fill="hold"/>
                                        <p:tgtEl>
                                          <p:spTgt spid="159748"/>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746" grpId="0"/>
      <p:bldP spid="5"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759DE451-421E-7DCF-9F60-7E47465BFD02}"/>
              </a:ext>
            </a:extLst>
          </p:cNvPr>
          <p:cNvSpPr txBox="1"/>
          <p:nvPr/>
        </p:nvSpPr>
        <p:spPr>
          <a:xfrm>
            <a:off x="762000" y="609600"/>
            <a:ext cx="8153400" cy="646331"/>
          </a:xfrm>
          <a:prstGeom prst="rect">
            <a:avLst/>
          </a:prstGeom>
          <a:noFill/>
          <a:ln>
            <a:solidFill>
              <a:schemeClr val="tx1"/>
            </a:solidFill>
          </a:ln>
        </p:spPr>
        <p:txBody>
          <a:bodyPr wrap="square">
            <a:spAutoFit/>
          </a:bodyPr>
          <a:lstStyle/>
          <a:p>
            <a:r>
              <a:rPr lang="it-IT" altLang="it-IT" sz="3600" b="0" i="1" baseline="0" dirty="0">
                <a:solidFill>
                  <a:srgbClr val="FF0000"/>
                </a:solidFill>
                <a:latin typeface="Times New Roman" panose="02020603050405020304" pitchFamily="18" charset="0"/>
                <a:cs typeface="Times New Roman" panose="02020603050405020304" pitchFamily="18" charset="0"/>
              </a:rPr>
              <a:t>Macromolecole biologiche nella cellula</a:t>
            </a:r>
            <a:endParaRPr lang="it-IT" baseline="0" dirty="0">
              <a:solidFill>
                <a:srgbClr val="FF0000"/>
              </a:solidFill>
            </a:endParaRPr>
          </a:p>
        </p:txBody>
      </p:sp>
      <p:sp>
        <p:nvSpPr>
          <p:cNvPr id="4" name="CasellaDiTesto 3">
            <a:extLst>
              <a:ext uri="{FF2B5EF4-FFF2-40B4-BE49-F238E27FC236}">
                <a16:creationId xmlns:a16="http://schemas.microsoft.com/office/drawing/2014/main" id="{41B73926-6DD2-E4C3-49CD-2874C0BFBA20}"/>
              </a:ext>
            </a:extLst>
          </p:cNvPr>
          <p:cNvSpPr txBox="1"/>
          <p:nvPr/>
        </p:nvSpPr>
        <p:spPr>
          <a:xfrm>
            <a:off x="1223781" y="3341136"/>
            <a:ext cx="1775294" cy="646331"/>
          </a:xfrm>
          <a:prstGeom prst="rect">
            <a:avLst/>
          </a:prstGeom>
          <a:noFill/>
        </p:spPr>
        <p:txBody>
          <a:bodyPr wrap="none" rtlCol="0">
            <a:spAutoFit/>
          </a:bodyPr>
          <a:lstStyle/>
          <a:p>
            <a:r>
              <a:rPr lang="it-IT" baseline="0" dirty="0"/>
              <a:t>Proteine</a:t>
            </a:r>
          </a:p>
        </p:txBody>
      </p:sp>
      <p:sp>
        <p:nvSpPr>
          <p:cNvPr id="6" name="CasellaDiTesto 5">
            <a:extLst>
              <a:ext uri="{FF2B5EF4-FFF2-40B4-BE49-F238E27FC236}">
                <a16:creationId xmlns:a16="http://schemas.microsoft.com/office/drawing/2014/main" id="{C3AB31BE-8276-808C-01F3-51D87138CDDC}"/>
              </a:ext>
            </a:extLst>
          </p:cNvPr>
          <p:cNvSpPr txBox="1"/>
          <p:nvPr/>
        </p:nvSpPr>
        <p:spPr>
          <a:xfrm>
            <a:off x="5517915" y="3213325"/>
            <a:ext cx="2274020" cy="646331"/>
          </a:xfrm>
          <a:prstGeom prst="rect">
            <a:avLst/>
          </a:prstGeom>
          <a:noFill/>
        </p:spPr>
        <p:txBody>
          <a:bodyPr wrap="none" rtlCol="0">
            <a:spAutoFit/>
          </a:bodyPr>
          <a:lstStyle/>
          <a:p>
            <a:r>
              <a:rPr lang="it-IT" baseline="0" dirty="0"/>
              <a:t>Carboidrati</a:t>
            </a:r>
          </a:p>
        </p:txBody>
      </p:sp>
      <p:sp>
        <p:nvSpPr>
          <p:cNvPr id="8" name="CasellaDiTesto 7">
            <a:extLst>
              <a:ext uri="{FF2B5EF4-FFF2-40B4-BE49-F238E27FC236}">
                <a16:creationId xmlns:a16="http://schemas.microsoft.com/office/drawing/2014/main" id="{FCCC2989-2162-6725-6B67-EC931965737E}"/>
              </a:ext>
            </a:extLst>
          </p:cNvPr>
          <p:cNvSpPr txBox="1"/>
          <p:nvPr/>
        </p:nvSpPr>
        <p:spPr>
          <a:xfrm>
            <a:off x="2136977" y="4482002"/>
            <a:ext cx="1180131" cy="646331"/>
          </a:xfrm>
          <a:prstGeom prst="rect">
            <a:avLst/>
          </a:prstGeom>
          <a:noFill/>
        </p:spPr>
        <p:txBody>
          <a:bodyPr wrap="none" rtlCol="0">
            <a:spAutoFit/>
          </a:bodyPr>
          <a:lstStyle/>
          <a:p>
            <a:r>
              <a:rPr lang="it-IT" baseline="0" dirty="0"/>
              <a:t>Lipidi</a:t>
            </a:r>
          </a:p>
        </p:txBody>
      </p:sp>
      <p:sp>
        <p:nvSpPr>
          <p:cNvPr id="10" name="CasellaDiTesto 9">
            <a:extLst>
              <a:ext uri="{FF2B5EF4-FFF2-40B4-BE49-F238E27FC236}">
                <a16:creationId xmlns:a16="http://schemas.microsoft.com/office/drawing/2014/main" id="{CA33B17F-6A61-5CFA-44EF-FCE60E21CB97}"/>
              </a:ext>
            </a:extLst>
          </p:cNvPr>
          <p:cNvSpPr txBox="1"/>
          <p:nvPr/>
        </p:nvSpPr>
        <p:spPr>
          <a:xfrm>
            <a:off x="4991891" y="5861160"/>
            <a:ext cx="2106667" cy="646331"/>
          </a:xfrm>
          <a:prstGeom prst="rect">
            <a:avLst/>
          </a:prstGeom>
          <a:noFill/>
        </p:spPr>
        <p:txBody>
          <a:bodyPr wrap="none" rtlCol="0">
            <a:spAutoFit/>
          </a:bodyPr>
          <a:lstStyle/>
          <a:p>
            <a:r>
              <a:rPr lang="it-IT" baseline="0" dirty="0"/>
              <a:t>Nucleotidi</a:t>
            </a:r>
          </a:p>
        </p:txBody>
      </p:sp>
      <p:pic>
        <p:nvPicPr>
          <p:cNvPr id="1026" name="Picture 2">
            <a:extLst>
              <a:ext uri="{FF2B5EF4-FFF2-40B4-BE49-F238E27FC236}">
                <a16:creationId xmlns:a16="http://schemas.microsoft.com/office/drawing/2014/main" id="{C072207A-5656-5C7E-5747-E9A8EBDB955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52065" y="1559357"/>
            <a:ext cx="1933576" cy="1933576"/>
          </a:xfrm>
          <a:prstGeom prst="rect">
            <a:avLst/>
          </a:prstGeom>
          <a:noFill/>
          <a:extLst>
            <a:ext uri="{909E8E84-426E-40DD-AFC4-6F175D3DCCD1}">
              <a14:hiddenFill xmlns:a14="http://schemas.microsoft.com/office/drawing/2010/main">
                <a:solidFill>
                  <a:srgbClr val="FFFFFF"/>
                </a:solidFill>
              </a14:hiddenFill>
            </a:ext>
          </a:extLst>
        </p:spPr>
      </p:pic>
      <p:pic>
        <p:nvPicPr>
          <p:cNvPr id="11" name="Immagine 10">
            <a:extLst>
              <a:ext uri="{FF2B5EF4-FFF2-40B4-BE49-F238E27FC236}">
                <a16:creationId xmlns:a16="http://schemas.microsoft.com/office/drawing/2014/main" id="{16C33AF0-351E-DDB5-7952-0F63DFBE42C1}"/>
              </a:ext>
            </a:extLst>
          </p:cNvPr>
          <p:cNvPicPr>
            <a:picLocks noChangeAspect="1"/>
          </p:cNvPicPr>
          <p:nvPr/>
        </p:nvPicPr>
        <p:blipFill rotWithShape="1">
          <a:blip r:embed="rId3"/>
          <a:srcRect l="6118" t="9494" r="4431" b="18196"/>
          <a:stretch/>
        </p:blipFill>
        <p:spPr>
          <a:xfrm>
            <a:off x="5517915" y="1559357"/>
            <a:ext cx="2138967" cy="1729074"/>
          </a:xfrm>
          <a:prstGeom prst="rect">
            <a:avLst/>
          </a:prstGeom>
        </p:spPr>
      </p:pic>
      <p:pic>
        <p:nvPicPr>
          <p:cNvPr id="12" name="Immagine 11">
            <a:extLst>
              <a:ext uri="{FF2B5EF4-FFF2-40B4-BE49-F238E27FC236}">
                <a16:creationId xmlns:a16="http://schemas.microsoft.com/office/drawing/2014/main" id="{3B339A56-A411-5324-E003-A19809AEBD77}"/>
              </a:ext>
            </a:extLst>
          </p:cNvPr>
          <p:cNvPicPr>
            <a:picLocks noChangeAspect="1"/>
          </p:cNvPicPr>
          <p:nvPr/>
        </p:nvPicPr>
        <p:blipFill>
          <a:blip r:embed="rId4"/>
          <a:stretch>
            <a:fillRect/>
          </a:stretch>
        </p:blipFill>
        <p:spPr>
          <a:xfrm>
            <a:off x="4991891" y="4547552"/>
            <a:ext cx="2015132" cy="1118100"/>
          </a:xfrm>
          <a:prstGeom prst="rect">
            <a:avLst/>
          </a:prstGeom>
        </p:spPr>
      </p:pic>
      <p:pic>
        <p:nvPicPr>
          <p:cNvPr id="14" name="Immagine 13">
            <a:extLst>
              <a:ext uri="{FF2B5EF4-FFF2-40B4-BE49-F238E27FC236}">
                <a16:creationId xmlns:a16="http://schemas.microsoft.com/office/drawing/2014/main" id="{521BC7E1-16FA-2557-918D-D455AD847D81}"/>
              </a:ext>
            </a:extLst>
          </p:cNvPr>
          <p:cNvPicPr>
            <a:picLocks noChangeAspect="1"/>
          </p:cNvPicPr>
          <p:nvPr/>
        </p:nvPicPr>
        <p:blipFill>
          <a:blip r:embed="rId5"/>
          <a:stretch>
            <a:fillRect/>
          </a:stretch>
        </p:blipFill>
        <p:spPr>
          <a:xfrm rot="17642167">
            <a:off x="7403034" y="5510135"/>
            <a:ext cx="1289851" cy="859901"/>
          </a:xfrm>
          <a:prstGeom prst="rect">
            <a:avLst/>
          </a:prstGeom>
        </p:spPr>
      </p:pic>
      <p:pic>
        <p:nvPicPr>
          <p:cNvPr id="15" name="Immagine 14">
            <a:extLst>
              <a:ext uri="{FF2B5EF4-FFF2-40B4-BE49-F238E27FC236}">
                <a16:creationId xmlns:a16="http://schemas.microsoft.com/office/drawing/2014/main" id="{3D044723-F7A5-495B-5709-C568F40F35C1}"/>
              </a:ext>
            </a:extLst>
          </p:cNvPr>
          <p:cNvPicPr>
            <a:picLocks noChangeAspect="1"/>
          </p:cNvPicPr>
          <p:nvPr/>
        </p:nvPicPr>
        <p:blipFill>
          <a:blip r:embed="rId6"/>
          <a:stretch>
            <a:fillRect/>
          </a:stretch>
        </p:blipFill>
        <p:spPr>
          <a:xfrm>
            <a:off x="346132" y="4259631"/>
            <a:ext cx="1717198" cy="1391148"/>
          </a:xfrm>
          <a:prstGeom prst="rect">
            <a:avLst/>
          </a:prstGeom>
        </p:spPr>
      </p:pic>
      <p:pic>
        <p:nvPicPr>
          <p:cNvPr id="17" name="Immagine 16">
            <a:extLst>
              <a:ext uri="{FF2B5EF4-FFF2-40B4-BE49-F238E27FC236}">
                <a16:creationId xmlns:a16="http://schemas.microsoft.com/office/drawing/2014/main" id="{90A8F2E7-32BF-7BF2-79DF-D7CA7C586F77}"/>
              </a:ext>
            </a:extLst>
          </p:cNvPr>
          <p:cNvPicPr>
            <a:picLocks noChangeAspect="1"/>
          </p:cNvPicPr>
          <p:nvPr/>
        </p:nvPicPr>
        <p:blipFill rotWithShape="1">
          <a:blip r:embed="rId7"/>
          <a:srcRect t="9749" b="9749"/>
          <a:stretch/>
        </p:blipFill>
        <p:spPr>
          <a:xfrm>
            <a:off x="450210" y="5665652"/>
            <a:ext cx="2257424" cy="1165495"/>
          </a:xfrm>
          <a:prstGeom prst="rect">
            <a:avLst/>
          </a:prstGeom>
        </p:spPr>
      </p:pic>
    </p:spTree>
    <p:extLst>
      <p:ext uri="{BB962C8B-B14F-4D97-AF65-F5344CB8AC3E}">
        <p14:creationId xmlns:p14="http://schemas.microsoft.com/office/powerpoint/2010/main" val="243931868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Segnaposto numero diapositiva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29B4491-48FB-4C80-ABB5-54501C797202}" type="slidenum">
              <a:rPr kumimoji="0" lang="it-IT" sz="1400" b="0" i="0" u="none" strike="noStrike" kern="1200" cap="none" spc="0" normalizeH="0" baseline="0" noProof="0" smtClean="0">
                <a:ln>
                  <a:noFill/>
                </a:ln>
                <a:solidFill>
                  <a:srgbClr val="000000"/>
                </a:solidFill>
                <a:effectLst/>
                <a:uLnTx/>
                <a:uFillTx/>
                <a:latin typeface="Arial" charset="0"/>
                <a:ea typeface="+mn-ea"/>
                <a:cs typeface="Arial" charset="0"/>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it-IT" sz="1400" b="0" i="0" u="none" strike="noStrike" kern="1200" cap="none" spc="0" normalizeH="0" baseline="0" noProof="0">
              <a:ln>
                <a:noFill/>
              </a:ln>
              <a:solidFill>
                <a:srgbClr val="000000"/>
              </a:solidFill>
              <a:effectLst/>
              <a:uLnTx/>
              <a:uFillTx/>
              <a:latin typeface="Arial" charset="0"/>
              <a:ea typeface="+mn-ea"/>
              <a:cs typeface="Arial" charset="0"/>
            </a:endParaRPr>
          </a:p>
        </p:txBody>
      </p:sp>
      <p:sp>
        <p:nvSpPr>
          <p:cNvPr id="43011" name="Rectangle 2"/>
          <p:cNvSpPr>
            <a:spLocks noGrp="1" noChangeArrowheads="1"/>
          </p:cNvSpPr>
          <p:nvPr>
            <p:ph type="title"/>
          </p:nvPr>
        </p:nvSpPr>
        <p:spPr>
          <a:xfrm>
            <a:off x="228600" y="136524"/>
            <a:ext cx="8229600" cy="505433"/>
          </a:xfrm>
          <a:ln>
            <a:solidFill>
              <a:schemeClr val="tx1"/>
            </a:solidFill>
          </a:ln>
        </p:spPr>
        <p:txBody>
          <a:bodyPr/>
          <a:lstStyle/>
          <a:p>
            <a:pPr algn="l"/>
            <a:r>
              <a:rPr lang="it-IT" sz="2000" b="1" dirty="0">
                <a:latin typeface="Comic Sans MS" pitchFamily="66" charset="0"/>
              </a:rPr>
              <a:t>Classificazione, Struttura, Funzione delle proteine</a:t>
            </a:r>
          </a:p>
        </p:txBody>
      </p:sp>
      <p:sp>
        <p:nvSpPr>
          <p:cNvPr id="103427" name="Rectangle 3"/>
          <p:cNvSpPr>
            <a:spLocks noGrp="1" noChangeArrowheads="1"/>
          </p:cNvSpPr>
          <p:nvPr>
            <p:ph type="body" idx="1"/>
          </p:nvPr>
        </p:nvSpPr>
        <p:spPr>
          <a:xfrm>
            <a:off x="0" y="762000"/>
            <a:ext cx="8964613" cy="4895850"/>
          </a:xfrm>
        </p:spPr>
        <p:txBody>
          <a:bodyPr/>
          <a:lstStyle/>
          <a:p>
            <a:pPr marL="285750" indent="-11113">
              <a:buFontTx/>
              <a:buNone/>
              <a:defRPr/>
            </a:pPr>
            <a:r>
              <a:rPr lang="it-IT" sz="1600" b="1" i="1" u="sng" dirty="0">
                <a:solidFill>
                  <a:srgbClr val="FF0000"/>
                </a:solidFill>
                <a:latin typeface="Comic Sans MS" pitchFamily="66" charset="0"/>
              </a:rPr>
              <a:t>Proteine fibrose</a:t>
            </a:r>
            <a:r>
              <a:rPr lang="it-IT" sz="1600" b="1" dirty="0">
                <a:solidFill>
                  <a:srgbClr val="FF0000"/>
                </a:solidFill>
                <a:latin typeface="Comic Sans MS" pitchFamily="66" charset="0"/>
              </a:rPr>
              <a:t>: catene polipeptidiche disposte in lunghi fasci o foglietti</a:t>
            </a:r>
            <a:r>
              <a:rPr lang="it-IT" sz="1600" b="1" dirty="0">
                <a:latin typeface="Comic Sans MS" pitchFamily="66" charset="0"/>
              </a:rPr>
              <a:t>. </a:t>
            </a:r>
          </a:p>
          <a:p>
            <a:pPr marL="285750" indent="-11113">
              <a:buFontTx/>
              <a:buNone/>
              <a:defRPr/>
            </a:pPr>
            <a:endParaRPr lang="it-IT" sz="1600" b="1" dirty="0">
              <a:solidFill>
                <a:srgbClr val="FF00FF"/>
              </a:solidFill>
              <a:effectLst>
                <a:outerShdw blurRad="38100" dist="38100" dir="2700000" algn="tl">
                  <a:srgbClr val="000000"/>
                </a:outerShdw>
              </a:effectLst>
              <a:latin typeface="Comic Sans MS" pitchFamily="66" charset="0"/>
            </a:endParaRPr>
          </a:p>
          <a:p>
            <a:pPr marL="285750" indent="-11113">
              <a:buFontTx/>
              <a:buNone/>
              <a:defRPr/>
            </a:pPr>
            <a:r>
              <a:rPr lang="it-IT" sz="1600" b="1" dirty="0">
                <a:solidFill>
                  <a:srgbClr val="FF00FF"/>
                </a:solidFill>
                <a:effectLst>
                  <a:outerShdw blurRad="38100" dist="38100" dir="2700000" algn="tl">
                    <a:srgbClr val="000000"/>
                  </a:outerShdw>
                </a:effectLst>
                <a:latin typeface="Comic Sans MS" pitchFamily="66" charset="0"/>
              </a:rPr>
              <a:t>Forma filamentosa e allungata</a:t>
            </a:r>
          </a:p>
          <a:p>
            <a:pPr marL="285750" indent="-11113">
              <a:buFontTx/>
              <a:buNone/>
              <a:defRPr/>
            </a:pPr>
            <a:endParaRPr lang="it-IT" sz="1600" b="1" dirty="0">
              <a:solidFill>
                <a:srgbClr val="FF00FF"/>
              </a:solidFill>
              <a:effectLst>
                <a:outerShdw blurRad="38100" dist="38100" dir="2700000" algn="tl">
                  <a:srgbClr val="000000"/>
                </a:outerShdw>
              </a:effectLst>
              <a:latin typeface="Comic Sans MS" pitchFamily="66" charset="0"/>
            </a:endParaRPr>
          </a:p>
          <a:p>
            <a:pPr marL="285750" indent="-11113">
              <a:buFontTx/>
              <a:buNone/>
              <a:defRPr/>
            </a:pPr>
            <a:r>
              <a:rPr lang="it-IT" sz="1600" b="1" dirty="0">
                <a:solidFill>
                  <a:srgbClr val="FF00FF"/>
                </a:solidFill>
                <a:effectLst>
                  <a:outerShdw blurRad="38100" dist="38100" dir="2700000" algn="tl">
                    <a:srgbClr val="000000"/>
                  </a:outerShdw>
                </a:effectLst>
                <a:latin typeface="Comic Sans MS" pitchFamily="66" charset="0"/>
              </a:rPr>
              <a:t>Normalmente è presente un solo elemento di struttura 2</a:t>
            </a:r>
            <a:r>
              <a:rPr lang="it-IT" sz="1600" b="1" baseline="30000" dirty="0">
                <a:solidFill>
                  <a:srgbClr val="FF00FF"/>
                </a:solidFill>
                <a:effectLst>
                  <a:outerShdw blurRad="38100" dist="38100" dir="2700000" algn="tl">
                    <a:srgbClr val="000000"/>
                  </a:outerShdw>
                </a:effectLst>
                <a:latin typeface="Comic Sans MS" pitchFamily="66" charset="0"/>
              </a:rPr>
              <a:t>a </a:t>
            </a:r>
            <a:r>
              <a:rPr lang="it-IT" sz="1600" b="1" dirty="0">
                <a:solidFill>
                  <a:srgbClr val="FF00FF"/>
                </a:solidFill>
                <a:effectLst>
                  <a:outerShdw blurRad="38100" dist="38100" dir="2700000" algn="tl">
                    <a:srgbClr val="000000"/>
                  </a:outerShdw>
                </a:effectLst>
                <a:latin typeface="Comic Sans MS" pitchFamily="66" charset="0"/>
              </a:rPr>
              <a:t>ripetuto più volte.</a:t>
            </a:r>
            <a:r>
              <a:rPr lang="it-IT" sz="1600" b="1" dirty="0">
                <a:solidFill>
                  <a:srgbClr val="FF00FF"/>
                </a:solidFill>
                <a:latin typeface="Comic Sans MS" pitchFamily="66" charset="0"/>
              </a:rPr>
              <a:t> </a:t>
            </a:r>
          </a:p>
          <a:p>
            <a:pPr marL="285750" indent="-11113">
              <a:buFontTx/>
              <a:buNone/>
              <a:defRPr/>
            </a:pPr>
            <a:endParaRPr lang="it-IT" sz="1600" b="1" dirty="0">
              <a:solidFill>
                <a:srgbClr val="FF00FF"/>
              </a:solidFill>
              <a:effectLst>
                <a:outerShdw blurRad="38100" dist="38100" dir="2700000" algn="tl">
                  <a:srgbClr val="000000"/>
                </a:outerShdw>
              </a:effectLst>
              <a:latin typeface="Comic Sans MS" pitchFamily="66" charset="0"/>
            </a:endParaRPr>
          </a:p>
          <a:p>
            <a:pPr marL="285750" indent="-11113">
              <a:buFontTx/>
              <a:buNone/>
              <a:defRPr/>
            </a:pPr>
            <a:r>
              <a:rPr lang="it-IT" sz="1600" b="1" dirty="0">
                <a:solidFill>
                  <a:srgbClr val="009900"/>
                </a:solidFill>
                <a:effectLst>
                  <a:outerShdw blurRad="38100" dist="38100" dir="2700000" algn="tl">
                    <a:srgbClr val="000000"/>
                  </a:outerShdw>
                </a:effectLst>
                <a:latin typeface="Comic Sans MS" pitchFamily="66" charset="0"/>
              </a:rPr>
              <a:t>Prevalente funzione strutturale. </a:t>
            </a:r>
          </a:p>
          <a:p>
            <a:pPr marL="285750" indent="-11113">
              <a:buFontTx/>
              <a:buNone/>
              <a:defRPr/>
            </a:pPr>
            <a:endParaRPr lang="it-IT" sz="1600" b="1" dirty="0">
              <a:solidFill>
                <a:srgbClr val="009900"/>
              </a:solidFill>
              <a:effectLst>
                <a:outerShdw blurRad="38100" dist="38100" dir="2700000" algn="tl">
                  <a:srgbClr val="000000"/>
                </a:outerShdw>
              </a:effectLst>
              <a:latin typeface="Comic Sans MS" pitchFamily="66" charset="0"/>
            </a:endParaRPr>
          </a:p>
          <a:p>
            <a:pPr marL="285750" indent="-11113">
              <a:buFontTx/>
              <a:buNone/>
              <a:defRPr/>
            </a:pPr>
            <a:r>
              <a:rPr lang="it-IT" sz="1600" b="1" dirty="0">
                <a:solidFill>
                  <a:srgbClr val="009900"/>
                </a:solidFill>
                <a:effectLst>
                  <a:outerShdw blurRad="38100" dist="38100" dir="2700000" algn="tl">
                    <a:srgbClr val="000000"/>
                  </a:outerShdw>
                </a:effectLst>
                <a:latin typeface="Comic Sans MS" pitchFamily="66" charset="0"/>
              </a:rPr>
              <a:t>Insolubili in acqua</a:t>
            </a:r>
            <a:r>
              <a:rPr lang="it-IT" sz="1600" b="1" dirty="0">
                <a:solidFill>
                  <a:srgbClr val="009900"/>
                </a:solidFill>
                <a:latin typeface="Comic Sans MS" pitchFamily="66" charset="0"/>
              </a:rPr>
              <a:t>.</a:t>
            </a:r>
          </a:p>
          <a:p>
            <a:pPr marL="285750" indent="-11113">
              <a:buFontTx/>
              <a:buNone/>
              <a:defRPr/>
            </a:pPr>
            <a:endParaRPr lang="it-IT" sz="1600" dirty="0">
              <a:solidFill>
                <a:srgbClr val="99FF33"/>
              </a:solidFill>
              <a:latin typeface="Comic Sans MS" pitchFamily="66" charset="0"/>
            </a:endParaRPr>
          </a:p>
          <a:p>
            <a:pPr marL="285750" indent="-11113">
              <a:buFontTx/>
              <a:buNone/>
              <a:defRPr/>
            </a:pPr>
            <a:endParaRPr lang="it-IT" sz="1600" b="1" i="1" u="sng" dirty="0">
              <a:solidFill>
                <a:srgbClr val="FF0000"/>
              </a:solidFill>
              <a:latin typeface="Comic Sans MS" pitchFamily="66" charset="0"/>
            </a:endParaRPr>
          </a:p>
          <a:p>
            <a:pPr marL="285750" indent="-11113">
              <a:buFontTx/>
              <a:buNone/>
              <a:defRPr/>
            </a:pPr>
            <a:r>
              <a:rPr lang="it-IT" sz="1600" b="1" i="1" u="sng" dirty="0">
                <a:solidFill>
                  <a:srgbClr val="FF0000"/>
                </a:solidFill>
                <a:latin typeface="Comic Sans MS" pitchFamily="66" charset="0"/>
              </a:rPr>
              <a:t>Proteine globulari</a:t>
            </a:r>
            <a:r>
              <a:rPr lang="it-IT" sz="1600" b="1" dirty="0">
                <a:solidFill>
                  <a:srgbClr val="FF0000"/>
                </a:solidFill>
                <a:latin typeface="Comic Sans MS" pitchFamily="66" charset="0"/>
              </a:rPr>
              <a:t>: catene polipeptidiche ripiegate e forma sferica.</a:t>
            </a:r>
          </a:p>
          <a:p>
            <a:pPr marL="285750" indent="-11113">
              <a:buFontTx/>
              <a:buNone/>
              <a:defRPr/>
            </a:pPr>
            <a:endParaRPr lang="it-IT" sz="1600" b="1" dirty="0">
              <a:latin typeface="Comic Sans MS" pitchFamily="66" charset="0"/>
            </a:endParaRPr>
          </a:p>
          <a:p>
            <a:pPr marL="285750" indent="-11113">
              <a:buFontTx/>
              <a:buNone/>
              <a:defRPr/>
            </a:pPr>
            <a:endParaRPr lang="it-IT" sz="1600" b="1" dirty="0">
              <a:latin typeface="Comic Sans MS" pitchFamily="66" charset="0"/>
            </a:endParaRPr>
          </a:p>
          <a:p>
            <a:pPr marL="285750" indent="-11113">
              <a:buFontTx/>
              <a:buNone/>
              <a:defRPr/>
            </a:pPr>
            <a:r>
              <a:rPr lang="it-IT" sz="1600" b="1" dirty="0">
                <a:latin typeface="Comic Sans MS" pitchFamily="66" charset="0"/>
              </a:rPr>
              <a:t> </a:t>
            </a:r>
            <a:r>
              <a:rPr lang="it-IT" sz="1600" b="1" dirty="0">
                <a:solidFill>
                  <a:srgbClr val="FF00FF"/>
                </a:solidFill>
                <a:effectLst>
                  <a:outerShdw blurRad="38100" dist="38100" dir="2700000" algn="tl">
                    <a:srgbClr val="000000"/>
                  </a:outerShdw>
                </a:effectLst>
                <a:latin typeface="Comic Sans MS" pitchFamily="66" charset="0"/>
              </a:rPr>
              <a:t>Normalmente sono presenti più tipi di struttura 2</a:t>
            </a:r>
            <a:r>
              <a:rPr lang="it-IT" sz="1600" b="1" baseline="30000" dirty="0">
                <a:solidFill>
                  <a:srgbClr val="FF00FF"/>
                </a:solidFill>
                <a:effectLst>
                  <a:outerShdw blurRad="38100" dist="38100" dir="2700000" algn="tl">
                    <a:srgbClr val="000000"/>
                  </a:outerShdw>
                </a:effectLst>
                <a:latin typeface="Comic Sans MS" pitchFamily="66" charset="0"/>
              </a:rPr>
              <a:t>a</a:t>
            </a:r>
            <a:r>
              <a:rPr lang="it-IT" sz="1600" b="1" dirty="0">
                <a:solidFill>
                  <a:srgbClr val="FF00FF"/>
                </a:solidFill>
                <a:effectLst>
                  <a:outerShdw blurRad="38100" dist="38100" dir="2700000" algn="tl">
                    <a:srgbClr val="000000"/>
                  </a:outerShdw>
                </a:effectLst>
                <a:latin typeface="Comic Sans MS" pitchFamily="66" charset="0"/>
              </a:rPr>
              <a:t>.</a:t>
            </a:r>
          </a:p>
          <a:p>
            <a:pPr marL="285750" indent="-11113">
              <a:buFontTx/>
              <a:buNone/>
              <a:defRPr/>
            </a:pPr>
            <a:endParaRPr lang="it-IT" sz="1600" b="1" dirty="0">
              <a:solidFill>
                <a:srgbClr val="FF00FF"/>
              </a:solidFill>
              <a:effectLst>
                <a:outerShdw blurRad="38100" dist="38100" dir="2700000" algn="tl">
                  <a:srgbClr val="000000"/>
                </a:outerShdw>
              </a:effectLst>
              <a:latin typeface="Comic Sans MS" pitchFamily="66" charset="0"/>
            </a:endParaRPr>
          </a:p>
          <a:p>
            <a:pPr marL="285750" indent="-11113">
              <a:buFontTx/>
              <a:buNone/>
              <a:defRPr/>
            </a:pPr>
            <a:endParaRPr lang="it-IT" sz="1600" b="1" dirty="0">
              <a:solidFill>
                <a:srgbClr val="FF00FF"/>
              </a:solidFill>
              <a:effectLst>
                <a:outerShdw blurRad="38100" dist="38100" dir="2700000" algn="tl">
                  <a:srgbClr val="000000"/>
                </a:outerShdw>
              </a:effectLst>
              <a:latin typeface="Comic Sans MS" pitchFamily="66" charset="0"/>
            </a:endParaRPr>
          </a:p>
          <a:p>
            <a:pPr marL="285750" indent="-11113">
              <a:buFontTx/>
              <a:buNone/>
              <a:defRPr/>
            </a:pPr>
            <a:r>
              <a:rPr lang="it-IT" sz="1600" b="1" dirty="0">
                <a:solidFill>
                  <a:srgbClr val="FF00FF"/>
                </a:solidFill>
                <a:latin typeface="Comic Sans MS" pitchFamily="66" charset="0"/>
              </a:rPr>
              <a:t> </a:t>
            </a:r>
            <a:r>
              <a:rPr lang="it-IT" sz="1600" b="1" dirty="0">
                <a:solidFill>
                  <a:srgbClr val="009900"/>
                </a:solidFill>
                <a:effectLst>
                  <a:outerShdw blurRad="38100" dist="38100" dir="2700000" algn="tl">
                    <a:srgbClr val="000000"/>
                  </a:outerShdw>
                </a:effectLst>
                <a:latin typeface="Comic Sans MS" pitchFamily="66" charset="0"/>
              </a:rPr>
              <a:t>Prevalente funzione regolatoria ed enzimatica</a:t>
            </a:r>
            <a:r>
              <a:rPr lang="it-IT" sz="1600" b="1" dirty="0">
                <a:solidFill>
                  <a:srgbClr val="99FF33"/>
                </a:solidFill>
                <a:latin typeface="Comic Sans MS" pitchFamily="66" charset="0"/>
              </a:rPr>
              <a:t>.</a:t>
            </a:r>
            <a:r>
              <a:rPr lang="it-IT" sz="1600" dirty="0">
                <a:solidFill>
                  <a:srgbClr val="99FF33"/>
                </a:solidFill>
                <a:latin typeface="Comic Sans MS" pitchFamily="66" charset="0"/>
              </a:rPr>
              <a:t> </a:t>
            </a:r>
          </a:p>
          <a:p>
            <a:pPr marL="285750" indent="-11113">
              <a:buFontTx/>
              <a:buNone/>
              <a:defRPr/>
            </a:pPr>
            <a:endParaRPr lang="it-IT" sz="1600" b="1" dirty="0">
              <a:solidFill>
                <a:srgbClr val="99FF33"/>
              </a:solidFill>
              <a:effectLst>
                <a:outerShdw blurRad="38100" dist="38100" dir="2700000" algn="tl">
                  <a:srgbClr val="000000"/>
                </a:outerShdw>
              </a:effectLst>
              <a:latin typeface="Comic Sans MS" pitchFamily="66" charset="0"/>
            </a:endParaRPr>
          </a:p>
          <a:p>
            <a:pPr marL="285750" indent="-11113">
              <a:buFontTx/>
              <a:buNone/>
              <a:defRPr/>
            </a:pPr>
            <a:r>
              <a:rPr lang="it-IT" sz="1600" b="1" dirty="0">
                <a:solidFill>
                  <a:srgbClr val="009900"/>
                </a:solidFill>
                <a:effectLst>
                  <a:outerShdw blurRad="38100" dist="38100" dir="2700000" algn="tl">
                    <a:srgbClr val="000000"/>
                  </a:outerShdw>
                </a:effectLst>
                <a:latin typeface="Comic Sans MS" pitchFamily="66" charset="0"/>
              </a:rPr>
              <a:t>Solubili in acqua</a:t>
            </a:r>
          </a:p>
        </p:txBody>
      </p:sp>
      <p:pic>
        <p:nvPicPr>
          <p:cNvPr id="2" name="Picture 4">
            <a:extLst>
              <a:ext uri="{FF2B5EF4-FFF2-40B4-BE49-F238E27FC236}">
                <a16:creationId xmlns:a16="http://schemas.microsoft.com/office/drawing/2014/main" id="{72D2DB15-EB9B-8154-CE3C-DFB82ABEF7F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b="4761"/>
          <a:stretch>
            <a:fillRect/>
          </a:stretch>
        </p:blipFill>
        <p:spPr bwMode="auto">
          <a:xfrm>
            <a:off x="5915026" y="2268187"/>
            <a:ext cx="1704974" cy="1631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3">
            <a:extLst>
              <a:ext uri="{FF2B5EF4-FFF2-40B4-BE49-F238E27FC236}">
                <a16:creationId xmlns:a16="http://schemas.microsoft.com/office/drawing/2014/main" id="{63F3901C-74B4-49BC-32AB-B6733143988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b="6248"/>
          <a:stretch>
            <a:fillRect/>
          </a:stretch>
        </p:blipFill>
        <p:spPr bwMode="auto">
          <a:xfrm>
            <a:off x="6556443" y="4561451"/>
            <a:ext cx="1643063" cy="1563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64908847"/>
      </p:ext>
    </p:extLst>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3427">
                                            <p:txEl>
                                              <p:pRg st="0" end="0"/>
                                            </p:txEl>
                                          </p:spTgt>
                                        </p:tgtEl>
                                        <p:attrNameLst>
                                          <p:attrName>style.visibility</p:attrName>
                                        </p:attrNameLst>
                                      </p:cBhvr>
                                      <p:to>
                                        <p:strVal val="visible"/>
                                      </p:to>
                                    </p:set>
                                    <p:animEffect transition="in" filter="wipe(left)">
                                      <p:cBhvr>
                                        <p:cTn id="7" dur="500"/>
                                        <p:tgtEl>
                                          <p:spTgt spid="10342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03427">
                                            <p:txEl>
                                              <p:pRg st="2" end="2"/>
                                            </p:txEl>
                                          </p:spTgt>
                                        </p:tgtEl>
                                        <p:attrNameLst>
                                          <p:attrName>style.visibility</p:attrName>
                                        </p:attrNameLst>
                                      </p:cBhvr>
                                      <p:to>
                                        <p:strVal val="visible"/>
                                      </p:to>
                                    </p:set>
                                    <p:animEffect transition="in" filter="wipe(left)">
                                      <p:cBhvr>
                                        <p:cTn id="12" dur="500"/>
                                        <p:tgtEl>
                                          <p:spTgt spid="10342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03427">
                                            <p:txEl>
                                              <p:pRg st="4" end="4"/>
                                            </p:txEl>
                                          </p:spTgt>
                                        </p:tgtEl>
                                        <p:attrNameLst>
                                          <p:attrName>style.visibility</p:attrName>
                                        </p:attrNameLst>
                                      </p:cBhvr>
                                      <p:to>
                                        <p:strVal val="visible"/>
                                      </p:to>
                                    </p:set>
                                    <p:animEffect transition="in" filter="wipe(left)">
                                      <p:cBhvr>
                                        <p:cTn id="17" dur="500"/>
                                        <p:tgtEl>
                                          <p:spTgt spid="103427">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03427">
                                            <p:txEl>
                                              <p:pRg st="6" end="6"/>
                                            </p:txEl>
                                          </p:spTgt>
                                        </p:tgtEl>
                                        <p:attrNameLst>
                                          <p:attrName>style.visibility</p:attrName>
                                        </p:attrNameLst>
                                      </p:cBhvr>
                                      <p:to>
                                        <p:strVal val="visible"/>
                                      </p:to>
                                    </p:set>
                                    <p:animEffect transition="in" filter="wipe(left)">
                                      <p:cBhvr>
                                        <p:cTn id="22" dur="500"/>
                                        <p:tgtEl>
                                          <p:spTgt spid="103427">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03427">
                                            <p:txEl>
                                              <p:pRg st="8" end="8"/>
                                            </p:txEl>
                                          </p:spTgt>
                                        </p:tgtEl>
                                        <p:attrNameLst>
                                          <p:attrName>style.visibility</p:attrName>
                                        </p:attrNameLst>
                                      </p:cBhvr>
                                      <p:to>
                                        <p:strVal val="visible"/>
                                      </p:to>
                                    </p:set>
                                    <p:animEffect transition="in" filter="wipe(left)">
                                      <p:cBhvr>
                                        <p:cTn id="27" dur="500"/>
                                        <p:tgtEl>
                                          <p:spTgt spid="103427">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03427">
                                            <p:txEl>
                                              <p:pRg st="11" end="11"/>
                                            </p:txEl>
                                          </p:spTgt>
                                        </p:tgtEl>
                                        <p:attrNameLst>
                                          <p:attrName>style.visibility</p:attrName>
                                        </p:attrNameLst>
                                      </p:cBhvr>
                                      <p:to>
                                        <p:strVal val="visible"/>
                                      </p:to>
                                    </p:set>
                                    <p:animEffect transition="in" filter="wipe(left)">
                                      <p:cBhvr>
                                        <p:cTn id="32" dur="500"/>
                                        <p:tgtEl>
                                          <p:spTgt spid="103427">
                                            <p:txEl>
                                              <p:pRg st="11" end="1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03427">
                                            <p:txEl>
                                              <p:pRg st="14" end="14"/>
                                            </p:txEl>
                                          </p:spTgt>
                                        </p:tgtEl>
                                        <p:attrNameLst>
                                          <p:attrName>style.visibility</p:attrName>
                                        </p:attrNameLst>
                                      </p:cBhvr>
                                      <p:to>
                                        <p:strVal val="visible"/>
                                      </p:to>
                                    </p:set>
                                    <p:animEffect transition="in" filter="wipe(left)">
                                      <p:cBhvr>
                                        <p:cTn id="37" dur="500"/>
                                        <p:tgtEl>
                                          <p:spTgt spid="103427">
                                            <p:txEl>
                                              <p:pRg st="14" end="1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03427">
                                            <p:txEl>
                                              <p:pRg st="17" end="17"/>
                                            </p:txEl>
                                          </p:spTgt>
                                        </p:tgtEl>
                                        <p:attrNameLst>
                                          <p:attrName>style.visibility</p:attrName>
                                        </p:attrNameLst>
                                      </p:cBhvr>
                                      <p:to>
                                        <p:strVal val="visible"/>
                                      </p:to>
                                    </p:set>
                                    <p:animEffect transition="in" filter="wipe(left)">
                                      <p:cBhvr>
                                        <p:cTn id="42" dur="500"/>
                                        <p:tgtEl>
                                          <p:spTgt spid="103427">
                                            <p:txEl>
                                              <p:pRg st="17" end="1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03427">
                                            <p:txEl>
                                              <p:pRg st="19" end="19"/>
                                            </p:txEl>
                                          </p:spTgt>
                                        </p:tgtEl>
                                        <p:attrNameLst>
                                          <p:attrName>style.visibility</p:attrName>
                                        </p:attrNameLst>
                                      </p:cBhvr>
                                      <p:to>
                                        <p:strVal val="visible"/>
                                      </p:to>
                                    </p:set>
                                    <p:animEffect transition="in" filter="wipe(left)">
                                      <p:cBhvr>
                                        <p:cTn id="47" dur="500"/>
                                        <p:tgtEl>
                                          <p:spTgt spid="103427">
                                            <p:txEl>
                                              <p:pRg st="19" end="19"/>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nodeType="clickEffect">
                                  <p:stCondLst>
                                    <p:cond delay="0"/>
                                  </p:stCondLst>
                                  <p:childTnLst>
                                    <p:set>
                                      <p:cBhvr>
                                        <p:cTn id="51" dur="1" fill="hold">
                                          <p:stCondLst>
                                            <p:cond delay="0"/>
                                          </p:stCondLst>
                                        </p:cTn>
                                        <p:tgtEl>
                                          <p:spTgt spid="2"/>
                                        </p:tgtEl>
                                        <p:attrNameLst>
                                          <p:attrName>style.visibility</p:attrName>
                                        </p:attrNameLst>
                                      </p:cBhvr>
                                      <p:to>
                                        <p:strVal val="visible"/>
                                      </p:to>
                                    </p:set>
                                    <p:anim calcmode="lin" valueType="num">
                                      <p:cBhvr additive="base">
                                        <p:cTn id="52" dur="500" fill="hold"/>
                                        <p:tgtEl>
                                          <p:spTgt spid="2"/>
                                        </p:tgtEl>
                                        <p:attrNameLst>
                                          <p:attrName>ppt_x</p:attrName>
                                        </p:attrNameLst>
                                      </p:cBhvr>
                                      <p:tavLst>
                                        <p:tav tm="0">
                                          <p:val>
                                            <p:strVal val="#ppt_x"/>
                                          </p:val>
                                        </p:tav>
                                        <p:tav tm="100000">
                                          <p:val>
                                            <p:strVal val="#ppt_x"/>
                                          </p:val>
                                        </p:tav>
                                      </p:tavLst>
                                    </p:anim>
                                    <p:anim calcmode="lin" valueType="num">
                                      <p:cBhvr additive="base">
                                        <p:cTn id="5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4" fill="hold" nodeType="clickEffect">
                                  <p:stCondLst>
                                    <p:cond delay="0"/>
                                  </p:stCondLst>
                                  <p:childTnLst>
                                    <p:set>
                                      <p:cBhvr>
                                        <p:cTn id="57" dur="1" fill="hold">
                                          <p:stCondLst>
                                            <p:cond delay="0"/>
                                          </p:stCondLst>
                                        </p:cTn>
                                        <p:tgtEl>
                                          <p:spTgt spid="3"/>
                                        </p:tgtEl>
                                        <p:attrNameLst>
                                          <p:attrName>style.visibility</p:attrName>
                                        </p:attrNameLst>
                                      </p:cBhvr>
                                      <p:to>
                                        <p:strVal val="visible"/>
                                      </p:to>
                                    </p:set>
                                    <p:anim calcmode="lin" valueType="num">
                                      <p:cBhvr additive="base">
                                        <p:cTn id="58" dur="500" fill="hold"/>
                                        <p:tgtEl>
                                          <p:spTgt spid="3"/>
                                        </p:tgtEl>
                                        <p:attrNameLst>
                                          <p:attrName>ppt_x</p:attrName>
                                        </p:attrNameLst>
                                      </p:cBhvr>
                                      <p:tavLst>
                                        <p:tav tm="0">
                                          <p:val>
                                            <p:strVal val="#ppt_x"/>
                                          </p:val>
                                        </p:tav>
                                        <p:tav tm="100000">
                                          <p:val>
                                            <p:strVal val="#ppt_x"/>
                                          </p:val>
                                        </p:tav>
                                      </p:tavLst>
                                    </p:anim>
                                    <p:anim calcmode="lin" valueType="num">
                                      <p:cBhvr additive="base">
                                        <p:cTn id="59"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7" grpId="0" build="p" bldLvl="3"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101" name="Text Box 5"/>
          <p:cNvSpPr txBox="1">
            <a:spLocks noChangeArrowheads="1"/>
          </p:cNvSpPr>
          <p:nvPr/>
        </p:nvSpPr>
        <p:spPr bwMode="auto">
          <a:xfrm>
            <a:off x="533400" y="706143"/>
            <a:ext cx="9144000"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it-IT" sz="2400" b="1" i="0" u="none" strike="noStrike" kern="1200" cap="none" spc="0" normalizeH="0" baseline="0" noProof="0" dirty="0">
                <a:ln>
                  <a:noFill/>
                </a:ln>
                <a:solidFill>
                  <a:srgbClr val="FF3300"/>
                </a:solidFill>
                <a:effectLst/>
                <a:uLnTx/>
                <a:uFillTx/>
                <a:latin typeface="Comic Sans MS" pitchFamily="66" charset="0"/>
                <a:ea typeface="+mn-ea"/>
                <a:cs typeface="Arial" charset="0"/>
                <a:sym typeface="Symbol" pitchFamily="18" charset="2"/>
              </a:rPr>
              <a:t></a:t>
            </a:r>
            <a:r>
              <a:rPr kumimoji="0" lang="it-IT" sz="2400" b="1" i="0" u="none" strike="noStrike" kern="1200" cap="none" spc="0" normalizeH="0" baseline="0" noProof="0" dirty="0">
                <a:ln>
                  <a:noFill/>
                </a:ln>
                <a:solidFill>
                  <a:srgbClr val="FF3300"/>
                </a:solidFill>
                <a:effectLst/>
                <a:uLnTx/>
                <a:uFillTx/>
                <a:latin typeface="Comic Sans MS" pitchFamily="66" charset="0"/>
                <a:ea typeface="+mn-ea"/>
                <a:cs typeface="Arial" charset="0"/>
              </a:rPr>
              <a:t>-elica</a:t>
            </a:r>
          </a:p>
          <a:p>
            <a:pPr marL="0" marR="0" lvl="0" indent="0" algn="l" defTabSz="914400" rtl="0" eaLnBrk="1" fontAlgn="base" latinLnBrk="0" hangingPunct="1">
              <a:lnSpc>
                <a:spcPct val="100000"/>
              </a:lnSpc>
              <a:spcBef>
                <a:spcPct val="0"/>
              </a:spcBef>
              <a:spcAft>
                <a:spcPct val="0"/>
              </a:spcAft>
              <a:buClrTx/>
              <a:buSzTx/>
              <a:buFontTx/>
              <a:buNone/>
              <a:tabLst/>
              <a:defRPr/>
            </a:pPr>
            <a:r>
              <a:rPr lang="it-IT" sz="1600" b="1" baseline="0" dirty="0">
                <a:solidFill>
                  <a:srgbClr val="000000"/>
                </a:solidFill>
                <a:latin typeface="Comic Sans MS" pitchFamily="66" charset="0"/>
              </a:rPr>
              <a:t>S</a:t>
            </a:r>
            <a:r>
              <a:rPr kumimoji="0" lang="it-IT" sz="1600" b="1" i="0" u="none" strike="noStrike" kern="1200" cap="none" spc="0" normalizeH="0" baseline="0" noProof="0" dirty="0" err="1">
                <a:ln>
                  <a:noFill/>
                </a:ln>
                <a:solidFill>
                  <a:srgbClr val="000000"/>
                </a:solidFill>
                <a:effectLst/>
                <a:uLnTx/>
                <a:uFillTx/>
                <a:latin typeface="Comic Sans MS" pitchFamily="66" charset="0"/>
                <a:ea typeface="+mn-ea"/>
                <a:cs typeface="Arial" charset="0"/>
              </a:rPr>
              <a:t>trutture</a:t>
            </a:r>
            <a:r>
              <a:rPr kumimoji="0" lang="it-IT" sz="1600" b="1" i="0" u="none" strike="noStrike" kern="1200" cap="none" spc="0" normalizeH="0" baseline="0" noProof="0" dirty="0">
                <a:ln>
                  <a:noFill/>
                </a:ln>
                <a:solidFill>
                  <a:srgbClr val="000000"/>
                </a:solidFill>
                <a:effectLst/>
                <a:uLnTx/>
                <a:uFillTx/>
                <a:latin typeface="Comic Sans MS" pitchFamily="66" charset="0"/>
                <a:ea typeface="+mn-ea"/>
                <a:cs typeface="Arial" charset="0"/>
              </a:rPr>
              <a:t> dure 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1600" b="1" i="0" u="none" strike="noStrike" kern="1200" cap="none" spc="0" normalizeH="0" baseline="0" noProof="0" dirty="0">
                <a:ln>
                  <a:noFill/>
                </a:ln>
                <a:solidFill>
                  <a:srgbClr val="000000"/>
                </a:solidFill>
                <a:effectLst/>
                <a:uLnTx/>
                <a:uFillTx/>
                <a:latin typeface="Comic Sans MS" pitchFamily="66" charset="0"/>
                <a:ea typeface="+mn-ea"/>
                <a:cs typeface="Arial" charset="0"/>
              </a:rPr>
              <a:t>insolubili di varia resistenza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1600" b="1" i="0" u="none" strike="noStrike" kern="1200" cap="none" spc="0" normalizeH="0" baseline="0" noProof="0" dirty="0">
                <a:ln>
                  <a:noFill/>
                </a:ln>
                <a:solidFill>
                  <a:srgbClr val="000000"/>
                </a:solidFill>
                <a:effectLst/>
                <a:uLnTx/>
                <a:uFillTx/>
                <a:latin typeface="Comic Sans MS" pitchFamily="66" charset="0"/>
                <a:ea typeface="+mn-ea"/>
                <a:cs typeface="Arial" charset="0"/>
              </a:rPr>
              <a:t>E flessibilità</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1600" b="1" i="0" u="none" strike="noStrike" kern="1200" cap="none" spc="0" normalizeH="0" baseline="0" noProof="0" dirty="0">
              <a:ln>
                <a:noFill/>
              </a:ln>
              <a:solidFill>
                <a:srgbClr val="000000"/>
              </a:solidFill>
              <a:effectLst/>
              <a:uLnTx/>
              <a:uFillTx/>
              <a:latin typeface="Comic Sans MS" pitchFamily="66" charset="0"/>
              <a:ea typeface="+mn-ea"/>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1600" b="1" i="0" u="sng" strike="noStrike" kern="1200" cap="none" spc="0" normalizeH="0" baseline="0" noProof="0" dirty="0">
                <a:ln>
                  <a:noFill/>
                </a:ln>
                <a:solidFill>
                  <a:srgbClr val="333399"/>
                </a:solidFill>
                <a:effectLst/>
                <a:uLnTx/>
                <a:uFillTx/>
                <a:latin typeface="Comic Sans MS" pitchFamily="66" charset="0"/>
                <a:ea typeface="+mn-ea"/>
                <a:cs typeface="Arial" charset="0"/>
                <a:sym typeface="Symbol" pitchFamily="18" charset="2"/>
              </a:rPr>
              <a:t>-cheratina </a:t>
            </a:r>
            <a:r>
              <a:rPr kumimoji="0" lang="it-IT" sz="1600" b="1" i="0" u="none" strike="noStrike" kern="1200" cap="none" spc="0" normalizeH="0" baseline="0" noProof="0" dirty="0">
                <a:ln>
                  <a:noFill/>
                </a:ln>
                <a:solidFill>
                  <a:srgbClr val="333399"/>
                </a:solidFill>
                <a:effectLst/>
                <a:uLnTx/>
                <a:uFillTx/>
                <a:latin typeface="Comic Sans MS" pitchFamily="66" charset="0"/>
                <a:ea typeface="+mn-ea"/>
                <a:cs typeface="Arial" charset="0"/>
                <a:sym typeface="Symbol" pitchFamily="18" charset="2"/>
              </a:rPr>
              <a:t>dei capelli</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1600" b="1" i="0" u="none" strike="noStrike" kern="1200" cap="none" spc="0" normalizeH="0" baseline="0" noProof="0" dirty="0">
                <a:ln>
                  <a:noFill/>
                </a:ln>
                <a:solidFill>
                  <a:srgbClr val="333399"/>
                </a:solidFill>
                <a:effectLst/>
                <a:uLnTx/>
                <a:uFillTx/>
                <a:latin typeface="Comic Sans MS" pitchFamily="66" charset="0"/>
                <a:ea typeface="+mn-ea"/>
                <a:cs typeface="Arial" charset="0"/>
                <a:sym typeface="Symbol" pitchFamily="18" charset="2"/>
              </a:rPr>
              <a:t>Lana</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1600" b="1" i="0" u="none" strike="noStrike" kern="1200" cap="none" spc="0" normalizeH="0" baseline="0" noProof="0" dirty="0">
                <a:ln>
                  <a:noFill/>
                </a:ln>
                <a:solidFill>
                  <a:srgbClr val="333399"/>
                </a:solidFill>
                <a:effectLst/>
                <a:uLnTx/>
                <a:uFillTx/>
                <a:latin typeface="Comic Sans MS" pitchFamily="66" charset="0"/>
                <a:ea typeface="+mn-ea"/>
                <a:cs typeface="Arial" charset="0"/>
                <a:sym typeface="Symbol" pitchFamily="18" charset="2"/>
              </a:rPr>
              <a:t>Unghie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1600" b="1" i="0" u="none" strike="noStrike" kern="1200" cap="none" spc="0" normalizeH="0" baseline="0" noProof="0" dirty="0">
                <a:ln>
                  <a:noFill/>
                </a:ln>
                <a:solidFill>
                  <a:srgbClr val="333399"/>
                </a:solidFill>
                <a:effectLst/>
                <a:uLnTx/>
                <a:uFillTx/>
                <a:latin typeface="Comic Sans MS" pitchFamily="66" charset="0"/>
                <a:ea typeface="+mn-ea"/>
                <a:cs typeface="Arial" charset="0"/>
                <a:sym typeface="Symbol" pitchFamily="18" charset="2"/>
              </a:rPr>
              <a:t>artigli</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1600" b="1" i="0" u="none" strike="noStrike" kern="1200" cap="none" spc="0" normalizeH="0" baseline="0" noProof="0" dirty="0">
                <a:ln>
                  <a:noFill/>
                </a:ln>
                <a:solidFill>
                  <a:srgbClr val="333399"/>
                </a:solidFill>
                <a:effectLst/>
                <a:uLnTx/>
                <a:uFillTx/>
                <a:latin typeface="Comic Sans MS" pitchFamily="66" charset="0"/>
                <a:ea typeface="+mn-ea"/>
                <a:cs typeface="Arial" charset="0"/>
                <a:sym typeface="Symbol" pitchFamily="18" charset="2"/>
              </a:rPr>
              <a:t>corna</a:t>
            </a:r>
            <a:endParaRPr lang="it-IT" sz="1600" b="1" baseline="0" dirty="0">
              <a:solidFill>
                <a:srgbClr val="333399"/>
              </a:solidFill>
              <a:latin typeface="Comic Sans MS" pitchFamily="66" charset="0"/>
              <a:sym typeface="Symbol" pitchFamily="18" charset="2"/>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1600" b="1" i="0" u="none" strike="noStrike" kern="1200" cap="none" spc="0" normalizeH="0" baseline="0" noProof="0" dirty="0">
                <a:ln>
                  <a:noFill/>
                </a:ln>
                <a:solidFill>
                  <a:srgbClr val="333399"/>
                </a:solidFill>
                <a:effectLst/>
                <a:uLnTx/>
                <a:uFillTx/>
                <a:latin typeface="Comic Sans MS" pitchFamily="66" charset="0"/>
                <a:ea typeface="+mn-ea"/>
                <a:cs typeface="Arial" charset="0"/>
                <a:sym typeface="Symbol" pitchFamily="18" charset="2"/>
              </a:rPr>
              <a:t>Zoccoli</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1600" b="1" i="0" u="none" strike="noStrike" kern="1200" cap="none" spc="0" normalizeH="0" baseline="0" noProof="0" dirty="0">
                <a:ln>
                  <a:noFill/>
                </a:ln>
                <a:solidFill>
                  <a:srgbClr val="333399"/>
                </a:solidFill>
                <a:effectLst/>
                <a:uLnTx/>
                <a:uFillTx/>
                <a:latin typeface="Comic Sans MS" pitchFamily="66" charset="0"/>
                <a:ea typeface="+mn-ea"/>
                <a:cs typeface="Arial" charset="0"/>
                <a:sym typeface="Symbol" pitchFamily="18" charset="2"/>
              </a:rPr>
              <a:t>Strati esterni della pelle.</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1600" b="1" i="0" u="none" strike="noStrike" kern="1200" cap="none" spc="0" normalizeH="0" baseline="0" noProof="0" dirty="0">
              <a:ln>
                <a:noFill/>
              </a:ln>
              <a:solidFill>
                <a:srgbClr val="333399"/>
              </a:solidFill>
              <a:effectLst/>
              <a:uLnTx/>
              <a:uFillTx/>
              <a:latin typeface="Comic Sans MS" pitchFamily="66" charset="0"/>
              <a:ea typeface="+mn-ea"/>
              <a:cs typeface="Arial" charset="0"/>
              <a:sym typeface="Symbol" pitchFamily="18" charset="2"/>
            </a:endParaRPr>
          </a:p>
          <a:p>
            <a:pPr marL="285750" marR="0" lvl="0" indent="-285750" algn="l" defTabSz="914400" rtl="0" eaLnBrk="1" fontAlgn="base" latinLnBrk="0" hangingPunct="1">
              <a:lnSpc>
                <a:spcPct val="100000"/>
              </a:lnSpc>
              <a:spcBef>
                <a:spcPct val="0"/>
              </a:spcBef>
              <a:spcAft>
                <a:spcPct val="0"/>
              </a:spcAft>
              <a:buClrTx/>
              <a:buSzTx/>
              <a:buFont typeface="Symbol" panose="05050102010706020507" pitchFamily="18" charset="2"/>
              <a:buChar char="b"/>
              <a:tabLst/>
              <a:defRPr/>
            </a:pPr>
            <a:r>
              <a:rPr kumimoji="0" lang="it-IT" sz="1600" b="1" i="0" u="none" strike="noStrike" kern="1200" cap="none" spc="0" normalizeH="0" baseline="0" noProof="0" dirty="0">
                <a:ln>
                  <a:noFill/>
                </a:ln>
                <a:solidFill>
                  <a:srgbClr val="333399"/>
                </a:solidFill>
                <a:effectLst/>
                <a:uLnTx/>
                <a:uFillTx/>
                <a:latin typeface="Comic Sans MS" pitchFamily="66" charset="0"/>
                <a:ea typeface="+mn-ea"/>
                <a:cs typeface="Arial" charset="0"/>
                <a:sym typeface="Symbol" pitchFamily="18" charset="2"/>
              </a:rPr>
              <a:t>cheratine nelle piume degli uccelli </a:t>
            </a:r>
          </a:p>
          <a:p>
            <a:pPr marR="0" lvl="0" algn="l" defTabSz="914400" rtl="0" eaLnBrk="1" fontAlgn="base" latinLnBrk="0" hangingPunct="1">
              <a:lnSpc>
                <a:spcPct val="100000"/>
              </a:lnSpc>
              <a:spcBef>
                <a:spcPct val="0"/>
              </a:spcBef>
              <a:spcAft>
                <a:spcPct val="0"/>
              </a:spcAft>
              <a:buClrTx/>
              <a:buSzTx/>
              <a:tabLst/>
              <a:defRPr/>
            </a:pPr>
            <a:r>
              <a:rPr kumimoji="0" lang="it-IT" sz="1600" b="1" i="0" u="none" strike="noStrike" kern="1200" cap="none" spc="0" normalizeH="0" baseline="0" noProof="0" dirty="0">
                <a:ln>
                  <a:noFill/>
                </a:ln>
                <a:solidFill>
                  <a:srgbClr val="333399"/>
                </a:solidFill>
                <a:effectLst/>
                <a:uLnTx/>
                <a:uFillTx/>
                <a:latin typeface="Comic Sans MS" pitchFamily="66" charset="0"/>
                <a:ea typeface="+mn-ea"/>
                <a:cs typeface="Arial" charset="0"/>
                <a:sym typeface="Symbol" pitchFamily="18" charset="2"/>
              </a:rPr>
              <a:t>e scaglie dei rettili</a:t>
            </a:r>
          </a:p>
          <a:p>
            <a:pPr marR="0" lvl="0" algn="l" defTabSz="914400" rtl="0" eaLnBrk="1" fontAlgn="base" latinLnBrk="0" hangingPunct="1">
              <a:lnSpc>
                <a:spcPct val="100000"/>
              </a:lnSpc>
              <a:spcBef>
                <a:spcPct val="0"/>
              </a:spcBef>
              <a:spcAft>
                <a:spcPct val="0"/>
              </a:spcAft>
              <a:buClrTx/>
              <a:buSzTx/>
              <a:tabLst/>
              <a:defRPr/>
            </a:pPr>
            <a:endParaRPr kumimoji="0" lang="it-IT" sz="1600" b="1" i="0" u="none" strike="noStrike" kern="1200" cap="none" spc="0" normalizeH="0" baseline="0" noProof="0" dirty="0">
              <a:ln>
                <a:noFill/>
              </a:ln>
              <a:solidFill>
                <a:srgbClr val="333399"/>
              </a:solidFill>
              <a:effectLst/>
              <a:uLnTx/>
              <a:uFillTx/>
              <a:latin typeface="Comic Sans MS" pitchFamily="66" charset="0"/>
              <a:ea typeface="+mn-ea"/>
              <a:cs typeface="Arial" charset="0"/>
              <a:sym typeface="Symbol" pitchFamily="18" charset="2"/>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2400" b="1" i="0" u="none" strike="noStrike" kern="1200" cap="none" spc="0" normalizeH="0" baseline="0" noProof="0" dirty="0">
              <a:ln>
                <a:noFill/>
              </a:ln>
              <a:solidFill>
                <a:srgbClr val="000000"/>
              </a:solidFill>
              <a:effectLst/>
              <a:uLnTx/>
              <a:uFillTx/>
              <a:latin typeface="Comic Sans MS" pitchFamily="66" charset="0"/>
              <a:ea typeface="+mn-ea"/>
              <a:cs typeface="Arial" charset="0"/>
            </a:endParaRPr>
          </a:p>
        </p:txBody>
      </p:sp>
      <p:sp>
        <p:nvSpPr>
          <p:cNvPr id="132102" name="Text Box 6"/>
          <p:cNvSpPr txBox="1">
            <a:spLocks noChangeArrowheads="1"/>
          </p:cNvSpPr>
          <p:nvPr/>
        </p:nvSpPr>
        <p:spPr bwMode="auto">
          <a:xfrm>
            <a:off x="5030821" y="706143"/>
            <a:ext cx="3351179" cy="193899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it-IT" sz="2400" b="1" i="0" u="none" strike="noStrike" kern="1200" cap="none" spc="0" normalizeH="0" baseline="0" noProof="0" dirty="0">
                <a:ln>
                  <a:noFill/>
                </a:ln>
                <a:solidFill>
                  <a:srgbClr val="FF3300"/>
                </a:solidFill>
                <a:effectLst/>
                <a:uLnTx/>
                <a:uFillTx/>
                <a:latin typeface="Comic Sans MS" pitchFamily="66" charset="0"/>
                <a:ea typeface="+mn-ea"/>
                <a:cs typeface="Arial" charset="0"/>
                <a:sym typeface="Symbol" pitchFamily="18" charset="2"/>
              </a:rPr>
              <a:t>Conformazioni </a:t>
            </a:r>
          </a:p>
          <a:p>
            <a:pPr marL="0" marR="0" lvl="0" indent="0" defTabSz="914400" rtl="0" eaLnBrk="1" fontAlgn="base" latinLnBrk="0" hangingPunct="1">
              <a:lnSpc>
                <a:spcPct val="100000"/>
              </a:lnSpc>
              <a:spcBef>
                <a:spcPct val="0"/>
              </a:spcBef>
              <a:spcAft>
                <a:spcPct val="0"/>
              </a:spcAft>
              <a:buClrTx/>
              <a:buSzTx/>
              <a:buFont typeface="Wingdings" pitchFamily="2" charset="2"/>
              <a:buChar char="Ø"/>
              <a:tabLst/>
              <a:defRPr/>
            </a:pPr>
            <a:endParaRPr kumimoji="0" lang="it-IT" sz="2400" b="0" i="0" u="none" strike="noStrike" kern="1200" cap="none" spc="0" normalizeH="0" baseline="0" noProof="0" dirty="0">
              <a:ln>
                <a:noFill/>
              </a:ln>
              <a:solidFill>
                <a:srgbClr val="FF3300"/>
              </a:solidFill>
              <a:effectLst/>
              <a:uLnTx/>
              <a:uFillTx/>
              <a:latin typeface="Comic Sans MS" pitchFamily="66" charset="0"/>
              <a:ea typeface="+mn-ea"/>
              <a:cs typeface="Arial" charset="0"/>
              <a:sym typeface="Symbol" pitchFamily="18" charset="2"/>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it-IT" sz="1800" b="1" baseline="0" dirty="0">
                <a:solidFill>
                  <a:srgbClr val="000000"/>
                </a:solidFill>
                <a:latin typeface="Comic Sans MS" pitchFamily="66" charset="0"/>
                <a:sym typeface="Symbol" pitchFamily="18" charset="2"/>
              </a:rPr>
              <a:t>F</a:t>
            </a:r>
            <a:r>
              <a:rPr kumimoji="0" lang="it-IT" sz="1800" b="1" i="0" u="none" strike="noStrike" kern="1200" cap="none" spc="0" normalizeH="0" baseline="0" noProof="0" dirty="0" err="1">
                <a:ln>
                  <a:noFill/>
                </a:ln>
                <a:solidFill>
                  <a:srgbClr val="000000"/>
                </a:solidFill>
                <a:effectLst/>
                <a:uLnTx/>
                <a:uFillTx/>
                <a:latin typeface="Comic Sans MS" pitchFamily="66" charset="0"/>
                <a:ea typeface="+mn-ea"/>
                <a:cs typeface="Arial" charset="0"/>
                <a:sym typeface="Symbol" pitchFamily="18" charset="2"/>
              </a:rPr>
              <a:t>ilamenti</a:t>
            </a:r>
            <a:r>
              <a:rPr kumimoji="0" lang="it-IT" sz="1800" b="1" i="0" u="none" strike="noStrike" kern="1200" cap="none" spc="0" normalizeH="0" baseline="0" noProof="0" dirty="0">
                <a:ln>
                  <a:noFill/>
                </a:ln>
                <a:solidFill>
                  <a:srgbClr val="000000"/>
                </a:solidFill>
                <a:effectLst/>
                <a:uLnTx/>
                <a:uFillTx/>
                <a:latin typeface="Comic Sans MS" pitchFamily="66" charset="0"/>
                <a:ea typeface="+mn-ea"/>
                <a:cs typeface="Arial" charset="0"/>
                <a:sym typeface="Symbol" pitchFamily="18" charset="2"/>
              </a:rPr>
              <a:t> soffici,</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1800" b="1" i="0" u="none" strike="noStrike" kern="1200" cap="none" spc="0" normalizeH="0" baseline="0" noProof="0" dirty="0">
                <a:ln>
                  <a:noFill/>
                </a:ln>
                <a:solidFill>
                  <a:srgbClr val="000000"/>
                </a:solidFill>
                <a:effectLst/>
                <a:uLnTx/>
                <a:uFillTx/>
                <a:latin typeface="Comic Sans MS" pitchFamily="66" charset="0"/>
                <a:ea typeface="+mn-ea"/>
                <a:cs typeface="Arial" charset="0"/>
                <a:sym typeface="Symbol" pitchFamily="18" charset="2"/>
              </a:rPr>
              <a:t> flessibili e non estensibili</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1800" b="1" i="0" u="none" strike="noStrike" kern="1200" cap="none" spc="0" normalizeH="0" baseline="0" noProof="0" dirty="0">
              <a:ln>
                <a:noFill/>
              </a:ln>
              <a:solidFill>
                <a:srgbClr val="000000"/>
              </a:solidFill>
              <a:effectLst/>
              <a:uLnTx/>
              <a:uFillTx/>
              <a:latin typeface="Comic Sans MS" pitchFamily="66" charset="0"/>
              <a:ea typeface="+mn-ea"/>
              <a:cs typeface="Arial" charset="0"/>
              <a:sym typeface="Symbol" pitchFamily="18" charset="2"/>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it-IT" sz="1800" b="1" baseline="0" dirty="0">
                <a:solidFill>
                  <a:srgbClr val="333399"/>
                </a:solidFill>
                <a:latin typeface="Comic Sans MS" pitchFamily="66" charset="0"/>
                <a:sym typeface="Symbol" pitchFamily="18" charset="2"/>
              </a:rPr>
              <a:t>F</a:t>
            </a:r>
            <a:r>
              <a:rPr kumimoji="0" lang="it-IT" sz="1800" b="1" i="0" u="none" strike="noStrike" kern="1200" cap="none" spc="0" normalizeH="0" baseline="0" noProof="0" dirty="0" err="1">
                <a:ln>
                  <a:noFill/>
                </a:ln>
                <a:solidFill>
                  <a:srgbClr val="333399"/>
                </a:solidFill>
                <a:effectLst/>
                <a:uLnTx/>
                <a:uFillTx/>
                <a:latin typeface="Comic Sans MS" pitchFamily="66" charset="0"/>
                <a:ea typeface="+mn-ea"/>
                <a:cs typeface="Arial" charset="0"/>
                <a:sym typeface="Symbol" pitchFamily="18" charset="2"/>
              </a:rPr>
              <a:t>ibroina</a:t>
            </a:r>
            <a:r>
              <a:rPr kumimoji="0" lang="it-IT" sz="1800" b="1" i="0" u="none" strike="noStrike" kern="1200" cap="none" spc="0" normalizeH="0" baseline="0" noProof="0" dirty="0">
                <a:ln>
                  <a:noFill/>
                </a:ln>
                <a:solidFill>
                  <a:srgbClr val="333399"/>
                </a:solidFill>
                <a:effectLst/>
                <a:uLnTx/>
                <a:uFillTx/>
                <a:latin typeface="Comic Sans MS" pitchFamily="66" charset="0"/>
                <a:ea typeface="+mn-ea"/>
                <a:cs typeface="Arial" charset="0"/>
                <a:sym typeface="Symbol" pitchFamily="18" charset="2"/>
              </a:rPr>
              <a:t> della seta</a:t>
            </a:r>
            <a:endParaRPr kumimoji="0" lang="it-IT" sz="1800" b="0" i="0" u="none" strike="noStrike" kern="1200" cap="none" spc="0" normalizeH="0" baseline="0" noProof="0" dirty="0">
              <a:ln>
                <a:noFill/>
              </a:ln>
              <a:solidFill>
                <a:srgbClr val="000000"/>
              </a:solidFill>
              <a:effectLst/>
              <a:uLnTx/>
              <a:uFillTx/>
              <a:latin typeface="Comic Sans MS" pitchFamily="66" charset="0"/>
              <a:ea typeface="+mn-ea"/>
              <a:cs typeface="Arial" charset="0"/>
            </a:endParaRPr>
          </a:p>
        </p:txBody>
      </p:sp>
      <p:sp>
        <p:nvSpPr>
          <p:cNvPr id="132103" name="Text Box 7"/>
          <p:cNvSpPr txBox="1">
            <a:spLocks noChangeArrowheads="1"/>
          </p:cNvSpPr>
          <p:nvPr/>
        </p:nvSpPr>
        <p:spPr bwMode="auto">
          <a:xfrm>
            <a:off x="4500165" y="3385226"/>
            <a:ext cx="4339036" cy="295465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it-IT" sz="2400" b="1" i="0" u="none" strike="noStrike" kern="1200" cap="none" spc="0" normalizeH="0" baseline="0" noProof="0" dirty="0">
                <a:ln>
                  <a:noFill/>
                </a:ln>
                <a:solidFill>
                  <a:srgbClr val="FF3300"/>
                </a:solidFill>
                <a:effectLst/>
                <a:uLnTx/>
                <a:uFillTx/>
                <a:latin typeface="Comic Sans MS" pitchFamily="66" charset="0"/>
                <a:ea typeface="+mn-ea"/>
                <a:cs typeface="Arial" charset="0"/>
                <a:sym typeface="Symbol" pitchFamily="18" charset="2"/>
              </a:rPr>
              <a:t>tripla elica del collageno</a:t>
            </a:r>
          </a:p>
          <a:p>
            <a:pPr marL="0" marR="0" lvl="0" indent="0" algn="ctr" defTabSz="914400" rtl="0" eaLnBrk="1" fontAlgn="base" latinLnBrk="0" hangingPunct="1">
              <a:lnSpc>
                <a:spcPct val="100000"/>
              </a:lnSpc>
              <a:spcBef>
                <a:spcPct val="0"/>
              </a:spcBef>
              <a:spcAft>
                <a:spcPct val="0"/>
              </a:spcAft>
              <a:buClrTx/>
              <a:buSzTx/>
              <a:buFont typeface="Wingdings" pitchFamily="2" charset="2"/>
              <a:buChar char="Ø"/>
              <a:tabLst/>
              <a:defRPr/>
            </a:pPr>
            <a:endParaRPr kumimoji="0" lang="it-IT" sz="1800" b="1" i="0" u="none" strike="noStrike" kern="1200" cap="none" spc="0" normalizeH="0" baseline="0" noProof="0" dirty="0">
              <a:ln>
                <a:noFill/>
              </a:ln>
              <a:solidFill>
                <a:srgbClr val="FF3300"/>
              </a:solidFill>
              <a:effectLst/>
              <a:uLnTx/>
              <a:uFillTx/>
              <a:latin typeface="Comic Sans MS" pitchFamily="66" charset="0"/>
              <a:ea typeface="+mn-ea"/>
              <a:cs typeface="Arial" charset="0"/>
              <a:sym typeface="Symbol" pitchFamily="18" charset="2"/>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it-IT" sz="1800" b="1" i="0" u="none" strike="noStrike" kern="1200" cap="none" spc="0" normalizeH="0" baseline="0" noProof="0" dirty="0">
                <a:ln>
                  <a:noFill/>
                </a:ln>
                <a:solidFill>
                  <a:srgbClr val="FF3300"/>
                </a:solidFill>
                <a:effectLst/>
                <a:uLnTx/>
                <a:uFillTx/>
                <a:latin typeface="Comic Sans MS" pitchFamily="66" charset="0"/>
                <a:ea typeface="+mn-ea"/>
                <a:cs typeface="Arial" charset="0"/>
                <a:sym typeface="Symbol" pitchFamily="18" charset="2"/>
              </a:rPr>
              <a:t>elemento fibroso principale nei mammiferi (25%proteine)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it-IT" sz="1800" b="1" i="0" u="none" strike="noStrike" kern="1200" cap="none" spc="0" normalizeH="0" baseline="0" noProof="0" dirty="0">
              <a:ln>
                <a:noFill/>
              </a:ln>
              <a:solidFill>
                <a:srgbClr val="FF3300"/>
              </a:solidFill>
              <a:effectLst/>
              <a:uLnTx/>
              <a:uFillTx/>
              <a:latin typeface="Comic Sans MS" pitchFamily="66" charset="0"/>
              <a:ea typeface="+mn-ea"/>
              <a:cs typeface="Arial" charset="0"/>
              <a:sym typeface="Symbol" pitchFamily="18" charset="2"/>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1800" b="1" i="0" u="none" strike="noStrike" kern="1200" cap="none" spc="0" normalizeH="0" baseline="0" noProof="0" dirty="0">
                <a:ln>
                  <a:noFill/>
                </a:ln>
                <a:solidFill>
                  <a:srgbClr val="000000"/>
                </a:solidFill>
                <a:effectLst/>
                <a:uLnTx/>
                <a:uFillTx/>
                <a:latin typeface="Comic Sans MS" pitchFamily="66" charset="0"/>
                <a:ea typeface="+mn-ea"/>
                <a:cs typeface="Arial" charset="0"/>
                <a:sym typeface="Symbol" pitchFamily="18" charset="2"/>
              </a:rPr>
              <a:t>molto resistente alla tensione,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1800" b="1" i="0" u="none" strike="noStrike" kern="1200" cap="none" spc="0" normalizeH="0" baseline="0" noProof="0" dirty="0">
                <a:ln>
                  <a:noFill/>
                </a:ln>
                <a:solidFill>
                  <a:srgbClr val="000000"/>
                </a:solidFill>
                <a:effectLst/>
                <a:uLnTx/>
                <a:uFillTx/>
                <a:latin typeface="Comic Sans MS" pitchFamily="66" charset="0"/>
                <a:ea typeface="+mn-ea"/>
                <a:cs typeface="Arial" charset="0"/>
                <a:sym typeface="Symbol" pitchFamily="18" charset="2"/>
              </a:rPr>
              <a:t> senza elasticità </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1800" b="1" i="0" u="none" strike="noStrike" kern="1200" cap="none" spc="0" normalizeH="0" baseline="0" noProof="0" dirty="0">
              <a:ln>
                <a:noFill/>
              </a:ln>
              <a:solidFill>
                <a:srgbClr val="000000"/>
              </a:solidFill>
              <a:effectLst/>
              <a:uLnTx/>
              <a:uFillTx/>
              <a:latin typeface="Comic Sans MS" pitchFamily="66" charset="0"/>
              <a:ea typeface="+mn-ea"/>
              <a:cs typeface="Arial" charset="0"/>
              <a:sym typeface="Symbol" pitchFamily="18" charset="2"/>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it-IT" sz="1800" b="1" baseline="0" dirty="0">
                <a:solidFill>
                  <a:srgbClr val="333399"/>
                </a:solidFill>
                <a:latin typeface="Comic Sans MS" pitchFamily="66" charset="0"/>
                <a:sym typeface="Symbol" pitchFamily="18" charset="2"/>
              </a:rPr>
              <a:t>C</a:t>
            </a:r>
            <a:r>
              <a:rPr kumimoji="0" lang="it-IT" sz="1800" b="1" i="0" u="none" strike="noStrike" kern="1200" cap="none" spc="0" normalizeH="0" baseline="0" noProof="0" dirty="0" err="1">
                <a:ln>
                  <a:noFill/>
                </a:ln>
                <a:solidFill>
                  <a:srgbClr val="333399"/>
                </a:solidFill>
                <a:effectLst/>
                <a:uLnTx/>
                <a:uFillTx/>
                <a:latin typeface="Comic Sans MS" pitchFamily="66" charset="0"/>
                <a:ea typeface="+mn-ea"/>
                <a:cs typeface="Arial" charset="0"/>
                <a:sym typeface="Symbol" pitchFamily="18" charset="2"/>
              </a:rPr>
              <a:t>ollageno</a:t>
            </a:r>
            <a:r>
              <a:rPr kumimoji="0" lang="it-IT" sz="1800" b="1" i="0" u="none" strike="noStrike" kern="1200" cap="none" spc="0" normalizeH="0" baseline="0" noProof="0" dirty="0">
                <a:ln>
                  <a:noFill/>
                </a:ln>
                <a:solidFill>
                  <a:srgbClr val="333399"/>
                </a:solidFill>
                <a:effectLst/>
                <a:uLnTx/>
                <a:uFillTx/>
                <a:latin typeface="Comic Sans MS" pitchFamily="66" charset="0"/>
                <a:ea typeface="+mn-ea"/>
                <a:cs typeface="Arial" charset="0"/>
                <a:sym typeface="Symbol" pitchFamily="18" charset="2"/>
              </a:rPr>
              <a:t> dei tendini,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1800" b="1" i="0" u="none" strike="noStrike" kern="1200" cap="none" spc="0" normalizeH="0" baseline="0" noProof="0" dirty="0">
                <a:ln>
                  <a:noFill/>
                </a:ln>
                <a:solidFill>
                  <a:srgbClr val="333399"/>
                </a:solidFill>
                <a:effectLst/>
                <a:uLnTx/>
                <a:uFillTx/>
                <a:latin typeface="Comic Sans MS" pitchFamily="66" charset="0"/>
                <a:ea typeface="+mn-ea"/>
                <a:cs typeface="Arial" charset="0"/>
                <a:sym typeface="Symbol" pitchFamily="18" charset="2"/>
              </a:rPr>
              <a:t>Matrice delle ossa</a:t>
            </a:r>
          </a:p>
        </p:txBody>
      </p:sp>
      <p:sp>
        <p:nvSpPr>
          <p:cNvPr id="3" name="CasellaDiTesto 2">
            <a:extLst>
              <a:ext uri="{FF2B5EF4-FFF2-40B4-BE49-F238E27FC236}">
                <a16:creationId xmlns:a16="http://schemas.microsoft.com/office/drawing/2014/main" id="{2EE35D81-8909-9EEA-A8DE-504063AC138D}"/>
              </a:ext>
            </a:extLst>
          </p:cNvPr>
          <p:cNvSpPr txBox="1"/>
          <p:nvPr/>
        </p:nvSpPr>
        <p:spPr>
          <a:xfrm>
            <a:off x="355086" y="51607"/>
            <a:ext cx="8785671" cy="400110"/>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2000" b="1" i="0" u="sng" strike="noStrike" kern="1200" cap="none" spc="0" normalizeH="0" baseline="0" noProof="0" dirty="0">
                <a:ln>
                  <a:noFill/>
                </a:ln>
                <a:solidFill>
                  <a:srgbClr val="000000"/>
                </a:solidFill>
                <a:effectLst/>
                <a:uLnTx/>
                <a:uFillTx/>
                <a:latin typeface="Comic Sans MS" pitchFamily="66" charset="0"/>
                <a:ea typeface="+mn-ea"/>
                <a:cs typeface="Arial" charset="0"/>
              </a:rPr>
              <a:t>Struttura secondaria -------</a:t>
            </a:r>
            <a:r>
              <a:rPr kumimoji="0" lang="it-IT" sz="2000" b="1" i="0" u="sng" strike="noStrike" kern="1200" cap="none" spc="0" normalizeH="0" baseline="0" noProof="0" dirty="0">
                <a:ln>
                  <a:noFill/>
                </a:ln>
                <a:solidFill>
                  <a:srgbClr val="000000"/>
                </a:solidFill>
                <a:effectLst/>
                <a:uLnTx/>
                <a:uFillTx/>
                <a:latin typeface="Comic Sans MS" pitchFamily="66" charset="0"/>
                <a:ea typeface="+mn-ea"/>
                <a:cs typeface="Arial" charset="0"/>
                <a:sym typeface="Wingdings" panose="05000000000000000000" pitchFamily="2" charset="2"/>
              </a:rPr>
              <a:t> </a:t>
            </a:r>
            <a:r>
              <a:rPr kumimoji="0" lang="it-IT" sz="2000" b="1" i="0" u="sng" strike="noStrike" kern="1200" cap="none" spc="0" normalizeH="0" baseline="0" noProof="0" dirty="0">
                <a:ln>
                  <a:noFill/>
                </a:ln>
                <a:solidFill>
                  <a:srgbClr val="FF0000"/>
                </a:solidFill>
                <a:effectLst/>
                <a:uLnTx/>
                <a:uFillTx/>
                <a:latin typeface="Comic Sans MS" pitchFamily="66" charset="0"/>
                <a:ea typeface="+mn-ea"/>
                <a:cs typeface="Arial" charset="0"/>
              </a:rPr>
              <a:t>proteine fibrose</a:t>
            </a:r>
          </a:p>
        </p:txBody>
      </p:sp>
      <p:sp>
        <p:nvSpPr>
          <p:cNvPr id="4" name="Rettangolo 3">
            <a:extLst>
              <a:ext uri="{FF2B5EF4-FFF2-40B4-BE49-F238E27FC236}">
                <a16:creationId xmlns:a16="http://schemas.microsoft.com/office/drawing/2014/main" id="{A528F38A-57AD-EEE8-388F-C27F44D3EE4E}"/>
              </a:ext>
            </a:extLst>
          </p:cNvPr>
          <p:cNvSpPr/>
          <p:nvPr/>
        </p:nvSpPr>
        <p:spPr>
          <a:xfrm>
            <a:off x="457200" y="597400"/>
            <a:ext cx="3931096" cy="4203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8819691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2101"/>
                                        </p:tgtEl>
                                        <p:attrNameLst>
                                          <p:attrName>style.visibility</p:attrName>
                                        </p:attrNameLst>
                                      </p:cBhvr>
                                      <p:to>
                                        <p:strVal val="visible"/>
                                      </p:to>
                                    </p:set>
                                    <p:anim calcmode="lin" valueType="num">
                                      <p:cBhvr additive="base">
                                        <p:cTn id="7" dur="500" fill="hold"/>
                                        <p:tgtEl>
                                          <p:spTgt spid="132101"/>
                                        </p:tgtEl>
                                        <p:attrNameLst>
                                          <p:attrName>ppt_x</p:attrName>
                                        </p:attrNameLst>
                                      </p:cBhvr>
                                      <p:tavLst>
                                        <p:tav tm="0">
                                          <p:val>
                                            <p:strVal val="#ppt_x"/>
                                          </p:val>
                                        </p:tav>
                                        <p:tav tm="100000">
                                          <p:val>
                                            <p:strVal val="#ppt_x"/>
                                          </p:val>
                                        </p:tav>
                                      </p:tavLst>
                                    </p:anim>
                                    <p:anim calcmode="lin" valueType="num">
                                      <p:cBhvr additive="base">
                                        <p:cTn id="8" dur="500" fill="hold"/>
                                        <p:tgtEl>
                                          <p:spTgt spid="132101"/>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2102"/>
                                        </p:tgtEl>
                                        <p:attrNameLst>
                                          <p:attrName>style.visibility</p:attrName>
                                        </p:attrNameLst>
                                      </p:cBhvr>
                                      <p:to>
                                        <p:strVal val="visible"/>
                                      </p:to>
                                    </p:set>
                                    <p:anim calcmode="lin" valueType="num">
                                      <p:cBhvr additive="base">
                                        <p:cTn id="13" dur="500" fill="hold"/>
                                        <p:tgtEl>
                                          <p:spTgt spid="132102"/>
                                        </p:tgtEl>
                                        <p:attrNameLst>
                                          <p:attrName>ppt_x</p:attrName>
                                        </p:attrNameLst>
                                      </p:cBhvr>
                                      <p:tavLst>
                                        <p:tav tm="0">
                                          <p:val>
                                            <p:strVal val="#ppt_x"/>
                                          </p:val>
                                        </p:tav>
                                        <p:tav tm="100000">
                                          <p:val>
                                            <p:strVal val="#ppt_x"/>
                                          </p:val>
                                        </p:tav>
                                      </p:tavLst>
                                    </p:anim>
                                    <p:anim calcmode="lin" valueType="num">
                                      <p:cBhvr additive="base">
                                        <p:cTn id="14" dur="500" fill="hold"/>
                                        <p:tgtEl>
                                          <p:spTgt spid="132102"/>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132103">
                                            <p:txEl>
                                              <p:pRg st="0" end="0"/>
                                            </p:txEl>
                                          </p:spTgt>
                                        </p:tgtEl>
                                        <p:attrNameLst>
                                          <p:attrName>style.visibility</p:attrName>
                                        </p:attrNameLst>
                                      </p:cBhvr>
                                      <p:to>
                                        <p:strVal val="visible"/>
                                      </p:to>
                                    </p:set>
                                    <p:anim calcmode="lin" valueType="num">
                                      <p:cBhvr additive="base">
                                        <p:cTn id="19" dur="500" fill="hold"/>
                                        <p:tgtEl>
                                          <p:spTgt spid="13210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32103">
                                            <p:txEl>
                                              <p:pRg st="0" end="0"/>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32103">
                                            <p:txEl>
                                              <p:pRg st="2" end="2"/>
                                            </p:txEl>
                                          </p:spTgt>
                                        </p:tgtEl>
                                        <p:attrNameLst>
                                          <p:attrName>style.visibility</p:attrName>
                                        </p:attrNameLst>
                                      </p:cBhvr>
                                      <p:to>
                                        <p:strVal val="visible"/>
                                      </p:to>
                                    </p:set>
                                    <p:anim calcmode="lin" valueType="num">
                                      <p:cBhvr additive="base">
                                        <p:cTn id="23" dur="500" fill="hold"/>
                                        <p:tgtEl>
                                          <p:spTgt spid="132103">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32103">
                                            <p:txEl>
                                              <p:pRg st="2" end="2"/>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32103">
                                            <p:txEl>
                                              <p:pRg st="4" end="4"/>
                                            </p:txEl>
                                          </p:spTgt>
                                        </p:tgtEl>
                                        <p:attrNameLst>
                                          <p:attrName>style.visibility</p:attrName>
                                        </p:attrNameLst>
                                      </p:cBhvr>
                                      <p:to>
                                        <p:strVal val="visible"/>
                                      </p:to>
                                    </p:set>
                                    <p:anim calcmode="lin" valueType="num">
                                      <p:cBhvr additive="base">
                                        <p:cTn id="27" dur="500" fill="hold"/>
                                        <p:tgtEl>
                                          <p:spTgt spid="13210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3210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32103">
                                            <p:txEl>
                                              <p:pRg st="5" end="5"/>
                                            </p:txEl>
                                          </p:spTgt>
                                        </p:tgtEl>
                                        <p:attrNameLst>
                                          <p:attrName>style.visibility</p:attrName>
                                        </p:attrNameLst>
                                      </p:cBhvr>
                                      <p:to>
                                        <p:strVal val="visible"/>
                                      </p:to>
                                    </p:set>
                                    <p:anim calcmode="lin" valueType="num">
                                      <p:cBhvr additive="base">
                                        <p:cTn id="31" dur="500" fill="hold"/>
                                        <p:tgtEl>
                                          <p:spTgt spid="13210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3210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32103">
                                            <p:txEl>
                                              <p:pRg st="7" end="7"/>
                                            </p:txEl>
                                          </p:spTgt>
                                        </p:tgtEl>
                                        <p:attrNameLst>
                                          <p:attrName>style.visibility</p:attrName>
                                        </p:attrNameLst>
                                      </p:cBhvr>
                                      <p:to>
                                        <p:strVal val="visible"/>
                                      </p:to>
                                    </p:set>
                                    <p:anim calcmode="lin" valueType="num">
                                      <p:cBhvr additive="base">
                                        <p:cTn id="35" dur="500" fill="hold"/>
                                        <p:tgtEl>
                                          <p:spTgt spid="132103">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32103">
                                            <p:txEl>
                                              <p:pRg st="7" end="7"/>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32103">
                                            <p:txEl>
                                              <p:pRg st="8" end="8"/>
                                            </p:txEl>
                                          </p:spTgt>
                                        </p:tgtEl>
                                        <p:attrNameLst>
                                          <p:attrName>style.visibility</p:attrName>
                                        </p:attrNameLst>
                                      </p:cBhvr>
                                      <p:to>
                                        <p:strVal val="visible"/>
                                      </p:to>
                                    </p:set>
                                    <p:anim calcmode="lin" valueType="num">
                                      <p:cBhvr additive="base">
                                        <p:cTn id="39" dur="500" fill="hold"/>
                                        <p:tgtEl>
                                          <p:spTgt spid="132103">
                                            <p:txEl>
                                              <p:pRg st="8" end="8"/>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13210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101" grpId="0"/>
      <p:bldP spid="132102"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183" t="-5503" r="-377" b="-179"/>
          <a:stretch/>
        </p:blipFill>
        <p:spPr bwMode="auto">
          <a:xfrm>
            <a:off x="-356681" y="3088146"/>
            <a:ext cx="8839943" cy="5251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59" name="Text Box 3"/>
          <p:cNvSpPr txBox="1">
            <a:spLocks noChangeArrowheads="1"/>
          </p:cNvSpPr>
          <p:nvPr/>
        </p:nvSpPr>
        <p:spPr bwMode="auto">
          <a:xfrm>
            <a:off x="5788808" y="3088146"/>
            <a:ext cx="2915816"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1800" b="1" i="0" u="none" strike="noStrike" kern="1200" cap="none" spc="0" normalizeH="0" baseline="0" noProof="0" dirty="0">
                <a:ln>
                  <a:noFill/>
                </a:ln>
                <a:solidFill>
                  <a:srgbClr val="000000"/>
                </a:solidFill>
                <a:effectLst/>
                <a:uLnTx/>
                <a:uFillTx/>
                <a:latin typeface="Comic Sans MS" pitchFamily="66" charset="0"/>
                <a:ea typeface="+mn-ea"/>
                <a:cs typeface="Arial" charset="0"/>
              </a:rPr>
              <a:t>catena </a:t>
            </a:r>
            <a:r>
              <a:rPr kumimoji="0" lang="it-IT" sz="1800" b="1" i="0" u="none" strike="noStrike" kern="1200" cap="none" spc="0" normalizeH="0" baseline="0" noProof="0" dirty="0">
                <a:ln>
                  <a:noFill/>
                </a:ln>
                <a:solidFill>
                  <a:srgbClr val="FF0000"/>
                </a:solidFill>
                <a:effectLst/>
                <a:uLnTx/>
                <a:uFillTx/>
                <a:latin typeface="Comic Sans MS" pitchFamily="66" charset="0"/>
                <a:ea typeface="+mn-ea"/>
                <a:cs typeface="Arial" charset="0"/>
              </a:rPr>
              <a:t>DX</a:t>
            </a:r>
            <a:r>
              <a:rPr kumimoji="0" lang="it-IT" sz="1800" b="1" i="0" u="none" strike="noStrike" kern="1200" cap="none" spc="0" normalizeH="0" baseline="0" noProof="0" dirty="0">
                <a:ln>
                  <a:noFill/>
                </a:ln>
                <a:solidFill>
                  <a:srgbClr val="000000"/>
                </a:solidFill>
                <a:effectLst/>
                <a:uLnTx/>
                <a:uFillTx/>
                <a:latin typeface="Comic Sans MS" pitchFamily="66" charset="0"/>
                <a:ea typeface="+mn-ea"/>
                <a:cs typeface="Arial" charset="0"/>
              </a:rPr>
              <a:t> polipeptidica</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1800" b="1" i="0" u="none" strike="noStrike" kern="1200" cap="none" spc="0" normalizeH="0" baseline="0" noProof="0" dirty="0">
                <a:ln>
                  <a:noFill/>
                </a:ln>
                <a:solidFill>
                  <a:srgbClr val="000000"/>
                </a:solidFill>
                <a:effectLst/>
                <a:uLnTx/>
                <a:uFillTx/>
                <a:latin typeface="Comic Sans MS" pitchFamily="66" charset="0"/>
                <a:ea typeface="+mn-ea"/>
                <a:cs typeface="Arial" charset="0"/>
              </a:rPr>
              <a:t>con oltre 100 residui (AA idrofobico ogni 3-4 residui)</a:t>
            </a:r>
          </a:p>
        </p:txBody>
      </p:sp>
      <p:sp>
        <p:nvSpPr>
          <p:cNvPr id="45060" name="Text Box 4"/>
          <p:cNvSpPr txBox="1">
            <a:spLocks noChangeArrowheads="1"/>
          </p:cNvSpPr>
          <p:nvPr/>
        </p:nvSpPr>
        <p:spPr bwMode="auto">
          <a:xfrm>
            <a:off x="5755154" y="4218058"/>
            <a:ext cx="332975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1800" b="1" i="0" u="none" strike="noStrike" kern="1200" cap="none" spc="0" normalizeH="0" baseline="0" noProof="0" dirty="0">
                <a:ln>
                  <a:noFill/>
                </a:ln>
                <a:solidFill>
                  <a:srgbClr val="000000"/>
                </a:solidFill>
                <a:effectLst/>
                <a:uLnTx/>
                <a:uFillTx/>
                <a:latin typeface="Comic Sans MS" pitchFamily="66" charset="0"/>
                <a:ea typeface="+mn-ea"/>
                <a:cs typeface="Arial" charset="0"/>
              </a:rPr>
              <a:t>due polipeptidi di cheratina</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1800" b="1" i="0" u="none" strike="noStrike" kern="1200" cap="none" spc="0" normalizeH="0" baseline="0" noProof="0" dirty="0">
                <a:ln>
                  <a:noFill/>
                </a:ln>
                <a:solidFill>
                  <a:srgbClr val="000000"/>
                </a:solidFill>
                <a:effectLst/>
                <a:uLnTx/>
                <a:uFillTx/>
                <a:latin typeface="Comic Sans MS" pitchFamily="66" charset="0"/>
                <a:ea typeface="+mn-ea"/>
                <a:cs typeface="Arial" charset="0"/>
              </a:rPr>
              <a:t>danno origine a un avvolgi-</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1800" b="1" i="0" u="none" strike="noStrike" kern="1200" cap="none" spc="0" normalizeH="0" baseline="0" noProof="0" dirty="0">
                <a:ln>
                  <a:noFill/>
                </a:ln>
                <a:solidFill>
                  <a:srgbClr val="000000"/>
                </a:solidFill>
                <a:effectLst/>
                <a:uLnTx/>
                <a:uFillTx/>
                <a:latin typeface="Comic Sans MS" pitchFamily="66" charset="0"/>
                <a:ea typeface="+mn-ea"/>
                <a:cs typeface="Arial" charset="0"/>
              </a:rPr>
              <a:t>mento avvolto </a:t>
            </a:r>
            <a:r>
              <a:rPr kumimoji="0" lang="it-IT" sz="1800" b="1" i="0" u="none" strike="noStrike" kern="1200" cap="none" spc="0" normalizeH="0" baseline="0" noProof="0" dirty="0">
                <a:ln>
                  <a:noFill/>
                </a:ln>
                <a:solidFill>
                  <a:srgbClr val="FF0000"/>
                </a:solidFill>
                <a:effectLst/>
                <a:uLnTx/>
                <a:uFillTx/>
                <a:latin typeface="Comic Sans MS" pitchFamily="66" charset="0"/>
                <a:ea typeface="+mn-ea"/>
                <a:cs typeface="Arial" charset="0"/>
              </a:rPr>
              <a:t>SX </a:t>
            </a:r>
            <a:r>
              <a:rPr kumimoji="0" lang="it-IT" sz="1800" b="1" i="0" u="none" strike="noStrike" kern="1200" cap="none" spc="0" normalizeH="0" baseline="0" noProof="0" dirty="0">
                <a:ln>
                  <a:noFill/>
                </a:ln>
                <a:solidFill>
                  <a:srgbClr val="000000"/>
                </a:solidFill>
                <a:effectLst/>
                <a:uLnTx/>
                <a:uFillTx/>
                <a:latin typeface="Comic Sans MS" pitchFamily="66" charset="0"/>
                <a:ea typeface="+mn-ea"/>
                <a:cs typeface="Arial" charset="0"/>
              </a:rPr>
              <a:t>dimerico</a:t>
            </a:r>
          </a:p>
        </p:txBody>
      </p:sp>
      <p:sp>
        <p:nvSpPr>
          <p:cNvPr id="45062" name="CasellaDiTesto 5"/>
          <p:cNvSpPr txBox="1">
            <a:spLocks noChangeArrowheads="1"/>
          </p:cNvSpPr>
          <p:nvPr/>
        </p:nvSpPr>
        <p:spPr bwMode="auto">
          <a:xfrm>
            <a:off x="39242" y="4288475"/>
            <a:ext cx="9239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1800" b="0" i="0" u="none" strike="noStrike" kern="1200" cap="none" spc="0" normalizeH="0" baseline="0" noProof="0" dirty="0">
                <a:ln>
                  <a:noFill/>
                </a:ln>
                <a:solidFill>
                  <a:srgbClr val="000000"/>
                </a:solidFill>
                <a:effectLst/>
                <a:uLnTx/>
                <a:uFillTx/>
                <a:latin typeface="Comic Sans MS" pitchFamily="66" charset="0"/>
                <a:ea typeface="+mn-ea"/>
                <a:cs typeface="Arial" charset="0"/>
              </a:rPr>
              <a:t>dimero</a:t>
            </a:r>
          </a:p>
        </p:txBody>
      </p:sp>
      <p:sp>
        <p:nvSpPr>
          <p:cNvPr id="45064" name="Rettangolo 8"/>
          <p:cNvSpPr>
            <a:spLocks noChangeArrowheads="1"/>
          </p:cNvSpPr>
          <p:nvPr/>
        </p:nvSpPr>
        <p:spPr bwMode="auto">
          <a:xfrm>
            <a:off x="304800" y="1355280"/>
            <a:ext cx="304602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3600" b="1" i="0" u="sng" strike="noStrike" kern="1200" cap="none" spc="0" normalizeH="0" baseline="0" noProof="0" dirty="0">
                <a:ln>
                  <a:noFill/>
                </a:ln>
                <a:effectLst/>
                <a:uLnTx/>
                <a:uFillTx/>
                <a:latin typeface="Comic Sans MS" pitchFamily="66" charset="0"/>
                <a:ea typeface="+mn-ea"/>
                <a:cs typeface="Arial"/>
                <a:sym typeface="Symbol" pitchFamily="18" charset="2"/>
              </a:rPr>
              <a:t>-cheratine:</a:t>
            </a:r>
            <a:endParaRPr kumimoji="0" lang="it-IT" sz="3600" b="0" i="0" u="none" strike="noStrike" kern="1200" cap="none" spc="0" normalizeH="0" baseline="0" noProof="0" dirty="0">
              <a:ln>
                <a:noFill/>
              </a:ln>
              <a:effectLst/>
              <a:uLnTx/>
              <a:uFillTx/>
              <a:latin typeface="Arial"/>
              <a:ea typeface="+mn-ea"/>
              <a:cs typeface="Arial"/>
            </a:endParaRPr>
          </a:p>
        </p:txBody>
      </p:sp>
      <p:sp>
        <p:nvSpPr>
          <p:cNvPr id="3" name="CasellaDiTesto 2">
            <a:extLst>
              <a:ext uri="{FF2B5EF4-FFF2-40B4-BE49-F238E27FC236}">
                <a16:creationId xmlns:a16="http://schemas.microsoft.com/office/drawing/2014/main" id="{029CB376-65DC-D868-CE6E-352A35B8BC2C}"/>
              </a:ext>
            </a:extLst>
          </p:cNvPr>
          <p:cNvSpPr txBox="1"/>
          <p:nvPr/>
        </p:nvSpPr>
        <p:spPr>
          <a:xfrm>
            <a:off x="304800" y="304800"/>
            <a:ext cx="4737370" cy="646331"/>
          </a:xfrm>
          <a:prstGeom prst="rect">
            <a:avLst/>
          </a:prstGeom>
          <a:noFill/>
        </p:spPr>
        <p:txBody>
          <a:bodyPr wrap="square">
            <a:spAutoFit/>
          </a:bodyPr>
          <a:lstStyle/>
          <a:p>
            <a:r>
              <a:rPr kumimoji="0" lang="it-IT" sz="3600" b="1" i="0" u="sng" strike="noStrike" kern="1200" cap="none" spc="0" normalizeH="0" baseline="0" noProof="0" dirty="0">
                <a:ln>
                  <a:noFill/>
                </a:ln>
                <a:solidFill>
                  <a:srgbClr val="FF0000"/>
                </a:solidFill>
                <a:effectLst/>
                <a:uLnTx/>
                <a:uFillTx/>
                <a:latin typeface="Comic Sans MS" pitchFamily="66" charset="0"/>
                <a:ea typeface="+mn-ea"/>
                <a:cs typeface="Arial"/>
                <a:sym typeface="Symbol" pitchFamily="18" charset="2"/>
              </a:rPr>
              <a:t>-cheratine e </a:t>
            </a:r>
            <a:endParaRPr lang="it-IT" dirty="0"/>
          </a:p>
        </p:txBody>
      </p:sp>
      <p:sp>
        <p:nvSpPr>
          <p:cNvPr id="4" name="CasellaDiTesto 3">
            <a:extLst>
              <a:ext uri="{FF2B5EF4-FFF2-40B4-BE49-F238E27FC236}">
                <a16:creationId xmlns:a16="http://schemas.microsoft.com/office/drawing/2014/main" id="{C2519C61-EEA1-6483-5729-C9E577AE879A}"/>
              </a:ext>
            </a:extLst>
          </p:cNvPr>
          <p:cNvSpPr txBox="1"/>
          <p:nvPr/>
        </p:nvSpPr>
        <p:spPr>
          <a:xfrm>
            <a:off x="3711845" y="268746"/>
            <a:ext cx="4737370" cy="646331"/>
          </a:xfrm>
          <a:prstGeom prst="rect">
            <a:avLst/>
          </a:prstGeom>
          <a:noFill/>
        </p:spPr>
        <p:txBody>
          <a:bodyPr wrap="square">
            <a:spAutoFit/>
          </a:bodyPr>
          <a:lstStyle/>
          <a:p>
            <a:r>
              <a:rPr lang="it-IT" b="1" u="sng" baseline="0" dirty="0">
                <a:solidFill>
                  <a:srgbClr val="FF0000"/>
                </a:solidFill>
                <a:latin typeface="Comic Sans MS" pitchFamily="66" charset="0"/>
                <a:cs typeface="Arial"/>
                <a:sym typeface="Symbol" pitchFamily="18" charset="2"/>
              </a:rPr>
              <a:t>β</a:t>
            </a:r>
            <a:r>
              <a:rPr kumimoji="0" lang="it-IT" sz="3600" b="1" i="0" u="sng" strike="noStrike" kern="1200" cap="none" spc="0" normalizeH="0" baseline="0" noProof="0" dirty="0">
                <a:ln>
                  <a:noFill/>
                </a:ln>
                <a:solidFill>
                  <a:srgbClr val="FF0000"/>
                </a:solidFill>
                <a:effectLst/>
                <a:uLnTx/>
                <a:uFillTx/>
                <a:latin typeface="Comic Sans MS" pitchFamily="66" charset="0"/>
                <a:ea typeface="+mn-ea"/>
                <a:cs typeface="Arial"/>
                <a:sym typeface="Symbol" pitchFamily="18" charset="2"/>
              </a:rPr>
              <a:t>-cheratine: </a:t>
            </a:r>
            <a:endParaRPr lang="it-IT" dirty="0"/>
          </a:p>
        </p:txBody>
      </p:sp>
      <p:sp>
        <p:nvSpPr>
          <p:cNvPr id="5" name="CasellaDiTesto 4">
            <a:extLst>
              <a:ext uri="{FF2B5EF4-FFF2-40B4-BE49-F238E27FC236}">
                <a16:creationId xmlns:a16="http://schemas.microsoft.com/office/drawing/2014/main" id="{69CCBC3D-64B1-A544-BF1E-1C405C6DEFE9}"/>
              </a:ext>
            </a:extLst>
          </p:cNvPr>
          <p:cNvSpPr txBox="1"/>
          <p:nvPr/>
        </p:nvSpPr>
        <p:spPr>
          <a:xfrm>
            <a:off x="-96790" y="5159439"/>
            <a:ext cx="9144000" cy="1938992"/>
          </a:xfrm>
          <a:prstGeom prst="rect">
            <a:avLst/>
          </a:prstGeom>
          <a:solidFill>
            <a:schemeClr val="bg1"/>
          </a:solidFill>
        </p:spPr>
        <p:txBody>
          <a:bodyPr wrap="square" rtlCol="0">
            <a:spAutoFit/>
          </a:bodyPr>
          <a:lstStyle/>
          <a:p>
            <a:r>
              <a:rPr lang="it-IT" dirty="0">
                <a:solidFill>
                  <a:srgbClr val="FF0000"/>
                </a:solidFill>
              </a:rPr>
              <a:t>  Cheratina dei capelli:  </a:t>
            </a:r>
            <a:r>
              <a:rPr lang="it-IT" dirty="0"/>
              <a:t>300 residui in ogni molecola </a:t>
            </a:r>
          </a:p>
          <a:p>
            <a:r>
              <a:rPr lang="it-IT" dirty="0"/>
              <a:t>Interamente ad α-elica.</a:t>
            </a:r>
          </a:p>
          <a:p>
            <a:r>
              <a:rPr lang="it-IT" dirty="0"/>
              <a:t>Due sono destrorse e si avvolgono tra loro originando un’elica sinistrorsa</a:t>
            </a:r>
          </a:p>
          <a:p>
            <a:endParaRPr lang="it-IT" dirty="0"/>
          </a:p>
          <a:p>
            <a:endParaRPr lang="it-IT" dirty="0"/>
          </a:p>
        </p:txBody>
      </p:sp>
      <p:sp>
        <p:nvSpPr>
          <p:cNvPr id="6" name="CasellaDiTesto 5">
            <a:extLst>
              <a:ext uri="{FF2B5EF4-FFF2-40B4-BE49-F238E27FC236}">
                <a16:creationId xmlns:a16="http://schemas.microsoft.com/office/drawing/2014/main" id="{282E592A-7C11-0456-31F4-0ABAA3143EF2}"/>
              </a:ext>
            </a:extLst>
          </p:cNvPr>
          <p:cNvSpPr txBox="1"/>
          <p:nvPr/>
        </p:nvSpPr>
        <p:spPr>
          <a:xfrm>
            <a:off x="182649" y="2415310"/>
            <a:ext cx="9001118" cy="461665"/>
          </a:xfrm>
          <a:prstGeom prst="rect">
            <a:avLst/>
          </a:prstGeom>
          <a:noFill/>
        </p:spPr>
        <p:txBody>
          <a:bodyPr wrap="none" rtlCol="0">
            <a:spAutoFit/>
          </a:bodyPr>
          <a:lstStyle/>
          <a:p>
            <a:r>
              <a:rPr lang="it-IT" dirty="0"/>
              <a:t>Fanno parte dell’ampio gruppo delle </a:t>
            </a:r>
            <a:r>
              <a:rPr lang="it-IT" dirty="0">
                <a:solidFill>
                  <a:srgbClr val="FF0000"/>
                </a:solidFill>
              </a:rPr>
              <a:t>proteine dei filamenti intermedi</a:t>
            </a:r>
          </a:p>
        </p:txBody>
      </p:sp>
      <p:sp>
        <p:nvSpPr>
          <p:cNvPr id="7" name="CasellaDiTesto 6">
            <a:extLst>
              <a:ext uri="{FF2B5EF4-FFF2-40B4-BE49-F238E27FC236}">
                <a16:creationId xmlns:a16="http://schemas.microsoft.com/office/drawing/2014/main" id="{5CFAAF28-8D82-DE54-EF79-099EC905438E}"/>
              </a:ext>
            </a:extLst>
          </p:cNvPr>
          <p:cNvSpPr txBox="1"/>
          <p:nvPr/>
        </p:nvSpPr>
        <p:spPr>
          <a:xfrm>
            <a:off x="96790" y="6553200"/>
            <a:ext cx="7142210" cy="461665"/>
          </a:xfrm>
          <a:prstGeom prst="rect">
            <a:avLst/>
          </a:prstGeom>
          <a:noFill/>
        </p:spPr>
        <p:txBody>
          <a:bodyPr wrap="square" rtlCol="0">
            <a:spAutoFit/>
          </a:bodyPr>
          <a:lstStyle/>
          <a:p>
            <a:r>
              <a:rPr lang="it-IT" dirty="0" err="1">
                <a:solidFill>
                  <a:srgbClr val="FF0000"/>
                </a:solidFill>
              </a:rPr>
              <a:t>Coiled</a:t>
            </a:r>
            <a:r>
              <a:rPr lang="it-IT" dirty="0">
                <a:solidFill>
                  <a:srgbClr val="FF0000"/>
                </a:solidFill>
              </a:rPr>
              <a:t> coi l(doppio avvolgimento)</a:t>
            </a:r>
          </a:p>
        </p:txBody>
      </p:sp>
    </p:spTree>
    <p:extLst>
      <p:ext uri="{BB962C8B-B14F-4D97-AF65-F5344CB8AC3E}">
        <p14:creationId xmlns:p14="http://schemas.microsoft.com/office/powerpoint/2010/main" val="385890065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0963D6EA-F757-E04A-EB55-6F74422F431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183" t="-5503" r="-377" b="-179"/>
          <a:stretch/>
        </p:blipFill>
        <p:spPr bwMode="auto">
          <a:xfrm>
            <a:off x="457200" y="609600"/>
            <a:ext cx="8839943" cy="5251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asellaDiTesto 5">
            <a:extLst>
              <a:ext uri="{FF2B5EF4-FFF2-40B4-BE49-F238E27FC236}">
                <a16:creationId xmlns:a16="http://schemas.microsoft.com/office/drawing/2014/main" id="{BE32DC29-47E8-62CC-3136-446DB9EC58C8}"/>
              </a:ext>
            </a:extLst>
          </p:cNvPr>
          <p:cNvSpPr txBox="1">
            <a:spLocks noChangeArrowheads="1"/>
          </p:cNvSpPr>
          <p:nvPr/>
        </p:nvSpPr>
        <p:spPr bwMode="auto">
          <a:xfrm>
            <a:off x="304800" y="1828800"/>
            <a:ext cx="9239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1800" b="0" i="0" u="none" strike="noStrike" kern="1200" cap="none" spc="0" normalizeH="0" baseline="0" noProof="0" dirty="0">
                <a:ln>
                  <a:noFill/>
                </a:ln>
                <a:solidFill>
                  <a:srgbClr val="000000"/>
                </a:solidFill>
                <a:effectLst/>
                <a:uLnTx/>
                <a:uFillTx/>
                <a:latin typeface="Comic Sans MS" pitchFamily="66" charset="0"/>
                <a:ea typeface="+mn-ea"/>
                <a:cs typeface="Arial" charset="0"/>
              </a:rPr>
              <a:t>dimero</a:t>
            </a:r>
          </a:p>
        </p:txBody>
      </p:sp>
      <p:sp>
        <p:nvSpPr>
          <p:cNvPr id="4" name="CasellaDiTesto 5">
            <a:extLst>
              <a:ext uri="{FF2B5EF4-FFF2-40B4-BE49-F238E27FC236}">
                <a16:creationId xmlns:a16="http://schemas.microsoft.com/office/drawing/2014/main" id="{CC2A5B92-7570-97EF-40A2-D562E9DDC3C4}"/>
              </a:ext>
            </a:extLst>
          </p:cNvPr>
          <p:cNvSpPr txBox="1">
            <a:spLocks noChangeArrowheads="1"/>
          </p:cNvSpPr>
          <p:nvPr/>
        </p:nvSpPr>
        <p:spPr bwMode="auto">
          <a:xfrm>
            <a:off x="53299" y="2999310"/>
            <a:ext cx="114486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1800" b="0" i="0" u="none" strike="noStrike" kern="1200" cap="none" spc="0" normalizeH="0" baseline="0" noProof="0" dirty="0">
                <a:ln>
                  <a:noFill/>
                </a:ln>
                <a:solidFill>
                  <a:srgbClr val="000000"/>
                </a:solidFill>
                <a:effectLst/>
                <a:uLnTx/>
                <a:uFillTx/>
                <a:latin typeface="Comic Sans MS" pitchFamily="66" charset="0"/>
                <a:ea typeface="+mn-ea"/>
                <a:cs typeface="Arial" charset="0"/>
              </a:rPr>
              <a:t> 2 dimeri</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1800" b="0" i="0" u="none" strike="noStrike" kern="1200" cap="none" spc="0" normalizeH="0" baseline="0" noProof="0" dirty="0">
              <a:ln>
                <a:noFill/>
              </a:ln>
              <a:solidFill>
                <a:srgbClr val="000000"/>
              </a:solidFill>
              <a:effectLst/>
              <a:uLnTx/>
              <a:uFillTx/>
              <a:latin typeface="Comic Sans MS" pitchFamily="66" charset="0"/>
              <a:ea typeface="+mn-ea"/>
              <a:cs typeface="Arial" charset="0"/>
            </a:endParaRPr>
          </a:p>
        </p:txBody>
      </p:sp>
      <p:sp>
        <p:nvSpPr>
          <p:cNvPr id="5" name="CasellaDiTesto 5">
            <a:extLst>
              <a:ext uri="{FF2B5EF4-FFF2-40B4-BE49-F238E27FC236}">
                <a16:creationId xmlns:a16="http://schemas.microsoft.com/office/drawing/2014/main" id="{9ECD7B20-677A-3409-45D1-22E5C14BFF9F}"/>
              </a:ext>
            </a:extLst>
          </p:cNvPr>
          <p:cNvSpPr txBox="1">
            <a:spLocks noChangeArrowheads="1"/>
          </p:cNvSpPr>
          <p:nvPr/>
        </p:nvSpPr>
        <p:spPr bwMode="auto">
          <a:xfrm>
            <a:off x="53299" y="4718885"/>
            <a:ext cx="2535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1800" b="0" i="0" u="none" strike="noStrike" kern="1200" cap="none" spc="0" normalizeH="0" baseline="0" noProof="0" dirty="0">
                <a:ln>
                  <a:noFill/>
                </a:ln>
                <a:solidFill>
                  <a:srgbClr val="000000"/>
                </a:solidFill>
                <a:effectLst/>
                <a:uLnTx/>
                <a:uFillTx/>
                <a:latin typeface="Comic Sans MS" pitchFamily="66" charset="0"/>
                <a:ea typeface="+mn-ea"/>
                <a:cs typeface="Arial" charset="0"/>
              </a:rPr>
              <a:t> </a:t>
            </a:r>
          </a:p>
        </p:txBody>
      </p:sp>
      <p:sp>
        <p:nvSpPr>
          <p:cNvPr id="6" name="Freccia a destra 5">
            <a:extLst>
              <a:ext uri="{FF2B5EF4-FFF2-40B4-BE49-F238E27FC236}">
                <a16:creationId xmlns:a16="http://schemas.microsoft.com/office/drawing/2014/main" id="{BC2B632F-8CCF-DCC6-2404-A980C726D5AF}"/>
              </a:ext>
            </a:extLst>
          </p:cNvPr>
          <p:cNvSpPr/>
          <p:nvPr/>
        </p:nvSpPr>
        <p:spPr>
          <a:xfrm>
            <a:off x="1210871" y="3098993"/>
            <a:ext cx="521208" cy="1361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65278601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p:cNvPicPr>
            <a:picLocks noChangeAspect="1" noChangeArrowheads="1"/>
          </p:cNvPicPr>
          <p:nvPr/>
        </p:nvPicPr>
        <p:blipFill>
          <a:blip r:embed="rId2">
            <a:extLst>
              <a:ext uri="{28A0092B-C50C-407E-A947-70E740481C1C}">
                <a14:useLocalDpi xmlns:a14="http://schemas.microsoft.com/office/drawing/2010/main" val="0"/>
              </a:ext>
            </a:extLst>
          </a:blip>
          <a:srcRect b="12531"/>
          <a:stretch>
            <a:fillRect/>
          </a:stretch>
        </p:blipFill>
        <p:spPr bwMode="auto">
          <a:xfrm>
            <a:off x="971550" y="0"/>
            <a:ext cx="6840538" cy="671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3" name="Text Box 3"/>
          <p:cNvSpPr txBox="1">
            <a:spLocks noChangeArrowheads="1"/>
          </p:cNvSpPr>
          <p:nvPr/>
        </p:nvSpPr>
        <p:spPr bwMode="auto">
          <a:xfrm>
            <a:off x="5051425" y="214313"/>
            <a:ext cx="409257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2400" b="1" i="0" u="none" strike="noStrike" kern="1200" cap="none" spc="0" normalizeH="0" baseline="0" noProof="0">
                <a:ln>
                  <a:noFill/>
                </a:ln>
                <a:solidFill>
                  <a:srgbClr val="FF3399"/>
                </a:solidFill>
                <a:effectLst/>
                <a:uLnTx/>
                <a:uFillTx/>
                <a:latin typeface="Comic Sans MS" pitchFamily="66" charset="0"/>
                <a:ea typeface="+mn-ea"/>
                <a:cs typeface="Arial" charset="0"/>
              </a:rPr>
              <a:t>Sezione trasversale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2400" b="1" i="0" u="none" strike="noStrike" kern="1200" cap="none" spc="0" normalizeH="0" baseline="0" noProof="0">
                <a:ln>
                  <a:noFill/>
                </a:ln>
                <a:solidFill>
                  <a:srgbClr val="FF3399"/>
                </a:solidFill>
                <a:effectLst/>
                <a:uLnTx/>
                <a:uFillTx/>
                <a:latin typeface="Comic Sans MS" pitchFamily="66" charset="0"/>
                <a:ea typeface="+mn-ea"/>
                <a:cs typeface="Arial" charset="0"/>
              </a:rPr>
              <a:t> di un capello</a:t>
            </a:r>
          </a:p>
        </p:txBody>
      </p:sp>
    </p:spTree>
    <p:extLst>
      <p:ext uri="{BB962C8B-B14F-4D97-AF65-F5344CB8AC3E}">
        <p14:creationId xmlns:p14="http://schemas.microsoft.com/office/powerpoint/2010/main" val="399549984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57471"/>
          <a:stretch/>
        </p:blipFill>
        <p:spPr bwMode="auto">
          <a:xfrm>
            <a:off x="5334000" y="2362200"/>
            <a:ext cx="2819400" cy="3693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asellaDiTesto 2"/>
          <p:cNvSpPr txBox="1">
            <a:spLocks noChangeArrowheads="1"/>
          </p:cNvSpPr>
          <p:nvPr/>
        </p:nvSpPr>
        <p:spPr bwMode="auto">
          <a:xfrm>
            <a:off x="152400" y="842665"/>
            <a:ext cx="9144000"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1800" b="1" i="0" u="none" strike="noStrike" kern="1200" cap="none" spc="0" normalizeH="0" baseline="0" noProof="0" dirty="0">
                <a:ln>
                  <a:noFill/>
                </a:ln>
                <a:solidFill>
                  <a:srgbClr val="000000"/>
                </a:solidFill>
                <a:effectLst/>
                <a:uLnTx/>
                <a:uFillTx/>
                <a:latin typeface="Comic Sans MS" pitchFamily="66" charset="0"/>
                <a:ea typeface="+mn-ea"/>
                <a:cs typeface="Arial" charset="0"/>
              </a:rPr>
              <a:t>La struttura delle </a:t>
            </a:r>
            <a:r>
              <a:rPr kumimoji="0" lang="el-GR" sz="1800" b="1" i="0" u="none" strike="noStrike" kern="1200" cap="none" spc="0" normalizeH="0" baseline="0" noProof="0" dirty="0">
                <a:ln>
                  <a:noFill/>
                </a:ln>
                <a:solidFill>
                  <a:srgbClr val="000000"/>
                </a:solidFill>
                <a:effectLst/>
                <a:uLnTx/>
                <a:uFillTx/>
                <a:latin typeface="Comic Sans MS" pitchFamily="66" charset="0"/>
                <a:ea typeface="+mn-ea"/>
                <a:cs typeface="Arial" charset="0"/>
              </a:rPr>
              <a:t>α</a:t>
            </a:r>
            <a:r>
              <a:rPr kumimoji="0" lang="it-IT" sz="1800" b="1" i="0" u="none" strike="noStrike" kern="1200" cap="none" spc="0" normalizeH="0" baseline="0" noProof="0" dirty="0">
                <a:ln>
                  <a:noFill/>
                </a:ln>
                <a:solidFill>
                  <a:srgbClr val="000000"/>
                </a:solidFill>
                <a:effectLst/>
                <a:uLnTx/>
                <a:uFillTx/>
                <a:latin typeface="Comic Sans MS"/>
                <a:ea typeface="+mn-ea"/>
                <a:cs typeface="Arial" charset="0"/>
              </a:rPr>
              <a:t>-cheratine è stabilizzata da </a:t>
            </a:r>
            <a:r>
              <a:rPr kumimoji="0" lang="it-IT" sz="1800" b="1" i="0" u="none" strike="noStrike" kern="1200" cap="none" spc="0" normalizeH="0" baseline="0" noProof="0" dirty="0">
                <a:ln>
                  <a:noFill/>
                </a:ln>
                <a:solidFill>
                  <a:srgbClr val="FF0000"/>
                </a:solidFill>
                <a:effectLst/>
                <a:uLnTx/>
                <a:uFillTx/>
                <a:latin typeface="Comic Sans MS"/>
                <a:ea typeface="+mn-ea"/>
                <a:cs typeface="Arial" charset="0"/>
              </a:rPr>
              <a:t>PONTI DISOLFURO </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1800" b="1" i="0" u="none" strike="noStrike" kern="1200" cap="none" spc="0" normalizeH="0" baseline="0" noProof="0" dirty="0">
              <a:ln>
                <a:noFill/>
              </a:ln>
              <a:solidFill>
                <a:srgbClr val="000000"/>
              </a:solidFill>
              <a:effectLst/>
              <a:uLnTx/>
              <a:uFillTx/>
              <a:latin typeface="Comic Sans MS" pitchFamily="66" charset="0"/>
              <a:ea typeface="+mn-ea"/>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1800" b="1" i="0" u="none" strike="noStrike" kern="1200" cap="none" spc="0" normalizeH="0" baseline="0" noProof="0" dirty="0">
              <a:ln>
                <a:noFill/>
              </a:ln>
              <a:solidFill>
                <a:srgbClr val="000000"/>
              </a:solidFill>
              <a:effectLst/>
              <a:uLnTx/>
              <a:uFillTx/>
              <a:latin typeface="Comic Sans MS" pitchFamily="66" charset="0"/>
              <a:ea typeface="+mn-ea"/>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1800" b="1" i="0" u="none" strike="noStrike" kern="1200" cap="none" spc="0" normalizeH="0" baseline="0" noProof="0" dirty="0">
                <a:ln>
                  <a:noFill/>
                </a:ln>
                <a:solidFill>
                  <a:srgbClr val="000000"/>
                </a:solidFill>
                <a:effectLst/>
                <a:uLnTx/>
                <a:uFillTx/>
                <a:latin typeface="Comic Sans MS" pitchFamily="66" charset="0"/>
                <a:ea typeface="+mn-ea"/>
                <a:cs typeface="Arial" charset="0"/>
              </a:rPr>
              <a:t>-Il numero dei ponti disolfuro è indice della durezza delle </a:t>
            </a:r>
            <a:r>
              <a:rPr kumimoji="0" lang="el-GR" sz="1800" b="1" i="0" u="none" strike="noStrike" kern="1200" cap="none" spc="0" normalizeH="0" baseline="0" noProof="0" dirty="0">
                <a:ln>
                  <a:noFill/>
                </a:ln>
                <a:solidFill>
                  <a:srgbClr val="000000"/>
                </a:solidFill>
                <a:effectLst/>
                <a:uLnTx/>
                <a:uFillTx/>
                <a:latin typeface="Comic Sans MS" pitchFamily="66" charset="0"/>
                <a:ea typeface="+mn-ea"/>
                <a:cs typeface="Arial" charset="0"/>
              </a:rPr>
              <a:t>α</a:t>
            </a:r>
            <a:r>
              <a:rPr kumimoji="0" lang="it-IT" sz="1800" b="1" i="0" u="none" strike="noStrike" kern="1200" cap="none" spc="0" normalizeH="0" baseline="0" noProof="0" dirty="0">
                <a:ln>
                  <a:noFill/>
                </a:ln>
                <a:solidFill>
                  <a:srgbClr val="000000"/>
                </a:solidFill>
                <a:effectLst/>
                <a:uLnTx/>
                <a:uFillTx/>
                <a:latin typeface="Comic Sans MS" pitchFamily="66" charset="0"/>
                <a:ea typeface="+mn-ea"/>
                <a:cs typeface="Arial" charset="0"/>
              </a:rPr>
              <a:t>-cheratine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1800" b="1" i="0" u="none" strike="noStrike" kern="1200" cap="none" spc="0" normalizeH="0" baseline="0" noProof="0" dirty="0">
                <a:ln>
                  <a:noFill/>
                </a:ln>
                <a:solidFill>
                  <a:srgbClr val="FF0000"/>
                </a:solidFill>
                <a:effectLst/>
                <a:uLnTx/>
                <a:uFillTx/>
                <a:latin typeface="Comic Sans MS" pitchFamily="66" charset="0"/>
                <a:ea typeface="+mn-ea"/>
                <a:cs typeface="Arial" charset="0"/>
              </a:rPr>
              <a:t>cheratine «morbide» --</a:t>
            </a:r>
            <a:r>
              <a:rPr kumimoji="0" lang="it-IT" sz="1800" b="1" i="0" u="none" strike="noStrike" kern="1200" cap="none" spc="0" normalizeH="0" baseline="0" noProof="0" dirty="0">
                <a:ln>
                  <a:noFill/>
                </a:ln>
                <a:solidFill>
                  <a:srgbClr val="FF0000"/>
                </a:solidFill>
                <a:effectLst/>
                <a:uLnTx/>
                <a:uFillTx/>
                <a:latin typeface="Comic Sans MS" pitchFamily="66" charset="0"/>
                <a:ea typeface="+mn-ea"/>
                <a:cs typeface="Arial" charset="0"/>
                <a:sym typeface="Wingdings" panose="05000000000000000000" pitchFamily="2" charset="2"/>
              </a:rPr>
              <a:t></a:t>
            </a:r>
            <a:r>
              <a:rPr kumimoji="0" lang="it-IT" sz="1800" b="1" i="0" u="none" strike="noStrike" kern="1200" cap="none" spc="0" normalizeH="0" baseline="0" noProof="0" dirty="0">
                <a:ln>
                  <a:noFill/>
                </a:ln>
                <a:solidFill>
                  <a:srgbClr val="FF0000"/>
                </a:solidFill>
                <a:effectLst/>
                <a:uLnTx/>
                <a:uFillTx/>
                <a:latin typeface="Comic Sans MS" pitchFamily="66" charset="0"/>
                <a:ea typeface="+mn-ea"/>
                <a:cs typeface="Arial" charset="0"/>
              </a:rPr>
              <a:t>tipiche della cute</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1800" b="1" i="0" u="none" strike="noStrike" kern="1200" cap="none" spc="0" normalizeH="0" baseline="0" noProof="0" dirty="0">
              <a:ln>
                <a:noFill/>
              </a:ln>
              <a:solidFill>
                <a:srgbClr val="000000"/>
              </a:solidFill>
              <a:effectLst/>
              <a:uLnTx/>
              <a:uFillTx/>
              <a:latin typeface="Comic Sans MS" pitchFamily="66" charset="0"/>
              <a:ea typeface="+mn-ea"/>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1800" b="1" i="0" u="none" strike="noStrike" kern="1200" cap="none" spc="0" normalizeH="0" baseline="0" noProof="0" dirty="0">
              <a:ln>
                <a:noFill/>
              </a:ln>
              <a:solidFill>
                <a:srgbClr val="000000"/>
              </a:solidFill>
              <a:effectLst/>
              <a:uLnTx/>
              <a:uFillTx/>
              <a:latin typeface="Comic Sans MS" pitchFamily="66" charset="0"/>
              <a:ea typeface="+mn-ea"/>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1800" b="1" i="0" u="none" strike="noStrike" kern="1200" cap="none" spc="0" normalizeH="0" baseline="0" noProof="0" dirty="0">
                <a:ln>
                  <a:noFill/>
                </a:ln>
                <a:solidFill>
                  <a:srgbClr val="000000"/>
                </a:solidFill>
                <a:effectLst/>
                <a:uLnTx/>
                <a:uFillTx/>
                <a:latin typeface="Comic Sans MS" pitchFamily="66" charset="0"/>
                <a:ea typeface="+mn-ea"/>
                <a:cs typeface="Arial" charset="0"/>
              </a:rPr>
              <a:t> Le </a:t>
            </a:r>
            <a:r>
              <a:rPr kumimoji="0" lang="it-IT" sz="1800" b="1" i="0" u="none" strike="noStrike" kern="1200" cap="none" spc="0" normalizeH="0" baseline="0" noProof="0" dirty="0">
                <a:ln>
                  <a:noFill/>
                </a:ln>
                <a:solidFill>
                  <a:srgbClr val="FF0000"/>
                </a:solidFill>
                <a:effectLst/>
                <a:uLnTx/>
                <a:uFillTx/>
                <a:latin typeface="Comic Sans MS" pitchFamily="66" charset="0"/>
                <a:ea typeface="+mn-ea"/>
                <a:cs typeface="Arial" charset="0"/>
              </a:rPr>
              <a:t>cheratine «dure»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1800" b="1" i="0" u="none" strike="noStrike" kern="1200" cap="none" spc="0" normalizeH="0" baseline="0" noProof="0" dirty="0">
                <a:ln>
                  <a:noFill/>
                </a:ln>
                <a:solidFill>
                  <a:srgbClr val="000000"/>
                </a:solidFill>
                <a:effectLst/>
                <a:uLnTx/>
                <a:uFillTx/>
                <a:latin typeface="Comic Sans MS" pitchFamily="66" charset="0"/>
                <a:ea typeface="+mn-ea"/>
                <a:cs typeface="Arial" charset="0"/>
              </a:rPr>
              <a:t>tipiche delle u</a:t>
            </a:r>
            <a:r>
              <a:rPr kumimoji="0" lang="it-IT" sz="1800" b="1" i="0" u="none" strike="noStrike" kern="1200" cap="none" spc="0" normalizeH="0" baseline="0" noProof="0" dirty="0" err="1">
                <a:ln>
                  <a:noFill/>
                </a:ln>
                <a:solidFill>
                  <a:srgbClr val="000000"/>
                </a:solidFill>
                <a:effectLst/>
                <a:uLnTx/>
                <a:uFillTx/>
                <a:latin typeface="Comic Sans MS" pitchFamily="66" charset="0"/>
                <a:ea typeface="+mn-ea"/>
                <a:cs typeface="Arial" charset="0"/>
              </a:rPr>
              <a:t>nghie</a:t>
            </a:r>
            <a:r>
              <a:rPr kumimoji="0" lang="it-IT" sz="1800" b="1" i="0" u="none" strike="noStrike" kern="1200" cap="none" spc="0" normalizeH="0" baseline="0" noProof="0" dirty="0">
                <a:ln>
                  <a:noFill/>
                </a:ln>
                <a:solidFill>
                  <a:srgbClr val="000000"/>
                </a:solidFill>
                <a:effectLst/>
                <a:uLnTx/>
                <a:uFillTx/>
                <a:latin typeface="Comic Sans MS" pitchFamily="66" charset="0"/>
                <a:ea typeface="+mn-ea"/>
                <a:cs typeface="Arial" charset="0"/>
              </a:rPr>
              <a:t>, corno, capelli e peli. </a:t>
            </a:r>
          </a:p>
        </p:txBody>
      </p:sp>
      <p:sp>
        <p:nvSpPr>
          <p:cNvPr id="2" name="CasellaDiTesto 1">
            <a:extLst>
              <a:ext uri="{FF2B5EF4-FFF2-40B4-BE49-F238E27FC236}">
                <a16:creationId xmlns:a16="http://schemas.microsoft.com/office/drawing/2014/main" id="{F14FC365-7706-11FC-964E-850E60F950FC}"/>
              </a:ext>
            </a:extLst>
          </p:cNvPr>
          <p:cNvSpPr txBox="1"/>
          <p:nvPr/>
        </p:nvSpPr>
        <p:spPr>
          <a:xfrm>
            <a:off x="304800" y="381000"/>
            <a:ext cx="6517810" cy="461665"/>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3600" b="0" i="0" u="none" strike="noStrike" kern="1200" cap="none" spc="0" normalizeH="0" baseline="30000" noProof="0" dirty="0">
                <a:ln>
                  <a:noFill/>
                </a:ln>
                <a:solidFill>
                  <a:srgbClr val="FF0000"/>
                </a:solidFill>
                <a:effectLst/>
                <a:uLnTx/>
                <a:uFillTx/>
                <a:latin typeface="Calibri" pitchFamily="34" charset="0"/>
                <a:ea typeface="+mn-ea"/>
                <a:cs typeface="Arial"/>
              </a:rPr>
              <a:t>Le </a:t>
            </a:r>
            <a:r>
              <a:rPr kumimoji="0" lang="el-GR" sz="3600" b="0" i="0" u="none" strike="noStrike" kern="1200" cap="none" spc="0" normalizeH="0" baseline="30000" noProof="0" dirty="0">
                <a:ln>
                  <a:noFill/>
                </a:ln>
                <a:solidFill>
                  <a:srgbClr val="FF0000"/>
                </a:solidFill>
                <a:effectLst/>
                <a:uLnTx/>
                <a:uFillTx/>
                <a:latin typeface="Calibri" pitchFamily="34" charset="0"/>
                <a:ea typeface="+mn-ea"/>
                <a:cs typeface="Arial"/>
              </a:rPr>
              <a:t>α</a:t>
            </a:r>
            <a:r>
              <a:rPr kumimoji="0" lang="it-IT" sz="3600" b="0" i="0" u="none" strike="noStrike" kern="1200" cap="none" spc="0" normalizeH="0" baseline="30000" noProof="0" dirty="0">
                <a:ln>
                  <a:noFill/>
                </a:ln>
                <a:solidFill>
                  <a:srgbClr val="FF0000"/>
                </a:solidFill>
                <a:effectLst/>
                <a:uLnTx/>
                <a:uFillTx/>
                <a:latin typeface="Calibri" pitchFamily="34" charset="0"/>
                <a:ea typeface="+mn-ea"/>
                <a:cs typeface="Arial"/>
              </a:rPr>
              <a:t> cheratine hanno un alto contenuto  di cisteine</a:t>
            </a:r>
          </a:p>
        </p:txBody>
      </p:sp>
    </p:spTree>
    <p:extLst>
      <p:ext uri="{BB962C8B-B14F-4D97-AF65-F5344CB8AC3E}">
        <p14:creationId xmlns:p14="http://schemas.microsoft.com/office/powerpoint/2010/main" val="339191557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20482"/>
                                        </p:tgtEl>
                                        <p:attrNameLst>
                                          <p:attrName>style.visibility</p:attrName>
                                        </p:attrNameLst>
                                      </p:cBhvr>
                                      <p:to>
                                        <p:strVal val="visible"/>
                                      </p:to>
                                    </p:set>
                                    <p:anim calcmode="lin" valueType="num">
                                      <p:cBhvr additive="base">
                                        <p:cTn id="13" dur="500" fill="hold"/>
                                        <p:tgtEl>
                                          <p:spTgt spid="20482"/>
                                        </p:tgtEl>
                                        <p:attrNameLst>
                                          <p:attrName>ppt_x</p:attrName>
                                        </p:attrNameLst>
                                      </p:cBhvr>
                                      <p:tavLst>
                                        <p:tav tm="0">
                                          <p:val>
                                            <p:strVal val="#ppt_x"/>
                                          </p:val>
                                        </p:tav>
                                        <p:tav tm="100000">
                                          <p:val>
                                            <p:strVal val="#ppt_x"/>
                                          </p:val>
                                        </p:tav>
                                      </p:tavLst>
                                    </p:anim>
                                    <p:anim calcmode="lin" valueType="num">
                                      <p:cBhvr additive="base">
                                        <p:cTn id="14" dur="500" fill="hold"/>
                                        <p:tgtEl>
                                          <p:spTgt spid="2048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2" descr="f061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9781" y="2413000"/>
            <a:ext cx="3576638" cy="3729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2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0225" y="1052513"/>
            <a:ext cx="4479925" cy="4500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00" name="Text Box 4"/>
          <p:cNvSpPr txBox="1">
            <a:spLocks noChangeArrowheads="1"/>
          </p:cNvSpPr>
          <p:nvPr/>
        </p:nvSpPr>
        <p:spPr bwMode="auto">
          <a:xfrm>
            <a:off x="228600" y="381000"/>
            <a:ext cx="4897437"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it-IT" sz="3200" b="0" i="0" u="none" strike="noStrike" kern="1200" cap="none" spc="0" normalizeH="0" baseline="0" noProof="0" dirty="0">
                <a:ln>
                  <a:noFill/>
                </a:ln>
                <a:solidFill>
                  <a:srgbClr val="FF0000"/>
                </a:solidFill>
                <a:effectLst/>
                <a:uLnTx/>
                <a:uFillTx/>
                <a:latin typeface="Comic Sans MS" pitchFamily="66" charset="0"/>
                <a:ea typeface="+mn-ea"/>
                <a:cs typeface="Arial" charset="0"/>
              </a:rPr>
              <a:t>Fibroina</a:t>
            </a:r>
            <a:r>
              <a:rPr kumimoji="0" lang="it-IT" sz="3200" b="0" i="0" u="none" strike="noStrike" kern="1200" cap="none" spc="0" normalizeH="0" baseline="0" noProof="0" dirty="0">
                <a:ln>
                  <a:noFill/>
                </a:ln>
                <a:solidFill>
                  <a:srgbClr val="000000"/>
                </a:solidFill>
                <a:effectLst/>
                <a:uLnTx/>
                <a:uFillTx/>
                <a:latin typeface="Comic Sans MS" pitchFamily="66" charset="0"/>
                <a:ea typeface="+mn-ea"/>
                <a:cs typeface="Arial" charset="0"/>
              </a:rPr>
              <a:t>: fibre della seta (baco da seta, ragni)</a:t>
            </a:r>
          </a:p>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it-IT" sz="2000" b="0" i="0" u="none" strike="noStrike" kern="1200" cap="none" spc="0" normalizeH="0" baseline="0" noProof="0" dirty="0">
                <a:ln>
                  <a:noFill/>
                </a:ln>
                <a:solidFill>
                  <a:srgbClr val="000000"/>
                </a:solidFill>
                <a:effectLst/>
                <a:uLnTx/>
                <a:uFillTx/>
                <a:latin typeface="Times New Roman" pitchFamily="18" charset="0"/>
                <a:ea typeface="+mn-ea"/>
                <a:cs typeface="Arial" charset="0"/>
              </a:rPr>
              <a:t>(</a:t>
            </a:r>
            <a:r>
              <a:rPr kumimoji="0" lang="it-IT" sz="2000" b="0" i="0" u="none" strike="noStrike" kern="1200" cap="none" spc="0" normalizeH="0" baseline="0" noProof="0" dirty="0">
                <a:ln>
                  <a:noFill/>
                </a:ln>
                <a:solidFill>
                  <a:srgbClr val="333399"/>
                </a:solidFill>
                <a:effectLst/>
                <a:uLnTx/>
                <a:uFillTx/>
                <a:latin typeface="Times New Roman" pitchFamily="18" charset="0"/>
                <a:ea typeface="+mn-ea"/>
                <a:cs typeface="Arial" charset="0"/>
              </a:rPr>
              <a:t>Ser</a:t>
            </a:r>
            <a:r>
              <a:rPr kumimoji="0" lang="it-IT" sz="2000" b="0" i="0" u="none" strike="noStrike" kern="1200" cap="none" spc="0" normalizeH="0" baseline="0" noProof="0" dirty="0">
                <a:ln>
                  <a:noFill/>
                </a:ln>
                <a:solidFill>
                  <a:srgbClr val="000000"/>
                </a:solidFill>
                <a:effectLst/>
                <a:uLnTx/>
                <a:uFillTx/>
                <a:latin typeface="Times New Roman" pitchFamily="18" charset="0"/>
                <a:ea typeface="+mn-ea"/>
                <a:cs typeface="Arial" charset="0"/>
              </a:rPr>
              <a:t>-</a:t>
            </a:r>
            <a:r>
              <a:rPr kumimoji="0" lang="it-IT" sz="2000" b="0" i="0" u="none" strike="noStrike" kern="1200" cap="none" spc="0" normalizeH="0" baseline="0" noProof="0" dirty="0" err="1">
                <a:ln>
                  <a:noFill/>
                </a:ln>
                <a:solidFill>
                  <a:srgbClr val="CC6600"/>
                </a:solidFill>
                <a:effectLst/>
                <a:uLnTx/>
                <a:uFillTx/>
                <a:latin typeface="Times New Roman" pitchFamily="18" charset="0"/>
                <a:ea typeface="+mn-ea"/>
                <a:cs typeface="Arial" charset="0"/>
              </a:rPr>
              <a:t>Gly</a:t>
            </a:r>
            <a:r>
              <a:rPr kumimoji="0" lang="it-IT" sz="2000" b="0" i="0" u="none" strike="noStrike" kern="1200" cap="none" spc="0" normalizeH="0" baseline="0" noProof="0" dirty="0">
                <a:ln>
                  <a:noFill/>
                </a:ln>
                <a:solidFill>
                  <a:srgbClr val="000000"/>
                </a:solidFill>
                <a:effectLst/>
                <a:uLnTx/>
                <a:uFillTx/>
                <a:latin typeface="Times New Roman" pitchFamily="18" charset="0"/>
                <a:ea typeface="+mn-ea"/>
                <a:cs typeface="Arial" charset="0"/>
              </a:rPr>
              <a:t>-</a:t>
            </a:r>
            <a:r>
              <a:rPr kumimoji="0" lang="it-IT" sz="2000" b="0" i="0" u="none" strike="noStrike" kern="1200" cap="none" spc="0" normalizeH="0" baseline="0" noProof="0" dirty="0">
                <a:ln>
                  <a:noFill/>
                </a:ln>
                <a:solidFill>
                  <a:srgbClr val="333399"/>
                </a:solidFill>
                <a:effectLst/>
                <a:uLnTx/>
                <a:uFillTx/>
                <a:latin typeface="Times New Roman" pitchFamily="18" charset="0"/>
                <a:ea typeface="+mn-ea"/>
                <a:cs typeface="Arial" charset="0"/>
              </a:rPr>
              <a:t>Ala</a:t>
            </a:r>
            <a:r>
              <a:rPr kumimoji="0" lang="it-IT" sz="2000" b="0" i="0" u="none" strike="noStrike" kern="1200" cap="none" spc="0" normalizeH="0" baseline="0" noProof="0" dirty="0">
                <a:ln>
                  <a:noFill/>
                </a:ln>
                <a:solidFill>
                  <a:srgbClr val="000000"/>
                </a:solidFill>
                <a:effectLst/>
                <a:uLnTx/>
                <a:uFillTx/>
                <a:latin typeface="Times New Roman" pitchFamily="18" charset="0"/>
                <a:ea typeface="+mn-ea"/>
                <a:cs typeface="Arial" charset="0"/>
              </a:rPr>
              <a:t>-</a:t>
            </a:r>
            <a:r>
              <a:rPr kumimoji="0" lang="it-IT" sz="2000" b="0" i="0" u="none" strike="noStrike" kern="1200" cap="none" spc="0" normalizeH="0" baseline="0" noProof="0" dirty="0" err="1">
                <a:ln>
                  <a:noFill/>
                </a:ln>
                <a:solidFill>
                  <a:srgbClr val="CC6600"/>
                </a:solidFill>
                <a:effectLst/>
                <a:uLnTx/>
                <a:uFillTx/>
                <a:latin typeface="Times New Roman" pitchFamily="18" charset="0"/>
                <a:ea typeface="+mn-ea"/>
                <a:cs typeface="Arial" charset="0"/>
              </a:rPr>
              <a:t>Gly</a:t>
            </a:r>
            <a:r>
              <a:rPr kumimoji="0" lang="it-IT" sz="2000" b="0" i="0" u="none" strike="noStrike" kern="1200" cap="none" spc="0" normalizeH="0" baseline="0" noProof="0" dirty="0">
                <a:ln>
                  <a:noFill/>
                </a:ln>
                <a:solidFill>
                  <a:srgbClr val="000000"/>
                </a:solidFill>
                <a:effectLst/>
                <a:uLnTx/>
                <a:uFillTx/>
                <a:latin typeface="Times New Roman" pitchFamily="18" charset="0"/>
                <a:ea typeface="+mn-ea"/>
                <a:cs typeface="Arial" charset="0"/>
              </a:rPr>
              <a:t>-</a:t>
            </a:r>
            <a:r>
              <a:rPr kumimoji="0" lang="it-IT" sz="2000" b="0" i="0" u="none" strike="noStrike" kern="1200" cap="none" spc="0" normalizeH="0" baseline="0" noProof="0" dirty="0">
                <a:ln>
                  <a:noFill/>
                </a:ln>
                <a:solidFill>
                  <a:srgbClr val="333399"/>
                </a:solidFill>
                <a:effectLst/>
                <a:uLnTx/>
                <a:uFillTx/>
                <a:latin typeface="Times New Roman" pitchFamily="18" charset="0"/>
                <a:ea typeface="+mn-ea"/>
                <a:cs typeface="Arial" charset="0"/>
              </a:rPr>
              <a:t>Ala</a:t>
            </a:r>
            <a:r>
              <a:rPr kumimoji="0" lang="it-IT" sz="2000" b="0" i="0" u="none" strike="noStrike" kern="1200" cap="none" spc="0" normalizeH="0" baseline="0" noProof="0" dirty="0">
                <a:ln>
                  <a:noFill/>
                </a:ln>
                <a:solidFill>
                  <a:srgbClr val="000000"/>
                </a:solidFill>
                <a:effectLst/>
                <a:uLnTx/>
                <a:uFillTx/>
                <a:latin typeface="Times New Roman" pitchFamily="18" charset="0"/>
                <a:ea typeface="+mn-ea"/>
                <a:cs typeface="Arial" charset="0"/>
              </a:rPr>
              <a:t>-</a:t>
            </a:r>
            <a:r>
              <a:rPr kumimoji="0" lang="it-IT" sz="2000" b="0" i="0" u="none" strike="noStrike" kern="1200" cap="none" spc="0" normalizeH="0" baseline="0" noProof="0" dirty="0" err="1">
                <a:ln>
                  <a:noFill/>
                </a:ln>
                <a:solidFill>
                  <a:srgbClr val="CC6600"/>
                </a:solidFill>
                <a:effectLst/>
                <a:uLnTx/>
                <a:uFillTx/>
                <a:latin typeface="Times New Roman" pitchFamily="18" charset="0"/>
                <a:ea typeface="+mn-ea"/>
                <a:cs typeface="Arial" charset="0"/>
              </a:rPr>
              <a:t>Gly</a:t>
            </a:r>
            <a:r>
              <a:rPr kumimoji="0" lang="it-IT" sz="2000" b="0" i="0" u="none" strike="noStrike" kern="1200" cap="none" spc="0" normalizeH="0" baseline="0" noProof="0" dirty="0">
                <a:ln>
                  <a:noFill/>
                </a:ln>
                <a:solidFill>
                  <a:srgbClr val="000000"/>
                </a:solidFill>
                <a:effectLst/>
                <a:uLnTx/>
                <a:uFillTx/>
                <a:latin typeface="Times New Roman" pitchFamily="18" charset="0"/>
                <a:ea typeface="+mn-ea"/>
                <a:cs typeface="Arial" charset="0"/>
              </a:rPr>
              <a:t>)</a:t>
            </a:r>
            <a:r>
              <a:rPr kumimoji="0" lang="it-IT" sz="2400" b="0" i="0" u="none" strike="noStrike" kern="1200" cap="none" spc="0" normalizeH="0" baseline="-25000" noProof="0" dirty="0">
                <a:ln>
                  <a:noFill/>
                </a:ln>
                <a:solidFill>
                  <a:srgbClr val="000000"/>
                </a:solidFill>
                <a:effectLst/>
                <a:uLnTx/>
                <a:uFillTx/>
                <a:latin typeface="Times New Roman" pitchFamily="18" charset="0"/>
                <a:ea typeface="+mn-ea"/>
                <a:cs typeface="Arial" charset="0"/>
              </a:rPr>
              <a:t>n</a:t>
            </a:r>
          </a:p>
        </p:txBody>
      </p:sp>
      <p:sp>
        <p:nvSpPr>
          <p:cNvPr id="55301" name="Text Box 7"/>
          <p:cNvSpPr txBox="1">
            <a:spLocks noChangeArrowheads="1"/>
          </p:cNvSpPr>
          <p:nvPr/>
        </p:nvSpPr>
        <p:spPr bwMode="auto">
          <a:xfrm>
            <a:off x="5653088" y="5661025"/>
            <a:ext cx="1871662"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it-IT" sz="1800" b="0" i="0" u="none" strike="noStrike" kern="1200" cap="none" spc="0" normalizeH="0" baseline="0" noProof="0">
                <a:ln>
                  <a:noFill/>
                </a:ln>
                <a:solidFill>
                  <a:srgbClr val="000000"/>
                </a:solidFill>
                <a:effectLst/>
                <a:uLnTx/>
                <a:uFillTx/>
                <a:latin typeface="Arial" charset="0"/>
                <a:ea typeface="+mn-ea"/>
                <a:cs typeface="Arial" charset="0"/>
              </a:rPr>
              <a:t>Filiera di ragno</a:t>
            </a:r>
          </a:p>
        </p:txBody>
      </p:sp>
      <p:sp>
        <p:nvSpPr>
          <p:cNvPr id="2" name="CasellaDiTesto 1"/>
          <p:cNvSpPr txBox="1"/>
          <p:nvPr/>
        </p:nvSpPr>
        <p:spPr>
          <a:xfrm>
            <a:off x="827584" y="6281449"/>
            <a:ext cx="623767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err="1">
                <a:ln>
                  <a:noFill/>
                </a:ln>
                <a:solidFill>
                  <a:srgbClr val="FF0000"/>
                </a:solidFill>
                <a:effectLst/>
                <a:uLnTx/>
                <a:uFillTx/>
                <a:latin typeface="Arial"/>
                <a:ea typeface="+mn-ea"/>
                <a:cs typeface="Arial"/>
              </a:rPr>
              <a:t>Struttuta</a:t>
            </a:r>
            <a:r>
              <a:rPr kumimoji="0" lang="it-IT" sz="1800" b="0" i="0" u="none" strike="noStrike" kern="1200" cap="none" spc="0" normalizeH="0" baseline="0" noProof="0" dirty="0">
                <a:ln>
                  <a:noFill/>
                </a:ln>
                <a:solidFill>
                  <a:srgbClr val="FF0000"/>
                </a:solidFill>
                <a:effectLst/>
                <a:uLnTx/>
                <a:uFillTx/>
                <a:latin typeface="Arial"/>
                <a:ea typeface="+mn-ea"/>
                <a:cs typeface="Arial"/>
              </a:rPr>
              <a:t> MORBIDA perché non ci sono interazioni covalenti</a:t>
            </a:r>
          </a:p>
        </p:txBody>
      </p:sp>
      <p:sp>
        <p:nvSpPr>
          <p:cNvPr id="4" name="CasellaDiTesto 3">
            <a:extLst>
              <a:ext uri="{FF2B5EF4-FFF2-40B4-BE49-F238E27FC236}">
                <a16:creationId xmlns:a16="http://schemas.microsoft.com/office/drawing/2014/main" id="{29435C29-55C0-C2AF-839E-746FD6B4CC14}"/>
              </a:ext>
            </a:extLst>
          </p:cNvPr>
          <p:cNvSpPr txBox="1"/>
          <p:nvPr/>
        </p:nvSpPr>
        <p:spPr>
          <a:xfrm>
            <a:off x="4659499" y="57834"/>
            <a:ext cx="4572000" cy="646331"/>
          </a:xfrm>
          <a:prstGeom prst="rect">
            <a:avLst/>
          </a:prstGeom>
          <a:noFill/>
        </p:spPr>
        <p:txBody>
          <a:bodyPr wrap="square">
            <a:spAutoFit/>
          </a:bodyPr>
          <a:lstStyle/>
          <a:p>
            <a:pPr marL="0" marR="0" lvl="0" indent="0"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it-IT" sz="3600" b="1" i="0" u="none" strike="noStrike" kern="1200" cap="none" spc="0" normalizeH="0" baseline="0" noProof="0" dirty="0">
                <a:ln>
                  <a:noFill/>
                </a:ln>
                <a:solidFill>
                  <a:srgbClr val="FF3300"/>
                </a:solidFill>
                <a:effectLst/>
                <a:uLnTx/>
                <a:uFillTx/>
                <a:latin typeface="Comic Sans MS" pitchFamily="66" charset="0"/>
                <a:ea typeface="+mn-ea"/>
                <a:cs typeface="Arial" charset="0"/>
                <a:sym typeface="Symbol" pitchFamily="18" charset="2"/>
              </a:rPr>
              <a:t>Conformazioni </a:t>
            </a:r>
          </a:p>
        </p:txBody>
      </p:sp>
    </p:spTree>
    <p:extLst>
      <p:ext uri="{BB962C8B-B14F-4D97-AF65-F5344CB8AC3E}">
        <p14:creationId xmlns:p14="http://schemas.microsoft.com/office/powerpoint/2010/main" val="20939184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f0616">
            <a:extLst>
              <a:ext uri="{FF2B5EF4-FFF2-40B4-BE49-F238E27FC236}">
                <a16:creationId xmlns:a16="http://schemas.microsoft.com/office/drawing/2014/main" id="{2E789A2F-FD68-EBF7-8C41-880CF9CB67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066800"/>
            <a:ext cx="3103864" cy="323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asellaDiTesto 2">
            <a:extLst>
              <a:ext uri="{FF2B5EF4-FFF2-40B4-BE49-F238E27FC236}">
                <a16:creationId xmlns:a16="http://schemas.microsoft.com/office/drawing/2014/main" id="{7F3568AA-71D3-BC65-8CBB-C8D76993951C}"/>
              </a:ext>
            </a:extLst>
          </p:cNvPr>
          <p:cNvSpPr txBox="1"/>
          <p:nvPr/>
        </p:nvSpPr>
        <p:spPr>
          <a:xfrm>
            <a:off x="4343400" y="476872"/>
            <a:ext cx="4572000" cy="646331"/>
          </a:xfrm>
          <a:prstGeom prst="rect">
            <a:avLst/>
          </a:prstGeom>
          <a:noFill/>
        </p:spPr>
        <p:txBody>
          <a:bodyPr wrap="square">
            <a:spAutoFit/>
          </a:bodyPr>
          <a:lstStyle/>
          <a:p>
            <a:pPr marL="0" marR="0" lvl="0" indent="0"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it-IT" sz="3600" b="1" i="0" u="none" strike="noStrike" kern="1200" cap="none" spc="0" normalizeH="0" baseline="0" noProof="0" dirty="0">
                <a:ln>
                  <a:noFill/>
                </a:ln>
                <a:solidFill>
                  <a:srgbClr val="FF3300"/>
                </a:solidFill>
                <a:effectLst/>
                <a:uLnTx/>
                <a:uFillTx/>
                <a:latin typeface="Comic Sans MS" pitchFamily="66" charset="0"/>
                <a:ea typeface="+mn-ea"/>
                <a:cs typeface="Arial" charset="0"/>
                <a:sym typeface="Symbol" pitchFamily="18" charset="2"/>
              </a:rPr>
              <a:t>Conformazioni </a:t>
            </a:r>
          </a:p>
        </p:txBody>
      </p:sp>
      <p:sp>
        <p:nvSpPr>
          <p:cNvPr id="4" name="CasellaDiTesto 3">
            <a:extLst>
              <a:ext uri="{FF2B5EF4-FFF2-40B4-BE49-F238E27FC236}">
                <a16:creationId xmlns:a16="http://schemas.microsoft.com/office/drawing/2014/main" id="{F3738F0A-44AC-21DF-7838-9ECBEE88FE51}"/>
              </a:ext>
            </a:extLst>
          </p:cNvPr>
          <p:cNvSpPr txBox="1"/>
          <p:nvPr/>
        </p:nvSpPr>
        <p:spPr>
          <a:xfrm>
            <a:off x="3637264" y="1756057"/>
            <a:ext cx="5389223" cy="286232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800" baseline="0" dirty="0">
                <a:solidFill>
                  <a:srgbClr val="FF0000"/>
                </a:solidFill>
                <a:latin typeface="Arial"/>
                <a:cs typeface="Arial"/>
              </a:rPr>
              <a:t>Lunghe regioni di β-foglietti antiparalleli</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dirty="0">
              <a:ln>
                <a:noFill/>
              </a:ln>
              <a:solidFill>
                <a:srgbClr val="FF0000"/>
              </a:solidFill>
              <a:effectLst/>
              <a:uLnTx/>
              <a:uFillTx/>
              <a:latin typeface="Arial"/>
              <a:ea typeface="+mn-ea"/>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it-IT" sz="1800" baseline="0" dirty="0">
              <a:solidFill>
                <a:srgbClr val="FF0000"/>
              </a:solidFill>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dirty="0">
              <a:ln>
                <a:noFill/>
              </a:ln>
              <a:solidFill>
                <a:srgbClr val="FF0000"/>
              </a:solidFill>
              <a:effectLst/>
              <a:uLnTx/>
              <a:uFillTx/>
              <a:latin typeface="Arial"/>
              <a:ea typeface="+mn-ea"/>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it-IT" sz="1800" baseline="0" dirty="0">
              <a:solidFill>
                <a:srgbClr val="FF0000"/>
              </a:solidFill>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dirty="0">
              <a:ln>
                <a:noFill/>
              </a:ln>
              <a:solidFill>
                <a:srgbClr val="FF0000"/>
              </a:solidFill>
              <a:effectLst/>
              <a:uLnTx/>
              <a:uFillTx/>
              <a:latin typeface="Arial"/>
              <a:ea typeface="+mn-ea"/>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it-IT" sz="1800" baseline="0" dirty="0">
              <a:solidFill>
                <a:srgbClr val="FF0000"/>
              </a:solidFill>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dirty="0">
              <a:ln>
                <a:noFill/>
              </a:ln>
              <a:solidFill>
                <a:srgbClr val="FF0000"/>
              </a:solidFill>
              <a:effectLst/>
              <a:uLnTx/>
              <a:uFillTx/>
              <a:latin typeface="Arial"/>
              <a:ea typeface="+mn-ea"/>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it-IT" sz="1800" baseline="0" dirty="0">
              <a:solidFill>
                <a:srgbClr val="FF0000"/>
              </a:solidFill>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dirty="0">
              <a:ln>
                <a:noFill/>
              </a:ln>
              <a:solidFill>
                <a:srgbClr val="FF0000"/>
              </a:solidFill>
              <a:effectLst/>
              <a:uLnTx/>
              <a:uFillTx/>
              <a:latin typeface="Arial"/>
              <a:ea typeface="+mn-ea"/>
              <a:cs typeface="Arial"/>
            </a:endParaRPr>
          </a:p>
        </p:txBody>
      </p:sp>
      <p:sp>
        <p:nvSpPr>
          <p:cNvPr id="5" name="Text Box 4">
            <a:extLst>
              <a:ext uri="{FF2B5EF4-FFF2-40B4-BE49-F238E27FC236}">
                <a16:creationId xmlns:a16="http://schemas.microsoft.com/office/drawing/2014/main" id="{A606ED05-9AB3-E964-3F6C-C7A5D6A8A6D9}"/>
              </a:ext>
            </a:extLst>
          </p:cNvPr>
          <p:cNvSpPr txBox="1">
            <a:spLocks noChangeArrowheads="1"/>
          </p:cNvSpPr>
          <p:nvPr/>
        </p:nvSpPr>
        <p:spPr bwMode="auto">
          <a:xfrm>
            <a:off x="346113" y="5215303"/>
            <a:ext cx="879788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altLang="it-IT" sz="1800" b="1" i="0" u="none" strike="noStrike" kern="1200" cap="none" spc="0" normalizeH="0" baseline="0" noProof="0" dirty="0" err="1">
                <a:ln>
                  <a:noFill/>
                </a:ln>
                <a:solidFill>
                  <a:srgbClr val="FF3300"/>
                </a:solidFill>
                <a:effectLst/>
                <a:uLnTx/>
                <a:uFillTx/>
                <a:latin typeface="Arial" charset="0"/>
                <a:ea typeface="+mn-ea"/>
                <a:cs typeface="Arial"/>
              </a:rPr>
              <a:t>Gly</a:t>
            </a:r>
            <a:r>
              <a:rPr kumimoji="0" lang="it-IT" altLang="it-IT" sz="1800" b="1" i="0" u="none" strike="noStrike" kern="1200" cap="none" spc="0" normalizeH="0" baseline="0" noProof="0" dirty="0">
                <a:ln>
                  <a:noFill/>
                </a:ln>
                <a:solidFill>
                  <a:srgbClr val="000000"/>
                </a:solidFill>
                <a:effectLst/>
                <a:uLnTx/>
                <a:uFillTx/>
                <a:latin typeface="Arial" charset="0"/>
                <a:ea typeface="+mn-ea"/>
                <a:cs typeface="Arial"/>
              </a:rPr>
              <a:t>-Ala-</a:t>
            </a:r>
            <a:r>
              <a:rPr kumimoji="0" lang="it-IT" altLang="it-IT" sz="1800" b="1" i="0" u="none" strike="noStrike" kern="1200" cap="none" spc="0" normalizeH="0" baseline="0" noProof="0" dirty="0" err="1">
                <a:ln>
                  <a:noFill/>
                </a:ln>
                <a:solidFill>
                  <a:srgbClr val="FF3300"/>
                </a:solidFill>
                <a:effectLst/>
                <a:uLnTx/>
                <a:uFillTx/>
                <a:latin typeface="Arial" charset="0"/>
                <a:ea typeface="+mn-ea"/>
                <a:cs typeface="Arial"/>
              </a:rPr>
              <a:t>Gly</a:t>
            </a:r>
            <a:r>
              <a:rPr kumimoji="0" lang="it-IT" altLang="it-IT" sz="1800" b="1" i="0" u="none" strike="noStrike" kern="1200" cap="none" spc="0" normalizeH="0" baseline="0" noProof="0" dirty="0">
                <a:ln>
                  <a:noFill/>
                </a:ln>
                <a:solidFill>
                  <a:srgbClr val="FF3300"/>
                </a:solidFill>
                <a:effectLst/>
                <a:uLnTx/>
                <a:uFillTx/>
                <a:latin typeface="Arial" charset="0"/>
                <a:ea typeface="+mn-ea"/>
                <a:cs typeface="Arial"/>
              </a:rPr>
              <a:t>-</a:t>
            </a:r>
            <a:r>
              <a:rPr kumimoji="0" lang="it-IT" altLang="it-IT" sz="1800" b="1" i="0" u="none" strike="noStrike" kern="1200" cap="none" spc="0" normalizeH="0" baseline="0" noProof="0" dirty="0">
                <a:ln>
                  <a:noFill/>
                </a:ln>
                <a:effectLst/>
                <a:uLnTx/>
                <a:uFillTx/>
                <a:latin typeface="Arial" charset="0"/>
                <a:ea typeface="+mn-ea"/>
                <a:cs typeface="Arial"/>
              </a:rPr>
              <a:t>Ala-</a:t>
            </a:r>
            <a:r>
              <a:rPr kumimoji="0" lang="it-IT" altLang="it-IT" sz="1800" b="1" i="0" u="none" strike="noStrike" kern="1200" cap="none" spc="0" normalizeH="0" baseline="0" noProof="0" dirty="0" err="1">
                <a:ln>
                  <a:noFill/>
                </a:ln>
                <a:solidFill>
                  <a:srgbClr val="FF3300"/>
                </a:solidFill>
                <a:effectLst/>
                <a:uLnTx/>
                <a:uFillTx/>
                <a:latin typeface="Arial" charset="0"/>
                <a:ea typeface="+mn-ea"/>
                <a:cs typeface="Arial"/>
              </a:rPr>
              <a:t>Gly</a:t>
            </a:r>
            <a:r>
              <a:rPr kumimoji="0" lang="it-IT" altLang="it-IT" sz="1800" b="1" i="0" u="none" strike="noStrike" kern="1200" cap="none" spc="0" normalizeH="0" baseline="0" noProof="0" dirty="0">
                <a:ln>
                  <a:noFill/>
                </a:ln>
                <a:solidFill>
                  <a:srgbClr val="000000"/>
                </a:solidFill>
                <a:effectLst/>
                <a:uLnTx/>
                <a:uFillTx/>
                <a:latin typeface="Arial" charset="0"/>
                <a:ea typeface="+mn-ea"/>
                <a:cs typeface="Arial"/>
              </a:rPr>
              <a:t>-Ser-</a:t>
            </a:r>
            <a:r>
              <a:rPr kumimoji="0" lang="it-IT" altLang="it-IT" sz="1800" b="1" i="0" u="none" strike="noStrike" kern="1200" cap="none" spc="0" normalizeH="0" baseline="0" noProof="0" dirty="0" err="1">
                <a:ln>
                  <a:noFill/>
                </a:ln>
                <a:solidFill>
                  <a:srgbClr val="FF0000"/>
                </a:solidFill>
                <a:effectLst/>
                <a:uLnTx/>
                <a:uFillTx/>
                <a:latin typeface="Arial" charset="0"/>
                <a:ea typeface="+mn-ea"/>
                <a:cs typeface="Arial"/>
              </a:rPr>
              <a:t>Gly</a:t>
            </a:r>
            <a:r>
              <a:rPr kumimoji="0" lang="it-IT" altLang="it-IT" sz="1800" b="1" i="0" u="none" strike="noStrike" kern="1200" cap="none" spc="0" normalizeH="0" baseline="0" noProof="0" dirty="0">
                <a:ln>
                  <a:noFill/>
                </a:ln>
                <a:solidFill>
                  <a:srgbClr val="FF0000"/>
                </a:solidFill>
                <a:effectLst/>
                <a:uLnTx/>
                <a:uFillTx/>
                <a:latin typeface="Arial" charset="0"/>
                <a:ea typeface="+mn-ea"/>
                <a:cs typeface="Arial"/>
              </a:rPr>
              <a:t>-</a:t>
            </a:r>
            <a:r>
              <a:rPr kumimoji="0" lang="it-IT" altLang="it-IT" sz="1800" b="1" i="0" u="none" strike="noStrike" kern="1200" cap="none" spc="0" normalizeH="0" baseline="0" noProof="0" dirty="0">
                <a:ln>
                  <a:noFill/>
                </a:ln>
                <a:solidFill>
                  <a:srgbClr val="000000"/>
                </a:solidFill>
                <a:effectLst/>
                <a:uLnTx/>
                <a:uFillTx/>
                <a:latin typeface="Arial" charset="0"/>
                <a:ea typeface="+mn-ea"/>
                <a:cs typeface="Arial"/>
              </a:rPr>
              <a:t>Ala-Ala-</a:t>
            </a:r>
            <a:r>
              <a:rPr kumimoji="0" lang="it-IT" altLang="it-IT" sz="1800" b="1" i="0" u="none" strike="noStrike" kern="1200" cap="none" spc="0" normalizeH="0" baseline="0" noProof="0" dirty="0" err="1">
                <a:ln>
                  <a:noFill/>
                </a:ln>
                <a:solidFill>
                  <a:srgbClr val="FF0000"/>
                </a:solidFill>
                <a:effectLst/>
                <a:uLnTx/>
                <a:uFillTx/>
                <a:latin typeface="Arial" charset="0"/>
                <a:ea typeface="+mn-ea"/>
                <a:cs typeface="Arial"/>
              </a:rPr>
              <a:t>Gly</a:t>
            </a:r>
            <a:r>
              <a:rPr kumimoji="0" lang="it-IT" altLang="it-IT" sz="1800" b="1" i="0" u="none" strike="noStrike" kern="1200" cap="none" spc="0" normalizeH="0" baseline="0" noProof="0" dirty="0">
                <a:ln>
                  <a:noFill/>
                </a:ln>
                <a:solidFill>
                  <a:srgbClr val="FF0000"/>
                </a:solidFill>
                <a:effectLst/>
                <a:uLnTx/>
                <a:uFillTx/>
                <a:latin typeface="Arial" charset="0"/>
                <a:ea typeface="+mn-ea"/>
                <a:cs typeface="Arial"/>
              </a:rPr>
              <a:t> –(</a:t>
            </a:r>
            <a:r>
              <a:rPr kumimoji="0" lang="it-IT" altLang="it-IT" sz="1800" b="1" i="0" u="none" strike="noStrike" kern="1200" cap="none" spc="0" normalizeH="0" baseline="0" noProof="0" dirty="0">
                <a:ln>
                  <a:noFill/>
                </a:ln>
                <a:effectLst/>
                <a:uLnTx/>
                <a:uFillTx/>
                <a:latin typeface="Arial" charset="0"/>
                <a:ea typeface="+mn-ea"/>
                <a:cs typeface="Arial"/>
              </a:rPr>
              <a:t>Ser</a:t>
            </a:r>
            <a:r>
              <a:rPr kumimoji="0" lang="it-IT" altLang="it-IT" sz="1800" b="1" i="0" u="none" strike="noStrike" kern="1200" cap="none" spc="0" normalizeH="0" baseline="0" noProof="0" dirty="0">
                <a:ln>
                  <a:noFill/>
                </a:ln>
                <a:solidFill>
                  <a:srgbClr val="FF0000"/>
                </a:solidFill>
                <a:effectLst/>
                <a:uLnTx/>
                <a:uFillTx/>
                <a:latin typeface="Arial" charset="0"/>
                <a:ea typeface="+mn-ea"/>
                <a:cs typeface="Arial"/>
              </a:rPr>
              <a:t>-</a:t>
            </a:r>
            <a:r>
              <a:rPr kumimoji="0" lang="it-IT" altLang="it-IT" sz="1800" b="1" i="0" u="none" strike="noStrike" kern="1200" cap="none" spc="0" normalizeH="0" baseline="0" noProof="0" dirty="0" err="1">
                <a:ln>
                  <a:noFill/>
                </a:ln>
                <a:solidFill>
                  <a:srgbClr val="FF0000"/>
                </a:solidFill>
                <a:effectLst/>
                <a:uLnTx/>
                <a:uFillTx/>
                <a:latin typeface="Arial" charset="0"/>
                <a:ea typeface="+mn-ea"/>
                <a:cs typeface="Arial"/>
              </a:rPr>
              <a:t>Gly</a:t>
            </a:r>
            <a:r>
              <a:rPr kumimoji="0" lang="it-IT" altLang="it-IT" sz="1800" b="1" i="0" u="none" strike="noStrike" kern="1200" cap="none" spc="0" normalizeH="0" baseline="0" noProof="0" dirty="0">
                <a:ln>
                  <a:noFill/>
                </a:ln>
                <a:solidFill>
                  <a:srgbClr val="FF0000"/>
                </a:solidFill>
                <a:effectLst/>
                <a:uLnTx/>
                <a:uFillTx/>
                <a:latin typeface="Arial" charset="0"/>
                <a:ea typeface="+mn-ea"/>
                <a:cs typeface="Arial"/>
              </a:rPr>
              <a:t>-</a:t>
            </a:r>
            <a:r>
              <a:rPr kumimoji="0" lang="it-IT" altLang="it-IT" sz="1800" b="1" i="0" u="none" strike="noStrike" kern="1200" cap="none" spc="0" normalizeH="0" baseline="0" noProof="0" dirty="0">
                <a:ln>
                  <a:noFill/>
                </a:ln>
                <a:effectLst/>
                <a:uLnTx/>
                <a:uFillTx/>
                <a:latin typeface="Arial" charset="0"/>
                <a:ea typeface="+mn-ea"/>
                <a:cs typeface="Arial"/>
              </a:rPr>
              <a:t>Ala-</a:t>
            </a:r>
            <a:r>
              <a:rPr kumimoji="0" lang="it-IT" altLang="it-IT" sz="1800" b="1" i="0" u="none" strike="noStrike" kern="1200" cap="none" spc="0" normalizeH="0" baseline="0" noProof="0" dirty="0" err="1">
                <a:ln>
                  <a:noFill/>
                </a:ln>
                <a:solidFill>
                  <a:srgbClr val="FF0000"/>
                </a:solidFill>
                <a:effectLst/>
                <a:uLnTx/>
                <a:uFillTx/>
                <a:latin typeface="Arial" charset="0"/>
                <a:ea typeface="+mn-ea"/>
                <a:cs typeface="Arial"/>
              </a:rPr>
              <a:t>Gly</a:t>
            </a:r>
            <a:r>
              <a:rPr kumimoji="0" lang="it-IT" altLang="it-IT" sz="1800" b="1" i="0" u="none" strike="noStrike" kern="1200" cap="none" spc="0" normalizeH="0" baseline="0" noProof="0" dirty="0">
                <a:ln>
                  <a:noFill/>
                </a:ln>
                <a:solidFill>
                  <a:srgbClr val="FF0000"/>
                </a:solidFill>
                <a:effectLst/>
                <a:uLnTx/>
                <a:uFillTx/>
                <a:latin typeface="Arial" charset="0"/>
                <a:ea typeface="+mn-ea"/>
                <a:cs typeface="Arial"/>
              </a:rPr>
              <a:t>-</a:t>
            </a:r>
            <a:r>
              <a:rPr kumimoji="0" lang="it-IT" altLang="it-IT" sz="1800" b="1" i="0" u="none" strike="noStrike" kern="1200" cap="none" spc="0" normalizeH="0" baseline="0" noProof="0" dirty="0">
                <a:ln>
                  <a:noFill/>
                </a:ln>
                <a:effectLst/>
                <a:uLnTx/>
                <a:uFillTx/>
                <a:latin typeface="Arial" charset="0"/>
                <a:ea typeface="+mn-ea"/>
                <a:cs typeface="Arial"/>
              </a:rPr>
              <a:t>Ala-</a:t>
            </a:r>
            <a:r>
              <a:rPr kumimoji="0" lang="it-IT" altLang="it-IT" sz="1800" b="1" i="0" u="none" strike="noStrike" kern="1200" cap="none" spc="0" normalizeH="0" baseline="0" noProof="0" dirty="0" err="1">
                <a:ln>
                  <a:noFill/>
                </a:ln>
                <a:solidFill>
                  <a:srgbClr val="FF0000"/>
                </a:solidFill>
                <a:effectLst/>
                <a:uLnTx/>
                <a:uFillTx/>
                <a:latin typeface="Arial" charset="0"/>
                <a:ea typeface="+mn-ea"/>
                <a:cs typeface="Arial"/>
              </a:rPr>
              <a:t>Gly</a:t>
            </a:r>
            <a:r>
              <a:rPr kumimoji="0" lang="it-IT" altLang="it-IT" sz="1800" b="1" i="0" u="none" strike="noStrike" kern="1200" cap="none" spc="0" normalizeH="0" baseline="0" noProof="0" dirty="0">
                <a:ln>
                  <a:noFill/>
                </a:ln>
                <a:solidFill>
                  <a:srgbClr val="FF0000"/>
                </a:solidFill>
                <a:effectLst/>
                <a:uLnTx/>
                <a:uFillTx/>
                <a:latin typeface="Arial" charset="0"/>
                <a:ea typeface="+mn-ea"/>
                <a:cs typeface="Arial"/>
              </a:rPr>
              <a:t>)</a:t>
            </a:r>
            <a:r>
              <a:rPr kumimoji="0" lang="it-IT" altLang="it-IT" sz="1800" b="1" i="0" u="none" strike="noStrike" kern="1200" cap="none" spc="0" normalizeH="0" baseline="-25000" noProof="0" dirty="0">
                <a:ln>
                  <a:noFill/>
                </a:ln>
                <a:solidFill>
                  <a:srgbClr val="FF0000"/>
                </a:solidFill>
                <a:effectLst/>
                <a:uLnTx/>
                <a:uFillTx/>
                <a:latin typeface="Arial" charset="0"/>
                <a:ea typeface="+mn-ea"/>
                <a:cs typeface="Arial"/>
              </a:rPr>
              <a:t>8</a:t>
            </a:r>
            <a:endParaRPr kumimoji="0" lang="it-IT" altLang="it-IT" sz="1800" b="0" i="0" u="none" strike="noStrike" kern="1200" cap="none" spc="0" normalizeH="0" baseline="-25000" noProof="0" dirty="0">
              <a:ln>
                <a:noFill/>
              </a:ln>
              <a:solidFill>
                <a:srgbClr val="FF0000"/>
              </a:solidFill>
              <a:effectLst/>
              <a:uLnTx/>
              <a:uFillTx/>
              <a:latin typeface="Arial" charset="0"/>
              <a:ea typeface="+mn-ea"/>
              <a:cs typeface="Arial"/>
            </a:endParaRPr>
          </a:p>
        </p:txBody>
      </p:sp>
      <p:sp>
        <p:nvSpPr>
          <p:cNvPr id="7" name="CasellaDiTesto 6">
            <a:extLst>
              <a:ext uri="{FF2B5EF4-FFF2-40B4-BE49-F238E27FC236}">
                <a16:creationId xmlns:a16="http://schemas.microsoft.com/office/drawing/2014/main" id="{86AEB245-25B9-822E-C6E1-9306D1B31E15}"/>
              </a:ext>
            </a:extLst>
          </p:cNvPr>
          <p:cNvSpPr txBox="1"/>
          <p:nvPr/>
        </p:nvSpPr>
        <p:spPr>
          <a:xfrm>
            <a:off x="609600" y="213983"/>
            <a:ext cx="4790872" cy="646331"/>
          </a:xfrm>
          <a:prstGeom prst="rect">
            <a:avLst/>
          </a:prstGeom>
          <a:noFill/>
        </p:spPr>
        <p:txBody>
          <a:bodyPr wrap="square">
            <a:spAutoFit/>
          </a:bodyPr>
          <a:lstStyle/>
          <a:p>
            <a:r>
              <a:rPr kumimoji="0" lang="it-IT" sz="3600" b="0" i="0" u="none" strike="noStrike" kern="1200" cap="none" spc="0" normalizeH="0" baseline="0" noProof="0" dirty="0">
                <a:ln>
                  <a:noFill/>
                </a:ln>
                <a:solidFill>
                  <a:srgbClr val="FF0000"/>
                </a:solidFill>
                <a:effectLst/>
                <a:uLnTx/>
                <a:uFillTx/>
                <a:latin typeface="Comic Sans MS" pitchFamily="66" charset="0"/>
                <a:ea typeface="+mn-ea"/>
                <a:cs typeface="Arial" charset="0"/>
              </a:rPr>
              <a:t>Fibroina</a:t>
            </a:r>
            <a:r>
              <a:rPr kumimoji="0" lang="it-IT" sz="3600" b="0" i="0" u="none" strike="noStrike" kern="1200" cap="none" spc="0" normalizeH="0" baseline="0" noProof="0" dirty="0">
                <a:ln>
                  <a:noFill/>
                </a:ln>
                <a:solidFill>
                  <a:srgbClr val="000000"/>
                </a:solidFill>
                <a:effectLst/>
                <a:uLnTx/>
                <a:uFillTx/>
                <a:latin typeface="Comic Sans MS" pitchFamily="66" charset="0"/>
                <a:ea typeface="+mn-ea"/>
                <a:cs typeface="Arial" charset="0"/>
              </a:rPr>
              <a:t>: </a:t>
            </a:r>
            <a:endParaRPr lang="it-IT" dirty="0"/>
          </a:p>
        </p:txBody>
      </p:sp>
      <p:sp>
        <p:nvSpPr>
          <p:cNvPr id="9" name="CasellaDiTesto 8">
            <a:extLst>
              <a:ext uri="{FF2B5EF4-FFF2-40B4-BE49-F238E27FC236}">
                <a16:creationId xmlns:a16="http://schemas.microsoft.com/office/drawing/2014/main" id="{AA4A34D2-8BDE-0509-E921-B6AC4DED20A4}"/>
              </a:ext>
            </a:extLst>
          </p:cNvPr>
          <p:cNvSpPr txBox="1"/>
          <p:nvPr/>
        </p:nvSpPr>
        <p:spPr>
          <a:xfrm>
            <a:off x="346112" y="4509404"/>
            <a:ext cx="8569287"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2400" baseline="0" dirty="0">
                <a:solidFill>
                  <a:srgbClr val="FF0000"/>
                </a:solidFill>
                <a:latin typeface="Arial"/>
                <a:cs typeface="Arial"/>
              </a:rPr>
              <a:t>Contengono ripetizioni multiple </a:t>
            </a:r>
            <a:r>
              <a:rPr lang="it-IT" sz="2400" baseline="0">
                <a:solidFill>
                  <a:srgbClr val="FF0000"/>
                </a:solidFill>
                <a:latin typeface="Arial"/>
                <a:cs typeface="Arial"/>
              </a:rPr>
              <a:t>della sequenza:</a:t>
            </a:r>
            <a:endParaRPr kumimoji="0" lang="it-IT" sz="2400" b="0" i="0" u="none" strike="noStrike" kern="1200" cap="none" spc="0" normalizeH="0" baseline="0" noProof="0" dirty="0">
              <a:ln>
                <a:noFill/>
              </a:ln>
              <a:solidFill>
                <a:srgbClr val="FF0000"/>
              </a:solidFill>
              <a:effectLst/>
              <a:uLnTx/>
              <a:uFillTx/>
              <a:latin typeface="Arial"/>
              <a:ea typeface="+mn-ea"/>
              <a:cs typeface="Arial"/>
            </a:endParaRPr>
          </a:p>
        </p:txBody>
      </p:sp>
    </p:spTree>
    <p:extLst>
      <p:ext uri="{BB962C8B-B14F-4D97-AF65-F5344CB8AC3E}">
        <p14:creationId xmlns:p14="http://schemas.microsoft.com/office/powerpoint/2010/main" val="381187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30" name="Segnaposto numero diapositiva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8A61682D-A545-4097-A7D7-C32F21461392}" type="slidenum">
              <a:rPr kumimoji="0" lang="it-IT" sz="1400" b="0" i="0" u="none" strike="noStrike" kern="1200" cap="none" spc="0" normalizeH="0" baseline="0" noProof="0" smtClean="0">
                <a:ln>
                  <a:noFill/>
                </a:ln>
                <a:solidFill>
                  <a:srgbClr val="000000"/>
                </a:solidFill>
                <a:effectLst/>
                <a:uLnTx/>
                <a:uFillTx/>
                <a:latin typeface="Arial" charset="0"/>
                <a:ea typeface="+mn-ea"/>
                <a:cs typeface="Arial" charset="0"/>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it-IT" sz="1400" b="0" i="0" u="none" strike="noStrike" kern="1200" cap="none" spc="0" normalizeH="0" baseline="0" noProof="0">
              <a:ln>
                <a:noFill/>
              </a:ln>
              <a:solidFill>
                <a:srgbClr val="000000"/>
              </a:solidFill>
              <a:effectLst/>
              <a:uLnTx/>
              <a:uFillTx/>
              <a:latin typeface="Arial" charset="0"/>
              <a:ea typeface="+mn-ea"/>
              <a:cs typeface="Arial" charset="0"/>
            </a:endParaRPr>
          </a:p>
        </p:txBody>
      </p:sp>
      <p:sp>
        <p:nvSpPr>
          <p:cNvPr id="48131" name="Rectangle 2"/>
          <p:cNvSpPr>
            <a:spLocks noGrp="1" noChangeArrowheads="1"/>
          </p:cNvSpPr>
          <p:nvPr>
            <p:ph type="title"/>
          </p:nvPr>
        </p:nvSpPr>
        <p:spPr>
          <a:xfrm>
            <a:off x="428625" y="142875"/>
            <a:ext cx="8229600" cy="519113"/>
          </a:xfrm>
        </p:spPr>
        <p:txBody>
          <a:bodyPr/>
          <a:lstStyle/>
          <a:p>
            <a:r>
              <a:rPr lang="it-IT" sz="3200" b="1" dirty="0">
                <a:solidFill>
                  <a:srgbClr val="FF0000"/>
                </a:solidFill>
                <a:latin typeface="Comic Sans MS" pitchFamily="66" charset="0"/>
              </a:rPr>
              <a:t>Collagene</a:t>
            </a:r>
          </a:p>
        </p:txBody>
      </p:sp>
      <p:sp>
        <p:nvSpPr>
          <p:cNvPr id="112643" name="Rectangle 3"/>
          <p:cNvSpPr>
            <a:spLocks noGrp="1" noChangeArrowheads="1"/>
          </p:cNvSpPr>
          <p:nvPr>
            <p:ph type="body" idx="1"/>
          </p:nvPr>
        </p:nvSpPr>
        <p:spPr>
          <a:xfrm>
            <a:off x="304800" y="762000"/>
            <a:ext cx="8534400" cy="5867400"/>
          </a:xfrm>
        </p:spPr>
        <p:txBody>
          <a:bodyPr/>
          <a:lstStyle/>
          <a:p>
            <a:pPr algn="ctr">
              <a:buFontTx/>
              <a:buNone/>
              <a:defRPr/>
            </a:pPr>
            <a:r>
              <a:rPr lang="it-IT" b="1" dirty="0">
                <a:effectLst>
                  <a:outerShdw blurRad="38100" dist="38100" dir="2700000" algn="tl">
                    <a:srgbClr val="000000"/>
                  </a:outerShdw>
                </a:effectLst>
                <a:latin typeface="Comic Sans MS" pitchFamily="66" charset="0"/>
              </a:rPr>
              <a:t>Proteina (</a:t>
            </a:r>
            <a:r>
              <a:rPr lang="it-IT" b="1" dirty="0" err="1">
                <a:effectLst>
                  <a:outerShdw blurRad="38100" dist="38100" dir="2700000" algn="tl">
                    <a:srgbClr val="000000"/>
                  </a:outerShdw>
                </a:effectLst>
                <a:latin typeface="Comic Sans MS" pitchFamily="66" charset="0"/>
              </a:rPr>
              <a:t>glicoproteina</a:t>
            </a:r>
            <a:r>
              <a:rPr lang="it-IT" b="1" dirty="0">
                <a:effectLst>
                  <a:outerShdw blurRad="38100" dist="38100" dir="2700000" algn="tl">
                    <a:srgbClr val="000000"/>
                  </a:outerShdw>
                </a:effectLst>
                <a:latin typeface="Comic Sans MS" pitchFamily="66" charset="0"/>
              </a:rPr>
              <a:t>) più abbondante nei vertebrati (25% del totale)</a:t>
            </a:r>
          </a:p>
          <a:p>
            <a:pPr>
              <a:buFontTx/>
              <a:buNone/>
              <a:defRPr/>
            </a:pPr>
            <a:r>
              <a:rPr lang="it-IT" sz="2400" b="1" dirty="0">
                <a:solidFill>
                  <a:srgbClr val="009900"/>
                </a:solidFill>
                <a:effectLst>
                  <a:outerShdw blurRad="38100" dist="38100" dir="2700000" algn="tl">
                    <a:srgbClr val="000000"/>
                  </a:outerShdw>
                </a:effectLst>
                <a:latin typeface="Comic Sans MS" pitchFamily="66" charset="0"/>
              </a:rPr>
              <a:t>Principale componente di ossa e connettivo</a:t>
            </a:r>
          </a:p>
          <a:p>
            <a:pPr>
              <a:buFontTx/>
              <a:buNone/>
              <a:defRPr/>
            </a:pPr>
            <a:r>
              <a:rPr lang="it-IT" sz="2400" b="1" dirty="0">
                <a:solidFill>
                  <a:srgbClr val="009900"/>
                </a:solidFill>
                <a:effectLst>
                  <a:outerShdw blurRad="38100" dist="38100" dir="2700000" algn="tl">
                    <a:srgbClr val="000000"/>
                  </a:outerShdw>
                </a:effectLst>
                <a:latin typeface="Comic Sans MS" pitchFamily="66" charset="0"/>
              </a:rPr>
              <a:t>(</a:t>
            </a:r>
            <a:r>
              <a:rPr lang="it-IT" sz="2400" b="1" dirty="0">
                <a:solidFill>
                  <a:srgbClr val="FF0000"/>
                </a:solidFill>
                <a:effectLst>
                  <a:outerShdw blurRad="38100" dist="38100" dir="2700000" algn="tl">
                    <a:srgbClr val="000000"/>
                  </a:outerShdw>
                </a:effectLst>
                <a:latin typeface="Comic Sans MS" pitchFamily="66" charset="0"/>
              </a:rPr>
              <a:t>organizzata in fibre resistenti e </a:t>
            </a:r>
            <a:r>
              <a:rPr lang="it-IT" sz="2400" b="1" dirty="0" err="1">
                <a:solidFill>
                  <a:srgbClr val="FF0000"/>
                </a:solidFill>
                <a:effectLst>
                  <a:outerShdw blurRad="38100" dist="38100" dir="2700000" algn="tl">
                    <a:srgbClr val="000000"/>
                  </a:outerShdw>
                </a:effectLst>
                <a:latin typeface="Comic Sans MS" pitchFamily="66" charset="0"/>
              </a:rPr>
              <a:t>insolubli</a:t>
            </a:r>
            <a:r>
              <a:rPr lang="it-IT" sz="2400" b="1" dirty="0">
                <a:solidFill>
                  <a:srgbClr val="FF0000"/>
                </a:solidFill>
                <a:effectLst>
                  <a:outerShdw blurRad="38100" dist="38100" dir="2700000" algn="tl">
                    <a:srgbClr val="000000"/>
                  </a:outerShdw>
                </a:effectLst>
                <a:latin typeface="Comic Sans MS" pitchFamily="66" charset="0"/>
              </a:rPr>
              <a:t> in acqua)</a:t>
            </a:r>
          </a:p>
          <a:p>
            <a:pPr>
              <a:buFontTx/>
              <a:buNone/>
              <a:defRPr/>
            </a:pPr>
            <a:endParaRPr lang="it-IT" sz="2400" b="1" dirty="0">
              <a:effectLst>
                <a:outerShdw blurRad="38100" dist="38100" dir="2700000" algn="tl">
                  <a:srgbClr val="000000"/>
                </a:outerShdw>
              </a:effectLst>
              <a:latin typeface="Comic Sans MS" pitchFamily="66" charset="0"/>
            </a:endParaRPr>
          </a:p>
          <a:p>
            <a:pPr>
              <a:defRPr/>
            </a:pPr>
            <a:r>
              <a:rPr lang="it-IT" sz="1800" b="1" dirty="0">
                <a:effectLst>
                  <a:outerShdw blurRad="38100" dist="38100" dir="2700000" algn="tl">
                    <a:srgbClr val="000000"/>
                  </a:outerShdw>
                </a:effectLst>
                <a:latin typeface="Times New Roman" panose="02020603050405020304" pitchFamily="18" charset="0"/>
                <a:cs typeface="Times New Roman" panose="02020603050405020304" pitchFamily="18" charset="0"/>
              </a:rPr>
              <a:t>Cartilagine 50%</a:t>
            </a:r>
          </a:p>
          <a:p>
            <a:pPr>
              <a:defRPr/>
            </a:pPr>
            <a:r>
              <a:rPr lang="it-IT" sz="1800" b="1" dirty="0">
                <a:effectLst>
                  <a:outerShdw blurRad="38100" dist="38100" dir="2700000" algn="tl">
                    <a:srgbClr val="000000"/>
                  </a:outerShdw>
                </a:effectLst>
                <a:latin typeface="Times New Roman" panose="02020603050405020304" pitchFamily="18" charset="0"/>
                <a:cs typeface="Times New Roman" panose="02020603050405020304" pitchFamily="18" charset="0"/>
              </a:rPr>
              <a:t>Osso 23%</a:t>
            </a:r>
          </a:p>
          <a:p>
            <a:pPr>
              <a:defRPr/>
            </a:pPr>
            <a:r>
              <a:rPr lang="it-IT" sz="1800" b="1" dirty="0">
                <a:effectLst>
                  <a:outerShdw blurRad="38100" dist="38100" dir="2700000" algn="tl">
                    <a:srgbClr val="000000"/>
                  </a:outerShdw>
                </a:effectLst>
                <a:latin typeface="Times New Roman" panose="02020603050405020304" pitchFamily="18" charset="0"/>
                <a:cs typeface="Times New Roman" panose="02020603050405020304" pitchFamily="18" charset="0"/>
              </a:rPr>
              <a:t>Tendini</a:t>
            </a:r>
          </a:p>
          <a:p>
            <a:pPr>
              <a:defRPr/>
            </a:pPr>
            <a:r>
              <a:rPr lang="it-IT" sz="1800" b="1" dirty="0">
                <a:effectLst>
                  <a:outerShdw blurRad="38100" dist="38100" dir="2700000" algn="tl">
                    <a:srgbClr val="000000"/>
                  </a:outerShdw>
                </a:effectLst>
                <a:latin typeface="Times New Roman" panose="02020603050405020304" pitchFamily="18" charset="0"/>
                <a:cs typeface="Times New Roman" panose="02020603050405020304" pitchFamily="18" charset="0"/>
              </a:rPr>
              <a:t>Cornea 68%</a:t>
            </a:r>
          </a:p>
          <a:p>
            <a:pPr>
              <a:defRPr/>
            </a:pPr>
            <a:r>
              <a:rPr lang="it-IT" sz="1800" b="1" dirty="0">
                <a:effectLst>
                  <a:outerShdw blurRad="38100" dist="38100" dir="2700000" algn="tl">
                    <a:srgbClr val="000000"/>
                  </a:outerShdw>
                </a:effectLst>
                <a:latin typeface="Times New Roman" panose="02020603050405020304" pitchFamily="18" charset="0"/>
                <a:cs typeface="Times New Roman" panose="02020603050405020304" pitchFamily="18" charset="0"/>
              </a:rPr>
              <a:t>Componente fibrosa della pelle 72%</a:t>
            </a:r>
          </a:p>
          <a:p>
            <a:pPr>
              <a:defRPr/>
            </a:pPr>
            <a:r>
              <a:rPr lang="it-IT" sz="1800" b="1" dirty="0">
                <a:effectLst>
                  <a:outerShdw blurRad="38100" dist="38100" dir="2700000" algn="tl">
                    <a:srgbClr val="000000"/>
                  </a:outerShdw>
                </a:effectLst>
                <a:latin typeface="Times New Roman" panose="02020603050405020304" pitchFamily="18" charset="0"/>
                <a:cs typeface="Times New Roman" panose="02020603050405020304" pitchFamily="18" charset="0"/>
              </a:rPr>
              <a:t>Fegato, Polmoni, Aorta (20%)</a:t>
            </a:r>
          </a:p>
          <a:p>
            <a:pPr>
              <a:defRPr/>
            </a:pPr>
            <a:r>
              <a:rPr lang="it-IT" sz="1800" b="1" dirty="0">
                <a:effectLst>
                  <a:outerShdw blurRad="38100" dist="38100" dir="2700000" algn="tl">
                    <a:srgbClr val="000000"/>
                  </a:outerShdw>
                </a:effectLst>
                <a:latin typeface="Times New Roman" panose="02020603050405020304" pitchFamily="18" charset="0"/>
                <a:cs typeface="Times New Roman" panose="02020603050405020304" pitchFamily="18" charset="0"/>
              </a:rPr>
              <a:t>dentina</a:t>
            </a:r>
          </a:p>
          <a:p>
            <a:pPr>
              <a:buFontTx/>
              <a:buNone/>
              <a:defRPr/>
            </a:pPr>
            <a:endParaRPr lang="it-IT" b="1" dirty="0">
              <a:solidFill>
                <a:srgbClr val="009900"/>
              </a:solidFill>
              <a:effectLst>
                <a:outerShdw blurRad="38100" dist="38100" dir="2700000" algn="tl">
                  <a:srgbClr val="000000"/>
                </a:outerShdw>
              </a:effectLst>
              <a:latin typeface="Comic Sans MS" pitchFamily="66" charset="0"/>
            </a:endParaRPr>
          </a:p>
        </p:txBody>
      </p:sp>
      <p:sp>
        <p:nvSpPr>
          <p:cNvPr id="2" name="Rectangle 2">
            <a:extLst>
              <a:ext uri="{FF2B5EF4-FFF2-40B4-BE49-F238E27FC236}">
                <a16:creationId xmlns:a16="http://schemas.microsoft.com/office/drawing/2014/main" id="{97624CF5-6137-B3CB-A8A7-3B1AC35D5124}"/>
              </a:ext>
            </a:extLst>
          </p:cNvPr>
          <p:cNvSpPr txBox="1">
            <a:spLocks noChangeArrowheads="1"/>
          </p:cNvSpPr>
          <p:nvPr/>
        </p:nvSpPr>
        <p:spPr bwMode="auto">
          <a:xfrm>
            <a:off x="304800" y="5836443"/>
            <a:ext cx="82296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pPr algn="l"/>
            <a:r>
              <a:rPr lang="it-IT" sz="2000" b="1" kern="0" baseline="0" dirty="0">
                <a:solidFill>
                  <a:srgbClr val="FF0000"/>
                </a:solidFill>
                <a:latin typeface="Comic Sans MS" pitchFamily="66" charset="0"/>
              </a:rPr>
              <a:t>Le fibre di Collagene costituiscono una matrice su cui si depositano i costituenti minerali.</a:t>
            </a:r>
          </a:p>
        </p:txBody>
      </p:sp>
    </p:spTree>
    <p:extLst>
      <p:ext uri="{BB962C8B-B14F-4D97-AF65-F5344CB8AC3E}">
        <p14:creationId xmlns:p14="http://schemas.microsoft.com/office/powerpoint/2010/main" val="201857588"/>
      </p:ext>
    </p:extLst>
  </p:cSld>
  <p:clrMapOvr>
    <a:masterClrMapping/>
  </p:clrMapOvr>
  <p:transition>
    <p:random/>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descr="0401 Triple-strand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263" y="739775"/>
            <a:ext cx="9007475" cy="537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5" name="CasellaDiTesto 4"/>
          <p:cNvSpPr txBox="1">
            <a:spLocks noChangeArrowheads="1"/>
          </p:cNvSpPr>
          <p:nvPr/>
        </p:nvSpPr>
        <p:spPr bwMode="auto">
          <a:xfrm>
            <a:off x="928688" y="142875"/>
            <a:ext cx="589296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2800" b="1" i="0" u="none" strike="noStrike" kern="1200" cap="none" spc="0" normalizeH="0" baseline="0" noProof="0" dirty="0">
                <a:ln>
                  <a:noFill/>
                </a:ln>
                <a:solidFill>
                  <a:srgbClr val="FF0000"/>
                </a:solidFill>
                <a:effectLst/>
                <a:uLnTx/>
                <a:uFillTx/>
                <a:latin typeface="Comic Sans MS" pitchFamily="66" charset="0"/>
                <a:ea typeface="+mn-ea"/>
                <a:cs typeface="Arial" charset="0"/>
              </a:rPr>
              <a:t>TROPOCOLLAGENE (tripla elica</a:t>
            </a:r>
            <a:r>
              <a:rPr lang="it-IT" sz="2800" b="1" baseline="0" dirty="0">
                <a:solidFill>
                  <a:srgbClr val="FF0000"/>
                </a:solidFill>
                <a:latin typeface="Comic Sans MS" pitchFamily="66" charset="0"/>
              </a:rPr>
              <a:t>)</a:t>
            </a:r>
            <a:endParaRPr kumimoji="0" lang="it-IT" sz="2800" b="1" i="0" u="none" strike="noStrike" kern="1200" cap="none" spc="0" normalizeH="0" baseline="0" noProof="0" dirty="0">
              <a:ln>
                <a:noFill/>
              </a:ln>
              <a:solidFill>
                <a:srgbClr val="FF0000"/>
              </a:solidFill>
              <a:effectLst/>
              <a:uLnTx/>
              <a:uFillTx/>
              <a:latin typeface="Comic Sans MS" pitchFamily="66" charset="0"/>
              <a:ea typeface="+mn-ea"/>
              <a:cs typeface="Arial" charset="0"/>
            </a:endParaRPr>
          </a:p>
        </p:txBody>
      </p:sp>
      <p:sp>
        <p:nvSpPr>
          <p:cNvPr id="49156" name="CasellaDiTesto 3"/>
          <p:cNvSpPr txBox="1">
            <a:spLocks noChangeArrowheads="1"/>
          </p:cNvSpPr>
          <p:nvPr/>
        </p:nvSpPr>
        <p:spPr bwMode="auto">
          <a:xfrm>
            <a:off x="5643563" y="5429250"/>
            <a:ext cx="313258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2000" b="0" i="0" u="none" strike="noStrike" kern="1200" cap="none" spc="0" normalizeH="0" baseline="0" noProof="0" dirty="0">
                <a:ln>
                  <a:noFill/>
                </a:ln>
                <a:solidFill>
                  <a:srgbClr val="000000"/>
                </a:solidFill>
                <a:effectLst/>
                <a:uLnTx/>
                <a:uFillTx/>
                <a:latin typeface="Arial" charset="0"/>
                <a:ea typeface="+mn-ea"/>
                <a:cs typeface="Arial" charset="0"/>
              </a:rPr>
              <a:t>(ogni catena è sinistrorsa)</a:t>
            </a:r>
          </a:p>
          <a:p>
            <a:pPr marL="0" marR="0" lvl="0" indent="0" algn="l" defTabSz="914400" rtl="0" eaLnBrk="1" fontAlgn="base" latinLnBrk="0" hangingPunct="1">
              <a:lnSpc>
                <a:spcPct val="100000"/>
              </a:lnSpc>
              <a:spcBef>
                <a:spcPct val="0"/>
              </a:spcBef>
              <a:spcAft>
                <a:spcPct val="0"/>
              </a:spcAft>
              <a:buClrTx/>
              <a:buSzTx/>
              <a:buFontTx/>
              <a:buNone/>
              <a:tabLst/>
              <a:defRPr/>
            </a:pPr>
            <a:r>
              <a:rPr lang="it-IT" sz="2000" baseline="0" dirty="0">
                <a:solidFill>
                  <a:srgbClr val="FF0000"/>
                </a:solidFill>
              </a:rPr>
              <a:t>3.3 residui per ogni giro</a:t>
            </a:r>
            <a:endParaRPr kumimoji="0" lang="it-IT" sz="2000" b="0" i="0" u="none" strike="noStrike" kern="1200" cap="none" spc="0" normalizeH="0" baseline="0" noProof="0" dirty="0">
              <a:ln>
                <a:noFill/>
              </a:ln>
              <a:solidFill>
                <a:srgbClr val="FF0000"/>
              </a:solidFill>
              <a:effectLst/>
              <a:uLnTx/>
              <a:uFillTx/>
              <a:latin typeface="Arial" charset="0"/>
              <a:ea typeface="+mn-ea"/>
              <a:cs typeface="Arial" charset="0"/>
            </a:endParaRPr>
          </a:p>
        </p:txBody>
      </p:sp>
      <p:sp>
        <p:nvSpPr>
          <p:cNvPr id="2" name="Rectangle 2">
            <a:extLst>
              <a:ext uri="{FF2B5EF4-FFF2-40B4-BE49-F238E27FC236}">
                <a16:creationId xmlns:a16="http://schemas.microsoft.com/office/drawing/2014/main" id="{AE91D174-BDFB-1C3F-1356-0DC541A4BB71}"/>
              </a:ext>
            </a:extLst>
          </p:cNvPr>
          <p:cNvSpPr txBox="1">
            <a:spLocks noChangeArrowheads="1"/>
          </p:cNvSpPr>
          <p:nvPr/>
        </p:nvSpPr>
        <p:spPr>
          <a:xfrm>
            <a:off x="562765" y="1066800"/>
            <a:ext cx="8229600" cy="519113"/>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pPr algn="l"/>
            <a:r>
              <a:rPr lang="it-IT" sz="2000" b="1" kern="0" baseline="0" dirty="0">
                <a:solidFill>
                  <a:srgbClr val="FF0000"/>
                </a:solidFill>
                <a:latin typeface="Comic Sans MS" pitchFamily="66" charset="0"/>
              </a:rPr>
              <a:t>Ogni catena è costituita da circa 1000 aminoacidi</a:t>
            </a:r>
          </a:p>
        </p:txBody>
      </p:sp>
      <p:sp>
        <p:nvSpPr>
          <p:cNvPr id="3" name="Rectangle 2">
            <a:extLst>
              <a:ext uri="{FF2B5EF4-FFF2-40B4-BE49-F238E27FC236}">
                <a16:creationId xmlns:a16="http://schemas.microsoft.com/office/drawing/2014/main" id="{60764338-0953-8267-3465-7FE040F51A0F}"/>
              </a:ext>
            </a:extLst>
          </p:cNvPr>
          <p:cNvSpPr txBox="1">
            <a:spLocks noChangeArrowheads="1"/>
          </p:cNvSpPr>
          <p:nvPr/>
        </p:nvSpPr>
        <p:spPr>
          <a:xfrm>
            <a:off x="666547" y="6316189"/>
            <a:ext cx="8229600" cy="519113"/>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pPr algn="l"/>
            <a:r>
              <a:rPr lang="it-IT" sz="2000" b="1" kern="0" baseline="0" dirty="0">
                <a:solidFill>
                  <a:srgbClr val="FF0000"/>
                </a:solidFill>
                <a:latin typeface="Comic Sans MS" pitchFamily="66" charset="0"/>
              </a:rPr>
              <a:t>Le tre catene si avvolgono tra di loro in senso destrorso</a:t>
            </a:r>
          </a:p>
        </p:txBody>
      </p:sp>
    </p:spTree>
    <p:extLst>
      <p:ext uri="{BB962C8B-B14F-4D97-AF65-F5344CB8AC3E}">
        <p14:creationId xmlns:p14="http://schemas.microsoft.com/office/powerpoint/2010/main" val="34260471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e 12">
            <a:extLst>
              <a:ext uri="{FF2B5EF4-FFF2-40B4-BE49-F238E27FC236}">
                <a16:creationId xmlns:a16="http://schemas.microsoft.com/office/drawing/2014/main" id="{F80A71E5-B142-1376-F9B8-7231F0A900D5}"/>
              </a:ext>
            </a:extLst>
          </p:cNvPr>
          <p:cNvSpPr/>
          <p:nvPr/>
        </p:nvSpPr>
        <p:spPr>
          <a:xfrm>
            <a:off x="3837054" y="4158674"/>
            <a:ext cx="533400" cy="509291"/>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ysClr val="windowText" lastClr="000000"/>
              </a:solidFill>
            </a:endParaRPr>
          </a:p>
        </p:txBody>
      </p:sp>
      <p:sp>
        <p:nvSpPr>
          <p:cNvPr id="2" name="CasellaDiTesto 1">
            <a:extLst>
              <a:ext uri="{FF2B5EF4-FFF2-40B4-BE49-F238E27FC236}">
                <a16:creationId xmlns:a16="http://schemas.microsoft.com/office/drawing/2014/main" id="{015F3693-B23D-014F-0147-77633EF27AFE}"/>
              </a:ext>
            </a:extLst>
          </p:cNvPr>
          <p:cNvSpPr txBox="1"/>
          <p:nvPr/>
        </p:nvSpPr>
        <p:spPr>
          <a:xfrm>
            <a:off x="698561" y="228600"/>
            <a:ext cx="5830827" cy="646331"/>
          </a:xfrm>
          <a:prstGeom prst="rect">
            <a:avLst/>
          </a:prstGeom>
          <a:noFill/>
          <a:ln>
            <a:solidFill>
              <a:schemeClr val="accent1"/>
            </a:solidFill>
          </a:ln>
        </p:spPr>
        <p:txBody>
          <a:bodyPr wrap="none" rtlCol="0">
            <a:spAutoFit/>
          </a:bodyPr>
          <a:lstStyle/>
          <a:p>
            <a:r>
              <a:rPr lang="it-IT" baseline="0" dirty="0"/>
              <a:t>Amminoacidi-Peptidi-Proteine</a:t>
            </a:r>
          </a:p>
        </p:txBody>
      </p:sp>
      <p:pic>
        <p:nvPicPr>
          <p:cNvPr id="3" name="Picture 2">
            <a:extLst>
              <a:ext uri="{FF2B5EF4-FFF2-40B4-BE49-F238E27FC236}">
                <a16:creationId xmlns:a16="http://schemas.microsoft.com/office/drawing/2014/main" id="{099C6492-DE2E-6163-CF1C-CD5C8F60AD12}"/>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48400" y="2057400"/>
            <a:ext cx="2300287" cy="2300287"/>
          </a:xfrm>
          <a:prstGeom prst="rect">
            <a:avLst/>
          </a:prstGeom>
          <a:noFill/>
          <a:extLst>
            <a:ext uri="{909E8E84-426E-40DD-AFC4-6F175D3DCCD1}">
              <a14:hiddenFill xmlns:a14="http://schemas.microsoft.com/office/drawing/2010/main">
                <a:solidFill>
                  <a:srgbClr val="FFFFFF"/>
                </a:solidFill>
              </a14:hiddenFill>
            </a:ext>
          </a:extLst>
        </p:spPr>
      </p:pic>
      <p:pic>
        <p:nvPicPr>
          <p:cNvPr id="4" name="Immagine 3">
            <a:extLst>
              <a:ext uri="{FF2B5EF4-FFF2-40B4-BE49-F238E27FC236}">
                <a16:creationId xmlns:a16="http://schemas.microsoft.com/office/drawing/2014/main" id="{9F0E59E7-C85B-4148-E2B5-0C892317238D}"/>
              </a:ext>
            </a:extLst>
          </p:cNvPr>
          <p:cNvPicPr>
            <a:picLocks noChangeAspect="1"/>
          </p:cNvPicPr>
          <p:nvPr/>
        </p:nvPicPr>
        <p:blipFill>
          <a:blip r:embed="rId3"/>
          <a:stretch>
            <a:fillRect/>
          </a:stretch>
        </p:blipFill>
        <p:spPr>
          <a:xfrm>
            <a:off x="152400" y="1981200"/>
            <a:ext cx="3071369" cy="2300287"/>
          </a:xfrm>
          <a:prstGeom prst="rect">
            <a:avLst/>
          </a:prstGeom>
        </p:spPr>
      </p:pic>
      <p:pic>
        <p:nvPicPr>
          <p:cNvPr id="5" name="Immagine 4">
            <a:extLst>
              <a:ext uri="{FF2B5EF4-FFF2-40B4-BE49-F238E27FC236}">
                <a16:creationId xmlns:a16="http://schemas.microsoft.com/office/drawing/2014/main" id="{6C8FCE95-9E09-BB52-FD8C-D9493C584D40}"/>
              </a:ext>
            </a:extLst>
          </p:cNvPr>
          <p:cNvPicPr>
            <a:picLocks noChangeAspect="1"/>
          </p:cNvPicPr>
          <p:nvPr/>
        </p:nvPicPr>
        <p:blipFill rotWithShape="1">
          <a:blip r:embed="rId3"/>
          <a:srcRect r="29832"/>
          <a:stretch/>
        </p:blipFill>
        <p:spPr>
          <a:xfrm>
            <a:off x="740471" y="4329113"/>
            <a:ext cx="2155129" cy="2300287"/>
          </a:xfrm>
          <a:prstGeom prst="rect">
            <a:avLst/>
          </a:prstGeom>
        </p:spPr>
      </p:pic>
      <p:cxnSp>
        <p:nvCxnSpPr>
          <p:cNvPr id="7" name="Connettore 2 6">
            <a:extLst>
              <a:ext uri="{FF2B5EF4-FFF2-40B4-BE49-F238E27FC236}">
                <a16:creationId xmlns:a16="http://schemas.microsoft.com/office/drawing/2014/main" id="{F9F8B1D5-9A70-56C3-FF47-1DF3F05F7487}"/>
              </a:ext>
            </a:extLst>
          </p:cNvPr>
          <p:cNvCxnSpPr>
            <a:cxnSpLocks/>
          </p:cNvCxnSpPr>
          <p:nvPr/>
        </p:nvCxnSpPr>
        <p:spPr>
          <a:xfrm flipH="1">
            <a:off x="1295400" y="1047065"/>
            <a:ext cx="533400" cy="762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9" name="Immagine 8">
            <a:extLst>
              <a:ext uri="{FF2B5EF4-FFF2-40B4-BE49-F238E27FC236}">
                <a16:creationId xmlns:a16="http://schemas.microsoft.com/office/drawing/2014/main" id="{617C7752-2C2F-9EBD-FE87-8A5B80CC833E}"/>
              </a:ext>
            </a:extLst>
          </p:cNvPr>
          <p:cNvPicPr>
            <a:picLocks noChangeAspect="1"/>
          </p:cNvPicPr>
          <p:nvPr/>
        </p:nvPicPr>
        <p:blipFill rotWithShape="1">
          <a:blip r:embed="rId3"/>
          <a:srcRect l="12786"/>
          <a:stretch/>
        </p:blipFill>
        <p:spPr>
          <a:xfrm rot="10800000" flipH="1">
            <a:off x="2895600" y="4114800"/>
            <a:ext cx="2678685" cy="2300287"/>
          </a:xfrm>
          <a:prstGeom prst="rect">
            <a:avLst/>
          </a:prstGeom>
        </p:spPr>
      </p:pic>
      <p:sp>
        <p:nvSpPr>
          <p:cNvPr id="11" name="CasellaDiTesto 10">
            <a:extLst>
              <a:ext uri="{FF2B5EF4-FFF2-40B4-BE49-F238E27FC236}">
                <a16:creationId xmlns:a16="http://schemas.microsoft.com/office/drawing/2014/main" id="{BD7FE66C-6495-B05B-8B39-7A6913A0D1C0}"/>
              </a:ext>
            </a:extLst>
          </p:cNvPr>
          <p:cNvSpPr txBox="1"/>
          <p:nvPr/>
        </p:nvSpPr>
        <p:spPr>
          <a:xfrm>
            <a:off x="3949193" y="4342507"/>
            <a:ext cx="360426" cy="369332"/>
          </a:xfrm>
          <a:prstGeom prst="rect">
            <a:avLst/>
          </a:prstGeom>
          <a:solidFill>
            <a:srgbClr val="CC9900"/>
          </a:solidFill>
        </p:spPr>
        <p:txBody>
          <a:bodyPr wrap="square" rtlCol="0">
            <a:spAutoFit/>
          </a:bodyPr>
          <a:lstStyle/>
          <a:p>
            <a:r>
              <a:rPr lang="it-IT" sz="1800" baseline="0" dirty="0"/>
              <a:t>R</a:t>
            </a:r>
          </a:p>
        </p:txBody>
      </p:sp>
      <p:sp>
        <p:nvSpPr>
          <p:cNvPr id="12" name="CasellaDiTesto 11">
            <a:extLst>
              <a:ext uri="{FF2B5EF4-FFF2-40B4-BE49-F238E27FC236}">
                <a16:creationId xmlns:a16="http://schemas.microsoft.com/office/drawing/2014/main" id="{8318B908-541A-C530-98B6-A4ADBC33F7F9}"/>
              </a:ext>
            </a:extLst>
          </p:cNvPr>
          <p:cNvSpPr txBox="1"/>
          <p:nvPr/>
        </p:nvSpPr>
        <p:spPr>
          <a:xfrm>
            <a:off x="2943227" y="5363588"/>
            <a:ext cx="369313" cy="276999"/>
          </a:xfrm>
          <a:prstGeom prst="rect">
            <a:avLst/>
          </a:prstGeom>
          <a:solidFill>
            <a:schemeClr val="accent2">
              <a:lumMod val="60000"/>
              <a:lumOff val="40000"/>
            </a:schemeClr>
          </a:solidFill>
        </p:spPr>
        <p:txBody>
          <a:bodyPr wrap="square" rtlCol="0">
            <a:spAutoFit/>
          </a:bodyPr>
          <a:lstStyle/>
          <a:p>
            <a:r>
              <a:rPr lang="it-IT" sz="1200" baseline="0" dirty="0"/>
              <a:t>N</a:t>
            </a:r>
          </a:p>
        </p:txBody>
      </p:sp>
      <p:cxnSp>
        <p:nvCxnSpPr>
          <p:cNvPr id="16" name="Connettore 2 15">
            <a:extLst>
              <a:ext uri="{FF2B5EF4-FFF2-40B4-BE49-F238E27FC236}">
                <a16:creationId xmlns:a16="http://schemas.microsoft.com/office/drawing/2014/main" id="{BC2A63D1-9453-1D91-5A3A-8B39F0ADD8F2}"/>
              </a:ext>
            </a:extLst>
          </p:cNvPr>
          <p:cNvCxnSpPr>
            <a:cxnSpLocks/>
            <a:endCxn id="9" idx="2"/>
          </p:cNvCxnSpPr>
          <p:nvPr/>
        </p:nvCxnSpPr>
        <p:spPr>
          <a:xfrm>
            <a:off x="4187317" y="964555"/>
            <a:ext cx="47626" cy="315024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ttore 2 17">
            <a:extLst>
              <a:ext uri="{FF2B5EF4-FFF2-40B4-BE49-F238E27FC236}">
                <a16:creationId xmlns:a16="http://schemas.microsoft.com/office/drawing/2014/main" id="{AD6D1CD1-D3B0-946C-C1C1-9DFE368D3665}"/>
              </a:ext>
            </a:extLst>
          </p:cNvPr>
          <p:cNvCxnSpPr>
            <a:cxnSpLocks/>
          </p:cNvCxnSpPr>
          <p:nvPr/>
        </p:nvCxnSpPr>
        <p:spPr>
          <a:xfrm>
            <a:off x="5840985" y="1085165"/>
            <a:ext cx="1169415" cy="10287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269609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Text Box 2"/>
          <p:cNvSpPr txBox="1">
            <a:spLocks noChangeArrowheads="1"/>
          </p:cNvSpPr>
          <p:nvPr/>
        </p:nvSpPr>
        <p:spPr bwMode="auto">
          <a:xfrm>
            <a:off x="0" y="2492375"/>
            <a:ext cx="9144000" cy="1672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lvl="0" eaLnBrk="1" fontAlgn="auto" hangingPunct="1">
              <a:spcBef>
                <a:spcPts val="0"/>
              </a:spcBef>
              <a:spcAft>
                <a:spcPts val="0"/>
              </a:spcAft>
              <a:defRPr/>
            </a:pPr>
            <a:r>
              <a:rPr lang="it-IT" altLang="it-IT" sz="2800" b="1" baseline="0" dirty="0">
                <a:solidFill>
                  <a:srgbClr val="333399"/>
                </a:solidFill>
              </a:rPr>
              <a:t>Pro e </a:t>
            </a:r>
            <a:r>
              <a:rPr lang="it-IT" altLang="it-IT" sz="2800" b="1" baseline="0" dirty="0" err="1">
                <a:solidFill>
                  <a:srgbClr val="333399"/>
                </a:solidFill>
              </a:rPr>
              <a:t>Hyp</a:t>
            </a:r>
            <a:r>
              <a:rPr lang="it-IT" altLang="it-IT" sz="2800" b="1" baseline="0" dirty="0">
                <a:solidFill>
                  <a:srgbClr val="333399"/>
                </a:solidFill>
              </a:rPr>
              <a:t> possono costituire fino al 30% dei residui</a:t>
            </a:r>
          </a:p>
          <a:p>
            <a:pPr lvl="0" eaLnBrk="1" fontAlgn="auto" hangingPunct="1">
              <a:spcBef>
                <a:spcPts val="0"/>
              </a:spcBef>
              <a:spcAft>
                <a:spcPts val="0"/>
              </a:spcAft>
              <a:defRPr/>
            </a:pPr>
            <a:endParaRPr kumimoji="0" lang="it-IT" altLang="it-IT" sz="2800" b="1" i="0" u="none" strike="noStrike" kern="1200" cap="none" spc="0" normalizeH="0" baseline="0" noProof="0" dirty="0">
              <a:ln>
                <a:noFill/>
              </a:ln>
              <a:solidFill>
                <a:srgbClr val="333399"/>
              </a:solidFill>
              <a:effectLst/>
              <a:uLnTx/>
              <a:uFillTx/>
              <a:latin typeface="Arial" charset="0"/>
              <a:ea typeface="+mn-ea"/>
              <a:cs typeface="Arial"/>
            </a:endParaRPr>
          </a:p>
          <a:p>
            <a:pPr lvl="0" eaLnBrk="1" fontAlgn="auto" hangingPunct="1">
              <a:spcBef>
                <a:spcPts val="0"/>
              </a:spcBef>
              <a:spcAft>
                <a:spcPts val="0"/>
              </a:spcAft>
              <a:defRPr/>
            </a:pPr>
            <a:endParaRPr lang="it-IT" altLang="it-IT" sz="2800" b="1" baseline="0" dirty="0">
              <a:solidFill>
                <a:srgbClr val="333399"/>
              </a:solidFil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altLang="it-IT" sz="2800" b="1" i="0" u="none" strike="noStrike" kern="1200" cap="none" spc="0" normalizeH="0" baseline="-25000" noProof="0" dirty="0">
              <a:ln>
                <a:noFill/>
              </a:ln>
              <a:solidFill>
                <a:srgbClr val="000000"/>
              </a:solidFill>
              <a:effectLst/>
              <a:uLnTx/>
              <a:uFillTx/>
              <a:latin typeface="Arial" charset="0"/>
              <a:ea typeface="+mn-ea"/>
              <a:cs typeface="Arial"/>
            </a:endParaRPr>
          </a:p>
        </p:txBody>
      </p:sp>
      <p:sp>
        <p:nvSpPr>
          <p:cNvPr id="275459" name="Text Box 3"/>
          <p:cNvSpPr txBox="1">
            <a:spLocks noChangeArrowheads="1"/>
          </p:cNvSpPr>
          <p:nvPr/>
        </p:nvSpPr>
        <p:spPr bwMode="auto">
          <a:xfrm>
            <a:off x="4677158" y="1943361"/>
            <a:ext cx="256031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altLang="it-IT" sz="2800" b="1" i="0" u="none" strike="noStrike" kern="1200" cap="none" spc="0" normalizeH="0" baseline="0" noProof="0" dirty="0" err="1">
                <a:ln>
                  <a:noFill/>
                </a:ln>
                <a:solidFill>
                  <a:srgbClr val="FF3300"/>
                </a:solidFill>
                <a:effectLst/>
                <a:uLnTx/>
                <a:uFillTx/>
                <a:latin typeface="Arial" charset="0"/>
                <a:ea typeface="+mn-ea"/>
                <a:cs typeface="Arial"/>
              </a:rPr>
              <a:t>idrossiprolina</a:t>
            </a:r>
            <a:endParaRPr kumimoji="0" lang="it-IT" altLang="it-IT" sz="2800" b="1" i="0" u="none" strike="noStrike" kern="1200" cap="none" spc="0" normalizeH="0" baseline="0" noProof="0" dirty="0">
              <a:ln>
                <a:noFill/>
              </a:ln>
              <a:solidFill>
                <a:srgbClr val="FF3300"/>
              </a:solidFill>
              <a:effectLst/>
              <a:uLnTx/>
              <a:uFillTx/>
              <a:latin typeface="Arial" charset="0"/>
              <a:ea typeface="+mn-ea"/>
              <a:cs typeface="Arial"/>
            </a:endParaRPr>
          </a:p>
        </p:txBody>
      </p:sp>
      <p:sp>
        <p:nvSpPr>
          <p:cNvPr id="275460" name="Text Box 4"/>
          <p:cNvSpPr txBox="1">
            <a:spLocks noChangeArrowheads="1"/>
          </p:cNvSpPr>
          <p:nvPr/>
        </p:nvSpPr>
        <p:spPr bwMode="auto">
          <a:xfrm>
            <a:off x="1449387" y="624175"/>
            <a:ext cx="624522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lvl="0" eaLnBrk="1" fontAlgn="auto" hangingPunct="1">
              <a:spcBef>
                <a:spcPts val="0"/>
              </a:spcBef>
              <a:spcAft>
                <a:spcPts val="0"/>
              </a:spcAft>
              <a:defRPr/>
            </a:pPr>
            <a:r>
              <a:rPr lang="it-IT" altLang="it-IT" sz="2800" b="1" baseline="0" dirty="0">
                <a:solidFill>
                  <a:srgbClr val="000000"/>
                </a:solidFill>
              </a:rPr>
              <a:t>X-</a:t>
            </a:r>
            <a:r>
              <a:rPr lang="it-IT" altLang="it-IT" sz="2800" b="1" baseline="0" dirty="0">
                <a:solidFill>
                  <a:srgbClr val="333399"/>
                </a:solidFill>
              </a:rPr>
              <a:t>Pro</a:t>
            </a:r>
            <a:r>
              <a:rPr kumimoji="0" lang="it-IT" altLang="it-IT" sz="2800" b="1" i="0" u="none" strike="noStrike" kern="1200" cap="none" spc="0" normalizeH="0" baseline="0" noProof="0" dirty="0">
                <a:ln>
                  <a:noFill/>
                </a:ln>
                <a:solidFill>
                  <a:srgbClr val="FF3300"/>
                </a:solidFill>
                <a:effectLst/>
                <a:uLnTx/>
                <a:uFillTx/>
                <a:latin typeface="Arial" charset="0"/>
                <a:ea typeface="+mn-ea"/>
                <a:cs typeface="Arial"/>
              </a:rPr>
              <a:t>-</a:t>
            </a:r>
            <a:r>
              <a:rPr kumimoji="0" lang="it-IT" altLang="it-IT" sz="2800" b="1" i="0" u="none" strike="noStrike" kern="1200" cap="none" spc="0" normalizeH="0" baseline="0" noProof="0" dirty="0" err="1">
                <a:ln>
                  <a:noFill/>
                </a:ln>
                <a:solidFill>
                  <a:srgbClr val="FF3300"/>
                </a:solidFill>
                <a:effectLst/>
                <a:uLnTx/>
                <a:uFillTx/>
                <a:latin typeface="Arial" charset="0"/>
                <a:ea typeface="+mn-ea"/>
                <a:cs typeface="Arial"/>
              </a:rPr>
              <a:t>Gly</a:t>
            </a:r>
            <a:r>
              <a:rPr lang="it-IT" altLang="it-IT" sz="2800" b="1" baseline="0" dirty="0">
                <a:solidFill>
                  <a:srgbClr val="000000"/>
                </a:solidFill>
              </a:rPr>
              <a:t>-     X-</a:t>
            </a:r>
            <a:r>
              <a:rPr kumimoji="0" lang="it-IT" altLang="it-IT" sz="2800" b="1" i="0" u="none" strike="noStrike" kern="1200" cap="none" spc="0" normalizeH="0" baseline="0" noProof="0" dirty="0">
                <a:ln>
                  <a:noFill/>
                </a:ln>
                <a:solidFill>
                  <a:srgbClr val="333399"/>
                </a:solidFill>
                <a:effectLst/>
                <a:uLnTx/>
                <a:uFillTx/>
                <a:latin typeface="Arial" charset="0"/>
                <a:ea typeface="+mn-ea"/>
                <a:cs typeface="Arial"/>
              </a:rPr>
              <a:t>Pro</a:t>
            </a:r>
            <a:r>
              <a:rPr kumimoji="0" lang="it-IT" altLang="it-IT" sz="2800" b="1" i="0" u="none" strike="noStrike" kern="1200" cap="none" spc="0" normalizeH="0" baseline="0" noProof="0" dirty="0">
                <a:ln>
                  <a:noFill/>
                </a:ln>
                <a:solidFill>
                  <a:srgbClr val="000000"/>
                </a:solidFill>
                <a:effectLst/>
                <a:uLnTx/>
                <a:uFillTx/>
                <a:latin typeface="Arial" charset="0"/>
                <a:ea typeface="+mn-ea"/>
                <a:cs typeface="Arial"/>
              </a:rPr>
              <a:t>-</a:t>
            </a:r>
            <a:r>
              <a:rPr lang="it-IT" altLang="it-IT" sz="2800" b="1" baseline="0" dirty="0" err="1">
                <a:solidFill>
                  <a:srgbClr val="333399"/>
                </a:solidFill>
              </a:rPr>
              <a:t>Hyp</a:t>
            </a:r>
            <a:r>
              <a:rPr lang="it-IT" altLang="it-IT" sz="2800" b="1" baseline="0" dirty="0">
                <a:solidFill>
                  <a:srgbClr val="333399"/>
                </a:solidFill>
              </a:rPr>
              <a:t>-</a:t>
            </a:r>
            <a:endParaRPr kumimoji="0" lang="it-IT" altLang="it-IT" sz="2800" b="0" i="0" u="none" strike="noStrike" kern="1200" cap="none" spc="0" normalizeH="0" baseline="0" noProof="0" dirty="0">
              <a:ln>
                <a:noFill/>
              </a:ln>
              <a:solidFill>
                <a:srgbClr val="000000"/>
              </a:solidFill>
              <a:effectLst/>
              <a:uLnTx/>
              <a:uFillTx/>
              <a:latin typeface="Arial" charset="0"/>
              <a:ea typeface="+mn-ea"/>
              <a:cs typeface="Arial"/>
            </a:endParaRPr>
          </a:p>
        </p:txBody>
      </p:sp>
      <p:sp>
        <p:nvSpPr>
          <p:cNvPr id="2" name="Text Box 3">
            <a:extLst>
              <a:ext uri="{FF2B5EF4-FFF2-40B4-BE49-F238E27FC236}">
                <a16:creationId xmlns:a16="http://schemas.microsoft.com/office/drawing/2014/main" id="{D9A1572A-85A1-174A-8B99-F6EF518509CB}"/>
              </a:ext>
            </a:extLst>
          </p:cNvPr>
          <p:cNvSpPr txBox="1">
            <a:spLocks noChangeArrowheads="1"/>
          </p:cNvSpPr>
          <p:nvPr/>
        </p:nvSpPr>
        <p:spPr bwMode="auto">
          <a:xfrm>
            <a:off x="188029" y="181550"/>
            <a:ext cx="907274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altLang="it-IT" sz="2800" b="1" i="0" u="none" strike="noStrike" kern="1200" cap="none" spc="0" normalizeH="0" baseline="0" noProof="0" dirty="0">
                <a:ln>
                  <a:noFill/>
                </a:ln>
                <a:solidFill>
                  <a:srgbClr val="FF3300"/>
                </a:solidFill>
                <a:effectLst/>
                <a:uLnTx/>
                <a:uFillTx/>
                <a:latin typeface="Arial" charset="0"/>
                <a:ea typeface="+mn-ea"/>
                <a:cs typeface="Arial"/>
              </a:rPr>
              <a:t>E’ costituita da una sequenza </a:t>
            </a:r>
            <a:r>
              <a:rPr lang="it-IT" altLang="it-IT" sz="2800" b="1" baseline="0" dirty="0">
                <a:solidFill>
                  <a:srgbClr val="FF3300"/>
                </a:solidFill>
                <a:cs typeface="Arial"/>
              </a:rPr>
              <a:t>ripetitiva di 3 residui</a:t>
            </a:r>
            <a:r>
              <a:rPr kumimoji="0" lang="it-IT" altLang="it-IT" sz="2800" b="1" i="0" u="none" strike="noStrike" kern="1200" cap="none" spc="0" normalizeH="0" baseline="0" noProof="0" dirty="0">
                <a:ln>
                  <a:noFill/>
                </a:ln>
                <a:solidFill>
                  <a:srgbClr val="FF3300"/>
                </a:solidFill>
                <a:effectLst/>
                <a:uLnTx/>
                <a:uFillTx/>
                <a:latin typeface="Arial" charset="0"/>
                <a:ea typeface="+mn-ea"/>
                <a:cs typeface="Arial"/>
              </a:rPr>
              <a:t>:</a:t>
            </a:r>
          </a:p>
        </p:txBody>
      </p:sp>
      <p:sp>
        <p:nvSpPr>
          <p:cNvPr id="3" name="Freccia in giù 2">
            <a:extLst>
              <a:ext uri="{FF2B5EF4-FFF2-40B4-BE49-F238E27FC236}">
                <a16:creationId xmlns:a16="http://schemas.microsoft.com/office/drawing/2014/main" id="{1514471C-517F-9D4E-F8B2-9FC81CE232FE}"/>
              </a:ext>
            </a:extLst>
          </p:cNvPr>
          <p:cNvSpPr/>
          <p:nvPr/>
        </p:nvSpPr>
        <p:spPr>
          <a:xfrm>
            <a:off x="5105400" y="1219200"/>
            <a:ext cx="408432" cy="81538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Text Box 4">
            <a:extLst>
              <a:ext uri="{FF2B5EF4-FFF2-40B4-BE49-F238E27FC236}">
                <a16:creationId xmlns:a16="http://schemas.microsoft.com/office/drawing/2014/main" id="{868AF6CD-EE1F-841D-92DC-56A9E865EE66}"/>
              </a:ext>
            </a:extLst>
          </p:cNvPr>
          <p:cNvSpPr txBox="1">
            <a:spLocks noChangeArrowheads="1"/>
          </p:cNvSpPr>
          <p:nvPr/>
        </p:nvSpPr>
        <p:spPr bwMode="auto">
          <a:xfrm>
            <a:off x="304800" y="1668854"/>
            <a:ext cx="624522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lvl="0" eaLnBrk="1" fontAlgn="auto" hangingPunct="1">
              <a:spcBef>
                <a:spcPts val="0"/>
              </a:spcBef>
              <a:spcAft>
                <a:spcPts val="0"/>
              </a:spcAft>
              <a:defRPr/>
            </a:pPr>
            <a:r>
              <a:rPr lang="it-IT" altLang="it-IT" sz="2800" b="1" baseline="0" dirty="0">
                <a:solidFill>
                  <a:srgbClr val="000000"/>
                </a:solidFill>
              </a:rPr>
              <a:t>X = qualsiasi AA</a:t>
            </a:r>
            <a:endParaRPr kumimoji="0" lang="it-IT" altLang="it-IT" sz="2800" b="0" i="0" u="none" strike="noStrike" kern="1200" cap="none" spc="0" normalizeH="0" baseline="0" noProof="0" dirty="0">
              <a:ln>
                <a:noFill/>
              </a:ln>
              <a:solidFill>
                <a:srgbClr val="000000"/>
              </a:solidFill>
              <a:effectLst/>
              <a:uLnTx/>
              <a:uFillTx/>
              <a:latin typeface="Arial" charset="0"/>
              <a:ea typeface="+mn-ea"/>
              <a:cs typeface="Arial"/>
            </a:endParaRPr>
          </a:p>
        </p:txBody>
      </p:sp>
      <p:sp>
        <p:nvSpPr>
          <p:cNvPr id="5" name="Freccia in giù 4">
            <a:extLst>
              <a:ext uri="{FF2B5EF4-FFF2-40B4-BE49-F238E27FC236}">
                <a16:creationId xmlns:a16="http://schemas.microsoft.com/office/drawing/2014/main" id="{F3682ACA-EFD7-F385-F6C7-D345D468D62D}"/>
              </a:ext>
            </a:extLst>
          </p:cNvPr>
          <p:cNvSpPr/>
          <p:nvPr/>
        </p:nvSpPr>
        <p:spPr>
          <a:xfrm>
            <a:off x="1449387" y="1069071"/>
            <a:ext cx="311320" cy="68352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6" name="Picture 4" descr="Hyl">
            <a:extLst>
              <a:ext uri="{FF2B5EF4-FFF2-40B4-BE49-F238E27FC236}">
                <a16:creationId xmlns:a16="http://schemas.microsoft.com/office/drawing/2014/main" id="{53EE7D26-A2DE-C5FE-C50D-B0666161A71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35405"/>
          <a:stretch/>
        </p:blipFill>
        <p:spPr bwMode="auto">
          <a:xfrm>
            <a:off x="4571999" y="4164628"/>
            <a:ext cx="4191000" cy="2501900"/>
          </a:xfrm>
          <a:prstGeom prst="rect">
            <a:avLst/>
          </a:prstGeom>
          <a:solidFill>
            <a:srgbClr val="FFFFFF"/>
          </a:solidFill>
          <a:ln w="28575">
            <a:solidFill>
              <a:srgbClr val="000000"/>
            </a:solidFill>
            <a:miter lim="800000"/>
            <a:headEnd/>
            <a:tailEnd/>
          </a:ln>
        </p:spPr>
      </p:pic>
      <p:sp>
        <p:nvSpPr>
          <p:cNvPr id="7" name="CasellaDiTesto 6">
            <a:extLst>
              <a:ext uri="{FF2B5EF4-FFF2-40B4-BE49-F238E27FC236}">
                <a16:creationId xmlns:a16="http://schemas.microsoft.com/office/drawing/2014/main" id="{FF201DF8-865B-5F5E-B8EF-91F54AA28C03}"/>
              </a:ext>
            </a:extLst>
          </p:cNvPr>
          <p:cNvSpPr txBox="1"/>
          <p:nvPr/>
        </p:nvSpPr>
        <p:spPr>
          <a:xfrm>
            <a:off x="2403329" y="4593106"/>
            <a:ext cx="178766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err="1">
                <a:ln>
                  <a:noFill/>
                </a:ln>
                <a:solidFill>
                  <a:srgbClr val="000000"/>
                </a:solidFill>
                <a:effectLst/>
                <a:uLnTx/>
                <a:uFillTx/>
                <a:latin typeface="Arial"/>
                <a:ea typeface="+mn-ea"/>
                <a:cs typeface="Arial"/>
              </a:rPr>
              <a:t>Prolil-idrossilasi</a:t>
            </a:r>
            <a:endParaRPr kumimoji="0" lang="it-IT" sz="1800" b="0" i="0" u="none" strike="noStrike" kern="1200" cap="none" spc="0" normalizeH="0" baseline="0" noProof="0" dirty="0">
              <a:ln>
                <a:noFill/>
              </a:ln>
              <a:solidFill>
                <a:srgbClr val="000000"/>
              </a:solidFill>
              <a:effectLst/>
              <a:uLnTx/>
              <a:uFillTx/>
              <a:latin typeface="Arial"/>
              <a:ea typeface="+mn-ea"/>
              <a:cs typeface="Arial"/>
            </a:endParaRPr>
          </a:p>
        </p:txBody>
      </p:sp>
      <p:sp>
        <p:nvSpPr>
          <p:cNvPr id="8" name="CasellaDiTesto 7">
            <a:extLst>
              <a:ext uri="{FF2B5EF4-FFF2-40B4-BE49-F238E27FC236}">
                <a16:creationId xmlns:a16="http://schemas.microsoft.com/office/drawing/2014/main" id="{7791C0AA-269B-6319-09D4-C2E5AEC0C0DC}"/>
              </a:ext>
            </a:extLst>
          </p:cNvPr>
          <p:cNvSpPr txBox="1"/>
          <p:nvPr/>
        </p:nvSpPr>
        <p:spPr>
          <a:xfrm>
            <a:off x="188029" y="3254517"/>
            <a:ext cx="810991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srgbClr val="000000"/>
                </a:solidFill>
                <a:effectLst/>
                <a:uLnTx/>
                <a:uFillTx/>
                <a:latin typeface="Arial"/>
                <a:ea typeface="+mn-ea"/>
                <a:cs typeface="Arial"/>
              </a:rPr>
              <a:t>Un enzima </a:t>
            </a:r>
            <a:r>
              <a:rPr kumimoji="0" lang="it-IT" sz="1800" b="0" i="0" u="none" strike="noStrike" kern="1200" cap="none" spc="0" normalizeH="0" baseline="0" noProof="0" dirty="0" err="1">
                <a:ln>
                  <a:noFill/>
                </a:ln>
                <a:solidFill>
                  <a:srgbClr val="FF0000"/>
                </a:solidFill>
                <a:effectLst/>
                <a:uLnTx/>
                <a:uFillTx/>
                <a:latin typeface="Arial"/>
                <a:ea typeface="+mn-ea"/>
                <a:cs typeface="Arial"/>
              </a:rPr>
              <a:t>idrossilante</a:t>
            </a:r>
            <a:r>
              <a:rPr kumimoji="0" lang="it-IT" sz="1800" b="0" i="0" u="none" strike="noStrike" kern="1200" cap="none" spc="0" normalizeH="0" baseline="0" noProof="0" dirty="0">
                <a:ln>
                  <a:noFill/>
                </a:ln>
                <a:solidFill>
                  <a:srgbClr val="000000"/>
                </a:solidFill>
                <a:effectLst/>
                <a:uLnTx/>
                <a:uFillTx/>
                <a:latin typeface="Arial"/>
                <a:ea typeface="+mn-ea"/>
                <a:cs typeface="Arial"/>
              </a:rPr>
              <a:t> interviene dopo che le proteine sono state assemblate</a:t>
            </a:r>
          </a:p>
        </p:txBody>
      </p:sp>
      <p:sp>
        <p:nvSpPr>
          <p:cNvPr id="9" name="Text Box 7">
            <a:extLst>
              <a:ext uri="{FF2B5EF4-FFF2-40B4-BE49-F238E27FC236}">
                <a16:creationId xmlns:a16="http://schemas.microsoft.com/office/drawing/2014/main" id="{77E030AD-00E3-48D6-B601-EBCDE22AFEA9}"/>
              </a:ext>
            </a:extLst>
          </p:cNvPr>
          <p:cNvSpPr txBox="1">
            <a:spLocks noChangeArrowheads="1"/>
          </p:cNvSpPr>
          <p:nvPr/>
        </p:nvSpPr>
        <p:spPr bwMode="auto">
          <a:xfrm>
            <a:off x="381000" y="3706835"/>
            <a:ext cx="8064896" cy="369332"/>
          </a:xfrm>
          <a:prstGeom prst="rect">
            <a:avLst/>
          </a:prstGeom>
          <a:noFill/>
          <a:ln w="9525">
            <a:noFill/>
            <a:miter lim="800000"/>
            <a:headEnd/>
            <a:tailEnd/>
          </a:ln>
          <a:effectLst>
            <a:outerShdw dist="35921" dir="2700000" algn="ctr" rotWithShape="0">
              <a:schemeClr val="bg1"/>
            </a:outerShdw>
          </a:effec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1" i="0" u="none" strike="noStrike" kern="1200" cap="none" spc="0" normalizeH="0" baseline="0" noProof="0" dirty="0">
                <a:ln>
                  <a:noFill/>
                </a:ln>
                <a:solidFill>
                  <a:srgbClr val="333399"/>
                </a:solidFill>
                <a:effectLst/>
                <a:uLnTx/>
                <a:uFillTx/>
                <a:latin typeface="Comic Sans MS" pitchFamily="66" charset="0"/>
                <a:ea typeface="+mn-ea"/>
                <a:cs typeface="Arial" charset="0"/>
              </a:rPr>
              <a:t>MODIFICAZIONI POSTRADUZIONALI: </a:t>
            </a:r>
            <a:r>
              <a:rPr kumimoji="0" lang="it-IT" sz="1800" b="1" i="0" u="sng" strike="noStrike" kern="1200" cap="none" spc="0" normalizeH="0" baseline="0" noProof="0" dirty="0">
                <a:ln>
                  <a:noFill/>
                </a:ln>
                <a:solidFill>
                  <a:srgbClr val="FF0000"/>
                </a:solidFill>
                <a:effectLst/>
                <a:uLnTx/>
                <a:uFillTx/>
                <a:latin typeface="Comic Sans MS" pitchFamily="66" charset="0"/>
                <a:ea typeface="+mn-ea"/>
                <a:cs typeface="Arial" charset="0"/>
              </a:rPr>
              <a:t>IDROSSILAZIONE</a:t>
            </a:r>
          </a:p>
        </p:txBody>
      </p:sp>
      <p:cxnSp>
        <p:nvCxnSpPr>
          <p:cNvPr id="12" name="Connettore 2 11">
            <a:extLst>
              <a:ext uri="{FF2B5EF4-FFF2-40B4-BE49-F238E27FC236}">
                <a16:creationId xmlns:a16="http://schemas.microsoft.com/office/drawing/2014/main" id="{4384B9C3-F2A6-0269-2927-0BDA467A83A1}"/>
              </a:ext>
            </a:extLst>
          </p:cNvPr>
          <p:cNvCxnSpPr>
            <a:cxnSpLocks/>
          </p:cNvCxnSpPr>
          <p:nvPr/>
        </p:nvCxnSpPr>
        <p:spPr>
          <a:xfrm>
            <a:off x="2479527" y="5112946"/>
            <a:ext cx="155907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5" name="Picture 225">
            <a:extLst>
              <a:ext uri="{FF2B5EF4-FFF2-40B4-BE49-F238E27FC236}">
                <a16:creationId xmlns:a16="http://schemas.microsoft.com/office/drawing/2014/main" id="{8714F2D8-948D-BD28-E33E-D27A4D67A667}"/>
              </a:ext>
            </a:extLst>
          </p:cNvPr>
          <p:cNvPicPr>
            <a:picLocks noChangeAspect="1" noChangeArrowheads="1"/>
          </p:cNvPicPr>
          <p:nvPr/>
        </p:nvPicPr>
        <p:blipFill rotWithShape="1">
          <a:blip r:embed="rId3" cstate="print"/>
          <a:srcRect l="61287" t="4941" r="18171" b="62240"/>
          <a:stretch/>
        </p:blipFill>
        <p:spPr bwMode="auto">
          <a:xfrm>
            <a:off x="515534" y="4587943"/>
            <a:ext cx="1828800" cy="2024618"/>
          </a:xfrm>
          <a:prstGeom prst="rect">
            <a:avLst/>
          </a:prstGeom>
          <a:noFill/>
          <a:ln w="9525" algn="ctr">
            <a:noFill/>
            <a:miter lim="800000"/>
            <a:headEnd/>
            <a:tailEnd/>
          </a:ln>
        </p:spPr>
      </p:pic>
      <p:sp>
        <p:nvSpPr>
          <p:cNvPr id="16" name="CasellaDiTesto 15">
            <a:extLst>
              <a:ext uri="{FF2B5EF4-FFF2-40B4-BE49-F238E27FC236}">
                <a16:creationId xmlns:a16="http://schemas.microsoft.com/office/drawing/2014/main" id="{8222F08A-934C-EE72-9430-34318DE846BE}"/>
              </a:ext>
            </a:extLst>
          </p:cNvPr>
          <p:cNvSpPr txBox="1"/>
          <p:nvPr/>
        </p:nvSpPr>
        <p:spPr>
          <a:xfrm>
            <a:off x="1379213" y="4880067"/>
            <a:ext cx="359394" cy="461665"/>
          </a:xfrm>
          <a:prstGeom prst="rect">
            <a:avLst/>
          </a:prstGeom>
          <a:noFill/>
        </p:spPr>
        <p:txBody>
          <a:bodyPr wrap="none" rtlCol="0">
            <a:spAutoFit/>
          </a:bodyPr>
          <a:lstStyle/>
          <a:p>
            <a:r>
              <a:rPr lang="el-GR" dirty="0"/>
              <a:t>α</a:t>
            </a:r>
            <a:endParaRPr lang="it-IT" dirty="0"/>
          </a:p>
        </p:txBody>
      </p:sp>
      <p:sp>
        <p:nvSpPr>
          <p:cNvPr id="18" name="CasellaDiTesto 17">
            <a:extLst>
              <a:ext uri="{FF2B5EF4-FFF2-40B4-BE49-F238E27FC236}">
                <a16:creationId xmlns:a16="http://schemas.microsoft.com/office/drawing/2014/main" id="{503CDCF4-7951-D683-B9C5-0ED3F8898054}"/>
              </a:ext>
            </a:extLst>
          </p:cNvPr>
          <p:cNvSpPr txBox="1"/>
          <p:nvPr/>
        </p:nvSpPr>
        <p:spPr>
          <a:xfrm>
            <a:off x="321410" y="5667397"/>
            <a:ext cx="492443" cy="461665"/>
          </a:xfrm>
          <a:prstGeom prst="rect">
            <a:avLst/>
          </a:prstGeom>
          <a:solidFill>
            <a:srgbClr val="FFFFCC"/>
          </a:solidFill>
        </p:spPr>
        <p:txBody>
          <a:bodyPr wrap="none" rtlCol="0">
            <a:spAutoFit/>
          </a:bodyPr>
          <a:lstStyle/>
          <a:p>
            <a:r>
              <a:rPr lang="it-IT" dirty="0">
                <a:latin typeface="Times" panose="02020603050405020304" pitchFamily="18" charset="0"/>
                <a:cs typeface="Times" panose="02020603050405020304" pitchFamily="18" charset="0"/>
              </a:rPr>
              <a:t>▬</a:t>
            </a:r>
            <a:endParaRPr lang="it-IT" dirty="0"/>
          </a:p>
        </p:txBody>
      </p:sp>
      <p:sp>
        <p:nvSpPr>
          <p:cNvPr id="23" name="Ovale 22">
            <a:extLst>
              <a:ext uri="{FF2B5EF4-FFF2-40B4-BE49-F238E27FC236}">
                <a16:creationId xmlns:a16="http://schemas.microsoft.com/office/drawing/2014/main" id="{C8F4C936-D60A-B840-4B47-3D2F762AF924}"/>
              </a:ext>
            </a:extLst>
          </p:cNvPr>
          <p:cNvSpPr/>
          <p:nvPr/>
        </p:nvSpPr>
        <p:spPr>
          <a:xfrm>
            <a:off x="803859" y="5444851"/>
            <a:ext cx="197473" cy="136859"/>
          </a:xfrm>
          <a:prstGeom prst="ellipse">
            <a:avLst/>
          </a:prstGeom>
          <a:solidFill>
            <a:srgbClr val="FFFFCC"/>
          </a:solidFill>
          <a:ln>
            <a:solidFill>
              <a:srgbClr val="FF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57009771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75459"/>
                                        </p:tgtEl>
                                        <p:attrNameLst>
                                          <p:attrName>style.visibility</p:attrName>
                                        </p:attrNameLst>
                                      </p:cBhvr>
                                      <p:to>
                                        <p:strVal val="visible"/>
                                      </p:to>
                                    </p:set>
                                    <p:animEffect transition="in" filter="blinds(horizontal)">
                                      <p:cBhvr>
                                        <p:cTn id="7" dur="500"/>
                                        <p:tgtEl>
                                          <p:spTgt spid="27545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75460"/>
                                        </p:tgtEl>
                                        <p:attrNameLst>
                                          <p:attrName>style.visibility</p:attrName>
                                        </p:attrNameLst>
                                      </p:cBhvr>
                                      <p:to>
                                        <p:strVal val="visible"/>
                                      </p:to>
                                    </p:set>
                                    <p:animEffect transition="in" filter="blinds(horizontal)">
                                      <p:cBhvr>
                                        <p:cTn id="12" dur="500"/>
                                        <p:tgtEl>
                                          <p:spTgt spid="27546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75458"/>
                                        </p:tgtEl>
                                        <p:attrNameLst>
                                          <p:attrName>style.visibility</p:attrName>
                                        </p:attrNameLst>
                                      </p:cBhvr>
                                      <p:to>
                                        <p:strVal val="visible"/>
                                      </p:to>
                                    </p:set>
                                    <p:animEffect transition="in" filter="blinds(horizontal)">
                                      <p:cBhvr>
                                        <p:cTn id="17" dur="500"/>
                                        <p:tgtEl>
                                          <p:spTgt spid="275458"/>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blinds(horizontal)">
                                      <p:cBhvr>
                                        <p:cTn id="22" dur="500"/>
                                        <p:tgtEl>
                                          <p:spTgt spid="2"/>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blinds(horizontal)">
                                      <p:cBhvr>
                                        <p:cTn id="27" dur="500"/>
                                        <p:tgtEl>
                                          <p:spTgt spid="4"/>
                                        </p:tgtEl>
                                      </p:cBhvr>
                                    </p:animEffect>
                                  </p:childTnLst>
                                </p:cTn>
                              </p:par>
                              <p:par>
                                <p:cTn id="28" presetID="9" presetClass="entr" presetSubtype="0" fill="hold" nodeType="with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dissolve">
                                      <p:cBhvr>
                                        <p:cTn id="30" dur="500"/>
                                        <p:tgtEl>
                                          <p:spTgt spid="6"/>
                                        </p:tgtEl>
                                      </p:cBhvr>
                                    </p:animEffect>
                                  </p:childTnLst>
                                </p:cTn>
                              </p:par>
                            </p:childTnLst>
                          </p:cTn>
                        </p:par>
                      </p:childTnLst>
                    </p:cTn>
                  </p:par>
                  <p:par>
                    <p:cTn id="31" fill="hold">
                      <p:stCondLst>
                        <p:cond delay="indefinite"/>
                      </p:stCondLst>
                      <p:childTnLst>
                        <p:par>
                          <p:cTn id="32" fill="hold">
                            <p:stCondLst>
                              <p:cond delay="0"/>
                            </p:stCondLst>
                            <p:childTnLst>
                              <p:par>
                                <p:cTn id="33" presetID="27" presetClass="entr" presetSubtype="0" fill="hold" grpId="0" nodeType="clickEffect">
                                  <p:stCondLst>
                                    <p:cond delay="0"/>
                                  </p:stCondLst>
                                  <p:iterate type="lt">
                                    <p:tmPct val="50000"/>
                                  </p:iterate>
                                  <p:childTnLst>
                                    <p:set>
                                      <p:cBhvr>
                                        <p:cTn id="34" dur="1" fill="hold">
                                          <p:stCondLst>
                                            <p:cond delay="0"/>
                                          </p:stCondLst>
                                        </p:cTn>
                                        <p:tgtEl>
                                          <p:spTgt spid="9"/>
                                        </p:tgtEl>
                                        <p:attrNameLst>
                                          <p:attrName>style.visibility</p:attrName>
                                        </p:attrNameLst>
                                      </p:cBhvr>
                                      <p:to>
                                        <p:strVal val="visible"/>
                                      </p:to>
                                    </p:set>
                                    <p:anim calcmode="discrete" valueType="clr">
                                      <p:cBhvr override="childStyle">
                                        <p:cTn id="35" dur="80"/>
                                        <p:tgtEl>
                                          <p:spTgt spid="9"/>
                                        </p:tgtEl>
                                        <p:attrNameLst>
                                          <p:attrName>style.color</p:attrName>
                                        </p:attrNameLst>
                                      </p:cBhvr>
                                      <p:tavLst>
                                        <p:tav tm="0">
                                          <p:val>
                                            <p:clrVal>
                                              <a:schemeClr val="accent2"/>
                                            </p:clrVal>
                                          </p:val>
                                        </p:tav>
                                        <p:tav tm="50000">
                                          <p:val>
                                            <p:clrVal>
                                              <a:schemeClr val="hlink"/>
                                            </p:clrVal>
                                          </p:val>
                                        </p:tav>
                                      </p:tavLst>
                                    </p:anim>
                                    <p:anim calcmode="discrete" valueType="clr">
                                      <p:cBhvr>
                                        <p:cTn id="36" dur="80"/>
                                        <p:tgtEl>
                                          <p:spTgt spid="9"/>
                                        </p:tgtEl>
                                        <p:attrNameLst>
                                          <p:attrName>fillcolor</p:attrName>
                                        </p:attrNameLst>
                                      </p:cBhvr>
                                      <p:tavLst>
                                        <p:tav tm="0">
                                          <p:val>
                                            <p:clrVal>
                                              <a:schemeClr val="accent2"/>
                                            </p:clrVal>
                                          </p:val>
                                        </p:tav>
                                        <p:tav tm="50000">
                                          <p:val>
                                            <p:clrVal>
                                              <a:schemeClr val="hlink"/>
                                            </p:clrVal>
                                          </p:val>
                                        </p:tav>
                                      </p:tavLst>
                                    </p:anim>
                                    <p:set>
                                      <p:cBhvr>
                                        <p:cTn id="37" dur="80"/>
                                        <p:tgtEl>
                                          <p:spTgt spid="9"/>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5458" grpId="0"/>
      <p:bldP spid="275459" grpId="0"/>
      <p:bldP spid="275460" grpId="0"/>
      <p:bldP spid="2" grpId="0"/>
      <p:bldP spid="4" grpId="0"/>
      <p:bldP spid="9"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Hyl"/>
          <p:cNvPicPr>
            <a:picLocks noChangeAspect="1" noChangeArrowheads="1"/>
          </p:cNvPicPr>
          <p:nvPr/>
        </p:nvPicPr>
        <p:blipFill rotWithShape="1">
          <a:blip r:embed="rId3">
            <a:extLst>
              <a:ext uri="{28A0092B-C50C-407E-A947-70E740481C1C}">
                <a14:useLocalDpi xmlns:a14="http://schemas.microsoft.com/office/drawing/2010/main" val="0"/>
              </a:ext>
            </a:extLst>
          </a:blip>
          <a:srcRect l="59628"/>
          <a:stretch/>
        </p:blipFill>
        <p:spPr bwMode="auto">
          <a:xfrm>
            <a:off x="5029200" y="2590800"/>
            <a:ext cx="2619375" cy="2501900"/>
          </a:xfrm>
          <a:prstGeom prst="rect">
            <a:avLst/>
          </a:prstGeom>
          <a:solidFill>
            <a:srgbClr val="FFFFFF"/>
          </a:solidFill>
          <a:ln w="28575">
            <a:solidFill>
              <a:srgbClr val="000000"/>
            </a:solidFill>
            <a:miter lim="800000"/>
            <a:headEnd/>
            <a:tailEnd/>
          </a:ln>
        </p:spPr>
      </p:pic>
      <p:sp>
        <p:nvSpPr>
          <p:cNvPr id="10" name="Text Box 7"/>
          <p:cNvSpPr txBox="1">
            <a:spLocks noChangeArrowheads="1"/>
          </p:cNvSpPr>
          <p:nvPr/>
        </p:nvSpPr>
        <p:spPr bwMode="auto">
          <a:xfrm>
            <a:off x="755576" y="116632"/>
            <a:ext cx="8064896" cy="369332"/>
          </a:xfrm>
          <a:prstGeom prst="rect">
            <a:avLst/>
          </a:prstGeom>
          <a:noFill/>
          <a:ln w="9525">
            <a:noFill/>
            <a:miter lim="800000"/>
            <a:headEnd/>
            <a:tailEnd/>
          </a:ln>
          <a:effectLst>
            <a:outerShdw dist="35921" dir="2700000" algn="ctr" rotWithShape="0">
              <a:schemeClr val="bg1"/>
            </a:outerShdw>
          </a:effec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1" i="0" u="none" strike="noStrike" kern="1200" cap="none" spc="0" normalizeH="0" baseline="0" noProof="0" dirty="0">
                <a:ln>
                  <a:noFill/>
                </a:ln>
                <a:solidFill>
                  <a:srgbClr val="333399"/>
                </a:solidFill>
                <a:effectLst/>
                <a:uLnTx/>
                <a:uFillTx/>
                <a:latin typeface="Comic Sans MS" pitchFamily="66" charset="0"/>
                <a:ea typeface="+mn-ea"/>
                <a:cs typeface="Arial" charset="0"/>
              </a:rPr>
              <a:t>MODIFICAZIONI POSTRADUZIONALI: </a:t>
            </a:r>
            <a:r>
              <a:rPr kumimoji="0" lang="it-IT" sz="1800" b="1" i="0" u="sng" strike="noStrike" kern="1200" cap="none" spc="0" normalizeH="0" baseline="0" noProof="0" dirty="0">
                <a:ln>
                  <a:noFill/>
                </a:ln>
                <a:solidFill>
                  <a:srgbClr val="FF0000"/>
                </a:solidFill>
                <a:effectLst/>
                <a:uLnTx/>
                <a:uFillTx/>
                <a:latin typeface="Comic Sans MS" pitchFamily="66" charset="0"/>
                <a:ea typeface="+mn-ea"/>
                <a:cs typeface="Arial" charset="0"/>
              </a:rPr>
              <a:t>IDROSSILAZIONE</a:t>
            </a:r>
          </a:p>
        </p:txBody>
      </p:sp>
      <p:sp>
        <p:nvSpPr>
          <p:cNvPr id="12" name="CasellaDiTesto 11"/>
          <p:cNvSpPr txBox="1"/>
          <p:nvPr/>
        </p:nvSpPr>
        <p:spPr>
          <a:xfrm>
            <a:off x="2819401" y="3030537"/>
            <a:ext cx="1749197"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err="1">
                <a:ln>
                  <a:noFill/>
                </a:ln>
                <a:solidFill>
                  <a:srgbClr val="000000"/>
                </a:solidFill>
                <a:effectLst/>
                <a:uLnTx/>
                <a:uFillTx/>
                <a:latin typeface="Arial"/>
                <a:ea typeface="+mn-ea"/>
                <a:cs typeface="Arial"/>
              </a:rPr>
              <a:t>Lisin-idrossilasi</a:t>
            </a:r>
            <a:endParaRPr kumimoji="0" lang="it-IT" sz="1800" b="0" i="0" u="none" strike="noStrike" kern="1200" cap="none" spc="0" normalizeH="0" baseline="0" noProof="0" dirty="0">
              <a:ln>
                <a:noFill/>
              </a:ln>
              <a:solidFill>
                <a:srgbClr val="000000"/>
              </a:solidFill>
              <a:effectLst/>
              <a:uLnTx/>
              <a:uFillTx/>
              <a:latin typeface="Arial"/>
              <a:ea typeface="+mn-ea"/>
              <a:cs typeface="Arial"/>
            </a:endParaRPr>
          </a:p>
        </p:txBody>
      </p:sp>
      <p:sp>
        <p:nvSpPr>
          <p:cNvPr id="3" name="CasellaDiTesto 2">
            <a:extLst>
              <a:ext uri="{FF2B5EF4-FFF2-40B4-BE49-F238E27FC236}">
                <a16:creationId xmlns:a16="http://schemas.microsoft.com/office/drawing/2014/main" id="{AD545F42-BC92-805A-72F5-AEFAA8B6BCB8}"/>
              </a:ext>
            </a:extLst>
          </p:cNvPr>
          <p:cNvSpPr txBox="1"/>
          <p:nvPr/>
        </p:nvSpPr>
        <p:spPr>
          <a:xfrm>
            <a:off x="609600" y="914400"/>
            <a:ext cx="716093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srgbClr val="000000"/>
                </a:solidFill>
                <a:effectLst/>
                <a:uLnTx/>
                <a:uFillTx/>
                <a:latin typeface="Arial"/>
                <a:ea typeface="+mn-ea"/>
                <a:cs typeface="Arial"/>
              </a:rPr>
              <a:t>Un altro aminoacido presente nel collagene è la 5-idrossilisina  (</a:t>
            </a:r>
            <a:r>
              <a:rPr kumimoji="0" lang="it-IT" sz="1800" b="1" i="0" u="none" strike="noStrike" kern="1200" cap="none" spc="0" normalizeH="0" baseline="0" noProof="0" dirty="0" err="1">
                <a:ln>
                  <a:noFill/>
                </a:ln>
                <a:solidFill>
                  <a:srgbClr val="FF0000"/>
                </a:solidFill>
                <a:effectLst/>
                <a:uLnTx/>
                <a:uFillTx/>
                <a:latin typeface="Arial"/>
                <a:ea typeface="+mn-ea"/>
                <a:cs typeface="Arial"/>
              </a:rPr>
              <a:t>Hyl</a:t>
            </a:r>
            <a:r>
              <a:rPr kumimoji="0" lang="it-IT" sz="1800" b="1" i="0" u="none" strike="noStrike" kern="1200" cap="none" spc="0" normalizeH="0" baseline="0" noProof="0" dirty="0">
                <a:ln>
                  <a:noFill/>
                </a:ln>
                <a:solidFill>
                  <a:srgbClr val="FF0000"/>
                </a:solidFill>
                <a:effectLst/>
                <a:uLnTx/>
                <a:uFillTx/>
                <a:latin typeface="Arial"/>
                <a:ea typeface="+mn-ea"/>
                <a:cs typeface="Arial"/>
              </a:rPr>
              <a:t>)</a:t>
            </a:r>
          </a:p>
        </p:txBody>
      </p:sp>
      <p:cxnSp>
        <p:nvCxnSpPr>
          <p:cNvPr id="4" name="Connettore 2 3">
            <a:extLst>
              <a:ext uri="{FF2B5EF4-FFF2-40B4-BE49-F238E27FC236}">
                <a16:creationId xmlns:a16="http://schemas.microsoft.com/office/drawing/2014/main" id="{16EF019F-C94D-2060-C31F-0A148F30B632}"/>
              </a:ext>
            </a:extLst>
          </p:cNvPr>
          <p:cNvCxnSpPr>
            <a:cxnSpLocks/>
          </p:cNvCxnSpPr>
          <p:nvPr/>
        </p:nvCxnSpPr>
        <p:spPr>
          <a:xfrm>
            <a:off x="3009525" y="3487737"/>
            <a:ext cx="155907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D54624EA-F412-B791-C303-6351A82568B2}"/>
              </a:ext>
            </a:extLst>
          </p:cNvPr>
          <p:cNvGrpSpPr>
            <a:grpSpLocks noChangeAspect="1"/>
          </p:cNvGrpSpPr>
          <p:nvPr/>
        </p:nvGrpSpPr>
        <p:grpSpPr bwMode="auto">
          <a:xfrm>
            <a:off x="381000" y="2541588"/>
            <a:ext cx="1787525" cy="3175000"/>
            <a:chOff x="240" y="1601"/>
            <a:chExt cx="1126" cy="2000"/>
          </a:xfrm>
        </p:grpSpPr>
        <p:sp>
          <p:nvSpPr>
            <p:cNvPr id="7" name="AutoShape 3">
              <a:extLst>
                <a:ext uri="{FF2B5EF4-FFF2-40B4-BE49-F238E27FC236}">
                  <a16:creationId xmlns:a16="http://schemas.microsoft.com/office/drawing/2014/main" id="{F770AC7A-F10B-4B20-33D7-6C23ACDCB04E}"/>
                </a:ext>
              </a:extLst>
            </p:cNvPr>
            <p:cNvSpPr>
              <a:spLocks noChangeAspect="1" noChangeArrowheads="1" noTextEdit="1"/>
            </p:cNvSpPr>
            <p:nvPr/>
          </p:nvSpPr>
          <p:spPr bwMode="auto">
            <a:xfrm>
              <a:off x="240" y="1601"/>
              <a:ext cx="1126" cy="1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8" name="Rectangle 5">
              <a:extLst>
                <a:ext uri="{FF2B5EF4-FFF2-40B4-BE49-F238E27FC236}">
                  <a16:creationId xmlns:a16="http://schemas.microsoft.com/office/drawing/2014/main" id="{261A773B-7863-2694-F334-4FEC4E8BD25D}"/>
                </a:ext>
              </a:extLst>
            </p:cNvPr>
            <p:cNvSpPr>
              <a:spLocks noChangeArrowheads="1"/>
            </p:cNvSpPr>
            <p:nvPr/>
          </p:nvSpPr>
          <p:spPr bwMode="auto">
            <a:xfrm>
              <a:off x="240" y="1657"/>
              <a:ext cx="1108" cy="1910"/>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9" name="Rectangle 6">
              <a:extLst>
                <a:ext uri="{FF2B5EF4-FFF2-40B4-BE49-F238E27FC236}">
                  <a16:creationId xmlns:a16="http://schemas.microsoft.com/office/drawing/2014/main" id="{E71ACCA7-B50D-A20A-99AA-5CC4FD6CA741}"/>
                </a:ext>
              </a:extLst>
            </p:cNvPr>
            <p:cNvSpPr>
              <a:spLocks noChangeArrowheads="1"/>
            </p:cNvSpPr>
            <p:nvPr/>
          </p:nvSpPr>
          <p:spPr bwMode="auto">
            <a:xfrm>
              <a:off x="682" y="1641"/>
              <a:ext cx="366"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900" b="1" i="0" u="none" strike="noStrike" cap="none" normalizeH="0" baseline="0">
                  <a:ln>
                    <a:noFill/>
                  </a:ln>
                  <a:solidFill>
                    <a:srgbClr val="000000"/>
                  </a:solidFill>
                  <a:effectLst/>
                  <a:latin typeface="Calibri" panose="020F0502020204030204" pitchFamily="34" charset="0"/>
                </a:rPr>
                <a:t>COO</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1" name="Rectangle 7">
              <a:extLst>
                <a:ext uri="{FF2B5EF4-FFF2-40B4-BE49-F238E27FC236}">
                  <a16:creationId xmlns:a16="http://schemas.microsoft.com/office/drawing/2014/main" id="{C8F139D0-F882-3EAE-22FD-5462A7525C1F}"/>
                </a:ext>
              </a:extLst>
            </p:cNvPr>
            <p:cNvSpPr>
              <a:spLocks noChangeArrowheads="1"/>
            </p:cNvSpPr>
            <p:nvPr/>
          </p:nvSpPr>
          <p:spPr bwMode="auto">
            <a:xfrm>
              <a:off x="960" y="1646"/>
              <a:ext cx="88" cy="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200" b="1" i="0" u="none" strike="noStrike" cap="none" normalizeH="0" baseline="0">
                  <a:ln>
                    <a:noFill/>
                  </a:ln>
                  <a:solidFill>
                    <a:srgbClr val="000000"/>
                  </a:solidFill>
                  <a:effectLst/>
                  <a:latin typeface="Calibri" panose="020F0502020204030204" pitchFamily="34" charset="0"/>
                </a:rPr>
                <a:t>-</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3" name="Rectangle 8">
              <a:extLst>
                <a:ext uri="{FF2B5EF4-FFF2-40B4-BE49-F238E27FC236}">
                  <a16:creationId xmlns:a16="http://schemas.microsoft.com/office/drawing/2014/main" id="{13D6C015-3A4C-C9FB-781D-51F2A3DFDCE6}"/>
                </a:ext>
              </a:extLst>
            </p:cNvPr>
            <p:cNvSpPr>
              <a:spLocks noChangeArrowheads="1"/>
            </p:cNvSpPr>
            <p:nvPr/>
          </p:nvSpPr>
          <p:spPr bwMode="auto">
            <a:xfrm>
              <a:off x="484" y="1774"/>
              <a:ext cx="324"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900" b="1" i="0" u="none" strike="noStrike" cap="none" normalizeH="0" baseline="0">
                  <a:ln>
                    <a:noFill/>
                  </a:ln>
                  <a:solidFill>
                    <a:srgbClr val="000000"/>
                  </a:solidFill>
                  <a:effectLst/>
                  <a:latin typeface="Calibri" panose="020F0502020204030204" pitchFamily="34" charset="0"/>
                </a:rPr>
                <a:t>+     </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4" name="Rectangle 9">
              <a:extLst>
                <a:ext uri="{FF2B5EF4-FFF2-40B4-BE49-F238E27FC236}">
                  <a16:creationId xmlns:a16="http://schemas.microsoft.com/office/drawing/2014/main" id="{356ACF2D-7A10-A385-8AF9-30FEEB16F849}"/>
                </a:ext>
              </a:extLst>
            </p:cNvPr>
            <p:cNvSpPr>
              <a:spLocks noChangeArrowheads="1"/>
            </p:cNvSpPr>
            <p:nvPr/>
          </p:nvSpPr>
          <p:spPr bwMode="auto">
            <a:xfrm>
              <a:off x="724" y="1774"/>
              <a:ext cx="118"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900" b="1" i="0" u="none" strike="noStrike" cap="none" normalizeH="0" baseline="0">
                  <a:ln>
                    <a:noFill/>
                  </a:ln>
                  <a:solidFill>
                    <a:srgbClr val="000000"/>
                  </a:solidFill>
                  <a:effectLst/>
                  <a:latin typeface="Calibri" panose="020F0502020204030204" pitchFamily="34" charset="0"/>
                </a:rPr>
                <a:t>l</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5" name="Rectangle 10">
              <a:extLst>
                <a:ext uri="{FF2B5EF4-FFF2-40B4-BE49-F238E27FC236}">
                  <a16:creationId xmlns:a16="http://schemas.microsoft.com/office/drawing/2014/main" id="{0D3BE5F5-4A85-451C-05E5-FDF81E088978}"/>
                </a:ext>
              </a:extLst>
            </p:cNvPr>
            <p:cNvSpPr>
              <a:spLocks noChangeArrowheads="1"/>
            </p:cNvSpPr>
            <p:nvPr/>
          </p:nvSpPr>
          <p:spPr bwMode="auto">
            <a:xfrm>
              <a:off x="285" y="1908"/>
              <a:ext cx="177"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900" b="1" i="0" u="none" strike="noStrike" cap="none" normalizeH="0" baseline="0">
                  <a:ln>
                    <a:noFill/>
                  </a:ln>
                  <a:solidFill>
                    <a:srgbClr val="000000"/>
                  </a:solidFill>
                  <a:effectLst/>
                  <a:latin typeface="Calibri" panose="020F0502020204030204" pitchFamily="34" charset="0"/>
                </a:rPr>
                <a:t>H</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6" name="Rectangle 11">
              <a:extLst>
                <a:ext uri="{FF2B5EF4-FFF2-40B4-BE49-F238E27FC236}">
                  <a16:creationId xmlns:a16="http://schemas.microsoft.com/office/drawing/2014/main" id="{20201149-B526-4A7D-59B0-754E47373EEB}"/>
                </a:ext>
              </a:extLst>
            </p:cNvPr>
            <p:cNvSpPr>
              <a:spLocks noChangeArrowheads="1"/>
            </p:cNvSpPr>
            <p:nvPr/>
          </p:nvSpPr>
          <p:spPr bwMode="auto">
            <a:xfrm>
              <a:off x="377" y="1993"/>
              <a:ext cx="109" cy="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200" b="1" i="0" u="none" strike="noStrike" cap="none" normalizeH="0" baseline="0">
                  <a:ln>
                    <a:noFill/>
                  </a:ln>
                  <a:solidFill>
                    <a:srgbClr val="000000"/>
                  </a:solidFill>
                  <a:effectLst/>
                  <a:latin typeface="Calibri" panose="020F0502020204030204" pitchFamily="34" charset="0"/>
                </a:rPr>
                <a:t>3</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7" name="Rectangle 12">
              <a:extLst>
                <a:ext uri="{FF2B5EF4-FFF2-40B4-BE49-F238E27FC236}">
                  <a16:creationId xmlns:a16="http://schemas.microsoft.com/office/drawing/2014/main" id="{415643D4-2E72-AD48-29FB-0769636B2EF7}"/>
                </a:ext>
              </a:extLst>
            </p:cNvPr>
            <p:cNvSpPr>
              <a:spLocks noChangeArrowheads="1"/>
            </p:cNvSpPr>
            <p:nvPr/>
          </p:nvSpPr>
          <p:spPr bwMode="auto">
            <a:xfrm>
              <a:off x="428" y="1908"/>
              <a:ext cx="700"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900" b="1" i="0" u="none" strike="noStrike" cap="none" normalizeH="0" baseline="0">
                  <a:ln>
                    <a:noFill/>
                  </a:ln>
                  <a:solidFill>
                    <a:srgbClr val="000000"/>
                  </a:solidFill>
                  <a:effectLst/>
                  <a:latin typeface="Calibri" panose="020F0502020204030204" pitchFamily="34" charset="0"/>
                </a:rPr>
                <a:t>N― C ―H</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8" name="Rectangle 13">
              <a:extLst>
                <a:ext uri="{FF2B5EF4-FFF2-40B4-BE49-F238E27FC236}">
                  <a16:creationId xmlns:a16="http://schemas.microsoft.com/office/drawing/2014/main" id="{6EC7A772-E967-F53A-8FCF-B45928D13913}"/>
                </a:ext>
              </a:extLst>
            </p:cNvPr>
            <p:cNvSpPr>
              <a:spLocks noChangeArrowheads="1"/>
            </p:cNvSpPr>
            <p:nvPr/>
          </p:nvSpPr>
          <p:spPr bwMode="auto">
            <a:xfrm>
              <a:off x="716" y="2041"/>
              <a:ext cx="118"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900" b="1" i="0" u="none" strike="noStrike" cap="none" normalizeH="0" baseline="0">
                  <a:ln>
                    <a:noFill/>
                  </a:ln>
                  <a:solidFill>
                    <a:srgbClr val="000000"/>
                  </a:solidFill>
                  <a:effectLst/>
                  <a:latin typeface="Calibri" panose="020F0502020204030204" pitchFamily="34" charset="0"/>
                </a:rPr>
                <a:t>l</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9" name="Rectangle 14">
              <a:extLst>
                <a:ext uri="{FF2B5EF4-FFF2-40B4-BE49-F238E27FC236}">
                  <a16:creationId xmlns:a16="http://schemas.microsoft.com/office/drawing/2014/main" id="{A0FF36AE-B333-766D-657F-FA5692FF6712}"/>
                </a:ext>
              </a:extLst>
            </p:cNvPr>
            <p:cNvSpPr>
              <a:spLocks noChangeArrowheads="1"/>
            </p:cNvSpPr>
            <p:nvPr/>
          </p:nvSpPr>
          <p:spPr bwMode="auto">
            <a:xfrm>
              <a:off x="682" y="2175"/>
              <a:ext cx="257"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900" b="1" i="0" u="none" strike="noStrike" cap="none" normalizeH="0" baseline="0">
                  <a:ln>
                    <a:noFill/>
                  </a:ln>
                  <a:solidFill>
                    <a:srgbClr val="FF0000"/>
                  </a:solidFill>
                  <a:effectLst/>
                  <a:latin typeface="Calibri" panose="020F0502020204030204" pitchFamily="34" charset="0"/>
                </a:rPr>
                <a:t>CH</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20" name="Rectangle 15">
              <a:extLst>
                <a:ext uri="{FF2B5EF4-FFF2-40B4-BE49-F238E27FC236}">
                  <a16:creationId xmlns:a16="http://schemas.microsoft.com/office/drawing/2014/main" id="{69F8E6DE-5D68-7DD8-65A1-3B239534AB0A}"/>
                </a:ext>
              </a:extLst>
            </p:cNvPr>
            <p:cNvSpPr>
              <a:spLocks noChangeArrowheads="1"/>
            </p:cNvSpPr>
            <p:nvPr/>
          </p:nvSpPr>
          <p:spPr bwMode="auto">
            <a:xfrm>
              <a:off x="855" y="2260"/>
              <a:ext cx="109" cy="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200" b="1" i="0" u="none" strike="noStrike" cap="none" normalizeH="0" baseline="0">
                  <a:ln>
                    <a:noFill/>
                  </a:ln>
                  <a:solidFill>
                    <a:srgbClr val="FF0000"/>
                  </a:solidFill>
                  <a:effectLst/>
                  <a:latin typeface="Calibri" panose="020F0502020204030204" pitchFamily="34" charset="0"/>
                </a:rPr>
                <a:t>2</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21" name="Rectangle 16">
              <a:extLst>
                <a:ext uri="{FF2B5EF4-FFF2-40B4-BE49-F238E27FC236}">
                  <a16:creationId xmlns:a16="http://schemas.microsoft.com/office/drawing/2014/main" id="{1BD570DD-3E0A-73FD-3113-F3645629C873}"/>
                </a:ext>
              </a:extLst>
            </p:cNvPr>
            <p:cNvSpPr>
              <a:spLocks noChangeArrowheads="1"/>
            </p:cNvSpPr>
            <p:nvPr/>
          </p:nvSpPr>
          <p:spPr bwMode="auto">
            <a:xfrm>
              <a:off x="716" y="2308"/>
              <a:ext cx="118"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900" b="1" i="0" u="none" strike="noStrike" cap="none" normalizeH="0" baseline="0">
                  <a:ln>
                    <a:noFill/>
                  </a:ln>
                  <a:solidFill>
                    <a:srgbClr val="FF0000"/>
                  </a:solidFill>
                  <a:effectLst/>
                  <a:latin typeface="Calibri" panose="020F0502020204030204" pitchFamily="34" charset="0"/>
                </a:rPr>
                <a:t>l</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22" name="Rectangle 17">
              <a:extLst>
                <a:ext uri="{FF2B5EF4-FFF2-40B4-BE49-F238E27FC236}">
                  <a16:creationId xmlns:a16="http://schemas.microsoft.com/office/drawing/2014/main" id="{5D7B35DD-E12B-4457-6E23-BC7E698E4D3B}"/>
                </a:ext>
              </a:extLst>
            </p:cNvPr>
            <p:cNvSpPr>
              <a:spLocks noChangeArrowheads="1"/>
            </p:cNvSpPr>
            <p:nvPr/>
          </p:nvSpPr>
          <p:spPr bwMode="auto">
            <a:xfrm>
              <a:off x="682" y="2441"/>
              <a:ext cx="257"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900" b="1" i="0" u="none" strike="noStrike" cap="none" normalizeH="0" baseline="0">
                  <a:ln>
                    <a:noFill/>
                  </a:ln>
                  <a:solidFill>
                    <a:srgbClr val="FF0000"/>
                  </a:solidFill>
                  <a:effectLst/>
                  <a:latin typeface="Calibri" panose="020F0502020204030204" pitchFamily="34" charset="0"/>
                </a:rPr>
                <a:t>CH</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23" name="Rectangle 18">
              <a:extLst>
                <a:ext uri="{FF2B5EF4-FFF2-40B4-BE49-F238E27FC236}">
                  <a16:creationId xmlns:a16="http://schemas.microsoft.com/office/drawing/2014/main" id="{2FA97297-DD91-39D5-98BF-DF60E96F429D}"/>
                </a:ext>
              </a:extLst>
            </p:cNvPr>
            <p:cNvSpPr>
              <a:spLocks noChangeArrowheads="1"/>
            </p:cNvSpPr>
            <p:nvPr/>
          </p:nvSpPr>
          <p:spPr bwMode="auto">
            <a:xfrm>
              <a:off x="855" y="2525"/>
              <a:ext cx="109" cy="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200" b="1" i="0" u="none" strike="noStrike" cap="none" normalizeH="0" baseline="0">
                  <a:ln>
                    <a:noFill/>
                  </a:ln>
                  <a:solidFill>
                    <a:srgbClr val="FF0000"/>
                  </a:solidFill>
                  <a:effectLst/>
                  <a:latin typeface="Calibri" panose="020F0502020204030204" pitchFamily="34" charset="0"/>
                </a:rPr>
                <a:t>2</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24" name="Rectangle 19">
              <a:extLst>
                <a:ext uri="{FF2B5EF4-FFF2-40B4-BE49-F238E27FC236}">
                  <a16:creationId xmlns:a16="http://schemas.microsoft.com/office/drawing/2014/main" id="{9683EF40-112C-2A57-5C08-A4665BB6213C}"/>
                </a:ext>
              </a:extLst>
            </p:cNvPr>
            <p:cNvSpPr>
              <a:spLocks noChangeArrowheads="1"/>
            </p:cNvSpPr>
            <p:nvPr/>
          </p:nvSpPr>
          <p:spPr bwMode="auto">
            <a:xfrm>
              <a:off x="716" y="2573"/>
              <a:ext cx="118"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900" b="1" i="0" u="none" strike="noStrike" cap="none" normalizeH="0" baseline="0">
                  <a:ln>
                    <a:noFill/>
                  </a:ln>
                  <a:solidFill>
                    <a:srgbClr val="FF0000"/>
                  </a:solidFill>
                  <a:effectLst/>
                  <a:latin typeface="Calibri" panose="020F0502020204030204" pitchFamily="34" charset="0"/>
                </a:rPr>
                <a:t>l</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25" name="Rectangle 20">
              <a:extLst>
                <a:ext uri="{FF2B5EF4-FFF2-40B4-BE49-F238E27FC236}">
                  <a16:creationId xmlns:a16="http://schemas.microsoft.com/office/drawing/2014/main" id="{82EC5ABB-115E-3CBB-6876-E70116911BB7}"/>
                </a:ext>
              </a:extLst>
            </p:cNvPr>
            <p:cNvSpPr>
              <a:spLocks noChangeArrowheads="1"/>
            </p:cNvSpPr>
            <p:nvPr/>
          </p:nvSpPr>
          <p:spPr bwMode="auto">
            <a:xfrm>
              <a:off x="682" y="2708"/>
              <a:ext cx="257"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900" b="1" i="0" u="none" strike="noStrike" cap="none" normalizeH="0" baseline="0">
                  <a:ln>
                    <a:noFill/>
                  </a:ln>
                  <a:solidFill>
                    <a:srgbClr val="FF0000"/>
                  </a:solidFill>
                  <a:effectLst/>
                  <a:latin typeface="Calibri" panose="020F0502020204030204" pitchFamily="34" charset="0"/>
                </a:rPr>
                <a:t>CH</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26" name="Rectangle 21">
              <a:extLst>
                <a:ext uri="{FF2B5EF4-FFF2-40B4-BE49-F238E27FC236}">
                  <a16:creationId xmlns:a16="http://schemas.microsoft.com/office/drawing/2014/main" id="{59DF6D27-E954-9C87-7262-60D3BEFC5031}"/>
                </a:ext>
              </a:extLst>
            </p:cNvPr>
            <p:cNvSpPr>
              <a:spLocks noChangeArrowheads="1"/>
            </p:cNvSpPr>
            <p:nvPr/>
          </p:nvSpPr>
          <p:spPr bwMode="auto">
            <a:xfrm>
              <a:off x="855" y="2792"/>
              <a:ext cx="109" cy="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200" b="1" i="0" u="none" strike="noStrike" cap="none" normalizeH="0" baseline="0">
                  <a:ln>
                    <a:noFill/>
                  </a:ln>
                  <a:solidFill>
                    <a:srgbClr val="FF0000"/>
                  </a:solidFill>
                  <a:effectLst/>
                  <a:latin typeface="Calibri" panose="020F0502020204030204" pitchFamily="34" charset="0"/>
                </a:rPr>
                <a:t>2</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27" name="Rectangle 22">
              <a:extLst>
                <a:ext uri="{FF2B5EF4-FFF2-40B4-BE49-F238E27FC236}">
                  <a16:creationId xmlns:a16="http://schemas.microsoft.com/office/drawing/2014/main" id="{0431E863-4F20-DCA0-E410-A85ABCD2A2A7}"/>
                </a:ext>
              </a:extLst>
            </p:cNvPr>
            <p:cNvSpPr>
              <a:spLocks noChangeArrowheads="1"/>
            </p:cNvSpPr>
            <p:nvPr/>
          </p:nvSpPr>
          <p:spPr bwMode="auto">
            <a:xfrm>
              <a:off x="716" y="2840"/>
              <a:ext cx="118"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900" b="1" i="0" u="none" strike="noStrike" cap="none" normalizeH="0" baseline="0">
                  <a:ln>
                    <a:noFill/>
                  </a:ln>
                  <a:solidFill>
                    <a:srgbClr val="FF0000"/>
                  </a:solidFill>
                  <a:effectLst/>
                  <a:latin typeface="Calibri" panose="020F0502020204030204" pitchFamily="34" charset="0"/>
                </a:rPr>
                <a:t>l</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28" name="Rectangle 23">
              <a:extLst>
                <a:ext uri="{FF2B5EF4-FFF2-40B4-BE49-F238E27FC236}">
                  <a16:creationId xmlns:a16="http://schemas.microsoft.com/office/drawing/2014/main" id="{DD2BB279-6A78-E438-6077-4B7FFA917BA4}"/>
                </a:ext>
              </a:extLst>
            </p:cNvPr>
            <p:cNvSpPr>
              <a:spLocks noChangeArrowheads="1"/>
            </p:cNvSpPr>
            <p:nvPr/>
          </p:nvSpPr>
          <p:spPr bwMode="auto">
            <a:xfrm>
              <a:off x="682" y="2975"/>
              <a:ext cx="257"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900" b="1" i="0" u="none" strike="noStrike" cap="none" normalizeH="0" baseline="0">
                  <a:ln>
                    <a:noFill/>
                  </a:ln>
                  <a:solidFill>
                    <a:srgbClr val="FF0000"/>
                  </a:solidFill>
                  <a:effectLst/>
                  <a:latin typeface="Calibri" panose="020F0502020204030204" pitchFamily="34" charset="0"/>
                </a:rPr>
                <a:t>CH</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29" name="Rectangle 24">
              <a:extLst>
                <a:ext uri="{FF2B5EF4-FFF2-40B4-BE49-F238E27FC236}">
                  <a16:creationId xmlns:a16="http://schemas.microsoft.com/office/drawing/2014/main" id="{70C91B91-0ACA-07D8-29B4-EA007EF6D114}"/>
                </a:ext>
              </a:extLst>
            </p:cNvPr>
            <p:cNvSpPr>
              <a:spLocks noChangeArrowheads="1"/>
            </p:cNvSpPr>
            <p:nvPr/>
          </p:nvSpPr>
          <p:spPr bwMode="auto">
            <a:xfrm>
              <a:off x="855" y="3059"/>
              <a:ext cx="109" cy="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200" b="1" i="0" u="none" strike="noStrike" cap="none" normalizeH="0" baseline="0">
                  <a:ln>
                    <a:noFill/>
                  </a:ln>
                  <a:solidFill>
                    <a:srgbClr val="FF0000"/>
                  </a:solidFill>
                  <a:effectLst/>
                  <a:latin typeface="Calibri" panose="020F0502020204030204" pitchFamily="34" charset="0"/>
                </a:rPr>
                <a:t>2</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30" name="Rectangle 25">
              <a:extLst>
                <a:ext uri="{FF2B5EF4-FFF2-40B4-BE49-F238E27FC236}">
                  <a16:creationId xmlns:a16="http://schemas.microsoft.com/office/drawing/2014/main" id="{8905BB42-E1A5-328E-0B1B-186D82983238}"/>
                </a:ext>
              </a:extLst>
            </p:cNvPr>
            <p:cNvSpPr>
              <a:spLocks noChangeArrowheads="1"/>
            </p:cNvSpPr>
            <p:nvPr/>
          </p:nvSpPr>
          <p:spPr bwMode="auto">
            <a:xfrm>
              <a:off x="716" y="3107"/>
              <a:ext cx="118"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900" b="1" i="0" u="none" strike="noStrike" cap="none" normalizeH="0" baseline="0">
                  <a:ln>
                    <a:noFill/>
                  </a:ln>
                  <a:solidFill>
                    <a:srgbClr val="FF0000"/>
                  </a:solidFill>
                  <a:effectLst/>
                  <a:latin typeface="Calibri" panose="020F0502020204030204" pitchFamily="34" charset="0"/>
                </a:rPr>
                <a:t>l</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31" name="Rectangle 26">
              <a:extLst>
                <a:ext uri="{FF2B5EF4-FFF2-40B4-BE49-F238E27FC236}">
                  <a16:creationId xmlns:a16="http://schemas.microsoft.com/office/drawing/2014/main" id="{7FC057F9-A351-E8C6-E0F7-898E0CF593A9}"/>
                </a:ext>
              </a:extLst>
            </p:cNvPr>
            <p:cNvSpPr>
              <a:spLocks noChangeArrowheads="1"/>
            </p:cNvSpPr>
            <p:nvPr/>
          </p:nvSpPr>
          <p:spPr bwMode="auto">
            <a:xfrm>
              <a:off x="682" y="3242"/>
              <a:ext cx="278"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900" b="1" i="0" u="none" strike="noStrike" cap="none" normalizeH="0" baseline="0">
                  <a:ln>
                    <a:noFill/>
                  </a:ln>
                  <a:solidFill>
                    <a:srgbClr val="FF0000"/>
                  </a:solidFill>
                  <a:effectLst/>
                  <a:latin typeface="Calibri" panose="020F0502020204030204" pitchFamily="34" charset="0"/>
                </a:rPr>
                <a:t>NH</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32" name="Rectangle 27">
              <a:extLst>
                <a:ext uri="{FF2B5EF4-FFF2-40B4-BE49-F238E27FC236}">
                  <a16:creationId xmlns:a16="http://schemas.microsoft.com/office/drawing/2014/main" id="{E6C8E62E-1764-DAAF-2E32-3A604BA6BECB}"/>
                </a:ext>
              </a:extLst>
            </p:cNvPr>
            <p:cNvSpPr>
              <a:spLocks noChangeArrowheads="1"/>
            </p:cNvSpPr>
            <p:nvPr/>
          </p:nvSpPr>
          <p:spPr bwMode="auto">
            <a:xfrm>
              <a:off x="872" y="3326"/>
              <a:ext cx="109" cy="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200" b="1" i="0" u="none" strike="noStrike" cap="none" normalizeH="0" baseline="0">
                  <a:ln>
                    <a:noFill/>
                  </a:ln>
                  <a:solidFill>
                    <a:srgbClr val="FF0000"/>
                  </a:solidFill>
                  <a:effectLst/>
                  <a:latin typeface="Calibri" panose="020F0502020204030204" pitchFamily="34" charset="0"/>
                </a:rPr>
                <a:t>3</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33" name="Rectangle 28">
              <a:extLst>
                <a:ext uri="{FF2B5EF4-FFF2-40B4-BE49-F238E27FC236}">
                  <a16:creationId xmlns:a16="http://schemas.microsoft.com/office/drawing/2014/main" id="{BE4D72C8-EEB3-FBBD-90BD-871575534C99}"/>
                </a:ext>
              </a:extLst>
            </p:cNvPr>
            <p:cNvSpPr>
              <a:spLocks noChangeArrowheads="1"/>
            </p:cNvSpPr>
            <p:nvPr/>
          </p:nvSpPr>
          <p:spPr bwMode="auto">
            <a:xfrm>
              <a:off x="684" y="3374"/>
              <a:ext cx="157"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900" b="1" i="0" u="none" strike="noStrike" cap="none" normalizeH="0" baseline="0">
                  <a:ln>
                    <a:noFill/>
                  </a:ln>
                  <a:solidFill>
                    <a:srgbClr val="FF0000"/>
                  </a:solidFill>
                  <a:effectLst/>
                  <a:latin typeface="Calibri" panose="020F0502020204030204" pitchFamily="34" charset="0"/>
                </a:rPr>
                <a:t>+</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34" name="Rectangle 29">
              <a:extLst>
                <a:ext uri="{FF2B5EF4-FFF2-40B4-BE49-F238E27FC236}">
                  <a16:creationId xmlns:a16="http://schemas.microsoft.com/office/drawing/2014/main" id="{1323C506-6788-FF33-3B96-BD285198B839}"/>
                </a:ext>
              </a:extLst>
            </p:cNvPr>
            <p:cNvSpPr>
              <a:spLocks noChangeArrowheads="1"/>
            </p:cNvSpPr>
            <p:nvPr/>
          </p:nvSpPr>
          <p:spPr bwMode="auto">
            <a:xfrm>
              <a:off x="951" y="1626"/>
              <a:ext cx="195" cy="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2100" b="1" i="0" u="none" strike="noStrike" cap="none" normalizeH="0" baseline="0">
                  <a:ln>
                    <a:noFill/>
                  </a:ln>
                  <a:solidFill>
                    <a:srgbClr val="000000"/>
                  </a:solidFill>
                  <a:effectLst/>
                  <a:latin typeface="Calibri" panose="020F0502020204030204" pitchFamily="34" charset="0"/>
                </a:rPr>
                <a:t>H</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35" name="Rectangle 30">
              <a:extLst>
                <a:ext uri="{FF2B5EF4-FFF2-40B4-BE49-F238E27FC236}">
                  <a16:creationId xmlns:a16="http://schemas.microsoft.com/office/drawing/2014/main" id="{B28EB76E-659E-5C15-6C7C-9CB8DFAA403A}"/>
                </a:ext>
              </a:extLst>
            </p:cNvPr>
            <p:cNvSpPr>
              <a:spLocks noChangeArrowheads="1"/>
            </p:cNvSpPr>
            <p:nvPr/>
          </p:nvSpPr>
          <p:spPr bwMode="auto">
            <a:xfrm>
              <a:off x="240" y="1657"/>
              <a:ext cx="1108" cy="1910"/>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36" name="Rectangle 31">
              <a:extLst>
                <a:ext uri="{FF2B5EF4-FFF2-40B4-BE49-F238E27FC236}">
                  <a16:creationId xmlns:a16="http://schemas.microsoft.com/office/drawing/2014/main" id="{F52B16C8-161C-73AF-3987-24AABC36D5CC}"/>
                </a:ext>
              </a:extLst>
            </p:cNvPr>
            <p:cNvSpPr>
              <a:spLocks noChangeArrowheads="1"/>
            </p:cNvSpPr>
            <p:nvPr/>
          </p:nvSpPr>
          <p:spPr bwMode="auto">
            <a:xfrm>
              <a:off x="682" y="1641"/>
              <a:ext cx="366"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900" b="1" i="0" u="none" strike="noStrike" cap="none" normalizeH="0" baseline="0">
                  <a:ln>
                    <a:noFill/>
                  </a:ln>
                  <a:solidFill>
                    <a:srgbClr val="000000"/>
                  </a:solidFill>
                  <a:effectLst/>
                  <a:latin typeface="Calibri" panose="020F0502020204030204" pitchFamily="34" charset="0"/>
                </a:rPr>
                <a:t>COO</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37" name="Rectangle 32">
              <a:extLst>
                <a:ext uri="{FF2B5EF4-FFF2-40B4-BE49-F238E27FC236}">
                  <a16:creationId xmlns:a16="http://schemas.microsoft.com/office/drawing/2014/main" id="{56A8AC39-696D-47FA-F3B4-58577B7E315F}"/>
                </a:ext>
              </a:extLst>
            </p:cNvPr>
            <p:cNvSpPr>
              <a:spLocks noChangeArrowheads="1"/>
            </p:cNvSpPr>
            <p:nvPr/>
          </p:nvSpPr>
          <p:spPr bwMode="auto">
            <a:xfrm>
              <a:off x="960" y="1646"/>
              <a:ext cx="88" cy="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200" b="1" i="0" u="none" strike="noStrike" cap="none" normalizeH="0" baseline="0">
                  <a:ln>
                    <a:noFill/>
                  </a:ln>
                  <a:solidFill>
                    <a:srgbClr val="000000"/>
                  </a:solidFill>
                  <a:effectLst/>
                  <a:latin typeface="Calibri" panose="020F0502020204030204" pitchFamily="34" charset="0"/>
                </a:rPr>
                <a:t>-</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38" name="Rectangle 33">
              <a:extLst>
                <a:ext uri="{FF2B5EF4-FFF2-40B4-BE49-F238E27FC236}">
                  <a16:creationId xmlns:a16="http://schemas.microsoft.com/office/drawing/2014/main" id="{96CCC75E-E48B-990E-790A-FCB2037A787D}"/>
                </a:ext>
              </a:extLst>
            </p:cNvPr>
            <p:cNvSpPr>
              <a:spLocks noChangeArrowheads="1"/>
            </p:cNvSpPr>
            <p:nvPr/>
          </p:nvSpPr>
          <p:spPr bwMode="auto">
            <a:xfrm>
              <a:off x="484" y="1774"/>
              <a:ext cx="324"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900" b="1" i="0" u="none" strike="noStrike" cap="none" normalizeH="0" baseline="0">
                  <a:ln>
                    <a:noFill/>
                  </a:ln>
                  <a:solidFill>
                    <a:srgbClr val="000000"/>
                  </a:solidFill>
                  <a:effectLst/>
                  <a:latin typeface="Calibri" panose="020F0502020204030204" pitchFamily="34" charset="0"/>
                </a:rPr>
                <a:t>+     </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39" name="Rectangle 34">
              <a:extLst>
                <a:ext uri="{FF2B5EF4-FFF2-40B4-BE49-F238E27FC236}">
                  <a16:creationId xmlns:a16="http://schemas.microsoft.com/office/drawing/2014/main" id="{1C9AB207-A810-ABCC-129D-D17F58D66032}"/>
                </a:ext>
              </a:extLst>
            </p:cNvPr>
            <p:cNvSpPr>
              <a:spLocks noChangeArrowheads="1"/>
            </p:cNvSpPr>
            <p:nvPr/>
          </p:nvSpPr>
          <p:spPr bwMode="auto">
            <a:xfrm>
              <a:off x="724" y="1774"/>
              <a:ext cx="118"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900" b="1" i="0" u="none" strike="noStrike" cap="none" normalizeH="0" baseline="0">
                  <a:ln>
                    <a:noFill/>
                  </a:ln>
                  <a:solidFill>
                    <a:srgbClr val="000000"/>
                  </a:solidFill>
                  <a:effectLst/>
                  <a:latin typeface="Calibri" panose="020F0502020204030204" pitchFamily="34" charset="0"/>
                </a:rPr>
                <a:t>l</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40" name="Rectangle 35">
              <a:extLst>
                <a:ext uri="{FF2B5EF4-FFF2-40B4-BE49-F238E27FC236}">
                  <a16:creationId xmlns:a16="http://schemas.microsoft.com/office/drawing/2014/main" id="{D34E71BC-5364-7E17-33C0-E17825E4612A}"/>
                </a:ext>
              </a:extLst>
            </p:cNvPr>
            <p:cNvSpPr>
              <a:spLocks noChangeArrowheads="1"/>
            </p:cNvSpPr>
            <p:nvPr/>
          </p:nvSpPr>
          <p:spPr bwMode="auto">
            <a:xfrm>
              <a:off x="285" y="1908"/>
              <a:ext cx="177"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900" b="1" i="0" u="none" strike="noStrike" cap="none" normalizeH="0" baseline="0">
                  <a:ln>
                    <a:noFill/>
                  </a:ln>
                  <a:solidFill>
                    <a:srgbClr val="000000"/>
                  </a:solidFill>
                  <a:effectLst/>
                  <a:latin typeface="Calibri" panose="020F0502020204030204" pitchFamily="34" charset="0"/>
                </a:rPr>
                <a:t>H</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41" name="Rectangle 36">
              <a:extLst>
                <a:ext uri="{FF2B5EF4-FFF2-40B4-BE49-F238E27FC236}">
                  <a16:creationId xmlns:a16="http://schemas.microsoft.com/office/drawing/2014/main" id="{9E4DD4A2-47DF-019B-27F0-B61E72734918}"/>
                </a:ext>
              </a:extLst>
            </p:cNvPr>
            <p:cNvSpPr>
              <a:spLocks noChangeArrowheads="1"/>
            </p:cNvSpPr>
            <p:nvPr/>
          </p:nvSpPr>
          <p:spPr bwMode="auto">
            <a:xfrm>
              <a:off x="377" y="1993"/>
              <a:ext cx="109" cy="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200" b="1" i="0" u="none" strike="noStrike" cap="none" normalizeH="0" baseline="0">
                  <a:ln>
                    <a:noFill/>
                  </a:ln>
                  <a:solidFill>
                    <a:srgbClr val="000000"/>
                  </a:solidFill>
                  <a:effectLst/>
                  <a:latin typeface="Calibri" panose="020F0502020204030204" pitchFamily="34" charset="0"/>
                </a:rPr>
                <a:t>3</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42" name="Rectangle 37">
              <a:extLst>
                <a:ext uri="{FF2B5EF4-FFF2-40B4-BE49-F238E27FC236}">
                  <a16:creationId xmlns:a16="http://schemas.microsoft.com/office/drawing/2014/main" id="{F3F4010F-9DFD-7794-49E7-1825ED497317}"/>
                </a:ext>
              </a:extLst>
            </p:cNvPr>
            <p:cNvSpPr>
              <a:spLocks noChangeArrowheads="1"/>
            </p:cNvSpPr>
            <p:nvPr/>
          </p:nvSpPr>
          <p:spPr bwMode="auto">
            <a:xfrm>
              <a:off x="428" y="1908"/>
              <a:ext cx="700"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900" b="1" i="0" u="none" strike="noStrike" cap="none" normalizeH="0" baseline="0">
                  <a:ln>
                    <a:noFill/>
                  </a:ln>
                  <a:solidFill>
                    <a:srgbClr val="000000"/>
                  </a:solidFill>
                  <a:effectLst/>
                  <a:latin typeface="Calibri" panose="020F0502020204030204" pitchFamily="34" charset="0"/>
                </a:rPr>
                <a:t>N― C ―H</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43" name="Rectangle 38">
              <a:extLst>
                <a:ext uri="{FF2B5EF4-FFF2-40B4-BE49-F238E27FC236}">
                  <a16:creationId xmlns:a16="http://schemas.microsoft.com/office/drawing/2014/main" id="{A1A7D9D2-D53A-2C6E-10CD-05C505D8FA66}"/>
                </a:ext>
              </a:extLst>
            </p:cNvPr>
            <p:cNvSpPr>
              <a:spLocks noChangeArrowheads="1"/>
            </p:cNvSpPr>
            <p:nvPr/>
          </p:nvSpPr>
          <p:spPr bwMode="auto">
            <a:xfrm>
              <a:off x="716" y="2041"/>
              <a:ext cx="118"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900" b="1" i="0" u="none" strike="noStrike" cap="none" normalizeH="0" baseline="0">
                  <a:ln>
                    <a:noFill/>
                  </a:ln>
                  <a:solidFill>
                    <a:srgbClr val="000000"/>
                  </a:solidFill>
                  <a:effectLst/>
                  <a:latin typeface="Calibri" panose="020F0502020204030204" pitchFamily="34" charset="0"/>
                </a:rPr>
                <a:t>l</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44" name="Rectangle 39">
              <a:extLst>
                <a:ext uri="{FF2B5EF4-FFF2-40B4-BE49-F238E27FC236}">
                  <a16:creationId xmlns:a16="http://schemas.microsoft.com/office/drawing/2014/main" id="{5372A002-C9DB-F0D2-39AC-644AEA302142}"/>
                </a:ext>
              </a:extLst>
            </p:cNvPr>
            <p:cNvSpPr>
              <a:spLocks noChangeArrowheads="1"/>
            </p:cNvSpPr>
            <p:nvPr/>
          </p:nvSpPr>
          <p:spPr bwMode="auto">
            <a:xfrm>
              <a:off x="682" y="2175"/>
              <a:ext cx="257"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900" b="1" i="0" u="none" strike="noStrike" cap="none" normalizeH="0" baseline="0">
                  <a:ln>
                    <a:noFill/>
                  </a:ln>
                  <a:solidFill>
                    <a:srgbClr val="FF0000"/>
                  </a:solidFill>
                  <a:effectLst/>
                  <a:latin typeface="Calibri" panose="020F0502020204030204" pitchFamily="34" charset="0"/>
                </a:rPr>
                <a:t>CH</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45" name="Rectangle 40">
              <a:extLst>
                <a:ext uri="{FF2B5EF4-FFF2-40B4-BE49-F238E27FC236}">
                  <a16:creationId xmlns:a16="http://schemas.microsoft.com/office/drawing/2014/main" id="{3561A34A-03C7-9522-C04E-FFD36B0CEF65}"/>
                </a:ext>
              </a:extLst>
            </p:cNvPr>
            <p:cNvSpPr>
              <a:spLocks noChangeArrowheads="1"/>
            </p:cNvSpPr>
            <p:nvPr/>
          </p:nvSpPr>
          <p:spPr bwMode="auto">
            <a:xfrm>
              <a:off x="855" y="2260"/>
              <a:ext cx="109" cy="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200" b="1" i="0" u="none" strike="noStrike" cap="none" normalizeH="0" baseline="0">
                  <a:ln>
                    <a:noFill/>
                  </a:ln>
                  <a:solidFill>
                    <a:srgbClr val="FF0000"/>
                  </a:solidFill>
                  <a:effectLst/>
                  <a:latin typeface="Calibri" panose="020F0502020204030204" pitchFamily="34" charset="0"/>
                </a:rPr>
                <a:t>2</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46" name="Rectangle 41">
              <a:extLst>
                <a:ext uri="{FF2B5EF4-FFF2-40B4-BE49-F238E27FC236}">
                  <a16:creationId xmlns:a16="http://schemas.microsoft.com/office/drawing/2014/main" id="{3CB4E806-832F-A902-DE43-B0340F8FAC44}"/>
                </a:ext>
              </a:extLst>
            </p:cNvPr>
            <p:cNvSpPr>
              <a:spLocks noChangeArrowheads="1"/>
            </p:cNvSpPr>
            <p:nvPr/>
          </p:nvSpPr>
          <p:spPr bwMode="auto">
            <a:xfrm>
              <a:off x="716" y="2308"/>
              <a:ext cx="118"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900" b="1" i="0" u="none" strike="noStrike" cap="none" normalizeH="0" baseline="0">
                  <a:ln>
                    <a:noFill/>
                  </a:ln>
                  <a:solidFill>
                    <a:srgbClr val="FF0000"/>
                  </a:solidFill>
                  <a:effectLst/>
                  <a:latin typeface="Calibri" panose="020F0502020204030204" pitchFamily="34" charset="0"/>
                </a:rPr>
                <a:t>l</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47" name="Rectangle 42">
              <a:extLst>
                <a:ext uri="{FF2B5EF4-FFF2-40B4-BE49-F238E27FC236}">
                  <a16:creationId xmlns:a16="http://schemas.microsoft.com/office/drawing/2014/main" id="{AA2BDA8A-A2A3-0931-5470-20B465EA9AFD}"/>
                </a:ext>
              </a:extLst>
            </p:cNvPr>
            <p:cNvSpPr>
              <a:spLocks noChangeArrowheads="1"/>
            </p:cNvSpPr>
            <p:nvPr/>
          </p:nvSpPr>
          <p:spPr bwMode="auto">
            <a:xfrm>
              <a:off x="682" y="2441"/>
              <a:ext cx="257"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900" b="1" i="0" u="none" strike="noStrike" cap="none" normalizeH="0" baseline="0">
                  <a:ln>
                    <a:noFill/>
                  </a:ln>
                  <a:solidFill>
                    <a:srgbClr val="FF0000"/>
                  </a:solidFill>
                  <a:effectLst/>
                  <a:latin typeface="Calibri" panose="020F0502020204030204" pitchFamily="34" charset="0"/>
                </a:rPr>
                <a:t>CH</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48" name="Rectangle 43">
              <a:extLst>
                <a:ext uri="{FF2B5EF4-FFF2-40B4-BE49-F238E27FC236}">
                  <a16:creationId xmlns:a16="http://schemas.microsoft.com/office/drawing/2014/main" id="{63F6A06E-1C5E-2680-FBC5-151D457CCC56}"/>
                </a:ext>
              </a:extLst>
            </p:cNvPr>
            <p:cNvSpPr>
              <a:spLocks noChangeArrowheads="1"/>
            </p:cNvSpPr>
            <p:nvPr/>
          </p:nvSpPr>
          <p:spPr bwMode="auto">
            <a:xfrm>
              <a:off x="855" y="2525"/>
              <a:ext cx="109" cy="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200" b="1" i="0" u="none" strike="noStrike" cap="none" normalizeH="0" baseline="0">
                  <a:ln>
                    <a:noFill/>
                  </a:ln>
                  <a:solidFill>
                    <a:srgbClr val="FF0000"/>
                  </a:solidFill>
                  <a:effectLst/>
                  <a:latin typeface="Calibri" panose="020F0502020204030204" pitchFamily="34" charset="0"/>
                </a:rPr>
                <a:t>2</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49" name="Rectangle 44">
              <a:extLst>
                <a:ext uri="{FF2B5EF4-FFF2-40B4-BE49-F238E27FC236}">
                  <a16:creationId xmlns:a16="http://schemas.microsoft.com/office/drawing/2014/main" id="{88B4DB5B-0611-3B40-E397-0F364C5E2460}"/>
                </a:ext>
              </a:extLst>
            </p:cNvPr>
            <p:cNvSpPr>
              <a:spLocks noChangeArrowheads="1"/>
            </p:cNvSpPr>
            <p:nvPr/>
          </p:nvSpPr>
          <p:spPr bwMode="auto">
            <a:xfrm>
              <a:off x="716" y="2573"/>
              <a:ext cx="118"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900" b="1" i="0" u="none" strike="noStrike" cap="none" normalizeH="0" baseline="0">
                  <a:ln>
                    <a:noFill/>
                  </a:ln>
                  <a:solidFill>
                    <a:srgbClr val="FF0000"/>
                  </a:solidFill>
                  <a:effectLst/>
                  <a:latin typeface="Calibri" panose="020F0502020204030204" pitchFamily="34" charset="0"/>
                </a:rPr>
                <a:t>l</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50" name="Rectangle 45">
              <a:extLst>
                <a:ext uri="{FF2B5EF4-FFF2-40B4-BE49-F238E27FC236}">
                  <a16:creationId xmlns:a16="http://schemas.microsoft.com/office/drawing/2014/main" id="{11296D53-FE61-4941-B1CA-257FCA4507A7}"/>
                </a:ext>
              </a:extLst>
            </p:cNvPr>
            <p:cNvSpPr>
              <a:spLocks noChangeArrowheads="1"/>
            </p:cNvSpPr>
            <p:nvPr/>
          </p:nvSpPr>
          <p:spPr bwMode="auto">
            <a:xfrm>
              <a:off x="682" y="2708"/>
              <a:ext cx="257"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900" b="1" i="0" u="none" strike="noStrike" cap="none" normalizeH="0" baseline="0">
                  <a:ln>
                    <a:noFill/>
                  </a:ln>
                  <a:solidFill>
                    <a:srgbClr val="FF0000"/>
                  </a:solidFill>
                  <a:effectLst/>
                  <a:latin typeface="Calibri" panose="020F0502020204030204" pitchFamily="34" charset="0"/>
                </a:rPr>
                <a:t>CH</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51" name="Rectangle 46">
              <a:extLst>
                <a:ext uri="{FF2B5EF4-FFF2-40B4-BE49-F238E27FC236}">
                  <a16:creationId xmlns:a16="http://schemas.microsoft.com/office/drawing/2014/main" id="{43AE6F2A-7C46-7026-ADB9-8D46B5326CDB}"/>
                </a:ext>
              </a:extLst>
            </p:cNvPr>
            <p:cNvSpPr>
              <a:spLocks noChangeArrowheads="1"/>
            </p:cNvSpPr>
            <p:nvPr/>
          </p:nvSpPr>
          <p:spPr bwMode="auto">
            <a:xfrm>
              <a:off x="855" y="2792"/>
              <a:ext cx="109" cy="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200" b="1" i="0" u="none" strike="noStrike" cap="none" normalizeH="0" baseline="0">
                  <a:ln>
                    <a:noFill/>
                  </a:ln>
                  <a:solidFill>
                    <a:srgbClr val="FF0000"/>
                  </a:solidFill>
                  <a:effectLst/>
                  <a:latin typeface="Calibri" panose="020F0502020204030204" pitchFamily="34" charset="0"/>
                </a:rPr>
                <a:t>2</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52" name="Rectangle 47">
              <a:extLst>
                <a:ext uri="{FF2B5EF4-FFF2-40B4-BE49-F238E27FC236}">
                  <a16:creationId xmlns:a16="http://schemas.microsoft.com/office/drawing/2014/main" id="{F6968892-A1D3-846D-5775-E41764894101}"/>
                </a:ext>
              </a:extLst>
            </p:cNvPr>
            <p:cNvSpPr>
              <a:spLocks noChangeArrowheads="1"/>
            </p:cNvSpPr>
            <p:nvPr/>
          </p:nvSpPr>
          <p:spPr bwMode="auto">
            <a:xfrm>
              <a:off x="716" y="2840"/>
              <a:ext cx="118"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900" b="1" i="0" u="none" strike="noStrike" cap="none" normalizeH="0" baseline="0">
                  <a:ln>
                    <a:noFill/>
                  </a:ln>
                  <a:solidFill>
                    <a:srgbClr val="FF0000"/>
                  </a:solidFill>
                  <a:effectLst/>
                  <a:latin typeface="Calibri" panose="020F0502020204030204" pitchFamily="34" charset="0"/>
                </a:rPr>
                <a:t>l</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53" name="Rectangle 48">
              <a:extLst>
                <a:ext uri="{FF2B5EF4-FFF2-40B4-BE49-F238E27FC236}">
                  <a16:creationId xmlns:a16="http://schemas.microsoft.com/office/drawing/2014/main" id="{0452634F-5D4D-084C-59B3-6543A956FC2D}"/>
                </a:ext>
              </a:extLst>
            </p:cNvPr>
            <p:cNvSpPr>
              <a:spLocks noChangeArrowheads="1"/>
            </p:cNvSpPr>
            <p:nvPr/>
          </p:nvSpPr>
          <p:spPr bwMode="auto">
            <a:xfrm>
              <a:off x="682" y="2975"/>
              <a:ext cx="257"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900" b="1" i="0" u="none" strike="noStrike" cap="none" normalizeH="0" baseline="0">
                  <a:ln>
                    <a:noFill/>
                  </a:ln>
                  <a:solidFill>
                    <a:srgbClr val="FF0000"/>
                  </a:solidFill>
                  <a:effectLst/>
                  <a:latin typeface="Calibri" panose="020F0502020204030204" pitchFamily="34" charset="0"/>
                </a:rPr>
                <a:t>CH</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54" name="Rectangle 49">
              <a:extLst>
                <a:ext uri="{FF2B5EF4-FFF2-40B4-BE49-F238E27FC236}">
                  <a16:creationId xmlns:a16="http://schemas.microsoft.com/office/drawing/2014/main" id="{34B814DD-6F28-F5A8-3179-CA8335CB772F}"/>
                </a:ext>
              </a:extLst>
            </p:cNvPr>
            <p:cNvSpPr>
              <a:spLocks noChangeArrowheads="1"/>
            </p:cNvSpPr>
            <p:nvPr/>
          </p:nvSpPr>
          <p:spPr bwMode="auto">
            <a:xfrm>
              <a:off x="855" y="3059"/>
              <a:ext cx="109" cy="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200" b="1" i="0" u="none" strike="noStrike" cap="none" normalizeH="0" baseline="0">
                  <a:ln>
                    <a:noFill/>
                  </a:ln>
                  <a:solidFill>
                    <a:srgbClr val="FF0000"/>
                  </a:solidFill>
                  <a:effectLst/>
                  <a:latin typeface="Calibri" panose="020F0502020204030204" pitchFamily="34" charset="0"/>
                </a:rPr>
                <a:t>2</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55" name="Rectangle 50">
              <a:extLst>
                <a:ext uri="{FF2B5EF4-FFF2-40B4-BE49-F238E27FC236}">
                  <a16:creationId xmlns:a16="http://schemas.microsoft.com/office/drawing/2014/main" id="{D06453D3-9A21-8C07-2B99-5346E32AF251}"/>
                </a:ext>
              </a:extLst>
            </p:cNvPr>
            <p:cNvSpPr>
              <a:spLocks noChangeArrowheads="1"/>
            </p:cNvSpPr>
            <p:nvPr/>
          </p:nvSpPr>
          <p:spPr bwMode="auto">
            <a:xfrm>
              <a:off x="716" y="3107"/>
              <a:ext cx="118"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900" b="1" i="0" u="none" strike="noStrike" cap="none" normalizeH="0" baseline="0">
                  <a:ln>
                    <a:noFill/>
                  </a:ln>
                  <a:solidFill>
                    <a:srgbClr val="FF0000"/>
                  </a:solidFill>
                  <a:effectLst/>
                  <a:latin typeface="Calibri" panose="020F0502020204030204" pitchFamily="34" charset="0"/>
                </a:rPr>
                <a:t>l</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56" name="Rectangle 51">
              <a:extLst>
                <a:ext uri="{FF2B5EF4-FFF2-40B4-BE49-F238E27FC236}">
                  <a16:creationId xmlns:a16="http://schemas.microsoft.com/office/drawing/2014/main" id="{5DF0FD47-38BB-7F88-E378-F91D41986894}"/>
                </a:ext>
              </a:extLst>
            </p:cNvPr>
            <p:cNvSpPr>
              <a:spLocks noChangeArrowheads="1"/>
            </p:cNvSpPr>
            <p:nvPr/>
          </p:nvSpPr>
          <p:spPr bwMode="auto">
            <a:xfrm>
              <a:off x="682" y="3242"/>
              <a:ext cx="278"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900" b="1" i="0" u="none" strike="noStrike" cap="none" normalizeH="0" baseline="0">
                  <a:ln>
                    <a:noFill/>
                  </a:ln>
                  <a:solidFill>
                    <a:srgbClr val="FF0000"/>
                  </a:solidFill>
                  <a:effectLst/>
                  <a:latin typeface="Calibri" panose="020F0502020204030204" pitchFamily="34" charset="0"/>
                </a:rPr>
                <a:t>NH</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57" name="Rectangle 52">
              <a:extLst>
                <a:ext uri="{FF2B5EF4-FFF2-40B4-BE49-F238E27FC236}">
                  <a16:creationId xmlns:a16="http://schemas.microsoft.com/office/drawing/2014/main" id="{C96CDD50-A8E8-EF35-906E-58FA1C0BD5CC}"/>
                </a:ext>
              </a:extLst>
            </p:cNvPr>
            <p:cNvSpPr>
              <a:spLocks noChangeArrowheads="1"/>
            </p:cNvSpPr>
            <p:nvPr/>
          </p:nvSpPr>
          <p:spPr bwMode="auto">
            <a:xfrm>
              <a:off x="872" y="3326"/>
              <a:ext cx="109" cy="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200" b="1" i="0" u="none" strike="noStrike" cap="none" normalizeH="0" baseline="0">
                  <a:ln>
                    <a:noFill/>
                  </a:ln>
                  <a:solidFill>
                    <a:srgbClr val="FF0000"/>
                  </a:solidFill>
                  <a:effectLst/>
                  <a:latin typeface="Calibri" panose="020F0502020204030204" pitchFamily="34" charset="0"/>
                </a:rPr>
                <a:t>3</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58" name="Rectangle 53">
              <a:extLst>
                <a:ext uri="{FF2B5EF4-FFF2-40B4-BE49-F238E27FC236}">
                  <a16:creationId xmlns:a16="http://schemas.microsoft.com/office/drawing/2014/main" id="{BE592FA7-1E1F-8AEB-84CA-EEF420FBD1C9}"/>
                </a:ext>
              </a:extLst>
            </p:cNvPr>
            <p:cNvSpPr>
              <a:spLocks noChangeArrowheads="1"/>
            </p:cNvSpPr>
            <p:nvPr/>
          </p:nvSpPr>
          <p:spPr bwMode="auto">
            <a:xfrm>
              <a:off x="684" y="3374"/>
              <a:ext cx="157"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900" b="1" i="0" u="none" strike="noStrike" cap="none" normalizeH="0" baseline="0">
                  <a:ln>
                    <a:noFill/>
                  </a:ln>
                  <a:solidFill>
                    <a:srgbClr val="FF0000"/>
                  </a:solidFill>
                  <a:effectLst/>
                  <a:latin typeface="Calibri" panose="020F0502020204030204" pitchFamily="34" charset="0"/>
                </a:rPr>
                <a:t>+</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59" name="Rectangle 54">
              <a:extLst>
                <a:ext uri="{FF2B5EF4-FFF2-40B4-BE49-F238E27FC236}">
                  <a16:creationId xmlns:a16="http://schemas.microsoft.com/office/drawing/2014/main" id="{31F5474C-73AA-7D04-EB58-9887F8105B94}"/>
                </a:ext>
              </a:extLst>
            </p:cNvPr>
            <p:cNvSpPr>
              <a:spLocks noChangeArrowheads="1"/>
            </p:cNvSpPr>
            <p:nvPr/>
          </p:nvSpPr>
          <p:spPr bwMode="auto">
            <a:xfrm>
              <a:off x="951" y="1626"/>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it-IT" altLang="it-IT" sz="1800" b="0" i="0" u="none" strike="noStrike" cap="none" normalizeH="0" baseline="0" dirty="0">
                <a:ln>
                  <a:noFill/>
                </a:ln>
                <a:solidFill>
                  <a:schemeClr val="tx1"/>
                </a:solidFill>
                <a:effectLst/>
                <a:latin typeface="Arial" panose="020B0604020202020204" pitchFamily="34" charset="0"/>
              </a:endParaRPr>
            </a:p>
          </p:txBody>
        </p:sp>
      </p:grpSp>
      <p:sp>
        <p:nvSpPr>
          <p:cNvPr id="60" name="CasellaDiTesto 59">
            <a:extLst>
              <a:ext uri="{FF2B5EF4-FFF2-40B4-BE49-F238E27FC236}">
                <a16:creationId xmlns:a16="http://schemas.microsoft.com/office/drawing/2014/main" id="{87CBFED8-1097-2188-0AEA-DB9E1742011C}"/>
              </a:ext>
            </a:extLst>
          </p:cNvPr>
          <p:cNvSpPr txBox="1"/>
          <p:nvPr/>
        </p:nvSpPr>
        <p:spPr>
          <a:xfrm>
            <a:off x="6553200" y="4954172"/>
            <a:ext cx="287258" cy="338554"/>
          </a:xfrm>
          <a:prstGeom prst="rect">
            <a:avLst/>
          </a:prstGeom>
          <a:noFill/>
        </p:spPr>
        <p:txBody>
          <a:bodyPr wrap="none" rtlCol="0">
            <a:spAutoFit/>
          </a:bodyPr>
          <a:lstStyle/>
          <a:p>
            <a:r>
              <a:rPr lang="it-IT" sz="2400" dirty="0"/>
              <a:t>+</a:t>
            </a:r>
          </a:p>
        </p:txBody>
      </p:sp>
    </p:spTree>
    <p:extLst>
      <p:ext uri="{BB962C8B-B14F-4D97-AF65-F5344CB8AC3E}">
        <p14:creationId xmlns:p14="http://schemas.microsoft.com/office/powerpoint/2010/main" val="256168960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10"/>
                                        </p:tgtEl>
                                        <p:attrNameLst>
                                          <p:attrName>style.visibility</p:attrName>
                                        </p:attrNameLst>
                                      </p:cBhvr>
                                      <p:to>
                                        <p:strVal val="visible"/>
                                      </p:to>
                                    </p:set>
                                    <p:anim calcmode="discrete" valueType="clr">
                                      <p:cBhvr override="childStyle">
                                        <p:cTn id="12" dur="80"/>
                                        <p:tgtEl>
                                          <p:spTgt spid="10"/>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10"/>
                                        </p:tgtEl>
                                        <p:attrNameLst>
                                          <p:attrName>fillcolor</p:attrName>
                                        </p:attrNameLst>
                                      </p:cBhvr>
                                      <p:tavLst>
                                        <p:tav tm="0">
                                          <p:val>
                                            <p:clrVal>
                                              <a:schemeClr val="accent2"/>
                                            </p:clrVal>
                                          </p:val>
                                        </p:tav>
                                        <p:tav tm="50000">
                                          <p:val>
                                            <p:clrVal>
                                              <a:schemeClr val="hlink"/>
                                            </p:clrVal>
                                          </p:val>
                                        </p:tav>
                                      </p:tavLst>
                                    </p:anim>
                                    <p:set>
                                      <p:cBhvr>
                                        <p:cTn id="14" dur="80"/>
                                        <p:tgtEl>
                                          <p:spTgt spid="10"/>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descr="0405 Amino_aci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525" y="805580"/>
            <a:ext cx="9007475" cy="354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7"/>
          <p:cNvSpPr txBox="1">
            <a:spLocks noChangeArrowheads="1"/>
          </p:cNvSpPr>
          <p:nvPr/>
        </p:nvSpPr>
        <p:spPr bwMode="auto">
          <a:xfrm>
            <a:off x="755576" y="116632"/>
            <a:ext cx="8064896" cy="369332"/>
          </a:xfrm>
          <a:prstGeom prst="rect">
            <a:avLst/>
          </a:prstGeom>
          <a:noFill/>
          <a:ln w="9525">
            <a:noFill/>
            <a:miter lim="800000"/>
            <a:headEnd/>
            <a:tailEnd/>
          </a:ln>
          <a:effectLst>
            <a:outerShdw dist="35921" dir="2700000" algn="ctr" rotWithShape="0">
              <a:schemeClr val="bg1"/>
            </a:outerShdw>
          </a:effec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1" i="0" u="none" strike="noStrike" kern="1200" cap="none" spc="0" normalizeH="0" baseline="0" noProof="0" dirty="0">
                <a:ln>
                  <a:noFill/>
                </a:ln>
                <a:solidFill>
                  <a:srgbClr val="333399"/>
                </a:solidFill>
                <a:effectLst/>
                <a:uLnTx/>
                <a:uFillTx/>
                <a:latin typeface="Comic Sans MS" pitchFamily="66" charset="0"/>
                <a:ea typeface="+mn-ea"/>
                <a:cs typeface="Arial" charset="0"/>
              </a:rPr>
              <a:t>MODIFICAZIONI POSTRADUZIONALI: </a:t>
            </a:r>
            <a:r>
              <a:rPr kumimoji="0" lang="it-IT" sz="1800" b="1" i="0" u="sng" strike="noStrike" kern="1200" cap="none" spc="0" normalizeH="0" baseline="0" noProof="0" dirty="0">
                <a:ln>
                  <a:noFill/>
                </a:ln>
                <a:solidFill>
                  <a:srgbClr val="FF0000"/>
                </a:solidFill>
                <a:effectLst/>
                <a:uLnTx/>
                <a:uFillTx/>
                <a:latin typeface="Comic Sans MS" pitchFamily="66" charset="0"/>
                <a:ea typeface="+mn-ea"/>
                <a:cs typeface="Arial" charset="0"/>
              </a:rPr>
              <a:t>IDROSSILAZIONE</a:t>
            </a:r>
          </a:p>
        </p:txBody>
      </p:sp>
      <p:sp>
        <p:nvSpPr>
          <p:cNvPr id="3" name="Text Box 7">
            <a:extLst>
              <a:ext uri="{FF2B5EF4-FFF2-40B4-BE49-F238E27FC236}">
                <a16:creationId xmlns:a16="http://schemas.microsoft.com/office/drawing/2014/main" id="{78098857-F1ED-AF01-7205-3D08B540E568}"/>
              </a:ext>
            </a:extLst>
          </p:cNvPr>
          <p:cNvSpPr txBox="1">
            <a:spLocks noChangeArrowheads="1"/>
          </p:cNvSpPr>
          <p:nvPr/>
        </p:nvSpPr>
        <p:spPr bwMode="auto">
          <a:xfrm>
            <a:off x="33238" y="4876800"/>
            <a:ext cx="9214048" cy="923330"/>
          </a:xfrm>
          <a:prstGeom prst="rect">
            <a:avLst/>
          </a:prstGeom>
          <a:noFill/>
          <a:ln w="9525">
            <a:noFill/>
            <a:miter lim="800000"/>
            <a:headEnd/>
            <a:tailEnd/>
          </a:ln>
          <a:effectLst>
            <a:outerShdw dist="35921" dir="2700000" algn="ctr" rotWithShape="0">
              <a:schemeClr val="bg1"/>
            </a:outerShdw>
          </a:effec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1" i="0" u="sng" strike="noStrike" kern="1200" cap="none" spc="0" normalizeH="0" baseline="0" noProof="0" dirty="0">
                <a:ln>
                  <a:noFill/>
                </a:ln>
                <a:solidFill>
                  <a:schemeClr val="accent2"/>
                </a:solidFill>
                <a:effectLst/>
                <a:uLnTx/>
                <a:uFillTx/>
                <a:latin typeface="Comic Sans MS" pitchFamily="66" charset="0"/>
                <a:ea typeface="+mn-ea"/>
                <a:cs typeface="Arial" charset="0"/>
              </a:rPr>
              <a:t>Ogni tre aminoacidi è presente una glicina</a:t>
            </a:r>
          </a:p>
          <a:p>
            <a:pPr marL="0" marR="0" lvl="0" indent="0" algn="l" defTabSz="914400" rtl="0" eaLnBrk="1" fontAlgn="auto" latinLnBrk="0" hangingPunct="1">
              <a:lnSpc>
                <a:spcPct val="100000"/>
              </a:lnSpc>
              <a:spcBef>
                <a:spcPts val="0"/>
              </a:spcBef>
              <a:spcAft>
                <a:spcPts val="0"/>
              </a:spcAft>
              <a:buClrTx/>
              <a:buSzTx/>
              <a:buFontTx/>
              <a:buNone/>
              <a:tabLst/>
              <a:defRPr/>
            </a:pPr>
            <a:endParaRPr lang="it-IT" sz="1800" b="1" u="sng" baseline="0" dirty="0">
              <a:solidFill>
                <a:schemeClr val="accent2"/>
              </a:solidFill>
              <a:latin typeface="Comic Sans MS" pitchFamily="66"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1" i="0" u="sng" strike="noStrike" kern="1200" cap="none" spc="0" normalizeH="0" baseline="0" noProof="0" dirty="0">
                <a:ln>
                  <a:noFill/>
                </a:ln>
                <a:solidFill>
                  <a:srgbClr val="FF0000"/>
                </a:solidFill>
                <a:effectLst/>
                <a:uLnTx/>
                <a:uFillTx/>
                <a:latin typeface="Comic Sans MS" pitchFamily="66" charset="0"/>
                <a:ea typeface="+mn-ea"/>
                <a:cs typeface="Arial" charset="0"/>
              </a:rPr>
              <a:t>La tripla elica  è organizzata in modo che la glicina si trovi all’interno dell’elica</a:t>
            </a:r>
          </a:p>
        </p:txBody>
      </p:sp>
    </p:spTree>
    <p:extLst>
      <p:ext uri="{BB962C8B-B14F-4D97-AF65-F5344CB8AC3E}">
        <p14:creationId xmlns:p14="http://schemas.microsoft.com/office/powerpoint/2010/main" val="1821750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10"/>
                                        </p:tgtEl>
                                        <p:attrNameLst>
                                          <p:attrName>style.visibility</p:attrName>
                                        </p:attrNameLst>
                                      </p:cBhvr>
                                      <p:to>
                                        <p:strVal val="visible"/>
                                      </p:to>
                                    </p:set>
                                    <p:anim calcmode="discrete" valueType="clr">
                                      <p:cBhvr override="childStyle">
                                        <p:cTn id="7" dur="80"/>
                                        <p:tgtEl>
                                          <p:spTgt spid="10"/>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0"/>
                                        </p:tgtEl>
                                        <p:attrNameLst>
                                          <p:attrName>fillcolor</p:attrName>
                                        </p:attrNameLst>
                                      </p:cBhvr>
                                      <p:tavLst>
                                        <p:tav tm="0">
                                          <p:val>
                                            <p:clrVal>
                                              <a:schemeClr val="accent2"/>
                                            </p:clrVal>
                                          </p:val>
                                        </p:tav>
                                        <p:tav tm="50000">
                                          <p:val>
                                            <p:clrVal>
                                              <a:schemeClr val="hlink"/>
                                            </p:clrVal>
                                          </p:val>
                                        </p:tav>
                                      </p:tavLst>
                                    </p:anim>
                                    <p:set>
                                      <p:cBhvr>
                                        <p:cTn id="9" dur="80"/>
                                        <p:tgtEl>
                                          <p:spTgt spid="10"/>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3"/>
                                        </p:tgtEl>
                                        <p:attrNameLst>
                                          <p:attrName>style.visibility</p:attrName>
                                        </p:attrNameLst>
                                      </p:cBhvr>
                                      <p:to>
                                        <p:strVal val="visible"/>
                                      </p:to>
                                    </p:set>
                                    <p:anim calcmode="discrete" valueType="clr">
                                      <p:cBhvr override="childStyle">
                                        <p:cTn id="14"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3"/>
                                        </p:tgtEl>
                                        <p:attrNameLst>
                                          <p:attrName>fillcolor</p:attrName>
                                        </p:attrNameLst>
                                      </p:cBhvr>
                                      <p:tavLst>
                                        <p:tav tm="0">
                                          <p:val>
                                            <p:clrVal>
                                              <a:schemeClr val="accent2"/>
                                            </p:clrVal>
                                          </p:val>
                                        </p:tav>
                                        <p:tav tm="50000">
                                          <p:val>
                                            <p:clrVal>
                                              <a:schemeClr val="hlink"/>
                                            </p:clrVal>
                                          </p:val>
                                        </p:tav>
                                      </p:tavLst>
                                    </p:anim>
                                    <p:set>
                                      <p:cBhvr>
                                        <p:cTn id="16" dur="80"/>
                                        <p:tgtEl>
                                          <p:spTgt spid="3"/>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333375"/>
            <a:ext cx="847725" cy="500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6141" y="377050"/>
            <a:ext cx="993775" cy="495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4"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31921" y="245233"/>
            <a:ext cx="1041400" cy="506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magine 1"/>
          <p:cNvPicPr>
            <a:picLocks noChangeAspect="1"/>
          </p:cNvPicPr>
          <p:nvPr/>
        </p:nvPicPr>
        <p:blipFill rotWithShape="1">
          <a:blip r:embed="rId5">
            <a:extLst>
              <a:ext uri="{28A0092B-C50C-407E-A947-70E740481C1C}">
                <a14:useLocalDpi xmlns:a14="http://schemas.microsoft.com/office/drawing/2010/main" val="0"/>
              </a:ext>
            </a:extLst>
          </a:blip>
          <a:srcRect l="50000"/>
          <a:stretch/>
        </p:blipFill>
        <p:spPr bwMode="auto">
          <a:xfrm>
            <a:off x="3105747" y="719847"/>
            <a:ext cx="4464050" cy="497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asellaDiTesto 2">
            <a:extLst>
              <a:ext uri="{FF2B5EF4-FFF2-40B4-BE49-F238E27FC236}">
                <a16:creationId xmlns:a16="http://schemas.microsoft.com/office/drawing/2014/main" id="{59D4D394-1E49-87D7-7799-9CEC569FFB57}"/>
              </a:ext>
            </a:extLst>
          </p:cNvPr>
          <p:cNvSpPr txBox="1"/>
          <p:nvPr/>
        </p:nvSpPr>
        <p:spPr>
          <a:xfrm flipH="1">
            <a:off x="1919916" y="5987606"/>
            <a:ext cx="3340617" cy="461665"/>
          </a:xfrm>
          <a:prstGeom prst="rect">
            <a:avLst/>
          </a:prstGeom>
          <a:noFill/>
        </p:spPr>
        <p:txBody>
          <a:bodyPr wrap="square" rtlCol="0">
            <a:spAutoFit/>
          </a:bodyPr>
          <a:lstStyle/>
          <a:p>
            <a:r>
              <a:rPr lang="it-IT" dirty="0"/>
              <a:t>Tropocollagene</a:t>
            </a:r>
          </a:p>
        </p:txBody>
      </p:sp>
      <p:sp>
        <p:nvSpPr>
          <p:cNvPr id="5" name="CasellaDiTesto 4">
            <a:extLst>
              <a:ext uri="{FF2B5EF4-FFF2-40B4-BE49-F238E27FC236}">
                <a16:creationId xmlns:a16="http://schemas.microsoft.com/office/drawing/2014/main" id="{7A009B7A-2F78-570D-0CAF-383B5E17BF66}"/>
              </a:ext>
            </a:extLst>
          </p:cNvPr>
          <p:cNvSpPr txBox="1"/>
          <p:nvPr/>
        </p:nvSpPr>
        <p:spPr>
          <a:xfrm flipH="1">
            <a:off x="5695875" y="2059508"/>
            <a:ext cx="3082433" cy="954107"/>
          </a:xfrm>
          <a:prstGeom prst="rect">
            <a:avLst/>
          </a:prstGeom>
          <a:noFill/>
          <a:ln>
            <a:solidFill>
              <a:schemeClr val="tx1"/>
            </a:solidFill>
          </a:ln>
        </p:spPr>
        <p:txBody>
          <a:bodyPr wrap="square" rtlCol="0">
            <a:spAutoFit/>
          </a:bodyPr>
          <a:lstStyle/>
          <a:p>
            <a:pPr algn="just"/>
            <a:r>
              <a:rPr lang="it-IT" sz="2800" dirty="0"/>
              <a:t>Le catene sono tenute insieme da legami idrogeno tra </a:t>
            </a:r>
            <a:r>
              <a:rPr lang="it-IT" sz="2800" dirty="0" err="1"/>
              <a:t>Hyp</a:t>
            </a:r>
            <a:r>
              <a:rPr lang="it-IT" sz="2800" dirty="0"/>
              <a:t> e </a:t>
            </a:r>
            <a:r>
              <a:rPr lang="it-IT" sz="2800" dirty="0" err="1"/>
              <a:t>Hyl</a:t>
            </a:r>
            <a:endParaRPr lang="it-IT" sz="2800" dirty="0"/>
          </a:p>
        </p:txBody>
      </p:sp>
      <p:sp>
        <p:nvSpPr>
          <p:cNvPr id="6" name="CasellaDiTesto 5">
            <a:extLst>
              <a:ext uri="{FF2B5EF4-FFF2-40B4-BE49-F238E27FC236}">
                <a16:creationId xmlns:a16="http://schemas.microsoft.com/office/drawing/2014/main" id="{4E5A8AE2-5304-43B6-B080-3CAC4623A021}"/>
              </a:ext>
            </a:extLst>
          </p:cNvPr>
          <p:cNvSpPr txBox="1"/>
          <p:nvPr/>
        </p:nvSpPr>
        <p:spPr>
          <a:xfrm flipH="1">
            <a:off x="5750009" y="685800"/>
            <a:ext cx="3082433" cy="1241365"/>
          </a:xfrm>
          <a:prstGeom prst="rect">
            <a:avLst/>
          </a:prstGeom>
          <a:noFill/>
          <a:ln>
            <a:solidFill>
              <a:schemeClr val="tx1"/>
            </a:solidFill>
          </a:ln>
        </p:spPr>
        <p:txBody>
          <a:bodyPr wrap="square" rtlCol="0">
            <a:spAutoFit/>
          </a:bodyPr>
          <a:lstStyle/>
          <a:p>
            <a:pPr algn="just"/>
            <a:r>
              <a:rPr lang="it-IT" sz="2800" dirty="0"/>
              <a:t>La stabilizzazione della struttura è data dai legami H tra i protoni amidici e gli ossigeni carbonilici.</a:t>
            </a:r>
          </a:p>
        </p:txBody>
      </p:sp>
    </p:spTree>
    <p:extLst>
      <p:ext uri="{BB962C8B-B14F-4D97-AF65-F5344CB8AC3E}">
        <p14:creationId xmlns:p14="http://schemas.microsoft.com/office/powerpoint/2010/main" val="27085360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5"/>
          <p:cNvSpPr txBox="1">
            <a:spLocks noChangeArrowheads="1"/>
          </p:cNvSpPr>
          <p:nvPr/>
        </p:nvSpPr>
        <p:spPr bwMode="auto">
          <a:xfrm>
            <a:off x="228600" y="542290"/>
            <a:ext cx="8610600"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457200" marR="0" lvl="0" indent="-457200" algn="l" defTabSz="914400" rtl="0" eaLnBrk="1" fontAlgn="base" latinLnBrk="0" hangingPunct="1">
              <a:lnSpc>
                <a:spcPct val="100000"/>
              </a:lnSpc>
              <a:spcBef>
                <a:spcPct val="0"/>
              </a:spcBef>
              <a:spcAft>
                <a:spcPct val="0"/>
              </a:spcAft>
              <a:buClrTx/>
              <a:buSzTx/>
              <a:buFontTx/>
              <a:buNone/>
              <a:tabLst/>
              <a:defRPr/>
            </a:pPr>
            <a:r>
              <a:rPr kumimoji="0" lang="it-IT" altLang="it-IT" sz="22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I residui di lisina e </a:t>
            </a:r>
            <a:r>
              <a:rPr kumimoji="0" lang="it-IT" altLang="it-IT" sz="2200" b="0" i="0" u="none" strike="noStrike" kern="1200" cap="none" spc="0" normalizeH="0" baseline="0" noProof="0" dirty="0" err="1">
                <a:ln>
                  <a:noFill/>
                </a:ln>
                <a:solidFill>
                  <a:srgbClr val="000000"/>
                </a:solidFill>
                <a:effectLst/>
                <a:uLnTx/>
                <a:uFillTx/>
                <a:latin typeface="Calibri" panose="020F0502020204030204" pitchFamily="34" charset="0"/>
                <a:ea typeface="+mn-ea"/>
                <a:cs typeface="+mn-cs"/>
              </a:rPr>
              <a:t>idrossilisina</a:t>
            </a:r>
            <a:r>
              <a:rPr kumimoji="0" lang="it-IT" altLang="it-IT" sz="22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 possono essere ossidati sul </a:t>
            </a:r>
            <a:r>
              <a:rPr kumimoji="0" lang="it-IT" altLang="it-IT" sz="2200" b="0" i="0" u="none" strike="noStrike" kern="1200" cap="none" spc="0" normalizeH="0" baseline="0" noProof="0" dirty="0">
                <a:ln>
                  <a:noFill/>
                </a:ln>
                <a:solidFill>
                  <a:srgbClr val="FF0000"/>
                </a:solidFill>
                <a:effectLst/>
                <a:uLnTx/>
                <a:uFillTx/>
                <a:latin typeface="Calibri" panose="020F0502020204030204" pitchFamily="34" charset="0"/>
                <a:ea typeface="+mn-ea"/>
                <a:cs typeface="+mn-cs"/>
              </a:rPr>
              <a:t>gruppo </a:t>
            </a:r>
            <a:r>
              <a:rPr kumimoji="0" lang="el-GR" altLang="it-IT" sz="2200" b="0" i="0" u="none" strike="noStrike" kern="1200" cap="none" spc="0" normalizeH="0" baseline="0" noProof="0" dirty="0">
                <a:ln>
                  <a:noFill/>
                </a:ln>
                <a:solidFill>
                  <a:srgbClr val="FF0000"/>
                </a:solidFill>
                <a:effectLst/>
                <a:uLnTx/>
                <a:uFillTx/>
                <a:latin typeface="Calibri" panose="020F0502020204030204" pitchFamily="34" charset="0"/>
                <a:ea typeface="+mn-ea"/>
                <a:cs typeface="+mn-cs"/>
              </a:rPr>
              <a:t>ε</a:t>
            </a:r>
            <a:r>
              <a:rPr kumimoji="0" lang="it-IT" altLang="it-IT" sz="2200" b="0" i="0" u="none" strike="noStrike" kern="1200" cap="none" spc="0" normalizeH="0" baseline="0" noProof="0" dirty="0">
                <a:ln>
                  <a:noFill/>
                </a:ln>
                <a:solidFill>
                  <a:srgbClr val="FF0000"/>
                </a:solidFill>
                <a:effectLst/>
                <a:uLnTx/>
                <a:uFillTx/>
                <a:latin typeface="Calibri" panose="020F0502020204030204" pitchFamily="34" charset="0"/>
                <a:ea typeface="+mn-ea"/>
                <a:cs typeface="+mn-cs"/>
              </a:rPr>
              <a:t>-amminico</a:t>
            </a:r>
            <a:r>
              <a:rPr kumimoji="0" lang="it-IT" altLang="it-IT" sz="22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 della catena R che diventa un </a:t>
            </a:r>
            <a:r>
              <a:rPr kumimoji="0" lang="it-IT" altLang="it-IT" sz="2200" b="0" i="0" u="none" strike="noStrike" kern="1200" cap="none" spc="0" normalizeH="0" baseline="0" noProof="0" dirty="0">
                <a:ln>
                  <a:noFill/>
                </a:ln>
                <a:solidFill>
                  <a:srgbClr val="FF0000"/>
                </a:solidFill>
                <a:effectLst/>
                <a:uLnTx/>
                <a:uFillTx/>
                <a:latin typeface="Calibri" panose="020F0502020204030204" pitchFamily="34" charset="0"/>
                <a:ea typeface="+mn-ea"/>
                <a:cs typeface="+mn-cs"/>
              </a:rPr>
              <a:t>gruppo aldeidico </a:t>
            </a:r>
          </a:p>
          <a:p>
            <a:pPr marL="457200" marR="0" lvl="0" indent="-457200" algn="l" defTabSz="914400" rtl="0" eaLnBrk="1" fontAlgn="base" latinLnBrk="0" hangingPunct="1">
              <a:lnSpc>
                <a:spcPct val="100000"/>
              </a:lnSpc>
              <a:spcBef>
                <a:spcPct val="0"/>
              </a:spcBef>
              <a:spcAft>
                <a:spcPct val="0"/>
              </a:spcAft>
              <a:buClrTx/>
              <a:buSzTx/>
              <a:buFontTx/>
              <a:buNone/>
              <a:tabLst/>
              <a:defRPr/>
            </a:pPr>
            <a:r>
              <a:rPr kumimoji="0" lang="it-IT" altLang="it-IT" sz="2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LA 5-IDROSSILISINA DIVENTA&gt;&gt;&gt;&gt;&gt;&gt;&gt;&gt;&gt;&gt;&gt;&gt; 5-IDROSSI-ALLISINA</a:t>
            </a:r>
          </a:p>
        </p:txBody>
      </p:sp>
      <p:grpSp>
        <p:nvGrpSpPr>
          <p:cNvPr id="32771" name="Group 6"/>
          <p:cNvGrpSpPr>
            <a:grpSpLocks/>
          </p:cNvGrpSpPr>
          <p:nvPr/>
        </p:nvGrpSpPr>
        <p:grpSpPr bwMode="auto">
          <a:xfrm>
            <a:off x="1057922" y="2255092"/>
            <a:ext cx="2743200" cy="2819400"/>
            <a:chOff x="1584" y="2400"/>
            <a:chExt cx="927" cy="960"/>
          </a:xfrm>
        </p:grpSpPr>
        <p:pic>
          <p:nvPicPr>
            <p:cNvPr id="32776" name="Picture 7"/>
            <p:cNvPicPr>
              <a:picLocks noChangeAspect="1" noChangeArrowheads="1"/>
            </p:cNvPicPr>
            <p:nvPr/>
          </p:nvPicPr>
          <p:blipFill>
            <a:blip r:embed="rId2">
              <a:extLst>
                <a:ext uri="{28A0092B-C50C-407E-A947-70E740481C1C}">
                  <a14:useLocalDpi xmlns:a14="http://schemas.microsoft.com/office/drawing/2010/main" val="0"/>
                </a:ext>
              </a:extLst>
            </a:blip>
            <a:srcRect l="52136" t="58813" b="4007"/>
            <a:stretch>
              <a:fillRect/>
            </a:stretch>
          </p:blipFill>
          <p:spPr bwMode="auto">
            <a:xfrm>
              <a:off x="1584" y="2400"/>
              <a:ext cx="927" cy="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7" name="Text Box 8"/>
            <p:cNvSpPr txBox="1">
              <a:spLocks noChangeArrowheads="1"/>
            </p:cNvSpPr>
            <p:nvPr/>
          </p:nvSpPr>
          <p:spPr bwMode="auto">
            <a:xfrm>
              <a:off x="1776" y="3198"/>
              <a:ext cx="423" cy="1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altLang="it-IT" sz="20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allisina      </a:t>
              </a:r>
            </a:p>
          </p:txBody>
        </p:sp>
      </p:grpSp>
      <p:pic>
        <p:nvPicPr>
          <p:cNvPr id="32772" name="Picture 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20236" y="2287518"/>
            <a:ext cx="231775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3" name="Oval 12"/>
          <p:cNvSpPr>
            <a:spLocks noChangeArrowheads="1"/>
          </p:cNvSpPr>
          <p:nvPr/>
        </p:nvSpPr>
        <p:spPr bwMode="auto">
          <a:xfrm>
            <a:off x="2782197" y="2124767"/>
            <a:ext cx="914400" cy="990600"/>
          </a:xfrm>
          <a:prstGeom prst="ellipse">
            <a:avLst/>
          </a:prstGeom>
          <a:noFill/>
          <a:ln w="57150">
            <a:solidFill>
              <a:srgbClr val="CC0099"/>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altLang="it-IT" sz="2400" b="0" i="0" u="none" strike="noStrike" kern="1200" cap="none" spc="0" normalizeH="0" baseline="0" noProof="0">
              <a:ln>
                <a:noFill/>
              </a:ln>
              <a:solidFill>
                <a:srgbClr val="000000"/>
              </a:solidFill>
              <a:effectLst/>
              <a:uLnTx/>
              <a:uFillTx/>
              <a:latin typeface="Calibri" panose="020F0502020204030204" pitchFamily="34" charset="0"/>
              <a:ea typeface="+mn-ea"/>
              <a:cs typeface="+mn-cs"/>
            </a:endParaRPr>
          </a:p>
        </p:txBody>
      </p:sp>
      <p:sp>
        <p:nvSpPr>
          <p:cNvPr id="32774" name="Oval 13"/>
          <p:cNvSpPr>
            <a:spLocks noChangeArrowheads="1"/>
          </p:cNvSpPr>
          <p:nvPr/>
        </p:nvSpPr>
        <p:spPr bwMode="auto">
          <a:xfrm>
            <a:off x="6248400" y="2150368"/>
            <a:ext cx="914400" cy="990600"/>
          </a:xfrm>
          <a:prstGeom prst="ellipse">
            <a:avLst/>
          </a:prstGeom>
          <a:noFill/>
          <a:ln w="57150">
            <a:solidFill>
              <a:srgbClr val="CC0099"/>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altLang="it-IT" sz="2400" b="0" i="0" u="none" strike="noStrike" kern="1200" cap="none" spc="0" normalizeH="0" baseline="0" noProof="0">
              <a:ln>
                <a:noFill/>
              </a:ln>
              <a:solidFill>
                <a:srgbClr val="000000"/>
              </a:solidFill>
              <a:effectLst/>
              <a:uLnTx/>
              <a:uFillTx/>
              <a:latin typeface="Calibri" panose="020F0502020204030204" pitchFamily="34" charset="0"/>
              <a:ea typeface="+mn-ea"/>
              <a:cs typeface="+mn-cs"/>
            </a:endParaRPr>
          </a:p>
        </p:txBody>
      </p:sp>
      <p:sp>
        <p:nvSpPr>
          <p:cNvPr id="169998" name="Text Box 14"/>
          <p:cNvSpPr txBox="1">
            <a:spLocks noChangeArrowheads="1"/>
          </p:cNvSpPr>
          <p:nvPr/>
        </p:nvSpPr>
        <p:spPr bwMode="auto">
          <a:xfrm>
            <a:off x="114300" y="5062245"/>
            <a:ext cx="8839200" cy="1200329"/>
          </a:xfrm>
          <a:prstGeom prst="rect">
            <a:avLst/>
          </a:prstGeom>
          <a:gradFill flip="none" rotWithShape="1">
            <a:gsLst>
              <a:gs pos="21000">
                <a:srgbClr val="FFFF99"/>
              </a:gs>
              <a:gs pos="50000">
                <a:schemeClr val="accent1">
                  <a:tint val="44500"/>
                  <a:satMod val="160000"/>
                </a:schemeClr>
              </a:gs>
              <a:gs pos="100000">
                <a:schemeClr val="accent1">
                  <a:tint val="23500"/>
                  <a:satMod val="160000"/>
                </a:schemeClr>
              </a:gs>
            </a:gsLst>
            <a:lin ang="13500000" scaled="1"/>
            <a:tileRect/>
          </a:gradFill>
          <a:ln w="28575">
            <a:solidFill>
              <a:srgbClr val="FF9900"/>
            </a:solidFill>
            <a:miter lim="800000"/>
            <a:headEnd/>
            <a:tailEnd/>
          </a:ln>
          <a:effectLst/>
        </p:spPr>
        <p:txBody>
          <a:bodyPr>
            <a:spAutoFit/>
          </a:bodyPr>
          <a:lstStyle/>
          <a:p>
            <a:pPr marL="457200" marR="0" lvl="0" indent="-457200" algn="ctr" defTabSz="914400" rtl="0" eaLnBrk="1" fontAlgn="base" latinLnBrk="0" hangingPunct="1">
              <a:lnSpc>
                <a:spcPct val="100000"/>
              </a:lnSpc>
              <a:spcBef>
                <a:spcPct val="0"/>
              </a:spcBef>
              <a:spcAft>
                <a:spcPct val="0"/>
              </a:spcAft>
              <a:buClrTx/>
              <a:buSzTx/>
              <a:buFontTx/>
              <a:buNone/>
              <a:tabLst/>
              <a:defRPr/>
            </a:pPr>
            <a:r>
              <a:rPr kumimoji="0" lang="it-IT" sz="2400" b="1" i="0" u="none" strike="noStrike" kern="1200" cap="none" spc="0" normalizeH="0" baseline="0" noProof="0" dirty="0">
                <a:ln>
                  <a:noFill/>
                </a:ln>
                <a:solidFill>
                  <a:srgbClr val="002060"/>
                </a:solidFill>
                <a:effectLst>
                  <a:outerShdw blurRad="38100" dist="38100" dir="2700000" algn="tl">
                    <a:srgbClr val="C0C0C0"/>
                  </a:outerShdw>
                </a:effectLst>
                <a:uLnTx/>
                <a:uFillTx/>
                <a:latin typeface="Calibri" panose="020F0502020204030204" pitchFamily="34" charset="0"/>
                <a:ea typeface="+mn-ea"/>
                <a:cs typeface="+mn-cs"/>
              </a:rPr>
              <a:t>LISINA, ALLISINA e 5-IDROSSI-ALLISINA formano </a:t>
            </a:r>
            <a:r>
              <a:rPr kumimoji="0" lang="it-IT" sz="2400" b="1" i="0" u="none" strike="noStrike" kern="1200" cap="none" spc="0" normalizeH="0" baseline="0" noProof="0" dirty="0">
                <a:ln>
                  <a:noFill/>
                </a:ln>
                <a:solidFill>
                  <a:srgbClr val="FF0000"/>
                </a:solidFill>
                <a:effectLst>
                  <a:outerShdw blurRad="38100" dist="38100" dir="2700000" algn="tl">
                    <a:srgbClr val="C0C0C0"/>
                  </a:outerShdw>
                </a:effectLst>
                <a:uLnTx/>
                <a:uFillTx/>
                <a:latin typeface="Calibri" panose="020F0502020204030204" pitchFamily="34" charset="0"/>
                <a:ea typeface="+mn-ea"/>
                <a:cs typeface="+mn-cs"/>
              </a:rPr>
              <a:t>LEGAMI CROCIATI </a:t>
            </a:r>
            <a:r>
              <a:rPr kumimoji="0" lang="it-IT" sz="2400" b="1" i="0" u="none" strike="noStrike" kern="1200" cap="none" spc="0" normalizeH="0" baseline="0" noProof="0" dirty="0">
                <a:ln>
                  <a:noFill/>
                </a:ln>
                <a:solidFill>
                  <a:srgbClr val="002060"/>
                </a:solidFill>
                <a:effectLst>
                  <a:outerShdw blurRad="38100" dist="38100" dir="2700000" algn="tl">
                    <a:srgbClr val="C0C0C0"/>
                  </a:outerShdw>
                </a:effectLst>
                <a:uLnTx/>
                <a:uFillTx/>
                <a:latin typeface="Calibri" panose="020F0502020204030204" pitchFamily="34" charset="0"/>
                <a:ea typeface="+mn-ea"/>
                <a:cs typeface="+mn-cs"/>
              </a:rPr>
              <a:t>covalenti nel </a:t>
            </a:r>
            <a:r>
              <a:rPr kumimoji="0" lang="it-IT" sz="2400" b="1" i="0" u="none" strike="noStrike" kern="1200" cap="none" spc="0" normalizeH="0" baseline="0" noProof="0" dirty="0" err="1">
                <a:ln>
                  <a:noFill/>
                </a:ln>
                <a:solidFill>
                  <a:srgbClr val="002060"/>
                </a:solidFill>
                <a:effectLst>
                  <a:outerShdw blurRad="38100" dist="38100" dir="2700000" algn="tl">
                    <a:srgbClr val="C0C0C0"/>
                  </a:outerShdw>
                </a:effectLst>
                <a:uLnTx/>
                <a:uFillTx/>
                <a:latin typeface="Calibri" panose="020F0502020204030204" pitchFamily="34" charset="0"/>
                <a:ea typeface="+mn-ea"/>
                <a:cs typeface="+mn-cs"/>
              </a:rPr>
              <a:t>tropocollagene</a:t>
            </a:r>
            <a:r>
              <a:rPr kumimoji="0" lang="it-IT" sz="2400" b="1" i="0" u="none" strike="noStrike" kern="1200" cap="none" spc="0" normalizeH="0" baseline="0" noProof="0" dirty="0">
                <a:ln>
                  <a:noFill/>
                </a:ln>
                <a:solidFill>
                  <a:srgbClr val="002060"/>
                </a:solidFill>
                <a:effectLst>
                  <a:outerShdw blurRad="38100" dist="38100" dir="2700000" algn="tl">
                    <a:srgbClr val="C0C0C0"/>
                  </a:outerShdw>
                </a:effectLst>
                <a:uLnTx/>
                <a:uFillTx/>
                <a:latin typeface="Calibri" panose="020F0502020204030204" pitchFamily="34" charset="0"/>
                <a:ea typeface="+mn-ea"/>
                <a:cs typeface="+mn-cs"/>
              </a:rPr>
              <a:t>, che stabilizzano fortemente la sua struttura.</a:t>
            </a:r>
          </a:p>
        </p:txBody>
      </p:sp>
      <p:sp>
        <p:nvSpPr>
          <p:cNvPr id="10" name="Text Box 7"/>
          <p:cNvSpPr txBox="1">
            <a:spLocks noChangeArrowheads="1"/>
          </p:cNvSpPr>
          <p:nvPr/>
        </p:nvSpPr>
        <p:spPr bwMode="auto">
          <a:xfrm>
            <a:off x="501452" y="116632"/>
            <a:ext cx="8064896" cy="369332"/>
          </a:xfrm>
          <a:prstGeom prst="rect">
            <a:avLst/>
          </a:prstGeom>
          <a:noFill/>
          <a:ln w="9525">
            <a:noFill/>
            <a:miter lim="800000"/>
            <a:headEnd/>
            <a:tailEnd/>
          </a:ln>
          <a:effectLst>
            <a:outerShdw dist="35921" dir="2700000" algn="ctr" rotWithShape="0">
              <a:schemeClr val="bg1"/>
            </a:outerShdw>
          </a:effec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1" i="0" u="none" strike="noStrike" kern="1200" cap="none" spc="0" normalizeH="0" baseline="0" noProof="0" dirty="0">
                <a:ln>
                  <a:noFill/>
                </a:ln>
                <a:solidFill>
                  <a:srgbClr val="3333CC"/>
                </a:solidFill>
                <a:effectLst/>
                <a:uLnTx/>
                <a:uFillTx/>
                <a:latin typeface="Comic Sans MS" pitchFamily="66" charset="0"/>
                <a:ea typeface="+mn-ea"/>
                <a:cs typeface="Arial" charset="0"/>
              </a:rPr>
              <a:t>MODIFICAZIONI POSTRADUZIONALI: </a:t>
            </a:r>
            <a:r>
              <a:rPr kumimoji="0" lang="it-IT" sz="1800" b="1" i="0" u="sng" strike="noStrike" kern="1200" cap="none" spc="0" normalizeH="0" baseline="0" noProof="0" dirty="0">
                <a:ln>
                  <a:noFill/>
                </a:ln>
                <a:solidFill>
                  <a:srgbClr val="FF0000"/>
                </a:solidFill>
                <a:effectLst/>
                <a:uLnTx/>
                <a:uFillTx/>
                <a:latin typeface="Comic Sans MS" pitchFamily="66" charset="0"/>
                <a:ea typeface="+mn-ea"/>
                <a:cs typeface="Arial" charset="0"/>
              </a:rPr>
              <a:t>OSSIDAZIONE</a:t>
            </a:r>
          </a:p>
        </p:txBody>
      </p:sp>
      <p:sp>
        <p:nvSpPr>
          <p:cNvPr id="3" name="CasellaDiTesto 2">
            <a:extLst>
              <a:ext uri="{FF2B5EF4-FFF2-40B4-BE49-F238E27FC236}">
                <a16:creationId xmlns:a16="http://schemas.microsoft.com/office/drawing/2014/main" id="{5090A789-EC99-4351-4940-503111E6A7CA}"/>
              </a:ext>
            </a:extLst>
          </p:cNvPr>
          <p:cNvSpPr txBox="1"/>
          <p:nvPr/>
        </p:nvSpPr>
        <p:spPr>
          <a:xfrm>
            <a:off x="114300" y="2152387"/>
            <a:ext cx="1688976" cy="645822"/>
          </a:xfrm>
          <a:prstGeom prst="rect">
            <a:avLst/>
          </a:prstGeom>
          <a:noFill/>
        </p:spPr>
        <p:txBody>
          <a:bodyPr wrap="square">
            <a:spAutoFit/>
          </a:bodyPr>
          <a:lstStyle/>
          <a:p>
            <a:r>
              <a:rPr kumimoji="0" lang="it-IT" altLang="it-IT" sz="36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LISINA </a:t>
            </a:r>
            <a:endParaRPr lang="it-IT" dirty="0"/>
          </a:p>
        </p:txBody>
      </p:sp>
      <p:sp>
        <p:nvSpPr>
          <p:cNvPr id="4" name="Freccia circolare a destra 3">
            <a:extLst>
              <a:ext uri="{FF2B5EF4-FFF2-40B4-BE49-F238E27FC236}">
                <a16:creationId xmlns:a16="http://schemas.microsoft.com/office/drawing/2014/main" id="{802CD768-150A-2457-A7B8-27AEBCA15307}"/>
              </a:ext>
            </a:extLst>
          </p:cNvPr>
          <p:cNvSpPr/>
          <p:nvPr/>
        </p:nvSpPr>
        <p:spPr>
          <a:xfrm>
            <a:off x="167404" y="2822528"/>
            <a:ext cx="731520" cy="189695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Tree>
    <p:extLst>
      <p:ext uri="{BB962C8B-B14F-4D97-AF65-F5344CB8AC3E}">
        <p14:creationId xmlns:p14="http://schemas.microsoft.com/office/powerpoint/2010/main" val="365767980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8" presetClass="entr" presetSubtype="0" accel="100000" fill="hold" grpId="0" nodeType="clickEffect">
                                  <p:stCondLst>
                                    <p:cond delay="0"/>
                                  </p:stCondLst>
                                  <p:childTnLst>
                                    <p:set>
                                      <p:cBhvr>
                                        <p:cTn id="6" dur="1" fill="hold">
                                          <p:stCondLst>
                                            <p:cond delay="0"/>
                                          </p:stCondLst>
                                        </p:cTn>
                                        <p:tgtEl>
                                          <p:spTgt spid="169998"/>
                                        </p:tgtEl>
                                        <p:attrNameLst>
                                          <p:attrName>style.visibility</p:attrName>
                                        </p:attrNameLst>
                                      </p:cBhvr>
                                      <p:to>
                                        <p:strVal val="visible"/>
                                      </p:to>
                                    </p:set>
                                    <p:anim calcmode="lin" valueType="num">
                                      <p:cBhvr>
                                        <p:cTn id="7" dur="500" fill="hold"/>
                                        <p:tgtEl>
                                          <p:spTgt spid="169998"/>
                                        </p:tgtEl>
                                        <p:attrNameLst>
                                          <p:attrName>ppt_w</p:attrName>
                                        </p:attrNameLst>
                                      </p:cBhvr>
                                      <p:tavLst>
                                        <p:tav tm="0">
                                          <p:val>
                                            <p:strVal val="#ppt_w*2.5"/>
                                          </p:val>
                                        </p:tav>
                                        <p:tav tm="100000">
                                          <p:val>
                                            <p:strVal val="#ppt_w"/>
                                          </p:val>
                                        </p:tav>
                                      </p:tavLst>
                                    </p:anim>
                                    <p:anim calcmode="lin" valueType="num">
                                      <p:cBhvr>
                                        <p:cTn id="8" dur="500" fill="hold"/>
                                        <p:tgtEl>
                                          <p:spTgt spid="169998"/>
                                        </p:tgtEl>
                                        <p:attrNameLst>
                                          <p:attrName>ppt_h</p:attrName>
                                        </p:attrNameLst>
                                      </p:cBhvr>
                                      <p:tavLst>
                                        <p:tav tm="0">
                                          <p:val>
                                            <p:strVal val="#ppt_h*0.01"/>
                                          </p:val>
                                        </p:tav>
                                        <p:tav tm="100000">
                                          <p:val>
                                            <p:strVal val="#ppt_h"/>
                                          </p:val>
                                        </p:tav>
                                      </p:tavLst>
                                    </p:anim>
                                    <p:anim calcmode="lin" valueType="num">
                                      <p:cBhvr>
                                        <p:cTn id="9" dur="500" fill="hold"/>
                                        <p:tgtEl>
                                          <p:spTgt spid="169998"/>
                                        </p:tgtEl>
                                        <p:attrNameLst>
                                          <p:attrName>ppt_x</p:attrName>
                                        </p:attrNameLst>
                                      </p:cBhvr>
                                      <p:tavLst>
                                        <p:tav tm="0">
                                          <p:val>
                                            <p:strVal val="#ppt_x"/>
                                          </p:val>
                                        </p:tav>
                                        <p:tav tm="100000">
                                          <p:val>
                                            <p:strVal val="#ppt_x"/>
                                          </p:val>
                                        </p:tav>
                                      </p:tavLst>
                                    </p:anim>
                                    <p:anim calcmode="lin" valueType="num">
                                      <p:cBhvr>
                                        <p:cTn id="10" dur="500" fill="hold"/>
                                        <p:tgtEl>
                                          <p:spTgt spid="169998"/>
                                        </p:tgtEl>
                                        <p:attrNameLst>
                                          <p:attrName>ppt_y</p:attrName>
                                        </p:attrNameLst>
                                      </p:cBhvr>
                                      <p:tavLst>
                                        <p:tav tm="0">
                                          <p:val>
                                            <p:strVal val="#ppt_h+1"/>
                                          </p:val>
                                        </p:tav>
                                        <p:tav tm="100000">
                                          <p:val>
                                            <p:strVal val="#ppt_y"/>
                                          </p:val>
                                        </p:tav>
                                      </p:tavLst>
                                    </p:anim>
                                    <p:animEffect transition="in" filter="fade">
                                      <p:cBhvr>
                                        <p:cTn id="11" dur="500"/>
                                        <p:tgtEl>
                                          <p:spTgt spid="169998"/>
                                        </p:tgtEl>
                                      </p:cBhvr>
                                    </p:animEffect>
                                  </p:childTnLst>
                                </p:cTn>
                              </p:par>
                            </p:childTnLst>
                          </p:cTn>
                        </p:par>
                      </p:childTnLst>
                    </p:cTn>
                  </p:par>
                  <p:par>
                    <p:cTn id="12" fill="hold">
                      <p:stCondLst>
                        <p:cond delay="indefinite"/>
                      </p:stCondLst>
                      <p:childTnLst>
                        <p:par>
                          <p:cTn id="13" fill="hold">
                            <p:stCondLst>
                              <p:cond delay="0"/>
                            </p:stCondLst>
                            <p:childTnLst>
                              <p:par>
                                <p:cTn id="14" presetID="27" presetClass="entr" presetSubtype="0" fill="hold" grpId="0" nodeType="clickEffect">
                                  <p:stCondLst>
                                    <p:cond delay="0"/>
                                  </p:stCondLst>
                                  <p:iterate type="lt">
                                    <p:tmPct val="50000"/>
                                  </p:iterate>
                                  <p:childTnLst>
                                    <p:set>
                                      <p:cBhvr>
                                        <p:cTn id="15" dur="1" fill="hold">
                                          <p:stCondLst>
                                            <p:cond delay="0"/>
                                          </p:stCondLst>
                                        </p:cTn>
                                        <p:tgtEl>
                                          <p:spTgt spid="10"/>
                                        </p:tgtEl>
                                        <p:attrNameLst>
                                          <p:attrName>style.visibility</p:attrName>
                                        </p:attrNameLst>
                                      </p:cBhvr>
                                      <p:to>
                                        <p:strVal val="visible"/>
                                      </p:to>
                                    </p:set>
                                    <p:anim calcmode="discrete" valueType="clr">
                                      <p:cBhvr override="childStyle">
                                        <p:cTn id="16" dur="80"/>
                                        <p:tgtEl>
                                          <p:spTgt spid="10"/>
                                        </p:tgtEl>
                                        <p:attrNameLst>
                                          <p:attrName>style.color</p:attrName>
                                        </p:attrNameLst>
                                      </p:cBhvr>
                                      <p:tavLst>
                                        <p:tav tm="0">
                                          <p:val>
                                            <p:clrVal>
                                              <a:schemeClr val="accent2"/>
                                            </p:clrVal>
                                          </p:val>
                                        </p:tav>
                                        <p:tav tm="50000">
                                          <p:val>
                                            <p:clrVal>
                                              <a:schemeClr val="hlink"/>
                                            </p:clrVal>
                                          </p:val>
                                        </p:tav>
                                      </p:tavLst>
                                    </p:anim>
                                    <p:anim calcmode="discrete" valueType="clr">
                                      <p:cBhvr>
                                        <p:cTn id="17" dur="80"/>
                                        <p:tgtEl>
                                          <p:spTgt spid="10"/>
                                        </p:tgtEl>
                                        <p:attrNameLst>
                                          <p:attrName>fillcolor</p:attrName>
                                        </p:attrNameLst>
                                      </p:cBhvr>
                                      <p:tavLst>
                                        <p:tav tm="0">
                                          <p:val>
                                            <p:clrVal>
                                              <a:schemeClr val="accent2"/>
                                            </p:clrVal>
                                          </p:val>
                                        </p:tav>
                                        <p:tav tm="50000">
                                          <p:val>
                                            <p:clrVal>
                                              <a:schemeClr val="hlink"/>
                                            </p:clrVal>
                                          </p:val>
                                        </p:tav>
                                      </p:tavLst>
                                    </p:anim>
                                    <p:set>
                                      <p:cBhvr>
                                        <p:cTn id="18" dur="80"/>
                                        <p:tgtEl>
                                          <p:spTgt spid="10"/>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998" grpId="0" animBg="1"/>
      <p:bldP spid="10"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4" descr="v0618 [Converted]"/>
          <p:cNvPicPr>
            <a:picLocks noChangeAspect="1" noChangeArrowheads="1"/>
          </p:cNvPicPr>
          <p:nvPr/>
        </p:nvPicPr>
        <p:blipFill rotWithShape="1">
          <a:blip r:embed="rId2">
            <a:extLst>
              <a:ext uri="{28A0092B-C50C-407E-A947-70E740481C1C}">
                <a14:useLocalDpi xmlns:a14="http://schemas.microsoft.com/office/drawing/2010/main" val="0"/>
              </a:ext>
            </a:extLst>
          </a:blip>
          <a:srcRect b="61977"/>
          <a:stretch/>
        </p:blipFill>
        <p:spPr bwMode="auto">
          <a:xfrm>
            <a:off x="19475" y="1455843"/>
            <a:ext cx="6557481" cy="5222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CasellaDiTesto 1"/>
          <p:cNvSpPr txBox="1"/>
          <p:nvPr/>
        </p:nvSpPr>
        <p:spPr>
          <a:xfrm>
            <a:off x="2133600" y="6336926"/>
            <a:ext cx="3579183" cy="40011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2000" b="1" baseline="0" dirty="0">
                <a:solidFill>
                  <a:srgbClr val="000000"/>
                </a:solidFill>
                <a:latin typeface="Times New Roman"/>
              </a:rPr>
              <a:t>L</a:t>
            </a:r>
            <a:r>
              <a:rPr kumimoji="0" lang="it-IT" sz="2000" b="1" i="0" u="none" strike="noStrike" kern="1200" cap="none" spc="0" normalizeH="0" baseline="0" noProof="0" dirty="0" err="1">
                <a:ln>
                  <a:noFill/>
                </a:ln>
                <a:solidFill>
                  <a:srgbClr val="000000"/>
                </a:solidFill>
                <a:effectLst/>
                <a:uLnTx/>
                <a:uFillTx/>
                <a:latin typeface="Times New Roman"/>
                <a:ea typeface="+mn-ea"/>
                <a:cs typeface="+mn-cs"/>
              </a:rPr>
              <a:t>isinonorleucina</a:t>
            </a:r>
            <a:endParaRPr kumimoji="0" lang="it-IT" sz="2000" b="1" i="0" u="none" strike="noStrike" kern="1200" cap="none" spc="0" normalizeH="0" baseline="0" noProof="0" dirty="0">
              <a:ln>
                <a:noFill/>
              </a:ln>
              <a:solidFill>
                <a:srgbClr val="000000"/>
              </a:solidFill>
              <a:effectLst/>
              <a:uLnTx/>
              <a:uFillTx/>
              <a:latin typeface="Times New Roman"/>
              <a:ea typeface="+mn-ea"/>
              <a:cs typeface="+mn-cs"/>
            </a:endParaRPr>
          </a:p>
        </p:txBody>
      </p:sp>
      <p:sp>
        <p:nvSpPr>
          <p:cNvPr id="3" name="CasellaDiTesto 2"/>
          <p:cNvSpPr txBox="1"/>
          <p:nvPr/>
        </p:nvSpPr>
        <p:spPr>
          <a:xfrm>
            <a:off x="6524482" y="3950476"/>
            <a:ext cx="2842206"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srgbClr val="FF0000"/>
                </a:solidFill>
                <a:effectLst/>
                <a:uLnTx/>
                <a:uFillTx/>
                <a:latin typeface="Times New Roman"/>
                <a:ea typeface="+mn-ea"/>
                <a:cs typeface="+mn-cs"/>
              </a:rPr>
              <a:t>La RIGIDITA’ e FRAGILITA’ della pelle negli  anziani deriva dall’accumulo di legami crociati</a:t>
            </a:r>
          </a:p>
        </p:txBody>
      </p:sp>
      <p:sp>
        <p:nvSpPr>
          <p:cNvPr id="4" name="CasellaDiTesto 3">
            <a:extLst>
              <a:ext uri="{FF2B5EF4-FFF2-40B4-BE49-F238E27FC236}">
                <a16:creationId xmlns:a16="http://schemas.microsoft.com/office/drawing/2014/main" id="{EDDDFE89-5C18-2E43-8137-4D7FB8EA7582}"/>
              </a:ext>
            </a:extLst>
          </p:cNvPr>
          <p:cNvSpPr txBox="1"/>
          <p:nvPr/>
        </p:nvSpPr>
        <p:spPr>
          <a:xfrm>
            <a:off x="3198277" y="4114800"/>
            <a:ext cx="2328522"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srgbClr val="000000"/>
                </a:solidFill>
                <a:effectLst/>
                <a:uLnTx/>
                <a:uFillTx/>
                <a:latin typeface="Times New Roman"/>
                <a:ea typeface="+mn-ea"/>
                <a:cs typeface="+mn-cs"/>
              </a:rPr>
              <a:t>Condensazione aldolica</a:t>
            </a:r>
          </a:p>
        </p:txBody>
      </p:sp>
      <p:sp>
        <p:nvSpPr>
          <p:cNvPr id="5" name="Ovale 4">
            <a:extLst>
              <a:ext uri="{FF2B5EF4-FFF2-40B4-BE49-F238E27FC236}">
                <a16:creationId xmlns:a16="http://schemas.microsoft.com/office/drawing/2014/main" id="{76AD4121-49AD-A218-68CD-D5FFC3262907}"/>
              </a:ext>
            </a:extLst>
          </p:cNvPr>
          <p:cNvSpPr/>
          <p:nvPr/>
        </p:nvSpPr>
        <p:spPr>
          <a:xfrm flipH="1">
            <a:off x="3298215" y="2421679"/>
            <a:ext cx="967554" cy="88391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noFill/>
            </a:endParaRPr>
          </a:p>
        </p:txBody>
      </p:sp>
      <p:sp>
        <p:nvSpPr>
          <p:cNvPr id="6" name="Ovale 5">
            <a:extLst>
              <a:ext uri="{FF2B5EF4-FFF2-40B4-BE49-F238E27FC236}">
                <a16:creationId xmlns:a16="http://schemas.microsoft.com/office/drawing/2014/main" id="{15DEE1B5-B95D-9AFE-E91E-ED335FCDFE44}"/>
              </a:ext>
            </a:extLst>
          </p:cNvPr>
          <p:cNvSpPr/>
          <p:nvPr/>
        </p:nvSpPr>
        <p:spPr>
          <a:xfrm flipH="1">
            <a:off x="1905000" y="2301423"/>
            <a:ext cx="854698" cy="88391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7" name="CasellaDiTesto 6">
            <a:extLst>
              <a:ext uri="{FF2B5EF4-FFF2-40B4-BE49-F238E27FC236}">
                <a16:creationId xmlns:a16="http://schemas.microsoft.com/office/drawing/2014/main" id="{91B8909B-1814-7B29-8E6A-227482C88F2B}"/>
              </a:ext>
            </a:extLst>
          </p:cNvPr>
          <p:cNvSpPr txBox="1"/>
          <p:nvPr/>
        </p:nvSpPr>
        <p:spPr>
          <a:xfrm flipH="1">
            <a:off x="-14591" y="426754"/>
            <a:ext cx="4495800" cy="379591"/>
          </a:xfrm>
          <a:prstGeom prst="rect">
            <a:avLst/>
          </a:prstGeom>
          <a:noFill/>
          <a:ln>
            <a:noFill/>
          </a:ln>
        </p:spPr>
        <p:txBody>
          <a:bodyPr wrap="square" rtlCol="0">
            <a:spAutoFit/>
          </a:bodyPr>
          <a:lstStyle/>
          <a:p>
            <a:pPr algn="just"/>
            <a:r>
              <a:rPr lang="it-IT" sz="2800" dirty="0"/>
              <a:t>2) Legami idrogeno tra </a:t>
            </a:r>
            <a:r>
              <a:rPr lang="it-IT" sz="2800" dirty="0" err="1"/>
              <a:t>Hyp</a:t>
            </a:r>
            <a:r>
              <a:rPr lang="it-IT" sz="2800" dirty="0"/>
              <a:t> e </a:t>
            </a:r>
            <a:r>
              <a:rPr lang="it-IT" sz="2800" dirty="0" err="1"/>
              <a:t>Hyl</a:t>
            </a:r>
            <a:endParaRPr lang="it-IT" sz="2800" dirty="0"/>
          </a:p>
        </p:txBody>
      </p:sp>
      <p:sp>
        <p:nvSpPr>
          <p:cNvPr id="8" name="CasellaDiTesto 7">
            <a:extLst>
              <a:ext uri="{FF2B5EF4-FFF2-40B4-BE49-F238E27FC236}">
                <a16:creationId xmlns:a16="http://schemas.microsoft.com/office/drawing/2014/main" id="{87BC59A9-DAEE-E839-2396-FA255AFFF69C}"/>
              </a:ext>
            </a:extLst>
          </p:cNvPr>
          <p:cNvSpPr txBox="1"/>
          <p:nvPr/>
        </p:nvSpPr>
        <p:spPr>
          <a:xfrm flipH="1">
            <a:off x="-14591" y="120964"/>
            <a:ext cx="7330173" cy="379591"/>
          </a:xfrm>
          <a:prstGeom prst="rect">
            <a:avLst/>
          </a:prstGeom>
          <a:noFill/>
          <a:ln>
            <a:noFill/>
          </a:ln>
        </p:spPr>
        <p:txBody>
          <a:bodyPr wrap="square" rtlCol="0">
            <a:spAutoFit/>
          </a:bodyPr>
          <a:lstStyle/>
          <a:p>
            <a:pPr algn="just"/>
            <a:r>
              <a:rPr lang="it-IT" sz="2800" dirty="0"/>
              <a:t>1) Legami H tra i protoni amidici e gli ossigeni carbonilici.</a:t>
            </a:r>
          </a:p>
        </p:txBody>
      </p:sp>
      <p:sp>
        <p:nvSpPr>
          <p:cNvPr id="9" name="CasellaDiTesto 8">
            <a:extLst>
              <a:ext uri="{FF2B5EF4-FFF2-40B4-BE49-F238E27FC236}">
                <a16:creationId xmlns:a16="http://schemas.microsoft.com/office/drawing/2014/main" id="{68D2ACAC-F892-124C-45AC-DE41EA580065}"/>
              </a:ext>
            </a:extLst>
          </p:cNvPr>
          <p:cNvSpPr txBox="1"/>
          <p:nvPr/>
        </p:nvSpPr>
        <p:spPr>
          <a:xfrm flipH="1">
            <a:off x="19474" y="788994"/>
            <a:ext cx="9200726" cy="666849"/>
          </a:xfrm>
          <a:prstGeom prst="rect">
            <a:avLst/>
          </a:prstGeom>
          <a:noFill/>
          <a:ln>
            <a:noFill/>
          </a:ln>
        </p:spPr>
        <p:txBody>
          <a:bodyPr wrap="square" rtlCol="0">
            <a:spAutoFit/>
          </a:bodyPr>
          <a:lstStyle/>
          <a:p>
            <a:r>
              <a:rPr lang="it-IT" sz="2800" dirty="0"/>
              <a:t>3</a:t>
            </a:r>
            <a:r>
              <a:rPr lang="it-IT" sz="2800" dirty="0">
                <a:solidFill>
                  <a:srgbClr val="FF0000"/>
                </a:solidFill>
              </a:rPr>
              <a:t>) Le catene di lisina ossidate possono reagire (condensazione aldolica e disidratazione</a:t>
            </a:r>
            <a:r>
              <a:rPr lang="it-IT" sz="2800" dirty="0"/>
              <a:t>) formando legami crociati.                          che rendono meno elastico il collagene</a:t>
            </a:r>
          </a:p>
        </p:txBody>
      </p:sp>
      <p:sp>
        <p:nvSpPr>
          <p:cNvPr id="10" name="Freccia a destra 9">
            <a:extLst>
              <a:ext uri="{FF2B5EF4-FFF2-40B4-BE49-F238E27FC236}">
                <a16:creationId xmlns:a16="http://schemas.microsoft.com/office/drawing/2014/main" id="{52BFA0FE-3758-1040-C9E4-E3B993AE1BA7}"/>
              </a:ext>
            </a:extLst>
          </p:cNvPr>
          <p:cNvSpPr/>
          <p:nvPr/>
        </p:nvSpPr>
        <p:spPr>
          <a:xfrm>
            <a:off x="2770911" y="1091651"/>
            <a:ext cx="1054608" cy="19619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02021496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egnaposto numero diapositiva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1C8BE34F-985F-4E45-9B89-EA98C4647307}" type="slidenum">
              <a:rPr kumimoji="0" lang="it-IT" sz="1400" b="0" i="0" u="none" strike="noStrike" kern="1200" cap="none" spc="0" normalizeH="0" baseline="0" noProof="0" smtClean="0">
                <a:ln>
                  <a:noFill/>
                </a:ln>
                <a:solidFill>
                  <a:srgbClr val="000000"/>
                </a:solidFill>
                <a:effectLst/>
                <a:uLnTx/>
                <a:uFillTx/>
                <a:latin typeface="Arial" charset="0"/>
                <a:ea typeface="+mn-ea"/>
                <a:cs typeface="Arial" charset="0"/>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it-IT" sz="1400" b="0" i="0" u="none" strike="noStrike" kern="1200" cap="none" spc="0" normalizeH="0" baseline="0" noProof="0">
              <a:ln>
                <a:noFill/>
              </a:ln>
              <a:solidFill>
                <a:srgbClr val="000000"/>
              </a:solidFill>
              <a:effectLst/>
              <a:uLnTx/>
              <a:uFillTx/>
              <a:latin typeface="Arial" charset="0"/>
              <a:ea typeface="+mn-ea"/>
              <a:cs typeface="Arial" charset="0"/>
            </a:endParaRPr>
          </a:p>
        </p:txBody>
      </p:sp>
      <p:pic>
        <p:nvPicPr>
          <p:cNvPr id="51204" name="Picture 3"/>
          <p:cNvPicPr>
            <a:picLocks noChangeAspect="1" noChangeArrowheads="1"/>
          </p:cNvPicPr>
          <p:nvPr/>
        </p:nvPicPr>
        <p:blipFill>
          <a:blip r:embed="rId2">
            <a:extLst>
              <a:ext uri="{28A0092B-C50C-407E-A947-70E740481C1C}">
                <a14:useLocalDpi xmlns:a14="http://schemas.microsoft.com/office/drawing/2010/main" val="0"/>
              </a:ext>
            </a:extLst>
          </a:blip>
          <a:srcRect t="47368"/>
          <a:stretch>
            <a:fillRect/>
          </a:stretch>
        </p:blipFill>
        <p:spPr bwMode="auto">
          <a:xfrm>
            <a:off x="152400" y="1371600"/>
            <a:ext cx="4495800" cy="361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7764" name="Text Box 4"/>
          <p:cNvSpPr txBox="1">
            <a:spLocks noChangeArrowheads="1"/>
          </p:cNvSpPr>
          <p:nvPr/>
        </p:nvSpPr>
        <p:spPr bwMode="auto">
          <a:xfrm>
            <a:off x="457200" y="304800"/>
            <a:ext cx="6021098" cy="369332"/>
          </a:xfrm>
          <a:prstGeom prst="rect">
            <a:avLst/>
          </a:prstGeom>
          <a:noFill/>
          <a:ln w="12700">
            <a:noFill/>
            <a:miter lim="800000"/>
            <a:headEnd/>
            <a:tailEnd/>
          </a:ln>
          <a:effectLst/>
        </p:spPr>
        <p:txBody>
          <a:bodyPr wrap="square">
            <a:spAutoFit/>
          </a:bodyPr>
          <a:lstStyle/>
          <a:p>
            <a:pPr marL="0" marR="0" lvl="0" indent="0" algn="l" defTabSz="914400" rtl="0" eaLnBrk="0" fontAlgn="base" latinLnBrk="0" hangingPunct="0">
              <a:lnSpc>
                <a:spcPct val="100000"/>
              </a:lnSpc>
              <a:spcBef>
                <a:spcPct val="50000"/>
              </a:spcBef>
              <a:spcAft>
                <a:spcPct val="0"/>
              </a:spcAft>
              <a:buClrTx/>
              <a:buSzTx/>
              <a:buFontTx/>
              <a:buChar char="•"/>
              <a:tabLst/>
              <a:defRPr/>
            </a:pPr>
            <a:r>
              <a:rPr kumimoji="0" lang="it-IT" sz="1800" b="1" i="0" u="none" strike="noStrike" kern="1200" cap="none" spc="0" normalizeH="0" baseline="0" noProof="0" dirty="0">
                <a:ln>
                  <a:noFill/>
                </a:ln>
                <a:solidFill>
                  <a:srgbClr val="333399"/>
                </a:solidFill>
                <a:effectLst>
                  <a:outerShdw blurRad="38100" dist="38100" dir="2700000" algn="tl">
                    <a:srgbClr val="000000"/>
                  </a:outerShdw>
                </a:effectLst>
                <a:uLnTx/>
                <a:uFillTx/>
                <a:latin typeface="Times" charset="0"/>
                <a:ea typeface="+mn-ea"/>
                <a:cs typeface="Arial"/>
              </a:rPr>
              <a:t>Le triple eliche si affiancano </a:t>
            </a:r>
            <a:r>
              <a:rPr kumimoji="0" lang="it-IT" sz="1800" b="1" i="0" u="none" strike="noStrike" kern="1200" cap="none" spc="0" normalizeH="0" baseline="0" noProof="0" dirty="0" err="1">
                <a:ln>
                  <a:noFill/>
                </a:ln>
                <a:solidFill>
                  <a:srgbClr val="333399"/>
                </a:solidFill>
                <a:effectLst>
                  <a:outerShdw blurRad="38100" dist="38100" dir="2700000" algn="tl">
                    <a:srgbClr val="000000"/>
                  </a:outerShdw>
                </a:effectLst>
                <a:uLnTx/>
                <a:uFillTx/>
                <a:latin typeface="Times" charset="0"/>
                <a:ea typeface="+mn-ea"/>
                <a:cs typeface="Arial"/>
              </a:rPr>
              <a:t>sfalzate</a:t>
            </a:r>
            <a:r>
              <a:rPr kumimoji="0" lang="it-IT" sz="1800" b="1" i="0" u="none" strike="noStrike" kern="1200" cap="none" spc="0" normalizeH="0" baseline="0" noProof="0" dirty="0">
                <a:ln>
                  <a:noFill/>
                </a:ln>
                <a:solidFill>
                  <a:srgbClr val="333399"/>
                </a:solidFill>
                <a:effectLst>
                  <a:outerShdw blurRad="38100" dist="38100" dir="2700000" algn="tl">
                    <a:srgbClr val="000000"/>
                  </a:outerShdw>
                </a:effectLst>
                <a:uLnTx/>
                <a:uFillTx/>
                <a:latin typeface="Times" charset="0"/>
                <a:ea typeface="+mn-ea"/>
                <a:cs typeface="Arial"/>
              </a:rPr>
              <a:t> a formare il collagene </a:t>
            </a:r>
          </a:p>
        </p:txBody>
      </p:sp>
      <p:sp>
        <p:nvSpPr>
          <p:cNvPr id="51206" name="Rectangle 5"/>
          <p:cNvSpPr>
            <a:spLocks noChangeArrowheads="1"/>
          </p:cNvSpPr>
          <p:nvPr/>
        </p:nvSpPr>
        <p:spPr bwMode="auto">
          <a:xfrm>
            <a:off x="228600" y="1371600"/>
            <a:ext cx="609600" cy="4572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1800" b="0" i="0" u="none" strike="noStrike" kern="1200" cap="none" spc="0" normalizeH="0" baseline="0" noProof="0">
              <a:ln>
                <a:noFill/>
              </a:ln>
              <a:solidFill>
                <a:srgbClr val="000000"/>
              </a:solidFill>
              <a:effectLst/>
              <a:uLnTx/>
              <a:uFillTx/>
              <a:latin typeface="Arial"/>
              <a:ea typeface="+mn-ea"/>
              <a:cs typeface="Arial"/>
            </a:endParaRPr>
          </a:p>
        </p:txBody>
      </p:sp>
      <p:pic>
        <p:nvPicPr>
          <p:cNvPr id="51207" name="Picture 6"/>
          <p:cNvPicPr>
            <a:picLocks noChangeAspect="1" noChangeArrowheads="1"/>
          </p:cNvPicPr>
          <p:nvPr/>
        </p:nvPicPr>
        <p:blipFill>
          <a:blip r:embed="rId3">
            <a:lum bright="-54000" contrast="72000"/>
            <a:extLst>
              <a:ext uri="{28A0092B-C50C-407E-A947-70E740481C1C}">
                <a14:useLocalDpi xmlns:a14="http://schemas.microsoft.com/office/drawing/2010/main" val="0"/>
              </a:ext>
            </a:extLst>
          </a:blip>
          <a:srcRect t="31755" b="34819"/>
          <a:stretch>
            <a:fillRect/>
          </a:stretch>
        </p:blipFill>
        <p:spPr bwMode="auto">
          <a:xfrm>
            <a:off x="684502" y="4637999"/>
            <a:ext cx="8286750" cy="206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76691352"/>
      </p:ext>
    </p:extLst>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173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60350"/>
            <a:ext cx="3938588" cy="609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1731" name="Text Box 3"/>
          <p:cNvSpPr txBox="1">
            <a:spLocks noChangeArrowheads="1"/>
          </p:cNvSpPr>
          <p:nvPr/>
        </p:nvSpPr>
        <p:spPr bwMode="auto">
          <a:xfrm>
            <a:off x="4140200" y="1382191"/>
            <a:ext cx="47529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altLang="it-IT" sz="2400" b="1" i="0" u="none" strike="noStrike" kern="1200" cap="none" spc="0" normalizeH="0" baseline="0" noProof="0">
                <a:ln>
                  <a:noFill/>
                </a:ln>
                <a:solidFill>
                  <a:srgbClr val="FF3300"/>
                </a:solidFill>
                <a:effectLst/>
                <a:uLnTx/>
                <a:uFillTx/>
                <a:latin typeface="Arial" charset="0"/>
                <a:ea typeface="+mn-ea"/>
                <a:cs typeface="Arial"/>
              </a:rPr>
              <a:t>tendini:</a:t>
            </a:r>
            <a:r>
              <a:rPr kumimoji="0" lang="it-IT" altLang="it-IT" sz="2400" b="1" i="0" u="none" strike="noStrike" kern="1200" cap="none" spc="0" normalizeH="0" baseline="0" noProof="0">
                <a:ln>
                  <a:noFill/>
                </a:ln>
                <a:solidFill>
                  <a:srgbClr val="000000"/>
                </a:solidFill>
                <a:effectLst/>
                <a:uLnTx/>
                <a:uFillTx/>
                <a:latin typeface="Arial" charset="0"/>
                <a:ea typeface="+mn-ea"/>
                <a:cs typeface="Arial"/>
              </a:rPr>
              <a:t> fibre avvolte come funi</a:t>
            </a:r>
          </a:p>
        </p:txBody>
      </p:sp>
      <p:sp>
        <p:nvSpPr>
          <p:cNvPr id="201732" name="Text Box 4"/>
          <p:cNvSpPr txBox="1">
            <a:spLocks noChangeArrowheads="1"/>
          </p:cNvSpPr>
          <p:nvPr/>
        </p:nvSpPr>
        <p:spPr bwMode="auto">
          <a:xfrm>
            <a:off x="4119563" y="2371204"/>
            <a:ext cx="5024437"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altLang="it-IT" sz="2400" b="1" i="0" u="none" strike="noStrike" kern="1200" cap="none" spc="0" normalizeH="0" baseline="0" noProof="0">
                <a:ln>
                  <a:noFill/>
                </a:ln>
                <a:solidFill>
                  <a:srgbClr val="FF3300"/>
                </a:solidFill>
                <a:effectLst/>
                <a:uLnTx/>
                <a:uFillTx/>
                <a:latin typeface="Arial" charset="0"/>
                <a:ea typeface="+mn-ea"/>
                <a:cs typeface="Arial"/>
              </a:rPr>
              <a:t>pelle</a:t>
            </a:r>
            <a:r>
              <a:rPr kumimoji="0" lang="it-IT" altLang="it-IT" sz="2400" b="1" i="0" u="none" strike="noStrike" kern="1200" cap="none" spc="0" normalizeH="0" baseline="0" noProof="0">
                <a:ln>
                  <a:noFill/>
                </a:ln>
                <a:solidFill>
                  <a:srgbClr val="000000"/>
                </a:solidFill>
                <a:effectLst/>
                <a:uLnTx/>
                <a:uFillTx/>
                <a:latin typeface="Arial" charset="0"/>
                <a:ea typeface="+mn-ea"/>
                <a:cs typeface="Arial"/>
              </a:rPr>
              <a:t>: fibre poco intrecciate, ma estese in ogni direzione</a:t>
            </a:r>
          </a:p>
        </p:txBody>
      </p:sp>
      <p:sp>
        <p:nvSpPr>
          <p:cNvPr id="201733" name="Text Box 5"/>
          <p:cNvSpPr txBox="1">
            <a:spLocks noChangeArrowheads="1"/>
          </p:cNvSpPr>
          <p:nvPr/>
        </p:nvSpPr>
        <p:spPr bwMode="auto">
          <a:xfrm>
            <a:off x="4048125" y="3542779"/>
            <a:ext cx="509587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altLang="it-IT" sz="2400" b="1" i="0" u="none" strike="noStrike" kern="1200" cap="none" spc="0" normalizeH="0" baseline="0" noProof="0" dirty="0">
                <a:ln>
                  <a:noFill/>
                </a:ln>
                <a:solidFill>
                  <a:srgbClr val="FF3300"/>
                </a:solidFill>
                <a:effectLst/>
                <a:uLnTx/>
                <a:uFillTx/>
                <a:latin typeface="Arial" charset="0"/>
                <a:ea typeface="+mn-ea"/>
                <a:cs typeface="Arial"/>
              </a:rPr>
              <a:t>parete dei vasi</a:t>
            </a:r>
            <a:r>
              <a:rPr kumimoji="0" lang="it-IT" altLang="it-IT" sz="2400" b="1" i="0" u="none" strike="noStrike" kern="1200" cap="none" spc="0" normalizeH="0" baseline="0" noProof="0" dirty="0">
                <a:ln>
                  <a:noFill/>
                </a:ln>
                <a:solidFill>
                  <a:srgbClr val="000000"/>
                </a:solidFill>
                <a:effectLst/>
                <a:uLnTx/>
                <a:uFillTx/>
                <a:latin typeface="Arial" charset="0"/>
                <a:ea typeface="+mn-ea"/>
                <a:cs typeface="Arial"/>
              </a:rPr>
              <a:t>: reti elicoidali elastiche</a:t>
            </a:r>
          </a:p>
        </p:txBody>
      </p:sp>
      <p:sp>
        <p:nvSpPr>
          <p:cNvPr id="29702" name="Text Box 6"/>
          <p:cNvSpPr txBox="1">
            <a:spLocks noChangeArrowheads="1"/>
          </p:cNvSpPr>
          <p:nvPr/>
        </p:nvSpPr>
        <p:spPr bwMode="auto">
          <a:xfrm>
            <a:off x="3505200" y="5593422"/>
            <a:ext cx="1504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altLang="it-IT" sz="1800" b="1" i="0" u="none" strike="noStrike" kern="1200" cap="none" spc="0" normalizeH="0" baseline="0" noProof="0" dirty="0">
                <a:ln>
                  <a:noFill/>
                </a:ln>
                <a:solidFill>
                  <a:srgbClr val="000000"/>
                </a:solidFill>
                <a:effectLst/>
                <a:uLnTx/>
                <a:uFillTx/>
                <a:latin typeface="Arial" charset="0"/>
                <a:ea typeface="+mn-ea"/>
                <a:cs typeface="Arial"/>
              </a:rPr>
              <a:t>300 X 15 nm</a:t>
            </a:r>
          </a:p>
        </p:txBody>
      </p:sp>
      <p:sp>
        <p:nvSpPr>
          <p:cNvPr id="2" name="CasellaDiTesto 1"/>
          <p:cNvSpPr txBox="1"/>
          <p:nvPr/>
        </p:nvSpPr>
        <p:spPr>
          <a:xfrm>
            <a:off x="3955753" y="116632"/>
            <a:ext cx="4988941"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2000" b="0" i="0" u="none" strike="noStrike" kern="1200" cap="none" spc="0" normalizeH="0" baseline="0" noProof="0" dirty="0">
                <a:ln>
                  <a:noFill/>
                </a:ln>
                <a:solidFill>
                  <a:srgbClr val="000000"/>
                </a:solidFill>
                <a:effectLst/>
                <a:uLnTx/>
                <a:uFillTx/>
                <a:latin typeface="Arial"/>
                <a:ea typeface="+mn-ea"/>
                <a:cs typeface="Arial"/>
              </a:rPr>
              <a:t>I diversi tipi di molecole di collagene si organizzano per generare reticoli compatti o fibrille disposte in fasci o fogli</a:t>
            </a:r>
          </a:p>
        </p:txBody>
      </p:sp>
    </p:spTree>
    <p:extLst>
      <p:ext uri="{BB962C8B-B14F-4D97-AF65-F5344CB8AC3E}">
        <p14:creationId xmlns:p14="http://schemas.microsoft.com/office/powerpoint/2010/main" val="271948532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01730"/>
                                        </p:tgtEl>
                                        <p:attrNameLst>
                                          <p:attrName>style.visibility</p:attrName>
                                        </p:attrNameLst>
                                      </p:cBhvr>
                                      <p:to>
                                        <p:strVal val="visible"/>
                                      </p:to>
                                    </p:set>
                                    <p:anim calcmode="lin" valueType="num">
                                      <p:cBhvr additive="base">
                                        <p:cTn id="7" dur="500" fill="hold"/>
                                        <p:tgtEl>
                                          <p:spTgt spid="201730"/>
                                        </p:tgtEl>
                                        <p:attrNameLst>
                                          <p:attrName>ppt_x</p:attrName>
                                        </p:attrNameLst>
                                      </p:cBhvr>
                                      <p:tavLst>
                                        <p:tav tm="0">
                                          <p:val>
                                            <p:strVal val="#ppt_x"/>
                                          </p:val>
                                        </p:tav>
                                        <p:tav tm="100000">
                                          <p:val>
                                            <p:strVal val="#ppt_x"/>
                                          </p:val>
                                        </p:tav>
                                      </p:tavLst>
                                    </p:anim>
                                    <p:anim calcmode="lin" valueType="num">
                                      <p:cBhvr additive="base">
                                        <p:cTn id="8" dur="500" fill="hold"/>
                                        <p:tgtEl>
                                          <p:spTgt spid="201730"/>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9702"/>
                                        </p:tgtEl>
                                        <p:attrNameLst>
                                          <p:attrName>style.visibility</p:attrName>
                                        </p:attrNameLst>
                                      </p:cBhvr>
                                      <p:to>
                                        <p:strVal val="visible"/>
                                      </p:to>
                                    </p:set>
                                    <p:anim calcmode="lin" valueType="num">
                                      <p:cBhvr additive="base">
                                        <p:cTn id="13" dur="500" fill="hold"/>
                                        <p:tgtEl>
                                          <p:spTgt spid="29702"/>
                                        </p:tgtEl>
                                        <p:attrNameLst>
                                          <p:attrName>ppt_x</p:attrName>
                                        </p:attrNameLst>
                                      </p:cBhvr>
                                      <p:tavLst>
                                        <p:tav tm="0">
                                          <p:val>
                                            <p:strVal val="#ppt_x"/>
                                          </p:val>
                                        </p:tav>
                                        <p:tav tm="100000">
                                          <p:val>
                                            <p:strVal val="#ppt_x"/>
                                          </p:val>
                                        </p:tav>
                                      </p:tavLst>
                                    </p:anim>
                                    <p:anim calcmode="lin" valueType="num">
                                      <p:cBhvr additive="base">
                                        <p:cTn id="14" dur="500" fill="hold"/>
                                        <p:tgtEl>
                                          <p:spTgt spid="29702"/>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201731">
                                            <p:txEl>
                                              <p:pRg st="0" end="0"/>
                                            </p:txEl>
                                          </p:spTgt>
                                        </p:tgtEl>
                                        <p:attrNameLst>
                                          <p:attrName>style.visibility</p:attrName>
                                        </p:attrNameLst>
                                      </p:cBhvr>
                                      <p:to>
                                        <p:strVal val="visible"/>
                                      </p:to>
                                    </p:set>
                                    <p:anim calcmode="lin" valueType="num">
                                      <p:cBhvr additive="base">
                                        <p:cTn id="19" dur="500" fill="hold"/>
                                        <p:tgtEl>
                                          <p:spTgt spid="201731">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0173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201732">
                                            <p:txEl>
                                              <p:pRg st="0" end="0"/>
                                            </p:txEl>
                                          </p:spTgt>
                                        </p:tgtEl>
                                        <p:attrNameLst>
                                          <p:attrName>style.visibility</p:attrName>
                                        </p:attrNameLst>
                                      </p:cBhvr>
                                      <p:to>
                                        <p:strVal val="visible"/>
                                      </p:to>
                                    </p:set>
                                    <p:anim calcmode="lin" valueType="num">
                                      <p:cBhvr additive="base">
                                        <p:cTn id="25" dur="500" fill="hold"/>
                                        <p:tgtEl>
                                          <p:spTgt spid="201732">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0173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01733"/>
                                        </p:tgtEl>
                                        <p:attrNameLst>
                                          <p:attrName>style.visibility</p:attrName>
                                        </p:attrNameLst>
                                      </p:cBhvr>
                                      <p:to>
                                        <p:strVal val="visible"/>
                                      </p:to>
                                    </p:set>
                                    <p:anim calcmode="lin" valueType="num">
                                      <p:cBhvr additive="base">
                                        <p:cTn id="31" dur="500" fill="hold"/>
                                        <p:tgtEl>
                                          <p:spTgt spid="201733"/>
                                        </p:tgtEl>
                                        <p:attrNameLst>
                                          <p:attrName>ppt_x</p:attrName>
                                        </p:attrNameLst>
                                      </p:cBhvr>
                                      <p:tavLst>
                                        <p:tav tm="0">
                                          <p:val>
                                            <p:strVal val="#ppt_x"/>
                                          </p:val>
                                        </p:tav>
                                        <p:tav tm="100000">
                                          <p:val>
                                            <p:strVal val="#ppt_x"/>
                                          </p:val>
                                        </p:tav>
                                      </p:tavLst>
                                    </p:anim>
                                    <p:anim calcmode="lin" valueType="num">
                                      <p:cBhvr additive="base">
                                        <p:cTn id="32" dur="500" fill="hold"/>
                                        <p:tgtEl>
                                          <p:spTgt spid="2017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733" grpId="0"/>
      <p:bldP spid="29702"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v0617"/>
          <p:cNvPicPr>
            <a:picLocks noChangeAspect="1" noChangeArrowheads="1"/>
          </p:cNvPicPr>
          <p:nvPr/>
        </p:nvPicPr>
        <p:blipFill rotWithShape="1">
          <a:blip r:embed="rId2">
            <a:extLst>
              <a:ext uri="{28A0092B-C50C-407E-A947-70E740481C1C}">
                <a14:useLocalDpi xmlns:a14="http://schemas.microsoft.com/office/drawing/2010/main" val="0"/>
              </a:ext>
            </a:extLst>
          </a:blip>
          <a:srcRect l="29893" b="15998"/>
          <a:stretch/>
        </p:blipFill>
        <p:spPr bwMode="auto">
          <a:xfrm>
            <a:off x="120770" y="0"/>
            <a:ext cx="5141793" cy="5538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asellaDiTesto 2"/>
          <p:cNvSpPr txBox="1">
            <a:spLocks noChangeArrowheads="1"/>
          </p:cNvSpPr>
          <p:nvPr/>
        </p:nvSpPr>
        <p:spPr bwMode="auto">
          <a:xfrm>
            <a:off x="5508104" y="3429000"/>
            <a:ext cx="3515126"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altLang="it-IT" sz="1800" b="0" i="0" u="none" strike="noStrike" kern="1200" cap="none" spc="0" normalizeH="0" baseline="0" noProof="0" dirty="0">
                <a:ln>
                  <a:noFill/>
                </a:ln>
                <a:solidFill>
                  <a:srgbClr val="000000"/>
                </a:solidFill>
                <a:effectLst/>
                <a:uLnTx/>
                <a:uFillTx/>
                <a:latin typeface="Arial" charset="0"/>
                <a:ea typeface="+mn-ea"/>
                <a:cs typeface="Arial"/>
              </a:rPr>
              <a:t>Legami idrogeno </a:t>
            </a:r>
            <a:r>
              <a:rPr kumimoji="0" lang="it-IT" altLang="it-IT" sz="1800" b="0" i="0" u="none" strike="noStrike" kern="1200" cap="none" spc="0" normalizeH="0" baseline="0" noProof="0" dirty="0" err="1">
                <a:ln>
                  <a:noFill/>
                </a:ln>
                <a:solidFill>
                  <a:srgbClr val="000000"/>
                </a:solidFill>
                <a:effectLst/>
                <a:uLnTx/>
                <a:uFillTx/>
                <a:latin typeface="Arial" charset="0"/>
                <a:ea typeface="+mn-ea"/>
                <a:cs typeface="Arial"/>
              </a:rPr>
              <a:t>intercatena</a:t>
            </a:r>
            <a:r>
              <a:rPr kumimoji="0" lang="it-IT" altLang="it-IT" sz="1800" b="0" i="0" u="none" strike="noStrike" kern="1200" cap="none" spc="0" normalizeH="0" baseline="0" noProof="0" dirty="0">
                <a:ln>
                  <a:noFill/>
                </a:ln>
                <a:solidFill>
                  <a:srgbClr val="000000"/>
                </a:solidFill>
                <a:effectLst/>
                <a:uLnTx/>
                <a:uFillTx/>
                <a:latin typeface="Arial" charset="0"/>
                <a:ea typeface="+mn-ea"/>
                <a:cs typeface="Arial"/>
              </a:rPr>
              <a:t> si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altLang="it-IT" sz="1800" b="0" i="0" u="none" strike="noStrike" kern="1200" cap="none" spc="0" normalizeH="0" baseline="0" noProof="0" dirty="0">
                <a:ln>
                  <a:noFill/>
                </a:ln>
                <a:solidFill>
                  <a:srgbClr val="000000"/>
                </a:solidFill>
                <a:effectLst/>
                <a:uLnTx/>
                <a:uFillTx/>
                <a:latin typeface="Arial" charset="0"/>
                <a:ea typeface="+mn-ea"/>
                <a:cs typeface="Arial"/>
              </a:rPr>
              <a:t>Formano anche tra gli atomi di </a:t>
            </a:r>
            <a:r>
              <a:rPr kumimoji="0" lang="it-IT" altLang="it-IT" sz="1800" b="0" i="0" u="none" strike="noStrike" kern="1200" cap="none" spc="0" normalizeH="0" baseline="0" noProof="0" dirty="0">
                <a:ln>
                  <a:noFill/>
                </a:ln>
                <a:solidFill>
                  <a:srgbClr val="FF0000"/>
                </a:solidFill>
                <a:effectLst/>
                <a:uLnTx/>
                <a:uFillTx/>
                <a:latin typeface="Arial" charset="0"/>
                <a:ea typeface="+mn-ea"/>
                <a:cs typeface="Arial"/>
              </a:rPr>
              <a:t>N della </a:t>
            </a:r>
            <a:r>
              <a:rPr kumimoji="0" lang="it-IT" altLang="it-IT" sz="1800" b="0" i="0" u="none" strike="noStrike" kern="1200" cap="none" spc="0" normalizeH="0" baseline="0" noProof="0" dirty="0" err="1">
                <a:ln>
                  <a:noFill/>
                </a:ln>
                <a:solidFill>
                  <a:srgbClr val="FF0000"/>
                </a:solidFill>
                <a:effectLst/>
                <a:uLnTx/>
                <a:uFillTx/>
                <a:latin typeface="Arial" charset="0"/>
                <a:ea typeface="+mn-ea"/>
                <a:cs typeface="Arial"/>
              </a:rPr>
              <a:t>Gly</a:t>
            </a:r>
            <a:r>
              <a:rPr kumimoji="0" lang="it-IT" altLang="it-IT" sz="1800" b="0" i="0" u="none" strike="noStrike" kern="1200" cap="none" spc="0" normalizeH="0" baseline="0" noProof="0" dirty="0">
                <a:ln>
                  <a:noFill/>
                </a:ln>
                <a:solidFill>
                  <a:srgbClr val="FF0000"/>
                </a:solidFill>
                <a:effectLst/>
                <a:uLnTx/>
                <a:uFillTx/>
                <a:latin typeface="Arial" charset="0"/>
                <a:ea typeface="+mn-ea"/>
                <a:cs typeface="Arial"/>
              </a:rPr>
              <a:t> e quelli di O della Pro, ma anche con gruppo OH dell’</a:t>
            </a:r>
            <a:r>
              <a:rPr kumimoji="0" lang="it-IT" altLang="it-IT" sz="1800" b="0" i="0" u="none" strike="noStrike" kern="1200" cap="none" spc="0" normalizeH="0" baseline="0" noProof="0" dirty="0" err="1">
                <a:ln>
                  <a:noFill/>
                </a:ln>
                <a:solidFill>
                  <a:srgbClr val="FF0000"/>
                </a:solidFill>
                <a:effectLst/>
                <a:uLnTx/>
                <a:uFillTx/>
                <a:latin typeface="Arial" charset="0"/>
                <a:ea typeface="+mn-ea"/>
                <a:cs typeface="Arial"/>
              </a:rPr>
              <a:t>Hyp</a:t>
            </a:r>
            <a:endParaRPr kumimoji="0" lang="it-IT" altLang="it-IT" sz="1800" b="0" i="0" u="none" strike="noStrike" kern="1200" cap="none" spc="0" normalizeH="0" baseline="0" noProof="0" dirty="0">
              <a:ln>
                <a:noFill/>
              </a:ln>
              <a:solidFill>
                <a:srgbClr val="FF0000"/>
              </a:solidFill>
              <a:effectLst/>
              <a:uLnTx/>
              <a:uFillTx/>
              <a:latin typeface="Arial" charset="0"/>
              <a:ea typeface="+mn-ea"/>
              <a:cs typeface="Arial"/>
            </a:endParaRPr>
          </a:p>
        </p:txBody>
      </p:sp>
      <p:sp>
        <p:nvSpPr>
          <p:cNvPr id="4" name="CasellaDiTesto 3"/>
          <p:cNvSpPr txBox="1">
            <a:spLocks noChangeArrowheads="1"/>
          </p:cNvSpPr>
          <p:nvPr/>
        </p:nvSpPr>
        <p:spPr bwMode="auto">
          <a:xfrm>
            <a:off x="5643563" y="571500"/>
            <a:ext cx="29035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altLang="it-IT" sz="1800" b="0" i="0" u="none" strike="noStrike" kern="1200" cap="none" spc="0" normalizeH="0" baseline="0" noProof="0">
                <a:ln>
                  <a:noFill/>
                </a:ln>
                <a:solidFill>
                  <a:srgbClr val="000000"/>
                </a:solidFill>
                <a:effectLst/>
                <a:uLnTx/>
                <a:uFillTx/>
                <a:latin typeface="Arial" charset="0"/>
                <a:ea typeface="+mn-ea"/>
                <a:cs typeface="Arial"/>
              </a:rPr>
              <a:t>La sequenza Pro-Gly-Hyp</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altLang="it-IT" sz="1800" b="0" i="0" u="none" strike="noStrike" kern="1200" cap="none" spc="0" normalizeH="0" baseline="0" noProof="0">
                <a:ln>
                  <a:noFill/>
                </a:ln>
                <a:solidFill>
                  <a:srgbClr val="000000"/>
                </a:solidFill>
                <a:effectLst/>
                <a:uLnTx/>
                <a:uFillTx/>
                <a:latin typeface="Arial" charset="0"/>
                <a:ea typeface="+mn-ea"/>
                <a:cs typeface="Arial"/>
              </a:rPr>
              <a:t>consente uno stretto</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altLang="it-IT" sz="1800" b="0" i="0" u="none" strike="noStrike" kern="1200" cap="none" spc="0" normalizeH="0" baseline="0" noProof="0">
                <a:ln>
                  <a:noFill/>
                </a:ln>
                <a:solidFill>
                  <a:srgbClr val="000000"/>
                </a:solidFill>
                <a:effectLst/>
                <a:uLnTx/>
                <a:uFillTx/>
                <a:latin typeface="Arial" charset="0"/>
                <a:ea typeface="+mn-ea"/>
                <a:cs typeface="Arial"/>
              </a:rPr>
              <a:t>avvolgimento</a:t>
            </a:r>
          </a:p>
        </p:txBody>
      </p:sp>
      <p:sp>
        <p:nvSpPr>
          <p:cNvPr id="28678" name="Text Box 6"/>
          <p:cNvSpPr txBox="1">
            <a:spLocks noChangeArrowheads="1"/>
          </p:cNvSpPr>
          <p:nvPr/>
        </p:nvSpPr>
        <p:spPr bwMode="auto">
          <a:xfrm>
            <a:off x="5435600" y="1916113"/>
            <a:ext cx="374015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altLang="it-IT" sz="1800" b="0" i="0" u="none" strike="noStrike" kern="1200" cap="none" spc="0" normalizeH="0" baseline="0" noProof="0">
                <a:ln>
                  <a:noFill/>
                </a:ln>
                <a:solidFill>
                  <a:srgbClr val="000000"/>
                </a:solidFill>
                <a:effectLst/>
                <a:uLnTx/>
                <a:uFillTx/>
                <a:latin typeface="Arial"/>
                <a:ea typeface="+mn-ea"/>
                <a:cs typeface="Arial"/>
              </a:rPr>
              <a:t>I puntini rappresentano le superfici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altLang="it-IT" sz="1800" b="0" i="0" u="none" strike="noStrike" kern="1200" cap="none" spc="0" normalizeH="0" baseline="0" noProof="0">
                <a:ln>
                  <a:noFill/>
                </a:ln>
                <a:solidFill>
                  <a:srgbClr val="000000"/>
                </a:solidFill>
                <a:effectLst/>
                <a:uLnTx/>
                <a:uFillTx/>
                <a:latin typeface="Arial"/>
                <a:ea typeface="+mn-ea"/>
                <a:cs typeface="Arial"/>
              </a:rPr>
              <a:t>di van der Waals degli atomi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altLang="it-IT" sz="1800" b="0" i="0" u="none" strike="noStrike" kern="1200" cap="none" spc="0" normalizeH="0" baseline="0" noProof="0">
                <a:ln>
                  <a:noFill/>
                </a:ln>
                <a:solidFill>
                  <a:srgbClr val="000000"/>
                </a:solidFill>
                <a:effectLst/>
                <a:uLnTx/>
                <a:uFillTx/>
                <a:latin typeface="Arial"/>
                <a:ea typeface="+mn-ea"/>
                <a:cs typeface="Arial"/>
              </a:rPr>
              <a:t>strutturali del residuo centrale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altLang="it-IT" sz="1800" b="0" i="0" u="none" strike="noStrike" kern="1200" cap="none" spc="0" normalizeH="0" baseline="0" noProof="0">
                <a:ln>
                  <a:noFill/>
                </a:ln>
                <a:solidFill>
                  <a:srgbClr val="000000"/>
                </a:solidFill>
                <a:effectLst/>
                <a:uLnTx/>
                <a:uFillTx/>
                <a:latin typeface="Arial"/>
                <a:ea typeface="+mn-ea"/>
                <a:cs typeface="Arial"/>
              </a:rPr>
              <a:t>di ogni catena</a:t>
            </a:r>
          </a:p>
        </p:txBody>
      </p:sp>
    </p:spTree>
    <p:extLst>
      <p:ext uri="{BB962C8B-B14F-4D97-AF65-F5344CB8AC3E}">
        <p14:creationId xmlns:p14="http://schemas.microsoft.com/office/powerpoint/2010/main" val="140233755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8678"/>
                                        </p:tgtEl>
                                        <p:attrNameLst>
                                          <p:attrName>style.visibility</p:attrName>
                                        </p:attrNameLst>
                                      </p:cBhvr>
                                      <p:to>
                                        <p:strVal val="visible"/>
                                      </p:to>
                                    </p:set>
                                    <p:anim calcmode="lin" valueType="num">
                                      <p:cBhvr additive="base">
                                        <p:cTn id="13" dur="500" fill="hold"/>
                                        <p:tgtEl>
                                          <p:spTgt spid="28678"/>
                                        </p:tgtEl>
                                        <p:attrNameLst>
                                          <p:attrName>ppt_x</p:attrName>
                                        </p:attrNameLst>
                                      </p:cBhvr>
                                      <p:tavLst>
                                        <p:tav tm="0">
                                          <p:val>
                                            <p:strVal val="#ppt_x"/>
                                          </p:val>
                                        </p:tav>
                                        <p:tav tm="100000">
                                          <p:val>
                                            <p:strVal val="#ppt_x"/>
                                          </p:val>
                                        </p:tav>
                                      </p:tavLst>
                                    </p:anim>
                                    <p:anim calcmode="lin" valueType="num">
                                      <p:cBhvr additive="base">
                                        <p:cTn id="14" dur="500" fill="hold"/>
                                        <p:tgtEl>
                                          <p:spTgt spid="28678"/>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28678"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4">
            <a:extLst>
              <a:ext uri="{FF2B5EF4-FFF2-40B4-BE49-F238E27FC236}">
                <a16:creationId xmlns:a16="http://schemas.microsoft.com/office/drawing/2014/main" id="{250DE023-B456-4C72-899A-04DA57016BF8}"/>
              </a:ext>
            </a:extLst>
          </p:cNvPr>
          <p:cNvPicPr>
            <a:picLocks noChangeAspect="1"/>
          </p:cNvPicPr>
          <p:nvPr/>
        </p:nvPicPr>
        <p:blipFill>
          <a:blip r:embed="rId2"/>
          <a:stretch>
            <a:fillRect/>
          </a:stretch>
        </p:blipFill>
        <p:spPr>
          <a:xfrm>
            <a:off x="675862" y="211285"/>
            <a:ext cx="7772398" cy="6415553"/>
          </a:xfrm>
          <a:prstGeom prst="rect">
            <a:avLst/>
          </a:prstGeom>
        </p:spPr>
      </p:pic>
    </p:spTree>
    <p:extLst>
      <p:ext uri="{BB962C8B-B14F-4D97-AF65-F5344CB8AC3E}">
        <p14:creationId xmlns:p14="http://schemas.microsoft.com/office/powerpoint/2010/main" val="21958248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0825" y="66675"/>
            <a:ext cx="8820150" cy="656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9608516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6"/>
          <p:cNvPicPr>
            <a:picLocks noChangeAspect="1" noChangeArrowheads="1"/>
          </p:cNvPicPr>
          <p:nvPr/>
        </p:nvPicPr>
        <p:blipFill>
          <a:blip r:embed="rId3">
            <a:extLst>
              <a:ext uri="{28A0092B-C50C-407E-A947-70E740481C1C}">
                <a14:useLocalDpi xmlns:a14="http://schemas.microsoft.com/office/drawing/2010/main" val="0"/>
              </a:ext>
            </a:extLst>
          </a:blip>
          <a:srcRect l="30000" t="9230" r="31000" b="9230"/>
          <a:stretch>
            <a:fillRect/>
          </a:stretch>
        </p:blipFill>
        <p:spPr bwMode="auto">
          <a:xfrm>
            <a:off x="3929974" y="0"/>
            <a:ext cx="51054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3" name="Text Box 3"/>
          <p:cNvSpPr txBox="1">
            <a:spLocks noChangeArrowheads="1"/>
          </p:cNvSpPr>
          <p:nvPr/>
        </p:nvSpPr>
        <p:spPr bwMode="auto">
          <a:xfrm>
            <a:off x="108626" y="76200"/>
            <a:ext cx="4128294" cy="5447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altLang="it-IT" sz="1800" b="1" i="0" u="none" strike="noStrike" kern="1200" cap="none" spc="0" normalizeH="0" baseline="0" noProof="0" dirty="0">
                <a:ln>
                  <a:noFill/>
                </a:ln>
                <a:solidFill>
                  <a:srgbClr val="FF0000"/>
                </a:solidFill>
                <a:effectLst/>
                <a:uLnTx/>
                <a:uFillTx/>
                <a:latin typeface="Calibri" panose="020F0502020204030204" pitchFamily="34" charset="0"/>
                <a:ea typeface="+mn-ea"/>
                <a:cs typeface="+mn-cs"/>
              </a:rPr>
              <a:t>La proteina sintetizzata a livello dei ribosomi (citosol)</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altLang="it-IT" sz="1800" b="1" i="0" u="none" strike="noStrike" kern="1200" cap="none" spc="0" normalizeH="0" baseline="0" noProof="0" dirty="0">
              <a:ln>
                <a:noFill/>
              </a:ln>
              <a:solidFill>
                <a:srgbClr val="002060"/>
              </a:solidFill>
              <a:effectLst/>
              <a:uLnTx/>
              <a:uFillTx/>
              <a:latin typeface="Calibri" panose="020F0502020204030204" pitchFamily="34" charset="0"/>
              <a:ea typeface="+mn-ea"/>
              <a:cs typeface="+mn-cs"/>
            </a:endParaRPr>
          </a:p>
          <a:p>
            <a:pPr marL="457200" marR="0" lvl="0" indent="-457200" algn="l" defTabSz="914400" rtl="0" eaLnBrk="1" fontAlgn="base" latinLnBrk="0" hangingPunct="1">
              <a:lnSpc>
                <a:spcPct val="100000"/>
              </a:lnSpc>
              <a:spcBef>
                <a:spcPct val="0"/>
              </a:spcBef>
              <a:spcAft>
                <a:spcPct val="0"/>
              </a:spcAft>
              <a:buClrTx/>
              <a:buSzTx/>
              <a:buFontTx/>
              <a:buAutoNum type="arabicParenR"/>
              <a:tabLst/>
              <a:defRPr/>
            </a:pPr>
            <a:r>
              <a:rPr kumimoji="0" lang="it-IT" altLang="it-IT" sz="1800" b="1" i="0" u="none" strike="noStrike" kern="1200" cap="none" spc="0" normalizeH="0" baseline="0" noProof="0" dirty="0">
                <a:ln>
                  <a:noFill/>
                </a:ln>
                <a:solidFill>
                  <a:srgbClr val="002060"/>
                </a:solidFill>
                <a:effectLst/>
                <a:uLnTx/>
                <a:uFillTx/>
                <a:latin typeface="Calibri" panose="020F0502020204030204" pitchFamily="34" charset="0"/>
                <a:ea typeface="+mn-ea"/>
                <a:cs typeface="+mn-cs"/>
              </a:rPr>
              <a:t>Idrossilata sui residui di prolina e lisina</a:t>
            </a:r>
          </a:p>
          <a:p>
            <a:pPr marR="0" lvl="0" algn="l" defTabSz="914400" rtl="0" eaLnBrk="1" fontAlgn="base" latinLnBrk="0" hangingPunct="1">
              <a:lnSpc>
                <a:spcPct val="100000"/>
              </a:lnSpc>
              <a:spcBef>
                <a:spcPct val="0"/>
              </a:spcBef>
              <a:spcAft>
                <a:spcPct val="0"/>
              </a:spcAft>
              <a:buClrTx/>
              <a:buSzTx/>
              <a:buNone/>
              <a:tabLst/>
              <a:defRPr/>
            </a:pPr>
            <a:endParaRPr kumimoji="0" lang="it-IT" altLang="it-IT" sz="1800" b="1" i="0" u="none" strike="noStrike" kern="1200" cap="none" spc="0" normalizeH="0" baseline="0" noProof="0" dirty="0">
              <a:ln>
                <a:noFill/>
              </a:ln>
              <a:solidFill>
                <a:srgbClr val="002060"/>
              </a:solidFill>
              <a:effectLst/>
              <a:uLnTx/>
              <a:uFillTx/>
              <a:latin typeface="Calibri" panose="020F0502020204030204"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altLang="it-IT" sz="1800" b="1" i="0" u="none" strike="noStrike" kern="1200" cap="none" spc="0" normalizeH="0" baseline="0" noProof="0" dirty="0">
                <a:ln>
                  <a:noFill/>
                </a:ln>
                <a:solidFill>
                  <a:srgbClr val="002060"/>
                </a:solidFill>
                <a:effectLst/>
                <a:uLnTx/>
                <a:uFillTx/>
                <a:latin typeface="Calibri" panose="020F0502020204030204" pitchFamily="34" charset="0"/>
                <a:ea typeface="+mn-ea"/>
                <a:cs typeface="+mn-cs"/>
              </a:rPr>
              <a:t>2) Rilasciata dai ribosomi</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altLang="it-IT" sz="1800" b="1" i="0" u="none" strike="noStrike" kern="1200" cap="none" spc="0" normalizeH="0" baseline="0" noProof="0" dirty="0">
              <a:ln>
                <a:noFill/>
              </a:ln>
              <a:solidFill>
                <a:srgbClr val="002060"/>
              </a:solidFill>
              <a:effectLst/>
              <a:uLnTx/>
              <a:uFillTx/>
              <a:latin typeface="Calibri" panose="020F0502020204030204"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it-IT" altLang="it-IT" sz="1800" b="1" baseline="0" dirty="0">
                <a:solidFill>
                  <a:srgbClr val="002060"/>
                </a:solidFill>
                <a:latin typeface="Calibri" panose="020F0502020204030204" pitchFamily="34" charset="0"/>
              </a:rPr>
              <a:t>3) </a:t>
            </a:r>
            <a:r>
              <a:rPr lang="it-IT" altLang="it-IT" sz="1800" b="1" baseline="0" dirty="0" err="1">
                <a:solidFill>
                  <a:srgbClr val="002060"/>
                </a:solidFill>
                <a:latin typeface="Calibri" panose="020F0502020204030204" pitchFamily="34" charset="0"/>
              </a:rPr>
              <a:t>Glicosilata</a:t>
            </a:r>
            <a:r>
              <a:rPr lang="it-IT" altLang="it-IT" sz="1800" b="1" baseline="0" dirty="0">
                <a:solidFill>
                  <a:srgbClr val="002060"/>
                </a:solidFill>
                <a:latin typeface="Calibri" panose="020F0502020204030204" pitchFamily="34" charset="0"/>
              </a:rPr>
              <a:t> (catene  laterali di lisina idrossilate) (</a:t>
            </a:r>
            <a:r>
              <a:rPr lang="it-IT" altLang="it-IT" sz="1800" b="1" baseline="0" dirty="0" err="1">
                <a:solidFill>
                  <a:srgbClr val="FF0000"/>
                </a:solidFill>
                <a:latin typeface="Calibri" panose="020F0502020204030204" pitchFamily="34" charset="0"/>
              </a:rPr>
              <a:t>procollagene</a:t>
            </a:r>
            <a:r>
              <a:rPr lang="it-IT" altLang="it-IT" sz="1800" b="1" baseline="0" dirty="0">
                <a:solidFill>
                  <a:srgbClr val="FF0000"/>
                </a:solidFill>
                <a:latin typeface="Calibri" panose="020F0502020204030204"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defRPr/>
            </a:pPr>
            <a:endParaRPr lang="it-IT" altLang="it-IT" sz="1800" b="1" baseline="0" dirty="0">
              <a:solidFill>
                <a:srgbClr val="002060"/>
              </a:solidFill>
              <a:latin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it-IT" altLang="it-IT" sz="1800" b="1" baseline="0" dirty="0">
                <a:solidFill>
                  <a:srgbClr val="002060"/>
                </a:solidFill>
                <a:latin typeface="Calibri" panose="020F0502020204030204" pitchFamily="34" charset="0"/>
              </a:rPr>
              <a:t>4) Formazione della tripla elica </a:t>
            </a:r>
            <a:endParaRPr lang="it-IT" altLang="it-IT" sz="1800" b="1" baseline="0" dirty="0">
              <a:solidFill>
                <a:srgbClr val="FF0000"/>
              </a:solidFill>
              <a:latin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it-IT" altLang="it-IT" sz="1800" b="1" baseline="0" dirty="0">
              <a:solidFill>
                <a:srgbClr val="FF0000"/>
              </a:solidFill>
              <a:latin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it-IT" altLang="it-IT" sz="1800" b="1" baseline="0" dirty="0">
                <a:solidFill>
                  <a:srgbClr val="FF0000"/>
                </a:solidFill>
                <a:latin typeface="Calibri" panose="020F0502020204030204" pitchFamily="34" charset="0"/>
              </a:rPr>
              <a:t>5) Secrezione del </a:t>
            </a:r>
            <a:r>
              <a:rPr lang="it-IT" altLang="it-IT" sz="1800" b="1" baseline="0" dirty="0" err="1">
                <a:solidFill>
                  <a:srgbClr val="FF0000"/>
                </a:solidFill>
                <a:latin typeface="Calibri" panose="020F0502020204030204" pitchFamily="34" charset="0"/>
              </a:rPr>
              <a:t>procollagene</a:t>
            </a:r>
            <a:r>
              <a:rPr lang="it-IT" altLang="it-IT" sz="1800" b="1" baseline="0" dirty="0">
                <a:solidFill>
                  <a:srgbClr val="FF0000"/>
                </a:solidFill>
                <a:latin typeface="Calibri" panose="020F0502020204030204" pitchFamily="34" charset="0"/>
              </a:rPr>
              <a:t> dalla cellula</a:t>
            </a:r>
          </a:p>
          <a:p>
            <a:pPr marL="0" marR="0" lvl="0" indent="0" algn="l" defTabSz="914400" rtl="0" eaLnBrk="1" fontAlgn="base" latinLnBrk="0" hangingPunct="1">
              <a:lnSpc>
                <a:spcPct val="100000"/>
              </a:lnSpc>
              <a:spcBef>
                <a:spcPct val="0"/>
              </a:spcBef>
              <a:spcAft>
                <a:spcPct val="0"/>
              </a:spcAft>
              <a:buClrTx/>
              <a:buSzTx/>
              <a:buFontTx/>
              <a:buNone/>
              <a:tabLst/>
              <a:defRPr/>
            </a:pPr>
            <a:endParaRPr lang="it-IT" altLang="it-IT" sz="1800" b="1" baseline="0" dirty="0">
              <a:solidFill>
                <a:srgbClr val="FF0000"/>
              </a:solidFill>
              <a:latin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it-IT" altLang="it-IT" sz="1800" b="1" baseline="0" dirty="0">
              <a:solidFill>
                <a:srgbClr val="FF0000"/>
              </a:solidFill>
              <a:latin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it-IT" altLang="it-IT" sz="1800" b="1" baseline="0" dirty="0">
              <a:solidFill>
                <a:srgbClr val="FF0000"/>
              </a:solidFill>
              <a:latin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altLang="it-IT" sz="2400" b="1" i="0" u="none" strike="noStrike" kern="1200" cap="none" spc="0" normalizeH="0" baseline="0" noProof="0" dirty="0">
              <a:ln>
                <a:noFill/>
              </a:ln>
              <a:solidFill>
                <a:srgbClr val="002060"/>
              </a:solidFill>
              <a:effectLst/>
              <a:uLnTx/>
              <a:uFillTx/>
              <a:latin typeface="Calibri" panose="020F0502020204030204" pitchFamily="34" charset="0"/>
              <a:ea typeface="+mn-ea"/>
              <a:cs typeface="+mn-cs"/>
            </a:endParaRPr>
          </a:p>
        </p:txBody>
      </p:sp>
      <p:sp>
        <p:nvSpPr>
          <p:cNvPr id="30724" name="Text Box 4"/>
          <p:cNvSpPr txBox="1">
            <a:spLocks noChangeArrowheads="1"/>
          </p:cNvSpPr>
          <p:nvPr/>
        </p:nvSpPr>
        <p:spPr bwMode="auto">
          <a:xfrm>
            <a:off x="6588224" y="404664"/>
            <a:ext cx="1901825" cy="3048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altLang="it-IT" sz="1400" b="0"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PREPROCOLLAGENE</a:t>
            </a:r>
          </a:p>
        </p:txBody>
      </p:sp>
      <p:sp>
        <p:nvSpPr>
          <p:cNvPr id="30725" name="Text Box 5"/>
          <p:cNvSpPr txBox="1">
            <a:spLocks noChangeArrowheads="1"/>
          </p:cNvSpPr>
          <p:nvPr/>
        </p:nvSpPr>
        <p:spPr bwMode="auto">
          <a:xfrm>
            <a:off x="3706813" y="2263775"/>
            <a:ext cx="1587500" cy="3048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altLang="it-IT" sz="1400" b="0"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PROCOLLAGENE</a:t>
            </a:r>
          </a:p>
        </p:txBody>
      </p:sp>
      <p:sp>
        <p:nvSpPr>
          <p:cNvPr id="30726" name="Line 6"/>
          <p:cNvSpPr>
            <a:spLocks noChangeShapeType="1"/>
          </p:cNvSpPr>
          <p:nvPr/>
        </p:nvSpPr>
        <p:spPr bwMode="auto">
          <a:xfrm flipV="1">
            <a:off x="4876800" y="2057400"/>
            <a:ext cx="228600" cy="228600"/>
          </a:xfrm>
          <a:prstGeom prst="line">
            <a:avLst/>
          </a:prstGeom>
          <a:noFill/>
          <a:ln w="57150">
            <a:solidFill>
              <a:schemeClr val="accent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it-IT" sz="2400" b="0" i="0" u="none" strike="noStrike" kern="1200" cap="none" spc="0" normalizeH="0" baseline="0" noProof="0">
              <a:ln>
                <a:noFill/>
              </a:ln>
              <a:solidFill>
                <a:srgbClr val="000000"/>
              </a:solidFill>
              <a:effectLst/>
              <a:uLnTx/>
              <a:uFillTx/>
              <a:latin typeface="Calibri" panose="020F0502020204030204" pitchFamily="34" charset="0"/>
              <a:ea typeface="+mn-ea"/>
              <a:cs typeface="+mn-cs"/>
            </a:endParaRPr>
          </a:p>
        </p:txBody>
      </p:sp>
      <p:sp>
        <p:nvSpPr>
          <p:cNvPr id="30727" name="Line 7"/>
          <p:cNvSpPr>
            <a:spLocks noChangeShapeType="1"/>
          </p:cNvSpPr>
          <p:nvPr/>
        </p:nvSpPr>
        <p:spPr bwMode="auto">
          <a:xfrm>
            <a:off x="4713288" y="2514600"/>
            <a:ext cx="319087" cy="304800"/>
          </a:xfrm>
          <a:prstGeom prst="line">
            <a:avLst/>
          </a:prstGeom>
          <a:noFill/>
          <a:ln w="38100">
            <a:solidFill>
              <a:schemeClr val="accent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it-IT" sz="2400" b="0" i="0" u="none" strike="noStrike" kern="1200" cap="none" spc="0" normalizeH="0" baseline="0" noProof="0">
              <a:ln>
                <a:noFill/>
              </a:ln>
              <a:solidFill>
                <a:srgbClr val="000000"/>
              </a:solidFill>
              <a:effectLst/>
              <a:uLnTx/>
              <a:uFillTx/>
              <a:latin typeface="Calibri" panose="020F0502020204030204" pitchFamily="34" charset="0"/>
              <a:ea typeface="+mn-ea"/>
              <a:cs typeface="+mn-cs"/>
            </a:endParaRPr>
          </a:p>
        </p:txBody>
      </p:sp>
      <p:sp>
        <p:nvSpPr>
          <p:cNvPr id="30728" name="Text Box 8"/>
          <p:cNvSpPr txBox="1">
            <a:spLocks noChangeArrowheads="1"/>
          </p:cNvSpPr>
          <p:nvPr/>
        </p:nvSpPr>
        <p:spPr bwMode="auto">
          <a:xfrm>
            <a:off x="3203575" y="4038600"/>
            <a:ext cx="1849438" cy="3048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altLang="it-IT" sz="1400" b="0"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TROPOCOLLAGENE</a:t>
            </a:r>
          </a:p>
        </p:txBody>
      </p:sp>
      <p:sp>
        <p:nvSpPr>
          <p:cNvPr id="30729" name="Text Box 9"/>
          <p:cNvSpPr txBox="1">
            <a:spLocks noChangeArrowheads="1"/>
          </p:cNvSpPr>
          <p:nvPr/>
        </p:nvSpPr>
        <p:spPr bwMode="auto">
          <a:xfrm>
            <a:off x="3557588" y="5257800"/>
            <a:ext cx="1243012" cy="3048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altLang="it-IT" sz="1400" b="0"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COLLAGENE</a:t>
            </a:r>
          </a:p>
        </p:txBody>
      </p:sp>
      <p:sp>
        <p:nvSpPr>
          <p:cNvPr id="3" name="CasellaDiTesto 2">
            <a:extLst>
              <a:ext uri="{FF2B5EF4-FFF2-40B4-BE49-F238E27FC236}">
                <a16:creationId xmlns:a16="http://schemas.microsoft.com/office/drawing/2014/main" id="{B211E1EE-3AF6-0842-8491-E70ED8BCF833}"/>
              </a:ext>
            </a:extLst>
          </p:cNvPr>
          <p:cNvSpPr txBox="1"/>
          <p:nvPr/>
        </p:nvSpPr>
        <p:spPr>
          <a:xfrm>
            <a:off x="213292" y="4642513"/>
            <a:ext cx="3530489"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1" i="0" u="none" strike="noStrike" kern="1200" cap="none" spc="0" normalizeH="0" baseline="0" noProof="0" dirty="0">
                <a:ln>
                  <a:noFill/>
                </a:ln>
                <a:solidFill>
                  <a:srgbClr val="FF0000"/>
                </a:solidFill>
                <a:effectLst/>
                <a:uLnTx/>
                <a:uFillTx/>
                <a:latin typeface="Times New Roman"/>
                <a:ea typeface="+mn-ea"/>
                <a:cs typeface="+mn-cs"/>
              </a:rPr>
              <a:t>PROCOLLAGENE</a:t>
            </a:r>
            <a:r>
              <a:rPr kumimoji="0" lang="it-IT" sz="1800" b="0" i="0" u="none" strike="noStrike" kern="1200" cap="none" spc="0" normalizeH="0" baseline="0" noProof="0" dirty="0">
                <a:ln>
                  <a:noFill/>
                </a:ln>
                <a:solidFill>
                  <a:srgbClr val="FF0000"/>
                </a:solidFill>
                <a:effectLst/>
                <a:uLnTx/>
                <a:uFillTx/>
                <a:latin typeface="Times New Roman"/>
                <a:ea typeface="+mn-ea"/>
                <a:cs typeface="+mn-cs"/>
              </a:rPr>
              <a:t>: contiene 1500 residui di cui 500 localizzati nelle regioni N e C terminali</a:t>
            </a:r>
          </a:p>
          <a:p>
            <a:pPr marL="0" marR="0" lvl="0" indent="0" algn="l" defTabSz="914400" rtl="0" eaLnBrk="1" fontAlgn="auto" latinLnBrk="0" hangingPunct="1">
              <a:lnSpc>
                <a:spcPct val="100000"/>
              </a:lnSpc>
              <a:spcBef>
                <a:spcPts val="0"/>
              </a:spcBef>
              <a:spcAft>
                <a:spcPts val="0"/>
              </a:spcAft>
              <a:buClrTx/>
              <a:buSzTx/>
              <a:buFontTx/>
              <a:buNone/>
              <a:tabLst/>
              <a:defRPr/>
            </a:pPr>
            <a:r>
              <a:rPr lang="it-IT" sz="1800" baseline="0" dirty="0">
                <a:solidFill>
                  <a:srgbClr val="FF0000"/>
                </a:solidFill>
                <a:latin typeface="Times New Roman"/>
              </a:rPr>
              <a:t>(struttura diversa)</a:t>
            </a:r>
            <a:endParaRPr kumimoji="0" lang="it-IT" sz="1800" b="0" i="0" u="none" strike="noStrike" kern="1200" cap="none" spc="0" normalizeH="0" baseline="0" noProof="0" dirty="0">
              <a:ln>
                <a:noFill/>
              </a:ln>
              <a:solidFill>
                <a:srgbClr val="FF0000"/>
              </a:solidFill>
              <a:effectLst/>
              <a:uLnTx/>
              <a:uFillTx/>
              <a:latin typeface="Times New Roman"/>
              <a:ea typeface="+mn-ea"/>
              <a:cs typeface="+mn-cs"/>
            </a:endParaRPr>
          </a:p>
        </p:txBody>
      </p:sp>
    </p:spTree>
    <p:extLst>
      <p:ext uri="{BB962C8B-B14F-4D97-AF65-F5344CB8AC3E}">
        <p14:creationId xmlns:p14="http://schemas.microsoft.com/office/powerpoint/2010/main" val="122088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animEffect transition="in" filter="wipe(down)">
                                      <p:cBhvr>
                                        <p:cTn id="7" dur="500"/>
                                        <p:tgtEl>
                                          <p:spTgt spid="3072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0723">
                                            <p:txEl>
                                              <p:pRg st="2" end="2"/>
                                            </p:txEl>
                                          </p:spTgt>
                                        </p:tgtEl>
                                        <p:attrNameLst>
                                          <p:attrName>style.visibility</p:attrName>
                                        </p:attrNameLst>
                                      </p:cBhvr>
                                      <p:to>
                                        <p:strVal val="visible"/>
                                      </p:to>
                                    </p:set>
                                    <p:animEffect transition="in" filter="wipe(down)">
                                      <p:cBhvr>
                                        <p:cTn id="12" dur="500"/>
                                        <p:tgtEl>
                                          <p:spTgt spid="3072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0723">
                                            <p:txEl>
                                              <p:pRg st="4" end="4"/>
                                            </p:txEl>
                                          </p:spTgt>
                                        </p:tgtEl>
                                        <p:attrNameLst>
                                          <p:attrName>style.visibility</p:attrName>
                                        </p:attrNameLst>
                                      </p:cBhvr>
                                      <p:to>
                                        <p:strVal val="visible"/>
                                      </p:to>
                                    </p:set>
                                    <p:animEffect transition="in" filter="wipe(down)">
                                      <p:cBhvr>
                                        <p:cTn id="17" dur="500"/>
                                        <p:tgtEl>
                                          <p:spTgt spid="3072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0723">
                                            <p:txEl>
                                              <p:pRg st="6" end="6"/>
                                            </p:txEl>
                                          </p:spTgt>
                                        </p:tgtEl>
                                        <p:attrNameLst>
                                          <p:attrName>style.visibility</p:attrName>
                                        </p:attrNameLst>
                                      </p:cBhvr>
                                      <p:to>
                                        <p:strVal val="visible"/>
                                      </p:to>
                                    </p:set>
                                    <p:animEffect transition="in" filter="wipe(down)">
                                      <p:cBhvr>
                                        <p:cTn id="22" dur="500"/>
                                        <p:tgtEl>
                                          <p:spTgt spid="3072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0723">
                                            <p:txEl>
                                              <p:pRg st="8" end="8"/>
                                            </p:txEl>
                                          </p:spTgt>
                                        </p:tgtEl>
                                        <p:attrNameLst>
                                          <p:attrName>style.visibility</p:attrName>
                                        </p:attrNameLst>
                                      </p:cBhvr>
                                      <p:to>
                                        <p:strVal val="visible"/>
                                      </p:to>
                                    </p:set>
                                    <p:animEffect transition="in" filter="wipe(down)">
                                      <p:cBhvr>
                                        <p:cTn id="27" dur="500"/>
                                        <p:tgtEl>
                                          <p:spTgt spid="30723">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30723">
                                            <p:txEl>
                                              <p:pRg st="10" end="10"/>
                                            </p:txEl>
                                          </p:spTgt>
                                        </p:tgtEl>
                                        <p:attrNameLst>
                                          <p:attrName>style.visibility</p:attrName>
                                        </p:attrNameLst>
                                      </p:cBhvr>
                                      <p:to>
                                        <p:strVal val="visible"/>
                                      </p:to>
                                    </p:set>
                                    <p:animEffect transition="in" filter="wipe(down)">
                                      <p:cBhvr>
                                        <p:cTn id="32" dur="500"/>
                                        <p:tgtEl>
                                          <p:spTgt spid="30723">
                                            <p:txEl>
                                              <p:pRg st="10" end="1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wipe(down)">
                                      <p:cBhvr>
                                        <p:cTn id="3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6"/>
          <p:cNvPicPr>
            <a:picLocks noChangeAspect="1" noChangeArrowheads="1"/>
          </p:cNvPicPr>
          <p:nvPr/>
        </p:nvPicPr>
        <p:blipFill>
          <a:blip r:embed="rId3">
            <a:extLst>
              <a:ext uri="{28A0092B-C50C-407E-A947-70E740481C1C}">
                <a14:useLocalDpi xmlns:a14="http://schemas.microsoft.com/office/drawing/2010/main" val="0"/>
              </a:ext>
            </a:extLst>
          </a:blip>
          <a:srcRect l="30000" t="9230" r="31000" b="9230"/>
          <a:stretch>
            <a:fillRect/>
          </a:stretch>
        </p:blipFill>
        <p:spPr bwMode="auto">
          <a:xfrm>
            <a:off x="3962400" y="0"/>
            <a:ext cx="51054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4" name="Text Box 4"/>
          <p:cNvSpPr txBox="1">
            <a:spLocks noChangeArrowheads="1"/>
          </p:cNvSpPr>
          <p:nvPr/>
        </p:nvSpPr>
        <p:spPr bwMode="auto">
          <a:xfrm>
            <a:off x="6588224" y="404664"/>
            <a:ext cx="1901825" cy="3048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altLang="it-IT" sz="1400" b="0"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PREPROCOLLAGENE</a:t>
            </a:r>
          </a:p>
        </p:txBody>
      </p:sp>
      <p:sp>
        <p:nvSpPr>
          <p:cNvPr id="30725" name="Text Box 5"/>
          <p:cNvSpPr txBox="1">
            <a:spLocks noChangeArrowheads="1"/>
          </p:cNvSpPr>
          <p:nvPr/>
        </p:nvSpPr>
        <p:spPr bwMode="auto">
          <a:xfrm>
            <a:off x="3706813" y="2263775"/>
            <a:ext cx="1587500" cy="3048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altLang="it-IT" sz="1400" b="0"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PROCOLLAGENE</a:t>
            </a:r>
          </a:p>
        </p:txBody>
      </p:sp>
      <p:sp>
        <p:nvSpPr>
          <p:cNvPr id="30726" name="Line 6"/>
          <p:cNvSpPr>
            <a:spLocks noChangeShapeType="1"/>
          </p:cNvSpPr>
          <p:nvPr/>
        </p:nvSpPr>
        <p:spPr bwMode="auto">
          <a:xfrm flipV="1">
            <a:off x="4876800" y="2057400"/>
            <a:ext cx="228600" cy="228600"/>
          </a:xfrm>
          <a:prstGeom prst="line">
            <a:avLst/>
          </a:prstGeom>
          <a:noFill/>
          <a:ln w="57150">
            <a:solidFill>
              <a:schemeClr val="accent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it-IT" sz="2400" b="0" i="0" u="none" strike="noStrike" kern="1200" cap="none" spc="0" normalizeH="0" baseline="0" noProof="0">
              <a:ln>
                <a:noFill/>
              </a:ln>
              <a:solidFill>
                <a:srgbClr val="000000"/>
              </a:solidFill>
              <a:effectLst/>
              <a:uLnTx/>
              <a:uFillTx/>
              <a:latin typeface="Calibri" panose="020F0502020204030204" pitchFamily="34" charset="0"/>
              <a:ea typeface="+mn-ea"/>
              <a:cs typeface="+mn-cs"/>
            </a:endParaRPr>
          </a:p>
        </p:txBody>
      </p:sp>
      <p:sp>
        <p:nvSpPr>
          <p:cNvPr id="30727" name="Line 7"/>
          <p:cNvSpPr>
            <a:spLocks noChangeShapeType="1"/>
          </p:cNvSpPr>
          <p:nvPr/>
        </p:nvSpPr>
        <p:spPr bwMode="auto">
          <a:xfrm>
            <a:off x="4713288" y="2514600"/>
            <a:ext cx="319087" cy="304800"/>
          </a:xfrm>
          <a:prstGeom prst="line">
            <a:avLst/>
          </a:prstGeom>
          <a:noFill/>
          <a:ln w="38100">
            <a:solidFill>
              <a:schemeClr val="accent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it-IT" sz="2400" b="0" i="0" u="none" strike="noStrike" kern="1200" cap="none" spc="0" normalizeH="0" baseline="0" noProof="0">
              <a:ln>
                <a:noFill/>
              </a:ln>
              <a:solidFill>
                <a:srgbClr val="000000"/>
              </a:solidFill>
              <a:effectLst/>
              <a:uLnTx/>
              <a:uFillTx/>
              <a:latin typeface="Calibri" panose="020F0502020204030204" pitchFamily="34" charset="0"/>
              <a:ea typeface="+mn-ea"/>
              <a:cs typeface="+mn-cs"/>
            </a:endParaRPr>
          </a:p>
        </p:txBody>
      </p:sp>
      <p:sp>
        <p:nvSpPr>
          <p:cNvPr id="30728" name="Text Box 8"/>
          <p:cNvSpPr txBox="1">
            <a:spLocks noChangeArrowheads="1"/>
          </p:cNvSpPr>
          <p:nvPr/>
        </p:nvSpPr>
        <p:spPr bwMode="auto">
          <a:xfrm>
            <a:off x="3203575" y="4038600"/>
            <a:ext cx="1849438" cy="3048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altLang="it-IT" sz="1400" b="0"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TROPOCOLLAGENE</a:t>
            </a:r>
          </a:p>
        </p:txBody>
      </p:sp>
      <p:sp>
        <p:nvSpPr>
          <p:cNvPr id="30729" name="Text Box 9"/>
          <p:cNvSpPr txBox="1">
            <a:spLocks noChangeArrowheads="1"/>
          </p:cNvSpPr>
          <p:nvPr/>
        </p:nvSpPr>
        <p:spPr bwMode="auto">
          <a:xfrm>
            <a:off x="3203575" y="5398315"/>
            <a:ext cx="1243012" cy="3048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altLang="it-IT" sz="1400" b="0"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rPr>
              <a:t>COLLAGENE</a:t>
            </a:r>
          </a:p>
        </p:txBody>
      </p:sp>
      <p:sp>
        <p:nvSpPr>
          <p:cNvPr id="3" name="CasellaDiTesto 2">
            <a:extLst>
              <a:ext uri="{FF2B5EF4-FFF2-40B4-BE49-F238E27FC236}">
                <a16:creationId xmlns:a16="http://schemas.microsoft.com/office/drawing/2014/main" id="{9F318A94-08C5-5D1F-7BE9-835C823511B7}"/>
              </a:ext>
            </a:extLst>
          </p:cNvPr>
          <p:cNvSpPr txBox="1"/>
          <p:nvPr/>
        </p:nvSpPr>
        <p:spPr>
          <a:xfrm>
            <a:off x="431911" y="475322"/>
            <a:ext cx="3530489"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1" i="0" u="none" strike="noStrike" kern="1200" cap="none" spc="0" normalizeH="0" baseline="0" noProof="0" dirty="0">
                <a:ln>
                  <a:noFill/>
                </a:ln>
                <a:solidFill>
                  <a:srgbClr val="FF0000"/>
                </a:solidFill>
                <a:effectLst/>
                <a:uLnTx/>
                <a:uFillTx/>
                <a:latin typeface="Times New Roman"/>
                <a:ea typeface="+mn-ea"/>
                <a:cs typeface="+mn-cs"/>
              </a:rPr>
              <a:t>PROCOLLAGENE</a:t>
            </a:r>
            <a:r>
              <a:rPr kumimoji="0" lang="it-IT" sz="1800" b="0" i="0" u="none" strike="noStrike" kern="1200" cap="none" spc="0" normalizeH="0" baseline="0" noProof="0" dirty="0">
                <a:ln>
                  <a:noFill/>
                </a:ln>
                <a:solidFill>
                  <a:srgbClr val="FF0000"/>
                </a:solidFill>
                <a:effectLst/>
                <a:uLnTx/>
                <a:uFillTx/>
                <a:latin typeface="Times New Roman"/>
                <a:ea typeface="+mn-ea"/>
                <a:cs typeface="+mn-cs"/>
              </a:rPr>
              <a:t>: contiene 1500 residui di cui 500 localizzati nelle regioni N e C terminali</a:t>
            </a:r>
          </a:p>
          <a:p>
            <a:pPr marL="0" marR="0" lvl="0" indent="0" algn="l" defTabSz="914400" rtl="0" eaLnBrk="1" fontAlgn="auto" latinLnBrk="0" hangingPunct="1">
              <a:lnSpc>
                <a:spcPct val="100000"/>
              </a:lnSpc>
              <a:spcBef>
                <a:spcPts val="0"/>
              </a:spcBef>
              <a:spcAft>
                <a:spcPts val="0"/>
              </a:spcAft>
              <a:buClrTx/>
              <a:buSzTx/>
              <a:buFontTx/>
              <a:buNone/>
              <a:tabLst/>
              <a:defRPr/>
            </a:pPr>
            <a:r>
              <a:rPr lang="it-IT" sz="1800" baseline="0" dirty="0">
                <a:solidFill>
                  <a:srgbClr val="FF0000"/>
                </a:solidFill>
                <a:latin typeface="Times New Roman"/>
              </a:rPr>
              <a:t>(struttura diversa)</a:t>
            </a:r>
            <a:endParaRPr kumimoji="0" lang="it-IT" sz="1800" b="0" i="0" u="none" strike="noStrike" kern="1200" cap="none" spc="0" normalizeH="0" baseline="0" noProof="0" dirty="0">
              <a:ln>
                <a:noFill/>
              </a:ln>
              <a:solidFill>
                <a:srgbClr val="FF0000"/>
              </a:solidFill>
              <a:effectLst/>
              <a:uLnTx/>
              <a:uFillTx/>
              <a:latin typeface="Times New Roman"/>
              <a:ea typeface="+mn-ea"/>
              <a:cs typeface="+mn-cs"/>
            </a:endParaRPr>
          </a:p>
        </p:txBody>
      </p:sp>
      <p:sp>
        <p:nvSpPr>
          <p:cNvPr id="5" name="CasellaDiTesto 4">
            <a:extLst>
              <a:ext uri="{FF2B5EF4-FFF2-40B4-BE49-F238E27FC236}">
                <a16:creationId xmlns:a16="http://schemas.microsoft.com/office/drawing/2014/main" id="{21C729CE-F554-07E7-DA2D-200C6EFC9C69}"/>
              </a:ext>
            </a:extLst>
          </p:cNvPr>
          <p:cNvSpPr txBox="1"/>
          <p:nvPr/>
        </p:nvSpPr>
        <p:spPr>
          <a:xfrm>
            <a:off x="121270" y="2380640"/>
            <a:ext cx="3681007" cy="1754326"/>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altLang="it-IT" sz="1800" b="1" i="0" u="none" strike="noStrike" kern="1200" cap="none" spc="0" normalizeH="0" baseline="0" noProof="0" dirty="0">
                <a:ln>
                  <a:noFill/>
                </a:ln>
                <a:solidFill>
                  <a:srgbClr val="002060"/>
                </a:solidFill>
                <a:effectLst/>
                <a:uLnTx/>
                <a:uFillTx/>
                <a:latin typeface="Calibri" panose="020F0502020204030204" pitchFamily="34" charset="0"/>
                <a:ea typeface="+mn-ea"/>
                <a:cs typeface="+mn-cs"/>
              </a:rPr>
              <a:t>-Rimozione domini N-</a:t>
            </a:r>
            <a:r>
              <a:rPr kumimoji="0" lang="it-IT" altLang="it-IT" sz="1800" b="1" i="0" u="none" strike="noStrike" kern="1200" cap="none" spc="0" normalizeH="0" baseline="0" noProof="0" dirty="0" err="1">
                <a:ln>
                  <a:noFill/>
                </a:ln>
                <a:solidFill>
                  <a:srgbClr val="002060"/>
                </a:solidFill>
                <a:effectLst/>
                <a:uLnTx/>
                <a:uFillTx/>
                <a:latin typeface="Calibri" panose="020F0502020204030204" pitchFamily="34" charset="0"/>
                <a:ea typeface="+mn-ea"/>
                <a:cs typeface="+mn-cs"/>
              </a:rPr>
              <a:t>teminali</a:t>
            </a:r>
            <a:r>
              <a:rPr kumimoji="0" lang="it-IT" altLang="it-IT" sz="1800" b="1" i="0" u="none" strike="noStrike" kern="1200" cap="none" spc="0" normalizeH="0" baseline="0" noProof="0" dirty="0">
                <a:ln>
                  <a:noFill/>
                </a:ln>
                <a:solidFill>
                  <a:srgbClr val="002060"/>
                </a:solidFill>
                <a:effectLst/>
                <a:uLnTx/>
                <a:uFillTx/>
                <a:latin typeface="Calibri" panose="020F0502020204030204" pitchFamily="34" charset="0"/>
                <a:ea typeface="+mn-ea"/>
                <a:cs typeface="+mn-cs"/>
              </a:rPr>
              <a:t> e C-terminali (Taglio di legami peptidici)</a:t>
            </a:r>
          </a:p>
          <a:p>
            <a:pPr marL="0" marR="0" lvl="0" indent="0" algn="l" defTabSz="914400" rtl="0" eaLnBrk="1" fontAlgn="base" latinLnBrk="0" hangingPunct="1">
              <a:lnSpc>
                <a:spcPct val="100000"/>
              </a:lnSpc>
              <a:spcBef>
                <a:spcPct val="0"/>
              </a:spcBef>
              <a:spcAft>
                <a:spcPct val="0"/>
              </a:spcAft>
              <a:buClrTx/>
              <a:buSzTx/>
              <a:buFontTx/>
              <a:buNone/>
              <a:tabLst/>
              <a:defRPr/>
            </a:pPr>
            <a:endParaRPr lang="it-IT" altLang="it-IT" sz="1800" b="1" baseline="0" dirty="0">
              <a:solidFill>
                <a:srgbClr val="002060"/>
              </a:solidFill>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altLang="it-IT" sz="1800" b="1" i="0" u="none" strike="noStrike" kern="1200" cap="none" spc="0" normalizeH="0" baseline="0" noProof="0" dirty="0">
              <a:ln>
                <a:noFill/>
              </a:ln>
              <a:solidFill>
                <a:srgbClr val="002060"/>
              </a:solidFill>
              <a:effectLst/>
              <a:uLnTx/>
              <a:uFillTx/>
              <a:latin typeface="Calibri" panose="020F0502020204030204"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it-IT" altLang="it-IT" sz="1800" b="1" baseline="0" dirty="0">
              <a:solidFill>
                <a:srgbClr val="002060"/>
              </a:solidFill>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altLang="it-IT" sz="1800" b="1" i="0" u="none" strike="noStrike" kern="1200" cap="none" spc="0" normalizeH="0" baseline="0" noProof="0" dirty="0">
              <a:ln>
                <a:noFill/>
              </a:ln>
              <a:solidFill>
                <a:srgbClr val="002060"/>
              </a:solidFill>
              <a:effectLst/>
              <a:uLnTx/>
              <a:uFillTx/>
              <a:latin typeface="Calibri" panose="020F0502020204030204" pitchFamily="34" charset="0"/>
              <a:ea typeface="+mn-ea"/>
              <a:cs typeface="+mn-cs"/>
            </a:endParaRPr>
          </a:p>
        </p:txBody>
      </p:sp>
      <p:sp>
        <p:nvSpPr>
          <p:cNvPr id="6" name="Freccia in giù 5">
            <a:extLst>
              <a:ext uri="{FF2B5EF4-FFF2-40B4-BE49-F238E27FC236}">
                <a16:creationId xmlns:a16="http://schemas.microsoft.com/office/drawing/2014/main" id="{9722019A-AEE3-054C-045C-1EC26B775F4C}"/>
              </a:ext>
            </a:extLst>
          </p:cNvPr>
          <p:cNvSpPr/>
          <p:nvPr/>
        </p:nvSpPr>
        <p:spPr>
          <a:xfrm>
            <a:off x="1266092" y="1739253"/>
            <a:ext cx="332232" cy="63793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CasellaDiTesto 6">
            <a:extLst>
              <a:ext uri="{FF2B5EF4-FFF2-40B4-BE49-F238E27FC236}">
                <a16:creationId xmlns:a16="http://schemas.microsoft.com/office/drawing/2014/main" id="{010124E1-99F2-4226-B50B-A9A09E447417}"/>
              </a:ext>
            </a:extLst>
          </p:cNvPr>
          <p:cNvSpPr txBox="1"/>
          <p:nvPr/>
        </p:nvSpPr>
        <p:spPr>
          <a:xfrm>
            <a:off x="1575589" y="1726619"/>
            <a:ext cx="132068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1" i="0" u="none" strike="noStrike" kern="1200" cap="none" spc="0" normalizeH="0" baseline="0" noProof="0" dirty="0">
                <a:ln>
                  <a:noFill/>
                </a:ln>
                <a:solidFill>
                  <a:srgbClr val="FF0000"/>
                </a:solidFill>
                <a:effectLst/>
                <a:uLnTx/>
                <a:uFillTx/>
                <a:latin typeface="Times New Roman"/>
                <a:ea typeface="+mn-ea"/>
                <a:cs typeface="+mn-cs"/>
              </a:rPr>
              <a:t>proteasi</a:t>
            </a:r>
            <a:endParaRPr kumimoji="0" lang="it-IT" sz="1800" b="0" i="0" u="none" strike="noStrike" kern="1200" cap="none" spc="0" normalizeH="0" baseline="0" noProof="0" dirty="0">
              <a:ln>
                <a:noFill/>
              </a:ln>
              <a:solidFill>
                <a:srgbClr val="FF0000"/>
              </a:solidFill>
              <a:effectLst/>
              <a:uLnTx/>
              <a:uFillTx/>
              <a:latin typeface="Times New Roman"/>
              <a:ea typeface="+mn-ea"/>
              <a:cs typeface="+mn-cs"/>
            </a:endParaRPr>
          </a:p>
        </p:txBody>
      </p:sp>
      <p:sp>
        <p:nvSpPr>
          <p:cNvPr id="8" name="Freccia in giù 7">
            <a:extLst>
              <a:ext uri="{FF2B5EF4-FFF2-40B4-BE49-F238E27FC236}">
                <a16:creationId xmlns:a16="http://schemas.microsoft.com/office/drawing/2014/main" id="{76BA00E0-AB60-637C-47BF-75D17C7A5013}"/>
              </a:ext>
            </a:extLst>
          </p:cNvPr>
          <p:cNvSpPr/>
          <p:nvPr/>
        </p:nvSpPr>
        <p:spPr>
          <a:xfrm>
            <a:off x="1266092" y="2982187"/>
            <a:ext cx="332232" cy="63793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CasellaDiTesto 8">
            <a:extLst>
              <a:ext uri="{FF2B5EF4-FFF2-40B4-BE49-F238E27FC236}">
                <a16:creationId xmlns:a16="http://schemas.microsoft.com/office/drawing/2014/main" id="{9902387E-4E9B-5BA5-497D-0510F680252C}"/>
              </a:ext>
            </a:extLst>
          </p:cNvPr>
          <p:cNvSpPr txBox="1"/>
          <p:nvPr/>
        </p:nvSpPr>
        <p:spPr>
          <a:xfrm>
            <a:off x="193840" y="3601509"/>
            <a:ext cx="3864023" cy="286232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1" i="0" u="none" strike="noStrike" kern="1200" cap="none" spc="0" normalizeH="0" baseline="0" noProof="0" dirty="0">
                <a:ln>
                  <a:noFill/>
                </a:ln>
                <a:solidFill>
                  <a:srgbClr val="FF0000"/>
                </a:solidFill>
                <a:effectLst/>
                <a:uLnTx/>
                <a:uFillTx/>
                <a:latin typeface="Times New Roman"/>
                <a:ea typeface="+mn-ea"/>
                <a:cs typeface="+mn-cs"/>
              </a:rPr>
              <a:t>TROPOCOLLAGENE</a:t>
            </a:r>
          </a:p>
          <a:p>
            <a:pPr marL="0" marR="0" lvl="0" indent="0" algn="l" defTabSz="914400" rtl="0" eaLnBrk="1" fontAlgn="auto" latinLnBrk="0" hangingPunct="1">
              <a:lnSpc>
                <a:spcPct val="100000"/>
              </a:lnSpc>
              <a:spcBef>
                <a:spcPts val="0"/>
              </a:spcBef>
              <a:spcAft>
                <a:spcPts val="0"/>
              </a:spcAft>
              <a:buClrTx/>
              <a:buSzTx/>
              <a:buFontTx/>
              <a:buNone/>
              <a:tabLst/>
              <a:defRPr/>
            </a:pPr>
            <a:r>
              <a:rPr lang="it-IT" sz="1800" b="1" baseline="0" dirty="0">
                <a:solidFill>
                  <a:srgbClr val="FF0000"/>
                </a:solidFill>
                <a:latin typeface="Times New Roman"/>
              </a:rPr>
              <a:t>(1000 residui </a:t>
            </a:r>
            <a:r>
              <a:rPr lang="it-IT" sz="1800" b="1" baseline="0" dirty="0" err="1">
                <a:solidFill>
                  <a:srgbClr val="FF0000"/>
                </a:solidFill>
                <a:latin typeface="Times New Roman"/>
              </a:rPr>
              <a:t>aminoacidici</a:t>
            </a:r>
            <a:r>
              <a:rPr lang="it-IT" sz="1800" b="1" baseline="0" dirty="0">
                <a:solidFill>
                  <a:srgbClr val="FF0000"/>
                </a:solidFill>
                <a:latin typeface="Times New Roman"/>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it-IT" sz="1800" b="1" baseline="0" dirty="0">
              <a:solidFill>
                <a:srgbClr val="FF0000"/>
              </a:solidFill>
              <a:latin typeface="Times New Roman"/>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it-IT" sz="1800" b="1" baseline="0" dirty="0">
              <a:solidFill>
                <a:srgbClr val="FF0000"/>
              </a:solidFill>
              <a:latin typeface="Times New Roman"/>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it-IT" sz="1800" b="1" i="0" u="none" strike="noStrike" kern="1200" cap="none" spc="0" normalizeH="0" baseline="0" noProof="0" dirty="0">
                <a:ln>
                  <a:noFill/>
                </a:ln>
                <a:solidFill>
                  <a:srgbClr val="FF0000"/>
                </a:solidFill>
                <a:effectLst/>
                <a:uLnTx/>
                <a:uFillTx/>
                <a:latin typeface="Times New Roman"/>
                <a:ea typeface="+mn-ea"/>
                <a:cs typeface="+mn-cs"/>
              </a:rPr>
              <a:t>Disposizione </a:t>
            </a:r>
            <a:r>
              <a:rPr kumimoji="0" lang="it-IT" sz="1800" b="1" i="0" u="none" strike="noStrike" kern="1200" cap="none" spc="0" normalizeH="0" baseline="0" noProof="0" dirty="0" err="1">
                <a:ln>
                  <a:noFill/>
                </a:ln>
                <a:solidFill>
                  <a:srgbClr val="FF0000"/>
                </a:solidFill>
                <a:effectLst/>
                <a:uLnTx/>
                <a:uFillTx/>
                <a:latin typeface="Times New Roman"/>
                <a:ea typeface="+mn-ea"/>
                <a:cs typeface="+mn-cs"/>
              </a:rPr>
              <a:t>sfalzata</a:t>
            </a:r>
            <a:endParaRPr kumimoji="0" lang="it-IT" sz="1800" b="1" i="0" u="none" strike="noStrike" kern="1200" cap="none" spc="0" normalizeH="0" baseline="0" noProof="0" dirty="0">
              <a:ln>
                <a:noFill/>
              </a:ln>
              <a:solidFill>
                <a:srgbClr val="FF0000"/>
              </a:solidFill>
              <a:effectLst/>
              <a:uLnTx/>
              <a:uFillTx/>
              <a:latin typeface="Times New Roman"/>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it-IT" sz="1800" b="1" baseline="0" dirty="0">
                <a:solidFill>
                  <a:srgbClr val="FF0000"/>
                </a:solidFill>
                <a:latin typeface="Times New Roman"/>
              </a:rPr>
              <a:t>Deaminazione dei residui di lisina</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it-IT" sz="1800" b="1" baseline="0" dirty="0">
              <a:solidFill>
                <a:srgbClr val="FF0000"/>
              </a:solidFill>
              <a:latin typeface="Times New Roman"/>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it-IT" sz="1800" b="1" baseline="0" dirty="0">
              <a:solidFill>
                <a:srgbClr val="FF0000"/>
              </a:solidFill>
              <a:latin typeface="Times New Roman"/>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it-IT" sz="1800" b="1" baseline="0" dirty="0">
              <a:solidFill>
                <a:srgbClr val="FF0000"/>
              </a:solidFill>
              <a:latin typeface="Times New Roman"/>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it-IT" sz="1800" b="1" baseline="0" dirty="0">
              <a:solidFill>
                <a:srgbClr val="FF0000"/>
              </a:solidFill>
              <a:latin typeface="Times New Roman"/>
            </a:endParaRPr>
          </a:p>
        </p:txBody>
      </p:sp>
      <p:sp>
        <p:nvSpPr>
          <p:cNvPr id="10" name="Freccia in giù 9">
            <a:extLst>
              <a:ext uri="{FF2B5EF4-FFF2-40B4-BE49-F238E27FC236}">
                <a16:creationId xmlns:a16="http://schemas.microsoft.com/office/drawing/2014/main" id="{13892486-23B5-1FE2-4D1D-EFE95C296B95}"/>
              </a:ext>
            </a:extLst>
          </p:cNvPr>
          <p:cNvSpPr/>
          <p:nvPr/>
        </p:nvSpPr>
        <p:spPr>
          <a:xfrm>
            <a:off x="1200361" y="4197926"/>
            <a:ext cx="332231" cy="57911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2" name="Group 6">
            <a:extLst>
              <a:ext uri="{FF2B5EF4-FFF2-40B4-BE49-F238E27FC236}">
                <a16:creationId xmlns:a16="http://schemas.microsoft.com/office/drawing/2014/main" id="{E547E86E-E18A-32B3-2C98-D1FA556103F9}"/>
              </a:ext>
            </a:extLst>
          </p:cNvPr>
          <p:cNvGrpSpPr>
            <a:grpSpLocks/>
          </p:cNvGrpSpPr>
          <p:nvPr/>
        </p:nvGrpSpPr>
        <p:grpSpPr bwMode="auto">
          <a:xfrm>
            <a:off x="914401" y="5355835"/>
            <a:ext cx="1441284" cy="1026843"/>
            <a:chOff x="1584" y="2400"/>
            <a:chExt cx="927" cy="960"/>
          </a:xfrm>
        </p:grpSpPr>
        <p:pic>
          <p:nvPicPr>
            <p:cNvPr id="4" name="Picture 7">
              <a:extLst>
                <a:ext uri="{FF2B5EF4-FFF2-40B4-BE49-F238E27FC236}">
                  <a16:creationId xmlns:a16="http://schemas.microsoft.com/office/drawing/2014/main" id="{41E72B31-E036-2C5B-11B2-F0F26902162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52136" t="58813" b="4007"/>
            <a:stretch>
              <a:fillRect/>
            </a:stretch>
          </p:blipFill>
          <p:spPr bwMode="auto">
            <a:xfrm>
              <a:off x="1584" y="2400"/>
              <a:ext cx="927" cy="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Box 8">
              <a:extLst>
                <a:ext uri="{FF2B5EF4-FFF2-40B4-BE49-F238E27FC236}">
                  <a16:creationId xmlns:a16="http://schemas.microsoft.com/office/drawing/2014/main" id="{85C456A5-A067-FCAD-360C-DE5C59342277}"/>
                </a:ext>
              </a:extLst>
            </p:cNvPr>
            <p:cNvSpPr txBox="1">
              <a:spLocks noChangeArrowheads="1"/>
            </p:cNvSpPr>
            <p:nvPr/>
          </p:nvSpPr>
          <p:spPr bwMode="auto">
            <a:xfrm>
              <a:off x="1776" y="3198"/>
              <a:ext cx="423" cy="1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altLang="it-IT" sz="2000" b="0" i="0" u="none" strike="noStrike" kern="1200" cap="none" spc="0" normalizeH="0" baseline="0" noProof="0" dirty="0" err="1">
                  <a:ln>
                    <a:noFill/>
                  </a:ln>
                  <a:solidFill>
                    <a:srgbClr val="000000"/>
                  </a:solidFill>
                  <a:effectLst/>
                  <a:uLnTx/>
                  <a:uFillTx/>
                  <a:latin typeface="Calibri" panose="020F0502020204030204" pitchFamily="34" charset="0"/>
                  <a:ea typeface="+mn-ea"/>
                  <a:cs typeface="+mn-cs"/>
                </a:rPr>
                <a:t>allisina</a:t>
              </a:r>
              <a:r>
                <a:rPr kumimoji="0" lang="it-IT" altLang="it-IT" sz="20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      </a:t>
              </a:r>
            </a:p>
          </p:txBody>
        </p:sp>
      </p:grpSp>
      <p:sp>
        <p:nvSpPr>
          <p:cNvPr id="13" name="CasellaDiTesto 12">
            <a:extLst>
              <a:ext uri="{FF2B5EF4-FFF2-40B4-BE49-F238E27FC236}">
                <a16:creationId xmlns:a16="http://schemas.microsoft.com/office/drawing/2014/main" id="{3DD7A524-2452-7A01-36B4-086DE470C43D}"/>
              </a:ext>
            </a:extLst>
          </p:cNvPr>
          <p:cNvSpPr txBox="1"/>
          <p:nvPr/>
        </p:nvSpPr>
        <p:spPr>
          <a:xfrm>
            <a:off x="99367" y="6283319"/>
            <a:ext cx="4572000" cy="400110"/>
          </a:xfrm>
          <a:prstGeom prst="rect">
            <a:avLst/>
          </a:prstGeom>
          <a:solidFill>
            <a:schemeClr val="bg1"/>
          </a:solid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it-IT" sz="2000" b="1" i="0" u="none" strike="noStrike" kern="1200" cap="none" spc="0" normalizeH="0" baseline="0" noProof="0" dirty="0">
                <a:ln>
                  <a:noFill/>
                </a:ln>
                <a:solidFill>
                  <a:srgbClr val="FF0000"/>
                </a:solidFill>
                <a:effectLst/>
                <a:uLnTx/>
                <a:uFillTx/>
                <a:latin typeface="Times New Roman"/>
                <a:ea typeface="+mn-ea"/>
                <a:cs typeface="+mn-cs"/>
              </a:rPr>
              <a:t>Formazione dei legami crociati</a:t>
            </a:r>
            <a:endParaRPr kumimoji="0" lang="it-IT" sz="2000" b="0" i="0" u="none" strike="noStrike" kern="1200" cap="none" spc="0" normalizeH="0" baseline="0" noProof="0" dirty="0">
              <a:ln>
                <a:noFill/>
              </a:ln>
              <a:solidFill>
                <a:srgbClr val="FF0000"/>
              </a:solidFill>
              <a:effectLst/>
              <a:uLnTx/>
              <a:uFillTx/>
              <a:latin typeface="Times New Roman"/>
              <a:ea typeface="+mn-ea"/>
              <a:cs typeface="+mn-cs"/>
            </a:endParaRPr>
          </a:p>
        </p:txBody>
      </p:sp>
    </p:spTree>
    <p:extLst>
      <p:ext uri="{BB962C8B-B14F-4D97-AF65-F5344CB8AC3E}">
        <p14:creationId xmlns:p14="http://schemas.microsoft.com/office/powerpoint/2010/main" val="417483890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descr="0405 Amino_aci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8540" y="544463"/>
            <a:ext cx="9007475" cy="354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vale 4"/>
          <p:cNvSpPr/>
          <p:nvPr/>
        </p:nvSpPr>
        <p:spPr>
          <a:xfrm>
            <a:off x="2143125" y="1571625"/>
            <a:ext cx="1000125" cy="1285875"/>
          </a:xfrm>
          <a:prstGeom prst="ellipse">
            <a:avLst/>
          </a:prstGeom>
          <a:no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it-IT" sz="1800" b="0" i="0" u="none" strike="noStrike" kern="1200" cap="none" spc="0" normalizeH="0" baseline="0" noProof="0">
              <a:ln>
                <a:noFill/>
              </a:ln>
              <a:solidFill>
                <a:srgbClr val="FFFFFF"/>
              </a:solidFill>
              <a:effectLst/>
              <a:uLnTx/>
              <a:uFillTx/>
              <a:latin typeface="Arial"/>
              <a:ea typeface="+mn-ea"/>
              <a:cs typeface="Arial"/>
            </a:endParaRPr>
          </a:p>
        </p:txBody>
      </p:sp>
      <p:pic>
        <p:nvPicPr>
          <p:cNvPr id="6" name="Picture 4" descr="Hy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84263" y="4284663"/>
            <a:ext cx="6488112" cy="2501900"/>
          </a:xfrm>
          <a:prstGeom prst="rect">
            <a:avLst/>
          </a:prstGeom>
          <a:solidFill>
            <a:srgbClr val="FFFFFF"/>
          </a:solidFill>
          <a:ln w="28575">
            <a:solidFill>
              <a:srgbClr val="000000"/>
            </a:solidFill>
            <a:miter lim="800000"/>
            <a:headEnd/>
            <a:tailEnd/>
          </a:ln>
        </p:spPr>
      </p:pic>
      <p:sp>
        <p:nvSpPr>
          <p:cNvPr id="8" name="Parentesi graffa aperta 7"/>
          <p:cNvSpPr/>
          <p:nvPr/>
        </p:nvSpPr>
        <p:spPr>
          <a:xfrm rot="5400000">
            <a:off x="2143125" y="2643188"/>
            <a:ext cx="1285875" cy="1857375"/>
          </a:xfrm>
          <a:prstGeom prst="leftBrace">
            <a:avLst/>
          </a:prstGeom>
          <a:ln>
            <a:solidFill>
              <a:srgbClr val="FF3300"/>
            </a:solidFill>
          </a:ln>
        </p:spPr>
        <p:style>
          <a:lnRef idx="3">
            <a:schemeClr val="accent2"/>
          </a:lnRef>
          <a:fillRef idx="0">
            <a:schemeClr val="accent2"/>
          </a:fillRef>
          <a:effectRef idx="2">
            <a:schemeClr val="accent2"/>
          </a:effectRef>
          <a:fontRef idx="minor">
            <a:schemeClr val="tx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it-IT" sz="1800" b="0" i="0" u="none" strike="noStrike" kern="1200" cap="none" spc="0" normalizeH="0" baseline="0" noProof="0">
              <a:ln>
                <a:noFill/>
              </a:ln>
              <a:solidFill>
                <a:srgbClr val="000000"/>
              </a:solidFill>
              <a:effectLst/>
              <a:uLnTx/>
              <a:uFillTx/>
              <a:latin typeface="Arial"/>
              <a:ea typeface="+mn-ea"/>
              <a:cs typeface="Arial"/>
            </a:endParaRPr>
          </a:p>
        </p:txBody>
      </p:sp>
      <p:sp>
        <p:nvSpPr>
          <p:cNvPr id="9" name="Ovale 8"/>
          <p:cNvSpPr/>
          <p:nvPr/>
        </p:nvSpPr>
        <p:spPr>
          <a:xfrm>
            <a:off x="7429500" y="1571625"/>
            <a:ext cx="1071563" cy="1285875"/>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it-IT" sz="1800" b="0" i="0" u="none" strike="noStrike" kern="1200" cap="none" spc="0" normalizeH="0" baseline="0" noProof="0">
              <a:ln>
                <a:noFill/>
              </a:ln>
              <a:solidFill>
                <a:srgbClr val="FFFFFF"/>
              </a:solidFill>
              <a:effectLst/>
              <a:uLnTx/>
              <a:uFillTx/>
              <a:latin typeface="Arial"/>
              <a:ea typeface="+mn-ea"/>
              <a:cs typeface="Arial"/>
            </a:endParaRPr>
          </a:p>
        </p:txBody>
      </p:sp>
      <p:cxnSp>
        <p:nvCxnSpPr>
          <p:cNvPr id="11" name="Connettore 2 10"/>
          <p:cNvCxnSpPr/>
          <p:nvPr/>
        </p:nvCxnSpPr>
        <p:spPr>
          <a:xfrm rot="5400000">
            <a:off x="6536532" y="2964656"/>
            <a:ext cx="1428750" cy="1071563"/>
          </a:xfrm>
          <a:prstGeom prst="straightConnector1">
            <a:avLst/>
          </a:prstGeom>
          <a:ln>
            <a:solidFill>
              <a:srgbClr val="00B050"/>
            </a:solidFill>
            <a:tailEnd type="arrow"/>
          </a:ln>
        </p:spPr>
        <p:style>
          <a:lnRef idx="3">
            <a:schemeClr val="accent2"/>
          </a:lnRef>
          <a:fillRef idx="0">
            <a:schemeClr val="accent2"/>
          </a:fillRef>
          <a:effectRef idx="2">
            <a:schemeClr val="accent2"/>
          </a:effectRef>
          <a:fontRef idx="minor">
            <a:schemeClr val="tx1"/>
          </a:fontRef>
        </p:style>
      </p:cxnSp>
      <p:sp>
        <p:nvSpPr>
          <p:cNvPr id="10" name="Text Box 7"/>
          <p:cNvSpPr txBox="1">
            <a:spLocks noChangeArrowheads="1"/>
          </p:cNvSpPr>
          <p:nvPr/>
        </p:nvSpPr>
        <p:spPr bwMode="auto">
          <a:xfrm>
            <a:off x="755576" y="116632"/>
            <a:ext cx="8064896" cy="369332"/>
          </a:xfrm>
          <a:prstGeom prst="rect">
            <a:avLst/>
          </a:prstGeom>
          <a:noFill/>
          <a:ln w="9525">
            <a:noFill/>
            <a:miter lim="800000"/>
            <a:headEnd/>
            <a:tailEnd/>
          </a:ln>
          <a:effectLst>
            <a:outerShdw dist="35921" dir="2700000" algn="ctr" rotWithShape="0">
              <a:schemeClr val="bg1"/>
            </a:outerShdw>
          </a:effec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1" i="0" u="none" strike="noStrike" kern="1200" cap="none" spc="0" normalizeH="0" baseline="0" noProof="0" dirty="0">
                <a:ln>
                  <a:noFill/>
                </a:ln>
                <a:solidFill>
                  <a:srgbClr val="333399"/>
                </a:solidFill>
                <a:effectLst/>
                <a:uLnTx/>
                <a:uFillTx/>
                <a:latin typeface="Comic Sans MS" pitchFamily="66" charset="0"/>
                <a:ea typeface="+mn-ea"/>
                <a:cs typeface="Arial" charset="0"/>
              </a:rPr>
              <a:t>MODIFICAZIONI POSTRADUZIONALI: </a:t>
            </a:r>
            <a:r>
              <a:rPr kumimoji="0" lang="it-IT" sz="1800" b="1" i="0" u="sng" strike="noStrike" kern="1200" cap="none" spc="0" normalizeH="0" baseline="0" noProof="0" dirty="0">
                <a:ln>
                  <a:noFill/>
                </a:ln>
                <a:solidFill>
                  <a:srgbClr val="FF0000"/>
                </a:solidFill>
                <a:effectLst/>
                <a:uLnTx/>
                <a:uFillTx/>
                <a:latin typeface="Comic Sans MS" pitchFamily="66" charset="0"/>
                <a:ea typeface="+mn-ea"/>
                <a:cs typeface="Arial" charset="0"/>
              </a:rPr>
              <a:t>IDROSSILAZIONE</a:t>
            </a:r>
          </a:p>
        </p:txBody>
      </p:sp>
      <p:sp>
        <p:nvSpPr>
          <p:cNvPr id="2" name="CasellaDiTesto 1"/>
          <p:cNvSpPr txBox="1"/>
          <p:nvPr/>
        </p:nvSpPr>
        <p:spPr>
          <a:xfrm>
            <a:off x="1927081" y="6304009"/>
            <a:ext cx="178766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err="1">
                <a:ln>
                  <a:noFill/>
                </a:ln>
                <a:solidFill>
                  <a:srgbClr val="000000"/>
                </a:solidFill>
                <a:effectLst/>
                <a:uLnTx/>
                <a:uFillTx/>
                <a:latin typeface="Arial"/>
                <a:ea typeface="+mn-ea"/>
                <a:cs typeface="Arial"/>
              </a:rPr>
              <a:t>Prolil-idrossilasi</a:t>
            </a:r>
            <a:endParaRPr kumimoji="0" lang="it-IT" sz="1800" b="0" i="0" u="none" strike="noStrike" kern="1200" cap="none" spc="0" normalizeH="0" baseline="0" noProof="0" dirty="0">
              <a:ln>
                <a:noFill/>
              </a:ln>
              <a:solidFill>
                <a:srgbClr val="000000"/>
              </a:solidFill>
              <a:effectLst/>
              <a:uLnTx/>
              <a:uFillTx/>
              <a:latin typeface="Arial"/>
              <a:ea typeface="+mn-ea"/>
              <a:cs typeface="Arial"/>
            </a:endParaRPr>
          </a:p>
        </p:txBody>
      </p:sp>
      <p:sp>
        <p:nvSpPr>
          <p:cNvPr id="12" name="CasellaDiTesto 11"/>
          <p:cNvSpPr txBox="1"/>
          <p:nvPr/>
        </p:nvSpPr>
        <p:spPr>
          <a:xfrm>
            <a:off x="4860032" y="6304009"/>
            <a:ext cx="1749197"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err="1">
                <a:ln>
                  <a:noFill/>
                </a:ln>
                <a:solidFill>
                  <a:srgbClr val="000000"/>
                </a:solidFill>
                <a:effectLst/>
                <a:uLnTx/>
                <a:uFillTx/>
                <a:latin typeface="Arial"/>
                <a:ea typeface="+mn-ea"/>
                <a:cs typeface="Arial"/>
              </a:rPr>
              <a:t>Lisin-idrossilasi</a:t>
            </a:r>
            <a:endParaRPr kumimoji="0" lang="it-IT" sz="1800" b="0" i="0" u="none" strike="noStrike" kern="1200" cap="none" spc="0" normalizeH="0" baseline="0" noProof="0" dirty="0">
              <a:ln>
                <a:noFill/>
              </a:ln>
              <a:solidFill>
                <a:srgbClr val="000000"/>
              </a:solidFill>
              <a:effectLst/>
              <a:uLnTx/>
              <a:uFillTx/>
              <a:latin typeface="Arial"/>
              <a:ea typeface="+mn-ea"/>
              <a:cs typeface="Arial"/>
            </a:endParaRPr>
          </a:p>
        </p:txBody>
      </p:sp>
      <p:sp>
        <p:nvSpPr>
          <p:cNvPr id="3" name="CasellaDiTesto 2">
            <a:extLst>
              <a:ext uri="{FF2B5EF4-FFF2-40B4-BE49-F238E27FC236}">
                <a16:creationId xmlns:a16="http://schemas.microsoft.com/office/drawing/2014/main" id="{1AFF3344-6959-A288-CFDC-B8DB89907BBF}"/>
              </a:ext>
            </a:extLst>
          </p:cNvPr>
          <p:cNvSpPr txBox="1">
            <a:spLocks noChangeArrowheads="1"/>
          </p:cNvSpPr>
          <p:nvPr/>
        </p:nvSpPr>
        <p:spPr bwMode="auto">
          <a:xfrm>
            <a:off x="4217643" y="2909550"/>
            <a:ext cx="23526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1800" b="0" i="0" u="none" strike="noStrike" kern="1200" cap="none" spc="0" normalizeH="0" baseline="0" noProof="0" dirty="0">
                <a:ln>
                  <a:noFill/>
                </a:ln>
                <a:solidFill>
                  <a:srgbClr val="FF0000"/>
                </a:solidFill>
                <a:effectLst/>
                <a:uLnTx/>
                <a:uFillTx/>
                <a:latin typeface="Arial" charset="0"/>
                <a:ea typeface="+mn-ea"/>
                <a:cs typeface="Arial" charset="0"/>
              </a:rPr>
              <a:t>ACIDO ASCORBICO</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1800" b="0" i="0" u="none" strike="noStrike" kern="1200" cap="none" spc="0" normalizeH="0" baseline="0" noProof="0" dirty="0">
                <a:ln>
                  <a:noFill/>
                </a:ln>
                <a:solidFill>
                  <a:srgbClr val="FF0000"/>
                </a:solidFill>
                <a:effectLst/>
                <a:uLnTx/>
                <a:uFillTx/>
                <a:latin typeface="Arial" charset="0"/>
                <a:ea typeface="+mn-ea"/>
                <a:cs typeface="Arial" charset="0"/>
              </a:rPr>
              <a:t>(vitamina C)</a:t>
            </a:r>
          </a:p>
        </p:txBody>
      </p:sp>
    </p:spTree>
    <p:extLst>
      <p:ext uri="{BB962C8B-B14F-4D97-AF65-F5344CB8AC3E}">
        <p14:creationId xmlns:p14="http://schemas.microsoft.com/office/powerpoint/2010/main" val="134291367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par>
                                <p:cTn id="8" presetID="9"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dissolve">
                                      <p:cBhvr>
                                        <p:cTn id="10" dur="500"/>
                                        <p:tgtEl>
                                          <p:spTgt spid="8"/>
                                        </p:tgtEl>
                                      </p:cBhvr>
                                    </p:animEffect>
                                  </p:childTnLst>
                                </p:cTn>
                              </p:par>
                              <p:par>
                                <p:cTn id="11" presetID="9"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dissolve">
                                      <p:cBhvr>
                                        <p:cTn id="13" dur="500"/>
                                        <p:tgtEl>
                                          <p:spTgt spid="6"/>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dissolve">
                                      <p:cBhvr>
                                        <p:cTn id="18" dur="500"/>
                                        <p:tgtEl>
                                          <p:spTgt spid="9"/>
                                        </p:tgtEl>
                                      </p:cBhvr>
                                    </p:animEffect>
                                  </p:childTnLst>
                                </p:cTn>
                              </p:par>
                              <p:par>
                                <p:cTn id="19" presetID="9" presetClass="entr" presetSubtype="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dissolve">
                                      <p:cBhvr>
                                        <p:cTn id="21" dur="500"/>
                                        <p:tgtEl>
                                          <p:spTgt spid="11"/>
                                        </p:tgtEl>
                                      </p:cBhvr>
                                    </p:animEffect>
                                  </p:childTnLst>
                                </p:cTn>
                              </p:par>
                            </p:childTnLst>
                          </p:cTn>
                        </p:par>
                      </p:childTnLst>
                    </p:cTn>
                  </p:par>
                  <p:par>
                    <p:cTn id="22" fill="hold">
                      <p:stCondLst>
                        <p:cond delay="indefinite"/>
                      </p:stCondLst>
                      <p:childTnLst>
                        <p:par>
                          <p:cTn id="23" fill="hold">
                            <p:stCondLst>
                              <p:cond delay="0"/>
                            </p:stCondLst>
                            <p:childTnLst>
                              <p:par>
                                <p:cTn id="24" presetID="27" presetClass="entr" presetSubtype="0" fill="hold" grpId="0" nodeType="clickEffect">
                                  <p:stCondLst>
                                    <p:cond delay="0"/>
                                  </p:stCondLst>
                                  <p:iterate type="lt">
                                    <p:tmPct val="50000"/>
                                  </p:iterate>
                                  <p:childTnLst>
                                    <p:set>
                                      <p:cBhvr>
                                        <p:cTn id="25" dur="1" fill="hold">
                                          <p:stCondLst>
                                            <p:cond delay="0"/>
                                          </p:stCondLst>
                                        </p:cTn>
                                        <p:tgtEl>
                                          <p:spTgt spid="10"/>
                                        </p:tgtEl>
                                        <p:attrNameLst>
                                          <p:attrName>style.visibility</p:attrName>
                                        </p:attrNameLst>
                                      </p:cBhvr>
                                      <p:to>
                                        <p:strVal val="visible"/>
                                      </p:to>
                                    </p:set>
                                    <p:anim calcmode="discrete" valueType="clr">
                                      <p:cBhvr override="childStyle">
                                        <p:cTn id="26" dur="80"/>
                                        <p:tgtEl>
                                          <p:spTgt spid="10"/>
                                        </p:tgtEl>
                                        <p:attrNameLst>
                                          <p:attrName>style.color</p:attrName>
                                        </p:attrNameLst>
                                      </p:cBhvr>
                                      <p:tavLst>
                                        <p:tav tm="0">
                                          <p:val>
                                            <p:clrVal>
                                              <a:schemeClr val="accent2"/>
                                            </p:clrVal>
                                          </p:val>
                                        </p:tav>
                                        <p:tav tm="50000">
                                          <p:val>
                                            <p:clrVal>
                                              <a:schemeClr val="hlink"/>
                                            </p:clrVal>
                                          </p:val>
                                        </p:tav>
                                      </p:tavLst>
                                    </p:anim>
                                    <p:anim calcmode="discrete" valueType="clr">
                                      <p:cBhvr>
                                        <p:cTn id="27" dur="80"/>
                                        <p:tgtEl>
                                          <p:spTgt spid="10"/>
                                        </p:tgtEl>
                                        <p:attrNameLst>
                                          <p:attrName>fillcolor</p:attrName>
                                        </p:attrNameLst>
                                      </p:cBhvr>
                                      <p:tavLst>
                                        <p:tav tm="0">
                                          <p:val>
                                            <p:clrVal>
                                              <a:schemeClr val="accent2"/>
                                            </p:clrVal>
                                          </p:val>
                                        </p:tav>
                                        <p:tav tm="50000">
                                          <p:val>
                                            <p:clrVal>
                                              <a:schemeClr val="hlink"/>
                                            </p:clrVal>
                                          </p:val>
                                        </p:tav>
                                      </p:tavLst>
                                    </p:anim>
                                    <p:set>
                                      <p:cBhvr>
                                        <p:cTn id="28" dur="80"/>
                                        <p:tgtEl>
                                          <p:spTgt spid="10"/>
                                        </p:tgtEl>
                                        <p:attrNameLst>
                                          <p:attrName>fill.type</p:attrName>
                                        </p:attrNameLst>
                                      </p:cBhvr>
                                      <p:to>
                                        <p:strVal val="solid"/>
                                      </p:to>
                                    </p:set>
                                  </p:childTnLst>
                                </p:cTn>
                              </p:par>
                              <p:par>
                                <p:cTn id="29" presetID="9" presetClass="entr" presetSubtype="0" fill="hold" grpId="0" nodeType="with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dissolve">
                                      <p:cBhvr>
                                        <p:cTn id="3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9" grpId="0" animBg="1"/>
      <p:bldP spid="10" grpId="0"/>
      <p:bldP spid="3"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01490" y="5726349"/>
            <a:ext cx="4572000" cy="923330"/>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it-IT" sz="1800" baseline="0" dirty="0">
              <a:solidFill>
                <a:srgbClr val="000000"/>
              </a:solidFill>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srgbClr val="000000"/>
                </a:solidFill>
                <a:effectLst/>
                <a:uLnTx/>
                <a:uFillTx/>
                <a:latin typeface="Arial"/>
                <a:ea typeface="+mn-ea"/>
                <a:cs typeface="Arial"/>
              </a:rPr>
              <a:t>La sua origine è nota solo dagli anni 30, benché sia una delle malattie più antiche.</a:t>
            </a:r>
          </a:p>
        </p:txBody>
      </p:sp>
      <p:sp>
        <p:nvSpPr>
          <p:cNvPr id="3" name="AutoShape 2" descr="Risultati immagini per scorbut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000000"/>
              </a:solidFill>
              <a:effectLst/>
              <a:uLnTx/>
              <a:uFillTx/>
              <a:latin typeface="Arial"/>
              <a:ea typeface="+mn-ea"/>
              <a:cs typeface="Arial"/>
            </a:endParaRPr>
          </a:p>
        </p:txBody>
      </p:sp>
      <p:sp>
        <p:nvSpPr>
          <p:cNvPr id="4" name="AutoShape 4" descr="Risultati immagini per scorbuto"/>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000000"/>
              </a:solidFill>
              <a:effectLst/>
              <a:uLnTx/>
              <a:uFillTx/>
              <a:latin typeface="Arial"/>
              <a:ea typeface="+mn-ea"/>
              <a:cs typeface="Arial"/>
            </a:endParaRPr>
          </a:p>
        </p:txBody>
      </p:sp>
      <p:pic>
        <p:nvPicPr>
          <p:cNvPr id="1030" name="Picture 6" descr="Risultati immagini per scorbut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6891" y="3861048"/>
            <a:ext cx="3600400" cy="2027026"/>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37290" y="208321"/>
            <a:ext cx="4903597" cy="36200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 Box 7">
            <a:extLst>
              <a:ext uri="{FF2B5EF4-FFF2-40B4-BE49-F238E27FC236}">
                <a16:creationId xmlns:a16="http://schemas.microsoft.com/office/drawing/2014/main" id="{2E8CE07A-5551-FA5E-20FA-1B57F3C128D9}"/>
              </a:ext>
            </a:extLst>
          </p:cNvPr>
          <p:cNvSpPr txBox="1">
            <a:spLocks noChangeArrowheads="1"/>
          </p:cNvSpPr>
          <p:nvPr/>
        </p:nvSpPr>
        <p:spPr bwMode="auto">
          <a:xfrm>
            <a:off x="4906710" y="4267200"/>
            <a:ext cx="4389689" cy="2308324"/>
          </a:xfrm>
          <a:prstGeom prst="rect">
            <a:avLst/>
          </a:prstGeom>
          <a:noFill/>
          <a:ln w="9525">
            <a:noFill/>
            <a:miter lim="800000"/>
            <a:headEnd/>
            <a:tailEnd/>
          </a:ln>
          <a:effectLst>
            <a:outerShdw dist="35921" dir="2700000" algn="ctr" rotWithShape="0">
              <a:schemeClr val="bg1"/>
            </a:outerShdw>
          </a:effectLst>
        </p:spPr>
        <p:txBody>
          <a:bodyPr wrap="square">
            <a:spAutoFit/>
          </a:bodyPr>
          <a:lstStyle/>
          <a:p>
            <a:pPr marL="285750" indent="-285750" fontAlgn="auto">
              <a:spcBef>
                <a:spcPts val="0"/>
              </a:spcBef>
              <a:spcAft>
                <a:spcPts val="0"/>
              </a:spcAft>
              <a:buFontTx/>
              <a:buChar char="-"/>
              <a:defRPr/>
            </a:pPr>
            <a:r>
              <a:rPr kumimoji="0" lang="it-IT" sz="1600" b="1" i="0" u="sng" strike="noStrike" kern="1200" cap="none" spc="0" normalizeH="0" baseline="0" dirty="0">
                <a:ln>
                  <a:noFill/>
                </a:ln>
                <a:solidFill>
                  <a:srgbClr val="333399"/>
                </a:solidFill>
                <a:effectLst/>
                <a:uLnTx/>
                <a:uFillTx/>
                <a:latin typeface="Comic Sans MS" pitchFamily="66" charset="0"/>
                <a:ea typeface="+mn-ea"/>
                <a:cs typeface="Arial" charset="0"/>
              </a:rPr>
              <a:t>Lesioni della pelle e delle gengive</a:t>
            </a:r>
          </a:p>
          <a:p>
            <a:pPr marL="285750" indent="-285750" fontAlgn="auto">
              <a:spcBef>
                <a:spcPts val="0"/>
              </a:spcBef>
              <a:spcAft>
                <a:spcPts val="0"/>
              </a:spcAft>
              <a:buFontTx/>
              <a:buChar char="-"/>
              <a:defRPr/>
            </a:pPr>
            <a:endParaRPr kumimoji="0" lang="it-IT" sz="1600" b="1" i="0" u="sng" strike="noStrike" kern="1200" cap="none" spc="0" normalizeH="0" baseline="0" dirty="0">
              <a:ln>
                <a:noFill/>
              </a:ln>
              <a:solidFill>
                <a:srgbClr val="333399"/>
              </a:solidFill>
              <a:effectLst/>
              <a:uLnTx/>
              <a:uFillTx/>
              <a:latin typeface="Comic Sans MS" pitchFamily="66" charset="0"/>
              <a:ea typeface="+mn-ea"/>
              <a:cs typeface="Arial" charset="0"/>
            </a:endParaRPr>
          </a:p>
          <a:p>
            <a:pPr marL="285750" indent="-285750" fontAlgn="auto">
              <a:spcBef>
                <a:spcPts val="0"/>
              </a:spcBef>
              <a:spcAft>
                <a:spcPts val="0"/>
              </a:spcAft>
              <a:buFontTx/>
              <a:buChar char="-"/>
              <a:defRPr/>
            </a:pPr>
            <a:r>
              <a:rPr lang="it-IT" sz="1600" b="1" u="sng" baseline="0" dirty="0">
                <a:solidFill>
                  <a:srgbClr val="333399"/>
                </a:solidFill>
                <a:latin typeface="Comic Sans MS" pitchFamily="66" charset="0"/>
                <a:cs typeface="Arial" charset="0"/>
              </a:rPr>
              <a:t>Indebolimento dei vasi sanguigni</a:t>
            </a:r>
            <a:endParaRPr kumimoji="0" lang="it-IT" sz="1600" b="1" i="0" u="sng" strike="noStrike" kern="1200" cap="none" spc="0" normalizeH="0" baseline="0" dirty="0">
              <a:ln>
                <a:noFill/>
              </a:ln>
              <a:solidFill>
                <a:srgbClr val="333399"/>
              </a:solidFill>
              <a:effectLst/>
              <a:uLnTx/>
              <a:uFillTx/>
              <a:latin typeface="Comic Sans MS" pitchFamily="66" charset="0"/>
              <a:ea typeface="+mn-ea"/>
              <a:cs typeface="Arial" charset="0"/>
            </a:endParaRPr>
          </a:p>
          <a:p>
            <a:pPr marL="285750" indent="-285750" fontAlgn="auto">
              <a:spcBef>
                <a:spcPts val="0"/>
              </a:spcBef>
              <a:spcAft>
                <a:spcPts val="0"/>
              </a:spcAft>
              <a:buFontTx/>
              <a:buChar char="-"/>
              <a:defRPr/>
            </a:pPr>
            <a:endParaRPr kumimoji="0" lang="it-IT" sz="1600" b="1" i="0" u="sng" strike="noStrike" kern="1200" cap="none" spc="0" normalizeH="0" baseline="0" dirty="0">
              <a:ln>
                <a:noFill/>
              </a:ln>
              <a:solidFill>
                <a:srgbClr val="333399"/>
              </a:solidFill>
              <a:effectLst/>
              <a:uLnTx/>
              <a:uFillTx/>
              <a:latin typeface="Comic Sans MS" pitchFamily="66" charset="0"/>
              <a:ea typeface="+mn-ea"/>
              <a:cs typeface="Arial" charset="0"/>
            </a:endParaRPr>
          </a:p>
          <a:p>
            <a:pPr marL="285750" indent="-285750" fontAlgn="auto">
              <a:spcBef>
                <a:spcPts val="0"/>
              </a:spcBef>
              <a:spcAft>
                <a:spcPts val="0"/>
              </a:spcAft>
              <a:buFontTx/>
              <a:buChar char="-"/>
              <a:defRPr/>
            </a:pPr>
            <a:r>
              <a:rPr lang="it-IT" sz="1600" b="1" baseline="0" dirty="0">
                <a:solidFill>
                  <a:srgbClr val="333399"/>
                </a:solidFill>
                <a:latin typeface="Comic Sans MS" pitchFamily="66" charset="0"/>
                <a:cs typeface="Arial" charset="0"/>
              </a:rPr>
              <a:t>Sintomi:</a:t>
            </a:r>
          </a:p>
          <a:p>
            <a:pPr fontAlgn="auto">
              <a:spcBef>
                <a:spcPts val="0"/>
              </a:spcBef>
              <a:spcAft>
                <a:spcPts val="0"/>
              </a:spcAft>
              <a:defRPr/>
            </a:pPr>
            <a:r>
              <a:rPr lang="it-IT" sz="1600" b="1" baseline="0" dirty="0">
                <a:solidFill>
                  <a:srgbClr val="333399"/>
                </a:solidFill>
                <a:latin typeface="Comic Sans MS" pitchFamily="66" charset="0"/>
                <a:cs typeface="Arial" charset="0"/>
              </a:rPr>
              <a:t>Gengive sanguinanti</a:t>
            </a:r>
          </a:p>
          <a:p>
            <a:pPr marL="285750" marR="0" lvl="0" indent="-285750" algn="l" defTabSz="914400" rtl="0" eaLnBrk="1" fontAlgn="auto" latinLnBrk="0" hangingPunct="1">
              <a:lnSpc>
                <a:spcPct val="100000"/>
              </a:lnSpc>
              <a:spcBef>
                <a:spcPts val="0"/>
              </a:spcBef>
              <a:spcAft>
                <a:spcPts val="0"/>
              </a:spcAft>
              <a:buClrTx/>
              <a:buSzTx/>
              <a:buFontTx/>
              <a:buChar char="-"/>
              <a:tabLst/>
              <a:defRPr/>
            </a:pPr>
            <a:endParaRPr kumimoji="0" lang="it-IT" sz="1600" b="1" i="0" u="sng" strike="noStrike" kern="1200" cap="none" spc="0" normalizeH="0" baseline="0" noProof="0" dirty="0">
              <a:ln>
                <a:noFill/>
              </a:ln>
              <a:solidFill>
                <a:srgbClr val="FF0000"/>
              </a:solidFill>
              <a:effectLst/>
              <a:uLnTx/>
              <a:uFillTx/>
              <a:latin typeface="Comic Sans MS" pitchFamily="66" charset="0"/>
              <a:ea typeface="+mn-ea"/>
              <a:cs typeface="Arial" charset="0"/>
            </a:endParaRPr>
          </a:p>
          <a:p>
            <a:pPr marL="285750" marR="0" lvl="0" indent="-285750" algn="l" defTabSz="914400" rtl="0" eaLnBrk="1" fontAlgn="auto" latinLnBrk="0" hangingPunct="1">
              <a:lnSpc>
                <a:spcPct val="100000"/>
              </a:lnSpc>
              <a:spcBef>
                <a:spcPts val="0"/>
              </a:spcBef>
              <a:spcAft>
                <a:spcPts val="0"/>
              </a:spcAft>
              <a:buClrTx/>
              <a:buSzTx/>
              <a:buFontTx/>
              <a:buChar char="-"/>
              <a:tabLst/>
              <a:defRPr/>
            </a:pPr>
            <a:endParaRPr lang="it-IT" sz="1600" b="1" u="sng" baseline="0" dirty="0">
              <a:solidFill>
                <a:srgbClr val="FF0000"/>
              </a:solidFill>
              <a:latin typeface="Comic Sans MS" pitchFamily="66" charset="0"/>
              <a:cs typeface="Arial" charset="0"/>
            </a:endParaRP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kumimoji="0" lang="it-IT" sz="1600" b="1" i="0" u="sng" strike="noStrike" kern="1200" cap="none" spc="0" normalizeH="0" baseline="0" noProof="0" dirty="0">
                <a:ln>
                  <a:noFill/>
                </a:ln>
                <a:solidFill>
                  <a:srgbClr val="FF0000"/>
                </a:solidFill>
                <a:effectLst/>
                <a:uLnTx/>
                <a:uFillTx/>
                <a:latin typeface="Comic Sans MS" pitchFamily="66" charset="0"/>
                <a:ea typeface="+mn-ea"/>
                <a:cs typeface="Arial" charset="0"/>
              </a:rPr>
              <a:t>Assunzione di vitamina C (migliora)</a:t>
            </a:r>
          </a:p>
        </p:txBody>
      </p:sp>
      <p:sp>
        <p:nvSpPr>
          <p:cNvPr id="7" name="CasellaDiTesto 6">
            <a:extLst>
              <a:ext uri="{FF2B5EF4-FFF2-40B4-BE49-F238E27FC236}">
                <a16:creationId xmlns:a16="http://schemas.microsoft.com/office/drawing/2014/main" id="{92C2EEF3-AF46-A49C-1F94-968E0953E4EC}"/>
              </a:ext>
            </a:extLst>
          </p:cNvPr>
          <p:cNvSpPr txBox="1"/>
          <p:nvPr/>
        </p:nvSpPr>
        <p:spPr>
          <a:xfrm>
            <a:off x="151091" y="797713"/>
            <a:ext cx="4572000" cy="203132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srgbClr val="000000"/>
                </a:solidFill>
                <a:effectLst/>
                <a:uLnTx/>
                <a:uFillTx/>
                <a:latin typeface="Arial"/>
                <a:ea typeface="+mn-ea"/>
                <a:cs typeface="Arial"/>
              </a:rPr>
              <a:t>Lo </a:t>
            </a:r>
            <a:r>
              <a:rPr kumimoji="0" lang="it-IT" sz="1800" b="1" i="0" u="none" strike="noStrike" kern="1200" cap="none" spc="0" normalizeH="0" baseline="0" noProof="0" dirty="0">
                <a:ln>
                  <a:noFill/>
                </a:ln>
                <a:solidFill>
                  <a:srgbClr val="000000"/>
                </a:solidFill>
                <a:effectLst/>
                <a:uLnTx/>
                <a:uFillTx/>
                <a:latin typeface="Arial"/>
                <a:ea typeface="+mn-ea"/>
                <a:cs typeface="Arial"/>
              </a:rPr>
              <a:t>scorbuto</a:t>
            </a:r>
            <a:r>
              <a:rPr kumimoji="0" lang="it-IT" sz="1800" b="0" i="0" u="none" strike="noStrike" kern="1200" cap="none" spc="0" normalizeH="0" baseline="0" noProof="0" dirty="0">
                <a:ln>
                  <a:noFill/>
                </a:ln>
                <a:solidFill>
                  <a:srgbClr val="000000"/>
                </a:solidFill>
                <a:effectLst/>
                <a:uLnTx/>
                <a:uFillTx/>
                <a:latin typeface="Arial"/>
                <a:ea typeface="+mn-ea"/>
                <a:cs typeface="Arial"/>
              </a:rPr>
              <a:t> è una malattia dovuta alla carenza di </a:t>
            </a:r>
            <a:r>
              <a:rPr kumimoji="0" lang="it-IT" sz="1800" b="0" i="0" u="sng" strike="noStrike" kern="1200" cap="none" spc="0" normalizeH="0" baseline="0" noProof="0" dirty="0">
                <a:ln>
                  <a:noFill/>
                </a:ln>
                <a:solidFill>
                  <a:srgbClr val="FF0000"/>
                </a:solidFill>
                <a:effectLst/>
                <a:uLnTx/>
                <a:uFillTx/>
                <a:latin typeface="Arial"/>
                <a:ea typeface="+mn-ea"/>
                <a:cs typeface="Arial"/>
                <a:hlinkClick r:id="rId5"/>
              </a:rPr>
              <a:t>Vitamina C</a:t>
            </a:r>
            <a:r>
              <a:rPr kumimoji="0" lang="it-IT" sz="1800" b="0" i="0" u="none" strike="noStrike" kern="1200" cap="none" spc="0" normalizeH="0" baseline="0" noProof="0" dirty="0">
                <a:ln>
                  <a:noFill/>
                </a:ln>
                <a:solidFill>
                  <a:srgbClr val="000000"/>
                </a:solidFill>
                <a:effectLst/>
                <a:uLnTx/>
                <a:uFillTx/>
                <a:latin typeface="Arial"/>
                <a:ea typeface="+mn-ea"/>
                <a:cs typeface="Arial"/>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it-IT" sz="1800" baseline="0" dirty="0">
              <a:solidFill>
                <a:srgbClr val="000000"/>
              </a:solidFill>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srgbClr val="000000"/>
                </a:solidFill>
                <a:effectLst/>
                <a:uLnTx/>
                <a:uFillTx/>
                <a:latin typeface="Arial"/>
                <a:ea typeface="+mn-ea"/>
                <a:cs typeface="Arial"/>
              </a:rPr>
              <a:t>La mancata idrossilazione di </a:t>
            </a:r>
            <a:r>
              <a:rPr kumimoji="0" lang="it-IT" sz="1800" b="0" i="0" u="none" strike="noStrike" kern="1200" cap="none" spc="0" normalizeH="0" baseline="0" noProof="0" dirty="0" err="1">
                <a:ln>
                  <a:noFill/>
                </a:ln>
                <a:solidFill>
                  <a:srgbClr val="000000"/>
                </a:solidFill>
                <a:effectLst/>
                <a:uLnTx/>
                <a:uFillTx/>
                <a:latin typeface="Arial"/>
                <a:ea typeface="+mn-ea"/>
                <a:cs typeface="Arial"/>
              </a:rPr>
              <a:t>Hyp</a:t>
            </a:r>
            <a:r>
              <a:rPr kumimoji="0" lang="it-IT" sz="1800" b="0" i="0" u="none" strike="noStrike" kern="1200" cap="none" spc="0" normalizeH="0" baseline="0" noProof="0" dirty="0">
                <a:ln>
                  <a:noFill/>
                </a:ln>
                <a:solidFill>
                  <a:srgbClr val="000000"/>
                </a:solidFill>
                <a:effectLst/>
                <a:uLnTx/>
                <a:uFillTx/>
                <a:latin typeface="Arial"/>
                <a:ea typeface="+mn-ea"/>
                <a:cs typeface="Arial"/>
              </a:rPr>
              <a:t> e </a:t>
            </a:r>
            <a:r>
              <a:rPr kumimoji="0" lang="it-IT" sz="1800" b="0" i="0" u="none" strike="noStrike" kern="1200" cap="none" spc="0" normalizeH="0" baseline="0" noProof="0" dirty="0" err="1">
                <a:ln>
                  <a:noFill/>
                </a:ln>
                <a:solidFill>
                  <a:srgbClr val="000000"/>
                </a:solidFill>
                <a:effectLst/>
                <a:uLnTx/>
                <a:uFillTx/>
                <a:latin typeface="Arial"/>
                <a:ea typeface="+mn-ea"/>
                <a:cs typeface="Arial"/>
              </a:rPr>
              <a:t>Hyl</a:t>
            </a:r>
            <a:r>
              <a:rPr kumimoji="0" lang="it-IT" sz="1800" b="0" i="0" u="none" strike="noStrike" kern="1200" cap="none" spc="0" normalizeH="0" baseline="0" noProof="0" dirty="0">
                <a:ln>
                  <a:noFill/>
                </a:ln>
                <a:solidFill>
                  <a:srgbClr val="000000"/>
                </a:solidFill>
                <a:effectLst/>
                <a:uLnTx/>
                <a:uFillTx/>
                <a:latin typeface="Arial"/>
                <a:ea typeface="+mn-ea"/>
                <a:cs typeface="Arial"/>
              </a:rPr>
              <a:t> determina l’indebolimento delle fibre del collagene a causa della riduzione dei legami H</a:t>
            </a:r>
          </a:p>
        </p:txBody>
      </p:sp>
    </p:spTree>
    <p:extLst>
      <p:ext uri="{BB962C8B-B14F-4D97-AF65-F5344CB8AC3E}">
        <p14:creationId xmlns:p14="http://schemas.microsoft.com/office/powerpoint/2010/main" val="2919867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anim calcmode="discrete" valueType="clr">
                                      <p:cBhvr override="childStyle">
                                        <p:cTn id="7"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
                                        </p:tgtEl>
                                        <p:attrNameLst>
                                          <p:attrName>fillcolor</p:attrName>
                                        </p:attrNameLst>
                                      </p:cBhvr>
                                      <p:tavLst>
                                        <p:tav tm="0">
                                          <p:val>
                                            <p:clrVal>
                                              <a:schemeClr val="accent2"/>
                                            </p:clrVal>
                                          </p:val>
                                        </p:tav>
                                        <p:tav tm="50000">
                                          <p:val>
                                            <p:clrVal>
                                              <a:schemeClr val="hlink"/>
                                            </p:clrVal>
                                          </p:val>
                                        </p:tav>
                                      </p:tavLst>
                                    </p:anim>
                                    <p:set>
                                      <p:cBhvr>
                                        <p:cTn id="9" dur="80"/>
                                        <p:tgtEl>
                                          <p:spTgt spid="5"/>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descr="0410 Ehlers-Danlo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22401" y="995363"/>
            <a:ext cx="5256262" cy="4010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51" name="CasellaDiTesto 4"/>
          <p:cNvSpPr txBox="1">
            <a:spLocks noChangeArrowheads="1"/>
          </p:cNvSpPr>
          <p:nvPr/>
        </p:nvSpPr>
        <p:spPr bwMode="auto">
          <a:xfrm>
            <a:off x="500063" y="71438"/>
            <a:ext cx="65786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1800" b="0" i="0" u="sng" strike="noStrike" kern="1200" cap="none" spc="0" normalizeH="0" baseline="0" noProof="0" dirty="0">
                <a:ln>
                  <a:noFill/>
                </a:ln>
                <a:solidFill>
                  <a:srgbClr val="FF0000"/>
                </a:solidFill>
                <a:effectLst/>
                <a:uLnTx/>
                <a:uFillTx/>
                <a:latin typeface="Comic Sans MS" pitchFamily="66" charset="0"/>
                <a:ea typeface="+mn-ea"/>
                <a:cs typeface="Arial" charset="0"/>
              </a:rPr>
              <a:t>MALATTIE DEL COLLAGENE (dovute a mutazioni geniche):</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1800" b="0" i="0" u="sng" strike="noStrike" kern="1200" cap="none" spc="0" normalizeH="0" baseline="0" noProof="0" dirty="0">
              <a:ln>
                <a:noFill/>
              </a:ln>
              <a:solidFill>
                <a:srgbClr val="FF0000"/>
              </a:solidFill>
              <a:effectLst/>
              <a:uLnTx/>
              <a:uFillTx/>
              <a:latin typeface="Comic Sans MS" pitchFamily="66" charset="0"/>
              <a:ea typeface="+mn-ea"/>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1800" b="0" i="0" u="none" strike="noStrike" kern="1200" cap="none" spc="0" normalizeH="0" baseline="0" noProof="0" dirty="0">
                <a:ln>
                  <a:noFill/>
                </a:ln>
                <a:solidFill>
                  <a:srgbClr val="FF0000"/>
                </a:solidFill>
                <a:effectLst/>
                <a:uLnTx/>
                <a:uFillTx/>
                <a:latin typeface="Comic Sans MS" pitchFamily="66" charset="0"/>
                <a:ea typeface="+mn-ea"/>
                <a:cs typeface="Arial" charset="0"/>
              </a:rPr>
              <a:t>Sindrome di </a:t>
            </a:r>
            <a:r>
              <a:rPr kumimoji="0" lang="it-IT" sz="1800" b="0" i="0" u="none" strike="noStrike" kern="1200" cap="none" spc="0" normalizeH="0" baseline="0" noProof="0" dirty="0" err="1">
                <a:ln>
                  <a:noFill/>
                </a:ln>
                <a:solidFill>
                  <a:srgbClr val="FF0000"/>
                </a:solidFill>
                <a:effectLst/>
                <a:uLnTx/>
                <a:uFillTx/>
                <a:latin typeface="Comic Sans MS" pitchFamily="66" charset="0"/>
                <a:ea typeface="+mn-ea"/>
                <a:cs typeface="Arial" charset="0"/>
              </a:rPr>
              <a:t>Ehlers-Danlos</a:t>
            </a:r>
            <a:endParaRPr kumimoji="0" lang="it-IT" sz="1800" b="0" i="0" u="none" strike="noStrike" kern="1200" cap="none" spc="0" normalizeH="0" baseline="0" noProof="0" dirty="0">
              <a:ln>
                <a:noFill/>
              </a:ln>
              <a:solidFill>
                <a:srgbClr val="FF0000"/>
              </a:solidFill>
              <a:effectLst/>
              <a:uLnTx/>
              <a:uFillTx/>
              <a:latin typeface="Comic Sans MS" pitchFamily="66" charset="0"/>
              <a:ea typeface="+mn-ea"/>
              <a:cs typeface="Arial" charset="0"/>
            </a:endParaRPr>
          </a:p>
        </p:txBody>
      </p:sp>
      <p:sp>
        <p:nvSpPr>
          <p:cNvPr id="5" name="CasellaDiTesto 4">
            <a:extLst>
              <a:ext uri="{FF2B5EF4-FFF2-40B4-BE49-F238E27FC236}">
                <a16:creationId xmlns:a16="http://schemas.microsoft.com/office/drawing/2014/main" id="{7028D3C3-8FBA-B145-849D-CEA5019DAFC7}"/>
              </a:ext>
            </a:extLst>
          </p:cNvPr>
          <p:cNvSpPr txBox="1"/>
          <p:nvPr/>
        </p:nvSpPr>
        <p:spPr>
          <a:xfrm>
            <a:off x="228600" y="5041478"/>
            <a:ext cx="8610600" cy="120032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800" baseline="0" dirty="0">
                <a:solidFill>
                  <a:srgbClr val="0070C0"/>
                </a:solidFill>
                <a:latin typeface="arial" panose="020B0604020202020204" pitchFamily="34" charset="0"/>
                <a:cs typeface="Arial"/>
              </a:rPr>
              <a:t>E’</a:t>
            </a:r>
            <a:r>
              <a:rPr kumimoji="0" lang="it-IT" sz="1800" b="0" i="0" u="none" strike="noStrike" kern="1200" cap="none" spc="0" normalizeH="0" baseline="0" noProof="0" dirty="0">
                <a:ln>
                  <a:noFill/>
                </a:ln>
                <a:solidFill>
                  <a:srgbClr val="0070C0"/>
                </a:solidFill>
                <a:effectLst/>
                <a:uLnTx/>
                <a:uFillTx/>
                <a:latin typeface="arial" panose="020B0604020202020204" pitchFamily="34" charset="0"/>
                <a:ea typeface="+mn-ea"/>
                <a:cs typeface="Arial"/>
              </a:rPr>
              <a:t> una malattia ereditaria del collagene caratterizzata da ipermobilità articolare, </a:t>
            </a:r>
            <a:r>
              <a:rPr kumimoji="0" lang="it-IT" sz="1800" b="0" i="0" u="none" strike="noStrike" kern="1200" cap="none" spc="0" normalizeH="0" baseline="0" noProof="0" dirty="0" err="1">
                <a:ln>
                  <a:noFill/>
                </a:ln>
                <a:solidFill>
                  <a:srgbClr val="0070C0"/>
                </a:solidFill>
                <a:effectLst/>
                <a:uLnTx/>
                <a:uFillTx/>
                <a:latin typeface="arial" panose="020B0604020202020204" pitchFamily="34" charset="0"/>
                <a:ea typeface="+mn-ea"/>
                <a:cs typeface="Arial"/>
              </a:rPr>
              <a:t>iperlassità</a:t>
            </a:r>
            <a:r>
              <a:rPr kumimoji="0" lang="it-IT" sz="1800" b="0" i="0" u="none" strike="noStrike" kern="1200" cap="none" spc="0" normalizeH="0" baseline="0" noProof="0" dirty="0">
                <a:ln>
                  <a:noFill/>
                </a:ln>
                <a:solidFill>
                  <a:srgbClr val="0070C0"/>
                </a:solidFill>
                <a:effectLst/>
                <a:uLnTx/>
                <a:uFillTx/>
                <a:latin typeface="arial" panose="020B0604020202020204" pitchFamily="34" charset="0"/>
                <a:ea typeface="+mn-ea"/>
                <a:cs typeface="Arial"/>
              </a:rPr>
              <a:t> del derma e fragilità diffusa dei tessuti.</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srgbClr val="0070C0"/>
                </a:solidFill>
                <a:effectLst/>
                <a:uLnTx/>
                <a:uFillTx/>
                <a:latin typeface="arial" panose="020B0604020202020204" pitchFamily="34" charset="0"/>
                <a:ea typeface="+mn-ea"/>
                <a:cs typeface="Arial"/>
              </a:rPr>
              <a:t>L'eredità è solitamente autosomica dominante.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srgbClr val="000000"/>
                </a:solidFill>
                <a:effectLst/>
                <a:uLnTx/>
                <a:uFillTx/>
                <a:latin typeface="Arial"/>
                <a:ea typeface="+mn-ea"/>
                <a:cs typeface="Arial"/>
              </a:rPr>
              <a:t> La prevalenza del tipo classico è stimata in un 1 soggetto ogni 30.000. </a:t>
            </a:r>
            <a:endParaRPr kumimoji="0" lang="it-IT" sz="1800" b="0" i="0" u="none" strike="noStrike" kern="1200" cap="none" spc="0" normalizeH="0" baseline="0" noProof="0" dirty="0">
              <a:ln>
                <a:noFill/>
              </a:ln>
              <a:solidFill>
                <a:srgbClr val="0070C0"/>
              </a:solidFill>
              <a:effectLst/>
              <a:uLnTx/>
              <a:uFillTx/>
              <a:latin typeface="Arial"/>
              <a:ea typeface="+mn-ea"/>
              <a:cs typeface="Arial"/>
            </a:endParaRPr>
          </a:p>
        </p:txBody>
      </p:sp>
    </p:spTree>
    <p:extLst>
      <p:ext uri="{BB962C8B-B14F-4D97-AF65-F5344CB8AC3E}">
        <p14:creationId xmlns:p14="http://schemas.microsoft.com/office/powerpoint/2010/main" val="58046218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2" descr="0411 Osteogensis imperfect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47800" y="762963"/>
            <a:ext cx="4979566" cy="3670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75" name="CasellaDiTesto 4"/>
          <p:cNvSpPr txBox="1">
            <a:spLocks noChangeArrowheads="1"/>
          </p:cNvSpPr>
          <p:nvPr/>
        </p:nvSpPr>
        <p:spPr bwMode="auto">
          <a:xfrm>
            <a:off x="214312" y="116632"/>
            <a:ext cx="83901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1800" b="0" i="0" u="none" strike="noStrike" kern="1200" cap="none" spc="0" normalizeH="0" baseline="0" noProof="0" dirty="0">
                <a:ln>
                  <a:noFill/>
                </a:ln>
                <a:solidFill>
                  <a:srgbClr val="FF0000"/>
                </a:solidFill>
                <a:effectLst/>
                <a:uLnTx/>
                <a:uFillTx/>
                <a:latin typeface="Comic Sans MS" pitchFamily="66" charset="0"/>
                <a:ea typeface="+mn-ea"/>
                <a:cs typeface="Arial" charset="0"/>
              </a:rPr>
              <a:t>Osteogenesi imperfetta (sindrome ossa di vetro)</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1800" b="0" i="0" u="none" strike="noStrike" kern="1200" cap="none" spc="0" normalizeH="0" baseline="0" noProof="0" dirty="0">
                <a:ln>
                  <a:noFill/>
                </a:ln>
                <a:effectLst/>
                <a:uLnTx/>
                <a:uFillTx/>
                <a:latin typeface="Comic Sans MS" pitchFamily="66" charset="0"/>
                <a:ea typeface="+mn-ea"/>
                <a:cs typeface="Arial" charset="0"/>
              </a:rPr>
              <a:t> sostituzione della glicina nella struttura primaria </a:t>
            </a:r>
          </a:p>
        </p:txBody>
      </p:sp>
      <p:sp>
        <p:nvSpPr>
          <p:cNvPr id="5" name="CasellaDiTesto 4">
            <a:extLst>
              <a:ext uri="{FF2B5EF4-FFF2-40B4-BE49-F238E27FC236}">
                <a16:creationId xmlns:a16="http://schemas.microsoft.com/office/drawing/2014/main" id="{F7CA10DD-DF43-F14A-B2C4-8464A1AA6A60}"/>
              </a:ext>
            </a:extLst>
          </p:cNvPr>
          <p:cNvSpPr txBox="1"/>
          <p:nvPr/>
        </p:nvSpPr>
        <p:spPr>
          <a:xfrm>
            <a:off x="52895" y="4433044"/>
            <a:ext cx="8712968" cy="230832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800" baseline="0" dirty="0">
                <a:solidFill>
                  <a:srgbClr val="000000"/>
                </a:solidFill>
                <a:latin typeface="Libre Franklin" pitchFamily="2" charset="77"/>
                <a:cs typeface="Arial"/>
              </a:rPr>
              <a:t>M</a:t>
            </a:r>
            <a:r>
              <a:rPr kumimoji="0" lang="it-IT" sz="1800" b="0" i="0" u="none" strike="noStrike" kern="1200" cap="none" spc="0" normalizeH="0" baseline="0" noProof="0" dirty="0" err="1">
                <a:ln>
                  <a:noFill/>
                </a:ln>
                <a:solidFill>
                  <a:srgbClr val="000000"/>
                </a:solidFill>
                <a:effectLst/>
                <a:uLnTx/>
                <a:uFillTx/>
                <a:latin typeface="Libre Franklin" pitchFamily="2" charset="77"/>
                <a:ea typeface="+mn-ea"/>
                <a:cs typeface="Arial"/>
              </a:rPr>
              <a:t>alattie</a:t>
            </a:r>
            <a:r>
              <a:rPr kumimoji="0" lang="it-IT" sz="1800" b="0" i="0" u="none" strike="noStrike" kern="1200" cap="none" spc="0" normalizeH="0" baseline="0" noProof="0" dirty="0">
                <a:ln>
                  <a:noFill/>
                </a:ln>
                <a:solidFill>
                  <a:srgbClr val="000000"/>
                </a:solidFill>
                <a:effectLst/>
                <a:uLnTx/>
                <a:uFillTx/>
                <a:latin typeface="Libre Franklin" pitchFamily="2" charset="77"/>
                <a:ea typeface="+mn-ea"/>
                <a:cs typeface="Arial"/>
              </a:rPr>
              <a:t> genetiche caratterizzate da un aumento della fragilità scheletrica, una diminuzione della massa ossea e una suscettibilità alle fratture ossee di gravità variabile.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srgbClr val="000000"/>
                </a:solidFill>
                <a:effectLst/>
                <a:uLnTx/>
                <a:uFillTx/>
                <a:latin typeface="Libre Franklin" pitchFamily="2" charset="77"/>
                <a:ea typeface="+mn-ea"/>
                <a:cs typeface="Arial"/>
              </a:rPr>
              <a:t>La prevalenza è stimata </a:t>
            </a:r>
            <a:r>
              <a:rPr kumimoji="0" lang="it-IT" sz="1800" b="0" i="0" u="none" strike="noStrike" kern="1200" cap="none" spc="0" normalizeH="0" baseline="0" noProof="0" dirty="0">
                <a:ln>
                  <a:noFill/>
                </a:ln>
                <a:solidFill>
                  <a:srgbClr val="FF0000"/>
                </a:solidFill>
                <a:effectLst/>
                <a:uLnTx/>
                <a:uFillTx/>
                <a:latin typeface="Libre Franklin" pitchFamily="2" charset="77"/>
                <a:ea typeface="+mn-ea"/>
                <a:cs typeface="Arial"/>
              </a:rPr>
              <a:t>tra 1/10.000 e 1/20.000</a:t>
            </a:r>
            <a:r>
              <a:rPr kumimoji="0" lang="it-IT" sz="1800" b="0" i="0" u="none" strike="noStrike" kern="1200" cap="none" spc="0" normalizeH="0" baseline="0" noProof="0" dirty="0">
                <a:ln>
                  <a:noFill/>
                </a:ln>
                <a:solidFill>
                  <a:srgbClr val="000000"/>
                </a:solidFill>
                <a:effectLst/>
                <a:uLnTx/>
                <a:uFillTx/>
                <a:latin typeface="Libre Franklin" pitchFamily="2" charset="77"/>
                <a:ea typeface="+mn-ea"/>
                <a:cs typeface="Arial"/>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srgbClr val="000000"/>
                </a:solidFill>
                <a:effectLst/>
                <a:uLnTx/>
                <a:uFillTx/>
                <a:latin typeface="Libre Franklin" pitchFamily="2" charset="77"/>
                <a:ea typeface="+mn-ea"/>
                <a:cs typeface="Arial"/>
              </a:rPr>
              <a:t> L'età di esordio dipende dalla gravità della malattia.</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srgbClr val="000000"/>
                </a:solidFill>
                <a:effectLst/>
                <a:uLnTx/>
                <a:uFillTx/>
                <a:latin typeface="Libre Franklin" pitchFamily="2" charset="77"/>
                <a:ea typeface="+mn-ea"/>
                <a:cs typeface="Arial"/>
              </a:rPr>
              <a:t> A livello clinico, sono state identificate cinque forme di Ontogenesi Imperfetta.</a:t>
            </a:r>
            <a:endParaRPr lang="it-IT" sz="1800" baseline="0" dirty="0">
              <a:solidFill>
                <a:srgbClr val="000000"/>
              </a:solidFill>
              <a:latin typeface="Libre Franklin" pitchFamily="2" charset="77"/>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srgbClr val="000000"/>
                </a:solidFill>
                <a:effectLst/>
                <a:uLnTx/>
                <a:uFillTx/>
                <a:latin typeface="Libre Franklin" pitchFamily="2" charset="77"/>
                <a:ea typeface="+mn-ea"/>
                <a:cs typeface="Arial"/>
              </a:rPr>
              <a:t> Il segno clinico più rilevante è la fragilità scheletrica, che si manifesta con fratture multiple. </a:t>
            </a:r>
            <a:endParaRPr kumimoji="0" lang="it-IT" sz="1800" b="0" i="0" u="none" strike="noStrike" kern="1200" cap="none" spc="0" normalizeH="0" baseline="0" noProof="0" dirty="0">
              <a:ln>
                <a:noFill/>
              </a:ln>
              <a:solidFill>
                <a:srgbClr val="000000"/>
              </a:solidFill>
              <a:effectLst/>
              <a:uLnTx/>
              <a:uFillTx/>
              <a:latin typeface="Arial"/>
              <a:ea typeface="+mn-ea"/>
              <a:cs typeface="Arial"/>
            </a:endParaRPr>
          </a:p>
        </p:txBody>
      </p:sp>
    </p:spTree>
    <p:extLst>
      <p:ext uri="{BB962C8B-B14F-4D97-AF65-F5344CB8AC3E}">
        <p14:creationId xmlns:p14="http://schemas.microsoft.com/office/powerpoint/2010/main" val="298244043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9" name="Text Box 9"/>
          <p:cNvSpPr txBox="1">
            <a:spLocks noChangeArrowheads="1"/>
          </p:cNvSpPr>
          <p:nvPr/>
        </p:nvSpPr>
        <p:spPr bwMode="auto">
          <a:xfrm>
            <a:off x="76200" y="110467"/>
            <a:ext cx="2777729" cy="923330"/>
          </a:xfrm>
          <a:prstGeom prst="rect">
            <a:avLst/>
          </a:prstGeom>
          <a:solidFill>
            <a:schemeClr val="accent6">
              <a:lumMod val="20000"/>
              <a:lumOff val="80000"/>
            </a:schemeClr>
          </a:solidFill>
          <a:ln w="28575">
            <a:solidFill>
              <a:schemeClr val="accent2">
                <a:lumMod val="60000"/>
                <a:lumOff val="40000"/>
              </a:schemeClr>
            </a:solidFill>
            <a:miter lim="800000"/>
            <a:headEnd/>
            <a:tailEnd/>
          </a:ln>
          <a:effectLst/>
        </p:spPr>
        <p:txBody>
          <a:bodyPr>
            <a:spAutoFit/>
          </a:bodyPr>
          <a:lstStyle/>
          <a:p>
            <a:pPr algn="ctr" defTabSz="685800">
              <a:defRPr/>
            </a:pPr>
            <a:r>
              <a:rPr lang="it-IT" sz="2700" b="1" baseline="0" dirty="0">
                <a:solidFill>
                  <a:srgbClr val="660066"/>
                </a:solidFill>
                <a:effectLst>
                  <a:outerShdw blurRad="38100" dist="38100" dir="2700000" algn="tl">
                    <a:srgbClr val="C0C0C0"/>
                  </a:outerShdw>
                </a:effectLst>
              </a:rPr>
              <a:t>STRUTTURA TERZIARIA</a:t>
            </a:r>
          </a:p>
        </p:txBody>
      </p:sp>
      <p:sp>
        <p:nvSpPr>
          <p:cNvPr id="87054" name="Rectangle 14"/>
          <p:cNvSpPr>
            <a:spLocks noChangeArrowheads="1"/>
          </p:cNvSpPr>
          <p:nvPr/>
        </p:nvSpPr>
        <p:spPr bwMode="auto">
          <a:xfrm>
            <a:off x="419100" y="2743938"/>
            <a:ext cx="8305800" cy="2923877"/>
          </a:xfrm>
          <a:prstGeom prst="rect">
            <a:avLst/>
          </a:prstGeom>
          <a:noFill/>
          <a:ln w="9525">
            <a:noFill/>
            <a:miter lim="800000"/>
            <a:headEnd/>
            <a:tailEnd/>
          </a:ln>
          <a:effectLst/>
        </p:spPr>
        <p:txBody>
          <a:bodyPr wrap="square">
            <a:spAutoFit/>
          </a:bodyPr>
          <a:lstStyle/>
          <a:p>
            <a:pPr algn="just" defTabSz="685800">
              <a:defRPr/>
            </a:pPr>
            <a:r>
              <a:rPr lang="it-IT" sz="2000" b="1" baseline="0" dirty="0">
                <a:solidFill>
                  <a:srgbClr val="800080"/>
                </a:solidFill>
                <a:effectLst>
                  <a:outerShdw blurRad="38100" dist="38100" dir="2700000" algn="tl">
                    <a:srgbClr val="C0C0C0"/>
                  </a:outerShdw>
                </a:effectLst>
              </a:rPr>
              <a:t>La catena polipeptidica delle proteine “globulari” oltre ad organizzarsi in strutture di tipo secondario va incontro ad un ulteriore </a:t>
            </a:r>
            <a:r>
              <a:rPr lang="it-IT" sz="2000" b="1" baseline="0" dirty="0">
                <a:solidFill>
                  <a:srgbClr val="C4004F"/>
                </a:solidFill>
                <a:effectLst>
                  <a:outerShdw blurRad="38100" dist="38100" dir="2700000" algn="tl">
                    <a:srgbClr val="C0C0C0"/>
                  </a:outerShdw>
                </a:effectLst>
              </a:rPr>
              <a:t>ripiegamento</a:t>
            </a:r>
            <a:r>
              <a:rPr lang="it-IT" sz="2000" b="1" baseline="0" dirty="0">
                <a:solidFill>
                  <a:srgbClr val="800080"/>
                </a:solidFill>
                <a:effectLst>
                  <a:outerShdw blurRad="38100" dist="38100" dir="2700000" algn="tl">
                    <a:srgbClr val="C0C0C0"/>
                  </a:outerShdw>
                </a:effectLst>
              </a:rPr>
              <a:t> sino ad assumere una struttura fortemente impaccata.</a:t>
            </a:r>
          </a:p>
          <a:p>
            <a:pPr algn="just" defTabSz="685800">
              <a:defRPr/>
            </a:pPr>
            <a:endParaRPr lang="it-IT" sz="2800" b="1" baseline="0" dirty="0">
              <a:solidFill>
                <a:srgbClr val="800080"/>
              </a:solidFill>
              <a:effectLst>
                <a:outerShdw blurRad="38100" dist="38100" dir="2700000" algn="tl">
                  <a:srgbClr val="C0C0C0"/>
                </a:outerShdw>
              </a:effectLst>
            </a:endParaRPr>
          </a:p>
          <a:p>
            <a:pPr algn="just" defTabSz="685800">
              <a:defRPr/>
            </a:pPr>
            <a:r>
              <a:rPr lang="it-IT" sz="2400" b="1" baseline="0" dirty="0">
                <a:solidFill>
                  <a:srgbClr val="800080"/>
                </a:solidFill>
                <a:effectLst>
                  <a:outerShdw blurRad="38100" dist="38100" dir="2700000" algn="tl">
                    <a:srgbClr val="C0C0C0"/>
                  </a:outerShdw>
                </a:effectLst>
              </a:rPr>
              <a:t>Il ripiegamento (FOLDING) è tale che residui lontani nella struttura primaria sono avvicinati dal ripiegamento in modo da stabilire </a:t>
            </a:r>
            <a:r>
              <a:rPr lang="it-IT" sz="2400" b="1" baseline="0" dirty="0">
                <a:solidFill>
                  <a:srgbClr val="C4004F"/>
                </a:solidFill>
                <a:effectLst>
                  <a:outerShdw blurRad="38100" dist="38100" dir="2700000" algn="tl">
                    <a:srgbClr val="C0C0C0"/>
                  </a:outerShdw>
                </a:effectLst>
              </a:rPr>
              <a:t>interazioni tra le loro catene R </a:t>
            </a:r>
          </a:p>
          <a:p>
            <a:pPr algn="just" defTabSz="685800">
              <a:defRPr/>
            </a:pPr>
            <a:r>
              <a:rPr lang="it-IT" sz="2400" b="1" baseline="0" dirty="0">
                <a:solidFill>
                  <a:srgbClr val="C4004F"/>
                </a:solidFill>
                <a:effectLst>
                  <a:outerShdw blurRad="38100" dist="38100" dir="2700000" algn="tl">
                    <a:srgbClr val="C0C0C0"/>
                  </a:outerShdw>
                </a:effectLst>
              </a:rPr>
              <a:t> (interazioni a lungo raggio)</a:t>
            </a:r>
            <a:endParaRPr lang="it-IT" sz="2400" b="1" baseline="0" dirty="0">
              <a:solidFill>
                <a:srgbClr val="800080"/>
              </a:solidFill>
              <a:effectLst>
                <a:outerShdw blurRad="38100" dist="38100" dir="2700000" algn="tl">
                  <a:srgbClr val="C0C0C0"/>
                </a:outerShdw>
              </a:effectLst>
            </a:endParaRPr>
          </a:p>
        </p:txBody>
      </p:sp>
      <p:pic>
        <p:nvPicPr>
          <p:cNvPr id="87062" name="Picture 22" descr="v0640 [Converted]"/>
          <p:cNvPicPr>
            <a:picLocks noChangeAspect="1" noChangeArrowheads="1"/>
          </p:cNvPicPr>
          <p:nvPr/>
        </p:nvPicPr>
        <p:blipFill>
          <a:blip r:embed="rId2">
            <a:extLst>
              <a:ext uri="{28A0092B-C50C-407E-A947-70E740481C1C}">
                <a14:useLocalDpi xmlns:a14="http://schemas.microsoft.com/office/drawing/2010/main" val="0"/>
              </a:ext>
            </a:extLst>
          </a:blip>
          <a:srcRect l="22620" t="80910" r="19345" b="1364"/>
          <a:stretch>
            <a:fillRect/>
          </a:stretch>
        </p:blipFill>
        <p:spPr bwMode="auto">
          <a:xfrm rot="16200000">
            <a:off x="5321699" y="698102"/>
            <a:ext cx="1526381" cy="1654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Gruppo 5"/>
          <p:cNvGrpSpPr/>
          <p:nvPr/>
        </p:nvGrpSpPr>
        <p:grpSpPr>
          <a:xfrm>
            <a:off x="1861118" y="1040610"/>
            <a:ext cx="2804824" cy="1040978"/>
            <a:chOff x="457015" y="878221"/>
            <a:chExt cx="3739764" cy="1387970"/>
          </a:xfrm>
        </p:grpSpPr>
        <p:sp>
          <p:nvSpPr>
            <p:cNvPr id="2" name="Figura a mano libera 1"/>
            <p:cNvSpPr/>
            <p:nvPr/>
          </p:nvSpPr>
          <p:spPr>
            <a:xfrm>
              <a:off x="1005016" y="878221"/>
              <a:ext cx="2467100" cy="1316240"/>
            </a:xfrm>
            <a:custGeom>
              <a:avLst/>
              <a:gdLst>
                <a:gd name="connsiteX0" fmla="*/ 0 w 2467100"/>
                <a:gd name="connsiteY0" fmla="*/ 1000006 h 1316240"/>
                <a:gd name="connsiteX1" fmla="*/ 518984 w 2467100"/>
                <a:gd name="connsiteY1" fmla="*/ 744633 h 1316240"/>
                <a:gd name="connsiteX2" fmla="*/ 642552 w 2467100"/>
                <a:gd name="connsiteY2" fmla="*/ 415120 h 1316240"/>
                <a:gd name="connsiteX3" fmla="*/ 963827 w 2467100"/>
                <a:gd name="connsiteY3" fmla="*/ 299790 h 1316240"/>
                <a:gd name="connsiteX4" fmla="*/ 1029730 w 2467100"/>
                <a:gd name="connsiteY4" fmla="*/ 645779 h 1316240"/>
                <a:gd name="connsiteX5" fmla="*/ 428368 w 2467100"/>
                <a:gd name="connsiteY5" fmla="*/ 481022 h 1316240"/>
                <a:gd name="connsiteX6" fmla="*/ 873211 w 2467100"/>
                <a:gd name="connsiteY6" fmla="*/ 36179 h 1316240"/>
                <a:gd name="connsiteX7" fmla="*/ 1960606 w 2467100"/>
                <a:gd name="connsiteY7" fmla="*/ 308028 h 1316240"/>
                <a:gd name="connsiteX8" fmla="*/ 1556952 w 2467100"/>
                <a:gd name="connsiteY8" fmla="*/ 662255 h 1316240"/>
                <a:gd name="connsiteX9" fmla="*/ 1911179 w 2467100"/>
                <a:gd name="connsiteY9" fmla="*/ 827011 h 1316240"/>
                <a:gd name="connsiteX10" fmla="*/ 2413687 w 2467100"/>
                <a:gd name="connsiteY10" fmla="*/ 777584 h 1316240"/>
                <a:gd name="connsiteX11" fmla="*/ 2421925 w 2467100"/>
                <a:gd name="connsiteY11" fmla="*/ 308028 h 1316240"/>
                <a:gd name="connsiteX12" fmla="*/ 2141838 w 2467100"/>
                <a:gd name="connsiteY12" fmla="*/ 3228 h 1316240"/>
                <a:gd name="connsiteX13" fmla="*/ 2141838 w 2467100"/>
                <a:gd name="connsiteY13" fmla="*/ 497498 h 1316240"/>
                <a:gd name="connsiteX14" fmla="*/ 1499287 w 2467100"/>
                <a:gd name="connsiteY14" fmla="*/ 1098860 h 1316240"/>
                <a:gd name="connsiteX15" fmla="*/ 955589 w 2467100"/>
                <a:gd name="connsiteY15" fmla="*/ 942341 h 1316240"/>
                <a:gd name="connsiteX16" fmla="*/ 1161535 w 2467100"/>
                <a:gd name="connsiteY16" fmla="*/ 1313044 h 1316240"/>
                <a:gd name="connsiteX17" fmla="*/ 1935892 w 2467100"/>
                <a:gd name="connsiteY17" fmla="*/ 1131811 h 1316240"/>
                <a:gd name="connsiteX18" fmla="*/ 1935892 w 2467100"/>
                <a:gd name="connsiteY18" fmla="*/ 1131811 h 1316240"/>
                <a:gd name="connsiteX19" fmla="*/ 2413687 w 2467100"/>
                <a:gd name="connsiteY19" fmla="*/ 1123574 h 1316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67100" h="1316240">
                  <a:moveTo>
                    <a:pt x="0" y="1000006"/>
                  </a:moveTo>
                  <a:cubicBezTo>
                    <a:pt x="205946" y="921060"/>
                    <a:pt x="411892" y="842114"/>
                    <a:pt x="518984" y="744633"/>
                  </a:cubicBezTo>
                  <a:cubicBezTo>
                    <a:pt x="626076" y="647152"/>
                    <a:pt x="568412" y="489260"/>
                    <a:pt x="642552" y="415120"/>
                  </a:cubicBezTo>
                  <a:cubicBezTo>
                    <a:pt x="716692" y="340980"/>
                    <a:pt x="899297" y="261347"/>
                    <a:pt x="963827" y="299790"/>
                  </a:cubicBezTo>
                  <a:cubicBezTo>
                    <a:pt x="1028357" y="338233"/>
                    <a:pt x="1118973" y="615574"/>
                    <a:pt x="1029730" y="645779"/>
                  </a:cubicBezTo>
                  <a:cubicBezTo>
                    <a:pt x="940487" y="675984"/>
                    <a:pt x="454454" y="582622"/>
                    <a:pt x="428368" y="481022"/>
                  </a:cubicBezTo>
                  <a:cubicBezTo>
                    <a:pt x="402282" y="379422"/>
                    <a:pt x="617838" y="65011"/>
                    <a:pt x="873211" y="36179"/>
                  </a:cubicBezTo>
                  <a:cubicBezTo>
                    <a:pt x="1128584" y="7347"/>
                    <a:pt x="1846649" y="203682"/>
                    <a:pt x="1960606" y="308028"/>
                  </a:cubicBezTo>
                  <a:cubicBezTo>
                    <a:pt x="2074563" y="412374"/>
                    <a:pt x="1565190" y="575758"/>
                    <a:pt x="1556952" y="662255"/>
                  </a:cubicBezTo>
                  <a:cubicBezTo>
                    <a:pt x="1548714" y="748752"/>
                    <a:pt x="1768390" y="807789"/>
                    <a:pt x="1911179" y="827011"/>
                  </a:cubicBezTo>
                  <a:cubicBezTo>
                    <a:pt x="2053968" y="846233"/>
                    <a:pt x="2328563" y="864081"/>
                    <a:pt x="2413687" y="777584"/>
                  </a:cubicBezTo>
                  <a:cubicBezTo>
                    <a:pt x="2498811" y="691087"/>
                    <a:pt x="2467233" y="437087"/>
                    <a:pt x="2421925" y="308028"/>
                  </a:cubicBezTo>
                  <a:cubicBezTo>
                    <a:pt x="2376617" y="178969"/>
                    <a:pt x="2188519" y="-28350"/>
                    <a:pt x="2141838" y="3228"/>
                  </a:cubicBezTo>
                  <a:cubicBezTo>
                    <a:pt x="2095157" y="34806"/>
                    <a:pt x="2248930" y="314893"/>
                    <a:pt x="2141838" y="497498"/>
                  </a:cubicBezTo>
                  <a:cubicBezTo>
                    <a:pt x="2034746" y="680103"/>
                    <a:pt x="1696995" y="1024720"/>
                    <a:pt x="1499287" y="1098860"/>
                  </a:cubicBezTo>
                  <a:cubicBezTo>
                    <a:pt x="1301579" y="1173000"/>
                    <a:pt x="1011881" y="906644"/>
                    <a:pt x="955589" y="942341"/>
                  </a:cubicBezTo>
                  <a:cubicBezTo>
                    <a:pt x="899297" y="978038"/>
                    <a:pt x="998151" y="1281466"/>
                    <a:pt x="1161535" y="1313044"/>
                  </a:cubicBezTo>
                  <a:cubicBezTo>
                    <a:pt x="1324919" y="1344622"/>
                    <a:pt x="1935892" y="1131811"/>
                    <a:pt x="1935892" y="1131811"/>
                  </a:cubicBezTo>
                  <a:lnTo>
                    <a:pt x="1935892" y="1131811"/>
                  </a:lnTo>
                  <a:lnTo>
                    <a:pt x="2413687" y="1123574"/>
                  </a:lnTo>
                </a:path>
              </a:pathLst>
            </a:custGeom>
            <a:noFill/>
            <a:ln w="381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0" hangingPunct="0"/>
              <a:endParaRPr lang="it-IT" sz="2700" dirty="0">
                <a:solidFill>
                  <a:srgbClr val="FFFFFF"/>
                </a:solidFill>
                <a:latin typeface="Times New Roman"/>
              </a:endParaRPr>
            </a:p>
          </p:txBody>
        </p:sp>
        <p:grpSp>
          <p:nvGrpSpPr>
            <p:cNvPr id="5" name="Gruppo 4"/>
            <p:cNvGrpSpPr/>
            <p:nvPr/>
          </p:nvGrpSpPr>
          <p:grpSpPr>
            <a:xfrm>
              <a:off x="457015" y="1429103"/>
              <a:ext cx="793380" cy="719147"/>
              <a:chOff x="762000" y="2135495"/>
              <a:chExt cx="793380" cy="719147"/>
            </a:xfrm>
          </p:grpSpPr>
          <p:sp>
            <p:nvSpPr>
              <p:cNvPr id="3" name="CasellaDiTesto 2"/>
              <p:cNvSpPr txBox="1"/>
              <p:nvPr/>
            </p:nvSpPr>
            <p:spPr>
              <a:xfrm>
                <a:off x="762000" y="2362200"/>
                <a:ext cx="793380" cy="492442"/>
              </a:xfrm>
              <a:prstGeom prst="rect">
                <a:avLst/>
              </a:prstGeom>
              <a:noFill/>
            </p:spPr>
            <p:txBody>
              <a:bodyPr wrap="none" rtlCol="0">
                <a:spAutoFit/>
              </a:bodyPr>
              <a:lstStyle/>
              <a:p>
                <a:pPr defTabSz="685800" eaLnBrk="0" hangingPunct="0"/>
                <a:r>
                  <a:rPr lang="it-IT" sz="2700" dirty="0">
                    <a:solidFill>
                      <a:srgbClr val="000000"/>
                    </a:solidFill>
                  </a:rPr>
                  <a:t>H</a:t>
                </a:r>
                <a:r>
                  <a:rPr lang="it-IT" sz="2700" baseline="-25000" dirty="0">
                    <a:solidFill>
                      <a:srgbClr val="000000"/>
                    </a:solidFill>
                  </a:rPr>
                  <a:t>3</a:t>
                </a:r>
                <a:r>
                  <a:rPr lang="it-IT" sz="2700" dirty="0">
                    <a:solidFill>
                      <a:srgbClr val="000000"/>
                    </a:solidFill>
                  </a:rPr>
                  <a:t>N</a:t>
                </a:r>
              </a:p>
            </p:txBody>
          </p:sp>
          <p:sp>
            <p:nvSpPr>
              <p:cNvPr id="4" name="CasellaDiTesto 3"/>
              <p:cNvSpPr txBox="1"/>
              <p:nvPr/>
            </p:nvSpPr>
            <p:spPr>
              <a:xfrm>
                <a:off x="1077283" y="2135495"/>
                <a:ext cx="400109" cy="492443"/>
              </a:xfrm>
              <a:prstGeom prst="rect">
                <a:avLst/>
              </a:prstGeom>
              <a:noFill/>
            </p:spPr>
            <p:txBody>
              <a:bodyPr wrap="none" rtlCol="0">
                <a:spAutoFit/>
              </a:bodyPr>
              <a:lstStyle/>
              <a:p>
                <a:pPr defTabSz="685800" eaLnBrk="0" hangingPunct="0"/>
                <a:r>
                  <a:rPr lang="it-IT" sz="2700" dirty="0">
                    <a:solidFill>
                      <a:srgbClr val="000000"/>
                    </a:solidFill>
                  </a:rPr>
                  <a:t>+</a:t>
                </a:r>
              </a:p>
            </p:txBody>
          </p:sp>
        </p:grpSp>
        <p:grpSp>
          <p:nvGrpSpPr>
            <p:cNvPr id="15" name="Gruppo 14"/>
            <p:cNvGrpSpPr/>
            <p:nvPr/>
          </p:nvGrpSpPr>
          <p:grpSpPr>
            <a:xfrm>
              <a:off x="3316143" y="1633400"/>
              <a:ext cx="880636" cy="632791"/>
              <a:chOff x="762000" y="2221852"/>
              <a:chExt cx="880636" cy="632791"/>
            </a:xfrm>
          </p:grpSpPr>
          <p:sp>
            <p:nvSpPr>
              <p:cNvPr id="16" name="CasellaDiTesto 15"/>
              <p:cNvSpPr txBox="1"/>
              <p:nvPr/>
            </p:nvSpPr>
            <p:spPr>
              <a:xfrm>
                <a:off x="762000" y="2362200"/>
                <a:ext cx="814154" cy="492443"/>
              </a:xfrm>
              <a:prstGeom prst="rect">
                <a:avLst/>
              </a:prstGeom>
              <a:noFill/>
            </p:spPr>
            <p:txBody>
              <a:bodyPr wrap="none" rtlCol="0">
                <a:spAutoFit/>
              </a:bodyPr>
              <a:lstStyle/>
              <a:p>
                <a:pPr defTabSz="685800" eaLnBrk="0" hangingPunct="0"/>
                <a:r>
                  <a:rPr lang="it-IT" sz="2700" dirty="0">
                    <a:solidFill>
                      <a:srgbClr val="000000"/>
                    </a:solidFill>
                  </a:rPr>
                  <a:t>COO</a:t>
                </a:r>
              </a:p>
            </p:txBody>
          </p:sp>
          <p:sp>
            <p:nvSpPr>
              <p:cNvPr id="17" name="CasellaDiTesto 16"/>
              <p:cNvSpPr txBox="1"/>
              <p:nvPr/>
            </p:nvSpPr>
            <p:spPr>
              <a:xfrm>
                <a:off x="1302372" y="2221852"/>
                <a:ext cx="340264" cy="492443"/>
              </a:xfrm>
              <a:prstGeom prst="rect">
                <a:avLst/>
              </a:prstGeom>
              <a:noFill/>
            </p:spPr>
            <p:txBody>
              <a:bodyPr wrap="none" rtlCol="0">
                <a:spAutoFit/>
              </a:bodyPr>
              <a:lstStyle/>
              <a:p>
                <a:pPr defTabSz="685800" eaLnBrk="0" hangingPunct="0"/>
                <a:r>
                  <a:rPr lang="it-IT" sz="2700" dirty="0">
                    <a:solidFill>
                      <a:srgbClr val="000000"/>
                    </a:solidFill>
                  </a:rPr>
                  <a:t>-</a:t>
                </a:r>
              </a:p>
            </p:txBody>
          </p:sp>
        </p:grpSp>
      </p:grpSp>
      <p:sp>
        <p:nvSpPr>
          <p:cNvPr id="7" name="Freccia a destra 6"/>
          <p:cNvSpPr/>
          <p:nvPr/>
        </p:nvSpPr>
        <p:spPr>
          <a:xfrm>
            <a:off x="4410744" y="1496619"/>
            <a:ext cx="1222275" cy="171450"/>
          </a:xfrm>
          <a:prstGeom prst="rightArrow">
            <a:avLst/>
          </a:prstGeom>
          <a:solidFill>
            <a:schemeClr val="accent6">
              <a:lumMod val="20000"/>
              <a:lumOff val="80000"/>
            </a:schemeClr>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0" hangingPunct="0"/>
            <a:endParaRPr lang="it-IT" sz="2700">
              <a:solidFill>
                <a:srgbClr val="FFFFFF"/>
              </a:solidFill>
              <a:latin typeface="Times New Roman"/>
            </a:endParaRPr>
          </a:p>
        </p:txBody>
      </p:sp>
      <p:cxnSp>
        <p:nvCxnSpPr>
          <p:cNvPr id="9" name="Connettore 2 8"/>
          <p:cNvCxnSpPr/>
          <p:nvPr/>
        </p:nvCxnSpPr>
        <p:spPr>
          <a:xfrm flipH="1" flipV="1">
            <a:off x="6397627" y="1880527"/>
            <a:ext cx="628650" cy="118931"/>
          </a:xfrm>
          <a:prstGeom prst="straightConnector1">
            <a:avLst/>
          </a:prstGeom>
          <a:ln w="3810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ttore 2 21"/>
          <p:cNvCxnSpPr/>
          <p:nvPr/>
        </p:nvCxnSpPr>
        <p:spPr>
          <a:xfrm flipH="1">
            <a:off x="6368323" y="882812"/>
            <a:ext cx="600804" cy="564827"/>
          </a:xfrm>
          <a:prstGeom prst="straightConnector1">
            <a:avLst/>
          </a:prstGeom>
          <a:ln w="3810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1" name="CasellaDiTesto 10"/>
          <p:cNvSpPr txBox="1"/>
          <p:nvPr/>
        </p:nvSpPr>
        <p:spPr>
          <a:xfrm>
            <a:off x="6919270" y="670089"/>
            <a:ext cx="942887" cy="369332"/>
          </a:xfrm>
          <a:prstGeom prst="rect">
            <a:avLst/>
          </a:prstGeom>
          <a:noFill/>
        </p:spPr>
        <p:txBody>
          <a:bodyPr wrap="none" rtlCol="0">
            <a:spAutoFit/>
          </a:bodyPr>
          <a:lstStyle/>
          <a:p>
            <a:pPr defTabSz="685800" eaLnBrk="0" hangingPunct="0"/>
            <a:r>
              <a:rPr lang="el-GR" sz="2700" dirty="0">
                <a:solidFill>
                  <a:srgbClr val="000000"/>
                </a:solidFill>
              </a:rPr>
              <a:t>α</a:t>
            </a:r>
            <a:r>
              <a:rPr lang="it-IT" sz="2700" dirty="0">
                <a:solidFill>
                  <a:srgbClr val="000000"/>
                </a:solidFill>
              </a:rPr>
              <a:t>-eliche</a:t>
            </a:r>
          </a:p>
        </p:txBody>
      </p:sp>
      <p:sp>
        <p:nvSpPr>
          <p:cNvPr id="25" name="CasellaDiTesto 24"/>
          <p:cNvSpPr txBox="1"/>
          <p:nvPr/>
        </p:nvSpPr>
        <p:spPr>
          <a:xfrm>
            <a:off x="6969128" y="1808653"/>
            <a:ext cx="1165319" cy="369332"/>
          </a:xfrm>
          <a:prstGeom prst="rect">
            <a:avLst/>
          </a:prstGeom>
          <a:noFill/>
        </p:spPr>
        <p:txBody>
          <a:bodyPr wrap="none" rtlCol="0">
            <a:spAutoFit/>
          </a:bodyPr>
          <a:lstStyle/>
          <a:p>
            <a:pPr defTabSz="685800" eaLnBrk="0" hangingPunct="0"/>
            <a:r>
              <a:rPr lang="el-GR" sz="2700" dirty="0">
                <a:solidFill>
                  <a:srgbClr val="000000"/>
                </a:solidFill>
                <a:latin typeface="Times New Roman" panose="02020603050405020304" pitchFamily="18" charset="0"/>
                <a:cs typeface="Times New Roman" panose="02020603050405020304" pitchFamily="18" charset="0"/>
              </a:rPr>
              <a:t>β</a:t>
            </a:r>
            <a:r>
              <a:rPr lang="it-IT" sz="2700" dirty="0">
                <a:solidFill>
                  <a:srgbClr val="000000"/>
                </a:solidFill>
                <a:latin typeface="Times New Roman" panose="02020603050405020304" pitchFamily="18" charset="0"/>
                <a:cs typeface="Times New Roman" panose="02020603050405020304" pitchFamily="18" charset="0"/>
              </a:rPr>
              <a:t>-</a:t>
            </a:r>
            <a:r>
              <a:rPr lang="it-IT" sz="2700" dirty="0">
                <a:solidFill>
                  <a:srgbClr val="000000"/>
                </a:solidFill>
              </a:rPr>
              <a:t>foglietto</a:t>
            </a:r>
          </a:p>
        </p:txBody>
      </p:sp>
    </p:spTree>
    <p:extLst>
      <p:ext uri="{BB962C8B-B14F-4D97-AF65-F5344CB8AC3E}">
        <p14:creationId xmlns:p14="http://schemas.microsoft.com/office/powerpoint/2010/main" val="353660940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7" presetClass="entr" presetSubtype="1" fill="hold" nodeType="afterEffect">
                                  <p:stCondLst>
                                    <p:cond delay="0"/>
                                  </p:stCondLst>
                                  <p:childTnLst>
                                    <p:set>
                                      <p:cBhvr>
                                        <p:cTn id="6" dur="1" fill="hold">
                                          <p:stCondLst>
                                            <p:cond delay="0"/>
                                          </p:stCondLst>
                                        </p:cTn>
                                        <p:tgtEl>
                                          <p:spTgt spid="87062"/>
                                        </p:tgtEl>
                                        <p:attrNameLst>
                                          <p:attrName>style.visibility</p:attrName>
                                        </p:attrNameLst>
                                      </p:cBhvr>
                                      <p:to>
                                        <p:strVal val="visible"/>
                                      </p:to>
                                    </p:set>
                                    <p:anim calcmode="lin" valueType="num">
                                      <p:cBhvr>
                                        <p:cTn id="7" dur="2000" fill="hold"/>
                                        <p:tgtEl>
                                          <p:spTgt spid="87062"/>
                                        </p:tgtEl>
                                        <p:attrNameLst>
                                          <p:attrName>ppt_x</p:attrName>
                                        </p:attrNameLst>
                                      </p:cBhvr>
                                      <p:tavLst>
                                        <p:tav tm="0">
                                          <p:val>
                                            <p:strVal val="#ppt_x"/>
                                          </p:val>
                                        </p:tav>
                                        <p:tav tm="100000">
                                          <p:val>
                                            <p:strVal val="#ppt_x"/>
                                          </p:val>
                                        </p:tav>
                                      </p:tavLst>
                                    </p:anim>
                                    <p:anim calcmode="lin" valueType="num">
                                      <p:cBhvr>
                                        <p:cTn id="8" dur="2000" fill="hold"/>
                                        <p:tgtEl>
                                          <p:spTgt spid="87062"/>
                                        </p:tgtEl>
                                        <p:attrNameLst>
                                          <p:attrName>ppt_y</p:attrName>
                                        </p:attrNameLst>
                                      </p:cBhvr>
                                      <p:tavLst>
                                        <p:tav tm="0">
                                          <p:val>
                                            <p:strVal val="#ppt_y-#ppt_h/2"/>
                                          </p:val>
                                        </p:tav>
                                        <p:tav tm="100000">
                                          <p:val>
                                            <p:strVal val="#ppt_y"/>
                                          </p:val>
                                        </p:tav>
                                      </p:tavLst>
                                    </p:anim>
                                    <p:anim calcmode="lin" valueType="num">
                                      <p:cBhvr>
                                        <p:cTn id="9" dur="2000" fill="hold"/>
                                        <p:tgtEl>
                                          <p:spTgt spid="87062"/>
                                        </p:tgtEl>
                                        <p:attrNameLst>
                                          <p:attrName>ppt_w</p:attrName>
                                        </p:attrNameLst>
                                      </p:cBhvr>
                                      <p:tavLst>
                                        <p:tav tm="0">
                                          <p:val>
                                            <p:strVal val="#ppt_w"/>
                                          </p:val>
                                        </p:tav>
                                        <p:tav tm="100000">
                                          <p:val>
                                            <p:strVal val="#ppt_w"/>
                                          </p:val>
                                        </p:tav>
                                      </p:tavLst>
                                    </p:anim>
                                    <p:anim calcmode="lin" valueType="num">
                                      <p:cBhvr>
                                        <p:cTn id="10" dur="2000" fill="hold"/>
                                        <p:tgtEl>
                                          <p:spTgt spid="87062"/>
                                        </p:tgtEl>
                                        <p:attrNameLst>
                                          <p:attrName>ppt_h</p:attrName>
                                        </p:attrNameLst>
                                      </p:cBhvr>
                                      <p:tavLst>
                                        <p:tav tm="0">
                                          <p:val>
                                            <p:fltVal val="0"/>
                                          </p:val>
                                        </p:tav>
                                        <p:tav tm="100000">
                                          <p:val>
                                            <p:strVal val="#ppt_h"/>
                                          </p:val>
                                        </p:tav>
                                      </p:tavLst>
                                    </p:anim>
                                  </p:childTnLst>
                                </p:cTn>
                              </p:par>
                            </p:childTnLst>
                          </p:cTn>
                        </p:par>
                        <p:par>
                          <p:cTn id="11" fill="hold">
                            <p:stCondLst>
                              <p:cond delay="2000"/>
                            </p:stCondLst>
                            <p:childTnLst>
                              <p:par>
                                <p:cTn id="12" presetID="10" presetClass="entr" presetSubtype="0" fill="hold" nodeType="after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fade">
                                      <p:cBhvr>
                                        <p:cTn id="14" dur="1500"/>
                                        <p:tgtEl>
                                          <p:spTgt spid="22"/>
                                        </p:tgtEl>
                                      </p:cBhvr>
                                    </p:animEffect>
                                  </p:childTnLst>
                                </p:cTn>
                              </p:par>
                            </p:childTnLst>
                          </p:cTn>
                        </p:par>
                        <p:par>
                          <p:cTn id="15" fill="hold">
                            <p:stCondLst>
                              <p:cond delay="3500"/>
                            </p:stCondLst>
                            <p:childTnLst>
                              <p:par>
                                <p:cTn id="16" presetID="10" presetClass="entr" presetSubtype="0"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1500"/>
                                        <p:tgtEl>
                                          <p:spTgt spid="9"/>
                                        </p:tgtEl>
                                      </p:cBhvr>
                                    </p:animEffect>
                                  </p:childTnLst>
                                </p:cTn>
                              </p:par>
                            </p:childTnLst>
                          </p:cTn>
                        </p:par>
                        <p:par>
                          <p:cTn id="19" fill="hold">
                            <p:stCondLst>
                              <p:cond delay="5000"/>
                            </p:stCondLst>
                            <p:childTnLst>
                              <p:par>
                                <p:cTn id="20" presetID="10"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500"/>
                                        <p:tgtEl>
                                          <p:spTgt spid="11"/>
                                        </p:tgtEl>
                                      </p:cBhvr>
                                    </p:animEffect>
                                  </p:childTnLst>
                                </p:cTn>
                              </p:par>
                            </p:childTnLst>
                          </p:cTn>
                        </p:par>
                        <p:par>
                          <p:cTn id="23" fill="hold">
                            <p:stCondLst>
                              <p:cond delay="6500"/>
                            </p:stCondLst>
                            <p:childTnLst>
                              <p:par>
                                <p:cTn id="24" presetID="10" presetClass="entr" presetSubtype="0" fill="hold" grpId="0" nodeType="after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1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5"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Immagine 1" descr="COP_SLIDE.jpg"/>
          <p:cNvPicPr>
            <a:picLocks noChangeAspect="1"/>
          </p:cNvPicPr>
          <p:nvPr/>
        </p:nvPicPr>
        <p:blipFill>
          <a:blip r:embed="rId3" cstate="print">
            <a:extLst>
              <a:ext uri="{28A0092B-C50C-407E-A947-70E740481C1C}">
                <a14:useLocalDpi xmlns:a14="http://schemas.microsoft.com/office/drawing/2010/main" val="0"/>
              </a:ext>
            </a:extLst>
          </a:blip>
          <a:srcRect l="38838" t="64680" r="18794"/>
          <a:stretch>
            <a:fillRect/>
          </a:stretch>
        </p:blipFill>
        <p:spPr bwMode="auto">
          <a:xfrm>
            <a:off x="278606" y="3664148"/>
            <a:ext cx="68580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92" name="Rectangle 64"/>
          <p:cNvSpPr>
            <a:spLocks noChangeArrowheads="1"/>
          </p:cNvSpPr>
          <p:nvPr/>
        </p:nvSpPr>
        <p:spPr bwMode="auto">
          <a:xfrm>
            <a:off x="364331" y="5246515"/>
            <a:ext cx="6686550" cy="854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defTabSz="685800">
              <a:spcBef>
                <a:spcPct val="0"/>
              </a:spcBef>
              <a:buNone/>
            </a:pPr>
            <a:r>
              <a:rPr lang="it-IT" altLang="it-IT" sz="1650" baseline="0" dirty="0">
                <a:solidFill>
                  <a:srgbClr val="0000FF"/>
                </a:solidFill>
                <a:latin typeface="Calibri" panose="020F0502020204030204" pitchFamily="34" charset="0"/>
              </a:rPr>
              <a:t>II processo risulta </a:t>
            </a:r>
            <a:r>
              <a:rPr lang="it-IT" altLang="it-IT" sz="1650" b="1" u="sng" baseline="0" dirty="0">
                <a:solidFill>
                  <a:srgbClr val="0000FF"/>
                </a:solidFill>
                <a:latin typeface="Calibri" panose="020F0502020204030204" pitchFamily="34" charset="0"/>
              </a:rPr>
              <a:t>energeticamente favorito</a:t>
            </a:r>
            <a:r>
              <a:rPr lang="it-IT" altLang="it-IT" sz="1650" baseline="0" dirty="0">
                <a:solidFill>
                  <a:srgbClr val="0000FF"/>
                </a:solidFill>
                <a:latin typeface="Calibri" panose="020F0502020204030204" pitchFamily="34" charset="0"/>
              </a:rPr>
              <a:t>  dalla formazione di</a:t>
            </a:r>
            <a:r>
              <a:rPr lang="it-IT" altLang="it-IT" sz="1650" b="1" baseline="0" dirty="0">
                <a:solidFill>
                  <a:srgbClr val="0000FF"/>
                </a:solidFill>
                <a:latin typeface="Calibri" panose="020F0502020204030204" pitchFamily="34" charset="0"/>
              </a:rPr>
              <a:t> numerosissime interazioni</a:t>
            </a:r>
            <a:r>
              <a:rPr lang="it-IT" altLang="it-IT" sz="1650" baseline="0" dirty="0">
                <a:solidFill>
                  <a:srgbClr val="0000FF"/>
                </a:solidFill>
                <a:latin typeface="Calibri" panose="020F0502020204030204" pitchFamily="34" charset="0"/>
              </a:rPr>
              <a:t> tra le catene laterali degli amminoacidi che vengono avvicinati.</a:t>
            </a:r>
          </a:p>
        </p:txBody>
      </p:sp>
      <p:pic>
        <p:nvPicPr>
          <p:cNvPr id="7172" name="Picture 3"/>
          <p:cNvPicPr>
            <a:picLocks noChangeAspect="1" noChangeArrowheads="1"/>
          </p:cNvPicPr>
          <p:nvPr/>
        </p:nvPicPr>
        <p:blipFill>
          <a:blip r:embed="rId4">
            <a:extLst>
              <a:ext uri="{28A0092B-C50C-407E-A947-70E740481C1C}">
                <a14:useLocalDpi xmlns:a14="http://schemas.microsoft.com/office/drawing/2010/main" val="0"/>
              </a:ext>
            </a:extLst>
          </a:blip>
          <a:srcRect b="32906"/>
          <a:stretch>
            <a:fillRect/>
          </a:stretch>
        </p:blipFill>
        <p:spPr bwMode="auto">
          <a:xfrm>
            <a:off x="1177047" y="2055094"/>
            <a:ext cx="3902159" cy="2693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3" name="Oval 31"/>
          <p:cNvSpPr>
            <a:spLocks noChangeArrowheads="1"/>
          </p:cNvSpPr>
          <p:nvPr/>
        </p:nvSpPr>
        <p:spPr bwMode="auto">
          <a:xfrm>
            <a:off x="4736306" y="4448711"/>
            <a:ext cx="114300" cy="114300"/>
          </a:xfrm>
          <a:prstGeom prst="ellipse">
            <a:avLst/>
          </a:prstGeom>
          <a:solidFill>
            <a:srgbClr val="66CCFF"/>
          </a:solidFill>
          <a:ln w="9525">
            <a:solidFill>
              <a:srgbClr val="66CCFF"/>
            </a:solidFill>
            <a:round/>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defTabSz="685800">
              <a:spcBef>
                <a:spcPct val="0"/>
              </a:spcBef>
              <a:buNone/>
            </a:pPr>
            <a:endParaRPr lang="it-IT" altLang="it-IT" sz="1800">
              <a:solidFill>
                <a:srgbClr val="000000"/>
              </a:solidFill>
              <a:latin typeface="Calibri" panose="020F0502020204030204" pitchFamily="34" charset="0"/>
            </a:endParaRPr>
          </a:p>
        </p:txBody>
      </p:sp>
      <p:sp>
        <p:nvSpPr>
          <p:cNvPr id="7174" name="Oval 32"/>
          <p:cNvSpPr>
            <a:spLocks noChangeArrowheads="1"/>
          </p:cNvSpPr>
          <p:nvPr/>
        </p:nvSpPr>
        <p:spPr bwMode="auto">
          <a:xfrm>
            <a:off x="5022056" y="3191411"/>
            <a:ext cx="114300" cy="114300"/>
          </a:xfrm>
          <a:prstGeom prst="ellipse">
            <a:avLst/>
          </a:prstGeom>
          <a:solidFill>
            <a:srgbClr val="66CCFF"/>
          </a:solidFill>
          <a:ln w="9525">
            <a:solidFill>
              <a:srgbClr val="66CCFF"/>
            </a:solidFill>
            <a:round/>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defTabSz="685800">
              <a:spcBef>
                <a:spcPct val="0"/>
              </a:spcBef>
              <a:buNone/>
            </a:pPr>
            <a:endParaRPr lang="it-IT" altLang="it-IT" sz="1800">
              <a:solidFill>
                <a:srgbClr val="000000"/>
              </a:solidFill>
              <a:latin typeface="Calibri" panose="020F0502020204030204" pitchFamily="34" charset="0"/>
            </a:endParaRPr>
          </a:p>
        </p:txBody>
      </p:sp>
      <p:sp>
        <p:nvSpPr>
          <p:cNvPr id="7175" name="Oval 33"/>
          <p:cNvSpPr>
            <a:spLocks noChangeArrowheads="1"/>
          </p:cNvSpPr>
          <p:nvPr/>
        </p:nvSpPr>
        <p:spPr bwMode="auto">
          <a:xfrm>
            <a:off x="5079206" y="3362861"/>
            <a:ext cx="114300" cy="114300"/>
          </a:xfrm>
          <a:prstGeom prst="ellipse">
            <a:avLst/>
          </a:prstGeom>
          <a:solidFill>
            <a:srgbClr val="66CCFF"/>
          </a:solidFill>
          <a:ln w="9525">
            <a:solidFill>
              <a:srgbClr val="66CCFF"/>
            </a:solidFill>
            <a:round/>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defTabSz="685800">
              <a:spcBef>
                <a:spcPct val="0"/>
              </a:spcBef>
              <a:buNone/>
            </a:pPr>
            <a:endParaRPr lang="it-IT" altLang="it-IT" sz="1800">
              <a:solidFill>
                <a:srgbClr val="000000"/>
              </a:solidFill>
              <a:latin typeface="Calibri" panose="020F0502020204030204" pitchFamily="34" charset="0"/>
            </a:endParaRPr>
          </a:p>
        </p:txBody>
      </p:sp>
      <p:sp>
        <p:nvSpPr>
          <p:cNvPr id="7176" name="Oval 34"/>
          <p:cNvSpPr>
            <a:spLocks noChangeArrowheads="1"/>
          </p:cNvSpPr>
          <p:nvPr/>
        </p:nvSpPr>
        <p:spPr bwMode="auto">
          <a:xfrm>
            <a:off x="4964906" y="3534311"/>
            <a:ext cx="114300" cy="114300"/>
          </a:xfrm>
          <a:prstGeom prst="ellipse">
            <a:avLst/>
          </a:prstGeom>
          <a:solidFill>
            <a:srgbClr val="66CCFF"/>
          </a:solidFill>
          <a:ln w="9525">
            <a:solidFill>
              <a:srgbClr val="66CCFF"/>
            </a:solidFill>
            <a:round/>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defTabSz="685800">
              <a:spcBef>
                <a:spcPct val="0"/>
              </a:spcBef>
              <a:buNone/>
            </a:pPr>
            <a:endParaRPr lang="it-IT" altLang="it-IT" sz="1800">
              <a:solidFill>
                <a:srgbClr val="000000"/>
              </a:solidFill>
              <a:latin typeface="Calibri" panose="020F0502020204030204" pitchFamily="34" charset="0"/>
            </a:endParaRPr>
          </a:p>
        </p:txBody>
      </p:sp>
      <p:sp>
        <p:nvSpPr>
          <p:cNvPr id="7177" name="Oval 35"/>
          <p:cNvSpPr>
            <a:spLocks noChangeArrowheads="1"/>
          </p:cNvSpPr>
          <p:nvPr/>
        </p:nvSpPr>
        <p:spPr bwMode="auto">
          <a:xfrm>
            <a:off x="4964906" y="3762911"/>
            <a:ext cx="114300" cy="114300"/>
          </a:xfrm>
          <a:prstGeom prst="ellipse">
            <a:avLst/>
          </a:prstGeom>
          <a:solidFill>
            <a:srgbClr val="66CCFF"/>
          </a:solidFill>
          <a:ln w="9525">
            <a:solidFill>
              <a:srgbClr val="66CCFF"/>
            </a:solidFill>
            <a:round/>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defTabSz="685800">
              <a:spcBef>
                <a:spcPct val="0"/>
              </a:spcBef>
              <a:buNone/>
            </a:pPr>
            <a:endParaRPr lang="it-IT" altLang="it-IT" sz="1800">
              <a:solidFill>
                <a:srgbClr val="000000"/>
              </a:solidFill>
              <a:latin typeface="Calibri" panose="020F0502020204030204" pitchFamily="34" charset="0"/>
            </a:endParaRPr>
          </a:p>
        </p:txBody>
      </p:sp>
      <p:sp>
        <p:nvSpPr>
          <p:cNvPr id="7178" name="Oval 36"/>
          <p:cNvSpPr>
            <a:spLocks noChangeArrowheads="1"/>
          </p:cNvSpPr>
          <p:nvPr/>
        </p:nvSpPr>
        <p:spPr bwMode="auto">
          <a:xfrm>
            <a:off x="3821906" y="4563011"/>
            <a:ext cx="114300" cy="114300"/>
          </a:xfrm>
          <a:prstGeom prst="ellipse">
            <a:avLst/>
          </a:prstGeom>
          <a:solidFill>
            <a:srgbClr val="66CCFF"/>
          </a:solidFill>
          <a:ln w="9525">
            <a:solidFill>
              <a:srgbClr val="66CCFF"/>
            </a:solidFill>
            <a:round/>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defTabSz="685800">
              <a:spcBef>
                <a:spcPct val="0"/>
              </a:spcBef>
              <a:buNone/>
            </a:pPr>
            <a:endParaRPr lang="it-IT" altLang="it-IT" sz="1800">
              <a:solidFill>
                <a:srgbClr val="000000"/>
              </a:solidFill>
              <a:latin typeface="Calibri" panose="020F0502020204030204" pitchFamily="34" charset="0"/>
            </a:endParaRPr>
          </a:p>
        </p:txBody>
      </p:sp>
      <p:sp>
        <p:nvSpPr>
          <p:cNvPr id="7179" name="Oval 37"/>
          <p:cNvSpPr>
            <a:spLocks noChangeArrowheads="1"/>
          </p:cNvSpPr>
          <p:nvPr/>
        </p:nvSpPr>
        <p:spPr bwMode="auto">
          <a:xfrm>
            <a:off x="4736306" y="4220111"/>
            <a:ext cx="114300" cy="114300"/>
          </a:xfrm>
          <a:prstGeom prst="ellipse">
            <a:avLst/>
          </a:prstGeom>
          <a:solidFill>
            <a:srgbClr val="66CCFF"/>
          </a:solidFill>
          <a:ln w="9525">
            <a:solidFill>
              <a:srgbClr val="66CCFF"/>
            </a:solidFill>
            <a:round/>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defTabSz="685800">
              <a:spcBef>
                <a:spcPct val="0"/>
              </a:spcBef>
              <a:buNone/>
            </a:pPr>
            <a:endParaRPr lang="it-IT" altLang="it-IT" sz="1800">
              <a:solidFill>
                <a:srgbClr val="000000"/>
              </a:solidFill>
              <a:latin typeface="Calibri" panose="020F0502020204030204" pitchFamily="34" charset="0"/>
            </a:endParaRPr>
          </a:p>
        </p:txBody>
      </p:sp>
      <p:sp>
        <p:nvSpPr>
          <p:cNvPr id="7180" name="Oval 38"/>
          <p:cNvSpPr>
            <a:spLocks noChangeArrowheads="1"/>
          </p:cNvSpPr>
          <p:nvPr/>
        </p:nvSpPr>
        <p:spPr bwMode="auto">
          <a:xfrm>
            <a:off x="4564856" y="4448711"/>
            <a:ext cx="114300" cy="114300"/>
          </a:xfrm>
          <a:prstGeom prst="ellipse">
            <a:avLst/>
          </a:prstGeom>
          <a:solidFill>
            <a:srgbClr val="66CCFF"/>
          </a:solidFill>
          <a:ln w="9525">
            <a:solidFill>
              <a:srgbClr val="66CCFF"/>
            </a:solidFill>
            <a:round/>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defTabSz="685800">
              <a:spcBef>
                <a:spcPct val="0"/>
              </a:spcBef>
              <a:buNone/>
            </a:pPr>
            <a:endParaRPr lang="it-IT" altLang="it-IT" sz="1800">
              <a:solidFill>
                <a:srgbClr val="000000"/>
              </a:solidFill>
              <a:latin typeface="Calibri" panose="020F0502020204030204" pitchFamily="34" charset="0"/>
            </a:endParaRPr>
          </a:p>
        </p:txBody>
      </p:sp>
      <p:sp>
        <p:nvSpPr>
          <p:cNvPr id="7181" name="Oval 39"/>
          <p:cNvSpPr>
            <a:spLocks noChangeArrowheads="1"/>
          </p:cNvSpPr>
          <p:nvPr/>
        </p:nvSpPr>
        <p:spPr bwMode="auto">
          <a:xfrm>
            <a:off x="4336256" y="4563011"/>
            <a:ext cx="114300" cy="114300"/>
          </a:xfrm>
          <a:prstGeom prst="ellipse">
            <a:avLst/>
          </a:prstGeom>
          <a:solidFill>
            <a:srgbClr val="66CCFF"/>
          </a:solidFill>
          <a:ln w="9525">
            <a:solidFill>
              <a:srgbClr val="66CCFF"/>
            </a:solidFill>
            <a:round/>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defTabSz="685800">
              <a:spcBef>
                <a:spcPct val="0"/>
              </a:spcBef>
              <a:buNone/>
            </a:pPr>
            <a:endParaRPr lang="it-IT" altLang="it-IT" sz="1800">
              <a:solidFill>
                <a:srgbClr val="000000"/>
              </a:solidFill>
              <a:latin typeface="Calibri" panose="020F0502020204030204" pitchFamily="34" charset="0"/>
            </a:endParaRPr>
          </a:p>
        </p:txBody>
      </p:sp>
      <p:sp>
        <p:nvSpPr>
          <p:cNvPr id="7182" name="Oval 49"/>
          <p:cNvSpPr>
            <a:spLocks noChangeArrowheads="1"/>
          </p:cNvSpPr>
          <p:nvPr/>
        </p:nvSpPr>
        <p:spPr bwMode="auto">
          <a:xfrm>
            <a:off x="4679156" y="2677061"/>
            <a:ext cx="114300" cy="114300"/>
          </a:xfrm>
          <a:prstGeom prst="ellipse">
            <a:avLst/>
          </a:prstGeom>
          <a:solidFill>
            <a:srgbClr val="66CCFF"/>
          </a:solidFill>
          <a:ln w="9525">
            <a:solidFill>
              <a:srgbClr val="66CCFF"/>
            </a:solidFill>
            <a:round/>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defTabSz="685800">
              <a:spcBef>
                <a:spcPct val="0"/>
              </a:spcBef>
              <a:buNone/>
            </a:pPr>
            <a:endParaRPr lang="it-IT" altLang="it-IT" sz="1800">
              <a:solidFill>
                <a:srgbClr val="000000"/>
              </a:solidFill>
              <a:latin typeface="Calibri" panose="020F0502020204030204" pitchFamily="34" charset="0"/>
            </a:endParaRPr>
          </a:p>
        </p:txBody>
      </p:sp>
      <p:sp>
        <p:nvSpPr>
          <p:cNvPr id="7183" name="Oval 50"/>
          <p:cNvSpPr>
            <a:spLocks noChangeArrowheads="1"/>
          </p:cNvSpPr>
          <p:nvPr/>
        </p:nvSpPr>
        <p:spPr bwMode="auto">
          <a:xfrm>
            <a:off x="4564856" y="2505611"/>
            <a:ext cx="114300" cy="114300"/>
          </a:xfrm>
          <a:prstGeom prst="ellipse">
            <a:avLst/>
          </a:prstGeom>
          <a:solidFill>
            <a:srgbClr val="66CCFF"/>
          </a:solidFill>
          <a:ln w="9525">
            <a:solidFill>
              <a:srgbClr val="66CCFF"/>
            </a:solidFill>
            <a:round/>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defTabSz="685800">
              <a:spcBef>
                <a:spcPct val="0"/>
              </a:spcBef>
              <a:buNone/>
            </a:pPr>
            <a:endParaRPr lang="it-IT" altLang="it-IT" sz="1800">
              <a:solidFill>
                <a:srgbClr val="000000"/>
              </a:solidFill>
              <a:latin typeface="Calibri" panose="020F0502020204030204" pitchFamily="34" charset="0"/>
            </a:endParaRPr>
          </a:p>
        </p:txBody>
      </p:sp>
      <p:sp>
        <p:nvSpPr>
          <p:cNvPr id="7184" name="Oval 51"/>
          <p:cNvSpPr>
            <a:spLocks noChangeArrowheads="1"/>
          </p:cNvSpPr>
          <p:nvPr/>
        </p:nvSpPr>
        <p:spPr bwMode="auto">
          <a:xfrm>
            <a:off x="4050506" y="2562761"/>
            <a:ext cx="114300" cy="114300"/>
          </a:xfrm>
          <a:prstGeom prst="ellipse">
            <a:avLst/>
          </a:prstGeom>
          <a:solidFill>
            <a:srgbClr val="66CCFF"/>
          </a:solidFill>
          <a:ln w="9525">
            <a:solidFill>
              <a:srgbClr val="66CCFF"/>
            </a:solidFill>
            <a:round/>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defTabSz="685800">
              <a:spcBef>
                <a:spcPct val="0"/>
              </a:spcBef>
              <a:buNone/>
            </a:pPr>
            <a:endParaRPr lang="it-IT" altLang="it-IT" sz="1800">
              <a:solidFill>
                <a:srgbClr val="000000"/>
              </a:solidFill>
              <a:latin typeface="Calibri" panose="020F0502020204030204" pitchFamily="34" charset="0"/>
            </a:endParaRPr>
          </a:p>
        </p:txBody>
      </p:sp>
      <p:sp>
        <p:nvSpPr>
          <p:cNvPr id="7185" name="Oval 52"/>
          <p:cNvSpPr>
            <a:spLocks noChangeArrowheads="1"/>
          </p:cNvSpPr>
          <p:nvPr/>
        </p:nvSpPr>
        <p:spPr bwMode="auto">
          <a:xfrm>
            <a:off x="3707606" y="2448461"/>
            <a:ext cx="114300" cy="114300"/>
          </a:xfrm>
          <a:prstGeom prst="ellipse">
            <a:avLst/>
          </a:prstGeom>
          <a:solidFill>
            <a:srgbClr val="66CCFF"/>
          </a:solidFill>
          <a:ln w="9525">
            <a:solidFill>
              <a:srgbClr val="66CCFF"/>
            </a:solidFill>
            <a:round/>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defTabSz="685800">
              <a:spcBef>
                <a:spcPct val="0"/>
              </a:spcBef>
              <a:buNone/>
            </a:pPr>
            <a:endParaRPr lang="it-IT" altLang="it-IT" sz="1800">
              <a:solidFill>
                <a:srgbClr val="000000"/>
              </a:solidFill>
              <a:latin typeface="Calibri" panose="020F0502020204030204" pitchFamily="34" charset="0"/>
            </a:endParaRPr>
          </a:p>
        </p:txBody>
      </p:sp>
      <p:sp>
        <p:nvSpPr>
          <p:cNvPr id="7186" name="Oval 55"/>
          <p:cNvSpPr>
            <a:spLocks noChangeArrowheads="1"/>
          </p:cNvSpPr>
          <p:nvPr/>
        </p:nvSpPr>
        <p:spPr bwMode="auto">
          <a:xfrm>
            <a:off x="4793456" y="3991511"/>
            <a:ext cx="114300" cy="114300"/>
          </a:xfrm>
          <a:prstGeom prst="ellipse">
            <a:avLst/>
          </a:prstGeom>
          <a:solidFill>
            <a:srgbClr val="66CCFF"/>
          </a:solidFill>
          <a:ln w="9525">
            <a:solidFill>
              <a:srgbClr val="66CCFF"/>
            </a:solidFill>
            <a:round/>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defTabSz="685800">
              <a:spcBef>
                <a:spcPct val="0"/>
              </a:spcBef>
              <a:buNone/>
            </a:pPr>
            <a:endParaRPr lang="it-IT" altLang="it-IT" sz="1800">
              <a:solidFill>
                <a:srgbClr val="000000"/>
              </a:solidFill>
              <a:latin typeface="Calibri" panose="020F0502020204030204" pitchFamily="34" charset="0"/>
            </a:endParaRPr>
          </a:p>
        </p:txBody>
      </p:sp>
      <p:sp>
        <p:nvSpPr>
          <p:cNvPr id="7187" name="Oval 56"/>
          <p:cNvSpPr>
            <a:spLocks noChangeArrowheads="1"/>
          </p:cNvSpPr>
          <p:nvPr/>
        </p:nvSpPr>
        <p:spPr bwMode="auto">
          <a:xfrm>
            <a:off x="4050506" y="4620161"/>
            <a:ext cx="114300" cy="114300"/>
          </a:xfrm>
          <a:prstGeom prst="ellipse">
            <a:avLst/>
          </a:prstGeom>
          <a:solidFill>
            <a:srgbClr val="66CCFF"/>
          </a:solidFill>
          <a:ln w="9525">
            <a:solidFill>
              <a:srgbClr val="66CCFF"/>
            </a:solidFill>
            <a:round/>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defTabSz="685800">
              <a:spcBef>
                <a:spcPct val="0"/>
              </a:spcBef>
              <a:buNone/>
            </a:pPr>
            <a:endParaRPr lang="it-IT" altLang="it-IT" sz="1800">
              <a:solidFill>
                <a:srgbClr val="000000"/>
              </a:solidFill>
              <a:latin typeface="Calibri" panose="020F0502020204030204" pitchFamily="34" charset="0"/>
            </a:endParaRPr>
          </a:p>
        </p:txBody>
      </p:sp>
      <p:sp>
        <p:nvSpPr>
          <p:cNvPr id="7188" name="Oval 57"/>
          <p:cNvSpPr>
            <a:spLocks noChangeArrowheads="1"/>
          </p:cNvSpPr>
          <p:nvPr/>
        </p:nvSpPr>
        <p:spPr bwMode="auto">
          <a:xfrm>
            <a:off x="4907756" y="2962811"/>
            <a:ext cx="114300" cy="114300"/>
          </a:xfrm>
          <a:prstGeom prst="ellipse">
            <a:avLst/>
          </a:prstGeom>
          <a:solidFill>
            <a:srgbClr val="66CCFF"/>
          </a:solidFill>
          <a:ln w="9525">
            <a:solidFill>
              <a:srgbClr val="66CCFF"/>
            </a:solidFill>
            <a:round/>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defTabSz="685800">
              <a:spcBef>
                <a:spcPct val="0"/>
              </a:spcBef>
              <a:buNone/>
            </a:pPr>
            <a:endParaRPr lang="it-IT" altLang="it-IT" sz="1800">
              <a:solidFill>
                <a:srgbClr val="000000"/>
              </a:solidFill>
              <a:latin typeface="Calibri" panose="020F0502020204030204" pitchFamily="34" charset="0"/>
            </a:endParaRPr>
          </a:p>
        </p:txBody>
      </p:sp>
      <p:sp>
        <p:nvSpPr>
          <p:cNvPr id="7189" name="Text Box 58"/>
          <p:cNvSpPr txBox="1">
            <a:spLocks noChangeArrowheads="1"/>
          </p:cNvSpPr>
          <p:nvPr/>
        </p:nvSpPr>
        <p:spPr bwMode="auto">
          <a:xfrm>
            <a:off x="3193257" y="2105562"/>
            <a:ext cx="46198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defTabSz="685800">
              <a:spcBef>
                <a:spcPct val="0"/>
              </a:spcBef>
              <a:buNone/>
            </a:pPr>
            <a:r>
              <a:rPr lang="it-IT" altLang="it-IT" sz="1800">
                <a:solidFill>
                  <a:srgbClr val="0066FF"/>
                </a:solidFill>
                <a:latin typeface="Calibri" panose="020F0502020204030204" pitchFamily="34" charset="0"/>
              </a:rPr>
              <a:t>H</a:t>
            </a:r>
            <a:r>
              <a:rPr lang="it-IT" altLang="it-IT" sz="1800" baseline="-25000">
                <a:solidFill>
                  <a:srgbClr val="0066FF"/>
                </a:solidFill>
                <a:latin typeface="Calibri" panose="020F0502020204030204" pitchFamily="34" charset="0"/>
              </a:rPr>
              <a:t>2</a:t>
            </a:r>
            <a:r>
              <a:rPr lang="it-IT" altLang="it-IT" sz="1800">
                <a:solidFill>
                  <a:srgbClr val="0066FF"/>
                </a:solidFill>
                <a:latin typeface="Calibri" panose="020F0502020204030204" pitchFamily="34" charset="0"/>
              </a:rPr>
              <a:t>O</a:t>
            </a:r>
          </a:p>
        </p:txBody>
      </p:sp>
      <p:sp>
        <p:nvSpPr>
          <p:cNvPr id="7190" name="Line 59"/>
          <p:cNvSpPr>
            <a:spLocks noChangeShapeType="1"/>
          </p:cNvSpPr>
          <p:nvPr/>
        </p:nvSpPr>
        <p:spPr bwMode="auto">
          <a:xfrm>
            <a:off x="3421856" y="2448461"/>
            <a:ext cx="171450" cy="171450"/>
          </a:xfrm>
          <a:prstGeom prst="line">
            <a:avLst/>
          </a:prstGeom>
          <a:noFill/>
          <a:ln w="28575">
            <a:solidFill>
              <a:srgbClr val="0066FF"/>
            </a:solidFill>
            <a:round/>
            <a:headEnd/>
            <a:tailEnd type="triangle" w="med" len="med"/>
          </a:ln>
          <a:extLst>
            <a:ext uri="{909E8E84-426E-40DD-AFC4-6F175D3DCCD1}">
              <a14:hiddenFill xmlns:a14="http://schemas.microsoft.com/office/drawing/2010/main">
                <a:noFill/>
              </a14:hiddenFill>
            </a:ext>
          </a:extLst>
        </p:spPr>
        <p:txBody>
          <a:bodyPr/>
          <a:lstStyle/>
          <a:p>
            <a:pPr defTabSz="685800" eaLnBrk="0" hangingPunct="0"/>
            <a:endParaRPr lang="it-IT" sz="2700">
              <a:solidFill>
                <a:srgbClr val="000000"/>
              </a:solidFill>
            </a:endParaRPr>
          </a:p>
        </p:txBody>
      </p:sp>
      <p:sp>
        <p:nvSpPr>
          <p:cNvPr id="7193" name="Oval 65"/>
          <p:cNvSpPr>
            <a:spLocks noChangeArrowheads="1"/>
          </p:cNvSpPr>
          <p:nvPr/>
        </p:nvSpPr>
        <p:spPr bwMode="auto">
          <a:xfrm>
            <a:off x="3593306" y="2619911"/>
            <a:ext cx="114300" cy="114300"/>
          </a:xfrm>
          <a:prstGeom prst="ellipse">
            <a:avLst/>
          </a:prstGeom>
          <a:solidFill>
            <a:srgbClr val="66CCFF"/>
          </a:solidFill>
          <a:ln w="9525">
            <a:solidFill>
              <a:srgbClr val="66CCFF"/>
            </a:solidFill>
            <a:round/>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defTabSz="685800">
              <a:spcBef>
                <a:spcPct val="0"/>
              </a:spcBef>
              <a:buNone/>
            </a:pPr>
            <a:endParaRPr lang="it-IT" altLang="it-IT" sz="1800">
              <a:solidFill>
                <a:srgbClr val="000000"/>
              </a:solidFill>
              <a:latin typeface="Calibri" panose="020F0502020204030204" pitchFamily="34" charset="0"/>
            </a:endParaRPr>
          </a:p>
        </p:txBody>
      </p:sp>
      <p:sp>
        <p:nvSpPr>
          <p:cNvPr id="7194" name="Oval 66"/>
          <p:cNvSpPr>
            <a:spLocks noChangeArrowheads="1"/>
          </p:cNvSpPr>
          <p:nvPr/>
        </p:nvSpPr>
        <p:spPr bwMode="auto">
          <a:xfrm>
            <a:off x="3021806" y="3191411"/>
            <a:ext cx="114300" cy="114300"/>
          </a:xfrm>
          <a:prstGeom prst="ellipse">
            <a:avLst/>
          </a:prstGeom>
          <a:solidFill>
            <a:srgbClr val="66CCFF"/>
          </a:solidFill>
          <a:ln w="9525">
            <a:solidFill>
              <a:srgbClr val="66CCFF"/>
            </a:solidFill>
            <a:round/>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defTabSz="685800">
              <a:spcBef>
                <a:spcPct val="0"/>
              </a:spcBef>
              <a:buNone/>
            </a:pPr>
            <a:endParaRPr lang="it-IT" altLang="it-IT" sz="1800">
              <a:solidFill>
                <a:srgbClr val="000000"/>
              </a:solidFill>
              <a:latin typeface="Calibri" panose="020F0502020204030204" pitchFamily="34" charset="0"/>
            </a:endParaRPr>
          </a:p>
        </p:txBody>
      </p:sp>
      <p:sp>
        <p:nvSpPr>
          <p:cNvPr id="7195" name="Oval 67"/>
          <p:cNvSpPr>
            <a:spLocks noChangeArrowheads="1"/>
          </p:cNvSpPr>
          <p:nvPr/>
        </p:nvSpPr>
        <p:spPr bwMode="auto">
          <a:xfrm>
            <a:off x="3078956" y="2962811"/>
            <a:ext cx="114300" cy="114300"/>
          </a:xfrm>
          <a:prstGeom prst="ellipse">
            <a:avLst/>
          </a:prstGeom>
          <a:solidFill>
            <a:srgbClr val="66CCFF"/>
          </a:solidFill>
          <a:ln w="9525">
            <a:solidFill>
              <a:srgbClr val="66CCFF"/>
            </a:solidFill>
            <a:round/>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defTabSz="685800">
              <a:spcBef>
                <a:spcPct val="0"/>
              </a:spcBef>
              <a:buNone/>
            </a:pPr>
            <a:endParaRPr lang="it-IT" altLang="it-IT" sz="1800">
              <a:solidFill>
                <a:srgbClr val="000000"/>
              </a:solidFill>
              <a:latin typeface="Calibri" panose="020F0502020204030204" pitchFamily="34" charset="0"/>
            </a:endParaRPr>
          </a:p>
        </p:txBody>
      </p:sp>
      <p:sp>
        <p:nvSpPr>
          <p:cNvPr id="7196" name="Oval 68"/>
          <p:cNvSpPr>
            <a:spLocks noChangeArrowheads="1"/>
          </p:cNvSpPr>
          <p:nvPr/>
        </p:nvSpPr>
        <p:spPr bwMode="auto">
          <a:xfrm>
            <a:off x="3078956" y="2791361"/>
            <a:ext cx="114300" cy="114300"/>
          </a:xfrm>
          <a:prstGeom prst="ellipse">
            <a:avLst/>
          </a:prstGeom>
          <a:solidFill>
            <a:srgbClr val="66CCFF"/>
          </a:solidFill>
          <a:ln w="9525">
            <a:solidFill>
              <a:srgbClr val="66CCFF"/>
            </a:solidFill>
            <a:round/>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defTabSz="685800">
              <a:spcBef>
                <a:spcPct val="0"/>
              </a:spcBef>
              <a:buNone/>
            </a:pPr>
            <a:endParaRPr lang="it-IT" altLang="it-IT" sz="1800">
              <a:solidFill>
                <a:srgbClr val="000000"/>
              </a:solidFill>
              <a:latin typeface="Calibri" panose="020F0502020204030204" pitchFamily="34" charset="0"/>
            </a:endParaRPr>
          </a:p>
        </p:txBody>
      </p:sp>
      <p:sp>
        <p:nvSpPr>
          <p:cNvPr id="7197" name="Oval 69"/>
          <p:cNvSpPr>
            <a:spLocks noChangeArrowheads="1"/>
          </p:cNvSpPr>
          <p:nvPr/>
        </p:nvSpPr>
        <p:spPr bwMode="auto">
          <a:xfrm>
            <a:off x="3136106" y="2619911"/>
            <a:ext cx="114300" cy="114300"/>
          </a:xfrm>
          <a:prstGeom prst="ellipse">
            <a:avLst/>
          </a:prstGeom>
          <a:solidFill>
            <a:srgbClr val="66CCFF"/>
          </a:solidFill>
          <a:ln w="9525">
            <a:solidFill>
              <a:srgbClr val="66CCFF"/>
            </a:solidFill>
            <a:round/>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defTabSz="685800">
              <a:spcBef>
                <a:spcPct val="0"/>
              </a:spcBef>
              <a:buNone/>
            </a:pPr>
            <a:endParaRPr lang="it-IT" altLang="it-IT" sz="1800">
              <a:solidFill>
                <a:srgbClr val="000000"/>
              </a:solidFill>
              <a:latin typeface="Calibri" panose="020F0502020204030204" pitchFamily="34" charset="0"/>
            </a:endParaRPr>
          </a:p>
        </p:txBody>
      </p:sp>
      <p:sp>
        <p:nvSpPr>
          <p:cNvPr id="7198" name="Oval 70"/>
          <p:cNvSpPr>
            <a:spLocks noChangeArrowheads="1"/>
          </p:cNvSpPr>
          <p:nvPr/>
        </p:nvSpPr>
        <p:spPr bwMode="auto">
          <a:xfrm>
            <a:off x="3364706" y="2562761"/>
            <a:ext cx="114300" cy="114300"/>
          </a:xfrm>
          <a:prstGeom prst="ellipse">
            <a:avLst/>
          </a:prstGeom>
          <a:solidFill>
            <a:srgbClr val="66CCFF"/>
          </a:solidFill>
          <a:ln w="9525">
            <a:solidFill>
              <a:srgbClr val="66CCFF"/>
            </a:solidFill>
            <a:round/>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defTabSz="685800">
              <a:spcBef>
                <a:spcPct val="0"/>
              </a:spcBef>
              <a:buNone/>
            </a:pPr>
            <a:endParaRPr lang="it-IT" altLang="it-IT" sz="1800">
              <a:solidFill>
                <a:srgbClr val="000000"/>
              </a:solidFill>
              <a:latin typeface="Calibri" panose="020F0502020204030204" pitchFamily="34" charset="0"/>
            </a:endParaRPr>
          </a:p>
        </p:txBody>
      </p:sp>
      <p:sp>
        <p:nvSpPr>
          <p:cNvPr id="7199" name="Oval 71"/>
          <p:cNvSpPr>
            <a:spLocks noChangeArrowheads="1"/>
          </p:cNvSpPr>
          <p:nvPr/>
        </p:nvSpPr>
        <p:spPr bwMode="auto">
          <a:xfrm>
            <a:off x="2850356" y="4334411"/>
            <a:ext cx="114300" cy="114300"/>
          </a:xfrm>
          <a:prstGeom prst="ellipse">
            <a:avLst/>
          </a:prstGeom>
          <a:solidFill>
            <a:srgbClr val="66CCFF"/>
          </a:solidFill>
          <a:ln w="9525">
            <a:solidFill>
              <a:srgbClr val="66CCFF"/>
            </a:solidFill>
            <a:round/>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defTabSz="685800">
              <a:spcBef>
                <a:spcPct val="0"/>
              </a:spcBef>
              <a:buNone/>
            </a:pPr>
            <a:endParaRPr lang="it-IT" altLang="it-IT" sz="1800">
              <a:solidFill>
                <a:srgbClr val="000000"/>
              </a:solidFill>
              <a:latin typeface="Calibri" panose="020F0502020204030204" pitchFamily="34" charset="0"/>
            </a:endParaRPr>
          </a:p>
        </p:txBody>
      </p:sp>
      <p:sp>
        <p:nvSpPr>
          <p:cNvPr id="7200" name="Oval 72"/>
          <p:cNvSpPr>
            <a:spLocks noChangeArrowheads="1"/>
          </p:cNvSpPr>
          <p:nvPr/>
        </p:nvSpPr>
        <p:spPr bwMode="auto">
          <a:xfrm>
            <a:off x="2850356" y="3934361"/>
            <a:ext cx="114300" cy="114300"/>
          </a:xfrm>
          <a:prstGeom prst="ellipse">
            <a:avLst/>
          </a:prstGeom>
          <a:solidFill>
            <a:srgbClr val="66CCFF"/>
          </a:solidFill>
          <a:ln w="9525">
            <a:solidFill>
              <a:srgbClr val="66CCFF"/>
            </a:solidFill>
            <a:round/>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defTabSz="685800">
              <a:spcBef>
                <a:spcPct val="0"/>
              </a:spcBef>
              <a:buNone/>
            </a:pPr>
            <a:endParaRPr lang="it-IT" altLang="it-IT" sz="1800">
              <a:solidFill>
                <a:srgbClr val="000000"/>
              </a:solidFill>
              <a:latin typeface="Calibri" panose="020F0502020204030204" pitchFamily="34" charset="0"/>
            </a:endParaRPr>
          </a:p>
        </p:txBody>
      </p:sp>
      <p:sp>
        <p:nvSpPr>
          <p:cNvPr id="7201" name="Oval 73"/>
          <p:cNvSpPr>
            <a:spLocks noChangeArrowheads="1"/>
          </p:cNvSpPr>
          <p:nvPr/>
        </p:nvSpPr>
        <p:spPr bwMode="auto">
          <a:xfrm>
            <a:off x="2793206" y="3762911"/>
            <a:ext cx="114300" cy="114300"/>
          </a:xfrm>
          <a:prstGeom prst="ellipse">
            <a:avLst/>
          </a:prstGeom>
          <a:solidFill>
            <a:srgbClr val="66CCFF"/>
          </a:solidFill>
          <a:ln w="9525">
            <a:solidFill>
              <a:srgbClr val="66CCFF"/>
            </a:solidFill>
            <a:round/>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defTabSz="685800">
              <a:spcBef>
                <a:spcPct val="0"/>
              </a:spcBef>
              <a:buNone/>
            </a:pPr>
            <a:endParaRPr lang="it-IT" altLang="it-IT" sz="1800">
              <a:solidFill>
                <a:srgbClr val="000000"/>
              </a:solidFill>
              <a:latin typeface="Calibri" panose="020F0502020204030204" pitchFamily="34" charset="0"/>
            </a:endParaRPr>
          </a:p>
        </p:txBody>
      </p:sp>
      <p:sp>
        <p:nvSpPr>
          <p:cNvPr id="7202" name="Oval 74"/>
          <p:cNvSpPr>
            <a:spLocks noChangeArrowheads="1"/>
          </p:cNvSpPr>
          <p:nvPr/>
        </p:nvSpPr>
        <p:spPr bwMode="auto">
          <a:xfrm>
            <a:off x="2850356" y="3591461"/>
            <a:ext cx="114300" cy="114300"/>
          </a:xfrm>
          <a:prstGeom prst="ellipse">
            <a:avLst/>
          </a:prstGeom>
          <a:solidFill>
            <a:srgbClr val="66CCFF"/>
          </a:solidFill>
          <a:ln w="9525">
            <a:solidFill>
              <a:srgbClr val="66CCFF"/>
            </a:solidFill>
            <a:round/>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defTabSz="685800">
              <a:spcBef>
                <a:spcPct val="0"/>
              </a:spcBef>
              <a:buNone/>
            </a:pPr>
            <a:endParaRPr lang="it-IT" altLang="it-IT" sz="1800">
              <a:solidFill>
                <a:srgbClr val="000000"/>
              </a:solidFill>
              <a:latin typeface="Calibri" panose="020F0502020204030204" pitchFamily="34" charset="0"/>
            </a:endParaRPr>
          </a:p>
        </p:txBody>
      </p:sp>
      <p:sp>
        <p:nvSpPr>
          <p:cNvPr id="7203" name="Oval 75"/>
          <p:cNvSpPr>
            <a:spLocks noChangeArrowheads="1"/>
          </p:cNvSpPr>
          <p:nvPr/>
        </p:nvSpPr>
        <p:spPr bwMode="auto">
          <a:xfrm>
            <a:off x="2907506" y="3362861"/>
            <a:ext cx="114300" cy="114300"/>
          </a:xfrm>
          <a:prstGeom prst="ellipse">
            <a:avLst/>
          </a:prstGeom>
          <a:solidFill>
            <a:srgbClr val="66CCFF"/>
          </a:solidFill>
          <a:ln w="9525">
            <a:solidFill>
              <a:srgbClr val="66CCFF"/>
            </a:solidFill>
            <a:round/>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defTabSz="685800">
              <a:spcBef>
                <a:spcPct val="0"/>
              </a:spcBef>
              <a:buNone/>
            </a:pPr>
            <a:endParaRPr lang="it-IT" altLang="it-IT" sz="1800">
              <a:solidFill>
                <a:srgbClr val="000000"/>
              </a:solidFill>
              <a:latin typeface="Calibri" panose="020F0502020204030204" pitchFamily="34" charset="0"/>
            </a:endParaRPr>
          </a:p>
        </p:txBody>
      </p:sp>
      <p:sp>
        <p:nvSpPr>
          <p:cNvPr id="7204" name="Oval 76"/>
          <p:cNvSpPr>
            <a:spLocks noChangeArrowheads="1"/>
          </p:cNvSpPr>
          <p:nvPr/>
        </p:nvSpPr>
        <p:spPr bwMode="auto">
          <a:xfrm>
            <a:off x="3421856" y="4734461"/>
            <a:ext cx="114300" cy="114300"/>
          </a:xfrm>
          <a:prstGeom prst="ellipse">
            <a:avLst/>
          </a:prstGeom>
          <a:solidFill>
            <a:srgbClr val="66CCFF"/>
          </a:solidFill>
          <a:ln w="9525">
            <a:solidFill>
              <a:srgbClr val="66CCFF"/>
            </a:solidFill>
            <a:round/>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defTabSz="685800">
              <a:spcBef>
                <a:spcPct val="0"/>
              </a:spcBef>
              <a:buNone/>
            </a:pPr>
            <a:endParaRPr lang="it-IT" altLang="it-IT" sz="1800">
              <a:solidFill>
                <a:srgbClr val="000000"/>
              </a:solidFill>
              <a:latin typeface="Calibri" panose="020F0502020204030204" pitchFamily="34" charset="0"/>
            </a:endParaRPr>
          </a:p>
        </p:txBody>
      </p:sp>
      <p:sp>
        <p:nvSpPr>
          <p:cNvPr id="7205" name="Oval 77"/>
          <p:cNvSpPr>
            <a:spLocks noChangeArrowheads="1"/>
          </p:cNvSpPr>
          <p:nvPr/>
        </p:nvSpPr>
        <p:spPr bwMode="auto">
          <a:xfrm>
            <a:off x="3650456" y="4677311"/>
            <a:ext cx="114300" cy="114300"/>
          </a:xfrm>
          <a:prstGeom prst="ellipse">
            <a:avLst/>
          </a:prstGeom>
          <a:solidFill>
            <a:srgbClr val="66CCFF"/>
          </a:solidFill>
          <a:ln w="9525">
            <a:solidFill>
              <a:srgbClr val="66CCFF"/>
            </a:solidFill>
            <a:round/>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defTabSz="685800">
              <a:spcBef>
                <a:spcPct val="0"/>
              </a:spcBef>
              <a:buNone/>
            </a:pPr>
            <a:endParaRPr lang="it-IT" altLang="it-IT" sz="1800">
              <a:solidFill>
                <a:srgbClr val="000000"/>
              </a:solidFill>
              <a:latin typeface="Calibri" panose="020F0502020204030204" pitchFamily="34" charset="0"/>
            </a:endParaRPr>
          </a:p>
        </p:txBody>
      </p:sp>
      <p:sp>
        <p:nvSpPr>
          <p:cNvPr id="7206" name="Oval 78"/>
          <p:cNvSpPr>
            <a:spLocks noChangeArrowheads="1"/>
          </p:cNvSpPr>
          <p:nvPr/>
        </p:nvSpPr>
        <p:spPr bwMode="auto">
          <a:xfrm>
            <a:off x="4679156" y="2848511"/>
            <a:ext cx="114300" cy="114300"/>
          </a:xfrm>
          <a:prstGeom prst="ellipse">
            <a:avLst/>
          </a:prstGeom>
          <a:solidFill>
            <a:srgbClr val="66CCFF"/>
          </a:solidFill>
          <a:ln w="9525">
            <a:solidFill>
              <a:srgbClr val="66CCFF"/>
            </a:solidFill>
            <a:round/>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defTabSz="685800">
              <a:spcBef>
                <a:spcPct val="0"/>
              </a:spcBef>
              <a:buNone/>
            </a:pPr>
            <a:endParaRPr lang="it-IT" altLang="it-IT" sz="1800">
              <a:solidFill>
                <a:srgbClr val="000000"/>
              </a:solidFill>
              <a:latin typeface="Calibri" panose="020F0502020204030204" pitchFamily="34" charset="0"/>
            </a:endParaRPr>
          </a:p>
        </p:txBody>
      </p:sp>
      <p:sp>
        <p:nvSpPr>
          <p:cNvPr id="7207" name="Oval 79"/>
          <p:cNvSpPr>
            <a:spLocks noChangeArrowheads="1"/>
          </p:cNvSpPr>
          <p:nvPr/>
        </p:nvSpPr>
        <p:spPr bwMode="auto">
          <a:xfrm>
            <a:off x="3193256" y="4563011"/>
            <a:ext cx="114300" cy="114300"/>
          </a:xfrm>
          <a:prstGeom prst="ellipse">
            <a:avLst/>
          </a:prstGeom>
          <a:solidFill>
            <a:srgbClr val="66CCFF"/>
          </a:solidFill>
          <a:ln w="9525">
            <a:solidFill>
              <a:srgbClr val="66CCFF"/>
            </a:solidFill>
            <a:round/>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defTabSz="685800">
              <a:spcBef>
                <a:spcPct val="0"/>
              </a:spcBef>
              <a:buNone/>
            </a:pPr>
            <a:endParaRPr lang="it-IT" altLang="it-IT" sz="1800">
              <a:solidFill>
                <a:srgbClr val="000000"/>
              </a:solidFill>
              <a:latin typeface="Calibri" panose="020F0502020204030204" pitchFamily="34" charset="0"/>
            </a:endParaRPr>
          </a:p>
        </p:txBody>
      </p:sp>
      <p:sp>
        <p:nvSpPr>
          <p:cNvPr id="7208" name="Oval 80"/>
          <p:cNvSpPr>
            <a:spLocks noChangeArrowheads="1"/>
          </p:cNvSpPr>
          <p:nvPr/>
        </p:nvSpPr>
        <p:spPr bwMode="auto">
          <a:xfrm>
            <a:off x="2964656" y="4448711"/>
            <a:ext cx="114300" cy="114300"/>
          </a:xfrm>
          <a:prstGeom prst="ellipse">
            <a:avLst/>
          </a:prstGeom>
          <a:solidFill>
            <a:srgbClr val="66CCFF"/>
          </a:solidFill>
          <a:ln w="9525">
            <a:solidFill>
              <a:srgbClr val="66CCFF"/>
            </a:solidFill>
            <a:round/>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defTabSz="685800">
              <a:spcBef>
                <a:spcPct val="0"/>
              </a:spcBef>
              <a:buNone/>
            </a:pPr>
            <a:endParaRPr lang="it-IT" altLang="it-IT" sz="1800">
              <a:solidFill>
                <a:srgbClr val="000000"/>
              </a:solidFill>
              <a:latin typeface="Calibri" panose="020F0502020204030204" pitchFamily="34" charset="0"/>
            </a:endParaRPr>
          </a:p>
        </p:txBody>
      </p:sp>
      <p:sp>
        <p:nvSpPr>
          <p:cNvPr id="3" name="CasellaDiTesto 2">
            <a:extLst>
              <a:ext uri="{FF2B5EF4-FFF2-40B4-BE49-F238E27FC236}">
                <a16:creationId xmlns:a16="http://schemas.microsoft.com/office/drawing/2014/main" id="{EDC26274-DDF6-F198-2DF9-C2330C86C661}"/>
              </a:ext>
            </a:extLst>
          </p:cNvPr>
          <p:cNvSpPr txBox="1"/>
          <p:nvPr/>
        </p:nvSpPr>
        <p:spPr>
          <a:xfrm>
            <a:off x="151715" y="181965"/>
            <a:ext cx="8597681" cy="707886"/>
          </a:xfrm>
          <a:prstGeom prst="rect">
            <a:avLst/>
          </a:prstGeom>
          <a:noFill/>
          <a:ln>
            <a:solidFill>
              <a:schemeClr val="tx1"/>
            </a:solidFill>
          </a:ln>
        </p:spPr>
        <p:txBody>
          <a:bodyPr wrap="square">
            <a:spAutoFit/>
          </a:bodyPr>
          <a:lstStyle/>
          <a:p>
            <a:pPr algn="just" defTabSz="685800"/>
            <a:r>
              <a:rPr lang="it-IT" altLang="it-IT" sz="2000" b="1" baseline="0" dirty="0">
                <a:solidFill>
                  <a:srgbClr val="000000"/>
                </a:solidFill>
              </a:rPr>
              <a:t>La catena polipeptidica si ripiega in modo da costringere le </a:t>
            </a:r>
            <a:r>
              <a:rPr lang="it-IT" altLang="it-IT" sz="2000" b="1" u="sng" baseline="0" dirty="0">
                <a:solidFill>
                  <a:srgbClr val="000000"/>
                </a:solidFill>
              </a:rPr>
              <a:t>catene non polari </a:t>
            </a:r>
            <a:r>
              <a:rPr lang="it-IT" altLang="it-IT" sz="2000" b="1" baseline="0" dirty="0">
                <a:solidFill>
                  <a:srgbClr val="000000"/>
                </a:solidFill>
              </a:rPr>
              <a:t>ad associarsi tra loro in un </a:t>
            </a:r>
            <a:r>
              <a:rPr lang="it-IT" altLang="it-IT" sz="2000" b="1" u="sng" baseline="0" dirty="0">
                <a:solidFill>
                  <a:srgbClr val="FF0000"/>
                </a:solidFill>
              </a:rPr>
              <a:t>CORE idrofobico </a:t>
            </a:r>
            <a:r>
              <a:rPr lang="it-IT" altLang="it-IT" sz="2000" b="1" baseline="0" dirty="0">
                <a:solidFill>
                  <a:srgbClr val="000000"/>
                </a:solidFill>
              </a:rPr>
              <a:t>da cui sono escluse le molecole d’H</a:t>
            </a:r>
            <a:r>
              <a:rPr lang="it-IT" altLang="it-IT" sz="2000" b="1" baseline="-25000" dirty="0">
                <a:solidFill>
                  <a:srgbClr val="000000"/>
                </a:solidFill>
              </a:rPr>
              <a:t>2</a:t>
            </a:r>
            <a:r>
              <a:rPr lang="it-IT" altLang="it-IT" sz="2000" b="1" baseline="0" dirty="0">
                <a:solidFill>
                  <a:srgbClr val="000000"/>
                </a:solidFill>
              </a:rPr>
              <a:t>O</a:t>
            </a:r>
          </a:p>
        </p:txBody>
      </p:sp>
      <p:sp>
        <p:nvSpPr>
          <p:cNvPr id="5" name="CasellaDiTesto 4">
            <a:extLst>
              <a:ext uri="{FF2B5EF4-FFF2-40B4-BE49-F238E27FC236}">
                <a16:creationId xmlns:a16="http://schemas.microsoft.com/office/drawing/2014/main" id="{E15B0E96-44A9-A31B-F45F-405E7FAF038E}"/>
              </a:ext>
            </a:extLst>
          </p:cNvPr>
          <p:cNvSpPr txBox="1"/>
          <p:nvPr/>
        </p:nvSpPr>
        <p:spPr>
          <a:xfrm>
            <a:off x="5879306" y="1775698"/>
            <a:ext cx="2644859" cy="2031325"/>
          </a:xfrm>
          <a:prstGeom prst="rect">
            <a:avLst/>
          </a:prstGeom>
          <a:noFill/>
          <a:ln>
            <a:solidFill>
              <a:schemeClr val="tx1"/>
            </a:solidFill>
          </a:ln>
        </p:spPr>
        <p:txBody>
          <a:bodyPr wrap="square">
            <a:spAutoFit/>
          </a:bodyPr>
          <a:lstStyle/>
          <a:p>
            <a:pPr algn="just" defTabSz="685800"/>
            <a:r>
              <a:rPr lang="it-IT" altLang="it-IT" sz="1800" baseline="0" dirty="0">
                <a:solidFill>
                  <a:srgbClr val="FF0000"/>
                </a:solidFill>
              </a:rPr>
              <a:t>Durante l’avvolgimento le </a:t>
            </a:r>
            <a:r>
              <a:rPr lang="it-IT" altLang="it-IT" sz="1800" b="1" u="sng" baseline="0" dirty="0">
                <a:solidFill>
                  <a:srgbClr val="FF0000"/>
                </a:solidFill>
              </a:rPr>
              <a:t>catene laterali polari</a:t>
            </a:r>
            <a:r>
              <a:rPr lang="it-IT" altLang="it-IT" sz="1800" u="sng" baseline="0" dirty="0">
                <a:solidFill>
                  <a:srgbClr val="FF0000"/>
                </a:solidFill>
              </a:rPr>
              <a:t> </a:t>
            </a:r>
            <a:r>
              <a:rPr lang="it-IT" altLang="it-IT" sz="1800" baseline="0" dirty="0">
                <a:solidFill>
                  <a:srgbClr val="FF0000"/>
                </a:solidFill>
              </a:rPr>
              <a:t>tendono ad essere spinte sulla superficie esterna della proteina, a contatto con le molecole di H</a:t>
            </a:r>
            <a:r>
              <a:rPr lang="it-IT" altLang="it-IT" sz="1800" baseline="-25000" dirty="0">
                <a:solidFill>
                  <a:srgbClr val="FF0000"/>
                </a:solidFill>
              </a:rPr>
              <a:t>2</a:t>
            </a:r>
            <a:r>
              <a:rPr lang="it-IT" altLang="it-IT" sz="1800" baseline="0" dirty="0">
                <a:solidFill>
                  <a:srgbClr val="FF0000"/>
                </a:solidFill>
              </a:rPr>
              <a:t>O della sfera di solvatazione</a:t>
            </a:r>
            <a:r>
              <a:rPr lang="it-IT" altLang="it-IT" sz="1800" dirty="0">
                <a:solidFill>
                  <a:srgbClr val="FFFFCC"/>
                </a:solidFill>
              </a:rPr>
              <a:t>.</a:t>
            </a:r>
          </a:p>
        </p:txBody>
      </p:sp>
    </p:spTree>
    <p:extLst>
      <p:ext uri="{BB962C8B-B14F-4D97-AF65-F5344CB8AC3E}">
        <p14:creationId xmlns:p14="http://schemas.microsoft.com/office/powerpoint/2010/main" val="7426492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173"/>
                                        </p:tgtEl>
                                        <p:attrNameLst>
                                          <p:attrName>style.visibility</p:attrName>
                                        </p:attrNameLst>
                                      </p:cBhvr>
                                      <p:to>
                                        <p:strVal val="visible"/>
                                      </p:to>
                                    </p:set>
                                    <p:animEffect transition="in" filter="fade">
                                      <p:cBhvr>
                                        <p:cTn id="7" dur="750"/>
                                        <p:tgtEl>
                                          <p:spTgt spid="717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174"/>
                                        </p:tgtEl>
                                        <p:attrNameLst>
                                          <p:attrName>style.visibility</p:attrName>
                                        </p:attrNameLst>
                                      </p:cBhvr>
                                      <p:to>
                                        <p:strVal val="visible"/>
                                      </p:to>
                                    </p:set>
                                    <p:animEffect transition="in" filter="fade">
                                      <p:cBhvr>
                                        <p:cTn id="10" dur="750"/>
                                        <p:tgtEl>
                                          <p:spTgt spid="717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175"/>
                                        </p:tgtEl>
                                        <p:attrNameLst>
                                          <p:attrName>style.visibility</p:attrName>
                                        </p:attrNameLst>
                                      </p:cBhvr>
                                      <p:to>
                                        <p:strVal val="visible"/>
                                      </p:to>
                                    </p:set>
                                    <p:animEffect transition="in" filter="fade">
                                      <p:cBhvr>
                                        <p:cTn id="13" dur="750"/>
                                        <p:tgtEl>
                                          <p:spTgt spid="717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176"/>
                                        </p:tgtEl>
                                        <p:attrNameLst>
                                          <p:attrName>style.visibility</p:attrName>
                                        </p:attrNameLst>
                                      </p:cBhvr>
                                      <p:to>
                                        <p:strVal val="visible"/>
                                      </p:to>
                                    </p:set>
                                    <p:animEffect transition="in" filter="fade">
                                      <p:cBhvr>
                                        <p:cTn id="16" dur="750"/>
                                        <p:tgtEl>
                                          <p:spTgt spid="717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7177"/>
                                        </p:tgtEl>
                                        <p:attrNameLst>
                                          <p:attrName>style.visibility</p:attrName>
                                        </p:attrNameLst>
                                      </p:cBhvr>
                                      <p:to>
                                        <p:strVal val="visible"/>
                                      </p:to>
                                    </p:set>
                                    <p:animEffect transition="in" filter="fade">
                                      <p:cBhvr>
                                        <p:cTn id="19" dur="750"/>
                                        <p:tgtEl>
                                          <p:spTgt spid="717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178"/>
                                        </p:tgtEl>
                                        <p:attrNameLst>
                                          <p:attrName>style.visibility</p:attrName>
                                        </p:attrNameLst>
                                      </p:cBhvr>
                                      <p:to>
                                        <p:strVal val="visible"/>
                                      </p:to>
                                    </p:set>
                                    <p:animEffect transition="in" filter="fade">
                                      <p:cBhvr>
                                        <p:cTn id="22" dur="750"/>
                                        <p:tgtEl>
                                          <p:spTgt spid="717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7179"/>
                                        </p:tgtEl>
                                        <p:attrNameLst>
                                          <p:attrName>style.visibility</p:attrName>
                                        </p:attrNameLst>
                                      </p:cBhvr>
                                      <p:to>
                                        <p:strVal val="visible"/>
                                      </p:to>
                                    </p:set>
                                    <p:animEffect transition="in" filter="fade">
                                      <p:cBhvr>
                                        <p:cTn id="25" dur="750"/>
                                        <p:tgtEl>
                                          <p:spTgt spid="717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7180"/>
                                        </p:tgtEl>
                                        <p:attrNameLst>
                                          <p:attrName>style.visibility</p:attrName>
                                        </p:attrNameLst>
                                      </p:cBhvr>
                                      <p:to>
                                        <p:strVal val="visible"/>
                                      </p:to>
                                    </p:set>
                                    <p:animEffect transition="in" filter="fade">
                                      <p:cBhvr>
                                        <p:cTn id="28" dur="750"/>
                                        <p:tgtEl>
                                          <p:spTgt spid="718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7181"/>
                                        </p:tgtEl>
                                        <p:attrNameLst>
                                          <p:attrName>style.visibility</p:attrName>
                                        </p:attrNameLst>
                                      </p:cBhvr>
                                      <p:to>
                                        <p:strVal val="visible"/>
                                      </p:to>
                                    </p:set>
                                    <p:animEffect transition="in" filter="fade">
                                      <p:cBhvr>
                                        <p:cTn id="31" dur="750"/>
                                        <p:tgtEl>
                                          <p:spTgt spid="718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182"/>
                                        </p:tgtEl>
                                        <p:attrNameLst>
                                          <p:attrName>style.visibility</p:attrName>
                                        </p:attrNameLst>
                                      </p:cBhvr>
                                      <p:to>
                                        <p:strVal val="visible"/>
                                      </p:to>
                                    </p:set>
                                    <p:animEffect transition="in" filter="fade">
                                      <p:cBhvr>
                                        <p:cTn id="34" dur="750"/>
                                        <p:tgtEl>
                                          <p:spTgt spid="7182"/>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183"/>
                                        </p:tgtEl>
                                        <p:attrNameLst>
                                          <p:attrName>style.visibility</p:attrName>
                                        </p:attrNameLst>
                                      </p:cBhvr>
                                      <p:to>
                                        <p:strVal val="visible"/>
                                      </p:to>
                                    </p:set>
                                    <p:animEffect transition="in" filter="fade">
                                      <p:cBhvr>
                                        <p:cTn id="37" dur="750"/>
                                        <p:tgtEl>
                                          <p:spTgt spid="7183"/>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184"/>
                                        </p:tgtEl>
                                        <p:attrNameLst>
                                          <p:attrName>style.visibility</p:attrName>
                                        </p:attrNameLst>
                                      </p:cBhvr>
                                      <p:to>
                                        <p:strVal val="visible"/>
                                      </p:to>
                                    </p:set>
                                    <p:animEffect transition="in" filter="fade">
                                      <p:cBhvr>
                                        <p:cTn id="40" dur="750"/>
                                        <p:tgtEl>
                                          <p:spTgt spid="7184"/>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185"/>
                                        </p:tgtEl>
                                        <p:attrNameLst>
                                          <p:attrName>style.visibility</p:attrName>
                                        </p:attrNameLst>
                                      </p:cBhvr>
                                      <p:to>
                                        <p:strVal val="visible"/>
                                      </p:to>
                                    </p:set>
                                    <p:animEffect transition="in" filter="fade">
                                      <p:cBhvr>
                                        <p:cTn id="43" dur="750"/>
                                        <p:tgtEl>
                                          <p:spTgt spid="718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186"/>
                                        </p:tgtEl>
                                        <p:attrNameLst>
                                          <p:attrName>style.visibility</p:attrName>
                                        </p:attrNameLst>
                                      </p:cBhvr>
                                      <p:to>
                                        <p:strVal val="visible"/>
                                      </p:to>
                                    </p:set>
                                    <p:animEffect transition="in" filter="fade">
                                      <p:cBhvr>
                                        <p:cTn id="46" dur="750"/>
                                        <p:tgtEl>
                                          <p:spTgt spid="718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7187"/>
                                        </p:tgtEl>
                                        <p:attrNameLst>
                                          <p:attrName>style.visibility</p:attrName>
                                        </p:attrNameLst>
                                      </p:cBhvr>
                                      <p:to>
                                        <p:strVal val="visible"/>
                                      </p:to>
                                    </p:set>
                                    <p:animEffect transition="in" filter="fade">
                                      <p:cBhvr>
                                        <p:cTn id="49" dur="750"/>
                                        <p:tgtEl>
                                          <p:spTgt spid="7187"/>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7188"/>
                                        </p:tgtEl>
                                        <p:attrNameLst>
                                          <p:attrName>style.visibility</p:attrName>
                                        </p:attrNameLst>
                                      </p:cBhvr>
                                      <p:to>
                                        <p:strVal val="visible"/>
                                      </p:to>
                                    </p:set>
                                    <p:animEffect transition="in" filter="fade">
                                      <p:cBhvr>
                                        <p:cTn id="52" dur="750"/>
                                        <p:tgtEl>
                                          <p:spTgt spid="7188"/>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7189"/>
                                        </p:tgtEl>
                                        <p:attrNameLst>
                                          <p:attrName>style.visibility</p:attrName>
                                        </p:attrNameLst>
                                      </p:cBhvr>
                                      <p:to>
                                        <p:strVal val="visible"/>
                                      </p:to>
                                    </p:set>
                                    <p:animEffect transition="in" filter="fade">
                                      <p:cBhvr>
                                        <p:cTn id="55" dur="750"/>
                                        <p:tgtEl>
                                          <p:spTgt spid="7189"/>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7190"/>
                                        </p:tgtEl>
                                        <p:attrNameLst>
                                          <p:attrName>style.visibility</p:attrName>
                                        </p:attrNameLst>
                                      </p:cBhvr>
                                      <p:to>
                                        <p:strVal val="visible"/>
                                      </p:to>
                                    </p:set>
                                    <p:animEffect transition="in" filter="fade">
                                      <p:cBhvr>
                                        <p:cTn id="58" dur="750"/>
                                        <p:tgtEl>
                                          <p:spTgt spid="7190"/>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7193"/>
                                        </p:tgtEl>
                                        <p:attrNameLst>
                                          <p:attrName>style.visibility</p:attrName>
                                        </p:attrNameLst>
                                      </p:cBhvr>
                                      <p:to>
                                        <p:strVal val="visible"/>
                                      </p:to>
                                    </p:set>
                                    <p:animEffect transition="in" filter="fade">
                                      <p:cBhvr>
                                        <p:cTn id="61" dur="750"/>
                                        <p:tgtEl>
                                          <p:spTgt spid="7193"/>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7194"/>
                                        </p:tgtEl>
                                        <p:attrNameLst>
                                          <p:attrName>style.visibility</p:attrName>
                                        </p:attrNameLst>
                                      </p:cBhvr>
                                      <p:to>
                                        <p:strVal val="visible"/>
                                      </p:to>
                                    </p:set>
                                    <p:animEffect transition="in" filter="fade">
                                      <p:cBhvr>
                                        <p:cTn id="64" dur="750"/>
                                        <p:tgtEl>
                                          <p:spTgt spid="7194"/>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7195"/>
                                        </p:tgtEl>
                                        <p:attrNameLst>
                                          <p:attrName>style.visibility</p:attrName>
                                        </p:attrNameLst>
                                      </p:cBhvr>
                                      <p:to>
                                        <p:strVal val="visible"/>
                                      </p:to>
                                    </p:set>
                                    <p:animEffect transition="in" filter="fade">
                                      <p:cBhvr>
                                        <p:cTn id="67" dur="750"/>
                                        <p:tgtEl>
                                          <p:spTgt spid="7195"/>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7196"/>
                                        </p:tgtEl>
                                        <p:attrNameLst>
                                          <p:attrName>style.visibility</p:attrName>
                                        </p:attrNameLst>
                                      </p:cBhvr>
                                      <p:to>
                                        <p:strVal val="visible"/>
                                      </p:to>
                                    </p:set>
                                    <p:animEffect transition="in" filter="fade">
                                      <p:cBhvr>
                                        <p:cTn id="70" dur="750"/>
                                        <p:tgtEl>
                                          <p:spTgt spid="7196"/>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7197"/>
                                        </p:tgtEl>
                                        <p:attrNameLst>
                                          <p:attrName>style.visibility</p:attrName>
                                        </p:attrNameLst>
                                      </p:cBhvr>
                                      <p:to>
                                        <p:strVal val="visible"/>
                                      </p:to>
                                    </p:set>
                                    <p:animEffect transition="in" filter="fade">
                                      <p:cBhvr>
                                        <p:cTn id="73" dur="750"/>
                                        <p:tgtEl>
                                          <p:spTgt spid="7197"/>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7198"/>
                                        </p:tgtEl>
                                        <p:attrNameLst>
                                          <p:attrName>style.visibility</p:attrName>
                                        </p:attrNameLst>
                                      </p:cBhvr>
                                      <p:to>
                                        <p:strVal val="visible"/>
                                      </p:to>
                                    </p:set>
                                    <p:animEffect transition="in" filter="fade">
                                      <p:cBhvr>
                                        <p:cTn id="76" dur="750"/>
                                        <p:tgtEl>
                                          <p:spTgt spid="7198"/>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7199"/>
                                        </p:tgtEl>
                                        <p:attrNameLst>
                                          <p:attrName>style.visibility</p:attrName>
                                        </p:attrNameLst>
                                      </p:cBhvr>
                                      <p:to>
                                        <p:strVal val="visible"/>
                                      </p:to>
                                    </p:set>
                                    <p:animEffect transition="in" filter="fade">
                                      <p:cBhvr>
                                        <p:cTn id="79" dur="750"/>
                                        <p:tgtEl>
                                          <p:spTgt spid="7199"/>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7200"/>
                                        </p:tgtEl>
                                        <p:attrNameLst>
                                          <p:attrName>style.visibility</p:attrName>
                                        </p:attrNameLst>
                                      </p:cBhvr>
                                      <p:to>
                                        <p:strVal val="visible"/>
                                      </p:to>
                                    </p:set>
                                    <p:animEffect transition="in" filter="fade">
                                      <p:cBhvr>
                                        <p:cTn id="82" dur="750"/>
                                        <p:tgtEl>
                                          <p:spTgt spid="7200"/>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7201"/>
                                        </p:tgtEl>
                                        <p:attrNameLst>
                                          <p:attrName>style.visibility</p:attrName>
                                        </p:attrNameLst>
                                      </p:cBhvr>
                                      <p:to>
                                        <p:strVal val="visible"/>
                                      </p:to>
                                    </p:set>
                                    <p:animEffect transition="in" filter="fade">
                                      <p:cBhvr>
                                        <p:cTn id="85" dur="750"/>
                                        <p:tgtEl>
                                          <p:spTgt spid="7201"/>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7202"/>
                                        </p:tgtEl>
                                        <p:attrNameLst>
                                          <p:attrName>style.visibility</p:attrName>
                                        </p:attrNameLst>
                                      </p:cBhvr>
                                      <p:to>
                                        <p:strVal val="visible"/>
                                      </p:to>
                                    </p:set>
                                    <p:animEffect transition="in" filter="fade">
                                      <p:cBhvr>
                                        <p:cTn id="88" dur="750"/>
                                        <p:tgtEl>
                                          <p:spTgt spid="7202"/>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7203"/>
                                        </p:tgtEl>
                                        <p:attrNameLst>
                                          <p:attrName>style.visibility</p:attrName>
                                        </p:attrNameLst>
                                      </p:cBhvr>
                                      <p:to>
                                        <p:strVal val="visible"/>
                                      </p:to>
                                    </p:set>
                                    <p:animEffect transition="in" filter="fade">
                                      <p:cBhvr>
                                        <p:cTn id="91" dur="750"/>
                                        <p:tgtEl>
                                          <p:spTgt spid="7203"/>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7204"/>
                                        </p:tgtEl>
                                        <p:attrNameLst>
                                          <p:attrName>style.visibility</p:attrName>
                                        </p:attrNameLst>
                                      </p:cBhvr>
                                      <p:to>
                                        <p:strVal val="visible"/>
                                      </p:to>
                                    </p:set>
                                    <p:animEffect transition="in" filter="fade">
                                      <p:cBhvr>
                                        <p:cTn id="94" dur="750"/>
                                        <p:tgtEl>
                                          <p:spTgt spid="7204"/>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7205"/>
                                        </p:tgtEl>
                                        <p:attrNameLst>
                                          <p:attrName>style.visibility</p:attrName>
                                        </p:attrNameLst>
                                      </p:cBhvr>
                                      <p:to>
                                        <p:strVal val="visible"/>
                                      </p:to>
                                    </p:set>
                                    <p:animEffect transition="in" filter="fade">
                                      <p:cBhvr>
                                        <p:cTn id="97" dur="750"/>
                                        <p:tgtEl>
                                          <p:spTgt spid="7205"/>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7206"/>
                                        </p:tgtEl>
                                        <p:attrNameLst>
                                          <p:attrName>style.visibility</p:attrName>
                                        </p:attrNameLst>
                                      </p:cBhvr>
                                      <p:to>
                                        <p:strVal val="visible"/>
                                      </p:to>
                                    </p:set>
                                    <p:animEffect transition="in" filter="fade">
                                      <p:cBhvr>
                                        <p:cTn id="100" dur="750"/>
                                        <p:tgtEl>
                                          <p:spTgt spid="7206"/>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7207"/>
                                        </p:tgtEl>
                                        <p:attrNameLst>
                                          <p:attrName>style.visibility</p:attrName>
                                        </p:attrNameLst>
                                      </p:cBhvr>
                                      <p:to>
                                        <p:strVal val="visible"/>
                                      </p:to>
                                    </p:set>
                                    <p:animEffect transition="in" filter="fade">
                                      <p:cBhvr>
                                        <p:cTn id="103" dur="750"/>
                                        <p:tgtEl>
                                          <p:spTgt spid="7207"/>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7208"/>
                                        </p:tgtEl>
                                        <p:attrNameLst>
                                          <p:attrName>style.visibility</p:attrName>
                                        </p:attrNameLst>
                                      </p:cBhvr>
                                      <p:to>
                                        <p:strVal val="visible"/>
                                      </p:to>
                                    </p:set>
                                    <p:animEffect transition="in" filter="fade">
                                      <p:cBhvr>
                                        <p:cTn id="106" dur="750"/>
                                        <p:tgtEl>
                                          <p:spTgt spid="7208"/>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7192"/>
                                        </p:tgtEl>
                                        <p:attrNameLst>
                                          <p:attrName>style.visibility</p:attrName>
                                        </p:attrNameLst>
                                      </p:cBhvr>
                                      <p:to>
                                        <p:strVal val="visible"/>
                                      </p:to>
                                    </p:set>
                                    <p:animEffect transition="in" filter="fade">
                                      <p:cBhvr>
                                        <p:cTn id="111" dur="500"/>
                                        <p:tgtEl>
                                          <p:spTgt spid="71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92" grpId="0"/>
      <p:bldP spid="7173" grpId="0" animBg="1"/>
      <p:bldP spid="7174" grpId="0" animBg="1"/>
      <p:bldP spid="7175" grpId="0" animBg="1"/>
      <p:bldP spid="7176" grpId="0" animBg="1"/>
      <p:bldP spid="7177" grpId="0" animBg="1"/>
      <p:bldP spid="7178" grpId="0" animBg="1"/>
      <p:bldP spid="7179" grpId="0" animBg="1"/>
      <p:bldP spid="7180" grpId="0" animBg="1"/>
      <p:bldP spid="7181" grpId="0" animBg="1"/>
      <p:bldP spid="7182" grpId="0" animBg="1"/>
      <p:bldP spid="7183" grpId="0" animBg="1"/>
      <p:bldP spid="7184" grpId="0" animBg="1"/>
      <p:bldP spid="7185" grpId="0" animBg="1"/>
      <p:bldP spid="7186" grpId="0" animBg="1"/>
      <p:bldP spid="7187" grpId="0" animBg="1"/>
      <p:bldP spid="7188" grpId="0" animBg="1"/>
      <p:bldP spid="7189" grpId="0"/>
      <p:bldP spid="7190" grpId="0" animBg="1"/>
      <p:bldP spid="7193" grpId="0" animBg="1"/>
      <p:bldP spid="7194" grpId="0" animBg="1"/>
      <p:bldP spid="7195" grpId="0" animBg="1"/>
      <p:bldP spid="7196" grpId="0" animBg="1"/>
      <p:bldP spid="7197" grpId="0" animBg="1"/>
      <p:bldP spid="7198" grpId="0" animBg="1"/>
      <p:bldP spid="7199" grpId="0" animBg="1"/>
      <p:bldP spid="7200" grpId="0" animBg="1"/>
      <p:bldP spid="7201" grpId="0" animBg="1"/>
      <p:bldP spid="7202" grpId="0" animBg="1"/>
      <p:bldP spid="7203" grpId="0" animBg="1"/>
      <p:bldP spid="7204" grpId="0" animBg="1"/>
      <p:bldP spid="7205" grpId="0" animBg="1"/>
      <p:bldP spid="7206" grpId="0" animBg="1"/>
      <p:bldP spid="7207" grpId="0" animBg="1"/>
      <p:bldP spid="7208"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uppo 9"/>
          <p:cNvGrpSpPr/>
          <p:nvPr/>
        </p:nvGrpSpPr>
        <p:grpSpPr>
          <a:xfrm>
            <a:off x="4574202" y="1828800"/>
            <a:ext cx="3896915" cy="4343400"/>
            <a:chOff x="3948113" y="838200"/>
            <a:chExt cx="5195887" cy="5791200"/>
          </a:xfrm>
        </p:grpSpPr>
        <p:grpSp>
          <p:nvGrpSpPr>
            <p:cNvPr id="7" name="Gruppo 6"/>
            <p:cNvGrpSpPr/>
            <p:nvPr/>
          </p:nvGrpSpPr>
          <p:grpSpPr>
            <a:xfrm>
              <a:off x="3948113" y="838200"/>
              <a:ext cx="5195887" cy="5791200"/>
              <a:chOff x="3948113" y="838200"/>
              <a:chExt cx="5195887" cy="5791200"/>
            </a:xfrm>
          </p:grpSpPr>
          <p:pic>
            <p:nvPicPr>
              <p:cNvPr id="33793" name="Immagine 1" descr="CAP_04_28.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48113" y="838200"/>
                <a:ext cx="5195887" cy="579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asellaDiTesto 5"/>
              <p:cNvSpPr txBox="1"/>
              <p:nvPr/>
            </p:nvSpPr>
            <p:spPr>
              <a:xfrm>
                <a:off x="6115100" y="3127763"/>
                <a:ext cx="551861" cy="266740"/>
              </a:xfrm>
              <a:prstGeom prst="rect">
                <a:avLst/>
              </a:prstGeom>
              <a:solidFill>
                <a:schemeClr val="bg1"/>
              </a:solidFill>
            </p:spPr>
            <p:txBody>
              <a:bodyPr wrap="none" rtlCol="0">
                <a:spAutoFit/>
              </a:bodyPr>
              <a:lstStyle/>
              <a:p>
                <a:pPr defTabSz="685800" eaLnBrk="0" hangingPunct="0"/>
                <a:r>
                  <a:rPr lang="it-IT" sz="1050" dirty="0">
                    <a:solidFill>
                      <a:srgbClr val="000000"/>
                    </a:solidFill>
                    <a:latin typeface="Cambria" panose="02040503050406030204" pitchFamily="18" charset="0"/>
                  </a:rPr>
                  <a:t>25-37</a:t>
                </a:r>
              </a:p>
            </p:txBody>
          </p:sp>
          <p:sp>
            <p:nvSpPr>
              <p:cNvPr id="11" name="CasellaDiTesto 10"/>
              <p:cNvSpPr txBox="1"/>
              <p:nvPr/>
            </p:nvSpPr>
            <p:spPr>
              <a:xfrm>
                <a:off x="8159353" y="4262465"/>
                <a:ext cx="551861" cy="266740"/>
              </a:xfrm>
              <a:prstGeom prst="rect">
                <a:avLst/>
              </a:prstGeom>
              <a:solidFill>
                <a:schemeClr val="bg1"/>
              </a:solidFill>
            </p:spPr>
            <p:txBody>
              <a:bodyPr wrap="none" rtlCol="0">
                <a:spAutoFit/>
              </a:bodyPr>
              <a:lstStyle/>
              <a:p>
                <a:pPr defTabSz="685800" eaLnBrk="0" hangingPunct="0"/>
                <a:r>
                  <a:rPr lang="it-IT" sz="1050" dirty="0">
                    <a:solidFill>
                      <a:srgbClr val="000000"/>
                    </a:solidFill>
                    <a:latin typeface="Cambria" panose="02040503050406030204" pitchFamily="18" charset="0"/>
                  </a:rPr>
                  <a:t>43-56</a:t>
                </a:r>
              </a:p>
            </p:txBody>
          </p:sp>
        </p:grpSp>
        <p:sp>
          <p:nvSpPr>
            <p:cNvPr id="13" name="CasellaDiTesto 12"/>
            <p:cNvSpPr txBox="1"/>
            <p:nvPr/>
          </p:nvSpPr>
          <p:spPr>
            <a:xfrm>
              <a:off x="6746920" y="5047685"/>
              <a:ext cx="551861" cy="266740"/>
            </a:xfrm>
            <a:prstGeom prst="rect">
              <a:avLst/>
            </a:prstGeom>
            <a:solidFill>
              <a:schemeClr val="bg1"/>
            </a:solidFill>
          </p:spPr>
          <p:txBody>
            <a:bodyPr wrap="none" rtlCol="0">
              <a:spAutoFit/>
            </a:bodyPr>
            <a:lstStyle/>
            <a:p>
              <a:pPr defTabSz="685800" eaLnBrk="0" hangingPunct="0"/>
              <a:r>
                <a:rPr lang="it-IT" sz="1050" dirty="0">
                  <a:solidFill>
                    <a:srgbClr val="000000"/>
                  </a:solidFill>
                  <a:latin typeface="Cambria" panose="02040503050406030204" pitchFamily="18" charset="0"/>
                </a:rPr>
                <a:t>25-56</a:t>
              </a:r>
            </a:p>
          </p:txBody>
        </p:sp>
      </p:grpSp>
      <p:sp>
        <p:nvSpPr>
          <p:cNvPr id="5123" name="CasellaDiTesto 2"/>
          <p:cNvSpPr txBox="1">
            <a:spLocks noChangeArrowheads="1"/>
          </p:cNvSpPr>
          <p:nvPr/>
        </p:nvSpPr>
        <p:spPr bwMode="auto">
          <a:xfrm>
            <a:off x="5078017" y="5816205"/>
            <a:ext cx="2040943"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defTabSz="685800">
              <a:spcBef>
                <a:spcPct val="0"/>
              </a:spcBef>
              <a:buNone/>
            </a:pPr>
            <a:r>
              <a:rPr lang="it-IT" altLang="it-IT" sz="750">
                <a:solidFill>
                  <a:srgbClr val="000000"/>
                </a:solidFill>
                <a:latin typeface="Calibri" panose="020F0502020204030204" pitchFamily="34" charset="0"/>
              </a:rPr>
              <a:t>Nelson –Cox, I principi di Biochimica di Lehninger, Zanichelli editore spa</a:t>
            </a:r>
          </a:p>
        </p:txBody>
      </p:sp>
      <p:sp>
        <p:nvSpPr>
          <p:cNvPr id="15" name="Rectangle 12"/>
          <p:cNvSpPr>
            <a:spLocks noChangeArrowheads="1"/>
          </p:cNvSpPr>
          <p:nvPr/>
        </p:nvSpPr>
        <p:spPr bwMode="auto">
          <a:xfrm>
            <a:off x="207323" y="261290"/>
            <a:ext cx="8729354" cy="1241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defTabSz="685800">
              <a:spcBef>
                <a:spcPct val="0"/>
              </a:spcBef>
              <a:buNone/>
            </a:pPr>
            <a:r>
              <a:rPr lang="it-IT" sz="2800" dirty="0">
                <a:solidFill>
                  <a:srgbClr val="800080"/>
                </a:solidFill>
                <a:latin typeface="Calibri" panose="020F0502020204030204" pitchFamily="34" charset="0"/>
              </a:rPr>
              <a:t>La catena polipeptidica assume </a:t>
            </a:r>
            <a:r>
              <a:rPr lang="it-IT" sz="2800" dirty="0">
                <a:solidFill>
                  <a:srgbClr val="FF0000"/>
                </a:solidFill>
                <a:latin typeface="Calibri" panose="020F0502020204030204" pitchFamily="34" charset="0"/>
              </a:rPr>
              <a:t>strutture secondarie che</a:t>
            </a:r>
            <a:r>
              <a:rPr lang="it-IT" altLang="it-IT" sz="2800" dirty="0">
                <a:solidFill>
                  <a:srgbClr val="FF0000"/>
                </a:solidFill>
                <a:latin typeface="Calibri" panose="020F0502020204030204" pitchFamily="34" charset="0"/>
              </a:rPr>
              <a:t> sono avvicinate e impaccate</a:t>
            </a:r>
            <a:r>
              <a:rPr lang="it-IT" altLang="it-IT" sz="2800" dirty="0">
                <a:solidFill>
                  <a:srgbClr val="800080"/>
                </a:solidFill>
                <a:latin typeface="Calibri" panose="020F0502020204030204" pitchFamily="34" charset="0"/>
              </a:rPr>
              <a:t> mediante anse e curve della catena.</a:t>
            </a:r>
          </a:p>
          <a:p>
            <a:pPr algn="ctr" defTabSz="685800">
              <a:spcBef>
                <a:spcPct val="0"/>
              </a:spcBef>
              <a:buNone/>
            </a:pPr>
            <a:r>
              <a:rPr lang="it-IT" altLang="it-IT" sz="2800" dirty="0">
                <a:solidFill>
                  <a:srgbClr val="800080"/>
                </a:solidFill>
                <a:latin typeface="Calibri" panose="020F0502020204030204" pitchFamily="34" charset="0"/>
              </a:rPr>
              <a:t>La proteina </a:t>
            </a:r>
            <a:r>
              <a:rPr lang="it-IT" altLang="it-IT" sz="2800" b="1" i="1" dirty="0">
                <a:solidFill>
                  <a:srgbClr val="FF0000"/>
                </a:solidFill>
                <a:latin typeface="Calibri" panose="020F0502020204030204" pitchFamily="34" charset="0"/>
              </a:rPr>
              <a:t>collassa</a:t>
            </a:r>
            <a:r>
              <a:rPr lang="it-IT" altLang="it-IT" sz="2800" dirty="0">
                <a:solidFill>
                  <a:srgbClr val="FF0000"/>
                </a:solidFill>
                <a:latin typeface="Calibri" panose="020F0502020204030204" pitchFamily="34" charset="0"/>
              </a:rPr>
              <a:t> </a:t>
            </a:r>
            <a:r>
              <a:rPr lang="it-IT" altLang="it-IT" sz="2800" dirty="0">
                <a:solidFill>
                  <a:srgbClr val="800080"/>
                </a:solidFill>
                <a:latin typeface="Calibri" panose="020F0502020204030204" pitchFamily="34" charset="0"/>
              </a:rPr>
              <a:t>assumendo una struttura sempre più ordinata e impaccata.</a:t>
            </a:r>
          </a:p>
          <a:p>
            <a:pPr algn="ctr" defTabSz="685800">
              <a:spcBef>
                <a:spcPct val="0"/>
              </a:spcBef>
              <a:buNone/>
            </a:pPr>
            <a:r>
              <a:rPr lang="it-IT" altLang="it-IT" sz="2800" dirty="0">
                <a:solidFill>
                  <a:srgbClr val="800080"/>
                </a:solidFill>
                <a:latin typeface="Calibri" panose="020F0502020204030204" pitchFamily="34" charset="0"/>
              </a:rPr>
              <a:t>Assume il ripiegamento tridimensionale che garantisce la </a:t>
            </a:r>
            <a:r>
              <a:rPr lang="it-IT" altLang="it-IT" sz="2800" dirty="0">
                <a:solidFill>
                  <a:srgbClr val="FF0000"/>
                </a:solidFill>
                <a:latin typeface="Calibri" panose="020F0502020204030204" pitchFamily="34" charset="0"/>
              </a:rPr>
              <a:t>maggiore stabilità</a:t>
            </a:r>
          </a:p>
        </p:txBody>
      </p:sp>
      <p:sp>
        <p:nvSpPr>
          <p:cNvPr id="12" name="CasellaDiTesto 11"/>
          <p:cNvSpPr txBox="1"/>
          <p:nvPr/>
        </p:nvSpPr>
        <p:spPr>
          <a:xfrm>
            <a:off x="360264" y="2057400"/>
            <a:ext cx="3144936" cy="1754326"/>
          </a:xfrm>
          <a:prstGeom prst="rect">
            <a:avLst/>
          </a:prstGeom>
          <a:noFill/>
        </p:spPr>
        <p:txBody>
          <a:bodyPr wrap="square" rtlCol="0">
            <a:spAutoFit/>
          </a:bodyPr>
          <a:lstStyle/>
          <a:p>
            <a:pPr defTabSz="685800"/>
            <a:r>
              <a:rPr lang="it-IT" sz="2700" dirty="0">
                <a:solidFill>
                  <a:srgbClr val="000000"/>
                </a:solidFill>
              </a:rPr>
              <a:t>In vivo il «</a:t>
            </a:r>
            <a:r>
              <a:rPr lang="it-IT" sz="2700" dirty="0" err="1">
                <a:solidFill>
                  <a:srgbClr val="000000"/>
                </a:solidFill>
              </a:rPr>
              <a:t>folding</a:t>
            </a:r>
            <a:r>
              <a:rPr lang="it-IT" sz="2700" dirty="0">
                <a:solidFill>
                  <a:srgbClr val="000000"/>
                </a:solidFill>
              </a:rPr>
              <a:t> proteico» è facilitato da proteine che impediscono il ripiegamento errato di catene polipeptidiche </a:t>
            </a:r>
          </a:p>
          <a:p>
            <a:pPr defTabSz="685800"/>
            <a:r>
              <a:rPr lang="it-IT" sz="2700" dirty="0">
                <a:solidFill>
                  <a:srgbClr val="FF0000"/>
                </a:solidFill>
              </a:rPr>
              <a:t>CHAPERONI MOLECOLARI</a:t>
            </a:r>
          </a:p>
          <a:p>
            <a:pPr defTabSz="685800"/>
            <a:r>
              <a:rPr lang="it-IT" sz="2700" dirty="0">
                <a:solidFill>
                  <a:srgbClr val="000000"/>
                </a:solidFill>
              </a:rPr>
              <a:t>(es: proteine da shock termico)</a:t>
            </a:r>
          </a:p>
        </p:txBody>
      </p:sp>
      <p:sp>
        <p:nvSpPr>
          <p:cNvPr id="14" name="CasellaDiTesto 13">
            <a:extLst>
              <a:ext uri="{FF2B5EF4-FFF2-40B4-BE49-F238E27FC236}">
                <a16:creationId xmlns:a16="http://schemas.microsoft.com/office/drawing/2014/main" id="{02621299-7FC8-316F-2178-3F43B4E882E2}"/>
              </a:ext>
            </a:extLst>
          </p:cNvPr>
          <p:cNvSpPr txBox="1"/>
          <p:nvPr/>
        </p:nvSpPr>
        <p:spPr>
          <a:xfrm>
            <a:off x="997472" y="4288386"/>
            <a:ext cx="2463240" cy="2308324"/>
          </a:xfrm>
          <a:prstGeom prst="rect">
            <a:avLst/>
          </a:prstGeom>
          <a:noFill/>
        </p:spPr>
        <p:txBody>
          <a:bodyPr wrap="square">
            <a:spAutoFit/>
          </a:bodyPr>
          <a:lstStyle/>
          <a:p>
            <a:pPr algn="ctr" defTabSz="685800">
              <a:defRPr/>
            </a:pPr>
            <a:r>
              <a:rPr lang="it-IT" sz="2700" b="1" dirty="0">
                <a:solidFill>
                  <a:srgbClr val="FF0000"/>
                </a:solidFill>
              </a:rPr>
              <a:t>Il ripiegamento (</a:t>
            </a:r>
            <a:r>
              <a:rPr lang="it-IT" sz="2700" b="1" dirty="0" err="1">
                <a:solidFill>
                  <a:srgbClr val="FF0000"/>
                </a:solidFill>
              </a:rPr>
              <a:t>folding</a:t>
            </a:r>
            <a:r>
              <a:rPr lang="it-IT" sz="2700" b="1" dirty="0">
                <a:solidFill>
                  <a:srgbClr val="FF0000"/>
                </a:solidFill>
              </a:rPr>
              <a:t>) di una proteina </a:t>
            </a:r>
            <a:r>
              <a:rPr lang="it-IT" sz="2700" b="1" u="sng" dirty="0">
                <a:solidFill>
                  <a:srgbClr val="FF0000"/>
                </a:solidFill>
              </a:rPr>
              <a:t>non è mai un processo casuale</a:t>
            </a:r>
          </a:p>
          <a:p>
            <a:pPr algn="ctr" defTabSz="685800">
              <a:defRPr/>
            </a:pPr>
            <a:r>
              <a:rPr lang="it-IT" sz="2700" b="1" dirty="0">
                <a:solidFill>
                  <a:srgbClr val="FF0000"/>
                </a:solidFill>
              </a:rPr>
              <a:t>Ma sempre dettato dalla sequenza amminoacidica della proteina</a:t>
            </a:r>
            <a:endParaRPr lang="it-IT" sz="2700" dirty="0">
              <a:solidFill>
                <a:srgbClr val="FF0000"/>
              </a:solidFill>
            </a:endParaRPr>
          </a:p>
        </p:txBody>
      </p:sp>
    </p:spTree>
    <p:extLst>
      <p:ext uri="{BB962C8B-B14F-4D97-AF65-F5344CB8AC3E}">
        <p14:creationId xmlns:p14="http://schemas.microsoft.com/office/powerpoint/2010/main" val="1999781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fade">
                                      <p:cBhvr>
                                        <p:cTn id="7" dur="500"/>
                                        <p:tgtEl>
                                          <p:spTgt spid="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xEl>
                                              <p:pRg st="1" end="1"/>
                                            </p:txEl>
                                          </p:spTgt>
                                        </p:tgtEl>
                                        <p:attrNameLst>
                                          <p:attrName>style.visibility</p:attrName>
                                        </p:attrNameLst>
                                      </p:cBhvr>
                                      <p:to>
                                        <p:strVal val="visible"/>
                                      </p:to>
                                    </p:set>
                                    <p:animEffect transition="in" filter="fade">
                                      <p:cBhvr>
                                        <p:cTn id="12" dur="500"/>
                                        <p:tgtEl>
                                          <p:spTgt spid="15">
                                            <p:txEl>
                                              <p:pRg st="1" end="1"/>
                                            </p:txEl>
                                          </p:spTgt>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15">
                                            <p:txEl>
                                              <p:pRg st="2" end="2"/>
                                            </p:txEl>
                                          </p:spTgt>
                                        </p:tgtEl>
                                        <p:attrNameLst>
                                          <p:attrName>style.visibility</p:attrName>
                                        </p:attrNameLst>
                                      </p:cBhvr>
                                      <p:to>
                                        <p:strVal val="visible"/>
                                      </p:to>
                                    </p:set>
                                    <p:animEffect transition="in" filter="fade">
                                      <p:cBhvr>
                                        <p:cTn id="16" dur="2000"/>
                                        <p:tgtEl>
                                          <p:spTgt spid="15">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Immagine 1" descr="COP_SLIDE.jpg"/>
          <p:cNvPicPr>
            <a:picLocks noChangeAspect="1"/>
          </p:cNvPicPr>
          <p:nvPr/>
        </p:nvPicPr>
        <p:blipFill>
          <a:blip r:embed="rId2">
            <a:extLst>
              <a:ext uri="{28A0092B-C50C-407E-A947-70E740481C1C}">
                <a14:useLocalDpi xmlns:a14="http://schemas.microsoft.com/office/drawing/2010/main" val="0"/>
              </a:ext>
            </a:extLst>
          </a:blip>
          <a:srcRect l="38838" t="64680" r="18794"/>
          <a:stretch>
            <a:fillRect/>
          </a:stretch>
        </p:blipFill>
        <p:spPr bwMode="auto">
          <a:xfrm>
            <a:off x="5295900" y="6140856"/>
            <a:ext cx="857250" cy="35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9512" name="Rectangle 8"/>
          <p:cNvSpPr>
            <a:spLocks noChangeArrowheads="1"/>
          </p:cNvSpPr>
          <p:nvPr/>
        </p:nvSpPr>
        <p:spPr bwMode="auto">
          <a:xfrm>
            <a:off x="742950" y="2695068"/>
            <a:ext cx="2514600" cy="2308324"/>
          </a:xfrm>
          <a:prstGeom prst="rect">
            <a:avLst/>
          </a:prstGeom>
          <a:noFill/>
          <a:ln w="9525">
            <a:noFill/>
            <a:miter lim="800000"/>
            <a:headEnd/>
            <a:tailEnd/>
          </a:ln>
          <a:effectLst/>
        </p:spPr>
        <p:txBody>
          <a:bodyPr>
            <a:spAutoFit/>
          </a:bodyPr>
          <a:lstStyle/>
          <a:p>
            <a:pPr defTabSz="685800">
              <a:defRPr/>
            </a:pPr>
            <a:r>
              <a:rPr lang="it-IT" sz="2700" b="1" dirty="0">
                <a:solidFill>
                  <a:srgbClr val="FF0066"/>
                </a:solidFill>
                <a:effectLst>
                  <a:outerShdw blurRad="38100" dist="38100" dir="2700000" algn="tl">
                    <a:srgbClr val="C0C0C0"/>
                  </a:outerShdw>
                </a:effectLst>
              </a:rPr>
              <a:t>Non covalenti</a:t>
            </a:r>
          </a:p>
          <a:p>
            <a:pPr defTabSz="685800">
              <a:defRPr/>
            </a:pPr>
            <a:r>
              <a:rPr lang="it-IT" sz="2700" dirty="0">
                <a:solidFill>
                  <a:srgbClr val="800080"/>
                </a:solidFill>
              </a:rPr>
              <a:t> Interazioni idrofobiche </a:t>
            </a:r>
          </a:p>
          <a:p>
            <a:pPr defTabSz="685800">
              <a:defRPr/>
            </a:pPr>
            <a:r>
              <a:rPr lang="it-IT" sz="2700" dirty="0">
                <a:solidFill>
                  <a:srgbClr val="800080"/>
                </a:solidFill>
              </a:rPr>
              <a:t> Interazioni di </a:t>
            </a:r>
            <a:r>
              <a:rPr lang="it-IT" sz="2700" dirty="0" err="1">
                <a:solidFill>
                  <a:srgbClr val="800080"/>
                </a:solidFill>
              </a:rPr>
              <a:t>van</a:t>
            </a:r>
            <a:r>
              <a:rPr lang="it-IT" sz="2700" dirty="0">
                <a:solidFill>
                  <a:srgbClr val="800080"/>
                </a:solidFill>
              </a:rPr>
              <a:t> </a:t>
            </a:r>
            <a:r>
              <a:rPr lang="it-IT" sz="2700" dirty="0" err="1">
                <a:solidFill>
                  <a:srgbClr val="800080"/>
                </a:solidFill>
              </a:rPr>
              <a:t>der</a:t>
            </a:r>
            <a:r>
              <a:rPr lang="it-IT" sz="2700" dirty="0">
                <a:solidFill>
                  <a:srgbClr val="800080"/>
                </a:solidFill>
              </a:rPr>
              <a:t> </a:t>
            </a:r>
            <a:r>
              <a:rPr lang="it-IT" sz="2700" dirty="0" err="1">
                <a:solidFill>
                  <a:srgbClr val="800080"/>
                </a:solidFill>
              </a:rPr>
              <a:t>Waals</a:t>
            </a:r>
            <a:endParaRPr lang="it-IT" sz="2700" dirty="0">
              <a:solidFill>
                <a:srgbClr val="800080"/>
              </a:solidFill>
            </a:endParaRPr>
          </a:p>
          <a:p>
            <a:pPr defTabSz="685800">
              <a:defRPr/>
            </a:pPr>
            <a:r>
              <a:rPr lang="it-IT" sz="2700" dirty="0">
                <a:solidFill>
                  <a:srgbClr val="800080"/>
                </a:solidFill>
              </a:rPr>
              <a:t> Legami idrogeno</a:t>
            </a:r>
          </a:p>
          <a:p>
            <a:pPr defTabSz="685800">
              <a:defRPr/>
            </a:pPr>
            <a:r>
              <a:rPr lang="it-IT" sz="2700" dirty="0">
                <a:solidFill>
                  <a:srgbClr val="800080"/>
                </a:solidFill>
              </a:rPr>
              <a:t> Interazioni ioniche</a:t>
            </a:r>
          </a:p>
          <a:p>
            <a:pPr defTabSz="685800">
              <a:defRPr/>
            </a:pPr>
            <a:r>
              <a:rPr lang="it-IT" sz="2700" b="1" dirty="0">
                <a:solidFill>
                  <a:srgbClr val="FF0066"/>
                </a:solidFill>
                <a:effectLst>
                  <a:outerShdw blurRad="38100" dist="38100" dir="2700000" algn="tl">
                    <a:srgbClr val="C0C0C0"/>
                  </a:outerShdw>
                </a:effectLst>
              </a:rPr>
              <a:t>Covalenti</a:t>
            </a:r>
          </a:p>
          <a:p>
            <a:pPr defTabSz="685800">
              <a:defRPr/>
            </a:pPr>
            <a:r>
              <a:rPr lang="it-IT" sz="2700" dirty="0">
                <a:solidFill>
                  <a:srgbClr val="800080"/>
                </a:solidFill>
              </a:rPr>
              <a:t> Ponti disolfuro</a:t>
            </a:r>
          </a:p>
        </p:txBody>
      </p:sp>
      <p:grpSp>
        <p:nvGrpSpPr>
          <p:cNvPr id="2" name="Gruppo 1"/>
          <p:cNvGrpSpPr/>
          <p:nvPr/>
        </p:nvGrpSpPr>
        <p:grpSpPr>
          <a:xfrm>
            <a:off x="3657600" y="2461903"/>
            <a:ext cx="4257675" cy="3538847"/>
            <a:chOff x="3352800" y="2139538"/>
            <a:chExt cx="5676900" cy="4718462"/>
          </a:xfrm>
        </p:grpSpPr>
        <p:pic>
          <p:nvPicPr>
            <p:cNvPr id="9218" name="Picture 3"/>
            <p:cNvPicPr>
              <a:picLocks noChangeAspect="1" noChangeArrowheads="1"/>
            </p:cNvPicPr>
            <p:nvPr/>
          </p:nvPicPr>
          <p:blipFill>
            <a:blip r:embed="rId3">
              <a:extLst>
                <a:ext uri="{28A0092B-C50C-407E-A947-70E740481C1C}">
                  <a14:useLocalDpi xmlns:a14="http://schemas.microsoft.com/office/drawing/2010/main" val="0"/>
                </a:ext>
              </a:extLst>
            </a:blip>
            <a:srcRect b="19478"/>
            <a:stretch>
              <a:fillRect/>
            </a:stretch>
          </p:blipFill>
          <p:spPr bwMode="auto">
            <a:xfrm>
              <a:off x="3352800" y="2139538"/>
              <a:ext cx="5676900" cy="471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2" name="Text Box 9"/>
            <p:cNvSpPr txBox="1">
              <a:spLocks noChangeArrowheads="1"/>
            </p:cNvSpPr>
            <p:nvPr/>
          </p:nvSpPr>
          <p:spPr bwMode="auto">
            <a:xfrm>
              <a:off x="5041900" y="3467100"/>
              <a:ext cx="49979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defTabSz="685800">
                <a:spcBef>
                  <a:spcPct val="0"/>
                </a:spcBef>
                <a:buNone/>
              </a:pPr>
              <a:r>
                <a:rPr lang="it-IT" altLang="it-IT" sz="1800" dirty="0" err="1">
                  <a:solidFill>
                    <a:srgbClr val="660066"/>
                  </a:solidFill>
                  <a:latin typeface="Calibri" panose="020F0502020204030204" pitchFamily="34" charset="0"/>
                </a:rPr>
                <a:t>Tyr</a:t>
              </a:r>
              <a:endParaRPr lang="it-IT" altLang="it-IT" sz="1800" dirty="0">
                <a:solidFill>
                  <a:srgbClr val="660066"/>
                </a:solidFill>
                <a:latin typeface="Calibri" panose="020F0502020204030204" pitchFamily="34" charset="0"/>
              </a:endParaRPr>
            </a:p>
          </p:txBody>
        </p:sp>
        <p:sp>
          <p:nvSpPr>
            <p:cNvPr id="9223" name="Text Box 10"/>
            <p:cNvSpPr txBox="1">
              <a:spLocks noChangeArrowheads="1"/>
            </p:cNvSpPr>
            <p:nvPr/>
          </p:nvSpPr>
          <p:spPr bwMode="auto">
            <a:xfrm>
              <a:off x="6126163" y="2450425"/>
              <a:ext cx="51338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defTabSz="685800">
                <a:spcBef>
                  <a:spcPct val="0"/>
                </a:spcBef>
                <a:buNone/>
              </a:pPr>
              <a:r>
                <a:rPr lang="it-IT" altLang="it-IT" sz="1800">
                  <a:solidFill>
                    <a:srgbClr val="660066"/>
                  </a:solidFill>
                  <a:latin typeface="Calibri" panose="020F0502020204030204" pitchFamily="34" charset="0"/>
                </a:rPr>
                <a:t>Ser</a:t>
              </a:r>
            </a:p>
          </p:txBody>
        </p:sp>
        <p:sp>
          <p:nvSpPr>
            <p:cNvPr id="9224" name="Text Box 11"/>
            <p:cNvSpPr txBox="1">
              <a:spLocks noChangeArrowheads="1"/>
            </p:cNvSpPr>
            <p:nvPr/>
          </p:nvSpPr>
          <p:spPr bwMode="auto">
            <a:xfrm>
              <a:off x="7050087" y="3886200"/>
              <a:ext cx="67822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defTabSz="685800">
                <a:spcBef>
                  <a:spcPct val="0"/>
                </a:spcBef>
                <a:buNone/>
              </a:pPr>
              <a:r>
                <a:rPr lang="it-IT" altLang="it-IT" sz="1800" dirty="0">
                  <a:solidFill>
                    <a:srgbClr val="660066"/>
                  </a:solidFill>
                  <a:latin typeface="Calibri" panose="020F0502020204030204" pitchFamily="34" charset="0"/>
                </a:rPr>
                <a:t>2 </a:t>
              </a:r>
              <a:r>
                <a:rPr lang="it-IT" altLang="it-IT" sz="1800" dirty="0" err="1">
                  <a:solidFill>
                    <a:srgbClr val="660066"/>
                  </a:solidFill>
                  <a:latin typeface="Calibri" panose="020F0502020204030204" pitchFamily="34" charset="0"/>
                </a:rPr>
                <a:t>Cys</a:t>
              </a:r>
              <a:endParaRPr lang="it-IT" altLang="it-IT" sz="1800" dirty="0">
                <a:solidFill>
                  <a:srgbClr val="660066"/>
                </a:solidFill>
                <a:latin typeface="Calibri" panose="020F0502020204030204" pitchFamily="34" charset="0"/>
              </a:endParaRPr>
            </a:p>
          </p:txBody>
        </p:sp>
        <p:sp>
          <p:nvSpPr>
            <p:cNvPr id="9225" name="Text Box 12"/>
            <p:cNvSpPr txBox="1">
              <a:spLocks noChangeArrowheads="1"/>
            </p:cNvSpPr>
            <p:nvPr/>
          </p:nvSpPr>
          <p:spPr bwMode="auto">
            <a:xfrm>
              <a:off x="4515644" y="5343526"/>
              <a:ext cx="49500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defTabSz="685800">
                <a:spcBef>
                  <a:spcPct val="0"/>
                </a:spcBef>
                <a:buNone/>
              </a:pPr>
              <a:r>
                <a:rPr lang="it-IT" altLang="it-IT" sz="1800" dirty="0" err="1">
                  <a:solidFill>
                    <a:srgbClr val="660066"/>
                  </a:solidFill>
                  <a:latin typeface="Calibri" panose="020F0502020204030204" pitchFamily="34" charset="0"/>
                </a:rPr>
                <a:t>Lys</a:t>
              </a:r>
              <a:endParaRPr lang="it-IT" altLang="it-IT" sz="1800" dirty="0">
                <a:solidFill>
                  <a:srgbClr val="660066"/>
                </a:solidFill>
                <a:latin typeface="Calibri" panose="020F0502020204030204" pitchFamily="34" charset="0"/>
              </a:endParaRPr>
            </a:p>
          </p:txBody>
        </p:sp>
        <p:sp>
          <p:nvSpPr>
            <p:cNvPr id="9226" name="Text Box 13"/>
            <p:cNvSpPr txBox="1">
              <a:spLocks noChangeArrowheads="1"/>
            </p:cNvSpPr>
            <p:nvPr/>
          </p:nvSpPr>
          <p:spPr bwMode="auto">
            <a:xfrm>
              <a:off x="5486400" y="5638800"/>
              <a:ext cx="5539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defTabSz="685800">
                <a:spcBef>
                  <a:spcPct val="0"/>
                </a:spcBef>
                <a:buNone/>
              </a:pPr>
              <a:r>
                <a:rPr lang="it-IT" altLang="it-IT" sz="1800">
                  <a:solidFill>
                    <a:srgbClr val="660066"/>
                  </a:solidFill>
                  <a:latin typeface="Calibri" panose="020F0502020204030204" pitchFamily="34" charset="0"/>
                </a:rPr>
                <a:t>Asp</a:t>
              </a:r>
            </a:p>
          </p:txBody>
        </p:sp>
        <p:sp>
          <p:nvSpPr>
            <p:cNvPr id="9227" name="Text Box 14"/>
            <p:cNvSpPr txBox="1">
              <a:spLocks noChangeArrowheads="1"/>
            </p:cNvSpPr>
            <p:nvPr/>
          </p:nvSpPr>
          <p:spPr bwMode="auto">
            <a:xfrm>
              <a:off x="6108700" y="4886326"/>
              <a:ext cx="54117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defTabSz="685800">
                <a:spcBef>
                  <a:spcPct val="0"/>
                </a:spcBef>
                <a:buNone/>
              </a:pPr>
              <a:r>
                <a:rPr lang="it-IT" altLang="it-IT" sz="1800" dirty="0">
                  <a:solidFill>
                    <a:srgbClr val="660066"/>
                  </a:solidFill>
                  <a:latin typeface="Calibri" panose="020F0502020204030204" pitchFamily="34" charset="0"/>
                </a:rPr>
                <a:t>Leu</a:t>
              </a:r>
            </a:p>
          </p:txBody>
        </p:sp>
        <p:sp>
          <p:nvSpPr>
            <p:cNvPr id="9228" name="Text Box 15"/>
            <p:cNvSpPr txBox="1">
              <a:spLocks noChangeArrowheads="1"/>
            </p:cNvSpPr>
            <p:nvPr/>
          </p:nvSpPr>
          <p:spPr bwMode="auto">
            <a:xfrm>
              <a:off x="7689851" y="5410200"/>
              <a:ext cx="5625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defTabSz="685800">
                <a:spcBef>
                  <a:spcPct val="0"/>
                </a:spcBef>
                <a:buNone/>
              </a:pPr>
              <a:r>
                <a:rPr lang="it-IT" altLang="it-IT" sz="1800" dirty="0" err="1">
                  <a:solidFill>
                    <a:srgbClr val="660066"/>
                  </a:solidFill>
                  <a:latin typeface="Calibri" panose="020F0502020204030204" pitchFamily="34" charset="0"/>
                </a:rPr>
                <a:t>Phe</a:t>
              </a:r>
              <a:endParaRPr lang="it-IT" altLang="it-IT" sz="1800" dirty="0">
                <a:solidFill>
                  <a:srgbClr val="660066"/>
                </a:solidFill>
                <a:latin typeface="Calibri" panose="020F0502020204030204" pitchFamily="34" charset="0"/>
              </a:endParaRPr>
            </a:p>
          </p:txBody>
        </p:sp>
      </p:grpSp>
      <p:sp>
        <p:nvSpPr>
          <p:cNvPr id="13" name="Rectangle 6"/>
          <p:cNvSpPr>
            <a:spLocks noChangeArrowheads="1"/>
          </p:cNvSpPr>
          <p:nvPr/>
        </p:nvSpPr>
        <p:spPr bwMode="auto">
          <a:xfrm>
            <a:off x="685800" y="406569"/>
            <a:ext cx="6736556" cy="1815882"/>
          </a:xfrm>
          <a:prstGeom prst="rect">
            <a:avLst/>
          </a:prstGeom>
          <a:noFill/>
          <a:ln w="28575">
            <a:noFill/>
            <a:miter lim="800000"/>
            <a:headEnd/>
            <a:tailEnd/>
          </a:ln>
          <a:effectLst/>
        </p:spPr>
        <p:txBody>
          <a:bodyPr wrap="square">
            <a:spAutoFit/>
          </a:bodyPr>
          <a:lstStyle/>
          <a:p>
            <a:pPr algn="just" defTabSz="685800">
              <a:defRPr/>
            </a:pPr>
            <a:r>
              <a:rPr lang="it-IT" sz="2400" dirty="0">
                <a:solidFill>
                  <a:srgbClr val="FF0000"/>
                </a:solidFill>
                <a:effectLst>
                  <a:outerShdw blurRad="38100" dist="38100" dir="2700000" algn="tl">
                    <a:srgbClr val="C0C0C0"/>
                  </a:outerShdw>
                </a:effectLst>
              </a:rPr>
              <a:t>Il modo in cui una catena proteica si avvolge dipende dal tipo di interazioni che si stabiliscono fra le catene laterali dei suoi residui amminoacidici.</a:t>
            </a:r>
          </a:p>
          <a:p>
            <a:pPr algn="just" defTabSz="685800">
              <a:defRPr/>
            </a:pPr>
            <a:endParaRPr lang="it-IT" sz="2400" dirty="0">
              <a:solidFill>
                <a:srgbClr val="FF0000"/>
              </a:solidFill>
              <a:effectLst>
                <a:outerShdw blurRad="38100" dist="38100" dir="2700000" algn="tl">
                  <a:srgbClr val="C0C0C0"/>
                </a:outerShdw>
              </a:effectLst>
            </a:endParaRPr>
          </a:p>
          <a:p>
            <a:pPr algn="just" defTabSz="685800">
              <a:defRPr/>
            </a:pPr>
            <a:r>
              <a:rPr lang="it-IT" sz="2400" dirty="0">
                <a:solidFill>
                  <a:srgbClr val="FF0000"/>
                </a:solidFill>
                <a:effectLst>
                  <a:outerShdw blurRad="38100" dist="38100" dir="2700000" algn="tl">
                    <a:srgbClr val="C0C0C0"/>
                  </a:outerShdw>
                </a:effectLst>
              </a:rPr>
              <a:t>Una proteina, fra tutti i possibili ripiegamenti, addotta quello in cui le interazioni fra le catene R dei suoi residui sono </a:t>
            </a:r>
            <a:r>
              <a:rPr lang="it-IT" sz="2400" b="1" dirty="0">
                <a:solidFill>
                  <a:srgbClr val="FF0000"/>
                </a:solidFill>
                <a:effectLst>
                  <a:outerShdw blurRad="38100" dist="38100" dir="2700000" algn="tl">
                    <a:srgbClr val="C0C0C0"/>
                  </a:outerShdw>
                </a:effectLst>
              </a:rPr>
              <a:t>OTTIMALI</a:t>
            </a:r>
            <a:r>
              <a:rPr lang="it-IT" sz="2400" dirty="0">
                <a:solidFill>
                  <a:srgbClr val="FF0000"/>
                </a:solidFill>
                <a:effectLst>
                  <a:outerShdw blurRad="38100" dist="38100" dir="2700000" algn="tl">
                    <a:srgbClr val="C0C0C0"/>
                  </a:outerShdw>
                </a:effectLst>
              </a:rPr>
              <a:t> e consentono di raggiungere la </a:t>
            </a:r>
            <a:r>
              <a:rPr lang="it-IT" sz="2400" u="sng" dirty="0">
                <a:solidFill>
                  <a:srgbClr val="FF0000"/>
                </a:solidFill>
                <a:effectLst>
                  <a:outerShdw blurRad="38100" dist="38100" dir="2700000" algn="tl">
                    <a:srgbClr val="C0C0C0"/>
                  </a:outerShdw>
                </a:effectLst>
              </a:rPr>
              <a:t>maggiore stabilità </a:t>
            </a:r>
            <a:r>
              <a:rPr lang="it-IT" sz="2400" dirty="0">
                <a:solidFill>
                  <a:srgbClr val="FF0000"/>
                </a:solidFill>
                <a:effectLst>
                  <a:outerShdw blurRad="38100" dist="38100" dir="2700000" algn="tl">
                    <a:srgbClr val="C0C0C0"/>
                  </a:outerShdw>
                </a:effectLst>
              </a:rPr>
              <a:t> (e quindi uno stato di minima energia)  </a:t>
            </a:r>
          </a:p>
          <a:p>
            <a:pPr algn="just" defTabSz="685800">
              <a:defRPr/>
            </a:pPr>
            <a:r>
              <a:rPr lang="it-IT" sz="2400" dirty="0">
                <a:solidFill>
                  <a:srgbClr val="FF0000"/>
                </a:solidFill>
                <a:effectLst>
                  <a:outerShdw blurRad="38100" dist="38100" dir="2700000" algn="tl">
                    <a:srgbClr val="C0C0C0"/>
                  </a:outerShdw>
                </a:effectLst>
              </a:rPr>
              <a:t>La proteina addotta la sua </a:t>
            </a:r>
            <a:r>
              <a:rPr lang="it-IT" sz="2400" b="1" u="sng" dirty="0">
                <a:solidFill>
                  <a:srgbClr val="FF0000"/>
                </a:solidFill>
                <a:effectLst>
                  <a:outerShdw blurRad="38100" dist="38100" dir="2700000" algn="tl">
                    <a:srgbClr val="C0C0C0"/>
                  </a:outerShdw>
                </a:effectLst>
              </a:rPr>
              <a:t>CONFORMAZIONE NATIVA</a:t>
            </a:r>
            <a:r>
              <a:rPr lang="it-IT" sz="2400" dirty="0">
                <a:solidFill>
                  <a:srgbClr val="FF0000"/>
                </a:solidFill>
                <a:effectLst>
                  <a:outerShdw blurRad="38100" dist="38100" dir="2700000" algn="tl">
                    <a:srgbClr val="C0C0C0"/>
                  </a:outerShdw>
                </a:effectLst>
              </a:rPr>
              <a:t>.</a:t>
            </a:r>
          </a:p>
        </p:txBody>
      </p:sp>
    </p:spTree>
    <p:extLst>
      <p:ext uri="{BB962C8B-B14F-4D97-AF65-F5344CB8AC3E}">
        <p14:creationId xmlns:p14="http://schemas.microsoft.com/office/powerpoint/2010/main" val="2582854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3">
                                            <p:txEl>
                                              <p:pRg st="2" end="2"/>
                                            </p:txEl>
                                          </p:spTgt>
                                        </p:tgtEl>
                                        <p:attrNameLst>
                                          <p:attrName>style.visibility</p:attrName>
                                        </p:attrNameLst>
                                      </p:cBhvr>
                                      <p:to>
                                        <p:strVal val="visible"/>
                                      </p:to>
                                    </p:set>
                                    <p:animEffect transition="in" filter="checkerboard(across)">
                                      <p:cBhvr>
                                        <p:cTn id="7" dur="1000"/>
                                        <p:tgtEl>
                                          <p:spTgt spid="13">
                                            <p:txEl>
                                              <p:pRg st="2" end="2"/>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13">
                                            <p:txEl>
                                              <p:pRg st="3" end="3"/>
                                            </p:txEl>
                                          </p:spTgt>
                                        </p:tgtEl>
                                        <p:attrNameLst>
                                          <p:attrName>style.visibility</p:attrName>
                                        </p:attrNameLst>
                                      </p:cBhvr>
                                      <p:to>
                                        <p:strVal val="visible"/>
                                      </p:to>
                                    </p:set>
                                    <p:animEffect transition="in" filter="checkerboard(across)">
                                      <p:cBhvr>
                                        <p:cTn id="10" dur="1000"/>
                                        <p:tgtEl>
                                          <p:spTgt spid="1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1" descr="6_01.BMP"/>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9600" y="563436"/>
            <a:ext cx="8030718" cy="4582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ttangolo 1"/>
          <p:cNvSpPr/>
          <p:nvPr/>
        </p:nvSpPr>
        <p:spPr>
          <a:xfrm>
            <a:off x="72884" y="5305456"/>
            <a:ext cx="2514600" cy="1631216"/>
          </a:xfrm>
          <a:prstGeom prst="rect">
            <a:avLst/>
          </a:prstGeom>
        </p:spPr>
        <p:txBody>
          <a:bodyPr wrap="square">
            <a:spAutoFit/>
          </a:bodyPr>
          <a:lstStyle/>
          <a:p>
            <a:pPr algn="ctr"/>
            <a:r>
              <a:rPr lang="it-IT" sz="2000" dirty="0"/>
              <a:t>organizzazione </a:t>
            </a:r>
            <a:r>
              <a:rPr lang="it-IT" sz="2000" dirty="0">
                <a:solidFill>
                  <a:srgbClr val="FF0000"/>
                </a:solidFill>
              </a:rPr>
              <a:t>spaziale</a:t>
            </a:r>
            <a:r>
              <a:rPr lang="it-IT" sz="2000" dirty="0"/>
              <a:t> della catena polipeptidica in strutture locali e ripetitive</a:t>
            </a:r>
          </a:p>
        </p:txBody>
      </p:sp>
      <p:sp>
        <p:nvSpPr>
          <p:cNvPr id="3" name="Rettangolo 2"/>
          <p:cNvSpPr/>
          <p:nvPr/>
        </p:nvSpPr>
        <p:spPr>
          <a:xfrm>
            <a:off x="2663685" y="5410200"/>
            <a:ext cx="2971800" cy="1631216"/>
          </a:xfrm>
          <a:prstGeom prst="rect">
            <a:avLst/>
          </a:prstGeom>
        </p:spPr>
        <p:txBody>
          <a:bodyPr wrap="square">
            <a:spAutoFit/>
          </a:bodyPr>
          <a:lstStyle/>
          <a:p>
            <a:pPr algn="ctr"/>
            <a:r>
              <a:rPr lang="it-IT" sz="2000" dirty="0"/>
              <a:t>ripiegamento della catena polipeptidica in una conformazione tridimensionale compatta e globulare</a:t>
            </a:r>
          </a:p>
        </p:txBody>
      </p:sp>
      <p:sp>
        <p:nvSpPr>
          <p:cNvPr id="4" name="Rettangolo 3"/>
          <p:cNvSpPr/>
          <p:nvPr/>
        </p:nvSpPr>
        <p:spPr>
          <a:xfrm>
            <a:off x="5940287" y="5267357"/>
            <a:ext cx="2971800" cy="1015663"/>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2000" b="0" i="0" u="none" strike="noStrike" kern="0" cap="none" spc="0" normalizeH="0" baseline="0" noProof="0" dirty="0">
                <a:ln>
                  <a:noFill/>
                </a:ln>
                <a:solidFill>
                  <a:srgbClr val="000000"/>
                </a:solidFill>
                <a:effectLst/>
                <a:uLnTx/>
                <a:uFillTx/>
              </a:rPr>
              <a:t>assemblaggio di 2 o + catene polipeptidiche in una proteina oligomerica</a:t>
            </a:r>
          </a:p>
        </p:txBody>
      </p:sp>
      <p:sp>
        <p:nvSpPr>
          <p:cNvPr id="6" name="AutoShape 11"/>
          <p:cNvSpPr>
            <a:spLocks noChangeArrowheads="1"/>
          </p:cNvSpPr>
          <p:nvPr/>
        </p:nvSpPr>
        <p:spPr bwMode="auto">
          <a:xfrm rot="10800000">
            <a:off x="1685874" y="4657726"/>
            <a:ext cx="457200" cy="457200"/>
          </a:xfrm>
          <a:prstGeom prst="downArrow">
            <a:avLst>
              <a:gd name="adj1" fmla="val 50000"/>
              <a:gd name="adj2" fmla="val 25000"/>
            </a:avLst>
          </a:prstGeom>
          <a:solidFill>
            <a:srgbClr val="CC3399"/>
          </a:solidFill>
          <a:ln w="9525">
            <a:solidFill>
              <a:schemeClr val="tx1"/>
            </a:solidFill>
            <a:miter lim="800000"/>
            <a:headEnd/>
            <a:tailEnd/>
          </a:ln>
        </p:spPr>
        <p:txBody>
          <a:bodyPr wrap="none" anchor="ctr"/>
          <a:lstStyle/>
          <a:p>
            <a:endParaRPr lang="it-IT"/>
          </a:p>
        </p:txBody>
      </p:sp>
      <p:sp>
        <p:nvSpPr>
          <p:cNvPr id="8" name="AutoShape 11"/>
          <p:cNvSpPr>
            <a:spLocks noChangeArrowheads="1"/>
          </p:cNvSpPr>
          <p:nvPr/>
        </p:nvSpPr>
        <p:spPr bwMode="auto">
          <a:xfrm rot="10800000">
            <a:off x="6781800" y="4886326"/>
            <a:ext cx="457200" cy="457200"/>
          </a:xfrm>
          <a:prstGeom prst="downArrow">
            <a:avLst>
              <a:gd name="adj1" fmla="val 50000"/>
              <a:gd name="adj2" fmla="val 25000"/>
            </a:avLst>
          </a:prstGeom>
          <a:solidFill>
            <a:srgbClr val="CC3399"/>
          </a:solidFill>
          <a:ln w="9525">
            <a:solidFill>
              <a:schemeClr val="tx1"/>
            </a:solidFill>
            <a:miter lim="800000"/>
            <a:headEnd/>
            <a:tailEnd/>
          </a:ln>
        </p:spPr>
        <p:txBody>
          <a:bodyPr wrap="none" anchor="ctr"/>
          <a:lstStyle/>
          <a:p>
            <a:endParaRPr lang="it-IT"/>
          </a:p>
        </p:txBody>
      </p:sp>
      <p:sp>
        <p:nvSpPr>
          <p:cNvPr id="5" name="CasellaDiTesto 4"/>
          <p:cNvSpPr txBox="1"/>
          <p:nvPr/>
        </p:nvSpPr>
        <p:spPr>
          <a:xfrm>
            <a:off x="638124" y="21866"/>
            <a:ext cx="6304546" cy="461665"/>
          </a:xfrm>
          <a:prstGeom prst="rect">
            <a:avLst/>
          </a:prstGeom>
          <a:noFill/>
        </p:spPr>
        <p:txBody>
          <a:bodyPr wrap="none" rtlCol="0">
            <a:spAutoFit/>
          </a:bodyPr>
          <a:lstStyle/>
          <a:p>
            <a:r>
              <a:rPr lang="it-IT" sz="2400" baseline="0" dirty="0">
                <a:solidFill>
                  <a:srgbClr val="FF0000"/>
                </a:solidFill>
              </a:rPr>
              <a:t>Livelli di organizzazione strutturale delle proteine</a:t>
            </a:r>
          </a:p>
        </p:txBody>
      </p:sp>
      <p:sp>
        <p:nvSpPr>
          <p:cNvPr id="7" name="AutoShape 11"/>
          <p:cNvSpPr>
            <a:spLocks noChangeArrowheads="1"/>
          </p:cNvSpPr>
          <p:nvPr/>
        </p:nvSpPr>
        <p:spPr bwMode="auto">
          <a:xfrm rot="10800000">
            <a:off x="3876440" y="4749302"/>
            <a:ext cx="457200" cy="457200"/>
          </a:xfrm>
          <a:prstGeom prst="downArrow">
            <a:avLst>
              <a:gd name="adj1" fmla="val 50000"/>
              <a:gd name="adj2" fmla="val 25000"/>
            </a:avLst>
          </a:prstGeom>
          <a:solidFill>
            <a:srgbClr val="CC3399"/>
          </a:solidFill>
          <a:ln w="9525">
            <a:solidFill>
              <a:schemeClr val="tx1"/>
            </a:solidFill>
            <a:miter lim="800000"/>
            <a:headEnd/>
            <a:tailEnd/>
          </a:ln>
        </p:spPr>
        <p:txBody>
          <a:bodyPr wrap="none" anchor="ctr"/>
          <a:lstStyle/>
          <a:p>
            <a:endParaRPr lang="it-IT"/>
          </a:p>
        </p:txBody>
      </p:sp>
    </p:spTree>
    <p:extLst>
      <p:ext uri="{BB962C8B-B14F-4D97-AF65-F5344CB8AC3E}">
        <p14:creationId xmlns:p14="http://schemas.microsoft.com/office/powerpoint/2010/main" val="120337771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9"/>
          <p:cNvGrpSpPr>
            <a:grpSpLocks noChangeAspect="1"/>
          </p:cNvGrpSpPr>
          <p:nvPr/>
        </p:nvGrpSpPr>
        <p:grpSpPr bwMode="auto">
          <a:xfrm>
            <a:off x="5457826" y="2800350"/>
            <a:ext cx="178594" cy="1139429"/>
            <a:chOff x="1671" y="819"/>
            <a:chExt cx="150" cy="957"/>
          </a:xfrm>
        </p:grpSpPr>
        <p:sp>
          <p:nvSpPr>
            <p:cNvPr id="81953" name="AutoShape 28"/>
            <p:cNvSpPr>
              <a:spLocks noChangeAspect="1" noChangeArrowheads="1" noTextEdit="1"/>
            </p:cNvSpPr>
            <p:nvPr/>
          </p:nvSpPr>
          <p:spPr bwMode="auto">
            <a:xfrm>
              <a:off x="1671" y="819"/>
              <a:ext cx="150" cy="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685800"/>
              <a:endParaRPr lang="it-IT" sz="1350">
                <a:solidFill>
                  <a:srgbClr val="000000"/>
                </a:solidFill>
                <a:latin typeface="Arial"/>
              </a:endParaRPr>
            </a:p>
          </p:txBody>
        </p:sp>
        <p:sp>
          <p:nvSpPr>
            <p:cNvPr id="81954" name="Rectangle 30"/>
            <p:cNvSpPr>
              <a:spLocks noChangeArrowheads="1"/>
            </p:cNvSpPr>
            <p:nvPr/>
          </p:nvSpPr>
          <p:spPr bwMode="auto">
            <a:xfrm>
              <a:off x="1695" y="971"/>
              <a:ext cx="36" cy="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defTabSz="685800" eaLnBrk="1" hangingPunct="1">
                <a:spcBef>
                  <a:spcPct val="0"/>
                </a:spcBef>
                <a:buNone/>
              </a:pPr>
              <a:r>
                <a:rPr lang="en-US" altLang="it-IT" sz="750">
                  <a:solidFill>
                    <a:srgbClr val="000000"/>
                  </a:solidFill>
                  <a:latin typeface="Times New Roman" pitchFamily="18" charset="0"/>
                </a:rPr>
                <a:t>C</a:t>
              </a:r>
              <a:endParaRPr lang="en-US" altLang="it-IT" sz="750">
                <a:solidFill>
                  <a:srgbClr val="000000"/>
                </a:solidFill>
              </a:endParaRPr>
            </a:p>
          </p:txBody>
        </p:sp>
        <p:sp>
          <p:nvSpPr>
            <p:cNvPr id="81955" name="Rectangle 31"/>
            <p:cNvSpPr>
              <a:spLocks noChangeArrowheads="1"/>
            </p:cNvSpPr>
            <p:nvPr/>
          </p:nvSpPr>
          <p:spPr bwMode="auto">
            <a:xfrm>
              <a:off x="1735" y="971"/>
              <a:ext cx="39" cy="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defTabSz="685800" eaLnBrk="1" hangingPunct="1">
                <a:spcBef>
                  <a:spcPct val="0"/>
                </a:spcBef>
                <a:buNone/>
              </a:pPr>
              <a:r>
                <a:rPr lang="en-US" altLang="it-IT" sz="750">
                  <a:solidFill>
                    <a:srgbClr val="000000"/>
                  </a:solidFill>
                  <a:latin typeface="Times New Roman" pitchFamily="18" charset="0"/>
                </a:rPr>
                <a:t>H</a:t>
              </a:r>
              <a:endParaRPr lang="en-US" altLang="it-IT" sz="750">
                <a:solidFill>
                  <a:srgbClr val="000000"/>
                </a:solidFill>
              </a:endParaRPr>
            </a:p>
          </p:txBody>
        </p:sp>
        <p:sp>
          <p:nvSpPr>
            <p:cNvPr id="81956" name="Rectangle 32"/>
            <p:cNvSpPr>
              <a:spLocks noChangeArrowheads="1"/>
            </p:cNvSpPr>
            <p:nvPr/>
          </p:nvSpPr>
          <p:spPr bwMode="auto">
            <a:xfrm>
              <a:off x="1775" y="1004"/>
              <a:ext cx="32" cy="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defTabSz="685800" eaLnBrk="1" hangingPunct="1">
                <a:spcBef>
                  <a:spcPct val="0"/>
                </a:spcBef>
                <a:buNone/>
              </a:pPr>
              <a:r>
                <a:rPr lang="en-US" altLang="it-IT" sz="600">
                  <a:solidFill>
                    <a:srgbClr val="000000"/>
                  </a:solidFill>
                  <a:latin typeface="Times New Roman" pitchFamily="18" charset="0"/>
                </a:rPr>
                <a:t> 2</a:t>
              </a:r>
              <a:endParaRPr lang="en-US" altLang="it-IT" sz="1350">
                <a:solidFill>
                  <a:srgbClr val="000000"/>
                </a:solidFill>
              </a:endParaRPr>
            </a:p>
          </p:txBody>
        </p:sp>
        <p:sp>
          <p:nvSpPr>
            <p:cNvPr id="81957" name="Rectangle 33"/>
            <p:cNvSpPr>
              <a:spLocks noChangeArrowheads="1"/>
            </p:cNvSpPr>
            <p:nvPr/>
          </p:nvSpPr>
          <p:spPr bwMode="auto">
            <a:xfrm>
              <a:off x="1695" y="1139"/>
              <a:ext cx="36" cy="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defTabSz="685800" eaLnBrk="1" hangingPunct="1">
                <a:spcBef>
                  <a:spcPct val="0"/>
                </a:spcBef>
                <a:buNone/>
              </a:pPr>
              <a:r>
                <a:rPr lang="en-US" altLang="it-IT" sz="750">
                  <a:solidFill>
                    <a:srgbClr val="000000"/>
                  </a:solidFill>
                  <a:latin typeface="Times New Roman" pitchFamily="18" charset="0"/>
                </a:rPr>
                <a:t>C</a:t>
              </a:r>
              <a:endParaRPr lang="en-US" altLang="it-IT" sz="750">
                <a:solidFill>
                  <a:srgbClr val="000000"/>
                </a:solidFill>
              </a:endParaRPr>
            </a:p>
          </p:txBody>
        </p:sp>
        <p:sp>
          <p:nvSpPr>
            <p:cNvPr id="81958" name="Rectangle 34"/>
            <p:cNvSpPr>
              <a:spLocks noChangeArrowheads="1"/>
            </p:cNvSpPr>
            <p:nvPr/>
          </p:nvSpPr>
          <p:spPr bwMode="auto">
            <a:xfrm>
              <a:off x="1735" y="1139"/>
              <a:ext cx="39" cy="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defTabSz="685800" eaLnBrk="1" hangingPunct="1">
                <a:spcBef>
                  <a:spcPct val="0"/>
                </a:spcBef>
                <a:buNone/>
              </a:pPr>
              <a:r>
                <a:rPr lang="en-US" altLang="it-IT" sz="750">
                  <a:solidFill>
                    <a:srgbClr val="000000"/>
                  </a:solidFill>
                  <a:latin typeface="Times New Roman" pitchFamily="18" charset="0"/>
                </a:rPr>
                <a:t>H</a:t>
              </a:r>
              <a:endParaRPr lang="en-US" altLang="it-IT" sz="750">
                <a:solidFill>
                  <a:srgbClr val="000000"/>
                </a:solidFill>
              </a:endParaRPr>
            </a:p>
          </p:txBody>
        </p:sp>
        <p:sp>
          <p:nvSpPr>
            <p:cNvPr id="81959" name="Rectangle 35"/>
            <p:cNvSpPr>
              <a:spLocks noChangeArrowheads="1"/>
            </p:cNvSpPr>
            <p:nvPr/>
          </p:nvSpPr>
          <p:spPr bwMode="auto">
            <a:xfrm>
              <a:off x="1775" y="1172"/>
              <a:ext cx="32" cy="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defTabSz="685800" eaLnBrk="1" hangingPunct="1">
                <a:spcBef>
                  <a:spcPct val="0"/>
                </a:spcBef>
                <a:buNone/>
              </a:pPr>
              <a:r>
                <a:rPr lang="en-US" altLang="it-IT" sz="600">
                  <a:solidFill>
                    <a:srgbClr val="000000"/>
                  </a:solidFill>
                  <a:latin typeface="Times New Roman" pitchFamily="18" charset="0"/>
                </a:rPr>
                <a:t> 2</a:t>
              </a:r>
              <a:endParaRPr lang="en-US" altLang="it-IT" sz="1350">
                <a:solidFill>
                  <a:srgbClr val="000000"/>
                </a:solidFill>
              </a:endParaRPr>
            </a:p>
          </p:txBody>
        </p:sp>
        <p:sp>
          <p:nvSpPr>
            <p:cNvPr id="81960" name="Rectangle 36"/>
            <p:cNvSpPr>
              <a:spLocks noChangeArrowheads="1"/>
            </p:cNvSpPr>
            <p:nvPr/>
          </p:nvSpPr>
          <p:spPr bwMode="auto">
            <a:xfrm>
              <a:off x="1695" y="1307"/>
              <a:ext cx="36" cy="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defTabSz="685800" eaLnBrk="1" hangingPunct="1">
                <a:spcBef>
                  <a:spcPct val="0"/>
                </a:spcBef>
                <a:buNone/>
              </a:pPr>
              <a:r>
                <a:rPr lang="en-US" altLang="it-IT" sz="750">
                  <a:solidFill>
                    <a:srgbClr val="000000"/>
                  </a:solidFill>
                  <a:latin typeface="Times New Roman" pitchFamily="18" charset="0"/>
                </a:rPr>
                <a:t>C</a:t>
              </a:r>
              <a:endParaRPr lang="en-US" altLang="it-IT" sz="750">
                <a:solidFill>
                  <a:srgbClr val="000000"/>
                </a:solidFill>
              </a:endParaRPr>
            </a:p>
          </p:txBody>
        </p:sp>
        <p:sp>
          <p:nvSpPr>
            <p:cNvPr id="81961" name="Rectangle 37"/>
            <p:cNvSpPr>
              <a:spLocks noChangeArrowheads="1"/>
            </p:cNvSpPr>
            <p:nvPr/>
          </p:nvSpPr>
          <p:spPr bwMode="auto">
            <a:xfrm>
              <a:off x="1735" y="1307"/>
              <a:ext cx="39" cy="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defTabSz="685800" eaLnBrk="1" hangingPunct="1">
                <a:spcBef>
                  <a:spcPct val="0"/>
                </a:spcBef>
                <a:buNone/>
              </a:pPr>
              <a:r>
                <a:rPr lang="en-US" altLang="it-IT" sz="750">
                  <a:solidFill>
                    <a:srgbClr val="000000"/>
                  </a:solidFill>
                  <a:latin typeface="Times New Roman" pitchFamily="18" charset="0"/>
                </a:rPr>
                <a:t>H</a:t>
              </a:r>
              <a:endParaRPr lang="en-US" altLang="it-IT" sz="750">
                <a:solidFill>
                  <a:srgbClr val="000000"/>
                </a:solidFill>
              </a:endParaRPr>
            </a:p>
          </p:txBody>
        </p:sp>
        <p:sp>
          <p:nvSpPr>
            <p:cNvPr id="81962" name="Rectangle 38"/>
            <p:cNvSpPr>
              <a:spLocks noChangeArrowheads="1"/>
            </p:cNvSpPr>
            <p:nvPr/>
          </p:nvSpPr>
          <p:spPr bwMode="auto">
            <a:xfrm>
              <a:off x="1775" y="1340"/>
              <a:ext cx="32" cy="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defTabSz="685800" eaLnBrk="1" hangingPunct="1">
                <a:spcBef>
                  <a:spcPct val="0"/>
                </a:spcBef>
                <a:buNone/>
              </a:pPr>
              <a:r>
                <a:rPr lang="en-US" altLang="it-IT" sz="600">
                  <a:solidFill>
                    <a:srgbClr val="000000"/>
                  </a:solidFill>
                  <a:latin typeface="Times New Roman" pitchFamily="18" charset="0"/>
                </a:rPr>
                <a:t> 2</a:t>
              </a:r>
              <a:endParaRPr lang="en-US" altLang="it-IT" sz="1350">
                <a:solidFill>
                  <a:srgbClr val="000000"/>
                </a:solidFill>
              </a:endParaRPr>
            </a:p>
          </p:txBody>
        </p:sp>
        <p:sp>
          <p:nvSpPr>
            <p:cNvPr id="81963" name="Rectangle 39"/>
            <p:cNvSpPr>
              <a:spLocks noChangeArrowheads="1"/>
            </p:cNvSpPr>
            <p:nvPr/>
          </p:nvSpPr>
          <p:spPr bwMode="auto">
            <a:xfrm>
              <a:off x="1695" y="1475"/>
              <a:ext cx="36" cy="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defTabSz="685800" eaLnBrk="1" hangingPunct="1">
                <a:spcBef>
                  <a:spcPct val="0"/>
                </a:spcBef>
                <a:buNone/>
              </a:pPr>
              <a:r>
                <a:rPr lang="en-US" altLang="it-IT" sz="750">
                  <a:solidFill>
                    <a:srgbClr val="000000"/>
                  </a:solidFill>
                  <a:latin typeface="Times New Roman" pitchFamily="18" charset="0"/>
                </a:rPr>
                <a:t>C</a:t>
              </a:r>
              <a:endParaRPr lang="en-US" altLang="it-IT" sz="750">
                <a:solidFill>
                  <a:srgbClr val="000000"/>
                </a:solidFill>
              </a:endParaRPr>
            </a:p>
          </p:txBody>
        </p:sp>
        <p:sp>
          <p:nvSpPr>
            <p:cNvPr id="81964" name="Rectangle 40"/>
            <p:cNvSpPr>
              <a:spLocks noChangeArrowheads="1"/>
            </p:cNvSpPr>
            <p:nvPr/>
          </p:nvSpPr>
          <p:spPr bwMode="auto">
            <a:xfrm>
              <a:off x="1735" y="1475"/>
              <a:ext cx="39" cy="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defTabSz="685800" eaLnBrk="1" hangingPunct="1">
                <a:spcBef>
                  <a:spcPct val="0"/>
                </a:spcBef>
                <a:buNone/>
              </a:pPr>
              <a:r>
                <a:rPr lang="en-US" altLang="it-IT" sz="750">
                  <a:solidFill>
                    <a:srgbClr val="000000"/>
                  </a:solidFill>
                  <a:latin typeface="Times New Roman" pitchFamily="18" charset="0"/>
                </a:rPr>
                <a:t>H</a:t>
              </a:r>
              <a:endParaRPr lang="en-US" altLang="it-IT" sz="750">
                <a:solidFill>
                  <a:srgbClr val="000000"/>
                </a:solidFill>
              </a:endParaRPr>
            </a:p>
          </p:txBody>
        </p:sp>
        <p:sp>
          <p:nvSpPr>
            <p:cNvPr id="81965" name="Rectangle 41"/>
            <p:cNvSpPr>
              <a:spLocks noChangeArrowheads="1"/>
            </p:cNvSpPr>
            <p:nvPr/>
          </p:nvSpPr>
          <p:spPr bwMode="auto">
            <a:xfrm>
              <a:off x="1775" y="1508"/>
              <a:ext cx="32" cy="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defTabSz="685800" eaLnBrk="1" hangingPunct="1">
                <a:spcBef>
                  <a:spcPct val="0"/>
                </a:spcBef>
                <a:buNone/>
              </a:pPr>
              <a:r>
                <a:rPr lang="en-US" altLang="it-IT" sz="600">
                  <a:solidFill>
                    <a:srgbClr val="000000"/>
                  </a:solidFill>
                  <a:latin typeface="Times New Roman" pitchFamily="18" charset="0"/>
                </a:rPr>
                <a:t> 2</a:t>
              </a:r>
              <a:endParaRPr lang="en-US" altLang="it-IT" sz="1350">
                <a:solidFill>
                  <a:srgbClr val="000000"/>
                </a:solidFill>
              </a:endParaRPr>
            </a:p>
          </p:txBody>
        </p:sp>
        <p:sp>
          <p:nvSpPr>
            <p:cNvPr id="81966" name="Rectangle 42"/>
            <p:cNvSpPr>
              <a:spLocks noChangeArrowheads="1"/>
            </p:cNvSpPr>
            <p:nvPr/>
          </p:nvSpPr>
          <p:spPr bwMode="auto">
            <a:xfrm>
              <a:off x="1693" y="1643"/>
              <a:ext cx="39" cy="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defTabSz="685800" eaLnBrk="1" hangingPunct="1">
                <a:spcBef>
                  <a:spcPct val="0"/>
                </a:spcBef>
                <a:buNone/>
              </a:pPr>
              <a:r>
                <a:rPr lang="en-US" altLang="it-IT" sz="750">
                  <a:solidFill>
                    <a:srgbClr val="000000"/>
                  </a:solidFill>
                  <a:latin typeface="Times New Roman" pitchFamily="18" charset="0"/>
                </a:rPr>
                <a:t>N</a:t>
              </a:r>
              <a:endParaRPr lang="en-US" altLang="it-IT" sz="750">
                <a:solidFill>
                  <a:srgbClr val="000000"/>
                </a:solidFill>
              </a:endParaRPr>
            </a:p>
          </p:txBody>
        </p:sp>
        <p:sp>
          <p:nvSpPr>
            <p:cNvPr id="81967" name="Rectangle 43"/>
            <p:cNvSpPr>
              <a:spLocks noChangeArrowheads="1"/>
            </p:cNvSpPr>
            <p:nvPr/>
          </p:nvSpPr>
          <p:spPr bwMode="auto">
            <a:xfrm>
              <a:off x="1737" y="1643"/>
              <a:ext cx="39" cy="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defTabSz="685800" eaLnBrk="1" hangingPunct="1">
                <a:spcBef>
                  <a:spcPct val="0"/>
                </a:spcBef>
                <a:buNone/>
              </a:pPr>
              <a:r>
                <a:rPr lang="en-US" altLang="it-IT" sz="750">
                  <a:solidFill>
                    <a:srgbClr val="000000"/>
                  </a:solidFill>
                  <a:latin typeface="Times New Roman" pitchFamily="18" charset="0"/>
                </a:rPr>
                <a:t>H</a:t>
              </a:r>
              <a:endParaRPr lang="en-US" altLang="it-IT" sz="750">
                <a:solidFill>
                  <a:srgbClr val="000000"/>
                </a:solidFill>
              </a:endParaRPr>
            </a:p>
          </p:txBody>
        </p:sp>
        <p:sp>
          <p:nvSpPr>
            <p:cNvPr id="81968" name="Rectangle 44"/>
            <p:cNvSpPr>
              <a:spLocks noChangeArrowheads="1"/>
            </p:cNvSpPr>
            <p:nvPr/>
          </p:nvSpPr>
          <p:spPr bwMode="auto">
            <a:xfrm>
              <a:off x="1777" y="1676"/>
              <a:ext cx="32" cy="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defTabSz="685800" eaLnBrk="1" hangingPunct="1">
                <a:spcBef>
                  <a:spcPct val="0"/>
                </a:spcBef>
                <a:buNone/>
              </a:pPr>
              <a:r>
                <a:rPr lang="en-US" altLang="it-IT" sz="600">
                  <a:solidFill>
                    <a:srgbClr val="000000"/>
                  </a:solidFill>
                  <a:latin typeface="Times New Roman" pitchFamily="18" charset="0"/>
                </a:rPr>
                <a:t> 3</a:t>
              </a:r>
              <a:endParaRPr lang="en-US" altLang="it-IT" sz="1350">
                <a:solidFill>
                  <a:srgbClr val="000000"/>
                </a:solidFill>
              </a:endParaRPr>
            </a:p>
          </p:txBody>
        </p:sp>
        <p:sp>
          <p:nvSpPr>
            <p:cNvPr id="81969" name="Line 45"/>
            <p:cNvSpPr>
              <a:spLocks noChangeShapeType="1"/>
            </p:cNvSpPr>
            <p:nvPr/>
          </p:nvSpPr>
          <p:spPr bwMode="auto">
            <a:xfrm flipV="1">
              <a:off x="1715" y="848"/>
              <a:ext cx="1" cy="13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pPr defTabSz="685800"/>
              <a:endParaRPr lang="it-IT" sz="1350">
                <a:solidFill>
                  <a:srgbClr val="000000"/>
                </a:solidFill>
                <a:latin typeface="Arial"/>
              </a:endParaRPr>
            </a:p>
          </p:txBody>
        </p:sp>
        <p:sp>
          <p:nvSpPr>
            <p:cNvPr id="81970" name="Line 46"/>
            <p:cNvSpPr>
              <a:spLocks noChangeShapeType="1"/>
            </p:cNvSpPr>
            <p:nvPr/>
          </p:nvSpPr>
          <p:spPr bwMode="auto">
            <a:xfrm>
              <a:off x="1715" y="1053"/>
              <a:ext cx="1" cy="92"/>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pPr defTabSz="685800"/>
              <a:endParaRPr lang="it-IT" sz="1350">
                <a:solidFill>
                  <a:srgbClr val="000000"/>
                </a:solidFill>
                <a:latin typeface="Arial"/>
              </a:endParaRPr>
            </a:p>
          </p:txBody>
        </p:sp>
        <p:sp>
          <p:nvSpPr>
            <p:cNvPr id="81971" name="Line 47"/>
            <p:cNvSpPr>
              <a:spLocks noChangeShapeType="1"/>
            </p:cNvSpPr>
            <p:nvPr/>
          </p:nvSpPr>
          <p:spPr bwMode="auto">
            <a:xfrm>
              <a:off x="1715" y="1221"/>
              <a:ext cx="1" cy="9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pPr defTabSz="685800"/>
              <a:endParaRPr lang="it-IT" sz="1350">
                <a:solidFill>
                  <a:srgbClr val="000000"/>
                </a:solidFill>
                <a:latin typeface="Arial"/>
              </a:endParaRPr>
            </a:p>
          </p:txBody>
        </p:sp>
        <p:sp>
          <p:nvSpPr>
            <p:cNvPr id="81972" name="Line 48"/>
            <p:cNvSpPr>
              <a:spLocks noChangeShapeType="1"/>
            </p:cNvSpPr>
            <p:nvPr/>
          </p:nvSpPr>
          <p:spPr bwMode="auto">
            <a:xfrm>
              <a:off x="1715" y="1389"/>
              <a:ext cx="1" cy="92"/>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pPr defTabSz="685800"/>
              <a:endParaRPr lang="it-IT" sz="1350">
                <a:solidFill>
                  <a:srgbClr val="000000"/>
                </a:solidFill>
                <a:latin typeface="Arial"/>
              </a:endParaRPr>
            </a:p>
          </p:txBody>
        </p:sp>
        <p:sp>
          <p:nvSpPr>
            <p:cNvPr id="81973" name="Line 49"/>
            <p:cNvSpPr>
              <a:spLocks noChangeShapeType="1"/>
            </p:cNvSpPr>
            <p:nvPr/>
          </p:nvSpPr>
          <p:spPr bwMode="auto">
            <a:xfrm>
              <a:off x="1715" y="1557"/>
              <a:ext cx="1" cy="92"/>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pPr defTabSz="685800"/>
              <a:endParaRPr lang="it-IT" sz="1350">
                <a:solidFill>
                  <a:srgbClr val="000000"/>
                </a:solidFill>
                <a:latin typeface="Arial"/>
              </a:endParaRPr>
            </a:p>
          </p:txBody>
        </p:sp>
      </p:grpSp>
      <p:grpSp>
        <p:nvGrpSpPr>
          <p:cNvPr id="3" name="Group 51"/>
          <p:cNvGrpSpPr>
            <a:grpSpLocks noChangeAspect="1"/>
          </p:cNvGrpSpPr>
          <p:nvPr/>
        </p:nvGrpSpPr>
        <p:grpSpPr bwMode="auto">
          <a:xfrm>
            <a:off x="5441156" y="3914776"/>
            <a:ext cx="248841" cy="646510"/>
            <a:chOff x="1660" y="1722"/>
            <a:chExt cx="209" cy="543"/>
          </a:xfrm>
        </p:grpSpPr>
        <p:sp>
          <p:nvSpPr>
            <p:cNvPr id="81940" name="AutoShape 50"/>
            <p:cNvSpPr>
              <a:spLocks noChangeAspect="1" noChangeArrowheads="1" noTextEdit="1"/>
            </p:cNvSpPr>
            <p:nvPr/>
          </p:nvSpPr>
          <p:spPr bwMode="auto">
            <a:xfrm>
              <a:off x="1660" y="1722"/>
              <a:ext cx="209" cy="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685800"/>
              <a:endParaRPr lang="it-IT" sz="1350">
                <a:solidFill>
                  <a:srgbClr val="000000"/>
                </a:solidFill>
                <a:latin typeface="Arial"/>
              </a:endParaRPr>
            </a:p>
          </p:txBody>
        </p:sp>
        <p:sp>
          <p:nvSpPr>
            <p:cNvPr id="81941" name="Rectangle 52"/>
            <p:cNvSpPr>
              <a:spLocks noChangeArrowheads="1"/>
            </p:cNvSpPr>
            <p:nvPr/>
          </p:nvSpPr>
          <p:spPr bwMode="auto">
            <a:xfrm>
              <a:off x="1689" y="1902"/>
              <a:ext cx="36" cy="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defTabSz="685800" eaLnBrk="1" hangingPunct="1">
                <a:spcBef>
                  <a:spcPct val="0"/>
                </a:spcBef>
                <a:buNone/>
              </a:pPr>
              <a:r>
                <a:rPr lang="en-US" altLang="it-IT" sz="750">
                  <a:solidFill>
                    <a:srgbClr val="000000"/>
                  </a:solidFill>
                  <a:latin typeface="Times New Roman" pitchFamily="18" charset="0"/>
                </a:rPr>
                <a:t>C</a:t>
              </a:r>
              <a:endParaRPr lang="en-US" altLang="it-IT" sz="750">
                <a:solidFill>
                  <a:srgbClr val="000000"/>
                </a:solidFill>
              </a:endParaRPr>
            </a:p>
          </p:txBody>
        </p:sp>
        <p:sp>
          <p:nvSpPr>
            <p:cNvPr id="81942" name="Rectangle 53"/>
            <p:cNvSpPr>
              <a:spLocks noChangeArrowheads="1"/>
            </p:cNvSpPr>
            <p:nvPr/>
          </p:nvSpPr>
          <p:spPr bwMode="auto">
            <a:xfrm>
              <a:off x="1738" y="1902"/>
              <a:ext cx="39" cy="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defTabSz="685800" eaLnBrk="1" hangingPunct="1">
                <a:spcBef>
                  <a:spcPct val="0"/>
                </a:spcBef>
                <a:buNone/>
              </a:pPr>
              <a:r>
                <a:rPr lang="en-US" altLang="it-IT" sz="750">
                  <a:solidFill>
                    <a:srgbClr val="000000"/>
                  </a:solidFill>
                  <a:latin typeface="Times New Roman" pitchFamily="18" charset="0"/>
                </a:rPr>
                <a:t>H</a:t>
              </a:r>
              <a:endParaRPr lang="en-US" altLang="it-IT" sz="750">
                <a:solidFill>
                  <a:srgbClr val="000000"/>
                </a:solidFill>
              </a:endParaRPr>
            </a:p>
          </p:txBody>
        </p:sp>
        <p:sp>
          <p:nvSpPr>
            <p:cNvPr id="81943" name="Rectangle 54"/>
            <p:cNvSpPr>
              <a:spLocks noChangeArrowheads="1"/>
            </p:cNvSpPr>
            <p:nvPr/>
          </p:nvSpPr>
          <p:spPr bwMode="auto">
            <a:xfrm>
              <a:off x="1787" y="1930"/>
              <a:ext cx="19" cy="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defTabSz="685800" eaLnBrk="1" hangingPunct="1">
                <a:spcBef>
                  <a:spcPct val="0"/>
                </a:spcBef>
                <a:buNone/>
              </a:pPr>
              <a:r>
                <a:rPr lang="en-US" altLang="it-IT" sz="525">
                  <a:solidFill>
                    <a:srgbClr val="000000"/>
                  </a:solidFill>
                  <a:latin typeface="Times New Roman" pitchFamily="18" charset="0"/>
                </a:rPr>
                <a:t>2</a:t>
              </a:r>
              <a:endParaRPr lang="en-US" altLang="it-IT" sz="1350">
                <a:solidFill>
                  <a:srgbClr val="000000"/>
                </a:solidFill>
              </a:endParaRPr>
            </a:p>
          </p:txBody>
        </p:sp>
        <p:sp>
          <p:nvSpPr>
            <p:cNvPr id="81944" name="Rectangle 55"/>
            <p:cNvSpPr>
              <a:spLocks noChangeArrowheads="1"/>
            </p:cNvSpPr>
            <p:nvPr/>
          </p:nvSpPr>
          <p:spPr bwMode="auto">
            <a:xfrm>
              <a:off x="1689" y="1753"/>
              <a:ext cx="36" cy="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defTabSz="685800" eaLnBrk="1" hangingPunct="1">
                <a:spcBef>
                  <a:spcPct val="0"/>
                </a:spcBef>
                <a:buNone/>
              </a:pPr>
              <a:r>
                <a:rPr lang="en-US" altLang="it-IT" sz="750">
                  <a:solidFill>
                    <a:srgbClr val="000000"/>
                  </a:solidFill>
                  <a:latin typeface="Times New Roman" pitchFamily="18" charset="0"/>
                </a:rPr>
                <a:t>C</a:t>
              </a:r>
              <a:endParaRPr lang="en-US" altLang="it-IT" sz="750">
                <a:solidFill>
                  <a:srgbClr val="000000"/>
                </a:solidFill>
              </a:endParaRPr>
            </a:p>
          </p:txBody>
        </p:sp>
        <p:sp>
          <p:nvSpPr>
            <p:cNvPr id="81945" name="Rectangle 56"/>
            <p:cNvSpPr>
              <a:spLocks noChangeArrowheads="1"/>
            </p:cNvSpPr>
            <p:nvPr/>
          </p:nvSpPr>
          <p:spPr bwMode="auto">
            <a:xfrm>
              <a:off x="1738" y="1753"/>
              <a:ext cx="39" cy="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defTabSz="685800" eaLnBrk="1" hangingPunct="1">
                <a:spcBef>
                  <a:spcPct val="0"/>
                </a:spcBef>
                <a:buNone/>
              </a:pPr>
              <a:r>
                <a:rPr lang="en-US" altLang="it-IT" sz="750">
                  <a:solidFill>
                    <a:srgbClr val="000000"/>
                  </a:solidFill>
                  <a:latin typeface="Times New Roman" pitchFamily="18" charset="0"/>
                </a:rPr>
                <a:t>O</a:t>
              </a:r>
              <a:endParaRPr lang="en-US" altLang="it-IT" sz="750">
                <a:solidFill>
                  <a:srgbClr val="000000"/>
                </a:solidFill>
              </a:endParaRPr>
            </a:p>
          </p:txBody>
        </p:sp>
        <p:sp>
          <p:nvSpPr>
            <p:cNvPr id="81946" name="Rectangle 57"/>
            <p:cNvSpPr>
              <a:spLocks noChangeArrowheads="1"/>
            </p:cNvSpPr>
            <p:nvPr/>
          </p:nvSpPr>
          <p:spPr bwMode="auto">
            <a:xfrm>
              <a:off x="1791" y="1753"/>
              <a:ext cx="39" cy="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defTabSz="685800" eaLnBrk="1" hangingPunct="1">
                <a:spcBef>
                  <a:spcPct val="0"/>
                </a:spcBef>
                <a:buNone/>
              </a:pPr>
              <a:r>
                <a:rPr lang="en-US" altLang="it-IT" sz="750">
                  <a:solidFill>
                    <a:srgbClr val="000000"/>
                  </a:solidFill>
                  <a:latin typeface="Times New Roman" pitchFamily="18" charset="0"/>
                </a:rPr>
                <a:t>O</a:t>
              </a:r>
              <a:endParaRPr lang="en-US" altLang="it-IT" sz="750">
                <a:solidFill>
                  <a:srgbClr val="000000"/>
                </a:solidFill>
              </a:endParaRPr>
            </a:p>
          </p:txBody>
        </p:sp>
        <p:sp>
          <p:nvSpPr>
            <p:cNvPr id="81947" name="Rectangle 58"/>
            <p:cNvSpPr>
              <a:spLocks noChangeArrowheads="1"/>
            </p:cNvSpPr>
            <p:nvPr/>
          </p:nvSpPr>
          <p:spPr bwMode="auto">
            <a:xfrm>
              <a:off x="1689" y="2050"/>
              <a:ext cx="36" cy="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defTabSz="685800" eaLnBrk="1" hangingPunct="1">
                <a:spcBef>
                  <a:spcPct val="0"/>
                </a:spcBef>
                <a:buNone/>
              </a:pPr>
              <a:r>
                <a:rPr lang="en-US" altLang="it-IT" sz="750">
                  <a:solidFill>
                    <a:srgbClr val="000000"/>
                  </a:solidFill>
                  <a:latin typeface="Times New Roman" pitchFamily="18" charset="0"/>
                </a:rPr>
                <a:t>C</a:t>
              </a:r>
              <a:endParaRPr lang="en-US" altLang="it-IT" sz="750">
                <a:solidFill>
                  <a:srgbClr val="000000"/>
                </a:solidFill>
              </a:endParaRPr>
            </a:p>
          </p:txBody>
        </p:sp>
        <p:sp>
          <p:nvSpPr>
            <p:cNvPr id="81948" name="Rectangle 59"/>
            <p:cNvSpPr>
              <a:spLocks noChangeArrowheads="1"/>
            </p:cNvSpPr>
            <p:nvPr/>
          </p:nvSpPr>
          <p:spPr bwMode="auto">
            <a:xfrm>
              <a:off x="1738" y="2050"/>
              <a:ext cx="39" cy="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defTabSz="685800" eaLnBrk="1" hangingPunct="1">
                <a:spcBef>
                  <a:spcPct val="0"/>
                </a:spcBef>
                <a:buNone/>
              </a:pPr>
              <a:r>
                <a:rPr lang="en-US" altLang="it-IT" sz="750">
                  <a:solidFill>
                    <a:srgbClr val="000000"/>
                  </a:solidFill>
                  <a:latin typeface="Times New Roman" pitchFamily="18" charset="0"/>
                </a:rPr>
                <a:t>H</a:t>
              </a:r>
              <a:endParaRPr lang="en-US" altLang="it-IT" sz="750">
                <a:solidFill>
                  <a:srgbClr val="000000"/>
                </a:solidFill>
              </a:endParaRPr>
            </a:p>
          </p:txBody>
        </p:sp>
        <p:sp>
          <p:nvSpPr>
            <p:cNvPr id="81949" name="Rectangle 60"/>
            <p:cNvSpPr>
              <a:spLocks noChangeArrowheads="1"/>
            </p:cNvSpPr>
            <p:nvPr/>
          </p:nvSpPr>
          <p:spPr bwMode="auto">
            <a:xfrm>
              <a:off x="1787" y="2078"/>
              <a:ext cx="19" cy="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defTabSz="685800" eaLnBrk="1" hangingPunct="1">
                <a:spcBef>
                  <a:spcPct val="0"/>
                </a:spcBef>
                <a:buNone/>
              </a:pPr>
              <a:r>
                <a:rPr lang="en-US" altLang="it-IT" sz="525">
                  <a:solidFill>
                    <a:srgbClr val="000000"/>
                  </a:solidFill>
                  <a:latin typeface="Times New Roman" pitchFamily="18" charset="0"/>
                </a:rPr>
                <a:t>2</a:t>
              </a:r>
              <a:endParaRPr lang="en-US" altLang="it-IT" sz="1350">
                <a:solidFill>
                  <a:srgbClr val="000000"/>
                </a:solidFill>
              </a:endParaRPr>
            </a:p>
          </p:txBody>
        </p:sp>
        <p:sp>
          <p:nvSpPr>
            <p:cNvPr id="81950" name="Line 61"/>
            <p:cNvSpPr>
              <a:spLocks noChangeShapeType="1"/>
            </p:cNvSpPr>
            <p:nvPr/>
          </p:nvSpPr>
          <p:spPr bwMode="auto">
            <a:xfrm flipV="1">
              <a:off x="1713" y="1825"/>
              <a:ext cx="1" cy="82"/>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pPr defTabSz="685800"/>
              <a:endParaRPr lang="it-IT" sz="1350">
                <a:solidFill>
                  <a:srgbClr val="000000"/>
                </a:solidFill>
                <a:latin typeface="Arial"/>
              </a:endParaRPr>
            </a:p>
          </p:txBody>
        </p:sp>
        <p:sp>
          <p:nvSpPr>
            <p:cNvPr id="81951" name="Line 62"/>
            <p:cNvSpPr>
              <a:spLocks noChangeShapeType="1"/>
            </p:cNvSpPr>
            <p:nvPr/>
          </p:nvSpPr>
          <p:spPr bwMode="auto">
            <a:xfrm>
              <a:off x="1713" y="1973"/>
              <a:ext cx="1" cy="82"/>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pPr defTabSz="685800"/>
              <a:endParaRPr lang="it-IT" sz="1350">
                <a:solidFill>
                  <a:srgbClr val="000000"/>
                </a:solidFill>
                <a:latin typeface="Arial"/>
              </a:endParaRPr>
            </a:p>
          </p:txBody>
        </p:sp>
        <p:sp>
          <p:nvSpPr>
            <p:cNvPr id="81952" name="Line 63"/>
            <p:cNvSpPr>
              <a:spLocks noChangeShapeType="1"/>
            </p:cNvSpPr>
            <p:nvPr/>
          </p:nvSpPr>
          <p:spPr bwMode="auto">
            <a:xfrm>
              <a:off x="1713" y="2122"/>
              <a:ext cx="1" cy="11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pPr defTabSz="685800"/>
              <a:endParaRPr lang="it-IT" sz="1350">
                <a:solidFill>
                  <a:srgbClr val="000000"/>
                </a:solidFill>
                <a:latin typeface="Arial"/>
              </a:endParaRPr>
            </a:p>
          </p:txBody>
        </p:sp>
      </p:grpSp>
      <p:pic>
        <p:nvPicPr>
          <p:cNvPr id="46102" name="Picture 2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845890">
            <a:off x="3606403" y="3278983"/>
            <a:ext cx="1052513" cy="173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99" name="Picture 1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433550">
            <a:off x="4638675" y="4808935"/>
            <a:ext cx="533400" cy="456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98" name="Picture 1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394003">
            <a:off x="4369595" y="4256485"/>
            <a:ext cx="631031"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97" name="Freeform 17"/>
          <p:cNvSpPr>
            <a:spLocks noEditPoints="1"/>
          </p:cNvSpPr>
          <p:nvPr/>
        </p:nvSpPr>
        <p:spPr bwMode="auto">
          <a:xfrm>
            <a:off x="2843214" y="2274095"/>
            <a:ext cx="3456385" cy="3693319"/>
          </a:xfrm>
          <a:custGeom>
            <a:avLst/>
            <a:gdLst>
              <a:gd name="T0" fmla="*/ 2147483647 w 2903"/>
              <a:gd name="T1" fmla="*/ 2147483647 h 3102"/>
              <a:gd name="T2" fmla="*/ 2147483647 w 2903"/>
              <a:gd name="T3" fmla="*/ 2147483647 h 3102"/>
              <a:gd name="T4" fmla="*/ 2147483647 w 2903"/>
              <a:gd name="T5" fmla="*/ 2147483647 h 3102"/>
              <a:gd name="T6" fmla="*/ 2147483647 w 2903"/>
              <a:gd name="T7" fmla="*/ 2147483647 h 3102"/>
              <a:gd name="T8" fmla="*/ 2147483647 w 2903"/>
              <a:gd name="T9" fmla="*/ 2147483647 h 3102"/>
              <a:gd name="T10" fmla="*/ 2147483647 w 2903"/>
              <a:gd name="T11" fmla="*/ 2147483647 h 3102"/>
              <a:gd name="T12" fmla="*/ 2147483647 w 2903"/>
              <a:gd name="T13" fmla="*/ 2147483647 h 3102"/>
              <a:gd name="T14" fmla="*/ 2147483647 w 2903"/>
              <a:gd name="T15" fmla="*/ 2147483647 h 3102"/>
              <a:gd name="T16" fmla="*/ 2147483647 w 2903"/>
              <a:gd name="T17" fmla="*/ 2147483647 h 3102"/>
              <a:gd name="T18" fmla="*/ 2147483647 w 2903"/>
              <a:gd name="T19" fmla="*/ 2147483647 h 3102"/>
              <a:gd name="T20" fmla="*/ 2147483647 w 2903"/>
              <a:gd name="T21" fmla="*/ 2147483647 h 3102"/>
              <a:gd name="T22" fmla="*/ 2147483647 w 2903"/>
              <a:gd name="T23" fmla="*/ 2147483647 h 3102"/>
              <a:gd name="T24" fmla="*/ 2147483647 w 2903"/>
              <a:gd name="T25" fmla="*/ 2147483647 h 3102"/>
              <a:gd name="T26" fmla="*/ 2147483647 w 2903"/>
              <a:gd name="T27" fmla="*/ 2147483647 h 3102"/>
              <a:gd name="T28" fmla="*/ 2147483647 w 2903"/>
              <a:gd name="T29" fmla="*/ 2147483647 h 3102"/>
              <a:gd name="T30" fmla="*/ 2147483647 w 2903"/>
              <a:gd name="T31" fmla="*/ 2147483647 h 3102"/>
              <a:gd name="T32" fmla="*/ 2147483647 w 2903"/>
              <a:gd name="T33" fmla="*/ 2147483647 h 3102"/>
              <a:gd name="T34" fmla="*/ 2147483647 w 2903"/>
              <a:gd name="T35" fmla="*/ 2147483647 h 3102"/>
              <a:gd name="T36" fmla="*/ 2147483647 w 2903"/>
              <a:gd name="T37" fmla="*/ 2147483647 h 3102"/>
              <a:gd name="T38" fmla="*/ 2147483647 w 2903"/>
              <a:gd name="T39" fmla="*/ 2147483647 h 3102"/>
              <a:gd name="T40" fmla="*/ 2147483647 w 2903"/>
              <a:gd name="T41" fmla="*/ 2147483647 h 3102"/>
              <a:gd name="T42" fmla="*/ 2147483647 w 2903"/>
              <a:gd name="T43" fmla="*/ 2147483647 h 3102"/>
              <a:gd name="T44" fmla="*/ 2147483647 w 2903"/>
              <a:gd name="T45" fmla="*/ 2147483647 h 3102"/>
              <a:gd name="T46" fmla="*/ 2147483647 w 2903"/>
              <a:gd name="T47" fmla="*/ 2147483647 h 3102"/>
              <a:gd name="T48" fmla="*/ 2147483647 w 2903"/>
              <a:gd name="T49" fmla="*/ 2147483647 h 3102"/>
              <a:gd name="T50" fmla="*/ 2147483647 w 2903"/>
              <a:gd name="T51" fmla="*/ 2147483647 h 3102"/>
              <a:gd name="T52" fmla="*/ 2147483647 w 2903"/>
              <a:gd name="T53" fmla="*/ 2147483647 h 3102"/>
              <a:gd name="T54" fmla="*/ 2147483647 w 2903"/>
              <a:gd name="T55" fmla="*/ 2147483647 h 3102"/>
              <a:gd name="T56" fmla="*/ 2147483647 w 2903"/>
              <a:gd name="T57" fmla="*/ 2147483647 h 3102"/>
              <a:gd name="T58" fmla="*/ 2147483647 w 2903"/>
              <a:gd name="T59" fmla="*/ 2147483647 h 3102"/>
              <a:gd name="T60" fmla="*/ 2147483647 w 2903"/>
              <a:gd name="T61" fmla="*/ 2147483647 h 3102"/>
              <a:gd name="T62" fmla="*/ 2147483647 w 2903"/>
              <a:gd name="T63" fmla="*/ 2147483647 h 3102"/>
              <a:gd name="T64" fmla="*/ 2147483647 w 2903"/>
              <a:gd name="T65" fmla="*/ 2147483647 h 3102"/>
              <a:gd name="T66" fmla="*/ 2147483647 w 2903"/>
              <a:gd name="T67" fmla="*/ 2147483647 h 3102"/>
              <a:gd name="T68" fmla="*/ 2147483647 w 2903"/>
              <a:gd name="T69" fmla="*/ 2147483647 h 3102"/>
              <a:gd name="T70" fmla="*/ 2147483647 w 2903"/>
              <a:gd name="T71" fmla="*/ 2147483647 h 3102"/>
              <a:gd name="T72" fmla="*/ 2147483647 w 2903"/>
              <a:gd name="T73" fmla="*/ 2147483647 h 3102"/>
              <a:gd name="T74" fmla="*/ 2147483647 w 2903"/>
              <a:gd name="T75" fmla="*/ 2147483647 h 3102"/>
              <a:gd name="T76" fmla="*/ 2147483647 w 2903"/>
              <a:gd name="T77" fmla="*/ 2147483647 h 3102"/>
              <a:gd name="T78" fmla="*/ 2147483647 w 2903"/>
              <a:gd name="T79" fmla="*/ 2147483647 h 3102"/>
              <a:gd name="T80" fmla="*/ 2147483647 w 2903"/>
              <a:gd name="T81" fmla="*/ 2147483647 h 3102"/>
              <a:gd name="T82" fmla="*/ 2147483647 w 2903"/>
              <a:gd name="T83" fmla="*/ 2147483647 h 3102"/>
              <a:gd name="T84" fmla="*/ 2147483647 w 2903"/>
              <a:gd name="T85" fmla="*/ 2147483647 h 3102"/>
              <a:gd name="T86" fmla="*/ 2147483647 w 2903"/>
              <a:gd name="T87" fmla="*/ 2147483647 h 3102"/>
              <a:gd name="T88" fmla="*/ 2147483647 w 2903"/>
              <a:gd name="T89" fmla="*/ 2147483647 h 3102"/>
              <a:gd name="T90" fmla="*/ 2147483647 w 2903"/>
              <a:gd name="T91" fmla="*/ 2147483647 h 3102"/>
              <a:gd name="T92" fmla="*/ 2147483647 w 2903"/>
              <a:gd name="T93" fmla="*/ 2147483647 h 3102"/>
              <a:gd name="T94" fmla="*/ 2147483647 w 2903"/>
              <a:gd name="T95" fmla="*/ 2147483647 h 3102"/>
              <a:gd name="T96" fmla="*/ 2147483647 w 2903"/>
              <a:gd name="T97" fmla="*/ 2147483647 h 3102"/>
              <a:gd name="T98" fmla="*/ 2147483647 w 2903"/>
              <a:gd name="T99" fmla="*/ 2147483647 h 3102"/>
              <a:gd name="T100" fmla="*/ 2147483647 w 2903"/>
              <a:gd name="T101" fmla="*/ 2147483647 h 3102"/>
              <a:gd name="T102" fmla="*/ 2147483647 w 2903"/>
              <a:gd name="T103" fmla="*/ 2147483647 h 3102"/>
              <a:gd name="T104" fmla="*/ 2147483647 w 2903"/>
              <a:gd name="T105" fmla="*/ 2147483647 h 3102"/>
              <a:gd name="T106" fmla="*/ 2147483647 w 2903"/>
              <a:gd name="T107" fmla="*/ 2147483647 h 3102"/>
              <a:gd name="T108" fmla="*/ 2147483647 w 2903"/>
              <a:gd name="T109" fmla="*/ 2147483647 h 3102"/>
              <a:gd name="T110" fmla="*/ 2147483647 w 2903"/>
              <a:gd name="T111" fmla="*/ 2147483647 h 3102"/>
              <a:gd name="T112" fmla="*/ 2147483647 w 2903"/>
              <a:gd name="T113" fmla="*/ 2147483647 h 3102"/>
              <a:gd name="T114" fmla="*/ 2147483647 w 2903"/>
              <a:gd name="T115" fmla="*/ 2147483647 h 3102"/>
              <a:gd name="T116" fmla="*/ 2147483647 w 2903"/>
              <a:gd name="T117" fmla="*/ 2147483647 h 3102"/>
              <a:gd name="T118" fmla="*/ 2147483647 w 2903"/>
              <a:gd name="T119" fmla="*/ 2147483647 h 3102"/>
              <a:gd name="T120" fmla="*/ 2147483647 w 2903"/>
              <a:gd name="T121" fmla="*/ 2147483647 h 31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903"/>
              <a:gd name="T184" fmla="*/ 0 h 3102"/>
              <a:gd name="T185" fmla="*/ 2903 w 2903"/>
              <a:gd name="T186" fmla="*/ 3102 h 31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903" h="3102">
                <a:moveTo>
                  <a:pt x="144" y="268"/>
                </a:moveTo>
                <a:lnTo>
                  <a:pt x="182" y="240"/>
                </a:lnTo>
                <a:lnTo>
                  <a:pt x="222" y="213"/>
                </a:lnTo>
                <a:lnTo>
                  <a:pt x="265" y="188"/>
                </a:lnTo>
                <a:lnTo>
                  <a:pt x="307" y="165"/>
                </a:lnTo>
                <a:lnTo>
                  <a:pt x="351" y="142"/>
                </a:lnTo>
                <a:lnTo>
                  <a:pt x="395" y="122"/>
                </a:lnTo>
                <a:lnTo>
                  <a:pt x="439" y="103"/>
                </a:lnTo>
                <a:lnTo>
                  <a:pt x="485" y="86"/>
                </a:lnTo>
                <a:lnTo>
                  <a:pt x="533" y="71"/>
                </a:lnTo>
                <a:lnTo>
                  <a:pt x="579" y="57"/>
                </a:lnTo>
                <a:lnTo>
                  <a:pt x="627" y="46"/>
                </a:lnTo>
                <a:lnTo>
                  <a:pt x="677" y="34"/>
                </a:lnTo>
                <a:lnTo>
                  <a:pt x="725" y="25"/>
                </a:lnTo>
                <a:lnTo>
                  <a:pt x="775" y="17"/>
                </a:lnTo>
                <a:lnTo>
                  <a:pt x="825" y="11"/>
                </a:lnTo>
                <a:lnTo>
                  <a:pt x="875" y="5"/>
                </a:lnTo>
                <a:lnTo>
                  <a:pt x="886" y="134"/>
                </a:lnTo>
                <a:lnTo>
                  <a:pt x="838" y="138"/>
                </a:lnTo>
                <a:lnTo>
                  <a:pt x="794" y="144"/>
                </a:lnTo>
                <a:lnTo>
                  <a:pt x="748" y="151"/>
                </a:lnTo>
                <a:lnTo>
                  <a:pt x="704" y="159"/>
                </a:lnTo>
                <a:lnTo>
                  <a:pt x="660" y="169"/>
                </a:lnTo>
                <a:lnTo>
                  <a:pt x="616" y="180"/>
                </a:lnTo>
                <a:lnTo>
                  <a:pt x="572" y="193"/>
                </a:lnTo>
                <a:lnTo>
                  <a:pt x="529" y="207"/>
                </a:lnTo>
                <a:lnTo>
                  <a:pt x="487" y="222"/>
                </a:lnTo>
                <a:lnTo>
                  <a:pt x="447" y="240"/>
                </a:lnTo>
                <a:lnTo>
                  <a:pt x="407" y="257"/>
                </a:lnTo>
                <a:lnTo>
                  <a:pt x="368" y="276"/>
                </a:lnTo>
                <a:lnTo>
                  <a:pt x="330" y="297"/>
                </a:lnTo>
                <a:lnTo>
                  <a:pt x="291" y="320"/>
                </a:lnTo>
                <a:lnTo>
                  <a:pt x="255" y="343"/>
                </a:lnTo>
                <a:lnTo>
                  <a:pt x="220" y="370"/>
                </a:lnTo>
                <a:lnTo>
                  <a:pt x="144" y="268"/>
                </a:lnTo>
                <a:close/>
                <a:moveTo>
                  <a:pt x="875" y="5"/>
                </a:moveTo>
                <a:lnTo>
                  <a:pt x="934" y="2"/>
                </a:lnTo>
                <a:lnTo>
                  <a:pt x="996" y="0"/>
                </a:lnTo>
                <a:lnTo>
                  <a:pt x="1055" y="0"/>
                </a:lnTo>
                <a:lnTo>
                  <a:pt x="1117" y="2"/>
                </a:lnTo>
                <a:lnTo>
                  <a:pt x="1176" y="7"/>
                </a:lnTo>
                <a:lnTo>
                  <a:pt x="1238" y="13"/>
                </a:lnTo>
                <a:lnTo>
                  <a:pt x="1299" y="21"/>
                </a:lnTo>
                <a:lnTo>
                  <a:pt x="1360" y="30"/>
                </a:lnTo>
                <a:lnTo>
                  <a:pt x="1420" y="42"/>
                </a:lnTo>
                <a:lnTo>
                  <a:pt x="1481" y="53"/>
                </a:lnTo>
                <a:lnTo>
                  <a:pt x="1543" y="69"/>
                </a:lnTo>
                <a:lnTo>
                  <a:pt x="1602" y="86"/>
                </a:lnTo>
                <a:lnTo>
                  <a:pt x="1662" y="105"/>
                </a:lnTo>
                <a:lnTo>
                  <a:pt x="1721" y="124"/>
                </a:lnTo>
                <a:lnTo>
                  <a:pt x="1781" y="147"/>
                </a:lnTo>
                <a:lnTo>
                  <a:pt x="1838" y="170"/>
                </a:lnTo>
                <a:lnTo>
                  <a:pt x="1788" y="287"/>
                </a:lnTo>
                <a:lnTo>
                  <a:pt x="1735" y="266"/>
                </a:lnTo>
                <a:lnTo>
                  <a:pt x="1679" y="245"/>
                </a:lnTo>
                <a:lnTo>
                  <a:pt x="1623" y="226"/>
                </a:lnTo>
                <a:lnTo>
                  <a:pt x="1568" y="209"/>
                </a:lnTo>
                <a:lnTo>
                  <a:pt x="1512" y="193"/>
                </a:lnTo>
                <a:lnTo>
                  <a:pt x="1454" y="178"/>
                </a:lnTo>
                <a:lnTo>
                  <a:pt x="1397" y="167"/>
                </a:lnTo>
                <a:lnTo>
                  <a:pt x="1341" y="155"/>
                </a:lnTo>
                <a:lnTo>
                  <a:pt x="1284" y="147"/>
                </a:lnTo>
                <a:lnTo>
                  <a:pt x="1226" y="140"/>
                </a:lnTo>
                <a:lnTo>
                  <a:pt x="1168" y="134"/>
                </a:lnTo>
                <a:lnTo>
                  <a:pt x="1111" y="130"/>
                </a:lnTo>
                <a:lnTo>
                  <a:pt x="1055" y="128"/>
                </a:lnTo>
                <a:lnTo>
                  <a:pt x="998" y="128"/>
                </a:lnTo>
                <a:lnTo>
                  <a:pt x="942" y="130"/>
                </a:lnTo>
                <a:lnTo>
                  <a:pt x="886" y="134"/>
                </a:lnTo>
                <a:lnTo>
                  <a:pt x="875" y="5"/>
                </a:lnTo>
                <a:close/>
                <a:moveTo>
                  <a:pt x="1838" y="170"/>
                </a:moveTo>
                <a:lnTo>
                  <a:pt x="1896" y="195"/>
                </a:lnTo>
                <a:lnTo>
                  <a:pt x="1951" y="222"/>
                </a:lnTo>
                <a:lnTo>
                  <a:pt x="2007" y="251"/>
                </a:lnTo>
                <a:lnTo>
                  <a:pt x="2063" y="282"/>
                </a:lnTo>
                <a:lnTo>
                  <a:pt x="2116" y="312"/>
                </a:lnTo>
                <a:lnTo>
                  <a:pt x="2168" y="347"/>
                </a:lnTo>
                <a:lnTo>
                  <a:pt x="2220" y="382"/>
                </a:lnTo>
                <a:lnTo>
                  <a:pt x="2270" y="418"/>
                </a:lnTo>
                <a:lnTo>
                  <a:pt x="2320" y="456"/>
                </a:lnTo>
                <a:lnTo>
                  <a:pt x="2366" y="495"/>
                </a:lnTo>
                <a:lnTo>
                  <a:pt x="2412" y="535"/>
                </a:lnTo>
                <a:lnTo>
                  <a:pt x="2456" y="577"/>
                </a:lnTo>
                <a:lnTo>
                  <a:pt x="2500" y="621"/>
                </a:lnTo>
                <a:lnTo>
                  <a:pt x="2541" y="667"/>
                </a:lnTo>
                <a:lnTo>
                  <a:pt x="2579" y="713"/>
                </a:lnTo>
                <a:lnTo>
                  <a:pt x="2617" y="761"/>
                </a:lnTo>
                <a:lnTo>
                  <a:pt x="2516" y="838"/>
                </a:lnTo>
                <a:lnTo>
                  <a:pt x="2481" y="794"/>
                </a:lnTo>
                <a:lnTo>
                  <a:pt x="2445" y="750"/>
                </a:lnTo>
                <a:lnTo>
                  <a:pt x="2406" y="708"/>
                </a:lnTo>
                <a:lnTo>
                  <a:pt x="2366" y="667"/>
                </a:lnTo>
                <a:lnTo>
                  <a:pt x="2326" y="629"/>
                </a:lnTo>
                <a:lnTo>
                  <a:pt x="2282" y="591"/>
                </a:lnTo>
                <a:lnTo>
                  <a:pt x="2237" y="554"/>
                </a:lnTo>
                <a:lnTo>
                  <a:pt x="2193" y="518"/>
                </a:lnTo>
                <a:lnTo>
                  <a:pt x="2145" y="485"/>
                </a:lnTo>
                <a:lnTo>
                  <a:pt x="2097" y="453"/>
                </a:lnTo>
                <a:lnTo>
                  <a:pt x="2049" y="422"/>
                </a:lnTo>
                <a:lnTo>
                  <a:pt x="1997" y="391"/>
                </a:lnTo>
                <a:lnTo>
                  <a:pt x="1948" y="362"/>
                </a:lnTo>
                <a:lnTo>
                  <a:pt x="1896" y="337"/>
                </a:lnTo>
                <a:lnTo>
                  <a:pt x="1842" y="311"/>
                </a:lnTo>
                <a:lnTo>
                  <a:pt x="1788" y="287"/>
                </a:lnTo>
                <a:lnTo>
                  <a:pt x="1838" y="170"/>
                </a:lnTo>
                <a:close/>
                <a:moveTo>
                  <a:pt x="2617" y="761"/>
                </a:moveTo>
                <a:lnTo>
                  <a:pt x="2644" y="800"/>
                </a:lnTo>
                <a:lnTo>
                  <a:pt x="2673" y="840"/>
                </a:lnTo>
                <a:lnTo>
                  <a:pt x="2698" y="880"/>
                </a:lnTo>
                <a:lnTo>
                  <a:pt x="2723" y="923"/>
                </a:lnTo>
                <a:lnTo>
                  <a:pt x="2744" y="965"/>
                </a:lnTo>
                <a:lnTo>
                  <a:pt x="2767" y="1007"/>
                </a:lnTo>
                <a:lnTo>
                  <a:pt x="2786" y="1051"/>
                </a:lnTo>
                <a:lnTo>
                  <a:pt x="2805" y="1095"/>
                </a:lnTo>
                <a:lnTo>
                  <a:pt x="2821" y="1139"/>
                </a:lnTo>
                <a:lnTo>
                  <a:pt x="2836" y="1185"/>
                </a:lnTo>
                <a:lnTo>
                  <a:pt x="2852" y="1233"/>
                </a:lnTo>
                <a:lnTo>
                  <a:pt x="2863" y="1279"/>
                </a:lnTo>
                <a:lnTo>
                  <a:pt x="2873" y="1327"/>
                </a:lnTo>
                <a:lnTo>
                  <a:pt x="2882" y="1377"/>
                </a:lnTo>
                <a:lnTo>
                  <a:pt x="2888" y="1425"/>
                </a:lnTo>
                <a:lnTo>
                  <a:pt x="2894" y="1475"/>
                </a:lnTo>
                <a:lnTo>
                  <a:pt x="2765" y="1487"/>
                </a:lnTo>
                <a:lnTo>
                  <a:pt x="2761" y="1441"/>
                </a:lnTo>
                <a:lnTo>
                  <a:pt x="2756" y="1397"/>
                </a:lnTo>
                <a:lnTo>
                  <a:pt x="2748" y="1352"/>
                </a:lnTo>
                <a:lnTo>
                  <a:pt x="2738" y="1308"/>
                </a:lnTo>
                <a:lnTo>
                  <a:pt x="2727" y="1264"/>
                </a:lnTo>
                <a:lnTo>
                  <a:pt x="2713" y="1222"/>
                </a:lnTo>
                <a:lnTo>
                  <a:pt x="2700" y="1182"/>
                </a:lnTo>
                <a:lnTo>
                  <a:pt x="2685" y="1139"/>
                </a:lnTo>
                <a:lnTo>
                  <a:pt x="2669" y="1099"/>
                </a:lnTo>
                <a:lnTo>
                  <a:pt x="2650" y="1061"/>
                </a:lnTo>
                <a:lnTo>
                  <a:pt x="2631" y="1022"/>
                </a:lnTo>
                <a:lnTo>
                  <a:pt x="2610" y="984"/>
                </a:lnTo>
                <a:lnTo>
                  <a:pt x="2589" y="946"/>
                </a:lnTo>
                <a:lnTo>
                  <a:pt x="2566" y="909"/>
                </a:lnTo>
                <a:lnTo>
                  <a:pt x="2541" y="873"/>
                </a:lnTo>
                <a:lnTo>
                  <a:pt x="2516" y="838"/>
                </a:lnTo>
                <a:lnTo>
                  <a:pt x="2617" y="761"/>
                </a:lnTo>
                <a:close/>
                <a:moveTo>
                  <a:pt x="2894" y="1475"/>
                </a:moveTo>
                <a:lnTo>
                  <a:pt x="2899" y="1562"/>
                </a:lnTo>
                <a:lnTo>
                  <a:pt x="2903" y="1644"/>
                </a:lnTo>
                <a:lnTo>
                  <a:pt x="2903" y="1723"/>
                </a:lnTo>
                <a:lnTo>
                  <a:pt x="2903" y="1799"/>
                </a:lnTo>
                <a:lnTo>
                  <a:pt x="2899" y="1874"/>
                </a:lnTo>
                <a:lnTo>
                  <a:pt x="2894" y="1947"/>
                </a:lnTo>
                <a:lnTo>
                  <a:pt x="2886" y="2016"/>
                </a:lnTo>
                <a:lnTo>
                  <a:pt x="2876" y="2083"/>
                </a:lnTo>
                <a:lnTo>
                  <a:pt x="2865" y="2147"/>
                </a:lnTo>
                <a:lnTo>
                  <a:pt x="2850" y="2210"/>
                </a:lnTo>
                <a:lnTo>
                  <a:pt x="2834" y="2270"/>
                </a:lnTo>
                <a:lnTo>
                  <a:pt x="2817" y="2327"/>
                </a:lnTo>
                <a:lnTo>
                  <a:pt x="2798" y="2381"/>
                </a:lnTo>
                <a:lnTo>
                  <a:pt x="2777" y="2435"/>
                </a:lnTo>
                <a:lnTo>
                  <a:pt x="2754" y="2484"/>
                </a:lnTo>
                <a:lnTo>
                  <a:pt x="2729" y="2532"/>
                </a:lnTo>
                <a:lnTo>
                  <a:pt x="2615" y="2473"/>
                </a:lnTo>
                <a:lnTo>
                  <a:pt x="2638" y="2429"/>
                </a:lnTo>
                <a:lnTo>
                  <a:pt x="2660" y="2381"/>
                </a:lnTo>
                <a:lnTo>
                  <a:pt x="2679" y="2333"/>
                </a:lnTo>
                <a:lnTo>
                  <a:pt x="2696" y="2283"/>
                </a:lnTo>
                <a:lnTo>
                  <a:pt x="2713" y="2229"/>
                </a:lnTo>
                <a:lnTo>
                  <a:pt x="2727" y="2174"/>
                </a:lnTo>
                <a:lnTo>
                  <a:pt x="2740" y="2116"/>
                </a:lnTo>
                <a:lnTo>
                  <a:pt x="2750" y="2057"/>
                </a:lnTo>
                <a:lnTo>
                  <a:pt x="2759" y="1993"/>
                </a:lnTo>
                <a:lnTo>
                  <a:pt x="2767" y="1928"/>
                </a:lnTo>
                <a:lnTo>
                  <a:pt x="2771" y="1861"/>
                </a:lnTo>
                <a:lnTo>
                  <a:pt x="2775" y="1792"/>
                </a:lnTo>
                <a:lnTo>
                  <a:pt x="2775" y="1719"/>
                </a:lnTo>
                <a:lnTo>
                  <a:pt x="2775" y="1644"/>
                </a:lnTo>
                <a:lnTo>
                  <a:pt x="2771" y="1565"/>
                </a:lnTo>
                <a:lnTo>
                  <a:pt x="2765" y="1487"/>
                </a:lnTo>
                <a:lnTo>
                  <a:pt x="2894" y="1475"/>
                </a:lnTo>
                <a:close/>
                <a:moveTo>
                  <a:pt x="2729" y="2532"/>
                </a:moveTo>
                <a:lnTo>
                  <a:pt x="2709" y="2567"/>
                </a:lnTo>
                <a:lnTo>
                  <a:pt x="2690" y="2600"/>
                </a:lnTo>
                <a:lnTo>
                  <a:pt x="2669" y="2630"/>
                </a:lnTo>
                <a:lnTo>
                  <a:pt x="2648" y="2661"/>
                </a:lnTo>
                <a:lnTo>
                  <a:pt x="2625" y="2692"/>
                </a:lnTo>
                <a:lnTo>
                  <a:pt x="2602" y="2719"/>
                </a:lnTo>
                <a:lnTo>
                  <a:pt x="2579" y="2745"/>
                </a:lnTo>
                <a:lnTo>
                  <a:pt x="2554" y="2772"/>
                </a:lnTo>
                <a:lnTo>
                  <a:pt x="2529" y="2797"/>
                </a:lnTo>
                <a:lnTo>
                  <a:pt x="2502" y="2820"/>
                </a:lnTo>
                <a:lnTo>
                  <a:pt x="2477" y="2843"/>
                </a:lnTo>
                <a:lnTo>
                  <a:pt x="2448" y="2866"/>
                </a:lnTo>
                <a:lnTo>
                  <a:pt x="2422" y="2886"/>
                </a:lnTo>
                <a:lnTo>
                  <a:pt x="2393" y="2907"/>
                </a:lnTo>
                <a:lnTo>
                  <a:pt x="2364" y="2924"/>
                </a:lnTo>
                <a:lnTo>
                  <a:pt x="2335" y="2941"/>
                </a:lnTo>
                <a:lnTo>
                  <a:pt x="2270" y="2832"/>
                </a:lnTo>
                <a:lnTo>
                  <a:pt x="2297" y="2815"/>
                </a:lnTo>
                <a:lnTo>
                  <a:pt x="2322" y="2799"/>
                </a:lnTo>
                <a:lnTo>
                  <a:pt x="2347" y="2782"/>
                </a:lnTo>
                <a:lnTo>
                  <a:pt x="2372" y="2765"/>
                </a:lnTo>
                <a:lnTo>
                  <a:pt x="2395" y="2745"/>
                </a:lnTo>
                <a:lnTo>
                  <a:pt x="2418" y="2724"/>
                </a:lnTo>
                <a:lnTo>
                  <a:pt x="2441" y="2703"/>
                </a:lnTo>
                <a:lnTo>
                  <a:pt x="2464" y="2682"/>
                </a:lnTo>
                <a:lnTo>
                  <a:pt x="2485" y="2659"/>
                </a:lnTo>
                <a:lnTo>
                  <a:pt x="2506" y="2636"/>
                </a:lnTo>
                <a:lnTo>
                  <a:pt x="2525" y="2611"/>
                </a:lnTo>
                <a:lnTo>
                  <a:pt x="2544" y="2584"/>
                </a:lnTo>
                <a:lnTo>
                  <a:pt x="2564" y="2559"/>
                </a:lnTo>
                <a:lnTo>
                  <a:pt x="2583" y="2531"/>
                </a:lnTo>
                <a:lnTo>
                  <a:pt x="2600" y="2502"/>
                </a:lnTo>
                <a:lnTo>
                  <a:pt x="2615" y="2473"/>
                </a:lnTo>
                <a:lnTo>
                  <a:pt x="2729" y="2532"/>
                </a:lnTo>
                <a:close/>
                <a:moveTo>
                  <a:pt x="2335" y="2941"/>
                </a:moveTo>
                <a:lnTo>
                  <a:pt x="2305" y="2958"/>
                </a:lnTo>
                <a:lnTo>
                  <a:pt x="2274" y="2974"/>
                </a:lnTo>
                <a:lnTo>
                  <a:pt x="2243" y="2989"/>
                </a:lnTo>
                <a:lnTo>
                  <a:pt x="2212" y="3003"/>
                </a:lnTo>
                <a:lnTo>
                  <a:pt x="2182" y="3014"/>
                </a:lnTo>
                <a:lnTo>
                  <a:pt x="2149" y="3027"/>
                </a:lnTo>
                <a:lnTo>
                  <a:pt x="2116" y="3037"/>
                </a:lnTo>
                <a:lnTo>
                  <a:pt x="2084" y="3047"/>
                </a:lnTo>
                <a:lnTo>
                  <a:pt x="2017" y="3064"/>
                </a:lnTo>
                <a:lnTo>
                  <a:pt x="1950" y="3079"/>
                </a:lnTo>
                <a:lnTo>
                  <a:pt x="1880" y="3089"/>
                </a:lnTo>
                <a:lnTo>
                  <a:pt x="1809" y="3097"/>
                </a:lnTo>
                <a:lnTo>
                  <a:pt x="1800" y="2968"/>
                </a:lnTo>
                <a:lnTo>
                  <a:pt x="1863" y="2962"/>
                </a:lnTo>
                <a:lnTo>
                  <a:pt x="1926" y="2953"/>
                </a:lnTo>
                <a:lnTo>
                  <a:pt x="1986" y="2939"/>
                </a:lnTo>
                <a:lnTo>
                  <a:pt x="2047" y="2924"/>
                </a:lnTo>
                <a:lnTo>
                  <a:pt x="2105" y="2907"/>
                </a:lnTo>
                <a:lnTo>
                  <a:pt x="2163" y="2884"/>
                </a:lnTo>
                <a:lnTo>
                  <a:pt x="2189" y="2872"/>
                </a:lnTo>
                <a:lnTo>
                  <a:pt x="2218" y="2859"/>
                </a:lnTo>
                <a:lnTo>
                  <a:pt x="2245" y="2845"/>
                </a:lnTo>
                <a:lnTo>
                  <a:pt x="2270" y="2832"/>
                </a:lnTo>
                <a:lnTo>
                  <a:pt x="2335" y="2941"/>
                </a:lnTo>
                <a:close/>
                <a:moveTo>
                  <a:pt x="1809" y="3097"/>
                </a:moveTo>
                <a:lnTo>
                  <a:pt x="1735" y="3100"/>
                </a:lnTo>
                <a:lnTo>
                  <a:pt x="1658" y="3102"/>
                </a:lnTo>
                <a:lnTo>
                  <a:pt x="1579" y="3098"/>
                </a:lnTo>
                <a:lnTo>
                  <a:pt x="1502" y="3093"/>
                </a:lnTo>
                <a:lnTo>
                  <a:pt x="1424" y="3085"/>
                </a:lnTo>
                <a:lnTo>
                  <a:pt x="1347" y="3074"/>
                </a:lnTo>
                <a:lnTo>
                  <a:pt x="1268" y="3058"/>
                </a:lnTo>
                <a:lnTo>
                  <a:pt x="1191" y="3041"/>
                </a:lnTo>
                <a:lnTo>
                  <a:pt x="1115" y="3022"/>
                </a:lnTo>
                <a:lnTo>
                  <a:pt x="1040" y="2999"/>
                </a:lnTo>
                <a:lnTo>
                  <a:pt x="965" y="2974"/>
                </a:lnTo>
                <a:lnTo>
                  <a:pt x="890" y="2947"/>
                </a:lnTo>
                <a:lnTo>
                  <a:pt x="819" y="2918"/>
                </a:lnTo>
                <a:lnTo>
                  <a:pt x="748" y="2887"/>
                </a:lnTo>
                <a:lnTo>
                  <a:pt x="679" y="2853"/>
                </a:lnTo>
                <a:lnTo>
                  <a:pt x="614" y="2818"/>
                </a:lnTo>
                <a:lnTo>
                  <a:pt x="673" y="2707"/>
                </a:lnTo>
                <a:lnTo>
                  <a:pt x="737" y="2740"/>
                </a:lnTo>
                <a:lnTo>
                  <a:pt x="802" y="2770"/>
                </a:lnTo>
                <a:lnTo>
                  <a:pt x="867" y="2799"/>
                </a:lnTo>
                <a:lnTo>
                  <a:pt x="936" y="2826"/>
                </a:lnTo>
                <a:lnTo>
                  <a:pt x="1005" y="2853"/>
                </a:lnTo>
                <a:lnTo>
                  <a:pt x="1074" y="2876"/>
                </a:lnTo>
                <a:lnTo>
                  <a:pt x="1147" y="2897"/>
                </a:lnTo>
                <a:lnTo>
                  <a:pt x="1218" y="2916"/>
                </a:lnTo>
                <a:lnTo>
                  <a:pt x="1291" y="2932"/>
                </a:lnTo>
                <a:lnTo>
                  <a:pt x="1364" y="2947"/>
                </a:lnTo>
                <a:lnTo>
                  <a:pt x="1437" y="2956"/>
                </a:lnTo>
                <a:lnTo>
                  <a:pt x="1510" y="2966"/>
                </a:lnTo>
                <a:lnTo>
                  <a:pt x="1585" y="2972"/>
                </a:lnTo>
                <a:lnTo>
                  <a:pt x="1656" y="2974"/>
                </a:lnTo>
                <a:lnTo>
                  <a:pt x="1729" y="2972"/>
                </a:lnTo>
                <a:lnTo>
                  <a:pt x="1800" y="2968"/>
                </a:lnTo>
                <a:lnTo>
                  <a:pt x="1809" y="3097"/>
                </a:lnTo>
                <a:close/>
                <a:moveTo>
                  <a:pt x="614" y="2818"/>
                </a:moveTo>
                <a:lnTo>
                  <a:pt x="554" y="2786"/>
                </a:lnTo>
                <a:lnTo>
                  <a:pt x="499" y="2755"/>
                </a:lnTo>
                <a:lnTo>
                  <a:pt x="447" y="2724"/>
                </a:lnTo>
                <a:lnTo>
                  <a:pt x="399" y="2694"/>
                </a:lnTo>
                <a:lnTo>
                  <a:pt x="353" y="2663"/>
                </a:lnTo>
                <a:lnTo>
                  <a:pt x="312" y="2634"/>
                </a:lnTo>
                <a:lnTo>
                  <a:pt x="274" y="2605"/>
                </a:lnTo>
                <a:lnTo>
                  <a:pt x="240" y="2579"/>
                </a:lnTo>
                <a:lnTo>
                  <a:pt x="207" y="2550"/>
                </a:lnTo>
                <a:lnTo>
                  <a:pt x="178" y="2523"/>
                </a:lnTo>
                <a:lnTo>
                  <a:pt x="151" y="2498"/>
                </a:lnTo>
                <a:lnTo>
                  <a:pt x="128" y="2471"/>
                </a:lnTo>
                <a:lnTo>
                  <a:pt x="107" y="2446"/>
                </a:lnTo>
                <a:lnTo>
                  <a:pt x="88" y="2421"/>
                </a:lnTo>
                <a:lnTo>
                  <a:pt x="71" y="2396"/>
                </a:lnTo>
                <a:lnTo>
                  <a:pt x="55" y="2371"/>
                </a:lnTo>
                <a:lnTo>
                  <a:pt x="167" y="2310"/>
                </a:lnTo>
                <a:lnTo>
                  <a:pt x="180" y="2331"/>
                </a:lnTo>
                <a:lnTo>
                  <a:pt x="194" y="2352"/>
                </a:lnTo>
                <a:lnTo>
                  <a:pt x="211" y="2373"/>
                </a:lnTo>
                <a:lnTo>
                  <a:pt x="230" y="2394"/>
                </a:lnTo>
                <a:lnTo>
                  <a:pt x="251" y="2417"/>
                </a:lnTo>
                <a:lnTo>
                  <a:pt x="274" y="2440"/>
                </a:lnTo>
                <a:lnTo>
                  <a:pt x="301" y="2463"/>
                </a:lnTo>
                <a:lnTo>
                  <a:pt x="330" y="2488"/>
                </a:lnTo>
                <a:lnTo>
                  <a:pt x="362" y="2513"/>
                </a:lnTo>
                <a:lnTo>
                  <a:pt x="397" y="2538"/>
                </a:lnTo>
                <a:lnTo>
                  <a:pt x="435" y="2565"/>
                </a:lnTo>
                <a:lnTo>
                  <a:pt x="476" y="2592"/>
                </a:lnTo>
                <a:lnTo>
                  <a:pt x="520" y="2619"/>
                </a:lnTo>
                <a:lnTo>
                  <a:pt x="568" y="2648"/>
                </a:lnTo>
                <a:lnTo>
                  <a:pt x="620" y="2676"/>
                </a:lnTo>
                <a:lnTo>
                  <a:pt x="673" y="2707"/>
                </a:lnTo>
                <a:lnTo>
                  <a:pt x="614" y="2818"/>
                </a:lnTo>
                <a:close/>
                <a:moveTo>
                  <a:pt x="55" y="2371"/>
                </a:moveTo>
                <a:lnTo>
                  <a:pt x="42" y="2346"/>
                </a:lnTo>
                <a:lnTo>
                  <a:pt x="30" y="2319"/>
                </a:lnTo>
                <a:lnTo>
                  <a:pt x="23" y="2295"/>
                </a:lnTo>
                <a:lnTo>
                  <a:pt x="15" y="2270"/>
                </a:lnTo>
                <a:lnTo>
                  <a:pt x="9" y="2247"/>
                </a:lnTo>
                <a:lnTo>
                  <a:pt x="5" y="2222"/>
                </a:lnTo>
                <a:lnTo>
                  <a:pt x="2" y="2199"/>
                </a:lnTo>
                <a:lnTo>
                  <a:pt x="0" y="2176"/>
                </a:lnTo>
                <a:lnTo>
                  <a:pt x="2" y="2128"/>
                </a:lnTo>
                <a:lnTo>
                  <a:pt x="5" y="2082"/>
                </a:lnTo>
                <a:lnTo>
                  <a:pt x="11" y="2035"/>
                </a:lnTo>
                <a:lnTo>
                  <a:pt x="19" y="1988"/>
                </a:lnTo>
                <a:lnTo>
                  <a:pt x="146" y="2009"/>
                </a:lnTo>
                <a:lnTo>
                  <a:pt x="138" y="2047"/>
                </a:lnTo>
                <a:lnTo>
                  <a:pt x="134" y="2085"/>
                </a:lnTo>
                <a:lnTo>
                  <a:pt x="130" y="2124"/>
                </a:lnTo>
                <a:lnTo>
                  <a:pt x="128" y="2160"/>
                </a:lnTo>
                <a:lnTo>
                  <a:pt x="130" y="2179"/>
                </a:lnTo>
                <a:lnTo>
                  <a:pt x="132" y="2199"/>
                </a:lnTo>
                <a:lnTo>
                  <a:pt x="134" y="2216"/>
                </a:lnTo>
                <a:lnTo>
                  <a:pt x="138" y="2235"/>
                </a:lnTo>
                <a:lnTo>
                  <a:pt x="144" y="2254"/>
                </a:lnTo>
                <a:lnTo>
                  <a:pt x="149" y="2271"/>
                </a:lnTo>
                <a:lnTo>
                  <a:pt x="157" y="2291"/>
                </a:lnTo>
                <a:lnTo>
                  <a:pt x="167" y="2310"/>
                </a:lnTo>
                <a:lnTo>
                  <a:pt x="55" y="2371"/>
                </a:lnTo>
                <a:close/>
                <a:moveTo>
                  <a:pt x="19" y="1988"/>
                </a:moveTo>
                <a:lnTo>
                  <a:pt x="27" y="1949"/>
                </a:lnTo>
                <a:lnTo>
                  <a:pt x="36" y="1913"/>
                </a:lnTo>
                <a:lnTo>
                  <a:pt x="46" y="1878"/>
                </a:lnTo>
                <a:lnTo>
                  <a:pt x="55" y="1847"/>
                </a:lnTo>
                <a:lnTo>
                  <a:pt x="69" y="1819"/>
                </a:lnTo>
                <a:lnTo>
                  <a:pt x="82" y="1792"/>
                </a:lnTo>
                <a:lnTo>
                  <a:pt x="96" y="1767"/>
                </a:lnTo>
                <a:lnTo>
                  <a:pt x="111" y="1744"/>
                </a:lnTo>
                <a:lnTo>
                  <a:pt x="128" y="1723"/>
                </a:lnTo>
                <a:lnTo>
                  <a:pt x="146" y="1704"/>
                </a:lnTo>
                <a:lnTo>
                  <a:pt x="165" y="1686"/>
                </a:lnTo>
                <a:lnTo>
                  <a:pt x="184" y="1671"/>
                </a:lnTo>
                <a:lnTo>
                  <a:pt x="203" y="1657"/>
                </a:lnTo>
                <a:lnTo>
                  <a:pt x="224" y="1644"/>
                </a:lnTo>
                <a:lnTo>
                  <a:pt x="245" y="1633"/>
                </a:lnTo>
                <a:lnTo>
                  <a:pt x="268" y="1623"/>
                </a:lnTo>
                <a:lnTo>
                  <a:pt x="291" y="1615"/>
                </a:lnTo>
                <a:lnTo>
                  <a:pt x="314" y="1608"/>
                </a:lnTo>
                <a:lnTo>
                  <a:pt x="339" y="1602"/>
                </a:lnTo>
                <a:lnTo>
                  <a:pt x="364" y="1596"/>
                </a:lnTo>
                <a:lnTo>
                  <a:pt x="414" y="1588"/>
                </a:lnTo>
                <a:lnTo>
                  <a:pt x="468" y="1585"/>
                </a:lnTo>
                <a:lnTo>
                  <a:pt x="522" y="1583"/>
                </a:lnTo>
                <a:lnTo>
                  <a:pt x="577" y="1583"/>
                </a:lnTo>
                <a:lnTo>
                  <a:pt x="635" y="1585"/>
                </a:lnTo>
                <a:lnTo>
                  <a:pt x="692" y="1586"/>
                </a:lnTo>
                <a:lnTo>
                  <a:pt x="687" y="1715"/>
                </a:lnTo>
                <a:lnTo>
                  <a:pt x="595" y="1711"/>
                </a:lnTo>
                <a:lnTo>
                  <a:pt x="504" y="1713"/>
                </a:lnTo>
                <a:lnTo>
                  <a:pt x="462" y="1715"/>
                </a:lnTo>
                <a:lnTo>
                  <a:pt x="420" y="1721"/>
                </a:lnTo>
                <a:lnTo>
                  <a:pt x="380" y="1728"/>
                </a:lnTo>
                <a:lnTo>
                  <a:pt x="343" y="1740"/>
                </a:lnTo>
                <a:lnTo>
                  <a:pt x="324" y="1748"/>
                </a:lnTo>
                <a:lnTo>
                  <a:pt x="307" y="1755"/>
                </a:lnTo>
                <a:lnTo>
                  <a:pt x="291" y="1765"/>
                </a:lnTo>
                <a:lnTo>
                  <a:pt x="274" y="1776"/>
                </a:lnTo>
                <a:lnTo>
                  <a:pt x="259" y="1788"/>
                </a:lnTo>
                <a:lnTo>
                  <a:pt x="243" y="1799"/>
                </a:lnTo>
                <a:lnTo>
                  <a:pt x="230" y="1815"/>
                </a:lnTo>
                <a:lnTo>
                  <a:pt x="217" y="1830"/>
                </a:lnTo>
                <a:lnTo>
                  <a:pt x="205" y="1846"/>
                </a:lnTo>
                <a:lnTo>
                  <a:pt x="194" y="1865"/>
                </a:lnTo>
                <a:lnTo>
                  <a:pt x="184" y="1884"/>
                </a:lnTo>
                <a:lnTo>
                  <a:pt x="174" y="1905"/>
                </a:lnTo>
                <a:lnTo>
                  <a:pt x="165" y="1928"/>
                </a:lnTo>
                <a:lnTo>
                  <a:pt x="157" y="1953"/>
                </a:lnTo>
                <a:lnTo>
                  <a:pt x="151" y="1980"/>
                </a:lnTo>
                <a:lnTo>
                  <a:pt x="146" y="2009"/>
                </a:lnTo>
                <a:lnTo>
                  <a:pt x="19" y="1988"/>
                </a:lnTo>
                <a:close/>
                <a:moveTo>
                  <a:pt x="692" y="1586"/>
                </a:moveTo>
                <a:lnTo>
                  <a:pt x="727" y="1588"/>
                </a:lnTo>
                <a:lnTo>
                  <a:pt x="763" y="1590"/>
                </a:lnTo>
                <a:lnTo>
                  <a:pt x="798" y="1590"/>
                </a:lnTo>
                <a:lnTo>
                  <a:pt x="833" y="1590"/>
                </a:lnTo>
                <a:lnTo>
                  <a:pt x="833" y="1719"/>
                </a:lnTo>
                <a:lnTo>
                  <a:pt x="796" y="1719"/>
                </a:lnTo>
                <a:lnTo>
                  <a:pt x="760" y="1717"/>
                </a:lnTo>
                <a:lnTo>
                  <a:pt x="723" y="1717"/>
                </a:lnTo>
                <a:lnTo>
                  <a:pt x="687" y="1715"/>
                </a:lnTo>
                <a:lnTo>
                  <a:pt x="692" y="1586"/>
                </a:lnTo>
                <a:close/>
                <a:moveTo>
                  <a:pt x="833" y="1590"/>
                </a:moveTo>
                <a:lnTo>
                  <a:pt x="892" y="1592"/>
                </a:lnTo>
                <a:lnTo>
                  <a:pt x="952" y="1594"/>
                </a:lnTo>
                <a:lnTo>
                  <a:pt x="1015" y="1598"/>
                </a:lnTo>
                <a:lnTo>
                  <a:pt x="1076" y="1602"/>
                </a:lnTo>
                <a:lnTo>
                  <a:pt x="1069" y="1728"/>
                </a:lnTo>
                <a:lnTo>
                  <a:pt x="1007" y="1725"/>
                </a:lnTo>
                <a:lnTo>
                  <a:pt x="946" y="1723"/>
                </a:lnTo>
                <a:lnTo>
                  <a:pt x="888" y="1719"/>
                </a:lnTo>
                <a:lnTo>
                  <a:pt x="833" y="1719"/>
                </a:lnTo>
                <a:lnTo>
                  <a:pt x="833" y="1590"/>
                </a:lnTo>
                <a:close/>
                <a:moveTo>
                  <a:pt x="1076" y="1602"/>
                </a:moveTo>
                <a:lnTo>
                  <a:pt x="1143" y="1606"/>
                </a:lnTo>
                <a:lnTo>
                  <a:pt x="1213" y="1610"/>
                </a:lnTo>
                <a:lnTo>
                  <a:pt x="1280" y="1611"/>
                </a:lnTo>
                <a:lnTo>
                  <a:pt x="1347" y="1611"/>
                </a:lnTo>
                <a:lnTo>
                  <a:pt x="1412" y="1611"/>
                </a:lnTo>
                <a:lnTo>
                  <a:pt x="1475" y="1608"/>
                </a:lnTo>
                <a:lnTo>
                  <a:pt x="1506" y="1604"/>
                </a:lnTo>
                <a:lnTo>
                  <a:pt x="1535" y="1600"/>
                </a:lnTo>
                <a:lnTo>
                  <a:pt x="1564" y="1594"/>
                </a:lnTo>
                <a:lnTo>
                  <a:pt x="1593" y="1588"/>
                </a:lnTo>
                <a:lnTo>
                  <a:pt x="1623" y="1711"/>
                </a:lnTo>
                <a:lnTo>
                  <a:pt x="1591" y="1719"/>
                </a:lnTo>
                <a:lnTo>
                  <a:pt x="1558" y="1725"/>
                </a:lnTo>
                <a:lnTo>
                  <a:pt x="1525" y="1730"/>
                </a:lnTo>
                <a:lnTo>
                  <a:pt x="1493" y="1734"/>
                </a:lnTo>
                <a:lnTo>
                  <a:pt x="1424" y="1738"/>
                </a:lnTo>
                <a:lnTo>
                  <a:pt x="1353" y="1740"/>
                </a:lnTo>
                <a:lnTo>
                  <a:pt x="1284" y="1740"/>
                </a:lnTo>
                <a:lnTo>
                  <a:pt x="1211" y="1736"/>
                </a:lnTo>
                <a:lnTo>
                  <a:pt x="1140" y="1734"/>
                </a:lnTo>
                <a:lnTo>
                  <a:pt x="1069" y="1728"/>
                </a:lnTo>
                <a:lnTo>
                  <a:pt x="1076" y="1602"/>
                </a:lnTo>
                <a:close/>
                <a:moveTo>
                  <a:pt x="1593" y="1588"/>
                </a:moveTo>
                <a:lnTo>
                  <a:pt x="1604" y="1585"/>
                </a:lnTo>
                <a:lnTo>
                  <a:pt x="1614" y="1581"/>
                </a:lnTo>
                <a:lnTo>
                  <a:pt x="1621" y="1579"/>
                </a:lnTo>
                <a:lnTo>
                  <a:pt x="1625" y="1575"/>
                </a:lnTo>
                <a:lnTo>
                  <a:pt x="1713" y="1667"/>
                </a:lnTo>
                <a:lnTo>
                  <a:pt x="1696" y="1681"/>
                </a:lnTo>
                <a:lnTo>
                  <a:pt x="1675" y="1692"/>
                </a:lnTo>
                <a:lnTo>
                  <a:pt x="1652" y="1704"/>
                </a:lnTo>
                <a:lnTo>
                  <a:pt x="1623" y="1711"/>
                </a:lnTo>
                <a:lnTo>
                  <a:pt x="1593" y="1588"/>
                </a:lnTo>
                <a:close/>
                <a:moveTo>
                  <a:pt x="1625" y="1575"/>
                </a:moveTo>
                <a:lnTo>
                  <a:pt x="1623" y="1573"/>
                </a:lnTo>
                <a:lnTo>
                  <a:pt x="1618" y="1569"/>
                </a:lnTo>
                <a:lnTo>
                  <a:pt x="1731" y="1510"/>
                </a:lnTo>
                <a:lnTo>
                  <a:pt x="1740" y="1531"/>
                </a:lnTo>
                <a:lnTo>
                  <a:pt x="1748" y="1552"/>
                </a:lnTo>
                <a:lnTo>
                  <a:pt x="1752" y="1573"/>
                </a:lnTo>
                <a:lnTo>
                  <a:pt x="1752" y="1594"/>
                </a:lnTo>
                <a:lnTo>
                  <a:pt x="1748" y="1613"/>
                </a:lnTo>
                <a:lnTo>
                  <a:pt x="1740" y="1631"/>
                </a:lnTo>
                <a:lnTo>
                  <a:pt x="1729" y="1650"/>
                </a:lnTo>
                <a:lnTo>
                  <a:pt x="1713" y="1667"/>
                </a:lnTo>
                <a:lnTo>
                  <a:pt x="1625" y="1575"/>
                </a:lnTo>
                <a:close/>
                <a:moveTo>
                  <a:pt x="1618" y="1569"/>
                </a:moveTo>
                <a:lnTo>
                  <a:pt x="1606" y="1550"/>
                </a:lnTo>
                <a:lnTo>
                  <a:pt x="1589" y="1529"/>
                </a:lnTo>
                <a:lnTo>
                  <a:pt x="1568" y="1508"/>
                </a:lnTo>
                <a:lnTo>
                  <a:pt x="1543" y="1485"/>
                </a:lnTo>
                <a:lnTo>
                  <a:pt x="1627" y="1389"/>
                </a:lnTo>
                <a:lnTo>
                  <a:pt x="1660" y="1420"/>
                </a:lnTo>
                <a:lnTo>
                  <a:pt x="1689" y="1450"/>
                </a:lnTo>
                <a:lnTo>
                  <a:pt x="1702" y="1466"/>
                </a:lnTo>
                <a:lnTo>
                  <a:pt x="1713" y="1481"/>
                </a:lnTo>
                <a:lnTo>
                  <a:pt x="1723" y="1496"/>
                </a:lnTo>
                <a:lnTo>
                  <a:pt x="1731" y="1510"/>
                </a:lnTo>
                <a:lnTo>
                  <a:pt x="1618" y="1569"/>
                </a:lnTo>
                <a:close/>
                <a:moveTo>
                  <a:pt x="1543" y="1485"/>
                </a:moveTo>
                <a:lnTo>
                  <a:pt x="1491" y="1443"/>
                </a:lnTo>
                <a:lnTo>
                  <a:pt x="1435" y="1400"/>
                </a:lnTo>
                <a:lnTo>
                  <a:pt x="1376" y="1358"/>
                </a:lnTo>
                <a:lnTo>
                  <a:pt x="1318" y="1322"/>
                </a:lnTo>
                <a:lnTo>
                  <a:pt x="1262" y="1287"/>
                </a:lnTo>
                <a:lnTo>
                  <a:pt x="1214" y="1260"/>
                </a:lnTo>
                <a:lnTo>
                  <a:pt x="1178" y="1239"/>
                </a:lnTo>
                <a:lnTo>
                  <a:pt x="1151" y="1226"/>
                </a:lnTo>
                <a:lnTo>
                  <a:pt x="1209" y="1111"/>
                </a:lnTo>
                <a:lnTo>
                  <a:pt x="1236" y="1126"/>
                </a:lnTo>
                <a:lnTo>
                  <a:pt x="1276" y="1147"/>
                </a:lnTo>
                <a:lnTo>
                  <a:pt x="1328" y="1178"/>
                </a:lnTo>
                <a:lnTo>
                  <a:pt x="1385" y="1214"/>
                </a:lnTo>
                <a:lnTo>
                  <a:pt x="1449" y="1255"/>
                </a:lnTo>
                <a:lnTo>
                  <a:pt x="1512" y="1297"/>
                </a:lnTo>
                <a:lnTo>
                  <a:pt x="1543" y="1320"/>
                </a:lnTo>
                <a:lnTo>
                  <a:pt x="1571" y="1343"/>
                </a:lnTo>
                <a:lnTo>
                  <a:pt x="1600" y="1366"/>
                </a:lnTo>
                <a:lnTo>
                  <a:pt x="1627" y="1389"/>
                </a:lnTo>
                <a:lnTo>
                  <a:pt x="1543" y="1485"/>
                </a:lnTo>
                <a:close/>
                <a:moveTo>
                  <a:pt x="1151" y="1226"/>
                </a:moveTo>
                <a:lnTo>
                  <a:pt x="1136" y="1220"/>
                </a:lnTo>
                <a:lnTo>
                  <a:pt x="1119" y="1218"/>
                </a:lnTo>
                <a:lnTo>
                  <a:pt x="1097" y="1218"/>
                </a:lnTo>
                <a:lnTo>
                  <a:pt x="1074" y="1220"/>
                </a:lnTo>
                <a:lnTo>
                  <a:pt x="1024" y="1230"/>
                </a:lnTo>
                <a:lnTo>
                  <a:pt x="971" y="1241"/>
                </a:lnTo>
                <a:lnTo>
                  <a:pt x="942" y="1116"/>
                </a:lnTo>
                <a:lnTo>
                  <a:pt x="977" y="1109"/>
                </a:lnTo>
                <a:lnTo>
                  <a:pt x="1011" y="1101"/>
                </a:lnTo>
                <a:lnTo>
                  <a:pt x="1046" y="1095"/>
                </a:lnTo>
                <a:lnTo>
                  <a:pt x="1080" y="1091"/>
                </a:lnTo>
                <a:lnTo>
                  <a:pt x="1115" y="1090"/>
                </a:lnTo>
                <a:lnTo>
                  <a:pt x="1147" y="1091"/>
                </a:lnTo>
                <a:lnTo>
                  <a:pt x="1163" y="1095"/>
                </a:lnTo>
                <a:lnTo>
                  <a:pt x="1178" y="1099"/>
                </a:lnTo>
                <a:lnTo>
                  <a:pt x="1193" y="1105"/>
                </a:lnTo>
                <a:lnTo>
                  <a:pt x="1209" y="1111"/>
                </a:lnTo>
                <a:lnTo>
                  <a:pt x="1151" y="1226"/>
                </a:lnTo>
                <a:close/>
                <a:moveTo>
                  <a:pt x="971" y="1241"/>
                </a:moveTo>
                <a:lnTo>
                  <a:pt x="938" y="1249"/>
                </a:lnTo>
                <a:lnTo>
                  <a:pt x="906" y="1256"/>
                </a:lnTo>
                <a:lnTo>
                  <a:pt x="875" y="1262"/>
                </a:lnTo>
                <a:lnTo>
                  <a:pt x="844" y="1266"/>
                </a:lnTo>
                <a:lnTo>
                  <a:pt x="815" y="1268"/>
                </a:lnTo>
                <a:lnTo>
                  <a:pt x="787" y="1266"/>
                </a:lnTo>
                <a:lnTo>
                  <a:pt x="773" y="1264"/>
                </a:lnTo>
                <a:lnTo>
                  <a:pt x="760" y="1260"/>
                </a:lnTo>
                <a:lnTo>
                  <a:pt x="746" y="1256"/>
                </a:lnTo>
                <a:lnTo>
                  <a:pt x="735" y="1251"/>
                </a:lnTo>
                <a:lnTo>
                  <a:pt x="790" y="1136"/>
                </a:lnTo>
                <a:lnTo>
                  <a:pt x="802" y="1139"/>
                </a:lnTo>
                <a:lnTo>
                  <a:pt x="815" y="1139"/>
                </a:lnTo>
                <a:lnTo>
                  <a:pt x="833" y="1139"/>
                </a:lnTo>
                <a:lnTo>
                  <a:pt x="852" y="1138"/>
                </a:lnTo>
                <a:lnTo>
                  <a:pt x="894" y="1128"/>
                </a:lnTo>
                <a:lnTo>
                  <a:pt x="942" y="1116"/>
                </a:lnTo>
                <a:lnTo>
                  <a:pt x="971" y="1241"/>
                </a:lnTo>
                <a:close/>
                <a:moveTo>
                  <a:pt x="735" y="1251"/>
                </a:moveTo>
                <a:lnTo>
                  <a:pt x="691" y="1228"/>
                </a:lnTo>
                <a:lnTo>
                  <a:pt x="652" y="1203"/>
                </a:lnTo>
                <a:lnTo>
                  <a:pt x="620" y="1178"/>
                </a:lnTo>
                <a:lnTo>
                  <a:pt x="589" y="1153"/>
                </a:lnTo>
                <a:lnTo>
                  <a:pt x="564" y="1128"/>
                </a:lnTo>
                <a:lnTo>
                  <a:pt x="543" y="1101"/>
                </a:lnTo>
                <a:lnTo>
                  <a:pt x="526" y="1074"/>
                </a:lnTo>
                <a:lnTo>
                  <a:pt x="512" y="1045"/>
                </a:lnTo>
                <a:lnTo>
                  <a:pt x="631" y="997"/>
                </a:lnTo>
                <a:lnTo>
                  <a:pt x="639" y="1015"/>
                </a:lnTo>
                <a:lnTo>
                  <a:pt x="650" y="1032"/>
                </a:lnTo>
                <a:lnTo>
                  <a:pt x="666" y="1049"/>
                </a:lnTo>
                <a:lnTo>
                  <a:pt x="685" y="1067"/>
                </a:lnTo>
                <a:lnTo>
                  <a:pt x="706" y="1084"/>
                </a:lnTo>
                <a:lnTo>
                  <a:pt x="731" y="1101"/>
                </a:lnTo>
                <a:lnTo>
                  <a:pt x="760" y="1118"/>
                </a:lnTo>
                <a:lnTo>
                  <a:pt x="790" y="1136"/>
                </a:lnTo>
                <a:lnTo>
                  <a:pt x="735" y="1251"/>
                </a:lnTo>
                <a:close/>
                <a:moveTo>
                  <a:pt x="512" y="1045"/>
                </a:moveTo>
                <a:lnTo>
                  <a:pt x="504" y="1020"/>
                </a:lnTo>
                <a:lnTo>
                  <a:pt x="497" y="994"/>
                </a:lnTo>
                <a:lnTo>
                  <a:pt x="495" y="969"/>
                </a:lnTo>
                <a:lnTo>
                  <a:pt x="493" y="944"/>
                </a:lnTo>
                <a:lnTo>
                  <a:pt x="495" y="919"/>
                </a:lnTo>
                <a:lnTo>
                  <a:pt x="501" y="894"/>
                </a:lnTo>
                <a:lnTo>
                  <a:pt x="506" y="869"/>
                </a:lnTo>
                <a:lnTo>
                  <a:pt x="516" y="844"/>
                </a:lnTo>
                <a:lnTo>
                  <a:pt x="635" y="894"/>
                </a:lnTo>
                <a:lnTo>
                  <a:pt x="629" y="907"/>
                </a:lnTo>
                <a:lnTo>
                  <a:pt x="625" y="921"/>
                </a:lnTo>
                <a:lnTo>
                  <a:pt x="623" y="932"/>
                </a:lnTo>
                <a:lnTo>
                  <a:pt x="621" y="946"/>
                </a:lnTo>
                <a:lnTo>
                  <a:pt x="621" y="959"/>
                </a:lnTo>
                <a:lnTo>
                  <a:pt x="623" y="971"/>
                </a:lnTo>
                <a:lnTo>
                  <a:pt x="627" y="984"/>
                </a:lnTo>
                <a:lnTo>
                  <a:pt x="631" y="997"/>
                </a:lnTo>
                <a:lnTo>
                  <a:pt x="512" y="1045"/>
                </a:lnTo>
                <a:close/>
                <a:moveTo>
                  <a:pt x="516" y="844"/>
                </a:moveTo>
                <a:lnTo>
                  <a:pt x="527" y="821"/>
                </a:lnTo>
                <a:lnTo>
                  <a:pt x="539" y="800"/>
                </a:lnTo>
                <a:lnTo>
                  <a:pt x="552" y="779"/>
                </a:lnTo>
                <a:lnTo>
                  <a:pt x="568" y="758"/>
                </a:lnTo>
                <a:lnTo>
                  <a:pt x="585" y="738"/>
                </a:lnTo>
                <a:lnTo>
                  <a:pt x="604" y="719"/>
                </a:lnTo>
                <a:lnTo>
                  <a:pt x="623" y="700"/>
                </a:lnTo>
                <a:lnTo>
                  <a:pt x="645" y="681"/>
                </a:lnTo>
                <a:lnTo>
                  <a:pt x="727" y="779"/>
                </a:lnTo>
                <a:lnTo>
                  <a:pt x="696" y="806"/>
                </a:lnTo>
                <a:lnTo>
                  <a:pt x="671" y="834"/>
                </a:lnTo>
                <a:lnTo>
                  <a:pt x="660" y="850"/>
                </a:lnTo>
                <a:lnTo>
                  <a:pt x="650" y="865"/>
                </a:lnTo>
                <a:lnTo>
                  <a:pt x="641" y="878"/>
                </a:lnTo>
                <a:lnTo>
                  <a:pt x="635" y="894"/>
                </a:lnTo>
                <a:lnTo>
                  <a:pt x="516" y="844"/>
                </a:lnTo>
                <a:close/>
                <a:moveTo>
                  <a:pt x="645" y="681"/>
                </a:moveTo>
                <a:lnTo>
                  <a:pt x="669" y="662"/>
                </a:lnTo>
                <a:lnTo>
                  <a:pt x="694" y="642"/>
                </a:lnTo>
                <a:lnTo>
                  <a:pt x="721" y="623"/>
                </a:lnTo>
                <a:lnTo>
                  <a:pt x="750" y="608"/>
                </a:lnTo>
                <a:lnTo>
                  <a:pt x="779" y="591"/>
                </a:lnTo>
                <a:lnTo>
                  <a:pt x="810" y="575"/>
                </a:lnTo>
                <a:lnTo>
                  <a:pt x="838" y="562"/>
                </a:lnTo>
                <a:lnTo>
                  <a:pt x="869" y="548"/>
                </a:lnTo>
                <a:lnTo>
                  <a:pt x="902" y="537"/>
                </a:lnTo>
                <a:lnTo>
                  <a:pt x="932" y="527"/>
                </a:lnTo>
                <a:lnTo>
                  <a:pt x="963" y="518"/>
                </a:lnTo>
                <a:lnTo>
                  <a:pt x="996" y="512"/>
                </a:lnTo>
                <a:lnTo>
                  <a:pt x="1026" y="506"/>
                </a:lnTo>
                <a:lnTo>
                  <a:pt x="1057" y="500"/>
                </a:lnTo>
                <a:lnTo>
                  <a:pt x="1086" y="499"/>
                </a:lnTo>
                <a:lnTo>
                  <a:pt x="1115" y="499"/>
                </a:lnTo>
                <a:lnTo>
                  <a:pt x="1115" y="625"/>
                </a:lnTo>
                <a:lnTo>
                  <a:pt x="1092" y="627"/>
                </a:lnTo>
                <a:lnTo>
                  <a:pt x="1067" y="629"/>
                </a:lnTo>
                <a:lnTo>
                  <a:pt x="1042" y="633"/>
                </a:lnTo>
                <a:lnTo>
                  <a:pt x="1017" y="637"/>
                </a:lnTo>
                <a:lnTo>
                  <a:pt x="992" y="642"/>
                </a:lnTo>
                <a:lnTo>
                  <a:pt x="965" y="650"/>
                </a:lnTo>
                <a:lnTo>
                  <a:pt x="940" y="660"/>
                </a:lnTo>
                <a:lnTo>
                  <a:pt x="913" y="669"/>
                </a:lnTo>
                <a:lnTo>
                  <a:pt x="888" y="679"/>
                </a:lnTo>
                <a:lnTo>
                  <a:pt x="863" y="690"/>
                </a:lnTo>
                <a:lnTo>
                  <a:pt x="838" y="704"/>
                </a:lnTo>
                <a:lnTo>
                  <a:pt x="815" y="717"/>
                </a:lnTo>
                <a:lnTo>
                  <a:pt x="790" y="731"/>
                </a:lnTo>
                <a:lnTo>
                  <a:pt x="769" y="746"/>
                </a:lnTo>
                <a:lnTo>
                  <a:pt x="746" y="761"/>
                </a:lnTo>
                <a:lnTo>
                  <a:pt x="727" y="779"/>
                </a:lnTo>
                <a:lnTo>
                  <a:pt x="645" y="681"/>
                </a:lnTo>
                <a:close/>
                <a:moveTo>
                  <a:pt x="1115" y="499"/>
                </a:moveTo>
                <a:lnTo>
                  <a:pt x="1134" y="499"/>
                </a:lnTo>
                <a:lnTo>
                  <a:pt x="1153" y="500"/>
                </a:lnTo>
                <a:lnTo>
                  <a:pt x="1172" y="504"/>
                </a:lnTo>
                <a:lnTo>
                  <a:pt x="1191" y="508"/>
                </a:lnTo>
                <a:lnTo>
                  <a:pt x="1213" y="514"/>
                </a:lnTo>
                <a:lnTo>
                  <a:pt x="1232" y="520"/>
                </a:lnTo>
                <a:lnTo>
                  <a:pt x="1253" y="527"/>
                </a:lnTo>
                <a:lnTo>
                  <a:pt x="1274" y="537"/>
                </a:lnTo>
                <a:lnTo>
                  <a:pt x="1316" y="558"/>
                </a:lnTo>
                <a:lnTo>
                  <a:pt x="1360" y="585"/>
                </a:lnTo>
                <a:lnTo>
                  <a:pt x="1404" y="614"/>
                </a:lnTo>
                <a:lnTo>
                  <a:pt x="1449" y="646"/>
                </a:lnTo>
                <a:lnTo>
                  <a:pt x="1495" y="683"/>
                </a:lnTo>
                <a:lnTo>
                  <a:pt x="1539" y="723"/>
                </a:lnTo>
                <a:lnTo>
                  <a:pt x="1585" y="765"/>
                </a:lnTo>
                <a:lnTo>
                  <a:pt x="1631" y="811"/>
                </a:lnTo>
                <a:lnTo>
                  <a:pt x="1675" y="859"/>
                </a:lnTo>
                <a:lnTo>
                  <a:pt x="1719" y="911"/>
                </a:lnTo>
                <a:lnTo>
                  <a:pt x="1761" y="963"/>
                </a:lnTo>
                <a:lnTo>
                  <a:pt x="1804" y="1019"/>
                </a:lnTo>
                <a:lnTo>
                  <a:pt x="1702" y="1095"/>
                </a:lnTo>
                <a:lnTo>
                  <a:pt x="1664" y="1045"/>
                </a:lnTo>
                <a:lnTo>
                  <a:pt x="1625" y="997"/>
                </a:lnTo>
                <a:lnTo>
                  <a:pt x="1587" y="951"/>
                </a:lnTo>
                <a:lnTo>
                  <a:pt x="1548" y="909"/>
                </a:lnTo>
                <a:lnTo>
                  <a:pt x="1508" y="867"/>
                </a:lnTo>
                <a:lnTo>
                  <a:pt x="1470" y="829"/>
                </a:lnTo>
                <a:lnTo>
                  <a:pt x="1429" y="792"/>
                </a:lnTo>
                <a:lnTo>
                  <a:pt x="1391" y="760"/>
                </a:lnTo>
                <a:lnTo>
                  <a:pt x="1353" y="731"/>
                </a:lnTo>
                <a:lnTo>
                  <a:pt x="1316" y="704"/>
                </a:lnTo>
                <a:lnTo>
                  <a:pt x="1280" y="681"/>
                </a:lnTo>
                <a:lnTo>
                  <a:pt x="1243" y="662"/>
                </a:lnTo>
                <a:lnTo>
                  <a:pt x="1209" y="646"/>
                </a:lnTo>
                <a:lnTo>
                  <a:pt x="1176" y="635"/>
                </a:lnTo>
                <a:lnTo>
                  <a:pt x="1161" y="631"/>
                </a:lnTo>
                <a:lnTo>
                  <a:pt x="1145" y="629"/>
                </a:lnTo>
                <a:lnTo>
                  <a:pt x="1130" y="627"/>
                </a:lnTo>
                <a:lnTo>
                  <a:pt x="1115" y="625"/>
                </a:lnTo>
                <a:lnTo>
                  <a:pt x="1115" y="499"/>
                </a:lnTo>
                <a:close/>
                <a:moveTo>
                  <a:pt x="1804" y="1019"/>
                </a:moveTo>
                <a:lnTo>
                  <a:pt x="1846" y="1076"/>
                </a:lnTo>
                <a:lnTo>
                  <a:pt x="1886" y="1134"/>
                </a:lnTo>
                <a:lnTo>
                  <a:pt x="1926" y="1195"/>
                </a:lnTo>
                <a:lnTo>
                  <a:pt x="1963" y="1256"/>
                </a:lnTo>
                <a:lnTo>
                  <a:pt x="1999" y="1318"/>
                </a:lnTo>
                <a:lnTo>
                  <a:pt x="2032" y="1381"/>
                </a:lnTo>
                <a:lnTo>
                  <a:pt x="2065" y="1445"/>
                </a:lnTo>
                <a:lnTo>
                  <a:pt x="2093" y="1508"/>
                </a:lnTo>
                <a:lnTo>
                  <a:pt x="1976" y="1560"/>
                </a:lnTo>
                <a:lnTo>
                  <a:pt x="1950" y="1500"/>
                </a:lnTo>
                <a:lnTo>
                  <a:pt x="1919" y="1439"/>
                </a:lnTo>
                <a:lnTo>
                  <a:pt x="1886" y="1379"/>
                </a:lnTo>
                <a:lnTo>
                  <a:pt x="1854" y="1320"/>
                </a:lnTo>
                <a:lnTo>
                  <a:pt x="1817" y="1262"/>
                </a:lnTo>
                <a:lnTo>
                  <a:pt x="1781" y="1205"/>
                </a:lnTo>
                <a:lnTo>
                  <a:pt x="1742" y="1149"/>
                </a:lnTo>
                <a:lnTo>
                  <a:pt x="1702" y="1095"/>
                </a:lnTo>
                <a:lnTo>
                  <a:pt x="1804" y="1019"/>
                </a:lnTo>
                <a:close/>
                <a:moveTo>
                  <a:pt x="2093" y="1508"/>
                </a:moveTo>
                <a:lnTo>
                  <a:pt x="2120" y="1573"/>
                </a:lnTo>
                <a:lnTo>
                  <a:pt x="2143" y="1638"/>
                </a:lnTo>
                <a:lnTo>
                  <a:pt x="2164" y="1702"/>
                </a:lnTo>
                <a:lnTo>
                  <a:pt x="2182" y="1765"/>
                </a:lnTo>
                <a:lnTo>
                  <a:pt x="2195" y="1828"/>
                </a:lnTo>
                <a:lnTo>
                  <a:pt x="2207" y="1890"/>
                </a:lnTo>
                <a:lnTo>
                  <a:pt x="2211" y="1918"/>
                </a:lnTo>
                <a:lnTo>
                  <a:pt x="2212" y="1949"/>
                </a:lnTo>
                <a:lnTo>
                  <a:pt x="2214" y="1978"/>
                </a:lnTo>
                <a:lnTo>
                  <a:pt x="2214" y="2007"/>
                </a:lnTo>
                <a:lnTo>
                  <a:pt x="2086" y="2007"/>
                </a:lnTo>
                <a:lnTo>
                  <a:pt x="2084" y="1955"/>
                </a:lnTo>
                <a:lnTo>
                  <a:pt x="2078" y="1903"/>
                </a:lnTo>
                <a:lnTo>
                  <a:pt x="2070" y="1847"/>
                </a:lnTo>
                <a:lnTo>
                  <a:pt x="2057" y="1792"/>
                </a:lnTo>
                <a:lnTo>
                  <a:pt x="2042" y="1734"/>
                </a:lnTo>
                <a:lnTo>
                  <a:pt x="2022" y="1677"/>
                </a:lnTo>
                <a:lnTo>
                  <a:pt x="1999" y="1619"/>
                </a:lnTo>
                <a:lnTo>
                  <a:pt x="1976" y="1560"/>
                </a:lnTo>
                <a:lnTo>
                  <a:pt x="2093" y="1508"/>
                </a:lnTo>
                <a:close/>
                <a:moveTo>
                  <a:pt x="2214" y="2007"/>
                </a:moveTo>
                <a:lnTo>
                  <a:pt x="2214" y="2037"/>
                </a:lnTo>
                <a:lnTo>
                  <a:pt x="2212" y="2068"/>
                </a:lnTo>
                <a:lnTo>
                  <a:pt x="2209" y="2097"/>
                </a:lnTo>
                <a:lnTo>
                  <a:pt x="2205" y="2128"/>
                </a:lnTo>
                <a:lnTo>
                  <a:pt x="2199" y="2154"/>
                </a:lnTo>
                <a:lnTo>
                  <a:pt x="2191" y="2183"/>
                </a:lnTo>
                <a:lnTo>
                  <a:pt x="2182" y="2210"/>
                </a:lnTo>
                <a:lnTo>
                  <a:pt x="2172" y="2235"/>
                </a:lnTo>
                <a:lnTo>
                  <a:pt x="2161" y="2260"/>
                </a:lnTo>
                <a:lnTo>
                  <a:pt x="2147" y="2285"/>
                </a:lnTo>
                <a:lnTo>
                  <a:pt x="2132" y="2308"/>
                </a:lnTo>
                <a:lnTo>
                  <a:pt x="2115" y="2331"/>
                </a:lnTo>
                <a:lnTo>
                  <a:pt x="2097" y="2352"/>
                </a:lnTo>
                <a:lnTo>
                  <a:pt x="2078" y="2373"/>
                </a:lnTo>
                <a:lnTo>
                  <a:pt x="2057" y="2392"/>
                </a:lnTo>
                <a:lnTo>
                  <a:pt x="2034" y="2412"/>
                </a:lnTo>
                <a:lnTo>
                  <a:pt x="1957" y="2310"/>
                </a:lnTo>
                <a:lnTo>
                  <a:pt x="1973" y="2296"/>
                </a:lnTo>
                <a:lnTo>
                  <a:pt x="1988" y="2281"/>
                </a:lnTo>
                <a:lnTo>
                  <a:pt x="2003" y="2268"/>
                </a:lnTo>
                <a:lnTo>
                  <a:pt x="2015" y="2250"/>
                </a:lnTo>
                <a:lnTo>
                  <a:pt x="2026" y="2235"/>
                </a:lnTo>
                <a:lnTo>
                  <a:pt x="2038" y="2218"/>
                </a:lnTo>
                <a:lnTo>
                  <a:pt x="2047" y="2199"/>
                </a:lnTo>
                <a:lnTo>
                  <a:pt x="2055" y="2179"/>
                </a:lnTo>
                <a:lnTo>
                  <a:pt x="2063" y="2160"/>
                </a:lnTo>
                <a:lnTo>
                  <a:pt x="2069" y="2141"/>
                </a:lnTo>
                <a:lnTo>
                  <a:pt x="2074" y="2120"/>
                </a:lnTo>
                <a:lnTo>
                  <a:pt x="2078" y="2099"/>
                </a:lnTo>
                <a:lnTo>
                  <a:pt x="2082" y="2076"/>
                </a:lnTo>
                <a:lnTo>
                  <a:pt x="2084" y="2053"/>
                </a:lnTo>
                <a:lnTo>
                  <a:pt x="2086" y="2030"/>
                </a:lnTo>
                <a:lnTo>
                  <a:pt x="2086" y="2007"/>
                </a:lnTo>
                <a:lnTo>
                  <a:pt x="2214" y="2007"/>
                </a:lnTo>
                <a:close/>
                <a:moveTo>
                  <a:pt x="2034" y="2412"/>
                </a:moveTo>
                <a:lnTo>
                  <a:pt x="2001" y="2435"/>
                </a:lnTo>
                <a:lnTo>
                  <a:pt x="1971" y="2454"/>
                </a:lnTo>
                <a:lnTo>
                  <a:pt x="1938" y="2473"/>
                </a:lnTo>
                <a:lnTo>
                  <a:pt x="1905" y="2490"/>
                </a:lnTo>
                <a:lnTo>
                  <a:pt x="1871" y="2506"/>
                </a:lnTo>
                <a:lnTo>
                  <a:pt x="1838" y="2519"/>
                </a:lnTo>
                <a:lnTo>
                  <a:pt x="1804" y="2532"/>
                </a:lnTo>
                <a:lnTo>
                  <a:pt x="1769" y="2542"/>
                </a:lnTo>
                <a:lnTo>
                  <a:pt x="1735" y="2552"/>
                </a:lnTo>
                <a:lnTo>
                  <a:pt x="1698" y="2559"/>
                </a:lnTo>
                <a:lnTo>
                  <a:pt x="1664" y="2567"/>
                </a:lnTo>
                <a:lnTo>
                  <a:pt x="1627" y="2571"/>
                </a:lnTo>
                <a:lnTo>
                  <a:pt x="1593" y="2575"/>
                </a:lnTo>
                <a:lnTo>
                  <a:pt x="1556" y="2579"/>
                </a:lnTo>
                <a:lnTo>
                  <a:pt x="1522" y="2580"/>
                </a:lnTo>
                <a:lnTo>
                  <a:pt x="1485" y="2580"/>
                </a:lnTo>
                <a:lnTo>
                  <a:pt x="1451" y="2579"/>
                </a:lnTo>
                <a:lnTo>
                  <a:pt x="1414" y="2577"/>
                </a:lnTo>
                <a:lnTo>
                  <a:pt x="1380" y="2575"/>
                </a:lnTo>
                <a:lnTo>
                  <a:pt x="1345" y="2569"/>
                </a:lnTo>
                <a:lnTo>
                  <a:pt x="1310" y="2565"/>
                </a:lnTo>
                <a:lnTo>
                  <a:pt x="1276" y="2559"/>
                </a:lnTo>
                <a:lnTo>
                  <a:pt x="1243" y="2552"/>
                </a:lnTo>
                <a:lnTo>
                  <a:pt x="1209" y="2544"/>
                </a:lnTo>
                <a:lnTo>
                  <a:pt x="1143" y="2527"/>
                </a:lnTo>
                <a:lnTo>
                  <a:pt x="1082" y="2506"/>
                </a:lnTo>
                <a:lnTo>
                  <a:pt x="1023" y="2481"/>
                </a:lnTo>
                <a:lnTo>
                  <a:pt x="965" y="2456"/>
                </a:lnTo>
                <a:lnTo>
                  <a:pt x="1023" y="2341"/>
                </a:lnTo>
                <a:lnTo>
                  <a:pt x="1072" y="2364"/>
                </a:lnTo>
                <a:lnTo>
                  <a:pt x="1124" y="2385"/>
                </a:lnTo>
                <a:lnTo>
                  <a:pt x="1180" y="2404"/>
                </a:lnTo>
                <a:lnTo>
                  <a:pt x="1238" y="2419"/>
                </a:lnTo>
                <a:lnTo>
                  <a:pt x="1297" y="2433"/>
                </a:lnTo>
                <a:lnTo>
                  <a:pt x="1357" y="2442"/>
                </a:lnTo>
                <a:lnTo>
                  <a:pt x="1418" y="2450"/>
                </a:lnTo>
                <a:lnTo>
                  <a:pt x="1479" y="2452"/>
                </a:lnTo>
                <a:lnTo>
                  <a:pt x="1512" y="2452"/>
                </a:lnTo>
                <a:lnTo>
                  <a:pt x="1543" y="2452"/>
                </a:lnTo>
                <a:lnTo>
                  <a:pt x="1573" y="2450"/>
                </a:lnTo>
                <a:lnTo>
                  <a:pt x="1604" y="2446"/>
                </a:lnTo>
                <a:lnTo>
                  <a:pt x="1635" y="2442"/>
                </a:lnTo>
                <a:lnTo>
                  <a:pt x="1665" y="2437"/>
                </a:lnTo>
                <a:lnTo>
                  <a:pt x="1696" y="2431"/>
                </a:lnTo>
                <a:lnTo>
                  <a:pt x="1727" y="2421"/>
                </a:lnTo>
                <a:lnTo>
                  <a:pt x="1758" y="2413"/>
                </a:lnTo>
                <a:lnTo>
                  <a:pt x="1786" y="2402"/>
                </a:lnTo>
                <a:lnTo>
                  <a:pt x="1817" y="2390"/>
                </a:lnTo>
                <a:lnTo>
                  <a:pt x="1846" y="2377"/>
                </a:lnTo>
                <a:lnTo>
                  <a:pt x="1875" y="2362"/>
                </a:lnTo>
                <a:lnTo>
                  <a:pt x="1902" y="2346"/>
                </a:lnTo>
                <a:lnTo>
                  <a:pt x="1930" y="2329"/>
                </a:lnTo>
                <a:lnTo>
                  <a:pt x="1957" y="2310"/>
                </a:lnTo>
                <a:lnTo>
                  <a:pt x="2034" y="2412"/>
                </a:lnTo>
                <a:close/>
                <a:moveTo>
                  <a:pt x="965" y="2456"/>
                </a:moveTo>
                <a:lnTo>
                  <a:pt x="921" y="2433"/>
                </a:lnTo>
                <a:lnTo>
                  <a:pt x="879" y="2408"/>
                </a:lnTo>
                <a:lnTo>
                  <a:pt x="840" y="2383"/>
                </a:lnTo>
                <a:lnTo>
                  <a:pt x="804" y="2356"/>
                </a:lnTo>
                <a:lnTo>
                  <a:pt x="771" y="2329"/>
                </a:lnTo>
                <a:lnTo>
                  <a:pt x="742" y="2300"/>
                </a:lnTo>
                <a:lnTo>
                  <a:pt x="716" y="2273"/>
                </a:lnTo>
                <a:lnTo>
                  <a:pt x="694" y="2245"/>
                </a:lnTo>
                <a:lnTo>
                  <a:pt x="798" y="2170"/>
                </a:lnTo>
                <a:lnTo>
                  <a:pt x="815" y="2193"/>
                </a:lnTo>
                <a:lnTo>
                  <a:pt x="836" y="2216"/>
                </a:lnTo>
                <a:lnTo>
                  <a:pt x="861" y="2237"/>
                </a:lnTo>
                <a:lnTo>
                  <a:pt x="888" y="2258"/>
                </a:lnTo>
                <a:lnTo>
                  <a:pt x="917" y="2281"/>
                </a:lnTo>
                <a:lnTo>
                  <a:pt x="950" y="2300"/>
                </a:lnTo>
                <a:lnTo>
                  <a:pt x="984" y="2321"/>
                </a:lnTo>
                <a:lnTo>
                  <a:pt x="1023" y="2341"/>
                </a:lnTo>
                <a:lnTo>
                  <a:pt x="965" y="2456"/>
                </a:lnTo>
                <a:close/>
                <a:moveTo>
                  <a:pt x="694" y="2245"/>
                </a:moveTo>
                <a:lnTo>
                  <a:pt x="683" y="2227"/>
                </a:lnTo>
                <a:lnTo>
                  <a:pt x="671" y="2210"/>
                </a:lnTo>
                <a:lnTo>
                  <a:pt x="664" y="2193"/>
                </a:lnTo>
                <a:lnTo>
                  <a:pt x="656" y="2174"/>
                </a:lnTo>
                <a:lnTo>
                  <a:pt x="650" y="2156"/>
                </a:lnTo>
                <a:lnTo>
                  <a:pt x="646" y="2139"/>
                </a:lnTo>
                <a:lnTo>
                  <a:pt x="643" y="2122"/>
                </a:lnTo>
                <a:lnTo>
                  <a:pt x="641" y="2105"/>
                </a:lnTo>
                <a:lnTo>
                  <a:pt x="643" y="2087"/>
                </a:lnTo>
                <a:lnTo>
                  <a:pt x="645" y="2072"/>
                </a:lnTo>
                <a:lnTo>
                  <a:pt x="648" y="2055"/>
                </a:lnTo>
                <a:lnTo>
                  <a:pt x="654" y="2039"/>
                </a:lnTo>
                <a:lnTo>
                  <a:pt x="662" y="2022"/>
                </a:lnTo>
                <a:lnTo>
                  <a:pt x="669" y="2007"/>
                </a:lnTo>
                <a:lnTo>
                  <a:pt x="681" y="1991"/>
                </a:lnTo>
                <a:lnTo>
                  <a:pt x="694" y="1976"/>
                </a:lnTo>
                <a:lnTo>
                  <a:pt x="788" y="2064"/>
                </a:lnTo>
                <a:lnTo>
                  <a:pt x="779" y="2074"/>
                </a:lnTo>
                <a:lnTo>
                  <a:pt x="775" y="2085"/>
                </a:lnTo>
                <a:lnTo>
                  <a:pt x="773" y="2099"/>
                </a:lnTo>
                <a:lnTo>
                  <a:pt x="773" y="2112"/>
                </a:lnTo>
                <a:lnTo>
                  <a:pt x="775" y="2126"/>
                </a:lnTo>
                <a:lnTo>
                  <a:pt x="781" y="2141"/>
                </a:lnTo>
                <a:lnTo>
                  <a:pt x="788" y="2154"/>
                </a:lnTo>
                <a:lnTo>
                  <a:pt x="798" y="2170"/>
                </a:lnTo>
                <a:lnTo>
                  <a:pt x="694" y="2245"/>
                </a:lnTo>
                <a:close/>
                <a:moveTo>
                  <a:pt x="694" y="1976"/>
                </a:moveTo>
                <a:lnTo>
                  <a:pt x="708" y="1963"/>
                </a:lnTo>
                <a:lnTo>
                  <a:pt x="725" y="1949"/>
                </a:lnTo>
                <a:lnTo>
                  <a:pt x="742" y="1938"/>
                </a:lnTo>
                <a:lnTo>
                  <a:pt x="763" y="1924"/>
                </a:lnTo>
                <a:lnTo>
                  <a:pt x="787" y="1913"/>
                </a:lnTo>
                <a:lnTo>
                  <a:pt x="811" y="1903"/>
                </a:lnTo>
                <a:lnTo>
                  <a:pt x="838" y="1894"/>
                </a:lnTo>
                <a:lnTo>
                  <a:pt x="869" y="1884"/>
                </a:lnTo>
                <a:lnTo>
                  <a:pt x="902" y="1876"/>
                </a:lnTo>
                <a:lnTo>
                  <a:pt x="936" y="1870"/>
                </a:lnTo>
                <a:lnTo>
                  <a:pt x="973" y="1863"/>
                </a:lnTo>
                <a:lnTo>
                  <a:pt x="1011" y="1859"/>
                </a:lnTo>
                <a:lnTo>
                  <a:pt x="1053" y="1855"/>
                </a:lnTo>
                <a:lnTo>
                  <a:pt x="1097" y="1851"/>
                </a:lnTo>
                <a:lnTo>
                  <a:pt x="1145" y="1849"/>
                </a:lnTo>
                <a:lnTo>
                  <a:pt x="1195" y="1849"/>
                </a:lnTo>
                <a:lnTo>
                  <a:pt x="1195" y="1978"/>
                </a:lnTo>
                <a:lnTo>
                  <a:pt x="1113" y="1980"/>
                </a:lnTo>
                <a:lnTo>
                  <a:pt x="1040" y="1984"/>
                </a:lnTo>
                <a:lnTo>
                  <a:pt x="1007" y="1988"/>
                </a:lnTo>
                <a:lnTo>
                  <a:pt x="977" y="1991"/>
                </a:lnTo>
                <a:lnTo>
                  <a:pt x="948" y="1995"/>
                </a:lnTo>
                <a:lnTo>
                  <a:pt x="923" y="2001"/>
                </a:lnTo>
                <a:lnTo>
                  <a:pt x="898" y="2007"/>
                </a:lnTo>
                <a:lnTo>
                  <a:pt x="877" y="2014"/>
                </a:lnTo>
                <a:lnTo>
                  <a:pt x="856" y="2020"/>
                </a:lnTo>
                <a:lnTo>
                  <a:pt x="838" y="2028"/>
                </a:lnTo>
                <a:lnTo>
                  <a:pt x="823" y="2037"/>
                </a:lnTo>
                <a:lnTo>
                  <a:pt x="810" y="2045"/>
                </a:lnTo>
                <a:lnTo>
                  <a:pt x="798" y="2055"/>
                </a:lnTo>
                <a:lnTo>
                  <a:pt x="788" y="2064"/>
                </a:lnTo>
                <a:lnTo>
                  <a:pt x="694" y="1976"/>
                </a:lnTo>
                <a:close/>
              </a:path>
            </a:pathLst>
          </a:custGeom>
          <a:solidFill>
            <a:srgbClr val="FF3300"/>
          </a:solidFill>
          <a:ln w="9525">
            <a:round/>
            <a:headEnd/>
            <a:tailEnd/>
          </a:ln>
          <a:scene3d>
            <a:camera prst="legacyObliqueRight"/>
            <a:lightRig rig="legacyFlat2" dir="t"/>
          </a:scene3d>
          <a:sp3d extrusionH="100000" prstMaterial="legacyMatte">
            <a:bevelT w="13500" h="13500" prst="angle"/>
            <a:bevelB w="13500" h="13500" prst="angle"/>
            <a:extrusionClr>
              <a:srgbClr val="FF3300"/>
            </a:extrusionClr>
          </a:sp3d>
        </p:spPr>
        <p:txBody>
          <a:bodyPr>
            <a:flatTx/>
          </a:bodyPr>
          <a:lstStyle/>
          <a:p>
            <a:pPr defTabSz="685800"/>
            <a:endParaRPr lang="it-IT" sz="1350">
              <a:solidFill>
                <a:srgbClr val="000000"/>
              </a:solidFill>
              <a:latin typeface="Arial"/>
            </a:endParaRPr>
          </a:p>
        </p:txBody>
      </p:sp>
      <p:sp>
        <p:nvSpPr>
          <p:cNvPr id="46144" name="Text Box 64"/>
          <p:cNvSpPr txBox="1">
            <a:spLocks noChangeArrowheads="1"/>
          </p:cNvSpPr>
          <p:nvPr/>
        </p:nvSpPr>
        <p:spPr bwMode="auto">
          <a:xfrm>
            <a:off x="5610226" y="3869532"/>
            <a:ext cx="215123"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defTabSz="685800" eaLnBrk="1" hangingPunct="1">
              <a:spcBef>
                <a:spcPct val="0"/>
              </a:spcBef>
              <a:buNone/>
            </a:pPr>
            <a:r>
              <a:rPr lang="it-IT" altLang="it-IT" sz="1050">
                <a:solidFill>
                  <a:srgbClr val="FF3300"/>
                </a:solidFill>
              </a:rPr>
              <a:t>-</a:t>
            </a:r>
            <a:endParaRPr lang="en-US" altLang="it-IT" sz="1050">
              <a:solidFill>
                <a:srgbClr val="FF3300"/>
              </a:solidFill>
            </a:endParaRPr>
          </a:p>
        </p:txBody>
      </p:sp>
      <p:sp>
        <p:nvSpPr>
          <p:cNvPr id="46145" name="Text Box 65"/>
          <p:cNvSpPr txBox="1">
            <a:spLocks noChangeArrowheads="1"/>
          </p:cNvSpPr>
          <p:nvPr/>
        </p:nvSpPr>
        <p:spPr bwMode="auto">
          <a:xfrm>
            <a:off x="5560219" y="3717131"/>
            <a:ext cx="22955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defTabSz="685800" eaLnBrk="1" hangingPunct="1">
              <a:spcBef>
                <a:spcPct val="0"/>
              </a:spcBef>
              <a:buNone/>
            </a:pPr>
            <a:r>
              <a:rPr lang="it-IT" altLang="it-IT" sz="900">
                <a:solidFill>
                  <a:srgbClr val="FF3300"/>
                </a:solidFill>
              </a:rPr>
              <a:t>+</a:t>
            </a:r>
            <a:endParaRPr lang="en-US" altLang="it-IT" sz="900">
              <a:solidFill>
                <a:srgbClr val="FF3300"/>
              </a:solidFill>
            </a:endParaRPr>
          </a:p>
        </p:txBody>
      </p:sp>
      <p:pic>
        <p:nvPicPr>
          <p:cNvPr id="46146" name="Picture 6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5125766">
            <a:off x="2905721" y="2868812"/>
            <a:ext cx="620316" cy="664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48" name="Picture 6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943225" y="3577828"/>
            <a:ext cx="263129" cy="794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149" name="Line 69"/>
          <p:cNvSpPr>
            <a:spLocks noChangeShapeType="1"/>
          </p:cNvSpPr>
          <p:nvPr/>
        </p:nvSpPr>
        <p:spPr bwMode="auto">
          <a:xfrm flipH="1" flipV="1">
            <a:off x="3000375" y="3504010"/>
            <a:ext cx="14288" cy="142875"/>
          </a:xfrm>
          <a:prstGeom prst="line">
            <a:avLst/>
          </a:prstGeom>
          <a:noFill/>
          <a:ln w="28575">
            <a:solidFill>
              <a:srgbClr val="FF3300"/>
            </a:solidFill>
            <a:prstDash val="sysDot"/>
            <a:round/>
            <a:headEnd/>
            <a:tailEnd/>
          </a:ln>
          <a:extLst>
            <a:ext uri="{909E8E84-426E-40DD-AFC4-6F175D3DCCD1}">
              <a14:hiddenFill xmlns:a14="http://schemas.microsoft.com/office/drawing/2010/main">
                <a:noFill/>
              </a14:hiddenFill>
            </a:ext>
          </a:extLst>
        </p:spPr>
        <p:txBody>
          <a:bodyPr/>
          <a:lstStyle/>
          <a:p>
            <a:pPr defTabSz="685800"/>
            <a:endParaRPr lang="it-IT" sz="1350">
              <a:solidFill>
                <a:srgbClr val="000000"/>
              </a:solidFill>
              <a:latin typeface="Arial"/>
            </a:endParaRPr>
          </a:p>
        </p:txBody>
      </p:sp>
      <p:sp>
        <p:nvSpPr>
          <p:cNvPr id="46151" name="AutoShape 71"/>
          <p:cNvSpPr>
            <a:spLocks/>
          </p:cNvSpPr>
          <p:nvPr/>
        </p:nvSpPr>
        <p:spPr bwMode="auto">
          <a:xfrm>
            <a:off x="2007394" y="2110980"/>
            <a:ext cx="914400" cy="492919"/>
          </a:xfrm>
          <a:prstGeom prst="borderCallout3">
            <a:avLst>
              <a:gd name="adj1" fmla="val 17394"/>
              <a:gd name="adj2" fmla="val -6250"/>
              <a:gd name="adj3" fmla="val 17394"/>
              <a:gd name="adj4" fmla="val -17190"/>
              <a:gd name="adj5" fmla="val 157972"/>
              <a:gd name="adj6" fmla="val -17190"/>
              <a:gd name="adj7" fmla="val 298551"/>
              <a:gd name="adj8" fmla="val 101565"/>
            </a:avLst>
          </a:prstGeom>
          <a:solidFill>
            <a:srgbClr val="FFFFC9"/>
          </a:solidFill>
          <a:ln w="9525">
            <a:solidFill>
              <a:schemeClr val="tx1"/>
            </a:solidFill>
            <a:miter lim="800000"/>
            <a:headEnd/>
            <a:tailEnd/>
          </a:ln>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defTabSz="685800" eaLnBrk="1" hangingPunct="1">
              <a:spcBef>
                <a:spcPct val="0"/>
              </a:spcBef>
              <a:buNone/>
            </a:pPr>
            <a:r>
              <a:rPr lang="it-IT" altLang="it-IT" sz="1200">
                <a:solidFill>
                  <a:srgbClr val="000000"/>
                </a:solidFill>
                <a:latin typeface="Comic Sans MS" pitchFamily="66" charset="0"/>
              </a:rPr>
              <a:t>Legame a idrogeno</a:t>
            </a:r>
            <a:endParaRPr lang="en-US" altLang="it-IT" sz="1200">
              <a:solidFill>
                <a:srgbClr val="000000"/>
              </a:solidFill>
              <a:latin typeface="Comic Sans MS" pitchFamily="66" charset="0"/>
            </a:endParaRPr>
          </a:p>
        </p:txBody>
      </p:sp>
      <p:sp>
        <p:nvSpPr>
          <p:cNvPr id="46152" name="AutoShape 72"/>
          <p:cNvSpPr>
            <a:spLocks/>
          </p:cNvSpPr>
          <p:nvPr/>
        </p:nvSpPr>
        <p:spPr bwMode="auto">
          <a:xfrm>
            <a:off x="3328988" y="1710930"/>
            <a:ext cx="914400" cy="492919"/>
          </a:xfrm>
          <a:prstGeom prst="borderCallout3">
            <a:avLst>
              <a:gd name="adj1" fmla="val 17394"/>
              <a:gd name="adj2" fmla="val 106250"/>
              <a:gd name="adj3" fmla="val 17394"/>
              <a:gd name="adj4" fmla="val 106250"/>
              <a:gd name="adj5" fmla="val 52176"/>
              <a:gd name="adj6" fmla="val 106250"/>
              <a:gd name="adj7" fmla="val 324639"/>
              <a:gd name="adj8" fmla="val 88282"/>
            </a:avLst>
          </a:prstGeom>
          <a:solidFill>
            <a:srgbClr val="FFFFC9"/>
          </a:solidFill>
          <a:ln w="9525">
            <a:solidFill>
              <a:schemeClr val="tx1"/>
            </a:solidFill>
            <a:miter lim="800000"/>
            <a:headEnd/>
            <a:tailEnd/>
          </a:ln>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defTabSz="685800" eaLnBrk="1" hangingPunct="1">
              <a:spcBef>
                <a:spcPct val="0"/>
              </a:spcBef>
              <a:buNone/>
            </a:pPr>
            <a:r>
              <a:rPr lang="it-IT" altLang="it-IT" sz="1200">
                <a:solidFill>
                  <a:srgbClr val="000000"/>
                </a:solidFill>
                <a:latin typeface="Comic Sans MS" pitchFamily="66" charset="0"/>
              </a:rPr>
              <a:t>Ponte disolfuro</a:t>
            </a:r>
            <a:endParaRPr lang="en-US" altLang="it-IT" sz="1200">
              <a:solidFill>
                <a:srgbClr val="000000"/>
              </a:solidFill>
              <a:latin typeface="Comic Sans MS" pitchFamily="66" charset="0"/>
            </a:endParaRPr>
          </a:p>
        </p:txBody>
      </p:sp>
      <p:sp>
        <p:nvSpPr>
          <p:cNvPr id="46153" name="AutoShape 73"/>
          <p:cNvSpPr>
            <a:spLocks/>
          </p:cNvSpPr>
          <p:nvPr/>
        </p:nvSpPr>
        <p:spPr bwMode="auto">
          <a:xfrm>
            <a:off x="5800725" y="2275286"/>
            <a:ext cx="914400" cy="492919"/>
          </a:xfrm>
          <a:prstGeom prst="borderCallout3">
            <a:avLst>
              <a:gd name="adj1" fmla="val 17394"/>
              <a:gd name="adj2" fmla="val 106250"/>
              <a:gd name="adj3" fmla="val 17394"/>
              <a:gd name="adj4" fmla="val 141537"/>
              <a:gd name="adj5" fmla="val 278505"/>
              <a:gd name="adj6" fmla="val 141537"/>
              <a:gd name="adj7" fmla="val 333333"/>
              <a:gd name="adj8" fmla="val -32815"/>
            </a:avLst>
          </a:prstGeom>
          <a:solidFill>
            <a:srgbClr val="FFFFC9"/>
          </a:solidFill>
          <a:ln w="9525">
            <a:solidFill>
              <a:schemeClr val="tx1"/>
            </a:solidFill>
            <a:miter lim="800000"/>
            <a:headEnd/>
            <a:tailEnd/>
          </a:ln>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defTabSz="685800" eaLnBrk="1" hangingPunct="1">
              <a:spcBef>
                <a:spcPct val="0"/>
              </a:spcBef>
              <a:buNone/>
            </a:pPr>
            <a:r>
              <a:rPr lang="it-IT" altLang="it-IT" sz="1200">
                <a:solidFill>
                  <a:srgbClr val="000000"/>
                </a:solidFill>
                <a:latin typeface="Comic Sans MS" pitchFamily="66" charset="0"/>
              </a:rPr>
              <a:t>Legame ionico</a:t>
            </a:r>
            <a:endParaRPr lang="en-US" altLang="it-IT" sz="1200">
              <a:solidFill>
                <a:srgbClr val="000000"/>
              </a:solidFill>
              <a:latin typeface="Comic Sans MS" pitchFamily="66" charset="0"/>
            </a:endParaRPr>
          </a:p>
        </p:txBody>
      </p:sp>
      <p:sp>
        <p:nvSpPr>
          <p:cNvPr id="46154" name="AutoShape 74"/>
          <p:cNvSpPr>
            <a:spLocks/>
          </p:cNvSpPr>
          <p:nvPr/>
        </p:nvSpPr>
        <p:spPr bwMode="auto">
          <a:xfrm>
            <a:off x="1785938" y="3982642"/>
            <a:ext cx="990600" cy="454819"/>
          </a:xfrm>
          <a:prstGeom prst="borderCallout3">
            <a:avLst>
              <a:gd name="adj1" fmla="val 18847"/>
              <a:gd name="adj2" fmla="val -5769"/>
              <a:gd name="adj3" fmla="val 18847"/>
              <a:gd name="adj4" fmla="val -18389"/>
              <a:gd name="adj5" fmla="val 171991"/>
              <a:gd name="adj6" fmla="val -18389"/>
              <a:gd name="adj7" fmla="val 232463"/>
              <a:gd name="adj8" fmla="val 281972"/>
            </a:avLst>
          </a:prstGeom>
          <a:solidFill>
            <a:srgbClr val="FFFFC9"/>
          </a:solidFill>
          <a:ln w="9525">
            <a:solidFill>
              <a:schemeClr val="tx1"/>
            </a:solidFill>
            <a:miter lim="800000"/>
            <a:headEnd/>
            <a:tailEnd/>
          </a:ln>
        </p:spPr>
        <p:txBody>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defTabSz="685800" eaLnBrk="1" hangingPunct="1">
              <a:spcBef>
                <a:spcPct val="0"/>
              </a:spcBef>
              <a:buNone/>
            </a:pPr>
            <a:r>
              <a:rPr lang="it-IT" altLang="it-IT" sz="1200">
                <a:solidFill>
                  <a:srgbClr val="000000"/>
                </a:solidFill>
                <a:latin typeface="Comic Sans MS" pitchFamily="66" charset="0"/>
              </a:rPr>
              <a:t>Interazioni idrofobiche</a:t>
            </a:r>
            <a:endParaRPr lang="en-US" altLang="it-IT" sz="1200">
              <a:solidFill>
                <a:srgbClr val="000000"/>
              </a:solidFill>
              <a:latin typeface="Comic Sans MS" pitchFamily="66" charset="0"/>
            </a:endParaRPr>
          </a:p>
        </p:txBody>
      </p:sp>
      <p:sp>
        <p:nvSpPr>
          <p:cNvPr id="46157" name="Text Box 77"/>
          <p:cNvSpPr txBox="1">
            <a:spLocks noChangeArrowheads="1"/>
          </p:cNvSpPr>
          <p:nvPr/>
        </p:nvSpPr>
        <p:spPr bwMode="auto">
          <a:xfrm>
            <a:off x="1467670" y="971551"/>
            <a:ext cx="4171335" cy="369332"/>
          </a:xfrm>
          <a:prstGeom prst="rect">
            <a:avLst/>
          </a:prstGeom>
          <a:noFill/>
          <a:ln w="9525">
            <a:solidFill>
              <a:schemeClr val="accent2"/>
            </a:solidFill>
            <a:miter lim="800000"/>
            <a:headEnd/>
            <a:tailEnd/>
          </a:ln>
          <a:effectLst/>
        </p:spPr>
        <p:txBody>
          <a:bodyPr wrap="none">
            <a:spAutoFit/>
          </a:bodyPr>
          <a:lstStyle/>
          <a:p>
            <a:pPr defTabSz="685800">
              <a:defRPr/>
            </a:pPr>
            <a:r>
              <a:rPr lang="it-IT" sz="2700" dirty="0">
                <a:solidFill>
                  <a:srgbClr val="000000"/>
                </a:solidFill>
                <a:effectLst>
                  <a:outerShdw blurRad="38100" dist="38100" dir="2700000" algn="tl">
                    <a:srgbClr val="000000"/>
                  </a:outerShdw>
                </a:effectLst>
                <a:latin typeface="Comic Sans MS" pitchFamily="66" charset="0"/>
              </a:rPr>
              <a:t>struttura terziaria </a:t>
            </a:r>
            <a:r>
              <a:rPr lang="it-IT" sz="2700" dirty="0" err="1">
                <a:solidFill>
                  <a:srgbClr val="000000"/>
                </a:solidFill>
                <a:effectLst>
                  <a:outerShdw blurRad="38100" dist="38100" dir="2700000" algn="tl">
                    <a:srgbClr val="000000"/>
                  </a:outerShdw>
                </a:effectLst>
                <a:latin typeface="Comic Sans MS" pitchFamily="66" charset="0"/>
              </a:rPr>
              <a:t>prot</a:t>
            </a:r>
            <a:r>
              <a:rPr lang="it-IT" sz="2700" dirty="0">
                <a:solidFill>
                  <a:srgbClr val="000000"/>
                </a:solidFill>
                <a:effectLst>
                  <a:outerShdw blurRad="38100" dist="38100" dir="2700000" algn="tl">
                    <a:srgbClr val="000000"/>
                  </a:outerShdw>
                </a:effectLst>
                <a:latin typeface="Comic Sans MS" pitchFamily="66" charset="0"/>
              </a:rPr>
              <a:t> </a:t>
            </a:r>
            <a:r>
              <a:rPr lang="it-IT" sz="2700" dirty="0">
                <a:solidFill>
                  <a:srgbClr val="FF0000"/>
                </a:solidFill>
                <a:effectLst>
                  <a:outerShdw blurRad="38100" dist="38100" dir="2700000" algn="tl">
                    <a:srgbClr val="000000"/>
                  </a:outerShdw>
                </a:effectLst>
                <a:latin typeface="Comic Sans MS" pitchFamily="66" charset="0"/>
              </a:rPr>
              <a:t>GLOBULARI</a:t>
            </a:r>
          </a:p>
        </p:txBody>
      </p:sp>
      <p:sp>
        <p:nvSpPr>
          <p:cNvPr id="81938" name="Text Box 55"/>
          <p:cNvSpPr txBox="1">
            <a:spLocks noChangeArrowheads="1"/>
          </p:cNvSpPr>
          <p:nvPr/>
        </p:nvSpPr>
        <p:spPr bwMode="auto">
          <a:xfrm>
            <a:off x="5381626" y="1741885"/>
            <a:ext cx="151195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defTabSz="685800" eaLnBrk="1" hangingPunct="1">
              <a:spcBef>
                <a:spcPct val="0"/>
              </a:spcBef>
              <a:buNone/>
            </a:pPr>
            <a:r>
              <a:rPr lang="it-IT" altLang="it-IT" sz="1800" b="1">
                <a:solidFill>
                  <a:srgbClr val="FF3300"/>
                </a:solidFill>
              </a:rPr>
              <a:t>Es:  MIOGLOBINA</a:t>
            </a:r>
          </a:p>
        </p:txBody>
      </p:sp>
      <p:pic>
        <p:nvPicPr>
          <p:cNvPr id="81939" name="Picture 56"/>
          <p:cNvPicPr>
            <a:picLocks noChangeAspect="1" noChangeArrowheads="1"/>
          </p:cNvPicPr>
          <p:nvPr/>
        </p:nvPicPr>
        <p:blipFill>
          <a:blip r:embed="rId8" cstate="print">
            <a:extLst>
              <a:ext uri="{28A0092B-C50C-407E-A947-70E740481C1C}">
                <a14:useLocalDpi xmlns:a14="http://schemas.microsoft.com/office/drawing/2010/main" val="0"/>
              </a:ext>
            </a:extLst>
          </a:blip>
          <a:srcRect l="3899" t="4210" r="50044" b="48045"/>
          <a:stretch>
            <a:fillRect/>
          </a:stretch>
        </p:blipFill>
        <p:spPr bwMode="auto">
          <a:xfrm>
            <a:off x="6546057" y="3910013"/>
            <a:ext cx="1454944"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4852283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6" fill="hold" grpId="0" nodeType="clickEffect">
                                  <p:stCondLst>
                                    <p:cond delay="0"/>
                                  </p:stCondLst>
                                  <p:childTnLst>
                                    <p:set>
                                      <p:cBhvr>
                                        <p:cTn id="6" dur="1" fill="hold">
                                          <p:stCondLst>
                                            <p:cond delay="0"/>
                                          </p:stCondLst>
                                        </p:cTn>
                                        <p:tgtEl>
                                          <p:spTgt spid="46157"/>
                                        </p:tgtEl>
                                        <p:attrNameLst>
                                          <p:attrName>style.visibility</p:attrName>
                                        </p:attrNameLst>
                                      </p:cBhvr>
                                      <p:to>
                                        <p:strVal val="visible"/>
                                      </p:to>
                                    </p:set>
                                    <p:animEffect transition="in" filter="strips(downRight)">
                                      <p:cBhvr>
                                        <p:cTn id="7" dur="500"/>
                                        <p:tgtEl>
                                          <p:spTgt spid="4615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6097"/>
                                        </p:tgtEl>
                                        <p:attrNameLst>
                                          <p:attrName>style.visibility</p:attrName>
                                        </p:attrNameLst>
                                      </p:cBhvr>
                                      <p:to>
                                        <p:strVal val="visible"/>
                                      </p:to>
                                    </p:set>
                                    <p:animEffect transition="in" filter="fade">
                                      <p:cBhvr>
                                        <p:cTn id="12" dur="2000"/>
                                        <p:tgtEl>
                                          <p:spTgt spid="4609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46146"/>
                                        </p:tgtEl>
                                        <p:attrNameLst>
                                          <p:attrName>style.visibility</p:attrName>
                                        </p:attrNameLst>
                                      </p:cBhvr>
                                      <p:to>
                                        <p:strVal val="visible"/>
                                      </p:to>
                                    </p:set>
                                    <p:animEffect transition="in" filter="fade">
                                      <p:cBhvr>
                                        <p:cTn id="17" dur="2000"/>
                                        <p:tgtEl>
                                          <p:spTgt spid="46146"/>
                                        </p:tgtEl>
                                      </p:cBhvr>
                                    </p:animEffect>
                                  </p:childTnLst>
                                </p:cTn>
                              </p:par>
                              <p:par>
                                <p:cTn id="18" presetID="10" presetClass="entr" presetSubtype="0" fill="hold" nodeType="withEffect">
                                  <p:stCondLst>
                                    <p:cond delay="0"/>
                                  </p:stCondLst>
                                  <p:childTnLst>
                                    <p:set>
                                      <p:cBhvr>
                                        <p:cTn id="19" dur="1" fill="hold">
                                          <p:stCondLst>
                                            <p:cond delay="0"/>
                                          </p:stCondLst>
                                        </p:cTn>
                                        <p:tgtEl>
                                          <p:spTgt spid="46148"/>
                                        </p:tgtEl>
                                        <p:attrNameLst>
                                          <p:attrName>style.visibility</p:attrName>
                                        </p:attrNameLst>
                                      </p:cBhvr>
                                      <p:to>
                                        <p:strVal val="visible"/>
                                      </p:to>
                                    </p:set>
                                    <p:animEffect transition="in" filter="fade">
                                      <p:cBhvr>
                                        <p:cTn id="20" dur="2000"/>
                                        <p:tgtEl>
                                          <p:spTgt spid="4614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6149"/>
                                        </p:tgtEl>
                                        <p:attrNameLst>
                                          <p:attrName>style.visibility</p:attrName>
                                        </p:attrNameLst>
                                      </p:cBhvr>
                                      <p:to>
                                        <p:strVal val="visible"/>
                                      </p:to>
                                    </p:set>
                                    <p:animEffect transition="in" filter="fade">
                                      <p:cBhvr>
                                        <p:cTn id="23" dur="2000"/>
                                        <p:tgtEl>
                                          <p:spTgt spid="46149"/>
                                        </p:tgtEl>
                                      </p:cBhvr>
                                    </p:animEffect>
                                  </p:childTnLst>
                                </p:cTn>
                              </p:par>
                            </p:childTnLst>
                          </p:cTn>
                        </p:par>
                        <p:par>
                          <p:cTn id="24" fill="hold" nodeType="afterGroup">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46151"/>
                                        </p:tgtEl>
                                        <p:attrNameLst>
                                          <p:attrName>style.visibility</p:attrName>
                                        </p:attrNameLst>
                                      </p:cBhvr>
                                      <p:to>
                                        <p:strVal val="visible"/>
                                      </p:to>
                                    </p:set>
                                    <p:animEffect transition="in" filter="fade">
                                      <p:cBhvr>
                                        <p:cTn id="27" dur="2000"/>
                                        <p:tgtEl>
                                          <p:spTgt spid="46151"/>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nodeType="clickEffect">
                                  <p:stCondLst>
                                    <p:cond delay="0"/>
                                  </p:stCondLst>
                                  <p:childTnLst>
                                    <p:set>
                                      <p:cBhvr>
                                        <p:cTn id="31" dur="1" fill="hold">
                                          <p:stCondLst>
                                            <p:cond delay="0"/>
                                          </p:stCondLst>
                                        </p:cTn>
                                        <p:tgtEl>
                                          <p:spTgt spid="46102"/>
                                        </p:tgtEl>
                                        <p:attrNameLst>
                                          <p:attrName>style.visibility</p:attrName>
                                        </p:attrNameLst>
                                      </p:cBhvr>
                                      <p:to>
                                        <p:strVal val="visible"/>
                                      </p:to>
                                    </p:set>
                                    <p:animEffect transition="in" filter="fade">
                                      <p:cBhvr>
                                        <p:cTn id="32" dur="2000"/>
                                        <p:tgtEl>
                                          <p:spTgt spid="46102"/>
                                        </p:tgtEl>
                                      </p:cBhvr>
                                    </p:animEffect>
                                  </p:childTnLst>
                                </p:cTn>
                              </p:par>
                            </p:childTnLst>
                          </p:cTn>
                        </p:par>
                        <p:par>
                          <p:cTn id="33" fill="hold" nodeType="afterGroup">
                            <p:stCondLst>
                              <p:cond delay="2000"/>
                            </p:stCondLst>
                            <p:childTnLst>
                              <p:par>
                                <p:cTn id="34" presetID="10" presetClass="entr" presetSubtype="0" fill="hold" grpId="0" nodeType="afterEffect">
                                  <p:stCondLst>
                                    <p:cond delay="0"/>
                                  </p:stCondLst>
                                  <p:childTnLst>
                                    <p:set>
                                      <p:cBhvr>
                                        <p:cTn id="35" dur="1" fill="hold">
                                          <p:stCondLst>
                                            <p:cond delay="0"/>
                                          </p:stCondLst>
                                        </p:cTn>
                                        <p:tgtEl>
                                          <p:spTgt spid="46152"/>
                                        </p:tgtEl>
                                        <p:attrNameLst>
                                          <p:attrName>style.visibility</p:attrName>
                                        </p:attrNameLst>
                                      </p:cBhvr>
                                      <p:to>
                                        <p:strVal val="visible"/>
                                      </p:to>
                                    </p:set>
                                    <p:animEffect transition="in" filter="fade">
                                      <p:cBhvr>
                                        <p:cTn id="36" dur="2000"/>
                                        <p:tgtEl>
                                          <p:spTgt spid="46152"/>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10" presetClass="entr" presetSubtype="0" fill="hold" nodeType="clickEffect">
                                  <p:stCondLst>
                                    <p:cond delay="0"/>
                                  </p:stCondLst>
                                  <p:childTnLst>
                                    <p:set>
                                      <p:cBhvr>
                                        <p:cTn id="40" dur="1" fill="hold">
                                          <p:stCondLst>
                                            <p:cond delay="0"/>
                                          </p:stCondLst>
                                        </p:cTn>
                                        <p:tgtEl>
                                          <p:spTgt spid="2"/>
                                        </p:tgtEl>
                                        <p:attrNameLst>
                                          <p:attrName>style.visibility</p:attrName>
                                        </p:attrNameLst>
                                      </p:cBhvr>
                                      <p:to>
                                        <p:strVal val="visible"/>
                                      </p:to>
                                    </p:set>
                                    <p:animEffect transition="in" filter="fade">
                                      <p:cBhvr>
                                        <p:cTn id="41" dur="2000"/>
                                        <p:tgtEl>
                                          <p:spTgt spid="2"/>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46145"/>
                                        </p:tgtEl>
                                        <p:attrNameLst>
                                          <p:attrName>style.visibility</p:attrName>
                                        </p:attrNameLst>
                                      </p:cBhvr>
                                      <p:to>
                                        <p:strVal val="visible"/>
                                      </p:to>
                                    </p:set>
                                    <p:animEffect transition="in" filter="fade">
                                      <p:cBhvr>
                                        <p:cTn id="44" dur="2000"/>
                                        <p:tgtEl>
                                          <p:spTgt spid="46145"/>
                                        </p:tgtEl>
                                      </p:cBhvr>
                                    </p:animEffect>
                                  </p:childTnLst>
                                </p:cTn>
                              </p:par>
                            </p:childTnLst>
                          </p:cTn>
                        </p:par>
                        <p:par>
                          <p:cTn id="45" fill="hold" nodeType="afterGroup">
                            <p:stCondLst>
                              <p:cond delay="2000"/>
                            </p:stCondLst>
                            <p:childTnLst>
                              <p:par>
                                <p:cTn id="46" presetID="10" presetClass="entr" presetSubtype="0" fill="hold" nodeType="afterEffect">
                                  <p:stCondLst>
                                    <p:cond delay="0"/>
                                  </p:stCondLst>
                                  <p:childTnLst>
                                    <p:set>
                                      <p:cBhvr>
                                        <p:cTn id="47" dur="1" fill="hold">
                                          <p:stCondLst>
                                            <p:cond delay="0"/>
                                          </p:stCondLst>
                                        </p:cTn>
                                        <p:tgtEl>
                                          <p:spTgt spid="3"/>
                                        </p:tgtEl>
                                        <p:attrNameLst>
                                          <p:attrName>style.visibility</p:attrName>
                                        </p:attrNameLst>
                                      </p:cBhvr>
                                      <p:to>
                                        <p:strVal val="visible"/>
                                      </p:to>
                                    </p:set>
                                    <p:animEffect transition="in" filter="fade">
                                      <p:cBhvr>
                                        <p:cTn id="48" dur="2000"/>
                                        <p:tgtEl>
                                          <p:spTgt spid="3"/>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46144"/>
                                        </p:tgtEl>
                                        <p:attrNameLst>
                                          <p:attrName>style.visibility</p:attrName>
                                        </p:attrNameLst>
                                      </p:cBhvr>
                                      <p:to>
                                        <p:strVal val="visible"/>
                                      </p:to>
                                    </p:set>
                                    <p:animEffect transition="in" filter="fade">
                                      <p:cBhvr>
                                        <p:cTn id="51" dur="2000"/>
                                        <p:tgtEl>
                                          <p:spTgt spid="46144"/>
                                        </p:tgtEl>
                                      </p:cBhvr>
                                    </p:animEffect>
                                  </p:childTnLst>
                                </p:cTn>
                              </p:par>
                            </p:childTnLst>
                          </p:cTn>
                        </p:par>
                        <p:par>
                          <p:cTn id="52" fill="hold" nodeType="afterGroup">
                            <p:stCondLst>
                              <p:cond delay="4000"/>
                            </p:stCondLst>
                            <p:childTnLst>
                              <p:par>
                                <p:cTn id="53" presetID="10" presetClass="entr" presetSubtype="0" fill="hold" grpId="0" nodeType="afterEffect">
                                  <p:stCondLst>
                                    <p:cond delay="0"/>
                                  </p:stCondLst>
                                  <p:childTnLst>
                                    <p:set>
                                      <p:cBhvr>
                                        <p:cTn id="54" dur="1" fill="hold">
                                          <p:stCondLst>
                                            <p:cond delay="0"/>
                                          </p:stCondLst>
                                        </p:cTn>
                                        <p:tgtEl>
                                          <p:spTgt spid="46153"/>
                                        </p:tgtEl>
                                        <p:attrNameLst>
                                          <p:attrName>style.visibility</p:attrName>
                                        </p:attrNameLst>
                                      </p:cBhvr>
                                      <p:to>
                                        <p:strVal val="visible"/>
                                      </p:to>
                                    </p:set>
                                    <p:animEffect transition="in" filter="fade">
                                      <p:cBhvr>
                                        <p:cTn id="55" dur="2000"/>
                                        <p:tgtEl>
                                          <p:spTgt spid="46153"/>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10" presetClass="entr" presetSubtype="0" fill="hold" nodeType="clickEffect">
                                  <p:stCondLst>
                                    <p:cond delay="0"/>
                                  </p:stCondLst>
                                  <p:childTnLst>
                                    <p:set>
                                      <p:cBhvr>
                                        <p:cTn id="59" dur="1" fill="hold">
                                          <p:stCondLst>
                                            <p:cond delay="0"/>
                                          </p:stCondLst>
                                        </p:cTn>
                                        <p:tgtEl>
                                          <p:spTgt spid="46099"/>
                                        </p:tgtEl>
                                        <p:attrNameLst>
                                          <p:attrName>style.visibility</p:attrName>
                                        </p:attrNameLst>
                                      </p:cBhvr>
                                      <p:to>
                                        <p:strVal val="visible"/>
                                      </p:to>
                                    </p:set>
                                    <p:animEffect transition="in" filter="fade">
                                      <p:cBhvr>
                                        <p:cTn id="60" dur="2000"/>
                                        <p:tgtEl>
                                          <p:spTgt spid="46099"/>
                                        </p:tgtEl>
                                      </p:cBhvr>
                                    </p:animEffect>
                                  </p:childTnLst>
                                </p:cTn>
                              </p:par>
                            </p:childTnLst>
                          </p:cTn>
                        </p:par>
                        <p:par>
                          <p:cTn id="61" fill="hold" nodeType="afterGroup">
                            <p:stCondLst>
                              <p:cond delay="2000"/>
                            </p:stCondLst>
                            <p:childTnLst>
                              <p:par>
                                <p:cTn id="62" presetID="10" presetClass="entr" presetSubtype="0" fill="hold" nodeType="afterEffect">
                                  <p:stCondLst>
                                    <p:cond delay="0"/>
                                  </p:stCondLst>
                                  <p:childTnLst>
                                    <p:set>
                                      <p:cBhvr>
                                        <p:cTn id="63" dur="1" fill="hold">
                                          <p:stCondLst>
                                            <p:cond delay="0"/>
                                          </p:stCondLst>
                                        </p:cTn>
                                        <p:tgtEl>
                                          <p:spTgt spid="46098"/>
                                        </p:tgtEl>
                                        <p:attrNameLst>
                                          <p:attrName>style.visibility</p:attrName>
                                        </p:attrNameLst>
                                      </p:cBhvr>
                                      <p:to>
                                        <p:strVal val="visible"/>
                                      </p:to>
                                    </p:set>
                                    <p:animEffect transition="in" filter="fade">
                                      <p:cBhvr>
                                        <p:cTn id="64" dur="2000"/>
                                        <p:tgtEl>
                                          <p:spTgt spid="46098"/>
                                        </p:tgtEl>
                                      </p:cBhvr>
                                    </p:animEffect>
                                  </p:childTnLst>
                                </p:cTn>
                              </p:par>
                            </p:childTnLst>
                          </p:cTn>
                        </p:par>
                        <p:par>
                          <p:cTn id="65" fill="hold" nodeType="afterGroup">
                            <p:stCondLst>
                              <p:cond delay="4000"/>
                            </p:stCondLst>
                            <p:childTnLst>
                              <p:par>
                                <p:cTn id="66" presetID="10" presetClass="entr" presetSubtype="0" fill="hold" grpId="0" nodeType="afterEffect">
                                  <p:stCondLst>
                                    <p:cond delay="0"/>
                                  </p:stCondLst>
                                  <p:childTnLst>
                                    <p:set>
                                      <p:cBhvr>
                                        <p:cTn id="67" dur="1" fill="hold">
                                          <p:stCondLst>
                                            <p:cond delay="0"/>
                                          </p:stCondLst>
                                        </p:cTn>
                                        <p:tgtEl>
                                          <p:spTgt spid="46154"/>
                                        </p:tgtEl>
                                        <p:attrNameLst>
                                          <p:attrName>style.visibility</p:attrName>
                                        </p:attrNameLst>
                                      </p:cBhvr>
                                      <p:to>
                                        <p:strVal val="visible"/>
                                      </p:to>
                                    </p:set>
                                    <p:animEffect transition="in" filter="fade">
                                      <p:cBhvr>
                                        <p:cTn id="68" dur="2000"/>
                                        <p:tgtEl>
                                          <p:spTgt spid="46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97" grpId="0" animBg="1"/>
      <p:bldP spid="46144" grpId="0"/>
      <p:bldP spid="46145" grpId="0"/>
      <p:bldP spid="46149" grpId="0" animBg="1"/>
      <p:bldP spid="46151" grpId="0" animBg="1"/>
      <p:bldP spid="46152" grpId="0" animBg="1"/>
      <p:bldP spid="46153" grpId="0" animBg="1"/>
      <p:bldP spid="46154" grpId="0" animBg="1"/>
      <p:bldP spid="46157"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54" name="Rectangle 14"/>
          <p:cNvSpPr>
            <a:spLocks noChangeArrowheads="1"/>
          </p:cNvSpPr>
          <p:nvPr/>
        </p:nvSpPr>
        <p:spPr bwMode="auto">
          <a:xfrm>
            <a:off x="1520986" y="2036080"/>
            <a:ext cx="3086100" cy="261610"/>
          </a:xfrm>
          <a:prstGeom prst="rect">
            <a:avLst/>
          </a:prstGeom>
          <a:noFill/>
          <a:ln w="9525">
            <a:noFill/>
            <a:miter lim="800000"/>
            <a:headEnd/>
            <a:tailEnd/>
          </a:ln>
          <a:effectLst/>
        </p:spPr>
        <p:txBody>
          <a:bodyPr wrap="square">
            <a:spAutoFit/>
          </a:bodyPr>
          <a:lstStyle/>
          <a:p>
            <a:pPr algn="ctr" defTabSz="685800">
              <a:defRPr/>
            </a:pPr>
            <a:endParaRPr lang="it-IT" sz="1650" dirty="0">
              <a:solidFill>
                <a:srgbClr val="800080"/>
              </a:solidFill>
              <a:effectLst>
                <a:outerShdw blurRad="38100" dist="38100" dir="2700000" algn="tl">
                  <a:srgbClr val="C0C0C0"/>
                </a:outerShdw>
              </a:effectLst>
            </a:endParaRPr>
          </a:p>
        </p:txBody>
      </p:sp>
      <p:sp>
        <p:nvSpPr>
          <p:cNvPr id="11" name="Text Box 4"/>
          <p:cNvSpPr txBox="1">
            <a:spLocks noChangeArrowheads="1"/>
          </p:cNvSpPr>
          <p:nvPr/>
        </p:nvSpPr>
        <p:spPr bwMode="auto">
          <a:xfrm>
            <a:off x="1471751" y="235499"/>
            <a:ext cx="5474927" cy="1241365"/>
          </a:xfrm>
          <a:prstGeom prst="rect">
            <a:avLst/>
          </a:prstGeom>
          <a:solidFill>
            <a:schemeClr val="accent6">
              <a:lumMod val="20000"/>
              <a:lumOff val="80000"/>
            </a:schemeClr>
          </a:solidFill>
          <a:ln>
            <a:noFill/>
          </a:ln>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defTabSz="685800">
              <a:spcBef>
                <a:spcPct val="0"/>
              </a:spcBef>
              <a:buNone/>
            </a:pPr>
            <a:r>
              <a:rPr lang="it-IT" altLang="it-IT" sz="2800" dirty="0">
                <a:solidFill>
                  <a:srgbClr val="B40049"/>
                </a:solidFill>
                <a:latin typeface="Calibri" panose="020F0502020204030204" pitchFamily="34" charset="0"/>
              </a:rPr>
              <a:t>Durante il processo di avvolgimento della catena polipeptidica </a:t>
            </a:r>
            <a:r>
              <a:rPr lang="it-IT" altLang="it-IT" sz="2800" u="sng" dirty="0">
                <a:solidFill>
                  <a:srgbClr val="B40049"/>
                </a:solidFill>
                <a:latin typeface="Calibri" panose="020F0502020204030204" pitchFamily="34" charset="0"/>
              </a:rPr>
              <a:t>più strutture secondarie riconoscibili</a:t>
            </a:r>
            <a:r>
              <a:rPr lang="it-IT" altLang="it-IT" sz="2800" dirty="0">
                <a:solidFill>
                  <a:srgbClr val="B40049"/>
                </a:solidFill>
                <a:latin typeface="Calibri" panose="020F0502020204030204" pitchFamily="34" charset="0"/>
              </a:rPr>
              <a:t> si combinano formando </a:t>
            </a:r>
            <a:r>
              <a:rPr lang="it-IT" altLang="it-IT" sz="2800" b="1" dirty="0">
                <a:solidFill>
                  <a:srgbClr val="FF0000"/>
                </a:solidFill>
                <a:latin typeface="Calibri" panose="020F0502020204030204" pitchFamily="34" charset="0"/>
              </a:rPr>
              <a:t>i MOTIVI</a:t>
            </a:r>
          </a:p>
          <a:p>
            <a:pPr algn="ctr" defTabSz="685800">
              <a:spcBef>
                <a:spcPct val="0"/>
              </a:spcBef>
              <a:buNone/>
            </a:pPr>
            <a:r>
              <a:rPr lang="it-IT" altLang="it-IT" sz="2800" b="1" dirty="0">
                <a:solidFill>
                  <a:srgbClr val="FF0000"/>
                </a:solidFill>
                <a:latin typeface="Calibri" panose="020F0502020204030204" pitchFamily="34" charset="0"/>
              </a:rPr>
              <a:t> </a:t>
            </a:r>
            <a:r>
              <a:rPr lang="it-IT" altLang="it-IT" sz="2800" dirty="0">
                <a:solidFill>
                  <a:srgbClr val="B40049"/>
                </a:solidFill>
                <a:latin typeface="Calibri" panose="020F0502020204030204" pitchFamily="34" charset="0"/>
              </a:rPr>
              <a:t>(RIPIEGAMENTI o STRUTTURE SUPERSECONDARIE)</a:t>
            </a:r>
          </a:p>
        </p:txBody>
      </p:sp>
      <p:pic>
        <p:nvPicPr>
          <p:cNvPr id="12" name="Picture 19" descr="figure 4-17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57540" y="2023426"/>
            <a:ext cx="2293418" cy="1646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 name="Group 23"/>
          <p:cNvGrpSpPr>
            <a:grpSpLocks/>
          </p:cNvGrpSpPr>
          <p:nvPr/>
        </p:nvGrpSpPr>
        <p:grpSpPr bwMode="auto">
          <a:xfrm>
            <a:off x="1250764" y="3769560"/>
            <a:ext cx="3780899" cy="2128984"/>
            <a:chOff x="2507" y="868"/>
            <a:chExt cx="5149" cy="2065"/>
          </a:xfrm>
        </p:grpSpPr>
        <p:pic>
          <p:nvPicPr>
            <p:cNvPr id="14" name="Picture 16" descr="f025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99" y="868"/>
              <a:ext cx="2357" cy="2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 Box 6"/>
            <p:cNvSpPr txBox="1">
              <a:spLocks noChangeArrowheads="1"/>
            </p:cNvSpPr>
            <p:nvPr/>
          </p:nvSpPr>
          <p:spPr bwMode="auto">
            <a:xfrm>
              <a:off x="2507" y="1480"/>
              <a:ext cx="2682" cy="1045"/>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defTabSz="685800">
                <a:spcBef>
                  <a:spcPct val="0"/>
                </a:spcBef>
                <a:buNone/>
              </a:pPr>
              <a:r>
                <a:rPr lang="it-IT" altLang="it-IT" dirty="0">
                  <a:solidFill>
                    <a:srgbClr val="3333CC"/>
                  </a:solidFill>
                  <a:latin typeface="Calibri" panose="020F0502020204030204" pitchFamily="34" charset="0"/>
                </a:rPr>
                <a:t>Elica-ansa-elica </a:t>
              </a:r>
            </a:p>
            <a:p>
              <a:pPr algn="ctr" defTabSz="685800">
                <a:spcBef>
                  <a:spcPct val="0"/>
                </a:spcBef>
                <a:buNone/>
              </a:pPr>
              <a:r>
                <a:rPr lang="it-IT" altLang="it-IT" dirty="0">
                  <a:solidFill>
                    <a:srgbClr val="3333CC"/>
                  </a:solidFill>
                  <a:latin typeface="Calibri" panose="020F0502020204030204" pitchFamily="34" charset="0"/>
                </a:rPr>
                <a:t>es: proteine leganti calcio</a:t>
              </a:r>
            </a:p>
          </p:txBody>
        </p:sp>
      </p:grpSp>
      <p:sp>
        <p:nvSpPr>
          <p:cNvPr id="16" name="Text Box 20"/>
          <p:cNvSpPr txBox="1">
            <a:spLocks noChangeArrowheads="1"/>
          </p:cNvSpPr>
          <p:nvPr/>
        </p:nvSpPr>
        <p:spPr bwMode="auto">
          <a:xfrm>
            <a:off x="3831722" y="2197663"/>
            <a:ext cx="1200150" cy="261610"/>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defTabSz="685800">
              <a:spcBef>
                <a:spcPct val="0"/>
              </a:spcBef>
              <a:buNone/>
            </a:pPr>
            <a:r>
              <a:rPr lang="it-IT" altLang="it-IT" sz="1650" dirty="0">
                <a:solidFill>
                  <a:srgbClr val="3333CC"/>
                </a:solidFill>
                <a:latin typeface="Calibri" panose="020F0502020204030204" pitchFamily="34" charset="0"/>
              </a:rPr>
              <a:t>ansa </a:t>
            </a:r>
            <a:r>
              <a:rPr lang="el-GR" altLang="it-IT" sz="1650" dirty="0">
                <a:solidFill>
                  <a:srgbClr val="3333CC"/>
                </a:solidFill>
                <a:latin typeface="Calibri" panose="020F0502020204030204" pitchFamily="34" charset="0"/>
              </a:rPr>
              <a:t>β</a:t>
            </a:r>
            <a:r>
              <a:rPr lang="it-IT" altLang="it-IT" sz="1650" dirty="0">
                <a:solidFill>
                  <a:srgbClr val="3333CC"/>
                </a:solidFill>
                <a:latin typeface="Calibri" panose="020F0502020204030204" pitchFamily="34" charset="0"/>
              </a:rPr>
              <a:t>-</a:t>
            </a:r>
            <a:r>
              <a:rPr lang="el-GR" altLang="it-IT" sz="1650" dirty="0">
                <a:solidFill>
                  <a:srgbClr val="3333CC"/>
                </a:solidFill>
                <a:latin typeface="Calibri" panose="020F0502020204030204" pitchFamily="34" charset="0"/>
              </a:rPr>
              <a:t>α</a:t>
            </a:r>
            <a:r>
              <a:rPr lang="it-IT" altLang="it-IT" sz="1650" dirty="0">
                <a:solidFill>
                  <a:srgbClr val="3333CC"/>
                </a:solidFill>
                <a:latin typeface="Calibri" panose="020F0502020204030204" pitchFamily="34" charset="0"/>
              </a:rPr>
              <a:t>-</a:t>
            </a:r>
            <a:r>
              <a:rPr lang="el-GR" altLang="it-IT" sz="1650" dirty="0">
                <a:solidFill>
                  <a:srgbClr val="3333CC"/>
                </a:solidFill>
                <a:latin typeface="Calibri" panose="020F0502020204030204" pitchFamily="34" charset="0"/>
              </a:rPr>
              <a:t>β</a:t>
            </a:r>
            <a:endParaRPr lang="it-IT" altLang="it-IT" sz="1650" dirty="0">
              <a:solidFill>
                <a:srgbClr val="3333CC"/>
              </a:solidFill>
              <a:latin typeface="Calibri" panose="020F0502020204030204" pitchFamily="34" charset="0"/>
            </a:endParaRPr>
          </a:p>
        </p:txBody>
      </p:sp>
      <p:pic>
        <p:nvPicPr>
          <p:cNvPr id="17" name="Picture 21" descr="figure 4-17b"/>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29301" y="1756565"/>
            <a:ext cx="1610365" cy="2734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 Box 22"/>
          <p:cNvSpPr txBox="1">
            <a:spLocks noChangeArrowheads="1"/>
          </p:cNvSpPr>
          <p:nvPr/>
        </p:nvSpPr>
        <p:spPr bwMode="auto">
          <a:xfrm>
            <a:off x="5562600" y="4953000"/>
            <a:ext cx="2848292" cy="1569660"/>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defTabSz="685800">
              <a:spcBef>
                <a:spcPct val="0"/>
              </a:spcBef>
              <a:buNone/>
            </a:pPr>
            <a:r>
              <a:rPr lang="it-IT" altLang="it-IT" sz="2400" dirty="0">
                <a:solidFill>
                  <a:srgbClr val="3333CC"/>
                </a:solidFill>
                <a:latin typeface="Calibri" panose="020F0502020204030204" pitchFamily="34" charset="0"/>
              </a:rPr>
              <a:t>Barilotto </a:t>
            </a:r>
            <a:r>
              <a:rPr lang="el-GR" altLang="it-IT" sz="2400" dirty="0">
                <a:solidFill>
                  <a:srgbClr val="3333CC"/>
                </a:solidFill>
                <a:latin typeface="Calibri" panose="020F0502020204030204" pitchFamily="34" charset="0"/>
              </a:rPr>
              <a:t>β</a:t>
            </a:r>
            <a:endParaRPr lang="it-IT" altLang="it-IT" sz="2400" dirty="0">
              <a:solidFill>
                <a:srgbClr val="3333CC"/>
              </a:solidFill>
              <a:latin typeface="Calibri" panose="020F0502020204030204" pitchFamily="34" charset="0"/>
            </a:endParaRPr>
          </a:p>
          <a:p>
            <a:pPr algn="ctr" defTabSz="685800">
              <a:spcBef>
                <a:spcPct val="0"/>
              </a:spcBef>
              <a:buNone/>
            </a:pPr>
            <a:r>
              <a:rPr lang="it-IT" altLang="it-IT" sz="2400" dirty="0">
                <a:solidFill>
                  <a:srgbClr val="3333CC"/>
                </a:solidFill>
                <a:latin typeface="Calibri" panose="020F0502020204030204" pitchFamily="34" charset="0"/>
              </a:rPr>
              <a:t>Motivo complesso caratteristico dell’ </a:t>
            </a:r>
            <a:r>
              <a:rPr lang="en-US" altLang="it-IT" sz="2400" i="1" dirty="0">
                <a:solidFill>
                  <a:srgbClr val="3333CC"/>
                </a:solidFill>
                <a:latin typeface="Calibri" panose="020F0502020204030204" pitchFamily="34" charset="0"/>
                <a:sym typeface="Symbol" panose="05050102010706020507" pitchFamily="18" charset="2"/>
              </a:rPr>
              <a:t>α</a:t>
            </a:r>
            <a:r>
              <a:rPr lang="en-US" altLang="it-IT" sz="2400" dirty="0">
                <a:solidFill>
                  <a:srgbClr val="3333CC"/>
                </a:solidFill>
                <a:latin typeface="Calibri" panose="020F0502020204030204" pitchFamily="34" charset="0"/>
              </a:rPr>
              <a:t>-</a:t>
            </a:r>
            <a:r>
              <a:rPr lang="en-US" altLang="it-IT" sz="2400" dirty="0" err="1">
                <a:solidFill>
                  <a:srgbClr val="3333CC"/>
                </a:solidFill>
                <a:latin typeface="Calibri" panose="020F0502020204030204" pitchFamily="34" charset="0"/>
              </a:rPr>
              <a:t>emolisina</a:t>
            </a:r>
            <a:r>
              <a:rPr lang="en-US" altLang="it-IT" sz="2400" dirty="0">
                <a:solidFill>
                  <a:srgbClr val="3333CC"/>
                </a:solidFill>
                <a:latin typeface="Calibri" panose="020F0502020204030204" pitchFamily="34" charset="0"/>
              </a:rPr>
              <a:t> di </a:t>
            </a:r>
            <a:r>
              <a:rPr lang="en-US" altLang="it-IT" sz="2400" i="1" dirty="0">
                <a:solidFill>
                  <a:srgbClr val="3333CC"/>
                </a:solidFill>
                <a:latin typeface="Calibri" panose="020F0502020204030204" pitchFamily="34" charset="0"/>
              </a:rPr>
              <a:t>Staphylococcus aureus</a:t>
            </a:r>
            <a:r>
              <a:rPr lang="en-US" altLang="it-IT" sz="2400" dirty="0">
                <a:solidFill>
                  <a:srgbClr val="3333CC"/>
                </a:solidFill>
                <a:latin typeface="Calibri" panose="020F0502020204030204" pitchFamily="34" charset="0"/>
              </a:rPr>
              <a:t> (</a:t>
            </a:r>
            <a:r>
              <a:rPr lang="en-US" altLang="it-IT" sz="2400" dirty="0" err="1">
                <a:solidFill>
                  <a:srgbClr val="3333CC"/>
                </a:solidFill>
                <a:latin typeface="Calibri" panose="020F0502020204030204" pitchFamily="34" charset="0"/>
              </a:rPr>
              <a:t>tossina</a:t>
            </a:r>
            <a:r>
              <a:rPr lang="en-US" altLang="it-IT" sz="2400" dirty="0">
                <a:solidFill>
                  <a:srgbClr val="3333CC"/>
                </a:solidFill>
                <a:latin typeface="Calibri" panose="020F0502020204030204" pitchFamily="34" charset="0"/>
              </a:rPr>
              <a:t> </a:t>
            </a:r>
            <a:r>
              <a:rPr lang="en-US" altLang="it-IT" sz="2400" dirty="0" err="1">
                <a:solidFill>
                  <a:srgbClr val="3333CC"/>
                </a:solidFill>
                <a:latin typeface="Calibri" panose="020F0502020204030204" pitchFamily="34" charset="0"/>
              </a:rPr>
              <a:t>che</a:t>
            </a:r>
            <a:r>
              <a:rPr lang="en-US" altLang="it-IT" sz="2400" dirty="0">
                <a:solidFill>
                  <a:srgbClr val="3333CC"/>
                </a:solidFill>
                <a:latin typeface="Calibri" panose="020F0502020204030204" pitchFamily="34" charset="0"/>
              </a:rPr>
              <a:t> </a:t>
            </a:r>
            <a:r>
              <a:rPr lang="en-US" altLang="it-IT" sz="2400" dirty="0" err="1">
                <a:solidFill>
                  <a:srgbClr val="3333CC"/>
                </a:solidFill>
                <a:latin typeface="Calibri" panose="020F0502020204030204" pitchFamily="34" charset="0"/>
              </a:rPr>
              <a:t>uccide</a:t>
            </a:r>
            <a:r>
              <a:rPr lang="en-US" altLang="it-IT" sz="2400" dirty="0">
                <a:solidFill>
                  <a:srgbClr val="3333CC"/>
                </a:solidFill>
                <a:latin typeface="Calibri" panose="020F0502020204030204" pitchFamily="34" charset="0"/>
              </a:rPr>
              <a:t> le cellule </a:t>
            </a:r>
            <a:r>
              <a:rPr lang="en-US" altLang="it-IT" sz="2400" dirty="0" err="1">
                <a:solidFill>
                  <a:srgbClr val="3333CC"/>
                </a:solidFill>
                <a:latin typeface="Calibri" panose="020F0502020204030204" pitchFamily="34" charset="0"/>
              </a:rPr>
              <a:t>formando</a:t>
            </a:r>
            <a:r>
              <a:rPr lang="en-US" altLang="it-IT" sz="2400" dirty="0">
                <a:solidFill>
                  <a:srgbClr val="3333CC"/>
                </a:solidFill>
                <a:latin typeface="Calibri" panose="020F0502020204030204" pitchFamily="34" charset="0"/>
              </a:rPr>
              <a:t> </a:t>
            </a:r>
            <a:r>
              <a:rPr lang="en-US" altLang="it-IT" sz="2400" dirty="0" err="1">
                <a:solidFill>
                  <a:srgbClr val="3333CC"/>
                </a:solidFill>
                <a:latin typeface="Calibri" panose="020F0502020204030204" pitchFamily="34" charset="0"/>
              </a:rPr>
              <a:t>pori</a:t>
            </a:r>
            <a:r>
              <a:rPr lang="en-US" altLang="it-IT" sz="2400" dirty="0">
                <a:solidFill>
                  <a:srgbClr val="3333CC"/>
                </a:solidFill>
                <a:latin typeface="Calibri" panose="020F0502020204030204" pitchFamily="34" charset="0"/>
              </a:rPr>
              <a:t> </a:t>
            </a:r>
            <a:r>
              <a:rPr lang="en-US" altLang="it-IT" sz="2400" dirty="0" err="1">
                <a:solidFill>
                  <a:srgbClr val="3333CC"/>
                </a:solidFill>
                <a:latin typeface="Calibri" panose="020F0502020204030204" pitchFamily="34" charset="0"/>
              </a:rPr>
              <a:t>nella</a:t>
            </a:r>
            <a:r>
              <a:rPr lang="en-US" altLang="it-IT" sz="2400" dirty="0">
                <a:solidFill>
                  <a:srgbClr val="3333CC"/>
                </a:solidFill>
                <a:latin typeface="Calibri" panose="020F0502020204030204" pitchFamily="34" charset="0"/>
              </a:rPr>
              <a:t> </a:t>
            </a:r>
            <a:r>
              <a:rPr lang="en-US" altLang="it-IT" sz="2400" dirty="0" err="1">
                <a:solidFill>
                  <a:srgbClr val="3333CC"/>
                </a:solidFill>
                <a:latin typeface="Calibri" panose="020F0502020204030204" pitchFamily="34" charset="0"/>
              </a:rPr>
              <a:t>membrana</a:t>
            </a:r>
            <a:r>
              <a:rPr lang="en-US" altLang="it-IT" sz="2400" dirty="0">
                <a:solidFill>
                  <a:srgbClr val="3333CC"/>
                </a:solidFill>
                <a:latin typeface="Calibri" panose="020F0502020204030204" pitchFamily="34" charset="0"/>
              </a:rPr>
              <a:t>)</a:t>
            </a:r>
            <a:endParaRPr lang="it-IT" altLang="it-IT" sz="2400" dirty="0">
              <a:solidFill>
                <a:srgbClr val="3333CC"/>
              </a:solidFill>
              <a:latin typeface="Calibri" panose="020F0502020204030204" pitchFamily="34" charset="0"/>
            </a:endParaRPr>
          </a:p>
        </p:txBody>
      </p:sp>
      <p:sp>
        <p:nvSpPr>
          <p:cNvPr id="2" name="CasellaDiTesto 1"/>
          <p:cNvSpPr txBox="1"/>
          <p:nvPr/>
        </p:nvSpPr>
        <p:spPr>
          <a:xfrm>
            <a:off x="1257300" y="1744658"/>
            <a:ext cx="598241" cy="246221"/>
          </a:xfrm>
          <a:prstGeom prst="rect">
            <a:avLst/>
          </a:prstGeom>
          <a:noFill/>
        </p:spPr>
        <p:txBody>
          <a:bodyPr wrap="none" rtlCol="0">
            <a:spAutoFit/>
          </a:bodyPr>
          <a:lstStyle/>
          <a:p>
            <a:pPr defTabSz="685800" eaLnBrk="0" hangingPunct="0"/>
            <a:r>
              <a:rPr lang="it-IT" sz="1500" b="1" i="1" dirty="0">
                <a:solidFill>
                  <a:srgbClr val="000000"/>
                </a:solidFill>
              </a:rPr>
              <a:t>Esempi:</a:t>
            </a:r>
          </a:p>
        </p:txBody>
      </p:sp>
    </p:spTree>
    <p:extLst>
      <p:ext uri="{BB962C8B-B14F-4D97-AF65-F5344CB8AC3E}">
        <p14:creationId xmlns:p14="http://schemas.microsoft.com/office/powerpoint/2010/main" val="3783857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6" presetClass="entr" presetSubtype="16" fill="hold"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circle(in)">
                                      <p:cBhvr>
                                        <p:cTn id="18" dur="2000"/>
                                        <p:tgtEl>
                                          <p:spTgt spid="12"/>
                                        </p:tgtEl>
                                      </p:cBhvr>
                                    </p:animEffect>
                                  </p:childTnLst>
                                </p:cTn>
                              </p:par>
                              <p:par>
                                <p:cTn id="19" presetID="6" presetClass="entr" presetSubtype="16"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circle(in)">
                                      <p:cBhvr>
                                        <p:cTn id="21" dur="2000"/>
                                        <p:tgtEl>
                                          <p:spTgt spid="16"/>
                                        </p:tgtEl>
                                      </p:cBhvr>
                                    </p:animEffect>
                                  </p:childTnLst>
                                </p:cTn>
                              </p:par>
                            </p:childTnLst>
                          </p:cTn>
                        </p:par>
                      </p:childTnLst>
                    </p:cTn>
                  </p:par>
                  <p:par>
                    <p:cTn id="22" fill="hold">
                      <p:stCondLst>
                        <p:cond delay="indefinite"/>
                      </p:stCondLst>
                      <p:childTnLst>
                        <p:par>
                          <p:cTn id="23" fill="hold">
                            <p:stCondLst>
                              <p:cond delay="0"/>
                            </p:stCondLst>
                            <p:childTnLst>
                              <p:par>
                                <p:cTn id="24" presetID="6" presetClass="entr" presetSubtype="16" fill="hold" nodeType="click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circle(in)">
                                      <p:cBhvr>
                                        <p:cTn id="26" dur="2000"/>
                                        <p:tgtEl>
                                          <p:spTgt spid="13"/>
                                        </p:tgtEl>
                                      </p:cBhvr>
                                    </p:animEffect>
                                  </p:childTnLst>
                                </p:cTn>
                              </p:par>
                            </p:childTnLst>
                          </p:cTn>
                        </p:par>
                      </p:childTnLst>
                    </p:cTn>
                  </p:par>
                  <p:par>
                    <p:cTn id="27" fill="hold">
                      <p:stCondLst>
                        <p:cond delay="indefinite"/>
                      </p:stCondLst>
                      <p:childTnLst>
                        <p:par>
                          <p:cTn id="28" fill="hold">
                            <p:stCondLst>
                              <p:cond delay="0"/>
                            </p:stCondLst>
                            <p:childTnLst>
                              <p:par>
                                <p:cTn id="29" presetID="6" presetClass="entr" presetSubtype="16" fill="hold" nodeType="click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circle(in)">
                                      <p:cBhvr>
                                        <p:cTn id="31" dur="2000"/>
                                        <p:tgtEl>
                                          <p:spTgt spid="17"/>
                                        </p:tgtEl>
                                      </p:cBhvr>
                                    </p:animEffect>
                                  </p:childTnLst>
                                </p:cTn>
                              </p:par>
                              <p:par>
                                <p:cTn id="32" presetID="6" presetClass="entr" presetSubtype="16"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circle(in)">
                                      <p:cBhvr>
                                        <p:cTn id="34"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6" grpId="0" animBg="1"/>
      <p:bldP spid="18" grpId="0" animBg="1"/>
      <p:bldP spid="2"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5" name="Text Box 3"/>
          <p:cNvSpPr txBox="1">
            <a:spLocks noChangeArrowheads="1"/>
          </p:cNvSpPr>
          <p:nvPr/>
        </p:nvSpPr>
        <p:spPr bwMode="auto">
          <a:xfrm>
            <a:off x="1601391" y="857251"/>
            <a:ext cx="5994797"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defTabSz="685800"/>
            <a:r>
              <a:rPr lang="it-IT" altLang="it-IT" sz="2700" b="1" dirty="0">
                <a:solidFill>
                  <a:srgbClr val="0066FF"/>
                </a:solidFill>
              </a:rPr>
              <a:t>MOTIVI = Strutture </a:t>
            </a:r>
            <a:r>
              <a:rPr lang="it-IT" altLang="it-IT" sz="2700" b="1" dirty="0" err="1">
                <a:solidFill>
                  <a:srgbClr val="0066FF"/>
                </a:solidFill>
              </a:rPr>
              <a:t>supersecondarie</a:t>
            </a:r>
            <a:r>
              <a:rPr lang="it-IT" altLang="it-IT" sz="2700" b="1" dirty="0">
                <a:solidFill>
                  <a:srgbClr val="0066FF"/>
                </a:solidFill>
              </a:rPr>
              <a:t>: </a:t>
            </a:r>
            <a:r>
              <a:rPr lang="it-IT" altLang="it-IT" sz="2700" b="1" dirty="0">
                <a:solidFill>
                  <a:srgbClr val="CC6600"/>
                </a:solidFill>
              </a:rPr>
              <a:t>raggruppamenti stabili di elementi di strutture secondarie</a:t>
            </a:r>
          </a:p>
          <a:p>
            <a:pPr defTabSz="685800"/>
            <a:endParaRPr lang="it-IT" altLang="it-IT" sz="2700" b="1" dirty="0">
              <a:solidFill>
                <a:srgbClr val="CC6600"/>
              </a:solidFill>
            </a:endParaRPr>
          </a:p>
        </p:txBody>
      </p:sp>
      <p:sp>
        <p:nvSpPr>
          <p:cNvPr id="15364" name="CasellaDiTesto 3"/>
          <p:cNvSpPr txBox="1">
            <a:spLocks noChangeArrowheads="1"/>
          </p:cNvSpPr>
          <p:nvPr/>
        </p:nvSpPr>
        <p:spPr bwMode="auto">
          <a:xfrm>
            <a:off x="4733925" y="4023123"/>
            <a:ext cx="1099981" cy="44627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defTabSz="685800"/>
            <a:r>
              <a:rPr lang="it-IT" altLang="it-IT" sz="2100" b="1">
                <a:solidFill>
                  <a:srgbClr val="000000"/>
                </a:solidFill>
              </a:rPr>
              <a:t>angolo </a:t>
            </a:r>
            <a:r>
              <a:rPr lang="el-GR" altLang="it-IT" sz="2100" b="1">
                <a:solidFill>
                  <a:srgbClr val="000000"/>
                </a:solidFill>
              </a:rPr>
              <a:t>α</a:t>
            </a:r>
            <a:r>
              <a:rPr lang="it-IT" altLang="it-IT" sz="2100" b="1">
                <a:solidFill>
                  <a:srgbClr val="000000"/>
                </a:solidFill>
              </a:rPr>
              <a:t>-</a:t>
            </a:r>
            <a:r>
              <a:rPr lang="el-GR" altLang="it-IT" sz="2100" b="1">
                <a:solidFill>
                  <a:srgbClr val="000000"/>
                </a:solidFill>
              </a:rPr>
              <a:t>α</a:t>
            </a:r>
            <a:endParaRPr lang="it-IT" altLang="it-IT" sz="2100" b="1">
              <a:solidFill>
                <a:srgbClr val="000000"/>
              </a:solidFill>
            </a:endParaRPr>
          </a:p>
          <a:p>
            <a:pPr defTabSz="685800"/>
            <a:endParaRPr lang="it-IT" altLang="it-IT" sz="1350">
              <a:solidFill>
                <a:srgbClr val="000000"/>
              </a:solidFill>
            </a:endParaRPr>
          </a:p>
        </p:txBody>
      </p:sp>
      <p:sp>
        <p:nvSpPr>
          <p:cNvPr id="15365" name="Text Box 5"/>
          <p:cNvSpPr txBox="1">
            <a:spLocks noChangeArrowheads="1"/>
          </p:cNvSpPr>
          <p:nvPr/>
        </p:nvSpPr>
        <p:spPr bwMode="auto">
          <a:xfrm>
            <a:off x="1370411" y="4901804"/>
            <a:ext cx="184731"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685800"/>
            <a:endParaRPr lang="it-IT" altLang="it-IT" sz="1350">
              <a:solidFill>
                <a:srgbClr val="000000"/>
              </a:solidFill>
              <a:latin typeface="Arial"/>
            </a:endParaRPr>
          </a:p>
        </p:txBody>
      </p:sp>
      <p:pic>
        <p:nvPicPr>
          <p:cNvPr id="2" name="Immagine 1">
            <a:extLst>
              <a:ext uri="{FF2B5EF4-FFF2-40B4-BE49-F238E27FC236}">
                <a16:creationId xmlns:a16="http://schemas.microsoft.com/office/drawing/2014/main" id="{FDF4D160-DE4E-43F8-BCE9-18BCB80CC874}"/>
              </a:ext>
            </a:extLst>
          </p:cNvPr>
          <p:cNvPicPr>
            <a:picLocks noChangeAspect="1"/>
          </p:cNvPicPr>
          <p:nvPr/>
        </p:nvPicPr>
        <p:blipFill>
          <a:blip r:embed="rId2"/>
          <a:stretch>
            <a:fillRect/>
          </a:stretch>
        </p:blipFill>
        <p:spPr>
          <a:xfrm>
            <a:off x="1943101" y="1527071"/>
            <a:ext cx="4676596" cy="3507447"/>
          </a:xfrm>
          <a:prstGeom prst="rect">
            <a:avLst/>
          </a:prstGeom>
        </p:spPr>
      </p:pic>
    </p:spTree>
    <p:extLst>
      <p:ext uri="{BB962C8B-B14F-4D97-AF65-F5344CB8AC3E}">
        <p14:creationId xmlns:p14="http://schemas.microsoft.com/office/powerpoint/2010/main" val="361230763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53955"/>
                                        </p:tgtEl>
                                        <p:attrNameLst>
                                          <p:attrName>style.visibility</p:attrName>
                                        </p:attrNameLst>
                                      </p:cBhvr>
                                      <p:to>
                                        <p:strVal val="visible"/>
                                      </p:to>
                                    </p:set>
                                    <p:anim calcmode="lin" valueType="num">
                                      <p:cBhvr additive="base">
                                        <p:cTn id="7" dur="500" fill="hold"/>
                                        <p:tgtEl>
                                          <p:spTgt spid="253955"/>
                                        </p:tgtEl>
                                        <p:attrNameLst>
                                          <p:attrName>ppt_x</p:attrName>
                                        </p:attrNameLst>
                                      </p:cBhvr>
                                      <p:tavLst>
                                        <p:tav tm="0">
                                          <p:val>
                                            <p:strVal val="#ppt_x"/>
                                          </p:val>
                                        </p:tav>
                                        <p:tav tm="100000">
                                          <p:val>
                                            <p:strVal val="#ppt_x"/>
                                          </p:val>
                                        </p:tav>
                                      </p:tavLst>
                                    </p:anim>
                                    <p:anim calcmode="lin" valueType="num">
                                      <p:cBhvr additive="base">
                                        <p:cTn id="8" dur="500" fill="hold"/>
                                        <p:tgtEl>
                                          <p:spTgt spid="2539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3955"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2" name="Picture 6" descr="f04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76651" y="941786"/>
            <a:ext cx="4217194" cy="4830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7043" name="CasellaDiTesto 3"/>
          <p:cNvSpPr txBox="1">
            <a:spLocks noChangeArrowheads="1"/>
          </p:cNvSpPr>
          <p:nvPr/>
        </p:nvSpPr>
        <p:spPr bwMode="auto">
          <a:xfrm>
            <a:off x="457201" y="1752600"/>
            <a:ext cx="2819400" cy="2390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just" defTabSz="685800" eaLnBrk="1" hangingPunct="1">
              <a:spcBef>
                <a:spcPct val="0"/>
              </a:spcBef>
              <a:buNone/>
            </a:pPr>
            <a:r>
              <a:rPr lang="it-IT" altLang="it-IT" sz="2800" dirty="0">
                <a:solidFill>
                  <a:srgbClr val="000000"/>
                </a:solidFill>
                <a:latin typeface="Comic Sans MS" pitchFamily="66" charset="0"/>
              </a:rPr>
              <a:t>Motivo: avvolgimento polipeptidico caratteristico formato da due o più elementi di struttura secondaria</a:t>
            </a:r>
          </a:p>
          <a:p>
            <a:pPr algn="just" defTabSz="685800" eaLnBrk="1" hangingPunct="1">
              <a:spcBef>
                <a:spcPct val="0"/>
              </a:spcBef>
            </a:pPr>
            <a:r>
              <a:rPr lang="it-IT" altLang="it-IT" sz="2800" dirty="0">
                <a:solidFill>
                  <a:srgbClr val="000000"/>
                </a:solidFill>
                <a:latin typeface="Comic Sans MS" pitchFamily="66" charset="0"/>
              </a:rPr>
              <a:t>È ricorrente in proteine</a:t>
            </a:r>
          </a:p>
          <a:p>
            <a:pPr algn="just" defTabSz="685800" eaLnBrk="1" hangingPunct="1">
              <a:spcBef>
                <a:spcPct val="0"/>
              </a:spcBef>
              <a:buNone/>
            </a:pPr>
            <a:r>
              <a:rPr lang="it-IT" altLang="it-IT" sz="2800" dirty="0">
                <a:solidFill>
                  <a:srgbClr val="000000"/>
                </a:solidFill>
                <a:latin typeface="Comic Sans MS" pitchFamily="66" charset="0"/>
              </a:rPr>
              <a:t>diverse</a:t>
            </a:r>
          </a:p>
        </p:txBody>
      </p:sp>
    </p:spTree>
    <p:extLst>
      <p:ext uri="{BB962C8B-B14F-4D97-AF65-F5344CB8AC3E}">
        <p14:creationId xmlns:p14="http://schemas.microsoft.com/office/powerpoint/2010/main" val="39795340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3818" y="1066800"/>
            <a:ext cx="6401990" cy="4536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CasellaDiTesto 2"/>
          <p:cNvSpPr txBox="1">
            <a:spLocks noChangeArrowheads="1"/>
          </p:cNvSpPr>
          <p:nvPr/>
        </p:nvSpPr>
        <p:spPr bwMode="auto">
          <a:xfrm>
            <a:off x="1113818" y="4724400"/>
            <a:ext cx="6536531" cy="107721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defTabSz="685800"/>
            <a:r>
              <a:rPr lang="it-IT" altLang="it-IT" sz="2400" b="1" dirty="0">
                <a:solidFill>
                  <a:srgbClr val="000000"/>
                </a:solidFill>
              </a:rPr>
              <a:t>    Connessioni tipiche in un motivo tutto </a:t>
            </a:r>
            <a:r>
              <a:rPr lang="el-GR" altLang="it-IT" sz="2400" dirty="0">
                <a:solidFill>
                  <a:srgbClr val="000000"/>
                </a:solidFill>
              </a:rPr>
              <a:t>β</a:t>
            </a:r>
            <a:endParaRPr lang="it-IT" altLang="it-IT" sz="2400" dirty="0">
              <a:solidFill>
                <a:srgbClr val="000000"/>
              </a:solidFill>
            </a:endParaRPr>
          </a:p>
          <a:p>
            <a:pPr defTabSz="685800"/>
            <a:endParaRPr lang="it-IT" altLang="it-IT" sz="2400" dirty="0">
              <a:solidFill>
                <a:srgbClr val="000000"/>
              </a:solidFill>
            </a:endParaRPr>
          </a:p>
          <a:p>
            <a:pPr defTabSz="685800"/>
            <a:endParaRPr lang="it-IT" altLang="it-IT" sz="2400" dirty="0">
              <a:solidFill>
                <a:srgbClr val="000000"/>
              </a:solidFill>
            </a:endParaRPr>
          </a:p>
          <a:p>
            <a:pPr defTabSz="685800"/>
            <a:endParaRPr lang="it-IT" altLang="it-IT" sz="2400" dirty="0">
              <a:solidFill>
                <a:srgbClr val="000000"/>
              </a:solidFill>
            </a:endParaRPr>
          </a:p>
        </p:txBody>
      </p:sp>
    </p:spTree>
    <p:extLst>
      <p:ext uri="{BB962C8B-B14F-4D97-AF65-F5344CB8AC3E}">
        <p14:creationId xmlns:p14="http://schemas.microsoft.com/office/powerpoint/2010/main" val="270001561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6111" y="320830"/>
            <a:ext cx="4390430" cy="2725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CasellaDiTesto 2"/>
          <p:cNvSpPr txBox="1">
            <a:spLocks noChangeArrowheads="1"/>
          </p:cNvSpPr>
          <p:nvPr/>
        </p:nvSpPr>
        <p:spPr bwMode="auto">
          <a:xfrm>
            <a:off x="239355" y="2286000"/>
            <a:ext cx="4256446" cy="83099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defTabSz="685800"/>
            <a:r>
              <a:rPr lang="it-IT" altLang="it-IT" sz="2400" b="1" dirty="0">
                <a:solidFill>
                  <a:srgbClr val="000000"/>
                </a:solidFill>
              </a:rPr>
              <a:t>connessione destrorsa tra due catene </a:t>
            </a:r>
            <a:r>
              <a:rPr lang="el-GR" altLang="it-IT" sz="2400" b="1" dirty="0">
                <a:solidFill>
                  <a:srgbClr val="000000"/>
                </a:solidFill>
              </a:rPr>
              <a:t>β</a:t>
            </a:r>
            <a:endParaRPr lang="it-IT" altLang="it-IT" sz="2400" b="1" dirty="0">
              <a:solidFill>
                <a:srgbClr val="000000"/>
              </a:solidFill>
            </a:endParaRPr>
          </a:p>
          <a:p>
            <a:pPr defTabSz="685800"/>
            <a:r>
              <a:rPr lang="it-IT" altLang="it-IT" sz="2400" b="1" dirty="0">
                <a:solidFill>
                  <a:srgbClr val="000000"/>
                </a:solidFill>
              </a:rPr>
              <a:t>                                                                    </a:t>
            </a:r>
          </a:p>
          <a:p>
            <a:pPr defTabSz="685800"/>
            <a:endParaRPr lang="it-IT" altLang="it-IT" sz="2400" b="1" dirty="0">
              <a:solidFill>
                <a:srgbClr val="000000"/>
              </a:solidFill>
            </a:endParaRPr>
          </a:p>
        </p:txBody>
      </p:sp>
      <p:pic>
        <p:nvPicPr>
          <p:cNvPr id="3" name="Picture 2">
            <a:extLst>
              <a:ext uri="{FF2B5EF4-FFF2-40B4-BE49-F238E27FC236}">
                <a16:creationId xmlns:a16="http://schemas.microsoft.com/office/drawing/2014/main" id="{2CC4E518-A798-E229-4724-5A78898AA9B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21922" y="3505200"/>
            <a:ext cx="4583880" cy="2438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CasellaDiTesto 2">
            <a:extLst>
              <a:ext uri="{FF2B5EF4-FFF2-40B4-BE49-F238E27FC236}">
                <a16:creationId xmlns:a16="http://schemas.microsoft.com/office/drawing/2014/main" id="{F09377D4-5821-61D6-7BE6-9F06EC98AB6A}"/>
              </a:ext>
            </a:extLst>
          </p:cNvPr>
          <p:cNvSpPr txBox="1">
            <a:spLocks noChangeArrowheads="1"/>
          </p:cNvSpPr>
          <p:nvPr/>
        </p:nvSpPr>
        <p:spPr bwMode="auto">
          <a:xfrm>
            <a:off x="3739756" y="5082167"/>
            <a:ext cx="4583880" cy="156966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defTabSz="685800"/>
            <a:r>
              <a:rPr lang="it-IT" altLang="it-IT" sz="2400" b="1" dirty="0">
                <a:solidFill>
                  <a:srgbClr val="000000"/>
                </a:solidFill>
              </a:rPr>
              <a:t>Connessione sinistrorsa tra due catene </a:t>
            </a:r>
            <a:r>
              <a:rPr lang="el-GR" altLang="it-IT" sz="2400" b="1" dirty="0">
                <a:solidFill>
                  <a:srgbClr val="000000"/>
                </a:solidFill>
              </a:rPr>
              <a:t>β</a:t>
            </a:r>
            <a:endParaRPr lang="it-IT" altLang="it-IT" sz="2400" b="1" dirty="0">
              <a:solidFill>
                <a:srgbClr val="000000"/>
              </a:solidFill>
            </a:endParaRPr>
          </a:p>
          <a:p>
            <a:pPr defTabSz="685800"/>
            <a:endParaRPr lang="it-IT" altLang="it-IT" sz="2400" b="1" dirty="0">
              <a:solidFill>
                <a:srgbClr val="000000"/>
              </a:solidFill>
            </a:endParaRPr>
          </a:p>
          <a:p>
            <a:pPr defTabSz="685800"/>
            <a:endParaRPr lang="it-IT" altLang="it-IT" sz="2400" b="1" dirty="0">
              <a:solidFill>
                <a:srgbClr val="000000"/>
              </a:solidFill>
            </a:endParaRPr>
          </a:p>
          <a:p>
            <a:pPr defTabSz="685800"/>
            <a:endParaRPr lang="it-IT" altLang="it-IT" sz="2400" b="1" dirty="0">
              <a:solidFill>
                <a:srgbClr val="000000"/>
              </a:solidFill>
            </a:endParaRPr>
          </a:p>
          <a:p>
            <a:pPr defTabSz="685800"/>
            <a:r>
              <a:rPr lang="it-IT" altLang="it-IT" sz="2400" b="1" dirty="0">
                <a:solidFill>
                  <a:srgbClr val="000000"/>
                </a:solidFill>
              </a:rPr>
              <a:t>                                                                      </a:t>
            </a:r>
          </a:p>
          <a:p>
            <a:pPr defTabSz="685800"/>
            <a:endParaRPr lang="it-IT" altLang="it-IT" sz="2400" b="1" dirty="0">
              <a:solidFill>
                <a:srgbClr val="000000"/>
              </a:solidFill>
            </a:endParaRPr>
          </a:p>
        </p:txBody>
      </p:sp>
    </p:spTree>
    <p:extLst>
      <p:ext uri="{BB962C8B-B14F-4D97-AF65-F5344CB8AC3E}">
        <p14:creationId xmlns:p14="http://schemas.microsoft.com/office/powerpoint/2010/main" val="44527346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6"/>
          <p:cNvSpPr txBox="1">
            <a:spLocks noChangeArrowheads="1"/>
          </p:cNvSpPr>
          <p:nvPr/>
        </p:nvSpPr>
        <p:spPr bwMode="auto">
          <a:xfrm>
            <a:off x="3200400" y="304800"/>
            <a:ext cx="1600200" cy="502702"/>
          </a:xfrm>
          <a:prstGeom prst="rect">
            <a:avLst/>
          </a:prstGeom>
          <a:noFill/>
          <a:ln w="9525">
            <a:noFill/>
            <a:miter lim="800000"/>
            <a:headEnd/>
            <a:tailEnd/>
          </a:ln>
        </p:spPr>
        <p:txBody>
          <a:bodyPr>
            <a:spAutoFit/>
          </a:bodyPr>
          <a:lstStyle/>
          <a:p>
            <a:pPr defTabSz="685800">
              <a:defRPr/>
            </a:pPr>
            <a:r>
              <a:rPr lang="it-IT" sz="4000" b="1" dirty="0">
                <a:solidFill>
                  <a:srgbClr val="B40049"/>
                </a:solidFill>
                <a:effectLst>
                  <a:outerShdw blurRad="38100" dist="38100" dir="2700000" algn="tl">
                    <a:srgbClr val="000000">
                      <a:alpha val="43137"/>
                    </a:srgbClr>
                  </a:outerShdw>
                </a:effectLst>
              </a:rPr>
              <a:t>DOMINI</a:t>
            </a:r>
          </a:p>
        </p:txBody>
      </p:sp>
      <p:sp>
        <p:nvSpPr>
          <p:cNvPr id="12291" name="Rectangle 7"/>
          <p:cNvSpPr>
            <a:spLocks noChangeArrowheads="1"/>
          </p:cNvSpPr>
          <p:nvPr/>
        </p:nvSpPr>
        <p:spPr bwMode="auto">
          <a:xfrm>
            <a:off x="467687" y="1176834"/>
            <a:ext cx="4201486" cy="3293209"/>
          </a:xfrm>
          <a:prstGeom prst="rect">
            <a:avLst/>
          </a:prstGeom>
          <a:solidFill>
            <a:schemeClr val="accent6">
              <a:lumMod val="20000"/>
              <a:lumOff val="80000"/>
            </a:schemeClr>
          </a:solidFill>
          <a:ln>
            <a:noFill/>
          </a:ln>
        </p:spPr>
        <p:txBody>
          <a:bodyPr wrap="square">
            <a:spAutoFit/>
          </a:bodyPr>
          <a:lstStyle>
            <a:lvl1pPr marL="457200" indent="-457200">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342900" indent="-342900" algn="ctr" defTabSz="685800">
              <a:spcBef>
                <a:spcPct val="0"/>
              </a:spcBef>
              <a:buNone/>
            </a:pPr>
            <a:r>
              <a:rPr lang="it-IT" altLang="it-IT" sz="2400" dirty="0">
                <a:solidFill>
                  <a:srgbClr val="2D2DB9">
                    <a:lumMod val="50000"/>
                  </a:srgbClr>
                </a:solidFill>
                <a:latin typeface="Calibri" panose="020F0502020204030204" pitchFamily="34" charset="0"/>
              </a:rPr>
              <a:t>Più motivi si possono associare a formare dei </a:t>
            </a:r>
            <a:r>
              <a:rPr lang="it-IT" altLang="it-IT" sz="2400" b="1" dirty="0">
                <a:solidFill>
                  <a:srgbClr val="FF0000"/>
                </a:solidFill>
                <a:latin typeface="Calibri" panose="020F0502020204030204" pitchFamily="34" charset="0"/>
              </a:rPr>
              <a:t>DOMINI</a:t>
            </a:r>
            <a:r>
              <a:rPr lang="it-IT" altLang="it-IT" sz="2400" dirty="0">
                <a:solidFill>
                  <a:srgbClr val="FF0000"/>
                </a:solidFill>
                <a:latin typeface="Calibri" panose="020F0502020204030204" pitchFamily="34" charset="0"/>
              </a:rPr>
              <a:t>: </a:t>
            </a:r>
          </a:p>
          <a:p>
            <a:pPr marL="342900" indent="-342900" algn="ctr" defTabSz="685800">
              <a:spcBef>
                <a:spcPct val="0"/>
              </a:spcBef>
              <a:buNone/>
            </a:pPr>
            <a:r>
              <a:rPr lang="it-IT" altLang="it-IT" sz="2400" b="1" dirty="0">
                <a:solidFill>
                  <a:srgbClr val="CC0099"/>
                </a:solidFill>
                <a:latin typeface="Calibri" panose="020F0502020204030204" pitchFamily="34" charset="0"/>
              </a:rPr>
              <a:t>Unità distinte di una stessa proteina</a:t>
            </a:r>
            <a:r>
              <a:rPr lang="it-IT" altLang="it-IT" sz="2400" dirty="0">
                <a:solidFill>
                  <a:srgbClr val="CC0099"/>
                </a:solidFill>
                <a:latin typeface="Calibri" panose="020F0502020204030204" pitchFamily="34" charset="0"/>
              </a:rPr>
              <a:t> </a:t>
            </a:r>
            <a:r>
              <a:rPr lang="it-IT" altLang="it-IT" sz="2400" dirty="0">
                <a:solidFill>
                  <a:srgbClr val="2D2DB9">
                    <a:lumMod val="50000"/>
                  </a:srgbClr>
                </a:solidFill>
                <a:latin typeface="Calibri" panose="020F0502020204030204" pitchFamily="34" charset="0"/>
              </a:rPr>
              <a:t>che si ripiegano indipendentemente . </a:t>
            </a:r>
          </a:p>
          <a:p>
            <a:pPr marL="342900" indent="-342900" algn="ctr" defTabSz="685800">
              <a:spcBef>
                <a:spcPct val="0"/>
              </a:spcBef>
              <a:buNone/>
            </a:pPr>
            <a:endParaRPr lang="it-IT" altLang="it-IT" sz="2400" dirty="0">
              <a:solidFill>
                <a:srgbClr val="2D2DB9">
                  <a:lumMod val="50000"/>
                </a:srgbClr>
              </a:solidFill>
              <a:latin typeface="Calibri" panose="020F0502020204030204" pitchFamily="34" charset="0"/>
            </a:endParaRPr>
          </a:p>
          <a:p>
            <a:pPr marL="342900" indent="-342900" algn="just" defTabSz="685800">
              <a:spcBef>
                <a:spcPct val="0"/>
              </a:spcBef>
              <a:buNone/>
            </a:pPr>
            <a:r>
              <a:rPr lang="it-IT" altLang="it-IT" sz="2400" dirty="0">
                <a:solidFill>
                  <a:srgbClr val="2D2DB9">
                    <a:lumMod val="50000"/>
                  </a:srgbClr>
                </a:solidFill>
                <a:latin typeface="Calibri" panose="020F0502020204030204" pitchFamily="34" charset="0"/>
              </a:rPr>
              <a:t>Hanno una struttura riconoscibile e sono in genere associati a </a:t>
            </a:r>
            <a:r>
              <a:rPr lang="it-IT" altLang="it-IT" sz="2400" dirty="0">
                <a:solidFill>
                  <a:srgbClr val="CC0099"/>
                </a:solidFill>
                <a:latin typeface="Calibri" panose="020F0502020204030204" pitchFamily="34" charset="0"/>
              </a:rPr>
              <a:t>particolari funzioni</a:t>
            </a:r>
            <a:r>
              <a:rPr lang="it-IT" altLang="it-IT" sz="2400" dirty="0">
                <a:solidFill>
                  <a:srgbClr val="2D2DB9">
                    <a:lumMod val="50000"/>
                  </a:srgbClr>
                </a:solidFill>
                <a:latin typeface="Calibri" panose="020F0502020204030204" pitchFamily="34" charset="0"/>
              </a:rPr>
              <a:t>. </a:t>
            </a:r>
          </a:p>
          <a:p>
            <a:pPr marL="342900" indent="-342900" algn="just" defTabSz="685800">
              <a:spcBef>
                <a:spcPct val="0"/>
              </a:spcBef>
              <a:buNone/>
            </a:pPr>
            <a:endParaRPr lang="it-IT" altLang="it-IT" sz="2400" dirty="0">
              <a:solidFill>
                <a:srgbClr val="2D2DB9">
                  <a:lumMod val="50000"/>
                </a:srgbClr>
              </a:solidFill>
              <a:latin typeface="Calibri" panose="020F0502020204030204" pitchFamily="34" charset="0"/>
            </a:endParaRPr>
          </a:p>
          <a:p>
            <a:pPr marL="342900" indent="-342900" algn="ctr" defTabSz="685800">
              <a:spcBef>
                <a:spcPct val="0"/>
              </a:spcBef>
              <a:buNone/>
            </a:pPr>
            <a:r>
              <a:rPr lang="it-IT" altLang="it-IT" sz="2400" dirty="0">
                <a:solidFill>
                  <a:srgbClr val="2D2DB9">
                    <a:lumMod val="50000"/>
                  </a:srgbClr>
                </a:solidFill>
                <a:latin typeface="Calibri" panose="020F0502020204030204" pitchFamily="34" charset="0"/>
              </a:rPr>
              <a:t>Sono connessi da anse e legati </a:t>
            </a:r>
          </a:p>
          <a:p>
            <a:pPr marL="342900" indent="-342900" algn="ctr" defTabSz="685800">
              <a:spcBef>
                <a:spcPct val="0"/>
              </a:spcBef>
              <a:buNone/>
            </a:pPr>
            <a:r>
              <a:rPr lang="it-IT" altLang="it-IT" sz="2400" dirty="0">
                <a:solidFill>
                  <a:srgbClr val="2D2DB9">
                    <a:lumMod val="50000"/>
                  </a:srgbClr>
                </a:solidFill>
                <a:latin typeface="Calibri" panose="020F0502020204030204" pitchFamily="34" charset="0"/>
              </a:rPr>
              <a:t>tra loro da interazioni deboli. </a:t>
            </a:r>
          </a:p>
          <a:p>
            <a:pPr marL="342900" indent="-342900" algn="ctr" defTabSz="685800">
              <a:spcBef>
                <a:spcPct val="0"/>
              </a:spcBef>
              <a:buNone/>
            </a:pPr>
            <a:endParaRPr lang="it-IT" altLang="it-IT" sz="2400" dirty="0">
              <a:solidFill>
                <a:srgbClr val="2D2DB9">
                  <a:lumMod val="50000"/>
                </a:srgbClr>
              </a:solidFill>
              <a:latin typeface="Calibri" panose="020F0502020204030204" pitchFamily="34" charset="0"/>
            </a:endParaRPr>
          </a:p>
          <a:p>
            <a:pPr marL="342900" indent="-342900" algn="ctr" defTabSz="685800">
              <a:spcBef>
                <a:spcPct val="0"/>
              </a:spcBef>
              <a:buNone/>
            </a:pPr>
            <a:r>
              <a:rPr lang="it-IT" altLang="it-IT" sz="2400" b="1" dirty="0">
                <a:solidFill>
                  <a:srgbClr val="CC0099"/>
                </a:solidFill>
                <a:latin typeface="Calibri" panose="020F0502020204030204" pitchFamily="34" charset="0"/>
              </a:rPr>
              <a:t>Non tutte le proteine globulari hanno un’organizzazione a domini</a:t>
            </a:r>
            <a:r>
              <a:rPr lang="it-IT" altLang="it-IT" sz="2400" dirty="0">
                <a:solidFill>
                  <a:srgbClr val="2D2DB9">
                    <a:lumMod val="50000"/>
                  </a:srgbClr>
                </a:solidFill>
                <a:latin typeface="Calibri" panose="020F0502020204030204" pitchFamily="34" charset="0"/>
              </a:rPr>
              <a:t>.</a:t>
            </a:r>
          </a:p>
        </p:txBody>
      </p:sp>
      <p:pic>
        <p:nvPicPr>
          <p:cNvPr id="12292" name="Picture 11" descr="1pkm-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14900" y="1600200"/>
            <a:ext cx="30861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3" name="Text Box 12"/>
          <p:cNvSpPr txBox="1">
            <a:spLocks noChangeArrowheads="1"/>
          </p:cNvSpPr>
          <p:nvPr/>
        </p:nvSpPr>
        <p:spPr bwMode="auto">
          <a:xfrm>
            <a:off x="4914900" y="5143500"/>
            <a:ext cx="33147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defTabSz="685800">
              <a:spcBef>
                <a:spcPct val="0"/>
              </a:spcBef>
              <a:buNone/>
            </a:pPr>
            <a:r>
              <a:rPr lang="it-IT" altLang="it-IT" sz="3600" b="1" dirty="0">
                <a:solidFill>
                  <a:srgbClr val="660066"/>
                </a:solidFill>
                <a:latin typeface="Calibri" panose="020F0502020204030204" pitchFamily="34" charset="0"/>
              </a:rPr>
              <a:t>piruvato chinasi:</a:t>
            </a:r>
          </a:p>
          <a:p>
            <a:pPr algn="just" defTabSz="685800">
              <a:spcBef>
                <a:spcPct val="0"/>
              </a:spcBef>
              <a:buNone/>
            </a:pPr>
            <a:r>
              <a:rPr lang="it-IT" altLang="it-IT" sz="3600" b="1" dirty="0">
                <a:solidFill>
                  <a:srgbClr val="660066"/>
                </a:solidFill>
                <a:latin typeface="Calibri" panose="020F0502020204030204" pitchFamily="34" charset="0"/>
              </a:rPr>
              <a:t> 1 catena polipeptidica organizzata in 3 domini</a:t>
            </a:r>
          </a:p>
        </p:txBody>
      </p:sp>
      <p:sp>
        <p:nvSpPr>
          <p:cNvPr id="2" name="Rettangolo 1"/>
          <p:cNvSpPr/>
          <p:nvPr/>
        </p:nvSpPr>
        <p:spPr>
          <a:xfrm>
            <a:off x="317011" y="722491"/>
            <a:ext cx="6864828" cy="369332"/>
          </a:xfrm>
          <a:prstGeom prst="rect">
            <a:avLst/>
          </a:prstGeom>
        </p:spPr>
        <p:txBody>
          <a:bodyPr wrap="none">
            <a:spAutoFit/>
          </a:bodyPr>
          <a:lstStyle/>
          <a:p>
            <a:pPr defTabSz="685800" eaLnBrk="0" hangingPunct="0"/>
            <a:r>
              <a:rPr lang="it-IT" altLang="it-IT" sz="2700" dirty="0">
                <a:solidFill>
                  <a:srgbClr val="2D2DB9">
                    <a:lumMod val="50000"/>
                  </a:srgbClr>
                </a:solidFill>
              </a:rPr>
              <a:t>Nelle proteine di grandi dimensioni  (da 30 a 300 residui amminoacidici)</a:t>
            </a:r>
            <a:endParaRPr lang="it-IT" sz="2700" dirty="0">
              <a:solidFill>
                <a:srgbClr val="000000"/>
              </a:solidFill>
            </a:endParaRPr>
          </a:p>
        </p:txBody>
      </p:sp>
      <p:pic>
        <p:nvPicPr>
          <p:cNvPr id="3" name="Picture 2">
            <a:extLst>
              <a:ext uri="{FF2B5EF4-FFF2-40B4-BE49-F238E27FC236}">
                <a16:creationId xmlns:a16="http://schemas.microsoft.com/office/drawing/2014/main" id="{2409C53D-D009-5BC7-9F02-FCDAEDE6473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7011" y="4873596"/>
            <a:ext cx="4201487" cy="1740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7692259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D203472F-1BA7-8E46-BC90-81655757A2E1}"/>
              </a:ext>
            </a:extLst>
          </p:cNvPr>
          <p:cNvSpPr txBox="1"/>
          <p:nvPr/>
        </p:nvSpPr>
        <p:spPr>
          <a:xfrm>
            <a:off x="3429001" y="3714751"/>
            <a:ext cx="646331" cy="369332"/>
          </a:xfrm>
          <a:prstGeom prst="rect">
            <a:avLst/>
          </a:prstGeom>
          <a:noFill/>
        </p:spPr>
        <p:txBody>
          <a:bodyPr wrap="none" rtlCol="0">
            <a:spAutoFit/>
          </a:bodyPr>
          <a:lstStyle/>
          <a:p>
            <a:pPr defTabSz="685800"/>
            <a:r>
              <a:rPr lang="it-IT" sz="2700" dirty="0">
                <a:solidFill>
                  <a:srgbClr val="FFFFFF"/>
                </a:solidFill>
              </a:rPr>
              <a:t>PFK2</a:t>
            </a:r>
          </a:p>
        </p:txBody>
      </p:sp>
      <p:pic>
        <p:nvPicPr>
          <p:cNvPr id="3" name="Immagine 1">
            <a:extLst>
              <a:ext uri="{FF2B5EF4-FFF2-40B4-BE49-F238E27FC236}">
                <a16:creationId xmlns:a16="http://schemas.microsoft.com/office/drawing/2014/main" id="{B9D6C948-430C-C502-10B1-2C4B88D33B1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76934" y="2959980"/>
            <a:ext cx="4095066" cy="2852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CasellaDiTesto 5">
            <a:extLst>
              <a:ext uri="{FF2B5EF4-FFF2-40B4-BE49-F238E27FC236}">
                <a16:creationId xmlns:a16="http://schemas.microsoft.com/office/drawing/2014/main" id="{DB344F99-9783-5533-ED44-0DC8CD8B34D7}"/>
              </a:ext>
            </a:extLst>
          </p:cNvPr>
          <p:cNvSpPr txBox="1">
            <a:spLocks noChangeArrowheads="1"/>
          </p:cNvSpPr>
          <p:nvPr/>
        </p:nvSpPr>
        <p:spPr bwMode="auto">
          <a:xfrm>
            <a:off x="4668211" y="1162751"/>
            <a:ext cx="4568805"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r>
              <a:rPr lang="it-IT" altLang="it-IT" dirty="0"/>
              <a:t>PFK-2 e FBPasi-2 </a:t>
            </a:r>
          </a:p>
          <a:p>
            <a:pPr>
              <a:spcBef>
                <a:spcPct val="0"/>
              </a:spcBef>
              <a:buFontTx/>
              <a:buNone/>
            </a:pPr>
            <a:r>
              <a:rPr lang="it-IT" altLang="it-IT" dirty="0"/>
              <a:t>(due enzimi nella stessa catena e formano un enzima bifunzionale)</a:t>
            </a:r>
          </a:p>
        </p:txBody>
      </p:sp>
      <p:grpSp>
        <p:nvGrpSpPr>
          <p:cNvPr id="6" name="Gruppo 5">
            <a:extLst>
              <a:ext uri="{FF2B5EF4-FFF2-40B4-BE49-F238E27FC236}">
                <a16:creationId xmlns:a16="http://schemas.microsoft.com/office/drawing/2014/main" id="{328F2298-3AED-A508-2DF6-8FA308951936}"/>
              </a:ext>
            </a:extLst>
          </p:cNvPr>
          <p:cNvGrpSpPr/>
          <p:nvPr/>
        </p:nvGrpSpPr>
        <p:grpSpPr>
          <a:xfrm>
            <a:off x="5218535" y="2829754"/>
            <a:ext cx="3504897" cy="2983047"/>
            <a:chOff x="5652493" y="1402036"/>
            <a:chExt cx="2934295" cy="2500312"/>
          </a:xfrm>
        </p:grpSpPr>
        <p:pic>
          <p:nvPicPr>
            <p:cNvPr id="7" name="Immagine 6" descr="File:Phosphofructokinase 2.jpg">
              <a:extLst>
                <a:ext uri="{FF2B5EF4-FFF2-40B4-BE49-F238E27FC236}">
                  <a16:creationId xmlns:a16="http://schemas.microsoft.com/office/drawing/2014/main" id="{A29B4662-0911-CF5D-EA45-173A2B0D9C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2493" y="1402036"/>
              <a:ext cx="2903537" cy="2500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ttangolo 7">
              <a:extLst>
                <a:ext uri="{FF2B5EF4-FFF2-40B4-BE49-F238E27FC236}">
                  <a16:creationId xmlns:a16="http://schemas.microsoft.com/office/drawing/2014/main" id="{CCE448A7-7BB6-F58F-6187-5FF54552781D}"/>
                </a:ext>
              </a:extLst>
            </p:cNvPr>
            <p:cNvSpPr/>
            <p:nvPr/>
          </p:nvSpPr>
          <p:spPr>
            <a:xfrm>
              <a:off x="6461125" y="2170113"/>
              <a:ext cx="990600" cy="400050"/>
            </a:xfrm>
            <a:prstGeom prst="rect">
              <a:avLst/>
            </a:prstGeom>
          </p:spPr>
          <p:txBody>
            <a:bodyPr>
              <a:spAutoFit/>
            </a:bodyPr>
            <a:lstStyle/>
            <a:p>
              <a:pPr eaLnBrk="1" hangingPunct="1">
                <a:defRPr/>
              </a:pPr>
              <a:r>
                <a:rPr lang="it-IT" sz="2000" b="1" i="1" dirty="0">
                  <a:solidFill>
                    <a:srgbClr val="FF0000"/>
                  </a:solidFill>
                  <a:effectLst>
                    <a:outerShdw blurRad="38100" dist="38100" dir="2700000" algn="tl">
                      <a:srgbClr val="000000">
                        <a:alpha val="43137"/>
                      </a:srgbClr>
                    </a:outerShdw>
                  </a:effectLst>
                  <a:latin typeface="Calibri"/>
                  <a:cs typeface="+mn-cs"/>
                </a:rPr>
                <a:t>PFK2</a:t>
              </a:r>
              <a:endParaRPr lang="it-IT" sz="2000" b="1" dirty="0">
                <a:solidFill>
                  <a:srgbClr val="FF0000"/>
                </a:solidFill>
                <a:effectLst>
                  <a:outerShdw blurRad="38100" dist="38100" dir="2700000" algn="tl">
                    <a:srgbClr val="000000">
                      <a:alpha val="43137"/>
                    </a:srgbClr>
                  </a:outerShdw>
                </a:effectLst>
                <a:latin typeface="Times New Roman" pitchFamily="18" charset="0"/>
                <a:cs typeface="+mn-cs"/>
              </a:endParaRPr>
            </a:p>
          </p:txBody>
        </p:sp>
        <p:sp>
          <p:nvSpPr>
            <p:cNvPr id="9" name="Rettangolo 8">
              <a:extLst>
                <a:ext uri="{FF2B5EF4-FFF2-40B4-BE49-F238E27FC236}">
                  <a16:creationId xmlns:a16="http://schemas.microsoft.com/office/drawing/2014/main" id="{6FE3F366-0CC8-CC11-D93A-DCEBCE4F9A6E}"/>
                </a:ext>
              </a:extLst>
            </p:cNvPr>
            <p:cNvSpPr/>
            <p:nvPr/>
          </p:nvSpPr>
          <p:spPr>
            <a:xfrm>
              <a:off x="6405563" y="3216275"/>
              <a:ext cx="1857375" cy="400050"/>
            </a:xfrm>
            <a:prstGeom prst="rect">
              <a:avLst/>
            </a:prstGeom>
          </p:spPr>
          <p:txBody>
            <a:bodyPr>
              <a:spAutoFit/>
            </a:bodyPr>
            <a:lstStyle/>
            <a:p>
              <a:pPr eaLnBrk="1" hangingPunct="1">
                <a:defRPr/>
              </a:pPr>
              <a:r>
                <a:rPr lang="it-IT" sz="2000" b="1" i="1" dirty="0">
                  <a:solidFill>
                    <a:srgbClr val="FF0000"/>
                  </a:solidFill>
                  <a:effectLst>
                    <a:outerShdw blurRad="38100" dist="38100" dir="2700000" algn="tl">
                      <a:srgbClr val="000000">
                        <a:alpha val="43137"/>
                      </a:srgbClr>
                    </a:outerShdw>
                  </a:effectLst>
                  <a:latin typeface="Calibri"/>
                  <a:cs typeface="+mn-cs"/>
                </a:rPr>
                <a:t>PFK2</a:t>
              </a:r>
              <a:endParaRPr lang="it-IT" sz="2000" b="1" dirty="0">
                <a:solidFill>
                  <a:srgbClr val="FF0000"/>
                </a:solidFill>
                <a:effectLst>
                  <a:outerShdw blurRad="38100" dist="38100" dir="2700000" algn="tl">
                    <a:srgbClr val="000000">
                      <a:alpha val="43137"/>
                    </a:srgbClr>
                  </a:outerShdw>
                </a:effectLst>
                <a:latin typeface="Times New Roman" pitchFamily="18" charset="0"/>
                <a:cs typeface="+mn-cs"/>
              </a:endParaRPr>
            </a:p>
          </p:txBody>
        </p:sp>
        <p:sp>
          <p:nvSpPr>
            <p:cNvPr id="10" name="Rettangolo 9">
              <a:extLst>
                <a:ext uri="{FF2B5EF4-FFF2-40B4-BE49-F238E27FC236}">
                  <a16:creationId xmlns:a16="http://schemas.microsoft.com/office/drawing/2014/main" id="{72D70047-3709-1ADD-EC13-67E2F7461C86}"/>
                </a:ext>
              </a:extLst>
            </p:cNvPr>
            <p:cNvSpPr/>
            <p:nvPr/>
          </p:nvSpPr>
          <p:spPr>
            <a:xfrm>
              <a:off x="7215188" y="2420938"/>
              <a:ext cx="1155700" cy="400050"/>
            </a:xfrm>
            <a:prstGeom prst="rect">
              <a:avLst/>
            </a:prstGeom>
          </p:spPr>
          <p:txBody>
            <a:bodyPr>
              <a:spAutoFit/>
            </a:bodyPr>
            <a:lstStyle/>
            <a:p>
              <a:pPr eaLnBrk="1" hangingPunct="1">
                <a:defRPr/>
              </a:pPr>
              <a:r>
                <a:rPr lang="it-IT" sz="2000" b="1" i="1" dirty="0">
                  <a:solidFill>
                    <a:srgbClr val="FF0000"/>
                  </a:solidFill>
                  <a:effectLst>
                    <a:outerShdw blurRad="38100" dist="38100" dir="2700000" algn="tl">
                      <a:srgbClr val="000000">
                        <a:alpha val="43137"/>
                      </a:srgbClr>
                    </a:outerShdw>
                  </a:effectLst>
                  <a:latin typeface="Calibri"/>
                  <a:cs typeface="+mn-cs"/>
                </a:rPr>
                <a:t>FBPasi2</a:t>
              </a:r>
              <a:endParaRPr lang="it-IT" sz="2000" b="1" dirty="0">
                <a:solidFill>
                  <a:srgbClr val="FF0000"/>
                </a:solidFill>
                <a:effectLst>
                  <a:outerShdw blurRad="38100" dist="38100" dir="2700000" algn="tl">
                    <a:srgbClr val="000000">
                      <a:alpha val="43137"/>
                    </a:srgbClr>
                  </a:outerShdw>
                </a:effectLst>
                <a:latin typeface="Times New Roman" pitchFamily="18" charset="0"/>
                <a:cs typeface="+mn-cs"/>
              </a:endParaRPr>
            </a:p>
          </p:txBody>
        </p:sp>
        <p:sp>
          <p:nvSpPr>
            <p:cNvPr id="11" name="Rettangolo 10">
              <a:extLst>
                <a:ext uri="{FF2B5EF4-FFF2-40B4-BE49-F238E27FC236}">
                  <a16:creationId xmlns:a16="http://schemas.microsoft.com/office/drawing/2014/main" id="{6379878A-8810-175A-FB32-3863CB11848D}"/>
                </a:ext>
              </a:extLst>
            </p:cNvPr>
            <p:cNvSpPr/>
            <p:nvPr/>
          </p:nvSpPr>
          <p:spPr>
            <a:xfrm>
              <a:off x="7431088" y="3357563"/>
              <a:ext cx="1155700" cy="400050"/>
            </a:xfrm>
            <a:prstGeom prst="rect">
              <a:avLst/>
            </a:prstGeom>
          </p:spPr>
          <p:txBody>
            <a:bodyPr>
              <a:spAutoFit/>
            </a:bodyPr>
            <a:lstStyle/>
            <a:p>
              <a:pPr eaLnBrk="1" hangingPunct="1">
                <a:defRPr/>
              </a:pPr>
              <a:r>
                <a:rPr lang="it-IT" sz="2000" b="1" i="1" dirty="0">
                  <a:solidFill>
                    <a:srgbClr val="FF0000"/>
                  </a:solidFill>
                  <a:effectLst>
                    <a:outerShdw blurRad="38100" dist="38100" dir="2700000" algn="tl">
                      <a:srgbClr val="000000">
                        <a:alpha val="43137"/>
                      </a:srgbClr>
                    </a:outerShdw>
                  </a:effectLst>
                  <a:latin typeface="Calibri"/>
                  <a:cs typeface="+mn-cs"/>
                </a:rPr>
                <a:t>FBPasi2</a:t>
              </a:r>
              <a:endParaRPr lang="it-IT" sz="2000" b="1" dirty="0">
                <a:solidFill>
                  <a:srgbClr val="FF0000"/>
                </a:solidFill>
                <a:effectLst>
                  <a:outerShdw blurRad="38100" dist="38100" dir="2700000" algn="tl">
                    <a:srgbClr val="000000">
                      <a:alpha val="43137"/>
                    </a:srgbClr>
                  </a:outerShdw>
                </a:effectLst>
                <a:latin typeface="Times New Roman" pitchFamily="18" charset="0"/>
                <a:cs typeface="+mn-cs"/>
              </a:endParaRPr>
            </a:p>
          </p:txBody>
        </p:sp>
      </p:grpSp>
      <p:sp>
        <p:nvSpPr>
          <p:cNvPr id="13" name="CasellaDiTesto 12">
            <a:extLst>
              <a:ext uri="{FF2B5EF4-FFF2-40B4-BE49-F238E27FC236}">
                <a16:creationId xmlns:a16="http://schemas.microsoft.com/office/drawing/2014/main" id="{12366B00-5245-361D-ED38-BB50FA030D0C}"/>
              </a:ext>
            </a:extLst>
          </p:cNvPr>
          <p:cNvSpPr txBox="1"/>
          <p:nvPr/>
        </p:nvSpPr>
        <p:spPr>
          <a:xfrm>
            <a:off x="914400" y="1203865"/>
            <a:ext cx="4610910" cy="461665"/>
          </a:xfrm>
          <a:prstGeom prst="rect">
            <a:avLst/>
          </a:prstGeom>
          <a:noFill/>
        </p:spPr>
        <p:txBody>
          <a:bodyPr wrap="square">
            <a:spAutoFit/>
          </a:bodyPr>
          <a:lstStyle/>
          <a:p>
            <a:r>
              <a:rPr lang="it-IT" altLang="it-IT" b="1" dirty="0" err="1">
                <a:solidFill>
                  <a:srgbClr val="00B0F0"/>
                </a:solidFill>
                <a:latin typeface="Comic Sans MS" panose="030F0702030302020204" pitchFamily="66" charset="0"/>
              </a:rPr>
              <a:t>Fosfofruttochinasi</a:t>
            </a:r>
            <a:r>
              <a:rPr lang="it-IT" altLang="it-IT" sz="3600" b="1" dirty="0">
                <a:solidFill>
                  <a:srgbClr val="00B0F0"/>
                </a:solidFill>
                <a:latin typeface="Comic Sans MS" panose="030F0702030302020204" pitchFamily="66" charset="0"/>
              </a:rPr>
              <a:t> 2</a:t>
            </a:r>
            <a:endParaRPr lang="it-IT" dirty="0">
              <a:solidFill>
                <a:srgbClr val="00B0F0"/>
              </a:solidFill>
            </a:endParaRPr>
          </a:p>
        </p:txBody>
      </p:sp>
      <p:sp>
        <p:nvSpPr>
          <p:cNvPr id="14" name="CasellaDiTesto 9">
            <a:extLst>
              <a:ext uri="{FF2B5EF4-FFF2-40B4-BE49-F238E27FC236}">
                <a16:creationId xmlns:a16="http://schemas.microsoft.com/office/drawing/2014/main" id="{F2D4458A-CCE6-6510-E71C-CD251626E621}"/>
              </a:ext>
            </a:extLst>
          </p:cNvPr>
          <p:cNvSpPr txBox="1">
            <a:spLocks noChangeArrowheads="1"/>
          </p:cNvSpPr>
          <p:nvPr/>
        </p:nvSpPr>
        <p:spPr bwMode="auto">
          <a:xfrm>
            <a:off x="877526" y="1727728"/>
            <a:ext cx="4841875" cy="502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r>
              <a:rPr lang="it-IT" altLang="it-IT" sz="4000" b="1" dirty="0" err="1">
                <a:solidFill>
                  <a:srgbClr val="92D050"/>
                </a:solidFill>
              </a:rPr>
              <a:t>Fruttosobifosfatasi</a:t>
            </a:r>
            <a:r>
              <a:rPr lang="it-IT" altLang="it-IT" sz="4000" b="1" dirty="0">
                <a:solidFill>
                  <a:srgbClr val="92D050"/>
                </a:solidFill>
              </a:rPr>
              <a:t> 2</a:t>
            </a:r>
          </a:p>
        </p:txBody>
      </p:sp>
      <p:sp>
        <p:nvSpPr>
          <p:cNvPr id="15" name="Parentesi graffa aperta 14">
            <a:extLst>
              <a:ext uri="{FF2B5EF4-FFF2-40B4-BE49-F238E27FC236}">
                <a16:creationId xmlns:a16="http://schemas.microsoft.com/office/drawing/2014/main" id="{D8E9B65F-F44B-652F-6D31-CE3EF539DCC9}"/>
              </a:ext>
            </a:extLst>
          </p:cNvPr>
          <p:cNvSpPr/>
          <p:nvPr/>
        </p:nvSpPr>
        <p:spPr>
          <a:xfrm>
            <a:off x="4252425" y="1137942"/>
            <a:ext cx="415786" cy="843257"/>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ln>
                <a:solidFill>
                  <a:sysClr val="windowText" lastClr="000000"/>
                </a:solidFill>
              </a:ln>
            </a:endParaRPr>
          </a:p>
        </p:txBody>
      </p:sp>
    </p:spTree>
    <p:extLst>
      <p:ext uri="{BB962C8B-B14F-4D97-AF65-F5344CB8AC3E}">
        <p14:creationId xmlns:p14="http://schemas.microsoft.com/office/powerpoint/2010/main" val="325959855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f04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64869" y="914401"/>
            <a:ext cx="2853929" cy="4793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7" name="CasellaDiTesto 2"/>
          <p:cNvSpPr txBox="1">
            <a:spLocks noChangeArrowheads="1"/>
          </p:cNvSpPr>
          <p:nvPr/>
        </p:nvSpPr>
        <p:spPr bwMode="auto">
          <a:xfrm>
            <a:off x="362544" y="440379"/>
            <a:ext cx="4380906"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defTabSz="685800" eaLnBrk="1" hangingPunct="1">
              <a:spcBef>
                <a:spcPct val="0"/>
              </a:spcBef>
              <a:buNone/>
            </a:pPr>
            <a:r>
              <a:rPr lang="it-IT" altLang="it-IT" sz="3600" dirty="0">
                <a:solidFill>
                  <a:srgbClr val="FF0000"/>
                </a:solidFill>
                <a:latin typeface="Comic Sans MS" pitchFamily="66" charset="0"/>
              </a:rPr>
              <a:t>Denaturazione delle proteine</a:t>
            </a:r>
            <a:r>
              <a:rPr lang="it-IT" altLang="it-IT" sz="3600" dirty="0">
                <a:solidFill>
                  <a:srgbClr val="000000"/>
                </a:solidFill>
                <a:latin typeface="Comic Sans MS" pitchFamily="66" charset="0"/>
              </a:rPr>
              <a:t>: perdita della struttura tridimensionale sufficiente a determinare la perdita della funzione</a:t>
            </a:r>
          </a:p>
        </p:txBody>
      </p:sp>
      <p:sp>
        <p:nvSpPr>
          <p:cNvPr id="2" name="CasellaDiTesto 1"/>
          <p:cNvSpPr txBox="1"/>
          <p:nvPr/>
        </p:nvSpPr>
        <p:spPr>
          <a:xfrm>
            <a:off x="354438" y="2590800"/>
            <a:ext cx="3549174" cy="3375283"/>
          </a:xfrm>
          <a:prstGeom prst="rect">
            <a:avLst/>
          </a:prstGeom>
          <a:noFill/>
        </p:spPr>
        <p:txBody>
          <a:bodyPr wrap="square">
            <a:spAutoFit/>
          </a:bodyPr>
          <a:lstStyle/>
          <a:p>
            <a:pPr defTabSz="685800">
              <a:defRPr/>
            </a:pPr>
            <a:r>
              <a:rPr lang="it-IT" sz="2000" dirty="0">
                <a:solidFill>
                  <a:srgbClr val="000000"/>
                </a:solidFill>
                <a:latin typeface="Arial"/>
              </a:rPr>
              <a:t>Agenti denaturanti:</a:t>
            </a:r>
          </a:p>
          <a:p>
            <a:pPr defTabSz="685800">
              <a:buFontTx/>
              <a:buChar char="-"/>
            </a:pPr>
            <a:r>
              <a:rPr lang="it-IT" altLang="it-IT" sz="2000" dirty="0">
                <a:solidFill>
                  <a:srgbClr val="FF0000"/>
                </a:solidFill>
              </a:rPr>
              <a:t>CALORE</a:t>
            </a:r>
            <a:r>
              <a:rPr lang="it-IT" altLang="it-IT" sz="2000" dirty="0">
                <a:solidFill>
                  <a:srgbClr val="000000"/>
                </a:solidFill>
              </a:rPr>
              <a:t> (agisce sui legami idrogeno)</a:t>
            </a:r>
          </a:p>
          <a:p>
            <a:pPr defTabSz="685800">
              <a:buFontTx/>
              <a:buChar char="-"/>
            </a:pPr>
            <a:endParaRPr lang="it-IT" altLang="it-IT" sz="2000" dirty="0">
              <a:solidFill>
                <a:srgbClr val="000000"/>
              </a:solidFill>
            </a:endParaRPr>
          </a:p>
          <a:p>
            <a:pPr defTabSz="685800">
              <a:buFontTx/>
              <a:buChar char="-"/>
            </a:pPr>
            <a:r>
              <a:rPr lang="it-IT" altLang="it-IT" sz="2000" dirty="0">
                <a:solidFill>
                  <a:srgbClr val="FF0000"/>
                </a:solidFill>
              </a:rPr>
              <a:t>pH ESTREMI </a:t>
            </a:r>
            <a:r>
              <a:rPr lang="it-IT" altLang="it-IT" sz="2000" dirty="0">
                <a:solidFill>
                  <a:srgbClr val="000000"/>
                </a:solidFill>
              </a:rPr>
              <a:t>(agiscono sulle interazioni ioniche e legami idrogeno)</a:t>
            </a:r>
          </a:p>
          <a:p>
            <a:pPr defTabSz="685800">
              <a:buFontTx/>
              <a:buChar char="-"/>
            </a:pPr>
            <a:endParaRPr lang="it-IT" altLang="it-IT" sz="2000" dirty="0">
              <a:solidFill>
                <a:srgbClr val="000000"/>
              </a:solidFill>
            </a:endParaRPr>
          </a:p>
          <a:p>
            <a:pPr defTabSz="685800">
              <a:buFontTx/>
              <a:buChar char="-"/>
            </a:pPr>
            <a:r>
              <a:rPr lang="it-IT" altLang="it-IT" sz="2000" dirty="0">
                <a:solidFill>
                  <a:srgbClr val="FF0000"/>
                </a:solidFill>
              </a:rPr>
              <a:t>SOLVENTI o SOLUTI ORGANICI </a:t>
            </a:r>
            <a:r>
              <a:rPr lang="it-IT" altLang="it-IT" sz="2000" dirty="0">
                <a:solidFill>
                  <a:srgbClr val="000000"/>
                </a:solidFill>
              </a:rPr>
              <a:t>(es. </a:t>
            </a:r>
            <a:r>
              <a:rPr lang="it-IT" altLang="it-IT" sz="2000" dirty="0" err="1">
                <a:solidFill>
                  <a:srgbClr val="000000"/>
                </a:solidFill>
              </a:rPr>
              <a:t>alcooli</a:t>
            </a:r>
            <a:r>
              <a:rPr lang="it-IT" altLang="it-IT" sz="2000" dirty="0">
                <a:solidFill>
                  <a:srgbClr val="000000"/>
                </a:solidFill>
              </a:rPr>
              <a:t>, acetone, urea, cloruro di guanidina) - (agiscono su interazioni idrofobiche)</a:t>
            </a:r>
          </a:p>
          <a:p>
            <a:pPr defTabSz="685800">
              <a:buFontTx/>
              <a:buChar char="-"/>
            </a:pPr>
            <a:endParaRPr lang="it-IT" altLang="it-IT" sz="2000" dirty="0">
              <a:solidFill>
                <a:srgbClr val="000000"/>
              </a:solidFill>
            </a:endParaRPr>
          </a:p>
          <a:p>
            <a:pPr defTabSz="685800">
              <a:buFontTx/>
              <a:buChar char="-"/>
            </a:pPr>
            <a:r>
              <a:rPr lang="it-IT" altLang="it-IT" sz="2000" dirty="0">
                <a:solidFill>
                  <a:srgbClr val="FF0000"/>
                </a:solidFill>
              </a:rPr>
              <a:t>DETERGENTI</a:t>
            </a:r>
            <a:r>
              <a:rPr lang="it-IT" altLang="it-IT" sz="2000" dirty="0">
                <a:solidFill>
                  <a:srgbClr val="000000"/>
                </a:solidFill>
              </a:rPr>
              <a:t> (es. SDS) - (agiscono su interazioni idrofobiche)</a:t>
            </a:r>
          </a:p>
          <a:p>
            <a:pPr defTabSz="685800">
              <a:buFontTx/>
              <a:buChar char="-"/>
            </a:pPr>
            <a:endParaRPr lang="it-IT" altLang="it-IT" sz="2000" dirty="0">
              <a:solidFill>
                <a:srgbClr val="000000"/>
              </a:solidFill>
            </a:endParaRPr>
          </a:p>
          <a:p>
            <a:pPr defTabSz="685800">
              <a:buFontTx/>
              <a:buChar char="-"/>
            </a:pPr>
            <a:r>
              <a:rPr lang="it-IT" altLang="it-IT" sz="2000" dirty="0">
                <a:solidFill>
                  <a:srgbClr val="FF0000"/>
                </a:solidFill>
              </a:rPr>
              <a:t>AGENTI RIDUCENTI </a:t>
            </a:r>
            <a:r>
              <a:rPr lang="it-IT" altLang="it-IT" sz="2000" dirty="0">
                <a:solidFill>
                  <a:srgbClr val="000000"/>
                </a:solidFill>
              </a:rPr>
              <a:t>(</a:t>
            </a:r>
            <a:r>
              <a:rPr lang="el-GR" altLang="it-IT" sz="2000" dirty="0">
                <a:solidFill>
                  <a:srgbClr val="000000"/>
                </a:solidFill>
              </a:rPr>
              <a:t>β</a:t>
            </a:r>
            <a:r>
              <a:rPr lang="it-IT" altLang="it-IT" sz="2000" dirty="0">
                <a:solidFill>
                  <a:srgbClr val="000000"/>
                </a:solidFill>
              </a:rPr>
              <a:t>-</a:t>
            </a:r>
            <a:r>
              <a:rPr lang="it-IT" altLang="it-IT" sz="2000" dirty="0" err="1">
                <a:solidFill>
                  <a:srgbClr val="000000"/>
                </a:solidFill>
              </a:rPr>
              <a:t>mercaptoetanolo</a:t>
            </a:r>
            <a:r>
              <a:rPr lang="it-IT" altLang="it-IT" sz="2000" dirty="0">
                <a:solidFill>
                  <a:srgbClr val="000000"/>
                </a:solidFill>
              </a:rPr>
              <a:t>, </a:t>
            </a:r>
            <a:r>
              <a:rPr lang="it-IT" altLang="it-IT" sz="2000" dirty="0" err="1">
                <a:solidFill>
                  <a:srgbClr val="000000"/>
                </a:solidFill>
              </a:rPr>
              <a:t>ditiotreitolo</a:t>
            </a:r>
            <a:r>
              <a:rPr lang="it-IT" altLang="it-IT" sz="2000" dirty="0">
                <a:solidFill>
                  <a:srgbClr val="000000"/>
                </a:solidFill>
              </a:rPr>
              <a:t>) – (agiscono sui ponti disolfuro)</a:t>
            </a:r>
            <a:endParaRPr lang="el-GR" altLang="it-IT" sz="2000" dirty="0">
              <a:solidFill>
                <a:srgbClr val="000000"/>
              </a:solidFill>
            </a:endParaRPr>
          </a:p>
          <a:p>
            <a:pPr marL="214313" indent="-214313" defTabSz="685800">
              <a:buFont typeface="Arial" pitchFamily="34" charset="0"/>
              <a:buChar char="•"/>
              <a:defRPr/>
            </a:pPr>
            <a:endParaRPr lang="it-IT" sz="2000" dirty="0">
              <a:solidFill>
                <a:srgbClr val="000000"/>
              </a:solidFill>
              <a:latin typeface="Arial"/>
            </a:endParaRPr>
          </a:p>
        </p:txBody>
      </p:sp>
      <p:sp>
        <p:nvSpPr>
          <p:cNvPr id="6" name="CasellaDiTesto 2"/>
          <p:cNvSpPr txBox="1">
            <a:spLocks noChangeArrowheads="1"/>
          </p:cNvSpPr>
          <p:nvPr/>
        </p:nvSpPr>
        <p:spPr bwMode="auto">
          <a:xfrm>
            <a:off x="3733800" y="6417621"/>
            <a:ext cx="26670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defTabSz="685800" eaLnBrk="1" hangingPunct="1">
              <a:spcBef>
                <a:spcPct val="0"/>
              </a:spcBef>
              <a:buNone/>
            </a:pPr>
            <a:r>
              <a:rPr lang="it-IT" altLang="it-IT" sz="1800" dirty="0" err="1">
                <a:solidFill>
                  <a:srgbClr val="FF0000"/>
                </a:solidFill>
                <a:latin typeface="Comic Sans MS" pitchFamily="66" charset="0"/>
              </a:rPr>
              <a:t>Rinaturazione</a:t>
            </a:r>
            <a:r>
              <a:rPr lang="it-IT" altLang="it-IT" sz="1800" dirty="0">
                <a:solidFill>
                  <a:srgbClr val="FF0000"/>
                </a:solidFill>
                <a:latin typeface="Comic Sans MS" pitchFamily="66" charset="0"/>
              </a:rPr>
              <a:t> delle proteine</a:t>
            </a:r>
            <a:endParaRPr lang="it-IT" altLang="it-IT" sz="1800" dirty="0">
              <a:solidFill>
                <a:srgbClr val="000000"/>
              </a:solidFill>
              <a:latin typeface="Comic Sans MS" pitchFamily="66" charset="0"/>
            </a:endParaRPr>
          </a:p>
        </p:txBody>
      </p:sp>
    </p:spTree>
    <p:extLst>
      <p:ext uri="{BB962C8B-B14F-4D97-AF65-F5344CB8AC3E}">
        <p14:creationId xmlns:p14="http://schemas.microsoft.com/office/powerpoint/2010/main" val="220212278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86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nodeType="clickEffect">
                                  <p:stCondLst>
                                    <p:cond delay="0"/>
                                  </p:stCondLst>
                                  <p:childTnLst>
                                    <p:set>
                                      <p:cBhvr>
                                        <p:cTn id="10" dur="1" fill="hold">
                                          <p:stCondLst>
                                            <p:cond delay="0"/>
                                          </p:stCondLst>
                                        </p:cTn>
                                        <p:tgtEl>
                                          <p:spTgt spid="36866"/>
                                        </p:tgtEl>
                                        <p:attrNameLst>
                                          <p:attrName>style.visibility</p:attrName>
                                        </p:attrNameLst>
                                      </p:cBhvr>
                                      <p:to>
                                        <p:strVal val="visible"/>
                                      </p:to>
                                    </p:set>
                                    <p:animEffect transition="in" filter="wipe(down)">
                                      <p:cBhvr>
                                        <p:cTn id="11" dur="500"/>
                                        <p:tgtEl>
                                          <p:spTgt spid="36866"/>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nodeType="clickEffect">
                                  <p:stCondLst>
                                    <p:cond delay="0"/>
                                  </p:stCondLst>
                                  <p:childTnLst>
                                    <p:set>
                                      <p:cBhvr>
                                        <p:cTn id="15" dur="1" fill="hold">
                                          <p:stCondLst>
                                            <p:cond delay="0"/>
                                          </p:stCondLst>
                                        </p:cTn>
                                        <p:tgtEl>
                                          <p:spTgt spid="2">
                                            <p:txEl>
                                              <p:pRg st="0" end="0"/>
                                            </p:txEl>
                                          </p:spTgt>
                                        </p:tgtEl>
                                        <p:attrNameLst>
                                          <p:attrName>style.visibility</p:attrName>
                                        </p:attrNameLst>
                                      </p:cBhvr>
                                      <p:to>
                                        <p:strVal val="visible"/>
                                      </p:to>
                                    </p:set>
                                    <p:animEffect transition="in" filter="wipe(down)">
                                      <p:cBhvr>
                                        <p:cTn id="16" dur="500"/>
                                        <p:tgtEl>
                                          <p:spTgt spid="2">
                                            <p:txEl>
                                              <p:pRg st="0" end="0"/>
                                            </p:txEl>
                                          </p:spTgt>
                                        </p:tgtEl>
                                      </p:cBhvr>
                                    </p:animEffect>
                                  </p:childTnLst>
                                </p:cTn>
                              </p:par>
                              <p:par>
                                <p:cTn id="17" presetID="22" presetClass="entr" presetSubtype="4" fill="hold" nodeType="withEffect">
                                  <p:stCondLst>
                                    <p:cond delay="0"/>
                                  </p:stCondLst>
                                  <p:childTnLst>
                                    <p:set>
                                      <p:cBhvr>
                                        <p:cTn id="18" dur="1" fill="hold">
                                          <p:stCondLst>
                                            <p:cond delay="0"/>
                                          </p:stCondLst>
                                        </p:cTn>
                                        <p:tgtEl>
                                          <p:spTgt spid="2">
                                            <p:txEl>
                                              <p:pRg st="1" end="1"/>
                                            </p:txEl>
                                          </p:spTgt>
                                        </p:tgtEl>
                                        <p:attrNameLst>
                                          <p:attrName>style.visibility</p:attrName>
                                        </p:attrNameLst>
                                      </p:cBhvr>
                                      <p:to>
                                        <p:strVal val="visible"/>
                                      </p:to>
                                    </p:set>
                                    <p:animEffect transition="in" filter="wipe(down)">
                                      <p:cBhvr>
                                        <p:cTn id="19" dur="500"/>
                                        <p:tgtEl>
                                          <p:spTgt spid="2">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2">
                                            <p:txEl>
                                              <p:pRg st="3" end="3"/>
                                            </p:txEl>
                                          </p:spTgt>
                                        </p:tgtEl>
                                        <p:attrNameLst>
                                          <p:attrName>style.visibility</p:attrName>
                                        </p:attrNameLst>
                                      </p:cBhvr>
                                      <p:to>
                                        <p:strVal val="visible"/>
                                      </p:to>
                                    </p:set>
                                    <p:animEffect transition="in" filter="wipe(down)">
                                      <p:cBhvr>
                                        <p:cTn id="24" dur="500"/>
                                        <p:tgtEl>
                                          <p:spTgt spid="2">
                                            <p:txEl>
                                              <p:pRg st="3" end="3"/>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2">
                                            <p:txEl>
                                              <p:pRg st="5" end="5"/>
                                            </p:txEl>
                                          </p:spTgt>
                                        </p:tgtEl>
                                        <p:attrNameLst>
                                          <p:attrName>style.visibility</p:attrName>
                                        </p:attrNameLst>
                                      </p:cBhvr>
                                      <p:to>
                                        <p:strVal val="visible"/>
                                      </p:to>
                                    </p:set>
                                    <p:animEffect transition="in" filter="wipe(down)">
                                      <p:cBhvr>
                                        <p:cTn id="29" dur="500"/>
                                        <p:tgtEl>
                                          <p:spTgt spid="2">
                                            <p:txEl>
                                              <p:pRg st="5" end="5"/>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nodeType="clickEffect">
                                  <p:stCondLst>
                                    <p:cond delay="0"/>
                                  </p:stCondLst>
                                  <p:childTnLst>
                                    <p:set>
                                      <p:cBhvr>
                                        <p:cTn id="33" dur="1" fill="hold">
                                          <p:stCondLst>
                                            <p:cond delay="0"/>
                                          </p:stCondLst>
                                        </p:cTn>
                                        <p:tgtEl>
                                          <p:spTgt spid="2">
                                            <p:txEl>
                                              <p:pRg st="7" end="7"/>
                                            </p:txEl>
                                          </p:spTgt>
                                        </p:tgtEl>
                                        <p:attrNameLst>
                                          <p:attrName>style.visibility</p:attrName>
                                        </p:attrNameLst>
                                      </p:cBhvr>
                                      <p:to>
                                        <p:strVal val="visible"/>
                                      </p:to>
                                    </p:set>
                                    <p:animEffect transition="in" filter="wipe(down)">
                                      <p:cBhvr>
                                        <p:cTn id="34" dur="500"/>
                                        <p:tgtEl>
                                          <p:spTgt spid="2">
                                            <p:txEl>
                                              <p:pRg st="7" end="7"/>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nodeType="clickEffect">
                                  <p:stCondLst>
                                    <p:cond delay="0"/>
                                  </p:stCondLst>
                                  <p:childTnLst>
                                    <p:set>
                                      <p:cBhvr>
                                        <p:cTn id="38" dur="1" fill="hold">
                                          <p:stCondLst>
                                            <p:cond delay="0"/>
                                          </p:stCondLst>
                                        </p:cTn>
                                        <p:tgtEl>
                                          <p:spTgt spid="2">
                                            <p:txEl>
                                              <p:pRg st="9" end="9"/>
                                            </p:txEl>
                                          </p:spTgt>
                                        </p:tgtEl>
                                        <p:attrNameLst>
                                          <p:attrName>style.visibility</p:attrName>
                                        </p:attrNameLst>
                                      </p:cBhvr>
                                      <p:to>
                                        <p:strVal val="visible"/>
                                      </p:to>
                                    </p:set>
                                    <p:animEffect transition="in" filter="wipe(down)">
                                      <p:cBhvr>
                                        <p:cTn id="39" dur="500"/>
                                        <p:tgtEl>
                                          <p:spTgt spid="2">
                                            <p:txEl>
                                              <p:pRg st="9" end="9"/>
                                            </p:txEl>
                                          </p:spTgt>
                                        </p:tgtEl>
                                      </p:cBhvr>
                                    </p:animEffect>
                                  </p:childTnLst>
                                </p:cTn>
                              </p:par>
                              <p:par>
                                <p:cTn id="40" presetID="22" presetClass="entr" presetSubtype="4" fill="hold" nodeType="withEffect">
                                  <p:stCondLst>
                                    <p:cond delay="0"/>
                                  </p:stCondLst>
                                  <p:childTnLst>
                                    <p:set>
                                      <p:cBhvr>
                                        <p:cTn id="41" dur="1" fill="hold">
                                          <p:stCondLst>
                                            <p:cond delay="0"/>
                                          </p:stCondLst>
                                        </p:cTn>
                                        <p:tgtEl>
                                          <p:spTgt spid="6">
                                            <p:txEl>
                                              <p:pRg st="0" end="0"/>
                                            </p:txEl>
                                          </p:spTgt>
                                        </p:tgtEl>
                                        <p:attrNameLst>
                                          <p:attrName>style.visibility</p:attrName>
                                        </p:attrNameLst>
                                      </p:cBhvr>
                                      <p:to>
                                        <p:strVal val="visible"/>
                                      </p:to>
                                    </p:set>
                                    <p:animEffect transition="in" filter="wipe(down)">
                                      <p:cBhvr>
                                        <p:cTn id="42"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TextBox 1"/>
          <p:cNvSpPr txBox="1">
            <a:spLocks noChangeArrowheads="1"/>
          </p:cNvSpPr>
          <p:nvPr/>
        </p:nvSpPr>
        <p:spPr bwMode="auto">
          <a:xfrm>
            <a:off x="304800" y="228600"/>
            <a:ext cx="6858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ctr" defTabSz="685800">
              <a:spcBef>
                <a:spcPct val="0"/>
              </a:spcBef>
              <a:buNone/>
            </a:pPr>
            <a:r>
              <a:rPr lang="en-US" altLang="en-US" sz="2700" b="1" dirty="0">
                <a:solidFill>
                  <a:srgbClr val="FF6D09"/>
                </a:solidFill>
                <a:latin typeface="Arial" charset="0"/>
                <a:cs typeface="Arial" charset="0"/>
              </a:rPr>
              <a:t>Protein Folding &amp; Disease</a:t>
            </a:r>
          </a:p>
        </p:txBody>
      </p:sp>
      <p:sp>
        <p:nvSpPr>
          <p:cNvPr id="2" name="CasellaDiTesto 1"/>
          <p:cNvSpPr txBox="1"/>
          <p:nvPr/>
        </p:nvSpPr>
        <p:spPr>
          <a:xfrm>
            <a:off x="838198" y="762000"/>
            <a:ext cx="6118167" cy="954107"/>
          </a:xfrm>
          <a:prstGeom prst="rect">
            <a:avLst/>
          </a:prstGeom>
          <a:noFill/>
        </p:spPr>
        <p:txBody>
          <a:bodyPr wrap="square" rtlCol="0">
            <a:spAutoFit/>
          </a:bodyPr>
          <a:lstStyle/>
          <a:p>
            <a:pPr algn="ctr" defTabSz="685800"/>
            <a:r>
              <a:rPr lang="it-IT" sz="2800" dirty="0">
                <a:solidFill>
                  <a:srgbClr val="0000FF"/>
                </a:solidFill>
              </a:rPr>
              <a:t>Almeno 35 malattie fatali umane sono dovute all’accumulo extracellulare di proteine non correttamente ripiegate =AMILOIDI </a:t>
            </a:r>
          </a:p>
        </p:txBody>
      </p:sp>
      <p:sp>
        <p:nvSpPr>
          <p:cNvPr id="5" name="CasellaDiTesto 2"/>
          <p:cNvSpPr txBox="1">
            <a:spLocks noChangeArrowheads="1"/>
          </p:cNvSpPr>
          <p:nvPr/>
        </p:nvSpPr>
        <p:spPr bwMode="auto">
          <a:xfrm>
            <a:off x="615920" y="2362200"/>
            <a:ext cx="6562725" cy="4483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defTabSz="685800" eaLnBrk="1" hangingPunct="1">
              <a:lnSpc>
                <a:spcPct val="150000"/>
              </a:lnSpc>
              <a:spcBef>
                <a:spcPct val="0"/>
              </a:spcBef>
              <a:buNone/>
            </a:pPr>
            <a:r>
              <a:rPr lang="it-IT" altLang="it-IT" sz="2400" u="sng" dirty="0">
                <a:solidFill>
                  <a:srgbClr val="002060"/>
                </a:solidFill>
                <a:latin typeface="Comic Sans MS" pitchFamily="66" charset="0"/>
              </a:rPr>
              <a:t>AMILOIDOSI:</a:t>
            </a:r>
          </a:p>
          <a:p>
            <a:pPr defTabSz="685800" eaLnBrk="1" hangingPunct="1">
              <a:lnSpc>
                <a:spcPct val="150000"/>
              </a:lnSpc>
              <a:spcBef>
                <a:spcPct val="0"/>
              </a:spcBef>
              <a:buNone/>
            </a:pPr>
            <a:r>
              <a:rPr lang="it-IT" altLang="it-IT" sz="2400" dirty="0">
                <a:solidFill>
                  <a:srgbClr val="FF0000"/>
                </a:solidFill>
                <a:latin typeface="Comic Sans MS" pitchFamily="66" charset="0"/>
              </a:rPr>
              <a:t>Associazione spontanea di proteine non correttamente ripiegate </a:t>
            </a:r>
          </a:p>
          <a:p>
            <a:pPr defTabSz="685800" eaLnBrk="1" hangingPunct="1">
              <a:lnSpc>
                <a:spcPct val="150000"/>
              </a:lnSpc>
              <a:spcBef>
                <a:spcPct val="0"/>
              </a:spcBef>
              <a:buNone/>
            </a:pPr>
            <a:endParaRPr lang="it-IT" altLang="it-IT" sz="2400" dirty="0">
              <a:solidFill>
                <a:srgbClr val="FF0000"/>
              </a:solidFill>
              <a:latin typeface="Comic Sans MS" pitchFamily="66" charset="0"/>
            </a:endParaRPr>
          </a:p>
          <a:p>
            <a:pPr algn="just" defTabSz="685800" eaLnBrk="1" hangingPunct="1">
              <a:lnSpc>
                <a:spcPct val="150000"/>
              </a:lnSpc>
              <a:spcBef>
                <a:spcPct val="0"/>
              </a:spcBef>
              <a:buNone/>
            </a:pPr>
            <a:r>
              <a:rPr lang="it-IT" altLang="it-IT" sz="2400" dirty="0">
                <a:solidFill>
                  <a:srgbClr val="000000"/>
                </a:solidFill>
                <a:latin typeface="Comic Sans MS" pitchFamily="66" charset="0"/>
              </a:rPr>
              <a:t>Le amiloidosi sono un gruppo di malattie causate dal deposito in vari tessuti di proteine anomale. </a:t>
            </a:r>
          </a:p>
          <a:p>
            <a:pPr algn="just" defTabSz="685800" eaLnBrk="1" hangingPunct="1">
              <a:lnSpc>
                <a:spcPct val="150000"/>
              </a:lnSpc>
              <a:spcBef>
                <a:spcPct val="0"/>
              </a:spcBef>
              <a:buNone/>
            </a:pPr>
            <a:r>
              <a:rPr lang="it-IT" altLang="it-IT" sz="2400" dirty="0">
                <a:solidFill>
                  <a:srgbClr val="000000"/>
                </a:solidFill>
                <a:latin typeface="Comic Sans MS" pitchFamily="66" charset="0"/>
              </a:rPr>
              <a:t>In ciascun tipo di amiloidosi, una proteina prodotta dall'organismo tende ad accumularsi in diversi organi e tessuti sotto forma di fibrille. </a:t>
            </a:r>
          </a:p>
          <a:p>
            <a:pPr algn="just" defTabSz="685800" eaLnBrk="1" hangingPunct="1">
              <a:lnSpc>
                <a:spcPct val="150000"/>
              </a:lnSpc>
              <a:spcBef>
                <a:spcPct val="0"/>
              </a:spcBef>
              <a:buNone/>
            </a:pPr>
            <a:r>
              <a:rPr lang="it-IT" altLang="it-IT" sz="2400" dirty="0">
                <a:solidFill>
                  <a:srgbClr val="000000"/>
                </a:solidFill>
                <a:latin typeface="Comic Sans MS" pitchFamily="66" charset="0"/>
              </a:rPr>
              <a:t>I depositi formati da queste fibrille sono chiamati </a:t>
            </a:r>
            <a:r>
              <a:rPr lang="it-IT" altLang="it-IT" sz="2400" dirty="0">
                <a:solidFill>
                  <a:srgbClr val="FF0000"/>
                </a:solidFill>
                <a:latin typeface="Comic Sans MS" pitchFamily="66" charset="0"/>
              </a:rPr>
              <a:t>amiloidi.</a:t>
            </a:r>
            <a:r>
              <a:rPr lang="it-IT" altLang="it-IT" sz="2400" dirty="0">
                <a:solidFill>
                  <a:srgbClr val="000000"/>
                </a:solidFill>
                <a:latin typeface="Comic Sans MS" pitchFamily="66" charset="0"/>
              </a:rPr>
              <a:t> </a:t>
            </a:r>
          </a:p>
          <a:p>
            <a:pPr algn="just" defTabSz="685800" eaLnBrk="1" hangingPunct="1">
              <a:lnSpc>
                <a:spcPct val="150000"/>
              </a:lnSpc>
              <a:spcBef>
                <a:spcPct val="0"/>
              </a:spcBef>
              <a:buNone/>
            </a:pPr>
            <a:r>
              <a:rPr lang="it-IT" altLang="it-IT" sz="2400" dirty="0">
                <a:solidFill>
                  <a:srgbClr val="000000"/>
                </a:solidFill>
                <a:latin typeface="Comic Sans MS" pitchFamily="66" charset="0"/>
              </a:rPr>
              <a:t>Il progressivo accumulo dell'amiloide provoca un danno degli organi coinvolti e causa i sintomi della malattia.</a:t>
            </a:r>
            <a:endParaRPr lang="it-IT" altLang="it-IT" sz="2400" dirty="0">
              <a:solidFill>
                <a:srgbClr val="002060"/>
              </a:solidFill>
              <a:latin typeface="Comic Sans MS" pitchFamily="66" charset="0"/>
            </a:endParaRPr>
          </a:p>
          <a:p>
            <a:pPr algn="just" defTabSz="685800" eaLnBrk="1" hangingPunct="1">
              <a:lnSpc>
                <a:spcPct val="150000"/>
              </a:lnSpc>
              <a:spcBef>
                <a:spcPct val="0"/>
              </a:spcBef>
              <a:buNone/>
            </a:pPr>
            <a:r>
              <a:rPr lang="it-IT" altLang="it-IT" sz="2400" dirty="0">
                <a:solidFill>
                  <a:srgbClr val="002060"/>
                </a:solidFill>
                <a:latin typeface="Comic Sans MS" pitchFamily="66" charset="0"/>
              </a:rPr>
              <a:t>	</a:t>
            </a:r>
          </a:p>
        </p:txBody>
      </p:sp>
    </p:spTree>
    <p:extLst>
      <p:ext uri="{BB962C8B-B14F-4D97-AF65-F5344CB8AC3E}">
        <p14:creationId xmlns:p14="http://schemas.microsoft.com/office/powerpoint/2010/main" val="490104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wipe(down)">
                                      <p:cBhvr>
                                        <p:cTn id="12" dur="500"/>
                                        <p:tgtEl>
                                          <p:spTgt spid="5">
                                            <p:txEl>
                                              <p:pRg st="0" end="0"/>
                                            </p:txEl>
                                          </p:spTgt>
                                        </p:tgtEl>
                                      </p:cBhvr>
                                    </p:animEffect>
                                  </p:childTnLst>
                                </p:cTn>
                              </p:par>
                              <p:par>
                                <p:cTn id="13" presetID="22" presetClass="entr" presetSubtype="4" fill="hold" nodeType="with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Effect transition="in" filter="wipe(down)">
                                      <p:cBhvr>
                                        <p:cTn id="15"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4"/>
          <p:cNvSpPr txBox="1">
            <a:spLocks noChangeArrowheads="1"/>
          </p:cNvSpPr>
          <p:nvPr/>
        </p:nvSpPr>
        <p:spPr bwMode="auto">
          <a:xfrm>
            <a:off x="304800" y="79297"/>
            <a:ext cx="3471848" cy="379591"/>
          </a:xfrm>
          <a:prstGeom prst="rect">
            <a:avLst/>
          </a:prstGeom>
          <a:noFill/>
          <a:ln w="9525">
            <a:noFill/>
            <a:miter lim="800000"/>
            <a:headEnd/>
            <a:tailEnd/>
          </a:ln>
        </p:spPr>
        <p:txBody>
          <a:bodyPr wrap="none">
            <a:spAutoFit/>
          </a:bodyPr>
          <a:lstStyle/>
          <a:p>
            <a:r>
              <a:rPr lang="it-IT" sz="2800" b="1" dirty="0">
                <a:solidFill>
                  <a:srgbClr val="FF0000"/>
                </a:solidFill>
              </a:rPr>
              <a:t>Strutture secondarie REGOLARI  </a:t>
            </a:r>
          </a:p>
        </p:txBody>
      </p:sp>
      <p:sp>
        <p:nvSpPr>
          <p:cNvPr id="4" name="Text Box 7"/>
          <p:cNvSpPr txBox="1">
            <a:spLocks noChangeArrowheads="1"/>
          </p:cNvSpPr>
          <p:nvPr/>
        </p:nvSpPr>
        <p:spPr bwMode="auto">
          <a:xfrm>
            <a:off x="-304800" y="501596"/>
            <a:ext cx="6616148" cy="461665"/>
          </a:xfrm>
          <a:prstGeom prst="rect">
            <a:avLst/>
          </a:prstGeom>
          <a:noFill/>
          <a:ln w="9525">
            <a:noFill/>
            <a:miter lim="800000"/>
            <a:headEnd/>
            <a:tailEnd/>
          </a:ln>
        </p:spPr>
        <p:txBody>
          <a:bodyPr wrap="square">
            <a:spAutoFit/>
          </a:bodyPr>
          <a:lstStyle/>
          <a:p>
            <a:r>
              <a:rPr lang="it-IT" dirty="0">
                <a:solidFill>
                  <a:srgbClr val="CC3399"/>
                </a:solidFill>
              </a:rPr>
              <a:t>      Le più comuni: </a:t>
            </a:r>
            <a:r>
              <a:rPr lang="el-GR" dirty="0">
                <a:solidFill>
                  <a:srgbClr val="CC3399"/>
                </a:solidFill>
              </a:rPr>
              <a:t>α</a:t>
            </a:r>
            <a:r>
              <a:rPr lang="it-IT" dirty="0">
                <a:solidFill>
                  <a:srgbClr val="CC3399"/>
                </a:solidFill>
              </a:rPr>
              <a:t>-eliche e </a:t>
            </a:r>
            <a:r>
              <a:rPr lang="el-GR" dirty="0">
                <a:solidFill>
                  <a:srgbClr val="CC3399"/>
                </a:solidFill>
              </a:rPr>
              <a:t>β</a:t>
            </a:r>
            <a:r>
              <a:rPr lang="it-IT" dirty="0">
                <a:solidFill>
                  <a:srgbClr val="CC3399"/>
                </a:solidFill>
              </a:rPr>
              <a:t>-foglietto</a:t>
            </a:r>
          </a:p>
        </p:txBody>
      </p:sp>
      <p:pic>
        <p:nvPicPr>
          <p:cNvPr id="2050" name="Picture 2" descr="Cosa si intende per ripiegamento di proteine? - Quora">
            <a:extLst>
              <a:ext uri="{FF2B5EF4-FFF2-40B4-BE49-F238E27FC236}">
                <a16:creationId xmlns:a16="http://schemas.microsoft.com/office/drawing/2014/main" id="{A99BA7B0-EE76-E044-BC80-D2C09217247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7306"/>
          <a:stretch/>
        </p:blipFill>
        <p:spPr bwMode="auto">
          <a:xfrm>
            <a:off x="517390" y="1014273"/>
            <a:ext cx="7864610" cy="5437540"/>
          </a:xfrm>
          <a:prstGeom prst="rect">
            <a:avLst/>
          </a:prstGeom>
          <a:noFill/>
          <a:extLst>
            <a:ext uri="{909E8E84-426E-40DD-AFC4-6F175D3DCCD1}">
              <a14:hiddenFill xmlns:a14="http://schemas.microsoft.com/office/drawing/2010/main">
                <a:solidFill>
                  <a:srgbClr val="FFFFFF"/>
                </a:solidFill>
              </a14:hiddenFill>
            </a:ext>
          </a:extLst>
        </p:spPr>
      </p:pic>
      <p:sp>
        <p:nvSpPr>
          <p:cNvPr id="2" name="Text Box 4">
            <a:extLst>
              <a:ext uri="{FF2B5EF4-FFF2-40B4-BE49-F238E27FC236}">
                <a16:creationId xmlns:a16="http://schemas.microsoft.com/office/drawing/2014/main" id="{1874EE37-8C2F-8A83-DB3F-ACFA3ACA2B4B}"/>
              </a:ext>
            </a:extLst>
          </p:cNvPr>
          <p:cNvSpPr txBox="1">
            <a:spLocks noChangeArrowheads="1"/>
          </p:cNvSpPr>
          <p:nvPr/>
        </p:nvSpPr>
        <p:spPr bwMode="auto">
          <a:xfrm>
            <a:off x="5855208" y="142239"/>
            <a:ext cx="2907792" cy="872034"/>
          </a:xfrm>
          <a:prstGeom prst="rect">
            <a:avLst/>
          </a:prstGeom>
          <a:noFill/>
          <a:ln w="9525">
            <a:noFill/>
            <a:miter lim="800000"/>
            <a:headEnd/>
            <a:tailEnd/>
          </a:ln>
        </p:spPr>
        <p:txBody>
          <a:bodyPr wrap="square">
            <a:spAutoFit/>
          </a:bodyPr>
          <a:lstStyle/>
          <a:p>
            <a:r>
              <a:rPr lang="it-IT" sz="2800" b="1" dirty="0">
                <a:solidFill>
                  <a:srgbClr val="FF0000"/>
                </a:solidFill>
              </a:rPr>
              <a:t>Strutture periodiche: </a:t>
            </a:r>
          </a:p>
          <a:p>
            <a:r>
              <a:rPr lang="it-IT" sz="2400" b="1" dirty="0">
                <a:solidFill>
                  <a:srgbClr val="FF0000"/>
                </a:solidFill>
              </a:rPr>
              <a:t>Le caratteristiche si ripetono a intervalli regolari</a:t>
            </a:r>
          </a:p>
        </p:txBody>
      </p:sp>
      <p:sp>
        <p:nvSpPr>
          <p:cNvPr id="5" name="Freccia a destra 4">
            <a:extLst>
              <a:ext uri="{FF2B5EF4-FFF2-40B4-BE49-F238E27FC236}">
                <a16:creationId xmlns:a16="http://schemas.microsoft.com/office/drawing/2014/main" id="{C6DF0C49-7439-1AC2-E1A2-3883DAC7B821}"/>
              </a:ext>
            </a:extLst>
          </p:cNvPr>
          <p:cNvSpPr/>
          <p:nvPr/>
        </p:nvSpPr>
        <p:spPr>
          <a:xfrm>
            <a:off x="4876800" y="458888"/>
            <a:ext cx="978408" cy="24062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Text Box 4">
            <a:extLst>
              <a:ext uri="{FF2B5EF4-FFF2-40B4-BE49-F238E27FC236}">
                <a16:creationId xmlns:a16="http://schemas.microsoft.com/office/drawing/2014/main" id="{E0A2E27E-4E5A-D9A8-B623-4945FA5D9CAC}"/>
              </a:ext>
            </a:extLst>
          </p:cNvPr>
          <p:cNvSpPr txBox="1">
            <a:spLocks noChangeArrowheads="1"/>
          </p:cNvSpPr>
          <p:nvPr/>
        </p:nvSpPr>
        <p:spPr bwMode="auto">
          <a:xfrm>
            <a:off x="3962400" y="1014273"/>
            <a:ext cx="1219200" cy="523220"/>
          </a:xfrm>
          <a:prstGeom prst="rect">
            <a:avLst/>
          </a:prstGeom>
          <a:noFill/>
          <a:ln w="9525">
            <a:solidFill>
              <a:schemeClr val="accent1"/>
            </a:solidFill>
            <a:miter lim="800000"/>
            <a:headEnd/>
            <a:tailEnd/>
          </a:ln>
        </p:spPr>
        <p:txBody>
          <a:bodyPr wrap="square">
            <a:spAutoFit/>
          </a:bodyPr>
          <a:lstStyle/>
          <a:p>
            <a:r>
              <a:rPr lang="it-IT" sz="1400" b="1" baseline="0" dirty="0">
                <a:solidFill>
                  <a:srgbClr val="FF0000"/>
                </a:solidFill>
              </a:rPr>
              <a:t>1 sola catena polipeptidica</a:t>
            </a:r>
          </a:p>
        </p:txBody>
      </p:sp>
      <p:sp>
        <p:nvSpPr>
          <p:cNvPr id="8" name="Text Box 4">
            <a:extLst>
              <a:ext uri="{FF2B5EF4-FFF2-40B4-BE49-F238E27FC236}">
                <a16:creationId xmlns:a16="http://schemas.microsoft.com/office/drawing/2014/main" id="{576DE9BE-099E-5114-4C9B-A83716932B25}"/>
              </a:ext>
            </a:extLst>
          </p:cNvPr>
          <p:cNvSpPr txBox="1">
            <a:spLocks noChangeArrowheads="1"/>
          </p:cNvSpPr>
          <p:nvPr/>
        </p:nvSpPr>
        <p:spPr bwMode="auto">
          <a:xfrm>
            <a:off x="1542290" y="1691191"/>
            <a:ext cx="1447800" cy="584775"/>
          </a:xfrm>
          <a:prstGeom prst="rect">
            <a:avLst/>
          </a:prstGeom>
          <a:noFill/>
          <a:ln w="9525">
            <a:solidFill>
              <a:schemeClr val="accent1"/>
            </a:solidFill>
            <a:miter lim="800000"/>
            <a:headEnd/>
            <a:tailEnd/>
          </a:ln>
        </p:spPr>
        <p:txBody>
          <a:bodyPr wrap="square">
            <a:spAutoFit/>
          </a:bodyPr>
          <a:lstStyle/>
          <a:p>
            <a:r>
              <a:rPr lang="it-IT" sz="1600" b="1" baseline="0" dirty="0">
                <a:solidFill>
                  <a:srgbClr val="FF0000"/>
                </a:solidFill>
              </a:rPr>
              <a:t>1 o più  catene polipeptidiche</a:t>
            </a:r>
          </a:p>
        </p:txBody>
      </p:sp>
      <p:cxnSp>
        <p:nvCxnSpPr>
          <p:cNvPr id="10" name="Connettore 2 9">
            <a:extLst>
              <a:ext uri="{FF2B5EF4-FFF2-40B4-BE49-F238E27FC236}">
                <a16:creationId xmlns:a16="http://schemas.microsoft.com/office/drawing/2014/main" id="{328CCA73-9E31-8B83-9671-99AD62118204}"/>
              </a:ext>
            </a:extLst>
          </p:cNvPr>
          <p:cNvCxnSpPr>
            <a:cxnSpLocks/>
          </p:cNvCxnSpPr>
          <p:nvPr/>
        </p:nvCxnSpPr>
        <p:spPr>
          <a:xfrm flipH="1">
            <a:off x="4532380" y="1588505"/>
            <a:ext cx="9525" cy="416269"/>
          </a:xfrm>
          <a:prstGeom prst="straightConnector1">
            <a:avLst/>
          </a:prstGeom>
          <a:ln>
            <a:solidFill>
              <a:schemeClr val="tx1"/>
            </a:solidFill>
            <a:tailEnd type="triangle"/>
          </a:ln>
        </p:spPr>
        <p:style>
          <a:lnRef idx="1">
            <a:schemeClr val="accent2"/>
          </a:lnRef>
          <a:fillRef idx="0">
            <a:schemeClr val="accent2"/>
          </a:fillRef>
          <a:effectRef idx="0">
            <a:schemeClr val="accent2"/>
          </a:effectRef>
          <a:fontRef idx="minor">
            <a:schemeClr val="tx1"/>
          </a:fontRef>
        </p:style>
      </p:cxnSp>
      <p:cxnSp>
        <p:nvCxnSpPr>
          <p:cNvPr id="14" name="Connettore 2 13">
            <a:extLst>
              <a:ext uri="{FF2B5EF4-FFF2-40B4-BE49-F238E27FC236}">
                <a16:creationId xmlns:a16="http://schemas.microsoft.com/office/drawing/2014/main" id="{50DABC4D-45E2-14D4-9C68-4C5530F5705C}"/>
              </a:ext>
            </a:extLst>
          </p:cNvPr>
          <p:cNvCxnSpPr>
            <a:cxnSpLocks/>
          </p:cNvCxnSpPr>
          <p:nvPr/>
        </p:nvCxnSpPr>
        <p:spPr>
          <a:xfrm flipH="1">
            <a:off x="2218565" y="2352886"/>
            <a:ext cx="9525" cy="416269"/>
          </a:xfrm>
          <a:prstGeom prst="straightConnector1">
            <a:avLst/>
          </a:prstGeom>
          <a:ln>
            <a:solidFill>
              <a:schemeClr val="tx1"/>
            </a:solidFill>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336993861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CasellaDiTesto 1"/>
          <p:cNvSpPr txBox="1">
            <a:spLocks noChangeArrowheads="1"/>
          </p:cNvSpPr>
          <p:nvPr/>
        </p:nvSpPr>
        <p:spPr bwMode="auto">
          <a:xfrm>
            <a:off x="1066800" y="228600"/>
            <a:ext cx="409439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defTabSz="685800" eaLnBrk="1" hangingPunct="1">
              <a:spcBef>
                <a:spcPct val="0"/>
              </a:spcBef>
              <a:buNone/>
            </a:pPr>
            <a:r>
              <a:rPr lang="it-IT" altLang="it-IT" sz="2400" dirty="0">
                <a:solidFill>
                  <a:srgbClr val="FF0000"/>
                </a:solidFill>
                <a:latin typeface="Comic Sans MS" pitchFamily="66" charset="0"/>
              </a:rPr>
              <a:t>Ripiegamento non corretto delle proteine</a:t>
            </a:r>
          </a:p>
        </p:txBody>
      </p:sp>
      <p:sp>
        <p:nvSpPr>
          <p:cNvPr id="90116" name="CasellaDiTesto 3"/>
          <p:cNvSpPr txBox="1">
            <a:spLocks noChangeArrowheads="1"/>
          </p:cNvSpPr>
          <p:nvPr/>
        </p:nvSpPr>
        <p:spPr bwMode="auto">
          <a:xfrm>
            <a:off x="152400" y="4419600"/>
            <a:ext cx="83058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defTabSz="685800" eaLnBrk="1" hangingPunct="1">
              <a:spcBef>
                <a:spcPct val="0"/>
              </a:spcBef>
              <a:buNone/>
            </a:pPr>
            <a:r>
              <a:rPr lang="it-IT" altLang="it-IT" sz="2400" u="sng" dirty="0">
                <a:solidFill>
                  <a:srgbClr val="FF0000"/>
                </a:solidFill>
                <a:latin typeface="Comic Sans MS" pitchFamily="66" charset="0"/>
              </a:rPr>
              <a:t>MALATTIE PRIONICHE</a:t>
            </a:r>
          </a:p>
          <a:p>
            <a:pPr algn="just" defTabSz="685800" eaLnBrk="1" hangingPunct="1">
              <a:spcBef>
                <a:spcPct val="0"/>
              </a:spcBef>
              <a:buNone/>
            </a:pPr>
            <a:r>
              <a:rPr lang="it-IT" altLang="it-IT" sz="2400" dirty="0">
                <a:solidFill>
                  <a:srgbClr val="002060"/>
                </a:solidFill>
                <a:latin typeface="Comic Sans MS" pitchFamily="66" charset="0"/>
              </a:rPr>
              <a:t>(morbo della mucca pazza)</a:t>
            </a:r>
            <a:r>
              <a:rPr lang="it-IT" altLang="it-IT" sz="2400" b="1" dirty="0">
                <a:solidFill>
                  <a:srgbClr val="000000"/>
                </a:solidFill>
              </a:rPr>
              <a:t> </a:t>
            </a:r>
            <a:r>
              <a:rPr lang="it-IT" altLang="it-IT" sz="2400" u="sng" dirty="0">
                <a:solidFill>
                  <a:srgbClr val="FF0000"/>
                </a:solidFill>
                <a:latin typeface="Comic Sans MS" pitchFamily="66" charset="0"/>
              </a:rPr>
              <a:t>malattia di Creutzfeldt-Jacob</a:t>
            </a:r>
          </a:p>
          <a:p>
            <a:pPr algn="just" defTabSz="685800" eaLnBrk="1" hangingPunct="1">
              <a:spcBef>
                <a:spcPct val="0"/>
              </a:spcBef>
              <a:buNone/>
            </a:pPr>
            <a:endParaRPr lang="it-IT" altLang="it-IT" sz="2400" b="1" u="sng" dirty="0">
              <a:solidFill>
                <a:srgbClr val="FF0000"/>
              </a:solidFill>
              <a:latin typeface="Comic Sans MS" pitchFamily="66" charset="0"/>
            </a:endParaRPr>
          </a:p>
          <a:p>
            <a:pPr algn="just" defTabSz="685800" eaLnBrk="1" hangingPunct="1">
              <a:spcBef>
                <a:spcPct val="0"/>
              </a:spcBef>
              <a:buNone/>
            </a:pPr>
            <a:r>
              <a:rPr lang="it-IT" altLang="it-IT" sz="2400" b="1" u="sng" dirty="0">
                <a:solidFill>
                  <a:srgbClr val="FF0000"/>
                </a:solidFill>
                <a:latin typeface="Comic Sans MS" pitchFamily="66" charset="0"/>
              </a:rPr>
              <a:t>Encefalopatia spongiforme bovina (BSE)</a:t>
            </a:r>
            <a:endParaRPr lang="it-IT" altLang="it-IT" sz="2400" b="1" dirty="0">
              <a:solidFill>
                <a:srgbClr val="000000"/>
              </a:solidFill>
            </a:endParaRPr>
          </a:p>
        </p:txBody>
      </p:sp>
      <p:pic>
        <p:nvPicPr>
          <p:cNvPr id="5"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90600" y="635087"/>
            <a:ext cx="6172200" cy="3236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reccia circolare a destra 1"/>
          <p:cNvSpPr/>
          <p:nvPr/>
        </p:nvSpPr>
        <p:spPr>
          <a:xfrm>
            <a:off x="762000" y="3733800"/>
            <a:ext cx="150019" cy="571500"/>
          </a:xfrm>
          <a:prstGeom prst="curved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it-IT" sz="2700">
              <a:solidFill>
                <a:srgbClr val="000000"/>
              </a:solidFill>
              <a:latin typeface="Times New Roman"/>
            </a:endParaRPr>
          </a:p>
        </p:txBody>
      </p:sp>
    </p:spTree>
    <p:extLst>
      <p:ext uri="{BB962C8B-B14F-4D97-AF65-F5344CB8AC3E}">
        <p14:creationId xmlns:p14="http://schemas.microsoft.com/office/powerpoint/2010/main" val="382670679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3">
            <a:extLst>
              <a:ext uri="{FF2B5EF4-FFF2-40B4-BE49-F238E27FC236}">
                <a16:creationId xmlns:a16="http://schemas.microsoft.com/office/drawing/2014/main" id="{A30EDCC5-41D6-9F45-1920-2E5F8DDF8452}"/>
              </a:ext>
            </a:extLst>
          </p:cNvPr>
          <p:cNvSpPr txBox="1">
            <a:spLocks noChangeArrowheads="1"/>
          </p:cNvSpPr>
          <p:nvPr/>
        </p:nvSpPr>
        <p:spPr bwMode="auto">
          <a:xfrm>
            <a:off x="0" y="533400"/>
            <a:ext cx="8305800" cy="4031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defTabSz="685800" eaLnBrk="1" hangingPunct="1">
              <a:spcBef>
                <a:spcPct val="0"/>
              </a:spcBef>
              <a:buNone/>
            </a:pPr>
            <a:r>
              <a:rPr lang="it-IT" altLang="it-IT" sz="2400" u="sng" dirty="0">
                <a:solidFill>
                  <a:srgbClr val="FF0000"/>
                </a:solidFill>
                <a:latin typeface="Comic Sans MS" pitchFamily="66" charset="0"/>
              </a:rPr>
              <a:t>MALATTIE PRIONICHE</a:t>
            </a:r>
          </a:p>
          <a:p>
            <a:pPr algn="just" defTabSz="685800" eaLnBrk="1" hangingPunct="1">
              <a:spcBef>
                <a:spcPct val="0"/>
              </a:spcBef>
              <a:buNone/>
            </a:pPr>
            <a:r>
              <a:rPr lang="it-IT" altLang="it-IT" sz="2400" dirty="0">
                <a:solidFill>
                  <a:srgbClr val="002060"/>
                </a:solidFill>
                <a:latin typeface="Comic Sans MS" pitchFamily="66" charset="0"/>
              </a:rPr>
              <a:t>(morbo della mucca pazza)</a:t>
            </a:r>
            <a:r>
              <a:rPr lang="it-IT" altLang="it-IT" sz="2400" b="1" dirty="0">
                <a:solidFill>
                  <a:srgbClr val="000000"/>
                </a:solidFill>
              </a:rPr>
              <a:t> </a:t>
            </a:r>
            <a:r>
              <a:rPr lang="it-IT" altLang="it-IT" sz="2400" u="sng" dirty="0">
                <a:solidFill>
                  <a:srgbClr val="FF0000"/>
                </a:solidFill>
                <a:latin typeface="Comic Sans MS" pitchFamily="66" charset="0"/>
              </a:rPr>
              <a:t>malattia di Creutzfeldt-Jacob</a:t>
            </a:r>
            <a:endParaRPr lang="it-IT" altLang="it-IT" sz="2400" b="1" dirty="0">
              <a:solidFill>
                <a:srgbClr val="000000"/>
              </a:solidFill>
            </a:endParaRPr>
          </a:p>
          <a:p>
            <a:pPr algn="just" defTabSz="685800" eaLnBrk="1" hangingPunct="1">
              <a:spcBef>
                <a:spcPct val="0"/>
              </a:spcBef>
              <a:buNone/>
            </a:pPr>
            <a:endParaRPr lang="it-IT" altLang="it-IT" sz="2400" b="1" dirty="0">
              <a:solidFill>
                <a:srgbClr val="000000"/>
              </a:solidFill>
            </a:endParaRPr>
          </a:p>
          <a:p>
            <a:pPr algn="just" defTabSz="685800" eaLnBrk="1" hangingPunct="1">
              <a:spcBef>
                <a:spcPct val="0"/>
              </a:spcBef>
              <a:buNone/>
            </a:pPr>
            <a:r>
              <a:rPr lang="it-IT" altLang="it-IT" sz="2400" b="1" dirty="0">
                <a:solidFill>
                  <a:srgbClr val="000000"/>
                </a:solidFill>
                <a:latin typeface="Comic Sans MS" pitchFamily="66" charset="0"/>
              </a:rPr>
              <a:t>Prione</a:t>
            </a:r>
            <a:r>
              <a:rPr lang="it-IT" altLang="it-IT" sz="2400" dirty="0">
                <a:solidFill>
                  <a:srgbClr val="000000"/>
                </a:solidFill>
                <a:latin typeface="Comic Sans MS" pitchFamily="66" charset="0"/>
              </a:rPr>
              <a:t>, dall'inglese </a:t>
            </a:r>
            <a:r>
              <a:rPr lang="it-IT" altLang="it-IT" sz="2400" i="1" dirty="0" err="1">
                <a:solidFill>
                  <a:srgbClr val="000000"/>
                </a:solidFill>
                <a:latin typeface="Comic Sans MS" pitchFamily="66" charset="0"/>
              </a:rPr>
              <a:t>prion</a:t>
            </a:r>
            <a:r>
              <a:rPr lang="it-IT" altLang="it-IT" sz="2400" dirty="0">
                <a:solidFill>
                  <a:srgbClr val="000000"/>
                </a:solidFill>
                <a:latin typeface="Comic Sans MS" pitchFamily="66" charset="0"/>
              </a:rPr>
              <a:t> (acronimo di </a:t>
            </a:r>
            <a:r>
              <a:rPr lang="it-IT" altLang="it-IT" sz="2400" i="1" dirty="0">
                <a:solidFill>
                  <a:srgbClr val="000000"/>
                </a:solidFill>
                <a:latin typeface="Comic Sans MS" pitchFamily="66" charset="0"/>
              </a:rPr>
              <a:t>"</a:t>
            </a:r>
            <a:r>
              <a:rPr lang="it-IT" altLang="it-IT" sz="2400" b="1" i="1" dirty="0" err="1">
                <a:solidFill>
                  <a:srgbClr val="000000"/>
                </a:solidFill>
                <a:latin typeface="Comic Sans MS" pitchFamily="66" charset="0"/>
              </a:rPr>
              <a:t>PR</a:t>
            </a:r>
            <a:r>
              <a:rPr lang="it-IT" altLang="it-IT" sz="2400" i="1" dirty="0" err="1">
                <a:solidFill>
                  <a:srgbClr val="000000"/>
                </a:solidFill>
                <a:latin typeface="Comic Sans MS" pitchFamily="66" charset="0"/>
              </a:rPr>
              <a:t>oteinaceus</a:t>
            </a:r>
            <a:r>
              <a:rPr lang="it-IT" altLang="it-IT" sz="2400" i="1" dirty="0">
                <a:solidFill>
                  <a:srgbClr val="000000"/>
                </a:solidFill>
                <a:latin typeface="Comic Sans MS" pitchFamily="66" charset="0"/>
              </a:rPr>
              <a:t> </a:t>
            </a:r>
            <a:r>
              <a:rPr lang="it-IT" altLang="it-IT" sz="2400" b="1" i="1" dirty="0" err="1">
                <a:solidFill>
                  <a:srgbClr val="000000"/>
                </a:solidFill>
                <a:latin typeface="Comic Sans MS" pitchFamily="66" charset="0"/>
              </a:rPr>
              <a:t>I</a:t>
            </a:r>
            <a:r>
              <a:rPr lang="it-IT" altLang="it-IT" sz="2400" i="1" dirty="0" err="1">
                <a:solidFill>
                  <a:srgbClr val="000000"/>
                </a:solidFill>
                <a:latin typeface="Comic Sans MS" pitchFamily="66" charset="0"/>
              </a:rPr>
              <a:t>nfective</a:t>
            </a:r>
            <a:r>
              <a:rPr lang="it-IT" altLang="it-IT" sz="2400" i="1" dirty="0">
                <a:solidFill>
                  <a:srgbClr val="000000"/>
                </a:solidFill>
                <a:latin typeface="Comic Sans MS" pitchFamily="66" charset="0"/>
              </a:rPr>
              <a:t> </a:t>
            </a:r>
            <a:r>
              <a:rPr lang="it-IT" altLang="it-IT" sz="2400" b="1" i="1" dirty="0" err="1">
                <a:solidFill>
                  <a:srgbClr val="000000"/>
                </a:solidFill>
                <a:latin typeface="Comic Sans MS" pitchFamily="66" charset="0"/>
              </a:rPr>
              <a:t>ON</a:t>
            </a:r>
            <a:r>
              <a:rPr lang="it-IT" altLang="it-IT" sz="2400" i="1" dirty="0" err="1">
                <a:solidFill>
                  <a:srgbClr val="000000"/>
                </a:solidFill>
                <a:latin typeface="Comic Sans MS" pitchFamily="66" charset="0"/>
              </a:rPr>
              <a:t>ly</a:t>
            </a:r>
            <a:r>
              <a:rPr lang="it-IT" altLang="it-IT" sz="2400" i="1" dirty="0">
                <a:solidFill>
                  <a:srgbClr val="000000"/>
                </a:solidFill>
                <a:latin typeface="Comic Sans MS" pitchFamily="66" charset="0"/>
              </a:rPr>
              <a:t> </a:t>
            </a:r>
            <a:r>
              <a:rPr lang="it-IT" altLang="it-IT" sz="2400" i="1" dirty="0" err="1">
                <a:solidFill>
                  <a:srgbClr val="FF0000"/>
                </a:solidFill>
                <a:latin typeface="Comic Sans MS" pitchFamily="66" charset="0"/>
              </a:rPr>
              <a:t>particle</a:t>
            </a:r>
            <a:r>
              <a:rPr lang="it-IT" altLang="it-IT" sz="2400" i="1" dirty="0">
                <a:solidFill>
                  <a:srgbClr val="FF0000"/>
                </a:solidFill>
                <a:latin typeface="Comic Sans MS" pitchFamily="66" charset="0"/>
              </a:rPr>
              <a:t>"</a:t>
            </a:r>
            <a:r>
              <a:rPr lang="it-IT" altLang="it-IT" sz="2400" dirty="0">
                <a:solidFill>
                  <a:srgbClr val="FF0000"/>
                </a:solidFill>
                <a:latin typeface="Comic Sans MS" pitchFamily="66" charset="0"/>
              </a:rPr>
              <a:t>=particella infettiva solamente proteica), è il nome attribuito da </a:t>
            </a:r>
            <a:r>
              <a:rPr lang="it-IT" altLang="it-IT" sz="2400" dirty="0">
                <a:solidFill>
                  <a:srgbClr val="FF0000"/>
                </a:solidFill>
                <a:latin typeface="Comic Sans MS" pitchFamily="66" charset="0"/>
                <a:hlinkClick r:id="rId2" tooltip="Stanley B. Prusiner">
                  <a:extLst>
                    <a:ext uri="{A12FA001-AC4F-418D-AE19-62706E023703}">
                      <ahyp:hlinkClr xmlns:ahyp="http://schemas.microsoft.com/office/drawing/2018/hyperlinkcolor" val="tx"/>
                    </a:ext>
                  </a:extLst>
                </a:hlinkClick>
              </a:rPr>
              <a:t>Stanley B. Prusiner</a:t>
            </a:r>
            <a:r>
              <a:rPr lang="it-IT" altLang="it-IT" sz="2400" dirty="0">
                <a:solidFill>
                  <a:srgbClr val="000000"/>
                </a:solidFill>
                <a:latin typeface="Comic Sans MS" pitchFamily="66" charset="0"/>
              </a:rPr>
              <a:t> ad un allora ipotetico "agente infettivo non convenzionale" di natura </a:t>
            </a:r>
            <a:r>
              <a:rPr lang="it-IT" altLang="it-IT" sz="2400" dirty="0">
                <a:solidFill>
                  <a:srgbClr val="FF0000"/>
                </a:solidFill>
                <a:latin typeface="Comic Sans MS" pitchFamily="66" charset="0"/>
                <a:hlinkClick r:id="rId3" tooltip="Proteina">
                  <a:extLst>
                    <a:ext uri="{A12FA001-AC4F-418D-AE19-62706E023703}">
                      <ahyp:hlinkClr xmlns:ahyp="http://schemas.microsoft.com/office/drawing/2018/hyperlinkcolor" val="tx"/>
                    </a:ext>
                  </a:extLst>
                </a:hlinkClick>
              </a:rPr>
              <a:t>proteica</a:t>
            </a:r>
            <a:r>
              <a:rPr lang="it-IT" altLang="it-IT" sz="2400" dirty="0">
                <a:solidFill>
                  <a:srgbClr val="FF0000"/>
                </a:solidFill>
                <a:latin typeface="Comic Sans MS" pitchFamily="66" charset="0"/>
              </a:rPr>
              <a:t>.</a:t>
            </a:r>
          </a:p>
          <a:p>
            <a:pPr algn="just" defTabSz="685800" eaLnBrk="1" hangingPunct="1">
              <a:spcBef>
                <a:spcPct val="0"/>
              </a:spcBef>
              <a:buNone/>
            </a:pPr>
            <a:endParaRPr lang="it-IT" altLang="it-IT" sz="2400" dirty="0">
              <a:solidFill>
                <a:srgbClr val="FF0000"/>
              </a:solidFill>
              <a:latin typeface="Comic Sans MS" pitchFamily="66" charset="0"/>
            </a:endParaRPr>
          </a:p>
          <a:p>
            <a:pPr algn="just" defTabSz="685800" eaLnBrk="1" hangingPunct="1">
              <a:spcBef>
                <a:spcPct val="0"/>
              </a:spcBef>
              <a:buNone/>
            </a:pPr>
            <a:endParaRPr lang="it-IT" altLang="it-IT" sz="2400" dirty="0">
              <a:solidFill>
                <a:srgbClr val="FF0000"/>
              </a:solidFill>
              <a:latin typeface="Comic Sans MS" pitchFamily="66" charset="0"/>
            </a:endParaRPr>
          </a:p>
          <a:p>
            <a:pPr algn="just" defTabSz="685800" eaLnBrk="1" hangingPunct="1">
              <a:spcBef>
                <a:spcPct val="0"/>
              </a:spcBef>
              <a:buNone/>
            </a:pPr>
            <a:r>
              <a:rPr lang="it-IT" altLang="it-IT" sz="2400" dirty="0">
                <a:solidFill>
                  <a:srgbClr val="FF0000"/>
                </a:solidFill>
                <a:latin typeface="Comic Sans MS" pitchFamily="66" charset="0"/>
              </a:rPr>
              <a:t>Proteina -&gt; 28 </a:t>
            </a:r>
            <a:r>
              <a:rPr lang="it-IT" altLang="it-IT" sz="2400" dirty="0" err="1">
                <a:solidFill>
                  <a:srgbClr val="FF0000"/>
                </a:solidFill>
                <a:latin typeface="Comic Sans MS" pitchFamily="66" charset="0"/>
              </a:rPr>
              <a:t>kDa</a:t>
            </a:r>
            <a:r>
              <a:rPr lang="it-IT" altLang="it-IT" sz="2400" dirty="0">
                <a:solidFill>
                  <a:srgbClr val="FF0000"/>
                </a:solidFill>
                <a:latin typeface="Comic Sans MS" pitchFamily="66" charset="0"/>
              </a:rPr>
              <a:t>  chiamata prione</a:t>
            </a:r>
          </a:p>
          <a:p>
            <a:pPr algn="just" defTabSz="685800" eaLnBrk="1" hangingPunct="1">
              <a:spcBef>
                <a:spcPct val="0"/>
              </a:spcBef>
              <a:buNone/>
            </a:pPr>
            <a:endParaRPr lang="it-IT" altLang="it-IT" sz="2400" dirty="0">
              <a:solidFill>
                <a:srgbClr val="FF0000"/>
              </a:solidFill>
              <a:latin typeface="Comic Sans MS" pitchFamily="66" charset="0"/>
            </a:endParaRPr>
          </a:p>
          <a:p>
            <a:pPr algn="just" defTabSz="685800" eaLnBrk="1" hangingPunct="1">
              <a:spcBef>
                <a:spcPct val="0"/>
              </a:spcBef>
              <a:buNone/>
            </a:pPr>
            <a:endParaRPr lang="it-IT" altLang="it-IT" sz="2400" dirty="0">
              <a:solidFill>
                <a:srgbClr val="FF0000"/>
              </a:solidFill>
              <a:latin typeface="Comic Sans MS" pitchFamily="66" charset="0"/>
            </a:endParaRPr>
          </a:p>
          <a:p>
            <a:pPr algn="just" defTabSz="685800" eaLnBrk="1" hangingPunct="1">
              <a:spcBef>
                <a:spcPct val="0"/>
              </a:spcBef>
              <a:buNone/>
            </a:pPr>
            <a:r>
              <a:rPr lang="it-IT" altLang="it-IT" sz="2400" dirty="0">
                <a:solidFill>
                  <a:srgbClr val="FF0000"/>
                </a:solidFill>
                <a:latin typeface="Comic Sans MS" pitchFamily="66" charset="0"/>
              </a:rPr>
              <a:t>Prioni = glicoproteine naturali localizzate nelle membrane cellulari (</a:t>
            </a:r>
            <a:r>
              <a:rPr lang="it-IT" altLang="it-IT" sz="2400" dirty="0" err="1">
                <a:solidFill>
                  <a:srgbClr val="FF0000"/>
                </a:solidFill>
                <a:latin typeface="Comic Sans MS" pitchFamily="66" charset="0"/>
              </a:rPr>
              <a:t>tessutonervoso</a:t>
            </a:r>
            <a:r>
              <a:rPr lang="it-IT" altLang="it-IT" sz="2400" dirty="0">
                <a:solidFill>
                  <a:srgbClr val="FF0000"/>
                </a:solidFill>
                <a:latin typeface="Comic Sans MS" pitchFamily="66" charset="0"/>
              </a:rPr>
              <a:t>)</a:t>
            </a:r>
          </a:p>
          <a:p>
            <a:pPr algn="just" defTabSz="685800" eaLnBrk="1" hangingPunct="1">
              <a:spcBef>
                <a:spcPct val="0"/>
              </a:spcBef>
              <a:buNone/>
            </a:pPr>
            <a:endParaRPr lang="it-IT" altLang="it-IT" sz="2400" dirty="0">
              <a:solidFill>
                <a:srgbClr val="FF0000"/>
              </a:solidFill>
              <a:latin typeface="Comic Sans MS" pitchFamily="66" charset="0"/>
            </a:endParaRPr>
          </a:p>
          <a:p>
            <a:pPr algn="just" defTabSz="685800" eaLnBrk="1" hangingPunct="1">
              <a:spcBef>
                <a:spcPct val="0"/>
              </a:spcBef>
              <a:buNone/>
            </a:pPr>
            <a:r>
              <a:rPr lang="it-IT" altLang="it-IT" sz="2400" dirty="0">
                <a:solidFill>
                  <a:srgbClr val="FF0000"/>
                </a:solidFill>
                <a:latin typeface="Comic Sans MS" pitchFamily="66" charset="0"/>
              </a:rPr>
              <a:t>La proteina si avvolge in maniera anomala e diverse molecole interagiscono tra di loro formando placche insolubili.</a:t>
            </a:r>
          </a:p>
          <a:p>
            <a:pPr algn="just" defTabSz="685800" eaLnBrk="1" hangingPunct="1">
              <a:spcBef>
                <a:spcPct val="0"/>
              </a:spcBef>
              <a:buNone/>
            </a:pPr>
            <a:endParaRPr lang="it-IT" altLang="it-IT" sz="2400" dirty="0">
              <a:solidFill>
                <a:srgbClr val="FF0000"/>
              </a:solidFill>
              <a:latin typeface="Comic Sans MS" pitchFamily="66" charset="0"/>
            </a:endParaRPr>
          </a:p>
        </p:txBody>
      </p:sp>
      <p:sp>
        <p:nvSpPr>
          <p:cNvPr id="4" name="CasellaDiTesto 3">
            <a:extLst>
              <a:ext uri="{FF2B5EF4-FFF2-40B4-BE49-F238E27FC236}">
                <a16:creationId xmlns:a16="http://schemas.microsoft.com/office/drawing/2014/main" id="{199ACD30-D32E-170B-7311-C5346384A8DC}"/>
              </a:ext>
            </a:extLst>
          </p:cNvPr>
          <p:cNvSpPr txBox="1"/>
          <p:nvPr/>
        </p:nvSpPr>
        <p:spPr>
          <a:xfrm>
            <a:off x="228600" y="5257800"/>
            <a:ext cx="7410854" cy="502702"/>
          </a:xfrm>
          <a:prstGeom prst="rect">
            <a:avLst/>
          </a:prstGeom>
          <a:noFill/>
        </p:spPr>
        <p:txBody>
          <a:bodyPr wrap="square">
            <a:spAutoFit/>
          </a:bodyPr>
          <a:lstStyle/>
          <a:p>
            <a:endParaRPr lang="it-IT" altLang="it-IT" sz="2000" dirty="0">
              <a:solidFill>
                <a:srgbClr val="FF0000"/>
              </a:solidFill>
              <a:latin typeface="Comic Sans MS" pitchFamily="66" charset="0"/>
              <a:hlinkClick r:id="rId2" tooltip="Stanley B. Prusiner">
                <a:extLst>
                  <a:ext uri="{A12FA001-AC4F-418D-AE19-62706E023703}">
                    <ahyp:hlinkClr xmlns:ahyp="http://schemas.microsoft.com/office/drawing/2018/hyperlinkcolor" val="tx"/>
                  </a:ext>
                </a:extLst>
              </a:hlinkClick>
            </a:endParaRPr>
          </a:p>
          <a:p>
            <a:r>
              <a:rPr lang="it-IT" altLang="it-IT" sz="2000" dirty="0">
                <a:solidFill>
                  <a:srgbClr val="FF0000"/>
                </a:solidFill>
                <a:latin typeface="Comic Sans MS" pitchFamily="66" charset="0"/>
                <a:hlinkClick r:id="rId2" tooltip="Stanley B. Prusiner">
                  <a:extLst>
                    <a:ext uri="{A12FA001-AC4F-418D-AE19-62706E023703}">
                      <ahyp:hlinkClr xmlns:ahyp="http://schemas.microsoft.com/office/drawing/2018/hyperlinkcolor" val="tx"/>
                    </a:ext>
                  </a:extLst>
                </a:hlinkClick>
              </a:rPr>
              <a:t>Stanley B. Prusiner</a:t>
            </a:r>
            <a:r>
              <a:rPr lang="it-IT" altLang="it-IT" sz="2000" dirty="0">
                <a:solidFill>
                  <a:srgbClr val="000000"/>
                </a:solidFill>
                <a:latin typeface="Comic Sans MS" pitchFamily="66" charset="0"/>
              </a:rPr>
              <a:t> (Premio Nobel nel 1997)</a:t>
            </a:r>
            <a:endParaRPr lang="it-IT" sz="2000" dirty="0"/>
          </a:p>
        </p:txBody>
      </p:sp>
    </p:spTree>
    <p:extLst>
      <p:ext uri="{BB962C8B-B14F-4D97-AF65-F5344CB8AC3E}">
        <p14:creationId xmlns:p14="http://schemas.microsoft.com/office/powerpoint/2010/main" val="31699199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mmagine correlat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3566640"/>
            <a:ext cx="4557182" cy="2563416"/>
          </a:xfrm>
          <a:prstGeom prst="rect">
            <a:avLst/>
          </a:prstGeom>
          <a:noFill/>
          <a:extLst>
            <a:ext uri="{909E8E84-426E-40DD-AFC4-6F175D3DCCD1}">
              <a14:hiddenFill xmlns:a14="http://schemas.microsoft.com/office/drawing/2010/main">
                <a:solidFill>
                  <a:srgbClr val="FFFFFF"/>
                </a:solidFill>
              </a14:hiddenFill>
            </a:ext>
          </a:extLst>
        </p:spPr>
      </p:pic>
      <p:sp>
        <p:nvSpPr>
          <p:cNvPr id="3" name="CasellaDiTesto 2"/>
          <p:cNvSpPr txBox="1"/>
          <p:nvPr/>
        </p:nvSpPr>
        <p:spPr>
          <a:xfrm>
            <a:off x="2290429" y="6627168"/>
            <a:ext cx="1778757" cy="230832"/>
          </a:xfrm>
          <a:prstGeom prst="rect">
            <a:avLst/>
          </a:prstGeom>
          <a:noFill/>
        </p:spPr>
        <p:txBody>
          <a:bodyPr wrap="none" rtlCol="0">
            <a:spAutoFit/>
          </a:bodyPr>
          <a:lstStyle/>
          <a:p>
            <a:pPr defTabSz="685800"/>
            <a:r>
              <a:rPr lang="it-IT" sz="1350" dirty="0">
                <a:solidFill>
                  <a:srgbClr val="000000"/>
                </a:solidFill>
              </a:rPr>
              <a:t>Encefalopatia spongiforme bovina</a:t>
            </a:r>
          </a:p>
        </p:txBody>
      </p:sp>
      <p:sp>
        <p:nvSpPr>
          <p:cNvPr id="4" name="CasellaDiTesto 3"/>
          <p:cNvSpPr txBox="1"/>
          <p:nvPr/>
        </p:nvSpPr>
        <p:spPr>
          <a:xfrm>
            <a:off x="1486002" y="6172592"/>
            <a:ext cx="1103122" cy="246221"/>
          </a:xfrm>
          <a:prstGeom prst="rect">
            <a:avLst/>
          </a:prstGeom>
          <a:noFill/>
        </p:spPr>
        <p:txBody>
          <a:bodyPr wrap="none" rtlCol="0">
            <a:spAutoFit/>
          </a:bodyPr>
          <a:lstStyle/>
          <a:p>
            <a:pPr defTabSz="685800"/>
            <a:r>
              <a:rPr lang="it-IT" sz="1500" dirty="0">
                <a:solidFill>
                  <a:srgbClr val="000000"/>
                </a:solidFill>
              </a:rPr>
              <a:t>Cervello normale </a:t>
            </a:r>
          </a:p>
        </p:txBody>
      </p:sp>
      <p:sp>
        <p:nvSpPr>
          <p:cNvPr id="6" name="CasellaDiTesto 5"/>
          <p:cNvSpPr txBox="1"/>
          <p:nvPr/>
        </p:nvSpPr>
        <p:spPr>
          <a:xfrm>
            <a:off x="3910376" y="6256217"/>
            <a:ext cx="1323247" cy="246221"/>
          </a:xfrm>
          <a:prstGeom prst="rect">
            <a:avLst/>
          </a:prstGeom>
          <a:noFill/>
        </p:spPr>
        <p:txBody>
          <a:bodyPr wrap="none" rtlCol="0">
            <a:spAutoFit/>
          </a:bodyPr>
          <a:lstStyle/>
          <a:p>
            <a:pPr defTabSz="685800"/>
            <a:r>
              <a:rPr lang="it-IT" sz="1500" dirty="0">
                <a:solidFill>
                  <a:srgbClr val="000000"/>
                </a:solidFill>
              </a:rPr>
              <a:t>Cervello spongiforme </a:t>
            </a:r>
          </a:p>
        </p:txBody>
      </p:sp>
      <p:sp>
        <p:nvSpPr>
          <p:cNvPr id="5" name="CasellaDiTesto 4"/>
          <p:cNvSpPr txBox="1"/>
          <p:nvPr/>
        </p:nvSpPr>
        <p:spPr>
          <a:xfrm>
            <a:off x="1481138" y="146373"/>
            <a:ext cx="1698670" cy="369332"/>
          </a:xfrm>
          <a:prstGeom prst="rect">
            <a:avLst/>
          </a:prstGeom>
          <a:noFill/>
        </p:spPr>
        <p:txBody>
          <a:bodyPr wrap="none" rtlCol="0">
            <a:spAutoFit/>
          </a:bodyPr>
          <a:lstStyle/>
          <a:p>
            <a:pPr defTabSz="685800"/>
            <a:r>
              <a:rPr lang="it-IT" sz="2700" dirty="0">
                <a:solidFill>
                  <a:srgbClr val="000000"/>
                </a:solidFill>
              </a:rPr>
              <a:t>Beta </a:t>
            </a:r>
            <a:r>
              <a:rPr lang="it-IT" sz="2700" dirty="0" err="1">
                <a:solidFill>
                  <a:srgbClr val="000000"/>
                </a:solidFill>
              </a:rPr>
              <a:t>Amiloidosi</a:t>
            </a:r>
            <a:r>
              <a:rPr lang="it-IT" sz="2700" dirty="0">
                <a:solidFill>
                  <a:srgbClr val="000000"/>
                </a:solidFill>
              </a:rPr>
              <a:t> </a:t>
            </a:r>
          </a:p>
        </p:txBody>
      </p:sp>
      <p:pic>
        <p:nvPicPr>
          <p:cNvPr id="1026" name="Picture 2" descr="Precursore della proteina amiloide e malattia di Alzheimer: nuove ipotesi e  possibili terapie per contrastare “una relazione pericolosa” – AIRInforma">
            <a:extLst>
              <a:ext uri="{FF2B5EF4-FFF2-40B4-BE49-F238E27FC236}">
                <a16:creationId xmlns:a16="http://schemas.microsoft.com/office/drawing/2014/main" id="{AFED1F5A-4528-7C89-200A-40E983BB03C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457200"/>
            <a:ext cx="4512195" cy="271668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ervello sano e affetto da Alzheimer | Associazione per l'Alzheimer">
            <a:extLst>
              <a:ext uri="{FF2B5EF4-FFF2-40B4-BE49-F238E27FC236}">
                <a16:creationId xmlns:a16="http://schemas.microsoft.com/office/drawing/2014/main" id="{CC031175-63C8-B4CF-C499-B9BF57BB15F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72100" y="272361"/>
            <a:ext cx="2991605" cy="3086362"/>
          </a:xfrm>
          <a:prstGeom prst="rect">
            <a:avLst/>
          </a:prstGeom>
          <a:noFill/>
          <a:extLst>
            <a:ext uri="{909E8E84-426E-40DD-AFC4-6F175D3DCCD1}">
              <a14:hiddenFill xmlns:a14="http://schemas.microsoft.com/office/drawing/2010/main">
                <a:solidFill>
                  <a:srgbClr val="FFFFFF"/>
                </a:solidFill>
              </a14:hiddenFill>
            </a:ext>
          </a:extLst>
        </p:spPr>
      </p:pic>
      <p:sp>
        <p:nvSpPr>
          <p:cNvPr id="2" name="CasellaDiTesto 1">
            <a:extLst>
              <a:ext uri="{FF2B5EF4-FFF2-40B4-BE49-F238E27FC236}">
                <a16:creationId xmlns:a16="http://schemas.microsoft.com/office/drawing/2014/main" id="{17557D64-65CC-6D88-E8C2-C75AB8970E60}"/>
              </a:ext>
            </a:extLst>
          </p:cNvPr>
          <p:cNvSpPr txBox="1"/>
          <p:nvPr/>
        </p:nvSpPr>
        <p:spPr>
          <a:xfrm>
            <a:off x="6019800" y="3810000"/>
            <a:ext cx="2895600" cy="1569660"/>
          </a:xfrm>
          <a:prstGeom prst="rect">
            <a:avLst/>
          </a:prstGeom>
          <a:noFill/>
        </p:spPr>
        <p:txBody>
          <a:bodyPr wrap="square" rtlCol="0">
            <a:spAutoFit/>
          </a:bodyPr>
          <a:lstStyle/>
          <a:p>
            <a:r>
              <a:rPr lang="it-IT" dirty="0"/>
              <a:t>Alzheimer:</a:t>
            </a:r>
          </a:p>
          <a:p>
            <a:endParaRPr lang="it-IT" dirty="0"/>
          </a:p>
          <a:p>
            <a:r>
              <a:rPr lang="it-IT" dirty="0"/>
              <a:t>2 proteine</a:t>
            </a:r>
          </a:p>
          <a:p>
            <a:r>
              <a:rPr lang="it-IT" dirty="0"/>
              <a:t>  (</a:t>
            </a:r>
            <a:r>
              <a:rPr lang="el-GR" dirty="0"/>
              <a:t>β</a:t>
            </a:r>
            <a:r>
              <a:rPr lang="it-IT" dirty="0"/>
              <a:t> –amiloide e tau)</a:t>
            </a:r>
          </a:p>
        </p:txBody>
      </p:sp>
      <p:sp>
        <p:nvSpPr>
          <p:cNvPr id="7" name="Freccia in giù 6">
            <a:extLst>
              <a:ext uri="{FF2B5EF4-FFF2-40B4-BE49-F238E27FC236}">
                <a16:creationId xmlns:a16="http://schemas.microsoft.com/office/drawing/2014/main" id="{17FD53C6-AA6A-446F-21B9-6F342B584689}"/>
              </a:ext>
            </a:extLst>
          </p:cNvPr>
          <p:cNvSpPr/>
          <p:nvPr/>
        </p:nvSpPr>
        <p:spPr>
          <a:xfrm>
            <a:off x="7620000" y="4038600"/>
            <a:ext cx="332232" cy="6736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201750709"/>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A2E56FD0-E625-FC68-B60F-C27944F6936D}"/>
              </a:ext>
            </a:extLst>
          </p:cNvPr>
          <p:cNvSpPr txBox="1"/>
          <p:nvPr/>
        </p:nvSpPr>
        <p:spPr>
          <a:xfrm>
            <a:off x="457200" y="1143000"/>
            <a:ext cx="8686800" cy="6001643"/>
          </a:xfrm>
          <a:prstGeom prst="rect">
            <a:avLst/>
          </a:prstGeom>
          <a:noFill/>
        </p:spPr>
        <p:txBody>
          <a:bodyPr wrap="square" rtlCol="0">
            <a:spAutoFit/>
          </a:bodyPr>
          <a:lstStyle/>
          <a:p>
            <a:r>
              <a:rPr lang="it-IT" dirty="0"/>
              <a:t>Malattia di Alzheimer:</a:t>
            </a:r>
          </a:p>
          <a:p>
            <a:endParaRPr lang="it-IT" dirty="0"/>
          </a:p>
          <a:p>
            <a:r>
              <a:rPr lang="it-IT" dirty="0"/>
              <a:t>2 proteine  (</a:t>
            </a:r>
            <a:r>
              <a:rPr lang="el-GR" dirty="0"/>
              <a:t>β</a:t>
            </a:r>
            <a:r>
              <a:rPr lang="it-IT" dirty="0"/>
              <a:t> –amiloide e tau)</a:t>
            </a:r>
          </a:p>
          <a:p>
            <a:endParaRPr lang="it-IT" dirty="0"/>
          </a:p>
          <a:p>
            <a:endParaRPr lang="it-IT" dirty="0"/>
          </a:p>
          <a:p>
            <a:r>
              <a:rPr lang="it-IT" dirty="0"/>
              <a:t>Piccolo peptide </a:t>
            </a:r>
          </a:p>
          <a:p>
            <a:endParaRPr lang="it-IT" dirty="0"/>
          </a:p>
          <a:p>
            <a:r>
              <a:rPr lang="it-IT" dirty="0"/>
              <a:t>Precursore della </a:t>
            </a:r>
            <a:r>
              <a:rPr lang="el-GR" dirty="0"/>
              <a:t>β</a:t>
            </a:r>
            <a:r>
              <a:rPr lang="it-IT" dirty="0"/>
              <a:t>-amiloide (APP)-&gt; proteina di membrana. (localizzata nel neurone)</a:t>
            </a:r>
          </a:p>
          <a:p>
            <a:endParaRPr lang="it-IT" dirty="0"/>
          </a:p>
          <a:p>
            <a:r>
              <a:rPr lang="it-IT" dirty="0"/>
              <a:t>                </a:t>
            </a:r>
            <a:r>
              <a:rPr lang="it-IT" sz="2400" dirty="0"/>
              <a:t>enzimi </a:t>
            </a:r>
            <a:r>
              <a:rPr lang="el-GR" sz="2400" dirty="0"/>
              <a:t>β</a:t>
            </a:r>
            <a:r>
              <a:rPr lang="it-IT" sz="2400" dirty="0"/>
              <a:t>-</a:t>
            </a:r>
            <a:r>
              <a:rPr lang="it-IT" sz="2400" dirty="0" err="1"/>
              <a:t>secretasi</a:t>
            </a:r>
            <a:r>
              <a:rPr lang="it-IT" sz="2400" dirty="0"/>
              <a:t> (membrana) e </a:t>
            </a:r>
            <a:r>
              <a:rPr lang="el-GR" sz="2400" dirty="0"/>
              <a:t>γ</a:t>
            </a:r>
            <a:r>
              <a:rPr lang="it-IT" sz="2400" dirty="0"/>
              <a:t>-</a:t>
            </a:r>
            <a:r>
              <a:rPr lang="it-IT" sz="2400" dirty="0" err="1"/>
              <a:t>secretasi</a:t>
            </a:r>
            <a:r>
              <a:rPr lang="it-IT" sz="2400" dirty="0"/>
              <a:t>(lato esterno della membrana)</a:t>
            </a:r>
          </a:p>
          <a:p>
            <a:endParaRPr lang="it-IT" dirty="0"/>
          </a:p>
          <a:p>
            <a:r>
              <a:rPr lang="it-IT" dirty="0"/>
              <a:t>APP  ----------</a:t>
            </a:r>
            <a:r>
              <a:rPr lang="it-IT" dirty="0">
                <a:sym typeface="Wingdings" panose="05000000000000000000" pitchFamily="2" charset="2"/>
              </a:rPr>
              <a:t> </a:t>
            </a:r>
            <a:r>
              <a:rPr lang="el-GR" dirty="0">
                <a:sym typeface="Wingdings" panose="05000000000000000000" pitchFamily="2" charset="2"/>
              </a:rPr>
              <a:t>β</a:t>
            </a:r>
            <a:r>
              <a:rPr lang="it-IT" dirty="0">
                <a:sym typeface="Wingdings" panose="05000000000000000000" pitchFamily="2" charset="2"/>
              </a:rPr>
              <a:t>- Amiloide  (accumulo)</a:t>
            </a:r>
          </a:p>
          <a:p>
            <a:endParaRPr lang="it-IT" dirty="0">
              <a:sym typeface="Wingdings" panose="05000000000000000000" pitchFamily="2" charset="2"/>
            </a:endParaRPr>
          </a:p>
          <a:p>
            <a:r>
              <a:rPr lang="it-IT" dirty="0">
                <a:sym typeface="Wingdings" panose="05000000000000000000" pitchFamily="2" charset="2"/>
              </a:rPr>
              <a:t>Mutazioni nel gene della </a:t>
            </a:r>
            <a:r>
              <a:rPr lang="el-GR">
                <a:sym typeface="Wingdings" panose="05000000000000000000" pitchFamily="2" charset="2"/>
              </a:rPr>
              <a:t>γ</a:t>
            </a:r>
            <a:r>
              <a:rPr lang="it-IT">
                <a:sym typeface="Wingdings" panose="05000000000000000000" pitchFamily="2" charset="2"/>
              </a:rPr>
              <a:t>-</a:t>
            </a:r>
            <a:r>
              <a:rPr lang="it-IT" dirty="0" err="1">
                <a:sym typeface="Wingdings" panose="05000000000000000000" pitchFamily="2" charset="2"/>
              </a:rPr>
              <a:t>secretasi</a:t>
            </a:r>
            <a:r>
              <a:rPr lang="it-IT" dirty="0">
                <a:sym typeface="Wingdings" panose="05000000000000000000" pitchFamily="2" charset="2"/>
              </a:rPr>
              <a:t> (precoce e </a:t>
            </a:r>
            <a:r>
              <a:rPr lang="it-IT" dirty="0" err="1">
                <a:sym typeface="Wingdings" panose="05000000000000000000" pitchFamily="2" charset="2"/>
              </a:rPr>
              <a:t>aggessiva</a:t>
            </a:r>
            <a:r>
              <a:rPr lang="it-IT" dirty="0">
                <a:sym typeface="Wingdings" panose="05000000000000000000" pitchFamily="2" charset="2"/>
              </a:rPr>
              <a:t> forma di malattia</a:t>
            </a:r>
            <a:endParaRPr lang="it-IT" dirty="0"/>
          </a:p>
        </p:txBody>
      </p:sp>
      <p:pic>
        <p:nvPicPr>
          <p:cNvPr id="3" name="Picture 4" descr="Cervello sano e affetto da Alzheimer | Associazione per l'Alzheimer">
            <a:extLst>
              <a:ext uri="{FF2B5EF4-FFF2-40B4-BE49-F238E27FC236}">
                <a16:creationId xmlns:a16="http://schemas.microsoft.com/office/drawing/2014/main" id="{2626E0D9-8728-175E-E09A-149A9848B65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38095" y="457200"/>
            <a:ext cx="2039105" cy="2103692"/>
          </a:xfrm>
          <a:prstGeom prst="rect">
            <a:avLst/>
          </a:prstGeom>
          <a:noFill/>
          <a:extLst>
            <a:ext uri="{909E8E84-426E-40DD-AFC4-6F175D3DCCD1}">
              <a14:hiddenFill xmlns:a14="http://schemas.microsoft.com/office/drawing/2010/main">
                <a:solidFill>
                  <a:srgbClr val="FFFFFF"/>
                </a:solidFill>
              </a14:hiddenFill>
            </a:ext>
          </a:extLst>
        </p:spPr>
      </p:pic>
      <p:sp>
        <p:nvSpPr>
          <p:cNvPr id="4" name="Freccia in giù 3">
            <a:extLst>
              <a:ext uri="{FF2B5EF4-FFF2-40B4-BE49-F238E27FC236}">
                <a16:creationId xmlns:a16="http://schemas.microsoft.com/office/drawing/2014/main" id="{9D0B37BF-F9AD-54EA-5FEF-5AE6B0123D29}"/>
              </a:ext>
            </a:extLst>
          </p:cNvPr>
          <p:cNvSpPr/>
          <p:nvPr/>
        </p:nvSpPr>
        <p:spPr>
          <a:xfrm>
            <a:off x="2133600" y="2277142"/>
            <a:ext cx="256032" cy="567500"/>
          </a:xfrm>
          <a:prstGeom prst="downArrow">
            <a:avLst>
              <a:gd name="adj1" fmla="val 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Freccia in giù 4">
            <a:extLst>
              <a:ext uri="{FF2B5EF4-FFF2-40B4-BE49-F238E27FC236}">
                <a16:creationId xmlns:a16="http://schemas.microsoft.com/office/drawing/2014/main" id="{9D9C735D-D40E-38E5-02AE-2D94BFDE957E}"/>
              </a:ext>
            </a:extLst>
          </p:cNvPr>
          <p:cNvSpPr/>
          <p:nvPr/>
        </p:nvSpPr>
        <p:spPr>
          <a:xfrm flipH="1">
            <a:off x="762000" y="4419600"/>
            <a:ext cx="533400" cy="5675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7185618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Fusilli di Semola per tutti i sughi | La Pasta di Camerino">
            <a:extLst>
              <a:ext uri="{FF2B5EF4-FFF2-40B4-BE49-F238E27FC236}">
                <a16:creationId xmlns:a16="http://schemas.microsoft.com/office/drawing/2014/main" id="{9FAD4CA8-DAF0-F139-60DC-BE0CDE89FEA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52950" y="2073113"/>
            <a:ext cx="2886075" cy="3669231"/>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Ricetta Fusilli con friggitelli, pomodorini e acciughe | La Cucina Italiana">
            <a:extLst>
              <a:ext uri="{FF2B5EF4-FFF2-40B4-BE49-F238E27FC236}">
                <a16:creationId xmlns:a16="http://schemas.microsoft.com/office/drawing/2014/main" id="{AF81B223-009D-B7D4-4B5F-B822D42037C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1981198"/>
            <a:ext cx="2886075" cy="3853059"/>
          </a:xfrm>
          <a:prstGeom prst="rect">
            <a:avLst/>
          </a:prstGeom>
          <a:noFill/>
          <a:extLst>
            <a:ext uri="{909E8E84-426E-40DD-AFC4-6F175D3DCCD1}">
              <a14:hiddenFill xmlns:a14="http://schemas.microsoft.com/office/drawing/2010/main">
                <a:solidFill>
                  <a:srgbClr val="FFFFFF"/>
                </a:solidFill>
              </a14:hiddenFill>
            </a:ext>
          </a:extLst>
        </p:spPr>
      </p:pic>
      <p:sp>
        <p:nvSpPr>
          <p:cNvPr id="3" name="CasellaDiTesto 2">
            <a:extLst>
              <a:ext uri="{FF2B5EF4-FFF2-40B4-BE49-F238E27FC236}">
                <a16:creationId xmlns:a16="http://schemas.microsoft.com/office/drawing/2014/main" id="{DA691C4B-A617-0040-15D4-DCDC2C79006A}"/>
              </a:ext>
            </a:extLst>
          </p:cNvPr>
          <p:cNvSpPr txBox="1"/>
          <p:nvPr/>
        </p:nvSpPr>
        <p:spPr>
          <a:xfrm>
            <a:off x="1905000" y="469325"/>
            <a:ext cx="4572000" cy="646331"/>
          </a:xfrm>
          <a:prstGeom prst="rect">
            <a:avLst/>
          </a:prstGeom>
          <a:noFill/>
        </p:spPr>
        <p:txBody>
          <a:bodyPr wrap="square">
            <a:spAutoFit/>
          </a:bodyPr>
          <a:lstStyle/>
          <a:p>
            <a:pPr algn="ctr">
              <a:defRPr/>
            </a:pPr>
            <a:r>
              <a:rPr lang="el-GR" sz="3600" b="1" baseline="0" dirty="0">
                <a:solidFill>
                  <a:srgbClr val="C4004F"/>
                </a:solidFill>
                <a:effectLst>
                  <a:outerShdw blurRad="38100" dist="38100" dir="2700000" algn="tl">
                    <a:srgbClr val="C0C0C0"/>
                  </a:outerShdw>
                </a:effectLst>
              </a:rPr>
              <a:t>α</a:t>
            </a:r>
            <a:r>
              <a:rPr lang="it-IT" sz="3600" b="1" baseline="0" dirty="0">
                <a:solidFill>
                  <a:srgbClr val="C4004F"/>
                </a:solidFill>
                <a:effectLst>
                  <a:outerShdw blurRad="38100" dist="38100" dir="2700000" algn="tl">
                    <a:srgbClr val="C0C0C0"/>
                  </a:outerShdw>
                </a:effectLst>
              </a:rPr>
              <a:t>-ELICA</a:t>
            </a:r>
          </a:p>
        </p:txBody>
      </p:sp>
    </p:spTree>
    <p:extLst>
      <p:ext uri="{BB962C8B-B14F-4D97-AF65-F5344CB8AC3E}">
        <p14:creationId xmlns:p14="http://schemas.microsoft.com/office/powerpoint/2010/main" val="38684455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5029200" y="347618"/>
            <a:ext cx="3200400" cy="1569660"/>
          </a:xfrm>
          <a:prstGeom prst="rect">
            <a:avLst/>
          </a:prstGeom>
          <a:noFill/>
          <a:ln w="9525">
            <a:noFill/>
            <a:miter lim="800000"/>
            <a:headEnd/>
            <a:tailEnd/>
          </a:ln>
        </p:spPr>
        <p:txBody>
          <a:bodyPr wrap="square">
            <a:spAutoFit/>
          </a:bodyPr>
          <a:lstStyle/>
          <a:p>
            <a:r>
              <a:rPr lang="it-IT" sz="2400" baseline="0" dirty="0">
                <a:solidFill>
                  <a:srgbClr val="CC3399"/>
                </a:solidFill>
              </a:rPr>
              <a:t>L’</a:t>
            </a:r>
            <a:r>
              <a:rPr lang="el-GR" sz="2400" baseline="0" dirty="0">
                <a:solidFill>
                  <a:srgbClr val="CC3399"/>
                </a:solidFill>
              </a:rPr>
              <a:t>α</a:t>
            </a:r>
            <a:r>
              <a:rPr lang="it-IT" sz="2400" baseline="0" dirty="0">
                <a:solidFill>
                  <a:srgbClr val="CC3399"/>
                </a:solidFill>
              </a:rPr>
              <a:t>-elica è stabilizzata da legami idrogeno paralleli all’asse dell’elica</a:t>
            </a:r>
          </a:p>
        </p:txBody>
      </p:sp>
      <p:pic>
        <p:nvPicPr>
          <p:cNvPr id="2" name="Picture 3">
            <a:extLst>
              <a:ext uri="{FF2B5EF4-FFF2-40B4-BE49-F238E27FC236}">
                <a16:creationId xmlns:a16="http://schemas.microsoft.com/office/drawing/2014/main" id="{0F7A60D8-B3D5-6F6D-9949-283C4799551C}"/>
              </a:ext>
            </a:extLst>
          </p:cNvPr>
          <p:cNvPicPr>
            <a:picLocks noChangeAspect="1" noChangeArrowheads="1"/>
          </p:cNvPicPr>
          <p:nvPr/>
        </p:nvPicPr>
        <p:blipFill>
          <a:blip r:embed="rId2" cstate="print"/>
          <a:srcRect l="74190"/>
          <a:stretch>
            <a:fillRect/>
          </a:stretch>
        </p:blipFill>
        <p:spPr bwMode="auto">
          <a:xfrm>
            <a:off x="381000" y="2139523"/>
            <a:ext cx="1942186" cy="4463802"/>
          </a:xfrm>
          <a:prstGeom prst="rect">
            <a:avLst/>
          </a:prstGeom>
          <a:noFill/>
          <a:ln w="9525">
            <a:noFill/>
            <a:miter lim="800000"/>
            <a:headEnd/>
            <a:tailEnd/>
          </a:ln>
        </p:spPr>
      </p:pic>
      <p:sp>
        <p:nvSpPr>
          <p:cNvPr id="5" name="Rectangle 16">
            <a:extLst>
              <a:ext uri="{FF2B5EF4-FFF2-40B4-BE49-F238E27FC236}">
                <a16:creationId xmlns:a16="http://schemas.microsoft.com/office/drawing/2014/main" id="{491BC3DE-477E-5412-486E-3208BF7935E9}"/>
              </a:ext>
            </a:extLst>
          </p:cNvPr>
          <p:cNvSpPr>
            <a:spLocks noChangeArrowheads="1"/>
          </p:cNvSpPr>
          <p:nvPr/>
        </p:nvSpPr>
        <p:spPr bwMode="auto">
          <a:xfrm>
            <a:off x="28575" y="879901"/>
            <a:ext cx="3829879" cy="1200329"/>
          </a:xfrm>
          <a:prstGeom prst="rect">
            <a:avLst/>
          </a:prstGeom>
          <a:solidFill>
            <a:schemeClr val="accent6">
              <a:lumMod val="20000"/>
              <a:lumOff val="80000"/>
            </a:schemeClr>
          </a:solidFill>
          <a:ln w="9525">
            <a:noFill/>
            <a:miter lim="800000"/>
            <a:headEnd/>
            <a:tailEnd/>
          </a:ln>
          <a:effectLst/>
        </p:spPr>
        <p:txBody>
          <a:bodyPr wrap="square">
            <a:spAutoFit/>
          </a:bodyPr>
          <a:lstStyle/>
          <a:p>
            <a:pPr algn="ctr">
              <a:defRPr/>
            </a:pPr>
            <a:r>
              <a:rPr lang="it-IT" sz="1800" baseline="0" dirty="0">
                <a:solidFill>
                  <a:schemeClr val="accent2"/>
                </a:solidFill>
                <a:effectLst>
                  <a:outerShdw blurRad="38100" dist="38100" dir="2700000" algn="tl">
                    <a:srgbClr val="C0C0C0"/>
                  </a:outerShdw>
                </a:effectLst>
              </a:rPr>
              <a:t>Una porzione della catena polipeptidica si avvolge, in modo regolare e ripetitivo, intorno ad un asse immaginario</a:t>
            </a:r>
          </a:p>
        </p:txBody>
      </p:sp>
      <p:sp>
        <p:nvSpPr>
          <p:cNvPr id="8" name="CasellaDiTesto 7">
            <a:extLst>
              <a:ext uri="{FF2B5EF4-FFF2-40B4-BE49-F238E27FC236}">
                <a16:creationId xmlns:a16="http://schemas.microsoft.com/office/drawing/2014/main" id="{DE4549AA-D7CB-844E-994A-993E56C0C249}"/>
              </a:ext>
            </a:extLst>
          </p:cNvPr>
          <p:cNvSpPr txBox="1"/>
          <p:nvPr/>
        </p:nvSpPr>
        <p:spPr>
          <a:xfrm>
            <a:off x="1447800" y="0"/>
            <a:ext cx="4572000" cy="646331"/>
          </a:xfrm>
          <a:prstGeom prst="rect">
            <a:avLst/>
          </a:prstGeom>
          <a:noFill/>
        </p:spPr>
        <p:txBody>
          <a:bodyPr wrap="square">
            <a:spAutoFit/>
          </a:bodyPr>
          <a:lstStyle/>
          <a:p>
            <a:pPr algn="ctr">
              <a:defRPr/>
            </a:pPr>
            <a:r>
              <a:rPr lang="el-GR" sz="3600" b="1" baseline="0" dirty="0">
                <a:solidFill>
                  <a:srgbClr val="C4004F"/>
                </a:solidFill>
                <a:effectLst>
                  <a:outerShdw blurRad="38100" dist="38100" dir="2700000" algn="tl">
                    <a:srgbClr val="C0C0C0"/>
                  </a:outerShdw>
                </a:effectLst>
              </a:rPr>
              <a:t>α</a:t>
            </a:r>
            <a:r>
              <a:rPr lang="it-IT" sz="3600" b="1" baseline="0" dirty="0">
                <a:solidFill>
                  <a:srgbClr val="C4004F"/>
                </a:solidFill>
                <a:effectLst>
                  <a:outerShdw blurRad="38100" dist="38100" dir="2700000" algn="tl">
                    <a:srgbClr val="C0C0C0"/>
                  </a:outerShdw>
                </a:effectLst>
              </a:rPr>
              <a:t>-ELICA</a:t>
            </a:r>
          </a:p>
        </p:txBody>
      </p:sp>
      <p:pic>
        <p:nvPicPr>
          <p:cNvPr id="9" name="Picture 2" descr="Cosa si intende per ripiegamento di proteine? - Quora">
            <a:extLst>
              <a:ext uri="{FF2B5EF4-FFF2-40B4-BE49-F238E27FC236}">
                <a16:creationId xmlns:a16="http://schemas.microsoft.com/office/drawing/2014/main" id="{B626D9A8-28A2-0B90-7900-BDCC09ADA23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83529" t="19181"/>
          <a:stretch/>
        </p:blipFill>
        <p:spPr bwMode="auto">
          <a:xfrm>
            <a:off x="7790621" y="0"/>
            <a:ext cx="1295400" cy="4740915"/>
          </a:xfrm>
          <a:prstGeom prst="rect">
            <a:avLst/>
          </a:prstGeom>
          <a:noFill/>
          <a:extLst>
            <a:ext uri="{909E8E84-426E-40DD-AFC4-6F175D3DCCD1}">
              <a14:hiddenFill xmlns:a14="http://schemas.microsoft.com/office/drawing/2010/main">
                <a:solidFill>
                  <a:srgbClr val="FFFFFF"/>
                </a:solidFill>
              </a14:hiddenFill>
            </a:ext>
          </a:extLst>
        </p:spPr>
      </p:pic>
      <p:sp>
        <p:nvSpPr>
          <p:cNvPr id="12" name="CasellaDiTesto 11">
            <a:extLst>
              <a:ext uri="{FF2B5EF4-FFF2-40B4-BE49-F238E27FC236}">
                <a16:creationId xmlns:a16="http://schemas.microsoft.com/office/drawing/2014/main" id="{9B782CCF-FD24-66A2-A60C-04105991EC27}"/>
              </a:ext>
            </a:extLst>
          </p:cNvPr>
          <p:cNvSpPr txBox="1"/>
          <p:nvPr/>
        </p:nvSpPr>
        <p:spPr>
          <a:xfrm>
            <a:off x="2522382" y="3048594"/>
            <a:ext cx="4572000" cy="1938992"/>
          </a:xfrm>
          <a:prstGeom prst="rect">
            <a:avLst/>
          </a:prstGeom>
          <a:noFill/>
        </p:spPr>
        <p:txBody>
          <a:bodyPr wrap="square">
            <a:spAutoFit/>
          </a:bodyPr>
          <a:lstStyle/>
          <a:p>
            <a:pPr>
              <a:defRPr/>
            </a:pPr>
            <a:endParaRPr lang="it-IT" sz="3600" dirty="0">
              <a:solidFill>
                <a:schemeClr val="accent2"/>
              </a:solidFill>
              <a:effectLst>
                <a:outerShdw blurRad="38100" dist="38100" dir="2700000" algn="tl">
                  <a:srgbClr val="C0C0C0"/>
                </a:outerShdw>
              </a:effectLst>
              <a:cs typeface="Times New Roman" pitchFamily="18" charset="0"/>
            </a:endParaRPr>
          </a:p>
          <a:p>
            <a:pPr>
              <a:buFont typeface="Wingdings" pitchFamily="2" charset="2"/>
              <a:buChar char="Ø"/>
              <a:defRPr/>
            </a:pPr>
            <a:r>
              <a:rPr lang="it-IT" sz="3600" dirty="0">
                <a:solidFill>
                  <a:schemeClr val="accent2"/>
                </a:solidFill>
                <a:effectLst>
                  <a:outerShdw blurRad="38100" dist="38100" dir="2700000" algn="tl">
                    <a:srgbClr val="C0C0C0"/>
                  </a:outerShdw>
                </a:effectLst>
                <a:cs typeface="Times New Roman" pitchFamily="18" charset="0"/>
              </a:rPr>
              <a:t> Per un giro completo dell’elica sono necessari da 3,5 &gt;3,7 residui amminoacidici</a:t>
            </a:r>
          </a:p>
          <a:p>
            <a:pPr>
              <a:defRPr/>
            </a:pPr>
            <a:endParaRPr lang="it-IT" sz="3600" dirty="0">
              <a:solidFill>
                <a:schemeClr val="accent2"/>
              </a:solidFill>
              <a:effectLst>
                <a:outerShdw blurRad="38100" dist="38100" dir="2700000" algn="tl">
                  <a:srgbClr val="C0C0C0"/>
                </a:outerShdw>
              </a:effectLst>
              <a:cs typeface="Times New Roman" pitchFamily="18" charset="0"/>
            </a:endParaRPr>
          </a:p>
        </p:txBody>
      </p:sp>
      <p:cxnSp>
        <p:nvCxnSpPr>
          <p:cNvPr id="14" name="Connettore 2 13">
            <a:extLst>
              <a:ext uri="{FF2B5EF4-FFF2-40B4-BE49-F238E27FC236}">
                <a16:creationId xmlns:a16="http://schemas.microsoft.com/office/drawing/2014/main" id="{673B182C-B531-9612-FB15-2F285BC5A727}"/>
              </a:ext>
            </a:extLst>
          </p:cNvPr>
          <p:cNvCxnSpPr>
            <a:cxnSpLocks/>
          </p:cNvCxnSpPr>
          <p:nvPr/>
        </p:nvCxnSpPr>
        <p:spPr>
          <a:xfrm flipV="1">
            <a:off x="6286500" y="1580466"/>
            <a:ext cx="1295400" cy="1524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CasellaDiTesto 16">
            <a:extLst>
              <a:ext uri="{FF2B5EF4-FFF2-40B4-BE49-F238E27FC236}">
                <a16:creationId xmlns:a16="http://schemas.microsoft.com/office/drawing/2014/main" id="{CCF61678-3862-F31F-F3C3-F4D621A2DCC6}"/>
              </a:ext>
            </a:extLst>
          </p:cNvPr>
          <p:cNvSpPr txBox="1"/>
          <p:nvPr/>
        </p:nvSpPr>
        <p:spPr>
          <a:xfrm>
            <a:off x="4191000" y="2042383"/>
            <a:ext cx="4572000" cy="461665"/>
          </a:xfrm>
          <a:prstGeom prst="rect">
            <a:avLst/>
          </a:prstGeom>
          <a:noFill/>
        </p:spPr>
        <p:txBody>
          <a:bodyPr wrap="square">
            <a:spAutoFit/>
          </a:bodyPr>
          <a:lstStyle/>
          <a:p>
            <a:pPr>
              <a:buFont typeface="Wingdings" pitchFamily="2" charset="2"/>
              <a:buChar char="Ø"/>
              <a:defRPr/>
            </a:pPr>
            <a:r>
              <a:rPr lang="it-IT" sz="3600" dirty="0">
                <a:solidFill>
                  <a:schemeClr val="accent2"/>
                </a:solidFill>
                <a:effectLst>
                  <a:outerShdw blurRad="38100" dist="38100" dir="2700000" algn="tl">
                    <a:srgbClr val="C0C0C0"/>
                  </a:outerShdw>
                </a:effectLst>
                <a:cs typeface="Times New Roman" pitchFamily="18" charset="0"/>
              </a:rPr>
              <a:t>Solitamente destrorse</a:t>
            </a:r>
          </a:p>
        </p:txBody>
      </p:sp>
      <p:sp>
        <p:nvSpPr>
          <p:cNvPr id="19" name="CasellaDiTesto 18">
            <a:extLst>
              <a:ext uri="{FF2B5EF4-FFF2-40B4-BE49-F238E27FC236}">
                <a16:creationId xmlns:a16="http://schemas.microsoft.com/office/drawing/2014/main" id="{EC3C9B3B-E084-E109-D222-49CC27407108}"/>
              </a:ext>
            </a:extLst>
          </p:cNvPr>
          <p:cNvSpPr txBox="1"/>
          <p:nvPr/>
        </p:nvSpPr>
        <p:spPr>
          <a:xfrm>
            <a:off x="2531907" y="2160373"/>
            <a:ext cx="4572000" cy="1200329"/>
          </a:xfrm>
          <a:prstGeom prst="rect">
            <a:avLst/>
          </a:prstGeom>
          <a:noFill/>
        </p:spPr>
        <p:txBody>
          <a:bodyPr wrap="square">
            <a:spAutoFit/>
          </a:bodyPr>
          <a:lstStyle/>
          <a:p>
            <a:pPr>
              <a:defRPr/>
            </a:pPr>
            <a:endParaRPr lang="it-IT" sz="3600" dirty="0">
              <a:solidFill>
                <a:schemeClr val="accent2"/>
              </a:solidFill>
              <a:effectLst>
                <a:outerShdw blurRad="38100" dist="38100" dir="2700000" algn="tl">
                  <a:srgbClr val="C0C0C0"/>
                </a:outerShdw>
              </a:effectLst>
              <a:cs typeface="Times New Roman" pitchFamily="18" charset="0"/>
            </a:endParaRPr>
          </a:p>
          <a:p>
            <a:pPr>
              <a:buFont typeface="Wingdings" pitchFamily="2" charset="2"/>
              <a:buChar char="Ø"/>
              <a:defRPr/>
            </a:pPr>
            <a:r>
              <a:rPr lang="it-IT" sz="3600" dirty="0">
                <a:solidFill>
                  <a:schemeClr val="accent2"/>
                </a:solidFill>
                <a:effectLst>
                  <a:outerShdw blurRad="38100" dist="38100" dir="2700000" algn="tl">
                    <a:srgbClr val="C0C0C0"/>
                  </a:outerShdw>
                </a:effectLst>
                <a:cs typeface="Times New Roman" pitchFamily="18" charset="0"/>
              </a:rPr>
              <a:t> Passo (avanzamento per curva): 0,54 nm</a:t>
            </a:r>
          </a:p>
        </p:txBody>
      </p:sp>
      <p:sp>
        <p:nvSpPr>
          <p:cNvPr id="21" name="CasellaDiTesto 20">
            <a:extLst>
              <a:ext uri="{FF2B5EF4-FFF2-40B4-BE49-F238E27FC236}">
                <a16:creationId xmlns:a16="http://schemas.microsoft.com/office/drawing/2014/main" id="{AE305347-8BCB-4F4A-9DED-1293B901B2BF}"/>
              </a:ext>
            </a:extLst>
          </p:cNvPr>
          <p:cNvSpPr txBox="1"/>
          <p:nvPr/>
        </p:nvSpPr>
        <p:spPr>
          <a:xfrm>
            <a:off x="2541432" y="4499580"/>
            <a:ext cx="4572000" cy="461665"/>
          </a:xfrm>
          <a:prstGeom prst="rect">
            <a:avLst/>
          </a:prstGeom>
          <a:noFill/>
        </p:spPr>
        <p:txBody>
          <a:bodyPr wrap="square">
            <a:spAutoFit/>
          </a:bodyPr>
          <a:lstStyle/>
          <a:p>
            <a:pPr>
              <a:buFont typeface="Wingdings" pitchFamily="2" charset="2"/>
              <a:buChar char="Ø"/>
              <a:defRPr/>
            </a:pPr>
            <a:r>
              <a:rPr lang="it-IT" sz="3600" dirty="0">
                <a:solidFill>
                  <a:schemeClr val="accent2"/>
                </a:solidFill>
                <a:effectLst>
                  <a:outerShdw blurRad="38100" dist="38100" dir="2700000" algn="tl">
                    <a:srgbClr val="C0C0C0"/>
                  </a:outerShdw>
                </a:effectLst>
                <a:cs typeface="Times New Roman" pitchFamily="18" charset="0"/>
              </a:rPr>
              <a:t>Lunghezza: da 5 a 40 residui</a:t>
            </a:r>
            <a:endParaRPr lang="it-IT" sz="3600" dirty="0">
              <a:solidFill>
                <a:schemeClr val="accent2"/>
              </a:solidFill>
              <a:effectLst>
                <a:outerShdw blurRad="38100" dist="38100" dir="2700000" algn="tl">
                  <a:srgbClr val="000000">
                    <a:alpha val="43137"/>
                  </a:srgbClr>
                </a:outerShdw>
              </a:effectLst>
              <a:cs typeface="Times New Roman" pitchFamily="18" charset="0"/>
            </a:endParaRPr>
          </a:p>
        </p:txBody>
      </p:sp>
    </p:spTree>
    <p:extLst>
      <p:ext uri="{BB962C8B-B14F-4D97-AF65-F5344CB8AC3E}">
        <p14:creationId xmlns:p14="http://schemas.microsoft.com/office/powerpoint/2010/main" val="3615377621"/>
      </p:ext>
    </p:extLst>
  </p:cSld>
  <p:clrMapOvr>
    <a:masterClrMapping/>
  </p:clrMapOvr>
</p:sld>
</file>

<file path=ppt/theme/theme1.xml><?xml version="1.0" encoding="utf-8"?>
<a:theme xmlns:a="http://schemas.openxmlformats.org/drawingml/2006/main" name="Struttura predefinita">
  <a:themeElements>
    <a:clrScheme name="Struttura predefinita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ruttura predefinita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Struttura predefinita">
  <a:themeElements>
    <a:clrScheme name="Struttura predefinita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ruttura predefinita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Struttura predefinita">
  <a:themeElements>
    <a:clrScheme name="Struttura predefinita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ruttura predefinita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Struttura predefinita">
  <a:themeElements>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ruttura predefinita">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6858</TotalTime>
  <Words>3960</Words>
  <Application>Microsoft Office PowerPoint</Application>
  <PresentationFormat>Presentazione su schermo (4:3)</PresentationFormat>
  <Paragraphs>794</Paragraphs>
  <Slides>73</Slides>
  <Notes>17</Notes>
  <HiddenSlides>0</HiddenSlides>
  <MMClips>0</MMClips>
  <ScaleCrop>false</ScaleCrop>
  <HeadingPairs>
    <vt:vector size="6" baseType="variant">
      <vt:variant>
        <vt:lpstr>Caratteri utilizzati</vt:lpstr>
      </vt:variant>
      <vt:variant>
        <vt:i4>11</vt:i4>
      </vt:variant>
      <vt:variant>
        <vt:lpstr>Tema</vt:lpstr>
      </vt:variant>
      <vt:variant>
        <vt:i4>4</vt:i4>
      </vt:variant>
      <vt:variant>
        <vt:lpstr>Titoli diapositive</vt:lpstr>
      </vt:variant>
      <vt:variant>
        <vt:i4>73</vt:i4>
      </vt:variant>
    </vt:vector>
  </HeadingPairs>
  <TitlesOfParts>
    <vt:vector size="88" baseType="lpstr">
      <vt:lpstr>Arial</vt:lpstr>
      <vt:lpstr>Arial</vt:lpstr>
      <vt:lpstr>Calibri</vt:lpstr>
      <vt:lpstr>Cambria</vt:lpstr>
      <vt:lpstr>Comic Sans MS</vt:lpstr>
      <vt:lpstr>Courier New</vt:lpstr>
      <vt:lpstr>Libre Franklin</vt:lpstr>
      <vt:lpstr>Symbol</vt:lpstr>
      <vt:lpstr>Times</vt:lpstr>
      <vt:lpstr>Times New Roman</vt:lpstr>
      <vt:lpstr>Wingdings</vt:lpstr>
      <vt:lpstr>Struttura predefinita</vt:lpstr>
      <vt:lpstr>1_Struttura predefinita</vt:lpstr>
      <vt:lpstr>2_Struttura predefinita</vt:lpstr>
      <vt:lpstr>3_Struttura predefinita</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Classificazione, Struttura, Funzione delle proteine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Collagene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Barbara Manconi</dc:creator>
  <cp:lastModifiedBy>Alessandra Olianas</cp:lastModifiedBy>
  <cp:revision>390</cp:revision>
  <dcterms:created xsi:type="dcterms:W3CDTF">1601-01-01T00:00:00Z</dcterms:created>
  <dcterms:modified xsi:type="dcterms:W3CDTF">2025-03-15T09:05:34Z</dcterms:modified>
</cp:coreProperties>
</file>