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D3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97"/>
    <p:restoredTop sz="96197"/>
  </p:normalViewPr>
  <p:slideViewPr>
    <p:cSldViewPr showGuides="1">
      <p:cViewPr>
        <p:scale>
          <a:sx n="68" d="100"/>
          <a:sy n="68" d="100"/>
        </p:scale>
        <p:origin x="3976" y="984"/>
      </p:cViewPr>
      <p:guideLst>
        <p:guide orient="horz" pos="31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68" d="100"/>
          <a:sy n="168" d="100"/>
        </p:scale>
        <p:origin x="543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614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6619B-79EF-3149-B8E0-BCA2DD49A771}" type="datetimeFigureOut">
              <a:rPr lang="it-IT" smtClean="0"/>
              <a:t>28/01/25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F1DFC-B7DA-904B-B4C4-20BEEA9FD4D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35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2">
            <a:extLst>
              <a:ext uri="{FF2B5EF4-FFF2-40B4-BE49-F238E27FC236}">
                <a16:creationId xmlns:a16="http://schemas.microsoft.com/office/drawing/2014/main" id="{6AC49B5D-3DED-96AD-6572-A25CCA7293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idx="14" hasCustomPrompt="1"/>
          </p:nvPr>
        </p:nvSpPr>
        <p:spPr>
          <a:xfrm>
            <a:off x="5235240" y="8283889"/>
            <a:ext cx="1247692" cy="116971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it-IT" dirty="0"/>
              <a:t>Fare clic sull’icona per inserire un QR (facoltativo)</a:t>
            </a:r>
          </a:p>
        </p:txBody>
      </p:sp>
      <p:sp>
        <p:nvSpPr>
          <p:cNvPr id="26" name="Segnaposto testo 23">
            <a:extLst>
              <a:ext uri="{FF2B5EF4-FFF2-40B4-BE49-F238E27FC236}">
                <a16:creationId xmlns:a16="http://schemas.microsoft.com/office/drawing/2014/main" id="{0952A0E9-99B7-F8E7-0739-82B7A06DED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>
            <a:off x="5138986" y="2360640"/>
            <a:ext cx="1440200" cy="5760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>
              <a:defRPr sz="1100" b="1">
                <a:solidFill>
                  <a:schemeClr val="bg1"/>
                </a:solidFill>
              </a:defRPr>
            </a:lvl2pPr>
            <a:lvl3pPr>
              <a:defRPr sz="1100" b="1">
                <a:solidFill>
                  <a:schemeClr val="bg1"/>
                </a:solidFill>
              </a:defRPr>
            </a:lvl3pPr>
            <a:lvl4pPr>
              <a:defRPr sz="1100" b="1">
                <a:solidFill>
                  <a:schemeClr val="bg1"/>
                </a:solidFill>
              </a:defRPr>
            </a:lvl4pPr>
            <a:lvl5pPr>
              <a:defRPr sz="11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Inserire il dipartimento o facoltà (facoltativo)</a:t>
            </a:r>
          </a:p>
        </p:txBody>
      </p:sp>
      <p:sp>
        <p:nvSpPr>
          <p:cNvPr id="28" name="Segnaposto testo 27">
            <a:extLst>
              <a:ext uri="{FF2B5EF4-FFF2-40B4-BE49-F238E27FC236}">
                <a16:creationId xmlns:a16="http://schemas.microsoft.com/office/drawing/2014/main" id="{B1041D4A-1A52-8EFC-D662-CEB9B695C7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7" hasCustomPrompt="1"/>
          </p:nvPr>
        </p:nvSpPr>
        <p:spPr>
          <a:xfrm>
            <a:off x="5138648" y="3166359"/>
            <a:ext cx="1440200" cy="521120"/>
          </a:xfrm>
          <a:prstGeom prst="rect">
            <a:avLst/>
          </a:prstGeom>
        </p:spPr>
        <p:txBody>
          <a:bodyPr/>
          <a:lstStyle>
            <a:lvl1pPr marL="82550" indent="0" defTabSz="1320759" fontAlgn="ctr">
              <a:spcBef>
                <a:spcPts val="0"/>
              </a:spcBef>
              <a:buSzPct val="226000"/>
              <a:buFont typeface="Arial" panose="020B0604020202020204" pitchFamily="34" charset="0"/>
              <a:buNone/>
              <a:tabLst>
                <a:tab pos="217488" algn="l"/>
                <a:tab pos="790575" algn="l"/>
              </a:tabLst>
              <a:defRPr lang="it-IT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DATA EVENTO 2024</a:t>
            </a:r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5CE26BF7-689E-1419-465B-284D945456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4725180" y="3301880"/>
            <a:ext cx="273940" cy="273940"/>
          </a:xfrm>
          <a:prstGeom prst="rect">
            <a:avLst/>
          </a:prstGeom>
        </p:spPr>
      </p:pic>
      <p:sp>
        <p:nvSpPr>
          <p:cNvPr id="42" name="Segnaposto testo 27">
            <a:extLst>
              <a:ext uri="{FF2B5EF4-FFF2-40B4-BE49-F238E27FC236}">
                <a16:creationId xmlns:a16="http://schemas.microsoft.com/office/drawing/2014/main" id="{8CB7EE11-C7E7-AAFE-5C51-E3A79FEBBB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 hasCustomPrompt="1"/>
          </p:nvPr>
        </p:nvSpPr>
        <p:spPr>
          <a:xfrm>
            <a:off x="5138986" y="3846491"/>
            <a:ext cx="1439862" cy="521120"/>
          </a:xfrm>
          <a:prstGeom prst="rect">
            <a:avLst/>
          </a:prstGeom>
        </p:spPr>
        <p:txBody>
          <a:bodyPr/>
          <a:lstStyle>
            <a:lvl1pPr marL="82550" indent="0" defTabSz="1320759" fontAlgn="ctr">
              <a:spcBef>
                <a:spcPts val="0"/>
              </a:spcBef>
              <a:buSzPct val="226000"/>
              <a:buFont typeface="Arial" panose="020B0604020202020204" pitchFamily="34" charset="0"/>
              <a:buNone/>
              <a:tabLst>
                <a:tab pos="217488" algn="l"/>
                <a:tab pos="790575" algn="l"/>
              </a:tabLst>
              <a:defRPr lang="it-IT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ORA – 19:00</a:t>
            </a:r>
          </a:p>
        </p:txBody>
      </p:sp>
      <p:sp>
        <p:nvSpPr>
          <p:cNvPr id="46" name="Segnaposto testo 27">
            <a:extLst>
              <a:ext uri="{FF2B5EF4-FFF2-40B4-BE49-F238E27FC236}">
                <a16:creationId xmlns:a16="http://schemas.microsoft.com/office/drawing/2014/main" id="{00AAA647-D58D-0770-E75E-231D056AE5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 hasCustomPrompt="1"/>
          </p:nvPr>
        </p:nvSpPr>
        <p:spPr>
          <a:xfrm>
            <a:off x="5138986" y="4521115"/>
            <a:ext cx="1439862" cy="1476129"/>
          </a:xfrm>
          <a:prstGeom prst="rect">
            <a:avLst/>
          </a:prstGeom>
        </p:spPr>
        <p:txBody>
          <a:bodyPr/>
          <a:lstStyle>
            <a:lvl1pPr marL="82550" indent="0" defTabSz="1320759" fontAlgn="ctr">
              <a:spcBef>
                <a:spcPts val="0"/>
              </a:spcBef>
              <a:buSzPct val="226000"/>
              <a:buFont typeface="Arial" panose="020B0604020202020204" pitchFamily="34" charset="0"/>
              <a:buNone/>
              <a:tabLst>
                <a:tab pos="217488" algn="l"/>
                <a:tab pos="790575" algn="l"/>
              </a:tabLst>
              <a:defRPr lang="it-IT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LUOGO EVENTO:</a:t>
            </a:r>
            <a:br>
              <a:rPr lang="it-IT" dirty="0"/>
            </a:br>
            <a:r>
              <a:rPr lang="it-IT" dirty="0"/>
              <a:t>AULA 13, piano II, Facoltà di Scienze economiche, giuridiche e politiche</a:t>
            </a:r>
          </a:p>
          <a:p>
            <a:pPr lvl="0"/>
            <a:r>
              <a:rPr lang="it-IT" dirty="0"/>
              <a:t>V.le </a:t>
            </a:r>
            <a:r>
              <a:rPr lang="it-IT" dirty="0" err="1"/>
              <a:t>S.Ignazio</a:t>
            </a:r>
            <a:r>
              <a:rPr lang="it-IT" dirty="0"/>
              <a:t> 70</a:t>
            </a:r>
            <a:br>
              <a:rPr lang="it-IT" dirty="0"/>
            </a:br>
            <a:r>
              <a:rPr lang="it-IT" dirty="0"/>
              <a:t>Cagliari</a:t>
            </a:r>
          </a:p>
        </p:txBody>
      </p:sp>
      <p:sp>
        <p:nvSpPr>
          <p:cNvPr id="48" name="Segnaposto testo 27">
            <a:extLst>
              <a:ext uri="{FF2B5EF4-FFF2-40B4-BE49-F238E27FC236}">
                <a16:creationId xmlns:a16="http://schemas.microsoft.com/office/drawing/2014/main" id="{B427885C-F93D-851B-463A-EC8C012D13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 hasCustomPrompt="1"/>
          </p:nvPr>
        </p:nvSpPr>
        <p:spPr>
          <a:xfrm>
            <a:off x="5138986" y="6157863"/>
            <a:ext cx="1439862" cy="496393"/>
          </a:xfrm>
          <a:prstGeom prst="rect">
            <a:avLst/>
          </a:prstGeom>
        </p:spPr>
        <p:txBody>
          <a:bodyPr/>
          <a:lstStyle>
            <a:lvl1pPr marL="82550" indent="0" defTabSz="1320759" fontAlgn="ctr">
              <a:spcBef>
                <a:spcPts val="0"/>
              </a:spcBef>
              <a:buSzPct val="226000"/>
              <a:buFont typeface="Arial" panose="020B0604020202020204" pitchFamily="34" charset="0"/>
              <a:buNone/>
              <a:tabLst>
                <a:tab pos="217488" algn="l"/>
                <a:tab pos="790575" algn="l"/>
              </a:tabLst>
              <a:defRPr lang="it-IT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Scegliere una delle opzioni:</a:t>
            </a:r>
            <a:br>
              <a:rPr lang="it-IT" dirty="0"/>
            </a:br>
            <a:r>
              <a:rPr lang="it-IT" dirty="0"/>
              <a:t>Evento online/</a:t>
            </a:r>
            <a:br>
              <a:rPr lang="it-IT" dirty="0"/>
            </a:br>
            <a:r>
              <a:rPr lang="it-IT" dirty="0"/>
              <a:t>Ingresso libero/</a:t>
            </a:r>
            <a:br>
              <a:rPr lang="it-IT" dirty="0"/>
            </a:br>
            <a:r>
              <a:rPr lang="it-IT" dirty="0"/>
              <a:t>Link per iscriversi/ all’evento</a:t>
            </a:r>
          </a:p>
        </p:txBody>
      </p:sp>
      <p:sp>
        <p:nvSpPr>
          <p:cNvPr id="52" name="Segnaposto testo 27">
            <a:extLst>
              <a:ext uri="{FF2B5EF4-FFF2-40B4-BE49-F238E27FC236}">
                <a16:creationId xmlns:a16="http://schemas.microsoft.com/office/drawing/2014/main" id="{0124C3ED-7BAE-99B7-AD8C-A3950483EB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1" hasCustomPrompt="1"/>
          </p:nvPr>
        </p:nvSpPr>
        <p:spPr>
          <a:xfrm>
            <a:off x="5138986" y="6814875"/>
            <a:ext cx="1439862" cy="1352074"/>
          </a:xfrm>
          <a:prstGeom prst="rect">
            <a:avLst/>
          </a:prstGeom>
        </p:spPr>
        <p:txBody>
          <a:bodyPr anchor="b" anchorCtr="0"/>
          <a:lstStyle>
            <a:lvl1pPr marL="82550" indent="0" defTabSz="1320759" fontAlgn="ctr">
              <a:spcBef>
                <a:spcPts val="0"/>
              </a:spcBef>
              <a:buSzPct val="226000"/>
              <a:buFont typeface="Arial" panose="020B0604020202020204" pitchFamily="34" charset="0"/>
              <a:buNone/>
              <a:tabLst>
                <a:tab pos="217488" algn="l"/>
                <a:tab pos="790575" algn="l"/>
              </a:tabLst>
              <a:defRPr lang="it-IT" sz="8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Informazioni e contatti:</a:t>
            </a:r>
          </a:p>
          <a:p>
            <a:pPr lvl="0"/>
            <a:r>
              <a:rPr lang="it-IT" dirty="0"/>
              <a:t>Nome e Cognome</a:t>
            </a:r>
          </a:p>
          <a:p>
            <a:pPr lvl="0"/>
            <a:r>
              <a:rPr lang="it-IT" dirty="0" err="1"/>
              <a:t>nomenomenome@unica.it</a:t>
            </a:r>
            <a:endParaRPr lang="it-IT" dirty="0"/>
          </a:p>
          <a:p>
            <a:pPr lvl="0"/>
            <a:r>
              <a:rPr lang="it-IT" dirty="0"/>
              <a:t>333333333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9200C15-583A-C646-7F04-8B32A8805E55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ph type="pic" idx="1"/>
          </p:nvPr>
        </p:nvSpPr>
        <p:spPr>
          <a:xfrm>
            <a:off x="360001" y="362388"/>
            <a:ext cx="4149150" cy="18002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A4BD678-1685-752A-8929-F344101186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9276" y="8283852"/>
            <a:ext cx="3599824" cy="1169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>
              <a:defRPr sz="1200">
                <a:solidFill>
                  <a:srgbClr val="FF0000"/>
                </a:solidFill>
              </a:defRPr>
            </a:lvl2pPr>
            <a:lvl3pPr>
              <a:defRPr sz="1200">
                <a:solidFill>
                  <a:srgbClr val="FF0000"/>
                </a:solidFill>
              </a:defRPr>
            </a:lvl3pPr>
            <a:lvl4pPr>
              <a:defRPr sz="1200">
                <a:solidFill>
                  <a:srgbClr val="FF0000"/>
                </a:solidFill>
              </a:defRPr>
            </a:lvl4pPr>
            <a:lvl5pPr>
              <a:defRPr sz="1200">
                <a:solidFill>
                  <a:srgbClr val="FF0000"/>
                </a:solidFill>
              </a:defRPr>
            </a:lvl5pPr>
          </a:lstStyle>
          <a:p>
            <a:pPr lvl="0"/>
            <a:r>
              <a:rPr lang="it-IT" dirty="0"/>
              <a:t>Eliminare questo riquadro e utilizzare questo spazio per inserire i loghi. Non utilizzare questo spazio per immagini o testo. Non posizionare loghi in altre aree del documento.</a:t>
            </a:r>
          </a:p>
        </p:txBody>
      </p:sp>
    </p:spTree>
    <p:extLst>
      <p:ext uri="{BB962C8B-B14F-4D97-AF65-F5344CB8AC3E}">
        <p14:creationId xmlns:p14="http://schemas.microsoft.com/office/powerpoint/2010/main" val="407866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7473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875799-7842-44CB-F17F-72DB47E4C7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it-IT" dirty="0"/>
              <a:t>Dipartimento di Scienze Politiche e Sociali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F6C41F-CFA6-6D21-6C63-E658992000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it-IT" sz="1200" dirty="0"/>
              <a:t>29 gennaio 2025</a:t>
            </a:r>
            <a:endParaRPr lang="it-IT" sz="1200" spc="-30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7FD34B6-6C89-BB85-4CCD-D475699765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/>
          <a:lstStyle/>
          <a:p>
            <a:pPr algn="ctr"/>
            <a:r>
              <a:rPr lang="it-IT" sz="1100" dirty="0"/>
              <a:t>ore 15</a:t>
            </a:r>
          </a:p>
          <a:p>
            <a:pPr algn="ctr"/>
            <a:r>
              <a:rPr lang="it-IT" sz="1100" dirty="0"/>
              <a:t>modalità blended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6963E734-2176-C4D2-F7EC-965BF06C7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9939CF3-BE76-B19D-8E33-987C6C25F8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pPr algn="ctr"/>
            <a:endParaRPr lang="it-IT" dirty="0"/>
          </a:p>
          <a:p>
            <a:endParaRPr lang="it-IT" sz="1800" dirty="0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C3E7214F-26A7-CD41-4911-EBE44DF0DE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it-IT" sz="1000" dirty="0"/>
              <a:t>per informazioni </a:t>
            </a:r>
          </a:p>
          <a:p>
            <a:endParaRPr lang="it-IT" dirty="0"/>
          </a:p>
          <a:p>
            <a:r>
              <a:rPr lang="it-IT" sz="1000" dirty="0" err="1"/>
              <a:t>segreteria</a:t>
            </a:r>
            <a:r>
              <a:rPr lang="it-IT" sz="1000" err="1"/>
              <a:t>@</a:t>
            </a:r>
            <a:r>
              <a:rPr lang="it-IT" sz="1000"/>
              <a:t>siaaitalia</a:t>
            </a:r>
            <a:r>
              <a:rPr lang="it-IT" sz="1000" dirty="0" err="1"/>
              <a:t>.it</a:t>
            </a:r>
            <a:endParaRPr lang="it-IT" sz="1000" dirty="0"/>
          </a:p>
          <a:p>
            <a:endParaRPr lang="it-IT" dirty="0"/>
          </a:p>
          <a:p>
            <a:r>
              <a:rPr lang="it-IT" dirty="0" err="1"/>
              <a:t>cell</a:t>
            </a:r>
            <a:r>
              <a:rPr lang="it-IT" dirty="0"/>
              <a:t>. 3491530432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9CB3CEA-D1C0-8332-7297-C5065216CD7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456" y="3863508"/>
            <a:ext cx="257388" cy="25738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D1D297C6-9D0A-6F1F-2F4D-B7EAC155DB1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771" y="4516047"/>
            <a:ext cx="194757" cy="29293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E330343-4084-5378-24F9-F7A061926DA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60000" y="2288630"/>
            <a:ext cx="4134081" cy="5754361"/>
          </a:xfrm>
          <a:prstGeom prst="rect">
            <a:avLst/>
          </a:prstGeom>
          <a:noFill/>
        </p:spPr>
        <p:txBody>
          <a:bodyPr wrap="square" lIns="0" tIns="0" rIns="36000" bIns="0">
            <a:noAutofit/>
          </a:bodyPr>
          <a:lstStyle/>
          <a:p>
            <a:pPr algn="ctr"/>
            <a:r>
              <a:rPr lang="it-IT" i="1" u="none" strike="noStrike" kern="100" baseline="0" dirty="0">
                <a:solidFill>
                  <a:schemeClr val="accent1"/>
                </a:solidFill>
              </a:rPr>
              <a:t>Il </a:t>
            </a:r>
            <a:r>
              <a:rPr lang="it-IT" i="1" dirty="0">
                <a:solidFill>
                  <a:schemeClr val="accent1"/>
                </a:solidFill>
                <a:effectLst/>
              </a:rPr>
              <a:t>Correttivo al Codice dei Contratti pubblici: problemi risolti e tematiche rimaste aperte</a:t>
            </a:r>
          </a:p>
          <a:p>
            <a:endParaRPr lang="it-IT" sz="1400" b="1" dirty="0">
              <a:effectLst/>
              <a:latin typeface="Helvetica" pitchFamily="2" charset="0"/>
            </a:endParaRP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E. Bianchi</a:t>
            </a:r>
            <a:r>
              <a:rPr lang="it-IT" sz="1400" dirty="0">
                <a:effectLst/>
              </a:rPr>
              <a:t>, Tra i problemi irrisolti: la disciplina ed il funzionamento dell’ Accordo Quadro.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A. Botto</a:t>
            </a:r>
            <a:r>
              <a:rPr lang="it-IT" sz="1400" dirty="0">
                <a:effectLst/>
              </a:rPr>
              <a:t>, Nuovo project financing: problema risolto?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A. </a:t>
            </a:r>
            <a:r>
              <a:rPr lang="it-IT" sz="1400" b="1" dirty="0" err="1">
                <a:solidFill>
                  <a:schemeClr val="accent1"/>
                </a:solidFill>
                <a:effectLst/>
              </a:rPr>
              <a:t>Cancrini</a:t>
            </a:r>
            <a:r>
              <a:rPr lang="it-IT" sz="1400" dirty="0">
                <a:effectLst/>
              </a:rPr>
              <a:t>, La disciplina delle modifiche al contratto e delle varianti in corso d'opera.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R. Chieppa</a:t>
            </a:r>
            <a:r>
              <a:rPr lang="it-IT" sz="1400" dirty="0">
                <a:effectLst/>
              </a:rPr>
              <a:t>, Le novità con riferimento al Collegio</a:t>
            </a:r>
          </a:p>
          <a:p>
            <a:pPr algn="just">
              <a:spcAft>
                <a:spcPts val="600"/>
              </a:spcAft>
            </a:pPr>
            <a:r>
              <a:rPr lang="it-IT" sz="1400" dirty="0">
                <a:effectLst/>
              </a:rPr>
              <a:t>Consultivo Tecnico.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C. Contessa</a:t>
            </a:r>
            <a:r>
              <a:rPr lang="it-IT" sz="1400" dirty="0">
                <a:effectLst/>
              </a:rPr>
              <a:t>, I principi alla prova del 'correttivo' e della giurisprudenza.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M. Corradino</a:t>
            </a:r>
            <a:r>
              <a:rPr lang="it-IT" sz="1400" dirty="0">
                <a:effectLst/>
              </a:rPr>
              <a:t>, Modifiche alla disciplina dell'equo compenso.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F. D'Alessandri</a:t>
            </a:r>
            <a:r>
              <a:rPr lang="it-IT" sz="1400" dirty="0">
                <a:solidFill>
                  <a:schemeClr val="tx2"/>
                </a:solidFill>
                <a:effectLst/>
              </a:rPr>
              <a:t>, </a:t>
            </a:r>
            <a:r>
              <a:rPr lang="it-IT" sz="1400" dirty="0">
                <a:effectLst/>
              </a:rPr>
              <a:t>La valorizzazione delle PMI e il subappalto.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F. De Sanctis</a:t>
            </a:r>
            <a:r>
              <a:rPr lang="it-IT" sz="1400" dirty="0">
                <a:effectLst/>
              </a:rPr>
              <a:t>, La qualificazione dell'operatore economico. Per una disciplina che premi la qualità senza pregiudicare l'accesso al mercato.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G. Nardelli, </a:t>
            </a:r>
            <a:r>
              <a:rPr lang="it-IT" sz="1400" dirty="0">
                <a:effectLst/>
              </a:rPr>
              <a:t>Le novità nella fase della esecuzione.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V. Nunziata</a:t>
            </a:r>
            <a:r>
              <a:rPr lang="it-IT" sz="1400" dirty="0">
                <a:effectLst/>
              </a:rPr>
              <a:t>, Le novità nell'accordo di collaborazione.</a:t>
            </a:r>
          </a:p>
          <a:p>
            <a:pPr algn="just">
              <a:spcAft>
                <a:spcPts val="600"/>
              </a:spcAft>
            </a:pPr>
            <a:r>
              <a:rPr lang="it-IT" sz="1400" b="1" dirty="0">
                <a:solidFill>
                  <a:schemeClr val="accent1"/>
                </a:solidFill>
                <a:effectLst/>
              </a:rPr>
              <a:t>A. Police</a:t>
            </a:r>
            <a:r>
              <a:rPr lang="it-IT" sz="1400" dirty="0">
                <a:effectLst/>
              </a:rPr>
              <a:t>, Pregi e limiti dei Correttivi: una premessa.</a:t>
            </a:r>
          </a:p>
          <a:p>
            <a:pPr marR="0" algn="just" rtl="0">
              <a:spcAft>
                <a:spcPts val="200"/>
              </a:spcAft>
            </a:pPr>
            <a:endParaRPr lang="it-IT" sz="1250" dirty="0">
              <a:effectLst/>
              <a:latin typeface="Garamond" panose="02020404030301010803" pitchFamily="18" charset="0"/>
              <a:ea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Immagine 14" descr="Immagine che contiene testo, calligrafia, Carattere, linea&#10;&#10;Descrizione generata automaticamente">
            <a:extLst>
              <a:ext uri="{FF2B5EF4-FFF2-40B4-BE49-F238E27FC236}">
                <a16:creationId xmlns:a16="http://schemas.microsoft.com/office/drawing/2014/main" id="{266BDB62-D698-438F-1D37-E928C7E0A3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884" y="5205897"/>
            <a:ext cx="1495599" cy="874849"/>
          </a:xfrm>
          <a:prstGeom prst="rect">
            <a:avLst/>
          </a:prstGeom>
        </p:spPr>
      </p:pic>
      <p:pic>
        <p:nvPicPr>
          <p:cNvPr id="16" name="Immagine 15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FD29E915-173F-3C12-B1B3-CF96D84D10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328" y="4484551"/>
            <a:ext cx="1530712" cy="721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magine 17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6F56FBA1-2A63-3FF2-B2E0-3993523D2B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03" y="226115"/>
            <a:ext cx="1363770" cy="64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D5CDC616-7AED-B5A4-3DE4-AB89445040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7592" y="3367016"/>
            <a:ext cx="571500" cy="54610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74364F55-B4C6-BF56-C380-9E7BB38CB0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778" y="87268"/>
            <a:ext cx="898187" cy="778309"/>
          </a:xfrm>
          <a:prstGeom prst="rect">
            <a:avLst/>
          </a:prstGeom>
        </p:spPr>
      </p:pic>
      <p:pic>
        <p:nvPicPr>
          <p:cNvPr id="9" name="Immagine 8" descr="Immagine che contiene testo, Carattere, schermata, logo&#10;&#10;Descrizione generata automaticamente">
            <a:extLst>
              <a:ext uri="{FF2B5EF4-FFF2-40B4-BE49-F238E27FC236}">
                <a16:creationId xmlns:a16="http://schemas.microsoft.com/office/drawing/2014/main" id="{F0D88DF8-C448-45FD-46DE-73ABAECF34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4" t="29721" r="15825"/>
          <a:stretch/>
        </p:blipFill>
        <p:spPr bwMode="auto">
          <a:xfrm>
            <a:off x="1397965" y="377050"/>
            <a:ext cx="544427" cy="352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Segnaposto immagine 22">
            <a:extLst>
              <a:ext uri="{FF2B5EF4-FFF2-40B4-BE49-F238E27FC236}">
                <a16:creationId xmlns:a16="http://schemas.microsoft.com/office/drawing/2014/main" id="{FA4FA5C6-35EF-6417-C826-05C95DBD6792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4D932BF8-D5DF-3998-6FA1-5FF4C328DCAC}"/>
              </a:ext>
            </a:extLst>
          </p:cNvPr>
          <p:cNvSpPr/>
          <p:nvPr/>
        </p:nvSpPr>
        <p:spPr>
          <a:xfrm>
            <a:off x="-1" y="920552"/>
            <a:ext cx="4494081" cy="633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rgbClr val="0000CC"/>
                </a:solidFill>
                <a:latin typeface="Kunstler Script" panose="030304020206070D0D06" pitchFamily="66" charset="0"/>
              </a:rPr>
              <a:t>Società Italiana degli Avvocati Amministrativisti</a:t>
            </a:r>
            <a:endParaRPr lang="it-IT" dirty="0">
              <a:solidFill>
                <a:srgbClr val="0000CC"/>
              </a:solidFill>
              <a:latin typeface="Kunstler Script" panose="030304020206070D0D06" pitchFamily="66" charset="0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A1F8C25D-CEA6-8ED2-FEF3-5F5CCC3ECA95}"/>
              </a:ext>
            </a:extLst>
          </p:cNvPr>
          <p:cNvSpPr/>
          <p:nvPr/>
        </p:nvSpPr>
        <p:spPr>
          <a:xfrm>
            <a:off x="360000" y="8283889"/>
            <a:ext cx="3933096" cy="9895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Convegno di presentazione del </a:t>
            </a:r>
          </a:p>
          <a:p>
            <a:pPr algn="ctr"/>
            <a:r>
              <a:rPr lang="it-IT" sz="1600" dirty="0">
                <a:solidFill>
                  <a:schemeClr val="bg1"/>
                </a:solidFill>
              </a:rPr>
              <a:t>Master universitario di secondo livello in</a:t>
            </a:r>
          </a:p>
          <a:p>
            <a:pPr algn="ctr"/>
            <a:r>
              <a:rPr lang="it-IT" dirty="0">
                <a:solidFill>
                  <a:schemeClr val="bg1"/>
                </a:solidFill>
              </a:rPr>
              <a:t>Diritto dei Contratti pubblici</a:t>
            </a:r>
          </a:p>
        </p:txBody>
      </p:sp>
    </p:spTree>
    <p:extLst>
      <p:ext uri="{BB962C8B-B14F-4D97-AF65-F5344CB8AC3E}">
        <p14:creationId xmlns:p14="http://schemas.microsoft.com/office/powerpoint/2010/main" val="29250302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i 1">
      <a:dk1>
        <a:srgbClr val="000000"/>
      </a:dk1>
      <a:lt1>
        <a:srgbClr val="FFFFFF"/>
      </a:lt1>
      <a:dk2>
        <a:srgbClr val="2C3A68"/>
      </a:dk2>
      <a:lt2>
        <a:srgbClr val="E2E2F0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EFFFF"/>
      </a:hlink>
      <a:folHlink>
        <a:srgbClr val="FE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BE3D4B19-FD6E-F44A-A5DE-4B9852FE0012}" vid="{3AD37B25-5DEC-9047-B38C-8B363183190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Modello-Locandina</Template>
  <TotalTime>2</TotalTime>
  <Words>210</Words>
  <Application>Microsoft Macintosh PowerPoint</Application>
  <PresentationFormat>A4 (21x29,7 cm)</PresentationFormat>
  <Paragraphs>27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Garamond</vt:lpstr>
      <vt:lpstr>Helvetica</vt:lpstr>
      <vt:lpstr>Kunstler Script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Benedetta Lubrano</dc:creator>
  <cp:lastModifiedBy>Microsoft Office User</cp:lastModifiedBy>
  <cp:revision>15</cp:revision>
  <cp:lastPrinted>2024-02-22T15:54:14Z</cp:lastPrinted>
  <dcterms:created xsi:type="dcterms:W3CDTF">2024-12-18T09:31:34Z</dcterms:created>
  <dcterms:modified xsi:type="dcterms:W3CDTF">2025-01-28T11:52:22Z</dcterms:modified>
</cp:coreProperties>
</file>