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274" r:id="rId5"/>
    <p:sldId id="256" r:id="rId6"/>
    <p:sldId id="275" r:id="rId7"/>
    <p:sldId id="259" r:id="rId8"/>
    <p:sldId id="264" r:id="rId9"/>
    <p:sldId id="276" r:id="rId10"/>
    <p:sldId id="277" r:id="rId11"/>
    <p:sldId id="267" r:id="rId12"/>
    <p:sldId id="266" r:id="rId13"/>
    <p:sldId id="297" r:id="rId14"/>
    <p:sldId id="278" r:id="rId15"/>
    <p:sldId id="279" r:id="rId16"/>
    <p:sldId id="280" r:id="rId17"/>
    <p:sldId id="281" r:id="rId18"/>
    <p:sldId id="282" r:id="rId19"/>
    <p:sldId id="283" r:id="rId20"/>
    <p:sldId id="284" r:id="rId21"/>
    <p:sldId id="286" r:id="rId22"/>
    <p:sldId id="287" r:id="rId23"/>
    <p:sldId id="288" r:id="rId24"/>
    <p:sldId id="289" r:id="rId25"/>
    <p:sldId id="290" r:id="rId26"/>
    <p:sldId id="291" r:id="rId27"/>
    <p:sldId id="292" r:id="rId28"/>
    <p:sldId id="293" r:id="rId29"/>
    <p:sldId id="294" r:id="rId30"/>
    <p:sldId id="295" r:id="rId31"/>
    <p:sldId id="298" r:id="rId32"/>
    <p:sldId id="296" r:id="rId33"/>
  </p:sldIdLst>
  <p:sldSz cx="9144000" cy="6858000" type="screen4x3"/>
  <p:notesSz cx="6858000" cy="9144000"/>
  <p:defaultTextStyle>
    <a:defPPr>
      <a:defRPr lang="it-IT"/>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CCECFF"/>
    <a:srgbClr val="99FF99"/>
    <a:srgbClr val="99CC00"/>
    <a:srgbClr val="FFCC99"/>
    <a:srgbClr val="FFCCCC"/>
    <a:srgbClr val="FFCC66"/>
    <a:srgbClr val="FF99FF"/>
    <a:srgbClr val="FFCC00"/>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26"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54073-D4D3-4605-9C58-40521E4428E2}" type="datetimeFigureOut">
              <a:rPr lang="it-IT" smtClean="0"/>
              <a:t>15/10/2024</a:t>
            </a:fld>
            <a:endParaRPr lang="it-IT"/>
          </a:p>
        </p:txBody>
      </p:sp>
      <p:sp>
        <p:nvSpPr>
          <p:cNvPr id="4" name="Segnaposto immagin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BF9DA-C5E7-4697-B6D7-52E0596048D6}" type="slidenum">
              <a:rPr lang="it-IT" smtClean="0"/>
              <a:t>‹N›</a:t>
            </a:fld>
            <a:endParaRPr lang="it-IT"/>
          </a:p>
        </p:txBody>
      </p:sp>
    </p:spTree>
    <p:extLst>
      <p:ext uri="{BB962C8B-B14F-4D97-AF65-F5344CB8AC3E}">
        <p14:creationId xmlns:p14="http://schemas.microsoft.com/office/powerpoint/2010/main" val="2756206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575BF9DA-C5E7-4697-B6D7-52E0596048D6}" type="slidenum">
              <a:rPr lang="it-IT" smtClean="0"/>
              <a:t>26</a:t>
            </a:fld>
            <a:endParaRPr lang="it-IT"/>
          </a:p>
        </p:txBody>
      </p:sp>
    </p:spTree>
    <p:extLst>
      <p:ext uri="{BB962C8B-B14F-4D97-AF65-F5344CB8AC3E}">
        <p14:creationId xmlns:p14="http://schemas.microsoft.com/office/powerpoint/2010/main" val="656796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DA82A01D-C02C-41FF-854C-F49B9CE681E9}" type="slidenum">
              <a:rPr lang="it-IT" altLang="it-IT"/>
              <a:pPr/>
              <a:t>‹N›</a:t>
            </a:fld>
            <a:endParaRPr lang="it-IT" alt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C6808285-1CDC-42A4-A614-75327D3478DC}" type="slidenum">
              <a:rPr lang="it-IT" altLang="it-IT"/>
              <a:pPr/>
              <a:t>‹N›</a:t>
            </a:fld>
            <a:endParaRPr lang="it-IT" alt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6444EF76-ED23-4354-A7EE-29BC5433F194}" type="slidenum">
              <a:rPr lang="it-IT" altLang="it-IT"/>
              <a:pPr/>
              <a:t>‹N›</a:t>
            </a:fld>
            <a:endParaRPr lang="it-IT" alt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fld id="{8731EB95-CBE0-4446-B2EF-F2564E2DEDAD}" type="slidenum">
              <a:rPr lang="it-IT" altLang="it-IT"/>
              <a:pPr/>
              <a:t>‹N›</a:t>
            </a:fld>
            <a:endParaRPr lang="it-IT" alt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fld id="{728F26E4-5229-4004-ACA8-49BFE41AC37A}" type="slidenum">
              <a:rPr lang="it-IT" altLang="it-IT"/>
              <a:pPr/>
              <a:t>‹N›</a:t>
            </a:fld>
            <a:endParaRPr lang="it-IT" alt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fld id="{D090E0B4-EFCD-4F2B-9830-F63ABF88ACB7}" type="slidenum">
              <a:rPr lang="it-IT" altLang="it-IT"/>
              <a:pPr/>
              <a:t>‹N›</a:t>
            </a:fld>
            <a:endParaRPr lang="it-IT" alt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fld id="{8D1195C3-2D54-4773-8FC5-AF0D855A3CAE}" type="slidenum">
              <a:rPr lang="it-IT" altLang="it-IT"/>
              <a:pPr/>
              <a:t>‹N›</a:t>
            </a:fld>
            <a:endParaRPr lang="it-IT" alt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fld id="{4E5D279C-DCE2-4356-B8E1-9215A32843CA}" type="slidenum">
              <a:rPr lang="it-IT" altLang="it-IT"/>
              <a:pPr/>
              <a:t>‹N›</a:t>
            </a:fld>
            <a:endParaRPr lang="it-IT" alt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dirty="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fld id="{712795D0-44AA-4359-9775-649D90F0B1D7}" type="slidenum">
              <a:rPr lang="it-IT" altLang="it-IT"/>
              <a:pPr/>
              <a:t>‹N›</a:t>
            </a:fld>
            <a:endParaRPr lang="it-IT" alt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614512DB-266C-4065-94CA-7E92BF58B598}" type="slidenum">
              <a:rPr lang="it-IT" altLang="it-IT"/>
              <a:pPr/>
              <a:t>‹N›</a:t>
            </a:fld>
            <a:endParaRPr lang="it-IT" alt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77545187-FBE6-4B71-8949-8B182FDEB1D8}" type="slidenum">
              <a:rPr lang="it-IT" altLang="it-IT"/>
              <a:pPr/>
              <a:t>‹N›</a:t>
            </a:fld>
            <a:endParaRPr lang="it-IT" alt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dirty="0">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dirty="0">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50527208-AA81-4538-834C-A6581C571E27}" type="slidenum">
              <a:rPr lang="it-IT" altLang="it-IT"/>
              <a:pPr/>
              <a:t>‹N›</a:t>
            </a:fld>
            <a:endParaRPr lang="it-IT" alt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39552" y="188640"/>
            <a:ext cx="7848872" cy="1944216"/>
          </a:xfrm>
          <a:solidFill>
            <a:srgbClr val="CCCCFF"/>
          </a:solidFill>
        </p:spPr>
        <p:txBody>
          <a:bodyPr/>
          <a:lstStyle/>
          <a:p>
            <a:pPr eaLnBrk="1" hangingPunct="1"/>
            <a:r>
              <a:rPr lang="it-IT" altLang="it-IT" sz="4000" b="1" dirty="0" smtClean="0">
                <a:latin typeface="Sitka Subheading" panose="02000505000000020004" pitchFamily="2" charset="0"/>
              </a:rPr>
              <a:t>CONSORZI </a:t>
            </a:r>
            <a:r>
              <a:rPr lang="it-IT" altLang="it-IT" sz="4000" b="1" dirty="0" smtClean="0">
                <a:latin typeface="Sitka Subheading" panose="02000505000000020004" pitchFamily="2" charset="0"/>
              </a:rPr>
              <a:t>E </a:t>
            </a:r>
            <a:r>
              <a:rPr lang="it-IT" altLang="it-IT" sz="4000" b="1" dirty="0" smtClean="0">
                <a:latin typeface="Sitka Subheading" panose="02000505000000020004" pitchFamily="2" charset="0"/>
              </a:rPr>
              <a:t>ALTRE FORME DI </a:t>
            </a:r>
            <a:r>
              <a:rPr lang="it-IT" altLang="it-IT" sz="4000" b="1" dirty="0" smtClean="0">
                <a:latin typeface="Sitka Subheading" panose="02000505000000020004" pitchFamily="2" charset="0"/>
              </a:rPr>
              <a:t>AGGREGAZIONE </a:t>
            </a:r>
            <a:r>
              <a:rPr lang="it-IT" altLang="it-IT" sz="4000" b="1" dirty="0" smtClean="0">
                <a:latin typeface="Sitka Subheading" panose="02000505000000020004" pitchFamily="2" charset="0"/>
              </a:rPr>
              <a:t>FRA IMPRESE</a:t>
            </a:r>
          </a:p>
        </p:txBody>
      </p:sp>
      <p:sp>
        <p:nvSpPr>
          <p:cNvPr id="2" name="Sottotitolo 1"/>
          <p:cNvSpPr>
            <a:spLocks noGrp="1"/>
          </p:cNvSpPr>
          <p:nvPr>
            <p:ph type="subTitle" idx="1"/>
          </p:nvPr>
        </p:nvSpPr>
        <p:spPr>
          <a:xfrm>
            <a:off x="467544" y="2348880"/>
            <a:ext cx="8136904" cy="3289920"/>
          </a:xfrm>
        </p:spPr>
        <p:txBody>
          <a:bodyPr/>
          <a:lstStyle/>
          <a:p>
            <a:pPr marL="514350" indent="-514350" algn="just">
              <a:buFont typeface="+mj-lt"/>
              <a:buAutoNum type="alphaLcParenR"/>
            </a:pPr>
            <a:r>
              <a:rPr lang="it-IT" dirty="0" smtClean="0"/>
              <a:t>Consorzi</a:t>
            </a:r>
          </a:p>
          <a:p>
            <a:pPr marL="514350" indent="-514350" algn="just">
              <a:buFont typeface="+mj-lt"/>
              <a:buAutoNum type="alphaLcParenR"/>
            </a:pPr>
            <a:r>
              <a:rPr lang="it-IT" dirty="0" smtClean="0"/>
              <a:t>Società consortili</a:t>
            </a:r>
          </a:p>
          <a:p>
            <a:pPr marL="514350" indent="-514350" algn="just">
              <a:buFont typeface="+mj-lt"/>
              <a:buAutoNum type="alphaLcParenR"/>
            </a:pPr>
            <a:r>
              <a:rPr lang="it-IT" dirty="0" smtClean="0"/>
              <a:t>GEIE</a:t>
            </a:r>
          </a:p>
          <a:p>
            <a:pPr marL="514350" indent="-514350" algn="just">
              <a:buFont typeface="+mj-lt"/>
              <a:buAutoNum type="alphaLcParenR"/>
            </a:pPr>
            <a:r>
              <a:rPr lang="it-IT" dirty="0" smtClean="0"/>
              <a:t>ATI</a:t>
            </a:r>
          </a:p>
          <a:p>
            <a:pPr marL="514350" indent="-514350" algn="just">
              <a:buFont typeface="+mj-lt"/>
              <a:buAutoNum type="alphaLcParenR"/>
            </a:pPr>
            <a:r>
              <a:rPr lang="it-IT" dirty="0" smtClean="0"/>
              <a:t>Contratto di rete</a:t>
            </a:r>
          </a:p>
          <a:p>
            <a:pPr marL="514350" indent="-514350" algn="just">
              <a:buFont typeface="+mj-lt"/>
              <a:buAutoNum type="alphaLcParenR"/>
            </a:pPr>
            <a:endParaRPr lang="it-IT" dirty="0" smtClean="0"/>
          </a:p>
          <a:p>
            <a:pPr marL="514350" indent="-514350" algn="just">
              <a:buFont typeface="+mj-lt"/>
              <a:buAutoNum type="alphaLcParenR"/>
            </a:pPr>
            <a:endParaRPr lang="it-IT" dirty="0" smtClean="0"/>
          </a:p>
          <a:p>
            <a:pPr marL="514350" indent="-514350" algn="just">
              <a:buFont typeface="+mj-lt"/>
              <a:buAutoNum type="alphaLcParenR"/>
            </a:pPr>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4213" y="476250"/>
            <a:ext cx="7772400" cy="1470025"/>
          </a:xfrm>
          <a:solidFill>
            <a:schemeClr val="accent1"/>
          </a:solidFill>
        </p:spPr>
        <p:txBody>
          <a:bodyPr/>
          <a:lstStyle/>
          <a:p>
            <a:pPr eaLnBrk="1" hangingPunct="1"/>
            <a:r>
              <a:rPr lang="it-IT" altLang="it-IT" dirty="0" smtClean="0">
                <a:latin typeface="Times New Roman" pitchFamily="18" charset="0"/>
              </a:rPr>
              <a:t>NOZIONE DI CONSORZIO</a:t>
            </a:r>
          </a:p>
        </p:txBody>
      </p:sp>
      <p:sp>
        <p:nvSpPr>
          <p:cNvPr id="3075" name="Rectangle 3"/>
          <p:cNvSpPr>
            <a:spLocks noGrp="1" noChangeArrowheads="1"/>
          </p:cNvSpPr>
          <p:nvPr>
            <p:ph type="subTitle" idx="1"/>
          </p:nvPr>
        </p:nvSpPr>
        <p:spPr>
          <a:xfrm>
            <a:off x="755650" y="2852738"/>
            <a:ext cx="7632700" cy="2786062"/>
          </a:xfrm>
        </p:spPr>
        <p:txBody>
          <a:bodyPr/>
          <a:lstStyle/>
          <a:p>
            <a:pPr algn="just" eaLnBrk="1" hangingPunct="1"/>
            <a:r>
              <a:rPr lang="it-IT" altLang="it-IT" sz="2800" dirty="0" smtClean="0">
                <a:latin typeface="Times New Roman" pitchFamily="18" charset="0"/>
              </a:rPr>
              <a:t>Con il contratto di consorzio più imprenditori istituiscono un’organizzazione comune per la disciplina o per lo svolgimento di determinate fasi delle rispettive imprese (2602 c.c.)</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solidFill>
            <a:schemeClr val="accent1">
              <a:lumMod val="75000"/>
            </a:schemeClr>
          </a:solidFill>
        </p:spPr>
        <p:txBody>
          <a:bodyPr/>
          <a:lstStyle/>
          <a:p>
            <a:pPr eaLnBrk="1" hangingPunct="1"/>
            <a:r>
              <a:rPr lang="it-IT" altLang="it-IT" sz="3600" dirty="0" smtClean="0">
                <a:latin typeface="Times New Roman" pitchFamily="18" charset="0"/>
              </a:rPr>
              <a:t>TIPOLOGIE CONSORZI</a:t>
            </a:r>
          </a:p>
        </p:txBody>
      </p:sp>
      <p:sp>
        <p:nvSpPr>
          <p:cNvPr id="4099" name="Rectangle 3"/>
          <p:cNvSpPr>
            <a:spLocks noGrp="1" noChangeArrowheads="1"/>
          </p:cNvSpPr>
          <p:nvPr>
            <p:ph type="body" idx="1"/>
          </p:nvPr>
        </p:nvSpPr>
        <p:spPr/>
        <p:txBody>
          <a:bodyPr/>
          <a:lstStyle/>
          <a:p>
            <a:pPr eaLnBrk="1" hangingPunct="1"/>
            <a:r>
              <a:rPr lang="it-IT" altLang="it-IT" smtClean="0">
                <a:latin typeface="Times New Roman" pitchFamily="18" charset="0"/>
              </a:rPr>
              <a:t>Consorzi di coordinamento</a:t>
            </a:r>
          </a:p>
          <a:p>
            <a:pPr eaLnBrk="1" hangingPunct="1">
              <a:buFontTx/>
              <a:buNone/>
            </a:pPr>
            <a:endParaRPr lang="it-IT" altLang="it-IT" smtClean="0">
              <a:latin typeface="Times New Roman" pitchFamily="18" charset="0"/>
            </a:endParaRPr>
          </a:p>
          <a:p>
            <a:pPr eaLnBrk="1" hangingPunct="1"/>
            <a:r>
              <a:rPr lang="it-IT" altLang="it-IT" smtClean="0">
                <a:latin typeface="Times New Roman" pitchFamily="18" charset="0"/>
              </a:rPr>
              <a:t>Consorzi anticoncorrenziali</a:t>
            </a:r>
          </a:p>
          <a:p>
            <a:pPr eaLnBrk="1" hangingPunct="1"/>
            <a:endParaRPr lang="it-IT" altLang="it-IT" smtClean="0">
              <a:latin typeface="Times New Roman" pitchFamily="18" charset="0"/>
            </a:endParaRPr>
          </a:p>
          <a:p>
            <a:pPr eaLnBrk="1" hangingPunct="1"/>
            <a:r>
              <a:rPr lang="it-IT" altLang="it-IT" smtClean="0">
                <a:latin typeface="Times New Roman" pitchFamily="18" charset="0"/>
              </a:rPr>
              <a:t>Consorzi c.d. interni</a:t>
            </a:r>
          </a:p>
          <a:p>
            <a:pPr eaLnBrk="1" hangingPunct="1"/>
            <a:endParaRPr lang="it-IT" altLang="it-IT" smtClean="0">
              <a:latin typeface="Times New Roman" pitchFamily="18" charset="0"/>
            </a:endParaRPr>
          </a:p>
          <a:p>
            <a:pPr eaLnBrk="1" hangingPunct="1"/>
            <a:r>
              <a:rPr lang="it-IT" altLang="it-IT" smtClean="0">
                <a:latin typeface="Times New Roman" pitchFamily="18" charset="0"/>
              </a:rPr>
              <a:t>Corsorzi c.d. con attività esterna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solidFill>
            <a:srgbClr val="FFCCFF"/>
          </a:solidFill>
        </p:spPr>
        <p:txBody>
          <a:bodyPr/>
          <a:lstStyle/>
          <a:p>
            <a:pPr eaLnBrk="1" hangingPunct="1"/>
            <a:r>
              <a:rPr lang="it-IT" altLang="it-IT" sz="3600" dirty="0" smtClean="0">
                <a:latin typeface="Times New Roman" pitchFamily="18" charset="0"/>
              </a:rPr>
              <a:t>ELEMENTI ESSENZIALI DEL CONSORZIO</a:t>
            </a:r>
          </a:p>
        </p:txBody>
      </p:sp>
      <p:sp>
        <p:nvSpPr>
          <p:cNvPr id="5123" name="Rectangle 3"/>
          <p:cNvSpPr>
            <a:spLocks noGrp="1" noChangeArrowheads="1"/>
          </p:cNvSpPr>
          <p:nvPr>
            <p:ph type="body" idx="1"/>
          </p:nvPr>
        </p:nvSpPr>
        <p:spPr/>
        <p:txBody>
          <a:bodyPr/>
          <a:lstStyle/>
          <a:p>
            <a:pPr eaLnBrk="1" hangingPunct="1"/>
            <a:r>
              <a:rPr lang="it-IT" altLang="it-IT" dirty="0" smtClean="0">
                <a:latin typeface="Times New Roman" pitchFamily="18" charset="0"/>
              </a:rPr>
              <a:t>Natura contrattuale dell’accordo</a:t>
            </a:r>
          </a:p>
          <a:p>
            <a:pPr eaLnBrk="1" hangingPunct="1"/>
            <a:r>
              <a:rPr lang="it-IT" altLang="it-IT" dirty="0" smtClean="0">
                <a:latin typeface="Times New Roman" pitchFamily="18" charset="0"/>
              </a:rPr>
              <a:t>Creazione di un’organizzazione comune</a:t>
            </a:r>
          </a:p>
          <a:p>
            <a:pPr eaLnBrk="1" hangingPunct="1"/>
            <a:r>
              <a:rPr lang="it-IT" altLang="it-IT" dirty="0" smtClean="0">
                <a:latin typeface="Times New Roman" pitchFamily="18" charset="0"/>
              </a:rPr>
              <a:t>Scopo consortile: migliorare l’organizzazione</a:t>
            </a:r>
          </a:p>
          <a:p>
            <a:pPr eaLnBrk="1" hangingPunct="1"/>
            <a:r>
              <a:rPr lang="it-IT" altLang="it-IT" dirty="0" smtClean="0">
                <a:latin typeface="Times New Roman" pitchFamily="18" charset="0"/>
              </a:rPr>
              <a:t>Disciplina comune x tutti i consorzi    artt. 2603-2611 c.c.</a:t>
            </a:r>
          </a:p>
          <a:p>
            <a:pPr eaLnBrk="1" hangingPunct="1"/>
            <a:r>
              <a:rPr lang="it-IT" altLang="it-IT" dirty="0" smtClean="0">
                <a:latin typeface="Times New Roman" pitchFamily="18" charset="0"/>
              </a:rPr>
              <a:t>Disciplina speciale x soli </a:t>
            </a:r>
            <a:r>
              <a:rPr lang="it-IT" altLang="it-IT" dirty="0" err="1" smtClean="0">
                <a:latin typeface="Times New Roman" pitchFamily="18" charset="0"/>
              </a:rPr>
              <a:t>cons</a:t>
            </a:r>
            <a:r>
              <a:rPr lang="it-IT" altLang="it-IT" dirty="0" smtClean="0">
                <a:latin typeface="Times New Roman" pitchFamily="18" charset="0"/>
              </a:rPr>
              <a:t>. con attività esterna     artt. 2612-2615</a:t>
            </a:r>
            <a:r>
              <a:rPr lang="it-IT" altLang="it-IT" i="1" dirty="0" smtClean="0">
                <a:latin typeface="Times New Roman" pitchFamily="18" charset="0"/>
              </a:rPr>
              <a:t> ter </a:t>
            </a:r>
            <a:r>
              <a:rPr lang="it-IT" altLang="it-IT" dirty="0" smtClean="0">
                <a:latin typeface="Times New Roman" pitchFamily="18" charset="0"/>
              </a:rPr>
              <a:t>c.c.</a:t>
            </a:r>
          </a:p>
        </p:txBody>
      </p:sp>
      <p:sp>
        <p:nvSpPr>
          <p:cNvPr id="2" name="Freccia a destra 1"/>
          <p:cNvSpPr/>
          <p:nvPr/>
        </p:nvSpPr>
        <p:spPr>
          <a:xfrm>
            <a:off x="6804248" y="3503141"/>
            <a:ext cx="288032"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Freccia a destra 4"/>
          <p:cNvSpPr/>
          <p:nvPr/>
        </p:nvSpPr>
        <p:spPr>
          <a:xfrm>
            <a:off x="2123728" y="5085184"/>
            <a:ext cx="288032"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solidFill>
            <a:srgbClr val="FFCC99"/>
          </a:solidFill>
        </p:spPr>
        <p:txBody>
          <a:bodyPr/>
          <a:lstStyle/>
          <a:p>
            <a:pPr eaLnBrk="1" hangingPunct="1"/>
            <a:r>
              <a:rPr lang="it-IT" altLang="it-IT" sz="3600" dirty="0" smtClean="0">
                <a:latin typeface="Times New Roman" pitchFamily="18" charset="0"/>
              </a:rPr>
              <a:t>IL CONTRATTO DI CONSORZIO</a:t>
            </a:r>
          </a:p>
        </p:txBody>
      </p:sp>
      <p:sp>
        <p:nvSpPr>
          <p:cNvPr id="6147" name="Rectangle 3"/>
          <p:cNvSpPr>
            <a:spLocks noGrp="1" noChangeArrowheads="1"/>
          </p:cNvSpPr>
          <p:nvPr>
            <p:ph type="body" idx="1"/>
          </p:nvPr>
        </p:nvSpPr>
        <p:spPr/>
        <p:txBody>
          <a:bodyPr/>
          <a:lstStyle/>
          <a:p>
            <a:pPr eaLnBrk="1" hangingPunct="1"/>
            <a:endParaRPr lang="it-IT" altLang="it-IT" sz="2400" dirty="0" smtClean="0">
              <a:latin typeface="Times New Roman" pitchFamily="18" charset="0"/>
            </a:endParaRPr>
          </a:p>
          <a:p>
            <a:pPr eaLnBrk="1" hangingPunct="1"/>
            <a:r>
              <a:rPr lang="it-IT" altLang="it-IT" sz="2400" dirty="0" smtClean="0">
                <a:latin typeface="Times New Roman" pitchFamily="18" charset="0"/>
              </a:rPr>
              <a:t>PARTI DEL CONTRATTO: solo imprenditori</a:t>
            </a:r>
          </a:p>
          <a:p>
            <a:pPr eaLnBrk="1" hangingPunct="1"/>
            <a:r>
              <a:rPr lang="it-IT" altLang="it-IT" sz="2400" dirty="0" smtClean="0">
                <a:latin typeface="Times New Roman" pitchFamily="18" charset="0"/>
              </a:rPr>
              <a:t>FORMA DEL CONTRATTO: forma scritta a pena di nullità</a:t>
            </a:r>
          </a:p>
          <a:p>
            <a:pPr eaLnBrk="1" hangingPunct="1"/>
            <a:r>
              <a:rPr lang="it-IT" altLang="it-IT" sz="2400" dirty="0" smtClean="0">
                <a:latin typeface="Times New Roman" pitchFamily="18" charset="0"/>
              </a:rPr>
              <a:t>CONTENUTO DEL CONTRATTO: v. art. 2603, comma II, c.c. </a:t>
            </a:r>
          </a:p>
          <a:p>
            <a:pPr eaLnBrk="1" hangingPunct="1"/>
            <a:r>
              <a:rPr lang="it-IT" altLang="it-IT" sz="2400" dirty="0" smtClean="0">
                <a:latin typeface="Times New Roman" pitchFamily="18" charset="0"/>
              </a:rPr>
              <a:t>ISCRIZIONE REGISTRO IMPRESE: solo per i consorzi con attività esterna</a:t>
            </a:r>
          </a:p>
          <a:p>
            <a:pPr eaLnBrk="1" hangingPunct="1"/>
            <a:r>
              <a:rPr lang="it-IT" altLang="it-IT" sz="2400" dirty="0" smtClean="0">
                <a:latin typeface="Times New Roman" pitchFamily="18" charset="0"/>
              </a:rPr>
              <a:t>DURATA DEL CONTRATTO: quella indicata nel contratto o comunque dieci anni (art. 2604 c.c.)</a:t>
            </a:r>
            <a:r>
              <a:rPr lang="it-IT" altLang="it-IT" sz="2800" dirty="0" smtClean="0">
                <a:latin typeface="Times New Roman" pitchFamily="18" charset="0"/>
              </a:rPr>
              <a:t> </a:t>
            </a:r>
          </a:p>
          <a:p>
            <a:pPr eaLnBrk="1" hangingPunct="1"/>
            <a:r>
              <a:rPr lang="it-IT" altLang="it-IT" sz="2800" dirty="0" smtClean="0">
                <a:latin typeface="Times New Roman" pitchFamily="18" charset="0"/>
              </a:rPr>
              <a:t>Ammissione nuovi consorziati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solidFill>
            <a:srgbClr val="99FF99"/>
          </a:solidFill>
        </p:spPr>
        <p:txBody>
          <a:bodyPr/>
          <a:lstStyle/>
          <a:p>
            <a:pPr eaLnBrk="1" hangingPunct="1"/>
            <a:r>
              <a:rPr lang="it-IT" altLang="it-IT" sz="3600" dirty="0" smtClean="0">
                <a:latin typeface="Times New Roman" pitchFamily="18" charset="0"/>
              </a:rPr>
              <a:t>STRUTTURA ORGANIZZATIVA DEL CONSORZIO</a:t>
            </a:r>
          </a:p>
        </p:txBody>
      </p:sp>
      <p:sp>
        <p:nvSpPr>
          <p:cNvPr id="8195" name="Rectangle 3"/>
          <p:cNvSpPr>
            <a:spLocks noGrp="1" noChangeArrowheads="1"/>
          </p:cNvSpPr>
          <p:nvPr>
            <p:ph type="body" idx="1"/>
          </p:nvPr>
        </p:nvSpPr>
        <p:spPr>
          <a:xfrm>
            <a:off x="457200" y="1600200"/>
            <a:ext cx="8229600" cy="4853136"/>
          </a:xfrm>
        </p:spPr>
        <p:txBody>
          <a:bodyPr/>
          <a:lstStyle/>
          <a:p>
            <a:pPr algn="just" eaLnBrk="1" hangingPunct="1">
              <a:defRPr/>
            </a:pPr>
            <a:endParaRPr lang="it-IT" altLang="it-IT" sz="2400" dirty="0" smtClean="0">
              <a:latin typeface="Times New Roman" panose="02020603050405020304" pitchFamily="18" charset="0"/>
            </a:endParaRPr>
          </a:p>
          <a:p>
            <a:pPr algn="just" eaLnBrk="1" hangingPunct="1">
              <a:buFont typeface="Wingdings" panose="05000000000000000000" pitchFamily="2" charset="2"/>
              <a:buChar char="Ø"/>
              <a:defRPr/>
            </a:pPr>
            <a:r>
              <a:rPr lang="it-IT" altLang="it-IT" sz="2800" dirty="0" smtClean="0">
                <a:latin typeface="Times New Roman" panose="02020603050405020304" pitchFamily="18" charset="0"/>
              </a:rPr>
              <a:t>Lo statuto prevede l’attribuzione dei poteri degli organi che gestiscono e rappresentano il consorzio (notevole autonomia contrattuale).</a:t>
            </a:r>
          </a:p>
          <a:p>
            <a:pPr marL="0" indent="0" algn="just" eaLnBrk="1" hangingPunct="1">
              <a:buFontTx/>
              <a:buNone/>
              <a:defRPr/>
            </a:pPr>
            <a:endParaRPr lang="it-IT" altLang="it-IT" sz="2800" dirty="0" smtClean="0">
              <a:latin typeface="Times New Roman" panose="02020603050405020304" pitchFamily="18" charset="0"/>
            </a:endParaRPr>
          </a:p>
          <a:p>
            <a:pPr algn="just" eaLnBrk="1" hangingPunct="1">
              <a:buFont typeface="Wingdings" panose="05000000000000000000" pitchFamily="2" charset="2"/>
              <a:buChar char="Ø"/>
              <a:defRPr/>
            </a:pPr>
            <a:r>
              <a:rPr lang="it-IT" altLang="it-IT" sz="2800" dirty="0" smtClean="0">
                <a:latin typeface="Times New Roman" panose="02020603050405020304" pitchFamily="18" charset="0"/>
              </a:rPr>
              <a:t>Nella prassi normalmente si prevede un’assemblea dei consorziati, un consiglio direttivo e un presidente.</a:t>
            </a:r>
          </a:p>
          <a:p>
            <a:pPr marL="0" indent="0" algn="just" eaLnBrk="1" hangingPunct="1">
              <a:buNone/>
              <a:defRPr/>
            </a:pPr>
            <a:endParaRPr lang="it-IT" altLang="it-IT" sz="2800" dirty="0" smtClean="0">
              <a:latin typeface="Times New Roman" panose="02020603050405020304" pitchFamily="18" charset="0"/>
            </a:endParaRPr>
          </a:p>
          <a:p>
            <a:pPr algn="just" eaLnBrk="1" hangingPunct="1">
              <a:buFont typeface="Wingdings" panose="05000000000000000000" pitchFamily="2" charset="2"/>
              <a:buChar char="Ø"/>
              <a:defRPr/>
            </a:pPr>
            <a:r>
              <a:rPr lang="it-IT" altLang="it-IT" sz="2800" dirty="0" smtClean="0">
                <a:latin typeface="Times New Roman" panose="02020603050405020304" pitchFamily="18" charset="0"/>
              </a:rPr>
              <a:t>Quorum: l’assemblea delibera a maggioranza, salvo che per modifiche del contratto ove serve l’unanimità</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solidFill>
            <a:srgbClr val="00FFCC"/>
          </a:solidFill>
        </p:spPr>
        <p:txBody>
          <a:bodyPr/>
          <a:lstStyle/>
          <a:p>
            <a:pPr eaLnBrk="1" hangingPunct="1"/>
            <a:r>
              <a:rPr lang="it-IT" altLang="it-IT" sz="3600" dirty="0" smtClean="0">
                <a:latin typeface="Times New Roman" pitchFamily="18" charset="0"/>
              </a:rPr>
              <a:t>RESPONSABILITA’</a:t>
            </a:r>
          </a:p>
        </p:txBody>
      </p:sp>
      <p:sp>
        <p:nvSpPr>
          <p:cNvPr id="8195" name="Rectangle 3"/>
          <p:cNvSpPr>
            <a:spLocks noGrp="1" noChangeArrowheads="1"/>
          </p:cNvSpPr>
          <p:nvPr>
            <p:ph type="body" idx="1"/>
          </p:nvPr>
        </p:nvSpPr>
        <p:spPr/>
        <p:txBody>
          <a:bodyPr/>
          <a:lstStyle/>
          <a:p>
            <a:pPr eaLnBrk="1" hangingPunct="1"/>
            <a:endParaRPr lang="it-IT" altLang="it-IT" sz="2400" dirty="0" smtClean="0">
              <a:latin typeface="Times New Roman" pitchFamily="18" charset="0"/>
            </a:endParaRPr>
          </a:p>
          <a:p>
            <a:pPr algn="just" eaLnBrk="1" hangingPunct="1"/>
            <a:r>
              <a:rPr lang="it-IT" altLang="it-IT" sz="2800" dirty="0" smtClean="0">
                <a:latin typeface="Times New Roman" pitchFamily="18" charset="0"/>
              </a:rPr>
              <a:t>Il consorzio è dotato di un fondo consortile costituito dai contributi dei consorziati</a:t>
            </a:r>
          </a:p>
          <a:p>
            <a:pPr algn="just" eaLnBrk="1" hangingPunct="1"/>
            <a:r>
              <a:rPr lang="it-IT" altLang="it-IT" sz="2800" dirty="0" smtClean="0">
                <a:latin typeface="Times New Roman" pitchFamily="18" charset="0"/>
              </a:rPr>
              <a:t>Il consorzio ha autonomia patrimoniale perfetta</a:t>
            </a:r>
          </a:p>
          <a:p>
            <a:pPr algn="just" eaLnBrk="1" hangingPunct="1"/>
            <a:r>
              <a:rPr lang="it-IT" altLang="it-IT" sz="2800" dirty="0" smtClean="0">
                <a:latin typeface="Times New Roman" pitchFamily="18" charset="0"/>
              </a:rPr>
              <a:t>Per le obbligazioni assunte in nome del consorzio risponde solo il consorzio con il fondo consortile</a:t>
            </a:r>
          </a:p>
          <a:p>
            <a:pPr algn="just" eaLnBrk="1" hangingPunct="1"/>
            <a:r>
              <a:rPr lang="it-IT" altLang="it-IT" sz="2800" dirty="0" smtClean="0">
                <a:latin typeface="Times New Roman" pitchFamily="18" charset="0"/>
              </a:rPr>
              <a:t>Per le obbligazioni assunte per conto dei consorziati alla responsabilità del fondo consortile si aggiunge la responsabilità del singolo consorziato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solidFill>
            <a:srgbClr val="99FF66"/>
          </a:solidFill>
        </p:spPr>
        <p:txBody>
          <a:bodyPr/>
          <a:lstStyle/>
          <a:p>
            <a:pPr eaLnBrk="1" hangingPunct="1"/>
            <a:r>
              <a:rPr lang="it-IT" altLang="it-IT" sz="4000" dirty="0" smtClean="0">
                <a:latin typeface="Times New Roman" pitchFamily="18" charset="0"/>
              </a:rPr>
              <a:t>DISCIPLINA DEL FONDO CONSORTILE</a:t>
            </a:r>
            <a:endParaRPr lang="it-IT" altLang="it-IT" sz="3600" dirty="0" smtClean="0">
              <a:latin typeface="Times New Roman" pitchFamily="18" charset="0"/>
            </a:endParaRPr>
          </a:p>
        </p:txBody>
      </p:sp>
      <p:sp>
        <p:nvSpPr>
          <p:cNvPr id="10243" name="Rectangle 3"/>
          <p:cNvSpPr>
            <a:spLocks noGrp="1" noChangeArrowheads="1"/>
          </p:cNvSpPr>
          <p:nvPr>
            <p:ph type="body" idx="1"/>
          </p:nvPr>
        </p:nvSpPr>
        <p:spPr/>
        <p:txBody>
          <a:bodyPr/>
          <a:lstStyle/>
          <a:p>
            <a:pPr eaLnBrk="1" hangingPunct="1">
              <a:buFontTx/>
              <a:buNone/>
            </a:pPr>
            <a:endParaRPr lang="it-IT" altLang="it-IT" sz="2400" dirty="0" smtClean="0">
              <a:latin typeface="Times New Roman" pitchFamily="18" charset="0"/>
            </a:endParaRPr>
          </a:p>
          <a:p>
            <a:pPr eaLnBrk="1" hangingPunct="1">
              <a:buFontTx/>
              <a:buNone/>
            </a:pPr>
            <a:r>
              <a:rPr lang="it-IT" altLang="it-IT" sz="2400" dirty="0" smtClean="0">
                <a:latin typeface="Times New Roman" pitchFamily="18" charset="0"/>
              </a:rPr>
              <a:t>Il fondo consortile è dotato di autonomia patrimoniale:</a:t>
            </a:r>
          </a:p>
          <a:p>
            <a:pPr eaLnBrk="1" hangingPunct="1">
              <a:buFontTx/>
              <a:buNone/>
            </a:pPr>
            <a:endParaRPr lang="it-IT" altLang="it-IT" sz="2400" dirty="0" smtClean="0">
              <a:latin typeface="Times New Roman" pitchFamily="18" charset="0"/>
            </a:endParaRPr>
          </a:p>
          <a:p>
            <a:pPr eaLnBrk="1" hangingPunct="1"/>
            <a:r>
              <a:rPr lang="it-IT" altLang="it-IT" sz="2400" dirty="0" smtClean="0">
                <a:latin typeface="Times New Roman" pitchFamily="18" charset="0"/>
              </a:rPr>
              <a:t>per tutta la durata del contratto non potrà essere diviso fra i consorziati (salvo il caso di recesso o di esclusione)</a:t>
            </a:r>
          </a:p>
          <a:p>
            <a:pPr eaLnBrk="1" hangingPunct="1"/>
            <a:r>
              <a:rPr lang="it-IT" altLang="it-IT" sz="2400" dirty="0" smtClean="0">
                <a:latin typeface="Times New Roman" pitchFamily="18" charset="0"/>
              </a:rPr>
              <a:t>I creditori particolari del singolo consorziato non possono soddisfarsi sul fondo consortile</a:t>
            </a:r>
          </a:p>
          <a:p>
            <a:pPr eaLnBrk="1" hangingPunct="1"/>
            <a:r>
              <a:rPr lang="it-IT" altLang="it-IT" sz="2400" dirty="0" smtClean="0">
                <a:latin typeface="Times New Roman" pitchFamily="18" charset="0"/>
              </a:rPr>
              <a:t>I creditori consortili possono soddisfarsi solo sul fondo consortile (per le obbligazioni assunte in nome del consorzio dalle persone che ne hanno la rappresentanza)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solidFill>
            <a:srgbClr val="FF9999"/>
          </a:solidFill>
        </p:spPr>
        <p:txBody>
          <a:bodyPr/>
          <a:lstStyle/>
          <a:p>
            <a:pPr eaLnBrk="1" hangingPunct="1"/>
            <a:r>
              <a:rPr lang="it-IT" altLang="it-IT" sz="3600" dirty="0" smtClean="0">
                <a:latin typeface="Times New Roman" pitchFamily="18" charset="0"/>
              </a:rPr>
              <a:t>SCIOGLIMENTO INDIVIDUALE </a:t>
            </a:r>
            <a:br>
              <a:rPr lang="it-IT" altLang="it-IT" sz="3600" dirty="0" smtClean="0">
                <a:latin typeface="Times New Roman" pitchFamily="18" charset="0"/>
              </a:rPr>
            </a:br>
            <a:r>
              <a:rPr lang="it-IT" altLang="it-IT" sz="3600" dirty="0" smtClean="0">
                <a:latin typeface="Times New Roman" pitchFamily="18" charset="0"/>
              </a:rPr>
              <a:t>DEL RAPPORTO CONTRATTUALE </a:t>
            </a:r>
          </a:p>
        </p:txBody>
      </p:sp>
      <p:sp>
        <p:nvSpPr>
          <p:cNvPr id="9219" name="Rectangle 5"/>
          <p:cNvSpPr>
            <a:spLocks noGrp="1" noChangeArrowheads="1"/>
          </p:cNvSpPr>
          <p:nvPr>
            <p:ph type="body" sz="half" idx="1"/>
          </p:nvPr>
        </p:nvSpPr>
        <p:spPr>
          <a:xfrm>
            <a:off x="468313" y="1844675"/>
            <a:ext cx="4038600" cy="4525963"/>
          </a:xfrm>
        </p:spPr>
        <p:txBody>
          <a:bodyPr/>
          <a:lstStyle/>
          <a:p>
            <a:pPr algn="ctr" eaLnBrk="1" hangingPunct="1">
              <a:buFontTx/>
              <a:buNone/>
            </a:pPr>
            <a:r>
              <a:rPr lang="it-IT" altLang="it-IT" dirty="0" smtClean="0">
                <a:latin typeface="Times New Roman" pitchFamily="18" charset="0"/>
              </a:rPr>
              <a:t>ESCLUSIONE</a:t>
            </a:r>
          </a:p>
          <a:p>
            <a:pPr algn="ctr" eaLnBrk="1" hangingPunct="1">
              <a:buFontTx/>
              <a:buNone/>
            </a:pPr>
            <a:endParaRPr lang="it-IT" altLang="it-IT" dirty="0" smtClean="0">
              <a:latin typeface="Times New Roman" pitchFamily="18" charset="0"/>
            </a:endParaRPr>
          </a:p>
          <a:p>
            <a:pPr algn="ctr" eaLnBrk="1" hangingPunct="1"/>
            <a:r>
              <a:rPr lang="it-IT" altLang="it-IT" sz="2400" dirty="0" smtClean="0">
                <a:latin typeface="Times New Roman" pitchFamily="18" charset="0"/>
              </a:rPr>
              <a:t>Nei casi previsti dal contratto</a:t>
            </a:r>
          </a:p>
          <a:p>
            <a:pPr algn="ctr" eaLnBrk="1" hangingPunct="1"/>
            <a:r>
              <a:rPr lang="it-IT" altLang="it-IT" sz="2400" dirty="0" smtClean="0">
                <a:latin typeface="Times New Roman" pitchFamily="18" charset="0"/>
              </a:rPr>
              <a:t>Per inadempimento agli obblighi previsti dal contratto</a:t>
            </a:r>
          </a:p>
          <a:p>
            <a:pPr algn="ctr" eaLnBrk="1" hangingPunct="1"/>
            <a:r>
              <a:rPr lang="it-IT" altLang="it-IT" sz="2400" dirty="0" smtClean="0">
                <a:latin typeface="Times New Roman" pitchFamily="18" charset="0"/>
              </a:rPr>
              <a:t>Se il consorziato cessi di essere imprenditore</a:t>
            </a:r>
          </a:p>
          <a:p>
            <a:pPr algn="ctr" eaLnBrk="1" hangingPunct="1"/>
            <a:endParaRPr lang="it-IT" altLang="it-IT" sz="2400" dirty="0" smtClean="0">
              <a:latin typeface="Times New Roman" pitchFamily="18" charset="0"/>
            </a:endParaRPr>
          </a:p>
          <a:p>
            <a:pPr eaLnBrk="1" hangingPunct="1"/>
            <a:endParaRPr lang="it-IT" altLang="it-IT" dirty="0" smtClean="0">
              <a:latin typeface="Times New Roman" pitchFamily="18" charset="0"/>
            </a:endParaRPr>
          </a:p>
        </p:txBody>
      </p:sp>
      <p:sp>
        <p:nvSpPr>
          <p:cNvPr id="9220" name="Rectangle 6"/>
          <p:cNvSpPr>
            <a:spLocks noGrp="1" noChangeArrowheads="1"/>
          </p:cNvSpPr>
          <p:nvPr>
            <p:ph type="body" sz="half" idx="2"/>
          </p:nvPr>
        </p:nvSpPr>
        <p:spPr>
          <a:xfrm>
            <a:off x="4643438" y="1844675"/>
            <a:ext cx="4038600" cy="4454525"/>
          </a:xfrm>
        </p:spPr>
        <p:txBody>
          <a:bodyPr/>
          <a:lstStyle/>
          <a:p>
            <a:pPr algn="ctr" eaLnBrk="1" hangingPunct="1">
              <a:buFontTx/>
              <a:buNone/>
            </a:pPr>
            <a:r>
              <a:rPr lang="it-IT" altLang="it-IT" dirty="0" smtClean="0">
                <a:latin typeface="Times New Roman" pitchFamily="18" charset="0"/>
              </a:rPr>
              <a:t>RECESSO</a:t>
            </a:r>
          </a:p>
          <a:p>
            <a:pPr algn="ctr" eaLnBrk="1" hangingPunct="1">
              <a:buFontTx/>
              <a:buNone/>
            </a:pPr>
            <a:endParaRPr lang="it-IT" altLang="it-IT" dirty="0" smtClean="0">
              <a:latin typeface="Times New Roman" pitchFamily="18" charset="0"/>
            </a:endParaRPr>
          </a:p>
          <a:p>
            <a:pPr algn="ctr" eaLnBrk="1" hangingPunct="1"/>
            <a:r>
              <a:rPr lang="it-IT" altLang="it-IT" sz="2400" dirty="0" smtClean="0">
                <a:latin typeface="Times New Roman" pitchFamily="18" charset="0"/>
              </a:rPr>
              <a:t>Nei casi previsti dal contratto</a:t>
            </a:r>
          </a:p>
          <a:p>
            <a:pPr algn="ctr" eaLnBrk="1" hangingPunct="1">
              <a:buFontTx/>
              <a:buNone/>
            </a:pPr>
            <a:endParaRPr lang="it-IT" altLang="it-IT" sz="2400" dirty="0" smtClean="0">
              <a:latin typeface="Times New Roman" pitchFamily="18" charset="0"/>
            </a:endParaRPr>
          </a:p>
          <a:p>
            <a:pPr algn="ctr" eaLnBrk="1" hangingPunct="1"/>
            <a:r>
              <a:rPr lang="it-IT" altLang="it-IT" sz="2400" dirty="0" smtClean="0">
                <a:latin typeface="Times New Roman" pitchFamily="18" charset="0"/>
              </a:rPr>
              <a:t>Se il consorziato cessa di essere imprenditore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solidFill>
            <a:srgbClr val="CCECFF"/>
          </a:solidFill>
        </p:spPr>
        <p:txBody>
          <a:bodyPr/>
          <a:lstStyle/>
          <a:p>
            <a:r>
              <a:rPr lang="it-IT" dirty="0" smtClean="0"/>
              <a:t>SOCIETA’ CONSORTILI</a:t>
            </a:r>
            <a:endParaRPr lang="it-IT" dirty="0"/>
          </a:p>
        </p:txBody>
      </p:sp>
      <p:sp>
        <p:nvSpPr>
          <p:cNvPr id="3" name="Segnaposto contenuto 2"/>
          <p:cNvSpPr>
            <a:spLocks noGrp="1"/>
          </p:cNvSpPr>
          <p:nvPr>
            <p:ph idx="1"/>
          </p:nvPr>
        </p:nvSpPr>
        <p:spPr/>
        <p:txBody>
          <a:bodyPr/>
          <a:lstStyle/>
          <a:p>
            <a:r>
              <a:rPr lang="it-IT" sz="2800" dirty="0" smtClean="0"/>
              <a:t>consorzio e società</a:t>
            </a:r>
          </a:p>
          <a:p>
            <a:endParaRPr lang="it-IT" sz="2800" dirty="0" smtClean="0"/>
          </a:p>
          <a:p>
            <a:r>
              <a:rPr lang="it-IT" sz="2800" dirty="0" smtClean="0"/>
              <a:t>scopo consortile e lucrativo</a:t>
            </a:r>
          </a:p>
          <a:p>
            <a:endParaRPr lang="it-IT" sz="2800" dirty="0" smtClean="0"/>
          </a:p>
          <a:p>
            <a:r>
              <a:rPr lang="it-IT" sz="2800" dirty="0" smtClean="0"/>
              <a:t>Tutte le società lucrative possono perseguire uno scopo consortile (2615 </a:t>
            </a:r>
            <a:r>
              <a:rPr lang="it-IT" sz="2800" i="1" dirty="0" smtClean="0"/>
              <a:t>ter </a:t>
            </a:r>
            <a:r>
              <a:rPr lang="it-IT" sz="2800" dirty="0" smtClean="0"/>
              <a:t>c.c.)</a:t>
            </a:r>
          </a:p>
          <a:p>
            <a:pPr marL="0" indent="0">
              <a:buNone/>
            </a:pPr>
            <a:endParaRPr lang="it-IT" sz="2800" dirty="0" smtClean="0"/>
          </a:p>
          <a:p>
            <a:r>
              <a:rPr lang="it-IT" sz="2800" dirty="0" smtClean="0"/>
              <a:t>La complessa disciplina delle </a:t>
            </a:r>
            <a:r>
              <a:rPr lang="it-IT" sz="2800" dirty="0" err="1" smtClean="0"/>
              <a:t>soc</a:t>
            </a:r>
            <a:r>
              <a:rPr lang="it-IT" sz="2800" dirty="0" smtClean="0"/>
              <a:t>. </a:t>
            </a:r>
            <a:r>
              <a:rPr lang="it-IT" sz="2800" dirty="0" err="1" smtClean="0"/>
              <a:t>cons</a:t>
            </a:r>
            <a:r>
              <a:rPr lang="it-IT" sz="2800" dirty="0" smtClean="0"/>
              <a:t>.</a:t>
            </a:r>
          </a:p>
          <a:p>
            <a:endParaRPr lang="it-IT" dirty="0"/>
          </a:p>
        </p:txBody>
      </p:sp>
    </p:spTree>
    <p:extLst>
      <p:ext uri="{BB962C8B-B14F-4D97-AF65-F5344CB8AC3E}">
        <p14:creationId xmlns:p14="http://schemas.microsoft.com/office/powerpoint/2010/main" val="34120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684213" y="620713"/>
            <a:ext cx="7772400" cy="1470025"/>
          </a:xfrm>
          <a:solidFill>
            <a:srgbClr val="FFCCCC"/>
          </a:solidFill>
        </p:spPr>
        <p:txBody>
          <a:bodyPr/>
          <a:lstStyle/>
          <a:p>
            <a:pPr eaLnBrk="1" hangingPunct="1"/>
            <a:r>
              <a:rPr lang="it-IT" altLang="it-IT" dirty="0" smtClean="0">
                <a:latin typeface="Times New Roman" pitchFamily="18" charset="0"/>
              </a:rPr>
              <a:t>IL GEIE</a:t>
            </a:r>
          </a:p>
        </p:txBody>
      </p:sp>
      <p:sp>
        <p:nvSpPr>
          <p:cNvPr id="11267" name="Rectangle 3"/>
          <p:cNvSpPr>
            <a:spLocks noGrp="1" noChangeArrowheads="1"/>
          </p:cNvSpPr>
          <p:nvPr>
            <p:ph type="subTitle" idx="1"/>
          </p:nvPr>
        </p:nvSpPr>
        <p:spPr>
          <a:xfrm>
            <a:off x="971550" y="2090738"/>
            <a:ext cx="7129463" cy="4218582"/>
          </a:xfrm>
        </p:spPr>
        <p:txBody>
          <a:bodyPr/>
          <a:lstStyle/>
          <a:p>
            <a:pPr eaLnBrk="1" hangingPunct="1"/>
            <a:endParaRPr lang="it-IT" altLang="it-IT" sz="2800" dirty="0" smtClean="0">
              <a:latin typeface="Times New Roman" pitchFamily="18" charset="0"/>
            </a:endParaRPr>
          </a:p>
          <a:p>
            <a:pPr marL="457200" indent="-457200" algn="just" eaLnBrk="1" hangingPunct="1">
              <a:buFont typeface="Wingdings" panose="05000000000000000000" pitchFamily="2" charset="2"/>
              <a:buChar char="q"/>
            </a:pPr>
            <a:r>
              <a:rPr lang="it-IT" altLang="it-IT" sz="2800" dirty="0" smtClean="0">
                <a:latin typeface="Times New Roman" pitchFamily="18" charset="0"/>
              </a:rPr>
              <a:t>E’ un istituto elaborato dal legislatore comunitario per favorire la cooperazione transnazionale fra imprese.</a:t>
            </a:r>
          </a:p>
          <a:p>
            <a:pPr marL="457200" indent="-457200" algn="just" eaLnBrk="1" hangingPunct="1">
              <a:buFont typeface="Wingdings" panose="05000000000000000000" pitchFamily="2" charset="2"/>
              <a:buChar char="q"/>
            </a:pPr>
            <a:r>
              <a:rPr lang="it-IT" altLang="it-IT" sz="2800" dirty="0" smtClean="0">
                <a:latin typeface="Times New Roman" pitchFamily="18" charset="0"/>
              </a:rPr>
              <a:t>Si propone di agevolare e sviluppare l’attività economica dei membri del gruppo </a:t>
            </a:r>
          </a:p>
          <a:p>
            <a:pPr marL="457200" indent="-457200" algn="just" eaLnBrk="1" hangingPunct="1">
              <a:buFont typeface="Wingdings" panose="05000000000000000000" pitchFamily="2" charset="2"/>
              <a:buChar char="q"/>
            </a:pPr>
            <a:r>
              <a:rPr lang="it-IT" altLang="it-IT" sz="2800" dirty="0" smtClean="0">
                <a:latin typeface="Times New Roman" pitchFamily="18" charset="0"/>
              </a:rPr>
              <a:t>Equiparabile ad un consorzio con attività esterna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solidFill>
            <a:srgbClr val="FFCC00"/>
          </a:solidFill>
        </p:spPr>
        <p:txBody>
          <a:bodyPr/>
          <a:lstStyle/>
          <a:p>
            <a:pPr eaLnBrk="1" hangingPunct="1"/>
            <a:r>
              <a:rPr lang="it-IT" altLang="it-IT" dirty="0" smtClean="0">
                <a:latin typeface="Times New Roman" pitchFamily="18" charset="0"/>
              </a:rPr>
              <a:t>FONTI NORMATIVE</a:t>
            </a:r>
          </a:p>
        </p:txBody>
      </p:sp>
      <p:sp>
        <p:nvSpPr>
          <p:cNvPr id="12291" name="Rectangle 3"/>
          <p:cNvSpPr>
            <a:spLocks noGrp="1" noChangeArrowheads="1"/>
          </p:cNvSpPr>
          <p:nvPr>
            <p:ph type="body" idx="1"/>
          </p:nvPr>
        </p:nvSpPr>
        <p:spPr/>
        <p:txBody>
          <a:bodyPr/>
          <a:lstStyle/>
          <a:p>
            <a:pPr marL="609600" indent="-609600" algn="just" eaLnBrk="1" hangingPunct="1">
              <a:buFontTx/>
              <a:buNone/>
            </a:pPr>
            <a:r>
              <a:rPr lang="it-IT" altLang="it-IT" sz="2800" dirty="0" smtClean="0">
                <a:latin typeface="Times New Roman" pitchFamily="18" charset="0"/>
              </a:rPr>
              <a:t>E’ disciplinato da fonti comunitarie e fonti nazionali</a:t>
            </a:r>
          </a:p>
          <a:p>
            <a:pPr marL="609600" indent="-609600" algn="just" eaLnBrk="1" hangingPunct="1">
              <a:buFontTx/>
              <a:buNone/>
            </a:pPr>
            <a:endParaRPr lang="it-IT" altLang="it-IT" sz="2800" dirty="0" smtClean="0">
              <a:latin typeface="Times New Roman" pitchFamily="18" charset="0"/>
            </a:endParaRPr>
          </a:p>
          <a:p>
            <a:pPr marL="609600" indent="-609600" algn="just" eaLnBrk="1" hangingPunct="1"/>
            <a:r>
              <a:rPr lang="it-IT" altLang="it-IT" sz="2400" dirty="0" smtClean="0">
                <a:latin typeface="Times New Roman" pitchFamily="18" charset="0"/>
              </a:rPr>
              <a:t>Il regolamento CEE 25 luglio 1985 n. 2137 ne ha previsto l’istituzione e contiene la disciplina minima inderogabile</a:t>
            </a:r>
          </a:p>
          <a:p>
            <a:pPr marL="609600" indent="-609600" algn="just" eaLnBrk="1" hangingPunct="1"/>
            <a:endParaRPr lang="it-IT" altLang="it-IT" sz="2400" dirty="0" smtClean="0">
              <a:latin typeface="Times New Roman" pitchFamily="18" charset="0"/>
            </a:endParaRPr>
          </a:p>
          <a:p>
            <a:pPr marL="609600" indent="-609600" algn="just" eaLnBrk="1" hangingPunct="1"/>
            <a:r>
              <a:rPr lang="it-IT" altLang="it-IT" sz="2400" dirty="0" smtClean="0">
                <a:latin typeface="Times New Roman" pitchFamily="18" charset="0"/>
              </a:rPr>
              <a:t>Il D. lgs. 23 luglio 1991, n. 240 integra la disciplina comunitaria con riferimento a quei GEIE che hanno sede nel territorio italiano</a:t>
            </a:r>
          </a:p>
          <a:p>
            <a:pPr marL="609600" indent="-609600" eaLnBrk="1" hangingPunct="1"/>
            <a:endParaRPr lang="it-IT" altLang="it-IT" sz="2400" dirty="0" smtClean="0">
              <a:latin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ctrTitle"/>
          </p:nvPr>
        </p:nvSpPr>
        <p:spPr>
          <a:xfrm>
            <a:off x="684213" y="476250"/>
            <a:ext cx="7772400" cy="1470025"/>
          </a:xfrm>
          <a:solidFill>
            <a:srgbClr val="FF99FF"/>
          </a:solidFill>
        </p:spPr>
        <p:txBody>
          <a:bodyPr/>
          <a:lstStyle/>
          <a:p>
            <a:pPr eaLnBrk="1" hangingPunct="1"/>
            <a:r>
              <a:rPr lang="it-IT" altLang="it-IT" dirty="0" smtClean="0">
                <a:latin typeface="Times New Roman" pitchFamily="18" charset="0"/>
              </a:rPr>
              <a:t>FINALITA’ SCOPO E OGGETTO DEL GEIE</a:t>
            </a:r>
          </a:p>
        </p:txBody>
      </p:sp>
      <p:sp>
        <p:nvSpPr>
          <p:cNvPr id="13315" name="Rectangle 5"/>
          <p:cNvSpPr>
            <a:spLocks noGrp="1" noChangeArrowheads="1"/>
          </p:cNvSpPr>
          <p:nvPr>
            <p:ph type="subTitle" idx="1"/>
          </p:nvPr>
        </p:nvSpPr>
        <p:spPr>
          <a:xfrm>
            <a:off x="468313" y="2133600"/>
            <a:ext cx="8280400" cy="4464050"/>
          </a:xfrm>
        </p:spPr>
        <p:txBody>
          <a:bodyPr/>
          <a:lstStyle/>
          <a:p>
            <a:pPr marL="457200" indent="-457200" algn="just" eaLnBrk="1" hangingPunct="1">
              <a:buFont typeface="Wingdings" panose="05000000000000000000" pitchFamily="2" charset="2"/>
              <a:buChar char="Ø"/>
            </a:pPr>
            <a:r>
              <a:rPr lang="it-IT" altLang="it-IT" sz="2800" dirty="0" smtClean="0">
                <a:latin typeface="Times New Roman" pitchFamily="18" charset="0"/>
              </a:rPr>
              <a:t>FINALITA’: favorire il coordinamento di imprese su scala europea (simile ai consorzi con attività esterna), ma possono parteciparvi anche non imprenditori</a:t>
            </a:r>
          </a:p>
          <a:p>
            <a:pPr algn="just" eaLnBrk="1" hangingPunct="1"/>
            <a:endParaRPr lang="it-IT" altLang="it-IT" sz="2800" dirty="0" smtClean="0">
              <a:latin typeface="Times New Roman" pitchFamily="18" charset="0"/>
            </a:endParaRPr>
          </a:p>
          <a:p>
            <a:pPr marL="457200" indent="-457200" algn="just" eaLnBrk="1" hangingPunct="1">
              <a:buFont typeface="Wingdings" panose="05000000000000000000" pitchFamily="2" charset="2"/>
              <a:buChar char="Ø"/>
            </a:pPr>
            <a:r>
              <a:rPr lang="it-IT" altLang="it-IT" sz="2800" dirty="0" smtClean="0">
                <a:latin typeface="Times New Roman" pitchFamily="18" charset="0"/>
              </a:rPr>
              <a:t>SCOPO: mutualità pura</a:t>
            </a:r>
          </a:p>
          <a:p>
            <a:pPr algn="just" eaLnBrk="1" hangingPunct="1"/>
            <a:endParaRPr lang="it-IT" altLang="it-IT" sz="2800" dirty="0" smtClean="0">
              <a:latin typeface="Times New Roman" pitchFamily="18" charset="0"/>
            </a:endParaRPr>
          </a:p>
          <a:p>
            <a:pPr marL="457200" indent="-457200" algn="just" eaLnBrk="1" hangingPunct="1">
              <a:buFont typeface="Wingdings" panose="05000000000000000000" pitchFamily="2" charset="2"/>
              <a:buChar char="Ø"/>
            </a:pPr>
            <a:r>
              <a:rPr lang="it-IT" altLang="it-IT" sz="2800" dirty="0" smtClean="0">
                <a:latin typeface="Times New Roman" pitchFamily="18" charset="0"/>
              </a:rPr>
              <a:t>OGGETTO: esercizio di un’attività economica, di qualsiasi natura, ausiliaria rispetto a quella dei membri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solidFill>
            <a:srgbClr val="FFCC66"/>
          </a:solidFill>
        </p:spPr>
        <p:txBody>
          <a:bodyPr/>
          <a:lstStyle/>
          <a:p>
            <a:pPr eaLnBrk="1" hangingPunct="1"/>
            <a:r>
              <a:rPr lang="it-IT" altLang="it-IT" sz="4000" dirty="0" smtClean="0">
                <a:latin typeface="Times New Roman" pitchFamily="18" charset="0"/>
              </a:rPr>
              <a:t>PARTI DEL CONTRATTO DI GEIE</a:t>
            </a:r>
          </a:p>
        </p:txBody>
      </p:sp>
      <p:sp>
        <p:nvSpPr>
          <p:cNvPr id="14339" name="Rectangle 3"/>
          <p:cNvSpPr>
            <a:spLocks noGrp="1" noChangeArrowheads="1"/>
          </p:cNvSpPr>
          <p:nvPr>
            <p:ph type="body" idx="1"/>
          </p:nvPr>
        </p:nvSpPr>
        <p:spPr>
          <a:xfrm>
            <a:off x="457200" y="1600200"/>
            <a:ext cx="8229600" cy="4924425"/>
          </a:xfrm>
        </p:spPr>
        <p:txBody>
          <a:bodyPr/>
          <a:lstStyle/>
          <a:p>
            <a:pPr algn="just" eaLnBrk="1" hangingPunct="1"/>
            <a:r>
              <a:rPr lang="it-IT" altLang="it-IT" sz="2400" dirty="0" smtClean="0">
                <a:latin typeface="Times New Roman" pitchFamily="18" charset="0"/>
              </a:rPr>
              <a:t>Società o altri enti giuridici, di diritto pubblico e privato con sede legale e amministrazione centrale in uno stato membro</a:t>
            </a:r>
          </a:p>
          <a:p>
            <a:pPr algn="just" eaLnBrk="1" hangingPunct="1"/>
            <a:r>
              <a:rPr lang="it-IT" altLang="it-IT" sz="2400" dirty="0" smtClean="0">
                <a:latin typeface="Times New Roman" pitchFamily="18" charset="0"/>
              </a:rPr>
              <a:t>Persone fisiche , che esercitino attività industriale, commerciale, artigiana o agricola o una libera professione</a:t>
            </a:r>
          </a:p>
          <a:p>
            <a:pPr eaLnBrk="1" hangingPunct="1">
              <a:buFontTx/>
              <a:buNone/>
            </a:pPr>
            <a:endParaRPr lang="it-IT" altLang="it-IT" sz="2400" dirty="0" smtClean="0">
              <a:latin typeface="Times New Roman" pitchFamily="18" charset="0"/>
            </a:endParaRPr>
          </a:p>
          <a:p>
            <a:pPr algn="ctr" eaLnBrk="1" hangingPunct="1">
              <a:buFontTx/>
              <a:buNone/>
            </a:pPr>
            <a:r>
              <a:rPr lang="it-IT" altLang="it-IT" sz="2000" dirty="0" smtClean="0">
                <a:latin typeface="Times New Roman" pitchFamily="18" charset="0"/>
              </a:rPr>
              <a:t>Non è necessario che membri del GEIE siano senz’altro imprenditori.</a:t>
            </a:r>
          </a:p>
          <a:p>
            <a:pPr algn="ctr" eaLnBrk="1" hangingPunct="1">
              <a:buFontTx/>
              <a:buNone/>
            </a:pPr>
            <a:endParaRPr lang="it-IT" altLang="it-IT" sz="2000" dirty="0">
              <a:latin typeface="Times New Roman" pitchFamily="18" charset="0"/>
            </a:endParaRPr>
          </a:p>
          <a:p>
            <a:pPr algn="just" eaLnBrk="1" hangingPunct="1"/>
            <a:r>
              <a:rPr lang="it-IT" altLang="it-IT" sz="2400" dirty="0" smtClean="0">
                <a:latin typeface="Times New Roman" pitchFamily="18" charset="0"/>
              </a:rPr>
              <a:t>Almeno due membri devono avere amministrazione centrale e/o esercitare l’attività economica in Stati diversi della comunità</a:t>
            </a:r>
          </a:p>
          <a:p>
            <a:pPr algn="ctr" eaLnBrk="1" hangingPunct="1">
              <a:buFontTx/>
              <a:buNone/>
            </a:pPr>
            <a:endParaRPr lang="it-IT" altLang="it-IT" sz="2400" dirty="0" smtClean="0">
              <a:latin typeface="Times New Roman" pitchFamily="18" charset="0"/>
            </a:endParaRPr>
          </a:p>
          <a:p>
            <a:pPr algn="ctr" eaLnBrk="1" hangingPunct="1">
              <a:buFontTx/>
              <a:buNone/>
            </a:pPr>
            <a:r>
              <a:rPr lang="it-IT" altLang="it-IT" sz="2000" dirty="0" smtClean="0">
                <a:latin typeface="Times New Roman" pitchFamily="18" charset="0"/>
              </a:rPr>
              <a:t>Si garantisce il carattere transnazionale del Gruppo</a:t>
            </a:r>
          </a:p>
        </p:txBody>
      </p:sp>
      <p:sp>
        <p:nvSpPr>
          <p:cNvPr id="14340" name="Line 4"/>
          <p:cNvSpPr>
            <a:spLocks noChangeShapeType="1"/>
          </p:cNvSpPr>
          <p:nvPr/>
        </p:nvSpPr>
        <p:spPr bwMode="auto">
          <a:xfrm>
            <a:off x="4572000" y="3212976"/>
            <a:ext cx="0" cy="503237"/>
          </a:xfrm>
          <a:prstGeom prst="line">
            <a:avLst/>
          </a:prstGeom>
          <a:noFill/>
          <a:ln w="9525">
            <a:solidFill>
              <a:schemeClr val="tx1"/>
            </a:solidFill>
            <a:round/>
            <a:headEnd/>
            <a:tailEnd type="triangle" w="med" len="med"/>
          </a:ln>
        </p:spPr>
        <p:txBody>
          <a:bodyPr/>
          <a:lstStyle/>
          <a:p>
            <a:endParaRPr lang="it-IT"/>
          </a:p>
        </p:txBody>
      </p:sp>
      <p:sp>
        <p:nvSpPr>
          <p:cNvPr id="14341" name="Line 5"/>
          <p:cNvSpPr>
            <a:spLocks noChangeShapeType="1"/>
          </p:cNvSpPr>
          <p:nvPr/>
        </p:nvSpPr>
        <p:spPr bwMode="auto">
          <a:xfrm>
            <a:off x="4787900" y="5661025"/>
            <a:ext cx="0" cy="433388"/>
          </a:xfrm>
          <a:prstGeom prst="line">
            <a:avLst/>
          </a:prstGeom>
          <a:noFill/>
          <a:ln w="9525">
            <a:solidFill>
              <a:schemeClr val="tx1"/>
            </a:solidFill>
            <a:round/>
            <a:headEnd/>
            <a:tailEnd type="triangle" w="med" len="med"/>
          </a:ln>
        </p:spPr>
        <p:txBody>
          <a:bodyPr/>
          <a:lstStyle/>
          <a:p>
            <a:endParaRPr lang="it-IT"/>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solidFill>
            <a:srgbClr val="99CC00"/>
          </a:solidFill>
        </p:spPr>
        <p:txBody>
          <a:bodyPr/>
          <a:lstStyle/>
          <a:p>
            <a:pPr eaLnBrk="1" hangingPunct="1"/>
            <a:r>
              <a:rPr lang="it-IT" altLang="it-IT" sz="4000" dirty="0" smtClean="0">
                <a:latin typeface="Times New Roman" pitchFamily="18" charset="0"/>
              </a:rPr>
              <a:t>CARATTERI DEL CONTRATTO ISTITUTIVO DEL GEIE</a:t>
            </a:r>
          </a:p>
        </p:txBody>
      </p:sp>
      <p:sp>
        <p:nvSpPr>
          <p:cNvPr id="15363" name="Rectangle 3"/>
          <p:cNvSpPr>
            <a:spLocks noGrp="1" noChangeArrowheads="1"/>
          </p:cNvSpPr>
          <p:nvPr>
            <p:ph type="body" idx="1"/>
          </p:nvPr>
        </p:nvSpPr>
        <p:spPr/>
        <p:txBody>
          <a:bodyPr/>
          <a:lstStyle/>
          <a:p>
            <a:pPr algn="just" eaLnBrk="1" hangingPunct="1"/>
            <a:r>
              <a:rPr lang="it-IT" altLang="it-IT" sz="2800" dirty="0" smtClean="0">
                <a:latin typeface="Times New Roman" pitchFamily="18" charset="0"/>
              </a:rPr>
              <a:t>Forma scritta a pena di nullità</a:t>
            </a:r>
          </a:p>
          <a:p>
            <a:pPr algn="ctr" eaLnBrk="1" hangingPunct="1">
              <a:buFontTx/>
              <a:buNone/>
            </a:pPr>
            <a:endParaRPr lang="it-IT" altLang="it-IT" sz="2800" dirty="0" smtClean="0">
              <a:latin typeface="Times New Roman" pitchFamily="18" charset="0"/>
            </a:endParaRPr>
          </a:p>
          <a:p>
            <a:pPr algn="just" eaLnBrk="1" hangingPunct="1"/>
            <a:r>
              <a:rPr lang="it-IT" altLang="it-IT" sz="2800" dirty="0" smtClean="0">
                <a:latin typeface="Times New Roman" pitchFamily="18" charset="0"/>
              </a:rPr>
              <a:t>Contenuto</a:t>
            </a:r>
            <a:r>
              <a:rPr lang="it-IT" altLang="it-IT" dirty="0" smtClean="0">
                <a:latin typeface="Times New Roman" pitchFamily="18" charset="0"/>
              </a:rPr>
              <a:t> </a:t>
            </a:r>
            <a:r>
              <a:rPr lang="it-IT" altLang="it-IT" sz="2800" dirty="0" smtClean="0">
                <a:latin typeface="Times New Roman" pitchFamily="18" charset="0"/>
              </a:rPr>
              <a:t>di cui all’art. 5 reg. </a:t>
            </a:r>
            <a:r>
              <a:rPr lang="it-IT" altLang="it-IT" sz="2400" dirty="0" smtClean="0">
                <a:latin typeface="Times New Roman" pitchFamily="18" charset="0"/>
              </a:rPr>
              <a:t>(sede, oggetto, nome dei membri, durata – anche a tempo indeterminato)</a:t>
            </a:r>
          </a:p>
          <a:p>
            <a:pPr algn="ctr" eaLnBrk="1" hangingPunct="1">
              <a:buFontTx/>
              <a:buNone/>
            </a:pPr>
            <a:endParaRPr lang="it-IT" altLang="it-IT" sz="2400" dirty="0" smtClean="0">
              <a:latin typeface="Times New Roman" pitchFamily="18" charset="0"/>
            </a:endParaRPr>
          </a:p>
          <a:p>
            <a:pPr algn="just" eaLnBrk="1" hangingPunct="1"/>
            <a:r>
              <a:rPr lang="it-IT" altLang="it-IT" sz="2800" dirty="0" smtClean="0">
                <a:latin typeface="Times New Roman" pitchFamily="18" charset="0"/>
              </a:rPr>
              <a:t>Iscrizione nel registro delle imprese con efficacia costitutiva e pubblicazione sulla gazzetta ufficiale</a:t>
            </a:r>
          </a:p>
          <a:p>
            <a:pPr algn="ctr" eaLnBrk="1" hangingPunct="1">
              <a:buFontTx/>
              <a:buNone/>
            </a:pPr>
            <a:endParaRPr lang="it-IT" altLang="it-IT" sz="2800" dirty="0" smtClean="0">
              <a:latin typeface="Times New Roman" pitchFamily="18" charset="0"/>
            </a:endParaRPr>
          </a:p>
          <a:p>
            <a:pPr algn="ctr" eaLnBrk="1" hangingPunct="1">
              <a:buFontTx/>
              <a:buNone/>
            </a:pPr>
            <a:endParaRPr lang="it-IT" altLang="it-IT" sz="2400" dirty="0" smtClean="0">
              <a:latin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solidFill>
            <a:schemeClr val="accent2">
              <a:lumMod val="20000"/>
              <a:lumOff val="80000"/>
            </a:schemeClr>
          </a:solidFill>
        </p:spPr>
        <p:txBody>
          <a:bodyPr/>
          <a:lstStyle/>
          <a:p>
            <a:pPr eaLnBrk="1" hangingPunct="1"/>
            <a:r>
              <a:rPr lang="it-IT" altLang="it-IT" sz="3600" dirty="0" smtClean="0">
                <a:latin typeface="Times New Roman" pitchFamily="18" charset="0"/>
              </a:rPr>
              <a:t>NULLITA’ DEL CONTRATTO ISTITUTIVO DEL GEIE</a:t>
            </a:r>
          </a:p>
        </p:txBody>
      </p:sp>
      <p:sp>
        <p:nvSpPr>
          <p:cNvPr id="16387" name="Rectangle 3"/>
          <p:cNvSpPr>
            <a:spLocks noGrp="1" noChangeArrowheads="1"/>
          </p:cNvSpPr>
          <p:nvPr>
            <p:ph type="body" idx="1"/>
          </p:nvPr>
        </p:nvSpPr>
        <p:spPr>
          <a:xfrm>
            <a:off x="457200" y="1600200"/>
            <a:ext cx="8229600" cy="4709120"/>
          </a:xfrm>
        </p:spPr>
        <p:txBody>
          <a:bodyPr/>
          <a:lstStyle/>
          <a:p>
            <a:pPr algn="just" eaLnBrk="1" hangingPunct="1">
              <a:lnSpc>
                <a:spcPct val="90000"/>
              </a:lnSpc>
              <a:buFont typeface="Wingdings" panose="05000000000000000000" pitchFamily="2" charset="2"/>
              <a:buChar char="v"/>
            </a:pPr>
            <a:r>
              <a:rPr lang="it-IT" altLang="it-IT" sz="2400" dirty="0" smtClean="0">
                <a:latin typeface="Times New Roman" pitchFamily="18" charset="0"/>
              </a:rPr>
              <a:t>Valgono le regole previste per la nullità di qualsiasi contratto associativo ed una disciplina molto simile a quella di cui all’art. 2332 c.c.</a:t>
            </a:r>
          </a:p>
          <a:p>
            <a:pPr algn="ctr" eaLnBrk="1" hangingPunct="1">
              <a:lnSpc>
                <a:spcPct val="90000"/>
              </a:lnSpc>
              <a:buFontTx/>
              <a:buNone/>
            </a:pPr>
            <a:endParaRPr lang="it-IT" altLang="it-IT" sz="2400" dirty="0" smtClean="0">
              <a:latin typeface="Times New Roman" pitchFamily="18" charset="0"/>
            </a:endParaRPr>
          </a:p>
          <a:p>
            <a:pPr marL="0" indent="0" algn="ctr" eaLnBrk="1" hangingPunct="1">
              <a:lnSpc>
                <a:spcPct val="90000"/>
              </a:lnSpc>
              <a:buNone/>
            </a:pPr>
            <a:r>
              <a:rPr lang="it-IT" altLang="it-IT" sz="2400" dirty="0" smtClean="0">
                <a:latin typeface="Times New Roman" pitchFamily="18" charset="0"/>
              </a:rPr>
              <a:t>La nullità non ha effetto retroattivo</a:t>
            </a:r>
          </a:p>
          <a:p>
            <a:pPr algn="just" eaLnBrk="1" hangingPunct="1">
              <a:lnSpc>
                <a:spcPct val="90000"/>
              </a:lnSpc>
              <a:buFont typeface="Wingdings" panose="05000000000000000000" pitchFamily="2" charset="2"/>
              <a:buChar char="v"/>
            </a:pPr>
            <a:r>
              <a:rPr lang="it-IT" altLang="it-IT" sz="2400" dirty="0" smtClean="0">
                <a:latin typeface="Times New Roman" pitchFamily="18" charset="0"/>
              </a:rPr>
              <a:t>La nullità non pregiudica la validità degli atti compiuti prima che venga dichiarata</a:t>
            </a:r>
          </a:p>
          <a:p>
            <a:pPr algn="just" eaLnBrk="1" hangingPunct="1">
              <a:lnSpc>
                <a:spcPct val="90000"/>
              </a:lnSpc>
              <a:buFont typeface="Wingdings" panose="05000000000000000000" pitchFamily="2" charset="2"/>
              <a:buChar char="v"/>
            </a:pPr>
            <a:endParaRPr lang="it-IT" altLang="it-IT" sz="2400" dirty="0" smtClean="0">
              <a:latin typeface="Times New Roman" pitchFamily="18" charset="0"/>
            </a:endParaRPr>
          </a:p>
          <a:p>
            <a:pPr algn="just" eaLnBrk="1" hangingPunct="1">
              <a:lnSpc>
                <a:spcPct val="90000"/>
              </a:lnSpc>
              <a:buFont typeface="Wingdings" panose="05000000000000000000" pitchFamily="2" charset="2"/>
              <a:buChar char="v"/>
            </a:pPr>
            <a:r>
              <a:rPr lang="it-IT" altLang="it-IT" sz="2400" dirty="0" smtClean="0">
                <a:latin typeface="Times New Roman" pitchFamily="18" charset="0"/>
              </a:rPr>
              <a:t>La sentenza che dichiara la nullità nomina i liquidatori e ne prevede i poteri</a:t>
            </a:r>
          </a:p>
          <a:p>
            <a:pPr algn="just" eaLnBrk="1" hangingPunct="1">
              <a:lnSpc>
                <a:spcPct val="90000"/>
              </a:lnSpc>
              <a:buFont typeface="Wingdings" panose="05000000000000000000" pitchFamily="2" charset="2"/>
              <a:buChar char="v"/>
            </a:pPr>
            <a:endParaRPr lang="it-IT" altLang="it-IT" sz="2400" dirty="0" smtClean="0">
              <a:latin typeface="Times New Roman" pitchFamily="18" charset="0"/>
            </a:endParaRPr>
          </a:p>
          <a:p>
            <a:pPr algn="just" eaLnBrk="1" hangingPunct="1">
              <a:lnSpc>
                <a:spcPct val="90000"/>
              </a:lnSpc>
              <a:buFont typeface="Wingdings" panose="05000000000000000000" pitchFamily="2" charset="2"/>
              <a:buChar char="v"/>
            </a:pPr>
            <a:r>
              <a:rPr lang="it-IT" altLang="it-IT" sz="2400" dirty="0" smtClean="0">
                <a:latin typeface="Times New Roman" pitchFamily="18" charset="0"/>
              </a:rPr>
              <a:t>La nullità del GEIE è sanabile</a:t>
            </a:r>
          </a:p>
          <a:p>
            <a:pPr algn="ctr" eaLnBrk="1" hangingPunct="1">
              <a:lnSpc>
                <a:spcPct val="90000"/>
              </a:lnSpc>
              <a:buFontTx/>
              <a:buNone/>
            </a:pPr>
            <a:endParaRPr lang="it-IT" altLang="it-IT" dirty="0" smtClean="0">
              <a:latin typeface="Times New Roman" pitchFamily="18" charset="0"/>
            </a:endParaRPr>
          </a:p>
          <a:p>
            <a:pPr algn="ctr" eaLnBrk="1" hangingPunct="1">
              <a:lnSpc>
                <a:spcPct val="90000"/>
              </a:lnSpc>
              <a:buFontTx/>
              <a:buNone/>
            </a:pPr>
            <a:endParaRPr lang="it-IT" altLang="it-IT" dirty="0" smtClean="0">
              <a:latin typeface="Times New Roman" pitchFamily="18" charset="0"/>
            </a:endParaRPr>
          </a:p>
        </p:txBody>
      </p:sp>
      <p:sp>
        <p:nvSpPr>
          <p:cNvPr id="16388" name="Line 4"/>
          <p:cNvSpPr>
            <a:spLocks noChangeShapeType="1"/>
          </p:cNvSpPr>
          <p:nvPr/>
        </p:nvSpPr>
        <p:spPr bwMode="auto">
          <a:xfrm>
            <a:off x="4788024" y="2420888"/>
            <a:ext cx="0" cy="720725"/>
          </a:xfrm>
          <a:prstGeom prst="line">
            <a:avLst/>
          </a:prstGeom>
          <a:noFill/>
          <a:ln w="9525">
            <a:solidFill>
              <a:schemeClr val="tx1"/>
            </a:solidFill>
            <a:round/>
            <a:headEnd/>
            <a:tailEnd type="triangle" w="med" len="med"/>
          </a:ln>
        </p:spPr>
        <p:txBody>
          <a:bodyPr/>
          <a:lstStyle/>
          <a:p>
            <a:endParaRPr lang="it-IT"/>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solidFill>
            <a:srgbClr val="FFCCCC"/>
          </a:solidFill>
        </p:spPr>
        <p:txBody>
          <a:bodyPr/>
          <a:lstStyle/>
          <a:p>
            <a:pPr eaLnBrk="1" hangingPunct="1"/>
            <a:r>
              <a:rPr lang="it-IT" altLang="it-IT" sz="3600" dirty="0" smtClean="0">
                <a:latin typeface="Times New Roman" pitchFamily="18" charset="0"/>
              </a:rPr>
              <a:t>RESPONSABILITA’ DEL GEIE VERSO I TERZI</a:t>
            </a:r>
          </a:p>
        </p:txBody>
      </p:sp>
      <p:sp>
        <p:nvSpPr>
          <p:cNvPr id="17411" name="Rectangle 3"/>
          <p:cNvSpPr>
            <a:spLocks noGrp="1" noChangeArrowheads="1"/>
          </p:cNvSpPr>
          <p:nvPr>
            <p:ph type="body" idx="1"/>
          </p:nvPr>
        </p:nvSpPr>
        <p:spPr/>
        <p:txBody>
          <a:bodyPr/>
          <a:lstStyle/>
          <a:p>
            <a:pPr algn="ctr" eaLnBrk="1" hangingPunct="1">
              <a:lnSpc>
                <a:spcPct val="90000"/>
              </a:lnSpc>
            </a:pPr>
            <a:endParaRPr lang="it-IT" altLang="it-IT" sz="2800" dirty="0" smtClean="0">
              <a:latin typeface="Times New Roman" pitchFamily="18" charset="0"/>
            </a:endParaRPr>
          </a:p>
          <a:p>
            <a:pPr algn="just" eaLnBrk="1" hangingPunct="1">
              <a:lnSpc>
                <a:spcPct val="90000"/>
              </a:lnSpc>
            </a:pPr>
            <a:r>
              <a:rPr lang="it-IT" altLang="it-IT" sz="2800" dirty="0" smtClean="0">
                <a:latin typeface="Times New Roman" pitchFamily="18" charset="0"/>
              </a:rPr>
              <a:t>Manca un fondo patrimoniale che risponda delle obbligazioni del gruppo</a:t>
            </a:r>
          </a:p>
          <a:p>
            <a:pPr algn="just" eaLnBrk="1" hangingPunct="1">
              <a:lnSpc>
                <a:spcPct val="90000"/>
              </a:lnSpc>
            </a:pPr>
            <a:r>
              <a:rPr lang="it-IT" altLang="it-IT" sz="2800" dirty="0" smtClean="0">
                <a:latin typeface="Times New Roman" pitchFamily="18" charset="0"/>
              </a:rPr>
              <a:t>C’è una responsabilità illimitata e solidale di tutti i membri del gruppo per le obbligazioni assunte dal gruppo</a:t>
            </a:r>
          </a:p>
          <a:p>
            <a:pPr algn="just" eaLnBrk="1" hangingPunct="1">
              <a:lnSpc>
                <a:spcPct val="90000"/>
              </a:lnSpc>
            </a:pPr>
            <a:r>
              <a:rPr lang="it-IT" altLang="it-IT" sz="2800" dirty="0" smtClean="0">
                <a:latin typeface="Times New Roman" pitchFamily="18" charset="0"/>
              </a:rPr>
              <a:t>La responsabilità è sussidiaria rispetto al GEIE</a:t>
            </a:r>
          </a:p>
          <a:p>
            <a:pPr algn="ctr" eaLnBrk="1" hangingPunct="1">
              <a:lnSpc>
                <a:spcPct val="90000"/>
              </a:lnSpc>
              <a:buFontTx/>
              <a:buNone/>
            </a:pPr>
            <a:endParaRPr lang="it-IT" altLang="it-IT" sz="2800" dirty="0" smtClean="0">
              <a:latin typeface="Times New Roman" pitchFamily="18" charset="0"/>
            </a:endParaRPr>
          </a:p>
          <a:p>
            <a:pPr algn="ctr" eaLnBrk="1" hangingPunct="1">
              <a:lnSpc>
                <a:spcPct val="90000"/>
              </a:lnSpc>
              <a:buFontTx/>
              <a:buNone/>
            </a:pPr>
            <a:endParaRPr lang="it-IT" altLang="it-IT" sz="2800" dirty="0" smtClean="0">
              <a:latin typeface="Times New Roman" pitchFamily="18" charset="0"/>
            </a:endParaRPr>
          </a:p>
          <a:p>
            <a:pPr algn="ctr" eaLnBrk="1" hangingPunct="1">
              <a:lnSpc>
                <a:spcPct val="90000"/>
              </a:lnSpc>
              <a:buFontTx/>
              <a:buNone/>
            </a:pPr>
            <a:r>
              <a:rPr lang="it-IT" altLang="it-IT" sz="2800" dirty="0" smtClean="0">
                <a:latin typeface="Times New Roman" pitchFamily="18" charset="0"/>
              </a:rPr>
              <a:t>I creditori hanno onere di preventiva richiesta al gruppo</a:t>
            </a:r>
          </a:p>
        </p:txBody>
      </p:sp>
      <p:sp>
        <p:nvSpPr>
          <p:cNvPr id="17412" name="Line 4"/>
          <p:cNvSpPr>
            <a:spLocks noChangeShapeType="1"/>
          </p:cNvSpPr>
          <p:nvPr/>
        </p:nvSpPr>
        <p:spPr bwMode="auto">
          <a:xfrm>
            <a:off x="4643438" y="4652963"/>
            <a:ext cx="0" cy="935037"/>
          </a:xfrm>
          <a:prstGeom prst="line">
            <a:avLst/>
          </a:prstGeom>
          <a:noFill/>
          <a:ln w="9525">
            <a:solidFill>
              <a:schemeClr val="tx1"/>
            </a:solidFill>
            <a:round/>
            <a:headEnd/>
            <a:tailEnd type="triangle" w="med" len="med"/>
          </a:ln>
        </p:spPr>
        <p:txBody>
          <a:bodyPr/>
          <a:lstStyle/>
          <a:p>
            <a:endParaRPr lang="it-IT"/>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solidFill>
            <a:schemeClr val="accent1"/>
          </a:solidFill>
        </p:spPr>
        <p:txBody>
          <a:bodyPr/>
          <a:lstStyle/>
          <a:p>
            <a:pPr eaLnBrk="1" hangingPunct="1"/>
            <a:r>
              <a:rPr lang="it-IT" altLang="it-IT" sz="3600" dirty="0" smtClean="0">
                <a:latin typeface="Times New Roman" pitchFamily="18" charset="0"/>
              </a:rPr>
              <a:t>ASSOCIAZIONI TEMPORANEE DI IMPRESE</a:t>
            </a:r>
          </a:p>
        </p:txBody>
      </p:sp>
      <p:sp>
        <p:nvSpPr>
          <p:cNvPr id="18435" name="Rectangle 3"/>
          <p:cNvSpPr>
            <a:spLocks noGrp="1" noChangeArrowheads="1"/>
          </p:cNvSpPr>
          <p:nvPr>
            <p:ph type="body" idx="1"/>
          </p:nvPr>
        </p:nvSpPr>
        <p:spPr/>
        <p:txBody>
          <a:bodyPr/>
          <a:lstStyle/>
          <a:p>
            <a:pPr algn="ctr" eaLnBrk="1" hangingPunct="1">
              <a:buFontTx/>
              <a:buNone/>
            </a:pPr>
            <a:endParaRPr lang="it-IT" altLang="it-IT" dirty="0" smtClean="0"/>
          </a:p>
          <a:p>
            <a:pPr algn="just" eaLnBrk="1" hangingPunct="1">
              <a:buFont typeface="Courier New" panose="02070309020205020404" pitchFamily="49" charset="0"/>
              <a:buChar char="o"/>
            </a:pPr>
            <a:r>
              <a:rPr lang="it-IT" altLang="it-IT" dirty="0" smtClean="0">
                <a:latin typeface="Times New Roman" pitchFamily="18" charset="0"/>
              </a:rPr>
              <a:t>Le associazioni temporanee di imprese sono forme di cooperazione temporanea ed occasionale tra imprese, poste in essere per realizzare un’opera o un affare complesso.</a:t>
            </a:r>
          </a:p>
          <a:p>
            <a:pPr marL="0" indent="0" algn="just" eaLnBrk="1" hangingPunct="1">
              <a:buNone/>
            </a:pPr>
            <a:endParaRPr lang="it-IT" altLang="it-IT" dirty="0" smtClean="0">
              <a:latin typeface="Times New Roman" pitchFamily="18" charset="0"/>
            </a:endParaRPr>
          </a:p>
          <a:p>
            <a:pPr algn="just" eaLnBrk="1" hangingPunct="1">
              <a:buFont typeface="Courier New" panose="02070309020205020404" pitchFamily="49" charset="0"/>
              <a:buChar char="o"/>
            </a:pPr>
            <a:r>
              <a:rPr lang="it-IT" altLang="it-IT" dirty="0" smtClean="0">
                <a:latin typeface="Times New Roman" pitchFamily="18" charset="0"/>
              </a:rPr>
              <a:t>Nelle ATI le imprese mantengono la reciproca autonomia senza creare un nuovo soggetto.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solidFill>
            <a:srgbClr val="FFCCCC"/>
          </a:solidFill>
        </p:spPr>
        <p:txBody>
          <a:bodyPr/>
          <a:lstStyle/>
          <a:p>
            <a:pPr eaLnBrk="1" hangingPunct="1"/>
            <a:r>
              <a:rPr lang="it-IT" altLang="it-IT" sz="4000" dirty="0" smtClean="0">
                <a:latin typeface="Times New Roman" pitchFamily="18" charset="0"/>
              </a:rPr>
              <a:t>DISCIPLINA ATI</a:t>
            </a:r>
          </a:p>
        </p:txBody>
      </p:sp>
      <p:sp>
        <p:nvSpPr>
          <p:cNvPr id="19459" name="Rectangle 3"/>
          <p:cNvSpPr>
            <a:spLocks noGrp="1" noChangeArrowheads="1"/>
          </p:cNvSpPr>
          <p:nvPr>
            <p:ph type="body" idx="1"/>
          </p:nvPr>
        </p:nvSpPr>
        <p:spPr/>
        <p:txBody>
          <a:bodyPr/>
          <a:lstStyle/>
          <a:p>
            <a:pPr algn="ctr" eaLnBrk="1" hangingPunct="1">
              <a:lnSpc>
                <a:spcPct val="90000"/>
              </a:lnSpc>
              <a:buFontTx/>
              <a:buNone/>
            </a:pPr>
            <a:endParaRPr lang="it-IT" altLang="it-IT" sz="2800" dirty="0" smtClean="0">
              <a:latin typeface="Times New Roman" pitchFamily="18" charset="0"/>
            </a:endParaRPr>
          </a:p>
          <a:p>
            <a:pPr algn="just" eaLnBrk="1" hangingPunct="1">
              <a:lnSpc>
                <a:spcPct val="90000"/>
              </a:lnSpc>
              <a:buFontTx/>
              <a:buNone/>
            </a:pPr>
            <a:r>
              <a:rPr lang="it-IT" altLang="it-IT" sz="2800" dirty="0" smtClean="0">
                <a:latin typeface="Times New Roman" pitchFamily="18" charset="0"/>
              </a:rPr>
              <a:t>L’ordinamento non regola esaustivamente la fattispecie</a:t>
            </a:r>
          </a:p>
          <a:p>
            <a:pPr algn="just" eaLnBrk="1" hangingPunct="1">
              <a:lnSpc>
                <a:spcPct val="90000"/>
              </a:lnSpc>
              <a:buFontTx/>
              <a:buNone/>
            </a:pPr>
            <a:endParaRPr lang="it-IT" altLang="it-IT" sz="2800" dirty="0" smtClean="0">
              <a:latin typeface="Times New Roman" pitchFamily="18" charset="0"/>
            </a:endParaRPr>
          </a:p>
          <a:p>
            <a:pPr algn="just" eaLnBrk="1" hangingPunct="1">
              <a:lnSpc>
                <a:spcPct val="90000"/>
              </a:lnSpc>
              <a:buFontTx/>
              <a:buNone/>
            </a:pPr>
            <a:r>
              <a:rPr lang="it-IT" altLang="it-IT" sz="2800" dirty="0" smtClean="0">
                <a:latin typeface="Times New Roman" pitchFamily="18" charset="0"/>
              </a:rPr>
              <a:t>Le uniche ATI regolate sono quelle che partecipano ad</a:t>
            </a:r>
          </a:p>
          <a:p>
            <a:pPr algn="just" eaLnBrk="1" hangingPunct="1">
              <a:lnSpc>
                <a:spcPct val="90000"/>
              </a:lnSpc>
              <a:buFontTx/>
              <a:buNone/>
            </a:pPr>
            <a:r>
              <a:rPr lang="it-IT" altLang="it-IT" sz="2800" dirty="0" smtClean="0">
                <a:latin typeface="Times New Roman" pitchFamily="18" charset="0"/>
              </a:rPr>
              <a:t>affari pubblici (codice appalti)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solidFill>
            <a:schemeClr val="accent1">
              <a:lumMod val="90000"/>
            </a:schemeClr>
          </a:solidFill>
        </p:spPr>
        <p:txBody>
          <a:bodyPr/>
          <a:lstStyle/>
          <a:p>
            <a:pPr eaLnBrk="1" hangingPunct="1"/>
            <a:r>
              <a:rPr lang="it-IT" altLang="it-IT" sz="3200" dirty="0" smtClean="0">
                <a:latin typeface="Times New Roman" pitchFamily="18" charset="0"/>
              </a:rPr>
              <a:t>VANTAGGI DEL RICORSO ALLE ATI</a:t>
            </a:r>
          </a:p>
        </p:txBody>
      </p:sp>
      <p:sp>
        <p:nvSpPr>
          <p:cNvPr id="20483" name="Rectangle 3"/>
          <p:cNvSpPr>
            <a:spLocks noGrp="1" noChangeArrowheads="1"/>
          </p:cNvSpPr>
          <p:nvPr>
            <p:ph type="body" idx="1"/>
          </p:nvPr>
        </p:nvSpPr>
        <p:spPr/>
        <p:txBody>
          <a:bodyPr/>
          <a:lstStyle/>
          <a:p>
            <a:pPr algn="ctr" eaLnBrk="1" hangingPunct="1"/>
            <a:endParaRPr lang="it-IT" altLang="it-IT" sz="2400" smtClean="0">
              <a:latin typeface="Times New Roman" pitchFamily="18" charset="0"/>
            </a:endParaRPr>
          </a:p>
          <a:p>
            <a:pPr algn="ctr" eaLnBrk="1" hangingPunct="1"/>
            <a:r>
              <a:rPr lang="it-IT" altLang="it-IT" sz="2400" smtClean="0">
                <a:latin typeface="Times New Roman" pitchFamily="18" charset="0"/>
              </a:rPr>
              <a:t>Consentono alle singole imprese interessate di concorrere in modo autonomo nella realizzazione di una parte dell’opera</a:t>
            </a:r>
          </a:p>
          <a:p>
            <a:pPr algn="ctr" eaLnBrk="1" hangingPunct="1"/>
            <a:endParaRPr lang="it-IT" altLang="it-IT" sz="2400" smtClean="0">
              <a:latin typeface="Times New Roman" pitchFamily="18" charset="0"/>
            </a:endParaRPr>
          </a:p>
          <a:p>
            <a:pPr algn="ctr" eaLnBrk="1" hangingPunct="1"/>
            <a:r>
              <a:rPr lang="it-IT" altLang="it-IT" sz="2400" smtClean="0">
                <a:latin typeface="Times New Roman" pitchFamily="18" charset="0"/>
              </a:rPr>
              <a:t>Al committente viene assicurato un coordinamento dell’azione di tutte le imprese interessate nell’esecuzione dell’opera stessa </a:t>
            </a:r>
          </a:p>
          <a:p>
            <a:pPr algn="ctr" eaLnBrk="1" hangingPunct="1"/>
            <a:endParaRPr lang="it-IT" altLang="it-IT" sz="2400" smtClean="0">
              <a:latin typeface="Times New Roman" pitchFamily="18" charset="0"/>
            </a:endParaRPr>
          </a:p>
          <a:p>
            <a:pPr algn="ctr" eaLnBrk="1" hangingPunct="1"/>
            <a:r>
              <a:rPr lang="it-IT" altLang="it-IT" sz="2400" smtClean="0">
                <a:latin typeface="Times New Roman" pitchFamily="18" charset="0"/>
              </a:rPr>
              <a:t>Il committente è messo in condizione di fare affidamento su garanzie necessarie per l’esecuzione integrale dell’appalto</a:t>
            </a:r>
            <a:r>
              <a:rPr lang="it-IT" altLang="it-IT" smtClean="0"/>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bg2">
              <a:lumMod val="20000"/>
              <a:lumOff val="80000"/>
            </a:schemeClr>
          </a:solidFill>
        </p:spPr>
        <p:txBody>
          <a:bodyPr/>
          <a:lstStyle/>
          <a:p>
            <a:pPr eaLnBrk="1" hangingPunct="1"/>
            <a:r>
              <a:rPr lang="it-IT" altLang="it-IT" sz="3200" dirty="0" smtClean="0">
                <a:latin typeface="Times New Roman" pitchFamily="18" charset="0"/>
              </a:rPr>
              <a:t>INTERESSI TUTELATI CON IL RICORSO ALLE ATI</a:t>
            </a:r>
          </a:p>
        </p:txBody>
      </p:sp>
      <p:sp>
        <p:nvSpPr>
          <p:cNvPr id="21507" name="Rectangle 3"/>
          <p:cNvSpPr>
            <a:spLocks noGrp="1" noChangeArrowheads="1"/>
          </p:cNvSpPr>
          <p:nvPr>
            <p:ph type="body" idx="1"/>
          </p:nvPr>
        </p:nvSpPr>
        <p:spPr/>
        <p:txBody>
          <a:bodyPr/>
          <a:lstStyle/>
          <a:p>
            <a:pPr algn="just" eaLnBrk="1" hangingPunct="1"/>
            <a:r>
              <a:rPr lang="it-IT" altLang="it-IT" sz="2800" dirty="0" smtClean="0">
                <a:latin typeface="Times New Roman" pitchFamily="18" charset="0"/>
              </a:rPr>
              <a:t>Per le imprese: esecuzione unitaria e coordinata dell’opera</a:t>
            </a:r>
          </a:p>
          <a:p>
            <a:pPr algn="just" eaLnBrk="1" hangingPunct="1">
              <a:buFontTx/>
              <a:buNone/>
            </a:pPr>
            <a:endParaRPr lang="it-IT" altLang="it-IT" sz="2800" dirty="0" smtClean="0">
              <a:latin typeface="Times New Roman" pitchFamily="18" charset="0"/>
            </a:endParaRPr>
          </a:p>
          <a:p>
            <a:pPr algn="just" eaLnBrk="1" hangingPunct="1"/>
            <a:r>
              <a:rPr lang="it-IT" altLang="it-IT" sz="2800" dirty="0" smtClean="0">
                <a:latin typeface="Times New Roman" pitchFamily="18" charset="0"/>
              </a:rPr>
              <a:t>Per il committente: unicità dell’interlocutore</a:t>
            </a:r>
            <a:endParaRPr lang="it-IT" altLang="it-IT"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solidFill>
            <a:schemeClr val="accent1"/>
          </a:solidFill>
        </p:spPr>
        <p:txBody>
          <a:bodyPr/>
          <a:lstStyle/>
          <a:p>
            <a:pPr eaLnBrk="1" hangingPunct="1"/>
            <a:r>
              <a:rPr lang="it-IT" altLang="it-IT" sz="3200" dirty="0" smtClean="0">
                <a:latin typeface="Times New Roman" pitchFamily="18" charset="0"/>
              </a:rPr>
              <a:t>STRUTTURA ORGANIZZATIVA INTERNA DELLE ATI</a:t>
            </a:r>
          </a:p>
        </p:txBody>
      </p:sp>
      <p:sp>
        <p:nvSpPr>
          <p:cNvPr id="22531" name="Rectangle 3"/>
          <p:cNvSpPr>
            <a:spLocks noGrp="1" noChangeArrowheads="1"/>
          </p:cNvSpPr>
          <p:nvPr>
            <p:ph type="body" idx="1"/>
          </p:nvPr>
        </p:nvSpPr>
        <p:spPr>
          <a:xfrm>
            <a:off x="457200" y="1600200"/>
            <a:ext cx="8229600" cy="4997450"/>
          </a:xfrm>
        </p:spPr>
        <p:txBody>
          <a:bodyPr/>
          <a:lstStyle/>
          <a:p>
            <a:pPr algn="just" eaLnBrk="1" hangingPunct="1"/>
            <a:r>
              <a:rPr lang="it-IT" altLang="it-IT" sz="2400" dirty="0" smtClean="0">
                <a:latin typeface="Times New Roman" pitchFamily="18" charset="0"/>
              </a:rPr>
              <a:t>Fra le imprese partecipanti all’associazione temporanea viene nominata un’impresa capogruppo</a:t>
            </a:r>
          </a:p>
          <a:p>
            <a:pPr algn="just" eaLnBrk="1" hangingPunct="1">
              <a:buFontTx/>
              <a:buNone/>
            </a:pPr>
            <a:endParaRPr lang="it-IT" altLang="it-IT" sz="2400" dirty="0" smtClean="0">
              <a:latin typeface="Times New Roman" pitchFamily="18" charset="0"/>
            </a:endParaRPr>
          </a:p>
          <a:p>
            <a:pPr algn="just" eaLnBrk="1" hangingPunct="1"/>
            <a:r>
              <a:rPr lang="it-IT" altLang="it-IT" sz="2400" dirty="0" smtClean="0">
                <a:latin typeface="Times New Roman" pitchFamily="18" charset="0"/>
              </a:rPr>
              <a:t>Alla capogruppo viene conferito un mandato collettivo per l’esecuzione dell’opera oggetto di appalto</a:t>
            </a:r>
          </a:p>
          <a:p>
            <a:pPr algn="just" eaLnBrk="1" hangingPunct="1">
              <a:buFontTx/>
              <a:buNone/>
            </a:pPr>
            <a:endParaRPr lang="it-IT" altLang="it-IT" sz="2400" dirty="0" smtClean="0">
              <a:latin typeface="Times New Roman" pitchFamily="18" charset="0"/>
            </a:endParaRPr>
          </a:p>
          <a:p>
            <a:pPr algn="just" eaLnBrk="1" hangingPunct="1"/>
            <a:r>
              <a:rPr lang="it-IT" altLang="it-IT" sz="2400" dirty="0" smtClean="0">
                <a:latin typeface="Times New Roman" pitchFamily="18" charset="0"/>
              </a:rPr>
              <a:t>Il mandato deve essere conferito mediante scrittura privata autentica e per legge è gratuito</a:t>
            </a:r>
          </a:p>
          <a:p>
            <a:pPr algn="just" eaLnBrk="1" hangingPunct="1">
              <a:buFontTx/>
              <a:buNone/>
            </a:pPr>
            <a:endParaRPr lang="it-IT" altLang="it-IT" sz="2400" dirty="0" smtClean="0">
              <a:latin typeface="Times New Roman" pitchFamily="18" charset="0"/>
            </a:endParaRPr>
          </a:p>
          <a:p>
            <a:pPr algn="just" eaLnBrk="1" hangingPunct="1"/>
            <a:r>
              <a:rPr lang="it-IT" altLang="it-IT" sz="2400" dirty="0" smtClean="0">
                <a:latin typeface="Times New Roman" pitchFamily="18" charset="0"/>
              </a:rPr>
              <a:t>In virtù del mandato collettivo l’impresa capogruppo è autorizzata a formulare un’unica offerta in nome e per conto delle imprese riunite</a:t>
            </a:r>
            <a:r>
              <a:rPr lang="it-IT" altLang="it-IT" sz="2800" dirty="0" smtClean="0">
                <a:latin typeface="Times New Roman" pitchFamily="18" charset="0"/>
              </a:rPr>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solidFill>
            <a:srgbClr val="FFCC99"/>
          </a:solidFill>
        </p:spPr>
        <p:txBody>
          <a:bodyPr/>
          <a:lstStyle/>
          <a:p>
            <a:pPr eaLnBrk="1" hangingPunct="1"/>
            <a:r>
              <a:rPr lang="it-IT" altLang="it-IT" sz="3200" dirty="0" smtClean="0">
                <a:latin typeface="Times New Roman" pitchFamily="18" charset="0"/>
              </a:rPr>
              <a:t>RAPPRESENTANZA DELLA CAPOGRUPPO</a:t>
            </a:r>
          </a:p>
        </p:txBody>
      </p:sp>
      <p:sp>
        <p:nvSpPr>
          <p:cNvPr id="23555" name="Rectangle 3"/>
          <p:cNvSpPr>
            <a:spLocks noGrp="1" noChangeArrowheads="1"/>
          </p:cNvSpPr>
          <p:nvPr>
            <p:ph type="body" idx="1"/>
          </p:nvPr>
        </p:nvSpPr>
        <p:spPr>
          <a:xfrm>
            <a:off x="457200" y="1600200"/>
            <a:ext cx="8229600" cy="4924425"/>
          </a:xfrm>
        </p:spPr>
        <p:txBody>
          <a:bodyPr/>
          <a:lstStyle/>
          <a:p>
            <a:pPr algn="ctr" eaLnBrk="1" hangingPunct="1">
              <a:lnSpc>
                <a:spcPct val="80000"/>
              </a:lnSpc>
              <a:buFontTx/>
              <a:buNone/>
            </a:pPr>
            <a:endParaRPr lang="it-IT" altLang="it-IT" sz="2000" dirty="0" smtClean="0">
              <a:latin typeface="Times New Roman" pitchFamily="18" charset="0"/>
            </a:endParaRPr>
          </a:p>
          <a:p>
            <a:pPr marL="457200" indent="-457200" eaLnBrk="1" hangingPunct="1">
              <a:lnSpc>
                <a:spcPct val="80000"/>
              </a:lnSpc>
              <a:buFont typeface="+mj-lt"/>
              <a:buAutoNum type="arabicPeriod"/>
            </a:pPr>
            <a:r>
              <a:rPr lang="it-IT" altLang="it-IT" sz="2400" dirty="0" smtClean="0">
                <a:latin typeface="Times New Roman" pitchFamily="18" charset="0"/>
              </a:rPr>
              <a:t>Il mandato conferito alla capogruppo è irrevocabile per tutta la durata del rapporto nei confronti del soggetto appaltante</a:t>
            </a:r>
          </a:p>
          <a:p>
            <a:pPr marL="457200" indent="-457200" algn="just" eaLnBrk="1" hangingPunct="1">
              <a:lnSpc>
                <a:spcPct val="80000"/>
              </a:lnSpc>
              <a:buFont typeface="+mj-lt"/>
              <a:buAutoNum type="arabicPeriod"/>
            </a:pPr>
            <a:endParaRPr lang="it-IT" altLang="it-IT" sz="2400" dirty="0">
              <a:latin typeface="Times New Roman" pitchFamily="18" charset="0"/>
            </a:endParaRPr>
          </a:p>
          <a:p>
            <a:pPr marL="442913" indent="-442913" algn="just" eaLnBrk="1" hangingPunct="1">
              <a:lnSpc>
                <a:spcPct val="80000"/>
              </a:lnSpc>
              <a:buNone/>
            </a:pPr>
            <a:r>
              <a:rPr lang="it-IT" altLang="it-IT" sz="2400" dirty="0" smtClean="0">
                <a:latin typeface="Times New Roman" pitchFamily="18" charset="0"/>
              </a:rPr>
              <a:t>2. Anche nel caso in cui sorgano contrasti fra le imprese partecipanti all’associazione temporanea, la capogruppo conserverà il suo ruolo di rappresentante nei confronti 	della c.d. stazione appaltante</a:t>
            </a:r>
          </a:p>
          <a:p>
            <a:pPr algn="just" eaLnBrk="1" hangingPunct="1">
              <a:lnSpc>
                <a:spcPct val="80000"/>
              </a:lnSpc>
              <a:buFontTx/>
              <a:buNone/>
            </a:pPr>
            <a:endParaRPr lang="it-IT" altLang="it-IT" sz="2400" dirty="0" smtClean="0">
              <a:latin typeface="Times New Roman" pitchFamily="18" charset="0"/>
            </a:endParaRPr>
          </a:p>
          <a:p>
            <a:pPr algn="just" eaLnBrk="1" hangingPunct="1">
              <a:lnSpc>
                <a:spcPct val="80000"/>
              </a:lnSpc>
              <a:buFontTx/>
              <a:buNone/>
            </a:pPr>
            <a:r>
              <a:rPr lang="it-IT" altLang="it-IT" sz="2400" dirty="0" smtClean="0">
                <a:latin typeface="Times New Roman" pitchFamily="18" charset="0"/>
              </a:rPr>
              <a:t>3.	Per tutta la durata del rapporto, anche dopo il collaudo dei lavori e fino ad estinzione del rapporto stesso, la capogruppo ha rappresentanza esclusiva, anche processuale, delle imprese mandanti nei confronti della stazione appaltante per tutte le operazioni e gli atti di qualsiasi natura dipendenti dall’appalto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solidFill>
            <a:srgbClr val="99CC00"/>
          </a:solidFill>
        </p:spPr>
        <p:txBody>
          <a:bodyPr/>
          <a:lstStyle/>
          <a:p>
            <a:pPr eaLnBrk="1" hangingPunct="1"/>
            <a:r>
              <a:rPr lang="it-IT" altLang="it-IT" sz="2800" dirty="0" smtClean="0">
                <a:latin typeface="Times New Roman" pitchFamily="18" charset="0"/>
              </a:rPr>
              <a:t>RESPONSABILITA’ DELL’ATI NEI CONFRONTI DELL’ENTE COMMITTENTE</a:t>
            </a:r>
          </a:p>
        </p:txBody>
      </p:sp>
      <p:sp>
        <p:nvSpPr>
          <p:cNvPr id="24579" name="Rectangle 4"/>
          <p:cNvSpPr>
            <a:spLocks noGrp="1" noChangeArrowheads="1"/>
          </p:cNvSpPr>
          <p:nvPr>
            <p:ph type="body" sz="half" idx="1"/>
          </p:nvPr>
        </p:nvSpPr>
        <p:spPr>
          <a:xfrm>
            <a:off x="323850" y="1600200"/>
            <a:ext cx="4171950" cy="4924425"/>
          </a:xfrm>
        </p:spPr>
        <p:txBody>
          <a:bodyPr/>
          <a:lstStyle/>
          <a:p>
            <a:pPr marL="381000" indent="-381000" algn="ctr" eaLnBrk="1" hangingPunct="1">
              <a:lnSpc>
                <a:spcPct val="90000"/>
              </a:lnSpc>
              <a:buFontTx/>
              <a:buNone/>
            </a:pPr>
            <a:r>
              <a:rPr lang="it-IT" altLang="it-IT" sz="1800" dirty="0" smtClean="0">
                <a:latin typeface="Times New Roman" pitchFamily="18" charset="0"/>
              </a:rPr>
              <a:t>RAGGRUPPAMENTI ORIZZONTALI</a:t>
            </a:r>
          </a:p>
          <a:p>
            <a:pPr marL="381000" indent="-381000" algn="ctr" eaLnBrk="1" hangingPunct="1">
              <a:lnSpc>
                <a:spcPct val="90000"/>
              </a:lnSpc>
              <a:buFontTx/>
              <a:buNone/>
            </a:pPr>
            <a:endParaRPr lang="it-IT" altLang="it-IT" sz="2000" dirty="0" smtClean="0">
              <a:latin typeface="Times New Roman" pitchFamily="18" charset="0"/>
            </a:endParaRPr>
          </a:p>
          <a:p>
            <a:pPr marL="381000" indent="-381000" algn="just" eaLnBrk="1" hangingPunct="1">
              <a:lnSpc>
                <a:spcPct val="90000"/>
              </a:lnSpc>
            </a:pPr>
            <a:r>
              <a:rPr lang="it-IT" altLang="it-IT" sz="2000" dirty="0" smtClean="0">
                <a:latin typeface="Times New Roman" pitchFamily="18" charset="0"/>
              </a:rPr>
              <a:t>Sono affidati ad imprese con una specializzazione omogenea</a:t>
            </a:r>
            <a:endParaRPr lang="it-IT" altLang="it-IT" sz="1600" dirty="0" smtClean="0">
              <a:latin typeface="Times New Roman" pitchFamily="18" charset="0"/>
            </a:endParaRPr>
          </a:p>
          <a:p>
            <a:pPr marL="381000" indent="-381000" algn="just" eaLnBrk="1" hangingPunct="1">
              <a:lnSpc>
                <a:spcPct val="90000"/>
              </a:lnSpc>
            </a:pPr>
            <a:r>
              <a:rPr lang="it-IT" altLang="it-IT" sz="2000" dirty="0" smtClean="0">
                <a:latin typeface="Times New Roman" pitchFamily="18" charset="0"/>
              </a:rPr>
              <a:t>Tutte le imprese rispondono solidalmente dell’esecuzione dell’intera opera, anche nei confronti delle imprese subappaltanti e dei fornitori.</a:t>
            </a:r>
          </a:p>
          <a:p>
            <a:pPr marL="381000" indent="-381000" algn="just" eaLnBrk="1" hangingPunct="1">
              <a:lnSpc>
                <a:spcPct val="90000"/>
              </a:lnSpc>
            </a:pPr>
            <a:r>
              <a:rPr lang="it-IT" altLang="it-IT" sz="2000" dirty="0" smtClean="0">
                <a:latin typeface="Times New Roman" pitchFamily="18" charset="0"/>
              </a:rPr>
              <a:t> La divisione dell’opera fra le varie imprese interessate avrà valore meramente interno </a:t>
            </a:r>
          </a:p>
          <a:p>
            <a:pPr marL="381000" indent="-381000" algn="just" eaLnBrk="1" hangingPunct="1">
              <a:lnSpc>
                <a:spcPct val="90000"/>
              </a:lnSpc>
            </a:pPr>
            <a:r>
              <a:rPr lang="it-IT" altLang="it-IT" sz="2000" dirty="0" smtClean="0">
                <a:latin typeface="Times New Roman" pitchFamily="18" charset="0"/>
              </a:rPr>
              <a:t>L’ente committente potrà richiedere l’intero risarcimento dei danni ad una qualsiasi delle imprese riunite </a:t>
            </a:r>
          </a:p>
        </p:txBody>
      </p:sp>
      <p:sp>
        <p:nvSpPr>
          <p:cNvPr id="24580" name="Rectangle 5"/>
          <p:cNvSpPr>
            <a:spLocks noGrp="1" noChangeArrowheads="1"/>
          </p:cNvSpPr>
          <p:nvPr>
            <p:ph type="body" sz="half" idx="2"/>
          </p:nvPr>
        </p:nvSpPr>
        <p:spPr>
          <a:xfrm>
            <a:off x="4648200" y="1700213"/>
            <a:ext cx="4038600" cy="4425950"/>
          </a:xfrm>
        </p:spPr>
        <p:txBody>
          <a:bodyPr/>
          <a:lstStyle/>
          <a:p>
            <a:pPr algn="ctr" eaLnBrk="1" hangingPunct="1">
              <a:lnSpc>
                <a:spcPct val="90000"/>
              </a:lnSpc>
              <a:buFontTx/>
              <a:buNone/>
            </a:pPr>
            <a:r>
              <a:rPr lang="it-IT" altLang="it-IT" sz="1800" dirty="0" smtClean="0">
                <a:latin typeface="Times New Roman" pitchFamily="18" charset="0"/>
              </a:rPr>
              <a:t>RAGGRUPPAMENTI VERTICALI</a:t>
            </a:r>
          </a:p>
          <a:p>
            <a:pPr algn="ctr" eaLnBrk="1" hangingPunct="1">
              <a:lnSpc>
                <a:spcPct val="90000"/>
              </a:lnSpc>
              <a:buFontTx/>
              <a:buNone/>
            </a:pPr>
            <a:endParaRPr lang="it-IT" altLang="it-IT" sz="1800" dirty="0" smtClean="0">
              <a:latin typeface="Times New Roman" pitchFamily="18" charset="0"/>
            </a:endParaRPr>
          </a:p>
          <a:p>
            <a:pPr algn="just" eaLnBrk="1" hangingPunct="1">
              <a:lnSpc>
                <a:spcPct val="90000"/>
              </a:lnSpc>
            </a:pPr>
            <a:r>
              <a:rPr lang="it-IT" altLang="it-IT" sz="2000" dirty="0" smtClean="0">
                <a:latin typeface="Times New Roman" pitchFamily="18" charset="0"/>
              </a:rPr>
              <a:t>Sono affidati ad imprese specializzate in settori diversi.</a:t>
            </a:r>
          </a:p>
          <a:p>
            <a:pPr algn="just" eaLnBrk="1" hangingPunct="1">
              <a:lnSpc>
                <a:spcPct val="90000"/>
              </a:lnSpc>
            </a:pPr>
            <a:endParaRPr lang="it-IT" altLang="it-IT" sz="2000" dirty="0" smtClean="0">
              <a:latin typeface="Times New Roman" pitchFamily="18" charset="0"/>
            </a:endParaRPr>
          </a:p>
          <a:p>
            <a:pPr algn="just" eaLnBrk="1" hangingPunct="1">
              <a:lnSpc>
                <a:spcPct val="90000"/>
              </a:lnSpc>
              <a:buFontTx/>
              <a:buNone/>
            </a:pPr>
            <a:endParaRPr lang="it-IT" altLang="it-IT" sz="2000" dirty="0" smtClean="0">
              <a:latin typeface="Times New Roman" pitchFamily="18" charset="0"/>
            </a:endParaRPr>
          </a:p>
          <a:p>
            <a:pPr algn="just" eaLnBrk="1" hangingPunct="1">
              <a:lnSpc>
                <a:spcPct val="90000"/>
              </a:lnSpc>
            </a:pPr>
            <a:r>
              <a:rPr lang="it-IT" altLang="it-IT" sz="2000" dirty="0" smtClean="0">
                <a:latin typeface="Times New Roman" pitchFamily="18" charset="0"/>
              </a:rPr>
              <a:t> Per l’intera opera è responsabile solo la capogruppo</a:t>
            </a:r>
          </a:p>
          <a:p>
            <a:pPr algn="just" eaLnBrk="1" hangingPunct="1">
              <a:lnSpc>
                <a:spcPct val="90000"/>
              </a:lnSpc>
              <a:buFontTx/>
              <a:buNone/>
            </a:pPr>
            <a:endParaRPr lang="it-IT" altLang="it-IT" sz="2000" dirty="0" smtClean="0">
              <a:latin typeface="Times New Roman" pitchFamily="18" charset="0"/>
            </a:endParaRPr>
          </a:p>
          <a:p>
            <a:pPr algn="just" eaLnBrk="1" hangingPunct="1">
              <a:lnSpc>
                <a:spcPct val="90000"/>
              </a:lnSpc>
            </a:pPr>
            <a:r>
              <a:rPr lang="it-IT" altLang="it-IT" sz="2000" dirty="0" smtClean="0">
                <a:latin typeface="Times New Roman" pitchFamily="18" charset="0"/>
              </a:rPr>
              <a:t> Le singole imprese rispondono, in solido con la capogruppo, solo delle parti dell’opera di propria competenza.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solidFill>
            <a:schemeClr val="accent2">
              <a:lumMod val="20000"/>
              <a:lumOff val="80000"/>
            </a:schemeClr>
          </a:solidFill>
        </p:spPr>
        <p:txBody>
          <a:bodyPr/>
          <a:lstStyle/>
          <a:p>
            <a:pPr eaLnBrk="1" hangingPunct="1"/>
            <a:r>
              <a:rPr lang="it-IT" altLang="it-IT" sz="2800" dirty="0" smtClean="0">
                <a:latin typeface="Times New Roman" pitchFamily="18" charset="0"/>
              </a:rPr>
              <a:t>FALLIMENTO DI UNA DELLE IMPRESE RIUNITE</a:t>
            </a:r>
          </a:p>
        </p:txBody>
      </p:sp>
      <p:sp>
        <p:nvSpPr>
          <p:cNvPr id="25603" name="Rectangle 4"/>
          <p:cNvSpPr>
            <a:spLocks noGrp="1" noChangeArrowheads="1"/>
          </p:cNvSpPr>
          <p:nvPr>
            <p:ph type="body" sz="half" idx="1"/>
          </p:nvPr>
        </p:nvSpPr>
        <p:spPr/>
        <p:txBody>
          <a:bodyPr/>
          <a:lstStyle/>
          <a:p>
            <a:pPr algn="ctr" eaLnBrk="1" hangingPunct="1">
              <a:buFontTx/>
              <a:buNone/>
            </a:pPr>
            <a:r>
              <a:rPr lang="it-IT" altLang="it-IT" sz="2000" dirty="0" smtClean="0">
                <a:latin typeface="Times New Roman" pitchFamily="18" charset="0"/>
              </a:rPr>
              <a:t>FALLIMENTO DELLA CAPOGRUPPO</a:t>
            </a:r>
          </a:p>
          <a:p>
            <a:pPr algn="ctr" eaLnBrk="1" hangingPunct="1">
              <a:buFontTx/>
              <a:buNone/>
            </a:pPr>
            <a:endParaRPr lang="it-IT" altLang="it-IT" sz="2000" dirty="0" smtClean="0">
              <a:latin typeface="Times New Roman" pitchFamily="18" charset="0"/>
            </a:endParaRPr>
          </a:p>
          <a:p>
            <a:pPr algn="just" eaLnBrk="1" hangingPunct="1"/>
            <a:r>
              <a:rPr lang="it-IT" altLang="it-IT" sz="2000" dirty="0" smtClean="0">
                <a:latin typeface="Times New Roman" pitchFamily="18" charset="0"/>
              </a:rPr>
              <a:t>Possibilità di sostituire la mandataria con altra impresa dotata dei requisiti, </a:t>
            </a:r>
          </a:p>
          <a:p>
            <a:pPr algn="just" eaLnBrk="1" hangingPunct="1"/>
            <a:r>
              <a:rPr lang="it-IT" altLang="it-IT" sz="2000" dirty="0" smtClean="0">
                <a:latin typeface="Times New Roman" pitchFamily="18" charset="0"/>
              </a:rPr>
              <a:t>possibilità di recesso per committente</a:t>
            </a:r>
          </a:p>
        </p:txBody>
      </p:sp>
      <p:sp>
        <p:nvSpPr>
          <p:cNvPr id="25604" name="Rectangle 5"/>
          <p:cNvSpPr>
            <a:spLocks noGrp="1" noChangeArrowheads="1"/>
          </p:cNvSpPr>
          <p:nvPr>
            <p:ph type="body" sz="half" idx="2"/>
          </p:nvPr>
        </p:nvSpPr>
        <p:spPr>
          <a:xfrm>
            <a:off x="4648200" y="1600200"/>
            <a:ext cx="4038600" cy="4852988"/>
          </a:xfrm>
        </p:spPr>
        <p:txBody>
          <a:bodyPr/>
          <a:lstStyle/>
          <a:p>
            <a:pPr algn="ctr" eaLnBrk="1" hangingPunct="1">
              <a:buFontTx/>
              <a:buNone/>
            </a:pPr>
            <a:r>
              <a:rPr lang="it-IT" altLang="it-IT" sz="2000" dirty="0" smtClean="0">
                <a:latin typeface="Times New Roman" pitchFamily="18" charset="0"/>
              </a:rPr>
              <a:t>FALLIMENTO DELLA MANDANTE</a:t>
            </a:r>
          </a:p>
          <a:p>
            <a:pPr algn="ctr" eaLnBrk="1" hangingPunct="1">
              <a:buFontTx/>
              <a:buNone/>
            </a:pPr>
            <a:endParaRPr lang="it-IT" altLang="it-IT" sz="2000" dirty="0" smtClean="0">
              <a:latin typeface="Times New Roman" pitchFamily="18" charset="0"/>
            </a:endParaRPr>
          </a:p>
          <a:p>
            <a:pPr algn="just" eaLnBrk="1" hangingPunct="1"/>
            <a:r>
              <a:rPr lang="it-IT" altLang="it-IT" sz="2000" dirty="0" smtClean="0">
                <a:latin typeface="Times New Roman" pitchFamily="18" charset="0"/>
              </a:rPr>
              <a:t>Il rapporto ATI si scioglie nei suoi</a:t>
            </a:r>
          </a:p>
          <a:p>
            <a:pPr algn="just" eaLnBrk="1" hangingPunct="1">
              <a:buFontTx/>
              <a:buNone/>
            </a:pPr>
            <a:r>
              <a:rPr lang="it-IT" altLang="it-IT" sz="2000" dirty="0" smtClean="0">
                <a:latin typeface="Times New Roman" pitchFamily="18" charset="0"/>
              </a:rPr>
              <a:t>confronti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solidFill>
            <a:srgbClr val="99FF99"/>
          </a:solidFill>
        </p:spPr>
        <p:txBody>
          <a:bodyPr/>
          <a:lstStyle/>
          <a:p>
            <a:pPr eaLnBrk="1" hangingPunct="1"/>
            <a:r>
              <a:rPr lang="it-IT" altLang="it-IT" sz="3200" dirty="0" smtClean="0">
                <a:latin typeface="Times New Roman" pitchFamily="18" charset="0"/>
              </a:rPr>
              <a:t>CONTRATTO DI RETE</a:t>
            </a:r>
          </a:p>
        </p:txBody>
      </p:sp>
      <p:sp>
        <p:nvSpPr>
          <p:cNvPr id="12291" name="Rectangle 3"/>
          <p:cNvSpPr>
            <a:spLocks noGrp="1" noChangeArrowheads="1"/>
          </p:cNvSpPr>
          <p:nvPr>
            <p:ph type="body" idx="1"/>
          </p:nvPr>
        </p:nvSpPr>
        <p:spPr/>
        <p:txBody>
          <a:bodyPr/>
          <a:lstStyle/>
          <a:p>
            <a:pPr marL="285750" lvl="1" algn="just" eaLnBrk="1" hangingPunct="1">
              <a:buFont typeface="Wingdings" panose="05000000000000000000" pitchFamily="2" charset="2"/>
              <a:buChar char="ü"/>
              <a:defRPr/>
            </a:pPr>
            <a:r>
              <a:rPr lang="it-IT" altLang="it-IT" sz="1800" dirty="0" smtClean="0">
                <a:latin typeface="Arial" panose="020B0604020202020204" pitchFamily="34" charset="0"/>
                <a:cs typeface="Arial" panose="020B0604020202020204" pitchFamily="34" charset="0"/>
              </a:rPr>
              <a:t>    </a:t>
            </a:r>
            <a:r>
              <a:rPr lang="it-IT" altLang="it-IT" sz="1800" dirty="0" smtClean="0">
                <a:latin typeface="Arial" panose="020B0604020202020204" pitchFamily="34" charset="0"/>
                <a:cs typeface="Arial" panose="020B0604020202020204" pitchFamily="34" charset="0"/>
              </a:rPr>
              <a:t>Fonti </a:t>
            </a:r>
            <a:r>
              <a:rPr lang="it-IT" altLang="it-IT" sz="1800" dirty="0" smtClean="0">
                <a:latin typeface="Arial" panose="020B0604020202020204" pitchFamily="34" charset="0"/>
                <a:cs typeface="Arial" panose="020B0604020202020204" pitchFamily="34" charset="0"/>
              </a:rPr>
              <a:t>normative:</a:t>
            </a:r>
            <a:endParaRPr lang="it-IT" altLang="it-IT" sz="1800" dirty="0" smtClean="0">
              <a:latin typeface="Arial" panose="020B0604020202020204" pitchFamily="34" charset="0"/>
              <a:cs typeface="Arial" panose="020B0604020202020204" pitchFamily="34" charset="0"/>
            </a:endParaRPr>
          </a:p>
          <a:p>
            <a:pPr marL="701675" lvl="1" indent="-342900" algn="just" eaLnBrk="1" hangingPunct="1">
              <a:buFont typeface="+mj-lt"/>
              <a:buAutoNum type="alphaLcParenR"/>
              <a:defRPr/>
            </a:pPr>
            <a:r>
              <a:rPr lang="it-IT" altLang="it-IT" sz="1800" dirty="0" smtClean="0">
                <a:latin typeface="Arial" panose="020B0604020202020204" pitchFamily="34" charset="0"/>
                <a:cs typeface="Arial" panose="020B0604020202020204" pitchFamily="34" charset="0"/>
              </a:rPr>
              <a:t>Decreto legge 5/2009 </a:t>
            </a:r>
            <a:r>
              <a:rPr lang="it-IT" altLang="it-IT" sz="1800" dirty="0" err="1" smtClean="0">
                <a:latin typeface="Arial" panose="020B0604020202020204" pitchFamily="34" charset="0"/>
                <a:cs typeface="Arial" panose="020B0604020202020204" pitchFamily="34" charset="0"/>
              </a:rPr>
              <a:t>conv</a:t>
            </a:r>
            <a:r>
              <a:rPr lang="it-IT" altLang="it-IT" sz="1800" dirty="0" smtClean="0">
                <a:latin typeface="Arial" panose="020B0604020202020204" pitchFamily="34" charset="0"/>
                <a:cs typeface="Arial" panose="020B0604020202020204" pitchFamily="34" charset="0"/>
              </a:rPr>
              <a:t>. in legge 33/2009 e </a:t>
            </a:r>
            <a:r>
              <a:rPr lang="it-IT" altLang="it-IT" sz="1800" dirty="0" err="1" smtClean="0">
                <a:latin typeface="Arial" panose="020B0604020202020204" pitchFamily="34" charset="0"/>
                <a:cs typeface="Arial" panose="020B0604020202020204" pitchFamily="34" charset="0"/>
              </a:rPr>
              <a:t>mod</a:t>
            </a:r>
            <a:r>
              <a:rPr lang="it-IT" altLang="it-IT" sz="1800" dirty="0" smtClean="0">
                <a:latin typeface="Arial" panose="020B0604020202020204" pitchFamily="34" charset="0"/>
                <a:cs typeface="Arial" panose="020B0604020202020204" pitchFamily="34" charset="0"/>
              </a:rPr>
              <a:t>. </a:t>
            </a:r>
            <a:r>
              <a:rPr lang="it-IT" altLang="it-IT" sz="1800" dirty="0">
                <a:latin typeface="Arial" panose="020B0604020202020204" pitchFamily="34" charset="0"/>
                <a:cs typeface="Arial" panose="020B0604020202020204" pitchFamily="34" charset="0"/>
              </a:rPr>
              <a:t>con legge 99/2009</a:t>
            </a:r>
          </a:p>
          <a:p>
            <a:pPr marL="701675" lvl="1" indent="-342900" algn="just" eaLnBrk="1" hangingPunct="1">
              <a:buFont typeface="+mj-lt"/>
              <a:buAutoNum type="alphaLcParenR"/>
              <a:defRPr/>
            </a:pPr>
            <a:r>
              <a:rPr lang="it-IT" altLang="it-IT" sz="1800" dirty="0">
                <a:latin typeface="Arial" panose="020B0604020202020204" pitchFamily="34" charset="0"/>
                <a:cs typeface="Arial" panose="020B0604020202020204" pitchFamily="34" charset="0"/>
              </a:rPr>
              <a:t>Decreto legge 78/2010 </a:t>
            </a:r>
            <a:r>
              <a:rPr lang="it-IT" altLang="it-IT" sz="1800" dirty="0" err="1" smtClean="0">
                <a:latin typeface="Arial" panose="020B0604020202020204" pitchFamily="34" charset="0"/>
                <a:cs typeface="Arial" panose="020B0604020202020204" pitchFamily="34" charset="0"/>
              </a:rPr>
              <a:t>conv</a:t>
            </a:r>
            <a:r>
              <a:rPr lang="it-IT" altLang="it-IT" sz="1800" dirty="0" smtClean="0">
                <a:latin typeface="Arial" panose="020B0604020202020204" pitchFamily="34" charset="0"/>
                <a:cs typeface="Arial" panose="020B0604020202020204" pitchFamily="34" charset="0"/>
              </a:rPr>
              <a:t>. </a:t>
            </a:r>
            <a:r>
              <a:rPr lang="it-IT" altLang="it-IT" sz="1800" dirty="0">
                <a:latin typeface="Arial" panose="020B0604020202020204" pitchFamily="34" charset="0"/>
                <a:cs typeface="Arial" panose="020B0604020202020204" pitchFamily="34" charset="0"/>
              </a:rPr>
              <a:t>in legge 122/2010</a:t>
            </a:r>
          </a:p>
          <a:p>
            <a:pPr marL="701675" lvl="1" indent="-342900" algn="just" eaLnBrk="1" hangingPunct="1">
              <a:buFont typeface="+mj-lt"/>
              <a:buAutoNum type="alphaLcParenR"/>
              <a:defRPr/>
            </a:pPr>
            <a:r>
              <a:rPr lang="it-IT" altLang="it-IT" sz="1800" dirty="0">
                <a:latin typeface="Arial" panose="020B0604020202020204" pitchFamily="34" charset="0"/>
                <a:cs typeface="Arial" panose="020B0604020202020204" pitchFamily="34" charset="0"/>
              </a:rPr>
              <a:t>Decreto legge 83/2012 </a:t>
            </a:r>
            <a:r>
              <a:rPr lang="it-IT" altLang="it-IT" sz="1800" dirty="0" err="1" smtClean="0">
                <a:latin typeface="Arial" panose="020B0604020202020204" pitchFamily="34" charset="0"/>
                <a:cs typeface="Arial" panose="020B0604020202020204" pitchFamily="34" charset="0"/>
              </a:rPr>
              <a:t>conv</a:t>
            </a:r>
            <a:r>
              <a:rPr lang="it-IT" altLang="it-IT" sz="1800" dirty="0" smtClean="0">
                <a:latin typeface="Arial" panose="020B0604020202020204" pitchFamily="34" charset="0"/>
                <a:cs typeface="Arial" panose="020B0604020202020204" pitchFamily="34" charset="0"/>
              </a:rPr>
              <a:t>. </a:t>
            </a:r>
            <a:r>
              <a:rPr lang="it-IT" altLang="it-IT" sz="1800" dirty="0">
                <a:latin typeface="Arial" panose="020B0604020202020204" pitchFamily="34" charset="0"/>
                <a:cs typeface="Arial" panose="020B0604020202020204" pitchFamily="34" charset="0"/>
              </a:rPr>
              <a:t>in legge 134/2012</a:t>
            </a:r>
          </a:p>
          <a:p>
            <a:pPr marL="701675" lvl="1" indent="-342900" algn="just" eaLnBrk="1" hangingPunct="1">
              <a:buFont typeface="+mj-lt"/>
              <a:buAutoNum type="alphaLcParenR"/>
              <a:defRPr/>
            </a:pPr>
            <a:r>
              <a:rPr lang="it-IT" altLang="it-IT" sz="1800" dirty="0">
                <a:latin typeface="Arial" panose="020B0604020202020204" pitchFamily="34" charset="0"/>
                <a:cs typeface="Arial" panose="020B0604020202020204" pitchFamily="34" charset="0"/>
              </a:rPr>
              <a:t>Decreto legge 179/2012 </a:t>
            </a:r>
            <a:r>
              <a:rPr lang="it-IT" altLang="it-IT" sz="1800" dirty="0" err="1" smtClean="0">
                <a:latin typeface="Arial" panose="020B0604020202020204" pitchFamily="34" charset="0"/>
                <a:cs typeface="Arial" panose="020B0604020202020204" pitchFamily="34" charset="0"/>
              </a:rPr>
              <a:t>conv</a:t>
            </a:r>
            <a:r>
              <a:rPr lang="it-IT" altLang="it-IT" sz="1800" dirty="0" smtClean="0">
                <a:latin typeface="Arial" panose="020B0604020202020204" pitchFamily="34" charset="0"/>
                <a:cs typeface="Arial" panose="020B0604020202020204" pitchFamily="34" charset="0"/>
              </a:rPr>
              <a:t>. in </a:t>
            </a:r>
            <a:r>
              <a:rPr lang="it-IT" altLang="it-IT" sz="1800" dirty="0">
                <a:latin typeface="Arial" panose="020B0604020202020204" pitchFamily="34" charset="0"/>
                <a:cs typeface="Arial" panose="020B0604020202020204" pitchFamily="34" charset="0"/>
              </a:rPr>
              <a:t>legge 221/2012</a:t>
            </a:r>
          </a:p>
          <a:p>
            <a:pPr marL="701675" lvl="1" indent="-342900" algn="just" eaLnBrk="1" hangingPunct="1">
              <a:buFont typeface="+mj-lt"/>
              <a:buAutoNum type="alphaLcParenR"/>
              <a:defRPr/>
            </a:pPr>
            <a:r>
              <a:rPr lang="it-IT" altLang="it-IT" sz="1800" dirty="0">
                <a:latin typeface="Arial" panose="020B0604020202020204" pitchFamily="34" charset="0"/>
                <a:cs typeface="Arial" panose="020B0604020202020204" pitchFamily="34" charset="0"/>
              </a:rPr>
              <a:t>Legge 154/2016</a:t>
            </a:r>
          </a:p>
          <a:p>
            <a:pPr algn="just" eaLnBrk="1" hangingPunct="1">
              <a:buFont typeface="Wingdings" panose="05000000000000000000" pitchFamily="2" charset="2"/>
              <a:buChar char="ü"/>
              <a:defRPr/>
            </a:pPr>
            <a:r>
              <a:rPr lang="it-IT" altLang="it-IT" sz="1800" dirty="0" smtClean="0">
                <a:latin typeface="Arial" panose="020B0604020202020204" pitchFamily="34" charset="0"/>
                <a:cs typeface="Arial" panose="020B0604020202020204" pitchFamily="34" charset="0"/>
              </a:rPr>
              <a:t>	Con il contratto di rete due o più imprese si obbligano ad esercitare in comune una attività economica allo scopo di accrescere la reciproca capacità innovativa e la competitività sul mercato</a:t>
            </a:r>
          </a:p>
          <a:p>
            <a:pPr algn="just" eaLnBrk="1" hangingPunct="1">
              <a:buFont typeface="Wingdings" panose="05000000000000000000" pitchFamily="2" charset="2"/>
              <a:buChar char="ü"/>
              <a:defRPr/>
            </a:pPr>
            <a:r>
              <a:rPr lang="it-IT" altLang="it-IT" sz="1800" dirty="0" smtClean="0">
                <a:latin typeface="Arial" panose="020B0604020202020204" pitchFamily="34" charset="0"/>
                <a:cs typeface="Arial" panose="020B0604020202020204" pitchFamily="34" charset="0"/>
              </a:rPr>
              <a:t>Rete soggetto e rete </a:t>
            </a:r>
            <a:r>
              <a:rPr lang="it-IT" altLang="it-IT" sz="1800" dirty="0" smtClean="0">
                <a:latin typeface="Arial" panose="020B0604020202020204" pitchFamily="34" charset="0"/>
                <a:cs typeface="Arial" panose="020B0604020202020204" pitchFamily="34" charset="0"/>
              </a:rPr>
              <a:t>contratto</a:t>
            </a:r>
          </a:p>
          <a:p>
            <a:pPr algn="just" eaLnBrk="1" hangingPunct="1">
              <a:buFont typeface="Wingdings" panose="05000000000000000000" pitchFamily="2" charset="2"/>
              <a:buChar char="ü"/>
              <a:defRPr/>
            </a:pPr>
            <a:r>
              <a:rPr lang="it-IT" altLang="it-IT" sz="1800" dirty="0" smtClean="0">
                <a:latin typeface="Arial" panose="020B0604020202020204" pitchFamily="34" charset="0"/>
                <a:cs typeface="Arial" panose="020B0604020202020204" pitchFamily="34" charset="0"/>
              </a:rPr>
              <a:t>Scopo tipico del contratto di rete: gli </a:t>
            </a:r>
            <a:r>
              <a:rPr lang="it-IT" altLang="it-IT" sz="1800" dirty="0">
                <a:latin typeface="Arial" panose="020B0604020202020204" pitchFamily="34" charset="0"/>
                <a:cs typeface="Arial" panose="020B0604020202020204" pitchFamily="34" charset="0"/>
              </a:rPr>
              <a:t>obiettivi strategici di innovazione e di accrescimento della capacità competitiva dei partecipanti, nonché le modalità concordate tra gli stessi per misurare l’avanzamento verso tali obiettivi</a:t>
            </a:r>
            <a:endParaRPr lang="it-IT" altLang="it-IT" sz="1800" dirty="0" smtClean="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solidFill>
            <a:srgbClr val="00B0F0"/>
          </a:solidFill>
        </p:spPr>
        <p:txBody>
          <a:bodyPr/>
          <a:lstStyle/>
          <a:p>
            <a:pPr eaLnBrk="1" hangingPunct="1"/>
            <a:r>
              <a:rPr lang="it-IT" altLang="it-IT" sz="3200" dirty="0" smtClean="0">
                <a:latin typeface="Times New Roman" pitchFamily="18" charset="0"/>
              </a:rPr>
              <a:t>CARATTERISTICHE DEL CONTRATTO DI RETE</a:t>
            </a:r>
          </a:p>
        </p:txBody>
      </p:sp>
      <p:sp>
        <p:nvSpPr>
          <p:cNvPr id="14339" name="Rectangle 3"/>
          <p:cNvSpPr>
            <a:spLocks noGrp="1" noChangeArrowheads="1"/>
          </p:cNvSpPr>
          <p:nvPr>
            <p:ph type="body" idx="1"/>
          </p:nvPr>
        </p:nvSpPr>
        <p:spPr>
          <a:xfrm>
            <a:off x="457200" y="1600200"/>
            <a:ext cx="8229600" cy="4997450"/>
          </a:xfrm>
        </p:spPr>
        <p:txBody>
          <a:bodyPr/>
          <a:lstStyle/>
          <a:p>
            <a:pPr algn="just" eaLnBrk="1" hangingPunct="1">
              <a:defRPr/>
            </a:pPr>
            <a:r>
              <a:rPr lang="it-IT" altLang="it-IT" sz="2400" dirty="0" smtClean="0">
                <a:latin typeface="Times New Roman" panose="02020603050405020304" pitchFamily="18" charset="0"/>
              </a:rPr>
              <a:t>Parti: almeno due imprenditori</a:t>
            </a:r>
          </a:p>
          <a:p>
            <a:pPr algn="just" eaLnBrk="1" hangingPunct="1">
              <a:buFontTx/>
              <a:buNone/>
              <a:defRPr/>
            </a:pPr>
            <a:endParaRPr lang="it-IT" altLang="it-IT" sz="2400" dirty="0" smtClean="0">
              <a:latin typeface="Times New Roman" panose="02020603050405020304" pitchFamily="18" charset="0"/>
            </a:endParaRPr>
          </a:p>
          <a:p>
            <a:pPr algn="just" eaLnBrk="1" hangingPunct="1">
              <a:defRPr/>
            </a:pPr>
            <a:r>
              <a:rPr lang="it-IT" altLang="it-IT" sz="2400" dirty="0" smtClean="0">
                <a:latin typeface="Times New Roman" panose="02020603050405020304" pitchFamily="18" charset="0"/>
              </a:rPr>
              <a:t>Forma: atto pubblico o scrittura privata autenticata</a:t>
            </a:r>
          </a:p>
          <a:p>
            <a:pPr algn="just" eaLnBrk="1" hangingPunct="1">
              <a:buFontTx/>
              <a:buNone/>
              <a:defRPr/>
            </a:pPr>
            <a:endParaRPr lang="it-IT" altLang="it-IT" sz="2400" dirty="0" smtClean="0">
              <a:latin typeface="Times New Roman" panose="02020603050405020304" pitchFamily="18" charset="0"/>
            </a:endParaRPr>
          </a:p>
          <a:p>
            <a:pPr algn="just" eaLnBrk="1" hangingPunct="1">
              <a:defRPr/>
            </a:pPr>
            <a:r>
              <a:rPr lang="it-IT" altLang="it-IT" sz="2400" dirty="0" smtClean="0">
                <a:latin typeface="Times New Roman" panose="02020603050405020304" pitchFamily="18" charset="0"/>
              </a:rPr>
              <a:t>Pubblicità: annotazione nel Registro delle Imprese delle imprese partecipanti</a:t>
            </a:r>
          </a:p>
          <a:p>
            <a:pPr algn="just" eaLnBrk="1" hangingPunct="1">
              <a:buFontTx/>
              <a:buNone/>
              <a:defRPr/>
            </a:pPr>
            <a:endParaRPr lang="it-IT" altLang="it-IT" sz="2400" dirty="0" smtClean="0">
              <a:latin typeface="Times New Roman" panose="02020603050405020304" pitchFamily="18" charset="0"/>
            </a:endParaRPr>
          </a:p>
          <a:p>
            <a:pPr algn="just" eaLnBrk="1" hangingPunct="1">
              <a:defRPr/>
            </a:pPr>
            <a:r>
              <a:rPr lang="it-IT" altLang="it-IT" sz="2400" dirty="0" smtClean="0">
                <a:latin typeface="Times New Roman" panose="02020603050405020304" pitchFamily="18" charset="0"/>
              </a:rPr>
              <a:t>Contenuto necessario: parti, obbiettivi strategici, </a:t>
            </a:r>
            <a:r>
              <a:rPr lang="it-IT" altLang="it-IT" sz="2400" dirty="0" smtClean="0">
                <a:latin typeface="Times New Roman" panose="02020603050405020304" pitchFamily="18" charset="0"/>
              </a:rPr>
              <a:t>programma di rete, diritti </a:t>
            </a:r>
            <a:r>
              <a:rPr lang="it-IT" altLang="it-IT" sz="2400" dirty="0" smtClean="0">
                <a:latin typeface="Times New Roman" panose="02020603050405020304" pitchFamily="18" charset="0"/>
              </a:rPr>
              <a:t>e obblighi delle parti, durata, modalità di ingresso altre imprese, regole per assumere decisioni</a:t>
            </a:r>
          </a:p>
          <a:p>
            <a:pPr marL="0" indent="0" algn="just" eaLnBrk="1" hangingPunct="1">
              <a:buFontTx/>
              <a:buNone/>
              <a:defRPr/>
            </a:pPr>
            <a:endParaRPr lang="it-IT" altLang="it-IT" sz="2800" dirty="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solidFill>
            <a:srgbClr val="FFFF66"/>
          </a:solidFill>
        </p:spPr>
        <p:txBody>
          <a:bodyPr/>
          <a:lstStyle/>
          <a:p>
            <a:r>
              <a:rPr lang="it-IT" dirty="0" smtClean="0"/>
              <a:t>Fondo patrimoniale</a:t>
            </a:r>
            <a:endParaRPr lang="it-IT" dirty="0"/>
          </a:p>
        </p:txBody>
      </p:sp>
      <p:sp>
        <p:nvSpPr>
          <p:cNvPr id="3" name="Segnaposto contenuto 2"/>
          <p:cNvSpPr>
            <a:spLocks noGrp="1"/>
          </p:cNvSpPr>
          <p:nvPr>
            <p:ph idx="1"/>
          </p:nvPr>
        </p:nvSpPr>
        <p:spPr>
          <a:xfrm>
            <a:off x="457200" y="1268760"/>
            <a:ext cx="8229600" cy="5472608"/>
          </a:xfrm>
        </p:spPr>
        <p:txBody>
          <a:bodyPr/>
          <a:lstStyle/>
          <a:p>
            <a:pPr algn="just"/>
            <a:r>
              <a:rPr lang="it-IT" altLang="it-IT" sz="2400" dirty="0" smtClean="0">
                <a:latin typeface="Arial" panose="020B0604020202020204" pitchFamily="34" charset="0"/>
                <a:cs typeface="Arial" panose="020B0604020202020204" pitchFamily="34" charset="0"/>
              </a:rPr>
              <a:t>La costituzione di un </a:t>
            </a:r>
            <a:r>
              <a:rPr lang="it-IT" altLang="it-IT" sz="2400" dirty="0">
                <a:latin typeface="Arial" panose="020B0604020202020204" pitchFamily="34" charset="0"/>
                <a:cs typeface="Arial" panose="020B0604020202020204" pitchFamily="34" charset="0"/>
              </a:rPr>
              <a:t>fondo patrimoniale comune </a:t>
            </a:r>
            <a:r>
              <a:rPr lang="it-IT" altLang="it-IT" sz="2400" dirty="0" smtClean="0">
                <a:latin typeface="Arial" panose="020B0604020202020204" pitchFamily="34" charset="0"/>
                <a:cs typeface="Arial" panose="020B0604020202020204" pitchFamily="34" charset="0"/>
              </a:rPr>
              <a:t>è </a:t>
            </a:r>
            <a:r>
              <a:rPr lang="it-IT" altLang="it-IT" sz="2400" dirty="0">
                <a:latin typeface="Arial" panose="020B0604020202020204" pitchFamily="34" charset="0"/>
                <a:cs typeface="Arial" panose="020B0604020202020204" pitchFamily="34" charset="0"/>
              </a:rPr>
              <a:t>solo </a:t>
            </a:r>
            <a:r>
              <a:rPr lang="it-IT" altLang="it-IT" sz="2400" dirty="0" smtClean="0">
                <a:latin typeface="Arial" panose="020B0604020202020204" pitchFamily="34" charset="0"/>
                <a:cs typeface="Arial" panose="020B0604020202020204" pitchFamily="34" charset="0"/>
              </a:rPr>
              <a:t>eventuale</a:t>
            </a:r>
            <a:endParaRPr lang="it-IT" sz="2400" dirty="0">
              <a:latin typeface="Arial" panose="020B0604020202020204" pitchFamily="34" charset="0"/>
              <a:cs typeface="Arial" panose="020B0604020202020204" pitchFamily="34" charset="0"/>
            </a:endParaRPr>
          </a:p>
          <a:p>
            <a:pPr algn="just"/>
            <a:r>
              <a:rPr lang="it-IT" sz="2400" dirty="0" smtClean="0">
                <a:latin typeface="Arial" panose="020B0604020202020204" pitchFamily="34" charset="0"/>
                <a:cs typeface="Arial" panose="020B0604020202020204" pitchFamily="34" charset="0"/>
              </a:rPr>
              <a:t>Il </a:t>
            </a:r>
            <a:r>
              <a:rPr lang="it-IT" sz="2400" dirty="0">
                <a:latin typeface="Arial" panose="020B0604020202020204" pitchFamily="34" charset="0"/>
                <a:cs typeface="Arial" panose="020B0604020202020204" pitchFamily="34" charset="0"/>
              </a:rPr>
              <a:t>fondo patrimoniale comune è costituito dai contributi delle imprese partecipanti e dai beni acquistati con questi contributi. </a:t>
            </a:r>
            <a:r>
              <a:rPr lang="it-IT" sz="2400" dirty="0" smtClean="0">
                <a:latin typeface="Arial" panose="020B0604020202020204" pitchFamily="34" charset="0"/>
                <a:cs typeface="Arial" panose="020B0604020202020204" pitchFamily="34" charset="0"/>
              </a:rPr>
              <a:t>Si </a:t>
            </a:r>
            <a:r>
              <a:rPr lang="it-IT" sz="2400" dirty="0">
                <a:latin typeface="Arial" panose="020B0604020202020204" pitchFamily="34" charset="0"/>
                <a:cs typeface="Arial" panose="020B0604020202020204" pitchFamily="34" charset="0"/>
              </a:rPr>
              <a:t>applicano, in quanto compatibili, le disposizioni sul fondo consortile </a:t>
            </a:r>
            <a:r>
              <a:rPr lang="it-IT" sz="2400" dirty="0" smtClean="0">
                <a:latin typeface="Arial" panose="020B0604020202020204" pitchFamily="34" charset="0"/>
                <a:cs typeface="Arial" panose="020B0604020202020204" pitchFamily="34" charset="0"/>
              </a:rPr>
              <a:t>(artt. </a:t>
            </a:r>
            <a:r>
              <a:rPr lang="it-IT" sz="2400" dirty="0">
                <a:latin typeface="Arial" panose="020B0604020202020204" pitchFamily="34" charset="0"/>
                <a:cs typeface="Arial" panose="020B0604020202020204" pitchFamily="34" charset="0"/>
              </a:rPr>
              <a:t>2614 e 2615, </a:t>
            </a:r>
            <a:r>
              <a:rPr lang="it-IT" sz="2400" dirty="0" smtClean="0">
                <a:latin typeface="Arial" panose="020B0604020202020204" pitchFamily="34" charset="0"/>
                <a:cs typeface="Arial" panose="020B0604020202020204" pitchFamily="34" charset="0"/>
              </a:rPr>
              <a:t>c.c.)</a:t>
            </a:r>
            <a:endParaRPr lang="it-IT" sz="2400" dirty="0">
              <a:latin typeface="Arial" panose="020B0604020202020204" pitchFamily="34" charset="0"/>
              <a:cs typeface="Arial" panose="020B0604020202020204" pitchFamily="34" charset="0"/>
            </a:endParaRPr>
          </a:p>
          <a:p>
            <a:pPr algn="just"/>
            <a:r>
              <a:rPr lang="it-IT" sz="2400" dirty="0">
                <a:latin typeface="Arial" panose="020B0604020202020204" pitchFamily="34" charset="0"/>
                <a:cs typeface="Arial" panose="020B0604020202020204" pitchFamily="34" charset="0"/>
              </a:rPr>
              <a:t>Per le reti soggetto, entro due mesi dalla chiusura dell’esercizio annuale, l’organo comune redige una situazione patrimoniale osservando, in quanto compatibili, le disposizioni relative al bilancio di esercizio della società per azioni, e la deposita presso l’ufficio del Registro </a:t>
            </a:r>
            <a:r>
              <a:rPr lang="it-IT" sz="2400" dirty="0" smtClean="0">
                <a:latin typeface="Arial" panose="020B0604020202020204" pitchFamily="34" charset="0"/>
                <a:cs typeface="Arial" panose="020B0604020202020204" pitchFamily="34" charset="0"/>
              </a:rPr>
              <a:t>Imprese.</a:t>
            </a:r>
            <a:endParaRPr lang="it-IT"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9399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922114"/>
          </a:xfrm>
          <a:solidFill>
            <a:schemeClr val="accent3">
              <a:lumMod val="75000"/>
            </a:schemeClr>
          </a:solidFill>
        </p:spPr>
        <p:txBody>
          <a:bodyPr/>
          <a:lstStyle/>
          <a:p>
            <a:pPr eaLnBrk="1" hangingPunct="1"/>
            <a:r>
              <a:rPr lang="it-IT" altLang="it-IT" sz="3200" dirty="0" smtClean="0">
                <a:latin typeface="Times New Roman" pitchFamily="18" charset="0"/>
              </a:rPr>
              <a:t>RESPONSABILITA’</a:t>
            </a:r>
          </a:p>
        </p:txBody>
      </p:sp>
      <p:sp>
        <p:nvSpPr>
          <p:cNvPr id="14339" name="Rectangle 3"/>
          <p:cNvSpPr>
            <a:spLocks noGrp="1" noChangeArrowheads="1"/>
          </p:cNvSpPr>
          <p:nvPr>
            <p:ph type="body" idx="1"/>
          </p:nvPr>
        </p:nvSpPr>
        <p:spPr>
          <a:xfrm>
            <a:off x="457200" y="1268760"/>
            <a:ext cx="8229600" cy="5328890"/>
          </a:xfrm>
        </p:spPr>
        <p:txBody>
          <a:bodyPr/>
          <a:lstStyle/>
          <a:p>
            <a:pPr algn="just" eaLnBrk="1" hangingPunct="1">
              <a:buFont typeface="Wingdings" panose="05000000000000000000" pitchFamily="2" charset="2"/>
              <a:buChar char="q"/>
              <a:defRPr/>
            </a:pPr>
            <a:r>
              <a:rPr lang="it-IT" altLang="it-IT" sz="2400" b="1" dirty="0">
                <a:latin typeface="Times New Roman" panose="02020603050405020304" pitchFamily="18" charset="0"/>
              </a:rPr>
              <a:t>La responsabilità nei rapporti </a:t>
            </a:r>
            <a:r>
              <a:rPr lang="it-IT" altLang="it-IT" sz="2400" b="1" dirty="0" smtClean="0">
                <a:latin typeface="Times New Roman" panose="02020603050405020304" pitchFamily="18" charset="0"/>
              </a:rPr>
              <a:t>interni:</a:t>
            </a:r>
          </a:p>
          <a:p>
            <a:pPr algn="just" eaLnBrk="1" hangingPunct="1">
              <a:defRPr/>
            </a:pPr>
            <a:r>
              <a:rPr lang="it-IT" altLang="it-IT" sz="2400" i="1" dirty="0">
                <a:latin typeface="Times New Roman" panose="02020603050405020304" pitchFamily="18" charset="0"/>
              </a:rPr>
              <a:t>l'inadempienza di una delle imprese fa sorgere </a:t>
            </a:r>
            <a:r>
              <a:rPr lang="it-IT" altLang="it-IT" sz="2400" i="1" dirty="0" smtClean="0">
                <a:latin typeface="Times New Roman" panose="02020603050405020304" pitchFamily="18" charset="0"/>
              </a:rPr>
              <a:t>la </a:t>
            </a:r>
            <a:r>
              <a:rPr lang="it-IT" altLang="it-IT" sz="2400" i="1" dirty="0">
                <a:latin typeface="Times New Roman" panose="02020603050405020304" pitchFamily="18" charset="0"/>
              </a:rPr>
              <a:t>responsabilità nei confronti degli altri componenti della </a:t>
            </a:r>
            <a:r>
              <a:rPr lang="it-IT" altLang="it-IT" sz="2400" i="1" dirty="0" smtClean="0">
                <a:latin typeface="Times New Roman" panose="02020603050405020304" pitchFamily="18" charset="0"/>
              </a:rPr>
              <a:t>rete</a:t>
            </a:r>
          </a:p>
          <a:p>
            <a:pPr algn="just" eaLnBrk="1" hangingPunct="1">
              <a:buFont typeface="Wingdings" panose="05000000000000000000" pitchFamily="2" charset="2"/>
              <a:buChar char="q"/>
              <a:defRPr/>
            </a:pPr>
            <a:r>
              <a:rPr lang="it-IT" altLang="it-IT" sz="2400" b="1" dirty="0" smtClean="0">
                <a:latin typeface="Times New Roman" panose="02020603050405020304" pitchFamily="18" charset="0"/>
              </a:rPr>
              <a:t>La </a:t>
            </a:r>
            <a:r>
              <a:rPr lang="it-IT" altLang="it-IT" sz="2400" b="1" dirty="0">
                <a:latin typeface="Times New Roman" panose="02020603050405020304" pitchFamily="18" charset="0"/>
              </a:rPr>
              <a:t>responsabilità dell’organo </a:t>
            </a:r>
            <a:r>
              <a:rPr lang="it-IT" altLang="it-IT" sz="2400" b="1" dirty="0" smtClean="0">
                <a:latin typeface="Times New Roman" panose="02020603050405020304" pitchFamily="18" charset="0"/>
              </a:rPr>
              <a:t>comune:</a:t>
            </a:r>
          </a:p>
          <a:p>
            <a:pPr algn="just" eaLnBrk="1" hangingPunct="1">
              <a:buFont typeface="Arial" panose="020B0604020202020204" pitchFamily="34" charset="0"/>
              <a:buChar char="•"/>
              <a:defRPr/>
            </a:pPr>
            <a:r>
              <a:rPr lang="it-IT" altLang="it-IT" sz="2400" i="1" dirty="0">
                <a:latin typeface="Times New Roman" panose="02020603050405020304" pitchFamily="18" charset="0"/>
              </a:rPr>
              <a:t>nei confronti delle imprese mandanti, l’organo comune quale </a:t>
            </a:r>
          </a:p>
          <a:p>
            <a:pPr marL="0" indent="0" algn="just" eaLnBrk="1" hangingPunct="1">
              <a:buNone/>
              <a:defRPr/>
            </a:pPr>
            <a:r>
              <a:rPr lang="it-IT" altLang="it-IT" sz="2400" i="1" dirty="0" smtClean="0">
                <a:latin typeface="Times New Roman" panose="02020603050405020304" pitchFamily="18" charset="0"/>
              </a:rPr>
              <a:t>mandatario </a:t>
            </a:r>
            <a:r>
              <a:rPr lang="it-IT" altLang="it-IT" sz="2400" i="1" dirty="0">
                <a:latin typeface="Times New Roman" panose="02020603050405020304" pitchFamily="18" charset="0"/>
              </a:rPr>
              <a:t>(con o senza rappresentanza) </a:t>
            </a:r>
            <a:r>
              <a:rPr lang="it-IT" altLang="it-IT" sz="2400" i="1" dirty="0" smtClean="0">
                <a:latin typeface="Times New Roman" panose="02020603050405020304" pitchFamily="18" charset="0"/>
              </a:rPr>
              <a:t>resta soggetto alla </a:t>
            </a:r>
            <a:r>
              <a:rPr lang="it-IT" altLang="it-IT" sz="2400" i="1" dirty="0">
                <a:latin typeface="Times New Roman" panose="02020603050405020304" pitchFamily="18" charset="0"/>
              </a:rPr>
              <a:t>disciplina propria del mandato </a:t>
            </a:r>
            <a:r>
              <a:rPr lang="it-IT" altLang="it-IT" sz="2400" i="1" dirty="0" smtClean="0">
                <a:latin typeface="Times New Roman" panose="02020603050405020304" pitchFamily="18" charset="0"/>
              </a:rPr>
              <a:t>(</a:t>
            </a:r>
            <a:r>
              <a:rPr lang="it-IT" altLang="it-IT" sz="2400" i="1" dirty="0">
                <a:latin typeface="Times New Roman" panose="02020603050405020304" pitchFamily="18" charset="0"/>
              </a:rPr>
              <a:t>cfr. artt. 1703 e ss. cod. civ</a:t>
            </a:r>
            <a:r>
              <a:rPr lang="it-IT" altLang="it-IT" sz="2400" i="1" dirty="0" smtClean="0">
                <a:latin typeface="Times New Roman" panose="02020603050405020304" pitchFamily="18" charset="0"/>
              </a:rPr>
              <a:t>.)</a:t>
            </a:r>
            <a:endParaRPr lang="it-IT" altLang="it-IT" sz="2400" dirty="0" smtClean="0">
              <a:latin typeface="Times New Roman" panose="02020603050405020304" pitchFamily="18" charset="0"/>
            </a:endParaRPr>
          </a:p>
          <a:p>
            <a:pPr algn="just" eaLnBrk="1" hangingPunct="1">
              <a:buFont typeface="Wingdings" panose="05000000000000000000" pitchFamily="2" charset="2"/>
              <a:buChar char="q"/>
              <a:defRPr/>
            </a:pPr>
            <a:r>
              <a:rPr lang="it-IT" altLang="it-IT" sz="2400" b="1" dirty="0" smtClean="0">
                <a:latin typeface="Times New Roman" panose="02020603050405020304" pitchFamily="18" charset="0"/>
              </a:rPr>
              <a:t>La </a:t>
            </a:r>
            <a:r>
              <a:rPr lang="it-IT" altLang="it-IT" sz="2400" b="1" dirty="0">
                <a:latin typeface="Times New Roman" panose="02020603050405020304" pitchFamily="18" charset="0"/>
              </a:rPr>
              <a:t>responsabilità verso i </a:t>
            </a:r>
            <a:r>
              <a:rPr lang="it-IT" altLang="it-IT" sz="2400" b="1" dirty="0" smtClean="0">
                <a:latin typeface="Times New Roman" panose="02020603050405020304" pitchFamily="18" charset="0"/>
              </a:rPr>
              <a:t>terzi</a:t>
            </a:r>
            <a:r>
              <a:rPr lang="it-IT" altLang="it-IT" sz="2400" b="1" dirty="0">
                <a:latin typeface="Times New Roman" panose="02020603050405020304" pitchFamily="18" charset="0"/>
              </a:rPr>
              <a:t>:</a:t>
            </a:r>
          </a:p>
          <a:p>
            <a:pPr algn="just" eaLnBrk="1" hangingPunct="1">
              <a:defRPr/>
            </a:pPr>
            <a:r>
              <a:rPr lang="it-IT" altLang="it-IT" sz="2400" i="1" dirty="0" smtClean="0">
                <a:latin typeface="Times New Roman" panose="02020603050405020304" pitchFamily="18" charset="0"/>
              </a:rPr>
              <a:t>In </a:t>
            </a:r>
            <a:r>
              <a:rPr lang="it-IT" altLang="it-IT" sz="2400" i="1" dirty="0" smtClean="0">
                <a:latin typeface="Times New Roman" panose="02020603050405020304" pitchFamily="18" charset="0"/>
              </a:rPr>
              <a:t>presenza di fondo patrimoniale e di un organo comune per le obbligazioni assunte vi è autonomia patrimoniale </a:t>
            </a:r>
            <a:r>
              <a:rPr lang="it-IT" altLang="it-IT" sz="2400" i="1" dirty="0" smtClean="0">
                <a:latin typeface="Times New Roman" panose="02020603050405020304" pitchFamily="18" charset="0"/>
              </a:rPr>
              <a:t>perfetta,</a:t>
            </a:r>
          </a:p>
          <a:p>
            <a:pPr algn="just" eaLnBrk="1" hangingPunct="1">
              <a:defRPr/>
            </a:pPr>
            <a:r>
              <a:rPr lang="it-IT" altLang="it-IT" sz="2400" i="1" dirty="0" smtClean="0">
                <a:latin typeface="Times New Roman" panose="02020603050405020304" pitchFamily="18" charset="0"/>
              </a:rPr>
              <a:t>Se </a:t>
            </a:r>
            <a:r>
              <a:rPr lang="it-IT" altLang="it-IT" sz="2400" i="1" dirty="0" smtClean="0">
                <a:latin typeface="Times New Roman" panose="02020603050405020304" pitchFamily="18" charset="0"/>
              </a:rPr>
              <a:t>non vi è fondo comune delle obbligazioni rispondono solidalmente e direttamente le imprese aderenti</a:t>
            </a:r>
          </a:p>
          <a:p>
            <a:pPr marL="0" indent="0" algn="just" eaLnBrk="1" hangingPunct="1">
              <a:buFontTx/>
              <a:buNone/>
              <a:defRPr/>
            </a:pPr>
            <a:endParaRPr lang="it-IT" altLang="it-IT" sz="2000" dirty="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9A5A8D050BBC2749A628335EDB090226" ma:contentTypeVersion="2" ma:contentTypeDescription="Creare un nuovo documento." ma:contentTypeScope="" ma:versionID="1904433df4192533d30cacb908c15ab0">
  <xsd:schema xmlns:xsd="http://www.w3.org/2001/XMLSchema" xmlns:xs="http://www.w3.org/2001/XMLSchema" xmlns:p="http://schemas.microsoft.com/office/2006/metadata/properties" xmlns:ns2="466ab475-fcac-44a4-be42-d55f830380f6" targetNamespace="http://schemas.microsoft.com/office/2006/metadata/properties" ma:root="true" ma:fieldsID="07e786aad6a23d5606d7a6c60d686a81" ns2:_="">
    <xsd:import namespace="466ab475-fcac-44a4-be42-d55f830380f6"/>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6ab475-fcac-44a4-be42-d55f830380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142A80F-501D-4639-8C31-1BB188354A9B}">
  <ds:schemaRefs>
    <ds:schemaRef ds:uri="http://schemas.microsoft.com/sharepoint/v3/contenttype/forms"/>
  </ds:schemaRefs>
</ds:datastoreItem>
</file>

<file path=customXml/itemProps2.xml><?xml version="1.0" encoding="utf-8"?>
<ds:datastoreItem xmlns:ds="http://schemas.openxmlformats.org/officeDocument/2006/customXml" ds:itemID="{D717A0AF-CF7C-46A3-9157-888057F7E8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6ab475-fcac-44a4-be42-d55f830380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8454C1-2128-474F-967F-40522403DB83}">
  <ds:schemaRefs>
    <ds:schemaRef ds:uri="http://purl.org/dc/elements/1.1/"/>
    <ds:schemaRef ds:uri="http://schemas.microsoft.com/office/2006/metadata/properties"/>
    <ds:schemaRef ds:uri="466ab475-fcac-44a4-be42-d55f830380f6"/>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1252</TotalTime>
  <Words>1520</Words>
  <Application>Microsoft Office PowerPoint</Application>
  <PresentationFormat>Presentazione su schermo (4:3)</PresentationFormat>
  <Paragraphs>212</Paragraphs>
  <Slides>29</Slides>
  <Notes>1</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29</vt:i4>
      </vt:variant>
    </vt:vector>
  </HeadingPairs>
  <TitlesOfParts>
    <vt:vector size="36" baseType="lpstr">
      <vt:lpstr>Arial</vt:lpstr>
      <vt:lpstr>Calibri</vt:lpstr>
      <vt:lpstr>Courier New</vt:lpstr>
      <vt:lpstr>Sitka Subheading</vt:lpstr>
      <vt:lpstr>Times New Roman</vt:lpstr>
      <vt:lpstr>Wingdings</vt:lpstr>
      <vt:lpstr>Struttura predefinita</vt:lpstr>
      <vt:lpstr>CONSORZI E ALTRE FORME DI AGGREGAZIONE FRA IMPRESE</vt:lpstr>
      <vt:lpstr>NOZIONE DI CONSORZIO</vt:lpstr>
      <vt:lpstr>TIPOLOGIE CONSORZI</vt:lpstr>
      <vt:lpstr>ELEMENTI ESSENZIALI DEL CONSORZIO</vt:lpstr>
      <vt:lpstr>IL CONTRATTO DI CONSORZIO</vt:lpstr>
      <vt:lpstr>STRUTTURA ORGANIZZATIVA DEL CONSORZIO</vt:lpstr>
      <vt:lpstr>RESPONSABILITA’</vt:lpstr>
      <vt:lpstr>DISCIPLINA DEL FONDO CONSORTILE</vt:lpstr>
      <vt:lpstr>SCIOGLIMENTO INDIVIDUALE  DEL RAPPORTO CONTRATTUALE </vt:lpstr>
      <vt:lpstr>SOCIETA’ CONSORTILI</vt:lpstr>
      <vt:lpstr>IL GEIE</vt:lpstr>
      <vt:lpstr>FONTI NORMATIVE</vt:lpstr>
      <vt:lpstr>FINALITA’ SCOPO E OGGETTO DEL GEIE</vt:lpstr>
      <vt:lpstr>PARTI DEL CONTRATTO DI GEIE</vt:lpstr>
      <vt:lpstr>CARATTERI DEL CONTRATTO ISTITUTIVO DEL GEIE</vt:lpstr>
      <vt:lpstr>NULLITA’ DEL CONTRATTO ISTITUTIVO DEL GEIE</vt:lpstr>
      <vt:lpstr>RESPONSABILITA’ DEL GEIE VERSO I TERZI</vt:lpstr>
      <vt:lpstr>ASSOCIAZIONI TEMPORANEE DI IMPRESE</vt:lpstr>
      <vt:lpstr>DISCIPLINA ATI</vt:lpstr>
      <vt:lpstr>VANTAGGI DEL RICORSO ALLE ATI</vt:lpstr>
      <vt:lpstr>INTERESSI TUTELATI CON IL RICORSO ALLE ATI</vt:lpstr>
      <vt:lpstr>STRUTTURA ORGANIZZATIVA INTERNA DELLE ATI</vt:lpstr>
      <vt:lpstr>RAPPRESENTANZA DELLA CAPOGRUPPO</vt:lpstr>
      <vt:lpstr>RESPONSABILITA’ DELL’ATI NEI CONFRONTI DELL’ENTE COMMITTENTE</vt:lpstr>
      <vt:lpstr>FALLIMENTO DI UNA DELLE IMPRESE RIUNITE</vt:lpstr>
      <vt:lpstr>CONTRATTO DI RETE</vt:lpstr>
      <vt:lpstr>CARATTERISTICHE DEL CONTRATTO DI RETE</vt:lpstr>
      <vt:lpstr>Fondo patrimoniale</vt:lpstr>
      <vt:lpstr>RESPONSABILITA’</vt:lpstr>
    </vt:vector>
  </TitlesOfParts>
  <Company>UNIVERSITA' DI BARI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FABIANO - BELVISO</dc:creator>
  <cp:lastModifiedBy>dionigi scano</cp:lastModifiedBy>
  <cp:revision>49</cp:revision>
  <dcterms:created xsi:type="dcterms:W3CDTF">2013-09-16T08:22:33Z</dcterms:created>
  <dcterms:modified xsi:type="dcterms:W3CDTF">2024-10-15T17:01:06Z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0x0101009A5A8D050BBC2749A628335EDB090226</vt:lpwstr>
  </property>
</Properties>
</file>