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sldIdLst>
    <p:sldId id="268" r:id="rId5"/>
    <p:sldId id="270" r:id="rId6"/>
    <p:sldId id="271" r:id="rId7"/>
    <p:sldId id="256" r:id="rId8"/>
    <p:sldId id="257" r:id="rId9"/>
    <p:sldId id="258" r:id="rId10"/>
    <p:sldId id="259" r:id="rId11"/>
    <p:sldId id="260" r:id="rId12"/>
    <p:sldId id="261" r:id="rId13"/>
    <p:sldId id="273" r:id="rId14"/>
    <p:sldId id="274" r:id="rId15"/>
    <p:sldId id="275" r:id="rId16"/>
    <p:sldId id="276" r:id="rId17"/>
    <p:sldId id="262" r:id="rId18"/>
    <p:sldId id="263" r:id="rId19"/>
    <p:sldId id="269" r:id="rId20"/>
    <p:sldId id="264" r:id="rId21"/>
    <p:sldId id="265" r:id="rId22"/>
    <p:sldId id="266" r:id="rId23"/>
    <p:sldId id="267" r:id="rId2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CCFF33"/>
    <a:srgbClr val="003300"/>
    <a:srgbClr val="FF6699"/>
    <a:srgbClr val="CCECFF"/>
    <a:srgbClr val="003399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65A03-61E1-4DA3-89C6-207C223AB9D9}" type="datetimeFigureOut">
              <a:rPr lang="it-IT" smtClean="0"/>
              <a:t>14/10/2024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6072B-6ECD-40A6-9D8F-8B4D65F23B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0327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6072B-6ECD-40A6-9D8F-8B4D65F23B5E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9163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4B454-EC70-49F1-AF2F-11FD49D101E5}" type="datetimeFigureOut">
              <a:rPr lang="it-IT" smtClean="0"/>
              <a:pPr/>
              <a:t>14/10/2024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211EC-0A5C-44CE-A6E7-8A16E3E37A4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it-IT" sz="5400" b="1" cap="small" dirty="0"/>
              <a:t>l</a:t>
            </a:r>
            <a:r>
              <a:rPr lang="it-IT" sz="5400" b="1" cap="small" dirty="0" smtClean="0"/>
              <a:t>a concorrenza</a:t>
            </a:r>
            <a:endParaRPr lang="it-IT" sz="5400" b="1" cap="small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r>
              <a:rPr lang="it-IT" dirty="0" smtClean="0"/>
              <a:t>Mercato e concorrenza</a:t>
            </a:r>
          </a:p>
          <a:p>
            <a:r>
              <a:rPr lang="it-IT" dirty="0" smtClean="0"/>
              <a:t>Concorrenza perfetta ?</a:t>
            </a:r>
          </a:p>
          <a:p>
            <a:pPr lvl="1"/>
            <a:r>
              <a:rPr lang="it-IT" dirty="0" smtClean="0"/>
              <a:t>Difficoltà di accesso al mercato</a:t>
            </a:r>
          </a:p>
          <a:p>
            <a:pPr lvl="1"/>
            <a:r>
              <a:rPr lang="it-IT" dirty="0" smtClean="0"/>
              <a:t>Trend alla concentrazione       oligopolio</a:t>
            </a:r>
          </a:p>
          <a:p>
            <a:pPr lvl="1"/>
            <a:r>
              <a:rPr lang="it-IT" dirty="0" err="1" smtClean="0"/>
              <a:t>Lobbies</a:t>
            </a:r>
            <a:r>
              <a:rPr lang="it-IT" dirty="0" smtClean="0"/>
              <a:t> </a:t>
            </a:r>
            <a:r>
              <a:rPr lang="it-IT" i="1" dirty="0" smtClean="0"/>
              <a:t>- </a:t>
            </a:r>
            <a:r>
              <a:rPr lang="it-IT" i="1" dirty="0" err="1" smtClean="0"/>
              <a:t>Incumbent</a:t>
            </a:r>
            <a:r>
              <a:rPr lang="it-IT" dirty="0" smtClean="0"/>
              <a:t> vs. </a:t>
            </a:r>
            <a:r>
              <a:rPr lang="it-IT" i="1" dirty="0" smtClean="0"/>
              <a:t>new </a:t>
            </a:r>
            <a:r>
              <a:rPr lang="it-IT" i="1" dirty="0" err="1" smtClean="0"/>
              <a:t>entrant</a:t>
            </a:r>
            <a:endParaRPr lang="it-IT" i="1" dirty="0" smtClean="0"/>
          </a:p>
          <a:p>
            <a:pPr lvl="1"/>
            <a:r>
              <a:rPr lang="it-IT" dirty="0" smtClean="0"/>
              <a:t>Monopoli di fatto (</a:t>
            </a:r>
            <a:r>
              <a:rPr lang="it-IT" dirty="0" err="1" smtClean="0"/>
              <a:t>google</a:t>
            </a:r>
            <a:r>
              <a:rPr lang="it-IT" dirty="0" smtClean="0"/>
              <a:t>, </a:t>
            </a:r>
            <a:r>
              <a:rPr lang="it-IT" dirty="0" err="1" smtClean="0"/>
              <a:t>amazon</a:t>
            </a:r>
            <a:r>
              <a:rPr lang="it-IT" dirty="0" smtClean="0"/>
              <a:t>, </a:t>
            </a:r>
            <a:r>
              <a:rPr lang="it-IT" dirty="0" err="1" smtClean="0"/>
              <a:t>microsoft</a:t>
            </a:r>
            <a:r>
              <a:rPr lang="it-IT" dirty="0" smtClean="0"/>
              <a:t>)</a:t>
            </a:r>
          </a:p>
          <a:p>
            <a:pPr marL="84138" lvl="1" indent="373063">
              <a:buFont typeface="Arial" panose="020B0604020202020204" pitchFamily="34" charset="0"/>
              <a:buChar char="•"/>
            </a:pPr>
            <a:r>
              <a:rPr lang="it-IT" dirty="0" smtClean="0"/>
              <a:t>Buone pratiche limitative della concorrenza</a:t>
            </a:r>
          </a:p>
          <a:p>
            <a:pPr marL="84138" lvl="1" indent="373063">
              <a:buFont typeface="Arial" panose="020B0604020202020204" pitchFamily="34" charset="0"/>
              <a:buChar char="•"/>
            </a:pPr>
            <a:r>
              <a:rPr lang="it-IT" dirty="0" smtClean="0"/>
              <a:t>Limiti legali (41</a:t>
            </a:r>
            <a:r>
              <a:rPr lang="it-IT" baseline="30000" dirty="0" smtClean="0"/>
              <a:t>3 </a:t>
            </a:r>
            <a:r>
              <a:rPr lang="it-IT" dirty="0" err="1" smtClean="0"/>
              <a:t>cost</a:t>
            </a:r>
            <a:r>
              <a:rPr lang="it-IT" dirty="0" smtClean="0"/>
              <a:t>.), convenzionali (2596 c.c.) e concorrenza sleale (2598 c.c.)</a:t>
            </a:r>
          </a:p>
        </p:txBody>
      </p:sp>
      <p:sp>
        <p:nvSpPr>
          <p:cNvPr id="4" name="Freccia a destra 3"/>
          <p:cNvSpPr/>
          <p:nvPr/>
        </p:nvSpPr>
        <p:spPr>
          <a:xfrm>
            <a:off x="5102345" y="3501009"/>
            <a:ext cx="333751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753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90162"/>
            <a:ext cx="6858000" cy="1391576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it-IT" b="1" dirty="0" smtClean="0"/>
              <a:t>LA </a:t>
            </a:r>
            <a:r>
              <a:rPr lang="it-IT" b="1" dirty="0" smtClean="0"/>
              <a:t>DISCIPLINA DELLA </a:t>
            </a:r>
            <a:r>
              <a:rPr lang="it-IT" b="1" dirty="0" smtClean="0"/>
              <a:t>PUBBLICITA</a:t>
            </a:r>
            <a:r>
              <a:rPr lang="it-IT" b="1" dirty="0" smtClean="0"/>
              <a:t>’</a:t>
            </a:r>
            <a:endParaRPr lang="it-IT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02924" y="2721562"/>
            <a:ext cx="6858000" cy="2803124"/>
          </a:xfrm>
        </p:spPr>
        <p:txBody>
          <a:bodyPr>
            <a:normAutofit fontScale="92500" lnSpcReduction="10000"/>
          </a:bodyPr>
          <a:lstStyle/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una tutela anche per i consumatori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repressione di pubblicità ingannevole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pratiche commerciali scorrette ed ingannevoli</a:t>
            </a:r>
          </a:p>
          <a:p>
            <a:pPr algn="just"/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Pubblicità comparativa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66FFCC"/>
          </a:solidFill>
        </p:spPr>
        <p:txBody>
          <a:bodyPr/>
          <a:lstStyle/>
          <a:p>
            <a:pPr algn="ctr"/>
            <a:r>
              <a:rPr lang="it-IT" b="1" dirty="0" smtClean="0"/>
              <a:t>L’AUTODISCIPLINA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Il fenomeno pubblicitario</a:t>
            </a:r>
          </a:p>
          <a:p>
            <a:r>
              <a:rPr lang="it-IT" dirty="0" smtClean="0"/>
              <a:t>Gli interessi coinvolti</a:t>
            </a:r>
          </a:p>
          <a:p>
            <a:r>
              <a:rPr lang="it-IT" dirty="0" err="1" smtClean="0"/>
              <a:t>IAP</a:t>
            </a:r>
            <a:endParaRPr lang="it-IT" dirty="0" smtClean="0"/>
          </a:p>
          <a:p>
            <a:r>
              <a:rPr lang="it-IT" dirty="0" smtClean="0"/>
              <a:t>Il codice di autodisciplina</a:t>
            </a:r>
          </a:p>
          <a:p>
            <a:r>
              <a:rPr lang="it-IT" dirty="0" smtClean="0"/>
              <a:t>Le regole per l’adesione al codice</a:t>
            </a:r>
          </a:p>
          <a:p>
            <a:r>
              <a:rPr lang="it-IT" dirty="0" smtClean="0"/>
              <a:t>Giurì e comitato di controllo</a:t>
            </a:r>
          </a:p>
          <a:p>
            <a:r>
              <a:rPr lang="it-IT" dirty="0" smtClean="0"/>
              <a:t>L’attivazione delle regole ed il procedimento davanti al Giurì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31640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FF99CC"/>
          </a:solidFill>
        </p:spPr>
        <p:txBody>
          <a:bodyPr/>
          <a:lstStyle/>
          <a:p>
            <a:pPr algn="ctr"/>
            <a:r>
              <a:rPr lang="it-IT" b="1" dirty="0" smtClean="0"/>
              <a:t>LA PUBBLICITA’ INGANNEVOLE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Il codice del consumo</a:t>
            </a:r>
          </a:p>
          <a:p>
            <a:r>
              <a:rPr lang="it-IT" dirty="0" smtClean="0"/>
              <a:t>Requisiti del messaggio pubblicitario: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it-IT" dirty="0" smtClean="0"/>
              <a:t>Palese	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it-IT" dirty="0" smtClean="0"/>
              <a:t>Veritiera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it-IT" dirty="0" smtClean="0"/>
              <a:t>Corretta</a:t>
            </a:r>
          </a:p>
          <a:p>
            <a:r>
              <a:rPr lang="it-IT" dirty="0" smtClean="0"/>
              <a:t>La portata pregiudizievole del messaggio</a:t>
            </a:r>
          </a:p>
          <a:p>
            <a:r>
              <a:rPr lang="it-IT" dirty="0" smtClean="0"/>
              <a:t>I rimedi contro la pubblicità ingannevole</a:t>
            </a:r>
          </a:p>
        </p:txBody>
      </p:sp>
    </p:spTree>
    <p:extLst>
      <p:ext uri="{BB962C8B-B14F-4D97-AF65-F5344CB8AC3E}">
        <p14:creationId xmlns:p14="http://schemas.microsoft.com/office/powerpoint/2010/main" val="444724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552" y="1593850"/>
            <a:ext cx="7200897" cy="535127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it-IT" sz="2700" dirty="0"/>
              <a:t>LA PUBBLICITA’ COMPARATIVA – d.lgs. 145/2007</a:t>
            </a:r>
            <a:endParaRPr lang="it-IT" sz="27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61008" y="2202217"/>
            <a:ext cx="7200897" cy="336241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it-IT" sz="2550" dirty="0">
                <a:latin typeface="Agency FB" panose="020B0503020202020204" pitchFamily="34" charset="0"/>
              </a:rPr>
              <a:t>Tecnica pubblicitaria con cui un’impresa promuove i suoi beni o servizi mettendoli a confronto con quelli di un concorrente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Condizioni </a:t>
            </a:r>
            <a:r>
              <a:rPr lang="it-IT" dirty="0" smtClean="0"/>
              <a:t>di </a:t>
            </a:r>
            <a:r>
              <a:rPr lang="it-IT" dirty="0" smtClean="0"/>
              <a:t>liceità:</a:t>
            </a:r>
          </a:p>
          <a:p>
            <a:pPr lvl="1"/>
            <a:r>
              <a:rPr lang="it-IT" dirty="0"/>
              <a:t>a) non sia </a:t>
            </a:r>
            <a:r>
              <a:rPr lang="it-IT" dirty="0" smtClean="0"/>
              <a:t>ingannevole;</a:t>
            </a:r>
            <a:endParaRPr lang="it-IT" dirty="0"/>
          </a:p>
          <a:p>
            <a:pPr lvl="1"/>
            <a:r>
              <a:rPr lang="it-IT" dirty="0"/>
              <a:t>b) confronti beni o servizi che soddisfino gli stessi bisogni o si propongano gli stessi obiettivi</a:t>
            </a:r>
            <a:r>
              <a:rPr lang="it-IT" dirty="0" smtClean="0"/>
              <a:t>;</a:t>
            </a:r>
            <a:endParaRPr lang="it-IT" dirty="0"/>
          </a:p>
          <a:p>
            <a:pPr lvl="1"/>
            <a:r>
              <a:rPr lang="it-IT" dirty="0"/>
              <a:t>c) confronti oggettivamente una o più caratteristiche essenziali, pertinenti, verificabili e rappresentative (compreso eventualmente il prezzo) di tali beni e servizi</a:t>
            </a:r>
            <a:r>
              <a:rPr lang="it-IT" dirty="0" smtClean="0"/>
              <a:t>;</a:t>
            </a:r>
            <a:endParaRPr lang="it-IT" dirty="0"/>
          </a:p>
          <a:p>
            <a:pPr lvl="1"/>
            <a:r>
              <a:rPr lang="it-IT" dirty="0"/>
              <a:t>d) non ingeneri confusione sul mercato</a:t>
            </a:r>
            <a:r>
              <a:rPr lang="it-IT" dirty="0" smtClean="0"/>
              <a:t>;</a:t>
            </a:r>
            <a:endParaRPr lang="it-IT" dirty="0"/>
          </a:p>
          <a:p>
            <a:pPr lvl="1"/>
            <a:r>
              <a:rPr lang="it-IT" dirty="0"/>
              <a:t>e) non causi discredito o denigrazione di marchi, denominazioni commerciali, altri segni distintivi, beni, servizi, attività o posizione di un concorrente</a:t>
            </a:r>
            <a:r>
              <a:rPr lang="it-IT" dirty="0" smtClean="0"/>
              <a:t>;</a:t>
            </a:r>
            <a:endParaRPr lang="it-IT" dirty="0"/>
          </a:p>
          <a:p>
            <a:pPr lvl="1"/>
            <a:r>
              <a:rPr lang="it-IT" dirty="0"/>
              <a:t>f) per i beni recanti denominazione di origine, si riferisca in ogni caso a prodotti aventi la stessa denominazione</a:t>
            </a:r>
            <a:r>
              <a:rPr lang="it-IT" dirty="0" smtClean="0"/>
              <a:t>;</a:t>
            </a:r>
            <a:endParaRPr lang="it-IT" dirty="0"/>
          </a:p>
          <a:p>
            <a:pPr lvl="1"/>
            <a:r>
              <a:rPr lang="it-IT" dirty="0"/>
              <a:t>g) non tragga indebitamente vantaggio dalla notorietà connessa al marchio, alla denominazione commerciale ovvero ad altro segno distintivo di un concorrente o alle denominazioni di origine di prodotti concorrenti</a:t>
            </a:r>
            <a:r>
              <a:rPr lang="it-IT" dirty="0" smtClean="0"/>
              <a:t>;</a:t>
            </a:r>
            <a:endParaRPr lang="it-IT" dirty="0"/>
          </a:p>
          <a:p>
            <a:pPr lvl="1"/>
            <a:r>
              <a:rPr lang="it-IT" dirty="0"/>
              <a:t>h) non presenti un bene o un servizio come imitazione o contraffazione di beni o servizi protetti da un marchio o da una denominazione commerciale depositati.</a:t>
            </a:r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44752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it-IT" dirty="0" smtClean="0"/>
              <a:t>LA DISCIPLINA </a:t>
            </a:r>
            <a:r>
              <a:rPr lang="it-IT" i="1" dirty="0" smtClean="0"/>
              <a:t>ANTITRUST</a:t>
            </a:r>
            <a:endParaRPr lang="it-IT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it-IT" dirty="0" smtClean="0"/>
              <a:t>Libertà di iniziativa economica dei privati (art. 41 cost.)</a:t>
            </a:r>
          </a:p>
          <a:p>
            <a:pPr>
              <a:buNone/>
            </a:pPr>
            <a:r>
              <a:rPr lang="it-IT" dirty="0" smtClean="0"/>
              <a:t>					libertà di concorrenza</a:t>
            </a:r>
          </a:p>
          <a:p>
            <a:pPr>
              <a:buNone/>
            </a:pPr>
            <a:endParaRPr lang="it-IT" dirty="0" smtClean="0"/>
          </a:p>
          <a:p>
            <a:pPr algn="just">
              <a:buNone/>
            </a:pPr>
            <a:r>
              <a:rPr lang="it-IT" i="1" dirty="0" smtClean="0"/>
              <a:t>Come viene tutelata la concorrenza?</a:t>
            </a:r>
          </a:p>
          <a:p>
            <a:pPr algn="just">
              <a:buNone/>
            </a:pPr>
            <a:r>
              <a:rPr lang="it-IT" dirty="0" smtClean="0"/>
              <a:t>Con una  normativa antimonopolistica dettata:</a:t>
            </a:r>
          </a:p>
          <a:p>
            <a:pPr algn="just">
              <a:buNone/>
            </a:pPr>
            <a:r>
              <a:rPr lang="it-IT" dirty="0" smtClean="0"/>
              <a:t>		dal Trattato </a:t>
            </a:r>
            <a:r>
              <a:rPr lang="it-IT" dirty="0" smtClean="0"/>
              <a:t>UE </a:t>
            </a:r>
            <a:r>
              <a:rPr lang="it-IT" dirty="0" smtClean="0"/>
              <a:t>(mercato comunitario)</a:t>
            </a:r>
          </a:p>
          <a:p>
            <a:pPr algn="just" defTabSz="911225">
              <a:buNone/>
            </a:pPr>
            <a:r>
              <a:rPr lang="it-IT" dirty="0" smtClean="0"/>
              <a:t>		dalla legge antitrust (l. n. </a:t>
            </a:r>
            <a:r>
              <a:rPr lang="it-IT" dirty="0" smtClean="0"/>
              <a:t>287/1990, mercato italiano</a:t>
            </a:r>
            <a:r>
              <a:rPr lang="it-IT" dirty="0" smtClean="0"/>
              <a:t>)</a:t>
            </a:r>
          </a:p>
        </p:txBody>
      </p:sp>
      <p:sp>
        <p:nvSpPr>
          <p:cNvPr id="4" name="Freccia circolare a destra 3"/>
          <p:cNvSpPr/>
          <p:nvPr/>
        </p:nvSpPr>
        <p:spPr>
          <a:xfrm>
            <a:off x="3059832" y="2132856"/>
            <a:ext cx="864096" cy="720080"/>
          </a:xfrm>
          <a:prstGeom prst="curved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5" name="Freccia circolare a sinistra 4"/>
          <p:cNvSpPr/>
          <p:nvPr/>
        </p:nvSpPr>
        <p:spPr>
          <a:xfrm>
            <a:off x="6732240" y="2924944"/>
            <a:ext cx="1008112" cy="936104"/>
          </a:xfrm>
          <a:prstGeom prst="curvedLeftArrow">
            <a:avLst/>
          </a:prstGeom>
          <a:solidFill>
            <a:srgbClr val="FF66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6" name="Freccia a destra 5"/>
          <p:cNvSpPr/>
          <p:nvPr/>
        </p:nvSpPr>
        <p:spPr>
          <a:xfrm>
            <a:off x="611560" y="4653136"/>
            <a:ext cx="792088" cy="216024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a destra 6"/>
          <p:cNvSpPr/>
          <p:nvPr/>
        </p:nvSpPr>
        <p:spPr>
          <a:xfrm>
            <a:off x="611560" y="5157192"/>
            <a:ext cx="792088" cy="207640"/>
          </a:xfrm>
          <a:prstGeom prst="rightArrow">
            <a:avLst/>
          </a:prstGeom>
          <a:solidFill>
            <a:srgbClr val="00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it-IT" sz="3600" dirty="0" smtClean="0"/>
              <a:t>RAPPORTO TRA DISCIPLINA </a:t>
            </a:r>
            <a:r>
              <a:rPr lang="it-IT" sz="3600" i="1" dirty="0" smtClean="0"/>
              <a:t>ANTITRUST</a:t>
            </a:r>
            <a:r>
              <a:rPr lang="it-IT" sz="3600" dirty="0" smtClean="0"/>
              <a:t> COMUNITARIA E NAZIONALE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>
              <a:buNone/>
            </a:pPr>
            <a:r>
              <a:rPr lang="it-IT" sz="2800" dirty="0" smtClean="0"/>
              <a:t>Alla </a:t>
            </a:r>
            <a:r>
              <a:rPr lang="it-IT" sz="2800" u="sng" dirty="0" smtClean="0"/>
              <a:t>disciplina comunitaria </a:t>
            </a:r>
            <a:r>
              <a:rPr lang="it-IT" sz="2800" dirty="0" smtClean="0"/>
              <a:t>è riconosciuta una </a:t>
            </a:r>
            <a:r>
              <a:rPr lang="it-IT" sz="2800" u="sng" dirty="0" smtClean="0"/>
              <a:t>posizione </a:t>
            </a:r>
            <a:r>
              <a:rPr lang="it-IT" sz="2800" u="sng" dirty="0" err="1" smtClean="0"/>
              <a:t>sovraordinata</a:t>
            </a:r>
            <a:r>
              <a:rPr lang="it-IT" sz="2800" dirty="0" smtClean="0"/>
              <a:t> rispetto a quella nazionale (principio c.d. della “barriera unica”):</a:t>
            </a:r>
          </a:p>
          <a:p>
            <a:pPr marL="0">
              <a:buNone/>
            </a:pPr>
            <a:r>
              <a:rPr lang="it-IT" sz="2800" dirty="0" smtClean="0"/>
              <a:t>competenza residuale dell’AGCM</a:t>
            </a:r>
          </a:p>
          <a:p>
            <a:pPr marL="0">
              <a:buNone/>
            </a:pPr>
            <a:endParaRPr lang="it-IT" sz="2800" dirty="0" smtClean="0"/>
          </a:p>
          <a:p>
            <a:pPr marL="0">
              <a:buNone/>
            </a:pPr>
            <a:endParaRPr lang="it-IT" sz="2800" dirty="0" smtClean="0"/>
          </a:p>
          <a:p>
            <a:pPr marL="0">
              <a:buNone/>
            </a:pPr>
            <a:endParaRPr lang="it-IT" sz="2800" dirty="0" smtClean="0"/>
          </a:p>
          <a:p>
            <a:pPr marL="0" algn="just">
              <a:buNone/>
            </a:pPr>
            <a:r>
              <a:rPr lang="it-IT" sz="2800" dirty="0" smtClean="0"/>
              <a:t>Interpretazione </a:t>
            </a:r>
            <a:r>
              <a:rPr lang="it-IT" sz="2800" dirty="0" smtClean="0"/>
              <a:t>del diritto </a:t>
            </a:r>
            <a:r>
              <a:rPr lang="it-IT" sz="2800" i="1" dirty="0" smtClean="0"/>
              <a:t>antitrust</a:t>
            </a:r>
            <a:r>
              <a:rPr lang="it-IT" sz="2800" dirty="0"/>
              <a:t> </a:t>
            </a:r>
            <a:r>
              <a:rPr lang="it-IT" sz="2800" dirty="0" smtClean="0"/>
              <a:t>nazionale effettuato  </a:t>
            </a:r>
            <a:r>
              <a:rPr lang="it-IT" sz="2800" dirty="0"/>
              <a:t>sulla </a:t>
            </a:r>
            <a:r>
              <a:rPr lang="it-IT" sz="2800" dirty="0" smtClean="0"/>
              <a:t>base dei principi della disciplina </a:t>
            </a:r>
            <a:r>
              <a:rPr lang="it-IT" sz="2800" i="1" dirty="0" smtClean="0"/>
              <a:t>antitrust</a:t>
            </a:r>
            <a:r>
              <a:rPr lang="it-IT" sz="2800" dirty="0" smtClean="0"/>
              <a:t> comunitaria</a:t>
            </a:r>
            <a:endParaRPr lang="it-IT" sz="2800" dirty="0"/>
          </a:p>
        </p:txBody>
      </p:sp>
      <p:sp>
        <p:nvSpPr>
          <p:cNvPr id="4" name="Freccia circolare a sinistra 3"/>
          <p:cNvSpPr/>
          <p:nvPr/>
        </p:nvSpPr>
        <p:spPr>
          <a:xfrm>
            <a:off x="6804248" y="2927077"/>
            <a:ext cx="1224136" cy="1872208"/>
          </a:xfrm>
          <a:prstGeom prst="curvedLef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it-IT" b="1" dirty="0" smtClean="0"/>
              <a:t>Le funzioni dell’antitrust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417638"/>
            <a:ext cx="8784976" cy="611581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it-IT" dirty="0"/>
              <a:t>Se le imprese, invece di competere tra loro, offrendo ai consumatori prodotti e servizi sempre migliori e abbassando i prezzi, coordinano i propri comportamenti sul mercato per </a:t>
            </a:r>
            <a:r>
              <a:rPr lang="it-IT" b="1" dirty="0"/>
              <a:t>ripartirsi il mercato</a:t>
            </a:r>
            <a:r>
              <a:rPr lang="it-IT" dirty="0"/>
              <a:t>, aumentare i prezzi e/o per ridurre la possibilità di ingresso di nuove imprese, danneggiano i consumatori. L’Antitrust vigila perché questo non accada e sanziona chi viola le norme </a:t>
            </a:r>
            <a:r>
              <a:rPr lang="it-IT" dirty="0" smtClean="0"/>
              <a:t>a </a:t>
            </a:r>
            <a:r>
              <a:rPr lang="it-IT" dirty="0"/>
              <a:t>tutela della concorrenza. </a:t>
            </a:r>
            <a:endParaRPr lang="it-IT" dirty="0" smtClean="0"/>
          </a:p>
          <a:p>
            <a:pPr algn="just"/>
            <a:r>
              <a:rPr lang="it-IT" dirty="0" smtClean="0"/>
              <a:t>L’Autorità </a:t>
            </a:r>
            <a:r>
              <a:rPr lang="it-IT" dirty="0"/>
              <a:t>interviene anche quando </a:t>
            </a:r>
            <a:r>
              <a:rPr lang="it-IT" dirty="0" smtClean="0"/>
              <a:t>un’azienda </a:t>
            </a:r>
            <a:r>
              <a:rPr lang="it-IT" b="1" dirty="0" smtClean="0"/>
              <a:t>abusa della propria  </a:t>
            </a:r>
            <a:r>
              <a:rPr lang="it-IT" b="1" dirty="0"/>
              <a:t>posizione dominante </a:t>
            </a:r>
            <a:r>
              <a:rPr lang="it-IT" dirty="0" smtClean="0"/>
              <a:t>sul </a:t>
            </a:r>
            <a:r>
              <a:rPr lang="it-IT" dirty="0"/>
              <a:t>mercato, ad esempio chiudendo l’accesso al mercato ai potenziali concorrenti </a:t>
            </a:r>
            <a:r>
              <a:rPr lang="it-IT" dirty="0" smtClean="0"/>
              <a:t>o </a:t>
            </a:r>
            <a:r>
              <a:rPr lang="it-IT" dirty="0"/>
              <a:t>attuando politiche che escludano le imprese che già competono sullo stesso mercato, o ancora, imponendo ai consumatori prezzi troppo elevati.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Quando due o più imprese si fondono, o un’azienda ne compra un’altra, l’Antitrust verifica che la nuova impresa non acquisisca un eccessivo potere di mercato, o comunque che l’operazione non restringa gli spazi per la concorrenza. Se ritiene che esistano questi rischi può vietare la </a:t>
            </a:r>
            <a:r>
              <a:rPr lang="it-IT" b="1" dirty="0" smtClean="0"/>
              <a:t>concentrazione</a:t>
            </a:r>
            <a:r>
              <a:rPr lang="it-IT" dirty="0" smtClean="0"/>
              <a:t> </a:t>
            </a:r>
            <a:r>
              <a:rPr lang="it-IT" dirty="0"/>
              <a:t>o imporre misure che mitighino gli effetti </a:t>
            </a:r>
            <a:r>
              <a:rPr lang="it-IT" dirty="0" err="1"/>
              <a:t>anticompetitivi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652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FF6699"/>
          </a:solidFill>
          <a:effectLst>
            <a:softEdge rad="266700"/>
          </a:effectLst>
        </p:spPr>
        <p:txBody>
          <a:bodyPr>
            <a:normAutofit/>
          </a:bodyPr>
          <a:lstStyle/>
          <a:p>
            <a:r>
              <a:rPr lang="it-IT" b="1" dirty="0" smtClean="0"/>
              <a:t>Le fattispecie </a:t>
            </a:r>
            <a:r>
              <a:rPr lang="it-IT" b="1" dirty="0" smtClean="0"/>
              <a:t>anticoncorrenziali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		</a:t>
            </a:r>
            <a:r>
              <a:rPr lang="it-IT" b="1" u="sng" dirty="0" smtClean="0"/>
              <a:t>intese</a:t>
            </a:r>
            <a:r>
              <a:rPr lang="it-IT" dirty="0" smtClean="0"/>
              <a:t> restrittive della concorrenza</a:t>
            </a:r>
          </a:p>
          <a:p>
            <a:pPr>
              <a:buNone/>
            </a:pPr>
            <a:r>
              <a:rPr lang="it-IT" dirty="0" smtClean="0"/>
              <a:t>		(artt. 2 e 4, l. n. 287/1990)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		</a:t>
            </a:r>
            <a:r>
              <a:rPr lang="it-IT" b="1" u="sng" dirty="0" smtClean="0"/>
              <a:t>abuso di posizione dominante</a:t>
            </a:r>
          </a:p>
          <a:p>
            <a:pPr>
              <a:buNone/>
            </a:pPr>
            <a:r>
              <a:rPr lang="it-IT" dirty="0" smtClean="0"/>
              <a:t>		(art. 3, l. n. 287/1990)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		</a:t>
            </a:r>
            <a:r>
              <a:rPr lang="it-IT" b="1" u="sng" dirty="0" smtClean="0"/>
              <a:t>concentrazioni</a:t>
            </a:r>
          </a:p>
          <a:p>
            <a:pPr>
              <a:buNone/>
            </a:pPr>
            <a:r>
              <a:rPr lang="it-IT" dirty="0" smtClean="0"/>
              <a:t>		(artt. 5 e 7, l. n. 287/1990)</a:t>
            </a:r>
            <a:endParaRPr lang="it-IT" dirty="0"/>
          </a:p>
        </p:txBody>
      </p:sp>
      <p:sp>
        <p:nvSpPr>
          <p:cNvPr id="4" name="Freccia a destra 3"/>
          <p:cNvSpPr/>
          <p:nvPr/>
        </p:nvSpPr>
        <p:spPr>
          <a:xfrm>
            <a:off x="605386" y="2083619"/>
            <a:ext cx="792088" cy="432048"/>
          </a:xfrm>
          <a:prstGeom prst="rightArrow">
            <a:avLst/>
          </a:prstGeom>
          <a:solidFill>
            <a:srgbClr val="6600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a destra 4"/>
          <p:cNvSpPr/>
          <p:nvPr/>
        </p:nvSpPr>
        <p:spPr>
          <a:xfrm>
            <a:off x="605386" y="3431133"/>
            <a:ext cx="792088" cy="432048"/>
          </a:xfrm>
          <a:prstGeom prst="rightArrow">
            <a:avLst/>
          </a:prstGeom>
          <a:solidFill>
            <a:srgbClr val="00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a destra 5"/>
          <p:cNvSpPr/>
          <p:nvPr/>
        </p:nvSpPr>
        <p:spPr>
          <a:xfrm>
            <a:off x="605386" y="4878884"/>
            <a:ext cx="792088" cy="432048"/>
          </a:xfrm>
          <a:prstGeom prst="rightArrow">
            <a:avLst/>
          </a:prstGeom>
          <a:solidFill>
            <a:srgbClr val="00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it-IT" dirty="0" smtClean="0">
                <a:ln>
                  <a:solidFill>
                    <a:schemeClr val="accent1"/>
                  </a:solidFill>
                </a:ln>
              </a:rPr>
              <a:t>LE INTESE</a:t>
            </a:r>
            <a:endParaRPr lang="it-IT" dirty="0">
              <a:ln>
                <a:solidFill>
                  <a:schemeClr val="accent1"/>
                </a:solidFill>
              </a:ln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925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smtClean="0"/>
              <a:t>		</a:t>
            </a:r>
            <a:r>
              <a:rPr lang="it-IT" sz="2200" dirty="0" smtClean="0"/>
              <a:t>	verticali</a:t>
            </a:r>
          </a:p>
          <a:p>
            <a:pPr>
              <a:buNone/>
            </a:pPr>
            <a:r>
              <a:rPr lang="it-IT" sz="2200" b="1" dirty="0" smtClean="0"/>
              <a:t>intese</a:t>
            </a:r>
          </a:p>
          <a:p>
            <a:pPr>
              <a:buNone/>
            </a:pPr>
            <a:r>
              <a:rPr lang="it-IT" sz="2200" dirty="0" smtClean="0"/>
              <a:t>			orizzontali</a:t>
            </a:r>
          </a:p>
          <a:p>
            <a:pPr marL="0">
              <a:buNone/>
            </a:pPr>
            <a:endParaRPr lang="it-IT" sz="2200" dirty="0" smtClean="0"/>
          </a:p>
          <a:p>
            <a:pPr marL="0">
              <a:buNone/>
              <a:tabLst>
                <a:tab pos="6362700" algn="l"/>
                <a:tab pos="7889875" algn="l"/>
              </a:tabLst>
            </a:pPr>
            <a:r>
              <a:rPr lang="it-IT" sz="2200" dirty="0" smtClean="0"/>
              <a:t>… </a:t>
            </a:r>
            <a:r>
              <a:rPr lang="it-IT" sz="2200" i="1" dirty="0" smtClean="0"/>
              <a:t>se </a:t>
            </a:r>
            <a:r>
              <a:rPr lang="it-IT" sz="2200" i="1" dirty="0" smtClean="0"/>
              <a:t>rilevanti </a:t>
            </a:r>
            <a:r>
              <a:rPr lang="it-IT" sz="2200" dirty="0" smtClean="0"/>
              <a:t>( </a:t>
            </a:r>
            <a:r>
              <a:rPr lang="it-IT" sz="2200" dirty="0" smtClean="0"/>
              <a:t>cioè </a:t>
            </a:r>
            <a:r>
              <a:rPr lang="it-IT" sz="2200" dirty="0" smtClean="0"/>
              <a:t>alterano </a:t>
            </a:r>
            <a:r>
              <a:rPr lang="it-IT" sz="2200" dirty="0" smtClean="0"/>
              <a:t>in maniera consistente il gioco della </a:t>
            </a:r>
            <a:r>
              <a:rPr lang="it-IT" sz="2200" dirty="0" smtClean="0"/>
              <a:t>concorrenza</a:t>
            </a:r>
            <a:r>
              <a:rPr lang="it-IT" sz="2200" dirty="0" smtClean="0"/>
              <a:t>) …</a:t>
            </a:r>
          </a:p>
          <a:p>
            <a:pPr marL="0" indent="0">
              <a:buNone/>
            </a:pPr>
            <a:endParaRPr lang="it-IT" sz="2200" dirty="0"/>
          </a:p>
          <a:p>
            <a:pPr marL="0" indent="0">
              <a:buNone/>
            </a:pPr>
            <a:r>
              <a:rPr lang="it-IT" sz="2200" dirty="0" smtClean="0"/>
              <a:t>sono </a:t>
            </a:r>
            <a:r>
              <a:rPr lang="it-IT" sz="2200" b="1" u="sng" dirty="0" smtClean="0"/>
              <a:t>NULLE</a:t>
            </a:r>
            <a:r>
              <a:rPr lang="it-IT" sz="2200" dirty="0" smtClean="0"/>
              <a:t>, </a:t>
            </a:r>
            <a:r>
              <a:rPr lang="it-IT" sz="2200" dirty="0" smtClean="0"/>
              <a:t>ma sono </a:t>
            </a:r>
            <a:r>
              <a:rPr lang="it-IT" sz="2200" dirty="0" smtClean="0"/>
              <a:t>previste </a:t>
            </a:r>
            <a:r>
              <a:rPr lang="it-IT" sz="2200" i="1" u="sng" dirty="0" smtClean="0"/>
              <a:t>esenzioni</a:t>
            </a:r>
            <a:r>
              <a:rPr lang="it-IT" sz="2200" dirty="0" smtClean="0"/>
              <a:t> temporanee dal divieto di intese </a:t>
            </a:r>
            <a:r>
              <a:rPr lang="it-IT" sz="2200" dirty="0" smtClean="0"/>
              <a:t>anticoncorrenziali</a:t>
            </a:r>
          </a:p>
          <a:p>
            <a:pPr marL="0">
              <a:buNone/>
            </a:pPr>
            <a:endParaRPr lang="it-IT" dirty="0"/>
          </a:p>
        </p:txBody>
      </p:sp>
      <p:sp>
        <p:nvSpPr>
          <p:cNvPr id="4" name="Parentesi graffa aperta 3"/>
          <p:cNvSpPr/>
          <p:nvPr/>
        </p:nvSpPr>
        <p:spPr>
          <a:xfrm>
            <a:off x="1763688" y="1772816"/>
            <a:ext cx="360040" cy="86409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in giù 4"/>
          <p:cNvSpPr/>
          <p:nvPr/>
        </p:nvSpPr>
        <p:spPr>
          <a:xfrm>
            <a:off x="683568" y="2601840"/>
            <a:ext cx="288032" cy="792088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circolare a sinistra 5"/>
          <p:cNvSpPr/>
          <p:nvPr/>
        </p:nvSpPr>
        <p:spPr>
          <a:xfrm>
            <a:off x="2483768" y="3861048"/>
            <a:ext cx="432048" cy="792088"/>
          </a:xfrm>
          <a:prstGeom prst="curvedLeftArrow">
            <a:avLst/>
          </a:prstGeom>
          <a:solidFill>
            <a:srgbClr val="FF66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it-IT" b="1" dirty="0" smtClean="0"/>
              <a:t>L’ABUSO </a:t>
            </a:r>
            <a:r>
              <a:rPr lang="it-IT" b="1" dirty="0" err="1" smtClean="0"/>
              <a:t>DI</a:t>
            </a:r>
            <a:r>
              <a:rPr lang="it-IT" b="1" dirty="0" smtClean="0"/>
              <a:t> POSIZIONE DOMINANTE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>
              <a:buNone/>
            </a:pPr>
            <a:r>
              <a:rPr lang="it-IT" dirty="0" smtClean="0"/>
              <a:t>E’ in posizione dominante l’impresa che possa agire nel mercato in maniera indipendente:</a:t>
            </a:r>
          </a:p>
          <a:p>
            <a:pPr marL="0">
              <a:buNone/>
            </a:pPr>
            <a:r>
              <a:rPr lang="it-IT" dirty="0" smtClean="0"/>
              <a:t>	imponendo prezzi o condizioni inique (prezzi c.d. predatori);</a:t>
            </a:r>
          </a:p>
          <a:p>
            <a:pPr marL="0">
              <a:buNone/>
            </a:pPr>
            <a:r>
              <a:rPr lang="it-IT" dirty="0" smtClean="0"/>
              <a:t>	imponendo o limitando la produzione, gli sbocchi e accessi al mercato e allo </a:t>
            </a:r>
            <a:r>
              <a:rPr lang="it-IT" dirty="0" err="1" smtClean="0"/>
              <a:t>svil</a:t>
            </a:r>
            <a:r>
              <a:rPr lang="it-IT" dirty="0" smtClean="0"/>
              <a:t>. tecnico;</a:t>
            </a:r>
          </a:p>
          <a:p>
            <a:pPr marL="0">
              <a:buNone/>
            </a:pPr>
            <a:r>
              <a:rPr lang="it-IT" dirty="0" smtClean="0"/>
              <a:t>	con comportamenti discriminatori;</a:t>
            </a:r>
          </a:p>
          <a:p>
            <a:pPr marL="0">
              <a:buNone/>
            </a:pPr>
            <a:r>
              <a:rPr lang="it-IT" dirty="0" smtClean="0"/>
              <a:t>	stipulando contratti c.d. “leganti”.</a:t>
            </a:r>
          </a:p>
          <a:p>
            <a:pPr marL="0">
              <a:buNone/>
            </a:pPr>
            <a:r>
              <a:rPr lang="it-IT" dirty="0" smtClean="0"/>
              <a:t>Lo sfruttamento abusivo della posizione dominante è </a:t>
            </a:r>
            <a:r>
              <a:rPr lang="it-IT" u="sng" dirty="0" smtClean="0"/>
              <a:t>VIETATO</a:t>
            </a:r>
            <a:r>
              <a:rPr lang="it-IT" dirty="0" smtClean="0"/>
              <a:t> e il divieto non ammette eccezioni.</a:t>
            </a:r>
            <a:endParaRPr lang="it-IT" dirty="0"/>
          </a:p>
        </p:txBody>
      </p:sp>
      <p:sp>
        <p:nvSpPr>
          <p:cNvPr id="4" name="Freccia a destra 3"/>
          <p:cNvSpPr/>
          <p:nvPr/>
        </p:nvSpPr>
        <p:spPr>
          <a:xfrm>
            <a:off x="611560" y="2420888"/>
            <a:ext cx="720080" cy="360040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a destra 4"/>
          <p:cNvSpPr/>
          <p:nvPr/>
        </p:nvSpPr>
        <p:spPr>
          <a:xfrm>
            <a:off x="611560" y="3212976"/>
            <a:ext cx="720080" cy="360040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a destra 5"/>
          <p:cNvSpPr/>
          <p:nvPr/>
        </p:nvSpPr>
        <p:spPr>
          <a:xfrm>
            <a:off x="611560" y="4509120"/>
            <a:ext cx="720080" cy="36004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a destra 6"/>
          <p:cNvSpPr/>
          <p:nvPr/>
        </p:nvSpPr>
        <p:spPr>
          <a:xfrm>
            <a:off x="611560" y="4077072"/>
            <a:ext cx="720080" cy="360040"/>
          </a:xfrm>
          <a:prstGeom prst="right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CCFF33"/>
          </a:solidFill>
        </p:spPr>
        <p:txBody>
          <a:bodyPr/>
          <a:lstStyle/>
          <a:p>
            <a:r>
              <a:rPr lang="it-IT" b="1" cap="small" dirty="0" smtClean="0"/>
              <a:t>Concorrenza imperfetta</a:t>
            </a:r>
            <a:endParaRPr lang="it-IT" b="1" cap="small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Monopoli ed oligopoli ammissibili se di interesse generale</a:t>
            </a:r>
          </a:p>
          <a:p>
            <a:pPr marL="0" indent="0">
              <a:buNone/>
            </a:pPr>
            <a:endParaRPr lang="it-IT" dirty="0" smtClean="0"/>
          </a:p>
          <a:p>
            <a:r>
              <a:rPr lang="it-IT" dirty="0" smtClean="0"/>
              <a:t>Verso una </a:t>
            </a:r>
            <a:r>
              <a:rPr lang="it-IT" i="1" dirty="0" err="1" smtClean="0"/>
              <a:t>workable</a:t>
            </a:r>
            <a:r>
              <a:rPr lang="it-IT" i="1" dirty="0" smtClean="0"/>
              <a:t> </a:t>
            </a:r>
            <a:r>
              <a:rPr lang="it-IT" i="1" dirty="0" err="1" smtClean="0"/>
              <a:t>competition</a:t>
            </a:r>
            <a:endParaRPr lang="it-IT" dirty="0" smtClean="0"/>
          </a:p>
          <a:p>
            <a:pPr algn="just"/>
            <a:endParaRPr lang="it-IT" dirty="0"/>
          </a:p>
          <a:p>
            <a:pPr algn="just"/>
            <a:r>
              <a:rPr lang="it-IT" dirty="0" smtClean="0"/>
              <a:t> </a:t>
            </a:r>
            <a:r>
              <a:rPr lang="it-IT" dirty="0"/>
              <a:t>Fonti normative:– Artt. 41 e 43 </a:t>
            </a:r>
            <a:r>
              <a:rPr lang="it-IT" dirty="0" err="1"/>
              <a:t>Cost</a:t>
            </a:r>
            <a:r>
              <a:rPr lang="it-IT" dirty="0"/>
              <a:t>– Art. 2595 c.c.– Artt. 101 e 102 TFUE– Regolamento 139/2004/CE (Concentrazioni)– Regolamento 1/2003/CE (Intese e abusi di posizione dominante)– L. 287/1990 (Legge Antitrust)</a:t>
            </a:r>
          </a:p>
        </p:txBody>
      </p:sp>
    </p:spTree>
    <p:extLst>
      <p:ext uri="{BB962C8B-B14F-4D97-AF65-F5344CB8AC3E}">
        <p14:creationId xmlns:p14="http://schemas.microsoft.com/office/powerpoint/2010/main" val="55918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it-IT" b="1" dirty="0" smtClean="0"/>
              <a:t>LE CONCENTRAZIONI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sz="3000" dirty="0" smtClean="0"/>
              <a:t>realizzate mediante</a:t>
            </a:r>
          </a:p>
          <a:p>
            <a:pPr>
              <a:buNone/>
            </a:pPr>
            <a:r>
              <a:rPr lang="it-IT" sz="3000" dirty="0" smtClean="0"/>
              <a:t>		fusione;</a:t>
            </a:r>
          </a:p>
          <a:p>
            <a:pPr>
              <a:buNone/>
            </a:pPr>
            <a:r>
              <a:rPr lang="it-IT" sz="3000" dirty="0" smtClean="0"/>
              <a:t>		acquisto del controllo;</a:t>
            </a:r>
          </a:p>
          <a:p>
            <a:pPr>
              <a:buNone/>
            </a:pPr>
            <a:r>
              <a:rPr lang="it-IT" sz="3000" dirty="0" smtClean="0"/>
              <a:t>		costituzione di una impresa comune.</a:t>
            </a:r>
          </a:p>
          <a:p>
            <a:pPr>
              <a:buNone/>
            </a:pPr>
            <a:endParaRPr lang="it-IT" sz="3000" dirty="0" smtClean="0"/>
          </a:p>
          <a:p>
            <a:pPr marL="0">
              <a:buNone/>
            </a:pPr>
            <a:endParaRPr lang="it-IT" sz="3000" dirty="0" smtClean="0"/>
          </a:p>
          <a:p>
            <a:pPr marL="0">
              <a:buNone/>
            </a:pPr>
            <a:r>
              <a:rPr lang="it-IT" sz="3000" dirty="0" smtClean="0"/>
              <a:t>Obbligo </a:t>
            </a:r>
            <a:r>
              <a:rPr lang="it-IT" sz="3000" dirty="0" smtClean="0"/>
              <a:t>di comunicazione preventiva all’AGCM al superamento di determinate soglie di fatturato</a:t>
            </a:r>
            <a:endParaRPr lang="it-IT" sz="3000" dirty="0"/>
          </a:p>
        </p:txBody>
      </p:sp>
      <p:sp>
        <p:nvSpPr>
          <p:cNvPr id="4" name="Freccia a destra 3"/>
          <p:cNvSpPr/>
          <p:nvPr/>
        </p:nvSpPr>
        <p:spPr>
          <a:xfrm>
            <a:off x="683568" y="2276872"/>
            <a:ext cx="648072" cy="360040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a destra 4"/>
          <p:cNvSpPr/>
          <p:nvPr/>
        </p:nvSpPr>
        <p:spPr>
          <a:xfrm>
            <a:off x="683568" y="2780928"/>
            <a:ext cx="648072" cy="360040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a destra 5"/>
          <p:cNvSpPr/>
          <p:nvPr/>
        </p:nvSpPr>
        <p:spPr>
          <a:xfrm>
            <a:off x="683568" y="3356992"/>
            <a:ext cx="648072" cy="360040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in giù 7"/>
          <p:cNvSpPr/>
          <p:nvPr/>
        </p:nvSpPr>
        <p:spPr>
          <a:xfrm>
            <a:off x="3851920" y="37424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FF99FF"/>
          </a:solidFill>
        </p:spPr>
        <p:txBody>
          <a:bodyPr/>
          <a:lstStyle/>
          <a:p>
            <a:r>
              <a:rPr lang="it-IT" b="1" cap="small" dirty="0"/>
              <a:t>l</a:t>
            </a:r>
            <a:r>
              <a:rPr lang="it-IT" b="1" cap="small" dirty="0" smtClean="0"/>
              <a:t>imitazioni della concorrenza</a:t>
            </a:r>
            <a:endParaRPr lang="it-IT" b="1" cap="small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r>
              <a:rPr lang="it-IT" sz="2800" dirty="0" smtClean="0"/>
              <a:t>Monopoli legali                           </a:t>
            </a:r>
            <a:r>
              <a:rPr lang="it-IT" dirty="0" smtClean="0"/>
              <a:t>+    </a:t>
            </a:r>
          </a:p>
          <a:p>
            <a:endParaRPr lang="it-IT" dirty="0"/>
          </a:p>
          <a:p>
            <a:endParaRPr lang="it-IT" dirty="0" smtClean="0"/>
          </a:p>
          <a:p>
            <a:pPr algn="just"/>
            <a:r>
              <a:rPr lang="it-IT" sz="2800" dirty="0" smtClean="0"/>
              <a:t>Obbligo a contrarre e parità di condizioni (2597 c.c.)</a:t>
            </a:r>
          </a:p>
          <a:p>
            <a:pPr algn="just"/>
            <a:r>
              <a:rPr lang="it-IT" sz="2800" dirty="0" smtClean="0"/>
              <a:t>Patti limitativi concorrenza (2596 c.c.):</a:t>
            </a:r>
          </a:p>
          <a:p>
            <a:pPr lvl="1" algn="just"/>
            <a:r>
              <a:rPr lang="it-IT" sz="2400" dirty="0" smtClean="0"/>
              <a:t>prova per iscritto</a:t>
            </a:r>
          </a:p>
          <a:p>
            <a:pPr lvl="1" algn="just"/>
            <a:r>
              <a:rPr lang="it-IT" sz="2400" dirty="0" smtClean="0"/>
              <a:t>zona delimitata</a:t>
            </a:r>
          </a:p>
          <a:p>
            <a:pPr lvl="1" algn="just"/>
            <a:r>
              <a:rPr lang="it-IT" sz="2400" dirty="0" err="1"/>
              <a:t>m</a:t>
            </a:r>
            <a:r>
              <a:rPr lang="it-IT" sz="2400" dirty="0" err="1" smtClean="0"/>
              <a:t>ax</a:t>
            </a:r>
            <a:r>
              <a:rPr lang="it-IT" sz="2400" dirty="0" smtClean="0"/>
              <a:t> 5 anni 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it-IT" sz="2400" dirty="0" smtClean="0"/>
              <a:t>Patti limitativi spesso in contrasto con disciplina antitrust</a:t>
            </a:r>
          </a:p>
          <a:p>
            <a:endParaRPr lang="it-IT" dirty="0"/>
          </a:p>
        </p:txBody>
      </p:sp>
      <p:sp>
        <p:nvSpPr>
          <p:cNvPr id="4" name="AutoShape 2" descr="terremoto dell'FFO premiale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1627472"/>
            <a:ext cx="1944216" cy="1312783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9257" y="1531938"/>
            <a:ext cx="1728192" cy="1320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36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152127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/>
          <a:lstStyle/>
          <a:p>
            <a:r>
              <a:rPr lang="it-IT" dirty="0" smtClean="0"/>
              <a:t>LA CONCORRENZA SLEALE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87624" y="1628800"/>
            <a:ext cx="6696744" cy="482453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it-IT" sz="2600" dirty="0" smtClean="0">
                <a:solidFill>
                  <a:schemeClr val="tx1"/>
                </a:solidFill>
              </a:rPr>
              <a:t>La concorrenza deve svolgersi in modo corretto e leale, questo è il fine della relativa disciplina (2598 – 2601 c.c.)</a:t>
            </a:r>
          </a:p>
          <a:p>
            <a:pPr algn="l"/>
            <a:endParaRPr lang="it-IT" sz="2600" b="1" dirty="0">
              <a:solidFill>
                <a:schemeClr val="tx1"/>
              </a:solidFill>
            </a:endParaRPr>
          </a:p>
          <a:p>
            <a:pPr algn="l"/>
            <a:r>
              <a:rPr lang="it-IT" sz="2600" b="1" dirty="0" smtClean="0">
                <a:solidFill>
                  <a:schemeClr val="tx1"/>
                </a:solidFill>
              </a:rPr>
              <a:t>Presupposti </a:t>
            </a:r>
            <a:r>
              <a:rPr lang="it-IT" sz="2600" b="1" dirty="0" smtClean="0">
                <a:solidFill>
                  <a:schemeClr val="tx1"/>
                </a:solidFill>
              </a:rPr>
              <a:t>soggettivi:</a:t>
            </a:r>
          </a:p>
          <a:p>
            <a:pPr marL="514350" indent="-514350" algn="l"/>
            <a:r>
              <a:rPr lang="it-IT" dirty="0" smtClean="0">
                <a:solidFill>
                  <a:schemeClr val="tx1"/>
                </a:solidFill>
              </a:rPr>
              <a:t>			</a:t>
            </a:r>
            <a:r>
              <a:rPr lang="it-IT" sz="2000" dirty="0" smtClean="0">
                <a:solidFill>
                  <a:schemeClr val="tx1"/>
                </a:solidFill>
              </a:rPr>
              <a:t>●</a:t>
            </a:r>
            <a:r>
              <a:rPr lang="it-IT" sz="2000" dirty="0" smtClean="0"/>
              <a:t> </a:t>
            </a:r>
            <a:r>
              <a:rPr lang="it-IT" sz="2000" b="1" dirty="0" smtClean="0">
                <a:solidFill>
                  <a:schemeClr val="tx1"/>
                </a:solidFill>
              </a:rPr>
              <a:t>Qualità di imprenditore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		(sia il soggetto attivo sia il soggetto passivo)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		eccezione: le associazioni professionali</a:t>
            </a:r>
          </a:p>
          <a:p>
            <a:pPr algn="l"/>
            <a:endParaRPr lang="it-IT" sz="2000" dirty="0">
              <a:solidFill>
                <a:schemeClr val="tx1"/>
              </a:solidFill>
            </a:endParaRP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		●</a:t>
            </a:r>
            <a:r>
              <a:rPr lang="it-IT" sz="2000" dirty="0" smtClean="0"/>
              <a:t> </a:t>
            </a:r>
            <a:r>
              <a:rPr lang="it-IT" sz="2000" b="1" dirty="0" smtClean="0">
                <a:solidFill>
                  <a:schemeClr val="tx1"/>
                </a:solidFill>
              </a:rPr>
              <a:t>Rapporto </a:t>
            </a:r>
            <a:r>
              <a:rPr lang="it-IT" sz="2000" b="1" dirty="0" smtClean="0">
                <a:solidFill>
                  <a:schemeClr val="tx1"/>
                </a:solidFill>
              </a:rPr>
              <a:t>concorrenziale</a:t>
            </a:r>
          </a:p>
          <a:p>
            <a:pPr algn="l"/>
            <a:endParaRPr lang="it-IT" sz="2000" b="1" dirty="0" smtClean="0">
              <a:solidFill>
                <a:schemeClr val="tx1"/>
              </a:solidFill>
            </a:endParaRPr>
          </a:p>
          <a:p>
            <a:pPr algn="l"/>
            <a:endParaRPr lang="it-IT" sz="2000" dirty="0" smtClean="0">
              <a:solidFill>
                <a:schemeClr val="tx1"/>
              </a:solidFill>
            </a:endParaRP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concorrenza verticale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			concorrenza diretta e potenziale</a:t>
            </a:r>
            <a:endParaRPr lang="it-IT" sz="2000" dirty="0">
              <a:solidFill>
                <a:schemeClr val="tx1"/>
              </a:solidFill>
            </a:endParaRPr>
          </a:p>
        </p:txBody>
      </p:sp>
      <p:cxnSp>
        <p:nvCxnSpPr>
          <p:cNvPr id="5" name="Connettore 2 4"/>
          <p:cNvCxnSpPr/>
          <p:nvPr/>
        </p:nvCxnSpPr>
        <p:spPr>
          <a:xfrm flipH="1">
            <a:off x="2051720" y="4982775"/>
            <a:ext cx="115212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>
            <a:off x="5580112" y="5054783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it-IT" b="1" dirty="0" smtClean="0"/>
              <a:t>LE FATTISPECIE DELL’ART. 2598</a:t>
            </a:r>
            <a:endParaRPr lang="it-IT" b="1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it-IT" sz="2200" b="1" dirty="0" smtClean="0"/>
              <a:t>1.    </a:t>
            </a:r>
            <a:r>
              <a:rPr lang="it-IT" sz="2200" b="1" u="sng" dirty="0" smtClean="0"/>
              <a:t>GLI ATTI CONFUSORI:</a:t>
            </a:r>
          </a:p>
          <a:p>
            <a:pPr marL="514350" indent="-514350">
              <a:buNone/>
            </a:pPr>
            <a:r>
              <a:rPr lang="it-IT" sz="1800" dirty="0"/>
              <a:t>	</a:t>
            </a:r>
            <a:r>
              <a:rPr lang="it-IT" sz="1800" dirty="0" smtClean="0"/>
              <a:t>			</a:t>
            </a:r>
          </a:p>
          <a:p>
            <a:pPr marL="514350" indent="-514350">
              <a:buNone/>
            </a:pPr>
            <a:r>
              <a:rPr lang="it-IT" sz="1800" dirty="0"/>
              <a:t>	</a:t>
            </a:r>
            <a:r>
              <a:rPr lang="it-IT" sz="1800" dirty="0" smtClean="0"/>
              <a:t>			Imitazione degli altrui</a:t>
            </a:r>
          </a:p>
          <a:p>
            <a:pPr marL="514350" indent="-514350">
              <a:buNone/>
            </a:pPr>
            <a:r>
              <a:rPr lang="it-IT" sz="1800" dirty="0"/>
              <a:t>	</a:t>
            </a:r>
            <a:r>
              <a:rPr lang="it-IT" sz="1800" dirty="0" smtClean="0"/>
              <a:t>			segni distintivi tipici</a:t>
            </a:r>
          </a:p>
          <a:p>
            <a:pPr marL="514350" indent="-514350">
              <a:buNone/>
            </a:pPr>
            <a:r>
              <a:rPr lang="it-IT" sz="1800" dirty="0" smtClean="0"/>
              <a:t>● Uso di nomi o di segni</a:t>
            </a:r>
          </a:p>
          <a:p>
            <a:pPr marL="514350" indent="-514350">
              <a:buNone/>
            </a:pPr>
            <a:r>
              <a:rPr lang="it-IT" sz="1800" dirty="0" smtClean="0"/>
              <a:t> distintivi </a:t>
            </a:r>
            <a:r>
              <a:rPr lang="it-IT" sz="1800" dirty="0" err="1" smtClean="0"/>
              <a:t>confusori</a:t>
            </a:r>
            <a:endParaRPr lang="it-IT" sz="1800" dirty="0" smtClean="0"/>
          </a:p>
          <a:p>
            <a:pPr marL="514350" indent="-514350">
              <a:buNone/>
            </a:pPr>
            <a:r>
              <a:rPr lang="it-IT" sz="1800" dirty="0" smtClean="0"/>
              <a:t>				Imitazione degli altrui</a:t>
            </a:r>
          </a:p>
          <a:p>
            <a:pPr marL="514350" indent="-514350">
              <a:buNone/>
            </a:pPr>
            <a:r>
              <a:rPr lang="it-IT" sz="1800" dirty="0"/>
              <a:t>	</a:t>
            </a:r>
            <a:r>
              <a:rPr lang="it-IT" sz="1800" dirty="0" smtClean="0"/>
              <a:t>			segni distintivi atipici</a:t>
            </a:r>
          </a:p>
          <a:p>
            <a:pPr marL="514350" indent="-514350">
              <a:buNone/>
            </a:pPr>
            <a:r>
              <a:rPr lang="it-IT" sz="1800" dirty="0"/>
              <a:t>	</a:t>
            </a:r>
            <a:r>
              <a:rPr lang="it-IT" sz="1800" dirty="0" smtClean="0"/>
              <a:t>			(marchio di fatto e ditta irregolare)</a:t>
            </a:r>
          </a:p>
          <a:p>
            <a:pPr marL="514350" indent="-514350">
              <a:buNone/>
            </a:pPr>
            <a:endParaRPr lang="it-IT" sz="1800" dirty="0"/>
          </a:p>
          <a:p>
            <a:pPr marL="514350" indent="-514350">
              <a:buNone/>
            </a:pPr>
            <a:r>
              <a:rPr lang="it-IT" sz="1800" dirty="0" smtClean="0"/>
              <a:t>● Imitazione servile di prodotti altrui</a:t>
            </a:r>
          </a:p>
          <a:p>
            <a:pPr marL="514350" indent="-514350">
              <a:buNone/>
            </a:pPr>
            <a:endParaRPr lang="it-IT" sz="1800" dirty="0"/>
          </a:p>
          <a:p>
            <a:pPr marL="514350" indent="-514350">
              <a:buNone/>
            </a:pPr>
            <a:r>
              <a:rPr lang="it-IT" sz="1800" dirty="0" smtClean="0"/>
              <a:t>	(tutela nella forma esterna e coordinamento</a:t>
            </a:r>
          </a:p>
          <a:p>
            <a:pPr marL="514350" indent="-514350">
              <a:buNone/>
            </a:pPr>
            <a:r>
              <a:rPr lang="it-IT" sz="1800" dirty="0"/>
              <a:t>	</a:t>
            </a:r>
            <a:r>
              <a:rPr lang="it-IT" sz="1800" dirty="0" smtClean="0"/>
              <a:t> con brevetti per modello industriale)</a:t>
            </a:r>
          </a:p>
          <a:p>
            <a:pPr marL="514350" indent="-514350">
              <a:buNone/>
            </a:pPr>
            <a:endParaRPr lang="it-IT" sz="1800" dirty="0"/>
          </a:p>
          <a:p>
            <a:pPr marL="514350" indent="-514350">
              <a:buNone/>
            </a:pPr>
            <a:r>
              <a:rPr lang="it-IT" sz="1800" dirty="0" smtClean="0"/>
              <a:t>● Gli altri atti di concorrenza </a:t>
            </a:r>
            <a:r>
              <a:rPr lang="it-IT" sz="1800" dirty="0" err="1" smtClean="0"/>
              <a:t>confusoria</a:t>
            </a:r>
            <a:endParaRPr lang="it-IT" sz="1800" dirty="0" smtClean="0"/>
          </a:p>
          <a:p>
            <a:pPr marL="514350" indent="-514350">
              <a:buNone/>
            </a:pPr>
            <a:r>
              <a:rPr lang="it-IT" sz="1800" dirty="0" smtClean="0"/>
              <a:t>	(clausola generale)</a:t>
            </a:r>
          </a:p>
          <a:p>
            <a:pPr marL="514350" indent="-514350">
              <a:buNone/>
            </a:pPr>
            <a:endParaRPr lang="it-IT" dirty="0"/>
          </a:p>
        </p:txBody>
      </p:sp>
      <p:cxnSp>
        <p:nvCxnSpPr>
          <p:cNvPr id="9" name="Connettore 2 8"/>
          <p:cNvCxnSpPr/>
          <p:nvPr/>
        </p:nvCxnSpPr>
        <p:spPr>
          <a:xfrm>
            <a:off x="2411760" y="443711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flipV="1">
            <a:off x="2771800" y="2420888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>
            <a:off x="2771800" y="2996952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514350" indent="-514350">
              <a:buAutoNum type="arabicPeriod" startAt="2"/>
            </a:pPr>
            <a:r>
              <a:rPr lang="it-IT" sz="2400" b="1" u="sng" dirty="0" smtClean="0"/>
              <a:t>DENIGRAZIONE E APPROPRIAZIONE </a:t>
            </a:r>
            <a:r>
              <a:rPr lang="it-IT" sz="2400" b="1" u="sng" dirty="0" err="1" smtClean="0"/>
              <a:t>DI</a:t>
            </a:r>
            <a:r>
              <a:rPr lang="it-IT" sz="2400" b="1" u="sng" dirty="0" smtClean="0"/>
              <a:t> PREGI:</a:t>
            </a:r>
          </a:p>
          <a:p>
            <a:pPr marL="514350" indent="-514350">
              <a:buNone/>
            </a:pPr>
            <a:r>
              <a:rPr lang="it-IT" sz="2000" b="1" dirty="0" smtClean="0"/>
              <a:t>	(falsano gli elementi di valutazione dei consumatori)</a:t>
            </a:r>
          </a:p>
          <a:p>
            <a:pPr marL="514350" indent="-514350">
              <a:buNone/>
            </a:pPr>
            <a:endParaRPr lang="it-IT" sz="2000" b="1" dirty="0"/>
          </a:p>
          <a:p>
            <a:pPr marL="514350" indent="-514350">
              <a:buNone/>
            </a:pPr>
            <a:r>
              <a:rPr lang="it-IT" sz="2000" b="1" dirty="0" smtClean="0"/>
              <a:t>				</a:t>
            </a:r>
            <a:r>
              <a:rPr lang="it-IT" sz="2000" u="sng" dirty="0" smtClean="0"/>
              <a:t>Comparazione</a:t>
            </a:r>
            <a:r>
              <a:rPr lang="it-IT" sz="2000" dirty="0" smtClean="0"/>
              <a:t> (pubblicità comparativa)</a:t>
            </a:r>
          </a:p>
          <a:p>
            <a:pPr marL="514350" indent="-514350">
              <a:buNone/>
            </a:pPr>
            <a:r>
              <a:rPr lang="it-IT" sz="2000" dirty="0" smtClean="0"/>
              <a:t>● </a:t>
            </a:r>
            <a:r>
              <a:rPr lang="it-IT" sz="2000" b="1" dirty="0" smtClean="0"/>
              <a:t>Denigrazione</a:t>
            </a:r>
          </a:p>
          <a:p>
            <a:pPr marL="514350" indent="-514350">
              <a:buNone/>
            </a:pPr>
            <a:r>
              <a:rPr lang="it-IT" sz="2000" dirty="0" smtClean="0"/>
              <a:t>(veridicità delle informazioni)	</a:t>
            </a:r>
            <a:r>
              <a:rPr lang="it-IT" sz="2000" u="sng" dirty="0" smtClean="0"/>
              <a:t>Magnificazione</a:t>
            </a:r>
          </a:p>
          <a:p>
            <a:pPr marL="514350" indent="-514350">
              <a:buNone/>
            </a:pPr>
            <a:r>
              <a:rPr lang="it-IT" sz="2000" dirty="0"/>
              <a:t>	</a:t>
            </a:r>
            <a:r>
              <a:rPr lang="it-IT" sz="2000" dirty="0" smtClean="0"/>
              <a:t>				(pubblicità iperbolica)</a:t>
            </a:r>
            <a:endParaRPr lang="it-IT" sz="2000" dirty="0"/>
          </a:p>
          <a:p>
            <a:pPr marL="514350" indent="-514350">
              <a:buNone/>
            </a:pPr>
            <a:endParaRPr lang="it-IT" b="1" u="sng" dirty="0" smtClean="0"/>
          </a:p>
          <a:p>
            <a:pPr marL="514350" indent="-514350">
              <a:buNone/>
            </a:pPr>
            <a:r>
              <a:rPr lang="it-IT" sz="2000" dirty="0" smtClean="0"/>
              <a:t>					</a:t>
            </a:r>
            <a:r>
              <a:rPr lang="it-IT" sz="2000" u="sng" dirty="0" err="1" smtClean="0"/>
              <a:t>Autoattribuzione</a:t>
            </a:r>
            <a:r>
              <a:rPr lang="it-IT" sz="2000" u="sng" dirty="0" smtClean="0"/>
              <a:t> di pregi altrui</a:t>
            </a:r>
          </a:p>
          <a:p>
            <a:pPr marL="514350" indent="-514350">
              <a:buNone/>
            </a:pPr>
            <a:r>
              <a:rPr lang="it-IT" sz="2000" dirty="0" smtClean="0"/>
              <a:t>					(pubblicità parassitaria)</a:t>
            </a:r>
          </a:p>
          <a:p>
            <a:pPr marL="514350" indent="-514350">
              <a:buNone/>
            </a:pPr>
            <a:r>
              <a:rPr lang="it-IT" sz="2000" dirty="0" smtClean="0"/>
              <a:t>● </a:t>
            </a:r>
            <a:r>
              <a:rPr lang="it-IT" sz="2000" b="1" dirty="0" smtClean="0"/>
              <a:t>Appropriazione di pregi</a:t>
            </a:r>
            <a:endParaRPr lang="it-IT" sz="2000" b="1" dirty="0"/>
          </a:p>
          <a:p>
            <a:pPr marL="514350" indent="-514350">
              <a:buNone/>
            </a:pPr>
            <a:r>
              <a:rPr lang="it-IT" sz="2000" dirty="0" smtClean="0"/>
              <a:t>					</a:t>
            </a:r>
            <a:r>
              <a:rPr lang="it-IT" sz="2000" u="sng" dirty="0" smtClean="0"/>
              <a:t>Agganciamento</a:t>
            </a:r>
          </a:p>
          <a:p>
            <a:pPr marL="514350" indent="-514350">
              <a:buNone/>
            </a:pPr>
            <a:r>
              <a:rPr lang="it-IT" sz="2000" dirty="0" smtClean="0"/>
              <a:t>					(pubblicità per riferimento)</a:t>
            </a:r>
          </a:p>
          <a:p>
            <a:pPr marL="514350" indent="-514350">
              <a:buNone/>
            </a:pPr>
            <a:endParaRPr lang="it-IT" dirty="0"/>
          </a:p>
        </p:txBody>
      </p:sp>
      <p:cxnSp>
        <p:nvCxnSpPr>
          <p:cNvPr id="5" name="Connettore 2 4"/>
          <p:cNvCxnSpPr/>
          <p:nvPr/>
        </p:nvCxnSpPr>
        <p:spPr>
          <a:xfrm flipV="1">
            <a:off x="2195736" y="2060848"/>
            <a:ext cx="108012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>
            <a:off x="2267744" y="2348880"/>
            <a:ext cx="187220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 flipV="1">
            <a:off x="3347864" y="4221088"/>
            <a:ext cx="72008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3347864" y="4725144"/>
            <a:ext cx="79208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457200" indent="-457200">
              <a:buAutoNum type="arabicPeriod" startAt="3"/>
            </a:pPr>
            <a:r>
              <a:rPr lang="it-IT" sz="2400" b="1" u="sng" dirty="0" smtClean="0"/>
              <a:t>LE FATTISPECIE </a:t>
            </a:r>
            <a:r>
              <a:rPr lang="it-IT" sz="2400" b="1" u="sng" dirty="0" smtClean="0"/>
              <a:t>TIPIZZATE DELLA </a:t>
            </a:r>
            <a:r>
              <a:rPr lang="it-IT" sz="2400" b="1" u="sng" dirty="0" smtClean="0"/>
              <a:t>CLAUSOLA GENERALE</a:t>
            </a:r>
          </a:p>
          <a:p>
            <a:pPr marL="457200" indent="-457200">
              <a:buNone/>
            </a:pPr>
            <a:endParaRPr lang="it-IT" sz="2400" b="1" u="sng" dirty="0"/>
          </a:p>
          <a:p>
            <a:pPr marL="457200" indent="-457200">
              <a:buNone/>
            </a:pPr>
            <a:endParaRPr lang="it-IT" sz="2400" b="1" u="sng" dirty="0" smtClean="0"/>
          </a:p>
          <a:p>
            <a:pPr marL="457200" indent="-457200">
              <a:buNone/>
            </a:pPr>
            <a:r>
              <a:rPr lang="it-IT" sz="2000" dirty="0" smtClean="0"/>
              <a:t>● </a:t>
            </a:r>
            <a:r>
              <a:rPr lang="it-IT" sz="2000" b="1" dirty="0" smtClean="0"/>
              <a:t>Atti che alterano le condizioni di mercato</a:t>
            </a:r>
          </a:p>
          <a:p>
            <a:pPr marL="457200" indent="-457200">
              <a:buNone/>
            </a:pPr>
            <a:endParaRPr lang="it-IT" sz="2000" dirty="0"/>
          </a:p>
          <a:p>
            <a:pPr marL="457200" indent="-457200">
              <a:buFont typeface="Calibri" pitchFamily="34" charset="0"/>
              <a:buChar char="–"/>
            </a:pPr>
            <a:r>
              <a:rPr lang="it-IT" sz="2000" dirty="0" smtClean="0"/>
              <a:t>Mendacio concorrenziale (pubblicità menzognera)</a:t>
            </a:r>
          </a:p>
          <a:p>
            <a:pPr marL="457200" indent="-457200">
              <a:buFont typeface="Calibri" pitchFamily="34" charset="0"/>
              <a:buChar char="–"/>
            </a:pPr>
            <a:r>
              <a:rPr lang="it-IT" sz="2000" dirty="0" smtClean="0"/>
              <a:t>Vendite sottocosto</a:t>
            </a:r>
          </a:p>
          <a:p>
            <a:pPr marL="457200" indent="-457200">
              <a:buNone/>
            </a:pPr>
            <a:endParaRPr lang="it-IT" sz="2000" dirty="0"/>
          </a:p>
          <a:p>
            <a:pPr marL="457200" indent="-457200">
              <a:buNone/>
            </a:pPr>
            <a:r>
              <a:rPr lang="it-IT" sz="2000" b="1" dirty="0" smtClean="0"/>
              <a:t>● Atti contro un determinato concorrente</a:t>
            </a:r>
          </a:p>
          <a:p>
            <a:pPr marL="457200" indent="-457200">
              <a:buNone/>
            </a:pPr>
            <a:endParaRPr lang="it-IT" sz="2000" dirty="0"/>
          </a:p>
          <a:p>
            <a:pPr marL="457200" indent="-457200">
              <a:buFont typeface="Calibri" pitchFamily="34" charset="0"/>
              <a:buChar char="–"/>
            </a:pPr>
            <a:r>
              <a:rPr lang="it-IT" sz="2000" dirty="0" smtClean="0"/>
              <a:t>Storno di dipendenti</a:t>
            </a:r>
          </a:p>
          <a:p>
            <a:pPr marL="457200" indent="-457200">
              <a:buFont typeface="Calibri" pitchFamily="34" charset="0"/>
              <a:buChar char="–"/>
            </a:pPr>
            <a:r>
              <a:rPr lang="it-IT" sz="2000" dirty="0"/>
              <a:t>S</a:t>
            </a:r>
            <a:r>
              <a:rPr lang="it-IT" sz="2000" dirty="0" smtClean="0"/>
              <a:t>ottrazione dei segreti aziendali</a:t>
            </a:r>
          </a:p>
          <a:p>
            <a:pPr marL="457200" indent="-457200">
              <a:buFont typeface="Calibri" pitchFamily="34" charset="0"/>
              <a:buChar char="–"/>
            </a:pPr>
            <a:r>
              <a:rPr lang="it-IT" sz="2000" dirty="0" smtClean="0"/>
              <a:t>Concorrenza dell’ex dipendente</a:t>
            </a:r>
          </a:p>
          <a:p>
            <a:pPr marL="457200" indent="-457200">
              <a:buFont typeface="Calibri" pitchFamily="34" charset="0"/>
              <a:buChar char="–"/>
            </a:pPr>
            <a:r>
              <a:rPr lang="it-IT" sz="2000" dirty="0" smtClean="0"/>
              <a:t>Concorrenza parassitaria</a:t>
            </a:r>
          </a:p>
          <a:p>
            <a:pPr marL="457200" indent="-457200">
              <a:buFont typeface="Calibri" pitchFamily="34" charset="0"/>
              <a:buChar char="–"/>
            </a:pPr>
            <a:r>
              <a:rPr lang="it-IT" sz="2000" dirty="0" smtClean="0"/>
              <a:t>Boicottaggio</a:t>
            </a:r>
          </a:p>
          <a:p>
            <a:endParaRPr lang="it-IT" dirty="0"/>
          </a:p>
        </p:txBody>
      </p:sp>
      <p:cxnSp>
        <p:nvCxnSpPr>
          <p:cNvPr id="5" name="Connettore 2 4"/>
          <p:cNvCxnSpPr/>
          <p:nvPr/>
        </p:nvCxnSpPr>
        <p:spPr>
          <a:xfrm>
            <a:off x="2697817" y="1988840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>
            <a:off x="2703518" y="371703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5364088" y="692696"/>
            <a:ext cx="1800200" cy="14401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it-IT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“gli altri atti non conformi ai principi di correttezza professionale idonei a danneggiare …”</a:t>
            </a:r>
            <a:endParaRPr kumimoji="0" lang="it-IT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it-IT" b="1" u="sng" dirty="0"/>
              <a:t>Presupposti oggettivi:</a:t>
            </a:r>
            <a:br>
              <a:rPr lang="it-IT" b="1" u="sng" dirty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it-IT" sz="2400" dirty="0" smtClean="0">
                <a:solidFill>
                  <a:schemeClr val="tx1"/>
                </a:solidFill>
              </a:rPr>
              <a:t>			</a:t>
            </a:r>
            <a:r>
              <a:rPr lang="it-IT" sz="2400" dirty="0" smtClean="0"/>
              <a:t> </a:t>
            </a:r>
          </a:p>
          <a:p>
            <a:pPr marL="0" indent="0" algn="just">
              <a:buNone/>
            </a:pPr>
            <a:r>
              <a:rPr lang="it-IT" sz="2400" dirty="0" smtClean="0">
                <a:solidFill>
                  <a:schemeClr val="tx1"/>
                </a:solidFill>
              </a:rPr>
              <a:t>● </a:t>
            </a:r>
            <a:r>
              <a:rPr lang="it-IT" sz="2400" b="1" dirty="0" smtClean="0">
                <a:solidFill>
                  <a:schemeClr val="tx1"/>
                </a:solidFill>
              </a:rPr>
              <a:t>VIOLAZIONE DEI PRINCIPI DI </a:t>
            </a:r>
            <a:r>
              <a:rPr lang="it-IT" sz="2400" b="1" dirty="0" smtClean="0"/>
              <a:t>C</a:t>
            </a:r>
            <a:r>
              <a:rPr lang="it-IT" sz="2400" b="1" dirty="0" smtClean="0">
                <a:solidFill>
                  <a:schemeClr val="tx1"/>
                </a:solidFill>
              </a:rPr>
              <a:t>ORRETTEZZA </a:t>
            </a:r>
            <a:r>
              <a:rPr lang="it-IT" sz="2400" b="1" dirty="0" smtClean="0">
                <a:solidFill>
                  <a:schemeClr val="tx1"/>
                </a:solidFill>
              </a:rPr>
              <a:t>PROFESSIONALE</a:t>
            </a:r>
          </a:p>
          <a:p>
            <a:pPr marL="0" indent="0" algn="just">
              <a:buNone/>
            </a:pPr>
            <a:r>
              <a:rPr lang="it-IT" sz="1800" dirty="0" smtClean="0">
                <a:solidFill>
                  <a:schemeClr val="tx1"/>
                </a:solidFill>
              </a:rPr>
              <a:t>		(correttezza professionale nel senso di </a:t>
            </a:r>
            <a:r>
              <a:rPr lang="it-IT" sz="1800" b="1" dirty="0" smtClean="0">
                <a:solidFill>
                  <a:schemeClr val="tx1"/>
                </a:solidFill>
              </a:rPr>
              <a:t>morale corrente</a:t>
            </a:r>
            <a:r>
              <a:rPr lang="it-IT" sz="1800" dirty="0" smtClean="0">
                <a:solidFill>
                  <a:schemeClr val="tx1"/>
                </a:solidFill>
              </a:rPr>
              <a:t>)</a:t>
            </a:r>
          </a:p>
          <a:p>
            <a:pPr marL="0" indent="0" algn="just">
              <a:buNone/>
            </a:pPr>
            <a:endParaRPr lang="it-IT" sz="24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it-IT" sz="2400" dirty="0" smtClean="0">
                <a:solidFill>
                  <a:schemeClr val="tx1"/>
                </a:solidFill>
              </a:rPr>
              <a:t>● </a:t>
            </a:r>
            <a:r>
              <a:rPr lang="it-IT" sz="2400" b="1" dirty="0" smtClean="0">
                <a:solidFill>
                  <a:schemeClr val="tx1"/>
                </a:solidFill>
              </a:rPr>
              <a:t>DANNO CONCORRENZIALE</a:t>
            </a:r>
          </a:p>
          <a:p>
            <a:pPr algn="just"/>
            <a:endParaRPr lang="it-IT" sz="24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it-IT" sz="24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it-IT" sz="2400" dirty="0"/>
              <a:t>	</a:t>
            </a:r>
            <a:r>
              <a:rPr lang="it-IT" sz="2400" dirty="0" smtClean="0"/>
              <a:t>		</a:t>
            </a:r>
            <a:r>
              <a:rPr lang="it-IT" sz="2400" b="1" dirty="0"/>
              <a:t>reale </a:t>
            </a:r>
            <a:r>
              <a:rPr lang="it-IT" sz="2400" dirty="0"/>
              <a:t>o</a:t>
            </a:r>
            <a:r>
              <a:rPr lang="it-IT" sz="2400" b="1" dirty="0"/>
              <a:t> potenziale</a:t>
            </a:r>
          </a:p>
          <a:p>
            <a:pPr marL="0" indent="0" algn="just">
              <a:buNone/>
            </a:pPr>
            <a:r>
              <a:rPr lang="it-IT" sz="2400" dirty="0" smtClean="0">
                <a:solidFill>
                  <a:schemeClr val="tx1"/>
                </a:solidFill>
              </a:rPr>
              <a:t>				</a:t>
            </a:r>
            <a:endParaRPr lang="it-IT" sz="2400" b="1" dirty="0">
              <a:solidFill>
                <a:schemeClr val="tx1"/>
              </a:solidFill>
            </a:endParaRPr>
          </a:p>
        </p:txBody>
      </p:sp>
      <p:cxnSp>
        <p:nvCxnSpPr>
          <p:cNvPr id="5" name="Connettore 2 4"/>
          <p:cNvCxnSpPr/>
          <p:nvPr/>
        </p:nvCxnSpPr>
        <p:spPr>
          <a:xfrm>
            <a:off x="4139952" y="386104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ccia in giù 3"/>
          <p:cNvSpPr/>
          <p:nvPr/>
        </p:nvSpPr>
        <p:spPr>
          <a:xfrm>
            <a:off x="3995936" y="369588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CCECFF"/>
          </a:solidFill>
        </p:spPr>
        <p:txBody>
          <a:bodyPr/>
          <a:lstStyle/>
          <a:p>
            <a:r>
              <a:rPr lang="it-IT" dirty="0" smtClean="0"/>
              <a:t>TUTELA DELLA CONCORRENZA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idx="1"/>
          </p:nvPr>
        </p:nvSpPr>
        <p:spPr>
          <a:xfrm>
            <a:off x="683568" y="1556792"/>
            <a:ext cx="8229600" cy="4525963"/>
          </a:xfrm>
        </p:spPr>
        <p:txBody>
          <a:bodyPr/>
          <a:lstStyle/>
          <a:p>
            <a:r>
              <a:rPr lang="it-IT" b="1" dirty="0"/>
              <a:t>Azione di concorrenza sleale</a:t>
            </a:r>
          </a:p>
          <a:p>
            <a:r>
              <a:rPr lang="it-IT" b="1" dirty="0"/>
              <a:t>Tutela cautelare</a:t>
            </a:r>
          </a:p>
          <a:p>
            <a:r>
              <a:rPr lang="it-IT" b="1" dirty="0"/>
              <a:t>Inibitoria (definitiva e provvisoria)</a:t>
            </a:r>
          </a:p>
          <a:p>
            <a:r>
              <a:rPr lang="it-IT" b="1" dirty="0"/>
              <a:t>Risarcimento del danno </a:t>
            </a:r>
            <a:r>
              <a:rPr lang="it-IT" dirty="0"/>
              <a:t>(la colpa è presunta)</a:t>
            </a:r>
          </a:p>
          <a:p>
            <a:r>
              <a:rPr lang="it-IT" b="1" dirty="0"/>
              <a:t>Pubblicazione della sentenza</a:t>
            </a:r>
          </a:p>
          <a:p>
            <a:r>
              <a:rPr lang="it-IT" b="1" dirty="0"/>
              <a:t>“Opportuni provvedimenti” per la rimozione degli </a:t>
            </a:r>
            <a:r>
              <a:rPr lang="it-IT" b="1" dirty="0" smtClean="0"/>
              <a:t>effetti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A5A8D050BBC2749A628335EDB090226" ma:contentTypeVersion="2" ma:contentTypeDescription="Creare un nuovo documento." ma:contentTypeScope="" ma:versionID="1904433df4192533d30cacb908c15ab0">
  <xsd:schema xmlns:xsd="http://www.w3.org/2001/XMLSchema" xmlns:xs="http://www.w3.org/2001/XMLSchema" xmlns:p="http://schemas.microsoft.com/office/2006/metadata/properties" xmlns:ns2="466ab475-fcac-44a4-be42-d55f830380f6" targetNamespace="http://schemas.microsoft.com/office/2006/metadata/properties" ma:root="true" ma:fieldsID="07e786aad6a23d5606d7a6c60d686a81" ns2:_="">
    <xsd:import namespace="466ab475-fcac-44a4-be42-d55f830380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6ab475-fcac-44a4-be42-d55f830380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B61FEB3-36FE-47CE-8208-8E3F2A6A1D41}">
  <ds:schemaRefs>
    <ds:schemaRef ds:uri="http://purl.org/dc/elements/1.1/"/>
    <ds:schemaRef ds:uri="http://schemas.microsoft.com/office/2006/metadata/properties"/>
    <ds:schemaRef ds:uri="466ab475-fcac-44a4-be42-d55f830380f6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BFF8246-E91C-4629-BF31-E5B14B32A9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651787-1C02-4DE2-8B42-0787DACEF2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66ab475-fcac-44a4-be42-d55f830380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831</Words>
  <Application>Microsoft Office PowerPoint</Application>
  <PresentationFormat>Presentazione su schermo (4:3)</PresentationFormat>
  <Paragraphs>192</Paragraphs>
  <Slides>20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5" baseType="lpstr">
      <vt:lpstr>Agency FB</vt:lpstr>
      <vt:lpstr>Arial</vt:lpstr>
      <vt:lpstr>Calibri</vt:lpstr>
      <vt:lpstr>Wingdings</vt:lpstr>
      <vt:lpstr>Tema di Office</vt:lpstr>
      <vt:lpstr>la concorrenza</vt:lpstr>
      <vt:lpstr>Concorrenza imperfetta</vt:lpstr>
      <vt:lpstr>limitazioni della concorrenza</vt:lpstr>
      <vt:lpstr>LA CONCORRENZA SLEALE</vt:lpstr>
      <vt:lpstr>LE FATTISPECIE DELL’ART. 2598</vt:lpstr>
      <vt:lpstr>Presentazione standard di PowerPoint</vt:lpstr>
      <vt:lpstr>Presentazione standard di PowerPoint</vt:lpstr>
      <vt:lpstr>Presupposti oggettivi: </vt:lpstr>
      <vt:lpstr>TUTELA DELLA CONCORRENZA</vt:lpstr>
      <vt:lpstr>LA DISCIPLINA DELLA PUBBLICITA’</vt:lpstr>
      <vt:lpstr>L’AUTODISCIPLINA</vt:lpstr>
      <vt:lpstr>LA PUBBLICITA’ INGANNEVOLE</vt:lpstr>
      <vt:lpstr>LA PUBBLICITA’ COMPARATIVA – d.lgs. 145/2007</vt:lpstr>
      <vt:lpstr>LA DISCIPLINA ANTITRUST</vt:lpstr>
      <vt:lpstr>RAPPORTO TRA DISCIPLINA ANTITRUST COMUNITARIA E NAZIONALE</vt:lpstr>
      <vt:lpstr>Le funzioni dell’antitrust</vt:lpstr>
      <vt:lpstr>Le fattispecie anticoncorrenziali</vt:lpstr>
      <vt:lpstr>LE INTESE</vt:lpstr>
      <vt:lpstr>L’ABUSO DI POSIZIONE DOMINANTE</vt:lpstr>
      <vt:lpstr>LE CONCENTRAZIONI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CONCORRENZA SLEALE</dc:title>
  <dc:creator>Dionigi</dc:creator>
  <cp:lastModifiedBy>dionigi scano</cp:lastModifiedBy>
  <cp:revision>30</cp:revision>
  <dcterms:created xsi:type="dcterms:W3CDTF">2012-11-07T16:47:28Z</dcterms:created>
  <dcterms:modified xsi:type="dcterms:W3CDTF">2024-10-14T17:56:25Z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0x0101009A5A8D050BBC2749A628335EDB090226</vt:lpwstr>
  </property>
</Properties>
</file>