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442"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it-IT" smtClean="0"/>
              <a:t>Fare clic per modificare lo stile del titolo</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F9E2795-3C4F-4858-92EF-1A45C89E23D7}"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a:xfrm>
            <a:off x="9255346" y="2750337"/>
            <a:ext cx="1171888" cy="1356442"/>
          </a:xfrm>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3195666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F9E2795-3C4F-4858-92EF-1A45C89E23D7}"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a:xfrm>
            <a:off x="10729455" y="4711309"/>
            <a:ext cx="1154151" cy="1090789"/>
          </a:xfrm>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1209459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F9E2795-3C4F-4858-92EF-1A45C89E23D7}"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a:xfrm>
            <a:off x="10729455" y="4711615"/>
            <a:ext cx="1154151" cy="1090789"/>
          </a:xfrm>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268552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it-IT" smtClean="0"/>
              <a:t>Fare clic per modificare lo stile del titolo</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F9E2795-3C4F-4858-92EF-1A45C89E23D7}"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a:xfrm>
            <a:off x="10729455" y="4709925"/>
            <a:ext cx="1154151" cy="1090789"/>
          </a:xfrm>
        </p:spPr>
        <p:txBody>
          <a:bodyPr/>
          <a:lstStyle/>
          <a:p>
            <a:fld id="{DD3A9471-2E8E-4C6E-BF19-FF0375AEE946}" type="slidenum">
              <a:rPr lang="it-IT" smtClean="0"/>
              <a:t>‹N›</a:t>
            </a:fld>
            <a:endParaRPr lang="it-IT"/>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9553574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F9E2795-3C4F-4858-92EF-1A45C89E23D7}"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a:xfrm>
            <a:off x="10729455" y="4709925"/>
            <a:ext cx="1154151" cy="1090789"/>
          </a:xfrm>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11009635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it-IT" smtClean="0"/>
              <a:t>Fare clic per modificare lo stile del titolo</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BF9E2795-3C4F-4858-92EF-1A45C89E23D7}" type="datetimeFigureOut">
              <a:rPr lang="it-IT" smtClean="0"/>
              <a:t>14/10/2024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3284390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it-IT" smtClean="0"/>
              <a:t>Fare clic per modificare lo stile del titolo</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BF9E2795-3C4F-4858-92EF-1A45C89E23D7}" type="datetimeFigureOut">
              <a:rPr lang="it-IT" smtClean="0"/>
              <a:t>14/10/2024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1855272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F9E2795-3C4F-4858-92EF-1A45C89E23D7}"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155835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F9E2795-3C4F-4858-92EF-1A45C89E23D7}" type="datetimeFigureOut">
              <a:rPr lang="it-IT" smtClean="0"/>
              <a:t>14/10/2024</a:t>
            </a:fld>
            <a:endParaRPr lang="it-IT"/>
          </a:p>
        </p:txBody>
      </p:sp>
      <p:sp>
        <p:nvSpPr>
          <p:cNvPr id="5" name="Footer Placeholder 4"/>
          <p:cNvSpPr>
            <a:spLocks noGrp="1"/>
          </p:cNvSpPr>
          <p:nvPr>
            <p:ph type="ftr" sz="quarter" idx="11"/>
          </p:nvPr>
        </p:nvSpPr>
        <p:spPr>
          <a:xfrm>
            <a:off x="680321" y="5936188"/>
            <a:ext cx="6126805" cy="365125"/>
          </a:xfrm>
        </p:spPr>
        <p:txBody>
          <a:bodyPr/>
          <a:lstStyle/>
          <a:p>
            <a:endParaRPr lang="it-IT"/>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DD3A9471-2E8E-4C6E-BF19-FF0375AEE946}" type="slidenum">
              <a:rPr lang="it-IT" smtClean="0"/>
              <a:t>‹N›</a:t>
            </a:fld>
            <a:endParaRPr lang="it-IT"/>
          </a:p>
        </p:txBody>
      </p:sp>
    </p:spTree>
    <p:extLst>
      <p:ext uri="{BB962C8B-B14F-4D97-AF65-F5344CB8AC3E}">
        <p14:creationId xmlns:p14="http://schemas.microsoft.com/office/powerpoint/2010/main" val="1174258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F9E2795-3C4F-4858-92EF-1A45C89E23D7}"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2126451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F9E2795-3C4F-4858-92EF-1A45C89E23D7}"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a:xfrm>
            <a:off x="10729455" y="2869895"/>
            <a:ext cx="1154151" cy="1090789"/>
          </a:xfrm>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1256598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BF9E2795-3C4F-4858-92EF-1A45C89E23D7}"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3396954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80322" y="3030008"/>
            <a:ext cx="4698355" cy="2906179"/>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594123" y="3030008"/>
            <a:ext cx="4700059" cy="2906179"/>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F9E2795-3C4F-4858-92EF-1A45C89E23D7}" type="datetimeFigureOut">
              <a:rPr lang="it-IT" smtClean="0"/>
              <a:t>14/10/2024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1515819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BF9E2795-3C4F-4858-92EF-1A45C89E23D7}" type="datetimeFigureOut">
              <a:rPr lang="it-IT" smtClean="0"/>
              <a:t>14/10/2024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2806377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BF9E2795-3C4F-4858-92EF-1A45C89E23D7}" type="datetimeFigureOut">
              <a:rPr lang="it-IT" smtClean="0"/>
              <a:t>14/10/2024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1827743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it-IT" smtClean="0"/>
              <a:t>Fare clic per modificare lo stile del titolo</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F9E2795-3C4F-4858-92EF-1A45C89E23D7}"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2676202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F9E2795-3C4F-4858-92EF-1A45C89E23D7}"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D3A9471-2E8E-4C6E-BF19-FF0375AEE946}" type="slidenum">
              <a:rPr lang="it-IT" smtClean="0"/>
              <a:t>‹N›</a:t>
            </a:fld>
            <a:endParaRPr lang="it-IT"/>
          </a:p>
        </p:txBody>
      </p:sp>
    </p:spTree>
    <p:extLst>
      <p:ext uri="{BB962C8B-B14F-4D97-AF65-F5344CB8AC3E}">
        <p14:creationId xmlns:p14="http://schemas.microsoft.com/office/powerpoint/2010/main" val="3906693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77000">
              <a:schemeClr val="accent4">
                <a:lumMod val="20000"/>
                <a:lumOff val="80000"/>
              </a:schemeClr>
            </a:gs>
            <a:gs pos="99000">
              <a:schemeClr val="accent1">
                <a:lumMod val="60000"/>
                <a:lumOff val="40000"/>
              </a:schemeClr>
            </a:gs>
          </a:gsLst>
          <a:lin ang="2520000" scaled="0"/>
          <a:tileRect/>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F9E2795-3C4F-4858-92EF-1A45C89E23D7}" type="datetimeFigureOut">
              <a:rPr lang="it-IT" smtClean="0"/>
              <a:t>14/10/2024</a:t>
            </a:fld>
            <a:endParaRPr lang="it-IT"/>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DD3A9471-2E8E-4C6E-BF19-FF0375AEE946}" type="slidenum">
              <a:rPr lang="it-IT" smtClean="0"/>
              <a:t>‹N›</a:t>
            </a:fld>
            <a:endParaRPr lang="it-IT"/>
          </a:p>
        </p:txBody>
      </p:sp>
    </p:spTree>
    <p:extLst>
      <p:ext uri="{BB962C8B-B14F-4D97-AF65-F5344CB8AC3E}">
        <p14:creationId xmlns:p14="http://schemas.microsoft.com/office/powerpoint/2010/main" val="226931035"/>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noFill/>
        </p:spPr>
        <p:txBody>
          <a:bodyPr/>
          <a:lstStyle/>
          <a:p>
            <a:r>
              <a:rPr lang="it-IT" dirty="0" smtClean="0"/>
              <a:t/>
            </a:r>
            <a:br>
              <a:rPr lang="it-IT" dirty="0" smtClean="0"/>
            </a:br>
            <a:r>
              <a:rPr lang="it-IT" dirty="0" smtClean="0"/>
              <a:t> </a:t>
            </a:r>
            <a:r>
              <a:rPr lang="it-IT" dirty="0" smtClean="0">
                <a:solidFill>
                  <a:srgbClr val="FFFF00"/>
                </a:solidFill>
              </a:rPr>
              <a:t>Segni distintivi</a:t>
            </a:r>
            <a:endParaRPr lang="it-IT" dirty="0">
              <a:solidFill>
                <a:srgbClr val="FFFF00"/>
              </a:solidFill>
            </a:endParaRPr>
          </a:p>
        </p:txBody>
      </p:sp>
      <p:sp>
        <p:nvSpPr>
          <p:cNvPr id="5" name="Sottotitolo 4"/>
          <p:cNvSpPr>
            <a:spLocks noGrp="1"/>
          </p:cNvSpPr>
          <p:nvPr>
            <p:ph type="subTitle" idx="1"/>
          </p:nvPr>
        </p:nvSpPr>
        <p:spPr/>
        <p:txBody>
          <a:bodyPr/>
          <a:lstStyle/>
          <a:p>
            <a:endParaRPr lang="it-IT" dirty="0"/>
          </a:p>
        </p:txBody>
      </p:sp>
    </p:spTree>
    <p:extLst>
      <p:ext uri="{BB962C8B-B14F-4D97-AF65-F5344CB8AC3E}">
        <p14:creationId xmlns:p14="http://schemas.microsoft.com/office/powerpoint/2010/main" val="3955340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solidFill>
                  <a:srgbClr val="FFC000"/>
                </a:solidFill>
              </a:rPr>
              <a:t>Il marchio è il segno distintivo dei prodotti o dei servizi</a:t>
            </a:r>
            <a:endParaRPr lang="it-IT" dirty="0">
              <a:solidFill>
                <a:srgbClr val="FFC000"/>
              </a:solidFill>
            </a:endParaRPr>
          </a:p>
        </p:txBody>
      </p:sp>
      <p:sp>
        <p:nvSpPr>
          <p:cNvPr id="3" name="Segnaposto contenuto 2"/>
          <p:cNvSpPr>
            <a:spLocks noGrp="1"/>
          </p:cNvSpPr>
          <p:nvPr>
            <p:ph idx="1"/>
          </p:nvPr>
        </p:nvSpPr>
        <p:spPr>
          <a:xfrm>
            <a:off x="680321" y="2155370"/>
            <a:ext cx="9613861" cy="4460033"/>
          </a:xfrm>
        </p:spPr>
        <p:txBody>
          <a:bodyPr>
            <a:normAutofit fontScale="92500" lnSpcReduction="10000"/>
          </a:bodyPr>
          <a:lstStyle/>
          <a:p>
            <a:endParaRPr lang="it-IT" dirty="0"/>
          </a:p>
          <a:p>
            <a:pPr algn="just"/>
            <a:r>
              <a:rPr lang="it-IT" sz="2600" dirty="0">
                <a:solidFill>
                  <a:schemeClr val="bg1"/>
                </a:solidFill>
              </a:rPr>
              <a:t>La tutela internazionale del marchio è infine disciplinata da due convezioni (la Convenzione d’Unione di Parigi del </a:t>
            </a:r>
            <a:r>
              <a:rPr lang="it-IT" sz="2600" dirty="0" smtClean="0">
                <a:solidFill>
                  <a:schemeClr val="bg1"/>
                </a:solidFill>
              </a:rPr>
              <a:t>1883 per </a:t>
            </a:r>
            <a:r>
              <a:rPr lang="it-IT" sz="2600" dirty="0">
                <a:solidFill>
                  <a:schemeClr val="bg1"/>
                </a:solidFill>
              </a:rPr>
              <a:t>la protezione della proprietà industriale e l’Accorto di Madrid del </a:t>
            </a:r>
            <a:r>
              <a:rPr lang="it-IT" sz="2600" dirty="0" smtClean="0">
                <a:solidFill>
                  <a:schemeClr val="bg1"/>
                </a:solidFill>
              </a:rPr>
              <a:t>1891 sulla </a:t>
            </a:r>
            <a:r>
              <a:rPr lang="it-IT" sz="2600" dirty="0">
                <a:solidFill>
                  <a:schemeClr val="bg1"/>
                </a:solidFill>
              </a:rPr>
              <a:t>registrazione internazionale dei marchi).</a:t>
            </a:r>
          </a:p>
          <a:p>
            <a:pPr algn="just"/>
            <a:r>
              <a:rPr lang="it-IT" sz="2600" dirty="0" smtClean="0">
                <a:solidFill>
                  <a:schemeClr val="bg1"/>
                </a:solidFill>
              </a:rPr>
              <a:t>Tali </a:t>
            </a:r>
            <a:r>
              <a:rPr lang="it-IT" sz="2600" dirty="0">
                <a:solidFill>
                  <a:schemeClr val="bg1"/>
                </a:solidFill>
              </a:rPr>
              <a:t>normative riconoscono al titolare del marchio il diritto all’uso esclusivo dello stesso, così permettendo che il marchio assolva la sua funzione di identificazione e differenziazione dei prodotti similari esistenti sul mercato.</a:t>
            </a:r>
          </a:p>
          <a:p>
            <a:pPr algn="just"/>
            <a:r>
              <a:rPr lang="it-IT" sz="2600" dirty="0" smtClean="0">
                <a:solidFill>
                  <a:schemeClr val="bg1"/>
                </a:solidFill>
              </a:rPr>
              <a:t>Il </a:t>
            </a:r>
            <a:r>
              <a:rPr lang="it-IT" sz="2600" dirty="0">
                <a:solidFill>
                  <a:schemeClr val="bg1"/>
                </a:solidFill>
              </a:rPr>
              <a:t>marchio infatti è il più importante dei segni distintivi per il ruolo che assolve nella moderna economia industriale, caratterizzata dall’offerta concorrente di prodotti similari da parte di più imprenditori.</a:t>
            </a:r>
          </a:p>
          <a:p>
            <a:pPr algn="just"/>
            <a:endParaRPr lang="it-IT" dirty="0">
              <a:solidFill>
                <a:schemeClr val="bg1"/>
              </a:solidFill>
            </a:endParaRPr>
          </a:p>
        </p:txBody>
      </p:sp>
    </p:spTree>
    <p:extLst>
      <p:ext uri="{BB962C8B-B14F-4D97-AF65-F5344CB8AC3E}">
        <p14:creationId xmlns:p14="http://schemas.microsoft.com/office/powerpoint/2010/main" val="2341539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solidFill>
                  <a:schemeClr val="accent6">
                    <a:lumMod val="40000"/>
                    <a:lumOff val="60000"/>
                  </a:schemeClr>
                </a:solidFill>
              </a:rPr>
              <a:t>I tipi di marchio</a:t>
            </a:r>
          </a:p>
        </p:txBody>
      </p:sp>
      <p:sp>
        <p:nvSpPr>
          <p:cNvPr id="3" name="Segnaposto contenuto 2"/>
          <p:cNvSpPr>
            <a:spLocks noGrp="1"/>
          </p:cNvSpPr>
          <p:nvPr>
            <p:ph idx="1"/>
          </p:nvPr>
        </p:nvSpPr>
        <p:spPr>
          <a:xfrm>
            <a:off x="680321" y="2099388"/>
            <a:ext cx="9613861" cy="4497355"/>
          </a:xfrm>
        </p:spPr>
        <p:txBody>
          <a:bodyPr>
            <a:normAutofit/>
          </a:bodyPr>
          <a:lstStyle/>
          <a:p>
            <a:endParaRPr lang="it-IT" dirty="0"/>
          </a:p>
          <a:p>
            <a:pPr algn="just"/>
            <a:r>
              <a:rPr lang="it-IT" dirty="0">
                <a:solidFill>
                  <a:schemeClr val="bg1"/>
                </a:solidFill>
              </a:rPr>
              <a:t>I marchi possono essere </a:t>
            </a:r>
            <a:r>
              <a:rPr lang="it-IT" b="1" dirty="0">
                <a:solidFill>
                  <a:schemeClr val="bg1"/>
                </a:solidFill>
              </a:rPr>
              <a:t>classificati e </a:t>
            </a:r>
            <a:r>
              <a:rPr lang="it-IT" b="1" dirty="0" smtClean="0">
                <a:solidFill>
                  <a:schemeClr val="bg1"/>
                </a:solidFill>
              </a:rPr>
              <a:t>raggruppati </a:t>
            </a:r>
            <a:r>
              <a:rPr lang="it-IT" dirty="0" smtClean="0">
                <a:solidFill>
                  <a:schemeClr val="bg1"/>
                </a:solidFill>
              </a:rPr>
              <a:t>secondo </a:t>
            </a:r>
            <a:r>
              <a:rPr lang="it-IT" b="1" dirty="0">
                <a:solidFill>
                  <a:schemeClr val="bg1"/>
                </a:solidFill>
              </a:rPr>
              <a:t>diversi criteri</a:t>
            </a:r>
            <a:r>
              <a:rPr lang="it-IT" dirty="0">
                <a:solidFill>
                  <a:schemeClr val="bg1"/>
                </a:solidFill>
              </a:rPr>
              <a:t>.</a:t>
            </a:r>
          </a:p>
          <a:p>
            <a:pPr algn="just"/>
            <a:r>
              <a:rPr lang="it-IT" dirty="0" smtClean="0">
                <a:solidFill>
                  <a:schemeClr val="bg1"/>
                </a:solidFill>
              </a:rPr>
              <a:t>Del </a:t>
            </a:r>
            <a:r>
              <a:rPr lang="it-IT" dirty="0">
                <a:solidFill>
                  <a:schemeClr val="bg1"/>
                </a:solidFill>
              </a:rPr>
              <a:t>marchio può servirsi innanzitutto il </a:t>
            </a:r>
            <a:r>
              <a:rPr lang="it-IT" b="1" dirty="0" smtClean="0">
                <a:solidFill>
                  <a:schemeClr val="bg1"/>
                </a:solidFill>
              </a:rPr>
              <a:t>fabbricante </a:t>
            </a:r>
            <a:r>
              <a:rPr lang="it-IT" dirty="0" smtClean="0">
                <a:solidFill>
                  <a:schemeClr val="bg1"/>
                </a:solidFill>
              </a:rPr>
              <a:t>del </a:t>
            </a:r>
            <a:r>
              <a:rPr lang="it-IT" dirty="0">
                <a:solidFill>
                  <a:schemeClr val="bg1"/>
                </a:solidFill>
              </a:rPr>
              <a:t>prodotto.</a:t>
            </a:r>
          </a:p>
          <a:p>
            <a:pPr algn="just"/>
            <a:r>
              <a:rPr lang="it-IT" dirty="0" smtClean="0">
                <a:solidFill>
                  <a:schemeClr val="bg1"/>
                </a:solidFill>
              </a:rPr>
              <a:t>Su </a:t>
            </a:r>
            <a:r>
              <a:rPr lang="it-IT" dirty="0">
                <a:solidFill>
                  <a:schemeClr val="bg1"/>
                </a:solidFill>
              </a:rPr>
              <a:t>uno </a:t>
            </a:r>
            <a:r>
              <a:rPr lang="it-IT" b="1" dirty="0">
                <a:solidFill>
                  <a:schemeClr val="bg1"/>
                </a:solidFill>
              </a:rPr>
              <a:t>stesso prodotto possono perciò coesistere </a:t>
            </a:r>
            <a:r>
              <a:rPr lang="it-IT" b="1" dirty="0" smtClean="0">
                <a:solidFill>
                  <a:schemeClr val="bg1"/>
                </a:solidFill>
              </a:rPr>
              <a:t>più marchi </a:t>
            </a:r>
            <a:r>
              <a:rPr lang="it-IT" dirty="0">
                <a:solidFill>
                  <a:schemeClr val="bg1"/>
                </a:solidFill>
              </a:rPr>
              <a:t>(di fabbricazione e/o di commercio).</a:t>
            </a:r>
          </a:p>
          <a:p>
            <a:pPr algn="just"/>
            <a:r>
              <a:rPr lang="it-IT" dirty="0" smtClean="0">
                <a:solidFill>
                  <a:schemeClr val="bg1"/>
                </a:solidFill>
              </a:rPr>
              <a:t>Il </a:t>
            </a:r>
            <a:r>
              <a:rPr lang="it-IT" b="1" dirty="0" smtClean="0">
                <a:solidFill>
                  <a:schemeClr val="bg1"/>
                </a:solidFill>
              </a:rPr>
              <a:t>rivenditore </a:t>
            </a:r>
            <a:r>
              <a:rPr lang="it-IT" dirty="0" smtClean="0">
                <a:solidFill>
                  <a:schemeClr val="bg1"/>
                </a:solidFill>
              </a:rPr>
              <a:t>non </a:t>
            </a:r>
            <a:r>
              <a:rPr lang="it-IT" dirty="0">
                <a:solidFill>
                  <a:schemeClr val="bg1"/>
                </a:solidFill>
              </a:rPr>
              <a:t>può però sopprimere il marchio del produttore.</a:t>
            </a:r>
          </a:p>
          <a:p>
            <a:pPr algn="just"/>
            <a:r>
              <a:rPr lang="it-IT" dirty="0" smtClean="0">
                <a:solidFill>
                  <a:schemeClr val="bg1"/>
                </a:solidFill>
              </a:rPr>
              <a:t>Il </a:t>
            </a:r>
            <a:r>
              <a:rPr lang="it-IT" dirty="0">
                <a:solidFill>
                  <a:schemeClr val="bg1"/>
                </a:solidFill>
              </a:rPr>
              <a:t>marchio può essere utilizzato anche da imprese che </a:t>
            </a:r>
            <a:r>
              <a:rPr lang="it-IT" b="1" dirty="0">
                <a:solidFill>
                  <a:schemeClr val="bg1"/>
                </a:solidFill>
              </a:rPr>
              <a:t>producono servizi</a:t>
            </a:r>
            <a:r>
              <a:rPr lang="it-IT" dirty="0">
                <a:solidFill>
                  <a:schemeClr val="bg1"/>
                </a:solidFill>
              </a:rPr>
              <a:t>(ad esempio imprese di trasporto o di spettacolo).</a:t>
            </a:r>
          </a:p>
          <a:p>
            <a:endParaRPr lang="it-IT" dirty="0"/>
          </a:p>
        </p:txBody>
      </p:sp>
    </p:spTree>
    <p:extLst>
      <p:ext uri="{BB962C8B-B14F-4D97-AF65-F5344CB8AC3E}">
        <p14:creationId xmlns:p14="http://schemas.microsoft.com/office/powerpoint/2010/main" val="536906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solidFill>
                  <a:schemeClr val="accent6">
                    <a:lumMod val="40000"/>
                    <a:lumOff val="60000"/>
                  </a:schemeClr>
                </a:solidFill>
              </a:rPr>
              <a:t>Tipi di marchio</a:t>
            </a:r>
          </a:p>
        </p:txBody>
      </p:sp>
      <p:sp>
        <p:nvSpPr>
          <p:cNvPr id="3" name="Segnaposto contenuto 2"/>
          <p:cNvSpPr>
            <a:spLocks noGrp="1"/>
          </p:cNvSpPr>
          <p:nvPr>
            <p:ph idx="1"/>
          </p:nvPr>
        </p:nvSpPr>
        <p:spPr>
          <a:xfrm>
            <a:off x="680321" y="2336872"/>
            <a:ext cx="9613861" cy="4362507"/>
          </a:xfrm>
        </p:spPr>
        <p:txBody>
          <a:bodyPr>
            <a:normAutofit fontScale="92500"/>
          </a:bodyPr>
          <a:lstStyle/>
          <a:p>
            <a:pPr algn="just"/>
            <a:endParaRPr lang="it-IT" dirty="0"/>
          </a:p>
          <a:p>
            <a:pPr algn="just"/>
            <a:r>
              <a:rPr lang="it-IT" dirty="0">
                <a:solidFill>
                  <a:schemeClr val="bg1"/>
                </a:solidFill>
              </a:rPr>
              <a:t>L’imprenditore può usare un solo marchio per tutti i propri prodotti (</a:t>
            </a:r>
            <a:r>
              <a:rPr lang="it-IT" i="1" dirty="0">
                <a:solidFill>
                  <a:schemeClr val="bg1"/>
                </a:solidFill>
              </a:rPr>
              <a:t>marchio generale</a:t>
            </a:r>
            <a:r>
              <a:rPr lang="it-IT" dirty="0">
                <a:solidFill>
                  <a:schemeClr val="bg1"/>
                </a:solidFill>
              </a:rPr>
              <a:t>), ma può anche servirsi di più marchi quando vuole differenziare i diversi prodotti della propria impresa (</a:t>
            </a:r>
            <a:r>
              <a:rPr lang="it-IT" i="1" dirty="0">
                <a:solidFill>
                  <a:schemeClr val="bg1"/>
                </a:solidFill>
              </a:rPr>
              <a:t>marchi speciali</a:t>
            </a:r>
            <a:r>
              <a:rPr lang="it-IT" dirty="0">
                <a:solidFill>
                  <a:schemeClr val="bg1"/>
                </a:solidFill>
              </a:rPr>
              <a:t>).</a:t>
            </a:r>
          </a:p>
          <a:p>
            <a:pPr algn="just"/>
            <a:r>
              <a:rPr lang="it-IT" dirty="0" smtClean="0">
                <a:solidFill>
                  <a:schemeClr val="bg1"/>
                </a:solidFill>
              </a:rPr>
              <a:t>La </a:t>
            </a:r>
            <a:r>
              <a:rPr lang="it-IT" dirty="0">
                <a:solidFill>
                  <a:schemeClr val="bg1"/>
                </a:solidFill>
              </a:rPr>
              <a:t>fantasia dell’imprenditore può liberamente esplicarsi nella composizione del marchio.</a:t>
            </a:r>
          </a:p>
          <a:p>
            <a:pPr algn="just"/>
            <a:r>
              <a:rPr lang="it-IT" dirty="0" smtClean="0">
                <a:solidFill>
                  <a:schemeClr val="bg1"/>
                </a:solidFill>
              </a:rPr>
              <a:t>Il </a:t>
            </a:r>
            <a:r>
              <a:rPr lang="it-IT" dirty="0">
                <a:solidFill>
                  <a:schemeClr val="bg1"/>
                </a:solidFill>
              </a:rPr>
              <a:t>marchio può essere costituito solo da parole (</a:t>
            </a:r>
            <a:r>
              <a:rPr lang="it-IT" i="1" dirty="0">
                <a:solidFill>
                  <a:schemeClr val="bg1"/>
                </a:solidFill>
              </a:rPr>
              <a:t>marchio denominativo</a:t>
            </a:r>
            <a:r>
              <a:rPr lang="it-IT" dirty="0">
                <a:solidFill>
                  <a:schemeClr val="bg1"/>
                </a:solidFill>
              </a:rPr>
              <a:t>) oppure può essere costituito da figure, cifre, disegni (</a:t>
            </a:r>
            <a:r>
              <a:rPr lang="it-IT" i="1" dirty="0">
                <a:solidFill>
                  <a:schemeClr val="bg1"/>
                </a:solidFill>
              </a:rPr>
              <a:t>marchio figurativo</a:t>
            </a:r>
            <a:r>
              <a:rPr lang="it-IT" dirty="0">
                <a:solidFill>
                  <a:schemeClr val="bg1"/>
                </a:solidFill>
              </a:rPr>
              <a:t>) ed anche da suoni (ad esempio un breve </a:t>
            </a:r>
            <a:r>
              <a:rPr lang="it-IT" dirty="0" smtClean="0">
                <a:solidFill>
                  <a:schemeClr val="bg1"/>
                </a:solidFill>
              </a:rPr>
              <a:t>motivo musicale</a:t>
            </a:r>
            <a:r>
              <a:rPr lang="it-IT" dirty="0">
                <a:solidFill>
                  <a:schemeClr val="bg1"/>
                </a:solidFill>
              </a:rPr>
              <a:t>).</a:t>
            </a:r>
          </a:p>
          <a:p>
            <a:pPr algn="just"/>
            <a:r>
              <a:rPr lang="it-IT" dirty="0" smtClean="0">
                <a:solidFill>
                  <a:schemeClr val="bg1"/>
                </a:solidFill>
              </a:rPr>
              <a:t>Il </a:t>
            </a:r>
            <a:r>
              <a:rPr lang="it-IT" dirty="0">
                <a:solidFill>
                  <a:schemeClr val="bg1"/>
                </a:solidFill>
              </a:rPr>
              <a:t>marchio può essere costituito anche dalla forma del prodotto o dalla confezione dello stesso (</a:t>
            </a:r>
            <a:r>
              <a:rPr lang="it-IT" i="1" dirty="0">
                <a:solidFill>
                  <a:schemeClr val="bg1"/>
                </a:solidFill>
              </a:rPr>
              <a:t>marchio di forma o </a:t>
            </a:r>
            <a:r>
              <a:rPr lang="it-IT" i="1" dirty="0" smtClean="0">
                <a:solidFill>
                  <a:schemeClr val="bg1"/>
                </a:solidFill>
              </a:rPr>
              <a:t>tridimensionale – art.9 </a:t>
            </a:r>
            <a:r>
              <a:rPr lang="it-IT" i="1" dirty="0" err="1" smtClean="0">
                <a:solidFill>
                  <a:schemeClr val="bg1"/>
                </a:solidFill>
              </a:rPr>
              <a:t>cpi</a:t>
            </a:r>
            <a:r>
              <a:rPr lang="it-IT" dirty="0" smtClean="0">
                <a:solidFill>
                  <a:schemeClr val="bg1"/>
                </a:solidFill>
              </a:rPr>
              <a:t>). </a:t>
            </a:r>
            <a:endParaRPr lang="it-IT" dirty="0">
              <a:solidFill>
                <a:schemeClr val="bg1"/>
              </a:solidFill>
            </a:endParaRPr>
          </a:p>
          <a:p>
            <a:endParaRPr lang="it-IT" dirty="0"/>
          </a:p>
        </p:txBody>
      </p:sp>
    </p:spTree>
    <p:extLst>
      <p:ext uri="{BB962C8B-B14F-4D97-AF65-F5344CB8AC3E}">
        <p14:creationId xmlns:p14="http://schemas.microsoft.com/office/powerpoint/2010/main" val="3910380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FF00"/>
                </a:solidFill>
              </a:rPr>
              <a:t>Marchio collettivo (art. 11 </a:t>
            </a:r>
            <a:r>
              <a:rPr lang="it-IT" dirty="0" err="1" smtClean="0">
                <a:solidFill>
                  <a:srgbClr val="FFFF00"/>
                </a:solidFill>
              </a:rPr>
              <a:t>cpi</a:t>
            </a:r>
            <a:r>
              <a:rPr lang="it-IT" dirty="0" smtClean="0">
                <a:solidFill>
                  <a:srgbClr val="FFFF00"/>
                </a:solidFill>
              </a:rPr>
              <a:t>)</a:t>
            </a:r>
            <a:endParaRPr lang="it-IT" dirty="0">
              <a:solidFill>
                <a:srgbClr val="FFFF00"/>
              </a:solidFill>
            </a:endParaRPr>
          </a:p>
        </p:txBody>
      </p:sp>
      <p:sp>
        <p:nvSpPr>
          <p:cNvPr id="3" name="Segnaposto contenuto 2"/>
          <p:cNvSpPr>
            <a:spLocks noGrp="1"/>
          </p:cNvSpPr>
          <p:nvPr>
            <p:ph idx="1"/>
          </p:nvPr>
        </p:nvSpPr>
        <p:spPr>
          <a:xfrm>
            <a:off x="680321" y="2336872"/>
            <a:ext cx="9613861" cy="4101249"/>
          </a:xfrm>
        </p:spPr>
        <p:txBody>
          <a:bodyPr>
            <a:normAutofit/>
          </a:bodyPr>
          <a:lstStyle/>
          <a:p>
            <a:pPr algn="just"/>
            <a:r>
              <a:rPr lang="it-IT" dirty="0" smtClean="0">
                <a:solidFill>
                  <a:schemeClr val="bg1"/>
                </a:solidFill>
              </a:rPr>
              <a:t>Un </a:t>
            </a:r>
            <a:r>
              <a:rPr lang="it-IT" dirty="0">
                <a:solidFill>
                  <a:schemeClr val="bg1"/>
                </a:solidFill>
              </a:rPr>
              <a:t>tipo particolare di marchio è infine il </a:t>
            </a:r>
            <a:r>
              <a:rPr lang="it-IT" i="1" dirty="0">
                <a:solidFill>
                  <a:schemeClr val="bg1"/>
                </a:solidFill>
              </a:rPr>
              <a:t>marchio collettivo</a:t>
            </a:r>
            <a:r>
              <a:rPr lang="it-IT" dirty="0">
                <a:solidFill>
                  <a:schemeClr val="bg1"/>
                </a:solidFill>
              </a:rPr>
              <a:t>: esso si distingue dai marchi di impresa in quanto titolare del marchio collettivo è </a:t>
            </a:r>
            <a:r>
              <a:rPr lang="it-IT" b="1" dirty="0">
                <a:solidFill>
                  <a:schemeClr val="bg1"/>
                </a:solidFill>
              </a:rPr>
              <a:t>un </a:t>
            </a:r>
            <a:r>
              <a:rPr lang="it-IT" b="1" dirty="0" smtClean="0">
                <a:solidFill>
                  <a:schemeClr val="bg1"/>
                </a:solidFill>
              </a:rPr>
              <a:t>soggetto </a:t>
            </a:r>
            <a:r>
              <a:rPr lang="it-IT" dirty="0" smtClean="0">
                <a:solidFill>
                  <a:schemeClr val="bg1"/>
                </a:solidFill>
              </a:rPr>
              <a:t>(</a:t>
            </a:r>
            <a:r>
              <a:rPr lang="it-IT" dirty="0">
                <a:solidFill>
                  <a:schemeClr val="bg1"/>
                </a:solidFill>
              </a:rPr>
              <a:t>ad esempio un </a:t>
            </a:r>
            <a:r>
              <a:rPr lang="it-IT" b="1" dirty="0">
                <a:solidFill>
                  <a:schemeClr val="bg1"/>
                </a:solidFill>
              </a:rPr>
              <a:t>consorzio</a:t>
            </a:r>
            <a:r>
              <a:rPr lang="it-IT" dirty="0">
                <a:solidFill>
                  <a:schemeClr val="bg1"/>
                </a:solidFill>
              </a:rPr>
              <a:t>) che svolge la funzione di garantire l’origine, la natura o la qualità di determinati prodotti o servizi.</a:t>
            </a:r>
          </a:p>
          <a:p>
            <a:pPr algn="just"/>
            <a:r>
              <a:rPr lang="it-IT" dirty="0" smtClean="0">
                <a:solidFill>
                  <a:schemeClr val="bg1"/>
                </a:solidFill>
              </a:rPr>
              <a:t>Tale </a:t>
            </a:r>
            <a:r>
              <a:rPr lang="it-IT" dirty="0">
                <a:solidFill>
                  <a:schemeClr val="bg1"/>
                </a:solidFill>
              </a:rPr>
              <a:t>marchio non </a:t>
            </a:r>
            <a:r>
              <a:rPr lang="it-IT" b="1" dirty="0">
                <a:solidFill>
                  <a:schemeClr val="bg1"/>
                </a:solidFill>
              </a:rPr>
              <a:t>viene utilizzato </a:t>
            </a:r>
            <a:r>
              <a:rPr lang="it-IT" b="1" dirty="0" smtClean="0">
                <a:solidFill>
                  <a:schemeClr val="bg1"/>
                </a:solidFill>
              </a:rPr>
              <a:t>dall’ente </a:t>
            </a:r>
            <a:r>
              <a:rPr lang="it-IT" dirty="0" smtClean="0">
                <a:solidFill>
                  <a:schemeClr val="bg1"/>
                </a:solidFill>
              </a:rPr>
              <a:t>che </a:t>
            </a:r>
            <a:r>
              <a:rPr lang="it-IT" dirty="0">
                <a:solidFill>
                  <a:schemeClr val="bg1"/>
                </a:solidFill>
              </a:rPr>
              <a:t>ne ha ottenuto la registrazione, </a:t>
            </a:r>
            <a:r>
              <a:rPr lang="it-IT" b="1" dirty="0">
                <a:solidFill>
                  <a:schemeClr val="bg1"/>
                </a:solidFill>
              </a:rPr>
              <a:t>ma concesso in suo a produttori o commercianti consociati</a:t>
            </a:r>
            <a:r>
              <a:rPr lang="it-IT" dirty="0">
                <a:solidFill>
                  <a:schemeClr val="bg1"/>
                </a:solidFill>
              </a:rPr>
              <a:t>. Questi a loro volta si impegnano a rispettare nella loro attività le norme statutarie fissare dall’ente e a consentire i relativi controlli</a:t>
            </a:r>
            <a:r>
              <a:rPr lang="it-IT" dirty="0" smtClean="0">
                <a:solidFill>
                  <a:schemeClr val="bg1"/>
                </a:solidFill>
              </a:rPr>
              <a:t>.</a:t>
            </a:r>
          </a:p>
          <a:p>
            <a:pPr algn="just"/>
            <a:r>
              <a:rPr lang="it-IT" dirty="0" smtClean="0">
                <a:solidFill>
                  <a:schemeClr val="bg1"/>
                </a:solidFill>
              </a:rPr>
              <a:t>Similare è il marchio di certificazione (art. 11 bis </a:t>
            </a:r>
            <a:r>
              <a:rPr lang="it-IT" dirty="0" err="1" smtClean="0">
                <a:solidFill>
                  <a:schemeClr val="bg1"/>
                </a:solidFill>
              </a:rPr>
              <a:t>cpi</a:t>
            </a:r>
            <a:r>
              <a:rPr lang="it-IT" dirty="0" smtClean="0">
                <a:solidFill>
                  <a:schemeClr val="bg1"/>
                </a:solidFill>
              </a:rPr>
              <a:t>)</a:t>
            </a:r>
          </a:p>
          <a:p>
            <a:pPr algn="just"/>
            <a:endParaRPr lang="it-IT" dirty="0">
              <a:solidFill>
                <a:schemeClr val="bg1"/>
              </a:solidFill>
            </a:endParaRPr>
          </a:p>
          <a:p>
            <a:pPr algn="just"/>
            <a:endParaRPr lang="it-IT" dirty="0"/>
          </a:p>
        </p:txBody>
      </p:sp>
    </p:spTree>
    <p:extLst>
      <p:ext uri="{BB962C8B-B14F-4D97-AF65-F5344CB8AC3E}">
        <p14:creationId xmlns:p14="http://schemas.microsoft.com/office/powerpoint/2010/main" val="3683631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00B0F0"/>
                </a:solidFill>
              </a:rPr>
              <a:t>I requisiti di validità del marchio</a:t>
            </a:r>
          </a:p>
        </p:txBody>
      </p:sp>
      <p:sp>
        <p:nvSpPr>
          <p:cNvPr id="3" name="Segnaposto contenuto 2"/>
          <p:cNvSpPr>
            <a:spLocks noGrp="1"/>
          </p:cNvSpPr>
          <p:nvPr>
            <p:ph idx="1"/>
          </p:nvPr>
        </p:nvSpPr>
        <p:spPr>
          <a:xfrm>
            <a:off x="337351" y="2336873"/>
            <a:ext cx="10489491" cy="4521127"/>
          </a:xfrm>
        </p:spPr>
        <p:txBody>
          <a:bodyPr>
            <a:normAutofit/>
          </a:bodyPr>
          <a:lstStyle/>
          <a:p>
            <a:pPr algn="just"/>
            <a:endParaRPr lang="it-IT" dirty="0"/>
          </a:p>
          <a:p>
            <a:pPr algn="just"/>
            <a:r>
              <a:rPr lang="it-IT" dirty="0">
                <a:solidFill>
                  <a:schemeClr val="bg1"/>
                </a:solidFill>
              </a:rPr>
              <a:t>Per essere tutelato giuridicamente, il marchio deve rispondere a determinati requisiti di </a:t>
            </a:r>
            <a:r>
              <a:rPr lang="it-IT" dirty="0" smtClean="0">
                <a:solidFill>
                  <a:schemeClr val="bg1"/>
                </a:solidFill>
              </a:rPr>
              <a:t>validità: </a:t>
            </a:r>
            <a:r>
              <a:rPr lang="it-IT" b="1" i="1" dirty="0" smtClean="0">
                <a:solidFill>
                  <a:schemeClr val="bg1"/>
                </a:solidFill>
              </a:rPr>
              <a:t>liceità</a:t>
            </a:r>
            <a:r>
              <a:rPr lang="it-IT" b="1" i="1" dirty="0">
                <a:solidFill>
                  <a:schemeClr val="bg1"/>
                </a:solidFill>
              </a:rPr>
              <a:t>, verità, originalità e novità</a:t>
            </a:r>
            <a:r>
              <a:rPr lang="it-IT" i="1" dirty="0">
                <a:solidFill>
                  <a:schemeClr val="bg1"/>
                </a:solidFill>
              </a:rPr>
              <a:t>.</a:t>
            </a:r>
            <a:endParaRPr lang="it-IT" dirty="0">
              <a:solidFill>
                <a:schemeClr val="bg1"/>
              </a:solidFill>
            </a:endParaRPr>
          </a:p>
          <a:p>
            <a:pPr algn="just"/>
            <a:r>
              <a:rPr lang="it-IT" dirty="0" smtClean="0">
                <a:solidFill>
                  <a:schemeClr val="bg1"/>
                </a:solidFill>
              </a:rPr>
              <a:t>È </a:t>
            </a:r>
            <a:r>
              <a:rPr lang="it-IT" dirty="0">
                <a:solidFill>
                  <a:schemeClr val="bg1"/>
                </a:solidFill>
              </a:rPr>
              <a:t>altresì </a:t>
            </a:r>
            <a:r>
              <a:rPr lang="it-IT" b="1" i="1" dirty="0">
                <a:solidFill>
                  <a:schemeClr val="bg1"/>
                </a:solidFill>
              </a:rPr>
              <a:t>fatto </a:t>
            </a:r>
            <a:r>
              <a:rPr lang="it-IT" b="1" i="1" dirty="0" smtClean="0">
                <a:solidFill>
                  <a:schemeClr val="bg1"/>
                </a:solidFill>
              </a:rPr>
              <a:t>divieto </a:t>
            </a:r>
            <a:r>
              <a:rPr lang="it-IT" dirty="0" smtClean="0">
                <a:solidFill>
                  <a:schemeClr val="bg1"/>
                </a:solidFill>
              </a:rPr>
              <a:t>di </a:t>
            </a:r>
            <a:r>
              <a:rPr lang="it-IT" dirty="0">
                <a:solidFill>
                  <a:schemeClr val="bg1"/>
                </a:solidFill>
              </a:rPr>
              <a:t>utilizzare come marchio l’altrui ritratto senza il consenso dell’interessato.</a:t>
            </a:r>
          </a:p>
          <a:p>
            <a:pPr algn="just"/>
            <a:r>
              <a:rPr lang="it-IT" dirty="0" smtClean="0">
                <a:solidFill>
                  <a:schemeClr val="bg1"/>
                </a:solidFill>
              </a:rPr>
              <a:t>Il </a:t>
            </a:r>
            <a:r>
              <a:rPr lang="it-IT" b="1" dirty="0">
                <a:solidFill>
                  <a:schemeClr val="bg1"/>
                </a:solidFill>
              </a:rPr>
              <a:t>principio della </a:t>
            </a:r>
            <a:r>
              <a:rPr lang="it-IT" b="1" i="1" dirty="0">
                <a:solidFill>
                  <a:schemeClr val="bg1"/>
                </a:solidFill>
              </a:rPr>
              <a:t>verità </a:t>
            </a:r>
            <a:r>
              <a:rPr lang="it-IT" dirty="0">
                <a:solidFill>
                  <a:schemeClr val="bg1"/>
                </a:solidFill>
              </a:rPr>
              <a:t>vieta: di inserire nel marchio segni idonei ad ingannare il pubblico </a:t>
            </a:r>
          </a:p>
          <a:p>
            <a:pPr algn="just"/>
            <a:r>
              <a:rPr lang="it-IT" dirty="0" smtClean="0">
                <a:solidFill>
                  <a:schemeClr val="bg1"/>
                </a:solidFill>
              </a:rPr>
              <a:t>E</a:t>
            </a:r>
            <a:r>
              <a:rPr lang="it-IT" dirty="0">
                <a:solidFill>
                  <a:schemeClr val="bg1"/>
                </a:solidFill>
              </a:rPr>
              <a:t>’ </a:t>
            </a:r>
            <a:r>
              <a:rPr lang="it-IT" b="1" i="1" dirty="0">
                <a:solidFill>
                  <a:schemeClr val="bg1"/>
                </a:solidFill>
              </a:rPr>
              <a:t>vietato </a:t>
            </a:r>
            <a:r>
              <a:rPr lang="it-IT" dirty="0">
                <a:solidFill>
                  <a:schemeClr val="bg1"/>
                </a:solidFill>
              </a:rPr>
              <a:t>usare marchi contrari all’ordine pubblico o al buon costume, stemmi o altri segni protetti da convenzioni internazionali. </a:t>
            </a:r>
          </a:p>
          <a:p>
            <a:endParaRPr lang="it-IT" dirty="0"/>
          </a:p>
        </p:txBody>
      </p:sp>
    </p:spTree>
    <p:extLst>
      <p:ext uri="{BB962C8B-B14F-4D97-AF65-F5344CB8AC3E}">
        <p14:creationId xmlns:p14="http://schemas.microsoft.com/office/powerpoint/2010/main" val="221005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rgbClr val="FFFF00"/>
          </a:solidFill>
        </p:spPr>
        <p:txBody>
          <a:bodyPr/>
          <a:lstStyle/>
          <a:p>
            <a:r>
              <a:rPr lang="it-IT" dirty="0" smtClean="0">
                <a:solidFill>
                  <a:schemeClr val="accent6">
                    <a:lumMod val="75000"/>
                  </a:schemeClr>
                </a:solidFill>
              </a:rPr>
              <a:t>In forza del </a:t>
            </a:r>
            <a:r>
              <a:rPr lang="it-IT" dirty="0" smtClean="0">
                <a:solidFill>
                  <a:schemeClr val="accent6">
                    <a:lumMod val="75000"/>
                  </a:schemeClr>
                </a:solidFill>
              </a:rPr>
              <a:t>requisito di </a:t>
            </a:r>
            <a:r>
              <a:rPr lang="it-IT" b="1" dirty="0" smtClean="0">
                <a:solidFill>
                  <a:schemeClr val="accent6">
                    <a:lumMod val="75000"/>
                  </a:schemeClr>
                </a:solidFill>
              </a:rPr>
              <a:t>originalità</a:t>
            </a:r>
            <a:r>
              <a:rPr lang="it-IT" dirty="0" smtClean="0">
                <a:solidFill>
                  <a:schemeClr val="accent6">
                    <a:lumMod val="75000"/>
                  </a:schemeClr>
                </a:solidFill>
              </a:rPr>
              <a:t> n</a:t>
            </a:r>
            <a:r>
              <a:rPr lang="it-IT" dirty="0" smtClean="0">
                <a:solidFill>
                  <a:schemeClr val="accent6">
                    <a:lumMod val="75000"/>
                  </a:schemeClr>
                </a:solidFill>
              </a:rPr>
              <a:t>on </a:t>
            </a:r>
            <a:r>
              <a:rPr lang="it-IT" dirty="0">
                <a:solidFill>
                  <a:schemeClr val="accent6">
                    <a:lumMod val="75000"/>
                  </a:schemeClr>
                </a:solidFill>
              </a:rPr>
              <a:t>possono essere perciò utilizzati come marchi:</a:t>
            </a:r>
          </a:p>
        </p:txBody>
      </p:sp>
      <p:sp>
        <p:nvSpPr>
          <p:cNvPr id="3" name="Segnaposto contenuto 2"/>
          <p:cNvSpPr>
            <a:spLocks noGrp="1"/>
          </p:cNvSpPr>
          <p:nvPr>
            <p:ph idx="1"/>
          </p:nvPr>
        </p:nvSpPr>
        <p:spPr>
          <a:xfrm>
            <a:off x="680321" y="2336873"/>
            <a:ext cx="9613861" cy="4315854"/>
          </a:xfrm>
        </p:spPr>
        <p:txBody>
          <a:bodyPr>
            <a:normAutofit lnSpcReduction="10000"/>
          </a:bodyPr>
          <a:lstStyle/>
          <a:p>
            <a:endParaRPr lang="it-IT" dirty="0"/>
          </a:p>
          <a:p>
            <a:pPr marL="0" indent="0" algn="just">
              <a:buNone/>
            </a:pPr>
            <a:r>
              <a:rPr lang="it-IT" dirty="0">
                <a:solidFill>
                  <a:schemeClr val="bg1"/>
                </a:solidFill>
              </a:rPr>
              <a:t>1. </a:t>
            </a:r>
            <a:r>
              <a:rPr lang="it-IT" dirty="0" smtClean="0">
                <a:solidFill>
                  <a:schemeClr val="bg1"/>
                </a:solidFill>
              </a:rPr>
              <a:t>Le </a:t>
            </a:r>
            <a:r>
              <a:rPr lang="it-IT" dirty="0">
                <a:solidFill>
                  <a:schemeClr val="bg1"/>
                </a:solidFill>
              </a:rPr>
              <a:t>denominazioni </a:t>
            </a:r>
            <a:r>
              <a:rPr lang="it-IT" b="1" i="1" dirty="0" smtClean="0">
                <a:solidFill>
                  <a:schemeClr val="bg1"/>
                </a:solidFill>
              </a:rPr>
              <a:t>generiche </a:t>
            </a:r>
            <a:r>
              <a:rPr lang="it-IT" dirty="0" smtClean="0">
                <a:solidFill>
                  <a:schemeClr val="bg1"/>
                </a:solidFill>
              </a:rPr>
              <a:t>del </a:t>
            </a:r>
            <a:r>
              <a:rPr lang="it-IT" dirty="0">
                <a:solidFill>
                  <a:schemeClr val="bg1"/>
                </a:solidFill>
              </a:rPr>
              <a:t>prodotto o del servizio (ad esempio un marchio per calzature non potrà essere costituito esclusivamente dalla parola “scarpe</a:t>
            </a:r>
            <a:r>
              <a:rPr lang="it-IT" dirty="0" smtClean="0">
                <a:solidFill>
                  <a:schemeClr val="bg1"/>
                </a:solidFill>
              </a:rPr>
              <a:t>”).</a:t>
            </a:r>
            <a:endParaRPr lang="it-IT" dirty="0">
              <a:solidFill>
                <a:schemeClr val="bg1"/>
              </a:solidFill>
            </a:endParaRPr>
          </a:p>
          <a:p>
            <a:pPr marL="0" indent="0" algn="just">
              <a:buNone/>
            </a:pPr>
            <a:r>
              <a:rPr lang="it-IT" dirty="0" smtClean="0">
                <a:solidFill>
                  <a:schemeClr val="bg1"/>
                </a:solidFill>
              </a:rPr>
              <a:t>2</a:t>
            </a:r>
            <a:r>
              <a:rPr lang="it-IT" dirty="0">
                <a:solidFill>
                  <a:schemeClr val="bg1"/>
                </a:solidFill>
              </a:rPr>
              <a:t>. </a:t>
            </a:r>
            <a:r>
              <a:rPr lang="it-IT" dirty="0" smtClean="0">
                <a:solidFill>
                  <a:schemeClr val="bg1"/>
                </a:solidFill>
              </a:rPr>
              <a:t>Le </a:t>
            </a:r>
            <a:r>
              <a:rPr lang="it-IT" dirty="0">
                <a:solidFill>
                  <a:schemeClr val="bg1"/>
                </a:solidFill>
              </a:rPr>
              <a:t>indicazioni descrittive dei caratteri essenziali e (salvo che per i marchi collettivi) della provenienza geografica del prodotto (ad esempio si è escluso </a:t>
            </a:r>
            <a:r>
              <a:rPr lang="it-IT" dirty="0" smtClean="0">
                <a:solidFill>
                  <a:schemeClr val="bg1"/>
                </a:solidFill>
              </a:rPr>
              <a:t>che l’espressione </a:t>
            </a:r>
            <a:r>
              <a:rPr lang="it-IT" dirty="0">
                <a:solidFill>
                  <a:schemeClr val="bg1"/>
                </a:solidFill>
              </a:rPr>
              <a:t>“brillo” possa essere usata come marchio per prodotti lucidanti</a:t>
            </a:r>
            <a:r>
              <a:rPr lang="it-IT" dirty="0" smtClean="0">
                <a:solidFill>
                  <a:schemeClr val="bg1"/>
                </a:solidFill>
              </a:rPr>
              <a:t>).</a:t>
            </a:r>
            <a:endParaRPr lang="it-IT" dirty="0">
              <a:solidFill>
                <a:schemeClr val="bg1"/>
              </a:solidFill>
            </a:endParaRPr>
          </a:p>
          <a:p>
            <a:pPr marL="0" indent="0" algn="just">
              <a:buNone/>
            </a:pPr>
            <a:r>
              <a:rPr lang="it-IT" dirty="0" smtClean="0">
                <a:solidFill>
                  <a:schemeClr val="bg1"/>
                </a:solidFill>
              </a:rPr>
              <a:t>3</a:t>
            </a:r>
            <a:r>
              <a:rPr lang="it-IT" dirty="0">
                <a:solidFill>
                  <a:schemeClr val="bg1"/>
                </a:solidFill>
              </a:rPr>
              <a:t>. </a:t>
            </a:r>
            <a:r>
              <a:rPr lang="it-IT" dirty="0" smtClean="0">
                <a:solidFill>
                  <a:schemeClr val="bg1"/>
                </a:solidFill>
              </a:rPr>
              <a:t>I </a:t>
            </a:r>
            <a:r>
              <a:rPr lang="it-IT" dirty="0">
                <a:solidFill>
                  <a:schemeClr val="bg1"/>
                </a:solidFill>
              </a:rPr>
              <a:t>segni divenuti di uso comune nel linguaggio corrente, come le parole “super”, “extra”, “lusso</a:t>
            </a:r>
            <a:r>
              <a:rPr lang="it-IT" dirty="0" smtClean="0">
                <a:solidFill>
                  <a:schemeClr val="bg1"/>
                </a:solidFill>
              </a:rPr>
              <a:t>”.</a:t>
            </a:r>
            <a:endParaRPr lang="it-IT" dirty="0">
              <a:solidFill>
                <a:schemeClr val="bg1"/>
              </a:solidFill>
            </a:endParaRPr>
          </a:p>
          <a:p>
            <a:pPr marL="0" indent="0" algn="just">
              <a:buNone/>
            </a:pPr>
            <a:r>
              <a:rPr lang="it-IT" i="1" dirty="0">
                <a:solidFill>
                  <a:schemeClr val="bg1"/>
                </a:solidFill>
              </a:rPr>
              <a:t>I</a:t>
            </a:r>
            <a:r>
              <a:rPr lang="it-IT" i="1" dirty="0" smtClean="0">
                <a:solidFill>
                  <a:schemeClr val="bg1"/>
                </a:solidFill>
              </a:rPr>
              <a:t>l </a:t>
            </a:r>
            <a:r>
              <a:rPr lang="it-IT" i="1" dirty="0">
                <a:solidFill>
                  <a:schemeClr val="bg1"/>
                </a:solidFill>
              </a:rPr>
              <a:t>requisito dell’originalità è però rispettato quando si utilizzano denominazioni o figure generiche</a:t>
            </a:r>
            <a:endParaRPr lang="it-IT" dirty="0">
              <a:solidFill>
                <a:schemeClr val="bg1"/>
              </a:solidFill>
            </a:endParaRPr>
          </a:p>
          <a:p>
            <a:endParaRPr lang="it-IT" dirty="0"/>
          </a:p>
        </p:txBody>
      </p:sp>
    </p:spTree>
    <p:extLst>
      <p:ext uri="{BB962C8B-B14F-4D97-AF65-F5344CB8AC3E}">
        <p14:creationId xmlns:p14="http://schemas.microsoft.com/office/powerpoint/2010/main" val="3228296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rgbClr val="FFFF00"/>
          </a:solidFill>
        </p:spPr>
        <p:txBody>
          <a:bodyPr/>
          <a:lstStyle/>
          <a:p>
            <a:r>
              <a:rPr lang="it-IT" dirty="0">
                <a:solidFill>
                  <a:schemeClr val="bg1">
                    <a:lumMod val="95000"/>
                    <a:lumOff val="5000"/>
                  </a:schemeClr>
                </a:solidFill>
              </a:rPr>
              <a:t>Volgarizzazione del marchio</a:t>
            </a:r>
          </a:p>
        </p:txBody>
      </p:sp>
      <p:sp>
        <p:nvSpPr>
          <p:cNvPr id="3" name="Segnaposto contenuto 2"/>
          <p:cNvSpPr>
            <a:spLocks noGrp="1"/>
          </p:cNvSpPr>
          <p:nvPr>
            <p:ph idx="1"/>
          </p:nvPr>
        </p:nvSpPr>
        <p:spPr/>
        <p:txBody>
          <a:bodyPr/>
          <a:lstStyle/>
          <a:p>
            <a:endParaRPr lang="it-IT" dirty="0"/>
          </a:p>
          <a:p>
            <a:pPr marL="0" indent="0" algn="just">
              <a:buNone/>
            </a:pPr>
            <a:r>
              <a:rPr lang="it-IT" dirty="0">
                <a:solidFill>
                  <a:schemeClr val="bg1"/>
                </a:solidFill>
              </a:rPr>
              <a:t>In particolare, costituisce </a:t>
            </a:r>
            <a:r>
              <a:rPr lang="it-IT" b="1" u="sng" dirty="0">
                <a:solidFill>
                  <a:schemeClr val="bg1"/>
                </a:solidFill>
              </a:rPr>
              <a:t>causa di </a:t>
            </a:r>
            <a:r>
              <a:rPr lang="it-IT" b="1" u="sng" dirty="0" smtClean="0">
                <a:solidFill>
                  <a:schemeClr val="bg1"/>
                </a:solidFill>
              </a:rPr>
              <a:t>decadenza</a:t>
            </a:r>
            <a:r>
              <a:rPr lang="it-IT" dirty="0" smtClean="0">
                <a:solidFill>
                  <a:schemeClr val="bg1"/>
                </a:solidFill>
              </a:rPr>
              <a:t>: </a:t>
            </a:r>
            <a:endParaRPr lang="it-IT" dirty="0">
              <a:solidFill>
                <a:schemeClr val="bg1"/>
              </a:solidFill>
            </a:endParaRPr>
          </a:p>
          <a:p>
            <a:pPr marL="0" indent="0" algn="just">
              <a:buNone/>
            </a:pPr>
            <a:r>
              <a:rPr lang="it-IT" b="1" i="1" dirty="0" smtClean="0">
                <a:solidFill>
                  <a:schemeClr val="bg1"/>
                </a:solidFill>
              </a:rPr>
              <a:t>la </a:t>
            </a:r>
            <a:r>
              <a:rPr lang="it-IT" b="1" i="1" dirty="0">
                <a:solidFill>
                  <a:schemeClr val="bg1"/>
                </a:solidFill>
              </a:rPr>
              <a:t>volgarizzazione del marchio</a:t>
            </a:r>
            <a:r>
              <a:rPr lang="it-IT" dirty="0">
                <a:solidFill>
                  <a:schemeClr val="bg1"/>
                </a:solidFill>
              </a:rPr>
              <a:t>, ossia il fatto che lo stesso è nel frattempo divenuto denominazione generica. </a:t>
            </a:r>
            <a:endParaRPr lang="it-IT" dirty="0" smtClean="0">
              <a:solidFill>
                <a:schemeClr val="bg1"/>
              </a:solidFill>
            </a:endParaRPr>
          </a:p>
          <a:p>
            <a:pPr marL="0" indent="0" algn="just">
              <a:buNone/>
            </a:pPr>
            <a:r>
              <a:rPr lang="it-IT" dirty="0" smtClean="0">
                <a:solidFill>
                  <a:schemeClr val="bg1"/>
                </a:solidFill>
              </a:rPr>
              <a:t>Tipico </a:t>
            </a:r>
            <a:r>
              <a:rPr lang="it-IT" dirty="0">
                <a:solidFill>
                  <a:schemeClr val="bg1"/>
                </a:solidFill>
              </a:rPr>
              <a:t>esempio è il marchio Cellophane che è passato ormai a designare genericamente </a:t>
            </a:r>
            <a:r>
              <a:rPr lang="it-IT" dirty="0" smtClean="0">
                <a:solidFill>
                  <a:schemeClr val="bg1"/>
                </a:solidFill>
              </a:rPr>
              <a:t>la categoria del </a:t>
            </a:r>
            <a:r>
              <a:rPr lang="it-IT" dirty="0">
                <a:solidFill>
                  <a:schemeClr val="bg1"/>
                </a:solidFill>
              </a:rPr>
              <a:t>involucro di </a:t>
            </a:r>
            <a:r>
              <a:rPr lang="it-IT" dirty="0" smtClean="0">
                <a:solidFill>
                  <a:schemeClr val="bg1"/>
                </a:solidFill>
              </a:rPr>
              <a:t>plastica. Vedi anche tanti altri casi:  </a:t>
            </a:r>
            <a:r>
              <a:rPr lang="it-IT" dirty="0" smtClean="0">
                <a:solidFill>
                  <a:schemeClr val="bg1"/>
                </a:solidFill>
              </a:rPr>
              <a:t>nylon, bretelle, teflon, sottilette, </a:t>
            </a:r>
            <a:r>
              <a:rPr lang="it-IT" dirty="0" err="1" smtClean="0">
                <a:solidFill>
                  <a:schemeClr val="bg1"/>
                </a:solidFill>
              </a:rPr>
              <a:t>scottex</a:t>
            </a:r>
            <a:r>
              <a:rPr lang="it-IT" dirty="0" smtClean="0">
                <a:solidFill>
                  <a:schemeClr val="bg1"/>
                </a:solidFill>
              </a:rPr>
              <a:t>, scotch ……………..</a:t>
            </a:r>
            <a:endParaRPr lang="it-IT" dirty="0"/>
          </a:p>
        </p:txBody>
      </p:sp>
    </p:spTree>
    <p:extLst>
      <p:ext uri="{BB962C8B-B14F-4D97-AF65-F5344CB8AC3E}">
        <p14:creationId xmlns:p14="http://schemas.microsoft.com/office/powerpoint/2010/main" val="2113259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406314"/>
            <a:ext cx="10515600" cy="1325563"/>
          </a:xfrm>
        </p:spPr>
        <p:txBody>
          <a:bodyPr/>
          <a:lstStyle/>
          <a:p>
            <a:r>
              <a:rPr lang="it-IT" dirty="0">
                <a:solidFill>
                  <a:srgbClr val="FF0000"/>
                </a:solidFill>
              </a:rPr>
              <a:t>Il marchio registrato</a:t>
            </a:r>
          </a:p>
        </p:txBody>
      </p:sp>
      <p:sp>
        <p:nvSpPr>
          <p:cNvPr id="3" name="Segnaposto contenuto 2"/>
          <p:cNvSpPr>
            <a:spLocks noGrp="1"/>
          </p:cNvSpPr>
          <p:nvPr>
            <p:ph idx="1"/>
          </p:nvPr>
        </p:nvSpPr>
        <p:spPr/>
        <p:txBody>
          <a:bodyPr/>
          <a:lstStyle/>
          <a:p>
            <a:endParaRPr lang="it-IT" dirty="0"/>
          </a:p>
          <a:p>
            <a:pPr algn="just"/>
            <a:r>
              <a:rPr lang="it-IT" sz="2500" dirty="0">
                <a:solidFill>
                  <a:schemeClr val="bg1"/>
                </a:solidFill>
              </a:rPr>
              <a:t>Il titolare di un marchio ha diritto all’uso esclusivo del marchio prescelto</a:t>
            </a:r>
            <a:r>
              <a:rPr lang="it-IT" sz="2500" dirty="0" smtClean="0">
                <a:solidFill>
                  <a:schemeClr val="bg1"/>
                </a:solidFill>
              </a:rPr>
              <a:t>.</a:t>
            </a:r>
          </a:p>
          <a:p>
            <a:pPr marL="0" indent="0" algn="just">
              <a:buNone/>
            </a:pPr>
            <a:endParaRPr lang="it-IT" sz="2500" dirty="0">
              <a:solidFill>
                <a:schemeClr val="bg1"/>
              </a:solidFill>
            </a:endParaRPr>
          </a:p>
          <a:p>
            <a:pPr algn="just"/>
            <a:r>
              <a:rPr lang="it-IT" sz="2500" dirty="0" smtClean="0">
                <a:solidFill>
                  <a:schemeClr val="bg1"/>
                </a:solidFill>
              </a:rPr>
              <a:t>Il </a:t>
            </a:r>
            <a:r>
              <a:rPr lang="it-IT" sz="2500" dirty="0">
                <a:solidFill>
                  <a:schemeClr val="bg1"/>
                </a:solidFill>
              </a:rPr>
              <a:t>contenuto del diritto e la relativa tutela sono però sensibilmente diversi a seconda che il marchio sia stato o meno registrato presso l’Ufficio italiano Brevetti e </a:t>
            </a:r>
            <a:r>
              <a:rPr lang="it-IT" sz="2500" dirty="0" smtClean="0">
                <a:solidFill>
                  <a:schemeClr val="bg1"/>
                </a:solidFill>
              </a:rPr>
              <a:t>Marchi.</a:t>
            </a:r>
            <a:endParaRPr lang="it-IT" sz="2500" dirty="0">
              <a:solidFill>
                <a:schemeClr val="bg1"/>
              </a:solidFill>
            </a:endParaRPr>
          </a:p>
          <a:p>
            <a:endParaRPr lang="it-IT" dirty="0"/>
          </a:p>
        </p:txBody>
      </p:sp>
    </p:spTree>
    <p:extLst>
      <p:ext uri="{BB962C8B-B14F-4D97-AF65-F5344CB8AC3E}">
        <p14:creationId xmlns:p14="http://schemas.microsoft.com/office/powerpoint/2010/main" val="529730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chemeClr val="accent2">
                    <a:lumMod val="75000"/>
                  </a:schemeClr>
                </a:solidFill>
              </a:rPr>
              <a:t>Registrazione</a:t>
            </a:r>
            <a:endParaRPr lang="it-IT" dirty="0">
              <a:solidFill>
                <a:schemeClr val="accent2">
                  <a:lumMod val="75000"/>
                </a:schemeClr>
              </a:solidFill>
            </a:endParaRPr>
          </a:p>
        </p:txBody>
      </p:sp>
      <p:sp>
        <p:nvSpPr>
          <p:cNvPr id="3" name="Segnaposto contenuto 2"/>
          <p:cNvSpPr>
            <a:spLocks noGrp="1"/>
          </p:cNvSpPr>
          <p:nvPr>
            <p:ph idx="1"/>
          </p:nvPr>
        </p:nvSpPr>
        <p:spPr>
          <a:xfrm>
            <a:off x="680321" y="2336872"/>
            <a:ext cx="9613861" cy="4455813"/>
          </a:xfrm>
        </p:spPr>
        <p:txBody>
          <a:bodyPr>
            <a:normAutofit fontScale="92500" lnSpcReduction="20000"/>
          </a:bodyPr>
          <a:lstStyle/>
          <a:p>
            <a:endParaRPr lang="it-IT" dirty="0"/>
          </a:p>
          <a:p>
            <a:pPr algn="just"/>
            <a:r>
              <a:rPr lang="it-IT" dirty="0">
                <a:solidFill>
                  <a:schemeClr val="bg1"/>
                </a:solidFill>
              </a:rPr>
              <a:t>La </a:t>
            </a:r>
            <a:r>
              <a:rPr lang="it-IT" b="1" dirty="0">
                <a:solidFill>
                  <a:schemeClr val="bg1"/>
                </a:solidFill>
              </a:rPr>
              <a:t>registrazione attribuisce al titolare del marchio il diritto all’uso esclusivo dello stesso su tutto il territorio nazionale</a:t>
            </a:r>
            <a:r>
              <a:rPr lang="it-IT" dirty="0">
                <a:solidFill>
                  <a:schemeClr val="bg1"/>
                </a:solidFill>
              </a:rPr>
              <a:t>, quale che sia l’effettiva diffusione territoriale dei suoi prodotti.</a:t>
            </a:r>
          </a:p>
          <a:p>
            <a:pPr algn="just"/>
            <a:r>
              <a:rPr lang="it-IT" dirty="0">
                <a:solidFill>
                  <a:schemeClr val="bg1"/>
                </a:solidFill>
              </a:rPr>
              <a:t>Un imprenditore che opera solo in Sicilia può perciò impedire che il suo marchio registrato venga utilizzato da altro imprenditore dello stesso settore che opera solo in Lombardia.</a:t>
            </a:r>
          </a:p>
          <a:p>
            <a:pPr algn="just"/>
            <a:r>
              <a:rPr lang="it-IT" dirty="0">
                <a:solidFill>
                  <a:schemeClr val="bg1"/>
                </a:solidFill>
              </a:rPr>
              <a:t>Il diritto di esclusiva sul marchio registrato copre non solo i prodotti identici ma anche quelli affini qualora possa determinarsi un rischio di confusione per il pubblico.</a:t>
            </a:r>
          </a:p>
          <a:p>
            <a:pPr algn="just"/>
            <a:r>
              <a:rPr lang="it-IT" dirty="0">
                <a:solidFill>
                  <a:schemeClr val="bg1"/>
                </a:solidFill>
              </a:rPr>
              <a:t>La </a:t>
            </a:r>
            <a:r>
              <a:rPr lang="it-IT" b="1" i="1" dirty="0">
                <a:solidFill>
                  <a:schemeClr val="bg1"/>
                </a:solidFill>
              </a:rPr>
              <a:t>tutela del marchio registrato non impedisce però, di regole che altro imprenditore registri o usi lo stesso marchio per prodotti del tutto diversi.</a:t>
            </a:r>
            <a:endParaRPr lang="it-IT" dirty="0">
              <a:solidFill>
                <a:schemeClr val="bg1"/>
              </a:solidFill>
            </a:endParaRPr>
          </a:p>
          <a:p>
            <a:pPr algn="just"/>
            <a:r>
              <a:rPr lang="it-IT" dirty="0">
                <a:solidFill>
                  <a:schemeClr val="bg1"/>
                </a:solidFill>
              </a:rPr>
              <a:t>La rigorosa applicazione di tale regola può tuttavia dar luogo a conseguenze particolarmente gravi</a:t>
            </a:r>
          </a:p>
          <a:p>
            <a:endParaRPr lang="it-IT" dirty="0"/>
          </a:p>
        </p:txBody>
      </p:sp>
    </p:spTree>
    <p:extLst>
      <p:ext uri="{BB962C8B-B14F-4D97-AF65-F5344CB8AC3E}">
        <p14:creationId xmlns:p14="http://schemas.microsoft.com/office/powerpoint/2010/main" val="738045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40624" y="788739"/>
            <a:ext cx="9613861" cy="1080938"/>
          </a:xfrm>
          <a:solidFill>
            <a:schemeClr val="tx2">
              <a:lumMod val="90000"/>
            </a:schemeClr>
          </a:solidFill>
        </p:spPr>
        <p:txBody>
          <a:bodyPr/>
          <a:lstStyle/>
          <a:p>
            <a:pPr algn="ctr"/>
            <a:r>
              <a:rPr lang="it-IT" dirty="0" smtClean="0">
                <a:solidFill>
                  <a:schemeClr val="bg2">
                    <a:lumMod val="50000"/>
                  </a:schemeClr>
                </a:solidFill>
              </a:rPr>
              <a:t>Marchi rinomati</a:t>
            </a:r>
            <a:endParaRPr lang="it-IT" dirty="0">
              <a:solidFill>
                <a:schemeClr val="bg2">
                  <a:lumMod val="50000"/>
                </a:schemeClr>
              </a:solidFill>
            </a:endParaRPr>
          </a:p>
        </p:txBody>
      </p:sp>
      <p:sp>
        <p:nvSpPr>
          <p:cNvPr id="3" name="Segnaposto contenuto 2"/>
          <p:cNvSpPr>
            <a:spLocks noGrp="1"/>
          </p:cNvSpPr>
          <p:nvPr>
            <p:ph idx="1"/>
          </p:nvPr>
        </p:nvSpPr>
        <p:spPr/>
        <p:txBody>
          <a:bodyPr>
            <a:normAutofit fontScale="77500" lnSpcReduction="20000"/>
          </a:bodyPr>
          <a:lstStyle/>
          <a:p>
            <a:endParaRPr lang="it-IT" sz="2500" dirty="0"/>
          </a:p>
          <a:p>
            <a:pPr algn="just"/>
            <a:r>
              <a:rPr lang="it-IT" sz="2500" dirty="0">
                <a:solidFill>
                  <a:schemeClr val="bg1"/>
                </a:solidFill>
              </a:rPr>
              <a:t>Con la riforma del 1992 la tutela dei marchi celebri è stata svincolata dal criterio dell’affinità merceologica</a:t>
            </a:r>
            <a:r>
              <a:rPr lang="it-IT" sz="2500" dirty="0" smtClean="0">
                <a:solidFill>
                  <a:schemeClr val="bg1"/>
                </a:solidFill>
              </a:rPr>
              <a:t>. Ora disciplinata </a:t>
            </a:r>
            <a:r>
              <a:rPr lang="it-IT" sz="2500" dirty="0">
                <a:solidFill>
                  <a:schemeClr val="bg1"/>
                </a:solidFill>
              </a:rPr>
              <a:t>da artt. 12, </a:t>
            </a:r>
            <a:r>
              <a:rPr lang="it-IT" sz="2500" dirty="0" err="1">
                <a:solidFill>
                  <a:schemeClr val="bg1"/>
                </a:solidFill>
              </a:rPr>
              <a:t>lett</a:t>
            </a:r>
            <a:r>
              <a:rPr lang="it-IT" sz="2500" dirty="0">
                <a:solidFill>
                  <a:schemeClr val="bg1"/>
                </a:solidFill>
              </a:rPr>
              <a:t>. e</a:t>
            </a:r>
            <a:r>
              <a:rPr lang="it-IT" sz="2500" dirty="0" smtClean="0">
                <a:solidFill>
                  <a:schemeClr val="bg1"/>
                </a:solidFill>
              </a:rPr>
              <a:t>) e 20, c. 1, </a:t>
            </a:r>
            <a:r>
              <a:rPr lang="it-IT" sz="2500" dirty="0" err="1" smtClean="0">
                <a:solidFill>
                  <a:schemeClr val="bg1"/>
                </a:solidFill>
              </a:rPr>
              <a:t>lett</a:t>
            </a:r>
            <a:r>
              <a:rPr lang="it-IT" sz="2500" dirty="0" smtClean="0">
                <a:solidFill>
                  <a:schemeClr val="bg1"/>
                </a:solidFill>
              </a:rPr>
              <a:t>. c), </a:t>
            </a:r>
            <a:r>
              <a:rPr lang="it-IT" sz="2500" dirty="0" err="1" smtClean="0">
                <a:solidFill>
                  <a:schemeClr val="bg1"/>
                </a:solidFill>
              </a:rPr>
              <a:t>cpi</a:t>
            </a:r>
            <a:r>
              <a:rPr lang="it-IT" sz="2500" dirty="0" smtClean="0">
                <a:solidFill>
                  <a:schemeClr val="bg1"/>
                </a:solidFill>
              </a:rPr>
              <a:t>. </a:t>
            </a:r>
          </a:p>
          <a:p>
            <a:pPr algn="just"/>
            <a:r>
              <a:rPr lang="it-IT" sz="2500" dirty="0">
                <a:solidFill>
                  <a:schemeClr val="bg1"/>
                </a:solidFill>
              </a:rPr>
              <a:t>Costituisce marchio rinomato quello conosciuto da una parte significativa del pubblico interessato ai prodotti o servizi contrassegnati, non essendo necessario che detta rinomanza sia necessariamente equivalente alla celebrità né che essa sia analogamente affermata anche al di fuori dell’ambito merceologico in cui il marchio si è </a:t>
            </a:r>
            <a:r>
              <a:rPr lang="it-IT" sz="2500" dirty="0" smtClean="0">
                <a:solidFill>
                  <a:schemeClr val="bg1"/>
                </a:solidFill>
              </a:rPr>
              <a:t>affermato.</a:t>
            </a:r>
          </a:p>
          <a:p>
            <a:pPr marL="0" indent="0" algn="just">
              <a:buNone/>
            </a:pPr>
            <a:endParaRPr lang="it-IT" sz="2500" dirty="0">
              <a:solidFill>
                <a:schemeClr val="bg1"/>
              </a:solidFill>
            </a:endParaRPr>
          </a:p>
          <a:p>
            <a:pPr algn="just"/>
            <a:r>
              <a:rPr lang="it-IT" sz="2500" dirty="0" smtClean="0">
                <a:solidFill>
                  <a:schemeClr val="bg1"/>
                </a:solidFill>
              </a:rPr>
              <a:t>Oggi </a:t>
            </a:r>
            <a:r>
              <a:rPr lang="it-IT" sz="2500" dirty="0">
                <a:solidFill>
                  <a:schemeClr val="bg1"/>
                </a:solidFill>
              </a:rPr>
              <a:t>il titolare di un marchio registrato, che gode di rinomanza nello Stato, può vietare a terzi di usare un marchio identico o simile al proprio anche per prodotti o servizi non affini, quando tale uso consente di trarre indebitamente vantaggio dalla rinomanza del marchio”.</a:t>
            </a:r>
          </a:p>
          <a:p>
            <a:endParaRPr lang="it-IT" dirty="0"/>
          </a:p>
        </p:txBody>
      </p:sp>
    </p:spTree>
    <p:extLst>
      <p:ext uri="{BB962C8B-B14F-4D97-AF65-F5344CB8AC3E}">
        <p14:creationId xmlns:p14="http://schemas.microsoft.com/office/powerpoint/2010/main" val="393258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solidFill>
                  <a:schemeClr val="accent2">
                    <a:lumMod val="60000"/>
                    <a:lumOff val="40000"/>
                  </a:schemeClr>
                </a:solidFill>
              </a:rPr>
              <a:t>Il sistema dei segni distintivi</a:t>
            </a:r>
          </a:p>
        </p:txBody>
      </p:sp>
      <p:sp>
        <p:nvSpPr>
          <p:cNvPr id="3" name="Segnaposto contenuto 2"/>
          <p:cNvSpPr>
            <a:spLocks noGrp="1"/>
          </p:cNvSpPr>
          <p:nvPr>
            <p:ph idx="1"/>
          </p:nvPr>
        </p:nvSpPr>
        <p:spPr/>
        <p:txBody>
          <a:bodyPr>
            <a:normAutofit/>
          </a:bodyPr>
          <a:lstStyle/>
          <a:p>
            <a:endParaRPr lang="it-IT" sz="3400" dirty="0"/>
          </a:p>
          <a:p>
            <a:pPr algn="just">
              <a:buFont typeface="Wingdings" panose="05000000000000000000" pitchFamily="2" charset="2"/>
              <a:buChar char="Ø"/>
            </a:pPr>
            <a:r>
              <a:rPr lang="it-IT" sz="3200" dirty="0" smtClean="0">
                <a:solidFill>
                  <a:schemeClr val="bg1"/>
                </a:solidFill>
              </a:rPr>
              <a:t>Ciascun </a:t>
            </a:r>
            <a:r>
              <a:rPr lang="it-IT" sz="3200" dirty="0">
                <a:solidFill>
                  <a:schemeClr val="bg1"/>
                </a:solidFill>
              </a:rPr>
              <a:t>imprenditore utilizza di regola uno </a:t>
            </a:r>
            <a:r>
              <a:rPr lang="it-IT" sz="3200" dirty="0" smtClean="0">
                <a:solidFill>
                  <a:schemeClr val="bg1"/>
                </a:solidFill>
              </a:rPr>
              <a:t>o </a:t>
            </a:r>
            <a:r>
              <a:rPr lang="it-IT" sz="3200" dirty="0">
                <a:solidFill>
                  <a:schemeClr val="bg1"/>
                </a:solidFill>
              </a:rPr>
              <a:t>più segni distintivi che consentono di </a:t>
            </a:r>
            <a:r>
              <a:rPr lang="it-IT" sz="3200" dirty="0" smtClean="0">
                <a:solidFill>
                  <a:schemeClr val="bg1"/>
                </a:solidFill>
              </a:rPr>
              <a:t>individuarlo </a:t>
            </a:r>
            <a:r>
              <a:rPr lang="it-IT" sz="3200" dirty="0">
                <a:solidFill>
                  <a:schemeClr val="bg1"/>
                </a:solidFill>
              </a:rPr>
              <a:t>sul mercato e distinguerlo </a:t>
            </a:r>
            <a:r>
              <a:rPr lang="it-IT" sz="3200" dirty="0" smtClean="0">
                <a:solidFill>
                  <a:schemeClr val="bg1"/>
                </a:solidFill>
              </a:rPr>
              <a:t>dagli altri </a:t>
            </a:r>
            <a:r>
              <a:rPr lang="it-IT" sz="3200" dirty="0">
                <a:solidFill>
                  <a:schemeClr val="bg1"/>
                </a:solidFill>
              </a:rPr>
              <a:t>imprenditori </a:t>
            </a:r>
            <a:r>
              <a:rPr lang="it-IT" sz="3200" dirty="0" smtClean="0">
                <a:solidFill>
                  <a:schemeClr val="bg1"/>
                </a:solidFill>
              </a:rPr>
              <a:t>concorrenti</a:t>
            </a:r>
            <a:endParaRPr lang="it-IT" sz="3200" dirty="0">
              <a:solidFill>
                <a:schemeClr val="bg1"/>
              </a:solidFill>
            </a:endParaRPr>
          </a:p>
          <a:p>
            <a:pPr algn="just">
              <a:buFont typeface="Wingdings" panose="05000000000000000000" pitchFamily="2" charset="2"/>
              <a:buChar char="Ø"/>
            </a:pPr>
            <a:r>
              <a:rPr lang="it-IT" sz="3200" dirty="0" smtClean="0">
                <a:solidFill>
                  <a:schemeClr val="bg1"/>
                </a:solidFill>
              </a:rPr>
              <a:t>I segni distintivi assolvono importanti funzioni a tutela dell’imprenditore e dei terzi</a:t>
            </a:r>
          </a:p>
          <a:p>
            <a:pPr marL="0" indent="0" algn="just">
              <a:buNone/>
            </a:pPr>
            <a:endParaRPr lang="it-IT" sz="3400" dirty="0">
              <a:solidFill>
                <a:schemeClr val="bg1"/>
              </a:solidFill>
            </a:endParaRPr>
          </a:p>
        </p:txBody>
      </p:sp>
    </p:spTree>
    <p:extLst>
      <p:ext uri="{BB962C8B-B14F-4D97-AF65-F5344CB8AC3E}">
        <p14:creationId xmlns:p14="http://schemas.microsoft.com/office/powerpoint/2010/main" val="3150588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6">
                    <a:lumMod val="75000"/>
                  </a:schemeClr>
                </a:solidFill>
              </a:rPr>
              <a:t>Il diritto di esclusiva sul marchio</a:t>
            </a:r>
          </a:p>
        </p:txBody>
      </p:sp>
      <p:sp>
        <p:nvSpPr>
          <p:cNvPr id="3" name="Segnaposto contenuto 2"/>
          <p:cNvSpPr>
            <a:spLocks noGrp="1"/>
          </p:cNvSpPr>
          <p:nvPr>
            <p:ph idx="1"/>
          </p:nvPr>
        </p:nvSpPr>
        <p:spPr>
          <a:xfrm>
            <a:off x="680321" y="2024110"/>
            <a:ext cx="9613861" cy="4563302"/>
          </a:xfrm>
        </p:spPr>
        <p:txBody>
          <a:bodyPr>
            <a:normAutofit fontScale="70000" lnSpcReduction="20000"/>
          </a:bodyPr>
          <a:lstStyle/>
          <a:p>
            <a:endParaRPr lang="it-IT" dirty="0"/>
          </a:p>
          <a:p>
            <a:pPr algn="just"/>
            <a:r>
              <a:rPr lang="it-IT" sz="3100" b="1" dirty="0">
                <a:solidFill>
                  <a:schemeClr val="bg1"/>
                </a:solidFill>
              </a:rPr>
              <a:t>Il diritto di </a:t>
            </a:r>
            <a:r>
              <a:rPr lang="it-IT" sz="3100" b="1" dirty="0" smtClean="0">
                <a:solidFill>
                  <a:schemeClr val="bg1"/>
                </a:solidFill>
              </a:rPr>
              <a:t>esclusiva </a:t>
            </a:r>
            <a:r>
              <a:rPr lang="it-IT" sz="3100" dirty="0" smtClean="0">
                <a:solidFill>
                  <a:schemeClr val="bg1"/>
                </a:solidFill>
              </a:rPr>
              <a:t>sul </a:t>
            </a:r>
            <a:r>
              <a:rPr lang="it-IT" sz="3100" dirty="0">
                <a:solidFill>
                  <a:schemeClr val="bg1"/>
                </a:solidFill>
              </a:rPr>
              <a:t>marchio registrato decorre dalla data di presentazione della relativa domanda all’Ufficio Brevetti.</a:t>
            </a:r>
          </a:p>
          <a:p>
            <a:pPr algn="just"/>
            <a:r>
              <a:rPr lang="it-IT" sz="3100" dirty="0" smtClean="0">
                <a:solidFill>
                  <a:schemeClr val="bg1"/>
                </a:solidFill>
              </a:rPr>
              <a:t>Il </a:t>
            </a:r>
            <a:r>
              <a:rPr lang="it-IT" sz="3100" dirty="0">
                <a:solidFill>
                  <a:schemeClr val="bg1"/>
                </a:solidFill>
              </a:rPr>
              <a:t>titolare di un marchio registrato è perciò tutelato ancor prima che inizi ad utilizzarlo e quindi, ad esempio, anche nella fase di lancio pubblicitario di un nuovo prodotto.</a:t>
            </a:r>
          </a:p>
          <a:p>
            <a:pPr algn="just"/>
            <a:r>
              <a:rPr lang="it-IT" sz="3100" dirty="0" smtClean="0">
                <a:solidFill>
                  <a:schemeClr val="bg1"/>
                </a:solidFill>
              </a:rPr>
              <a:t>La </a:t>
            </a:r>
            <a:r>
              <a:rPr lang="it-IT" sz="3100" dirty="0">
                <a:solidFill>
                  <a:schemeClr val="bg1"/>
                </a:solidFill>
              </a:rPr>
              <a:t>registrazione nazionale è poi presupposto per poter estendere la tutela del marchio in ambito internazionale, attraverso la registrazione presso l’Organizzazione Mondiale per la </a:t>
            </a:r>
            <a:r>
              <a:rPr lang="it-IT" sz="3100" dirty="0" smtClean="0">
                <a:solidFill>
                  <a:schemeClr val="bg1"/>
                </a:solidFill>
              </a:rPr>
              <a:t>Proprietà Industriale </a:t>
            </a:r>
            <a:r>
              <a:rPr lang="it-IT" sz="3100" dirty="0">
                <a:solidFill>
                  <a:schemeClr val="bg1"/>
                </a:solidFill>
              </a:rPr>
              <a:t>(OMPI) e presso l’Ufficio per l’Armonizzazione nel Mercato Interno (UAMI, per il marchio comunitario).</a:t>
            </a:r>
          </a:p>
          <a:p>
            <a:pPr algn="just"/>
            <a:r>
              <a:rPr lang="it-IT" sz="3100" b="1" dirty="0" smtClean="0">
                <a:solidFill>
                  <a:schemeClr val="bg1"/>
                </a:solidFill>
              </a:rPr>
              <a:t>La </a:t>
            </a:r>
            <a:r>
              <a:rPr lang="it-IT" sz="3100" b="1" dirty="0">
                <a:solidFill>
                  <a:schemeClr val="bg1"/>
                </a:solidFill>
              </a:rPr>
              <a:t>registrazione dura 10 </a:t>
            </a:r>
            <a:r>
              <a:rPr lang="it-IT" sz="3100" b="1" dirty="0" smtClean="0">
                <a:solidFill>
                  <a:schemeClr val="bg1"/>
                </a:solidFill>
              </a:rPr>
              <a:t>anni </a:t>
            </a:r>
            <a:r>
              <a:rPr lang="it-IT" sz="3100" dirty="0" smtClean="0">
                <a:solidFill>
                  <a:schemeClr val="bg1"/>
                </a:solidFill>
              </a:rPr>
              <a:t>ma </a:t>
            </a:r>
            <a:r>
              <a:rPr lang="it-IT" sz="3100" dirty="0">
                <a:solidFill>
                  <a:schemeClr val="bg1"/>
                </a:solidFill>
              </a:rPr>
              <a:t>è </a:t>
            </a:r>
            <a:r>
              <a:rPr lang="it-IT" sz="3100" b="1" dirty="0" smtClean="0">
                <a:solidFill>
                  <a:schemeClr val="bg1"/>
                </a:solidFill>
              </a:rPr>
              <a:t>rinnovabile </a:t>
            </a:r>
            <a:r>
              <a:rPr lang="it-IT" sz="3100" dirty="0" smtClean="0">
                <a:solidFill>
                  <a:schemeClr val="bg1"/>
                </a:solidFill>
              </a:rPr>
              <a:t>per </a:t>
            </a:r>
            <a:r>
              <a:rPr lang="it-IT" sz="3100" dirty="0">
                <a:solidFill>
                  <a:schemeClr val="bg1"/>
                </a:solidFill>
              </a:rPr>
              <a:t>un numero illimitato di volte.</a:t>
            </a:r>
          </a:p>
          <a:p>
            <a:pPr algn="just"/>
            <a:r>
              <a:rPr lang="it-IT" sz="3100" dirty="0" smtClean="0">
                <a:solidFill>
                  <a:schemeClr val="bg1"/>
                </a:solidFill>
              </a:rPr>
              <a:t>La </a:t>
            </a:r>
            <a:r>
              <a:rPr lang="it-IT" sz="3100" dirty="0">
                <a:solidFill>
                  <a:schemeClr val="bg1"/>
                </a:solidFill>
              </a:rPr>
              <a:t>registrazione </a:t>
            </a:r>
            <a:r>
              <a:rPr lang="it-IT" sz="3100" b="1" dirty="0">
                <a:solidFill>
                  <a:schemeClr val="bg1"/>
                </a:solidFill>
              </a:rPr>
              <a:t>assicura perciò una tutela quasi perpetua</a:t>
            </a:r>
            <a:r>
              <a:rPr lang="it-IT" sz="3100" dirty="0">
                <a:solidFill>
                  <a:schemeClr val="bg1"/>
                </a:solidFill>
              </a:rPr>
              <a:t>, salvo che non sia dichiarata la nullità del marchio o non sopravvenga una causa di decadenza, quale il mancato utilizzo del marchio per </a:t>
            </a:r>
            <a:r>
              <a:rPr lang="it-IT" sz="3100" dirty="0" smtClean="0">
                <a:solidFill>
                  <a:schemeClr val="bg1"/>
                </a:solidFill>
              </a:rPr>
              <a:t>5 anni</a:t>
            </a:r>
            <a:r>
              <a:rPr lang="it-IT" sz="3100" dirty="0">
                <a:solidFill>
                  <a:schemeClr val="bg1"/>
                </a:solidFill>
              </a:rPr>
              <a:t>.</a:t>
            </a:r>
          </a:p>
          <a:p>
            <a:endParaRPr lang="it-IT" dirty="0"/>
          </a:p>
        </p:txBody>
      </p:sp>
    </p:spTree>
    <p:extLst>
      <p:ext uri="{BB962C8B-B14F-4D97-AF65-F5344CB8AC3E}">
        <p14:creationId xmlns:p14="http://schemas.microsoft.com/office/powerpoint/2010/main" val="1911924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FF00"/>
                </a:solidFill>
              </a:rPr>
              <a:t>Azioni a tutela del marchio</a:t>
            </a:r>
            <a:endParaRPr lang="it-IT" dirty="0">
              <a:solidFill>
                <a:srgbClr val="FFFF00"/>
              </a:solidFill>
            </a:endParaRPr>
          </a:p>
        </p:txBody>
      </p:sp>
      <p:sp>
        <p:nvSpPr>
          <p:cNvPr id="3" name="Segnaposto contenuto 2"/>
          <p:cNvSpPr>
            <a:spLocks noGrp="1"/>
          </p:cNvSpPr>
          <p:nvPr>
            <p:ph idx="1"/>
          </p:nvPr>
        </p:nvSpPr>
        <p:spPr>
          <a:xfrm>
            <a:off x="680321" y="2336872"/>
            <a:ext cx="9613861" cy="3942629"/>
          </a:xfrm>
        </p:spPr>
        <p:txBody>
          <a:bodyPr>
            <a:normAutofit/>
          </a:bodyPr>
          <a:lstStyle/>
          <a:p>
            <a:endParaRPr lang="it-IT" dirty="0"/>
          </a:p>
          <a:p>
            <a:pPr algn="just"/>
            <a:r>
              <a:rPr lang="it-IT" dirty="0">
                <a:solidFill>
                  <a:schemeClr val="bg1"/>
                </a:solidFill>
              </a:rPr>
              <a:t>Il marchio registrato è tutelato civilmente e penalmente.</a:t>
            </a:r>
          </a:p>
          <a:p>
            <a:pPr algn="just"/>
            <a:r>
              <a:rPr lang="it-IT" dirty="0" smtClean="0">
                <a:solidFill>
                  <a:schemeClr val="bg1"/>
                </a:solidFill>
              </a:rPr>
              <a:t>In </a:t>
            </a:r>
            <a:r>
              <a:rPr lang="it-IT" dirty="0">
                <a:solidFill>
                  <a:schemeClr val="bg1"/>
                </a:solidFill>
              </a:rPr>
              <a:t>particolare, il titolare del marchio il cui diritto di esclusiva sia stato leso da un concorrente promuovere contro questi </a:t>
            </a:r>
            <a:r>
              <a:rPr lang="it-IT" b="1" dirty="0">
                <a:solidFill>
                  <a:schemeClr val="bg1"/>
                </a:solidFill>
              </a:rPr>
              <a:t>l’azione di contraffazione</a:t>
            </a:r>
            <a:r>
              <a:rPr lang="it-IT" dirty="0">
                <a:solidFill>
                  <a:schemeClr val="bg1"/>
                </a:solidFill>
              </a:rPr>
              <a:t>, volta ad ottenere </a:t>
            </a:r>
            <a:r>
              <a:rPr lang="it-IT" b="1" dirty="0" smtClean="0">
                <a:solidFill>
                  <a:schemeClr val="bg1"/>
                </a:solidFill>
              </a:rPr>
              <a:t>l’inibitoria </a:t>
            </a:r>
            <a:r>
              <a:rPr lang="it-IT" dirty="0" smtClean="0">
                <a:solidFill>
                  <a:schemeClr val="bg1"/>
                </a:solidFill>
              </a:rPr>
              <a:t>alla </a:t>
            </a:r>
            <a:r>
              <a:rPr lang="it-IT" dirty="0">
                <a:solidFill>
                  <a:schemeClr val="bg1"/>
                </a:solidFill>
              </a:rPr>
              <a:t>continuazione degli atti lesivi del proprio diritto e la rimozione degli effetti degli stessi, attraverso la </a:t>
            </a:r>
            <a:r>
              <a:rPr lang="it-IT" b="1" dirty="0">
                <a:solidFill>
                  <a:schemeClr val="bg1"/>
                </a:solidFill>
              </a:rPr>
              <a:t>distruzione </a:t>
            </a:r>
            <a:r>
              <a:rPr lang="it-IT" dirty="0">
                <a:solidFill>
                  <a:schemeClr val="bg1"/>
                </a:solidFill>
              </a:rPr>
              <a:t>delle cose materiali (etichette, cartelloni) per mezzo delle quali è stata attuata la contraffazione.</a:t>
            </a:r>
          </a:p>
          <a:p>
            <a:pPr algn="just"/>
            <a:r>
              <a:rPr lang="it-IT" dirty="0" smtClean="0">
                <a:solidFill>
                  <a:schemeClr val="bg1"/>
                </a:solidFill>
              </a:rPr>
              <a:t>Resta </a:t>
            </a:r>
            <a:r>
              <a:rPr lang="it-IT" dirty="0">
                <a:solidFill>
                  <a:schemeClr val="bg1"/>
                </a:solidFill>
              </a:rPr>
              <a:t>fermo il diritto del titolare del marchio al risarcimento dei danni se sussiste dolo o colpa del contraffattore.</a:t>
            </a:r>
          </a:p>
          <a:p>
            <a:endParaRPr lang="it-IT" dirty="0"/>
          </a:p>
        </p:txBody>
      </p:sp>
    </p:spTree>
    <p:extLst>
      <p:ext uri="{BB962C8B-B14F-4D97-AF65-F5344CB8AC3E}">
        <p14:creationId xmlns:p14="http://schemas.microsoft.com/office/powerpoint/2010/main" val="3777617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FFC000"/>
                </a:solidFill>
              </a:rPr>
              <a:t>Il marchio non registrato</a:t>
            </a:r>
          </a:p>
        </p:txBody>
      </p:sp>
      <p:sp>
        <p:nvSpPr>
          <p:cNvPr id="3" name="Segnaposto contenuto 2"/>
          <p:cNvSpPr>
            <a:spLocks noGrp="1"/>
          </p:cNvSpPr>
          <p:nvPr>
            <p:ph idx="1"/>
          </p:nvPr>
        </p:nvSpPr>
        <p:spPr>
          <a:xfrm>
            <a:off x="680321" y="2336872"/>
            <a:ext cx="10647586" cy="4521127"/>
          </a:xfrm>
        </p:spPr>
        <p:txBody>
          <a:bodyPr>
            <a:normAutofit lnSpcReduction="10000"/>
          </a:bodyPr>
          <a:lstStyle/>
          <a:p>
            <a:endParaRPr lang="it-IT" dirty="0"/>
          </a:p>
          <a:p>
            <a:r>
              <a:rPr lang="it-IT" dirty="0">
                <a:solidFill>
                  <a:schemeClr val="bg1"/>
                </a:solidFill>
              </a:rPr>
              <a:t>L’ordinamento tutela anche chi usi </a:t>
            </a:r>
            <a:r>
              <a:rPr lang="it-IT" b="1" dirty="0">
                <a:solidFill>
                  <a:schemeClr val="bg1"/>
                </a:solidFill>
              </a:rPr>
              <a:t>un marchio senza </a:t>
            </a:r>
            <a:r>
              <a:rPr lang="it-IT" b="1" dirty="0" smtClean="0">
                <a:solidFill>
                  <a:schemeClr val="bg1"/>
                </a:solidFill>
              </a:rPr>
              <a:t>registrarlo </a:t>
            </a:r>
            <a:r>
              <a:rPr lang="it-IT" dirty="0" smtClean="0">
                <a:solidFill>
                  <a:schemeClr val="bg1"/>
                </a:solidFill>
              </a:rPr>
              <a:t>(c.d. marchio di fatto), </a:t>
            </a:r>
            <a:r>
              <a:rPr lang="it-IT" dirty="0">
                <a:solidFill>
                  <a:schemeClr val="bg1"/>
                </a:solidFill>
              </a:rPr>
              <a:t>ma si tratta di una tutela sensibilmente minore.</a:t>
            </a:r>
          </a:p>
          <a:p>
            <a:pPr algn="just"/>
            <a:r>
              <a:rPr lang="it-IT" dirty="0" smtClean="0">
                <a:solidFill>
                  <a:schemeClr val="bg1"/>
                </a:solidFill>
              </a:rPr>
              <a:t>Dispone </a:t>
            </a:r>
            <a:r>
              <a:rPr lang="it-IT" dirty="0">
                <a:solidFill>
                  <a:schemeClr val="bg1"/>
                </a:solidFill>
              </a:rPr>
              <a:t>infatti l’art. </a:t>
            </a:r>
            <a:r>
              <a:rPr lang="it-IT" b="1" dirty="0">
                <a:solidFill>
                  <a:schemeClr val="bg1"/>
                </a:solidFill>
              </a:rPr>
              <a:t>2571 </a:t>
            </a:r>
            <a:r>
              <a:rPr lang="it-IT" dirty="0">
                <a:solidFill>
                  <a:schemeClr val="bg1"/>
                </a:solidFill>
              </a:rPr>
              <a:t>che “</a:t>
            </a:r>
            <a:r>
              <a:rPr lang="it-IT" b="1" dirty="0">
                <a:solidFill>
                  <a:schemeClr val="bg1"/>
                </a:solidFill>
              </a:rPr>
              <a:t>chi ha fatto </a:t>
            </a:r>
            <a:r>
              <a:rPr lang="it-IT" b="1" dirty="0" smtClean="0">
                <a:solidFill>
                  <a:schemeClr val="bg1"/>
                </a:solidFill>
              </a:rPr>
              <a:t>uso </a:t>
            </a:r>
            <a:r>
              <a:rPr lang="it-IT" dirty="0" smtClean="0">
                <a:solidFill>
                  <a:schemeClr val="bg1"/>
                </a:solidFill>
              </a:rPr>
              <a:t>di </a:t>
            </a:r>
            <a:r>
              <a:rPr lang="it-IT" dirty="0">
                <a:solidFill>
                  <a:schemeClr val="bg1"/>
                </a:solidFill>
              </a:rPr>
              <a:t>un marchio non registrato ha la facoltà di continuare ad usarlo, nonostante la registrazione da altri ottenuta, nei limiti in cui anteriormente se ne è avvalso”.</a:t>
            </a:r>
          </a:p>
          <a:p>
            <a:pPr algn="just"/>
            <a:r>
              <a:rPr lang="it-IT" dirty="0" smtClean="0">
                <a:solidFill>
                  <a:schemeClr val="bg1"/>
                </a:solidFill>
              </a:rPr>
              <a:t>La </a:t>
            </a:r>
            <a:r>
              <a:rPr lang="it-IT" dirty="0">
                <a:solidFill>
                  <a:schemeClr val="bg1"/>
                </a:solidFill>
              </a:rPr>
              <a:t>tutela del diritto di esclusiva sul marchio non registrato si fonda perciò sull’uso di fatto </a:t>
            </a:r>
            <a:r>
              <a:rPr lang="it-IT" dirty="0" smtClean="0">
                <a:solidFill>
                  <a:schemeClr val="bg1"/>
                </a:solidFill>
              </a:rPr>
              <a:t>dello stesso </a:t>
            </a:r>
            <a:r>
              <a:rPr lang="it-IT" dirty="0">
                <a:solidFill>
                  <a:schemeClr val="bg1"/>
                </a:solidFill>
              </a:rPr>
              <a:t>e sull’effettivo grado di notorietà </a:t>
            </a:r>
            <a:r>
              <a:rPr lang="it-IT" dirty="0" smtClean="0">
                <a:solidFill>
                  <a:schemeClr val="bg1"/>
                </a:solidFill>
              </a:rPr>
              <a:t>raggiunto con il «</a:t>
            </a:r>
            <a:r>
              <a:rPr lang="it-IT" dirty="0" err="1" smtClean="0">
                <a:solidFill>
                  <a:schemeClr val="bg1"/>
                </a:solidFill>
              </a:rPr>
              <a:t>preuso</a:t>
            </a:r>
            <a:r>
              <a:rPr lang="it-IT" smtClean="0">
                <a:solidFill>
                  <a:schemeClr val="bg1"/>
                </a:solidFill>
              </a:rPr>
              <a:t>».</a:t>
            </a:r>
            <a:endParaRPr lang="it-IT" dirty="0">
              <a:solidFill>
                <a:schemeClr val="bg1"/>
              </a:solidFill>
            </a:endParaRPr>
          </a:p>
          <a:p>
            <a:pPr algn="just"/>
            <a:r>
              <a:rPr lang="it-IT" dirty="0" smtClean="0">
                <a:solidFill>
                  <a:schemeClr val="bg1"/>
                </a:solidFill>
              </a:rPr>
              <a:t>In </a:t>
            </a:r>
            <a:r>
              <a:rPr lang="it-IT" dirty="0">
                <a:solidFill>
                  <a:schemeClr val="bg1"/>
                </a:solidFill>
              </a:rPr>
              <a:t>particolare, il titolare di un marchio non registrato con notorietà </a:t>
            </a:r>
            <a:r>
              <a:rPr lang="it-IT" dirty="0" smtClean="0">
                <a:solidFill>
                  <a:schemeClr val="bg1"/>
                </a:solidFill>
              </a:rPr>
              <a:t>meramente locale </a:t>
            </a:r>
            <a:r>
              <a:rPr lang="it-IT" dirty="0">
                <a:solidFill>
                  <a:schemeClr val="bg1"/>
                </a:solidFill>
              </a:rPr>
              <a:t>non potrà impedire </a:t>
            </a:r>
            <a:r>
              <a:rPr lang="it-IT" dirty="0" smtClean="0">
                <a:solidFill>
                  <a:schemeClr val="bg1"/>
                </a:solidFill>
              </a:rPr>
              <a:t>che un altro imprenditore (i) usi lo stesso marchio in altre zone o (ii) lo registri.</a:t>
            </a:r>
          </a:p>
          <a:p>
            <a:pPr marL="0" indent="0">
              <a:buNone/>
            </a:pPr>
            <a:endParaRPr lang="it-IT" dirty="0">
              <a:solidFill>
                <a:schemeClr val="bg1"/>
              </a:solidFill>
            </a:endParaRPr>
          </a:p>
        </p:txBody>
      </p:sp>
    </p:spTree>
    <p:extLst>
      <p:ext uri="{BB962C8B-B14F-4D97-AF65-F5344CB8AC3E}">
        <p14:creationId xmlns:p14="http://schemas.microsoft.com/office/powerpoint/2010/main" val="14427234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00B050"/>
                </a:solidFill>
              </a:rPr>
              <a:t>Il trasferimento del marchio</a:t>
            </a:r>
          </a:p>
        </p:txBody>
      </p:sp>
      <p:sp>
        <p:nvSpPr>
          <p:cNvPr id="3" name="Segnaposto contenuto 2"/>
          <p:cNvSpPr>
            <a:spLocks noGrp="1"/>
          </p:cNvSpPr>
          <p:nvPr>
            <p:ph idx="1"/>
          </p:nvPr>
        </p:nvSpPr>
        <p:spPr>
          <a:xfrm>
            <a:off x="680321" y="2041864"/>
            <a:ext cx="9613861" cy="4816135"/>
          </a:xfrm>
        </p:spPr>
        <p:txBody>
          <a:bodyPr>
            <a:normAutofit fontScale="92500" lnSpcReduction="10000"/>
          </a:bodyPr>
          <a:lstStyle/>
          <a:p>
            <a:endParaRPr lang="it-IT" dirty="0"/>
          </a:p>
          <a:p>
            <a:pPr algn="just"/>
            <a:r>
              <a:rPr lang="it-IT" dirty="0">
                <a:solidFill>
                  <a:schemeClr val="bg1"/>
                </a:solidFill>
              </a:rPr>
              <a:t>Il marchio è trasferibile e può essere trasferito sia a titolo definitivo sia a titolo temporaneo (cosiddetta </a:t>
            </a:r>
            <a:r>
              <a:rPr lang="it-IT" i="1" dirty="0">
                <a:solidFill>
                  <a:schemeClr val="bg1"/>
                </a:solidFill>
              </a:rPr>
              <a:t>licenza di marchio</a:t>
            </a:r>
            <a:r>
              <a:rPr lang="it-IT" dirty="0">
                <a:solidFill>
                  <a:schemeClr val="bg1"/>
                </a:solidFill>
              </a:rPr>
              <a:t>).</a:t>
            </a:r>
          </a:p>
          <a:p>
            <a:pPr algn="just"/>
            <a:r>
              <a:rPr lang="it-IT" dirty="0" smtClean="0">
                <a:solidFill>
                  <a:schemeClr val="bg1"/>
                </a:solidFill>
              </a:rPr>
              <a:t>La </a:t>
            </a:r>
            <a:r>
              <a:rPr lang="it-IT" dirty="0">
                <a:solidFill>
                  <a:schemeClr val="bg1"/>
                </a:solidFill>
              </a:rPr>
              <a:t>disciplina della circolazione del marchio è tuttavia profondamente mutata con la riforma del 1992.</a:t>
            </a:r>
          </a:p>
          <a:p>
            <a:pPr algn="just"/>
            <a:r>
              <a:rPr lang="it-IT" dirty="0" smtClean="0">
                <a:solidFill>
                  <a:schemeClr val="bg1"/>
                </a:solidFill>
              </a:rPr>
              <a:t>È </a:t>
            </a:r>
            <a:r>
              <a:rPr lang="it-IT" dirty="0">
                <a:solidFill>
                  <a:schemeClr val="bg1"/>
                </a:solidFill>
              </a:rPr>
              <a:t>stato infatti abolito il precedente collegamento fra circolazione dell’azienda e circolazione del marchio. </a:t>
            </a:r>
          </a:p>
          <a:p>
            <a:pPr algn="just"/>
            <a:r>
              <a:rPr lang="it-IT" dirty="0" smtClean="0">
                <a:solidFill>
                  <a:schemeClr val="bg1"/>
                </a:solidFill>
              </a:rPr>
              <a:t>Oggi </a:t>
            </a:r>
            <a:r>
              <a:rPr lang="it-IT" dirty="0">
                <a:solidFill>
                  <a:schemeClr val="bg1"/>
                </a:solidFill>
              </a:rPr>
              <a:t>infatti il </a:t>
            </a:r>
            <a:r>
              <a:rPr lang="it-IT" b="1" dirty="0">
                <a:solidFill>
                  <a:schemeClr val="bg1"/>
                </a:solidFill>
              </a:rPr>
              <a:t>marchio può essere </a:t>
            </a:r>
            <a:r>
              <a:rPr lang="it-IT" b="1" dirty="0" smtClean="0">
                <a:solidFill>
                  <a:schemeClr val="bg1"/>
                </a:solidFill>
              </a:rPr>
              <a:t>trasferito </a:t>
            </a:r>
            <a:r>
              <a:rPr lang="it-IT" dirty="0" smtClean="0">
                <a:solidFill>
                  <a:schemeClr val="bg1"/>
                </a:solidFill>
              </a:rPr>
              <a:t>o </a:t>
            </a:r>
            <a:r>
              <a:rPr lang="it-IT" dirty="0">
                <a:solidFill>
                  <a:schemeClr val="bg1"/>
                </a:solidFill>
              </a:rPr>
              <a:t>concesso in licenza senza che sia necessario il contemporaneo trasferimento dell’azienda o del corrispondente ramo produttivo.</a:t>
            </a:r>
          </a:p>
          <a:p>
            <a:pPr algn="just"/>
            <a:r>
              <a:rPr lang="it-IT" dirty="0" smtClean="0">
                <a:solidFill>
                  <a:schemeClr val="bg1"/>
                </a:solidFill>
              </a:rPr>
              <a:t>La </a:t>
            </a:r>
            <a:r>
              <a:rPr lang="it-IT" dirty="0">
                <a:solidFill>
                  <a:schemeClr val="bg1"/>
                </a:solidFill>
              </a:rPr>
              <a:t>novità più significativa è però costituita dall’espresso riconoscimento dell’ammissibilità della licenza di marchio non esclusiva.</a:t>
            </a:r>
          </a:p>
          <a:p>
            <a:pPr algn="just"/>
            <a:r>
              <a:rPr lang="it-IT" dirty="0" smtClean="0">
                <a:solidFill>
                  <a:schemeClr val="bg1"/>
                </a:solidFill>
              </a:rPr>
              <a:t>È </a:t>
            </a:r>
            <a:r>
              <a:rPr lang="it-IT" dirty="0">
                <a:solidFill>
                  <a:schemeClr val="bg1"/>
                </a:solidFill>
              </a:rPr>
              <a:t>cioè </a:t>
            </a:r>
            <a:r>
              <a:rPr lang="it-IT" b="1" dirty="0">
                <a:solidFill>
                  <a:schemeClr val="bg1"/>
                </a:solidFill>
              </a:rPr>
              <a:t>consentito che lo stesso marchio sia contemporaneamente utilizzato dal titolare originario e da uno o più concessionari</a:t>
            </a:r>
            <a:endParaRPr lang="it-IT" dirty="0">
              <a:solidFill>
                <a:schemeClr val="bg1"/>
              </a:solidFill>
            </a:endParaRPr>
          </a:p>
          <a:p>
            <a:endParaRPr lang="it-IT" dirty="0"/>
          </a:p>
        </p:txBody>
      </p:sp>
    </p:spTree>
    <p:extLst>
      <p:ext uri="{BB962C8B-B14F-4D97-AF65-F5344CB8AC3E}">
        <p14:creationId xmlns:p14="http://schemas.microsoft.com/office/powerpoint/2010/main" val="1434718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C000"/>
                </a:solidFill>
              </a:rPr>
              <a:t>Prodotti </a:t>
            </a:r>
            <a:r>
              <a:rPr lang="it-IT" dirty="0">
                <a:solidFill>
                  <a:srgbClr val="FFC000"/>
                </a:solidFill>
              </a:rPr>
              <a:t>stesso genere contraddistinti dallo stesso marchio</a:t>
            </a:r>
          </a:p>
        </p:txBody>
      </p:sp>
      <p:sp>
        <p:nvSpPr>
          <p:cNvPr id="3" name="Segnaposto contenuto 2"/>
          <p:cNvSpPr>
            <a:spLocks noGrp="1"/>
          </p:cNvSpPr>
          <p:nvPr>
            <p:ph idx="1"/>
          </p:nvPr>
        </p:nvSpPr>
        <p:spPr>
          <a:xfrm>
            <a:off x="680321" y="2336872"/>
            <a:ext cx="9613861" cy="4521127"/>
          </a:xfrm>
        </p:spPr>
        <p:txBody>
          <a:bodyPr>
            <a:normAutofit fontScale="92500" lnSpcReduction="10000"/>
          </a:bodyPr>
          <a:lstStyle/>
          <a:p>
            <a:endParaRPr lang="it-IT" dirty="0"/>
          </a:p>
          <a:p>
            <a:pPr algn="just"/>
            <a:r>
              <a:rPr lang="it-IT" dirty="0">
                <a:solidFill>
                  <a:schemeClr val="bg1"/>
                </a:solidFill>
              </a:rPr>
              <a:t>È quindi consentito che, in base ad accordi contrattuali, vengano immessi sul mercato prodotti stesso genere contraddistinti dallo stesso marchio ma con diversa fonte di provenienza.</a:t>
            </a:r>
          </a:p>
          <a:p>
            <a:pPr algn="just"/>
            <a:r>
              <a:rPr lang="it-IT" dirty="0" smtClean="0">
                <a:solidFill>
                  <a:schemeClr val="bg1"/>
                </a:solidFill>
              </a:rPr>
              <a:t>Il </a:t>
            </a:r>
            <a:r>
              <a:rPr lang="it-IT" dirty="0">
                <a:solidFill>
                  <a:schemeClr val="bg1"/>
                </a:solidFill>
              </a:rPr>
              <a:t>legislatore si preoccupa però di prevenire e reprimere i pericoli di inganno per il pubblico cui può dar luogo la libera circolazione del marchio e soprattutto la licenza non esclusiva, utilizzata in particolare per lo sfruttamento economico dei marchi celebri attraverso i contratti di </a:t>
            </a:r>
            <a:r>
              <a:rPr lang="it-IT" b="1" dirty="0">
                <a:solidFill>
                  <a:schemeClr val="bg1"/>
                </a:solidFill>
              </a:rPr>
              <a:t>franchising e di merchandising.</a:t>
            </a:r>
            <a:endParaRPr lang="it-IT" dirty="0">
              <a:solidFill>
                <a:schemeClr val="bg1"/>
              </a:solidFill>
            </a:endParaRPr>
          </a:p>
          <a:p>
            <a:pPr algn="just"/>
            <a:r>
              <a:rPr lang="it-IT" dirty="0" smtClean="0">
                <a:solidFill>
                  <a:schemeClr val="bg1"/>
                </a:solidFill>
              </a:rPr>
              <a:t>È </a:t>
            </a:r>
            <a:r>
              <a:rPr lang="it-IT" dirty="0">
                <a:solidFill>
                  <a:schemeClr val="bg1"/>
                </a:solidFill>
              </a:rPr>
              <a:t>al riguardo fissato il principio cardine che dal trasferimento o dalla licenza del marchio non deve derivare inganno nei caratteri dei prodotti o servizi che sono essenziali nell’apprezzamento del pubblico.</a:t>
            </a:r>
          </a:p>
          <a:p>
            <a:pPr algn="just"/>
            <a:r>
              <a:rPr lang="it-IT" dirty="0" smtClean="0">
                <a:solidFill>
                  <a:schemeClr val="bg1"/>
                </a:solidFill>
              </a:rPr>
              <a:t>La </a:t>
            </a:r>
            <a:r>
              <a:rPr lang="it-IT" dirty="0">
                <a:solidFill>
                  <a:schemeClr val="bg1"/>
                </a:solidFill>
              </a:rPr>
              <a:t>violazione di tali regole espone alla sanzione della decadenza, eventualmente parziale, del marchio</a:t>
            </a:r>
          </a:p>
          <a:p>
            <a:endParaRPr lang="it-IT" dirty="0"/>
          </a:p>
        </p:txBody>
      </p:sp>
    </p:spTree>
    <p:extLst>
      <p:ext uri="{BB962C8B-B14F-4D97-AF65-F5344CB8AC3E}">
        <p14:creationId xmlns:p14="http://schemas.microsoft.com/office/powerpoint/2010/main" val="3714914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solidFill>
                  <a:schemeClr val="accent6">
                    <a:lumMod val="60000"/>
                    <a:lumOff val="40000"/>
                  </a:schemeClr>
                </a:solidFill>
              </a:rPr>
              <a:t>La ditta, l’insegna ed il marchio</a:t>
            </a:r>
            <a:endParaRPr lang="it-IT" dirty="0">
              <a:solidFill>
                <a:schemeClr val="accent6">
                  <a:lumMod val="60000"/>
                  <a:lumOff val="40000"/>
                </a:schemeClr>
              </a:solidFill>
            </a:endParaRPr>
          </a:p>
        </p:txBody>
      </p:sp>
      <p:sp>
        <p:nvSpPr>
          <p:cNvPr id="3" name="Segnaposto contenuto 2"/>
          <p:cNvSpPr>
            <a:spLocks noGrp="1"/>
          </p:cNvSpPr>
          <p:nvPr>
            <p:ph idx="1"/>
          </p:nvPr>
        </p:nvSpPr>
        <p:spPr>
          <a:xfrm>
            <a:off x="680321" y="2336873"/>
            <a:ext cx="9613861" cy="4419034"/>
          </a:xfrm>
        </p:spPr>
        <p:txBody>
          <a:bodyPr/>
          <a:lstStyle/>
          <a:p>
            <a:endParaRPr lang="it-IT" dirty="0"/>
          </a:p>
          <a:p>
            <a:pPr algn="just"/>
            <a:r>
              <a:rPr lang="it-IT" b="1" dirty="0">
                <a:solidFill>
                  <a:schemeClr val="bg1"/>
                </a:solidFill>
              </a:rPr>
              <a:t>La ditta, l’insegna ed il marchio </a:t>
            </a:r>
            <a:r>
              <a:rPr lang="it-IT" dirty="0">
                <a:solidFill>
                  <a:schemeClr val="bg1"/>
                </a:solidFill>
              </a:rPr>
              <a:t>sono i tre principali segni distintivi dell’imprenditore.</a:t>
            </a:r>
          </a:p>
          <a:p>
            <a:pPr algn="just"/>
            <a:r>
              <a:rPr lang="it-IT" dirty="0" smtClean="0">
                <a:solidFill>
                  <a:schemeClr val="bg1"/>
                </a:solidFill>
              </a:rPr>
              <a:t>La </a:t>
            </a:r>
            <a:r>
              <a:rPr lang="it-IT" dirty="0">
                <a:solidFill>
                  <a:schemeClr val="bg1"/>
                </a:solidFill>
              </a:rPr>
              <a:t>ditta contraddistingue la persona dell’imprenditore nell’esercizio dell’attività di impresa (cosiddetto </a:t>
            </a:r>
            <a:r>
              <a:rPr lang="it-IT" i="1" dirty="0">
                <a:solidFill>
                  <a:schemeClr val="bg1"/>
                </a:solidFill>
              </a:rPr>
              <a:t>nome commerciale-ragione sociale –denominazione sociale</a:t>
            </a:r>
            <a:r>
              <a:rPr lang="it-IT" dirty="0">
                <a:solidFill>
                  <a:schemeClr val="bg1"/>
                </a:solidFill>
              </a:rPr>
              <a:t>).</a:t>
            </a:r>
          </a:p>
          <a:p>
            <a:pPr algn="just"/>
            <a:r>
              <a:rPr lang="it-IT" dirty="0" smtClean="0">
                <a:solidFill>
                  <a:schemeClr val="bg1"/>
                </a:solidFill>
              </a:rPr>
              <a:t> </a:t>
            </a:r>
            <a:r>
              <a:rPr lang="it-IT" dirty="0">
                <a:solidFill>
                  <a:schemeClr val="bg1"/>
                </a:solidFill>
              </a:rPr>
              <a:t>L’insegna individua i locali in cui l’attività di impresa è esercitata.</a:t>
            </a:r>
          </a:p>
          <a:p>
            <a:pPr algn="just"/>
            <a:r>
              <a:rPr lang="it-IT" dirty="0" smtClean="0">
                <a:solidFill>
                  <a:schemeClr val="bg1"/>
                </a:solidFill>
              </a:rPr>
              <a:t> </a:t>
            </a:r>
            <a:r>
              <a:rPr lang="it-IT" dirty="0">
                <a:solidFill>
                  <a:schemeClr val="bg1"/>
                </a:solidFill>
              </a:rPr>
              <a:t>Il marchio, infine, individua e distingue i beni o i servizi </a:t>
            </a:r>
            <a:r>
              <a:rPr lang="it-IT" dirty="0" smtClean="0">
                <a:solidFill>
                  <a:schemeClr val="bg1"/>
                </a:solidFill>
              </a:rPr>
              <a:t>prodotti</a:t>
            </a:r>
            <a:endParaRPr lang="it-IT" dirty="0">
              <a:solidFill>
                <a:schemeClr val="bg1"/>
              </a:solidFill>
            </a:endParaRPr>
          </a:p>
          <a:p>
            <a:pPr algn="just"/>
            <a:r>
              <a:rPr lang="it-IT" dirty="0" smtClean="0">
                <a:solidFill>
                  <a:schemeClr val="bg1"/>
                </a:solidFill>
              </a:rPr>
              <a:t>Infine il nome a dominio (domain </a:t>
            </a:r>
            <a:r>
              <a:rPr lang="it-IT" dirty="0" err="1" smtClean="0">
                <a:solidFill>
                  <a:schemeClr val="bg1"/>
                </a:solidFill>
              </a:rPr>
              <a:t>name</a:t>
            </a:r>
            <a:r>
              <a:rPr lang="it-IT" dirty="0" smtClean="0">
                <a:solidFill>
                  <a:schemeClr val="bg1"/>
                </a:solidFill>
              </a:rPr>
              <a:t>) identifica il sito internet dell’imprenditore</a:t>
            </a:r>
          </a:p>
          <a:p>
            <a:pPr algn="just"/>
            <a:endParaRPr lang="it-IT" dirty="0">
              <a:solidFill>
                <a:schemeClr val="bg1"/>
              </a:solidFill>
            </a:endParaRPr>
          </a:p>
          <a:p>
            <a:endParaRPr lang="it-IT" dirty="0"/>
          </a:p>
        </p:txBody>
      </p:sp>
    </p:spTree>
    <p:extLst>
      <p:ext uri="{BB962C8B-B14F-4D97-AF65-F5344CB8AC3E}">
        <p14:creationId xmlns:p14="http://schemas.microsoft.com/office/powerpoint/2010/main" val="3630139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i="1" dirty="0">
                <a:solidFill>
                  <a:schemeClr val="accent6">
                    <a:lumMod val="60000"/>
                    <a:lumOff val="40000"/>
                  </a:schemeClr>
                </a:solidFill>
              </a:rPr>
              <a:t>s</a:t>
            </a:r>
            <a:r>
              <a:rPr lang="it-IT" i="1" dirty="0" smtClean="0">
                <a:solidFill>
                  <a:schemeClr val="accent6">
                    <a:lumMod val="60000"/>
                    <a:lumOff val="40000"/>
                  </a:schemeClr>
                </a:solidFill>
              </a:rPr>
              <a:t>egue </a:t>
            </a:r>
            <a:r>
              <a:rPr lang="it-IT" b="1" dirty="0" smtClean="0">
                <a:solidFill>
                  <a:schemeClr val="accent6">
                    <a:lumMod val="60000"/>
                    <a:lumOff val="40000"/>
                  </a:schemeClr>
                </a:solidFill>
              </a:rPr>
              <a:t>… La </a:t>
            </a:r>
            <a:r>
              <a:rPr lang="it-IT" b="1" dirty="0">
                <a:solidFill>
                  <a:schemeClr val="accent6">
                    <a:lumMod val="60000"/>
                    <a:lumOff val="40000"/>
                  </a:schemeClr>
                </a:solidFill>
              </a:rPr>
              <a:t>ditta, l’insegna ed il marchio</a:t>
            </a:r>
            <a:endParaRPr lang="it-IT" dirty="0">
              <a:solidFill>
                <a:schemeClr val="accent6">
                  <a:lumMod val="60000"/>
                  <a:lumOff val="40000"/>
                </a:schemeClr>
              </a:solidFill>
            </a:endParaRPr>
          </a:p>
        </p:txBody>
      </p:sp>
      <p:sp>
        <p:nvSpPr>
          <p:cNvPr id="3" name="Segnaposto contenuto 2"/>
          <p:cNvSpPr>
            <a:spLocks noGrp="1"/>
          </p:cNvSpPr>
          <p:nvPr>
            <p:ph idx="1"/>
          </p:nvPr>
        </p:nvSpPr>
        <p:spPr/>
        <p:txBody>
          <a:bodyPr/>
          <a:lstStyle/>
          <a:p>
            <a:endParaRPr lang="it-IT" dirty="0"/>
          </a:p>
          <a:p>
            <a:pPr algn="just"/>
            <a:r>
              <a:rPr lang="it-IT" dirty="0">
                <a:solidFill>
                  <a:schemeClr val="bg1"/>
                </a:solidFill>
              </a:rPr>
              <a:t>Nel nostro ordinamento ditta, insegna e marchio sono disciplinati separatamente, con disposizioni parzialmente </a:t>
            </a:r>
            <a:r>
              <a:rPr lang="it-IT" dirty="0" smtClean="0">
                <a:solidFill>
                  <a:schemeClr val="bg1"/>
                </a:solidFill>
              </a:rPr>
              <a:t>diverse.</a:t>
            </a:r>
          </a:p>
          <a:p>
            <a:pPr marL="0" indent="0" algn="just">
              <a:buNone/>
            </a:pPr>
            <a:endParaRPr lang="it-IT" dirty="0">
              <a:solidFill>
                <a:schemeClr val="bg1"/>
              </a:solidFill>
            </a:endParaRPr>
          </a:p>
          <a:p>
            <a:pPr algn="just"/>
            <a:r>
              <a:rPr lang="it-IT" dirty="0" smtClean="0">
                <a:solidFill>
                  <a:schemeClr val="bg1"/>
                </a:solidFill>
              </a:rPr>
              <a:t>Dalle </a:t>
            </a:r>
            <a:r>
              <a:rPr lang="it-IT" dirty="0">
                <a:solidFill>
                  <a:schemeClr val="bg1"/>
                </a:solidFill>
              </a:rPr>
              <a:t>tre discipline è tuttavia possibile desumere taluni principi comuni applicabili per analogia agli altri simboli, quali lo slogan pubblicitario o i </a:t>
            </a:r>
            <a:r>
              <a:rPr lang="it-IT" i="1" dirty="0">
                <a:solidFill>
                  <a:schemeClr val="bg1"/>
                </a:solidFill>
              </a:rPr>
              <a:t>domain </a:t>
            </a:r>
            <a:r>
              <a:rPr lang="it-IT" i="1" dirty="0" err="1">
                <a:solidFill>
                  <a:schemeClr val="bg1"/>
                </a:solidFill>
              </a:rPr>
              <a:t>names</a:t>
            </a:r>
            <a:r>
              <a:rPr lang="it-IT" i="1" dirty="0">
                <a:solidFill>
                  <a:schemeClr val="bg1"/>
                </a:solidFill>
              </a:rPr>
              <a:t> </a:t>
            </a:r>
            <a:r>
              <a:rPr lang="it-IT" dirty="0" smtClean="0">
                <a:solidFill>
                  <a:schemeClr val="bg1"/>
                </a:solidFill>
              </a:rPr>
              <a:t>che non sono direttamente disciplinati</a:t>
            </a:r>
            <a:endParaRPr lang="it-IT" dirty="0">
              <a:solidFill>
                <a:schemeClr val="bg1"/>
              </a:solidFill>
            </a:endParaRPr>
          </a:p>
          <a:p>
            <a:endParaRPr lang="it-IT" dirty="0"/>
          </a:p>
        </p:txBody>
      </p:sp>
    </p:spTree>
    <p:extLst>
      <p:ext uri="{BB962C8B-B14F-4D97-AF65-F5344CB8AC3E}">
        <p14:creationId xmlns:p14="http://schemas.microsoft.com/office/powerpoint/2010/main" val="2766718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5">
                    <a:lumMod val="60000"/>
                    <a:lumOff val="40000"/>
                  </a:schemeClr>
                </a:solidFill>
              </a:rPr>
              <a:t>Tali principi possono essere così fissati:</a:t>
            </a:r>
          </a:p>
        </p:txBody>
      </p:sp>
      <p:sp>
        <p:nvSpPr>
          <p:cNvPr id="3" name="Segnaposto contenuto 2"/>
          <p:cNvSpPr>
            <a:spLocks noGrp="1"/>
          </p:cNvSpPr>
          <p:nvPr>
            <p:ph idx="1"/>
          </p:nvPr>
        </p:nvSpPr>
        <p:spPr>
          <a:xfrm>
            <a:off x="680321" y="2336872"/>
            <a:ext cx="9613861" cy="4147903"/>
          </a:xfrm>
          <a:noFill/>
        </p:spPr>
        <p:txBody>
          <a:bodyPr/>
          <a:lstStyle/>
          <a:p>
            <a:pPr algn="just"/>
            <a:endParaRPr lang="it-IT" dirty="0"/>
          </a:p>
          <a:p>
            <a:pPr marL="457200" indent="-457200" algn="just">
              <a:buAutoNum type="arabicPeriod"/>
            </a:pPr>
            <a:r>
              <a:rPr lang="it-IT" dirty="0" smtClean="0">
                <a:solidFill>
                  <a:schemeClr val="bg1"/>
                </a:solidFill>
              </a:rPr>
              <a:t>L’imprenditore </a:t>
            </a:r>
            <a:r>
              <a:rPr lang="it-IT" dirty="0">
                <a:solidFill>
                  <a:schemeClr val="bg1"/>
                </a:solidFill>
              </a:rPr>
              <a:t>gode di ampia libertà nella formazione dei propri segni distintivi. È tenuto però a rispettare determinate regole, volte ad evitare inganno e confusione sul </a:t>
            </a:r>
            <a:r>
              <a:rPr lang="it-IT" dirty="0" smtClean="0">
                <a:solidFill>
                  <a:schemeClr val="bg1"/>
                </a:solidFill>
              </a:rPr>
              <a:t>mercato: verità</a:t>
            </a:r>
            <a:r>
              <a:rPr lang="it-IT" dirty="0">
                <a:solidFill>
                  <a:schemeClr val="bg1"/>
                </a:solidFill>
              </a:rPr>
              <a:t>, novità e capacità distintiva</a:t>
            </a:r>
            <a:r>
              <a:rPr lang="it-IT" dirty="0" smtClean="0">
                <a:solidFill>
                  <a:schemeClr val="bg1"/>
                </a:solidFill>
              </a:rPr>
              <a:t>.</a:t>
            </a:r>
          </a:p>
          <a:p>
            <a:pPr marL="457200" indent="-457200" algn="just">
              <a:buAutoNum type="arabicPeriod"/>
            </a:pPr>
            <a:endParaRPr lang="it-IT" dirty="0">
              <a:solidFill>
                <a:schemeClr val="bg1"/>
              </a:solidFill>
            </a:endParaRPr>
          </a:p>
          <a:p>
            <a:pPr marL="0" indent="0" algn="just">
              <a:buNone/>
            </a:pPr>
            <a:r>
              <a:rPr lang="it-IT" dirty="0" smtClean="0">
                <a:solidFill>
                  <a:schemeClr val="bg1"/>
                </a:solidFill>
              </a:rPr>
              <a:t>2</a:t>
            </a:r>
            <a:r>
              <a:rPr lang="it-IT" dirty="0">
                <a:solidFill>
                  <a:schemeClr val="bg1"/>
                </a:solidFill>
              </a:rPr>
              <a:t>. </a:t>
            </a:r>
            <a:r>
              <a:rPr lang="it-IT" dirty="0" smtClean="0">
                <a:solidFill>
                  <a:schemeClr val="bg1"/>
                </a:solidFill>
              </a:rPr>
              <a:t>L’imprenditore </a:t>
            </a:r>
            <a:r>
              <a:rPr lang="it-IT" dirty="0">
                <a:solidFill>
                  <a:schemeClr val="bg1"/>
                </a:solidFill>
              </a:rPr>
              <a:t>ha diritto all’ </a:t>
            </a:r>
            <a:r>
              <a:rPr lang="it-IT" b="1" dirty="0">
                <a:solidFill>
                  <a:schemeClr val="bg1"/>
                </a:solidFill>
              </a:rPr>
              <a:t>uso </a:t>
            </a:r>
            <a:r>
              <a:rPr lang="it-IT" b="1" dirty="0" smtClean="0">
                <a:solidFill>
                  <a:schemeClr val="bg1"/>
                </a:solidFill>
              </a:rPr>
              <a:t>esclusivo </a:t>
            </a:r>
            <a:r>
              <a:rPr lang="it-IT" dirty="0" smtClean="0">
                <a:solidFill>
                  <a:schemeClr val="bg1"/>
                </a:solidFill>
              </a:rPr>
              <a:t>dei </a:t>
            </a:r>
            <a:r>
              <a:rPr lang="it-IT" dirty="0">
                <a:solidFill>
                  <a:schemeClr val="bg1"/>
                </a:solidFill>
              </a:rPr>
              <a:t>propri segni </a:t>
            </a:r>
            <a:r>
              <a:rPr lang="it-IT" dirty="0" smtClean="0">
                <a:solidFill>
                  <a:schemeClr val="bg1"/>
                </a:solidFill>
              </a:rPr>
              <a:t>distintivi.</a:t>
            </a:r>
          </a:p>
          <a:p>
            <a:pPr marL="0" indent="0" algn="just">
              <a:buNone/>
            </a:pPr>
            <a:endParaRPr lang="it-IT" dirty="0">
              <a:solidFill>
                <a:schemeClr val="bg1"/>
              </a:solidFill>
            </a:endParaRPr>
          </a:p>
          <a:p>
            <a:pPr marL="0" indent="0" algn="just">
              <a:buNone/>
            </a:pPr>
            <a:r>
              <a:rPr lang="it-IT" dirty="0" smtClean="0">
                <a:solidFill>
                  <a:schemeClr val="bg1"/>
                </a:solidFill>
              </a:rPr>
              <a:t>3</a:t>
            </a:r>
            <a:r>
              <a:rPr lang="it-IT" dirty="0">
                <a:solidFill>
                  <a:schemeClr val="bg1"/>
                </a:solidFill>
              </a:rPr>
              <a:t>. </a:t>
            </a:r>
            <a:r>
              <a:rPr lang="it-IT" dirty="0" smtClean="0">
                <a:solidFill>
                  <a:schemeClr val="bg1"/>
                </a:solidFill>
              </a:rPr>
              <a:t>L’imprenditore </a:t>
            </a:r>
            <a:r>
              <a:rPr lang="it-IT" b="1" dirty="0">
                <a:solidFill>
                  <a:schemeClr val="bg1"/>
                </a:solidFill>
              </a:rPr>
              <a:t>può </a:t>
            </a:r>
            <a:r>
              <a:rPr lang="it-IT" b="1" dirty="0" smtClean="0">
                <a:solidFill>
                  <a:schemeClr val="bg1"/>
                </a:solidFill>
              </a:rPr>
              <a:t>trasferire </a:t>
            </a:r>
            <a:r>
              <a:rPr lang="it-IT" dirty="0" smtClean="0">
                <a:solidFill>
                  <a:schemeClr val="bg1"/>
                </a:solidFill>
              </a:rPr>
              <a:t>ad </a:t>
            </a:r>
            <a:r>
              <a:rPr lang="it-IT" dirty="0">
                <a:solidFill>
                  <a:schemeClr val="bg1"/>
                </a:solidFill>
              </a:rPr>
              <a:t>altri i propri segni </a:t>
            </a:r>
            <a:r>
              <a:rPr lang="it-IT" dirty="0" smtClean="0">
                <a:solidFill>
                  <a:schemeClr val="bg1"/>
                </a:solidFill>
              </a:rPr>
              <a:t>distintivi.</a:t>
            </a:r>
            <a:endParaRPr lang="it-IT" dirty="0">
              <a:solidFill>
                <a:schemeClr val="bg1"/>
              </a:solidFill>
            </a:endParaRPr>
          </a:p>
          <a:p>
            <a:endParaRPr lang="it-IT" dirty="0"/>
          </a:p>
        </p:txBody>
      </p:sp>
    </p:spTree>
    <p:extLst>
      <p:ext uri="{BB962C8B-B14F-4D97-AF65-F5344CB8AC3E}">
        <p14:creationId xmlns:p14="http://schemas.microsoft.com/office/powerpoint/2010/main" val="4026274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9900"/>
                </a:solidFill>
              </a:rPr>
              <a:t>La ditta</a:t>
            </a:r>
            <a:endParaRPr lang="it-IT" dirty="0">
              <a:solidFill>
                <a:srgbClr val="FF9900"/>
              </a:solidFill>
            </a:endParaRPr>
          </a:p>
        </p:txBody>
      </p:sp>
      <p:sp>
        <p:nvSpPr>
          <p:cNvPr id="3" name="Segnaposto contenuto 2"/>
          <p:cNvSpPr>
            <a:spLocks noGrp="1"/>
          </p:cNvSpPr>
          <p:nvPr>
            <p:ph idx="1"/>
          </p:nvPr>
        </p:nvSpPr>
        <p:spPr/>
        <p:txBody>
          <a:bodyPr/>
          <a:lstStyle/>
          <a:p>
            <a:pPr algn="just"/>
            <a:endParaRPr lang="it-IT" dirty="0"/>
          </a:p>
          <a:p>
            <a:pPr marL="0" indent="0" algn="just">
              <a:buNone/>
            </a:pPr>
            <a:r>
              <a:rPr lang="it-IT" b="1" dirty="0">
                <a:solidFill>
                  <a:schemeClr val="bg1"/>
                </a:solidFill>
              </a:rPr>
              <a:t>La ditta è il nome commerciale dell’imprenditore </a:t>
            </a:r>
            <a:r>
              <a:rPr lang="it-IT" dirty="0">
                <a:solidFill>
                  <a:schemeClr val="bg1"/>
                </a:solidFill>
              </a:rPr>
              <a:t>ed è segno distintivo necessario, nel senso che in mancanza di diversa scelta essa coincide con il nome civile dell’imprenditore</a:t>
            </a:r>
          </a:p>
          <a:p>
            <a:endParaRPr lang="it-IT" dirty="0"/>
          </a:p>
        </p:txBody>
      </p:sp>
    </p:spTree>
    <p:extLst>
      <p:ext uri="{BB962C8B-B14F-4D97-AF65-F5344CB8AC3E}">
        <p14:creationId xmlns:p14="http://schemas.microsoft.com/office/powerpoint/2010/main" val="4127799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chemeClr val="tx2">
              <a:lumMod val="90000"/>
            </a:schemeClr>
          </a:solidFill>
        </p:spPr>
        <p:txBody>
          <a:bodyPr/>
          <a:lstStyle/>
          <a:p>
            <a:r>
              <a:rPr lang="it-IT" b="1" dirty="0" smtClean="0">
                <a:solidFill>
                  <a:schemeClr val="bg1">
                    <a:lumMod val="95000"/>
                    <a:lumOff val="5000"/>
                  </a:schemeClr>
                </a:solidFill>
              </a:rPr>
              <a:t>Principio </a:t>
            </a:r>
            <a:r>
              <a:rPr lang="it-IT" b="1" dirty="0">
                <a:solidFill>
                  <a:schemeClr val="bg1">
                    <a:lumMod val="95000"/>
                    <a:lumOff val="5000"/>
                  </a:schemeClr>
                </a:solidFill>
              </a:rPr>
              <a:t>di verità della ditta</a:t>
            </a:r>
            <a:endParaRPr lang="it-IT" dirty="0">
              <a:solidFill>
                <a:schemeClr val="bg1">
                  <a:lumMod val="95000"/>
                  <a:lumOff val="5000"/>
                </a:schemeClr>
              </a:solidFill>
            </a:endParaRPr>
          </a:p>
        </p:txBody>
      </p:sp>
      <p:sp>
        <p:nvSpPr>
          <p:cNvPr id="3" name="Segnaposto contenuto 2"/>
          <p:cNvSpPr>
            <a:spLocks noGrp="1"/>
          </p:cNvSpPr>
          <p:nvPr>
            <p:ph idx="1"/>
          </p:nvPr>
        </p:nvSpPr>
        <p:spPr>
          <a:xfrm>
            <a:off x="680321" y="2336872"/>
            <a:ext cx="9613861" cy="4185225"/>
          </a:xfrm>
        </p:spPr>
        <p:txBody>
          <a:bodyPr>
            <a:normAutofit fontScale="92500" lnSpcReduction="10000"/>
          </a:bodyPr>
          <a:lstStyle/>
          <a:p>
            <a:endParaRPr lang="it-IT" sz="2600" dirty="0"/>
          </a:p>
          <a:p>
            <a:pPr algn="just"/>
            <a:r>
              <a:rPr lang="it-IT" sz="2600" b="1" dirty="0">
                <a:solidFill>
                  <a:schemeClr val="bg1"/>
                </a:solidFill>
              </a:rPr>
              <a:t>Il principio di verità della ditta </a:t>
            </a:r>
            <a:r>
              <a:rPr lang="it-IT" sz="2600" dirty="0">
                <a:solidFill>
                  <a:schemeClr val="bg1"/>
                </a:solidFill>
              </a:rPr>
              <a:t>ha contenuto diverso a seconda che si tratti di ditta originaria o di ditta derivata.</a:t>
            </a:r>
          </a:p>
          <a:p>
            <a:pPr algn="just"/>
            <a:r>
              <a:rPr lang="it-IT" sz="2600" dirty="0" smtClean="0">
                <a:solidFill>
                  <a:schemeClr val="bg1"/>
                </a:solidFill>
              </a:rPr>
              <a:t>La </a:t>
            </a:r>
            <a:r>
              <a:rPr lang="it-IT" sz="2600" dirty="0">
                <a:solidFill>
                  <a:schemeClr val="bg1"/>
                </a:solidFill>
              </a:rPr>
              <a:t>ditta </a:t>
            </a:r>
            <a:r>
              <a:rPr lang="it-IT" sz="2600" b="1" dirty="0">
                <a:solidFill>
                  <a:schemeClr val="bg1"/>
                </a:solidFill>
              </a:rPr>
              <a:t>originaria </a:t>
            </a:r>
            <a:r>
              <a:rPr lang="it-IT" sz="2600" dirty="0">
                <a:solidFill>
                  <a:schemeClr val="bg1"/>
                </a:solidFill>
              </a:rPr>
              <a:t>è quella formata dall’imprenditore che la utilizza: essa deve contenere almeno il cognome o la sigla </a:t>
            </a:r>
            <a:r>
              <a:rPr lang="it-IT" sz="2600" dirty="0" smtClean="0">
                <a:solidFill>
                  <a:schemeClr val="bg1"/>
                </a:solidFill>
              </a:rPr>
              <a:t>dell’imprenditore. Ciò </a:t>
            </a:r>
            <a:r>
              <a:rPr lang="it-IT" sz="2600" dirty="0">
                <a:solidFill>
                  <a:schemeClr val="bg1"/>
                </a:solidFill>
              </a:rPr>
              <a:t>è sufficiente perché sia soddisfatto il requisito della verità (ad esempio Salumeria G. E.)</a:t>
            </a:r>
          </a:p>
          <a:p>
            <a:pPr algn="just"/>
            <a:r>
              <a:rPr lang="it-IT" sz="2600" dirty="0" smtClean="0">
                <a:solidFill>
                  <a:schemeClr val="bg1"/>
                </a:solidFill>
              </a:rPr>
              <a:t>La </a:t>
            </a:r>
            <a:r>
              <a:rPr lang="it-IT" sz="2600" dirty="0">
                <a:solidFill>
                  <a:schemeClr val="bg1"/>
                </a:solidFill>
              </a:rPr>
              <a:t>ditta </a:t>
            </a:r>
            <a:r>
              <a:rPr lang="it-IT" sz="2600" b="1" dirty="0" smtClean="0">
                <a:solidFill>
                  <a:schemeClr val="bg1"/>
                </a:solidFill>
              </a:rPr>
              <a:t>derivata </a:t>
            </a:r>
            <a:r>
              <a:rPr lang="it-IT" sz="2600" dirty="0" smtClean="0">
                <a:solidFill>
                  <a:schemeClr val="bg1"/>
                </a:solidFill>
              </a:rPr>
              <a:t>è </a:t>
            </a:r>
            <a:r>
              <a:rPr lang="it-IT" sz="2600" dirty="0">
                <a:solidFill>
                  <a:schemeClr val="bg1"/>
                </a:solidFill>
              </a:rPr>
              <a:t>quella formata da un dato imprenditore e successivamente trasferita ad altro imprenditore insieme all’azienda. In questo caso nessuna disposizione impone a chi utilizzi una ditta derivata di integrarla col proprio cognome o con la propria sigla.</a:t>
            </a:r>
          </a:p>
          <a:p>
            <a:endParaRPr lang="it-IT" dirty="0"/>
          </a:p>
        </p:txBody>
      </p:sp>
    </p:spTree>
    <p:extLst>
      <p:ext uri="{BB962C8B-B14F-4D97-AF65-F5344CB8AC3E}">
        <p14:creationId xmlns:p14="http://schemas.microsoft.com/office/powerpoint/2010/main" val="4170425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rgbClr val="FFFF00"/>
                </a:solidFill>
              </a:rPr>
              <a:t>Principio </a:t>
            </a:r>
            <a:r>
              <a:rPr lang="it-IT" b="1" dirty="0">
                <a:solidFill>
                  <a:srgbClr val="FFFF00"/>
                </a:solidFill>
              </a:rPr>
              <a:t>della novità</a:t>
            </a:r>
            <a:endParaRPr lang="it-IT" dirty="0">
              <a:solidFill>
                <a:srgbClr val="FFFF00"/>
              </a:solidFill>
            </a:endParaRPr>
          </a:p>
        </p:txBody>
      </p:sp>
      <p:sp>
        <p:nvSpPr>
          <p:cNvPr id="3" name="Segnaposto contenuto 2"/>
          <p:cNvSpPr>
            <a:spLocks noGrp="1"/>
          </p:cNvSpPr>
          <p:nvPr>
            <p:ph idx="1"/>
          </p:nvPr>
        </p:nvSpPr>
        <p:spPr>
          <a:xfrm>
            <a:off x="680321" y="2164702"/>
            <a:ext cx="9613861" cy="4245429"/>
          </a:xfrm>
        </p:spPr>
        <p:txBody>
          <a:bodyPr>
            <a:normAutofit lnSpcReduction="10000"/>
          </a:bodyPr>
          <a:lstStyle/>
          <a:p>
            <a:endParaRPr lang="it-IT" dirty="0"/>
          </a:p>
          <a:p>
            <a:pPr algn="just"/>
            <a:r>
              <a:rPr lang="it-IT" dirty="0">
                <a:solidFill>
                  <a:schemeClr val="bg1"/>
                </a:solidFill>
              </a:rPr>
              <a:t>La ditta non deve essere uguale o simile a quella usata da altro imprenditore e tale da creare confusione per l’oggetto dell’impresa o per il luogo in cui questa è esercitata.</a:t>
            </a:r>
          </a:p>
          <a:p>
            <a:pPr algn="just"/>
            <a:r>
              <a:rPr lang="it-IT" dirty="0" smtClean="0">
                <a:solidFill>
                  <a:schemeClr val="bg1"/>
                </a:solidFill>
              </a:rPr>
              <a:t>Chi </a:t>
            </a:r>
            <a:r>
              <a:rPr lang="it-IT" dirty="0">
                <a:solidFill>
                  <a:schemeClr val="bg1"/>
                </a:solidFill>
              </a:rPr>
              <a:t>ha adottato </a:t>
            </a:r>
            <a:r>
              <a:rPr lang="it-IT" b="1" dirty="0">
                <a:solidFill>
                  <a:schemeClr val="bg1"/>
                </a:solidFill>
              </a:rPr>
              <a:t>per </a:t>
            </a:r>
            <a:r>
              <a:rPr lang="it-IT" b="1" dirty="0" smtClean="0">
                <a:solidFill>
                  <a:schemeClr val="bg1"/>
                </a:solidFill>
              </a:rPr>
              <a:t>primo </a:t>
            </a:r>
            <a:r>
              <a:rPr lang="it-IT" dirty="0" smtClean="0">
                <a:solidFill>
                  <a:schemeClr val="bg1"/>
                </a:solidFill>
              </a:rPr>
              <a:t>una </a:t>
            </a:r>
            <a:r>
              <a:rPr lang="it-IT" dirty="0">
                <a:solidFill>
                  <a:schemeClr val="bg1"/>
                </a:solidFill>
              </a:rPr>
              <a:t>data ditta ha perciò diritto </a:t>
            </a:r>
            <a:r>
              <a:rPr lang="it-IT" b="1" dirty="0">
                <a:solidFill>
                  <a:schemeClr val="bg1"/>
                </a:solidFill>
              </a:rPr>
              <a:t>all’uso </a:t>
            </a:r>
            <a:r>
              <a:rPr lang="it-IT" b="1" dirty="0" smtClean="0">
                <a:solidFill>
                  <a:schemeClr val="bg1"/>
                </a:solidFill>
              </a:rPr>
              <a:t>esclusivo </a:t>
            </a:r>
            <a:r>
              <a:rPr lang="it-IT" dirty="0" smtClean="0">
                <a:solidFill>
                  <a:schemeClr val="bg1"/>
                </a:solidFill>
              </a:rPr>
              <a:t>della </a:t>
            </a:r>
            <a:r>
              <a:rPr lang="it-IT" dirty="0">
                <a:solidFill>
                  <a:schemeClr val="bg1"/>
                </a:solidFill>
              </a:rPr>
              <a:t>stessa.</a:t>
            </a:r>
          </a:p>
          <a:p>
            <a:pPr algn="just"/>
            <a:r>
              <a:rPr lang="it-IT" dirty="0" smtClean="0">
                <a:solidFill>
                  <a:schemeClr val="bg1"/>
                </a:solidFill>
              </a:rPr>
              <a:t>Chi </a:t>
            </a:r>
            <a:r>
              <a:rPr lang="it-IT" dirty="0">
                <a:solidFill>
                  <a:schemeClr val="bg1"/>
                </a:solidFill>
              </a:rPr>
              <a:t>successivamente adotti ditta uguale o simile può essere perciò costretto ad integrarla o modificarla, anche se la ditta usata per seconda corrisponda al nome civile dell’imprenditore (</a:t>
            </a:r>
            <a:r>
              <a:rPr lang="it-IT" i="1" dirty="0">
                <a:solidFill>
                  <a:schemeClr val="bg1"/>
                </a:solidFill>
              </a:rPr>
              <a:t>ditta patronimica</a:t>
            </a:r>
            <a:r>
              <a:rPr lang="it-IT" dirty="0">
                <a:solidFill>
                  <a:schemeClr val="bg1"/>
                </a:solidFill>
              </a:rPr>
              <a:t>).</a:t>
            </a:r>
          </a:p>
          <a:p>
            <a:pPr algn="just"/>
            <a:r>
              <a:rPr lang="it-IT" dirty="0" smtClean="0">
                <a:solidFill>
                  <a:schemeClr val="bg1"/>
                </a:solidFill>
              </a:rPr>
              <a:t>Per </a:t>
            </a:r>
            <a:r>
              <a:rPr lang="it-IT" dirty="0">
                <a:solidFill>
                  <a:schemeClr val="bg1"/>
                </a:solidFill>
              </a:rPr>
              <a:t>le imprese commerciali trova tuttavia applicazione il criterio della priorità dell’iscrizione nel Registro delle </a:t>
            </a:r>
            <a:r>
              <a:rPr lang="it-IT" dirty="0" smtClean="0">
                <a:solidFill>
                  <a:schemeClr val="bg1"/>
                </a:solidFill>
              </a:rPr>
              <a:t>Imprese.</a:t>
            </a:r>
            <a:endParaRPr lang="it-IT" dirty="0">
              <a:solidFill>
                <a:schemeClr val="bg1"/>
              </a:solidFill>
            </a:endParaRPr>
          </a:p>
          <a:p>
            <a:endParaRPr lang="it-IT" dirty="0"/>
          </a:p>
        </p:txBody>
      </p:sp>
    </p:spTree>
    <p:extLst>
      <p:ext uri="{BB962C8B-B14F-4D97-AF65-F5344CB8AC3E}">
        <p14:creationId xmlns:p14="http://schemas.microsoft.com/office/powerpoint/2010/main" val="220894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solidFill>
                  <a:schemeClr val="accent2">
                    <a:lumMod val="75000"/>
                  </a:schemeClr>
                </a:solidFill>
              </a:rPr>
              <a:t>Il marchio è il segno distintivo dei prodotti o dei servizi dell’impresa</a:t>
            </a:r>
            <a:endParaRPr lang="it-IT" dirty="0">
              <a:solidFill>
                <a:schemeClr val="accent2">
                  <a:lumMod val="75000"/>
                </a:schemeClr>
              </a:solidFill>
            </a:endParaRPr>
          </a:p>
        </p:txBody>
      </p:sp>
      <p:sp>
        <p:nvSpPr>
          <p:cNvPr id="3" name="Segnaposto contenuto 2"/>
          <p:cNvSpPr>
            <a:spLocks noGrp="1"/>
          </p:cNvSpPr>
          <p:nvPr>
            <p:ph idx="1"/>
          </p:nvPr>
        </p:nvSpPr>
        <p:spPr>
          <a:xfrm>
            <a:off x="680321" y="2336872"/>
            <a:ext cx="9613861" cy="4129241"/>
          </a:xfrm>
        </p:spPr>
        <p:txBody>
          <a:bodyPr>
            <a:normAutofit fontScale="92500" lnSpcReduction="10000"/>
          </a:bodyPr>
          <a:lstStyle/>
          <a:p>
            <a:endParaRPr lang="it-IT" dirty="0"/>
          </a:p>
          <a:p>
            <a:pPr algn="just"/>
            <a:r>
              <a:rPr lang="it-IT" sz="2500" dirty="0" smtClean="0">
                <a:solidFill>
                  <a:schemeClr val="bg1"/>
                </a:solidFill>
              </a:rPr>
              <a:t>Esso è disciplinato sia dall’ordinamento nazionale sia dall’ordinamento comunitario ed internazionale.</a:t>
            </a:r>
          </a:p>
          <a:p>
            <a:pPr marL="0" indent="0" algn="just">
              <a:buNone/>
            </a:pPr>
            <a:endParaRPr lang="it-IT" sz="2500" dirty="0" smtClean="0">
              <a:solidFill>
                <a:schemeClr val="bg1"/>
              </a:solidFill>
            </a:endParaRPr>
          </a:p>
          <a:p>
            <a:pPr algn="just"/>
            <a:r>
              <a:rPr lang="it-IT" sz="2500" dirty="0" smtClean="0">
                <a:solidFill>
                  <a:schemeClr val="bg1"/>
                </a:solidFill>
              </a:rPr>
              <a:t>Il </a:t>
            </a:r>
            <a:r>
              <a:rPr lang="it-IT" sz="2500" dirty="0">
                <a:solidFill>
                  <a:schemeClr val="bg1"/>
                </a:solidFill>
              </a:rPr>
              <a:t>marchio nazionale è regolato dal codice civile e </a:t>
            </a:r>
            <a:r>
              <a:rPr lang="it-IT" sz="2500" dirty="0" smtClean="0">
                <a:solidFill>
                  <a:schemeClr val="bg1"/>
                </a:solidFill>
              </a:rPr>
              <a:t>dal Codice della </a:t>
            </a:r>
            <a:r>
              <a:rPr lang="it-IT" sz="2500" dirty="0">
                <a:solidFill>
                  <a:schemeClr val="bg1"/>
                </a:solidFill>
              </a:rPr>
              <a:t>proprietà </a:t>
            </a:r>
            <a:r>
              <a:rPr lang="it-IT" sz="2500" dirty="0" smtClean="0">
                <a:solidFill>
                  <a:schemeClr val="bg1"/>
                </a:solidFill>
              </a:rPr>
              <a:t>industriale.</a:t>
            </a:r>
          </a:p>
          <a:p>
            <a:pPr marL="0" indent="0" algn="just">
              <a:buNone/>
            </a:pPr>
            <a:endParaRPr lang="it-IT" sz="2500" dirty="0">
              <a:solidFill>
                <a:schemeClr val="bg1"/>
              </a:solidFill>
            </a:endParaRPr>
          </a:p>
          <a:p>
            <a:pPr algn="just"/>
            <a:r>
              <a:rPr lang="it-IT" sz="2500" dirty="0" smtClean="0">
                <a:solidFill>
                  <a:schemeClr val="bg1"/>
                </a:solidFill>
              </a:rPr>
              <a:t>Al marchio nazionale si affianca il marchio dell’Unione Europea ora disciplinato dal regolamento UE 14.6.2017 n. 1001, la cui disciplina consente di ottenere un marchio che produce gli stessi effetti in tutta l’UE.</a:t>
            </a:r>
          </a:p>
          <a:p>
            <a:endParaRPr lang="it-IT" dirty="0"/>
          </a:p>
        </p:txBody>
      </p:sp>
    </p:spTree>
    <p:extLst>
      <p:ext uri="{BB962C8B-B14F-4D97-AF65-F5344CB8AC3E}">
        <p14:creationId xmlns:p14="http://schemas.microsoft.com/office/powerpoint/2010/main" val="1524056137"/>
      </p:ext>
    </p:extLst>
  </p:cSld>
  <p:clrMapOvr>
    <a:masterClrMapping/>
  </p:clrMapOvr>
</p:sld>
</file>

<file path=ppt/theme/theme1.xml><?xml version="1.0" encoding="utf-8"?>
<a:theme xmlns:a="http://schemas.openxmlformats.org/drawingml/2006/main" name="Berlino">
  <a:themeElements>
    <a:clrScheme name="Berlino">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o">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o">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
  <TotalTime>92</TotalTime>
  <Words>2203</Words>
  <Application>Microsoft Office PowerPoint</Application>
  <PresentationFormat>Widescreen</PresentationFormat>
  <Paragraphs>134</Paragraphs>
  <Slides>24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24</vt:i4>
      </vt:variant>
    </vt:vector>
  </HeadingPairs>
  <TitlesOfParts>
    <vt:vector size="28" baseType="lpstr">
      <vt:lpstr>Arial</vt:lpstr>
      <vt:lpstr>Trebuchet MS</vt:lpstr>
      <vt:lpstr>Wingdings</vt:lpstr>
      <vt:lpstr>Berlino</vt:lpstr>
      <vt:lpstr>  Segni distintivi</vt:lpstr>
      <vt:lpstr>Il sistema dei segni distintivi</vt:lpstr>
      <vt:lpstr>La ditta, l’insegna ed il marchio</vt:lpstr>
      <vt:lpstr>segue … La ditta, l’insegna ed il marchio</vt:lpstr>
      <vt:lpstr>Tali principi possono essere così fissati:</vt:lpstr>
      <vt:lpstr>La ditta</vt:lpstr>
      <vt:lpstr>Principio di verità della ditta</vt:lpstr>
      <vt:lpstr>Principio della novità</vt:lpstr>
      <vt:lpstr>Il marchio è il segno distintivo dei prodotti o dei servizi dell’impresa</vt:lpstr>
      <vt:lpstr>Il marchio è il segno distintivo dei prodotti o dei servizi</vt:lpstr>
      <vt:lpstr>I tipi di marchio</vt:lpstr>
      <vt:lpstr>Tipi di marchio</vt:lpstr>
      <vt:lpstr>Marchio collettivo (art. 11 cpi)</vt:lpstr>
      <vt:lpstr>I requisiti di validità del marchio</vt:lpstr>
      <vt:lpstr>In forza del requisito di originalità non possono essere perciò utilizzati come marchi:</vt:lpstr>
      <vt:lpstr>Volgarizzazione del marchio</vt:lpstr>
      <vt:lpstr>Il marchio registrato</vt:lpstr>
      <vt:lpstr>Registrazione</vt:lpstr>
      <vt:lpstr>Marchi rinomati</vt:lpstr>
      <vt:lpstr>Il diritto di esclusiva sul marchio</vt:lpstr>
      <vt:lpstr>Azioni a tutela del marchio</vt:lpstr>
      <vt:lpstr>Il marchio non registrato</vt:lpstr>
      <vt:lpstr>Il trasferimento del marchio</vt:lpstr>
      <vt:lpstr>Prodotti stesso genere contraddistinti dallo stesso marchio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Segni distintivi</dc:title>
  <dc:creator>Account Microsoft</dc:creator>
  <cp:lastModifiedBy>dionigi scano</cp:lastModifiedBy>
  <cp:revision>16</cp:revision>
  <dcterms:created xsi:type="dcterms:W3CDTF">2024-10-08T15:17:18Z</dcterms:created>
  <dcterms:modified xsi:type="dcterms:W3CDTF">2024-10-14T08:51:55Z</dcterms:modified>
</cp:coreProperties>
</file>