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313" r:id="rId3"/>
    <p:sldId id="307" r:id="rId4"/>
    <p:sldId id="308" r:id="rId5"/>
    <p:sldId id="310" r:id="rId6"/>
    <p:sldId id="311" r:id="rId7"/>
    <p:sldId id="312" r:id="rId8"/>
    <p:sldId id="309" r:id="rId9"/>
    <p:sldId id="259" r:id="rId10"/>
    <p:sldId id="298" r:id="rId11"/>
    <p:sldId id="305" r:id="rId12"/>
    <p:sldId id="314" r:id="rId13"/>
    <p:sldId id="315" r:id="rId14"/>
    <p:sldId id="272" r:id="rId15"/>
    <p:sldId id="270" r:id="rId16"/>
    <p:sldId id="263" r:id="rId17"/>
    <p:sldId id="264" r:id="rId18"/>
    <p:sldId id="265" r:id="rId1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157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t>07/11/2024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07/11/2024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07/11/2024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F49D355-16BD-4E45-BD9A-5EA878CF7CBD}" type="datetimeFigureOut">
              <a:rPr lang="it-IT" smtClean="0"/>
              <a:t>07/11/2024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t>07/11/2024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F49D355-16BD-4E45-BD9A-5EA878CF7CBD}" type="datetimeFigureOut">
              <a:rPr lang="it-IT" smtClean="0"/>
              <a:t>07/11/2024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F49D355-16BD-4E45-BD9A-5EA878CF7CBD}" type="datetimeFigureOut">
              <a:rPr lang="it-IT" smtClean="0"/>
              <a:t>07/11/2024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F49D355-16BD-4E45-BD9A-5EA878CF7CBD}" type="datetimeFigureOut">
              <a:rPr lang="it-IT" smtClean="0"/>
              <a:t>07/11/2024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t>07/11/2024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07/11/2024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07/11/2024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t>07/11/2024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1124744"/>
            <a:ext cx="7772400" cy="2520280"/>
          </a:xfrm>
        </p:spPr>
        <p:txBody>
          <a:bodyPr>
            <a:normAutofit/>
          </a:bodyPr>
          <a:lstStyle/>
          <a:p>
            <a:r>
              <a:rPr lang="it-IT" sz="2800" dirty="0"/>
              <a:t>Lorenzo Tanzini</a:t>
            </a:r>
            <a:br>
              <a:rPr lang="it-IT" sz="2800" dirty="0"/>
            </a:br>
            <a:r>
              <a:rPr lang="it-IT" b="1" i="1" dirty="0"/>
              <a:t>Storia medievale</a:t>
            </a:r>
          </a:p>
        </p:txBody>
      </p:sp>
      <p:sp>
        <p:nvSpPr>
          <p:cNvPr id="3" name="Sottotitolo 2"/>
          <p:cNvSpPr>
            <a:spLocks noGrp="1"/>
          </p:cNvSpPr>
          <p:nvPr>
            <p:ph type="subTitle" idx="1"/>
          </p:nvPr>
        </p:nvSpPr>
        <p:spPr/>
        <p:txBody>
          <a:bodyPr/>
          <a:lstStyle/>
          <a:p>
            <a:r>
              <a:rPr lang="it-IT" b="1" dirty="0">
                <a:solidFill>
                  <a:srgbClr val="C00000"/>
                </a:solidFill>
              </a:rPr>
              <a:t>Letture corso - 5</a:t>
            </a:r>
          </a:p>
        </p:txBody>
      </p:sp>
    </p:spTree>
    <p:extLst>
      <p:ext uri="{BB962C8B-B14F-4D97-AF65-F5344CB8AC3E}">
        <p14:creationId xmlns:p14="http://schemas.microsoft.com/office/powerpoint/2010/main" val="11213411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8A1CD65A-0281-417D-A9D2-EE02D9ABC2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3110" y="857250"/>
            <a:ext cx="6457780" cy="5143500"/>
          </a:xfrm>
          <a:prstGeom prst="rect">
            <a:avLst/>
          </a:prstGeom>
        </p:spPr>
      </p:pic>
    </p:spTree>
    <p:extLst>
      <p:ext uri="{BB962C8B-B14F-4D97-AF65-F5344CB8AC3E}">
        <p14:creationId xmlns:p14="http://schemas.microsoft.com/office/powerpoint/2010/main" val="3297398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46921" y="2294874"/>
            <a:ext cx="2907845" cy="2754306"/>
          </a:xfrm>
        </p:spPr>
        <p:txBody>
          <a:bodyPr>
            <a:normAutofit fontScale="90000"/>
          </a:bodyPr>
          <a:lstStyle/>
          <a:p>
            <a:r>
              <a:rPr lang="it-IT" b="1" dirty="0"/>
              <a:t>Gli Stati crociati</a:t>
            </a:r>
            <a:br>
              <a:rPr lang="it-IT" dirty="0"/>
            </a:br>
            <a:br>
              <a:rPr lang="it-IT" dirty="0"/>
            </a:br>
            <a:r>
              <a:rPr lang="it-IT" sz="2700" dirty="0"/>
              <a:t>Gerusalemme 1099</a:t>
            </a:r>
            <a:br>
              <a:rPr lang="it-IT" sz="2700" dirty="0"/>
            </a:br>
            <a:r>
              <a:rPr lang="it-IT" sz="2700" dirty="0" err="1"/>
              <a:t>Hattin</a:t>
            </a:r>
            <a:r>
              <a:rPr lang="it-IT" sz="2700" dirty="0"/>
              <a:t> 1187</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85481" y="902185"/>
            <a:ext cx="3665327" cy="5098565"/>
          </a:xfrm>
        </p:spPr>
      </p:pic>
    </p:spTree>
    <p:extLst>
      <p:ext uri="{BB962C8B-B14F-4D97-AF65-F5344CB8AC3E}">
        <p14:creationId xmlns:p14="http://schemas.microsoft.com/office/powerpoint/2010/main" val="1054163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3806" y="857251"/>
            <a:ext cx="7886700" cy="994172"/>
          </a:xfrm>
        </p:spPr>
        <p:txBody>
          <a:bodyPr/>
          <a:lstStyle/>
          <a:p>
            <a:pPr algn="ctr"/>
            <a:r>
              <a:rPr lang="it-IT" dirty="0"/>
              <a:t>I Normanni in Italia</a:t>
            </a:r>
          </a:p>
        </p:txBody>
      </p:sp>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89811" y="1851423"/>
            <a:ext cx="5585848" cy="4041013"/>
          </a:xfrm>
        </p:spPr>
      </p:pic>
    </p:spTree>
    <p:extLst>
      <p:ext uri="{BB962C8B-B14F-4D97-AF65-F5344CB8AC3E}">
        <p14:creationId xmlns:p14="http://schemas.microsoft.com/office/powerpoint/2010/main" val="1128089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99567" y="1731746"/>
            <a:ext cx="2349261" cy="3394509"/>
          </a:xfrm>
        </p:spPr>
        <p:txBody>
          <a:bodyPr>
            <a:normAutofit fontScale="90000"/>
          </a:bodyPr>
          <a:lstStyle/>
          <a:p>
            <a:r>
              <a:rPr lang="it-IT" b="1" dirty="0"/>
              <a:t>Il regno normanno:</a:t>
            </a:r>
            <a:br>
              <a:rPr lang="it-IT" b="1" dirty="0"/>
            </a:br>
            <a:br>
              <a:rPr lang="it-IT" dirty="0"/>
            </a:br>
            <a:r>
              <a:rPr lang="it-IT" sz="2025" dirty="0"/>
              <a:t>Ruggero II </a:t>
            </a:r>
            <a:br>
              <a:rPr lang="it-IT" sz="2025" dirty="0"/>
            </a:br>
            <a:r>
              <a:rPr lang="it-IT" sz="2025" dirty="0"/>
              <a:t>1130-1154</a:t>
            </a:r>
            <a:br>
              <a:rPr lang="it-IT" sz="2025" dirty="0"/>
            </a:br>
            <a:r>
              <a:rPr lang="it-IT" sz="2025" dirty="0"/>
              <a:t>Guglielmo I </a:t>
            </a:r>
            <a:r>
              <a:rPr lang="it-IT" sz="2025" i="1" dirty="0"/>
              <a:t>il Malo </a:t>
            </a:r>
            <a:r>
              <a:rPr lang="it-IT" sz="2025" dirty="0"/>
              <a:t>1154-1166</a:t>
            </a:r>
            <a:br>
              <a:rPr lang="it-IT" sz="2025" dirty="0"/>
            </a:br>
            <a:r>
              <a:rPr lang="it-IT" sz="2025" dirty="0"/>
              <a:t>Guglielmo II </a:t>
            </a:r>
            <a:r>
              <a:rPr lang="it-IT" sz="2025" i="1" dirty="0"/>
              <a:t>il Buono </a:t>
            </a:r>
            <a:r>
              <a:rPr lang="it-IT" sz="2025" dirty="0"/>
              <a:t>1166-1189</a:t>
            </a:r>
            <a:br>
              <a:rPr lang="it-IT" sz="2025" dirty="0"/>
            </a:br>
            <a:endParaRPr lang="it-IT" sz="2025" dirty="0"/>
          </a:p>
        </p:txBody>
      </p:sp>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073400" y="857251"/>
            <a:ext cx="3571034" cy="5136943"/>
          </a:xfrm>
        </p:spPr>
      </p:pic>
    </p:spTree>
    <p:extLst>
      <p:ext uri="{BB962C8B-B14F-4D97-AF65-F5344CB8AC3E}">
        <p14:creationId xmlns:p14="http://schemas.microsoft.com/office/powerpoint/2010/main" val="3579642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980728"/>
            <a:ext cx="3034680" cy="4666530"/>
          </a:xfrm>
        </p:spPr>
        <p:txBody>
          <a:bodyPr>
            <a:normAutofit/>
          </a:bodyPr>
          <a:lstStyle/>
          <a:p>
            <a:r>
              <a:rPr lang="it-IT" dirty="0"/>
              <a:t>L’Impero di Federico Barbarossa (1155-1190)</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79912" y="44624"/>
            <a:ext cx="5004769" cy="6692092"/>
          </a:xfrm>
        </p:spPr>
      </p:pic>
    </p:spTree>
    <p:extLst>
      <p:ext uri="{BB962C8B-B14F-4D97-AF65-F5344CB8AC3E}">
        <p14:creationId xmlns:p14="http://schemas.microsoft.com/office/powerpoint/2010/main" val="4125578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latin typeface="Arial" panose="020B0604020202020204" pitchFamily="34" charset="0"/>
                <a:cs typeface="Arial" panose="020B0604020202020204" pitchFamily="34" charset="0"/>
              </a:rPr>
              <a:t>I comuni italiani: una storia senza inizio?</a:t>
            </a:r>
          </a:p>
        </p:txBody>
      </p:sp>
      <p:sp>
        <p:nvSpPr>
          <p:cNvPr id="3" name="Segnaposto contenuto 2"/>
          <p:cNvSpPr>
            <a:spLocks noGrp="1"/>
          </p:cNvSpPr>
          <p:nvPr>
            <p:ph idx="1"/>
          </p:nvPr>
        </p:nvSpPr>
        <p:spPr>
          <a:xfrm>
            <a:off x="4301970" y="2024845"/>
            <a:ext cx="2978088" cy="3448478"/>
          </a:xfrm>
        </p:spPr>
        <p:txBody>
          <a:bodyPr>
            <a:normAutofit fontScale="62500" lnSpcReduction="20000"/>
          </a:bodyPr>
          <a:lstStyle/>
          <a:p>
            <a:pPr marL="0" indent="0">
              <a:buNone/>
            </a:pPr>
            <a:endParaRPr lang="it-IT" dirty="0"/>
          </a:p>
          <a:p>
            <a:pPr marL="0" indent="0">
              <a:spcBef>
                <a:spcPts val="0"/>
              </a:spcBef>
              <a:spcAft>
                <a:spcPts val="450"/>
              </a:spcAft>
              <a:buNone/>
            </a:pPr>
            <a:r>
              <a:rPr lang="it-IT" dirty="0">
                <a:latin typeface="Arial" pitchFamily="34" charset="0"/>
                <a:cs typeface="Arial" pitchFamily="34" charset="0"/>
              </a:rPr>
              <a:t>Lucca 1081?</a:t>
            </a:r>
          </a:p>
          <a:p>
            <a:pPr marL="0" indent="0">
              <a:spcBef>
                <a:spcPts val="0"/>
              </a:spcBef>
              <a:spcAft>
                <a:spcPts val="450"/>
              </a:spcAft>
              <a:buNone/>
            </a:pPr>
            <a:r>
              <a:rPr lang="it-IT" dirty="0">
                <a:latin typeface="Arial" pitchFamily="34" charset="0"/>
                <a:cs typeface="Arial" pitchFamily="34" charset="0"/>
              </a:rPr>
              <a:t>Pisa 1088 circa</a:t>
            </a:r>
          </a:p>
          <a:p>
            <a:pPr marL="0" indent="0">
              <a:spcBef>
                <a:spcPts val="0"/>
              </a:spcBef>
              <a:spcAft>
                <a:spcPts val="450"/>
              </a:spcAft>
              <a:buNone/>
            </a:pPr>
            <a:r>
              <a:rPr lang="it-IT" dirty="0">
                <a:latin typeface="Arial" pitchFamily="34" charset="0"/>
                <a:cs typeface="Arial" pitchFamily="34" charset="0"/>
              </a:rPr>
              <a:t>Asti 1093</a:t>
            </a:r>
          </a:p>
          <a:p>
            <a:pPr marL="0" indent="0">
              <a:spcBef>
                <a:spcPts val="0"/>
              </a:spcBef>
              <a:spcAft>
                <a:spcPts val="450"/>
              </a:spcAft>
              <a:buNone/>
            </a:pPr>
            <a:r>
              <a:rPr lang="it-IT" dirty="0">
                <a:latin typeface="Arial" pitchFamily="34" charset="0"/>
                <a:cs typeface="Arial" pitchFamily="34" charset="0"/>
              </a:rPr>
              <a:t>Milano 1097</a:t>
            </a:r>
          </a:p>
          <a:p>
            <a:pPr marL="0" indent="0">
              <a:spcBef>
                <a:spcPts val="0"/>
              </a:spcBef>
              <a:spcAft>
                <a:spcPts val="450"/>
              </a:spcAft>
              <a:buNone/>
            </a:pPr>
            <a:r>
              <a:rPr lang="it-IT" dirty="0">
                <a:latin typeface="Arial" pitchFamily="34" charset="0"/>
                <a:cs typeface="Arial" pitchFamily="34" charset="0"/>
              </a:rPr>
              <a:t>Arezzo 1098</a:t>
            </a:r>
          </a:p>
          <a:p>
            <a:pPr marL="0" indent="0">
              <a:spcBef>
                <a:spcPts val="0"/>
              </a:spcBef>
              <a:spcAft>
                <a:spcPts val="450"/>
              </a:spcAft>
              <a:buNone/>
            </a:pPr>
            <a:r>
              <a:rPr lang="it-IT" dirty="0">
                <a:latin typeface="Arial" pitchFamily="34" charset="0"/>
                <a:cs typeface="Arial" pitchFamily="34" charset="0"/>
              </a:rPr>
              <a:t>Genova 1099</a:t>
            </a:r>
          </a:p>
          <a:p>
            <a:pPr marL="0" indent="0">
              <a:spcBef>
                <a:spcPts val="0"/>
              </a:spcBef>
              <a:spcAft>
                <a:spcPts val="450"/>
              </a:spcAft>
              <a:buNone/>
            </a:pPr>
            <a:r>
              <a:rPr lang="it-IT" dirty="0">
                <a:latin typeface="Arial" pitchFamily="34" charset="0"/>
                <a:cs typeface="Arial" pitchFamily="34" charset="0"/>
              </a:rPr>
              <a:t>Pistoia e Ferrara 1105 </a:t>
            </a:r>
          </a:p>
          <a:p>
            <a:pPr marL="0" indent="0">
              <a:spcBef>
                <a:spcPts val="0"/>
              </a:spcBef>
              <a:spcAft>
                <a:spcPts val="450"/>
              </a:spcAft>
              <a:buNone/>
            </a:pPr>
            <a:r>
              <a:rPr lang="it-IT" dirty="0">
                <a:latin typeface="Arial" pitchFamily="34" charset="0"/>
                <a:cs typeface="Arial" pitchFamily="34" charset="0"/>
              </a:rPr>
              <a:t>Cremona 1112</a:t>
            </a:r>
          </a:p>
          <a:p>
            <a:pPr marL="0" indent="0">
              <a:spcBef>
                <a:spcPts val="0"/>
              </a:spcBef>
              <a:spcAft>
                <a:spcPts val="450"/>
              </a:spcAft>
              <a:buNone/>
            </a:pPr>
            <a:r>
              <a:rPr lang="it-IT" dirty="0">
                <a:latin typeface="Arial" pitchFamily="34" charset="0"/>
                <a:cs typeface="Arial" pitchFamily="34" charset="0"/>
              </a:rPr>
              <a:t>Bologna 1113</a:t>
            </a:r>
          </a:p>
          <a:p>
            <a:pPr marL="0" indent="0">
              <a:spcBef>
                <a:spcPts val="0"/>
              </a:spcBef>
              <a:spcAft>
                <a:spcPts val="450"/>
              </a:spcAft>
              <a:buNone/>
            </a:pPr>
            <a:r>
              <a:rPr lang="it-IT" dirty="0">
                <a:latin typeface="Arial" pitchFamily="34" charset="0"/>
                <a:cs typeface="Arial" pitchFamily="34" charset="0"/>
              </a:rPr>
              <a:t>Siena 1125</a:t>
            </a:r>
          </a:p>
        </p:txBody>
      </p:sp>
      <p:sp>
        <p:nvSpPr>
          <p:cNvPr id="4" name="CasellaDiTesto 3"/>
          <p:cNvSpPr txBox="1"/>
          <p:nvPr/>
        </p:nvSpPr>
        <p:spPr>
          <a:xfrm>
            <a:off x="1861977" y="3212976"/>
            <a:ext cx="2268252" cy="830997"/>
          </a:xfrm>
          <a:prstGeom prst="rect">
            <a:avLst/>
          </a:prstGeom>
          <a:noFill/>
        </p:spPr>
        <p:txBody>
          <a:bodyPr wrap="square" rtlCol="0">
            <a:spAutoFit/>
          </a:bodyPr>
          <a:lstStyle/>
          <a:p>
            <a:r>
              <a:rPr lang="it-IT" sz="2400" i="1" dirty="0">
                <a:latin typeface="Arial" panose="020B0604020202020204" pitchFamily="34" charset="0"/>
                <a:cs typeface="Arial" panose="020B0604020202020204" pitchFamily="34" charset="0"/>
              </a:rPr>
              <a:t>..</a:t>
            </a:r>
            <a:r>
              <a:rPr lang="it-IT" sz="2400" i="1" dirty="0" err="1">
                <a:latin typeface="Arial" panose="020B0604020202020204" pitchFamily="34" charset="0"/>
                <a:cs typeface="Arial" panose="020B0604020202020204" pitchFamily="34" charset="0"/>
              </a:rPr>
              <a:t>presentibus</a:t>
            </a:r>
            <a:r>
              <a:rPr lang="it-IT" sz="2400" i="1" dirty="0">
                <a:latin typeface="Arial" panose="020B0604020202020204" pitchFamily="34" charset="0"/>
                <a:cs typeface="Arial" panose="020B0604020202020204" pitchFamily="34" charset="0"/>
              </a:rPr>
              <a:t> </a:t>
            </a:r>
            <a:r>
              <a:rPr lang="it-IT" sz="2400" i="1" dirty="0" err="1">
                <a:latin typeface="Arial" panose="020B0604020202020204" pitchFamily="34" charset="0"/>
                <a:cs typeface="Arial" panose="020B0604020202020204" pitchFamily="34" charset="0"/>
              </a:rPr>
              <a:t>consulibus</a:t>
            </a:r>
            <a:r>
              <a:rPr lang="it-IT" sz="2400" i="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4142555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i="1" dirty="0"/>
              <a:t>Ottone di </a:t>
            </a:r>
            <a:r>
              <a:rPr lang="it-IT" sz="3600" i="1" dirty="0" err="1"/>
              <a:t>Frisinga</a:t>
            </a:r>
            <a:r>
              <a:rPr lang="it-IT" sz="3600" i="1" dirty="0"/>
              <a:t> sui comuni lombardi </a:t>
            </a:r>
            <a:r>
              <a:rPr lang="it-IT" sz="3600" dirty="0"/>
              <a:t>(intorno al 1160)</a:t>
            </a:r>
          </a:p>
        </p:txBody>
      </p:sp>
      <p:sp>
        <p:nvSpPr>
          <p:cNvPr id="3" name="Segnaposto contenuto 2"/>
          <p:cNvSpPr>
            <a:spLocks noGrp="1"/>
          </p:cNvSpPr>
          <p:nvPr>
            <p:ph idx="1"/>
          </p:nvPr>
        </p:nvSpPr>
        <p:spPr>
          <a:xfrm>
            <a:off x="467544" y="1844824"/>
            <a:ext cx="8229600" cy="4853136"/>
          </a:xfrm>
        </p:spPr>
        <p:txBody>
          <a:bodyPr>
            <a:normAutofit fontScale="62500" lnSpcReduction="20000"/>
          </a:bodyPr>
          <a:lstStyle/>
          <a:p>
            <a:pPr marL="0" indent="0" algn="just">
              <a:buNone/>
            </a:pPr>
            <a:r>
              <a:rPr lang="it-IT" dirty="0"/>
              <a:t>Per ricchezza e potenza i centri italiani superano tutte le altre città del mondo, aiutate in ciò non solo dalle loro abitudini, ma anche dall’assenza dei sovrani, abituatisi a rimanere al di là delle Alpi.</a:t>
            </a:r>
          </a:p>
          <a:p>
            <a:pPr marL="0" indent="0" algn="just">
              <a:buNone/>
            </a:pPr>
            <a:r>
              <a:rPr lang="it-IT" dirty="0"/>
              <a:t>In una cosa essi conservano le tracce dell’influenza barbarica: che cioè mentre si gloriano di vivere secondo le leggi, viceversa non rispettano le leggi. Infatti essi non accolgono mai con reverenza il Principe, al quale dovrebbero prestare il loro rispettoso atto di soggezione, e solo se sono costretti dalla forza militare, adempiono verso di lui a quegli obblighi che pur sono sanciti dalle leggi.</a:t>
            </a:r>
          </a:p>
          <a:p>
            <a:pPr marL="0" indent="0" algn="just">
              <a:buNone/>
            </a:pPr>
            <a:r>
              <a:rPr lang="it-IT" dirty="0"/>
              <a:t>I Lombardi amano tanto la libertà che, per sottrarsi alla prepotenza dei dominatori, preferiscono essere governati dall’arbitrio di consoli piuttosto che dai signori. </a:t>
            </a:r>
          </a:p>
          <a:p>
            <a:pPr marL="0" indent="0" algn="just">
              <a:buNone/>
            </a:pPr>
            <a:r>
              <a:rPr lang="it-IT" dirty="0"/>
              <a:t>Essendo poi il loro territorio quasi tutto diviso tra le città, ognuna di queste ha obbligato i diocesani a venire ad abitare entro il centro cittadino e a sottomettersi, sicché difficilmente si può trovare qualche nobile, il quale conservi tale dominio da non esser obbligato ad assoggettarsi alla città. Ogni centro urbano ha poi preso l’abitudine di chiamare contado [</a:t>
            </a:r>
            <a:r>
              <a:rPr lang="it-IT" dirty="0" err="1"/>
              <a:t>comitatus</a:t>
            </a:r>
            <a:r>
              <a:rPr lang="it-IT" dirty="0"/>
              <a:t>] quel territorio che è in tal modo esposto alla sua minaccia.</a:t>
            </a:r>
          </a:p>
          <a:p>
            <a:pPr marL="0" indent="0">
              <a:buNone/>
            </a:pPr>
            <a:endParaRPr lang="it-IT" dirty="0"/>
          </a:p>
        </p:txBody>
      </p:sp>
    </p:spTree>
    <p:extLst>
      <p:ext uri="{BB962C8B-B14F-4D97-AF65-F5344CB8AC3E}">
        <p14:creationId xmlns:p14="http://schemas.microsoft.com/office/powerpoint/2010/main" val="31317034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i="1" dirty="0" err="1"/>
              <a:t>Constitutio</a:t>
            </a:r>
            <a:r>
              <a:rPr lang="it-IT" sz="3600" i="1" dirty="0"/>
              <a:t> de </a:t>
            </a:r>
            <a:r>
              <a:rPr lang="it-IT" sz="3600" i="1" dirty="0" err="1"/>
              <a:t>regalibus</a:t>
            </a:r>
            <a:r>
              <a:rPr lang="it-IT" sz="3600" i="1" dirty="0"/>
              <a:t> </a:t>
            </a:r>
            <a:br>
              <a:rPr lang="it-IT" sz="3600" i="1" dirty="0"/>
            </a:br>
            <a:r>
              <a:rPr lang="it-IT" sz="3600" dirty="0"/>
              <a:t>(Roncaglia, novembre 1158)</a:t>
            </a:r>
          </a:p>
        </p:txBody>
      </p:sp>
      <p:sp>
        <p:nvSpPr>
          <p:cNvPr id="3" name="Segnaposto contenuto 2"/>
          <p:cNvSpPr>
            <a:spLocks noGrp="1"/>
          </p:cNvSpPr>
          <p:nvPr>
            <p:ph idx="1"/>
          </p:nvPr>
        </p:nvSpPr>
        <p:spPr>
          <a:xfrm>
            <a:off x="467544" y="2132856"/>
            <a:ext cx="8229600" cy="3528391"/>
          </a:xfrm>
        </p:spPr>
        <p:txBody>
          <a:bodyPr>
            <a:normAutofit/>
          </a:bodyPr>
          <a:lstStyle/>
          <a:p>
            <a:pPr marL="0" indent="0" algn="just">
              <a:buNone/>
            </a:pPr>
            <a:r>
              <a:rPr lang="it-IT" sz="2400" dirty="0"/>
              <a:t>Le </a:t>
            </a:r>
            <a:r>
              <a:rPr lang="it-IT" sz="2400" dirty="0" err="1"/>
              <a:t>regalìe</a:t>
            </a:r>
            <a:r>
              <a:rPr lang="it-IT" sz="2400" dirty="0"/>
              <a:t> sono queste: […] le vie pubbliche, i fiumi navigabili e i canali, i porti, i dazi e le imposte che si chiamano telonei, le monete, la riscossione delle multe, i beni di tutti coloro colpiti da confische, le angherie e </a:t>
            </a:r>
            <a:r>
              <a:rPr lang="it-IT" sz="2400" dirty="0" err="1"/>
              <a:t>perangherie</a:t>
            </a:r>
            <a:r>
              <a:rPr lang="it-IT" sz="2400" dirty="0"/>
              <a:t> (=imposte straordinarie), le tasse sui carri e le navi, le imposizioni legate a spedizioni straordinarie dell’autorità regia, la facoltà di eleggere magistrati per le cause giudiziarie, le miniere, i palazzi pubblici nelle città, i redditi delle pescaie e delle saline, i beni dei colpevoli di lesa maestà.</a:t>
            </a:r>
          </a:p>
          <a:p>
            <a:pPr marL="0" indent="0">
              <a:buNone/>
            </a:pPr>
            <a:endParaRPr lang="it-IT" dirty="0"/>
          </a:p>
        </p:txBody>
      </p:sp>
    </p:spTree>
    <p:extLst>
      <p:ext uri="{BB962C8B-B14F-4D97-AF65-F5344CB8AC3E}">
        <p14:creationId xmlns:p14="http://schemas.microsoft.com/office/powerpoint/2010/main" val="1586224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dirty="0"/>
              <a:t>dalla </a:t>
            </a:r>
            <a:r>
              <a:rPr lang="it-IT" sz="3600" i="1" dirty="0"/>
              <a:t>Pace di Costanza</a:t>
            </a:r>
            <a:r>
              <a:rPr lang="it-IT" sz="3600" dirty="0"/>
              <a:t> del 1183</a:t>
            </a:r>
          </a:p>
        </p:txBody>
      </p:sp>
      <p:sp>
        <p:nvSpPr>
          <p:cNvPr id="3" name="Segnaposto contenuto 2"/>
          <p:cNvSpPr>
            <a:spLocks noGrp="1"/>
          </p:cNvSpPr>
          <p:nvPr>
            <p:ph idx="1"/>
          </p:nvPr>
        </p:nvSpPr>
        <p:spPr>
          <a:xfrm>
            <a:off x="467544" y="1844824"/>
            <a:ext cx="8229600" cy="3989040"/>
          </a:xfrm>
        </p:spPr>
        <p:txBody>
          <a:bodyPr>
            <a:normAutofit fontScale="92500" lnSpcReduction="20000"/>
          </a:bodyPr>
          <a:lstStyle/>
          <a:p>
            <a:pPr marL="0" indent="0" algn="just">
              <a:buNone/>
            </a:pPr>
            <a:r>
              <a:rPr lang="it-IT" sz="2600" dirty="0"/>
              <a:t>Noi Federico imperatore dei romani e il nostro figlio Enrico re dei romani concediamo in perpetuo a voi città luoghi e persone della Lega Lombarda le </a:t>
            </a:r>
            <a:r>
              <a:rPr lang="it-IT" sz="2600" dirty="0" err="1"/>
              <a:t>regalìe</a:t>
            </a:r>
            <a:r>
              <a:rPr lang="it-IT" sz="2600" dirty="0"/>
              <a:t> e le vostre consuetudini tanto in città quanto fuori dalla città, cioè quelle che in città avete o avete avuto e quelle che fuori della città avete esercitato senza contestazione </a:t>
            </a:r>
            <a:r>
              <a:rPr lang="it-IT" sz="2600" i="1" dirty="0"/>
              <a:t>ab antiquo</a:t>
            </a:r>
            <a:r>
              <a:rPr lang="it-IT" sz="2600" dirty="0"/>
              <a:t>.</a:t>
            </a:r>
          </a:p>
          <a:p>
            <a:pPr marL="0" indent="0" algn="just">
              <a:buNone/>
            </a:pPr>
            <a:endParaRPr lang="it-IT" sz="2600" dirty="0"/>
          </a:p>
          <a:p>
            <a:pPr marL="0" indent="0" algn="just">
              <a:buNone/>
            </a:pPr>
            <a:r>
              <a:rPr lang="it-IT" sz="2600" dirty="0"/>
              <a:t>Inoltre, in ogni città in cui sono costituiti dei consoli, costoro ricevano l’investitura dal nostro nunzio che si trova in città o dal vescovo, per un quinquennio. E finito il quinquennio ogni città debba inviare un nunzio alla nostra presenza per rinnovare l’investitura</a:t>
            </a:r>
          </a:p>
          <a:p>
            <a:pPr marL="0" indent="0">
              <a:buNone/>
            </a:pPr>
            <a:endParaRPr lang="it-IT" dirty="0"/>
          </a:p>
        </p:txBody>
      </p:sp>
    </p:spTree>
    <p:extLst>
      <p:ext uri="{BB962C8B-B14F-4D97-AF65-F5344CB8AC3E}">
        <p14:creationId xmlns:p14="http://schemas.microsoft.com/office/powerpoint/2010/main" val="3685533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1D3480-57A0-A619-4853-CED15878761F}"/>
              </a:ext>
            </a:extLst>
          </p:cNvPr>
          <p:cNvSpPr>
            <a:spLocks noGrp="1"/>
          </p:cNvSpPr>
          <p:nvPr>
            <p:ph type="title"/>
          </p:nvPr>
        </p:nvSpPr>
        <p:spPr>
          <a:xfrm>
            <a:off x="8295" y="2265"/>
            <a:ext cx="9036496" cy="1143000"/>
          </a:xfrm>
        </p:spPr>
        <p:txBody>
          <a:bodyPr>
            <a:normAutofit fontScale="90000"/>
          </a:bodyPr>
          <a:lstStyle/>
          <a:p>
            <a:r>
              <a:rPr lang="it-IT" dirty="0"/>
              <a:t>‘Feudalesimo’: un concetto problematico</a:t>
            </a:r>
          </a:p>
        </p:txBody>
      </p:sp>
      <p:sp>
        <p:nvSpPr>
          <p:cNvPr id="3" name="Segnaposto contenuto 2">
            <a:extLst>
              <a:ext uri="{FF2B5EF4-FFF2-40B4-BE49-F238E27FC236}">
                <a16:creationId xmlns:a16="http://schemas.microsoft.com/office/drawing/2014/main" id="{F504E512-9C99-6269-2E90-5524AA54BD08}"/>
              </a:ext>
            </a:extLst>
          </p:cNvPr>
          <p:cNvSpPr>
            <a:spLocks noGrp="1"/>
          </p:cNvSpPr>
          <p:nvPr>
            <p:ph idx="1"/>
          </p:nvPr>
        </p:nvSpPr>
        <p:spPr>
          <a:xfrm>
            <a:off x="457200" y="1600200"/>
            <a:ext cx="8507288" cy="5069160"/>
          </a:xfrm>
        </p:spPr>
        <p:txBody>
          <a:bodyPr>
            <a:normAutofit lnSpcReduction="10000"/>
          </a:bodyPr>
          <a:lstStyle/>
          <a:p>
            <a:pPr marL="0" indent="0">
              <a:buNone/>
            </a:pPr>
            <a:endParaRPr lang="it-IT" dirty="0"/>
          </a:p>
          <a:p>
            <a:pPr marL="0" indent="0">
              <a:buNone/>
            </a:pPr>
            <a:r>
              <a:rPr lang="it-IT" dirty="0"/>
              <a:t>L’Europa dei poteri locali: la signoria di 						       banno/territoriale</a:t>
            </a:r>
          </a:p>
          <a:p>
            <a:pPr marL="0" indent="0">
              <a:buNone/>
            </a:pPr>
            <a:r>
              <a:rPr lang="it-IT" dirty="0"/>
              <a:t>L’incastellamento</a:t>
            </a:r>
          </a:p>
          <a:p>
            <a:pPr marL="0" indent="0">
              <a:buNone/>
            </a:pPr>
            <a:endParaRPr lang="it-IT" dirty="0"/>
          </a:p>
          <a:p>
            <a:pPr marL="0" indent="0">
              <a:buNone/>
            </a:pPr>
            <a:r>
              <a:rPr lang="it-IT" dirty="0"/>
              <a:t>Un processo di coordinamento dei poteri locali</a:t>
            </a:r>
          </a:p>
          <a:p>
            <a:pPr marL="0" indent="0">
              <a:buNone/>
            </a:pPr>
            <a:r>
              <a:rPr lang="it-IT" i="1" dirty="0" err="1"/>
              <a:t>Beneficium</a:t>
            </a:r>
            <a:r>
              <a:rPr lang="it-IT" i="1" dirty="0"/>
              <a:t>/</a:t>
            </a:r>
            <a:r>
              <a:rPr lang="it-IT" i="1" dirty="0" err="1"/>
              <a:t>feudum</a:t>
            </a:r>
            <a:endParaRPr lang="it-IT" i="1" dirty="0"/>
          </a:p>
          <a:p>
            <a:pPr marL="0" indent="0">
              <a:buNone/>
            </a:pPr>
            <a:r>
              <a:rPr lang="it-IT" dirty="0"/>
              <a:t>I rituali dell’omaggio e il diritto ‘feudale’</a:t>
            </a:r>
          </a:p>
          <a:p>
            <a:pPr marL="0" indent="0">
              <a:buNone/>
            </a:pPr>
            <a:r>
              <a:rPr lang="it-IT" dirty="0"/>
              <a:t>Le Monarchie feudali</a:t>
            </a:r>
          </a:p>
        </p:txBody>
      </p:sp>
    </p:spTree>
    <p:extLst>
      <p:ext uri="{BB962C8B-B14F-4D97-AF65-F5344CB8AC3E}">
        <p14:creationId xmlns:p14="http://schemas.microsoft.com/office/powerpoint/2010/main" val="3875090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3B870C-C437-4643-83A0-23538B966171}"/>
              </a:ext>
            </a:extLst>
          </p:cNvPr>
          <p:cNvSpPr>
            <a:spLocks noGrp="1"/>
          </p:cNvSpPr>
          <p:nvPr>
            <p:ph type="title"/>
          </p:nvPr>
        </p:nvSpPr>
        <p:spPr>
          <a:xfrm>
            <a:off x="323528" y="332657"/>
            <a:ext cx="4821696" cy="1586866"/>
          </a:xfrm>
        </p:spPr>
        <p:txBody>
          <a:bodyPr>
            <a:normAutofit/>
          </a:bodyPr>
          <a:lstStyle/>
          <a:p>
            <a:r>
              <a:rPr lang="it-IT" dirty="0"/>
              <a:t>I rituali della società </a:t>
            </a:r>
            <a:br>
              <a:rPr lang="it-IT" dirty="0"/>
            </a:br>
            <a:r>
              <a:rPr lang="it-IT" dirty="0"/>
              <a:t>‘cavalleresca’</a:t>
            </a:r>
          </a:p>
        </p:txBody>
      </p:sp>
      <p:pic>
        <p:nvPicPr>
          <p:cNvPr id="6" name="Segnaposto contenuto 5">
            <a:extLst>
              <a:ext uri="{FF2B5EF4-FFF2-40B4-BE49-F238E27FC236}">
                <a16:creationId xmlns:a16="http://schemas.microsoft.com/office/drawing/2014/main" id="{EAF975D5-512A-4C7A-834E-66C300D67142}"/>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03217" y="2000455"/>
            <a:ext cx="2862318" cy="4853497"/>
          </a:xfrm>
        </p:spPr>
      </p:pic>
      <p:pic>
        <p:nvPicPr>
          <p:cNvPr id="8" name="Segnaposto contenuto 7">
            <a:extLst>
              <a:ext uri="{FF2B5EF4-FFF2-40B4-BE49-F238E27FC236}">
                <a16:creationId xmlns:a16="http://schemas.microsoft.com/office/drawing/2014/main" id="{E73F7D0D-3591-40E1-8756-747E478BA51C}"/>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220072" y="1126090"/>
            <a:ext cx="3672407" cy="4929060"/>
          </a:xfrm>
        </p:spPr>
      </p:pic>
    </p:spTree>
    <p:extLst>
      <p:ext uri="{BB962C8B-B14F-4D97-AF65-F5344CB8AC3E}">
        <p14:creationId xmlns:p14="http://schemas.microsoft.com/office/powerpoint/2010/main" val="4284917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BB2C72A-C541-4DA1-A760-4333681D57BB}"/>
              </a:ext>
            </a:extLst>
          </p:cNvPr>
          <p:cNvSpPr>
            <a:spLocks noGrp="1"/>
          </p:cNvSpPr>
          <p:nvPr>
            <p:ph type="title"/>
          </p:nvPr>
        </p:nvSpPr>
        <p:spPr>
          <a:xfrm>
            <a:off x="1331640" y="302018"/>
            <a:ext cx="6088065" cy="1624417"/>
          </a:xfrm>
        </p:spPr>
        <p:txBody>
          <a:bodyPr rtlCol="0">
            <a:normAutofit/>
          </a:bodyPr>
          <a:lstStyle/>
          <a:p>
            <a:pPr>
              <a:defRPr/>
            </a:pPr>
            <a:r>
              <a:rPr lang="it-IT" sz="2025" i="1" dirty="0" err="1"/>
              <a:t>Constitutio</a:t>
            </a:r>
            <a:r>
              <a:rPr lang="it-IT" sz="2025" i="1" dirty="0"/>
              <a:t> de </a:t>
            </a:r>
            <a:r>
              <a:rPr lang="it-IT" sz="2025" i="1" dirty="0" err="1"/>
              <a:t>Feudis</a:t>
            </a:r>
            <a:r>
              <a:rPr lang="it-IT" sz="2025" i="1" dirty="0"/>
              <a:t> </a:t>
            </a:r>
            <a:r>
              <a:rPr lang="it-IT" sz="2025" dirty="0"/>
              <a:t>– </a:t>
            </a:r>
            <a:r>
              <a:rPr lang="it-IT" sz="2025" i="1" dirty="0" err="1"/>
              <a:t>Edictum</a:t>
            </a:r>
            <a:r>
              <a:rPr lang="it-IT" sz="2025" i="1" dirty="0"/>
              <a:t> de </a:t>
            </a:r>
            <a:r>
              <a:rPr lang="it-IT" sz="2025" i="1" dirty="0" err="1"/>
              <a:t>Beneficiis</a:t>
            </a:r>
            <a:br>
              <a:rPr lang="it-IT" sz="2025" dirty="0"/>
            </a:br>
            <a:r>
              <a:rPr lang="it-IT" sz="2025" dirty="0"/>
              <a:t>dell’imperatore Corrado II - 1037</a:t>
            </a:r>
          </a:p>
        </p:txBody>
      </p:sp>
      <p:sp>
        <p:nvSpPr>
          <p:cNvPr id="3" name="Segnaposto contenuto 2">
            <a:extLst>
              <a:ext uri="{FF2B5EF4-FFF2-40B4-BE49-F238E27FC236}">
                <a16:creationId xmlns:a16="http://schemas.microsoft.com/office/drawing/2014/main" id="{2F78C988-5F10-4E8D-AFA1-C3D170984238}"/>
              </a:ext>
            </a:extLst>
          </p:cNvPr>
          <p:cNvSpPr>
            <a:spLocks noGrp="1"/>
          </p:cNvSpPr>
          <p:nvPr>
            <p:ph idx="1"/>
          </p:nvPr>
        </p:nvSpPr>
        <p:spPr>
          <a:xfrm>
            <a:off x="539552" y="1556792"/>
            <a:ext cx="8352927" cy="5112567"/>
          </a:xfrm>
        </p:spPr>
        <p:txBody>
          <a:bodyPr rtlCol="0">
            <a:normAutofit fontScale="32500" lnSpcReduction="20000"/>
          </a:bodyPr>
          <a:lstStyle/>
          <a:p>
            <a:pPr marL="0" indent="0">
              <a:buNone/>
              <a:defRPr/>
            </a:pPr>
            <a:endParaRPr lang="it-IT" dirty="0"/>
          </a:p>
          <a:p>
            <a:pPr marL="0" indent="0" algn="just">
              <a:buNone/>
              <a:defRPr/>
            </a:pPr>
            <a:r>
              <a:rPr lang="it-IT" sz="6600" dirty="0"/>
              <a:t>Vogliamo sia noto a tutti i fedeli della Santa Chiesa di Dio e ai nostri così presenti come futuri, che noi, al fine di riconciliare gli animi dei signori e dei “milites", si che si possano vedere sempre gli uni con gli altri concordi e servano devotamente con fedeltà e perseveranza, noi ed i loro "seniores", ordiniamo e fermamente decidiamo: che nessuno milite di vescovi, abati e abbadesse o di marchesi o conti o chiunque altro che tenga un beneficio […] non debba perdere il suo beneficio senza colpa certa e dimostrata e se non a tenore delle costituzioni dei nostri predecessori e per giudizio dei loro pari. </a:t>
            </a:r>
          </a:p>
          <a:p>
            <a:pPr marL="0" indent="0" algn="just">
              <a:buNone/>
              <a:defRPr/>
            </a:pPr>
            <a:r>
              <a:rPr lang="it-IT" sz="6600" dirty="0"/>
              <a:t>Se nascerà contesa fra signori e militi, benché i suoi pari abbiano giudicato che il milite debba essere privato del beneficio, se egli dirà che ciò fu deciso ingiustamente e per odio, manterrà il beneficio finché il signore e chi ha promossa l’accusa coi pari suoi verranno alla nostra presenza e qui la causa sarà giustamente decisa. Per i minori, invece, nel regno, le cause siano decise dinanzi al signore o dinanzi al messo nostro. </a:t>
            </a:r>
          </a:p>
          <a:p>
            <a:pPr marL="0" indent="0" algn="just">
              <a:buNone/>
              <a:defRPr/>
            </a:pPr>
            <a:r>
              <a:rPr lang="it-IT" sz="6600" dirty="0"/>
              <a:t>Ordiniamo altresì che quando un milite, fra i maggiori od i minori, lascerà questa vita terrena, il figlio suo ne erediti il beneficio.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4BEBBAF-BABB-4954-95E3-A5A14A80BFCD}"/>
              </a:ext>
            </a:extLst>
          </p:cNvPr>
          <p:cNvSpPr>
            <a:spLocks noGrp="1"/>
          </p:cNvSpPr>
          <p:nvPr>
            <p:ph type="title"/>
          </p:nvPr>
        </p:nvSpPr>
        <p:spPr>
          <a:xfrm>
            <a:off x="395536" y="147081"/>
            <a:ext cx="4330824" cy="1282154"/>
          </a:xfrm>
        </p:spPr>
        <p:txBody>
          <a:bodyPr>
            <a:normAutofit fontScale="90000"/>
          </a:bodyPr>
          <a:lstStyle/>
          <a:p>
            <a:r>
              <a:rPr lang="it-IT" dirty="0"/>
              <a:t>I Normanni in Inghilterra</a:t>
            </a:r>
          </a:p>
        </p:txBody>
      </p:sp>
      <p:pic>
        <p:nvPicPr>
          <p:cNvPr id="4" name="Immagine 3">
            <a:extLst>
              <a:ext uri="{FF2B5EF4-FFF2-40B4-BE49-F238E27FC236}">
                <a16:creationId xmlns:a16="http://schemas.microsoft.com/office/drawing/2014/main" id="{D1B16387-8368-4D75-8835-A287A82BC2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81" y="2926781"/>
            <a:ext cx="6125898" cy="3356992"/>
          </a:xfrm>
          <a:prstGeom prst="rect">
            <a:avLst/>
          </a:prstGeom>
        </p:spPr>
      </p:pic>
      <p:pic>
        <p:nvPicPr>
          <p:cNvPr id="8" name="Immagine 7">
            <a:extLst>
              <a:ext uri="{FF2B5EF4-FFF2-40B4-BE49-F238E27FC236}">
                <a16:creationId xmlns:a16="http://schemas.microsoft.com/office/drawing/2014/main" id="{0764D5E8-DC07-4E63-B24C-C9F5C172D8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3178" y="0"/>
            <a:ext cx="3230488" cy="2814563"/>
          </a:xfrm>
          <a:prstGeom prst="rect">
            <a:avLst/>
          </a:prstGeom>
        </p:spPr>
      </p:pic>
      <p:sp>
        <p:nvSpPr>
          <p:cNvPr id="3" name="CasellaDiTesto 2">
            <a:extLst>
              <a:ext uri="{FF2B5EF4-FFF2-40B4-BE49-F238E27FC236}">
                <a16:creationId xmlns:a16="http://schemas.microsoft.com/office/drawing/2014/main" id="{09D4C41B-D5C7-E91D-5F5F-ED516155830C}"/>
              </a:ext>
            </a:extLst>
          </p:cNvPr>
          <p:cNvSpPr txBox="1"/>
          <p:nvPr/>
        </p:nvSpPr>
        <p:spPr>
          <a:xfrm>
            <a:off x="83981" y="2229595"/>
            <a:ext cx="4642379" cy="707886"/>
          </a:xfrm>
          <a:prstGeom prst="rect">
            <a:avLst/>
          </a:prstGeom>
          <a:noFill/>
        </p:spPr>
        <p:txBody>
          <a:bodyPr wrap="square" rtlCol="0">
            <a:spAutoFit/>
          </a:bodyPr>
          <a:lstStyle/>
          <a:p>
            <a:r>
              <a:rPr lang="it-IT" sz="2000" dirty="0"/>
              <a:t>1066: Battaglia di Hastings – l’Arazzo di Bayeux</a:t>
            </a:r>
          </a:p>
        </p:txBody>
      </p:sp>
      <p:sp>
        <p:nvSpPr>
          <p:cNvPr id="5" name="CasellaDiTesto 4">
            <a:extLst>
              <a:ext uri="{FF2B5EF4-FFF2-40B4-BE49-F238E27FC236}">
                <a16:creationId xmlns:a16="http://schemas.microsoft.com/office/drawing/2014/main" id="{E217D649-FE5C-3CA2-F133-BCF7ED67676C}"/>
              </a:ext>
            </a:extLst>
          </p:cNvPr>
          <p:cNvSpPr txBox="1"/>
          <p:nvPr/>
        </p:nvSpPr>
        <p:spPr>
          <a:xfrm>
            <a:off x="6300192" y="3429000"/>
            <a:ext cx="2448272" cy="2215991"/>
          </a:xfrm>
          <a:prstGeom prst="rect">
            <a:avLst/>
          </a:prstGeom>
          <a:noFill/>
        </p:spPr>
        <p:txBody>
          <a:bodyPr wrap="square" rtlCol="0">
            <a:spAutoFit/>
          </a:bodyPr>
          <a:lstStyle/>
          <a:p>
            <a:endParaRPr lang="it-IT" dirty="0"/>
          </a:p>
          <a:p>
            <a:r>
              <a:rPr lang="it-IT" sz="2000" dirty="0"/>
              <a:t>1086: </a:t>
            </a:r>
            <a:r>
              <a:rPr lang="it-IT" sz="2000" dirty="0" err="1"/>
              <a:t>Domesday</a:t>
            </a:r>
            <a:r>
              <a:rPr lang="it-IT" sz="2000" dirty="0"/>
              <a:t> Book</a:t>
            </a:r>
          </a:p>
          <a:p>
            <a:endParaRPr lang="it-IT" sz="2000" dirty="0"/>
          </a:p>
          <a:p>
            <a:endParaRPr lang="it-IT" sz="2000" dirty="0"/>
          </a:p>
          <a:p>
            <a:r>
              <a:rPr lang="it-IT" sz="2000" dirty="0"/>
              <a:t>1154: Dinastia Plantageneta</a:t>
            </a:r>
          </a:p>
        </p:txBody>
      </p:sp>
    </p:spTree>
    <p:extLst>
      <p:ext uri="{BB962C8B-B14F-4D97-AF65-F5344CB8AC3E}">
        <p14:creationId xmlns:p14="http://schemas.microsoft.com/office/powerpoint/2010/main" val="24446561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090A65F3-2CF4-6CCA-0794-4491435C90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7338" y="0"/>
            <a:ext cx="60293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5108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HE TREATY OF PARIS 1259 (H3)">
            <a:extLst>
              <a:ext uri="{FF2B5EF4-FFF2-40B4-BE49-F238E27FC236}">
                <a16:creationId xmlns:a16="http://schemas.microsoft.com/office/drawing/2014/main" id="{3B337719-D1E9-9EBD-9A45-6374D879D3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76672"/>
            <a:ext cx="7569312" cy="61541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0636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5E73B3-8D49-4FAD-A54D-164D712A8765}"/>
              </a:ext>
            </a:extLst>
          </p:cNvPr>
          <p:cNvSpPr>
            <a:spLocks noGrp="1"/>
          </p:cNvSpPr>
          <p:nvPr>
            <p:ph type="title"/>
          </p:nvPr>
        </p:nvSpPr>
        <p:spPr>
          <a:xfrm>
            <a:off x="457200" y="179930"/>
            <a:ext cx="8229600" cy="490066"/>
          </a:xfrm>
        </p:spPr>
        <p:txBody>
          <a:bodyPr>
            <a:normAutofit fontScale="90000"/>
          </a:bodyPr>
          <a:lstStyle/>
          <a:p>
            <a:r>
              <a:rPr lang="it-IT" dirty="0"/>
              <a:t>Re capetingi e re inglesi</a:t>
            </a:r>
          </a:p>
        </p:txBody>
      </p:sp>
      <p:pic>
        <p:nvPicPr>
          <p:cNvPr id="4" name="Immagine 3">
            <a:extLst>
              <a:ext uri="{FF2B5EF4-FFF2-40B4-BE49-F238E27FC236}">
                <a16:creationId xmlns:a16="http://schemas.microsoft.com/office/drawing/2014/main" id="{CBEE5238-902D-4823-9E0C-751F89EC20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529" y="930110"/>
            <a:ext cx="7954942" cy="4997779"/>
          </a:xfrm>
          <a:prstGeom prst="rect">
            <a:avLst/>
          </a:prstGeom>
        </p:spPr>
      </p:pic>
      <p:sp>
        <p:nvSpPr>
          <p:cNvPr id="5" name="CasellaDiTesto 4">
            <a:extLst>
              <a:ext uri="{FF2B5EF4-FFF2-40B4-BE49-F238E27FC236}">
                <a16:creationId xmlns:a16="http://schemas.microsoft.com/office/drawing/2014/main" id="{3970D659-E5D5-4A86-BB4E-DFFB8BAC206B}"/>
              </a:ext>
            </a:extLst>
          </p:cNvPr>
          <p:cNvSpPr txBox="1"/>
          <p:nvPr/>
        </p:nvSpPr>
        <p:spPr>
          <a:xfrm>
            <a:off x="355438" y="5959726"/>
            <a:ext cx="8784976" cy="584775"/>
          </a:xfrm>
          <a:prstGeom prst="rect">
            <a:avLst/>
          </a:prstGeom>
          <a:noFill/>
        </p:spPr>
        <p:txBody>
          <a:bodyPr wrap="square" rtlCol="0">
            <a:spAutoFit/>
          </a:bodyPr>
          <a:lstStyle/>
          <a:p>
            <a:r>
              <a:rPr lang="it-IT" sz="3200" dirty="0"/>
              <a:t>Bouvines 1214                              Magna Charta 1215</a:t>
            </a:r>
          </a:p>
        </p:txBody>
      </p:sp>
    </p:spTree>
    <p:extLst>
      <p:ext uri="{BB962C8B-B14F-4D97-AF65-F5344CB8AC3E}">
        <p14:creationId xmlns:p14="http://schemas.microsoft.com/office/powerpoint/2010/main" val="3082943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58416" y="190672"/>
            <a:ext cx="7427168" cy="418058"/>
          </a:xfrm>
        </p:spPr>
        <p:txBody>
          <a:bodyPr>
            <a:normAutofit fontScale="90000"/>
          </a:bodyPr>
          <a:lstStyle/>
          <a:p>
            <a:r>
              <a:rPr lang="it-IT" sz="3600" i="1" dirty="0"/>
              <a:t>Magna </a:t>
            </a:r>
            <a:r>
              <a:rPr lang="it-IT" sz="3600" i="1" dirty="0" err="1"/>
              <a:t>Charta</a:t>
            </a:r>
            <a:r>
              <a:rPr lang="it-IT" sz="3600" i="1" dirty="0"/>
              <a:t> </a:t>
            </a:r>
            <a:r>
              <a:rPr lang="it-IT" sz="3600" i="1" dirty="0" err="1"/>
              <a:t>libertatum</a:t>
            </a:r>
            <a:r>
              <a:rPr lang="it-IT" sz="3600" i="1" dirty="0"/>
              <a:t> </a:t>
            </a:r>
            <a:r>
              <a:rPr lang="it-IT" sz="3600" dirty="0"/>
              <a:t>(1215)</a:t>
            </a:r>
          </a:p>
        </p:txBody>
      </p:sp>
      <p:sp>
        <p:nvSpPr>
          <p:cNvPr id="3" name="Segnaposto contenuto 2"/>
          <p:cNvSpPr>
            <a:spLocks noGrp="1"/>
          </p:cNvSpPr>
          <p:nvPr>
            <p:ph idx="1"/>
          </p:nvPr>
        </p:nvSpPr>
        <p:spPr>
          <a:xfrm>
            <a:off x="457200" y="836712"/>
            <a:ext cx="8229600" cy="5544616"/>
          </a:xfrm>
        </p:spPr>
        <p:txBody>
          <a:bodyPr>
            <a:noAutofit/>
          </a:bodyPr>
          <a:lstStyle/>
          <a:p>
            <a:pPr marL="0" indent="0" algn="just">
              <a:buNone/>
            </a:pPr>
            <a:r>
              <a:rPr lang="it-IT" sz="1800" dirty="0"/>
              <a:t>12. Nessun pagamento di </a:t>
            </a:r>
            <a:r>
              <a:rPr lang="it-IT" sz="1800" i="1" dirty="0" err="1"/>
              <a:t>scutagium</a:t>
            </a:r>
            <a:r>
              <a:rPr lang="it-IT" sz="1800" dirty="0"/>
              <a:t> o </a:t>
            </a:r>
            <a:r>
              <a:rPr lang="it-IT" sz="1800" i="1" dirty="0" err="1"/>
              <a:t>auxilium</a:t>
            </a:r>
            <a:r>
              <a:rPr lang="it-IT" sz="1800" dirty="0"/>
              <a:t> (=imposizioni fiscali) sarà imposto nel nostro regno se non per comune consenso, a meno che non sia per il riscatto della nostra persona e per la nomina a cavaliere del nostro figlio primogenito e una sola volta per il matrimonio della nostra figlia maggiore.</a:t>
            </a:r>
          </a:p>
          <a:p>
            <a:pPr marL="0" indent="0" algn="just">
              <a:buNone/>
            </a:pPr>
            <a:r>
              <a:rPr lang="it-IT" sz="1800" dirty="0"/>
              <a:t>14. Per ottenere il generale consenso per l'imposizione di un </a:t>
            </a:r>
            <a:r>
              <a:rPr lang="it-IT" sz="1800" dirty="0" err="1"/>
              <a:t>auxilium</a:t>
            </a:r>
            <a:r>
              <a:rPr lang="it-IT" sz="1800" dirty="0"/>
              <a:t>, eccettuati i tre casi sopra specificati, o di uno </a:t>
            </a:r>
            <a:r>
              <a:rPr lang="it-IT" sz="1800" i="1" dirty="0" err="1"/>
              <a:t>scutagium</a:t>
            </a:r>
            <a:r>
              <a:rPr lang="it-IT" sz="1800" dirty="0"/>
              <a:t> faremo convocare con nostre lettere gli arcivescovi, i vescovi, gli abati, i conti ed i maggiori baroni, affinché si trovino, con preavviso di almeno quaranta giorni, in un determinato luogo; quando sarà avvenuta la convocazione, nel giorno stabilito si procederà secondo la risoluzione di coloro che saranno presenti</a:t>
            </a:r>
          </a:p>
          <a:p>
            <a:pPr marL="0" indent="0" algn="just">
              <a:buNone/>
            </a:pPr>
            <a:r>
              <a:rPr lang="it-IT" sz="1800" dirty="0"/>
              <a:t>38. Nessun balivo d'ora in poi potrà portare in giudizio un uomo sulla base della propria affermazione, senza produrre dei testimoni attendibili che ne provino la veridicità.</a:t>
            </a:r>
          </a:p>
          <a:p>
            <a:pPr marL="0" indent="0" algn="just">
              <a:buNone/>
            </a:pPr>
            <a:r>
              <a:rPr lang="it-IT" sz="1800" dirty="0"/>
              <a:t>39. Nessun uomo libero sarà arrestato, imprigionato, multato, messo fuori legge, esiliato o molestato in alcun modo, né noi useremo la forza nei suoi confronti o demanderemo di farlo ad altre persone, se non per giudizio legale dei suoi pari e per la legge del regno.</a:t>
            </a:r>
          </a:p>
          <a:p>
            <a:pPr marL="0" indent="0" algn="just">
              <a:buNone/>
            </a:pPr>
            <a:r>
              <a:rPr lang="it-IT" sz="1800" dirty="0"/>
              <a:t>40. A nessuno venderemo, negheremo, differiremo o rifiuteremo il diritto o la giustizia.</a:t>
            </a:r>
          </a:p>
          <a:p>
            <a:pPr marL="0" indent="0" algn="just">
              <a:buNone/>
            </a:pPr>
            <a:endParaRPr lang="it-IT" sz="1800" dirty="0"/>
          </a:p>
        </p:txBody>
      </p:sp>
    </p:spTree>
    <p:extLst>
      <p:ext uri="{BB962C8B-B14F-4D97-AF65-F5344CB8AC3E}">
        <p14:creationId xmlns:p14="http://schemas.microsoft.com/office/powerpoint/2010/main" val="198816313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1116</Words>
  <Application>Microsoft Office PowerPoint</Application>
  <PresentationFormat>Presentazione su schermo (4:3)</PresentationFormat>
  <Paragraphs>60</Paragraphs>
  <Slides>18</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18</vt:i4>
      </vt:variant>
    </vt:vector>
  </HeadingPairs>
  <TitlesOfParts>
    <vt:vector size="21" baseType="lpstr">
      <vt:lpstr>Arial</vt:lpstr>
      <vt:lpstr>Calibri</vt:lpstr>
      <vt:lpstr>Tema di Office</vt:lpstr>
      <vt:lpstr>Lorenzo Tanzini Storia medievale</vt:lpstr>
      <vt:lpstr>‘Feudalesimo’: un concetto problematico</vt:lpstr>
      <vt:lpstr>I rituali della società  ‘cavalleresca’</vt:lpstr>
      <vt:lpstr>Constitutio de Feudis – Edictum de Beneficiis dell’imperatore Corrado II - 1037</vt:lpstr>
      <vt:lpstr>I Normanni in Inghilterra</vt:lpstr>
      <vt:lpstr>Presentazione standard di PowerPoint</vt:lpstr>
      <vt:lpstr>Presentazione standard di PowerPoint</vt:lpstr>
      <vt:lpstr>Re capetingi e re inglesi</vt:lpstr>
      <vt:lpstr>Magna Charta libertatum (1215)</vt:lpstr>
      <vt:lpstr>Presentazione standard di PowerPoint</vt:lpstr>
      <vt:lpstr>Gli Stati crociati  Gerusalemme 1099 Hattin 1187</vt:lpstr>
      <vt:lpstr>I Normanni in Italia</vt:lpstr>
      <vt:lpstr>Il regno normanno:  Ruggero II  1130-1154 Guglielmo I il Malo 1154-1166 Guglielmo II il Buono 1166-1189 </vt:lpstr>
      <vt:lpstr>L’Impero di Federico Barbarossa (1155-1190)</vt:lpstr>
      <vt:lpstr>I comuni italiani: una storia senza inizio?</vt:lpstr>
      <vt:lpstr>Ottone di Frisinga sui comuni lombardi (intorno al 1160)</vt:lpstr>
      <vt:lpstr>Constitutio de regalibus  (Roncaglia, novembre 1158)</vt:lpstr>
      <vt:lpstr>dalla Pace di Costanza del 1183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Tanzini</dc:creator>
  <cp:lastModifiedBy>Utente</cp:lastModifiedBy>
  <cp:revision>20</cp:revision>
  <dcterms:created xsi:type="dcterms:W3CDTF">2015-07-22T14:34:14Z</dcterms:created>
  <dcterms:modified xsi:type="dcterms:W3CDTF">2024-11-07T07:09:33Z</dcterms:modified>
</cp:coreProperties>
</file>