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83" r:id="rId5"/>
    <p:sldId id="300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A2F"/>
    <a:srgbClr val="474134"/>
    <a:srgbClr val="554D3D"/>
    <a:srgbClr val="595515"/>
    <a:srgbClr val="5A532C"/>
    <a:srgbClr val="5B542C"/>
    <a:srgbClr val="59522B"/>
    <a:srgbClr val="5D562D"/>
    <a:srgbClr val="655D31"/>
    <a:srgbClr val="6B6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879" autoAdjust="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2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3FCFC70-A59A-436E-B5FF-ACFE56745B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64115D-CE3E-4E24-8B01-89E99FA55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217E958C-0E73-494C-9AE8-3A2653B3A99C}" type="datetime1">
              <a:rPr lang="it-IT" smtClean="0"/>
              <a:t>04/11/2024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B8008DC-4974-4910-8C2F-F08C99A577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BD3AA9C-7324-4A0F-BA80-C41F39C6FD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3D94777C-A8D2-4F46-A66E-A1890EBDE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1606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fld id="{96B87097-53AC-4366-9417-6AC7F2B331A2}" type="datetime1">
              <a:rPr lang="it-IT" smtClean="0"/>
              <a:pPr/>
              <a:t>04/11/2024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E22815FE-BC4D-474E-9AA3-6983BC3D8777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13559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22815FE-BC4D-474E-9AA3-6983BC3D877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89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0177DF1D-D731-86FC-22F9-00221AD8C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4FE67-D925-EFE3-2BA5-C28DA7C03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it-IT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D58524-513B-3FD2-4ED0-CB0CA3A3D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AAA2A54F-058C-EF24-C892-91614AF2D7E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A313A15-57C2-5BD9-DE2B-442792010C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9D750DB-651A-3C95-E822-712897C2D5A4}"/>
              </a:ext>
            </a:extLst>
          </p:cNvPr>
          <p:cNvCxnSpPr>
            <a:cxnSpLocks/>
          </p:cNvCxnSpPr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136281F-EE75-A92A-B85E-00B02B5C0B67}"/>
              </a:ext>
            </a:extLst>
          </p:cNvPr>
          <p:cNvCxnSpPr>
            <a:cxnSpLocks/>
          </p:cNvCxnSpPr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F5B98AA9-64E2-C5F9-3E90-D02F312EDC52}"/>
              </a:ext>
            </a:extLst>
          </p:cNvPr>
          <p:cNvCxnSpPr>
            <a:cxnSpLocks/>
          </p:cNvCxnSpPr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4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za tempora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FEDE488-304D-8F7B-7181-CB5794855926}"/>
              </a:ext>
            </a:extLst>
          </p:cNvPr>
          <p:cNvCxnSpPr>
            <a:cxnSpLocks/>
          </p:cNvCxnSpPr>
          <p:nvPr userDrawn="1"/>
        </p:nvCxnSpPr>
        <p:spPr>
          <a:xfrm>
            <a:off x="1565155" y="1983947"/>
            <a:ext cx="1062684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73152"/>
            <a:ext cx="3227832" cy="969264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9436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20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120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1752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16936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2916936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44068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358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5358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8AC38C98-F011-6729-EA3D-B9F72D88DBB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44968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01D32DAF-E8E7-6294-0961-BC9CCFB6F413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44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8" name="Segnaposto testo 2">
            <a:extLst>
              <a:ext uri="{FF2B5EF4-FFF2-40B4-BE49-F238E27FC236}">
                <a16:creationId xmlns:a16="http://schemas.microsoft.com/office/drawing/2014/main" id="{C9875650-BD0D-32C5-3819-F8C14365B414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644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204704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1132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32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EEA677E-8DEA-5E75-BA4B-23D1BA7F8E99}"/>
              </a:ext>
            </a:extLst>
          </p:cNvPr>
          <p:cNvCxnSpPr>
            <a:cxnSpLocks/>
          </p:cNvCxnSpPr>
          <p:nvPr userDrawn="1"/>
        </p:nvCxnSpPr>
        <p:spPr>
          <a:xfrm>
            <a:off x="7024914" y="522548"/>
            <a:ext cx="516708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B3319DB-4A46-5428-C6CC-D0751895D66F}"/>
              </a:ext>
            </a:extLst>
          </p:cNvPr>
          <p:cNvCxnSpPr>
            <a:cxnSpLocks/>
          </p:cNvCxnSpPr>
          <p:nvPr userDrawn="1"/>
        </p:nvCxnSpPr>
        <p:spPr>
          <a:xfrm>
            <a:off x="0" y="5757057"/>
            <a:ext cx="850485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62B810B-B523-F767-647B-12432989B2E9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gnaposto testo 16">
            <a:extLst>
              <a:ext uri="{FF2B5EF4-FFF2-40B4-BE49-F238E27FC236}">
                <a16:creationId xmlns:a16="http://schemas.microsoft.com/office/drawing/2014/main" id="{2A089CB3-1FD6-52E9-890B-0C5EC799D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36655" y="5143104"/>
            <a:ext cx="3355345" cy="1252728"/>
          </a:xfrm>
        </p:spPr>
        <p:txBody>
          <a:bodyPr rtlCol="0" anchor="ctr"/>
          <a:lstStyle>
            <a:lvl1pPr marL="0" indent="0">
              <a:buNone/>
              <a:defRPr lang="it-IT"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96127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50672C-3B98-424B-3047-A14FF403A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344" y="36576"/>
            <a:ext cx="5294376" cy="969264"/>
          </a:xfrm>
        </p:spPr>
        <p:txBody>
          <a:bodyPr rtlCol="0"/>
          <a:lstStyle>
            <a:lvl1pPr>
              <a:lnSpc>
                <a:spcPct val="100000"/>
              </a:lnSpc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2" name="Segnaposto immagine 20">
            <a:extLst>
              <a:ext uri="{FF2B5EF4-FFF2-40B4-BE49-F238E27FC236}">
                <a16:creationId xmlns:a16="http://schemas.microsoft.com/office/drawing/2014/main" id="{656258F0-1496-C756-9648-B7772E2B1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4501" y="1592221"/>
            <a:ext cx="5207000" cy="4292599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FontTx/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399D7D-8B9F-47AD-ACF1-0FAA450690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565392" y="740664"/>
            <a:ext cx="5157787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2E9DC0-11F7-BF92-00BF-7C7E9467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5392" y="1417320"/>
            <a:ext cx="5157787" cy="2029968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A110F4B-383C-979A-7C67-60731A902CCF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65392" y="3941064"/>
            <a:ext cx="5183188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58E51B-C92F-F9B7-5D67-2EE0685CC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65392" y="4485555"/>
            <a:ext cx="5183188" cy="119786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376A9B-4626-290B-917F-B57D351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147E33F-E2CD-B99B-7A79-CDC2550A1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427C822-3603-1035-6BD5-07AEADAC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BE816DB4-C374-189A-F1F8-5F1B43EC2B71}"/>
              </a:ext>
            </a:extLst>
          </p:cNvPr>
          <p:cNvCxnSpPr>
            <a:cxnSpLocks/>
          </p:cNvCxnSpPr>
          <p:nvPr userDrawn="1"/>
        </p:nvCxnSpPr>
        <p:spPr>
          <a:xfrm>
            <a:off x="0" y="1037557"/>
            <a:ext cx="6096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FEC7540-FB09-0AE1-04FF-3706800F4DB6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0"/>
            <a:ext cx="0" cy="64394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D69421D4-0B4D-95CB-4FCB-E139DCBAD9BB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4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1B0F0B75-DD75-7194-E40A-3AA5DD203B15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EB85F28-9AE2-01CA-E801-96F2F2ACC4FE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77B3A0F7-4877-4804-831D-E094CB4C49B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1673352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307592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15" name="Segnaposto testo 4">
            <a:extLst>
              <a:ext uri="{FF2B5EF4-FFF2-40B4-BE49-F238E27FC236}">
                <a16:creationId xmlns:a16="http://schemas.microsoft.com/office/drawing/2014/main" id="{5160F9ED-11F2-C22D-919C-AD28524B13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3452264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C5B491A-910D-96D7-7910-D672B631333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123102" y="3086504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2" name="Segnaposto testo 4">
            <a:extLst>
              <a:ext uri="{FF2B5EF4-FFF2-40B4-BE49-F238E27FC236}">
                <a16:creationId xmlns:a16="http://schemas.microsoft.com/office/drawing/2014/main" id="{C7845D54-C197-EEDA-099F-45ED6EC803C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5288457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B00C50B6-D96C-CEAF-4897-329D7DBC4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4922697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8A273E5-D639-4F22-9056-01A62C38E224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596F1646-E658-90F3-D203-86B50D2F5DE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8793165-641B-DB78-F1A5-573C6041DE9A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B4121FCC-C1AD-FD70-0727-3D611AEFAA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23890A2E-4E9B-29B4-124F-FBBCB462EB7C}"/>
              </a:ext>
            </a:extLst>
          </p:cNvPr>
          <p:cNvCxnSpPr>
            <a:cxnSpLocks/>
          </p:cNvCxnSpPr>
          <p:nvPr userDrawn="1"/>
        </p:nvCxnSpPr>
        <p:spPr>
          <a:xfrm>
            <a:off x="398366" y="2767098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256AAD6-732C-A795-FCB1-69CE94E3F1C4}"/>
              </a:ext>
            </a:extLst>
          </p:cNvPr>
          <p:cNvCxnSpPr>
            <a:cxnSpLocks/>
          </p:cNvCxnSpPr>
          <p:nvPr userDrawn="1"/>
        </p:nvCxnSpPr>
        <p:spPr>
          <a:xfrm>
            <a:off x="398366" y="4603773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F2162417-AD43-4C6C-A3F2-EC7D979B702A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48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A5A4D4F6-5B85-FBD0-E507-B32E94BF2066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FD7666C5-50ED-BD11-EBB3-5068C0F8FE27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EAF0B87-8A17-7C9D-202E-F0AC8A92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4" name="Segnaposto testo 2">
            <a:extLst>
              <a:ext uri="{FF2B5EF4-FFF2-40B4-BE49-F238E27FC236}">
                <a16:creationId xmlns:a16="http://schemas.microsoft.com/office/drawing/2014/main" id="{C766325D-8175-9B95-4BB6-87E3195AAD3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2155720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5F9AFE21-B015-59CC-B869-6CA584CD87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283336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35" name="Segnaposto testo 4">
            <a:extLst>
              <a:ext uri="{FF2B5EF4-FFF2-40B4-BE49-F238E27FC236}">
                <a16:creationId xmlns:a16="http://schemas.microsoft.com/office/drawing/2014/main" id="{81CCD754-FDAD-02A0-CC23-AE197F4DA1B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4856116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DA3CBCD-145A-E531-00B6-F66E3BB91D36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3983732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7" name="Segnaposto numero diapositiva 5">
            <a:extLst>
              <a:ext uri="{FF2B5EF4-FFF2-40B4-BE49-F238E27FC236}">
                <a16:creationId xmlns:a16="http://schemas.microsoft.com/office/drawing/2014/main" id="{C8C7A88B-B5E6-DF17-298C-3F1D6F2B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6" name="Segnaposto piè di pagina 4">
            <a:extLst>
              <a:ext uri="{FF2B5EF4-FFF2-40B4-BE49-F238E27FC236}">
                <a16:creationId xmlns:a16="http://schemas.microsoft.com/office/drawing/2014/main" id="{F6BF98F2-CC55-EA67-AFEB-3B9BDA92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25" name="Segnaposto data 3">
            <a:extLst>
              <a:ext uri="{FF2B5EF4-FFF2-40B4-BE49-F238E27FC236}">
                <a16:creationId xmlns:a16="http://schemas.microsoft.com/office/drawing/2014/main" id="{80D6DCDD-07F4-F7F0-12E1-CAF3B5CCC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22471" y="6517634"/>
            <a:ext cx="950260" cy="27432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526EBCF-823D-784A-BF8D-A377758CEB8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9D6E25F4-4D19-CCBB-9F09-7369C86AAD57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56A4D074-D2CA-D6E0-115B-1CEDA471F0F3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DB039A31-257E-2036-4142-307DD91B05C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139C06B9-E1A2-A881-C800-86FBB69963F9}"/>
              </a:ext>
            </a:extLst>
          </p:cNvPr>
          <p:cNvCxnSpPr>
            <a:cxnSpLocks/>
          </p:cNvCxnSpPr>
          <p:nvPr userDrawn="1"/>
        </p:nvCxnSpPr>
        <p:spPr>
          <a:xfrm>
            <a:off x="398366" y="3739090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DDDBBDAB-1770-6117-02A2-DF798EAD6320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8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epilogo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3872" y="4389120"/>
            <a:ext cx="4709160" cy="1645920"/>
          </a:xfrm>
        </p:spPr>
        <p:txBody>
          <a:bodyPr rtlCol="0"/>
          <a:lstStyle>
            <a:lvl1pPr algn="ctr"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FD728F67-F092-A253-7F58-A329D8F4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130552"/>
            <a:ext cx="8165592" cy="17556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9E5CB43-9C58-7065-8F71-3D1335DCA2E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D7C51743-4A18-4275-9C86-2A02654EB16B}"/>
              </a:ext>
            </a:extLst>
          </p:cNvPr>
          <p:cNvSpPr/>
          <p:nvPr userDrawn="1"/>
        </p:nvSpPr>
        <p:spPr>
          <a:xfrm>
            <a:off x="1509823" y="1188365"/>
            <a:ext cx="9172353" cy="448126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50105206-25D5-CAFF-D01A-6C366A0DDD06}"/>
              </a:ext>
            </a:extLst>
          </p:cNvPr>
          <p:cNvCxnSpPr>
            <a:cxnSpLocks/>
          </p:cNvCxnSpPr>
          <p:nvPr userDrawn="1"/>
        </p:nvCxnSpPr>
        <p:spPr>
          <a:xfrm>
            <a:off x="0" y="5208047"/>
            <a:ext cx="545737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568D0A6-8634-2DEB-AE13-929FDDFD954E}"/>
              </a:ext>
            </a:extLst>
          </p:cNvPr>
          <p:cNvCxnSpPr>
            <a:cxnSpLocks/>
          </p:cNvCxnSpPr>
          <p:nvPr userDrawn="1"/>
        </p:nvCxnSpPr>
        <p:spPr>
          <a:xfrm>
            <a:off x="10546079" y="5220132"/>
            <a:ext cx="16459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66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731520"/>
            <a:ext cx="5952744" cy="164592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2AA6941D-E239-2A54-E6C1-1574E5971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2540" cy="6858000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644C3332-D605-38F6-7D05-D7B329747768}"/>
              </a:ext>
            </a:extLst>
          </p:cNvPr>
          <p:cNvCxnSpPr>
            <a:cxnSpLocks/>
          </p:cNvCxnSpPr>
          <p:nvPr userDrawn="1"/>
        </p:nvCxnSpPr>
        <p:spPr>
          <a:xfrm>
            <a:off x="4863079" y="4150757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7B2C081-8C69-001E-872F-68A1B1E48B94}"/>
              </a:ext>
            </a:extLst>
          </p:cNvPr>
          <p:cNvCxnSpPr>
            <a:cxnSpLocks/>
          </p:cNvCxnSpPr>
          <p:nvPr userDrawn="1"/>
        </p:nvCxnSpPr>
        <p:spPr>
          <a:xfrm>
            <a:off x="4872540" y="5515589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D5613557-EA43-56E7-5DE1-8A9813B2D7EB}"/>
              </a:ext>
            </a:extLst>
          </p:cNvPr>
          <p:cNvCxnSpPr>
            <a:cxnSpLocks/>
          </p:cNvCxnSpPr>
          <p:nvPr userDrawn="1"/>
        </p:nvCxnSpPr>
        <p:spPr>
          <a:xfrm>
            <a:off x="4872540" y="2766534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0CA79F44-DB47-D961-5554-E6CEF0F31D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95545" y="319125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3" name="Segnaposto testo 21">
            <a:extLst>
              <a:ext uri="{FF2B5EF4-FFF2-40B4-BE49-F238E27FC236}">
                <a16:creationId xmlns:a16="http://schemas.microsoft.com/office/drawing/2014/main" id="{D8CB894C-EA47-EEFE-AB8C-A9B9B10EDF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94782" y="4498848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1">
            <a:extLst>
              <a:ext uri="{FF2B5EF4-FFF2-40B4-BE49-F238E27FC236}">
                <a16:creationId xmlns:a16="http://schemas.microsoft.com/office/drawing/2014/main" id="{B3C09B13-9367-B435-A76A-9DBB1332FC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94782" y="579729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614101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">
            <a:extLst>
              <a:ext uri="{FF2B5EF4-FFF2-40B4-BE49-F238E27FC236}">
                <a16:creationId xmlns:a16="http://schemas.microsoft.com/office/drawing/2014/main" id="{F77913A3-071A-44D9-E59A-B9C86D99F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A67C02-F658-3749-9924-99BDA9C1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7120C0-232E-AD3B-138D-B65A7AD4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Filologia romanza 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10ABD4-B26A-0940-A80F-399F8FCAD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2024/25</a:t>
            </a:r>
            <a:endParaRPr lang="it-IT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394864F6-8550-2BFC-DC03-2BB296DF2E9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D95A92E-7815-7546-3201-42AEFA654F4C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FF23430-1681-F3A4-F071-7C338746014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7B44D2F-F976-B752-100E-E994C9F020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94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AC1505-F26B-3039-38E3-3A7F7CC7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62C2A94-01A4-034C-9AE7-87CF1238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45BEB7-6CEE-98EF-C00B-19BF640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74912249-F431-4F6C-4213-30FF47C81741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0"/>
            <a:ext cx="4370832" cy="219456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54A61420-31F3-2DF5-A319-19A8896350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810"/>
            <a:ext cx="4856184" cy="6850379"/>
          </a:xfrm>
          <a:ln w="15875">
            <a:solidFill>
              <a:schemeClr val="tx1"/>
            </a:solidFill>
          </a:ln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185" y="2212849"/>
            <a:ext cx="7335814" cy="4645152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1635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F32D5F1B-4B4F-5C42-0EFC-AE54D2C4EC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63A1AE-C2A2-3984-EE25-E51E8DD6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7A141F-6D41-3734-9073-FB0B24ECB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800">
                <a:solidFill>
                  <a:schemeClr val="accent1"/>
                </a:solidFill>
              </a:defRPr>
            </a:lvl1pPr>
            <a:lvl2pPr marL="457200" indent="0">
              <a:buNone/>
              <a:defRPr lang="it-IT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it-IT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413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con immagine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B66CC86A-5147-8A3A-D69B-E3F6DBACAE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6301" y="928122"/>
            <a:ext cx="3251199" cy="5001754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1225296"/>
            <a:ext cx="4718304" cy="1645920"/>
          </a:xfrm>
        </p:spPr>
        <p:txBody>
          <a:bodyPr rtlCol="0"/>
          <a:lstStyle>
            <a:lvl1pPr>
              <a:defRPr lang="it-IT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898648"/>
            <a:ext cx="4370832" cy="202996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011CC225-384C-A7E8-AFBF-89D35684100D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959E07A8-FF17-EE00-CEAE-9071F30D748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352F90E-8B45-B50A-6BB9-250D96DE376E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3915D5E-49E8-33A0-1B5E-9B7880A4BC6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CE56D179-21F4-E208-F1F2-385E53DC3F00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395159"/>
            <a:ext cx="0" cy="6044326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44752"/>
            <a:ext cx="10287000" cy="4562856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61B47E35-6C3A-C32C-9037-4D421B7FAE1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B8DBFA4F-F38F-EF0F-7457-5210BB03F444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68DEE4A-F4AB-FB9A-FDD7-3AFBB5A2740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EC921DE1-D458-FC03-01B4-9ECBDF8B6F2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66344"/>
            <a:ext cx="3236976" cy="996696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093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844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8309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280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3093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5844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8309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280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40664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85032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01968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546336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0E26C148-CFEE-21C0-96F3-EBC299FD2285}"/>
              </a:ext>
            </a:extLst>
          </p:cNvPr>
          <p:cNvCxnSpPr>
            <a:cxnSpLocks/>
          </p:cNvCxnSpPr>
          <p:nvPr userDrawn="1"/>
        </p:nvCxnSpPr>
        <p:spPr>
          <a:xfrm>
            <a:off x="6585357" y="2355475"/>
            <a:ext cx="1925203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65BFA673-0676-EDA2-B7AA-6FA05B486C17}"/>
              </a:ext>
            </a:extLst>
          </p:cNvPr>
          <p:cNvCxnSpPr>
            <a:cxnSpLocks/>
          </p:cNvCxnSpPr>
          <p:nvPr userDrawn="1"/>
        </p:nvCxnSpPr>
        <p:spPr>
          <a:xfrm>
            <a:off x="9628632" y="2361693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75B0A4BB-506D-F90C-BF18-B86999FDC27A}"/>
              </a:ext>
            </a:extLst>
          </p:cNvPr>
          <p:cNvCxnSpPr>
            <a:cxnSpLocks/>
          </p:cNvCxnSpPr>
          <p:nvPr userDrawn="1"/>
        </p:nvCxnSpPr>
        <p:spPr>
          <a:xfrm>
            <a:off x="729735" y="235472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1E4F1002-8ECA-FF8D-84D1-D74BB9C00127}"/>
              </a:ext>
            </a:extLst>
          </p:cNvPr>
          <p:cNvCxnSpPr>
            <a:cxnSpLocks/>
          </p:cNvCxnSpPr>
          <p:nvPr userDrawn="1"/>
        </p:nvCxnSpPr>
        <p:spPr>
          <a:xfrm>
            <a:off x="3672459" y="234911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60493A2-A97C-AF3D-B912-358EF45F61BD}"/>
              </a:ext>
            </a:extLst>
          </p:cNvPr>
          <p:cNvCxnSpPr>
            <a:cxnSpLocks/>
          </p:cNvCxnSpPr>
          <p:nvPr userDrawn="1"/>
        </p:nvCxnSpPr>
        <p:spPr>
          <a:xfrm>
            <a:off x="5304971" y="929468"/>
            <a:ext cx="688702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35BFB79-CBB3-07C6-9054-B6A67EB74CD0}"/>
              </a:ext>
            </a:extLst>
          </p:cNvPr>
          <p:cNvCxnSpPr>
            <a:cxnSpLocks/>
          </p:cNvCxnSpPr>
          <p:nvPr userDrawn="1"/>
        </p:nvCxnSpPr>
        <p:spPr>
          <a:xfrm>
            <a:off x="0" y="39708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92D070E1-5B92-2362-47F1-B8BCB4EFFA4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93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192024"/>
            <a:ext cx="8165592" cy="722376"/>
          </a:xfrm>
        </p:spPr>
        <p:txBody>
          <a:bodyPr rtlCol="0"/>
          <a:lstStyle>
            <a:lvl1pPr algn="ctr"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101852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2124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060704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immagine 31">
            <a:extLst>
              <a:ext uri="{FF2B5EF4-FFF2-40B4-BE49-F238E27FC236}">
                <a16:creationId xmlns:a16="http://schemas.microsoft.com/office/drawing/2014/main" id="{19E34216-9950-3FAF-F3B8-AB91DE92628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01852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5" name="Segnaposto testo 2">
            <a:extLst>
              <a:ext uri="{FF2B5EF4-FFF2-40B4-BE49-F238E27FC236}">
                <a16:creationId xmlns:a16="http://schemas.microsoft.com/office/drawing/2014/main" id="{C3F46F42-C5D7-B0CE-E3C5-46117B70A93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978408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testo 2">
            <a:extLst>
              <a:ext uri="{FF2B5EF4-FFF2-40B4-BE49-F238E27FC236}">
                <a16:creationId xmlns:a16="http://schemas.microsoft.com/office/drawing/2014/main" id="{F01F58CE-C433-DC58-1D16-405DC2D82D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1060704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62764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853036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921616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D8E671C2-9C83-AF2B-0C7A-D8CE1420463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62764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7" name="Segnaposto testo 2">
            <a:extLst>
              <a:ext uri="{FF2B5EF4-FFF2-40B4-BE49-F238E27FC236}">
                <a16:creationId xmlns:a16="http://schemas.microsoft.com/office/drawing/2014/main" id="{1E0C8150-95EC-3B89-D427-0C4AD56ABB9E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839320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3" name="Segnaposto testo 2">
            <a:extLst>
              <a:ext uri="{FF2B5EF4-FFF2-40B4-BE49-F238E27FC236}">
                <a16:creationId xmlns:a16="http://schemas.microsoft.com/office/drawing/2014/main" id="{8B6CA730-8E8F-2283-CFDB-358748B1ED3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3921616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841853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32125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00705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8" name="Segnaposto immagine 31">
            <a:extLst>
              <a:ext uri="{FF2B5EF4-FFF2-40B4-BE49-F238E27FC236}">
                <a16:creationId xmlns:a16="http://schemas.microsoft.com/office/drawing/2014/main" id="{385AF281-7DED-566C-E62C-76BBF2A795A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41853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8" name="Segnaposto testo 2">
            <a:extLst>
              <a:ext uri="{FF2B5EF4-FFF2-40B4-BE49-F238E27FC236}">
                <a16:creationId xmlns:a16="http://schemas.microsoft.com/office/drawing/2014/main" id="{D1C2E707-78B6-51F1-8B2D-EA2147D58C21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718409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44" name="Segnaposto testo 2">
            <a:extLst>
              <a:ext uri="{FF2B5EF4-FFF2-40B4-BE49-F238E27FC236}">
                <a16:creationId xmlns:a16="http://schemas.microsoft.com/office/drawing/2014/main" id="{9E91D85A-CBAB-980E-5BD9-3BCF8CEAC7EA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800705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685057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75329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643909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0" name="Segnaposto immagine 31">
            <a:extLst>
              <a:ext uri="{FF2B5EF4-FFF2-40B4-BE49-F238E27FC236}">
                <a16:creationId xmlns:a16="http://schemas.microsoft.com/office/drawing/2014/main" id="{5993608C-B818-3AD4-B4D3-28D2DF627D0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685057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6" name="Segnaposto testo 4">
            <a:extLst>
              <a:ext uri="{FF2B5EF4-FFF2-40B4-BE49-F238E27FC236}">
                <a16:creationId xmlns:a16="http://schemas.microsoft.com/office/drawing/2014/main" id="{0E307E95-A0E7-5F5C-DFF3-F33EF29FFC3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561613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4">
            <a:extLst>
              <a:ext uri="{FF2B5EF4-FFF2-40B4-BE49-F238E27FC236}">
                <a16:creationId xmlns:a16="http://schemas.microsoft.com/office/drawing/2014/main" id="{93D6B271-D0F0-7CDA-BE9D-BD03B6C47BA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43909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BB211C01-E0D3-34B5-C635-7ED6C7C89E9C}"/>
              </a:ext>
            </a:extLst>
          </p:cNvPr>
          <p:cNvCxnSpPr>
            <a:cxnSpLocks/>
          </p:cNvCxnSpPr>
          <p:nvPr userDrawn="1"/>
        </p:nvCxnSpPr>
        <p:spPr>
          <a:xfrm>
            <a:off x="0" y="330022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4D4CCE68-630E-A4CE-AF43-3FB81EADDF2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42465"/>
            <a:ext cx="11395267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40AA902-F568-9A37-2C1B-1E3659DBE780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94CF9AA-8029-6D34-457C-9FC583E8DF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94CAFEB8-8359-AC67-8760-CFF0FC604D80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67E393C7-F0CA-6CFE-7A57-82D059DF9D96}"/>
              </a:ext>
            </a:extLst>
          </p:cNvPr>
          <p:cNvCxnSpPr>
            <a:cxnSpLocks/>
          </p:cNvCxnSpPr>
          <p:nvPr userDrawn="1"/>
        </p:nvCxnSpPr>
        <p:spPr>
          <a:xfrm>
            <a:off x="0" y="5915157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7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itazio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it-IT"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ottotitolo 2">
            <a:extLst>
              <a:ext uri="{FF2B5EF4-FFF2-40B4-BE49-F238E27FC236}">
                <a16:creationId xmlns:a16="http://schemas.microsoft.com/office/drawing/2014/main" id="{BE3754CA-7CD5-66C6-9A94-42B6D2AE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it-IT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id="{47150B01-E47B-1FE6-D289-46641618F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52C5A325-67B4-EB21-61D9-11A62C1149D0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7966DF71-8DDC-0AE8-6067-6C8BDF66AEE6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8D53E1C8-4CA4-75B1-C371-4A379986E7A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74A3361-4A2D-2ED2-946A-46EA9B3FCC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9A1A3AD-F519-2787-F127-4698F8E5CA39}"/>
              </a:ext>
            </a:extLst>
          </p:cNvPr>
          <p:cNvCxnSpPr>
            <a:cxnSpLocks/>
          </p:cNvCxnSpPr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765322AF-E7A0-773B-0886-72337FA4AC8E}"/>
              </a:ext>
            </a:extLst>
          </p:cNvPr>
          <p:cNvCxnSpPr>
            <a:cxnSpLocks/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4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ù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gnaposto immagine 39">
            <a:extLst>
              <a:ext uri="{FF2B5EF4-FFF2-40B4-BE49-F238E27FC236}">
                <a16:creationId xmlns:a16="http://schemas.microsoft.com/office/drawing/2014/main" id="{5CCC7076-FFA4-750E-431A-0BE2B1B6F2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7796" y="1652080"/>
            <a:ext cx="4406901" cy="3124681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BF410FA-6919-A95F-E465-F3650BC704A5}"/>
              </a:ext>
            </a:extLst>
          </p:cNvPr>
          <p:cNvCxnSpPr>
            <a:cxnSpLocks/>
          </p:cNvCxnSpPr>
          <p:nvPr userDrawn="1"/>
        </p:nvCxnSpPr>
        <p:spPr>
          <a:xfrm>
            <a:off x="0" y="1037308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056D016C-FD2C-0B4B-A727-8A7CAF4A9846}"/>
              </a:ext>
            </a:extLst>
          </p:cNvPr>
          <p:cNvCxnSpPr>
            <a:cxnSpLocks/>
          </p:cNvCxnSpPr>
          <p:nvPr userDrawn="1"/>
        </p:nvCxnSpPr>
        <p:spPr>
          <a:xfrm flipV="1">
            <a:off x="5476731" y="1037308"/>
            <a:ext cx="0" cy="540217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A79FE8F-AD7E-5CA6-4AC2-165DA0C9BEF5}"/>
              </a:ext>
            </a:extLst>
          </p:cNvPr>
          <p:cNvCxnSpPr>
            <a:cxnSpLocks/>
          </p:cNvCxnSpPr>
          <p:nvPr userDrawn="1"/>
        </p:nvCxnSpPr>
        <p:spPr>
          <a:xfrm flipV="1">
            <a:off x="8792556" y="1027906"/>
            <a:ext cx="0" cy="54115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1AA6A48-79F7-A000-AA19-3EB390EBAFAF}"/>
              </a:ext>
            </a:extLst>
          </p:cNvPr>
          <p:cNvCxnSpPr>
            <a:cxnSpLocks/>
          </p:cNvCxnSpPr>
          <p:nvPr userDrawn="1"/>
        </p:nvCxnSpPr>
        <p:spPr>
          <a:xfrm>
            <a:off x="5476731" y="3833413"/>
            <a:ext cx="671526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D2FB9E0-941D-A849-6C69-C8A3BDD784D2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68" y="54864"/>
            <a:ext cx="11256264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23483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id="{F9E7CC0C-0A82-6C16-C499-CE38E6A5E1A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634474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testo 30">
            <a:extLst>
              <a:ext uri="{FF2B5EF4-FFF2-40B4-BE49-F238E27FC236}">
                <a16:creationId xmlns:a16="http://schemas.microsoft.com/office/drawing/2014/main" id="{57CEC54D-1FD6-3F78-8B9D-D145F9B1C3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34474" y="1279472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testo 30">
            <a:extLst>
              <a:ext uri="{FF2B5EF4-FFF2-40B4-BE49-F238E27FC236}">
                <a16:creationId xmlns:a16="http://schemas.microsoft.com/office/drawing/2014/main" id="{A61EC6ED-86B0-89B9-F4F3-A17A7F150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23483" y="1278001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contenuto 2">
            <a:extLst>
              <a:ext uri="{FF2B5EF4-FFF2-40B4-BE49-F238E27FC236}">
                <a16:creationId xmlns:a16="http://schemas.microsoft.com/office/drawing/2014/main" id="{3D51AA82-3529-805D-5461-E1C5DC523EB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9023483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contenuto 2">
            <a:extLst>
              <a:ext uri="{FF2B5EF4-FFF2-40B4-BE49-F238E27FC236}">
                <a16:creationId xmlns:a16="http://schemas.microsoft.com/office/drawing/2014/main" id="{52A58E13-B509-86DD-D9FA-FE6B76B706C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634474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5" name="Segnaposto testo 30">
            <a:extLst>
              <a:ext uri="{FF2B5EF4-FFF2-40B4-BE49-F238E27FC236}">
                <a16:creationId xmlns:a16="http://schemas.microsoft.com/office/drawing/2014/main" id="{D3275BA4-1A29-81A8-890F-A2019D6AD1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34474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testo 30">
            <a:extLst>
              <a:ext uri="{FF2B5EF4-FFF2-40B4-BE49-F238E27FC236}">
                <a16:creationId xmlns:a16="http://schemas.microsoft.com/office/drawing/2014/main" id="{97742C31-A952-F092-74D6-5D432DBE49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23483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contenuto 2">
            <a:extLst>
              <a:ext uri="{FF2B5EF4-FFF2-40B4-BE49-F238E27FC236}">
                <a16:creationId xmlns:a16="http://schemas.microsoft.com/office/drawing/2014/main" id="{1AF03A42-3FAC-6EF4-3C19-01EADE20F3D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1207008" y="5788152"/>
            <a:ext cx="3858768" cy="532461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30">
            <a:extLst>
              <a:ext uri="{FF2B5EF4-FFF2-40B4-BE49-F238E27FC236}">
                <a16:creationId xmlns:a16="http://schemas.microsoft.com/office/drawing/2014/main" id="{D4A2DF13-0ACD-F5E4-200D-EF0469F75D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07008" y="5266944"/>
            <a:ext cx="3858768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4" name="Segnaposto testo 43">
            <a:extLst>
              <a:ext uri="{FF2B5EF4-FFF2-40B4-BE49-F238E27FC236}">
                <a16:creationId xmlns:a16="http://schemas.microsoft.com/office/drawing/2014/main" id="{7B805FCC-6D7A-F1CC-3B04-A84A068DBB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695176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5" name="Segnaposto testo 43">
            <a:extLst>
              <a:ext uri="{FF2B5EF4-FFF2-40B4-BE49-F238E27FC236}">
                <a16:creationId xmlns:a16="http://schemas.microsoft.com/office/drawing/2014/main" id="{FEE3F2FF-41FC-A05B-F6EB-A97A7D1B06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695176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6" name="Segnaposto testo 43">
            <a:extLst>
              <a:ext uri="{FF2B5EF4-FFF2-40B4-BE49-F238E27FC236}">
                <a16:creationId xmlns:a16="http://schemas.microsoft.com/office/drawing/2014/main" id="{271E6249-39AB-A674-474B-129F0FC28F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93608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7" name="Segnaposto testo 43">
            <a:extLst>
              <a:ext uri="{FF2B5EF4-FFF2-40B4-BE49-F238E27FC236}">
                <a16:creationId xmlns:a16="http://schemas.microsoft.com/office/drawing/2014/main" id="{1743218C-8B3C-DC33-5CD2-D82FA77A522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293608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8" name="Segnaposto testo 43">
            <a:extLst>
              <a:ext uri="{FF2B5EF4-FFF2-40B4-BE49-F238E27FC236}">
                <a16:creationId xmlns:a16="http://schemas.microsoft.com/office/drawing/2014/main" id="{6018CAD3-E7B7-16B7-5631-0C3F7C38C53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5330952"/>
            <a:ext cx="512064" cy="512064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65405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15AA5F-2C28-9886-0D00-5D18198E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3922ECB-9F56-BDF6-8792-01F55B2E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62B5B1-8D0B-68C6-B628-3FF8E5DCD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EF9CC0-D93B-C416-BCCE-87441F99C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54253F60-8B31-6272-41B3-5C95D6A9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Filologia romanza </a:t>
            </a:r>
          </a:p>
        </p:txBody>
      </p:sp>
    </p:spTree>
    <p:extLst>
      <p:ext uri="{BB962C8B-B14F-4D97-AF65-F5344CB8AC3E}">
        <p14:creationId xmlns:p14="http://schemas.microsoft.com/office/powerpoint/2010/main" val="105320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60" r:id="rId4"/>
    <p:sldLayoutId id="2147483670" r:id="rId5"/>
    <p:sldLayoutId id="2147483668" r:id="rId6"/>
    <p:sldLayoutId id="2147483669" r:id="rId7"/>
    <p:sldLayoutId id="2147483667" r:id="rId8"/>
    <p:sldLayoutId id="2147483666" r:id="rId9"/>
    <p:sldLayoutId id="2147483665" r:id="rId10"/>
    <p:sldLayoutId id="2147483653" r:id="rId11"/>
    <p:sldLayoutId id="2147483664" r:id="rId12"/>
    <p:sldLayoutId id="2147483671" r:id="rId13"/>
    <p:sldLayoutId id="2147483663" r:id="rId14"/>
    <p:sldLayoutId id="2147483662" r:id="rId15"/>
    <p:sldLayoutId id="2147483654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66928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856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www.archeostorie.it/amanuensi-medievali-donne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7B1341B-74CE-99E1-8A79-DB717AB6E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7118684" cy="2386584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sz="6000" dirty="0"/>
              <a:t>Filologia romanza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D1867331-230D-9C0A-257F-D767A3E56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788058"/>
            <a:ext cx="3776472" cy="713326"/>
          </a:xfrm>
        </p:spPr>
        <p:txBody>
          <a:bodyPr rtlCol="0">
            <a:normAutofit lnSpcReduction="10000"/>
          </a:bodyPr>
          <a:lstStyle>
            <a:defPPr>
              <a:defRPr lang="it-IT"/>
            </a:defPPr>
          </a:lstStyle>
          <a:p>
            <a:pPr rtl="0"/>
            <a:r>
              <a:rPr lang="it-IT" dirty="0"/>
              <a:t>Prof. Paolo Maninchedda</a:t>
            </a:r>
          </a:p>
          <a:p>
            <a:pPr rtl="0"/>
            <a:r>
              <a:rPr lang="it-IT" dirty="0"/>
              <a:t>Università di Cagliari a. a.  2023/24</a:t>
            </a:r>
          </a:p>
          <a:p>
            <a:pPr rtl="0"/>
            <a:endParaRPr lang="it-IT" dirty="0"/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C260DAAE-F925-11DA-1392-452BA0DFE2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8475" b="28475"/>
          <a:stretch/>
        </p:blipFill>
        <p:spPr/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D34956-75E4-E340-3FFD-389468C8FB15}"/>
              </a:ext>
            </a:extLst>
          </p:cNvPr>
          <p:cNvSpPr txBox="1"/>
          <p:nvPr/>
        </p:nvSpPr>
        <p:spPr>
          <a:xfrm>
            <a:off x="1289143" y="2767303"/>
            <a:ext cx="9613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>
                <a:hlinkClick r:id="rId4" tooltip="http://www.archeostorie.it/amanuensi-medievali-donne/"/>
              </a:rPr>
              <a:t>Questa foto</a:t>
            </a:r>
            <a:r>
              <a:rPr lang="it-IT" sz="900"/>
              <a:t> di Autore sconosciuto è concesso in licenza da </a:t>
            </a:r>
            <a:r>
              <a:rPr lang="it-IT" sz="900">
                <a:hlinkClick r:id="rId5" tooltip="https://creativecommons.org/licenses/by/3.0/"/>
              </a:rPr>
              <a:t>CC BY</a:t>
            </a:r>
            <a:endParaRPr lang="it-IT" sz="90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E164F6-8CA3-A6AA-CF1B-ED3F22D2FA41}"/>
              </a:ext>
            </a:extLst>
          </p:cNvPr>
          <p:cNvSpPr txBox="1"/>
          <p:nvPr/>
        </p:nvSpPr>
        <p:spPr>
          <a:xfrm>
            <a:off x="8298610" y="3234907"/>
            <a:ext cx="346781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I</a:t>
            </a:r>
          </a:p>
          <a:p>
            <a:pPr algn="r"/>
            <a:endParaRPr lang="it-IT" dirty="0"/>
          </a:p>
          <a:p>
            <a:pPr algn="r"/>
            <a:endParaRPr lang="it-IT" dirty="0"/>
          </a:p>
          <a:p>
            <a:pPr algn="r"/>
            <a:endParaRPr lang="it-IT" dirty="0"/>
          </a:p>
          <a:p>
            <a:pPr algn="r"/>
            <a:endParaRPr lang="it-IT" dirty="0"/>
          </a:p>
          <a:p>
            <a:pPr algn="r"/>
            <a:r>
              <a:rPr lang="it-IT" sz="4000" dirty="0">
                <a:solidFill>
                  <a:schemeClr val="bg1"/>
                </a:solidFill>
              </a:rPr>
              <a:t>Testi intermedi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9628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447A09-73D1-CDD1-0F29-EA21DE025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Parafrasi dell’indovinello veronese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4E3D4A-64DC-9D47-76D8-C00218AC6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altLang="it-IT" sz="2800" dirty="0"/>
              <a:t>Se </a:t>
            </a:r>
            <a:r>
              <a:rPr lang="it-IT" altLang="it-IT" sz="2800" dirty="0" err="1"/>
              <a:t>pareba</a:t>
            </a:r>
            <a:r>
              <a:rPr lang="it-IT" altLang="it-IT" sz="2800" dirty="0"/>
              <a:t> </a:t>
            </a:r>
            <a:r>
              <a:rPr lang="it-IT" altLang="it-IT" sz="2800" dirty="0" err="1"/>
              <a:t>boves</a:t>
            </a:r>
            <a:r>
              <a:rPr lang="it-IT" altLang="it-IT" sz="2800" dirty="0"/>
              <a:t> = Aggiogava i buoi</a:t>
            </a:r>
          </a:p>
          <a:p>
            <a:pPr marL="0" indent="0">
              <a:buFontTx/>
              <a:buNone/>
              <a:defRPr/>
            </a:pPr>
            <a:r>
              <a:rPr lang="it-IT" altLang="it-IT" sz="2800" dirty="0"/>
              <a:t>				  </a:t>
            </a:r>
            <a:r>
              <a:rPr lang="it-IT" altLang="it-IT" sz="2800" i="1" dirty="0"/>
              <a:t>Univa le dita</a:t>
            </a:r>
          </a:p>
          <a:p>
            <a:pPr>
              <a:defRPr/>
            </a:pPr>
            <a:r>
              <a:rPr lang="it-IT" altLang="it-IT" sz="2800" dirty="0"/>
              <a:t>Alba </a:t>
            </a:r>
            <a:r>
              <a:rPr lang="it-IT" altLang="it-IT" sz="2800" dirty="0" err="1"/>
              <a:t>pratalia</a:t>
            </a:r>
            <a:r>
              <a:rPr lang="it-IT" altLang="it-IT" sz="2800" dirty="0"/>
              <a:t> araba = arava campi bianchi</a:t>
            </a:r>
          </a:p>
          <a:p>
            <a:pPr marL="0" indent="0">
              <a:buFontTx/>
              <a:buNone/>
              <a:defRPr/>
            </a:pPr>
            <a:r>
              <a:rPr lang="it-IT" altLang="it-IT" sz="2800" dirty="0"/>
              <a:t>					</a:t>
            </a:r>
            <a:r>
              <a:rPr lang="it-IT" altLang="it-IT" sz="2800" i="1" dirty="0"/>
              <a:t>Tracciava le righe</a:t>
            </a:r>
          </a:p>
          <a:p>
            <a:pPr>
              <a:defRPr/>
            </a:pPr>
            <a:r>
              <a:rPr lang="it-IT" altLang="it-IT" sz="2800" dirty="0"/>
              <a:t>Albo versorio </a:t>
            </a:r>
            <a:r>
              <a:rPr lang="it-IT" altLang="it-IT" sz="2800" dirty="0" err="1"/>
              <a:t>teneba</a:t>
            </a:r>
            <a:r>
              <a:rPr lang="it-IT" altLang="it-IT" sz="2800" dirty="0"/>
              <a:t>= reggeva un aratro bianco</a:t>
            </a:r>
            <a:br>
              <a:rPr lang="it-IT" altLang="it-IT" sz="2800" dirty="0"/>
            </a:br>
            <a:r>
              <a:rPr lang="it-IT" altLang="it-IT" sz="2800" dirty="0"/>
              <a:t>					</a:t>
            </a:r>
            <a:r>
              <a:rPr lang="it-IT" altLang="it-IT" sz="2800" i="1" dirty="0"/>
              <a:t>Impugnava la penna</a:t>
            </a:r>
          </a:p>
          <a:p>
            <a:pPr>
              <a:defRPr/>
            </a:pPr>
            <a:r>
              <a:rPr lang="it-IT" altLang="it-IT" sz="2800" dirty="0"/>
              <a:t>Negro </a:t>
            </a:r>
            <a:r>
              <a:rPr lang="it-IT" altLang="it-IT" sz="2800" dirty="0" err="1"/>
              <a:t>semen</a:t>
            </a:r>
            <a:r>
              <a:rPr lang="it-IT" altLang="it-IT" sz="2800" dirty="0"/>
              <a:t> </a:t>
            </a:r>
            <a:r>
              <a:rPr lang="it-IT" altLang="it-IT" sz="2800" dirty="0" err="1"/>
              <a:t>seminaba</a:t>
            </a:r>
            <a:r>
              <a:rPr lang="it-IT" altLang="it-IT" sz="2800" dirty="0"/>
              <a:t> = seminava sementi nere</a:t>
            </a:r>
            <a:br>
              <a:rPr lang="it-IT" altLang="it-IT" sz="2800" dirty="0"/>
            </a:br>
            <a:r>
              <a:rPr lang="it-IT" altLang="it-IT" sz="2800" dirty="0"/>
              <a:t>					</a:t>
            </a:r>
            <a:r>
              <a:rPr lang="it-IT" altLang="it-IT" sz="2800" i="1" dirty="0"/>
              <a:t>disegnava le lettere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C2D59C-E0C7-FF71-5FA1-792E92DED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FC1FC3-4428-1A5C-C2CD-4FBD1A6E5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C370F7E-C9FC-9D5D-DAA1-B4095F37E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409403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9933B2-A1BC-E5C6-EADD-EAB6AD397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Note linguistiche indovinello veronese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984C62-B113-AFEA-9F1D-A45A3556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AD6D9D-045F-7DE2-94AE-0B96E29FE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C19360F-AD5F-A446-D229-2A24F8AC5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A3FFB740-6F78-2B0F-897E-6570732351E9}"/>
              </a:ext>
            </a:extLst>
          </p:cNvPr>
          <p:cNvSpPr txBox="1">
            <a:spLocks/>
          </p:cNvSpPr>
          <p:nvPr/>
        </p:nvSpPr>
        <p:spPr>
          <a:xfrm>
            <a:off x="457199" y="1024128"/>
            <a:ext cx="11301663" cy="5102035"/>
          </a:xfrm>
          <a:prstGeom prst="rect">
            <a:avLst/>
          </a:prstGeom>
        </p:spPr>
        <p:txBody>
          <a:bodyPr vert="horz" lIns="91440" tIns="45720" rIns="91440" bIns="45720" numCol="2" rtlCol="0">
            <a:normAutofit lnSpcReduction="10000"/>
          </a:bodyPr>
          <a:lstStyle>
            <a:defPPr>
              <a:defRPr lang="it-IT"/>
            </a:defPPr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dirty="0"/>
              <a:t>Volgarismi fonetici e morfologici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i="1" dirty="0"/>
              <a:t>se </a:t>
            </a:r>
            <a:r>
              <a:rPr lang="it-IT" dirty="0"/>
              <a:t>per </a:t>
            </a:r>
            <a:r>
              <a:rPr lang="it-IT" i="1" dirty="0" err="1"/>
              <a:t>sibi</a:t>
            </a:r>
            <a:endParaRPr lang="it-IT" i="1" dirty="0"/>
          </a:p>
          <a:p>
            <a:pPr>
              <a:defRPr/>
            </a:pPr>
            <a:r>
              <a:rPr lang="it-IT" i="1" dirty="0" err="1"/>
              <a:t>pareba</a:t>
            </a:r>
            <a:r>
              <a:rPr lang="it-IT" i="1" dirty="0"/>
              <a:t> </a:t>
            </a:r>
            <a:r>
              <a:rPr lang="it-IT" dirty="0"/>
              <a:t>per </a:t>
            </a:r>
            <a:r>
              <a:rPr lang="it-IT" i="1" dirty="0" err="1"/>
              <a:t>paraba</a:t>
            </a:r>
            <a:r>
              <a:rPr lang="it-IT" b="1" i="1" dirty="0" err="1"/>
              <a:t>t</a:t>
            </a:r>
            <a:endParaRPr lang="it-IT" b="1" i="1" dirty="0"/>
          </a:p>
          <a:p>
            <a:pPr>
              <a:defRPr/>
            </a:pPr>
            <a:r>
              <a:rPr lang="it-IT" i="1" dirty="0"/>
              <a:t>n</a:t>
            </a:r>
            <a:r>
              <a:rPr lang="it-IT" b="1" i="1" dirty="0"/>
              <a:t>e</a:t>
            </a:r>
            <a:r>
              <a:rPr lang="it-IT" i="1" dirty="0"/>
              <a:t>gr</a:t>
            </a:r>
            <a:r>
              <a:rPr lang="it-IT" b="1" i="1" dirty="0"/>
              <a:t>o</a:t>
            </a:r>
            <a:r>
              <a:rPr lang="it-IT" i="1" dirty="0"/>
              <a:t> </a:t>
            </a:r>
            <a:r>
              <a:rPr lang="it-IT" dirty="0"/>
              <a:t>per </a:t>
            </a:r>
            <a:r>
              <a:rPr lang="it-IT" i="1" dirty="0" err="1"/>
              <a:t>nigrum</a:t>
            </a:r>
            <a:br>
              <a:rPr lang="it-IT" i="1" dirty="0"/>
            </a:br>
            <a:r>
              <a:rPr lang="it-IT" i="1" dirty="0"/>
              <a:t>versori</a:t>
            </a:r>
            <a:r>
              <a:rPr lang="it-IT" b="1" i="1" dirty="0"/>
              <a:t>o</a:t>
            </a:r>
            <a:r>
              <a:rPr lang="it-IT" i="1" dirty="0"/>
              <a:t> </a:t>
            </a:r>
            <a:r>
              <a:rPr lang="it-IT" dirty="0"/>
              <a:t>per</a:t>
            </a:r>
            <a:r>
              <a:rPr lang="it-IT" i="1" dirty="0"/>
              <a:t> </a:t>
            </a:r>
            <a:r>
              <a:rPr lang="it-IT" i="1" dirty="0" err="1"/>
              <a:t>versorium</a:t>
            </a:r>
            <a:endParaRPr lang="it-IT" i="1" dirty="0"/>
          </a:p>
          <a:p>
            <a:pPr>
              <a:defRPr/>
            </a:pPr>
            <a:endParaRPr lang="it-IT" i="1" dirty="0"/>
          </a:p>
          <a:p>
            <a:pPr>
              <a:defRPr/>
            </a:pPr>
            <a:r>
              <a:rPr lang="it-IT" dirty="0"/>
              <a:t>Latinismi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Se </a:t>
            </a:r>
            <a:r>
              <a:rPr lang="it-IT" dirty="0" err="1"/>
              <a:t>pareba</a:t>
            </a:r>
            <a:r>
              <a:rPr lang="it-IT" dirty="0"/>
              <a:t> vs </a:t>
            </a:r>
            <a:r>
              <a:rPr lang="it-IT" dirty="0" err="1"/>
              <a:t>parebase</a:t>
            </a:r>
            <a:r>
              <a:rPr lang="it-IT" dirty="0"/>
              <a:t> (legge </a:t>
            </a:r>
            <a:r>
              <a:rPr lang="it-IT" dirty="0" err="1"/>
              <a:t>Tobler</a:t>
            </a:r>
            <a:r>
              <a:rPr lang="it-IT" dirty="0"/>
              <a:t> </a:t>
            </a:r>
            <a:r>
              <a:rPr lang="it-IT" dirty="0" err="1"/>
              <a:t>Mussafia</a:t>
            </a:r>
            <a:r>
              <a:rPr lang="it-IT" dirty="0"/>
              <a:t>)</a:t>
            </a:r>
          </a:p>
          <a:p>
            <a:pPr marL="0" indent="0">
              <a:buNone/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 err="1"/>
              <a:t>Pratalia</a:t>
            </a:r>
            <a:endParaRPr lang="it-IT" dirty="0"/>
          </a:p>
          <a:p>
            <a:pPr>
              <a:defRPr/>
            </a:pPr>
            <a:r>
              <a:rPr lang="it-IT" dirty="0" err="1"/>
              <a:t>Seme</a:t>
            </a:r>
            <a:r>
              <a:rPr lang="it-IT" b="1" dirty="0" err="1"/>
              <a:t>n</a:t>
            </a:r>
            <a:endParaRPr lang="it-IT" b="1" dirty="0"/>
          </a:p>
          <a:p>
            <a:pPr>
              <a:defRPr/>
            </a:pPr>
            <a:r>
              <a:rPr lang="it-IT" dirty="0" err="1"/>
              <a:t>semina</a:t>
            </a:r>
            <a:r>
              <a:rPr lang="it-IT" b="1" dirty="0" err="1"/>
              <a:t>b</a:t>
            </a:r>
            <a:r>
              <a:rPr lang="it-IT" dirty="0" err="1"/>
              <a:t>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6415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E684CE-0BD8-58D0-BBAD-008EF67D8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</a:t>
            </a:r>
            <a:r>
              <a:rPr lang="it-IT" dirty="0" err="1"/>
              <a:t>scriptae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FC2B9-E34E-2F4F-15C8-90F9AD2B6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i="1" dirty="0"/>
              <a:t>Scripta </a:t>
            </a:r>
            <a:r>
              <a:rPr lang="it-IT" dirty="0"/>
              <a:t>= uso della tradizione scrittoria di una determinata area.</a:t>
            </a:r>
          </a:p>
          <a:p>
            <a:r>
              <a:rPr lang="it-IT" dirty="0"/>
              <a:t>Si parte dall’alfabeto latino (perché si imparava a leggere e scrivere in latino) ma si cercano soluzioni per i nuovi suoni</a:t>
            </a:r>
          </a:p>
          <a:p>
            <a:r>
              <a:rPr lang="it-IT" dirty="0"/>
              <a:t>         </a:t>
            </a:r>
            <a:r>
              <a:rPr lang="it-IT" dirty="0" err="1"/>
              <a:t>Lat</a:t>
            </a:r>
            <a:r>
              <a:rPr lang="it-IT" dirty="0"/>
              <a:t>. FACIO &gt; </a:t>
            </a: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Fa</a:t>
            </a:r>
            <a:r>
              <a:rPr lang="it-IT" b="1" dirty="0" err="1"/>
              <a:t>ç</a:t>
            </a:r>
            <a:r>
              <a:rPr lang="it-IT" dirty="0" err="1"/>
              <a:t>o</a:t>
            </a:r>
            <a:endParaRPr lang="it-IT" dirty="0"/>
          </a:p>
          <a:p>
            <a:r>
              <a:rPr lang="it-IT" dirty="0"/>
              <a:t>Per rendere l’esito di –CJ- o –TJ-, la Sardegna settentrionale utilizza un grafema composto da una zeta con un cediglia sottostante.</a:t>
            </a:r>
          </a:p>
          <a:p>
            <a:r>
              <a:rPr lang="it-IT" dirty="0"/>
              <a:t>In un noto manoscritto francese (</a:t>
            </a:r>
            <a:r>
              <a:rPr lang="it-IT" i="1" dirty="0"/>
              <a:t>Chansonnier </a:t>
            </a:r>
            <a:r>
              <a:rPr lang="it-IT" i="1" dirty="0" err="1"/>
              <a:t>du</a:t>
            </a:r>
            <a:r>
              <a:rPr lang="it-IT" i="1" dirty="0"/>
              <a:t> Roi</a:t>
            </a:r>
            <a:r>
              <a:rPr lang="it-IT" dirty="0"/>
              <a:t>), un copista di area piccarda scrive </a:t>
            </a:r>
            <a:r>
              <a:rPr lang="it-IT" i="1" dirty="0"/>
              <a:t>z </a:t>
            </a:r>
            <a:r>
              <a:rPr lang="it-IT" dirty="0"/>
              <a:t>per </a:t>
            </a:r>
            <a:r>
              <a:rPr lang="it-IT" i="1" dirty="0"/>
              <a:t>s </a:t>
            </a:r>
            <a:r>
              <a:rPr lang="it-IT" dirty="0"/>
              <a:t>in finale di parola: per es. </a:t>
            </a:r>
            <a:r>
              <a:rPr lang="it-IT" i="1" dirty="0" err="1"/>
              <a:t>pluz</a:t>
            </a:r>
            <a:endParaRPr lang="it-IT" i="1" dirty="0"/>
          </a:p>
          <a:p>
            <a:r>
              <a:rPr lang="it-IT" dirty="0"/>
              <a:t>Scripta documentaria</a:t>
            </a:r>
          </a:p>
          <a:p>
            <a:r>
              <a:rPr lang="it-IT" dirty="0"/>
              <a:t>Scripta letteraria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6A6758-DE56-1F7B-1525-4BA6EC77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786BFF1-8800-51B4-E154-35CDC06BE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69ADEE0-E2F6-D9BF-C70F-C9A4AFB78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24CAF56-90E4-B927-F7EE-0CF73D55B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325" y="2524811"/>
            <a:ext cx="712787" cy="59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36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73773-F965-E9AF-4089-44D0AFB16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1"/>
            <a:ext cx="8165592" cy="1066190"/>
          </a:xfrm>
        </p:spPr>
        <p:txBody>
          <a:bodyPr>
            <a:normAutofit/>
          </a:bodyPr>
          <a:lstStyle/>
          <a:p>
            <a:r>
              <a:rPr lang="it-IT" sz="2800" dirty="0"/>
              <a:t>Le prime attestazioni scritte dell’area francese - documentarie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AEB520-8F8A-E2FB-29E2-8C3EF7A01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Giuramenti di Strasburgo: 842 </a:t>
            </a:r>
            <a:r>
              <a:rPr lang="it-IT" b="1" dirty="0"/>
              <a:t>(Prima attestazione scritta di una lingua romanza)</a:t>
            </a:r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33A3D4A-B7F2-8719-F9A2-30D5FF2D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B3253C-5244-6C01-4B9C-36B49140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7AF6B85-512B-10A5-3B76-9F73DA72C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13E35D2-260B-960C-CB03-B22F87E386DE}"/>
              </a:ext>
            </a:extLst>
          </p:cNvPr>
          <p:cNvSpPr txBox="1"/>
          <p:nvPr/>
        </p:nvSpPr>
        <p:spPr>
          <a:xfrm>
            <a:off x="1030450" y="2322576"/>
            <a:ext cx="46682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 Deo </a:t>
            </a:r>
            <a:r>
              <a:rPr lang="it-IT" dirty="0" err="1"/>
              <a:t>amur</a:t>
            </a:r>
            <a:r>
              <a:rPr lang="it-IT" dirty="0"/>
              <a:t> et pro </a:t>
            </a:r>
            <a:r>
              <a:rPr lang="it-IT" dirty="0" err="1"/>
              <a:t>christian</a:t>
            </a:r>
            <a:r>
              <a:rPr lang="it-IT" dirty="0"/>
              <a:t> </a:t>
            </a:r>
            <a:r>
              <a:rPr lang="it-IT" dirty="0" err="1"/>
              <a:t>poblo</a:t>
            </a:r>
            <a:r>
              <a:rPr lang="it-IT" dirty="0"/>
              <a:t> et nostro </a:t>
            </a:r>
            <a:r>
              <a:rPr lang="it-IT" dirty="0" err="1"/>
              <a:t>commun</a:t>
            </a:r>
            <a:r>
              <a:rPr lang="it-IT" dirty="0"/>
              <a:t> </a:t>
            </a:r>
            <a:r>
              <a:rPr lang="it-IT" dirty="0" err="1"/>
              <a:t>saluament</a:t>
            </a:r>
            <a:r>
              <a:rPr lang="it-IT" dirty="0"/>
              <a:t>, d'</a:t>
            </a:r>
            <a:r>
              <a:rPr lang="it-IT" dirty="0" err="1"/>
              <a:t>ist</a:t>
            </a:r>
            <a:r>
              <a:rPr lang="it-IT" dirty="0"/>
              <a:t> di in </a:t>
            </a:r>
            <a:r>
              <a:rPr lang="it-IT" dirty="0" err="1"/>
              <a:t>auant</a:t>
            </a:r>
            <a:r>
              <a:rPr lang="it-IT" dirty="0"/>
              <a:t>, in </a:t>
            </a:r>
            <a:r>
              <a:rPr lang="it-IT" dirty="0" err="1"/>
              <a:t>quant</a:t>
            </a:r>
            <a:r>
              <a:rPr lang="it-IT" dirty="0"/>
              <a:t> Deus </a:t>
            </a:r>
            <a:r>
              <a:rPr lang="it-IT" dirty="0" err="1"/>
              <a:t>sauir</a:t>
            </a:r>
            <a:r>
              <a:rPr lang="it-IT" dirty="0"/>
              <a:t> et </a:t>
            </a:r>
            <a:r>
              <a:rPr lang="it-IT" dirty="0" err="1"/>
              <a:t>podir</a:t>
            </a:r>
            <a:r>
              <a:rPr lang="it-IT" dirty="0"/>
              <a:t> me </a:t>
            </a:r>
            <a:r>
              <a:rPr lang="it-IT" dirty="0" err="1"/>
              <a:t>dunat</a:t>
            </a:r>
            <a:r>
              <a:rPr lang="it-IT" dirty="0"/>
              <a:t>, si </a:t>
            </a:r>
            <a:r>
              <a:rPr lang="it-IT" dirty="0" err="1"/>
              <a:t>saluarai</a:t>
            </a:r>
            <a:r>
              <a:rPr lang="it-IT" dirty="0"/>
              <a:t> </a:t>
            </a:r>
            <a:r>
              <a:rPr lang="it-IT" dirty="0" err="1"/>
              <a:t>eo</a:t>
            </a:r>
            <a:r>
              <a:rPr lang="it-IT" dirty="0"/>
              <a:t> </a:t>
            </a:r>
            <a:r>
              <a:rPr lang="it-IT" dirty="0" err="1"/>
              <a:t>cist</a:t>
            </a:r>
            <a:r>
              <a:rPr lang="it-IT" dirty="0"/>
              <a:t> </a:t>
            </a:r>
            <a:r>
              <a:rPr lang="it-IT" dirty="0" err="1"/>
              <a:t>meon</a:t>
            </a:r>
            <a:r>
              <a:rPr lang="it-IT" dirty="0"/>
              <a:t> </a:t>
            </a:r>
            <a:r>
              <a:rPr lang="it-IT" dirty="0" err="1"/>
              <a:t>fradre</a:t>
            </a:r>
            <a:r>
              <a:rPr lang="it-IT" dirty="0"/>
              <a:t> </a:t>
            </a:r>
            <a:r>
              <a:rPr lang="it-IT" dirty="0" err="1"/>
              <a:t>Karlo</a:t>
            </a:r>
            <a:r>
              <a:rPr lang="it-IT" dirty="0"/>
              <a:t>, et in </a:t>
            </a:r>
            <a:r>
              <a:rPr lang="it-IT" dirty="0" err="1"/>
              <a:t>adiudha</a:t>
            </a:r>
            <a:r>
              <a:rPr lang="it-IT" dirty="0"/>
              <a:t> et in </a:t>
            </a:r>
            <a:r>
              <a:rPr lang="it-IT" dirty="0" err="1"/>
              <a:t>cadhuna</a:t>
            </a:r>
            <a:r>
              <a:rPr lang="it-IT" dirty="0"/>
              <a:t> cosa si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om</a:t>
            </a:r>
            <a:r>
              <a:rPr lang="it-IT" dirty="0"/>
              <a:t> per </a:t>
            </a:r>
            <a:r>
              <a:rPr lang="it-IT" dirty="0" err="1"/>
              <a:t>dreit</a:t>
            </a:r>
            <a:r>
              <a:rPr lang="it-IT" dirty="0"/>
              <a:t> son </a:t>
            </a:r>
            <a:r>
              <a:rPr lang="it-IT" dirty="0" err="1"/>
              <a:t>fradra</a:t>
            </a:r>
            <a:r>
              <a:rPr lang="it-IT" dirty="0"/>
              <a:t> </a:t>
            </a:r>
            <a:r>
              <a:rPr lang="it-IT" dirty="0" err="1"/>
              <a:t>saluar</a:t>
            </a:r>
            <a:r>
              <a:rPr lang="it-IT" dirty="0"/>
              <a:t> </a:t>
            </a:r>
            <a:r>
              <a:rPr lang="it-IT" dirty="0" err="1"/>
              <a:t>dist</a:t>
            </a:r>
            <a:r>
              <a:rPr lang="it-IT" dirty="0"/>
              <a:t>, in o quid il mi </a:t>
            </a:r>
            <a:r>
              <a:rPr lang="it-IT" dirty="0" err="1"/>
              <a:t>altresi</a:t>
            </a:r>
            <a:r>
              <a:rPr lang="it-IT" dirty="0"/>
              <a:t> </a:t>
            </a:r>
            <a:r>
              <a:rPr lang="it-IT" dirty="0" err="1"/>
              <a:t>fazet</a:t>
            </a:r>
            <a:r>
              <a:rPr lang="it-IT" dirty="0"/>
              <a:t>. Et ab </a:t>
            </a:r>
            <a:r>
              <a:rPr lang="it-IT" dirty="0" err="1"/>
              <a:t>Ludher</a:t>
            </a:r>
            <a:r>
              <a:rPr lang="it-IT" dirty="0"/>
              <a:t> </a:t>
            </a:r>
            <a:r>
              <a:rPr lang="it-IT" dirty="0" err="1"/>
              <a:t>nul</a:t>
            </a:r>
            <a:r>
              <a:rPr lang="it-IT" dirty="0"/>
              <a:t> plaid </a:t>
            </a:r>
            <a:r>
              <a:rPr lang="it-IT" dirty="0" err="1"/>
              <a:t>nunquam</a:t>
            </a:r>
            <a:r>
              <a:rPr lang="it-IT" dirty="0"/>
              <a:t> </a:t>
            </a:r>
            <a:r>
              <a:rPr lang="it-IT" dirty="0" err="1"/>
              <a:t>prindrai</a:t>
            </a:r>
            <a:r>
              <a:rPr lang="it-IT" dirty="0"/>
              <a:t> qui </a:t>
            </a:r>
            <a:r>
              <a:rPr lang="it-IT" dirty="0" err="1"/>
              <a:t>meon</a:t>
            </a:r>
            <a:r>
              <a:rPr lang="it-IT" dirty="0"/>
              <a:t> </a:t>
            </a:r>
            <a:r>
              <a:rPr lang="it-IT" dirty="0" err="1"/>
              <a:t>uol</a:t>
            </a:r>
            <a:r>
              <a:rPr lang="it-IT" dirty="0"/>
              <a:t> </a:t>
            </a:r>
            <a:r>
              <a:rPr lang="it-IT" dirty="0" err="1"/>
              <a:t>cist</a:t>
            </a:r>
            <a:r>
              <a:rPr lang="it-IT" dirty="0"/>
              <a:t> </a:t>
            </a:r>
            <a:r>
              <a:rPr lang="it-IT" dirty="0" err="1"/>
              <a:t>meon</a:t>
            </a:r>
            <a:r>
              <a:rPr lang="it-IT" dirty="0"/>
              <a:t> </a:t>
            </a:r>
            <a:r>
              <a:rPr lang="it-IT" dirty="0" err="1"/>
              <a:t>fradre</a:t>
            </a:r>
            <a:r>
              <a:rPr lang="it-IT" dirty="0"/>
              <a:t> </a:t>
            </a:r>
            <a:r>
              <a:rPr lang="it-IT" dirty="0" err="1"/>
              <a:t>Karle</a:t>
            </a:r>
            <a:r>
              <a:rPr lang="it-IT" dirty="0"/>
              <a:t> in </a:t>
            </a:r>
            <a:r>
              <a:rPr lang="it-IT" dirty="0" err="1"/>
              <a:t>damno</a:t>
            </a:r>
            <a:r>
              <a:rPr lang="it-IT" dirty="0"/>
              <a:t> </a:t>
            </a:r>
            <a:r>
              <a:rPr lang="it-IT" dirty="0" err="1"/>
              <a:t>sit</a:t>
            </a:r>
            <a:r>
              <a:rPr lang="it-IT" dirty="0"/>
              <a:t>.”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2A29E33-62E5-220C-B6CA-D4210BA89D5B}"/>
              </a:ext>
            </a:extLst>
          </p:cNvPr>
          <p:cNvSpPr txBox="1"/>
          <p:nvPr/>
        </p:nvSpPr>
        <p:spPr>
          <a:xfrm>
            <a:off x="6176918" y="2322576"/>
            <a:ext cx="46682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“Per l'amore di Dio e per il popolo cristiano e per la nostra comune salvezza, da questo giorno in avanti, in quanto Dio mi concede sapere e potere, così aiuterò io questo mio fratello Carlo e in aiuto e in qualunque cosa, così come è giusto, per diritto, che si aiuti il proprio fratello, a patto ch'egli faccia altrettanto nei miei confronti. E con Lotario non prenderò mai alcun accordo che, per mia volontà, sia in danno a questo mio fratello Carlo.</a:t>
            </a:r>
          </a:p>
        </p:txBody>
      </p:sp>
    </p:spTree>
    <p:extLst>
      <p:ext uri="{BB962C8B-B14F-4D97-AF65-F5344CB8AC3E}">
        <p14:creationId xmlns:p14="http://schemas.microsoft.com/office/powerpoint/2010/main" val="3727188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13F391-B7D5-A9EE-1EF9-612FE3A8B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800" dirty="0"/>
              <a:t>Le prime attestazioni scritte dell’area francese – letterarie- sequenza di </a:t>
            </a:r>
            <a:r>
              <a:rPr lang="it-IT" sz="2800" dirty="0" err="1"/>
              <a:t>sant’eulalia</a:t>
            </a:r>
            <a:r>
              <a:rPr lang="it-IT" sz="2800" dirty="0"/>
              <a:t> (880 ca)</a:t>
            </a:r>
          </a:p>
        </p:txBody>
      </p:sp>
      <p:graphicFrame>
        <p:nvGraphicFramePr>
          <p:cNvPr id="8" name="Tabella 8">
            <a:extLst>
              <a:ext uri="{FF2B5EF4-FFF2-40B4-BE49-F238E27FC236}">
                <a16:creationId xmlns:a16="http://schemas.microsoft.com/office/drawing/2014/main" id="{9C35DF14-A7EB-81D9-F4CE-290E5683A1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85057"/>
              </p:ext>
            </p:extLst>
          </p:nvPr>
        </p:nvGraphicFramePr>
        <p:xfrm>
          <a:off x="417095" y="1024128"/>
          <a:ext cx="11357810" cy="537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8905">
                  <a:extLst>
                    <a:ext uri="{9D8B030D-6E8A-4147-A177-3AD203B41FA5}">
                      <a16:colId xmlns:a16="http://schemas.microsoft.com/office/drawing/2014/main" val="4190406173"/>
                    </a:ext>
                  </a:extLst>
                </a:gridCol>
                <a:gridCol w="5678905">
                  <a:extLst>
                    <a:ext uri="{9D8B030D-6E8A-4147-A177-3AD203B41FA5}">
                      <a16:colId xmlns:a16="http://schemas.microsoft.com/office/drawing/2014/main" val="46574355"/>
                    </a:ext>
                  </a:extLst>
                </a:gridCol>
              </a:tblGrid>
              <a:tr h="5376672"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Buona pulcella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fut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Eulalia, / 2 Bel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auret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corps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bellezour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anima. / 3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Voldrent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veintre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li Deo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inimi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4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Voldrent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faire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di aule servir. / 5 Elle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no’nt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eskoltet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les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mals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conselliers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6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Qu’elle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Deo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raneiet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chi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meant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sus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en ciel, / 7 Ne por or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ned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argent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ne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paramenz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8 Por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manatce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regiel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ne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preiement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; / 9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Niule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cose non 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pouret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omque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pleier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/ 10 La polle sempre non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amast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lo Deo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menestier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/ 11 E por 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fut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presentede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Maximiien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12 Chi rex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cels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dis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soure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pagiens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13 Il li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enortet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don’t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lei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nonque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chielt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14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Qued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elle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fuiet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nom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christiien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15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Ell’ent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adunet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lo suon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element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: / 16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Melz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sostendreiet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les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empedementz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/ 17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Qu’elle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perdesse sa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virginitet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18 Por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o’s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furet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morte a grand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honestet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19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Enz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enl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fou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getterent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com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arde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tost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20 Elle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copes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non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auret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por 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no’s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coist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21 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czo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no’s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voldrent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concreidre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li rex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pagiens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 / 22 Ad une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spede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li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roveret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tolir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lo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chief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23 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domnizelle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celle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kose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non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contredist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/ 24 Volt lo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seule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lazsier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, si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ruovet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Krist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 / 25 In figure de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colomb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volat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a ciel. / 26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Tuit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oram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que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por nos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degnet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preier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/ 27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Qued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auuisset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de nos Christus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mercit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/ 28 Post la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mort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et a lui nos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laist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venir / 29 Par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souue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/>
                          </a:solidFill>
                        </a:rPr>
                        <a:t>clementia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Perfetta fanciulla fu Eulalia, / bello ebbe il corpo, ancor più bella l’anima. | Vollero vincerla i nemici di Dio, /  vollero farle servire il diavolo. | Ella non ascoltò i malvagi consiglieri, / che volevano farle rinnegare Dio, che regna nei cieli, | né per oro, né per argento, né per abiti lussuosi, / (né) per minaccia (fatta in nome) del re, né per lusinga; | nessuna cosa non la poté mai piegare / (a che) lei fanciulla non amasse sempre il servizio di Dio. | Essa pertanto fu condotta davanti a Massimiano, / che regnava a quel tempo sui pagani. | Egli la esorta – cosa di cui a lei non importa nulla – / ad abbandonare la fede cristiana. | Ella ne rafforza il proprio spirito (?): / sopporterebbe ogni supplizio | piuttosto che perdere la propria purezza. / Per questo subì una morte gloriosa. | Dentro al fuoco la gettarono per bruciarla rapidamente. / (Ma) ella non aveva colpe, e perciò il fuoco non la toccò. | Davanti a questo segno non volle convincersi il re pagano,/ ordinò che con una spada le tagliassero la testa. | La fanciulla non si oppose a tale cosa,/ volle lasciare il mondo, (di questo) supplica Cristo. | In forma di colomba salì al cielo. /Preghiamola tutti, che voglia intercedere per noi | affinché Cristo possa usarci misericordia / dopo la morte e ci lasci venire a lui, | per sua </a:t>
                      </a:r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clemenza. (trad. S. Asperti)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72360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1E901A-69B4-9905-1BDA-2D69C307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9D9048-98B0-4C7A-E740-F9E893F89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BCD3753-7676-E7F5-6341-69660BE5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3714978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89A158-3D8A-2E7C-9BD9-C81996AB0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provenzale- documentarie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786655-A27A-2119-C66D-52045A9EE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Formule augurali IX-X secolo</a:t>
            </a:r>
          </a:p>
          <a:p>
            <a:r>
              <a:rPr lang="it-IT" dirty="0" err="1"/>
              <a:t>Cum</a:t>
            </a:r>
            <a:r>
              <a:rPr lang="it-IT" dirty="0"/>
              <a:t> pisce in </a:t>
            </a:r>
            <a:r>
              <a:rPr lang="it-IT" dirty="0" err="1"/>
              <a:t>aqua</a:t>
            </a:r>
            <a:r>
              <a:rPr lang="it-IT" dirty="0"/>
              <a:t> </a:t>
            </a:r>
            <a:r>
              <a:rPr lang="it-IT" dirty="0" err="1"/>
              <a:t>fregit</a:t>
            </a:r>
            <a:r>
              <a:rPr lang="it-IT" dirty="0"/>
              <a:t> sua ala et </a:t>
            </a:r>
            <a:r>
              <a:rPr lang="it-IT" dirty="0" err="1"/>
              <a:t>resoldé</a:t>
            </a:r>
            <a:r>
              <a:rPr lang="it-IT" dirty="0"/>
              <a:t> / si </a:t>
            </a:r>
            <a:r>
              <a:rPr lang="it-IT" dirty="0" err="1"/>
              <a:t>resold</a:t>
            </a:r>
            <a:r>
              <a:rPr lang="it-IT" dirty="0"/>
              <a:t> in ista </a:t>
            </a:r>
            <a:r>
              <a:rPr lang="it-IT" dirty="0" err="1"/>
              <a:t>mans</a:t>
            </a:r>
            <a:r>
              <a:rPr lang="it-IT" dirty="0"/>
              <a:t> qui </a:t>
            </a:r>
            <a:r>
              <a:rPr lang="it-IT" dirty="0" err="1"/>
              <a:t>deslogé</a:t>
            </a:r>
            <a:br>
              <a:rPr lang="it-IT" dirty="0"/>
            </a:br>
            <a:r>
              <a:rPr lang="it-IT" dirty="0"/>
              <a:t>(Come il pesce nell’acqua ruppe la sua pinna e [</a:t>
            </a:r>
            <a:r>
              <a:rPr lang="it-IT" dirty="0" err="1"/>
              <a:t>quest</a:t>
            </a:r>
            <a:r>
              <a:rPr lang="it-IT" dirty="0"/>
              <a:t>] si risaldò / così </a:t>
            </a:r>
            <a:r>
              <a:rPr lang="it-IT"/>
              <a:t>si risaldi </a:t>
            </a:r>
            <a:r>
              <a:rPr lang="it-IT" dirty="0"/>
              <a:t>in questa [acqua] la mano che si slogò)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DCA6F2D-42C8-D23E-4634-EE04221F9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B85CAA-DA02-D218-94DC-7696ED8A8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0CCA520-6004-0239-F425-ADE72D507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03436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F904D0-F075-F6FE-C4D4-C10DB9DB5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provenzale- letterarie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9AD2DF-18DA-1C91-392E-3BFB0D531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196" y="2713372"/>
            <a:ext cx="5133473" cy="3662139"/>
          </a:xfrm>
        </p:spPr>
        <p:txBody>
          <a:bodyPr/>
          <a:lstStyle/>
          <a:p>
            <a:r>
              <a:rPr lang="it-IT" sz="2400" dirty="0"/>
              <a:t>Nos </a:t>
            </a:r>
            <a:r>
              <a:rPr lang="it-IT" sz="2400" dirty="0" err="1"/>
              <a:t>iove</a:t>
            </a:r>
            <a:r>
              <a:rPr lang="it-IT" sz="2400" dirty="0"/>
              <a:t> </a:t>
            </a:r>
            <a:r>
              <a:rPr lang="it-IT" sz="2400" dirty="0" err="1"/>
              <a:t>omne</a:t>
            </a:r>
            <a:r>
              <a:rPr lang="it-IT" sz="2400" dirty="0"/>
              <a:t>, </a:t>
            </a:r>
            <a:r>
              <a:rPr lang="it-IT" sz="2400" dirty="0" err="1"/>
              <a:t>quandius</a:t>
            </a:r>
            <a:r>
              <a:rPr lang="it-IT" sz="2400" dirty="0"/>
              <a:t> </a:t>
            </a:r>
            <a:r>
              <a:rPr lang="it-IT" sz="2400" dirty="0" err="1"/>
              <a:t>qu’e</a:t>
            </a:r>
            <a:r>
              <a:rPr lang="it-IT" sz="2400" dirty="0"/>
              <a:t> nos </a:t>
            </a:r>
            <a:r>
              <a:rPr lang="it-IT" sz="2400" dirty="0" err="1"/>
              <a:t>estam</a:t>
            </a:r>
            <a:r>
              <a:rPr lang="it-IT" sz="2400" dirty="0"/>
              <a:t>, / de gran follia per </a:t>
            </a:r>
            <a:r>
              <a:rPr lang="it-IT" sz="2400" dirty="0" err="1"/>
              <a:t>folledat</a:t>
            </a:r>
            <a:r>
              <a:rPr lang="it-IT" sz="2400" dirty="0"/>
              <a:t> </a:t>
            </a:r>
            <a:r>
              <a:rPr lang="it-IT" sz="2400" dirty="0" err="1"/>
              <a:t>parllam</a:t>
            </a:r>
            <a:r>
              <a:rPr lang="it-IT" sz="2400" dirty="0"/>
              <a:t> / </a:t>
            </a:r>
            <a:r>
              <a:rPr lang="it-IT" sz="2400" dirty="0" err="1"/>
              <a:t>quar</a:t>
            </a:r>
            <a:r>
              <a:rPr lang="it-IT" sz="2400" dirty="0"/>
              <a:t> no nos membra per cui </a:t>
            </a:r>
            <a:r>
              <a:rPr lang="it-IT" sz="2400" dirty="0" err="1"/>
              <a:t>viuri</a:t>
            </a:r>
            <a:r>
              <a:rPr lang="it-IT" sz="2400" dirty="0"/>
              <a:t> </a:t>
            </a:r>
            <a:r>
              <a:rPr lang="it-IT" sz="2400" dirty="0" err="1"/>
              <a:t>esperam</a:t>
            </a:r>
            <a:r>
              <a:rPr lang="it-IT" sz="2400" dirty="0"/>
              <a:t>, / qui nos soste, tan </a:t>
            </a:r>
            <a:r>
              <a:rPr lang="it-IT" sz="2400" dirty="0" err="1"/>
              <a:t>quan</a:t>
            </a:r>
            <a:r>
              <a:rPr lang="it-IT" sz="2400" dirty="0"/>
              <a:t> per terra </a:t>
            </a:r>
            <a:r>
              <a:rPr lang="it-IT" sz="2400" dirty="0" err="1"/>
              <a:t>annam</a:t>
            </a:r>
            <a:r>
              <a:rPr lang="it-IT" sz="2400" dirty="0"/>
              <a:t> / e qui nos </a:t>
            </a:r>
            <a:r>
              <a:rPr lang="it-IT" sz="2400" dirty="0" err="1"/>
              <a:t>pais</a:t>
            </a:r>
            <a:r>
              <a:rPr lang="it-IT" sz="2400" dirty="0"/>
              <a:t>, </a:t>
            </a:r>
            <a:r>
              <a:rPr lang="it-IT" sz="2400" dirty="0" err="1"/>
              <a:t>que</a:t>
            </a:r>
            <a:r>
              <a:rPr lang="it-IT" sz="2400" dirty="0"/>
              <a:t> no </a:t>
            </a:r>
            <a:r>
              <a:rPr lang="it-IT" sz="2400" dirty="0" err="1"/>
              <a:t>murem</a:t>
            </a:r>
            <a:r>
              <a:rPr lang="it-IT" sz="2400" dirty="0"/>
              <a:t> de </a:t>
            </a:r>
            <a:r>
              <a:rPr lang="it-IT" sz="2400" dirty="0" err="1"/>
              <a:t>fam</a:t>
            </a:r>
            <a:r>
              <a:rPr lang="it-IT" sz="2400" dirty="0"/>
              <a:t> / per cui </a:t>
            </a:r>
            <a:r>
              <a:rPr lang="it-IT" sz="2400" dirty="0" err="1"/>
              <a:t>salv</a:t>
            </a:r>
            <a:r>
              <a:rPr lang="it-IT" sz="2400" dirty="0"/>
              <a:t> </a:t>
            </a:r>
            <a:r>
              <a:rPr lang="it-IT" sz="2400" dirty="0" err="1"/>
              <a:t>esmes</a:t>
            </a:r>
            <a:r>
              <a:rPr lang="it-IT" sz="2400" dirty="0"/>
              <a:t> per pur tan </a:t>
            </a:r>
            <a:r>
              <a:rPr lang="it-IT" sz="2400" dirty="0" err="1"/>
              <a:t>que.ll</a:t>
            </a:r>
            <a:r>
              <a:rPr lang="it-IT" sz="2400" dirty="0"/>
              <a:t> </a:t>
            </a:r>
            <a:r>
              <a:rPr lang="it-IT" sz="2400" dirty="0" err="1"/>
              <a:t>claman</a:t>
            </a:r>
            <a:endParaRPr lang="it-IT" sz="2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C9A777-5BCB-5BA6-AD9B-CEF55B67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CCAC38-B45F-7CB8-D568-FDB1EF94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1C15120-5E5C-4C70-D143-FA1D06840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4289821-F14B-4891-DCE0-C3D2C632F0A5}"/>
              </a:ext>
            </a:extLst>
          </p:cNvPr>
          <p:cNvSpPr txBox="1"/>
          <p:nvPr/>
        </p:nvSpPr>
        <p:spPr>
          <a:xfrm>
            <a:off x="5710989" y="2713372"/>
            <a:ext cx="569494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Noi, giovani, quando siamo tra di noi / di cose non lodevoli per leggerezza parliamo / [questo] perché non ci ricordiamo di colui dal quale aspettiamo la vita eterna / che ci sostiene per il tempo in cui vaghiamo sulla terra / e che ci nutre, affinché non moriamo di fame  / e grazie al quale  veniamo salvati , purché lo invochiamo pregando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88EC380-26DD-7319-83F8-AC7E8EF97012}"/>
              </a:ext>
            </a:extLst>
          </p:cNvPr>
          <p:cNvSpPr txBox="1"/>
          <p:nvPr/>
        </p:nvSpPr>
        <p:spPr>
          <a:xfrm>
            <a:off x="786063" y="1251284"/>
            <a:ext cx="10619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/>
              <a:t>Boeci</a:t>
            </a:r>
            <a:r>
              <a:rPr lang="it-IT" sz="2400" dirty="0"/>
              <a:t>, XI secolo </a:t>
            </a:r>
          </a:p>
        </p:txBody>
      </p:sp>
    </p:spTree>
    <p:extLst>
      <p:ext uri="{BB962C8B-B14F-4D97-AF65-F5344CB8AC3E}">
        <p14:creationId xmlns:p14="http://schemas.microsoft.com/office/powerpoint/2010/main" val="1909783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A6ADCD-0860-A929-9BB3-9323A377E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castigliana- documentarie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FCF3C6-2B35-1605-0DA6-0A6CF21C7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147572"/>
            <a:ext cx="10287000" cy="522114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it-IT" sz="8000" i="1" dirty="0" err="1"/>
              <a:t>Nodicia</a:t>
            </a:r>
            <a:r>
              <a:rPr lang="it-IT" sz="8000" i="1" dirty="0"/>
              <a:t> de </a:t>
            </a:r>
            <a:r>
              <a:rPr lang="it-IT" sz="8000" i="1" dirty="0" err="1"/>
              <a:t>kesos</a:t>
            </a:r>
            <a:r>
              <a:rPr lang="it-IT" sz="8000" dirty="0"/>
              <a:t>, X secolo ex.</a:t>
            </a:r>
          </a:p>
          <a:p>
            <a:endParaRPr lang="it-IT" sz="4900" dirty="0"/>
          </a:p>
          <a:p>
            <a:r>
              <a:rPr lang="it-IT" sz="6400" dirty="0"/>
              <a:t>1 colonna</a:t>
            </a:r>
          </a:p>
          <a:p>
            <a:r>
              <a:rPr lang="it-IT" sz="6400" dirty="0"/>
              <a:t>1 </a:t>
            </a:r>
            <a:r>
              <a:rPr lang="it-IT" sz="6400" dirty="0" err="1"/>
              <a:t>Nodicia</a:t>
            </a:r>
            <a:r>
              <a:rPr lang="it-IT" sz="6400" dirty="0"/>
              <a:t> de</a:t>
            </a:r>
          </a:p>
          <a:p>
            <a:r>
              <a:rPr lang="it-IT" sz="6400" dirty="0"/>
              <a:t>2 </a:t>
            </a:r>
            <a:r>
              <a:rPr lang="it-IT" sz="6400" dirty="0" err="1"/>
              <a:t>kesos</a:t>
            </a:r>
            <a:r>
              <a:rPr lang="it-IT" sz="6400" dirty="0"/>
              <a:t> </a:t>
            </a:r>
            <a:r>
              <a:rPr lang="it-IT" sz="6400" dirty="0" err="1"/>
              <a:t>que</a:t>
            </a:r>
            <a:endParaRPr lang="it-IT" sz="6400" dirty="0"/>
          </a:p>
          <a:p>
            <a:r>
              <a:rPr lang="it-IT" sz="6400" dirty="0"/>
              <a:t>3 </a:t>
            </a:r>
            <a:r>
              <a:rPr lang="it-IT" sz="6400" dirty="0" err="1"/>
              <a:t>espisit</a:t>
            </a:r>
            <a:r>
              <a:rPr lang="it-IT" sz="6400" dirty="0"/>
              <a:t> </a:t>
            </a:r>
            <a:r>
              <a:rPr lang="it-IT" sz="6400" dirty="0" err="1"/>
              <a:t>frater</a:t>
            </a:r>
            <a:endParaRPr lang="it-IT" sz="6400" dirty="0"/>
          </a:p>
          <a:p>
            <a:r>
              <a:rPr lang="it-IT" sz="6400" dirty="0"/>
              <a:t>4 </a:t>
            </a:r>
            <a:r>
              <a:rPr lang="it-IT" sz="6400" dirty="0" err="1"/>
              <a:t>Semeno</a:t>
            </a:r>
            <a:r>
              <a:rPr lang="it-IT" sz="6400" dirty="0"/>
              <a:t>: </a:t>
            </a:r>
            <a:r>
              <a:rPr lang="it-IT" sz="6400" dirty="0" err="1"/>
              <a:t>jn</a:t>
            </a:r>
            <a:r>
              <a:rPr lang="it-IT" sz="6400" dirty="0"/>
              <a:t> labore</a:t>
            </a:r>
          </a:p>
          <a:p>
            <a:r>
              <a:rPr lang="it-IT" sz="6400" dirty="0"/>
              <a:t>5 de </a:t>
            </a:r>
            <a:r>
              <a:rPr lang="it-IT" sz="6400" dirty="0" err="1"/>
              <a:t>fratres</a:t>
            </a:r>
            <a:r>
              <a:rPr lang="it-IT" sz="6400" dirty="0"/>
              <a:t> </a:t>
            </a:r>
            <a:r>
              <a:rPr lang="it-IT" sz="6400" dirty="0" err="1"/>
              <a:t>jn</a:t>
            </a:r>
            <a:r>
              <a:rPr lang="it-IT" sz="6400" dirty="0"/>
              <a:t> ilo </a:t>
            </a:r>
            <a:r>
              <a:rPr lang="it-IT" sz="6400" dirty="0" err="1"/>
              <a:t>ba</a:t>
            </a:r>
            <a:r>
              <a:rPr lang="it-IT" sz="6400" dirty="0"/>
              <a:t>-</a:t>
            </a:r>
          </a:p>
          <a:p>
            <a:r>
              <a:rPr lang="it-IT" sz="6400" dirty="0"/>
              <a:t>6 celare</a:t>
            </a:r>
          </a:p>
          <a:p>
            <a:r>
              <a:rPr lang="it-IT" sz="6400" dirty="0"/>
              <a:t>7 de </a:t>
            </a:r>
            <a:r>
              <a:rPr lang="it-IT" sz="6400" dirty="0" err="1"/>
              <a:t>cirka</a:t>
            </a:r>
            <a:r>
              <a:rPr lang="it-IT" sz="6400" dirty="0"/>
              <a:t> </a:t>
            </a:r>
            <a:r>
              <a:rPr lang="it-IT" sz="6400" dirty="0" err="1"/>
              <a:t>Sancte</a:t>
            </a:r>
            <a:r>
              <a:rPr lang="it-IT" sz="6400" dirty="0"/>
              <a:t> Ius-</a:t>
            </a:r>
          </a:p>
          <a:p>
            <a:r>
              <a:rPr lang="it-IT" sz="6400" dirty="0"/>
              <a:t>8 te, </a:t>
            </a:r>
            <a:r>
              <a:rPr lang="it-IT" sz="6400" dirty="0" err="1"/>
              <a:t>kesos</a:t>
            </a:r>
            <a:r>
              <a:rPr lang="it-IT" sz="6400" dirty="0"/>
              <a:t> U; </a:t>
            </a:r>
            <a:r>
              <a:rPr lang="it-IT" sz="6400" dirty="0" err="1"/>
              <a:t>jn</a:t>
            </a:r>
            <a:r>
              <a:rPr lang="it-IT" sz="6400" dirty="0"/>
              <a:t> ilo</a:t>
            </a:r>
          </a:p>
          <a:p>
            <a:r>
              <a:rPr lang="it-IT" sz="6400" dirty="0"/>
              <a:t>9 alio de apate,</a:t>
            </a:r>
          </a:p>
          <a:p>
            <a:r>
              <a:rPr lang="it-IT" sz="6400" dirty="0"/>
              <a:t>10 II </a:t>
            </a:r>
            <a:r>
              <a:rPr lang="it-IT" sz="6400" dirty="0" err="1"/>
              <a:t>kesos</a:t>
            </a:r>
            <a:r>
              <a:rPr lang="it-IT" sz="6400" dirty="0"/>
              <a:t>; en qu[e]</a:t>
            </a:r>
          </a:p>
          <a:p>
            <a:r>
              <a:rPr lang="it-IT" sz="6400" dirty="0"/>
              <a:t>11 </a:t>
            </a:r>
            <a:r>
              <a:rPr lang="it-IT" sz="6400" dirty="0" err="1"/>
              <a:t>puseron</a:t>
            </a:r>
            <a:r>
              <a:rPr lang="it-IT" sz="6400" dirty="0"/>
              <a:t> </a:t>
            </a:r>
            <a:r>
              <a:rPr lang="it-IT" sz="6400" dirty="0" err="1"/>
              <a:t>ogano</a:t>
            </a:r>
            <a:r>
              <a:rPr lang="it-IT" sz="6400" dirty="0"/>
              <a:t>,</a:t>
            </a:r>
          </a:p>
          <a:p>
            <a:r>
              <a:rPr lang="it-IT" sz="6400" dirty="0"/>
              <a:t>12 </a:t>
            </a:r>
            <a:r>
              <a:rPr lang="it-IT" sz="6400" dirty="0" err="1"/>
              <a:t>kesos</a:t>
            </a:r>
            <a:r>
              <a:rPr lang="it-IT" sz="6400" dirty="0"/>
              <a:t> IIII; </a:t>
            </a:r>
            <a:r>
              <a:rPr lang="it-IT" sz="6400" dirty="0" err="1"/>
              <a:t>jn</a:t>
            </a:r>
            <a:r>
              <a:rPr lang="it-IT" sz="6400" dirty="0"/>
              <a:t> ilo</a:t>
            </a:r>
          </a:p>
          <a:p>
            <a:r>
              <a:rPr lang="it-IT" sz="6400" dirty="0"/>
              <a:t>13 de </a:t>
            </a:r>
            <a:r>
              <a:rPr lang="it-IT" sz="6400" dirty="0" err="1"/>
              <a:t>Kastrelo</a:t>
            </a:r>
            <a:r>
              <a:rPr lang="it-IT" sz="6400" dirty="0"/>
              <a:t>, I;</a:t>
            </a:r>
          </a:p>
          <a:p>
            <a:r>
              <a:rPr lang="it-IT" sz="6400" dirty="0"/>
              <a:t>14 </a:t>
            </a:r>
            <a:r>
              <a:rPr lang="it-IT" sz="6400" dirty="0" err="1"/>
              <a:t>jn</a:t>
            </a:r>
            <a:r>
              <a:rPr lang="it-IT" sz="6400" dirty="0"/>
              <a:t> ila </a:t>
            </a:r>
            <a:r>
              <a:rPr lang="it-IT" sz="6400" dirty="0" err="1"/>
              <a:t>uinia</a:t>
            </a:r>
            <a:r>
              <a:rPr lang="it-IT" sz="6400" dirty="0"/>
              <a:t> </a:t>
            </a:r>
            <a:r>
              <a:rPr lang="it-IT" sz="6400" dirty="0" err="1"/>
              <a:t>majore</a:t>
            </a:r>
            <a:r>
              <a:rPr lang="it-IT" sz="6400" dirty="0"/>
              <a:t>, //</a:t>
            </a:r>
          </a:p>
          <a:p>
            <a:r>
              <a:rPr lang="it-IT" sz="6400" dirty="0"/>
              <a:t>15 II;</a:t>
            </a:r>
          </a:p>
          <a:p>
            <a:endParaRPr lang="it-IT" sz="6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812527-6D99-F842-93A8-676C5A72A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F2CF71-E296-ECAA-D2BC-D4C0A9B5B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6F0BA77-D26D-E328-42B8-F23FC8B6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533946-0E0D-1151-479F-BCECBA2C5561}"/>
              </a:ext>
            </a:extLst>
          </p:cNvPr>
          <p:cNvSpPr txBox="1"/>
          <p:nvPr/>
        </p:nvSpPr>
        <p:spPr>
          <a:xfrm>
            <a:off x="6481011" y="1022483"/>
            <a:ext cx="41414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/>
          </a:p>
          <a:p>
            <a:endParaRPr lang="it-IT" sz="1600" dirty="0"/>
          </a:p>
          <a:p>
            <a:r>
              <a:rPr lang="it-IT" sz="1600" dirty="0"/>
              <a:t>2 colonna</a:t>
            </a:r>
          </a:p>
          <a:p>
            <a:r>
              <a:rPr lang="it-IT" sz="1600" dirty="0"/>
              <a:t>16 </a:t>
            </a:r>
            <a:r>
              <a:rPr lang="it-IT" sz="1600" dirty="0" err="1"/>
              <a:t>que</a:t>
            </a:r>
            <a:r>
              <a:rPr lang="it-IT" sz="1600" dirty="0"/>
              <a:t> </a:t>
            </a:r>
            <a:r>
              <a:rPr lang="it-IT" sz="1600" dirty="0" err="1"/>
              <a:t>lebaron</a:t>
            </a:r>
            <a:r>
              <a:rPr lang="it-IT" sz="1600" dirty="0"/>
              <a:t> en </a:t>
            </a:r>
            <a:r>
              <a:rPr lang="it-IT" sz="1600" dirty="0" err="1"/>
              <a:t>fosado</a:t>
            </a:r>
            <a:r>
              <a:rPr lang="it-IT" sz="1600" dirty="0"/>
              <a:t>,</a:t>
            </a:r>
          </a:p>
          <a:p>
            <a:r>
              <a:rPr lang="it-IT" sz="1600" dirty="0"/>
              <a:t>17 II, ad ila </a:t>
            </a:r>
            <a:r>
              <a:rPr lang="it-IT" sz="1600" dirty="0" err="1"/>
              <a:t>tore</a:t>
            </a:r>
            <a:r>
              <a:rPr lang="it-IT" sz="1600" dirty="0"/>
              <a:t>;</a:t>
            </a:r>
          </a:p>
          <a:p>
            <a:r>
              <a:rPr lang="it-IT" sz="1600" dirty="0"/>
              <a:t>18 </a:t>
            </a:r>
            <a:r>
              <a:rPr lang="it-IT" sz="1600" dirty="0" err="1"/>
              <a:t>que</a:t>
            </a:r>
            <a:r>
              <a:rPr lang="it-IT" sz="1600" dirty="0"/>
              <a:t> [le]</a:t>
            </a:r>
            <a:r>
              <a:rPr lang="it-IT" sz="1600" dirty="0" err="1"/>
              <a:t>baron</a:t>
            </a:r>
            <a:r>
              <a:rPr lang="it-IT" sz="1600" dirty="0"/>
              <a:t> a </a:t>
            </a:r>
            <a:r>
              <a:rPr lang="it-IT" sz="1600" dirty="0" err="1"/>
              <a:t>Cegia</a:t>
            </a:r>
            <a:r>
              <a:rPr lang="it-IT" sz="1600" dirty="0"/>
              <a:t>,</a:t>
            </a:r>
          </a:p>
          <a:p>
            <a:r>
              <a:rPr lang="it-IT" sz="1600" dirty="0"/>
              <a:t>19 II, quando la talia-</a:t>
            </a:r>
          </a:p>
          <a:p>
            <a:r>
              <a:rPr lang="it-IT" sz="1600" dirty="0"/>
              <a:t>20 </a:t>
            </a:r>
            <a:r>
              <a:rPr lang="it-IT" sz="1600" dirty="0" err="1"/>
              <a:t>ron</a:t>
            </a:r>
            <a:r>
              <a:rPr lang="it-IT" sz="1600" dirty="0"/>
              <a:t> </a:t>
            </a:r>
            <a:r>
              <a:rPr lang="it-IT" sz="1600" dirty="0" err="1"/>
              <a:t>jla</a:t>
            </a:r>
            <a:r>
              <a:rPr lang="it-IT" sz="1600" dirty="0"/>
              <a:t> mesa; II </a:t>
            </a:r>
            <a:r>
              <a:rPr lang="it-IT" sz="1600" dirty="0" err="1"/>
              <a:t>que</a:t>
            </a:r>
            <a:endParaRPr lang="it-IT" sz="1600" dirty="0"/>
          </a:p>
          <a:p>
            <a:r>
              <a:rPr lang="it-IT" sz="1600" dirty="0"/>
              <a:t>21 </a:t>
            </a:r>
            <a:r>
              <a:rPr lang="it-IT" sz="1600" dirty="0" err="1"/>
              <a:t>lebaron</a:t>
            </a:r>
            <a:r>
              <a:rPr lang="it-IT" sz="1600" dirty="0"/>
              <a:t> </a:t>
            </a:r>
            <a:r>
              <a:rPr lang="it-IT" sz="1600" dirty="0" err="1"/>
              <a:t>Lejone</a:t>
            </a:r>
            <a:r>
              <a:rPr lang="it-IT" sz="1600" dirty="0"/>
              <a:t>; II</a:t>
            </a:r>
          </a:p>
          <a:p>
            <a:r>
              <a:rPr lang="it-IT" sz="1600" dirty="0"/>
              <a:t>...s...en</a:t>
            </a:r>
          </a:p>
          <a:p>
            <a:r>
              <a:rPr lang="it-IT" sz="1600" dirty="0"/>
              <a:t>u...re...</a:t>
            </a:r>
          </a:p>
          <a:p>
            <a:r>
              <a:rPr lang="it-IT" sz="1600" dirty="0"/>
              <a:t>24...</a:t>
            </a:r>
            <a:r>
              <a:rPr lang="it-IT" sz="1600" dirty="0" err="1"/>
              <a:t>que</a:t>
            </a:r>
            <a:r>
              <a:rPr lang="it-IT" sz="1600" dirty="0"/>
              <a:t>...</a:t>
            </a:r>
          </a:p>
          <a:p>
            <a:r>
              <a:rPr lang="it-IT" sz="1600" dirty="0"/>
              <a:t>... c...</a:t>
            </a:r>
          </a:p>
          <a:p>
            <a:r>
              <a:rPr lang="it-IT" sz="1600" dirty="0"/>
              <a:t>...e...u...</a:t>
            </a:r>
          </a:p>
          <a:p>
            <a:r>
              <a:rPr lang="it-IT" sz="1600" dirty="0"/>
              <a:t>27 ... alio (?)…</a:t>
            </a:r>
          </a:p>
          <a:p>
            <a:r>
              <a:rPr lang="it-IT" sz="1600" dirty="0"/>
              <a:t>g... </a:t>
            </a:r>
            <a:r>
              <a:rPr lang="it-IT" sz="1600" dirty="0" err="1"/>
              <a:t>Uane</a:t>
            </a:r>
            <a:r>
              <a:rPr lang="it-IT" sz="1600" dirty="0"/>
              <a:t> </a:t>
            </a:r>
            <a:r>
              <a:rPr lang="it-IT" sz="1600" dirty="0" err="1"/>
              <a:t>Ece</a:t>
            </a:r>
            <a:r>
              <a:rPr lang="it-IT" sz="1600" dirty="0"/>
              <a:t>; alio </a:t>
            </a:r>
            <a:r>
              <a:rPr lang="it-IT" sz="1600" dirty="0" err="1"/>
              <a:t>ke</a:t>
            </a:r>
            <a:r>
              <a:rPr lang="it-IT" sz="1600" dirty="0"/>
              <a:t> le</a:t>
            </a:r>
          </a:p>
          <a:p>
            <a:r>
              <a:rPr lang="it-IT" sz="1600" dirty="0"/>
              <a:t>30 </a:t>
            </a:r>
            <a:r>
              <a:rPr lang="it-IT" sz="1600" dirty="0" err="1"/>
              <a:t>ba</a:t>
            </a:r>
            <a:r>
              <a:rPr lang="it-IT" sz="1600" dirty="0"/>
              <a:t> de </a:t>
            </a:r>
            <a:r>
              <a:rPr lang="it-IT" sz="1600" dirty="0" err="1"/>
              <a:t>sopbrino</a:t>
            </a:r>
            <a:r>
              <a:rPr lang="it-IT" sz="1600" dirty="0"/>
              <a:t> de </a:t>
            </a:r>
            <a:r>
              <a:rPr lang="it-IT" sz="1600" dirty="0" err="1"/>
              <a:t>Gomi</a:t>
            </a:r>
            <a:endParaRPr lang="it-IT" sz="1600" dirty="0"/>
          </a:p>
          <a:p>
            <a:r>
              <a:rPr lang="it-IT" sz="1600" dirty="0"/>
              <a:t>31 de do...a...; IIII </a:t>
            </a:r>
            <a:r>
              <a:rPr lang="it-IT" sz="1600" dirty="0" err="1"/>
              <a:t>que</a:t>
            </a:r>
            <a:r>
              <a:rPr lang="it-IT" sz="1600" dirty="0"/>
              <a:t> </a:t>
            </a:r>
            <a:r>
              <a:rPr lang="it-IT" sz="1600" dirty="0" err="1"/>
              <a:t>espi</a:t>
            </a:r>
            <a:r>
              <a:rPr lang="it-IT" sz="1600" dirty="0"/>
              <a:t>-</a:t>
            </a:r>
          </a:p>
          <a:p>
            <a:r>
              <a:rPr lang="it-IT" sz="1600" dirty="0"/>
              <a:t>32 </a:t>
            </a:r>
            <a:r>
              <a:rPr lang="it-IT" sz="1600" dirty="0" err="1"/>
              <a:t>seron</a:t>
            </a:r>
            <a:r>
              <a:rPr lang="it-IT" sz="1600" dirty="0"/>
              <a:t> quando </a:t>
            </a:r>
            <a:r>
              <a:rPr lang="it-IT" sz="1600" dirty="0" err="1"/>
              <a:t>llo</a:t>
            </a:r>
            <a:r>
              <a:rPr lang="it-IT" sz="1600" dirty="0"/>
              <a:t> rege</a:t>
            </a:r>
          </a:p>
          <a:p>
            <a:r>
              <a:rPr lang="it-IT" sz="1600" dirty="0"/>
              <a:t>33 </a:t>
            </a:r>
            <a:r>
              <a:rPr lang="it-IT" sz="1600" dirty="0" err="1"/>
              <a:t>uenit</a:t>
            </a:r>
            <a:r>
              <a:rPr lang="it-IT" sz="1600" dirty="0"/>
              <a:t> ad </a:t>
            </a:r>
            <a:r>
              <a:rPr lang="it-IT" sz="1600" dirty="0" err="1"/>
              <a:t>Rocola</a:t>
            </a:r>
            <a:r>
              <a:rPr lang="it-IT" sz="1600" dirty="0"/>
              <a:t>;</a:t>
            </a:r>
          </a:p>
          <a:p>
            <a:r>
              <a:rPr lang="it-IT" sz="1600" dirty="0"/>
              <a:t>34 I qua </a:t>
            </a:r>
            <a:r>
              <a:rPr lang="it-IT" sz="1600" dirty="0" err="1"/>
              <a:t>Salbatore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590971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5A5AAA-1AEA-17B1-CE28-78DFAA91F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castigliana- letterarie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22330D-E544-E9E3-A681-9279E2D8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144" y="1788207"/>
            <a:ext cx="5438274" cy="4854650"/>
          </a:xfrm>
        </p:spPr>
        <p:txBody>
          <a:bodyPr>
            <a:normAutofit/>
          </a:bodyPr>
          <a:lstStyle/>
          <a:p>
            <a:pPr algn="l"/>
            <a:r>
              <a:rPr lang="es-ES" sz="2200" dirty="0"/>
              <a:t>De los </a:t>
            </a:r>
            <a:r>
              <a:rPr lang="es-ES" sz="2200" dirty="0" err="1"/>
              <a:t>sos</a:t>
            </a:r>
            <a:r>
              <a:rPr lang="es-ES" sz="2200" dirty="0"/>
              <a:t> ojos tan </a:t>
            </a:r>
            <a:r>
              <a:rPr lang="es-ES" sz="2200" dirty="0" err="1"/>
              <a:t>fuertemientre</a:t>
            </a:r>
            <a:r>
              <a:rPr lang="es-ES" sz="2200" dirty="0"/>
              <a:t> llorando, </a:t>
            </a:r>
            <a:r>
              <a:rPr lang="es-ES" sz="2200" dirty="0" err="1"/>
              <a:t>tornava</a:t>
            </a:r>
            <a:r>
              <a:rPr lang="es-ES" sz="2200" dirty="0"/>
              <a:t> la </a:t>
            </a:r>
            <a:r>
              <a:rPr lang="es-ES" sz="2200" dirty="0" err="1"/>
              <a:t>cabeça</a:t>
            </a:r>
            <a:r>
              <a:rPr lang="es-ES" sz="2200" dirty="0"/>
              <a:t> y </a:t>
            </a:r>
            <a:r>
              <a:rPr lang="es-ES" sz="2200" dirty="0" err="1"/>
              <a:t>estávalos</a:t>
            </a:r>
            <a:r>
              <a:rPr lang="es-ES" sz="2200" dirty="0"/>
              <a:t> catando. </a:t>
            </a:r>
            <a:br>
              <a:rPr lang="es-ES" sz="2200" dirty="0"/>
            </a:br>
            <a:r>
              <a:rPr lang="es-ES" sz="2200" dirty="0"/>
              <a:t>Vio puertas abiertas e </a:t>
            </a:r>
            <a:r>
              <a:rPr lang="es-ES" sz="2200" dirty="0" err="1"/>
              <a:t>uços</a:t>
            </a:r>
            <a:r>
              <a:rPr lang="es-ES" sz="2200" dirty="0"/>
              <a:t> sin cañados,</a:t>
            </a:r>
            <a:br>
              <a:rPr lang="es-ES" sz="2200" dirty="0"/>
            </a:br>
            <a:r>
              <a:rPr lang="es-ES" sz="2200" dirty="0"/>
              <a:t>alcándaras </a:t>
            </a:r>
            <a:r>
              <a:rPr lang="es-ES" sz="2200" dirty="0" err="1"/>
              <a:t>vazias</a:t>
            </a:r>
            <a:r>
              <a:rPr lang="es-ES" sz="2200" dirty="0"/>
              <a:t>, sin </a:t>
            </a:r>
            <a:r>
              <a:rPr lang="es-ES" sz="2200" dirty="0" err="1"/>
              <a:t>pielles</a:t>
            </a:r>
            <a:r>
              <a:rPr lang="es-ES" sz="2200" dirty="0"/>
              <a:t> e sin mantos</a:t>
            </a:r>
            <a:br>
              <a:rPr lang="es-ES" sz="2200" dirty="0"/>
            </a:br>
            <a:r>
              <a:rPr lang="es-ES" sz="2200" dirty="0"/>
              <a:t>e sin falcones e sin </a:t>
            </a:r>
            <a:r>
              <a:rPr lang="es-ES" sz="2200" dirty="0" err="1"/>
              <a:t>adtores</a:t>
            </a:r>
            <a:r>
              <a:rPr lang="es-ES" sz="2200" dirty="0"/>
              <a:t> mudados.</a:t>
            </a:r>
            <a:br>
              <a:rPr lang="es-ES" sz="2200" dirty="0"/>
            </a:br>
            <a:r>
              <a:rPr lang="it-IT" sz="2200" dirty="0" err="1"/>
              <a:t>Sospiró</a:t>
            </a:r>
            <a:r>
              <a:rPr lang="it-IT" sz="2200" dirty="0"/>
              <a:t> Mio Cid, ca </a:t>
            </a:r>
            <a:r>
              <a:rPr lang="it-IT" sz="2200" dirty="0" err="1"/>
              <a:t>mucho</a:t>
            </a:r>
            <a:r>
              <a:rPr lang="it-IT" sz="2200" dirty="0"/>
              <a:t> </a:t>
            </a:r>
            <a:r>
              <a:rPr lang="it-IT" sz="2200" dirty="0" err="1"/>
              <a:t>avié</a:t>
            </a:r>
            <a:r>
              <a:rPr lang="it-IT" sz="2200" dirty="0"/>
              <a:t> </a:t>
            </a:r>
            <a:r>
              <a:rPr lang="it-IT" sz="2200" dirty="0" err="1"/>
              <a:t>grandes</a:t>
            </a:r>
            <a:r>
              <a:rPr lang="it-IT" sz="2200" dirty="0"/>
              <a:t> </a:t>
            </a:r>
            <a:r>
              <a:rPr lang="it-IT" sz="2200" dirty="0" err="1"/>
              <a:t>cuidados</a:t>
            </a:r>
            <a:r>
              <a:rPr lang="it-IT" sz="2200" dirty="0"/>
              <a:t>;</a:t>
            </a:r>
            <a:br>
              <a:rPr lang="it-IT" sz="2200" dirty="0"/>
            </a:br>
            <a:r>
              <a:rPr lang="es-ES" sz="2200" dirty="0"/>
              <a:t>fabló Mio Cid bien e tan mesurado:</a:t>
            </a:r>
            <a:br>
              <a:rPr lang="es-ES" sz="2200" dirty="0"/>
            </a:br>
            <a:r>
              <a:rPr lang="es-ES" sz="2200" dirty="0"/>
              <a:t>«¡Grado a ti, Señor, Padre que estás en alto! </a:t>
            </a:r>
            <a:br>
              <a:rPr lang="es-ES" sz="2200" dirty="0"/>
            </a:br>
            <a:r>
              <a:rPr lang="es-ES" sz="2200" dirty="0"/>
              <a:t>¡Esto me han </a:t>
            </a:r>
            <a:r>
              <a:rPr lang="es-ES" sz="2200" dirty="0" err="1"/>
              <a:t>buelto</a:t>
            </a:r>
            <a:r>
              <a:rPr lang="es-ES" sz="2200" dirty="0"/>
              <a:t> </a:t>
            </a:r>
            <a:r>
              <a:rPr lang="es-ES" sz="2200" dirty="0" err="1"/>
              <a:t>mios</a:t>
            </a:r>
            <a:r>
              <a:rPr lang="es-ES" sz="2200" dirty="0"/>
              <a:t> enemigos malos!»</a:t>
            </a:r>
            <a:endParaRPr lang="it-IT" sz="22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0FE959E-3BED-9367-FC88-0F0AED96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E7BDF2-9B1D-ED7D-07F7-30AE550F9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34D46E-D95B-DB4C-3AD6-480BE1C62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C1195E-0541-3320-316C-B99751F26D3C}"/>
              </a:ext>
            </a:extLst>
          </p:cNvPr>
          <p:cNvSpPr txBox="1"/>
          <p:nvPr/>
        </p:nvSpPr>
        <p:spPr>
          <a:xfrm>
            <a:off x="5829418" y="1788207"/>
            <a:ext cx="597143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Dai suoi occhi, tanto amaramente </a:t>
            </a:r>
            <a:br>
              <a:rPr lang="it-IT" sz="2200" dirty="0"/>
            </a:br>
            <a:r>
              <a:rPr lang="it-IT" sz="2200" dirty="0"/>
              <a:t>piangendo, volgeva il capo e li fermava</a:t>
            </a:r>
          </a:p>
          <a:p>
            <a:r>
              <a:rPr lang="it-IT" sz="2200" dirty="0"/>
              <a:t>A guardare.</a:t>
            </a:r>
          </a:p>
          <a:p>
            <a:r>
              <a:rPr lang="it-IT" sz="2200" dirty="0"/>
              <a:t>Vide porte aperte e usci senza catene</a:t>
            </a:r>
          </a:p>
          <a:p>
            <a:r>
              <a:rPr lang="it-IT" sz="2200" dirty="0"/>
              <a:t>Le pertiche spoglie senza pelli né manti</a:t>
            </a:r>
          </a:p>
          <a:p>
            <a:r>
              <a:rPr lang="it-IT" sz="2200" dirty="0"/>
              <a:t>E senza falconi e senza astori mutati.</a:t>
            </a:r>
          </a:p>
          <a:p>
            <a:r>
              <a:rPr lang="it-IT" sz="2200" dirty="0"/>
              <a:t>Sospirò il mio </a:t>
            </a:r>
            <a:r>
              <a:rPr lang="it-IT" sz="2200" dirty="0" err="1"/>
              <a:t>Çid</a:t>
            </a:r>
            <a:r>
              <a:rPr lang="it-IT" sz="2200" dirty="0"/>
              <a:t> perché aveva grandi </a:t>
            </a:r>
          </a:p>
          <a:p>
            <a:r>
              <a:rPr lang="it-IT" sz="2200" dirty="0"/>
              <a:t>Preoccupazioni,</a:t>
            </a:r>
          </a:p>
          <a:p>
            <a:r>
              <a:rPr lang="it-IT" sz="2200" dirty="0"/>
              <a:t>Parlò il </a:t>
            </a:r>
            <a:r>
              <a:rPr lang="it-IT" sz="2200" dirty="0" err="1"/>
              <a:t>Çid</a:t>
            </a:r>
            <a:r>
              <a:rPr lang="it-IT" sz="2200" dirty="0"/>
              <a:t> bene e con saggezza:</a:t>
            </a:r>
            <a:br>
              <a:rPr lang="it-IT" sz="2200" dirty="0"/>
            </a:br>
            <a:r>
              <a:rPr lang="it-IT" sz="2200" dirty="0"/>
              <a:t>«Ti sono grato, Signore, Padre che stai in alto!</a:t>
            </a:r>
            <a:br>
              <a:rPr lang="it-IT" sz="2200" dirty="0"/>
            </a:br>
            <a:r>
              <a:rPr lang="it-IT" sz="2200" dirty="0"/>
              <a:t>Questo hanno voluto per me i miei nemici.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767A092-61ED-D279-5126-DB01DE7199CE}"/>
              </a:ext>
            </a:extLst>
          </p:cNvPr>
          <p:cNvSpPr txBox="1"/>
          <p:nvPr/>
        </p:nvSpPr>
        <p:spPr>
          <a:xfrm>
            <a:off x="1344706" y="1158890"/>
            <a:ext cx="1022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it-IT" sz="2400" dirty="0"/>
              <a:t>Cantar de mio Cid – XIII secolo</a:t>
            </a:r>
          </a:p>
        </p:txBody>
      </p:sp>
    </p:spTree>
    <p:extLst>
      <p:ext uri="{BB962C8B-B14F-4D97-AF65-F5344CB8AC3E}">
        <p14:creationId xmlns:p14="http://schemas.microsoft.com/office/powerpoint/2010/main" val="4230822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840CD1-C46F-B46B-8742-502BF31D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italiana- documentarie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56B99E-02AE-D1C4-D6D7-59C2615D8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dirty="0"/>
              <a:t>Placiti campani, 960</a:t>
            </a:r>
          </a:p>
          <a:p>
            <a:r>
              <a:rPr lang="it-IT" dirty="0"/>
              <a:t>Capua, marzo 960</a:t>
            </a:r>
          </a:p>
          <a:p>
            <a:r>
              <a:rPr lang="it-IT" dirty="0"/>
              <a:t>Sao ko </a:t>
            </a:r>
            <a:r>
              <a:rPr lang="it-IT" dirty="0" err="1"/>
              <a:t>kelle</a:t>
            </a:r>
            <a:r>
              <a:rPr lang="it-IT" dirty="0"/>
              <a:t> terre per </a:t>
            </a:r>
            <a:r>
              <a:rPr lang="it-IT" dirty="0" err="1"/>
              <a:t>kelle</a:t>
            </a:r>
            <a:r>
              <a:rPr lang="it-IT" dirty="0"/>
              <a:t> fini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ki</a:t>
            </a:r>
            <a:r>
              <a:rPr lang="it-IT" dirty="0"/>
              <a:t> </a:t>
            </a:r>
            <a:r>
              <a:rPr lang="it-IT" dirty="0" err="1"/>
              <a:t>contene</a:t>
            </a:r>
            <a:r>
              <a:rPr lang="it-IT" dirty="0"/>
              <a:t> trenta anni le </a:t>
            </a:r>
            <a:r>
              <a:rPr lang="it-IT" dirty="0" err="1"/>
              <a:t>possette</a:t>
            </a:r>
            <a:r>
              <a:rPr lang="it-IT" dirty="0"/>
              <a:t> parte </a:t>
            </a:r>
            <a:r>
              <a:rPr lang="it-IT" dirty="0" err="1"/>
              <a:t>sancti</a:t>
            </a:r>
            <a:r>
              <a:rPr lang="it-IT" dirty="0"/>
              <a:t> Benedicti</a:t>
            </a:r>
          </a:p>
          <a:p>
            <a:endParaRPr lang="it-IT" dirty="0"/>
          </a:p>
          <a:p>
            <a:r>
              <a:rPr lang="it-IT" dirty="0"/>
              <a:t>Teano, 26 luglio 963 </a:t>
            </a:r>
          </a:p>
          <a:p>
            <a:r>
              <a:rPr lang="it-IT" dirty="0" err="1"/>
              <a:t>Kella</a:t>
            </a:r>
            <a:r>
              <a:rPr lang="it-IT" dirty="0"/>
              <a:t> terra per </a:t>
            </a:r>
            <a:r>
              <a:rPr lang="it-IT" dirty="0" err="1"/>
              <a:t>kelle</a:t>
            </a:r>
            <a:r>
              <a:rPr lang="it-IT" dirty="0"/>
              <a:t> fini </a:t>
            </a:r>
            <a:r>
              <a:rPr lang="it-IT" dirty="0" err="1"/>
              <a:t>que</a:t>
            </a:r>
            <a:r>
              <a:rPr lang="it-IT" dirty="0"/>
              <a:t> bobe mostrai </a:t>
            </a:r>
            <a:r>
              <a:rPr lang="it-IT" dirty="0" err="1"/>
              <a:t>Sancte</a:t>
            </a:r>
            <a:r>
              <a:rPr lang="it-IT" dirty="0"/>
              <a:t> Marie e et trenta anni la </a:t>
            </a:r>
            <a:r>
              <a:rPr lang="it-IT" dirty="0" err="1"/>
              <a:t>posset</a:t>
            </a:r>
            <a:r>
              <a:rPr lang="it-IT" dirty="0"/>
              <a:t> parte </a:t>
            </a:r>
            <a:r>
              <a:rPr lang="it-IT" dirty="0" err="1"/>
              <a:t>sancte</a:t>
            </a:r>
            <a:r>
              <a:rPr lang="it-IT" dirty="0"/>
              <a:t> Marie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E87844-92D8-6A0D-76E9-76468F82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9454C3-CCCD-4BB6-0306-4143D075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A55EEE1-4588-7A23-5D38-09002B5AB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56934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ACAB48-7C07-3C3E-9918-264A3B29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 testi intermedi tra latino e romanzo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03F766-27EC-6DBC-DC6F-AED62FCC0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Il mutamento linguistico tra V e VII secolo d. C.</a:t>
            </a:r>
          </a:p>
          <a:p>
            <a:r>
              <a:rPr lang="it-IT" altLang="it-IT" dirty="0"/>
              <a:t>L’oralità è la sede dell’innovazione</a:t>
            </a:r>
          </a:p>
          <a:p>
            <a:r>
              <a:rPr lang="it-IT" altLang="it-IT" dirty="0"/>
              <a:t>Lo scritto è la sede della conservazione</a:t>
            </a:r>
          </a:p>
          <a:p>
            <a:r>
              <a:rPr lang="it-IT" altLang="it-IT" dirty="0"/>
              <a:t>I testi scritti sono testi latini o che ambiscono ad esserlo</a:t>
            </a:r>
          </a:p>
          <a:p>
            <a:r>
              <a:rPr lang="it-IT" altLang="it-IT" dirty="0"/>
              <a:t>Gli elementi romanzi si insinuano nei testi latini con maggiore o minore consapevolezza degli emittenti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180A47-EF4D-CCA4-DA0B-05566940F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2184C6-7D2E-09AF-8C40-7656A55F7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dirty="0"/>
              <a:t>Filologia romanza </a:t>
            </a:r>
            <a:endParaRPr lang="it-IT" noProof="0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CDF4244-9FBA-0F0B-2662-D21BBEF64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134941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ACD6B0-5EE8-FF2E-1450-5D4509381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dell’area italiana- letterarie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E51141-0EDB-54DC-23C1-B6F6C4F0A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it-IT" dirty="0"/>
              <a:t>Ritmo bellunese – 1193-1196</a:t>
            </a:r>
          </a:p>
          <a:p>
            <a:r>
              <a:rPr lang="it-IT" dirty="0"/>
              <a:t>Item </a:t>
            </a:r>
            <a:r>
              <a:rPr lang="it-IT" dirty="0" err="1"/>
              <a:t>eodem</a:t>
            </a:r>
            <a:r>
              <a:rPr lang="it-IT" dirty="0"/>
              <a:t> anno castrum </a:t>
            </a:r>
            <a:r>
              <a:rPr lang="it-IT" dirty="0" err="1"/>
              <a:t>Landredi</a:t>
            </a:r>
            <a:r>
              <a:rPr lang="it-IT" dirty="0"/>
              <a:t> </a:t>
            </a:r>
            <a:r>
              <a:rPr lang="it-IT" dirty="0" err="1"/>
              <a:t>ceperunt</a:t>
            </a:r>
            <a:r>
              <a:rPr lang="it-IT" dirty="0"/>
              <a:t>, </a:t>
            </a:r>
            <a:r>
              <a:rPr lang="it-IT" dirty="0" err="1"/>
              <a:t>ibi</a:t>
            </a:r>
            <a:r>
              <a:rPr lang="it-IT" dirty="0"/>
              <a:t> vero </a:t>
            </a:r>
            <a:r>
              <a:rPr lang="it-IT" dirty="0" err="1"/>
              <a:t>plures</a:t>
            </a:r>
            <a:r>
              <a:rPr lang="it-IT" dirty="0"/>
              <a:t> </a:t>
            </a:r>
            <a:r>
              <a:rPr lang="it-IT" dirty="0" err="1"/>
              <a:t>homines</a:t>
            </a:r>
            <a:r>
              <a:rPr lang="it-IT" dirty="0"/>
              <a:t> </a:t>
            </a:r>
            <a:r>
              <a:rPr lang="it-IT" dirty="0" err="1"/>
              <a:t>interfecerunt</a:t>
            </a:r>
            <a:r>
              <a:rPr lang="it-IT" dirty="0"/>
              <a:t> et .XXVI. inter </a:t>
            </a:r>
            <a:r>
              <a:rPr lang="it-IT" dirty="0" err="1"/>
              <a:t>milites</a:t>
            </a:r>
            <a:r>
              <a:rPr lang="it-IT" dirty="0"/>
              <a:t> et </a:t>
            </a:r>
            <a:r>
              <a:rPr lang="it-IT" dirty="0" err="1"/>
              <a:t>pedites</a:t>
            </a:r>
            <a:r>
              <a:rPr lang="it-IT" dirty="0"/>
              <a:t> </a:t>
            </a:r>
            <a:r>
              <a:rPr lang="it-IT" dirty="0" err="1"/>
              <a:t>atque</a:t>
            </a:r>
            <a:r>
              <a:rPr lang="it-IT" dirty="0"/>
              <a:t> </a:t>
            </a:r>
            <a:r>
              <a:rPr lang="it-IT" dirty="0" err="1"/>
              <a:t>arcatores</a:t>
            </a:r>
            <a:r>
              <a:rPr lang="it-IT" dirty="0"/>
              <a:t> </a:t>
            </a:r>
            <a:r>
              <a:rPr lang="it-IT" dirty="0" err="1"/>
              <a:t>secum</a:t>
            </a:r>
            <a:r>
              <a:rPr lang="it-IT" dirty="0"/>
              <a:t> in </a:t>
            </a:r>
            <a:r>
              <a:rPr lang="it-IT" dirty="0" err="1"/>
              <a:t>vinculis</a:t>
            </a:r>
            <a:r>
              <a:rPr lang="it-IT" dirty="0"/>
              <a:t> </a:t>
            </a:r>
            <a:r>
              <a:rPr lang="it-IT" dirty="0" err="1"/>
              <a:t>duxerunt</a:t>
            </a:r>
            <a:r>
              <a:rPr lang="it-IT" dirty="0"/>
              <a:t> et </a:t>
            </a:r>
            <a:r>
              <a:rPr lang="it-IT" dirty="0" err="1"/>
              <a:t>totum</a:t>
            </a:r>
            <a:r>
              <a:rPr lang="it-IT" dirty="0"/>
              <a:t> castrum </a:t>
            </a:r>
            <a:r>
              <a:rPr lang="it-IT" dirty="0" err="1"/>
              <a:t>combusserunt</a:t>
            </a:r>
            <a:r>
              <a:rPr lang="it-IT" dirty="0"/>
              <a:t> et </a:t>
            </a:r>
            <a:r>
              <a:rPr lang="it-IT" dirty="0" err="1"/>
              <a:t>funditus</a:t>
            </a:r>
            <a:r>
              <a:rPr lang="it-IT" dirty="0"/>
              <a:t> </a:t>
            </a:r>
            <a:r>
              <a:rPr lang="it-IT" dirty="0" err="1"/>
              <a:t>destruxerunt</a:t>
            </a:r>
            <a:r>
              <a:rPr lang="it-IT" dirty="0"/>
              <a:t>. </a:t>
            </a:r>
          </a:p>
          <a:p>
            <a:pPr marL="0" indent="0">
              <a:buNone/>
            </a:pPr>
            <a:r>
              <a:rPr lang="it-IT" dirty="0"/>
              <a:t>De Castel d’</a:t>
            </a:r>
            <a:r>
              <a:rPr lang="it-IT" dirty="0" err="1"/>
              <a:t>Ard</a:t>
            </a:r>
            <a:r>
              <a:rPr lang="it-IT" dirty="0"/>
              <a:t> avi li nostri bona part. </a:t>
            </a:r>
            <a:br>
              <a:rPr lang="it-IT" dirty="0"/>
            </a:br>
            <a:r>
              <a:rPr lang="it-IT" dirty="0"/>
              <a:t>I lo </a:t>
            </a:r>
            <a:r>
              <a:rPr lang="it-IT" dirty="0" err="1"/>
              <a:t>getà</a:t>
            </a:r>
            <a:r>
              <a:rPr lang="it-IT" dirty="0"/>
              <a:t> tutto intro lo </a:t>
            </a:r>
            <a:r>
              <a:rPr lang="it-IT" dirty="0" err="1"/>
              <a:t>flumo</a:t>
            </a:r>
            <a:r>
              <a:rPr lang="it-IT" dirty="0"/>
              <a:t> d’</a:t>
            </a:r>
            <a:r>
              <a:rPr lang="it-IT" dirty="0" err="1"/>
              <a:t>Ard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/>
              <a:t>e sex </a:t>
            </a:r>
            <a:r>
              <a:rPr lang="it-IT" dirty="0" err="1"/>
              <a:t>cavaler</a:t>
            </a:r>
            <a:r>
              <a:rPr lang="it-IT" dirty="0"/>
              <a:t> de </a:t>
            </a:r>
            <a:r>
              <a:rPr lang="it-IT" dirty="0" err="1"/>
              <a:t>Tarvis</a:t>
            </a:r>
            <a:r>
              <a:rPr lang="it-IT" dirty="0"/>
              <a:t> li </a:t>
            </a:r>
            <a:r>
              <a:rPr lang="it-IT" dirty="0" err="1"/>
              <a:t>plui</a:t>
            </a:r>
            <a:r>
              <a:rPr lang="it-IT" dirty="0"/>
              <a:t> </a:t>
            </a:r>
            <a:r>
              <a:rPr lang="it-IT" dirty="0" err="1"/>
              <a:t>fer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con se </a:t>
            </a:r>
            <a:r>
              <a:rPr lang="it-IT" dirty="0" err="1"/>
              <a:t>duse</a:t>
            </a:r>
            <a:r>
              <a:rPr lang="it-IT" dirty="0"/>
              <a:t> li nostre </a:t>
            </a:r>
            <a:r>
              <a:rPr lang="it-IT" dirty="0" err="1"/>
              <a:t>cavaler</a:t>
            </a:r>
            <a:r>
              <a:rPr lang="it-IT" dirty="0"/>
              <a:t>. </a:t>
            </a:r>
            <a:br>
              <a:rPr lang="it-IT" dirty="0"/>
            </a:br>
            <a:endParaRPr lang="it-IT" dirty="0"/>
          </a:p>
          <a:p>
            <a:pPr marL="0" indent="0">
              <a:buNone/>
            </a:pPr>
            <a:r>
              <a:rPr lang="it-IT" i="1" dirty="0"/>
              <a:t>Nello stesso anno presero il castello di </a:t>
            </a:r>
            <a:r>
              <a:rPr lang="it-IT" i="1" dirty="0" err="1"/>
              <a:t>Landreis</a:t>
            </a:r>
            <a:r>
              <a:rPr lang="it-IT" i="1" dirty="0"/>
              <a:t>, uccidendovi molti uomini; condussero via prigionieri 26 tra cavalieri, fanti e arcieri, bruciarono e distrussero completamente il castello: </a:t>
            </a:r>
          </a:p>
          <a:p>
            <a:pPr marL="0" indent="0">
              <a:buNone/>
            </a:pPr>
            <a:br>
              <a:rPr lang="it-IT" i="1" dirty="0"/>
            </a:br>
            <a:r>
              <a:rPr lang="it-IT" i="1" dirty="0"/>
              <a:t>Di Castel d’Ardo ebbero i nostri buon partito. </a:t>
            </a:r>
            <a:br>
              <a:rPr lang="it-IT" i="1" dirty="0"/>
            </a:br>
            <a:r>
              <a:rPr lang="it-IT" i="1" dirty="0"/>
              <a:t>Lo fecero rovinar tutto dentro il fiume Ardo, </a:t>
            </a:r>
            <a:br>
              <a:rPr lang="it-IT" i="1" dirty="0"/>
            </a:br>
            <a:r>
              <a:rPr lang="it-IT" i="1" dirty="0"/>
              <a:t>e sei cavalieri di Treviso, i più fieri, </a:t>
            </a:r>
            <a:br>
              <a:rPr lang="it-IT" i="1" dirty="0"/>
            </a:br>
            <a:r>
              <a:rPr lang="it-IT" i="1" dirty="0"/>
              <a:t>i nostri cavalieri condussero con sé.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C7EFE9-2D7E-330D-06FE-137A2DF1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FC5472-0E7F-4E63-273C-81301970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8EFB61D-C9F3-4E56-42E2-1D363E7CE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842878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5A7175-BFFD-6075-C2D2-D9E1BDA83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Prime attestazioni del sardo documentarie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23A371-02DC-D8A6-C5C7-899DE0B3C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080115"/>
            <a:ext cx="7919352" cy="4927493"/>
          </a:xfrm>
        </p:spPr>
        <p:txBody>
          <a:bodyPr>
            <a:normAutofit/>
          </a:bodyPr>
          <a:lstStyle/>
          <a:p>
            <a:pPr algn="ctr"/>
            <a:r>
              <a:rPr lang="it-IT" sz="2600" dirty="0"/>
              <a:t>Privilegio logudorese – XI secolo</a:t>
            </a:r>
          </a:p>
          <a:p>
            <a:r>
              <a:rPr lang="it-IT" sz="2600" dirty="0"/>
              <a:t>1.In nomine Domini A m e n . Ego Iudice Mari-</a:t>
            </a:r>
            <a:br>
              <a:rPr lang="it-IT" sz="2600" dirty="0"/>
            </a:br>
            <a:r>
              <a:rPr lang="it-IT" sz="2600" dirty="0"/>
              <a:t>2.ano de </a:t>
            </a:r>
            <a:r>
              <a:rPr lang="it-IT" sz="2600" dirty="0" err="1"/>
              <a:t>Lacon</a:t>
            </a:r>
            <a:r>
              <a:rPr lang="it-IT" sz="2600" dirty="0"/>
              <a:t> </a:t>
            </a:r>
            <a:r>
              <a:rPr lang="it-IT" sz="2600" dirty="0" err="1"/>
              <a:t>faço</a:t>
            </a:r>
            <a:r>
              <a:rPr lang="it-IT" sz="2600" dirty="0"/>
              <a:t> </a:t>
            </a:r>
            <a:r>
              <a:rPr lang="it-IT" sz="2600" dirty="0" err="1"/>
              <a:t>istam</a:t>
            </a:r>
            <a:r>
              <a:rPr lang="it-IT" sz="2600" dirty="0"/>
              <a:t> carta ad </a:t>
            </a:r>
            <a:r>
              <a:rPr lang="it-IT" sz="2600" dirty="0" err="1"/>
              <a:t>ono</a:t>
            </a:r>
            <a:r>
              <a:rPr lang="it-IT" sz="2600" dirty="0"/>
              <a:t>-</a:t>
            </a:r>
            <a:br>
              <a:rPr lang="it-IT" sz="2600" dirty="0"/>
            </a:br>
            <a:r>
              <a:rPr lang="it-IT" sz="2600" dirty="0"/>
              <a:t>3.re de o m n e s </a:t>
            </a:r>
            <a:r>
              <a:rPr lang="it-IT" sz="2600" dirty="0" err="1"/>
              <a:t>homines</a:t>
            </a:r>
            <a:r>
              <a:rPr lang="it-IT" sz="2600" dirty="0"/>
              <a:t> de </a:t>
            </a:r>
            <a:r>
              <a:rPr lang="it-IT" sz="2600" dirty="0" err="1"/>
              <a:t>Pisas</a:t>
            </a:r>
            <a:r>
              <a:rPr lang="it-IT" sz="2600" dirty="0"/>
              <a:t> pro </a:t>
            </a:r>
            <a:r>
              <a:rPr lang="it-IT" sz="2600" dirty="0" err="1"/>
              <a:t>xu</a:t>
            </a:r>
            <a:r>
              <a:rPr lang="it-IT" sz="2600" dirty="0"/>
              <a:t> </a:t>
            </a:r>
            <a:r>
              <a:rPr lang="it-IT" sz="2600" dirty="0" err="1"/>
              <a:t>toloneu</a:t>
            </a:r>
            <a:r>
              <a:rPr lang="it-IT" sz="2600" dirty="0"/>
              <a:t> </a:t>
            </a:r>
            <a:br>
              <a:rPr lang="it-IT" sz="2600" dirty="0"/>
            </a:br>
            <a:r>
              <a:rPr lang="it-IT" sz="2600" dirty="0"/>
              <a:t>4.ci mi </a:t>
            </a:r>
            <a:r>
              <a:rPr lang="it-IT" sz="2600" dirty="0" err="1"/>
              <a:t>pecterunt</a:t>
            </a:r>
            <a:r>
              <a:rPr lang="it-IT" sz="2600" dirty="0"/>
              <a:t>, e ego dono-</a:t>
            </a:r>
            <a:r>
              <a:rPr lang="it-IT" sz="2600" dirty="0" err="1"/>
              <a:t>lis</a:t>
            </a:r>
            <a:r>
              <a:rPr lang="it-IT" sz="2600" dirty="0"/>
              <a:t>-</a:t>
            </a:r>
            <a:r>
              <a:rPr lang="it-IT" sz="2600" dirty="0" err="1"/>
              <a:t>lu</a:t>
            </a:r>
            <a:r>
              <a:rPr lang="it-IT" sz="2600" dirty="0"/>
              <a:t> pro ca </a:t>
            </a:r>
            <a:r>
              <a:rPr lang="it-IT" sz="2600" dirty="0" err="1"/>
              <a:t>lis</a:t>
            </a:r>
            <a:r>
              <a:rPr lang="it-IT" sz="2600" dirty="0"/>
              <a:t> so </a:t>
            </a:r>
            <a:br>
              <a:rPr lang="it-IT" sz="2600" dirty="0"/>
            </a:br>
            <a:r>
              <a:rPr lang="it-IT" sz="2600" dirty="0"/>
              <a:t>5.ego </a:t>
            </a:r>
            <a:r>
              <a:rPr lang="it-IT" sz="2600" dirty="0" err="1"/>
              <a:t>amicu</a:t>
            </a:r>
            <a:r>
              <a:rPr lang="it-IT" sz="2600" dirty="0"/>
              <a:t> </a:t>
            </a:r>
            <a:r>
              <a:rPr lang="it-IT" sz="2600" dirty="0" err="1"/>
              <a:t>caru</a:t>
            </a:r>
            <a:r>
              <a:rPr lang="it-IT" sz="2600" dirty="0"/>
              <a:t> e </a:t>
            </a:r>
            <a:r>
              <a:rPr lang="it-IT" sz="2600" dirty="0" err="1"/>
              <a:t>itsos</a:t>
            </a:r>
            <a:r>
              <a:rPr lang="it-IT" sz="2600" dirty="0"/>
              <a:t> a mimi. Ci </a:t>
            </a:r>
            <a:r>
              <a:rPr lang="it-IT" sz="2600" dirty="0" err="1"/>
              <a:t>nullu</a:t>
            </a:r>
            <a:r>
              <a:rPr lang="it-IT" sz="2600" dirty="0"/>
              <a:t> in-</a:t>
            </a:r>
            <a:br>
              <a:rPr lang="it-IT" sz="2600" dirty="0"/>
            </a:br>
            <a:r>
              <a:rPr lang="it-IT" sz="2600" dirty="0"/>
              <a:t>6.peratore ci </a:t>
            </a:r>
            <a:r>
              <a:rPr lang="it-IT" sz="2600" dirty="0" err="1"/>
              <a:t>lu</a:t>
            </a:r>
            <a:r>
              <a:rPr lang="it-IT" sz="2600" dirty="0"/>
              <a:t> </a:t>
            </a:r>
            <a:r>
              <a:rPr lang="it-IT" sz="2600" dirty="0" err="1"/>
              <a:t>aet</a:t>
            </a:r>
            <a:r>
              <a:rPr lang="it-IT" sz="2600" dirty="0"/>
              <a:t> </a:t>
            </a:r>
            <a:r>
              <a:rPr lang="it-IT" sz="2600" dirty="0" err="1"/>
              <a:t>potestare</a:t>
            </a:r>
            <a:r>
              <a:rPr lang="it-IT" sz="2600" dirty="0"/>
              <a:t> </a:t>
            </a:r>
            <a:r>
              <a:rPr lang="it-IT" sz="2600" dirty="0" err="1"/>
              <a:t>istum</a:t>
            </a:r>
            <a:r>
              <a:rPr lang="it-IT" sz="2600" dirty="0"/>
              <a:t> </a:t>
            </a:r>
            <a:r>
              <a:rPr lang="it-IT" sz="2600" dirty="0" err="1"/>
              <a:t>locu</a:t>
            </a:r>
            <a:r>
              <a:rPr lang="it-IT" sz="2600" dirty="0"/>
              <a:t>, de non </a:t>
            </a:r>
            <a:br>
              <a:rPr lang="it-IT" sz="2600" dirty="0"/>
            </a:br>
            <a:r>
              <a:rPr lang="it-IT" sz="2600" dirty="0"/>
              <a:t>7.n’ </a:t>
            </a:r>
            <a:r>
              <a:rPr lang="it-IT" sz="2600" dirty="0" err="1"/>
              <a:t>apat</a:t>
            </a:r>
            <a:r>
              <a:rPr lang="it-IT" sz="2600" dirty="0"/>
              <a:t> </a:t>
            </a:r>
            <a:r>
              <a:rPr lang="it-IT" sz="2600" dirty="0" err="1"/>
              <a:t>comiatu</a:t>
            </a:r>
            <a:r>
              <a:rPr lang="it-IT" sz="2600" dirty="0"/>
              <a:t> de levare-</a:t>
            </a:r>
            <a:r>
              <a:rPr lang="it-IT" sz="2600" dirty="0" err="1"/>
              <a:t>lis</a:t>
            </a:r>
            <a:r>
              <a:rPr lang="it-IT" sz="2600" dirty="0"/>
              <a:t> </a:t>
            </a:r>
            <a:r>
              <a:rPr lang="it-IT" sz="2600" dirty="0" err="1"/>
              <a:t>toloneum</a:t>
            </a:r>
            <a:r>
              <a:rPr lang="it-IT" sz="2600" dirty="0"/>
              <a:t> in pia-</a:t>
            </a:r>
            <a:br>
              <a:rPr lang="it-IT" sz="2600" dirty="0"/>
            </a:br>
            <a:r>
              <a:rPr lang="it-IT" sz="2600" dirty="0"/>
              <a:t>8.cito de non occidere </a:t>
            </a:r>
            <a:r>
              <a:rPr lang="it-IT" sz="2600" dirty="0" err="1"/>
              <a:t>pisanu</a:t>
            </a:r>
            <a:r>
              <a:rPr lang="it-IT" sz="2600" dirty="0"/>
              <a:t> </a:t>
            </a:r>
            <a:r>
              <a:rPr lang="it-IT" sz="2600" dirty="0" err="1"/>
              <a:t>ingratis</a:t>
            </a:r>
            <a:r>
              <a:rPr lang="it-IT" sz="2600" dirty="0"/>
              <a:t> e, </a:t>
            </a:r>
            <a:r>
              <a:rPr lang="it-IT" sz="2600" dirty="0" err="1"/>
              <a:t>cca</a:t>
            </a:r>
            <a:r>
              <a:rPr lang="it-IT" sz="2600" dirty="0"/>
              <a:t>-</a:t>
            </a:r>
            <a:br>
              <a:rPr lang="it-IT" sz="2600" dirty="0"/>
            </a:br>
            <a:r>
              <a:rPr lang="it-IT" sz="2600" dirty="0"/>
              <a:t>9.usa </a:t>
            </a:r>
            <a:r>
              <a:rPr lang="it-IT" sz="2600" dirty="0" err="1"/>
              <a:t>ipsoro</a:t>
            </a:r>
            <a:r>
              <a:rPr lang="it-IT" sz="2600" dirty="0"/>
              <a:t> ci </a:t>
            </a:r>
            <a:r>
              <a:rPr lang="it-IT" sz="2600" dirty="0" err="1"/>
              <a:t>lis</a:t>
            </a:r>
            <a:r>
              <a:rPr lang="it-IT" sz="2600" dirty="0"/>
              <a:t> </a:t>
            </a:r>
            <a:r>
              <a:rPr lang="it-IT" sz="2600" dirty="0" err="1"/>
              <a:t>aem</a:t>
            </a:r>
            <a:r>
              <a:rPr lang="it-IT" sz="2600" dirty="0"/>
              <a:t> levare </a:t>
            </a:r>
            <a:r>
              <a:rPr lang="it-IT" sz="2600" dirty="0" err="1"/>
              <a:t>ingratis</a:t>
            </a:r>
            <a:r>
              <a:rPr lang="it-IT" sz="2600" dirty="0"/>
              <a:t>, de </a:t>
            </a:r>
            <a:r>
              <a:rPr lang="it-IT" sz="2600" dirty="0" err="1"/>
              <a:t>fac</a:t>
            </a:r>
            <a:r>
              <a:rPr lang="it-IT" sz="2600" dirty="0"/>
              <a:t>-</a:t>
            </a:r>
            <a:br>
              <a:rPr lang="it-IT" sz="2600" dirty="0"/>
            </a:br>
            <a:r>
              <a:rPr lang="it-IT" sz="2600" dirty="0"/>
              <a:t>10. </a:t>
            </a:r>
            <a:r>
              <a:rPr lang="it-IT" sz="2600" dirty="0" err="1"/>
              <a:t>er-lis</a:t>
            </a:r>
            <a:r>
              <a:rPr lang="it-IT" sz="2600" dirty="0"/>
              <a:t> </a:t>
            </a:r>
            <a:r>
              <a:rPr lang="it-IT" sz="2600" dirty="0" err="1"/>
              <a:t>iustitia</a:t>
            </a:r>
            <a:r>
              <a:rPr lang="it-IT" sz="2600" dirty="0"/>
              <a:t> </a:t>
            </a:r>
            <a:r>
              <a:rPr lang="it-IT" sz="2600" dirty="0" err="1"/>
              <a:t>inperatore</a:t>
            </a:r>
            <a:r>
              <a:rPr lang="it-IT" sz="2600" dirty="0"/>
              <a:t> ci-</a:t>
            </a:r>
            <a:r>
              <a:rPr lang="it-IT" sz="2600" dirty="0" err="1"/>
              <a:t>nce</a:t>
            </a:r>
            <a:r>
              <a:rPr lang="it-IT" sz="2600" dirty="0"/>
              <a:t> </a:t>
            </a:r>
            <a:r>
              <a:rPr lang="it-IT" sz="2600" dirty="0" err="1"/>
              <a:t>aet</a:t>
            </a:r>
            <a:r>
              <a:rPr lang="it-IT" sz="2600" dirty="0"/>
              <a:t> </a:t>
            </a:r>
            <a:r>
              <a:rPr lang="it-IT" sz="2600" dirty="0" err="1"/>
              <a:t>exere</a:t>
            </a:r>
            <a:r>
              <a:rPr lang="it-IT" sz="2600" dirty="0"/>
              <a:t> </a:t>
            </a:r>
            <a:br>
              <a:rPr lang="it-IT" sz="2600" dirty="0"/>
            </a:br>
            <a:r>
              <a:rPr lang="it-IT" sz="2600" dirty="0"/>
              <a:t>11.in </a:t>
            </a:r>
            <a:r>
              <a:rPr lang="it-IT" sz="2600" dirty="0" err="1"/>
              <a:t>istu</a:t>
            </a:r>
            <a:r>
              <a:rPr lang="it-IT" sz="2600" dirty="0"/>
              <a:t> </a:t>
            </a:r>
            <a:r>
              <a:rPr lang="it-IT" sz="2600" dirty="0" err="1"/>
              <a:t>locu</a:t>
            </a:r>
            <a:r>
              <a:rPr lang="it-IT" sz="2600" dirty="0"/>
              <a:t>. Ecc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347646-1B26-20EA-1D57-E12E74087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DC861F-B373-0CA1-9283-18AC784D5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870E50B-8A0C-4D21-D3A4-87815FEA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8" name="Immagine 7" descr="Immagine che contiene testo, lettera, calligrafia, documento&#10;&#10;Descrizione generata automaticamente">
            <a:extLst>
              <a:ext uri="{FF2B5EF4-FFF2-40B4-BE49-F238E27FC236}">
                <a16:creationId xmlns:a16="http://schemas.microsoft.com/office/drawing/2014/main" id="{E60424D3-A4EB-5159-DA64-D9AC04946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904" y="1024128"/>
            <a:ext cx="2890418" cy="49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90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1151EC-2A1B-E768-E649-D31288A9A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Prime attestazioni del sardo - letterarie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3EADCA1-4BFC-25E8-EC8A-A43D9108B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A. de Lo Frasso,</a:t>
            </a:r>
            <a:r>
              <a:rPr lang="it-IT" i="1" dirty="0"/>
              <a:t> Los </a:t>
            </a:r>
            <a:r>
              <a:rPr lang="it-IT" i="1" dirty="0" err="1"/>
              <a:t>diez</a:t>
            </a:r>
            <a:r>
              <a:rPr lang="it-IT" i="1" dirty="0"/>
              <a:t> </a:t>
            </a:r>
            <a:r>
              <a:rPr lang="it-IT" i="1" dirty="0" err="1"/>
              <a:t>libros</a:t>
            </a:r>
            <a:r>
              <a:rPr lang="it-IT" i="1" dirty="0"/>
              <a:t> de la fortuna de amor, </a:t>
            </a:r>
            <a:r>
              <a:rPr lang="it-IT" dirty="0" err="1"/>
              <a:t>Barcelona</a:t>
            </a:r>
            <a:r>
              <a:rPr lang="it-IT" dirty="0"/>
              <a:t>, 1573</a:t>
            </a:r>
          </a:p>
          <a:p>
            <a:r>
              <a:rPr lang="it-IT" dirty="0" err="1"/>
              <a:t>Cando</a:t>
            </a:r>
            <a:r>
              <a:rPr lang="it-IT" dirty="0"/>
              <a:t> si </a:t>
            </a:r>
            <a:r>
              <a:rPr lang="it-IT" dirty="0" err="1"/>
              <a:t>det</a:t>
            </a:r>
            <a:r>
              <a:rPr lang="it-IT" dirty="0"/>
              <a:t> finire </a:t>
            </a:r>
            <a:r>
              <a:rPr lang="it-IT" dirty="0" err="1"/>
              <a:t>custu</a:t>
            </a:r>
            <a:r>
              <a:rPr lang="it-IT" dirty="0"/>
              <a:t> ardente </a:t>
            </a:r>
            <a:br>
              <a:rPr lang="it-IT" dirty="0"/>
            </a:br>
            <a:r>
              <a:rPr lang="it-IT" dirty="0" err="1"/>
              <a:t>fogu</a:t>
            </a:r>
            <a:r>
              <a:rPr lang="it-IT" dirty="0"/>
              <a:t> qui su coro </a:t>
            </a:r>
            <a:r>
              <a:rPr lang="it-IT" dirty="0" err="1"/>
              <a:t>gia</a:t>
            </a:r>
            <a:r>
              <a:rPr lang="it-IT" dirty="0"/>
              <a:t> m’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bruxadu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 err="1"/>
              <a:t>cun</a:t>
            </a:r>
            <a:r>
              <a:rPr lang="it-IT" dirty="0"/>
              <a:t> s’anima </a:t>
            </a:r>
            <a:r>
              <a:rPr lang="it-IT" dirty="0" err="1"/>
              <a:t>misquina</a:t>
            </a:r>
            <a:r>
              <a:rPr lang="it-IT" dirty="0"/>
              <a:t> qui su </a:t>
            </a:r>
            <a:r>
              <a:rPr lang="it-IT" dirty="0" err="1"/>
              <a:t>fiadu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mi </a:t>
            </a:r>
            <a:r>
              <a:rPr lang="it-IT" dirty="0" err="1"/>
              <a:t>mancat</a:t>
            </a:r>
            <a:r>
              <a:rPr lang="it-IT" dirty="0"/>
              <a:t> </a:t>
            </a:r>
            <a:r>
              <a:rPr lang="it-IT" dirty="0" err="1"/>
              <a:t>vistu</a:t>
            </a:r>
            <a:r>
              <a:rPr lang="it-IT" dirty="0"/>
              <a:t> non poto niente. </a:t>
            </a:r>
            <a:br>
              <a:rPr lang="it-IT" dirty="0"/>
            </a:br>
            <a:br>
              <a:rPr lang="it-IT" dirty="0"/>
            </a:br>
            <a:r>
              <a:rPr lang="it-IT" dirty="0" err="1"/>
              <a:t>Chiaru</a:t>
            </a:r>
            <a:r>
              <a:rPr lang="it-IT" dirty="0"/>
              <a:t> sole et luna </a:t>
            </a:r>
            <a:r>
              <a:rPr lang="it-IT" dirty="0" err="1"/>
              <a:t>relugente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 err="1"/>
              <a:t>prite</a:t>
            </a:r>
            <a:r>
              <a:rPr lang="it-IT" dirty="0"/>
              <a:t> mi </a:t>
            </a:r>
            <a:r>
              <a:rPr lang="it-IT" dirty="0" err="1"/>
              <a:t>tenes</a:t>
            </a:r>
            <a:r>
              <a:rPr lang="it-IT" dirty="0"/>
              <a:t> </a:t>
            </a:r>
            <a:r>
              <a:rPr lang="it-IT" dirty="0" err="1"/>
              <a:t>tristu</a:t>
            </a:r>
            <a:r>
              <a:rPr lang="it-IT" dirty="0"/>
              <a:t> </a:t>
            </a:r>
            <a:r>
              <a:rPr lang="it-IT" dirty="0" err="1"/>
              <a:t>abandonadu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 err="1"/>
              <a:t>pusti</a:t>
            </a:r>
            <a:r>
              <a:rPr lang="it-IT" dirty="0"/>
              <a:t> prode </a:t>
            </a:r>
            <a:r>
              <a:rPr lang="it-IT" dirty="0" err="1"/>
              <a:t>vivu</a:t>
            </a:r>
            <a:r>
              <a:rPr lang="it-IT" dirty="0"/>
              <a:t> </a:t>
            </a:r>
            <a:r>
              <a:rPr lang="it-IT" dirty="0" err="1"/>
              <a:t>atribuladu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/>
              <a:t>dami </a:t>
            </a:r>
            <a:r>
              <a:rPr lang="it-IT" dirty="0" err="1"/>
              <a:t>calqui</a:t>
            </a:r>
            <a:r>
              <a:rPr lang="it-IT" dirty="0"/>
              <a:t> </a:t>
            </a:r>
            <a:r>
              <a:rPr lang="it-IT" dirty="0" err="1"/>
              <a:t>remediu</a:t>
            </a:r>
            <a:r>
              <a:rPr lang="it-IT" dirty="0"/>
              <a:t> prestamente.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Tue sola mi </a:t>
            </a:r>
            <a:r>
              <a:rPr lang="it-IT" dirty="0" err="1"/>
              <a:t>podes</a:t>
            </a:r>
            <a:r>
              <a:rPr lang="it-IT" dirty="0"/>
              <a:t> </a:t>
            </a:r>
            <a:r>
              <a:rPr lang="it-IT" dirty="0" err="1"/>
              <a:t>remediare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et </a:t>
            </a:r>
            <a:r>
              <a:rPr lang="it-IT" dirty="0" err="1"/>
              <a:t>daremi</a:t>
            </a:r>
            <a:r>
              <a:rPr lang="it-IT" dirty="0"/>
              <a:t> sa </a:t>
            </a:r>
            <a:r>
              <a:rPr lang="it-IT" dirty="0" err="1"/>
              <a:t>vida</a:t>
            </a:r>
            <a:r>
              <a:rPr lang="it-IT" dirty="0"/>
              <a:t> in </a:t>
            </a:r>
            <a:r>
              <a:rPr lang="it-IT" dirty="0" err="1"/>
              <a:t>custa</a:t>
            </a:r>
            <a:r>
              <a:rPr lang="it-IT" dirty="0"/>
              <a:t> hora, </a:t>
            </a:r>
            <a:br>
              <a:rPr lang="it-IT" dirty="0"/>
            </a:br>
            <a:r>
              <a:rPr lang="it-IT" dirty="0"/>
              <a:t>qui non </a:t>
            </a:r>
            <a:r>
              <a:rPr lang="it-IT" dirty="0" err="1"/>
              <a:t>morja</a:t>
            </a:r>
            <a:r>
              <a:rPr lang="it-IT" dirty="0"/>
              <a:t> </a:t>
            </a:r>
            <a:r>
              <a:rPr lang="it-IT" dirty="0" err="1"/>
              <a:t>privu</a:t>
            </a:r>
            <a:r>
              <a:rPr lang="it-IT" dirty="0"/>
              <a:t> de sa </a:t>
            </a:r>
            <a:r>
              <a:rPr lang="it-IT" dirty="0" err="1"/>
              <a:t>vitoria</a:t>
            </a:r>
            <a:r>
              <a:rPr lang="it-IT" dirty="0"/>
              <a:t>.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In </a:t>
            </a:r>
            <a:r>
              <a:rPr lang="it-IT" dirty="0" err="1"/>
              <a:t>eternu</a:t>
            </a:r>
            <a:r>
              <a:rPr lang="it-IT" dirty="0"/>
              <a:t> ti </a:t>
            </a:r>
            <a:r>
              <a:rPr lang="it-IT" dirty="0" err="1"/>
              <a:t>depo</a:t>
            </a:r>
            <a:r>
              <a:rPr lang="it-IT" dirty="0"/>
              <a:t> abandonare </a:t>
            </a:r>
            <a:br>
              <a:rPr lang="it-IT" dirty="0"/>
            </a:br>
            <a:r>
              <a:rPr lang="it-IT" dirty="0"/>
              <a:t>o </a:t>
            </a:r>
            <a:r>
              <a:rPr lang="it-IT" dirty="0" err="1"/>
              <a:t>belissima</a:t>
            </a:r>
            <a:r>
              <a:rPr lang="it-IT" dirty="0"/>
              <a:t> dea et </a:t>
            </a:r>
            <a:r>
              <a:rPr lang="it-IT" dirty="0" err="1"/>
              <a:t>senyora</a:t>
            </a:r>
            <a:r>
              <a:rPr lang="it-IT" dirty="0"/>
              <a:t>, </a:t>
            </a:r>
            <a:br>
              <a:rPr lang="it-IT" dirty="0"/>
            </a:br>
            <a:r>
              <a:rPr lang="it-IT" dirty="0" err="1"/>
              <a:t>deme</a:t>
            </a:r>
            <a:r>
              <a:rPr lang="it-IT" dirty="0"/>
              <a:t> sa </a:t>
            </a:r>
            <a:r>
              <a:rPr lang="it-IT" dirty="0" err="1"/>
              <a:t>vida</a:t>
            </a:r>
            <a:r>
              <a:rPr lang="it-IT" dirty="0"/>
              <a:t> et morte pena et gloria.</a:t>
            </a:r>
            <a:endParaRPr lang="it-IT" i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658C50-B089-C810-B30A-F3C73BD0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152CB4-37CC-6A27-40C6-7C0C5D556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E9B16E7-4E32-8E42-4040-37BA728C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36814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812C8B-3CE4-6935-24B8-91C1B8A20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riforma carolingia (VIII secolo)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6C983D-C848-DBBD-2856-77213BF5B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Premessa: il monachesimo irlandese e inglese. Gregorio Magno invia Agostino (596).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Papa Vitaliano (657-753) invia come arcivescovo di Canterbury il monaco greco Teodoro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Beda (673-753) ci informa che Canterbury seguiva l’antico ordo </a:t>
            </a:r>
            <a:r>
              <a:rPr lang="it-IT" altLang="it-IT" sz="2800" dirty="0" err="1">
                <a:solidFill>
                  <a:srgbClr val="000000"/>
                </a:solidFill>
              </a:rPr>
              <a:t>studiorum</a:t>
            </a:r>
            <a:r>
              <a:rPr lang="it-IT" altLang="it-IT" sz="2800" dirty="0">
                <a:solidFill>
                  <a:srgbClr val="000000"/>
                </a:solidFill>
              </a:rPr>
              <a:t> del </a:t>
            </a:r>
            <a:r>
              <a:rPr lang="it-IT" altLang="it-IT" sz="2800" i="1" dirty="0" err="1">
                <a:solidFill>
                  <a:srgbClr val="000000"/>
                </a:solidFill>
              </a:rPr>
              <a:t>trivium</a:t>
            </a:r>
            <a:r>
              <a:rPr lang="it-IT" altLang="it-IT" sz="2800" dirty="0">
                <a:solidFill>
                  <a:srgbClr val="000000"/>
                </a:solidFill>
              </a:rPr>
              <a:t> e del </a:t>
            </a:r>
            <a:r>
              <a:rPr lang="it-IT" altLang="it-IT" sz="2800" i="1" dirty="0" err="1">
                <a:solidFill>
                  <a:srgbClr val="000000"/>
                </a:solidFill>
              </a:rPr>
              <a:t>quadrivium</a:t>
            </a:r>
            <a:endParaRPr lang="it-IT" altLang="it-IT" sz="2800" i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Carlomanno invita il monaco Bonifacio a restaurare la Chiesa e gli studi in </a:t>
            </a:r>
            <a:r>
              <a:rPr lang="it-IT" altLang="it-IT" sz="2800" dirty="0" err="1">
                <a:solidFill>
                  <a:srgbClr val="000000"/>
                </a:solidFill>
              </a:rPr>
              <a:t>Austrasia</a:t>
            </a:r>
            <a:r>
              <a:rPr lang="it-IT" altLang="it-IT" sz="2800" dirty="0">
                <a:solidFill>
                  <a:srgbClr val="000000"/>
                </a:solidFill>
              </a:rPr>
              <a:t> (742)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Alcuino alla corte di Carlo Magno (778)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it-IT" altLang="it-IT" sz="2800" dirty="0">
                <a:solidFill>
                  <a:srgbClr val="000000"/>
                </a:solidFill>
              </a:rPr>
              <a:t>789 </a:t>
            </a:r>
            <a:r>
              <a:rPr lang="it-IT" altLang="it-IT" sz="2800" b="1" dirty="0" err="1">
                <a:solidFill>
                  <a:srgbClr val="000000"/>
                </a:solidFill>
              </a:rPr>
              <a:t>Capitulare</a:t>
            </a:r>
            <a:r>
              <a:rPr lang="it-IT" altLang="it-IT" sz="2800" b="1" dirty="0">
                <a:solidFill>
                  <a:srgbClr val="000000"/>
                </a:solidFill>
              </a:rPr>
              <a:t> de </a:t>
            </a:r>
            <a:r>
              <a:rPr lang="it-IT" altLang="it-IT" sz="2800" b="1" dirty="0" err="1">
                <a:solidFill>
                  <a:srgbClr val="000000"/>
                </a:solidFill>
              </a:rPr>
              <a:t>litteris</a:t>
            </a:r>
            <a:r>
              <a:rPr lang="it-IT" altLang="it-IT" sz="2800" dirty="0">
                <a:solidFill>
                  <a:srgbClr val="000000"/>
                </a:solidFill>
              </a:rPr>
              <a:t>: </a:t>
            </a:r>
            <a:r>
              <a:rPr lang="it-IT" altLang="it-IT" sz="2800" i="1" dirty="0">
                <a:solidFill>
                  <a:srgbClr val="000000"/>
                </a:solidFill>
              </a:rPr>
              <a:t>Qui Deo </a:t>
            </a:r>
            <a:r>
              <a:rPr lang="it-IT" altLang="it-IT" sz="2800" i="1" dirty="0" err="1">
                <a:solidFill>
                  <a:srgbClr val="000000"/>
                </a:solidFill>
              </a:rPr>
              <a:t>placere</a:t>
            </a:r>
            <a:r>
              <a:rPr lang="it-IT" altLang="it-IT" sz="2800" i="1" dirty="0">
                <a:solidFill>
                  <a:srgbClr val="000000"/>
                </a:solidFill>
              </a:rPr>
              <a:t> </a:t>
            </a:r>
            <a:r>
              <a:rPr lang="it-IT" altLang="it-IT" sz="2800" i="1" dirty="0" err="1">
                <a:solidFill>
                  <a:srgbClr val="000000"/>
                </a:solidFill>
              </a:rPr>
              <a:t>appetunt</a:t>
            </a:r>
            <a:r>
              <a:rPr lang="it-IT" altLang="it-IT" sz="2800" i="1" dirty="0">
                <a:solidFill>
                  <a:srgbClr val="000000"/>
                </a:solidFill>
              </a:rPr>
              <a:t> </a:t>
            </a:r>
            <a:r>
              <a:rPr lang="it-IT" altLang="it-IT" sz="2800" i="1" dirty="0" err="1">
                <a:solidFill>
                  <a:srgbClr val="000000"/>
                </a:solidFill>
              </a:rPr>
              <a:t>recte</a:t>
            </a:r>
            <a:r>
              <a:rPr lang="it-IT" altLang="it-IT" sz="2800" i="1" dirty="0">
                <a:solidFill>
                  <a:srgbClr val="000000"/>
                </a:solidFill>
              </a:rPr>
              <a:t> vivendo ei </a:t>
            </a:r>
            <a:r>
              <a:rPr lang="it-IT" altLang="it-IT" sz="2800" i="1" dirty="0" err="1">
                <a:solidFill>
                  <a:srgbClr val="000000"/>
                </a:solidFill>
              </a:rPr>
              <a:t>etiam</a:t>
            </a:r>
            <a:r>
              <a:rPr lang="it-IT" altLang="it-IT" sz="2800" i="1" dirty="0">
                <a:solidFill>
                  <a:srgbClr val="000000"/>
                </a:solidFill>
              </a:rPr>
              <a:t> </a:t>
            </a:r>
            <a:r>
              <a:rPr lang="it-IT" altLang="it-IT" sz="2800" i="1" dirty="0" err="1">
                <a:solidFill>
                  <a:srgbClr val="000000"/>
                </a:solidFill>
              </a:rPr>
              <a:t>placere</a:t>
            </a:r>
            <a:r>
              <a:rPr lang="it-IT" altLang="it-IT" sz="2800" i="1" dirty="0">
                <a:solidFill>
                  <a:srgbClr val="000000"/>
                </a:solidFill>
              </a:rPr>
              <a:t> non </a:t>
            </a:r>
            <a:r>
              <a:rPr lang="it-IT" altLang="it-IT" sz="2800" i="1" dirty="0" err="1">
                <a:solidFill>
                  <a:srgbClr val="000000"/>
                </a:solidFill>
              </a:rPr>
              <a:t>negligant</a:t>
            </a:r>
            <a:r>
              <a:rPr lang="it-IT" altLang="it-IT" sz="2800" i="1" dirty="0">
                <a:solidFill>
                  <a:srgbClr val="000000"/>
                </a:solidFill>
              </a:rPr>
              <a:t> </a:t>
            </a:r>
            <a:r>
              <a:rPr lang="it-IT" altLang="it-IT" sz="2800" i="1" dirty="0" err="1">
                <a:solidFill>
                  <a:srgbClr val="000000"/>
                </a:solidFill>
              </a:rPr>
              <a:t>recte</a:t>
            </a:r>
            <a:r>
              <a:rPr lang="it-IT" altLang="it-IT" sz="2800" i="1" dirty="0">
                <a:solidFill>
                  <a:srgbClr val="000000"/>
                </a:solidFill>
              </a:rPr>
              <a:t> </a:t>
            </a:r>
            <a:r>
              <a:rPr lang="it-IT" altLang="it-IT" sz="2800" i="1" dirty="0" err="1">
                <a:solidFill>
                  <a:srgbClr val="000000"/>
                </a:solidFill>
              </a:rPr>
              <a:t>loquendo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32C9CF-C69D-CF1F-1293-183EBF58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BE8B9F-70A8-4A86-F6A5-4B74B4BE0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76D34C6-ED2F-DDDC-0D6A-C86DF415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3397076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F8219B-0B1C-EA0B-661B-5F719025D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Ufficializzazione della situazione di bilinguismo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58491F-CBEC-7F39-8E47-8E085F5BB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altLang="it-IT" sz="2800" dirty="0"/>
              <a:t>La rinnovata conoscenza del latino ha aumentato la coscienza della differenza della lingua/lingue parlate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altLang="it-IT" sz="2800" dirty="0"/>
              <a:t>In epoca carolingia si copiano moltissimi testi classici, al punto che Petrarca pensò che la scrittura carolina fosse quella della tarda antichità, contrapposta a quella dei suoi tempi, che noi chiamiamo gotica.</a:t>
            </a:r>
          </a:p>
          <a:p>
            <a:r>
              <a:rPr lang="it-IT" dirty="0"/>
              <a:t>I chierici e i dotti scrivono e parlano in latino</a:t>
            </a:r>
          </a:p>
          <a:p>
            <a:r>
              <a:rPr lang="it-IT" dirty="0"/>
              <a:t>Il popolo e i laici (cavalieri, conti, duchi e re) parlano in volgare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F250EEC-C9FE-1F39-2385-1793353CB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87B762-95C1-A568-011C-44A308249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DC71654-6482-A50D-1656-BCB0FCFA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78293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A50CC8-99E2-BAAA-B6B4-A75276D8F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Glosse di </a:t>
            </a:r>
            <a:r>
              <a:rPr lang="it-IT" dirty="0" err="1"/>
              <a:t>reichenau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7A8E46-1733-1E71-AD38-A15A0896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885925-5307-51BF-27B9-7017F2FF2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B2DF77E-68A6-B75D-1056-44B5F38C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4D5AC287-275C-786C-73F0-7EBA9C5D7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Luogo di conservazione: </a:t>
            </a:r>
            <a:r>
              <a:rPr lang="it-IT" dirty="0" err="1"/>
              <a:t>Karlruhe</a:t>
            </a:r>
            <a:r>
              <a:rPr lang="it-IT" dirty="0"/>
              <a:t>, </a:t>
            </a:r>
            <a:r>
              <a:rPr lang="it-IT" dirty="0" err="1"/>
              <a:t>Badische</a:t>
            </a:r>
            <a:r>
              <a:rPr lang="it-IT" dirty="0"/>
              <a:t> </a:t>
            </a:r>
            <a:r>
              <a:rPr lang="it-IT" dirty="0" err="1"/>
              <a:t>Landesbibliothek</a:t>
            </a:r>
            <a:r>
              <a:rPr lang="it-IT" dirty="0"/>
              <a:t>, </a:t>
            </a:r>
            <a:r>
              <a:rPr lang="it-IT" dirty="0" err="1"/>
              <a:t>mss</a:t>
            </a:r>
            <a:r>
              <a:rPr lang="it-IT" dirty="0"/>
              <a:t> 115 e 86; Luogo di provenienza: Abbazia Benedettina di Reichenau; Luogo di produzione: Francia settentrionale; Manoscritto del X secolo; Testo del  IX in.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A235FB7-245F-69AF-F6FA-F42A2BA8CD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572" r="874" b="39250"/>
          <a:stretch/>
        </p:blipFill>
        <p:spPr>
          <a:xfrm>
            <a:off x="2441542" y="3120666"/>
            <a:ext cx="6626878" cy="314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63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F64937-E182-C6D5-00EE-5405713BA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Breve de </a:t>
            </a:r>
            <a:r>
              <a:rPr lang="it-IT" dirty="0" err="1"/>
              <a:t>inquisitione</a:t>
            </a:r>
            <a:r>
              <a:rPr lang="it-IT" dirty="0"/>
              <a:t> 715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34B0C8-1C9A-3331-F91B-9A980D7D6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altLang="it-IT" sz="3200" dirty="0"/>
              <a:t>Arezzo, </a:t>
            </a:r>
            <a:r>
              <a:rPr lang="it-IT" sz="2800" i="1" dirty="0"/>
              <a:t>Archivio Storico Diocesano</a:t>
            </a:r>
            <a:r>
              <a:rPr lang="it-IT" i="1" dirty="0"/>
              <a:t>,</a:t>
            </a:r>
            <a:r>
              <a:rPr lang="it-IT" sz="2800" dirty="0"/>
              <a:t> </a:t>
            </a:r>
            <a:r>
              <a:rPr lang="it-IT" sz="2800" i="1" dirty="0"/>
              <a:t>Carte della Canonica</a:t>
            </a:r>
          </a:p>
          <a:p>
            <a:r>
              <a:rPr lang="it-IT" dirty="0"/>
              <a:t>Il notaio </a:t>
            </a:r>
            <a:r>
              <a:rPr lang="it-IT" dirty="0" err="1"/>
              <a:t>Guntheram</a:t>
            </a:r>
            <a:r>
              <a:rPr lang="it-IT" dirty="0"/>
              <a:t> per ordine del re longobardo Liutprando si reca a Siena per condurre indagini (</a:t>
            </a:r>
            <a:r>
              <a:rPr lang="it-IT" i="1" dirty="0" err="1"/>
              <a:t>inquisitione</a:t>
            </a:r>
            <a:r>
              <a:rPr lang="it-IT" dirty="0"/>
              <a:t>) e dirimere una questione di confini tra le diocesi di Arezzo e di Siena. Interroga alcuni testimoni, tra i quali Urso</a:t>
            </a:r>
          </a:p>
          <a:p>
            <a:r>
              <a:rPr lang="it-IT" dirty="0"/>
              <a:t>Item Ursus </a:t>
            </a:r>
            <a:r>
              <a:rPr lang="it-IT" dirty="0" err="1"/>
              <a:t>presbiter</a:t>
            </a:r>
            <a:r>
              <a:rPr lang="it-IT" dirty="0"/>
              <a:t> </a:t>
            </a:r>
            <a:r>
              <a:rPr lang="it-IT" dirty="0" err="1"/>
              <a:t>senex</a:t>
            </a:r>
            <a:r>
              <a:rPr lang="it-IT" dirty="0"/>
              <a:t> de </a:t>
            </a:r>
            <a:r>
              <a:rPr lang="it-IT" dirty="0" err="1"/>
              <a:t>Sancto</a:t>
            </a:r>
            <a:r>
              <a:rPr lang="it-IT" dirty="0"/>
              <a:t> Felice </a:t>
            </a:r>
            <a:r>
              <a:rPr lang="it-IT" dirty="0" err="1"/>
              <a:t>fines</a:t>
            </a:r>
            <a:r>
              <a:rPr lang="it-IT" dirty="0"/>
              <a:t> </a:t>
            </a:r>
            <a:r>
              <a:rPr lang="it-IT" dirty="0" err="1"/>
              <a:t>Clusinas</a:t>
            </a:r>
            <a:r>
              <a:rPr lang="it-IT" dirty="0"/>
              <a:t> dixit: </a:t>
            </a:r>
            <a:br>
              <a:rPr lang="it-IT" dirty="0"/>
            </a:br>
            <a:r>
              <a:rPr lang="it-IT" dirty="0"/>
              <a:t>(…)  </a:t>
            </a:r>
            <a:r>
              <a:rPr lang="it-IT" dirty="0" err="1"/>
              <a:t>Iste</a:t>
            </a:r>
            <a:r>
              <a:rPr lang="it-IT" dirty="0"/>
              <a:t> </a:t>
            </a:r>
            <a:r>
              <a:rPr lang="it-IT" dirty="0" err="1"/>
              <a:t>Adeodatus</a:t>
            </a:r>
            <a:r>
              <a:rPr lang="it-IT" dirty="0"/>
              <a:t> </a:t>
            </a:r>
            <a:r>
              <a:rPr lang="it-IT" dirty="0" err="1"/>
              <a:t>episcopus</a:t>
            </a:r>
            <a:r>
              <a:rPr lang="it-IT" dirty="0"/>
              <a:t> isto anno </a:t>
            </a:r>
            <a:r>
              <a:rPr lang="it-IT" dirty="0" err="1"/>
              <a:t>fecit</a:t>
            </a:r>
            <a:r>
              <a:rPr lang="it-IT" dirty="0"/>
              <a:t> </a:t>
            </a:r>
            <a:r>
              <a:rPr lang="it-IT" dirty="0" err="1"/>
              <a:t>ibi</a:t>
            </a:r>
            <a:r>
              <a:rPr lang="it-IT" dirty="0"/>
              <a:t> </a:t>
            </a:r>
            <a:r>
              <a:rPr lang="it-IT" dirty="0" err="1"/>
              <a:t>fontis</a:t>
            </a:r>
            <a:r>
              <a:rPr lang="it-IT" dirty="0"/>
              <a:t>, et </a:t>
            </a:r>
            <a:r>
              <a:rPr lang="it-IT" dirty="0" err="1"/>
              <a:t>sagravit</a:t>
            </a:r>
            <a:r>
              <a:rPr lang="it-IT" dirty="0"/>
              <a:t> </a:t>
            </a:r>
            <a:r>
              <a:rPr lang="it-IT" dirty="0" err="1"/>
              <a:t>eas</a:t>
            </a:r>
            <a:r>
              <a:rPr lang="it-IT" dirty="0"/>
              <a:t> </a:t>
            </a:r>
            <a:r>
              <a:rPr lang="it-IT" b="1" dirty="0"/>
              <a:t>a lumen per </a:t>
            </a:r>
            <a:r>
              <a:rPr lang="it-IT" b="1" dirty="0" err="1"/>
              <a:t>nocte</a:t>
            </a:r>
            <a:r>
              <a:rPr lang="it-IT" dirty="0"/>
              <a:t>, et </a:t>
            </a:r>
            <a:r>
              <a:rPr lang="it-IT" dirty="0" err="1"/>
              <a:t>fecit</a:t>
            </a:r>
            <a:r>
              <a:rPr lang="it-IT" dirty="0"/>
              <a:t> </a:t>
            </a:r>
            <a:r>
              <a:rPr lang="it-IT" dirty="0" err="1"/>
              <a:t>ibi</a:t>
            </a:r>
            <a:r>
              <a:rPr lang="it-IT" dirty="0"/>
              <a:t> presbiter</a:t>
            </a:r>
            <a:r>
              <a:rPr lang="it-IT" b="1" dirty="0"/>
              <a:t>o</a:t>
            </a:r>
            <a:r>
              <a:rPr lang="it-IT" dirty="0"/>
              <a:t> un</a:t>
            </a:r>
            <a:r>
              <a:rPr lang="it-IT" b="1" dirty="0"/>
              <a:t>o</a:t>
            </a:r>
            <a:r>
              <a:rPr lang="it-IT" dirty="0"/>
              <a:t> </a:t>
            </a:r>
            <a:r>
              <a:rPr lang="it-IT" dirty="0" err="1"/>
              <a:t>infantul</a:t>
            </a:r>
            <a:r>
              <a:rPr lang="it-IT" b="1" dirty="0" err="1"/>
              <a:t>o</a:t>
            </a:r>
            <a:r>
              <a:rPr lang="it-IT" dirty="0"/>
              <a:t> </a:t>
            </a:r>
            <a:r>
              <a:rPr lang="it-IT" dirty="0" err="1"/>
              <a:t>abente</a:t>
            </a:r>
            <a:r>
              <a:rPr lang="it-IT" dirty="0"/>
              <a:t> </a:t>
            </a:r>
            <a:r>
              <a:rPr lang="it-IT" dirty="0" err="1"/>
              <a:t>annos</a:t>
            </a:r>
            <a:r>
              <a:rPr lang="it-IT" dirty="0"/>
              <a:t> non plus </a:t>
            </a:r>
            <a:r>
              <a:rPr lang="it-IT" dirty="0" err="1"/>
              <a:t>duodecem</a:t>
            </a:r>
            <a:r>
              <a:rPr lang="it-IT" dirty="0"/>
              <a:t>, qui </a:t>
            </a:r>
            <a:r>
              <a:rPr lang="it-IT" dirty="0" err="1"/>
              <a:t>nec</a:t>
            </a:r>
            <a:r>
              <a:rPr lang="it-IT" dirty="0"/>
              <a:t> vesper</a:t>
            </a:r>
            <a:r>
              <a:rPr lang="it-IT" b="1" dirty="0"/>
              <a:t>o</a:t>
            </a:r>
            <a:r>
              <a:rPr lang="it-IT" dirty="0"/>
              <a:t> </a:t>
            </a:r>
            <a:r>
              <a:rPr lang="it-IT" dirty="0" err="1"/>
              <a:t>sapit</a:t>
            </a:r>
            <a:r>
              <a:rPr lang="it-IT" dirty="0"/>
              <a:t>, </a:t>
            </a:r>
            <a:r>
              <a:rPr lang="it-IT" dirty="0" err="1"/>
              <a:t>nec</a:t>
            </a:r>
            <a:r>
              <a:rPr lang="it-IT" dirty="0"/>
              <a:t> </a:t>
            </a:r>
            <a:r>
              <a:rPr lang="it-IT" dirty="0" err="1"/>
              <a:t>ma</a:t>
            </a:r>
            <a:r>
              <a:rPr lang="it-IT" b="1" dirty="0" err="1"/>
              <a:t>d</a:t>
            </a:r>
            <a:r>
              <a:rPr lang="it-IT" dirty="0" err="1"/>
              <a:t>o</a:t>
            </a:r>
            <a:r>
              <a:rPr lang="it-IT" b="1" dirty="0" err="1"/>
              <a:t>d</a:t>
            </a:r>
            <a:r>
              <a:rPr lang="it-IT" dirty="0" err="1"/>
              <a:t>inos</a:t>
            </a:r>
            <a:r>
              <a:rPr lang="it-IT" dirty="0"/>
              <a:t> facere, </a:t>
            </a:r>
            <a:r>
              <a:rPr lang="it-IT" dirty="0" err="1"/>
              <a:t>nec</a:t>
            </a:r>
            <a:r>
              <a:rPr lang="it-IT" dirty="0"/>
              <a:t> missa cantare. </a:t>
            </a:r>
            <a:r>
              <a:rPr lang="it-IT" dirty="0" err="1"/>
              <a:t>Nam</a:t>
            </a:r>
            <a:r>
              <a:rPr lang="it-IT" dirty="0"/>
              <a:t> </a:t>
            </a:r>
            <a:r>
              <a:rPr lang="it-IT" dirty="0" err="1"/>
              <a:t>consubrin</a:t>
            </a:r>
            <a:r>
              <a:rPr lang="it-IT" b="1" dirty="0" err="1"/>
              <a:t>o</a:t>
            </a:r>
            <a:r>
              <a:rPr lang="it-IT" dirty="0"/>
              <a:t> eius coetane</a:t>
            </a:r>
            <a:r>
              <a:rPr lang="it-IT" b="1" dirty="0"/>
              <a:t>o</a:t>
            </a:r>
            <a:r>
              <a:rPr lang="it-IT" dirty="0"/>
              <a:t> ecce </a:t>
            </a:r>
            <a:r>
              <a:rPr lang="it-IT" dirty="0" err="1"/>
              <a:t>mecum</a:t>
            </a:r>
            <a:r>
              <a:rPr lang="it-IT" dirty="0"/>
              <a:t> </a:t>
            </a:r>
            <a:r>
              <a:rPr lang="it-IT" dirty="0" err="1"/>
              <a:t>abeo</a:t>
            </a:r>
            <a:r>
              <a:rPr lang="it-IT" dirty="0"/>
              <a:t>: </a:t>
            </a:r>
            <a:r>
              <a:rPr lang="it-IT" dirty="0" err="1"/>
              <a:t>videte</a:t>
            </a:r>
            <a:r>
              <a:rPr lang="it-IT" dirty="0"/>
              <a:t> si </a:t>
            </a:r>
            <a:r>
              <a:rPr lang="it-IT" dirty="0" err="1"/>
              <a:t>pot</a:t>
            </a:r>
            <a:r>
              <a:rPr lang="it-IT" b="1" dirty="0" err="1"/>
              <a:t>it</a:t>
            </a:r>
            <a:r>
              <a:rPr lang="it-IT" dirty="0"/>
              <a:t>, et </a:t>
            </a:r>
            <a:r>
              <a:rPr lang="it-IT" dirty="0" err="1"/>
              <a:t>cognoscite</a:t>
            </a:r>
            <a:r>
              <a:rPr lang="it-IT" dirty="0"/>
              <a:t> </a:t>
            </a:r>
            <a:r>
              <a:rPr lang="it-IT" dirty="0" err="1"/>
              <a:t>presbiterum</a:t>
            </a:r>
            <a:r>
              <a:rPr lang="it-IT" dirty="0"/>
              <a:t> esse.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EE889C-E719-777E-5600-D547CA1BB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4CECAA-618E-EB73-D68B-6D1AE8279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3385BE1-C899-6452-5E84-9CA3F951F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545393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5BC4B6-CFF0-866B-0346-270E79D7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Parodia della legge salica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E30394-ECC6-6448-F2AB-2E90903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EE9ED2-B909-6008-0F22-9DB616875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C9D90B5-52B3-5599-F619-57C6EA133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E868C71-536E-4A9B-C89E-BAA250E123BE}"/>
              </a:ext>
            </a:extLst>
          </p:cNvPr>
          <p:cNvSpPr txBox="1"/>
          <p:nvPr/>
        </p:nvSpPr>
        <p:spPr>
          <a:xfrm>
            <a:off x="417096" y="1024128"/>
            <a:ext cx="55505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dirty="0"/>
              <a:t>In nomine Dei, Patris </a:t>
            </a:r>
            <a:r>
              <a:rPr lang="it-IT" dirty="0" err="1"/>
              <a:t>omnipotentis</a:t>
            </a:r>
            <a:r>
              <a:rPr lang="it-IT" dirty="0"/>
              <a:t>. </a:t>
            </a:r>
            <a:r>
              <a:rPr lang="it-IT" dirty="0" err="1"/>
              <a:t>Sit</a:t>
            </a:r>
            <a:r>
              <a:rPr lang="it-IT" dirty="0"/>
              <a:t> </a:t>
            </a:r>
            <a:r>
              <a:rPr lang="it-IT" dirty="0" err="1"/>
              <a:t>placuit</a:t>
            </a:r>
            <a:r>
              <a:rPr lang="it-IT" dirty="0"/>
              <a:t> </a:t>
            </a:r>
            <a:r>
              <a:rPr lang="it-IT" dirty="0" err="1"/>
              <a:t>uoluntas</a:t>
            </a:r>
            <a:r>
              <a:rPr lang="it-IT" dirty="0"/>
              <a:t> </a:t>
            </a:r>
            <a:r>
              <a:rPr lang="it-IT" dirty="0" err="1"/>
              <a:t>Laidobranno</a:t>
            </a:r>
            <a:r>
              <a:rPr lang="it-IT" dirty="0"/>
              <a:t> et Adono, ut pactum </a:t>
            </a:r>
            <a:r>
              <a:rPr lang="it-IT" dirty="0" err="1"/>
              <a:t>Salicum</a:t>
            </a:r>
            <a:r>
              <a:rPr lang="it-IT" dirty="0"/>
              <a:t> de </a:t>
            </a:r>
            <a:r>
              <a:rPr lang="it-IT" dirty="0" err="1"/>
              <a:t>quod</a:t>
            </a:r>
            <a:r>
              <a:rPr lang="it-IT" dirty="0"/>
              <a:t> </a:t>
            </a:r>
            <a:r>
              <a:rPr lang="it-IT" dirty="0" err="1"/>
              <a:t>titulum</a:t>
            </a:r>
            <a:r>
              <a:rPr lang="it-IT" dirty="0"/>
              <a:t> non </a:t>
            </a:r>
            <a:r>
              <a:rPr lang="it-IT" b="1" dirty="0" err="1"/>
              <a:t>abit</a:t>
            </a:r>
            <a:r>
              <a:rPr lang="it-IT" dirty="0"/>
              <a:t>, </a:t>
            </a:r>
            <a:r>
              <a:rPr lang="it-IT" dirty="0" err="1"/>
              <a:t>gratenter</a:t>
            </a:r>
            <a:r>
              <a:rPr lang="it-IT" dirty="0"/>
              <a:t> </a:t>
            </a:r>
            <a:r>
              <a:rPr lang="it-IT" dirty="0" err="1"/>
              <a:t>suplicibus</a:t>
            </a:r>
            <a:r>
              <a:rPr lang="it-IT" dirty="0"/>
              <a:t> </a:t>
            </a:r>
            <a:r>
              <a:rPr lang="it-IT" dirty="0" err="1"/>
              <a:t>aput</a:t>
            </a:r>
            <a:r>
              <a:rPr lang="it-IT" dirty="0"/>
              <a:t> </a:t>
            </a:r>
            <a:r>
              <a:rPr lang="it-IT" dirty="0" err="1"/>
              <a:t>gracia</a:t>
            </a:r>
            <a:r>
              <a:rPr lang="it-IT" dirty="0"/>
              <a:t> </a:t>
            </a:r>
            <a:r>
              <a:rPr lang="it-IT" dirty="0" err="1"/>
              <a:t>Fredono</a:t>
            </a:r>
            <a:r>
              <a:rPr lang="it-IT" dirty="0"/>
              <a:t> una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uxore</a:t>
            </a:r>
            <a:r>
              <a:rPr lang="it-IT" dirty="0"/>
              <a:t> sua et </a:t>
            </a:r>
            <a:r>
              <a:rPr lang="it-IT" dirty="0" err="1"/>
              <a:t>obtimatis</a:t>
            </a:r>
            <a:r>
              <a:rPr lang="it-IT" dirty="0"/>
              <a:t> </a:t>
            </a:r>
            <a:r>
              <a:rPr lang="it-IT" dirty="0" err="1"/>
              <a:t>eorum</a:t>
            </a:r>
            <a:r>
              <a:rPr lang="it-IT" dirty="0"/>
              <a:t>, in </a:t>
            </a:r>
            <a:r>
              <a:rPr lang="it-IT" dirty="0" err="1"/>
              <a:t>ipsum</a:t>
            </a:r>
            <a:r>
              <a:rPr lang="it-IT" dirty="0"/>
              <a:t> pactum </a:t>
            </a:r>
            <a:r>
              <a:rPr lang="it-IT" dirty="0" err="1"/>
              <a:t>titulum</a:t>
            </a:r>
            <a:r>
              <a:rPr lang="it-IT" dirty="0"/>
              <a:t> unum, </a:t>
            </a:r>
            <a:r>
              <a:rPr lang="it-IT" dirty="0" err="1"/>
              <a:t>cum</a:t>
            </a:r>
            <a:r>
              <a:rPr lang="it-IT" dirty="0"/>
              <a:t> Deo adiutorio, </a:t>
            </a:r>
            <a:r>
              <a:rPr lang="it-IT" dirty="0" err="1"/>
              <a:t>pertractare</a:t>
            </a:r>
            <a:r>
              <a:rPr lang="it-IT" dirty="0"/>
              <a:t> </a:t>
            </a:r>
            <a:r>
              <a:rPr lang="it-IT" dirty="0" err="1"/>
              <a:t>debirent</a:t>
            </a:r>
            <a:r>
              <a:rPr lang="it-IT" dirty="0"/>
              <a:t>: ut, si </a:t>
            </a:r>
            <a:r>
              <a:rPr lang="it-IT" dirty="0" err="1"/>
              <a:t>quis</a:t>
            </a:r>
            <a:r>
              <a:rPr lang="it-IT" dirty="0"/>
              <a:t> homo aut in casa aut </a:t>
            </a:r>
            <a:r>
              <a:rPr lang="it-IT" dirty="0" err="1"/>
              <a:t>foris</a:t>
            </a:r>
            <a:r>
              <a:rPr lang="it-IT" dirty="0"/>
              <a:t> </a:t>
            </a:r>
            <a:r>
              <a:rPr lang="it-IT" b="1" dirty="0"/>
              <a:t>casa </a:t>
            </a:r>
            <a:r>
              <a:rPr lang="it-IT" dirty="0" err="1"/>
              <a:t>plena</a:t>
            </a:r>
            <a:r>
              <a:rPr lang="it-IT" dirty="0"/>
              <a:t> </a:t>
            </a:r>
            <a:r>
              <a:rPr lang="it-IT" b="1" dirty="0" err="1"/>
              <a:t>botilia</a:t>
            </a:r>
            <a:r>
              <a:rPr lang="it-IT" dirty="0"/>
              <a:t> </a:t>
            </a:r>
            <a:r>
              <a:rPr lang="it-IT" dirty="0" err="1"/>
              <a:t>abere</a:t>
            </a:r>
            <a:r>
              <a:rPr lang="it-IT" dirty="0"/>
              <a:t> </a:t>
            </a:r>
            <a:r>
              <a:rPr lang="it-IT" dirty="0" err="1"/>
              <a:t>potuerint</a:t>
            </a:r>
            <a:r>
              <a:rPr lang="it-IT" dirty="0"/>
              <a:t>, </a:t>
            </a:r>
            <a:r>
              <a:rPr lang="it-IT" dirty="0" err="1"/>
              <a:t>tam</a:t>
            </a:r>
            <a:r>
              <a:rPr lang="it-IT" dirty="0"/>
              <a:t> de </a:t>
            </a:r>
            <a:r>
              <a:rPr lang="it-IT" dirty="0" err="1"/>
              <a:t>eorum</a:t>
            </a:r>
            <a:r>
              <a:rPr lang="it-IT" dirty="0"/>
              <a:t>, </a:t>
            </a:r>
            <a:r>
              <a:rPr lang="it-IT" dirty="0" err="1"/>
              <a:t>quam</a:t>
            </a:r>
            <a:r>
              <a:rPr lang="it-IT" dirty="0"/>
              <a:t> de </a:t>
            </a:r>
            <a:r>
              <a:rPr lang="it-IT" dirty="0" err="1"/>
              <a:t>aliorum</a:t>
            </a:r>
            <a:r>
              <a:rPr lang="it-IT" dirty="0"/>
              <a:t>, in </a:t>
            </a:r>
            <a:r>
              <a:rPr lang="it-IT" dirty="0" err="1"/>
              <a:t>cuppa</a:t>
            </a:r>
            <a:r>
              <a:rPr lang="it-IT" dirty="0"/>
              <a:t> non </a:t>
            </a:r>
            <a:r>
              <a:rPr lang="it-IT" dirty="0" err="1"/>
              <a:t>mittant</a:t>
            </a:r>
            <a:r>
              <a:rPr lang="it-IT" dirty="0"/>
              <a:t> ne </a:t>
            </a:r>
            <a:r>
              <a:rPr lang="it-IT" dirty="0" err="1"/>
              <a:t>gutta</a:t>
            </a:r>
            <a:r>
              <a:rPr lang="it-IT" dirty="0"/>
              <a:t>. Se </a:t>
            </a:r>
            <a:r>
              <a:rPr lang="it-IT" dirty="0" err="1"/>
              <a:t>ullus</a:t>
            </a:r>
            <a:r>
              <a:rPr lang="it-IT" dirty="0"/>
              <a:t> hoc </a:t>
            </a:r>
            <a:r>
              <a:rPr lang="it-IT" b="1" dirty="0" err="1"/>
              <a:t>facire</a:t>
            </a:r>
            <a:r>
              <a:rPr lang="it-IT" dirty="0"/>
              <a:t> </a:t>
            </a:r>
            <a:r>
              <a:rPr lang="it-IT" dirty="0" err="1"/>
              <a:t>presumserit</a:t>
            </a:r>
            <a:r>
              <a:rPr lang="it-IT" dirty="0"/>
              <a:t>, </a:t>
            </a:r>
            <a:r>
              <a:rPr lang="it-IT" b="1" dirty="0" err="1"/>
              <a:t>malobergo</a:t>
            </a:r>
            <a:r>
              <a:rPr lang="it-IT" b="1" dirty="0"/>
              <a:t> </a:t>
            </a:r>
            <a:r>
              <a:rPr lang="it-IT" b="1" dirty="0" err="1"/>
              <a:t>leodardi</a:t>
            </a:r>
            <a:r>
              <a:rPr lang="it-IT" dirty="0"/>
              <a:t>, sol(</a:t>
            </a:r>
            <a:r>
              <a:rPr lang="it-IT" dirty="0" err="1"/>
              <a:t>idos</a:t>
            </a:r>
            <a:r>
              <a:rPr lang="it-IT" dirty="0"/>
              <a:t>) </a:t>
            </a:r>
            <a:r>
              <a:rPr lang="it-IT" dirty="0" err="1"/>
              <a:t>quindecim</a:t>
            </a:r>
            <a:r>
              <a:rPr lang="it-IT" dirty="0"/>
              <a:t> con(</a:t>
            </a:r>
            <a:r>
              <a:rPr lang="it-IT" dirty="0" err="1"/>
              <a:t>ponat</a:t>
            </a:r>
            <a:r>
              <a:rPr lang="it-IT" dirty="0"/>
              <a:t>) et </a:t>
            </a:r>
            <a:r>
              <a:rPr lang="it-IT" dirty="0" err="1"/>
              <a:t>ipsa</a:t>
            </a:r>
            <a:r>
              <a:rPr lang="it-IT" dirty="0"/>
              <a:t> </a:t>
            </a:r>
            <a:r>
              <a:rPr lang="it-IT" dirty="0" err="1"/>
              <a:t>cuppa</a:t>
            </a:r>
            <a:r>
              <a:rPr lang="it-IT" dirty="0"/>
              <a:t> </a:t>
            </a:r>
            <a:r>
              <a:rPr lang="it-IT" dirty="0" err="1"/>
              <a:t>frangant</a:t>
            </a:r>
            <a:r>
              <a:rPr lang="it-IT" dirty="0"/>
              <a:t> la tota, ad </a:t>
            </a:r>
            <a:r>
              <a:rPr lang="it-IT" b="1" dirty="0" err="1"/>
              <a:t>illo</a:t>
            </a:r>
            <a:r>
              <a:rPr lang="it-IT" b="1" dirty="0"/>
              <a:t> </a:t>
            </a:r>
            <a:r>
              <a:rPr lang="it-IT" b="1" dirty="0" err="1"/>
              <a:t>botiliario</a:t>
            </a:r>
            <a:r>
              <a:rPr lang="it-IT" dirty="0"/>
              <a:t> </a:t>
            </a:r>
            <a:r>
              <a:rPr lang="it-IT" dirty="0" err="1"/>
              <a:t>frangant</a:t>
            </a:r>
            <a:r>
              <a:rPr lang="it-IT" dirty="0"/>
              <a:t> lo </a:t>
            </a:r>
            <a:r>
              <a:rPr lang="it-IT" b="1" dirty="0" err="1"/>
              <a:t>cabo</a:t>
            </a:r>
            <a:r>
              <a:rPr lang="it-IT" dirty="0"/>
              <a:t>,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illo</a:t>
            </a:r>
            <a:r>
              <a:rPr lang="it-IT" dirty="0"/>
              <a:t> </a:t>
            </a:r>
            <a:r>
              <a:rPr lang="it-IT" b="1" dirty="0" err="1"/>
              <a:t>scanciono</a:t>
            </a:r>
            <a:r>
              <a:rPr lang="it-IT" dirty="0"/>
              <a:t> </a:t>
            </a:r>
            <a:r>
              <a:rPr lang="it-IT" dirty="0" err="1"/>
              <a:t>tollant</a:t>
            </a:r>
            <a:r>
              <a:rPr lang="it-IT" dirty="0"/>
              <a:t> </a:t>
            </a:r>
            <a:r>
              <a:rPr lang="it-IT" dirty="0" err="1"/>
              <a:t>lis</a:t>
            </a:r>
            <a:r>
              <a:rPr lang="it-IT" dirty="0"/>
              <a:t> </a:t>
            </a:r>
            <a:r>
              <a:rPr lang="it-IT" dirty="0" err="1"/>
              <a:t>potionis</a:t>
            </a:r>
            <a:r>
              <a:rPr lang="it-IT" dirty="0"/>
              <a:t>. Sic </a:t>
            </a:r>
            <a:r>
              <a:rPr lang="it-IT" dirty="0" err="1"/>
              <a:t>conuinit</a:t>
            </a:r>
            <a:r>
              <a:rPr lang="it-IT" dirty="0"/>
              <a:t> </a:t>
            </a:r>
            <a:r>
              <a:rPr lang="it-IT" dirty="0" err="1"/>
              <a:t>obseruare</a:t>
            </a:r>
            <a:r>
              <a:rPr lang="it-IT" dirty="0"/>
              <a:t>: </a:t>
            </a:r>
            <a:r>
              <a:rPr lang="it-IT" dirty="0" err="1"/>
              <a:t>aput</a:t>
            </a:r>
            <a:r>
              <a:rPr lang="it-IT" dirty="0"/>
              <a:t> </a:t>
            </a:r>
            <a:r>
              <a:rPr lang="it-IT" b="1" dirty="0" err="1"/>
              <a:t>staubo</a:t>
            </a:r>
            <a:r>
              <a:rPr lang="it-IT" b="1" dirty="0"/>
              <a:t> </a:t>
            </a:r>
            <a:r>
              <a:rPr lang="it-IT" dirty="0" err="1"/>
              <a:t>bibant</a:t>
            </a:r>
            <a:r>
              <a:rPr lang="it-IT" dirty="0"/>
              <a:t> et </a:t>
            </a:r>
            <a:r>
              <a:rPr lang="it-IT" dirty="0" err="1"/>
              <a:t>intus</a:t>
            </a:r>
            <a:r>
              <a:rPr lang="it-IT" dirty="0"/>
              <a:t> </a:t>
            </a:r>
            <a:r>
              <a:rPr lang="it-IT" dirty="0" err="1"/>
              <a:t>suppas</a:t>
            </a:r>
            <a:r>
              <a:rPr lang="it-IT" dirty="0"/>
              <a:t> </a:t>
            </a:r>
            <a:r>
              <a:rPr lang="it-IT" dirty="0" err="1"/>
              <a:t>faciant</a:t>
            </a:r>
            <a:r>
              <a:rPr lang="it-IT" dirty="0"/>
              <a:t>. </a:t>
            </a:r>
            <a:r>
              <a:rPr lang="it-IT" dirty="0" err="1"/>
              <a:t>Cum</a:t>
            </a:r>
            <a:r>
              <a:rPr lang="it-IT" dirty="0"/>
              <a:t> senior </a:t>
            </a:r>
            <a:r>
              <a:rPr lang="it-IT" dirty="0" err="1"/>
              <a:t>bibit</a:t>
            </a:r>
            <a:r>
              <a:rPr lang="it-IT" dirty="0"/>
              <a:t> </a:t>
            </a:r>
            <a:r>
              <a:rPr lang="it-IT" dirty="0" err="1"/>
              <a:t>duas</a:t>
            </a:r>
            <a:r>
              <a:rPr lang="it-IT" dirty="0"/>
              <a:t> </a:t>
            </a:r>
            <a:r>
              <a:rPr lang="it-IT" dirty="0" err="1"/>
              <a:t>uicis</a:t>
            </a:r>
            <a:r>
              <a:rPr lang="it-IT" dirty="0"/>
              <a:t>, sui </a:t>
            </a:r>
            <a:r>
              <a:rPr lang="it-IT" dirty="0" err="1"/>
              <a:t>uassalli</a:t>
            </a:r>
            <a:r>
              <a:rPr lang="it-IT" dirty="0"/>
              <a:t> la </a:t>
            </a:r>
            <a:r>
              <a:rPr lang="it-IT" dirty="0" err="1"/>
              <a:t>tercia</a:t>
            </a:r>
            <a:r>
              <a:rPr lang="it-IT" dirty="0"/>
              <a:t>, </a:t>
            </a:r>
            <a:r>
              <a:rPr lang="it-IT" dirty="0" err="1"/>
              <a:t>bonum</a:t>
            </a:r>
            <a:r>
              <a:rPr lang="it-IT" dirty="0"/>
              <a:t> est. Ego qui </a:t>
            </a:r>
            <a:r>
              <a:rPr lang="it-IT" dirty="0" err="1"/>
              <a:t>scribsi</a:t>
            </a:r>
            <a:r>
              <a:rPr lang="it-IT" dirty="0"/>
              <a:t> mei </a:t>
            </a:r>
            <a:r>
              <a:rPr lang="it-IT" dirty="0" err="1"/>
              <a:t>nomen</a:t>
            </a:r>
            <a:r>
              <a:rPr lang="it-IT" dirty="0"/>
              <a:t> non hic </a:t>
            </a:r>
            <a:r>
              <a:rPr lang="it-IT" dirty="0" err="1"/>
              <a:t>scripsi</a:t>
            </a:r>
            <a:r>
              <a:rPr lang="it-IT" dirty="0"/>
              <a:t> </a:t>
            </a:r>
            <a:r>
              <a:rPr lang="it-IT" dirty="0" err="1"/>
              <a:t>Culpabilis</a:t>
            </a:r>
            <a:r>
              <a:rPr lang="it-IT" dirty="0"/>
              <a:t> </a:t>
            </a:r>
            <a:r>
              <a:rPr lang="it-IT" dirty="0" err="1"/>
              <a:t>iudicetur</a:t>
            </a:r>
            <a:endParaRPr lang="it-IT" dirty="0"/>
          </a:p>
          <a:p>
            <a:pPr>
              <a:defRPr/>
            </a:pP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D03D2A2-2B60-1E67-E155-4B887BC5CABE}"/>
              </a:ext>
            </a:extLst>
          </p:cNvPr>
          <p:cNvSpPr txBox="1"/>
          <p:nvPr/>
        </p:nvSpPr>
        <p:spPr>
          <a:xfrm>
            <a:off x="5967663" y="1024128"/>
            <a:ext cx="583932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Traduzione</a:t>
            </a:r>
            <a:r>
              <a:rPr lang="it-IT" dirty="0"/>
              <a:t>: In nome di Dio, Padre onnipotente. Piacque che si facesse la volontà di </a:t>
            </a:r>
            <a:r>
              <a:rPr lang="it-IT" dirty="0" err="1"/>
              <a:t>Laidobranno</a:t>
            </a:r>
            <a:r>
              <a:rPr lang="it-IT" dirty="0"/>
              <a:t> e Adono, affinché ciò che non è normato nella Legge salica, in risposta alle suppliche di grazia fatte da </a:t>
            </a:r>
            <a:r>
              <a:rPr lang="it-IT" dirty="0" err="1"/>
              <a:t>Fredono</a:t>
            </a:r>
            <a:r>
              <a:rPr lang="it-IT" dirty="0"/>
              <a:t> con sua moglie e dalla loro corte, in questa stessa legge debba prevedere, con l’aiuto di Dio, un proprio capitolo: che, se qualcuno o in casa o fuori casa potrà avere una bottiglia piena, propria o altrui, non ne versi neanche una goccia nella coppa. Se qualcuno oserà fare questo paghi, giudicato in tribunale con citazione di testimoni,  paghi XV soldi e gli si rompa tutta la coppa, si rompa la testa al cantiniere, si tolgano le bevande al coppiere. Così [invece] conviene procedere: bevano con la coppa e dentro vi facciano la zuppa. Quando il signore beve due volte, i suoi vassalli la terza, e così è giusto. Io che ho scritto, il mio nome qui non ho scritto. Sia giudicato colpevole.</a:t>
            </a:r>
          </a:p>
        </p:txBody>
      </p:sp>
    </p:spTree>
    <p:extLst>
      <p:ext uri="{BB962C8B-B14F-4D97-AF65-F5344CB8AC3E}">
        <p14:creationId xmlns:p14="http://schemas.microsoft.com/office/powerpoint/2010/main" val="250199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995641-B089-746A-6B0A-38F99534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Legge salica – fatti notevoli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2C37FA-50D0-A9CD-A578-1F9E59A7B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it-IT" i="1" dirty="0" err="1"/>
              <a:t>Malabergo</a:t>
            </a:r>
            <a:r>
              <a:rPr lang="it-IT" i="1" dirty="0"/>
              <a:t> </a:t>
            </a:r>
            <a:r>
              <a:rPr lang="it-IT" i="1" dirty="0" err="1"/>
              <a:t>leodardi</a:t>
            </a:r>
            <a:r>
              <a:rPr lang="it-IT" dirty="0"/>
              <a:t> : </a:t>
            </a:r>
            <a:r>
              <a:rPr lang="it-IT" dirty="0" err="1"/>
              <a:t>malbergium</a:t>
            </a:r>
            <a:r>
              <a:rPr lang="it-IT" dirty="0"/>
              <a:t> = tribunale; </a:t>
            </a:r>
            <a:r>
              <a:rPr lang="it-IT" dirty="0" err="1"/>
              <a:t>leodardi</a:t>
            </a:r>
            <a:r>
              <a:rPr lang="it-IT" dirty="0"/>
              <a:t> = accusa per mezzo di testimoni</a:t>
            </a:r>
          </a:p>
          <a:p>
            <a:pPr>
              <a:defRPr/>
            </a:pPr>
            <a:r>
              <a:rPr lang="it-IT" dirty="0"/>
              <a:t>Abit = </a:t>
            </a:r>
            <a:r>
              <a:rPr lang="it-IT" dirty="0" err="1"/>
              <a:t>habet</a:t>
            </a:r>
            <a:r>
              <a:rPr lang="it-IT" dirty="0"/>
              <a:t>; </a:t>
            </a:r>
            <a:r>
              <a:rPr lang="it-IT" i="1" dirty="0" err="1"/>
              <a:t>cong</a:t>
            </a:r>
            <a:r>
              <a:rPr lang="it-IT" dirty="0"/>
              <a:t>. </a:t>
            </a:r>
            <a:r>
              <a:rPr lang="it-IT" dirty="0" err="1"/>
              <a:t>habeat</a:t>
            </a:r>
            <a:r>
              <a:rPr lang="it-IT" dirty="0"/>
              <a:t>;</a:t>
            </a:r>
          </a:p>
          <a:p>
            <a:pPr>
              <a:defRPr/>
            </a:pPr>
            <a:r>
              <a:rPr lang="it-IT" dirty="0"/>
              <a:t>Casa = vs domo</a:t>
            </a:r>
          </a:p>
          <a:p>
            <a:pPr>
              <a:defRPr/>
            </a:pPr>
            <a:r>
              <a:rPr lang="it-IT" dirty="0" err="1"/>
              <a:t>Botilia</a:t>
            </a:r>
            <a:r>
              <a:rPr lang="it-IT" dirty="0"/>
              <a:t> = </a:t>
            </a:r>
            <a:r>
              <a:rPr lang="it-IT" dirty="0" err="1"/>
              <a:t>boti</a:t>
            </a:r>
            <a:r>
              <a:rPr lang="it-IT" dirty="0" err="1">
                <a:solidFill>
                  <a:srgbClr val="FF0000"/>
                </a:solidFill>
              </a:rPr>
              <a:t>c</a:t>
            </a:r>
            <a:r>
              <a:rPr lang="it-IT" dirty="0"/>
              <a:t>(u)</a:t>
            </a:r>
            <a:r>
              <a:rPr lang="it-IT" dirty="0">
                <a:solidFill>
                  <a:srgbClr val="FF0000"/>
                </a:solidFill>
              </a:rPr>
              <a:t>l</a:t>
            </a:r>
            <a:r>
              <a:rPr lang="it-IT" dirty="0"/>
              <a:t>a</a:t>
            </a:r>
          </a:p>
          <a:p>
            <a:pPr>
              <a:defRPr/>
            </a:pPr>
            <a:r>
              <a:rPr lang="it-IT" dirty="0" err="1"/>
              <a:t>Facire</a:t>
            </a:r>
            <a:r>
              <a:rPr lang="it-IT" dirty="0"/>
              <a:t> &lt; Facere = </a:t>
            </a:r>
            <a:r>
              <a:rPr lang="it-IT" dirty="0" err="1"/>
              <a:t>fa</a:t>
            </a:r>
            <a:r>
              <a:rPr lang="it-IT" dirty="0" err="1">
                <a:solidFill>
                  <a:srgbClr val="FF0000"/>
                </a:solidFill>
              </a:rPr>
              <a:t>c</a:t>
            </a:r>
            <a:r>
              <a:rPr lang="it-IT" dirty="0"/>
              <a:t>(i)</a:t>
            </a:r>
            <a:r>
              <a:rPr lang="it-IT" dirty="0">
                <a:solidFill>
                  <a:srgbClr val="FF0000"/>
                </a:solidFill>
              </a:rPr>
              <a:t>r</a:t>
            </a:r>
            <a:r>
              <a:rPr lang="it-IT" dirty="0"/>
              <a:t>e = fa-</a:t>
            </a:r>
            <a:r>
              <a:rPr lang="it-IT" dirty="0" err="1"/>
              <a:t>cr</a:t>
            </a:r>
            <a:r>
              <a:rPr lang="it-IT" dirty="0"/>
              <a:t>-e = </a:t>
            </a:r>
            <a:r>
              <a:rPr lang="it-IT" dirty="0" err="1"/>
              <a:t>faire</a:t>
            </a:r>
            <a:endParaRPr lang="it-IT" dirty="0"/>
          </a:p>
          <a:p>
            <a:pPr>
              <a:defRPr/>
            </a:pPr>
            <a:r>
              <a:rPr lang="it-IT" dirty="0" err="1"/>
              <a:t>Botiliari</a:t>
            </a:r>
            <a:r>
              <a:rPr lang="it-IT" dirty="0" err="1">
                <a:solidFill>
                  <a:srgbClr val="FF0000"/>
                </a:solidFill>
              </a:rPr>
              <a:t>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= </a:t>
            </a:r>
            <a:r>
              <a:rPr lang="it-IT" dirty="0" err="1"/>
              <a:t>boti</a:t>
            </a:r>
            <a:r>
              <a:rPr lang="it-IT" dirty="0" err="1">
                <a:solidFill>
                  <a:srgbClr val="FF0000"/>
                </a:solidFill>
              </a:rPr>
              <a:t>c</a:t>
            </a:r>
            <a:r>
              <a:rPr lang="it-IT" dirty="0"/>
              <a:t>(u)</a:t>
            </a:r>
            <a:r>
              <a:rPr lang="it-IT" dirty="0" err="1">
                <a:solidFill>
                  <a:srgbClr val="FF0000"/>
                </a:solidFill>
              </a:rPr>
              <a:t>l</a:t>
            </a:r>
            <a:r>
              <a:rPr lang="it-IT" dirty="0" err="1"/>
              <a:t>ario</a:t>
            </a:r>
            <a:endParaRPr lang="it-IT" dirty="0"/>
          </a:p>
          <a:p>
            <a:pPr>
              <a:defRPr/>
            </a:pPr>
            <a:r>
              <a:rPr lang="it-IT" dirty="0" err="1"/>
              <a:t>Cabo</a:t>
            </a:r>
            <a:r>
              <a:rPr lang="it-IT" dirty="0"/>
              <a:t> &lt; </a:t>
            </a:r>
            <a:r>
              <a:rPr lang="it-IT" dirty="0" err="1"/>
              <a:t>capu</a:t>
            </a:r>
            <a:r>
              <a:rPr lang="it-IT" dirty="0"/>
              <a:t>(t)</a:t>
            </a:r>
          </a:p>
          <a:p>
            <a:pPr>
              <a:defRPr/>
            </a:pPr>
            <a:r>
              <a:rPr lang="it-IT" dirty="0" err="1"/>
              <a:t>Scanciono</a:t>
            </a:r>
            <a:r>
              <a:rPr lang="it-IT" dirty="0"/>
              <a:t> = mescita; </a:t>
            </a:r>
            <a:r>
              <a:rPr lang="it-IT" dirty="0" err="1"/>
              <a:t>germ</a:t>
            </a:r>
            <a:r>
              <a:rPr lang="it-IT" dirty="0"/>
              <a:t> </a:t>
            </a:r>
            <a:r>
              <a:rPr lang="it-IT" dirty="0" err="1"/>
              <a:t>scenken</a:t>
            </a:r>
            <a:r>
              <a:rPr lang="it-IT" dirty="0"/>
              <a:t>: </a:t>
            </a:r>
            <a:r>
              <a:rPr lang="it-IT" dirty="0" err="1"/>
              <a:t>tard</a:t>
            </a:r>
            <a:r>
              <a:rPr lang="it-IT" dirty="0"/>
              <a:t>. </a:t>
            </a:r>
            <a:r>
              <a:rPr lang="it-IT" dirty="0" err="1"/>
              <a:t>lat</a:t>
            </a:r>
            <a:r>
              <a:rPr lang="it-IT" dirty="0"/>
              <a:t>. Scancio, ‘mescere’ </a:t>
            </a:r>
          </a:p>
          <a:p>
            <a:pPr>
              <a:defRPr/>
            </a:pPr>
            <a:r>
              <a:rPr lang="it-IT" dirty="0" err="1"/>
              <a:t>Staubo</a:t>
            </a:r>
            <a:r>
              <a:rPr lang="it-IT" dirty="0"/>
              <a:t> =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med</a:t>
            </a:r>
            <a:r>
              <a:rPr lang="it-IT" dirty="0"/>
              <a:t>. </a:t>
            </a:r>
            <a:r>
              <a:rPr lang="it-IT" dirty="0" err="1"/>
              <a:t>staupus</a:t>
            </a:r>
            <a:r>
              <a:rPr lang="it-IT" dirty="0"/>
              <a:t>; </a:t>
            </a:r>
            <a:r>
              <a:rPr lang="it-IT" dirty="0" err="1"/>
              <a:t>germ</a:t>
            </a:r>
            <a:r>
              <a:rPr lang="it-IT" dirty="0"/>
              <a:t>. </a:t>
            </a:r>
            <a:r>
              <a:rPr lang="it-IT" i="1" dirty="0" err="1"/>
              <a:t>stauf</a:t>
            </a:r>
            <a:r>
              <a:rPr lang="it-IT" i="1" dirty="0"/>
              <a:t>, </a:t>
            </a:r>
            <a:r>
              <a:rPr lang="it-IT" dirty="0"/>
              <a:t>‘coppa’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26CE44-8618-8E20-B232-F0BD1DDD2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59F1EE-5007-DFD3-FABC-53A9BE46E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0DF8E6F-0FFC-2ADF-9E0D-D1640B902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814900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03EFFA-5606-61CC-266E-0C0887CF1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Indovinello veronese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420911-CA39-F01F-5178-C01C9338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1C4EB1-1295-7AB3-4C3A-16B3C2601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 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513CEF1-8BC2-C897-F89D-A381814CA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7" name="Segnaposto contenuto 3">
            <a:extLst>
              <a:ext uri="{FF2B5EF4-FFF2-40B4-BE49-F238E27FC236}">
                <a16:creationId xmlns:a16="http://schemas.microsoft.com/office/drawing/2014/main" id="{19567D98-6DE1-CF08-AA47-8EB3E9F6B3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8309" y="1024128"/>
            <a:ext cx="4584743" cy="5389412"/>
          </a:xfr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E6E0BAF-552B-D581-C038-4A340AFAD9F1}"/>
              </a:ext>
            </a:extLst>
          </p:cNvPr>
          <p:cNvSpPr txBox="1"/>
          <p:nvPr/>
        </p:nvSpPr>
        <p:spPr>
          <a:xfrm>
            <a:off x="4973052" y="1024128"/>
            <a:ext cx="68306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/>
              <a:t>Verona, Biblioteca capitolare, cod. LXXXIX, </a:t>
            </a:r>
            <a:r>
              <a:rPr lang="it-IT" sz="2400" i="1" dirty="0" err="1"/>
              <a:t>orazionale</a:t>
            </a:r>
            <a:r>
              <a:rPr lang="it-IT" sz="2400" i="1" dirty="0"/>
              <a:t> mozarabico; </a:t>
            </a:r>
            <a:r>
              <a:rPr lang="it-IT" sz="2400" i="1" dirty="0" err="1"/>
              <a:t>ms</a:t>
            </a:r>
            <a:r>
              <a:rPr lang="it-IT" sz="2400" i="1" dirty="0"/>
              <a:t> VII-VIII sec.; testo VIII-IX.</a:t>
            </a:r>
            <a:r>
              <a:rPr lang="it-IT" sz="2400" dirty="0"/>
              <a:t> </a:t>
            </a:r>
          </a:p>
          <a:p>
            <a:r>
              <a:rPr lang="it-IT" sz="2400" dirty="0"/>
              <a:t>Sottoscrizione cagliaritana: </a:t>
            </a:r>
            <a:r>
              <a:rPr lang="it-IT" sz="2400" i="1" dirty="0" err="1"/>
              <a:t>Fl</a:t>
            </a:r>
            <a:r>
              <a:rPr lang="it-IT" sz="2400" i="1" dirty="0"/>
              <a:t>(</a:t>
            </a:r>
            <a:r>
              <a:rPr lang="it-IT" sz="2400" i="1" dirty="0" err="1"/>
              <a:t>avius</a:t>
            </a:r>
            <a:r>
              <a:rPr lang="it-IT" sz="2400" i="1" dirty="0"/>
              <a:t>) </a:t>
            </a:r>
            <a:r>
              <a:rPr lang="it-IT" sz="2400" i="1" dirty="0" err="1"/>
              <a:t>Sergius</a:t>
            </a:r>
            <a:r>
              <a:rPr lang="it-IT" sz="2400" i="1" dirty="0"/>
              <a:t> </a:t>
            </a:r>
            <a:r>
              <a:rPr lang="it-IT" sz="2400" i="1" dirty="0" err="1"/>
              <a:t>bicidominus</a:t>
            </a:r>
            <a:r>
              <a:rPr lang="it-IT" sz="2400" i="1" dirty="0"/>
              <a:t> sa(n)c(t)e (E)cl(</a:t>
            </a:r>
            <a:r>
              <a:rPr lang="it-IT" sz="2400" i="1" dirty="0" err="1"/>
              <a:t>esie</a:t>
            </a:r>
            <a:r>
              <a:rPr lang="it-IT" sz="2400" i="1" dirty="0"/>
              <a:t>) </a:t>
            </a:r>
            <a:r>
              <a:rPr lang="it-IT" sz="2400" i="1" dirty="0" err="1"/>
              <a:t>Caralita</a:t>
            </a:r>
            <a:r>
              <a:rPr lang="it-IT" sz="2400" i="1" dirty="0"/>
              <a:t>(ne)</a:t>
            </a:r>
          </a:p>
          <a:p>
            <a:endParaRPr lang="it-IT" sz="2400" dirty="0"/>
          </a:p>
          <a:p>
            <a:r>
              <a:rPr lang="it-IT" sz="2400" dirty="0"/>
              <a:t>Se </a:t>
            </a:r>
            <a:r>
              <a:rPr lang="it-IT" sz="2400" dirty="0" err="1"/>
              <a:t>pareba</a:t>
            </a:r>
            <a:r>
              <a:rPr lang="it-IT" sz="2400" dirty="0"/>
              <a:t> </a:t>
            </a:r>
            <a:r>
              <a:rPr lang="it-IT" sz="2400" dirty="0" err="1"/>
              <a:t>boves</a:t>
            </a:r>
            <a:r>
              <a:rPr lang="it-IT" sz="2400" dirty="0"/>
              <a:t> alba </a:t>
            </a:r>
            <a:r>
              <a:rPr lang="it-IT" sz="2400" dirty="0" err="1"/>
              <a:t>pratalia</a:t>
            </a:r>
            <a:r>
              <a:rPr lang="it-IT" sz="2400" dirty="0"/>
              <a:t> araba</a:t>
            </a:r>
          </a:p>
          <a:p>
            <a:r>
              <a:rPr lang="it-IT" sz="2400" dirty="0"/>
              <a:t>(et) albo versorio </a:t>
            </a:r>
            <a:r>
              <a:rPr lang="it-IT" sz="2400" dirty="0" err="1"/>
              <a:t>teneba</a:t>
            </a:r>
            <a:r>
              <a:rPr lang="it-IT" sz="2400" dirty="0"/>
              <a:t> et negro </a:t>
            </a:r>
            <a:r>
              <a:rPr lang="it-IT" sz="2400" dirty="0" err="1"/>
              <a:t>semen</a:t>
            </a:r>
            <a:r>
              <a:rPr lang="it-IT" sz="2400" dirty="0"/>
              <a:t> / </a:t>
            </a:r>
            <a:r>
              <a:rPr lang="it-IT" sz="2400" dirty="0" err="1"/>
              <a:t>seminaba</a:t>
            </a:r>
            <a:endParaRPr lang="it-IT" sz="2400" dirty="0"/>
          </a:p>
          <a:p>
            <a:r>
              <a:rPr lang="it-IT" sz="2400" dirty="0"/>
              <a:t>+ </a:t>
            </a:r>
            <a:r>
              <a:rPr lang="it-IT" sz="2400" dirty="0" err="1"/>
              <a:t>Gratias</a:t>
            </a:r>
            <a:r>
              <a:rPr lang="it-IT" sz="2400" dirty="0"/>
              <a:t> </a:t>
            </a:r>
            <a:r>
              <a:rPr lang="it-IT" sz="2400" dirty="0" err="1"/>
              <a:t>tibi</a:t>
            </a:r>
            <a:r>
              <a:rPr lang="it-IT" sz="2400" dirty="0"/>
              <a:t> </a:t>
            </a:r>
            <a:r>
              <a:rPr lang="it-IT" sz="2400" dirty="0" err="1"/>
              <a:t>agimus</a:t>
            </a:r>
            <a:r>
              <a:rPr lang="it-IT" sz="2400" dirty="0"/>
              <a:t> </a:t>
            </a:r>
            <a:r>
              <a:rPr lang="it-IT" sz="2400" dirty="0" err="1"/>
              <a:t>omnipotens</a:t>
            </a:r>
            <a:r>
              <a:rPr lang="it-IT" sz="2400" dirty="0"/>
              <a:t> sempiterne d(</a:t>
            </a:r>
            <a:r>
              <a:rPr lang="it-IT" sz="2400" dirty="0" err="1"/>
              <a:t>eu</a:t>
            </a:r>
            <a:r>
              <a:rPr lang="it-IT" sz="2400" dirty="0"/>
              <a:t>)s</a:t>
            </a:r>
          </a:p>
          <a:p>
            <a:r>
              <a:rPr lang="it-IT" sz="2400" dirty="0"/>
              <a:t>+In Domino </a:t>
            </a:r>
            <a:r>
              <a:rPr lang="it-IT" sz="2400" dirty="0" err="1"/>
              <a:t>laudabimus</a:t>
            </a:r>
            <a:r>
              <a:rPr lang="it-IT" sz="2400" dirty="0"/>
              <a:t> tota die et in </a:t>
            </a:r>
            <a:r>
              <a:rPr lang="it-IT" sz="2400" dirty="0" err="1"/>
              <a:t>nocte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5133643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89230320.tgt.Office_68493487_TF33492763_Win32_OJ112356438.potx" id="{C7ED3A84-B593-4882-820F-78D0EA7DEF4A}" vid="{DA9ADBA3-CDC8-453E-B2C7-0E6BDBF6C09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BB8FCA9-2C7D-45A4-87C8-02C272E9F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741A42-9646-4B63-A6BC-7DA2EE5F87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9B373E-6FDE-4773-A0C6-CDA9846E30C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Design città</Template>
  <TotalTime>5322</TotalTime>
  <Words>3063</Words>
  <Application>Microsoft Office PowerPoint</Application>
  <PresentationFormat>Widescreen</PresentationFormat>
  <Paragraphs>239</Paragraphs>
  <Slides>22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9" baseType="lpstr">
      <vt:lpstr>Arial</vt:lpstr>
      <vt:lpstr>Avenir Next LT Pro</vt:lpstr>
      <vt:lpstr>Calibri</vt:lpstr>
      <vt:lpstr>Felix Titling</vt:lpstr>
      <vt:lpstr>Gill Sans Nova Light</vt:lpstr>
      <vt:lpstr>Wingdings</vt:lpstr>
      <vt:lpstr>Tema di Office</vt:lpstr>
      <vt:lpstr>Filologia romanza</vt:lpstr>
      <vt:lpstr>I testi intermedi tra latino e romanzo</vt:lpstr>
      <vt:lpstr>La riforma carolingia (VIII secolo)</vt:lpstr>
      <vt:lpstr>Ufficializzazione della situazione di bilinguismo</vt:lpstr>
      <vt:lpstr>Glosse di reichenau</vt:lpstr>
      <vt:lpstr>Breve de inquisitione 715</vt:lpstr>
      <vt:lpstr>Parodia della legge salica</vt:lpstr>
      <vt:lpstr>Legge salica – fatti notevoli</vt:lpstr>
      <vt:lpstr>Indovinello veronese</vt:lpstr>
      <vt:lpstr>Parafrasi dell’indovinello veronese</vt:lpstr>
      <vt:lpstr>Note linguistiche indovinello veronese</vt:lpstr>
      <vt:lpstr>Le scriptae</vt:lpstr>
      <vt:lpstr>Le prime attestazioni scritte dell’area francese - documentarie</vt:lpstr>
      <vt:lpstr>Le prime attestazioni scritte dell’area francese – letterarie- sequenza di sant’eulalia (880 ca)</vt:lpstr>
      <vt:lpstr>Prime attestazioni dell’area provenzale- documentarie</vt:lpstr>
      <vt:lpstr>Prime attestazioni dell’area provenzale- letterarie</vt:lpstr>
      <vt:lpstr>Prime attestazioni dell’area castigliana- documentarie</vt:lpstr>
      <vt:lpstr>Prime attestazioni dell’area castigliana- letterarie</vt:lpstr>
      <vt:lpstr>Prime attestazioni dell’area italiana- documentarie</vt:lpstr>
      <vt:lpstr>Prime attestazioni dell’area italiana- letterarie</vt:lpstr>
      <vt:lpstr>Prime attestazioni del sardo documentarie</vt:lpstr>
      <vt:lpstr>Prime attestazioni del sardo - letterarie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Filologia romanza</dc:title>
  <dc:creator>Paolo Giovanni Maninchedda</dc:creator>
  <cp:lastModifiedBy>User</cp:lastModifiedBy>
  <cp:revision>92</cp:revision>
  <dcterms:created xsi:type="dcterms:W3CDTF">2023-09-06T14:53:07Z</dcterms:created>
  <dcterms:modified xsi:type="dcterms:W3CDTF">2024-11-04T19:07:06Z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