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42"/>
  </p:notesMasterIdLst>
  <p:handoutMasterIdLst>
    <p:handoutMasterId r:id="rId43"/>
  </p:handoutMasterIdLst>
  <p:sldIdLst>
    <p:sldId id="283" r:id="rId5"/>
    <p:sldId id="357" r:id="rId6"/>
    <p:sldId id="358" r:id="rId7"/>
    <p:sldId id="359" r:id="rId8"/>
    <p:sldId id="360" r:id="rId9"/>
    <p:sldId id="361" r:id="rId10"/>
    <p:sldId id="362" r:id="rId11"/>
    <p:sldId id="366" r:id="rId12"/>
    <p:sldId id="367" r:id="rId13"/>
    <p:sldId id="368" r:id="rId14"/>
    <p:sldId id="370" r:id="rId15"/>
    <p:sldId id="371" r:id="rId16"/>
    <p:sldId id="369" r:id="rId17"/>
    <p:sldId id="372" r:id="rId18"/>
    <p:sldId id="363" r:id="rId19"/>
    <p:sldId id="373" r:id="rId20"/>
    <p:sldId id="374" r:id="rId21"/>
    <p:sldId id="375" r:id="rId22"/>
    <p:sldId id="376" r:id="rId23"/>
    <p:sldId id="377" r:id="rId24"/>
    <p:sldId id="378" r:id="rId25"/>
    <p:sldId id="379" r:id="rId26"/>
    <p:sldId id="380" r:id="rId27"/>
    <p:sldId id="365" r:id="rId28"/>
    <p:sldId id="381" r:id="rId29"/>
    <p:sldId id="382" r:id="rId30"/>
    <p:sldId id="383" r:id="rId31"/>
    <p:sldId id="384" r:id="rId32"/>
    <p:sldId id="364" r:id="rId33"/>
    <p:sldId id="385" r:id="rId34"/>
    <p:sldId id="386" r:id="rId35"/>
    <p:sldId id="387" r:id="rId36"/>
    <p:sldId id="388" r:id="rId37"/>
    <p:sldId id="392" r:id="rId38"/>
    <p:sldId id="389" r:id="rId39"/>
    <p:sldId id="390" r:id="rId40"/>
    <p:sldId id="391" r:id="rId41"/>
  </p:sldIdLst>
  <p:sldSz cx="12192000" cy="6858000"/>
  <p:notesSz cx="6858000" cy="9144000"/>
  <p:defaultTextStyle>
    <a:defPPr rtl="0">
      <a:defRPr lang="it-IT"/>
    </a:defPPr>
    <a:lvl1pPr marL="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3A2F"/>
    <a:srgbClr val="474134"/>
    <a:srgbClr val="554D3D"/>
    <a:srgbClr val="595515"/>
    <a:srgbClr val="5A532C"/>
    <a:srgbClr val="5B542C"/>
    <a:srgbClr val="59522B"/>
    <a:srgbClr val="5D562D"/>
    <a:srgbClr val="655D31"/>
    <a:srgbClr val="6B6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879" autoAdjust="0"/>
  </p:normalViewPr>
  <p:slideViewPr>
    <p:cSldViewPr snapToGrid="0" showGuides="1">
      <p:cViewPr varScale="1">
        <p:scale>
          <a:sx n="113" d="100"/>
          <a:sy n="113" d="100"/>
        </p:scale>
        <p:origin x="510" y="102"/>
      </p:cViewPr>
      <p:guideLst>
        <p:guide orient="horz" pos="218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282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handoutMaster" Target="handoutMasters/handoutMaster1.xml"/><Relationship Id="rId48" Type="http://schemas.microsoft.com/office/2018/10/relationships/authors" Target="author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53FCFC70-A59A-436E-B5FF-ACFE56745B2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it-IT" sz="1200"/>
            </a:lvl1pPr>
          </a:lstStyle>
          <a:p>
            <a:pPr rtl="0"/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3F64115D-CE3E-4E24-8B01-89E99FA55CC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it-IT" sz="1200"/>
            </a:lvl1pPr>
          </a:lstStyle>
          <a:p>
            <a:pPr rtl="0"/>
            <a:fld id="{217E958C-0E73-494C-9AE8-3A2653B3A99C}" type="datetime1">
              <a:rPr lang="it-IT" smtClean="0"/>
              <a:t>04/11/2024</a:t>
            </a:fld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B8008DC-4974-4910-8C2F-F08C99A5779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it-IT" sz="1200"/>
            </a:lvl1pPr>
          </a:lstStyle>
          <a:p>
            <a:pPr rtl="0"/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BD3AA9C-7324-4A0F-BA80-C41F39C6FD2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it-IT" sz="1200"/>
            </a:lvl1pPr>
          </a:lstStyle>
          <a:p>
            <a:pPr rtl="0"/>
            <a:fld id="{3D94777C-A8D2-4F46-A66E-A1890EBDE0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41606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it-IT" sz="1200"/>
            </a:lvl1pPr>
          </a:lstStyle>
          <a:p>
            <a:pPr rtl="0"/>
            <a:endParaRPr lang="it-IT" noProof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it-IT" sz="1200"/>
            </a:lvl1pPr>
          </a:lstStyle>
          <a:p>
            <a:fld id="{96B87097-53AC-4366-9417-6AC7F2B331A2}" type="datetime1">
              <a:rPr lang="it-IT" smtClean="0"/>
              <a:pPr/>
              <a:t>04/11/2024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>
            <a:defPPr>
              <a:defRPr lang="it-IT"/>
            </a:defPPr>
          </a:lstStyle>
          <a:p>
            <a:pPr rt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it-IT"/>
            </a:def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it-IT" sz="1200"/>
            </a:lvl1pPr>
          </a:lstStyle>
          <a:p>
            <a:pPr rtl="0"/>
            <a:endParaRPr lang="it-IT" noProof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it-IT" sz="1200"/>
            </a:lvl1pPr>
          </a:lstStyle>
          <a:p>
            <a:pPr rtl="0"/>
            <a:fld id="{E22815FE-BC4D-474E-9AA3-6983BC3D8777}" type="slidenum">
              <a:rPr lang="it-IT" noProof="0" smtClean="0"/>
              <a:t>‹N›</a:t>
            </a:fld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36135596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22815FE-BC4D-474E-9AA3-6983BC3D8777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0894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egnaposto immagine 19">
            <a:extLst>
              <a:ext uri="{FF2B5EF4-FFF2-40B4-BE49-F238E27FC236}">
                <a16:creationId xmlns:a16="http://schemas.microsoft.com/office/drawing/2014/main" id="{0177DF1D-D731-86FC-22F9-00221AD8C2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89143" y="440217"/>
            <a:ext cx="9613711" cy="2327086"/>
          </a:xfrm>
          <a:ln w="15875">
            <a:solidFill>
              <a:schemeClr val="accent1"/>
            </a:solidFill>
          </a:ln>
        </p:spPr>
        <p:txBody>
          <a:bodyPr rtlCol="0" anchor="ctr">
            <a:noAutofit/>
          </a:bodyPr>
          <a:lstStyle>
            <a:lvl1pPr marL="0" indent="0" algn="ctr">
              <a:buNone/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7A4FE67-D925-EFE3-2BA5-C28DA7C030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236976"/>
            <a:ext cx="6867144" cy="2386584"/>
          </a:xfrm>
        </p:spPr>
        <p:txBody>
          <a:bodyPr rtlCol="0" anchor="b">
            <a:noAutofit/>
          </a:bodyPr>
          <a:lstStyle>
            <a:lvl1pPr algn="l">
              <a:defRPr lang="it-IT" sz="6600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3D58524-513B-3FD2-4ED0-CB0CA3A3DF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27648" y="5971032"/>
            <a:ext cx="3776472" cy="530352"/>
          </a:xfrm>
        </p:spPr>
        <p:txBody>
          <a:bodyPr rtlCol="0">
            <a:noAutofit/>
          </a:bodyPr>
          <a:lstStyle>
            <a:lvl1pPr marL="0" indent="0" algn="ctr">
              <a:buNone/>
              <a:defRPr lang="it-IT" sz="2000">
                <a:solidFill>
                  <a:schemeClr val="accent1"/>
                </a:solidFill>
                <a:latin typeface="Gill Sans Nova Light" panose="020B0302020104020203" pitchFamily="34" charset="0"/>
              </a:defRPr>
            </a:lvl1pPr>
            <a:lvl2pPr marL="457200" indent="0" algn="ctr">
              <a:buNone/>
              <a:defRPr lang="it-IT" sz="2000"/>
            </a:lvl2pPr>
            <a:lvl3pPr marL="914400" indent="0" algn="ctr">
              <a:buNone/>
              <a:defRPr lang="it-IT" sz="1800"/>
            </a:lvl3pPr>
            <a:lvl4pPr marL="1371600" indent="0" algn="ctr">
              <a:buNone/>
              <a:defRPr lang="it-IT" sz="1600"/>
            </a:lvl4pPr>
            <a:lvl5pPr marL="1828800" indent="0" algn="ctr">
              <a:buNone/>
              <a:defRPr lang="it-IT" sz="1600"/>
            </a:lvl5pPr>
            <a:lvl6pPr marL="2286000" indent="0" algn="ctr">
              <a:buNone/>
              <a:defRPr lang="it-IT" sz="1600"/>
            </a:lvl6pPr>
            <a:lvl7pPr marL="2743200" indent="0" algn="ctr">
              <a:buNone/>
              <a:defRPr lang="it-IT" sz="1600"/>
            </a:lvl7pPr>
            <a:lvl8pPr marL="3200400" indent="0" algn="ctr">
              <a:buNone/>
              <a:defRPr lang="it-IT" sz="1600"/>
            </a:lvl8pPr>
            <a:lvl9pPr marL="3657600" indent="0" algn="ctr">
              <a:buNone/>
              <a:defRPr lang="it-IT" sz="1600"/>
            </a:lvl9pPr>
          </a:lstStyle>
          <a:p>
            <a:pPr rtl="0"/>
            <a:r>
              <a:rPr lang="it-IT" noProof="0"/>
              <a:t>Fare clic per modificare lo stile del sottotitolo dello schema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AAA2A54F-058C-EF24-C892-91614AF2D7E8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1A313A15-57C2-5BD9-DE2B-442792010C5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09D750DB-651A-3C95-E822-712897C2D5A4}"/>
              </a:ext>
            </a:extLst>
          </p:cNvPr>
          <p:cNvCxnSpPr>
            <a:cxnSpLocks/>
          </p:cNvCxnSpPr>
          <p:nvPr userDrawn="1"/>
        </p:nvCxnSpPr>
        <p:spPr>
          <a:xfrm>
            <a:off x="398366" y="3226467"/>
            <a:ext cx="11395267" cy="443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6136281F-EE75-A92A-B85E-00B02B5C0B67}"/>
              </a:ext>
            </a:extLst>
          </p:cNvPr>
          <p:cNvCxnSpPr>
            <a:cxnSpLocks/>
          </p:cNvCxnSpPr>
          <p:nvPr userDrawn="1"/>
        </p:nvCxnSpPr>
        <p:spPr>
          <a:xfrm>
            <a:off x="-11430" y="6165891"/>
            <a:ext cx="6339792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F5B98AA9-64E2-C5F9-3E90-D02F312EDC52}"/>
              </a:ext>
            </a:extLst>
          </p:cNvPr>
          <p:cNvCxnSpPr>
            <a:cxnSpLocks/>
          </p:cNvCxnSpPr>
          <p:nvPr userDrawn="1"/>
        </p:nvCxnSpPr>
        <p:spPr>
          <a:xfrm>
            <a:off x="10103564" y="6165891"/>
            <a:ext cx="2088436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440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quenza temporal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2FEDE488-304D-8F7B-7181-CB5794855926}"/>
              </a:ext>
            </a:extLst>
          </p:cNvPr>
          <p:cNvCxnSpPr>
            <a:cxnSpLocks/>
          </p:cNvCxnSpPr>
          <p:nvPr userDrawn="1"/>
        </p:nvCxnSpPr>
        <p:spPr>
          <a:xfrm>
            <a:off x="1565155" y="1983947"/>
            <a:ext cx="10626845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73152"/>
            <a:ext cx="3227832" cy="969264"/>
          </a:xfr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2" name="Segnaposto immagine 31">
            <a:extLst>
              <a:ext uri="{FF2B5EF4-FFF2-40B4-BE49-F238E27FC236}">
                <a16:creationId xmlns:a16="http://schemas.microsoft.com/office/drawing/2014/main" id="{87F13219-232C-C38C-7D86-D48FAC7D827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594360" y="1481328"/>
            <a:ext cx="969264" cy="96926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19" name="Segnaposto testo 2">
            <a:extLst>
              <a:ext uri="{FF2B5EF4-FFF2-40B4-BE49-F238E27FC236}">
                <a16:creationId xmlns:a16="http://schemas.microsoft.com/office/drawing/2014/main" id="{CB1722C2-4C66-F8BA-B3DD-6199116EFB2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12064" y="2743200"/>
            <a:ext cx="1389888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4" name="Segnaposto testo 2">
            <a:extLst>
              <a:ext uri="{FF2B5EF4-FFF2-40B4-BE49-F238E27FC236}">
                <a16:creationId xmlns:a16="http://schemas.microsoft.com/office/drawing/2014/main" id="{68F906E4-47B1-BEE5-E30F-146C6869BF2D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512064" y="3218688"/>
            <a:ext cx="1801368" cy="1481328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3" name="Segnaposto immagine 31">
            <a:extLst>
              <a:ext uri="{FF2B5EF4-FFF2-40B4-BE49-F238E27FC236}">
                <a16:creationId xmlns:a16="http://schemas.microsoft.com/office/drawing/2014/main" id="{F8C639A8-0897-2015-9829-94E98335DF21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017520" y="1481328"/>
            <a:ext cx="969264" cy="96926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1" name="Segnaposto testo 2">
            <a:extLst>
              <a:ext uri="{FF2B5EF4-FFF2-40B4-BE49-F238E27FC236}">
                <a16:creationId xmlns:a16="http://schemas.microsoft.com/office/drawing/2014/main" id="{EEF857FA-9C5E-BED3-1ABB-A734EE39340B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2916936" y="2743200"/>
            <a:ext cx="1389888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6" name="Segnaposto testo 2">
            <a:extLst>
              <a:ext uri="{FF2B5EF4-FFF2-40B4-BE49-F238E27FC236}">
                <a16:creationId xmlns:a16="http://schemas.microsoft.com/office/drawing/2014/main" id="{5C6EFDC5-2080-3126-AB93-FB89817B2C2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2916936" y="3218688"/>
            <a:ext cx="1801368" cy="1481328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4" name="Segnaposto immagine 31">
            <a:extLst>
              <a:ext uri="{FF2B5EF4-FFF2-40B4-BE49-F238E27FC236}">
                <a16:creationId xmlns:a16="http://schemas.microsoft.com/office/drawing/2014/main" id="{6CBA6ABC-D5D1-9758-59EA-8DE549CC612D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440680" y="1481328"/>
            <a:ext cx="969264" cy="96926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2" name="Segnaposto testo 2">
            <a:extLst>
              <a:ext uri="{FF2B5EF4-FFF2-40B4-BE49-F238E27FC236}">
                <a16:creationId xmlns:a16="http://schemas.microsoft.com/office/drawing/2014/main" id="{F990F14B-1D1F-AA8D-BB23-FA8F7EEF666B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358384" y="2743200"/>
            <a:ext cx="1389888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27" name="Segnaposto testo 2">
            <a:extLst>
              <a:ext uri="{FF2B5EF4-FFF2-40B4-BE49-F238E27FC236}">
                <a16:creationId xmlns:a16="http://schemas.microsoft.com/office/drawing/2014/main" id="{D6CD9CDA-E122-F6EB-30B5-26D7E17771AB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5358384" y="3218688"/>
            <a:ext cx="1801368" cy="1481328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35" name="Segnaposto immagine 31">
            <a:extLst>
              <a:ext uri="{FF2B5EF4-FFF2-40B4-BE49-F238E27FC236}">
                <a16:creationId xmlns:a16="http://schemas.microsoft.com/office/drawing/2014/main" id="{8AC38C98-F011-6729-EA3D-B9F72D88DBB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744968" y="1481328"/>
            <a:ext cx="969264" cy="96926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3" name="Segnaposto testo 2">
            <a:extLst>
              <a:ext uri="{FF2B5EF4-FFF2-40B4-BE49-F238E27FC236}">
                <a16:creationId xmlns:a16="http://schemas.microsoft.com/office/drawing/2014/main" id="{01D32DAF-E8E7-6294-0961-BC9CCFB6F413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7644384" y="2743200"/>
            <a:ext cx="1389888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28" name="Segnaposto testo 2">
            <a:extLst>
              <a:ext uri="{FF2B5EF4-FFF2-40B4-BE49-F238E27FC236}">
                <a16:creationId xmlns:a16="http://schemas.microsoft.com/office/drawing/2014/main" id="{C9875650-BD0D-32C5-3819-F8C14365B414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7644384" y="3218688"/>
            <a:ext cx="1801368" cy="1481328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36" name="Segnaposto immagine 31">
            <a:extLst>
              <a:ext uri="{FF2B5EF4-FFF2-40B4-BE49-F238E27FC236}">
                <a16:creationId xmlns:a16="http://schemas.microsoft.com/office/drawing/2014/main" id="{40E68EB8-B0D8-E5D4-CE19-45219E4D7038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0204704" y="1481328"/>
            <a:ext cx="969264" cy="96926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0" name="Segnaposto testo 4">
            <a:extLst>
              <a:ext uri="{FF2B5EF4-FFF2-40B4-BE49-F238E27FC236}">
                <a16:creationId xmlns:a16="http://schemas.microsoft.com/office/drawing/2014/main" id="{7D1D0610-E513-F5EA-0393-622F692CA0F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10113264" y="2743200"/>
            <a:ext cx="1389888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5" name="Segnaposto testo 4">
            <a:extLst>
              <a:ext uri="{FF2B5EF4-FFF2-40B4-BE49-F238E27FC236}">
                <a16:creationId xmlns:a16="http://schemas.microsoft.com/office/drawing/2014/main" id="{3BF37293-4E33-5570-29ED-04EB525DD19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13264" y="3218688"/>
            <a:ext cx="1801368" cy="1481328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2024 2025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DEEA677E-8DEA-5E75-BA4B-23D1BA7F8E99}"/>
              </a:ext>
            </a:extLst>
          </p:cNvPr>
          <p:cNvCxnSpPr>
            <a:cxnSpLocks/>
          </p:cNvCxnSpPr>
          <p:nvPr userDrawn="1"/>
        </p:nvCxnSpPr>
        <p:spPr>
          <a:xfrm>
            <a:off x="7024914" y="522548"/>
            <a:ext cx="5167086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3B3319DB-4A46-5428-C6CC-D0751895D66F}"/>
              </a:ext>
            </a:extLst>
          </p:cNvPr>
          <p:cNvCxnSpPr>
            <a:cxnSpLocks/>
          </p:cNvCxnSpPr>
          <p:nvPr userDrawn="1"/>
        </p:nvCxnSpPr>
        <p:spPr>
          <a:xfrm>
            <a:off x="0" y="5757057"/>
            <a:ext cx="8504858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262B810B-B523-F767-647B-12432989B2E9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egnaposto testo 16">
            <a:extLst>
              <a:ext uri="{FF2B5EF4-FFF2-40B4-BE49-F238E27FC236}">
                <a16:creationId xmlns:a16="http://schemas.microsoft.com/office/drawing/2014/main" id="{2A089CB3-1FD6-52E9-890B-0C5EC799D8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836655" y="5143104"/>
            <a:ext cx="3355345" cy="1252728"/>
          </a:xfrm>
        </p:spPr>
        <p:txBody>
          <a:bodyPr rtlCol="0" anchor="ctr"/>
          <a:lstStyle>
            <a:lvl1pPr marL="0" indent="0">
              <a:buNone/>
              <a:defRPr lang="it-IT" sz="4000">
                <a:solidFill>
                  <a:schemeClr val="accent1"/>
                </a:solidFill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</p:spTree>
    <p:extLst>
      <p:ext uri="{BB962C8B-B14F-4D97-AF65-F5344CB8AC3E}">
        <p14:creationId xmlns:p14="http://schemas.microsoft.com/office/powerpoint/2010/main" val="1961278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F50672C-3B98-424B-3047-A14FF403A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344" y="36576"/>
            <a:ext cx="5294376" cy="969264"/>
          </a:xfrm>
        </p:spPr>
        <p:txBody>
          <a:bodyPr rtlCol="0"/>
          <a:lstStyle>
            <a:lvl1pPr>
              <a:lnSpc>
                <a:spcPct val="100000"/>
              </a:lnSpc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22" name="Segnaposto immagine 20">
            <a:extLst>
              <a:ext uri="{FF2B5EF4-FFF2-40B4-BE49-F238E27FC236}">
                <a16:creationId xmlns:a16="http://schemas.microsoft.com/office/drawing/2014/main" id="{656258F0-1496-C756-9648-B7772E2B111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4501" y="1592221"/>
            <a:ext cx="5207000" cy="4292599"/>
          </a:xfrm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FontTx/>
              <a:buNone/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9399D7D-8B9F-47AD-ACF1-0FAA4506900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565392" y="740664"/>
            <a:ext cx="5157787" cy="466344"/>
          </a:xfrm>
        </p:spPr>
        <p:txBody>
          <a:bodyPr rtlCol="0" anchor="ctr"/>
          <a:lstStyle>
            <a:lvl1pPr marL="0" indent="0">
              <a:buNone/>
              <a:defRPr lang="it-IT" sz="2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D2E9DC0-11F7-BF92-00BF-7C7E94670C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65392" y="1417320"/>
            <a:ext cx="5157787" cy="2029968"/>
          </a:xfrm>
        </p:spPr>
        <p:txBody>
          <a:bodyPr rtlCol="0"/>
          <a:lstStyle>
            <a:lvl1pPr>
              <a:lnSpc>
                <a:spcPct val="100000"/>
              </a:lnSpc>
              <a:spcBef>
                <a:spcPts val="1800"/>
              </a:spcBef>
              <a:defRPr lang="it-IT" sz="1800">
                <a:solidFill>
                  <a:schemeClr val="accent1"/>
                </a:solidFill>
              </a:defRPr>
            </a:lvl1pPr>
            <a:lvl2pPr>
              <a:lnSpc>
                <a:spcPct val="100000"/>
              </a:lnSpc>
              <a:spcBef>
                <a:spcPts val="600"/>
              </a:spcBef>
              <a:defRPr lang="it-IT" sz="1600">
                <a:solidFill>
                  <a:schemeClr val="accent1"/>
                </a:solidFill>
              </a:defRPr>
            </a:lvl2pPr>
            <a:lvl3pPr>
              <a:lnSpc>
                <a:spcPct val="100000"/>
              </a:lnSpc>
              <a:spcBef>
                <a:spcPts val="600"/>
              </a:spcBef>
              <a:defRPr lang="it-IT" sz="1400">
                <a:solidFill>
                  <a:schemeClr val="accent1"/>
                </a:solidFill>
              </a:defRPr>
            </a:lvl3pPr>
            <a:lvl4pPr>
              <a:lnSpc>
                <a:spcPct val="100000"/>
              </a:lnSpc>
              <a:spcBef>
                <a:spcPts val="600"/>
              </a:spcBef>
              <a:defRPr lang="it-IT" sz="1200"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spcBef>
                <a:spcPts val="600"/>
              </a:spcBef>
              <a:defRPr lang="it-IT" sz="1200">
                <a:solidFill>
                  <a:schemeClr val="accent1"/>
                </a:solidFill>
              </a:defRPr>
            </a:lvl5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FA110F4B-383C-979A-7C67-60731A902CCF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565392" y="3941064"/>
            <a:ext cx="5183188" cy="466344"/>
          </a:xfrm>
        </p:spPr>
        <p:txBody>
          <a:bodyPr rtlCol="0" anchor="ctr"/>
          <a:lstStyle>
            <a:lvl1pPr marL="0" indent="0">
              <a:buNone/>
              <a:defRPr lang="it-IT" sz="2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758E51B-C92F-F9B7-5D67-2EE0685CCF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565392" y="4485555"/>
            <a:ext cx="5183188" cy="1197864"/>
          </a:xfrm>
        </p:spPr>
        <p:txBody>
          <a:bodyPr rtlCol="0"/>
          <a:lstStyle>
            <a:lvl1pPr>
              <a:lnSpc>
                <a:spcPct val="100000"/>
              </a:lnSpc>
              <a:spcBef>
                <a:spcPts val="1800"/>
              </a:spcBef>
              <a:defRPr lang="it-IT" sz="1800">
                <a:solidFill>
                  <a:schemeClr val="accent1"/>
                </a:solidFill>
              </a:defRPr>
            </a:lvl1pPr>
            <a:lvl2pPr>
              <a:lnSpc>
                <a:spcPct val="100000"/>
              </a:lnSpc>
              <a:spcBef>
                <a:spcPts val="600"/>
              </a:spcBef>
              <a:defRPr lang="it-IT" sz="1600">
                <a:solidFill>
                  <a:schemeClr val="accent1"/>
                </a:solidFill>
              </a:defRPr>
            </a:lvl2pPr>
            <a:lvl3pPr>
              <a:lnSpc>
                <a:spcPct val="100000"/>
              </a:lnSpc>
              <a:spcBef>
                <a:spcPts val="600"/>
              </a:spcBef>
              <a:defRPr lang="it-IT" sz="1400">
                <a:solidFill>
                  <a:schemeClr val="accent1"/>
                </a:solidFill>
              </a:defRPr>
            </a:lvl3pPr>
            <a:lvl4pPr>
              <a:lnSpc>
                <a:spcPct val="100000"/>
              </a:lnSpc>
              <a:spcBef>
                <a:spcPts val="600"/>
              </a:spcBef>
              <a:defRPr lang="it-IT" sz="1200"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spcBef>
                <a:spcPts val="600"/>
              </a:spcBef>
              <a:defRPr lang="it-IT" sz="1200">
                <a:solidFill>
                  <a:schemeClr val="accent1"/>
                </a:solidFill>
              </a:defRPr>
            </a:lvl5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F376A9B-4626-290B-917F-B57D35120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7147E33F-E2CD-B99B-7A79-CDC2550A1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7427C822-3603-1035-6BD5-07AEADACE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2024 2025</a:t>
            </a: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BE816DB4-C374-189A-F1F8-5F1B43EC2B71}"/>
              </a:ext>
            </a:extLst>
          </p:cNvPr>
          <p:cNvCxnSpPr>
            <a:cxnSpLocks/>
          </p:cNvCxnSpPr>
          <p:nvPr userDrawn="1"/>
        </p:nvCxnSpPr>
        <p:spPr>
          <a:xfrm>
            <a:off x="0" y="1037557"/>
            <a:ext cx="6096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4FEC7540-FB09-0AE1-04FF-3706800F4DB6}"/>
              </a:ext>
            </a:extLst>
          </p:cNvPr>
          <p:cNvCxnSpPr>
            <a:cxnSpLocks/>
          </p:cNvCxnSpPr>
          <p:nvPr userDrawn="1"/>
        </p:nvCxnSpPr>
        <p:spPr>
          <a:xfrm flipV="1">
            <a:off x="6096000" y="0"/>
            <a:ext cx="0" cy="6439485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D69421D4-0B4D-95CB-4FCB-E139DCBAD9BB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78489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contenut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>
            <a:extLst>
              <a:ext uri="{FF2B5EF4-FFF2-40B4-BE49-F238E27FC236}">
                <a16:creationId xmlns:a16="http://schemas.microsoft.com/office/drawing/2014/main" id="{1B0F0B75-DD75-7194-E40A-3AA5DD203B15}"/>
              </a:ext>
            </a:extLst>
          </p:cNvPr>
          <p:cNvSpPr/>
          <p:nvPr userDrawn="1"/>
        </p:nvSpPr>
        <p:spPr>
          <a:xfrm>
            <a:off x="3886830" y="1031243"/>
            <a:ext cx="7906804" cy="54062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</a:lstStyle>
          <a:p>
            <a:pPr algn="ctr" rtl="0"/>
            <a:endParaRPr lang="it-IT" noProof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AEB85F28-9AE2-01CA-E801-96F2F2ACC4FE}"/>
              </a:ext>
            </a:extLst>
          </p:cNvPr>
          <p:cNvSpPr/>
          <p:nvPr userDrawn="1"/>
        </p:nvSpPr>
        <p:spPr>
          <a:xfrm>
            <a:off x="409046" y="1042071"/>
            <a:ext cx="3455590" cy="539541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</a:lstStyle>
          <a:p>
            <a:pPr algn="ctr" rtl="0"/>
            <a:endParaRPr lang="it-IT" noProof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9112" y="64008"/>
            <a:ext cx="8165592" cy="969264"/>
          </a:xfrm>
        </p:spPr>
        <p:txBody>
          <a:bodyPr rtlCol="0"/>
          <a:lstStyle>
            <a:lvl1pPr algn="ctr">
              <a:defRPr lang="it-IT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21" name="Segnaposto testo 2">
            <a:extLst>
              <a:ext uri="{FF2B5EF4-FFF2-40B4-BE49-F238E27FC236}">
                <a16:creationId xmlns:a16="http://schemas.microsoft.com/office/drawing/2014/main" id="{77B3A0F7-4877-4804-831D-E094CB4C49B3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67512" y="1673352"/>
            <a:ext cx="2907792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3F374C-57DC-E207-D494-6986428A2D6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1307592"/>
            <a:ext cx="7598664" cy="1197864"/>
          </a:xfrm>
        </p:spPr>
        <p:txBody>
          <a:bodyPr rtlCol="0" anchor="ctr"/>
          <a:lstStyle>
            <a:lvl1pPr marL="283464">
              <a:lnSpc>
                <a:spcPct val="100000"/>
              </a:lnSpc>
              <a:spcBef>
                <a:spcPts val="0"/>
              </a:spcBef>
              <a:defRPr lang="it-IT" sz="1800"/>
            </a:lvl1pPr>
            <a:lvl2pPr>
              <a:lnSpc>
                <a:spcPct val="100000"/>
              </a:lnSpc>
              <a:spcBef>
                <a:spcPts val="0"/>
              </a:spcBef>
              <a:defRPr lang="it-IT" sz="1600"/>
            </a:lvl2pPr>
            <a:lvl3pPr>
              <a:lnSpc>
                <a:spcPct val="100000"/>
              </a:lnSpc>
              <a:spcBef>
                <a:spcPts val="0"/>
              </a:spcBef>
              <a:defRPr lang="it-IT" sz="1400"/>
            </a:lvl3pPr>
            <a:lvl4pPr>
              <a:lnSpc>
                <a:spcPct val="100000"/>
              </a:lnSpc>
              <a:spcBef>
                <a:spcPts val="0"/>
              </a:spcBef>
              <a:defRPr lang="it-IT" sz="1200"/>
            </a:lvl4pPr>
            <a:lvl5pPr>
              <a:lnSpc>
                <a:spcPct val="100000"/>
              </a:lnSpc>
              <a:spcBef>
                <a:spcPts val="0"/>
              </a:spcBef>
              <a:defRPr lang="it-IT" sz="1200"/>
            </a:lvl5pPr>
          </a:lstStyle>
          <a:p>
            <a:pPr lvl="0" rtl="0"/>
            <a:r>
              <a:rPr lang="it-IT" noProof="0" dirty="0"/>
              <a:t>Fare clic per modificare lo stile del titolo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15" name="Segnaposto testo 4">
            <a:extLst>
              <a:ext uri="{FF2B5EF4-FFF2-40B4-BE49-F238E27FC236}">
                <a16:creationId xmlns:a16="http://schemas.microsoft.com/office/drawing/2014/main" id="{5160F9ED-11F2-C22D-919C-AD28524B130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7512" y="3452264"/>
            <a:ext cx="2907792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17" name="Segnaposto contenuto 2">
            <a:extLst>
              <a:ext uri="{FF2B5EF4-FFF2-40B4-BE49-F238E27FC236}">
                <a16:creationId xmlns:a16="http://schemas.microsoft.com/office/drawing/2014/main" id="{8C5B491A-910D-96D7-7910-D672B6313334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123102" y="3086504"/>
            <a:ext cx="7598664" cy="1197864"/>
          </a:xfrm>
        </p:spPr>
        <p:txBody>
          <a:bodyPr rtlCol="0" anchor="ctr"/>
          <a:lstStyle>
            <a:lvl1pPr marL="283464">
              <a:lnSpc>
                <a:spcPct val="100000"/>
              </a:lnSpc>
              <a:spcBef>
                <a:spcPts val="0"/>
              </a:spcBef>
              <a:defRPr lang="it-IT" sz="1800"/>
            </a:lvl1pPr>
            <a:lvl2pPr>
              <a:lnSpc>
                <a:spcPct val="100000"/>
              </a:lnSpc>
              <a:spcBef>
                <a:spcPts val="0"/>
              </a:spcBef>
              <a:defRPr lang="it-IT" sz="1600"/>
            </a:lvl2pPr>
            <a:lvl3pPr>
              <a:lnSpc>
                <a:spcPct val="100000"/>
              </a:lnSpc>
              <a:spcBef>
                <a:spcPts val="0"/>
              </a:spcBef>
              <a:defRPr lang="it-IT" sz="1400"/>
            </a:lvl3pPr>
            <a:lvl4pPr>
              <a:lnSpc>
                <a:spcPct val="100000"/>
              </a:lnSpc>
              <a:spcBef>
                <a:spcPts val="0"/>
              </a:spcBef>
              <a:defRPr lang="it-IT" sz="1200"/>
            </a:lvl4pPr>
            <a:lvl5pPr>
              <a:lnSpc>
                <a:spcPct val="100000"/>
              </a:lnSpc>
              <a:spcBef>
                <a:spcPts val="0"/>
              </a:spcBef>
              <a:defRPr lang="it-IT" sz="1200"/>
            </a:lvl5pPr>
          </a:lstStyle>
          <a:p>
            <a:pPr lvl="0" rtl="0"/>
            <a:r>
              <a:rPr lang="it-IT" noProof="0" dirty="0"/>
              <a:t>Fare clic per modificare lo stile del titolo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22" name="Segnaposto testo 4">
            <a:extLst>
              <a:ext uri="{FF2B5EF4-FFF2-40B4-BE49-F238E27FC236}">
                <a16:creationId xmlns:a16="http://schemas.microsoft.com/office/drawing/2014/main" id="{C7845D54-C197-EEDA-099F-45ED6EC803CE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67512" y="5288457"/>
            <a:ext cx="2907792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19" name="Segnaposto contenuto 2">
            <a:extLst>
              <a:ext uri="{FF2B5EF4-FFF2-40B4-BE49-F238E27FC236}">
                <a16:creationId xmlns:a16="http://schemas.microsoft.com/office/drawing/2014/main" id="{B00C50B6-D96C-CEAF-4897-329D7DBC41E1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14800" y="4922697"/>
            <a:ext cx="7598664" cy="1197864"/>
          </a:xfrm>
        </p:spPr>
        <p:txBody>
          <a:bodyPr rtlCol="0" anchor="ctr"/>
          <a:lstStyle>
            <a:lvl1pPr marL="283464">
              <a:lnSpc>
                <a:spcPct val="100000"/>
              </a:lnSpc>
              <a:spcBef>
                <a:spcPts val="0"/>
              </a:spcBef>
              <a:defRPr lang="it-IT" sz="1800"/>
            </a:lvl1pPr>
            <a:lvl2pPr>
              <a:lnSpc>
                <a:spcPct val="100000"/>
              </a:lnSpc>
              <a:spcBef>
                <a:spcPts val="0"/>
              </a:spcBef>
              <a:defRPr lang="it-IT" sz="1600"/>
            </a:lvl2pPr>
            <a:lvl3pPr>
              <a:lnSpc>
                <a:spcPct val="100000"/>
              </a:lnSpc>
              <a:spcBef>
                <a:spcPts val="0"/>
              </a:spcBef>
              <a:defRPr lang="it-IT" sz="1400"/>
            </a:lvl3pPr>
            <a:lvl4pPr>
              <a:lnSpc>
                <a:spcPct val="100000"/>
              </a:lnSpc>
              <a:spcBef>
                <a:spcPts val="0"/>
              </a:spcBef>
              <a:defRPr lang="it-IT" sz="1200"/>
            </a:lvl4pPr>
            <a:lvl5pPr>
              <a:lnSpc>
                <a:spcPct val="100000"/>
              </a:lnSpc>
              <a:spcBef>
                <a:spcPts val="0"/>
              </a:spcBef>
              <a:defRPr lang="it-IT" sz="1200"/>
            </a:lvl5pPr>
          </a:lstStyle>
          <a:p>
            <a:pPr lvl="0" rtl="0"/>
            <a:r>
              <a:rPr lang="it-IT" noProof="0" dirty="0"/>
              <a:t>Fare clic per modificare lo stile del titolo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fld id="{84D792B7-0397-C047-AE12-1A03F7E3DC83}" type="slidenum">
              <a:rPr lang="it-IT" noProof="0" smtClean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2024 2025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B8A273E5-D639-4F22-9056-01A62C38E224}"/>
              </a:ext>
            </a:extLst>
          </p:cNvPr>
          <p:cNvCxnSpPr>
            <a:cxnSpLocks/>
          </p:cNvCxnSpPr>
          <p:nvPr userDrawn="1"/>
        </p:nvCxnSpPr>
        <p:spPr>
          <a:xfrm>
            <a:off x="398366" y="1038695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596F1646-E658-90F3-D203-86B50D2F5DEF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D8793165-641B-DB78-F1A5-573C6041DE9A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B4121FCC-C1AD-FD70-0727-3D611AEFAAD4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23890A2E-4E9B-29B4-124F-FBBCB462EB7C}"/>
              </a:ext>
            </a:extLst>
          </p:cNvPr>
          <p:cNvCxnSpPr>
            <a:cxnSpLocks/>
          </p:cNvCxnSpPr>
          <p:nvPr userDrawn="1"/>
        </p:nvCxnSpPr>
        <p:spPr>
          <a:xfrm>
            <a:off x="398366" y="2767098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3256AAD6-732C-A795-FCB1-69CE94E3F1C4}"/>
              </a:ext>
            </a:extLst>
          </p:cNvPr>
          <p:cNvCxnSpPr>
            <a:cxnSpLocks/>
          </p:cNvCxnSpPr>
          <p:nvPr userDrawn="1"/>
        </p:nvCxnSpPr>
        <p:spPr>
          <a:xfrm>
            <a:off x="398366" y="4603773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id="{F2162417-AD43-4C6C-A3F2-EC7D979B702A}"/>
              </a:ext>
            </a:extLst>
          </p:cNvPr>
          <p:cNvCxnSpPr>
            <a:cxnSpLocks/>
          </p:cNvCxnSpPr>
          <p:nvPr userDrawn="1"/>
        </p:nvCxnSpPr>
        <p:spPr>
          <a:xfrm flipV="1">
            <a:off x="3864636" y="1031243"/>
            <a:ext cx="0" cy="540724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73487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A5A4D4F6-5B85-FBD0-E507-B32E94BF2066}"/>
              </a:ext>
            </a:extLst>
          </p:cNvPr>
          <p:cNvSpPr/>
          <p:nvPr userDrawn="1"/>
        </p:nvSpPr>
        <p:spPr>
          <a:xfrm>
            <a:off x="3886830" y="1031243"/>
            <a:ext cx="7906804" cy="54062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</a:lstStyle>
          <a:p>
            <a:pPr algn="ctr" rtl="0"/>
            <a:endParaRPr lang="it-IT" noProof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FD7666C5-50ED-BD11-EBB3-5068C0F8FE27}"/>
              </a:ext>
            </a:extLst>
          </p:cNvPr>
          <p:cNvSpPr/>
          <p:nvPr userDrawn="1"/>
        </p:nvSpPr>
        <p:spPr>
          <a:xfrm>
            <a:off x="409046" y="1042071"/>
            <a:ext cx="3455590" cy="539541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</a:lstStyle>
          <a:p>
            <a:pPr algn="ctr" rtl="0"/>
            <a:endParaRPr lang="it-IT" noProof="0"/>
          </a:p>
        </p:txBody>
      </p:sp>
      <p:sp>
        <p:nvSpPr>
          <p:cNvPr id="23" name="Titolo 1">
            <a:extLst>
              <a:ext uri="{FF2B5EF4-FFF2-40B4-BE49-F238E27FC236}">
                <a16:creationId xmlns:a16="http://schemas.microsoft.com/office/drawing/2014/main" id="{2EAF0B87-8A17-7C9D-202E-F0AC8A920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9112" y="64008"/>
            <a:ext cx="8165592" cy="969264"/>
          </a:xfrm>
        </p:spPr>
        <p:txBody>
          <a:bodyPr rtlCol="0"/>
          <a:lstStyle>
            <a:lvl1pPr algn="ctr">
              <a:defRPr lang="it-IT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4" name="Segnaposto testo 2">
            <a:extLst>
              <a:ext uri="{FF2B5EF4-FFF2-40B4-BE49-F238E27FC236}">
                <a16:creationId xmlns:a16="http://schemas.microsoft.com/office/drawing/2014/main" id="{C766325D-8175-9B95-4BB6-87E3195AAD33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67512" y="2155720"/>
            <a:ext cx="2907792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4" name="Segnaposto contenuto 2">
            <a:extLst>
              <a:ext uri="{FF2B5EF4-FFF2-40B4-BE49-F238E27FC236}">
                <a16:creationId xmlns:a16="http://schemas.microsoft.com/office/drawing/2014/main" id="{5F9AFE21-B015-59CC-B869-6CA584CD876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1283336"/>
            <a:ext cx="7598664" cy="2211112"/>
          </a:xfrm>
        </p:spPr>
        <p:txBody>
          <a:bodyPr rtlCol="0" anchor="ctr"/>
          <a:lstStyle>
            <a:lvl1pPr marL="283464">
              <a:lnSpc>
                <a:spcPct val="100000"/>
              </a:lnSpc>
              <a:spcBef>
                <a:spcPts val="0"/>
              </a:spcBef>
              <a:defRPr lang="it-IT" sz="1800"/>
            </a:lvl1pPr>
            <a:lvl2pPr>
              <a:lnSpc>
                <a:spcPct val="100000"/>
              </a:lnSpc>
              <a:spcBef>
                <a:spcPts val="0"/>
              </a:spcBef>
              <a:defRPr lang="it-IT" sz="1600"/>
            </a:lvl2pPr>
            <a:lvl3pPr>
              <a:lnSpc>
                <a:spcPct val="100000"/>
              </a:lnSpc>
              <a:spcBef>
                <a:spcPts val="0"/>
              </a:spcBef>
              <a:defRPr lang="it-IT" sz="1400"/>
            </a:lvl3pPr>
            <a:lvl4pPr>
              <a:lnSpc>
                <a:spcPct val="100000"/>
              </a:lnSpc>
              <a:spcBef>
                <a:spcPts val="0"/>
              </a:spcBef>
              <a:defRPr lang="it-IT" sz="1200"/>
            </a:lvl4pPr>
            <a:lvl5pPr>
              <a:lnSpc>
                <a:spcPct val="100000"/>
              </a:lnSpc>
              <a:spcBef>
                <a:spcPts val="0"/>
              </a:spcBef>
              <a:defRPr lang="it-IT" sz="1200"/>
            </a:lvl5pPr>
          </a:lstStyle>
          <a:p>
            <a:pPr lvl="0" rtl="0"/>
            <a:r>
              <a:rPr lang="it-IT" noProof="0" dirty="0"/>
              <a:t>Fare clic per modificare lo stile del titolo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35" name="Segnaposto testo 4">
            <a:extLst>
              <a:ext uri="{FF2B5EF4-FFF2-40B4-BE49-F238E27FC236}">
                <a16:creationId xmlns:a16="http://schemas.microsoft.com/office/drawing/2014/main" id="{81CCD754-FDAD-02A0-CC23-AE197F4DA1BE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67512" y="4856116"/>
            <a:ext cx="2907792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6" name="Segnaposto contenuto 2">
            <a:extLst>
              <a:ext uri="{FF2B5EF4-FFF2-40B4-BE49-F238E27FC236}">
                <a16:creationId xmlns:a16="http://schemas.microsoft.com/office/drawing/2014/main" id="{8DA3CBCD-145A-E531-00B6-F66E3BB91D36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14800" y="3983732"/>
            <a:ext cx="7598664" cy="2211112"/>
          </a:xfrm>
        </p:spPr>
        <p:txBody>
          <a:bodyPr rtlCol="0" anchor="ctr"/>
          <a:lstStyle>
            <a:lvl1pPr marL="283464">
              <a:lnSpc>
                <a:spcPct val="100000"/>
              </a:lnSpc>
              <a:spcBef>
                <a:spcPts val="0"/>
              </a:spcBef>
              <a:defRPr lang="it-IT" sz="1800"/>
            </a:lvl1pPr>
            <a:lvl2pPr>
              <a:lnSpc>
                <a:spcPct val="100000"/>
              </a:lnSpc>
              <a:spcBef>
                <a:spcPts val="0"/>
              </a:spcBef>
              <a:defRPr lang="it-IT" sz="1600"/>
            </a:lvl2pPr>
            <a:lvl3pPr>
              <a:lnSpc>
                <a:spcPct val="100000"/>
              </a:lnSpc>
              <a:spcBef>
                <a:spcPts val="0"/>
              </a:spcBef>
              <a:defRPr lang="it-IT" sz="1400"/>
            </a:lvl3pPr>
            <a:lvl4pPr>
              <a:lnSpc>
                <a:spcPct val="100000"/>
              </a:lnSpc>
              <a:spcBef>
                <a:spcPts val="0"/>
              </a:spcBef>
              <a:defRPr lang="it-IT" sz="1200"/>
            </a:lvl4pPr>
            <a:lvl5pPr>
              <a:lnSpc>
                <a:spcPct val="100000"/>
              </a:lnSpc>
              <a:spcBef>
                <a:spcPts val="0"/>
              </a:spcBef>
              <a:defRPr lang="it-IT" sz="1200"/>
            </a:lvl5pPr>
          </a:lstStyle>
          <a:p>
            <a:pPr lvl="0" rtl="0"/>
            <a:r>
              <a:rPr lang="it-IT" noProof="0" dirty="0"/>
              <a:t>Fare clic per modificare lo stile del titolo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27" name="Segnaposto numero diapositiva 5">
            <a:extLst>
              <a:ext uri="{FF2B5EF4-FFF2-40B4-BE49-F238E27FC236}">
                <a16:creationId xmlns:a16="http://schemas.microsoft.com/office/drawing/2014/main" id="{C8C7A88B-B5E6-DF17-298C-3F1D6F2BB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fld id="{84D792B7-0397-C047-AE12-1A03F7E3DC83}" type="slidenum">
              <a:rPr lang="it-IT" noProof="0" smtClean="0"/>
              <a:t>‹N›</a:t>
            </a:fld>
            <a:endParaRPr lang="it-IT" noProof="0"/>
          </a:p>
        </p:txBody>
      </p:sp>
      <p:sp>
        <p:nvSpPr>
          <p:cNvPr id="26" name="Segnaposto piè di pagina 4">
            <a:extLst>
              <a:ext uri="{FF2B5EF4-FFF2-40B4-BE49-F238E27FC236}">
                <a16:creationId xmlns:a16="http://schemas.microsoft.com/office/drawing/2014/main" id="{F6BF98F2-CC55-EA67-AFEB-3B9BDA92B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25" name="Segnaposto data 3">
            <a:extLst>
              <a:ext uri="{FF2B5EF4-FFF2-40B4-BE49-F238E27FC236}">
                <a16:creationId xmlns:a16="http://schemas.microsoft.com/office/drawing/2014/main" id="{80D6DCDD-07F4-F7F0-12E1-CAF3B5CCCE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22471" y="6517634"/>
            <a:ext cx="950260" cy="274320"/>
          </a:xfr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2024 2025</a:t>
            </a:r>
          </a:p>
        </p:txBody>
      </p:sp>
      <p:cxnSp>
        <p:nvCxnSpPr>
          <p:cNvPr id="28" name="Connettore diritto 27">
            <a:extLst>
              <a:ext uri="{FF2B5EF4-FFF2-40B4-BE49-F238E27FC236}">
                <a16:creationId xmlns:a16="http://schemas.microsoft.com/office/drawing/2014/main" id="{F526EBCF-823D-784A-BF8D-A377758CEB81}"/>
              </a:ext>
            </a:extLst>
          </p:cNvPr>
          <p:cNvCxnSpPr>
            <a:cxnSpLocks/>
          </p:cNvCxnSpPr>
          <p:nvPr userDrawn="1"/>
        </p:nvCxnSpPr>
        <p:spPr>
          <a:xfrm>
            <a:off x="398366" y="1038695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diritto 28">
            <a:extLst>
              <a:ext uri="{FF2B5EF4-FFF2-40B4-BE49-F238E27FC236}">
                <a16:creationId xmlns:a16="http://schemas.microsoft.com/office/drawing/2014/main" id="{9D6E25F4-4D19-CCBB-9F09-7369C86AAD57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id="{56A4D074-D2CA-D6E0-115B-1CEDA471F0F3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diritto 30">
            <a:extLst>
              <a:ext uri="{FF2B5EF4-FFF2-40B4-BE49-F238E27FC236}">
                <a16:creationId xmlns:a16="http://schemas.microsoft.com/office/drawing/2014/main" id="{DB039A31-257E-2036-4142-307DD91B05CC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diritto 31">
            <a:extLst>
              <a:ext uri="{FF2B5EF4-FFF2-40B4-BE49-F238E27FC236}">
                <a16:creationId xmlns:a16="http://schemas.microsoft.com/office/drawing/2014/main" id="{139C06B9-E1A2-A881-C800-86FBB69963F9}"/>
              </a:ext>
            </a:extLst>
          </p:cNvPr>
          <p:cNvCxnSpPr>
            <a:cxnSpLocks/>
          </p:cNvCxnSpPr>
          <p:nvPr userDrawn="1"/>
        </p:nvCxnSpPr>
        <p:spPr>
          <a:xfrm>
            <a:off x="398366" y="3739090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diritto 32">
            <a:extLst>
              <a:ext uri="{FF2B5EF4-FFF2-40B4-BE49-F238E27FC236}">
                <a16:creationId xmlns:a16="http://schemas.microsoft.com/office/drawing/2014/main" id="{DDDBBDAB-1770-6117-02A2-DF798EAD6320}"/>
              </a:ext>
            </a:extLst>
          </p:cNvPr>
          <p:cNvCxnSpPr>
            <a:cxnSpLocks/>
          </p:cNvCxnSpPr>
          <p:nvPr userDrawn="1"/>
        </p:nvCxnSpPr>
        <p:spPr>
          <a:xfrm flipV="1">
            <a:off x="3864636" y="1031243"/>
            <a:ext cx="0" cy="540724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77851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epilogo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3872" y="4389120"/>
            <a:ext cx="4709160" cy="1645920"/>
          </a:xfrm>
        </p:spPr>
        <p:txBody>
          <a:bodyPr rtlCol="0"/>
          <a:lstStyle>
            <a:lvl1pPr algn="ctr">
              <a:defRPr lang="it-IT" sz="7200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23" name="Segnaposto contenuto 2">
            <a:extLst>
              <a:ext uri="{FF2B5EF4-FFF2-40B4-BE49-F238E27FC236}">
                <a16:creationId xmlns:a16="http://schemas.microsoft.com/office/drawing/2014/main" id="{FD728F67-F092-A253-7F58-A329D8F438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1680" y="2130552"/>
            <a:ext cx="8165592" cy="1755648"/>
          </a:xfr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it-IT" sz="1800">
                <a:solidFill>
                  <a:schemeClr val="accent1"/>
                </a:solidFill>
              </a:defRPr>
            </a:lvl1pPr>
            <a:lvl2pPr marL="566928" indent="-283464">
              <a:lnSpc>
                <a:spcPct val="100000"/>
              </a:lnSpc>
              <a:buFont typeface="Wingdings" panose="05000000000000000000" pitchFamily="2" charset="2"/>
              <a:buChar char="§"/>
              <a:defRPr lang="it-IT" sz="1600">
                <a:solidFill>
                  <a:schemeClr val="accent1"/>
                </a:solidFill>
              </a:defRPr>
            </a:lvl2pPr>
            <a:lvl3pPr marL="850392" indent="-283464">
              <a:lnSpc>
                <a:spcPct val="100000"/>
              </a:lnSpc>
              <a:buFont typeface="Wingdings" panose="05000000000000000000" pitchFamily="2" charset="2"/>
              <a:buChar char="§"/>
              <a:defRPr lang="it-IT" sz="1400">
                <a:solidFill>
                  <a:schemeClr val="accent1"/>
                </a:solidFill>
              </a:defRPr>
            </a:lvl3pPr>
            <a:lvl4pPr marL="1133856" indent="-283464">
              <a:lnSpc>
                <a:spcPct val="100000"/>
              </a:lnSpc>
              <a:buFont typeface="Wingdings" panose="05000000000000000000" pitchFamily="2" charset="2"/>
              <a:buChar char="§"/>
              <a:defRPr lang="it-IT" sz="1200">
                <a:solidFill>
                  <a:schemeClr val="accent1"/>
                </a:solidFill>
              </a:defRPr>
            </a:lvl4pPr>
            <a:lvl5pPr marL="1417320" indent="-283464">
              <a:lnSpc>
                <a:spcPct val="100000"/>
              </a:lnSpc>
              <a:buFont typeface="Wingdings" panose="05000000000000000000" pitchFamily="2" charset="2"/>
              <a:buChar char="§"/>
              <a:defRPr lang="it-IT" sz="1200">
                <a:solidFill>
                  <a:schemeClr val="accent1"/>
                </a:solidFill>
              </a:defRPr>
            </a:lvl5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2024 2025</a:t>
            </a:r>
          </a:p>
        </p:txBody>
      </p: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B9E5CB43-9C58-7065-8F71-3D1335DCA2E8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ttangolo 17">
            <a:extLst>
              <a:ext uri="{FF2B5EF4-FFF2-40B4-BE49-F238E27FC236}">
                <a16:creationId xmlns:a16="http://schemas.microsoft.com/office/drawing/2014/main" id="{D7C51743-4A18-4275-9C86-2A02654EB16B}"/>
              </a:ext>
            </a:extLst>
          </p:cNvPr>
          <p:cNvSpPr/>
          <p:nvPr userDrawn="1"/>
        </p:nvSpPr>
        <p:spPr>
          <a:xfrm>
            <a:off x="1509823" y="1188365"/>
            <a:ext cx="9172353" cy="4481269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</a:lstStyle>
          <a:p>
            <a:pPr algn="ctr" rtl="0"/>
            <a:endParaRPr lang="it-IT" noProof="0"/>
          </a:p>
        </p:txBody>
      </p:sp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id="{50105206-25D5-CAFF-D01A-6C366A0DDD06}"/>
              </a:ext>
            </a:extLst>
          </p:cNvPr>
          <p:cNvCxnSpPr>
            <a:cxnSpLocks/>
          </p:cNvCxnSpPr>
          <p:nvPr userDrawn="1"/>
        </p:nvCxnSpPr>
        <p:spPr>
          <a:xfrm>
            <a:off x="0" y="5208047"/>
            <a:ext cx="5457371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F568D0A6-8634-2DEB-AE13-929FDDFD954E}"/>
              </a:ext>
            </a:extLst>
          </p:cNvPr>
          <p:cNvCxnSpPr>
            <a:cxnSpLocks/>
          </p:cNvCxnSpPr>
          <p:nvPr userDrawn="1"/>
        </p:nvCxnSpPr>
        <p:spPr>
          <a:xfrm>
            <a:off x="10546079" y="5220132"/>
            <a:ext cx="1645921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76680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zi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5544" y="731520"/>
            <a:ext cx="5952744" cy="1645920"/>
          </a:xfrm>
        </p:spPr>
        <p:txBody>
          <a:bodyPr rtlCol="0"/>
          <a:lstStyle>
            <a:lvl1pPr algn="l">
              <a:defRPr lang="it-IT" sz="7200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20" name="Segnaposto immagine 19">
            <a:extLst>
              <a:ext uri="{FF2B5EF4-FFF2-40B4-BE49-F238E27FC236}">
                <a16:creationId xmlns:a16="http://schemas.microsoft.com/office/drawing/2014/main" id="{2AA6941D-E239-2A54-E6C1-1574E59717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872540" cy="6858000"/>
          </a:xfrm>
          <a:ln w="15875">
            <a:solidFill>
              <a:schemeClr val="tx1"/>
            </a:solidFill>
          </a:ln>
        </p:spPr>
        <p:txBody>
          <a:bodyPr rtlCol="0" anchor="ctr"/>
          <a:lstStyle>
            <a:lvl1pPr marL="0" indent="0" algn="ctr">
              <a:buNone/>
              <a:defRPr lang="it-IT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644C3332-D605-38F6-7D05-D7B329747768}"/>
              </a:ext>
            </a:extLst>
          </p:cNvPr>
          <p:cNvCxnSpPr>
            <a:cxnSpLocks/>
          </p:cNvCxnSpPr>
          <p:nvPr userDrawn="1"/>
        </p:nvCxnSpPr>
        <p:spPr>
          <a:xfrm>
            <a:off x="4863079" y="4150757"/>
            <a:ext cx="732892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67B2C081-8C69-001E-872F-68A1B1E48B94}"/>
              </a:ext>
            </a:extLst>
          </p:cNvPr>
          <p:cNvCxnSpPr>
            <a:cxnSpLocks/>
          </p:cNvCxnSpPr>
          <p:nvPr userDrawn="1"/>
        </p:nvCxnSpPr>
        <p:spPr>
          <a:xfrm>
            <a:off x="4872540" y="5515589"/>
            <a:ext cx="732892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D5613557-EA43-56E7-5DE1-8A9813B2D7EB}"/>
              </a:ext>
            </a:extLst>
          </p:cNvPr>
          <p:cNvCxnSpPr>
            <a:cxnSpLocks/>
          </p:cNvCxnSpPr>
          <p:nvPr userDrawn="1"/>
        </p:nvCxnSpPr>
        <p:spPr>
          <a:xfrm>
            <a:off x="4872540" y="2766534"/>
            <a:ext cx="732892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egnaposto testo 21">
            <a:extLst>
              <a:ext uri="{FF2B5EF4-FFF2-40B4-BE49-F238E27FC236}">
                <a16:creationId xmlns:a16="http://schemas.microsoft.com/office/drawing/2014/main" id="{0CA79F44-DB47-D961-5554-E6CEF0F31D7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95545" y="3191256"/>
            <a:ext cx="5953506" cy="73152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lang="it-IT" sz="2400" baseline="0"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3" name="Segnaposto testo 21">
            <a:extLst>
              <a:ext uri="{FF2B5EF4-FFF2-40B4-BE49-F238E27FC236}">
                <a16:creationId xmlns:a16="http://schemas.microsoft.com/office/drawing/2014/main" id="{D8CB894C-EA47-EEFE-AB8C-A9B9B10EDFA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94782" y="4498848"/>
            <a:ext cx="5953506" cy="73152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lang="it-IT" sz="2400" baseline="0"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4" name="Segnaposto testo 21">
            <a:extLst>
              <a:ext uri="{FF2B5EF4-FFF2-40B4-BE49-F238E27FC236}">
                <a16:creationId xmlns:a16="http://schemas.microsoft.com/office/drawing/2014/main" id="{B3C09B13-9367-B435-A76A-9DBB1332FC5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94782" y="5797296"/>
            <a:ext cx="5953506" cy="73152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lang="it-IT" sz="2400" baseline="0"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</p:spTree>
    <p:extLst>
      <p:ext uri="{BB962C8B-B14F-4D97-AF65-F5344CB8AC3E}">
        <p14:creationId xmlns:p14="http://schemas.microsoft.com/office/powerpoint/2010/main" val="16141012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olo 1">
            <a:extLst>
              <a:ext uri="{FF2B5EF4-FFF2-40B4-BE49-F238E27FC236}">
                <a16:creationId xmlns:a16="http://schemas.microsoft.com/office/drawing/2014/main" id="{F77913A3-071A-44D9-E59A-B9C86D99F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9112" y="54864"/>
            <a:ext cx="8165592" cy="969264"/>
          </a:xfrm>
        </p:spPr>
        <p:txBody>
          <a:bodyPr rtlCol="0"/>
          <a:lstStyle>
            <a:lvl1pPr algn="ctr">
              <a:defRPr lang="it-IT"/>
            </a:lvl1pPr>
          </a:lstStyle>
          <a:p>
            <a:pPr rtl="0"/>
            <a:r>
              <a:rPr lang="it-IT"/>
              <a:t>Fare clic per modificare lo stile del titolo dello schema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9A67C02-F658-3749-9924-99BDA9C11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fld id="{84D792B7-0397-C047-AE12-1A03F7E3DC83}" type="slidenum">
              <a:rPr lang="it-IT" smtClean="0"/>
              <a:t>‹N›</a:t>
            </a:fld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B7120C0-232E-AD3B-138D-B65A7AD49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/>
              <a:t>Filologia romanza</a:t>
            </a:r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110ABD4-B26A-0940-A80F-399F8FCAD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/>
              <a:t>2024 2025</a:t>
            </a:r>
            <a:endParaRPr lang="it-IT" dirty="0"/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394864F6-8550-2BFC-DC03-2BB296DF2E95}"/>
              </a:ext>
            </a:extLst>
          </p:cNvPr>
          <p:cNvCxnSpPr>
            <a:cxnSpLocks/>
          </p:cNvCxnSpPr>
          <p:nvPr userDrawn="1"/>
        </p:nvCxnSpPr>
        <p:spPr>
          <a:xfrm>
            <a:off x="398366" y="1031955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4D95A92E-7815-7546-3201-42AEFA654F4C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0FF23430-1681-F3A4-F071-7C338746014B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47B44D2F-F976-B752-100E-E994C9F0206A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09439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DAC1505-F26B-3039-38E3-3A7F7CC7F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2024 2025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62C2A94-01A4-034C-9AE7-87CF12383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E45BEB7-6CEE-98EF-C00B-19BF6407E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fld id="{84D792B7-0397-C047-AE12-1A03F7E3DC83}" type="slidenum">
              <a:rPr lang="it-IT" noProof="0" smtClean="0"/>
              <a:t>‹N›</a:t>
            </a:fld>
            <a:endParaRPr lang="it-IT" noProof="0"/>
          </a:p>
        </p:txBody>
      </p:sp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74912249-F431-4F6C-4213-30FF47C81741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0187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con didascalia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5544" y="0"/>
            <a:ext cx="4370832" cy="2194560"/>
          </a:xfrm>
        </p:spPr>
        <p:txBody>
          <a:bodyPr rtlCol="0"/>
          <a:lstStyle>
            <a:lvl1pPr algn="l">
              <a:defRPr lang="it-IT" sz="7200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13" name="Segnaposto immagine 12">
            <a:extLst>
              <a:ext uri="{FF2B5EF4-FFF2-40B4-BE49-F238E27FC236}">
                <a16:creationId xmlns:a16="http://schemas.microsoft.com/office/drawing/2014/main" id="{54A61420-31F3-2DF5-A319-19A8896350E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3810"/>
            <a:ext cx="4856184" cy="6850379"/>
          </a:xfrm>
          <a:ln w="15875">
            <a:solidFill>
              <a:schemeClr val="tx1"/>
            </a:solidFill>
          </a:ln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3F374C-57DC-E207-D494-6986428A2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6185" y="2212849"/>
            <a:ext cx="7335814" cy="4645152"/>
          </a:xfrm>
        </p:spPr>
        <p:txBody>
          <a:bodyPr rtlCol="0"/>
          <a:lstStyle>
            <a:defPPr>
              <a:defRPr lang="it-IT"/>
            </a:def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616354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immagine 7">
            <a:extLst>
              <a:ext uri="{FF2B5EF4-FFF2-40B4-BE49-F238E27FC236}">
                <a16:creationId xmlns:a16="http://schemas.microsoft.com/office/drawing/2014/main" id="{F32D5F1B-4B4F-5C42-0EFC-AE54D2C4EC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accent2">
              <a:lumMod val="40000"/>
              <a:lumOff val="60000"/>
            </a:schemeClr>
          </a:solidFill>
        </p:spPr>
        <p:txBody>
          <a:bodyPr rtlCol="0"/>
          <a:lstStyle>
            <a:lvl1pPr marL="0" indent="0">
              <a:buNone/>
              <a:defRPr lang="it-IT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E63A1AE-C2A2-3984-EE25-E51E8DD65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8760" y="1188720"/>
            <a:ext cx="9171432" cy="4480560"/>
          </a:xfrm>
          <a:ln w="15875">
            <a:solidFill>
              <a:schemeClr val="accent1"/>
            </a:solidFill>
          </a:ln>
        </p:spPr>
        <p:txBody>
          <a:bodyPr lIns="365760" bIns="640080" rtlCol="0" anchor="ctr"/>
          <a:lstStyle>
            <a:lvl1pPr>
              <a:defRPr lang="it-IT" sz="7200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27A141F-6D41-3734-9073-FB0B24ECBB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5976" y="5102352"/>
            <a:ext cx="2889504" cy="365760"/>
          </a:xfrm>
        </p:spPr>
        <p:txBody>
          <a:bodyPr rtlCol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800">
                <a:solidFill>
                  <a:schemeClr val="accent1"/>
                </a:solidFill>
              </a:defRPr>
            </a:lvl1pPr>
            <a:lvl2pPr marL="457200" indent="0">
              <a:buNone/>
              <a:defRPr lang="it-IT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lang="it-IT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lang="it-IT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lang="it-IT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lang="it-IT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lang="it-IT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lang="it-IT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lang="it-IT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941374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 con immagine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egnaposto immagine 19">
            <a:extLst>
              <a:ext uri="{FF2B5EF4-FFF2-40B4-BE49-F238E27FC236}">
                <a16:creationId xmlns:a16="http://schemas.microsoft.com/office/drawing/2014/main" id="{B66CC86A-5147-8A3A-D69B-E3F6DBACAE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36301" y="928122"/>
            <a:ext cx="3251199" cy="5001754"/>
          </a:xfrm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0" y="1225296"/>
            <a:ext cx="4718304" cy="1645920"/>
          </a:xfrm>
        </p:spPr>
        <p:txBody>
          <a:bodyPr rtlCol="0"/>
          <a:lstStyle>
            <a:lvl1pPr>
              <a:defRPr lang="it-IT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3F374C-57DC-E207-D494-6986428A2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0" y="2898648"/>
            <a:ext cx="4370832" cy="2029968"/>
          </a:xfr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it-IT" sz="1800">
                <a:solidFill>
                  <a:schemeClr val="accent1"/>
                </a:solidFill>
              </a:defRPr>
            </a:lvl1pPr>
            <a:lvl2pPr marL="566928" indent="-283464">
              <a:lnSpc>
                <a:spcPct val="100000"/>
              </a:lnSpc>
              <a:buFont typeface="Wingdings" panose="05000000000000000000" pitchFamily="2" charset="2"/>
              <a:buChar char="§"/>
              <a:defRPr lang="it-IT" sz="1600">
                <a:solidFill>
                  <a:schemeClr val="accent1"/>
                </a:solidFill>
              </a:defRPr>
            </a:lvl2pPr>
            <a:lvl3pPr marL="850392" indent="-283464">
              <a:lnSpc>
                <a:spcPct val="100000"/>
              </a:lnSpc>
              <a:buFont typeface="Wingdings" panose="05000000000000000000" pitchFamily="2" charset="2"/>
              <a:buChar char="§"/>
              <a:defRPr lang="it-IT" sz="1400">
                <a:solidFill>
                  <a:schemeClr val="accent1"/>
                </a:solidFill>
              </a:defRPr>
            </a:lvl3pPr>
            <a:lvl4pPr marL="1133856" indent="-283464">
              <a:lnSpc>
                <a:spcPct val="100000"/>
              </a:lnSpc>
              <a:buFont typeface="Wingdings" panose="05000000000000000000" pitchFamily="2" charset="2"/>
              <a:buChar char="§"/>
              <a:defRPr lang="it-IT" sz="1200">
                <a:solidFill>
                  <a:schemeClr val="accent1"/>
                </a:solidFill>
              </a:defRPr>
            </a:lvl4pPr>
            <a:lvl5pPr marL="1417320" indent="-283464">
              <a:lnSpc>
                <a:spcPct val="100000"/>
              </a:lnSpc>
              <a:buFont typeface="Wingdings" panose="05000000000000000000" pitchFamily="2" charset="2"/>
              <a:buChar char="§"/>
              <a:defRPr lang="it-IT" sz="1200">
                <a:solidFill>
                  <a:schemeClr val="accent1"/>
                </a:solidFill>
              </a:defRPr>
            </a:lvl5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2024 2025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011CC225-384C-A7E8-AFBF-89D35684100D}"/>
              </a:ext>
            </a:extLst>
          </p:cNvPr>
          <p:cNvCxnSpPr>
            <a:cxnSpLocks/>
          </p:cNvCxnSpPr>
          <p:nvPr userDrawn="1"/>
        </p:nvCxnSpPr>
        <p:spPr>
          <a:xfrm>
            <a:off x="0" y="395159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959E07A8-FF17-EE00-CEAE-9071F30D748F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D352F90E-8B45-B50A-6BB9-250D96DE376E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D3915D5E-49E8-33A0-1B5E-9B7880A4BC6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CE56D179-21F4-E208-F1F2-385E53DC3F00}"/>
              </a:ext>
            </a:extLst>
          </p:cNvPr>
          <p:cNvCxnSpPr>
            <a:cxnSpLocks/>
          </p:cNvCxnSpPr>
          <p:nvPr userDrawn="1"/>
        </p:nvCxnSpPr>
        <p:spPr>
          <a:xfrm flipV="1">
            <a:off x="6096000" y="395159"/>
            <a:ext cx="0" cy="6044326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345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9112" y="54864"/>
            <a:ext cx="8165592" cy="969264"/>
          </a:xfrm>
        </p:spPr>
        <p:txBody>
          <a:bodyPr rtlCol="0"/>
          <a:lstStyle>
            <a:lvl1pPr algn="ctr">
              <a:defRPr lang="it-IT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3F374C-57DC-E207-D494-6986428A2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7552" y="1444752"/>
            <a:ext cx="10287000" cy="4562856"/>
          </a:xfrm>
        </p:spPr>
        <p:txBody>
          <a:bodyPr rtlCol="0"/>
          <a:lstStyle>
            <a:defPPr>
              <a:defRPr lang="it-IT"/>
            </a:def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fld id="{84D792B7-0397-C047-AE12-1A03F7E3DC83}" type="slidenum">
              <a:rPr lang="it-IT" noProof="0" smtClean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2024 2025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61B47E35-6C3A-C32C-9037-4D421B7FAE15}"/>
              </a:ext>
            </a:extLst>
          </p:cNvPr>
          <p:cNvCxnSpPr>
            <a:cxnSpLocks/>
          </p:cNvCxnSpPr>
          <p:nvPr userDrawn="1"/>
        </p:nvCxnSpPr>
        <p:spPr>
          <a:xfrm>
            <a:off x="398366" y="1031955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B8DBFA4F-F38F-EF0F-7457-5210BB03F444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568DEE4A-F4AB-FB9A-FDD7-3AFBB5A2740B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EC921DE1-D458-FC03-01B4-9ECBDF8B6F27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492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x4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466344"/>
            <a:ext cx="3236976" cy="996696"/>
          </a:xfr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19" name="Segnaposto testo 2">
            <a:extLst>
              <a:ext uri="{FF2B5EF4-FFF2-40B4-BE49-F238E27FC236}">
                <a16:creationId xmlns:a16="http://schemas.microsoft.com/office/drawing/2014/main" id="{CB1722C2-4C66-F8BA-B3DD-6199116EFB2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30936" y="1618488"/>
            <a:ext cx="1819656" cy="466344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1" name="Segnaposto testo 2">
            <a:extLst>
              <a:ext uri="{FF2B5EF4-FFF2-40B4-BE49-F238E27FC236}">
                <a16:creationId xmlns:a16="http://schemas.microsoft.com/office/drawing/2014/main" id="{EEF857FA-9C5E-BED3-1ABB-A734EE39340B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584448" y="1618488"/>
            <a:ext cx="1819656" cy="466344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22" name="Segnaposto testo 2">
            <a:extLst>
              <a:ext uri="{FF2B5EF4-FFF2-40B4-BE49-F238E27FC236}">
                <a16:creationId xmlns:a16="http://schemas.microsoft.com/office/drawing/2014/main" id="{F990F14B-1D1F-AA8D-BB23-FA8F7EEF666B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83096" y="1618488"/>
            <a:ext cx="1819656" cy="466344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20" name="Segnaposto testo 4">
            <a:extLst>
              <a:ext uri="{FF2B5EF4-FFF2-40B4-BE49-F238E27FC236}">
                <a16:creationId xmlns:a16="http://schemas.microsoft.com/office/drawing/2014/main" id="{7D1D0610-E513-F5EA-0393-622F692CA0F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9528048" y="1618488"/>
            <a:ext cx="1819656" cy="466344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4" name="Segnaposto testo 2">
            <a:extLst>
              <a:ext uri="{FF2B5EF4-FFF2-40B4-BE49-F238E27FC236}">
                <a16:creationId xmlns:a16="http://schemas.microsoft.com/office/drawing/2014/main" id="{68F906E4-47B1-BEE5-E30F-146C6869BF2D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630936" y="2414016"/>
            <a:ext cx="2167128" cy="310896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6" name="Segnaposto testo 2">
            <a:extLst>
              <a:ext uri="{FF2B5EF4-FFF2-40B4-BE49-F238E27FC236}">
                <a16:creationId xmlns:a16="http://schemas.microsoft.com/office/drawing/2014/main" id="{5C6EFDC5-2080-3126-AB93-FB89817B2C2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3584448" y="2414016"/>
            <a:ext cx="2167128" cy="310896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27" name="Segnaposto testo 2">
            <a:extLst>
              <a:ext uri="{FF2B5EF4-FFF2-40B4-BE49-F238E27FC236}">
                <a16:creationId xmlns:a16="http://schemas.microsoft.com/office/drawing/2014/main" id="{D6CD9CDA-E122-F6EB-30B5-26D7E17771AB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6483096" y="2414016"/>
            <a:ext cx="2167128" cy="310896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25" name="Segnaposto testo 4">
            <a:extLst>
              <a:ext uri="{FF2B5EF4-FFF2-40B4-BE49-F238E27FC236}">
                <a16:creationId xmlns:a16="http://schemas.microsoft.com/office/drawing/2014/main" id="{3BF37293-4E33-5570-29ED-04EB525DD19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528048" y="2414016"/>
            <a:ext cx="2167128" cy="310896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2" name="Segnaposto immagine 31">
            <a:extLst>
              <a:ext uri="{FF2B5EF4-FFF2-40B4-BE49-F238E27FC236}">
                <a16:creationId xmlns:a16="http://schemas.microsoft.com/office/drawing/2014/main" id="{87F13219-232C-C38C-7D86-D48FAC7D827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40664" y="2852928"/>
            <a:ext cx="1892808" cy="2715768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33" name="Segnaposto immagine 31">
            <a:extLst>
              <a:ext uri="{FF2B5EF4-FFF2-40B4-BE49-F238E27FC236}">
                <a16:creationId xmlns:a16="http://schemas.microsoft.com/office/drawing/2014/main" id="{F8C639A8-0897-2015-9829-94E98335DF21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685032" y="2852928"/>
            <a:ext cx="1892808" cy="2715768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34" name="Segnaposto immagine 31">
            <a:extLst>
              <a:ext uri="{FF2B5EF4-FFF2-40B4-BE49-F238E27FC236}">
                <a16:creationId xmlns:a16="http://schemas.microsoft.com/office/drawing/2014/main" id="{6CBA6ABC-D5D1-9758-59EA-8DE549CC612D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601968" y="2852928"/>
            <a:ext cx="1892808" cy="2715768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36" name="Segnaposto immagine 31">
            <a:extLst>
              <a:ext uri="{FF2B5EF4-FFF2-40B4-BE49-F238E27FC236}">
                <a16:creationId xmlns:a16="http://schemas.microsoft.com/office/drawing/2014/main" id="{40E68EB8-B0D8-E5D4-CE19-45219E4D7038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9546336" y="2852928"/>
            <a:ext cx="1892808" cy="2715768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cxnSp>
        <p:nvCxnSpPr>
          <p:cNvPr id="17" name="Connettore diritto 16">
            <a:extLst>
              <a:ext uri="{FF2B5EF4-FFF2-40B4-BE49-F238E27FC236}">
                <a16:creationId xmlns:a16="http://schemas.microsoft.com/office/drawing/2014/main" id="{0E26C148-CFEE-21C0-96F3-EBC299FD2285}"/>
              </a:ext>
            </a:extLst>
          </p:cNvPr>
          <p:cNvCxnSpPr>
            <a:cxnSpLocks/>
          </p:cNvCxnSpPr>
          <p:nvPr userDrawn="1"/>
        </p:nvCxnSpPr>
        <p:spPr>
          <a:xfrm>
            <a:off x="6585357" y="2355475"/>
            <a:ext cx="1925203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id="{65BFA673-0676-EDA2-B7AA-6FA05B486C17}"/>
              </a:ext>
            </a:extLst>
          </p:cNvPr>
          <p:cNvCxnSpPr>
            <a:cxnSpLocks/>
          </p:cNvCxnSpPr>
          <p:nvPr userDrawn="1"/>
        </p:nvCxnSpPr>
        <p:spPr>
          <a:xfrm>
            <a:off x="9628632" y="2361693"/>
            <a:ext cx="1929384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75B0A4BB-506D-F90C-BF18-B86999FDC27A}"/>
              </a:ext>
            </a:extLst>
          </p:cNvPr>
          <p:cNvCxnSpPr>
            <a:cxnSpLocks/>
          </p:cNvCxnSpPr>
          <p:nvPr userDrawn="1"/>
        </p:nvCxnSpPr>
        <p:spPr>
          <a:xfrm>
            <a:off x="729735" y="2354726"/>
            <a:ext cx="1929384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diritto 38">
            <a:extLst>
              <a:ext uri="{FF2B5EF4-FFF2-40B4-BE49-F238E27FC236}">
                <a16:creationId xmlns:a16="http://schemas.microsoft.com/office/drawing/2014/main" id="{1E4F1002-8ECA-FF8D-84D1-D74BB9C00127}"/>
              </a:ext>
            </a:extLst>
          </p:cNvPr>
          <p:cNvCxnSpPr>
            <a:cxnSpLocks/>
          </p:cNvCxnSpPr>
          <p:nvPr userDrawn="1"/>
        </p:nvCxnSpPr>
        <p:spPr>
          <a:xfrm>
            <a:off x="3672459" y="2349116"/>
            <a:ext cx="1929384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2024 2025</a:t>
            </a:r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C60493A2-A97C-AF3D-B912-358EF45F61BD}"/>
              </a:ext>
            </a:extLst>
          </p:cNvPr>
          <p:cNvCxnSpPr>
            <a:cxnSpLocks/>
          </p:cNvCxnSpPr>
          <p:nvPr userDrawn="1"/>
        </p:nvCxnSpPr>
        <p:spPr>
          <a:xfrm>
            <a:off x="5304971" y="929468"/>
            <a:ext cx="6887029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835BFB79-CBB3-07C6-9054-B6A67EB74CD0}"/>
              </a:ext>
            </a:extLst>
          </p:cNvPr>
          <p:cNvCxnSpPr>
            <a:cxnSpLocks/>
          </p:cNvCxnSpPr>
          <p:nvPr userDrawn="1"/>
        </p:nvCxnSpPr>
        <p:spPr>
          <a:xfrm>
            <a:off x="0" y="397080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92D070E1-5B92-2362-47F1-B8BCB4EFFA48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6930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x8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9112" y="192024"/>
            <a:ext cx="8165592" cy="722376"/>
          </a:xfrm>
        </p:spPr>
        <p:txBody>
          <a:bodyPr rtlCol="0"/>
          <a:lstStyle>
            <a:lvl1pPr algn="ctr"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2" name="Segnaposto immagine 31">
            <a:extLst>
              <a:ext uri="{FF2B5EF4-FFF2-40B4-BE49-F238E27FC236}">
                <a16:creationId xmlns:a16="http://schemas.microsoft.com/office/drawing/2014/main" id="{87F13219-232C-C38C-7D86-D48FAC7D827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101852" y="1261872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19" name="Segnaposto testo 2">
            <a:extLst>
              <a:ext uri="{FF2B5EF4-FFF2-40B4-BE49-F238E27FC236}">
                <a16:creationId xmlns:a16="http://schemas.microsoft.com/office/drawing/2014/main" id="{CB1722C2-4C66-F8BA-B3DD-6199116EFB2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92124" y="2889504"/>
            <a:ext cx="1828800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4" name="Segnaposto testo 2">
            <a:extLst>
              <a:ext uri="{FF2B5EF4-FFF2-40B4-BE49-F238E27FC236}">
                <a16:creationId xmlns:a16="http://schemas.microsoft.com/office/drawing/2014/main" id="{68F906E4-47B1-BEE5-E30F-146C6869BF2D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1060704" y="315468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2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1" name="Segnaposto immagine 31">
            <a:extLst>
              <a:ext uri="{FF2B5EF4-FFF2-40B4-BE49-F238E27FC236}">
                <a16:creationId xmlns:a16="http://schemas.microsoft.com/office/drawing/2014/main" id="{19E34216-9950-3FAF-F3B8-AB91DE926287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101852" y="3877056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45" name="Segnaposto testo 2">
            <a:extLst>
              <a:ext uri="{FF2B5EF4-FFF2-40B4-BE49-F238E27FC236}">
                <a16:creationId xmlns:a16="http://schemas.microsoft.com/office/drawing/2014/main" id="{C3F46F42-C5D7-B0CE-E3C5-46117B70A93B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978408" y="5477256"/>
            <a:ext cx="1856232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1" name="Segnaposto testo 2">
            <a:extLst>
              <a:ext uri="{FF2B5EF4-FFF2-40B4-BE49-F238E27FC236}">
                <a16:creationId xmlns:a16="http://schemas.microsoft.com/office/drawing/2014/main" id="{F01F58CE-C433-DC58-1D16-405DC2D82D88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1060704" y="576072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2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3" name="Segnaposto immagine 31">
            <a:extLst>
              <a:ext uri="{FF2B5EF4-FFF2-40B4-BE49-F238E27FC236}">
                <a16:creationId xmlns:a16="http://schemas.microsoft.com/office/drawing/2014/main" id="{F8C639A8-0897-2015-9829-94E98335DF21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962764" y="1261872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1" name="Segnaposto testo 2">
            <a:extLst>
              <a:ext uri="{FF2B5EF4-FFF2-40B4-BE49-F238E27FC236}">
                <a16:creationId xmlns:a16="http://schemas.microsoft.com/office/drawing/2014/main" id="{EEF857FA-9C5E-BED3-1ABB-A734EE39340B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853036" y="2889504"/>
            <a:ext cx="1828800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26" name="Segnaposto testo 2">
            <a:extLst>
              <a:ext uri="{FF2B5EF4-FFF2-40B4-BE49-F238E27FC236}">
                <a16:creationId xmlns:a16="http://schemas.microsoft.com/office/drawing/2014/main" id="{5C6EFDC5-2080-3126-AB93-FB89817B2C2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3921616" y="315468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2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35" name="Segnaposto immagine 31">
            <a:extLst>
              <a:ext uri="{FF2B5EF4-FFF2-40B4-BE49-F238E27FC236}">
                <a16:creationId xmlns:a16="http://schemas.microsoft.com/office/drawing/2014/main" id="{D8E671C2-9C83-AF2B-0C7A-D8CE1420463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962764" y="3877056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47" name="Segnaposto testo 2">
            <a:extLst>
              <a:ext uri="{FF2B5EF4-FFF2-40B4-BE49-F238E27FC236}">
                <a16:creationId xmlns:a16="http://schemas.microsoft.com/office/drawing/2014/main" id="{1E0C8150-95EC-3B89-D427-0C4AD56ABB9E}"/>
              </a:ext>
            </a:extLst>
          </p:cNvPr>
          <p:cNvSpPr>
            <a:spLocks noGrp="1"/>
          </p:cNvSpPr>
          <p:nvPr>
            <p:ph type="body" idx="37" hasCustomPrompt="1"/>
          </p:nvPr>
        </p:nvSpPr>
        <p:spPr>
          <a:xfrm>
            <a:off x="3839320" y="5477256"/>
            <a:ext cx="1856232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3" name="Segnaposto testo 2">
            <a:extLst>
              <a:ext uri="{FF2B5EF4-FFF2-40B4-BE49-F238E27FC236}">
                <a16:creationId xmlns:a16="http://schemas.microsoft.com/office/drawing/2014/main" id="{8B6CA730-8E8F-2283-CFDB-358748B1ED30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3921616" y="576072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2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4" name="Segnaposto immagine 31">
            <a:extLst>
              <a:ext uri="{FF2B5EF4-FFF2-40B4-BE49-F238E27FC236}">
                <a16:creationId xmlns:a16="http://schemas.microsoft.com/office/drawing/2014/main" id="{6CBA6ABC-D5D1-9758-59EA-8DE549CC612D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841853" y="1261872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2" name="Segnaposto testo 2">
            <a:extLst>
              <a:ext uri="{FF2B5EF4-FFF2-40B4-BE49-F238E27FC236}">
                <a16:creationId xmlns:a16="http://schemas.microsoft.com/office/drawing/2014/main" id="{F990F14B-1D1F-AA8D-BB23-FA8F7EEF666B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32125" y="2889504"/>
            <a:ext cx="1828800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27" name="Segnaposto testo 2">
            <a:extLst>
              <a:ext uri="{FF2B5EF4-FFF2-40B4-BE49-F238E27FC236}">
                <a16:creationId xmlns:a16="http://schemas.microsoft.com/office/drawing/2014/main" id="{D6CD9CDA-E122-F6EB-30B5-26D7E17771AB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6800705" y="315468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2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38" name="Segnaposto immagine 31">
            <a:extLst>
              <a:ext uri="{FF2B5EF4-FFF2-40B4-BE49-F238E27FC236}">
                <a16:creationId xmlns:a16="http://schemas.microsoft.com/office/drawing/2014/main" id="{385AF281-7DED-566C-E62C-76BBF2A795A8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841853" y="3877056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48" name="Segnaposto testo 2">
            <a:extLst>
              <a:ext uri="{FF2B5EF4-FFF2-40B4-BE49-F238E27FC236}">
                <a16:creationId xmlns:a16="http://schemas.microsoft.com/office/drawing/2014/main" id="{D1C2E707-78B6-51F1-8B2D-EA2147D58C21}"/>
              </a:ext>
            </a:extLst>
          </p:cNvPr>
          <p:cNvSpPr>
            <a:spLocks noGrp="1"/>
          </p:cNvSpPr>
          <p:nvPr>
            <p:ph type="body" idx="38" hasCustomPrompt="1"/>
          </p:nvPr>
        </p:nvSpPr>
        <p:spPr>
          <a:xfrm>
            <a:off x="6718409" y="5477256"/>
            <a:ext cx="1856232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44" name="Segnaposto testo 2">
            <a:extLst>
              <a:ext uri="{FF2B5EF4-FFF2-40B4-BE49-F238E27FC236}">
                <a16:creationId xmlns:a16="http://schemas.microsoft.com/office/drawing/2014/main" id="{9E91D85A-CBAB-980E-5BD9-3BCF8CEAC7EA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6800705" y="576072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2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36" name="Segnaposto immagine 31">
            <a:extLst>
              <a:ext uri="{FF2B5EF4-FFF2-40B4-BE49-F238E27FC236}">
                <a16:creationId xmlns:a16="http://schemas.microsoft.com/office/drawing/2014/main" id="{40E68EB8-B0D8-E5D4-CE19-45219E4D7038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9685057" y="1261872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0" name="Segnaposto testo 4">
            <a:extLst>
              <a:ext uri="{FF2B5EF4-FFF2-40B4-BE49-F238E27FC236}">
                <a16:creationId xmlns:a16="http://schemas.microsoft.com/office/drawing/2014/main" id="{7D1D0610-E513-F5EA-0393-622F692CA0F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9575329" y="2889504"/>
            <a:ext cx="1828800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5" name="Segnaposto testo 4">
            <a:extLst>
              <a:ext uri="{FF2B5EF4-FFF2-40B4-BE49-F238E27FC236}">
                <a16:creationId xmlns:a16="http://schemas.microsoft.com/office/drawing/2014/main" id="{3BF37293-4E33-5570-29ED-04EB525DD19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643909" y="315468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2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0" name="Segnaposto immagine 31">
            <a:extLst>
              <a:ext uri="{FF2B5EF4-FFF2-40B4-BE49-F238E27FC236}">
                <a16:creationId xmlns:a16="http://schemas.microsoft.com/office/drawing/2014/main" id="{5993608C-B818-3AD4-B4D3-28D2DF627D0D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9685057" y="3877056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46" name="Segnaposto testo 4">
            <a:extLst>
              <a:ext uri="{FF2B5EF4-FFF2-40B4-BE49-F238E27FC236}">
                <a16:creationId xmlns:a16="http://schemas.microsoft.com/office/drawing/2014/main" id="{0E307E95-A0E7-5F5C-DFF3-F33EF29FFC32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561613" y="5477256"/>
            <a:ext cx="1856232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2" name="Segnaposto testo 4">
            <a:extLst>
              <a:ext uri="{FF2B5EF4-FFF2-40B4-BE49-F238E27FC236}">
                <a16:creationId xmlns:a16="http://schemas.microsoft.com/office/drawing/2014/main" id="{93D6B271-D0F0-7CDA-BE9D-BD03B6C47BA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643909" y="576072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2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2024 2025</a:t>
            </a:r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BB211C01-E0D3-34B5-C635-7ED6C7C89E9C}"/>
              </a:ext>
            </a:extLst>
          </p:cNvPr>
          <p:cNvCxnSpPr>
            <a:cxnSpLocks/>
          </p:cNvCxnSpPr>
          <p:nvPr userDrawn="1"/>
        </p:nvCxnSpPr>
        <p:spPr>
          <a:xfrm>
            <a:off x="0" y="3300220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4D4CCE68-630E-A4CE-AF43-3FB81EADDF21}"/>
              </a:ext>
            </a:extLst>
          </p:cNvPr>
          <p:cNvCxnSpPr>
            <a:cxnSpLocks/>
          </p:cNvCxnSpPr>
          <p:nvPr userDrawn="1"/>
        </p:nvCxnSpPr>
        <p:spPr>
          <a:xfrm>
            <a:off x="398366" y="1042465"/>
            <a:ext cx="11395267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E40AA902-F568-9A37-2C1B-1E3659DBE780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794CF9AA-8029-6D34-457C-9FC583E8DFD4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diritto 22">
            <a:extLst>
              <a:ext uri="{FF2B5EF4-FFF2-40B4-BE49-F238E27FC236}">
                <a16:creationId xmlns:a16="http://schemas.microsoft.com/office/drawing/2014/main" id="{94CAFEB8-8359-AC67-8760-CFF0FC604D80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diritto 28">
            <a:extLst>
              <a:ext uri="{FF2B5EF4-FFF2-40B4-BE49-F238E27FC236}">
                <a16:creationId xmlns:a16="http://schemas.microsoft.com/office/drawing/2014/main" id="{67E393C7-F0CA-6CFE-7A57-82D059DF9D96}"/>
              </a:ext>
            </a:extLst>
          </p:cNvPr>
          <p:cNvCxnSpPr>
            <a:cxnSpLocks/>
          </p:cNvCxnSpPr>
          <p:nvPr userDrawn="1"/>
        </p:nvCxnSpPr>
        <p:spPr>
          <a:xfrm>
            <a:off x="0" y="5915157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2972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itazion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1832" y="1005840"/>
            <a:ext cx="7187184" cy="4251960"/>
          </a:xfrm>
        </p:spPr>
        <p:txBody>
          <a:bodyPr rtlCol="0" anchor="b"/>
          <a:lstStyle>
            <a:lvl1pPr>
              <a:lnSpc>
                <a:spcPct val="100000"/>
              </a:lnSpc>
              <a:defRPr lang="it-IT" sz="5400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19" name="Sottotitolo 2">
            <a:extLst>
              <a:ext uri="{FF2B5EF4-FFF2-40B4-BE49-F238E27FC236}">
                <a16:creationId xmlns:a16="http://schemas.microsoft.com/office/drawing/2014/main" id="{BE3754CA-7CD5-66C6-9A94-42B6D2AEC1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1832" y="5312664"/>
            <a:ext cx="2889504" cy="365760"/>
          </a:xfrm>
          <a:solidFill>
            <a:schemeClr val="accent3"/>
          </a:solidFill>
        </p:spPr>
        <p:txBody>
          <a:bodyPr rtlCol="0">
            <a:noAutofit/>
          </a:bodyPr>
          <a:lstStyle>
            <a:lvl1pPr marL="0" indent="0" algn="l">
              <a:buNone/>
              <a:defRPr lang="it-IT" sz="1800">
                <a:solidFill>
                  <a:schemeClr val="tx1"/>
                </a:solidFill>
                <a:latin typeface="Gill Sans Nova Light" panose="020B0302020104020203" pitchFamily="34" charset="0"/>
              </a:defRPr>
            </a:lvl1pPr>
            <a:lvl2pPr marL="457200" indent="0" algn="ctr">
              <a:buNone/>
              <a:defRPr lang="it-IT" sz="2000"/>
            </a:lvl2pPr>
            <a:lvl3pPr marL="914400" indent="0" algn="ctr">
              <a:buNone/>
              <a:defRPr lang="it-IT" sz="1800"/>
            </a:lvl3pPr>
            <a:lvl4pPr marL="1371600" indent="0" algn="ctr">
              <a:buNone/>
              <a:defRPr lang="it-IT" sz="1600"/>
            </a:lvl4pPr>
            <a:lvl5pPr marL="1828800" indent="0" algn="ctr">
              <a:buNone/>
              <a:defRPr lang="it-IT" sz="1600"/>
            </a:lvl5pPr>
            <a:lvl6pPr marL="2286000" indent="0" algn="ctr">
              <a:buNone/>
              <a:defRPr lang="it-IT" sz="1600"/>
            </a:lvl6pPr>
            <a:lvl7pPr marL="2743200" indent="0" algn="ctr">
              <a:buNone/>
              <a:defRPr lang="it-IT" sz="1600"/>
            </a:lvl7pPr>
            <a:lvl8pPr marL="3200400" indent="0" algn="ctr">
              <a:buNone/>
              <a:defRPr lang="it-IT" sz="1600"/>
            </a:lvl8pPr>
            <a:lvl9pPr marL="3657600" indent="0" algn="ctr">
              <a:buNone/>
              <a:defRPr lang="it-IT" sz="1600"/>
            </a:lvl9pPr>
          </a:lstStyle>
          <a:p>
            <a:pPr rtl="0"/>
            <a:r>
              <a:rPr lang="it-IT" noProof="0"/>
              <a:t>Fare clic per modificare lo stile del sottotitolo dello schema</a:t>
            </a:r>
          </a:p>
        </p:txBody>
      </p:sp>
      <p:sp>
        <p:nvSpPr>
          <p:cNvPr id="23" name="Segnaposto immagine 22">
            <a:extLst>
              <a:ext uri="{FF2B5EF4-FFF2-40B4-BE49-F238E27FC236}">
                <a16:creationId xmlns:a16="http://schemas.microsoft.com/office/drawing/2014/main" id="{47150B01-E47B-1FE6-D289-46641618F6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37714" y="1028362"/>
            <a:ext cx="2451100" cy="4800597"/>
          </a:xfrm>
          <a:ln w="15875">
            <a:solidFill>
              <a:schemeClr val="tx1"/>
            </a:solidFill>
          </a:ln>
        </p:spPr>
        <p:txBody>
          <a:bodyPr rtlCol="0" anchor="ctr"/>
          <a:lstStyle>
            <a:lvl1pPr marL="0" indent="0" algn="ctr">
              <a:buNone/>
              <a:defRPr lang="it-IT" sz="18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tx1"/>
                </a:solidFill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tx1"/>
                </a:solidFill>
              </a:defRPr>
            </a:lvl1pPr>
          </a:lstStyle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it-IT">
                <a:solidFill>
                  <a:schemeClr val="tx1"/>
                </a:solidFill>
              </a:defRPr>
            </a:lvl1pPr>
          </a:lstStyle>
          <a:p>
            <a:pPr rtl="0"/>
            <a:r>
              <a:rPr lang="it-IT" noProof="0"/>
              <a:t>2024 2025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52C5A325-67B4-EB21-61D9-11A62C1149D0}"/>
              </a:ext>
            </a:extLst>
          </p:cNvPr>
          <p:cNvCxnSpPr>
            <a:cxnSpLocks/>
          </p:cNvCxnSpPr>
          <p:nvPr userDrawn="1"/>
        </p:nvCxnSpPr>
        <p:spPr>
          <a:xfrm>
            <a:off x="0" y="395159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7966DF71-8DDC-0AE8-6067-6C8BDF66AEE6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8D53E1C8-4CA4-75B1-C371-4A379986E7A8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774A3361-4A2D-2ED2-946A-46EA9B3FCC96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99A1A3AD-F519-2787-F127-4698F8E5CA39}"/>
              </a:ext>
            </a:extLst>
          </p:cNvPr>
          <p:cNvCxnSpPr>
            <a:cxnSpLocks/>
          </p:cNvCxnSpPr>
          <p:nvPr userDrawn="1"/>
        </p:nvCxnSpPr>
        <p:spPr>
          <a:xfrm>
            <a:off x="0" y="5516519"/>
            <a:ext cx="9144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765322AF-E7A0-773B-0886-72337FA4AC8E}"/>
              </a:ext>
            </a:extLst>
          </p:cNvPr>
          <p:cNvCxnSpPr>
            <a:cxnSpLocks/>
            <a:stCxn id="19" idx="3"/>
          </p:cNvCxnSpPr>
          <p:nvPr userDrawn="1"/>
        </p:nvCxnSpPr>
        <p:spPr>
          <a:xfrm>
            <a:off x="3831336" y="5495544"/>
            <a:ext cx="8360664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144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ù contenut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egnaposto immagine 39">
            <a:extLst>
              <a:ext uri="{FF2B5EF4-FFF2-40B4-BE49-F238E27FC236}">
                <a16:creationId xmlns:a16="http://schemas.microsoft.com/office/drawing/2014/main" id="{5CCC7076-FFA4-750E-431A-0BE2B1B6F2E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47796" y="1652080"/>
            <a:ext cx="4406901" cy="3124681"/>
          </a:xfrm>
          <a:ln w="15875">
            <a:solidFill>
              <a:schemeClr val="tx1"/>
            </a:solidFill>
          </a:ln>
        </p:spPr>
        <p:txBody>
          <a:bodyPr rtlCol="0" anchor="ctr"/>
          <a:lstStyle>
            <a:lvl1pPr marL="0" indent="0" algn="ctr">
              <a:buNone/>
              <a:defRPr lang="it-IT" sz="18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EBF410FA-6919-A95F-E465-F3650BC704A5}"/>
              </a:ext>
            </a:extLst>
          </p:cNvPr>
          <p:cNvCxnSpPr>
            <a:cxnSpLocks/>
          </p:cNvCxnSpPr>
          <p:nvPr userDrawn="1"/>
        </p:nvCxnSpPr>
        <p:spPr>
          <a:xfrm>
            <a:off x="0" y="1037308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056D016C-FD2C-0B4B-A727-8A7CAF4A9846}"/>
              </a:ext>
            </a:extLst>
          </p:cNvPr>
          <p:cNvCxnSpPr>
            <a:cxnSpLocks/>
          </p:cNvCxnSpPr>
          <p:nvPr userDrawn="1"/>
        </p:nvCxnSpPr>
        <p:spPr>
          <a:xfrm flipV="1">
            <a:off x="5476731" y="1037308"/>
            <a:ext cx="0" cy="540217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7A79FE8F-AD7E-5CA6-4AC2-165DA0C9BEF5}"/>
              </a:ext>
            </a:extLst>
          </p:cNvPr>
          <p:cNvCxnSpPr>
            <a:cxnSpLocks/>
          </p:cNvCxnSpPr>
          <p:nvPr userDrawn="1"/>
        </p:nvCxnSpPr>
        <p:spPr>
          <a:xfrm flipV="1">
            <a:off x="8792556" y="1027906"/>
            <a:ext cx="0" cy="541157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31AA6A48-79F7-A000-AA19-3EB390EBAFAF}"/>
              </a:ext>
            </a:extLst>
          </p:cNvPr>
          <p:cNvCxnSpPr>
            <a:cxnSpLocks/>
          </p:cNvCxnSpPr>
          <p:nvPr userDrawn="1"/>
        </p:nvCxnSpPr>
        <p:spPr>
          <a:xfrm>
            <a:off x="5476731" y="3833413"/>
            <a:ext cx="6715269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id="{1D2FB9E0-941D-A849-6C69-C8A3BDD784D2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868" y="54864"/>
            <a:ext cx="11256264" cy="969264"/>
          </a:xfrm>
        </p:spPr>
        <p:txBody>
          <a:bodyPr rtlCol="0"/>
          <a:lstStyle>
            <a:lvl1pPr algn="ctr">
              <a:defRPr lang="it-IT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3F374C-57DC-E207-D494-6986428A2D6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023483" y="1802860"/>
            <a:ext cx="2843784" cy="1827340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/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2024 2025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fld id="{84D792B7-0397-C047-AE12-1A03F7E3DC83}" type="slidenum">
              <a:rPr lang="it-IT" noProof="0" smtClean="0"/>
              <a:t>‹N›</a:t>
            </a:fld>
            <a:endParaRPr lang="it-IT" noProof="0"/>
          </a:p>
        </p:txBody>
      </p:sp>
      <p:sp>
        <p:nvSpPr>
          <p:cNvPr id="29" name="Segnaposto contenuto 2">
            <a:extLst>
              <a:ext uri="{FF2B5EF4-FFF2-40B4-BE49-F238E27FC236}">
                <a16:creationId xmlns:a16="http://schemas.microsoft.com/office/drawing/2014/main" id="{F9E7CC0C-0A82-6C16-C499-CE38E6A5E1A6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5634474" y="1802860"/>
            <a:ext cx="2843784" cy="1827340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/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1" name="Segnaposto testo 30">
            <a:extLst>
              <a:ext uri="{FF2B5EF4-FFF2-40B4-BE49-F238E27FC236}">
                <a16:creationId xmlns:a16="http://schemas.microsoft.com/office/drawing/2014/main" id="{57CEC54D-1FD6-3F78-8B9D-D145F9B1C3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34474" y="1279472"/>
            <a:ext cx="2843784" cy="466344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2" name="Segnaposto testo 30">
            <a:extLst>
              <a:ext uri="{FF2B5EF4-FFF2-40B4-BE49-F238E27FC236}">
                <a16:creationId xmlns:a16="http://schemas.microsoft.com/office/drawing/2014/main" id="{A61EC6ED-86B0-89B9-F4F3-A17A7F150D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023483" y="1278001"/>
            <a:ext cx="2843784" cy="466344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3" name="Segnaposto contenuto 2">
            <a:extLst>
              <a:ext uri="{FF2B5EF4-FFF2-40B4-BE49-F238E27FC236}">
                <a16:creationId xmlns:a16="http://schemas.microsoft.com/office/drawing/2014/main" id="{3D51AA82-3529-805D-5461-E1C5DC523EBF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9023483" y="4599432"/>
            <a:ext cx="2843784" cy="1645950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/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4" name="Segnaposto contenuto 2">
            <a:extLst>
              <a:ext uri="{FF2B5EF4-FFF2-40B4-BE49-F238E27FC236}">
                <a16:creationId xmlns:a16="http://schemas.microsoft.com/office/drawing/2014/main" id="{52A58E13-B509-86DD-D9FA-FE6B76B706CE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5634474" y="4599432"/>
            <a:ext cx="2843784" cy="1645950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/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5" name="Segnaposto testo 30">
            <a:extLst>
              <a:ext uri="{FF2B5EF4-FFF2-40B4-BE49-F238E27FC236}">
                <a16:creationId xmlns:a16="http://schemas.microsoft.com/office/drawing/2014/main" id="{D3275BA4-1A29-81A8-890F-A2019D6AD1A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634474" y="4078224"/>
            <a:ext cx="2843784" cy="466344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6" name="Segnaposto testo 30">
            <a:extLst>
              <a:ext uri="{FF2B5EF4-FFF2-40B4-BE49-F238E27FC236}">
                <a16:creationId xmlns:a16="http://schemas.microsoft.com/office/drawing/2014/main" id="{97742C31-A952-F092-74D6-5D432DBE495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023483" y="4078224"/>
            <a:ext cx="2843784" cy="466344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1" name="Segnaposto contenuto 2">
            <a:extLst>
              <a:ext uri="{FF2B5EF4-FFF2-40B4-BE49-F238E27FC236}">
                <a16:creationId xmlns:a16="http://schemas.microsoft.com/office/drawing/2014/main" id="{1AF03A42-3FAC-6EF4-3C19-01EADE20F3D9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1207008" y="5788152"/>
            <a:ext cx="3858768" cy="532461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/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2" name="Segnaposto testo 30">
            <a:extLst>
              <a:ext uri="{FF2B5EF4-FFF2-40B4-BE49-F238E27FC236}">
                <a16:creationId xmlns:a16="http://schemas.microsoft.com/office/drawing/2014/main" id="{D4A2DF13-0ACD-F5E4-200D-EF0469F75D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207008" y="5266944"/>
            <a:ext cx="3858768" cy="466344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4" name="Segnaposto testo 43">
            <a:extLst>
              <a:ext uri="{FF2B5EF4-FFF2-40B4-BE49-F238E27FC236}">
                <a16:creationId xmlns:a16="http://schemas.microsoft.com/office/drawing/2014/main" id="{7B805FCC-6D7A-F1CC-3B04-A84A068DBB1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695176" y="3310128"/>
            <a:ext cx="292608" cy="292608"/>
          </a:xfrm>
          <a:prstGeom prst="ellipse">
            <a:avLst/>
          </a:prstGeom>
          <a:ln w="15875">
            <a:solidFill>
              <a:schemeClr val="tx1"/>
            </a:solidFill>
          </a:ln>
        </p:spPr>
        <p:txBody>
          <a:bodyPr lIns="0" tIns="0" rIns="0" bIns="0" rtlCol="0" anchor="ctr"/>
          <a:lstStyle>
            <a:lvl1pPr marL="0" indent="0" algn="ctr">
              <a:buNone/>
              <a:defRPr lang="it-IT" sz="1600">
                <a:latin typeface="+mj-lt"/>
              </a:defRPr>
            </a:lvl1pPr>
          </a:lstStyle>
          <a:p>
            <a:pPr lvl="0" rtl="0"/>
            <a:r>
              <a:rPr lang="it-IT" noProof="0"/>
              <a:t>X</a:t>
            </a:r>
          </a:p>
        </p:txBody>
      </p:sp>
      <p:sp>
        <p:nvSpPr>
          <p:cNvPr id="45" name="Segnaposto testo 43">
            <a:extLst>
              <a:ext uri="{FF2B5EF4-FFF2-40B4-BE49-F238E27FC236}">
                <a16:creationId xmlns:a16="http://schemas.microsoft.com/office/drawing/2014/main" id="{FEE3F2FF-41FC-A05B-F6EB-A97A7D1B064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695176" y="5897880"/>
            <a:ext cx="292608" cy="292608"/>
          </a:xfrm>
          <a:prstGeom prst="ellipse">
            <a:avLst/>
          </a:prstGeom>
          <a:ln w="15875">
            <a:solidFill>
              <a:schemeClr val="tx1"/>
            </a:solidFill>
          </a:ln>
        </p:spPr>
        <p:txBody>
          <a:bodyPr lIns="0" tIns="0" rIns="0" bIns="0" rtlCol="0" anchor="ctr"/>
          <a:lstStyle>
            <a:lvl1pPr marL="0" indent="0" algn="ctr">
              <a:buNone/>
              <a:defRPr lang="it-IT" sz="1600">
                <a:latin typeface="+mj-lt"/>
              </a:defRPr>
            </a:lvl1pPr>
          </a:lstStyle>
          <a:p>
            <a:pPr lvl="0" rtl="0"/>
            <a:r>
              <a:rPr lang="it-IT" noProof="0"/>
              <a:t>X</a:t>
            </a:r>
          </a:p>
        </p:txBody>
      </p:sp>
      <p:sp>
        <p:nvSpPr>
          <p:cNvPr id="46" name="Segnaposto testo 43">
            <a:extLst>
              <a:ext uri="{FF2B5EF4-FFF2-40B4-BE49-F238E27FC236}">
                <a16:creationId xmlns:a16="http://schemas.microsoft.com/office/drawing/2014/main" id="{271E6249-39AB-A674-474B-129F0FC28F0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293608" y="3310128"/>
            <a:ext cx="292608" cy="292608"/>
          </a:xfrm>
          <a:prstGeom prst="ellipse">
            <a:avLst/>
          </a:prstGeom>
          <a:ln w="15875">
            <a:solidFill>
              <a:schemeClr val="tx1"/>
            </a:solidFill>
          </a:ln>
        </p:spPr>
        <p:txBody>
          <a:bodyPr lIns="0" tIns="0" rIns="0" bIns="0" rtlCol="0" anchor="ctr"/>
          <a:lstStyle>
            <a:lvl1pPr marL="0" indent="0" algn="ctr">
              <a:buNone/>
              <a:defRPr lang="it-IT" sz="1600">
                <a:latin typeface="+mj-lt"/>
              </a:defRPr>
            </a:lvl1pPr>
          </a:lstStyle>
          <a:p>
            <a:pPr lvl="0" rtl="0"/>
            <a:r>
              <a:rPr lang="it-IT" noProof="0"/>
              <a:t>X</a:t>
            </a:r>
          </a:p>
        </p:txBody>
      </p:sp>
      <p:sp>
        <p:nvSpPr>
          <p:cNvPr id="47" name="Segnaposto testo 43">
            <a:extLst>
              <a:ext uri="{FF2B5EF4-FFF2-40B4-BE49-F238E27FC236}">
                <a16:creationId xmlns:a16="http://schemas.microsoft.com/office/drawing/2014/main" id="{1743218C-8B3C-DC33-5CD2-D82FA77A522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293608" y="5897880"/>
            <a:ext cx="292608" cy="292608"/>
          </a:xfrm>
          <a:prstGeom prst="ellipse">
            <a:avLst/>
          </a:prstGeom>
          <a:ln w="15875">
            <a:solidFill>
              <a:schemeClr val="tx1"/>
            </a:solidFill>
          </a:ln>
        </p:spPr>
        <p:txBody>
          <a:bodyPr lIns="0" tIns="0" rIns="0" bIns="0" rtlCol="0" anchor="ctr"/>
          <a:lstStyle>
            <a:lvl1pPr marL="0" indent="0" algn="ctr">
              <a:buNone/>
              <a:defRPr lang="it-IT" sz="1600">
                <a:latin typeface="+mj-lt"/>
              </a:defRPr>
            </a:lvl1pPr>
          </a:lstStyle>
          <a:p>
            <a:pPr lvl="0" rtl="0"/>
            <a:r>
              <a:rPr lang="it-IT" noProof="0"/>
              <a:t>X</a:t>
            </a:r>
          </a:p>
        </p:txBody>
      </p:sp>
      <p:sp>
        <p:nvSpPr>
          <p:cNvPr id="48" name="Segnaposto testo 43">
            <a:extLst>
              <a:ext uri="{FF2B5EF4-FFF2-40B4-BE49-F238E27FC236}">
                <a16:creationId xmlns:a16="http://schemas.microsoft.com/office/drawing/2014/main" id="{6018CAD3-E7B7-16B7-5631-0C3F7C38C53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8640" y="5330952"/>
            <a:ext cx="512064" cy="512064"/>
          </a:xfrm>
          <a:prstGeom prst="ellipse">
            <a:avLst/>
          </a:prstGeom>
          <a:ln w="15875">
            <a:solidFill>
              <a:schemeClr val="tx1"/>
            </a:solidFill>
          </a:ln>
        </p:spPr>
        <p:txBody>
          <a:bodyPr lIns="0" tIns="0" rIns="0" bIns="0" rtlCol="0" anchor="ctr"/>
          <a:lstStyle>
            <a:lvl1pPr marL="0" indent="0" algn="ctr">
              <a:buNone/>
              <a:defRPr lang="it-IT" sz="1600">
                <a:latin typeface="+mj-lt"/>
              </a:defRPr>
            </a:lvl1pPr>
          </a:lstStyle>
          <a:p>
            <a:pPr lvl="0" rtl="0"/>
            <a:r>
              <a:rPr lang="it-IT" noProof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654059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D15AA5F-2C28-9886-0D00-5D18198ECE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22471" y="6517634"/>
            <a:ext cx="950260" cy="274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it-IT" sz="1200" spc="300" baseline="0">
                <a:solidFill>
                  <a:schemeClr val="tx1"/>
                </a:solidFill>
                <a:latin typeface="Gill Sans Nova Light" panose="020B0302020104020203" pitchFamily="34" charset="0"/>
              </a:defRPr>
            </a:lvl1pPr>
          </a:lstStyle>
          <a:p>
            <a:pPr rtl="0"/>
            <a:r>
              <a:rPr lang="it-IT" noProof="0"/>
              <a:t>2024 2025</a:t>
            </a:r>
          </a:p>
        </p:txBody>
      </p:sp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03922ECB-9F56-BDF6-8792-01F55B2EA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it-IT"/>
            </a:defPPr>
          </a:lstStyle>
          <a:p>
            <a:pPr rtl="0"/>
            <a:r>
              <a:rPr lang="it-IT" noProof="0"/>
              <a:t>Fare clic per modificare lo stile del titolo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B62B5B1-8D0B-68C6-B628-3FF8E5DCD2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it-IT"/>
            </a:def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BEF9CC0-D93B-C416-BCCE-87441F99C0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it-IT" sz="1200" spc="300" baseline="0">
                <a:solidFill>
                  <a:schemeClr val="tx1"/>
                </a:solidFill>
                <a:latin typeface="Gill Sans Nova Light" panose="020B0302020104020203" pitchFamily="34" charset="0"/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13" name="Segnaposto piè di pagina 4">
            <a:extLst>
              <a:ext uri="{FF2B5EF4-FFF2-40B4-BE49-F238E27FC236}">
                <a16:creationId xmlns:a16="http://schemas.microsoft.com/office/drawing/2014/main" id="{54253F60-8B31-6272-41B3-5C95D6A908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lang="it-IT" sz="1200" spc="300" baseline="0">
                <a:solidFill>
                  <a:schemeClr val="tx1"/>
                </a:solidFill>
                <a:latin typeface="Gill Sans Nova Light" panose="020B0302020104020203" pitchFamily="34" charset="0"/>
              </a:defRPr>
            </a:lvl1pPr>
          </a:lstStyle>
          <a:p>
            <a:pPr rtl="0"/>
            <a:r>
              <a:rPr lang="it-IT" noProof="0"/>
              <a:t>Filologia romanza</a:t>
            </a:r>
          </a:p>
        </p:txBody>
      </p:sp>
    </p:spTree>
    <p:extLst>
      <p:ext uri="{BB962C8B-B14F-4D97-AF65-F5344CB8AC3E}">
        <p14:creationId xmlns:p14="http://schemas.microsoft.com/office/powerpoint/2010/main" val="1053202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1" r:id="rId3"/>
    <p:sldLayoutId id="2147483660" r:id="rId4"/>
    <p:sldLayoutId id="2147483670" r:id="rId5"/>
    <p:sldLayoutId id="2147483668" r:id="rId6"/>
    <p:sldLayoutId id="2147483669" r:id="rId7"/>
    <p:sldLayoutId id="2147483667" r:id="rId8"/>
    <p:sldLayoutId id="2147483666" r:id="rId9"/>
    <p:sldLayoutId id="2147483665" r:id="rId10"/>
    <p:sldLayoutId id="2147483653" r:id="rId11"/>
    <p:sldLayoutId id="2147483664" r:id="rId12"/>
    <p:sldLayoutId id="2147483671" r:id="rId13"/>
    <p:sldLayoutId id="2147483663" r:id="rId14"/>
    <p:sldLayoutId id="2147483662" r:id="rId15"/>
    <p:sldLayoutId id="2147483654" r:id="rId16"/>
    <p:sldLayoutId id="2147483655" r:id="rId1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it-IT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464" indent="-283464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lang="it-IT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66928" indent="-283464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lang="it-IT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50392" indent="-283464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lang="it-IT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33856" indent="-283464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17320" indent="-283464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creativecommons.org/licenses/by/3.0/" TargetMode="External"/><Relationship Id="rId4" Type="http://schemas.openxmlformats.org/officeDocument/2006/relationships/hyperlink" Target="http://www.archeostorie.it/amanuensi-medievali-donne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47B1341B-74CE-99E1-8A79-DB717AB6E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236976"/>
            <a:ext cx="7118684" cy="2386584"/>
          </a:xfr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sz="6000" dirty="0"/>
              <a:t>Filologia romanza</a:t>
            </a:r>
          </a:p>
        </p:txBody>
      </p:sp>
      <p:sp>
        <p:nvSpPr>
          <p:cNvPr id="4" name="Sottotitolo 3">
            <a:extLst>
              <a:ext uri="{FF2B5EF4-FFF2-40B4-BE49-F238E27FC236}">
                <a16:creationId xmlns:a16="http://schemas.microsoft.com/office/drawing/2014/main" id="{D1867331-230D-9C0A-257F-D767A3E56A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56047" y="5704457"/>
            <a:ext cx="3776472" cy="713326"/>
          </a:xfrm>
        </p:spPr>
        <p:txBody>
          <a:bodyPr rtlCol="0">
            <a:normAutofit lnSpcReduction="10000"/>
          </a:bodyPr>
          <a:lstStyle>
            <a:defPPr>
              <a:defRPr lang="it-IT"/>
            </a:defPPr>
          </a:lstStyle>
          <a:p>
            <a:pPr rtl="0"/>
            <a:r>
              <a:rPr lang="it-IT" dirty="0"/>
              <a:t>Prof. Paolo Maninchedda</a:t>
            </a:r>
          </a:p>
          <a:p>
            <a:pPr rtl="0"/>
            <a:r>
              <a:rPr lang="it-IT" dirty="0"/>
              <a:t>Università di Cagliari a. a.  2023/24</a:t>
            </a:r>
          </a:p>
          <a:p>
            <a:pPr rtl="0"/>
            <a:endParaRPr lang="it-IT" dirty="0"/>
          </a:p>
        </p:txBody>
      </p:sp>
      <p:pic>
        <p:nvPicPr>
          <p:cNvPr id="6" name="Segnaposto immagine 5">
            <a:extLst>
              <a:ext uri="{FF2B5EF4-FFF2-40B4-BE49-F238E27FC236}">
                <a16:creationId xmlns:a16="http://schemas.microsoft.com/office/drawing/2014/main" id="{C260DAAE-F925-11DA-1392-452BA0DFE2E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t="28475" b="28475"/>
          <a:stretch/>
        </p:blipFill>
        <p:spPr/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13D34956-75E4-E340-3FFD-389468C8FB15}"/>
              </a:ext>
            </a:extLst>
          </p:cNvPr>
          <p:cNvSpPr txBox="1"/>
          <p:nvPr/>
        </p:nvSpPr>
        <p:spPr>
          <a:xfrm>
            <a:off x="1289143" y="2767303"/>
            <a:ext cx="96137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>
                <a:hlinkClick r:id="rId4" tooltip="http://www.archeostorie.it/amanuensi-medievali-donne/"/>
              </a:rPr>
              <a:t>Questa foto</a:t>
            </a:r>
            <a:r>
              <a:rPr lang="it-IT" sz="900"/>
              <a:t> di Autore sconosciuto è concesso in licenza da </a:t>
            </a:r>
            <a:r>
              <a:rPr lang="it-IT" sz="900">
                <a:hlinkClick r:id="rId5" tooltip="https://creativecommons.org/licenses/by/3.0/"/>
              </a:rPr>
              <a:t>CC BY</a:t>
            </a:r>
            <a:endParaRPr lang="it-IT" sz="90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3E164F6-8CA3-A6AA-CF1B-ED3F22D2FA41}"/>
              </a:ext>
            </a:extLst>
          </p:cNvPr>
          <p:cNvSpPr txBox="1"/>
          <p:nvPr/>
        </p:nvSpPr>
        <p:spPr>
          <a:xfrm>
            <a:off x="8298610" y="3234907"/>
            <a:ext cx="346781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dirty="0"/>
              <a:t>I</a:t>
            </a:r>
          </a:p>
          <a:p>
            <a:pPr algn="r"/>
            <a:endParaRPr lang="it-IT" dirty="0"/>
          </a:p>
          <a:p>
            <a:pPr algn="r"/>
            <a:r>
              <a:rPr lang="it-IT" sz="3600" dirty="0">
                <a:solidFill>
                  <a:schemeClr val="bg1"/>
                </a:solidFill>
              </a:rPr>
              <a:t>La comparsa delle lingue romanze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79628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1C457BA-669B-A171-5E17-991022E40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Francese – la declinazione / 1</a:t>
            </a:r>
          </a:p>
        </p:txBody>
      </p:sp>
      <p:pic>
        <p:nvPicPr>
          <p:cNvPr id="8" name="Segnaposto contenuto 7" descr="Immagine che contiene testo, Carattere, schermata, documento&#10;&#10;Descrizione generata automaticamente">
            <a:extLst>
              <a:ext uri="{FF2B5EF4-FFF2-40B4-BE49-F238E27FC236}">
                <a16:creationId xmlns:a16="http://schemas.microsoft.com/office/drawing/2014/main" id="{DA8E5BE9-ACE7-BC2E-B9C2-DC390DDE89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28825" y="2398712"/>
            <a:ext cx="8204200" cy="2654300"/>
          </a:xfr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57861CE-67C0-83FD-897F-C48889A79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10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5EC4A98-200D-56CD-3427-3F7547D31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AD7545BC-6DD0-9945-F777-D3F071B29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</p:spTree>
    <p:extLst>
      <p:ext uri="{BB962C8B-B14F-4D97-AF65-F5344CB8AC3E}">
        <p14:creationId xmlns:p14="http://schemas.microsoft.com/office/powerpoint/2010/main" val="9050430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F171E1D-2779-D06D-9443-E2D38FC77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Francese – la declinazione / 2</a:t>
            </a:r>
          </a:p>
        </p:txBody>
      </p:sp>
      <p:pic>
        <p:nvPicPr>
          <p:cNvPr id="8" name="Segnaposto contenuto 7" descr="Immagine che contiene testo, libro, menu, carta&#10;&#10;Descrizione generata automaticamente">
            <a:extLst>
              <a:ext uri="{FF2B5EF4-FFF2-40B4-BE49-F238E27FC236}">
                <a16:creationId xmlns:a16="http://schemas.microsoft.com/office/drawing/2014/main" id="{B23972CF-DA6B-55ED-8230-9E56010E1A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7258" y="1024128"/>
            <a:ext cx="6706785" cy="5381333"/>
          </a:xfr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154BBCA-F3EC-67CD-7C55-C9C5B42E2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11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9CEC2-8480-1A30-F1D0-6E296BC67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3FAE3548-0019-8E29-AFBD-A358D34FE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</p:spTree>
    <p:extLst>
      <p:ext uri="{BB962C8B-B14F-4D97-AF65-F5344CB8AC3E}">
        <p14:creationId xmlns:p14="http://schemas.microsoft.com/office/powerpoint/2010/main" val="21799643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A01081-8A87-4196-1A60-B1C2441E0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Provenzale - vocalismo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5CC841C-F560-021C-E2AE-8512C775D9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it-IT" altLang="it-IT" dirty="0"/>
              <a:t>AM</a:t>
            </a:r>
            <a:r>
              <a:rPr lang="it-IT" altLang="it-IT" b="1" dirty="0"/>
              <a:t>A</a:t>
            </a:r>
            <a:r>
              <a:rPr lang="it-IT" altLang="it-IT" dirty="0"/>
              <a:t>R</a:t>
            </a:r>
            <a:r>
              <a:rPr lang="it-IT" altLang="it-IT" u="sng" dirty="0"/>
              <a:t>E</a:t>
            </a:r>
            <a:r>
              <a:rPr lang="it-IT" altLang="it-IT" dirty="0"/>
              <a:t> &gt; am</a:t>
            </a:r>
            <a:r>
              <a:rPr lang="it-IT" altLang="it-IT" b="1" dirty="0"/>
              <a:t>a</a:t>
            </a:r>
            <a:r>
              <a:rPr lang="it-IT" altLang="it-IT" dirty="0"/>
              <a:t>r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it-IT" altLang="it-IT" dirty="0"/>
              <a:t>ARBOR</a:t>
            </a:r>
            <a:r>
              <a:rPr lang="it-IT" altLang="it-IT" u="sng" dirty="0"/>
              <a:t>E</a:t>
            </a:r>
            <a:r>
              <a:rPr lang="it-IT" altLang="it-IT" dirty="0"/>
              <a:t>(M) &gt; </a:t>
            </a:r>
            <a:r>
              <a:rPr lang="it-IT" altLang="it-IT" dirty="0" err="1"/>
              <a:t>arbre</a:t>
            </a:r>
            <a:endParaRPr lang="it-IT" altLang="it-IT" dirty="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it-IT" altLang="it-IT" dirty="0"/>
              <a:t>NID</a:t>
            </a:r>
            <a:r>
              <a:rPr lang="it-IT" altLang="it-IT" u="sng" dirty="0"/>
              <a:t>U</a:t>
            </a:r>
            <a:r>
              <a:rPr lang="it-IT" altLang="it-IT" dirty="0"/>
              <a:t>(M) &gt; </a:t>
            </a:r>
            <a:r>
              <a:rPr lang="it-IT" altLang="it-IT" dirty="0" err="1"/>
              <a:t>niu</a:t>
            </a:r>
            <a:endParaRPr lang="it-IT" altLang="it-IT" dirty="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it-IT" altLang="it-IT" dirty="0"/>
              <a:t>DOMIN</a:t>
            </a:r>
            <a:r>
              <a:rPr lang="it-IT" altLang="it-IT" u="sng" dirty="0"/>
              <a:t>A</a:t>
            </a:r>
            <a:r>
              <a:rPr lang="it-IT" altLang="it-IT" dirty="0"/>
              <a:t>(M)&gt;</a:t>
            </a:r>
            <a:r>
              <a:rPr lang="it-IT" altLang="it-IT" i="1" dirty="0" err="1"/>
              <a:t>domna</a:t>
            </a:r>
            <a:endParaRPr lang="it-IT" altLang="it-IT" dirty="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it-IT" altLang="it-IT" dirty="0"/>
              <a:t>HAB</a:t>
            </a:r>
            <a:r>
              <a:rPr lang="it-IT" altLang="it-IT" b="1" dirty="0"/>
              <a:t>E</a:t>
            </a:r>
            <a:r>
              <a:rPr lang="it-IT" altLang="it-IT" dirty="0"/>
              <a:t>RE &gt; av</a:t>
            </a:r>
            <a:r>
              <a:rPr lang="it-IT" altLang="it-IT" b="1" dirty="0"/>
              <a:t>e</a:t>
            </a:r>
            <a:r>
              <a:rPr lang="it-IT" altLang="it-IT" dirty="0"/>
              <a:t>r	</a:t>
            </a:r>
            <a:endParaRPr lang="it-IT" altLang="it-IT" i="1" dirty="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it-IT" altLang="it-IT" dirty="0"/>
              <a:t>F</a:t>
            </a:r>
            <a:r>
              <a:rPr lang="it-IT" altLang="it-IT" b="1" dirty="0"/>
              <a:t>Ě</a:t>
            </a:r>
            <a:r>
              <a:rPr lang="it-IT" altLang="it-IT" dirty="0"/>
              <a:t>RU(M) &gt; </a:t>
            </a:r>
            <a:r>
              <a:rPr lang="it-IT" altLang="it-IT" dirty="0" err="1"/>
              <a:t>f</a:t>
            </a:r>
            <a:r>
              <a:rPr lang="it-IT" altLang="it-IT" b="1" dirty="0" err="1"/>
              <a:t>e</a:t>
            </a:r>
            <a:r>
              <a:rPr lang="it-IT" altLang="it-IT" dirty="0" err="1"/>
              <a:t>r</a:t>
            </a:r>
            <a:r>
              <a:rPr lang="it-IT" altLang="it-IT" dirty="0"/>
              <a:t> 	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it-IT" altLang="it-IT" dirty="0"/>
              <a:t>FL</a:t>
            </a:r>
            <a:r>
              <a:rPr lang="it-IT" altLang="it-IT" b="1" dirty="0"/>
              <a:t>Ō</a:t>
            </a:r>
            <a:r>
              <a:rPr lang="it-IT" altLang="it-IT" dirty="0"/>
              <a:t>RE(M) &gt; </a:t>
            </a:r>
            <a:r>
              <a:rPr lang="it-IT" altLang="it-IT" dirty="0" err="1"/>
              <a:t>fl</a:t>
            </a:r>
            <a:r>
              <a:rPr lang="it-IT" altLang="it-IT" b="1" dirty="0" err="1"/>
              <a:t>o</a:t>
            </a:r>
            <a:r>
              <a:rPr lang="it-IT" altLang="it-IT" dirty="0" err="1"/>
              <a:t>r</a:t>
            </a:r>
            <a:endParaRPr lang="it-IT" altLang="it-IT" dirty="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it-IT" altLang="it-IT" dirty="0"/>
              <a:t>S</a:t>
            </a:r>
            <a:r>
              <a:rPr lang="it-IT" altLang="it-IT" b="1" dirty="0"/>
              <a:t>Ŏ</a:t>
            </a:r>
            <a:r>
              <a:rPr lang="it-IT" altLang="it-IT" dirty="0"/>
              <a:t>LU(M) &gt; s</a:t>
            </a:r>
            <a:r>
              <a:rPr lang="it-IT" altLang="it-IT" b="1" dirty="0"/>
              <a:t>o</a:t>
            </a:r>
            <a:r>
              <a:rPr lang="it-IT" altLang="it-IT" dirty="0"/>
              <a:t>l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it-IT" altLang="it-IT" dirty="0"/>
              <a:t>P</a:t>
            </a:r>
            <a:r>
              <a:rPr lang="it-IT" altLang="it-IT" b="1" dirty="0"/>
              <a:t>Ĭ</a:t>
            </a:r>
            <a:r>
              <a:rPr lang="it-IT" altLang="it-IT" dirty="0"/>
              <a:t>LU(M) &gt; p</a:t>
            </a:r>
            <a:r>
              <a:rPr lang="it-IT" altLang="it-IT" b="1" dirty="0"/>
              <a:t>e</a:t>
            </a:r>
            <a:r>
              <a:rPr lang="it-IT" altLang="it-IT" dirty="0"/>
              <a:t>l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it-IT" altLang="it-IT" dirty="0"/>
              <a:t>G</a:t>
            </a:r>
            <a:r>
              <a:rPr lang="it-IT" altLang="it-IT" b="1" dirty="0"/>
              <a:t>Ŭ</a:t>
            </a:r>
            <a:r>
              <a:rPr lang="it-IT" altLang="it-IT" dirty="0"/>
              <a:t>LA &gt; g</a:t>
            </a:r>
            <a:r>
              <a:rPr lang="it-IT" altLang="it-IT" b="1" dirty="0"/>
              <a:t>o</a:t>
            </a:r>
            <a:r>
              <a:rPr lang="it-IT" altLang="it-IT" dirty="0"/>
              <a:t>la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3165797-3C21-F695-EAAB-140BFFFE0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12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65CC4ED-0117-36FD-2483-9D47417DD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05A0750E-000D-2E68-D7CC-E44F316EF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</p:spTree>
    <p:extLst>
      <p:ext uri="{BB962C8B-B14F-4D97-AF65-F5344CB8AC3E}">
        <p14:creationId xmlns:p14="http://schemas.microsoft.com/office/powerpoint/2010/main" val="6973933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2574B7-14A6-2F07-9551-10A54D8B5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Provenzale consonantismo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C1E426E-FFE4-FB15-BEA6-8E8FA7D6D4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it-IT" altLang="it-IT" sz="2800" b="1" dirty="0"/>
              <a:t>CA</a:t>
            </a:r>
            <a:r>
              <a:rPr lang="it-IT" altLang="it-IT" sz="2800" dirty="0"/>
              <a:t>NTARE&gt; </a:t>
            </a:r>
            <a:r>
              <a:rPr lang="it-IT" altLang="it-IT" sz="2800" b="1" dirty="0"/>
              <a:t>ca</a:t>
            </a:r>
            <a:r>
              <a:rPr lang="it-IT" altLang="it-IT" sz="2800" dirty="0"/>
              <a:t>ntar (</a:t>
            </a:r>
            <a:r>
              <a:rPr lang="it-IT" altLang="it-IT" sz="2800" b="1" dirty="0" err="1"/>
              <a:t>cha</a:t>
            </a:r>
            <a:r>
              <a:rPr lang="it-IT" altLang="it-IT" sz="2800" dirty="0" err="1"/>
              <a:t>ntar</a:t>
            </a:r>
            <a:r>
              <a:rPr lang="it-IT" altLang="it-IT" sz="2800" dirty="0"/>
              <a:t> sett</a:t>
            </a:r>
            <a:r>
              <a:rPr lang="it-IT" altLang="it-IT" dirty="0"/>
              <a:t>.) </a:t>
            </a:r>
          </a:p>
          <a:p>
            <a:pPr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it-IT" altLang="it-IT" dirty="0"/>
              <a:t>AMI</a:t>
            </a:r>
            <a:r>
              <a:rPr lang="it-IT" altLang="it-IT" b="1" dirty="0"/>
              <a:t>C</a:t>
            </a:r>
            <a:r>
              <a:rPr lang="it-IT" altLang="it-IT" dirty="0"/>
              <a:t>A &gt; ami</a:t>
            </a:r>
            <a:r>
              <a:rPr lang="it-IT" altLang="it-IT" b="1" dirty="0"/>
              <a:t>g</a:t>
            </a:r>
            <a:r>
              <a:rPr lang="it-IT" altLang="it-IT" dirty="0"/>
              <a:t>a ma PLA</a:t>
            </a:r>
            <a:r>
              <a:rPr lang="it-IT" altLang="it-IT" b="1" dirty="0"/>
              <a:t>G</a:t>
            </a:r>
            <a:r>
              <a:rPr lang="it-IT" altLang="it-IT" dirty="0"/>
              <a:t>A&gt; pla</a:t>
            </a:r>
            <a:r>
              <a:rPr lang="it-IT" altLang="it-IT" b="1" dirty="0"/>
              <a:t>g</a:t>
            </a:r>
            <a:r>
              <a:rPr lang="it-IT" altLang="it-IT" dirty="0"/>
              <a:t>a, </a:t>
            </a:r>
            <a:r>
              <a:rPr lang="it-IT" altLang="it-IT" dirty="0" err="1"/>
              <a:t>pla</a:t>
            </a:r>
            <a:r>
              <a:rPr lang="it-IT" altLang="it-IT" b="1" dirty="0" err="1"/>
              <a:t>j</a:t>
            </a:r>
            <a:r>
              <a:rPr lang="it-IT" altLang="it-IT" dirty="0" err="1"/>
              <a:t>a</a:t>
            </a:r>
            <a:r>
              <a:rPr lang="it-IT" altLang="it-IT" dirty="0"/>
              <a:t>/</a:t>
            </a:r>
            <a:r>
              <a:rPr lang="it-IT" altLang="it-IT" dirty="0" err="1"/>
              <a:t>plaia</a:t>
            </a:r>
            <a:endParaRPr lang="it-IT" altLang="it-IT" sz="2800" dirty="0"/>
          </a:p>
          <a:p>
            <a:pPr eaLnBrk="1" hangingPunct="1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it-IT" altLang="it-IT" sz="2800" dirty="0"/>
              <a:t>RI</a:t>
            </a:r>
            <a:r>
              <a:rPr lang="it-IT" altLang="it-IT" sz="2800" b="1" dirty="0"/>
              <a:t>P</a:t>
            </a:r>
            <a:r>
              <a:rPr lang="it-IT" altLang="it-IT" sz="2800" dirty="0"/>
              <a:t>A &gt; ri</a:t>
            </a:r>
            <a:r>
              <a:rPr lang="it-IT" altLang="it-IT" sz="2800" b="1" dirty="0"/>
              <a:t>b</a:t>
            </a:r>
            <a:r>
              <a:rPr lang="it-IT" altLang="it-IT" sz="2800" dirty="0"/>
              <a:t>a</a:t>
            </a:r>
          </a:p>
          <a:p>
            <a:pPr eaLnBrk="1" hangingPunct="1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it-IT" altLang="it-IT" sz="2800" dirty="0"/>
              <a:t>VI</a:t>
            </a:r>
            <a:r>
              <a:rPr lang="it-IT" altLang="it-IT" sz="2800" b="1" dirty="0"/>
              <a:t>T</a:t>
            </a:r>
            <a:r>
              <a:rPr lang="it-IT" altLang="it-IT" sz="2800" dirty="0"/>
              <a:t>A&gt; </a:t>
            </a:r>
            <a:r>
              <a:rPr lang="it-IT" altLang="it-IT" sz="2800" dirty="0" err="1"/>
              <a:t>vi</a:t>
            </a:r>
            <a:r>
              <a:rPr lang="it-IT" altLang="it-IT" sz="2800" b="1" dirty="0" err="1"/>
              <a:t>d</a:t>
            </a:r>
            <a:r>
              <a:rPr lang="it-IT" altLang="it-IT" sz="2800" dirty="0" err="1"/>
              <a:t>a</a:t>
            </a:r>
            <a:endParaRPr lang="it-IT" altLang="it-IT" sz="2800" dirty="0"/>
          </a:p>
          <a:p>
            <a:pPr eaLnBrk="1" hangingPunct="1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it-IT" altLang="it-IT" sz="2800" dirty="0"/>
              <a:t>A</a:t>
            </a:r>
            <a:r>
              <a:rPr lang="it-IT" altLang="it-IT" sz="2800" b="1" dirty="0"/>
              <a:t>C</a:t>
            </a:r>
            <a:r>
              <a:rPr lang="it-IT" altLang="it-IT" sz="2800" dirty="0"/>
              <a:t>UTU(M) &gt; </a:t>
            </a:r>
            <a:r>
              <a:rPr lang="it-IT" altLang="it-IT" sz="2800" dirty="0" err="1"/>
              <a:t>a</a:t>
            </a:r>
            <a:r>
              <a:rPr lang="it-IT" altLang="it-IT" sz="2800" b="1" dirty="0" err="1"/>
              <a:t>g</a:t>
            </a:r>
            <a:r>
              <a:rPr lang="it-IT" altLang="it-IT" sz="2800" dirty="0" err="1"/>
              <a:t>ut</a:t>
            </a:r>
            <a:endParaRPr lang="it-IT" altLang="it-IT" sz="2800" dirty="0"/>
          </a:p>
          <a:p>
            <a:pPr eaLnBrk="1" hangingPunct="1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it-IT" altLang="it-IT" sz="2800" dirty="0"/>
              <a:t>CAU</a:t>
            </a:r>
            <a:r>
              <a:rPr lang="it-IT" altLang="it-IT" sz="2800" b="1" dirty="0"/>
              <a:t>D</a:t>
            </a:r>
            <a:r>
              <a:rPr lang="it-IT" altLang="it-IT" sz="2800" dirty="0"/>
              <a:t>A(M)&gt; co</a:t>
            </a:r>
            <a:r>
              <a:rPr lang="it-IT" altLang="it-IT" sz="2800" b="1" dirty="0"/>
              <a:t>d</a:t>
            </a:r>
            <a:r>
              <a:rPr lang="it-IT" altLang="it-IT" sz="2800" dirty="0"/>
              <a:t>a &gt; </a:t>
            </a:r>
            <a:r>
              <a:rPr lang="it-IT" altLang="it-IT" sz="2800" dirty="0" err="1"/>
              <a:t>coa</a:t>
            </a:r>
            <a:r>
              <a:rPr lang="it-IT" altLang="it-IT" sz="2800" dirty="0"/>
              <a:t> ma FI</a:t>
            </a:r>
            <a:r>
              <a:rPr lang="it-IT" altLang="it-IT" sz="2800" b="1" dirty="0"/>
              <a:t>D</a:t>
            </a:r>
            <a:r>
              <a:rPr lang="it-IT" altLang="it-IT" sz="2800" dirty="0"/>
              <a:t>ELE(M)&gt; </a:t>
            </a:r>
            <a:r>
              <a:rPr lang="it-IT" altLang="it-IT" sz="2800" dirty="0" err="1"/>
              <a:t>fi</a:t>
            </a:r>
            <a:r>
              <a:rPr lang="it-IT" altLang="it-IT" sz="2800" b="1" dirty="0" err="1"/>
              <a:t>z</a:t>
            </a:r>
            <a:r>
              <a:rPr lang="it-IT" altLang="it-IT" sz="2800" dirty="0" err="1"/>
              <a:t>el</a:t>
            </a:r>
            <a:r>
              <a:rPr lang="it-IT" altLang="it-IT" sz="2800" dirty="0"/>
              <a:t>, </a:t>
            </a:r>
            <a:r>
              <a:rPr lang="it-IT" altLang="it-IT" sz="2800" dirty="0" err="1"/>
              <a:t>fiel</a:t>
            </a:r>
            <a:endParaRPr lang="it-IT" altLang="it-IT" sz="2800" dirty="0"/>
          </a:p>
          <a:p>
            <a:pPr eaLnBrk="1" hangingPunct="1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it-IT" altLang="it-IT" sz="2800" dirty="0"/>
              <a:t>RA</a:t>
            </a:r>
            <a:r>
              <a:rPr lang="it-IT" altLang="it-IT" sz="2800" b="1" dirty="0"/>
              <a:t>TI</a:t>
            </a:r>
            <a:r>
              <a:rPr lang="it-IT" altLang="it-IT" sz="2800" dirty="0"/>
              <a:t>ONE(M)&gt; </a:t>
            </a:r>
            <a:r>
              <a:rPr lang="it-IT" altLang="it-IT" sz="2800" dirty="0" err="1"/>
              <a:t>ra</a:t>
            </a:r>
            <a:r>
              <a:rPr lang="it-IT" altLang="it-IT" sz="2800" b="1" dirty="0" err="1"/>
              <a:t>z</a:t>
            </a:r>
            <a:r>
              <a:rPr lang="it-IT" altLang="it-IT" sz="2800" dirty="0" err="1"/>
              <a:t>o</a:t>
            </a:r>
            <a:r>
              <a:rPr lang="it-IT" altLang="it-IT" sz="2800" dirty="0"/>
              <a:t>;</a:t>
            </a:r>
          </a:p>
          <a:p>
            <a:pPr eaLnBrk="1" hangingPunct="1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it-IT" altLang="it-IT" sz="2800" dirty="0"/>
              <a:t>FA</a:t>
            </a:r>
            <a:r>
              <a:rPr lang="it-IT" altLang="it-IT" sz="2800" b="1" dirty="0"/>
              <a:t>CI</a:t>
            </a:r>
            <a:r>
              <a:rPr lang="it-IT" altLang="it-IT" sz="2800" dirty="0"/>
              <a:t>A(T) &gt; </a:t>
            </a:r>
            <a:r>
              <a:rPr lang="it-IT" altLang="it-IT" sz="2800" dirty="0" err="1"/>
              <a:t>fa</a:t>
            </a:r>
            <a:r>
              <a:rPr lang="it-IT" altLang="it-IT" sz="2800" b="1" dirty="0" err="1"/>
              <a:t>ss</a:t>
            </a:r>
            <a:r>
              <a:rPr lang="it-IT" altLang="it-IT" sz="2800" dirty="0" err="1"/>
              <a:t>a</a:t>
            </a:r>
            <a:endParaRPr lang="it-IT" altLang="it-IT" sz="2800" dirty="0"/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9AA025E-2B97-A57E-0E68-27AE1A85D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13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F4AF4AF-D670-84A2-EF0B-AFA28B44E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B9312B34-3158-B596-A4C1-AB11D09C5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</p:spTree>
    <p:extLst>
      <p:ext uri="{BB962C8B-B14F-4D97-AF65-F5344CB8AC3E}">
        <p14:creationId xmlns:p14="http://schemas.microsoft.com/office/powerpoint/2010/main" val="33161490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F4655CE-1581-52E5-26C2-4F335FE10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Provenzale morfologia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DECB2B3-DBEA-FCAA-EC09-63AB44E5E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14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B3FC502-CCA6-6273-7014-851E33185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3C8DA9DF-EF00-A301-A448-24F9A1F07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D23C3ED-42FB-7B72-8ADC-6D24DB5EE4CB}"/>
              </a:ext>
            </a:extLst>
          </p:cNvPr>
          <p:cNvSpPr txBox="1"/>
          <p:nvPr/>
        </p:nvSpPr>
        <p:spPr>
          <a:xfrm>
            <a:off x="737937" y="1283368"/>
            <a:ext cx="487680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Maschili II declinazione</a:t>
            </a:r>
            <a:br>
              <a:rPr lang="it-IT" dirty="0"/>
            </a:br>
            <a:br>
              <a:rPr lang="it-IT" dirty="0"/>
            </a:br>
            <a:r>
              <a:rPr lang="it-IT" dirty="0"/>
              <a:t>MURUS&gt; </a:t>
            </a:r>
            <a:r>
              <a:rPr lang="it-IT" dirty="0" err="1"/>
              <a:t>murs</a:t>
            </a:r>
            <a:r>
              <a:rPr lang="it-IT" dirty="0"/>
              <a:t>	MURI&gt; </a:t>
            </a:r>
            <a:r>
              <a:rPr lang="it-IT" dirty="0" err="1"/>
              <a:t>mur</a:t>
            </a:r>
            <a:br>
              <a:rPr lang="it-IT" dirty="0"/>
            </a:br>
            <a:r>
              <a:rPr lang="it-IT" dirty="0"/>
              <a:t>MURUM&gt; </a:t>
            </a:r>
            <a:r>
              <a:rPr lang="it-IT" dirty="0" err="1"/>
              <a:t>mur</a:t>
            </a:r>
            <a:r>
              <a:rPr lang="it-IT" dirty="0"/>
              <a:t>	MUROS&gt; </a:t>
            </a:r>
            <a:r>
              <a:rPr lang="it-IT" dirty="0" err="1"/>
              <a:t>murs</a:t>
            </a:r>
            <a:endParaRPr lang="it-IT" dirty="0"/>
          </a:p>
          <a:p>
            <a:endParaRPr lang="it-IT" dirty="0"/>
          </a:p>
          <a:p>
            <a:r>
              <a:rPr lang="it-IT" dirty="0"/>
              <a:t>Maschili IV declinazione</a:t>
            </a:r>
          </a:p>
          <a:p>
            <a:endParaRPr lang="it-IT" dirty="0"/>
          </a:p>
          <a:p>
            <a:r>
              <a:rPr lang="it-IT" dirty="0"/>
              <a:t>CANTUS&gt; </a:t>
            </a:r>
            <a:r>
              <a:rPr lang="it-IT" dirty="0" err="1"/>
              <a:t>cants</a:t>
            </a:r>
            <a:r>
              <a:rPr lang="it-IT" dirty="0"/>
              <a:t>	CANTI&gt;</a:t>
            </a:r>
            <a:r>
              <a:rPr lang="it-IT" dirty="0" err="1"/>
              <a:t>cant</a:t>
            </a:r>
            <a:br>
              <a:rPr lang="it-IT" dirty="0"/>
            </a:br>
            <a:r>
              <a:rPr lang="it-IT" dirty="0"/>
              <a:t>CANTUM&gt; </a:t>
            </a:r>
            <a:r>
              <a:rPr lang="it-IT" dirty="0" err="1"/>
              <a:t>cant</a:t>
            </a:r>
            <a:r>
              <a:rPr lang="it-IT" dirty="0"/>
              <a:t>   CANTUS/UM&gt; </a:t>
            </a:r>
            <a:r>
              <a:rPr lang="it-IT" dirty="0" err="1"/>
              <a:t>cants</a:t>
            </a:r>
            <a:endParaRPr lang="it-IT" dirty="0"/>
          </a:p>
          <a:p>
            <a:endParaRPr lang="it-IT" dirty="0"/>
          </a:p>
          <a:p>
            <a:r>
              <a:rPr lang="it-IT" dirty="0"/>
              <a:t>Maschili III declinazione – (</a:t>
            </a:r>
            <a:r>
              <a:rPr lang="it-IT" dirty="0" err="1"/>
              <a:t>orig</a:t>
            </a:r>
            <a:r>
              <a:rPr lang="it-IT" dirty="0"/>
              <a:t>. Imparisillabi)</a:t>
            </a:r>
          </a:p>
          <a:p>
            <a:r>
              <a:rPr lang="it-IT" dirty="0"/>
              <a:t>LEONIS&gt; </a:t>
            </a:r>
            <a:r>
              <a:rPr lang="it-IT" dirty="0" err="1"/>
              <a:t>leos</a:t>
            </a:r>
            <a:r>
              <a:rPr lang="it-IT" dirty="0"/>
              <a:t>	LEONI &gt; </a:t>
            </a:r>
            <a:r>
              <a:rPr lang="it-IT" dirty="0" err="1"/>
              <a:t>leo</a:t>
            </a:r>
            <a:br>
              <a:rPr lang="it-IT" dirty="0"/>
            </a:br>
            <a:r>
              <a:rPr lang="it-IT" dirty="0"/>
              <a:t>LEONEM&gt; </a:t>
            </a:r>
            <a:r>
              <a:rPr lang="it-IT" dirty="0" err="1"/>
              <a:t>leo</a:t>
            </a:r>
            <a:r>
              <a:rPr lang="it-IT" dirty="0"/>
              <a:t>	LEONES &gt; </a:t>
            </a:r>
            <a:r>
              <a:rPr lang="it-IT" dirty="0" err="1"/>
              <a:t>leos</a:t>
            </a:r>
            <a:endParaRPr lang="it-IT" dirty="0"/>
          </a:p>
          <a:p>
            <a:endParaRPr lang="it-IT" dirty="0"/>
          </a:p>
          <a:p>
            <a:r>
              <a:rPr lang="it-IT" dirty="0"/>
              <a:t>Imparisillabi</a:t>
            </a:r>
          </a:p>
          <a:p>
            <a:r>
              <a:rPr lang="it-IT" dirty="0"/>
              <a:t>HOMO&gt; </a:t>
            </a:r>
            <a:r>
              <a:rPr lang="it-IT" dirty="0" err="1"/>
              <a:t>hom</a:t>
            </a:r>
            <a:r>
              <a:rPr lang="it-IT" dirty="0"/>
              <a:t>		HOMINI&gt; home</a:t>
            </a:r>
            <a:br>
              <a:rPr lang="it-IT" dirty="0"/>
            </a:br>
            <a:r>
              <a:rPr lang="it-IT" dirty="0"/>
              <a:t>HOMINEM &gt; home</a:t>
            </a:r>
            <a:r>
              <a:rPr lang="it-IT"/>
              <a:t>	HOMINES</a:t>
            </a:r>
            <a:r>
              <a:rPr lang="it-IT" dirty="0"/>
              <a:t>&gt; </a:t>
            </a:r>
            <a:r>
              <a:rPr lang="it-IT" dirty="0" err="1"/>
              <a:t>homes</a:t>
            </a:r>
            <a:endParaRPr lang="it-IT" dirty="0"/>
          </a:p>
          <a:p>
            <a:endParaRPr lang="it-IT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4E634B8-8408-6A56-5F9D-2522760C3D70}"/>
              </a:ext>
            </a:extLst>
          </p:cNvPr>
          <p:cNvSpPr txBox="1"/>
          <p:nvPr/>
        </p:nvSpPr>
        <p:spPr>
          <a:xfrm>
            <a:off x="6523833" y="1411705"/>
            <a:ext cx="49980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IMPERATOR &gt; </a:t>
            </a:r>
            <a:r>
              <a:rPr lang="it-IT" dirty="0" err="1"/>
              <a:t>emperaire</a:t>
            </a:r>
            <a:endParaRPr lang="it-IT" dirty="0"/>
          </a:p>
          <a:p>
            <a:r>
              <a:rPr lang="it-IT" dirty="0"/>
              <a:t>IMPERATOREM &gt; </a:t>
            </a:r>
            <a:r>
              <a:rPr lang="it-IT" dirty="0" err="1"/>
              <a:t>emperador</a:t>
            </a:r>
            <a:endParaRPr lang="it-IT" dirty="0"/>
          </a:p>
          <a:p>
            <a:endParaRPr lang="it-IT" dirty="0"/>
          </a:p>
          <a:p>
            <a:r>
              <a:rPr lang="it-IT" dirty="0"/>
              <a:t>IMPERATORI&gt; </a:t>
            </a:r>
            <a:r>
              <a:rPr lang="it-IT" dirty="0" err="1"/>
              <a:t>emperador</a:t>
            </a:r>
            <a:br>
              <a:rPr lang="it-IT" dirty="0"/>
            </a:br>
            <a:r>
              <a:rPr lang="it-IT" dirty="0"/>
              <a:t>IMPERATORES&gt; </a:t>
            </a:r>
            <a:r>
              <a:rPr lang="it-IT" dirty="0" err="1"/>
              <a:t>emperadors</a:t>
            </a:r>
            <a:r>
              <a:rPr lang="it-I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290942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C34B516-859C-08BC-5062-C3ACB1C07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Le lingue romanze della spagna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FF2A6CD-B7F3-DE27-8426-526A278A7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2603" y="1047749"/>
            <a:ext cx="5073397" cy="5272839"/>
          </a:xfrm>
        </p:spPr>
        <p:txBody>
          <a:bodyPr/>
          <a:lstStyle/>
          <a:p>
            <a:r>
              <a:rPr lang="it-IT" dirty="0"/>
              <a:t>Nell’area iberoromanza (Spagna) si formano le seguenti lingue romanze:</a:t>
            </a:r>
            <a:br>
              <a:rPr lang="it-IT" dirty="0"/>
            </a:br>
            <a:r>
              <a:rPr lang="it-IT" dirty="0"/>
              <a:t>- (galiziano) portoghese (</a:t>
            </a:r>
            <a:r>
              <a:rPr lang="it-IT" dirty="0" err="1"/>
              <a:t>galego-portoghese</a:t>
            </a:r>
            <a:r>
              <a:rPr lang="it-IT" dirty="0"/>
              <a:t>)</a:t>
            </a:r>
            <a:br>
              <a:rPr lang="it-IT" dirty="0"/>
            </a:br>
            <a:r>
              <a:rPr lang="it-IT" dirty="0"/>
              <a:t>- castigliano</a:t>
            </a:r>
            <a:br>
              <a:rPr lang="it-IT" dirty="0"/>
            </a:br>
            <a:r>
              <a:rPr lang="it-IT" dirty="0"/>
              <a:t>- catalano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EA7CF89-5C1F-73B2-BA5B-F57BAD873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15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ECDE4AA-0103-725E-7477-ED3719A38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97B8BE99-BCDA-A535-D59F-612B7EFA5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  <p:pic>
        <p:nvPicPr>
          <p:cNvPr id="8" name="Immagine 7" descr="Immagine che contiene testo, mappa, diagramma, atlante&#10;&#10;Descrizione generata automaticamente">
            <a:extLst>
              <a:ext uri="{FF2B5EF4-FFF2-40B4-BE49-F238E27FC236}">
                <a16:creationId xmlns:a16="http://schemas.microsoft.com/office/drawing/2014/main" id="{E9813F85-31B8-0426-87D4-060DEE606D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1052" y="1047750"/>
            <a:ext cx="5562600" cy="5272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4776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1232BD-5800-C48D-B02D-31DD851FD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Spagnolo (</a:t>
            </a:r>
            <a:r>
              <a:rPr lang="it-IT" dirty="0" err="1"/>
              <a:t>castgliano</a:t>
            </a:r>
            <a:r>
              <a:rPr lang="it-IT" dirty="0"/>
              <a:t>) - vocalismo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E103EA2-A94B-782F-5D4C-37E83CFD51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/>
              <a:t>E </a:t>
            </a:r>
            <a:r>
              <a:rPr lang="it-IT" dirty="0" err="1"/>
              <a:t>e</a:t>
            </a:r>
            <a:r>
              <a:rPr lang="it-IT" dirty="0"/>
              <a:t> O aperte toniche dittongano</a:t>
            </a:r>
          </a:p>
          <a:p>
            <a:r>
              <a:rPr lang="it-IT" dirty="0"/>
              <a:t> sia in sillaba libera che </a:t>
            </a:r>
          </a:p>
          <a:p>
            <a:pPr marL="0" indent="0">
              <a:buNone/>
            </a:pPr>
            <a:r>
              <a:rPr lang="it-IT" dirty="0"/>
              <a:t>in sillaba chiusa:</a:t>
            </a:r>
          </a:p>
          <a:p>
            <a:r>
              <a:rPr lang="it-IT" dirty="0" err="1"/>
              <a:t>D</a:t>
            </a:r>
            <a:r>
              <a:rPr lang="it-IT" b="1" dirty="0" err="1"/>
              <a:t>ě</a:t>
            </a:r>
            <a:r>
              <a:rPr lang="it-IT" dirty="0" err="1"/>
              <a:t>cem</a:t>
            </a:r>
            <a:r>
              <a:rPr lang="it-IT" dirty="0"/>
              <a:t> &gt; </a:t>
            </a:r>
            <a:r>
              <a:rPr lang="it-IT" dirty="0" err="1"/>
              <a:t>d</a:t>
            </a:r>
            <a:r>
              <a:rPr lang="it-IT" b="1" dirty="0" err="1"/>
              <a:t>ie</a:t>
            </a:r>
            <a:r>
              <a:rPr lang="it-IT" dirty="0" err="1"/>
              <a:t>z</a:t>
            </a:r>
            <a:r>
              <a:rPr lang="it-IT" dirty="0"/>
              <a:t>				</a:t>
            </a:r>
          </a:p>
          <a:p>
            <a:r>
              <a:rPr lang="it-IT" dirty="0" err="1"/>
              <a:t>F</a:t>
            </a:r>
            <a:r>
              <a:rPr lang="it-IT" b="1" dirty="0" err="1"/>
              <a:t>ŏ</a:t>
            </a:r>
            <a:r>
              <a:rPr lang="it-IT" dirty="0" err="1"/>
              <a:t>cu</a:t>
            </a:r>
            <a:r>
              <a:rPr lang="it-IT" dirty="0"/>
              <a:t>(m) &gt; </a:t>
            </a:r>
            <a:r>
              <a:rPr lang="it-IT" dirty="0" err="1"/>
              <a:t>f</a:t>
            </a:r>
            <a:r>
              <a:rPr lang="it-IT" b="1" dirty="0" err="1"/>
              <a:t>ue</a:t>
            </a:r>
            <a:r>
              <a:rPr lang="it-IT" dirty="0" err="1"/>
              <a:t>go</a:t>
            </a:r>
            <a:endParaRPr lang="it-IT" dirty="0"/>
          </a:p>
          <a:p>
            <a:r>
              <a:rPr lang="it-IT" dirty="0" err="1"/>
              <a:t>F</a:t>
            </a:r>
            <a:r>
              <a:rPr lang="it-IT" b="1" dirty="0" err="1"/>
              <a:t>ě</a:t>
            </a:r>
            <a:r>
              <a:rPr lang="it-IT" dirty="0" err="1"/>
              <a:t>sta</a:t>
            </a:r>
            <a:r>
              <a:rPr lang="it-IT" dirty="0"/>
              <a:t> &gt; f</a:t>
            </a:r>
            <a:r>
              <a:rPr lang="it-IT" b="1" dirty="0"/>
              <a:t>ie</a:t>
            </a:r>
            <a:r>
              <a:rPr lang="it-IT" dirty="0"/>
              <a:t>sta</a:t>
            </a:r>
          </a:p>
          <a:p>
            <a:r>
              <a:rPr lang="it-IT" dirty="0" err="1"/>
              <a:t>P</a:t>
            </a:r>
            <a:r>
              <a:rPr lang="it-IT" b="1" dirty="0" err="1"/>
              <a:t>ŏ</a:t>
            </a:r>
            <a:r>
              <a:rPr lang="it-IT" dirty="0" err="1"/>
              <a:t>rta</a:t>
            </a:r>
            <a:r>
              <a:rPr lang="it-IT" dirty="0"/>
              <a:t> &gt; </a:t>
            </a:r>
            <a:r>
              <a:rPr lang="it-IT" dirty="0" err="1"/>
              <a:t>p</a:t>
            </a:r>
            <a:r>
              <a:rPr lang="it-IT" b="1" dirty="0" err="1"/>
              <a:t>ue</a:t>
            </a:r>
            <a:r>
              <a:rPr lang="it-IT" dirty="0" err="1"/>
              <a:t>rta</a:t>
            </a:r>
            <a:endParaRPr lang="it-IT" dirty="0"/>
          </a:p>
          <a:p>
            <a:r>
              <a:rPr lang="it-IT" dirty="0" err="1"/>
              <a:t>R</a:t>
            </a:r>
            <a:r>
              <a:rPr lang="it-IT" b="1" dirty="0" err="1"/>
              <a:t>ē</a:t>
            </a:r>
            <a:r>
              <a:rPr lang="it-IT" dirty="0" err="1"/>
              <a:t>tem</a:t>
            </a:r>
            <a:r>
              <a:rPr lang="it-IT" dirty="0"/>
              <a:t> &gt; r</a:t>
            </a:r>
            <a:r>
              <a:rPr lang="it-IT" b="1" dirty="0"/>
              <a:t>e</a:t>
            </a:r>
            <a:r>
              <a:rPr lang="it-IT" dirty="0"/>
              <a:t>d</a:t>
            </a:r>
          </a:p>
          <a:p>
            <a:r>
              <a:rPr lang="it-IT" dirty="0" err="1"/>
              <a:t>Fl</a:t>
            </a:r>
            <a:r>
              <a:rPr lang="it-IT" b="1" dirty="0" err="1"/>
              <a:t>ō</a:t>
            </a:r>
            <a:r>
              <a:rPr lang="it-IT" dirty="0" err="1"/>
              <a:t>rem</a:t>
            </a:r>
            <a:r>
              <a:rPr lang="it-IT" dirty="0"/>
              <a:t> &gt; </a:t>
            </a:r>
            <a:r>
              <a:rPr lang="it-IT" dirty="0" err="1"/>
              <a:t>fl</a:t>
            </a:r>
            <a:r>
              <a:rPr lang="it-IT" b="1" dirty="0" err="1"/>
              <a:t>o</a:t>
            </a:r>
            <a:r>
              <a:rPr lang="it-IT" dirty="0" err="1"/>
              <a:t>r</a:t>
            </a:r>
            <a:endParaRPr lang="it-IT" dirty="0"/>
          </a:p>
          <a:p>
            <a:r>
              <a:rPr lang="it-IT" dirty="0" err="1"/>
              <a:t>V</a:t>
            </a:r>
            <a:r>
              <a:rPr lang="it-IT" b="1" dirty="0" err="1"/>
              <a:t>ī</a:t>
            </a:r>
            <a:r>
              <a:rPr lang="it-IT" dirty="0" err="1"/>
              <a:t>num</a:t>
            </a:r>
            <a:r>
              <a:rPr lang="it-IT" dirty="0"/>
              <a:t> &gt; v</a:t>
            </a:r>
            <a:r>
              <a:rPr lang="it-IT" b="1" dirty="0"/>
              <a:t>i</a:t>
            </a:r>
            <a:r>
              <a:rPr lang="it-IT" dirty="0"/>
              <a:t>no</a:t>
            </a:r>
          </a:p>
          <a:p>
            <a:r>
              <a:rPr lang="it-IT" dirty="0" err="1"/>
              <a:t>M</a:t>
            </a:r>
            <a:r>
              <a:rPr lang="it-IT" b="1" dirty="0" err="1"/>
              <a:t>ū</a:t>
            </a:r>
            <a:r>
              <a:rPr lang="it-IT" dirty="0" err="1"/>
              <a:t>rum</a:t>
            </a:r>
            <a:r>
              <a:rPr lang="it-IT" dirty="0"/>
              <a:t> &gt; m</a:t>
            </a:r>
            <a:r>
              <a:rPr lang="it-IT" b="1" dirty="0"/>
              <a:t>u</a:t>
            </a:r>
            <a:r>
              <a:rPr lang="it-IT" dirty="0"/>
              <a:t>ro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B546BAF-19E5-7936-9809-DB978F27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16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5E2C412-C398-2E39-13FB-00F2ACC32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295AB247-B106-8D38-7FFE-EECAFE21E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222373F-CE6B-F65C-8AF2-EB8FFC1C1682}"/>
              </a:ext>
            </a:extLst>
          </p:cNvPr>
          <p:cNvSpPr txBox="1"/>
          <p:nvPr/>
        </p:nvSpPr>
        <p:spPr>
          <a:xfrm>
            <a:off x="6814847" y="1444752"/>
            <a:ext cx="4459705" cy="2709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80000"/>
              </a:lnSpc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it-IT" altLang="it-IT" sz="2600" dirty="0"/>
              <a:t>Reg</a:t>
            </a:r>
            <a:r>
              <a:rPr lang="it-IT" altLang="it-IT" sz="2600" b="1" dirty="0"/>
              <a:t>e</a:t>
            </a:r>
            <a:r>
              <a:rPr lang="it-IT" altLang="it-IT" sz="2600" dirty="0"/>
              <a:t>(m ) &gt; </a:t>
            </a:r>
            <a:r>
              <a:rPr lang="it-IT" altLang="it-IT" sz="2600" dirty="0" err="1"/>
              <a:t>re</a:t>
            </a:r>
            <a:r>
              <a:rPr lang="it-IT" altLang="it-IT" sz="2600" b="1" dirty="0" err="1"/>
              <a:t>y</a:t>
            </a:r>
            <a:r>
              <a:rPr lang="it-IT" altLang="it-IT" sz="2600" dirty="0"/>
              <a:t>, </a:t>
            </a:r>
            <a:r>
              <a:rPr lang="it-IT" altLang="it-IT" sz="2600" b="1" dirty="0"/>
              <a:t>-e</a:t>
            </a:r>
            <a:r>
              <a:rPr lang="it-IT" altLang="it-IT" sz="2600" dirty="0"/>
              <a:t> se in iato con la tonica passa a –i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it-IT" altLang="it-IT" sz="2600" dirty="0"/>
              <a:t>-</a:t>
            </a:r>
            <a:r>
              <a:rPr lang="it-IT" altLang="it-IT" sz="2600" b="1" dirty="0"/>
              <a:t>e</a:t>
            </a:r>
            <a:r>
              <a:rPr lang="it-IT" altLang="it-IT" sz="2600" dirty="0"/>
              <a:t> cade se preceduta da r: amar</a:t>
            </a:r>
            <a:r>
              <a:rPr lang="it-IT" altLang="it-IT" sz="2600" b="1" dirty="0"/>
              <a:t>e</a:t>
            </a:r>
            <a:r>
              <a:rPr lang="it-IT" altLang="it-IT" sz="2600" dirty="0"/>
              <a:t> &gt; amar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  <a:buFont typeface="Arial" panose="020B0604020202020204" pitchFamily="34" charset="0"/>
              <a:buChar char="•"/>
            </a:pPr>
            <a:endParaRPr lang="it-IT" dirty="0"/>
          </a:p>
          <a:p>
            <a:pPr eaLnBrk="1" hangingPunct="1">
              <a:lnSpc>
                <a:spcPct val="80000"/>
              </a:lnSpc>
              <a:spcBef>
                <a:spcPts val="700"/>
              </a:spcBef>
              <a:buFont typeface="Arial" panose="020B0604020202020204" pitchFamily="34" charset="0"/>
              <a:buChar char="•"/>
            </a:pPr>
            <a:endParaRPr lang="it-IT" dirty="0"/>
          </a:p>
          <a:p>
            <a:pPr eaLnBrk="1" hangingPunct="1">
              <a:lnSpc>
                <a:spcPct val="80000"/>
              </a:lnSpc>
              <a:spcBef>
                <a:spcPts val="700"/>
              </a:spcBef>
              <a:buFont typeface="Arial" panose="020B0604020202020204" pitchFamily="34" charset="0"/>
              <a:buChar char="•"/>
            </a:pPr>
            <a:endParaRPr lang="it-IT" dirty="0"/>
          </a:p>
          <a:p>
            <a:pPr eaLnBrk="1" hangingPunct="1">
              <a:lnSpc>
                <a:spcPct val="80000"/>
              </a:lnSpc>
              <a:spcBef>
                <a:spcPts val="700"/>
              </a:spcBef>
              <a:buFont typeface="Arial" panose="020B0604020202020204" pitchFamily="34" charset="0"/>
              <a:buChar char="•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349776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7435EF0-B102-46A8-6084-CCFFFFD93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Spagnolo- consonantismo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51B9E15-96C9-5AEB-FCC9-5771A7AD0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altLang="it-IT" sz="2800" b="1" dirty="0"/>
              <a:t>F</a:t>
            </a:r>
            <a:r>
              <a:rPr lang="it-IT" altLang="it-IT" sz="2800" dirty="0"/>
              <a:t>EMINA &gt; </a:t>
            </a:r>
            <a:r>
              <a:rPr lang="it-IT" altLang="it-IT" sz="2800" b="1" i="1" dirty="0" err="1"/>
              <a:t>h</a:t>
            </a:r>
            <a:r>
              <a:rPr lang="it-IT" altLang="it-IT" sz="2800" i="1" dirty="0" err="1"/>
              <a:t>embra</a:t>
            </a:r>
            <a:r>
              <a:rPr lang="it-IT" altLang="it-IT" sz="2800" dirty="0"/>
              <a:t>, la f- si mantiene solo davanti a dittongo o r: FOCU(M) &gt; </a:t>
            </a:r>
            <a:r>
              <a:rPr lang="it-IT" altLang="it-IT" sz="2800" b="1" i="1" dirty="0" err="1"/>
              <a:t>f</a:t>
            </a:r>
            <a:r>
              <a:rPr lang="it-IT" altLang="it-IT" sz="2800" i="1" dirty="0" err="1"/>
              <a:t>uego</a:t>
            </a:r>
            <a:r>
              <a:rPr lang="it-IT" altLang="it-IT" sz="2800" dirty="0"/>
              <a:t>, FRAGILE &gt; </a:t>
            </a:r>
            <a:r>
              <a:rPr lang="it-IT" altLang="it-IT" sz="2800" b="1" i="1" dirty="0" err="1"/>
              <a:t>f</a:t>
            </a:r>
            <a:r>
              <a:rPr lang="it-IT" altLang="it-IT" sz="2800" i="1" dirty="0" err="1"/>
              <a:t>rágil</a:t>
            </a:r>
            <a:r>
              <a:rPr lang="it-IT" altLang="it-IT" sz="2800" i="1" dirty="0"/>
              <a:t>;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altLang="it-IT" sz="2800" dirty="0"/>
              <a:t>CENTU(M) &gt; </a:t>
            </a:r>
            <a:r>
              <a:rPr lang="it-IT" altLang="it-IT" sz="2800" b="1" i="1" dirty="0" err="1"/>
              <a:t>c</a:t>
            </a:r>
            <a:r>
              <a:rPr lang="it-IT" altLang="it-IT" sz="2800" i="1" dirty="0" err="1"/>
              <a:t>iento</a:t>
            </a:r>
            <a:r>
              <a:rPr lang="it-IT" altLang="it-IT" sz="2800" i="1" dirty="0"/>
              <a:t>; 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altLang="it-IT" sz="2800" dirty="0"/>
              <a:t>Gente(m) &gt; </a:t>
            </a:r>
            <a:r>
              <a:rPr lang="it-IT" altLang="it-IT" sz="2800" b="1" i="1" dirty="0" err="1"/>
              <a:t>y</a:t>
            </a:r>
            <a:r>
              <a:rPr lang="it-IT" altLang="it-IT" sz="2800" i="1" dirty="0" err="1"/>
              <a:t>ente</a:t>
            </a:r>
            <a:r>
              <a:rPr lang="it-IT" altLang="it-IT" sz="2800" dirty="0"/>
              <a:t> (mod. </a:t>
            </a:r>
            <a:r>
              <a:rPr lang="it-IT" altLang="it-IT" sz="2800" i="1" dirty="0"/>
              <a:t>gente</a:t>
            </a:r>
            <a:r>
              <a:rPr lang="it-IT" altLang="it-IT" sz="2800" dirty="0"/>
              <a:t>)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altLang="it-IT" sz="2800" dirty="0"/>
              <a:t>Lu</a:t>
            </a:r>
            <a:r>
              <a:rPr lang="it-IT" altLang="it-IT" sz="2800" b="1" dirty="0"/>
              <a:t>p</a:t>
            </a:r>
            <a:r>
              <a:rPr lang="it-IT" altLang="it-IT" sz="2800" dirty="0"/>
              <a:t>u(m) &gt; </a:t>
            </a:r>
            <a:r>
              <a:rPr lang="it-IT" altLang="it-IT" sz="2800" i="1" dirty="0"/>
              <a:t>lo</a:t>
            </a:r>
            <a:r>
              <a:rPr lang="it-IT" altLang="it-IT" sz="2800" b="1" i="1" dirty="0"/>
              <a:t>b</a:t>
            </a:r>
            <a:r>
              <a:rPr lang="it-IT" altLang="it-IT" sz="2800" i="1" dirty="0"/>
              <a:t>o</a:t>
            </a:r>
            <a:r>
              <a:rPr lang="it-IT" altLang="it-IT" sz="2800" dirty="0"/>
              <a:t> (non sonorizza se preceduta da i semivocalica </a:t>
            </a:r>
            <a:r>
              <a:rPr lang="it-IT" altLang="it-IT" sz="2800" dirty="0" err="1"/>
              <a:t>Sa</a:t>
            </a:r>
            <a:r>
              <a:rPr lang="it-IT" altLang="it-IT" sz="2800" b="1" dirty="0" err="1"/>
              <a:t>pi</a:t>
            </a:r>
            <a:r>
              <a:rPr lang="it-IT" altLang="it-IT" sz="2800" dirty="0" err="1"/>
              <a:t>at</a:t>
            </a:r>
            <a:r>
              <a:rPr lang="it-IT" altLang="it-IT" sz="2800" dirty="0"/>
              <a:t> &gt;</a:t>
            </a:r>
            <a:r>
              <a:rPr lang="it-IT" altLang="it-IT" sz="2800" dirty="0" err="1"/>
              <a:t>sa</a:t>
            </a:r>
            <a:r>
              <a:rPr lang="it-IT" altLang="it-IT" sz="2800" b="1" dirty="0" err="1"/>
              <a:t>ip</a:t>
            </a:r>
            <a:r>
              <a:rPr lang="it-IT" altLang="it-IT" sz="2800" dirty="0" err="1"/>
              <a:t>at</a:t>
            </a:r>
            <a:r>
              <a:rPr lang="it-IT" altLang="it-IT" sz="2800" dirty="0"/>
              <a:t> &gt; </a:t>
            </a:r>
            <a:r>
              <a:rPr lang="it-IT" altLang="it-IT" sz="2800" i="1" dirty="0" err="1"/>
              <a:t>s</a:t>
            </a:r>
            <a:r>
              <a:rPr lang="it-IT" altLang="it-IT" sz="2800" b="1" i="1" dirty="0" err="1"/>
              <a:t>ep</a:t>
            </a:r>
            <a:r>
              <a:rPr lang="it-IT" altLang="it-IT" sz="2800" i="1" dirty="0" err="1"/>
              <a:t>a</a:t>
            </a:r>
            <a:r>
              <a:rPr lang="it-IT" altLang="it-IT" sz="2800" i="1" dirty="0"/>
              <a:t>; </a:t>
            </a:r>
            <a:r>
              <a:rPr lang="it-IT" altLang="it-IT" sz="2800" dirty="0" err="1"/>
              <a:t>Me</a:t>
            </a:r>
            <a:r>
              <a:rPr lang="it-IT" altLang="it-IT" sz="2800" b="1" dirty="0" err="1"/>
              <a:t>t</a:t>
            </a:r>
            <a:r>
              <a:rPr lang="it-IT" altLang="it-IT" sz="2800" dirty="0" err="1"/>
              <a:t>u</a:t>
            </a:r>
            <a:r>
              <a:rPr lang="it-IT" altLang="it-IT" sz="2800" dirty="0"/>
              <a:t>(m) &gt; </a:t>
            </a:r>
            <a:r>
              <a:rPr lang="it-IT" altLang="it-IT" sz="2800" i="1" dirty="0" err="1"/>
              <a:t>mie</a:t>
            </a:r>
            <a:r>
              <a:rPr lang="it-IT" altLang="it-IT" sz="2800" b="1" i="1" dirty="0" err="1"/>
              <a:t>d</a:t>
            </a:r>
            <a:r>
              <a:rPr lang="it-IT" altLang="it-IT" sz="2800" i="1" dirty="0" err="1"/>
              <a:t>o</a:t>
            </a:r>
            <a:r>
              <a:rPr lang="it-IT" altLang="it-IT" sz="2800" i="1" dirty="0"/>
              <a:t>; </a:t>
            </a:r>
            <a:r>
              <a:rPr lang="it-IT" altLang="it-IT" sz="2800" dirty="0" err="1"/>
              <a:t>Ami</a:t>
            </a:r>
            <a:r>
              <a:rPr lang="it-IT" altLang="it-IT" sz="2800" b="1" dirty="0" err="1"/>
              <a:t>c</a:t>
            </a:r>
            <a:r>
              <a:rPr lang="it-IT" altLang="it-IT" sz="2800" dirty="0" err="1"/>
              <a:t>u</a:t>
            </a:r>
            <a:r>
              <a:rPr lang="it-IT" altLang="it-IT" sz="2800" dirty="0"/>
              <a:t>(m) &gt; </a:t>
            </a:r>
            <a:r>
              <a:rPr lang="it-IT" altLang="it-IT" sz="2800" i="1" dirty="0"/>
              <a:t>ami</a:t>
            </a:r>
            <a:r>
              <a:rPr lang="it-IT" altLang="it-IT" sz="2800" b="1" i="1" dirty="0"/>
              <a:t>g</a:t>
            </a:r>
            <a:r>
              <a:rPr lang="it-IT" altLang="it-IT" sz="2800" i="1" dirty="0"/>
              <a:t>o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altLang="it-IT" sz="2800" dirty="0" err="1"/>
              <a:t>Scri</a:t>
            </a:r>
            <a:r>
              <a:rPr lang="it-IT" altLang="it-IT" sz="2800" b="1" dirty="0" err="1"/>
              <a:t>b</a:t>
            </a:r>
            <a:r>
              <a:rPr lang="it-IT" altLang="it-IT" sz="2800" dirty="0" err="1"/>
              <a:t>o</a:t>
            </a:r>
            <a:r>
              <a:rPr lang="it-IT" altLang="it-IT" sz="2800" dirty="0"/>
              <a:t> &gt; </a:t>
            </a:r>
            <a:r>
              <a:rPr lang="it-IT" altLang="it-IT" sz="2800" dirty="0" err="1"/>
              <a:t>escri</a:t>
            </a:r>
            <a:r>
              <a:rPr lang="it-IT" altLang="it-IT" sz="2800" b="1" dirty="0" err="1"/>
              <a:t>b</a:t>
            </a:r>
            <a:r>
              <a:rPr lang="it-IT" altLang="it-IT" sz="2800" dirty="0" err="1"/>
              <a:t>o</a:t>
            </a:r>
            <a:r>
              <a:rPr lang="it-IT" altLang="it-IT" sz="2800" dirty="0"/>
              <a:t> (pronunciata come una fricativa labiodentale), ma cade nelle desinenze dell’imperfetto </a:t>
            </a:r>
            <a:r>
              <a:rPr lang="it-IT" altLang="it-IT" sz="2800" dirty="0" err="1"/>
              <a:t>time</a:t>
            </a:r>
            <a:r>
              <a:rPr lang="it-IT" altLang="it-IT" sz="2800" b="1" dirty="0" err="1"/>
              <a:t>b</a:t>
            </a:r>
            <a:r>
              <a:rPr lang="it-IT" altLang="it-IT" sz="2800" dirty="0" err="1"/>
              <a:t>at</a:t>
            </a:r>
            <a:r>
              <a:rPr lang="it-IT" altLang="it-IT" sz="2800" dirty="0"/>
              <a:t> &gt; </a:t>
            </a:r>
            <a:r>
              <a:rPr lang="it-IT" altLang="it-IT" sz="2800" i="1" dirty="0" err="1"/>
              <a:t>temía</a:t>
            </a:r>
            <a:r>
              <a:rPr lang="it-IT" altLang="it-IT" sz="2800" i="1" dirty="0"/>
              <a:t>; </a:t>
            </a:r>
            <a:r>
              <a:rPr lang="it-IT" altLang="it-IT" sz="2800" dirty="0"/>
              <a:t>Ro</a:t>
            </a:r>
            <a:r>
              <a:rPr lang="it-IT" altLang="it-IT" sz="2800" b="1" dirty="0"/>
              <a:t>g</a:t>
            </a:r>
            <a:r>
              <a:rPr lang="it-IT" altLang="it-IT" sz="2800" dirty="0"/>
              <a:t>are &gt; </a:t>
            </a:r>
            <a:r>
              <a:rPr lang="it-IT" altLang="it-IT" sz="2800" i="1" dirty="0"/>
              <a:t>ro</a:t>
            </a:r>
            <a:r>
              <a:rPr lang="it-IT" altLang="it-IT" sz="2800" b="1" i="1" dirty="0"/>
              <a:t>g</a:t>
            </a:r>
            <a:r>
              <a:rPr lang="it-IT" altLang="it-IT" sz="2800" i="1" dirty="0"/>
              <a:t>ar</a:t>
            </a:r>
            <a:r>
              <a:rPr lang="it-IT" altLang="it-IT" sz="2800" dirty="0"/>
              <a:t>, ma re</a:t>
            </a:r>
            <a:r>
              <a:rPr lang="it-IT" altLang="it-IT" sz="2800" b="1" dirty="0"/>
              <a:t>g</a:t>
            </a:r>
            <a:r>
              <a:rPr lang="it-IT" altLang="it-IT" sz="2800" dirty="0"/>
              <a:t>ale&gt; </a:t>
            </a:r>
            <a:r>
              <a:rPr lang="it-IT" altLang="it-IT" sz="2800" i="1" dirty="0" err="1"/>
              <a:t>real</a:t>
            </a:r>
            <a:r>
              <a:rPr lang="it-IT" altLang="it-IT" sz="2800" dirty="0"/>
              <a:t>; </a:t>
            </a:r>
            <a:r>
              <a:rPr lang="it-IT" altLang="it-IT" sz="2800" dirty="0" err="1"/>
              <a:t>ma</a:t>
            </a:r>
            <a:r>
              <a:rPr lang="it-IT" altLang="it-IT" sz="2800" b="1" dirty="0" err="1"/>
              <a:t>g</a:t>
            </a:r>
            <a:r>
              <a:rPr lang="it-IT" altLang="it-IT" sz="2800" dirty="0" err="1"/>
              <a:t>is</a:t>
            </a:r>
            <a:r>
              <a:rPr lang="it-IT" altLang="it-IT" sz="2800" dirty="0"/>
              <a:t> &gt; </a:t>
            </a:r>
            <a:r>
              <a:rPr lang="it-IT" altLang="it-IT" sz="2800" i="1" dirty="0" err="1"/>
              <a:t>más</a:t>
            </a:r>
            <a:r>
              <a:rPr lang="it-IT" altLang="it-IT" sz="2800" i="1" dirty="0"/>
              <a:t>;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it-IT" altLang="it-IT" sz="2800" dirty="0"/>
              <a:t>La </a:t>
            </a:r>
            <a:r>
              <a:rPr lang="it-IT" altLang="it-IT" sz="2800" i="1" dirty="0"/>
              <a:t>s</a:t>
            </a:r>
            <a:r>
              <a:rPr lang="it-IT" altLang="it-IT" sz="2800" dirty="0"/>
              <a:t> intervocalica è sempre sonora nello sp. </a:t>
            </a:r>
            <a:r>
              <a:rPr lang="it-IT" altLang="it-IT" sz="2800" dirty="0" err="1"/>
              <a:t>ant</a:t>
            </a:r>
            <a:r>
              <a:rPr lang="it-IT" altLang="it-IT" sz="2800" dirty="0"/>
              <a:t>. e sempre sorda in quello moderno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it-IT" altLang="it-IT" sz="2800" dirty="0"/>
              <a:t>Consonanti finali romanze </a:t>
            </a:r>
            <a:r>
              <a:rPr lang="it-IT" altLang="it-IT" sz="2800" i="1" dirty="0"/>
              <a:t>t</a:t>
            </a:r>
            <a:r>
              <a:rPr lang="it-IT" altLang="it-IT" sz="2800" dirty="0"/>
              <a:t> e </a:t>
            </a:r>
            <a:r>
              <a:rPr lang="it-IT" altLang="it-IT" sz="2800" i="1" dirty="0"/>
              <a:t>d t</a:t>
            </a:r>
            <a:r>
              <a:rPr lang="it-IT" altLang="it-IT" sz="2800" dirty="0"/>
              <a:t>endono a confondersi: rete &gt; </a:t>
            </a:r>
            <a:r>
              <a:rPr lang="it-IT" altLang="it-IT" sz="2800" i="1" dirty="0"/>
              <a:t>red</a:t>
            </a:r>
            <a:r>
              <a:rPr lang="it-IT" altLang="it-IT" sz="2800" dirty="0"/>
              <a:t>, ma nello sp. </a:t>
            </a:r>
            <a:r>
              <a:rPr lang="it-IT" altLang="it-IT" sz="2800" dirty="0" err="1"/>
              <a:t>ant</a:t>
            </a:r>
            <a:r>
              <a:rPr lang="it-IT" altLang="it-IT" sz="2800" dirty="0"/>
              <a:t>. </a:t>
            </a:r>
            <a:r>
              <a:rPr lang="it-IT" altLang="it-IT" sz="2800" i="1" dirty="0" err="1"/>
              <a:t>ret</a:t>
            </a:r>
            <a:r>
              <a:rPr lang="it-IT" altLang="it-IT" sz="2800" dirty="0"/>
              <a:t>; voluntate &gt; </a:t>
            </a:r>
            <a:r>
              <a:rPr lang="it-IT" altLang="it-IT" sz="2800" i="1" dirty="0" err="1"/>
              <a:t>voluntad</a:t>
            </a:r>
            <a:r>
              <a:rPr lang="it-IT" altLang="it-IT" sz="2800" dirty="0"/>
              <a:t>; salute(m) &gt; </a:t>
            </a:r>
            <a:r>
              <a:rPr lang="it-IT" altLang="it-IT" sz="2800" i="1" dirty="0" err="1"/>
              <a:t>salud</a:t>
            </a:r>
            <a:r>
              <a:rPr lang="it-IT" altLang="it-IT" sz="2800" dirty="0"/>
              <a:t> ma anche </a:t>
            </a:r>
            <a:r>
              <a:rPr lang="it-IT" altLang="it-IT" sz="2800" i="1" dirty="0" err="1"/>
              <a:t>salut</a:t>
            </a:r>
            <a:r>
              <a:rPr lang="it-IT" altLang="it-IT" sz="2800" i="1" dirty="0"/>
              <a:t>; m</a:t>
            </a:r>
            <a:r>
              <a:rPr lang="it-IT" altLang="it-IT" sz="2800" dirty="0"/>
              <a:t>ercede&gt; </a:t>
            </a:r>
            <a:r>
              <a:rPr lang="it-IT" altLang="it-IT" sz="2800" i="1" dirty="0" err="1"/>
              <a:t>merced</a:t>
            </a:r>
            <a:r>
              <a:rPr lang="it-IT" altLang="it-IT" sz="2800" dirty="0"/>
              <a:t> (</a:t>
            </a:r>
            <a:r>
              <a:rPr lang="it-IT" altLang="it-IT" sz="2800" dirty="0" err="1"/>
              <a:t>ant</a:t>
            </a:r>
            <a:r>
              <a:rPr lang="it-IT" altLang="it-IT" sz="2800" dirty="0"/>
              <a:t>. </a:t>
            </a:r>
            <a:r>
              <a:rPr lang="it-IT" altLang="it-IT" sz="2800" i="1" dirty="0"/>
              <a:t>mercé</a:t>
            </a:r>
            <a:r>
              <a:rPr lang="it-IT" altLang="it-IT" sz="2800" dirty="0"/>
              <a:t>); fide &gt; </a:t>
            </a:r>
            <a:r>
              <a:rPr lang="it-IT" altLang="it-IT" sz="2800" i="1" dirty="0" err="1"/>
              <a:t>fed</a:t>
            </a:r>
            <a:r>
              <a:rPr lang="it-IT" altLang="it-IT" sz="2800" i="1" dirty="0"/>
              <a:t>.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628B171-3CD1-3AE8-CDA9-D8AD9D1E6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17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2F6B40-BB68-01BB-9ADD-0C593740F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26C959F0-9CA3-FE8B-947C-20656E43B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</p:spTree>
    <p:extLst>
      <p:ext uri="{BB962C8B-B14F-4D97-AF65-F5344CB8AC3E}">
        <p14:creationId xmlns:p14="http://schemas.microsoft.com/office/powerpoint/2010/main" val="11356712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25DE14D-B41B-4F8A-73A4-315B7D1A7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Spagnolo morfologia </a:t>
            </a:r>
            <a:r>
              <a:rPr lang="it-IT" dirty="0"/>
              <a:t>– il verbo</a:t>
            </a:r>
          </a:p>
        </p:txBody>
      </p:sp>
      <p:pic>
        <p:nvPicPr>
          <p:cNvPr id="8" name="Segnaposto contenuto 7" descr="Immagine che contiene testo, menu, carta, libro&#10;&#10;Descrizione generata automaticamente">
            <a:extLst>
              <a:ext uri="{FF2B5EF4-FFF2-40B4-BE49-F238E27FC236}">
                <a16:creationId xmlns:a16="http://schemas.microsoft.com/office/drawing/2014/main" id="{63E2E245-9AD7-1245-1FB8-956819B5C6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82779" y="1138989"/>
            <a:ext cx="6962274" cy="5037222"/>
          </a:xfr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6E1FCA2-E62F-F0D1-4BCE-11E45AC59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18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B157EDB-65F8-64CC-32D1-CB97AB082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750DA9A8-A004-B809-252A-2318D5323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</p:spTree>
    <p:extLst>
      <p:ext uri="{BB962C8B-B14F-4D97-AF65-F5344CB8AC3E}">
        <p14:creationId xmlns:p14="http://schemas.microsoft.com/office/powerpoint/2010/main" val="42602115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95066C2-0DCB-FF4D-8435-EF2575D83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Catalano - vocalismo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1D17AD4-B590-89B8-D87A-9A84C7AE6D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C</a:t>
            </a:r>
            <a:r>
              <a:rPr lang="it-IT" b="1" dirty="0"/>
              <a:t>A</a:t>
            </a:r>
            <a:r>
              <a:rPr lang="it-IT" dirty="0"/>
              <a:t>P</a:t>
            </a:r>
            <a:r>
              <a:rPr lang="it-IT" u="sng" dirty="0"/>
              <a:t>UT</a:t>
            </a:r>
            <a:r>
              <a:rPr lang="it-IT" dirty="0"/>
              <a:t> &gt; </a:t>
            </a:r>
            <a:r>
              <a:rPr lang="it-IT" dirty="0" err="1"/>
              <a:t>c</a:t>
            </a:r>
            <a:r>
              <a:rPr lang="it-IT" b="1" dirty="0" err="1"/>
              <a:t>a</a:t>
            </a:r>
            <a:r>
              <a:rPr lang="it-IT" dirty="0" err="1"/>
              <a:t>p</a:t>
            </a:r>
            <a:endParaRPr lang="it-IT" dirty="0"/>
          </a:p>
          <a:p>
            <a:r>
              <a:rPr lang="it-IT" dirty="0"/>
              <a:t>F</a:t>
            </a:r>
            <a:r>
              <a:rPr lang="it-IT" b="1" dirty="0"/>
              <a:t>O</a:t>
            </a:r>
            <a:r>
              <a:rPr lang="it-IT" dirty="0"/>
              <a:t>C</a:t>
            </a:r>
            <a:r>
              <a:rPr lang="it-IT" u="sng" dirty="0"/>
              <a:t>U</a:t>
            </a:r>
            <a:r>
              <a:rPr lang="it-IT" dirty="0"/>
              <a:t>(M) &gt; </a:t>
            </a:r>
            <a:r>
              <a:rPr lang="it-IT" dirty="0" err="1"/>
              <a:t>f</a:t>
            </a:r>
            <a:r>
              <a:rPr lang="it-IT" b="1" dirty="0" err="1"/>
              <a:t>o</a:t>
            </a:r>
            <a:r>
              <a:rPr lang="it-IT" dirty="0" err="1"/>
              <a:t>c</a:t>
            </a:r>
            <a:endParaRPr lang="it-IT" dirty="0"/>
          </a:p>
          <a:p>
            <a:r>
              <a:rPr lang="it-IT" dirty="0"/>
              <a:t>VI</a:t>
            </a:r>
            <a:r>
              <a:rPr lang="it-IT" b="1" dirty="0"/>
              <a:t>T</a:t>
            </a:r>
            <a:r>
              <a:rPr lang="it-IT" u="sng" dirty="0"/>
              <a:t>A</a:t>
            </a:r>
            <a:r>
              <a:rPr lang="it-IT" dirty="0"/>
              <a:t>(M)&gt; </a:t>
            </a:r>
            <a:r>
              <a:rPr lang="it-IT" dirty="0" err="1"/>
              <a:t>vi</a:t>
            </a:r>
            <a:r>
              <a:rPr lang="it-IT" b="1" dirty="0" err="1"/>
              <a:t>d</a:t>
            </a:r>
            <a:r>
              <a:rPr lang="it-IT" dirty="0" err="1"/>
              <a:t>a</a:t>
            </a:r>
            <a:endParaRPr lang="it-IT" dirty="0"/>
          </a:p>
          <a:p>
            <a:r>
              <a:rPr lang="it-IT" dirty="0"/>
              <a:t>T</a:t>
            </a:r>
            <a:r>
              <a:rPr lang="it-IT" b="1" dirty="0"/>
              <a:t>Ě</a:t>
            </a:r>
            <a:r>
              <a:rPr lang="it-IT" dirty="0"/>
              <a:t>RRA&gt; t</a:t>
            </a:r>
            <a:r>
              <a:rPr lang="it-IT" b="1" dirty="0"/>
              <a:t>e</a:t>
            </a:r>
            <a:r>
              <a:rPr lang="it-IT" dirty="0"/>
              <a:t>rra</a:t>
            </a:r>
            <a:br>
              <a:rPr lang="it-IT" dirty="0"/>
            </a:br>
            <a:r>
              <a:rPr lang="it-IT" dirty="0"/>
              <a:t>P</a:t>
            </a:r>
            <a:r>
              <a:rPr lang="it-IT" b="1" dirty="0"/>
              <a:t>Ŏ</a:t>
            </a:r>
            <a:r>
              <a:rPr lang="it-IT" dirty="0"/>
              <a:t>PULU(M)&gt; </a:t>
            </a:r>
            <a:r>
              <a:rPr lang="it-IT" dirty="0" err="1"/>
              <a:t>p</a:t>
            </a:r>
            <a:r>
              <a:rPr lang="it-IT" b="1" dirty="0" err="1"/>
              <a:t>o</a:t>
            </a:r>
            <a:r>
              <a:rPr lang="it-IT" dirty="0" err="1"/>
              <a:t>ble</a:t>
            </a:r>
            <a:r>
              <a:rPr lang="it-IT" dirty="0"/>
              <a:t>; MORTE(M) &gt; </a:t>
            </a:r>
            <a:r>
              <a:rPr lang="it-IT" dirty="0" err="1"/>
              <a:t>m</a:t>
            </a:r>
            <a:r>
              <a:rPr lang="it-IT" b="1" dirty="0" err="1"/>
              <a:t>o</a:t>
            </a:r>
            <a:r>
              <a:rPr lang="it-IT" dirty="0" err="1"/>
              <a:t>rt</a:t>
            </a:r>
            <a:br>
              <a:rPr lang="it-IT" dirty="0"/>
            </a:br>
            <a:r>
              <a:rPr lang="it-IT" dirty="0"/>
              <a:t>VOL</a:t>
            </a:r>
            <a:r>
              <a:rPr lang="it-IT" b="1" dirty="0"/>
              <a:t>E</a:t>
            </a:r>
            <a:r>
              <a:rPr lang="it-IT" dirty="0"/>
              <a:t>R</a:t>
            </a:r>
            <a:r>
              <a:rPr lang="it-IT" u="sng" dirty="0"/>
              <a:t>E</a:t>
            </a:r>
            <a:r>
              <a:rPr lang="it-IT" dirty="0"/>
              <a:t>&gt; vol</a:t>
            </a:r>
            <a:r>
              <a:rPr lang="it-IT" b="1" dirty="0"/>
              <a:t>e</a:t>
            </a:r>
            <a:r>
              <a:rPr lang="it-IT" dirty="0"/>
              <a:t>r</a:t>
            </a:r>
          </a:p>
          <a:p>
            <a:r>
              <a:rPr lang="it-IT" dirty="0"/>
              <a:t>AM</a:t>
            </a:r>
            <a:r>
              <a:rPr lang="it-IT" b="1" dirty="0"/>
              <a:t>I</a:t>
            </a:r>
            <a:r>
              <a:rPr lang="it-IT" dirty="0"/>
              <a:t>C</a:t>
            </a:r>
            <a:r>
              <a:rPr lang="it-IT" u="sng" dirty="0"/>
              <a:t>U</a:t>
            </a:r>
            <a:r>
              <a:rPr lang="it-IT" dirty="0"/>
              <a:t>(M) &gt; </a:t>
            </a:r>
            <a:r>
              <a:rPr lang="it-IT" dirty="0" err="1"/>
              <a:t>am</a:t>
            </a:r>
            <a:r>
              <a:rPr lang="it-IT" b="1" dirty="0" err="1"/>
              <a:t>i</a:t>
            </a:r>
            <a:r>
              <a:rPr lang="it-IT" dirty="0" err="1"/>
              <a:t>c</a:t>
            </a:r>
            <a:endParaRPr lang="it-IT" dirty="0"/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D8B3C25-32FC-6293-31D7-01AFD191F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19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9F8D6F7-6832-270F-AAE8-3AE621F05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0D6AAAA7-A6FC-0994-9EC0-706C6FC64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</p:spTree>
    <p:extLst>
      <p:ext uri="{BB962C8B-B14F-4D97-AF65-F5344CB8AC3E}">
        <p14:creationId xmlns:p14="http://schemas.microsoft.com/office/powerpoint/2010/main" val="3872064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34C6B28-B6A2-7092-084A-84639CBFA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Il concilio di Tours – 813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E261A7D-8143-180C-6615-A23A82634E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it-IT" dirty="0"/>
          </a:p>
          <a:p>
            <a:r>
              <a:rPr lang="it-IT" dirty="0"/>
              <a:t>Visum est </a:t>
            </a:r>
            <a:r>
              <a:rPr lang="it-IT" dirty="0" err="1"/>
              <a:t>unanimitati</a:t>
            </a:r>
            <a:r>
              <a:rPr lang="it-IT" dirty="0"/>
              <a:t> </a:t>
            </a:r>
            <a:r>
              <a:rPr lang="it-IT" dirty="0" err="1"/>
              <a:t>nostrae</a:t>
            </a:r>
            <a:r>
              <a:rPr lang="it-IT" dirty="0"/>
              <a:t> ut </a:t>
            </a:r>
            <a:r>
              <a:rPr lang="it-IT" dirty="0" err="1"/>
              <a:t>quilibet</a:t>
            </a:r>
            <a:r>
              <a:rPr lang="it-IT" dirty="0"/>
              <a:t> </a:t>
            </a:r>
            <a:r>
              <a:rPr lang="it-IT" dirty="0" err="1"/>
              <a:t>episcopus</a:t>
            </a:r>
            <a:r>
              <a:rPr lang="it-IT" dirty="0"/>
              <a:t> </a:t>
            </a:r>
            <a:r>
              <a:rPr lang="it-IT" dirty="0" err="1"/>
              <a:t>habeat</a:t>
            </a:r>
            <a:r>
              <a:rPr lang="it-IT" dirty="0"/>
              <a:t> </a:t>
            </a:r>
            <a:r>
              <a:rPr lang="it-IT" dirty="0" err="1"/>
              <a:t>omelias</a:t>
            </a:r>
            <a:r>
              <a:rPr lang="it-IT" dirty="0"/>
              <a:t> </a:t>
            </a:r>
            <a:r>
              <a:rPr lang="it-IT" dirty="0" err="1"/>
              <a:t>continentes</a:t>
            </a:r>
            <a:r>
              <a:rPr lang="it-IT" dirty="0"/>
              <a:t> </a:t>
            </a:r>
            <a:r>
              <a:rPr lang="it-IT" dirty="0" err="1"/>
              <a:t>necessarias</a:t>
            </a:r>
            <a:r>
              <a:rPr lang="it-IT" dirty="0"/>
              <a:t> </a:t>
            </a:r>
            <a:r>
              <a:rPr lang="it-IT" dirty="0" err="1"/>
              <a:t>admonitiones</a:t>
            </a:r>
            <a:r>
              <a:rPr lang="it-IT" dirty="0"/>
              <a:t> </a:t>
            </a:r>
            <a:r>
              <a:rPr lang="it-IT" dirty="0" err="1"/>
              <a:t>quibus</a:t>
            </a:r>
            <a:r>
              <a:rPr lang="it-IT" dirty="0"/>
              <a:t> </a:t>
            </a:r>
            <a:r>
              <a:rPr lang="it-IT" dirty="0" err="1"/>
              <a:t>subiecti</a:t>
            </a:r>
            <a:r>
              <a:rPr lang="it-IT" dirty="0"/>
              <a:t> </a:t>
            </a:r>
            <a:r>
              <a:rPr lang="it-IT" dirty="0" err="1"/>
              <a:t>erudiantur</a:t>
            </a:r>
            <a:r>
              <a:rPr lang="it-IT" dirty="0"/>
              <a:t>, id est de fide </a:t>
            </a:r>
            <a:r>
              <a:rPr lang="it-IT" dirty="0" err="1"/>
              <a:t>catholica</a:t>
            </a:r>
            <a:r>
              <a:rPr lang="it-IT" dirty="0"/>
              <a:t>, </a:t>
            </a:r>
            <a:r>
              <a:rPr lang="it-IT" dirty="0" err="1"/>
              <a:t>prout</a:t>
            </a:r>
            <a:r>
              <a:rPr lang="it-IT" dirty="0"/>
              <a:t> caper </a:t>
            </a:r>
            <a:r>
              <a:rPr lang="it-IT" dirty="0" err="1"/>
              <a:t>possint</a:t>
            </a:r>
            <a:r>
              <a:rPr lang="it-IT" dirty="0"/>
              <a:t>, de perpetua </a:t>
            </a:r>
            <a:r>
              <a:rPr lang="it-IT" dirty="0" err="1"/>
              <a:t>retributione</a:t>
            </a:r>
            <a:r>
              <a:rPr lang="it-IT" dirty="0"/>
              <a:t> </a:t>
            </a:r>
            <a:r>
              <a:rPr lang="it-IT" dirty="0" err="1"/>
              <a:t>bonorum</a:t>
            </a:r>
            <a:r>
              <a:rPr lang="it-IT" dirty="0"/>
              <a:t> e </a:t>
            </a:r>
            <a:r>
              <a:rPr lang="it-IT" dirty="0" err="1"/>
              <a:t>aeterna</a:t>
            </a:r>
            <a:r>
              <a:rPr lang="it-IT" dirty="0"/>
              <a:t> </a:t>
            </a:r>
            <a:r>
              <a:rPr lang="it-IT" dirty="0" err="1"/>
              <a:t>damnatione</a:t>
            </a:r>
            <a:r>
              <a:rPr lang="it-IT" dirty="0"/>
              <a:t> </a:t>
            </a:r>
            <a:r>
              <a:rPr lang="it-IT" dirty="0" err="1"/>
              <a:t>malorum</a:t>
            </a:r>
            <a:r>
              <a:rPr lang="it-IT" dirty="0"/>
              <a:t> …(…). </a:t>
            </a:r>
            <a:r>
              <a:rPr lang="it-IT" u="sng" dirty="0"/>
              <a:t>Et ut </a:t>
            </a:r>
            <a:r>
              <a:rPr lang="it-IT" u="sng" dirty="0" err="1"/>
              <a:t>easdem</a:t>
            </a:r>
            <a:r>
              <a:rPr lang="it-IT" u="sng" dirty="0"/>
              <a:t> </a:t>
            </a:r>
            <a:r>
              <a:rPr lang="it-IT" u="sng" dirty="0" err="1"/>
              <a:t>omelias</a:t>
            </a:r>
            <a:r>
              <a:rPr lang="it-IT" u="sng" dirty="0"/>
              <a:t> </a:t>
            </a:r>
            <a:r>
              <a:rPr lang="it-IT" u="sng" dirty="0" err="1"/>
              <a:t>quisque</a:t>
            </a:r>
            <a:r>
              <a:rPr lang="it-IT" u="sng" dirty="0"/>
              <a:t> aperte </a:t>
            </a:r>
            <a:r>
              <a:rPr lang="it-IT" u="sng" dirty="0" err="1"/>
              <a:t>transferre</a:t>
            </a:r>
            <a:r>
              <a:rPr lang="it-IT" u="sng" dirty="0"/>
              <a:t> </a:t>
            </a:r>
            <a:r>
              <a:rPr lang="it-IT" u="sng" dirty="0" err="1"/>
              <a:t>studeat</a:t>
            </a:r>
            <a:r>
              <a:rPr lang="it-IT" u="sng" dirty="0"/>
              <a:t> </a:t>
            </a:r>
            <a:r>
              <a:rPr lang="it-IT" b="1" u="sng" dirty="0"/>
              <a:t>in </a:t>
            </a:r>
            <a:r>
              <a:rPr lang="it-IT" b="1" u="sng" dirty="0" err="1"/>
              <a:t>rusticam</a:t>
            </a:r>
            <a:r>
              <a:rPr lang="it-IT" b="1" u="sng" dirty="0"/>
              <a:t> </a:t>
            </a:r>
            <a:r>
              <a:rPr lang="it-IT" b="1" u="sng" dirty="0" err="1"/>
              <a:t>romanam</a:t>
            </a:r>
            <a:r>
              <a:rPr lang="it-IT" b="1" u="sng" dirty="0"/>
              <a:t> </a:t>
            </a:r>
            <a:r>
              <a:rPr lang="it-IT" b="1" u="sng" dirty="0" err="1"/>
              <a:t>linguam</a:t>
            </a:r>
            <a:r>
              <a:rPr lang="it-IT" b="1" u="sng" dirty="0"/>
              <a:t> aut </a:t>
            </a:r>
            <a:r>
              <a:rPr lang="it-IT" b="1" u="sng" dirty="0" err="1"/>
              <a:t>thiotiscam</a:t>
            </a:r>
            <a:r>
              <a:rPr lang="it-IT" b="1" u="sng" dirty="0"/>
              <a:t> </a:t>
            </a:r>
            <a:r>
              <a:rPr lang="it-IT" u="sng" dirty="0"/>
              <a:t>quo </a:t>
            </a:r>
            <a:r>
              <a:rPr lang="it-IT" u="sng" dirty="0" err="1"/>
              <a:t>facilius</a:t>
            </a:r>
            <a:r>
              <a:rPr lang="it-IT" u="sng" dirty="0"/>
              <a:t> </a:t>
            </a:r>
            <a:r>
              <a:rPr lang="it-IT" u="sng" dirty="0" err="1"/>
              <a:t>cuncti</a:t>
            </a:r>
            <a:r>
              <a:rPr lang="it-IT" u="sng" dirty="0"/>
              <a:t> </a:t>
            </a:r>
            <a:r>
              <a:rPr lang="it-IT" u="sng" dirty="0" err="1"/>
              <a:t>possint</a:t>
            </a:r>
            <a:r>
              <a:rPr lang="it-IT" u="sng" dirty="0"/>
              <a:t> </a:t>
            </a:r>
            <a:r>
              <a:rPr lang="it-IT" u="sng" dirty="0" err="1"/>
              <a:t>intelligere</a:t>
            </a:r>
            <a:r>
              <a:rPr lang="it-IT" u="sng" dirty="0"/>
              <a:t> </a:t>
            </a:r>
            <a:r>
              <a:rPr lang="it-IT" u="sng" dirty="0" err="1"/>
              <a:t>quae</a:t>
            </a:r>
            <a:r>
              <a:rPr lang="it-IT" u="sng" dirty="0"/>
              <a:t> </a:t>
            </a:r>
            <a:r>
              <a:rPr lang="it-IT" u="sng" dirty="0" err="1"/>
              <a:t>dicuntur</a:t>
            </a:r>
            <a:endParaRPr lang="it-IT" u="sng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D0F1B17-F6E5-EF49-E808-B88CB69A4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95CF870-3F54-1413-8A0B-DAD7FCCED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F07A05DF-F0D8-51B9-8D5F-595D097B6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</p:spTree>
    <p:extLst>
      <p:ext uri="{BB962C8B-B14F-4D97-AF65-F5344CB8AC3E}">
        <p14:creationId xmlns:p14="http://schemas.microsoft.com/office/powerpoint/2010/main" val="13986244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0F62295-A920-62F0-2165-6DE4A9A75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Catalano – consonantismo - morfologia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B2B62FF-9F65-63C5-2A40-502B98A9FD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dirty="0"/>
              <a:t>F</a:t>
            </a:r>
            <a:r>
              <a:rPr lang="it-IT" dirty="0"/>
              <a:t>ILIUM</a:t>
            </a:r>
            <a:r>
              <a:rPr lang="it-IT" b="1" dirty="0"/>
              <a:t> </a:t>
            </a:r>
            <a:r>
              <a:rPr lang="it-IT" dirty="0"/>
              <a:t>&gt; </a:t>
            </a:r>
            <a:r>
              <a:rPr lang="it-IT" b="1" dirty="0" err="1"/>
              <a:t>f</a:t>
            </a:r>
            <a:r>
              <a:rPr lang="it-IT" dirty="0" err="1"/>
              <a:t>ill</a:t>
            </a:r>
            <a:br>
              <a:rPr lang="it-IT" b="1" dirty="0"/>
            </a:br>
            <a:r>
              <a:rPr lang="it-IT" b="1" dirty="0"/>
              <a:t>L</a:t>
            </a:r>
            <a:r>
              <a:rPr lang="it-IT" dirty="0"/>
              <a:t>U</a:t>
            </a:r>
            <a:r>
              <a:rPr lang="it-IT" b="1" dirty="0"/>
              <a:t>P</a:t>
            </a:r>
            <a:r>
              <a:rPr lang="it-IT" dirty="0"/>
              <a:t>U(M) &gt; </a:t>
            </a:r>
            <a:r>
              <a:rPr lang="it-IT" b="1" dirty="0" err="1"/>
              <a:t>ll</a:t>
            </a:r>
            <a:r>
              <a:rPr lang="it-IT" dirty="0" err="1"/>
              <a:t>o</a:t>
            </a:r>
            <a:r>
              <a:rPr lang="it-IT" b="1" dirty="0" err="1"/>
              <a:t>p</a:t>
            </a:r>
            <a:br>
              <a:rPr lang="it-IT" b="1" dirty="0"/>
            </a:br>
            <a:r>
              <a:rPr lang="it-IT" dirty="0"/>
              <a:t>MA</a:t>
            </a:r>
            <a:r>
              <a:rPr lang="it-IT" b="1" dirty="0"/>
              <a:t>G</a:t>
            </a:r>
            <a:r>
              <a:rPr lang="it-IT" dirty="0"/>
              <a:t>ISTRU(M)&gt; </a:t>
            </a:r>
            <a:r>
              <a:rPr lang="it-IT" dirty="0" err="1"/>
              <a:t>mestre</a:t>
            </a:r>
            <a:br>
              <a:rPr lang="it-IT" dirty="0"/>
            </a:br>
            <a:r>
              <a:rPr lang="it-IT" dirty="0"/>
              <a:t>A</a:t>
            </a:r>
            <a:r>
              <a:rPr lang="it-IT" b="1" dirty="0"/>
              <a:t>P</a:t>
            </a:r>
            <a:r>
              <a:rPr lang="it-IT" dirty="0"/>
              <a:t>I</a:t>
            </a:r>
            <a:r>
              <a:rPr lang="it-IT" b="1" dirty="0"/>
              <a:t>C</a:t>
            </a:r>
            <a:r>
              <a:rPr lang="it-IT" dirty="0"/>
              <a:t>U</a:t>
            </a:r>
            <a:r>
              <a:rPr lang="it-IT" b="1" dirty="0"/>
              <a:t>L</a:t>
            </a:r>
            <a:r>
              <a:rPr lang="it-IT" dirty="0"/>
              <a:t>A &gt; </a:t>
            </a:r>
            <a:r>
              <a:rPr lang="it-IT" dirty="0" err="1"/>
              <a:t>apecla</a:t>
            </a:r>
            <a:r>
              <a:rPr lang="it-IT" dirty="0"/>
              <a:t>&gt; </a:t>
            </a:r>
            <a:r>
              <a:rPr lang="it-IT" dirty="0" err="1"/>
              <a:t>abella</a:t>
            </a:r>
            <a:br>
              <a:rPr lang="it-IT" dirty="0"/>
            </a:br>
            <a:r>
              <a:rPr lang="it-IT" b="1" dirty="0"/>
              <a:t>CL</a:t>
            </a:r>
            <a:r>
              <a:rPr lang="it-IT" dirty="0"/>
              <a:t>AVE(M) &gt; </a:t>
            </a:r>
            <a:r>
              <a:rPr lang="it-IT" b="1" dirty="0" err="1"/>
              <a:t>cl</a:t>
            </a:r>
            <a:r>
              <a:rPr lang="it-IT" dirty="0" err="1"/>
              <a:t>au</a:t>
            </a:r>
            <a:br>
              <a:rPr lang="it-IT" dirty="0"/>
            </a:br>
            <a:r>
              <a:rPr lang="it-IT" dirty="0"/>
              <a:t>NO</a:t>
            </a:r>
            <a:r>
              <a:rPr lang="it-IT" b="1" dirty="0"/>
              <a:t>CT</a:t>
            </a:r>
            <a:r>
              <a:rPr lang="it-IT" dirty="0"/>
              <a:t>EM &gt; </a:t>
            </a:r>
            <a:r>
              <a:rPr lang="it-IT" dirty="0" err="1"/>
              <a:t>nuit</a:t>
            </a:r>
            <a:endParaRPr lang="it-IT" dirty="0"/>
          </a:p>
          <a:p>
            <a:endParaRPr lang="it-IT" dirty="0"/>
          </a:p>
          <a:p>
            <a:r>
              <a:rPr lang="it-IT" dirty="0"/>
              <a:t>Attualmente l’articolo determinativo deriva da ILLE (</a:t>
            </a:r>
            <a:r>
              <a:rPr lang="it-IT" i="1" dirty="0" err="1"/>
              <a:t>el</a:t>
            </a:r>
            <a:r>
              <a:rPr lang="it-IT" dirty="0"/>
              <a:t>), ma ha a lungo combattuto con quello derivato da IPSA/-UM (es, sa , </a:t>
            </a:r>
            <a:r>
              <a:rPr lang="it-IT" dirty="0" err="1"/>
              <a:t>sos</a:t>
            </a:r>
            <a:r>
              <a:rPr lang="it-IT" dirty="0"/>
              <a:t>, </a:t>
            </a:r>
            <a:r>
              <a:rPr lang="it-IT" dirty="0" err="1"/>
              <a:t>ses</a:t>
            </a:r>
            <a:r>
              <a:rPr lang="it-IT" dirty="0"/>
              <a:t>) oggi </a:t>
            </a:r>
            <a:r>
              <a:rPr lang="it-IT" dirty="0" err="1"/>
              <a:t>soprovvissuto</a:t>
            </a:r>
            <a:r>
              <a:rPr lang="it-IT" dirty="0"/>
              <a:t> solo in alcuni dialetti.</a:t>
            </a:r>
            <a:br>
              <a:rPr lang="it-IT" dirty="0"/>
            </a:br>
            <a:endParaRPr lang="it-IT" dirty="0"/>
          </a:p>
          <a:p>
            <a:endParaRPr lang="it-IT" dirty="0"/>
          </a:p>
          <a:p>
            <a:endParaRPr lang="it-IT" dirty="0"/>
          </a:p>
          <a:p>
            <a:pPr marL="0" indent="0">
              <a:buNone/>
            </a:pPr>
            <a:br>
              <a:rPr lang="it-IT" dirty="0"/>
            </a:b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8B55556-3D95-16EE-2728-CF34A4DFD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20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C07C79-40F0-4852-C5A6-7D41A5455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003554CE-FD9F-E95A-FD44-927C0B3E6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</p:spTree>
    <p:extLst>
      <p:ext uri="{BB962C8B-B14F-4D97-AF65-F5344CB8AC3E}">
        <p14:creationId xmlns:p14="http://schemas.microsoft.com/office/powerpoint/2010/main" val="37633930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8163C60-89F7-CEAA-85E4-C1F851D10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Portoghese- vocalismo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C6ED2E8-2821-3788-1E1C-529364B58B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dirty="0"/>
              <a:t>AU</a:t>
            </a:r>
            <a:r>
              <a:rPr lang="it-IT" dirty="0"/>
              <a:t>RU(M) &gt; </a:t>
            </a:r>
            <a:r>
              <a:rPr lang="it-IT" b="1" dirty="0" err="1"/>
              <a:t>ou</a:t>
            </a:r>
            <a:r>
              <a:rPr lang="it-IT" dirty="0" err="1"/>
              <a:t>ro</a:t>
            </a:r>
            <a:r>
              <a:rPr lang="it-IT" dirty="0"/>
              <a:t>&gt; </a:t>
            </a:r>
            <a:r>
              <a:rPr lang="it-IT" b="1" dirty="0" err="1"/>
              <a:t>oi</a:t>
            </a:r>
            <a:r>
              <a:rPr lang="it-IT" dirty="0" err="1"/>
              <a:t>ro</a:t>
            </a:r>
            <a:endParaRPr lang="it-IT" dirty="0"/>
          </a:p>
          <a:p>
            <a:r>
              <a:rPr lang="it-IT" dirty="0"/>
              <a:t>Notevole ruolo della metafonesi:</a:t>
            </a:r>
            <a:br>
              <a:rPr lang="it-IT" dirty="0"/>
            </a:br>
            <a:r>
              <a:rPr lang="it-IT" dirty="0"/>
              <a:t>M</a:t>
            </a:r>
            <a:r>
              <a:rPr lang="it-IT" b="1" dirty="0"/>
              <a:t>O</a:t>
            </a:r>
            <a:r>
              <a:rPr lang="it-IT" dirty="0"/>
              <a:t>RT</a:t>
            </a:r>
            <a:r>
              <a:rPr lang="it-IT" u="sng" dirty="0"/>
              <a:t>U</a:t>
            </a:r>
            <a:r>
              <a:rPr lang="it-IT" dirty="0"/>
              <a:t>(M)&gt; </a:t>
            </a:r>
            <a:r>
              <a:rPr lang="it-IT" dirty="0" err="1"/>
              <a:t>m</a:t>
            </a:r>
            <a:r>
              <a:rPr lang="it-IT" b="1" dirty="0" err="1"/>
              <a:t>ó</a:t>
            </a:r>
            <a:r>
              <a:rPr lang="it-IT" dirty="0" err="1"/>
              <a:t>rt</a:t>
            </a:r>
            <a:r>
              <a:rPr lang="it-IT" u="sng" dirty="0" err="1"/>
              <a:t>o</a:t>
            </a:r>
            <a:r>
              <a:rPr lang="it-IT" u="sng" dirty="0"/>
              <a:t> </a:t>
            </a:r>
            <a:r>
              <a:rPr lang="it-IT" dirty="0"/>
              <a:t>ma M</a:t>
            </a:r>
            <a:r>
              <a:rPr lang="it-IT" b="1" dirty="0"/>
              <a:t>O</a:t>
            </a:r>
            <a:r>
              <a:rPr lang="it-IT" dirty="0"/>
              <a:t>RT</a:t>
            </a:r>
            <a:r>
              <a:rPr lang="it-IT" u="sng" dirty="0"/>
              <a:t>A</a:t>
            </a:r>
            <a:r>
              <a:rPr lang="it-IT" dirty="0"/>
              <a:t>&gt;</a:t>
            </a:r>
            <a:r>
              <a:rPr lang="it-IT" dirty="0" err="1"/>
              <a:t>mòrta</a:t>
            </a:r>
            <a:endParaRPr lang="it-IT" dirty="0"/>
          </a:p>
          <a:p>
            <a:r>
              <a:rPr lang="it-IT" dirty="0"/>
              <a:t>I ed u semivocaliche determinano anticipazioni:</a:t>
            </a:r>
            <a:br>
              <a:rPr lang="it-IT" dirty="0"/>
            </a:br>
            <a:r>
              <a:rPr lang="it-IT" dirty="0"/>
              <a:t>AREA&gt; </a:t>
            </a:r>
            <a:r>
              <a:rPr lang="it-IT" i="1" dirty="0"/>
              <a:t>aria</a:t>
            </a:r>
            <a:r>
              <a:rPr lang="it-IT" dirty="0"/>
              <a:t> &gt; </a:t>
            </a:r>
            <a:r>
              <a:rPr lang="it-IT" i="1" dirty="0"/>
              <a:t>eira; </a:t>
            </a:r>
            <a:r>
              <a:rPr lang="it-IT" dirty="0"/>
              <a:t>MATE</a:t>
            </a:r>
            <a:r>
              <a:rPr lang="it-IT" b="1" dirty="0"/>
              <a:t>RI</a:t>
            </a:r>
            <a:r>
              <a:rPr lang="it-IT" dirty="0"/>
              <a:t>A &gt; </a:t>
            </a:r>
            <a:r>
              <a:rPr lang="it-IT" dirty="0" err="1"/>
              <a:t>made</a:t>
            </a:r>
            <a:r>
              <a:rPr lang="it-IT" b="1" dirty="0" err="1"/>
              <a:t>ir</a:t>
            </a:r>
            <a:r>
              <a:rPr lang="it-IT" dirty="0" err="1"/>
              <a:t>a</a:t>
            </a:r>
            <a:endParaRPr lang="it-IT" dirty="0"/>
          </a:p>
          <a:p>
            <a:r>
              <a:rPr lang="it-IT" dirty="0"/>
              <a:t>Notevole ruolo delle nasalizzazioni:</a:t>
            </a:r>
            <a:br>
              <a:rPr lang="it-IT" dirty="0"/>
            </a:br>
            <a:r>
              <a:rPr lang="it-IT" dirty="0"/>
              <a:t>MANU(M) &gt; </a:t>
            </a:r>
            <a:r>
              <a:rPr lang="it-IT" dirty="0" err="1"/>
              <a:t>mão</a:t>
            </a:r>
            <a:r>
              <a:rPr lang="it-IT" dirty="0"/>
              <a:t>; PANE(M) &gt; </a:t>
            </a:r>
            <a:r>
              <a:rPr lang="it-IT" dirty="0" err="1"/>
              <a:t>pão</a:t>
            </a:r>
            <a:endParaRPr lang="it-IT" dirty="0"/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16EB632-7D30-CA60-7657-A3E5CF8E4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21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E430C7C-F31B-5337-63D5-FF5C15076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5F15752E-6F4C-3224-0040-7E1A0726C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</p:spTree>
    <p:extLst>
      <p:ext uri="{BB962C8B-B14F-4D97-AF65-F5344CB8AC3E}">
        <p14:creationId xmlns:p14="http://schemas.microsoft.com/office/powerpoint/2010/main" val="30739181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F2449E3-EBC0-1FC5-E39D-66CEB45A8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Portoghese-consonantismo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800025A-B5DA-477A-3AA1-04DF9B392E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LA</a:t>
            </a:r>
            <a:r>
              <a:rPr lang="it-IT" b="1" dirty="0"/>
              <a:t>C</a:t>
            </a:r>
            <a:r>
              <a:rPr lang="it-IT" dirty="0"/>
              <a:t>U(M) &gt; la</a:t>
            </a:r>
            <a:r>
              <a:rPr lang="it-IT" b="1" dirty="0"/>
              <a:t>g</a:t>
            </a:r>
            <a:r>
              <a:rPr lang="it-IT" dirty="0"/>
              <a:t>o</a:t>
            </a:r>
          </a:p>
          <a:p>
            <a:r>
              <a:rPr lang="it-IT" dirty="0"/>
              <a:t>SA</a:t>
            </a:r>
            <a:r>
              <a:rPr lang="it-IT" b="1" dirty="0"/>
              <a:t>P</a:t>
            </a:r>
            <a:r>
              <a:rPr lang="it-IT" dirty="0"/>
              <a:t>ERE &gt; </a:t>
            </a:r>
            <a:r>
              <a:rPr lang="it-IT" dirty="0" err="1"/>
              <a:t>sa</a:t>
            </a:r>
            <a:r>
              <a:rPr lang="it-IT" b="1" dirty="0" err="1"/>
              <a:t>b</a:t>
            </a:r>
            <a:r>
              <a:rPr lang="it-IT" dirty="0" err="1"/>
              <a:t>er</a:t>
            </a:r>
            <a:endParaRPr lang="it-IT" dirty="0"/>
          </a:p>
          <a:p>
            <a:r>
              <a:rPr lang="it-IT" dirty="0"/>
              <a:t>VI</a:t>
            </a:r>
            <a:r>
              <a:rPr lang="it-IT" b="1" dirty="0"/>
              <a:t>T</a:t>
            </a:r>
            <a:r>
              <a:rPr lang="it-IT" dirty="0"/>
              <a:t>A &gt; </a:t>
            </a:r>
            <a:r>
              <a:rPr lang="it-IT" i="1" dirty="0" err="1"/>
              <a:t>vi</a:t>
            </a:r>
            <a:r>
              <a:rPr lang="it-IT" b="1" i="1" dirty="0" err="1"/>
              <a:t>d</a:t>
            </a:r>
            <a:r>
              <a:rPr lang="it-IT" i="1" dirty="0" err="1"/>
              <a:t>a</a:t>
            </a:r>
            <a:endParaRPr lang="it-IT" i="1" dirty="0"/>
          </a:p>
          <a:p>
            <a:r>
              <a:rPr lang="it-IT" dirty="0"/>
              <a:t>FI</a:t>
            </a:r>
            <a:r>
              <a:rPr lang="it-IT" b="1" dirty="0"/>
              <a:t>D</a:t>
            </a:r>
            <a:r>
              <a:rPr lang="it-IT" dirty="0"/>
              <a:t>EM &gt; </a:t>
            </a:r>
            <a:r>
              <a:rPr lang="it-IT" dirty="0" err="1"/>
              <a:t>fee</a:t>
            </a:r>
            <a:endParaRPr lang="it-IT" dirty="0"/>
          </a:p>
          <a:p>
            <a:r>
              <a:rPr lang="it-IT" dirty="0"/>
              <a:t>PE</a:t>
            </a:r>
            <a:r>
              <a:rPr lang="it-IT" b="1" dirty="0"/>
              <a:t>L</a:t>
            </a:r>
            <a:r>
              <a:rPr lang="it-IT" dirty="0"/>
              <a:t>AGU(M) &gt; </a:t>
            </a:r>
            <a:r>
              <a:rPr lang="it-IT" dirty="0" err="1"/>
              <a:t>pe</a:t>
            </a:r>
            <a:r>
              <a:rPr lang="it-IT" b="1" dirty="0" err="1"/>
              <a:t>g</a:t>
            </a:r>
            <a:r>
              <a:rPr lang="it-IT" dirty="0" err="1"/>
              <a:t>o</a:t>
            </a:r>
            <a:r>
              <a:rPr lang="it-IT" dirty="0"/>
              <a:t>; DO</a:t>
            </a:r>
            <a:r>
              <a:rPr lang="it-IT" b="1" dirty="0"/>
              <a:t>L</a:t>
            </a:r>
            <a:r>
              <a:rPr lang="it-IT" dirty="0"/>
              <a:t>OREM &gt; </a:t>
            </a:r>
            <a:r>
              <a:rPr lang="it-IT" dirty="0" err="1"/>
              <a:t>dor</a:t>
            </a:r>
            <a:endParaRPr lang="it-IT" dirty="0"/>
          </a:p>
          <a:p>
            <a:r>
              <a:rPr lang="it-IT" dirty="0"/>
              <a:t>LE</a:t>
            </a:r>
            <a:r>
              <a:rPr lang="it-IT" b="1" dirty="0"/>
              <a:t>G</a:t>
            </a:r>
            <a:r>
              <a:rPr lang="it-IT" dirty="0"/>
              <a:t>ERE&gt; </a:t>
            </a:r>
            <a:r>
              <a:rPr lang="it-IT" dirty="0" err="1"/>
              <a:t>ler</a:t>
            </a:r>
            <a:endParaRPr lang="it-IT" dirty="0"/>
          </a:p>
          <a:p>
            <a:r>
              <a:rPr lang="it-IT" b="1" dirty="0"/>
              <a:t>PL</a:t>
            </a:r>
            <a:r>
              <a:rPr lang="it-IT" dirty="0"/>
              <a:t>ORARE &gt; </a:t>
            </a:r>
            <a:r>
              <a:rPr lang="it-IT" b="1" dirty="0" err="1"/>
              <a:t>ch</a:t>
            </a:r>
            <a:r>
              <a:rPr lang="it-IT" dirty="0" err="1"/>
              <a:t>orar</a:t>
            </a:r>
            <a:r>
              <a:rPr lang="it-IT" dirty="0"/>
              <a:t> (stesso esito FL-; CL-: CLAVE(M)&gt; </a:t>
            </a:r>
            <a:r>
              <a:rPr lang="it-IT" b="1" dirty="0" err="1"/>
              <a:t>ch</a:t>
            </a:r>
            <a:r>
              <a:rPr lang="it-IT" dirty="0" err="1"/>
              <a:t>ave</a:t>
            </a:r>
            <a:endParaRPr lang="it-IT" dirty="0"/>
          </a:p>
          <a:p>
            <a:r>
              <a:rPr lang="it-IT" dirty="0"/>
              <a:t>OCULUM &gt; OCLU&gt; </a:t>
            </a:r>
            <a:r>
              <a:rPr lang="it-IT" dirty="0" err="1"/>
              <a:t>o</a:t>
            </a:r>
            <a:r>
              <a:rPr lang="it-IT" b="1" dirty="0" err="1"/>
              <a:t>lh</a:t>
            </a:r>
            <a:r>
              <a:rPr lang="it-IT" dirty="0" err="1"/>
              <a:t>o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9A1E6A1-A9EA-7D58-E6F2-079B2A315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22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D4EF739-26D8-F0FF-86E1-C153A01F2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CD1A4B96-BA80-C794-346B-719D7B596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</p:spTree>
    <p:extLst>
      <p:ext uri="{BB962C8B-B14F-4D97-AF65-F5344CB8AC3E}">
        <p14:creationId xmlns:p14="http://schemas.microsoft.com/office/powerpoint/2010/main" val="20815046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79E23C-86F4-22B8-EF2D-8BFD3DB25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PORTOGHESE - MORFOLOGIA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DFBF9FF-C93D-264C-3D5F-A183D718F5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Articolo determinativo:</a:t>
            </a:r>
          </a:p>
          <a:p>
            <a:r>
              <a:rPr lang="it-IT" i="1" dirty="0"/>
              <a:t>a, </a:t>
            </a:r>
            <a:r>
              <a:rPr lang="it-IT" i="1" dirty="0" err="1"/>
              <a:t>as</a:t>
            </a:r>
            <a:r>
              <a:rPr lang="it-IT" dirty="0"/>
              <a:t> </a:t>
            </a:r>
            <a:r>
              <a:rPr lang="it-IT" dirty="0" err="1"/>
              <a:t>femm</a:t>
            </a:r>
            <a:r>
              <a:rPr lang="it-IT" dirty="0"/>
              <a:t>.</a:t>
            </a:r>
          </a:p>
          <a:p>
            <a:r>
              <a:rPr lang="it-IT" i="1" dirty="0"/>
              <a:t>o, </a:t>
            </a:r>
            <a:r>
              <a:rPr lang="it-IT" i="1" dirty="0" err="1"/>
              <a:t>os</a:t>
            </a:r>
            <a:r>
              <a:rPr lang="it-IT" dirty="0"/>
              <a:t> </a:t>
            </a:r>
            <a:r>
              <a:rPr lang="it-IT" dirty="0" err="1"/>
              <a:t>masch</a:t>
            </a:r>
            <a:r>
              <a:rPr lang="it-IT" dirty="0"/>
              <a:t>.</a:t>
            </a:r>
          </a:p>
          <a:p>
            <a:r>
              <a:rPr lang="it-IT" dirty="0"/>
              <a:t>Mantenimento del </a:t>
            </a:r>
            <a:r>
              <a:rPr lang="it-IT" dirty="0" err="1"/>
              <a:t>piucheperfetto</a:t>
            </a:r>
            <a:r>
              <a:rPr lang="it-IT" dirty="0"/>
              <a:t> indicativo latino</a:t>
            </a:r>
            <a:br>
              <a:rPr lang="it-IT" dirty="0"/>
            </a:br>
            <a:r>
              <a:rPr lang="it-IT" dirty="0"/>
              <a:t>FABELLAVERAT&gt; </a:t>
            </a:r>
            <a:r>
              <a:rPr lang="it-IT" dirty="0" err="1"/>
              <a:t>falarat</a:t>
            </a:r>
            <a:endParaRPr lang="it-IT" dirty="0"/>
          </a:p>
          <a:p>
            <a:r>
              <a:rPr lang="it-IT" dirty="0"/>
              <a:t>Presenza di un infinito personale 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A56F842-5D22-4E15-E2F3-3CBFC5058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23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58F7309-8521-9F18-B584-F6D7045DA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280AE5CB-B421-0B7F-5C2D-8985F4CCE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</p:spTree>
    <p:extLst>
      <p:ext uri="{BB962C8B-B14F-4D97-AF65-F5344CB8AC3E}">
        <p14:creationId xmlns:p14="http://schemas.microsoft.com/office/powerpoint/2010/main" val="37635917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A61C5F8-AA92-863B-5C49-56A60D1E2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Situazione linguistica della </a:t>
            </a:r>
            <a:r>
              <a:rPr lang="it-IT" dirty="0" err="1"/>
              <a:t>sardegna</a:t>
            </a:r>
            <a:endParaRPr lang="it-IT" dirty="0"/>
          </a:p>
        </p:txBody>
      </p:sp>
      <p:pic>
        <p:nvPicPr>
          <p:cNvPr id="8" name="Segnaposto contenuto 7" descr="Immagine che contiene testo, mappa, diagramma, schermata&#10;&#10;Descrizione generata automaticamente">
            <a:extLst>
              <a:ext uri="{FF2B5EF4-FFF2-40B4-BE49-F238E27FC236}">
                <a16:creationId xmlns:a16="http://schemas.microsoft.com/office/drawing/2014/main" id="{A4374121-299C-1E48-D020-A1BDF5F3E1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06174" y="1095555"/>
            <a:ext cx="3795759" cy="5322498"/>
          </a:xfr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FDB4A04-5644-30E4-93CF-F447631BB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24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CAA011A-B6CB-73A2-7858-86E8C0349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66FEBE78-EADA-E7D1-FD92-69A346AB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</p:spTree>
    <p:extLst>
      <p:ext uri="{BB962C8B-B14F-4D97-AF65-F5344CB8AC3E}">
        <p14:creationId xmlns:p14="http://schemas.microsoft.com/office/powerpoint/2010/main" val="24675299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C4202B9-D401-1550-8FD7-51805459B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Sardo – vocalismo tonico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F2B3DEC-BE8F-5A15-4A30-1604AA76E1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it-IT" altLang="it-IT" sz="2800" dirty="0"/>
              <a:t>PĬLUM &gt; </a:t>
            </a:r>
            <a:r>
              <a:rPr lang="it-IT" altLang="it-IT" sz="2800" i="1" dirty="0" err="1"/>
              <a:t>pilu</a:t>
            </a:r>
            <a:endParaRPr lang="it-IT" altLang="it-IT" sz="2800" i="1" dirty="0"/>
          </a:p>
          <a:p>
            <a:pPr eaLnBrk="1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it-IT" altLang="it-IT" sz="2800" dirty="0"/>
              <a:t>GŬLA &gt; </a:t>
            </a:r>
            <a:r>
              <a:rPr lang="it-IT" altLang="it-IT" sz="2800" i="1" dirty="0" err="1"/>
              <a:t>gula</a:t>
            </a:r>
            <a:endParaRPr lang="it-IT" altLang="it-IT" sz="2800" i="1" dirty="0"/>
          </a:p>
          <a:p>
            <a:pPr eaLnBrk="1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it-IT" altLang="it-IT" sz="2800" dirty="0"/>
              <a:t>MŪRU &gt; </a:t>
            </a:r>
            <a:r>
              <a:rPr lang="it-IT" altLang="it-IT" sz="2800" i="1" dirty="0" err="1"/>
              <a:t>muru</a:t>
            </a:r>
            <a:endParaRPr lang="it-IT" altLang="it-IT" sz="2800" i="1" dirty="0"/>
          </a:p>
          <a:p>
            <a:pPr eaLnBrk="1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it-IT" altLang="it-IT" sz="2800" dirty="0"/>
              <a:t>PĒRSICA &gt; </a:t>
            </a:r>
            <a:r>
              <a:rPr lang="it-IT" altLang="it-IT" sz="2800" i="1" dirty="0"/>
              <a:t>pessiche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it-IT" altLang="it-IT" sz="2800" dirty="0"/>
              <a:t>DĚCE(M) &gt; </a:t>
            </a:r>
            <a:r>
              <a:rPr lang="it-IT" altLang="it-IT" sz="2800" i="1" dirty="0" err="1"/>
              <a:t>deghe</a:t>
            </a:r>
            <a:endParaRPr lang="it-IT" altLang="it-IT" sz="2800" i="1" dirty="0"/>
          </a:p>
          <a:p>
            <a:pPr eaLnBrk="1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it-IT" altLang="it-IT" sz="2800" dirty="0"/>
              <a:t>BŎNUM &gt; </a:t>
            </a:r>
            <a:r>
              <a:rPr lang="it-IT" altLang="it-IT" sz="2800" i="1" dirty="0" err="1"/>
              <a:t>bonu</a:t>
            </a:r>
            <a:endParaRPr lang="it-IT" altLang="it-IT" sz="2800" i="1" dirty="0"/>
          </a:p>
          <a:p>
            <a:pPr eaLnBrk="1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it-IT" altLang="it-IT" sz="2800" dirty="0"/>
              <a:t>FLŌRE &gt; </a:t>
            </a:r>
            <a:r>
              <a:rPr lang="it-IT" altLang="it-IT" sz="2800" i="1" dirty="0" err="1"/>
              <a:t>frore</a:t>
            </a:r>
            <a:endParaRPr lang="it-IT" altLang="it-IT" sz="2800" i="1" dirty="0"/>
          </a:p>
          <a:p>
            <a:pPr eaLnBrk="1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it-IT" altLang="it-IT" sz="2800" dirty="0"/>
              <a:t>PAUCU(M) &gt; </a:t>
            </a:r>
            <a:r>
              <a:rPr lang="it-IT" altLang="it-IT" sz="2800" i="1" dirty="0" err="1"/>
              <a:t>pagu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A3EFA28-F6C8-A6EC-55EB-1F5D3768A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25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6260BA1-411D-7402-8408-252A51967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91B01A35-E4C8-1038-CFA8-2F221EA45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</p:spTree>
    <p:extLst>
      <p:ext uri="{BB962C8B-B14F-4D97-AF65-F5344CB8AC3E}">
        <p14:creationId xmlns:p14="http://schemas.microsoft.com/office/powerpoint/2010/main" val="39318536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3C12CD-7619-B6F0-2157-EA64D72DF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Sardo- vocalismo finale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2ECFE4B-F1C3-8EA5-8014-533CFC0792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it-IT" altLang="it-IT" dirty="0"/>
              <a:t>CANE(M) &gt; log. </a:t>
            </a:r>
            <a:r>
              <a:rPr lang="it-IT" altLang="it-IT" i="1" dirty="0"/>
              <a:t>cane</a:t>
            </a:r>
            <a:r>
              <a:rPr lang="it-IT" altLang="it-IT" dirty="0"/>
              <a:t>, camp. </a:t>
            </a:r>
            <a:r>
              <a:rPr lang="it-IT" altLang="it-IT" i="1" dirty="0"/>
              <a:t>can</a:t>
            </a:r>
            <a:r>
              <a:rPr lang="it-IT" altLang="it-IT" b="1" i="1" dirty="0"/>
              <a:t>i</a:t>
            </a:r>
            <a:r>
              <a:rPr lang="it-IT" altLang="it-IT" b="1" dirty="0"/>
              <a:t>; </a:t>
            </a:r>
            <a:r>
              <a:rPr lang="it-IT" altLang="it-IT" dirty="0"/>
              <a:t>domo (</a:t>
            </a:r>
            <a:r>
              <a:rPr lang="it-IT" altLang="it-IT" dirty="0" err="1"/>
              <a:t>abl</a:t>
            </a:r>
            <a:r>
              <a:rPr lang="it-IT" altLang="it-IT" dirty="0"/>
              <a:t>) &gt; log. </a:t>
            </a:r>
            <a:r>
              <a:rPr lang="it-IT" altLang="it-IT" i="1" dirty="0"/>
              <a:t>domo</a:t>
            </a:r>
            <a:r>
              <a:rPr lang="it-IT" altLang="it-IT" dirty="0"/>
              <a:t>, pl. –</a:t>
            </a:r>
            <a:r>
              <a:rPr lang="it-IT" altLang="it-IT" dirty="0" err="1"/>
              <a:t>os</a:t>
            </a:r>
            <a:r>
              <a:rPr lang="it-IT" altLang="it-IT" dirty="0"/>
              <a:t>; camp. </a:t>
            </a:r>
            <a:r>
              <a:rPr lang="it-IT" altLang="it-IT" i="1" dirty="0" err="1"/>
              <a:t>dom</a:t>
            </a:r>
            <a:r>
              <a:rPr lang="it-IT" altLang="it-IT" b="1" i="1" dirty="0" err="1"/>
              <a:t>u</a:t>
            </a:r>
            <a:r>
              <a:rPr lang="it-IT" altLang="it-IT" b="1" dirty="0"/>
              <a:t>, </a:t>
            </a:r>
            <a:r>
              <a:rPr lang="it-IT" altLang="it-IT" dirty="0"/>
              <a:t>pl. -</a:t>
            </a:r>
            <a:r>
              <a:rPr lang="it-IT" altLang="it-IT" i="1" dirty="0" err="1"/>
              <a:t>us</a:t>
            </a:r>
            <a:r>
              <a:rPr lang="it-IT" altLang="it-IT" b="1" dirty="0"/>
              <a:t>; 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it-IT" altLang="it-IT" dirty="0"/>
              <a:t>VIDERE &gt; log. </a:t>
            </a:r>
            <a:r>
              <a:rPr lang="it-IT" altLang="it-IT" i="1" dirty="0" err="1"/>
              <a:t>bìere</a:t>
            </a:r>
            <a:r>
              <a:rPr lang="it-IT" altLang="it-IT" dirty="0"/>
              <a:t>; camp. </a:t>
            </a:r>
            <a:r>
              <a:rPr lang="it-IT" altLang="it-IT" i="1" dirty="0" err="1"/>
              <a:t>bìri</a:t>
            </a:r>
            <a:r>
              <a:rPr lang="it-IT" altLang="it-IT" dirty="0"/>
              <a:t>;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it-IT" altLang="it-IT" dirty="0"/>
              <a:t>MEU(M) &gt; log. </a:t>
            </a:r>
            <a:r>
              <a:rPr lang="it-IT" altLang="it-IT" i="1" dirty="0" err="1"/>
              <a:t>meu</a:t>
            </a:r>
            <a:r>
              <a:rPr lang="it-IT" altLang="it-IT" dirty="0"/>
              <a:t>, pl. </a:t>
            </a:r>
            <a:r>
              <a:rPr lang="it-IT" altLang="it-IT" i="1" dirty="0" err="1"/>
              <a:t>meos</a:t>
            </a:r>
            <a:r>
              <a:rPr lang="it-IT" altLang="it-IT" dirty="0"/>
              <a:t>; camp. </a:t>
            </a:r>
            <a:r>
              <a:rPr lang="it-IT" altLang="it-IT" i="1" dirty="0" err="1"/>
              <a:t>miu</a:t>
            </a:r>
            <a:r>
              <a:rPr lang="it-IT" altLang="it-IT" dirty="0"/>
              <a:t>, pl. </a:t>
            </a:r>
            <a:r>
              <a:rPr lang="it-IT" altLang="it-IT" i="1" dirty="0" err="1"/>
              <a:t>mius</a:t>
            </a:r>
            <a:r>
              <a:rPr lang="it-IT" altLang="it-IT" dirty="0"/>
              <a:t>;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it-IT" altLang="it-IT" dirty="0"/>
              <a:t>TUU(M) &gt; log. </a:t>
            </a:r>
            <a:r>
              <a:rPr lang="it-IT" altLang="it-IT" dirty="0" err="1"/>
              <a:t>nuor</a:t>
            </a:r>
            <a:r>
              <a:rPr lang="it-IT" altLang="it-IT" dirty="0"/>
              <a:t>. </a:t>
            </a:r>
            <a:r>
              <a:rPr lang="it-IT" altLang="it-IT" u="sng" dirty="0"/>
              <a:t>tuo</a:t>
            </a:r>
            <a:r>
              <a:rPr lang="it-IT" altLang="it-IT" dirty="0"/>
              <a:t>; camp. </a:t>
            </a:r>
            <a:r>
              <a:rPr lang="it-IT" altLang="it-IT" i="1" dirty="0" err="1"/>
              <a:t>tuu</a:t>
            </a:r>
            <a:endParaRPr lang="it-IT" altLang="it-IT" i="1" dirty="0"/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it-IT" altLang="it-IT" dirty="0"/>
              <a:t>SCIRE&gt; log. </a:t>
            </a:r>
            <a:r>
              <a:rPr lang="it-IT" altLang="it-IT" i="1" dirty="0" err="1"/>
              <a:t>iskire</a:t>
            </a:r>
            <a:r>
              <a:rPr lang="it-IT" altLang="it-IT" dirty="0"/>
              <a:t>, camp. </a:t>
            </a:r>
            <a:r>
              <a:rPr lang="it-IT" altLang="it-IT" i="1" dirty="0"/>
              <a:t>sciri</a:t>
            </a:r>
            <a:r>
              <a:rPr lang="it-IT" altLang="it-IT" dirty="0"/>
              <a:t>;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it-IT" altLang="it-IT" dirty="0"/>
              <a:t>RIVU(M) &gt; log. </a:t>
            </a:r>
            <a:r>
              <a:rPr lang="it-IT" altLang="it-IT" i="1" dirty="0" err="1"/>
              <a:t>riu</a:t>
            </a:r>
            <a:r>
              <a:rPr lang="it-IT" altLang="it-IT" dirty="0"/>
              <a:t>, camp. </a:t>
            </a:r>
            <a:r>
              <a:rPr lang="it-IT" altLang="it-IT" i="1" dirty="0" err="1"/>
              <a:t>arriu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B848DB3-DACF-6977-C742-4A787C11A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26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ED273F3-9BDA-96A6-775F-E0A510382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B0C20C53-DB33-1087-79F3-0B7C4B532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</p:spTree>
    <p:extLst>
      <p:ext uri="{BB962C8B-B14F-4D97-AF65-F5344CB8AC3E}">
        <p14:creationId xmlns:p14="http://schemas.microsoft.com/office/powerpoint/2010/main" val="24734284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7159C8-6A89-8CEE-4DFB-112538C3C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sardo - consonantismo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276D132-3E7B-27F1-54F1-EABC43F4A0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CENTU(M) &gt; log. </a:t>
            </a:r>
            <a:r>
              <a:rPr lang="it-IT" dirty="0" err="1"/>
              <a:t>kentu</a:t>
            </a:r>
            <a:r>
              <a:rPr lang="it-IT" dirty="0"/>
              <a:t>, camp. </a:t>
            </a:r>
            <a:r>
              <a:rPr lang="it-IT" dirty="0" err="1"/>
              <a:t>centu</a:t>
            </a:r>
            <a:endParaRPr lang="it-IT" dirty="0"/>
          </a:p>
          <a:p>
            <a:r>
              <a:rPr lang="it-IT" dirty="0"/>
              <a:t>GIRARE &gt; </a:t>
            </a:r>
            <a:r>
              <a:rPr lang="it-IT" dirty="0" err="1"/>
              <a:t>ghirare</a:t>
            </a:r>
            <a:r>
              <a:rPr lang="it-IT" dirty="0"/>
              <a:t>, camp. girai (</a:t>
            </a:r>
            <a:r>
              <a:rPr lang="it-IT" dirty="0" err="1"/>
              <a:t>girari</a:t>
            </a:r>
            <a:r>
              <a:rPr lang="it-IT" dirty="0"/>
              <a:t>)</a:t>
            </a:r>
          </a:p>
          <a:p>
            <a:r>
              <a:rPr lang="it-IT" dirty="0"/>
              <a:t>NEPOTE &gt; </a:t>
            </a:r>
            <a:r>
              <a:rPr lang="it-IT" dirty="0" err="1"/>
              <a:t>nuor</a:t>
            </a:r>
            <a:r>
              <a:rPr lang="it-IT" dirty="0"/>
              <a:t>, nepote; log </a:t>
            </a:r>
            <a:r>
              <a:rPr lang="it-IT" dirty="0" err="1"/>
              <a:t>nebode</a:t>
            </a:r>
            <a:r>
              <a:rPr lang="it-IT" dirty="0"/>
              <a:t> camp. </a:t>
            </a:r>
            <a:r>
              <a:rPr lang="it-IT" dirty="0" err="1"/>
              <a:t>nebodi</a:t>
            </a:r>
            <a:r>
              <a:rPr lang="it-IT" dirty="0"/>
              <a:t>;</a:t>
            </a:r>
          </a:p>
          <a:p>
            <a:r>
              <a:rPr lang="it-IT" dirty="0"/>
              <a:t>VERVECE(M) &gt; </a:t>
            </a:r>
            <a:r>
              <a:rPr lang="it-IT" dirty="0" err="1"/>
              <a:t>nuor</a:t>
            </a:r>
            <a:r>
              <a:rPr lang="it-IT" dirty="0"/>
              <a:t>. </a:t>
            </a:r>
            <a:r>
              <a:rPr lang="it-IT" dirty="0" err="1"/>
              <a:t>berbeke</a:t>
            </a:r>
            <a:r>
              <a:rPr lang="it-IT" dirty="0"/>
              <a:t>; log. </a:t>
            </a:r>
            <a:r>
              <a:rPr lang="it-IT" dirty="0" err="1"/>
              <a:t>berbeghe</a:t>
            </a:r>
            <a:r>
              <a:rPr lang="it-IT" dirty="0"/>
              <a:t>; camp. </a:t>
            </a:r>
            <a:r>
              <a:rPr lang="it-IT" dirty="0" err="1"/>
              <a:t>brebei</a:t>
            </a:r>
            <a:r>
              <a:rPr lang="it-IT" dirty="0"/>
              <a:t>;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it-IT" dirty="0"/>
              <a:t>PAUCU(M) &gt; </a:t>
            </a:r>
            <a:r>
              <a:rPr lang="it-IT" dirty="0" err="1"/>
              <a:t>nuor</a:t>
            </a:r>
            <a:r>
              <a:rPr lang="it-IT" dirty="0"/>
              <a:t>. </a:t>
            </a:r>
            <a:r>
              <a:rPr lang="it-IT" dirty="0" err="1"/>
              <a:t>paku</a:t>
            </a:r>
            <a:r>
              <a:rPr lang="it-IT" dirty="0"/>
              <a:t>; log. camp. </a:t>
            </a:r>
            <a:r>
              <a:rPr lang="it-IT" dirty="0" err="1"/>
              <a:t>pagu</a:t>
            </a:r>
            <a:r>
              <a:rPr lang="it-IT" dirty="0"/>
              <a:t>;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it-IT" altLang="it-IT" dirty="0"/>
              <a:t>PETTIA &gt; log. </a:t>
            </a:r>
            <a:r>
              <a:rPr lang="it-IT" altLang="it-IT" dirty="0" err="1"/>
              <a:t>petta</a:t>
            </a:r>
            <a:r>
              <a:rPr lang="it-IT" altLang="it-IT" dirty="0"/>
              <a:t>; camp. </a:t>
            </a:r>
            <a:r>
              <a:rPr lang="it-IT" altLang="it-IT" dirty="0" err="1"/>
              <a:t>pettsa</a:t>
            </a:r>
            <a:endParaRPr lang="it-IT" altLang="it-IT" dirty="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it-IT" altLang="it-IT" dirty="0"/>
              <a:t>VINEA &gt; </a:t>
            </a:r>
            <a:r>
              <a:rPr lang="it-IT" altLang="it-IT" dirty="0" err="1"/>
              <a:t>vinia</a:t>
            </a:r>
            <a:r>
              <a:rPr lang="it-IT" altLang="it-IT" dirty="0"/>
              <a:t> &gt; log </a:t>
            </a:r>
            <a:r>
              <a:rPr lang="it-IT" altLang="it-IT" dirty="0" err="1"/>
              <a:t>bindza</a:t>
            </a:r>
            <a:r>
              <a:rPr lang="it-IT" altLang="it-IT" dirty="0"/>
              <a:t>, camp. </a:t>
            </a:r>
            <a:r>
              <a:rPr lang="it-IT" altLang="it-IT" dirty="0" err="1"/>
              <a:t>bingia</a:t>
            </a:r>
            <a:endParaRPr lang="it-IT" altLang="it-IT" dirty="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it-IT" altLang="it-IT" dirty="0"/>
              <a:t>FILIA &gt; log. </a:t>
            </a:r>
            <a:r>
              <a:rPr lang="it-IT" altLang="it-IT" dirty="0" err="1"/>
              <a:t>fidza</a:t>
            </a:r>
            <a:r>
              <a:rPr lang="it-IT" altLang="it-IT" dirty="0"/>
              <a:t>, camp. </a:t>
            </a:r>
            <a:r>
              <a:rPr lang="it-IT" altLang="it-IT" dirty="0" err="1"/>
              <a:t>filla</a:t>
            </a:r>
            <a:r>
              <a:rPr lang="it-IT" altLang="it-IT" dirty="0"/>
              <a:t>.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2139FF0-0CA4-2894-2DF5-EDE8E6CF1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27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CB8B709-44CC-754C-12FA-F35BAF8B6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CBC7ED41-B9F5-5CA7-C61E-BCBC2A6DE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</p:spTree>
    <p:extLst>
      <p:ext uri="{BB962C8B-B14F-4D97-AF65-F5344CB8AC3E}">
        <p14:creationId xmlns:p14="http://schemas.microsoft.com/office/powerpoint/2010/main" val="26237407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1073E0E-63A8-7B09-0ED3-566BF3020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Sardo-morfologia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84D3BF4-18D6-DDC1-9AEE-8FC3DA1A8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I verbi della II coniugazione passano alla III: </a:t>
            </a:r>
            <a:r>
              <a:rPr lang="it-IT" dirty="0" err="1"/>
              <a:t>movēre</a:t>
            </a:r>
            <a:r>
              <a:rPr lang="it-IT" dirty="0"/>
              <a:t>&gt; log. </a:t>
            </a:r>
            <a:r>
              <a:rPr lang="it-IT" dirty="0" err="1"/>
              <a:t>mòvere</a:t>
            </a:r>
            <a:endParaRPr lang="it-IT" dirty="0"/>
          </a:p>
          <a:p>
            <a:r>
              <a:rPr lang="it-IT" dirty="0" err="1"/>
              <a:t>fugere</a:t>
            </a:r>
            <a:r>
              <a:rPr lang="it-IT" dirty="0"/>
              <a:t> &gt; </a:t>
            </a:r>
            <a:r>
              <a:rPr lang="it-IT" dirty="0" err="1"/>
              <a:t>fuìre</a:t>
            </a:r>
            <a:endParaRPr lang="it-IT" dirty="0"/>
          </a:p>
          <a:p>
            <a:r>
              <a:rPr lang="it-IT" dirty="0" err="1"/>
              <a:t>imp</a:t>
            </a:r>
            <a:r>
              <a:rPr lang="it-IT" dirty="0"/>
              <a:t>. </a:t>
            </a:r>
            <a:r>
              <a:rPr lang="it-IT" dirty="0" err="1"/>
              <a:t>cong</a:t>
            </a:r>
            <a:r>
              <a:rPr lang="it-IT" dirty="0"/>
              <a:t>. amare(m), </a:t>
            </a:r>
            <a:r>
              <a:rPr lang="it-IT" dirty="0" err="1"/>
              <a:t>amares</a:t>
            </a:r>
            <a:r>
              <a:rPr lang="it-IT" dirty="0"/>
              <a:t>, </a:t>
            </a:r>
            <a:r>
              <a:rPr lang="it-IT" dirty="0" err="1"/>
              <a:t>amaret</a:t>
            </a:r>
            <a:r>
              <a:rPr lang="it-IT" dirty="0"/>
              <a:t>;</a:t>
            </a:r>
          </a:p>
          <a:p>
            <a:r>
              <a:rPr lang="it-IT" dirty="0" err="1"/>
              <a:t>habeo</a:t>
            </a:r>
            <a:r>
              <a:rPr lang="it-IT" dirty="0"/>
              <a:t> ad cantare &gt; apo a cantare</a:t>
            </a:r>
          </a:p>
          <a:p>
            <a:r>
              <a:rPr lang="it-IT" dirty="0"/>
              <a:t>log. </a:t>
            </a:r>
            <a:r>
              <a:rPr lang="it-IT" dirty="0" err="1"/>
              <a:t>sos</a:t>
            </a:r>
            <a:r>
              <a:rPr lang="it-IT" dirty="0"/>
              <a:t> </a:t>
            </a:r>
            <a:r>
              <a:rPr lang="it-IT" dirty="0" err="1"/>
              <a:t>canes</a:t>
            </a:r>
            <a:r>
              <a:rPr lang="it-IT" dirty="0"/>
              <a:t>; camp.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canis</a:t>
            </a:r>
            <a:endParaRPr lang="it-IT" dirty="0"/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590BF0B-EE14-CDE4-1558-AB24F5F2A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28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F324B7D-D600-6AF5-8261-8DFB5F367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AE9A9B8C-5121-4090-F5CE-838620ADB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</p:spTree>
    <p:extLst>
      <p:ext uri="{BB962C8B-B14F-4D97-AF65-F5344CB8AC3E}">
        <p14:creationId xmlns:p14="http://schemas.microsoft.com/office/powerpoint/2010/main" val="42830361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B07C6F-DDC0-3459-0804-E8CA1CB0F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Lingue romanze in </a:t>
            </a:r>
            <a:r>
              <a:rPr lang="it-IT" dirty="0" err="1"/>
              <a:t>italia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73B2C46-BECC-9CFB-4046-52ED0861C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29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FB2D7FD-6189-81F8-57AF-124596E12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633A7589-893E-7F74-17AD-0EF33304B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  <p:pic>
        <p:nvPicPr>
          <p:cNvPr id="8" name="Immagine 7" descr="Immagine che contiene testo, mappa, atlante&#10;&#10;Descrizione generata automaticamente">
            <a:extLst>
              <a:ext uri="{FF2B5EF4-FFF2-40B4-BE49-F238E27FC236}">
                <a16:creationId xmlns:a16="http://schemas.microsoft.com/office/drawing/2014/main" id="{02C18AD2-52DE-58D5-F8A2-9FB7C944A6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8477" y="1086928"/>
            <a:ext cx="5326861" cy="5313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627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2FD3BAE-9BDA-8B20-509E-6D2E67613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Implicazioni del deliberato del concilio di Tours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D23024F-BEB5-6ECB-279E-63EDC79787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L’unità linguistica latina dell’Europa si rompe prima dell’813</a:t>
            </a:r>
          </a:p>
          <a:p>
            <a:endParaRPr lang="it-IT" dirty="0"/>
          </a:p>
          <a:p>
            <a:r>
              <a:rPr lang="it-IT" dirty="0"/>
              <a:t>Le lingue romanze sono già formate prima dell’813</a:t>
            </a:r>
          </a:p>
          <a:p>
            <a:endParaRPr lang="it-IT" dirty="0"/>
          </a:p>
          <a:p>
            <a:r>
              <a:rPr lang="it-IT" dirty="0"/>
              <a:t>La differenziazione linguistica, registrata nell’813, è avvenuta nel secolo precedente, nell’VIII secolo                                                                                                          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8EAC2EB-B87B-A802-DD08-E7F47BB10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3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81EE1FB-F8C3-B704-9A38-B6C436CE6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AB40E7D8-DBFB-6746-777B-9D2BDF070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</p:spTree>
    <p:extLst>
      <p:ext uri="{BB962C8B-B14F-4D97-AF65-F5344CB8AC3E}">
        <p14:creationId xmlns:p14="http://schemas.microsoft.com/office/powerpoint/2010/main" val="10878194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7FACE24-D0AB-437F-7A9F-2D2DBC734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ITALIANO - dialettologia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887EC27-A4C3-BB18-1D72-48757AF7F2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it-IT" altLang="it-IT" dirty="0"/>
              <a:t>I dialetti settentrionali, a nord della linea ideale La Spezia – Rimini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it-IT" altLang="it-IT" dirty="0"/>
              <a:t>I dialetti toscani e centrali, tra la linea La Spezia Rimini e la linea Roma-Ancona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it-IT" altLang="it-IT" dirty="0"/>
              <a:t>I dialetti centro meridionali a sud della linea Roma- Ancona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A82901F-75B3-8679-F310-D43E4E3CD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30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8CA19D8-AB92-4134-8835-CEA259578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17C47825-0C55-B312-D8E2-D5FF94E49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</p:spTree>
    <p:extLst>
      <p:ext uri="{BB962C8B-B14F-4D97-AF65-F5344CB8AC3E}">
        <p14:creationId xmlns:p14="http://schemas.microsoft.com/office/powerpoint/2010/main" val="3067094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4A159E-ED7F-70DD-581A-AF6FB544D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z="4000" dirty="0"/>
              <a:t>Dialetti settentrionali / 1</a:t>
            </a:r>
            <a:br>
              <a:rPr lang="it-IT" altLang="it-IT" sz="4000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C3368ED-B472-50CB-3EA5-29FA5405D0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Dialetti gallo-italici (piemontese, lombardo, ligure, emiliano romagnolo): </a:t>
            </a:r>
          </a:p>
          <a:p>
            <a:r>
              <a:rPr lang="it-IT" dirty="0"/>
              <a:t>caduta delle vocali finali diverse da –a (a eccezione del ligure);</a:t>
            </a:r>
          </a:p>
          <a:p>
            <a:r>
              <a:rPr lang="it-IT" dirty="0"/>
              <a:t>ū&gt;ü (</a:t>
            </a:r>
            <a:r>
              <a:rPr lang="it-IT" dirty="0" err="1"/>
              <a:t>mür</a:t>
            </a:r>
            <a:r>
              <a:rPr lang="it-IT" dirty="0"/>
              <a:t>); -</a:t>
            </a:r>
            <a:r>
              <a:rPr lang="it-IT" dirty="0" err="1"/>
              <a:t>ct</a:t>
            </a:r>
            <a:r>
              <a:rPr lang="it-IT" dirty="0"/>
              <a:t>- &gt; -</a:t>
            </a:r>
            <a:r>
              <a:rPr lang="it-IT" dirty="0" err="1"/>
              <a:t>it</a:t>
            </a:r>
            <a:r>
              <a:rPr lang="it-IT" dirty="0"/>
              <a:t>-, LACTE(M) &gt; </a:t>
            </a:r>
            <a:r>
              <a:rPr lang="it-IT" dirty="0" err="1"/>
              <a:t>lait</a:t>
            </a:r>
            <a:r>
              <a:rPr lang="it-IT" dirty="0"/>
              <a:t> (</a:t>
            </a:r>
            <a:r>
              <a:rPr lang="it-IT" dirty="0" err="1"/>
              <a:t>lomb</a:t>
            </a:r>
            <a:r>
              <a:rPr lang="it-IT" dirty="0"/>
              <a:t>. </a:t>
            </a:r>
            <a:r>
              <a:rPr lang="it-IT" dirty="0" err="1"/>
              <a:t>lač</a:t>
            </a:r>
            <a:r>
              <a:rPr lang="it-IT" dirty="0"/>
              <a:t>); le consonanti lunghe si scempiano (CABALLUM &gt; </a:t>
            </a:r>
            <a:r>
              <a:rPr lang="it-IT" dirty="0" err="1"/>
              <a:t>kaval</a:t>
            </a:r>
            <a:r>
              <a:rPr lang="it-IT" dirty="0"/>
              <a:t>); sonorizzazione delle sorde intervocaliche fino al dileguo; cl, </a:t>
            </a:r>
            <a:r>
              <a:rPr lang="it-IT" dirty="0" err="1"/>
              <a:t>gl</a:t>
            </a:r>
            <a:r>
              <a:rPr lang="it-IT" dirty="0"/>
              <a:t> palatalizzano (CLAMARE &gt; </a:t>
            </a:r>
            <a:r>
              <a:rPr lang="it-IT" dirty="0" err="1"/>
              <a:t>čamà</a:t>
            </a:r>
            <a:r>
              <a:rPr lang="it-IT" dirty="0"/>
              <a:t>); </a:t>
            </a:r>
            <a:r>
              <a:rPr lang="it-IT" dirty="0" err="1"/>
              <a:t>c+e,i</a:t>
            </a:r>
            <a:r>
              <a:rPr lang="it-IT" dirty="0"/>
              <a:t>  assibilano. 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A427C8A-2C91-38D6-A6D5-FD036E98A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31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B8A3CFC-1E9C-DD62-92D5-B0A6AC7BF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CE094FE1-904A-9C9F-84F3-6A5210D72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</p:spTree>
    <p:extLst>
      <p:ext uri="{BB962C8B-B14F-4D97-AF65-F5344CB8AC3E}">
        <p14:creationId xmlns:p14="http://schemas.microsoft.com/office/powerpoint/2010/main" val="6711954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5901D1-FD66-9501-471E-21BF6BC86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z="4000" dirty="0"/>
              <a:t>Dialetti settentrionali / 2</a:t>
            </a:r>
            <a:br>
              <a:rPr lang="it-IT" altLang="it-IT" sz="4000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4BE7858-8B6B-D2E5-2F7E-74C75001BA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Dialetti veneti: (veneziano, veronese vicentino-padovano, trevigiano, bellunese, triestino, veneto giuliano)</a:t>
            </a:r>
          </a:p>
          <a:p>
            <a:r>
              <a:rPr lang="it-IT" dirty="0"/>
              <a:t>assenza di vocali turbate (ü, ö);</a:t>
            </a:r>
          </a:p>
          <a:p>
            <a:r>
              <a:rPr lang="it-IT" dirty="0"/>
              <a:t>stabilità delle vocali finali, ma e ed o cadono dopo n;</a:t>
            </a:r>
          </a:p>
          <a:p>
            <a:r>
              <a:rPr lang="it-IT" dirty="0"/>
              <a:t>lenizione delle consonanti sorde in posizione intervocalica, scempiamento delle geminate, assibilazione di c + </a:t>
            </a:r>
            <a:r>
              <a:rPr lang="it-IT" dirty="0" err="1"/>
              <a:t>e,i</a:t>
            </a:r>
            <a:r>
              <a:rPr lang="it-IT" dirty="0"/>
              <a:t>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FAA6BF4-0B87-F0A1-7A6A-950929C99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32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5AB6203-E534-297A-F795-E213CBE17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9261BE20-1229-87FD-8541-0C099348C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</p:spTree>
    <p:extLst>
      <p:ext uri="{BB962C8B-B14F-4D97-AF65-F5344CB8AC3E}">
        <p14:creationId xmlns:p14="http://schemas.microsoft.com/office/powerpoint/2010/main" val="33751449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FF7F8E3-9376-D17D-A484-64B333D43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z="4000" dirty="0"/>
              <a:t>Dialetti toscani</a:t>
            </a:r>
            <a:br>
              <a:rPr lang="it-IT" altLang="it-IT" sz="4000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1F9EF8E-5751-CFCE-E854-8AE0430DC8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it-IT" altLang="it-IT" sz="2800" dirty="0"/>
              <a:t>centrali o fiorentini, occidentali (Pisa, Luca, Pistoia), senesi, aretino </a:t>
            </a:r>
            <a:r>
              <a:rPr lang="it-IT" altLang="it-IT" sz="2800" dirty="0" err="1"/>
              <a:t>chianaioli</a:t>
            </a:r>
            <a:r>
              <a:rPr lang="it-IT" altLang="it-IT" sz="2800" dirty="0"/>
              <a:t>;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it-IT" altLang="it-IT" sz="2800" dirty="0"/>
              <a:t>Le caratteristiche del fiorentino sono passate nello standard: la dittongazione delle vocali </a:t>
            </a:r>
            <a:r>
              <a:rPr lang="it-IT" altLang="it-IT" sz="2800" dirty="0" err="1"/>
              <a:t>mediobasse</a:t>
            </a:r>
            <a:r>
              <a:rPr lang="it-IT" altLang="it-IT" sz="2800" dirty="0"/>
              <a:t> in sillaba libera, l’anafonesi, l’assenza di metafonesi, il passaggio di </a:t>
            </a:r>
            <a:r>
              <a:rPr lang="it-IT" altLang="it-IT" sz="2800" dirty="0" err="1"/>
              <a:t>rj</a:t>
            </a:r>
            <a:r>
              <a:rPr lang="it-IT" altLang="it-IT" sz="2800" dirty="0"/>
              <a:t> &gt; i (AREA&gt; aria&gt; </a:t>
            </a:r>
            <a:r>
              <a:rPr lang="it-IT" altLang="it-IT" sz="2800" i="1" dirty="0"/>
              <a:t>aia</a:t>
            </a:r>
            <a:r>
              <a:rPr lang="it-IT" altLang="it-IT" sz="2800" dirty="0"/>
              <a:t>); la desinenza –</a:t>
            </a:r>
            <a:r>
              <a:rPr lang="it-IT" altLang="it-IT" sz="2800" i="1" dirty="0" err="1"/>
              <a:t>iamo</a:t>
            </a:r>
            <a:r>
              <a:rPr lang="it-IT" altLang="it-IT" sz="2800" dirty="0"/>
              <a:t> della 1 </a:t>
            </a:r>
            <a:r>
              <a:rPr lang="it-IT" altLang="it-IT" sz="2800" dirty="0" err="1"/>
              <a:t>pers</a:t>
            </a:r>
            <a:r>
              <a:rPr lang="it-IT" altLang="it-IT" sz="2800" dirty="0"/>
              <a:t>. </a:t>
            </a:r>
            <a:r>
              <a:rPr lang="it-IT" altLang="it-IT" sz="2800" dirty="0" err="1"/>
              <a:t>plur</a:t>
            </a:r>
            <a:endParaRPr lang="it-IT" altLang="it-IT" sz="2800" dirty="0"/>
          </a:p>
          <a:p>
            <a:pPr eaLnBrk="1" hangingPunct="1">
              <a:lnSpc>
                <a:spcPct val="80000"/>
              </a:lnSpc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it-IT" altLang="it-IT" sz="2800" dirty="0"/>
              <a:t>in generale: conservazione delle vocali finali latine e la scomparsa delle consonanti finali latine; l’opposizione fonologica tra consonanti lunghe e consonanti semplici (pala vs palla).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3893199-424C-7AA0-EC5A-D6781829A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33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3AFCBCB-6838-9AC3-3561-951B012DC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1ACF36A7-93DC-FFB1-550C-3DB4013F5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</p:spTree>
    <p:extLst>
      <p:ext uri="{BB962C8B-B14F-4D97-AF65-F5344CB8AC3E}">
        <p14:creationId xmlns:p14="http://schemas.microsoft.com/office/powerpoint/2010/main" val="15974896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DB584B-AB88-43C6-A214-E1081F022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Caratteristiche dell’italiano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14C7D11-A4E8-4588-B816-E8AE0650F0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BŎNU(M)&gt; b</a:t>
            </a:r>
            <a:r>
              <a:rPr lang="it-IT" b="1" dirty="0"/>
              <a:t>uo</a:t>
            </a:r>
            <a:r>
              <a:rPr lang="it-IT" dirty="0"/>
              <a:t>no		FAMILIA&gt; famiglia</a:t>
            </a:r>
          </a:p>
          <a:p>
            <a:r>
              <a:rPr lang="it-IT" dirty="0"/>
              <a:t>PĚDE(M)&gt; p</a:t>
            </a:r>
            <a:r>
              <a:rPr lang="it-IT" b="1" dirty="0"/>
              <a:t>ie</a:t>
            </a:r>
            <a:r>
              <a:rPr lang="it-IT" dirty="0"/>
              <a:t>de		FOCOLARIU(M) &gt; focolaio</a:t>
            </a:r>
          </a:p>
          <a:p>
            <a:r>
              <a:rPr lang="it-IT" dirty="0"/>
              <a:t>AMŌRE(M)&gt; amore		AMEMUS &gt; </a:t>
            </a:r>
            <a:r>
              <a:rPr lang="it-IT" dirty="0" err="1"/>
              <a:t>am-</a:t>
            </a:r>
            <a:r>
              <a:rPr lang="it-IT" b="1" dirty="0" err="1"/>
              <a:t>iamo</a:t>
            </a:r>
            <a:endParaRPr lang="it-IT" b="1" dirty="0"/>
          </a:p>
          <a:p>
            <a:r>
              <a:rPr lang="it-IT" dirty="0"/>
              <a:t>SĒMEN&gt; </a:t>
            </a:r>
            <a:r>
              <a:rPr lang="it-IT" dirty="0" err="1"/>
              <a:t>séme</a:t>
            </a:r>
            <a:endParaRPr lang="it-IT" dirty="0"/>
          </a:p>
          <a:p>
            <a:r>
              <a:rPr lang="it-IT" dirty="0"/>
              <a:t>COENA &gt; cena: CENTU(M) &gt; cento	pa</a:t>
            </a:r>
            <a:r>
              <a:rPr lang="it-IT" b="1" dirty="0"/>
              <a:t>l</a:t>
            </a:r>
            <a:r>
              <a:rPr lang="it-IT" dirty="0"/>
              <a:t>a vs pa</a:t>
            </a:r>
            <a:r>
              <a:rPr lang="it-IT" b="1" dirty="0"/>
              <a:t>ll</a:t>
            </a:r>
            <a:r>
              <a:rPr lang="it-IT" dirty="0"/>
              <a:t>a</a:t>
            </a:r>
          </a:p>
          <a:p>
            <a:r>
              <a:rPr lang="it-IT" dirty="0"/>
              <a:t>CAPUT &gt; capo</a:t>
            </a:r>
          </a:p>
          <a:p>
            <a:r>
              <a:rPr lang="it-IT" dirty="0"/>
              <a:t>ROTA(M) &gt; ruota</a:t>
            </a:r>
          </a:p>
          <a:p>
            <a:r>
              <a:rPr lang="it-IT" dirty="0"/>
              <a:t>AMICU(M) &gt; amico</a:t>
            </a:r>
          </a:p>
          <a:p>
            <a:r>
              <a:rPr lang="it-IT" dirty="0"/>
              <a:t>CLAVE(M) &gt; chiave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07EE516-62D7-4143-9615-43BCC0B28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34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F3CF7F-5838-4796-AAB8-89590CD06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64323877-F7CE-43C1-A4BC-64FA87AAC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</p:spTree>
    <p:extLst>
      <p:ext uri="{BB962C8B-B14F-4D97-AF65-F5344CB8AC3E}">
        <p14:creationId xmlns:p14="http://schemas.microsoft.com/office/powerpoint/2010/main" val="16710270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1C2BBAD-C1F7-0243-AD76-ADBBE7461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Dialetti centro-meridionali / 1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D3CB068-3F9E-FCF3-9E89-D9A37E6183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it-IT" dirty="0"/>
              <a:t>1) Umbro-marchigiani-romaneschi; 2) abruzzesi-pugliesi settentrionali, molisani, campani, lucani; 3) salentini e calabro-siculi</a:t>
            </a:r>
          </a:p>
          <a:p>
            <a:r>
              <a:rPr lang="it-IT" dirty="0" err="1"/>
              <a:t>nd</a:t>
            </a:r>
            <a:r>
              <a:rPr lang="it-IT" dirty="0"/>
              <a:t>&gt;</a:t>
            </a:r>
            <a:r>
              <a:rPr lang="it-IT" dirty="0" err="1"/>
              <a:t>nn</a:t>
            </a:r>
            <a:r>
              <a:rPr lang="it-IT" dirty="0"/>
              <a:t> e mb&gt; mm (</a:t>
            </a:r>
            <a:r>
              <a:rPr lang="it-IT" dirty="0" err="1"/>
              <a:t>mundu</a:t>
            </a:r>
            <a:r>
              <a:rPr lang="it-IT" dirty="0"/>
              <a:t>(m) &gt; </a:t>
            </a:r>
            <a:r>
              <a:rPr lang="it-IT" dirty="0" err="1"/>
              <a:t>monno</a:t>
            </a:r>
            <a:r>
              <a:rPr lang="it-IT" dirty="0"/>
              <a:t>; </a:t>
            </a:r>
            <a:r>
              <a:rPr lang="it-IT" dirty="0" err="1"/>
              <a:t>camba</a:t>
            </a:r>
            <a:r>
              <a:rPr lang="it-IT" dirty="0"/>
              <a:t>&gt;gamba&gt; gamma)</a:t>
            </a:r>
          </a:p>
          <a:p>
            <a:pPr>
              <a:defRPr/>
            </a:pPr>
            <a:endParaRPr lang="it-IT" dirty="0"/>
          </a:p>
          <a:p>
            <a:pPr>
              <a:defRPr/>
            </a:pPr>
            <a:r>
              <a:rPr lang="it-IT" dirty="0"/>
              <a:t>metafonesi </a:t>
            </a:r>
            <a:r>
              <a:rPr lang="it-IT" dirty="0" err="1"/>
              <a:t>ciociaresca</a:t>
            </a:r>
            <a:r>
              <a:rPr lang="it-IT" dirty="0"/>
              <a:t>: </a:t>
            </a:r>
            <a:br>
              <a:rPr lang="it-IT" dirty="0"/>
            </a:br>
            <a:r>
              <a:rPr lang="it-IT" dirty="0"/>
              <a:t>/e/ e /o/ &gt; /i/ e /u/</a:t>
            </a:r>
            <a:br>
              <a:rPr lang="it-IT" dirty="0"/>
            </a:br>
            <a:r>
              <a:rPr lang="it-IT" dirty="0" err="1"/>
              <a:t>sing</a:t>
            </a:r>
            <a:r>
              <a:rPr lang="it-IT" dirty="0"/>
              <a:t>. MENS</a:t>
            </a:r>
            <a:r>
              <a:rPr lang="it-IT" u="sng" dirty="0"/>
              <a:t>E(</a:t>
            </a:r>
            <a:r>
              <a:rPr lang="it-IT" dirty="0"/>
              <a:t>M) &gt; </a:t>
            </a:r>
            <a:r>
              <a:rPr lang="it-IT" dirty="0" err="1"/>
              <a:t>lat</a:t>
            </a:r>
            <a:r>
              <a:rPr lang="it-IT" dirty="0"/>
              <a:t>. </a:t>
            </a:r>
            <a:r>
              <a:rPr lang="it-IT" dirty="0" err="1"/>
              <a:t>volg</a:t>
            </a:r>
            <a:r>
              <a:rPr lang="it-IT" dirty="0"/>
              <a:t>. MESE - </a:t>
            </a:r>
            <a:r>
              <a:rPr lang="it-IT" dirty="0" err="1"/>
              <a:t>sing</a:t>
            </a:r>
            <a:r>
              <a:rPr lang="it-IT" dirty="0"/>
              <a:t>. </a:t>
            </a:r>
            <a:r>
              <a:rPr lang="it-IT" dirty="0" err="1"/>
              <a:t>cioc</a:t>
            </a:r>
            <a:r>
              <a:rPr lang="it-IT" dirty="0"/>
              <a:t>. </a:t>
            </a:r>
            <a:r>
              <a:rPr lang="it-IT" i="1" dirty="0" err="1"/>
              <a:t>m</a:t>
            </a:r>
            <a:r>
              <a:rPr lang="it-IT" b="1" i="1" dirty="0" err="1"/>
              <a:t>e</a:t>
            </a:r>
            <a:r>
              <a:rPr lang="it-IT" i="1" dirty="0" err="1"/>
              <a:t>s</a:t>
            </a:r>
            <a:r>
              <a:rPr lang="it-IT" dirty="0" err="1"/>
              <a:t>ə</a:t>
            </a:r>
            <a:endParaRPr lang="it-IT" dirty="0"/>
          </a:p>
          <a:p>
            <a:pPr>
              <a:defRPr/>
            </a:pPr>
            <a:r>
              <a:rPr lang="it-IT" dirty="0" err="1"/>
              <a:t>plur</a:t>
            </a:r>
            <a:r>
              <a:rPr lang="it-IT" dirty="0"/>
              <a:t>. MENSE(S) &gt; </a:t>
            </a:r>
            <a:r>
              <a:rPr lang="it-IT" dirty="0" err="1"/>
              <a:t>lat</a:t>
            </a:r>
            <a:r>
              <a:rPr lang="it-IT" dirty="0"/>
              <a:t>. </a:t>
            </a:r>
            <a:r>
              <a:rPr lang="it-IT" dirty="0" err="1"/>
              <a:t>volg</a:t>
            </a:r>
            <a:r>
              <a:rPr lang="it-IT" dirty="0"/>
              <a:t>. MES</a:t>
            </a:r>
            <a:r>
              <a:rPr lang="it-IT" b="1" dirty="0"/>
              <a:t>I - </a:t>
            </a:r>
            <a:r>
              <a:rPr lang="it-IT" dirty="0"/>
              <a:t>pl. </a:t>
            </a:r>
            <a:r>
              <a:rPr lang="it-IT" dirty="0" err="1"/>
              <a:t>cioc</a:t>
            </a:r>
            <a:r>
              <a:rPr lang="it-IT" dirty="0"/>
              <a:t>. </a:t>
            </a:r>
            <a:r>
              <a:rPr lang="it-IT" i="1" dirty="0" err="1"/>
              <a:t>m</a:t>
            </a:r>
            <a:r>
              <a:rPr lang="it-IT" b="1" i="1" dirty="0" err="1"/>
              <a:t>i</a:t>
            </a:r>
            <a:r>
              <a:rPr lang="it-IT" i="1" dirty="0" err="1"/>
              <a:t>s</a:t>
            </a:r>
            <a:r>
              <a:rPr lang="it-IT" dirty="0" err="1"/>
              <a:t>ə</a:t>
            </a:r>
            <a:endParaRPr lang="it-IT" dirty="0"/>
          </a:p>
          <a:p>
            <a:pPr>
              <a:defRPr/>
            </a:pPr>
            <a:r>
              <a:rPr lang="it-IT" dirty="0"/>
              <a:t> </a:t>
            </a:r>
            <a:br>
              <a:rPr lang="it-IT" dirty="0"/>
            </a:br>
            <a:r>
              <a:rPr lang="it-IT" dirty="0" err="1"/>
              <a:t>lat.volg</a:t>
            </a:r>
            <a:r>
              <a:rPr lang="it-IT" dirty="0"/>
              <a:t>. VITI</a:t>
            </a:r>
            <a:r>
              <a:rPr lang="it-IT" b="1" dirty="0"/>
              <a:t>Ō</a:t>
            </a:r>
            <a:r>
              <a:rPr lang="it-IT" dirty="0"/>
              <a:t>SU(M) &gt; </a:t>
            </a:r>
            <a:r>
              <a:rPr lang="it-IT" dirty="0" err="1"/>
              <a:t>cioc</a:t>
            </a:r>
            <a:r>
              <a:rPr lang="it-IT" dirty="0"/>
              <a:t>. </a:t>
            </a:r>
            <a:r>
              <a:rPr lang="it-IT" i="1" dirty="0" err="1"/>
              <a:t>vizi</a:t>
            </a:r>
            <a:r>
              <a:rPr lang="it-IT" b="1" i="1" dirty="0" err="1"/>
              <a:t>u</a:t>
            </a:r>
            <a:r>
              <a:rPr lang="it-IT" i="1" dirty="0" err="1"/>
              <a:t>s</a:t>
            </a:r>
            <a:r>
              <a:rPr lang="it-IT" dirty="0" err="1"/>
              <a:t>ə</a:t>
            </a:r>
            <a:endParaRPr lang="it-IT" i="1" dirty="0"/>
          </a:p>
          <a:p>
            <a:pPr>
              <a:defRPr/>
            </a:pPr>
            <a:endParaRPr lang="it-IT" b="1" dirty="0"/>
          </a:p>
          <a:p>
            <a:pPr>
              <a:defRPr/>
            </a:pPr>
            <a:r>
              <a:rPr lang="it-IT" b="1" dirty="0"/>
              <a:t>/ɛ/ e /ɔ/ &gt; /e/ e /o/</a:t>
            </a:r>
          </a:p>
          <a:p>
            <a:pPr>
              <a:defRPr/>
            </a:pPr>
            <a:r>
              <a:rPr lang="it-IT" dirty="0" err="1"/>
              <a:t>sing</a:t>
            </a:r>
            <a:r>
              <a:rPr lang="it-IT" dirty="0"/>
              <a:t>. PEDE(M) &gt; </a:t>
            </a:r>
            <a:r>
              <a:rPr lang="it-IT" dirty="0" err="1"/>
              <a:t>lat</a:t>
            </a:r>
            <a:r>
              <a:rPr lang="it-IT" dirty="0"/>
              <a:t>. </a:t>
            </a:r>
            <a:r>
              <a:rPr lang="it-IT" dirty="0" err="1"/>
              <a:t>volg</a:t>
            </a:r>
            <a:r>
              <a:rPr lang="it-IT" dirty="0"/>
              <a:t>. PÈDE (con /ɛ/)- </a:t>
            </a:r>
            <a:r>
              <a:rPr lang="it-IT" dirty="0" err="1"/>
              <a:t>sing.cioc</a:t>
            </a:r>
            <a:r>
              <a:rPr lang="it-IT" dirty="0"/>
              <a:t>. </a:t>
            </a:r>
            <a:r>
              <a:rPr lang="it-IT" i="1" dirty="0" err="1"/>
              <a:t>pède</a:t>
            </a:r>
            <a:r>
              <a:rPr lang="it-IT" dirty="0"/>
              <a:t> (/ɛ/); </a:t>
            </a:r>
          </a:p>
          <a:p>
            <a:pPr>
              <a:defRPr/>
            </a:pPr>
            <a:r>
              <a:rPr lang="it-IT" dirty="0" err="1"/>
              <a:t>plur</a:t>
            </a:r>
            <a:r>
              <a:rPr lang="it-IT" dirty="0"/>
              <a:t>. PEDE(S) &gt; </a:t>
            </a:r>
            <a:r>
              <a:rPr lang="it-IT" dirty="0" err="1"/>
              <a:t>lat</a:t>
            </a:r>
            <a:r>
              <a:rPr lang="it-IT" dirty="0"/>
              <a:t>. </a:t>
            </a:r>
            <a:r>
              <a:rPr lang="it-IT" dirty="0" err="1"/>
              <a:t>volg</a:t>
            </a:r>
            <a:r>
              <a:rPr lang="it-IT" dirty="0"/>
              <a:t>. PED</a:t>
            </a:r>
            <a:r>
              <a:rPr lang="it-IT" b="1" dirty="0"/>
              <a:t>I - </a:t>
            </a:r>
            <a:r>
              <a:rPr lang="it-IT" dirty="0"/>
              <a:t>pl. </a:t>
            </a:r>
            <a:r>
              <a:rPr lang="it-IT" dirty="0" err="1"/>
              <a:t>cioc</a:t>
            </a:r>
            <a:r>
              <a:rPr lang="it-IT" dirty="0"/>
              <a:t>. </a:t>
            </a:r>
            <a:r>
              <a:rPr lang="it-IT" i="1" dirty="0" err="1"/>
              <a:t>pédə</a:t>
            </a:r>
            <a:br>
              <a:rPr lang="it-IT" dirty="0"/>
            </a:br>
            <a:endParaRPr lang="it-IT" i="1" dirty="0"/>
          </a:p>
          <a:p>
            <a:pPr>
              <a:defRPr/>
            </a:pPr>
            <a:r>
              <a:rPr lang="it-IT" dirty="0"/>
              <a:t>BONU(M) &gt; </a:t>
            </a:r>
            <a:r>
              <a:rPr lang="it-IT" dirty="0" err="1"/>
              <a:t>lat</a:t>
            </a:r>
            <a:r>
              <a:rPr lang="it-IT" dirty="0"/>
              <a:t>. </a:t>
            </a:r>
            <a:r>
              <a:rPr lang="it-IT" dirty="0" err="1"/>
              <a:t>volg</a:t>
            </a:r>
            <a:r>
              <a:rPr lang="it-IT" dirty="0"/>
              <a:t>. BÒNO (con /ɔ/) - </a:t>
            </a:r>
            <a:r>
              <a:rPr lang="it-IT" dirty="0" err="1"/>
              <a:t>sing</a:t>
            </a:r>
            <a:r>
              <a:rPr lang="it-IT" dirty="0"/>
              <a:t>. </a:t>
            </a:r>
            <a:r>
              <a:rPr lang="it-IT" dirty="0" err="1"/>
              <a:t>cioc</a:t>
            </a:r>
            <a:r>
              <a:rPr lang="it-IT" dirty="0"/>
              <a:t>. </a:t>
            </a:r>
            <a:r>
              <a:rPr lang="it-IT" i="1" dirty="0"/>
              <a:t>bono </a:t>
            </a:r>
            <a:r>
              <a:rPr lang="it-IT" dirty="0"/>
              <a:t>(con /ɔ/);</a:t>
            </a:r>
          </a:p>
          <a:p>
            <a:pPr>
              <a:defRPr/>
            </a:pPr>
            <a:r>
              <a:rPr lang="it-IT" dirty="0" err="1"/>
              <a:t>lat</a:t>
            </a:r>
            <a:r>
              <a:rPr lang="it-IT" dirty="0"/>
              <a:t>. </a:t>
            </a:r>
            <a:r>
              <a:rPr lang="it-IT" dirty="0" err="1"/>
              <a:t>volg</a:t>
            </a:r>
            <a:r>
              <a:rPr lang="it-IT" dirty="0"/>
              <a:t>. pl. BON</a:t>
            </a:r>
            <a:r>
              <a:rPr lang="it-IT" b="1" dirty="0"/>
              <a:t>I - </a:t>
            </a:r>
            <a:r>
              <a:rPr lang="it-IT" dirty="0"/>
              <a:t>pl. </a:t>
            </a:r>
            <a:r>
              <a:rPr lang="it-IT" dirty="0" err="1"/>
              <a:t>Cioc</a:t>
            </a:r>
            <a:r>
              <a:rPr lang="it-IT" dirty="0"/>
              <a:t>. </a:t>
            </a:r>
            <a:r>
              <a:rPr lang="it-IT" i="1" dirty="0"/>
              <a:t>boni </a:t>
            </a:r>
            <a:r>
              <a:rPr lang="it-IT" dirty="0"/>
              <a:t>(con /o/)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70F73CC-7AF0-AD4F-7194-53C2DE835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35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1F72691-116E-7B0C-42C2-7B47548D3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8B3317F5-C755-80D2-433F-484C4131C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</p:spTree>
    <p:extLst>
      <p:ext uri="{BB962C8B-B14F-4D97-AF65-F5344CB8AC3E}">
        <p14:creationId xmlns:p14="http://schemas.microsoft.com/office/powerpoint/2010/main" val="34548871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912D9CC-B3FB-4D98-6396-E078300FC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Dialetti centro-meridionali 2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DD2D686-5DA9-168A-0D12-484784089D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metafonesi napoletana (per influsso di i, u, o, seguenti): </a:t>
            </a:r>
          </a:p>
          <a:p>
            <a:r>
              <a:rPr lang="it-IT" b="1" dirty="0"/>
              <a:t>e (</a:t>
            </a:r>
            <a:r>
              <a:rPr lang="it-IT" b="1" dirty="0" err="1"/>
              <a:t>medioalta</a:t>
            </a:r>
            <a:r>
              <a:rPr lang="it-IT" b="1" dirty="0"/>
              <a:t> / chiusa) e o (</a:t>
            </a:r>
            <a:r>
              <a:rPr lang="it-IT" b="1" dirty="0" err="1"/>
              <a:t>medioalta</a:t>
            </a:r>
            <a:r>
              <a:rPr lang="it-IT" b="1" dirty="0"/>
              <a:t> / chiusa) &gt; i, u</a:t>
            </a:r>
            <a:r>
              <a:rPr lang="it-IT" dirty="0"/>
              <a:t> (</a:t>
            </a:r>
            <a:r>
              <a:rPr lang="it-IT" dirty="0" err="1"/>
              <a:t>sing</a:t>
            </a:r>
            <a:r>
              <a:rPr lang="it-IT" dirty="0"/>
              <a:t>. </a:t>
            </a:r>
            <a:r>
              <a:rPr lang="it-IT" dirty="0" err="1"/>
              <a:t>it</a:t>
            </a:r>
            <a:r>
              <a:rPr lang="it-IT" dirty="0"/>
              <a:t>. mese, </a:t>
            </a:r>
            <a:r>
              <a:rPr lang="it-IT" dirty="0" err="1"/>
              <a:t>nap</a:t>
            </a:r>
            <a:r>
              <a:rPr lang="it-IT" dirty="0"/>
              <a:t>. </a:t>
            </a:r>
            <a:r>
              <a:rPr lang="it-IT" dirty="0" err="1"/>
              <a:t>mesë</a:t>
            </a:r>
            <a:r>
              <a:rPr lang="it-IT" dirty="0"/>
              <a:t>; </a:t>
            </a:r>
            <a:r>
              <a:rPr lang="it-IT" dirty="0" err="1"/>
              <a:t>pl.mesi</a:t>
            </a:r>
            <a:r>
              <a:rPr lang="it-IT" dirty="0"/>
              <a:t>, </a:t>
            </a:r>
            <a:r>
              <a:rPr lang="it-IT" dirty="0" err="1"/>
              <a:t>nap</a:t>
            </a:r>
            <a:r>
              <a:rPr lang="it-IT" dirty="0"/>
              <a:t>. </a:t>
            </a:r>
            <a:r>
              <a:rPr lang="it-IT" dirty="0" err="1"/>
              <a:t>misë</a:t>
            </a:r>
            <a:r>
              <a:rPr lang="it-IT" dirty="0"/>
              <a:t>; </a:t>
            </a:r>
            <a:r>
              <a:rPr lang="it-IT" dirty="0" err="1"/>
              <a:t>it</a:t>
            </a:r>
            <a:r>
              <a:rPr lang="it-IT" dirty="0"/>
              <a:t>. nero, </a:t>
            </a:r>
            <a:r>
              <a:rPr lang="it-IT" dirty="0" err="1"/>
              <a:t>nap</a:t>
            </a:r>
            <a:r>
              <a:rPr lang="it-IT" dirty="0"/>
              <a:t>. </a:t>
            </a:r>
            <a:r>
              <a:rPr lang="it-IT" dirty="0" err="1"/>
              <a:t>nirë</a:t>
            </a:r>
            <a:r>
              <a:rPr lang="it-IT" dirty="0"/>
              <a:t>; </a:t>
            </a:r>
            <a:r>
              <a:rPr lang="it-IT" dirty="0" err="1"/>
              <a:t>femm</a:t>
            </a:r>
            <a:r>
              <a:rPr lang="it-IT" dirty="0"/>
              <a:t>. </a:t>
            </a:r>
            <a:r>
              <a:rPr lang="it-IT" dirty="0" err="1"/>
              <a:t>it</a:t>
            </a:r>
            <a:r>
              <a:rPr lang="it-IT" dirty="0"/>
              <a:t>. nera, </a:t>
            </a:r>
            <a:r>
              <a:rPr lang="it-IT" dirty="0" err="1"/>
              <a:t>nap.nerë</a:t>
            </a:r>
            <a:r>
              <a:rPr lang="it-IT" dirty="0"/>
              <a:t>);</a:t>
            </a:r>
          </a:p>
          <a:p>
            <a:r>
              <a:rPr lang="it-IT" b="1" dirty="0"/>
              <a:t>e (</a:t>
            </a:r>
            <a:r>
              <a:rPr lang="it-IT" b="1" dirty="0" err="1"/>
              <a:t>mediobassa</a:t>
            </a:r>
            <a:r>
              <a:rPr lang="it-IT" b="1" dirty="0"/>
              <a:t> / aperta), e o (</a:t>
            </a:r>
            <a:r>
              <a:rPr lang="it-IT" b="1" dirty="0" err="1"/>
              <a:t>mediobassa</a:t>
            </a:r>
            <a:r>
              <a:rPr lang="it-IT" b="1" dirty="0"/>
              <a:t> /aperta</a:t>
            </a:r>
            <a:r>
              <a:rPr lang="it-IT" dirty="0"/>
              <a:t>) &gt; </a:t>
            </a:r>
            <a:r>
              <a:rPr lang="it-IT" b="1" dirty="0"/>
              <a:t>dittonghi anche in sillaba chiusa</a:t>
            </a:r>
            <a:r>
              <a:rPr lang="it-IT" dirty="0"/>
              <a:t> (</a:t>
            </a:r>
            <a:r>
              <a:rPr lang="it-IT" dirty="0" err="1"/>
              <a:t>it</a:t>
            </a:r>
            <a:r>
              <a:rPr lang="it-IT" dirty="0"/>
              <a:t>. corpo, </a:t>
            </a:r>
            <a:r>
              <a:rPr lang="it-IT" dirty="0" err="1"/>
              <a:t>nap</a:t>
            </a:r>
            <a:r>
              <a:rPr lang="it-IT" dirty="0"/>
              <a:t>. </a:t>
            </a:r>
            <a:r>
              <a:rPr lang="it-IT" dirty="0" err="1"/>
              <a:t>cuorpë</a:t>
            </a:r>
            <a:r>
              <a:rPr lang="it-IT" dirty="0"/>
              <a:t>; </a:t>
            </a:r>
            <a:r>
              <a:rPr lang="it-IT" dirty="0" err="1"/>
              <a:t>it</a:t>
            </a:r>
            <a:r>
              <a:rPr lang="it-IT" dirty="0"/>
              <a:t>. nuovo, </a:t>
            </a:r>
            <a:r>
              <a:rPr lang="it-IT" dirty="0" err="1"/>
              <a:t>nap</a:t>
            </a:r>
            <a:r>
              <a:rPr lang="it-IT" dirty="0"/>
              <a:t>. </a:t>
            </a:r>
            <a:r>
              <a:rPr lang="it-IT" dirty="0" err="1"/>
              <a:t>nuovë</a:t>
            </a:r>
            <a:r>
              <a:rPr lang="it-IT" dirty="0"/>
              <a:t>, ma </a:t>
            </a:r>
            <a:r>
              <a:rPr lang="it-IT" dirty="0" err="1"/>
              <a:t>femm</a:t>
            </a:r>
            <a:r>
              <a:rPr lang="it-IT" dirty="0"/>
              <a:t>. nova)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7CACA7D-19CF-5725-DC6F-2D44A5110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36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1CC550F-4C64-8F10-9407-45C45DC3A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D25B6F64-1747-DD48-75FE-9A4CCA8FC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</p:spTree>
    <p:extLst>
      <p:ext uri="{BB962C8B-B14F-4D97-AF65-F5344CB8AC3E}">
        <p14:creationId xmlns:p14="http://schemas.microsoft.com/office/powerpoint/2010/main" val="65760848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A0008EE-9C69-7A4E-F6DA-2ECDD1F7A0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Dialetti siculi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6F7C2AC-C5B4-A171-EDED-2AD005CD4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it-IT" altLang="it-IT" dirty="0"/>
              <a:t>Siciliano occidentale (palermitano, trapanese, agrigentino)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it-IT" altLang="it-IT" dirty="0"/>
              <a:t>Siciliano centro-orientale(agrigentino orientale, nisseno catanese, siracusano, messinese)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it-IT" altLang="it-IT" dirty="0"/>
              <a:t>Presenza di dittonghi metafonetici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3CAE0DC-DB2A-07F5-BECA-D810CDE79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37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89636DF-7F0A-7EB5-59C8-42488D4B8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74319AD0-8CB8-4AC0-2808-15F9A73CF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  <p:pic>
        <p:nvPicPr>
          <p:cNvPr id="8" name="Immagine 7" descr="Immagine che contiene mappa, testo, atlante&#10;&#10;Descrizione generata automaticamente">
            <a:extLst>
              <a:ext uri="{FF2B5EF4-FFF2-40B4-BE49-F238E27FC236}">
                <a16:creationId xmlns:a16="http://schemas.microsoft.com/office/drawing/2014/main" id="{2AD57B5D-1C8C-78F2-7E99-0CDC39C04E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0200" y="2438240"/>
            <a:ext cx="4532531" cy="3569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389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F133C5-1627-8A59-374C-AC84BE943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Perché si rompe l’unità linguistica latina europea?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2B3BEE1-3F4C-8BEA-FED8-023F679017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7552" y="1428710"/>
            <a:ext cx="10287000" cy="4562856"/>
          </a:xfrm>
        </p:spPr>
        <p:txBody>
          <a:bodyPr>
            <a:normAutofit lnSpcReduction="10000"/>
          </a:bodyPr>
          <a:lstStyle/>
          <a:p>
            <a:endParaRPr lang="it-IT" dirty="0"/>
          </a:p>
          <a:p>
            <a:r>
              <a:rPr lang="it-IT" dirty="0"/>
              <a:t>Perché il latino grammaticale era entrato in una grave crisi di insegnamento e apprendimento nel VII secolo e nei primi decenni dell’VIII</a:t>
            </a:r>
          </a:p>
          <a:p>
            <a:endParaRPr lang="it-IT" dirty="0"/>
          </a:p>
          <a:p>
            <a:r>
              <a:rPr lang="it-IT" dirty="0"/>
              <a:t>Perché nei diversi territori si affermano, sulla base comune, innovazioni linguistiche specifiche di quei territori, che li differenziano gli uni dagli altri.</a:t>
            </a:r>
          </a:p>
          <a:p>
            <a:endParaRPr lang="it-IT" dirty="0"/>
          </a:p>
          <a:p>
            <a:r>
              <a:rPr lang="it-IT" dirty="0"/>
              <a:t>Perché chi detiene il potere parla </a:t>
            </a:r>
            <a:r>
              <a:rPr lang="it-IT" b="1" dirty="0"/>
              <a:t>in </a:t>
            </a:r>
            <a:r>
              <a:rPr lang="it-IT" b="1" dirty="0" err="1"/>
              <a:t>rusticam</a:t>
            </a:r>
            <a:r>
              <a:rPr lang="it-IT" b="1" dirty="0"/>
              <a:t> </a:t>
            </a:r>
            <a:r>
              <a:rPr lang="it-IT" b="1" dirty="0" err="1"/>
              <a:t>romanam</a:t>
            </a:r>
            <a:r>
              <a:rPr lang="it-IT" b="1" dirty="0"/>
              <a:t> </a:t>
            </a:r>
            <a:r>
              <a:rPr lang="it-IT" b="1" dirty="0" err="1"/>
              <a:t>linguam</a:t>
            </a:r>
            <a:r>
              <a:rPr lang="it-IT" b="1" dirty="0"/>
              <a:t> </a:t>
            </a:r>
            <a:r>
              <a:rPr lang="it-IT" dirty="0"/>
              <a:t>e non in latino</a:t>
            </a:r>
          </a:p>
          <a:p>
            <a:endParaRPr lang="it-IT" dirty="0"/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D029911-A05E-7D48-97CC-B54CF26E7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4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8A20C0F-C0D3-6CCC-9A84-F74F8C554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45355A9E-C220-AD3A-5F47-22A95C724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</p:spTree>
    <p:extLst>
      <p:ext uri="{BB962C8B-B14F-4D97-AF65-F5344CB8AC3E}">
        <p14:creationId xmlns:p14="http://schemas.microsoft.com/office/powerpoint/2010/main" val="2441503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906B75A-0B34-2813-0209-93EBF2069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Chi parla il latino grammaticale nel medioevo?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1823573-B2A4-6B10-6986-B3904A181F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r>
              <a:rPr lang="it-IT" dirty="0"/>
              <a:t>Solo i chierici e la Chiesa continuano a usare il latino grammaticale come propria lingua.</a:t>
            </a:r>
          </a:p>
          <a:p>
            <a:endParaRPr lang="it-IT" dirty="0"/>
          </a:p>
          <a:p>
            <a:r>
              <a:rPr lang="it-IT" dirty="0"/>
              <a:t>Il Latino grammaticale diviene così la lingua di cultura del Medioevo, distinta dalla lingua dell’uso. 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8D539EF-B65C-49C7-C67C-BA2F49C40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5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D804ED-688A-C2C9-5442-CBA168B4B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225C1875-CD0B-0F6C-A246-CD03948F6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</p:spTree>
    <p:extLst>
      <p:ext uri="{BB962C8B-B14F-4D97-AF65-F5344CB8AC3E}">
        <p14:creationId xmlns:p14="http://schemas.microsoft.com/office/powerpoint/2010/main" val="2228197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7CB3000-5C34-3539-9F2C-6649BC7D5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dirty="0"/>
              <a:t>Il latino grammaticale come superstrato culturale europeo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DE9D632-3261-BBEB-0A41-0456DD83AC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r>
              <a:rPr lang="it-IT" dirty="0"/>
              <a:t>INTEGRU(M) &gt; </a:t>
            </a:r>
            <a:r>
              <a:rPr lang="it-IT" dirty="0" err="1"/>
              <a:t>it</a:t>
            </a:r>
            <a:r>
              <a:rPr lang="it-IT" dirty="0"/>
              <a:t>. intero; </a:t>
            </a:r>
            <a:r>
              <a:rPr lang="it-IT" dirty="0" err="1"/>
              <a:t>it</a:t>
            </a:r>
            <a:r>
              <a:rPr lang="it-IT" dirty="0"/>
              <a:t>. integro</a:t>
            </a:r>
          </a:p>
          <a:p>
            <a:endParaRPr lang="it-IT" dirty="0"/>
          </a:p>
          <a:p>
            <a:r>
              <a:rPr lang="it-IT" dirty="0"/>
              <a:t>VITIUM&gt; </a:t>
            </a:r>
            <a:r>
              <a:rPr lang="it-IT" dirty="0" err="1"/>
              <a:t>it</a:t>
            </a:r>
            <a:r>
              <a:rPr lang="it-IT" dirty="0"/>
              <a:t>. vizio; vezzo</a:t>
            </a:r>
          </a:p>
          <a:p>
            <a:endParaRPr lang="it-IT" dirty="0"/>
          </a:p>
          <a:p>
            <a:r>
              <a:rPr lang="it-IT" dirty="0"/>
              <a:t>Allotropi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B618E7B-08AA-266A-81B7-B0034699B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6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A1A6D1E-E59E-C6D7-F000-CBCA9155F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90A73C03-1EB2-5071-6385-7DCD6935A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</p:spTree>
    <p:extLst>
      <p:ext uri="{BB962C8B-B14F-4D97-AF65-F5344CB8AC3E}">
        <p14:creationId xmlns:p14="http://schemas.microsoft.com/office/powerpoint/2010/main" val="571860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CC67BD-9466-36B2-28D2-042B8294A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Le lingue romanze della </a:t>
            </a:r>
            <a:r>
              <a:rPr lang="it-IT" dirty="0" err="1"/>
              <a:t>francia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6F00190-6B86-72B6-5D83-F39FA68153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7552" y="1444752"/>
            <a:ext cx="6393568" cy="4956048"/>
          </a:xfrm>
        </p:spPr>
        <p:txBody>
          <a:bodyPr/>
          <a:lstStyle/>
          <a:p>
            <a:r>
              <a:rPr lang="it-IT" dirty="0"/>
              <a:t>Nell’area galloromanza (attuale Francia) nascono tre varietà linguistiche:</a:t>
            </a:r>
            <a:br>
              <a:rPr lang="it-IT" dirty="0"/>
            </a:br>
            <a:r>
              <a:rPr lang="it-IT" dirty="0"/>
              <a:t>- lingua d’oil, ossia il francese;</a:t>
            </a:r>
            <a:br>
              <a:rPr lang="it-IT" dirty="0"/>
            </a:br>
            <a:r>
              <a:rPr lang="it-IT" dirty="0"/>
              <a:t>- la lingua d’oc, ossia il provenzale</a:t>
            </a:r>
            <a:br>
              <a:rPr lang="it-IT" dirty="0"/>
            </a:br>
            <a:r>
              <a:rPr lang="it-IT" dirty="0"/>
              <a:t>- il franco-provenzale</a:t>
            </a:r>
            <a:br>
              <a:rPr lang="it-IT" dirty="0"/>
            </a:br>
            <a:r>
              <a:rPr lang="it-IT" dirty="0"/>
              <a:t>- </a:t>
            </a:r>
            <a:r>
              <a:rPr lang="it-IT" dirty="0" err="1"/>
              <a:t>oïl</a:t>
            </a:r>
            <a:r>
              <a:rPr lang="it-IT" dirty="0"/>
              <a:t>&lt; (H)OC ILLE</a:t>
            </a:r>
          </a:p>
          <a:p>
            <a:endParaRPr lang="it-IT" dirty="0"/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A6F92AC-AC72-E9EE-21D7-3F875F8E7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7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BB5487C-9E94-3F06-8CA5-A4BC71D40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953A7841-C3C8-0CEE-6E24-9EA308442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  <p:pic>
        <p:nvPicPr>
          <p:cNvPr id="8" name="Immagine 7" descr="Immagine che contiene testo, mappa, atlante&#10;&#10;Descrizione generata automaticamente">
            <a:extLst>
              <a:ext uri="{FF2B5EF4-FFF2-40B4-BE49-F238E27FC236}">
                <a16:creationId xmlns:a16="http://schemas.microsoft.com/office/drawing/2014/main" id="{E160D7BE-5703-485A-75C3-B0B8D756BE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1120" y="1444752"/>
            <a:ext cx="4321741" cy="444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2012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4C2AE76-9FF7-152E-A7CE-A47D9AC41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Francese – vocalismo tonico e finale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909237D-9754-6E46-A422-6C885233F9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Fenomeni del vocalismo tonico e finale</a:t>
            </a:r>
          </a:p>
          <a:p>
            <a:r>
              <a:rPr lang="it-IT" dirty="0"/>
              <a:t>Mare &gt; </a:t>
            </a:r>
            <a:r>
              <a:rPr lang="it-IT" i="1" dirty="0" err="1"/>
              <a:t>maer</a:t>
            </a:r>
            <a:r>
              <a:rPr lang="it-IT" dirty="0"/>
              <a:t> &gt;</a:t>
            </a:r>
            <a:r>
              <a:rPr lang="it-IT" i="1" dirty="0" err="1"/>
              <a:t>mer</a:t>
            </a:r>
            <a:r>
              <a:rPr lang="it-IT" dirty="0"/>
              <a:t> [</a:t>
            </a:r>
            <a:r>
              <a:rPr lang="it-IT" b="1" dirty="0"/>
              <a:t>a</a:t>
            </a:r>
            <a:r>
              <a:rPr lang="it-IT" dirty="0"/>
              <a:t> tonica in </a:t>
            </a:r>
            <a:r>
              <a:rPr lang="it-IT" dirty="0" err="1"/>
              <a:t>sill</a:t>
            </a:r>
            <a:r>
              <a:rPr lang="it-IT" dirty="0"/>
              <a:t>. </a:t>
            </a:r>
            <a:r>
              <a:rPr lang="it-IT" dirty="0" err="1"/>
              <a:t>lib</a:t>
            </a:r>
            <a:r>
              <a:rPr lang="it-IT" dirty="0"/>
              <a:t> &gt; </a:t>
            </a:r>
            <a:r>
              <a:rPr lang="it-IT" b="1" dirty="0"/>
              <a:t>e</a:t>
            </a:r>
            <a:r>
              <a:rPr lang="it-IT" dirty="0"/>
              <a:t>]</a:t>
            </a:r>
          </a:p>
          <a:p>
            <a:r>
              <a:rPr lang="it-IT" dirty="0" err="1"/>
              <a:t>Pěde</a:t>
            </a:r>
            <a:r>
              <a:rPr lang="it-IT" dirty="0"/>
              <a:t>(m) &gt; </a:t>
            </a:r>
            <a:r>
              <a:rPr lang="it-IT" i="1" dirty="0" err="1"/>
              <a:t>pied</a:t>
            </a:r>
            <a:r>
              <a:rPr lang="it-IT" i="1" dirty="0"/>
              <a:t> </a:t>
            </a:r>
            <a:r>
              <a:rPr lang="it-IT" dirty="0"/>
              <a:t>[</a:t>
            </a:r>
            <a:r>
              <a:rPr lang="it-IT" b="1" dirty="0"/>
              <a:t>e</a:t>
            </a:r>
            <a:r>
              <a:rPr lang="it-IT" dirty="0"/>
              <a:t> tonica aperta in </a:t>
            </a:r>
            <a:r>
              <a:rPr lang="it-IT" dirty="0" err="1"/>
              <a:t>sill</a:t>
            </a:r>
            <a:r>
              <a:rPr lang="it-IT" dirty="0"/>
              <a:t>. </a:t>
            </a:r>
            <a:r>
              <a:rPr lang="it-IT" dirty="0" err="1"/>
              <a:t>lib</a:t>
            </a:r>
            <a:r>
              <a:rPr lang="it-IT" dirty="0"/>
              <a:t>  &gt;</a:t>
            </a:r>
            <a:r>
              <a:rPr lang="it-IT" b="1" dirty="0"/>
              <a:t> </a:t>
            </a:r>
            <a:r>
              <a:rPr lang="it-IT" b="1" dirty="0" err="1"/>
              <a:t>ie</a:t>
            </a:r>
            <a:r>
              <a:rPr lang="it-IT" dirty="0"/>
              <a:t>]</a:t>
            </a:r>
          </a:p>
          <a:p>
            <a:r>
              <a:rPr lang="it-IT" dirty="0" err="1"/>
              <a:t>Rēge</a:t>
            </a:r>
            <a:r>
              <a:rPr lang="it-IT" dirty="0"/>
              <a:t>(m) &gt; </a:t>
            </a:r>
            <a:r>
              <a:rPr lang="it-IT" i="1" dirty="0" err="1"/>
              <a:t>roi</a:t>
            </a:r>
            <a:r>
              <a:rPr lang="it-IT" dirty="0"/>
              <a:t>, [</a:t>
            </a:r>
            <a:r>
              <a:rPr lang="it-IT" b="1" dirty="0"/>
              <a:t>e</a:t>
            </a:r>
            <a:r>
              <a:rPr lang="it-IT" dirty="0"/>
              <a:t> tonica chiusa in </a:t>
            </a:r>
            <a:r>
              <a:rPr lang="it-IT" dirty="0" err="1"/>
              <a:t>sill</a:t>
            </a:r>
            <a:r>
              <a:rPr lang="it-IT" dirty="0"/>
              <a:t>. </a:t>
            </a:r>
            <a:r>
              <a:rPr lang="it-IT" dirty="0" err="1"/>
              <a:t>lib</a:t>
            </a:r>
            <a:r>
              <a:rPr lang="it-IT" dirty="0"/>
              <a:t>. &gt; </a:t>
            </a:r>
            <a:r>
              <a:rPr lang="it-IT" b="1" dirty="0"/>
              <a:t>oi</a:t>
            </a:r>
            <a:r>
              <a:rPr lang="it-IT" dirty="0"/>
              <a:t>]</a:t>
            </a:r>
          </a:p>
          <a:p>
            <a:r>
              <a:rPr lang="it-IT" dirty="0" err="1"/>
              <a:t>Mŏla</a:t>
            </a:r>
            <a:r>
              <a:rPr lang="it-IT" dirty="0"/>
              <a:t> &gt; </a:t>
            </a:r>
            <a:r>
              <a:rPr lang="it-IT" i="1" dirty="0" err="1"/>
              <a:t>muele</a:t>
            </a:r>
            <a:r>
              <a:rPr lang="it-IT" i="1" dirty="0"/>
              <a:t> </a:t>
            </a:r>
            <a:r>
              <a:rPr lang="it-IT" dirty="0"/>
              <a:t>&gt; </a:t>
            </a:r>
            <a:r>
              <a:rPr lang="it-IT" dirty="0" err="1"/>
              <a:t>meule</a:t>
            </a:r>
            <a:r>
              <a:rPr lang="it-IT" dirty="0"/>
              <a:t> [</a:t>
            </a:r>
            <a:r>
              <a:rPr lang="it-IT" b="1" dirty="0"/>
              <a:t>o</a:t>
            </a:r>
            <a:r>
              <a:rPr lang="it-IT" dirty="0"/>
              <a:t> tonica aperta in </a:t>
            </a:r>
            <a:r>
              <a:rPr lang="it-IT" dirty="0" err="1"/>
              <a:t>sill</a:t>
            </a:r>
            <a:r>
              <a:rPr lang="it-IT" dirty="0"/>
              <a:t>. </a:t>
            </a:r>
            <a:r>
              <a:rPr lang="it-IT" dirty="0" err="1"/>
              <a:t>lib</a:t>
            </a:r>
            <a:r>
              <a:rPr lang="it-IT" dirty="0"/>
              <a:t>. &gt; </a:t>
            </a:r>
            <a:r>
              <a:rPr lang="it-IT" b="1" dirty="0"/>
              <a:t>uè</a:t>
            </a:r>
            <a:r>
              <a:rPr lang="it-IT" dirty="0"/>
              <a:t> &gt; </a:t>
            </a:r>
            <a:r>
              <a:rPr lang="it-IT" b="1" dirty="0" err="1"/>
              <a:t>eu</a:t>
            </a:r>
            <a:r>
              <a:rPr lang="it-IT" dirty="0"/>
              <a:t>]</a:t>
            </a:r>
          </a:p>
          <a:p>
            <a:r>
              <a:rPr lang="it-IT" dirty="0" err="1"/>
              <a:t>Flōre</a:t>
            </a:r>
            <a:r>
              <a:rPr lang="it-IT" dirty="0"/>
              <a:t>(m) &gt; </a:t>
            </a:r>
            <a:r>
              <a:rPr lang="it-IT" dirty="0" err="1"/>
              <a:t>fleur</a:t>
            </a:r>
            <a:r>
              <a:rPr lang="it-IT" dirty="0"/>
              <a:t> [</a:t>
            </a:r>
            <a:r>
              <a:rPr lang="it-IT" b="1" dirty="0"/>
              <a:t>o</a:t>
            </a:r>
            <a:r>
              <a:rPr lang="it-IT" dirty="0"/>
              <a:t> tonica chiusa in </a:t>
            </a:r>
            <a:r>
              <a:rPr lang="it-IT" dirty="0" err="1"/>
              <a:t>sill</a:t>
            </a:r>
            <a:r>
              <a:rPr lang="it-IT" dirty="0"/>
              <a:t>. </a:t>
            </a:r>
            <a:r>
              <a:rPr lang="it-IT" dirty="0" err="1"/>
              <a:t>lib</a:t>
            </a:r>
            <a:r>
              <a:rPr lang="it-IT" dirty="0"/>
              <a:t>.&gt; </a:t>
            </a:r>
            <a:r>
              <a:rPr lang="it-IT" b="1" dirty="0" err="1"/>
              <a:t>ou</a:t>
            </a:r>
            <a:r>
              <a:rPr lang="it-IT" dirty="0"/>
              <a:t>&gt;</a:t>
            </a:r>
            <a:r>
              <a:rPr lang="it-IT" b="1" dirty="0" err="1"/>
              <a:t>eu</a:t>
            </a:r>
            <a:r>
              <a:rPr lang="it-IT" dirty="0"/>
              <a:t>]</a:t>
            </a:r>
          </a:p>
          <a:p>
            <a:r>
              <a:rPr lang="it-IT" dirty="0"/>
              <a:t>Tutte le vocali finali cadono fuorché la </a:t>
            </a:r>
            <a:r>
              <a:rPr lang="it-IT" b="1" dirty="0"/>
              <a:t>a</a:t>
            </a:r>
            <a:r>
              <a:rPr lang="it-IT" dirty="0"/>
              <a:t> che &gt; </a:t>
            </a:r>
            <a:r>
              <a:rPr lang="it-IT" b="1" dirty="0"/>
              <a:t>e</a:t>
            </a:r>
            <a:r>
              <a:rPr lang="it-IT" dirty="0"/>
              <a:t>  </a:t>
            </a:r>
            <a:r>
              <a:rPr lang="it-IT" dirty="0" err="1"/>
              <a:t>historia</a:t>
            </a:r>
            <a:r>
              <a:rPr lang="it-IT" dirty="0"/>
              <a:t> &gt; histoire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D5E8921-B1E5-955F-A5DA-81D109A80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8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C62B8ED-19BA-76B2-9658-8D1BE1365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016AC344-6DD5-0E92-5B93-6CD730600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</p:spTree>
    <p:extLst>
      <p:ext uri="{BB962C8B-B14F-4D97-AF65-F5344CB8AC3E}">
        <p14:creationId xmlns:p14="http://schemas.microsoft.com/office/powerpoint/2010/main" val="34878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23C4AE9-3ADE-40A9-DEBD-2475A7F68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Francese – fenomeni del consonantismo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D43C21A-0CCE-D2D2-16D3-2AB065831D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it-IT" altLang="it-IT" dirty="0"/>
              <a:t>SE</a:t>
            </a:r>
            <a:r>
              <a:rPr lang="it-IT" altLang="it-IT" b="1" dirty="0"/>
              <a:t>C</a:t>
            </a:r>
            <a:r>
              <a:rPr lang="it-IT" altLang="it-IT" dirty="0"/>
              <a:t>URUM&gt; </a:t>
            </a:r>
            <a:r>
              <a:rPr lang="it-IT" altLang="it-IT" dirty="0" err="1"/>
              <a:t>seur</a:t>
            </a:r>
            <a:r>
              <a:rPr lang="it-IT" altLang="it-IT" dirty="0"/>
              <a:t>&gt; sur</a:t>
            </a:r>
            <a:endParaRPr lang="it-IT" altLang="it-IT" sz="2800" i="1" dirty="0"/>
          </a:p>
          <a:p>
            <a:pPr eaLnBrk="1" hangingPunct="1">
              <a:lnSpc>
                <a:spcPct val="8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it-IT" altLang="it-IT" sz="2800" dirty="0"/>
              <a:t>LU</a:t>
            </a:r>
            <a:r>
              <a:rPr lang="it-IT" altLang="it-IT" sz="2800" b="1" dirty="0"/>
              <a:t>P</a:t>
            </a:r>
            <a:r>
              <a:rPr lang="it-IT" altLang="it-IT" sz="2800" dirty="0"/>
              <a:t>AM &gt; </a:t>
            </a:r>
            <a:r>
              <a:rPr lang="it-IT" altLang="it-IT" sz="2800" i="1" dirty="0" err="1"/>
              <a:t>loube</a:t>
            </a:r>
            <a:r>
              <a:rPr lang="it-IT" altLang="it-IT" sz="2800" dirty="0"/>
              <a:t> &gt; </a:t>
            </a:r>
            <a:r>
              <a:rPr lang="it-IT" altLang="it-IT" sz="2800" i="1" dirty="0" err="1"/>
              <a:t>louve</a:t>
            </a:r>
            <a:endParaRPr lang="it-IT" altLang="it-IT" sz="2800" dirty="0"/>
          </a:p>
          <a:p>
            <a:pPr>
              <a:lnSpc>
                <a:spcPct val="8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it-IT" altLang="it-IT" sz="2800" dirty="0"/>
              <a:t>VI</a:t>
            </a:r>
            <a:r>
              <a:rPr lang="it-IT" altLang="it-IT" sz="2800" b="1" dirty="0"/>
              <a:t>T</a:t>
            </a:r>
            <a:r>
              <a:rPr lang="it-IT" altLang="it-IT" sz="2800" dirty="0"/>
              <a:t>A &gt; </a:t>
            </a:r>
            <a:r>
              <a:rPr lang="it-IT" altLang="it-IT" sz="2800" i="1" dirty="0"/>
              <a:t>vie</a:t>
            </a:r>
          </a:p>
          <a:p>
            <a:pPr>
              <a:lnSpc>
                <a:spcPct val="8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it-IT" altLang="it-IT" dirty="0"/>
              <a:t>RU</a:t>
            </a:r>
            <a:r>
              <a:rPr lang="it-IT" altLang="it-IT" b="1" dirty="0"/>
              <a:t>G</a:t>
            </a:r>
            <a:r>
              <a:rPr lang="it-IT" altLang="it-IT" dirty="0"/>
              <a:t>AM &gt; rue</a:t>
            </a:r>
          </a:p>
          <a:p>
            <a:pPr>
              <a:lnSpc>
                <a:spcPct val="8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it-IT" altLang="it-IT" dirty="0"/>
              <a:t>CA</a:t>
            </a:r>
            <a:r>
              <a:rPr lang="it-IT" altLang="it-IT" b="1" dirty="0"/>
              <a:t>B</a:t>
            </a:r>
            <a:r>
              <a:rPr lang="it-IT" altLang="it-IT" dirty="0"/>
              <a:t>ALLARIUM&gt; </a:t>
            </a:r>
            <a:r>
              <a:rPr lang="it-IT" altLang="it-IT" i="1" u="sng" dirty="0" err="1"/>
              <a:t>ch</a:t>
            </a:r>
            <a:r>
              <a:rPr lang="it-IT" altLang="it-IT" i="1" dirty="0" err="1"/>
              <a:t>evalier</a:t>
            </a:r>
            <a:endParaRPr lang="it-IT" altLang="it-IT" sz="2800" dirty="0"/>
          </a:p>
          <a:p>
            <a:pPr eaLnBrk="1" hangingPunct="1">
              <a:lnSpc>
                <a:spcPct val="8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it-IT" altLang="it-IT" sz="2800" dirty="0"/>
              <a:t>AU</a:t>
            </a:r>
            <a:r>
              <a:rPr lang="it-IT" altLang="it-IT" sz="2800" b="1" dirty="0"/>
              <a:t>D</a:t>
            </a:r>
            <a:r>
              <a:rPr lang="it-IT" altLang="it-IT" sz="2800" dirty="0"/>
              <a:t>IRE &gt; </a:t>
            </a:r>
            <a:r>
              <a:rPr lang="it-IT" altLang="it-IT" sz="2800" i="1" dirty="0" err="1"/>
              <a:t>ouir</a:t>
            </a:r>
            <a:br>
              <a:rPr lang="it-IT" altLang="it-IT" sz="2800" dirty="0"/>
            </a:br>
            <a:endParaRPr lang="it-IT" altLang="it-IT" sz="2800" dirty="0"/>
          </a:p>
          <a:p>
            <a:pPr eaLnBrk="1" hangingPunct="1">
              <a:lnSpc>
                <a:spcPct val="8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it-IT" altLang="it-IT" sz="2800" dirty="0"/>
              <a:t>NO</a:t>
            </a:r>
            <a:r>
              <a:rPr lang="it-IT" altLang="it-IT" sz="2800" b="1" dirty="0"/>
              <a:t>CT</a:t>
            </a:r>
            <a:r>
              <a:rPr lang="it-IT" altLang="it-IT" sz="2800" dirty="0"/>
              <a:t>E(M) &gt; </a:t>
            </a:r>
            <a:r>
              <a:rPr lang="it-IT" altLang="it-IT" sz="2800" i="1" dirty="0" err="1"/>
              <a:t>noit</a:t>
            </a:r>
            <a:endParaRPr lang="it-IT" altLang="it-IT" sz="2800" i="1" dirty="0"/>
          </a:p>
          <a:p>
            <a:pPr eaLnBrk="1" hangingPunct="1">
              <a:lnSpc>
                <a:spcPct val="8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it-IT" altLang="it-IT" sz="2800" dirty="0"/>
              <a:t>DI</a:t>
            </a:r>
            <a:r>
              <a:rPr lang="it-IT" altLang="it-IT" sz="2800" b="1" dirty="0"/>
              <a:t>G</a:t>
            </a:r>
            <a:r>
              <a:rPr lang="it-IT" altLang="it-IT" sz="2800" dirty="0"/>
              <a:t>I</a:t>
            </a:r>
            <a:r>
              <a:rPr lang="it-IT" altLang="it-IT" sz="2800" b="1" dirty="0"/>
              <a:t>T</a:t>
            </a:r>
            <a:r>
              <a:rPr lang="it-IT" altLang="it-IT" sz="2800" dirty="0"/>
              <a:t>U(M) &gt; </a:t>
            </a:r>
            <a:r>
              <a:rPr lang="it-IT" altLang="it-IT" sz="2800" dirty="0" err="1"/>
              <a:t>di</a:t>
            </a:r>
            <a:r>
              <a:rPr lang="it-IT" altLang="it-IT" sz="2800" b="1" dirty="0" err="1"/>
              <a:t>gt</a:t>
            </a:r>
            <a:r>
              <a:rPr lang="it-IT" altLang="it-IT" sz="2800" dirty="0" err="1"/>
              <a:t>u</a:t>
            </a:r>
            <a:r>
              <a:rPr lang="it-IT" altLang="it-IT" sz="2800" dirty="0"/>
              <a:t> &gt; </a:t>
            </a:r>
            <a:r>
              <a:rPr lang="it-IT" altLang="it-IT" sz="2800" i="1" dirty="0" err="1"/>
              <a:t>doit</a:t>
            </a:r>
            <a:r>
              <a:rPr lang="it-IT" altLang="it-IT" sz="2800" dirty="0"/>
              <a:t> (mod. </a:t>
            </a:r>
            <a:r>
              <a:rPr lang="it-IT" altLang="it-IT" sz="2800" i="1" dirty="0" err="1"/>
              <a:t>doigt</a:t>
            </a:r>
            <a:r>
              <a:rPr lang="it-IT" altLang="it-IT" sz="2800" dirty="0"/>
              <a:t>)</a:t>
            </a:r>
          </a:p>
          <a:p>
            <a:pPr eaLnBrk="1" hangingPunct="1">
              <a:lnSpc>
                <a:spcPct val="8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it-IT" altLang="it-IT" sz="2800" dirty="0"/>
              <a:t>FRI</a:t>
            </a:r>
            <a:r>
              <a:rPr lang="it-IT" altLang="it-IT" sz="2800" b="1" dirty="0"/>
              <a:t>G</a:t>
            </a:r>
            <a:r>
              <a:rPr lang="it-IT" altLang="it-IT" sz="2800" dirty="0"/>
              <a:t>I</a:t>
            </a:r>
            <a:r>
              <a:rPr lang="it-IT" altLang="it-IT" sz="2800" b="1" dirty="0"/>
              <a:t>D</a:t>
            </a:r>
            <a:r>
              <a:rPr lang="it-IT" altLang="it-IT" sz="2800" dirty="0"/>
              <a:t>U(M) &gt; </a:t>
            </a:r>
            <a:r>
              <a:rPr lang="it-IT" altLang="it-IT" sz="2800" dirty="0" err="1"/>
              <a:t>fri</a:t>
            </a:r>
            <a:r>
              <a:rPr lang="it-IT" altLang="it-IT" sz="2800" b="1" dirty="0" err="1"/>
              <a:t>gd</a:t>
            </a:r>
            <a:r>
              <a:rPr lang="it-IT" altLang="it-IT" sz="2800" dirty="0" err="1"/>
              <a:t>um</a:t>
            </a:r>
            <a:r>
              <a:rPr lang="it-IT" altLang="it-IT" sz="2800" dirty="0"/>
              <a:t> &gt; </a:t>
            </a:r>
            <a:r>
              <a:rPr lang="it-IT" altLang="it-IT" sz="2800" i="1" dirty="0" err="1"/>
              <a:t>froid</a:t>
            </a:r>
            <a:endParaRPr lang="it-IT" altLang="it-IT" sz="2800" i="1" dirty="0"/>
          </a:p>
          <a:p>
            <a:pPr eaLnBrk="1" hangingPunct="1">
              <a:lnSpc>
                <a:spcPct val="8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it-IT" altLang="it-IT" sz="2800" dirty="0"/>
              <a:t>-</a:t>
            </a:r>
            <a:r>
              <a:rPr lang="it-IT" altLang="it-IT" sz="2800" b="1" dirty="0"/>
              <a:t>m</a:t>
            </a:r>
            <a:r>
              <a:rPr lang="it-IT" altLang="it-IT" sz="2800" dirty="0"/>
              <a:t> sopravvive solo nei monosillabi: REM&gt; </a:t>
            </a:r>
            <a:r>
              <a:rPr lang="it-IT" altLang="it-IT" sz="2800" i="1" dirty="0" err="1"/>
              <a:t>rien</a:t>
            </a:r>
            <a:endParaRPr lang="it-IT" altLang="it-IT" sz="2800" i="1" dirty="0"/>
          </a:p>
          <a:p>
            <a:pPr eaLnBrk="1" hangingPunct="1">
              <a:lnSpc>
                <a:spcPct val="8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it-IT" altLang="it-IT" sz="2800" dirty="0"/>
              <a:t>-</a:t>
            </a:r>
            <a:r>
              <a:rPr lang="it-IT" altLang="it-IT" sz="2800" b="1" dirty="0"/>
              <a:t>s</a:t>
            </a:r>
            <a:r>
              <a:rPr lang="it-IT" altLang="it-IT" sz="2800" dirty="0"/>
              <a:t> e –</a:t>
            </a:r>
            <a:r>
              <a:rPr lang="it-IT" altLang="it-IT" sz="2800" b="1" dirty="0"/>
              <a:t>t</a:t>
            </a:r>
            <a:r>
              <a:rPr lang="it-IT" altLang="it-IT" sz="2800" dirty="0"/>
              <a:t> scritte e pronunciate fino al XIII secolo</a:t>
            </a:r>
          </a:p>
          <a:p>
            <a:pPr eaLnBrk="1" hangingPunct="1">
              <a:lnSpc>
                <a:spcPct val="8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it-IT" altLang="it-IT" sz="2800" dirty="0"/>
              <a:t>Tutte le finali secondarie cadono se non precedute da consonante; se precedute da vocale, le sonore passano alle corrispondenti sorde:</a:t>
            </a:r>
          </a:p>
          <a:p>
            <a:pPr eaLnBrk="1" hangingPunct="1">
              <a:lnSpc>
                <a:spcPct val="8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it-IT" altLang="it-IT" sz="2800" dirty="0"/>
              <a:t>na</a:t>
            </a:r>
            <a:r>
              <a:rPr lang="it-IT" altLang="it-IT" sz="2800" b="1" dirty="0"/>
              <a:t>v</a:t>
            </a:r>
            <a:r>
              <a:rPr lang="it-IT" altLang="it-IT" sz="2800" dirty="0"/>
              <a:t>e(m) &gt; </a:t>
            </a:r>
            <a:r>
              <a:rPr lang="it-IT" altLang="it-IT" sz="2800" i="1" dirty="0" err="1"/>
              <a:t>nef</a:t>
            </a:r>
            <a:endParaRPr lang="it-IT" altLang="it-IT" sz="2800" i="1" dirty="0"/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8325686-C348-B25D-A707-F2BA85712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9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C1FD6C6-D447-CD86-9FB3-A0AE7FEDA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2821CB44-FC4E-8C38-DDEF-D2775FF4B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2024 2025</a:t>
            </a:r>
          </a:p>
        </p:txBody>
      </p:sp>
    </p:spTree>
    <p:extLst>
      <p:ext uri="{BB962C8B-B14F-4D97-AF65-F5344CB8AC3E}">
        <p14:creationId xmlns:p14="http://schemas.microsoft.com/office/powerpoint/2010/main" val="10848071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Custom 33">
      <a:dk1>
        <a:srgbClr val="000000"/>
      </a:dk1>
      <a:lt1>
        <a:srgbClr val="FFFFFF"/>
      </a:lt1>
      <a:dk2>
        <a:srgbClr val="59512B"/>
      </a:dk2>
      <a:lt2>
        <a:srgbClr val="E7E4E6"/>
      </a:lt2>
      <a:accent1>
        <a:srgbClr val="F8F4EC"/>
      </a:accent1>
      <a:accent2>
        <a:srgbClr val="474134"/>
      </a:accent2>
      <a:accent3>
        <a:srgbClr val="E5E0D8"/>
      </a:accent3>
      <a:accent4>
        <a:srgbClr val="B6A592"/>
      </a:accent4>
      <a:accent5>
        <a:srgbClr val="F4F0ED"/>
      </a:accent5>
      <a:accent6>
        <a:srgbClr val="CEC5A7"/>
      </a:accent6>
      <a:hlink>
        <a:srgbClr val="827D57"/>
      </a:hlink>
      <a:folHlink>
        <a:srgbClr val="867052"/>
      </a:folHlink>
    </a:clrScheme>
    <a:fontScheme name="Custom 31">
      <a:majorFont>
        <a:latin typeface="Felix Titling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89230320.tgt.Office_68493487_TF33492763_Win32_OJ112356438.potx" id="{C7ED3A84-B593-4882-820F-78D0EA7DEF4A}" vid="{DA9ADBA3-CDC8-453E-B2C7-0E6BDBF6C097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5" ma:contentTypeDescription="Create a new document." ma:contentTypeScope="" ma:versionID="e02306daf00165b375dc6a58966960b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df88fb76bf5f555224557953949c1ec9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C741A42-9646-4B63-A6BC-7DA2EE5F87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39B373E-6FDE-4773-A0C6-CDA9846E30C9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CBB8FCA9-2C7D-45A4-87C8-02C272E9F4DD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Design città</Template>
  <TotalTime>8546</TotalTime>
  <Words>2509</Words>
  <Application>Microsoft Office PowerPoint</Application>
  <PresentationFormat>Widescreen</PresentationFormat>
  <Paragraphs>348</Paragraphs>
  <Slides>37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37</vt:i4>
      </vt:variant>
    </vt:vector>
  </HeadingPairs>
  <TitlesOfParts>
    <vt:vector size="44" baseType="lpstr">
      <vt:lpstr>Arial</vt:lpstr>
      <vt:lpstr>Avenir Next LT Pro</vt:lpstr>
      <vt:lpstr>Calibri</vt:lpstr>
      <vt:lpstr>Felix Titling</vt:lpstr>
      <vt:lpstr>Gill Sans Nova Light</vt:lpstr>
      <vt:lpstr>Wingdings</vt:lpstr>
      <vt:lpstr>Tema di Office</vt:lpstr>
      <vt:lpstr>Filologia romanza</vt:lpstr>
      <vt:lpstr>Il concilio di Tours – 813 </vt:lpstr>
      <vt:lpstr>Implicazioni del deliberato del concilio di Tours</vt:lpstr>
      <vt:lpstr>Perché si rompe l’unità linguistica latina europea?</vt:lpstr>
      <vt:lpstr>Chi parla il latino grammaticale nel medioevo?</vt:lpstr>
      <vt:lpstr>Il latino grammaticale come superstrato culturale europeo</vt:lpstr>
      <vt:lpstr>Le lingue romanze della francia</vt:lpstr>
      <vt:lpstr>Francese – vocalismo tonico e finale</vt:lpstr>
      <vt:lpstr>Francese – fenomeni del consonantismo</vt:lpstr>
      <vt:lpstr>Francese – la declinazione / 1</vt:lpstr>
      <vt:lpstr>Francese – la declinazione / 2</vt:lpstr>
      <vt:lpstr>Provenzale - vocalismo</vt:lpstr>
      <vt:lpstr>Provenzale consonantismo</vt:lpstr>
      <vt:lpstr>Provenzale morfologia</vt:lpstr>
      <vt:lpstr>Le lingue romanze della spagna</vt:lpstr>
      <vt:lpstr>Spagnolo (castgliano) - vocalismo</vt:lpstr>
      <vt:lpstr>Spagnolo- consonantismo</vt:lpstr>
      <vt:lpstr>Spagnolo morfologia – il verbo</vt:lpstr>
      <vt:lpstr>Catalano - vocalismo</vt:lpstr>
      <vt:lpstr>Catalano – consonantismo - morfologia</vt:lpstr>
      <vt:lpstr>Portoghese- vocalismo</vt:lpstr>
      <vt:lpstr>Portoghese-consonantismo</vt:lpstr>
      <vt:lpstr>PORTOGHESE - MORFOLOGIA</vt:lpstr>
      <vt:lpstr>Situazione linguistica della sardegna</vt:lpstr>
      <vt:lpstr>Sardo – vocalismo tonico</vt:lpstr>
      <vt:lpstr>Sardo- vocalismo finale</vt:lpstr>
      <vt:lpstr>sardo - consonantismo</vt:lpstr>
      <vt:lpstr>Sardo-morfologia</vt:lpstr>
      <vt:lpstr>Lingue romanze in italia</vt:lpstr>
      <vt:lpstr>ITALIANO - dialettologia</vt:lpstr>
      <vt:lpstr>Dialetti settentrionali / 1 </vt:lpstr>
      <vt:lpstr>Dialetti settentrionali / 2 </vt:lpstr>
      <vt:lpstr>Dialetti toscani </vt:lpstr>
      <vt:lpstr>Caratteristiche dell’italiano</vt:lpstr>
      <vt:lpstr>Dialetti centro-meridionali / 1</vt:lpstr>
      <vt:lpstr>Dialetti centro-meridionali 2</vt:lpstr>
      <vt:lpstr>Dialetti siculi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Filologia romanza</dc:title>
  <dc:creator>Paolo Giovanni Maninchedda</dc:creator>
  <cp:lastModifiedBy>User</cp:lastModifiedBy>
  <cp:revision>179</cp:revision>
  <dcterms:created xsi:type="dcterms:W3CDTF">2023-09-06T14:53:07Z</dcterms:created>
  <dcterms:modified xsi:type="dcterms:W3CDTF">2024-11-04T19:05:34Z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