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3.jpg" ContentType="image/jpg"/>
  <Override PartName="/ppt/media/image4.jpg" ContentType="image/jpg"/>
  <Override PartName="/ppt/media/image5.jpg" ContentType="image/jpg"/>
  <Override PartName="/ppt/media/image6.jpg" ContentType="image/jpg"/>
  <Override PartName="/ppt/media/image9.jpg" ContentType="image/jpg"/>
  <Override PartName="/ppt/media/image10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432" r:id="rId2"/>
    <p:sldId id="376" r:id="rId3"/>
    <p:sldId id="382" r:id="rId4"/>
    <p:sldId id="377" r:id="rId5"/>
    <p:sldId id="378" r:id="rId6"/>
    <p:sldId id="379" r:id="rId7"/>
    <p:sldId id="380" r:id="rId8"/>
    <p:sldId id="424" r:id="rId9"/>
    <p:sldId id="381" r:id="rId10"/>
    <p:sldId id="384" r:id="rId11"/>
    <p:sldId id="385" r:id="rId12"/>
    <p:sldId id="425" r:id="rId13"/>
    <p:sldId id="393" r:id="rId14"/>
    <p:sldId id="386" r:id="rId15"/>
    <p:sldId id="387" r:id="rId16"/>
    <p:sldId id="388" r:id="rId17"/>
    <p:sldId id="389" r:id="rId18"/>
    <p:sldId id="390" r:id="rId19"/>
    <p:sldId id="426" r:id="rId20"/>
    <p:sldId id="391" r:id="rId21"/>
    <p:sldId id="392" r:id="rId22"/>
    <p:sldId id="394" r:id="rId23"/>
    <p:sldId id="395" r:id="rId24"/>
    <p:sldId id="396" r:id="rId25"/>
    <p:sldId id="427" r:id="rId26"/>
    <p:sldId id="397" r:id="rId27"/>
    <p:sldId id="428" r:id="rId28"/>
    <p:sldId id="398" r:id="rId29"/>
    <p:sldId id="399" r:id="rId30"/>
    <p:sldId id="400" r:id="rId31"/>
    <p:sldId id="401" r:id="rId32"/>
    <p:sldId id="402" r:id="rId33"/>
    <p:sldId id="403" r:id="rId34"/>
    <p:sldId id="404" r:id="rId35"/>
    <p:sldId id="405" r:id="rId36"/>
    <p:sldId id="406" r:id="rId37"/>
    <p:sldId id="407" r:id="rId38"/>
    <p:sldId id="408" r:id="rId39"/>
    <p:sldId id="429" r:id="rId40"/>
    <p:sldId id="409" r:id="rId41"/>
    <p:sldId id="410" r:id="rId42"/>
    <p:sldId id="411" r:id="rId43"/>
    <p:sldId id="412" r:id="rId44"/>
    <p:sldId id="413" r:id="rId45"/>
    <p:sldId id="414" r:id="rId46"/>
    <p:sldId id="415" r:id="rId47"/>
    <p:sldId id="416" r:id="rId48"/>
    <p:sldId id="417" r:id="rId49"/>
    <p:sldId id="430" r:id="rId50"/>
    <p:sldId id="418" r:id="rId51"/>
    <p:sldId id="419" r:id="rId52"/>
    <p:sldId id="420" r:id="rId53"/>
    <p:sldId id="421" r:id="rId54"/>
    <p:sldId id="422" r:id="rId55"/>
    <p:sldId id="423" r:id="rId56"/>
    <p:sldId id="374" r:id="rId5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5EAE7-A4C3-4BC5-827B-A84C01EB5DE7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3E72-2DC0-4188-8E5E-19C9D367A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5394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22815FE-BC4D-474E-9AA3-6983BC3D877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6421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63AB37-2070-4349-9B84-E2C9F60B29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5B0577E-B01A-48BC-BA76-12CE1FB006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7FAD10-A75B-4749-98EE-55907C52D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EC112F-6AAE-4647-98E6-34CB94035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303A66E-B7C2-4CBE-8D2A-C42DEAFD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782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6C3276-5147-4BE0-A6AA-FA85DFFCC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B1C73DE-03BB-4388-A978-7C69A81942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C605BF-9F11-4261-BDC5-F1C5481D8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98F6F0-3623-4868-99B4-397096ADD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857187-4A08-4EE1-A188-B787EF228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816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E5138BF-37B4-44B7-B17E-714C4D338C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7BB283-FC57-40A6-83F4-CA3E5B49C3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34B1EFF-A3AE-43A7-A18E-B688BD7ED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E7205A6-566B-499E-B2DE-36824AF2A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B98E9F-D81F-4B50-BFA0-0006B085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5871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id="{0177DF1D-D731-86FC-22F9-00221AD8C2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9143" y="440217"/>
            <a:ext cx="9613711" cy="2327086"/>
          </a:xfrm>
          <a:ln w="15875">
            <a:solidFill>
              <a:schemeClr val="accent1"/>
            </a:solidFill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7A4FE67-D925-EFE3-2BA5-C28DA7C03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236976"/>
            <a:ext cx="6867144" cy="2386584"/>
          </a:xfrm>
        </p:spPr>
        <p:txBody>
          <a:bodyPr rtlCol="0" anchor="b">
            <a:noAutofit/>
          </a:bodyPr>
          <a:lstStyle>
            <a:lvl1pPr algn="l">
              <a:defRPr lang="it-IT" sz="66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D58524-513B-3FD2-4ED0-CB0CA3A3DF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27648" y="5971032"/>
            <a:ext cx="3776472" cy="530352"/>
          </a:xfrm>
        </p:spPr>
        <p:txBody>
          <a:bodyPr rtlCol="0">
            <a:noAutofit/>
          </a:bodyPr>
          <a:lstStyle>
            <a:lvl1pPr marL="0" indent="0" algn="ctr">
              <a:buNone/>
              <a:defRPr lang="it-IT" sz="2000">
                <a:solidFill>
                  <a:schemeClr val="accent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AAA2A54F-058C-EF24-C892-91614AF2D7E8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1A313A15-57C2-5BD9-DE2B-442792010C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09D750DB-651A-3C95-E822-712897C2D5A4}"/>
              </a:ext>
            </a:extLst>
          </p:cNvPr>
          <p:cNvCxnSpPr>
            <a:cxnSpLocks/>
          </p:cNvCxnSpPr>
          <p:nvPr userDrawn="1"/>
        </p:nvCxnSpPr>
        <p:spPr>
          <a:xfrm>
            <a:off x="398366" y="3226467"/>
            <a:ext cx="11395267" cy="443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6136281F-EE75-A92A-B85E-00B02B5C0B67}"/>
              </a:ext>
            </a:extLst>
          </p:cNvPr>
          <p:cNvCxnSpPr>
            <a:cxnSpLocks/>
          </p:cNvCxnSpPr>
          <p:nvPr userDrawn="1"/>
        </p:nvCxnSpPr>
        <p:spPr>
          <a:xfrm>
            <a:off x="-11430" y="6165891"/>
            <a:ext cx="6339792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F5B98AA9-64E2-C5F9-3E90-D02F312EDC52}"/>
              </a:ext>
            </a:extLst>
          </p:cNvPr>
          <p:cNvCxnSpPr>
            <a:cxnSpLocks/>
          </p:cNvCxnSpPr>
          <p:nvPr userDrawn="1"/>
        </p:nvCxnSpPr>
        <p:spPr>
          <a:xfrm>
            <a:off x="10103564" y="6165891"/>
            <a:ext cx="208843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4749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immagine 7">
            <a:extLst>
              <a:ext uri="{FF2B5EF4-FFF2-40B4-BE49-F238E27FC236}">
                <a16:creationId xmlns:a16="http://schemas.microsoft.com/office/drawing/2014/main" id="{F32D5F1B-4B4F-5C42-0EFC-AE54D2C4EC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/>
          <a:lstStyle>
            <a:lvl1pPr marL="0" indent="0">
              <a:buNone/>
              <a:defRPr lang="it-IT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E63A1AE-C2A2-3984-EE25-E51E8DD6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1188720"/>
            <a:ext cx="9171432" cy="4480560"/>
          </a:xfrm>
          <a:ln w="15875">
            <a:solidFill>
              <a:schemeClr val="accent1"/>
            </a:solidFill>
          </a:ln>
        </p:spPr>
        <p:txBody>
          <a:bodyPr lIns="365760" bIns="640080" rtlCol="0" anchor="ctr"/>
          <a:lstStyle>
            <a:lvl1pPr>
              <a:defRPr lang="it-IT" sz="72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27A141F-6D41-3734-9073-FB0B24ECB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5976" y="5102352"/>
            <a:ext cx="2889504" cy="365760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800">
                <a:solidFill>
                  <a:schemeClr val="accent1"/>
                </a:solidFill>
              </a:defRPr>
            </a:lvl1pPr>
            <a:lvl2pPr marL="457200" indent="0">
              <a:buNone/>
              <a:defRPr lang="it-IT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it-IT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622034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citazion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832" y="1005840"/>
            <a:ext cx="7187184" cy="4251960"/>
          </a:xfrm>
        </p:spPr>
        <p:txBody>
          <a:bodyPr rtlCol="0" anchor="b"/>
          <a:lstStyle>
            <a:lvl1pPr>
              <a:lnSpc>
                <a:spcPct val="100000"/>
              </a:lnSpc>
              <a:defRPr lang="it-IT" sz="54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9" name="Sottotitolo 2">
            <a:extLst>
              <a:ext uri="{FF2B5EF4-FFF2-40B4-BE49-F238E27FC236}">
                <a16:creationId xmlns:a16="http://schemas.microsoft.com/office/drawing/2014/main" id="{BE3754CA-7CD5-66C6-9A94-42B6D2AEC1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1832" y="5312664"/>
            <a:ext cx="2889504" cy="365760"/>
          </a:xfrm>
          <a:solidFill>
            <a:schemeClr val="accent3"/>
          </a:solidFill>
        </p:spPr>
        <p:txBody>
          <a:bodyPr rtlCol="0">
            <a:noAutofit/>
          </a:bodyPr>
          <a:lstStyle>
            <a:lvl1pPr marL="0" indent="0" algn="l">
              <a:buNone/>
              <a:defRPr lang="it-IT" sz="180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sp>
        <p:nvSpPr>
          <p:cNvPr id="23" name="Segnaposto immagine 22">
            <a:extLst>
              <a:ext uri="{FF2B5EF4-FFF2-40B4-BE49-F238E27FC236}">
                <a16:creationId xmlns:a16="http://schemas.microsoft.com/office/drawing/2014/main" id="{47150B01-E47B-1FE6-D289-46641618F6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7714" y="1028362"/>
            <a:ext cx="2451100" cy="4800597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 sz="18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2024-2025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52C5A325-67B4-EB21-61D9-11A62C1149D0}"/>
              </a:ext>
            </a:extLst>
          </p:cNvPr>
          <p:cNvCxnSpPr>
            <a:cxnSpLocks/>
          </p:cNvCxnSpPr>
          <p:nvPr userDrawn="1"/>
        </p:nvCxnSpPr>
        <p:spPr>
          <a:xfrm>
            <a:off x="0" y="395159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7966DF71-8DDC-0AE8-6067-6C8BDF66AEE6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8D53E1C8-4CA4-75B1-C371-4A379986E7A8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774A3361-4A2D-2ED2-946A-46EA9B3FCC9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99A1A3AD-F519-2787-F127-4698F8E5CA39}"/>
              </a:ext>
            </a:extLst>
          </p:cNvPr>
          <p:cNvCxnSpPr>
            <a:cxnSpLocks/>
          </p:cNvCxnSpPr>
          <p:nvPr userDrawn="1"/>
        </p:nvCxnSpPr>
        <p:spPr>
          <a:xfrm>
            <a:off x="0" y="5516519"/>
            <a:ext cx="914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765322AF-E7A0-773B-0886-72337FA4AC8E}"/>
              </a:ext>
            </a:extLst>
          </p:cNvPr>
          <p:cNvCxnSpPr>
            <a:cxnSpLocks/>
            <a:stCxn id="19" idx="3"/>
          </p:cNvCxnSpPr>
          <p:nvPr userDrawn="1"/>
        </p:nvCxnSpPr>
        <p:spPr>
          <a:xfrm>
            <a:off x="3831336" y="5495544"/>
            <a:ext cx="836066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04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4787AE-5F6D-4579-9274-13786A976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69DFAE-0B7C-4C4F-8041-2E415248E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AA06DA-088F-46CC-BAB2-E8BC4DA2D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837A95-207F-4E2B-A88F-FB0133E7A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ABE278-099A-47A5-BE8C-F76536359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99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CE3999-F797-4912-833A-447528658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900521-CB0A-48C9-BE5B-59A277FB3B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08E998-1361-4B26-A7B2-05F723831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388641-DFD6-4714-A24B-D5CFC938C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A98D96-043D-4F71-B715-879C5636A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555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8C5864-9638-42A8-960C-FB5496FB3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A4E08D-FEB5-43FB-ACB3-25A8585E52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C17C852-858C-418B-A886-DD6F76E5DD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3B29139-7FE0-4752-9E10-71C536B09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A5EA2CF-3EDF-414A-A43D-EDE3F2EA0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4D875DA-D4C1-49AD-8CBD-9A988BD4F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4336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DCAA63-D193-461E-B545-2C1347605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04C137-57E0-4E81-A2BA-B3B2EF338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78964D2-9A6D-425C-BAD0-872CF519B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0FAA025-DD79-4536-A409-A008168451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1BAF457-EA3F-4CA8-8225-755E6C9A75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956C456-ACB8-427C-8D36-EFC366736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9B10DBA-3A31-4BB1-9A06-13734C58B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9222B5C-F7BC-40FB-B298-960A5B27B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306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BEF34B-E0D5-4FC4-BC25-E2B684F9B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596AD38-55F0-490E-B6AE-A906B07EF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9B8FF40-B861-455E-87B1-DA1AD0ADC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1593E28-201D-47CC-A4A4-1A6C2B7B0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1691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EC0F275-DCBD-44FB-AD61-FE70A9754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3B2519C-8913-4C7B-A120-FC3A6E721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396CEFE-3A1F-454E-ACD3-BAB84FBFE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210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9E9792-33BC-46A2-BC32-6B1C9F014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4021EE-22EA-4976-8249-B51B0C82E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26F48D2-3E2C-4D51-AA3B-EB457D3E6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BA363E3-FBBA-4110-9C85-C13C70063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1CF9233-D1BB-4FEA-BD58-8378673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544D47A-4051-4E9E-9833-A35A21F12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664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47F1FA-E266-4431-87CF-9B93D27A1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9E9D839-DB81-43F8-BE01-F5DF8FEB5F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5D63962-7B99-4170-8AC1-2D2A88A65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3242F28-6FF8-45DE-B00D-2293F21B5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CB22D16-902A-4E83-BB0E-16EEF3E6B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62BF17B-ABB6-4CD8-AA6C-7D7AC73E0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686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5FE88F0-53EE-4240-8064-5DC3B356E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718B2E2-F380-4BC6-9C97-1D895740F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701C55-C99F-4826-9CCA-D37ED6E874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8A664-DA9F-4CAA-AD50-C0C063E37CC4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81B2DB1-A05B-4A9C-A11D-AF835887BC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0FC317C-72B3-4BF0-8DD9-0FDAE0D6B1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635D0-FD98-4E7C-A7CD-1A99ED8FE4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598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://www.archeostorie.it/amanuensi-medievali-donne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ttori.com/dizione/Diz00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7B1341B-74CE-99E1-8A79-DB717AB6E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236976"/>
            <a:ext cx="7118684" cy="2386584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sz="6000" dirty="0"/>
              <a:t>Filologia romanza</a:t>
            </a:r>
          </a:p>
        </p:txBody>
      </p:sp>
      <p:sp>
        <p:nvSpPr>
          <p:cNvPr id="4" name="Sottotitolo 3">
            <a:extLst>
              <a:ext uri="{FF2B5EF4-FFF2-40B4-BE49-F238E27FC236}">
                <a16:creationId xmlns:a16="http://schemas.microsoft.com/office/drawing/2014/main" id="{D1867331-230D-9C0A-257F-D767A3E56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56047" y="5704457"/>
            <a:ext cx="3776472" cy="713326"/>
          </a:xfrm>
        </p:spPr>
        <p:txBody>
          <a:bodyPr rtlCol="0">
            <a:normAutofit lnSpcReduction="10000"/>
          </a:bodyPr>
          <a:lstStyle>
            <a:defPPr>
              <a:defRPr lang="it-IT"/>
            </a:defPPr>
          </a:lstStyle>
          <a:p>
            <a:pPr rtl="0"/>
            <a:r>
              <a:rPr lang="it-IT" dirty="0"/>
              <a:t>Prof. Paolo Maninchedda</a:t>
            </a:r>
          </a:p>
          <a:p>
            <a:pPr rtl="0"/>
            <a:r>
              <a:rPr lang="it-IT" dirty="0"/>
              <a:t>Università di Cagliari a. a.  2024/25</a:t>
            </a:r>
          </a:p>
          <a:p>
            <a:pPr rtl="0"/>
            <a:endParaRPr lang="it-IT" dirty="0"/>
          </a:p>
        </p:txBody>
      </p:sp>
      <p:pic>
        <p:nvPicPr>
          <p:cNvPr id="6" name="Segnaposto immagine 5">
            <a:extLst>
              <a:ext uri="{FF2B5EF4-FFF2-40B4-BE49-F238E27FC236}">
                <a16:creationId xmlns:a16="http://schemas.microsoft.com/office/drawing/2014/main" id="{C260DAAE-F925-11DA-1392-452BA0DFE2E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28475" b="28475"/>
          <a:stretch/>
        </p:blipFill>
        <p:spPr/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3D34956-75E4-E340-3FFD-389468C8FB15}"/>
              </a:ext>
            </a:extLst>
          </p:cNvPr>
          <p:cNvSpPr txBox="1"/>
          <p:nvPr/>
        </p:nvSpPr>
        <p:spPr>
          <a:xfrm>
            <a:off x="1289143" y="2767303"/>
            <a:ext cx="96137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>
                <a:hlinkClick r:id="rId4" tooltip="http://www.archeostorie.it/amanuensi-medievali-donne/"/>
              </a:rPr>
              <a:t>Questa foto</a:t>
            </a:r>
            <a:r>
              <a:rPr lang="it-IT" sz="900"/>
              <a:t> di Autore sconosciuto è concesso in licenza da </a:t>
            </a:r>
            <a:r>
              <a:rPr lang="it-IT" sz="900">
                <a:hlinkClick r:id="rId5" tooltip="https://creativecommons.org/licenses/by/3.0/"/>
              </a:rPr>
              <a:t>CC BY</a:t>
            </a:r>
            <a:endParaRPr lang="it-IT" sz="90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3E164F6-8CA3-A6AA-CF1B-ED3F22D2FA41}"/>
              </a:ext>
            </a:extLst>
          </p:cNvPr>
          <p:cNvSpPr txBox="1"/>
          <p:nvPr/>
        </p:nvSpPr>
        <p:spPr>
          <a:xfrm>
            <a:off x="8298610" y="3234907"/>
            <a:ext cx="34678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/>
              <a:t>I</a:t>
            </a:r>
          </a:p>
          <a:p>
            <a:pPr algn="r"/>
            <a:endParaRPr lang="it-IT" dirty="0"/>
          </a:p>
          <a:p>
            <a:pPr algn="r"/>
            <a:r>
              <a:rPr lang="it-IT" sz="3600" dirty="0">
                <a:solidFill>
                  <a:schemeClr val="bg1"/>
                </a:solidFill>
              </a:rPr>
              <a:t>Il latino volgare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43156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A722C3-F8AA-F185-E2B5-DAF762D23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L’accento melodico consisteva in un  innalzamento della voce</a:t>
            </a:r>
          </a:p>
          <a:p>
            <a:r>
              <a:rPr lang="it-IT" dirty="0"/>
              <a:t>La posizione era definita dalla quantità  della penultima sillaba: se la sillaba era  lunga, l’accento stava sulla penultima (</a:t>
            </a:r>
            <a:r>
              <a:rPr lang="it-IT" dirty="0" err="1"/>
              <a:t>legionem</a:t>
            </a:r>
            <a:r>
              <a:rPr lang="it-IT" dirty="0"/>
              <a:t> =</a:t>
            </a:r>
            <a:r>
              <a:rPr lang="it-IT" dirty="0" err="1"/>
              <a:t>le’gio</a:t>
            </a:r>
            <a:r>
              <a:rPr lang="it-IT" dirty="0"/>
              <a:t> </a:t>
            </a:r>
            <a:r>
              <a:rPr lang="it-IT" dirty="0" err="1"/>
              <a:t>nem</a:t>
            </a:r>
            <a:r>
              <a:rPr lang="it-IT" dirty="0"/>
              <a:t>), se  era breve, arretrava sulla terzultima (</a:t>
            </a:r>
            <a:r>
              <a:rPr lang="it-IT" dirty="0" err="1"/>
              <a:t>arborem</a:t>
            </a:r>
            <a:r>
              <a:rPr lang="it-IT" dirty="0"/>
              <a:t> = ‘</a:t>
            </a:r>
            <a:r>
              <a:rPr lang="it-IT" dirty="0" err="1"/>
              <a:t>ar</a:t>
            </a:r>
            <a:r>
              <a:rPr lang="it-IT" dirty="0"/>
              <a:t> bo rem)</a:t>
            </a:r>
          </a:p>
          <a:p>
            <a:r>
              <a:rPr lang="it-IT" dirty="0"/>
              <a:t>Tendenzialmente l’accento latino è rimasto  nelle lingue romanze nella stessa  posizione in cui si trovava originariamente</a:t>
            </a:r>
          </a:p>
          <a:p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EC663F9-80AD-4F70-15B8-E16582EE1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Latino volgare – l’accento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0B64CCC-DDAD-9A20-DD1F-B33BA872A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B78AE0-13DA-01D4-1503-EDB79977C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E8C1DC92-FE78-F28F-FCBC-A7A8B0919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3303624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93A8EB-EFBF-43E4-4E5A-6F3B89B14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/>
              <a:t>Latino volgare – latino classico – accento - differenze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C0E8FC2-9278-5866-A869-B4F7D021A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129DB2-3AA6-5D10-9886-700751709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  <a:endParaRPr lang="it-IT" noProof="0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DB3CC847-B578-5B53-C4FD-34691E943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1DFC7AE-A82A-1DD3-1D52-3E1E84C6B001}"/>
              </a:ext>
            </a:extLst>
          </p:cNvPr>
          <p:cNvSpPr txBox="1"/>
          <p:nvPr/>
        </p:nvSpPr>
        <p:spPr>
          <a:xfrm>
            <a:off x="433138" y="1359203"/>
            <a:ext cx="4780547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306" indent="-310366">
              <a:spcBef>
                <a:spcPts val="91"/>
              </a:spcBef>
              <a:buChar char="•"/>
              <a:tabLst>
                <a:tab pos="321306" algn="l"/>
                <a:tab pos="321882" algn="l"/>
              </a:tabLst>
            </a:pPr>
            <a:r>
              <a:rPr lang="it-IT" sz="1800" b="1" dirty="0">
                <a:latin typeface="Microsoft Sans Serif"/>
                <a:cs typeface="Microsoft Sans Serif"/>
              </a:rPr>
              <a:t>Latino classico</a:t>
            </a:r>
            <a:br>
              <a:rPr lang="it-IT" sz="1800" b="1" dirty="0">
                <a:latin typeface="Microsoft Sans Serif"/>
                <a:cs typeface="Microsoft Sans Serif"/>
              </a:rPr>
            </a:br>
            <a:br>
              <a:rPr lang="it-IT" sz="1800" b="1" dirty="0">
                <a:latin typeface="Microsoft Sans Serif"/>
                <a:cs typeface="Microsoft Sans Serif"/>
              </a:rPr>
            </a:br>
            <a:br>
              <a:rPr lang="it-IT" sz="1800" b="1" dirty="0">
                <a:latin typeface="Microsoft Sans Serif"/>
                <a:cs typeface="Microsoft Sans Serif"/>
              </a:rPr>
            </a:br>
            <a:br>
              <a:rPr lang="it-IT" sz="1800" b="1" dirty="0">
                <a:latin typeface="Microsoft Sans Serif"/>
                <a:cs typeface="Microsoft Sans Serif"/>
              </a:rPr>
            </a:br>
            <a:r>
              <a:rPr lang="it-IT" sz="1800" dirty="0">
                <a:latin typeface="Microsoft Sans Serif"/>
                <a:cs typeface="Microsoft Sans Serif"/>
              </a:rPr>
              <a:t>INTEGRU(M),</a:t>
            </a:r>
            <a:r>
              <a:rPr lang="it-IT" sz="1800" spc="14" dirty="0">
                <a:latin typeface="Microsoft Sans Serif"/>
                <a:cs typeface="Microsoft Sans Serif"/>
              </a:rPr>
              <a:t> </a:t>
            </a:r>
            <a:r>
              <a:rPr lang="it-IT" sz="1800" spc="-14" dirty="0">
                <a:latin typeface="Microsoft Sans Serif"/>
                <a:cs typeface="Microsoft Sans Serif"/>
              </a:rPr>
              <a:t>in</a:t>
            </a:r>
            <a:r>
              <a:rPr lang="it-IT" sz="1800" spc="18" dirty="0">
                <a:latin typeface="Microsoft Sans Serif"/>
                <a:cs typeface="Microsoft Sans Serif"/>
              </a:rPr>
              <a:t> </a:t>
            </a:r>
            <a:r>
              <a:rPr lang="it-IT" sz="1800" spc="-9" dirty="0" err="1">
                <a:latin typeface="Microsoft Sans Serif"/>
                <a:cs typeface="Microsoft Sans Serif"/>
              </a:rPr>
              <a:t>lat</a:t>
            </a:r>
            <a:r>
              <a:rPr lang="it-IT" sz="1800" spc="-9" dirty="0">
                <a:latin typeface="Microsoft Sans Serif"/>
                <a:cs typeface="Microsoft Sans Serif"/>
              </a:rPr>
              <a:t>.</a:t>
            </a:r>
            <a:r>
              <a:rPr lang="it-IT" sz="1800" spc="18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classico</a:t>
            </a:r>
            <a:r>
              <a:rPr lang="it-IT" sz="1800" spc="-9" dirty="0">
                <a:latin typeface="Microsoft Sans Serif"/>
                <a:cs typeface="Microsoft Sans Serif"/>
              </a:rPr>
              <a:t> </a:t>
            </a:r>
            <a:r>
              <a:rPr lang="it-IT" sz="1800" spc="-23" dirty="0">
                <a:latin typeface="Microsoft Sans Serif"/>
                <a:cs typeface="Microsoft Sans Serif"/>
              </a:rPr>
              <a:t>il</a:t>
            </a:r>
            <a:r>
              <a:rPr lang="it-IT" sz="1800" spc="63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gruppo</a:t>
            </a:r>
            <a:r>
              <a:rPr lang="it-IT" sz="1800" spc="-9" dirty="0">
                <a:latin typeface="Microsoft Sans Serif"/>
                <a:cs typeface="Microsoft Sans Serif"/>
              </a:rPr>
              <a:t> </a:t>
            </a:r>
            <a:r>
              <a:rPr lang="it-IT" sz="1800" spc="-5" dirty="0" err="1">
                <a:latin typeface="Microsoft Sans Serif"/>
                <a:cs typeface="Microsoft Sans Serif"/>
              </a:rPr>
              <a:t>occl</a:t>
            </a:r>
            <a:r>
              <a:rPr lang="it-IT" sz="1800" spc="-5" dirty="0">
                <a:latin typeface="Microsoft Sans Serif"/>
                <a:cs typeface="Microsoft Sans Serif"/>
              </a:rPr>
              <a:t> </a:t>
            </a:r>
            <a:r>
              <a:rPr lang="it-IT" sz="1800" dirty="0">
                <a:latin typeface="Microsoft Sans Serif"/>
                <a:cs typeface="Microsoft Sans Serif"/>
              </a:rPr>
              <a:t>+</a:t>
            </a:r>
            <a:r>
              <a:rPr lang="it-IT" sz="1800" spc="23" dirty="0">
                <a:latin typeface="Microsoft Sans Serif"/>
                <a:cs typeface="Microsoft Sans Serif"/>
              </a:rPr>
              <a:t> </a:t>
            </a:r>
            <a:r>
              <a:rPr lang="it-IT" sz="1800" dirty="0">
                <a:latin typeface="Microsoft Sans Serif"/>
                <a:cs typeface="Microsoft Sans Serif"/>
              </a:rPr>
              <a:t>r</a:t>
            </a:r>
            <a:r>
              <a:rPr lang="it-IT" sz="1800" spc="27" dirty="0">
                <a:latin typeface="Microsoft Sans Serif"/>
                <a:cs typeface="Microsoft Sans Serif"/>
              </a:rPr>
              <a:t> </a:t>
            </a:r>
            <a:r>
              <a:rPr lang="it-IT" sz="1800" dirty="0">
                <a:latin typeface="Microsoft Sans Serif"/>
                <a:cs typeface="Microsoft Sans Serif"/>
              </a:rPr>
              <a:t>(muta</a:t>
            </a:r>
            <a:r>
              <a:rPr lang="it-IT" sz="1800" spc="18" dirty="0">
                <a:latin typeface="Microsoft Sans Serif"/>
                <a:cs typeface="Microsoft Sans Serif"/>
              </a:rPr>
              <a:t> </a:t>
            </a:r>
            <a:r>
              <a:rPr lang="it-IT" sz="1800" spc="-5" dirty="0" err="1">
                <a:latin typeface="Microsoft Sans Serif"/>
                <a:cs typeface="Microsoft Sans Serif"/>
              </a:rPr>
              <a:t>cun</a:t>
            </a:r>
            <a:r>
              <a:rPr lang="it-IT" sz="1800" spc="18" dirty="0">
                <a:latin typeface="Microsoft Sans Serif"/>
                <a:cs typeface="Microsoft Sans Serif"/>
              </a:rPr>
              <a:t> </a:t>
            </a:r>
            <a:r>
              <a:rPr lang="it-IT" sz="1800" spc="-14" dirty="0">
                <a:latin typeface="Microsoft Sans Serif"/>
                <a:cs typeface="Microsoft Sans Serif"/>
              </a:rPr>
              <a:t>liquida)</a:t>
            </a:r>
            <a:r>
              <a:rPr lang="it-IT" sz="1800" spc="27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non</a:t>
            </a:r>
            <a:r>
              <a:rPr lang="it-IT" sz="1800" spc="18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chiudeva</a:t>
            </a:r>
            <a:r>
              <a:rPr lang="it-IT" sz="1800" spc="18" dirty="0">
                <a:latin typeface="Microsoft Sans Serif"/>
                <a:cs typeface="Microsoft Sans Serif"/>
              </a:rPr>
              <a:t> </a:t>
            </a:r>
            <a:r>
              <a:rPr lang="it-IT" sz="1800" spc="-14" dirty="0">
                <a:latin typeface="Microsoft Sans Serif"/>
                <a:cs typeface="Microsoft Sans Serif"/>
              </a:rPr>
              <a:t>la </a:t>
            </a:r>
            <a:r>
              <a:rPr lang="it-IT" sz="1800" spc="-9" dirty="0">
                <a:latin typeface="Microsoft Sans Serif"/>
                <a:cs typeface="Microsoft Sans Serif"/>
              </a:rPr>
              <a:t> </a:t>
            </a:r>
            <a:r>
              <a:rPr lang="it-IT" sz="1800" spc="-14" dirty="0">
                <a:latin typeface="Microsoft Sans Serif"/>
                <a:cs typeface="Microsoft Sans Serif"/>
              </a:rPr>
              <a:t>sillaba</a:t>
            </a:r>
            <a:r>
              <a:rPr lang="it-IT" sz="1800" spc="18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precedente e quindi leggeva:</a:t>
            </a:r>
            <a:r>
              <a:rPr lang="it-IT" sz="1800" dirty="0">
                <a:latin typeface="Microsoft Sans Serif"/>
                <a:cs typeface="Microsoft Sans Serif"/>
              </a:rPr>
              <a:t> </a:t>
            </a:r>
            <a:r>
              <a:rPr lang="it-IT" sz="1800" i="1" dirty="0">
                <a:latin typeface="Arial"/>
                <a:cs typeface="Arial"/>
              </a:rPr>
              <a:t>ÌN –</a:t>
            </a:r>
            <a:r>
              <a:rPr lang="it-IT" sz="1800" i="1" spc="-18" dirty="0">
                <a:latin typeface="Arial"/>
                <a:cs typeface="Arial"/>
              </a:rPr>
              <a:t> </a:t>
            </a:r>
            <a:r>
              <a:rPr lang="it-IT" sz="1800" i="1" dirty="0">
                <a:latin typeface="Arial"/>
                <a:cs typeface="Arial"/>
              </a:rPr>
              <a:t>TE</a:t>
            </a:r>
            <a:r>
              <a:rPr lang="it-IT" sz="1800" i="1" spc="-14" dirty="0">
                <a:latin typeface="Arial"/>
                <a:cs typeface="Arial"/>
              </a:rPr>
              <a:t> </a:t>
            </a:r>
            <a:r>
              <a:rPr lang="it-IT" sz="1800" i="1" dirty="0">
                <a:latin typeface="Arial"/>
                <a:cs typeface="Arial"/>
              </a:rPr>
              <a:t>–</a:t>
            </a:r>
            <a:r>
              <a:rPr lang="it-IT" sz="1800" i="1" spc="-14" dirty="0">
                <a:latin typeface="Arial"/>
                <a:cs typeface="Arial"/>
              </a:rPr>
              <a:t> </a:t>
            </a:r>
            <a:r>
              <a:rPr lang="it-IT" sz="1800" i="1" dirty="0">
                <a:latin typeface="Arial"/>
                <a:cs typeface="Arial"/>
              </a:rPr>
              <a:t>GRU(M);</a:t>
            </a:r>
          </a:p>
          <a:p>
            <a:pPr marL="321306" indent="-310366">
              <a:spcBef>
                <a:spcPts val="91"/>
              </a:spcBef>
              <a:buChar char="•"/>
              <a:tabLst>
                <a:tab pos="321306" algn="l"/>
                <a:tab pos="321882" algn="l"/>
              </a:tabLst>
            </a:pPr>
            <a:endParaRPr lang="it-IT" i="1" dirty="0">
              <a:latin typeface="Arial"/>
              <a:cs typeface="Arial"/>
            </a:endParaRPr>
          </a:p>
          <a:p>
            <a:pPr marL="321306" indent="-310366">
              <a:spcBef>
                <a:spcPts val="91"/>
              </a:spcBef>
              <a:buChar char="•"/>
              <a:tabLst>
                <a:tab pos="321306" algn="l"/>
                <a:tab pos="321882" algn="l"/>
              </a:tabLst>
            </a:pPr>
            <a:r>
              <a:rPr lang="it-IT" sz="1800" b="1" i="1" dirty="0">
                <a:latin typeface="Arial"/>
                <a:cs typeface="Arial"/>
              </a:rPr>
              <a:t>I e </a:t>
            </a:r>
            <a:r>
              <a:rPr lang="it-IT" sz="1800" b="1" i="1" dirty="0" err="1">
                <a:latin typeface="Arial"/>
                <a:cs typeface="Arial"/>
              </a:rPr>
              <a:t>E</a:t>
            </a:r>
            <a:r>
              <a:rPr lang="it-IT" sz="1800" b="1" i="1" dirty="0">
                <a:latin typeface="Arial"/>
                <a:cs typeface="Arial"/>
              </a:rPr>
              <a:t> in iato</a:t>
            </a:r>
          </a:p>
          <a:p>
            <a:pPr marL="321306" indent="-310366">
              <a:spcBef>
                <a:spcPts val="91"/>
              </a:spcBef>
              <a:buChar char="•"/>
              <a:tabLst>
                <a:tab pos="321306" algn="l"/>
                <a:tab pos="321882" algn="l"/>
              </a:tabLst>
            </a:pPr>
            <a:endParaRPr lang="it-IT" sz="1800" i="1" dirty="0">
              <a:latin typeface="Arial"/>
              <a:cs typeface="Arial"/>
            </a:endParaRPr>
          </a:p>
          <a:p>
            <a:pPr marL="321306" indent="-310366">
              <a:spcBef>
                <a:spcPts val="91"/>
              </a:spcBef>
              <a:buChar char="•"/>
              <a:tabLst>
                <a:tab pos="321306" algn="l"/>
                <a:tab pos="321882" algn="l"/>
              </a:tabLst>
            </a:pPr>
            <a:r>
              <a:rPr lang="it-IT" i="1" dirty="0">
                <a:latin typeface="Arial"/>
                <a:cs typeface="Arial"/>
              </a:rPr>
              <a:t>FI Lì O LUM</a:t>
            </a:r>
          </a:p>
          <a:p>
            <a:pPr marL="321306" indent="-310366">
              <a:spcBef>
                <a:spcPts val="91"/>
              </a:spcBef>
              <a:buChar char="•"/>
              <a:tabLst>
                <a:tab pos="321306" algn="l"/>
                <a:tab pos="321882" algn="l"/>
              </a:tabLst>
            </a:pPr>
            <a:endParaRPr lang="it-IT" sz="1800" i="1" dirty="0">
              <a:latin typeface="Arial"/>
              <a:cs typeface="Arial"/>
            </a:endParaRPr>
          </a:p>
          <a:p>
            <a:pPr marL="321306" indent="-310366">
              <a:spcBef>
                <a:spcPts val="91"/>
              </a:spcBef>
              <a:buChar char="•"/>
              <a:tabLst>
                <a:tab pos="321306" algn="l"/>
                <a:tab pos="321882" algn="l"/>
              </a:tabLst>
            </a:pPr>
            <a:r>
              <a:rPr lang="it-IT" i="1" dirty="0">
                <a:latin typeface="Arial"/>
                <a:cs typeface="Arial"/>
              </a:rPr>
              <a:t>LIN Tè O LUM</a:t>
            </a:r>
            <a:endParaRPr lang="it-IT" sz="1800" dirty="0">
              <a:latin typeface="Arial"/>
              <a:cs typeface="Arial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76FA85C-5378-987F-7E31-B89C3F4305F5}"/>
              </a:ext>
            </a:extLst>
          </p:cNvPr>
          <p:cNvSpPr txBox="1"/>
          <p:nvPr/>
        </p:nvSpPr>
        <p:spPr>
          <a:xfrm>
            <a:off x="6094685" y="1359203"/>
            <a:ext cx="5373965" cy="5332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2458" marR="488869" indent="-311518">
              <a:spcBef>
                <a:spcPts val="698"/>
              </a:spcBef>
              <a:buChar char="•"/>
              <a:tabLst>
                <a:tab pos="321306" algn="l"/>
                <a:tab pos="321882" algn="l"/>
              </a:tabLst>
            </a:pPr>
            <a:r>
              <a:rPr lang="it-IT" sz="1800" b="1" spc="-5" dirty="0">
                <a:latin typeface="Microsoft Sans Serif"/>
                <a:cs typeface="Microsoft Sans Serif"/>
              </a:rPr>
              <a:t>Latino volgare</a:t>
            </a:r>
            <a:br>
              <a:rPr lang="it-IT" sz="1800" b="1" spc="-5" dirty="0">
                <a:latin typeface="Microsoft Sans Serif"/>
                <a:cs typeface="Microsoft Sans Serif"/>
              </a:rPr>
            </a:br>
            <a:br>
              <a:rPr lang="it-IT" sz="1800" b="1" spc="-5" dirty="0">
                <a:latin typeface="Microsoft Sans Serif"/>
                <a:cs typeface="Microsoft Sans Serif"/>
              </a:rPr>
            </a:br>
            <a:br>
              <a:rPr lang="it-IT" sz="1800" b="1" spc="-5" dirty="0">
                <a:latin typeface="Microsoft Sans Serif"/>
                <a:cs typeface="Microsoft Sans Serif"/>
              </a:rPr>
            </a:br>
            <a:br>
              <a:rPr lang="it-IT" sz="1800" b="1" spc="-5" dirty="0">
                <a:latin typeface="Microsoft Sans Serif"/>
                <a:cs typeface="Microsoft Sans Serif"/>
              </a:rPr>
            </a:br>
            <a:r>
              <a:rPr lang="it-IT" sz="1800" spc="-5" dirty="0">
                <a:latin typeface="Microsoft Sans Serif"/>
                <a:cs typeface="Microsoft Sans Serif"/>
              </a:rPr>
              <a:t>Nel</a:t>
            </a:r>
            <a:r>
              <a:rPr lang="it-IT" sz="1800" spc="32" dirty="0">
                <a:latin typeface="Microsoft Sans Serif"/>
                <a:cs typeface="Microsoft Sans Serif"/>
              </a:rPr>
              <a:t> </a:t>
            </a:r>
            <a:r>
              <a:rPr lang="it-IT" sz="1800" spc="-9" dirty="0" err="1">
                <a:latin typeface="Microsoft Sans Serif"/>
                <a:cs typeface="Microsoft Sans Serif"/>
              </a:rPr>
              <a:t>lat</a:t>
            </a:r>
            <a:r>
              <a:rPr lang="it-IT" sz="1800" spc="-9" dirty="0">
                <a:latin typeface="Microsoft Sans Serif"/>
                <a:cs typeface="Microsoft Sans Serif"/>
              </a:rPr>
              <a:t>.</a:t>
            </a:r>
            <a:r>
              <a:rPr lang="it-IT" sz="1800" spc="18" dirty="0">
                <a:latin typeface="Microsoft Sans Serif"/>
                <a:cs typeface="Microsoft Sans Serif"/>
              </a:rPr>
              <a:t> </a:t>
            </a:r>
            <a:r>
              <a:rPr lang="it-IT" sz="1800" spc="-5" dirty="0" err="1">
                <a:latin typeface="Microsoft Sans Serif"/>
                <a:cs typeface="Microsoft Sans Serif"/>
              </a:rPr>
              <a:t>volg</a:t>
            </a:r>
            <a:r>
              <a:rPr lang="it-IT" sz="1800" spc="-5" dirty="0">
                <a:latin typeface="Microsoft Sans Serif"/>
                <a:cs typeface="Microsoft Sans Serif"/>
              </a:rPr>
              <a:t>,</a:t>
            </a:r>
            <a:r>
              <a:rPr lang="it-IT" sz="1800" spc="14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invece,</a:t>
            </a:r>
            <a:r>
              <a:rPr lang="it-IT" sz="1800" spc="-9" dirty="0">
                <a:latin typeface="Microsoft Sans Serif"/>
                <a:cs typeface="Microsoft Sans Serif"/>
              </a:rPr>
              <a:t> </a:t>
            </a:r>
            <a:r>
              <a:rPr lang="it-IT" sz="1800" spc="5" dirty="0">
                <a:latin typeface="Microsoft Sans Serif"/>
                <a:cs typeface="Microsoft Sans Serif"/>
              </a:rPr>
              <a:t>si</a:t>
            </a:r>
            <a:r>
              <a:rPr lang="it-IT" sz="1800" dirty="0">
                <a:latin typeface="Microsoft Sans Serif"/>
                <a:cs typeface="Microsoft Sans Serif"/>
              </a:rPr>
              <a:t> leggeva</a:t>
            </a:r>
            <a:r>
              <a:rPr lang="it-IT" sz="1800" spc="-5" dirty="0">
                <a:latin typeface="Microsoft Sans Serif"/>
                <a:cs typeface="Microsoft Sans Serif"/>
              </a:rPr>
              <a:t> </a:t>
            </a:r>
            <a:r>
              <a:rPr lang="it-IT" sz="1800" dirty="0">
                <a:latin typeface="Microsoft Sans Serif"/>
                <a:cs typeface="Microsoft Sans Serif"/>
              </a:rPr>
              <a:t>e </a:t>
            </a:r>
            <a:r>
              <a:rPr lang="it-IT" sz="1800" spc="5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pronunciava</a:t>
            </a:r>
            <a:r>
              <a:rPr lang="it-IT" sz="1800" spc="9" dirty="0">
                <a:latin typeface="Microsoft Sans Serif"/>
                <a:cs typeface="Microsoft Sans Serif"/>
              </a:rPr>
              <a:t> </a:t>
            </a:r>
            <a:r>
              <a:rPr lang="it-IT" sz="1800" i="1" dirty="0">
                <a:latin typeface="Arial"/>
                <a:cs typeface="Arial"/>
              </a:rPr>
              <a:t>IN-</a:t>
            </a:r>
            <a:r>
              <a:rPr lang="it-IT" sz="1800" i="1" spc="-14" dirty="0">
                <a:latin typeface="Arial"/>
                <a:cs typeface="Arial"/>
              </a:rPr>
              <a:t> </a:t>
            </a:r>
            <a:r>
              <a:rPr lang="it-IT" sz="1800" i="1" dirty="0">
                <a:latin typeface="Arial"/>
                <a:cs typeface="Arial"/>
              </a:rPr>
              <a:t>TÉG-RU(M)</a:t>
            </a:r>
            <a:r>
              <a:rPr lang="it-IT" sz="1800" i="1" spc="-36" dirty="0">
                <a:latin typeface="Arial"/>
                <a:cs typeface="Arial"/>
              </a:rPr>
              <a:t> </a:t>
            </a:r>
            <a:r>
              <a:rPr lang="it-IT" sz="1800" i="1" dirty="0">
                <a:latin typeface="Arial"/>
                <a:cs typeface="Arial"/>
              </a:rPr>
              <a:t>&gt;</a:t>
            </a:r>
            <a:r>
              <a:rPr lang="it-IT" sz="1800" i="1" spc="-14" dirty="0">
                <a:latin typeface="Arial"/>
                <a:cs typeface="Arial"/>
              </a:rPr>
              <a:t> </a:t>
            </a:r>
            <a:r>
              <a:rPr lang="it-IT" sz="1800" i="1" spc="-5" dirty="0" err="1">
                <a:latin typeface="Arial"/>
                <a:cs typeface="Arial"/>
              </a:rPr>
              <a:t>it</a:t>
            </a:r>
            <a:r>
              <a:rPr lang="it-IT" sz="1800" i="1" spc="-5" dirty="0">
                <a:latin typeface="Arial"/>
                <a:cs typeface="Arial"/>
              </a:rPr>
              <a:t>.</a:t>
            </a:r>
            <a:r>
              <a:rPr lang="it-IT" sz="1800" i="1" spc="-23" dirty="0">
                <a:latin typeface="Arial"/>
                <a:cs typeface="Arial"/>
              </a:rPr>
              <a:t> </a:t>
            </a:r>
            <a:r>
              <a:rPr lang="it-IT" sz="1800" i="1" spc="-9" dirty="0" err="1">
                <a:latin typeface="Arial"/>
                <a:cs typeface="Arial"/>
              </a:rPr>
              <a:t>intèro</a:t>
            </a:r>
            <a:r>
              <a:rPr lang="it-IT" sz="1800" i="1" spc="-9" dirty="0">
                <a:latin typeface="Arial"/>
                <a:cs typeface="Arial"/>
              </a:rPr>
              <a:t>, </a:t>
            </a:r>
            <a:r>
              <a:rPr lang="it-IT" sz="1800" i="1" spc="-793" dirty="0">
                <a:latin typeface="Arial"/>
                <a:cs typeface="Arial"/>
              </a:rPr>
              <a:t> </a:t>
            </a:r>
            <a:r>
              <a:rPr lang="it-IT" sz="1800" i="1" spc="5" dirty="0">
                <a:latin typeface="Arial"/>
                <a:cs typeface="Arial"/>
              </a:rPr>
              <a:t>sp.</a:t>
            </a:r>
            <a:r>
              <a:rPr lang="it-IT" sz="1800" i="1" spc="-23" dirty="0">
                <a:latin typeface="Arial"/>
                <a:cs typeface="Arial"/>
              </a:rPr>
              <a:t> </a:t>
            </a:r>
            <a:r>
              <a:rPr lang="it-IT" sz="1800" i="1" spc="-9" dirty="0" err="1">
                <a:latin typeface="Arial"/>
                <a:cs typeface="Arial"/>
              </a:rPr>
              <a:t>entero</a:t>
            </a:r>
            <a:r>
              <a:rPr lang="it-IT" sz="1800" i="1" spc="-9" dirty="0">
                <a:latin typeface="Arial"/>
                <a:cs typeface="Arial"/>
              </a:rPr>
              <a:t>;</a:t>
            </a:r>
            <a:r>
              <a:rPr lang="it-IT" sz="1800" i="1" spc="-18" dirty="0">
                <a:latin typeface="Arial"/>
                <a:cs typeface="Arial"/>
              </a:rPr>
              <a:t> </a:t>
            </a:r>
            <a:r>
              <a:rPr lang="it-IT" sz="1800" i="1" spc="-32" dirty="0">
                <a:latin typeface="Arial"/>
                <a:cs typeface="Arial"/>
              </a:rPr>
              <a:t>fr.</a:t>
            </a:r>
            <a:r>
              <a:rPr lang="it-IT" sz="1800" i="1" spc="-23" dirty="0">
                <a:latin typeface="Arial"/>
                <a:cs typeface="Arial"/>
              </a:rPr>
              <a:t> </a:t>
            </a:r>
            <a:r>
              <a:rPr lang="it-IT" sz="1800" i="1" spc="-5" dirty="0" err="1">
                <a:latin typeface="Arial"/>
                <a:cs typeface="Arial"/>
              </a:rPr>
              <a:t>entier</a:t>
            </a:r>
            <a:endParaRPr lang="it-IT" sz="1800" i="1" spc="-5" dirty="0">
              <a:latin typeface="Arial"/>
              <a:cs typeface="Arial"/>
            </a:endParaRPr>
          </a:p>
          <a:p>
            <a:pPr marL="322458" marR="488869" indent="-311518">
              <a:spcBef>
                <a:spcPts val="698"/>
              </a:spcBef>
              <a:buChar char="•"/>
              <a:tabLst>
                <a:tab pos="321306" algn="l"/>
                <a:tab pos="321882" algn="l"/>
              </a:tabLst>
            </a:pPr>
            <a:endParaRPr lang="it-IT" i="1" spc="-5" dirty="0">
              <a:latin typeface="Arial"/>
              <a:cs typeface="Arial"/>
            </a:endParaRPr>
          </a:p>
          <a:p>
            <a:pPr marL="322458" marR="488869" indent="-311518">
              <a:spcBef>
                <a:spcPts val="698"/>
              </a:spcBef>
              <a:buChar char="•"/>
              <a:tabLst>
                <a:tab pos="321306" algn="l"/>
                <a:tab pos="321882" algn="l"/>
              </a:tabLst>
            </a:pPr>
            <a:r>
              <a:rPr lang="it-IT" sz="1800" b="1" i="1" spc="-5" dirty="0">
                <a:latin typeface="Arial"/>
                <a:cs typeface="Arial"/>
              </a:rPr>
              <a:t>I e </a:t>
            </a:r>
            <a:r>
              <a:rPr lang="it-IT" sz="1800" b="1" i="1" spc="-5" dirty="0" err="1">
                <a:latin typeface="Arial"/>
                <a:cs typeface="Arial"/>
              </a:rPr>
              <a:t>E</a:t>
            </a:r>
            <a:r>
              <a:rPr lang="it-IT" sz="1800" b="1" i="1" spc="-5" dirty="0">
                <a:latin typeface="Arial"/>
                <a:cs typeface="Arial"/>
              </a:rPr>
              <a:t> in iato</a:t>
            </a:r>
          </a:p>
          <a:p>
            <a:pPr marL="322458" marR="488869" indent="-311518">
              <a:spcBef>
                <a:spcPts val="698"/>
              </a:spcBef>
              <a:buChar char="•"/>
              <a:tabLst>
                <a:tab pos="321306" algn="l"/>
                <a:tab pos="321882" algn="l"/>
              </a:tabLst>
            </a:pPr>
            <a:r>
              <a:rPr lang="it-IT" i="1" spc="-5" dirty="0">
                <a:latin typeface="Arial"/>
                <a:cs typeface="Arial"/>
              </a:rPr>
              <a:t>FI LI ò LUM</a:t>
            </a:r>
          </a:p>
          <a:p>
            <a:pPr marL="322458" marR="488869" indent="-311518">
              <a:spcBef>
                <a:spcPts val="698"/>
              </a:spcBef>
              <a:buChar char="•"/>
              <a:tabLst>
                <a:tab pos="321306" algn="l"/>
                <a:tab pos="321882" algn="l"/>
              </a:tabLst>
            </a:pPr>
            <a:endParaRPr lang="it-IT" sz="1800" i="1" spc="-5" dirty="0">
              <a:latin typeface="Arial"/>
              <a:cs typeface="Arial"/>
            </a:endParaRPr>
          </a:p>
          <a:p>
            <a:pPr marL="322458" marR="488869" indent="-311518">
              <a:spcBef>
                <a:spcPts val="698"/>
              </a:spcBef>
              <a:buChar char="•"/>
              <a:tabLst>
                <a:tab pos="321306" algn="l"/>
                <a:tab pos="321882" algn="l"/>
              </a:tabLst>
            </a:pPr>
            <a:r>
              <a:rPr lang="it-IT" i="1" spc="-5" dirty="0">
                <a:latin typeface="Arial"/>
                <a:cs typeface="Arial"/>
              </a:rPr>
              <a:t>LIN TE ò LUM</a:t>
            </a:r>
            <a:endParaRPr lang="it-IT" sz="1800" i="1" spc="-5" dirty="0">
              <a:latin typeface="Arial"/>
              <a:cs typeface="Arial"/>
            </a:endParaRPr>
          </a:p>
          <a:p>
            <a:pPr marL="322458" marR="488869" indent="-311518">
              <a:spcBef>
                <a:spcPts val="698"/>
              </a:spcBef>
              <a:buChar char="•"/>
              <a:tabLst>
                <a:tab pos="321306" algn="l"/>
                <a:tab pos="321882" algn="l"/>
              </a:tabLst>
            </a:pPr>
            <a:endParaRPr lang="it-IT" i="1" spc="-5" dirty="0">
              <a:latin typeface="Arial"/>
              <a:cs typeface="Arial"/>
            </a:endParaRPr>
          </a:p>
          <a:p>
            <a:pPr marL="322458" marR="488869" indent="-311518">
              <a:spcBef>
                <a:spcPts val="698"/>
              </a:spcBef>
              <a:buChar char="•"/>
              <a:tabLst>
                <a:tab pos="321306" algn="l"/>
                <a:tab pos="321882" algn="l"/>
              </a:tabLst>
            </a:pPr>
            <a:endParaRPr lang="it-IT" i="1" spc="-5" dirty="0">
              <a:latin typeface="Arial"/>
              <a:cs typeface="Arial"/>
            </a:endParaRPr>
          </a:p>
          <a:p>
            <a:pPr marL="322458" marR="488869" indent="-311518">
              <a:spcBef>
                <a:spcPts val="698"/>
              </a:spcBef>
              <a:buChar char="•"/>
              <a:tabLst>
                <a:tab pos="321306" algn="l"/>
                <a:tab pos="321882" algn="l"/>
              </a:tabLst>
            </a:pPr>
            <a:endParaRPr lang="it-IT" i="1" spc="-5" dirty="0">
              <a:latin typeface="Arial"/>
              <a:cs typeface="Arial"/>
            </a:endParaRPr>
          </a:p>
          <a:p>
            <a:pPr marL="322458" marR="488869" indent="-311518">
              <a:spcBef>
                <a:spcPts val="698"/>
              </a:spcBef>
              <a:buChar char="•"/>
              <a:tabLst>
                <a:tab pos="321306" algn="l"/>
                <a:tab pos="321882" algn="l"/>
              </a:tabLst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5015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Vocalismo tonico nel latino volgare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6646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99B49B-A820-9C8A-A441-1BB660E4A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Vocalismo tonico della </a:t>
            </a:r>
            <a:r>
              <a:rPr lang="it-IT" sz="2800" dirty="0" err="1"/>
              <a:t>sardegna</a:t>
            </a:r>
            <a:r>
              <a:rPr lang="it-IT" sz="2800" dirty="0"/>
              <a:t>, della </a:t>
            </a:r>
            <a:r>
              <a:rPr lang="it-IT" sz="2800" dirty="0" err="1"/>
              <a:t>corsica</a:t>
            </a:r>
            <a:r>
              <a:rPr lang="it-IT" sz="2800" dirty="0"/>
              <a:t> mer. e dell’area </a:t>
            </a:r>
            <a:r>
              <a:rPr lang="it-IT" sz="2800" dirty="0" err="1"/>
              <a:t>Lausberg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EA275F-B0ED-A43B-551B-BFD49A493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Il più antico sistema del vocalismo tonico del Latino volgare</a:t>
            </a:r>
          </a:p>
          <a:p>
            <a:r>
              <a:rPr lang="it-IT" sz="2800" dirty="0">
                <a:latin typeface="Microsoft Sans Serif"/>
                <a:cs typeface="Microsoft Sans Serif"/>
              </a:rPr>
              <a:t>PĬLU(M)</a:t>
            </a:r>
            <a:r>
              <a:rPr lang="it-IT" sz="2800" spc="23" dirty="0">
                <a:latin typeface="Microsoft Sans Serif"/>
                <a:cs typeface="Microsoft Sans Serif"/>
              </a:rPr>
              <a:t> </a:t>
            </a:r>
            <a:r>
              <a:rPr lang="it-IT" sz="2800" dirty="0">
                <a:latin typeface="Microsoft Sans Serif"/>
                <a:cs typeface="Microsoft Sans Serif"/>
              </a:rPr>
              <a:t>&gt;</a:t>
            </a:r>
            <a:r>
              <a:rPr lang="it-IT" sz="2800" spc="18" dirty="0">
                <a:latin typeface="Microsoft Sans Serif"/>
                <a:cs typeface="Microsoft Sans Serif"/>
              </a:rPr>
              <a:t> </a:t>
            </a:r>
            <a:r>
              <a:rPr lang="it-IT" sz="2800" spc="-5" dirty="0">
                <a:latin typeface="Microsoft Sans Serif"/>
                <a:cs typeface="Microsoft Sans Serif"/>
              </a:rPr>
              <a:t>sardo </a:t>
            </a:r>
            <a:r>
              <a:rPr lang="it-IT" sz="2800" i="1" spc="-5" dirty="0" err="1">
                <a:latin typeface="Arial"/>
                <a:cs typeface="Arial"/>
              </a:rPr>
              <a:t>pilu</a:t>
            </a:r>
            <a:r>
              <a:rPr lang="it-IT" sz="2800" i="1" spc="-5" dirty="0">
                <a:latin typeface="Arial"/>
                <a:cs typeface="Arial"/>
              </a:rPr>
              <a:t>;</a:t>
            </a:r>
            <a:r>
              <a:rPr lang="it-IT" sz="2800" i="1" spc="5" dirty="0">
                <a:latin typeface="Arial"/>
                <a:cs typeface="Arial"/>
              </a:rPr>
              <a:t> </a:t>
            </a:r>
            <a:r>
              <a:rPr lang="it-IT" sz="2800" dirty="0">
                <a:latin typeface="Microsoft Sans Serif"/>
                <a:cs typeface="Microsoft Sans Serif"/>
              </a:rPr>
              <a:t>GŬLA(M)</a:t>
            </a:r>
            <a:r>
              <a:rPr lang="it-IT" sz="2800" spc="-5" dirty="0">
                <a:latin typeface="Microsoft Sans Serif"/>
                <a:cs typeface="Microsoft Sans Serif"/>
              </a:rPr>
              <a:t> </a:t>
            </a:r>
            <a:r>
              <a:rPr lang="it-IT" sz="2800" dirty="0">
                <a:latin typeface="Microsoft Sans Serif"/>
                <a:cs typeface="Microsoft Sans Serif"/>
              </a:rPr>
              <a:t>&gt;</a:t>
            </a:r>
            <a:r>
              <a:rPr lang="it-IT" sz="2800" spc="18" dirty="0">
                <a:latin typeface="Microsoft Sans Serif"/>
                <a:cs typeface="Microsoft Sans Serif"/>
              </a:rPr>
              <a:t> </a:t>
            </a:r>
            <a:r>
              <a:rPr lang="it-IT" sz="2800" spc="-9" dirty="0" err="1">
                <a:latin typeface="Microsoft Sans Serif"/>
                <a:cs typeface="Microsoft Sans Serif"/>
              </a:rPr>
              <a:t>gula</a:t>
            </a:r>
            <a:endParaRPr lang="it-IT" sz="2800" dirty="0">
              <a:latin typeface="Microsoft Sans Serif"/>
              <a:cs typeface="Microsoft Sans Serif"/>
            </a:endParaRP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3E012D2-0177-899C-EBCA-B7F580152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B5CCBBE-8CF5-EEEB-54FC-0B512489D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CBFBDEB1-C206-09FF-0AF3-174DC660B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pic>
        <p:nvPicPr>
          <p:cNvPr id="7" name="object 4">
            <a:extLst>
              <a:ext uri="{FF2B5EF4-FFF2-40B4-BE49-F238E27FC236}">
                <a16:creationId xmlns:a16="http://schemas.microsoft.com/office/drawing/2014/main" id="{401403FE-724B-ED67-5EA5-B1F30C15576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67111" y="3429000"/>
            <a:ext cx="7443348" cy="141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185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6850FF-73A9-D170-FB6C-B00649A77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700" dirty="0"/>
              <a:t>Il vocalismo tonico nella penisola italiana, </a:t>
            </a:r>
            <a:r>
              <a:rPr lang="it-IT" sz="2700" dirty="0" err="1"/>
              <a:t>francia</a:t>
            </a:r>
            <a:r>
              <a:rPr lang="it-IT" sz="2700" dirty="0"/>
              <a:t> (</a:t>
            </a:r>
            <a:r>
              <a:rPr lang="it-IT" sz="2700" dirty="0" err="1"/>
              <a:t>gallia</a:t>
            </a:r>
            <a:r>
              <a:rPr lang="it-IT" sz="2700" dirty="0"/>
              <a:t>) e spagna (</a:t>
            </a:r>
            <a:r>
              <a:rPr lang="it-IT" sz="2700" dirty="0" err="1"/>
              <a:t>hispania</a:t>
            </a:r>
            <a:r>
              <a:rPr lang="it-IT" sz="3200" dirty="0"/>
              <a:t>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EE8E704-A8EC-4F0F-9D90-7E9E597CB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054E62-258F-3585-63FB-4CEF2EBF4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86325391-4613-0078-13CD-58C2BEDAA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D715DF03-DB2F-C37C-998B-2AD6B042B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Il vocalismo tonico del latino parlato nella penisola Italiana, nell’attuale Francia (Gallia) e in Spagna (</a:t>
            </a:r>
            <a:r>
              <a:rPr lang="it-IT" dirty="0" err="1"/>
              <a:t>Hispania</a:t>
            </a:r>
            <a:r>
              <a:rPr lang="it-IT" dirty="0"/>
              <a:t>)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10" name="object 3">
            <a:extLst>
              <a:ext uri="{FF2B5EF4-FFF2-40B4-BE49-F238E27FC236}">
                <a16:creationId xmlns:a16="http://schemas.microsoft.com/office/drawing/2014/main" id="{C64DED3C-26C5-AFA8-CEC6-D1734D77FF7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22714" y="3144017"/>
            <a:ext cx="7746572" cy="168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266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693A34-02DC-9551-F34E-25E087F24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Ĭ&gt;è ; Ŭ&gt;ó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28DA55-47C5-C4BC-4887-2B92F1563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 err="1"/>
              <a:t>Lat</a:t>
            </a:r>
            <a:r>
              <a:rPr lang="it-IT" dirty="0"/>
              <a:t>. PĬLU(M) &gt;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dirty="0" err="1"/>
              <a:t>pélo</a:t>
            </a:r>
            <a:r>
              <a:rPr lang="it-IT" dirty="0"/>
              <a:t> (e chiusa); sp. pelo  ( e chiusa); port. pelo; </a:t>
            </a:r>
            <a:r>
              <a:rPr lang="it-IT" dirty="0" err="1"/>
              <a:t>cat</a:t>
            </a:r>
            <a:r>
              <a:rPr lang="it-IT" dirty="0"/>
              <a:t>. </a:t>
            </a:r>
            <a:r>
              <a:rPr lang="it-IT" dirty="0" err="1"/>
              <a:t>pél</a:t>
            </a:r>
            <a:r>
              <a:rPr lang="it-IT" dirty="0"/>
              <a:t>; fr. </a:t>
            </a:r>
            <a:r>
              <a:rPr lang="it-IT" dirty="0" err="1"/>
              <a:t>poil</a:t>
            </a:r>
            <a:r>
              <a:rPr lang="it-IT" dirty="0"/>
              <a:t> ( in  francese la è tonica dittonga in sillaba  libera , come si vedrà; qui importa  ricordare che il punto di partenza anche in  fr. è una e chiusa)</a:t>
            </a:r>
          </a:p>
          <a:p>
            <a:endParaRPr lang="it-IT" dirty="0"/>
          </a:p>
          <a:p>
            <a:r>
              <a:rPr lang="it-IT" dirty="0" err="1"/>
              <a:t>Lat</a:t>
            </a:r>
            <a:r>
              <a:rPr lang="it-IT" dirty="0"/>
              <a:t>. GŬLA(M) &gt;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dirty="0" err="1"/>
              <a:t>góla</a:t>
            </a:r>
            <a:r>
              <a:rPr lang="it-IT" dirty="0"/>
              <a:t> (o chiusa), sp. gola, port. gola;	fr. </a:t>
            </a:r>
            <a:r>
              <a:rPr lang="it-IT" dirty="0" err="1"/>
              <a:t>gueule</a:t>
            </a:r>
            <a:r>
              <a:rPr lang="it-IT" dirty="0"/>
              <a:t>, </a:t>
            </a:r>
            <a:r>
              <a:rPr lang="it-IT" dirty="0" err="1"/>
              <a:t>cat</a:t>
            </a:r>
            <a:r>
              <a:rPr lang="it-IT" dirty="0"/>
              <a:t>. gola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C8CF8EB-A98C-E5FF-F2BF-CB1EB27CD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1ECF17-74D1-F903-A924-82E5B1164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3566E6D0-D282-2B7C-6517-1D4C2311A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2855078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25E712-E386-9884-847C-3DE4D418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spc="5" dirty="0"/>
              <a:t>La</a:t>
            </a:r>
            <a:r>
              <a:rPr lang="it-IT" sz="4000" spc="18" dirty="0"/>
              <a:t> </a:t>
            </a:r>
            <a:r>
              <a:rPr lang="it-IT" sz="4000" spc="-5" dirty="0"/>
              <a:t>diversa</a:t>
            </a:r>
            <a:r>
              <a:rPr lang="it-IT" sz="4000" spc="54" dirty="0"/>
              <a:t> </a:t>
            </a:r>
            <a:r>
              <a:rPr lang="it-IT" sz="4000" spc="-5" dirty="0"/>
              <a:t>apertura</a:t>
            </a:r>
            <a:r>
              <a:rPr lang="it-IT" sz="4000" spc="54" dirty="0"/>
              <a:t> </a:t>
            </a:r>
            <a:r>
              <a:rPr lang="it-IT" sz="4000" spc="-9" dirty="0"/>
              <a:t>delle</a:t>
            </a:r>
            <a:r>
              <a:rPr lang="it-IT" sz="4000" spc="18" dirty="0"/>
              <a:t> </a:t>
            </a:r>
            <a:r>
              <a:rPr lang="it-IT" sz="4000" dirty="0"/>
              <a:t>‘e’</a:t>
            </a:r>
            <a:r>
              <a:rPr lang="it-IT" sz="4000" spc="-109" dirty="0"/>
              <a:t> </a:t>
            </a:r>
            <a:r>
              <a:rPr lang="it-IT" sz="4000" spc="-5" dirty="0"/>
              <a:t>e</a:t>
            </a:r>
            <a:r>
              <a:rPr lang="it-IT" sz="4000" spc="54" dirty="0"/>
              <a:t> </a:t>
            </a:r>
            <a:r>
              <a:rPr lang="it-IT" sz="4000" spc="-18" dirty="0"/>
              <a:t>delle </a:t>
            </a:r>
            <a:r>
              <a:rPr lang="it-IT" sz="4000" spc="-948" dirty="0"/>
              <a:t> </a:t>
            </a:r>
            <a:r>
              <a:rPr lang="it-IT" sz="4000" dirty="0"/>
              <a:t>‘o’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22FA616-A12D-E249-73A7-0807F6EB2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Lat</a:t>
            </a:r>
            <a:r>
              <a:rPr lang="it-IT" dirty="0"/>
              <a:t>. PĬSCARE &gt;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dirty="0" err="1"/>
              <a:t>péscare</a:t>
            </a:r>
            <a:r>
              <a:rPr lang="it-IT" dirty="0"/>
              <a:t>; egli pésca, 3  </a:t>
            </a:r>
            <a:r>
              <a:rPr lang="it-IT" dirty="0" err="1"/>
              <a:t>pers</a:t>
            </a:r>
            <a:r>
              <a:rPr lang="it-IT" dirty="0"/>
              <a:t>. </a:t>
            </a:r>
            <a:r>
              <a:rPr lang="it-IT" dirty="0" err="1"/>
              <a:t>sing</a:t>
            </a:r>
            <a:r>
              <a:rPr lang="it-IT" dirty="0"/>
              <a:t>. </a:t>
            </a:r>
            <a:r>
              <a:rPr lang="it-IT" dirty="0" err="1"/>
              <a:t>pres</a:t>
            </a:r>
            <a:r>
              <a:rPr lang="it-IT" dirty="0"/>
              <a:t>. </a:t>
            </a:r>
            <a:r>
              <a:rPr lang="it-IT" dirty="0" err="1"/>
              <a:t>ind</a:t>
            </a:r>
            <a:r>
              <a:rPr lang="it-IT" dirty="0"/>
              <a:t>.</a:t>
            </a:r>
          </a:p>
          <a:p>
            <a:r>
              <a:rPr lang="it-IT" dirty="0" err="1"/>
              <a:t>Lat</a:t>
            </a:r>
            <a:r>
              <a:rPr lang="it-IT" dirty="0"/>
              <a:t>. PĚRSICA(M) &gt; </a:t>
            </a:r>
            <a:r>
              <a:rPr lang="it-IT" dirty="0" err="1"/>
              <a:t>it</a:t>
            </a:r>
            <a:r>
              <a:rPr lang="it-IT" dirty="0"/>
              <a:t>. pèsca</a:t>
            </a:r>
          </a:p>
          <a:p>
            <a:r>
              <a:rPr lang="it-IT" dirty="0" err="1"/>
              <a:t>bène</a:t>
            </a:r>
            <a:r>
              <a:rPr lang="it-IT" dirty="0"/>
              <a:t> vs </a:t>
            </a:r>
            <a:r>
              <a:rPr lang="it-IT" dirty="0" err="1"/>
              <a:t>méla</a:t>
            </a:r>
            <a:r>
              <a:rPr lang="it-IT" dirty="0"/>
              <a:t>; </a:t>
            </a:r>
            <a:r>
              <a:rPr lang="it-IT" dirty="0" err="1"/>
              <a:t>insième</a:t>
            </a:r>
            <a:r>
              <a:rPr lang="it-IT" dirty="0"/>
              <a:t> vs </a:t>
            </a:r>
            <a:r>
              <a:rPr lang="it-IT" dirty="0" err="1"/>
              <a:t>séme</a:t>
            </a:r>
            <a:endParaRPr lang="it-IT" dirty="0"/>
          </a:p>
          <a:p>
            <a:r>
              <a:rPr lang="it-IT" dirty="0" err="1"/>
              <a:t>stòria</a:t>
            </a:r>
            <a:r>
              <a:rPr lang="it-IT" dirty="0"/>
              <a:t> vs óra</a:t>
            </a:r>
          </a:p>
          <a:p>
            <a:r>
              <a:rPr lang="it-IT" dirty="0"/>
              <a:t>Memento: però; </a:t>
            </a:r>
            <a:r>
              <a:rPr lang="it-IT" dirty="0" err="1"/>
              <a:t>buòno</a:t>
            </a:r>
            <a:r>
              <a:rPr lang="it-IT" dirty="0"/>
              <a:t>; </a:t>
            </a:r>
            <a:r>
              <a:rPr lang="it-IT" dirty="0" err="1"/>
              <a:t>òro</a:t>
            </a:r>
            <a:r>
              <a:rPr lang="it-IT" dirty="0"/>
              <a:t>.</a:t>
            </a:r>
          </a:p>
          <a:p>
            <a:r>
              <a:rPr lang="it-IT" dirty="0"/>
              <a:t>Non in tutte le regioni italiane</a:t>
            </a:r>
          </a:p>
          <a:p>
            <a:r>
              <a:rPr lang="it-IT" dirty="0">
                <a:hlinkClick r:id="rId2"/>
              </a:rPr>
              <a:t>http://www.attori.com/dizione/Diz00.htm</a:t>
            </a:r>
            <a:r>
              <a:rPr lang="it-IT" dirty="0"/>
              <a:t>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D0E3EEE-C8B4-BBA1-67C9-BA486E654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49DE6FE-4D47-0597-FD21-C740BB52A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A4CD5F10-3D3C-2CF6-712C-13820A9CA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281746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42249C-F448-553A-153F-1B8E467F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Vocalismo tonico nella </a:t>
            </a:r>
            <a:r>
              <a:rPr lang="it-IT" dirty="0" err="1"/>
              <a:t>romània</a:t>
            </a:r>
            <a:r>
              <a:rPr lang="it-IT" dirty="0"/>
              <a:t> orientale (rumeno)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1663B6B-C46B-45B7-D87D-7C514B686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7B58276-6E06-64C1-A8D5-400492DD2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4C2A9042-B377-48F4-C4E9-58095BF62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pic>
        <p:nvPicPr>
          <p:cNvPr id="7" name="object 3">
            <a:extLst>
              <a:ext uri="{FF2B5EF4-FFF2-40B4-BE49-F238E27FC236}">
                <a16:creationId xmlns:a16="http://schemas.microsoft.com/office/drawing/2014/main" id="{09975C93-5792-7372-7BC2-E90E75A27B6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7873" y="2719219"/>
            <a:ext cx="7716253" cy="235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77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1AC6F0-8EFA-1EEC-CFC8-F2DC4DBF5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spc="-32" dirty="0"/>
              <a:t>Vocalismo</a:t>
            </a:r>
            <a:r>
              <a:rPr lang="it-IT" sz="4000" spc="54" dirty="0"/>
              <a:t> </a:t>
            </a:r>
            <a:r>
              <a:rPr lang="it-IT" sz="4000" spc="-5" dirty="0"/>
              <a:t>tonico</a:t>
            </a:r>
            <a:r>
              <a:rPr lang="it-IT" sz="4000" spc="18" dirty="0"/>
              <a:t> </a:t>
            </a:r>
            <a:r>
              <a:rPr lang="it-IT" sz="4000" spc="-14" dirty="0"/>
              <a:t>siciliano</a:t>
            </a:r>
            <a:r>
              <a:rPr lang="it-IT" sz="4000" spc="54" dirty="0"/>
              <a:t> </a:t>
            </a:r>
            <a:r>
              <a:rPr lang="it-IT" sz="4000" spc="-5" dirty="0"/>
              <a:t>e</a:t>
            </a:r>
            <a:r>
              <a:rPr lang="it-IT" sz="4000" spc="23" dirty="0"/>
              <a:t> </a:t>
            </a:r>
            <a:r>
              <a:rPr lang="it-IT" sz="4000" dirty="0"/>
              <a:t>parte </a:t>
            </a:r>
            <a:r>
              <a:rPr lang="it-IT" sz="4000" spc="-952" dirty="0"/>
              <a:t> </a:t>
            </a:r>
            <a:r>
              <a:rPr lang="it-IT" sz="4000" spc="-9" dirty="0"/>
              <a:t>dell’Italia</a:t>
            </a:r>
            <a:r>
              <a:rPr lang="it-IT" sz="4000" spc="23" dirty="0"/>
              <a:t> </a:t>
            </a:r>
            <a:r>
              <a:rPr lang="it-IT" sz="4000" spc="-14" dirty="0"/>
              <a:t>meridionale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35A4513-7667-6ACE-D2A0-68193F918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(H)ŌRA &gt; sic. </a:t>
            </a:r>
            <a:r>
              <a:rPr lang="it-IT" dirty="0" err="1"/>
              <a:t>ura</a:t>
            </a:r>
            <a:r>
              <a:rPr lang="it-IT" dirty="0"/>
              <a:t>; SŌLE(M) &gt; sic. </a:t>
            </a:r>
            <a:r>
              <a:rPr lang="it-IT" dirty="0" err="1"/>
              <a:t>suli</a:t>
            </a:r>
            <a:endParaRPr lang="it-IT" dirty="0"/>
          </a:p>
          <a:p>
            <a:r>
              <a:rPr lang="it-IT" dirty="0"/>
              <a:t>ACĒTU(M) &gt; sic. </a:t>
            </a:r>
            <a:r>
              <a:rPr lang="it-IT" dirty="0" err="1"/>
              <a:t>acitu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E22FC2A-D5C0-1938-C574-A487F54CF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88CC4FB-9DB9-0E0F-0640-F4841E27A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526F9763-8992-AE6A-3E3B-7FAE9E98B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pic>
        <p:nvPicPr>
          <p:cNvPr id="7" name="object 4">
            <a:extLst>
              <a:ext uri="{FF2B5EF4-FFF2-40B4-BE49-F238E27FC236}">
                <a16:creationId xmlns:a16="http://schemas.microsoft.com/office/drawing/2014/main" id="{9814A3D7-E833-5795-C1BB-6F55FD1E8CB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23111" y="2685251"/>
            <a:ext cx="6826912" cy="272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007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it-IT" dirty="0"/>
              <a:t>Vocalismo atono del latino volgare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pPr rtl="0"/>
              <a:t>19</a:t>
            </a:fld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713686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71AAAD-5C30-8A13-1426-A796DD38A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Origine delle lingue romanze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CFE072-4F1E-21D3-AEFB-190ED7165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Le lingue romanze derivano dal </a:t>
            </a: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dirty="0"/>
              <a:t>                        </a:t>
            </a:r>
            <a:r>
              <a:rPr lang="it-IT" sz="4800" dirty="0"/>
              <a:t>LATINO VOLGARE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823B480-110B-2AC0-52E3-46902B9E4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8718AD-2636-9AF8-83F9-023CE9819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F3712AC1-C979-0099-AA6D-6C1344F4B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0391075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12310D-9DF9-FDC9-A1AF-3E17E4BB5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Vocalismo atono Italia, Gallia, </a:t>
            </a:r>
            <a:r>
              <a:rPr lang="it-IT" dirty="0" err="1"/>
              <a:t>Hispania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E8186F3-6FDE-481E-267C-125BB9A35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21306" indent="-310366">
              <a:spcBef>
                <a:spcPts val="784"/>
              </a:spcBef>
              <a:buChar char="•"/>
              <a:tabLst>
                <a:tab pos="321306" algn="l"/>
                <a:tab pos="321882" algn="l"/>
              </a:tabLst>
            </a:pPr>
            <a:r>
              <a:rPr lang="it-IT" sz="2800" spc="-5" dirty="0">
                <a:latin typeface="Microsoft Sans Serif"/>
                <a:cs typeface="Microsoft Sans Serif"/>
              </a:rPr>
              <a:t>Memento:</a:t>
            </a:r>
            <a:r>
              <a:rPr lang="it-IT" sz="2800" spc="9" dirty="0">
                <a:latin typeface="Microsoft Sans Serif"/>
                <a:cs typeface="Microsoft Sans Serif"/>
              </a:rPr>
              <a:t> </a:t>
            </a:r>
            <a:r>
              <a:rPr lang="it-IT" sz="2800" spc="-14" dirty="0" err="1">
                <a:latin typeface="Microsoft Sans Serif"/>
                <a:cs typeface="Microsoft Sans Serif"/>
              </a:rPr>
              <a:t>lat</a:t>
            </a:r>
            <a:r>
              <a:rPr lang="it-IT" sz="2800" spc="-14" dirty="0">
                <a:latin typeface="Microsoft Sans Serif"/>
                <a:cs typeface="Microsoft Sans Serif"/>
              </a:rPr>
              <a:t>.</a:t>
            </a:r>
            <a:r>
              <a:rPr lang="it-IT" sz="2800" spc="36" dirty="0">
                <a:latin typeface="Microsoft Sans Serif"/>
                <a:cs typeface="Microsoft Sans Serif"/>
              </a:rPr>
              <a:t> </a:t>
            </a:r>
            <a:r>
              <a:rPr lang="it-IT" sz="2800" spc="-9" dirty="0">
                <a:latin typeface="Microsoft Sans Serif"/>
                <a:cs typeface="Microsoft Sans Serif"/>
              </a:rPr>
              <a:t>SERVŬ(M)</a:t>
            </a:r>
            <a:r>
              <a:rPr lang="it-IT" sz="2800" spc="27" dirty="0">
                <a:latin typeface="Microsoft Sans Serif"/>
                <a:cs typeface="Microsoft Sans Serif"/>
              </a:rPr>
              <a:t> </a:t>
            </a:r>
            <a:r>
              <a:rPr lang="it-IT" sz="2800" dirty="0">
                <a:latin typeface="Microsoft Sans Serif"/>
                <a:cs typeface="Microsoft Sans Serif"/>
              </a:rPr>
              <a:t>&gt;</a:t>
            </a:r>
            <a:r>
              <a:rPr lang="it-IT" sz="2800" spc="18" dirty="0">
                <a:latin typeface="Microsoft Sans Serif"/>
                <a:cs typeface="Microsoft Sans Serif"/>
              </a:rPr>
              <a:t> </a:t>
            </a:r>
            <a:r>
              <a:rPr lang="it-IT" sz="2800" spc="-9" dirty="0" err="1">
                <a:latin typeface="Microsoft Sans Serif"/>
                <a:cs typeface="Microsoft Sans Serif"/>
              </a:rPr>
              <a:t>it</a:t>
            </a:r>
            <a:r>
              <a:rPr lang="it-IT" sz="2800" spc="-9" dirty="0">
                <a:latin typeface="Microsoft Sans Serif"/>
                <a:cs typeface="Microsoft Sans Serif"/>
              </a:rPr>
              <a:t>.</a:t>
            </a:r>
            <a:r>
              <a:rPr lang="it-IT" sz="2800" spc="14" dirty="0">
                <a:latin typeface="Microsoft Sans Serif"/>
                <a:cs typeface="Microsoft Sans Serif"/>
              </a:rPr>
              <a:t> </a:t>
            </a:r>
            <a:r>
              <a:rPr lang="it-IT" sz="2800" spc="5" dirty="0">
                <a:latin typeface="Microsoft Sans Serif"/>
                <a:cs typeface="Microsoft Sans Serif"/>
              </a:rPr>
              <a:t>serv</a:t>
            </a:r>
            <a:r>
              <a:rPr lang="it-IT" sz="2800" b="1" spc="5" dirty="0">
                <a:latin typeface="Arial"/>
                <a:cs typeface="Arial"/>
              </a:rPr>
              <a:t>o</a:t>
            </a:r>
            <a:endParaRPr lang="it-IT" sz="2800" dirty="0">
              <a:latin typeface="Arial"/>
              <a:cs typeface="Arial"/>
            </a:endParaRPr>
          </a:p>
          <a:p>
            <a:pPr marL="321306" indent="-310366">
              <a:spcBef>
                <a:spcPts val="694"/>
              </a:spcBef>
              <a:buChar char="•"/>
              <a:tabLst>
                <a:tab pos="321306" algn="l"/>
                <a:tab pos="321882" algn="l"/>
              </a:tabLst>
            </a:pPr>
            <a:r>
              <a:rPr lang="it-IT" sz="2800" dirty="0">
                <a:latin typeface="Microsoft Sans Serif"/>
                <a:cs typeface="Microsoft Sans Serif"/>
              </a:rPr>
              <a:t>QUALISQU</a:t>
            </a:r>
            <a:r>
              <a:rPr lang="it-IT" sz="2800" b="1" dirty="0">
                <a:latin typeface="Arial"/>
                <a:cs typeface="Arial"/>
              </a:rPr>
              <a:t>Ĭ</a:t>
            </a:r>
            <a:r>
              <a:rPr lang="it-IT" sz="2800" dirty="0">
                <a:latin typeface="Microsoft Sans Serif"/>
                <a:cs typeface="Microsoft Sans Serif"/>
              </a:rPr>
              <a:t>(S)</a:t>
            </a:r>
            <a:r>
              <a:rPr lang="it-IT" sz="2800" spc="-9" dirty="0">
                <a:latin typeface="Microsoft Sans Serif"/>
                <a:cs typeface="Microsoft Sans Serif"/>
              </a:rPr>
              <a:t> </a:t>
            </a:r>
            <a:r>
              <a:rPr lang="it-IT" sz="2800" dirty="0">
                <a:latin typeface="Microsoft Sans Serif"/>
                <a:cs typeface="Microsoft Sans Serif"/>
              </a:rPr>
              <a:t>&gt;</a:t>
            </a:r>
            <a:r>
              <a:rPr lang="it-IT" sz="2800" spc="14" dirty="0">
                <a:latin typeface="Microsoft Sans Serif"/>
                <a:cs typeface="Microsoft Sans Serif"/>
              </a:rPr>
              <a:t> </a:t>
            </a:r>
            <a:r>
              <a:rPr lang="it-IT" sz="2800" spc="-9" dirty="0" err="1">
                <a:latin typeface="Microsoft Sans Serif"/>
                <a:cs typeface="Microsoft Sans Serif"/>
              </a:rPr>
              <a:t>it</a:t>
            </a:r>
            <a:r>
              <a:rPr lang="it-IT" sz="2800" spc="-9" dirty="0">
                <a:latin typeface="Microsoft Sans Serif"/>
                <a:cs typeface="Microsoft Sans Serif"/>
              </a:rPr>
              <a:t>.</a:t>
            </a:r>
            <a:r>
              <a:rPr lang="it-IT" sz="2800" spc="32" dirty="0">
                <a:latin typeface="Microsoft Sans Serif"/>
                <a:cs typeface="Microsoft Sans Serif"/>
              </a:rPr>
              <a:t> </a:t>
            </a:r>
            <a:r>
              <a:rPr lang="it-IT" sz="2800" spc="-9" dirty="0">
                <a:latin typeface="Microsoft Sans Serif"/>
                <a:cs typeface="Microsoft Sans Serif"/>
              </a:rPr>
              <a:t>qualch</a:t>
            </a:r>
            <a:r>
              <a:rPr lang="it-IT" sz="2800" b="1" spc="-9" dirty="0">
                <a:latin typeface="Arial"/>
                <a:cs typeface="Arial"/>
              </a:rPr>
              <a:t>e</a:t>
            </a:r>
          </a:p>
          <a:p>
            <a:pPr marL="321306" indent="-310366">
              <a:spcBef>
                <a:spcPts val="694"/>
              </a:spcBef>
              <a:buChar char="•"/>
              <a:tabLst>
                <a:tab pos="321306" algn="l"/>
                <a:tab pos="321882" algn="l"/>
              </a:tabLst>
            </a:pPr>
            <a:endParaRPr lang="it-IT" b="1" spc="-9" dirty="0">
              <a:latin typeface="Arial"/>
              <a:cs typeface="Arial"/>
            </a:endParaRPr>
          </a:p>
          <a:p>
            <a:pPr marL="321306" indent="-310366">
              <a:spcBef>
                <a:spcPts val="694"/>
              </a:spcBef>
              <a:buChar char="•"/>
              <a:tabLst>
                <a:tab pos="321306" algn="l"/>
                <a:tab pos="321882" algn="l"/>
              </a:tabLst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E0ABD47-157E-C65E-F388-03241A1D2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47A2F12-AE6A-D2B8-2CD2-9EA0FA2C6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85237B9-DF0A-67C2-DEA6-1CD0D4FB8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pic>
        <p:nvPicPr>
          <p:cNvPr id="7" name="object 4">
            <a:extLst>
              <a:ext uri="{FF2B5EF4-FFF2-40B4-BE49-F238E27FC236}">
                <a16:creationId xmlns:a16="http://schemas.microsoft.com/office/drawing/2014/main" id="{6E8D9159-11E1-3440-A044-4C0246D479CD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73745" y="3429000"/>
            <a:ext cx="7441879" cy="211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5999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0817D1-2DC6-B417-4FD1-C8E054EEE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Vocalismo atono </a:t>
            </a:r>
            <a:r>
              <a:rPr lang="it-IT" sz="2400" dirty="0" err="1"/>
              <a:t>sardegna</a:t>
            </a:r>
            <a:r>
              <a:rPr lang="it-IT" sz="2400" dirty="0"/>
              <a:t>, </a:t>
            </a:r>
            <a:r>
              <a:rPr lang="it-IT" sz="2400" dirty="0" err="1"/>
              <a:t>corsica</a:t>
            </a:r>
            <a:r>
              <a:rPr lang="it-IT" sz="2400" dirty="0"/>
              <a:t> mer. e area </a:t>
            </a:r>
            <a:r>
              <a:rPr lang="it-IT" sz="2400" dirty="0" err="1"/>
              <a:t>lausberg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805F9E6-423A-F184-22BF-85B5118EC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servŭ</a:t>
            </a:r>
            <a:r>
              <a:rPr lang="it-IT" dirty="0"/>
              <a:t>(m) &gt; </a:t>
            </a:r>
            <a:r>
              <a:rPr lang="it-IT" dirty="0" err="1"/>
              <a:t>srd</a:t>
            </a:r>
            <a:r>
              <a:rPr lang="it-IT" dirty="0"/>
              <a:t>. </a:t>
            </a:r>
            <a:r>
              <a:rPr lang="it-IT" dirty="0" err="1"/>
              <a:t>serbu</a:t>
            </a:r>
            <a:endParaRPr lang="it-IT" dirty="0"/>
          </a:p>
          <a:p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qualisquĭ</a:t>
            </a:r>
            <a:r>
              <a:rPr lang="it-IT" dirty="0"/>
              <a:t>(s) &gt; </a:t>
            </a:r>
            <a:r>
              <a:rPr lang="it-IT" dirty="0" err="1"/>
              <a:t>srd</a:t>
            </a:r>
            <a:r>
              <a:rPr lang="it-IT" dirty="0"/>
              <a:t>. </a:t>
            </a:r>
            <a:r>
              <a:rPr lang="it-IT" dirty="0" err="1"/>
              <a:t>carki</a:t>
            </a:r>
            <a:endParaRPr lang="it-IT" dirty="0"/>
          </a:p>
          <a:p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homine</a:t>
            </a:r>
            <a:r>
              <a:rPr lang="it-IT" dirty="0"/>
              <a:t>(m) &gt; </a:t>
            </a:r>
            <a:r>
              <a:rPr lang="it-IT" dirty="0" err="1"/>
              <a:t>srd</a:t>
            </a:r>
            <a:r>
              <a:rPr lang="it-IT" dirty="0"/>
              <a:t>. Log. </a:t>
            </a:r>
            <a:r>
              <a:rPr lang="it-IT" dirty="0" err="1"/>
              <a:t>omine</a:t>
            </a:r>
            <a:r>
              <a:rPr lang="it-IT" dirty="0"/>
              <a:t>; camp. Omini;  </a:t>
            </a:r>
            <a:r>
              <a:rPr lang="it-IT" dirty="0" err="1"/>
              <a:t>lat</a:t>
            </a:r>
            <a:r>
              <a:rPr lang="it-IT" dirty="0"/>
              <a:t>. ego &gt; log </a:t>
            </a:r>
            <a:r>
              <a:rPr lang="it-IT" dirty="0" err="1"/>
              <a:t>eo</a:t>
            </a:r>
            <a:r>
              <a:rPr lang="it-IT" dirty="0"/>
              <a:t> (</a:t>
            </a:r>
            <a:r>
              <a:rPr lang="it-IT" dirty="0" err="1"/>
              <a:t>deo</a:t>
            </a:r>
            <a:r>
              <a:rPr lang="it-IT" dirty="0"/>
              <a:t>), camp </a:t>
            </a:r>
            <a:r>
              <a:rPr lang="it-IT" dirty="0" err="1"/>
              <a:t>eu</a:t>
            </a:r>
            <a:r>
              <a:rPr lang="it-IT" dirty="0"/>
              <a:t> (</a:t>
            </a:r>
            <a:r>
              <a:rPr lang="it-IT" dirty="0" err="1"/>
              <a:t>deu</a:t>
            </a:r>
            <a:r>
              <a:rPr lang="it-IT" dirty="0"/>
              <a:t>); </a:t>
            </a:r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abl</a:t>
            </a:r>
            <a:r>
              <a:rPr lang="it-IT" dirty="0"/>
              <a:t>.  domo &gt; </a:t>
            </a:r>
            <a:r>
              <a:rPr lang="it-IT" dirty="0" err="1"/>
              <a:t>srd</a:t>
            </a:r>
            <a:r>
              <a:rPr lang="it-IT" dirty="0"/>
              <a:t>. log. domo; camp. </a:t>
            </a:r>
            <a:r>
              <a:rPr lang="it-IT" dirty="0" err="1"/>
              <a:t>domu</a:t>
            </a:r>
            <a:r>
              <a:rPr lang="it-IT" dirty="0"/>
              <a:t>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5D11D67-F3FE-7E8F-309D-5763633D0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BA1C19-AF96-22CE-0643-BDC269506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DE0B2E54-F9B6-D06E-88EB-167B32F78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pic>
        <p:nvPicPr>
          <p:cNvPr id="7" name="object 4">
            <a:extLst>
              <a:ext uri="{FF2B5EF4-FFF2-40B4-BE49-F238E27FC236}">
                <a16:creationId xmlns:a16="http://schemas.microsoft.com/office/drawing/2014/main" id="{7393723F-E7FC-D0B2-A3D9-EB3F2868B64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40130" y="3726180"/>
            <a:ext cx="7781843" cy="187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0875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074891-8CB3-C66D-0ECB-482D5F3CA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pc="-27" dirty="0"/>
              <a:t>Vocalismo</a:t>
            </a:r>
            <a:r>
              <a:rPr lang="it-IT" spc="-18" dirty="0"/>
              <a:t> </a:t>
            </a:r>
            <a:r>
              <a:rPr lang="it-IT" dirty="0"/>
              <a:t>atono</a:t>
            </a:r>
            <a:r>
              <a:rPr lang="it-IT" spc="18" dirty="0"/>
              <a:t> </a:t>
            </a:r>
            <a:r>
              <a:rPr lang="it-IT" spc="-9" dirty="0" err="1"/>
              <a:t>sicilia</a:t>
            </a:r>
            <a:endParaRPr lang="it-IT" dirty="0"/>
          </a:p>
        </p:txBody>
      </p:sp>
      <p:pic>
        <p:nvPicPr>
          <p:cNvPr id="19" name="Segnaposto contenuto 18" descr="Immagine che contiene schermata, linea&#10;&#10;Descrizione generata automaticamente">
            <a:extLst>
              <a:ext uri="{FF2B5EF4-FFF2-40B4-BE49-F238E27FC236}">
                <a16:creationId xmlns:a16="http://schemas.microsoft.com/office/drawing/2014/main" id="{443203F5-A60C-7E36-B44E-B6F3B203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4290" y="2246667"/>
            <a:ext cx="9654551" cy="3022952"/>
          </a:xfr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2E5996C-C950-B85C-4EC2-ED2792BC8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779073-C672-854A-2824-842EC4C35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A2FC2640-D67F-95F4-F928-08C889A0A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4244962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E8E9FE-90E7-B390-80D9-1913ABE3B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Altri fenomeni del vocalismo del latino volgare – </a:t>
            </a:r>
            <a:br>
              <a:rPr lang="it-IT" sz="2800" dirty="0"/>
            </a:br>
            <a:r>
              <a:rPr lang="it-IT" sz="2800" dirty="0"/>
              <a:t>chiusura dei dittonghi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95EB6E-BECB-C116-6156-1FE86A036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AE, OE &gt; e (aperta), </a:t>
            </a:r>
            <a:r>
              <a:rPr lang="it-IT" dirty="0" err="1"/>
              <a:t>lat</a:t>
            </a:r>
            <a:r>
              <a:rPr lang="it-IT" dirty="0"/>
              <a:t>. CAELU(M) &gt; </a:t>
            </a:r>
            <a:r>
              <a:rPr lang="it-IT" dirty="0" err="1"/>
              <a:t>it</a:t>
            </a:r>
            <a:r>
              <a:rPr lang="it-IT" dirty="0"/>
              <a:t>.</a:t>
            </a:r>
          </a:p>
          <a:p>
            <a:r>
              <a:rPr lang="it-IT" dirty="0"/>
              <a:t>cielo, sp. cielo, fr. ciel</a:t>
            </a:r>
          </a:p>
          <a:p>
            <a:r>
              <a:rPr lang="it-IT" dirty="0"/>
              <a:t>AU &gt; o ma il processo non è generalizzato  (ne sono esenti l’antico prov. I dialetti  meridionali), tardivo e indipendente in  italiano, francese e in spagnolo: </a:t>
            </a:r>
            <a:r>
              <a:rPr lang="it-IT" dirty="0" err="1"/>
              <a:t>lat</a:t>
            </a:r>
            <a:r>
              <a:rPr lang="it-IT" dirty="0"/>
              <a:t>.  CAUSA &gt; fr. </a:t>
            </a:r>
            <a:r>
              <a:rPr lang="it-IT" dirty="0" err="1"/>
              <a:t>chose</a:t>
            </a:r>
            <a:r>
              <a:rPr lang="it-IT" dirty="0"/>
              <a:t>, </a:t>
            </a:r>
            <a:r>
              <a:rPr lang="it-IT" dirty="0" err="1"/>
              <a:t>it</a:t>
            </a:r>
            <a:r>
              <a:rPr lang="it-IT" dirty="0"/>
              <a:t>. sp. cosa;</a:t>
            </a:r>
          </a:p>
          <a:p>
            <a:r>
              <a:rPr lang="it-IT" dirty="0"/>
              <a:t>AU &gt; </a:t>
            </a:r>
            <a:r>
              <a:rPr lang="it-IT" dirty="0" err="1"/>
              <a:t>srd</a:t>
            </a:r>
            <a:r>
              <a:rPr lang="it-IT" dirty="0"/>
              <a:t>. a; </a:t>
            </a:r>
            <a:r>
              <a:rPr lang="it-IT" dirty="0" err="1"/>
              <a:t>lat</a:t>
            </a:r>
            <a:r>
              <a:rPr lang="it-IT" dirty="0"/>
              <a:t>. PAUCU(M)&gt; </a:t>
            </a:r>
            <a:r>
              <a:rPr lang="it-IT" dirty="0" err="1"/>
              <a:t>pagu</a:t>
            </a:r>
            <a:r>
              <a:rPr lang="it-IT" dirty="0"/>
              <a:t>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8BC9119-B55C-4AF0-B8A9-720D24BCA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F9A6E2-567A-E020-D4E2-6CB17FBE5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C4594FF7-E1D7-DF4C-AF79-072D58D89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39102296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CD6944-926A-647C-D6F0-63BEBE09F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Chiusura</a:t>
            </a:r>
            <a:r>
              <a:rPr lang="it-IT" spc="32" dirty="0"/>
              <a:t> </a:t>
            </a:r>
            <a:r>
              <a:rPr lang="it-IT" spc="-27" dirty="0"/>
              <a:t>di</a:t>
            </a:r>
            <a:r>
              <a:rPr lang="it-IT" spc="63" dirty="0"/>
              <a:t> </a:t>
            </a:r>
            <a:r>
              <a:rPr lang="it-IT" i="1" u="sng" dirty="0">
                <a:latin typeface="Arial"/>
                <a:cs typeface="Arial"/>
              </a:rPr>
              <a:t>e</a:t>
            </a:r>
            <a:r>
              <a:rPr lang="it-IT" i="1" spc="9" dirty="0">
                <a:latin typeface="Arial"/>
                <a:cs typeface="Arial"/>
              </a:rPr>
              <a:t> </a:t>
            </a:r>
            <a:r>
              <a:rPr lang="it-IT" i="1" spc="5" dirty="0">
                <a:latin typeface="Arial"/>
                <a:cs typeface="Arial"/>
              </a:rPr>
              <a:t>in</a:t>
            </a:r>
            <a:r>
              <a:rPr lang="it-IT" spc="36" dirty="0"/>
              <a:t> </a:t>
            </a:r>
            <a:r>
              <a:rPr lang="it-IT" i="1" u="sng" spc="5" dirty="0">
                <a:latin typeface="Arial"/>
                <a:cs typeface="Arial"/>
              </a:rPr>
              <a:t>i</a:t>
            </a:r>
            <a:r>
              <a:rPr lang="it-IT" i="1" spc="5" dirty="0">
                <a:latin typeface="Arial"/>
                <a:cs typeface="Arial"/>
              </a:rPr>
              <a:t>,</a:t>
            </a:r>
            <a:r>
              <a:rPr lang="it-IT" i="1" spc="-23" dirty="0">
                <a:latin typeface="Arial"/>
                <a:cs typeface="Arial"/>
              </a:rPr>
              <a:t> </a:t>
            </a:r>
            <a:r>
              <a:rPr lang="it-IT" i="1" u="sng" dirty="0">
                <a:latin typeface="Arial"/>
                <a:cs typeface="Arial"/>
              </a:rPr>
              <a:t>o</a:t>
            </a:r>
            <a:r>
              <a:rPr lang="it-IT" i="1" u="sng" spc="27" dirty="0">
                <a:latin typeface="Arial"/>
                <a:cs typeface="Arial"/>
              </a:rPr>
              <a:t> </a:t>
            </a:r>
            <a:r>
              <a:rPr lang="it-IT" i="1" spc="-14" dirty="0">
                <a:latin typeface="Arial"/>
                <a:cs typeface="Arial"/>
              </a:rPr>
              <a:t>in</a:t>
            </a:r>
            <a:r>
              <a:rPr lang="it-IT" i="1" spc="18" dirty="0">
                <a:latin typeface="Arial"/>
                <a:cs typeface="Arial"/>
              </a:rPr>
              <a:t> </a:t>
            </a:r>
            <a:r>
              <a:rPr lang="it-IT" i="1" u="sng" spc="18" dirty="0">
                <a:latin typeface="Arial"/>
                <a:cs typeface="Arial"/>
              </a:rPr>
              <a:t>u</a:t>
            </a:r>
            <a:r>
              <a:rPr lang="it-IT" dirty="0"/>
              <a:t>	</a:t>
            </a:r>
            <a:r>
              <a:rPr lang="it-IT" spc="-18" dirty="0"/>
              <a:t>in</a:t>
            </a:r>
            <a:r>
              <a:rPr lang="it-IT" spc="5" dirty="0"/>
              <a:t> </a:t>
            </a:r>
            <a:r>
              <a:rPr lang="it-IT" spc="-5" dirty="0"/>
              <a:t>iato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FD9886-1749-6912-7B25-6D056841A5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(Memento) FILIA; fi-li-a &gt; fi-</a:t>
            </a:r>
            <a:r>
              <a:rPr lang="it-IT" dirty="0" err="1"/>
              <a:t>lia</a:t>
            </a:r>
            <a:r>
              <a:rPr lang="it-IT" dirty="0"/>
              <a:t>, la i diviene </a:t>
            </a:r>
            <a:r>
              <a:rPr lang="it-IT" dirty="0" err="1"/>
              <a:t>semiconsonatica</a:t>
            </a:r>
            <a:endParaRPr lang="it-IT" dirty="0"/>
          </a:p>
          <a:p>
            <a:r>
              <a:rPr lang="it-IT" dirty="0"/>
              <a:t>VINEA; vi-ne-a &gt; vi-</a:t>
            </a:r>
            <a:r>
              <a:rPr lang="it-IT" dirty="0" err="1"/>
              <a:t>nia</a:t>
            </a:r>
            <a:r>
              <a:rPr lang="it-IT" dirty="0"/>
              <a:t> &gt; </a:t>
            </a:r>
            <a:r>
              <a:rPr lang="it-IT" dirty="0" err="1"/>
              <a:t>it</a:t>
            </a:r>
            <a:r>
              <a:rPr lang="it-IT" dirty="0"/>
              <a:t>. vigna;</a:t>
            </a:r>
          </a:p>
          <a:p>
            <a:r>
              <a:rPr lang="it-IT" dirty="0"/>
              <a:t>IANUARIU(M) / </a:t>
            </a:r>
            <a:r>
              <a:rPr lang="it-IT" dirty="0" err="1"/>
              <a:t>ienuariu</a:t>
            </a:r>
            <a:r>
              <a:rPr lang="it-IT" dirty="0"/>
              <a:t> (m) &gt; </a:t>
            </a:r>
            <a:r>
              <a:rPr lang="it-IT" dirty="0" err="1"/>
              <a:t>it</a:t>
            </a:r>
            <a:r>
              <a:rPr lang="it-IT" dirty="0"/>
              <a:t>. gennaio, fr. </a:t>
            </a:r>
            <a:r>
              <a:rPr lang="it-IT" dirty="0" err="1"/>
              <a:t>janvier</a:t>
            </a:r>
            <a:r>
              <a:rPr lang="it-IT" dirty="0"/>
              <a:t>;  sp. </a:t>
            </a:r>
            <a:r>
              <a:rPr lang="it-IT" dirty="0" err="1"/>
              <a:t>enero</a:t>
            </a:r>
            <a:r>
              <a:rPr lang="it-IT" dirty="0"/>
              <a:t>;</a:t>
            </a:r>
          </a:p>
          <a:p>
            <a:r>
              <a:rPr lang="it-IT" dirty="0"/>
              <a:t>COAGULARE &gt; </a:t>
            </a:r>
            <a:r>
              <a:rPr lang="it-IT" dirty="0" err="1"/>
              <a:t>it</a:t>
            </a:r>
            <a:r>
              <a:rPr lang="it-IT" dirty="0"/>
              <a:t>. quagliare, fr. </a:t>
            </a:r>
            <a:r>
              <a:rPr lang="it-IT" dirty="0" err="1"/>
              <a:t>cailler</a:t>
            </a:r>
            <a:r>
              <a:rPr lang="it-IT" dirty="0"/>
              <a:t>, sp. </a:t>
            </a:r>
            <a:r>
              <a:rPr lang="it-IT" dirty="0" err="1"/>
              <a:t>cuajar</a:t>
            </a:r>
            <a:r>
              <a:rPr lang="it-IT" dirty="0"/>
              <a:t>; </a:t>
            </a:r>
            <a:r>
              <a:rPr lang="it-IT" dirty="0" err="1"/>
              <a:t>srd</a:t>
            </a:r>
            <a:r>
              <a:rPr lang="it-IT" dirty="0"/>
              <a:t>.  log cazzare</a:t>
            </a:r>
          </a:p>
          <a:p>
            <a:r>
              <a:rPr lang="it-IT" dirty="0"/>
              <a:t>FILIOLU(M) nel </a:t>
            </a:r>
            <a:r>
              <a:rPr lang="it-IT" dirty="0" err="1"/>
              <a:t>lat</a:t>
            </a:r>
            <a:r>
              <a:rPr lang="it-IT" dirty="0"/>
              <a:t>. class. era sillabato FI-LI-O-LU(M),  e letto FILÌOLU(M), cioè le due vocali a contatto era  pronunciate in modo distinto;</a:t>
            </a:r>
          </a:p>
          <a:p>
            <a:r>
              <a:rPr lang="it-IT" dirty="0"/>
              <a:t>nel </a:t>
            </a:r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volg</a:t>
            </a:r>
            <a:r>
              <a:rPr lang="it-IT" dirty="0"/>
              <a:t>. la /i/ cessa di essere accentata a favore  della vocale successiva più aperta: FILIÒLU(M); le  due vocali in iato divengono un dittongo ascendente  </a:t>
            </a:r>
            <a:r>
              <a:rPr lang="it-IT" dirty="0" err="1"/>
              <a:t>iò</a:t>
            </a:r>
            <a:r>
              <a:rPr lang="it-IT" dirty="0"/>
              <a:t>; MULÌERE(M)&gt; MULIÈRE(M)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8781F3D-D010-5017-33BE-5A5B9184E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42E1D1-F51F-CBC1-A0F3-3AA3167F5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4AD72E60-7FEA-5ABE-FB6A-9CBE4AA6B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6832346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it-IT" dirty="0"/>
              <a:t>Le postoniche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pPr rtl="0"/>
              <a:t>25</a:t>
            </a:fld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2435191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B8114C-6696-E0C0-AF7F-FA410D0AE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Debolezza delle postoniche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8400188-08EB-7795-3E3A-22AB1BDEE5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r>
              <a:rPr lang="it-IT" dirty="0"/>
              <a:t>Sincope:</a:t>
            </a:r>
          </a:p>
          <a:p>
            <a:r>
              <a:rPr lang="it-IT" dirty="0"/>
              <a:t>VETULU(M) / </a:t>
            </a:r>
            <a:r>
              <a:rPr lang="it-IT" dirty="0" err="1"/>
              <a:t>veclu</a:t>
            </a:r>
            <a:r>
              <a:rPr lang="it-IT" dirty="0"/>
              <a:t>(m);</a:t>
            </a:r>
          </a:p>
          <a:p>
            <a:r>
              <a:rPr lang="it-IT" dirty="0"/>
              <a:t>CALIDU(M) &gt; </a:t>
            </a:r>
            <a:r>
              <a:rPr lang="it-IT" dirty="0" err="1"/>
              <a:t>caldu</a:t>
            </a:r>
            <a:r>
              <a:rPr lang="it-IT" dirty="0"/>
              <a:t>(m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126071D-DCC4-7E33-A33A-AA6F941D1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F6E248-FD5F-C46E-9544-6BD25B415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596D021-5837-99DE-6E0F-94EF91291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33319281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it-IT" dirty="0"/>
              <a:t>Il consonantismo del latino volgare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pPr rtl="0"/>
              <a:t>27</a:t>
            </a:fld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7952602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424401-097D-F317-4646-2B9A80D9D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000" dirty="0"/>
              <a:t>Consonantismo del latino volgare – consonanti mute e finali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678C200-A460-C53C-0276-3966B6B11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h latina cade (il caso NIHIL nel Medioevo)</a:t>
            </a:r>
          </a:p>
          <a:p>
            <a:r>
              <a:rPr lang="it-IT" dirty="0"/>
              <a:t>Caduta delle consonanti finali (conseguenze sulla  declinazione nominale e sulla coniugazione verbale)</a:t>
            </a:r>
          </a:p>
          <a:p>
            <a:r>
              <a:rPr lang="it-IT" dirty="0"/>
              <a:t>-m finale caduca già a Pompei e 7 casi in App. Probi.</a:t>
            </a:r>
          </a:p>
          <a:p>
            <a:r>
              <a:rPr lang="it-IT" dirty="0" err="1"/>
              <a:t>Quisquis</a:t>
            </a:r>
            <a:r>
              <a:rPr lang="it-IT" dirty="0"/>
              <a:t> am</a:t>
            </a:r>
            <a:r>
              <a:rPr lang="it-IT" b="1" dirty="0"/>
              <a:t>a</a:t>
            </a:r>
            <a:r>
              <a:rPr lang="it-IT" dirty="0"/>
              <a:t> </a:t>
            </a:r>
            <a:r>
              <a:rPr lang="it-IT" dirty="0" err="1"/>
              <a:t>vali</a:t>
            </a:r>
            <a:r>
              <a:rPr lang="it-IT" b="1" dirty="0" err="1"/>
              <a:t>a</a:t>
            </a:r>
            <a:r>
              <a:rPr lang="it-IT" dirty="0"/>
              <a:t> </a:t>
            </a:r>
            <a:r>
              <a:rPr lang="it-IT" dirty="0" err="1"/>
              <a:t>peri</a:t>
            </a:r>
            <a:r>
              <a:rPr lang="it-IT" b="1" dirty="0" err="1"/>
              <a:t>a</a:t>
            </a:r>
            <a:r>
              <a:rPr lang="it-IT" dirty="0"/>
              <a:t> qui </a:t>
            </a:r>
            <a:r>
              <a:rPr lang="it-IT" dirty="0" err="1"/>
              <a:t>nosc</a:t>
            </a:r>
            <a:r>
              <a:rPr lang="it-IT" b="1" dirty="0" err="1"/>
              <a:t>i</a:t>
            </a:r>
            <a:r>
              <a:rPr lang="it-IT" dirty="0"/>
              <a:t> ama[re]  bis[t]anti </a:t>
            </a:r>
            <a:r>
              <a:rPr lang="it-IT" dirty="0" err="1"/>
              <a:t>peri</a:t>
            </a:r>
            <a:r>
              <a:rPr lang="it-IT" b="1" dirty="0" err="1"/>
              <a:t>a</a:t>
            </a:r>
            <a:r>
              <a:rPr lang="it-IT" dirty="0"/>
              <a:t> </a:t>
            </a:r>
            <a:r>
              <a:rPr lang="it-IT" dirty="0" err="1"/>
              <a:t>quisquis</a:t>
            </a:r>
            <a:r>
              <a:rPr lang="it-IT" dirty="0"/>
              <a:t> amare vot</a:t>
            </a:r>
            <a:r>
              <a:rPr lang="it-IT" b="1" dirty="0"/>
              <a:t>a</a:t>
            </a:r>
          </a:p>
          <a:p>
            <a:r>
              <a:rPr lang="it-IT" dirty="0"/>
              <a:t>-t, -nt sopravvivono solo in Sardegna e in Francia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2C58873-1C3B-A600-8FF6-7B6A15E3B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05E8A4-9F81-2982-0838-84784CBE0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5110D0BF-D2F3-DFA4-FF49-31C4A872A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9454507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1196D1-07C0-22F7-7555-8B8ECF226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Trattamento di –s (s in posizione finale)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7CD847-A9E2-2452-DEF1-40777FA50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In Sardegna, Spagna (</a:t>
            </a:r>
            <a:r>
              <a:rPr lang="it-IT" dirty="0" err="1"/>
              <a:t>cat</a:t>
            </a:r>
            <a:r>
              <a:rPr lang="it-IT" dirty="0"/>
              <a:t>. port. sp) e Francia (fr. e prov.) mantengono la –s:  morfema del plurale</a:t>
            </a:r>
          </a:p>
          <a:p>
            <a:r>
              <a:rPr lang="it-IT" dirty="0"/>
              <a:t>NOS &gt; sp. port., </a:t>
            </a:r>
            <a:r>
              <a:rPr lang="it-IT" dirty="0" err="1"/>
              <a:t>cat</a:t>
            </a:r>
            <a:r>
              <a:rPr lang="it-IT" dirty="0"/>
              <a:t>. prov. nos; fr. nous;</a:t>
            </a:r>
          </a:p>
          <a:p>
            <a:r>
              <a:rPr lang="it-IT" dirty="0"/>
              <a:t>Italia e </a:t>
            </a:r>
            <a:r>
              <a:rPr lang="it-IT" dirty="0" err="1"/>
              <a:t>Romanìa</a:t>
            </a:r>
            <a:r>
              <a:rPr lang="it-IT" dirty="0"/>
              <a:t>: -s finale cade; plurale dal nominativo plurale</a:t>
            </a:r>
          </a:p>
          <a:p>
            <a:r>
              <a:rPr lang="it-IT" dirty="0"/>
              <a:t>Italiano, rumeno, NOS &gt; </a:t>
            </a:r>
            <a:r>
              <a:rPr lang="it-IT" dirty="0" err="1"/>
              <a:t>it</a:t>
            </a:r>
            <a:r>
              <a:rPr lang="it-IT" dirty="0"/>
              <a:t>. rum. noi</a:t>
            </a:r>
          </a:p>
          <a:p>
            <a:r>
              <a:rPr lang="it-IT" dirty="0"/>
              <a:t>ROSA(S) &gt; fr. </a:t>
            </a:r>
            <a:r>
              <a:rPr lang="it-IT" dirty="0" err="1"/>
              <a:t>roses</a:t>
            </a:r>
            <a:r>
              <a:rPr lang="it-IT" dirty="0"/>
              <a:t>, </a:t>
            </a:r>
            <a:r>
              <a:rPr lang="it-IT" dirty="0" err="1"/>
              <a:t>sp.port</a:t>
            </a:r>
            <a:r>
              <a:rPr lang="it-IT" dirty="0"/>
              <a:t>. prov. </a:t>
            </a:r>
            <a:r>
              <a:rPr lang="it-IT" dirty="0" err="1"/>
              <a:t>rosas</a:t>
            </a:r>
            <a:r>
              <a:rPr lang="it-IT" dirty="0"/>
              <a:t>;  </a:t>
            </a:r>
            <a:r>
              <a:rPr lang="it-IT" dirty="0" err="1"/>
              <a:t>cat</a:t>
            </a:r>
            <a:r>
              <a:rPr lang="it-IT" dirty="0"/>
              <a:t>. </a:t>
            </a:r>
            <a:r>
              <a:rPr lang="it-IT" dirty="0" err="1"/>
              <a:t>roses</a:t>
            </a:r>
            <a:r>
              <a:rPr lang="it-IT" dirty="0"/>
              <a:t>; </a:t>
            </a:r>
            <a:r>
              <a:rPr lang="it-IT" dirty="0" err="1"/>
              <a:t>srd.rosa</a:t>
            </a:r>
            <a:r>
              <a:rPr lang="it-IT" dirty="0"/>
              <a:t>; </a:t>
            </a:r>
            <a:r>
              <a:rPr lang="it-IT" dirty="0" err="1"/>
              <a:t>it</a:t>
            </a:r>
            <a:r>
              <a:rPr lang="it-IT" dirty="0"/>
              <a:t>. rum. rose.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2A31FB-28E0-4705-D9F7-C26C71C5D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29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DC7D227-F6FB-000E-AD7A-9931AA1D9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152E3ED0-AF1F-F9B6-E4BB-1397B1BFA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3919613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916356-0F25-E2BC-D046-0DF957AE4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Periodizzazione del latino e il latino classico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ED9F456-A5A8-FCA7-047A-014C33BBC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età arcaica (V-II sec. a.C.)</a:t>
            </a:r>
          </a:p>
          <a:p>
            <a:r>
              <a:rPr lang="it-IT" dirty="0"/>
              <a:t>età classica (II a.C. - I </a:t>
            </a:r>
            <a:r>
              <a:rPr lang="it-IT" dirty="0" err="1"/>
              <a:t>d.C</a:t>
            </a:r>
            <a:r>
              <a:rPr lang="it-IT" dirty="0"/>
              <a:t>)</a:t>
            </a:r>
          </a:p>
          <a:p>
            <a:r>
              <a:rPr lang="it-IT" dirty="0"/>
              <a:t>età imperiale (I-V sec. d.C.).</a:t>
            </a:r>
          </a:p>
          <a:p>
            <a:r>
              <a:rPr lang="it-IT" b="1" dirty="0"/>
              <a:t>Latino classico</a:t>
            </a:r>
            <a:r>
              <a:rPr lang="it-IT" dirty="0"/>
              <a:t>. Nella Roma di Cesare si forgia un  modello per la lingua scritta e parlata.</a:t>
            </a:r>
          </a:p>
          <a:p>
            <a:r>
              <a:rPr lang="it-IT" dirty="0"/>
              <a:t>Sottratto il più possibile alla naturale variazione della  lingua nello spazio e nella società.</a:t>
            </a:r>
          </a:p>
          <a:p>
            <a:r>
              <a:rPr lang="it-IT" b="1" dirty="0"/>
              <a:t>Canone</a:t>
            </a:r>
            <a:r>
              <a:rPr lang="it-IT" dirty="0"/>
              <a:t>: Cicerone (106-43 a.C.) e Cesare (101-44 a.  C.)	per la prosa, Virgilio ( 70-19 a. C.) per la poesia</a:t>
            </a:r>
          </a:p>
          <a:p>
            <a:r>
              <a:rPr lang="it-IT" u="sng" dirty="0"/>
              <a:t>Standard, cioè la lingua comune e normalizzata  dell’Impero, non connotata socialmente o  geograficamente e proposta come modello ai parlanti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399F99D-0E3B-91B6-C5F5-1AE143F78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BA5503-5A5B-4B4A-B513-6EF8823D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74EA0DD2-6DE4-B995-08C7-A3EF7BD9C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6646355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D5FF8D-0493-9548-FE5F-5F8F71296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sonorizzazione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1A66E2-CB07-0F95-1C39-9D0676D6B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In posizione intervocalica p, t, k &gt; </a:t>
            </a:r>
            <a:r>
              <a:rPr lang="it-IT" dirty="0" err="1"/>
              <a:t>b,d,g</a:t>
            </a:r>
            <a:r>
              <a:rPr lang="it-IT" dirty="0"/>
              <a:t>  (ma anche alle corrispondenti fricative  sonore).</a:t>
            </a:r>
          </a:p>
          <a:p>
            <a:r>
              <a:rPr lang="it-IT" dirty="0"/>
              <a:t>Ciò accade in modo non uniforme in diversi territori europei.</a:t>
            </a:r>
          </a:p>
          <a:p>
            <a:r>
              <a:rPr lang="it-IT" dirty="0"/>
              <a:t>Non in Italia, ma:</a:t>
            </a:r>
          </a:p>
          <a:p>
            <a:r>
              <a:rPr lang="it-IT" dirty="0"/>
              <a:t>Pompei: TRIDICUM vs TRITICUM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A5D21C4-B0CF-2EB7-FD66-5F9B79DDC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34D5979-E90B-004C-8596-1B2DD7F25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D59902CF-1D6B-ACA8-6BB4-DC48C3EFA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8402329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C86F7B-F796-AD8B-F558-58B77C908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L’isoglossa la spezia-rimini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C750319-29DC-1568-CD54-0E45E8FA8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E209F88-595C-486E-3710-8F3B320F4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D7CC9C86-5B92-24B3-0DD3-71654F9B9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pic>
        <p:nvPicPr>
          <p:cNvPr id="7" name="object 3">
            <a:extLst>
              <a:ext uri="{FF2B5EF4-FFF2-40B4-BE49-F238E27FC236}">
                <a16:creationId xmlns:a16="http://schemas.microsoft.com/office/drawing/2014/main" id="{66E7972F-C88F-2AD1-EDF2-C95B102331B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39674" y="2056363"/>
            <a:ext cx="4375299" cy="381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5865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0849DB-609A-2B21-74B4-18B6F7644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spc="-5" dirty="0"/>
              <a:t>Schema</a:t>
            </a:r>
            <a:r>
              <a:rPr lang="it-IT" sz="4000" spc="41" dirty="0"/>
              <a:t> </a:t>
            </a:r>
            <a:r>
              <a:rPr lang="it-IT" sz="4000" spc="-5" dirty="0"/>
              <a:t>sonorizzazione</a:t>
            </a:r>
            <a:r>
              <a:rPr lang="it-IT" sz="4000" spc="41" dirty="0"/>
              <a:t> </a:t>
            </a:r>
            <a:r>
              <a:rPr lang="it-IT" sz="4000" spc="-9" dirty="0"/>
              <a:t>sorde</a:t>
            </a:r>
            <a:r>
              <a:rPr lang="it-IT" sz="4000" spc="45" dirty="0"/>
              <a:t> </a:t>
            </a:r>
            <a:r>
              <a:rPr lang="it-IT" sz="4000" spc="-18" dirty="0"/>
              <a:t>in </a:t>
            </a:r>
            <a:r>
              <a:rPr lang="it-IT" sz="4000" spc="-952" dirty="0"/>
              <a:t> </a:t>
            </a:r>
            <a:r>
              <a:rPr lang="it-IT" sz="4000" spc="-5" dirty="0" err="1"/>
              <a:t>pos</a:t>
            </a:r>
            <a:r>
              <a:rPr lang="it-IT" sz="4000" spc="-5" dirty="0"/>
              <a:t>.</a:t>
            </a:r>
            <a:r>
              <a:rPr lang="it-IT" sz="4000" spc="50" dirty="0"/>
              <a:t> </a:t>
            </a:r>
            <a:r>
              <a:rPr lang="it-IT" sz="4000" spc="-45" dirty="0" err="1"/>
              <a:t>interv</a:t>
            </a:r>
            <a:r>
              <a:rPr lang="it-IT" sz="4000" spc="-45" dirty="0"/>
              <a:t>.</a:t>
            </a:r>
            <a:r>
              <a:rPr lang="it-IT" sz="4000" spc="50" dirty="0"/>
              <a:t> </a:t>
            </a:r>
            <a:r>
              <a:rPr lang="it-IT" sz="4000" spc="-5" dirty="0"/>
              <a:t>(</a:t>
            </a:r>
            <a:r>
              <a:rPr lang="it-IT" sz="4000" spc="-5" dirty="0" err="1"/>
              <a:t>Lausberg</a:t>
            </a:r>
            <a:r>
              <a:rPr lang="it-IT" sz="4000" spc="-5" dirty="0"/>
              <a:t>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4476EE-4FF7-B7D4-2082-3D3331A42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>
                <a:latin typeface="Microsoft Sans Serif"/>
                <a:cs typeface="Microsoft Sans Serif"/>
              </a:rPr>
              <a:t>Sono</a:t>
            </a:r>
            <a:r>
              <a:rPr lang="it-IT" sz="2800" spc="23" dirty="0">
                <a:latin typeface="Microsoft Sans Serif"/>
                <a:cs typeface="Microsoft Sans Serif"/>
              </a:rPr>
              <a:t> </a:t>
            </a:r>
            <a:r>
              <a:rPr lang="it-IT" sz="2800" spc="-9" dirty="0">
                <a:latin typeface="Microsoft Sans Serif"/>
                <a:cs typeface="Microsoft Sans Serif"/>
              </a:rPr>
              <a:t>esclusi</a:t>
            </a:r>
            <a:r>
              <a:rPr lang="it-IT" sz="2800" spc="36" dirty="0">
                <a:latin typeface="Microsoft Sans Serif"/>
                <a:cs typeface="Microsoft Sans Serif"/>
              </a:rPr>
              <a:t> </a:t>
            </a:r>
            <a:r>
              <a:rPr lang="it-IT" sz="2800" spc="-18" dirty="0">
                <a:latin typeface="Microsoft Sans Serif"/>
                <a:cs typeface="Microsoft Sans Serif"/>
              </a:rPr>
              <a:t>i</a:t>
            </a:r>
            <a:r>
              <a:rPr lang="it-IT" sz="2800" spc="41" dirty="0">
                <a:latin typeface="Microsoft Sans Serif"/>
                <a:cs typeface="Microsoft Sans Serif"/>
              </a:rPr>
              <a:t> </a:t>
            </a:r>
            <a:r>
              <a:rPr lang="it-IT" sz="2800" spc="-14" dirty="0">
                <a:latin typeface="Microsoft Sans Serif"/>
                <a:cs typeface="Microsoft Sans Serif"/>
              </a:rPr>
              <a:t>dialetti</a:t>
            </a:r>
            <a:r>
              <a:rPr lang="it-IT" sz="2800" spc="5" dirty="0">
                <a:latin typeface="Microsoft Sans Serif"/>
                <a:cs typeface="Microsoft Sans Serif"/>
              </a:rPr>
              <a:t> </a:t>
            </a:r>
            <a:r>
              <a:rPr lang="it-IT" sz="2800" spc="-5" dirty="0">
                <a:latin typeface="Microsoft Sans Serif"/>
                <a:cs typeface="Microsoft Sans Serif"/>
              </a:rPr>
              <a:t>toscani,</a:t>
            </a:r>
            <a:r>
              <a:rPr lang="it-IT" sz="2800" spc="18" dirty="0">
                <a:latin typeface="Microsoft Sans Serif"/>
                <a:cs typeface="Microsoft Sans Serif"/>
              </a:rPr>
              <a:t> </a:t>
            </a:r>
            <a:r>
              <a:rPr lang="it-IT" sz="2800" spc="-9" dirty="0">
                <a:latin typeface="Microsoft Sans Serif"/>
                <a:cs typeface="Microsoft Sans Serif"/>
              </a:rPr>
              <a:t>alcuni </a:t>
            </a:r>
            <a:r>
              <a:rPr lang="it-IT" sz="2800" spc="-5" dirty="0">
                <a:latin typeface="Microsoft Sans Serif"/>
                <a:cs typeface="Microsoft Sans Serif"/>
              </a:rPr>
              <a:t> </a:t>
            </a:r>
            <a:r>
              <a:rPr lang="it-IT" sz="2800" spc="-9" dirty="0">
                <a:latin typeface="Microsoft Sans Serif"/>
                <a:cs typeface="Microsoft Sans Serif"/>
              </a:rPr>
              <a:t>dialetti</a:t>
            </a:r>
            <a:r>
              <a:rPr lang="it-IT" sz="2800" spc="27" dirty="0">
                <a:latin typeface="Microsoft Sans Serif"/>
                <a:cs typeface="Microsoft Sans Serif"/>
              </a:rPr>
              <a:t> </a:t>
            </a:r>
            <a:r>
              <a:rPr lang="it-IT" sz="2800" spc="-5" dirty="0">
                <a:latin typeface="Microsoft Sans Serif"/>
                <a:cs typeface="Microsoft Sans Serif"/>
              </a:rPr>
              <a:t>centro</a:t>
            </a:r>
            <a:r>
              <a:rPr lang="it-IT" sz="2800" spc="14" dirty="0">
                <a:latin typeface="Microsoft Sans Serif"/>
                <a:cs typeface="Microsoft Sans Serif"/>
              </a:rPr>
              <a:t> </a:t>
            </a:r>
            <a:r>
              <a:rPr lang="it-IT" sz="2800" spc="-9" dirty="0">
                <a:latin typeface="Microsoft Sans Serif"/>
                <a:cs typeface="Microsoft Sans Serif"/>
              </a:rPr>
              <a:t>meridionali,</a:t>
            </a:r>
            <a:r>
              <a:rPr lang="it-IT" sz="2800" spc="9" dirty="0">
                <a:latin typeface="Microsoft Sans Serif"/>
                <a:cs typeface="Microsoft Sans Serif"/>
              </a:rPr>
              <a:t> </a:t>
            </a:r>
            <a:r>
              <a:rPr lang="it-IT" sz="2800" spc="-5" dirty="0">
                <a:latin typeface="Microsoft Sans Serif"/>
                <a:cs typeface="Microsoft Sans Serif"/>
              </a:rPr>
              <a:t>alcune</a:t>
            </a:r>
            <a:r>
              <a:rPr lang="it-IT" sz="2800" spc="14" dirty="0">
                <a:latin typeface="Microsoft Sans Serif"/>
                <a:cs typeface="Microsoft Sans Serif"/>
              </a:rPr>
              <a:t> </a:t>
            </a:r>
            <a:r>
              <a:rPr lang="it-IT" sz="2800" spc="-5" dirty="0">
                <a:latin typeface="Microsoft Sans Serif"/>
                <a:cs typeface="Microsoft Sans Serif"/>
              </a:rPr>
              <a:t>aree</a:t>
            </a:r>
            <a:r>
              <a:rPr lang="it-IT" sz="2800" spc="18" dirty="0">
                <a:latin typeface="Microsoft Sans Serif"/>
                <a:cs typeface="Microsoft Sans Serif"/>
              </a:rPr>
              <a:t> </a:t>
            </a:r>
            <a:r>
              <a:rPr lang="it-IT" sz="2800" spc="-9" dirty="0">
                <a:latin typeface="Microsoft Sans Serif"/>
                <a:cs typeface="Microsoft Sans Serif"/>
              </a:rPr>
              <a:t>del </a:t>
            </a:r>
            <a:r>
              <a:rPr lang="it-IT" sz="2800" spc="-757" dirty="0">
                <a:latin typeface="Microsoft Sans Serif"/>
                <a:cs typeface="Microsoft Sans Serif"/>
              </a:rPr>
              <a:t> </a:t>
            </a:r>
            <a:r>
              <a:rPr lang="it-IT" sz="2800" spc="-5" dirty="0">
                <a:latin typeface="Microsoft Sans Serif"/>
                <a:cs typeface="Microsoft Sans Serif"/>
              </a:rPr>
              <a:t>rumeno</a:t>
            </a:r>
            <a:r>
              <a:rPr lang="it-IT" sz="2800" spc="18" dirty="0">
                <a:latin typeface="Microsoft Sans Serif"/>
                <a:cs typeface="Microsoft Sans Serif"/>
              </a:rPr>
              <a:t> </a:t>
            </a:r>
            <a:r>
              <a:rPr lang="it-IT" sz="2800" spc="-18" dirty="0">
                <a:latin typeface="Microsoft Sans Serif"/>
                <a:cs typeface="Microsoft Sans Serif"/>
              </a:rPr>
              <a:t>i</a:t>
            </a:r>
            <a:r>
              <a:rPr lang="it-IT" sz="2800" spc="5" dirty="0">
                <a:latin typeface="Microsoft Sans Serif"/>
                <a:cs typeface="Microsoft Sans Serif"/>
              </a:rPr>
              <a:t> </a:t>
            </a:r>
            <a:r>
              <a:rPr lang="it-IT" sz="2800" spc="-14" dirty="0">
                <a:latin typeface="Microsoft Sans Serif"/>
                <a:cs typeface="Microsoft Sans Serif"/>
              </a:rPr>
              <a:t>dialetti</a:t>
            </a:r>
            <a:r>
              <a:rPr lang="it-IT" sz="2800" spc="36" dirty="0">
                <a:latin typeface="Microsoft Sans Serif"/>
                <a:cs typeface="Microsoft Sans Serif"/>
              </a:rPr>
              <a:t> </a:t>
            </a:r>
            <a:r>
              <a:rPr lang="it-IT" sz="2800" dirty="0">
                <a:latin typeface="Microsoft Sans Serif"/>
                <a:cs typeface="Microsoft Sans Serif"/>
              </a:rPr>
              <a:t>sardi</a:t>
            </a:r>
            <a:r>
              <a:rPr lang="it-IT" sz="2800" spc="5" dirty="0">
                <a:latin typeface="Microsoft Sans Serif"/>
                <a:cs typeface="Microsoft Sans Serif"/>
              </a:rPr>
              <a:t> </a:t>
            </a:r>
            <a:r>
              <a:rPr lang="it-IT" sz="2800" spc="-5" dirty="0">
                <a:latin typeface="Microsoft Sans Serif"/>
                <a:cs typeface="Microsoft Sans Serif"/>
              </a:rPr>
              <a:t>centro</a:t>
            </a:r>
            <a:r>
              <a:rPr lang="it-IT" sz="2800" spc="18" dirty="0">
                <a:latin typeface="Microsoft Sans Serif"/>
                <a:cs typeface="Microsoft Sans Serif"/>
              </a:rPr>
              <a:t> </a:t>
            </a:r>
            <a:r>
              <a:rPr lang="it-IT" sz="2800" spc="-9" dirty="0">
                <a:latin typeface="Microsoft Sans Serif"/>
                <a:cs typeface="Microsoft Sans Serif"/>
              </a:rPr>
              <a:t>orientali</a:t>
            </a:r>
          </a:p>
          <a:p>
            <a:endParaRPr lang="it-IT" spc="-9" dirty="0">
              <a:latin typeface="Microsoft Sans Serif"/>
              <a:cs typeface="Microsoft Sans Serif"/>
            </a:endParaRP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2727489-6075-C8E6-B15E-DF3766DE1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13E9857-D8A3-A4A1-AE86-FFD8A3760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D6853A0F-7FDD-EC01-38BD-451C12200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pic>
        <p:nvPicPr>
          <p:cNvPr id="7" name="object 4">
            <a:extLst>
              <a:ext uri="{FF2B5EF4-FFF2-40B4-BE49-F238E27FC236}">
                <a16:creationId xmlns:a16="http://schemas.microsoft.com/office/drawing/2014/main" id="{D0AFFBC0-475E-DF49-5320-ED2487A007C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73745" y="3429000"/>
            <a:ext cx="7441879" cy="208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749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339C2-D5F9-ABA4-59A4-CA41E7AA4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000" dirty="0"/>
              <a:t>Le consonanti occlusive sonore in posizione intervocalica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31A70BE-E18F-F87E-92F5-D74646E75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49558AE-55CF-F69E-100C-E88C8A805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7B40775F-2338-0590-C26D-5F4B0F69E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059111E6-DEEA-11C3-D520-634A5B4A4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HABERE &gt; </a:t>
            </a:r>
            <a:r>
              <a:rPr lang="it-IT" dirty="0" err="1"/>
              <a:t>it</a:t>
            </a:r>
            <a:r>
              <a:rPr lang="it-IT" dirty="0"/>
              <a:t>. avere, sp. </a:t>
            </a:r>
            <a:r>
              <a:rPr lang="it-IT" dirty="0" err="1"/>
              <a:t>haber</a:t>
            </a:r>
            <a:r>
              <a:rPr lang="it-IT" dirty="0"/>
              <a:t>, port.  </a:t>
            </a:r>
            <a:r>
              <a:rPr lang="it-IT" dirty="0" err="1"/>
              <a:t>haver</a:t>
            </a:r>
            <a:r>
              <a:rPr lang="it-IT" dirty="0"/>
              <a:t>, </a:t>
            </a:r>
            <a:r>
              <a:rPr lang="it-IT" dirty="0" err="1"/>
              <a:t>cat</a:t>
            </a:r>
            <a:r>
              <a:rPr lang="it-IT" dirty="0"/>
              <a:t>. aver, prov. aver; fr. </a:t>
            </a:r>
            <a:r>
              <a:rPr lang="it-IT" dirty="0" err="1"/>
              <a:t>avoir</a:t>
            </a:r>
            <a:r>
              <a:rPr lang="it-IT" dirty="0"/>
              <a:t>; rum.  </a:t>
            </a:r>
            <a:r>
              <a:rPr lang="it-IT" dirty="0" err="1"/>
              <a:t>aveá</a:t>
            </a:r>
            <a:r>
              <a:rPr lang="it-IT" dirty="0"/>
              <a:t>:</a:t>
            </a:r>
          </a:p>
          <a:p>
            <a:r>
              <a:rPr lang="it-IT" dirty="0"/>
              <a:t>VIDERE &gt; </a:t>
            </a:r>
            <a:r>
              <a:rPr lang="it-IT" dirty="0" err="1"/>
              <a:t>it</a:t>
            </a:r>
            <a:r>
              <a:rPr lang="it-IT" dirty="0"/>
              <a:t>. vedere, rum. </a:t>
            </a:r>
            <a:r>
              <a:rPr lang="it-IT" dirty="0" err="1"/>
              <a:t>vedeá</a:t>
            </a:r>
            <a:r>
              <a:rPr lang="it-IT" dirty="0"/>
              <a:t>; sp. ver  (</a:t>
            </a:r>
            <a:r>
              <a:rPr lang="it-IT" dirty="0" err="1"/>
              <a:t>veer</a:t>
            </a:r>
            <a:r>
              <a:rPr lang="it-IT" dirty="0"/>
              <a:t>); port. ver; </a:t>
            </a:r>
            <a:r>
              <a:rPr lang="it-IT" dirty="0" err="1"/>
              <a:t>cat</a:t>
            </a:r>
            <a:r>
              <a:rPr lang="it-IT" dirty="0"/>
              <a:t>. </a:t>
            </a:r>
            <a:r>
              <a:rPr lang="it-IT" dirty="0" err="1"/>
              <a:t>veher</a:t>
            </a:r>
            <a:r>
              <a:rPr lang="it-IT" dirty="0"/>
              <a:t>;	prov. </a:t>
            </a:r>
            <a:r>
              <a:rPr lang="it-IT" dirty="0" err="1"/>
              <a:t>vezer</a:t>
            </a:r>
            <a:r>
              <a:rPr lang="it-IT" dirty="0"/>
              <a:t>;  fr. </a:t>
            </a:r>
            <a:r>
              <a:rPr lang="it-IT" dirty="0" err="1"/>
              <a:t>ant</a:t>
            </a:r>
            <a:r>
              <a:rPr lang="it-IT" dirty="0"/>
              <a:t>. </a:t>
            </a:r>
            <a:r>
              <a:rPr lang="it-IT" dirty="0" err="1"/>
              <a:t>veoir</a:t>
            </a:r>
            <a:r>
              <a:rPr lang="it-IT" dirty="0"/>
              <a:t> (</a:t>
            </a:r>
            <a:r>
              <a:rPr lang="it-IT" dirty="0" err="1"/>
              <a:t>vedeir</a:t>
            </a:r>
            <a:r>
              <a:rPr lang="it-IT" dirty="0"/>
              <a:t>), </a:t>
            </a:r>
            <a:r>
              <a:rPr lang="it-IT" dirty="0" err="1"/>
              <a:t>voir</a:t>
            </a:r>
            <a:r>
              <a:rPr lang="it-IT" dirty="0"/>
              <a:t>.</a:t>
            </a:r>
          </a:p>
          <a:p>
            <a:r>
              <a:rPr lang="it-IT" dirty="0"/>
              <a:t>STRIGA &gt; </a:t>
            </a:r>
            <a:r>
              <a:rPr lang="it-IT" dirty="0" err="1"/>
              <a:t>it</a:t>
            </a:r>
            <a:r>
              <a:rPr lang="it-IT" dirty="0"/>
              <a:t>. strega, rum. </a:t>
            </a:r>
            <a:r>
              <a:rPr lang="it-IT" dirty="0" err="1"/>
              <a:t>strigă</a:t>
            </a:r>
            <a:r>
              <a:rPr lang="it-IT" dirty="0"/>
              <a:t>; sp. </a:t>
            </a:r>
            <a:r>
              <a:rPr lang="it-IT" dirty="0" err="1"/>
              <a:t>cat</a:t>
            </a:r>
            <a:r>
              <a:rPr lang="it-IT" dirty="0"/>
              <a:t>.  port. prov. </a:t>
            </a:r>
            <a:r>
              <a:rPr lang="it-IT" dirty="0" err="1"/>
              <a:t>estria</a:t>
            </a:r>
            <a:r>
              <a:rPr lang="it-IT" dirty="0"/>
              <a:t>;	fr. </a:t>
            </a:r>
            <a:r>
              <a:rPr lang="it-IT" dirty="0" err="1"/>
              <a:t>ant</a:t>
            </a:r>
            <a:r>
              <a:rPr lang="it-IT" dirty="0"/>
              <a:t>. </a:t>
            </a:r>
            <a:r>
              <a:rPr lang="it-IT" dirty="0" err="1"/>
              <a:t>estrie</a:t>
            </a:r>
            <a:endParaRPr lang="it-IT" dirty="0"/>
          </a:p>
          <a:p>
            <a:r>
              <a:rPr lang="it-IT" dirty="0"/>
              <a:t>Ricordare però: </a:t>
            </a:r>
            <a:r>
              <a:rPr lang="it-IT" dirty="0" err="1"/>
              <a:t>triginta</a:t>
            </a:r>
            <a:r>
              <a:rPr lang="it-IT" dirty="0"/>
              <a:t> &gt; trenta;  </a:t>
            </a:r>
            <a:r>
              <a:rPr lang="it-IT" dirty="0" err="1"/>
              <a:t>magistru</a:t>
            </a:r>
            <a:r>
              <a:rPr lang="it-IT" dirty="0"/>
              <a:t>(m) &gt; maestro.</a:t>
            </a:r>
          </a:p>
        </p:txBody>
      </p:sp>
    </p:spTree>
    <p:extLst>
      <p:ext uri="{BB962C8B-B14F-4D97-AF65-F5344CB8AC3E}">
        <p14:creationId xmlns:p14="http://schemas.microsoft.com/office/powerpoint/2010/main" val="7335892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F9CDD7-E2CF-1427-5136-C6EF4E9F5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labiovelari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912882A-2015-40AD-179D-EF451D0BC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tendenzialmente si perde l’elemento  labiale: QUID (pronunciato </a:t>
            </a:r>
            <a:r>
              <a:rPr lang="it-IT" dirty="0" err="1"/>
              <a:t>kid</a:t>
            </a:r>
            <a:r>
              <a:rPr lang="it-IT" dirty="0"/>
              <a:t>) &gt; </a:t>
            </a:r>
            <a:r>
              <a:rPr lang="it-IT" dirty="0" err="1"/>
              <a:t>it</a:t>
            </a:r>
            <a:r>
              <a:rPr lang="it-IT" dirty="0"/>
              <a:t>. che, fr.  </a:t>
            </a:r>
            <a:r>
              <a:rPr lang="it-IT" dirty="0" err="1"/>
              <a:t>que</a:t>
            </a:r>
            <a:r>
              <a:rPr lang="it-IT" dirty="0"/>
              <a:t>;</a:t>
            </a:r>
          </a:p>
          <a:p>
            <a:r>
              <a:rPr lang="it-IT" dirty="0"/>
              <a:t>Ma non di fronte alla vocale /a/:</a:t>
            </a:r>
          </a:p>
          <a:p>
            <a:r>
              <a:rPr lang="it-IT" dirty="0" err="1"/>
              <a:t>it</a:t>
            </a:r>
            <a:r>
              <a:rPr lang="it-IT" dirty="0"/>
              <a:t>. quale &lt; QUALE(M), ma sardo </a:t>
            </a:r>
            <a:r>
              <a:rPr lang="it-IT" i="1" dirty="0" err="1"/>
              <a:t>kale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/>
              <a:t>Il sardo e il rum generalmente labializzano  QUATTUOR &gt; </a:t>
            </a:r>
            <a:r>
              <a:rPr lang="it-IT" dirty="0" err="1"/>
              <a:t>srd</a:t>
            </a:r>
            <a:r>
              <a:rPr lang="it-IT" dirty="0"/>
              <a:t>. log. </a:t>
            </a:r>
            <a:r>
              <a:rPr lang="it-IT" dirty="0" err="1"/>
              <a:t>battoro</a:t>
            </a:r>
            <a:r>
              <a:rPr lang="it-IT" dirty="0"/>
              <a:t>; rum. </a:t>
            </a:r>
            <a:r>
              <a:rPr lang="it-IT" dirty="0" err="1"/>
              <a:t>petru</a:t>
            </a:r>
            <a:r>
              <a:rPr lang="it-IT" dirty="0"/>
              <a:t>;  AQUA &gt; </a:t>
            </a:r>
            <a:r>
              <a:rPr lang="it-IT" dirty="0" err="1"/>
              <a:t>srd</a:t>
            </a:r>
            <a:r>
              <a:rPr lang="it-IT" dirty="0"/>
              <a:t>. log. abba, rum. </a:t>
            </a:r>
            <a:r>
              <a:rPr lang="it-IT" dirty="0" err="1"/>
              <a:t>apa</a:t>
            </a:r>
            <a:endParaRPr lang="it-IT" dirty="0"/>
          </a:p>
          <a:p>
            <a:r>
              <a:rPr lang="it-IT" dirty="0"/>
              <a:t>Lingua &gt; sardo log. e rum. </a:t>
            </a:r>
            <a:r>
              <a:rPr lang="it-IT" dirty="0" err="1"/>
              <a:t>limba</a:t>
            </a:r>
            <a:r>
              <a:rPr lang="it-IT" dirty="0"/>
              <a:t>;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9D59779-F237-9923-D563-B2D2E1928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25E5812-2C4F-5E7D-B7B8-CCBF786C9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D91389B-1F03-2BA2-B0EB-DE58AE62D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5439577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5B3A32-6878-4769-C724-C86A90F72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palatalizzazione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9B7D8CC-0FB2-5B4D-871C-1F09180FA7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K + i, e	era pronunciata con un suono  mediopalatale (quello reso in </a:t>
            </a:r>
            <a:r>
              <a:rPr lang="it-IT" dirty="0" err="1"/>
              <a:t>it</a:t>
            </a:r>
            <a:r>
              <a:rPr lang="it-IT" dirty="0"/>
              <a:t>. dal  digramma italiano </a:t>
            </a:r>
            <a:r>
              <a:rPr lang="it-IT" dirty="0" err="1"/>
              <a:t>ch</a:t>
            </a:r>
            <a:r>
              <a:rPr lang="it-IT" dirty="0"/>
              <a:t>)</a:t>
            </a:r>
          </a:p>
          <a:p>
            <a:endParaRPr lang="it-IT" dirty="0"/>
          </a:p>
          <a:p>
            <a:r>
              <a:rPr lang="it-IT" dirty="0"/>
              <a:t>Nelle lingue romanze, fuorché nei dialetti  sardi sett., si passa a suoni palatali:  CENTUM&gt; </a:t>
            </a:r>
            <a:r>
              <a:rPr lang="it-IT" dirty="0" err="1"/>
              <a:t>srd</a:t>
            </a:r>
            <a:r>
              <a:rPr lang="it-IT" dirty="0"/>
              <a:t>. </a:t>
            </a:r>
            <a:r>
              <a:rPr lang="it-IT" dirty="0" err="1"/>
              <a:t>kentu</a:t>
            </a:r>
            <a:r>
              <a:rPr lang="it-IT" dirty="0"/>
              <a:t>, </a:t>
            </a:r>
            <a:r>
              <a:rPr lang="it-IT" dirty="0" err="1"/>
              <a:t>it</a:t>
            </a:r>
            <a:r>
              <a:rPr lang="it-IT" dirty="0"/>
              <a:t>. cento, fr. cent;  sp. </a:t>
            </a:r>
            <a:r>
              <a:rPr lang="it-IT" dirty="0" err="1"/>
              <a:t>cien</a:t>
            </a:r>
            <a:r>
              <a:rPr lang="it-IT" dirty="0"/>
              <a:t>; port. </a:t>
            </a:r>
            <a:r>
              <a:rPr lang="it-IT" dirty="0" err="1"/>
              <a:t>cem</a:t>
            </a:r>
            <a:r>
              <a:rPr lang="it-IT" dirty="0"/>
              <a:t>;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4118BC5-DAA3-4F14-EA36-4EB50D64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C0923E5-1328-22B2-CAEE-ADCCE5F1E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6C92DA5-C5F4-1F6C-F4F9-2FD202DAD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2963024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DC0B46-A050-140D-8F63-577850DC3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/>
              <a:t>La palatalizzazione – i nessi in </a:t>
            </a:r>
            <a:r>
              <a:rPr lang="it-IT" sz="3200" dirty="0" err="1"/>
              <a:t>yod</a:t>
            </a:r>
            <a:r>
              <a:rPr lang="it-IT" sz="3200" dirty="0"/>
              <a:t> (cons + i semiconsonantica) / 1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CD793A6-7EA4-C3B7-5131-A95AC3742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y- = </a:t>
            </a:r>
            <a:r>
              <a:rPr lang="it-IT" dirty="0" err="1"/>
              <a:t>iam</a:t>
            </a:r>
            <a:r>
              <a:rPr lang="it-IT" dirty="0"/>
              <a:t> &gt; </a:t>
            </a:r>
            <a:r>
              <a:rPr lang="it-IT" dirty="0" err="1"/>
              <a:t>it</a:t>
            </a:r>
            <a:r>
              <a:rPr lang="it-IT" dirty="0"/>
              <a:t> già, sp. </a:t>
            </a:r>
            <a:r>
              <a:rPr lang="it-IT" dirty="0" err="1"/>
              <a:t>ya</a:t>
            </a:r>
            <a:r>
              <a:rPr lang="it-IT" dirty="0"/>
              <a:t>, fr. a prov. </a:t>
            </a:r>
            <a:r>
              <a:rPr lang="it-IT" dirty="0" err="1"/>
              <a:t>cat</a:t>
            </a:r>
            <a:r>
              <a:rPr lang="it-IT" dirty="0"/>
              <a:t>. port. </a:t>
            </a:r>
            <a:r>
              <a:rPr lang="it-IT" dirty="0" err="1"/>
              <a:t>ja</a:t>
            </a:r>
            <a:r>
              <a:rPr lang="it-IT" dirty="0"/>
              <a:t>;</a:t>
            </a:r>
          </a:p>
          <a:p>
            <a:r>
              <a:rPr lang="it-IT" dirty="0" err="1"/>
              <a:t>dy</a:t>
            </a:r>
            <a:r>
              <a:rPr lang="it-IT" dirty="0"/>
              <a:t>- = </a:t>
            </a:r>
            <a:r>
              <a:rPr lang="it-IT" dirty="0" err="1"/>
              <a:t>diurnu</a:t>
            </a:r>
            <a:r>
              <a:rPr lang="it-IT" dirty="0"/>
              <a:t>(m) &gt; </a:t>
            </a:r>
            <a:r>
              <a:rPr lang="it-IT" dirty="0" err="1"/>
              <a:t>it</a:t>
            </a:r>
            <a:r>
              <a:rPr lang="it-IT" dirty="0"/>
              <a:t> giorno, fr. jour, </a:t>
            </a:r>
            <a:r>
              <a:rPr lang="it-IT" dirty="0" err="1"/>
              <a:t>cat</a:t>
            </a:r>
            <a:r>
              <a:rPr lang="it-IT" dirty="0"/>
              <a:t>. prov. </a:t>
            </a:r>
            <a:r>
              <a:rPr lang="it-IT" dirty="0" err="1"/>
              <a:t>jorn</a:t>
            </a:r>
            <a:r>
              <a:rPr lang="it-IT" dirty="0"/>
              <a:t>;</a:t>
            </a:r>
          </a:p>
          <a:p>
            <a:r>
              <a:rPr lang="it-IT" dirty="0" err="1"/>
              <a:t>iam</a:t>
            </a:r>
            <a:r>
              <a:rPr lang="it-IT" dirty="0"/>
              <a:t> &gt; </a:t>
            </a:r>
            <a:r>
              <a:rPr lang="it-IT" dirty="0" err="1"/>
              <a:t>srd</a:t>
            </a:r>
            <a:r>
              <a:rPr lang="it-IT" dirty="0"/>
              <a:t>. </a:t>
            </a:r>
            <a:r>
              <a:rPr lang="it-IT" dirty="0" err="1"/>
              <a:t>ja</a:t>
            </a:r>
            <a:r>
              <a:rPr lang="it-IT" dirty="0"/>
              <a:t>; </a:t>
            </a:r>
            <a:r>
              <a:rPr lang="it-IT" dirty="0" err="1"/>
              <a:t>iugu</a:t>
            </a:r>
            <a:r>
              <a:rPr lang="it-IT" dirty="0"/>
              <a:t>(m) &gt; </a:t>
            </a:r>
            <a:r>
              <a:rPr lang="it-IT" dirty="0" err="1"/>
              <a:t>srd</a:t>
            </a:r>
            <a:r>
              <a:rPr lang="it-IT" dirty="0"/>
              <a:t>. </a:t>
            </a:r>
            <a:r>
              <a:rPr lang="it-IT" dirty="0" err="1"/>
              <a:t>yugu</a:t>
            </a:r>
            <a:r>
              <a:rPr lang="it-IT" dirty="0"/>
              <a:t>;</a:t>
            </a:r>
          </a:p>
          <a:p>
            <a:r>
              <a:rPr lang="it-IT" dirty="0"/>
              <a:t>-y-, -</a:t>
            </a:r>
            <a:r>
              <a:rPr lang="it-IT" dirty="0" err="1"/>
              <a:t>dy</a:t>
            </a:r>
            <a:r>
              <a:rPr lang="it-IT" dirty="0"/>
              <a:t>-, - </a:t>
            </a:r>
            <a:r>
              <a:rPr lang="it-IT" dirty="0" err="1"/>
              <a:t>gy</a:t>
            </a:r>
            <a:r>
              <a:rPr lang="it-IT" dirty="0"/>
              <a:t>- &gt; esiti comuni</a:t>
            </a:r>
          </a:p>
          <a:p>
            <a:r>
              <a:rPr lang="it-IT" dirty="0" err="1"/>
              <a:t>Maius</a:t>
            </a:r>
            <a:r>
              <a:rPr lang="it-IT" dirty="0"/>
              <a:t>&gt; </a:t>
            </a:r>
            <a:r>
              <a:rPr lang="it-IT" dirty="0" err="1"/>
              <a:t>it</a:t>
            </a:r>
            <a:r>
              <a:rPr lang="it-IT" dirty="0"/>
              <a:t>. maggio, fr. prov. mai, </a:t>
            </a:r>
            <a:r>
              <a:rPr lang="it-IT" dirty="0" err="1"/>
              <a:t>cat</a:t>
            </a:r>
            <a:r>
              <a:rPr lang="it-IT" dirty="0"/>
              <a:t> </a:t>
            </a:r>
            <a:r>
              <a:rPr lang="it-IT" dirty="0" err="1"/>
              <a:t>maig</a:t>
            </a:r>
            <a:r>
              <a:rPr lang="it-IT" dirty="0"/>
              <a:t>, sp. </a:t>
            </a:r>
            <a:r>
              <a:rPr lang="it-IT" dirty="0" err="1"/>
              <a:t>mayo</a:t>
            </a:r>
            <a:r>
              <a:rPr lang="it-IT" dirty="0"/>
              <a:t>, </a:t>
            </a:r>
            <a:r>
              <a:rPr lang="it-IT" dirty="0" err="1"/>
              <a:t>srd</a:t>
            </a:r>
            <a:r>
              <a:rPr lang="it-IT" dirty="0"/>
              <a:t>  e rum </a:t>
            </a:r>
            <a:r>
              <a:rPr lang="it-IT" dirty="0" err="1"/>
              <a:t>maiu</a:t>
            </a:r>
            <a:endParaRPr lang="it-IT" dirty="0"/>
          </a:p>
          <a:p>
            <a:r>
              <a:rPr lang="it-IT" dirty="0" err="1"/>
              <a:t>Corrĭgĭa</a:t>
            </a:r>
            <a:r>
              <a:rPr lang="it-IT" dirty="0"/>
              <a:t> &gt; </a:t>
            </a:r>
            <a:r>
              <a:rPr lang="it-IT" dirty="0" err="1"/>
              <a:t>it</a:t>
            </a:r>
            <a:r>
              <a:rPr lang="it-IT" dirty="0"/>
              <a:t>. correggia, fr. </a:t>
            </a:r>
            <a:r>
              <a:rPr lang="it-IT" dirty="0" err="1"/>
              <a:t>courroie</a:t>
            </a:r>
            <a:r>
              <a:rPr lang="it-IT" dirty="0"/>
              <a:t>, prov. </a:t>
            </a:r>
            <a:r>
              <a:rPr lang="it-IT" dirty="0" err="1"/>
              <a:t>coreia</a:t>
            </a:r>
            <a:r>
              <a:rPr lang="it-IT" dirty="0"/>
              <a:t>, </a:t>
            </a:r>
            <a:r>
              <a:rPr lang="it-IT" dirty="0" err="1"/>
              <a:t>cat</a:t>
            </a:r>
            <a:r>
              <a:rPr lang="it-IT" dirty="0"/>
              <a:t>.  </a:t>
            </a:r>
            <a:r>
              <a:rPr lang="it-IT" dirty="0" err="1"/>
              <a:t>corretja</a:t>
            </a:r>
            <a:r>
              <a:rPr lang="it-IT" dirty="0"/>
              <a:t>, sp. correa, port. </a:t>
            </a:r>
            <a:r>
              <a:rPr lang="it-IT" dirty="0" err="1"/>
              <a:t>correia</a:t>
            </a:r>
            <a:r>
              <a:rPr lang="it-IT" dirty="0"/>
              <a:t>, sardo </a:t>
            </a:r>
            <a:r>
              <a:rPr lang="it-IT" dirty="0" err="1"/>
              <a:t>korria</a:t>
            </a:r>
            <a:r>
              <a:rPr lang="it-IT" dirty="0"/>
              <a:t>, rum  </a:t>
            </a:r>
            <a:r>
              <a:rPr lang="it-IT" dirty="0" err="1"/>
              <a:t>curea</a:t>
            </a:r>
            <a:r>
              <a:rPr lang="it-IT" dirty="0"/>
              <a:t>;</a:t>
            </a:r>
          </a:p>
          <a:p>
            <a:r>
              <a:rPr lang="it-IT" dirty="0" err="1"/>
              <a:t>Radiu</a:t>
            </a:r>
            <a:r>
              <a:rPr lang="it-IT" dirty="0"/>
              <a:t> &gt; </a:t>
            </a:r>
            <a:r>
              <a:rPr lang="it-IT" dirty="0" err="1"/>
              <a:t>it</a:t>
            </a:r>
            <a:r>
              <a:rPr lang="it-IT" dirty="0"/>
              <a:t>. raggio, fr. prov. rai, </a:t>
            </a:r>
            <a:r>
              <a:rPr lang="it-IT" dirty="0" err="1"/>
              <a:t>cat</a:t>
            </a:r>
            <a:r>
              <a:rPr lang="it-IT" dirty="0"/>
              <a:t>. </a:t>
            </a:r>
            <a:r>
              <a:rPr lang="it-IT" dirty="0" err="1"/>
              <a:t>raig</a:t>
            </a:r>
            <a:r>
              <a:rPr lang="it-IT" dirty="0"/>
              <a:t>, sp. </a:t>
            </a:r>
            <a:r>
              <a:rPr lang="it-IT" dirty="0" err="1"/>
              <a:t>rayo</a:t>
            </a:r>
            <a:r>
              <a:rPr lang="it-IT" dirty="0"/>
              <a:t>, port.  raio, log. </a:t>
            </a:r>
            <a:r>
              <a:rPr lang="it-IT" dirty="0" err="1"/>
              <a:t>rayu</a:t>
            </a:r>
            <a:r>
              <a:rPr lang="it-IT" dirty="0"/>
              <a:t>, rum. </a:t>
            </a:r>
            <a:r>
              <a:rPr lang="it-IT" dirty="0" err="1"/>
              <a:t>rază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60B4598-9D21-14E9-90EC-FC7366A9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B80212-5A25-FC4E-94EF-1D24A50EA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BCB88C3E-1C2A-3033-C439-95A2003AE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9007642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CBA737-1C77-CAAD-10AE-A2EE421DB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spc="-5" dirty="0"/>
              <a:t>I</a:t>
            </a:r>
            <a:r>
              <a:rPr lang="it-IT" sz="4000" spc="45" dirty="0"/>
              <a:t> </a:t>
            </a:r>
            <a:r>
              <a:rPr lang="it-IT" sz="4000" spc="-9" dirty="0"/>
              <a:t>nessi</a:t>
            </a:r>
            <a:r>
              <a:rPr lang="it-IT" sz="4000" spc="32" dirty="0"/>
              <a:t> </a:t>
            </a:r>
            <a:r>
              <a:rPr lang="it-IT" sz="4000" spc="-18" dirty="0"/>
              <a:t>in</a:t>
            </a:r>
            <a:r>
              <a:rPr lang="it-IT" sz="4000" spc="54" dirty="0"/>
              <a:t> </a:t>
            </a:r>
            <a:r>
              <a:rPr lang="it-IT" sz="4000" dirty="0" err="1"/>
              <a:t>yod</a:t>
            </a:r>
            <a:r>
              <a:rPr lang="it-IT" sz="4000" spc="14" dirty="0"/>
              <a:t> </a:t>
            </a:r>
            <a:r>
              <a:rPr lang="it-IT" sz="4000" dirty="0"/>
              <a:t>(cons.</a:t>
            </a:r>
            <a:r>
              <a:rPr lang="it-IT" sz="4000" spc="50" dirty="0"/>
              <a:t> </a:t>
            </a:r>
            <a:r>
              <a:rPr lang="it-IT" sz="4000" spc="-5" dirty="0"/>
              <a:t>+</a:t>
            </a:r>
            <a:r>
              <a:rPr lang="it-IT" sz="4000" spc="27" dirty="0"/>
              <a:t> </a:t>
            </a:r>
            <a:r>
              <a:rPr lang="it-IT" sz="4000" spc="-23" dirty="0"/>
              <a:t>i </a:t>
            </a:r>
            <a:r>
              <a:rPr lang="it-IT" sz="4000" spc="-952" dirty="0"/>
              <a:t> </a:t>
            </a:r>
            <a:r>
              <a:rPr lang="it-IT" sz="4000" spc="-9" dirty="0"/>
              <a:t>semivocalica)</a:t>
            </a:r>
            <a:r>
              <a:rPr lang="it-IT" sz="4000" spc="63" dirty="0"/>
              <a:t> </a:t>
            </a:r>
            <a:r>
              <a:rPr lang="it-IT" sz="4000" spc="-5" dirty="0"/>
              <a:t>/</a:t>
            </a:r>
            <a:r>
              <a:rPr lang="it-IT" sz="4000" spc="18" dirty="0"/>
              <a:t> </a:t>
            </a:r>
            <a:r>
              <a:rPr lang="it-IT" sz="4000" spc="-5" dirty="0"/>
              <a:t>2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B5C0175-E304-B12F-DBDA-5B9D69783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r>
              <a:rPr lang="it-IT" dirty="0" err="1"/>
              <a:t>ty</a:t>
            </a:r>
            <a:r>
              <a:rPr lang="it-IT" dirty="0"/>
              <a:t> &gt; suoni assibilati e affricati</a:t>
            </a:r>
          </a:p>
          <a:p>
            <a:r>
              <a:rPr lang="it-IT" dirty="0"/>
              <a:t>PLATEA &gt; </a:t>
            </a:r>
            <a:r>
              <a:rPr lang="it-IT" dirty="0" err="1"/>
              <a:t>platia</a:t>
            </a:r>
            <a:r>
              <a:rPr lang="it-IT" dirty="0"/>
              <a:t> &gt; </a:t>
            </a:r>
            <a:r>
              <a:rPr lang="it-IT" dirty="0" err="1"/>
              <a:t>it</a:t>
            </a:r>
            <a:r>
              <a:rPr lang="it-IT" dirty="0"/>
              <a:t>. piazza; fr. place; sp.  </a:t>
            </a:r>
            <a:r>
              <a:rPr lang="it-IT" dirty="0" err="1"/>
              <a:t>plaza</a:t>
            </a:r>
            <a:r>
              <a:rPr lang="it-IT" dirty="0"/>
              <a:t>; port. </a:t>
            </a:r>
            <a:r>
              <a:rPr lang="it-IT" dirty="0" err="1"/>
              <a:t>praça</a:t>
            </a:r>
            <a:r>
              <a:rPr lang="it-IT" dirty="0"/>
              <a:t>; </a:t>
            </a:r>
            <a:r>
              <a:rPr lang="it-IT" dirty="0" err="1"/>
              <a:t>srd</a:t>
            </a:r>
            <a:r>
              <a:rPr lang="it-IT" dirty="0"/>
              <a:t>. </a:t>
            </a:r>
            <a:r>
              <a:rPr lang="it-IT" dirty="0" err="1"/>
              <a:t>pratta</a:t>
            </a:r>
            <a:r>
              <a:rPr lang="it-IT" dirty="0"/>
              <a:t> / </a:t>
            </a:r>
            <a:r>
              <a:rPr lang="it-IT" dirty="0" err="1"/>
              <a:t>prattsa</a:t>
            </a:r>
            <a:r>
              <a:rPr lang="it-IT" dirty="0"/>
              <a:t>;  RATIONE(M) &gt; </a:t>
            </a:r>
            <a:r>
              <a:rPr lang="it-IT" dirty="0" err="1"/>
              <a:t>it</a:t>
            </a:r>
            <a:r>
              <a:rPr lang="it-IT" dirty="0"/>
              <a:t>. ragione; fr. </a:t>
            </a:r>
            <a:r>
              <a:rPr lang="it-IT" dirty="0" err="1"/>
              <a:t>raison</a:t>
            </a:r>
            <a:r>
              <a:rPr lang="it-IT" dirty="0"/>
              <a:t>; port.  </a:t>
            </a:r>
            <a:r>
              <a:rPr lang="it-IT" dirty="0" err="1"/>
              <a:t>razão</a:t>
            </a:r>
            <a:r>
              <a:rPr lang="it-IT" dirty="0"/>
              <a:t>; sp. </a:t>
            </a:r>
            <a:r>
              <a:rPr lang="it-IT" dirty="0" err="1"/>
              <a:t>razón</a:t>
            </a:r>
            <a:r>
              <a:rPr lang="it-IT" dirty="0"/>
              <a:t>;</a:t>
            </a:r>
          </a:p>
          <a:p>
            <a:r>
              <a:rPr lang="it-IT" dirty="0"/>
              <a:t>FACIE(M) &gt; </a:t>
            </a:r>
            <a:r>
              <a:rPr lang="it-IT" dirty="0" err="1"/>
              <a:t>it</a:t>
            </a:r>
            <a:r>
              <a:rPr lang="it-IT" dirty="0"/>
              <a:t>. faccia; fr. face;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00DF819-93F4-3908-EC1B-4466CF269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8FD1E5-5B51-C268-83B4-7D0985500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1EFF41B-F5B1-1DF7-E0F7-FD0B44E6C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35852401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1747E6-6B3A-10A2-6338-144A725E6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pc="-5" dirty="0"/>
              <a:t>Gruppi</a:t>
            </a:r>
            <a:r>
              <a:rPr lang="it-IT" spc="-14" dirty="0"/>
              <a:t> </a:t>
            </a:r>
            <a:r>
              <a:rPr lang="it-IT" spc="-5" dirty="0"/>
              <a:t>consonantici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23FDEFC-CE27-71F4-80F0-5314591AF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ns &gt; s mense(m) &gt; </a:t>
            </a:r>
            <a:r>
              <a:rPr lang="it-IT" i="1" dirty="0"/>
              <a:t>mese</a:t>
            </a:r>
            <a:r>
              <a:rPr lang="it-IT" dirty="0"/>
              <a:t> (dileguo)</a:t>
            </a:r>
          </a:p>
          <a:p>
            <a:r>
              <a:rPr lang="it-IT" dirty="0" err="1"/>
              <a:t>septem</a:t>
            </a:r>
            <a:r>
              <a:rPr lang="it-IT" dirty="0"/>
              <a:t> &gt;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i="1" dirty="0"/>
              <a:t>sette</a:t>
            </a:r>
            <a:r>
              <a:rPr lang="it-IT" dirty="0"/>
              <a:t>, sp. </a:t>
            </a:r>
            <a:r>
              <a:rPr lang="it-IT" i="1" dirty="0"/>
              <a:t>siete</a:t>
            </a:r>
            <a:r>
              <a:rPr lang="it-IT" dirty="0"/>
              <a:t>, port. </a:t>
            </a:r>
            <a:r>
              <a:rPr lang="it-IT" i="1" dirty="0"/>
              <a:t>sete</a:t>
            </a:r>
            <a:r>
              <a:rPr lang="it-IT" dirty="0"/>
              <a:t>, fr. </a:t>
            </a:r>
            <a:r>
              <a:rPr lang="it-IT" dirty="0" err="1"/>
              <a:t>ant</a:t>
            </a:r>
            <a:r>
              <a:rPr lang="it-IT" dirty="0"/>
              <a:t>.  prov. </a:t>
            </a:r>
            <a:r>
              <a:rPr lang="it-IT" dirty="0" err="1"/>
              <a:t>cat</a:t>
            </a:r>
            <a:r>
              <a:rPr lang="it-IT" dirty="0"/>
              <a:t>. </a:t>
            </a:r>
            <a:r>
              <a:rPr lang="it-IT" i="1" dirty="0"/>
              <a:t>set.</a:t>
            </a:r>
            <a:r>
              <a:rPr lang="it-IT" dirty="0"/>
              <a:t>;</a:t>
            </a:r>
          </a:p>
          <a:p>
            <a:r>
              <a:rPr lang="it-IT" dirty="0" err="1"/>
              <a:t>ct</a:t>
            </a:r>
            <a:r>
              <a:rPr lang="it-IT" dirty="0"/>
              <a:t> &gt; </a:t>
            </a:r>
            <a:r>
              <a:rPr lang="it-IT" dirty="0" err="1"/>
              <a:t>it</a:t>
            </a:r>
            <a:r>
              <a:rPr lang="it-IT" dirty="0"/>
              <a:t>. otto, fr. </a:t>
            </a:r>
            <a:r>
              <a:rPr lang="it-IT" i="1" dirty="0" err="1"/>
              <a:t>huit</a:t>
            </a:r>
            <a:r>
              <a:rPr lang="it-IT" dirty="0"/>
              <a:t>; sp. </a:t>
            </a:r>
            <a:r>
              <a:rPr lang="it-IT" i="1" dirty="0" err="1"/>
              <a:t>ocho</a:t>
            </a:r>
            <a:r>
              <a:rPr lang="it-IT" dirty="0"/>
              <a:t>, port. </a:t>
            </a:r>
            <a:r>
              <a:rPr lang="it-IT" i="1" dirty="0" err="1"/>
              <a:t>oito</a:t>
            </a:r>
            <a:r>
              <a:rPr lang="it-IT" dirty="0"/>
              <a:t>;</a:t>
            </a:r>
          </a:p>
          <a:p>
            <a:r>
              <a:rPr lang="it-IT" dirty="0"/>
              <a:t>cl&gt; clave(m) &gt; chiave; fr. </a:t>
            </a:r>
            <a:r>
              <a:rPr lang="it-IT" dirty="0" err="1"/>
              <a:t>clé</a:t>
            </a:r>
            <a:r>
              <a:rPr lang="it-IT" dirty="0"/>
              <a:t>; sp. clave; port.  </a:t>
            </a:r>
            <a:r>
              <a:rPr lang="it-IT" dirty="0" err="1"/>
              <a:t>chave</a:t>
            </a:r>
            <a:r>
              <a:rPr lang="it-IT" dirty="0"/>
              <a:t>;</a:t>
            </a:r>
          </a:p>
          <a:p>
            <a:r>
              <a:rPr lang="it-IT" dirty="0"/>
              <a:t>pl &gt; platea&gt;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i="1" dirty="0"/>
              <a:t>piazza</a:t>
            </a:r>
            <a:r>
              <a:rPr lang="it-IT" dirty="0"/>
              <a:t>; fr. </a:t>
            </a:r>
            <a:r>
              <a:rPr lang="it-IT" i="1" dirty="0"/>
              <a:t>place</a:t>
            </a:r>
            <a:r>
              <a:rPr lang="it-IT" dirty="0"/>
              <a:t>; sp. </a:t>
            </a:r>
            <a:r>
              <a:rPr lang="it-IT" i="1" dirty="0" err="1"/>
              <a:t>plaza</a:t>
            </a:r>
            <a:r>
              <a:rPr lang="it-IT" dirty="0"/>
              <a:t>; port.  </a:t>
            </a:r>
            <a:r>
              <a:rPr lang="it-IT" i="1" dirty="0" err="1"/>
              <a:t>praça</a:t>
            </a:r>
            <a:r>
              <a:rPr lang="it-IT" dirty="0"/>
              <a:t>; </a:t>
            </a:r>
            <a:r>
              <a:rPr lang="it-IT" dirty="0" err="1"/>
              <a:t>srd</a:t>
            </a:r>
            <a:r>
              <a:rPr lang="it-IT" dirty="0"/>
              <a:t>. </a:t>
            </a:r>
            <a:r>
              <a:rPr lang="it-IT" i="1" dirty="0" err="1"/>
              <a:t>pratta</a:t>
            </a:r>
            <a:r>
              <a:rPr lang="it-IT" i="1" dirty="0"/>
              <a:t> / </a:t>
            </a:r>
            <a:r>
              <a:rPr lang="it-IT" i="1" dirty="0" err="1"/>
              <a:t>prattsa</a:t>
            </a:r>
            <a:endParaRPr lang="it-IT" i="1" dirty="0"/>
          </a:p>
          <a:p>
            <a:r>
              <a:rPr lang="it-IT" dirty="0" err="1"/>
              <a:t>gn</a:t>
            </a:r>
            <a:r>
              <a:rPr lang="it-IT" dirty="0"/>
              <a:t> &gt; generalmente suoni palatali (ma in sardo &gt;  </a:t>
            </a:r>
            <a:r>
              <a:rPr lang="it-IT" dirty="0" err="1"/>
              <a:t>nn</a:t>
            </a:r>
            <a:r>
              <a:rPr lang="it-IT" dirty="0"/>
              <a:t> in rum &gt; </a:t>
            </a:r>
            <a:r>
              <a:rPr lang="it-IT" dirty="0" err="1"/>
              <a:t>mn</a:t>
            </a:r>
            <a:r>
              <a:rPr lang="it-IT" dirty="0"/>
              <a:t>: </a:t>
            </a:r>
            <a:r>
              <a:rPr lang="it-IT" dirty="0" err="1"/>
              <a:t>lignu</a:t>
            </a:r>
            <a:r>
              <a:rPr lang="it-IT" dirty="0"/>
              <a:t>(m) &gt; </a:t>
            </a:r>
            <a:r>
              <a:rPr lang="it-IT" dirty="0" err="1"/>
              <a:t>srd</a:t>
            </a:r>
            <a:r>
              <a:rPr lang="it-IT" dirty="0"/>
              <a:t>. </a:t>
            </a:r>
            <a:r>
              <a:rPr lang="it-IT" i="1" dirty="0" err="1"/>
              <a:t>linna</a:t>
            </a:r>
            <a:r>
              <a:rPr lang="it-IT" dirty="0"/>
              <a:t>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B2BADD1-7E0C-C8AA-150F-B0FE5E423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E47C015-B03E-CBAE-D7D1-7C8FC0218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A97A011-A172-9F16-E657-4FCBBB26E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26916499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it-IT" dirty="0"/>
              <a:t>Morfologia del latino volgare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pPr rtl="0"/>
              <a:t>39</a:t>
            </a:fld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3906450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A2DAB3-A400-E95C-0A0B-A9E5F43AF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Fonti del latino volgare / 1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0DB7E35-1854-AAAA-D32A-EB7327699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Corpus </a:t>
            </a:r>
            <a:r>
              <a:rPr lang="it-IT" dirty="0" err="1"/>
              <a:t>Iscriptionum</a:t>
            </a:r>
            <a:r>
              <a:rPr lang="it-IT" dirty="0"/>
              <a:t> </a:t>
            </a:r>
            <a:r>
              <a:rPr lang="it-IT" dirty="0" err="1"/>
              <a:t>latinarum</a:t>
            </a:r>
            <a:r>
              <a:rPr lang="it-IT" dirty="0"/>
              <a:t> (CIL),  Theodor Mommsen, 1862 e s.</a:t>
            </a:r>
          </a:p>
          <a:p>
            <a:r>
              <a:rPr lang="it-IT" dirty="0"/>
              <a:t>Non le iscrizioni ufficiali (Res </a:t>
            </a:r>
            <a:r>
              <a:rPr lang="it-IT" dirty="0" err="1"/>
              <a:t>gestae</a:t>
            </a:r>
            <a:r>
              <a:rPr lang="it-IT" dirty="0"/>
              <a:t> divi  Augusti)</a:t>
            </a:r>
          </a:p>
          <a:p>
            <a:r>
              <a:rPr lang="it-IT" dirty="0"/>
              <a:t>Ma le iscrizioni funerarie </a:t>
            </a:r>
            <a:r>
              <a:rPr lang="it-IT" dirty="0" err="1"/>
              <a:t>private,i</a:t>
            </a:r>
            <a:r>
              <a:rPr lang="it-IT" dirty="0"/>
              <a:t> graffiti.</a:t>
            </a:r>
          </a:p>
          <a:p>
            <a:r>
              <a:rPr lang="it-IT" dirty="0"/>
              <a:t>Iscrizioni e graffiti pompeiani (terminus  ante </a:t>
            </a:r>
            <a:r>
              <a:rPr lang="it-IT" dirty="0" err="1"/>
              <a:t>quem</a:t>
            </a:r>
            <a:r>
              <a:rPr lang="it-IT" dirty="0"/>
              <a:t> 79 d.C.)</a:t>
            </a:r>
          </a:p>
          <a:p>
            <a:r>
              <a:rPr lang="it-IT" dirty="0"/>
              <a:t>I diplomi</a:t>
            </a:r>
          </a:p>
          <a:p>
            <a:r>
              <a:rPr lang="it-IT" dirty="0"/>
              <a:t>I prestiti latini nelle altre lingue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B78E7A6-9CFA-74B2-DAB7-F0E33D009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E61BAA-D25B-749F-F2BF-5EB2D938F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51C08CC-23A6-A2BD-30B6-2D66F7886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42190609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5AEDA4-C3C4-8940-886B-602873CC3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Morfologia del latino volgare – il genere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3033A99-A1A9-4289-CA07-FFB4FFFE3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Genere: sparisce il neutro in tutte le lingue  romanze;</a:t>
            </a:r>
          </a:p>
          <a:p>
            <a:r>
              <a:rPr lang="it-IT" dirty="0"/>
              <a:t>Nel rumeno sopravvive una classe di nomi  ambigeneri (maschili al singolare e femminili al  plurale);</a:t>
            </a:r>
          </a:p>
          <a:p>
            <a:r>
              <a:rPr lang="it-IT" dirty="0"/>
              <a:t>BRACHIUM &gt; </a:t>
            </a:r>
            <a:r>
              <a:rPr lang="it-IT" dirty="0" err="1"/>
              <a:t>it</a:t>
            </a:r>
            <a:r>
              <a:rPr lang="it-IT" dirty="0"/>
              <a:t>. braccio; pl. braccia</a:t>
            </a:r>
          </a:p>
          <a:p>
            <a:r>
              <a:rPr lang="it-IT" dirty="0"/>
              <a:t>OVUM &gt; uovo pl. uova</a:t>
            </a:r>
          </a:p>
          <a:p>
            <a:r>
              <a:rPr lang="it-IT" dirty="0"/>
              <a:t>I nomi di piante, femminili in –</a:t>
            </a:r>
            <a:r>
              <a:rPr lang="it-IT" dirty="0" err="1"/>
              <a:t>us</a:t>
            </a:r>
            <a:r>
              <a:rPr lang="it-IT" dirty="0"/>
              <a:t>, divengono  maschili (MALUS f. &gt; melo m.);</a:t>
            </a:r>
          </a:p>
          <a:p>
            <a:r>
              <a:rPr lang="it-IT" dirty="0"/>
              <a:t>I plurali neutri in –a passano al </a:t>
            </a:r>
            <a:r>
              <a:rPr lang="it-IT" dirty="0" err="1"/>
              <a:t>sing</a:t>
            </a:r>
            <a:r>
              <a:rPr lang="it-IT" dirty="0"/>
              <a:t>. f. FOLIA &gt;  foglia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B6B8C30-CE78-EE18-DCBD-F030338C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C84949-BDD3-1723-3C7E-DBD13F953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E2D38B6F-F3C9-C781-CFEC-6B4EC227F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6188306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1248CC-5C16-543E-E460-252BA5019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spc="-9" dirty="0"/>
              <a:t>Semplificazione</a:t>
            </a:r>
            <a:r>
              <a:rPr lang="it-IT" sz="4000" spc="45" dirty="0"/>
              <a:t> </a:t>
            </a:r>
            <a:r>
              <a:rPr lang="it-IT" sz="4000" spc="-18" dirty="0"/>
              <a:t>delle</a:t>
            </a:r>
            <a:r>
              <a:rPr lang="it-IT" sz="4000" spc="50" dirty="0"/>
              <a:t> </a:t>
            </a:r>
            <a:r>
              <a:rPr lang="it-IT" sz="4000" spc="-9" dirty="0"/>
              <a:t>classi</a:t>
            </a:r>
            <a:r>
              <a:rPr lang="it-IT" sz="4000" spc="27" dirty="0"/>
              <a:t> </a:t>
            </a:r>
            <a:r>
              <a:rPr lang="it-IT" sz="4000" spc="-14" dirty="0"/>
              <a:t>del </a:t>
            </a:r>
            <a:r>
              <a:rPr lang="it-IT" sz="4000" spc="-948" dirty="0"/>
              <a:t> </a:t>
            </a:r>
            <a:r>
              <a:rPr lang="it-IT" sz="4000" spc="-9" dirty="0"/>
              <a:t>nome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AED03D-0009-FCA1-0C0D-E6043402BA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La IV declinazione confluisce nella II</a:t>
            </a:r>
          </a:p>
          <a:p>
            <a:r>
              <a:rPr lang="it-IT" dirty="0"/>
              <a:t>La V confluisce nella I</a:t>
            </a:r>
          </a:p>
          <a:p>
            <a:r>
              <a:rPr lang="it-IT" dirty="0"/>
              <a:t>Le declinazioni si riducono a 3 classi di  nomi (spesso ridotte a due per gli  accidenti del vocalismo finale)</a:t>
            </a:r>
          </a:p>
          <a:p>
            <a:r>
              <a:rPr lang="it-IT" dirty="0"/>
              <a:t>lup</a:t>
            </a:r>
            <a:r>
              <a:rPr lang="it-IT" dirty="0">
                <a:solidFill>
                  <a:srgbClr val="FF0000"/>
                </a:solidFill>
              </a:rPr>
              <a:t>o</a:t>
            </a:r>
            <a:r>
              <a:rPr lang="it-IT" dirty="0"/>
              <a:t>, pl. -i; sp. lobo, -</a:t>
            </a:r>
            <a:r>
              <a:rPr lang="it-IT" dirty="0" err="1"/>
              <a:t>os</a:t>
            </a:r>
            <a:r>
              <a:rPr lang="it-IT" dirty="0"/>
              <a:t>; fr. </a:t>
            </a:r>
            <a:r>
              <a:rPr lang="it-IT" dirty="0" err="1"/>
              <a:t>loup</a:t>
            </a:r>
            <a:r>
              <a:rPr lang="it-IT" dirty="0"/>
              <a:t>, -s;</a:t>
            </a:r>
          </a:p>
          <a:p>
            <a:r>
              <a:rPr lang="it-IT" dirty="0"/>
              <a:t>ros</a:t>
            </a:r>
            <a:r>
              <a:rPr lang="it-IT" dirty="0">
                <a:solidFill>
                  <a:srgbClr val="FF0000"/>
                </a:solidFill>
              </a:rPr>
              <a:t>a</a:t>
            </a:r>
            <a:r>
              <a:rPr lang="it-IT" dirty="0"/>
              <a:t>, pl. –e; sp. rosa, pl- -</a:t>
            </a:r>
            <a:r>
              <a:rPr lang="it-IT" dirty="0" err="1"/>
              <a:t>as</a:t>
            </a:r>
            <a:r>
              <a:rPr lang="it-IT" dirty="0"/>
              <a:t>; fr. rose, pl. –  s;</a:t>
            </a:r>
          </a:p>
          <a:p>
            <a:r>
              <a:rPr lang="it-IT" dirty="0"/>
              <a:t>pan</a:t>
            </a:r>
            <a:r>
              <a:rPr lang="it-IT" dirty="0">
                <a:solidFill>
                  <a:srgbClr val="FF0000"/>
                </a:solidFill>
              </a:rPr>
              <a:t>e</a:t>
            </a:r>
            <a:r>
              <a:rPr lang="it-IT" dirty="0"/>
              <a:t>, pl. i.; sp. pan, pl. –es; fr. </a:t>
            </a:r>
            <a:r>
              <a:rPr lang="it-IT" dirty="0" err="1"/>
              <a:t>pain</a:t>
            </a:r>
            <a:r>
              <a:rPr lang="it-IT" dirty="0"/>
              <a:t>, -s;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8B21ED7-C1B9-AE14-7B14-94AAB3948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0EBFB5-F579-5A0C-AC97-B5315AD70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C1A2B1F7-C0FD-6E6D-256F-8AE52EEA9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9384680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EBB450-71C1-A30B-D2B1-CE29CE275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spc="-14" dirty="0"/>
              <a:t>Dalla</a:t>
            </a:r>
            <a:r>
              <a:rPr lang="it-IT" sz="3200" spc="41" dirty="0"/>
              <a:t> </a:t>
            </a:r>
            <a:r>
              <a:rPr lang="it-IT" sz="3200" spc="-9" dirty="0"/>
              <a:t>declinazione</a:t>
            </a:r>
            <a:r>
              <a:rPr lang="it-IT" sz="3200" spc="45" dirty="0"/>
              <a:t> </a:t>
            </a:r>
            <a:r>
              <a:rPr lang="it-IT" sz="3200" spc="-9" dirty="0"/>
              <a:t>flessionale</a:t>
            </a:r>
            <a:r>
              <a:rPr lang="it-IT" sz="3200" spc="45" dirty="0"/>
              <a:t> </a:t>
            </a:r>
            <a:r>
              <a:rPr lang="it-IT" sz="3200" spc="-9" dirty="0"/>
              <a:t>ai </a:t>
            </a:r>
            <a:r>
              <a:rPr lang="it-IT" sz="3200" spc="-952" dirty="0"/>
              <a:t> </a:t>
            </a:r>
            <a:r>
              <a:rPr lang="it-IT" sz="3200" spc="-5" dirty="0"/>
              <a:t>costrutti</a:t>
            </a:r>
            <a:r>
              <a:rPr lang="it-IT" sz="3200" dirty="0"/>
              <a:t> </a:t>
            </a:r>
            <a:r>
              <a:rPr lang="it-IT" sz="3200" spc="-9" dirty="0"/>
              <a:t>preposizionali</a:t>
            </a:r>
            <a:endParaRPr lang="it-IT" sz="3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9316A0D-8C13-AD87-F221-C3658D1E1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Nom</a:t>
            </a:r>
            <a:r>
              <a:rPr lang="it-IT" dirty="0"/>
              <a:t>. PAUL</a:t>
            </a:r>
            <a:r>
              <a:rPr lang="it-IT" dirty="0">
                <a:solidFill>
                  <a:srgbClr val="FF0000"/>
                </a:solidFill>
              </a:rPr>
              <a:t>US</a:t>
            </a:r>
            <a:r>
              <a:rPr lang="it-IT" dirty="0"/>
              <a:t> AMAT = Paolo ama</a:t>
            </a:r>
          </a:p>
          <a:p>
            <a:r>
              <a:rPr lang="it-IT" dirty="0"/>
              <a:t>gen. LIBER PAUL</a:t>
            </a:r>
            <a:r>
              <a:rPr lang="it-IT" dirty="0">
                <a:solidFill>
                  <a:srgbClr val="FF0000"/>
                </a:solidFill>
              </a:rPr>
              <a:t>I</a:t>
            </a:r>
            <a:r>
              <a:rPr lang="it-IT" dirty="0"/>
              <a:t> &gt; </a:t>
            </a:r>
            <a:r>
              <a:rPr lang="it-IT" i="1" dirty="0" err="1"/>
              <a:t>liber</a:t>
            </a:r>
            <a:r>
              <a:rPr lang="it-IT" i="1" dirty="0"/>
              <a:t> de Paulo</a:t>
            </a:r>
          </a:p>
          <a:p>
            <a:r>
              <a:rPr lang="it-IT" dirty="0" err="1"/>
              <a:t>dat</a:t>
            </a:r>
            <a:r>
              <a:rPr lang="it-IT" dirty="0"/>
              <a:t>. DO LIBRUM PAUL</a:t>
            </a:r>
            <a:r>
              <a:rPr lang="it-IT" dirty="0">
                <a:solidFill>
                  <a:srgbClr val="FF0000"/>
                </a:solidFill>
              </a:rPr>
              <a:t>O</a:t>
            </a:r>
            <a:r>
              <a:rPr lang="it-IT" dirty="0"/>
              <a:t> &gt; </a:t>
            </a:r>
            <a:r>
              <a:rPr lang="it-IT" i="1" dirty="0"/>
              <a:t>do </a:t>
            </a:r>
            <a:r>
              <a:rPr lang="it-IT" i="1" dirty="0" err="1"/>
              <a:t>libru</a:t>
            </a:r>
            <a:r>
              <a:rPr lang="it-IT" i="1" dirty="0"/>
              <a:t>(m) ad  </a:t>
            </a:r>
            <a:r>
              <a:rPr lang="it-IT" i="1" dirty="0" err="1"/>
              <a:t>Paulu</a:t>
            </a:r>
            <a:r>
              <a:rPr lang="it-IT" i="1" dirty="0"/>
              <a:t>(m)</a:t>
            </a:r>
            <a:r>
              <a:rPr lang="it-IT" dirty="0"/>
              <a:t> &gt; </a:t>
            </a:r>
            <a:r>
              <a:rPr lang="it-IT" i="1" dirty="0"/>
              <a:t>do libro a Paulo</a:t>
            </a:r>
          </a:p>
          <a:p>
            <a:r>
              <a:rPr lang="it-IT" dirty="0" err="1"/>
              <a:t>acc</a:t>
            </a:r>
            <a:r>
              <a:rPr lang="it-IT" dirty="0"/>
              <a:t>. POMPTILLA AMAT PAUL</a:t>
            </a:r>
            <a:r>
              <a:rPr lang="it-IT" dirty="0">
                <a:solidFill>
                  <a:srgbClr val="FF0000"/>
                </a:solidFill>
              </a:rPr>
              <a:t>UM</a:t>
            </a:r>
            <a:r>
              <a:rPr lang="it-IT" dirty="0"/>
              <a:t> &gt; </a:t>
            </a:r>
            <a:r>
              <a:rPr lang="it-IT" i="1" dirty="0" err="1"/>
              <a:t>Pomptilla</a:t>
            </a:r>
            <a:r>
              <a:rPr lang="it-IT" i="1" dirty="0"/>
              <a:t>  </a:t>
            </a:r>
            <a:r>
              <a:rPr lang="it-IT" i="1" dirty="0" err="1"/>
              <a:t>amat</a:t>
            </a:r>
            <a:r>
              <a:rPr lang="it-IT" i="1" dirty="0"/>
              <a:t> </a:t>
            </a:r>
            <a:r>
              <a:rPr lang="it-IT" i="1" dirty="0" err="1"/>
              <a:t>Paulu</a:t>
            </a:r>
            <a:r>
              <a:rPr lang="it-IT" i="1" dirty="0"/>
              <a:t>(m)</a:t>
            </a:r>
            <a:r>
              <a:rPr lang="it-IT" dirty="0"/>
              <a:t> &gt; </a:t>
            </a:r>
            <a:r>
              <a:rPr lang="it-IT" i="1" dirty="0" err="1"/>
              <a:t>Pomptilla</a:t>
            </a:r>
            <a:r>
              <a:rPr lang="it-IT" i="1" dirty="0"/>
              <a:t> ama(t) Paulo</a:t>
            </a:r>
          </a:p>
          <a:p>
            <a:r>
              <a:rPr lang="it-IT" dirty="0" err="1"/>
              <a:t>voc</a:t>
            </a:r>
            <a:r>
              <a:rPr lang="it-IT" dirty="0"/>
              <a:t>. PAUL</a:t>
            </a:r>
            <a:r>
              <a:rPr lang="it-IT" dirty="0">
                <a:solidFill>
                  <a:srgbClr val="FF0000"/>
                </a:solidFill>
              </a:rPr>
              <a:t>E</a:t>
            </a:r>
            <a:r>
              <a:rPr lang="it-IT" dirty="0"/>
              <a:t>, TE ROGO NE …..&gt; </a:t>
            </a:r>
            <a:r>
              <a:rPr lang="it-IT" dirty="0" err="1"/>
              <a:t>Paulu</a:t>
            </a:r>
            <a:r>
              <a:rPr lang="it-IT" dirty="0"/>
              <a:t>(m), te  rogo &gt; </a:t>
            </a:r>
            <a:r>
              <a:rPr lang="it-IT" dirty="0" err="1"/>
              <a:t>Paulu</a:t>
            </a:r>
            <a:r>
              <a:rPr lang="it-IT" dirty="0"/>
              <a:t> te rogo &gt; Paulo te rogo</a:t>
            </a:r>
          </a:p>
          <a:p>
            <a:r>
              <a:rPr lang="it-IT" dirty="0" err="1"/>
              <a:t>abl</a:t>
            </a:r>
            <a:r>
              <a:rPr lang="it-IT" dirty="0"/>
              <a:t>. CAESAR DEAMBULABAT CUM PAUL</a:t>
            </a:r>
            <a:r>
              <a:rPr lang="it-IT" dirty="0">
                <a:solidFill>
                  <a:srgbClr val="FF0000"/>
                </a:solidFill>
              </a:rPr>
              <a:t>O</a:t>
            </a:r>
            <a:r>
              <a:rPr lang="it-IT" dirty="0"/>
              <a:t> &gt;  cu(m/n) Paulo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7605BA-F75F-17BA-5BD3-669F3CCFD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B01994C-12D1-1D45-533A-89F17B3F4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854A243-5054-611A-F14F-4ECFF2B00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6229244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E51BDE-82E0-8D84-CEDF-EC803F959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pc="-9" dirty="0"/>
              <a:t>Dall’ordine</a:t>
            </a:r>
            <a:r>
              <a:rPr lang="it-IT" spc="23" dirty="0"/>
              <a:t> </a:t>
            </a:r>
            <a:r>
              <a:rPr lang="it-IT" spc="-9" dirty="0"/>
              <a:t>libero</a:t>
            </a:r>
            <a:r>
              <a:rPr lang="it-IT" spc="27" dirty="0"/>
              <a:t> </a:t>
            </a:r>
            <a:r>
              <a:rPr lang="it-IT" spc="-9" dirty="0"/>
              <a:t>delle</a:t>
            </a:r>
            <a:r>
              <a:rPr lang="it-IT" spc="27" dirty="0"/>
              <a:t> </a:t>
            </a:r>
            <a:r>
              <a:rPr lang="it-IT" spc="-9" dirty="0"/>
              <a:t>parole </a:t>
            </a:r>
            <a:r>
              <a:rPr lang="it-IT" spc="-1047" dirty="0"/>
              <a:t> </a:t>
            </a:r>
            <a:r>
              <a:rPr lang="it-IT" spc="-9" dirty="0"/>
              <a:t>all’ordine</a:t>
            </a:r>
            <a:r>
              <a:rPr lang="it-IT" spc="27" dirty="0"/>
              <a:t> </a:t>
            </a:r>
            <a:r>
              <a:rPr lang="it-IT" spc="-5" dirty="0"/>
              <a:t>fisso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89802A-CC49-C437-863B-2A23E744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>
                <a:solidFill>
                  <a:srgbClr val="FF0000"/>
                </a:solidFill>
              </a:rPr>
              <a:t>ANTONIUS</a:t>
            </a:r>
            <a:r>
              <a:rPr lang="it-IT" dirty="0"/>
              <a:t> (</a:t>
            </a:r>
            <a:r>
              <a:rPr lang="it-IT" dirty="0" err="1"/>
              <a:t>nom</a:t>
            </a:r>
            <a:r>
              <a:rPr lang="it-IT" dirty="0"/>
              <a:t>. </a:t>
            </a:r>
            <a:r>
              <a:rPr lang="it-IT" dirty="0" err="1"/>
              <a:t>sing</a:t>
            </a:r>
            <a:r>
              <a:rPr lang="it-IT" dirty="0"/>
              <a:t>. = soggetto) </a:t>
            </a:r>
            <a:r>
              <a:rPr lang="it-IT" dirty="0">
                <a:solidFill>
                  <a:srgbClr val="FF0000"/>
                </a:solidFill>
              </a:rPr>
              <a:t>AMAT</a:t>
            </a:r>
            <a:r>
              <a:rPr lang="it-IT" dirty="0"/>
              <a:t> (</a:t>
            </a:r>
            <a:r>
              <a:rPr lang="it-IT" dirty="0" err="1"/>
              <a:t>pred</a:t>
            </a:r>
            <a:r>
              <a:rPr lang="it-IT" dirty="0"/>
              <a:t>. </a:t>
            </a:r>
            <a:r>
              <a:rPr lang="it-IT" dirty="0" err="1"/>
              <a:t>Verb</a:t>
            </a:r>
            <a:r>
              <a:rPr lang="it-IT" dirty="0"/>
              <a:t>)  </a:t>
            </a:r>
            <a:r>
              <a:rPr lang="it-IT" dirty="0">
                <a:solidFill>
                  <a:srgbClr val="FF0000"/>
                </a:solidFill>
              </a:rPr>
              <a:t>LUCRETIAM</a:t>
            </a:r>
            <a:r>
              <a:rPr lang="it-IT" dirty="0"/>
              <a:t> (</a:t>
            </a:r>
            <a:r>
              <a:rPr lang="it-IT" dirty="0" err="1"/>
              <a:t>accus</a:t>
            </a:r>
            <a:r>
              <a:rPr lang="it-IT" dirty="0"/>
              <a:t>. </a:t>
            </a:r>
            <a:r>
              <a:rPr lang="it-IT" dirty="0" err="1"/>
              <a:t>sing</a:t>
            </a:r>
            <a:r>
              <a:rPr lang="it-IT" dirty="0"/>
              <a:t>.)</a:t>
            </a:r>
          </a:p>
          <a:p>
            <a:r>
              <a:rPr lang="it-IT" dirty="0"/>
              <a:t>La stessa frase può essere correttamente scritta anche in  queste forme:</a:t>
            </a:r>
          </a:p>
          <a:p>
            <a:r>
              <a:rPr lang="it-IT" dirty="0">
                <a:solidFill>
                  <a:srgbClr val="FF0000"/>
                </a:solidFill>
              </a:rPr>
              <a:t>LUCRETIAM ANTONIUS AMAT</a:t>
            </a:r>
          </a:p>
          <a:p>
            <a:r>
              <a:rPr lang="it-IT" dirty="0">
                <a:solidFill>
                  <a:srgbClr val="FF0000"/>
                </a:solidFill>
              </a:rPr>
              <a:t>LUCRETIAM AMAT ANTONIUS</a:t>
            </a:r>
          </a:p>
          <a:p>
            <a:r>
              <a:rPr lang="it-IT" dirty="0"/>
              <a:t>Cadute le desinenze:</a:t>
            </a:r>
          </a:p>
          <a:p>
            <a:r>
              <a:rPr lang="it-IT" dirty="0">
                <a:solidFill>
                  <a:srgbClr val="FF0000"/>
                </a:solidFill>
              </a:rPr>
              <a:t>ANTONIU</a:t>
            </a:r>
            <a:r>
              <a:rPr lang="it-IT" dirty="0"/>
              <a:t> (</a:t>
            </a:r>
            <a:r>
              <a:rPr lang="it-IT" dirty="0" err="1"/>
              <a:t>sogg</a:t>
            </a:r>
            <a:r>
              <a:rPr lang="it-IT" dirty="0"/>
              <a:t>) </a:t>
            </a:r>
            <a:r>
              <a:rPr lang="it-IT" dirty="0">
                <a:solidFill>
                  <a:srgbClr val="FF0000"/>
                </a:solidFill>
              </a:rPr>
              <a:t>AMA(T) LUCRETIA </a:t>
            </a:r>
            <a:r>
              <a:rPr lang="it-IT" dirty="0"/>
              <a:t>(compl. </a:t>
            </a:r>
            <a:r>
              <a:rPr lang="it-IT" dirty="0" err="1"/>
              <a:t>ogg</a:t>
            </a:r>
            <a:r>
              <a:rPr lang="it-IT" dirty="0"/>
              <a:t>).</a:t>
            </a:r>
          </a:p>
          <a:p>
            <a:r>
              <a:rPr lang="it-IT" dirty="0"/>
              <a:t>L’inversione dei costituenti della frase ne cambierebbe le  funzioni</a:t>
            </a:r>
          </a:p>
          <a:p>
            <a:r>
              <a:rPr lang="it-IT" dirty="0">
                <a:solidFill>
                  <a:srgbClr val="FF0000"/>
                </a:solidFill>
              </a:rPr>
              <a:t>LUCRETIA</a:t>
            </a:r>
            <a:r>
              <a:rPr lang="it-IT" dirty="0"/>
              <a:t> (sogg.) </a:t>
            </a:r>
            <a:r>
              <a:rPr lang="it-IT" dirty="0">
                <a:solidFill>
                  <a:srgbClr val="FF0000"/>
                </a:solidFill>
              </a:rPr>
              <a:t>AMA(T) ANTONIU </a:t>
            </a:r>
            <a:r>
              <a:rPr lang="it-IT" dirty="0"/>
              <a:t>(compl. ogg.).</a:t>
            </a:r>
          </a:p>
          <a:p>
            <a:r>
              <a:rPr lang="it-IT" dirty="0"/>
              <a:t>	Le lingue neolatine divengono del tipo S(oggetto) V(</a:t>
            </a:r>
            <a:r>
              <a:rPr lang="it-IT" dirty="0" err="1"/>
              <a:t>erbo</a:t>
            </a:r>
            <a:r>
              <a:rPr lang="it-IT" dirty="0"/>
              <a:t>)  O(</a:t>
            </a:r>
            <a:r>
              <a:rPr lang="it-IT" dirty="0" err="1"/>
              <a:t>ggetto</a:t>
            </a:r>
            <a:r>
              <a:rPr lang="it-IT" dirty="0"/>
              <a:t>).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6CEBD9B-7CF1-5C0D-4832-FD96E9FAB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F62B52E-A29D-9B8A-9564-FF0DB6B8A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B553F24D-149C-F3A4-13B9-6ADD064ED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3495555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303735-C281-7B37-505D-84A4EF833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formazione degli articoli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F49ED1-0CA5-45FC-EBE6-7AD2DF5831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Una parte della Romània (italiano, francese,  provenzale, spagnolo) forma l’articolo dal  dimostrativo ILLE/A/UM: (il)la rosa; aferesi &gt; la rosa.</a:t>
            </a:r>
          </a:p>
          <a:p>
            <a:r>
              <a:rPr lang="it-IT" dirty="0"/>
              <a:t>Sardo lo deriva da IPSE/A/UM: </a:t>
            </a:r>
            <a:r>
              <a:rPr lang="it-IT" b="1" dirty="0"/>
              <a:t>(</a:t>
            </a:r>
            <a:r>
              <a:rPr lang="it-IT" b="1" dirty="0" err="1"/>
              <a:t>ip</a:t>
            </a:r>
            <a:r>
              <a:rPr lang="it-IT" b="1" dirty="0"/>
              <a:t>)sa </a:t>
            </a:r>
            <a:r>
              <a:rPr lang="it-IT" dirty="0"/>
              <a:t>rosa &gt; </a:t>
            </a:r>
            <a:r>
              <a:rPr lang="it-IT" b="1" dirty="0"/>
              <a:t>sa</a:t>
            </a:r>
            <a:r>
              <a:rPr lang="it-IT" dirty="0"/>
              <a:t> rosa</a:t>
            </a:r>
          </a:p>
          <a:p>
            <a:r>
              <a:rPr lang="it-IT" dirty="0"/>
              <a:t>Ovviamente l’uso dei dimostrativi come articoli  determina l’uso di una perifrasi per i nuovi  dimostrativi: </a:t>
            </a:r>
            <a:r>
              <a:rPr lang="it-IT" b="1" dirty="0"/>
              <a:t>ECCU ISTE </a:t>
            </a:r>
            <a:r>
              <a:rPr lang="it-IT" dirty="0"/>
              <a:t>&gt;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b="1" dirty="0"/>
              <a:t>questo</a:t>
            </a:r>
            <a:r>
              <a:rPr lang="it-IT" dirty="0"/>
              <a:t>, sardo </a:t>
            </a:r>
            <a:r>
              <a:rPr lang="it-IT" b="1" dirty="0" err="1"/>
              <a:t>custu</a:t>
            </a:r>
            <a:r>
              <a:rPr lang="it-IT" b="1" dirty="0"/>
              <a:t>; </a:t>
            </a:r>
            <a:r>
              <a:rPr lang="it-IT" dirty="0"/>
              <a:t>ISTE&gt;  sp. este/esto; </a:t>
            </a:r>
            <a:r>
              <a:rPr lang="it-IT" b="1" dirty="0"/>
              <a:t>ecce </a:t>
            </a:r>
            <a:r>
              <a:rPr lang="it-IT" b="1" dirty="0" err="1"/>
              <a:t>iste</a:t>
            </a:r>
            <a:r>
              <a:rPr lang="it-IT" b="1" dirty="0"/>
              <a:t> </a:t>
            </a:r>
            <a:r>
              <a:rPr lang="it-IT" dirty="0"/>
              <a:t>&gt; fr. ce/</a:t>
            </a:r>
            <a:r>
              <a:rPr lang="it-IT" dirty="0" err="1"/>
              <a:t>cet</a:t>
            </a:r>
            <a:r>
              <a:rPr lang="it-IT" dirty="0"/>
              <a:t>/</a:t>
            </a:r>
            <a:r>
              <a:rPr lang="it-IT" dirty="0" err="1"/>
              <a:t>cette</a:t>
            </a:r>
            <a:r>
              <a:rPr lang="it-IT" dirty="0"/>
              <a:t>; ECCU ILLE &gt; </a:t>
            </a:r>
            <a:r>
              <a:rPr lang="it-IT" dirty="0" err="1"/>
              <a:t>it</a:t>
            </a:r>
            <a:r>
              <a:rPr lang="it-IT" dirty="0"/>
              <a:t>.  quello; sardo </a:t>
            </a:r>
            <a:r>
              <a:rPr lang="it-IT" dirty="0" err="1"/>
              <a:t>cuddu</a:t>
            </a:r>
            <a:r>
              <a:rPr lang="it-IT" dirty="0"/>
              <a:t>;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671D986-30A3-FA5F-F549-21FE81D99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361C47-76BB-0B63-B090-05247F080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D0213AD7-008C-C8E0-EF58-0D91B3AC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665439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73F3C5-7B5C-FA75-3590-D8A30CAB0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spc="-9" dirty="0"/>
              <a:t>Semplificazione</a:t>
            </a:r>
            <a:r>
              <a:rPr lang="it-IT" sz="4000" spc="41" dirty="0"/>
              <a:t> </a:t>
            </a:r>
            <a:r>
              <a:rPr lang="it-IT" sz="4000" spc="-18" dirty="0"/>
              <a:t>del sistema delle coniugazioni verbali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3DD5FF-034E-D6A9-BE6C-A6EC6C6FD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E1DA7C6-4430-69D6-D5A5-0381183A8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057CAA6-C159-B1A4-7D84-AFD654DDE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2E359BD-72D3-E6A8-5FCF-85E4EF9E1BAF}"/>
              </a:ext>
            </a:extLst>
          </p:cNvPr>
          <p:cNvSpPr txBox="1"/>
          <p:nvPr/>
        </p:nvSpPr>
        <p:spPr>
          <a:xfrm>
            <a:off x="6278444" y="1024128"/>
            <a:ext cx="5913556" cy="4826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Latino volgare</a:t>
            </a:r>
          </a:p>
          <a:p>
            <a:endParaRPr lang="it-IT" dirty="0"/>
          </a:p>
          <a:p>
            <a:r>
              <a:rPr lang="it-IT" b="1" dirty="0"/>
              <a:t>3 coniugazioni</a:t>
            </a:r>
          </a:p>
          <a:p>
            <a:endParaRPr lang="it-IT" dirty="0"/>
          </a:p>
          <a:p>
            <a:r>
              <a:rPr lang="it-IT" dirty="0"/>
              <a:t>1</a:t>
            </a:r>
            <a:r>
              <a:rPr lang="it-IT" baseline="30000" dirty="0"/>
              <a:t>°</a:t>
            </a:r>
            <a:r>
              <a:rPr lang="it-IT" dirty="0"/>
              <a:t> in –are</a:t>
            </a:r>
          </a:p>
          <a:p>
            <a:pPr marL="10940" marR="621308">
              <a:spcBef>
                <a:spcPts val="91"/>
              </a:spcBef>
              <a:tabLst>
                <a:tab pos="321306" algn="l"/>
                <a:tab pos="321882" algn="l"/>
              </a:tabLst>
            </a:pPr>
            <a:endParaRPr lang="it-IT" dirty="0"/>
          </a:p>
          <a:p>
            <a:pPr marL="10940" marR="621308">
              <a:spcBef>
                <a:spcPts val="91"/>
              </a:spcBef>
              <a:tabLst>
                <a:tab pos="321306" algn="l"/>
                <a:tab pos="321882" algn="l"/>
              </a:tabLst>
            </a:pPr>
            <a:r>
              <a:rPr lang="it-IT" dirty="0"/>
              <a:t>2</a:t>
            </a:r>
            <a:r>
              <a:rPr lang="it-IT" baseline="30000" dirty="0"/>
              <a:t>°</a:t>
            </a:r>
            <a:r>
              <a:rPr lang="it-IT" dirty="0"/>
              <a:t> in –ere </a:t>
            </a:r>
            <a:br>
              <a:rPr lang="it-IT" dirty="0"/>
            </a:br>
            <a:r>
              <a:rPr lang="it-IT" sz="1800" spc="-5" dirty="0">
                <a:latin typeface="Microsoft Sans Serif"/>
                <a:cs typeface="Microsoft Sans Serif"/>
              </a:rPr>
              <a:t>Fusione</a:t>
            </a:r>
            <a:r>
              <a:rPr lang="it-IT" sz="1800" spc="18" dirty="0">
                <a:latin typeface="Microsoft Sans Serif"/>
                <a:cs typeface="Microsoft Sans Serif"/>
              </a:rPr>
              <a:t> </a:t>
            </a:r>
            <a:r>
              <a:rPr lang="it-IT" sz="1800" spc="-14" dirty="0">
                <a:latin typeface="Microsoft Sans Serif"/>
                <a:cs typeface="Microsoft Sans Serif"/>
              </a:rPr>
              <a:t>delle</a:t>
            </a:r>
            <a:r>
              <a:rPr lang="it-IT" sz="1800" spc="23" dirty="0">
                <a:latin typeface="Microsoft Sans Serif"/>
                <a:cs typeface="Microsoft Sans Serif"/>
              </a:rPr>
              <a:t> </a:t>
            </a:r>
            <a:r>
              <a:rPr lang="it-IT" sz="1800" spc="-9" dirty="0">
                <a:latin typeface="Microsoft Sans Serif"/>
                <a:cs typeface="Microsoft Sans Serif"/>
              </a:rPr>
              <a:t>coniugazioni</a:t>
            </a:r>
            <a:r>
              <a:rPr lang="it-IT" sz="1800" spc="36" dirty="0">
                <a:latin typeface="Microsoft Sans Serif"/>
                <a:cs typeface="Microsoft Sans Serif"/>
              </a:rPr>
              <a:t> </a:t>
            </a:r>
            <a:r>
              <a:rPr lang="it-IT" sz="1800" dirty="0">
                <a:latin typeface="Microsoft Sans Serif"/>
                <a:cs typeface="Microsoft Sans Serif"/>
              </a:rPr>
              <a:t>II</a:t>
            </a:r>
            <a:r>
              <a:rPr lang="it-IT" sz="1800" spc="18" dirty="0">
                <a:latin typeface="Microsoft Sans Serif"/>
                <a:cs typeface="Microsoft Sans Serif"/>
              </a:rPr>
              <a:t> </a:t>
            </a:r>
            <a:r>
              <a:rPr lang="it-IT" sz="1800" dirty="0">
                <a:latin typeface="Microsoft Sans Serif"/>
                <a:cs typeface="Microsoft Sans Serif"/>
              </a:rPr>
              <a:t>e</a:t>
            </a:r>
            <a:r>
              <a:rPr lang="it-IT" sz="1800" spc="23" dirty="0">
                <a:latin typeface="Microsoft Sans Serif"/>
                <a:cs typeface="Microsoft Sans Serif"/>
              </a:rPr>
              <a:t> </a:t>
            </a:r>
            <a:r>
              <a:rPr lang="it-IT" sz="1800" dirty="0">
                <a:latin typeface="Microsoft Sans Serif"/>
                <a:cs typeface="Microsoft Sans Serif"/>
              </a:rPr>
              <a:t>III</a:t>
            </a:r>
            <a:r>
              <a:rPr lang="it-IT" sz="1800" spc="14" dirty="0">
                <a:latin typeface="Microsoft Sans Serif"/>
                <a:cs typeface="Microsoft Sans Serif"/>
              </a:rPr>
              <a:t> </a:t>
            </a:r>
            <a:r>
              <a:rPr lang="it-IT" sz="1800" spc="-9" dirty="0">
                <a:latin typeface="Microsoft Sans Serif"/>
                <a:cs typeface="Microsoft Sans Serif"/>
              </a:rPr>
              <a:t>dopo </a:t>
            </a:r>
            <a:r>
              <a:rPr lang="it-IT" sz="1800" spc="-757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diversi</a:t>
            </a:r>
            <a:r>
              <a:rPr lang="it-IT" sz="1800" dirty="0">
                <a:latin typeface="Microsoft Sans Serif"/>
                <a:cs typeface="Microsoft Sans Serif"/>
              </a:rPr>
              <a:t> scambi: </a:t>
            </a:r>
            <a:br>
              <a:rPr lang="it-IT" sz="1800" dirty="0">
                <a:latin typeface="Microsoft Sans Serif"/>
                <a:cs typeface="Microsoft Sans Serif"/>
              </a:rPr>
            </a:br>
            <a:r>
              <a:rPr lang="it-IT" sz="1800" dirty="0" err="1">
                <a:latin typeface="Microsoft Sans Serif"/>
                <a:cs typeface="Microsoft Sans Serif"/>
              </a:rPr>
              <a:t>sàpere</a:t>
            </a:r>
            <a:r>
              <a:rPr lang="it-IT" sz="1800" spc="-23" dirty="0">
                <a:latin typeface="Microsoft Sans Serif"/>
                <a:cs typeface="Microsoft Sans Serif"/>
              </a:rPr>
              <a:t> </a:t>
            </a:r>
            <a:r>
              <a:rPr lang="it-IT" sz="1800" dirty="0">
                <a:latin typeface="Microsoft Sans Serif"/>
                <a:cs typeface="Microsoft Sans Serif"/>
              </a:rPr>
              <a:t>III</a:t>
            </a:r>
            <a:r>
              <a:rPr lang="it-IT" sz="1800" spc="5" dirty="0">
                <a:latin typeface="Microsoft Sans Serif"/>
                <a:cs typeface="Microsoft Sans Serif"/>
              </a:rPr>
              <a:t> </a:t>
            </a:r>
            <a:r>
              <a:rPr lang="it-IT" sz="1800" dirty="0">
                <a:latin typeface="Microsoft Sans Serif"/>
                <a:cs typeface="Microsoft Sans Serif"/>
              </a:rPr>
              <a:t>&gt;</a:t>
            </a:r>
            <a:r>
              <a:rPr lang="it-IT" sz="1800" spc="45" dirty="0">
                <a:latin typeface="Microsoft Sans Serif"/>
                <a:cs typeface="Microsoft Sans Serif"/>
              </a:rPr>
              <a:t> </a:t>
            </a:r>
            <a:r>
              <a:rPr lang="it-IT" sz="1800" spc="-14" dirty="0">
                <a:latin typeface="Microsoft Sans Serif"/>
                <a:cs typeface="Microsoft Sans Serif"/>
              </a:rPr>
              <a:t>II</a:t>
            </a:r>
            <a:r>
              <a:rPr lang="it-IT" sz="1800" dirty="0">
                <a:latin typeface="Microsoft Sans Serif"/>
                <a:cs typeface="Microsoft Sans Serif"/>
              </a:rPr>
              <a:t> </a:t>
            </a:r>
            <a:r>
              <a:rPr lang="it-IT" sz="1800" dirty="0" err="1">
                <a:latin typeface="Microsoft Sans Serif"/>
                <a:cs typeface="Microsoft Sans Serif"/>
              </a:rPr>
              <a:t>sapère</a:t>
            </a:r>
            <a:r>
              <a:rPr lang="it-IT" sz="1800" dirty="0">
                <a:latin typeface="Microsoft Sans Serif"/>
                <a:cs typeface="Microsoft Sans Serif"/>
              </a:rPr>
              <a:t>; </a:t>
            </a:r>
            <a:r>
              <a:rPr lang="it-IT" sz="1800" spc="-757" dirty="0">
                <a:latin typeface="Microsoft Sans Serif"/>
                <a:cs typeface="Microsoft Sans Serif"/>
              </a:rPr>
              <a:t> </a:t>
            </a:r>
            <a:r>
              <a:rPr lang="it-IT" sz="1800" spc="-5" dirty="0" err="1">
                <a:latin typeface="Microsoft Sans Serif"/>
                <a:cs typeface="Microsoft Sans Serif"/>
              </a:rPr>
              <a:t>ridére</a:t>
            </a:r>
            <a:r>
              <a:rPr lang="it-IT" sz="1800" spc="-14" dirty="0">
                <a:latin typeface="Microsoft Sans Serif"/>
                <a:cs typeface="Microsoft Sans Serif"/>
              </a:rPr>
              <a:t> </a:t>
            </a:r>
            <a:r>
              <a:rPr lang="it-IT" sz="1800" dirty="0">
                <a:latin typeface="Microsoft Sans Serif"/>
                <a:cs typeface="Microsoft Sans Serif"/>
              </a:rPr>
              <a:t>II</a:t>
            </a:r>
            <a:r>
              <a:rPr lang="it-IT" sz="1800" spc="41" dirty="0">
                <a:latin typeface="Microsoft Sans Serif"/>
                <a:cs typeface="Microsoft Sans Serif"/>
              </a:rPr>
              <a:t> </a:t>
            </a:r>
            <a:r>
              <a:rPr lang="it-IT" sz="1800" dirty="0">
                <a:latin typeface="Microsoft Sans Serif"/>
                <a:cs typeface="Microsoft Sans Serif"/>
              </a:rPr>
              <a:t>&gt;</a:t>
            </a:r>
            <a:r>
              <a:rPr lang="it-IT" sz="1800" spc="23" dirty="0">
                <a:latin typeface="Microsoft Sans Serif"/>
                <a:cs typeface="Microsoft Sans Serif"/>
              </a:rPr>
              <a:t> </a:t>
            </a:r>
            <a:r>
              <a:rPr lang="it-IT" sz="1800" spc="-9" dirty="0">
                <a:latin typeface="Microsoft Sans Serif"/>
                <a:cs typeface="Microsoft Sans Serif"/>
              </a:rPr>
              <a:t>III</a:t>
            </a:r>
            <a:r>
              <a:rPr lang="it-IT" sz="1800" spc="36" dirty="0">
                <a:latin typeface="Microsoft Sans Serif"/>
                <a:cs typeface="Microsoft Sans Serif"/>
              </a:rPr>
              <a:t> </a:t>
            </a:r>
            <a:r>
              <a:rPr lang="it-IT" sz="1800" spc="14" dirty="0" err="1">
                <a:latin typeface="Microsoft Sans Serif"/>
                <a:cs typeface="Microsoft Sans Serif"/>
              </a:rPr>
              <a:t>rìdere</a:t>
            </a:r>
            <a:endParaRPr lang="it-IT" dirty="0"/>
          </a:p>
          <a:p>
            <a:endParaRPr lang="it-IT" dirty="0"/>
          </a:p>
          <a:p>
            <a:r>
              <a:rPr lang="it-IT" dirty="0"/>
              <a:t>3</a:t>
            </a:r>
            <a:r>
              <a:rPr lang="it-IT" baseline="30000" dirty="0"/>
              <a:t>°</a:t>
            </a:r>
            <a:r>
              <a:rPr lang="it-IT" dirty="0"/>
              <a:t> in –ire (i verbi in –io, che erano della 3 passano alla IV: </a:t>
            </a:r>
            <a:r>
              <a:rPr lang="it-IT" dirty="0" err="1"/>
              <a:t>fugio</a:t>
            </a:r>
            <a:r>
              <a:rPr lang="it-IT" dirty="0"/>
              <a:t>, </a:t>
            </a:r>
            <a:r>
              <a:rPr lang="it-IT" dirty="0" err="1"/>
              <a:t>fùgere</a:t>
            </a:r>
            <a:r>
              <a:rPr lang="it-IT" dirty="0"/>
              <a:t> &gt; </a:t>
            </a:r>
            <a:r>
              <a:rPr lang="it-IT" dirty="0" err="1"/>
              <a:t>fugire</a:t>
            </a:r>
            <a:r>
              <a:rPr lang="it-IT" dirty="0"/>
              <a:t>)</a:t>
            </a:r>
          </a:p>
          <a:p>
            <a:endParaRPr lang="it-IT" dirty="0"/>
          </a:p>
          <a:p>
            <a:r>
              <a:rPr lang="it-IT" sz="1800" b="1" spc="-5" dirty="0">
                <a:latin typeface="Microsoft Sans Serif"/>
                <a:cs typeface="Microsoft Sans Serif"/>
              </a:rPr>
              <a:t>Regolarizzazione</a:t>
            </a:r>
            <a:r>
              <a:rPr lang="it-IT" sz="1800" b="1" spc="-9" dirty="0">
                <a:latin typeface="Microsoft Sans Serif"/>
                <a:cs typeface="Microsoft Sans Serif"/>
              </a:rPr>
              <a:t> analogiche</a:t>
            </a:r>
            <a:r>
              <a:rPr lang="it-IT" sz="1800" b="1" spc="18" dirty="0">
                <a:latin typeface="Microsoft Sans Serif"/>
                <a:cs typeface="Microsoft Sans Serif"/>
              </a:rPr>
              <a:t> </a:t>
            </a:r>
            <a:r>
              <a:rPr lang="it-IT" sz="1800" b="1" spc="-14" dirty="0">
                <a:latin typeface="Microsoft Sans Serif"/>
                <a:cs typeface="Microsoft Sans Serif"/>
              </a:rPr>
              <a:t>delle</a:t>
            </a:r>
            <a:r>
              <a:rPr lang="it-IT" sz="1800" b="1" spc="14" dirty="0">
                <a:latin typeface="Microsoft Sans Serif"/>
                <a:cs typeface="Microsoft Sans Serif"/>
              </a:rPr>
              <a:t> </a:t>
            </a:r>
            <a:r>
              <a:rPr lang="it-IT" sz="1800" b="1" dirty="0">
                <a:latin typeface="Microsoft Sans Serif"/>
                <a:cs typeface="Microsoft Sans Serif"/>
              </a:rPr>
              <a:t>forme </a:t>
            </a:r>
            <a:r>
              <a:rPr lang="it-IT" sz="1800" b="1" spc="-757" dirty="0">
                <a:latin typeface="Microsoft Sans Serif"/>
                <a:cs typeface="Microsoft Sans Serif"/>
              </a:rPr>
              <a:t> </a:t>
            </a:r>
            <a:r>
              <a:rPr lang="it-IT" sz="1800" b="1" spc="-9" dirty="0">
                <a:latin typeface="Microsoft Sans Serif"/>
                <a:cs typeface="Microsoft Sans Serif"/>
              </a:rPr>
              <a:t>anomale:</a:t>
            </a:r>
            <a:r>
              <a:rPr lang="it-IT" sz="1800" b="1" spc="41" dirty="0">
                <a:latin typeface="Microsoft Sans Serif"/>
                <a:cs typeface="Microsoft Sans Serif"/>
              </a:rPr>
              <a:t> </a:t>
            </a:r>
            <a:r>
              <a:rPr lang="it-IT" sz="1800" b="1" dirty="0">
                <a:latin typeface="Microsoft Sans Serif"/>
                <a:cs typeface="Microsoft Sans Serif"/>
              </a:rPr>
              <a:t>posse</a:t>
            </a:r>
            <a:r>
              <a:rPr lang="it-IT" sz="1800" b="1" spc="-9" dirty="0">
                <a:latin typeface="Microsoft Sans Serif"/>
                <a:cs typeface="Microsoft Sans Serif"/>
              </a:rPr>
              <a:t> </a:t>
            </a:r>
            <a:r>
              <a:rPr lang="it-IT" sz="1800" b="1" dirty="0">
                <a:latin typeface="Microsoft Sans Serif"/>
                <a:cs typeface="Microsoft Sans Serif"/>
              </a:rPr>
              <a:t>&gt;</a:t>
            </a:r>
            <a:r>
              <a:rPr lang="it-IT" sz="1800" b="1" spc="54" dirty="0">
                <a:latin typeface="Microsoft Sans Serif"/>
                <a:cs typeface="Microsoft Sans Serif"/>
              </a:rPr>
              <a:t> </a:t>
            </a:r>
            <a:r>
              <a:rPr lang="it-IT" sz="1800" b="1" spc="-9" dirty="0">
                <a:latin typeface="Microsoft Sans Serif"/>
                <a:cs typeface="Microsoft Sans Serif"/>
              </a:rPr>
              <a:t>potere;</a:t>
            </a:r>
            <a:r>
              <a:rPr lang="it-IT" sz="1800" b="1" spc="14" dirty="0">
                <a:latin typeface="Microsoft Sans Serif"/>
                <a:cs typeface="Microsoft Sans Serif"/>
              </a:rPr>
              <a:t> </a:t>
            </a:r>
            <a:r>
              <a:rPr lang="it-IT" sz="1800" b="1" dirty="0">
                <a:latin typeface="Microsoft Sans Serif"/>
                <a:cs typeface="Microsoft Sans Serif"/>
              </a:rPr>
              <a:t>esse</a:t>
            </a:r>
            <a:r>
              <a:rPr lang="it-IT" sz="1800" b="1" spc="18" dirty="0">
                <a:latin typeface="Microsoft Sans Serif"/>
                <a:cs typeface="Microsoft Sans Serif"/>
              </a:rPr>
              <a:t> </a:t>
            </a:r>
            <a:r>
              <a:rPr lang="it-IT" sz="1800" b="1" dirty="0">
                <a:latin typeface="Microsoft Sans Serif"/>
                <a:cs typeface="Microsoft Sans Serif"/>
              </a:rPr>
              <a:t>&gt;</a:t>
            </a:r>
            <a:r>
              <a:rPr lang="it-IT" sz="1800" b="1" spc="23" dirty="0">
                <a:latin typeface="Microsoft Sans Serif"/>
                <a:cs typeface="Microsoft Sans Serif"/>
              </a:rPr>
              <a:t> </a:t>
            </a:r>
            <a:r>
              <a:rPr lang="it-IT" sz="1800" b="1" dirty="0">
                <a:latin typeface="Microsoft Sans Serif"/>
                <a:cs typeface="Microsoft Sans Serif"/>
              </a:rPr>
              <a:t>essere</a:t>
            </a:r>
            <a:endParaRPr lang="it-IT" b="1" dirty="0"/>
          </a:p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9E1BC54-7B73-F27B-FE5C-36AD91EBB2C5}"/>
              </a:ext>
            </a:extLst>
          </p:cNvPr>
          <p:cNvSpPr txBox="1"/>
          <p:nvPr/>
        </p:nvSpPr>
        <p:spPr>
          <a:xfrm>
            <a:off x="401251" y="1024128"/>
            <a:ext cx="59135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Latino classico</a:t>
            </a:r>
          </a:p>
          <a:p>
            <a:endParaRPr lang="it-IT" dirty="0"/>
          </a:p>
          <a:p>
            <a:r>
              <a:rPr lang="it-IT" b="1" dirty="0"/>
              <a:t>4 coniugazioni</a:t>
            </a:r>
          </a:p>
          <a:p>
            <a:endParaRPr lang="it-IT" dirty="0"/>
          </a:p>
          <a:p>
            <a:r>
              <a:rPr lang="it-IT" dirty="0"/>
              <a:t>1</a:t>
            </a:r>
            <a:r>
              <a:rPr lang="it-IT" baseline="30000" dirty="0"/>
              <a:t>°</a:t>
            </a:r>
            <a:r>
              <a:rPr lang="it-IT" dirty="0"/>
              <a:t> -are; </a:t>
            </a:r>
            <a:r>
              <a:rPr lang="it-IT" dirty="0" err="1"/>
              <a:t>am</a:t>
            </a:r>
            <a:r>
              <a:rPr lang="it-IT" dirty="0"/>
              <a:t>-are</a:t>
            </a:r>
          </a:p>
          <a:p>
            <a:r>
              <a:rPr lang="it-IT" dirty="0"/>
              <a:t>2</a:t>
            </a:r>
            <a:r>
              <a:rPr lang="it-IT" baseline="30000" dirty="0"/>
              <a:t>° </a:t>
            </a:r>
            <a:r>
              <a:rPr lang="it-IT" dirty="0"/>
              <a:t>- </a:t>
            </a:r>
            <a:r>
              <a:rPr lang="it-IT" dirty="0" err="1"/>
              <a:t>ēre</a:t>
            </a:r>
            <a:r>
              <a:rPr lang="it-IT" dirty="0"/>
              <a:t>; </a:t>
            </a:r>
            <a:r>
              <a:rPr lang="it-IT" dirty="0" err="1"/>
              <a:t>vid-ére</a:t>
            </a:r>
            <a:endParaRPr lang="it-IT" dirty="0"/>
          </a:p>
          <a:p>
            <a:r>
              <a:rPr lang="it-IT" dirty="0"/>
              <a:t>3</a:t>
            </a:r>
            <a:r>
              <a:rPr lang="it-IT" baseline="30000" dirty="0"/>
              <a:t>° </a:t>
            </a:r>
            <a:r>
              <a:rPr lang="it-IT" dirty="0"/>
              <a:t>- </a:t>
            </a:r>
            <a:r>
              <a:rPr lang="it-IT" dirty="0" err="1"/>
              <a:t>ĕre</a:t>
            </a:r>
            <a:r>
              <a:rPr lang="it-IT" dirty="0"/>
              <a:t>; </a:t>
            </a:r>
            <a:r>
              <a:rPr lang="it-IT" dirty="0" err="1"/>
              <a:t>lég</a:t>
            </a:r>
            <a:r>
              <a:rPr lang="it-IT" dirty="0"/>
              <a:t>- ere</a:t>
            </a:r>
          </a:p>
          <a:p>
            <a:r>
              <a:rPr lang="it-IT" dirty="0"/>
              <a:t>4</a:t>
            </a:r>
            <a:r>
              <a:rPr lang="it-IT" baseline="30000" dirty="0"/>
              <a:t>° </a:t>
            </a:r>
            <a:r>
              <a:rPr lang="it-IT" dirty="0"/>
              <a:t>- ire; </a:t>
            </a:r>
            <a:r>
              <a:rPr lang="it-IT" dirty="0" err="1"/>
              <a:t>aud-íre</a:t>
            </a:r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esse = essere</a:t>
            </a:r>
          </a:p>
          <a:p>
            <a:r>
              <a:rPr lang="it-IT" dirty="0"/>
              <a:t>Posse = potere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712764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34C926-B020-204B-519F-5A8633C09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Semplificazione della flessione verbale / 1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F7081B9-75E0-B739-05B2-DA74BC5F2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6ABF66-0AD9-EC7C-60FC-EDB9FCBA2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CD1C5D8-F8FA-C30C-F54D-0716EE0AD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09E65A7-6DD9-E3F5-D502-9F80107BF738}"/>
              </a:ext>
            </a:extLst>
          </p:cNvPr>
          <p:cNvSpPr txBox="1"/>
          <p:nvPr/>
        </p:nvSpPr>
        <p:spPr>
          <a:xfrm>
            <a:off x="433137" y="1024128"/>
            <a:ext cx="486075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Latino classico  (attenzione alle forme organiche)</a:t>
            </a:r>
          </a:p>
          <a:p>
            <a:endParaRPr lang="it-IT" dirty="0"/>
          </a:p>
          <a:p>
            <a:r>
              <a:rPr lang="it-IT" dirty="0"/>
              <a:t>Futuro semplice</a:t>
            </a:r>
          </a:p>
          <a:p>
            <a:r>
              <a:rPr lang="it-IT" dirty="0" err="1"/>
              <a:t>amabo</a:t>
            </a:r>
            <a:endParaRPr lang="it-IT" dirty="0"/>
          </a:p>
          <a:p>
            <a:endParaRPr lang="it-IT" dirty="0"/>
          </a:p>
          <a:p>
            <a:r>
              <a:rPr lang="it-IT" dirty="0"/>
              <a:t>Imperfetto congiuntivo</a:t>
            </a:r>
          </a:p>
          <a:p>
            <a:r>
              <a:rPr lang="it-IT" dirty="0" err="1"/>
              <a:t>amarem</a:t>
            </a:r>
            <a:endParaRPr lang="it-IT" dirty="0"/>
          </a:p>
          <a:p>
            <a:endParaRPr lang="it-IT" dirty="0"/>
          </a:p>
          <a:p>
            <a:r>
              <a:rPr lang="it-IT" dirty="0"/>
              <a:t>Perfetto </a:t>
            </a:r>
            <a:br>
              <a:rPr lang="it-IT" dirty="0"/>
            </a:br>
            <a:r>
              <a:rPr lang="it-IT" dirty="0"/>
              <a:t>cantavi</a:t>
            </a:r>
          </a:p>
          <a:p>
            <a:endParaRPr lang="it-IT" dirty="0"/>
          </a:p>
          <a:p>
            <a:r>
              <a:rPr lang="it-IT" dirty="0" err="1"/>
              <a:t>Piucheperfetto</a:t>
            </a:r>
            <a:r>
              <a:rPr lang="it-IT" dirty="0"/>
              <a:t> </a:t>
            </a:r>
          </a:p>
          <a:p>
            <a:r>
              <a:rPr lang="it-IT" dirty="0" err="1"/>
              <a:t>cantaveram</a:t>
            </a:r>
            <a:endParaRPr lang="it-IT" dirty="0"/>
          </a:p>
          <a:p>
            <a:endParaRPr lang="it-IT" dirty="0"/>
          </a:p>
          <a:p>
            <a:r>
              <a:rPr lang="it-IT" sz="1800" spc="-5" dirty="0">
                <a:latin typeface="Microsoft Sans Serif"/>
                <a:cs typeface="Microsoft Sans Serif"/>
              </a:rPr>
              <a:t>Perdita</a:t>
            </a:r>
            <a:r>
              <a:rPr lang="it-IT" sz="1800" spc="9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del</a:t>
            </a:r>
            <a:r>
              <a:rPr lang="it-IT" sz="1800" spc="23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supino</a:t>
            </a:r>
            <a:r>
              <a:rPr lang="it-IT" sz="1800" spc="32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(</a:t>
            </a:r>
            <a:r>
              <a:rPr lang="it-IT" sz="1800" b="1" spc="-5" dirty="0" err="1">
                <a:latin typeface="Arial"/>
                <a:cs typeface="Arial"/>
              </a:rPr>
              <a:t>amatum</a:t>
            </a:r>
            <a:r>
              <a:rPr lang="it-IT" sz="1800" spc="-5" dirty="0">
                <a:latin typeface="Microsoft Sans Serif"/>
                <a:cs typeface="Microsoft Sans Serif"/>
              </a:rPr>
              <a:t>),</a:t>
            </a:r>
            <a:r>
              <a:rPr lang="it-IT" sz="1800" spc="41" dirty="0">
                <a:latin typeface="Microsoft Sans Serif"/>
                <a:cs typeface="Microsoft Sans Serif"/>
              </a:rPr>
              <a:t> </a:t>
            </a:r>
            <a:r>
              <a:rPr lang="it-IT" sz="1800" spc="-9" dirty="0">
                <a:latin typeface="Microsoft Sans Serif"/>
                <a:cs typeface="Microsoft Sans Serif"/>
              </a:rPr>
              <a:t>del</a:t>
            </a:r>
            <a:r>
              <a:rPr lang="it-IT" sz="1800" spc="23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participio</a:t>
            </a:r>
            <a:r>
              <a:rPr lang="it-IT" sz="1800" spc="14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futuro</a:t>
            </a:r>
            <a:r>
              <a:rPr lang="it-IT" sz="1800" spc="27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(</a:t>
            </a:r>
            <a:r>
              <a:rPr lang="it-IT" sz="1800" b="1" spc="-5" dirty="0" err="1">
                <a:latin typeface="Arial"/>
                <a:cs typeface="Arial"/>
              </a:rPr>
              <a:t>amaturus</a:t>
            </a:r>
            <a:r>
              <a:rPr lang="it-IT" sz="1800" spc="-5" dirty="0">
                <a:latin typeface="Microsoft Sans Serif"/>
                <a:cs typeface="Microsoft Sans Serif"/>
              </a:rPr>
              <a:t>), </a:t>
            </a:r>
            <a:r>
              <a:rPr lang="it-IT" sz="1800" spc="-512" dirty="0">
                <a:latin typeface="Microsoft Sans Serif"/>
                <a:cs typeface="Microsoft Sans Serif"/>
              </a:rPr>
              <a:t> </a:t>
            </a:r>
            <a:r>
              <a:rPr lang="it-IT" sz="1800" spc="-9" dirty="0">
                <a:latin typeface="Microsoft Sans Serif"/>
                <a:cs typeface="Microsoft Sans Serif"/>
              </a:rPr>
              <a:t>dell’imperativo</a:t>
            </a:r>
            <a:r>
              <a:rPr lang="it-IT" sz="1800" spc="27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futuro</a:t>
            </a:r>
            <a:r>
              <a:rPr lang="it-IT" sz="1800" spc="54" dirty="0">
                <a:latin typeface="Microsoft Sans Serif"/>
                <a:cs typeface="Microsoft Sans Serif"/>
              </a:rPr>
              <a:t> </a:t>
            </a:r>
            <a:r>
              <a:rPr lang="it-IT" sz="1800" spc="-5" dirty="0">
                <a:latin typeface="Microsoft Sans Serif"/>
                <a:cs typeface="Microsoft Sans Serif"/>
              </a:rPr>
              <a:t>(</a:t>
            </a:r>
            <a:r>
              <a:rPr lang="it-IT" sz="1800" b="1" spc="-5" dirty="0">
                <a:latin typeface="Arial"/>
                <a:cs typeface="Arial"/>
              </a:rPr>
              <a:t>amato</a:t>
            </a:r>
            <a:r>
              <a:rPr lang="it-IT" sz="1800" spc="-5" dirty="0">
                <a:latin typeface="Microsoft Sans Serif"/>
                <a:cs typeface="Microsoft Sans Serif"/>
              </a:rPr>
              <a:t>), del futuro esatto (</a:t>
            </a:r>
            <a:r>
              <a:rPr lang="it-IT" sz="1800" b="1" spc="-5" dirty="0" err="1">
                <a:latin typeface="Microsoft Sans Serif"/>
                <a:cs typeface="Microsoft Sans Serif"/>
              </a:rPr>
              <a:t>amavero</a:t>
            </a:r>
            <a:r>
              <a:rPr lang="it-IT" sz="1800" spc="-5" dirty="0">
                <a:latin typeface="Microsoft Sans Serif"/>
                <a:cs typeface="Microsoft Sans Serif"/>
              </a:rPr>
              <a:t>) e del perfetto congiuntivo (</a:t>
            </a:r>
            <a:r>
              <a:rPr lang="it-IT" sz="1800" b="1" spc="-5" dirty="0" err="1">
                <a:latin typeface="Microsoft Sans Serif"/>
                <a:cs typeface="Microsoft Sans Serif"/>
              </a:rPr>
              <a:t>amaverim</a:t>
            </a:r>
            <a:r>
              <a:rPr lang="it-IT" sz="1800" spc="-5" dirty="0">
                <a:latin typeface="Microsoft Sans Serif"/>
                <a:cs typeface="Microsoft Sans Serif"/>
              </a:rPr>
              <a:t>)</a:t>
            </a: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F84841E-57E9-B139-8DD3-DFEF2AA083B9}"/>
              </a:ext>
            </a:extLst>
          </p:cNvPr>
          <p:cNvSpPr txBox="1"/>
          <p:nvPr/>
        </p:nvSpPr>
        <p:spPr>
          <a:xfrm>
            <a:off x="5293895" y="1024128"/>
            <a:ext cx="64649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Latino volgare (attenzione alle forme perifrastiche)</a:t>
            </a:r>
          </a:p>
          <a:p>
            <a:endParaRPr lang="it-IT" dirty="0"/>
          </a:p>
          <a:p>
            <a:r>
              <a:rPr lang="it-IT" dirty="0"/>
              <a:t>Futuro semplice</a:t>
            </a:r>
          </a:p>
          <a:p>
            <a:r>
              <a:rPr lang="it-IT" dirty="0"/>
              <a:t>amare (h)</a:t>
            </a:r>
            <a:r>
              <a:rPr lang="it-IT" dirty="0" err="1"/>
              <a:t>abeo</a:t>
            </a:r>
            <a:endParaRPr lang="it-IT" dirty="0"/>
          </a:p>
          <a:p>
            <a:endParaRPr lang="it-IT" dirty="0"/>
          </a:p>
          <a:p>
            <a:r>
              <a:rPr lang="it-IT" dirty="0"/>
              <a:t>Imperfetto congiuntivo</a:t>
            </a:r>
          </a:p>
          <a:p>
            <a:r>
              <a:rPr lang="it-IT" dirty="0" err="1"/>
              <a:t>amavissem</a:t>
            </a:r>
            <a:endParaRPr lang="it-IT" dirty="0"/>
          </a:p>
          <a:p>
            <a:endParaRPr lang="it-IT" dirty="0"/>
          </a:p>
          <a:p>
            <a:r>
              <a:rPr lang="it-IT" dirty="0"/>
              <a:t>Perfetto</a:t>
            </a:r>
          </a:p>
          <a:p>
            <a:r>
              <a:rPr lang="it-IT" b="1" dirty="0"/>
              <a:t>(h)</a:t>
            </a:r>
            <a:r>
              <a:rPr lang="it-IT" b="1" dirty="0" err="1"/>
              <a:t>abeo</a:t>
            </a:r>
            <a:r>
              <a:rPr lang="it-IT" b="1" dirty="0"/>
              <a:t> </a:t>
            </a:r>
            <a:r>
              <a:rPr lang="it-IT" b="1" dirty="0" err="1"/>
              <a:t>cantatum</a:t>
            </a:r>
            <a:endParaRPr lang="it-IT" b="1" dirty="0"/>
          </a:p>
          <a:p>
            <a:endParaRPr lang="it-IT" dirty="0"/>
          </a:p>
          <a:p>
            <a:r>
              <a:rPr lang="it-IT" dirty="0" err="1"/>
              <a:t>Piucheperfetto</a:t>
            </a:r>
            <a:endParaRPr lang="it-IT" dirty="0"/>
          </a:p>
          <a:p>
            <a:r>
              <a:rPr lang="it-IT" dirty="0"/>
              <a:t>(</a:t>
            </a:r>
            <a:r>
              <a:rPr lang="it-IT" b="1" dirty="0"/>
              <a:t>h)</a:t>
            </a:r>
            <a:r>
              <a:rPr lang="it-IT" b="1" dirty="0" err="1"/>
              <a:t>abebam</a:t>
            </a:r>
            <a:r>
              <a:rPr lang="it-IT" b="1" dirty="0"/>
              <a:t> </a:t>
            </a:r>
            <a:r>
              <a:rPr lang="it-IT" b="1" dirty="0" err="1"/>
              <a:t>cantatum</a:t>
            </a:r>
            <a:endParaRPr lang="it-IT" b="1" dirty="0"/>
          </a:p>
          <a:p>
            <a:endParaRPr lang="it-IT" b="1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816468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7DC0C8-B825-2E89-1B8E-A2EA95B3C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Semplificazione della flessione verbale / 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6FE7E4-961F-6981-22F3-7FE9518CB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it-IT" dirty="0"/>
              <a:t>Perdita del passivo organico</a:t>
            </a:r>
          </a:p>
          <a:p>
            <a:r>
              <a:rPr lang="it-IT" dirty="0" err="1"/>
              <a:t>lat</a:t>
            </a:r>
            <a:r>
              <a:rPr lang="it-IT" dirty="0"/>
              <a:t>. class. </a:t>
            </a:r>
            <a:r>
              <a:rPr lang="it-IT" b="1" dirty="0"/>
              <a:t>amor </a:t>
            </a:r>
            <a:r>
              <a:rPr lang="it-IT" dirty="0"/>
              <a:t>= ‘io sono amato’</a:t>
            </a:r>
            <a:br>
              <a:rPr lang="it-IT" dirty="0"/>
            </a:br>
            <a:r>
              <a:rPr lang="it-IT" dirty="0"/>
              <a:t> è sostituito  </a:t>
            </a:r>
            <a:br>
              <a:rPr lang="it-IT" dirty="0"/>
            </a:br>
            <a:r>
              <a:rPr lang="it-IT" dirty="0" err="1"/>
              <a:t>lat</a:t>
            </a:r>
            <a:r>
              <a:rPr lang="it-IT" dirty="0"/>
              <a:t>. volgare dalla perifrasi </a:t>
            </a:r>
            <a:r>
              <a:rPr lang="it-IT" b="1" dirty="0" err="1"/>
              <a:t>amatus</a:t>
            </a:r>
            <a:r>
              <a:rPr lang="it-IT" b="1" dirty="0"/>
              <a:t> sum</a:t>
            </a:r>
            <a:r>
              <a:rPr lang="it-IT" dirty="0"/>
              <a:t>, presa dal perfetto.</a:t>
            </a:r>
          </a:p>
          <a:p>
            <a:endParaRPr lang="it-IT" dirty="0"/>
          </a:p>
          <a:p>
            <a:r>
              <a:rPr lang="it-IT" dirty="0"/>
              <a:t>Passaggio dei deponenti alla forma attiva: per.  es. </a:t>
            </a:r>
            <a:r>
              <a:rPr lang="it-IT" dirty="0" err="1"/>
              <a:t>nasco</a:t>
            </a:r>
            <a:r>
              <a:rPr lang="it-IT" b="1" dirty="0" err="1"/>
              <a:t>r</a:t>
            </a:r>
            <a:r>
              <a:rPr lang="it-IT" dirty="0"/>
              <a:t>, nasci, </a:t>
            </a:r>
            <a:r>
              <a:rPr lang="it-IT" dirty="0" err="1"/>
              <a:t>morio</a:t>
            </a:r>
            <a:r>
              <a:rPr lang="it-IT" b="1" dirty="0" err="1"/>
              <a:t>r</a:t>
            </a:r>
            <a:r>
              <a:rPr lang="it-IT" dirty="0"/>
              <a:t>, mori &gt; nascere, morire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9964644-6CDE-132A-C776-68524C8FB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79B18AC-4E99-406A-3041-96F2DE796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E205D3CA-C7D6-E60C-710C-C3E15506F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42260382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6EDFE2-EE6C-98BB-D560-41ED40CDD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spc="-9" dirty="0"/>
              <a:t>Semplificazione</a:t>
            </a:r>
            <a:r>
              <a:rPr lang="it-IT" sz="4000" spc="41" dirty="0"/>
              <a:t> </a:t>
            </a:r>
            <a:r>
              <a:rPr lang="it-IT" sz="4000" spc="-18" dirty="0"/>
              <a:t>della</a:t>
            </a:r>
            <a:r>
              <a:rPr lang="it-IT" sz="4000" spc="45" dirty="0"/>
              <a:t> </a:t>
            </a:r>
            <a:r>
              <a:rPr lang="it-IT" sz="4000" spc="-9" dirty="0"/>
              <a:t>flessione </a:t>
            </a:r>
            <a:r>
              <a:rPr lang="it-IT" sz="4000" spc="-952" dirty="0"/>
              <a:t> </a:t>
            </a:r>
            <a:r>
              <a:rPr lang="it-IT" sz="4000" spc="-9" dirty="0"/>
              <a:t>verbale</a:t>
            </a:r>
            <a:r>
              <a:rPr lang="it-IT" sz="4000" spc="59" dirty="0"/>
              <a:t> </a:t>
            </a:r>
            <a:r>
              <a:rPr lang="it-IT" sz="4000" spc="-5" dirty="0"/>
              <a:t>/</a:t>
            </a:r>
            <a:r>
              <a:rPr lang="it-IT" sz="4000" spc="54" dirty="0"/>
              <a:t> </a:t>
            </a:r>
            <a:r>
              <a:rPr lang="it-IT" sz="4000" spc="-5" dirty="0"/>
              <a:t>3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8DD8F9A-1682-3398-A8EB-665D45F29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b="1" dirty="0"/>
              <a:t>Formazione del condizionale </a:t>
            </a:r>
            <a:r>
              <a:rPr lang="it-IT" dirty="0"/>
              <a:t>(futuro del  passato). Occorre prestare attenzione alla successione temporale di forme perifrastiche che successivamente ridiventano organiche per ragioni fonetiche</a:t>
            </a:r>
          </a:p>
          <a:p>
            <a:endParaRPr lang="it-IT" dirty="0"/>
          </a:p>
          <a:p>
            <a:r>
              <a:rPr lang="it-IT" dirty="0"/>
              <a:t>amare </a:t>
            </a:r>
            <a:r>
              <a:rPr lang="it-IT" dirty="0" err="1"/>
              <a:t>habeba</a:t>
            </a:r>
            <a:r>
              <a:rPr lang="it-IT" dirty="0"/>
              <a:t>(m) &gt; </a:t>
            </a:r>
            <a:r>
              <a:rPr lang="it-IT" dirty="0" err="1"/>
              <a:t>amaria</a:t>
            </a:r>
            <a:r>
              <a:rPr lang="it-IT" dirty="0"/>
              <a:t>  amare </a:t>
            </a:r>
            <a:r>
              <a:rPr lang="it-IT" dirty="0" err="1"/>
              <a:t>habui</a:t>
            </a:r>
            <a:r>
              <a:rPr lang="it-IT" dirty="0"/>
              <a:t> (</a:t>
            </a:r>
            <a:r>
              <a:rPr lang="it-IT" dirty="0" err="1"/>
              <a:t>ebui</a:t>
            </a:r>
            <a:r>
              <a:rPr lang="it-IT" dirty="0"/>
              <a:t>) &gt; amerei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00B2175-B640-1B2B-F61C-DDB232F0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7A7333-8612-7401-7AC7-9C7712560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A0FC9A5C-8185-9C4C-CECA-486E9897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27520694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it-IT" dirty="0"/>
              <a:t>Lessico del latino volgare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pPr rtl="0"/>
              <a:t>49</a:t>
            </a:fld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480567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5CA0C4-7FC2-BA7B-8A73-4F3DFBCB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Fonti del latino volgare / 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22D54F-1D1A-2C32-DDDA-12347580D4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Gli autori e i testi arcaici (Plauto III-II sec. a.C.)</a:t>
            </a:r>
          </a:p>
          <a:p>
            <a:r>
              <a:rPr lang="it-IT" dirty="0"/>
              <a:t>Gli </a:t>
            </a:r>
            <a:r>
              <a:rPr lang="it-IT" i="1" dirty="0" err="1"/>
              <a:t>scriptores</a:t>
            </a:r>
            <a:r>
              <a:rPr lang="it-IT" i="1" dirty="0"/>
              <a:t> rei </a:t>
            </a:r>
            <a:r>
              <a:rPr lang="it-IT" i="1" dirty="0" err="1"/>
              <a:t>rusticae</a:t>
            </a:r>
            <a:r>
              <a:rPr lang="it-IT" i="1" dirty="0"/>
              <a:t> </a:t>
            </a:r>
            <a:r>
              <a:rPr lang="it-IT" dirty="0"/>
              <a:t>(Catone III-II sec. a.C.;  Varrone II-I sec. a. C.; Columella I sec. d. C.)</a:t>
            </a:r>
          </a:p>
          <a:p>
            <a:r>
              <a:rPr lang="it-IT" dirty="0"/>
              <a:t>Trattati di medicina (</a:t>
            </a:r>
            <a:r>
              <a:rPr lang="it-IT" i="1" dirty="0"/>
              <a:t>Corpus </a:t>
            </a:r>
            <a:r>
              <a:rPr lang="it-IT" i="1" dirty="0" err="1"/>
              <a:t>medicorum</a:t>
            </a:r>
            <a:r>
              <a:rPr lang="it-IT" i="1" dirty="0"/>
              <a:t>  latinorum</a:t>
            </a:r>
            <a:r>
              <a:rPr lang="it-IT" dirty="0"/>
              <a:t>), di veterinaria</a:t>
            </a:r>
          </a:p>
          <a:p>
            <a:r>
              <a:rPr lang="it-IT" dirty="0"/>
              <a:t>Testi letterari fortemente mimetici del </a:t>
            </a:r>
            <a:r>
              <a:rPr lang="it-IT" i="1" dirty="0"/>
              <a:t>sermo  </a:t>
            </a:r>
            <a:r>
              <a:rPr lang="it-IT" i="1" dirty="0" err="1"/>
              <a:t>vulgaris</a:t>
            </a:r>
            <a:r>
              <a:rPr lang="it-IT" i="1" dirty="0"/>
              <a:t> </a:t>
            </a:r>
            <a:r>
              <a:rPr lang="it-IT" dirty="0"/>
              <a:t>(Satyricon I sec. d. C.)</a:t>
            </a:r>
          </a:p>
          <a:p>
            <a:r>
              <a:rPr lang="it-IT" dirty="0"/>
              <a:t>Testi cristiani (sermo </a:t>
            </a:r>
            <a:r>
              <a:rPr lang="it-IT" dirty="0" err="1"/>
              <a:t>piscatorius</a:t>
            </a:r>
            <a:r>
              <a:rPr lang="it-IT" dirty="0"/>
              <a:t>)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1B430BB-75B2-BC3C-9521-9DF952B24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7FA122-C5B0-7210-7C11-BD41452A1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E608B7E3-B519-8556-5D9E-4464C9350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09829460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EBA0B4-5CDE-4F9D-223C-F9CA1B43F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spc="-14" dirty="0"/>
              <a:t>Il</a:t>
            </a:r>
            <a:r>
              <a:rPr lang="it-IT" sz="4000" spc="-18" dirty="0"/>
              <a:t> </a:t>
            </a:r>
            <a:r>
              <a:rPr lang="it-IT" sz="4000" spc="-9" dirty="0"/>
              <a:t>Lessico del latino volgare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36BE4D-9A57-AB78-64B4-E7C7EC1D7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/>
          </a:p>
          <a:p>
            <a:r>
              <a:rPr lang="it-IT" dirty="0"/>
              <a:t>Stesso nucleo del latino classico</a:t>
            </a:r>
          </a:p>
          <a:p>
            <a:r>
              <a:rPr lang="it-IT" dirty="0"/>
              <a:t>Perdite, cambiamenti di significato, nuove  formazioni e prestiti</a:t>
            </a:r>
          </a:p>
          <a:p>
            <a:r>
              <a:rPr lang="it-IT" dirty="0"/>
              <a:t>Cambiamenti di significato legati alla vita  comune:</a:t>
            </a:r>
          </a:p>
          <a:p>
            <a:r>
              <a:rPr lang="it-IT" b="1" dirty="0"/>
              <a:t>focus</a:t>
            </a:r>
            <a:r>
              <a:rPr lang="it-IT" dirty="0"/>
              <a:t> invece di </a:t>
            </a:r>
            <a:r>
              <a:rPr lang="it-IT" b="1" dirty="0" err="1"/>
              <a:t>ignis</a:t>
            </a:r>
            <a:r>
              <a:rPr lang="it-IT" b="1" dirty="0"/>
              <a:t>;  </a:t>
            </a:r>
            <a:r>
              <a:rPr lang="it-IT" b="1" dirty="0" err="1"/>
              <a:t>caballus</a:t>
            </a:r>
            <a:r>
              <a:rPr lang="it-IT" b="1" dirty="0"/>
              <a:t> </a:t>
            </a:r>
            <a:r>
              <a:rPr lang="it-IT" dirty="0"/>
              <a:t>invece di </a:t>
            </a:r>
            <a:r>
              <a:rPr lang="it-IT" b="1" dirty="0" err="1"/>
              <a:t>equus</a:t>
            </a:r>
            <a:r>
              <a:rPr lang="it-IT" b="1" dirty="0"/>
              <a:t>;</a:t>
            </a:r>
            <a:r>
              <a:rPr lang="it-IT" dirty="0"/>
              <a:t>  </a:t>
            </a:r>
            <a:r>
              <a:rPr lang="it-IT" b="1" dirty="0" err="1"/>
              <a:t>ficatum</a:t>
            </a:r>
            <a:r>
              <a:rPr lang="it-IT" b="1" dirty="0"/>
              <a:t> </a:t>
            </a:r>
            <a:r>
              <a:rPr lang="it-IT" dirty="0"/>
              <a:t>invece di </a:t>
            </a:r>
            <a:r>
              <a:rPr lang="it-IT" b="1" dirty="0" err="1"/>
              <a:t>iecur</a:t>
            </a:r>
            <a:endParaRPr lang="it-IT" b="1" dirty="0"/>
          </a:p>
          <a:p>
            <a:r>
              <a:rPr lang="it-IT" dirty="0"/>
              <a:t>o a importanti fattori politico-culturali:  </a:t>
            </a:r>
            <a:r>
              <a:rPr lang="it-IT" b="1" dirty="0" err="1"/>
              <a:t>paganum</a:t>
            </a:r>
            <a:r>
              <a:rPr lang="it-IT" b="1" dirty="0"/>
              <a:t> </a:t>
            </a:r>
            <a:r>
              <a:rPr lang="it-IT" dirty="0"/>
              <a:t>da ‘abitante di un villaggio’ ‘civile,  borghese’ vs </a:t>
            </a:r>
            <a:r>
              <a:rPr lang="it-IT" b="1" dirty="0" err="1"/>
              <a:t>militem</a:t>
            </a:r>
            <a:r>
              <a:rPr lang="it-IT" b="1" dirty="0"/>
              <a:t> </a:t>
            </a:r>
            <a:r>
              <a:rPr lang="it-IT" dirty="0"/>
              <a:t>&gt; non cristiano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87A5F1-FF27-95AA-5610-121C14D41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7D135CA-BA28-2E14-5DE8-31B405353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4982205-65C1-D623-419D-4FC1D2B53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54159027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374AEF-8002-8036-6B1F-E540F5EDE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Lessico - Predilezione per ciò che è espressivo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8E21992-9681-FFA7-732A-7AB447CC9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Predilezione per ciò che è espressivo:  </a:t>
            </a:r>
            <a:r>
              <a:rPr lang="it-IT" b="1" dirty="0" err="1"/>
              <a:t>plangere</a:t>
            </a:r>
            <a:r>
              <a:rPr lang="it-IT" b="1" dirty="0"/>
              <a:t> </a:t>
            </a:r>
            <a:r>
              <a:rPr lang="it-IT" dirty="0"/>
              <a:t>‘battersi il petto per il dolore’ vs </a:t>
            </a:r>
            <a:r>
              <a:rPr lang="it-IT" b="1" dirty="0" err="1"/>
              <a:t>flere</a:t>
            </a:r>
            <a:r>
              <a:rPr lang="it-IT" b="1" dirty="0"/>
              <a:t>  </a:t>
            </a:r>
            <a:r>
              <a:rPr lang="it-IT" dirty="0"/>
              <a:t>‘piangere’; </a:t>
            </a:r>
            <a:r>
              <a:rPr lang="it-IT" b="1" dirty="0"/>
              <a:t>manducare </a:t>
            </a:r>
            <a:r>
              <a:rPr lang="it-IT" dirty="0"/>
              <a:t>vs. </a:t>
            </a:r>
            <a:r>
              <a:rPr lang="it-IT" b="1" dirty="0"/>
              <a:t>edere</a:t>
            </a:r>
          </a:p>
          <a:p>
            <a:r>
              <a:rPr lang="it-IT" dirty="0"/>
              <a:t>Aumento dei diminutivi e frequentativi:</a:t>
            </a:r>
          </a:p>
          <a:p>
            <a:r>
              <a:rPr lang="it-IT" b="1" dirty="0" err="1"/>
              <a:t>agnellus</a:t>
            </a:r>
            <a:r>
              <a:rPr lang="it-IT" dirty="0"/>
              <a:t> vs </a:t>
            </a:r>
            <a:r>
              <a:rPr lang="it-IT" b="1" dirty="0"/>
              <a:t>agnus</a:t>
            </a:r>
            <a:r>
              <a:rPr lang="it-IT" dirty="0"/>
              <a:t>;</a:t>
            </a:r>
            <a:r>
              <a:rPr lang="it-IT" b="1" dirty="0"/>
              <a:t>  cantare </a:t>
            </a:r>
            <a:r>
              <a:rPr lang="it-IT" dirty="0"/>
              <a:t>(</a:t>
            </a:r>
            <a:r>
              <a:rPr lang="it-IT" dirty="0" err="1"/>
              <a:t>freq</a:t>
            </a:r>
            <a:r>
              <a:rPr lang="it-IT" dirty="0"/>
              <a:t>.) vs </a:t>
            </a:r>
            <a:r>
              <a:rPr lang="it-IT" dirty="0" err="1"/>
              <a:t>canere</a:t>
            </a:r>
            <a:r>
              <a:rPr lang="it-IT" dirty="0"/>
              <a:t>; </a:t>
            </a:r>
            <a:r>
              <a:rPr lang="it-IT" b="1" dirty="0"/>
              <a:t>saltare </a:t>
            </a:r>
            <a:r>
              <a:rPr lang="it-IT" dirty="0"/>
              <a:t>(</a:t>
            </a:r>
            <a:r>
              <a:rPr lang="it-IT" dirty="0" err="1"/>
              <a:t>freq</a:t>
            </a:r>
            <a:r>
              <a:rPr lang="it-IT" dirty="0"/>
              <a:t>.) vs </a:t>
            </a:r>
            <a:r>
              <a:rPr lang="it-IT" b="1" dirty="0"/>
              <a:t>salire</a:t>
            </a:r>
          </a:p>
          <a:p>
            <a:r>
              <a:rPr lang="it-IT" dirty="0"/>
              <a:t>Soluzione delle omofonie imbarazzanti:  </a:t>
            </a:r>
            <a:r>
              <a:rPr lang="it-IT" b="1" dirty="0" err="1"/>
              <a:t>bellus</a:t>
            </a:r>
            <a:r>
              <a:rPr lang="it-IT" b="1" dirty="0"/>
              <a:t> </a:t>
            </a:r>
            <a:r>
              <a:rPr lang="it-IT" dirty="0"/>
              <a:t>vs </a:t>
            </a:r>
            <a:r>
              <a:rPr lang="it-IT" b="1" dirty="0"/>
              <a:t>bellum</a:t>
            </a:r>
          </a:p>
          <a:p>
            <a:r>
              <a:rPr lang="it-IT" dirty="0"/>
              <a:t>Predilezione per processi metaforici o  metonimici:</a:t>
            </a:r>
            <a:br>
              <a:rPr lang="it-IT" dirty="0"/>
            </a:br>
            <a:r>
              <a:rPr lang="it-IT" b="1" dirty="0" err="1"/>
              <a:t>bucca</a:t>
            </a:r>
            <a:r>
              <a:rPr lang="it-IT" b="1" dirty="0"/>
              <a:t> </a:t>
            </a:r>
            <a:r>
              <a:rPr lang="it-IT" dirty="0"/>
              <a:t>= guancia &gt; bocca (vs. </a:t>
            </a:r>
            <a:r>
              <a:rPr lang="it-IT" b="1" dirty="0" err="1"/>
              <a:t>os</a:t>
            </a:r>
            <a:r>
              <a:rPr lang="it-IT" dirty="0"/>
              <a:t>)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438BEAE-1DB1-9872-90C3-714A270BE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1D6EDE-3AF8-AD81-0AB7-98C15041E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509A89A3-1457-2EB2-F695-F7E23A9AE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40821124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57203C-3289-2E9B-D451-CFFD7333A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Lessico – mutamenti di significato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4E831F-4994-C6DB-688A-9C20861C7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PARABOLA; </a:t>
            </a:r>
            <a:r>
              <a:rPr lang="it-IT" dirty="0" err="1"/>
              <a:t>orig</a:t>
            </a:r>
            <a:r>
              <a:rPr lang="it-IT" dirty="0"/>
              <a:t>. ‘paragone’; poi il  </a:t>
            </a:r>
            <a:r>
              <a:rPr lang="it-IT" dirty="0" err="1"/>
              <a:t>denom</a:t>
            </a:r>
            <a:r>
              <a:rPr lang="it-IT" dirty="0"/>
              <a:t>. PARABOLARE viene usato in  sostituzione di LOQUERE, perché inteso  come ‘parlare in modo significativo</a:t>
            </a:r>
          </a:p>
          <a:p>
            <a:endParaRPr lang="it-IT" dirty="0"/>
          </a:p>
          <a:p>
            <a:r>
              <a:rPr lang="it-IT" dirty="0"/>
              <a:t>PAGANUS da ‘abitante di villaggio’ a ‘non  credente’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8E09382-4F27-AE1F-2004-66D419E8C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13177A-67D9-2F76-1642-6E7BAEE06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FBB9FFEB-9248-D1F3-C8D1-870FF51B7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6285483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A773CB-D276-BF2C-4150-D6CA247D9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Lessico – nuove formazioni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328747-BCFF-9695-B810-7C3E1DF5E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r>
              <a:rPr lang="it-IT" dirty="0"/>
              <a:t>-ficus agisce in MAGNIFICUS,  BENEFICUS, PACIFICUS</a:t>
            </a:r>
          </a:p>
          <a:p>
            <a:r>
              <a:rPr lang="it-IT" dirty="0"/>
              <a:t>-IARE agisce in CAPTUS +IARE &gt;  CAPTIARE, </a:t>
            </a:r>
            <a:r>
              <a:rPr lang="it-IT" dirty="0" err="1"/>
              <a:t>it</a:t>
            </a:r>
            <a:r>
              <a:rPr lang="it-IT" dirty="0"/>
              <a:t>. cacciare; BASIUM+IARE &gt;</a:t>
            </a:r>
          </a:p>
          <a:p>
            <a:r>
              <a:rPr lang="it-IT" dirty="0"/>
              <a:t>*BASIARE &gt; </a:t>
            </a:r>
            <a:r>
              <a:rPr lang="it-IT" dirty="0" err="1"/>
              <a:t>it</a:t>
            </a:r>
            <a:r>
              <a:rPr lang="it-IT" dirty="0"/>
              <a:t>. baciare</a:t>
            </a:r>
          </a:p>
          <a:p>
            <a:r>
              <a:rPr lang="it-IT" dirty="0"/>
              <a:t>AB ANTE &gt;ABANTE &gt; </a:t>
            </a:r>
            <a:r>
              <a:rPr lang="it-IT" dirty="0" err="1"/>
              <a:t>it</a:t>
            </a:r>
            <a:r>
              <a:rPr lang="it-IT" dirty="0"/>
              <a:t>. avanti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6C17659-D282-4A82-1213-F27FD0DF6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1F7CC2-0E5B-FA4D-CD57-EA877FBA8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E12363BA-FEB6-65BF-707B-5DFBC2F5F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8594638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3E2D70-24B3-3784-3AF2-1D4F34816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Lessico – i prestiti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D83F0E-A8B4-EF5A-4CB9-FBA0C9A44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BLANCUS (dal </a:t>
            </a:r>
            <a:r>
              <a:rPr lang="it-IT" dirty="0" err="1"/>
              <a:t>germ</a:t>
            </a:r>
            <a:r>
              <a:rPr lang="it-IT" dirty="0"/>
              <a:t>. *</a:t>
            </a:r>
            <a:r>
              <a:rPr lang="it-IT" dirty="0" err="1"/>
              <a:t>blank</a:t>
            </a:r>
            <a:r>
              <a:rPr lang="it-IT" dirty="0"/>
              <a:t>) vs ALBUS  (bianco opaco) e CANDIDUS (bianco  brillante).</a:t>
            </a:r>
          </a:p>
          <a:p>
            <a:r>
              <a:rPr lang="it-IT" dirty="0" err="1"/>
              <a:t>germ</a:t>
            </a:r>
            <a:r>
              <a:rPr lang="it-IT" dirty="0"/>
              <a:t>. </a:t>
            </a:r>
            <a:r>
              <a:rPr lang="it-IT" dirty="0" err="1"/>
              <a:t>werra</a:t>
            </a:r>
            <a:r>
              <a:rPr lang="it-IT" dirty="0"/>
              <a:t> sostituisce il </a:t>
            </a:r>
            <a:r>
              <a:rPr lang="it-IT" dirty="0" err="1"/>
              <a:t>lat</a:t>
            </a:r>
            <a:r>
              <a:rPr lang="it-IT" dirty="0"/>
              <a:t>. BELLUM.</a:t>
            </a:r>
          </a:p>
          <a:p>
            <a:r>
              <a:rPr lang="it-IT" dirty="0"/>
              <a:t>Greco: ANGELUS, EPISCOPUS,  MARTYR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8D46CF-DE74-6542-3B7C-C6E4E24C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20B937-A010-8F09-CE6E-0EF74D84F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BCCBACA5-5A54-F4BD-5E08-91BD3FED5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76530797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22FA3D-1EE3-C435-3BE2-620ABB2E9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Lessico - La diffusione delle innovazioni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0063D6-215C-9964-36FF-7E13D0441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53889A-E31E-4080-16FC-EFA79B3AA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B8A9BC2-4D4B-5A69-E4A1-E91A86F50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AC7D5395-AC1E-6107-B146-EA5E53BD813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12102" y="1024128"/>
            <a:ext cx="7455666" cy="4562475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C92ABD43-C06D-0D0B-D4A2-AE02FAD185BE}"/>
              </a:ext>
            </a:extLst>
          </p:cNvPr>
          <p:cNvSpPr txBox="1"/>
          <p:nvPr/>
        </p:nvSpPr>
        <p:spPr>
          <a:xfrm>
            <a:off x="424232" y="1024128"/>
            <a:ext cx="387505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r>
              <a:rPr lang="it-IT" sz="3200" dirty="0"/>
              <a:t>Variazione diatopica delle innovazioni  lessicali: es. caput (caput + </a:t>
            </a:r>
            <a:r>
              <a:rPr lang="it-IT" sz="3200" dirty="0" err="1"/>
              <a:t>itia</a:t>
            </a:r>
            <a:r>
              <a:rPr lang="it-IT" sz="3200" dirty="0"/>
              <a:t>), testa  ‘vaso di terracotta’, conca ‘scodella’,  coccia ecc. cfr. </a:t>
            </a:r>
            <a:r>
              <a:rPr lang="it-IT" sz="3200"/>
              <a:t>infra.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2095419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CCC43D-7FA8-640C-1FC9-C5090B5CC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Quando si smette di parlare latino?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365A5B-2EAD-7048-7098-BE22A90065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Fino a quando si parla latino e si viene compresi nei territori dell’Impero nonostante differenze linguistiche locali?</a:t>
            </a:r>
            <a:br>
              <a:rPr lang="it-IT" dirty="0"/>
            </a:br>
            <a:r>
              <a:rPr lang="it-IT" dirty="0"/>
              <a:t>Fino al VI secolo</a:t>
            </a:r>
          </a:p>
          <a:p>
            <a:endParaRPr lang="it-IT" dirty="0"/>
          </a:p>
          <a:p>
            <a:r>
              <a:rPr lang="it-IT" dirty="0"/>
              <a:t>Quando e perché si ruppe l’unità linguistica latina e nei diversi territori si smise di parlare latino e si parlò nelle varietà romanze?</a:t>
            </a:r>
            <a:br>
              <a:rPr lang="it-IT" dirty="0"/>
            </a:br>
            <a:r>
              <a:rPr lang="it-IT" dirty="0"/>
              <a:t>Quando: Nell’VIII secolo</a:t>
            </a:r>
            <a:br>
              <a:rPr lang="it-IT" dirty="0"/>
            </a:br>
            <a:r>
              <a:rPr lang="it-IT" dirty="0"/>
              <a:t>Perché: perché si affermarono nuove innovazioni eminentemente locali o territoriali che differenziarono nettamente le nuove lingue tra loro e dal latino.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85B9101-0631-1F0B-E5CC-C5BD66059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FC98748-95F9-BC8D-AB14-7541C2CA7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88D3B895-1609-662F-46BC-11A43267B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1749261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7AC021-1673-A34C-9908-7684AA4E2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Fonti del latino volgare / 3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0538B5-F928-83A8-3AAD-FFCEB7E39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La </a:t>
            </a:r>
            <a:r>
              <a:rPr lang="it-IT" dirty="0" err="1"/>
              <a:t>Vetus</a:t>
            </a:r>
            <a:r>
              <a:rPr lang="it-IT" dirty="0"/>
              <a:t> latina (Itala II-IV sec.) e la Vulgata (V  sec.) e i Padri della Chiesa (Agostino e Girolamo  IV-V sec);</a:t>
            </a:r>
          </a:p>
          <a:p>
            <a:r>
              <a:rPr lang="it-IT" dirty="0" err="1"/>
              <a:t>Peregrinatio</a:t>
            </a:r>
            <a:r>
              <a:rPr lang="it-IT" dirty="0"/>
              <a:t> </a:t>
            </a:r>
            <a:r>
              <a:rPr lang="it-IT" dirty="0" err="1"/>
              <a:t>Aetheriae</a:t>
            </a:r>
            <a:r>
              <a:rPr lang="it-IT" dirty="0"/>
              <a:t> ad loca santa (V. sec.)</a:t>
            </a:r>
          </a:p>
          <a:p>
            <a:r>
              <a:rPr lang="it-IT" dirty="0"/>
              <a:t>Grammatici latini (H. </a:t>
            </a:r>
            <a:r>
              <a:rPr lang="it-IT" dirty="0" err="1"/>
              <a:t>Keil</a:t>
            </a:r>
            <a:r>
              <a:rPr lang="it-IT" dirty="0"/>
              <a:t>, Grammatici latini,  Lipsia, 1857-1888)</a:t>
            </a:r>
          </a:p>
          <a:p>
            <a:r>
              <a:rPr lang="it-IT" dirty="0"/>
              <a:t>Lessicografi latini (da </a:t>
            </a:r>
            <a:r>
              <a:rPr lang="it-IT" i="1" dirty="0"/>
              <a:t>De </a:t>
            </a:r>
            <a:r>
              <a:rPr lang="it-IT" i="1" dirty="0" err="1"/>
              <a:t>verborum</a:t>
            </a:r>
            <a:r>
              <a:rPr lang="it-IT" i="1" dirty="0"/>
              <a:t> </a:t>
            </a:r>
            <a:r>
              <a:rPr lang="it-IT" i="1" dirty="0" err="1"/>
              <a:t>significatu</a:t>
            </a:r>
            <a:r>
              <a:rPr lang="it-IT" i="1" dirty="0"/>
              <a:t> </a:t>
            </a:r>
            <a:r>
              <a:rPr lang="it-IT" dirty="0"/>
              <a:t> Pompeo Festo II/III sec. </a:t>
            </a:r>
            <a:r>
              <a:rPr lang="it-IT" dirty="0" err="1"/>
              <a:t>d.C</a:t>
            </a:r>
            <a:r>
              <a:rPr lang="it-IT" dirty="0"/>
              <a:t> a </a:t>
            </a:r>
            <a:r>
              <a:rPr lang="it-IT" dirty="0" err="1"/>
              <a:t>Etymologiae</a:t>
            </a:r>
            <a:r>
              <a:rPr lang="it-IT" dirty="0"/>
              <a:t> di  Isidoro di Siviglia VI – VII secolo)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2D32BB4-E265-8F56-108C-CCEDFD91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BCA94FD-BAB5-7FA4-3821-24C4D2162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89096D93-3C9A-D0EC-1C39-E6AAAB99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3036395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C7ED97-DD25-EB49-FFDF-CE9A4F4E3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Fonti del latino volgare / 4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5E0B58-AC90-1C2B-0920-4AF2AA8F4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it-IT" dirty="0" err="1"/>
              <a:t>Appendix</a:t>
            </a:r>
            <a:r>
              <a:rPr lang="it-IT" dirty="0"/>
              <a:t> Probi III sec., lista di 227 parole posta in calce a un manoscritto  esemplato a Bobbio e conservato a Vienna che contiene un’opera di Valerio  Probo)</a:t>
            </a:r>
          </a:p>
          <a:p>
            <a:endParaRPr lang="it-IT" dirty="0"/>
          </a:p>
          <a:p>
            <a:r>
              <a:rPr lang="it-IT" dirty="0"/>
              <a:t>speculum non </a:t>
            </a:r>
            <a:r>
              <a:rPr lang="it-IT" dirty="0" err="1"/>
              <a:t>speclum</a:t>
            </a:r>
            <a:endParaRPr lang="it-IT" dirty="0"/>
          </a:p>
          <a:p>
            <a:r>
              <a:rPr lang="it-IT" dirty="0" err="1"/>
              <a:t>masculus</a:t>
            </a:r>
            <a:r>
              <a:rPr lang="it-IT" dirty="0"/>
              <a:t> non </a:t>
            </a:r>
            <a:r>
              <a:rPr lang="it-IT" dirty="0" err="1"/>
              <a:t>masclus</a:t>
            </a:r>
            <a:endParaRPr lang="it-IT" dirty="0"/>
          </a:p>
          <a:p>
            <a:r>
              <a:rPr lang="it-IT" dirty="0" err="1"/>
              <a:t>vetulus</a:t>
            </a:r>
            <a:r>
              <a:rPr lang="it-IT" dirty="0"/>
              <a:t> non </a:t>
            </a:r>
            <a:r>
              <a:rPr lang="it-IT" dirty="0" err="1"/>
              <a:t>veclus</a:t>
            </a:r>
            <a:endParaRPr lang="it-IT" dirty="0"/>
          </a:p>
          <a:p>
            <a:r>
              <a:rPr lang="it-IT" dirty="0" err="1"/>
              <a:t>vitulus</a:t>
            </a:r>
            <a:r>
              <a:rPr lang="it-IT" dirty="0"/>
              <a:t> non </a:t>
            </a:r>
            <a:r>
              <a:rPr lang="it-IT" dirty="0" err="1"/>
              <a:t>viclus</a:t>
            </a:r>
            <a:endParaRPr lang="it-IT" dirty="0"/>
          </a:p>
          <a:p>
            <a:r>
              <a:rPr lang="it-IT" dirty="0" err="1"/>
              <a:t>columna</a:t>
            </a:r>
            <a:r>
              <a:rPr lang="it-IT" dirty="0"/>
              <a:t> non </a:t>
            </a:r>
            <a:r>
              <a:rPr lang="it-IT" dirty="0" err="1"/>
              <a:t>colomna</a:t>
            </a:r>
            <a:endParaRPr lang="it-IT" dirty="0"/>
          </a:p>
          <a:p>
            <a:r>
              <a:rPr lang="it-IT" dirty="0"/>
              <a:t>formica non </a:t>
            </a:r>
            <a:r>
              <a:rPr lang="it-IT" dirty="0" err="1"/>
              <a:t>furmica</a:t>
            </a:r>
            <a:endParaRPr lang="it-IT" dirty="0"/>
          </a:p>
          <a:p>
            <a:r>
              <a:rPr lang="it-IT" dirty="0" err="1"/>
              <a:t>musivum</a:t>
            </a:r>
            <a:r>
              <a:rPr lang="it-IT" dirty="0"/>
              <a:t> non museum</a:t>
            </a:r>
          </a:p>
          <a:p>
            <a:r>
              <a:rPr lang="it-IT" dirty="0" err="1"/>
              <a:t>barbarus</a:t>
            </a:r>
            <a:r>
              <a:rPr lang="it-IT" dirty="0"/>
              <a:t> non barbar</a:t>
            </a:r>
          </a:p>
          <a:p>
            <a:r>
              <a:rPr lang="it-IT" dirty="0" err="1"/>
              <a:t>pauper</a:t>
            </a:r>
            <a:r>
              <a:rPr lang="it-IT" dirty="0"/>
              <a:t> </a:t>
            </a:r>
            <a:r>
              <a:rPr lang="it-IT" dirty="0" err="1"/>
              <a:t>mulier</a:t>
            </a:r>
            <a:r>
              <a:rPr lang="it-IT" dirty="0"/>
              <a:t> non </a:t>
            </a:r>
            <a:r>
              <a:rPr lang="it-IT" dirty="0" err="1"/>
              <a:t>paupera</a:t>
            </a:r>
            <a:r>
              <a:rPr lang="it-IT" dirty="0"/>
              <a:t> </a:t>
            </a:r>
            <a:r>
              <a:rPr lang="it-IT" dirty="0" err="1"/>
              <a:t>mulier</a:t>
            </a:r>
            <a:endParaRPr lang="it-IT" dirty="0"/>
          </a:p>
          <a:p>
            <a:r>
              <a:rPr lang="it-IT" dirty="0"/>
              <a:t>vinea non </a:t>
            </a:r>
            <a:r>
              <a:rPr lang="it-IT" dirty="0" err="1"/>
              <a:t>vinia</a:t>
            </a:r>
            <a:endParaRPr lang="it-IT" dirty="0"/>
          </a:p>
          <a:p>
            <a:r>
              <a:rPr lang="it-IT" dirty="0"/>
              <a:t>persica non pessica</a:t>
            </a:r>
          </a:p>
          <a:p>
            <a:r>
              <a:rPr lang="it-IT" dirty="0" err="1"/>
              <a:t>auris</a:t>
            </a:r>
            <a:r>
              <a:rPr lang="it-IT" dirty="0"/>
              <a:t> non </a:t>
            </a:r>
            <a:r>
              <a:rPr lang="it-IT" dirty="0" err="1"/>
              <a:t>oricla</a:t>
            </a:r>
            <a:endParaRPr lang="it-IT" dirty="0"/>
          </a:p>
          <a:p>
            <a:r>
              <a:rPr lang="it-IT" dirty="0"/>
              <a:t>•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5369689-E40B-3765-DAFD-A062CEE68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B2A31C-AEF6-D909-8381-0DB256476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E3B474CB-3CB0-D96A-A3A2-C5A3AA625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2495670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Differenze strutturale tra latino classico e latino volgare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6376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9E6484-414C-FCC9-F07E-948AA8264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Latino volgare – perdita della quantità vocalica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91F583C-3721-CBB2-66E9-F074E9DEC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Caduta della quantità (durata)</a:t>
            </a:r>
          </a:p>
          <a:p>
            <a:r>
              <a:rPr lang="it-IT" dirty="0" err="1"/>
              <a:t>věnit</a:t>
            </a:r>
            <a:r>
              <a:rPr lang="it-IT" dirty="0"/>
              <a:t> = </a:t>
            </a:r>
            <a:r>
              <a:rPr lang="it-IT" dirty="0" err="1"/>
              <a:t>it</a:t>
            </a:r>
            <a:r>
              <a:rPr lang="it-IT" dirty="0"/>
              <a:t>. viene vs </a:t>
            </a:r>
            <a:r>
              <a:rPr lang="it-IT" dirty="0" err="1"/>
              <a:t>vēnit</a:t>
            </a:r>
            <a:r>
              <a:rPr lang="it-IT" dirty="0"/>
              <a:t> = </a:t>
            </a:r>
            <a:r>
              <a:rPr lang="it-IT" dirty="0" err="1"/>
              <a:t>it</a:t>
            </a:r>
            <a:r>
              <a:rPr lang="it-IT" dirty="0"/>
              <a:t>. venne (la  quantità aveva valore di opposizione  fonologica)</a:t>
            </a:r>
          </a:p>
          <a:p>
            <a:r>
              <a:rPr lang="it-IT" dirty="0"/>
              <a:t>Per comprendere: </a:t>
            </a:r>
            <a:r>
              <a:rPr lang="it-IT" dirty="0" err="1"/>
              <a:t>it</a:t>
            </a:r>
            <a:r>
              <a:rPr lang="it-IT" dirty="0"/>
              <a:t>. pala vs palla (durata  della consonante)</a:t>
            </a:r>
          </a:p>
          <a:p>
            <a:r>
              <a:rPr lang="it-IT" dirty="0"/>
              <a:t>Sant’Agostino (</a:t>
            </a:r>
            <a:r>
              <a:rPr lang="it-IT" dirty="0" err="1"/>
              <a:t>Enarrationes</a:t>
            </a:r>
            <a:r>
              <a:rPr lang="it-IT" dirty="0"/>
              <a:t> in </a:t>
            </a:r>
            <a:r>
              <a:rPr lang="it-IT" dirty="0" err="1"/>
              <a:t>Psalmos</a:t>
            </a:r>
            <a:r>
              <a:rPr lang="it-IT" dirty="0"/>
              <a:t>,  138,20): i latini d’Africa non distinguevano più  </a:t>
            </a:r>
            <a:r>
              <a:rPr lang="it-IT" dirty="0" err="1"/>
              <a:t>ŏs</a:t>
            </a:r>
            <a:r>
              <a:rPr lang="it-IT" dirty="0"/>
              <a:t> = bocca vs	</a:t>
            </a:r>
            <a:r>
              <a:rPr lang="it-IT" dirty="0" err="1"/>
              <a:t>ōs</a:t>
            </a:r>
            <a:r>
              <a:rPr lang="it-IT" dirty="0"/>
              <a:t> = osso.</a:t>
            </a:r>
          </a:p>
          <a:p>
            <a:r>
              <a:rPr lang="it-IT" dirty="0"/>
              <a:t>Non più la quantità, ma il timbro: le lunghe,  chiuse, le brevi, aperte.</a:t>
            </a: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040942D-24B0-8A12-3E3E-E5770D2F0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9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4CC28E-6008-A8BA-F7B0-049525102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7FDC8244-6CDF-5AAC-BB99-F3285BCF8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2024-2025</a:t>
            </a:r>
          </a:p>
        </p:txBody>
      </p:sp>
    </p:spTree>
    <p:extLst>
      <p:ext uri="{BB962C8B-B14F-4D97-AF65-F5344CB8AC3E}">
        <p14:creationId xmlns:p14="http://schemas.microsoft.com/office/powerpoint/2010/main" val="30031235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3767</Words>
  <Application>Microsoft Office PowerPoint</Application>
  <PresentationFormat>Widescreen</PresentationFormat>
  <Paragraphs>490</Paragraphs>
  <Slides>56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56</vt:i4>
      </vt:variant>
    </vt:vector>
  </HeadingPairs>
  <TitlesOfParts>
    <vt:vector size="62" baseType="lpstr">
      <vt:lpstr>Arial</vt:lpstr>
      <vt:lpstr>Calibri</vt:lpstr>
      <vt:lpstr>Calibri Light</vt:lpstr>
      <vt:lpstr>Gill Sans Nova Light</vt:lpstr>
      <vt:lpstr>Microsoft Sans Serif</vt:lpstr>
      <vt:lpstr>Tema di Office</vt:lpstr>
      <vt:lpstr>Filologia romanza</vt:lpstr>
      <vt:lpstr>Origine delle lingue romanze</vt:lpstr>
      <vt:lpstr>Periodizzazione del latino e il latino classico</vt:lpstr>
      <vt:lpstr>Fonti del latino volgare / 1</vt:lpstr>
      <vt:lpstr>Fonti del latino volgare / 2</vt:lpstr>
      <vt:lpstr>Fonti del latino volgare / 3</vt:lpstr>
      <vt:lpstr>Fonti del latino volgare / 4</vt:lpstr>
      <vt:lpstr>Differenze strutturale tra latino classico e latino volgare</vt:lpstr>
      <vt:lpstr>Latino volgare – perdita della quantità vocalica</vt:lpstr>
      <vt:lpstr>Latino volgare – l’accento</vt:lpstr>
      <vt:lpstr>Latino volgare – latino classico – accento - differenze</vt:lpstr>
      <vt:lpstr>Vocalismo tonico nel latino volgare</vt:lpstr>
      <vt:lpstr>Vocalismo tonico della sardegna, della corsica mer. e dell’area Lausberg</vt:lpstr>
      <vt:lpstr>Il vocalismo tonico nella penisola italiana, francia (gallia) e spagna (hispania)</vt:lpstr>
      <vt:lpstr>Esempi Ĭ&gt;è ; Ŭ&gt;ó</vt:lpstr>
      <vt:lpstr>La diversa apertura delle ‘e’ e delle  ‘o’</vt:lpstr>
      <vt:lpstr>Vocalismo tonico nella romània orientale (rumeno)</vt:lpstr>
      <vt:lpstr>Vocalismo tonico siciliano e parte  dell’Italia meridionale</vt:lpstr>
      <vt:lpstr>Vocalismo atono del latino volgare</vt:lpstr>
      <vt:lpstr>Vocalismo atono Italia, Gallia, Hispania</vt:lpstr>
      <vt:lpstr>Vocalismo atono sardegna, corsica mer. e area lausberg</vt:lpstr>
      <vt:lpstr>Vocalismo atono sicilia</vt:lpstr>
      <vt:lpstr>Altri fenomeni del vocalismo del latino volgare –  chiusura dei dittonghi</vt:lpstr>
      <vt:lpstr>Chiusura di e in i, o in u in iato</vt:lpstr>
      <vt:lpstr>Le postoniche</vt:lpstr>
      <vt:lpstr>Debolezza delle postoniche</vt:lpstr>
      <vt:lpstr>Il consonantismo del latino volgare</vt:lpstr>
      <vt:lpstr>Consonantismo del latino volgare – consonanti mute e finali</vt:lpstr>
      <vt:lpstr>Trattamento di –s (s in posizione finale)</vt:lpstr>
      <vt:lpstr>La sonorizzazione</vt:lpstr>
      <vt:lpstr>L’isoglossa la spezia-rimini</vt:lpstr>
      <vt:lpstr>Schema sonorizzazione sorde in  pos. interv. (Lausberg)</vt:lpstr>
      <vt:lpstr>Le consonanti occlusive sonore in posizione intervocalica</vt:lpstr>
      <vt:lpstr>Le labiovelari</vt:lpstr>
      <vt:lpstr>La palatalizzazione</vt:lpstr>
      <vt:lpstr>La palatalizzazione – i nessi in yod (cons + i semiconsonantica) / 1</vt:lpstr>
      <vt:lpstr>I nessi in yod (cons. + i  semivocalica) / 2</vt:lpstr>
      <vt:lpstr>Gruppi consonantici</vt:lpstr>
      <vt:lpstr>Morfologia del latino volgare</vt:lpstr>
      <vt:lpstr>Morfologia del latino volgare – il genere</vt:lpstr>
      <vt:lpstr>Semplificazione delle classi del  nome</vt:lpstr>
      <vt:lpstr>Dalla declinazione flessionale ai  costrutti preposizionali</vt:lpstr>
      <vt:lpstr>Dall’ordine libero delle parole  all’ordine fisso</vt:lpstr>
      <vt:lpstr>La formazione degli articoli</vt:lpstr>
      <vt:lpstr>Semplificazione del sistema delle coniugazioni verbali</vt:lpstr>
      <vt:lpstr>Semplificazione della flessione verbale / 1</vt:lpstr>
      <vt:lpstr>Semplificazione della flessione verbale / 2</vt:lpstr>
      <vt:lpstr>Semplificazione della flessione  verbale / 3</vt:lpstr>
      <vt:lpstr>Lessico del latino volgare</vt:lpstr>
      <vt:lpstr>Il Lessico del latino volgare</vt:lpstr>
      <vt:lpstr>Lessico - Predilezione per ciò che è espressivo</vt:lpstr>
      <vt:lpstr>Lessico – mutamenti di significato</vt:lpstr>
      <vt:lpstr>Lessico – nuove formazioni</vt:lpstr>
      <vt:lpstr>Lessico – i prestiti</vt:lpstr>
      <vt:lpstr>Lessico - La diffusione delle innovazioni</vt:lpstr>
      <vt:lpstr>Quando si smette di parlare latino?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Filologia romanza</dc:title>
  <dc:creator>User</dc:creator>
  <cp:lastModifiedBy>User</cp:lastModifiedBy>
  <cp:revision>1</cp:revision>
  <dcterms:created xsi:type="dcterms:W3CDTF">2024-11-04T19:01:44Z</dcterms:created>
  <dcterms:modified xsi:type="dcterms:W3CDTF">2024-11-04T19:03:10Z</dcterms:modified>
</cp:coreProperties>
</file>