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7" r:id="rId2"/>
    <p:sldId id="311" r:id="rId3"/>
    <p:sldId id="312" r:id="rId4"/>
    <p:sldId id="306" r:id="rId5"/>
    <p:sldId id="280" r:id="rId6"/>
    <p:sldId id="298" r:id="rId7"/>
    <p:sldId id="305" r:id="rId8"/>
    <p:sldId id="263" r:id="rId9"/>
    <p:sldId id="309" r:id="rId10"/>
    <p:sldId id="281" r:id="rId11"/>
    <p:sldId id="282" r:id="rId12"/>
    <p:sldId id="307" r:id="rId13"/>
    <p:sldId id="308" r:id="rId14"/>
    <p:sldId id="257" r:id="rId15"/>
    <p:sldId id="260" r:id="rId16"/>
    <p:sldId id="258" r:id="rId17"/>
    <p:sldId id="310" r:id="rId18"/>
    <p:sldId id="270" r:id="rId19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821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6DB8EC2-2AAF-4221-AC2B-63D5BBD93B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AD727467-AF89-4A12-8149-1D28851D584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96FAF24-AA6E-43D0-BB32-B3EA5FC092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D262E-8385-4E36-9158-4C1BBF8D76B9}" type="datetimeFigureOut">
              <a:rPr lang="it-IT" smtClean="0"/>
              <a:t>04/09/2024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668B1CB2-0AD1-4D58-8E11-3291FB16BF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BE3BE00-00FB-4475-9C5E-DDBF4D72CF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B7E63-637B-4018-989B-6E041C4D9E4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358733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9E28939-C589-46D7-BC26-3ACCAAEE4C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3F8E946D-AC22-4C8D-9082-F44628542B2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D229792-FF27-4FF2-8CEB-FC715997D9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D262E-8385-4E36-9158-4C1BBF8D76B9}" type="datetimeFigureOut">
              <a:rPr lang="it-IT" smtClean="0"/>
              <a:t>04/09/2024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0B0BFF6D-1B27-4FB8-89B1-982B47DF25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9742222-ADC1-49E8-9A8E-0B9824F1E7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B7E63-637B-4018-989B-6E041C4D9E4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327642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66D6D20F-E702-46FC-9DDC-E6044619306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A25E305D-40D6-4137-8BB1-FD9545EAE8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311C0F8-4383-4E89-8B1F-779ECE31BB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D262E-8385-4E36-9158-4C1BBF8D76B9}" type="datetimeFigureOut">
              <a:rPr lang="it-IT" smtClean="0"/>
              <a:t>04/09/2024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BC22FC3-653E-463F-B925-D36BDD08F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C970E07D-8346-4C81-A33C-4749B087ED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B7E63-637B-4018-989B-6E041C4D9E4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558897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995EB5B-CFC7-4E2C-B197-500070AA8C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804B16E-BE17-40E3-9B12-D25CE6A7D93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9E24366-008B-4010-A1A4-9A3F5BF35D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D262E-8385-4E36-9158-4C1BBF8D76B9}" type="datetimeFigureOut">
              <a:rPr lang="it-IT" smtClean="0"/>
              <a:t>04/09/2024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AB1FAD8-C6A9-41BB-BBAB-54740BCBFA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FB93DD07-E04B-49C4-96F3-5B6DC1390B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B7E63-637B-4018-989B-6E041C4D9E4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243231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32AF4EA-5C86-4F69-BC9A-7B1715315A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CCEA66FA-367F-496E-B4D9-8956BE2CD9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B130181-1D16-4122-879C-48FD88B6EF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D262E-8385-4E36-9158-4C1BBF8D76B9}" type="datetimeFigureOut">
              <a:rPr lang="it-IT" smtClean="0"/>
              <a:t>04/09/2024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EFB802F-5032-4F18-897C-57A2D31894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B78F00E-F0C9-4794-A886-3459F9FC1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B7E63-637B-4018-989B-6E041C4D9E4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664393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947F08D-F14F-4660-BEC0-5507E82180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AD249A58-A2E8-4ABE-B8CC-72227775799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E122B50D-7C3F-4209-BDB6-5A5F31B8546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019E08CD-1743-4856-9C09-EFE88C4899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D262E-8385-4E36-9158-4C1BBF8D76B9}" type="datetimeFigureOut">
              <a:rPr lang="it-IT" smtClean="0"/>
              <a:t>04/09/2024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9F737D53-19E5-4BE9-A428-959FA7936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1AB98E3A-3737-43C1-8053-201021E3B1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B7E63-637B-4018-989B-6E041C4D9E4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589693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4AF144D-B42E-40C0-8EBE-2FE61ACAA1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5A4A9B81-EAA8-43AA-8625-8EEA96DE04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58534E51-7716-457E-A313-61EAB16EE1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0016D29A-440D-49D6-AA3E-3FD1E3D063B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E20F067F-52C9-4B75-B827-DC5966A7222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333FC19C-ABD5-4C3A-819C-D328D556B9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D262E-8385-4E36-9158-4C1BBF8D76B9}" type="datetimeFigureOut">
              <a:rPr lang="it-IT" smtClean="0"/>
              <a:t>04/09/2024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A9312CB2-2551-4A77-8B51-B0D0027C23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3FE05CFA-4F22-4BD5-83A6-B976FD6168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B7E63-637B-4018-989B-6E041C4D9E4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69568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AA1021E-C688-4397-BA94-C5BA08B1A5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25BCC90B-1BB2-48D8-BDD1-D1D204000A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D262E-8385-4E36-9158-4C1BBF8D76B9}" type="datetimeFigureOut">
              <a:rPr lang="it-IT" smtClean="0"/>
              <a:t>04/09/2024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2B4E01AD-7853-4DF0-9877-2FD6600A95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11379F80-5322-48B6-8F90-1FB762C84D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B7E63-637B-4018-989B-6E041C4D9E4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330180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0B2A537D-2648-40F4-8035-EDAFD70D09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D262E-8385-4E36-9158-4C1BBF8D76B9}" type="datetimeFigureOut">
              <a:rPr lang="it-IT" smtClean="0"/>
              <a:t>04/09/2024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20414BF5-B646-4141-BA3C-C3F3F18F64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E60F84B-BA4A-4305-B924-320EA5D787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B7E63-637B-4018-989B-6E041C4D9E4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19170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C64FAB3-B756-42F5-804E-D782247B5D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7DFEFE5-BECF-4C38-9A7B-C0920C723F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E0629A81-AEF8-44D1-858A-3B15F2D2E09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DE4CF2BD-6292-49C1-A8FC-B80453FAC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D262E-8385-4E36-9158-4C1BBF8D76B9}" type="datetimeFigureOut">
              <a:rPr lang="it-IT" smtClean="0"/>
              <a:t>04/09/2024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1CE8140E-4143-4FCB-9A09-8B0EBFACC5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F7AE49B2-91B7-4A49-92A0-349EEEC4BF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B7E63-637B-4018-989B-6E041C4D9E4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628123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66D1D66-6E14-438F-A3A4-F1C9DAD99F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E9271C34-6894-4D5C-99DE-C34CCDA7C01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7AEC351B-5371-4CB5-89ED-65753C00B6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6A4E8348-FF7B-421A-BFFB-69BAEBD1A7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2D262E-8385-4E36-9158-4C1BBF8D76B9}" type="datetimeFigureOut">
              <a:rPr lang="it-IT" smtClean="0"/>
              <a:t>04/09/2024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4EEFF849-8C89-4E1F-9869-CD97C09953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77196B51-38F3-4F26-AB56-3F65F600B8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3B7E63-637B-4018-989B-6E041C4D9E4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241207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38D0E7F2-1EEF-42D5-8BEB-DC6123CC2F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1A56E79-5B30-46E2-8428-893864637B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6CCB76D-01AD-4940-A6D7-2D781908DC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2D262E-8385-4E36-9158-4C1BBF8D76B9}" type="datetimeFigureOut">
              <a:rPr lang="it-IT" smtClean="0"/>
              <a:t>04/09/2024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FA5D2DF9-B195-45CD-BD09-87E9888A270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D70EE69-1B6C-4A98-9004-182B930507D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3B7E63-637B-4018-989B-6E041C4D9E49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008126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olo 1">
            <a:extLst>
              <a:ext uri="{FF2B5EF4-FFF2-40B4-BE49-F238E27FC236}">
                <a16:creationId xmlns:a16="http://schemas.microsoft.com/office/drawing/2014/main" id="{CDCC00A9-D780-4F28-A8FC-ACC5AAFDD09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08213" y="1125538"/>
            <a:ext cx="7772400" cy="2519362"/>
          </a:xfrm>
        </p:spPr>
        <p:txBody>
          <a:bodyPr/>
          <a:lstStyle/>
          <a:p>
            <a:r>
              <a:rPr lang="it-IT" altLang="it-IT" sz="2800" dirty="0"/>
              <a:t>Lorenzo Tanzini</a:t>
            </a:r>
            <a:br>
              <a:rPr lang="it-IT" altLang="it-IT" sz="2800" dirty="0"/>
            </a:br>
            <a:r>
              <a:rPr lang="it-IT" altLang="it-IT" b="1" dirty="0"/>
              <a:t>Storia medievale</a:t>
            </a:r>
          </a:p>
        </p:txBody>
      </p:sp>
      <p:sp>
        <p:nvSpPr>
          <p:cNvPr id="2051" name="Sottotitolo 2">
            <a:extLst>
              <a:ext uri="{FF2B5EF4-FFF2-40B4-BE49-F238E27FC236}">
                <a16:creationId xmlns:a16="http://schemas.microsoft.com/office/drawing/2014/main" id="{99D1E326-861D-4923-BFC0-8DA8315AEF4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t-IT" altLang="it-IT" b="1" dirty="0">
                <a:solidFill>
                  <a:srgbClr val="C00000"/>
                </a:solidFill>
              </a:rPr>
              <a:t>Letture corso - 4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64455" y="102564"/>
            <a:ext cx="11127545" cy="1301006"/>
          </a:xfrm>
        </p:spPr>
        <p:txBody>
          <a:bodyPr>
            <a:normAutofit/>
          </a:bodyPr>
          <a:lstStyle/>
          <a:p>
            <a:r>
              <a:rPr lang="it-IT" sz="3200" b="1" dirty="0"/>
              <a:t>Pisa e Genova nel giudizio degli scrittori musulmani (secolo XII)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731520" y="1600200"/>
            <a:ext cx="10972800" cy="4853136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it-IT" sz="2400" dirty="0"/>
              <a:t>Quest′anno (anno 323 dell′Egira, corrispondente all′11 </a:t>
            </a:r>
            <a:r>
              <a:rPr lang="it-IT" sz="2400" dirty="0" err="1"/>
              <a:t>dic</a:t>
            </a:r>
            <a:r>
              <a:rPr lang="it-IT" sz="2400" dirty="0"/>
              <a:t>. 934-29 </a:t>
            </a:r>
            <a:r>
              <a:rPr lang="it-IT" sz="2400" dirty="0" err="1"/>
              <a:t>nov</a:t>
            </a:r>
            <a:r>
              <a:rPr lang="it-IT" sz="2400" dirty="0"/>
              <a:t>. 935) il </a:t>
            </a:r>
            <a:r>
              <a:rPr lang="it-IT" sz="2400" dirty="0" err="1"/>
              <a:t>fatemita</a:t>
            </a:r>
            <a:r>
              <a:rPr lang="it-IT" sz="2400" dirty="0"/>
              <a:t> ′Al </a:t>
            </a:r>
            <a:r>
              <a:rPr lang="it-IT" sz="2400" dirty="0" err="1"/>
              <a:t>Qâym</a:t>
            </a:r>
            <a:r>
              <a:rPr lang="it-IT" sz="2400" dirty="0"/>
              <a:t> mandò per mare dall′Africa un esercito verso le regioni dei Franchi. Il quale espugnò la città di Genova; e passato in Sardegna, </a:t>
            </a:r>
            <a:r>
              <a:rPr lang="it-IT" sz="2400" dirty="0" err="1"/>
              <a:t>diè</a:t>
            </a:r>
            <a:r>
              <a:rPr lang="it-IT" sz="2400" dirty="0"/>
              <a:t> addosso agli abitatori di quella; bruciò molte navi; e traghettato in Corsica, arse le navi di quell′isola. I musulmani ritornarono [in </a:t>
            </a:r>
            <a:r>
              <a:rPr lang="it-IT" sz="2400" dirty="0" err="1"/>
              <a:t>Affrica</a:t>
            </a:r>
            <a:r>
              <a:rPr lang="it-IT" sz="2400" dirty="0"/>
              <a:t>] sani e salvi. [</a:t>
            </a:r>
            <a:r>
              <a:rPr lang="it-IT" sz="2400" i="1" dirty="0"/>
              <a:t>Cronaca </a:t>
            </a:r>
            <a:r>
              <a:rPr lang="it-IT" sz="2400" dirty="0"/>
              <a:t>di </a:t>
            </a:r>
            <a:r>
              <a:rPr lang="it-IT" sz="2400" dirty="0" err="1"/>
              <a:t>Ibn</a:t>
            </a:r>
            <a:r>
              <a:rPr lang="it-IT" sz="2400" dirty="0"/>
              <a:t> ′</a:t>
            </a:r>
            <a:r>
              <a:rPr lang="it-IT" sz="2400" dirty="0" err="1"/>
              <a:t>al′Atîr</a:t>
            </a:r>
            <a:r>
              <a:rPr lang="it-IT" sz="2400" dirty="0"/>
              <a:t>]</a:t>
            </a:r>
          </a:p>
          <a:p>
            <a:pPr marL="0" indent="0" algn="just">
              <a:buNone/>
            </a:pPr>
            <a:r>
              <a:rPr lang="it-IT" sz="2400" dirty="0"/>
              <a:t>…..Pisa è una delle città più importanti e celebri del paese dei cristiani. Il suo territorio è vasto, i suoi mercati fiorenti, le sue dimore ben popolate, i suoi giardini e verzieri numerosi, le sue coltivazioni ininterrotte. Il suo stato è possente e la sua storia ammirevole. Le sue fortificazioni sono alte, le sue terre fertili, le sue acque abbondanti. I Pisani hanno navi e cavalli, pertanto sono pronti a lanciare spedizioni marittime e ad attaccare le altre località. Questa città si trova sulle rive di un fiume considerevole che viene dalle montagne della Lombardia, e sulle sue rive vi sono mulini e giardini. [Al-</a:t>
            </a:r>
            <a:r>
              <a:rPr lang="it-IT" sz="2400" dirty="0" err="1"/>
              <a:t>Idrisi</a:t>
            </a:r>
            <a:r>
              <a:rPr lang="it-IT" sz="2400" dirty="0"/>
              <a:t>, </a:t>
            </a:r>
            <a:r>
              <a:rPr lang="it-IT" sz="2400" i="1" dirty="0" err="1"/>
              <a:t>Kitab</a:t>
            </a:r>
            <a:r>
              <a:rPr lang="it-IT" sz="2400" i="1" dirty="0"/>
              <a:t> al </a:t>
            </a:r>
            <a:r>
              <a:rPr lang="it-IT" sz="2400" i="1" dirty="0" err="1"/>
              <a:t>Rujar</a:t>
            </a:r>
            <a:r>
              <a:rPr lang="it-IT" sz="2400" i="1" dirty="0"/>
              <a:t> – Libro di re Ruggero</a:t>
            </a:r>
            <a:r>
              <a:rPr lang="it-IT" sz="2400" dirty="0"/>
              <a:t>]</a:t>
            </a:r>
          </a:p>
          <a:p>
            <a:pPr marL="0" indent="0">
              <a:buNone/>
            </a:pPr>
            <a:endParaRPr lang="it-IT" sz="2000" dirty="0"/>
          </a:p>
        </p:txBody>
      </p:sp>
    </p:spTree>
    <p:extLst>
      <p:ext uri="{BB962C8B-B14F-4D97-AF65-F5344CB8AC3E}">
        <p14:creationId xmlns:p14="http://schemas.microsoft.com/office/powerpoint/2010/main" val="402994575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981200" y="116632"/>
            <a:ext cx="8229600" cy="504056"/>
          </a:xfrm>
        </p:spPr>
        <p:txBody>
          <a:bodyPr>
            <a:normAutofit/>
          </a:bodyPr>
          <a:lstStyle/>
          <a:p>
            <a:r>
              <a:rPr lang="it-IT" sz="1800" dirty="0"/>
              <a:t>Pisa e Genova nel giudizio degli scrittori musulmani (secolo XII)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04911" y="836712"/>
            <a:ext cx="10930597" cy="5616624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it-IT" sz="2400" dirty="0"/>
              <a:t>….. (Pisa è) attraversata nel suo centro da un grande fiume che discende dal monte </a:t>
            </a:r>
            <a:r>
              <a:rPr lang="it-IT" sz="2400" dirty="0" err="1"/>
              <a:t>Mandja</a:t>
            </a:r>
            <a:r>
              <a:rPr lang="it-IT" sz="2400" dirty="0"/>
              <a:t>, ai confini di </a:t>
            </a:r>
            <a:r>
              <a:rPr lang="it-IT" sz="2400" dirty="0" err="1"/>
              <a:t>Djillīqiya</a:t>
            </a:r>
            <a:r>
              <a:rPr lang="it-IT" sz="2400" dirty="0"/>
              <a:t>, che è a nord. Questo fiume è attraversato da un grande ponte a otto archi; a vele spiegate, i vascelli possono passare sotto questo ponte, le cui arcate sono munite di battenti in legno bardate di ferro, e che si chiude la notte e si apre durante il giorno, per paura delle imbarcazioni musulmane. Queste opere difensive sono state approntate all′epoca in cui la Sicilia, la Sardegna e Messina erano nelle mani dei musulmani, di cui si temevano le incursioni in città. I suoi abitanti sono guerrieri di fama, marinai ingegnosi, costruttori scaltri di mangani e torri, combattenti irriducibili sul mare, capaci di bombardare l′avversario con la nafta; traditori, malvagi e violenti. Hanno molto legname; lavorano anche il ferro, con cui fanno un armamento di qualità: cotte di maglia, elmi, lance; è da essi che vengono le sciabole pisane flessibili al punto che con esse si può fare una cintura, differenti da quelle indiane ma altrettanto taglienti. Dalle loro parti il cavaliere e il proprio cavallo sono talmente corazzati che non si può vedere alcuna parte del loro corpo. Essi sono mercanti, di terra e di mare, e arrivano sino in fondo alla Siria, ad Alessandria, al </a:t>
            </a:r>
            <a:r>
              <a:rPr lang="it-IT" sz="2400" dirty="0" err="1"/>
              <a:t>maghreb</a:t>
            </a:r>
            <a:r>
              <a:rPr lang="it-IT" sz="2400" dirty="0"/>
              <a:t> e in al-</a:t>
            </a:r>
            <a:r>
              <a:rPr lang="it-IT" sz="2400" dirty="0" err="1"/>
              <a:t>Andalus</a:t>
            </a:r>
            <a:r>
              <a:rPr lang="it-IT" sz="2400" dirty="0"/>
              <a:t>. </a:t>
            </a:r>
          </a:p>
          <a:p>
            <a:pPr marL="0" indent="0">
              <a:buNone/>
            </a:pPr>
            <a:r>
              <a:rPr lang="it-IT" sz="2400" dirty="0"/>
              <a:t>[Abu </a:t>
            </a:r>
            <a:r>
              <a:rPr lang="it-IT" sz="2400" dirty="0" err="1"/>
              <a:t>Chamah</a:t>
            </a:r>
            <a:r>
              <a:rPr lang="it-IT" sz="2400" dirty="0"/>
              <a:t>, </a:t>
            </a:r>
            <a:r>
              <a:rPr lang="it-IT" sz="2400" i="1" dirty="0"/>
              <a:t>Libro dei due giardini</a:t>
            </a:r>
            <a:r>
              <a:rPr lang="it-IT" sz="2400" dirty="0"/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23042040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13B870C-C437-4643-83A0-23538B9661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422191"/>
            <a:ext cx="5336298" cy="994172"/>
          </a:xfrm>
        </p:spPr>
        <p:txBody>
          <a:bodyPr>
            <a:normAutofit fontScale="90000"/>
          </a:bodyPr>
          <a:lstStyle/>
          <a:p>
            <a:r>
              <a:rPr lang="it-IT" dirty="0"/>
              <a:t>I rituali della società </a:t>
            </a:r>
            <a:br>
              <a:rPr lang="it-IT" dirty="0"/>
            </a:br>
            <a:r>
              <a:rPr lang="it-IT" dirty="0"/>
              <a:t>‘cavalleresca’</a:t>
            </a:r>
          </a:p>
        </p:txBody>
      </p:sp>
      <p:pic>
        <p:nvPicPr>
          <p:cNvPr id="6" name="Segnaposto contenuto 5">
            <a:extLst>
              <a:ext uri="{FF2B5EF4-FFF2-40B4-BE49-F238E27FC236}">
                <a16:creationId xmlns:a16="http://schemas.microsoft.com/office/drawing/2014/main" id="{EAF975D5-512A-4C7A-834E-66C300D67142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5600" y="1607676"/>
            <a:ext cx="3096344" cy="5250324"/>
          </a:xfrm>
        </p:spPr>
      </p:pic>
      <p:pic>
        <p:nvPicPr>
          <p:cNvPr id="8" name="Segnaposto contenuto 7">
            <a:extLst>
              <a:ext uri="{FF2B5EF4-FFF2-40B4-BE49-F238E27FC236}">
                <a16:creationId xmlns:a16="http://schemas.microsoft.com/office/drawing/2014/main" id="{E73F7D0D-3591-40E1-8756-747E478BA51C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1" y="919278"/>
            <a:ext cx="4332569" cy="5815121"/>
          </a:xfrm>
        </p:spPr>
      </p:pic>
    </p:spTree>
    <p:extLst>
      <p:ext uri="{BB962C8B-B14F-4D97-AF65-F5344CB8AC3E}">
        <p14:creationId xmlns:p14="http://schemas.microsoft.com/office/powerpoint/2010/main" val="42849171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BB2C72A-C541-4DA1-A760-4333681D57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91080" y="116632"/>
            <a:ext cx="6982851" cy="1637830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it-IT" sz="2700" i="1" dirty="0" err="1"/>
              <a:t>Constitutio</a:t>
            </a:r>
            <a:r>
              <a:rPr lang="it-IT" sz="2700" i="1" dirty="0"/>
              <a:t> de </a:t>
            </a:r>
            <a:r>
              <a:rPr lang="it-IT" sz="2700" i="1" dirty="0" err="1"/>
              <a:t>Feudis</a:t>
            </a:r>
            <a:r>
              <a:rPr lang="it-IT" sz="2700" i="1" dirty="0"/>
              <a:t> </a:t>
            </a:r>
            <a:r>
              <a:rPr lang="it-IT" sz="2700" dirty="0"/>
              <a:t>– </a:t>
            </a:r>
            <a:r>
              <a:rPr lang="it-IT" sz="2700" i="1" dirty="0" err="1"/>
              <a:t>Edictum</a:t>
            </a:r>
            <a:r>
              <a:rPr lang="it-IT" sz="2700" i="1" dirty="0"/>
              <a:t> de </a:t>
            </a:r>
            <a:r>
              <a:rPr lang="it-IT" sz="2700" i="1" dirty="0" err="1"/>
              <a:t>Beneficiis</a:t>
            </a:r>
            <a:br>
              <a:rPr lang="it-IT" sz="2700" dirty="0"/>
            </a:br>
            <a:r>
              <a:rPr lang="it-IT" sz="2700" dirty="0"/>
              <a:t>dell’imperatore Corrado II - 1037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F78C988-5F10-4E8D-AFA1-C3D1709842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85218" y="1459249"/>
            <a:ext cx="9470998" cy="5243308"/>
          </a:xfrm>
        </p:spPr>
        <p:txBody>
          <a:bodyPr rtlCol="0">
            <a:normAutofit fontScale="25000" lnSpcReduction="20000"/>
          </a:bodyPr>
          <a:lstStyle/>
          <a:p>
            <a:pPr marL="0" indent="0">
              <a:buNone/>
              <a:defRPr/>
            </a:pPr>
            <a:endParaRPr lang="it-IT" dirty="0"/>
          </a:p>
          <a:p>
            <a:pPr marL="0" indent="0" algn="just">
              <a:buNone/>
              <a:defRPr/>
            </a:pPr>
            <a:r>
              <a:rPr lang="it-IT" sz="8800" dirty="0"/>
              <a:t>Vogliamo sia noto a tutti i fedeli della Santa Chiesa di Dio e ai nostri così presenti come futuri, che noi, al fine di riconciliare gli animi dei signori e dei “milites", si che si possano vedere sempre gli uni con gli altri concordi e servano devotamente con fedeltà e perseveranza, noi ed i loro "seniores", ordiniamo e fermamente decidiamo: che nessuno milite di vescovi, abati e abbadesse o di marchesi o conti o chiunque altro che tenga un beneficio […] non debba perdere il suo beneficio senza colpa certa e dimostrata e se non a tenore delle costituzioni dei nostri predecessori e per giudizio dei loro pari. </a:t>
            </a:r>
          </a:p>
          <a:p>
            <a:pPr marL="0" indent="0" algn="just">
              <a:buNone/>
              <a:defRPr/>
            </a:pPr>
            <a:r>
              <a:rPr lang="it-IT" sz="8800" dirty="0"/>
              <a:t>Se nascerà contesa fra signori e militi, benché i suoi pari abbiano giudicato che il milite debba essere privato del beneficio, se egli dirà che ciò fu deciso ingiustamente e per odio, manterrà il beneficio finché il signore e chi ha promossa l’accusa coi pari suoi verranno alla nostra presenza e qui la causa sarà giustamente decisa. Per i minori, invece, nel regno, le cause siano decise dinanzi al signore o dinanzi al messo nostro. </a:t>
            </a:r>
          </a:p>
          <a:p>
            <a:pPr marL="0" indent="0" algn="just">
              <a:buNone/>
              <a:defRPr/>
            </a:pPr>
            <a:r>
              <a:rPr lang="it-IT" sz="8800" dirty="0"/>
              <a:t>Ordiniamo altresì che quando un milite, fra i maggiori od i minori, lascerà questa vita terrena, il figlio suo ne erediti il beneficio.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631504" y="3177750"/>
            <a:ext cx="2592288" cy="1354162"/>
          </a:xfrm>
        </p:spPr>
        <p:txBody>
          <a:bodyPr>
            <a:normAutofit fontScale="90000"/>
          </a:bodyPr>
          <a:lstStyle/>
          <a:p>
            <a:r>
              <a:rPr lang="it-IT" dirty="0"/>
              <a:t>dissodare e disboscare</a:t>
            </a:r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5754" y="231733"/>
            <a:ext cx="7691798" cy="2850783"/>
          </a:xfrm>
        </p:spPr>
      </p:pic>
      <p:pic>
        <p:nvPicPr>
          <p:cNvPr id="5" name="Immagin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3792" y="3284242"/>
            <a:ext cx="6056461" cy="3328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9163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11496" y="829994"/>
            <a:ext cx="4786736" cy="2157830"/>
          </a:xfrm>
        </p:spPr>
        <p:txBody>
          <a:bodyPr>
            <a:normAutofit fontScale="90000"/>
          </a:bodyPr>
          <a:lstStyle/>
          <a:p>
            <a:r>
              <a:rPr lang="it-IT" dirty="0"/>
              <a:t>Il mercante:</a:t>
            </a:r>
            <a:br>
              <a:rPr lang="it-IT" dirty="0"/>
            </a:br>
            <a:br>
              <a:rPr lang="it-IT" dirty="0"/>
            </a:br>
            <a:r>
              <a:rPr lang="it-IT" dirty="0"/>
              <a:t>cambiamento sociale</a:t>
            </a:r>
            <a:br>
              <a:rPr lang="it-IT" dirty="0"/>
            </a:br>
            <a:r>
              <a:rPr lang="it-IT" dirty="0"/>
              <a:t>spazi e movimenti</a:t>
            </a:r>
            <a:br>
              <a:rPr lang="it-IT" dirty="0"/>
            </a:br>
            <a:r>
              <a:rPr lang="it-IT" dirty="0"/>
              <a:t>cultura</a:t>
            </a:r>
          </a:p>
        </p:txBody>
      </p:sp>
      <p:pic>
        <p:nvPicPr>
          <p:cNvPr id="5" name="Segnaposto contenuto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078" y="3650168"/>
            <a:ext cx="4896381" cy="3050675"/>
          </a:xfrm>
        </p:spPr>
      </p:pic>
      <p:pic>
        <p:nvPicPr>
          <p:cNvPr id="6" name="Segnaposto contenuto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2430" y="306795"/>
            <a:ext cx="5755491" cy="4431727"/>
          </a:xfrm>
        </p:spPr>
      </p:pic>
    </p:spTree>
    <p:extLst>
      <p:ext uri="{BB962C8B-B14F-4D97-AF65-F5344CB8AC3E}">
        <p14:creationId xmlns:p14="http://schemas.microsoft.com/office/powerpoint/2010/main" val="40495223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135560" y="274638"/>
            <a:ext cx="8075240" cy="451226"/>
          </a:xfrm>
        </p:spPr>
        <p:txBody>
          <a:bodyPr>
            <a:normAutofit fontScale="90000"/>
          </a:bodyPr>
          <a:lstStyle/>
          <a:p>
            <a:r>
              <a:rPr lang="it-IT" dirty="0"/>
              <a:t>La Rivoluzione commerciale</a:t>
            </a:r>
          </a:p>
        </p:txBody>
      </p:sp>
      <p:pic>
        <p:nvPicPr>
          <p:cNvPr id="8" name="Segnaposto contenuto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822" y="863380"/>
            <a:ext cx="7757870" cy="5719982"/>
          </a:xfr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B616799D-ECE7-784A-64F2-121842190430}"/>
              </a:ext>
            </a:extLst>
          </p:cNvPr>
          <p:cNvSpPr txBox="1"/>
          <p:nvPr/>
        </p:nvSpPr>
        <p:spPr>
          <a:xfrm>
            <a:off x="8243668" y="1055077"/>
            <a:ext cx="394833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dirty="0"/>
              <a:t>La via del commercio baltico:</a:t>
            </a:r>
          </a:p>
          <a:p>
            <a:r>
              <a:rPr lang="it-IT" sz="2800" dirty="0"/>
              <a:t>città della Hansa</a:t>
            </a:r>
          </a:p>
          <a:p>
            <a:endParaRPr lang="it-IT" sz="2800" dirty="0"/>
          </a:p>
          <a:p>
            <a:endParaRPr lang="it-IT" sz="2800" dirty="0"/>
          </a:p>
          <a:p>
            <a:endParaRPr lang="it-IT" sz="2800" dirty="0"/>
          </a:p>
          <a:p>
            <a:r>
              <a:rPr lang="it-IT" sz="2800" dirty="0"/>
              <a:t>Le fiere della Champagne:</a:t>
            </a:r>
          </a:p>
          <a:p>
            <a:r>
              <a:rPr lang="it-IT" sz="2800" dirty="0"/>
              <a:t>Troyes</a:t>
            </a:r>
          </a:p>
          <a:p>
            <a:r>
              <a:rPr lang="it-IT" sz="2800" dirty="0"/>
              <a:t>Provins</a:t>
            </a:r>
          </a:p>
          <a:p>
            <a:r>
              <a:rPr lang="it-IT" sz="2800" dirty="0"/>
              <a:t>Bar-sur-Aube</a:t>
            </a:r>
          </a:p>
          <a:p>
            <a:r>
              <a:rPr lang="it-IT" sz="2800" dirty="0"/>
              <a:t>Lagny</a:t>
            </a:r>
          </a:p>
        </p:txBody>
      </p:sp>
    </p:spTree>
    <p:extLst>
      <p:ext uri="{BB962C8B-B14F-4D97-AF65-F5344CB8AC3E}">
        <p14:creationId xmlns:p14="http://schemas.microsoft.com/office/powerpoint/2010/main" val="3318178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018AB82-C8F2-BC83-C2D7-89A35201EE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Il fenomeno urbano nel secolo della svolta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BFFBB0E-650E-8406-516F-CA0B1DA168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1" y="1825626"/>
            <a:ext cx="2355166" cy="2057058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it-IT" sz="2000" b="1" dirty="0"/>
              <a:t>Insediamenti in terre</a:t>
            </a:r>
          </a:p>
          <a:p>
            <a:pPr marL="0" indent="0">
              <a:buNone/>
            </a:pPr>
            <a:r>
              <a:rPr lang="it-IT" sz="2000" b="1" dirty="0"/>
              <a:t>di frontiera</a:t>
            </a:r>
          </a:p>
          <a:p>
            <a:pPr marL="0" indent="0">
              <a:buNone/>
            </a:pPr>
            <a:r>
              <a:rPr lang="it-IT" sz="2000" dirty="0"/>
              <a:t>Burgos</a:t>
            </a:r>
          </a:p>
          <a:p>
            <a:pPr marL="0" indent="0">
              <a:buNone/>
            </a:pPr>
            <a:r>
              <a:rPr lang="it-IT" sz="2000" dirty="0"/>
              <a:t>Magdeburgo</a:t>
            </a:r>
          </a:p>
          <a:p>
            <a:pPr marL="0" indent="0">
              <a:buNone/>
            </a:pPr>
            <a:r>
              <a:rPr lang="it-IT" sz="2000" dirty="0"/>
              <a:t>Lubecca</a:t>
            </a: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F2871ED6-3193-E92E-92DD-8E9D42B2355B}"/>
              </a:ext>
            </a:extLst>
          </p:cNvPr>
          <p:cNvSpPr txBox="1"/>
          <p:nvPr/>
        </p:nvSpPr>
        <p:spPr>
          <a:xfrm>
            <a:off x="3545058" y="2236861"/>
            <a:ext cx="2785403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/>
              <a:t>Città cresciute intorno a mercati o lungo vie mercantili</a:t>
            </a:r>
          </a:p>
          <a:p>
            <a:endParaRPr lang="it-IT" sz="2000" dirty="0"/>
          </a:p>
          <a:p>
            <a:r>
              <a:rPr lang="it-IT" sz="2000" dirty="0"/>
              <a:t>Bruges</a:t>
            </a:r>
          </a:p>
          <a:p>
            <a:r>
              <a:rPr lang="it-IT" sz="2000" dirty="0" err="1"/>
              <a:t>Gand</a:t>
            </a:r>
            <a:endParaRPr lang="it-IT" sz="2000" dirty="0"/>
          </a:p>
          <a:p>
            <a:r>
              <a:rPr lang="it-IT" sz="2000" dirty="0"/>
              <a:t>Montpellier</a:t>
            </a:r>
          </a:p>
          <a:p>
            <a:r>
              <a:rPr lang="it-IT" sz="2000" dirty="0"/>
              <a:t>…</a:t>
            </a:r>
          </a:p>
          <a:p>
            <a:r>
              <a:rPr lang="it-IT" sz="2000" dirty="0"/>
              <a:t>Siena</a:t>
            </a:r>
          </a:p>
          <a:p>
            <a:r>
              <a:rPr lang="it-IT" sz="2000" dirty="0"/>
              <a:t>Bolzano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D433BED9-DF05-DB48-0E29-2252EBBC8285}"/>
              </a:ext>
            </a:extLst>
          </p:cNvPr>
          <p:cNvSpPr txBox="1"/>
          <p:nvPr/>
        </p:nvSpPr>
        <p:spPr>
          <a:xfrm>
            <a:off x="7160454" y="1825626"/>
            <a:ext cx="130829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/>
              <a:t>Capitali:</a:t>
            </a:r>
          </a:p>
          <a:p>
            <a:endParaRPr lang="it-IT" sz="2000" dirty="0"/>
          </a:p>
          <a:p>
            <a:r>
              <a:rPr lang="it-IT" sz="2000" dirty="0"/>
              <a:t>Parigi</a:t>
            </a:r>
          </a:p>
          <a:p>
            <a:r>
              <a:rPr lang="it-IT" sz="2000" dirty="0"/>
              <a:t>Londra</a:t>
            </a:r>
          </a:p>
          <a:p>
            <a:r>
              <a:rPr lang="it-IT" sz="2000" dirty="0"/>
              <a:t>Praga</a:t>
            </a:r>
          </a:p>
          <a:p>
            <a:r>
              <a:rPr lang="it-IT" sz="2000" dirty="0"/>
              <a:t>Toledo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DE54359F-57EF-45CA-CC4B-6DF951D24052}"/>
              </a:ext>
            </a:extLst>
          </p:cNvPr>
          <p:cNvSpPr txBox="1"/>
          <p:nvPr/>
        </p:nvSpPr>
        <p:spPr>
          <a:xfrm>
            <a:off x="838200" y="4501662"/>
            <a:ext cx="187686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/>
              <a:t>Città antiche</a:t>
            </a:r>
          </a:p>
          <a:p>
            <a:endParaRPr lang="it-IT" sz="2000" dirty="0"/>
          </a:p>
          <a:p>
            <a:r>
              <a:rPr lang="it-IT" sz="2000" dirty="0"/>
              <a:t>Milano</a:t>
            </a:r>
          </a:p>
          <a:p>
            <a:r>
              <a:rPr lang="it-IT" sz="2000" dirty="0"/>
              <a:t>Napoli</a:t>
            </a:r>
          </a:p>
          <a:p>
            <a:r>
              <a:rPr lang="it-IT" sz="2000" dirty="0"/>
              <a:t>Colonia</a:t>
            </a:r>
          </a:p>
          <a:p>
            <a:r>
              <a:rPr lang="it-IT" sz="2000" dirty="0"/>
              <a:t>Marsiglia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665A4104-C5F4-9135-A89C-2E70237E85D6}"/>
              </a:ext>
            </a:extLst>
          </p:cNvPr>
          <p:cNvSpPr txBox="1"/>
          <p:nvPr/>
        </p:nvSpPr>
        <p:spPr>
          <a:xfrm>
            <a:off x="8989255" y="1838492"/>
            <a:ext cx="285574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/>
              <a:t>Grandi porti</a:t>
            </a:r>
          </a:p>
          <a:p>
            <a:endParaRPr lang="it-IT" sz="2000" dirty="0"/>
          </a:p>
          <a:p>
            <a:r>
              <a:rPr lang="it-IT" sz="2000" dirty="0"/>
              <a:t>Venezia</a:t>
            </a:r>
          </a:p>
          <a:p>
            <a:r>
              <a:rPr lang="it-IT" sz="2000" dirty="0"/>
              <a:t>Genova</a:t>
            </a:r>
          </a:p>
          <a:p>
            <a:r>
              <a:rPr lang="it-IT" sz="2000" dirty="0"/>
              <a:t>Pisa</a:t>
            </a:r>
          </a:p>
          <a:p>
            <a:r>
              <a:rPr lang="it-IT" sz="2000" dirty="0"/>
              <a:t>Bari</a:t>
            </a:r>
          </a:p>
          <a:p>
            <a:r>
              <a:rPr lang="it-IT" sz="2000" dirty="0"/>
              <a:t>Palermo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C383703E-9B02-6232-A1B8-24BEDEDE8334}"/>
              </a:ext>
            </a:extLst>
          </p:cNvPr>
          <p:cNvSpPr txBox="1"/>
          <p:nvPr/>
        </p:nvSpPr>
        <p:spPr>
          <a:xfrm>
            <a:off x="6937717" y="4334232"/>
            <a:ext cx="3359834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/>
              <a:t>Città del Mediterraneo</a:t>
            </a:r>
          </a:p>
          <a:p>
            <a:r>
              <a:rPr lang="it-IT" sz="2000" b="1" dirty="0"/>
              <a:t> bizantino e islamico</a:t>
            </a:r>
          </a:p>
          <a:p>
            <a:endParaRPr lang="it-IT" sz="2000" dirty="0"/>
          </a:p>
          <a:p>
            <a:r>
              <a:rPr lang="it-IT" sz="2000" dirty="0"/>
              <a:t>Costantinopoli</a:t>
            </a:r>
          </a:p>
          <a:p>
            <a:r>
              <a:rPr lang="it-IT" sz="2000" dirty="0"/>
              <a:t>Alessandria</a:t>
            </a:r>
          </a:p>
          <a:p>
            <a:r>
              <a:rPr lang="it-IT" sz="2000" dirty="0"/>
              <a:t>Siviglia</a:t>
            </a:r>
          </a:p>
          <a:p>
            <a:r>
              <a:rPr lang="it-IT" sz="2000" dirty="0"/>
              <a:t>Granada</a:t>
            </a:r>
          </a:p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1065007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>
                <a:latin typeface="Arial" panose="020B0604020202020204" pitchFamily="34" charset="0"/>
                <a:cs typeface="Arial" panose="020B0604020202020204" pitchFamily="34" charset="0"/>
              </a:rPr>
              <a:t>I comuni italiani: una storia senza inizio?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735960" y="1556793"/>
            <a:ext cx="3970784" cy="459797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it-IT" dirty="0"/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it-IT" dirty="0">
                <a:latin typeface="Arial" pitchFamily="34" charset="0"/>
                <a:cs typeface="Arial" pitchFamily="34" charset="0"/>
              </a:rPr>
              <a:t>Lucca 1081?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it-IT" dirty="0">
                <a:latin typeface="Arial" pitchFamily="34" charset="0"/>
                <a:cs typeface="Arial" pitchFamily="34" charset="0"/>
              </a:rPr>
              <a:t>Pisa 1088 circa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it-IT" dirty="0">
                <a:latin typeface="Arial" pitchFamily="34" charset="0"/>
                <a:cs typeface="Arial" pitchFamily="34" charset="0"/>
              </a:rPr>
              <a:t>Asti 1093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it-IT" dirty="0">
                <a:latin typeface="Arial" pitchFamily="34" charset="0"/>
                <a:cs typeface="Arial" pitchFamily="34" charset="0"/>
              </a:rPr>
              <a:t>Milano 1097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it-IT" dirty="0">
                <a:latin typeface="Arial" pitchFamily="34" charset="0"/>
                <a:cs typeface="Arial" pitchFamily="34" charset="0"/>
              </a:rPr>
              <a:t>Arezzo 1098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it-IT" dirty="0">
                <a:latin typeface="Arial" pitchFamily="34" charset="0"/>
                <a:cs typeface="Arial" pitchFamily="34" charset="0"/>
              </a:rPr>
              <a:t>Genova 1099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it-IT" dirty="0">
                <a:latin typeface="Arial" pitchFamily="34" charset="0"/>
                <a:cs typeface="Arial" pitchFamily="34" charset="0"/>
              </a:rPr>
              <a:t>Pistoia e Ferrara 1105 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it-IT" dirty="0">
                <a:latin typeface="Arial" pitchFamily="34" charset="0"/>
                <a:cs typeface="Arial" pitchFamily="34" charset="0"/>
              </a:rPr>
              <a:t>Cremona 1112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it-IT" dirty="0">
                <a:latin typeface="Arial" pitchFamily="34" charset="0"/>
                <a:cs typeface="Arial" pitchFamily="34" charset="0"/>
              </a:rPr>
              <a:t>Bologna 1113</a:t>
            </a:r>
          </a:p>
          <a:p>
            <a:pPr marL="0" indent="0">
              <a:spcBef>
                <a:spcPts val="0"/>
              </a:spcBef>
              <a:spcAft>
                <a:spcPts val="600"/>
              </a:spcAft>
              <a:buNone/>
            </a:pPr>
            <a:r>
              <a:rPr lang="it-IT" dirty="0">
                <a:latin typeface="Arial" pitchFamily="34" charset="0"/>
                <a:cs typeface="Arial" pitchFamily="34" charset="0"/>
              </a:rPr>
              <a:t>Siena 1125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2482636" y="3140968"/>
            <a:ext cx="30243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i="1" dirty="0">
                <a:latin typeface="Arial" panose="020B0604020202020204" pitchFamily="34" charset="0"/>
                <a:cs typeface="Arial" panose="020B0604020202020204" pitchFamily="34" charset="0"/>
              </a:rPr>
              <a:t>..</a:t>
            </a:r>
            <a:r>
              <a:rPr lang="it-IT" sz="3200" i="1" dirty="0" err="1">
                <a:latin typeface="Arial" panose="020B0604020202020204" pitchFamily="34" charset="0"/>
                <a:cs typeface="Arial" panose="020B0604020202020204" pitchFamily="34" charset="0"/>
              </a:rPr>
              <a:t>presentibus</a:t>
            </a:r>
            <a:r>
              <a:rPr lang="it-IT" sz="32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it-IT" sz="3200" i="1" dirty="0" err="1">
                <a:latin typeface="Arial" panose="020B0604020202020204" pitchFamily="34" charset="0"/>
                <a:cs typeface="Arial" panose="020B0604020202020204" pitchFamily="34" charset="0"/>
              </a:rPr>
              <a:t>consulibus</a:t>
            </a:r>
            <a:r>
              <a:rPr lang="it-IT" sz="3200" i="1" dirty="0">
                <a:latin typeface="Arial" panose="020B0604020202020204" pitchFamily="34" charset="0"/>
                <a:cs typeface="Arial" panose="020B0604020202020204" pitchFamily="34" charset="0"/>
              </a:rPr>
              <a:t>…</a:t>
            </a:r>
          </a:p>
        </p:txBody>
      </p:sp>
    </p:spTree>
    <p:extLst>
      <p:ext uri="{BB962C8B-B14F-4D97-AF65-F5344CB8AC3E}">
        <p14:creationId xmlns:p14="http://schemas.microsoft.com/office/powerpoint/2010/main" val="34142555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3720ED6-25DD-4F30-1D51-D37AFEBE3A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it-IT" dirty="0"/>
              <a:t>L’età ottoniana: un potere ‘sacrale’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AED994E-49D3-5C09-5156-1365D9449BA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0651" y="2973489"/>
            <a:ext cx="4268821" cy="30965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i="1" dirty="0" err="1"/>
              <a:t>Privilegium</a:t>
            </a:r>
            <a:r>
              <a:rPr lang="it-IT" i="1" dirty="0"/>
              <a:t> </a:t>
            </a:r>
            <a:r>
              <a:rPr lang="it-IT" i="1" dirty="0" err="1"/>
              <a:t>Othonis</a:t>
            </a:r>
            <a:endParaRPr lang="it-IT" i="1" dirty="0"/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/>
              <a:t>I vescovi e l’Impero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r>
              <a:rPr lang="it-IT" dirty="0"/>
              <a:t>Chiese e monasteri ‘privati’</a:t>
            </a:r>
          </a:p>
        </p:txBody>
      </p:sp>
      <p:pic>
        <p:nvPicPr>
          <p:cNvPr id="1026" name="Picture 2" descr="undefined">
            <a:extLst>
              <a:ext uri="{FF2B5EF4-FFF2-40B4-BE49-F238E27FC236}">
                <a16:creationId xmlns:a16="http://schemas.microsoft.com/office/drawing/2014/main" id="{03AFD2BE-8E5B-F69B-6B54-502A2887DB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8474" y="1757093"/>
            <a:ext cx="4186563" cy="4735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0007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2226572-7472-CB6F-2301-805FAC94DA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802194"/>
          </a:xfrm>
        </p:spPr>
        <p:txBody>
          <a:bodyPr/>
          <a:lstStyle/>
          <a:p>
            <a:r>
              <a:rPr lang="it-IT" dirty="0"/>
              <a:t>Novità monastiche e papali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0AF2791C-E96C-DC02-8589-DC7B2F38AC7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91237" y="938931"/>
            <a:ext cx="6028753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dirty="0"/>
              <a:t>Cluny   -  </a:t>
            </a:r>
            <a:r>
              <a:rPr lang="it-IT" i="1" dirty="0"/>
              <a:t>Pax Dei</a:t>
            </a:r>
          </a:p>
          <a:p>
            <a:pPr marL="0" indent="0">
              <a:buNone/>
            </a:pPr>
            <a:endParaRPr lang="it-IT" i="1" dirty="0"/>
          </a:p>
          <a:p>
            <a:pPr marL="0" indent="0">
              <a:buNone/>
            </a:pPr>
            <a:r>
              <a:rPr lang="it-IT" dirty="0"/>
              <a:t>La Riforma:  </a:t>
            </a:r>
            <a:r>
              <a:rPr lang="it-IT" i="1" dirty="0"/>
              <a:t>Simonia , Nicolaismo</a:t>
            </a:r>
          </a:p>
          <a:p>
            <a:pPr marL="0" indent="0">
              <a:buNone/>
            </a:pPr>
            <a:endParaRPr lang="it-IT" i="1" dirty="0"/>
          </a:p>
          <a:p>
            <a:pPr marL="0" indent="0">
              <a:buNone/>
            </a:pPr>
            <a:r>
              <a:rPr lang="it-IT" dirty="0"/>
              <a:t>La pataria</a:t>
            </a:r>
          </a:p>
          <a:p>
            <a:pPr marL="0" indent="0">
              <a:buNone/>
            </a:pPr>
            <a:r>
              <a:rPr lang="it-IT" dirty="0"/>
              <a:t>Il monachesimo ‘nuovo’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CE4D7BFC-B990-B99E-126C-0438E1ABB8B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4347" y="1245140"/>
            <a:ext cx="5623299" cy="4711413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394EDE10-F1E3-AD5D-48F8-CF21146822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30504" y="4159370"/>
            <a:ext cx="4507149" cy="2535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35028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La Lotta per le investiture</a:t>
            </a:r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6428" y="1576247"/>
            <a:ext cx="4612119" cy="4680520"/>
          </a:xfrm>
        </p:spPr>
      </p:pic>
      <p:sp>
        <p:nvSpPr>
          <p:cNvPr id="5" name="CasellaDiTesto 4"/>
          <p:cNvSpPr txBox="1"/>
          <p:nvPr/>
        </p:nvSpPr>
        <p:spPr>
          <a:xfrm>
            <a:off x="6998096" y="14929"/>
            <a:ext cx="4355704" cy="66479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dirty="0"/>
          </a:p>
          <a:p>
            <a:r>
              <a:rPr lang="it-IT" sz="2400" dirty="0"/>
              <a:t>1073-1085: pontificato di Gregorio VII</a:t>
            </a:r>
          </a:p>
          <a:p>
            <a:endParaRPr lang="it-IT" sz="2400" dirty="0"/>
          </a:p>
          <a:p>
            <a:r>
              <a:rPr lang="it-IT" sz="2400" dirty="0"/>
              <a:t>conflitto con Enrico IV</a:t>
            </a:r>
          </a:p>
          <a:p>
            <a:r>
              <a:rPr lang="it-IT" sz="2400" dirty="0"/>
              <a:t>1096: Prima Crociata</a:t>
            </a:r>
          </a:p>
          <a:p>
            <a:endParaRPr lang="it-IT" sz="2400" dirty="0"/>
          </a:p>
          <a:p>
            <a:endParaRPr lang="it-IT" sz="2400" dirty="0"/>
          </a:p>
          <a:p>
            <a:r>
              <a:rPr lang="it-IT" sz="2400" dirty="0"/>
              <a:t>1122: Concordato di Worms</a:t>
            </a:r>
          </a:p>
          <a:p>
            <a:endParaRPr lang="it-IT" sz="2400" dirty="0"/>
          </a:p>
          <a:p>
            <a:r>
              <a:rPr lang="it-IT" sz="2400" dirty="0"/>
              <a:t>La Chiesa ‘post-Gregoriana’:</a:t>
            </a:r>
          </a:p>
          <a:p>
            <a:r>
              <a:rPr lang="it-IT" sz="2400" dirty="0"/>
              <a:t>I concili lateranensi</a:t>
            </a:r>
          </a:p>
          <a:p>
            <a:r>
              <a:rPr lang="it-IT" sz="2400" dirty="0"/>
              <a:t>1123</a:t>
            </a:r>
          </a:p>
          <a:p>
            <a:r>
              <a:rPr lang="it-IT" sz="2400" dirty="0"/>
              <a:t>1139</a:t>
            </a:r>
          </a:p>
          <a:p>
            <a:r>
              <a:rPr lang="it-IT" sz="2400" dirty="0"/>
              <a:t>1179</a:t>
            </a:r>
          </a:p>
          <a:p>
            <a:r>
              <a:rPr lang="it-IT" sz="2400" dirty="0"/>
              <a:t>1215</a:t>
            </a:r>
          </a:p>
          <a:p>
            <a:endParaRPr lang="it-IT" sz="2400" dirty="0"/>
          </a:p>
          <a:p>
            <a:r>
              <a:rPr lang="it-IT" sz="2400" dirty="0"/>
              <a:t>‘cristianizzazione’ della società?</a:t>
            </a:r>
          </a:p>
        </p:txBody>
      </p:sp>
    </p:spTree>
    <p:extLst>
      <p:ext uri="{BB962C8B-B14F-4D97-AF65-F5344CB8AC3E}">
        <p14:creationId xmlns:p14="http://schemas.microsoft.com/office/powerpoint/2010/main" val="21394481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928468" y="692696"/>
            <a:ext cx="9282332" cy="1143000"/>
          </a:xfrm>
        </p:spPr>
        <p:txBody>
          <a:bodyPr>
            <a:normAutofit/>
          </a:bodyPr>
          <a:lstStyle/>
          <a:p>
            <a:r>
              <a:rPr lang="it-IT" dirty="0"/>
              <a:t>Cristiani e musulmani nel Mediterraneo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1981200" y="2276872"/>
            <a:ext cx="8229600" cy="3888432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it-IT" dirty="0"/>
              <a:t>Sardegna (</a:t>
            </a:r>
            <a:r>
              <a:rPr lang="it-IT" dirty="0" err="1"/>
              <a:t>Mujahid</a:t>
            </a:r>
            <a:r>
              <a:rPr lang="it-IT" dirty="0"/>
              <a:t>) 1015-1016</a:t>
            </a:r>
          </a:p>
          <a:p>
            <a:pPr marL="0" indent="0">
              <a:buNone/>
            </a:pPr>
            <a:r>
              <a:rPr lang="it-IT" dirty="0"/>
              <a:t>					</a:t>
            </a:r>
            <a:r>
              <a:rPr lang="it-IT" dirty="0" err="1"/>
              <a:t>Reinos</a:t>
            </a:r>
            <a:r>
              <a:rPr lang="it-IT" dirty="0"/>
              <a:t> de Taifas 1031</a:t>
            </a:r>
          </a:p>
          <a:p>
            <a:pPr marL="0" indent="0">
              <a:buNone/>
            </a:pPr>
            <a:r>
              <a:rPr lang="it-IT" i="1" dirty="0"/>
              <a:t>Palermo</a:t>
            </a:r>
            <a:r>
              <a:rPr lang="it-IT" dirty="0"/>
              <a:t> 1064</a:t>
            </a:r>
          </a:p>
          <a:p>
            <a:pPr marL="0" indent="0">
              <a:buNone/>
            </a:pPr>
            <a:r>
              <a:rPr lang="it-IT" dirty="0"/>
              <a:t>Sicilia 1061-1091</a:t>
            </a:r>
          </a:p>
          <a:p>
            <a:pPr marL="0" indent="0">
              <a:buNone/>
            </a:pPr>
            <a:r>
              <a:rPr lang="it-IT" dirty="0"/>
              <a:t>					Toledo 1085</a:t>
            </a:r>
          </a:p>
          <a:p>
            <a:pPr marL="0" indent="0">
              <a:buNone/>
            </a:pPr>
            <a:r>
              <a:rPr lang="it-IT" dirty="0" err="1"/>
              <a:t>Mahdya</a:t>
            </a:r>
            <a:r>
              <a:rPr lang="it-IT" dirty="0"/>
              <a:t> 1087</a:t>
            </a:r>
          </a:p>
          <a:p>
            <a:pPr marL="0" indent="0">
              <a:buNone/>
            </a:pPr>
            <a:r>
              <a:rPr lang="it-IT" dirty="0"/>
              <a:t>[Gerusalemme 1099]</a:t>
            </a:r>
          </a:p>
          <a:p>
            <a:pPr marL="0" indent="0">
              <a:buNone/>
            </a:pPr>
            <a:r>
              <a:rPr lang="it-IT" dirty="0"/>
              <a:t>Maiorca 1114</a:t>
            </a:r>
          </a:p>
        </p:txBody>
      </p:sp>
    </p:spTree>
    <p:extLst>
      <p:ext uri="{BB962C8B-B14F-4D97-AF65-F5344CB8AC3E}">
        <p14:creationId xmlns:p14="http://schemas.microsoft.com/office/powerpoint/2010/main" val="21313817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magine 2">
            <a:extLst>
              <a:ext uri="{FF2B5EF4-FFF2-40B4-BE49-F238E27FC236}">
                <a16:creationId xmlns:a16="http://schemas.microsoft.com/office/drawing/2014/main" id="{8A1CD65A-0281-417D-A9D2-EE02D9ABC2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0813" y="0"/>
            <a:ext cx="861037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73982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529227" y="1916832"/>
            <a:ext cx="3877127" cy="3672408"/>
          </a:xfrm>
        </p:spPr>
        <p:txBody>
          <a:bodyPr>
            <a:normAutofit/>
          </a:bodyPr>
          <a:lstStyle/>
          <a:p>
            <a:r>
              <a:rPr lang="it-IT" b="1" dirty="0"/>
              <a:t>Gli Stati crociati</a:t>
            </a:r>
            <a:br>
              <a:rPr lang="it-IT" dirty="0"/>
            </a:br>
            <a:br>
              <a:rPr lang="it-IT" dirty="0"/>
            </a:br>
            <a:r>
              <a:rPr lang="it-IT" sz="3600" dirty="0"/>
              <a:t>Gerusalemme 1099</a:t>
            </a:r>
            <a:br>
              <a:rPr lang="it-IT" sz="3600" dirty="0"/>
            </a:br>
            <a:r>
              <a:rPr lang="it-IT" sz="3600" dirty="0" err="1"/>
              <a:t>Hattin</a:t>
            </a:r>
            <a:r>
              <a:rPr lang="it-IT" sz="3600" dirty="0"/>
              <a:t> 1187</a:t>
            </a:r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640" y="59914"/>
            <a:ext cx="4887103" cy="6798086"/>
          </a:xfrm>
        </p:spPr>
      </p:pic>
    </p:spTree>
    <p:extLst>
      <p:ext uri="{BB962C8B-B14F-4D97-AF65-F5344CB8AC3E}">
        <p14:creationId xmlns:p14="http://schemas.microsoft.com/office/powerpoint/2010/main" val="10541634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11741" y="0"/>
            <a:ext cx="10515600" cy="1325563"/>
          </a:xfrm>
        </p:spPr>
        <p:txBody>
          <a:bodyPr/>
          <a:lstStyle/>
          <a:p>
            <a:pPr algn="ctr"/>
            <a:r>
              <a:rPr lang="it-IT" dirty="0"/>
              <a:t>I Normanni in Italia</a:t>
            </a:r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9747" y="1325563"/>
            <a:ext cx="7447797" cy="5388017"/>
          </a:xfrm>
        </p:spPr>
      </p:pic>
    </p:spTree>
    <p:extLst>
      <p:ext uri="{BB962C8B-B14F-4D97-AF65-F5344CB8AC3E}">
        <p14:creationId xmlns:p14="http://schemas.microsoft.com/office/powerpoint/2010/main" val="11280897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999423" y="1165994"/>
            <a:ext cx="3132348" cy="4526012"/>
          </a:xfrm>
        </p:spPr>
        <p:txBody>
          <a:bodyPr>
            <a:normAutofit/>
          </a:bodyPr>
          <a:lstStyle/>
          <a:p>
            <a:r>
              <a:rPr lang="it-IT" b="1" dirty="0"/>
              <a:t>Il regno normanno:</a:t>
            </a:r>
            <a:br>
              <a:rPr lang="it-IT" b="1" dirty="0"/>
            </a:br>
            <a:br>
              <a:rPr lang="it-IT" dirty="0"/>
            </a:br>
            <a:r>
              <a:rPr lang="it-IT" sz="2700" dirty="0"/>
              <a:t>Ruggero II </a:t>
            </a:r>
            <a:br>
              <a:rPr lang="it-IT" sz="2700" dirty="0"/>
            </a:br>
            <a:r>
              <a:rPr lang="it-IT" sz="2700" dirty="0"/>
              <a:t>1130-1154</a:t>
            </a:r>
            <a:br>
              <a:rPr lang="it-IT" sz="2700" dirty="0"/>
            </a:br>
            <a:r>
              <a:rPr lang="it-IT" sz="2700" dirty="0"/>
              <a:t>Guglielmo I </a:t>
            </a:r>
            <a:r>
              <a:rPr lang="it-IT" sz="2700" i="1" dirty="0"/>
              <a:t>il Malo </a:t>
            </a:r>
            <a:r>
              <a:rPr lang="it-IT" sz="2700" dirty="0"/>
              <a:t>1154-1166</a:t>
            </a:r>
            <a:br>
              <a:rPr lang="it-IT" sz="2700" dirty="0"/>
            </a:br>
            <a:r>
              <a:rPr lang="it-IT" sz="2700" dirty="0"/>
              <a:t>Guglielmo II </a:t>
            </a:r>
            <a:r>
              <a:rPr lang="it-IT" sz="2700" i="1" dirty="0"/>
              <a:t>il Buono </a:t>
            </a:r>
            <a:r>
              <a:rPr lang="it-IT" sz="2700" dirty="0"/>
              <a:t>1166-1189</a:t>
            </a:r>
            <a:br>
              <a:rPr lang="it-IT" sz="2700" dirty="0"/>
            </a:br>
            <a:endParaRPr lang="it-IT" sz="2700" dirty="0"/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1199" y="1"/>
            <a:ext cx="4761379" cy="6849257"/>
          </a:xfrm>
        </p:spPr>
      </p:pic>
    </p:spTree>
    <p:extLst>
      <p:ext uri="{BB962C8B-B14F-4D97-AF65-F5344CB8AC3E}">
        <p14:creationId xmlns:p14="http://schemas.microsoft.com/office/powerpoint/2010/main" val="357964275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1071</Words>
  <Application>Microsoft Office PowerPoint</Application>
  <PresentationFormat>Widescreen</PresentationFormat>
  <Paragraphs>123</Paragraphs>
  <Slides>18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18</vt:i4>
      </vt:variant>
    </vt:vector>
  </HeadingPairs>
  <TitlesOfParts>
    <vt:vector size="22" baseType="lpstr">
      <vt:lpstr>Arial</vt:lpstr>
      <vt:lpstr>Calibri</vt:lpstr>
      <vt:lpstr>Calibri Light</vt:lpstr>
      <vt:lpstr>Tema di Office</vt:lpstr>
      <vt:lpstr>Lorenzo Tanzini Storia medievale</vt:lpstr>
      <vt:lpstr>L’età ottoniana: un potere ‘sacrale’</vt:lpstr>
      <vt:lpstr>Novità monastiche e papali</vt:lpstr>
      <vt:lpstr>La Lotta per le investiture</vt:lpstr>
      <vt:lpstr>Cristiani e musulmani nel Mediterraneo</vt:lpstr>
      <vt:lpstr>Presentazione standard di PowerPoint</vt:lpstr>
      <vt:lpstr>Gli Stati crociati  Gerusalemme 1099 Hattin 1187</vt:lpstr>
      <vt:lpstr>I Normanni in Italia</vt:lpstr>
      <vt:lpstr>Il regno normanno:  Ruggero II  1130-1154 Guglielmo I il Malo 1154-1166 Guglielmo II il Buono 1166-1189 </vt:lpstr>
      <vt:lpstr>Pisa e Genova nel giudizio degli scrittori musulmani (secolo XII)</vt:lpstr>
      <vt:lpstr>Pisa e Genova nel giudizio degli scrittori musulmani (secolo XII)</vt:lpstr>
      <vt:lpstr>I rituali della società  ‘cavalleresca’</vt:lpstr>
      <vt:lpstr>Constitutio de Feudis – Edictum de Beneficiis dell’imperatore Corrado II - 1037</vt:lpstr>
      <vt:lpstr>dissodare e disboscare</vt:lpstr>
      <vt:lpstr>Il mercante:  cambiamento sociale spazi e movimenti cultura</vt:lpstr>
      <vt:lpstr>La Rivoluzione commerciale</vt:lpstr>
      <vt:lpstr>Il fenomeno urbano nel secolo della svolta</vt:lpstr>
      <vt:lpstr>I comuni italiani: una storia senza inizio?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Lorenzo Tanzini Storia medievale</dc:title>
  <dc:creator>lorenzo</dc:creator>
  <cp:lastModifiedBy>Utente</cp:lastModifiedBy>
  <cp:revision>20</cp:revision>
  <dcterms:created xsi:type="dcterms:W3CDTF">2021-10-27T08:38:30Z</dcterms:created>
  <dcterms:modified xsi:type="dcterms:W3CDTF">2024-09-04T07:29:15Z</dcterms:modified>
</cp:coreProperties>
</file>