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E5B5A03-9DC0-47A9-BC46-BB55677C0EA8}" type="datetimeFigureOut">
              <a:rPr lang="it-IT" smtClean="0"/>
              <a:t>13/10/2024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37612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E5B5A03-9DC0-47A9-BC46-BB55677C0EA8}" type="datetimeFigureOut">
              <a:rPr lang="it-IT" smtClean="0"/>
              <a:t>13/10/2024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3518373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E5B5A03-9DC0-47A9-BC46-BB55677C0EA8}" type="datetimeFigureOut">
              <a:rPr lang="it-IT" smtClean="0"/>
              <a:t>13/10/2024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1340724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E5B5A03-9DC0-47A9-BC46-BB55677C0EA8}" type="datetimeFigureOut">
              <a:rPr lang="it-IT" smtClean="0"/>
              <a:t>13/10/2024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3184956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E5B5A03-9DC0-47A9-BC46-BB55677C0EA8}" type="datetimeFigureOut">
              <a:rPr lang="it-IT" smtClean="0"/>
              <a:t>13/10/2024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2680537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E5B5A03-9DC0-47A9-BC46-BB55677C0EA8}" type="datetimeFigureOut">
              <a:rPr lang="it-IT" smtClean="0"/>
              <a:t>13/10/2024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1376029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E5B5A03-9DC0-47A9-BC46-BB55677C0EA8}" type="datetimeFigureOut">
              <a:rPr lang="it-IT" smtClean="0"/>
              <a:t>13/10/2024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330967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E5B5A03-9DC0-47A9-BC46-BB55677C0EA8}" type="datetimeFigureOut">
              <a:rPr lang="it-IT" smtClean="0"/>
              <a:t>13/10/2024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3434119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E5B5A03-9DC0-47A9-BC46-BB55677C0EA8}" type="datetimeFigureOut">
              <a:rPr lang="it-IT" smtClean="0"/>
              <a:t>13/10/2024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112935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E5B5A03-9DC0-47A9-BC46-BB55677C0EA8}" type="datetimeFigureOut">
              <a:rPr lang="it-IT" smtClean="0"/>
              <a:t>13/10/2024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370830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E5B5A03-9DC0-47A9-BC46-BB55677C0EA8}" type="datetimeFigureOut">
              <a:rPr lang="it-IT" smtClean="0"/>
              <a:t>13/10/2024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152F820-C5B6-43B6-86A1-213CE8B4D802}" type="slidenum">
              <a:rPr lang="it-IT" smtClean="0"/>
              <a:t>‹N›</a:t>
            </a:fld>
            <a:endParaRPr lang="it-IT"/>
          </a:p>
        </p:txBody>
      </p:sp>
    </p:spTree>
    <p:extLst>
      <p:ext uri="{BB962C8B-B14F-4D97-AF65-F5344CB8AC3E}">
        <p14:creationId xmlns:p14="http://schemas.microsoft.com/office/powerpoint/2010/main" val="412979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5B5A03-9DC0-47A9-BC46-BB55677C0EA8}" type="datetimeFigureOut">
              <a:rPr lang="it-IT" smtClean="0"/>
              <a:t>13/10/2024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52F820-C5B6-43B6-86A1-213CE8B4D802}" type="slidenum">
              <a:rPr lang="it-IT" smtClean="0"/>
              <a:t>‹N›</a:t>
            </a:fld>
            <a:endParaRPr lang="it-IT"/>
          </a:p>
        </p:txBody>
      </p:sp>
    </p:spTree>
    <p:extLst>
      <p:ext uri="{BB962C8B-B14F-4D97-AF65-F5344CB8AC3E}">
        <p14:creationId xmlns:p14="http://schemas.microsoft.com/office/powerpoint/2010/main" val="566599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2" name="Rettangolo 21">
            <a:extLst>
              <a:ext uri="{FF2B5EF4-FFF2-40B4-BE49-F238E27FC236}">
                <a16:creationId xmlns:a16="http://schemas.microsoft.com/office/drawing/2014/main" xmlns="" id="{A9286AD2-18A9-4868-A4E3-7A2097A2081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itolo 1">
            <a:extLst>
              <a:ext uri="{FF2B5EF4-FFF2-40B4-BE49-F238E27FC236}">
                <a16:creationId xmlns:a16="http://schemas.microsoft.com/office/drawing/2014/main" xmlns="" id="{78FD68DA-43BA-4508-8DE2-BA9BB7B2FA5B}"/>
              </a:ext>
            </a:extLst>
          </p:cNvPr>
          <p:cNvSpPr>
            <a:spLocks noGrp="1"/>
          </p:cNvSpPr>
          <p:nvPr>
            <p:ph type="ctrTitle"/>
          </p:nvPr>
        </p:nvSpPr>
        <p:spPr>
          <a:xfrm>
            <a:off x="5289754" y="639097"/>
            <a:ext cx="6253317" cy="3686015"/>
          </a:xfrm>
        </p:spPr>
        <p:txBody>
          <a:bodyPr rtlCol="0">
            <a:normAutofit/>
          </a:bodyPr>
          <a:lstStyle/>
          <a:p>
            <a:pPr rtl="0"/>
            <a:r>
              <a:rPr lang="it-IT" sz="5300" dirty="0"/>
              <a:t>Conflitto politico e edizione dei testi: il caso del Quaderno 13 di Antonio Gramsci</a:t>
            </a:r>
            <a:endParaRPr lang="it" sz="5300" dirty="0"/>
          </a:p>
        </p:txBody>
      </p:sp>
      <p:sp>
        <p:nvSpPr>
          <p:cNvPr id="3" name="Sottotitolo 2">
            <a:extLst>
              <a:ext uri="{FF2B5EF4-FFF2-40B4-BE49-F238E27FC236}">
                <a16:creationId xmlns:a16="http://schemas.microsoft.com/office/drawing/2014/main" xmlns="" id="{A8E9CFF2-3777-4FF4-A759-8491175B0B7C}"/>
              </a:ext>
            </a:extLst>
          </p:cNvPr>
          <p:cNvSpPr>
            <a:spLocks noGrp="1"/>
          </p:cNvSpPr>
          <p:nvPr>
            <p:ph type="subTitle" idx="1"/>
          </p:nvPr>
        </p:nvSpPr>
        <p:spPr>
          <a:xfrm>
            <a:off x="5289753" y="4672739"/>
            <a:ext cx="6269347" cy="1021498"/>
          </a:xfrm>
        </p:spPr>
        <p:txBody>
          <a:bodyPr rtlCol="0">
            <a:normAutofit/>
          </a:bodyPr>
          <a:lstStyle/>
          <a:p>
            <a:pPr rtl="0"/>
            <a:r>
              <a:rPr lang="it" sz="1300" cap="none" dirty="0">
                <a:solidFill>
                  <a:schemeClr val="tx1">
                    <a:lumMod val="85000"/>
                    <a:lumOff val="15000"/>
                  </a:schemeClr>
                </a:solidFill>
              </a:rPr>
              <a:t>Università degli studi di Cagliari</a:t>
            </a:r>
          </a:p>
          <a:p>
            <a:pPr rtl="0"/>
            <a:r>
              <a:rPr lang="it" sz="1300" cap="none" dirty="0">
                <a:solidFill>
                  <a:schemeClr val="tx1">
                    <a:lumMod val="85000"/>
                    <a:lumOff val="15000"/>
                  </a:schemeClr>
                </a:solidFill>
              </a:rPr>
              <a:t>Corso di studi in </a:t>
            </a:r>
            <a:r>
              <a:rPr lang="it" sz="1300" i="1" cap="none" dirty="0">
                <a:solidFill>
                  <a:schemeClr val="tx1">
                    <a:lumMod val="85000"/>
                    <a:lumOff val="15000"/>
                  </a:schemeClr>
                </a:solidFill>
              </a:rPr>
              <a:t>Giornalismo e informazione web</a:t>
            </a:r>
            <a:r>
              <a:rPr lang="it" sz="1300" cap="none" dirty="0">
                <a:solidFill>
                  <a:schemeClr val="tx1">
                    <a:lumMod val="85000"/>
                    <a:lumOff val="15000"/>
                  </a:schemeClr>
                </a:solidFill>
              </a:rPr>
              <a:t/>
            </a:r>
            <a:br>
              <a:rPr lang="it" sz="1300" cap="none" dirty="0">
                <a:solidFill>
                  <a:schemeClr val="tx1">
                    <a:lumMod val="85000"/>
                    <a:lumOff val="15000"/>
                  </a:schemeClr>
                </a:solidFill>
              </a:rPr>
            </a:br>
            <a:r>
              <a:rPr lang="it" sz="1300" cap="none" dirty="0">
                <a:solidFill>
                  <a:schemeClr val="tx1">
                    <a:lumMod val="85000"/>
                    <a:lumOff val="15000"/>
                  </a:schemeClr>
                </a:solidFill>
              </a:rPr>
              <a:t>A.A. 2024-2025 </a:t>
            </a:r>
          </a:p>
        </p:txBody>
      </p:sp>
      <p:pic>
        <p:nvPicPr>
          <p:cNvPr id="5" name="Immagine 4" descr="Immagine con edificio, sedia, panca, lato&#10;&#10;Descrizione generata automaticamente">
            <a:extLst>
              <a:ext uri="{FF2B5EF4-FFF2-40B4-BE49-F238E27FC236}">
                <a16:creationId xmlns:a16="http://schemas.microsoft.com/office/drawing/2014/main" xmlns="" id="{282CF6DD-7FE8-4063-9551-1B7BBCE92AB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Connettore diritto 23">
            <a:extLst>
              <a:ext uri="{FF2B5EF4-FFF2-40B4-BE49-F238E27FC236}">
                <a16:creationId xmlns:a16="http://schemas.microsoft.com/office/drawing/2014/main" xmlns="" id="{E7A7CD63-7EC3-44F3-95D0-595C4019FF24}"/>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6571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nchor="ctr">
            <a:normAutofit/>
          </a:bodyPr>
          <a:lstStyle/>
          <a:p>
            <a:pPr algn="ctr"/>
            <a:r>
              <a:rPr lang="it-IT" dirty="0" smtClean="0"/>
              <a:t>Due episodi sospetti </a:t>
            </a:r>
            <a:endParaRPr lang="it-IT" dirty="0"/>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097280" y="1953051"/>
            <a:ext cx="9790544" cy="4062651"/>
          </a:xfrm>
          <a:prstGeom prst="rect">
            <a:avLst/>
          </a:prstGeom>
          <a:noFill/>
        </p:spPr>
        <p:txBody>
          <a:bodyPr wrap="square" rtlCol="0" anchor="t">
            <a:spAutoFit/>
          </a:bodyPr>
          <a:lstStyle/>
          <a:p>
            <a:endParaRPr lang="it-IT" dirty="0"/>
          </a:p>
          <a:p>
            <a:endParaRPr lang="it-IT" dirty="0"/>
          </a:p>
          <a:p>
            <a:pPr>
              <a:spcBef>
                <a:spcPts val="1800"/>
              </a:spcBef>
            </a:pPr>
            <a:r>
              <a:rPr lang="it-IT" sz="1600" b="1" dirty="0"/>
              <a:t>«</a:t>
            </a:r>
            <a:r>
              <a:rPr lang="it-IT" sz="1600" b="1" i="1" dirty="0"/>
              <a:t>E così la sua volontà è che sia tu a ricevere questi manoscritti, </a:t>
            </a:r>
            <a:r>
              <a:rPr lang="it-IT" sz="1600" b="1" i="1" u="sng" dirty="0"/>
              <a:t>e non la sezione italiana</a:t>
            </a:r>
            <a:r>
              <a:rPr lang="it-IT" sz="1600" b="1" i="1" dirty="0"/>
              <a:t>, capisci mia cara? Tu devi ricevere tutto per intero e non affidare nulla a nessuno almeno finché il suo amico Piero non avrà espresso il suo parere sul modo in cui queste opere di Antonio devono essere ordinate  e utilizzate nel loro pieno valore</a:t>
            </a:r>
            <a:r>
              <a:rPr lang="it-IT" sz="1600" b="1" dirty="0"/>
              <a:t>»</a:t>
            </a:r>
          </a:p>
          <a:p>
            <a:pPr>
              <a:spcBef>
                <a:spcPts val="1800"/>
              </a:spcBef>
            </a:pPr>
            <a:r>
              <a:rPr lang="it-IT" sz="1600" b="1" dirty="0"/>
              <a:t>Lettera di Tania </a:t>
            </a:r>
            <a:r>
              <a:rPr lang="it-IT" sz="1600" b="1" dirty="0" err="1"/>
              <a:t>Schucht</a:t>
            </a:r>
            <a:r>
              <a:rPr lang="it-IT" sz="1600" b="1" dirty="0"/>
              <a:t> a Giulia </a:t>
            </a:r>
            <a:r>
              <a:rPr lang="it-IT" sz="1600" b="1" dirty="0" err="1"/>
              <a:t>Schucht</a:t>
            </a:r>
            <a:r>
              <a:rPr lang="it-IT" sz="1600" b="1" dirty="0"/>
              <a:t> , 5 maggio 1937 </a:t>
            </a:r>
          </a:p>
          <a:p>
            <a:pPr>
              <a:spcBef>
                <a:spcPts val="1800"/>
              </a:spcBef>
            </a:pPr>
            <a:r>
              <a:rPr lang="it-IT" sz="1600" b="1" dirty="0"/>
              <a:t>Gramsci individua la moglie Giulia come custode e Piero Sraffa come curatore. Esclude Togliatti.</a:t>
            </a:r>
          </a:p>
          <a:p>
            <a:pPr>
              <a:spcBef>
                <a:spcPts val="1800"/>
              </a:spcBef>
            </a:pPr>
            <a:r>
              <a:rPr lang="it-IT" sz="1600" b="1" dirty="0"/>
              <a:t>Togliatti si accorda con Sraffa, controlla Giulia e diviene custode e curatore.</a:t>
            </a:r>
            <a:endParaRPr lang="it-IT" sz="1600" dirty="0"/>
          </a:p>
          <a:p>
            <a:endParaRPr lang="it-IT" sz="1600" dirty="0"/>
          </a:p>
          <a:p>
            <a:endParaRPr lang="it-IT" sz="1600" dirty="0"/>
          </a:p>
          <a:p>
            <a:endParaRPr lang="it-IT" sz="1600" dirty="0"/>
          </a:p>
          <a:p>
            <a:endParaRPr lang="it-IT" dirty="0"/>
          </a:p>
        </p:txBody>
      </p:sp>
    </p:spTree>
    <p:extLst>
      <p:ext uri="{BB962C8B-B14F-4D97-AF65-F5344CB8AC3E}">
        <p14:creationId xmlns:p14="http://schemas.microsoft.com/office/powerpoint/2010/main" val="35616356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nchor="ctr">
            <a:normAutofit/>
          </a:bodyPr>
          <a:lstStyle/>
          <a:p>
            <a:pPr algn="ctr"/>
            <a:r>
              <a:rPr lang="it-IT" dirty="0"/>
              <a:t>Il viaggio ufficiale dei Quaderni</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611397" y="1897811"/>
            <a:ext cx="8969205" cy="4755148"/>
          </a:xfrm>
          <a:prstGeom prst="rect">
            <a:avLst/>
          </a:prstGeom>
          <a:noFill/>
        </p:spPr>
        <p:txBody>
          <a:bodyPr wrap="square" rtlCol="0">
            <a:spAutoFit/>
          </a:bodyPr>
          <a:lstStyle/>
          <a:p>
            <a:endParaRPr lang="it-IT" dirty="0"/>
          </a:p>
          <a:p>
            <a:pPr>
              <a:spcBef>
                <a:spcPts val="1800"/>
              </a:spcBef>
            </a:pPr>
            <a:r>
              <a:rPr lang="it-IT" sz="1600" b="1" dirty="0"/>
              <a:t>19 novembre 1933</a:t>
            </a:r>
            <a:r>
              <a:rPr lang="it-IT" sz="1600" dirty="0"/>
              <a:t>: Scarcerazione di Gramsci. I Quaderni lasciano il carcere nascosti nel suo bagaglio (testimonianza del compagno di cella Trombetti, G. Francioni, </a:t>
            </a:r>
            <a:r>
              <a:rPr lang="it-IT" sz="1600" i="1" dirty="0"/>
              <a:t>Come lavorava Gramsci</a:t>
            </a:r>
            <a:r>
              <a:rPr lang="it-IT" sz="1600" dirty="0"/>
              <a:t>, pp. 53-54);</a:t>
            </a:r>
          </a:p>
          <a:p>
            <a:pPr>
              <a:spcBef>
                <a:spcPts val="1800"/>
              </a:spcBef>
            </a:pPr>
            <a:r>
              <a:rPr lang="it-IT" sz="1600" b="1" dirty="0"/>
              <a:t>7 dicembre 1933:</a:t>
            </a:r>
            <a:r>
              <a:rPr lang="it-IT" sz="1600" dirty="0"/>
              <a:t> I Quaderni sono a Formia, nella clinica Cusumano, con Gramsci.</a:t>
            </a:r>
          </a:p>
          <a:p>
            <a:pPr>
              <a:spcBef>
                <a:spcPts val="1800"/>
              </a:spcBef>
            </a:pPr>
            <a:r>
              <a:rPr lang="it-IT" sz="1600" b="1" dirty="0"/>
              <a:t>27 aprile 1937</a:t>
            </a:r>
            <a:r>
              <a:rPr lang="it-IT" sz="1600" dirty="0"/>
              <a:t>: Gramsci muore</a:t>
            </a:r>
          </a:p>
          <a:p>
            <a:pPr>
              <a:spcBef>
                <a:spcPts val="1800"/>
              </a:spcBef>
            </a:pPr>
            <a:r>
              <a:rPr lang="it-IT" sz="1600" b="1" dirty="0"/>
              <a:t>6 luglio 1937</a:t>
            </a:r>
            <a:r>
              <a:rPr lang="it-IT" sz="1600" dirty="0"/>
              <a:t>: Tania scrive a Piero Sraffa: «Ieri ho consegnato i quaderni (tutti quanti): ed anche il catalogo che avevo iniziato» (cfr. A. Natoli, </a:t>
            </a:r>
            <a:r>
              <a:rPr lang="it-IT" sz="1600" i="1" dirty="0"/>
              <a:t>Antigone e il prigioniero</a:t>
            </a:r>
            <a:r>
              <a:rPr lang="it-IT" sz="1600" dirty="0"/>
              <a:t>, Roma, Editori Riuniti, 1990, p.271)</a:t>
            </a:r>
          </a:p>
          <a:p>
            <a:pPr>
              <a:spcBef>
                <a:spcPts val="1800"/>
              </a:spcBef>
            </a:pPr>
            <a:r>
              <a:rPr lang="it-IT" sz="1600" dirty="0"/>
              <a:t>Secondo diversi autori i Quaderni vengono consegnati all’Ambasciata russa a Roma (</a:t>
            </a:r>
            <a:r>
              <a:rPr lang="it-IT" sz="1600" b="1" dirty="0"/>
              <a:t>si pone il problema di dove siano stati i Quaderni da Aprile a luglio</a:t>
            </a:r>
            <a:r>
              <a:rPr lang="it-IT" sz="1600" dirty="0"/>
              <a:t>) </a:t>
            </a:r>
          </a:p>
          <a:p>
            <a:endParaRPr lang="it-IT" sz="1600" dirty="0"/>
          </a:p>
          <a:p>
            <a:r>
              <a:rPr lang="it-IT" sz="1600" b="1" dirty="0"/>
              <a:t>Dicembre 1938</a:t>
            </a:r>
            <a:r>
              <a:rPr lang="it-IT" sz="1600" dirty="0"/>
              <a:t>: arrivo ufficiale dei quaderni in casa Gramsci Mosca </a:t>
            </a:r>
            <a:r>
              <a:rPr lang="it-IT" sz="1600" dirty="0" smtClean="0"/>
              <a:t>(G. Gramsci, </a:t>
            </a:r>
            <a:r>
              <a:rPr lang="it-IT" sz="1600" i="1" dirty="0"/>
              <a:t>R</a:t>
            </a:r>
            <a:r>
              <a:rPr lang="it-IT" sz="1600" i="1" dirty="0" smtClean="0"/>
              <a:t>icordo di Tatiana</a:t>
            </a:r>
            <a:r>
              <a:rPr lang="it-IT" sz="1600" dirty="0" smtClean="0"/>
              <a:t>, in T. </a:t>
            </a:r>
            <a:r>
              <a:rPr lang="it-IT" sz="1600" dirty="0" err="1" smtClean="0"/>
              <a:t>Schucht</a:t>
            </a:r>
            <a:r>
              <a:rPr lang="it-IT" sz="1600" dirty="0" smtClean="0"/>
              <a:t>, </a:t>
            </a:r>
            <a:r>
              <a:rPr lang="it-IT" sz="1600" i="1" dirty="0" smtClean="0"/>
              <a:t>Lettere ai familiari</a:t>
            </a:r>
            <a:r>
              <a:rPr lang="it-IT" sz="1600" dirty="0" smtClean="0"/>
              <a:t>, </a:t>
            </a:r>
            <a:r>
              <a:rPr lang="it-IT" sz="1600" dirty="0"/>
              <a:t>R</a:t>
            </a:r>
            <a:r>
              <a:rPr lang="it-IT" sz="1600" dirty="0" smtClean="0"/>
              <a:t>oma, Editori Riuniti, 1991, </a:t>
            </a:r>
            <a:r>
              <a:rPr lang="it-IT" sz="1600" dirty="0" err="1" smtClean="0"/>
              <a:t>pp.XV-XIX</a:t>
            </a:r>
            <a:r>
              <a:rPr lang="it-IT" sz="1600" dirty="0" smtClean="0"/>
              <a:t>).</a:t>
            </a:r>
            <a:endParaRPr lang="it-IT" sz="1600" dirty="0"/>
          </a:p>
          <a:p>
            <a:endParaRPr lang="it-IT" sz="1600" dirty="0"/>
          </a:p>
          <a:p>
            <a:endParaRPr lang="it-IT" dirty="0"/>
          </a:p>
        </p:txBody>
      </p:sp>
    </p:spTree>
    <p:extLst>
      <p:ext uri="{BB962C8B-B14F-4D97-AF65-F5344CB8AC3E}">
        <p14:creationId xmlns:p14="http://schemas.microsoft.com/office/powerpoint/2010/main" val="330644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nchor="ctr">
            <a:normAutofit/>
          </a:bodyPr>
          <a:lstStyle/>
          <a:p>
            <a:pPr algn="ctr"/>
            <a:r>
              <a:rPr lang="it-IT" dirty="0"/>
              <a:t>Il viaggio reale dei Quaderni</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611397" y="1897811"/>
            <a:ext cx="8969205" cy="4339650"/>
          </a:xfrm>
          <a:prstGeom prst="rect">
            <a:avLst/>
          </a:prstGeom>
          <a:noFill/>
        </p:spPr>
        <p:txBody>
          <a:bodyPr wrap="square" rtlCol="0">
            <a:spAutoFit/>
          </a:bodyPr>
          <a:lstStyle/>
          <a:p>
            <a:endParaRPr lang="it-IT" dirty="0"/>
          </a:p>
          <a:p>
            <a:r>
              <a:rPr lang="it-IT" sz="1600" dirty="0"/>
              <a:t>Edizione Platone-Togliatti: i Quaderni giungono in Russia nell’estate del 1937 e vengono riprodotti fotograficamente;</a:t>
            </a:r>
          </a:p>
          <a:p>
            <a:endParaRPr lang="it-IT" sz="1600" dirty="0"/>
          </a:p>
          <a:p>
            <a:r>
              <a:rPr lang="it-IT" sz="1600" dirty="0"/>
              <a:t>Testimonianza di Nilde Iotti: i Quaderni vennero custoditi nella cassaforte della Banca Commerciale Italiana (non si capisce se della sede di Roma o di Milano) (Rinascita, 3 agosto 1973, ora in L. Canfora, </a:t>
            </a:r>
            <a:r>
              <a:rPr lang="it-IT" sz="1600" i="1" dirty="0"/>
              <a:t>Gramsci in carcere e il fascismo</a:t>
            </a:r>
            <a:r>
              <a:rPr lang="it-IT" sz="1600" dirty="0"/>
              <a:t>, Roma, Salerno, 2012, pp. 287-89.) </a:t>
            </a:r>
          </a:p>
          <a:p>
            <a:endParaRPr lang="it-IT" sz="1600" dirty="0"/>
          </a:p>
          <a:p>
            <a:r>
              <a:rPr lang="it-IT" sz="1600" dirty="0"/>
              <a:t>Nilde Iotti: «I Quaderni del carcere avevano trovato munito rifugio nella cassaforte della Banca Commerciale, per giungere poi, attraverso le ben sicure mani di Piero Sraffa a Togliatti, al centro estero del Partito a Parigi» (Canfora cit. p.288).</a:t>
            </a:r>
          </a:p>
          <a:p>
            <a:endParaRPr lang="it-IT" sz="1600" dirty="0"/>
          </a:p>
          <a:p>
            <a:r>
              <a:rPr lang="it-IT" sz="1600" dirty="0"/>
              <a:t>Quindi dal luglio 1937 al dicembre 1938 i Quaderni sono nelle mani di Togliatti e nel controllo dei Russi. La cerimonia del 1938 a casa Gramsci è una messinscena.</a:t>
            </a:r>
          </a:p>
          <a:p>
            <a:endParaRPr lang="it-IT" sz="1600" dirty="0"/>
          </a:p>
          <a:p>
            <a:r>
              <a:rPr lang="it-IT" sz="1600" dirty="0"/>
              <a:t>Diversi autori non credono a Nilde Iotti e confermano la tesi dell’ambasciata</a:t>
            </a:r>
          </a:p>
          <a:p>
            <a:endParaRPr lang="it-IT" dirty="0"/>
          </a:p>
        </p:txBody>
      </p:sp>
    </p:spTree>
    <p:extLst>
      <p:ext uri="{BB962C8B-B14F-4D97-AF65-F5344CB8AC3E}">
        <p14:creationId xmlns:p14="http://schemas.microsoft.com/office/powerpoint/2010/main" val="36098087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B8078ED-D6BF-E9AE-C6E3-7EF254441B84}"/>
              </a:ext>
            </a:extLst>
          </p:cNvPr>
          <p:cNvSpPr>
            <a:spLocks noGrp="1"/>
          </p:cNvSpPr>
          <p:nvPr>
            <p:ph type="title"/>
          </p:nvPr>
        </p:nvSpPr>
        <p:spPr/>
        <p:txBody>
          <a:bodyPr/>
          <a:lstStyle/>
          <a:p>
            <a:r>
              <a:rPr lang="it-IT" dirty="0"/>
              <a:t>Il numero dei quaderni: fonti / 1</a:t>
            </a:r>
          </a:p>
        </p:txBody>
      </p:sp>
      <p:sp>
        <p:nvSpPr>
          <p:cNvPr id="3" name="Segnaposto contenuto 2">
            <a:extLst>
              <a:ext uri="{FF2B5EF4-FFF2-40B4-BE49-F238E27FC236}">
                <a16:creationId xmlns:a16="http://schemas.microsoft.com/office/drawing/2014/main" xmlns="" id="{A41AF05C-DB6E-DB04-30DB-05B8FB28E7BC}"/>
              </a:ext>
            </a:extLst>
          </p:cNvPr>
          <p:cNvSpPr>
            <a:spLocks noGrp="1"/>
          </p:cNvSpPr>
          <p:nvPr>
            <p:ph idx="1"/>
          </p:nvPr>
        </p:nvSpPr>
        <p:spPr/>
        <p:txBody>
          <a:bodyPr>
            <a:normAutofit fontScale="85000" lnSpcReduction="20000"/>
          </a:bodyPr>
          <a:lstStyle/>
          <a:p>
            <a:r>
              <a:rPr lang="it-IT" dirty="0" smtClean="0"/>
              <a:t>Attualmente i Quaderni sono 33, 29 di testi e quattro di traduzioni (non consideriamo i due intonsi)</a:t>
            </a:r>
          </a:p>
          <a:p>
            <a:r>
              <a:rPr lang="it-IT" dirty="0" smtClean="0"/>
              <a:t>25 </a:t>
            </a:r>
            <a:r>
              <a:rPr lang="it-IT" dirty="0"/>
              <a:t>maggio 1937 Tania </a:t>
            </a:r>
            <a:r>
              <a:rPr lang="it-IT" dirty="0" err="1"/>
              <a:t>Schucht</a:t>
            </a:r>
            <a:r>
              <a:rPr lang="it-IT" dirty="0"/>
              <a:t> scrive a Giulia: «I quaderni di Antonio sono in tutto </a:t>
            </a:r>
            <a:r>
              <a:rPr lang="it-IT" b="1" dirty="0"/>
              <a:t>XXX</a:t>
            </a:r>
            <a:r>
              <a:rPr lang="it-IT" dirty="0"/>
              <a:t>» (F. Lo Piparo, L’enigma cit., p. 47</a:t>
            </a:r>
          </a:p>
          <a:p>
            <a:r>
              <a:rPr lang="it-IT" dirty="0"/>
              <a:t>Quaderno I di Tania: Elenco dei quaderni: </a:t>
            </a:r>
            <a:r>
              <a:rPr lang="it-IT" b="1" dirty="0"/>
              <a:t>XXXI</a:t>
            </a:r>
            <a:r>
              <a:rPr lang="it-IT" dirty="0"/>
              <a:t> titoli (F. Lo Piparo, L’enigma cit., p. 57). Si tratta di </a:t>
            </a:r>
            <a:r>
              <a:rPr lang="it-IT" dirty="0" smtClean="0"/>
              <a:t>XXVII </a:t>
            </a:r>
            <a:r>
              <a:rPr lang="it-IT" dirty="0"/>
              <a:t>quaderni + 4 di traduzioni. Tutti identificabili. Due hanno solo le etichette con numero romano e non con la cifra araba</a:t>
            </a:r>
            <a:r>
              <a:rPr lang="it-IT" dirty="0" smtClean="0"/>
              <a:t>. (Li vedremo e vedremo perché non portino la cifra araba)</a:t>
            </a:r>
            <a:endParaRPr lang="it-IT" dirty="0"/>
          </a:p>
          <a:p>
            <a:r>
              <a:rPr lang="it-IT" dirty="0"/>
              <a:t>Restano fuori dal conteggio di Tania: </a:t>
            </a:r>
            <a:r>
              <a:rPr lang="it-IT" i="1" dirty="0"/>
              <a:t>La filosofia di Benedetto Croce </a:t>
            </a:r>
            <a:r>
              <a:rPr lang="it-IT" dirty="0"/>
              <a:t>(Q 10 in </a:t>
            </a:r>
            <a:r>
              <a:rPr lang="it-IT" dirty="0" err="1"/>
              <a:t>Gerratana</a:t>
            </a:r>
            <a:r>
              <a:rPr lang="it-IT" dirty="0"/>
              <a:t>) e </a:t>
            </a:r>
            <a:r>
              <a:rPr lang="it-IT" i="1" dirty="0"/>
              <a:t>Machiavelli II</a:t>
            </a:r>
            <a:r>
              <a:rPr lang="it-IT" dirty="0"/>
              <a:t> (Q 18 in </a:t>
            </a:r>
            <a:r>
              <a:rPr lang="it-IT" dirty="0" err="1"/>
              <a:t>Gerratana</a:t>
            </a:r>
            <a:r>
              <a:rPr lang="it-IT" dirty="0"/>
              <a:t>) (</a:t>
            </a:r>
            <a:r>
              <a:rPr lang="it-IT" b="1" u="sng" dirty="0"/>
              <a:t>che sono probabilmente due dei tre quaderni che Tania porta a casa di Sraffa a Roma prima del 5 luglio e di cui dà notizia in una lettera alla sorella Giulia</a:t>
            </a:r>
            <a:r>
              <a:rPr lang="it-IT" dirty="0"/>
              <a:t>, cfr. Lo Piparo, L’enigma cit. p.87). Quindi, in totale, i quaderni sembrerebbero 33, che è il numero dei quaderni custoditi dalla Fondazione Gramsci (+ due bianchi).</a:t>
            </a:r>
          </a:p>
          <a:p>
            <a:endParaRPr lang="it-IT" dirty="0"/>
          </a:p>
          <a:p>
            <a:endParaRPr lang="it-IT" dirty="0"/>
          </a:p>
        </p:txBody>
      </p:sp>
      <p:sp>
        <p:nvSpPr>
          <p:cNvPr id="4" name="Segnaposto data 3">
            <a:extLst>
              <a:ext uri="{FF2B5EF4-FFF2-40B4-BE49-F238E27FC236}">
                <a16:creationId xmlns:a16="http://schemas.microsoft.com/office/drawing/2014/main" xmlns="" id="{9172CE64-C506-9978-C4C1-35D59C2724D6}"/>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spTree>
    <p:extLst>
      <p:ext uri="{BB962C8B-B14F-4D97-AF65-F5344CB8AC3E}">
        <p14:creationId xmlns:p14="http://schemas.microsoft.com/office/powerpoint/2010/main" val="1287550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B8078ED-D6BF-E9AE-C6E3-7EF254441B84}"/>
              </a:ext>
            </a:extLst>
          </p:cNvPr>
          <p:cNvSpPr>
            <a:spLocks noGrp="1"/>
          </p:cNvSpPr>
          <p:nvPr>
            <p:ph type="title"/>
          </p:nvPr>
        </p:nvSpPr>
        <p:spPr/>
        <p:txBody>
          <a:bodyPr/>
          <a:lstStyle/>
          <a:p>
            <a:r>
              <a:rPr lang="it-IT" dirty="0"/>
              <a:t>Il numero dei quaderni: fonti / 2</a:t>
            </a:r>
          </a:p>
        </p:txBody>
      </p:sp>
      <p:sp>
        <p:nvSpPr>
          <p:cNvPr id="3" name="Segnaposto contenuto 2">
            <a:extLst>
              <a:ext uri="{FF2B5EF4-FFF2-40B4-BE49-F238E27FC236}">
                <a16:creationId xmlns:a16="http://schemas.microsoft.com/office/drawing/2014/main" xmlns="" id="{A41AF05C-DB6E-DB04-30DB-05B8FB28E7BC}"/>
              </a:ext>
            </a:extLst>
          </p:cNvPr>
          <p:cNvSpPr>
            <a:spLocks noGrp="1"/>
          </p:cNvSpPr>
          <p:nvPr>
            <p:ph idx="1"/>
          </p:nvPr>
        </p:nvSpPr>
        <p:spPr/>
        <p:txBody>
          <a:bodyPr>
            <a:normAutofit fontScale="55000" lnSpcReduction="20000"/>
          </a:bodyPr>
          <a:lstStyle/>
          <a:p>
            <a:r>
              <a:rPr lang="it-IT" dirty="0"/>
              <a:t>11 giugno 1937 Togliatti scrive a </a:t>
            </a:r>
            <a:r>
              <a:rPr lang="it-IT" dirty="0" err="1"/>
              <a:t>Manuilskij</a:t>
            </a:r>
            <a:r>
              <a:rPr lang="it-IT" dirty="0"/>
              <a:t>, segretario dell’Internazionale Comunista: «Esistono </a:t>
            </a:r>
            <a:r>
              <a:rPr lang="it-IT" b="1" dirty="0"/>
              <a:t>trenta quaderni </a:t>
            </a:r>
            <a:r>
              <a:rPr lang="it-IT" dirty="0"/>
              <a:t>da lui scritti» (P. Spriano, </a:t>
            </a:r>
            <a:r>
              <a:rPr lang="it-IT" i="1" dirty="0"/>
              <a:t>Gramsci in carcere e il partito</a:t>
            </a:r>
            <a:r>
              <a:rPr lang="it-IT" dirty="0"/>
              <a:t>); </a:t>
            </a:r>
          </a:p>
          <a:p>
            <a:r>
              <a:rPr lang="it-IT" dirty="0"/>
              <a:t>5 maggio 1940: Eugenia e Giulia </a:t>
            </a:r>
            <a:r>
              <a:rPr lang="it-IT" dirty="0" err="1" smtClean="0"/>
              <a:t>Schucht</a:t>
            </a:r>
            <a:r>
              <a:rPr lang="it-IT" dirty="0" smtClean="0"/>
              <a:t> </a:t>
            </a:r>
            <a:r>
              <a:rPr lang="it-IT" dirty="0"/>
              <a:t>scrivono a Stalin e dicono che i lavori di Antonio sono «consistenti in </a:t>
            </a:r>
            <a:r>
              <a:rPr lang="it-IT" b="1" dirty="0"/>
              <a:t>30</a:t>
            </a:r>
            <a:r>
              <a:rPr lang="it-IT" dirty="0"/>
              <a:t> quaderni attualmente in nostro possesso» (A. Gramsci jr, </a:t>
            </a:r>
            <a:r>
              <a:rPr lang="it-IT" i="1" dirty="0"/>
              <a:t>I miei nonni</a:t>
            </a:r>
            <a:r>
              <a:rPr lang="it-IT" dirty="0"/>
              <a:t>, pp. 164-7);</a:t>
            </a:r>
          </a:p>
          <a:p>
            <a:r>
              <a:rPr lang="it-IT" dirty="0"/>
              <a:t>30 aprile 1944 Togliatti scrive sull’</a:t>
            </a:r>
            <a:r>
              <a:rPr lang="it-IT" i="1" dirty="0"/>
              <a:t>Unità: «Il risultato dei suoi studi è consegnato in </a:t>
            </a:r>
            <a:r>
              <a:rPr lang="it-IT" b="1" i="1" dirty="0"/>
              <a:t>una trentina </a:t>
            </a:r>
            <a:r>
              <a:rPr lang="it-IT" i="1" dirty="0"/>
              <a:t>di quaderni».</a:t>
            </a:r>
          </a:p>
          <a:p>
            <a:r>
              <a:rPr lang="it-IT" dirty="0"/>
              <a:t>3 marzo 1945: </a:t>
            </a:r>
            <a:r>
              <a:rPr lang="it-IT" dirty="0" err="1"/>
              <a:t>Dekanozov</a:t>
            </a:r>
            <a:r>
              <a:rPr lang="it-IT" dirty="0"/>
              <a:t>, vicecommissario del popolo agli affari esteri URSS: «»..il 3 marzo di quest’anno sono stati consegnati a Ercoli </a:t>
            </a:r>
            <a:r>
              <a:rPr lang="it-IT" b="1" dirty="0"/>
              <a:t>34</a:t>
            </a:r>
            <a:r>
              <a:rPr lang="it-IT" dirty="0"/>
              <a:t> quaderni di lavori di Antonio Gramsci» (C. Daniele, Togliatti editore di Gramsci, p.73). </a:t>
            </a:r>
          </a:p>
          <a:p>
            <a:r>
              <a:rPr lang="it-IT" dirty="0"/>
              <a:t>29 aprile 1945: Togliatti annuncia nel Teatro San Carlo di Napoli che «Egli [Gramsci] ci ha lasciato un patrimonio letterario prezioso, il risultato di questo suo lavoro, di questi suoi studi: </a:t>
            </a:r>
            <a:r>
              <a:rPr lang="it-IT" b="1" dirty="0"/>
              <a:t>34 grossi quaderni</a:t>
            </a:r>
            <a:r>
              <a:rPr lang="it-IT" dirty="0"/>
              <a:t>, come questo – eccone uno – coperti di una scrittura minuta, precisa, eguale»</a:t>
            </a:r>
          </a:p>
          <a:p>
            <a:r>
              <a:rPr lang="it-IT" dirty="0"/>
              <a:t>Post 1945 Giulia </a:t>
            </a:r>
            <a:r>
              <a:rPr lang="it-IT" dirty="0" err="1"/>
              <a:t>Schucht</a:t>
            </a:r>
            <a:r>
              <a:rPr lang="it-IT" dirty="0"/>
              <a:t> scrive a Dimitrov, presidente del Comintern: «Le lettere e le opere di Gramsci (</a:t>
            </a:r>
            <a:r>
              <a:rPr lang="it-IT" b="1" dirty="0"/>
              <a:t>32</a:t>
            </a:r>
            <a:r>
              <a:rPr lang="it-IT" dirty="0"/>
              <a:t> quaderni) erano state consegnate prima» (A. Gramsci jr, La Russia di mio nonno, pp.84-85.</a:t>
            </a:r>
          </a:p>
          <a:p>
            <a:r>
              <a:rPr lang="it-IT" dirty="0"/>
              <a:t>4 aprile 1946 Felice Platone su </a:t>
            </a:r>
            <a:r>
              <a:rPr lang="it-IT" i="1" dirty="0"/>
              <a:t>Rinascita </a:t>
            </a:r>
            <a:r>
              <a:rPr lang="it-IT" dirty="0"/>
              <a:t>parla dei «</a:t>
            </a:r>
            <a:r>
              <a:rPr lang="it-IT" b="1" dirty="0"/>
              <a:t>trentadue</a:t>
            </a:r>
            <a:r>
              <a:rPr lang="it-IT" dirty="0"/>
              <a:t> quaderni che egli aveva scritto negli anni del carcere</a:t>
            </a:r>
            <a:r>
              <a:rPr lang="it-IT" dirty="0" smtClean="0"/>
              <a:t>». </a:t>
            </a:r>
            <a:r>
              <a:rPr lang="it-IT" b="1" dirty="0"/>
              <a:t>Manca la descrizione </a:t>
            </a:r>
            <a:r>
              <a:rPr lang="it-IT" dirty="0"/>
              <a:t>di quello che sarà nell’edizione </a:t>
            </a:r>
            <a:r>
              <a:rPr lang="it-IT" dirty="0" err="1"/>
              <a:t>Gerratana</a:t>
            </a:r>
            <a:r>
              <a:rPr lang="it-IT" dirty="0"/>
              <a:t> il Quaderno 18 (quello con l’etichetta numero </a:t>
            </a:r>
            <a:r>
              <a:rPr lang="it-IT" dirty="0" smtClean="0"/>
              <a:t>IV di cui parleremo), </a:t>
            </a:r>
            <a:r>
              <a:rPr lang="it-IT" dirty="0"/>
              <a:t>probabilmente arrivato a Roma il 12 dicembre 1946: lettera di </a:t>
            </a:r>
            <a:r>
              <a:rPr lang="it-IT" dirty="0" err="1"/>
              <a:t>Paniuskin</a:t>
            </a:r>
            <a:r>
              <a:rPr lang="it-IT" dirty="0"/>
              <a:t> (futuro ambasciatore URSS negli USA e in Cina) a </a:t>
            </a:r>
            <a:r>
              <a:rPr lang="it-IT" dirty="0" err="1"/>
              <a:t>Dekanozov</a:t>
            </a:r>
            <a:r>
              <a:rPr lang="it-IT" dirty="0"/>
              <a:t> (vicecapo del Commissariato degli Affari Esteri) con l’inventario dei documenti gramsciani mandati all’ambasciata russa a Roma perché li consegnasse a Togliatti, inventario che contiene lettere di Gramsci e </a:t>
            </a:r>
            <a:r>
              <a:rPr lang="it-IT" i="1" dirty="0"/>
              <a:t>un quaderno </a:t>
            </a:r>
            <a:r>
              <a:rPr lang="it-IT" dirty="0"/>
              <a:t>(C. Daniele, Togliatti editore di Gramsci, pp.84-86).</a:t>
            </a:r>
            <a:r>
              <a:rPr lang="it-IT" i="1" dirty="0"/>
              <a:t> </a:t>
            </a:r>
            <a:endParaRPr lang="it-IT" dirty="0"/>
          </a:p>
          <a:p>
            <a:r>
              <a:rPr lang="it-IT" i="1" dirty="0" smtClean="0"/>
              <a:t>18 </a:t>
            </a:r>
            <a:r>
              <a:rPr lang="it-IT" i="1" dirty="0"/>
              <a:t>dicembre 2012 </a:t>
            </a:r>
            <a:r>
              <a:rPr lang="it-IT" dirty="0" err="1"/>
              <a:t>Sepelev</a:t>
            </a:r>
            <a:r>
              <a:rPr lang="it-IT" dirty="0"/>
              <a:t>, vicedirettore dell’Archivio di storia sociale e politica russo scrive a Luciano Canfora: «Nel 1945 gli originali dei Quaderni del carcere al completo (nella quantità di </a:t>
            </a:r>
            <a:r>
              <a:rPr lang="it-IT" b="1" dirty="0"/>
              <a:t>32</a:t>
            </a:r>
            <a:r>
              <a:rPr lang="it-IT" dirty="0"/>
              <a:t>) furono dati al membro del Partito Comunista italiano </a:t>
            </a:r>
            <a:r>
              <a:rPr lang="it-IT" dirty="0" err="1"/>
              <a:t>Rottiers</a:t>
            </a:r>
            <a:r>
              <a:rPr lang="it-IT" dirty="0"/>
              <a:t> (????) e nella pratica del fondo c’è la sua ricevuta datata 21 febbraio 1945 (ricevuta richiesta e mai esibita).</a:t>
            </a:r>
          </a:p>
          <a:p>
            <a:endParaRPr lang="it-IT" dirty="0"/>
          </a:p>
        </p:txBody>
      </p:sp>
      <p:sp>
        <p:nvSpPr>
          <p:cNvPr id="4" name="Segnaposto data 3">
            <a:extLst>
              <a:ext uri="{FF2B5EF4-FFF2-40B4-BE49-F238E27FC236}">
                <a16:creationId xmlns:a16="http://schemas.microsoft.com/office/drawing/2014/main" xmlns="" id="{9172CE64-C506-9978-C4C1-35D59C2724D6}"/>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spTree>
    <p:extLst>
      <p:ext uri="{BB962C8B-B14F-4D97-AF65-F5344CB8AC3E}">
        <p14:creationId xmlns:p14="http://schemas.microsoft.com/office/powerpoint/2010/main" val="114665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0B5B1C6-54EC-A07C-8078-60716370EA87}"/>
              </a:ext>
            </a:extLst>
          </p:cNvPr>
          <p:cNvSpPr>
            <a:spLocks noGrp="1"/>
          </p:cNvSpPr>
          <p:nvPr>
            <p:ph type="title"/>
          </p:nvPr>
        </p:nvSpPr>
        <p:spPr/>
        <p:txBody>
          <a:bodyPr/>
          <a:lstStyle/>
          <a:p>
            <a:r>
              <a:rPr lang="it-IT" dirty="0"/>
              <a:t>L’intervista di Giacomo De Benedetti a Nicolò Gallo</a:t>
            </a:r>
          </a:p>
        </p:txBody>
      </p:sp>
      <p:sp>
        <p:nvSpPr>
          <p:cNvPr id="3" name="Segnaposto contenuto 2">
            <a:extLst>
              <a:ext uri="{FF2B5EF4-FFF2-40B4-BE49-F238E27FC236}">
                <a16:creationId xmlns:a16="http://schemas.microsoft.com/office/drawing/2014/main" xmlns="" id="{644FF2CD-BD5A-B3D0-BA59-F152A3AB87BF}"/>
              </a:ext>
            </a:extLst>
          </p:cNvPr>
          <p:cNvSpPr>
            <a:spLocks noGrp="1"/>
          </p:cNvSpPr>
          <p:nvPr>
            <p:ph idx="1"/>
          </p:nvPr>
        </p:nvSpPr>
        <p:spPr/>
        <p:txBody>
          <a:bodyPr>
            <a:normAutofit lnSpcReduction="10000"/>
          </a:bodyPr>
          <a:lstStyle/>
          <a:p>
            <a:r>
              <a:rPr lang="it-IT" dirty="0"/>
              <a:t>1962, </a:t>
            </a:r>
            <a:r>
              <a:rPr lang="it-IT" i="1" dirty="0"/>
              <a:t>L’Europa letteraria, </a:t>
            </a:r>
            <a:r>
              <a:rPr lang="it-IT" dirty="0"/>
              <a:t>a. III (1962), pp.13-14</a:t>
            </a:r>
            <a:br>
              <a:rPr lang="it-IT" dirty="0"/>
            </a:br>
            <a:r>
              <a:rPr lang="it-IT" b="1" dirty="0"/>
              <a:t>D</a:t>
            </a:r>
            <a:r>
              <a:rPr lang="it-IT" dirty="0"/>
              <a:t>: «I quaderni rimangono sempre 32 o sono aumentati di numero?</a:t>
            </a:r>
            <a:br>
              <a:rPr lang="it-IT" dirty="0"/>
            </a:br>
            <a:r>
              <a:rPr lang="it-IT" b="1" dirty="0"/>
              <a:t>R</a:t>
            </a:r>
            <a:r>
              <a:rPr lang="it-IT" dirty="0"/>
              <a:t>: «Sono trentadue, se si comprendono </a:t>
            </a:r>
            <a:r>
              <a:rPr lang="it-IT" b="1" dirty="0"/>
              <a:t>il catalogo-indice</a:t>
            </a:r>
            <a:r>
              <a:rPr lang="it-IT" dirty="0"/>
              <a:t>, dove figurano anche appunti e note particolari, e se si escludono invece i due quaderni riempiti solo all’inizio, </a:t>
            </a:r>
            <a:r>
              <a:rPr lang="it-IT" b="1" dirty="0"/>
              <a:t>che portano la stessa numerazione dei quaderni 3 e 4</a:t>
            </a:r>
            <a:r>
              <a:rPr lang="it-IT" dirty="0"/>
              <a:t> e debbono quindi essere considerati semplici aggiunte o appendici». </a:t>
            </a:r>
            <a:r>
              <a:rPr lang="it-IT" dirty="0" smtClean="0"/>
              <a:t>Si torna ai </a:t>
            </a:r>
            <a:r>
              <a:rPr lang="it-IT" b="1" dirty="0" smtClean="0"/>
              <a:t>XXXI </a:t>
            </a:r>
            <a:r>
              <a:rPr lang="it-IT" dirty="0" smtClean="0"/>
              <a:t>di Tania + 2 = 33 (ma Tania ha consegnato a </a:t>
            </a:r>
            <a:r>
              <a:rPr lang="it-IT" dirty="0" err="1" smtClean="0"/>
              <a:t>Sraffa</a:t>
            </a:r>
            <a:r>
              <a:rPr lang="it-IT" dirty="0" smtClean="0"/>
              <a:t> tre quaderni, non due)</a:t>
            </a:r>
            <a:endParaRPr lang="it-IT" dirty="0"/>
          </a:p>
          <a:p>
            <a:r>
              <a:rPr lang="it-IT" dirty="0"/>
              <a:t>Gallo aveva potuto prendere visione e fotografare gli originali in vista dei volumi terzo e quarto dell’antologia </a:t>
            </a:r>
            <a:r>
              <a:rPr lang="it-IT" i="1" dirty="0"/>
              <a:t>2000 pagine di Gramsci.</a:t>
            </a:r>
          </a:p>
          <a:p>
            <a:r>
              <a:rPr lang="it-IT" dirty="0"/>
              <a:t>Tra il 1962 e il 1975 (</a:t>
            </a:r>
            <a:r>
              <a:rPr lang="it-IT" dirty="0" err="1"/>
              <a:t>Gerratana</a:t>
            </a:r>
            <a:r>
              <a:rPr lang="it-IT" dirty="0"/>
              <a:t>) i quaderni </a:t>
            </a:r>
            <a:r>
              <a:rPr lang="it-IT" dirty="0" smtClean="0"/>
              <a:t>si attestano a </a:t>
            </a:r>
            <a:r>
              <a:rPr lang="it-IT" dirty="0"/>
              <a:t>33. </a:t>
            </a:r>
            <a:endParaRPr lang="it-IT" i="1" dirty="0"/>
          </a:p>
          <a:p>
            <a:endParaRPr lang="it-IT" i="1" dirty="0"/>
          </a:p>
        </p:txBody>
      </p:sp>
      <p:sp>
        <p:nvSpPr>
          <p:cNvPr id="4" name="Segnaposto data 3">
            <a:extLst>
              <a:ext uri="{FF2B5EF4-FFF2-40B4-BE49-F238E27FC236}">
                <a16:creationId xmlns:a16="http://schemas.microsoft.com/office/drawing/2014/main" xmlns="" id="{384FF4E3-030F-F691-54E4-5CBCB4F8AC37}"/>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spTree>
    <p:extLst>
      <p:ext uri="{BB962C8B-B14F-4D97-AF65-F5344CB8AC3E}">
        <p14:creationId xmlns:p14="http://schemas.microsoft.com/office/powerpoint/2010/main" val="4213458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nchor="ctr">
            <a:normAutofit/>
          </a:bodyPr>
          <a:lstStyle/>
          <a:p>
            <a:pPr algn="ctr"/>
            <a:r>
              <a:rPr lang="it-IT" dirty="0"/>
              <a:t>Il lavoro di Tania (27 aprile 1937-15 giugno 1937) / 1</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173018" y="1891745"/>
            <a:ext cx="9982662" cy="4616648"/>
          </a:xfrm>
          <a:prstGeom prst="rect">
            <a:avLst/>
          </a:prstGeom>
          <a:noFill/>
        </p:spPr>
        <p:txBody>
          <a:bodyPr wrap="square" rtlCol="0">
            <a:spAutoFit/>
          </a:bodyPr>
          <a:lstStyle/>
          <a:p>
            <a:r>
              <a:rPr lang="it-IT" b="1" dirty="0"/>
              <a:t>Numero dei Quaderni</a:t>
            </a:r>
          </a:p>
          <a:p>
            <a:r>
              <a:rPr lang="it-IT" dirty="0"/>
              <a:t>- «I Quaderni di Antonio sono in tutto </a:t>
            </a:r>
            <a:r>
              <a:rPr lang="it-IT" b="1" dirty="0"/>
              <a:t>XXX </a:t>
            </a:r>
            <a:r>
              <a:rPr lang="it-IT" dirty="0"/>
              <a:t>e alcuni di essi hanno 200 pagine» (Lo Piparo p.47) </a:t>
            </a:r>
          </a:p>
          <a:p>
            <a:endParaRPr lang="it-IT" dirty="0"/>
          </a:p>
          <a:p>
            <a:r>
              <a:rPr lang="it-IT" sz="1600" dirty="0"/>
              <a:t>- </a:t>
            </a:r>
            <a:r>
              <a:rPr lang="it-IT" sz="1600" b="1" dirty="0" smtClean="0"/>
              <a:t>Attività di Tania</a:t>
            </a:r>
            <a:endParaRPr lang="it-IT" sz="1600" b="1" dirty="0"/>
          </a:p>
          <a:p>
            <a:r>
              <a:rPr lang="it-IT" sz="1600" dirty="0"/>
              <a:t>Lettera del 5 maggio ai familiari (Lo Piparo p.47) «(….) se riuscirò a completare il necessario lavoro di indicizzazione del contenuto e degli altri dettagli di tutti i quaderni dei suoi manoscritti. Ho parlato ancora oggi di questo argomento con l’Ambasciatore  ed egli non ha obiettato alla mia proposta di fare un inventario (…) </a:t>
            </a:r>
            <a:r>
              <a:rPr lang="it-IT" sz="1600" b="1" dirty="0"/>
              <a:t>mi ha consigliato addirittura di riscrivere i lavori a macchina</a:t>
            </a:r>
            <a:r>
              <a:rPr lang="it-IT" sz="1600" dirty="0"/>
              <a:t>. (…) </a:t>
            </a:r>
          </a:p>
          <a:p>
            <a:endParaRPr lang="it-IT" sz="1600" dirty="0"/>
          </a:p>
          <a:p>
            <a:endParaRPr lang="it-IT" sz="1600" dirty="0"/>
          </a:p>
          <a:p>
            <a:r>
              <a:rPr lang="it-IT" sz="1600" dirty="0"/>
              <a:t>- </a:t>
            </a:r>
            <a:r>
              <a:rPr lang="it-IT" sz="1600" b="1" dirty="0"/>
              <a:t>Invio separato dei Quaderni</a:t>
            </a:r>
            <a:r>
              <a:rPr lang="it-IT" sz="1600" dirty="0"/>
              <a:t> </a:t>
            </a:r>
          </a:p>
          <a:p>
            <a:r>
              <a:rPr lang="it-IT" sz="1600" dirty="0"/>
              <a:t>Lettera del 15 giugno «L’elenco dei quaderni inviato in precedenza non ha potuto naturalmente portare a niente. Era solo una registrazione meccanica come ha detto il console. Ora sto conducendo un lavoro meticoloso, ma allo stesso tempo per me terribile, quello di indicare pagina dopo pagina le questioni che Antonio studiava e si apprestava a studiare più in profondità, per poi completarle in seguito.. (…) Non so se manderanno con questa spedizione i due primi quaderni, rispetto ai quali ho terminato il lavoro di cui ti parlavo. (…) Non ti invio con questa lettera </a:t>
            </a:r>
            <a:r>
              <a:rPr lang="it-IT" sz="1600" b="1" dirty="0"/>
              <a:t>ciò che ho composto con </a:t>
            </a:r>
            <a:r>
              <a:rPr lang="it-IT" sz="1600" b="1" u="sng" dirty="0"/>
              <a:t>i due quaderni </a:t>
            </a:r>
            <a:r>
              <a:rPr lang="it-IT" sz="1600" b="1" dirty="0"/>
              <a:t>che, come suppongo, i compagni ti inoltreranno con questa spedizione</a:t>
            </a:r>
            <a:r>
              <a:rPr lang="it-IT" sz="1600" dirty="0"/>
              <a:t>, ma nemmeno le fotografie grandi e le piccole fototessere in cornice. (Lo Piparo 48).</a:t>
            </a:r>
            <a:endParaRPr lang="it-IT" dirty="0"/>
          </a:p>
        </p:txBody>
      </p:sp>
    </p:spTree>
    <p:extLst>
      <p:ext uri="{BB962C8B-B14F-4D97-AF65-F5344CB8AC3E}">
        <p14:creationId xmlns:p14="http://schemas.microsoft.com/office/powerpoint/2010/main" val="31678738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700631D-2A3D-DBBA-74EF-4840190C5150}"/>
              </a:ext>
            </a:extLst>
          </p:cNvPr>
          <p:cNvSpPr>
            <a:spLocks noGrp="1"/>
          </p:cNvSpPr>
          <p:nvPr>
            <p:ph type="title"/>
          </p:nvPr>
        </p:nvSpPr>
        <p:spPr/>
        <p:txBody>
          <a:bodyPr/>
          <a:lstStyle/>
          <a:p>
            <a:r>
              <a:rPr lang="it-IT" dirty="0"/>
              <a:t>Il lavoro di Tania (16 giugno1937- 5 luglio 1937) / 2</a:t>
            </a:r>
          </a:p>
        </p:txBody>
      </p:sp>
      <p:sp>
        <p:nvSpPr>
          <p:cNvPr id="3" name="Segnaposto data 2">
            <a:extLst>
              <a:ext uri="{FF2B5EF4-FFF2-40B4-BE49-F238E27FC236}">
                <a16:creationId xmlns:a16="http://schemas.microsoft.com/office/drawing/2014/main" xmlns="" id="{23C97792-307F-61C1-3119-1DD5A43B1FEE}"/>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E5AE1C38-41C9-CF82-7913-E79D83B38882}"/>
              </a:ext>
            </a:extLst>
          </p:cNvPr>
          <p:cNvSpPr txBox="1"/>
          <p:nvPr/>
        </p:nvSpPr>
        <p:spPr>
          <a:xfrm>
            <a:off x="1181819" y="1897811"/>
            <a:ext cx="9973861" cy="646331"/>
          </a:xfrm>
          <a:prstGeom prst="rect">
            <a:avLst/>
          </a:prstGeom>
          <a:noFill/>
        </p:spPr>
        <p:txBody>
          <a:bodyPr wrap="square" rtlCol="0">
            <a:spAutoFit/>
          </a:bodyPr>
          <a:lstStyle/>
          <a:p>
            <a:r>
              <a:rPr lang="it-IT" dirty="0"/>
              <a:t>Etichettatura</a:t>
            </a:r>
            <a:br>
              <a:rPr lang="it-IT" dirty="0"/>
            </a:br>
            <a:endParaRPr lang="it-IT" dirty="0"/>
          </a:p>
        </p:txBody>
      </p:sp>
      <p:pic>
        <p:nvPicPr>
          <p:cNvPr id="8" name="Immagine 7" descr="Immagine che contiene testo, schizzo, disegno, lettera&#10;&#10;Descrizione generata automaticamente">
            <a:extLst>
              <a:ext uri="{FF2B5EF4-FFF2-40B4-BE49-F238E27FC236}">
                <a16:creationId xmlns:a16="http://schemas.microsoft.com/office/drawing/2014/main" xmlns="" id="{860795CD-A4BF-036A-9846-68AAFA3259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2160" y="2382558"/>
            <a:ext cx="2939731" cy="3993645"/>
          </a:xfrm>
          <a:prstGeom prst="rect">
            <a:avLst/>
          </a:prstGeom>
        </p:spPr>
      </p:pic>
      <p:pic>
        <p:nvPicPr>
          <p:cNvPr id="10" name="Immagine 9" descr="Immagine che contiene testo, calligrafia, monocromatico&#10;&#10;Descrizione generata automaticamente">
            <a:extLst>
              <a:ext uri="{FF2B5EF4-FFF2-40B4-BE49-F238E27FC236}">
                <a16:creationId xmlns:a16="http://schemas.microsoft.com/office/drawing/2014/main" xmlns="" id="{DA49487C-28E0-4242-9EC8-9F7F6CD96A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7131" y="2382559"/>
            <a:ext cx="3348549" cy="3993645"/>
          </a:xfrm>
          <a:prstGeom prst="rect">
            <a:avLst/>
          </a:prstGeom>
        </p:spPr>
      </p:pic>
      <p:sp>
        <p:nvSpPr>
          <p:cNvPr id="11" name="CasellaDiTesto 10">
            <a:extLst>
              <a:ext uri="{FF2B5EF4-FFF2-40B4-BE49-F238E27FC236}">
                <a16:creationId xmlns:a16="http://schemas.microsoft.com/office/drawing/2014/main" xmlns="" id="{6D4D0958-396C-A021-942B-4BE384ACA131}"/>
              </a:ext>
            </a:extLst>
          </p:cNvPr>
          <p:cNvSpPr txBox="1"/>
          <p:nvPr/>
        </p:nvSpPr>
        <p:spPr>
          <a:xfrm>
            <a:off x="1282354" y="3061727"/>
            <a:ext cx="1339272" cy="1815882"/>
          </a:xfrm>
          <a:prstGeom prst="rect">
            <a:avLst/>
          </a:prstGeom>
          <a:noFill/>
        </p:spPr>
        <p:txBody>
          <a:bodyPr wrap="square" rtlCol="0" anchor="b">
            <a:spAutoFit/>
          </a:bodyPr>
          <a:lstStyle/>
          <a:p>
            <a:r>
              <a:rPr lang="it-IT" sz="1400" dirty="0"/>
              <a:t>Entro il 15 giugno 1937 Tania appone in alto a destra le sole etichette con numero romano </a:t>
            </a:r>
          </a:p>
        </p:txBody>
      </p:sp>
      <p:sp>
        <p:nvSpPr>
          <p:cNvPr id="15" name="CasellaDiTesto 14">
            <a:extLst>
              <a:ext uri="{FF2B5EF4-FFF2-40B4-BE49-F238E27FC236}">
                <a16:creationId xmlns:a16="http://schemas.microsoft.com/office/drawing/2014/main" xmlns="" id="{A5AF9BF9-DBDF-9348-8D67-8DECE8A8B95C}"/>
              </a:ext>
            </a:extLst>
          </p:cNvPr>
          <p:cNvSpPr txBox="1"/>
          <p:nvPr/>
        </p:nvSpPr>
        <p:spPr>
          <a:xfrm>
            <a:off x="6064875" y="2846283"/>
            <a:ext cx="1339272" cy="2246769"/>
          </a:xfrm>
          <a:prstGeom prst="rect">
            <a:avLst/>
          </a:prstGeom>
          <a:noFill/>
        </p:spPr>
        <p:txBody>
          <a:bodyPr wrap="square" rtlCol="0" anchor="b">
            <a:spAutoFit/>
          </a:bodyPr>
          <a:lstStyle/>
          <a:p>
            <a:r>
              <a:rPr lang="it-IT" sz="1400" dirty="0"/>
              <a:t>Dal 16 giugno (si ricordi che il 30 giugno arriva a Roma Sraffa) al 5 luglio Tania aggiunge sulla sinistra i tasselli con le cifre arabe</a:t>
            </a:r>
          </a:p>
        </p:txBody>
      </p:sp>
    </p:spTree>
    <p:extLst>
      <p:ext uri="{BB962C8B-B14F-4D97-AF65-F5344CB8AC3E}">
        <p14:creationId xmlns:p14="http://schemas.microsoft.com/office/powerpoint/2010/main" val="981877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D6CE7D2-B5A3-9F80-96FD-DA2472B91BD8}"/>
              </a:ext>
            </a:extLst>
          </p:cNvPr>
          <p:cNvSpPr>
            <a:spLocks noGrp="1"/>
          </p:cNvSpPr>
          <p:nvPr>
            <p:ph type="title"/>
          </p:nvPr>
        </p:nvSpPr>
        <p:spPr/>
        <p:txBody>
          <a:bodyPr/>
          <a:lstStyle/>
          <a:p>
            <a:r>
              <a:rPr lang="it-IT" dirty="0"/>
              <a:t>Il numero dei quaderni e le etichette</a:t>
            </a:r>
          </a:p>
        </p:txBody>
      </p:sp>
      <p:sp>
        <p:nvSpPr>
          <p:cNvPr id="3" name="Segnaposto contenuto 2">
            <a:extLst>
              <a:ext uri="{FF2B5EF4-FFF2-40B4-BE49-F238E27FC236}">
                <a16:creationId xmlns:a16="http://schemas.microsoft.com/office/drawing/2014/main" xmlns="" id="{D62B3FDD-AF8C-452A-4B19-A105E8F5F95A}"/>
              </a:ext>
            </a:extLst>
          </p:cNvPr>
          <p:cNvSpPr>
            <a:spLocks noGrp="1"/>
          </p:cNvSpPr>
          <p:nvPr>
            <p:ph idx="1"/>
          </p:nvPr>
        </p:nvSpPr>
        <p:spPr>
          <a:xfrm>
            <a:off x="1199072" y="1889185"/>
            <a:ext cx="9956608" cy="3790125"/>
          </a:xfrm>
        </p:spPr>
        <p:txBody>
          <a:bodyPr>
            <a:normAutofit fontScale="77500" lnSpcReduction="20000"/>
          </a:bodyPr>
          <a:lstStyle/>
          <a:p>
            <a:r>
              <a:rPr lang="it-IT" dirty="0"/>
              <a:t>I </a:t>
            </a:r>
            <a:r>
              <a:rPr lang="it-IT" i="1" dirty="0"/>
              <a:t>Quaderni</a:t>
            </a:r>
            <a:r>
              <a:rPr lang="it-IT" dirty="0"/>
              <a:t> numerati da Tania sono </a:t>
            </a:r>
            <a:r>
              <a:rPr lang="it-IT" b="1" dirty="0"/>
              <a:t>XXXI </a:t>
            </a:r>
            <a:r>
              <a:rPr lang="it-IT" dirty="0"/>
              <a:t>tutti classificati con le diciture «Completo» (cioè scritto in tutte le pagine) o «Incompleto» (cioè solo parzialmente compilato). Sono compresi i quaderni di traduzioni (siglati A, B, C, D, nell’edizione </a:t>
            </a:r>
            <a:r>
              <a:rPr lang="it-IT" dirty="0" err="1"/>
              <a:t>Gerratana</a:t>
            </a:r>
            <a:r>
              <a:rPr lang="it-IT" dirty="0" smtClean="0"/>
              <a:t>). Quindi: XXVII + 4</a:t>
            </a:r>
            <a:endParaRPr lang="it-IT" dirty="0"/>
          </a:p>
          <a:p>
            <a:r>
              <a:rPr lang="it-IT" dirty="0"/>
              <a:t>Non numera i quaderni intonsi, cioè bianchi, ma vi appone le etichette ( sono quelli indicati da Francioni con 17 bis e ter</a:t>
            </a:r>
            <a:r>
              <a:rPr lang="it-IT" dirty="0" smtClean="0"/>
              <a:t>). </a:t>
            </a:r>
            <a:endParaRPr lang="it-IT" dirty="0"/>
          </a:p>
          <a:p>
            <a:r>
              <a:rPr lang="it-IT" dirty="0"/>
              <a:t>Non sono di Tania le etichette sul quaderno sulla Filosofia di Benedetto Croce (Q </a:t>
            </a:r>
            <a:r>
              <a:rPr lang="it-IT" dirty="0" smtClean="0"/>
              <a:t>10 di </a:t>
            </a:r>
            <a:r>
              <a:rPr lang="it-IT" dirty="0" err="1" smtClean="0"/>
              <a:t>Gerratana</a:t>
            </a:r>
            <a:r>
              <a:rPr lang="it-IT" dirty="0" smtClean="0"/>
              <a:t>) </a:t>
            </a:r>
            <a:r>
              <a:rPr lang="it-IT" dirty="0"/>
              <a:t>e su quello Nicolò Machiavelli II (Q </a:t>
            </a:r>
            <a:r>
              <a:rPr lang="it-IT" dirty="0" smtClean="0"/>
              <a:t>18 di </a:t>
            </a:r>
            <a:r>
              <a:rPr lang="it-IT" dirty="0" err="1" smtClean="0"/>
              <a:t>Gerratana</a:t>
            </a:r>
            <a:r>
              <a:rPr lang="it-IT" dirty="0"/>
              <a:t>). </a:t>
            </a:r>
            <a:r>
              <a:rPr lang="it-IT" dirty="0" smtClean="0"/>
              <a:t>Quindi</a:t>
            </a:r>
            <a:r>
              <a:rPr lang="it-IT" dirty="0"/>
              <a:t>: XXVII + 2 = 29, cui aggiungere i 4 delle traduzioni e si giunge a </a:t>
            </a:r>
            <a:r>
              <a:rPr lang="it-IT" dirty="0" smtClean="0"/>
              <a:t>33.</a:t>
            </a:r>
            <a:endParaRPr lang="it-IT" dirty="0"/>
          </a:p>
          <a:p>
            <a:r>
              <a:rPr lang="it-IT" dirty="0"/>
              <a:t>In totale i quaderni superstiti sono:</a:t>
            </a:r>
            <a:br>
              <a:rPr lang="it-IT" dirty="0"/>
            </a:br>
            <a:r>
              <a:rPr lang="it-IT" dirty="0"/>
              <a:t>33 </a:t>
            </a:r>
            <a:r>
              <a:rPr lang="it-IT" dirty="0" smtClean="0"/>
              <a:t>compilati (compresi i quaderni delle traduzioni) +</a:t>
            </a:r>
            <a:r>
              <a:rPr lang="it-IT" dirty="0"/>
              <a:t/>
            </a:r>
            <a:br>
              <a:rPr lang="it-IT" dirty="0"/>
            </a:br>
            <a:r>
              <a:rPr lang="it-IT" dirty="0"/>
              <a:t>2 bianchi</a:t>
            </a:r>
            <a:br>
              <a:rPr lang="it-IT" dirty="0"/>
            </a:br>
            <a:r>
              <a:rPr lang="it-IT" dirty="0"/>
              <a:t>In totale 35</a:t>
            </a:r>
          </a:p>
          <a:p>
            <a:pPr marL="0" indent="0">
              <a:buNone/>
            </a:pPr>
            <a:endParaRPr lang="it-IT" dirty="0"/>
          </a:p>
          <a:p>
            <a:endParaRPr lang="it-IT" b="1" dirty="0"/>
          </a:p>
        </p:txBody>
      </p:sp>
      <p:sp>
        <p:nvSpPr>
          <p:cNvPr id="4" name="Segnaposto data 3">
            <a:extLst>
              <a:ext uri="{FF2B5EF4-FFF2-40B4-BE49-F238E27FC236}">
                <a16:creationId xmlns:a16="http://schemas.microsoft.com/office/drawing/2014/main" xmlns="" id="{CB53265C-6AA7-E641-B42E-7F6A5C142123}"/>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spTree>
    <p:extLst>
      <p:ext uri="{BB962C8B-B14F-4D97-AF65-F5344CB8AC3E}">
        <p14:creationId xmlns:p14="http://schemas.microsoft.com/office/powerpoint/2010/main" val="3638347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D6CE7D2-B5A3-9F80-96FD-DA2472B91BD8}"/>
              </a:ext>
            </a:extLst>
          </p:cNvPr>
          <p:cNvSpPr>
            <a:spLocks noGrp="1"/>
          </p:cNvSpPr>
          <p:nvPr>
            <p:ph type="title"/>
          </p:nvPr>
        </p:nvSpPr>
        <p:spPr/>
        <p:txBody>
          <a:bodyPr/>
          <a:lstStyle/>
          <a:p>
            <a:r>
              <a:rPr lang="it-IT" dirty="0"/>
              <a:t>Le etichette non attribuibili a Tania </a:t>
            </a:r>
          </a:p>
        </p:txBody>
      </p:sp>
      <p:sp>
        <p:nvSpPr>
          <p:cNvPr id="3" name="Segnaposto contenuto 2">
            <a:extLst>
              <a:ext uri="{FF2B5EF4-FFF2-40B4-BE49-F238E27FC236}">
                <a16:creationId xmlns:a16="http://schemas.microsoft.com/office/drawing/2014/main" xmlns="" id="{D62B3FDD-AF8C-452A-4B19-A105E8F5F95A}"/>
              </a:ext>
            </a:extLst>
          </p:cNvPr>
          <p:cNvSpPr>
            <a:spLocks noGrp="1"/>
          </p:cNvSpPr>
          <p:nvPr>
            <p:ph idx="1"/>
          </p:nvPr>
        </p:nvSpPr>
        <p:spPr>
          <a:xfrm>
            <a:off x="1199072" y="1889185"/>
            <a:ext cx="9956608" cy="3790125"/>
          </a:xfrm>
        </p:spPr>
        <p:txBody>
          <a:bodyPr>
            <a:normAutofit/>
          </a:bodyPr>
          <a:lstStyle/>
          <a:p>
            <a:r>
              <a:rPr lang="it-IT" dirty="0"/>
              <a:t>Non sono di Tania le etichette sul quaderno sulla Filosofia di Benedetto Croce (Q 10) e su quello Nicolò Machiavelli II (Q 18).</a:t>
            </a:r>
          </a:p>
          <a:p>
            <a:pPr marL="0" indent="0">
              <a:buNone/>
            </a:pPr>
            <a:endParaRPr lang="it-IT" dirty="0"/>
          </a:p>
          <a:p>
            <a:endParaRPr lang="it-IT" b="1" dirty="0"/>
          </a:p>
        </p:txBody>
      </p:sp>
      <p:sp>
        <p:nvSpPr>
          <p:cNvPr id="4" name="Segnaposto data 3">
            <a:extLst>
              <a:ext uri="{FF2B5EF4-FFF2-40B4-BE49-F238E27FC236}">
                <a16:creationId xmlns:a16="http://schemas.microsoft.com/office/drawing/2014/main" xmlns="" id="{CB53265C-6AA7-E641-B42E-7F6A5C142123}"/>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pic>
        <p:nvPicPr>
          <p:cNvPr id="6" name="Immagine 5" descr="Immagine che contiene Rettangolo, testo, monocromatico, bianco e nero&#10;&#10;Descrizione generata automaticamente">
            <a:extLst>
              <a:ext uri="{FF2B5EF4-FFF2-40B4-BE49-F238E27FC236}">
                <a16:creationId xmlns:a16="http://schemas.microsoft.com/office/drawing/2014/main" xmlns="" id="{8D720C94-8289-71CF-9968-2DE8EFCD97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1527" y="2545945"/>
            <a:ext cx="3127949" cy="3790126"/>
          </a:xfrm>
          <a:prstGeom prst="rect">
            <a:avLst/>
          </a:prstGeom>
        </p:spPr>
      </p:pic>
      <p:pic>
        <p:nvPicPr>
          <p:cNvPr id="8" name="Immagine 7" descr="Immagine che contiene calligrafia, testo, libro, lettera&#10;&#10;Descrizione generata automaticamente">
            <a:extLst>
              <a:ext uri="{FF2B5EF4-FFF2-40B4-BE49-F238E27FC236}">
                <a16:creationId xmlns:a16="http://schemas.microsoft.com/office/drawing/2014/main" xmlns="" id="{C5BC3E34-D7A8-79B9-C6E8-A3A8009BCA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1090" y="2545945"/>
            <a:ext cx="2893041" cy="3516810"/>
          </a:xfrm>
          <a:prstGeom prst="rect">
            <a:avLst/>
          </a:prstGeom>
        </p:spPr>
      </p:pic>
    </p:spTree>
    <p:extLst>
      <p:ext uri="{BB962C8B-B14F-4D97-AF65-F5344CB8AC3E}">
        <p14:creationId xmlns:p14="http://schemas.microsoft.com/office/powerpoint/2010/main" val="4190084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a:xfrm>
            <a:off x="1066800" y="2281657"/>
            <a:ext cx="10058400" cy="1450757"/>
          </a:xfrm>
        </p:spPr>
        <p:txBody>
          <a:bodyPr anchor="ctr">
            <a:normAutofit fontScale="90000"/>
          </a:bodyPr>
          <a:lstStyle/>
          <a:p>
            <a:pPr algn="ctr"/>
            <a:r>
              <a:rPr lang="it-IT" dirty="0"/>
              <a:t>Seconda parte: </a:t>
            </a:r>
            <a:br>
              <a:rPr lang="it-IT" dirty="0"/>
            </a:br>
            <a:r>
              <a:rPr lang="it-IT" dirty="0"/>
              <a:t>Tradizione e storia della tradizione dei Quaderni del Carcere</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Tree>
    <p:extLst>
      <p:ext uri="{BB962C8B-B14F-4D97-AF65-F5344CB8AC3E}">
        <p14:creationId xmlns:p14="http://schemas.microsoft.com/office/powerpoint/2010/main" val="2570483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D436ADE-6988-C710-135D-6C671F06193E}"/>
              </a:ext>
            </a:extLst>
          </p:cNvPr>
          <p:cNvSpPr>
            <a:spLocks noGrp="1"/>
          </p:cNvSpPr>
          <p:nvPr>
            <p:ph type="title"/>
          </p:nvPr>
        </p:nvSpPr>
        <p:spPr/>
        <p:txBody>
          <a:bodyPr/>
          <a:lstStyle/>
          <a:p>
            <a:r>
              <a:rPr lang="it-IT" dirty="0"/>
              <a:t>Dichiarazioni sul Q 10 etichetta XXXIII</a:t>
            </a:r>
          </a:p>
        </p:txBody>
      </p:sp>
      <p:sp>
        <p:nvSpPr>
          <p:cNvPr id="4" name="Segnaposto data 3">
            <a:extLst>
              <a:ext uri="{FF2B5EF4-FFF2-40B4-BE49-F238E27FC236}">
                <a16:creationId xmlns:a16="http://schemas.microsoft.com/office/drawing/2014/main" xmlns="" id="{049AC261-32E7-B552-F161-CC8B5ACC8CC9}"/>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pic>
        <p:nvPicPr>
          <p:cNvPr id="10" name="Segnaposto contenuto 9" descr="Immagine che contiene calligrafia, testo, libro, lettera&#10;&#10;Descrizione generata automaticamente">
            <a:extLst>
              <a:ext uri="{FF2B5EF4-FFF2-40B4-BE49-F238E27FC236}">
                <a16:creationId xmlns:a16="http://schemas.microsoft.com/office/drawing/2014/main" xmlns="" id="{E75A7FE7-1795-C7BC-30B0-FAE69E8E178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84451" y="1909395"/>
            <a:ext cx="3652800" cy="4478149"/>
          </a:xfrm>
        </p:spPr>
      </p:pic>
      <p:sp>
        <p:nvSpPr>
          <p:cNvPr id="11" name="CasellaDiTesto 10">
            <a:extLst>
              <a:ext uri="{FF2B5EF4-FFF2-40B4-BE49-F238E27FC236}">
                <a16:creationId xmlns:a16="http://schemas.microsoft.com/office/drawing/2014/main" xmlns="" id="{1D6DB74F-1440-E83D-8A57-E4FDD5F9C599}"/>
              </a:ext>
            </a:extLst>
          </p:cNvPr>
          <p:cNvSpPr txBox="1"/>
          <p:nvPr/>
        </p:nvSpPr>
        <p:spPr>
          <a:xfrm>
            <a:off x="1219200" y="1923471"/>
            <a:ext cx="6440170" cy="4478149"/>
          </a:xfrm>
          <a:prstGeom prst="rect">
            <a:avLst/>
          </a:prstGeom>
          <a:noFill/>
        </p:spPr>
        <p:txBody>
          <a:bodyPr wrap="square" rtlCol="0">
            <a:spAutoFit/>
          </a:bodyPr>
          <a:lstStyle/>
          <a:p>
            <a:pPr>
              <a:spcBef>
                <a:spcPts val="1800"/>
              </a:spcBef>
            </a:pPr>
            <a:r>
              <a:rPr lang="it-IT" sz="1600" b="1" dirty="0"/>
              <a:t>1946</a:t>
            </a:r>
            <a:r>
              <a:rPr lang="it-IT" sz="1600" dirty="0"/>
              <a:t> </a:t>
            </a:r>
            <a:r>
              <a:rPr lang="it-IT" sz="1600" b="1" dirty="0"/>
              <a:t>Felice Platone</a:t>
            </a:r>
            <a:r>
              <a:rPr lang="it-IT" sz="1600" dirty="0"/>
              <a:t>: «</a:t>
            </a:r>
            <a:r>
              <a:rPr lang="it-IT" sz="1600" i="1" dirty="0"/>
              <a:t>La filosofia di Benedetto Croce</a:t>
            </a:r>
            <a:r>
              <a:rPr lang="it-IT" sz="1600" dirty="0"/>
              <a:t> per motivi che non conosciamo non è stato numerato come gli altri». Si dà comunque notizia del n. III presente sulla copertina.</a:t>
            </a:r>
          </a:p>
          <a:p>
            <a:pPr>
              <a:spcBef>
                <a:spcPts val="1800"/>
              </a:spcBef>
            </a:pPr>
            <a:r>
              <a:rPr lang="it-IT" sz="1600" b="1" dirty="0"/>
              <a:t>1964-1971 Archivio fotografico Niccolò Gallo</a:t>
            </a:r>
            <a:r>
              <a:rPr lang="it-IT" sz="1600" dirty="0"/>
              <a:t>: la foto del Q su Croce non ha alcuna etichetta. </a:t>
            </a:r>
          </a:p>
          <a:p>
            <a:pPr>
              <a:spcBef>
                <a:spcPts val="1800"/>
              </a:spcBef>
            </a:pPr>
            <a:r>
              <a:rPr lang="it-IT" sz="1600" b="1" dirty="0"/>
              <a:t>1975</a:t>
            </a:r>
            <a:r>
              <a:rPr lang="it-IT" sz="1600" dirty="0"/>
              <a:t> </a:t>
            </a:r>
            <a:r>
              <a:rPr lang="it-IT" sz="1600" b="1" dirty="0" err="1"/>
              <a:t>Gerratana</a:t>
            </a:r>
            <a:r>
              <a:rPr lang="it-IT" sz="1600" dirty="0"/>
              <a:t>: «Manca la numerazione di Tatiana </a:t>
            </a:r>
            <a:r>
              <a:rPr lang="it-IT" sz="1600" dirty="0" err="1"/>
              <a:t>Schucht</a:t>
            </a:r>
            <a:r>
              <a:rPr lang="it-IT" sz="1600" dirty="0"/>
              <a:t> (…) Per i due quaderni non numerati da Tania perché già contrassegnati dai numeri provvisori III e IV bis, si è preferito per ragioni di uniformità, e per evitare confusioni,  </a:t>
            </a:r>
            <a:r>
              <a:rPr lang="it-IT" sz="1600" b="1" dirty="0"/>
              <a:t>integrare tra parentesi la numerazione </a:t>
            </a:r>
            <a:r>
              <a:rPr lang="it-IT" sz="1600" dirty="0"/>
              <a:t>incompleta di Tania </a:t>
            </a:r>
            <a:r>
              <a:rPr lang="it-IT" sz="1600" dirty="0" err="1"/>
              <a:t>Schucht</a:t>
            </a:r>
            <a:r>
              <a:rPr lang="it-IT" sz="1600" dirty="0"/>
              <a:t>: si tratta dei quaderni 10 (XXXIII) e 18 </a:t>
            </a:r>
            <a:r>
              <a:rPr lang="it-IT" sz="1600"/>
              <a:t>(</a:t>
            </a:r>
            <a:r>
              <a:rPr lang="it-IT" sz="1600" smtClean="0"/>
              <a:t>XXXII </a:t>
            </a:r>
            <a:r>
              <a:rPr lang="it-IT" sz="1600" dirty="0"/>
              <a:t>IV bis).</a:t>
            </a:r>
          </a:p>
          <a:p>
            <a:pPr>
              <a:spcBef>
                <a:spcPts val="1800"/>
              </a:spcBef>
            </a:pPr>
            <a:r>
              <a:rPr lang="it-IT" sz="1600" b="1" dirty="0"/>
              <a:t>2009 Francioni</a:t>
            </a:r>
            <a:r>
              <a:rPr lang="it-IT" sz="1600" dirty="0"/>
              <a:t>: «In una strisciolina di carta, incollata in basso sul dorso del quaderno a scopo di inventario dopo la morte di Gramsci, Tatiana </a:t>
            </a:r>
            <a:r>
              <a:rPr lang="it-IT" sz="1600" dirty="0" err="1"/>
              <a:t>Schucht</a:t>
            </a:r>
            <a:r>
              <a:rPr lang="it-IT" sz="1600" dirty="0"/>
              <a:t> ha scritto a matita (lato del piatto superiore) l’indicazione XXXIII». </a:t>
            </a:r>
            <a:br>
              <a:rPr lang="it-IT" sz="1600" dirty="0"/>
            </a:br>
            <a:endParaRPr lang="it-IT" sz="1600" dirty="0"/>
          </a:p>
        </p:txBody>
      </p:sp>
    </p:spTree>
    <p:extLst>
      <p:ext uri="{BB962C8B-B14F-4D97-AF65-F5344CB8AC3E}">
        <p14:creationId xmlns:p14="http://schemas.microsoft.com/office/powerpoint/2010/main" val="1571400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D436ADE-6988-C710-135D-6C671F06193E}"/>
              </a:ext>
            </a:extLst>
          </p:cNvPr>
          <p:cNvSpPr>
            <a:spLocks noGrp="1"/>
          </p:cNvSpPr>
          <p:nvPr>
            <p:ph type="title"/>
          </p:nvPr>
        </p:nvSpPr>
        <p:spPr/>
        <p:txBody>
          <a:bodyPr/>
          <a:lstStyle/>
          <a:p>
            <a:r>
              <a:rPr lang="it-IT" dirty="0"/>
              <a:t>Il titolo del Q 10 non è di Gramsci</a:t>
            </a:r>
          </a:p>
        </p:txBody>
      </p:sp>
      <p:sp>
        <p:nvSpPr>
          <p:cNvPr id="4" name="Segnaposto data 3">
            <a:extLst>
              <a:ext uri="{FF2B5EF4-FFF2-40B4-BE49-F238E27FC236}">
                <a16:creationId xmlns:a16="http://schemas.microsoft.com/office/drawing/2014/main" xmlns="" id="{049AC261-32E7-B552-F161-CC8B5ACC8CC9}"/>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pic>
        <p:nvPicPr>
          <p:cNvPr id="10" name="Segnaposto contenuto 9" descr="Immagine che contiene calligrafia, testo, libro, lettera&#10;&#10;Descrizione generata automaticamente">
            <a:extLst>
              <a:ext uri="{FF2B5EF4-FFF2-40B4-BE49-F238E27FC236}">
                <a16:creationId xmlns:a16="http://schemas.microsoft.com/office/drawing/2014/main" xmlns="" id="{E75A7FE7-1795-C7BC-30B0-FAE69E8E178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84451" y="1909395"/>
            <a:ext cx="3652800" cy="4478149"/>
          </a:xfrm>
        </p:spPr>
      </p:pic>
      <p:sp>
        <p:nvSpPr>
          <p:cNvPr id="11" name="CasellaDiTesto 10">
            <a:extLst>
              <a:ext uri="{FF2B5EF4-FFF2-40B4-BE49-F238E27FC236}">
                <a16:creationId xmlns:a16="http://schemas.microsoft.com/office/drawing/2014/main" xmlns="" id="{1D6DB74F-1440-E83D-8A57-E4FDD5F9C599}"/>
              </a:ext>
            </a:extLst>
          </p:cNvPr>
          <p:cNvSpPr txBox="1"/>
          <p:nvPr/>
        </p:nvSpPr>
        <p:spPr>
          <a:xfrm>
            <a:off x="1219200" y="1923471"/>
            <a:ext cx="6440170" cy="584775"/>
          </a:xfrm>
          <a:prstGeom prst="rect">
            <a:avLst/>
          </a:prstGeom>
          <a:noFill/>
        </p:spPr>
        <p:txBody>
          <a:bodyPr wrap="square" rtlCol="0">
            <a:spAutoFit/>
          </a:bodyPr>
          <a:lstStyle/>
          <a:p>
            <a:pPr>
              <a:spcBef>
                <a:spcPts val="1800"/>
              </a:spcBef>
            </a:pPr>
            <a:r>
              <a:rPr lang="it-IT" sz="1600" dirty="0"/>
              <a:t/>
            </a:r>
            <a:br>
              <a:rPr lang="it-IT" sz="1600" dirty="0"/>
            </a:br>
            <a:endParaRPr lang="it-IT" sz="1600" dirty="0"/>
          </a:p>
        </p:txBody>
      </p:sp>
      <p:pic>
        <p:nvPicPr>
          <p:cNvPr id="5" name="Immagine 4" descr="Immagine che contiene testo, lettera, documento, calligrafia&#10;&#10;Descrizione generata automaticamente">
            <a:extLst>
              <a:ext uri="{FF2B5EF4-FFF2-40B4-BE49-F238E27FC236}">
                <a16:creationId xmlns:a16="http://schemas.microsoft.com/office/drawing/2014/main" xmlns="" id="{1FA70B9D-F847-B18C-DD5F-3CB572C7B3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0113" y="3429001"/>
            <a:ext cx="2952287" cy="2807898"/>
          </a:xfrm>
          <a:prstGeom prst="rect">
            <a:avLst/>
          </a:prstGeom>
        </p:spPr>
      </p:pic>
      <p:pic>
        <p:nvPicPr>
          <p:cNvPr id="7" name="Immagine 6" descr="Immagine che contiene calligrafia, Carattere, testo, linea&#10;&#10;Descrizione generata automaticamente">
            <a:extLst>
              <a:ext uri="{FF2B5EF4-FFF2-40B4-BE49-F238E27FC236}">
                <a16:creationId xmlns:a16="http://schemas.microsoft.com/office/drawing/2014/main" xmlns="" id="{753F342D-4ADA-BC3A-D5C5-40B70C3199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1016" y="1923471"/>
            <a:ext cx="5273435" cy="1742201"/>
          </a:xfrm>
          <a:prstGeom prst="rect">
            <a:avLst/>
          </a:prstGeom>
        </p:spPr>
      </p:pic>
    </p:spTree>
    <p:extLst>
      <p:ext uri="{BB962C8B-B14F-4D97-AF65-F5344CB8AC3E}">
        <p14:creationId xmlns:p14="http://schemas.microsoft.com/office/powerpoint/2010/main" val="31254576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D1C89B4-D42D-5A4A-7C51-C2F28FCFA957}"/>
              </a:ext>
            </a:extLst>
          </p:cNvPr>
          <p:cNvSpPr>
            <a:spLocks noGrp="1"/>
          </p:cNvSpPr>
          <p:nvPr>
            <p:ph type="title"/>
          </p:nvPr>
        </p:nvSpPr>
        <p:spPr/>
        <p:txBody>
          <a:bodyPr/>
          <a:lstStyle/>
          <a:p>
            <a:pPr algn="ctr"/>
            <a:r>
              <a:rPr lang="it-IT" dirty="0"/>
              <a:t>Quaderno </a:t>
            </a:r>
            <a:r>
              <a:rPr lang="it-IT" dirty="0" err="1"/>
              <a:t>n.IV</a:t>
            </a:r>
            <a:r>
              <a:rPr lang="it-IT" dirty="0"/>
              <a:t> (</a:t>
            </a:r>
            <a:r>
              <a:rPr lang="it-IT" dirty="0" err="1"/>
              <a:t>Gerratana</a:t>
            </a:r>
            <a:r>
              <a:rPr lang="it-IT" dirty="0"/>
              <a:t> Q 10) </a:t>
            </a:r>
          </a:p>
        </p:txBody>
      </p:sp>
      <p:pic>
        <p:nvPicPr>
          <p:cNvPr id="5" name="Segnaposto contenuto 4">
            <a:extLst>
              <a:ext uri="{FF2B5EF4-FFF2-40B4-BE49-F238E27FC236}">
                <a16:creationId xmlns:a16="http://schemas.microsoft.com/office/drawing/2014/main" xmlns="" id="{456C9977-A8EA-09EB-DEFA-8BE1D1E4C391}"/>
              </a:ext>
            </a:extLst>
          </p:cNvPr>
          <p:cNvPicPr>
            <a:picLocks noGrp="1" noChangeAspect="1"/>
          </p:cNvPicPr>
          <p:nvPr>
            <p:ph idx="1"/>
          </p:nvPr>
        </p:nvPicPr>
        <p:blipFill>
          <a:blip r:embed="rId2"/>
          <a:stretch>
            <a:fillRect/>
          </a:stretch>
        </p:blipFill>
        <p:spPr>
          <a:xfrm>
            <a:off x="8048943" y="2207392"/>
            <a:ext cx="3106737" cy="3760788"/>
          </a:xfrm>
          <a:prstGeom prst="rect">
            <a:avLst/>
          </a:prstGeom>
        </p:spPr>
      </p:pic>
      <p:sp>
        <p:nvSpPr>
          <p:cNvPr id="4" name="Segnaposto data 3">
            <a:extLst>
              <a:ext uri="{FF2B5EF4-FFF2-40B4-BE49-F238E27FC236}">
                <a16:creationId xmlns:a16="http://schemas.microsoft.com/office/drawing/2014/main" xmlns="" id="{D520BF00-34AB-E525-300F-32F3388586CE}"/>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sp>
        <p:nvSpPr>
          <p:cNvPr id="6" name="CasellaDiTesto 5">
            <a:extLst>
              <a:ext uri="{FF2B5EF4-FFF2-40B4-BE49-F238E27FC236}">
                <a16:creationId xmlns:a16="http://schemas.microsoft.com/office/drawing/2014/main" xmlns="" id="{19AB4C82-32A2-678D-6588-B4E0084F84A5}"/>
              </a:ext>
            </a:extLst>
          </p:cNvPr>
          <p:cNvSpPr txBox="1"/>
          <p:nvPr/>
        </p:nvSpPr>
        <p:spPr>
          <a:xfrm>
            <a:off x="1190445" y="2018581"/>
            <a:ext cx="5917721" cy="3693319"/>
          </a:xfrm>
          <a:prstGeom prst="rect">
            <a:avLst/>
          </a:prstGeom>
          <a:noFill/>
        </p:spPr>
        <p:txBody>
          <a:bodyPr wrap="square" rtlCol="0">
            <a:spAutoFit/>
          </a:bodyPr>
          <a:lstStyle/>
          <a:p>
            <a:r>
              <a:rPr lang="it-IT" dirty="0" smtClean="0"/>
              <a:t>F. Platone, su </a:t>
            </a:r>
            <a:r>
              <a:rPr lang="it-IT" i="1" dirty="0" smtClean="0"/>
              <a:t>Rinascita</a:t>
            </a:r>
            <a:r>
              <a:rPr lang="it-IT" dirty="0" smtClean="0"/>
              <a:t> 1946 Questo quaderno non viene descritto</a:t>
            </a:r>
          </a:p>
          <a:p>
            <a:r>
              <a:rPr lang="it-IT" dirty="0" smtClean="0"/>
              <a:t>Compare per la prima volta nel 1949 nell’Indice tematico </a:t>
            </a:r>
            <a:r>
              <a:rPr lang="it-IT" i="1" dirty="0" smtClean="0"/>
              <a:t>Note sul Machiavelli, sulla politica e sullo Stato moderno. </a:t>
            </a:r>
            <a:r>
              <a:rPr lang="it-IT" dirty="0" smtClean="0"/>
              <a:t>Viene numerato come </a:t>
            </a:r>
            <a:r>
              <a:rPr lang="it-IT" i="1" dirty="0" smtClean="0"/>
              <a:t>IV bis di Tania</a:t>
            </a:r>
          </a:p>
          <a:p>
            <a:endParaRPr lang="it-IT" i="1" dirty="0" smtClean="0"/>
          </a:p>
          <a:p>
            <a:r>
              <a:rPr lang="it-IT" dirty="0" smtClean="0"/>
              <a:t>12 dicembre 1946, </a:t>
            </a:r>
            <a:r>
              <a:rPr lang="it-IT" i="1" dirty="0" smtClean="0"/>
              <a:t>Lettera di </a:t>
            </a:r>
            <a:r>
              <a:rPr lang="it-IT" i="1" dirty="0" err="1" smtClean="0"/>
              <a:t>Paniuskin</a:t>
            </a:r>
            <a:r>
              <a:rPr lang="it-IT" i="1" dirty="0" smtClean="0"/>
              <a:t> a </a:t>
            </a:r>
            <a:r>
              <a:rPr lang="it-IT" i="1" dirty="0" err="1" smtClean="0"/>
              <a:t>Dekanozov</a:t>
            </a:r>
            <a:r>
              <a:rPr lang="it-IT" dirty="0" smtClean="0"/>
              <a:t>: inventario delle carte Gramsci inviate a Togliatti: tra le altre cose </a:t>
            </a:r>
            <a:r>
              <a:rPr lang="it-IT" i="1" dirty="0" smtClean="0"/>
              <a:t>un Quaderno</a:t>
            </a:r>
            <a:r>
              <a:rPr lang="it-IT" dirty="0" smtClean="0"/>
              <a:t> </a:t>
            </a:r>
          </a:p>
          <a:p>
            <a:endParaRPr lang="it-IT" dirty="0"/>
          </a:p>
          <a:p>
            <a:r>
              <a:rPr lang="it-IT" i="1" dirty="0" err="1" smtClean="0"/>
              <a:t>Gerratana</a:t>
            </a:r>
            <a:r>
              <a:rPr lang="it-IT" i="1" dirty="0" smtClean="0"/>
              <a:t> XXXII-IV bis di Tania</a:t>
            </a:r>
            <a:endParaRPr lang="it-IT" i="1" dirty="0"/>
          </a:p>
          <a:p>
            <a:endParaRPr lang="it-IT" dirty="0"/>
          </a:p>
          <a:p>
            <a:r>
              <a:rPr lang="it-IT" dirty="0" smtClean="0"/>
              <a:t>Osservare </a:t>
            </a:r>
            <a:r>
              <a:rPr lang="it-IT" dirty="0"/>
              <a:t>in alto a destra: (34)</a:t>
            </a:r>
          </a:p>
        </p:txBody>
      </p:sp>
    </p:spTree>
    <p:extLst>
      <p:ext uri="{BB962C8B-B14F-4D97-AF65-F5344CB8AC3E}">
        <p14:creationId xmlns:p14="http://schemas.microsoft.com/office/powerpoint/2010/main" val="1133722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3BD3E1A-4190-BFC1-C8B6-87EE59932747}"/>
              </a:ext>
            </a:extLst>
          </p:cNvPr>
          <p:cNvSpPr>
            <a:spLocks noGrp="1"/>
          </p:cNvSpPr>
          <p:nvPr>
            <p:ph type="title"/>
          </p:nvPr>
        </p:nvSpPr>
        <p:spPr/>
        <p:txBody>
          <a:bodyPr/>
          <a:lstStyle/>
          <a:p>
            <a:pPr algn="ctr"/>
            <a:r>
              <a:rPr lang="it-IT" dirty="0"/>
              <a:t>L’etichetta XXIX</a:t>
            </a:r>
          </a:p>
        </p:txBody>
      </p:sp>
      <p:pic>
        <p:nvPicPr>
          <p:cNvPr id="6" name="Segnaposto contenuto 5" descr="Immagine che contiene testo, calligrafia, Collezionabile, Rettangolo&#10;&#10;Descrizione generata automaticamente">
            <a:extLst>
              <a:ext uri="{FF2B5EF4-FFF2-40B4-BE49-F238E27FC236}">
                <a16:creationId xmlns:a16="http://schemas.microsoft.com/office/drawing/2014/main" xmlns="" id="{28DA9EDA-EAE2-84BC-617C-3D201148081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42692" y="1945929"/>
            <a:ext cx="2828512" cy="3781434"/>
          </a:xfrm>
        </p:spPr>
      </p:pic>
      <p:sp>
        <p:nvSpPr>
          <p:cNvPr id="4" name="Segnaposto data 3">
            <a:extLst>
              <a:ext uri="{FF2B5EF4-FFF2-40B4-BE49-F238E27FC236}">
                <a16:creationId xmlns:a16="http://schemas.microsoft.com/office/drawing/2014/main" xmlns="" id="{249644A5-4812-944F-1B6D-80063785ECAC}"/>
              </a:ext>
            </a:extLst>
          </p:cNvPr>
          <p:cNvSpPr>
            <a:spLocks noGrp="1"/>
          </p:cNvSpPr>
          <p:nvPr>
            <p:ph type="dt" sz="half" idx="10"/>
          </p:nvPr>
        </p:nvSpPr>
        <p:spPr/>
        <p:txBody>
          <a:bodyPr/>
          <a:lstStyle/>
          <a:p>
            <a:pPr rtl="0"/>
            <a:fld id="{925069C4-336E-40F0-85A2-25D6F0A25D32}" type="datetime1">
              <a:rPr lang="it-IT" smtClean="0"/>
              <a:t>13/10/2024</a:t>
            </a:fld>
            <a:endParaRPr lang="en-US" dirty="0"/>
          </a:p>
        </p:txBody>
      </p:sp>
      <p:sp>
        <p:nvSpPr>
          <p:cNvPr id="7" name="CasellaDiTesto 6">
            <a:extLst>
              <a:ext uri="{FF2B5EF4-FFF2-40B4-BE49-F238E27FC236}">
                <a16:creationId xmlns:a16="http://schemas.microsoft.com/office/drawing/2014/main" xmlns="" id="{6330A7DC-B9E0-B225-B74C-19CC2AEF3487}"/>
              </a:ext>
            </a:extLst>
          </p:cNvPr>
          <p:cNvSpPr txBox="1"/>
          <p:nvPr/>
        </p:nvSpPr>
        <p:spPr>
          <a:xfrm>
            <a:off x="4304146" y="5752237"/>
            <a:ext cx="2967058" cy="646331"/>
          </a:xfrm>
          <a:prstGeom prst="rect">
            <a:avLst/>
          </a:prstGeom>
          <a:noFill/>
        </p:spPr>
        <p:txBody>
          <a:bodyPr wrap="square" rtlCol="0">
            <a:spAutoFit/>
          </a:bodyPr>
          <a:lstStyle/>
          <a:p>
            <a:r>
              <a:rPr lang="it-IT" dirty="0"/>
              <a:t>Si noti il numero XXXII posto sotto il XXIX. </a:t>
            </a:r>
          </a:p>
        </p:txBody>
      </p:sp>
      <p:sp>
        <p:nvSpPr>
          <p:cNvPr id="8" name="CasellaDiTesto 7">
            <a:extLst>
              <a:ext uri="{FF2B5EF4-FFF2-40B4-BE49-F238E27FC236}">
                <a16:creationId xmlns:a16="http://schemas.microsoft.com/office/drawing/2014/main" xmlns="" id="{5E3C4B9A-8DEA-057A-E91C-2D99F4428047}"/>
              </a:ext>
            </a:extLst>
          </p:cNvPr>
          <p:cNvSpPr txBox="1"/>
          <p:nvPr/>
        </p:nvSpPr>
        <p:spPr>
          <a:xfrm>
            <a:off x="7527636" y="2022764"/>
            <a:ext cx="3628044" cy="2031325"/>
          </a:xfrm>
          <a:prstGeom prst="rect">
            <a:avLst/>
          </a:prstGeom>
          <a:noFill/>
        </p:spPr>
        <p:txBody>
          <a:bodyPr wrap="square" rtlCol="0">
            <a:spAutoFit/>
          </a:bodyPr>
          <a:lstStyle/>
          <a:p>
            <a:r>
              <a:rPr lang="it-IT" dirty="0"/>
              <a:t>L’ipotesi più probabile è che Tania abbia consegnato il 30 giugno a Sraffa tre quaderni, di cui noi conosciamo solo due: Q 10 e Q 18. Il terzo probabilmente aveva l’etichetta XXIX. </a:t>
            </a:r>
          </a:p>
          <a:p>
            <a:endParaRPr lang="it-IT" dirty="0"/>
          </a:p>
        </p:txBody>
      </p:sp>
    </p:spTree>
    <p:extLst>
      <p:ext uri="{BB962C8B-B14F-4D97-AF65-F5344CB8AC3E}">
        <p14:creationId xmlns:p14="http://schemas.microsoft.com/office/powerpoint/2010/main" val="3427364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lstStyle/>
          <a:p>
            <a:pPr algn="ctr"/>
            <a:r>
              <a:rPr lang="it-IT" dirty="0"/>
              <a:t>Bibliografia seconda parte (testi per le verifiche intermedie)</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611397" y="1897811"/>
            <a:ext cx="8969205" cy="4216539"/>
          </a:xfrm>
          <a:prstGeom prst="rect">
            <a:avLst/>
          </a:prstGeom>
          <a:noFill/>
        </p:spPr>
        <p:txBody>
          <a:bodyPr wrap="square" rtlCol="0">
            <a:spAutoFit/>
          </a:bodyPr>
          <a:lstStyle/>
          <a:p>
            <a:endParaRPr lang="it-IT" dirty="0"/>
          </a:p>
          <a:p>
            <a:endParaRPr lang="it-IT" dirty="0"/>
          </a:p>
          <a:p>
            <a:r>
              <a:rPr lang="it-IT" sz="1600" dirty="0"/>
              <a:t>G. Francioni, </a:t>
            </a:r>
            <a:r>
              <a:rPr lang="it-IT" sz="1600" i="1" dirty="0"/>
              <a:t>Come lavorava Gramsci</a:t>
            </a:r>
            <a:r>
              <a:rPr lang="it-IT" sz="1600" dirty="0"/>
              <a:t>, in </a:t>
            </a:r>
            <a:r>
              <a:rPr lang="it-IT" sz="1600" b="0" i="1" dirty="0">
                <a:solidFill>
                  <a:srgbClr val="212529"/>
                </a:solidFill>
                <a:effectLst/>
                <a:latin typeface="system-ui"/>
              </a:rPr>
              <a:t>Quaderni del carcere. Edizione anastatica dei manoscritti, </a:t>
            </a:r>
            <a:r>
              <a:rPr lang="it-IT" sz="1600" b="0" dirty="0">
                <a:solidFill>
                  <a:srgbClr val="212529"/>
                </a:solidFill>
                <a:effectLst/>
                <a:latin typeface="system-ui"/>
              </a:rPr>
              <a:t>Cagliari, L’Unione Sarda- Enciclopedia Treccani, 2009, vol.1., pp. 21-60. </a:t>
            </a:r>
            <a:endParaRPr lang="it-IT" sz="1600" dirty="0"/>
          </a:p>
          <a:p>
            <a:pPr marL="342900" indent="-342900">
              <a:buAutoNum type="alphaUcPeriod"/>
            </a:pPr>
            <a:r>
              <a:rPr lang="it-IT" sz="1600" dirty="0"/>
              <a:t>Natoli, </a:t>
            </a:r>
            <a:r>
              <a:rPr lang="it-IT" sz="1600" i="1" dirty="0"/>
              <a:t>Introduzione, </a:t>
            </a:r>
            <a:r>
              <a:rPr lang="it-IT" sz="1600" dirty="0"/>
              <a:t>in Antonio Gramsci, Tatiana </a:t>
            </a:r>
            <a:r>
              <a:rPr lang="it-IT" sz="1600" dirty="0" err="1"/>
              <a:t>Schucht</a:t>
            </a:r>
            <a:r>
              <a:rPr lang="it-IT" sz="1600" dirty="0"/>
              <a:t> - </a:t>
            </a:r>
            <a:r>
              <a:rPr lang="it-IT" sz="1600" i="1" dirty="0"/>
              <a:t>Lettere 1926-1935, </a:t>
            </a:r>
            <a:r>
              <a:rPr lang="it-IT" sz="1600" dirty="0"/>
              <a:t>Torino, Einaudi, 1997, pp. VII – LVI. </a:t>
            </a:r>
          </a:p>
          <a:p>
            <a:pPr marL="342900" indent="-342900">
              <a:buAutoNum type="alphaUcPeriod"/>
            </a:pPr>
            <a:r>
              <a:rPr lang="it-IT" sz="1600" dirty="0"/>
              <a:t>Santucci, </a:t>
            </a:r>
            <a:r>
              <a:rPr lang="it-IT" sz="1600" i="1" dirty="0"/>
              <a:t>Introduzione </a:t>
            </a:r>
            <a:r>
              <a:rPr lang="it-IT" sz="1600" dirty="0"/>
              <a:t> in </a:t>
            </a:r>
            <a:r>
              <a:rPr lang="it-IT" sz="1600" i="1" dirty="0"/>
              <a:t> A. Gramsci, Lettere dal carcere 1926-1937, </a:t>
            </a:r>
            <a:r>
              <a:rPr lang="it-IT" sz="1600" dirty="0"/>
              <a:t>Palermo, Sellerio, pp. IX-XXVI</a:t>
            </a:r>
            <a:r>
              <a:rPr lang="it-IT" sz="1600" i="1" dirty="0"/>
              <a:t>.</a:t>
            </a:r>
          </a:p>
          <a:p>
            <a:r>
              <a:rPr lang="it-IT" sz="1600" dirty="0"/>
              <a:t>F. Lo Piparo, </a:t>
            </a:r>
            <a:r>
              <a:rPr lang="it-IT" sz="1600" i="1" dirty="0"/>
              <a:t>L’enigma del quaderno scomparso</a:t>
            </a:r>
            <a:r>
              <a:rPr lang="it-IT" sz="1600" dirty="0"/>
              <a:t>, Roma, Donzelli, 2013.</a:t>
            </a:r>
          </a:p>
          <a:p>
            <a:r>
              <a:rPr lang="it-IT" sz="1600" dirty="0"/>
              <a:t>G. Vacca, </a:t>
            </a:r>
            <a:r>
              <a:rPr lang="it-IT" sz="1600" i="1" dirty="0"/>
              <a:t>Vita e pensieri di Antonio Gramsci</a:t>
            </a:r>
            <a:r>
              <a:rPr lang="it-IT" sz="1600" dirty="0"/>
              <a:t>, Torino, Einaudi, 2012, cap. 18, pp. 323-359.</a:t>
            </a:r>
          </a:p>
          <a:p>
            <a:r>
              <a:rPr lang="it-IT" sz="1600" dirty="0"/>
              <a:t>L. Canfora, </a:t>
            </a:r>
            <a:r>
              <a:rPr lang="it-IT" sz="1600" i="1" dirty="0"/>
              <a:t>Gramsci in carcere e il fascismo</a:t>
            </a:r>
            <a:r>
              <a:rPr lang="it-IT" sz="1600" dirty="0"/>
              <a:t>, Roma, Salerno, 2012, cap. VII, pp. 78-100.</a:t>
            </a:r>
          </a:p>
          <a:p>
            <a:endParaRPr lang="it-IT" sz="1600" i="1" dirty="0"/>
          </a:p>
          <a:p>
            <a:endParaRPr lang="it-IT" sz="1600" dirty="0"/>
          </a:p>
          <a:p>
            <a:endParaRPr lang="it-IT" sz="1600" dirty="0"/>
          </a:p>
          <a:p>
            <a:endParaRPr lang="it-IT" sz="1600" dirty="0"/>
          </a:p>
          <a:p>
            <a:endParaRPr lang="it-IT" dirty="0"/>
          </a:p>
        </p:txBody>
      </p:sp>
    </p:spTree>
    <p:extLst>
      <p:ext uri="{BB962C8B-B14F-4D97-AF65-F5344CB8AC3E}">
        <p14:creationId xmlns:p14="http://schemas.microsoft.com/office/powerpoint/2010/main" val="1919534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lstStyle/>
          <a:p>
            <a:pPr algn="ctr"/>
            <a:r>
              <a:rPr lang="it-IT" dirty="0"/>
              <a:t>Le lettere e i Quaderni</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209965" y="1889185"/>
            <a:ext cx="4026270" cy="3693319"/>
          </a:xfrm>
          <a:prstGeom prst="rect">
            <a:avLst/>
          </a:prstGeom>
          <a:noFill/>
        </p:spPr>
        <p:txBody>
          <a:bodyPr wrap="square" rtlCol="0">
            <a:spAutoFit/>
          </a:bodyPr>
          <a:lstStyle/>
          <a:p>
            <a:endParaRPr lang="it-IT" dirty="0"/>
          </a:p>
          <a:p>
            <a:endParaRPr lang="it-IT" dirty="0"/>
          </a:p>
          <a:p>
            <a:r>
              <a:rPr lang="it-IT" b="1" dirty="0"/>
              <a:t>8 novembre 1926</a:t>
            </a:r>
            <a:r>
              <a:rPr lang="it-IT" dirty="0"/>
              <a:t> Arresto di Gramsci (Roma)</a:t>
            </a:r>
          </a:p>
          <a:p>
            <a:endParaRPr lang="it-IT" dirty="0"/>
          </a:p>
          <a:p>
            <a:endParaRPr lang="it-IT" dirty="0"/>
          </a:p>
          <a:p>
            <a:r>
              <a:rPr lang="it-IT" dirty="0"/>
              <a:t>Prima lettera datata: </a:t>
            </a:r>
            <a:r>
              <a:rPr lang="it-IT" b="1" dirty="0"/>
              <a:t>20 novembre 1926</a:t>
            </a:r>
          </a:p>
          <a:p>
            <a:endParaRPr lang="it-IT" dirty="0"/>
          </a:p>
          <a:p>
            <a:r>
              <a:rPr lang="it-IT" dirty="0"/>
              <a:t>Ultima lettera datata: </a:t>
            </a:r>
            <a:r>
              <a:rPr lang="it-IT" b="1" dirty="0"/>
              <a:t>23 gennaio 1937</a:t>
            </a:r>
          </a:p>
          <a:p>
            <a:endParaRPr lang="it-IT" dirty="0"/>
          </a:p>
          <a:p>
            <a:endParaRPr lang="it-IT" dirty="0"/>
          </a:p>
          <a:p>
            <a:endParaRPr lang="it-IT" dirty="0"/>
          </a:p>
        </p:txBody>
      </p:sp>
      <p:sp>
        <p:nvSpPr>
          <p:cNvPr id="5" name="CasellaDiTesto 4">
            <a:extLst>
              <a:ext uri="{FF2B5EF4-FFF2-40B4-BE49-F238E27FC236}">
                <a16:creationId xmlns:a16="http://schemas.microsoft.com/office/drawing/2014/main" xmlns="" id="{4457CB72-D4C0-E3D4-868E-736D5948E199}"/>
              </a:ext>
            </a:extLst>
          </p:cNvPr>
          <p:cNvSpPr txBox="1"/>
          <p:nvPr/>
        </p:nvSpPr>
        <p:spPr>
          <a:xfrm>
            <a:off x="6063220" y="1889185"/>
            <a:ext cx="4026270" cy="3416320"/>
          </a:xfrm>
          <a:prstGeom prst="rect">
            <a:avLst/>
          </a:prstGeom>
          <a:noFill/>
        </p:spPr>
        <p:txBody>
          <a:bodyPr wrap="square" rtlCol="0">
            <a:spAutoFit/>
          </a:bodyPr>
          <a:lstStyle/>
          <a:p>
            <a:endParaRPr lang="it-IT" dirty="0"/>
          </a:p>
          <a:p>
            <a:endParaRPr lang="it-IT" dirty="0"/>
          </a:p>
          <a:p>
            <a:r>
              <a:rPr lang="it-IT" b="1" dirty="0"/>
              <a:t>8 febbraio 1929</a:t>
            </a:r>
            <a:r>
              <a:rPr lang="it-IT" dirty="0"/>
              <a:t> inizio della compilazione dei Quaderni (Carcere speciale di Turi)</a:t>
            </a:r>
          </a:p>
          <a:p>
            <a:endParaRPr lang="it-IT" dirty="0"/>
          </a:p>
          <a:p>
            <a:r>
              <a:rPr lang="it-IT" b="1" dirty="0"/>
              <a:t>1935</a:t>
            </a:r>
            <a:r>
              <a:rPr lang="it-IT" dirty="0"/>
              <a:t> Ultimo Quaderno</a:t>
            </a:r>
          </a:p>
          <a:p>
            <a:endParaRPr lang="it-IT" dirty="0"/>
          </a:p>
          <a:p>
            <a:endParaRPr lang="it-IT" dirty="0"/>
          </a:p>
          <a:p>
            <a:endParaRPr lang="it-IT" dirty="0"/>
          </a:p>
          <a:p>
            <a:endParaRPr lang="it-IT" dirty="0"/>
          </a:p>
          <a:p>
            <a:endParaRPr lang="it-IT" dirty="0"/>
          </a:p>
        </p:txBody>
      </p:sp>
    </p:spTree>
    <p:extLst>
      <p:ext uri="{BB962C8B-B14F-4D97-AF65-F5344CB8AC3E}">
        <p14:creationId xmlns:p14="http://schemas.microsoft.com/office/powerpoint/2010/main" val="1906774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lstStyle/>
          <a:p>
            <a:pPr algn="ctr"/>
            <a:r>
              <a:rPr lang="it-IT" dirty="0"/>
              <a:t>Le edizioni delle Lettere</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611397" y="1897811"/>
            <a:ext cx="9683620" cy="4616648"/>
          </a:xfrm>
          <a:prstGeom prst="rect">
            <a:avLst/>
          </a:prstGeom>
          <a:noFill/>
        </p:spPr>
        <p:txBody>
          <a:bodyPr wrap="square" rtlCol="0">
            <a:spAutoFit/>
          </a:bodyPr>
          <a:lstStyle/>
          <a:p>
            <a:endParaRPr lang="it-IT" dirty="0"/>
          </a:p>
          <a:p>
            <a:endParaRPr lang="it-IT" dirty="0"/>
          </a:p>
          <a:p>
            <a:r>
              <a:rPr lang="it-IT" sz="1600" b="1" dirty="0"/>
              <a:t>Le lettere</a:t>
            </a:r>
          </a:p>
          <a:p>
            <a:pPr marL="342900" indent="-342900">
              <a:buFont typeface="+mj-lt"/>
              <a:buAutoNum type="arabicPeriod"/>
            </a:pPr>
            <a:r>
              <a:rPr lang="it-IT" sz="1600" b="0" i="0" u="none" strike="noStrike" baseline="0" dirty="0">
                <a:solidFill>
                  <a:srgbClr val="000000"/>
                </a:solidFill>
                <a:latin typeface="Times New Roman" panose="02020603050405020304" pitchFamily="18" charset="0"/>
              </a:rPr>
              <a:t>A. Gramsci, </a:t>
            </a:r>
            <a:r>
              <a:rPr lang="it-IT" sz="1600" b="0" i="1" u="none" strike="noStrike" baseline="0" dirty="0">
                <a:solidFill>
                  <a:srgbClr val="000000"/>
                </a:solidFill>
                <a:latin typeface="Times New Roman" panose="02020603050405020304" pitchFamily="18" charset="0"/>
              </a:rPr>
              <a:t>Lettere dal carcere</a:t>
            </a:r>
            <a:r>
              <a:rPr lang="it-IT" sz="1600" b="0" i="0" u="none" strike="noStrike" baseline="0" dirty="0">
                <a:solidFill>
                  <a:srgbClr val="000000"/>
                </a:solidFill>
                <a:latin typeface="Times New Roman" panose="02020603050405020304" pitchFamily="18" charset="0"/>
              </a:rPr>
              <a:t>, a cura di P. Togliatti e F. Platone, Einaudi, Torino 1947 (218 lettere con censure e omissioni);</a:t>
            </a:r>
          </a:p>
          <a:p>
            <a:pPr marL="342900" indent="-342900">
              <a:buFont typeface="+mj-lt"/>
              <a:buAutoNum type="arabicPeriod"/>
            </a:pPr>
            <a:r>
              <a:rPr lang="it-IT" sz="1600" i="1" dirty="0">
                <a:solidFill>
                  <a:srgbClr val="000000"/>
                </a:solidFill>
                <a:latin typeface="Times New Roman" panose="02020603050405020304" pitchFamily="18" charset="0"/>
              </a:rPr>
              <a:t>2000 pagine di Gramsci</a:t>
            </a:r>
            <a:r>
              <a:rPr lang="it-IT" sz="1600" dirty="0">
                <a:solidFill>
                  <a:srgbClr val="000000"/>
                </a:solidFill>
                <a:latin typeface="Times New Roman" panose="02020603050405020304" pitchFamily="18" charset="0"/>
              </a:rPr>
              <a:t>, 2 voll.; 1 vol. </a:t>
            </a:r>
            <a:r>
              <a:rPr lang="it-IT" sz="1600" i="1" dirty="0">
                <a:solidFill>
                  <a:srgbClr val="000000"/>
                </a:solidFill>
                <a:latin typeface="Times New Roman" panose="02020603050405020304" pitchFamily="18" charset="0"/>
              </a:rPr>
              <a:t>Il tempo della lotta</a:t>
            </a:r>
            <a:r>
              <a:rPr lang="it-IT" sz="1600" dirty="0">
                <a:solidFill>
                  <a:srgbClr val="000000"/>
                </a:solidFill>
                <a:latin typeface="Times New Roman" panose="02020603050405020304" pitchFamily="18" charset="0"/>
              </a:rPr>
              <a:t>; 2 </a:t>
            </a:r>
            <a:r>
              <a:rPr lang="it-IT" sz="1600" i="1" dirty="0">
                <a:solidFill>
                  <a:srgbClr val="000000"/>
                </a:solidFill>
                <a:latin typeface="Times New Roman" panose="02020603050405020304" pitchFamily="18" charset="0"/>
              </a:rPr>
              <a:t>Lettere edite e inedite</a:t>
            </a:r>
            <a:r>
              <a:rPr lang="it-IT" sz="1600" dirty="0">
                <a:solidFill>
                  <a:srgbClr val="000000"/>
                </a:solidFill>
                <a:latin typeface="Times New Roman" panose="02020603050405020304" pitchFamily="18" charset="0"/>
              </a:rPr>
              <a:t>, a cura di </a:t>
            </a:r>
            <a:r>
              <a:rPr lang="it-IT" sz="1600" dirty="0" err="1">
                <a:solidFill>
                  <a:srgbClr val="000000"/>
                </a:solidFill>
                <a:latin typeface="Times New Roman" panose="02020603050405020304" pitchFamily="18" charset="0"/>
              </a:rPr>
              <a:t>Giansiro</a:t>
            </a:r>
            <a:r>
              <a:rPr lang="it-IT" sz="1600" dirty="0">
                <a:solidFill>
                  <a:srgbClr val="000000"/>
                </a:solidFill>
                <a:latin typeface="Times New Roman" panose="02020603050405020304" pitchFamily="18" charset="0"/>
              </a:rPr>
              <a:t> Ferrata - Niccolò Gallo, Milano, Il Saggiatore, 1963 (77 lettere inedite);</a:t>
            </a:r>
            <a:endParaRPr lang="it-IT" sz="1600" b="0" i="1" u="none" strike="noStrike" baseline="0" dirty="0">
              <a:solidFill>
                <a:srgbClr val="000000"/>
              </a:solidFill>
              <a:latin typeface="Times New Roman" panose="02020603050405020304" pitchFamily="18" charset="0"/>
            </a:endParaRPr>
          </a:p>
          <a:p>
            <a:pPr marL="342900" indent="-342900">
              <a:buFont typeface="+mj-lt"/>
              <a:buAutoNum type="arabicPeriod"/>
            </a:pPr>
            <a:r>
              <a:rPr lang="it-IT" sz="1600" b="0" i="0" u="none" strike="noStrike" baseline="0" dirty="0">
                <a:solidFill>
                  <a:srgbClr val="000000"/>
                </a:solidFill>
                <a:latin typeface="Times New Roman" panose="02020603050405020304" pitchFamily="18" charset="0"/>
              </a:rPr>
              <a:t> A. Gramsci, </a:t>
            </a:r>
            <a:r>
              <a:rPr lang="it-IT" sz="1600" b="0" i="1" u="none" strike="noStrike" baseline="0" dirty="0">
                <a:solidFill>
                  <a:srgbClr val="000000"/>
                </a:solidFill>
                <a:latin typeface="Times New Roman" panose="02020603050405020304" pitchFamily="18" charset="0"/>
              </a:rPr>
              <a:t>Lettere dal carcere</a:t>
            </a:r>
            <a:r>
              <a:rPr lang="it-IT" sz="1600" b="0" i="0" u="none" strike="noStrike" baseline="0" dirty="0">
                <a:solidFill>
                  <a:srgbClr val="000000"/>
                </a:solidFill>
                <a:latin typeface="Times New Roman" panose="02020603050405020304" pitchFamily="18" charset="0"/>
              </a:rPr>
              <a:t>, a cura di Sergio Caprioglio – Elsa Fubini, Einaudi, Torino 1965 ( con 119 lettere inedite in più)</a:t>
            </a:r>
          </a:p>
          <a:p>
            <a:pPr marL="342900" indent="-342900">
              <a:buFont typeface="+mj-lt"/>
              <a:buAutoNum type="arabicPeriod"/>
            </a:pPr>
            <a:r>
              <a:rPr lang="it-IT" sz="1600" b="0" i="0" u="none" strike="noStrike" baseline="0" dirty="0">
                <a:solidFill>
                  <a:srgbClr val="000000"/>
                </a:solidFill>
                <a:latin typeface="Times New Roman" panose="02020603050405020304" pitchFamily="18" charset="0"/>
              </a:rPr>
              <a:t>A. Gramsci, </a:t>
            </a:r>
            <a:r>
              <a:rPr lang="it-IT" sz="1600" b="0" i="1" u="none" strike="noStrike" baseline="0" dirty="0">
                <a:solidFill>
                  <a:srgbClr val="000000"/>
                </a:solidFill>
                <a:latin typeface="Times New Roman" panose="02020603050405020304" pitchFamily="18" charset="0"/>
              </a:rPr>
              <a:t>Lettere dal carcere, </a:t>
            </a:r>
            <a:r>
              <a:rPr lang="it-IT" sz="1600" b="0" u="none" strike="noStrike" baseline="0" dirty="0">
                <a:solidFill>
                  <a:srgbClr val="000000"/>
                </a:solidFill>
                <a:latin typeface="Times New Roman" panose="02020603050405020304" pitchFamily="18" charset="0"/>
              </a:rPr>
              <a:t>a cura di Antonio A. Santucci</a:t>
            </a:r>
            <a:r>
              <a:rPr lang="it-IT" sz="1600" b="0" i="1" u="none" strike="noStrike" baseline="0" dirty="0">
                <a:solidFill>
                  <a:srgbClr val="000000"/>
                </a:solidFill>
                <a:latin typeface="Times New Roman" panose="02020603050405020304" pitchFamily="18" charset="0"/>
              </a:rPr>
              <a:t>, </a:t>
            </a:r>
            <a:r>
              <a:rPr lang="it-IT" sz="1600" b="0" u="none" strike="noStrike" baseline="0" dirty="0">
                <a:solidFill>
                  <a:srgbClr val="000000"/>
                </a:solidFill>
                <a:latin typeface="Times New Roman" panose="02020603050405020304" pitchFamily="18" charset="0"/>
              </a:rPr>
              <a:t>Roma. L’Unità, 1988 (28 lettere in più).</a:t>
            </a:r>
          </a:p>
          <a:p>
            <a:pPr marL="342900" indent="-342900">
              <a:buFont typeface="+mj-lt"/>
              <a:buAutoNum type="arabicPeriod"/>
            </a:pPr>
            <a:r>
              <a:rPr lang="it-IT" sz="1600" dirty="0">
                <a:solidFill>
                  <a:srgbClr val="000000"/>
                </a:solidFill>
                <a:latin typeface="Times New Roman" panose="02020603050405020304" pitchFamily="18" charset="0"/>
              </a:rPr>
              <a:t>A. Gramsci, </a:t>
            </a:r>
            <a:r>
              <a:rPr lang="it-IT" sz="1600" i="1" dirty="0">
                <a:solidFill>
                  <a:srgbClr val="000000"/>
                </a:solidFill>
                <a:latin typeface="Times New Roman" panose="02020603050405020304" pitchFamily="18" charset="0"/>
              </a:rPr>
              <a:t>Lettere dal carcere</a:t>
            </a:r>
            <a:r>
              <a:rPr lang="it-IT" sz="1600" dirty="0">
                <a:solidFill>
                  <a:srgbClr val="000000"/>
                </a:solidFill>
                <a:latin typeface="Times New Roman" panose="02020603050405020304" pitchFamily="18" charset="0"/>
              </a:rPr>
              <a:t>,</a:t>
            </a:r>
            <a:r>
              <a:rPr lang="it-IT" sz="1600" b="0" i="1" u="none" strike="noStrike" baseline="0" dirty="0">
                <a:solidFill>
                  <a:srgbClr val="000000"/>
                </a:solidFill>
                <a:latin typeface="Times New Roman" panose="02020603050405020304" pitchFamily="18" charset="0"/>
              </a:rPr>
              <a:t> </a:t>
            </a:r>
            <a:r>
              <a:rPr lang="it-IT" sz="1600" b="0" u="none" strike="noStrike" baseline="0" dirty="0">
                <a:solidFill>
                  <a:srgbClr val="000000"/>
                </a:solidFill>
                <a:latin typeface="Times New Roman" panose="02020603050405020304" pitchFamily="18" charset="0"/>
              </a:rPr>
              <a:t>a cura di Antonio A. Santucci, Palermo, Sellerio, 1996 (478 lettere + 16 ad autorità varie, + 13 indirizzate a Gramsci da Giulia, Tania e altri interlocutori).</a:t>
            </a:r>
          </a:p>
          <a:p>
            <a:pPr marL="342900" indent="-342900">
              <a:buFont typeface="+mj-lt"/>
              <a:buAutoNum type="arabicPeriod"/>
            </a:pPr>
            <a:r>
              <a:rPr lang="it-IT" sz="1600" i="0" dirty="0">
                <a:solidFill>
                  <a:srgbClr val="000000"/>
                </a:solidFill>
                <a:latin typeface="Times New Roman" panose="02020603050405020304" pitchFamily="18" charset="0"/>
              </a:rPr>
              <a:t> Antonio Gramsci – </a:t>
            </a:r>
            <a:r>
              <a:rPr lang="it-IT" sz="1600" dirty="0">
                <a:solidFill>
                  <a:srgbClr val="000000"/>
                </a:solidFill>
                <a:latin typeface="Times New Roman" panose="02020603050405020304" pitchFamily="18" charset="0"/>
              </a:rPr>
              <a:t>T</a:t>
            </a:r>
            <a:r>
              <a:rPr lang="it-IT" sz="1600" i="0" dirty="0">
                <a:solidFill>
                  <a:srgbClr val="000000"/>
                </a:solidFill>
                <a:latin typeface="Times New Roman" panose="02020603050405020304" pitchFamily="18" charset="0"/>
              </a:rPr>
              <a:t>atiana </a:t>
            </a:r>
            <a:r>
              <a:rPr lang="it-IT" sz="1600" i="0" dirty="0" err="1">
                <a:solidFill>
                  <a:srgbClr val="000000"/>
                </a:solidFill>
                <a:latin typeface="Times New Roman" panose="02020603050405020304" pitchFamily="18" charset="0"/>
              </a:rPr>
              <a:t>Schuct</a:t>
            </a:r>
            <a:r>
              <a:rPr lang="it-IT" sz="1600" i="0" dirty="0">
                <a:solidFill>
                  <a:srgbClr val="000000"/>
                </a:solidFill>
                <a:latin typeface="Times New Roman" panose="02020603050405020304" pitchFamily="18" charset="0"/>
              </a:rPr>
              <a:t>, </a:t>
            </a:r>
            <a:r>
              <a:rPr lang="it-IT" sz="1600" i="1" dirty="0">
                <a:solidFill>
                  <a:srgbClr val="000000"/>
                </a:solidFill>
                <a:latin typeface="Times New Roman" panose="02020603050405020304" pitchFamily="18" charset="0"/>
              </a:rPr>
              <a:t>Lettere 1926-1935</a:t>
            </a:r>
            <a:r>
              <a:rPr lang="it-IT" sz="1600" dirty="0">
                <a:solidFill>
                  <a:srgbClr val="000000"/>
                </a:solidFill>
                <a:latin typeface="Times New Roman" panose="02020603050405020304" pitchFamily="18" charset="0"/>
              </a:rPr>
              <a:t>, a cura di Aldo Natoli – Chiara Daniele, Einaudi, Torino, 1997.</a:t>
            </a:r>
            <a:endParaRPr lang="it-IT" sz="1600" b="0" i="1" u="none" strike="noStrike" baseline="0" dirty="0">
              <a:solidFill>
                <a:srgbClr val="000000"/>
              </a:solidFill>
              <a:latin typeface="Times New Roman" panose="02020603050405020304" pitchFamily="18" charset="0"/>
            </a:endParaRPr>
          </a:p>
          <a:p>
            <a:endParaRPr lang="it-IT" sz="1600" dirty="0"/>
          </a:p>
          <a:p>
            <a:r>
              <a:rPr lang="it-IT" sz="1600" b="1" dirty="0">
                <a:solidFill>
                  <a:srgbClr val="000000"/>
                </a:solidFill>
                <a:latin typeface="Times New Roman" panose="02020603050405020304" pitchFamily="18" charset="0"/>
              </a:rPr>
              <a:t>Memento</a:t>
            </a:r>
            <a:r>
              <a:rPr lang="it-IT" sz="1600" dirty="0">
                <a:solidFill>
                  <a:srgbClr val="000000"/>
                </a:solidFill>
                <a:latin typeface="Times New Roman" panose="02020603050405020304" pitchFamily="18" charset="0"/>
              </a:rPr>
              <a:t>: Stalin muore nel </a:t>
            </a:r>
            <a:r>
              <a:rPr lang="it-IT" sz="1600" dirty="0" smtClean="0">
                <a:solidFill>
                  <a:srgbClr val="000000"/>
                </a:solidFill>
                <a:latin typeface="Times New Roman" panose="02020603050405020304" pitchFamily="18" charset="0"/>
              </a:rPr>
              <a:t>1953; l’Ungheria viene invasa dall’URSS nel 1956; Togliatti muore nel 1964.</a:t>
            </a:r>
            <a:endParaRPr lang="it-IT" sz="1600" dirty="0">
              <a:solidFill>
                <a:srgbClr val="000000"/>
              </a:solidFill>
              <a:latin typeface="Times New Roman" panose="02020603050405020304" pitchFamily="18" charset="0"/>
            </a:endParaRPr>
          </a:p>
          <a:p>
            <a:endParaRPr lang="it-IT" sz="1600" dirty="0"/>
          </a:p>
          <a:p>
            <a:endParaRPr lang="it-IT" dirty="0"/>
          </a:p>
        </p:txBody>
      </p:sp>
    </p:spTree>
    <p:extLst>
      <p:ext uri="{BB962C8B-B14F-4D97-AF65-F5344CB8AC3E}">
        <p14:creationId xmlns:p14="http://schemas.microsoft.com/office/powerpoint/2010/main" val="3777229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lstStyle/>
          <a:p>
            <a:pPr algn="ctr"/>
            <a:r>
              <a:rPr lang="it-IT" dirty="0"/>
              <a:t>Le edizioni dei Quaderni</a:t>
            </a:r>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611397" y="1897811"/>
            <a:ext cx="8969205" cy="4862870"/>
          </a:xfrm>
          <a:prstGeom prst="rect">
            <a:avLst/>
          </a:prstGeom>
          <a:noFill/>
        </p:spPr>
        <p:txBody>
          <a:bodyPr wrap="square" rtlCol="0">
            <a:spAutoFit/>
          </a:bodyPr>
          <a:lstStyle/>
          <a:p>
            <a:endParaRPr lang="it-IT" dirty="0"/>
          </a:p>
          <a:p>
            <a:endParaRPr lang="it-IT" dirty="0"/>
          </a:p>
          <a:p>
            <a:r>
              <a:rPr lang="it-IT" sz="1600" b="1" dirty="0"/>
              <a:t>I Quaderni</a:t>
            </a:r>
          </a:p>
          <a:p>
            <a:pPr marL="342900" indent="-342900">
              <a:buFont typeface="+mj-lt"/>
              <a:buAutoNum type="arabicPeriod"/>
            </a:pPr>
            <a:r>
              <a:rPr lang="it-IT" sz="1600" b="0" i="0" u="none" strike="noStrike" baseline="0" dirty="0">
                <a:solidFill>
                  <a:srgbClr val="000000"/>
                </a:solidFill>
                <a:latin typeface="Times New Roman" panose="02020603050405020304" pitchFamily="18" charset="0"/>
              </a:rPr>
              <a:t>A. Gramsci, </a:t>
            </a:r>
            <a:r>
              <a:rPr lang="it-IT" sz="1600" b="0" i="1" u="none" strike="noStrike" baseline="0" dirty="0">
                <a:solidFill>
                  <a:srgbClr val="000000"/>
                </a:solidFill>
                <a:latin typeface="Times New Roman" panose="02020603050405020304" pitchFamily="18" charset="0"/>
              </a:rPr>
              <a:t>Quaderni dal carcere</a:t>
            </a:r>
            <a:r>
              <a:rPr lang="it-IT" sz="1600" dirty="0">
                <a:solidFill>
                  <a:srgbClr val="000000"/>
                </a:solidFill>
                <a:latin typeface="Times New Roman" panose="02020603050405020304" pitchFamily="18" charset="0"/>
              </a:rPr>
              <a:t>, a cura di P. Togliatti – F. Platone (ufficialmente l’edizione sarebbe opera di una Commissione nominata dalla Segreteria del PCI), 6 voll., 1948 – 1951 (1 </a:t>
            </a:r>
            <a:r>
              <a:rPr lang="it-IT" sz="1600" i="1" dirty="0">
                <a:solidFill>
                  <a:srgbClr val="000000"/>
                </a:solidFill>
                <a:latin typeface="Times New Roman" panose="02020603050405020304" pitchFamily="18" charset="0"/>
              </a:rPr>
              <a:t>Il materialismo storico e la filosofia di Benedetto Croce, </a:t>
            </a:r>
            <a:r>
              <a:rPr lang="it-IT" sz="1600" dirty="0">
                <a:solidFill>
                  <a:srgbClr val="000000"/>
                </a:solidFill>
                <a:latin typeface="Times New Roman" panose="02020603050405020304" pitchFamily="18" charset="0"/>
              </a:rPr>
              <a:t>1948 ; 2 Gli intellettuali e l’organizzazione della cultura, 1949; 3 </a:t>
            </a:r>
            <a:r>
              <a:rPr lang="it-IT" sz="1600" i="1" dirty="0">
                <a:solidFill>
                  <a:srgbClr val="000000"/>
                </a:solidFill>
                <a:latin typeface="Times New Roman" panose="02020603050405020304" pitchFamily="18" charset="0"/>
              </a:rPr>
              <a:t>Il Risorgimento 1949; Note sul Machiavelli, sulla politica e sullo Stato moderno</a:t>
            </a:r>
            <a:r>
              <a:rPr lang="it-IT" sz="1600" dirty="0">
                <a:solidFill>
                  <a:srgbClr val="000000"/>
                </a:solidFill>
                <a:latin typeface="Times New Roman" panose="02020603050405020304" pitchFamily="18" charset="0"/>
              </a:rPr>
              <a:t>, 1949; 5 </a:t>
            </a:r>
            <a:r>
              <a:rPr lang="it-IT" sz="1600" i="1" dirty="0">
                <a:solidFill>
                  <a:srgbClr val="000000"/>
                </a:solidFill>
                <a:latin typeface="Times New Roman" panose="02020603050405020304" pitchFamily="18" charset="0"/>
              </a:rPr>
              <a:t>Letteratura </a:t>
            </a:r>
            <a:r>
              <a:rPr lang="it-IT" sz="1600" i="1" dirty="0" smtClean="0">
                <a:solidFill>
                  <a:srgbClr val="000000"/>
                </a:solidFill>
                <a:latin typeface="Times New Roman" panose="02020603050405020304" pitchFamily="18" charset="0"/>
              </a:rPr>
              <a:t>e </a:t>
            </a:r>
            <a:r>
              <a:rPr lang="it-IT" sz="1600" i="1" dirty="0">
                <a:solidFill>
                  <a:srgbClr val="000000"/>
                </a:solidFill>
                <a:latin typeface="Times New Roman" panose="02020603050405020304" pitchFamily="18" charset="0"/>
              </a:rPr>
              <a:t>vita nazionale, 1950; Passato e presente,</a:t>
            </a:r>
            <a:r>
              <a:rPr lang="it-IT" sz="1600" dirty="0">
                <a:solidFill>
                  <a:srgbClr val="000000"/>
                </a:solidFill>
                <a:latin typeface="Times New Roman" panose="02020603050405020304" pitchFamily="18" charset="0"/>
              </a:rPr>
              <a:t> 1951); vengono esclusi le fasi preparatorie dei testi, cioè ciò che Valentino </a:t>
            </a:r>
            <a:r>
              <a:rPr lang="it-IT" sz="1600" dirty="0" err="1">
                <a:solidFill>
                  <a:srgbClr val="000000"/>
                </a:solidFill>
                <a:latin typeface="Times New Roman" panose="02020603050405020304" pitchFamily="18" charset="0"/>
              </a:rPr>
              <a:t>Gerratana</a:t>
            </a:r>
            <a:r>
              <a:rPr lang="it-IT" sz="1600" dirty="0">
                <a:solidFill>
                  <a:srgbClr val="000000"/>
                </a:solidFill>
                <a:latin typeface="Times New Roman" panose="02020603050405020304" pitchFamily="18" charset="0"/>
              </a:rPr>
              <a:t> chiamerà </a:t>
            </a:r>
            <a:r>
              <a:rPr lang="it-IT" sz="1600" i="1" dirty="0">
                <a:solidFill>
                  <a:srgbClr val="000000"/>
                </a:solidFill>
                <a:latin typeface="Times New Roman" panose="02020603050405020304" pitchFamily="18" charset="0"/>
              </a:rPr>
              <a:t>testi A</a:t>
            </a:r>
            <a:r>
              <a:rPr lang="it-IT" sz="1600" dirty="0">
                <a:solidFill>
                  <a:srgbClr val="000000"/>
                </a:solidFill>
                <a:latin typeface="Times New Roman" panose="02020603050405020304" pitchFamily="18" charset="0"/>
              </a:rPr>
              <a:t>. (V. </a:t>
            </a:r>
            <a:r>
              <a:rPr lang="it-IT" sz="1600" dirty="0" err="1">
                <a:solidFill>
                  <a:srgbClr val="000000"/>
                </a:solidFill>
                <a:latin typeface="Times New Roman" panose="02020603050405020304" pitchFamily="18" charset="0"/>
              </a:rPr>
              <a:t>Gerratana</a:t>
            </a:r>
            <a:r>
              <a:rPr lang="it-IT" sz="1600" dirty="0">
                <a:solidFill>
                  <a:srgbClr val="000000"/>
                </a:solidFill>
                <a:latin typeface="Times New Roman" panose="02020603050405020304" pitchFamily="18" charset="0"/>
              </a:rPr>
              <a:t>, Per la storia della prima edizione dei Quaderni del carcere</a:t>
            </a:r>
            <a:r>
              <a:rPr lang="it-IT" sz="1600" i="1" dirty="0">
                <a:solidFill>
                  <a:srgbClr val="000000"/>
                </a:solidFill>
                <a:latin typeface="Times New Roman" panose="02020603050405020304" pitchFamily="18" charset="0"/>
              </a:rPr>
              <a:t>, </a:t>
            </a:r>
            <a:r>
              <a:rPr lang="it-IT" sz="1600" dirty="0">
                <a:solidFill>
                  <a:srgbClr val="000000"/>
                </a:solidFill>
                <a:latin typeface="Times New Roman" panose="02020603050405020304" pitchFamily="18" charset="0"/>
              </a:rPr>
              <a:t>in</a:t>
            </a:r>
            <a:r>
              <a:rPr lang="it-IT" sz="1600" i="1" dirty="0">
                <a:solidFill>
                  <a:srgbClr val="000000"/>
                </a:solidFill>
                <a:latin typeface="Times New Roman" panose="02020603050405020304" pitchFamily="18" charset="0"/>
              </a:rPr>
              <a:t> Critica marxista, </a:t>
            </a:r>
            <a:r>
              <a:rPr lang="it-IT" sz="1600" dirty="0">
                <a:solidFill>
                  <a:srgbClr val="000000"/>
                </a:solidFill>
                <a:latin typeface="Times New Roman" panose="02020603050405020304" pitchFamily="18" charset="0"/>
              </a:rPr>
              <a:t>XXVII (1989), 6, pp. 65-66</a:t>
            </a:r>
          </a:p>
          <a:p>
            <a:pPr marL="342900" indent="-342900">
              <a:buFont typeface="+mj-lt"/>
              <a:buAutoNum type="arabicPeriod"/>
            </a:pPr>
            <a:r>
              <a:rPr lang="it-IT" sz="1600" b="0" u="none" strike="noStrike" baseline="0" dirty="0">
                <a:solidFill>
                  <a:srgbClr val="000000"/>
                </a:solidFill>
                <a:latin typeface="Times New Roman" panose="02020603050405020304" pitchFamily="18" charset="0"/>
              </a:rPr>
              <a:t>Antonio Gramsci, Quaderni del carcere, a cura di Valentino </a:t>
            </a:r>
            <a:r>
              <a:rPr lang="it-IT" sz="1600" b="0" u="none" strike="noStrike" baseline="0" dirty="0" err="1">
                <a:solidFill>
                  <a:srgbClr val="000000"/>
                </a:solidFill>
                <a:latin typeface="Times New Roman" panose="02020603050405020304" pitchFamily="18" charset="0"/>
              </a:rPr>
              <a:t>Gerratana</a:t>
            </a:r>
            <a:r>
              <a:rPr lang="it-IT" sz="1600" b="0" u="none" strike="noStrike" baseline="0" dirty="0">
                <a:solidFill>
                  <a:srgbClr val="000000"/>
                </a:solidFill>
                <a:latin typeface="Times New Roman" panose="02020603050405020304" pitchFamily="18" charset="0"/>
              </a:rPr>
              <a:t>, 4 volumi, Einaudi 1975</a:t>
            </a:r>
            <a:r>
              <a:rPr lang="it-IT" sz="1600" dirty="0">
                <a:solidFill>
                  <a:srgbClr val="000000"/>
                </a:solidFill>
                <a:latin typeface="Times New Roman" panose="02020603050405020304" pitchFamily="18" charset="0"/>
              </a:rPr>
              <a:t> (edizione integrale in ordine cronologico); testi A = prima stesura; testi B = una sola stesura; Testi C = seconda stesura</a:t>
            </a:r>
            <a:r>
              <a:rPr lang="it-IT" sz="1600" dirty="0" smtClean="0">
                <a:solidFill>
                  <a:srgbClr val="000000"/>
                </a:solidFill>
                <a:latin typeface="Times New Roman" panose="02020603050405020304" pitchFamily="18" charset="0"/>
              </a:rPr>
              <a:t>.</a:t>
            </a:r>
          </a:p>
          <a:p>
            <a:pPr marL="342900" indent="-342900">
              <a:buFont typeface="+mj-lt"/>
              <a:buAutoNum type="arabicPeriod"/>
            </a:pPr>
            <a:r>
              <a:rPr lang="it-IT" sz="1600" i="1" dirty="0">
                <a:solidFill>
                  <a:srgbClr val="000000"/>
                </a:solidFill>
                <a:latin typeface="Times New Roman" panose="02020603050405020304" pitchFamily="18" charset="0"/>
              </a:rPr>
              <a:t>Quaderni del carcere</a:t>
            </a:r>
            <a:r>
              <a:rPr lang="it-IT" sz="1600" dirty="0">
                <a:solidFill>
                  <a:srgbClr val="000000"/>
                </a:solidFill>
                <a:latin typeface="Times New Roman" panose="02020603050405020304" pitchFamily="18" charset="0"/>
              </a:rPr>
              <a:t>. Edizione anastatica dei manoscritti, Cagliari, L’Unione Sarda- Enciclopedia Treccani, 2009</a:t>
            </a:r>
            <a:r>
              <a:rPr lang="it-IT" sz="1600" dirty="0" smtClean="0">
                <a:solidFill>
                  <a:srgbClr val="000000"/>
                </a:solidFill>
                <a:latin typeface="Times New Roman" panose="02020603050405020304" pitchFamily="18" charset="0"/>
              </a:rPr>
              <a:t>, 18 voll.</a:t>
            </a:r>
            <a:endParaRPr lang="it-IT" sz="1600" b="0" u="none" strike="noStrike" baseline="0" dirty="0">
              <a:solidFill>
                <a:srgbClr val="000000"/>
              </a:solidFill>
              <a:latin typeface="Times New Roman" panose="02020603050405020304" pitchFamily="18" charset="0"/>
            </a:endParaRPr>
          </a:p>
          <a:p>
            <a:endParaRPr lang="it-IT" sz="1600" dirty="0"/>
          </a:p>
          <a:p>
            <a:endParaRPr lang="it-IT" sz="1600" dirty="0"/>
          </a:p>
          <a:p>
            <a:endParaRPr lang="it-IT" sz="1600" dirty="0"/>
          </a:p>
          <a:p>
            <a:endParaRPr lang="it-IT" dirty="0"/>
          </a:p>
        </p:txBody>
      </p:sp>
    </p:spTree>
    <p:extLst>
      <p:ext uri="{BB962C8B-B14F-4D97-AF65-F5344CB8AC3E}">
        <p14:creationId xmlns:p14="http://schemas.microsoft.com/office/powerpoint/2010/main" val="243877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Togliatti e i quaderni speciali di Gramsci</a:t>
            </a:r>
            <a:endParaRPr lang="it-IT" dirty="0"/>
          </a:p>
        </p:txBody>
      </p:sp>
      <p:sp>
        <p:nvSpPr>
          <p:cNvPr id="3" name="Segnaposto data 2"/>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p:cNvSpPr txBox="1"/>
          <p:nvPr/>
        </p:nvSpPr>
        <p:spPr>
          <a:xfrm>
            <a:off x="1219200" y="1950720"/>
            <a:ext cx="3831771" cy="4247317"/>
          </a:xfrm>
          <a:prstGeom prst="rect">
            <a:avLst/>
          </a:prstGeom>
          <a:noFill/>
        </p:spPr>
        <p:txBody>
          <a:bodyPr wrap="square" rtlCol="0">
            <a:spAutoFit/>
          </a:bodyPr>
          <a:lstStyle/>
          <a:p>
            <a:r>
              <a:rPr lang="it-IT" dirty="0">
                <a:solidFill>
                  <a:srgbClr val="000000"/>
                </a:solidFill>
                <a:latin typeface="Times New Roman" panose="02020603050405020304" pitchFamily="18" charset="0"/>
              </a:rPr>
              <a:t>(1 </a:t>
            </a:r>
            <a:r>
              <a:rPr lang="it-IT" i="1" dirty="0">
                <a:solidFill>
                  <a:srgbClr val="000000"/>
                </a:solidFill>
                <a:latin typeface="Times New Roman" panose="02020603050405020304" pitchFamily="18" charset="0"/>
              </a:rPr>
              <a:t>Il materialismo storico e la filosofia di Benedetto Croce, </a:t>
            </a:r>
            <a:r>
              <a:rPr lang="it-IT" dirty="0">
                <a:solidFill>
                  <a:srgbClr val="000000"/>
                </a:solidFill>
                <a:latin typeface="Times New Roman" panose="02020603050405020304" pitchFamily="18" charset="0"/>
              </a:rPr>
              <a:t>1948 ; </a:t>
            </a:r>
            <a:endParaRPr lang="it-IT" dirty="0" smtClean="0">
              <a:solidFill>
                <a:srgbClr val="000000"/>
              </a:solidFill>
              <a:latin typeface="Times New Roman" panose="02020603050405020304" pitchFamily="18" charset="0"/>
            </a:endParaRPr>
          </a:p>
          <a:p>
            <a:endParaRPr lang="it-IT" dirty="0" smtClean="0">
              <a:solidFill>
                <a:srgbClr val="000000"/>
              </a:solidFill>
              <a:latin typeface="Times New Roman" panose="02020603050405020304" pitchFamily="18" charset="0"/>
            </a:endParaRPr>
          </a:p>
          <a:p>
            <a:r>
              <a:rPr lang="it-IT" dirty="0" smtClean="0">
                <a:solidFill>
                  <a:srgbClr val="000000"/>
                </a:solidFill>
                <a:latin typeface="Times New Roman" panose="02020603050405020304" pitchFamily="18" charset="0"/>
              </a:rPr>
              <a:t>2 </a:t>
            </a:r>
            <a:r>
              <a:rPr lang="it-IT" i="1" dirty="0">
                <a:solidFill>
                  <a:srgbClr val="000000"/>
                </a:solidFill>
                <a:latin typeface="Times New Roman" panose="02020603050405020304" pitchFamily="18" charset="0"/>
              </a:rPr>
              <a:t>Gli intellettuali e l’organizzazione della cultura</a:t>
            </a:r>
            <a:r>
              <a:rPr lang="it-IT" dirty="0">
                <a:solidFill>
                  <a:srgbClr val="000000"/>
                </a:solidFill>
                <a:latin typeface="Times New Roman" panose="02020603050405020304" pitchFamily="18" charset="0"/>
              </a:rPr>
              <a:t>, 1949; </a:t>
            </a:r>
            <a:endParaRPr lang="it-IT" dirty="0" smtClean="0">
              <a:solidFill>
                <a:srgbClr val="000000"/>
              </a:solidFill>
              <a:latin typeface="Times New Roman" panose="02020603050405020304" pitchFamily="18" charset="0"/>
            </a:endParaRPr>
          </a:p>
          <a:p>
            <a:endParaRPr lang="it-IT" dirty="0" smtClean="0">
              <a:solidFill>
                <a:srgbClr val="000000"/>
              </a:solidFill>
              <a:latin typeface="Times New Roman" panose="02020603050405020304" pitchFamily="18" charset="0"/>
            </a:endParaRPr>
          </a:p>
          <a:p>
            <a:r>
              <a:rPr lang="it-IT" dirty="0" smtClean="0">
                <a:solidFill>
                  <a:srgbClr val="000000"/>
                </a:solidFill>
                <a:latin typeface="Times New Roman" panose="02020603050405020304" pitchFamily="18" charset="0"/>
              </a:rPr>
              <a:t>3 </a:t>
            </a:r>
            <a:r>
              <a:rPr lang="it-IT" i="1" dirty="0">
                <a:solidFill>
                  <a:srgbClr val="000000"/>
                </a:solidFill>
                <a:latin typeface="Times New Roman" panose="02020603050405020304" pitchFamily="18" charset="0"/>
              </a:rPr>
              <a:t>Il Risorgimento 1949; </a:t>
            </a:r>
            <a:endParaRPr lang="it-IT" i="1" dirty="0" smtClean="0">
              <a:solidFill>
                <a:srgbClr val="000000"/>
              </a:solidFill>
              <a:latin typeface="Times New Roman" panose="02020603050405020304" pitchFamily="18" charset="0"/>
            </a:endParaRPr>
          </a:p>
          <a:p>
            <a:endParaRPr lang="it-IT" dirty="0" smtClean="0">
              <a:solidFill>
                <a:srgbClr val="000000"/>
              </a:solidFill>
              <a:latin typeface="Times New Roman" panose="02020603050405020304" pitchFamily="18" charset="0"/>
            </a:endParaRPr>
          </a:p>
          <a:p>
            <a:endParaRPr lang="it-IT" dirty="0" smtClean="0">
              <a:solidFill>
                <a:srgbClr val="000000"/>
              </a:solidFill>
              <a:latin typeface="Times New Roman" panose="02020603050405020304" pitchFamily="18" charset="0"/>
            </a:endParaRPr>
          </a:p>
          <a:p>
            <a:r>
              <a:rPr lang="it-IT" dirty="0" smtClean="0">
                <a:solidFill>
                  <a:srgbClr val="000000"/>
                </a:solidFill>
                <a:latin typeface="Times New Roman" panose="02020603050405020304" pitchFamily="18" charset="0"/>
              </a:rPr>
              <a:t>4 </a:t>
            </a:r>
            <a:r>
              <a:rPr lang="it-IT" i="1" dirty="0" smtClean="0">
                <a:solidFill>
                  <a:srgbClr val="000000"/>
                </a:solidFill>
                <a:latin typeface="Times New Roman" panose="02020603050405020304" pitchFamily="18" charset="0"/>
              </a:rPr>
              <a:t>Note </a:t>
            </a:r>
            <a:r>
              <a:rPr lang="it-IT" i="1" dirty="0">
                <a:solidFill>
                  <a:srgbClr val="000000"/>
                </a:solidFill>
                <a:latin typeface="Times New Roman" panose="02020603050405020304" pitchFamily="18" charset="0"/>
              </a:rPr>
              <a:t>sul Machiavelli, sulla politica e sullo Stato moderno</a:t>
            </a:r>
            <a:r>
              <a:rPr lang="it-IT" dirty="0">
                <a:solidFill>
                  <a:srgbClr val="000000"/>
                </a:solidFill>
                <a:latin typeface="Times New Roman" panose="02020603050405020304" pitchFamily="18" charset="0"/>
              </a:rPr>
              <a:t>, 1949; </a:t>
            </a:r>
            <a:endParaRPr lang="it-IT" dirty="0" smtClean="0">
              <a:solidFill>
                <a:srgbClr val="000000"/>
              </a:solidFill>
              <a:latin typeface="Times New Roman" panose="02020603050405020304" pitchFamily="18" charset="0"/>
            </a:endParaRPr>
          </a:p>
          <a:p>
            <a:endParaRPr lang="it-IT" dirty="0" smtClean="0">
              <a:solidFill>
                <a:srgbClr val="000000"/>
              </a:solidFill>
              <a:latin typeface="Times New Roman" panose="02020603050405020304" pitchFamily="18" charset="0"/>
            </a:endParaRPr>
          </a:p>
          <a:p>
            <a:r>
              <a:rPr lang="it-IT" dirty="0" smtClean="0">
                <a:solidFill>
                  <a:srgbClr val="000000"/>
                </a:solidFill>
                <a:latin typeface="Times New Roman" panose="02020603050405020304" pitchFamily="18" charset="0"/>
              </a:rPr>
              <a:t>5 </a:t>
            </a:r>
            <a:r>
              <a:rPr lang="it-IT" i="1" dirty="0">
                <a:solidFill>
                  <a:srgbClr val="000000"/>
                </a:solidFill>
                <a:latin typeface="Times New Roman" panose="02020603050405020304" pitchFamily="18" charset="0"/>
              </a:rPr>
              <a:t>Letteratura e vita nazionale, 1950; </a:t>
            </a:r>
            <a:endParaRPr lang="it-IT" i="1" dirty="0" smtClean="0">
              <a:solidFill>
                <a:srgbClr val="000000"/>
              </a:solidFill>
              <a:latin typeface="Times New Roman" panose="02020603050405020304" pitchFamily="18" charset="0"/>
            </a:endParaRPr>
          </a:p>
          <a:p>
            <a:endParaRPr lang="it-IT" i="1" dirty="0">
              <a:solidFill>
                <a:srgbClr val="000000"/>
              </a:solidFill>
              <a:latin typeface="Times New Roman" panose="02020603050405020304" pitchFamily="18" charset="0"/>
            </a:endParaRPr>
          </a:p>
          <a:p>
            <a:r>
              <a:rPr lang="it-IT" smtClean="0">
                <a:solidFill>
                  <a:srgbClr val="000000"/>
                </a:solidFill>
                <a:latin typeface="Times New Roman" panose="02020603050405020304" pitchFamily="18" charset="0"/>
              </a:rPr>
              <a:t>6 </a:t>
            </a:r>
            <a:r>
              <a:rPr lang="it-IT" i="1" smtClean="0">
                <a:solidFill>
                  <a:srgbClr val="000000"/>
                </a:solidFill>
                <a:latin typeface="Times New Roman" panose="02020603050405020304" pitchFamily="18" charset="0"/>
              </a:rPr>
              <a:t>Passato </a:t>
            </a:r>
            <a:r>
              <a:rPr lang="it-IT" i="1" dirty="0">
                <a:solidFill>
                  <a:srgbClr val="000000"/>
                </a:solidFill>
                <a:latin typeface="Times New Roman" panose="02020603050405020304" pitchFamily="18" charset="0"/>
              </a:rPr>
              <a:t>e presente,</a:t>
            </a:r>
            <a:r>
              <a:rPr lang="it-IT" dirty="0">
                <a:solidFill>
                  <a:srgbClr val="000000"/>
                </a:solidFill>
                <a:latin typeface="Times New Roman" panose="02020603050405020304" pitchFamily="18" charset="0"/>
              </a:rPr>
              <a:t> 1951)</a:t>
            </a:r>
            <a:endParaRPr lang="it-IT" dirty="0"/>
          </a:p>
        </p:txBody>
      </p:sp>
      <p:sp>
        <p:nvSpPr>
          <p:cNvPr id="5" name="CasellaDiTesto 4"/>
          <p:cNvSpPr txBox="1"/>
          <p:nvPr/>
        </p:nvSpPr>
        <p:spPr>
          <a:xfrm>
            <a:off x="5242560" y="1942011"/>
            <a:ext cx="5913120" cy="5133970"/>
          </a:xfrm>
          <a:prstGeom prst="rect">
            <a:avLst/>
          </a:prstGeom>
          <a:noFill/>
        </p:spPr>
        <p:txBody>
          <a:bodyPr wrap="square" rtlCol="0">
            <a:spAutoFit/>
          </a:bodyPr>
          <a:lstStyle/>
          <a:p>
            <a:pPr>
              <a:lnSpc>
                <a:spcPct val="107000"/>
              </a:lnSpc>
              <a:spcAft>
                <a:spcPts val="800"/>
              </a:spcAft>
            </a:pPr>
            <a:r>
              <a:rPr lang="it-IT" b="1" dirty="0">
                <a:solidFill>
                  <a:srgbClr val="000000"/>
                </a:solidFill>
                <a:latin typeface="Times New Roman" panose="02020603050405020304" pitchFamily="18" charset="0"/>
              </a:rPr>
              <a:t>Quaderno 10 </a:t>
            </a:r>
            <a:r>
              <a:rPr lang="it-IT" dirty="0">
                <a:solidFill>
                  <a:srgbClr val="000000"/>
                </a:solidFill>
                <a:latin typeface="Times New Roman" panose="02020603050405020304" pitchFamily="18" charset="0"/>
              </a:rPr>
              <a:t>Parte 1: Punti di riferimento per un saggio su B. Croce; Parte II La filosofia di Benedetto Croce</a:t>
            </a:r>
            <a:br>
              <a:rPr lang="it-IT" dirty="0">
                <a:solidFill>
                  <a:srgbClr val="000000"/>
                </a:solidFill>
                <a:latin typeface="Times New Roman" panose="02020603050405020304" pitchFamily="18" charset="0"/>
              </a:rPr>
            </a:br>
            <a:endParaRPr lang="it-IT" dirty="0" smtClean="0">
              <a:solidFill>
                <a:srgbClr val="000000"/>
              </a:solidFill>
              <a:latin typeface="Times New Roman" panose="02020603050405020304" pitchFamily="18" charset="0"/>
            </a:endParaRPr>
          </a:p>
          <a:p>
            <a:pPr>
              <a:lnSpc>
                <a:spcPct val="107000"/>
              </a:lnSpc>
              <a:spcAft>
                <a:spcPts val="800"/>
              </a:spcAft>
            </a:pPr>
            <a:r>
              <a:rPr lang="it-IT" b="1" dirty="0" smtClean="0">
                <a:solidFill>
                  <a:srgbClr val="000000"/>
                </a:solidFill>
                <a:latin typeface="Times New Roman" panose="02020603050405020304" pitchFamily="18" charset="0"/>
              </a:rPr>
              <a:t>Quaderno </a:t>
            </a:r>
            <a:r>
              <a:rPr lang="it-IT" b="1" dirty="0">
                <a:solidFill>
                  <a:srgbClr val="000000"/>
                </a:solidFill>
                <a:latin typeface="Times New Roman" panose="02020603050405020304" pitchFamily="18" charset="0"/>
              </a:rPr>
              <a:t>12 </a:t>
            </a:r>
            <a:r>
              <a:rPr lang="it-IT" dirty="0">
                <a:solidFill>
                  <a:srgbClr val="000000"/>
                </a:solidFill>
                <a:latin typeface="Times New Roman" panose="02020603050405020304" pitchFamily="18" charset="0"/>
              </a:rPr>
              <a:t>Appunti e note sparse per un gruppo di saggi sulla storia degli intellettuali e della cultura in </a:t>
            </a:r>
            <a:r>
              <a:rPr lang="it-IT" dirty="0" smtClean="0">
                <a:solidFill>
                  <a:srgbClr val="000000"/>
                </a:solidFill>
                <a:latin typeface="Times New Roman" panose="02020603050405020304" pitchFamily="18" charset="0"/>
              </a:rPr>
              <a:t>Italia</a:t>
            </a:r>
          </a:p>
          <a:p>
            <a:pPr>
              <a:lnSpc>
                <a:spcPct val="107000"/>
              </a:lnSpc>
              <a:spcAft>
                <a:spcPts val="800"/>
              </a:spcAft>
            </a:pPr>
            <a:r>
              <a:rPr lang="it-IT" b="1" dirty="0">
                <a:solidFill>
                  <a:srgbClr val="000000"/>
                </a:solidFill>
                <a:latin typeface="Times New Roman" panose="02020603050405020304" pitchFamily="18" charset="0"/>
              </a:rPr>
              <a:t>Quaderno 19 </a:t>
            </a:r>
            <a:r>
              <a:rPr lang="it-IT" dirty="0">
                <a:solidFill>
                  <a:srgbClr val="000000"/>
                </a:solidFill>
                <a:latin typeface="Times New Roman" panose="02020603050405020304" pitchFamily="18" charset="0"/>
              </a:rPr>
              <a:t>Una doppia serie di ricerche. Una sull’età del Risorgimento e una seconda sulla precedente storia che ha avuto luogo nella penisola italiana </a:t>
            </a:r>
            <a:endParaRPr lang="it-IT" dirty="0" smtClean="0">
              <a:solidFill>
                <a:srgbClr val="000000"/>
              </a:solidFill>
              <a:latin typeface="Times New Roman" panose="02020603050405020304" pitchFamily="18" charset="0"/>
            </a:endParaRPr>
          </a:p>
          <a:p>
            <a:pPr>
              <a:lnSpc>
                <a:spcPct val="107000"/>
              </a:lnSpc>
              <a:spcAft>
                <a:spcPts val="800"/>
              </a:spcAft>
            </a:pPr>
            <a:r>
              <a:rPr lang="it-IT" b="1" dirty="0">
                <a:solidFill>
                  <a:srgbClr val="000000"/>
                </a:solidFill>
                <a:latin typeface="Times New Roman" panose="02020603050405020304" pitchFamily="18" charset="0"/>
              </a:rPr>
              <a:t>Quaderno 13 </a:t>
            </a:r>
            <a:r>
              <a:rPr lang="it-IT" dirty="0">
                <a:solidFill>
                  <a:srgbClr val="000000"/>
                </a:solidFill>
                <a:latin typeface="Times New Roman" panose="02020603050405020304" pitchFamily="18" charset="0"/>
              </a:rPr>
              <a:t>Noterelle sulla politica del Machiavelli</a:t>
            </a:r>
          </a:p>
          <a:p>
            <a:pPr>
              <a:lnSpc>
                <a:spcPct val="107000"/>
              </a:lnSpc>
              <a:spcAft>
                <a:spcPts val="800"/>
              </a:spcAft>
            </a:pPr>
            <a:endParaRPr lang="it-IT" b="1" dirty="0" smtClean="0">
              <a:solidFill>
                <a:srgbClr val="000000"/>
              </a:solidFill>
              <a:latin typeface="Times New Roman" panose="02020603050405020304" pitchFamily="18" charset="0"/>
            </a:endParaRPr>
          </a:p>
          <a:p>
            <a:pPr>
              <a:lnSpc>
                <a:spcPct val="107000"/>
              </a:lnSpc>
              <a:spcAft>
                <a:spcPts val="800"/>
              </a:spcAft>
            </a:pPr>
            <a:r>
              <a:rPr lang="it-IT" b="1" dirty="0" smtClean="0">
                <a:solidFill>
                  <a:srgbClr val="000000"/>
                </a:solidFill>
                <a:latin typeface="Times New Roman" panose="02020603050405020304" pitchFamily="18" charset="0"/>
              </a:rPr>
              <a:t>Quaderno </a:t>
            </a:r>
            <a:r>
              <a:rPr lang="it-IT" b="1" dirty="0">
                <a:solidFill>
                  <a:srgbClr val="000000"/>
                </a:solidFill>
                <a:latin typeface="Times New Roman" panose="02020603050405020304" pitchFamily="18" charset="0"/>
              </a:rPr>
              <a:t>11 </a:t>
            </a:r>
            <a:r>
              <a:rPr lang="it-IT" dirty="0">
                <a:solidFill>
                  <a:srgbClr val="000000"/>
                </a:solidFill>
                <a:latin typeface="Times New Roman" panose="02020603050405020304" pitchFamily="18" charset="0"/>
              </a:rPr>
              <a:t>Appunti e riferimenti di carattere storico-critico; Appunti per una introduzione ed un avviamento allo studio della filosofia e della storia della cultura</a:t>
            </a:r>
            <a:br>
              <a:rPr lang="it-IT" dirty="0">
                <a:solidFill>
                  <a:srgbClr val="000000"/>
                </a:solidFill>
                <a:latin typeface="Times New Roman" panose="02020603050405020304" pitchFamily="18" charset="0"/>
              </a:rPr>
            </a:br>
            <a:endParaRPr lang="it-IT" dirty="0">
              <a:solidFill>
                <a:srgbClr val="000000"/>
              </a:solidFill>
              <a:latin typeface="Times New Roman" panose="02020603050405020304" pitchFamily="18" charset="0"/>
            </a:endParaRPr>
          </a:p>
          <a:p>
            <a:endParaRPr lang="it-IT" dirty="0"/>
          </a:p>
        </p:txBody>
      </p:sp>
      <p:cxnSp>
        <p:nvCxnSpPr>
          <p:cNvPr id="8" name="Connettore 2 7"/>
          <p:cNvCxnSpPr/>
          <p:nvPr/>
        </p:nvCxnSpPr>
        <p:spPr>
          <a:xfrm>
            <a:off x="3865944" y="2419109"/>
            <a:ext cx="137661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9" name="Connettore 2 8"/>
          <p:cNvCxnSpPr/>
          <p:nvPr/>
        </p:nvCxnSpPr>
        <p:spPr>
          <a:xfrm>
            <a:off x="3865944" y="3208117"/>
            <a:ext cx="137661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0" name="Connettore 2 9"/>
          <p:cNvCxnSpPr/>
          <p:nvPr/>
        </p:nvCxnSpPr>
        <p:spPr>
          <a:xfrm>
            <a:off x="3865944" y="3830780"/>
            <a:ext cx="137661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1" name="Connettore 2 10"/>
          <p:cNvCxnSpPr/>
          <p:nvPr/>
        </p:nvCxnSpPr>
        <p:spPr>
          <a:xfrm>
            <a:off x="3948675" y="4854037"/>
            <a:ext cx="1376616" cy="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0114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Gli altri speciali </a:t>
            </a:r>
            <a:endParaRPr lang="it-IT" dirty="0"/>
          </a:p>
        </p:txBody>
      </p:sp>
      <p:sp>
        <p:nvSpPr>
          <p:cNvPr id="3" name="Segnaposto data 2"/>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p:cNvSpPr txBox="1"/>
          <p:nvPr/>
        </p:nvSpPr>
        <p:spPr>
          <a:xfrm>
            <a:off x="0" y="1863524"/>
            <a:ext cx="12192000" cy="4031873"/>
          </a:xfrm>
          <a:prstGeom prst="rect">
            <a:avLst/>
          </a:prstGeom>
          <a:noFill/>
        </p:spPr>
        <p:txBody>
          <a:bodyPr wrap="square" rtlCol="0">
            <a:spAutoFit/>
          </a:bodyPr>
          <a:lstStyle/>
          <a:p>
            <a:r>
              <a:rPr lang="it-IT" sz="1600" dirty="0" smtClean="0">
                <a:solidFill>
                  <a:srgbClr val="000000"/>
                </a:solidFill>
                <a:latin typeface="Times New Roman" panose="02020603050405020304" pitchFamily="18" charset="0"/>
              </a:rPr>
              <a:t>(</a:t>
            </a:r>
            <a:r>
              <a:rPr lang="it-IT" sz="1600" b="1" dirty="0"/>
              <a:t>Quaderno 16</a:t>
            </a:r>
            <a:r>
              <a:rPr lang="it-IT" sz="1600" dirty="0"/>
              <a:t> non è speciale, </a:t>
            </a:r>
            <a:r>
              <a:rPr lang="it-IT" sz="1600" dirty="0" smtClean="0"/>
              <a:t>(</a:t>
            </a:r>
            <a:r>
              <a:rPr lang="it-IT" sz="1600" dirty="0"/>
              <a:t>dai rapporti Stato Chiesa alla filosofia della </a:t>
            </a:r>
            <a:r>
              <a:rPr lang="it-IT" sz="1600" dirty="0" err="1"/>
              <a:t>praxis</a:t>
            </a:r>
            <a:r>
              <a:rPr lang="it-IT" sz="1600" dirty="0"/>
              <a:t>)</a:t>
            </a:r>
          </a:p>
          <a:p>
            <a:r>
              <a:rPr lang="it-IT" sz="1600" b="1" dirty="0"/>
              <a:t>Quaderno 18 </a:t>
            </a:r>
            <a:r>
              <a:rPr lang="it-IT" sz="1600" dirty="0"/>
              <a:t>Nicolò Machiavelli II (mera integrazione del 13)</a:t>
            </a:r>
            <a:br>
              <a:rPr lang="it-IT" sz="1600" dirty="0"/>
            </a:br>
            <a:r>
              <a:rPr lang="it-IT" sz="1600" dirty="0"/>
              <a:t/>
            </a:r>
            <a:br>
              <a:rPr lang="it-IT" sz="1600" dirty="0"/>
            </a:br>
            <a:r>
              <a:rPr lang="it-IT" sz="1600" b="1" dirty="0"/>
              <a:t>Quaderno 20 </a:t>
            </a:r>
            <a:r>
              <a:rPr lang="it-IT" sz="1600" dirty="0"/>
              <a:t>Azione cattolica – Cattolici integrali – gesuiti – Modernisti (UN MISCELLANEO SPECIALE SUL CATTOLICESIMO IN ITALIA)</a:t>
            </a:r>
          </a:p>
          <a:p>
            <a:r>
              <a:rPr lang="it-IT" sz="1600" b="1" dirty="0"/>
              <a:t>Quaderno 21 </a:t>
            </a:r>
            <a:r>
              <a:rPr lang="it-IT" sz="1600" dirty="0"/>
              <a:t>…..Perché la letteratura italiana non è popolare in Italia? 2) esiste un teatro italiano?; 3) </a:t>
            </a:r>
            <a:r>
              <a:rPr lang="it-IT" sz="1600" dirty="0" err="1"/>
              <a:t>Quistione</a:t>
            </a:r>
            <a:r>
              <a:rPr lang="it-IT" sz="1600" dirty="0"/>
              <a:t> </a:t>
            </a:r>
            <a:r>
              <a:rPr lang="it-IT" sz="1600" dirty="0" smtClean="0"/>
              <a:t>della </a:t>
            </a:r>
            <a:r>
              <a:rPr lang="it-IT" sz="1600" dirty="0"/>
              <a:t>lingua nazionale; 4) se sia esistito un Romanticismo italiano; 5) è necessario provocare in Italia una riforma religiosa come </a:t>
            </a:r>
            <a:r>
              <a:rPr lang="it-IT" sz="1600" dirty="0" smtClean="0"/>
              <a:t>quella </a:t>
            </a:r>
            <a:r>
              <a:rPr lang="it-IT" sz="1600" dirty="0"/>
              <a:t>protestante? 6) </a:t>
            </a:r>
            <a:r>
              <a:rPr lang="it-IT" sz="1600" dirty="0" smtClean="0"/>
              <a:t>L’Umanesimo </a:t>
            </a:r>
            <a:r>
              <a:rPr lang="it-IT" sz="1600" dirty="0"/>
              <a:t>e il Rinascimento sono stati progressivi o regressivi? Ecc. INSOMMA È UN MISCELLANEO SULLA CULTURA ITALIANA NON UNO SPECIALE. </a:t>
            </a:r>
            <a:r>
              <a:rPr lang="it-IT" sz="1600" dirty="0" smtClean="0"/>
              <a:t>TITOLO </a:t>
            </a:r>
            <a:r>
              <a:rPr lang="it-IT" sz="1600" dirty="0"/>
              <a:t>DI GERRATANA: </a:t>
            </a:r>
            <a:r>
              <a:rPr lang="it-IT" sz="1600" i="1" dirty="0"/>
              <a:t>PROBLEMI DELLA CULTURA NAZIONALE ITALIA 1 LETTERATURA POPOLARE </a:t>
            </a:r>
            <a:r>
              <a:rPr lang="it-IT" sz="1600" dirty="0"/>
              <a:t>(NON MALE)</a:t>
            </a:r>
            <a:br>
              <a:rPr lang="it-IT" sz="1600" dirty="0"/>
            </a:br>
            <a:r>
              <a:rPr lang="it-IT" sz="1600" b="1" dirty="0"/>
              <a:t>QUADERNO 22</a:t>
            </a:r>
            <a:r>
              <a:rPr lang="it-IT" sz="1600" dirty="0"/>
              <a:t> </a:t>
            </a:r>
            <a:r>
              <a:rPr lang="it-IT" sz="1600" i="1" dirty="0"/>
              <a:t>Americanismo e fordismo</a:t>
            </a:r>
            <a:r>
              <a:rPr lang="it-IT" sz="1600" dirty="0"/>
              <a:t> </a:t>
            </a:r>
            <a:r>
              <a:rPr lang="it-IT" sz="1600" u="sng" dirty="0"/>
              <a:t>ma non è per niente speciale</a:t>
            </a:r>
            <a:r>
              <a:rPr lang="it-IT" sz="1600" dirty="0"/>
              <a:t>, basti leggere il par. 3 </a:t>
            </a:r>
            <a:r>
              <a:rPr lang="it-IT" sz="1600" i="1" dirty="0"/>
              <a:t>Alcuni aspetti </a:t>
            </a:r>
            <a:r>
              <a:rPr lang="it-IT" sz="1600" i="1" dirty="0" smtClean="0"/>
              <a:t>della </a:t>
            </a:r>
            <a:r>
              <a:rPr lang="it-IT" sz="1600" i="1" dirty="0" err="1" smtClean="0"/>
              <a:t>quistione</a:t>
            </a:r>
            <a:r>
              <a:rPr lang="it-IT" sz="1600" i="1" dirty="0" smtClean="0"/>
              <a:t> </a:t>
            </a:r>
            <a:r>
              <a:rPr lang="it-IT" sz="1600" i="1" dirty="0"/>
              <a:t>sessuale</a:t>
            </a:r>
            <a:r>
              <a:rPr lang="it-IT" sz="1600" dirty="0"/>
              <a:t/>
            </a:r>
            <a:br>
              <a:rPr lang="it-IT" sz="1600" dirty="0"/>
            </a:br>
            <a:r>
              <a:rPr lang="it-IT" sz="1600" b="1" dirty="0"/>
              <a:t>Quaderno 23 </a:t>
            </a:r>
            <a:r>
              <a:rPr lang="it-IT" sz="1600" dirty="0"/>
              <a:t>Critica letteraria È UN MISCELLANEO SULLA CRITICA LETTERARIA</a:t>
            </a:r>
            <a:br>
              <a:rPr lang="it-IT" sz="1600" dirty="0"/>
            </a:br>
            <a:r>
              <a:rPr lang="it-IT" sz="1600" b="1" dirty="0"/>
              <a:t>Quaderno 24</a:t>
            </a:r>
            <a:r>
              <a:rPr lang="it-IT" sz="1600" dirty="0"/>
              <a:t> Giornalismo È UN MISCELLANEO SUL GIORNALISMO</a:t>
            </a:r>
            <a:br>
              <a:rPr lang="it-IT" sz="1600" dirty="0"/>
            </a:br>
            <a:r>
              <a:rPr lang="it-IT" sz="1600" b="1" dirty="0"/>
              <a:t>Quaderno 25 </a:t>
            </a:r>
            <a:r>
              <a:rPr lang="it-IT" sz="1600" dirty="0"/>
              <a:t>GRUPPI SOCIALI SUBALTERNI Al par.2 “La storia dei gruppi sociali subalterni ecc. </a:t>
            </a:r>
            <a:br>
              <a:rPr lang="it-IT" sz="1600" dirty="0"/>
            </a:br>
            <a:r>
              <a:rPr lang="it-IT" sz="1600" b="1" dirty="0"/>
              <a:t>Quaderno 26 Miscellaneo</a:t>
            </a:r>
            <a:r>
              <a:rPr lang="it-IT" sz="1600" dirty="0"/>
              <a:t> (</a:t>
            </a:r>
            <a:r>
              <a:rPr lang="it-IT" sz="1600" dirty="0" err="1"/>
              <a:t>Gerratana</a:t>
            </a:r>
            <a:r>
              <a:rPr lang="it-IT" sz="1600" dirty="0"/>
              <a:t>: Argomenti di cultura)</a:t>
            </a:r>
            <a:br>
              <a:rPr lang="it-IT" sz="1600" dirty="0"/>
            </a:br>
            <a:r>
              <a:rPr lang="it-IT" sz="1600" b="1" dirty="0"/>
              <a:t>Quaderno 27 </a:t>
            </a:r>
            <a:r>
              <a:rPr lang="it-IT" sz="1600" dirty="0"/>
              <a:t>Folklore</a:t>
            </a:r>
          </a:p>
          <a:p>
            <a:r>
              <a:rPr lang="it-IT" sz="1600" b="1" dirty="0"/>
              <a:t>Quaderno 28 </a:t>
            </a:r>
            <a:r>
              <a:rPr lang="it-IT" sz="1600" dirty="0" err="1"/>
              <a:t>L</a:t>
            </a:r>
            <a:r>
              <a:rPr lang="it-IT" sz="1600" dirty="0" err="1" smtClean="0"/>
              <a:t>orianismo</a:t>
            </a:r>
            <a:r>
              <a:rPr lang="it-IT" sz="1600" dirty="0"/>
              <a:t/>
            </a:r>
            <a:br>
              <a:rPr lang="it-IT" sz="1600" dirty="0"/>
            </a:br>
            <a:r>
              <a:rPr lang="it-IT" sz="1600" b="1" dirty="0"/>
              <a:t>Quaderno 29 </a:t>
            </a:r>
            <a:r>
              <a:rPr lang="it-IT" sz="1600" dirty="0"/>
              <a:t>Note per una introduzione allo studio della grammatica</a:t>
            </a:r>
          </a:p>
        </p:txBody>
      </p:sp>
    </p:spTree>
    <p:extLst>
      <p:ext uri="{BB962C8B-B14F-4D97-AF65-F5344CB8AC3E}">
        <p14:creationId xmlns:p14="http://schemas.microsoft.com/office/powerpoint/2010/main" val="780134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67BAA48-36E5-B10F-A142-ECA5F3EE3423}"/>
              </a:ext>
            </a:extLst>
          </p:cNvPr>
          <p:cNvSpPr>
            <a:spLocks noGrp="1"/>
          </p:cNvSpPr>
          <p:nvPr>
            <p:ph type="title"/>
          </p:nvPr>
        </p:nvSpPr>
        <p:spPr/>
        <p:txBody>
          <a:bodyPr anchor="ctr">
            <a:normAutofit/>
          </a:bodyPr>
          <a:lstStyle/>
          <a:p>
            <a:pPr algn="ctr"/>
            <a:r>
              <a:rPr lang="it-IT" dirty="0"/>
              <a:t>La volontà di </a:t>
            </a:r>
            <a:r>
              <a:rPr lang="it-IT" dirty="0" smtClean="0"/>
              <a:t>Gramsci sulla tradizione dei </a:t>
            </a:r>
            <a:r>
              <a:rPr lang="it-IT" smtClean="0"/>
              <a:t>suoi scritti </a:t>
            </a:r>
            <a:endParaRPr lang="it-IT" dirty="0"/>
          </a:p>
        </p:txBody>
      </p:sp>
      <p:sp>
        <p:nvSpPr>
          <p:cNvPr id="3" name="Segnaposto data 2">
            <a:extLst>
              <a:ext uri="{FF2B5EF4-FFF2-40B4-BE49-F238E27FC236}">
                <a16:creationId xmlns:a16="http://schemas.microsoft.com/office/drawing/2014/main" xmlns="" id="{78BA18D6-D6C1-F7D4-5D6C-DCB7EF08497D}"/>
              </a:ext>
            </a:extLst>
          </p:cNvPr>
          <p:cNvSpPr>
            <a:spLocks noGrp="1"/>
          </p:cNvSpPr>
          <p:nvPr>
            <p:ph type="dt" sz="half" idx="10"/>
          </p:nvPr>
        </p:nvSpPr>
        <p:spPr/>
        <p:txBody>
          <a:bodyPr/>
          <a:lstStyle/>
          <a:p>
            <a:pPr rtl="0"/>
            <a:fld id="{87788151-CB43-4FD7-A3FA-96D82E7273D6}" type="datetime1">
              <a:rPr lang="it-IT" smtClean="0"/>
              <a:t>13/10/2024</a:t>
            </a:fld>
            <a:endParaRPr lang="en-US" dirty="0"/>
          </a:p>
        </p:txBody>
      </p:sp>
      <p:sp>
        <p:nvSpPr>
          <p:cNvPr id="4" name="CasellaDiTesto 3">
            <a:extLst>
              <a:ext uri="{FF2B5EF4-FFF2-40B4-BE49-F238E27FC236}">
                <a16:creationId xmlns:a16="http://schemas.microsoft.com/office/drawing/2014/main" xmlns="" id="{B058D12D-1A50-7533-128C-F58C101F220F}"/>
              </a:ext>
            </a:extLst>
          </p:cNvPr>
          <p:cNvSpPr txBox="1"/>
          <p:nvPr/>
        </p:nvSpPr>
        <p:spPr>
          <a:xfrm>
            <a:off x="1097280" y="1953051"/>
            <a:ext cx="9790544" cy="4539704"/>
          </a:xfrm>
          <a:prstGeom prst="rect">
            <a:avLst/>
          </a:prstGeom>
          <a:noFill/>
        </p:spPr>
        <p:txBody>
          <a:bodyPr wrap="square" rtlCol="0" anchor="t">
            <a:spAutoFit/>
          </a:bodyPr>
          <a:lstStyle/>
          <a:p>
            <a:endParaRPr lang="it-IT" dirty="0"/>
          </a:p>
          <a:p>
            <a:endParaRPr lang="it-IT" dirty="0"/>
          </a:p>
          <a:p>
            <a:pPr>
              <a:spcBef>
                <a:spcPts val="1800"/>
              </a:spcBef>
            </a:pPr>
            <a:r>
              <a:rPr lang="it-IT" sz="1600" dirty="0"/>
              <a:t>«E così la sua volontà è che sia tu a ricevere questi manoscritti, </a:t>
            </a:r>
            <a:r>
              <a:rPr lang="it-IT" sz="1600" u="sng" dirty="0"/>
              <a:t>e non la sezione italiana</a:t>
            </a:r>
            <a:r>
              <a:rPr lang="it-IT" sz="1600" dirty="0"/>
              <a:t>, capisci mia cara? Tu devi ricevere tutto per intero e non affidare nulla a nessuno almeno finché il suo amico Piero non avrà espresso il suo parere sul modo in cui queste opere di Antonio devono essere ordinate  e utilizzate nel loro pieno valore»</a:t>
            </a:r>
          </a:p>
          <a:p>
            <a:pPr>
              <a:spcBef>
                <a:spcPts val="1800"/>
              </a:spcBef>
            </a:pPr>
            <a:r>
              <a:rPr lang="it-IT" sz="1600" dirty="0"/>
              <a:t>Lettera di Tania </a:t>
            </a:r>
            <a:r>
              <a:rPr lang="it-IT" sz="1600" dirty="0" err="1"/>
              <a:t>Schucht</a:t>
            </a:r>
            <a:r>
              <a:rPr lang="it-IT" sz="1600" dirty="0"/>
              <a:t> a Giulia </a:t>
            </a:r>
            <a:r>
              <a:rPr lang="it-IT" sz="1600" dirty="0" err="1"/>
              <a:t>Schucht</a:t>
            </a:r>
            <a:r>
              <a:rPr lang="it-IT" sz="1600" dirty="0"/>
              <a:t> , 5 maggio 1937 </a:t>
            </a:r>
          </a:p>
          <a:p>
            <a:pPr>
              <a:spcBef>
                <a:spcPts val="1800"/>
              </a:spcBef>
            </a:pPr>
            <a:r>
              <a:rPr lang="it-IT" sz="1600" dirty="0"/>
              <a:t>Gramsci individua la moglie Giulia come custode e Piero Sraffa come curatore. Esclude Togliatti.</a:t>
            </a:r>
          </a:p>
          <a:p>
            <a:pPr>
              <a:spcBef>
                <a:spcPts val="1800"/>
              </a:spcBef>
            </a:pPr>
            <a:r>
              <a:rPr lang="it-IT" sz="1600" dirty="0"/>
              <a:t>Togliatti si accorda con Sraffa, controlla Giulia e diviene custode e curatore</a:t>
            </a:r>
            <a:r>
              <a:rPr lang="it-IT" sz="1600" dirty="0" smtClean="0"/>
              <a:t>.</a:t>
            </a:r>
          </a:p>
          <a:p>
            <a:pPr>
              <a:spcBef>
                <a:spcPts val="1800"/>
              </a:spcBef>
            </a:pPr>
            <a:r>
              <a:rPr lang="it-IT" sz="1600" dirty="0" smtClean="0"/>
              <a:t>Perché Gramsci non vuole Togliatti come custode della sua eredità?</a:t>
            </a:r>
            <a:endParaRPr lang="it-IT" sz="1600" dirty="0"/>
          </a:p>
          <a:p>
            <a:endParaRPr lang="it-IT" sz="1600" dirty="0"/>
          </a:p>
          <a:p>
            <a:endParaRPr lang="it-IT" sz="1600" dirty="0"/>
          </a:p>
          <a:p>
            <a:endParaRPr lang="it-IT" sz="1600" dirty="0"/>
          </a:p>
          <a:p>
            <a:endParaRPr lang="it-IT" dirty="0"/>
          </a:p>
        </p:txBody>
      </p:sp>
    </p:spTree>
    <p:extLst>
      <p:ext uri="{BB962C8B-B14F-4D97-AF65-F5344CB8AC3E}">
        <p14:creationId xmlns:p14="http://schemas.microsoft.com/office/powerpoint/2010/main" val="421851377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2865</Words>
  <Application>Microsoft Office PowerPoint</Application>
  <PresentationFormat>Widescreen</PresentationFormat>
  <Paragraphs>198</Paragraphs>
  <Slides>23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23</vt:i4>
      </vt:variant>
    </vt:vector>
  </HeadingPairs>
  <TitlesOfParts>
    <vt:vector size="29" baseType="lpstr">
      <vt:lpstr>Arial</vt:lpstr>
      <vt:lpstr>Calibri</vt:lpstr>
      <vt:lpstr>Calibri Light</vt:lpstr>
      <vt:lpstr>system-ui</vt:lpstr>
      <vt:lpstr>Times New Roman</vt:lpstr>
      <vt:lpstr>Tema di Office</vt:lpstr>
      <vt:lpstr>Conflitto politico e edizione dei testi: il caso del Quaderno 13 di Antonio Gramsci</vt:lpstr>
      <vt:lpstr>Seconda parte:  Tradizione e storia della tradizione dei Quaderni del Carcere</vt:lpstr>
      <vt:lpstr>Bibliografia seconda parte (testi per le verifiche intermedie)</vt:lpstr>
      <vt:lpstr>Le lettere e i Quaderni</vt:lpstr>
      <vt:lpstr>Le edizioni delle Lettere</vt:lpstr>
      <vt:lpstr>Le edizioni dei Quaderni</vt:lpstr>
      <vt:lpstr>Togliatti e i quaderni speciali di Gramsci</vt:lpstr>
      <vt:lpstr>Gli altri speciali </vt:lpstr>
      <vt:lpstr>La volontà di Gramsci sulla tradizione dei suoi scritti </vt:lpstr>
      <vt:lpstr>Due episodi sospetti </vt:lpstr>
      <vt:lpstr>Il viaggio ufficiale dei Quaderni</vt:lpstr>
      <vt:lpstr>Il viaggio reale dei Quaderni</vt:lpstr>
      <vt:lpstr>Il numero dei quaderni: fonti / 1</vt:lpstr>
      <vt:lpstr>Il numero dei quaderni: fonti / 2</vt:lpstr>
      <vt:lpstr>L’intervista di Giacomo De Benedetti a Nicolò Gallo</vt:lpstr>
      <vt:lpstr>Il lavoro di Tania (27 aprile 1937-15 giugno 1937) / 1</vt:lpstr>
      <vt:lpstr>Il lavoro di Tania (16 giugno1937- 5 luglio 1937) / 2</vt:lpstr>
      <vt:lpstr>Il numero dei quaderni e le etichette</vt:lpstr>
      <vt:lpstr>Le etichette non attribuibili a Tania </vt:lpstr>
      <vt:lpstr>Dichiarazioni sul Q 10 etichetta XXXIII</vt:lpstr>
      <vt:lpstr>Il titolo del Q 10 non è di Gramsci</vt:lpstr>
      <vt:lpstr>Quaderno n.IV (Gerratana Q 10) </vt:lpstr>
      <vt:lpstr>L’etichetta XXIX</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Conflitto politico e edizione dei testi: il caso del Quaderno 13 di Antonio Gramsci</dc:title>
  <dc:creator>Paolo Maninchedda</dc:creator>
  <cp:lastModifiedBy>Paolo Maninchedda</cp:lastModifiedBy>
  <cp:revision>1</cp:revision>
  <dcterms:created xsi:type="dcterms:W3CDTF">2024-10-13T10:24:01Z</dcterms:created>
  <dcterms:modified xsi:type="dcterms:W3CDTF">2024-10-13T10:24:32Z</dcterms:modified>
</cp:coreProperties>
</file>