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98" r:id="rId3"/>
    <p:sldId id="293" r:id="rId4"/>
    <p:sldId id="273" r:id="rId5"/>
    <p:sldId id="302" r:id="rId6"/>
    <p:sldId id="301" r:id="rId7"/>
    <p:sldId id="300" r:id="rId8"/>
    <p:sldId id="259" r:id="rId9"/>
    <p:sldId id="258" r:id="rId10"/>
    <p:sldId id="272" r:id="rId11"/>
    <p:sldId id="270" r:id="rId12"/>
    <p:sldId id="275" r:id="rId13"/>
    <p:sldId id="284" r:id="rId14"/>
    <p:sldId id="285" r:id="rId15"/>
    <p:sldId id="286" r:id="rId16"/>
    <p:sldId id="287" r:id="rId17"/>
    <p:sldId id="288" r:id="rId18"/>
    <p:sldId id="289" r:id="rId19"/>
    <p:sldId id="290" r:id="rId20"/>
    <p:sldId id="291" r:id="rId21"/>
    <p:sldId id="292" r:id="rId22"/>
    <p:sldId id="280" r:id="rId23"/>
    <p:sldId id="279" r:id="rId24"/>
    <p:sldId id="274" r:id="rId25"/>
    <p:sldId id="297" r:id="rId26"/>
    <p:sldId id="281" r:id="rId27"/>
    <p:sldId id="260" r:id="rId28"/>
    <p:sldId id="263" r:id="rId29"/>
    <p:sldId id="282" r:id="rId30"/>
    <p:sldId id="266" r:id="rId31"/>
    <p:sldId id="267" r:id="rId32"/>
    <p:sldId id="268" r:id="rId33"/>
    <p:sldId id="261" r:id="rId34"/>
    <p:sldId id="299" r:id="rId3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57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64FD959-A260-4C59-B20C-3BE14406AB92}" type="datetimeFigureOut">
              <a:rPr lang="it-IT" smtClean="0"/>
              <a:t>04/09/2024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4137600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04/09/2024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88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04/09/2024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128347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64FD959-A260-4C59-B20C-3BE14406AB92}" type="datetimeFigureOut">
              <a:rPr lang="it-IT" smtClean="0"/>
              <a:t>04/09/2024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544200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564FD959-A260-4C59-B20C-3BE14406AB92}" type="datetimeFigureOut">
              <a:rPr lang="it-IT" smtClean="0"/>
              <a:t>04/09/2024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279006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564FD959-A260-4C59-B20C-3BE14406AB92}" type="datetimeFigureOut">
              <a:rPr lang="it-IT" smtClean="0"/>
              <a:t>04/09/2024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417653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564FD959-A260-4C59-B20C-3BE14406AB92}" type="datetimeFigureOut">
              <a:rPr lang="it-IT" smtClean="0"/>
              <a:t>04/09/2024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37073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564FD959-A260-4C59-B20C-3BE14406AB92}" type="datetimeFigureOut">
              <a:rPr lang="it-IT" smtClean="0"/>
              <a:t>04/09/2024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119101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64FD959-A260-4C59-B20C-3BE14406AB92}" type="datetimeFigureOut">
              <a:rPr lang="it-IT" smtClean="0"/>
              <a:t>04/09/2024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73512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64FD959-A260-4C59-B20C-3BE14406AB92}" type="datetimeFigureOut">
              <a:rPr lang="it-IT" smtClean="0"/>
              <a:t>04/09/2024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2971006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64FD959-A260-4C59-B20C-3BE14406AB92}" type="datetimeFigureOut">
              <a:rPr lang="it-IT" smtClean="0"/>
              <a:t>04/09/2024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D2664B-02FE-4A74-BC0D-16D6F5BC252E}" type="slidenum">
              <a:rPr lang="it-IT" smtClean="0"/>
              <a:t>‹N›</a:t>
            </a:fld>
            <a:endParaRPr lang="it-IT"/>
          </a:p>
        </p:txBody>
      </p:sp>
    </p:spTree>
    <p:extLst>
      <p:ext uri="{BB962C8B-B14F-4D97-AF65-F5344CB8AC3E}">
        <p14:creationId xmlns:p14="http://schemas.microsoft.com/office/powerpoint/2010/main" val="3005971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FD959-A260-4C59-B20C-3BE14406AB92}" type="datetimeFigureOut">
              <a:rPr lang="it-IT" smtClean="0"/>
              <a:t>04/09/2024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2664B-02FE-4A74-BC0D-16D6F5BC252E}" type="slidenum">
              <a:rPr lang="it-IT" smtClean="0"/>
              <a:t>‹N›</a:t>
            </a:fld>
            <a:endParaRPr lang="it-IT"/>
          </a:p>
        </p:txBody>
      </p:sp>
    </p:spTree>
    <p:extLst>
      <p:ext uri="{BB962C8B-B14F-4D97-AF65-F5344CB8AC3E}">
        <p14:creationId xmlns:p14="http://schemas.microsoft.com/office/powerpoint/2010/main" val="414809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g"/></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1124744"/>
            <a:ext cx="7772400" cy="2520280"/>
          </a:xfrm>
        </p:spPr>
        <p:txBody>
          <a:bodyPr>
            <a:normAutofit/>
          </a:bodyPr>
          <a:lstStyle/>
          <a:p>
            <a:r>
              <a:rPr lang="it-IT" sz="2800" dirty="0"/>
              <a:t>Lorenzo Tanzini</a:t>
            </a:r>
            <a:br>
              <a:rPr lang="it-IT" sz="2800" dirty="0"/>
            </a:br>
            <a:r>
              <a:rPr lang="it-IT" b="1" i="1" dirty="0"/>
              <a:t>Storia medievale</a:t>
            </a:r>
          </a:p>
        </p:txBody>
      </p:sp>
      <p:sp>
        <p:nvSpPr>
          <p:cNvPr id="3" name="Sottotitolo 2"/>
          <p:cNvSpPr>
            <a:spLocks noGrp="1"/>
          </p:cNvSpPr>
          <p:nvPr>
            <p:ph type="subTitle" idx="1"/>
          </p:nvPr>
        </p:nvSpPr>
        <p:spPr/>
        <p:txBody>
          <a:bodyPr/>
          <a:lstStyle/>
          <a:p>
            <a:r>
              <a:rPr lang="it-IT" b="1" dirty="0">
                <a:solidFill>
                  <a:srgbClr val="C00000"/>
                </a:solidFill>
              </a:rPr>
              <a:t>Letture corso - 2</a:t>
            </a:r>
          </a:p>
        </p:txBody>
      </p:sp>
    </p:spTree>
    <p:extLst>
      <p:ext uri="{BB962C8B-B14F-4D97-AF65-F5344CB8AC3E}">
        <p14:creationId xmlns:p14="http://schemas.microsoft.com/office/powerpoint/2010/main" val="326249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78098"/>
          </a:xfrm>
        </p:spPr>
        <p:txBody>
          <a:bodyPr>
            <a:normAutofit/>
          </a:bodyPr>
          <a:lstStyle/>
          <a:p>
            <a:r>
              <a:rPr lang="it-IT" dirty="0"/>
              <a:t>Leggi di Liutprando (713)</a:t>
            </a:r>
          </a:p>
        </p:txBody>
      </p:sp>
      <p:sp>
        <p:nvSpPr>
          <p:cNvPr id="3" name="Segnaposto contenuto 2"/>
          <p:cNvSpPr>
            <a:spLocks noGrp="1"/>
          </p:cNvSpPr>
          <p:nvPr>
            <p:ph idx="1"/>
          </p:nvPr>
        </p:nvSpPr>
        <p:spPr>
          <a:xfrm>
            <a:off x="395536" y="1196752"/>
            <a:ext cx="8352928" cy="5328592"/>
          </a:xfrm>
        </p:spPr>
        <p:txBody>
          <a:bodyPr>
            <a:normAutofit fontScale="70000" lnSpcReduction="20000"/>
          </a:bodyPr>
          <a:lstStyle/>
          <a:p>
            <a:pPr marL="0" indent="0">
              <a:buNone/>
            </a:pPr>
            <a:endParaRPr lang="it-IT" dirty="0"/>
          </a:p>
          <a:p>
            <a:pPr marL="0" indent="0" algn="just">
              <a:buNone/>
            </a:pPr>
            <a:r>
              <a:rPr lang="it-IT" dirty="0"/>
              <a:t>Le leggi che un principe cristiano e cattolico ha deciso di stabilire e di valutare con saggezza non le ha concepite nell’animo, ponderate nella mente e rese proficuamente compiute con le opere per la propria previdenza, ma per volontà e ispirazione di Dio, perché il cuore del re è nelle mani di Dio, come attesta il saggissimo Salomone</a:t>
            </a:r>
          </a:p>
          <a:p>
            <a:pPr marL="0" indent="0" algn="just">
              <a:buNone/>
            </a:pPr>
            <a:r>
              <a:rPr lang="it-IT" dirty="0"/>
              <a:t>…Se qualcuno, dimentico del timore di Dio, si reca da un indovino o da un’indovina per ottenere dei vaticini o ei responsi di qualsiasi genere, paghi come composizione al sacro palazzo metà del suo valore, secondo quanto sarebbe valutato se qualcuno lo avesse ucciso, e inoltre faccia penitenza secondo le disposizioni dei Canoni.</a:t>
            </a:r>
          </a:p>
          <a:p>
            <a:pPr marL="0" indent="0" algn="just">
              <a:buNone/>
            </a:pPr>
            <a:r>
              <a:rPr lang="it-IT" dirty="0"/>
              <a:t>…Se un uomo romano prende una donna longobarda e acquista mundio su di lei e dopo la morte di lui la donna va ad un altro marito senza il consenso degli eredi del primo marito, non si ricerchi la faida, perché, dopo essersi unita ad un marito romano e dopo che costui ha acquisito il mundio su di lei, è diventata una romana ed i figli che nascono da tale matrimonio siano romani secondo la legge del padre.</a:t>
            </a:r>
          </a:p>
          <a:p>
            <a:pPr marL="0" indent="0">
              <a:buNone/>
            </a:pPr>
            <a:endParaRPr lang="it-IT" dirty="0"/>
          </a:p>
          <a:p>
            <a:pPr marL="0" indent="0">
              <a:buNone/>
            </a:pPr>
            <a:endParaRPr lang="it-IT" dirty="0"/>
          </a:p>
        </p:txBody>
      </p:sp>
    </p:spTree>
    <p:extLst>
      <p:ext uri="{BB962C8B-B14F-4D97-AF65-F5344CB8AC3E}">
        <p14:creationId xmlns:p14="http://schemas.microsoft.com/office/powerpoint/2010/main" val="1035820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Segnaposto contenuto 3">
            <a:extLst>
              <a:ext uri="{FF2B5EF4-FFF2-40B4-BE49-F238E27FC236}">
                <a16:creationId xmlns:a16="http://schemas.microsoft.com/office/drawing/2014/main" id="{4224E083-7819-6B16-5CB2-DAF2C7637DC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35150" y="333375"/>
            <a:ext cx="7224713" cy="5778500"/>
          </a:xfrm>
        </p:spPr>
      </p:pic>
      <p:sp>
        <p:nvSpPr>
          <p:cNvPr id="3" name="Titolo 2">
            <a:extLst>
              <a:ext uri="{FF2B5EF4-FFF2-40B4-BE49-F238E27FC236}">
                <a16:creationId xmlns:a16="http://schemas.microsoft.com/office/drawing/2014/main" id="{07DBE37A-CEB6-D7D1-6A6E-FBE13E24B48A}"/>
              </a:ext>
            </a:extLst>
          </p:cNvPr>
          <p:cNvSpPr>
            <a:spLocks noGrp="1"/>
          </p:cNvSpPr>
          <p:nvPr>
            <p:ph type="title"/>
          </p:nvPr>
        </p:nvSpPr>
        <p:spPr/>
        <p:txBody>
          <a:bodyPr/>
          <a:lstStyle/>
          <a:p>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98376" y="0"/>
            <a:ext cx="8147248" cy="926976"/>
          </a:xfrm>
        </p:spPr>
        <p:txBody>
          <a:bodyPr/>
          <a:lstStyle/>
          <a:p>
            <a:r>
              <a:rPr lang="it-IT" dirty="0"/>
              <a:t>L’Arabia preislamica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7604" y="1072043"/>
            <a:ext cx="7128792" cy="4713914"/>
          </a:xfrm>
        </p:spPr>
      </p:pic>
      <p:sp>
        <p:nvSpPr>
          <p:cNvPr id="3" name="CasellaDiTesto 2">
            <a:extLst>
              <a:ext uri="{FF2B5EF4-FFF2-40B4-BE49-F238E27FC236}">
                <a16:creationId xmlns:a16="http://schemas.microsoft.com/office/drawing/2014/main" id="{C8560235-3170-16A8-91AF-15268EBF5E4C}"/>
              </a:ext>
            </a:extLst>
          </p:cNvPr>
          <p:cNvSpPr txBox="1"/>
          <p:nvPr/>
        </p:nvSpPr>
        <p:spPr>
          <a:xfrm>
            <a:off x="755576" y="5949280"/>
            <a:ext cx="8064896" cy="523220"/>
          </a:xfrm>
          <a:prstGeom prst="rect">
            <a:avLst/>
          </a:prstGeom>
          <a:noFill/>
        </p:spPr>
        <p:txBody>
          <a:bodyPr wrap="square" rtlCol="0">
            <a:spAutoFit/>
          </a:bodyPr>
          <a:lstStyle/>
          <a:p>
            <a:pPr algn="ctr"/>
            <a:r>
              <a:rPr lang="it-IT" sz="2800" b="1" dirty="0" err="1"/>
              <a:t>Quraish</a:t>
            </a:r>
            <a:r>
              <a:rPr lang="it-IT" sz="2800" b="1" dirty="0"/>
              <a:t>                                             Kaaba</a:t>
            </a:r>
          </a:p>
        </p:txBody>
      </p:sp>
    </p:spTree>
    <p:extLst>
      <p:ext uri="{BB962C8B-B14F-4D97-AF65-F5344CB8AC3E}">
        <p14:creationId xmlns:p14="http://schemas.microsoft.com/office/powerpoint/2010/main" val="4121166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836712"/>
            <a:ext cx="7772400" cy="1470025"/>
          </a:xfrm>
        </p:spPr>
        <p:txBody>
          <a:bodyPr/>
          <a:lstStyle/>
          <a:p>
            <a:r>
              <a:rPr lang="it-IT" dirty="0">
                <a:latin typeface="Arial" panose="020B0604020202020204" pitchFamily="34" charset="0"/>
                <a:cs typeface="Arial" panose="020B0604020202020204" pitchFamily="34" charset="0"/>
              </a:rPr>
              <a:t>I Pilastri dell’Islam</a:t>
            </a:r>
          </a:p>
        </p:txBody>
      </p:sp>
      <p:sp>
        <p:nvSpPr>
          <p:cNvPr id="3" name="Sottotitolo 2"/>
          <p:cNvSpPr>
            <a:spLocks noGrp="1"/>
          </p:cNvSpPr>
          <p:nvPr>
            <p:ph type="subTitle" idx="1"/>
          </p:nvPr>
        </p:nvSpPr>
        <p:spPr>
          <a:xfrm>
            <a:off x="1331640" y="2780928"/>
            <a:ext cx="6400800" cy="2808312"/>
          </a:xfrm>
        </p:spPr>
        <p:txBody>
          <a:bodyPr>
            <a:normAutofit lnSpcReduction="10000"/>
          </a:bodyPr>
          <a:lstStyle/>
          <a:p>
            <a:r>
              <a:rPr lang="it-IT" dirty="0">
                <a:solidFill>
                  <a:schemeClr val="tx1"/>
                </a:solidFill>
                <a:latin typeface="Arial" panose="020B0604020202020204" pitchFamily="34" charset="0"/>
                <a:cs typeface="Arial" panose="020B0604020202020204" pitchFamily="34" charset="0"/>
              </a:rPr>
              <a:t>Professione di fede</a:t>
            </a:r>
          </a:p>
          <a:p>
            <a:r>
              <a:rPr lang="it-IT" dirty="0">
                <a:solidFill>
                  <a:schemeClr val="tx1"/>
                </a:solidFill>
                <a:latin typeface="Arial" panose="020B0604020202020204" pitchFamily="34" charset="0"/>
                <a:cs typeface="Arial" panose="020B0604020202020204" pitchFamily="34" charset="0"/>
              </a:rPr>
              <a:t>Preghiera</a:t>
            </a:r>
          </a:p>
          <a:p>
            <a:r>
              <a:rPr lang="it-IT" dirty="0">
                <a:solidFill>
                  <a:schemeClr val="tx1"/>
                </a:solidFill>
                <a:latin typeface="Arial" panose="020B0604020202020204" pitchFamily="34" charset="0"/>
                <a:cs typeface="Arial" panose="020B0604020202020204" pitchFamily="34" charset="0"/>
              </a:rPr>
              <a:t>Ramadan</a:t>
            </a:r>
          </a:p>
          <a:p>
            <a:r>
              <a:rPr lang="it-IT" dirty="0">
                <a:solidFill>
                  <a:schemeClr val="tx1"/>
                </a:solidFill>
                <a:latin typeface="Arial" panose="020B0604020202020204" pitchFamily="34" charset="0"/>
                <a:cs typeface="Arial" panose="020B0604020202020204" pitchFamily="34" charset="0"/>
              </a:rPr>
              <a:t>Elemosina</a:t>
            </a:r>
          </a:p>
          <a:p>
            <a:r>
              <a:rPr lang="it-IT" dirty="0">
                <a:solidFill>
                  <a:schemeClr val="tx1"/>
                </a:solidFill>
                <a:latin typeface="Arial" panose="020B0604020202020204" pitchFamily="34" charset="0"/>
                <a:cs typeface="Arial" panose="020B0604020202020204" pitchFamily="34" charset="0"/>
              </a:rPr>
              <a:t>Pellegrinaggio</a:t>
            </a:r>
          </a:p>
        </p:txBody>
      </p:sp>
    </p:spTree>
    <p:extLst>
      <p:ext uri="{BB962C8B-B14F-4D97-AF65-F5344CB8AC3E}">
        <p14:creationId xmlns:p14="http://schemas.microsoft.com/office/powerpoint/2010/main" val="2575924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Lo </a:t>
            </a:r>
            <a:r>
              <a:rPr lang="it-IT" dirty="0" err="1"/>
              <a:t>Hajj</a:t>
            </a:r>
            <a:r>
              <a:rPr lang="it-IT" dirty="0"/>
              <a:t> – il Pellegrinaggio alla Mecca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916832"/>
            <a:ext cx="7826849" cy="3088967"/>
          </a:xfrm>
        </p:spPr>
      </p:pic>
      <p:sp>
        <p:nvSpPr>
          <p:cNvPr id="3" name="CasellaDiTesto 2"/>
          <p:cNvSpPr txBox="1"/>
          <p:nvPr/>
        </p:nvSpPr>
        <p:spPr>
          <a:xfrm>
            <a:off x="2267744" y="5189130"/>
            <a:ext cx="4680520" cy="400110"/>
          </a:xfrm>
          <a:prstGeom prst="rect">
            <a:avLst/>
          </a:prstGeom>
          <a:noFill/>
        </p:spPr>
        <p:txBody>
          <a:bodyPr wrap="square" rtlCol="0">
            <a:spAutoFit/>
          </a:bodyPr>
          <a:lstStyle/>
          <a:p>
            <a:pPr algn="ctr"/>
            <a:r>
              <a:rPr lang="it-IT" sz="2000" dirty="0"/>
              <a:t>Pellegrini alla Mecca intorno alla </a:t>
            </a:r>
            <a:r>
              <a:rPr lang="it-IT" sz="2000" dirty="0" err="1"/>
              <a:t>Kaaba</a:t>
            </a:r>
            <a:endParaRPr lang="it-IT" sz="2000" dirty="0"/>
          </a:p>
        </p:txBody>
      </p:sp>
    </p:spTree>
    <p:extLst>
      <p:ext uri="{BB962C8B-B14F-4D97-AF65-F5344CB8AC3E}">
        <p14:creationId xmlns:p14="http://schemas.microsoft.com/office/powerpoint/2010/main" val="1651262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980728"/>
            <a:ext cx="8229600" cy="4234482"/>
          </a:xfrm>
        </p:spPr>
        <p:txBody>
          <a:bodyPr>
            <a:normAutofit/>
          </a:bodyPr>
          <a:lstStyle/>
          <a:p>
            <a:r>
              <a:rPr lang="it-IT" b="1" dirty="0"/>
              <a:t>I primi califfi (632-661)</a:t>
            </a:r>
            <a:br>
              <a:rPr lang="it-IT" b="1" dirty="0"/>
            </a:br>
            <a:br>
              <a:rPr lang="it-IT" dirty="0"/>
            </a:br>
            <a:r>
              <a:rPr lang="it-IT" dirty="0"/>
              <a:t>Abu </a:t>
            </a:r>
            <a:r>
              <a:rPr lang="it-IT" dirty="0" err="1"/>
              <a:t>Bakr</a:t>
            </a:r>
            <a:r>
              <a:rPr lang="it-IT" dirty="0"/>
              <a:t> </a:t>
            </a:r>
            <a:br>
              <a:rPr lang="it-IT" dirty="0"/>
            </a:br>
            <a:r>
              <a:rPr lang="it-IT" dirty="0"/>
              <a:t>Omar </a:t>
            </a:r>
            <a:br>
              <a:rPr lang="it-IT" dirty="0"/>
            </a:br>
            <a:r>
              <a:rPr lang="it-IT" dirty="0" err="1"/>
              <a:t>Othman</a:t>
            </a:r>
            <a:r>
              <a:rPr lang="it-IT" dirty="0"/>
              <a:t> </a:t>
            </a:r>
            <a:br>
              <a:rPr lang="it-IT" dirty="0"/>
            </a:br>
            <a:r>
              <a:rPr lang="it-IT" dirty="0"/>
              <a:t>Alì</a:t>
            </a:r>
          </a:p>
        </p:txBody>
      </p:sp>
    </p:spTree>
    <p:extLst>
      <p:ext uri="{BB962C8B-B14F-4D97-AF65-F5344CB8AC3E}">
        <p14:creationId xmlns:p14="http://schemas.microsoft.com/office/powerpoint/2010/main" val="134371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836712"/>
            <a:ext cx="8229600" cy="4680520"/>
          </a:xfrm>
        </p:spPr>
        <p:txBody>
          <a:bodyPr>
            <a:normAutofit/>
          </a:bodyPr>
          <a:lstStyle/>
          <a:p>
            <a:pPr algn="l"/>
            <a:r>
              <a:rPr lang="it-IT" sz="3200" b="1" dirty="0"/>
              <a:t>                    il califfato verso una dinastia</a:t>
            </a:r>
            <a:br>
              <a:rPr lang="it-IT" sz="3200" b="1" dirty="0"/>
            </a:br>
            <a:br>
              <a:rPr lang="it-IT" sz="3200" b="1" dirty="0"/>
            </a:br>
            <a:r>
              <a:rPr lang="it-IT" sz="3200" dirty="0"/>
              <a:t>Califfi ‘ben guidati’ – 632-661</a:t>
            </a:r>
            <a:br>
              <a:rPr lang="it-IT" sz="3200" dirty="0"/>
            </a:br>
            <a:br>
              <a:rPr lang="it-IT" sz="3200" dirty="0"/>
            </a:br>
            <a:r>
              <a:rPr lang="it-IT" sz="3200" dirty="0"/>
              <a:t>dinastia Omayyade (Damasco) 661-750</a:t>
            </a:r>
            <a:br>
              <a:rPr lang="it-IT" sz="3200" dirty="0"/>
            </a:br>
            <a:br>
              <a:rPr lang="it-IT" sz="3200" dirty="0"/>
            </a:br>
            <a:r>
              <a:rPr lang="it-IT" sz="3200" dirty="0"/>
              <a:t>dinastia Abbaside (Baghdad) 750-</a:t>
            </a:r>
          </a:p>
        </p:txBody>
      </p:sp>
    </p:spTree>
    <p:extLst>
      <p:ext uri="{BB962C8B-B14F-4D97-AF65-F5344CB8AC3E}">
        <p14:creationId xmlns:p14="http://schemas.microsoft.com/office/powerpoint/2010/main" val="1093144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478181"/>
            <a:ext cx="7772400" cy="934596"/>
          </a:xfrm>
        </p:spPr>
        <p:txBody>
          <a:bodyPr/>
          <a:lstStyle/>
          <a:p>
            <a:r>
              <a:rPr lang="it-IT" dirty="0"/>
              <a:t>Il Corano</a:t>
            </a:r>
          </a:p>
        </p:txBody>
      </p:sp>
      <p:sp>
        <p:nvSpPr>
          <p:cNvPr id="3" name="Sottotitolo 2"/>
          <p:cNvSpPr>
            <a:spLocks noGrp="1"/>
          </p:cNvSpPr>
          <p:nvPr>
            <p:ph type="subTitle" idx="1"/>
          </p:nvPr>
        </p:nvSpPr>
        <p:spPr>
          <a:xfrm>
            <a:off x="1261331" y="5445224"/>
            <a:ext cx="6400800" cy="576064"/>
          </a:xfrm>
        </p:spPr>
        <p:txBody>
          <a:bodyPr>
            <a:normAutofit lnSpcReduction="10000"/>
          </a:bodyPr>
          <a:lstStyle/>
          <a:p>
            <a:r>
              <a:rPr lang="it-IT" b="1" dirty="0">
                <a:solidFill>
                  <a:schemeClr val="tx1"/>
                </a:solidFill>
              </a:rPr>
              <a:t>114 </a:t>
            </a:r>
            <a:r>
              <a:rPr lang="it-IT" b="1" dirty="0" err="1">
                <a:solidFill>
                  <a:schemeClr val="tx1"/>
                </a:solidFill>
              </a:rPr>
              <a:t>Sure</a:t>
            </a:r>
            <a:endParaRPr lang="it-IT" b="1" dirty="0">
              <a:solidFill>
                <a:schemeClr val="tx1"/>
              </a:solidFill>
            </a:endParaRPr>
          </a:p>
          <a:p>
            <a:endParaRPr lang="it-IT"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6550" y="1556792"/>
            <a:ext cx="5641754" cy="3838454"/>
          </a:xfrm>
          <a:prstGeom prst="rect">
            <a:avLst/>
          </a:prstGeom>
        </p:spPr>
      </p:pic>
    </p:spTree>
    <p:extLst>
      <p:ext uri="{BB962C8B-B14F-4D97-AF65-F5344CB8AC3E}">
        <p14:creationId xmlns:p14="http://schemas.microsoft.com/office/powerpoint/2010/main" val="3360598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196752"/>
            <a:ext cx="4474840" cy="4032448"/>
          </a:xfrm>
        </p:spPr>
        <p:txBody>
          <a:bodyPr>
            <a:normAutofit/>
          </a:bodyPr>
          <a:lstStyle/>
          <a:p>
            <a:pPr algn="l"/>
            <a:r>
              <a:rPr lang="it-IT" sz="2000" i="1" dirty="0">
                <a:effectLst/>
              </a:rPr>
              <a:t>Nel nome di Dio, il Clemente, il Compassionevole</a:t>
            </a:r>
            <a:br>
              <a:rPr lang="it-IT" sz="2000" dirty="0">
                <a:effectLst/>
              </a:rPr>
            </a:br>
            <a:r>
              <a:rPr lang="it-IT" sz="2000" i="1" dirty="0">
                <a:effectLst/>
              </a:rPr>
              <a:t>Sia lodato Dio, il Signore dei mondi</a:t>
            </a:r>
            <a:br>
              <a:rPr lang="it-IT" sz="2000" dirty="0">
                <a:effectLst/>
              </a:rPr>
            </a:br>
            <a:r>
              <a:rPr lang="it-IT" sz="2000" i="1" dirty="0">
                <a:effectLst/>
              </a:rPr>
              <a:t>il Clemente, il Compassionevole</a:t>
            </a:r>
            <a:br>
              <a:rPr lang="it-IT" sz="2000" dirty="0">
                <a:effectLst/>
              </a:rPr>
            </a:br>
            <a:r>
              <a:rPr lang="it-IT" sz="2000" i="1" dirty="0">
                <a:effectLst/>
              </a:rPr>
              <a:t>Colui che possiede il giorno del giudizio</a:t>
            </a:r>
            <a:br>
              <a:rPr lang="it-IT" sz="2000" dirty="0">
                <a:effectLst/>
              </a:rPr>
            </a:br>
            <a:r>
              <a:rPr lang="it-IT" sz="2000" i="1" dirty="0">
                <a:effectLst/>
              </a:rPr>
              <a:t>Te adoriamo, Te chiamiamo in aiuto</a:t>
            </a:r>
            <a:br>
              <a:rPr lang="it-IT" sz="2000" dirty="0">
                <a:effectLst/>
              </a:rPr>
            </a:br>
            <a:r>
              <a:rPr lang="it-IT" sz="2000" i="1" dirty="0">
                <a:effectLst/>
              </a:rPr>
              <a:t>Guidaci alla diritta via,</a:t>
            </a:r>
            <a:r>
              <a:rPr lang="it-IT" sz="2000" dirty="0"/>
              <a:t> </a:t>
            </a:r>
            <a:r>
              <a:rPr lang="it-IT" sz="2000" i="1" dirty="0">
                <a:effectLst/>
              </a:rPr>
              <a:t>la via di quelli che hai colmato di grazia, non quelli che ti fanno adirare, non quelli che errano.</a:t>
            </a:r>
            <a:br>
              <a:rPr lang="it-IT" sz="2000" dirty="0">
                <a:effectLst/>
              </a:rPr>
            </a:br>
            <a:endParaRPr lang="it-IT" sz="20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2080" y="692696"/>
            <a:ext cx="3208964" cy="5462067"/>
          </a:xfrm>
        </p:spPr>
      </p:pic>
    </p:spTree>
    <p:extLst>
      <p:ext uri="{BB962C8B-B14F-4D97-AF65-F5344CB8AC3E}">
        <p14:creationId xmlns:p14="http://schemas.microsoft.com/office/powerpoint/2010/main" val="3206842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grande espansione</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579" y="1340768"/>
            <a:ext cx="7977861" cy="5009051"/>
          </a:xfrm>
        </p:spPr>
      </p:pic>
    </p:spTree>
    <p:extLst>
      <p:ext uri="{BB962C8B-B14F-4D97-AF65-F5344CB8AC3E}">
        <p14:creationId xmlns:p14="http://schemas.microsoft.com/office/powerpoint/2010/main" val="1801852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L’Italia longobarda e bizantina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0461" y="1340768"/>
            <a:ext cx="6429891" cy="4972757"/>
          </a:xfrm>
        </p:spPr>
      </p:pic>
    </p:spTree>
    <p:extLst>
      <p:ext uri="{BB962C8B-B14F-4D97-AF65-F5344CB8AC3E}">
        <p14:creationId xmlns:p14="http://schemas.microsoft.com/office/powerpoint/2010/main" val="2204598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Gerusalemme – ‘la Santa’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0611" y="1600200"/>
            <a:ext cx="6782778" cy="4525963"/>
          </a:xfrm>
        </p:spPr>
      </p:pic>
    </p:spTree>
    <p:extLst>
      <p:ext uri="{BB962C8B-B14F-4D97-AF65-F5344CB8AC3E}">
        <p14:creationId xmlns:p14="http://schemas.microsoft.com/office/powerpoint/2010/main" val="1137338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a:t>Damasco, la grande moschea Omayyade</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2693" y="1412776"/>
            <a:ext cx="6681675" cy="4859400"/>
          </a:xfrm>
        </p:spPr>
      </p:pic>
    </p:spTree>
    <p:extLst>
      <p:ext uri="{BB962C8B-B14F-4D97-AF65-F5344CB8AC3E}">
        <p14:creationId xmlns:p14="http://schemas.microsoft.com/office/powerpoint/2010/main" val="2226402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i="1" dirty="0"/>
              <a:t>dalla Cronaca di Dionigi il Siriano, scrittore della chiesa monofisita del VII secolo</a:t>
            </a:r>
          </a:p>
        </p:txBody>
      </p:sp>
      <p:sp>
        <p:nvSpPr>
          <p:cNvPr id="3" name="Segnaposto contenuto 2"/>
          <p:cNvSpPr>
            <a:spLocks noGrp="1"/>
          </p:cNvSpPr>
          <p:nvPr>
            <p:ph idx="1"/>
          </p:nvPr>
        </p:nvSpPr>
        <p:spPr>
          <a:xfrm>
            <a:off x="467544" y="2276873"/>
            <a:ext cx="8229600" cy="2448272"/>
          </a:xfrm>
        </p:spPr>
        <p:txBody>
          <a:bodyPr>
            <a:normAutofit/>
          </a:bodyPr>
          <a:lstStyle/>
          <a:p>
            <a:pPr marL="0" indent="0" algn="just">
              <a:buNone/>
            </a:pPr>
            <a:r>
              <a:rPr lang="it-IT" sz="2400" dirty="0"/>
              <a:t>Quando Egli vide che la misura dei peccati dei Romani era colma da traboccare […] suscitò i figli di Ismaele [</a:t>
            </a:r>
            <a:r>
              <a:rPr lang="it-IT" sz="2400" i="1" dirty="0"/>
              <a:t>cioè gli Arabi</a:t>
            </a:r>
            <a:r>
              <a:rPr lang="it-IT" sz="2400" dirty="0"/>
              <a:t>] e li attrasse al di qua della loro terra meridionale […] Tuttavia, è stato stringendo un accordo con loro che noi ci siamo assicurati la nostra liberazione. E questo non è stato un piccolo vantaggio, l’essere liberati dal regno tirannico dei Romani.</a:t>
            </a:r>
          </a:p>
          <a:p>
            <a:pPr marL="0" indent="0">
              <a:buNone/>
            </a:pPr>
            <a:endParaRPr lang="it-IT" dirty="0"/>
          </a:p>
        </p:txBody>
      </p:sp>
    </p:spTree>
    <p:extLst>
      <p:ext uri="{BB962C8B-B14F-4D97-AF65-F5344CB8AC3E}">
        <p14:creationId xmlns:p14="http://schemas.microsoft.com/office/powerpoint/2010/main" val="13588783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Il Corano: la figura di Gesù secondo l’Islam</a:t>
            </a:r>
            <a:endParaRPr lang="it-IT" sz="3600" dirty="0"/>
          </a:p>
        </p:txBody>
      </p:sp>
      <p:sp>
        <p:nvSpPr>
          <p:cNvPr id="3" name="Segnaposto contenuto 2"/>
          <p:cNvSpPr>
            <a:spLocks noGrp="1"/>
          </p:cNvSpPr>
          <p:nvPr>
            <p:ph idx="1"/>
          </p:nvPr>
        </p:nvSpPr>
        <p:spPr>
          <a:xfrm>
            <a:off x="457200" y="1340768"/>
            <a:ext cx="8229600" cy="5112568"/>
          </a:xfrm>
        </p:spPr>
        <p:txBody>
          <a:bodyPr>
            <a:normAutofit fontScale="62500" lnSpcReduction="20000"/>
          </a:bodyPr>
          <a:lstStyle/>
          <a:p>
            <a:pPr marL="0" indent="0" algn="just">
              <a:buNone/>
            </a:pPr>
            <a:r>
              <a:rPr lang="it-IT" sz="3400" dirty="0"/>
              <a:t>XIX, 22-33: Quindi Maria concepì Gesù e si appartò con lui in una località lontana. I dolori del parto la condussero presso il tronco di una palma, ed essa esclamò: Oh fossi morta io, prima che ciò avvenisse, e fossi come una cosa dimenticata! </a:t>
            </a:r>
          </a:p>
          <a:p>
            <a:pPr marL="0" indent="0" algn="just">
              <a:buNone/>
            </a:pPr>
            <a:endParaRPr lang="it-IT" sz="3400" dirty="0"/>
          </a:p>
          <a:p>
            <a:pPr marL="0" indent="0" algn="just">
              <a:buNone/>
            </a:pPr>
            <a:r>
              <a:rPr lang="it-IT" sz="3400" dirty="0"/>
              <a:t>… Venne quindi col bambino dalla sua gente, portandolo con sé, e quelli dissero: Oh Maria, tu hai fatto una cosa inaudita! Allora essa additò il bambino; ma quelli dissero: Come parleremo con chi è ancora bambino, nella culla? Disse il bambino: In verità, io sono il servo di Dio; egli ha dato a me il Libro e mi ha costituito profeta. Mi ha fatto, ancora, benedetto ovunque mi trovi e mi ha ingiunto di fare la Preghiera e L'Elemosina, finché sarò in vita. Mi ha fatto, inoltre, ossequiente verso mia madre, né mi ha fatto superbo e ribelle e la pace sia su di me il giorno in cui nacqui, il giorno in cui morirò e il giorno in cui sarò resuscitato a vita.</a:t>
            </a:r>
          </a:p>
          <a:p>
            <a:pPr marL="0" indent="0" algn="just">
              <a:buNone/>
            </a:pPr>
            <a:endParaRPr lang="it-IT" sz="3400" dirty="0"/>
          </a:p>
          <a:p>
            <a:pPr marL="0" indent="0" algn="just">
              <a:buNone/>
            </a:pPr>
            <a:r>
              <a:rPr lang="it-IT" sz="3400" dirty="0"/>
              <a:t>XIX, 34-35: Questo è Gesù, figlio di Maria; esso è il verbo di verità, di cui dubitano. Non si addice a Dio di prendersi alcun figlio; sia gloria a Lui.</a:t>
            </a:r>
          </a:p>
          <a:p>
            <a:pPr marL="0" indent="0" algn="just">
              <a:buNone/>
            </a:pPr>
            <a:endParaRPr lang="it-IT" dirty="0"/>
          </a:p>
        </p:txBody>
      </p:sp>
    </p:spTree>
    <p:extLst>
      <p:ext uri="{BB962C8B-B14F-4D97-AF65-F5344CB8AC3E}">
        <p14:creationId xmlns:p14="http://schemas.microsoft.com/office/powerpoint/2010/main" val="2809156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2074"/>
          </a:xfrm>
        </p:spPr>
        <p:txBody>
          <a:bodyPr>
            <a:normAutofit fontScale="90000"/>
          </a:bodyPr>
          <a:lstStyle/>
          <a:p>
            <a:r>
              <a:rPr lang="it-IT" dirty="0"/>
              <a:t>La grande espansione e i suoi effetti</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834" y="1052736"/>
            <a:ext cx="8945535" cy="5616624"/>
          </a:xfrm>
        </p:spPr>
      </p:pic>
    </p:spTree>
    <p:extLst>
      <p:ext uri="{BB962C8B-B14F-4D97-AF65-F5344CB8AC3E}">
        <p14:creationId xmlns:p14="http://schemas.microsoft.com/office/powerpoint/2010/main" val="1092089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9CD6B82C-3375-468F-B885-C9287A5FF9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734" y="1484784"/>
            <a:ext cx="7994532" cy="5185941"/>
          </a:xfrm>
          <a:prstGeom prst="rect">
            <a:avLst/>
          </a:prstGeom>
        </p:spPr>
      </p:pic>
      <p:sp>
        <p:nvSpPr>
          <p:cNvPr id="4" name="CasellaDiTesto 3">
            <a:extLst>
              <a:ext uri="{FF2B5EF4-FFF2-40B4-BE49-F238E27FC236}">
                <a16:creationId xmlns:a16="http://schemas.microsoft.com/office/drawing/2014/main" id="{10FFC7F6-10AA-44EB-90F4-A40F3916D119}"/>
              </a:ext>
            </a:extLst>
          </p:cNvPr>
          <p:cNvSpPr txBox="1"/>
          <p:nvPr/>
        </p:nvSpPr>
        <p:spPr>
          <a:xfrm>
            <a:off x="899592" y="329661"/>
            <a:ext cx="7344816" cy="954107"/>
          </a:xfrm>
          <a:prstGeom prst="rect">
            <a:avLst/>
          </a:prstGeom>
          <a:noFill/>
        </p:spPr>
        <p:txBody>
          <a:bodyPr wrap="square" rtlCol="0">
            <a:spAutoFit/>
          </a:bodyPr>
          <a:lstStyle/>
          <a:p>
            <a:pPr algn="ctr"/>
            <a:r>
              <a:rPr lang="it-IT" sz="2800" b="1" dirty="0"/>
              <a:t>La Sardegna esposta alle incursioni islamiche:</a:t>
            </a:r>
          </a:p>
          <a:p>
            <a:pPr algn="ctr"/>
            <a:r>
              <a:rPr lang="it-IT" sz="2800" b="1" dirty="0"/>
              <a:t>Le spoglie di S. Agostino traslate a Pavia</a:t>
            </a:r>
          </a:p>
        </p:txBody>
      </p:sp>
    </p:spTree>
    <p:extLst>
      <p:ext uri="{BB962C8B-B14F-4D97-AF65-F5344CB8AC3E}">
        <p14:creationId xmlns:p14="http://schemas.microsoft.com/office/powerpoint/2010/main" val="31953024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regno merovingio</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340768"/>
            <a:ext cx="6198066" cy="5160250"/>
          </a:xfrm>
        </p:spPr>
      </p:pic>
    </p:spTree>
    <p:extLst>
      <p:ext uri="{BB962C8B-B14F-4D97-AF65-F5344CB8AC3E}">
        <p14:creationId xmlns:p14="http://schemas.microsoft.com/office/powerpoint/2010/main" val="3615676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Eginardo</a:t>
            </a:r>
            <a:r>
              <a:rPr lang="it-IT" dirty="0"/>
              <a:t>, </a:t>
            </a:r>
            <a:r>
              <a:rPr lang="it-IT" i="1" dirty="0"/>
              <a:t>Vita di Carlo Magno</a:t>
            </a:r>
          </a:p>
        </p:txBody>
      </p:sp>
      <p:sp>
        <p:nvSpPr>
          <p:cNvPr id="3" name="Segnaposto contenuto 2"/>
          <p:cNvSpPr>
            <a:spLocks noGrp="1"/>
          </p:cNvSpPr>
          <p:nvPr>
            <p:ph idx="1"/>
          </p:nvPr>
        </p:nvSpPr>
        <p:spPr>
          <a:xfrm>
            <a:off x="457200" y="1600200"/>
            <a:ext cx="8229600" cy="4925144"/>
          </a:xfrm>
        </p:spPr>
        <p:txBody>
          <a:bodyPr>
            <a:normAutofit fontScale="62500" lnSpcReduction="20000"/>
          </a:bodyPr>
          <a:lstStyle/>
          <a:p>
            <a:pPr marL="0" indent="0" algn="just">
              <a:buNone/>
            </a:pPr>
            <a:r>
              <a:rPr lang="it-IT" dirty="0"/>
              <a:t>La dinastia Merovingia si considera durare fino al re </a:t>
            </a:r>
            <a:r>
              <a:rPr lang="it-IT" dirty="0" err="1"/>
              <a:t>Childerico</a:t>
            </a:r>
            <a:r>
              <a:rPr lang="it-IT" dirty="0"/>
              <a:t>, che per volontà del papa Stefano fu deposto, tonsurato e rinchiuso in monastero. Tuttavia sebbene questa fosse la fine vera e propria, già da prima si trattava di una dinastia  senza potere, e anzi non disponeva di nulla di illustre se non del vano titolo di re; infatti tutte le risorse e la potenza del regno erano nelle mani dei maestri di palazzo, detti maggiordomi, ai quali spettava di reggere il potere.</a:t>
            </a:r>
          </a:p>
          <a:p>
            <a:pPr marL="0" indent="0" algn="just">
              <a:buNone/>
            </a:pPr>
            <a:r>
              <a:rPr lang="it-IT" dirty="0"/>
              <a:t>Non restava loro nulla di regio, se non che accontentandosi del titolo di re, con i capelli fluenti e la lunga barba, si mostravano sul trono con l’attitudine del sovrano, ascoltavano gli ambasciatori e rispondevano loro quello che in realtà era loro suggerito se non imposto.</a:t>
            </a:r>
          </a:p>
          <a:p>
            <a:pPr marL="0" indent="0" algn="just">
              <a:buNone/>
            </a:pPr>
            <a:r>
              <a:rPr lang="it-IT" dirty="0"/>
              <a:t>Con l’inutile nome di re ricevevano dal maestro di palazzo una sorta di sostentamento, e non possedevano nulla di proprio se non una modesta residenza, dove tenevano una piccola schiera di servitori e cortigiani.</a:t>
            </a:r>
          </a:p>
          <a:p>
            <a:pPr marL="0" indent="0" algn="just">
              <a:buNone/>
            </a:pPr>
            <a:r>
              <a:rPr lang="it-IT" dirty="0"/>
              <a:t>Quando dovevano spostarsi, lo facevano come fanno i villani, su un carro tirato da buoi. In questo modo si recavano a palazzo, o alla riunione del popolo che veniva celebrata ogni anno per le necessità del regno, per poi ritirarsi nella loro residenza. L’amministrazione del regno, e tutte le faccende di stato sia interne che esterne erano gestite dal maestro del palazzo.</a:t>
            </a:r>
          </a:p>
          <a:p>
            <a:pPr marL="0" indent="0" algn="just">
              <a:buNone/>
            </a:pPr>
            <a:endParaRPr lang="it-IT" dirty="0"/>
          </a:p>
        </p:txBody>
      </p:sp>
    </p:spTree>
    <p:extLst>
      <p:ext uri="{BB962C8B-B14F-4D97-AF65-F5344CB8AC3E}">
        <p14:creationId xmlns:p14="http://schemas.microsoft.com/office/powerpoint/2010/main" val="101513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Lettera di Carlo Magno al papa Leone III (796)</a:t>
            </a:r>
          </a:p>
        </p:txBody>
      </p:sp>
      <p:sp>
        <p:nvSpPr>
          <p:cNvPr id="3" name="Segnaposto contenuto 2"/>
          <p:cNvSpPr>
            <a:spLocks noGrp="1"/>
          </p:cNvSpPr>
          <p:nvPr>
            <p:ph idx="1"/>
          </p:nvPr>
        </p:nvSpPr>
        <p:spPr/>
        <p:txBody>
          <a:bodyPr>
            <a:normAutofit fontScale="85000" lnSpcReduction="20000"/>
          </a:bodyPr>
          <a:lstStyle/>
          <a:p>
            <a:pPr marL="0" indent="0">
              <a:buNone/>
            </a:pPr>
            <a:endParaRPr lang="it-IT" dirty="0"/>
          </a:p>
          <a:p>
            <a:pPr marL="0" indent="0" algn="just">
              <a:buNone/>
            </a:pPr>
            <a:r>
              <a:rPr lang="it-IT" dirty="0"/>
              <a:t>Questo in particolare si rivela come il nostro compito: aiutati dalla divina pietà dobbiamo difendere ovunque la Santa Chiesa di Cristo; all’esterno con le armi, contro gli assalti dei pagani e le devastazioni degli infedeli, all’interno dobbiamo consolidarla diffondendo la conoscenza della dottrina cattolica. Altro è il vostro compito, beatissimo padre: proteggere i nostri eserciti, tenendo levate, come Mosè, le braccia, sicché, con la vostra intercessione, il popolo cristiano, guidato da Dio e quasi suo dono, riporti sempre ed ovunque la vittoria contro i nemici del suo nome e il nome divino di nostro Signore Gesù Cristo brilli in tutto il mondo.</a:t>
            </a:r>
          </a:p>
          <a:p>
            <a:pPr marL="0" indent="0">
              <a:buNone/>
            </a:pPr>
            <a:endParaRPr lang="it-IT" dirty="0"/>
          </a:p>
        </p:txBody>
      </p:sp>
    </p:spTree>
    <p:extLst>
      <p:ext uri="{BB962C8B-B14F-4D97-AF65-F5344CB8AC3E}">
        <p14:creationId xmlns:p14="http://schemas.microsoft.com/office/powerpoint/2010/main" val="1534802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5616" y="188640"/>
            <a:ext cx="6923112" cy="634082"/>
          </a:xfrm>
        </p:spPr>
        <p:txBody>
          <a:bodyPr>
            <a:normAutofit fontScale="90000"/>
          </a:bodyPr>
          <a:lstStyle/>
          <a:p>
            <a:r>
              <a:rPr lang="it-IT" dirty="0"/>
              <a:t>Carlo Magno (768-814)</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1405" y="908720"/>
            <a:ext cx="8213043" cy="5804226"/>
          </a:xfrm>
        </p:spPr>
      </p:pic>
    </p:spTree>
    <p:extLst>
      <p:ext uri="{BB962C8B-B14F-4D97-AF65-F5344CB8AC3E}">
        <p14:creationId xmlns:p14="http://schemas.microsoft.com/office/powerpoint/2010/main" val="304380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652934"/>
          </a:xfrm>
        </p:spPr>
        <p:txBody>
          <a:bodyPr>
            <a:normAutofit/>
          </a:bodyPr>
          <a:lstStyle/>
          <a:p>
            <a:r>
              <a:rPr lang="it-IT" sz="2800" dirty="0"/>
              <a:t>Il conflitto tra Bisanzio e i Sassanidi: Eraclio (610-641)</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052736"/>
            <a:ext cx="7056784" cy="5383319"/>
          </a:xfrm>
        </p:spPr>
      </p:pic>
    </p:spTree>
    <p:extLst>
      <p:ext uri="{BB962C8B-B14F-4D97-AF65-F5344CB8AC3E}">
        <p14:creationId xmlns:p14="http://schemas.microsoft.com/office/powerpoint/2010/main" val="11301889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620689"/>
            <a:ext cx="7772400" cy="792088"/>
          </a:xfrm>
        </p:spPr>
        <p:txBody>
          <a:bodyPr/>
          <a:lstStyle/>
          <a:p>
            <a:r>
              <a:rPr lang="it-IT" dirty="0"/>
              <a:t>L’ordinamento dell’Impero</a:t>
            </a:r>
          </a:p>
        </p:txBody>
      </p:sp>
      <p:sp>
        <p:nvSpPr>
          <p:cNvPr id="3" name="Sottotitolo 2"/>
          <p:cNvSpPr>
            <a:spLocks noGrp="1"/>
          </p:cNvSpPr>
          <p:nvPr>
            <p:ph type="subTitle" idx="1"/>
          </p:nvPr>
        </p:nvSpPr>
        <p:spPr>
          <a:xfrm>
            <a:off x="1371600" y="1628800"/>
            <a:ext cx="6400800" cy="4680520"/>
          </a:xfrm>
        </p:spPr>
        <p:txBody>
          <a:bodyPr>
            <a:normAutofit fontScale="92500" lnSpcReduction="10000"/>
          </a:bodyPr>
          <a:lstStyle/>
          <a:p>
            <a:r>
              <a:rPr lang="it-IT" b="1" dirty="0">
                <a:solidFill>
                  <a:schemeClr val="tx1"/>
                </a:solidFill>
              </a:rPr>
              <a:t>Aquisgrana – cappella Palatina</a:t>
            </a:r>
          </a:p>
          <a:p>
            <a:endParaRPr lang="it-IT" b="1" dirty="0">
              <a:solidFill>
                <a:schemeClr val="tx1"/>
              </a:solidFill>
            </a:endParaRPr>
          </a:p>
          <a:p>
            <a:r>
              <a:rPr lang="it-IT" b="1" i="1" dirty="0" err="1">
                <a:solidFill>
                  <a:schemeClr val="tx1"/>
                </a:solidFill>
              </a:rPr>
              <a:t>Comites</a:t>
            </a:r>
            <a:r>
              <a:rPr lang="it-IT" b="1" dirty="0">
                <a:solidFill>
                  <a:schemeClr val="tx1"/>
                </a:solidFill>
              </a:rPr>
              <a:t> (conti) – </a:t>
            </a:r>
            <a:r>
              <a:rPr lang="it-IT" b="1" i="1" dirty="0">
                <a:solidFill>
                  <a:schemeClr val="tx1"/>
                </a:solidFill>
              </a:rPr>
              <a:t>Comitatus</a:t>
            </a:r>
            <a:r>
              <a:rPr lang="it-IT" b="1" dirty="0">
                <a:solidFill>
                  <a:schemeClr val="tx1"/>
                </a:solidFill>
              </a:rPr>
              <a:t> (contea)</a:t>
            </a:r>
          </a:p>
          <a:p>
            <a:r>
              <a:rPr lang="it-IT" b="1" i="1" dirty="0" err="1">
                <a:solidFill>
                  <a:schemeClr val="tx1"/>
                </a:solidFill>
              </a:rPr>
              <a:t>Marchiones</a:t>
            </a:r>
            <a:r>
              <a:rPr lang="it-IT" b="1" dirty="0">
                <a:solidFill>
                  <a:schemeClr val="tx1"/>
                </a:solidFill>
              </a:rPr>
              <a:t> (marchesi) – </a:t>
            </a:r>
            <a:r>
              <a:rPr lang="it-IT" b="1" i="1" dirty="0">
                <a:solidFill>
                  <a:schemeClr val="tx1"/>
                </a:solidFill>
              </a:rPr>
              <a:t>Marca</a:t>
            </a:r>
          </a:p>
          <a:p>
            <a:r>
              <a:rPr lang="it-IT" b="1" i="1" dirty="0">
                <a:solidFill>
                  <a:schemeClr val="tx1"/>
                </a:solidFill>
              </a:rPr>
              <a:t>Missi dominici</a:t>
            </a:r>
          </a:p>
          <a:p>
            <a:endParaRPr lang="it-IT" b="1" dirty="0">
              <a:solidFill>
                <a:schemeClr val="tx1"/>
              </a:solidFill>
            </a:endParaRPr>
          </a:p>
          <a:p>
            <a:r>
              <a:rPr lang="it-IT" b="1" dirty="0">
                <a:solidFill>
                  <a:schemeClr val="tx1"/>
                </a:solidFill>
              </a:rPr>
              <a:t>Capitolari</a:t>
            </a:r>
          </a:p>
          <a:p>
            <a:r>
              <a:rPr lang="it-IT" b="1" dirty="0">
                <a:solidFill>
                  <a:schemeClr val="tx1"/>
                </a:solidFill>
              </a:rPr>
              <a:t>Placito</a:t>
            </a:r>
          </a:p>
          <a:p>
            <a:r>
              <a:rPr lang="it-IT" b="1" i="1" dirty="0" err="1">
                <a:solidFill>
                  <a:schemeClr val="tx1"/>
                </a:solidFill>
              </a:rPr>
              <a:t>Vassus</a:t>
            </a:r>
            <a:r>
              <a:rPr lang="it-IT" b="1" dirty="0">
                <a:solidFill>
                  <a:schemeClr val="tx1"/>
                </a:solidFill>
              </a:rPr>
              <a:t> - </a:t>
            </a:r>
            <a:r>
              <a:rPr lang="it-IT" b="1" i="1" dirty="0" err="1">
                <a:solidFill>
                  <a:schemeClr val="tx1"/>
                </a:solidFill>
              </a:rPr>
              <a:t>Beneficium</a:t>
            </a:r>
            <a:endParaRPr lang="it-IT" b="1" i="1" dirty="0">
              <a:solidFill>
                <a:schemeClr val="tx1"/>
              </a:solidFill>
            </a:endParaRPr>
          </a:p>
        </p:txBody>
      </p:sp>
    </p:spTree>
    <p:extLst>
      <p:ext uri="{BB962C8B-B14F-4D97-AF65-F5344CB8AC3E}">
        <p14:creationId xmlns:p14="http://schemas.microsoft.com/office/powerpoint/2010/main" val="1999717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Le scritture dei documenti nell’Europa Carolingia</a:t>
            </a:r>
          </a:p>
        </p:txBody>
      </p:sp>
      <p:pic>
        <p:nvPicPr>
          <p:cNvPr id="5" name="Segnaposto contenuto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67544" y="4365104"/>
            <a:ext cx="7227178" cy="1305697"/>
          </a:xfrm>
        </p:spPr>
      </p:pic>
      <p:pic>
        <p:nvPicPr>
          <p:cNvPr id="6" name="Segnaposto contenuto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88024" y="1700808"/>
            <a:ext cx="4038600" cy="2408241"/>
          </a:xfr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2029490"/>
            <a:ext cx="4488714" cy="1779736"/>
          </a:xfrm>
          <a:prstGeom prst="rect">
            <a:avLst/>
          </a:prstGeom>
        </p:spPr>
      </p:pic>
    </p:spTree>
    <p:extLst>
      <p:ext uri="{BB962C8B-B14F-4D97-AF65-F5344CB8AC3E}">
        <p14:creationId xmlns:p14="http://schemas.microsoft.com/office/powerpoint/2010/main" val="10802403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404664"/>
            <a:ext cx="7772400" cy="1470025"/>
          </a:xfrm>
        </p:spPr>
        <p:txBody>
          <a:bodyPr/>
          <a:lstStyle/>
          <a:p>
            <a:r>
              <a:rPr lang="it-IT" dirty="0"/>
              <a:t>La </a:t>
            </a:r>
            <a:r>
              <a:rPr lang="it-IT"/>
              <a:t>moneta nell’Europa </a:t>
            </a:r>
            <a:r>
              <a:rPr lang="it-IT" dirty="0"/>
              <a:t>carolingia</a:t>
            </a:r>
          </a:p>
        </p:txBody>
      </p:sp>
      <p:sp>
        <p:nvSpPr>
          <p:cNvPr id="3" name="Sottotitolo 2"/>
          <p:cNvSpPr>
            <a:spLocks noGrp="1"/>
          </p:cNvSpPr>
          <p:nvPr>
            <p:ph type="subTitle" idx="1"/>
          </p:nvPr>
        </p:nvSpPr>
        <p:spPr>
          <a:xfrm>
            <a:off x="1331640" y="4437112"/>
            <a:ext cx="6400800" cy="1800200"/>
          </a:xfrm>
        </p:spPr>
        <p:txBody>
          <a:bodyPr/>
          <a:lstStyle/>
          <a:p>
            <a:r>
              <a:rPr lang="it-IT" b="1" dirty="0">
                <a:solidFill>
                  <a:schemeClr val="tx1"/>
                </a:solidFill>
              </a:rPr>
              <a:t>1 lira = 1 libbra d’argento</a:t>
            </a:r>
          </a:p>
          <a:p>
            <a:r>
              <a:rPr lang="it-IT" b="1" dirty="0">
                <a:solidFill>
                  <a:schemeClr val="tx1"/>
                </a:solidFill>
              </a:rPr>
              <a:t>20 soldi</a:t>
            </a:r>
          </a:p>
          <a:p>
            <a:r>
              <a:rPr lang="it-IT" b="1" dirty="0">
                <a:solidFill>
                  <a:schemeClr val="tx1"/>
                </a:solidFill>
              </a:rPr>
              <a:t>12 denari</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960256"/>
            <a:ext cx="3988668" cy="2086380"/>
          </a:xfrm>
          <a:prstGeom prst="rect">
            <a:avLst/>
          </a:prstGeom>
        </p:spPr>
      </p:pic>
    </p:spTree>
    <p:extLst>
      <p:ext uri="{BB962C8B-B14F-4D97-AF65-F5344CB8AC3E}">
        <p14:creationId xmlns:p14="http://schemas.microsoft.com/office/powerpoint/2010/main" val="7434710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229600" cy="504056"/>
          </a:xfrm>
        </p:spPr>
        <p:txBody>
          <a:bodyPr>
            <a:normAutofit fontScale="90000"/>
          </a:bodyPr>
          <a:lstStyle/>
          <a:p>
            <a:r>
              <a:rPr lang="it-IT" i="1" dirty="0" err="1"/>
              <a:t>Capitulare</a:t>
            </a:r>
            <a:r>
              <a:rPr lang="it-IT" i="1" dirty="0"/>
              <a:t> de </a:t>
            </a:r>
            <a:r>
              <a:rPr lang="it-IT" i="1" dirty="0" err="1"/>
              <a:t>Villis</a:t>
            </a:r>
            <a:endParaRPr lang="it-IT" i="1" dirty="0"/>
          </a:p>
        </p:txBody>
      </p:sp>
      <p:sp>
        <p:nvSpPr>
          <p:cNvPr id="3" name="Segnaposto contenuto 2"/>
          <p:cNvSpPr>
            <a:spLocks noGrp="1"/>
          </p:cNvSpPr>
          <p:nvPr>
            <p:ph idx="1"/>
          </p:nvPr>
        </p:nvSpPr>
        <p:spPr>
          <a:xfrm>
            <a:off x="323528" y="980728"/>
            <a:ext cx="8640960" cy="5544616"/>
          </a:xfrm>
        </p:spPr>
        <p:txBody>
          <a:bodyPr>
            <a:noAutofit/>
          </a:bodyPr>
          <a:lstStyle/>
          <a:p>
            <a:pPr marL="0" indent="0" algn="just">
              <a:buNone/>
            </a:pPr>
            <a:r>
              <a:rPr lang="it-IT" sz="1800" dirty="0"/>
              <a:t>Vogliamo che i nostri funzionari curino bene le vigne che sono di loro competenza, sistemino il vino in recipienti adatti in modo che non possa andare a male. Vogliamo che i nostri fattori addetti alla foresta, ai cavalli e alla loro riproduzione […] arino ciascuno una quantità di terra determinata, consegnino maiali dai loro fondi e, in luogo di prestazione manuali, provvedano bene ai loro compiti.</a:t>
            </a:r>
          </a:p>
          <a:p>
            <a:pPr marL="0" indent="0" algn="just">
              <a:buNone/>
            </a:pPr>
            <a:r>
              <a:rPr lang="it-IT" sz="1800" dirty="0"/>
              <a:t>Vogliamo che i funzionari ogni anno, nel periodo della quaresima, procurino di consegnare secondo gli ordini, l’argento proveniente dalla nostra industria, dopo che saremo informati della produzione annuale</a:t>
            </a:r>
          </a:p>
          <a:p>
            <a:pPr marL="0" indent="0" algn="just">
              <a:buNone/>
            </a:pPr>
            <a:r>
              <a:rPr lang="it-IT" sz="1800" dirty="0"/>
              <a:t>Vogliamo che i funzionari durante il servizio mettano da parte quantità di ogni prodotto che serva a nostro uso; allo stesso modo mettano da parte ciò che sarà caricato sui convogli militari, ricavato sia dalle fattorie che dai pastori.</a:t>
            </a:r>
          </a:p>
          <a:p>
            <a:pPr marL="0" indent="0" algn="just">
              <a:buNone/>
            </a:pPr>
            <a:r>
              <a:rPr lang="it-IT" sz="1800" dirty="0"/>
              <a:t>Bisogna provvedere con la più grande diligenza a che tutti i manufatti, cioè lardo, carne affumicata, insaccati, salate, vino, aceto, malto di more, vino cotto, salamoia, senape, formaggi, burro, malto, birra, idromele, miele, cera, farina, siano preparati e lavorati con pulizia.</a:t>
            </a:r>
          </a:p>
          <a:p>
            <a:pPr marL="0" indent="0" algn="just">
              <a:buNone/>
            </a:pPr>
            <a:r>
              <a:rPr lang="it-IT" sz="1800" dirty="0"/>
              <a:t>Vogliamo che ciascun giudice abbia nel suo distretto dei buoni artigiani, cioè fabbri ferrai, argentieri e orefici, calzolai, tornitori, carpentieri, fabbricanti di scudi, pescatori, uccellatori, saponificatori, fabbricanti di birra, di sidro, di liquore, fornai che preparino pani per la nostra tavola, artigiani che sappiano fare bene le reti sia per la caccia che per la pesca…   </a:t>
            </a:r>
          </a:p>
        </p:txBody>
      </p:sp>
    </p:spTree>
    <p:extLst>
      <p:ext uri="{BB962C8B-B14F-4D97-AF65-F5344CB8AC3E}">
        <p14:creationId xmlns:p14="http://schemas.microsoft.com/office/powerpoint/2010/main" val="10017521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937508-7805-D7B3-3740-9D2BDF5D0F96}"/>
              </a:ext>
            </a:extLst>
          </p:cNvPr>
          <p:cNvSpPr>
            <a:spLocks noGrp="1"/>
          </p:cNvSpPr>
          <p:nvPr>
            <p:ph type="title"/>
          </p:nvPr>
        </p:nvSpPr>
        <p:spPr>
          <a:xfrm>
            <a:off x="516235" y="447287"/>
            <a:ext cx="7787208" cy="1354162"/>
          </a:xfrm>
        </p:spPr>
        <p:txBody>
          <a:bodyPr>
            <a:noAutofit/>
          </a:bodyPr>
          <a:lstStyle/>
          <a:p>
            <a:pPr algn="l"/>
            <a:r>
              <a:rPr lang="it-IT" sz="2800" b="1" dirty="0"/>
              <a:t>L’altro impero: </a:t>
            </a:r>
            <a:br>
              <a:rPr lang="it-IT" sz="2800" b="1" dirty="0"/>
            </a:br>
            <a:r>
              <a:rPr lang="it-IT" sz="2800" b="1" dirty="0"/>
              <a:t>I califfi di Baghdad </a:t>
            </a:r>
            <a:br>
              <a:rPr lang="it-IT" sz="2800" b="1" dirty="0"/>
            </a:br>
            <a:r>
              <a:rPr lang="it-IT" sz="2800" b="1" dirty="0"/>
              <a:t>e gli Islam regionali</a:t>
            </a:r>
          </a:p>
        </p:txBody>
      </p:sp>
      <p:pic>
        <p:nvPicPr>
          <p:cNvPr id="5" name="Segnaposto contenuto 4" descr="Immagine che contiene inpiedi, mammifero, pecora&#10;&#10;Descrizione generata automaticamente">
            <a:extLst>
              <a:ext uri="{FF2B5EF4-FFF2-40B4-BE49-F238E27FC236}">
                <a16:creationId xmlns:a16="http://schemas.microsoft.com/office/drawing/2014/main" id="{9D67EDA5-5542-D0B3-10F4-431A90F2D1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8024" y="267543"/>
            <a:ext cx="2743572" cy="1533906"/>
          </a:xfrm>
        </p:spPr>
      </p:pic>
      <p:sp>
        <p:nvSpPr>
          <p:cNvPr id="6" name="CasellaDiTesto 5">
            <a:extLst>
              <a:ext uri="{FF2B5EF4-FFF2-40B4-BE49-F238E27FC236}">
                <a16:creationId xmlns:a16="http://schemas.microsoft.com/office/drawing/2014/main" id="{502643AE-2199-557D-1F03-4D7EAE89F47B}"/>
              </a:ext>
            </a:extLst>
          </p:cNvPr>
          <p:cNvSpPr txBox="1"/>
          <p:nvPr/>
        </p:nvSpPr>
        <p:spPr>
          <a:xfrm>
            <a:off x="498376" y="1916832"/>
            <a:ext cx="8147248" cy="4801314"/>
          </a:xfrm>
          <a:prstGeom prst="rect">
            <a:avLst/>
          </a:prstGeom>
          <a:noFill/>
        </p:spPr>
        <p:txBody>
          <a:bodyPr wrap="square" rtlCol="0">
            <a:spAutoFit/>
          </a:bodyPr>
          <a:lstStyle/>
          <a:p>
            <a:endParaRPr lang="it-IT" dirty="0"/>
          </a:p>
          <a:p>
            <a:r>
              <a:rPr lang="it-IT" sz="2400" dirty="0"/>
              <a:t>Un impero ‘antico’  con una complessa struttura amministrativa</a:t>
            </a:r>
          </a:p>
          <a:p>
            <a:r>
              <a:rPr lang="it-IT" sz="2400" dirty="0"/>
              <a:t>Le eredità culturali</a:t>
            </a:r>
          </a:p>
          <a:p>
            <a:r>
              <a:rPr lang="it-IT" sz="2400" dirty="0"/>
              <a:t>Il problema dell’esercito</a:t>
            </a:r>
          </a:p>
          <a:p>
            <a:r>
              <a:rPr lang="it-IT" sz="2400" dirty="0"/>
              <a:t>Le conquiste ‘saracene’: </a:t>
            </a:r>
          </a:p>
          <a:p>
            <a:r>
              <a:rPr lang="it-IT" sz="2400" dirty="0"/>
              <a:t>		Sicilia 827-901, incursioni in Italia e Provenza</a:t>
            </a:r>
          </a:p>
          <a:p>
            <a:r>
              <a:rPr lang="it-IT" sz="2400" dirty="0"/>
              <a:t>Fine dell’unità: 945</a:t>
            </a:r>
          </a:p>
          <a:p>
            <a:endParaRPr lang="it-IT" sz="2400" dirty="0"/>
          </a:p>
          <a:p>
            <a:endParaRPr lang="it-IT" sz="2400" dirty="0"/>
          </a:p>
          <a:p>
            <a:r>
              <a:rPr lang="it-IT" sz="2400" dirty="0"/>
              <a:t>Esempi di dominazioni locali: </a:t>
            </a:r>
          </a:p>
          <a:p>
            <a:endParaRPr lang="it-IT" sz="2400" dirty="0"/>
          </a:p>
          <a:p>
            <a:r>
              <a:rPr lang="it-IT" sz="2400" dirty="0"/>
              <a:t>la Spagna Omayyade e il califfato di Cordoba (929-)</a:t>
            </a:r>
          </a:p>
          <a:p>
            <a:r>
              <a:rPr lang="it-IT" sz="2400" dirty="0"/>
              <a:t>Il califfato sciita di Egitto (969-)</a:t>
            </a:r>
          </a:p>
        </p:txBody>
      </p:sp>
    </p:spTree>
    <p:extLst>
      <p:ext uri="{BB962C8B-B14F-4D97-AF65-F5344CB8AC3E}">
        <p14:creationId xmlns:p14="http://schemas.microsoft.com/office/powerpoint/2010/main" val="3657261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38138"/>
          </a:xfrm>
        </p:spPr>
        <p:txBody>
          <a:bodyPr>
            <a:normAutofit fontScale="90000"/>
          </a:bodyPr>
          <a:lstStyle/>
          <a:p>
            <a:br>
              <a:rPr lang="it-IT" sz="3200" dirty="0"/>
            </a:br>
            <a:r>
              <a:rPr lang="it-IT" sz="3200" dirty="0"/>
              <a:t>Iscrizione commemorativa di Porto Torres</a:t>
            </a:r>
            <a:br>
              <a:rPr lang="it-IT" sz="3200" dirty="0"/>
            </a:br>
            <a:r>
              <a:rPr lang="it-IT" sz="3200" dirty="0"/>
              <a:t> (a. 660 circa)</a:t>
            </a:r>
            <a:br>
              <a:rPr lang="it-IT" sz="3200" dirty="0"/>
            </a:br>
            <a:endParaRPr lang="it-IT" sz="3200" dirty="0"/>
          </a:p>
        </p:txBody>
      </p:sp>
      <p:sp>
        <p:nvSpPr>
          <p:cNvPr id="3" name="Segnaposto contenuto 2"/>
          <p:cNvSpPr>
            <a:spLocks noGrp="1"/>
          </p:cNvSpPr>
          <p:nvPr>
            <p:ph idx="1"/>
          </p:nvPr>
        </p:nvSpPr>
        <p:spPr/>
        <p:txBody>
          <a:bodyPr>
            <a:normAutofit fontScale="77500" lnSpcReduction="20000"/>
          </a:bodyPr>
          <a:lstStyle/>
          <a:p>
            <a:pPr marL="0" indent="0">
              <a:buNone/>
            </a:pPr>
            <a:endParaRPr lang="it-IT" dirty="0"/>
          </a:p>
          <a:p>
            <a:pPr marL="0" indent="0" algn="just">
              <a:buNone/>
            </a:pPr>
            <a:r>
              <a:rPr lang="it-IT" dirty="0"/>
              <a:t>La fortuna dell’imperatore e dei Romani è vittoriosa.</a:t>
            </a:r>
          </a:p>
          <a:p>
            <a:pPr marL="0" indent="0" algn="just">
              <a:buNone/>
            </a:pPr>
            <a:endParaRPr lang="it-IT" dirty="0"/>
          </a:p>
          <a:p>
            <a:pPr marL="0" indent="0" algn="just">
              <a:buNone/>
            </a:pPr>
            <a:r>
              <a:rPr lang="it-IT" dirty="0"/>
              <a:t>Tu, trionfatore unico, signore di tutta la terra abitata, distruttore dei nemici longobardi e degli altri barbari. Mentre lo stato era colpito da avvenimenti incerti, le navi e le armi dei barbari hanno attaccato i Romani. Ma tu, Costante, armato contro di loro con la tua saggezza e con la tua prudenza hai mostrato il Verbo divino che pacifica il mondo. Costantino celeberrimo console e duca offre al signore della terra i simboli della vittoria per la caduta dei tiranni longobardi e degli altri barbari, che si sono armati contro la tua serva, l’isola dei Sardi.</a:t>
            </a:r>
          </a:p>
          <a:p>
            <a:pPr marL="0" indent="0">
              <a:buNone/>
            </a:pPr>
            <a:endParaRPr lang="it-IT" dirty="0"/>
          </a:p>
        </p:txBody>
      </p:sp>
    </p:spTree>
    <p:extLst>
      <p:ext uri="{BB962C8B-B14F-4D97-AF65-F5344CB8AC3E}">
        <p14:creationId xmlns:p14="http://schemas.microsoft.com/office/powerpoint/2010/main" val="166534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L’Italia longobarda e bizantina</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0461" y="1340768"/>
            <a:ext cx="6429891" cy="4972757"/>
          </a:xfrm>
        </p:spPr>
      </p:pic>
    </p:spTree>
    <p:extLst>
      <p:ext uri="{BB962C8B-B14F-4D97-AF65-F5344CB8AC3E}">
        <p14:creationId xmlns:p14="http://schemas.microsoft.com/office/powerpoint/2010/main" val="4064348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FF0F8B-96B0-FAA8-C06D-E24F431BB4C1}"/>
              </a:ext>
            </a:extLst>
          </p:cNvPr>
          <p:cNvSpPr>
            <a:spLocks noGrp="1"/>
          </p:cNvSpPr>
          <p:nvPr>
            <p:ph type="title"/>
          </p:nvPr>
        </p:nvSpPr>
        <p:spPr>
          <a:xfrm>
            <a:off x="395536" y="260648"/>
            <a:ext cx="8496944" cy="1584176"/>
          </a:xfrm>
        </p:spPr>
        <p:txBody>
          <a:bodyPr/>
          <a:lstStyle/>
          <a:p>
            <a:r>
              <a:rPr lang="it-IT" sz="3200" i="1" dirty="0">
                <a:latin typeface="Times New Roman" panose="02020603050405020304" pitchFamily="18" charset="0"/>
                <a:ea typeface="Times New Roman" panose="02020603050405020304" pitchFamily="18" charset="0"/>
              </a:rPr>
              <a:t>Lettera del papa Gregorio Magno (590-604</a:t>
            </a:r>
            <a:r>
              <a:rPr lang="it-IT" sz="3200" i="1">
                <a:latin typeface="Times New Roman" panose="02020603050405020304" pitchFamily="18" charset="0"/>
                <a:ea typeface="Times New Roman" panose="02020603050405020304" pitchFamily="18" charset="0"/>
              </a:rPr>
              <a:t>) ad </a:t>
            </a:r>
            <a:br>
              <a:rPr lang="it-IT" sz="3200" i="1">
                <a:latin typeface="Times New Roman" panose="02020603050405020304" pitchFamily="18" charset="0"/>
                <a:ea typeface="Times New Roman" panose="02020603050405020304" pitchFamily="18" charset="0"/>
              </a:rPr>
            </a:br>
            <a:r>
              <a:rPr lang="it-IT" sz="3200" i="1">
                <a:latin typeface="Times New Roman" panose="02020603050405020304" pitchFamily="18" charset="0"/>
                <a:ea typeface="Times New Roman" panose="02020603050405020304" pitchFamily="18" charset="0"/>
              </a:rPr>
              <a:t>Agostino </a:t>
            </a:r>
            <a:r>
              <a:rPr lang="it-IT" sz="3200" i="1" dirty="0">
                <a:latin typeface="Times New Roman" panose="02020603050405020304" pitchFamily="18" charset="0"/>
                <a:ea typeface="Times New Roman" panose="02020603050405020304" pitchFamily="18" charset="0"/>
              </a:rPr>
              <a:t>di Canterbury (fine VI secolo)</a:t>
            </a:r>
            <a:endParaRPr lang="it-IT" sz="3200" dirty="0"/>
          </a:p>
        </p:txBody>
      </p:sp>
      <p:sp>
        <p:nvSpPr>
          <p:cNvPr id="3" name="Segnaposto contenuto 2">
            <a:extLst>
              <a:ext uri="{FF2B5EF4-FFF2-40B4-BE49-F238E27FC236}">
                <a16:creationId xmlns:a16="http://schemas.microsoft.com/office/drawing/2014/main" id="{7333EF80-DC94-17BC-7C96-9315861240C2}"/>
              </a:ext>
            </a:extLst>
          </p:cNvPr>
          <p:cNvSpPr>
            <a:spLocks noGrp="1"/>
          </p:cNvSpPr>
          <p:nvPr>
            <p:ph idx="1"/>
          </p:nvPr>
        </p:nvSpPr>
        <p:spPr>
          <a:xfrm>
            <a:off x="529208" y="2636912"/>
            <a:ext cx="8229600" cy="3556992"/>
          </a:xfrm>
        </p:spPr>
        <p:txBody>
          <a:bodyPr>
            <a:normAutofit fontScale="92500" lnSpcReduction="10000"/>
          </a:bodyPr>
          <a:lstStyle/>
          <a:p>
            <a:pPr marL="0" indent="0" algn="just">
              <a:buNone/>
            </a:pPr>
            <a:r>
              <a:rPr lang="it-IT" sz="2000" dirty="0">
                <a:effectLst/>
                <a:latin typeface="Times New Roman" panose="02020603050405020304" pitchFamily="18" charset="0"/>
                <a:ea typeface="Times New Roman" panose="02020603050405020304" pitchFamily="18" charset="0"/>
              </a:rPr>
              <a:t>I templi pagani non dovranno essere demoliti, ma saranno distrutti solo gli idoli che vi albergano. Benedite l’acqua, aspergetela su quei templi, costruite altari e riponetevi le reliquie. Se i templi sono ben costruiti, è infatti essenziale trasformarli da luoghi di culto dei demoni in luoghi di devozione al vero Dio, di modo che, quando la popolazione vedrà che i suoi templi non sono distrutti, deporrà l’errore dal proprio cuore e accorrerà per conoscere e adorare il vero Dio nei luoghi che le sono familiari</a:t>
            </a:r>
          </a:p>
          <a:p>
            <a:pPr marL="0" indent="0" algn="just">
              <a:buNone/>
            </a:pPr>
            <a:r>
              <a:rPr lang="it-IT" sz="2000" dirty="0">
                <a:effectLst/>
                <a:latin typeface="Times New Roman" panose="02020603050405020304" pitchFamily="18" charset="0"/>
                <a:ea typeface="Times New Roman" panose="02020603050405020304" pitchFamily="18" charset="0"/>
              </a:rPr>
              <a:t>Non devono più sacrificare animali al diavolo. Li uccidano invece in lode a Dio per nutrirsene e ringrazino Lui, donatore di tutte le cose, per essere stati saziati, affinché, nel momento in cui vengono ad essi riservati alcuni piaceri materiali, essi siano più disponibili verso la gioia interiore. Non c’è infatti dubbio che non è possibile strappare dalle loro dure menti in una sola volta tutti gli errori, giacché non può portarsi in alto d’un solo balzo colui che si sforza di salire il monte…</a:t>
            </a:r>
          </a:p>
          <a:p>
            <a:pPr marL="0" indent="0" algn="ctr">
              <a:buNone/>
            </a:pPr>
            <a:endParaRPr lang="it-IT" sz="2000" dirty="0">
              <a:effectLst/>
              <a:latin typeface="Times New Roman" panose="02020603050405020304" pitchFamily="18" charset="0"/>
              <a:ea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80877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5DCFAC-2285-D67F-1046-4A5033768B84}"/>
              </a:ext>
            </a:extLst>
          </p:cNvPr>
          <p:cNvSpPr>
            <a:spLocks noGrp="1"/>
          </p:cNvSpPr>
          <p:nvPr>
            <p:ph type="title"/>
          </p:nvPr>
        </p:nvSpPr>
        <p:spPr>
          <a:xfrm>
            <a:off x="287338" y="2708275"/>
            <a:ext cx="4619625" cy="1873250"/>
          </a:xfrm>
        </p:spPr>
        <p:txBody>
          <a:bodyPr>
            <a:normAutofit fontScale="90000"/>
          </a:bodyPr>
          <a:lstStyle/>
          <a:p>
            <a:pPr>
              <a:defRPr/>
            </a:pPr>
            <a:r>
              <a:rPr lang="it-IT" dirty="0"/>
              <a:t>San Colombano </a:t>
            </a:r>
            <a:br>
              <a:rPr lang="it-IT" dirty="0"/>
            </a:br>
            <a:r>
              <a:rPr lang="it-IT" dirty="0"/>
              <a:t>e il monachesimo irlandese</a:t>
            </a:r>
          </a:p>
        </p:txBody>
      </p:sp>
      <p:pic>
        <p:nvPicPr>
          <p:cNvPr id="30723" name="Segnaposto contenuto 3">
            <a:extLst>
              <a:ext uri="{FF2B5EF4-FFF2-40B4-BE49-F238E27FC236}">
                <a16:creationId xmlns:a16="http://schemas.microsoft.com/office/drawing/2014/main" id="{ED2236B7-6D29-9B4B-A515-83E198D9A7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792663" y="476250"/>
            <a:ext cx="4027487" cy="5976938"/>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i="1" dirty="0"/>
              <a:t>Editto di Rotari (643)</a:t>
            </a:r>
          </a:p>
        </p:txBody>
      </p:sp>
      <p:sp>
        <p:nvSpPr>
          <p:cNvPr id="3" name="Segnaposto contenuto 2"/>
          <p:cNvSpPr>
            <a:spLocks noGrp="1"/>
          </p:cNvSpPr>
          <p:nvPr>
            <p:ph idx="1"/>
          </p:nvPr>
        </p:nvSpPr>
        <p:spPr/>
        <p:txBody>
          <a:bodyPr>
            <a:normAutofit fontScale="77500" lnSpcReduction="20000"/>
          </a:bodyPr>
          <a:lstStyle/>
          <a:p>
            <a:pPr marL="0" indent="0" algn="just">
              <a:buNone/>
            </a:pPr>
            <a:r>
              <a:rPr lang="it-IT" dirty="0"/>
              <a:t>[§386] Il presente editto delle nostre disposizioni, che abbiamo composto con il favore di Dio, con il massimo zelo e con le massime veglie concesseci dalla benevolenza celeste, ricercando e ricordando le antiche leggi dei nostri padri che non erano scritte, e che abbiamo istituito, ampliandolo, con pari consiglio e consenso con i principali giudici e con tutto il nostro felicissimo esercito, quanto giova al comune interesse di tutta la nostra stirpe, abbiamo ordinato che sia scritto su questa pergamena […] confermandolo inoltre con il </a:t>
            </a:r>
            <a:r>
              <a:rPr lang="it-IT" i="1" dirty="0" err="1"/>
              <a:t>gairethinx</a:t>
            </a:r>
            <a:r>
              <a:rPr lang="it-IT" dirty="0"/>
              <a:t> [ = assemblea degli uomini in armi] secondo l’uso della nostra stirpe, in modo tale che questa legge sia stabile e sicura, perché nei nostri felicissimi tempi e in quelli futuri sia conservata in modo stabile ed inviolabile da tutti i nostri sudditi.</a:t>
            </a:r>
          </a:p>
          <a:p>
            <a:pPr marL="0" indent="0">
              <a:buNone/>
            </a:pPr>
            <a:endParaRPr lang="it-IT" dirty="0"/>
          </a:p>
        </p:txBody>
      </p:sp>
    </p:spTree>
    <p:extLst>
      <p:ext uri="{BB962C8B-B14F-4D97-AF65-F5344CB8AC3E}">
        <p14:creationId xmlns:p14="http://schemas.microsoft.com/office/powerpoint/2010/main" val="3263635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i="1" dirty="0"/>
              <a:t>Editto di Rotari (643)</a:t>
            </a:r>
          </a:p>
        </p:txBody>
      </p:sp>
      <p:sp>
        <p:nvSpPr>
          <p:cNvPr id="3" name="Segnaposto contenuto 2"/>
          <p:cNvSpPr>
            <a:spLocks noGrp="1"/>
          </p:cNvSpPr>
          <p:nvPr>
            <p:ph idx="1"/>
          </p:nvPr>
        </p:nvSpPr>
        <p:spPr/>
        <p:txBody>
          <a:bodyPr>
            <a:normAutofit fontScale="70000" lnSpcReduction="20000"/>
          </a:bodyPr>
          <a:lstStyle/>
          <a:p>
            <a:pPr marL="0" indent="0" algn="just">
              <a:buNone/>
            </a:pPr>
            <a:r>
              <a:rPr lang="it-IT" dirty="0"/>
              <a:t> [§43] Se qualcuno colpisce un uomo libero nel corso di una rissa scoppiata all’improvviso e gli provoca un livido o un taglio, per una lesione gli paghi una composizione di 3 solidi; se ne provoca due, 6 solidi, se ne provoca tre, 9 solidi.</a:t>
            </a:r>
          </a:p>
          <a:p>
            <a:pPr marL="0" indent="0" algn="just">
              <a:buNone/>
            </a:pPr>
            <a:r>
              <a:rPr lang="it-IT" dirty="0"/>
              <a:t>[§77] Se qualcuno picchia un aldio o un servo ministeriale altrui, qualora il taglio o il livido siano visibili, paghi una composizione di un solido per una lesione; se ne provoca due, 2 solidi, se ne provoca tre, 3 solidi.</a:t>
            </a:r>
          </a:p>
          <a:p>
            <a:pPr marL="0" indent="0" algn="just">
              <a:buNone/>
            </a:pPr>
            <a:r>
              <a:rPr lang="it-IT" dirty="0"/>
              <a:t>[§74] Per tutte queste ferite o lesioni, che si verifichino tra uomini liberi, abbiamo stabilito delle composizioni maggiori rispetto ai nostri antenati, affinché, dopo aver ricevuto la suddetta composizione, si ponga fine alla faida, cioè all’inimicizia, e non si reclami ulteriormente, né si coltivino propositi dolosi, ma la questione sia da loro considerata conclusa e rimanga l’amicizia. </a:t>
            </a:r>
          </a:p>
          <a:p>
            <a:pPr marL="0" indent="0" algn="just">
              <a:buNone/>
            </a:pPr>
            <a:endParaRPr lang="it-IT" dirty="0"/>
          </a:p>
        </p:txBody>
      </p:sp>
    </p:spTree>
    <p:extLst>
      <p:ext uri="{BB962C8B-B14F-4D97-AF65-F5344CB8AC3E}">
        <p14:creationId xmlns:p14="http://schemas.microsoft.com/office/powerpoint/2010/main" val="125035920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2223</Words>
  <Application>Microsoft Office PowerPoint</Application>
  <PresentationFormat>Presentazione su schermo (4:3)</PresentationFormat>
  <Paragraphs>99</Paragraphs>
  <Slides>34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34</vt:i4>
      </vt:variant>
    </vt:vector>
  </HeadingPairs>
  <TitlesOfParts>
    <vt:vector size="38" baseType="lpstr">
      <vt:lpstr>Arial</vt:lpstr>
      <vt:lpstr>Calibri</vt:lpstr>
      <vt:lpstr>Times New Roman</vt:lpstr>
      <vt:lpstr>Tema di Office</vt:lpstr>
      <vt:lpstr>Lorenzo Tanzini Storia medievale</vt:lpstr>
      <vt:lpstr>L’Italia longobarda e bizantina</vt:lpstr>
      <vt:lpstr>Il conflitto tra Bisanzio e i Sassanidi: Eraclio (610-641)</vt:lpstr>
      <vt:lpstr> Iscrizione commemorativa di Porto Torres  (a. 660 circa) </vt:lpstr>
      <vt:lpstr>L’Italia longobarda e bizantina</vt:lpstr>
      <vt:lpstr>Lettera del papa Gregorio Magno (590-604) ad  Agostino di Canterbury (fine VI secolo)</vt:lpstr>
      <vt:lpstr>San Colombano  e il monachesimo irlandese</vt:lpstr>
      <vt:lpstr>Editto di Rotari (643)</vt:lpstr>
      <vt:lpstr>Editto di Rotari (643)</vt:lpstr>
      <vt:lpstr>Leggi di Liutprando (713)</vt:lpstr>
      <vt:lpstr>Presentazione standard di PowerPoint</vt:lpstr>
      <vt:lpstr>L’Arabia preislamica</vt:lpstr>
      <vt:lpstr>I Pilastri dell’Islam</vt:lpstr>
      <vt:lpstr>Lo Hajj – il Pellegrinaggio alla Mecca</vt:lpstr>
      <vt:lpstr>I primi califfi (632-661)  Abu Bakr  Omar  Othman  Alì</vt:lpstr>
      <vt:lpstr>                    il califfato verso una dinastia  Califfi ‘ben guidati’ – 632-661  dinastia Omayyade (Damasco) 661-750  dinastia Abbaside (Baghdad) 750-</vt:lpstr>
      <vt:lpstr>Il Corano</vt:lpstr>
      <vt:lpstr>Nel nome di Dio, il Clemente, il Compassionevole Sia lodato Dio, il Signore dei mondi il Clemente, il Compassionevole Colui che possiede il giorno del giudizio Te adoriamo, Te chiamiamo in aiuto Guidaci alla diritta via, la via di quelli che hai colmato di grazia, non quelli che ti fanno adirare, non quelli che errano. </vt:lpstr>
      <vt:lpstr>La grande espansione</vt:lpstr>
      <vt:lpstr>Gerusalemme – ‘la Santa’</vt:lpstr>
      <vt:lpstr>Damasco, la grande moschea Omayyade</vt:lpstr>
      <vt:lpstr>dalla Cronaca di Dionigi il Siriano, scrittore della chiesa monofisita del VII secolo</vt:lpstr>
      <vt:lpstr>Il Corano: la figura di Gesù secondo l’Islam</vt:lpstr>
      <vt:lpstr>La grande espansione e i suoi effetti</vt:lpstr>
      <vt:lpstr>Presentazione standard di PowerPoint</vt:lpstr>
      <vt:lpstr>Il regno merovingio</vt:lpstr>
      <vt:lpstr>Eginardo, Vita di Carlo Magno</vt:lpstr>
      <vt:lpstr>Lettera di Carlo Magno al papa Leone III (796)</vt:lpstr>
      <vt:lpstr>Carlo Magno (768-814)</vt:lpstr>
      <vt:lpstr>L’ordinamento dell’Impero</vt:lpstr>
      <vt:lpstr>Le scritture dei documenti nell’Europa Carolingia</vt:lpstr>
      <vt:lpstr>La moneta nell’Europa carolingia</vt:lpstr>
      <vt:lpstr>Capitulare de Villis</vt:lpstr>
      <vt:lpstr>L’altro impero:  I califfi di Baghdad  e gli Islam regionali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Lorenzo Tanzini Storia medievale</dc:title>
  <dc:creator>Tanzini</dc:creator>
  <cp:lastModifiedBy>Utente</cp:lastModifiedBy>
  <cp:revision>37</cp:revision>
  <dcterms:created xsi:type="dcterms:W3CDTF">2015-07-22T13:23:09Z</dcterms:created>
  <dcterms:modified xsi:type="dcterms:W3CDTF">2024-09-04T07:28:36Z</dcterms:modified>
</cp:coreProperties>
</file>