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57" d="100"/>
          <a:sy n="57" d="100"/>
        </p:scale>
        <p:origin x="69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8CB62-CC1F-4809-808C-92BBB705021D}" type="datetimeFigureOut">
              <a:rPr lang="it-IT" smtClean="0"/>
              <a:t>07/10/2024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9EE68-0F5B-4C2B-95AA-586B29521C0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123652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8CB62-CC1F-4809-808C-92BBB705021D}" type="datetimeFigureOut">
              <a:rPr lang="it-IT" smtClean="0"/>
              <a:t>07/10/2024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9EE68-0F5B-4C2B-95AA-586B29521C0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36132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8CB62-CC1F-4809-808C-92BBB705021D}" type="datetimeFigureOut">
              <a:rPr lang="it-IT" smtClean="0"/>
              <a:t>07/10/2024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9EE68-0F5B-4C2B-95AA-586B29521C0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98288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8CB62-CC1F-4809-808C-92BBB705021D}" type="datetimeFigureOut">
              <a:rPr lang="it-IT" smtClean="0"/>
              <a:t>07/10/2024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9EE68-0F5B-4C2B-95AA-586B29521C0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683188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8CB62-CC1F-4809-808C-92BBB705021D}" type="datetimeFigureOut">
              <a:rPr lang="it-IT" smtClean="0"/>
              <a:t>07/10/2024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9EE68-0F5B-4C2B-95AA-586B29521C0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063538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8CB62-CC1F-4809-808C-92BBB705021D}" type="datetimeFigureOut">
              <a:rPr lang="it-IT" smtClean="0"/>
              <a:t>07/10/2024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9EE68-0F5B-4C2B-95AA-586B29521C0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91808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8CB62-CC1F-4809-808C-92BBB705021D}" type="datetimeFigureOut">
              <a:rPr lang="it-IT" smtClean="0"/>
              <a:t>07/10/2024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9EE68-0F5B-4C2B-95AA-586B29521C0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134067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8CB62-CC1F-4809-808C-92BBB705021D}" type="datetimeFigureOut">
              <a:rPr lang="it-IT" smtClean="0"/>
              <a:t>07/10/2024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9EE68-0F5B-4C2B-95AA-586B29521C0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188197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8CB62-CC1F-4809-808C-92BBB705021D}" type="datetimeFigureOut">
              <a:rPr lang="it-IT" smtClean="0"/>
              <a:t>07/10/2024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9EE68-0F5B-4C2B-95AA-586B29521C0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454377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8CB62-CC1F-4809-808C-92BBB705021D}" type="datetimeFigureOut">
              <a:rPr lang="it-IT" smtClean="0"/>
              <a:t>07/10/2024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9EE68-0F5B-4C2B-95AA-586B29521C0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10628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8CB62-CC1F-4809-808C-92BBB705021D}" type="datetimeFigureOut">
              <a:rPr lang="it-IT" smtClean="0"/>
              <a:t>07/10/2024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9EE68-0F5B-4C2B-95AA-586B29521C0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319689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68CB62-CC1F-4809-808C-92BBB705021D}" type="datetimeFigureOut">
              <a:rPr lang="it-IT" smtClean="0"/>
              <a:t>07/10/2024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19EE68-0F5B-4C2B-95AA-586B29521C0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250071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t.me/+mjTXvgYKbHAwZjdk" TargetMode="External"/><Relationship Id="rId2" Type="http://schemas.openxmlformats.org/officeDocument/2006/relationships/hyperlink" Target="https://web.unica.it/unica/page/it/paolog_maninchedda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ttangolo 21">
            <a:extLst>
              <a:ext uri="{FF2B5EF4-FFF2-40B4-BE49-F238E27FC236}">
                <a16:creationId xmlns:a16="http://schemas.microsoft.com/office/drawing/2014/main" xmlns="" id="{A9286AD2-18A9-4868-A4E3-7A2097A2081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1"/>
            <a:ext cx="12192001" cy="6857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xmlns="" id="{78FD68DA-43BA-4508-8DE2-BA9BB7B2FA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89754" y="639097"/>
            <a:ext cx="6253317" cy="3686015"/>
          </a:xfrm>
        </p:spPr>
        <p:txBody>
          <a:bodyPr rtlCol="0">
            <a:normAutofit/>
          </a:bodyPr>
          <a:lstStyle/>
          <a:p>
            <a:pPr rtl="0"/>
            <a:r>
              <a:rPr lang="it-IT" sz="5300" dirty="0"/>
              <a:t>Conflitto politico e edizione dei testi: il caso del Quaderno 13 di Antonio Gramsci</a:t>
            </a:r>
            <a:endParaRPr lang="it" sz="5300" dirty="0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xmlns="" id="{A8E9CFF2-3777-4FF4-A759-8491175B0B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89753" y="4672739"/>
            <a:ext cx="6269347" cy="1021498"/>
          </a:xfrm>
        </p:spPr>
        <p:txBody>
          <a:bodyPr rtlCol="0">
            <a:normAutofit/>
          </a:bodyPr>
          <a:lstStyle/>
          <a:p>
            <a:pPr rtl="0"/>
            <a:r>
              <a:rPr lang="it" sz="1300" cap="none" dirty="0">
                <a:solidFill>
                  <a:schemeClr val="tx1">
                    <a:lumMod val="85000"/>
                    <a:lumOff val="15000"/>
                  </a:schemeClr>
                </a:solidFill>
              </a:rPr>
              <a:t>Università degli studi di Cagliari</a:t>
            </a:r>
          </a:p>
          <a:p>
            <a:pPr rtl="0"/>
            <a:r>
              <a:rPr lang="it" sz="1300" cap="none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Corso di studi in </a:t>
            </a:r>
            <a:r>
              <a:rPr lang="it" sz="1300" i="1" cap="none" dirty="0">
                <a:solidFill>
                  <a:schemeClr val="tx1">
                    <a:lumMod val="85000"/>
                    <a:lumOff val="15000"/>
                  </a:schemeClr>
                </a:solidFill>
              </a:rPr>
              <a:t>Giornalismo e informazione web</a:t>
            </a:r>
            <a:r>
              <a:rPr lang="it" sz="1300" cap="none" dirty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it" sz="1300" cap="none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it" sz="1300" cap="none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A.A. 2024-2025 </a:t>
            </a:r>
          </a:p>
        </p:txBody>
      </p:sp>
      <p:pic>
        <p:nvPicPr>
          <p:cNvPr id="5" name="Immagine 4" descr="Immagine con edificio, sedia, panca, lato&#10;&#10;Descrizione generata automaticamente">
            <a:extLst>
              <a:ext uri="{FF2B5EF4-FFF2-40B4-BE49-F238E27FC236}">
                <a16:creationId xmlns:a16="http://schemas.microsoft.com/office/drawing/2014/main" xmlns="" id="{282CF6DD-7FE8-4063-9551-1B7BBCE92AB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" y="1"/>
            <a:ext cx="4635315" cy="6857999"/>
          </a:xfrm>
          <a:prstGeom prst="rect">
            <a:avLst/>
          </a:prstGeom>
        </p:spPr>
      </p:pic>
      <p:cxnSp>
        <p:nvCxnSpPr>
          <p:cNvPr id="24" name="Connettore diritto 23">
            <a:extLst>
              <a:ext uri="{FF2B5EF4-FFF2-40B4-BE49-F238E27FC236}">
                <a16:creationId xmlns:a16="http://schemas.microsoft.com/office/drawing/2014/main" xmlns="" id="{E7A7CD63-7EC3-44F3-95D0-595C4019FF2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5427754" y="4498925"/>
            <a:ext cx="5636107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57876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33D41D61-9F24-1EFA-7FAF-2018C6AA06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it-IT" dirty="0"/>
              <a:t>Nel passato: Diacronia, glossa e  commento</a:t>
            </a:r>
            <a:br>
              <a:rPr lang="it-IT" dirty="0"/>
            </a:br>
            <a:endParaRPr lang="it-IT" dirty="0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xmlns="" id="{1123248D-0BF2-A2AB-B108-9039D944F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87788151-CB43-4FD7-A3FA-96D82E7273D6}" type="datetime1">
              <a:rPr lang="it-IT" smtClean="0"/>
              <a:t>07/10/2024</a:t>
            </a:fld>
            <a:endParaRPr lang="en-US" dirty="0"/>
          </a:p>
        </p:txBody>
      </p:sp>
      <p:pic>
        <p:nvPicPr>
          <p:cNvPr id="5" name="Immagine 4" descr="Immagine che contiene testo, schermata, Carattere, numero&#10;&#10;Descrizione generata automaticamente">
            <a:extLst>
              <a:ext uri="{FF2B5EF4-FFF2-40B4-BE49-F238E27FC236}">
                <a16:creationId xmlns:a16="http://schemas.microsoft.com/office/drawing/2014/main" xmlns="" id="{4AA7F8E5-C8C0-A67B-987B-31A0524A7C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80" y="2000250"/>
            <a:ext cx="4857750" cy="2857500"/>
          </a:xfrm>
          <a:prstGeom prst="rect">
            <a:avLst/>
          </a:prstGeom>
        </p:spPr>
      </p:pic>
      <p:pic>
        <p:nvPicPr>
          <p:cNvPr id="7" name="Immagine 6" descr="Immagine che contiene testo, Carattere, schermata, algebra&#10;&#10;Descrizione generata automaticamente">
            <a:extLst>
              <a:ext uri="{FF2B5EF4-FFF2-40B4-BE49-F238E27FC236}">
                <a16:creationId xmlns:a16="http://schemas.microsoft.com/office/drawing/2014/main" xmlns="" id="{A0D6B683-1054-79F5-1165-C30C22A3B1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906563"/>
            <a:ext cx="2466975" cy="2447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56330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33D41D61-9F24-1EFA-7FAF-2018C6AA06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1274342"/>
          </a:xfrm>
        </p:spPr>
        <p:txBody>
          <a:bodyPr>
            <a:normAutofit fontScale="90000"/>
          </a:bodyPr>
          <a:lstStyle/>
          <a:p>
            <a:r>
              <a:rPr lang="it-IT" dirty="0"/>
              <a:t>Nel presente: ricchezza di originali</a:t>
            </a:r>
            <a:br>
              <a:rPr lang="it-IT" dirty="0"/>
            </a:br>
            <a:endParaRPr lang="it-IT" dirty="0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xmlns="" id="{1123248D-0BF2-A2AB-B108-9039D944F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87788151-CB43-4FD7-A3FA-96D82E7273D6}" type="datetime1">
              <a:rPr lang="it-IT" smtClean="0"/>
              <a:t>07/10/2024</a:t>
            </a:fld>
            <a:endParaRPr lang="en-US" dirty="0"/>
          </a:p>
        </p:txBody>
      </p:sp>
      <p:pic>
        <p:nvPicPr>
          <p:cNvPr id="6" name="Immagine 5" descr="Immagine che contiene testo, lettera, carta, Carattere&#10;&#10;Descrizione generata automaticamente">
            <a:extLst>
              <a:ext uri="{FF2B5EF4-FFF2-40B4-BE49-F238E27FC236}">
                <a16:creationId xmlns:a16="http://schemas.microsoft.com/office/drawing/2014/main" xmlns="" id="{45085130-ABE9-8973-3D15-978F6641C9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5940" y="1289483"/>
            <a:ext cx="10134023" cy="2503055"/>
          </a:xfrm>
          <a:prstGeom prst="rect">
            <a:avLst/>
          </a:prstGeom>
        </p:spPr>
      </p:pic>
      <p:pic>
        <p:nvPicPr>
          <p:cNvPr id="9" name="Immagine 8" descr="Immagine che contiene testo, bianco e nero, Carattere, ricevuta&#10;&#10;Descrizione generata automaticamente">
            <a:extLst>
              <a:ext uri="{FF2B5EF4-FFF2-40B4-BE49-F238E27FC236}">
                <a16:creationId xmlns:a16="http://schemas.microsoft.com/office/drawing/2014/main" xmlns="" id="{A163981E-0829-97DA-31FB-65A2392167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5941" y="3792539"/>
            <a:ext cx="10134022" cy="2503056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xmlns="" id="{7A14A654-B211-E121-C4D4-6A66A7386E9C}"/>
              </a:ext>
            </a:extLst>
          </p:cNvPr>
          <p:cNvSpPr txBox="1"/>
          <p:nvPr/>
        </p:nvSpPr>
        <p:spPr>
          <a:xfrm>
            <a:off x="0" y="1289482"/>
            <a:ext cx="109728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/>
              <a:t>Biblioteca Apostolica Vaticana, </a:t>
            </a:r>
            <a:r>
              <a:rPr lang="it-IT" sz="120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Vat.lat.3195</a:t>
            </a:r>
          </a:p>
          <a:p>
            <a:endParaRPr lang="it-IT" dirty="0"/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xmlns="" id="{EF4601B2-6C80-EA97-1305-97EFF6D6C14C}"/>
              </a:ext>
            </a:extLst>
          </p:cNvPr>
          <p:cNvSpPr txBox="1"/>
          <p:nvPr/>
        </p:nvSpPr>
        <p:spPr>
          <a:xfrm>
            <a:off x="0" y="3856808"/>
            <a:ext cx="109728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20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Roma, Istituto Gramsci, Quaderno 13</a:t>
            </a:r>
          </a:p>
        </p:txBody>
      </p:sp>
    </p:spTree>
    <p:extLst>
      <p:ext uri="{BB962C8B-B14F-4D97-AF65-F5344CB8AC3E}">
        <p14:creationId xmlns:p14="http://schemas.microsoft.com/office/powerpoint/2010/main" val="38746447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33D41D61-9F24-1EFA-7FAF-2018C6AA06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1274342"/>
          </a:xfrm>
        </p:spPr>
        <p:txBody>
          <a:bodyPr>
            <a:normAutofit fontScale="90000"/>
          </a:bodyPr>
          <a:lstStyle/>
          <a:p>
            <a:r>
              <a:rPr lang="it-IT" dirty="0"/>
              <a:t>Nel presente: autori tutelati</a:t>
            </a:r>
            <a:br>
              <a:rPr lang="it-IT" dirty="0"/>
            </a:br>
            <a:endParaRPr lang="it-IT" dirty="0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xmlns="" id="{1123248D-0BF2-A2AB-B108-9039D944F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87788151-CB43-4FD7-A3FA-96D82E7273D6}" type="datetime1">
              <a:rPr lang="it-IT" smtClean="0"/>
              <a:t>07/10/2024</a:t>
            </a:fld>
            <a:endParaRPr lang="en-US" dirty="0"/>
          </a:p>
        </p:txBody>
      </p:sp>
      <p:pic>
        <p:nvPicPr>
          <p:cNvPr id="5" name="Immagine 4" descr="Immagine che contiene testo, schermata, Carattere, ricevuta&#10;&#10;Descrizione generata automaticamente">
            <a:extLst>
              <a:ext uri="{FF2B5EF4-FFF2-40B4-BE49-F238E27FC236}">
                <a16:creationId xmlns:a16="http://schemas.microsoft.com/office/drawing/2014/main" xmlns="" id="{150C350A-ADBC-D5D6-BB48-8A082444D8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893" y="2041236"/>
            <a:ext cx="9979383" cy="3615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37819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33D41D61-9F24-1EFA-7FAF-2018C6AA06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1274342"/>
          </a:xfrm>
        </p:spPr>
        <p:txBody>
          <a:bodyPr>
            <a:normAutofit fontScale="90000"/>
          </a:bodyPr>
          <a:lstStyle/>
          <a:p>
            <a:r>
              <a:rPr lang="it-IT" dirty="0"/>
              <a:t>Nel presente: autori tutelati</a:t>
            </a:r>
            <a:br>
              <a:rPr lang="it-IT" dirty="0"/>
            </a:br>
            <a:endParaRPr lang="it-IT" dirty="0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xmlns="" id="{1123248D-0BF2-A2AB-B108-9039D944F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87788151-CB43-4FD7-A3FA-96D82E7273D6}" type="datetime1">
              <a:rPr lang="it-IT" smtClean="0"/>
              <a:t>07/10/2024</a:t>
            </a:fld>
            <a:endParaRPr lang="en-US" dirty="0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xmlns="" id="{099C168F-3A5E-B33D-D542-5B8116966E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261" y="1884219"/>
            <a:ext cx="9960056" cy="4405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11306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33D41D61-9F24-1EFA-7FAF-2018C6AA06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1274342"/>
          </a:xfrm>
        </p:spPr>
        <p:txBody>
          <a:bodyPr anchor="t">
            <a:normAutofit fontScale="90000"/>
          </a:bodyPr>
          <a:lstStyle/>
          <a:p>
            <a:pPr algn="ctr"/>
            <a:r>
              <a:rPr lang="it-IT" dirty="0"/>
              <a:t>Nel presente</a:t>
            </a:r>
            <a:br>
              <a:rPr lang="it-IT" dirty="0"/>
            </a:br>
            <a:endParaRPr lang="it-IT" dirty="0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xmlns="" id="{1123248D-0BF2-A2AB-B108-9039D944F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87788151-CB43-4FD7-A3FA-96D82E7273D6}" type="datetime1">
              <a:rPr lang="it-IT" smtClean="0"/>
              <a:t>07/10/2024</a:t>
            </a:fld>
            <a:endParaRPr lang="en-US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xmlns="" id="{7CD17FF9-EBD5-0942-E032-5D775A7FB022}"/>
              </a:ext>
            </a:extLst>
          </p:cNvPr>
          <p:cNvSpPr txBox="1"/>
          <p:nvPr/>
        </p:nvSpPr>
        <p:spPr>
          <a:xfrm>
            <a:off x="1199072" y="1897811"/>
            <a:ext cx="995660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sz="4400" dirty="0"/>
          </a:p>
          <a:p>
            <a:r>
              <a:rPr lang="it-IT" sz="4400" dirty="0"/>
              <a:t>Filologia vs Retorica</a:t>
            </a:r>
          </a:p>
          <a:p>
            <a:endParaRPr lang="it-IT" sz="4400" dirty="0"/>
          </a:p>
          <a:p>
            <a:r>
              <a:rPr lang="it-IT" sz="4400" dirty="0"/>
              <a:t>Comprensione vs Persuasione</a:t>
            </a:r>
          </a:p>
        </p:txBody>
      </p:sp>
    </p:spTree>
    <p:extLst>
      <p:ext uri="{BB962C8B-B14F-4D97-AF65-F5344CB8AC3E}">
        <p14:creationId xmlns:p14="http://schemas.microsoft.com/office/powerpoint/2010/main" val="1332063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33D41D61-9F24-1EFA-7FAF-2018C6AA06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1274342"/>
          </a:xfrm>
        </p:spPr>
        <p:txBody>
          <a:bodyPr anchor="t">
            <a:normAutofit/>
          </a:bodyPr>
          <a:lstStyle/>
          <a:p>
            <a:pPr algn="ctr"/>
            <a:r>
              <a:rPr lang="it-IT" dirty="0"/>
              <a:t>Filologia: proposte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xmlns="" id="{1123248D-0BF2-A2AB-B108-9039D944F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87788151-CB43-4FD7-A3FA-96D82E7273D6}" type="datetime1">
              <a:rPr lang="it-IT" smtClean="0"/>
              <a:t>07/10/2024</a:t>
            </a:fld>
            <a:endParaRPr lang="en-US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xmlns="" id="{7CD17FF9-EBD5-0942-E032-5D775A7FB022}"/>
              </a:ext>
            </a:extLst>
          </p:cNvPr>
          <p:cNvSpPr txBox="1"/>
          <p:nvPr/>
        </p:nvSpPr>
        <p:spPr>
          <a:xfrm>
            <a:off x="1199072" y="1086928"/>
            <a:ext cx="9956608" cy="481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sz="4400" dirty="0"/>
          </a:p>
          <a:p>
            <a:pPr marL="283464" marR="0" lvl="0" indent="-283464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Filologia = «la disciplina relativa alla ricostruzione e alla corretta interpretazione dei documenti letterari di un ambiente culturale definito»- </a:t>
            </a:r>
            <a:r>
              <a:rPr kumimoji="0" 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Diz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. Devoto Oli</a:t>
            </a:r>
          </a:p>
          <a:p>
            <a:pPr marL="283464" marR="0" lvl="0" indent="-283464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Encyclopédie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, 1795: «</a:t>
            </a:r>
            <a:r>
              <a:rPr kumimoji="0" 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espèce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 de science, </a:t>
            </a:r>
            <a:r>
              <a:rPr kumimoji="0" 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composée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 de </a:t>
            </a:r>
            <a:r>
              <a:rPr kumimoji="0" 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grammaire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, de </a:t>
            </a:r>
            <a:r>
              <a:rPr kumimoji="0" 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poétique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, d’</a:t>
            </a:r>
            <a:r>
              <a:rPr kumimoji="0" 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antiquité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, d’histoire, de </a:t>
            </a:r>
            <a:r>
              <a:rPr kumimoji="0" 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philosophie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 </a:t>
            </a:r>
            <a:r>
              <a:rPr kumimoji="0" 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quelques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 fois </a:t>
            </a:r>
            <a:r>
              <a:rPr kumimoji="0" 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même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 de </a:t>
            </a:r>
            <a:r>
              <a:rPr kumimoji="0" 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mathématiques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 de </a:t>
            </a:r>
            <a:r>
              <a:rPr kumimoji="0" 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médecine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, de </a:t>
            </a:r>
            <a:r>
              <a:rPr kumimoji="0" 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jurisprudence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, sans </a:t>
            </a:r>
            <a:r>
              <a:rPr kumimoji="0" 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traiter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 </a:t>
            </a:r>
            <a:r>
              <a:rPr kumimoji="0" 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aucune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 de </a:t>
            </a:r>
            <a:r>
              <a:rPr kumimoji="0" 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ces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 </a:t>
            </a:r>
            <a:r>
              <a:rPr kumimoji="0" 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matières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 à </a:t>
            </a:r>
            <a:r>
              <a:rPr kumimoji="0" 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fond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 ni </a:t>
            </a:r>
            <a:r>
              <a:rPr kumimoji="0" 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séparément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, mais </a:t>
            </a:r>
            <a:r>
              <a:rPr kumimoji="0" 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les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 </a:t>
            </a:r>
            <a:r>
              <a:rPr kumimoji="0" 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effleurant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 </a:t>
            </a:r>
            <a:r>
              <a:rPr kumimoji="0" 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toutes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 </a:t>
            </a:r>
            <a:r>
              <a:rPr kumimoji="0" 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ou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 en parties</a:t>
            </a:r>
          </a:p>
          <a:p>
            <a:pPr marL="283464" marR="0" lvl="0" indent="-283464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Said: un habitus mentale un’attitudine logica e morale di tipo scettico che si contrappone a ogni opinione consolidata e a ogni messaggio d’autorità per verificarne il valore.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16953576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33D41D61-9F24-1EFA-7FAF-2018C6AA06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1274342"/>
          </a:xfrm>
        </p:spPr>
        <p:txBody>
          <a:bodyPr anchor="t">
            <a:normAutofit fontScale="90000"/>
          </a:bodyPr>
          <a:lstStyle/>
          <a:p>
            <a:pPr algn="ctr"/>
            <a:r>
              <a:rPr lang="it-IT" dirty="0"/>
              <a:t>Filologia: definizione</a:t>
            </a:r>
            <a:br>
              <a:rPr lang="it-IT" dirty="0"/>
            </a:br>
            <a:endParaRPr lang="it-IT" dirty="0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xmlns="" id="{1123248D-0BF2-A2AB-B108-9039D944F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87788151-CB43-4FD7-A3FA-96D82E7273D6}" type="datetime1">
              <a:rPr lang="it-IT" smtClean="0"/>
              <a:t>07/10/2024</a:t>
            </a:fld>
            <a:endParaRPr lang="en-US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xmlns="" id="{7CD17FF9-EBD5-0942-E032-5D775A7FB022}"/>
              </a:ext>
            </a:extLst>
          </p:cNvPr>
          <p:cNvSpPr txBox="1"/>
          <p:nvPr/>
        </p:nvSpPr>
        <p:spPr>
          <a:xfrm>
            <a:off x="1199072" y="1086928"/>
            <a:ext cx="9956608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sz="4400" dirty="0"/>
          </a:p>
          <a:p>
            <a:r>
              <a:rPr lang="it-IT" altLang="it-IT" sz="3600" dirty="0"/>
              <a:t>Noi intenderemo la filologia come disciplina dell’esatta comprensione e interpretazione di qualsiasi testo. </a:t>
            </a:r>
          </a:p>
          <a:p>
            <a:endParaRPr lang="it-IT" altLang="it-IT" sz="3600" dirty="0"/>
          </a:p>
          <a:p>
            <a:r>
              <a:rPr lang="it-IT" altLang="it-IT" sz="3600" dirty="0"/>
              <a:t>In questa definizione occorre definire meglio l’attributo </a:t>
            </a:r>
            <a:r>
              <a:rPr lang="it-IT" altLang="it-IT" sz="3600" i="1" dirty="0"/>
              <a:t>esatta</a:t>
            </a:r>
            <a:r>
              <a:rPr lang="it-IT" altLang="it-IT" sz="3600" dirty="0"/>
              <a:t>. Esso significa nello specifico ‘coerente con l’intenzione comunicativa dell’autore e con il contenuto del </a:t>
            </a:r>
            <a:r>
              <a:rPr lang="it-IT" altLang="it-IT" sz="3600" dirty="0" err="1"/>
              <a:t>testo’</a:t>
            </a:r>
            <a:r>
              <a:rPr lang="it-IT" altLang="it-IT" sz="3600" dirty="0"/>
              <a:t>.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3367583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33D41D61-9F24-1EFA-7FAF-2018C6AA06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1274342"/>
          </a:xfrm>
        </p:spPr>
        <p:txBody>
          <a:bodyPr anchor="t">
            <a:normAutofit fontScale="90000"/>
          </a:bodyPr>
          <a:lstStyle/>
          <a:p>
            <a:pPr algn="ctr"/>
            <a:r>
              <a:rPr lang="it-IT" dirty="0"/>
              <a:t>Filologia: articolazione</a:t>
            </a:r>
            <a:br>
              <a:rPr lang="it-IT" dirty="0"/>
            </a:br>
            <a:endParaRPr lang="it-IT" dirty="0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xmlns="" id="{1123248D-0BF2-A2AB-B108-9039D944F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87788151-CB43-4FD7-A3FA-96D82E7273D6}" type="datetime1">
              <a:rPr lang="it-IT" smtClean="0"/>
              <a:t>07/10/2024</a:t>
            </a:fld>
            <a:endParaRPr lang="en-US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xmlns="" id="{7CD17FF9-EBD5-0942-E032-5D775A7FB022}"/>
              </a:ext>
            </a:extLst>
          </p:cNvPr>
          <p:cNvSpPr txBox="1"/>
          <p:nvPr/>
        </p:nvSpPr>
        <p:spPr>
          <a:xfrm>
            <a:off x="1199072" y="1086928"/>
            <a:ext cx="9956608" cy="4497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sz="4400" dirty="0"/>
          </a:p>
          <a:p>
            <a:pPr marL="283464" marR="0" lvl="0" indent="-283464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Sono esclusive del filologo quattro indagini: </a:t>
            </a:r>
            <a:b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</a:b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1) inventio </a:t>
            </a: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auctoris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; </a:t>
            </a:r>
            <a:b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</a:b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2) </a:t>
            </a: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origo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 </a:t>
            </a: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textus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; </a:t>
            </a:r>
            <a:b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</a:b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3) </a:t>
            </a: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expositio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 </a:t>
            </a: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textus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; </a:t>
            </a:r>
            <a:b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</a:b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4) </a:t>
            </a: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relatio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 </a:t>
            </a: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textus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. </a:t>
            </a:r>
          </a:p>
          <a:p>
            <a:pPr marL="283464" marR="0" lvl="0" indent="-283464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Nessuna di queste analisi è possibile senza solide basi linguistiche, letterarie, storiche e filosofiche. Per questo il filologo o è versatile o è schematico.</a:t>
            </a:r>
          </a:p>
          <a:p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14475968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33D41D61-9F24-1EFA-7FAF-2018C6AA06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1274342"/>
          </a:xfrm>
        </p:spPr>
        <p:txBody>
          <a:bodyPr anchor="t">
            <a:normAutofit fontScale="90000"/>
          </a:bodyPr>
          <a:lstStyle/>
          <a:p>
            <a:pPr algn="ctr"/>
            <a:r>
              <a:rPr lang="it-IT" dirty="0"/>
              <a:t>Critica del testo e modernità</a:t>
            </a:r>
            <a:br>
              <a:rPr lang="it-IT" dirty="0"/>
            </a:br>
            <a:endParaRPr lang="it-IT" dirty="0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xmlns="" id="{1123248D-0BF2-A2AB-B108-9039D944F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87788151-CB43-4FD7-A3FA-96D82E7273D6}" type="datetime1">
              <a:rPr lang="it-IT" smtClean="0"/>
              <a:t>07/10/2024</a:t>
            </a:fld>
            <a:endParaRPr lang="en-US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xmlns="" id="{7CD17FF9-EBD5-0942-E032-5D775A7FB022}"/>
              </a:ext>
            </a:extLst>
          </p:cNvPr>
          <p:cNvSpPr txBox="1"/>
          <p:nvPr/>
        </p:nvSpPr>
        <p:spPr>
          <a:xfrm>
            <a:off x="1199072" y="1639018"/>
            <a:ext cx="9956608" cy="42350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sz="4400" dirty="0"/>
          </a:p>
          <a:p>
            <a:pPr marL="283464" marR="0" lvl="0" indent="-283464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Il testo come problema</a:t>
            </a:r>
          </a:p>
          <a:p>
            <a:pPr marL="283464" marR="0" lvl="0" indent="-283464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L’autore</a:t>
            </a:r>
          </a:p>
          <a:p>
            <a:pPr marL="283464" marR="0" lvl="0" indent="-283464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it-IT" sz="2800" dirty="0">
                <a:solidFill>
                  <a:srgbClr val="000000"/>
                </a:solidFill>
                <a:latin typeface="Avenir Next LT Pro"/>
              </a:rPr>
              <a:t>Il concetto di originale</a:t>
            </a:r>
          </a:p>
          <a:p>
            <a:pPr marL="283464" marR="0" lvl="0" indent="-283464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it-IT" sz="2800" dirty="0">
                <a:solidFill>
                  <a:srgbClr val="000000"/>
                </a:solidFill>
                <a:latin typeface="Avenir Next LT Pro"/>
              </a:rPr>
              <a:t>La comprensione del testo</a:t>
            </a:r>
          </a:p>
          <a:p>
            <a:pPr marL="283464" marR="0" lvl="0" indent="-283464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Il concetto di tradizione</a:t>
            </a:r>
          </a:p>
          <a:p>
            <a:pPr marL="283464" marR="0" lvl="0" indent="-283464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it-IT" sz="2800" dirty="0">
                <a:solidFill>
                  <a:srgbClr val="000000"/>
                </a:solidFill>
                <a:latin typeface="Avenir Next LT Pro"/>
              </a:rPr>
              <a:t>L’edizione critica come strategia del compreso</a:t>
            </a:r>
            <a:endParaRPr kumimoji="0" lang="it-IT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  <a:p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39620789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33D41D61-9F24-1EFA-7FAF-2018C6AA06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1274342"/>
          </a:xfrm>
        </p:spPr>
        <p:txBody>
          <a:bodyPr anchor="t">
            <a:normAutofit fontScale="90000"/>
          </a:bodyPr>
          <a:lstStyle/>
          <a:p>
            <a:pPr algn="ctr"/>
            <a:r>
              <a:rPr lang="it-IT" dirty="0"/>
              <a:t>Autore</a:t>
            </a:r>
            <a:br>
              <a:rPr lang="it-IT" dirty="0"/>
            </a:br>
            <a:endParaRPr lang="it-IT" dirty="0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xmlns="" id="{1123248D-0BF2-A2AB-B108-9039D944F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87788151-CB43-4FD7-A3FA-96D82E7273D6}" type="datetime1">
              <a:rPr lang="it-IT" smtClean="0"/>
              <a:t>07/10/2024</a:t>
            </a:fld>
            <a:endParaRPr lang="en-US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xmlns="" id="{7CD17FF9-EBD5-0942-E032-5D775A7FB022}"/>
              </a:ext>
            </a:extLst>
          </p:cNvPr>
          <p:cNvSpPr txBox="1"/>
          <p:nvPr/>
        </p:nvSpPr>
        <p:spPr>
          <a:xfrm>
            <a:off x="1199072" y="1863305"/>
            <a:ext cx="9956608" cy="298543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endParaRPr lang="it-IT" sz="4400" dirty="0"/>
          </a:p>
          <a:p>
            <a:r>
              <a:rPr lang="it-IT" sz="2400" dirty="0"/>
              <a:t>1 Colui che è degno di autorità: l’autore come persone degne di essere credute, obbedite e imitate</a:t>
            </a:r>
          </a:p>
          <a:p>
            <a:endParaRPr lang="it-IT" sz="2400" dirty="0"/>
          </a:p>
          <a:p>
            <a:r>
              <a:rPr lang="it-IT" sz="2400" dirty="0"/>
              <a:t>2. Colui che concepisce e realizza un testo o un’opera</a:t>
            </a:r>
          </a:p>
          <a:p>
            <a:endParaRPr lang="it-IT" sz="2400" dirty="0"/>
          </a:p>
          <a:p>
            <a:r>
              <a:rPr lang="it-IT" sz="2400" dirty="0"/>
              <a:t>3. L’autore come produttore e proprietario: il copyright</a:t>
            </a:r>
          </a:p>
        </p:txBody>
      </p:sp>
    </p:spTree>
    <p:extLst>
      <p:ext uri="{BB962C8B-B14F-4D97-AF65-F5344CB8AC3E}">
        <p14:creationId xmlns:p14="http://schemas.microsoft.com/office/powerpoint/2010/main" val="33912329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xmlns="" id="{85D61DA4-4547-A3DC-39F1-88A621E5A8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2024/25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xmlns="" id="{DD57B7B5-7609-D7B8-1299-742B50B21D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46000" y="6517634"/>
            <a:ext cx="3500000" cy="274320"/>
          </a:xfrm>
        </p:spPr>
        <p:txBody>
          <a:bodyPr/>
          <a:lstStyle/>
          <a:p>
            <a:pPr rtl="0"/>
            <a:r>
              <a:rPr lang="it-IT" spc="0" dirty="0">
                <a:latin typeface="Gadugi" panose="020B0502040204020203" pitchFamily="34" charset="0"/>
                <a:ea typeface="Gadugi" panose="020B0502040204020203" pitchFamily="34" charset="0"/>
              </a:rPr>
              <a:t>Filologia Romanza| Introduzione parte prima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xmlns="" id="{4B10D35B-B52E-E6B6-47AF-3DBF555A2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r>
              <a:rPr lang="it-IT" dirty="0"/>
              <a:t>1</a:t>
            </a:r>
            <a:endParaRPr lang="it-IT" noProof="0" dirty="0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xmlns="" id="{19591AC5-1294-A532-2F0E-419F06919913}"/>
              </a:ext>
            </a:extLst>
          </p:cNvPr>
          <p:cNvSpPr txBox="1">
            <a:spLocks/>
          </p:cNvSpPr>
          <p:nvPr/>
        </p:nvSpPr>
        <p:spPr>
          <a:xfrm>
            <a:off x="351666" y="209986"/>
            <a:ext cx="5997520" cy="60650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it-IT"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3600" b="1" dirty="0">
                <a:latin typeface="Gadugi" panose="020B0502040204020203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Principi</a:t>
            </a:r>
            <a:endParaRPr lang="it-IT" b="1" dirty="0">
              <a:latin typeface="Gadugi" panose="020B0502040204020203" pitchFamily="34" charset="0"/>
              <a:ea typeface="Gadugi" panose="020B0502040204020203" pitchFamily="34" charset="0"/>
              <a:cs typeface="Helvetica" panose="020B0604020202020204" pitchFamily="34" charset="0"/>
            </a:endParaRPr>
          </a:p>
        </p:txBody>
      </p:sp>
      <p:cxnSp>
        <p:nvCxnSpPr>
          <p:cNvPr id="7" name="Connettore diritto 6">
            <a:extLst>
              <a:ext uri="{FF2B5EF4-FFF2-40B4-BE49-F238E27FC236}">
                <a16:creationId xmlns:a16="http://schemas.microsoft.com/office/drawing/2014/main" xmlns="" id="{8A71B4FB-2889-740E-B39C-E5E3C296E18A}"/>
              </a:ext>
            </a:extLst>
          </p:cNvPr>
          <p:cNvCxnSpPr>
            <a:cxnSpLocks/>
          </p:cNvCxnSpPr>
          <p:nvPr/>
        </p:nvCxnSpPr>
        <p:spPr>
          <a:xfrm>
            <a:off x="480633" y="770222"/>
            <a:ext cx="3827207" cy="1548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Segnaposto contenuto 2">
            <a:extLst>
              <a:ext uri="{FF2B5EF4-FFF2-40B4-BE49-F238E27FC236}">
                <a16:creationId xmlns:a16="http://schemas.microsoft.com/office/drawing/2014/main" xmlns="" id="{EDC22DE3-CBED-F059-E6E6-E3EC11D62C5E}"/>
              </a:ext>
            </a:extLst>
          </p:cNvPr>
          <p:cNvSpPr txBox="1">
            <a:spLocks/>
          </p:cNvSpPr>
          <p:nvPr/>
        </p:nvSpPr>
        <p:spPr>
          <a:xfrm>
            <a:off x="480633" y="1412643"/>
            <a:ext cx="9038271" cy="3570837"/>
          </a:xfrm>
          <a:prstGeom prst="rect">
            <a:avLst/>
          </a:prstGeom>
        </p:spPr>
        <p:txBody>
          <a:bodyPr/>
          <a:lstStyle>
            <a:lvl1pPr marL="283464" indent="-283464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§"/>
              <a:defRPr lang="it-IT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6928" indent="-283464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lang="it-IT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0392" indent="-283464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lang="it-IT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33856" indent="-283464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17320" indent="-283464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anose="05000000000000000000" pitchFamily="2" charset="2"/>
              <a:buNone/>
            </a:pPr>
            <a:r>
              <a:rPr lang="it-IT" sz="2000" dirty="0"/>
              <a:t>Costituzione della Repubblica italiana</a:t>
            </a:r>
          </a:p>
          <a:p>
            <a:pPr marL="0" indent="0">
              <a:buFont typeface="Wingdings" panose="05000000000000000000" pitchFamily="2" charset="2"/>
              <a:buNone/>
            </a:pPr>
            <a:endParaRPr lang="it-IT" sz="2000" dirty="0"/>
          </a:p>
          <a:p>
            <a:pPr marL="0" indent="0">
              <a:lnSpc>
                <a:spcPct val="200000"/>
              </a:lnSpc>
              <a:buFont typeface="Wingdings" panose="05000000000000000000" pitchFamily="2" charset="2"/>
              <a:buNone/>
            </a:pPr>
            <a:r>
              <a:rPr lang="it-IT" sz="2000" dirty="0"/>
              <a:t>Art. 54  Tutti i cittadini hanno il dovere di essere fedeli alla Repubblica e di osservarne la Costituzione e le leggi. I cittadini cui sono affidate funzioni pubbliche hanno il dovere di adempierle con disciplina ed onore, prestando giuramento nei casi stabiliti dalla legge.</a:t>
            </a:r>
          </a:p>
        </p:txBody>
      </p:sp>
    </p:spTree>
    <p:extLst>
      <p:ext uri="{BB962C8B-B14F-4D97-AF65-F5344CB8AC3E}">
        <p14:creationId xmlns:p14="http://schemas.microsoft.com/office/powerpoint/2010/main" val="19335922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367BAA48-36E5-B10F-A142-ECA5F3EE34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/>
              <a:t>Originale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xmlns="" id="{78BA18D6-D6C1-F7D4-5D6C-DCB7EF0849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87788151-CB43-4FD7-A3FA-96D82E7273D6}" type="datetime1">
              <a:rPr lang="it-IT" smtClean="0"/>
              <a:t>07/10/2024</a:t>
            </a:fld>
            <a:endParaRPr lang="en-US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xmlns="" id="{C24F8108-5101-E3A2-569B-9256064165C1}"/>
              </a:ext>
            </a:extLst>
          </p:cNvPr>
          <p:cNvSpPr txBox="1"/>
          <p:nvPr/>
        </p:nvSpPr>
        <p:spPr>
          <a:xfrm>
            <a:off x="1199072" y="1906438"/>
            <a:ext cx="9956608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/>
              <a:t>Stato del testo voluto dall’autore</a:t>
            </a:r>
          </a:p>
          <a:p>
            <a:endParaRPr lang="it-IT" sz="3200" dirty="0"/>
          </a:p>
          <a:p>
            <a:r>
              <a:rPr lang="it-IT" sz="3200" dirty="0"/>
              <a:t>Autografo</a:t>
            </a:r>
          </a:p>
          <a:p>
            <a:endParaRPr lang="it-IT" sz="3200" dirty="0"/>
          </a:p>
          <a:p>
            <a:r>
              <a:rPr lang="it-IT" sz="3200" dirty="0"/>
              <a:t>Idiografo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488172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367BAA48-36E5-B10F-A142-ECA5F3EE34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/>
              <a:t>Originale nel tempo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xmlns="" id="{78BA18D6-D6C1-F7D4-5D6C-DCB7EF0849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87788151-CB43-4FD7-A3FA-96D82E7273D6}" type="datetime1">
              <a:rPr lang="it-IT" smtClean="0"/>
              <a:t>07/10/2024</a:t>
            </a:fld>
            <a:endParaRPr lang="en-US" dirty="0"/>
          </a:p>
        </p:txBody>
      </p:sp>
      <p:pic>
        <p:nvPicPr>
          <p:cNvPr id="6" name="Immagine 5" descr="Immagine che contiene testo, calligrafia, lettera, carta&#10;&#10;Descrizione generata automaticamente">
            <a:extLst>
              <a:ext uri="{FF2B5EF4-FFF2-40B4-BE49-F238E27FC236}">
                <a16:creationId xmlns:a16="http://schemas.microsoft.com/office/drawing/2014/main" xmlns="" id="{95639D90-933F-8C1E-A0C9-6C5CB190B55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1490" y="1843535"/>
            <a:ext cx="2936391" cy="3922529"/>
          </a:xfrm>
          <a:prstGeom prst="rect">
            <a:avLst/>
          </a:prstGeom>
        </p:spPr>
      </p:pic>
      <p:pic>
        <p:nvPicPr>
          <p:cNvPr id="8" name="Immagine 7" descr="Immagine che contiene testo, calligrafia, lettera, Carattere&#10;&#10;Descrizione generata automaticamente">
            <a:extLst>
              <a:ext uri="{FF2B5EF4-FFF2-40B4-BE49-F238E27FC236}">
                <a16:creationId xmlns:a16="http://schemas.microsoft.com/office/drawing/2014/main" xmlns="" id="{9F636954-4EF4-ABA7-AAA0-9EA006D5B4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2603" y="1921665"/>
            <a:ext cx="5653077" cy="3766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05663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367BAA48-36E5-B10F-A142-ECA5F3EE34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/>
              <a:t>La tradizione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xmlns="" id="{78BA18D6-D6C1-F7D4-5D6C-DCB7EF0849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87788151-CB43-4FD7-A3FA-96D82E7273D6}" type="datetime1">
              <a:rPr lang="it-IT" smtClean="0"/>
              <a:t>07/10/2024</a:t>
            </a:fld>
            <a:endParaRPr lang="en-US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xmlns="" id="{E85D4785-D4C7-22A8-4260-2DB1DBB61792}"/>
              </a:ext>
            </a:extLst>
          </p:cNvPr>
          <p:cNvSpPr txBox="1"/>
          <p:nvPr/>
        </p:nvSpPr>
        <p:spPr>
          <a:xfrm>
            <a:off x="1200728" y="1958109"/>
            <a:ext cx="9954952" cy="35732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3464" marR="0" lvl="0" indent="-283464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La tradizione (significato generale): trasmissione del sapere </a:t>
            </a:r>
          </a:p>
          <a:p>
            <a:pPr marL="283464" marR="0" lvl="0" indent="-283464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Tradizione (significato specifico in filologia)= come un’opera è giunta fino a noi</a:t>
            </a:r>
          </a:p>
          <a:p>
            <a:pPr marL="283464" marR="0" lvl="0" indent="-283464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La tradizione diretta (testimoni del testo)</a:t>
            </a:r>
          </a:p>
          <a:p>
            <a:pPr marL="283464" marR="0" lvl="0" indent="-283464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La tradizione indiretta (notizie del testo, brani, traduzioni ecc.)</a:t>
            </a:r>
          </a:p>
          <a:p>
            <a:pPr marL="283464" marR="0" lvl="0" indent="-283464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La tradizione perduta (testimoni noti ma perduti).</a:t>
            </a:r>
          </a:p>
          <a:p>
            <a:pPr marL="283464" marR="0" lvl="0" indent="-283464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it-IT" sz="2400" dirty="0">
                <a:solidFill>
                  <a:srgbClr val="000000"/>
                </a:solidFill>
                <a:latin typeface="Avenir Next LT Pro"/>
              </a:rPr>
              <a:t>La storia della tradizione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4688760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367BAA48-36E5-B10F-A142-ECA5F3EE34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/>
              <a:t>Categorie della edizione critica: la recensio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xmlns="" id="{78BA18D6-D6C1-F7D4-5D6C-DCB7EF0849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87788151-CB43-4FD7-A3FA-96D82E7273D6}" type="datetime1">
              <a:rPr lang="it-IT" smtClean="0"/>
              <a:t>07/10/2024</a:t>
            </a:fld>
            <a:endParaRPr lang="en-US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xmlns="" id="{B058D12D-1A50-7533-128C-F58C101F220F}"/>
              </a:ext>
            </a:extLst>
          </p:cNvPr>
          <p:cNvSpPr txBox="1"/>
          <p:nvPr/>
        </p:nvSpPr>
        <p:spPr>
          <a:xfrm>
            <a:off x="1209965" y="1889185"/>
            <a:ext cx="402627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/>
          </a:p>
          <a:p>
            <a:endParaRPr lang="it-IT" dirty="0"/>
          </a:p>
          <a:p>
            <a:r>
              <a:rPr lang="it-IT" dirty="0"/>
              <a:t>La recensio nella filologia del passato</a:t>
            </a:r>
          </a:p>
          <a:p>
            <a:endParaRPr lang="it-IT" dirty="0"/>
          </a:p>
          <a:p>
            <a:r>
              <a:rPr lang="it-IT" dirty="0"/>
              <a:t>Il censimento dei testimoni per la </a:t>
            </a:r>
            <a:r>
              <a:rPr lang="it-IT" dirty="0" err="1"/>
              <a:t>restitutio</a:t>
            </a:r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xmlns="" id="{4457CB72-D4C0-E3D4-868E-736D5948E199}"/>
              </a:ext>
            </a:extLst>
          </p:cNvPr>
          <p:cNvSpPr txBox="1"/>
          <p:nvPr/>
        </p:nvSpPr>
        <p:spPr>
          <a:xfrm>
            <a:off x="6063220" y="1889185"/>
            <a:ext cx="402627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/>
          </a:p>
          <a:p>
            <a:endParaRPr lang="it-IT" dirty="0"/>
          </a:p>
          <a:p>
            <a:r>
              <a:rPr lang="it-IT" dirty="0"/>
              <a:t>La recensio nella filologia del presente</a:t>
            </a:r>
          </a:p>
          <a:p>
            <a:endParaRPr lang="it-IT" dirty="0"/>
          </a:p>
          <a:p>
            <a:r>
              <a:rPr lang="it-IT" dirty="0"/>
              <a:t>Storia della tradizione e uso dei testimoni per l’</a:t>
            </a:r>
            <a:r>
              <a:rPr lang="it-IT" dirty="0" err="1"/>
              <a:t>interpretatio</a:t>
            </a:r>
            <a:endParaRPr lang="it-IT" dirty="0"/>
          </a:p>
          <a:p>
            <a:endParaRPr lang="it-IT" dirty="0"/>
          </a:p>
          <a:p>
            <a:r>
              <a:rPr lang="it-IT" dirty="0"/>
              <a:t>Il corpus gramsciano: il ruolo del Pci e del PCUS</a:t>
            </a:r>
          </a:p>
          <a:p>
            <a:endParaRPr lang="it-IT" dirty="0"/>
          </a:p>
          <a:p>
            <a:r>
              <a:rPr lang="it-IT" dirty="0"/>
              <a:t>Il nodo delle Lettere</a:t>
            </a:r>
          </a:p>
          <a:p>
            <a:endParaRPr lang="it-IT" dirty="0"/>
          </a:p>
          <a:p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7475032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4AC2BE5D-2890-D438-2627-DA664B475E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Informazioni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6858D0D4-E085-8E4B-FC0C-074AFBCB7C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3464" marR="0" lvl="0" indent="-283464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Sito docente:</a:t>
            </a:r>
          </a:p>
          <a:p>
            <a:pPr marL="283464" marR="0" lvl="0" indent="-283464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/>
                <a:ea typeface="+mn-ea"/>
                <a:cs typeface="+mn-cs"/>
                <a:hlinkClick r:id="rId2"/>
              </a:rPr>
              <a:t>https://web.unica.it/unica/page/it/paolog_maninchedda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 </a:t>
            </a:r>
          </a:p>
          <a:p>
            <a:pPr marL="283464" marR="0" lvl="0" indent="-283464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it-IT" sz="2800" dirty="0">
                <a:solidFill>
                  <a:srgbClr val="000000"/>
                </a:solidFill>
                <a:latin typeface="Avenir Next LT Pro"/>
              </a:rPr>
              <a:t>Gruppo di comunicazione</a:t>
            </a:r>
            <a:br>
              <a:rPr lang="it-IT" sz="2800" dirty="0">
                <a:solidFill>
                  <a:srgbClr val="000000"/>
                </a:solidFill>
                <a:latin typeface="Avenir Next LT Pro"/>
              </a:rPr>
            </a:br>
            <a:r>
              <a:rPr lang="it-IT" sz="2400" b="0" i="0" dirty="0">
                <a:solidFill>
                  <a:srgbClr val="444444"/>
                </a:solidFill>
                <a:effectLst/>
                <a:latin typeface="Titillium Web" panose="00000500000000000000" pitchFamily="2" charset="0"/>
                <a:hlinkClick r:id="rId3"/>
              </a:rPr>
              <a:t>https://t.me/+mjTXvgYKbHAwZjdk</a:t>
            </a:r>
            <a:r>
              <a:rPr lang="it-IT" sz="2800" dirty="0">
                <a:solidFill>
                  <a:srgbClr val="000000"/>
                </a:solidFill>
                <a:latin typeface="Avenir Next LT Pro"/>
              </a:rPr>
              <a:t> </a:t>
            </a:r>
          </a:p>
          <a:p>
            <a:pPr marL="283464" marR="0" lvl="0" indent="-283464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it-IT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  <a:p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xmlns="" id="{F3A8A66A-F4B3-042C-6F5B-154C442A23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925069C4-336E-40F0-85A2-25D6F0A25D32}" type="datetime1">
              <a:rPr lang="it-IT" smtClean="0"/>
              <a:t>07/10/2024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37901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367BAA48-36E5-B10F-A142-ECA5F3EE34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/>
              <a:t>Bibliografia prima parte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xmlns="" id="{78BA18D6-D6C1-F7D4-5D6C-DCB7EF0849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87788151-CB43-4FD7-A3FA-96D82E7273D6}" type="datetime1">
              <a:rPr lang="it-IT" smtClean="0"/>
              <a:t>07/10/2024</a:t>
            </a:fld>
            <a:endParaRPr lang="en-US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xmlns="" id="{B058D12D-1A50-7533-128C-F58C101F220F}"/>
              </a:ext>
            </a:extLst>
          </p:cNvPr>
          <p:cNvSpPr txBox="1"/>
          <p:nvPr/>
        </p:nvSpPr>
        <p:spPr>
          <a:xfrm>
            <a:off x="1097281" y="1897811"/>
            <a:ext cx="9483322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/>
          </a:p>
          <a:p>
            <a:endParaRPr lang="it-IT" dirty="0"/>
          </a:p>
          <a:p>
            <a:r>
              <a:rPr lang="it-IT" sz="1600" dirty="0"/>
              <a:t>L. Leonardi,</a:t>
            </a:r>
            <a:r>
              <a:rPr lang="it-IT" sz="1600" dirty="0">
                <a:solidFill>
                  <a:srgbClr val="000000"/>
                </a:solidFill>
                <a:latin typeface="Avenir Next LT Pro"/>
              </a:rPr>
              <a:t> </a:t>
            </a:r>
            <a:r>
              <a:rPr lang="it-IT" sz="1600" i="1" dirty="0">
                <a:solidFill>
                  <a:srgbClr val="000000"/>
                </a:solidFill>
                <a:latin typeface="Avenir Next LT Pro"/>
              </a:rPr>
              <a:t>Filologia romanza</a:t>
            </a:r>
            <a:r>
              <a:rPr lang="it-IT" sz="1600" dirty="0">
                <a:solidFill>
                  <a:srgbClr val="000000"/>
                </a:solidFill>
                <a:latin typeface="Avenir Next LT Pro"/>
              </a:rPr>
              <a:t>, </a:t>
            </a:r>
            <a:r>
              <a:rPr lang="it-IT" sz="1600" i="1" dirty="0">
                <a:solidFill>
                  <a:srgbClr val="000000"/>
                </a:solidFill>
                <a:latin typeface="Avenir Next LT Pro"/>
              </a:rPr>
              <a:t>1 Critica del testo</a:t>
            </a:r>
            <a:r>
              <a:rPr lang="it-IT" sz="1600" dirty="0">
                <a:solidFill>
                  <a:srgbClr val="000000"/>
                </a:solidFill>
                <a:latin typeface="Avenir Next LT Pro"/>
              </a:rPr>
              <a:t>, Firenze, Le Monnier (paragrafi </a:t>
            </a:r>
            <a:r>
              <a:rPr lang="it-IT" sz="1800" dirty="0"/>
              <a:t>Introduzione; Capitolo </a:t>
            </a:r>
            <a:r>
              <a:rPr lang="it-IT" sz="1800" b="1" dirty="0"/>
              <a:t>1</a:t>
            </a:r>
          </a:p>
          <a:p>
            <a:r>
              <a:rPr lang="it-IT" sz="1800" dirty="0"/>
              <a:t>Paragrafi: </a:t>
            </a:r>
            <a:r>
              <a:rPr lang="it-IT" sz="1800" b="1" dirty="0"/>
              <a:t>1:1; 12.1; 1.2.2; 1.3.1; 1.3.2; 1.6.1; 1.6.2</a:t>
            </a:r>
            <a:r>
              <a:rPr lang="it-IT" sz="1800" dirty="0"/>
              <a:t>; </a:t>
            </a:r>
          </a:p>
          <a:p>
            <a:r>
              <a:rPr lang="it-IT" sz="1800" dirty="0"/>
              <a:t>Capitolo 2</a:t>
            </a:r>
          </a:p>
          <a:p>
            <a:r>
              <a:rPr lang="it-IT" sz="1800" dirty="0"/>
              <a:t>Paragrafi: </a:t>
            </a:r>
            <a:r>
              <a:rPr lang="it-IT" sz="1800" b="1" dirty="0"/>
              <a:t>2.1.1; 2.1.2; 2.1.4; 2.1.5; 2.1.6; 2.2.1; 2.3.1; 2.3.2; 2.4.1.</a:t>
            </a:r>
          </a:p>
          <a:p>
            <a:r>
              <a:rPr lang="it-IT" sz="1800" dirty="0"/>
              <a:t>Capitolo 3</a:t>
            </a:r>
          </a:p>
          <a:p>
            <a:r>
              <a:rPr lang="it-IT" sz="1800" b="1" dirty="0"/>
              <a:t>3.1.1; 3.2.4; 3.2.5; 3.3.1</a:t>
            </a:r>
            <a:r>
              <a:rPr lang="it-IT" sz="1800" dirty="0"/>
              <a:t> (escluso Proiezione, stratigrafia diasistema); </a:t>
            </a:r>
            <a:r>
              <a:rPr lang="it-IT" sz="1800" b="1" dirty="0"/>
              <a:t>3.3.2 </a:t>
            </a:r>
            <a:r>
              <a:rPr lang="it-IT" sz="1800" dirty="0"/>
              <a:t>(escluso Cantar de mio Cid); </a:t>
            </a:r>
            <a:r>
              <a:rPr lang="it-IT" sz="1800" b="1" dirty="0"/>
              <a:t>3.4.1; 3.5.1</a:t>
            </a:r>
            <a:r>
              <a:rPr lang="it-IT" sz="1800" dirty="0"/>
              <a:t>; </a:t>
            </a:r>
          </a:p>
          <a:p>
            <a:r>
              <a:rPr lang="it-IT" sz="1800" dirty="0"/>
              <a:t>Capitolo </a:t>
            </a:r>
            <a:r>
              <a:rPr lang="it-IT" sz="1800" b="1" dirty="0"/>
              <a:t>4</a:t>
            </a:r>
          </a:p>
          <a:p>
            <a:r>
              <a:rPr lang="it-IT" sz="1800" b="1" dirty="0"/>
              <a:t>4.1.1; 4.2.1.4.3.1;4.3.2; 4.3.4; 4.3.5</a:t>
            </a:r>
          </a:p>
          <a:p>
            <a:endParaRPr lang="it-IT" dirty="0"/>
          </a:p>
          <a:p>
            <a:r>
              <a:rPr lang="it-IT" dirty="0"/>
              <a:t>G. Vacca, </a:t>
            </a:r>
            <a:r>
              <a:rPr lang="it-IT" i="1" dirty="0"/>
              <a:t>Per una biografia</a:t>
            </a:r>
            <a:r>
              <a:rPr lang="it-IT" dirty="0"/>
              <a:t>, in </a:t>
            </a:r>
            <a:r>
              <a:rPr lang="it-IT" sz="1800" b="0" i="1" dirty="0">
                <a:solidFill>
                  <a:srgbClr val="212529"/>
                </a:solidFill>
                <a:effectLst/>
                <a:latin typeface="system-ui"/>
              </a:rPr>
              <a:t>Quaderni del carcere. Edizione anastatica dei manoscritti, </a:t>
            </a:r>
            <a:r>
              <a:rPr lang="it-IT" sz="1800" b="0" dirty="0">
                <a:solidFill>
                  <a:srgbClr val="212529"/>
                </a:solidFill>
                <a:effectLst/>
                <a:latin typeface="system-ui"/>
              </a:rPr>
              <a:t>Cagliari, L’Unione Sarda- Enciclopedia Treccani, 2009, vol.1., pp.61-131.</a:t>
            </a:r>
            <a:endParaRPr lang="it-IT" i="1" dirty="0"/>
          </a:p>
          <a:p>
            <a:endParaRPr lang="it-IT" sz="1800" dirty="0"/>
          </a:p>
          <a:p>
            <a:r>
              <a:rPr lang="it-IT" sz="1600" dirty="0">
                <a:solidFill>
                  <a:srgbClr val="000000"/>
                </a:solidFill>
                <a:latin typeface="Avenir Next LT Pro"/>
              </a:rPr>
              <a:t> </a:t>
            </a:r>
            <a:r>
              <a:rPr lang="it-IT" sz="1600" dirty="0"/>
              <a:t> </a:t>
            </a:r>
            <a:endParaRPr lang="it-IT" sz="1600" i="1" dirty="0"/>
          </a:p>
          <a:p>
            <a:endParaRPr lang="it-IT" sz="1600" dirty="0"/>
          </a:p>
          <a:p>
            <a:endParaRPr lang="it-IT" sz="1600" dirty="0"/>
          </a:p>
          <a:p>
            <a:endParaRPr lang="it-IT" sz="1600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537770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88E30D0C-20CF-DBF7-57A9-BC5BAEF9EA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Conoscenze preliminari</a:t>
            </a:r>
          </a:p>
        </p:txBody>
      </p:sp>
      <p:pic>
        <p:nvPicPr>
          <p:cNvPr id="7" name="Segnaposto contenuto 6">
            <a:extLst>
              <a:ext uri="{FF2B5EF4-FFF2-40B4-BE49-F238E27FC236}">
                <a16:creationId xmlns:a16="http://schemas.microsoft.com/office/drawing/2014/main" xmlns="" id="{B806CAA6-9A73-E184-ABC2-0FCB4657B07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35816" y="2592489"/>
            <a:ext cx="5980694" cy="2792210"/>
          </a:xfrm>
        </p:spPr>
      </p:pic>
      <p:sp>
        <p:nvSpPr>
          <p:cNvPr id="4" name="Segnaposto data 3">
            <a:extLst>
              <a:ext uri="{FF2B5EF4-FFF2-40B4-BE49-F238E27FC236}">
                <a16:creationId xmlns:a16="http://schemas.microsoft.com/office/drawing/2014/main" xmlns="" id="{8CB23D88-0E3C-27A9-3B1B-7A2BD32068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925069C4-336E-40F0-85A2-25D6F0A25D32}" type="datetime1">
              <a:rPr lang="it-IT" smtClean="0"/>
              <a:t>07/10/2024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41444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C13CC06B-AA7D-E740-AEDA-032F92CA55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/>
              <a:t>Una stessa disciplina con problemi diversi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B7219177-ECA1-A3B8-DFC1-40BC499908B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it-IT" dirty="0"/>
              <a:t>La filologia e il passato</a:t>
            </a:r>
          </a:p>
          <a:p>
            <a:endParaRPr lang="it-IT" dirty="0"/>
          </a:p>
          <a:p>
            <a:pPr marL="457200" indent="-457200">
              <a:buFont typeface="+mj-lt"/>
              <a:buAutoNum type="arabicPeriod"/>
            </a:pPr>
            <a:r>
              <a:rPr lang="it-IT" dirty="0"/>
              <a:t>Assenza di originali</a:t>
            </a:r>
          </a:p>
          <a:p>
            <a:pPr marL="457200" indent="-457200">
              <a:buFont typeface="+mj-lt"/>
              <a:buAutoNum type="arabicPeriod"/>
            </a:pPr>
            <a:r>
              <a:rPr lang="it-IT" dirty="0"/>
              <a:t>Incertezza sugli autori</a:t>
            </a:r>
          </a:p>
          <a:p>
            <a:pPr marL="457200" indent="-457200">
              <a:buFont typeface="+mj-lt"/>
              <a:buAutoNum type="arabicPeriod"/>
            </a:pPr>
            <a:r>
              <a:rPr lang="it-IT" dirty="0"/>
              <a:t>Obbligo della </a:t>
            </a:r>
            <a:r>
              <a:rPr lang="it-IT" dirty="0" err="1"/>
              <a:t>restitutio</a:t>
            </a:r>
            <a:endParaRPr lang="it-IT" dirty="0"/>
          </a:p>
          <a:p>
            <a:pPr marL="457200" indent="-457200">
              <a:buFont typeface="+mj-lt"/>
              <a:buAutoNum type="arabicPeriod"/>
            </a:pPr>
            <a:r>
              <a:rPr lang="it-IT" dirty="0"/>
              <a:t>Diacronia e commento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xmlns="" id="{DA010D47-29EA-087D-480D-0DCA085A7FE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it-IT" dirty="0"/>
              <a:t>La filologia e il presente</a:t>
            </a:r>
          </a:p>
          <a:p>
            <a:endParaRPr lang="it-IT" dirty="0"/>
          </a:p>
          <a:p>
            <a:pPr marL="457200" indent="-457200">
              <a:buFont typeface="+mj-lt"/>
              <a:buAutoNum type="arabicPeriod"/>
            </a:pPr>
            <a:r>
              <a:rPr lang="it-IT" dirty="0"/>
              <a:t>Ricchezza di originali</a:t>
            </a:r>
          </a:p>
          <a:p>
            <a:pPr marL="457200" indent="-457200">
              <a:buFont typeface="+mj-lt"/>
              <a:buAutoNum type="arabicPeriod"/>
            </a:pPr>
            <a:r>
              <a:rPr lang="it-IT" dirty="0"/>
              <a:t>Autori tutelati</a:t>
            </a:r>
          </a:p>
          <a:p>
            <a:pPr marL="457200" indent="-457200">
              <a:buFont typeface="+mj-lt"/>
              <a:buAutoNum type="arabicPeriod"/>
            </a:pPr>
            <a:r>
              <a:rPr lang="it-IT" dirty="0"/>
              <a:t>Contrasto alla manipolazione</a:t>
            </a:r>
          </a:p>
          <a:p>
            <a:pPr marL="457200" indent="-457200">
              <a:buFont typeface="+mj-lt"/>
              <a:buAutoNum type="arabicPeriod"/>
            </a:pPr>
            <a:r>
              <a:rPr lang="it-IT" dirty="0"/>
              <a:t>comprensione vs persuasione</a:t>
            </a:r>
          </a:p>
          <a:p>
            <a:pPr marL="457200" indent="-457200">
              <a:buFont typeface="+mj-lt"/>
              <a:buAutoNum type="arabicPeriod"/>
            </a:pPr>
            <a:endParaRPr lang="it-IT" dirty="0"/>
          </a:p>
          <a:p>
            <a:pPr marL="457200" indent="-457200">
              <a:buFont typeface="+mj-lt"/>
              <a:buAutoNum type="arabicPeriod"/>
            </a:pPr>
            <a:endParaRPr lang="it-IT" dirty="0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xmlns="" id="{1B88995A-FDBF-4BC5-7366-E9A816A1F5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D2F263AC-6BFA-4530-A45D-98F6CD76B995}" type="datetime1">
              <a:rPr lang="it-IT" smtClean="0"/>
              <a:t>07/10/2024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9611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33D41D61-9F24-1EFA-7FAF-2018C6AA06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Nel passato: assenza di originali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xmlns="" id="{1123248D-0BF2-A2AB-B108-9039D944F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87788151-CB43-4FD7-A3FA-96D82E7273D6}" type="datetime1">
              <a:rPr lang="it-IT" smtClean="0"/>
              <a:t>07/10/2024</a:t>
            </a:fld>
            <a:endParaRPr lang="en-US" dirty="0"/>
          </a:p>
        </p:txBody>
      </p:sp>
      <p:pic>
        <p:nvPicPr>
          <p:cNvPr id="5" name="Immagine 4" descr="Roma, Biblioteca Apostolica Vaticana, Virgilius Romanus, sec. V">
            <a:extLst>
              <a:ext uri="{FF2B5EF4-FFF2-40B4-BE49-F238E27FC236}">
                <a16:creationId xmlns:a16="http://schemas.microsoft.com/office/drawing/2014/main" xmlns="" id="{8F867F3E-85B1-AC9C-6A8D-011D24E1B7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4254" y="1940958"/>
            <a:ext cx="4849091" cy="4162453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xmlns="" id="{F354A822-8133-FA3B-80A2-8F590F88D8CB}"/>
              </a:ext>
            </a:extLst>
          </p:cNvPr>
          <p:cNvSpPr txBox="1"/>
          <p:nvPr/>
        </p:nvSpPr>
        <p:spPr>
          <a:xfrm>
            <a:off x="2619554" y="6077506"/>
            <a:ext cx="6038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Roma, Biblioteca Apostolica Vaticana, </a:t>
            </a:r>
            <a:r>
              <a:rPr lang="it-IT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Vat. </a:t>
            </a:r>
            <a:r>
              <a:rPr lang="it-IT" b="0" i="0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lat</a:t>
            </a:r>
            <a:r>
              <a:rPr lang="it-IT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. 3867, sec. V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589648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33D41D61-9F24-1EFA-7FAF-2018C6AA06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/>
              <a:t>Nel passato: Incertezza sugli autori</a:t>
            </a:r>
            <a:br>
              <a:rPr lang="it-IT" dirty="0"/>
            </a:br>
            <a:endParaRPr lang="it-IT" dirty="0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xmlns="" id="{1123248D-0BF2-A2AB-B108-9039D944F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87788151-CB43-4FD7-A3FA-96D82E7273D6}" type="datetime1">
              <a:rPr lang="it-IT" smtClean="0"/>
              <a:t>07/10/2024</a:t>
            </a:fld>
            <a:endParaRPr lang="en-US" dirty="0"/>
          </a:p>
        </p:txBody>
      </p:sp>
      <p:pic>
        <p:nvPicPr>
          <p:cNvPr id="5" name="Immagine 4" descr="Immagine che contiene testo, carta, inchiostro, Carattere&#10;&#10;Descrizione generata automaticamente">
            <a:extLst>
              <a:ext uri="{FF2B5EF4-FFF2-40B4-BE49-F238E27FC236}">
                <a16:creationId xmlns:a16="http://schemas.microsoft.com/office/drawing/2014/main" xmlns="" id="{86406E38-6DD0-EC55-6EF7-16A62C4486F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0182" y="1898253"/>
            <a:ext cx="3011054" cy="4387692"/>
          </a:xfrm>
          <a:prstGeom prst="rect">
            <a:avLst/>
          </a:prstGeom>
        </p:spPr>
      </p:pic>
      <p:pic>
        <p:nvPicPr>
          <p:cNvPr id="7" name="Immagine 6" descr="Immagine che contiene testo, Carattere, carta, Pergamena&#10;&#10;Descrizione generata automaticamente">
            <a:extLst>
              <a:ext uri="{FF2B5EF4-FFF2-40B4-BE49-F238E27FC236}">
                <a16:creationId xmlns:a16="http://schemas.microsoft.com/office/drawing/2014/main" xmlns="" id="{00F9CA77-BF01-8E65-4944-DADDE7B1AD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359" y="1898253"/>
            <a:ext cx="2773354" cy="4387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40960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33D41D61-9F24-1EFA-7FAF-2018C6AA06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/>
              <a:t>Nel passato: Obbligo della </a:t>
            </a:r>
            <a:r>
              <a:rPr lang="it-IT" dirty="0" err="1"/>
              <a:t>restitutio</a:t>
            </a:r>
            <a:r>
              <a:rPr lang="it-IT" dirty="0"/>
              <a:t/>
            </a:r>
            <a:br>
              <a:rPr lang="it-IT" dirty="0"/>
            </a:br>
            <a:endParaRPr lang="it-IT" dirty="0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xmlns="" id="{1123248D-0BF2-A2AB-B108-9039D944F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87788151-CB43-4FD7-A3FA-96D82E7273D6}" type="datetime1">
              <a:rPr lang="it-IT" smtClean="0"/>
              <a:t>07/10/2024</a:t>
            </a:fld>
            <a:endParaRPr lang="en-US" dirty="0"/>
          </a:p>
        </p:txBody>
      </p:sp>
      <p:pic>
        <p:nvPicPr>
          <p:cNvPr id="4" name="Immagine 5">
            <a:extLst>
              <a:ext uri="{FF2B5EF4-FFF2-40B4-BE49-F238E27FC236}">
                <a16:creationId xmlns:a16="http://schemas.microsoft.com/office/drawing/2014/main" xmlns="" id="{9DE71114-E5DD-88CC-FDE7-812A06F715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280" y="2037496"/>
            <a:ext cx="6956425" cy="120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asellaDiTesto 6">
            <a:extLst>
              <a:ext uri="{FF2B5EF4-FFF2-40B4-BE49-F238E27FC236}">
                <a16:creationId xmlns:a16="http://schemas.microsoft.com/office/drawing/2014/main" xmlns="" id="{5E99650D-6483-8661-E004-1CACA273DF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97280" y="3356013"/>
            <a:ext cx="69564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altLang="it-IT" sz="1800" dirty="0">
                <a:latin typeface="Arial" panose="020B0604020202020204" pitchFamily="34" charset="0"/>
              </a:rPr>
              <a:t>Biblioteca Apostolica Vaticana, Urbinate Latino 366</a:t>
            </a:r>
          </a:p>
        </p:txBody>
      </p:sp>
      <p:pic>
        <p:nvPicPr>
          <p:cNvPr id="7" name="Segnaposto contenuto 3">
            <a:extLst>
              <a:ext uri="{FF2B5EF4-FFF2-40B4-BE49-F238E27FC236}">
                <a16:creationId xmlns:a16="http://schemas.microsoft.com/office/drawing/2014/main" xmlns="" id="{C929ADA5-32FA-F291-FB31-145E624E6A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97280" y="3725900"/>
            <a:ext cx="7491413" cy="1482725"/>
          </a:xfrm>
          <a:prstGeom prst="rect">
            <a:avLst/>
          </a:prstGeom>
        </p:spPr>
      </p:pic>
      <p:sp>
        <p:nvSpPr>
          <p:cNvPr id="8" name="CasellaDiTesto 4">
            <a:extLst>
              <a:ext uri="{FF2B5EF4-FFF2-40B4-BE49-F238E27FC236}">
                <a16:creationId xmlns:a16="http://schemas.microsoft.com/office/drawing/2014/main" xmlns="" id="{B36E7097-5F02-5BDB-D194-FD2ED3452A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97280" y="5229361"/>
            <a:ext cx="749141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altLang="it-IT" sz="1800" dirty="0">
                <a:latin typeface="Arial" panose="020B0604020202020204" pitchFamily="34" charset="0"/>
              </a:rPr>
              <a:t>Biblioteca Universitaria di Cagliari, </a:t>
            </a:r>
            <a:r>
              <a:rPr lang="it-IT" altLang="it-IT" sz="1800" dirty="0" err="1">
                <a:latin typeface="Arial" panose="020B0604020202020204" pitchFamily="34" charset="0"/>
              </a:rPr>
              <a:t>ms</a:t>
            </a:r>
            <a:r>
              <a:rPr lang="it-IT" altLang="it-IT" sz="1800" dirty="0">
                <a:latin typeface="Arial" panose="020B0604020202020204" pitchFamily="34" charset="0"/>
              </a:rPr>
              <a:t> 76</a:t>
            </a:r>
          </a:p>
        </p:txBody>
      </p:sp>
    </p:spTree>
    <p:extLst>
      <p:ext uri="{BB962C8B-B14F-4D97-AF65-F5344CB8AC3E}">
        <p14:creationId xmlns:p14="http://schemas.microsoft.com/office/powerpoint/2010/main" val="339104821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734</Words>
  <Application>Microsoft Office PowerPoint</Application>
  <PresentationFormat>Widescreen</PresentationFormat>
  <Paragraphs>144</Paragraphs>
  <Slides>23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10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23</vt:i4>
      </vt:variant>
    </vt:vector>
  </HeadingPairs>
  <TitlesOfParts>
    <vt:vector size="34" baseType="lpstr">
      <vt:lpstr>Arial</vt:lpstr>
      <vt:lpstr>Avenir Next LT Pro</vt:lpstr>
      <vt:lpstr>Calibri</vt:lpstr>
      <vt:lpstr>Calibri Light</vt:lpstr>
      <vt:lpstr>Gadugi</vt:lpstr>
      <vt:lpstr>Helvetica</vt:lpstr>
      <vt:lpstr>Open Sans</vt:lpstr>
      <vt:lpstr>system-ui</vt:lpstr>
      <vt:lpstr>Titillium Web</vt:lpstr>
      <vt:lpstr>Wingdings</vt:lpstr>
      <vt:lpstr>Tema di Office</vt:lpstr>
      <vt:lpstr>Conflitto politico e edizione dei testi: il caso del Quaderno 13 di Antonio Gramsci</vt:lpstr>
      <vt:lpstr>Presentazione standard di PowerPoint</vt:lpstr>
      <vt:lpstr>Informazioni</vt:lpstr>
      <vt:lpstr>Bibliografia prima parte</vt:lpstr>
      <vt:lpstr>Conoscenze preliminari</vt:lpstr>
      <vt:lpstr>Una stessa disciplina con problemi diversi</vt:lpstr>
      <vt:lpstr>Nel passato: assenza di originali</vt:lpstr>
      <vt:lpstr>Nel passato: Incertezza sugli autori </vt:lpstr>
      <vt:lpstr>Nel passato: Obbligo della restitutio </vt:lpstr>
      <vt:lpstr>Nel passato: Diacronia, glossa e  commento </vt:lpstr>
      <vt:lpstr>Nel presente: ricchezza di originali </vt:lpstr>
      <vt:lpstr>Nel presente: autori tutelati </vt:lpstr>
      <vt:lpstr>Nel presente: autori tutelati </vt:lpstr>
      <vt:lpstr>Nel presente </vt:lpstr>
      <vt:lpstr>Filologia: proposte</vt:lpstr>
      <vt:lpstr>Filologia: definizione </vt:lpstr>
      <vt:lpstr>Filologia: articolazione </vt:lpstr>
      <vt:lpstr>Critica del testo e modernità </vt:lpstr>
      <vt:lpstr>Autore </vt:lpstr>
      <vt:lpstr>Originale</vt:lpstr>
      <vt:lpstr>Originale nel tempo</vt:lpstr>
      <vt:lpstr>La tradizione</vt:lpstr>
      <vt:lpstr>Categorie della edizione critica: la recensio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Conflitto politico e edizione dei testi: il caso del Quaderno 13 di Antonio Gramsci</dc:title>
  <dc:creator>Paolo Maninchedda</dc:creator>
  <cp:lastModifiedBy>Paolo Maninchedda</cp:lastModifiedBy>
  <cp:revision>1</cp:revision>
  <dcterms:created xsi:type="dcterms:W3CDTF">2024-10-07T04:53:09Z</dcterms:created>
  <dcterms:modified xsi:type="dcterms:W3CDTF">2024-10-07T04:54:09Z</dcterms:modified>
</cp:coreProperties>
</file>