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52"/>
  </p:notesMasterIdLst>
  <p:handoutMasterIdLst>
    <p:handoutMasterId r:id="rId53"/>
  </p:handoutMasterIdLst>
  <p:sldIdLst>
    <p:sldId id="358" r:id="rId5"/>
    <p:sldId id="384" r:id="rId6"/>
    <p:sldId id="361" r:id="rId7"/>
    <p:sldId id="360" r:id="rId8"/>
    <p:sldId id="362" r:id="rId9"/>
    <p:sldId id="363" r:id="rId10"/>
    <p:sldId id="364" r:id="rId11"/>
    <p:sldId id="365" r:id="rId12"/>
    <p:sldId id="367" r:id="rId13"/>
    <p:sldId id="368" r:id="rId14"/>
    <p:sldId id="369" r:id="rId15"/>
    <p:sldId id="370" r:id="rId16"/>
    <p:sldId id="371" r:id="rId17"/>
    <p:sldId id="372" r:id="rId18"/>
    <p:sldId id="373" r:id="rId19"/>
    <p:sldId id="374" r:id="rId20"/>
    <p:sldId id="375" r:id="rId21"/>
    <p:sldId id="376" r:id="rId22"/>
    <p:sldId id="378" r:id="rId23"/>
    <p:sldId id="379" r:id="rId24"/>
    <p:sldId id="377" r:id="rId25"/>
    <p:sldId id="380" r:id="rId26"/>
    <p:sldId id="381" r:id="rId27"/>
    <p:sldId id="382" r:id="rId28"/>
    <p:sldId id="383" r:id="rId29"/>
    <p:sldId id="335" r:id="rId30"/>
    <p:sldId id="336" r:id="rId31"/>
    <p:sldId id="337" r:id="rId32"/>
    <p:sldId id="338" r:id="rId33"/>
    <p:sldId id="339" r:id="rId34"/>
    <p:sldId id="340" r:id="rId35"/>
    <p:sldId id="341" r:id="rId36"/>
    <p:sldId id="342" r:id="rId37"/>
    <p:sldId id="343" r:id="rId38"/>
    <p:sldId id="344" r:id="rId39"/>
    <p:sldId id="345" r:id="rId40"/>
    <p:sldId id="346" r:id="rId41"/>
    <p:sldId id="347" r:id="rId42"/>
    <p:sldId id="348" r:id="rId43"/>
    <p:sldId id="349" r:id="rId44"/>
    <p:sldId id="350" r:id="rId45"/>
    <p:sldId id="351" r:id="rId46"/>
    <p:sldId id="352" r:id="rId47"/>
    <p:sldId id="353" r:id="rId48"/>
    <p:sldId id="354" r:id="rId49"/>
    <p:sldId id="355" r:id="rId50"/>
    <p:sldId id="356" r:id="rId51"/>
  </p:sldIdLst>
  <p:sldSz cx="12192000" cy="6858000"/>
  <p:notesSz cx="6797675" cy="9928225"/>
  <p:defaultTextStyle>
    <a:defPPr rtl="0">
      <a:defRPr lang="it-IT"/>
    </a:defPPr>
    <a:lvl1pPr marL="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0028"/>
    <a:srgbClr val="01A99A"/>
    <a:srgbClr val="111F39"/>
    <a:srgbClr val="403A2F"/>
    <a:srgbClr val="474134"/>
    <a:srgbClr val="554D3D"/>
    <a:srgbClr val="595515"/>
    <a:srgbClr val="5A532C"/>
    <a:srgbClr val="5B5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22" autoAdjust="0"/>
    <p:restoredTop sz="95033" autoAdjust="0"/>
  </p:normalViewPr>
  <p:slideViewPr>
    <p:cSldViewPr snapToGrid="0" showGuides="1">
      <p:cViewPr varScale="1">
        <p:scale>
          <a:sx n="105" d="100"/>
          <a:sy n="105" d="100"/>
        </p:scale>
        <p:origin x="294" y="108"/>
      </p:cViewPr>
      <p:guideLst>
        <p:guide orient="horz" pos="2183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282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handoutMaster" Target="handoutMasters/handoutMaster1.xml"/><Relationship Id="rId58" Type="http://schemas.microsoft.com/office/2018/10/relationships/authors" Target="author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53FCFC70-A59A-436E-B5FF-ACFE56745B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it-IT" sz="1200"/>
            </a:lvl1pPr>
          </a:lstStyle>
          <a:p>
            <a:pPr rtl="0"/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F64115D-CE3E-4E24-8B01-89E99FA55C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it-IT" sz="1200"/>
            </a:lvl1pPr>
          </a:lstStyle>
          <a:p>
            <a:pPr rtl="0"/>
            <a:fld id="{217E958C-0E73-494C-9AE8-3A2653B3A99C}" type="datetime1">
              <a:rPr lang="it-IT" smtClean="0"/>
              <a:t>27/09/2024</a:t>
            </a:fld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B8008DC-4974-4910-8C2F-F08C99A577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it-IT" sz="1200"/>
            </a:lvl1pPr>
          </a:lstStyle>
          <a:p>
            <a:pPr rtl="0"/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BD3AA9C-7324-4A0F-BA80-C41F39C6FD2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it-IT" sz="1200"/>
            </a:lvl1pPr>
          </a:lstStyle>
          <a:p>
            <a:pPr rtl="0"/>
            <a:fld id="{3D94777C-A8D2-4F46-A66E-A1890EBDE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41606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it-IT" sz="1200"/>
            </a:lvl1pPr>
          </a:lstStyle>
          <a:p>
            <a:pPr rtl="0"/>
            <a:endParaRPr lang="it-IT" noProof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it-IT" sz="1200"/>
            </a:lvl1pPr>
          </a:lstStyle>
          <a:p>
            <a:fld id="{96B87097-53AC-4366-9417-6AC7F2B331A2}" type="datetime1">
              <a:rPr lang="it-IT" smtClean="0"/>
              <a:pPr/>
              <a:t>27/09/2024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it-IT"/>
            </a:defPPr>
          </a:lstStyle>
          <a:p>
            <a:pPr rt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it-IT" sz="1200"/>
            </a:lvl1pPr>
          </a:lstStyle>
          <a:p>
            <a:pPr rtl="0"/>
            <a:endParaRPr lang="it-IT" noProof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it-IT" sz="1200"/>
            </a:lvl1pPr>
          </a:lstStyle>
          <a:p>
            <a:pPr rtl="0"/>
            <a:fld id="{E22815FE-BC4D-474E-9AA3-6983BC3D8777}" type="slidenum">
              <a:rPr lang="it-IT" noProof="0" smtClean="0"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6135596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immagine 19">
            <a:extLst>
              <a:ext uri="{FF2B5EF4-FFF2-40B4-BE49-F238E27FC236}">
                <a16:creationId xmlns:a16="http://schemas.microsoft.com/office/drawing/2014/main" id="{0177DF1D-D731-86FC-22F9-00221AD8C2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89143" y="440217"/>
            <a:ext cx="9613711" cy="2327086"/>
          </a:xfrm>
          <a:ln w="15875">
            <a:solidFill>
              <a:schemeClr val="accent1"/>
            </a:solidFill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7A4FE67-D925-EFE3-2BA5-C28DA7C030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236976"/>
            <a:ext cx="6867144" cy="2386584"/>
          </a:xfrm>
        </p:spPr>
        <p:txBody>
          <a:bodyPr rtlCol="0" anchor="b">
            <a:noAutofit/>
          </a:bodyPr>
          <a:lstStyle>
            <a:lvl1pPr algn="l">
              <a:defRPr lang="it-IT" sz="660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3D58524-513B-3FD2-4ED0-CB0CA3A3DF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27648" y="5971032"/>
            <a:ext cx="3776472" cy="530352"/>
          </a:xfrm>
        </p:spPr>
        <p:txBody>
          <a:bodyPr rtlCol="0">
            <a:noAutofit/>
          </a:bodyPr>
          <a:lstStyle>
            <a:lvl1pPr marL="0" indent="0" algn="ctr">
              <a:buNone/>
              <a:defRPr lang="it-IT" sz="2000">
                <a:solidFill>
                  <a:schemeClr val="accent1"/>
                </a:solidFill>
                <a:latin typeface="Gill Sans Nova Light" panose="020B0302020104020203" pitchFamily="34" charset="0"/>
              </a:defRPr>
            </a:lvl1pPr>
            <a:lvl2pPr marL="457200" indent="0" algn="ctr">
              <a:buNone/>
              <a:defRPr lang="it-IT" sz="2000"/>
            </a:lvl2pPr>
            <a:lvl3pPr marL="914400" indent="0" algn="ctr">
              <a:buNone/>
              <a:defRPr lang="it-IT" sz="1800"/>
            </a:lvl3pPr>
            <a:lvl4pPr marL="1371600" indent="0" algn="ctr">
              <a:buNone/>
              <a:defRPr lang="it-IT" sz="1600"/>
            </a:lvl4pPr>
            <a:lvl5pPr marL="1828800" indent="0" algn="ctr">
              <a:buNone/>
              <a:defRPr lang="it-IT" sz="1600"/>
            </a:lvl5pPr>
            <a:lvl6pPr marL="2286000" indent="0" algn="ctr">
              <a:buNone/>
              <a:defRPr lang="it-IT" sz="1600"/>
            </a:lvl6pPr>
            <a:lvl7pPr marL="2743200" indent="0" algn="ctr">
              <a:buNone/>
              <a:defRPr lang="it-IT" sz="1600"/>
            </a:lvl7pPr>
            <a:lvl8pPr marL="3200400" indent="0" algn="ctr">
              <a:buNone/>
              <a:defRPr lang="it-IT" sz="1600"/>
            </a:lvl8pPr>
            <a:lvl9pPr marL="3657600" indent="0" algn="ctr">
              <a:buNone/>
              <a:defRPr lang="it-IT"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AAA2A54F-058C-EF24-C892-91614AF2D7E8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1A313A15-57C2-5BD9-DE2B-442792010C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09D750DB-651A-3C95-E822-712897C2D5A4}"/>
              </a:ext>
            </a:extLst>
          </p:cNvPr>
          <p:cNvCxnSpPr>
            <a:cxnSpLocks/>
          </p:cNvCxnSpPr>
          <p:nvPr userDrawn="1"/>
        </p:nvCxnSpPr>
        <p:spPr>
          <a:xfrm>
            <a:off x="398366" y="3226467"/>
            <a:ext cx="11395267" cy="443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6136281F-EE75-A92A-B85E-00B02B5C0B67}"/>
              </a:ext>
            </a:extLst>
          </p:cNvPr>
          <p:cNvCxnSpPr>
            <a:cxnSpLocks/>
          </p:cNvCxnSpPr>
          <p:nvPr userDrawn="1"/>
        </p:nvCxnSpPr>
        <p:spPr>
          <a:xfrm>
            <a:off x="-11430" y="6165891"/>
            <a:ext cx="6339792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F5B98AA9-64E2-C5F9-3E90-D02F312EDC52}"/>
              </a:ext>
            </a:extLst>
          </p:cNvPr>
          <p:cNvCxnSpPr>
            <a:cxnSpLocks/>
          </p:cNvCxnSpPr>
          <p:nvPr userDrawn="1"/>
        </p:nvCxnSpPr>
        <p:spPr>
          <a:xfrm>
            <a:off x="10103564" y="6165891"/>
            <a:ext cx="2088436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440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quenza tempora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2FEDE488-304D-8F7B-7181-CB5794855926}"/>
              </a:ext>
            </a:extLst>
          </p:cNvPr>
          <p:cNvCxnSpPr>
            <a:cxnSpLocks/>
          </p:cNvCxnSpPr>
          <p:nvPr userDrawn="1"/>
        </p:nvCxnSpPr>
        <p:spPr>
          <a:xfrm>
            <a:off x="1565155" y="1983947"/>
            <a:ext cx="10626845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73152"/>
            <a:ext cx="3227832" cy="969264"/>
          </a:xfr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2" name="Segnaposto immagine 31">
            <a:extLst>
              <a:ext uri="{FF2B5EF4-FFF2-40B4-BE49-F238E27FC236}">
                <a16:creationId xmlns:a16="http://schemas.microsoft.com/office/drawing/2014/main" id="{87F13219-232C-C38C-7D86-D48FAC7D827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94360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19" name="Segnaposto testo 2">
            <a:extLst>
              <a:ext uri="{FF2B5EF4-FFF2-40B4-BE49-F238E27FC236}">
                <a16:creationId xmlns:a16="http://schemas.microsoft.com/office/drawing/2014/main" id="{CB1722C2-4C66-F8BA-B3DD-6199116EFB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1206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testo 2">
            <a:extLst>
              <a:ext uri="{FF2B5EF4-FFF2-40B4-BE49-F238E27FC236}">
                <a16:creationId xmlns:a16="http://schemas.microsoft.com/office/drawing/2014/main" id="{68F906E4-47B1-BEE5-E30F-146C6869BF2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51206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3" name="Segnaposto immagine 31">
            <a:extLst>
              <a:ext uri="{FF2B5EF4-FFF2-40B4-BE49-F238E27FC236}">
                <a16:creationId xmlns:a16="http://schemas.microsoft.com/office/drawing/2014/main" id="{F8C639A8-0897-2015-9829-94E98335DF2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017520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id="{EEF857FA-9C5E-BED3-1ABB-A734EE39340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2916936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6" name="Segnaposto testo 2">
            <a:extLst>
              <a:ext uri="{FF2B5EF4-FFF2-40B4-BE49-F238E27FC236}">
                <a16:creationId xmlns:a16="http://schemas.microsoft.com/office/drawing/2014/main" id="{5C6EFDC5-2080-3126-AB93-FB89817B2C2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2916936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4" name="Segnaposto immagine 31">
            <a:extLst>
              <a:ext uri="{FF2B5EF4-FFF2-40B4-BE49-F238E27FC236}">
                <a16:creationId xmlns:a16="http://schemas.microsoft.com/office/drawing/2014/main" id="{6CBA6ABC-D5D1-9758-59EA-8DE549CC612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440680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2" name="Segnaposto testo 2">
            <a:extLst>
              <a:ext uri="{FF2B5EF4-FFF2-40B4-BE49-F238E27FC236}">
                <a16:creationId xmlns:a16="http://schemas.microsoft.com/office/drawing/2014/main" id="{F990F14B-1D1F-AA8D-BB23-FA8F7EEF66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35838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7" name="Segnaposto testo 2">
            <a:extLst>
              <a:ext uri="{FF2B5EF4-FFF2-40B4-BE49-F238E27FC236}">
                <a16:creationId xmlns:a16="http://schemas.microsoft.com/office/drawing/2014/main" id="{D6CD9CDA-E122-F6EB-30B5-26D7E17771A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535838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5" name="Segnaposto immagine 31">
            <a:extLst>
              <a:ext uri="{FF2B5EF4-FFF2-40B4-BE49-F238E27FC236}">
                <a16:creationId xmlns:a16="http://schemas.microsoft.com/office/drawing/2014/main" id="{8AC38C98-F011-6729-EA3D-B9F72D88DBB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744968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3" name="Segnaposto testo 2">
            <a:extLst>
              <a:ext uri="{FF2B5EF4-FFF2-40B4-BE49-F238E27FC236}">
                <a16:creationId xmlns:a16="http://schemas.microsoft.com/office/drawing/2014/main" id="{01D32DAF-E8E7-6294-0961-BC9CCFB6F413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764438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8" name="Segnaposto testo 2">
            <a:extLst>
              <a:ext uri="{FF2B5EF4-FFF2-40B4-BE49-F238E27FC236}">
                <a16:creationId xmlns:a16="http://schemas.microsoft.com/office/drawing/2014/main" id="{C9875650-BD0D-32C5-3819-F8C14365B414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764438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6" name="Segnaposto immagine 31">
            <a:extLst>
              <a:ext uri="{FF2B5EF4-FFF2-40B4-BE49-F238E27FC236}">
                <a16:creationId xmlns:a16="http://schemas.microsoft.com/office/drawing/2014/main" id="{40E68EB8-B0D8-E5D4-CE19-45219E4D703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204704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0" name="Segnaposto testo 4">
            <a:extLst>
              <a:ext uri="{FF2B5EF4-FFF2-40B4-BE49-F238E27FC236}">
                <a16:creationId xmlns:a16="http://schemas.microsoft.com/office/drawing/2014/main" id="{7D1D0610-E513-F5EA-0393-622F692CA0F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011326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5" name="Segnaposto testo 4">
            <a:extLst>
              <a:ext uri="{FF2B5EF4-FFF2-40B4-BE49-F238E27FC236}">
                <a16:creationId xmlns:a16="http://schemas.microsoft.com/office/drawing/2014/main" id="{3BF37293-4E33-5570-29ED-04EB525DD1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1326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DEEA677E-8DEA-5E75-BA4B-23D1BA7F8E99}"/>
              </a:ext>
            </a:extLst>
          </p:cNvPr>
          <p:cNvCxnSpPr>
            <a:cxnSpLocks/>
          </p:cNvCxnSpPr>
          <p:nvPr userDrawn="1"/>
        </p:nvCxnSpPr>
        <p:spPr>
          <a:xfrm>
            <a:off x="7024914" y="522548"/>
            <a:ext cx="5167086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3B3319DB-4A46-5428-C6CC-D0751895D66F}"/>
              </a:ext>
            </a:extLst>
          </p:cNvPr>
          <p:cNvCxnSpPr>
            <a:cxnSpLocks/>
          </p:cNvCxnSpPr>
          <p:nvPr userDrawn="1"/>
        </p:nvCxnSpPr>
        <p:spPr>
          <a:xfrm>
            <a:off x="0" y="5757057"/>
            <a:ext cx="8504858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262B810B-B523-F767-647B-12432989B2E9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egnaposto testo 16">
            <a:extLst>
              <a:ext uri="{FF2B5EF4-FFF2-40B4-BE49-F238E27FC236}">
                <a16:creationId xmlns:a16="http://schemas.microsoft.com/office/drawing/2014/main" id="{2A089CB3-1FD6-52E9-890B-0C5EC799D8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36655" y="5143104"/>
            <a:ext cx="3355345" cy="1252728"/>
          </a:xfrm>
        </p:spPr>
        <p:txBody>
          <a:bodyPr rtlCol="0" anchor="ctr"/>
          <a:lstStyle>
            <a:lvl1pPr marL="0" indent="0">
              <a:buNone/>
              <a:defRPr lang="it-IT" sz="4000">
                <a:solidFill>
                  <a:schemeClr val="accent1"/>
                </a:solidFill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1961278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50672C-3B98-424B-3047-A14FF403A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344" y="36576"/>
            <a:ext cx="5294376" cy="969264"/>
          </a:xfrm>
        </p:spPr>
        <p:txBody>
          <a:bodyPr rtlCol="0"/>
          <a:lstStyle>
            <a:lvl1pPr>
              <a:lnSpc>
                <a:spcPct val="100000"/>
              </a:lnSpc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22" name="Segnaposto immagine 20">
            <a:extLst>
              <a:ext uri="{FF2B5EF4-FFF2-40B4-BE49-F238E27FC236}">
                <a16:creationId xmlns:a16="http://schemas.microsoft.com/office/drawing/2014/main" id="{656258F0-1496-C756-9648-B7772E2B11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4501" y="1592221"/>
            <a:ext cx="5207000" cy="4292599"/>
          </a:xfrm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FontTx/>
              <a:buNone/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399D7D-8B9F-47AD-ACF1-0FAA4506900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565392" y="740664"/>
            <a:ext cx="5157787" cy="466344"/>
          </a:xfrm>
        </p:spPr>
        <p:txBody>
          <a:bodyPr rtlCol="0" anchor="ctr"/>
          <a:lstStyle>
            <a:lvl1pPr marL="0" indent="0"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D2E9DC0-11F7-BF92-00BF-7C7E94670C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65392" y="1417320"/>
            <a:ext cx="5157787" cy="2029968"/>
          </a:xfrm>
        </p:spPr>
        <p:txBody>
          <a:bodyPr rtlCol="0"/>
          <a:lstStyle>
            <a:lvl1pPr>
              <a:lnSpc>
                <a:spcPct val="100000"/>
              </a:lnSpc>
              <a:spcBef>
                <a:spcPts val="1800"/>
              </a:spcBef>
              <a:defRPr lang="it-IT" sz="1800">
                <a:solidFill>
                  <a:schemeClr val="accent1"/>
                </a:solidFill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lang="it-IT" sz="1600">
                <a:solidFill>
                  <a:schemeClr val="accent1"/>
                </a:solidFill>
              </a:defRPr>
            </a:lvl2pPr>
            <a:lvl3pPr>
              <a:lnSpc>
                <a:spcPct val="100000"/>
              </a:lnSpc>
              <a:spcBef>
                <a:spcPts val="600"/>
              </a:spcBef>
              <a:defRPr lang="it-IT" sz="1400">
                <a:solidFill>
                  <a:schemeClr val="accent1"/>
                </a:solidFill>
              </a:defRPr>
            </a:lvl3pPr>
            <a:lvl4pPr>
              <a:lnSpc>
                <a:spcPct val="100000"/>
              </a:lnSpc>
              <a:spcBef>
                <a:spcPts val="600"/>
              </a:spcBef>
              <a:defRPr lang="it-IT" sz="1200"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Bef>
                <a:spcPts val="600"/>
              </a:spcBef>
              <a:defRPr lang="it-IT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A110F4B-383C-979A-7C67-60731A902CCF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565392" y="3941064"/>
            <a:ext cx="5183188" cy="466344"/>
          </a:xfrm>
        </p:spPr>
        <p:txBody>
          <a:bodyPr rtlCol="0" anchor="ctr"/>
          <a:lstStyle>
            <a:lvl1pPr marL="0" indent="0">
              <a:buNone/>
              <a:defRPr lang="it-IT"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58E51B-C92F-F9B7-5D67-2EE0685CCF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65392" y="4485555"/>
            <a:ext cx="5183188" cy="1197864"/>
          </a:xfrm>
        </p:spPr>
        <p:txBody>
          <a:bodyPr rtlCol="0"/>
          <a:lstStyle>
            <a:lvl1pPr>
              <a:lnSpc>
                <a:spcPct val="100000"/>
              </a:lnSpc>
              <a:spcBef>
                <a:spcPts val="1800"/>
              </a:spcBef>
              <a:defRPr lang="it-IT" sz="1800">
                <a:solidFill>
                  <a:schemeClr val="accent1"/>
                </a:solidFill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lang="it-IT" sz="1600">
                <a:solidFill>
                  <a:schemeClr val="accent1"/>
                </a:solidFill>
              </a:defRPr>
            </a:lvl2pPr>
            <a:lvl3pPr>
              <a:lnSpc>
                <a:spcPct val="100000"/>
              </a:lnSpc>
              <a:spcBef>
                <a:spcPts val="600"/>
              </a:spcBef>
              <a:defRPr lang="it-IT" sz="1400">
                <a:solidFill>
                  <a:schemeClr val="accent1"/>
                </a:solidFill>
              </a:defRPr>
            </a:lvl3pPr>
            <a:lvl4pPr>
              <a:lnSpc>
                <a:spcPct val="100000"/>
              </a:lnSpc>
              <a:spcBef>
                <a:spcPts val="600"/>
              </a:spcBef>
              <a:defRPr lang="it-IT" sz="1200"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Bef>
                <a:spcPts val="600"/>
              </a:spcBef>
              <a:defRPr lang="it-IT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F376A9B-4626-290B-917F-B57D35120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147E33F-E2CD-B99B-7A79-CDC2550A1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427C822-3603-1035-6BD5-07AEADACE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BE816DB4-C374-189A-F1F8-5F1B43EC2B71}"/>
              </a:ext>
            </a:extLst>
          </p:cNvPr>
          <p:cNvCxnSpPr>
            <a:cxnSpLocks/>
          </p:cNvCxnSpPr>
          <p:nvPr userDrawn="1"/>
        </p:nvCxnSpPr>
        <p:spPr>
          <a:xfrm>
            <a:off x="0" y="1037557"/>
            <a:ext cx="6096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4FEC7540-FB09-0AE1-04FF-3706800F4DB6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6000" y="0"/>
            <a:ext cx="0" cy="6439485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D69421D4-0B4D-95CB-4FCB-E139DCBAD9BB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848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contenut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>
            <a:extLst>
              <a:ext uri="{FF2B5EF4-FFF2-40B4-BE49-F238E27FC236}">
                <a16:creationId xmlns:a16="http://schemas.microsoft.com/office/drawing/2014/main" id="{1B0F0B75-DD75-7194-E40A-3AA5DD203B15}"/>
              </a:ext>
            </a:extLst>
          </p:cNvPr>
          <p:cNvSpPr/>
          <p:nvPr userDrawn="1"/>
        </p:nvSpPr>
        <p:spPr>
          <a:xfrm>
            <a:off x="3886830" y="1031243"/>
            <a:ext cx="7906804" cy="54062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AEB85F28-9AE2-01CA-E801-96F2F2ACC4FE}"/>
              </a:ext>
            </a:extLst>
          </p:cNvPr>
          <p:cNvSpPr/>
          <p:nvPr userDrawn="1"/>
        </p:nvSpPr>
        <p:spPr>
          <a:xfrm>
            <a:off x="409046" y="1042071"/>
            <a:ext cx="3455590" cy="53954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64008"/>
            <a:ext cx="8165592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id="{77B3A0F7-4877-4804-831D-E094CB4C49B3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67512" y="1673352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3F374C-57DC-E207-D494-6986428A2D6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1307592"/>
            <a:ext cx="7598664" cy="1197864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15" name="Segnaposto testo 4">
            <a:extLst>
              <a:ext uri="{FF2B5EF4-FFF2-40B4-BE49-F238E27FC236}">
                <a16:creationId xmlns:a16="http://schemas.microsoft.com/office/drawing/2014/main" id="{5160F9ED-11F2-C22D-919C-AD28524B13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3452264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8C5B491A-910D-96D7-7910-D672B631333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123102" y="3086504"/>
            <a:ext cx="7598664" cy="1197864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22" name="Segnaposto testo 4">
            <a:extLst>
              <a:ext uri="{FF2B5EF4-FFF2-40B4-BE49-F238E27FC236}">
                <a16:creationId xmlns:a16="http://schemas.microsoft.com/office/drawing/2014/main" id="{C7845D54-C197-EEDA-099F-45ED6EC803C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67512" y="5288457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B00C50B6-D96C-CEAF-4897-329D7DBC41E1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14800" y="4922697"/>
            <a:ext cx="7598664" cy="1197864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B8A273E5-D639-4F22-9056-01A62C38E224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3869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596F1646-E658-90F3-D203-86B50D2F5DEF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8793165-641B-DB78-F1A5-573C6041DE9A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B4121FCC-C1AD-FD70-0727-3D611AEFAAD4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23890A2E-4E9B-29B4-124F-FBBCB462EB7C}"/>
              </a:ext>
            </a:extLst>
          </p:cNvPr>
          <p:cNvCxnSpPr>
            <a:cxnSpLocks/>
          </p:cNvCxnSpPr>
          <p:nvPr userDrawn="1"/>
        </p:nvCxnSpPr>
        <p:spPr>
          <a:xfrm>
            <a:off x="398366" y="2767098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3256AAD6-732C-A795-FCB1-69CE94E3F1C4}"/>
              </a:ext>
            </a:extLst>
          </p:cNvPr>
          <p:cNvCxnSpPr>
            <a:cxnSpLocks/>
          </p:cNvCxnSpPr>
          <p:nvPr userDrawn="1"/>
        </p:nvCxnSpPr>
        <p:spPr>
          <a:xfrm>
            <a:off x="398366" y="4603773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F2162417-AD43-4C6C-A3F2-EC7D979B702A}"/>
              </a:ext>
            </a:extLst>
          </p:cNvPr>
          <p:cNvCxnSpPr>
            <a:cxnSpLocks/>
          </p:cNvCxnSpPr>
          <p:nvPr userDrawn="1"/>
        </p:nvCxnSpPr>
        <p:spPr>
          <a:xfrm flipV="1">
            <a:off x="3864636" y="1031243"/>
            <a:ext cx="0" cy="540724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348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A5A4D4F6-5B85-FBD0-E507-B32E94BF2066}"/>
              </a:ext>
            </a:extLst>
          </p:cNvPr>
          <p:cNvSpPr/>
          <p:nvPr userDrawn="1"/>
        </p:nvSpPr>
        <p:spPr>
          <a:xfrm>
            <a:off x="3886830" y="1031243"/>
            <a:ext cx="7906804" cy="54062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FD7666C5-50ED-BD11-EBB3-5068C0F8FE27}"/>
              </a:ext>
            </a:extLst>
          </p:cNvPr>
          <p:cNvSpPr/>
          <p:nvPr userDrawn="1"/>
        </p:nvSpPr>
        <p:spPr>
          <a:xfrm>
            <a:off x="409046" y="1042071"/>
            <a:ext cx="3455590" cy="53954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/>
          </a:p>
        </p:txBody>
      </p:sp>
      <p:sp>
        <p:nvSpPr>
          <p:cNvPr id="23" name="Titolo 1">
            <a:extLst>
              <a:ext uri="{FF2B5EF4-FFF2-40B4-BE49-F238E27FC236}">
                <a16:creationId xmlns:a16="http://schemas.microsoft.com/office/drawing/2014/main" id="{2EAF0B87-8A17-7C9D-202E-F0AC8A920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64008"/>
            <a:ext cx="8165592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4" name="Segnaposto testo 2">
            <a:extLst>
              <a:ext uri="{FF2B5EF4-FFF2-40B4-BE49-F238E27FC236}">
                <a16:creationId xmlns:a16="http://schemas.microsoft.com/office/drawing/2014/main" id="{C766325D-8175-9B95-4BB6-87E3195AAD33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67512" y="2155720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contenuto 2">
            <a:extLst>
              <a:ext uri="{FF2B5EF4-FFF2-40B4-BE49-F238E27FC236}">
                <a16:creationId xmlns:a16="http://schemas.microsoft.com/office/drawing/2014/main" id="{5F9AFE21-B015-59CC-B869-6CA584CD87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1283336"/>
            <a:ext cx="7598664" cy="2211112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35" name="Segnaposto testo 4">
            <a:extLst>
              <a:ext uri="{FF2B5EF4-FFF2-40B4-BE49-F238E27FC236}">
                <a16:creationId xmlns:a16="http://schemas.microsoft.com/office/drawing/2014/main" id="{81CCD754-FDAD-02A0-CC23-AE197F4DA1B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67512" y="4856116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 b="0"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DA3CBCD-145A-E531-00B6-F66E3BB91D36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14800" y="3983732"/>
            <a:ext cx="7598664" cy="2211112"/>
          </a:xfrm>
        </p:spPr>
        <p:txBody>
          <a:bodyPr rtlCol="0" anchor="ctr"/>
          <a:lstStyle>
            <a:lvl1pPr marL="283464">
              <a:lnSpc>
                <a:spcPct val="100000"/>
              </a:lnSpc>
              <a:spcBef>
                <a:spcPts val="0"/>
              </a:spcBef>
              <a:defRPr lang="it-IT" sz="1800"/>
            </a:lvl1pPr>
            <a:lvl2pPr>
              <a:lnSpc>
                <a:spcPct val="100000"/>
              </a:lnSpc>
              <a:spcBef>
                <a:spcPts val="0"/>
              </a:spcBef>
              <a:defRPr lang="it-IT" sz="1600"/>
            </a:lvl2pPr>
            <a:lvl3pPr>
              <a:lnSpc>
                <a:spcPct val="100000"/>
              </a:lnSpc>
              <a:spcBef>
                <a:spcPts val="0"/>
              </a:spcBef>
              <a:defRPr lang="it-IT" sz="1400"/>
            </a:lvl3pPr>
            <a:lvl4pPr>
              <a:lnSpc>
                <a:spcPct val="100000"/>
              </a:lnSpc>
              <a:spcBef>
                <a:spcPts val="0"/>
              </a:spcBef>
              <a:defRPr lang="it-IT" sz="1200"/>
            </a:lvl4pPr>
            <a:lvl5pPr>
              <a:lnSpc>
                <a:spcPct val="100000"/>
              </a:lnSpc>
              <a:spcBef>
                <a:spcPts val="0"/>
              </a:spcBef>
              <a:defRPr lang="it-IT" sz="1200"/>
            </a:lvl5pPr>
          </a:lstStyle>
          <a:p>
            <a:pPr lvl="0" rtl="0"/>
            <a:r>
              <a:rPr lang="it-IT" noProof="0" dirty="0"/>
              <a:t>Fare clic per modificare lo stile del titolo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27" name="Segnaposto numero diapositiva 5">
            <a:extLst>
              <a:ext uri="{FF2B5EF4-FFF2-40B4-BE49-F238E27FC236}">
                <a16:creationId xmlns:a16="http://schemas.microsoft.com/office/drawing/2014/main" id="{C8C7A88B-B5E6-DF17-298C-3F1D6F2BB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sp>
        <p:nvSpPr>
          <p:cNvPr id="26" name="Segnaposto piè di pagina 4">
            <a:extLst>
              <a:ext uri="{FF2B5EF4-FFF2-40B4-BE49-F238E27FC236}">
                <a16:creationId xmlns:a16="http://schemas.microsoft.com/office/drawing/2014/main" id="{F6BF98F2-CC55-EA67-AFEB-3B9BDA92B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25" name="Segnaposto data 3">
            <a:extLst>
              <a:ext uri="{FF2B5EF4-FFF2-40B4-BE49-F238E27FC236}">
                <a16:creationId xmlns:a16="http://schemas.microsoft.com/office/drawing/2014/main" id="{80D6DCDD-07F4-F7F0-12E1-CAF3B5CCCE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22471" y="6517634"/>
            <a:ext cx="950260" cy="274320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F526EBCF-823D-784A-BF8D-A377758CEB81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3869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9D6E25F4-4D19-CCBB-9F09-7369C86AAD57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56A4D074-D2CA-D6E0-115B-1CEDA471F0F3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DB039A31-257E-2036-4142-307DD91B05C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139C06B9-E1A2-A881-C800-86FBB69963F9}"/>
              </a:ext>
            </a:extLst>
          </p:cNvPr>
          <p:cNvCxnSpPr>
            <a:cxnSpLocks/>
          </p:cNvCxnSpPr>
          <p:nvPr userDrawn="1"/>
        </p:nvCxnSpPr>
        <p:spPr>
          <a:xfrm>
            <a:off x="398366" y="3739090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diritto 32">
            <a:extLst>
              <a:ext uri="{FF2B5EF4-FFF2-40B4-BE49-F238E27FC236}">
                <a16:creationId xmlns:a16="http://schemas.microsoft.com/office/drawing/2014/main" id="{DDDBBDAB-1770-6117-02A2-DF798EAD6320}"/>
              </a:ext>
            </a:extLst>
          </p:cNvPr>
          <p:cNvCxnSpPr>
            <a:cxnSpLocks/>
          </p:cNvCxnSpPr>
          <p:nvPr userDrawn="1"/>
        </p:nvCxnSpPr>
        <p:spPr>
          <a:xfrm flipV="1">
            <a:off x="3864636" y="1031243"/>
            <a:ext cx="0" cy="540724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785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epilogo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3872" y="4389120"/>
            <a:ext cx="4709160" cy="1645920"/>
          </a:xfrm>
        </p:spPr>
        <p:txBody>
          <a:bodyPr rtlCol="0"/>
          <a:lstStyle>
            <a:lvl1pPr algn="ctr">
              <a:defRPr lang="it-IT" sz="720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23" name="Segnaposto contenuto 2">
            <a:extLst>
              <a:ext uri="{FF2B5EF4-FFF2-40B4-BE49-F238E27FC236}">
                <a16:creationId xmlns:a16="http://schemas.microsoft.com/office/drawing/2014/main" id="{FD728F67-F092-A253-7F58-A329D8F43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1680" y="2130552"/>
            <a:ext cx="8165592" cy="1755648"/>
          </a:xfr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it-IT" sz="1800">
                <a:solidFill>
                  <a:schemeClr val="accent1"/>
                </a:solidFill>
              </a:defRPr>
            </a:lvl1pPr>
            <a:lvl2pPr marL="566928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600">
                <a:solidFill>
                  <a:schemeClr val="accent1"/>
                </a:solidFill>
              </a:defRPr>
            </a:lvl2pPr>
            <a:lvl3pPr marL="850392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400">
                <a:solidFill>
                  <a:schemeClr val="accent1"/>
                </a:solidFill>
              </a:defRPr>
            </a:lvl3pPr>
            <a:lvl4pPr marL="1133856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200">
                <a:solidFill>
                  <a:schemeClr val="accent1"/>
                </a:solidFill>
              </a:defRPr>
            </a:lvl4pPr>
            <a:lvl5pPr marL="1417320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B9E5CB43-9C58-7065-8F71-3D1335DCA2E8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tangolo 17">
            <a:extLst>
              <a:ext uri="{FF2B5EF4-FFF2-40B4-BE49-F238E27FC236}">
                <a16:creationId xmlns:a16="http://schemas.microsoft.com/office/drawing/2014/main" id="{D7C51743-4A18-4275-9C86-2A02654EB16B}"/>
              </a:ext>
            </a:extLst>
          </p:cNvPr>
          <p:cNvSpPr/>
          <p:nvPr userDrawn="1"/>
        </p:nvSpPr>
        <p:spPr>
          <a:xfrm>
            <a:off x="1509823" y="1188365"/>
            <a:ext cx="9172353" cy="4481269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 noProof="0"/>
          </a:p>
        </p:txBody>
      </p: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50105206-25D5-CAFF-D01A-6C366A0DDD06}"/>
              </a:ext>
            </a:extLst>
          </p:cNvPr>
          <p:cNvCxnSpPr>
            <a:cxnSpLocks/>
          </p:cNvCxnSpPr>
          <p:nvPr userDrawn="1"/>
        </p:nvCxnSpPr>
        <p:spPr>
          <a:xfrm>
            <a:off x="0" y="5208047"/>
            <a:ext cx="5457371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F568D0A6-8634-2DEB-AE13-929FDDFD954E}"/>
              </a:ext>
            </a:extLst>
          </p:cNvPr>
          <p:cNvCxnSpPr>
            <a:cxnSpLocks/>
          </p:cNvCxnSpPr>
          <p:nvPr userDrawn="1"/>
        </p:nvCxnSpPr>
        <p:spPr>
          <a:xfrm>
            <a:off x="10546079" y="5220132"/>
            <a:ext cx="1645921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7668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zi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5544" y="731520"/>
            <a:ext cx="5952744" cy="1645920"/>
          </a:xfrm>
        </p:spPr>
        <p:txBody>
          <a:bodyPr rtlCol="0"/>
          <a:lstStyle>
            <a:lvl1pPr algn="l">
              <a:defRPr lang="it-IT" sz="72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20" name="Segnaposto immagine 19">
            <a:extLst>
              <a:ext uri="{FF2B5EF4-FFF2-40B4-BE49-F238E27FC236}">
                <a16:creationId xmlns:a16="http://schemas.microsoft.com/office/drawing/2014/main" id="{2AA6941D-E239-2A54-E6C1-1574E59717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72540" cy="6858000"/>
          </a:xfrm>
          <a:ln w="15875">
            <a:solidFill>
              <a:schemeClr val="tx1"/>
            </a:solidFill>
          </a:ln>
        </p:spPr>
        <p:txBody>
          <a:bodyPr rtlCol="0" anchor="ctr"/>
          <a:lstStyle>
            <a:lvl1pPr marL="0" indent="0" algn="ctr">
              <a:buNone/>
              <a:defRPr lang="it-IT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644C3332-D605-38F6-7D05-D7B329747768}"/>
              </a:ext>
            </a:extLst>
          </p:cNvPr>
          <p:cNvCxnSpPr>
            <a:cxnSpLocks/>
          </p:cNvCxnSpPr>
          <p:nvPr userDrawn="1"/>
        </p:nvCxnSpPr>
        <p:spPr>
          <a:xfrm>
            <a:off x="4863079" y="4150757"/>
            <a:ext cx="732892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7B2C081-8C69-001E-872F-68A1B1E48B94}"/>
              </a:ext>
            </a:extLst>
          </p:cNvPr>
          <p:cNvCxnSpPr>
            <a:cxnSpLocks/>
          </p:cNvCxnSpPr>
          <p:nvPr userDrawn="1"/>
        </p:nvCxnSpPr>
        <p:spPr>
          <a:xfrm>
            <a:off x="4872540" y="5515589"/>
            <a:ext cx="732892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D5613557-EA43-56E7-5DE1-8A9813B2D7EB}"/>
              </a:ext>
            </a:extLst>
          </p:cNvPr>
          <p:cNvCxnSpPr>
            <a:cxnSpLocks/>
          </p:cNvCxnSpPr>
          <p:nvPr userDrawn="1"/>
        </p:nvCxnSpPr>
        <p:spPr>
          <a:xfrm>
            <a:off x="4872540" y="2766534"/>
            <a:ext cx="732892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egnaposto testo 21">
            <a:extLst>
              <a:ext uri="{FF2B5EF4-FFF2-40B4-BE49-F238E27FC236}">
                <a16:creationId xmlns:a16="http://schemas.microsoft.com/office/drawing/2014/main" id="{0CA79F44-DB47-D961-5554-E6CEF0F31D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95545" y="3191256"/>
            <a:ext cx="5953506" cy="73152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lang="it-IT" sz="2400" baseline="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3" name="Segnaposto testo 21">
            <a:extLst>
              <a:ext uri="{FF2B5EF4-FFF2-40B4-BE49-F238E27FC236}">
                <a16:creationId xmlns:a16="http://schemas.microsoft.com/office/drawing/2014/main" id="{D8CB894C-EA47-EEFE-AB8C-A9B9B10EDF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94782" y="4498848"/>
            <a:ext cx="5953506" cy="73152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lang="it-IT" sz="2400" baseline="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testo 21">
            <a:extLst>
              <a:ext uri="{FF2B5EF4-FFF2-40B4-BE49-F238E27FC236}">
                <a16:creationId xmlns:a16="http://schemas.microsoft.com/office/drawing/2014/main" id="{B3C09B13-9367-B435-A76A-9DBB1332FC5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94782" y="5797296"/>
            <a:ext cx="5953506" cy="73152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lang="it-IT" sz="2400" baseline="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1614101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olo 1">
            <a:extLst>
              <a:ext uri="{FF2B5EF4-FFF2-40B4-BE49-F238E27FC236}">
                <a16:creationId xmlns:a16="http://schemas.microsoft.com/office/drawing/2014/main" id="{F77913A3-071A-44D9-E59A-B9C86D99F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54864"/>
            <a:ext cx="8165592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9A67C02-F658-3749-9924-99BDA9C11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B7120C0-232E-AD3B-138D-B65A7AD49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Filologia Romanza| Introduzione parte prima</a:t>
            </a: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110ABD4-B26A-0940-A80F-399F8FCAD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2024/25</a:t>
            </a:r>
            <a:endParaRPr lang="it-IT" dirty="0"/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394864F6-8550-2BFC-DC03-2BB296DF2E95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3195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4D95A92E-7815-7546-3201-42AEFA654F4C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FF23430-1681-F3A4-F071-7C338746014B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47B44D2F-F976-B752-100E-E994C9F0206A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943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DAC1505-F26B-3039-38E3-3A7F7CC7F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62C2A94-01A4-034C-9AE7-87CF12383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E45BEB7-6CEE-98EF-C00B-19BF6407E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74912249-F431-4F6C-4213-30FF47C81741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018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5544" y="0"/>
            <a:ext cx="4370832" cy="2194560"/>
          </a:xfrm>
        </p:spPr>
        <p:txBody>
          <a:bodyPr rtlCol="0"/>
          <a:lstStyle>
            <a:lvl1pPr algn="l">
              <a:defRPr lang="it-IT" sz="72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13" name="Segnaposto immagine 12">
            <a:extLst>
              <a:ext uri="{FF2B5EF4-FFF2-40B4-BE49-F238E27FC236}">
                <a16:creationId xmlns:a16="http://schemas.microsoft.com/office/drawing/2014/main" id="{54A61420-31F3-2DF5-A319-19A8896350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810"/>
            <a:ext cx="4856184" cy="6850379"/>
          </a:xfrm>
          <a:ln w="15875">
            <a:solidFill>
              <a:schemeClr val="tx1"/>
            </a:solidFill>
          </a:ln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3F374C-57DC-E207-D494-6986428A2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6185" y="2212849"/>
            <a:ext cx="7335814" cy="4645152"/>
          </a:xfrm>
        </p:spPr>
        <p:txBody>
          <a:bodyPr rtlCol="0"/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616354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immagine 7">
            <a:extLst>
              <a:ext uri="{FF2B5EF4-FFF2-40B4-BE49-F238E27FC236}">
                <a16:creationId xmlns:a16="http://schemas.microsoft.com/office/drawing/2014/main" id="{F32D5F1B-4B4F-5C42-0EFC-AE54D2C4EC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accent2">
              <a:lumMod val="40000"/>
              <a:lumOff val="60000"/>
            </a:schemeClr>
          </a:solidFill>
        </p:spPr>
        <p:txBody>
          <a:bodyPr rtlCol="0"/>
          <a:lstStyle>
            <a:lvl1pPr marL="0" indent="0">
              <a:buNone/>
              <a:defRPr lang="it-IT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E63A1AE-C2A2-3984-EE25-E51E8DD65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760" y="1188720"/>
            <a:ext cx="9171432" cy="4480560"/>
          </a:xfrm>
          <a:ln w="15875">
            <a:solidFill>
              <a:schemeClr val="accent1"/>
            </a:solidFill>
          </a:ln>
        </p:spPr>
        <p:txBody>
          <a:bodyPr lIns="365760" bIns="640080" rtlCol="0" anchor="ctr"/>
          <a:lstStyle>
            <a:lvl1pPr>
              <a:defRPr lang="it-IT" sz="720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27A141F-6D41-3734-9073-FB0B24ECBB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5976" y="5102352"/>
            <a:ext cx="2889504" cy="365760"/>
          </a:xfrm>
        </p:spPr>
        <p:txBody>
          <a:bodyPr rtlCol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800">
                <a:solidFill>
                  <a:schemeClr val="accent1"/>
                </a:solidFill>
              </a:defRPr>
            </a:lvl1pPr>
            <a:lvl2pPr marL="457200" indent="0">
              <a:buNone/>
              <a:defRPr lang="it-IT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it-IT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it-IT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94137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 con immagine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immagine 19">
            <a:extLst>
              <a:ext uri="{FF2B5EF4-FFF2-40B4-BE49-F238E27FC236}">
                <a16:creationId xmlns:a16="http://schemas.microsoft.com/office/drawing/2014/main" id="{B66CC86A-5147-8A3A-D69B-E3F6DBACAE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36301" y="928122"/>
            <a:ext cx="3251199" cy="5001754"/>
          </a:xfrm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0" y="1225296"/>
            <a:ext cx="4718304" cy="1645920"/>
          </a:xfrm>
        </p:spPr>
        <p:txBody>
          <a:bodyPr rtlCol="0"/>
          <a:lstStyle>
            <a:lvl1pPr>
              <a:defRPr lang="it-IT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3F374C-57DC-E207-D494-6986428A2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0" y="2898648"/>
            <a:ext cx="4370832" cy="2029968"/>
          </a:xfr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it-IT" sz="1800">
                <a:solidFill>
                  <a:schemeClr val="accent1"/>
                </a:solidFill>
              </a:defRPr>
            </a:lvl1pPr>
            <a:lvl2pPr marL="566928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600">
                <a:solidFill>
                  <a:schemeClr val="accent1"/>
                </a:solidFill>
              </a:defRPr>
            </a:lvl2pPr>
            <a:lvl3pPr marL="850392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400">
                <a:solidFill>
                  <a:schemeClr val="accent1"/>
                </a:solidFill>
              </a:defRPr>
            </a:lvl3pPr>
            <a:lvl4pPr marL="1133856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200">
                <a:solidFill>
                  <a:schemeClr val="accent1"/>
                </a:solidFill>
              </a:defRPr>
            </a:lvl4pPr>
            <a:lvl5pPr marL="1417320" indent="-283464">
              <a:lnSpc>
                <a:spcPct val="100000"/>
              </a:lnSpc>
              <a:buFont typeface="Wingdings" panose="05000000000000000000" pitchFamily="2" charset="2"/>
              <a:buChar char="§"/>
              <a:defRPr lang="it-IT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011CC225-384C-A7E8-AFBF-89D35684100D}"/>
              </a:ext>
            </a:extLst>
          </p:cNvPr>
          <p:cNvCxnSpPr>
            <a:cxnSpLocks/>
          </p:cNvCxnSpPr>
          <p:nvPr userDrawn="1"/>
        </p:nvCxnSpPr>
        <p:spPr>
          <a:xfrm>
            <a:off x="0" y="395159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959E07A8-FF17-EE00-CEAE-9071F30D748F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352F90E-8B45-B50A-6BB9-250D96DE376E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D3915D5E-49E8-33A0-1B5E-9B7880A4BC6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CE56D179-21F4-E208-F1F2-385E53DC3F00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6000" y="395159"/>
            <a:ext cx="0" cy="6044326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345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54864"/>
            <a:ext cx="8165592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3F374C-57DC-E207-D494-6986428A2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552" y="1444752"/>
            <a:ext cx="10287000" cy="4562856"/>
          </a:xfrm>
        </p:spPr>
        <p:txBody>
          <a:bodyPr rtlCol="0"/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61B47E35-6C3A-C32C-9037-4D421B7FAE15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3195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B8DBFA4F-F38F-EF0F-7457-5210BB03F444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568DEE4A-F4AB-FB9A-FDD7-3AFBB5A2740B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EC921DE1-D458-FC03-01B4-9ECBDF8B6F27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9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4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466344"/>
            <a:ext cx="3236976" cy="996696"/>
          </a:xfr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19" name="Segnaposto testo 2">
            <a:extLst>
              <a:ext uri="{FF2B5EF4-FFF2-40B4-BE49-F238E27FC236}">
                <a16:creationId xmlns:a16="http://schemas.microsoft.com/office/drawing/2014/main" id="{CB1722C2-4C66-F8BA-B3DD-6199116EFB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30936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id="{EEF857FA-9C5E-BED3-1ABB-A734EE39340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584448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2" name="Segnaposto testo 2">
            <a:extLst>
              <a:ext uri="{FF2B5EF4-FFF2-40B4-BE49-F238E27FC236}">
                <a16:creationId xmlns:a16="http://schemas.microsoft.com/office/drawing/2014/main" id="{F990F14B-1D1F-AA8D-BB23-FA8F7EEF66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83096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0" name="Segnaposto testo 4">
            <a:extLst>
              <a:ext uri="{FF2B5EF4-FFF2-40B4-BE49-F238E27FC236}">
                <a16:creationId xmlns:a16="http://schemas.microsoft.com/office/drawing/2014/main" id="{7D1D0610-E513-F5EA-0393-622F692CA0F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9528048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testo 2">
            <a:extLst>
              <a:ext uri="{FF2B5EF4-FFF2-40B4-BE49-F238E27FC236}">
                <a16:creationId xmlns:a16="http://schemas.microsoft.com/office/drawing/2014/main" id="{68F906E4-47B1-BEE5-E30F-146C6869BF2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30936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6" name="Segnaposto testo 2">
            <a:extLst>
              <a:ext uri="{FF2B5EF4-FFF2-40B4-BE49-F238E27FC236}">
                <a16:creationId xmlns:a16="http://schemas.microsoft.com/office/drawing/2014/main" id="{5C6EFDC5-2080-3126-AB93-FB89817B2C2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3584448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7" name="Segnaposto testo 2">
            <a:extLst>
              <a:ext uri="{FF2B5EF4-FFF2-40B4-BE49-F238E27FC236}">
                <a16:creationId xmlns:a16="http://schemas.microsoft.com/office/drawing/2014/main" id="{D6CD9CDA-E122-F6EB-30B5-26D7E17771A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483096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5" name="Segnaposto testo 4">
            <a:extLst>
              <a:ext uri="{FF2B5EF4-FFF2-40B4-BE49-F238E27FC236}">
                <a16:creationId xmlns:a16="http://schemas.microsoft.com/office/drawing/2014/main" id="{3BF37293-4E33-5570-29ED-04EB525DD1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528048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2" name="Segnaposto immagine 31">
            <a:extLst>
              <a:ext uri="{FF2B5EF4-FFF2-40B4-BE49-F238E27FC236}">
                <a16:creationId xmlns:a16="http://schemas.microsoft.com/office/drawing/2014/main" id="{87F13219-232C-C38C-7D86-D48FAC7D827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40664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3" name="Segnaposto immagine 31">
            <a:extLst>
              <a:ext uri="{FF2B5EF4-FFF2-40B4-BE49-F238E27FC236}">
                <a16:creationId xmlns:a16="http://schemas.microsoft.com/office/drawing/2014/main" id="{F8C639A8-0897-2015-9829-94E98335DF2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685032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4" name="Segnaposto immagine 31">
            <a:extLst>
              <a:ext uri="{FF2B5EF4-FFF2-40B4-BE49-F238E27FC236}">
                <a16:creationId xmlns:a16="http://schemas.microsoft.com/office/drawing/2014/main" id="{6CBA6ABC-D5D1-9758-59EA-8DE549CC612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601968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36" name="Segnaposto immagine 31">
            <a:extLst>
              <a:ext uri="{FF2B5EF4-FFF2-40B4-BE49-F238E27FC236}">
                <a16:creationId xmlns:a16="http://schemas.microsoft.com/office/drawing/2014/main" id="{40E68EB8-B0D8-E5D4-CE19-45219E4D703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546336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0E26C148-CFEE-21C0-96F3-EBC299FD2285}"/>
              </a:ext>
            </a:extLst>
          </p:cNvPr>
          <p:cNvCxnSpPr>
            <a:cxnSpLocks/>
          </p:cNvCxnSpPr>
          <p:nvPr userDrawn="1"/>
        </p:nvCxnSpPr>
        <p:spPr>
          <a:xfrm>
            <a:off x="6585357" y="2355475"/>
            <a:ext cx="1925203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65BFA673-0676-EDA2-B7AA-6FA05B486C17}"/>
              </a:ext>
            </a:extLst>
          </p:cNvPr>
          <p:cNvCxnSpPr>
            <a:cxnSpLocks/>
          </p:cNvCxnSpPr>
          <p:nvPr userDrawn="1"/>
        </p:nvCxnSpPr>
        <p:spPr>
          <a:xfrm>
            <a:off x="9628632" y="2361693"/>
            <a:ext cx="1929384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75B0A4BB-506D-F90C-BF18-B86999FDC27A}"/>
              </a:ext>
            </a:extLst>
          </p:cNvPr>
          <p:cNvCxnSpPr>
            <a:cxnSpLocks/>
          </p:cNvCxnSpPr>
          <p:nvPr userDrawn="1"/>
        </p:nvCxnSpPr>
        <p:spPr>
          <a:xfrm>
            <a:off x="729735" y="2354726"/>
            <a:ext cx="1929384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1E4F1002-8ECA-FF8D-84D1-D74BB9C00127}"/>
              </a:ext>
            </a:extLst>
          </p:cNvPr>
          <p:cNvCxnSpPr>
            <a:cxnSpLocks/>
          </p:cNvCxnSpPr>
          <p:nvPr userDrawn="1"/>
        </p:nvCxnSpPr>
        <p:spPr>
          <a:xfrm>
            <a:off x="3672459" y="2349116"/>
            <a:ext cx="1929384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C60493A2-A97C-AF3D-B912-358EF45F61BD}"/>
              </a:ext>
            </a:extLst>
          </p:cNvPr>
          <p:cNvCxnSpPr>
            <a:cxnSpLocks/>
          </p:cNvCxnSpPr>
          <p:nvPr userDrawn="1"/>
        </p:nvCxnSpPr>
        <p:spPr>
          <a:xfrm>
            <a:off x="5304971" y="929468"/>
            <a:ext cx="6887029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835BFB79-CBB3-07C6-9054-B6A67EB74CD0}"/>
              </a:ext>
            </a:extLst>
          </p:cNvPr>
          <p:cNvCxnSpPr>
            <a:cxnSpLocks/>
          </p:cNvCxnSpPr>
          <p:nvPr userDrawn="1"/>
        </p:nvCxnSpPr>
        <p:spPr>
          <a:xfrm>
            <a:off x="0" y="397080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92D070E1-5B92-2362-47F1-B8BCB4EFFA48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6930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8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112" y="192024"/>
            <a:ext cx="8165592" cy="722376"/>
          </a:xfrm>
        </p:spPr>
        <p:txBody>
          <a:bodyPr rtlCol="0"/>
          <a:lstStyle>
            <a:lvl1pPr algn="ctr"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2" name="Segnaposto immagine 31">
            <a:extLst>
              <a:ext uri="{FF2B5EF4-FFF2-40B4-BE49-F238E27FC236}">
                <a16:creationId xmlns:a16="http://schemas.microsoft.com/office/drawing/2014/main" id="{87F13219-232C-C38C-7D86-D48FAC7D827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101852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19" name="Segnaposto testo 2">
            <a:extLst>
              <a:ext uri="{FF2B5EF4-FFF2-40B4-BE49-F238E27FC236}">
                <a16:creationId xmlns:a16="http://schemas.microsoft.com/office/drawing/2014/main" id="{CB1722C2-4C66-F8BA-B3DD-6199116EFB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92124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4" name="Segnaposto testo 2">
            <a:extLst>
              <a:ext uri="{FF2B5EF4-FFF2-40B4-BE49-F238E27FC236}">
                <a16:creationId xmlns:a16="http://schemas.microsoft.com/office/drawing/2014/main" id="{68F906E4-47B1-BEE5-E30F-146C6869BF2D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1060704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1" name="Segnaposto immagine 31">
            <a:extLst>
              <a:ext uri="{FF2B5EF4-FFF2-40B4-BE49-F238E27FC236}">
                <a16:creationId xmlns:a16="http://schemas.microsoft.com/office/drawing/2014/main" id="{19E34216-9950-3FAF-F3B8-AB91DE926287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101852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45" name="Segnaposto testo 2">
            <a:extLst>
              <a:ext uri="{FF2B5EF4-FFF2-40B4-BE49-F238E27FC236}">
                <a16:creationId xmlns:a16="http://schemas.microsoft.com/office/drawing/2014/main" id="{C3F46F42-C5D7-B0CE-E3C5-46117B70A93B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978408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1" name="Segnaposto testo 2">
            <a:extLst>
              <a:ext uri="{FF2B5EF4-FFF2-40B4-BE49-F238E27FC236}">
                <a16:creationId xmlns:a16="http://schemas.microsoft.com/office/drawing/2014/main" id="{F01F58CE-C433-DC58-1D16-405DC2D82D88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1060704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3" name="Segnaposto immagine 31">
            <a:extLst>
              <a:ext uri="{FF2B5EF4-FFF2-40B4-BE49-F238E27FC236}">
                <a16:creationId xmlns:a16="http://schemas.microsoft.com/office/drawing/2014/main" id="{F8C639A8-0897-2015-9829-94E98335DF2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62764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id="{EEF857FA-9C5E-BED3-1ABB-A734EE39340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853036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6" name="Segnaposto testo 2">
            <a:extLst>
              <a:ext uri="{FF2B5EF4-FFF2-40B4-BE49-F238E27FC236}">
                <a16:creationId xmlns:a16="http://schemas.microsoft.com/office/drawing/2014/main" id="{5C6EFDC5-2080-3126-AB93-FB89817B2C2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3921616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5" name="Segnaposto immagine 31">
            <a:extLst>
              <a:ext uri="{FF2B5EF4-FFF2-40B4-BE49-F238E27FC236}">
                <a16:creationId xmlns:a16="http://schemas.microsoft.com/office/drawing/2014/main" id="{D8E671C2-9C83-AF2B-0C7A-D8CE1420463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962764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47" name="Segnaposto testo 2">
            <a:extLst>
              <a:ext uri="{FF2B5EF4-FFF2-40B4-BE49-F238E27FC236}">
                <a16:creationId xmlns:a16="http://schemas.microsoft.com/office/drawing/2014/main" id="{1E0C8150-95EC-3B89-D427-0C4AD56ABB9E}"/>
              </a:ext>
            </a:extLst>
          </p:cNvPr>
          <p:cNvSpPr>
            <a:spLocks noGrp="1"/>
          </p:cNvSpPr>
          <p:nvPr>
            <p:ph type="body" idx="37" hasCustomPrompt="1"/>
          </p:nvPr>
        </p:nvSpPr>
        <p:spPr>
          <a:xfrm>
            <a:off x="3839320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3" name="Segnaposto testo 2">
            <a:extLst>
              <a:ext uri="{FF2B5EF4-FFF2-40B4-BE49-F238E27FC236}">
                <a16:creationId xmlns:a16="http://schemas.microsoft.com/office/drawing/2014/main" id="{8B6CA730-8E8F-2283-CFDB-358748B1ED30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3921616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4" name="Segnaposto immagine 31">
            <a:extLst>
              <a:ext uri="{FF2B5EF4-FFF2-40B4-BE49-F238E27FC236}">
                <a16:creationId xmlns:a16="http://schemas.microsoft.com/office/drawing/2014/main" id="{6CBA6ABC-D5D1-9758-59EA-8DE549CC612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841853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2" name="Segnaposto testo 2">
            <a:extLst>
              <a:ext uri="{FF2B5EF4-FFF2-40B4-BE49-F238E27FC236}">
                <a16:creationId xmlns:a16="http://schemas.microsoft.com/office/drawing/2014/main" id="{F990F14B-1D1F-AA8D-BB23-FA8F7EEF66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32125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27" name="Segnaposto testo 2">
            <a:extLst>
              <a:ext uri="{FF2B5EF4-FFF2-40B4-BE49-F238E27FC236}">
                <a16:creationId xmlns:a16="http://schemas.microsoft.com/office/drawing/2014/main" id="{D6CD9CDA-E122-F6EB-30B5-26D7E17771A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800705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8" name="Segnaposto immagine 31">
            <a:extLst>
              <a:ext uri="{FF2B5EF4-FFF2-40B4-BE49-F238E27FC236}">
                <a16:creationId xmlns:a16="http://schemas.microsoft.com/office/drawing/2014/main" id="{385AF281-7DED-566C-E62C-76BBF2A795A8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841853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48" name="Segnaposto testo 2">
            <a:extLst>
              <a:ext uri="{FF2B5EF4-FFF2-40B4-BE49-F238E27FC236}">
                <a16:creationId xmlns:a16="http://schemas.microsoft.com/office/drawing/2014/main" id="{D1C2E707-78B6-51F1-8B2D-EA2147D58C21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6718409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44" name="Segnaposto testo 2">
            <a:extLst>
              <a:ext uri="{FF2B5EF4-FFF2-40B4-BE49-F238E27FC236}">
                <a16:creationId xmlns:a16="http://schemas.microsoft.com/office/drawing/2014/main" id="{9E91D85A-CBAB-980E-5BD9-3BCF8CEAC7EA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6800705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6" name="Segnaposto immagine 31">
            <a:extLst>
              <a:ext uri="{FF2B5EF4-FFF2-40B4-BE49-F238E27FC236}">
                <a16:creationId xmlns:a16="http://schemas.microsoft.com/office/drawing/2014/main" id="{40E68EB8-B0D8-E5D4-CE19-45219E4D703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685057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20" name="Segnaposto testo 4">
            <a:extLst>
              <a:ext uri="{FF2B5EF4-FFF2-40B4-BE49-F238E27FC236}">
                <a16:creationId xmlns:a16="http://schemas.microsoft.com/office/drawing/2014/main" id="{7D1D0610-E513-F5EA-0393-622F692CA0F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9575329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25" name="Segnaposto testo 4">
            <a:extLst>
              <a:ext uri="{FF2B5EF4-FFF2-40B4-BE49-F238E27FC236}">
                <a16:creationId xmlns:a16="http://schemas.microsoft.com/office/drawing/2014/main" id="{3BF37293-4E33-5570-29ED-04EB525DD1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643909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0" name="Segnaposto immagine 31">
            <a:extLst>
              <a:ext uri="{FF2B5EF4-FFF2-40B4-BE49-F238E27FC236}">
                <a16:creationId xmlns:a16="http://schemas.microsoft.com/office/drawing/2014/main" id="{5993608C-B818-3AD4-B4D3-28D2DF627D0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9685057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it-IT" sz="12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46" name="Segnaposto testo 4">
            <a:extLst>
              <a:ext uri="{FF2B5EF4-FFF2-40B4-BE49-F238E27FC236}">
                <a16:creationId xmlns:a16="http://schemas.microsoft.com/office/drawing/2014/main" id="{0E307E95-A0E7-5F5C-DFF3-F33EF29FFC3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561613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2" name="Segnaposto testo 4">
            <a:extLst>
              <a:ext uri="{FF2B5EF4-FFF2-40B4-BE49-F238E27FC236}">
                <a16:creationId xmlns:a16="http://schemas.microsoft.com/office/drawing/2014/main" id="{93D6B271-D0F0-7CDA-BE9D-BD03B6C47BA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643909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it-IT" sz="12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lang="it-IT" sz="2000" b="1"/>
            </a:lvl2pPr>
            <a:lvl3pPr marL="914400" indent="0">
              <a:buNone/>
              <a:defRPr lang="it-IT" sz="1800" b="1"/>
            </a:lvl3pPr>
            <a:lvl4pPr marL="1371600" indent="0">
              <a:buNone/>
              <a:defRPr lang="it-IT" sz="1600" b="1"/>
            </a:lvl4pPr>
            <a:lvl5pPr marL="1828800" indent="0">
              <a:buNone/>
              <a:defRPr lang="it-IT" sz="1600" b="1"/>
            </a:lvl5pPr>
            <a:lvl6pPr marL="2286000" indent="0">
              <a:buNone/>
              <a:defRPr lang="it-IT" sz="1600" b="1"/>
            </a:lvl6pPr>
            <a:lvl7pPr marL="2743200" indent="0">
              <a:buNone/>
              <a:defRPr lang="it-IT" sz="1600" b="1"/>
            </a:lvl7pPr>
            <a:lvl8pPr marL="3200400" indent="0">
              <a:buNone/>
              <a:defRPr lang="it-IT" sz="1600" b="1"/>
            </a:lvl8pPr>
            <a:lvl9pPr marL="3657600" indent="0">
              <a:buNone/>
              <a:defRPr lang="it-IT" sz="1600" b="1"/>
            </a:lvl9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BB211C01-E0D3-34B5-C635-7ED6C7C89E9C}"/>
              </a:ext>
            </a:extLst>
          </p:cNvPr>
          <p:cNvCxnSpPr>
            <a:cxnSpLocks/>
          </p:cNvCxnSpPr>
          <p:nvPr userDrawn="1"/>
        </p:nvCxnSpPr>
        <p:spPr>
          <a:xfrm>
            <a:off x="0" y="3300220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4D4CCE68-630E-A4CE-AF43-3FB81EADDF21}"/>
              </a:ext>
            </a:extLst>
          </p:cNvPr>
          <p:cNvCxnSpPr>
            <a:cxnSpLocks/>
          </p:cNvCxnSpPr>
          <p:nvPr userDrawn="1"/>
        </p:nvCxnSpPr>
        <p:spPr>
          <a:xfrm>
            <a:off x="398366" y="1042465"/>
            <a:ext cx="11395267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E40AA902-F568-9A37-2C1B-1E3659DBE780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794CF9AA-8029-6D34-457C-9FC583E8DFD4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id="{94CAFEB8-8359-AC67-8760-CFF0FC604D80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67E393C7-F0CA-6CFE-7A57-82D059DF9D96}"/>
              </a:ext>
            </a:extLst>
          </p:cNvPr>
          <p:cNvCxnSpPr>
            <a:cxnSpLocks/>
          </p:cNvCxnSpPr>
          <p:nvPr userDrawn="1"/>
        </p:nvCxnSpPr>
        <p:spPr>
          <a:xfrm>
            <a:off x="0" y="5915157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972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itazion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832" y="1005840"/>
            <a:ext cx="7187184" cy="4251960"/>
          </a:xfrm>
        </p:spPr>
        <p:txBody>
          <a:bodyPr rtlCol="0" anchor="b"/>
          <a:lstStyle>
            <a:lvl1pPr>
              <a:lnSpc>
                <a:spcPct val="100000"/>
              </a:lnSpc>
              <a:defRPr lang="it-IT" sz="54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19" name="Sottotitolo 2">
            <a:extLst>
              <a:ext uri="{FF2B5EF4-FFF2-40B4-BE49-F238E27FC236}">
                <a16:creationId xmlns:a16="http://schemas.microsoft.com/office/drawing/2014/main" id="{BE3754CA-7CD5-66C6-9A94-42B6D2AEC1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1832" y="5312664"/>
            <a:ext cx="2889504" cy="365760"/>
          </a:xfrm>
          <a:solidFill>
            <a:schemeClr val="accent3"/>
          </a:solidFill>
        </p:spPr>
        <p:txBody>
          <a:bodyPr rtlCol="0">
            <a:noAutofit/>
          </a:bodyPr>
          <a:lstStyle>
            <a:lvl1pPr marL="0" indent="0" algn="l">
              <a:buNone/>
              <a:defRPr lang="it-IT" sz="180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  <a:lvl2pPr marL="457200" indent="0" algn="ctr">
              <a:buNone/>
              <a:defRPr lang="it-IT" sz="2000"/>
            </a:lvl2pPr>
            <a:lvl3pPr marL="914400" indent="0" algn="ctr">
              <a:buNone/>
              <a:defRPr lang="it-IT" sz="1800"/>
            </a:lvl3pPr>
            <a:lvl4pPr marL="1371600" indent="0" algn="ctr">
              <a:buNone/>
              <a:defRPr lang="it-IT" sz="1600"/>
            </a:lvl4pPr>
            <a:lvl5pPr marL="1828800" indent="0" algn="ctr">
              <a:buNone/>
              <a:defRPr lang="it-IT" sz="1600"/>
            </a:lvl5pPr>
            <a:lvl6pPr marL="2286000" indent="0" algn="ctr">
              <a:buNone/>
              <a:defRPr lang="it-IT" sz="1600"/>
            </a:lvl6pPr>
            <a:lvl7pPr marL="2743200" indent="0" algn="ctr">
              <a:buNone/>
              <a:defRPr lang="it-IT" sz="1600"/>
            </a:lvl7pPr>
            <a:lvl8pPr marL="3200400" indent="0" algn="ctr">
              <a:buNone/>
              <a:defRPr lang="it-IT" sz="1600"/>
            </a:lvl8pPr>
            <a:lvl9pPr marL="3657600" indent="0" algn="ctr">
              <a:buNone/>
              <a:defRPr lang="it-IT"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</a:p>
        </p:txBody>
      </p:sp>
      <p:sp>
        <p:nvSpPr>
          <p:cNvPr id="23" name="Segnaposto immagine 22">
            <a:extLst>
              <a:ext uri="{FF2B5EF4-FFF2-40B4-BE49-F238E27FC236}">
                <a16:creationId xmlns:a16="http://schemas.microsoft.com/office/drawing/2014/main" id="{47150B01-E47B-1FE6-D289-46641618F6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7714" y="1028362"/>
            <a:ext cx="2451100" cy="4800597"/>
          </a:xfrm>
          <a:ln w="15875">
            <a:solidFill>
              <a:schemeClr val="tx1"/>
            </a:solidFill>
          </a:ln>
        </p:spPr>
        <p:txBody>
          <a:bodyPr rtlCol="0" anchor="ctr"/>
          <a:lstStyle>
            <a:lvl1pPr marL="0" indent="0" algn="ctr">
              <a:buNone/>
              <a:defRPr lang="it-IT" sz="18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tx1"/>
                </a:solidFill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it-IT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it-IT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52C5A325-67B4-EB21-61D9-11A62C1149D0}"/>
              </a:ext>
            </a:extLst>
          </p:cNvPr>
          <p:cNvCxnSpPr>
            <a:cxnSpLocks/>
          </p:cNvCxnSpPr>
          <p:nvPr userDrawn="1"/>
        </p:nvCxnSpPr>
        <p:spPr>
          <a:xfrm>
            <a:off x="0" y="395159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7966DF71-8DDC-0AE8-6067-6C8BDF66AEE6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8D53E1C8-4CA4-75B1-C371-4A379986E7A8}"/>
              </a:ext>
            </a:extLst>
          </p:cNvPr>
          <p:cNvCxnSpPr>
            <a:cxnSpLocks/>
          </p:cNvCxnSpPr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774A3361-4A2D-2ED2-946A-46EA9B3FCC9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99A1A3AD-F519-2787-F127-4698F8E5CA39}"/>
              </a:ext>
            </a:extLst>
          </p:cNvPr>
          <p:cNvCxnSpPr>
            <a:cxnSpLocks/>
          </p:cNvCxnSpPr>
          <p:nvPr userDrawn="1"/>
        </p:nvCxnSpPr>
        <p:spPr>
          <a:xfrm>
            <a:off x="0" y="5516519"/>
            <a:ext cx="9144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765322AF-E7A0-773B-0886-72337FA4AC8E}"/>
              </a:ext>
            </a:extLst>
          </p:cNvPr>
          <p:cNvCxnSpPr>
            <a:cxnSpLocks/>
            <a:stCxn id="19" idx="3"/>
          </p:cNvCxnSpPr>
          <p:nvPr userDrawn="1"/>
        </p:nvCxnSpPr>
        <p:spPr>
          <a:xfrm>
            <a:off x="3831336" y="5495544"/>
            <a:ext cx="8360664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144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ù contenut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egnaposto immagine 39">
            <a:extLst>
              <a:ext uri="{FF2B5EF4-FFF2-40B4-BE49-F238E27FC236}">
                <a16:creationId xmlns:a16="http://schemas.microsoft.com/office/drawing/2014/main" id="{5CCC7076-FFA4-750E-431A-0BE2B1B6F2E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47796" y="1652080"/>
            <a:ext cx="4406901" cy="3124681"/>
          </a:xfrm>
          <a:ln w="15875">
            <a:solidFill>
              <a:schemeClr val="tx1"/>
            </a:solidFill>
          </a:ln>
        </p:spPr>
        <p:txBody>
          <a:bodyPr rtlCol="0" anchor="ctr"/>
          <a:lstStyle>
            <a:lvl1pPr marL="0" indent="0" algn="ctr">
              <a:buNone/>
              <a:defRPr lang="it-IT" sz="1800"/>
            </a:lvl1pPr>
          </a:lstStyle>
          <a:p>
            <a:pPr rtl="0"/>
            <a:r>
              <a:rPr lang="it-IT" noProof="0"/>
              <a:t>Fare clic sull'icona per inserire un'immagine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EBF410FA-6919-A95F-E465-F3650BC704A5}"/>
              </a:ext>
            </a:extLst>
          </p:cNvPr>
          <p:cNvCxnSpPr>
            <a:cxnSpLocks/>
          </p:cNvCxnSpPr>
          <p:nvPr userDrawn="1"/>
        </p:nvCxnSpPr>
        <p:spPr>
          <a:xfrm>
            <a:off x="0" y="1037308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056D016C-FD2C-0B4B-A727-8A7CAF4A9846}"/>
              </a:ext>
            </a:extLst>
          </p:cNvPr>
          <p:cNvCxnSpPr>
            <a:cxnSpLocks/>
          </p:cNvCxnSpPr>
          <p:nvPr userDrawn="1"/>
        </p:nvCxnSpPr>
        <p:spPr>
          <a:xfrm flipV="1">
            <a:off x="5476731" y="1037308"/>
            <a:ext cx="0" cy="540217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7A79FE8F-AD7E-5CA6-4AC2-165DA0C9BEF5}"/>
              </a:ext>
            </a:extLst>
          </p:cNvPr>
          <p:cNvCxnSpPr>
            <a:cxnSpLocks/>
          </p:cNvCxnSpPr>
          <p:nvPr userDrawn="1"/>
        </p:nvCxnSpPr>
        <p:spPr>
          <a:xfrm flipV="1">
            <a:off x="8792556" y="1027906"/>
            <a:ext cx="0" cy="541157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31AA6A48-79F7-A000-AA19-3EB390EBAFAF}"/>
              </a:ext>
            </a:extLst>
          </p:cNvPr>
          <p:cNvCxnSpPr>
            <a:cxnSpLocks/>
          </p:cNvCxnSpPr>
          <p:nvPr userDrawn="1"/>
        </p:nvCxnSpPr>
        <p:spPr>
          <a:xfrm>
            <a:off x="5476731" y="3833413"/>
            <a:ext cx="671526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1D2FB9E0-941D-A849-6C69-C8A3BDD784D2}"/>
              </a:ext>
            </a:extLst>
          </p:cNvPr>
          <p:cNvCxnSpPr>
            <a:cxnSpLocks/>
          </p:cNvCxnSpPr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95A0BD26-4C3C-C934-E3C5-C4ABD369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868" y="54864"/>
            <a:ext cx="11256264" cy="969264"/>
          </a:xfrm>
        </p:spPr>
        <p:txBody>
          <a:bodyPr rtlCol="0"/>
          <a:lstStyle>
            <a:lvl1pPr algn="ctr">
              <a:defRPr lang="it-IT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3F374C-57DC-E207-D494-6986428A2D6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023483" y="1802860"/>
            <a:ext cx="2843784" cy="182734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514D0E-ED92-E1A4-0E78-546375A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2024/25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6C5317-E14C-8E61-2C1E-0430778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01ABA6-5EA3-1AE9-0825-523073F7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fld id="{84D792B7-0397-C047-AE12-1A03F7E3DC83}" type="slidenum">
              <a:rPr lang="it-IT" noProof="0" smtClean="0"/>
              <a:t>‹N›</a:t>
            </a:fld>
            <a:endParaRPr lang="it-IT" noProof="0"/>
          </a:p>
        </p:txBody>
      </p:sp>
      <p:sp>
        <p:nvSpPr>
          <p:cNvPr id="29" name="Segnaposto contenuto 2">
            <a:extLst>
              <a:ext uri="{FF2B5EF4-FFF2-40B4-BE49-F238E27FC236}">
                <a16:creationId xmlns:a16="http://schemas.microsoft.com/office/drawing/2014/main" id="{F9E7CC0C-0A82-6C16-C499-CE38E6A5E1A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5634474" y="1802860"/>
            <a:ext cx="2843784" cy="182734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1" name="Segnaposto testo 30">
            <a:extLst>
              <a:ext uri="{FF2B5EF4-FFF2-40B4-BE49-F238E27FC236}">
                <a16:creationId xmlns:a16="http://schemas.microsoft.com/office/drawing/2014/main" id="{57CEC54D-1FD6-3F78-8B9D-D145F9B1C3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34474" y="1279472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2" name="Segnaposto testo 30">
            <a:extLst>
              <a:ext uri="{FF2B5EF4-FFF2-40B4-BE49-F238E27FC236}">
                <a16:creationId xmlns:a16="http://schemas.microsoft.com/office/drawing/2014/main" id="{A61EC6ED-86B0-89B9-F4F3-A17A7F150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023483" y="1278001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3" name="Segnaposto contenuto 2">
            <a:extLst>
              <a:ext uri="{FF2B5EF4-FFF2-40B4-BE49-F238E27FC236}">
                <a16:creationId xmlns:a16="http://schemas.microsoft.com/office/drawing/2014/main" id="{3D51AA82-3529-805D-5461-E1C5DC523EB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9023483" y="4599432"/>
            <a:ext cx="2843784" cy="164595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4" name="Segnaposto contenuto 2">
            <a:extLst>
              <a:ext uri="{FF2B5EF4-FFF2-40B4-BE49-F238E27FC236}">
                <a16:creationId xmlns:a16="http://schemas.microsoft.com/office/drawing/2014/main" id="{52A58E13-B509-86DD-D9FA-FE6B76B706CE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5634474" y="4599432"/>
            <a:ext cx="2843784" cy="164595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5" name="Segnaposto testo 30">
            <a:extLst>
              <a:ext uri="{FF2B5EF4-FFF2-40B4-BE49-F238E27FC236}">
                <a16:creationId xmlns:a16="http://schemas.microsoft.com/office/drawing/2014/main" id="{D3275BA4-1A29-81A8-890F-A2019D6AD1A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634474" y="4078224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36" name="Segnaposto testo 30">
            <a:extLst>
              <a:ext uri="{FF2B5EF4-FFF2-40B4-BE49-F238E27FC236}">
                <a16:creationId xmlns:a16="http://schemas.microsoft.com/office/drawing/2014/main" id="{97742C31-A952-F092-74D6-5D432DBE495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023483" y="4078224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1" name="Segnaposto contenuto 2">
            <a:extLst>
              <a:ext uri="{FF2B5EF4-FFF2-40B4-BE49-F238E27FC236}">
                <a16:creationId xmlns:a16="http://schemas.microsoft.com/office/drawing/2014/main" id="{1AF03A42-3FAC-6EF4-3C19-01EADE20F3D9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1207008" y="5788152"/>
            <a:ext cx="3858768" cy="532461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1800"/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2" name="Segnaposto testo 30">
            <a:extLst>
              <a:ext uri="{FF2B5EF4-FFF2-40B4-BE49-F238E27FC236}">
                <a16:creationId xmlns:a16="http://schemas.microsoft.com/office/drawing/2014/main" id="{D4A2DF13-0ACD-F5E4-200D-EF0469F75D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07008" y="5266944"/>
            <a:ext cx="3858768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it-IT" sz="2400">
                <a:latin typeface="+mj-lt"/>
              </a:defRPr>
            </a:lvl1pPr>
          </a:lstStyle>
          <a:p>
            <a:pPr lvl="0" rtl="0"/>
            <a:r>
              <a:rPr lang="it-IT" noProof="0"/>
              <a:t>Fare clic per modificare lo stile del titolo</a:t>
            </a:r>
          </a:p>
        </p:txBody>
      </p:sp>
      <p:sp>
        <p:nvSpPr>
          <p:cNvPr id="44" name="Segnaposto testo 43">
            <a:extLst>
              <a:ext uri="{FF2B5EF4-FFF2-40B4-BE49-F238E27FC236}">
                <a16:creationId xmlns:a16="http://schemas.microsoft.com/office/drawing/2014/main" id="{7B805FCC-6D7A-F1CC-3B04-A84A068DBB1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695176" y="3310128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  <p:sp>
        <p:nvSpPr>
          <p:cNvPr id="45" name="Segnaposto testo 43">
            <a:extLst>
              <a:ext uri="{FF2B5EF4-FFF2-40B4-BE49-F238E27FC236}">
                <a16:creationId xmlns:a16="http://schemas.microsoft.com/office/drawing/2014/main" id="{FEE3F2FF-41FC-A05B-F6EB-A97A7D1B06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695176" y="5897880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  <p:sp>
        <p:nvSpPr>
          <p:cNvPr id="46" name="Segnaposto testo 43">
            <a:extLst>
              <a:ext uri="{FF2B5EF4-FFF2-40B4-BE49-F238E27FC236}">
                <a16:creationId xmlns:a16="http://schemas.microsoft.com/office/drawing/2014/main" id="{271E6249-39AB-A674-474B-129F0FC28F0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293608" y="3310128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  <p:sp>
        <p:nvSpPr>
          <p:cNvPr id="47" name="Segnaposto testo 43">
            <a:extLst>
              <a:ext uri="{FF2B5EF4-FFF2-40B4-BE49-F238E27FC236}">
                <a16:creationId xmlns:a16="http://schemas.microsoft.com/office/drawing/2014/main" id="{1743218C-8B3C-DC33-5CD2-D82FA77A522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293608" y="5897880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  <p:sp>
        <p:nvSpPr>
          <p:cNvPr id="48" name="Segnaposto testo 43">
            <a:extLst>
              <a:ext uri="{FF2B5EF4-FFF2-40B4-BE49-F238E27FC236}">
                <a16:creationId xmlns:a16="http://schemas.microsoft.com/office/drawing/2014/main" id="{6018CAD3-E7B7-16B7-5631-0C3F7C38C53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8640" y="5330952"/>
            <a:ext cx="512064" cy="512064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it-IT" sz="1600">
                <a:latin typeface="+mj-lt"/>
              </a:defRPr>
            </a:lvl1pPr>
          </a:lstStyle>
          <a:p>
            <a:pPr lvl="0" rtl="0"/>
            <a:r>
              <a:rPr lang="it-IT" noProof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65405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15AA5F-2C28-9886-0D00-5D18198ECE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22471" y="6517634"/>
            <a:ext cx="950260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it-IT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r>
              <a:rPr lang="it-IT" noProof="0"/>
              <a:t>2024/25</a:t>
            </a:r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3922ECB-9F56-BDF6-8792-01F55B2EA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it-IT"/>
            </a:defPPr>
          </a:lstStyle>
          <a:p>
            <a:pPr rtl="0"/>
            <a:r>
              <a:rPr lang="it-IT" noProof="0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B62B5B1-8D0B-68C6-B628-3FF8E5DCD2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it-IT"/>
            </a:def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BEF9CC0-D93B-C416-BCCE-87441F99C0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it-IT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fld id="{84D792B7-0397-C047-AE12-1A03F7E3DC83}" type="slidenum">
              <a:rPr lang="it-IT" noProof="0" smtClean="0"/>
              <a:pPr rtl="0"/>
              <a:t>‹N›</a:t>
            </a:fld>
            <a:endParaRPr lang="it-IT" noProof="0"/>
          </a:p>
        </p:txBody>
      </p:sp>
      <p:sp>
        <p:nvSpPr>
          <p:cNvPr id="13" name="Segnaposto piè di pagina 4">
            <a:extLst>
              <a:ext uri="{FF2B5EF4-FFF2-40B4-BE49-F238E27FC236}">
                <a16:creationId xmlns:a16="http://schemas.microsoft.com/office/drawing/2014/main" id="{54253F60-8B31-6272-41B3-5C95D6A908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it-IT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r>
              <a:rPr lang="it-IT" noProof="0"/>
              <a:t>Filologia Romanza| Introduzione parte prima</a:t>
            </a:r>
          </a:p>
        </p:txBody>
      </p:sp>
    </p:spTree>
    <p:extLst>
      <p:ext uri="{BB962C8B-B14F-4D97-AF65-F5344CB8AC3E}">
        <p14:creationId xmlns:p14="http://schemas.microsoft.com/office/powerpoint/2010/main" val="1053202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1" r:id="rId3"/>
    <p:sldLayoutId id="2147483660" r:id="rId4"/>
    <p:sldLayoutId id="2147483670" r:id="rId5"/>
    <p:sldLayoutId id="2147483668" r:id="rId6"/>
    <p:sldLayoutId id="2147483669" r:id="rId7"/>
    <p:sldLayoutId id="2147483667" r:id="rId8"/>
    <p:sldLayoutId id="2147483666" r:id="rId9"/>
    <p:sldLayoutId id="2147483665" r:id="rId10"/>
    <p:sldLayoutId id="2147483653" r:id="rId11"/>
    <p:sldLayoutId id="2147483664" r:id="rId12"/>
    <p:sldLayoutId id="2147483671" r:id="rId13"/>
    <p:sldLayoutId id="2147483663" r:id="rId14"/>
    <p:sldLayoutId id="2147483662" r:id="rId15"/>
    <p:sldLayoutId id="2147483654" r:id="rId16"/>
    <p:sldLayoutId id="2147483655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it-IT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lang="it-IT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66928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50392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33856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17320" indent="-283464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cheostorie.it/amanuensi-medievali-donne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.png"/><Relationship Id="rId4" Type="http://schemas.openxmlformats.org/officeDocument/2006/relationships/hyperlink" Target="https://creativecommons.org/licenses/by/3.0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web.unica.it/unica/page/it/paolog_maninchedda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amo.com/storia-roma-riassunto/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viafrignani.edu.it/attachments/article/543/avviamento_al_latino,_fascicolo_0.pdf" TargetMode="External"/><Relationship Id="rId2" Type="http://schemas.openxmlformats.org/officeDocument/2006/relationships/hyperlink" Target="https://learnamo.com/storia-roma-riassunto/" TargetMode="Externa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viafrignani.edu.it/attachments/article/543/avviamento_al_latino,_fascicolo_0.pdf" TargetMode="External"/><Relationship Id="rId2" Type="http://schemas.openxmlformats.org/officeDocument/2006/relationships/hyperlink" Target="https://learnamo.com/storia-roma-riassunto/" TargetMode="Externa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online.scuola.zanichelli.it/paolucci/volume2/archivio/paolucci_civilta-medioevo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18DEA2EE-BBD7-2C2F-657C-FBB421768480}"/>
              </a:ext>
            </a:extLst>
          </p:cNvPr>
          <p:cNvSpPr/>
          <p:nvPr/>
        </p:nvSpPr>
        <p:spPr>
          <a:xfrm>
            <a:off x="0" y="0"/>
            <a:ext cx="12192000" cy="67919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Segnaposto immagine 5">
            <a:extLst>
              <a:ext uri="{FF2B5EF4-FFF2-40B4-BE49-F238E27FC236}">
                <a16:creationId xmlns:a16="http://schemas.microsoft.com/office/drawing/2014/main" id="{C260DAAE-F925-11DA-1392-452BA0DFE2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-220" r="-105"/>
          <a:stretch/>
        </p:blipFill>
        <p:spPr>
          <a:xfrm>
            <a:off x="0" y="37324"/>
            <a:ext cx="12192000" cy="6833091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06E1A76-CD49-DDA5-191E-872C6945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>
                <a:solidFill>
                  <a:schemeClr val="bg1"/>
                </a:solidFill>
              </a:rPr>
              <a:t>2024/25</a:t>
            </a:r>
            <a:endParaRPr lang="it-IT" noProof="0" dirty="0">
              <a:solidFill>
                <a:schemeClr val="bg1"/>
              </a:solidFill>
            </a:endParaRP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042A70E-A624-C457-65C7-6EB75604C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80110" y="6517634"/>
            <a:ext cx="3844818" cy="274320"/>
          </a:xfrm>
        </p:spPr>
        <p:txBody>
          <a:bodyPr/>
          <a:lstStyle/>
          <a:p>
            <a:pPr rtl="0"/>
            <a:r>
              <a:rPr lang="it-IT" sz="1400" spc="0" noProof="0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B952F77-3806-BFD8-5FF7-091CE51C0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r>
              <a:rPr lang="it-IT" noProof="0" dirty="0">
                <a:solidFill>
                  <a:srgbClr val="111F39"/>
                </a:solidFill>
              </a:rPr>
              <a:t>0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3D34956-75E4-E340-3FFD-389468C8FB15}"/>
              </a:ext>
            </a:extLst>
          </p:cNvPr>
          <p:cNvSpPr txBox="1"/>
          <p:nvPr/>
        </p:nvSpPr>
        <p:spPr>
          <a:xfrm>
            <a:off x="1830199" y="6191637"/>
            <a:ext cx="96137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900" dirty="0">
                <a:solidFill>
                  <a:schemeClr val="bg1"/>
                </a:solidFill>
                <a:hlinkClick r:id="rId3" tooltip="http://www.archeostorie.it/amanuensi-medievali-donne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Questa foto</a:t>
            </a:r>
            <a:r>
              <a:rPr lang="it-IT" sz="900" dirty="0">
                <a:solidFill>
                  <a:schemeClr val="bg1"/>
                </a:solidFill>
              </a:rPr>
              <a:t> di Autore sconosciuto è concesso in licenza da </a:t>
            </a:r>
            <a:r>
              <a:rPr lang="it-IT" sz="900" dirty="0">
                <a:solidFill>
                  <a:schemeClr val="bg1"/>
                </a:solidFill>
                <a:hlinkClick r:id="rId4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it-IT" sz="900" dirty="0">
              <a:solidFill>
                <a:schemeClr val="bg1"/>
              </a:solidFill>
            </a:endParaRPr>
          </a:p>
        </p:txBody>
      </p:sp>
      <p:sp>
        <p:nvSpPr>
          <p:cNvPr id="10" name="Titolo 2">
            <a:extLst>
              <a:ext uri="{FF2B5EF4-FFF2-40B4-BE49-F238E27FC236}">
                <a16:creationId xmlns:a16="http://schemas.microsoft.com/office/drawing/2014/main" id="{47B1341B-74CE-99E1-8A79-DB717AB6EAEF}"/>
              </a:ext>
            </a:extLst>
          </p:cNvPr>
          <p:cNvSpPr txBox="1">
            <a:spLocks/>
          </p:cNvSpPr>
          <p:nvPr/>
        </p:nvSpPr>
        <p:spPr>
          <a:xfrm>
            <a:off x="515040" y="1857916"/>
            <a:ext cx="9036698" cy="666960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8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FILOLOGIA ROMANZA</a:t>
            </a: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2B215D2F-E430-A3DA-79FB-172E17BC5977}"/>
              </a:ext>
            </a:extLst>
          </p:cNvPr>
          <p:cNvCxnSpPr/>
          <p:nvPr/>
        </p:nvCxnSpPr>
        <p:spPr>
          <a:xfrm>
            <a:off x="616640" y="2528600"/>
            <a:ext cx="103281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itolo 1">
            <a:extLst>
              <a:ext uri="{FF2B5EF4-FFF2-40B4-BE49-F238E27FC236}">
                <a16:creationId xmlns:a16="http://schemas.microsoft.com/office/drawing/2014/main" id="{0520C96C-A611-0E8E-DC79-435A6E39F77A}"/>
              </a:ext>
            </a:extLst>
          </p:cNvPr>
          <p:cNvSpPr txBox="1">
            <a:spLocks/>
          </p:cNvSpPr>
          <p:nvPr/>
        </p:nvSpPr>
        <p:spPr>
          <a:xfrm>
            <a:off x="616640" y="2677891"/>
            <a:ext cx="8425760" cy="5310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dirty="0">
                <a:solidFill>
                  <a:schemeClr val="bg1"/>
                </a:solidFill>
                <a:latin typeface="Garamond" panose="02020404030301010803" pitchFamily="18" charset="0"/>
                <a:cs typeface="KodchiangUPC" panose="020B0502040204020203" pitchFamily="18" charset="-34"/>
              </a:rPr>
              <a:t>I</a:t>
            </a:r>
            <a:r>
              <a:rPr lang="it-IT" sz="3600" dirty="0">
                <a:solidFill>
                  <a:schemeClr val="bg1"/>
                </a:solidFill>
                <a:latin typeface="Garamond" panose="02020404030301010803" pitchFamily="18" charset="0"/>
                <a:ea typeface="FangSong" panose="020B0503020204020204" pitchFamily="49" charset="-122"/>
                <a:cs typeface="KodchiangUPC" panose="020B0502040204020203" pitchFamily="18" charset="-34"/>
              </a:rPr>
              <a:t>NTR</a:t>
            </a:r>
            <a:r>
              <a:rPr lang="it-IT" sz="3600" dirty="0">
                <a:solidFill>
                  <a:schemeClr val="bg1"/>
                </a:solidFill>
                <a:latin typeface="Garamond" panose="02020404030301010803" pitchFamily="18" charset="0"/>
                <a:ea typeface="FangSong" panose="02010609060101010101" pitchFamily="49" charset="-122"/>
                <a:cs typeface="KodchiangUPC" panose="020B0502040204020203" pitchFamily="18" charset="-34"/>
              </a:rPr>
              <a:t>ODUZIONE PARTE PRIMA</a:t>
            </a:r>
          </a:p>
        </p:txBody>
      </p:sp>
      <p:sp>
        <p:nvSpPr>
          <p:cNvPr id="14" name="Sottotitolo 3">
            <a:extLst>
              <a:ext uri="{FF2B5EF4-FFF2-40B4-BE49-F238E27FC236}">
                <a16:creationId xmlns:a16="http://schemas.microsoft.com/office/drawing/2014/main" id="{2197BB38-138C-7E03-DC4D-A22FB21DDA20}"/>
              </a:ext>
            </a:extLst>
          </p:cNvPr>
          <p:cNvSpPr txBox="1">
            <a:spLocks/>
          </p:cNvSpPr>
          <p:nvPr/>
        </p:nvSpPr>
        <p:spPr>
          <a:xfrm>
            <a:off x="616640" y="5277674"/>
            <a:ext cx="3776472" cy="713326"/>
          </a:xfrm>
          <a:prstGeom prst="rect">
            <a:avLst/>
          </a:prstGeom>
        </p:spPr>
        <p:txBody>
          <a:bodyPr rtlCol="0">
            <a:normAutofit fontScale="25000" lnSpcReduction="20000"/>
          </a:bodyPr>
          <a:lstStyle>
            <a:defPPr>
              <a:defRPr lang="it-IT"/>
            </a:defPPr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ct val="0"/>
              </a:spcBef>
              <a:buNone/>
            </a:pPr>
            <a:r>
              <a:rPr lang="it-IT" sz="7600" b="1" dirty="0">
                <a:solidFill>
                  <a:schemeClr val="bg1"/>
                </a:solidFill>
                <a:latin typeface="Georgia Pro Cond Light" panose="02040306050405020303" pitchFamily="18" charset="0"/>
                <a:ea typeface="+mj-ea"/>
                <a:cs typeface="KodchiangUPC" panose="020B0502040204020203" pitchFamily="18" charset="-34"/>
              </a:rPr>
              <a:t>Prof. Paolo Maninchedda</a:t>
            </a:r>
          </a:p>
          <a:p>
            <a:pPr marL="0" indent="0">
              <a:lnSpc>
                <a:spcPct val="110000"/>
              </a:lnSpc>
              <a:spcBef>
                <a:spcPct val="0"/>
              </a:spcBef>
              <a:buNone/>
            </a:pPr>
            <a:r>
              <a:rPr lang="it-IT" sz="7600" b="1" dirty="0">
                <a:solidFill>
                  <a:schemeClr val="bg1"/>
                </a:solidFill>
                <a:latin typeface="Georgia Pro Cond Light" panose="02040306050405020303" pitchFamily="18" charset="0"/>
                <a:ea typeface="+mj-ea"/>
                <a:cs typeface="KodchiangUPC" panose="020B0502040204020203" pitchFamily="18" charset="-34"/>
              </a:rPr>
              <a:t>Università di Cagliari a. a.  2023/24</a:t>
            </a:r>
          </a:p>
          <a:p>
            <a:endParaRPr lang="it-IT" dirty="0"/>
          </a:p>
        </p:txBody>
      </p:sp>
      <p:pic>
        <p:nvPicPr>
          <p:cNvPr id="1028" name="Picture 4" descr="UniCa - Good Life Cagliari">
            <a:extLst>
              <a:ext uri="{FF2B5EF4-FFF2-40B4-BE49-F238E27FC236}">
                <a16:creationId xmlns:a16="http://schemas.microsoft.com/office/drawing/2014/main" id="{A84F974A-1BB0-62FC-DABF-1DE5EA6EE2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85"/>
          <a:stretch/>
        </p:blipFill>
        <p:spPr bwMode="auto">
          <a:xfrm>
            <a:off x="10263433" y="-78461"/>
            <a:ext cx="1928567" cy="157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UniCa - Good Life Cagliari">
            <a:extLst>
              <a:ext uri="{FF2B5EF4-FFF2-40B4-BE49-F238E27FC236}">
                <a16:creationId xmlns:a16="http://schemas.microsoft.com/office/drawing/2014/main" id="{AA147E9A-F916-AB21-6BEB-305D4ACEC5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" t="11639" r="55677" b="10363"/>
          <a:stretch/>
        </p:blipFill>
        <p:spPr bwMode="auto">
          <a:xfrm>
            <a:off x="9194883" y="189306"/>
            <a:ext cx="1199177" cy="109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450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1C4C33A-1D89-0528-D1D3-11850B799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638500C-9A05-01F5-E9FE-DD8C39364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10970EC-EDE9-9482-BCB1-972E47430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10</a:t>
            </a:fld>
            <a:endParaRPr lang="it-IT" noProof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F252ED7C-87DD-52FF-B8C0-79CA16BFFF43}"/>
              </a:ext>
            </a:extLst>
          </p:cNvPr>
          <p:cNvSpPr txBox="1">
            <a:spLocks/>
          </p:cNvSpPr>
          <p:nvPr/>
        </p:nvSpPr>
        <p:spPr>
          <a:xfrm>
            <a:off x="351666" y="209986"/>
            <a:ext cx="9036174" cy="10983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D4A74821-61F9-DF37-1509-E8B140FE4868}"/>
              </a:ext>
            </a:extLst>
          </p:cNvPr>
          <p:cNvCxnSpPr/>
          <p:nvPr/>
        </p:nvCxnSpPr>
        <p:spPr>
          <a:xfrm>
            <a:off x="473586" y="774943"/>
            <a:ext cx="55004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1">
            <a:extLst>
              <a:ext uri="{FF2B5EF4-FFF2-40B4-BE49-F238E27FC236}">
                <a16:creationId xmlns:a16="http://schemas.microsoft.com/office/drawing/2014/main" id="{9D5EA670-4B03-9282-1BEE-46D258AD3C0D}"/>
              </a:ext>
            </a:extLst>
          </p:cNvPr>
          <p:cNvSpPr txBox="1">
            <a:spLocks/>
          </p:cNvSpPr>
          <p:nvPr/>
        </p:nvSpPr>
        <p:spPr>
          <a:xfrm>
            <a:off x="473586" y="759164"/>
            <a:ext cx="3503747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IL LINGUAGGIO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D98C4AA7-3FD6-67B0-A04A-E2E8796EB9CC}"/>
              </a:ext>
            </a:extLst>
          </p:cNvPr>
          <p:cNvCxnSpPr/>
          <p:nvPr/>
        </p:nvCxnSpPr>
        <p:spPr>
          <a:xfrm>
            <a:off x="519306" y="851143"/>
            <a:ext cx="5500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>
            <a:extLst>
              <a:ext uri="{FF2B5EF4-FFF2-40B4-BE49-F238E27FC236}">
                <a16:creationId xmlns:a16="http://schemas.microsoft.com/office/drawing/2014/main" id="{60C4AC2C-3539-7316-3CBB-5266F50B4119}"/>
              </a:ext>
            </a:extLst>
          </p:cNvPr>
          <p:cNvSpPr/>
          <p:nvPr/>
        </p:nvSpPr>
        <p:spPr>
          <a:xfrm>
            <a:off x="473586" y="1393723"/>
            <a:ext cx="5500494" cy="308683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CE3F745-AE4A-B061-9FAA-6B612C8F40C3}"/>
              </a:ext>
            </a:extLst>
          </p:cNvPr>
          <p:cNvSpPr txBox="1"/>
          <p:nvPr/>
        </p:nvSpPr>
        <p:spPr>
          <a:xfrm>
            <a:off x="616640" y="1600200"/>
            <a:ext cx="52202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Il </a:t>
            </a:r>
            <a:r>
              <a:rPr lang="it-IT" alt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Linguaggio</a:t>
            </a:r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 è una </a:t>
            </a:r>
            <a:r>
              <a:rPr lang="it-IT" alt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facoltà umana </a:t>
            </a:r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che consiste nel </a:t>
            </a:r>
            <a:r>
              <a:rPr lang="it-IT" alt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produrre un sistema di comunicazione </a:t>
            </a:r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emettendo dei </a:t>
            </a:r>
            <a:r>
              <a:rPr lang="it-IT" alt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suoni in sequenza ordinata</a:t>
            </a:r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 cui è stato </a:t>
            </a:r>
            <a:r>
              <a:rPr lang="it-IT" alt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convenzionalmente attribuito un significato o un valore</a:t>
            </a:r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.</a:t>
            </a: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1F873EF1-EE80-D10D-8CE0-E6B4C9BF4E62}"/>
              </a:ext>
            </a:extLst>
          </p:cNvPr>
          <p:cNvSpPr/>
          <p:nvPr/>
        </p:nvSpPr>
        <p:spPr>
          <a:xfrm>
            <a:off x="6501006" y="3779521"/>
            <a:ext cx="5500494" cy="188976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F9933097-F9E7-164F-8B8F-9205946A5FEF}"/>
              </a:ext>
            </a:extLst>
          </p:cNvPr>
          <p:cNvSpPr txBox="1"/>
          <p:nvPr/>
        </p:nvSpPr>
        <p:spPr>
          <a:xfrm>
            <a:off x="6637020" y="3970645"/>
            <a:ext cx="5318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altLang="it-IT" sz="2200" dirty="0"/>
              <a:t>Viceversa </a:t>
            </a:r>
            <a:r>
              <a:rPr lang="it-IT" altLang="it-IT" sz="2200" i="1" dirty="0"/>
              <a:t>le </a:t>
            </a:r>
            <a:r>
              <a:rPr lang="it-IT" altLang="it-IT" sz="2200" b="1" i="1" dirty="0">
                <a:latin typeface="Gadugi" panose="020B0502040204020203" pitchFamily="34" charset="0"/>
                <a:ea typeface="Gadugi" panose="020B0502040204020203" pitchFamily="34" charset="0"/>
              </a:rPr>
              <a:t>lingue naturali</a:t>
            </a:r>
            <a:r>
              <a:rPr lang="it-IT" altLang="it-IT" sz="2200" i="1" dirty="0"/>
              <a:t> </a:t>
            </a:r>
            <a:r>
              <a:rPr lang="it-IT" altLang="it-IT" sz="2200" dirty="0"/>
              <a:t>sono le </a:t>
            </a:r>
            <a:r>
              <a:rPr lang="it-IT" altLang="it-IT" sz="2200" b="1" dirty="0"/>
              <a:t>realizzazioni</a:t>
            </a:r>
            <a:r>
              <a:rPr lang="it-IT" altLang="it-IT" sz="2200" dirty="0"/>
              <a:t> di questa facoltà</a:t>
            </a:r>
            <a:r>
              <a:rPr lang="it-IT" altLang="it-IT" sz="2200" i="1" dirty="0"/>
              <a:t>,</a:t>
            </a:r>
            <a:r>
              <a:rPr lang="it-IT" altLang="it-IT" sz="2200" dirty="0"/>
              <a:t> specifiche di singoli periodi temporali e di specifiche aree geografiche.</a:t>
            </a:r>
            <a:endParaRPr lang="it-IT" sz="2200" dirty="0"/>
          </a:p>
        </p:txBody>
      </p:sp>
      <p:cxnSp>
        <p:nvCxnSpPr>
          <p:cNvPr id="27" name="Connettore a gomito 26">
            <a:extLst>
              <a:ext uri="{FF2B5EF4-FFF2-40B4-BE49-F238E27FC236}">
                <a16:creationId xmlns:a16="http://schemas.microsoft.com/office/drawing/2014/main" id="{624DFAE1-4C20-6345-06D8-8D7EAA6ADB03}"/>
              </a:ext>
            </a:extLst>
          </p:cNvPr>
          <p:cNvCxnSpPr>
            <a:cxnSpLocks/>
            <a:stCxn id="11" idx="2"/>
            <a:endCxn id="25" idx="1"/>
          </p:cNvCxnSpPr>
          <p:nvPr/>
        </p:nvCxnSpPr>
        <p:spPr>
          <a:xfrm rot="16200000" flipH="1">
            <a:off x="4740499" y="2963893"/>
            <a:ext cx="243841" cy="3277173"/>
          </a:xfrm>
          <a:prstGeom prst="bentConnector2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72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ttangolo 29">
            <a:extLst>
              <a:ext uri="{FF2B5EF4-FFF2-40B4-BE49-F238E27FC236}">
                <a16:creationId xmlns:a16="http://schemas.microsoft.com/office/drawing/2014/main" id="{23B9D7AF-FF8F-0D63-67E4-CEFA11BE8B39}"/>
              </a:ext>
            </a:extLst>
          </p:cNvPr>
          <p:cNvSpPr/>
          <p:nvPr/>
        </p:nvSpPr>
        <p:spPr>
          <a:xfrm>
            <a:off x="601255" y="3681306"/>
            <a:ext cx="1931286" cy="21981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3A3A3B91-7B97-2728-DDFD-F30D714C72CE}"/>
              </a:ext>
            </a:extLst>
          </p:cNvPr>
          <p:cNvSpPr/>
          <p:nvPr/>
        </p:nvSpPr>
        <p:spPr>
          <a:xfrm>
            <a:off x="9465186" y="1648968"/>
            <a:ext cx="1931286" cy="7111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F1636AAB-C35E-2D22-AF0C-4ADA0513C8F9}"/>
              </a:ext>
            </a:extLst>
          </p:cNvPr>
          <p:cNvSpPr/>
          <p:nvPr/>
        </p:nvSpPr>
        <p:spPr>
          <a:xfrm>
            <a:off x="6493386" y="1664208"/>
            <a:ext cx="1931286" cy="7111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3040A594-A92C-D718-16D4-F0B11CD500AE}"/>
              </a:ext>
            </a:extLst>
          </p:cNvPr>
          <p:cNvSpPr/>
          <p:nvPr/>
        </p:nvSpPr>
        <p:spPr>
          <a:xfrm>
            <a:off x="3582546" y="1648968"/>
            <a:ext cx="1931286" cy="7111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A790C51D-2FB4-CF66-FD90-C4C4C3978D07}"/>
              </a:ext>
            </a:extLst>
          </p:cNvPr>
          <p:cNvSpPr/>
          <p:nvPr/>
        </p:nvSpPr>
        <p:spPr>
          <a:xfrm>
            <a:off x="519306" y="1618488"/>
            <a:ext cx="1931286" cy="7111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10A1BDE-7AA3-8F57-B804-AEE41BE14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>
            <a:noFill/>
          </a:ln>
        </p:spPr>
        <p:txBody>
          <a:bodyPr/>
          <a:lstStyle/>
          <a:p>
            <a:pPr algn="ctr"/>
            <a:r>
              <a:rPr lang="it-IT" sz="20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VARIAZIONE DIACRONICA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814981F-86F2-ED41-5E39-D4BC54A51A96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645408" y="1694688"/>
            <a:ext cx="1819656" cy="466344"/>
          </a:xfrm>
          <a:ln>
            <a:noFill/>
          </a:ln>
        </p:spPr>
        <p:txBody>
          <a:bodyPr/>
          <a:lstStyle/>
          <a:p>
            <a:pPr algn="ctr"/>
            <a:r>
              <a:rPr lang="it-IT" sz="20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VARIAZIONE DIATOPICA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BFDC573-4A71-A087-A06F-009E6E264A2F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544056" y="1664208"/>
            <a:ext cx="1819656" cy="466344"/>
          </a:xfrm>
          <a:ln>
            <a:noFill/>
          </a:ln>
        </p:spPr>
        <p:txBody>
          <a:bodyPr/>
          <a:lstStyle/>
          <a:p>
            <a:pPr algn="ctr"/>
            <a:r>
              <a:rPr lang="it-IT" sz="20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VARIAZIONE DIASTRATICA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06176881-BBAD-76F0-3712-9DC1AC3F09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528048" y="1679448"/>
            <a:ext cx="1819656" cy="466344"/>
          </a:xfrm>
          <a:ln>
            <a:noFill/>
          </a:ln>
        </p:spPr>
        <p:txBody>
          <a:bodyPr/>
          <a:lstStyle/>
          <a:p>
            <a:pPr algn="ctr"/>
            <a:r>
              <a:rPr lang="it-IT" sz="20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VARIAZIONE DIAFASICA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4F7F5CB6-342D-F211-28A7-B608CD5D75A5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96824" y="2414016"/>
            <a:ext cx="1953768" cy="1014984"/>
          </a:xfrm>
        </p:spPr>
        <p:txBody>
          <a:bodyPr/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Cambiamento della lingua nel </a:t>
            </a:r>
            <a:r>
              <a:rPr lang="it-IT" sz="18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tempo</a:t>
            </a:r>
          </a:p>
        </p:txBody>
      </p:sp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0F0793A5-0881-EE66-4432-061F4CCF444D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3584448" y="2414015"/>
            <a:ext cx="1910145" cy="946317"/>
          </a:xfrm>
        </p:spPr>
        <p:txBody>
          <a:bodyPr/>
          <a:lstStyle/>
          <a:p>
            <a:pPr algn="ctr"/>
            <a:r>
              <a:rPr lang="it-IT" sz="1800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Cambiamento della lingua nello </a:t>
            </a:r>
            <a:r>
              <a:rPr lang="it-IT" sz="18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spazio</a:t>
            </a:r>
            <a:r>
              <a:rPr lang="it-IT" sz="1800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.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34117810-1640-FFF9-9582-BA591389FD1E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6483096" y="2414015"/>
            <a:ext cx="1931286" cy="1273457"/>
          </a:xfrm>
        </p:spPr>
        <p:txBody>
          <a:bodyPr/>
          <a:lstStyle/>
          <a:p>
            <a:pPr algn="ctr"/>
            <a:r>
              <a:rPr lang="it-IT" altLang="it-IT" sz="1800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Cambiamento della lingua nei </a:t>
            </a:r>
            <a:r>
              <a:rPr lang="it-IT" altLang="it-IT" sz="18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diversi contesti e usi sociali</a:t>
            </a:r>
            <a:endParaRPr lang="it-IT" sz="1800" b="1" dirty="0">
              <a:solidFill>
                <a:schemeClr val="tx1"/>
              </a:solidFill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0" name="Segnaposto testo 9">
            <a:extLst>
              <a:ext uri="{FF2B5EF4-FFF2-40B4-BE49-F238E27FC236}">
                <a16:creationId xmlns:a16="http://schemas.microsoft.com/office/drawing/2014/main" id="{CEC51484-BA7F-79A0-D721-509574D5501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528048" y="2414016"/>
            <a:ext cx="1868424" cy="2083900"/>
          </a:xfrm>
        </p:spPr>
        <p:txBody>
          <a:bodyPr/>
          <a:lstStyle/>
          <a:p>
            <a:pPr algn="ctr"/>
            <a:r>
              <a:rPr lang="it-IT" altLang="it-IT" sz="1800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Variazione della lingua a </a:t>
            </a:r>
            <a:r>
              <a:rPr lang="it-IT" altLang="it-IT" sz="18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seconda delle circostanze </a:t>
            </a:r>
            <a:r>
              <a:rPr lang="it-IT" altLang="it-IT" sz="1800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nelle quali </a:t>
            </a:r>
            <a:r>
              <a:rPr lang="it-IT" altLang="it-IT" sz="1800" b="1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avviene</a:t>
            </a:r>
            <a:r>
              <a:rPr lang="it-IT" altLang="it-IT" sz="1800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 la comunicazione</a:t>
            </a:r>
          </a:p>
          <a:p>
            <a:pPr algn="ctr"/>
            <a:endParaRPr lang="it-IT" sz="1800" dirty="0">
              <a:solidFill>
                <a:schemeClr val="tx1"/>
              </a:solidFill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4F6F8872-FBC9-A0FA-B494-3BC930AB8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>
                <a:solidFill>
                  <a:schemeClr val="tx1"/>
                </a:solidFill>
              </a:rPr>
              <a:pPr rtl="0"/>
              <a:t>11</a:t>
            </a:fld>
            <a:endParaRPr lang="it-IT" noProof="0">
              <a:solidFill>
                <a:schemeClr val="tx1"/>
              </a:solidFill>
            </a:endParaRPr>
          </a:p>
        </p:txBody>
      </p:sp>
      <p:sp>
        <p:nvSpPr>
          <p:cNvPr id="16" name="Segnaposto piè di pagina 15">
            <a:extLst>
              <a:ext uri="{FF2B5EF4-FFF2-40B4-BE49-F238E27FC236}">
                <a16:creationId xmlns:a16="http://schemas.microsoft.com/office/drawing/2014/main" id="{674E6FDA-7F77-305E-0011-229C86C3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 dirty="0">
                <a:solidFill>
                  <a:schemeClr val="tx1"/>
                </a:solidFill>
              </a:rPr>
              <a:t>Filologia Romanza| Introduzione parte prima</a:t>
            </a:r>
          </a:p>
        </p:txBody>
      </p:sp>
      <p:sp>
        <p:nvSpPr>
          <p:cNvPr id="17" name="Segnaposto data 16">
            <a:extLst>
              <a:ext uri="{FF2B5EF4-FFF2-40B4-BE49-F238E27FC236}">
                <a16:creationId xmlns:a16="http://schemas.microsoft.com/office/drawing/2014/main" id="{E4291694-F5D8-E155-2F19-71C3EC31F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>
                <a:solidFill>
                  <a:schemeClr val="tx1"/>
                </a:solidFill>
              </a:rPr>
              <a:t>2024/25</a:t>
            </a: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CEDB7AA7-3A68-F5FE-D257-E0B6C5C4B2CB}"/>
              </a:ext>
            </a:extLst>
          </p:cNvPr>
          <p:cNvSpPr txBox="1">
            <a:spLocks/>
          </p:cNvSpPr>
          <p:nvPr/>
        </p:nvSpPr>
        <p:spPr>
          <a:xfrm>
            <a:off x="351666" y="209986"/>
            <a:ext cx="9036174" cy="10983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20" name="Titolo 1">
            <a:extLst>
              <a:ext uri="{FF2B5EF4-FFF2-40B4-BE49-F238E27FC236}">
                <a16:creationId xmlns:a16="http://schemas.microsoft.com/office/drawing/2014/main" id="{45ABB97C-63E7-B84A-33C4-6846877468D5}"/>
              </a:ext>
            </a:extLst>
          </p:cNvPr>
          <p:cNvSpPr txBox="1">
            <a:spLocks/>
          </p:cNvSpPr>
          <p:nvPr/>
        </p:nvSpPr>
        <p:spPr>
          <a:xfrm>
            <a:off x="473586" y="759164"/>
            <a:ext cx="3503747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LA VARIAZIONE LINGUISTICA</a:t>
            </a:r>
          </a:p>
        </p:txBody>
      </p: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CE097C94-8BB1-B0B5-2694-84782BBC050D}"/>
              </a:ext>
            </a:extLst>
          </p:cNvPr>
          <p:cNvCxnSpPr/>
          <p:nvPr/>
        </p:nvCxnSpPr>
        <p:spPr>
          <a:xfrm>
            <a:off x="519306" y="851143"/>
            <a:ext cx="5500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49CB3DF6-BA3C-BD41-F720-C453642090E3}"/>
              </a:ext>
            </a:extLst>
          </p:cNvPr>
          <p:cNvSpPr txBox="1"/>
          <p:nvPr/>
        </p:nvSpPr>
        <p:spPr>
          <a:xfrm>
            <a:off x="630936" y="3764711"/>
            <a:ext cx="18196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latin typeface="Gadugi" panose="020B0502040204020203" pitchFamily="34" charset="0"/>
                <a:ea typeface="Gadugi" panose="020B0502040204020203" pitchFamily="34" charset="0"/>
              </a:rPr>
              <a:t>Inf </a:t>
            </a:r>
            <a:r>
              <a:rPr lang="it-IT" sz="1400" dirty="0">
                <a:latin typeface="Gadugi" panose="020B0502040204020203" pitchFamily="34" charset="0"/>
                <a:ea typeface="Gadugi" panose="020B0502040204020203" pitchFamily="34" charset="0"/>
              </a:rPr>
              <a:t>V canto </a:t>
            </a:r>
            <a:r>
              <a:rPr lang="it-IT" sz="1400" dirty="0" err="1">
                <a:latin typeface="Gadugi" panose="020B0502040204020203" pitchFamily="34" charset="0"/>
                <a:ea typeface="Gadugi" panose="020B0502040204020203" pitchFamily="34" charset="0"/>
              </a:rPr>
              <a:t>vv</a:t>
            </a:r>
            <a:r>
              <a:rPr lang="it-IT" sz="1400" dirty="0">
                <a:latin typeface="Gadugi" panose="020B0502040204020203" pitchFamily="34" charset="0"/>
                <a:ea typeface="Gadugi" panose="020B0502040204020203" pitchFamily="34" charset="0"/>
              </a:rPr>
              <a:t>. 37-39 : </a:t>
            </a:r>
            <a:r>
              <a:rPr lang="it-IT" sz="1400" i="1" dirty="0">
                <a:latin typeface="Gadugi" panose="020B0502040204020203" pitchFamily="34" charset="0"/>
                <a:ea typeface="Gadugi" panose="020B0502040204020203" pitchFamily="34" charset="0"/>
              </a:rPr>
              <a:t>Intesi ch'a così fatto tormento / </a:t>
            </a:r>
            <a:r>
              <a:rPr lang="it-IT" sz="1400" i="1" u="sng" dirty="0" err="1">
                <a:latin typeface="Gadugi" panose="020B0502040204020203" pitchFamily="34" charset="0"/>
                <a:ea typeface="Gadugi" panose="020B0502040204020203" pitchFamily="34" charset="0"/>
              </a:rPr>
              <a:t>enno</a:t>
            </a:r>
            <a:r>
              <a:rPr lang="it-IT" sz="1400" i="1" dirty="0">
                <a:latin typeface="Gadugi" panose="020B0502040204020203" pitchFamily="34" charset="0"/>
                <a:ea typeface="Gadugi" panose="020B0502040204020203" pitchFamily="34" charset="0"/>
              </a:rPr>
              <a:t> dannati i peccator carnali, / che la ragion sommettono al talento. </a:t>
            </a:r>
            <a:r>
              <a:rPr lang="it-IT" sz="1400" b="1" i="1" dirty="0" err="1">
                <a:latin typeface="Gadugi" panose="020B0502040204020203" pitchFamily="34" charset="0"/>
                <a:ea typeface="Gadugi" panose="020B0502040204020203" pitchFamily="34" charset="0"/>
              </a:rPr>
              <a:t>enno</a:t>
            </a:r>
            <a:r>
              <a:rPr lang="it-IT" sz="1400" b="1" dirty="0">
                <a:latin typeface="Gadugi" panose="020B0502040204020203" pitchFamily="34" charset="0"/>
                <a:ea typeface="Gadugi" panose="020B0502040204020203" pitchFamily="34" charset="0"/>
              </a:rPr>
              <a:t> </a:t>
            </a:r>
            <a:r>
              <a:rPr lang="it-IT" sz="1400" dirty="0">
                <a:latin typeface="Gadugi" panose="020B0502040204020203" pitchFamily="34" charset="0"/>
                <a:ea typeface="Gadugi" panose="020B0502040204020203" pitchFamily="34" charset="0"/>
              </a:rPr>
              <a:t>= </a:t>
            </a:r>
            <a:r>
              <a:rPr lang="it-IT" sz="1400" i="1" dirty="0">
                <a:latin typeface="Gadugi" panose="020B0502040204020203" pitchFamily="34" charset="0"/>
                <a:ea typeface="Gadugi" panose="020B0502040204020203" pitchFamily="34" charset="0"/>
              </a:rPr>
              <a:t>sono</a:t>
            </a:r>
            <a:r>
              <a:rPr lang="it-IT" sz="1400" dirty="0">
                <a:latin typeface="Gadugi" panose="020B0502040204020203" pitchFamily="34" charset="0"/>
                <a:ea typeface="Gadugi" panose="020B0502040204020203" pitchFamily="34" charset="0"/>
              </a:rPr>
              <a:t>. </a:t>
            </a: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B46BC2EE-CD00-78D2-9AE0-5F11D1AC227D}"/>
              </a:ext>
            </a:extLst>
          </p:cNvPr>
          <p:cNvSpPr/>
          <p:nvPr/>
        </p:nvSpPr>
        <p:spPr>
          <a:xfrm>
            <a:off x="6506787" y="3687472"/>
            <a:ext cx="1931286" cy="21981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8554E9A3-462C-8E83-98CD-66B0E695B3F0}"/>
              </a:ext>
            </a:extLst>
          </p:cNvPr>
          <p:cNvSpPr/>
          <p:nvPr/>
        </p:nvSpPr>
        <p:spPr>
          <a:xfrm>
            <a:off x="3598013" y="3681306"/>
            <a:ext cx="1931286" cy="21981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4CA86C30-A456-3FB7-AC3A-2B8F14620F5A}"/>
              </a:ext>
            </a:extLst>
          </p:cNvPr>
          <p:cNvSpPr txBox="1"/>
          <p:nvPr/>
        </p:nvSpPr>
        <p:spPr>
          <a:xfrm>
            <a:off x="3658996" y="3931857"/>
            <a:ext cx="181965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it-IT" sz="1400" i="1" dirty="0">
                <a:latin typeface="Gadugi" panose="020B0502040204020203" pitchFamily="34" charset="0"/>
                <a:ea typeface="Gadugi" panose="020B0502040204020203" pitchFamily="34" charset="0"/>
              </a:rPr>
              <a:t>A Roma si dice giorno, a Parigi jour; in Sardegna:</a:t>
            </a:r>
            <a:br>
              <a:rPr lang="it-IT" altLang="it-IT" sz="1400" i="1" dirty="0">
                <a:latin typeface="Gadugi" panose="020B0502040204020203" pitchFamily="34" charset="0"/>
                <a:ea typeface="Gadugi" panose="020B0502040204020203" pitchFamily="34" charset="0"/>
              </a:rPr>
            </a:br>
            <a:r>
              <a:rPr lang="it-IT" altLang="it-IT" sz="1400" i="1" dirty="0">
                <a:latin typeface="Gadugi" panose="020B0502040204020203" pitchFamily="34" charset="0"/>
                <a:ea typeface="Gadugi" panose="020B0502040204020203" pitchFamily="34" charset="0"/>
              </a:rPr>
              <a:t>- a Terralba si dice </a:t>
            </a:r>
            <a:r>
              <a:rPr lang="it-IT" altLang="it-IT" sz="1400" i="1" dirty="0" err="1">
                <a:latin typeface="Gadugi" panose="020B0502040204020203" pitchFamily="34" charset="0"/>
                <a:ea typeface="Gadugi" panose="020B0502040204020203" pitchFamily="34" charset="0"/>
              </a:rPr>
              <a:t>is</a:t>
            </a:r>
            <a:r>
              <a:rPr lang="it-IT" altLang="it-IT" sz="1400" i="1" dirty="0">
                <a:latin typeface="Gadugi" panose="020B0502040204020203" pitchFamily="34" charset="0"/>
                <a:ea typeface="Gadugi" panose="020B0502040204020203" pitchFamily="34" charset="0"/>
              </a:rPr>
              <a:t> </a:t>
            </a:r>
            <a:r>
              <a:rPr lang="it-IT" altLang="it-IT" sz="1400" i="1" dirty="0" err="1">
                <a:latin typeface="Gadugi" panose="020B0502040204020203" pitchFamily="34" charset="0"/>
                <a:ea typeface="Gadugi" panose="020B0502040204020203" pitchFamily="34" charset="0"/>
              </a:rPr>
              <a:t>caddus</a:t>
            </a:r>
            <a:r>
              <a:rPr lang="it-IT" altLang="it-IT" sz="1400" i="1" dirty="0">
                <a:latin typeface="Gadugi" panose="020B0502040204020203" pitchFamily="34" charset="0"/>
                <a:ea typeface="Gadugi" panose="020B0502040204020203" pitchFamily="34" charset="0"/>
              </a:rPr>
              <a:t> = i cavalli; a Milis </a:t>
            </a:r>
            <a:r>
              <a:rPr lang="it-IT" altLang="it-IT" sz="1400" i="1" dirty="0" err="1">
                <a:latin typeface="Gadugi" panose="020B0502040204020203" pitchFamily="34" charset="0"/>
                <a:ea typeface="Gadugi" panose="020B0502040204020203" pitchFamily="34" charset="0"/>
              </a:rPr>
              <a:t>sos</a:t>
            </a:r>
            <a:r>
              <a:rPr lang="it-IT" altLang="it-IT" sz="1400" i="1" dirty="0">
                <a:latin typeface="Gadugi" panose="020B0502040204020203" pitchFamily="34" charset="0"/>
                <a:ea typeface="Gadugi" panose="020B0502040204020203" pitchFamily="34" charset="0"/>
              </a:rPr>
              <a:t> </a:t>
            </a:r>
            <a:r>
              <a:rPr lang="it-IT" altLang="it-IT" sz="1400" i="1" dirty="0" err="1">
                <a:latin typeface="Gadugi" panose="020B0502040204020203" pitchFamily="34" charset="0"/>
                <a:ea typeface="Gadugi" panose="020B0502040204020203" pitchFamily="34" charset="0"/>
              </a:rPr>
              <a:t>caddos</a:t>
            </a:r>
            <a:r>
              <a:rPr lang="it-IT" altLang="it-IT" sz="1400" i="1" dirty="0">
                <a:latin typeface="Gadugi" panose="020B0502040204020203" pitchFamily="34" charset="0"/>
                <a:ea typeface="Gadugi" panose="020B0502040204020203" pitchFamily="34" charset="0"/>
              </a:rPr>
              <a:t> = i cavalli</a:t>
            </a:r>
            <a:endParaRPr lang="it-IT" sz="1400" i="1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DC6EE36C-242E-289D-C02B-189356B68AAE}"/>
              </a:ext>
            </a:extLst>
          </p:cNvPr>
          <p:cNvSpPr txBox="1"/>
          <p:nvPr/>
        </p:nvSpPr>
        <p:spPr>
          <a:xfrm>
            <a:off x="6562602" y="4035936"/>
            <a:ext cx="18196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it-IT" sz="1400" i="1" dirty="0">
                <a:latin typeface="Gadugi" panose="020B0502040204020203" pitchFamily="34" charset="0"/>
                <a:ea typeface="Gadugi" panose="020B0502040204020203" pitchFamily="34" charset="0"/>
              </a:rPr>
              <a:t>Il professore che ci ho dato l’esame (</a:t>
            </a:r>
            <a:r>
              <a:rPr lang="it-IT" altLang="it-IT" sz="1400" i="1" dirty="0" err="1">
                <a:latin typeface="Gadugi" panose="020B0502040204020203" pitchFamily="34" charset="0"/>
                <a:ea typeface="Gadugi" panose="020B0502040204020203" pitchFamily="34" charset="0"/>
              </a:rPr>
              <a:t>it</a:t>
            </a:r>
            <a:r>
              <a:rPr lang="it-IT" altLang="it-IT" sz="1400" i="1" dirty="0">
                <a:latin typeface="Gadugi" panose="020B0502040204020203" pitchFamily="34" charset="0"/>
                <a:ea typeface="Gadugi" panose="020B0502040204020203" pitchFamily="34" charset="0"/>
              </a:rPr>
              <a:t>. pop. uso del relativo invariabile); Imparare per insegnare</a:t>
            </a:r>
            <a:endParaRPr lang="it-IT" sz="1400" i="1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318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36F97A5-6B98-ED6D-1C37-D93BC564A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332BC25-D994-4A15-5055-A245C2388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D2C5653-35BF-B7C2-00B3-57DB9FBDF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12</a:t>
            </a:fld>
            <a:endParaRPr lang="it-IT" noProof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5B58E55D-B60F-2433-7C71-E9AA11400DE4}"/>
              </a:ext>
            </a:extLst>
          </p:cNvPr>
          <p:cNvSpPr txBox="1">
            <a:spLocks/>
          </p:cNvSpPr>
          <p:nvPr/>
        </p:nvSpPr>
        <p:spPr>
          <a:xfrm>
            <a:off x="351666" y="209986"/>
            <a:ext cx="9036174" cy="10983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F75F47F1-1C43-561E-DD61-709D5631FF31}"/>
              </a:ext>
            </a:extLst>
          </p:cNvPr>
          <p:cNvSpPr txBox="1">
            <a:spLocks/>
          </p:cNvSpPr>
          <p:nvPr/>
        </p:nvSpPr>
        <p:spPr>
          <a:xfrm>
            <a:off x="473586" y="759164"/>
            <a:ext cx="5061975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IL LINGUAGGIO COME CODICE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28331486-9E82-990D-85D8-135E5BDFACCF}"/>
              </a:ext>
            </a:extLst>
          </p:cNvPr>
          <p:cNvCxnSpPr/>
          <p:nvPr/>
        </p:nvCxnSpPr>
        <p:spPr>
          <a:xfrm>
            <a:off x="519306" y="851143"/>
            <a:ext cx="5500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7">
            <a:extLst>
              <a:ext uri="{FF2B5EF4-FFF2-40B4-BE49-F238E27FC236}">
                <a16:creationId xmlns:a16="http://schemas.microsoft.com/office/drawing/2014/main" id="{27FA7865-3276-9F00-3C09-6F5FABEFD795}"/>
              </a:ext>
            </a:extLst>
          </p:cNvPr>
          <p:cNvSpPr/>
          <p:nvPr/>
        </p:nvSpPr>
        <p:spPr>
          <a:xfrm>
            <a:off x="3067665" y="889089"/>
            <a:ext cx="1052051" cy="41924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333965E8-7309-3EB6-BEA1-9A1CBE273851}"/>
              </a:ext>
            </a:extLst>
          </p:cNvPr>
          <p:cNvSpPr/>
          <p:nvPr/>
        </p:nvSpPr>
        <p:spPr>
          <a:xfrm>
            <a:off x="3565012" y="1758861"/>
            <a:ext cx="5061976" cy="89580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6" name="Connettore a gomito 15">
            <a:extLst>
              <a:ext uri="{FF2B5EF4-FFF2-40B4-BE49-F238E27FC236}">
                <a16:creationId xmlns:a16="http://schemas.microsoft.com/office/drawing/2014/main" id="{F611D676-9103-4160-1F39-24F22F1D562C}"/>
              </a:ext>
            </a:extLst>
          </p:cNvPr>
          <p:cNvCxnSpPr>
            <a:cxnSpLocks/>
            <a:stCxn id="8" idx="2"/>
            <a:endCxn id="14" idx="0"/>
          </p:cNvCxnSpPr>
          <p:nvPr/>
        </p:nvCxnSpPr>
        <p:spPr>
          <a:xfrm rot="16200000" flipH="1">
            <a:off x="4619583" y="282444"/>
            <a:ext cx="450524" cy="2502309"/>
          </a:xfrm>
          <a:prstGeom prst="bentConnector3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E0BCA11-7100-8631-2565-E02E0F6593BB}"/>
              </a:ext>
            </a:extLst>
          </p:cNvPr>
          <p:cNvSpPr txBox="1"/>
          <p:nvPr/>
        </p:nvSpPr>
        <p:spPr>
          <a:xfrm>
            <a:off x="3701845" y="1845152"/>
            <a:ext cx="47883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dirty="0">
                <a:latin typeface="Gadugi" panose="020B0502040204020203" pitchFamily="34" charset="0"/>
                <a:ea typeface="Gadugi" panose="020B0502040204020203" pitchFamily="34" charset="0"/>
              </a:rPr>
              <a:t>Un codice è un sistema organizzato di segni. Il codice semaforico, per esempio.</a:t>
            </a: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A794561B-1B8D-4123-8627-CD0A2DE66ACC}"/>
              </a:ext>
            </a:extLst>
          </p:cNvPr>
          <p:cNvSpPr/>
          <p:nvPr/>
        </p:nvSpPr>
        <p:spPr>
          <a:xfrm>
            <a:off x="2812435" y="3144141"/>
            <a:ext cx="6567130" cy="215159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A che cosa corrisponde nel linguaggio la distinzione sperimentabile nel codice della strada tra norma e rispetto della norma?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altLang="it-IT" dirty="0">
              <a:solidFill>
                <a:schemeClr val="tx1"/>
              </a:solidFill>
              <a:latin typeface="Gadugi" panose="020B0502040204020203" pitchFamily="34" charset="0"/>
              <a:ea typeface="Gadug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dirty="0">
                <a:solidFill>
                  <a:schemeClr val="tx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Dove risiede il codice linguistico?</a:t>
            </a:r>
            <a:endParaRPr lang="it-IT" dirty="0">
              <a:solidFill>
                <a:schemeClr val="tx1"/>
              </a:solidFill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12DE2F3C-52FC-7A38-60B3-76FD348EBF0A}"/>
              </a:ext>
            </a:extLst>
          </p:cNvPr>
          <p:cNvCxnSpPr>
            <a:cxnSpLocks/>
          </p:cNvCxnSpPr>
          <p:nvPr/>
        </p:nvCxnSpPr>
        <p:spPr>
          <a:xfrm>
            <a:off x="6093542" y="2654666"/>
            <a:ext cx="0" cy="48947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8106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92EF410-959C-3A03-1052-678BAF35B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B264822-FC9C-F7BD-90B2-F2CDE3D26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2A9BD2D-CFA6-65F5-D98E-B6885C1E6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13</a:t>
            </a:fld>
            <a:endParaRPr lang="it-IT" noProof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6E0A857D-584F-DABE-F37F-178EEFAB372B}"/>
              </a:ext>
            </a:extLst>
          </p:cNvPr>
          <p:cNvSpPr txBox="1">
            <a:spLocks/>
          </p:cNvSpPr>
          <p:nvPr/>
        </p:nvSpPr>
        <p:spPr>
          <a:xfrm>
            <a:off x="351666" y="209986"/>
            <a:ext cx="9036174" cy="10983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395AD593-0D18-5C4D-7311-C6171A2AAB70}"/>
              </a:ext>
            </a:extLst>
          </p:cNvPr>
          <p:cNvSpPr txBox="1">
            <a:spLocks/>
          </p:cNvSpPr>
          <p:nvPr/>
        </p:nvSpPr>
        <p:spPr>
          <a:xfrm>
            <a:off x="473586" y="759164"/>
            <a:ext cx="5061975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LANGUE E PAROLE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310B6592-FCF0-0AC1-EA9D-0EE2DEAB06D5}"/>
              </a:ext>
            </a:extLst>
          </p:cNvPr>
          <p:cNvCxnSpPr/>
          <p:nvPr/>
        </p:nvCxnSpPr>
        <p:spPr>
          <a:xfrm>
            <a:off x="519306" y="851143"/>
            <a:ext cx="5500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8">
            <a:extLst>
              <a:ext uri="{FF2B5EF4-FFF2-40B4-BE49-F238E27FC236}">
                <a16:creationId xmlns:a16="http://schemas.microsoft.com/office/drawing/2014/main" id="{54376EEF-ABF7-F206-9AA6-BC7B1BEA18B7}"/>
              </a:ext>
            </a:extLst>
          </p:cNvPr>
          <p:cNvSpPr/>
          <p:nvPr/>
        </p:nvSpPr>
        <p:spPr>
          <a:xfrm>
            <a:off x="2717635" y="1470281"/>
            <a:ext cx="3244645" cy="4536576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4684C125-9C24-2843-560B-B8CFF6F5A19F}"/>
              </a:ext>
            </a:extLst>
          </p:cNvPr>
          <p:cNvSpPr/>
          <p:nvPr/>
        </p:nvSpPr>
        <p:spPr>
          <a:xfrm>
            <a:off x="6252342" y="1475197"/>
            <a:ext cx="3244645" cy="4536576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Segnaposto testo 2">
            <a:extLst>
              <a:ext uri="{FF2B5EF4-FFF2-40B4-BE49-F238E27FC236}">
                <a16:creationId xmlns:a16="http://schemas.microsoft.com/office/drawing/2014/main" id="{ECBAC8C8-0613-00DC-5696-E0D935A3BE82}"/>
              </a:ext>
            </a:extLst>
          </p:cNvPr>
          <p:cNvSpPr txBox="1">
            <a:spLocks/>
          </p:cNvSpPr>
          <p:nvPr/>
        </p:nvSpPr>
        <p:spPr>
          <a:xfrm>
            <a:off x="3430129" y="1784621"/>
            <a:ext cx="1819656" cy="466344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2000" b="1" dirty="0">
                <a:latin typeface="Gadugi" panose="020B0502040204020203" pitchFamily="34" charset="0"/>
                <a:ea typeface="Gadugi" panose="020B0502040204020203" pitchFamily="34" charset="0"/>
              </a:rPr>
              <a:t>LANGUE</a:t>
            </a:r>
          </a:p>
        </p:txBody>
      </p:sp>
      <p:sp>
        <p:nvSpPr>
          <p:cNvPr id="12" name="Segnaposto testo 2">
            <a:extLst>
              <a:ext uri="{FF2B5EF4-FFF2-40B4-BE49-F238E27FC236}">
                <a16:creationId xmlns:a16="http://schemas.microsoft.com/office/drawing/2014/main" id="{7D13AB4E-BDBF-C37E-4593-12564BDA907D}"/>
              </a:ext>
            </a:extLst>
          </p:cNvPr>
          <p:cNvSpPr txBox="1">
            <a:spLocks/>
          </p:cNvSpPr>
          <p:nvPr/>
        </p:nvSpPr>
        <p:spPr>
          <a:xfrm>
            <a:off x="6942274" y="1784621"/>
            <a:ext cx="1819656" cy="466344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2000" b="1" dirty="0">
                <a:latin typeface="Gadugi" panose="020B0502040204020203" pitchFamily="34" charset="0"/>
                <a:ea typeface="Gadugi" panose="020B0502040204020203" pitchFamily="34" charset="0"/>
              </a:rPr>
              <a:t>PAROLE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A4D568C-77E3-BE88-81FD-05211F44A093}"/>
              </a:ext>
            </a:extLst>
          </p:cNvPr>
          <p:cNvSpPr txBox="1"/>
          <p:nvPr/>
        </p:nvSpPr>
        <p:spPr>
          <a:xfrm>
            <a:off x="2776632" y="2604424"/>
            <a:ext cx="3136490" cy="193899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eaLnBrk="1" hangingPunct="1"/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La lingua come sistema astratto posseduto da tutti i parlanti (astratta e asociale)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5D0E3E7-7880-0676-5010-93EA05835749}"/>
              </a:ext>
            </a:extLst>
          </p:cNvPr>
          <p:cNvSpPr txBox="1"/>
          <p:nvPr/>
        </p:nvSpPr>
        <p:spPr>
          <a:xfrm>
            <a:off x="6330343" y="2756826"/>
            <a:ext cx="3078812" cy="156966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eaLnBrk="1" hangingPunct="1"/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La lingua realmente parlata (concreta e socialmente connotata)</a:t>
            </a:r>
          </a:p>
        </p:txBody>
      </p:sp>
    </p:spTree>
    <p:extLst>
      <p:ext uri="{BB962C8B-B14F-4D97-AF65-F5344CB8AC3E}">
        <p14:creationId xmlns:p14="http://schemas.microsoft.com/office/powerpoint/2010/main" val="2104138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3FC7D9B-EFAE-2ED0-922D-1D1035BC1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>
                <a:solidFill>
                  <a:schemeClr val="bg1">
                    <a:lumMod val="95000"/>
                  </a:schemeClr>
                </a:solidFill>
              </a:rPr>
              <a:t>2024/25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E2DD2172-0FFA-E0B6-9D72-23AF22AEB0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0" t="1" b="68056"/>
          <a:stretch/>
        </p:blipFill>
        <p:spPr bwMode="auto">
          <a:xfrm>
            <a:off x="-99060" y="-66046"/>
            <a:ext cx="12291059" cy="6924046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31D70B2-A821-D59B-90AF-0BA66F5FF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>
                <a:solidFill>
                  <a:schemeClr val="bg1">
                    <a:lumMod val="95000"/>
                  </a:schemeClr>
                </a:solidFill>
              </a:rPr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BE489F1-0671-40AD-2233-5D8816FCB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>
                <a:solidFill>
                  <a:schemeClr val="bg1">
                    <a:lumMod val="95000"/>
                  </a:schemeClr>
                </a:solidFill>
              </a:rPr>
              <a:t>14</a:t>
            </a:fld>
            <a:endParaRPr lang="it-IT" noProof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5997DA29-A8E8-66EE-5E49-9F2FA123CE78}"/>
              </a:ext>
            </a:extLst>
          </p:cNvPr>
          <p:cNvSpPr txBox="1">
            <a:spLocks/>
          </p:cNvSpPr>
          <p:nvPr/>
        </p:nvSpPr>
        <p:spPr>
          <a:xfrm>
            <a:off x="351666" y="209986"/>
            <a:ext cx="9036174" cy="10983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solidFill>
                  <a:schemeClr val="bg1">
                    <a:lumMod val="9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solidFill>
                <a:schemeClr val="bg1">
                  <a:lumMod val="95000"/>
                </a:schemeClr>
              </a:solidFill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3F0EBB2F-21A9-7B4E-C81A-37CAD7F8A313}"/>
              </a:ext>
            </a:extLst>
          </p:cNvPr>
          <p:cNvSpPr txBox="1">
            <a:spLocks/>
          </p:cNvSpPr>
          <p:nvPr/>
        </p:nvSpPr>
        <p:spPr>
          <a:xfrm>
            <a:off x="473586" y="759164"/>
            <a:ext cx="5061975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 SEGNI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D7A07963-09E9-F98D-D68F-CF973454C6EF}"/>
              </a:ext>
            </a:extLst>
          </p:cNvPr>
          <p:cNvCxnSpPr/>
          <p:nvPr/>
        </p:nvCxnSpPr>
        <p:spPr>
          <a:xfrm>
            <a:off x="519306" y="851143"/>
            <a:ext cx="550049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7">
            <a:extLst>
              <a:ext uri="{FF2B5EF4-FFF2-40B4-BE49-F238E27FC236}">
                <a16:creationId xmlns:a16="http://schemas.microsoft.com/office/drawing/2014/main" id="{11C22B8C-2C58-54E3-09EB-D79FBA47FAB4}"/>
              </a:ext>
            </a:extLst>
          </p:cNvPr>
          <p:cNvSpPr/>
          <p:nvPr/>
        </p:nvSpPr>
        <p:spPr>
          <a:xfrm>
            <a:off x="713984" y="3017183"/>
            <a:ext cx="5061976" cy="895805"/>
          </a:xfrm>
          <a:prstGeom prst="rect">
            <a:avLst/>
          </a:prstGeom>
          <a:solidFill>
            <a:schemeClr val="bg2">
              <a:lumMod val="25000"/>
              <a:alpha val="63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5E95C01-98BC-1953-6772-A57720417554}"/>
              </a:ext>
            </a:extLst>
          </p:cNvPr>
          <p:cNvSpPr txBox="1"/>
          <p:nvPr/>
        </p:nvSpPr>
        <p:spPr>
          <a:xfrm>
            <a:off x="820500" y="3299237"/>
            <a:ext cx="486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dirty="0">
                <a:solidFill>
                  <a:schemeClr val="bg1">
                    <a:lumMod val="9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Un </a:t>
            </a:r>
            <a:r>
              <a:rPr lang="it-IT" altLang="it-IT" u="sng" dirty="0">
                <a:solidFill>
                  <a:schemeClr val="bg1">
                    <a:lumMod val="9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Segno</a:t>
            </a:r>
            <a:r>
              <a:rPr lang="it-IT" altLang="it-IT" dirty="0">
                <a:solidFill>
                  <a:schemeClr val="bg1">
                    <a:lumMod val="9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 è qualcosa che sta per qualcos’altro</a:t>
            </a:r>
          </a:p>
        </p:txBody>
      </p:sp>
      <p:cxnSp>
        <p:nvCxnSpPr>
          <p:cNvPr id="11" name="Connettore a gomito 10">
            <a:extLst>
              <a:ext uri="{FF2B5EF4-FFF2-40B4-BE49-F238E27FC236}">
                <a16:creationId xmlns:a16="http://schemas.microsoft.com/office/drawing/2014/main" id="{31F7D89E-11DC-84C8-2189-1FB67CDC3F60}"/>
              </a:ext>
            </a:extLst>
          </p:cNvPr>
          <p:cNvCxnSpPr>
            <a:cxnSpLocks/>
            <a:stCxn id="8" idx="3"/>
            <a:endCxn id="13" idx="1"/>
          </p:cNvCxnSpPr>
          <p:nvPr/>
        </p:nvCxnSpPr>
        <p:spPr>
          <a:xfrm flipV="1">
            <a:off x="5775960" y="2538495"/>
            <a:ext cx="665561" cy="926591"/>
          </a:xfrm>
          <a:prstGeom prst="bentConnector3">
            <a:avLst>
              <a:gd name="adj1" fmla="val 50000"/>
            </a:avLst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ttangolo 12">
            <a:extLst>
              <a:ext uri="{FF2B5EF4-FFF2-40B4-BE49-F238E27FC236}">
                <a16:creationId xmlns:a16="http://schemas.microsoft.com/office/drawing/2014/main" id="{B0748EA7-687D-37EF-7E77-F794FFCE6D58}"/>
              </a:ext>
            </a:extLst>
          </p:cNvPr>
          <p:cNvSpPr/>
          <p:nvPr/>
        </p:nvSpPr>
        <p:spPr>
          <a:xfrm>
            <a:off x="6441521" y="2090592"/>
            <a:ext cx="4735686" cy="895805"/>
          </a:xfrm>
          <a:prstGeom prst="rect">
            <a:avLst/>
          </a:prstGeom>
          <a:solidFill>
            <a:schemeClr val="bg2">
              <a:lumMod val="25000"/>
              <a:alpha val="63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altLang="it-IT" b="1" dirty="0"/>
              <a:t>SEGNI NATURALI NON INTENZIONALI</a:t>
            </a:r>
          </a:p>
          <a:p>
            <a:pPr algn="ctr"/>
            <a:r>
              <a:rPr lang="it-IT" altLang="it-IT" dirty="0"/>
              <a:t>tracce di animali, caduta delle foglie, fumo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F2CCB156-AC37-FBA1-A0C7-0C6DEE7E93C1}"/>
              </a:ext>
            </a:extLst>
          </p:cNvPr>
          <p:cNvSpPr/>
          <p:nvPr/>
        </p:nvSpPr>
        <p:spPr>
          <a:xfrm>
            <a:off x="6448324" y="3799434"/>
            <a:ext cx="4728883" cy="895805"/>
          </a:xfrm>
          <a:prstGeom prst="rect">
            <a:avLst/>
          </a:prstGeom>
          <a:solidFill>
            <a:schemeClr val="bg2">
              <a:lumMod val="25000"/>
              <a:alpha val="63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altLang="it-IT" b="1" dirty="0"/>
              <a:t>SEGNI LINGUISTICI INTENZIONALI </a:t>
            </a:r>
          </a:p>
          <a:p>
            <a:pPr algn="ctr"/>
            <a:r>
              <a:rPr lang="it-IT" altLang="it-IT" dirty="0"/>
              <a:t>e arbitrari</a:t>
            </a:r>
          </a:p>
        </p:txBody>
      </p:sp>
      <p:cxnSp>
        <p:nvCxnSpPr>
          <p:cNvPr id="17" name="Connettore a gomito 16">
            <a:extLst>
              <a:ext uri="{FF2B5EF4-FFF2-40B4-BE49-F238E27FC236}">
                <a16:creationId xmlns:a16="http://schemas.microsoft.com/office/drawing/2014/main" id="{BEE4116B-611B-A2CE-7AF2-A54555DE76B4}"/>
              </a:ext>
            </a:extLst>
          </p:cNvPr>
          <p:cNvCxnSpPr>
            <a:cxnSpLocks/>
            <a:endCxn id="16" idx="1"/>
          </p:cNvCxnSpPr>
          <p:nvPr/>
        </p:nvCxnSpPr>
        <p:spPr>
          <a:xfrm rot="16200000" flipH="1">
            <a:off x="5869363" y="3668376"/>
            <a:ext cx="818338" cy="339584"/>
          </a:xfrm>
          <a:prstGeom prst="bentConnector2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4420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BB509FE-709F-C95D-CEA5-1FDF790A1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D8C32AF-63C1-8F08-6190-E6227FFF4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EF7ABED-4A30-0BB6-EB84-68972E168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15</a:t>
            </a:fld>
            <a:endParaRPr lang="it-IT" noProof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1E675E9F-6246-28FA-29B7-9EB2ADF8F608}"/>
              </a:ext>
            </a:extLst>
          </p:cNvPr>
          <p:cNvSpPr txBox="1">
            <a:spLocks/>
          </p:cNvSpPr>
          <p:nvPr/>
        </p:nvSpPr>
        <p:spPr>
          <a:xfrm>
            <a:off x="440154" y="209987"/>
            <a:ext cx="9036174" cy="6411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D5C87102-CAED-E422-03D1-C61095D1A844}"/>
              </a:ext>
            </a:extLst>
          </p:cNvPr>
          <p:cNvSpPr txBox="1">
            <a:spLocks/>
          </p:cNvSpPr>
          <p:nvPr/>
        </p:nvSpPr>
        <p:spPr>
          <a:xfrm>
            <a:off x="473586" y="759164"/>
            <a:ext cx="5061975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STRUTTURA DEL SEGNO LINGUISTICO 1/2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C90FBDBE-B93C-EFB0-8BD4-B22059FC6DAD}"/>
              </a:ext>
            </a:extLst>
          </p:cNvPr>
          <p:cNvCxnSpPr/>
          <p:nvPr/>
        </p:nvCxnSpPr>
        <p:spPr>
          <a:xfrm>
            <a:off x="519306" y="851143"/>
            <a:ext cx="5500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C37EE2D-774A-43C8-C81E-95D492BDC847}"/>
              </a:ext>
            </a:extLst>
          </p:cNvPr>
          <p:cNvSpPr txBox="1"/>
          <p:nvPr/>
        </p:nvSpPr>
        <p:spPr>
          <a:xfrm>
            <a:off x="473586" y="1626334"/>
            <a:ext cx="532533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2800" dirty="0">
                <a:latin typeface="Gadugi" panose="020B0502040204020203" pitchFamily="34" charset="0"/>
                <a:ea typeface="Gadugi" panose="020B0502040204020203" pitchFamily="34" charset="0"/>
              </a:rPr>
              <a:t>Il segno linguistico è dato dal rapporto strutturale di un </a:t>
            </a:r>
            <a:r>
              <a:rPr lang="it-IT" altLang="it-IT" sz="2800" i="1" dirty="0">
                <a:latin typeface="Gadugi" panose="020B0502040204020203" pitchFamily="34" charset="0"/>
                <a:ea typeface="Gadugi" panose="020B0502040204020203" pitchFamily="34" charset="0"/>
              </a:rPr>
              <a:t>significante </a:t>
            </a:r>
            <a:r>
              <a:rPr lang="it-IT" altLang="it-IT" sz="2800" dirty="0">
                <a:latin typeface="Gadugi" panose="020B0502040204020203" pitchFamily="34" charset="0"/>
                <a:ea typeface="Gadugi" panose="020B0502040204020203" pitchFamily="34" charset="0"/>
              </a:rPr>
              <a:t>e di un </a:t>
            </a:r>
            <a:r>
              <a:rPr lang="it-IT" altLang="it-IT" sz="2800" i="1" dirty="0">
                <a:latin typeface="Gadugi" panose="020B0502040204020203" pitchFamily="34" charset="0"/>
                <a:ea typeface="Gadugi" panose="020B0502040204020203" pitchFamily="34" charset="0"/>
              </a:rPr>
              <a:t>significato</a:t>
            </a:r>
            <a:r>
              <a:rPr lang="it-IT" altLang="it-IT" sz="2800" dirty="0">
                <a:latin typeface="Gadugi" panose="020B0502040204020203" pitchFamily="34" charset="0"/>
                <a:ea typeface="Gadugi" panose="020B0502040204020203" pitchFamily="34" charset="0"/>
              </a:rPr>
              <a:t>.</a:t>
            </a:r>
            <a:endParaRPr lang="it-IT" sz="2800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0" name="Triangolo isoscele 9">
            <a:extLst>
              <a:ext uri="{FF2B5EF4-FFF2-40B4-BE49-F238E27FC236}">
                <a16:creationId xmlns:a16="http://schemas.microsoft.com/office/drawing/2014/main" id="{5D7D552E-8FC7-BC1D-ED25-ABB63A34744C}"/>
              </a:ext>
            </a:extLst>
          </p:cNvPr>
          <p:cNvSpPr/>
          <p:nvPr/>
        </p:nvSpPr>
        <p:spPr>
          <a:xfrm>
            <a:off x="6812902" y="1949167"/>
            <a:ext cx="4035704" cy="3282223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ECDA929A-96FA-90D9-1CFD-2F75FE9F8CF9}"/>
              </a:ext>
            </a:extLst>
          </p:cNvPr>
          <p:cNvSpPr/>
          <p:nvPr/>
        </p:nvSpPr>
        <p:spPr>
          <a:xfrm>
            <a:off x="6910087" y="1376957"/>
            <a:ext cx="3938520" cy="120033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1F152D66-7533-B017-02AA-FF8AE22C16A9}"/>
              </a:ext>
            </a:extLst>
          </p:cNvPr>
          <p:cNvSpPr/>
          <p:nvPr/>
        </p:nvSpPr>
        <p:spPr>
          <a:xfrm>
            <a:off x="2905246" y="4656871"/>
            <a:ext cx="4727975" cy="134998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D9815B74-012C-B96F-8D71-B5E8D55E9041}"/>
              </a:ext>
            </a:extLst>
          </p:cNvPr>
          <p:cNvSpPr/>
          <p:nvPr/>
        </p:nvSpPr>
        <p:spPr>
          <a:xfrm>
            <a:off x="9681509" y="4811170"/>
            <a:ext cx="2302287" cy="92333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Segnaposto testo 2">
            <a:extLst>
              <a:ext uri="{FF2B5EF4-FFF2-40B4-BE49-F238E27FC236}">
                <a16:creationId xmlns:a16="http://schemas.microsoft.com/office/drawing/2014/main" id="{6431DE2C-8620-9402-7224-6447E5B30337}"/>
              </a:ext>
            </a:extLst>
          </p:cNvPr>
          <p:cNvSpPr txBox="1">
            <a:spLocks/>
          </p:cNvSpPr>
          <p:nvPr/>
        </p:nvSpPr>
        <p:spPr>
          <a:xfrm>
            <a:off x="7861854" y="1409508"/>
            <a:ext cx="1819656" cy="466344"/>
          </a:xfrm>
          <a:prstGeom prst="rect">
            <a:avLst/>
          </a:prstGeom>
          <a:ln>
            <a:noFill/>
          </a:ln>
        </p:spPr>
        <p:txBody>
          <a:bodyPr/>
          <a:lstStyle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2000" b="1" dirty="0">
                <a:latin typeface="Gadugi" panose="020B0502040204020203" pitchFamily="34" charset="0"/>
                <a:ea typeface="Gadugi" panose="020B0502040204020203" pitchFamily="34" charset="0"/>
              </a:rPr>
              <a:t>SIGNIFICATO</a:t>
            </a:r>
          </a:p>
        </p:txBody>
      </p:sp>
      <p:sp>
        <p:nvSpPr>
          <p:cNvPr id="18" name="Segnaposto testo 2">
            <a:extLst>
              <a:ext uri="{FF2B5EF4-FFF2-40B4-BE49-F238E27FC236}">
                <a16:creationId xmlns:a16="http://schemas.microsoft.com/office/drawing/2014/main" id="{7D97ED52-6126-BE61-DBE2-3BF881EB89BA}"/>
              </a:ext>
            </a:extLst>
          </p:cNvPr>
          <p:cNvSpPr txBox="1">
            <a:spLocks/>
          </p:cNvSpPr>
          <p:nvPr/>
        </p:nvSpPr>
        <p:spPr>
          <a:xfrm>
            <a:off x="4103301" y="4689424"/>
            <a:ext cx="2135454" cy="466344"/>
          </a:xfrm>
          <a:prstGeom prst="rect">
            <a:avLst/>
          </a:prstGeom>
          <a:ln>
            <a:noFill/>
          </a:ln>
        </p:spPr>
        <p:txBody>
          <a:bodyPr/>
          <a:lstStyle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2000" b="1" dirty="0">
                <a:latin typeface="Gadugi" panose="020B0502040204020203" pitchFamily="34" charset="0"/>
                <a:ea typeface="Gadugi" panose="020B0502040204020203" pitchFamily="34" charset="0"/>
              </a:rPr>
              <a:t>SIGNIFICANTE</a:t>
            </a:r>
          </a:p>
        </p:txBody>
      </p:sp>
      <p:sp>
        <p:nvSpPr>
          <p:cNvPr id="19" name="Segnaposto testo 2">
            <a:extLst>
              <a:ext uri="{FF2B5EF4-FFF2-40B4-BE49-F238E27FC236}">
                <a16:creationId xmlns:a16="http://schemas.microsoft.com/office/drawing/2014/main" id="{88E2CEDB-4E40-F8EC-E7B2-E4BF9757D985}"/>
              </a:ext>
            </a:extLst>
          </p:cNvPr>
          <p:cNvSpPr txBox="1">
            <a:spLocks/>
          </p:cNvSpPr>
          <p:nvPr/>
        </p:nvSpPr>
        <p:spPr>
          <a:xfrm>
            <a:off x="9984306" y="5048693"/>
            <a:ext cx="1819656" cy="466344"/>
          </a:xfrm>
          <a:prstGeom prst="rect">
            <a:avLst/>
          </a:prstGeom>
          <a:ln>
            <a:noFill/>
          </a:ln>
        </p:spPr>
        <p:txBody>
          <a:bodyPr/>
          <a:lstStyle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2000" b="1" dirty="0">
                <a:latin typeface="Gadugi" panose="020B0502040204020203" pitchFamily="34" charset="0"/>
                <a:ea typeface="Gadugi" panose="020B0502040204020203" pitchFamily="34" charset="0"/>
              </a:rPr>
              <a:t>REFERENTE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BA0FDB46-8365-C484-88C8-3CDEDB92844D}"/>
              </a:ext>
            </a:extLst>
          </p:cNvPr>
          <p:cNvSpPr txBox="1"/>
          <p:nvPr/>
        </p:nvSpPr>
        <p:spPr>
          <a:xfrm>
            <a:off x="2905246" y="4962032"/>
            <a:ext cx="47279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1800" dirty="0"/>
              <a:t>Il </a:t>
            </a:r>
            <a:r>
              <a:rPr lang="it-IT" altLang="it-IT" sz="1800" i="1" dirty="0"/>
              <a:t>significante</a:t>
            </a:r>
            <a:r>
              <a:rPr lang="it-IT" altLang="it-IT" sz="1800" dirty="0"/>
              <a:t> è una sequenza di suoni (vocali e consonanti) e viene utilizzata per significare qualcos’altro.</a:t>
            </a:r>
            <a:endParaRPr lang="it-IT" dirty="0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8E8BBF56-D80C-959B-6A2F-2605F15150A0}"/>
              </a:ext>
            </a:extLst>
          </p:cNvPr>
          <p:cNvSpPr txBox="1"/>
          <p:nvPr/>
        </p:nvSpPr>
        <p:spPr>
          <a:xfrm>
            <a:off x="7060557" y="1731430"/>
            <a:ext cx="35619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1800" dirty="0"/>
              <a:t>il </a:t>
            </a:r>
            <a:r>
              <a:rPr lang="it-IT" altLang="it-IT" sz="1800" i="1" dirty="0"/>
              <a:t>significato</a:t>
            </a:r>
            <a:r>
              <a:rPr lang="it-IT" altLang="it-IT" sz="1800" dirty="0"/>
              <a:t>, ossia il contenuto che si vuol comunicare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602733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D15A8DB-85EA-68EB-77E3-EA5C943B9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09F8C8B-1110-D48C-87B2-F545F2AE9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D86D53D-202E-2543-CBE5-1A46F465E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16</a:t>
            </a:fld>
            <a:endParaRPr lang="it-IT" noProof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A680B25C-8AB3-D7BA-A830-54D93DE2E300}"/>
              </a:ext>
            </a:extLst>
          </p:cNvPr>
          <p:cNvSpPr txBox="1">
            <a:spLocks/>
          </p:cNvSpPr>
          <p:nvPr/>
        </p:nvSpPr>
        <p:spPr>
          <a:xfrm>
            <a:off x="440154" y="209987"/>
            <a:ext cx="9036174" cy="6411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D85D8995-56A4-86E8-C91A-A3BCA11EC486}"/>
              </a:ext>
            </a:extLst>
          </p:cNvPr>
          <p:cNvSpPr txBox="1">
            <a:spLocks/>
          </p:cNvSpPr>
          <p:nvPr/>
        </p:nvSpPr>
        <p:spPr>
          <a:xfrm>
            <a:off x="473586" y="759164"/>
            <a:ext cx="5061975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STRUTTURA DEL SEGNO LINGUISTICO 2/2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E1028F5B-0F56-F23F-A22A-4BF077EB714E}"/>
              </a:ext>
            </a:extLst>
          </p:cNvPr>
          <p:cNvCxnSpPr/>
          <p:nvPr/>
        </p:nvCxnSpPr>
        <p:spPr>
          <a:xfrm>
            <a:off x="519306" y="851143"/>
            <a:ext cx="5500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B7529F0-BF4D-7FBB-9C2D-F991EFFCC325}"/>
              </a:ext>
            </a:extLst>
          </p:cNvPr>
          <p:cNvSpPr txBox="1"/>
          <p:nvPr/>
        </p:nvSpPr>
        <p:spPr>
          <a:xfrm>
            <a:off x="473586" y="2203477"/>
            <a:ext cx="574433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800" dirty="0">
                <a:latin typeface="Gadugi" panose="020B0502040204020203" pitchFamily="34" charset="0"/>
                <a:ea typeface="Gadugi" panose="020B0502040204020203" pitchFamily="34" charset="0"/>
              </a:rPr>
              <a:t>Il legame tra ciò che serve a comunicare (</a:t>
            </a:r>
            <a:r>
              <a:rPr lang="it-IT" sz="2800" i="1" dirty="0">
                <a:latin typeface="Gadugi" panose="020B0502040204020203" pitchFamily="34" charset="0"/>
                <a:ea typeface="Gadugi" panose="020B0502040204020203" pitchFamily="34" charset="0"/>
              </a:rPr>
              <a:t>significante</a:t>
            </a:r>
            <a:r>
              <a:rPr lang="it-IT" sz="2800" dirty="0">
                <a:latin typeface="Gadugi" panose="020B0502040204020203" pitchFamily="34" charset="0"/>
                <a:ea typeface="Gadugi" panose="020B0502040204020203" pitchFamily="34" charset="0"/>
              </a:rPr>
              <a:t>)  e ciò che viene comunicato (</a:t>
            </a:r>
            <a:r>
              <a:rPr lang="it-IT" sz="2800" i="1" dirty="0">
                <a:latin typeface="Gadugi" panose="020B0502040204020203" pitchFamily="34" charset="0"/>
                <a:ea typeface="Gadugi" panose="020B0502040204020203" pitchFamily="34" charset="0"/>
              </a:rPr>
              <a:t>significato</a:t>
            </a:r>
            <a:r>
              <a:rPr lang="it-IT" sz="2800" dirty="0">
                <a:latin typeface="Gadugi" panose="020B0502040204020203" pitchFamily="34" charset="0"/>
                <a:ea typeface="Gadugi" panose="020B0502040204020203" pitchFamily="34" charset="0"/>
              </a:rPr>
              <a:t>) è assolutamente convenzionale, cioè privo di vincoli di tipo naturale e di motivazioni logiche.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F1A83E7B-39A0-7C70-5103-00C75BE58E8C}"/>
              </a:ext>
            </a:extLst>
          </p:cNvPr>
          <p:cNvSpPr/>
          <p:nvPr/>
        </p:nvSpPr>
        <p:spPr>
          <a:xfrm>
            <a:off x="6629400" y="2882096"/>
            <a:ext cx="5333999" cy="2223304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2" descr="Immagine che contiene mammifero, gatto domestico, gatto, Gatti di taglia piccola e media&#10;&#10;Descrizione generata automaticamente">
            <a:extLst>
              <a:ext uri="{FF2B5EF4-FFF2-40B4-BE49-F238E27FC236}">
                <a16:creationId xmlns:a16="http://schemas.microsoft.com/office/drawing/2014/main" id="{40246D7C-B200-15D5-6000-283FBE4CC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6558" y="118633"/>
            <a:ext cx="4762500" cy="4762500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3E8A9BC-AC50-C516-E171-F32F2F2B5726}"/>
              </a:ext>
            </a:extLst>
          </p:cNvPr>
          <p:cNvSpPr txBox="1"/>
          <p:nvPr/>
        </p:nvSpPr>
        <p:spPr>
          <a:xfrm>
            <a:off x="6774180" y="3065251"/>
            <a:ext cx="494423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r">
              <a:buFont typeface="Arial" panose="020B0604020202020204" pitchFamily="34" charset="0"/>
              <a:buChar char="•"/>
              <a:defRPr/>
            </a:pPr>
            <a:r>
              <a:rPr lang="it-IT" sz="2800" dirty="0" err="1">
                <a:latin typeface="Gadugi" panose="020B0502040204020203" pitchFamily="34" charset="0"/>
                <a:ea typeface="Gadugi" panose="020B0502040204020203" pitchFamily="34" charset="0"/>
              </a:rPr>
              <a:t>it</a:t>
            </a:r>
            <a:r>
              <a:rPr lang="it-IT" sz="2800" dirty="0">
                <a:latin typeface="Gadugi" panose="020B0502040204020203" pitchFamily="34" charset="0"/>
                <a:ea typeface="Gadugi" panose="020B0502040204020203" pitchFamily="34" charset="0"/>
              </a:rPr>
              <a:t>. </a:t>
            </a:r>
            <a:r>
              <a:rPr lang="it-IT" sz="2800" i="1" dirty="0">
                <a:latin typeface="Gadugi" panose="020B0502040204020203" pitchFamily="34" charset="0"/>
                <a:ea typeface="Gadugi" panose="020B0502040204020203" pitchFamily="34" charset="0"/>
              </a:rPr>
              <a:t>gatto; </a:t>
            </a:r>
          </a:p>
          <a:p>
            <a:pPr marL="457200" indent="-457200" algn="r">
              <a:buFont typeface="Arial" panose="020B0604020202020204" pitchFamily="34" charset="0"/>
              <a:buChar char="•"/>
              <a:defRPr/>
            </a:pPr>
            <a:r>
              <a:rPr lang="it-IT" sz="2800" dirty="0">
                <a:latin typeface="Gadugi" panose="020B0502040204020203" pitchFamily="34" charset="0"/>
                <a:ea typeface="Gadugi" panose="020B0502040204020203" pitchFamily="34" charset="0"/>
              </a:rPr>
              <a:t>basco </a:t>
            </a:r>
            <a:r>
              <a:rPr lang="it-IT" sz="2800" i="1" dirty="0" err="1">
                <a:latin typeface="Gadugi" panose="020B0502040204020203" pitchFamily="34" charset="0"/>
                <a:ea typeface="Gadugi" panose="020B0502040204020203" pitchFamily="34" charset="0"/>
              </a:rPr>
              <a:t>katuak</a:t>
            </a:r>
            <a:br>
              <a:rPr lang="it-IT" sz="2800" i="1" dirty="0">
                <a:latin typeface="Gadugi" panose="020B0502040204020203" pitchFamily="34" charset="0"/>
                <a:ea typeface="Gadugi" panose="020B0502040204020203" pitchFamily="34" charset="0"/>
              </a:rPr>
            </a:br>
            <a:r>
              <a:rPr lang="it-IT" sz="2800" i="1" dirty="0" err="1">
                <a:latin typeface="Gadugi" panose="020B0502040204020203" pitchFamily="34" charset="0"/>
                <a:ea typeface="Gadugi" panose="020B0502040204020203" pitchFamily="34" charset="0"/>
              </a:rPr>
              <a:t>ung</a:t>
            </a:r>
            <a:r>
              <a:rPr lang="it-IT" sz="2800" i="1" dirty="0">
                <a:latin typeface="Gadugi" panose="020B0502040204020203" pitchFamily="34" charset="0"/>
                <a:ea typeface="Gadugi" panose="020B0502040204020203" pitchFamily="34" charset="0"/>
              </a:rPr>
              <a:t>. </a:t>
            </a:r>
            <a:r>
              <a:rPr lang="hu-HU" altLang="it-IT" sz="2800" i="1" dirty="0">
                <a:latin typeface="Gadugi" panose="020B0502040204020203" pitchFamily="34" charset="0"/>
                <a:ea typeface="Gadugi" panose="020B0502040204020203" pitchFamily="34" charset="0"/>
              </a:rPr>
              <a:t>macskák</a:t>
            </a:r>
            <a:r>
              <a:rPr lang="it-IT" altLang="it-IT" sz="2800" dirty="0">
                <a:latin typeface="Gadugi" panose="020B0502040204020203" pitchFamily="34" charset="0"/>
                <a:ea typeface="Gadugi" panose="020B0502040204020203" pitchFamily="34" charset="0"/>
              </a:rPr>
              <a:t> </a:t>
            </a:r>
          </a:p>
          <a:p>
            <a:pPr marL="457200" indent="-457200" algn="r">
              <a:buFont typeface="Arial" panose="020B0604020202020204" pitchFamily="34" charset="0"/>
              <a:buChar char="•"/>
              <a:defRPr/>
            </a:pPr>
            <a:r>
              <a:rPr lang="it-IT" sz="2800" i="1" dirty="0">
                <a:latin typeface="Gadugi" panose="020B0502040204020203" pitchFamily="34" charset="0"/>
                <a:ea typeface="Gadugi" panose="020B0502040204020203" pitchFamily="34" charset="0"/>
              </a:rPr>
              <a:t>Nome proprio: </a:t>
            </a:r>
            <a:r>
              <a:rPr lang="it-IT" sz="2800" b="1" i="1" dirty="0" err="1">
                <a:latin typeface="Gadugi" panose="020B0502040204020203" pitchFamily="34" charset="0"/>
                <a:ea typeface="Gadugi" panose="020B0502040204020203" pitchFamily="34" charset="0"/>
              </a:rPr>
              <a:t>Meleddu</a:t>
            </a:r>
            <a:endParaRPr lang="it-IT" sz="2800" b="1" i="1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cxnSp>
        <p:nvCxnSpPr>
          <p:cNvPr id="18" name="Connettore a gomito 17">
            <a:extLst>
              <a:ext uri="{FF2B5EF4-FFF2-40B4-BE49-F238E27FC236}">
                <a16:creationId xmlns:a16="http://schemas.microsoft.com/office/drawing/2014/main" id="{A98A800E-C90C-D1A2-687E-2835A4E42201}"/>
              </a:ext>
            </a:extLst>
          </p:cNvPr>
          <p:cNvCxnSpPr>
            <a:cxnSpLocks/>
            <a:stCxn id="9" idx="0"/>
          </p:cNvCxnSpPr>
          <p:nvPr/>
        </p:nvCxnSpPr>
        <p:spPr>
          <a:xfrm rot="5400000" flipH="1" flipV="1">
            <a:off x="5730465" y="-828095"/>
            <a:ext cx="646861" cy="5416285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1011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86A1B778-F44D-17EB-35C9-679585ACEE2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0"/>
            <a:ext cx="7108825" cy="4942840"/>
          </a:xfrm>
          <a:prstGeom prst="rect">
            <a:avLst/>
          </a:prstGeom>
          <a:solidFill>
            <a:srgbClr val="01002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BB68DDB-E828-5179-DC23-781682223C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4942840"/>
            <a:ext cx="7108825" cy="1920240"/>
          </a:xfrm>
          <a:prstGeom prst="rect">
            <a:avLst/>
          </a:prstGeom>
          <a:solidFill>
            <a:srgbClr val="01A9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960BB6AB-770D-6CFA-B244-EDA3BD6E877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15968" y="5535168"/>
            <a:ext cx="6423151" cy="719328"/>
          </a:xfrm>
          <a:prstGeom prst="ellipse">
            <a:avLst/>
          </a:prstGeom>
          <a:solidFill>
            <a:srgbClr val="01002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58CDF86-4318-FBEB-657C-7F534D0AB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836BFFF-BF20-CC5C-61B7-5F06BF47A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25" y="0"/>
            <a:ext cx="5083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67DA372-C9CA-70AA-476C-F33B3D40FAD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1"/>
          </p:nvPr>
        </p:nvSpPr>
        <p:spPr>
          <a:ln>
            <a:noFill/>
          </a:ln>
        </p:spPr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98974F6-BFA5-33DB-6C16-FA7546F408B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pPr rtl="0"/>
            <a:fld id="{84D792B7-0397-C047-AE12-1A03F7E3DC83}" type="slidenum">
              <a:rPr lang="it-IT" noProof="0" smtClean="0"/>
              <a:t>17</a:t>
            </a:fld>
            <a:endParaRPr lang="it-IT" noProof="0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A2B5C214-C636-0224-06E2-9F97760F4458}"/>
              </a:ext>
            </a:extLst>
          </p:cNvPr>
          <p:cNvSpPr txBox="1">
            <a:spLocks/>
          </p:cNvSpPr>
          <p:nvPr/>
        </p:nvSpPr>
        <p:spPr>
          <a:xfrm>
            <a:off x="440154" y="209987"/>
            <a:ext cx="9036174" cy="6411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solidFill>
                <a:schemeClr val="bg1"/>
              </a:solidFill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F3ECCDD9-E48F-A147-B6B4-3BD3A87E8036}"/>
              </a:ext>
            </a:extLst>
          </p:cNvPr>
          <p:cNvSpPr txBox="1">
            <a:spLocks/>
          </p:cNvSpPr>
          <p:nvPr/>
        </p:nvSpPr>
        <p:spPr>
          <a:xfrm>
            <a:off x="473586" y="759164"/>
            <a:ext cx="5061975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BIPLANARITÀ DEL SEGNO LINGUISTICO</a:t>
            </a:r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326E2896-A334-430E-1A96-2A25B513EEE0}"/>
              </a:ext>
            </a:extLst>
          </p:cNvPr>
          <p:cNvCxnSpPr/>
          <p:nvPr/>
        </p:nvCxnSpPr>
        <p:spPr>
          <a:xfrm>
            <a:off x="519306" y="851143"/>
            <a:ext cx="550049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4FE026C-780E-C509-2B8D-98F289FB2607}"/>
              </a:ext>
            </a:extLst>
          </p:cNvPr>
          <p:cNvSpPr txBox="1"/>
          <p:nvPr/>
        </p:nvSpPr>
        <p:spPr>
          <a:xfrm>
            <a:off x="519306" y="1733419"/>
            <a:ext cx="61056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2400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Il segno linguistico ha due facce, una percepibile con i sensi (il </a:t>
            </a:r>
            <a:r>
              <a:rPr lang="it-IT" altLang="it-IT" sz="2400" i="1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significante</a:t>
            </a:r>
            <a:r>
              <a:rPr lang="it-IT" altLang="it-IT" sz="2400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) e l’altra di contenuto mentale, </a:t>
            </a:r>
            <a:r>
              <a:rPr lang="it-IT" altLang="it-IT" sz="2400" i="1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il significato</a:t>
            </a:r>
            <a:r>
              <a:rPr lang="it-IT" altLang="it-IT" sz="2400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. 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D3B11FCE-E99C-85F5-A58D-007420A9EB4F}"/>
              </a:ext>
            </a:extLst>
          </p:cNvPr>
          <p:cNvSpPr/>
          <p:nvPr/>
        </p:nvSpPr>
        <p:spPr>
          <a:xfrm>
            <a:off x="519306" y="4323703"/>
            <a:ext cx="6105644" cy="1238276"/>
          </a:xfrm>
          <a:prstGeom prst="rect">
            <a:avLst/>
          </a:prstGeom>
          <a:solidFill>
            <a:schemeClr val="bg1">
              <a:lumMod val="85000"/>
              <a:alpha val="63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82180AC-9BEB-8D79-F3B0-5EC97480F705}"/>
              </a:ext>
            </a:extLst>
          </p:cNvPr>
          <p:cNvSpPr txBox="1"/>
          <p:nvPr/>
        </p:nvSpPr>
        <p:spPr>
          <a:xfrm>
            <a:off x="759928" y="4429870"/>
            <a:ext cx="533475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latin typeface="Helvetica" panose="020B0604020202020204" pitchFamily="34" charset="0"/>
                <a:cs typeface="Helvetica" panose="020B0604020202020204" pitchFamily="34" charset="0"/>
              </a:rPr>
              <a:t>M+E+L+A = </a:t>
            </a:r>
            <a:r>
              <a:rPr lang="it-IT" sz="2800" i="1" dirty="0">
                <a:latin typeface="Helvetica" panose="020B0604020202020204" pitchFamily="34" charset="0"/>
                <a:cs typeface="Helvetica" panose="020B0604020202020204" pitchFamily="34" charset="0"/>
              </a:rPr>
              <a:t>significante</a:t>
            </a:r>
          </a:p>
          <a:p>
            <a:r>
              <a:rPr lang="it-IT" sz="2800" dirty="0">
                <a:latin typeface="Helvetica" panose="020B0604020202020204" pitchFamily="34" charset="0"/>
                <a:cs typeface="Helvetica" panose="020B0604020202020204" pitchFamily="34" charset="0"/>
              </a:rPr>
              <a:t>Concetto di mela = </a:t>
            </a:r>
            <a:r>
              <a:rPr lang="it-IT" sz="2800" i="1" dirty="0">
                <a:latin typeface="Helvetica" panose="020B0604020202020204" pitchFamily="34" charset="0"/>
                <a:cs typeface="Helvetica" panose="020B0604020202020204" pitchFamily="34" charset="0"/>
              </a:rPr>
              <a:t>significato</a:t>
            </a:r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83BDE21B-27EF-40E3-0A82-249B01834819}"/>
              </a:ext>
            </a:extLst>
          </p:cNvPr>
          <p:cNvCxnSpPr>
            <a:stCxn id="12" idx="2"/>
            <a:endCxn id="17" idx="0"/>
          </p:cNvCxnSpPr>
          <p:nvPr/>
        </p:nvCxnSpPr>
        <p:spPr>
          <a:xfrm>
            <a:off x="3572128" y="2933748"/>
            <a:ext cx="0" cy="13899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7514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86A1B778-F44D-17EB-35C9-679585ACEE2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0"/>
            <a:ext cx="7108825" cy="4942840"/>
          </a:xfrm>
          <a:prstGeom prst="rect">
            <a:avLst/>
          </a:prstGeom>
          <a:solidFill>
            <a:srgbClr val="01002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BB68DDB-E828-5179-DC23-781682223C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4942840"/>
            <a:ext cx="7108825" cy="1920240"/>
          </a:xfrm>
          <a:prstGeom prst="rect">
            <a:avLst/>
          </a:prstGeom>
          <a:solidFill>
            <a:srgbClr val="01A9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960BB6AB-770D-6CFA-B244-EDA3BD6E877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15968" y="5535168"/>
            <a:ext cx="6423151" cy="719328"/>
          </a:xfrm>
          <a:prstGeom prst="ellipse">
            <a:avLst/>
          </a:prstGeom>
          <a:solidFill>
            <a:srgbClr val="01002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58CDF86-4318-FBEB-657C-7F534D0AB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836BFFF-BF20-CC5C-61B7-5F06BF47A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25" y="0"/>
            <a:ext cx="5083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67DA372-C9CA-70AA-476C-F33B3D40FAD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1"/>
          </p:nvPr>
        </p:nvSpPr>
        <p:spPr>
          <a:ln>
            <a:noFill/>
          </a:ln>
        </p:spPr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98974F6-BFA5-33DB-6C16-FA7546F408B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pPr rtl="0"/>
            <a:fld id="{84D792B7-0397-C047-AE12-1A03F7E3DC83}" type="slidenum">
              <a:rPr lang="it-IT" noProof="0" smtClean="0"/>
              <a:t>18</a:t>
            </a:fld>
            <a:endParaRPr lang="it-IT" noProof="0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A2B5C214-C636-0224-06E2-9F97760F4458}"/>
              </a:ext>
            </a:extLst>
          </p:cNvPr>
          <p:cNvSpPr txBox="1">
            <a:spLocks/>
          </p:cNvSpPr>
          <p:nvPr/>
        </p:nvSpPr>
        <p:spPr>
          <a:xfrm>
            <a:off x="440154" y="209987"/>
            <a:ext cx="9036174" cy="6411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solidFill>
                <a:schemeClr val="bg1"/>
              </a:solidFill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F3ECCDD9-E48F-A147-B6B4-3BD3A87E8036}"/>
              </a:ext>
            </a:extLst>
          </p:cNvPr>
          <p:cNvSpPr txBox="1">
            <a:spLocks/>
          </p:cNvSpPr>
          <p:nvPr/>
        </p:nvSpPr>
        <p:spPr>
          <a:xfrm>
            <a:off x="473586" y="759164"/>
            <a:ext cx="7075393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 DOPPIA ARTICOLAZIONE DEL SIGNIFICANTE</a:t>
            </a:r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326E2896-A334-430E-1A96-2A25B513EEE0}"/>
              </a:ext>
            </a:extLst>
          </p:cNvPr>
          <p:cNvCxnSpPr/>
          <p:nvPr/>
        </p:nvCxnSpPr>
        <p:spPr>
          <a:xfrm>
            <a:off x="519306" y="851143"/>
            <a:ext cx="550049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16">
            <a:extLst>
              <a:ext uri="{FF2B5EF4-FFF2-40B4-BE49-F238E27FC236}">
                <a16:creationId xmlns:a16="http://schemas.microsoft.com/office/drawing/2014/main" id="{D3B11FCE-E99C-85F5-A58D-007420A9EB4F}"/>
              </a:ext>
            </a:extLst>
          </p:cNvPr>
          <p:cNvSpPr/>
          <p:nvPr/>
        </p:nvSpPr>
        <p:spPr>
          <a:xfrm>
            <a:off x="519306" y="4323703"/>
            <a:ext cx="6105644" cy="1683154"/>
          </a:xfrm>
          <a:prstGeom prst="rect">
            <a:avLst/>
          </a:prstGeom>
          <a:solidFill>
            <a:schemeClr val="bg1">
              <a:lumMod val="85000"/>
              <a:alpha val="63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82180AC-9BEB-8D79-F3B0-5EC97480F705}"/>
              </a:ext>
            </a:extLst>
          </p:cNvPr>
          <p:cNvSpPr txBox="1"/>
          <p:nvPr/>
        </p:nvSpPr>
        <p:spPr>
          <a:xfrm>
            <a:off x="759928" y="4429870"/>
            <a:ext cx="533475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b="1" dirty="0">
                <a:latin typeface="Helvetica" panose="020B0604020202020204" pitchFamily="34" charset="0"/>
                <a:cs typeface="Helvetica" panose="020B0604020202020204" pitchFamily="34" charset="0"/>
              </a:rPr>
              <a:t>FONEMI (s.19-20)</a:t>
            </a:r>
            <a:r>
              <a:rPr lang="it-IT" sz="2800" dirty="0"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  <a:r>
              <a:rPr lang="it-IT" altLang="it-IT" sz="2800" dirty="0">
                <a:latin typeface="Gadugi" panose="020B0502040204020203" pitchFamily="34" charset="0"/>
                <a:ea typeface="Gadugi" panose="020B0502040204020203" pitchFamily="34" charset="0"/>
              </a:rPr>
              <a:t>Unità prive di significato.</a:t>
            </a:r>
            <a:br>
              <a:rPr lang="it-IT" altLang="it-IT" sz="2800" dirty="0">
                <a:latin typeface="Gadugi" panose="020B0502040204020203" pitchFamily="34" charset="0"/>
                <a:ea typeface="Gadugi" panose="020B0502040204020203" pitchFamily="34" charset="0"/>
              </a:rPr>
            </a:br>
            <a:r>
              <a:rPr lang="it-IT" altLang="it-IT" sz="2800" dirty="0">
                <a:latin typeface="Gadugi" panose="020B0502040204020203" pitchFamily="34" charset="0"/>
                <a:ea typeface="Gadugi" panose="020B0502040204020203" pitchFamily="34" charset="0"/>
              </a:rPr>
              <a:t>ex: </a:t>
            </a:r>
            <a:r>
              <a:rPr lang="it-IT" altLang="it-IT" sz="2800" i="1" dirty="0">
                <a:latin typeface="Gadugi" panose="020B0502040204020203" pitchFamily="34" charset="0"/>
                <a:ea typeface="Gadugi" panose="020B0502040204020203" pitchFamily="34" charset="0"/>
              </a:rPr>
              <a:t>I-o v-e-d-o  u-n-a  m-</a:t>
            </a:r>
            <a:r>
              <a:rPr lang="it-IT" altLang="it-IT" sz="2800" i="1" dirty="0" err="1">
                <a:latin typeface="Gadugi" panose="020B0502040204020203" pitchFamily="34" charset="0"/>
                <a:ea typeface="Gadugi" panose="020B0502040204020203" pitchFamily="34" charset="0"/>
              </a:rPr>
              <a:t>el</a:t>
            </a:r>
            <a:r>
              <a:rPr lang="it-IT" altLang="it-IT" sz="2800" i="1" dirty="0">
                <a:latin typeface="Gadugi" panose="020B0502040204020203" pitchFamily="34" charset="0"/>
                <a:ea typeface="Gadugi" panose="020B0502040204020203" pitchFamily="34" charset="0"/>
              </a:rPr>
              <a:t>-a</a:t>
            </a:r>
            <a:endParaRPr lang="it-IT" sz="2800" i="1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60D4DA6A-1377-9E45-2077-5C5C0484B98D}"/>
              </a:ext>
            </a:extLst>
          </p:cNvPr>
          <p:cNvSpPr/>
          <p:nvPr/>
        </p:nvSpPr>
        <p:spPr>
          <a:xfrm>
            <a:off x="544382" y="2091718"/>
            <a:ext cx="6105644" cy="1539467"/>
          </a:xfrm>
          <a:prstGeom prst="rect">
            <a:avLst/>
          </a:prstGeom>
          <a:solidFill>
            <a:schemeClr val="bg1">
              <a:lumMod val="85000"/>
              <a:alpha val="63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D5A2B70-069C-BB68-08D6-5E6D3C7A5A48}"/>
              </a:ext>
            </a:extLst>
          </p:cNvPr>
          <p:cNvSpPr txBox="1"/>
          <p:nvPr/>
        </p:nvSpPr>
        <p:spPr>
          <a:xfrm>
            <a:off x="785004" y="2197886"/>
            <a:ext cx="570839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it-IT" sz="2800" b="1" dirty="0">
                <a:latin typeface="Helvetica" panose="020B0604020202020204" pitchFamily="34" charset="0"/>
                <a:cs typeface="Helvetica" panose="020B0604020202020204" pitchFamily="34" charset="0"/>
              </a:rPr>
              <a:t>MORFEMI (s.20): </a:t>
            </a:r>
            <a:r>
              <a:rPr lang="it-IT" altLang="it-IT" sz="2800" dirty="0">
                <a:latin typeface="Gadugi" panose="020B0502040204020203" pitchFamily="34" charset="0"/>
                <a:ea typeface="Gadugi" panose="020B0502040204020203" pitchFamily="34" charset="0"/>
              </a:rPr>
              <a:t>Unità portatrici di significato.</a:t>
            </a:r>
            <a:br>
              <a:rPr lang="it-IT" altLang="it-IT" sz="2800" dirty="0">
                <a:latin typeface="Gadugi" panose="020B0502040204020203" pitchFamily="34" charset="0"/>
                <a:ea typeface="Gadugi" panose="020B0502040204020203" pitchFamily="34" charset="0"/>
              </a:rPr>
            </a:br>
            <a:r>
              <a:rPr lang="it-IT" altLang="it-IT" sz="2800" dirty="0">
                <a:latin typeface="Gadugi" panose="020B0502040204020203" pitchFamily="34" charset="0"/>
                <a:ea typeface="Gadugi" panose="020B0502040204020203" pitchFamily="34" charset="0"/>
              </a:rPr>
              <a:t>ex: </a:t>
            </a:r>
            <a:r>
              <a:rPr lang="it-IT" altLang="it-IT" sz="2800" i="1" dirty="0">
                <a:latin typeface="Gadugi" panose="020B0502040204020203" pitchFamily="34" charset="0"/>
                <a:ea typeface="Gadugi" panose="020B0502040204020203" pitchFamily="34" charset="0"/>
              </a:rPr>
              <a:t>Io </a:t>
            </a:r>
            <a:r>
              <a:rPr lang="it-IT" altLang="it-IT" sz="2800" i="1" dirty="0" err="1">
                <a:latin typeface="Gadugi" panose="020B0502040204020203" pitchFamily="34" charset="0"/>
                <a:ea typeface="Gadugi" panose="020B0502040204020203" pitchFamily="34" charset="0"/>
              </a:rPr>
              <a:t>ved</a:t>
            </a:r>
            <a:r>
              <a:rPr lang="it-IT" altLang="it-IT" sz="2800" i="1" dirty="0">
                <a:latin typeface="Gadugi" panose="020B0502040204020203" pitchFamily="34" charset="0"/>
                <a:ea typeface="Gadugi" panose="020B0502040204020203" pitchFamily="34" charset="0"/>
              </a:rPr>
              <a:t>-o un-a mel-a </a:t>
            </a:r>
          </a:p>
        </p:txBody>
      </p:sp>
    </p:spTree>
    <p:extLst>
      <p:ext uri="{BB962C8B-B14F-4D97-AF65-F5344CB8AC3E}">
        <p14:creationId xmlns:p14="http://schemas.microsoft.com/office/powerpoint/2010/main" val="681097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15">
            <a:extLst>
              <a:ext uri="{FF2B5EF4-FFF2-40B4-BE49-F238E27FC236}">
                <a16:creationId xmlns:a16="http://schemas.microsoft.com/office/drawing/2014/main" id="{293A6DB1-EEAB-78CE-DE15-8267DECE26D4}"/>
              </a:ext>
            </a:extLst>
          </p:cNvPr>
          <p:cNvSpPr/>
          <p:nvPr/>
        </p:nvSpPr>
        <p:spPr>
          <a:xfrm>
            <a:off x="559742" y="3668450"/>
            <a:ext cx="11012989" cy="24303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Segnaposto testo 2">
            <a:extLst>
              <a:ext uri="{FF2B5EF4-FFF2-40B4-BE49-F238E27FC236}">
                <a16:creationId xmlns:a16="http://schemas.microsoft.com/office/drawing/2014/main" id="{DBC95A75-6D58-D02F-4481-710B507CC8E1}"/>
              </a:ext>
            </a:extLst>
          </p:cNvPr>
          <p:cNvSpPr txBox="1">
            <a:spLocks/>
          </p:cNvSpPr>
          <p:nvPr/>
        </p:nvSpPr>
        <p:spPr>
          <a:xfrm>
            <a:off x="5186782" y="3796016"/>
            <a:ext cx="1819656" cy="466344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FONO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AAF8F4B-545D-1F84-90B4-AF7C1A10B773}"/>
              </a:ext>
            </a:extLst>
          </p:cNvPr>
          <p:cNvSpPr txBox="1"/>
          <p:nvPr/>
        </p:nvSpPr>
        <p:spPr>
          <a:xfrm>
            <a:off x="690283" y="4342043"/>
            <a:ext cx="1074550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I foni sono i </a:t>
            </a:r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suoni concretamente emessi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 dai parlanti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I diversi modi di pronunciare la </a:t>
            </a:r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s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 nelle diverse regioni italiane non determinano opposizione fonologica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La </a:t>
            </a:r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n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 velare (pungolare) non è un fonema perché non determina opposizione fonologica</a:t>
            </a: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4374BEF-5395-22BA-9484-141B9019B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5F78A07-D458-D3CC-161A-184A1D308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F2FBF7A-0740-4C8E-369E-3955F24DC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19</a:t>
            </a:fld>
            <a:endParaRPr lang="it-IT" noProof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3800E6D1-DB6E-DED2-54BB-8282A2853092}"/>
              </a:ext>
            </a:extLst>
          </p:cNvPr>
          <p:cNvSpPr txBox="1">
            <a:spLocks/>
          </p:cNvSpPr>
          <p:nvPr/>
        </p:nvSpPr>
        <p:spPr>
          <a:xfrm>
            <a:off x="440154" y="209987"/>
            <a:ext cx="9036174" cy="6411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E88A7BC5-4E3E-5850-C6BC-4F733F823215}"/>
              </a:ext>
            </a:extLst>
          </p:cNvPr>
          <p:cNvSpPr txBox="1">
            <a:spLocks/>
          </p:cNvSpPr>
          <p:nvPr/>
        </p:nvSpPr>
        <p:spPr>
          <a:xfrm>
            <a:off x="473586" y="759164"/>
            <a:ext cx="7075393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FONEMI E FONI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8E44397F-F3E8-6421-AEEC-671C64712712}"/>
              </a:ext>
            </a:extLst>
          </p:cNvPr>
          <p:cNvCxnSpPr/>
          <p:nvPr/>
        </p:nvCxnSpPr>
        <p:spPr>
          <a:xfrm>
            <a:off x="519306" y="851143"/>
            <a:ext cx="5500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7">
            <a:extLst>
              <a:ext uri="{FF2B5EF4-FFF2-40B4-BE49-F238E27FC236}">
                <a16:creationId xmlns:a16="http://schemas.microsoft.com/office/drawing/2014/main" id="{6BF790BA-7F5F-9D1C-76CA-6A9488EC96F2}"/>
              </a:ext>
            </a:extLst>
          </p:cNvPr>
          <p:cNvSpPr/>
          <p:nvPr/>
        </p:nvSpPr>
        <p:spPr>
          <a:xfrm>
            <a:off x="466169" y="1458706"/>
            <a:ext cx="11200135" cy="254612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Segnaposto testo 2">
            <a:extLst>
              <a:ext uri="{FF2B5EF4-FFF2-40B4-BE49-F238E27FC236}">
                <a16:creationId xmlns:a16="http://schemas.microsoft.com/office/drawing/2014/main" id="{93CB7687-EC8F-A2F3-FCC6-F9AEA2B7FF0F}"/>
              </a:ext>
            </a:extLst>
          </p:cNvPr>
          <p:cNvSpPr txBox="1">
            <a:spLocks/>
          </p:cNvSpPr>
          <p:nvPr/>
        </p:nvSpPr>
        <p:spPr>
          <a:xfrm>
            <a:off x="5161705" y="1606473"/>
            <a:ext cx="1804579" cy="488552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2000" b="1" dirty="0">
                <a:latin typeface="Gadugi" panose="020B0502040204020203" pitchFamily="34" charset="0"/>
                <a:ea typeface="Gadugi" panose="020B0502040204020203" pitchFamily="34" charset="0"/>
              </a:rPr>
              <a:t>FONEMI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964350F-D316-CEC5-612A-908A704967E0}"/>
              </a:ext>
            </a:extLst>
          </p:cNvPr>
          <p:cNvSpPr txBox="1"/>
          <p:nvPr/>
        </p:nvSpPr>
        <p:spPr>
          <a:xfrm>
            <a:off x="690284" y="1989985"/>
            <a:ext cx="1075561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Il fonema e un’</a:t>
            </a:r>
            <a:r>
              <a:rPr lang="it-IT" sz="2000" b="1" dirty="0"/>
              <a:t>unità fonologica minima di un sistema linguistico</a:t>
            </a:r>
            <a:r>
              <a:rPr lang="it-IT" sz="2000" dirty="0"/>
              <a:t>. Suono capace con la sua presenza o assenza di distinguere le parole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1" dirty="0"/>
              <a:t>Prova di commutazione</a:t>
            </a:r>
            <a:r>
              <a:rPr lang="it-IT" sz="2000" dirty="0"/>
              <a:t>: per es. </a:t>
            </a:r>
            <a:r>
              <a:rPr lang="it-IT" sz="2000" b="1" dirty="0"/>
              <a:t>p</a:t>
            </a:r>
            <a:r>
              <a:rPr lang="it-IT" sz="2000" dirty="0"/>
              <a:t>alla </a:t>
            </a:r>
            <a:r>
              <a:rPr lang="it-IT" sz="2000" b="1" dirty="0"/>
              <a:t>b</a:t>
            </a:r>
            <a:r>
              <a:rPr lang="it-IT" sz="2000" dirty="0"/>
              <a:t>alla </a:t>
            </a:r>
            <a:r>
              <a:rPr lang="it-IT" sz="2000" i="1" dirty="0"/>
              <a:t>p</a:t>
            </a:r>
            <a:r>
              <a:rPr lang="it-IT" sz="2000" dirty="0"/>
              <a:t> e </a:t>
            </a:r>
            <a:r>
              <a:rPr lang="it-IT" sz="2000" i="1" dirty="0"/>
              <a:t>b</a:t>
            </a:r>
            <a:r>
              <a:rPr lang="it-IT" sz="2000" dirty="0"/>
              <a:t> sono fonemi dell’italiano (opposizione fonologica)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u="sng" dirty="0"/>
              <a:t>Nessuno pronuncia i fonemi allo stesso modo</a:t>
            </a:r>
          </a:p>
        </p:txBody>
      </p:sp>
    </p:spTree>
    <p:extLst>
      <p:ext uri="{BB962C8B-B14F-4D97-AF65-F5344CB8AC3E}">
        <p14:creationId xmlns:p14="http://schemas.microsoft.com/office/powerpoint/2010/main" val="2195758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5D61DA4-4547-A3DC-39F1-88A621E5A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D57B7B5-7609-D7B8-1299-742B50B21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6000" y="6517634"/>
            <a:ext cx="3500000" cy="274320"/>
          </a:xfrm>
        </p:spPr>
        <p:txBody>
          <a:bodyPr/>
          <a:lstStyle/>
          <a:p>
            <a:pPr rtl="0"/>
            <a:r>
              <a:rPr lang="it-IT" spc="0" dirty="0">
                <a:latin typeface="Gadugi" panose="020B0502040204020203" pitchFamily="34" charset="0"/>
                <a:ea typeface="Gadugi" panose="020B0502040204020203" pitchFamily="34" charset="0"/>
              </a:rPr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B10D35B-B52E-E6B6-47AF-3DBF555A2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r>
              <a:rPr lang="it-IT" dirty="0"/>
              <a:t>1</a:t>
            </a:r>
            <a:endParaRPr lang="it-IT" noProof="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9591AC5-1294-A532-2F0E-419F06919913}"/>
              </a:ext>
            </a:extLst>
          </p:cNvPr>
          <p:cNvSpPr txBox="1">
            <a:spLocks/>
          </p:cNvSpPr>
          <p:nvPr/>
        </p:nvSpPr>
        <p:spPr>
          <a:xfrm>
            <a:off x="351666" y="209986"/>
            <a:ext cx="5997520" cy="60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Principi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8A71B4FB-2889-740E-B39C-E5E3C296E18A}"/>
              </a:ext>
            </a:extLst>
          </p:cNvPr>
          <p:cNvCxnSpPr>
            <a:cxnSpLocks/>
          </p:cNvCxnSpPr>
          <p:nvPr/>
        </p:nvCxnSpPr>
        <p:spPr>
          <a:xfrm>
            <a:off x="480633" y="770222"/>
            <a:ext cx="3827207" cy="154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EDC22DE3-CBED-F059-E6E6-E3EC11D62C5E}"/>
              </a:ext>
            </a:extLst>
          </p:cNvPr>
          <p:cNvSpPr txBox="1">
            <a:spLocks/>
          </p:cNvSpPr>
          <p:nvPr/>
        </p:nvSpPr>
        <p:spPr>
          <a:xfrm>
            <a:off x="480633" y="1412643"/>
            <a:ext cx="9038271" cy="3570837"/>
          </a:xfrm>
          <a:prstGeom prst="rect">
            <a:avLst/>
          </a:prstGeom>
        </p:spPr>
        <p:txBody>
          <a:bodyPr/>
          <a:lstStyle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it-IT" sz="2000" dirty="0"/>
              <a:t>Costituzione della Repubblica italiana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it-IT" sz="2000" dirty="0"/>
          </a:p>
          <a:p>
            <a:pPr marL="0" indent="0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it-IT" sz="2000" dirty="0"/>
              <a:t>Art. 54  Tutti i cittadini hanno il dovere di essere fedeli alla Repubblica e di osservarne la Costituzione e le leggi. I cittadini cui sono affidate funzioni pubbliche hanno il dovere di adempierle con disciplina ed onore, prestando giuramento nei casi stabiliti dalla legge.</a:t>
            </a:r>
          </a:p>
        </p:txBody>
      </p:sp>
    </p:spTree>
    <p:extLst>
      <p:ext uri="{BB962C8B-B14F-4D97-AF65-F5344CB8AC3E}">
        <p14:creationId xmlns:p14="http://schemas.microsoft.com/office/powerpoint/2010/main" val="32457872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4374BEF-5395-22BA-9484-141B9019B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5F78A07-D458-D3CC-161A-184A1D308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F2FBF7A-0740-4C8E-369E-3955F24DC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20</a:t>
            </a:fld>
            <a:endParaRPr lang="it-IT" noProof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06D8ECAE-4ACC-B2D0-B408-899802B643DF}"/>
              </a:ext>
            </a:extLst>
          </p:cNvPr>
          <p:cNvSpPr/>
          <p:nvPr/>
        </p:nvSpPr>
        <p:spPr>
          <a:xfrm>
            <a:off x="511877" y="1355193"/>
            <a:ext cx="11012989" cy="24303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964350F-D316-CEC5-612A-908A704967E0}"/>
              </a:ext>
            </a:extLst>
          </p:cNvPr>
          <p:cNvSpPr txBox="1"/>
          <p:nvPr/>
        </p:nvSpPr>
        <p:spPr>
          <a:xfrm>
            <a:off x="713435" y="1989985"/>
            <a:ext cx="973850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Il fonema e un’</a:t>
            </a:r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unità fonologica minima di un sistema linguistico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Suono capace con la sua presenza o assenza di distinguere le parole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Prova di commutazione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per es. </a:t>
            </a:r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alla </a:t>
            </a:r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alla </a:t>
            </a:r>
            <a:r>
              <a:rPr lang="it-IT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 </a:t>
            </a:r>
            <a:r>
              <a:rPr lang="it-IT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sono fonemi dell’italiano (opposizione fonologica)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Nessuno pronuncia i fonemi allo stesso modo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45F8F6AB-95F6-F98F-046C-3ADD2133CAB6}"/>
              </a:ext>
            </a:extLst>
          </p:cNvPr>
          <p:cNvSpPr/>
          <p:nvPr/>
        </p:nvSpPr>
        <p:spPr>
          <a:xfrm>
            <a:off x="419732" y="3345669"/>
            <a:ext cx="11200135" cy="254612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AAF8F4B-545D-1F84-90B4-AF7C1A10B773}"/>
              </a:ext>
            </a:extLst>
          </p:cNvPr>
          <p:cNvSpPr txBox="1"/>
          <p:nvPr/>
        </p:nvSpPr>
        <p:spPr>
          <a:xfrm>
            <a:off x="690283" y="4133696"/>
            <a:ext cx="1074550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Gadugi" panose="020B0502040204020203" pitchFamily="34" charset="0"/>
                <a:ea typeface="Gadugi" panose="020B0502040204020203" pitchFamily="34" charset="0"/>
              </a:rPr>
              <a:t>I foni sono i </a:t>
            </a:r>
            <a:r>
              <a:rPr lang="it-IT" sz="2000" b="1" dirty="0">
                <a:latin typeface="Gadugi" panose="020B0502040204020203" pitchFamily="34" charset="0"/>
                <a:ea typeface="Gadugi" panose="020B0502040204020203" pitchFamily="34" charset="0"/>
              </a:rPr>
              <a:t>suoni concretamente emessi</a:t>
            </a:r>
            <a:r>
              <a:rPr lang="it-IT" sz="2000" dirty="0">
                <a:latin typeface="Gadugi" panose="020B0502040204020203" pitchFamily="34" charset="0"/>
                <a:ea typeface="Gadugi" panose="020B0502040204020203" pitchFamily="34" charset="0"/>
              </a:rPr>
              <a:t> dai parlanti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Gadugi" panose="020B0502040204020203" pitchFamily="34" charset="0"/>
                <a:ea typeface="Gadugi" panose="020B0502040204020203" pitchFamily="34" charset="0"/>
              </a:rPr>
              <a:t>I diversi modi di pronunciare la </a:t>
            </a:r>
            <a:r>
              <a:rPr lang="it-IT" sz="2000" b="1" dirty="0">
                <a:latin typeface="Gadugi" panose="020B0502040204020203" pitchFamily="34" charset="0"/>
                <a:ea typeface="Gadugi" panose="020B0502040204020203" pitchFamily="34" charset="0"/>
              </a:rPr>
              <a:t>s</a:t>
            </a:r>
            <a:r>
              <a:rPr lang="it-IT" sz="2000" dirty="0">
                <a:latin typeface="Gadugi" panose="020B0502040204020203" pitchFamily="34" charset="0"/>
                <a:ea typeface="Gadugi" panose="020B0502040204020203" pitchFamily="34" charset="0"/>
              </a:rPr>
              <a:t> nelle diverse regioni italiane non determinano opposizione fonologica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Gadugi" panose="020B0502040204020203" pitchFamily="34" charset="0"/>
                <a:ea typeface="Gadugi" panose="020B0502040204020203" pitchFamily="34" charset="0"/>
              </a:rPr>
              <a:t>La </a:t>
            </a:r>
            <a:r>
              <a:rPr lang="it-IT" sz="2000" b="1" dirty="0">
                <a:latin typeface="Gadugi" panose="020B0502040204020203" pitchFamily="34" charset="0"/>
                <a:ea typeface="Gadugi" panose="020B0502040204020203" pitchFamily="34" charset="0"/>
              </a:rPr>
              <a:t>n</a:t>
            </a:r>
            <a:r>
              <a:rPr lang="it-IT" sz="2000" dirty="0">
                <a:latin typeface="Gadugi" panose="020B0502040204020203" pitchFamily="34" charset="0"/>
                <a:ea typeface="Gadugi" panose="020B0502040204020203" pitchFamily="34" charset="0"/>
              </a:rPr>
              <a:t> velare (pungolare) non è un fonema perché non determina opposizione fonologica</a:t>
            </a:r>
          </a:p>
        </p:txBody>
      </p:sp>
      <p:sp>
        <p:nvSpPr>
          <p:cNvPr id="17" name="Segnaposto testo 2">
            <a:extLst>
              <a:ext uri="{FF2B5EF4-FFF2-40B4-BE49-F238E27FC236}">
                <a16:creationId xmlns:a16="http://schemas.microsoft.com/office/drawing/2014/main" id="{DBC95A75-6D58-D02F-4481-710B507CC8E1}"/>
              </a:ext>
            </a:extLst>
          </p:cNvPr>
          <p:cNvSpPr txBox="1">
            <a:spLocks/>
          </p:cNvSpPr>
          <p:nvPr/>
        </p:nvSpPr>
        <p:spPr>
          <a:xfrm>
            <a:off x="5186782" y="3587669"/>
            <a:ext cx="1819656" cy="466344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1800" b="1" dirty="0">
                <a:latin typeface="Gadugi" panose="020B0502040204020203" pitchFamily="34" charset="0"/>
                <a:ea typeface="Gadugi" panose="020B0502040204020203" pitchFamily="34" charset="0"/>
              </a:rPr>
              <a:t>FONO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3800E6D1-DB6E-DED2-54BB-8282A2853092}"/>
              </a:ext>
            </a:extLst>
          </p:cNvPr>
          <p:cNvSpPr txBox="1">
            <a:spLocks/>
          </p:cNvSpPr>
          <p:nvPr/>
        </p:nvSpPr>
        <p:spPr>
          <a:xfrm>
            <a:off x="440154" y="209987"/>
            <a:ext cx="9036174" cy="6411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E88A7BC5-4E3E-5850-C6BC-4F733F823215}"/>
              </a:ext>
            </a:extLst>
          </p:cNvPr>
          <p:cNvSpPr txBox="1">
            <a:spLocks/>
          </p:cNvSpPr>
          <p:nvPr/>
        </p:nvSpPr>
        <p:spPr>
          <a:xfrm>
            <a:off x="473586" y="759164"/>
            <a:ext cx="7075393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FONEMI E FONI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8E44397F-F3E8-6421-AEEC-671C64712712}"/>
              </a:ext>
            </a:extLst>
          </p:cNvPr>
          <p:cNvCxnSpPr/>
          <p:nvPr/>
        </p:nvCxnSpPr>
        <p:spPr>
          <a:xfrm>
            <a:off x="519306" y="851143"/>
            <a:ext cx="5500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egnaposto testo 2">
            <a:extLst>
              <a:ext uri="{FF2B5EF4-FFF2-40B4-BE49-F238E27FC236}">
                <a16:creationId xmlns:a16="http://schemas.microsoft.com/office/drawing/2014/main" id="{93CB7687-EC8F-A2F3-FCC6-F9AEA2B7FF0F}"/>
              </a:ext>
            </a:extLst>
          </p:cNvPr>
          <p:cNvSpPr txBox="1">
            <a:spLocks/>
          </p:cNvSpPr>
          <p:nvPr/>
        </p:nvSpPr>
        <p:spPr>
          <a:xfrm>
            <a:off x="5184855" y="1606473"/>
            <a:ext cx="1804579" cy="488552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FONEMI</a:t>
            </a:r>
          </a:p>
        </p:txBody>
      </p:sp>
    </p:spTree>
    <p:extLst>
      <p:ext uri="{BB962C8B-B14F-4D97-AF65-F5344CB8AC3E}">
        <p14:creationId xmlns:p14="http://schemas.microsoft.com/office/powerpoint/2010/main" val="658409080"/>
      </p:ext>
    </p:extLst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80AEAC9-07E5-B861-08A8-0A0E2D2EE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 dirty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8AFB8AC-E9D6-1A64-DFF0-9800CF2E0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DCC0190-E97C-75FC-5A4E-3CE4FBF30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21</a:t>
            </a:fld>
            <a:endParaRPr lang="it-IT" noProof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38BD9409-D64C-66C4-E2E0-6491623AEA08}"/>
              </a:ext>
            </a:extLst>
          </p:cNvPr>
          <p:cNvSpPr txBox="1">
            <a:spLocks/>
          </p:cNvSpPr>
          <p:nvPr/>
        </p:nvSpPr>
        <p:spPr>
          <a:xfrm>
            <a:off x="440154" y="209987"/>
            <a:ext cx="9036174" cy="6411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B2676D4F-38AE-D240-9B97-A0B2B2CCF172}"/>
              </a:ext>
            </a:extLst>
          </p:cNvPr>
          <p:cNvSpPr txBox="1">
            <a:spLocks/>
          </p:cNvSpPr>
          <p:nvPr/>
        </p:nvSpPr>
        <p:spPr>
          <a:xfrm>
            <a:off x="473586" y="759164"/>
            <a:ext cx="7075393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MORFEMI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7CD8DCD7-25F7-62B9-7E9A-A646452CF0D0}"/>
              </a:ext>
            </a:extLst>
          </p:cNvPr>
          <p:cNvCxnSpPr/>
          <p:nvPr/>
        </p:nvCxnSpPr>
        <p:spPr>
          <a:xfrm>
            <a:off x="519306" y="851143"/>
            <a:ext cx="5500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7">
            <a:extLst>
              <a:ext uri="{FF2B5EF4-FFF2-40B4-BE49-F238E27FC236}">
                <a16:creationId xmlns:a16="http://schemas.microsoft.com/office/drawing/2014/main" id="{6439D2F8-7DED-7E02-F652-254C39B01AD4}"/>
              </a:ext>
            </a:extLst>
          </p:cNvPr>
          <p:cNvSpPr/>
          <p:nvPr/>
        </p:nvSpPr>
        <p:spPr>
          <a:xfrm>
            <a:off x="2817515" y="1662583"/>
            <a:ext cx="6567130" cy="91857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0FAC297-3580-57A4-6635-2F085433A2D9}"/>
              </a:ext>
            </a:extLst>
          </p:cNvPr>
          <p:cNvSpPr txBox="1"/>
          <p:nvPr/>
        </p:nvSpPr>
        <p:spPr>
          <a:xfrm>
            <a:off x="2909793" y="1912389"/>
            <a:ext cx="6393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 </a:t>
            </a:r>
            <a:r>
              <a:rPr lang="it-IT" b="1" dirty="0"/>
              <a:t>morfemi</a:t>
            </a:r>
            <a:r>
              <a:rPr lang="it-IT" dirty="0"/>
              <a:t> sono i segni linguistici </a:t>
            </a:r>
            <a:r>
              <a:rPr lang="it-IT" b="1" dirty="0"/>
              <a:t>elementari</a:t>
            </a:r>
            <a:r>
              <a:rPr lang="it-IT" dirty="0"/>
              <a:t> di una lingua</a:t>
            </a:r>
          </a:p>
        </p:txBody>
      </p:sp>
      <p:cxnSp>
        <p:nvCxnSpPr>
          <p:cNvPr id="10" name="Connettore a gomito 9">
            <a:extLst>
              <a:ext uri="{FF2B5EF4-FFF2-40B4-BE49-F238E27FC236}">
                <a16:creationId xmlns:a16="http://schemas.microsoft.com/office/drawing/2014/main" id="{EE8E2898-2FDF-C3BF-8CFD-67E66555ACDB}"/>
              </a:ext>
            </a:extLst>
          </p:cNvPr>
          <p:cNvCxnSpPr>
            <a:cxnSpLocks/>
          </p:cNvCxnSpPr>
          <p:nvPr/>
        </p:nvCxnSpPr>
        <p:spPr>
          <a:xfrm rot="16200000" flipH="1">
            <a:off x="7179556" y="1534112"/>
            <a:ext cx="1036600" cy="31306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nettore a gomito 10">
            <a:extLst>
              <a:ext uri="{FF2B5EF4-FFF2-40B4-BE49-F238E27FC236}">
                <a16:creationId xmlns:a16="http://schemas.microsoft.com/office/drawing/2014/main" id="{44306271-FC51-F3D5-E7B4-893AA328590D}"/>
              </a:ext>
            </a:extLst>
          </p:cNvPr>
          <p:cNvCxnSpPr>
            <a:cxnSpLocks/>
          </p:cNvCxnSpPr>
          <p:nvPr/>
        </p:nvCxnSpPr>
        <p:spPr>
          <a:xfrm rot="10800000" flipV="1">
            <a:off x="3680205" y="3103536"/>
            <a:ext cx="3141797" cy="53866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Rettangolo 17">
            <a:extLst>
              <a:ext uri="{FF2B5EF4-FFF2-40B4-BE49-F238E27FC236}">
                <a16:creationId xmlns:a16="http://schemas.microsoft.com/office/drawing/2014/main" id="{64B0197C-E72A-BFB0-D317-0DA9D8B93854}"/>
              </a:ext>
            </a:extLst>
          </p:cNvPr>
          <p:cNvSpPr/>
          <p:nvPr/>
        </p:nvSpPr>
        <p:spPr>
          <a:xfrm>
            <a:off x="711200" y="3634270"/>
            <a:ext cx="4559031" cy="202575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22" name="Segnaposto testo 2">
            <a:extLst>
              <a:ext uri="{FF2B5EF4-FFF2-40B4-BE49-F238E27FC236}">
                <a16:creationId xmlns:a16="http://schemas.microsoft.com/office/drawing/2014/main" id="{3B47FC7C-31BC-1B9F-5202-A4CBC0A8E558}"/>
              </a:ext>
            </a:extLst>
          </p:cNvPr>
          <p:cNvSpPr txBox="1">
            <a:spLocks/>
          </p:cNvSpPr>
          <p:nvPr/>
        </p:nvSpPr>
        <p:spPr>
          <a:xfrm>
            <a:off x="1473200" y="3694484"/>
            <a:ext cx="3446810" cy="466344"/>
          </a:xfrm>
          <a:prstGeom prst="rect">
            <a:avLst/>
          </a:prstGeom>
          <a:ln>
            <a:noFill/>
          </a:ln>
        </p:spPr>
        <p:txBody>
          <a:bodyPr/>
          <a:lstStyle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2000" b="1" dirty="0">
                <a:latin typeface="Gadugi" panose="020B0502040204020203" pitchFamily="34" charset="0"/>
                <a:ea typeface="Gadugi" panose="020B0502040204020203" pitchFamily="34" charset="0"/>
              </a:rPr>
              <a:t>MORFEMI GRAMMATICALI</a:t>
            </a: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DEF8A64A-A5FA-2A6A-F48F-2D5999B99704}"/>
              </a:ext>
            </a:extLst>
          </p:cNvPr>
          <p:cNvSpPr/>
          <p:nvPr/>
        </p:nvSpPr>
        <p:spPr>
          <a:xfrm>
            <a:off x="6952250" y="3617755"/>
            <a:ext cx="4559031" cy="20422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23" name="Segnaposto testo 2">
            <a:extLst>
              <a:ext uri="{FF2B5EF4-FFF2-40B4-BE49-F238E27FC236}">
                <a16:creationId xmlns:a16="http://schemas.microsoft.com/office/drawing/2014/main" id="{10BF1044-D223-941D-1211-29D78145DEEF}"/>
              </a:ext>
            </a:extLst>
          </p:cNvPr>
          <p:cNvSpPr txBox="1">
            <a:spLocks/>
          </p:cNvSpPr>
          <p:nvPr/>
        </p:nvSpPr>
        <p:spPr>
          <a:xfrm>
            <a:off x="7508240" y="3704644"/>
            <a:ext cx="3446810" cy="466344"/>
          </a:xfrm>
          <a:prstGeom prst="rect">
            <a:avLst/>
          </a:prstGeom>
          <a:ln>
            <a:noFill/>
          </a:ln>
        </p:spPr>
        <p:txBody>
          <a:bodyPr/>
          <a:lstStyle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2000" b="1" dirty="0">
                <a:latin typeface="Gadugi" panose="020B0502040204020203" pitchFamily="34" charset="0"/>
                <a:ea typeface="Gadugi" panose="020B0502040204020203" pitchFamily="34" charset="0"/>
              </a:rPr>
              <a:t>MORFEMI LESSICALI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0676870C-FBD0-1684-4553-89B90527E69E}"/>
              </a:ext>
            </a:extLst>
          </p:cNvPr>
          <p:cNvSpPr txBox="1"/>
          <p:nvPr/>
        </p:nvSpPr>
        <p:spPr>
          <a:xfrm>
            <a:off x="852035" y="4297217"/>
            <a:ext cx="42773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b="1" i="1" dirty="0"/>
              <a:t>mangi-o</a:t>
            </a:r>
            <a:r>
              <a:rPr lang="it-IT" altLang="it-IT" b="1" dirty="0"/>
              <a:t>, /</a:t>
            </a:r>
            <a:r>
              <a:rPr lang="it-IT" altLang="it-IT" b="1" i="1" dirty="0"/>
              <a:t>o</a:t>
            </a:r>
            <a:r>
              <a:rPr lang="it-IT" altLang="it-IT" b="1" dirty="0"/>
              <a:t> /</a:t>
            </a:r>
            <a:r>
              <a:rPr lang="it-IT" altLang="it-IT" dirty="0"/>
              <a:t> è morfema grammaticale il cui contenuto è: “prima persona singolare”</a:t>
            </a:r>
            <a:endParaRPr lang="it-IT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374B2F59-4DE3-9E42-E2B3-A651CEC5937D}"/>
              </a:ext>
            </a:extLst>
          </p:cNvPr>
          <p:cNvSpPr txBox="1"/>
          <p:nvPr/>
        </p:nvSpPr>
        <p:spPr>
          <a:xfrm>
            <a:off x="7033275" y="4074780"/>
            <a:ext cx="438631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dirty="0"/>
              <a:t>Hanno contenuti semantici, rinviano cioè a un determinato concetto (nell’esempio precedente, </a:t>
            </a:r>
            <a:r>
              <a:rPr lang="it-IT" altLang="it-IT" i="1" dirty="0"/>
              <a:t>mangi</a:t>
            </a:r>
            <a:r>
              <a:rPr lang="it-IT" altLang="it-IT" dirty="0"/>
              <a:t> ha come contenuto il concetto dell’azione dell’assumere cibo per nutrirsi).</a:t>
            </a:r>
          </a:p>
        </p:txBody>
      </p:sp>
    </p:spTree>
    <p:extLst>
      <p:ext uri="{BB962C8B-B14F-4D97-AF65-F5344CB8AC3E}">
        <p14:creationId xmlns:p14="http://schemas.microsoft.com/office/powerpoint/2010/main" val="6961393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632989-3430-877A-AEBD-33E80CF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DF5BB4E-31DE-95DD-39D4-1E0F160FF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DE51071-84A9-FBF7-1A05-A84E4380B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22</a:t>
            </a:fld>
            <a:endParaRPr lang="it-IT" noProof="0"/>
          </a:p>
        </p:txBody>
      </p:sp>
      <p:sp>
        <p:nvSpPr>
          <p:cNvPr id="34" name="Titolo 1">
            <a:extLst>
              <a:ext uri="{FF2B5EF4-FFF2-40B4-BE49-F238E27FC236}">
                <a16:creationId xmlns:a16="http://schemas.microsoft.com/office/drawing/2014/main" id="{C313FF0A-E339-DD0C-E685-B23599320E34}"/>
              </a:ext>
            </a:extLst>
          </p:cNvPr>
          <p:cNvSpPr txBox="1">
            <a:spLocks/>
          </p:cNvSpPr>
          <p:nvPr/>
        </p:nvSpPr>
        <p:spPr>
          <a:xfrm>
            <a:off x="592554" y="362387"/>
            <a:ext cx="9036174" cy="6411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35" name="Titolo 1">
            <a:extLst>
              <a:ext uri="{FF2B5EF4-FFF2-40B4-BE49-F238E27FC236}">
                <a16:creationId xmlns:a16="http://schemas.microsoft.com/office/drawing/2014/main" id="{52A164E0-2979-D718-5B64-30BCFA7DBAD1}"/>
              </a:ext>
            </a:extLst>
          </p:cNvPr>
          <p:cNvSpPr txBox="1">
            <a:spLocks/>
          </p:cNvSpPr>
          <p:nvPr/>
        </p:nvSpPr>
        <p:spPr>
          <a:xfrm>
            <a:off x="625986" y="911564"/>
            <a:ext cx="7075393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GRAFEMI</a:t>
            </a:r>
          </a:p>
        </p:txBody>
      </p: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1704C7F2-AA98-20F5-944C-03D0253831DE}"/>
              </a:ext>
            </a:extLst>
          </p:cNvPr>
          <p:cNvCxnSpPr/>
          <p:nvPr/>
        </p:nvCxnSpPr>
        <p:spPr>
          <a:xfrm>
            <a:off x="671706" y="1003543"/>
            <a:ext cx="5500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Elemento grafico 5" descr="Voce contorno">
            <a:extLst>
              <a:ext uri="{FF2B5EF4-FFF2-40B4-BE49-F238E27FC236}">
                <a16:creationId xmlns:a16="http://schemas.microsoft.com/office/drawing/2014/main" id="{2880B950-A77A-3024-5B54-9CCA3AE604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5721" y="1622681"/>
            <a:ext cx="950258" cy="95025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9C7849A-7FA3-F464-2E38-188B31308486}"/>
              </a:ext>
            </a:extLst>
          </p:cNvPr>
          <p:cNvSpPr txBox="1"/>
          <p:nvPr/>
        </p:nvSpPr>
        <p:spPr>
          <a:xfrm>
            <a:off x="1775713" y="1714660"/>
            <a:ext cx="95790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I suoni hanno assunto in molte lingue una loro </a:t>
            </a:r>
            <a:r>
              <a:rPr 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rappresentazione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 </a:t>
            </a:r>
            <a:r>
              <a:rPr 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grafica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. </a:t>
            </a:r>
          </a:p>
        </p:txBody>
      </p:sp>
      <p:pic>
        <p:nvPicPr>
          <p:cNvPr id="10" name="Elemento grafico 9" descr="Penna con piuma contorno">
            <a:extLst>
              <a:ext uri="{FF2B5EF4-FFF2-40B4-BE49-F238E27FC236}">
                <a16:creationId xmlns:a16="http://schemas.microsoft.com/office/drawing/2014/main" id="{47022FD5-ACA1-9C0C-5146-6031FE02C6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1579" y="2572939"/>
            <a:ext cx="914400" cy="914400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736DC90-7D3A-0B50-C85A-4D5C1930A50C}"/>
              </a:ext>
            </a:extLst>
          </p:cNvPr>
          <p:cNvSpPr txBox="1"/>
          <p:nvPr/>
        </p:nvSpPr>
        <p:spPr>
          <a:xfrm>
            <a:off x="1775712" y="2637636"/>
            <a:ext cx="96547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In Italia, invece, la tradizione scolastica veicola la </a:t>
            </a:r>
            <a:r>
              <a:rPr 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fallace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 </a:t>
            </a:r>
            <a:r>
              <a:rPr lang="it-IT" sz="2400" u="sng" dirty="0">
                <a:latin typeface="Gadugi" panose="020B0502040204020203" pitchFamily="34" charset="0"/>
                <a:ea typeface="Gadugi" panose="020B0502040204020203" pitchFamily="34" charset="0"/>
              </a:rPr>
              <a:t>sensazione che la lingua nasca scritta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. 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AD5974FD-6824-BA87-049A-77EC1C0C7526}"/>
              </a:ext>
            </a:extLst>
          </p:cNvPr>
          <p:cNvSpPr/>
          <p:nvPr/>
        </p:nvSpPr>
        <p:spPr>
          <a:xfrm>
            <a:off x="813990" y="3734403"/>
            <a:ext cx="10540774" cy="198349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t-IT" dirty="0">
              <a:solidFill>
                <a:schemeClr val="tx1"/>
              </a:solidFill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4CB71FB-479E-198C-7B50-529A5A1AF1A1}"/>
              </a:ext>
            </a:extLst>
          </p:cNvPr>
          <p:cNvSpPr txBox="1"/>
          <p:nvPr/>
        </p:nvSpPr>
        <p:spPr>
          <a:xfrm>
            <a:off x="934656" y="4029932"/>
            <a:ext cx="100728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La scrittura è la parte più convenzionale di qualsiasi sistema linguistico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it-IT" sz="2400" dirty="0" err="1">
                <a:latin typeface="Gadugi" panose="020B0502040204020203" pitchFamily="34" charset="0"/>
                <a:ea typeface="Gadugi" panose="020B0502040204020203" pitchFamily="34" charset="0"/>
              </a:rPr>
              <a:t>it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. </a:t>
            </a:r>
            <a:r>
              <a:rPr 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sc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ivolo </a:t>
            </a:r>
            <a:r>
              <a:rPr lang="it-IT" sz="2400" dirty="0" err="1">
                <a:latin typeface="Gadugi" panose="020B0502040204020203" pitchFamily="34" charset="0"/>
                <a:ea typeface="Gadugi" panose="020B0502040204020203" pitchFamily="34" charset="0"/>
              </a:rPr>
              <a:t>ingl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 </a:t>
            </a:r>
            <a:r>
              <a:rPr lang="it-IT" sz="2400" b="1" dirty="0" err="1">
                <a:latin typeface="Gadugi" panose="020B0502040204020203" pitchFamily="34" charset="0"/>
                <a:ea typeface="Gadugi" panose="020B0502040204020203" pitchFamily="34" charset="0"/>
              </a:rPr>
              <a:t>sh</a:t>
            </a:r>
            <a:r>
              <a:rPr lang="it-IT" sz="2400" dirty="0" err="1">
                <a:latin typeface="Gadugi" panose="020B0502040204020203" pitchFamily="34" charset="0"/>
                <a:ea typeface="Gadugi" panose="020B0502040204020203" pitchFamily="34" charset="0"/>
              </a:rPr>
              <a:t>ip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avan</a:t>
            </a:r>
            <a:r>
              <a:rPr 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z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o /</a:t>
            </a:r>
            <a:r>
              <a:rPr lang="it-IT" sz="2400" dirty="0" err="1">
                <a:latin typeface="Gadugi" panose="020B0502040204020203" pitchFamily="34" charset="0"/>
                <a:ea typeface="Gadugi" panose="020B0502040204020203" pitchFamily="34" charset="0"/>
              </a:rPr>
              <a:t>ts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/ vs zan</a:t>
            </a:r>
            <a:r>
              <a:rPr 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z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ara /</a:t>
            </a:r>
            <a:r>
              <a:rPr lang="it-IT" sz="2400" dirty="0" err="1">
                <a:latin typeface="Gadugi" panose="020B0502040204020203" pitchFamily="34" charset="0"/>
                <a:ea typeface="Gadugi" panose="020B0502040204020203" pitchFamily="34" charset="0"/>
              </a:rPr>
              <a:t>dz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1014132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E3A9360-AA0C-00F7-EC88-16EEB3DDA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1984A38-A5A2-EAA7-4885-92FFC422A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7C0DA91-AA4A-9E69-B128-40AFBC468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23</a:t>
            </a:fld>
            <a:endParaRPr lang="it-IT" noProof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6AAE855D-5D73-0EF9-E091-001F098B1F69}"/>
              </a:ext>
            </a:extLst>
          </p:cNvPr>
          <p:cNvSpPr txBox="1">
            <a:spLocks/>
          </p:cNvSpPr>
          <p:nvPr/>
        </p:nvSpPr>
        <p:spPr>
          <a:xfrm>
            <a:off x="440154" y="209987"/>
            <a:ext cx="9036174" cy="6411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6479377A-AD7A-7DDC-78DD-40C47DD0A76E}"/>
              </a:ext>
            </a:extLst>
          </p:cNvPr>
          <p:cNvSpPr txBox="1">
            <a:spLocks/>
          </p:cNvSpPr>
          <p:nvPr/>
        </p:nvSpPr>
        <p:spPr>
          <a:xfrm>
            <a:off x="473586" y="759164"/>
            <a:ext cx="7075393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ALLOGRAFI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D717FCE0-45CF-1965-2A08-9495DB2850D1}"/>
              </a:ext>
            </a:extLst>
          </p:cNvPr>
          <p:cNvCxnSpPr/>
          <p:nvPr/>
        </p:nvCxnSpPr>
        <p:spPr>
          <a:xfrm>
            <a:off x="519306" y="851143"/>
            <a:ext cx="5500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>
            <a:extLst>
              <a:ext uri="{FF2B5EF4-FFF2-40B4-BE49-F238E27FC236}">
                <a16:creationId xmlns:a16="http://schemas.microsoft.com/office/drawing/2014/main" id="{6E010EB4-9C44-4212-DD83-A97ECF27A4D0}"/>
              </a:ext>
            </a:extLst>
          </p:cNvPr>
          <p:cNvSpPr/>
          <p:nvPr/>
        </p:nvSpPr>
        <p:spPr>
          <a:xfrm>
            <a:off x="483158" y="2882097"/>
            <a:ext cx="5403160" cy="122691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t-IT" dirty="0">
              <a:solidFill>
                <a:schemeClr val="tx1"/>
              </a:solidFill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FCDE758-BAE5-6532-D3E9-47A8354F1426}"/>
              </a:ext>
            </a:extLst>
          </p:cNvPr>
          <p:cNvSpPr txBox="1"/>
          <p:nvPr/>
        </p:nvSpPr>
        <p:spPr>
          <a:xfrm>
            <a:off x="709541" y="3005620"/>
            <a:ext cx="517677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u="sng" dirty="0">
                <a:latin typeface="Gadugi" panose="020B0502040204020203" pitchFamily="34" charset="0"/>
                <a:ea typeface="Gadugi" panose="020B0502040204020203" pitchFamily="34" charset="0"/>
              </a:rPr>
              <a:t>L’Allografo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 è la realizzazione grafica diversa di uno stesso suono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8C9961F-3CEF-5F1E-4A08-B3BB5589D4F1}"/>
              </a:ext>
            </a:extLst>
          </p:cNvPr>
          <p:cNvSpPr txBox="1"/>
          <p:nvPr/>
        </p:nvSpPr>
        <p:spPr>
          <a:xfrm>
            <a:off x="6536360" y="1379007"/>
            <a:ext cx="15162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Cu</a:t>
            </a:r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ore</a:t>
            </a:r>
          </a:p>
        </p:txBody>
      </p:sp>
      <p:sp>
        <p:nvSpPr>
          <p:cNvPr id="22" name="Parentesi graffa aperta 21">
            <a:extLst>
              <a:ext uri="{FF2B5EF4-FFF2-40B4-BE49-F238E27FC236}">
                <a16:creationId xmlns:a16="http://schemas.microsoft.com/office/drawing/2014/main" id="{05D43FAC-70F3-32F0-899D-0316CB40D838}"/>
              </a:ext>
            </a:extLst>
          </p:cNvPr>
          <p:cNvSpPr/>
          <p:nvPr/>
        </p:nvSpPr>
        <p:spPr>
          <a:xfrm>
            <a:off x="5886318" y="1364856"/>
            <a:ext cx="502907" cy="4201314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854773CB-1202-4C79-BAE2-13330DD0A06B}"/>
              </a:ext>
            </a:extLst>
          </p:cNvPr>
          <p:cNvSpPr txBox="1"/>
          <p:nvPr/>
        </p:nvSpPr>
        <p:spPr>
          <a:xfrm>
            <a:off x="6536360" y="1998145"/>
            <a:ext cx="1160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A</a:t>
            </a:r>
            <a:r>
              <a:rPr lang="it-IT" alt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cqu</a:t>
            </a:r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a</a:t>
            </a:r>
            <a:endParaRPr lang="it-IT" sz="2400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ED2D83CC-330B-3CBA-5D39-702E3935523C}"/>
              </a:ext>
            </a:extLst>
          </p:cNvPr>
          <p:cNvSpPr txBox="1"/>
          <p:nvPr/>
        </p:nvSpPr>
        <p:spPr>
          <a:xfrm>
            <a:off x="6536360" y="2640698"/>
            <a:ext cx="15162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Qu</a:t>
            </a:r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adro</a:t>
            </a:r>
            <a:endParaRPr lang="it-IT" sz="2400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5370134D-B927-D923-64CF-FD860A8D3CCE}"/>
              </a:ext>
            </a:extLst>
          </p:cNvPr>
          <p:cNvSpPr txBox="1"/>
          <p:nvPr/>
        </p:nvSpPr>
        <p:spPr>
          <a:xfrm>
            <a:off x="6536360" y="3237113"/>
            <a:ext cx="13112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Scienza</a:t>
            </a:r>
            <a:endParaRPr lang="it-IT" sz="2400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1D12D61E-E6E8-0D61-1C57-FA810EA3D7F8}"/>
              </a:ext>
            </a:extLst>
          </p:cNvPr>
          <p:cNvSpPr txBox="1"/>
          <p:nvPr/>
        </p:nvSpPr>
        <p:spPr>
          <a:xfrm>
            <a:off x="6536360" y="3837643"/>
            <a:ext cx="13112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Scemo</a:t>
            </a:r>
            <a:endParaRPr lang="it-IT" sz="2400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9371F854-48DC-8D4C-D9A8-BEE11DDD6686}"/>
              </a:ext>
            </a:extLst>
          </p:cNvPr>
          <p:cNvSpPr txBox="1"/>
          <p:nvPr/>
        </p:nvSpPr>
        <p:spPr>
          <a:xfrm>
            <a:off x="6536360" y="4468617"/>
            <a:ext cx="11608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Ci</a:t>
            </a:r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elo</a:t>
            </a:r>
            <a:endParaRPr lang="it-IT" sz="2400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0D4CC13C-F2D3-8341-A1D7-C80D011E7F0E}"/>
              </a:ext>
            </a:extLst>
          </p:cNvPr>
          <p:cNvSpPr txBox="1"/>
          <p:nvPr/>
        </p:nvSpPr>
        <p:spPr>
          <a:xfrm>
            <a:off x="6547935" y="5119028"/>
            <a:ext cx="8478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C</a:t>
            </a:r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era</a:t>
            </a:r>
            <a:endParaRPr lang="it-IT" sz="2400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9272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21E7BFE-9109-2661-B958-79C24D9BF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3C8A4DC-5C0D-9B06-6EC6-417781AA3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FBA90C-657C-751B-CCD5-6B153FBC5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24</a:t>
            </a:fld>
            <a:endParaRPr lang="it-IT" noProof="0"/>
          </a:p>
        </p:txBody>
      </p:sp>
      <p:pic>
        <p:nvPicPr>
          <p:cNvPr id="5" name="Picture 5" descr="apparatofonatorio">
            <a:extLst>
              <a:ext uri="{FF2B5EF4-FFF2-40B4-BE49-F238E27FC236}">
                <a16:creationId xmlns:a16="http://schemas.microsoft.com/office/drawing/2014/main" id="{76B10F40-1013-E327-4F31-84FD3492C88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435" y="0"/>
            <a:ext cx="5952565" cy="6442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4C53ED9B-FE85-83F8-1D10-35FE1D9D1109}"/>
              </a:ext>
            </a:extLst>
          </p:cNvPr>
          <p:cNvSpPr txBox="1">
            <a:spLocks/>
          </p:cNvSpPr>
          <p:nvPr/>
        </p:nvSpPr>
        <p:spPr>
          <a:xfrm>
            <a:off x="440154" y="209987"/>
            <a:ext cx="9036174" cy="6411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C44E1F7F-C436-1A16-D971-5C12A8F9DC50}"/>
              </a:ext>
            </a:extLst>
          </p:cNvPr>
          <p:cNvSpPr txBox="1">
            <a:spLocks/>
          </p:cNvSpPr>
          <p:nvPr/>
        </p:nvSpPr>
        <p:spPr>
          <a:xfrm>
            <a:off x="473586" y="759164"/>
            <a:ext cx="7075393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COME VENGONO PRODOTTI I FONI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4C444BF6-EAF7-F86E-5FBF-630A1E49E188}"/>
              </a:ext>
            </a:extLst>
          </p:cNvPr>
          <p:cNvCxnSpPr/>
          <p:nvPr/>
        </p:nvCxnSpPr>
        <p:spPr>
          <a:xfrm>
            <a:off x="519306" y="851143"/>
            <a:ext cx="5500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8">
            <a:extLst>
              <a:ext uri="{FF2B5EF4-FFF2-40B4-BE49-F238E27FC236}">
                <a16:creationId xmlns:a16="http://schemas.microsoft.com/office/drawing/2014/main" id="{427DAC94-5BA5-D822-56C9-51366C0AF6CE}"/>
              </a:ext>
            </a:extLst>
          </p:cNvPr>
          <p:cNvSpPr/>
          <p:nvPr/>
        </p:nvSpPr>
        <p:spPr>
          <a:xfrm>
            <a:off x="519306" y="1909146"/>
            <a:ext cx="5061976" cy="1285875"/>
          </a:xfrm>
          <a:prstGeom prst="rect">
            <a:avLst/>
          </a:prstGeom>
          <a:solidFill>
            <a:schemeClr val="bg2">
              <a:lumMod val="25000"/>
              <a:alpha val="63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AAED04AC-A8F9-FA6E-79CF-6E63142AE96C}"/>
              </a:ext>
            </a:extLst>
          </p:cNvPr>
          <p:cNvSpPr/>
          <p:nvPr/>
        </p:nvSpPr>
        <p:spPr>
          <a:xfrm>
            <a:off x="528127" y="3739739"/>
            <a:ext cx="5061976" cy="1285875"/>
          </a:xfrm>
          <a:prstGeom prst="rect">
            <a:avLst/>
          </a:prstGeom>
          <a:solidFill>
            <a:schemeClr val="bg2">
              <a:lumMod val="25000"/>
              <a:alpha val="63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D345C47-B0E6-8C6B-A0BF-56D91EE66F64}"/>
              </a:ext>
            </a:extLst>
          </p:cNvPr>
          <p:cNvSpPr txBox="1"/>
          <p:nvPr/>
        </p:nvSpPr>
        <p:spPr>
          <a:xfrm>
            <a:off x="2579143" y="1961481"/>
            <a:ext cx="9493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b="1" dirty="0">
                <a:solidFill>
                  <a:schemeClr val="bg1"/>
                </a:solidFill>
              </a:rPr>
              <a:t>SORDI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47861AA-3B51-DB21-C4F8-5EC640F72E41}"/>
              </a:ext>
            </a:extLst>
          </p:cNvPr>
          <p:cNvSpPr txBox="1"/>
          <p:nvPr/>
        </p:nvSpPr>
        <p:spPr>
          <a:xfrm>
            <a:off x="2377441" y="3781321"/>
            <a:ext cx="11528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b="1" dirty="0">
                <a:solidFill>
                  <a:schemeClr val="bg1"/>
                </a:solidFill>
              </a:rPr>
              <a:t>SONORI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8F96AAD-49D5-50AF-83F6-07D772D5A941}"/>
              </a:ext>
            </a:extLst>
          </p:cNvPr>
          <p:cNvSpPr txBox="1"/>
          <p:nvPr/>
        </p:nvSpPr>
        <p:spPr>
          <a:xfrm>
            <a:off x="628772" y="2294762"/>
            <a:ext cx="47392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quando le corde vocali non vibrano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C532281-A74C-FE87-F089-71FC03FFF7BA}"/>
              </a:ext>
            </a:extLst>
          </p:cNvPr>
          <p:cNvSpPr txBox="1"/>
          <p:nvPr/>
        </p:nvSpPr>
        <p:spPr>
          <a:xfrm>
            <a:off x="673594" y="4146870"/>
            <a:ext cx="47392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quando le corde vocali vibrano</a:t>
            </a:r>
          </a:p>
        </p:txBody>
      </p:sp>
    </p:spTree>
    <p:extLst>
      <p:ext uri="{BB962C8B-B14F-4D97-AF65-F5344CB8AC3E}">
        <p14:creationId xmlns:p14="http://schemas.microsoft.com/office/powerpoint/2010/main" val="5937807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21E7BFE-9109-2661-B958-79C24D9BF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3C8A4DC-5C0D-9B06-6EC6-417781AA3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FBA90C-657C-751B-CCD5-6B153FBC5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25</a:t>
            </a:fld>
            <a:endParaRPr lang="it-IT" noProof="0"/>
          </a:p>
        </p:txBody>
      </p:sp>
      <p:pic>
        <p:nvPicPr>
          <p:cNvPr id="5" name="Picture 5" descr="apparatofonatorio">
            <a:extLst>
              <a:ext uri="{FF2B5EF4-FFF2-40B4-BE49-F238E27FC236}">
                <a16:creationId xmlns:a16="http://schemas.microsoft.com/office/drawing/2014/main" id="{76B10F40-1013-E327-4F31-84FD3492C88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435" y="0"/>
            <a:ext cx="5952565" cy="6442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4C53ED9B-FE85-83F8-1D10-35FE1D9D1109}"/>
              </a:ext>
            </a:extLst>
          </p:cNvPr>
          <p:cNvSpPr txBox="1">
            <a:spLocks/>
          </p:cNvSpPr>
          <p:nvPr/>
        </p:nvSpPr>
        <p:spPr>
          <a:xfrm>
            <a:off x="440154" y="209987"/>
            <a:ext cx="9036174" cy="6411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C44E1F7F-C436-1A16-D971-5C12A8F9DC50}"/>
              </a:ext>
            </a:extLst>
          </p:cNvPr>
          <p:cNvSpPr txBox="1">
            <a:spLocks/>
          </p:cNvSpPr>
          <p:nvPr/>
        </p:nvSpPr>
        <p:spPr>
          <a:xfrm>
            <a:off x="473586" y="759164"/>
            <a:ext cx="7075393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COME VENGONO PRODOTTI I FONI- LE VOCALI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4C444BF6-EAF7-F86E-5FBF-630A1E49E188}"/>
              </a:ext>
            </a:extLst>
          </p:cNvPr>
          <p:cNvCxnSpPr/>
          <p:nvPr/>
        </p:nvCxnSpPr>
        <p:spPr>
          <a:xfrm>
            <a:off x="519306" y="851143"/>
            <a:ext cx="5500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8">
            <a:extLst>
              <a:ext uri="{FF2B5EF4-FFF2-40B4-BE49-F238E27FC236}">
                <a16:creationId xmlns:a16="http://schemas.microsoft.com/office/drawing/2014/main" id="{427DAC94-5BA5-D822-56C9-51366C0AF6CE}"/>
              </a:ext>
            </a:extLst>
          </p:cNvPr>
          <p:cNvSpPr/>
          <p:nvPr/>
        </p:nvSpPr>
        <p:spPr>
          <a:xfrm>
            <a:off x="519306" y="1489596"/>
            <a:ext cx="5576694" cy="785726"/>
          </a:xfrm>
          <a:prstGeom prst="rect">
            <a:avLst/>
          </a:prstGeom>
          <a:solidFill>
            <a:schemeClr val="bg2">
              <a:lumMod val="25000"/>
              <a:alpha val="63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8F96AAD-49D5-50AF-83F6-07D772D5A941}"/>
              </a:ext>
            </a:extLst>
          </p:cNvPr>
          <p:cNvSpPr txBox="1"/>
          <p:nvPr/>
        </p:nvSpPr>
        <p:spPr>
          <a:xfrm>
            <a:off x="628771" y="1681572"/>
            <a:ext cx="52212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Le vocali sono tutte sonore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79F62AA-819D-4F18-9414-9F3ECD4BD333}"/>
              </a:ext>
            </a:extLst>
          </p:cNvPr>
          <p:cNvSpPr txBox="1"/>
          <p:nvPr/>
        </p:nvSpPr>
        <p:spPr>
          <a:xfrm>
            <a:off x="516365" y="2565703"/>
            <a:ext cx="41441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A= </a:t>
            </a:r>
            <a:r>
              <a:rPr lang="it-IT" altLang="it-IT" sz="1800" dirty="0">
                <a:latin typeface="Gadugi" panose="020B0502040204020203" pitchFamily="34" charset="0"/>
                <a:ea typeface="Gadugi" panose="020B0502040204020203" pitchFamily="34" charset="0"/>
              </a:rPr>
              <a:t>massima apertura, lingua ferma</a:t>
            </a:r>
            <a:endParaRPr lang="it-IT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59BD04E-B274-A55C-60D8-A24CF8080094}"/>
              </a:ext>
            </a:extLst>
          </p:cNvPr>
          <p:cNvSpPr txBox="1"/>
          <p:nvPr/>
        </p:nvSpPr>
        <p:spPr>
          <a:xfrm>
            <a:off x="518157" y="2965531"/>
            <a:ext cx="42857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E aperta= </a:t>
            </a:r>
            <a:r>
              <a:rPr lang="it-IT" altLang="it-IT" sz="1800" dirty="0" err="1">
                <a:latin typeface="Gadugi" panose="020B0502040204020203" pitchFamily="34" charset="0"/>
                <a:ea typeface="Gadugi" panose="020B0502040204020203" pitchFamily="34" charset="0"/>
              </a:rPr>
              <a:t>mediobassa</a:t>
            </a:r>
            <a:r>
              <a:rPr lang="it-IT" altLang="it-IT" sz="1800" dirty="0">
                <a:latin typeface="Gadugi" panose="020B0502040204020203" pitchFamily="34" charset="0"/>
                <a:ea typeface="Gadugi" panose="020B0502040204020203" pitchFamily="34" charset="0"/>
              </a:rPr>
              <a:t> /</a:t>
            </a:r>
            <a:r>
              <a:rPr lang="it-IT" sz="1800" dirty="0">
                <a:latin typeface="Gadugi" panose="020B0502040204020203" pitchFamily="34" charset="0"/>
                <a:ea typeface="Gadugi" panose="020B0502040204020203" pitchFamily="34" charset="0"/>
              </a:rPr>
              <a:t>ɛ/ = </a:t>
            </a:r>
            <a:r>
              <a:rPr lang="it-IT" sz="1800" i="1" dirty="0">
                <a:latin typeface="Gadugi" panose="020B0502040204020203" pitchFamily="34" charset="0"/>
                <a:ea typeface="Gadugi" panose="020B0502040204020203" pitchFamily="34" charset="0"/>
              </a:rPr>
              <a:t>è mi</a:t>
            </a:r>
            <a:r>
              <a:rPr lang="it-IT" sz="1800" b="1" i="1" dirty="0">
                <a:latin typeface="Gadugi" panose="020B0502040204020203" pitchFamily="34" charset="0"/>
                <a:ea typeface="Gadugi" panose="020B0502040204020203" pitchFamily="34" charset="0"/>
              </a:rPr>
              <a:t>e</a:t>
            </a:r>
            <a:r>
              <a:rPr lang="it-IT" sz="1800" i="1" dirty="0">
                <a:latin typeface="Gadugi" panose="020B0502040204020203" pitchFamily="34" charset="0"/>
                <a:ea typeface="Gadugi" panose="020B0502040204020203" pitchFamily="34" charset="0"/>
              </a:rPr>
              <a:t>le</a:t>
            </a:r>
            <a:endParaRPr lang="it-IT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1969F46-6B8A-36B0-1EAF-9A83D40C5E42}"/>
              </a:ext>
            </a:extLst>
          </p:cNvPr>
          <p:cNvSpPr txBox="1"/>
          <p:nvPr/>
        </p:nvSpPr>
        <p:spPr>
          <a:xfrm>
            <a:off x="519949" y="3365359"/>
            <a:ext cx="53300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E chiusa=</a:t>
            </a:r>
            <a:r>
              <a:rPr lang="it-IT" alt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 </a:t>
            </a:r>
            <a:r>
              <a:rPr lang="it-IT" altLang="it-IT" dirty="0">
                <a:latin typeface="Gadugi" panose="020B0502040204020203" pitchFamily="34" charset="0"/>
                <a:ea typeface="Gadugi" panose="020B0502040204020203" pitchFamily="34" charset="0"/>
              </a:rPr>
              <a:t>medioalta /e/ = </a:t>
            </a:r>
            <a:r>
              <a:rPr lang="it-IT" altLang="it-IT" dirty="0" err="1">
                <a:latin typeface="Gadugi" panose="020B0502040204020203" pitchFamily="34" charset="0"/>
                <a:ea typeface="Gadugi" panose="020B0502040204020203" pitchFamily="34" charset="0"/>
              </a:rPr>
              <a:t>é</a:t>
            </a:r>
            <a:r>
              <a:rPr lang="it-IT" altLang="it-IT" dirty="0">
                <a:latin typeface="Gadugi" panose="020B0502040204020203" pitchFamily="34" charset="0"/>
                <a:ea typeface="Gadugi" panose="020B0502040204020203" pitchFamily="34" charset="0"/>
              </a:rPr>
              <a:t> avere </a:t>
            </a:r>
            <a:endParaRPr lang="it-IT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C5308895-74ED-E52F-6BA5-D0F0E8B1B6D8}"/>
              </a:ext>
            </a:extLst>
          </p:cNvPr>
          <p:cNvSpPr txBox="1"/>
          <p:nvPr/>
        </p:nvSpPr>
        <p:spPr>
          <a:xfrm>
            <a:off x="521740" y="3797459"/>
            <a:ext cx="52202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O aperta= </a:t>
            </a:r>
            <a:r>
              <a:rPr lang="it-IT" altLang="it-IT" sz="1800" dirty="0">
                <a:latin typeface="Gadugi" panose="020B0502040204020203" pitchFamily="34" charset="0"/>
                <a:ea typeface="Gadugi" panose="020B0502040204020203" pitchFamily="34" charset="0"/>
              </a:rPr>
              <a:t>= </a:t>
            </a:r>
            <a:r>
              <a:rPr lang="it-IT" altLang="it-IT" sz="1800" dirty="0" err="1">
                <a:latin typeface="Gadugi" panose="020B0502040204020203" pitchFamily="34" charset="0"/>
                <a:ea typeface="Gadugi" panose="020B0502040204020203" pitchFamily="34" charset="0"/>
              </a:rPr>
              <a:t>mediobassa</a:t>
            </a:r>
            <a:r>
              <a:rPr lang="it-IT" altLang="it-IT" sz="1800" dirty="0">
                <a:latin typeface="Gadugi" panose="020B0502040204020203" pitchFamily="34" charset="0"/>
                <a:ea typeface="Gadugi" panose="020B0502040204020203" pitchFamily="34" charset="0"/>
              </a:rPr>
              <a:t> /</a:t>
            </a:r>
            <a:r>
              <a:rPr lang="it-IT" sz="1800" dirty="0">
                <a:latin typeface="Gadugi" panose="020B0502040204020203" pitchFamily="34" charset="0"/>
                <a:ea typeface="Gadugi" panose="020B0502040204020203" pitchFamily="34" charset="0"/>
              </a:rPr>
              <a:t>ɔ/ = ò </a:t>
            </a:r>
            <a:r>
              <a:rPr lang="it-IT" sz="1800" i="1" dirty="0">
                <a:latin typeface="Gadugi" panose="020B0502040204020203" pitchFamily="34" charset="0"/>
                <a:ea typeface="Gadugi" panose="020B0502040204020203" pitchFamily="34" charset="0"/>
              </a:rPr>
              <a:t>m</a:t>
            </a:r>
            <a:r>
              <a:rPr lang="it-IT" sz="1800" b="1" i="1" dirty="0">
                <a:latin typeface="Gadugi" panose="020B0502040204020203" pitchFamily="34" charset="0"/>
                <a:ea typeface="Gadugi" panose="020B0502040204020203" pitchFamily="34" charset="0"/>
              </a:rPr>
              <a:t>o</a:t>
            </a:r>
            <a:r>
              <a:rPr lang="it-IT" sz="1800" i="1" dirty="0">
                <a:latin typeface="Gadugi" panose="020B0502040204020203" pitchFamily="34" charset="0"/>
                <a:ea typeface="Gadugi" panose="020B0502040204020203" pitchFamily="34" charset="0"/>
              </a:rPr>
              <a:t>do</a:t>
            </a:r>
            <a:endParaRPr lang="it-IT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2DF09028-B531-4A78-AA97-7B6AA8608FBE}"/>
              </a:ext>
            </a:extLst>
          </p:cNvPr>
          <p:cNvSpPr txBox="1"/>
          <p:nvPr/>
        </p:nvSpPr>
        <p:spPr>
          <a:xfrm>
            <a:off x="523534" y="4218804"/>
            <a:ext cx="52185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O chiusa= </a:t>
            </a:r>
            <a:r>
              <a:rPr lang="it-IT" altLang="it-IT" sz="1800" dirty="0">
                <a:latin typeface="Gadugi" panose="020B0502040204020203" pitchFamily="34" charset="0"/>
                <a:ea typeface="Gadugi" panose="020B0502040204020203" pitchFamily="34" charset="0"/>
              </a:rPr>
              <a:t>medioalta /o/ = </a:t>
            </a:r>
            <a:r>
              <a:rPr lang="it-IT" sz="1800" dirty="0">
                <a:latin typeface="Gadugi" panose="020B0502040204020203" pitchFamily="34" charset="0"/>
                <a:ea typeface="Gadugi" panose="020B0502040204020203" pitchFamily="34" charset="0"/>
              </a:rPr>
              <a:t>ó </a:t>
            </a:r>
            <a:r>
              <a:rPr lang="it-IT" sz="1800" i="1" dirty="0">
                <a:latin typeface="Gadugi" panose="020B0502040204020203" pitchFamily="34" charset="0"/>
                <a:ea typeface="Gadugi" panose="020B0502040204020203" pitchFamily="34" charset="0"/>
              </a:rPr>
              <a:t>sole</a:t>
            </a:r>
            <a:endParaRPr lang="it-IT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0A41AA90-C5C6-3B05-E7B4-10E938F94C1D}"/>
              </a:ext>
            </a:extLst>
          </p:cNvPr>
          <p:cNvSpPr txBox="1"/>
          <p:nvPr/>
        </p:nvSpPr>
        <p:spPr>
          <a:xfrm>
            <a:off x="579115" y="4661665"/>
            <a:ext cx="8086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>
                <a:latin typeface="Gadugi" panose="020B0502040204020203" pitchFamily="34" charset="0"/>
                <a:ea typeface="Gadugi" panose="020B0502040204020203" pitchFamily="34" charset="0"/>
              </a:rPr>
              <a:t>I, U</a:t>
            </a:r>
            <a:endParaRPr lang="it-IT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1877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860547-2212-733F-D020-B857A04B3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vocali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1A479A4-C272-CB2A-9AE9-CD6470685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it-IT" altLang="it-IT" dirty="0"/>
              <a:t>Le vocali sono tutte sonore</a:t>
            </a:r>
          </a:p>
          <a:p>
            <a:pPr eaLnBrk="1" hangingPunct="1">
              <a:defRPr/>
            </a:pPr>
            <a:r>
              <a:rPr lang="it-IT" altLang="it-IT" dirty="0"/>
              <a:t>A = massima apertura, lingua ferma</a:t>
            </a:r>
          </a:p>
          <a:p>
            <a:pPr eaLnBrk="1" hangingPunct="1">
              <a:defRPr/>
            </a:pPr>
            <a:r>
              <a:rPr lang="it-IT" altLang="it-IT" dirty="0"/>
              <a:t>E aperta = </a:t>
            </a:r>
            <a:r>
              <a:rPr lang="it-IT" altLang="it-IT" dirty="0" err="1"/>
              <a:t>mediobassa</a:t>
            </a:r>
            <a:r>
              <a:rPr lang="it-IT" altLang="it-IT" dirty="0"/>
              <a:t> /</a:t>
            </a:r>
            <a:r>
              <a:rPr lang="it-IT" dirty="0"/>
              <a:t>ɛ/ = </a:t>
            </a:r>
            <a:r>
              <a:rPr lang="it-IT" i="1" dirty="0"/>
              <a:t>è mi</a:t>
            </a:r>
            <a:r>
              <a:rPr lang="it-IT" b="1" i="1" dirty="0"/>
              <a:t>e</a:t>
            </a:r>
            <a:r>
              <a:rPr lang="it-IT" i="1" dirty="0"/>
              <a:t>le</a:t>
            </a:r>
          </a:p>
          <a:p>
            <a:pPr eaLnBrk="1" hangingPunct="1">
              <a:defRPr/>
            </a:pPr>
            <a:r>
              <a:rPr lang="it-IT" altLang="it-IT" dirty="0"/>
              <a:t>E chiusa = </a:t>
            </a:r>
            <a:r>
              <a:rPr lang="it-IT" altLang="it-IT" dirty="0" err="1"/>
              <a:t>medioalta</a:t>
            </a:r>
            <a:r>
              <a:rPr lang="it-IT" altLang="it-IT" dirty="0"/>
              <a:t> /e/ = </a:t>
            </a:r>
            <a:r>
              <a:rPr lang="it-IT" altLang="it-IT" i="1" dirty="0" err="1"/>
              <a:t>é</a:t>
            </a:r>
            <a:r>
              <a:rPr lang="it-IT" altLang="it-IT" i="1" dirty="0"/>
              <a:t> av</a:t>
            </a:r>
            <a:r>
              <a:rPr lang="it-IT" altLang="it-IT" b="1" i="1" dirty="0"/>
              <a:t>e</a:t>
            </a:r>
            <a:r>
              <a:rPr lang="it-IT" altLang="it-IT" i="1" dirty="0"/>
              <a:t>re</a:t>
            </a:r>
          </a:p>
          <a:p>
            <a:pPr eaLnBrk="1" hangingPunct="1">
              <a:defRPr/>
            </a:pPr>
            <a:r>
              <a:rPr lang="it-IT" altLang="it-IT" dirty="0"/>
              <a:t>O aperta = </a:t>
            </a:r>
            <a:r>
              <a:rPr lang="it-IT" altLang="it-IT" dirty="0" err="1"/>
              <a:t>mediobassa</a:t>
            </a:r>
            <a:r>
              <a:rPr lang="it-IT" altLang="it-IT" dirty="0"/>
              <a:t> /</a:t>
            </a:r>
            <a:r>
              <a:rPr lang="it-IT" dirty="0"/>
              <a:t>ɔ/ = ò </a:t>
            </a:r>
            <a:r>
              <a:rPr lang="it-IT" i="1" dirty="0"/>
              <a:t>m</a:t>
            </a:r>
            <a:r>
              <a:rPr lang="it-IT" b="1" i="1" dirty="0"/>
              <a:t>o</a:t>
            </a:r>
            <a:r>
              <a:rPr lang="it-IT" i="1" dirty="0"/>
              <a:t>do</a:t>
            </a:r>
            <a:endParaRPr lang="it-IT" altLang="it-IT" i="1" dirty="0"/>
          </a:p>
          <a:p>
            <a:pPr eaLnBrk="1" hangingPunct="1">
              <a:defRPr/>
            </a:pPr>
            <a:r>
              <a:rPr lang="it-IT" altLang="it-IT" dirty="0"/>
              <a:t>O chiusa = </a:t>
            </a:r>
            <a:r>
              <a:rPr lang="it-IT" altLang="it-IT" dirty="0" err="1"/>
              <a:t>medioalta</a:t>
            </a:r>
            <a:r>
              <a:rPr lang="it-IT" altLang="it-IT" dirty="0"/>
              <a:t> /o/ = </a:t>
            </a:r>
            <a:r>
              <a:rPr lang="it-IT" dirty="0"/>
              <a:t>ó </a:t>
            </a:r>
            <a:r>
              <a:rPr lang="it-IT" i="1" dirty="0"/>
              <a:t>sole</a:t>
            </a:r>
            <a:endParaRPr lang="it-IT" altLang="it-IT" i="1" dirty="0"/>
          </a:p>
          <a:p>
            <a:pPr eaLnBrk="1" hangingPunct="1">
              <a:defRPr/>
            </a:pPr>
            <a:r>
              <a:rPr lang="it-IT" altLang="it-IT" dirty="0"/>
              <a:t>lingua verso il palato molle o il palato duro, apertura media</a:t>
            </a:r>
          </a:p>
          <a:p>
            <a:pPr eaLnBrk="1" hangingPunct="1">
              <a:defRPr/>
            </a:pPr>
            <a:r>
              <a:rPr lang="it-IT" altLang="it-IT" dirty="0"/>
              <a:t>I, U = lingua al massimo punto consentito verso il palato molle o verso il palato duro</a:t>
            </a:r>
          </a:p>
          <a:p>
            <a:pPr eaLnBrk="1" hangingPunct="1">
              <a:defRPr/>
            </a:pPr>
            <a:r>
              <a:rPr lang="it-IT" altLang="it-IT" dirty="0"/>
              <a:t>Perché non posso dire </a:t>
            </a:r>
            <a:r>
              <a:rPr lang="it-IT" altLang="it-IT" b="1" i="1" dirty="0"/>
              <a:t>l’iena</a:t>
            </a:r>
            <a:r>
              <a:rPr lang="it-IT" altLang="it-IT" b="1" dirty="0"/>
              <a:t>?</a:t>
            </a:r>
            <a:endParaRPr lang="it-IT" altLang="it-IT" b="1" i="1" dirty="0"/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1C06E92-6C90-8327-4D88-6DB32864F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DF7A3E-B106-FF22-F44D-02D143867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CA56957-68D7-77D5-BF5C-3836B39DC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35606266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780BBA-C118-DE0E-A28E-B8BBC964D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Accento melodico e accento dinamico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DC8D6A8-6B9B-3DAC-B036-A7F99701F2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it-IT" dirty="0"/>
              <a:t>Latino - accento melodico fondato sulla quantità vocalica</a:t>
            </a:r>
          </a:p>
          <a:p>
            <a:pPr>
              <a:defRPr/>
            </a:pPr>
            <a:r>
              <a:rPr lang="it-IT" dirty="0"/>
              <a:t>lingue neolatine - accento di intensità. </a:t>
            </a:r>
          </a:p>
          <a:p>
            <a:pPr>
              <a:defRPr/>
            </a:pPr>
            <a:r>
              <a:rPr lang="it-IT" dirty="0"/>
              <a:t>In base alla posizione dell’accento si </a:t>
            </a:r>
            <a:r>
              <a:rPr lang="it-IT" dirty="0" err="1"/>
              <a:t>distinguomo</a:t>
            </a:r>
            <a:r>
              <a:rPr lang="it-IT" dirty="0"/>
              <a:t> le parole in:</a:t>
            </a:r>
          </a:p>
          <a:p>
            <a:pPr>
              <a:defRPr/>
            </a:pPr>
            <a:r>
              <a:rPr lang="it-IT" dirty="0"/>
              <a:t>- </a:t>
            </a:r>
            <a:r>
              <a:rPr lang="it-IT" u="sng" dirty="0"/>
              <a:t>ossitone</a:t>
            </a:r>
            <a:r>
              <a:rPr lang="it-IT" dirty="0"/>
              <a:t> (o tronche), quando hanno l’accento sull’ultima sillaba (per. es. </a:t>
            </a:r>
            <a:r>
              <a:rPr lang="it-IT" i="1" dirty="0"/>
              <a:t>pietà</a:t>
            </a:r>
            <a:r>
              <a:rPr lang="it-IT" dirty="0"/>
              <a:t>);</a:t>
            </a:r>
          </a:p>
          <a:p>
            <a:pPr>
              <a:defRPr/>
            </a:pPr>
            <a:r>
              <a:rPr lang="it-IT" dirty="0"/>
              <a:t>- </a:t>
            </a:r>
            <a:r>
              <a:rPr lang="it-IT" u="sng" dirty="0"/>
              <a:t>parossitone</a:t>
            </a:r>
            <a:r>
              <a:rPr lang="it-IT" dirty="0"/>
              <a:t> (o piane), quando hanno l’accento sulla penultima sillaba (per es. </a:t>
            </a:r>
            <a:r>
              <a:rPr lang="it-IT" i="1" dirty="0"/>
              <a:t>amore</a:t>
            </a:r>
            <a:r>
              <a:rPr lang="it-IT" dirty="0"/>
              <a:t>);</a:t>
            </a:r>
          </a:p>
          <a:p>
            <a:pPr>
              <a:defRPr/>
            </a:pPr>
            <a:r>
              <a:rPr lang="it-IT" dirty="0"/>
              <a:t>- </a:t>
            </a:r>
            <a:r>
              <a:rPr lang="it-IT" u="sng" dirty="0"/>
              <a:t>proparossitone</a:t>
            </a:r>
            <a:r>
              <a:rPr lang="it-IT" dirty="0"/>
              <a:t> (o sdrucciole), quando hanno l’accento sulla terzultima sillaba (per es. </a:t>
            </a:r>
            <a:r>
              <a:rPr lang="it-IT" i="1" dirty="0"/>
              <a:t>orrido</a:t>
            </a:r>
            <a:r>
              <a:rPr lang="it-IT" dirty="0"/>
              <a:t>).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6D347EC-78FD-987B-6595-0809D92A9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27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1568B7-56CD-F49E-FF4B-4535F56B8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3D193E91-A047-B0F8-8594-A70AF98BA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12163275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8C0866-9765-7BB4-A566-2CF82A88D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Vocali toniche e vocali atone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2288B6-1FD7-D5BE-F125-62CA8941CB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altLang="it-IT" dirty="0"/>
          </a:p>
          <a:p>
            <a:r>
              <a:rPr lang="it-IT" altLang="it-IT" dirty="0"/>
              <a:t>Sono toniche le vocali su cui cade l’accento, atone le altre</a:t>
            </a:r>
          </a:p>
          <a:p>
            <a:endParaRPr lang="it-IT" altLang="it-IT" dirty="0"/>
          </a:p>
          <a:p>
            <a:r>
              <a:rPr lang="it-IT" altLang="it-IT" dirty="0"/>
              <a:t>rondine = </a:t>
            </a:r>
            <a:r>
              <a:rPr lang="it-IT" altLang="it-IT" dirty="0" err="1"/>
              <a:t>ròndine</a:t>
            </a:r>
            <a:r>
              <a:rPr lang="it-IT" altLang="it-IT" dirty="0"/>
              <a:t>; </a:t>
            </a:r>
            <a:r>
              <a:rPr lang="it-IT" altLang="it-IT" i="1" dirty="0"/>
              <a:t>o </a:t>
            </a:r>
            <a:r>
              <a:rPr lang="it-IT" altLang="it-IT" dirty="0"/>
              <a:t>tonica; </a:t>
            </a:r>
            <a:r>
              <a:rPr lang="it-IT" altLang="it-IT" i="1" dirty="0"/>
              <a:t>i </a:t>
            </a:r>
            <a:r>
              <a:rPr lang="it-IT" altLang="it-IT" dirty="0"/>
              <a:t>postonica; </a:t>
            </a:r>
            <a:r>
              <a:rPr lang="it-IT" altLang="it-IT" i="1" dirty="0"/>
              <a:t>e</a:t>
            </a:r>
            <a:r>
              <a:rPr lang="it-IT" altLang="it-IT" dirty="0"/>
              <a:t> finale.</a:t>
            </a:r>
          </a:p>
          <a:p>
            <a:endParaRPr lang="it-IT" altLang="it-IT" dirty="0"/>
          </a:p>
          <a:p>
            <a:r>
              <a:rPr lang="it-IT" altLang="it-IT" dirty="0"/>
              <a:t>Accento tonico e accento grafico: dà vs da; </a:t>
            </a:r>
            <a:r>
              <a:rPr lang="it-IT" altLang="it-IT" i="1" dirty="0"/>
              <a:t>àncora</a:t>
            </a:r>
            <a:r>
              <a:rPr lang="it-IT" altLang="it-IT" dirty="0"/>
              <a:t> vs </a:t>
            </a:r>
            <a:r>
              <a:rPr lang="it-IT" altLang="it-IT" i="1" dirty="0" err="1"/>
              <a:t>ancòra</a:t>
            </a:r>
            <a:endParaRPr lang="it-IT" altLang="it-IT" i="1" dirty="0"/>
          </a:p>
          <a:p>
            <a:endParaRPr lang="it-IT" i="1" dirty="0"/>
          </a:p>
          <a:p>
            <a:r>
              <a:rPr lang="it-IT" altLang="it-IT" i="1" dirty="0"/>
              <a:t>Amica, tavolo, professore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62B292C-1A5A-6ADF-AC56-1AD924E0D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28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DBB6F32-0A7C-C1F4-5EC6-C7D70DE3C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F0050067-D620-B69C-18CA-F696B7AD0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24950780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4C83ED-3900-4355-EB62-F2555FAF1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Fenomeni del vocalismo - prostesi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62916EC-E478-836D-CAE3-FAC632177D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altLang="it-IT" dirty="0"/>
          </a:p>
          <a:p>
            <a:r>
              <a:rPr lang="it-IT" altLang="it-IT" dirty="0" err="1"/>
              <a:t>Lat</a:t>
            </a:r>
            <a:r>
              <a:rPr lang="it-IT" altLang="it-IT" dirty="0"/>
              <a:t>. SPATA &gt; </a:t>
            </a:r>
            <a:r>
              <a:rPr lang="it-IT" altLang="it-IT" dirty="0" err="1"/>
              <a:t>it</a:t>
            </a:r>
            <a:r>
              <a:rPr lang="it-IT" altLang="it-IT" dirty="0"/>
              <a:t>. </a:t>
            </a:r>
            <a:r>
              <a:rPr lang="it-IT" altLang="it-IT" i="1" dirty="0"/>
              <a:t>spada </a:t>
            </a:r>
            <a:r>
              <a:rPr lang="it-IT" altLang="it-IT" dirty="0"/>
              <a:t>fr.</a:t>
            </a:r>
            <a:r>
              <a:rPr lang="it-IT" altLang="it-IT" i="1" dirty="0"/>
              <a:t> </a:t>
            </a:r>
            <a:r>
              <a:rPr lang="it-IT" altLang="it-IT" i="1" dirty="0" err="1"/>
              <a:t>épée</a:t>
            </a:r>
            <a:r>
              <a:rPr lang="it-IT" altLang="it-IT" i="1" dirty="0"/>
              <a:t> </a:t>
            </a:r>
            <a:br>
              <a:rPr lang="it-IT" altLang="it-IT" i="1" dirty="0"/>
            </a:br>
            <a:r>
              <a:rPr lang="it-IT" altLang="it-IT" i="1" dirty="0" err="1"/>
              <a:t>épée</a:t>
            </a:r>
            <a:r>
              <a:rPr lang="it-IT" altLang="it-IT" i="1" dirty="0"/>
              <a:t> presuppone un *</a:t>
            </a:r>
            <a:r>
              <a:rPr lang="it-IT" altLang="it-IT" u="sng" dirty="0"/>
              <a:t>E</a:t>
            </a:r>
            <a:r>
              <a:rPr lang="it-IT" altLang="it-IT" dirty="0"/>
              <a:t>SPATA, </a:t>
            </a:r>
            <a:r>
              <a:rPr lang="it-IT" altLang="it-IT" u="sng" dirty="0"/>
              <a:t>e</a:t>
            </a:r>
            <a:r>
              <a:rPr lang="it-IT" altLang="it-IT" dirty="0"/>
              <a:t> prostetica</a:t>
            </a:r>
          </a:p>
          <a:p>
            <a:endParaRPr lang="it-IT" altLang="it-IT" dirty="0"/>
          </a:p>
          <a:p>
            <a:r>
              <a:rPr lang="it-IT" altLang="it-IT" dirty="0" err="1"/>
              <a:t>lat</a:t>
            </a:r>
            <a:r>
              <a:rPr lang="it-IT" altLang="it-IT" dirty="0"/>
              <a:t>. STELLA spagn. </a:t>
            </a:r>
            <a:r>
              <a:rPr lang="it-IT" altLang="it-IT" i="1" dirty="0" err="1"/>
              <a:t>estrella</a:t>
            </a:r>
            <a:r>
              <a:rPr lang="it-IT" altLang="it-IT" i="1" dirty="0"/>
              <a:t> </a:t>
            </a:r>
          </a:p>
          <a:p>
            <a:endParaRPr lang="it-IT" altLang="it-IT" i="1" dirty="0"/>
          </a:p>
          <a:p>
            <a:r>
              <a:rPr lang="it-IT" altLang="it-IT" i="1" dirty="0" err="1"/>
              <a:t>it</a:t>
            </a:r>
            <a:r>
              <a:rPr lang="it-IT" altLang="it-IT" i="1" dirty="0"/>
              <a:t>.</a:t>
            </a:r>
            <a:r>
              <a:rPr lang="it-IT" altLang="it-IT" dirty="0"/>
              <a:t> strada  </a:t>
            </a:r>
            <a:r>
              <a:rPr lang="it-IT" altLang="it-IT" dirty="0" err="1"/>
              <a:t>srd</a:t>
            </a:r>
            <a:r>
              <a:rPr lang="it-IT" altLang="it-IT" dirty="0"/>
              <a:t>. </a:t>
            </a:r>
            <a:r>
              <a:rPr lang="it-IT" altLang="it-IT" i="1" dirty="0"/>
              <a:t>istrada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7E3ECD-7C09-9C0B-74A3-9BDD4950C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29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F6775B-186D-0DB4-89EC-4EE1E8072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5A644005-5F58-18B9-B89B-71B37396F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2368002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5D61DA4-4547-A3DC-39F1-88A621E5A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D57B7B5-7609-D7B8-1299-742B50B21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6000" y="6517634"/>
            <a:ext cx="3500000" cy="274320"/>
          </a:xfrm>
        </p:spPr>
        <p:txBody>
          <a:bodyPr/>
          <a:lstStyle/>
          <a:p>
            <a:pPr rtl="0"/>
            <a:r>
              <a:rPr lang="it-IT" spc="0" dirty="0">
                <a:latin typeface="Gadugi" panose="020B0502040204020203" pitchFamily="34" charset="0"/>
                <a:ea typeface="Gadugi" panose="020B0502040204020203" pitchFamily="34" charset="0"/>
              </a:rPr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B10D35B-B52E-E6B6-47AF-3DBF555A2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r>
              <a:rPr lang="it-IT" dirty="0"/>
              <a:t>1</a:t>
            </a:r>
            <a:endParaRPr lang="it-IT" noProof="0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92EA122E-F785-5288-891E-3F0B600A2EC4}"/>
              </a:ext>
            </a:extLst>
          </p:cNvPr>
          <p:cNvSpPr txBox="1">
            <a:spLocks/>
          </p:cNvSpPr>
          <p:nvPr/>
        </p:nvSpPr>
        <p:spPr>
          <a:xfrm>
            <a:off x="351666" y="668263"/>
            <a:ext cx="5072437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MATERIALE DIDATTICO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9591AC5-1294-A532-2F0E-419F06919913}"/>
              </a:ext>
            </a:extLst>
          </p:cNvPr>
          <p:cNvSpPr txBox="1">
            <a:spLocks/>
          </p:cNvSpPr>
          <p:nvPr/>
        </p:nvSpPr>
        <p:spPr>
          <a:xfrm>
            <a:off x="351666" y="209986"/>
            <a:ext cx="5997520" cy="60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INFORMAZIONI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8A71B4FB-2889-740E-B39C-E5E3C296E18A}"/>
              </a:ext>
            </a:extLst>
          </p:cNvPr>
          <p:cNvCxnSpPr>
            <a:cxnSpLocks/>
          </p:cNvCxnSpPr>
          <p:nvPr/>
        </p:nvCxnSpPr>
        <p:spPr>
          <a:xfrm>
            <a:off x="480633" y="770222"/>
            <a:ext cx="3827207" cy="154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Immagine 7" descr="Immagine che contiene testo, vestiti, poster, cartone animato&#10;&#10;Descrizione generata automaticamente">
            <a:extLst>
              <a:ext uri="{FF2B5EF4-FFF2-40B4-BE49-F238E27FC236}">
                <a16:creationId xmlns:a16="http://schemas.microsoft.com/office/drawing/2014/main" id="{2595A442-C66E-48E6-CD33-3B5960E5F0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1300" y="668263"/>
            <a:ext cx="2964425" cy="3850666"/>
          </a:xfrm>
          <a:prstGeom prst="rect">
            <a:avLst/>
          </a:prstGeom>
        </p:spPr>
      </p:pic>
      <p:pic>
        <p:nvPicPr>
          <p:cNvPr id="9" name="Immagine 8" descr="Immagine che contiene testo, vestiti, donna, poster&#10;&#10;Descrizione generata automaticamente">
            <a:extLst>
              <a:ext uri="{FF2B5EF4-FFF2-40B4-BE49-F238E27FC236}">
                <a16:creationId xmlns:a16="http://schemas.microsoft.com/office/drawing/2014/main" id="{173375E3-7125-448D-FFA7-DED02F24D916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286000" y="668263"/>
            <a:ext cx="2966400" cy="38520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DEE49E8-1687-98C0-16E1-7E4C06C85249}"/>
              </a:ext>
            </a:extLst>
          </p:cNvPr>
          <p:cNvSpPr txBox="1"/>
          <p:nvPr/>
        </p:nvSpPr>
        <p:spPr>
          <a:xfrm>
            <a:off x="5285999" y="4620464"/>
            <a:ext cx="296442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Titolo: </a:t>
            </a:r>
            <a:r>
              <a:rPr lang="it-IT" sz="1400" i="1" dirty="0"/>
              <a:t>Filologia Romanza. Critica del testo (vol. 1)</a:t>
            </a:r>
            <a:br>
              <a:rPr lang="it-IT" sz="1400" i="1" dirty="0"/>
            </a:br>
            <a:r>
              <a:rPr lang="it-IT" sz="1400" dirty="0"/>
              <a:t>Autore: Lino Leonardi </a:t>
            </a:r>
          </a:p>
          <a:p>
            <a:r>
              <a:rPr lang="it-IT" sz="1400" dirty="0"/>
              <a:t>Casa Editrice: Le Monnier Università</a:t>
            </a:r>
            <a:br>
              <a:rPr lang="it-IT" sz="1400" dirty="0"/>
            </a:br>
            <a:r>
              <a:rPr lang="it-IT" sz="1400" dirty="0"/>
              <a:t>Anno di pubblicazione: 29 aprile 2022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F7F339D-B116-6204-2CEF-A0375E527B89}"/>
              </a:ext>
            </a:extLst>
          </p:cNvPr>
          <p:cNvSpPr txBox="1"/>
          <p:nvPr/>
        </p:nvSpPr>
        <p:spPr>
          <a:xfrm>
            <a:off x="8641300" y="4668489"/>
            <a:ext cx="29644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Titolo: </a:t>
            </a:r>
            <a:r>
              <a:rPr lang="it-IT" sz="1400" i="1" dirty="0"/>
              <a:t>Filologia Romanza. Linguistica (vol. 2)</a:t>
            </a:r>
            <a:br>
              <a:rPr lang="it-IT" sz="1400" i="1" dirty="0"/>
            </a:br>
            <a:r>
              <a:rPr lang="it-IT" sz="1400" dirty="0"/>
              <a:t>Autrice: Laura Minervini </a:t>
            </a:r>
          </a:p>
          <a:p>
            <a:r>
              <a:rPr lang="it-IT" sz="1400" dirty="0"/>
              <a:t>Casa Editrice: Le Monnier Università</a:t>
            </a:r>
            <a:br>
              <a:rPr lang="it-IT" sz="1400" dirty="0"/>
            </a:br>
            <a:r>
              <a:rPr lang="it-IT" sz="1400" dirty="0"/>
              <a:t>Anno di pubblicazione: 23 novembre 2021</a:t>
            </a:r>
          </a:p>
          <a:p>
            <a:endParaRPr lang="it-IT" sz="1400" dirty="0"/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EDC22DE3-CBED-F059-E6E6-E3EC11D62C5E}"/>
              </a:ext>
            </a:extLst>
          </p:cNvPr>
          <p:cNvSpPr txBox="1">
            <a:spLocks/>
          </p:cNvSpPr>
          <p:nvPr/>
        </p:nvSpPr>
        <p:spPr>
          <a:xfrm>
            <a:off x="480633" y="1412643"/>
            <a:ext cx="4700967" cy="2016357"/>
          </a:xfrm>
          <a:prstGeom prst="rect">
            <a:avLst/>
          </a:prstGeom>
        </p:spPr>
        <p:txBody>
          <a:bodyPr/>
          <a:lstStyle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it-IT" sz="2000" dirty="0"/>
              <a:t>Si potrà fare riferimento ai seguenti materiali didattici:</a:t>
            </a:r>
          </a:p>
          <a:p>
            <a:r>
              <a:rPr lang="it-IT" sz="2000" dirty="0"/>
              <a:t>Sito del docente:</a:t>
            </a:r>
            <a:r>
              <a:rPr lang="it-IT" sz="2000" dirty="0">
                <a:solidFill>
                  <a:srgbClr val="827D57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it-IT" sz="2000" dirty="0">
                <a:solidFill>
                  <a:schemeClr val="tx2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https://web.unica.it/unica/page/it/paolog_maninchedda</a:t>
            </a:r>
            <a:r>
              <a:rPr lang="it-IT" sz="20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it-IT" sz="2000" dirty="0"/>
              <a:t>Manuali di riferimento:</a:t>
            </a:r>
          </a:p>
        </p:txBody>
      </p:sp>
    </p:spTree>
    <p:extLst>
      <p:ext uri="{BB962C8B-B14F-4D97-AF65-F5344CB8AC3E}">
        <p14:creationId xmlns:p14="http://schemas.microsoft.com/office/powerpoint/2010/main" val="17013008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FEDAA7-381D-14A6-C4DB-9D0191274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Fenomeni del vocalismo – aferesi Sincope Apocope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366624-8D9B-91C9-73DE-E3ED59422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it-IT" b="1" u="sng" dirty="0"/>
              <a:t>Aferesi </a:t>
            </a:r>
            <a:r>
              <a:rPr lang="it-IT" dirty="0"/>
              <a:t>È la caduta in posizione iniziale di vocali e sillabe </a:t>
            </a:r>
            <a:r>
              <a:rPr lang="it-IT" dirty="0" err="1"/>
              <a:t>lat</a:t>
            </a:r>
            <a:r>
              <a:rPr lang="it-IT" dirty="0"/>
              <a:t>. HISTORIA(M) &gt; </a:t>
            </a:r>
            <a:r>
              <a:rPr lang="it-IT" dirty="0" err="1"/>
              <a:t>it</a:t>
            </a:r>
            <a:r>
              <a:rPr lang="it-IT" dirty="0"/>
              <a:t>. </a:t>
            </a:r>
            <a:r>
              <a:rPr lang="it-IT" i="1" dirty="0"/>
              <a:t>storia</a:t>
            </a:r>
            <a:r>
              <a:rPr lang="it-IT" dirty="0"/>
              <a:t>.</a:t>
            </a:r>
            <a:br>
              <a:rPr lang="it-IT" b="1" dirty="0"/>
            </a:br>
            <a:endParaRPr lang="it-IT" b="1" dirty="0"/>
          </a:p>
          <a:p>
            <a:pPr>
              <a:defRPr/>
            </a:pPr>
            <a:r>
              <a:rPr lang="it-IT" b="1" u="sng" dirty="0"/>
              <a:t>Sincope</a:t>
            </a:r>
            <a:r>
              <a:rPr lang="it-IT" b="1" dirty="0"/>
              <a:t> </a:t>
            </a:r>
            <a:r>
              <a:rPr lang="it-IT" dirty="0"/>
              <a:t>È il fenomeno linguistico della caduta di una vocale o di una sillaba all’interno della parola. </a:t>
            </a:r>
            <a:r>
              <a:rPr lang="it-IT" dirty="0" err="1"/>
              <a:t>lat</a:t>
            </a:r>
            <a:r>
              <a:rPr lang="it-IT" dirty="0"/>
              <a:t>. CAL(I)DU(M) &gt; </a:t>
            </a:r>
            <a:r>
              <a:rPr lang="it-IT" i="1" dirty="0"/>
              <a:t>caldo</a:t>
            </a:r>
            <a:r>
              <a:rPr lang="it-IT" dirty="0"/>
              <a:t>; </a:t>
            </a:r>
            <a:r>
              <a:rPr lang="it-IT" dirty="0" err="1"/>
              <a:t>lat</a:t>
            </a:r>
            <a:r>
              <a:rPr lang="it-IT" dirty="0"/>
              <a:t>. DOM(I)NA &gt; </a:t>
            </a:r>
            <a:r>
              <a:rPr lang="it-IT" dirty="0" err="1"/>
              <a:t>it</a:t>
            </a:r>
            <a:r>
              <a:rPr lang="it-IT" dirty="0"/>
              <a:t>. </a:t>
            </a:r>
            <a:r>
              <a:rPr lang="it-IT" i="1" dirty="0"/>
              <a:t>donna</a:t>
            </a:r>
            <a:r>
              <a:rPr lang="it-IT" dirty="0"/>
              <a:t>. </a:t>
            </a:r>
          </a:p>
          <a:p>
            <a:pPr>
              <a:defRPr/>
            </a:pPr>
            <a:endParaRPr lang="it-IT" b="1" dirty="0"/>
          </a:p>
          <a:p>
            <a:pPr>
              <a:defRPr/>
            </a:pPr>
            <a:r>
              <a:rPr lang="it-IT" b="1" dirty="0"/>
              <a:t>Apocope </a:t>
            </a:r>
            <a:r>
              <a:rPr lang="it-IT" dirty="0"/>
              <a:t>È la caduta di una vocale o sillaba finale, per es. </a:t>
            </a:r>
            <a:r>
              <a:rPr lang="it-IT" dirty="0" err="1"/>
              <a:t>lat</a:t>
            </a:r>
            <a:r>
              <a:rPr lang="it-IT" dirty="0"/>
              <a:t>. LIBERTATE(M) &gt; </a:t>
            </a:r>
            <a:r>
              <a:rPr lang="it-IT" dirty="0" err="1"/>
              <a:t>it</a:t>
            </a:r>
            <a:r>
              <a:rPr lang="it-IT" dirty="0"/>
              <a:t>. </a:t>
            </a:r>
            <a:r>
              <a:rPr lang="it-IT" i="1" dirty="0"/>
              <a:t>libertà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0F1D3B5-4207-4708-E8EB-CCDE398DA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30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EDC9E43-54AC-79C2-DC86-55F80C3E4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E8FFB618-C14E-1073-4B35-A1C1352FD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25465867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6DB3D8-DCB5-FA29-6824-7DBA66FE4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Fenomeni del vocalismo - epentesi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3C94393-081E-AF71-7B41-4677A72C8C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Epentesi Comparsa di una vocale o di una consonante non etimologica. </a:t>
            </a:r>
          </a:p>
          <a:p>
            <a:r>
              <a:rPr lang="it-IT" dirty="0"/>
              <a:t>SOCRU(M) &gt; </a:t>
            </a:r>
            <a:r>
              <a:rPr lang="it-IT" dirty="0" err="1"/>
              <a:t>it</a:t>
            </a:r>
            <a:r>
              <a:rPr lang="it-IT" dirty="0"/>
              <a:t>. suocero </a:t>
            </a:r>
          </a:p>
          <a:p>
            <a:r>
              <a:rPr lang="it-IT" dirty="0"/>
              <a:t>RUINA &gt; </a:t>
            </a:r>
            <a:r>
              <a:rPr lang="it-IT" dirty="0" err="1"/>
              <a:t>it</a:t>
            </a:r>
            <a:r>
              <a:rPr lang="it-IT" dirty="0"/>
              <a:t>. rovina</a:t>
            </a:r>
          </a:p>
          <a:p>
            <a:r>
              <a:rPr lang="it-IT" dirty="0" err="1"/>
              <a:t>lat</a:t>
            </a:r>
            <a:r>
              <a:rPr lang="it-IT" dirty="0"/>
              <a:t>. SIMILARE &gt; fr. </a:t>
            </a:r>
            <a:r>
              <a:rPr lang="it-IT" dirty="0" err="1"/>
              <a:t>sembler</a:t>
            </a:r>
            <a:r>
              <a:rPr lang="it-IT" dirty="0"/>
              <a:t> con l’inserimento di una b non etimologica per risolvere il nesso ml prodotto dalla caduta della 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D1CE1BC-A529-EBEE-FDC0-84A3B99B1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31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7B27BA-65FC-61C0-C2B3-1D631305A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5592A945-E75E-B3EF-3F09-97CADEA90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24642107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929D13-4A8D-30B8-E2BE-B1B6303DD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Fenomeni del vocalismo - paragoge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8B6768A-EF3F-F6DA-C4B5-7717E29AC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Comparsa in posizione finale di una vocale o di una sillaba non etimologica, in genere in parole terminanti in consonante. </a:t>
            </a:r>
          </a:p>
          <a:p>
            <a:endParaRPr lang="it-IT" dirty="0"/>
          </a:p>
          <a:p>
            <a:r>
              <a:rPr lang="it-IT" dirty="0" err="1"/>
              <a:t>Srd</a:t>
            </a:r>
            <a:r>
              <a:rPr lang="it-IT" dirty="0"/>
              <a:t>. </a:t>
            </a:r>
            <a:r>
              <a:rPr lang="it-IT" dirty="0" err="1"/>
              <a:t>ses</a:t>
            </a:r>
            <a:r>
              <a:rPr lang="it-IT" dirty="0"/>
              <a:t> = </a:t>
            </a:r>
            <a:r>
              <a:rPr lang="it-IT" dirty="0" err="1"/>
              <a:t>num</a:t>
            </a:r>
            <a:r>
              <a:rPr lang="it-IT" dirty="0"/>
              <a:t>. </a:t>
            </a:r>
            <a:r>
              <a:rPr lang="it-IT" dirty="0" err="1"/>
              <a:t>it</a:t>
            </a:r>
            <a:r>
              <a:rPr lang="it-IT" dirty="0"/>
              <a:t>. sei, pronunciato sese.</a:t>
            </a:r>
          </a:p>
          <a:p>
            <a:endParaRPr lang="it-IT" dirty="0"/>
          </a:p>
          <a:p>
            <a:r>
              <a:rPr lang="it-IT" dirty="0"/>
              <a:t>I dialetti meridionali utilizzano una vocale centrale neutra (indicata </a:t>
            </a:r>
            <a:r>
              <a:rPr lang="it-IT" dirty="0" err="1"/>
              <a:t>nell’Ipa</a:t>
            </a:r>
            <a:r>
              <a:rPr lang="it-IT" dirty="0"/>
              <a:t>- International </a:t>
            </a:r>
            <a:r>
              <a:rPr lang="it-IT" dirty="0" err="1"/>
              <a:t>Phonetic</a:t>
            </a:r>
            <a:r>
              <a:rPr lang="it-IT" dirty="0"/>
              <a:t> Alphabet  con ‘ə’) : </a:t>
            </a:r>
            <a:r>
              <a:rPr lang="it-IT" dirty="0" err="1"/>
              <a:t>ingl</a:t>
            </a:r>
            <a:r>
              <a:rPr lang="it-IT" dirty="0"/>
              <a:t>. jeep pronunciato /</a:t>
            </a:r>
            <a:r>
              <a:rPr lang="it-IT" dirty="0" err="1"/>
              <a:t>dʒi:pə</a:t>
            </a:r>
            <a:r>
              <a:rPr lang="it-IT" dirty="0"/>
              <a:t>/. 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FFE22FF-ED14-0F88-08F7-7F80E6FC1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B7FCECD-E880-5221-62AF-6DBC259A6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B6C38CE9-EB2A-3A69-F422-2FA3D5131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6752329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F27DBD-BC07-B21C-D45A-BF2EE3AC0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Fenomeni del vocalismo - dittongamento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585EB91-6F39-F5C3-3B24-C50BA841A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dirty="0"/>
              <a:t>Processo per cui una determinata vocale diviene un dittongo o spontaneamente o per effetto dei suoni vicini (cfr. metafonesi e anafonesi)</a:t>
            </a:r>
          </a:p>
          <a:p>
            <a:endParaRPr lang="it-IT" altLang="it-IT" dirty="0"/>
          </a:p>
          <a:p>
            <a:r>
              <a:rPr lang="it-IT" altLang="it-IT" dirty="0"/>
              <a:t>Dittongo = insieme di due vocali che formano una sola sillaba</a:t>
            </a:r>
          </a:p>
          <a:p>
            <a:endParaRPr lang="it-IT" altLang="it-IT" dirty="0"/>
          </a:p>
          <a:p>
            <a:r>
              <a:rPr lang="it-IT" altLang="it-IT" dirty="0" err="1"/>
              <a:t>it</a:t>
            </a:r>
            <a:r>
              <a:rPr lang="it-IT" altLang="it-IT" dirty="0"/>
              <a:t> </a:t>
            </a:r>
            <a:r>
              <a:rPr lang="it-IT" altLang="it-IT" i="1" dirty="0"/>
              <a:t>buono</a:t>
            </a:r>
            <a:r>
              <a:rPr lang="it-IT" altLang="it-IT" dirty="0"/>
              <a:t>, (</a:t>
            </a:r>
            <a:r>
              <a:rPr lang="it-IT" altLang="it-IT" i="1" dirty="0" err="1"/>
              <a:t>buo</a:t>
            </a:r>
            <a:r>
              <a:rPr lang="it-IT" altLang="it-IT" i="1" dirty="0"/>
              <a:t>-no</a:t>
            </a:r>
            <a:r>
              <a:rPr lang="it-IT" altLang="it-IT" dirty="0"/>
              <a:t>), fr.</a:t>
            </a:r>
            <a:r>
              <a:rPr lang="it-IT" altLang="it-IT" i="1" dirty="0"/>
              <a:t> </a:t>
            </a:r>
            <a:r>
              <a:rPr lang="it-IT" altLang="it-IT" i="1" dirty="0" err="1"/>
              <a:t>toile</a:t>
            </a:r>
            <a:r>
              <a:rPr lang="it-IT" altLang="it-IT" dirty="0"/>
              <a:t> (graficamente </a:t>
            </a:r>
            <a:r>
              <a:rPr lang="it-IT" altLang="it-IT" i="1" dirty="0" err="1"/>
              <a:t>toi</a:t>
            </a:r>
            <a:r>
              <a:rPr lang="it-IT" altLang="it-IT" i="1" dirty="0"/>
              <a:t>-le</a:t>
            </a:r>
            <a:r>
              <a:rPr lang="it-IT" altLang="it-IT" dirty="0"/>
              <a:t> ma foneticamente / </a:t>
            </a:r>
            <a:r>
              <a:rPr lang="it-IT" altLang="it-IT" dirty="0" err="1"/>
              <a:t>twal</a:t>
            </a:r>
            <a:r>
              <a:rPr lang="it-IT" altLang="it-IT" dirty="0"/>
              <a:t>/).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5C7D149-C4AD-1378-24C4-BACE2F00C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9FED08-4583-E010-90D2-A2D670552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8FE4133-F22B-D693-D146-1A987BB0E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24300991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77FE66-D9E9-E975-31D3-01720A0B4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Fenomeni del vocalismo - nasalizzazione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DF2A244-22DB-7389-0C11-755E6F5BD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dirty="0"/>
              <a:t>Influenza delle consonanti nasali sulle vocali prossime (molto evidente in francese):</a:t>
            </a:r>
          </a:p>
          <a:p>
            <a:endParaRPr lang="it-IT" altLang="it-IT" dirty="0"/>
          </a:p>
          <a:p>
            <a:r>
              <a:rPr lang="it-IT" altLang="it-IT" dirty="0"/>
              <a:t>fr. cent= cento pronunciato /</a:t>
            </a:r>
            <a:r>
              <a:rPr lang="it-IT" altLang="it-IT" i="1" dirty="0" err="1"/>
              <a:t>sãɲ</a:t>
            </a:r>
            <a:r>
              <a:rPr lang="it-IT" altLang="it-IT" dirty="0"/>
              <a:t>/</a:t>
            </a:r>
          </a:p>
          <a:p>
            <a:endParaRPr lang="it-IT" altLang="it-IT" dirty="0"/>
          </a:p>
          <a:p>
            <a:r>
              <a:rPr lang="it-IT" altLang="it-IT" dirty="0"/>
              <a:t>Frequentemente le vocali nasalizzate sono rappresentate con la tilde sopra /ã/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2DF2D44-CD1E-DCC6-182E-43FA1EFCC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34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BAEC58-AFC4-FCAC-F168-75B6BFF48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AA026325-7D8D-2A7F-9345-5720FA1A0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39556003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996AA4-9CFB-567E-E177-5280C9BE6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Fenomeni del vocalismo - metafonesi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37DC5F1-DEDA-F5CA-0386-52D9241B96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È un fenomeno di armonizzazione</a:t>
            </a:r>
          </a:p>
          <a:p>
            <a:pPr>
              <a:defRPr/>
            </a:pPr>
            <a:endParaRPr lang="it-IT" dirty="0"/>
          </a:p>
          <a:p>
            <a:pPr>
              <a:defRPr/>
            </a:pPr>
            <a:r>
              <a:rPr lang="it-IT" dirty="0" err="1"/>
              <a:t>srd</a:t>
            </a:r>
            <a:r>
              <a:rPr lang="it-IT" dirty="0"/>
              <a:t>. </a:t>
            </a:r>
            <a:r>
              <a:rPr lang="it-IT" dirty="0" err="1"/>
              <a:t>beddu</a:t>
            </a:r>
            <a:r>
              <a:rPr lang="it-IT" dirty="0"/>
              <a:t> (/</a:t>
            </a:r>
            <a:r>
              <a:rPr lang="it-IT" dirty="0" err="1"/>
              <a:t>b</a:t>
            </a:r>
            <a:r>
              <a:rPr lang="it-IT" b="1" dirty="0" err="1"/>
              <a:t>e</a:t>
            </a:r>
            <a:r>
              <a:rPr lang="it-IT" dirty="0" err="1"/>
              <a:t>ḍḍu</a:t>
            </a:r>
            <a:r>
              <a:rPr lang="it-IT" dirty="0"/>
              <a:t>/) vs </a:t>
            </a:r>
            <a:r>
              <a:rPr lang="it-IT" dirty="0" err="1"/>
              <a:t>bedda</a:t>
            </a:r>
            <a:r>
              <a:rPr lang="it-IT" dirty="0"/>
              <a:t> (/b</a:t>
            </a:r>
            <a:r>
              <a:rPr lang="el-GR" b="1" dirty="0"/>
              <a:t>ε</a:t>
            </a:r>
            <a:r>
              <a:rPr lang="it-IT" dirty="0" err="1"/>
              <a:t>ḍḍa</a:t>
            </a:r>
            <a:r>
              <a:rPr lang="it-IT" dirty="0"/>
              <a:t>/</a:t>
            </a:r>
            <a:br>
              <a:rPr lang="it-IT" dirty="0"/>
            </a:br>
            <a:r>
              <a:rPr lang="it-IT" dirty="0"/>
              <a:t>Gli organi fonatori si preparano anticipatamente alla pronuncia della vocale /u/ che segue la /e/ che viene ad essere pronunciata ‘più arretrata’, cioè chiusa.</a:t>
            </a:r>
          </a:p>
          <a:p>
            <a:pPr>
              <a:defRPr/>
            </a:pPr>
            <a:endParaRPr lang="it-IT" dirty="0"/>
          </a:p>
          <a:p>
            <a:pPr>
              <a:defRPr/>
            </a:pPr>
            <a:r>
              <a:rPr lang="it-IT" dirty="0"/>
              <a:t>Il toscano e, dunque, l’italiano non conoscono la metafonesi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E525B01-D9E2-E6C0-5D2C-202011ED3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35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7BF1778-02C9-7C0F-63B8-79B8D67D5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EBCC098A-2857-C122-EBCA-AEDA7EBB2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31656308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E54BB4-E1F2-F0CC-BAF3-F5D5C85B1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Fenomeni del vocalismo - anafonesi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97AC48C-61F3-56A8-EAEC-A2E9C681B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Fenomeno tipico del toscano</a:t>
            </a:r>
            <a:r>
              <a:rPr lang="it-IT" altLang="it-IT" dirty="0"/>
              <a:t> </a:t>
            </a:r>
          </a:p>
          <a:p>
            <a:pPr>
              <a:defRPr/>
            </a:pPr>
            <a:r>
              <a:rPr lang="it-IT" altLang="it-IT" dirty="0"/>
              <a:t>Consiste nella chiusura di </a:t>
            </a:r>
            <a:r>
              <a:rPr lang="it-IT" altLang="it-IT" i="1" dirty="0"/>
              <a:t>e</a:t>
            </a:r>
            <a:r>
              <a:rPr lang="it-IT" altLang="it-IT" dirty="0"/>
              <a:t> </a:t>
            </a:r>
            <a:r>
              <a:rPr lang="it-IT" altLang="it-IT" dirty="0" err="1"/>
              <a:t>e</a:t>
            </a:r>
            <a:r>
              <a:rPr lang="it-IT" altLang="it-IT" dirty="0"/>
              <a:t> </a:t>
            </a:r>
            <a:r>
              <a:rPr lang="it-IT" altLang="it-IT" i="1" dirty="0"/>
              <a:t>o</a:t>
            </a:r>
            <a:r>
              <a:rPr lang="it-IT" altLang="it-IT" dirty="0"/>
              <a:t> chiuse nelle corrispondenti </a:t>
            </a:r>
            <a:r>
              <a:rPr lang="it-IT" altLang="it-IT" i="1" dirty="0"/>
              <a:t>i</a:t>
            </a:r>
            <a:r>
              <a:rPr lang="it-IT" altLang="it-IT" dirty="0"/>
              <a:t> e </a:t>
            </a:r>
            <a:r>
              <a:rPr lang="it-IT" altLang="it-IT" i="1" dirty="0"/>
              <a:t>u</a:t>
            </a:r>
            <a:r>
              <a:rPr lang="it-IT" altLang="it-IT" dirty="0"/>
              <a:t> per influsso della consonante seguente quando questa è o una </a:t>
            </a:r>
            <a:r>
              <a:rPr lang="it-IT" altLang="it-IT" b="1" dirty="0"/>
              <a:t>consonante palatale</a:t>
            </a:r>
            <a:r>
              <a:rPr lang="it-IT" altLang="it-IT" dirty="0"/>
              <a:t> per es. FAMILIA&gt; </a:t>
            </a:r>
            <a:r>
              <a:rPr lang="it-IT" altLang="it-IT" i="1" dirty="0" err="1"/>
              <a:t>fameglia</a:t>
            </a:r>
            <a:r>
              <a:rPr lang="it-IT" altLang="it-IT" dirty="0"/>
              <a:t> ma </a:t>
            </a:r>
            <a:r>
              <a:rPr lang="it-IT" altLang="it-IT" i="1" dirty="0"/>
              <a:t>famiglia</a:t>
            </a:r>
            <a:r>
              <a:rPr lang="it-IT" altLang="it-IT" dirty="0"/>
              <a:t> (la laterale palatale /ʎ/ della parola fami</a:t>
            </a:r>
            <a:r>
              <a:rPr lang="it-IT" altLang="it-IT" i="1" dirty="0"/>
              <a:t>gli</a:t>
            </a:r>
            <a:r>
              <a:rPr lang="it-IT" altLang="it-IT" dirty="0"/>
              <a:t>a resa in italiano col trigramma </a:t>
            </a:r>
            <a:r>
              <a:rPr lang="it-IT" altLang="it-IT" i="1" dirty="0"/>
              <a:t>gli</a:t>
            </a:r>
            <a:r>
              <a:rPr lang="it-IT" altLang="it-IT" dirty="0"/>
              <a:t> (con </a:t>
            </a:r>
            <a:r>
              <a:rPr lang="it-IT" altLang="it-IT" i="1" dirty="0"/>
              <a:t>i</a:t>
            </a:r>
            <a:r>
              <a:rPr lang="it-IT" altLang="it-IT" dirty="0"/>
              <a:t> diacritica) o una </a:t>
            </a:r>
            <a:r>
              <a:rPr lang="it-IT" altLang="it-IT" b="1" dirty="0"/>
              <a:t>nasale palatale</a:t>
            </a:r>
            <a:r>
              <a:rPr lang="it-IT" altLang="it-IT" dirty="0"/>
              <a:t>: PŬGNU(M) &gt; </a:t>
            </a:r>
            <a:r>
              <a:rPr lang="it-IT" altLang="it-IT" i="1" dirty="0" err="1"/>
              <a:t>pogno</a:t>
            </a:r>
            <a:r>
              <a:rPr lang="it-IT" altLang="it-IT" i="1" dirty="0"/>
              <a:t> </a:t>
            </a:r>
            <a:r>
              <a:rPr lang="it-IT" altLang="it-IT" dirty="0"/>
              <a:t>ma </a:t>
            </a:r>
            <a:r>
              <a:rPr lang="it-IT" altLang="it-IT" i="1" dirty="0"/>
              <a:t>pugno.</a:t>
            </a: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400F55-8EBB-6863-9487-0EA060E51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6FAB75-EE1D-AFAE-F507-020BE6D60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4F7D8776-D58B-6618-5268-AC9F56096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41489410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5DC24F-CB5C-A8F6-857F-89382540D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Classificazione delle consonanti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D0F348A-346F-5D0E-4B25-B425E25BF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37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B7300FE-37E1-373B-D9A1-CC2B7D781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5E9C67E8-D35F-2B6D-D54B-80D39AAEC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pic>
        <p:nvPicPr>
          <p:cNvPr id="16" name="Segnaposto contenuto 15" descr="Immagine che contiene testo, numero, parole crociate&#10;&#10;Descrizione generata automaticamente">
            <a:extLst>
              <a:ext uri="{FF2B5EF4-FFF2-40B4-BE49-F238E27FC236}">
                <a16:creationId xmlns:a16="http://schemas.microsoft.com/office/drawing/2014/main" id="{E5163D8D-AFC3-ED91-5558-7B3F47DCF7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5895" y="1138990"/>
            <a:ext cx="7539789" cy="5261810"/>
          </a:xfrm>
        </p:spPr>
      </p:pic>
    </p:spTree>
    <p:extLst>
      <p:ext uri="{BB962C8B-B14F-4D97-AF65-F5344CB8AC3E}">
        <p14:creationId xmlns:p14="http://schemas.microsoft.com/office/powerpoint/2010/main" val="8771113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89D534-7775-D544-2718-654773F33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Fenomeni del consonantismo - sonorizzazione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998F74E-3E44-0998-A19A-0C3BE936A4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dirty="0"/>
              <a:t>indebolimento delle consonanti sorde, in determinati contesti fonetici (</a:t>
            </a:r>
            <a:r>
              <a:rPr lang="it-IT" altLang="it-IT" dirty="0" err="1"/>
              <a:t>intervocalità</a:t>
            </a:r>
            <a:r>
              <a:rPr lang="it-IT" altLang="it-IT" dirty="0"/>
              <a:t>), con passaggio alle corrispondenti sonore: </a:t>
            </a:r>
          </a:p>
          <a:p>
            <a:r>
              <a:rPr lang="it-IT" altLang="it-IT" dirty="0" err="1"/>
              <a:t>lat</a:t>
            </a:r>
            <a:r>
              <a:rPr lang="it-IT" altLang="it-IT" dirty="0"/>
              <a:t>. RIPA(M) &gt; </a:t>
            </a:r>
            <a:r>
              <a:rPr lang="it-IT" altLang="it-IT" dirty="0" err="1"/>
              <a:t>it</a:t>
            </a:r>
            <a:r>
              <a:rPr lang="it-IT" altLang="it-IT" dirty="0"/>
              <a:t>. </a:t>
            </a:r>
            <a:r>
              <a:rPr lang="it-IT" altLang="it-IT" i="1" dirty="0"/>
              <a:t>riva</a:t>
            </a:r>
            <a:r>
              <a:rPr lang="it-IT" altLang="it-IT" dirty="0"/>
              <a:t>, </a:t>
            </a:r>
          </a:p>
          <a:p>
            <a:r>
              <a:rPr lang="it-IT" altLang="it-IT" dirty="0"/>
              <a:t>CABALLU(M)&gt; </a:t>
            </a:r>
            <a:r>
              <a:rPr lang="it-IT" altLang="it-IT" dirty="0" err="1"/>
              <a:t>it</a:t>
            </a:r>
            <a:r>
              <a:rPr lang="it-IT" altLang="it-IT" dirty="0"/>
              <a:t>. </a:t>
            </a:r>
            <a:r>
              <a:rPr lang="it-IT" altLang="it-IT" i="1" dirty="0"/>
              <a:t>cavallo</a:t>
            </a:r>
            <a:r>
              <a:rPr lang="it-IT" altLang="it-IT" dirty="0"/>
              <a:t>, fr. </a:t>
            </a:r>
            <a:r>
              <a:rPr lang="it-IT" altLang="it-IT" i="1" dirty="0" err="1"/>
              <a:t>cheval</a:t>
            </a:r>
            <a:r>
              <a:rPr lang="it-IT" altLang="it-IT" dirty="0"/>
              <a:t>.</a:t>
            </a:r>
          </a:p>
          <a:p>
            <a:endParaRPr lang="it-IT" dirty="0"/>
          </a:p>
          <a:p>
            <a:r>
              <a:rPr lang="it-IT" dirty="0"/>
              <a:t>Si ricordi che le vocali sono sempre sonore, quindi anche la sonorizzazione è un fenomeno di assimilazione parziale.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59E6739-612C-F0C0-6315-8C5E1DA96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38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267F71F-D8E9-4D0A-43B7-0ECC8CA5A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0880773C-A422-9163-96D1-8A3C3BEAE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705562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4ADA4D-F9CD-CB44-AE6A-8EFE612D4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Fenomeni del consonantismo - palatalizzazione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BDE699D-7201-C887-E562-F4C8C5C050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dirty="0" err="1"/>
              <a:t>lat</a:t>
            </a:r>
            <a:r>
              <a:rPr lang="it-IT" altLang="it-IT" dirty="0"/>
              <a:t>. CENA  si leggeva [</a:t>
            </a:r>
            <a:r>
              <a:rPr lang="it-IT" altLang="it-IT" dirty="0" err="1"/>
              <a:t>kena</a:t>
            </a:r>
            <a:r>
              <a:rPr lang="it-IT" altLang="it-IT" dirty="0"/>
              <a:t>]</a:t>
            </a:r>
          </a:p>
          <a:p>
            <a:endParaRPr lang="it-IT" altLang="it-IT" dirty="0"/>
          </a:p>
          <a:p>
            <a:r>
              <a:rPr lang="it-IT" altLang="it-IT" dirty="0"/>
              <a:t>Nelle lingue neolatine, con esclusione del sardo logudorese la</a:t>
            </a:r>
            <a:r>
              <a:rPr lang="it-IT" altLang="it-IT" b="1" dirty="0"/>
              <a:t> </a:t>
            </a:r>
            <a:r>
              <a:rPr lang="it-IT" altLang="it-IT" dirty="0"/>
              <a:t>consonante occlusiva velare sorda /k/ dinanzi alle vocali /i/ e /e/ si palatalizza e diventa /</a:t>
            </a:r>
            <a:r>
              <a:rPr lang="it-IT" altLang="it-IT" dirty="0" err="1"/>
              <a:t>tʃ</a:t>
            </a:r>
            <a:r>
              <a:rPr lang="it-IT" altLang="it-IT" dirty="0"/>
              <a:t>/. </a:t>
            </a:r>
          </a:p>
          <a:p>
            <a:endParaRPr lang="it-IT" altLang="it-IT" dirty="0"/>
          </a:p>
          <a:p>
            <a:r>
              <a:rPr lang="it-IT" altLang="it-IT" dirty="0" err="1"/>
              <a:t>Difatto</a:t>
            </a:r>
            <a:r>
              <a:rPr lang="it-IT" altLang="it-IT" dirty="0"/>
              <a:t>, come la sonorizzazione, si tratta di processi di </a:t>
            </a:r>
            <a:r>
              <a:rPr lang="it-IT" altLang="it-IT" u="sng" dirty="0"/>
              <a:t>assimilazione parziale</a:t>
            </a:r>
            <a:r>
              <a:rPr lang="it-IT" altLang="it-IT" dirty="0"/>
              <a:t>.</a:t>
            </a:r>
          </a:p>
          <a:p>
            <a:endParaRPr lang="it-IT" b="1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F54B46B-298A-CD12-1653-9A67AAFFA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39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3A5B8F2-7E75-28AB-80E6-558AF8543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D8C2E32A-9417-08FC-2FC3-7E737D1EB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725430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1B90664D-449F-4173-3517-DCE61FB2ED2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0"/>
            <a:ext cx="12192000" cy="65176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1713864D-6A94-8E83-A20F-CA823610FC88}"/>
              </a:ext>
            </a:extLst>
          </p:cNvPr>
          <p:cNvSpPr/>
          <p:nvPr/>
        </p:nvSpPr>
        <p:spPr>
          <a:xfrm>
            <a:off x="1293336" y="1622323"/>
            <a:ext cx="6280617" cy="427703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11AAF5B-028C-8C3A-B7CF-16B002BC8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8538A94-0BB4-1431-A820-7979BD507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r>
              <a:rPr lang="it-IT" dirty="0"/>
              <a:t>2</a:t>
            </a:r>
            <a:endParaRPr lang="it-IT" noProof="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31CA198-4EB7-8BF6-2D4E-2E1EB98AFB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-527"/>
          <a:stretch/>
        </p:blipFill>
        <p:spPr>
          <a:xfrm>
            <a:off x="6550990" y="0"/>
            <a:ext cx="5641009" cy="6858000"/>
          </a:xfrm>
          <a:prstGeom prst="rect">
            <a:avLst/>
          </a:prstGeom>
        </p:spPr>
      </p:pic>
      <p:sp>
        <p:nvSpPr>
          <p:cNvPr id="5" name="Titolo 1">
            <a:extLst>
              <a:ext uri="{FF2B5EF4-FFF2-40B4-BE49-F238E27FC236}">
                <a16:creationId xmlns:a16="http://schemas.microsoft.com/office/drawing/2014/main" id="{5B6B2642-E590-4DDA-0D75-81ED345CA009}"/>
              </a:ext>
            </a:extLst>
          </p:cNvPr>
          <p:cNvSpPr txBox="1">
            <a:spLocks/>
          </p:cNvSpPr>
          <p:nvPr/>
        </p:nvSpPr>
        <p:spPr>
          <a:xfrm>
            <a:off x="351666" y="668263"/>
            <a:ext cx="5072437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CONOSCENZE PRELIMINARI 1/2</a:t>
            </a:r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42B6C69E-219D-826F-B1ED-E4FDA0B2E08A}"/>
              </a:ext>
            </a:extLst>
          </p:cNvPr>
          <p:cNvSpPr/>
          <p:nvPr/>
        </p:nvSpPr>
        <p:spPr>
          <a:xfrm>
            <a:off x="1626777" y="3831907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 sz="220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8B539D1A-D497-A047-1623-E3E7F8DB288B}"/>
              </a:ext>
            </a:extLst>
          </p:cNvPr>
          <p:cNvCxnSpPr>
            <a:cxnSpLocks/>
            <a:stCxn id="21" idx="0"/>
          </p:cNvCxnSpPr>
          <p:nvPr/>
        </p:nvCxnSpPr>
        <p:spPr>
          <a:xfrm flipH="1">
            <a:off x="1731447" y="2060636"/>
            <a:ext cx="10864" cy="2936177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2A916360-AEF7-1436-D300-91E12A9EE664}"/>
              </a:ext>
            </a:extLst>
          </p:cNvPr>
          <p:cNvCxnSpPr>
            <a:cxnSpLocks/>
            <a:stCxn id="21" idx="0"/>
            <a:endCxn id="22" idx="4"/>
          </p:cNvCxnSpPr>
          <p:nvPr/>
        </p:nvCxnSpPr>
        <p:spPr>
          <a:xfrm>
            <a:off x="1742311" y="2060636"/>
            <a:ext cx="0" cy="2936177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e 19">
            <a:extLst>
              <a:ext uri="{FF2B5EF4-FFF2-40B4-BE49-F238E27FC236}">
                <a16:creationId xmlns:a16="http://schemas.microsoft.com/office/drawing/2014/main" id="{7B31D458-C0A4-BA40-9733-065741A36220}"/>
              </a:ext>
            </a:extLst>
          </p:cNvPr>
          <p:cNvSpPr/>
          <p:nvPr/>
        </p:nvSpPr>
        <p:spPr>
          <a:xfrm>
            <a:off x="1635215" y="2938917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 sz="220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AE903ECC-23D6-3AA5-BF4F-58CBFE9C208D}"/>
              </a:ext>
            </a:extLst>
          </p:cNvPr>
          <p:cNvSpPr/>
          <p:nvPr/>
        </p:nvSpPr>
        <p:spPr>
          <a:xfrm>
            <a:off x="1635215" y="2060636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 sz="220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3688CDEF-8572-43EF-39DF-1F229BC02AA7}"/>
              </a:ext>
            </a:extLst>
          </p:cNvPr>
          <p:cNvSpPr/>
          <p:nvPr/>
        </p:nvSpPr>
        <p:spPr>
          <a:xfrm>
            <a:off x="1635215" y="4790120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 sz="220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1A5389A-3840-1EE7-0EE9-B22A31315CCF}"/>
              </a:ext>
            </a:extLst>
          </p:cNvPr>
          <p:cNvSpPr txBox="1"/>
          <p:nvPr/>
        </p:nvSpPr>
        <p:spPr>
          <a:xfrm>
            <a:off x="1952554" y="1954095"/>
            <a:ext cx="44050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</a:t>
            </a:r>
            <a:r>
              <a:rPr lang="it-IT" sz="22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Linguistica Generale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8EA16850-C36C-385C-4051-64D913BEFF89}"/>
              </a:ext>
            </a:extLst>
          </p:cNvPr>
          <p:cNvSpPr txBox="1"/>
          <p:nvPr/>
        </p:nvSpPr>
        <p:spPr>
          <a:xfrm>
            <a:off x="1944116" y="2812712"/>
            <a:ext cx="44050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</a:t>
            </a:r>
            <a:r>
              <a:rPr lang="it-IT" sz="22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Storia Romana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B4F1F31C-2E54-5C80-9921-56CAF850EEAD}"/>
              </a:ext>
            </a:extLst>
          </p:cNvPr>
          <p:cNvSpPr txBox="1"/>
          <p:nvPr/>
        </p:nvSpPr>
        <p:spPr>
          <a:xfrm>
            <a:off x="1944116" y="3733063"/>
            <a:ext cx="502697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elementari di </a:t>
            </a:r>
            <a:r>
              <a:rPr lang="it-IT" sz="22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Lingua Latina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23521DCA-51F6-018E-27C9-D30161BFF26A}"/>
              </a:ext>
            </a:extLst>
          </p:cNvPr>
          <p:cNvSpPr txBox="1"/>
          <p:nvPr/>
        </p:nvSpPr>
        <p:spPr>
          <a:xfrm>
            <a:off x="1944116" y="4693411"/>
            <a:ext cx="44050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</a:t>
            </a:r>
            <a:r>
              <a:rPr lang="it-IT" sz="22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Storia Medievale</a:t>
            </a:r>
          </a:p>
        </p:txBody>
      </p:sp>
      <p:sp>
        <p:nvSpPr>
          <p:cNvPr id="35" name="Titolo 1">
            <a:extLst>
              <a:ext uri="{FF2B5EF4-FFF2-40B4-BE49-F238E27FC236}">
                <a16:creationId xmlns:a16="http://schemas.microsoft.com/office/drawing/2014/main" id="{597D50ED-DE87-E230-5EC5-B1B610794B01}"/>
              </a:ext>
            </a:extLst>
          </p:cNvPr>
          <p:cNvSpPr txBox="1">
            <a:spLocks/>
          </p:cNvSpPr>
          <p:nvPr/>
        </p:nvSpPr>
        <p:spPr>
          <a:xfrm>
            <a:off x="351666" y="209986"/>
            <a:ext cx="5997520" cy="60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RECUPERO CONOSCENZE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92C226B1-57B3-2651-C974-255E71D10856}"/>
              </a:ext>
            </a:extLst>
          </p:cNvPr>
          <p:cNvCxnSpPr>
            <a:cxnSpLocks/>
          </p:cNvCxnSpPr>
          <p:nvPr/>
        </p:nvCxnSpPr>
        <p:spPr>
          <a:xfrm>
            <a:off x="480633" y="770222"/>
            <a:ext cx="3827207" cy="154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4073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21602E-647F-6BCF-9FDE-276DBCB20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lessico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3FA4BF9-E72F-8872-7DEF-9325FB37E2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dirty="0"/>
              <a:t>Il lessico è l’insieme delle parole di una lingua, generalmente raccolta nei dizionari.</a:t>
            </a:r>
          </a:p>
          <a:p>
            <a:endParaRPr lang="it-IT" altLang="it-IT" dirty="0"/>
          </a:p>
          <a:p>
            <a:r>
              <a:rPr lang="it-IT" altLang="it-IT" dirty="0"/>
              <a:t>È un sistema aperto</a:t>
            </a:r>
          </a:p>
          <a:p>
            <a:endParaRPr lang="it-IT" altLang="it-IT" dirty="0"/>
          </a:p>
          <a:p>
            <a:r>
              <a:rPr lang="it-IT" altLang="it-IT" dirty="0"/>
              <a:t>È sempre possibile creare nuove parole e formarne di nuove da quelle esistenti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E959D7D-777E-1992-B132-8547BEE8B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40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CB4439A-D2DC-8978-2ADD-EB146350D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727D5245-D7EF-A067-85E1-23B596C46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235917655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8391A5-0157-BB32-C72D-D0157626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Fenomeni del lessico – il prestito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3A06BC1-C6CC-C696-7FB6-D77385081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dirty="0"/>
              <a:t>Parola di una lingua straniera penetrata nella lingua di arrivo.</a:t>
            </a:r>
          </a:p>
          <a:p>
            <a:pPr marL="0" indent="0">
              <a:buNone/>
            </a:pPr>
            <a:br>
              <a:rPr lang="it-IT" altLang="it-IT" dirty="0"/>
            </a:br>
            <a:r>
              <a:rPr lang="it-IT" altLang="it-IT" dirty="0"/>
              <a:t>- </a:t>
            </a:r>
            <a:r>
              <a:rPr lang="it-IT" altLang="it-IT" b="1" dirty="0"/>
              <a:t>prestiti di necessità,</a:t>
            </a:r>
            <a:r>
              <a:rPr lang="it-IT" altLang="it-IT" dirty="0"/>
              <a:t> </a:t>
            </a:r>
            <a:r>
              <a:rPr lang="it-IT" altLang="it-IT" i="1" dirty="0"/>
              <a:t>patata</a:t>
            </a:r>
            <a:r>
              <a:rPr lang="it-IT" altLang="it-IT" dirty="0"/>
              <a:t>, inesistente nella lingua di arrivo;</a:t>
            </a:r>
            <a:br>
              <a:rPr lang="it-IT" altLang="it-IT" dirty="0"/>
            </a:br>
            <a:br>
              <a:rPr lang="it-IT" altLang="it-IT" dirty="0"/>
            </a:br>
            <a:r>
              <a:rPr lang="it-IT" altLang="it-IT" dirty="0"/>
              <a:t>- </a:t>
            </a:r>
            <a:r>
              <a:rPr lang="it-IT" altLang="it-IT" b="1" dirty="0"/>
              <a:t>prestiti di lusso</a:t>
            </a:r>
            <a:r>
              <a:rPr lang="it-IT" altLang="it-IT" dirty="0"/>
              <a:t>, </a:t>
            </a:r>
            <a:r>
              <a:rPr lang="it-IT" altLang="it-IT" i="1" dirty="0"/>
              <a:t>break</a:t>
            </a:r>
            <a:r>
              <a:rPr lang="it-IT" altLang="it-IT" dirty="0"/>
              <a:t> per </a:t>
            </a:r>
            <a:r>
              <a:rPr lang="it-IT" altLang="it-IT" i="1" dirty="0"/>
              <a:t>pausa</a:t>
            </a:r>
            <a:r>
              <a:rPr lang="it-IT" altLang="it-IT" dirty="0"/>
              <a:t>;</a:t>
            </a:r>
            <a:br>
              <a:rPr lang="it-IT" altLang="it-IT" dirty="0"/>
            </a:br>
            <a:br>
              <a:rPr lang="it-IT" altLang="it-IT" dirty="0"/>
            </a:br>
            <a:r>
              <a:rPr lang="it-IT" altLang="it-IT" dirty="0"/>
              <a:t>- </a:t>
            </a:r>
            <a:r>
              <a:rPr lang="it-IT" altLang="it-IT" b="1" dirty="0"/>
              <a:t>prestiti integrati,</a:t>
            </a:r>
            <a:r>
              <a:rPr lang="it-IT" altLang="it-IT" dirty="0"/>
              <a:t> </a:t>
            </a:r>
            <a:r>
              <a:rPr lang="it-IT" altLang="it-IT" dirty="0" err="1"/>
              <a:t>it</a:t>
            </a:r>
            <a:r>
              <a:rPr lang="it-IT" altLang="it-IT" dirty="0"/>
              <a:t>. </a:t>
            </a:r>
            <a:r>
              <a:rPr lang="it-IT" altLang="it-IT" i="1" dirty="0"/>
              <a:t>Bistecca</a:t>
            </a:r>
            <a:r>
              <a:rPr lang="it-IT" altLang="it-IT" dirty="0"/>
              <a:t> dall’</a:t>
            </a:r>
            <a:r>
              <a:rPr lang="it-IT" altLang="it-IT" dirty="0" err="1"/>
              <a:t>ingl</a:t>
            </a:r>
            <a:r>
              <a:rPr lang="it-IT" altLang="it-IT" dirty="0"/>
              <a:t>. </a:t>
            </a:r>
            <a:r>
              <a:rPr lang="it-IT" altLang="it-IT" i="1" dirty="0" err="1"/>
              <a:t>Beefsteak</a:t>
            </a:r>
            <a:r>
              <a:rPr lang="it-IT" altLang="it-IT" dirty="0"/>
              <a:t>;</a:t>
            </a:r>
            <a:br>
              <a:rPr lang="it-IT" altLang="it-IT" dirty="0"/>
            </a:br>
            <a:br>
              <a:rPr lang="it-IT" altLang="it-IT" dirty="0"/>
            </a:br>
            <a:r>
              <a:rPr lang="it-IT" altLang="it-IT" dirty="0"/>
              <a:t>- </a:t>
            </a:r>
            <a:r>
              <a:rPr lang="it-IT" altLang="it-IT" b="1" dirty="0"/>
              <a:t>prestiti non integrati</a:t>
            </a:r>
            <a:r>
              <a:rPr lang="it-IT" altLang="it-IT" dirty="0"/>
              <a:t>, </a:t>
            </a:r>
            <a:r>
              <a:rPr lang="it-IT" altLang="it-IT" dirty="0" err="1"/>
              <a:t>ingl</a:t>
            </a:r>
            <a:r>
              <a:rPr lang="it-IT" altLang="it-IT" dirty="0"/>
              <a:t>. </a:t>
            </a:r>
            <a:r>
              <a:rPr lang="it-IT" altLang="it-IT" i="1" dirty="0"/>
              <a:t>hardware</a:t>
            </a:r>
            <a:r>
              <a:rPr lang="it-IT" altLang="it-IT" dirty="0"/>
              <a:t>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55DD068-2ED8-3D5E-BB18-0076E8508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41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251FA61-53F5-92AD-93EC-9B27D9C71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F29DC41E-DDF9-B28E-9FAB-60056B389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25794670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2A6920-CFB8-7C0D-1B6C-2F10CD8AA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Fenomeni del lessico – il calco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C34582-89ED-8323-8CCB-632F1ECED9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altLang="it-IT" dirty="0"/>
              <a:t>È un prestito tradotto nei materiali della lingua ricevente. </a:t>
            </a:r>
          </a:p>
          <a:p>
            <a:r>
              <a:rPr lang="it-IT" altLang="it-IT" dirty="0" err="1"/>
              <a:t>it</a:t>
            </a:r>
            <a:r>
              <a:rPr lang="it-IT" altLang="it-IT" dirty="0"/>
              <a:t>. </a:t>
            </a:r>
            <a:r>
              <a:rPr lang="it-IT" altLang="it-IT" i="1" dirty="0"/>
              <a:t>grattacielo</a:t>
            </a:r>
            <a:r>
              <a:rPr lang="it-IT" altLang="it-IT" dirty="0"/>
              <a:t>, dall’</a:t>
            </a:r>
            <a:r>
              <a:rPr lang="it-IT" altLang="it-IT" dirty="0" err="1"/>
              <a:t>ingl</a:t>
            </a:r>
            <a:r>
              <a:rPr lang="it-IT" altLang="it-IT" dirty="0"/>
              <a:t>. </a:t>
            </a:r>
            <a:r>
              <a:rPr lang="it-IT" altLang="it-IT" i="1" dirty="0" err="1"/>
              <a:t>skyscraper</a:t>
            </a:r>
            <a:r>
              <a:rPr lang="it-IT" altLang="it-IT" dirty="0"/>
              <a:t> (</a:t>
            </a:r>
            <a:r>
              <a:rPr lang="it-IT" altLang="it-IT" dirty="0" err="1"/>
              <a:t>sky</a:t>
            </a:r>
            <a:r>
              <a:rPr lang="it-IT" altLang="it-IT" dirty="0"/>
              <a:t>=cielo, </a:t>
            </a:r>
            <a:r>
              <a:rPr lang="it-IT" altLang="it-IT" i="1" dirty="0" err="1"/>
              <a:t>scraper</a:t>
            </a:r>
            <a:r>
              <a:rPr lang="it-IT" altLang="it-IT" dirty="0"/>
              <a:t>= raschietto); </a:t>
            </a:r>
            <a:r>
              <a:rPr lang="it-IT" altLang="it-IT" dirty="0" err="1"/>
              <a:t>ingl</a:t>
            </a:r>
            <a:r>
              <a:rPr lang="it-IT" altLang="it-IT" dirty="0"/>
              <a:t>. </a:t>
            </a:r>
            <a:r>
              <a:rPr lang="it-IT" altLang="it-IT" i="1" dirty="0"/>
              <a:t>basketball </a:t>
            </a:r>
            <a:r>
              <a:rPr lang="it-IT" altLang="it-IT" i="1" dirty="0" err="1"/>
              <a:t>it</a:t>
            </a:r>
            <a:r>
              <a:rPr lang="it-IT" altLang="it-IT" i="1" dirty="0"/>
              <a:t>. pallacanestro.</a:t>
            </a:r>
          </a:p>
          <a:p>
            <a:endParaRPr lang="it-IT" altLang="it-IT" dirty="0"/>
          </a:p>
          <a:p>
            <a:r>
              <a:rPr lang="it-IT" altLang="it-IT" dirty="0" err="1"/>
              <a:t>it</a:t>
            </a:r>
            <a:r>
              <a:rPr lang="it-IT" altLang="it-IT" dirty="0"/>
              <a:t>. </a:t>
            </a:r>
            <a:r>
              <a:rPr lang="it-IT" altLang="it-IT" i="1" dirty="0"/>
              <a:t>ferrovia</a:t>
            </a:r>
            <a:r>
              <a:rPr lang="it-IT" altLang="it-IT" dirty="0"/>
              <a:t>, dal </a:t>
            </a:r>
            <a:r>
              <a:rPr lang="it-IT" altLang="it-IT" dirty="0" err="1"/>
              <a:t>ted</a:t>
            </a:r>
            <a:r>
              <a:rPr lang="it-IT" altLang="it-IT" dirty="0"/>
              <a:t>. </a:t>
            </a:r>
            <a:r>
              <a:rPr lang="it-IT" altLang="it-IT" i="1" dirty="0" err="1"/>
              <a:t>eisenbahn</a:t>
            </a:r>
            <a:r>
              <a:rPr lang="it-IT" altLang="it-IT" i="1" dirty="0"/>
              <a:t> </a:t>
            </a:r>
            <a:r>
              <a:rPr lang="it-IT" altLang="it-IT" dirty="0"/>
              <a:t>(</a:t>
            </a:r>
            <a:r>
              <a:rPr lang="it-IT" altLang="it-IT" dirty="0" err="1"/>
              <a:t>eisen</a:t>
            </a:r>
            <a:r>
              <a:rPr lang="it-IT" altLang="it-IT" dirty="0"/>
              <a:t> = ferro; </a:t>
            </a:r>
            <a:r>
              <a:rPr lang="it-IT" altLang="it-IT" dirty="0" err="1"/>
              <a:t>bahn</a:t>
            </a:r>
            <a:r>
              <a:rPr lang="it-IT" altLang="it-IT" dirty="0"/>
              <a:t> = via).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19D9555-E8E2-C03A-A7A8-9CA26191A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90D6DA-E55B-9BCD-F4C1-1F79EDA64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4612D798-7A44-7ADB-C83B-4BE914F78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13918361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452E0D-397A-9170-BB39-DC959B45D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Raccolte del lessico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941CF12-702C-F414-E947-98F6111274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pPr>
              <a:defRPr/>
            </a:pPr>
            <a:r>
              <a:rPr lang="it-IT" dirty="0"/>
              <a:t>Dizionario = raccolta sistematica delle parole di una lingua. </a:t>
            </a:r>
          </a:p>
          <a:p>
            <a:pPr marL="0" indent="0">
              <a:buFontTx/>
              <a:buNone/>
              <a:defRPr/>
            </a:pPr>
            <a:endParaRPr lang="it-IT" dirty="0"/>
          </a:p>
          <a:p>
            <a:pPr>
              <a:defRPr/>
            </a:pPr>
            <a:r>
              <a:rPr lang="it-IT" dirty="0"/>
              <a:t>Vocabolario = raccolta ordinata di un preciso settore del lessico.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E6E712A-D2BA-FE3D-CEE0-56A05C940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43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DABFD2A-EA99-BF2E-5DAD-FC499B1D6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013D443C-4F4E-9040-02B5-EE83B3FDD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11818582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4BF1D4-66F4-3E78-9B6F-B966B0385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Discipline di studio sul lessico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867DC58-BE40-C5BD-68C0-AAD43AD19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pPr>
              <a:defRPr/>
            </a:pPr>
            <a:r>
              <a:rPr lang="it-IT" b="1" dirty="0"/>
              <a:t>Lessicologia </a:t>
            </a:r>
            <a:r>
              <a:rPr lang="it-IT" dirty="0"/>
              <a:t>= studio scientifico del lessico di una lingua</a:t>
            </a:r>
          </a:p>
          <a:p>
            <a:pPr marL="0" indent="0">
              <a:buFontTx/>
              <a:buNone/>
              <a:defRPr/>
            </a:pPr>
            <a:endParaRPr lang="it-IT" b="1" dirty="0"/>
          </a:p>
          <a:p>
            <a:pPr>
              <a:defRPr/>
            </a:pPr>
            <a:r>
              <a:rPr lang="it-IT" b="1" dirty="0"/>
              <a:t>Lessicografia </a:t>
            </a:r>
            <a:r>
              <a:rPr lang="it-IT" dirty="0"/>
              <a:t>= tecnica di elaborazione e compilazione dei dizionari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00562F2-FEA3-42B2-882F-43BF20669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44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C4EE772-A48F-ACC0-2A06-F06F13A44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805DE3B-011C-0CD2-0F81-1B1F2733A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18392447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0225EF-739C-58BF-85CF-64C834376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Fenomeni del lessico - sinonimia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075A76D-DD1B-B715-CE83-6A2650FAE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z="2800" dirty="0"/>
              <a:t>È l’identità di significato tra parole diverse: </a:t>
            </a:r>
            <a:r>
              <a:rPr lang="it-IT" altLang="it-IT" sz="2800" i="1" dirty="0"/>
              <a:t>celebre</a:t>
            </a:r>
            <a:r>
              <a:rPr lang="it-IT" altLang="it-IT" sz="2800" dirty="0"/>
              <a:t> e </a:t>
            </a:r>
            <a:r>
              <a:rPr lang="it-IT" altLang="it-IT" sz="2800" i="1" dirty="0"/>
              <a:t>famoso</a:t>
            </a:r>
            <a:r>
              <a:rPr lang="it-IT" altLang="it-IT" sz="2800" dirty="0"/>
              <a:t> sono parole diverse di uguale significato.</a:t>
            </a:r>
          </a:p>
          <a:p>
            <a:endParaRPr lang="it-IT" altLang="it-IT" sz="2800" dirty="0"/>
          </a:p>
          <a:p>
            <a:r>
              <a:rPr lang="it-IT" altLang="it-IT" sz="2800" dirty="0"/>
              <a:t>Tuttavia, l’identità di significato non è mai totalmente congruente (</a:t>
            </a:r>
            <a:r>
              <a:rPr lang="it-IT" altLang="it-IT" sz="2800" i="1" dirty="0"/>
              <a:t>apice</a:t>
            </a:r>
            <a:r>
              <a:rPr lang="it-IT" altLang="it-IT" sz="2800" dirty="0"/>
              <a:t> </a:t>
            </a:r>
            <a:r>
              <a:rPr lang="it-IT" altLang="it-IT" sz="2800" i="1" dirty="0"/>
              <a:t>vertice</a:t>
            </a:r>
            <a:r>
              <a:rPr lang="it-IT" altLang="it-IT" sz="2800" dirty="0"/>
              <a:t>), soprattutto per gli intenti stilistici che spesso i sinonimi riflettono nell’uso dei diversi contesti comunicativi e dei diversi registri linguistici (per </a:t>
            </a:r>
            <a:r>
              <a:rPr lang="it-IT" altLang="it-IT" sz="2800" dirty="0" err="1"/>
              <a:t>sempi</a:t>
            </a:r>
            <a:r>
              <a:rPr lang="it-IT" altLang="it-IT" sz="2800" dirty="0"/>
              <a:t>, dire </a:t>
            </a:r>
            <a:r>
              <a:rPr lang="it-IT" altLang="it-IT" sz="2800" i="1" dirty="0"/>
              <a:t>vecchio</a:t>
            </a:r>
            <a:r>
              <a:rPr lang="it-IT" altLang="it-IT" sz="2800" dirty="0"/>
              <a:t> e dire </a:t>
            </a:r>
            <a:r>
              <a:rPr lang="it-IT" altLang="it-IT" sz="2800" i="1" dirty="0"/>
              <a:t>veglio</a:t>
            </a:r>
            <a:r>
              <a:rPr lang="it-IT" altLang="it-IT" sz="2800" dirty="0"/>
              <a:t> o </a:t>
            </a:r>
            <a:r>
              <a:rPr lang="it-IT" altLang="it-IT" sz="2800" i="1" dirty="0"/>
              <a:t>canuto</a:t>
            </a:r>
            <a:r>
              <a:rPr lang="it-IT" altLang="it-IT" sz="2800" dirty="0"/>
              <a:t> è dire la stessa cosa, ma con venature stilistiche diverse)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4D945B5-8EE2-18E4-0151-81F7B4708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45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0082E0D-FD86-D7A1-0081-DA45B8E30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908F22AB-B80D-6FFB-5F42-A447E9D3F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127064807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34D508-8155-2EBF-3623-B432A6380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Fenomeni del lessico - polisemia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AA19E1C-4C19-933A-EA6D-A2F7ADDD57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r>
              <a:rPr lang="it-IT" altLang="it-IT" sz="2800" dirty="0"/>
              <a:t>Si ha quando una parola ha più significati. Per esempio </a:t>
            </a:r>
            <a:r>
              <a:rPr lang="it-IT" altLang="it-IT" sz="2800" i="1" dirty="0"/>
              <a:t>banco</a:t>
            </a:r>
            <a:r>
              <a:rPr lang="it-IT" altLang="it-IT" sz="2800" dirty="0"/>
              <a:t> significa sia ‘il banco di una classe scolastica’ che ‘il banco di una bottega’; oppure il termine </a:t>
            </a:r>
            <a:r>
              <a:rPr lang="it-IT" altLang="it-IT" sz="2800" i="1" dirty="0"/>
              <a:t>indirizzo</a:t>
            </a:r>
            <a:r>
              <a:rPr lang="it-IT" altLang="it-IT" sz="2800" dirty="0"/>
              <a:t> significa sia ‘indicazione dell’abitazione di un </a:t>
            </a:r>
            <a:r>
              <a:rPr lang="it-IT" altLang="it-IT" sz="2800" dirty="0" err="1"/>
              <a:t>individuo’</a:t>
            </a:r>
            <a:r>
              <a:rPr lang="it-IT" altLang="it-IT" sz="2800" dirty="0"/>
              <a:t> che ‘particolare struttura di un corso di studi’.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15015DB-1DD8-F074-FCBD-60496AA90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46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4919458-B3ED-E04F-1649-F5B769F2D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C4C1FA25-6F3D-5822-F1F6-D2CC8F1DF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19881412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F6C498-D262-96CA-2898-8946B56A7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Fenomeni del lessico - omografi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413241C-CA39-F4B7-275A-45907181D2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r>
              <a:rPr lang="it-IT" altLang="it-IT" dirty="0"/>
              <a:t>Sono le parole che si scrivono allo stesso modo ma che si pronunciano diversamente e hanno significati diversi: si è già visto </a:t>
            </a:r>
            <a:r>
              <a:rPr lang="it-IT" altLang="it-IT" i="1" dirty="0"/>
              <a:t>àmbito </a:t>
            </a:r>
            <a:r>
              <a:rPr lang="it-IT" altLang="it-IT" dirty="0"/>
              <a:t>vs </a:t>
            </a:r>
            <a:r>
              <a:rPr lang="it-IT" altLang="it-IT" i="1" dirty="0"/>
              <a:t>ambìto</a:t>
            </a:r>
            <a:r>
              <a:rPr lang="it-IT" altLang="it-IT" dirty="0"/>
              <a:t>, oppure </a:t>
            </a:r>
            <a:r>
              <a:rPr lang="it-IT" altLang="it-IT" i="1" dirty="0"/>
              <a:t>adultèri</a:t>
            </a:r>
            <a:r>
              <a:rPr lang="it-IT" altLang="it-IT" dirty="0"/>
              <a:t> vs </a:t>
            </a:r>
            <a:r>
              <a:rPr lang="it-IT" altLang="it-IT" i="1" dirty="0"/>
              <a:t>adùlteri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62B8178-2D99-A13F-F551-9FDEDA3E3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47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0312723-C6D4-56C0-0305-2F83B46F8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015658CF-E37B-2E34-148E-A30FABF8E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</p:spTree>
    <p:extLst>
      <p:ext uri="{BB962C8B-B14F-4D97-AF65-F5344CB8AC3E}">
        <p14:creationId xmlns:p14="http://schemas.microsoft.com/office/powerpoint/2010/main" val="1007807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0874628-4DF1-EDBB-C335-4BB09FC10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2375505-5751-8B57-8BFC-77044F8F4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66C9D87-A28C-1236-6CF8-007BBB000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5</a:t>
            </a:fld>
            <a:endParaRPr lang="it-IT" noProof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41096179-14A1-F500-06B6-65562C4E0F4D}"/>
              </a:ext>
            </a:extLst>
          </p:cNvPr>
          <p:cNvSpPr txBox="1">
            <a:spLocks/>
          </p:cNvSpPr>
          <p:nvPr/>
        </p:nvSpPr>
        <p:spPr>
          <a:xfrm>
            <a:off x="351666" y="668263"/>
            <a:ext cx="5072437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CONOSCENZE PRELIMINARI 2/2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4B76A26C-40B6-051F-FBEA-D0C2D882E22F}"/>
              </a:ext>
            </a:extLst>
          </p:cNvPr>
          <p:cNvSpPr txBox="1">
            <a:spLocks/>
          </p:cNvSpPr>
          <p:nvPr/>
        </p:nvSpPr>
        <p:spPr>
          <a:xfrm>
            <a:off x="351666" y="209986"/>
            <a:ext cx="5997520" cy="60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RECUPERO CONOSCENZE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CB0B309F-3885-D4C2-876C-6738875FC873}"/>
              </a:ext>
            </a:extLst>
          </p:cNvPr>
          <p:cNvCxnSpPr>
            <a:cxnSpLocks/>
          </p:cNvCxnSpPr>
          <p:nvPr/>
        </p:nvCxnSpPr>
        <p:spPr>
          <a:xfrm>
            <a:off x="480633" y="770222"/>
            <a:ext cx="3827207" cy="154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ttangolo 7">
            <a:extLst>
              <a:ext uri="{FF2B5EF4-FFF2-40B4-BE49-F238E27FC236}">
                <a16:creationId xmlns:a16="http://schemas.microsoft.com/office/drawing/2014/main" id="{827897A8-9080-3E58-E862-A0E0BB7C3433}"/>
              </a:ext>
            </a:extLst>
          </p:cNvPr>
          <p:cNvSpPr/>
          <p:nvPr/>
        </p:nvSpPr>
        <p:spPr>
          <a:xfrm>
            <a:off x="1293336" y="1622323"/>
            <a:ext cx="10075704" cy="427703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056A1B7C-41EA-BDEF-2352-68E77E8A73AD}"/>
              </a:ext>
            </a:extLst>
          </p:cNvPr>
          <p:cNvSpPr/>
          <p:nvPr/>
        </p:nvSpPr>
        <p:spPr>
          <a:xfrm>
            <a:off x="1626777" y="3831907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37142A6F-419C-EA33-541F-4BE5D5A78509}"/>
              </a:ext>
            </a:extLst>
          </p:cNvPr>
          <p:cNvCxnSpPr>
            <a:cxnSpLocks/>
            <a:stCxn id="13" idx="0"/>
          </p:cNvCxnSpPr>
          <p:nvPr/>
        </p:nvCxnSpPr>
        <p:spPr>
          <a:xfrm flipH="1">
            <a:off x="1731447" y="2060636"/>
            <a:ext cx="10864" cy="2936177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9ECFEB05-3277-5856-D93D-5DFF282154EE}"/>
              </a:ext>
            </a:extLst>
          </p:cNvPr>
          <p:cNvCxnSpPr>
            <a:cxnSpLocks/>
            <a:stCxn id="13" idx="0"/>
            <a:endCxn id="14" idx="4"/>
          </p:cNvCxnSpPr>
          <p:nvPr/>
        </p:nvCxnSpPr>
        <p:spPr>
          <a:xfrm>
            <a:off x="1742311" y="2060636"/>
            <a:ext cx="0" cy="2936177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e 11">
            <a:extLst>
              <a:ext uri="{FF2B5EF4-FFF2-40B4-BE49-F238E27FC236}">
                <a16:creationId xmlns:a16="http://schemas.microsoft.com/office/drawing/2014/main" id="{9DAD41AC-5A1D-1434-8719-E6CDA28EAD6D}"/>
              </a:ext>
            </a:extLst>
          </p:cNvPr>
          <p:cNvSpPr/>
          <p:nvPr/>
        </p:nvSpPr>
        <p:spPr>
          <a:xfrm>
            <a:off x="1635215" y="2938917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F16F5082-A4AD-05A2-091F-0CCA0CA43862}"/>
              </a:ext>
            </a:extLst>
          </p:cNvPr>
          <p:cNvSpPr/>
          <p:nvPr/>
        </p:nvSpPr>
        <p:spPr>
          <a:xfrm>
            <a:off x="1635215" y="2060636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3FC8997A-8F30-5396-83C0-53257AB61B5D}"/>
              </a:ext>
            </a:extLst>
          </p:cNvPr>
          <p:cNvSpPr/>
          <p:nvPr/>
        </p:nvSpPr>
        <p:spPr>
          <a:xfrm>
            <a:off x="1635215" y="4790120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4D3CC04-7FED-58A0-177C-C33E9AD07718}"/>
              </a:ext>
            </a:extLst>
          </p:cNvPr>
          <p:cNvSpPr txBox="1"/>
          <p:nvPr/>
        </p:nvSpPr>
        <p:spPr>
          <a:xfrm>
            <a:off x="1952554" y="1974415"/>
            <a:ext cx="8359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</a:t>
            </a:r>
            <a:r>
              <a:rPr lang="it-IT" sz="24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Linguistica Generale: 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recupero dell’</a:t>
            </a:r>
            <a:r>
              <a:rPr lang="it-IT" sz="24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intero corso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56D1EBA-9EF4-D97E-4F22-6D10E6B927F5}"/>
              </a:ext>
            </a:extLst>
          </p:cNvPr>
          <p:cNvSpPr txBox="1"/>
          <p:nvPr/>
        </p:nvSpPr>
        <p:spPr>
          <a:xfrm>
            <a:off x="1944116" y="2812712"/>
            <a:ext cx="4405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</a:t>
            </a:r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Storia Romana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B50213F-2BA7-C693-4A62-FF08B60D6792}"/>
              </a:ext>
            </a:extLst>
          </p:cNvPr>
          <p:cNvSpPr txBox="1"/>
          <p:nvPr/>
        </p:nvSpPr>
        <p:spPr>
          <a:xfrm>
            <a:off x="1952554" y="3719347"/>
            <a:ext cx="4405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elementari di </a:t>
            </a:r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Lingua Latina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1F579D1-0379-9ED4-3E10-2BBB748C39DB}"/>
              </a:ext>
            </a:extLst>
          </p:cNvPr>
          <p:cNvSpPr txBox="1"/>
          <p:nvPr/>
        </p:nvSpPr>
        <p:spPr>
          <a:xfrm>
            <a:off x="1944116" y="4693411"/>
            <a:ext cx="4405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</a:t>
            </a:r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Storia Medievale</a:t>
            </a:r>
          </a:p>
        </p:txBody>
      </p:sp>
    </p:spTree>
    <p:extLst>
      <p:ext uri="{BB962C8B-B14F-4D97-AF65-F5344CB8AC3E}">
        <p14:creationId xmlns:p14="http://schemas.microsoft.com/office/powerpoint/2010/main" val="29001214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0874628-4DF1-EDBB-C335-4BB09FC10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2375505-5751-8B57-8BFC-77044F8F4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66C9D87-A28C-1236-6CF8-007BBB000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6</a:t>
            </a:fld>
            <a:endParaRPr lang="it-IT" noProof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41096179-14A1-F500-06B6-65562C4E0F4D}"/>
              </a:ext>
            </a:extLst>
          </p:cNvPr>
          <p:cNvSpPr txBox="1">
            <a:spLocks/>
          </p:cNvSpPr>
          <p:nvPr/>
        </p:nvSpPr>
        <p:spPr>
          <a:xfrm>
            <a:off x="351666" y="668263"/>
            <a:ext cx="5072437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CONOSCENZE PRELIMINARI 2/2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4B76A26C-40B6-051F-FBEA-D0C2D882E22F}"/>
              </a:ext>
            </a:extLst>
          </p:cNvPr>
          <p:cNvSpPr txBox="1">
            <a:spLocks/>
          </p:cNvSpPr>
          <p:nvPr/>
        </p:nvSpPr>
        <p:spPr>
          <a:xfrm>
            <a:off x="351666" y="209986"/>
            <a:ext cx="5997520" cy="60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RECUPERO CONOSCENZE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CB0B309F-3885-D4C2-876C-6738875FC873}"/>
              </a:ext>
            </a:extLst>
          </p:cNvPr>
          <p:cNvCxnSpPr>
            <a:cxnSpLocks/>
          </p:cNvCxnSpPr>
          <p:nvPr/>
        </p:nvCxnSpPr>
        <p:spPr>
          <a:xfrm>
            <a:off x="480633" y="770222"/>
            <a:ext cx="3827207" cy="154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ttangolo 7">
            <a:extLst>
              <a:ext uri="{FF2B5EF4-FFF2-40B4-BE49-F238E27FC236}">
                <a16:creationId xmlns:a16="http://schemas.microsoft.com/office/drawing/2014/main" id="{827897A8-9080-3E58-E862-A0E0BB7C3433}"/>
              </a:ext>
            </a:extLst>
          </p:cNvPr>
          <p:cNvSpPr/>
          <p:nvPr/>
        </p:nvSpPr>
        <p:spPr>
          <a:xfrm>
            <a:off x="1293336" y="1622323"/>
            <a:ext cx="10075704" cy="427703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056A1B7C-41EA-BDEF-2352-68E77E8A73AD}"/>
              </a:ext>
            </a:extLst>
          </p:cNvPr>
          <p:cNvSpPr/>
          <p:nvPr/>
        </p:nvSpPr>
        <p:spPr>
          <a:xfrm>
            <a:off x="1626777" y="3831907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>
              <a:solidFill>
                <a:schemeClr val="tx1"/>
              </a:solidFill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37142A6F-419C-EA33-541F-4BE5D5A78509}"/>
              </a:ext>
            </a:extLst>
          </p:cNvPr>
          <p:cNvCxnSpPr>
            <a:cxnSpLocks/>
            <a:stCxn id="13" idx="0"/>
          </p:cNvCxnSpPr>
          <p:nvPr/>
        </p:nvCxnSpPr>
        <p:spPr>
          <a:xfrm flipH="1">
            <a:off x="1731447" y="2060636"/>
            <a:ext cx="10864" cy="2936177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9ECFEB05-3277-5856-D93D-5DFF282154EE}"/>
              </a:ext>
            </a:extLst>
          </p:cNvPr>
          <p:cNvCxnSpPr>
            <a:cxnSpLocks/>
            <a:stCxn id="13" idx="0"/>
            <a:endCxn id="14" idx="4"/>
          </p:cNvCxnSpPr>
          <p:nvPr/>
        </p:nvCxnSpPr>
        <p:spPr>
          <a:xfrm>
            <a:off x="1742311" y="2060636"/>
            <a:ext cx="0" cy="2936177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e 11">
            <a:extLst>
              <a:ext uri="{FF2B5EF4-FFF2-40B4-BE49-F238E27FC236}">
                <a16:creationId xmlns:a16="http://schemas.microsoft.com/office/drawing/2014/main" id="{9DAD41AC-5A1D-1434-8719-E6CDA28EAD6D}"/>
              </a:ext>
            </a:extLst>
          </p:cNvPr>
          <p:cNvSpPr/>
          <p:nvPr/>
        </p:nvSpPr>
        <p:spPr>
          <a:xfrm>
            <a:off x="1635215" y="2938917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>
              <a:solidFill>
                <a:schemeClr val="tx1"/>
              </a:solidFill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F16F5082-A4AD-05A2-091F-0CCA0CA43862}"/>
              </a:ext>
            </a:extLst>
          </p:cNvPr>
          <p:cNvSpPr/>
          <p:nvPr/>
        </p:nvSpPr>
        <p:spPr>
          <a:xfrm>
            <a:off x="1635215" y="2060636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>
              <a:solidFill>
                <a:schemeClr val="tx1"/>
              </a:solidFill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3FC8997A-8F30-5396-83C0-53257AB61B5D}"/>
              </a:ext>
            </a:extLst>
          </p:cNvPr>
          <p:cNvSpPr/>
          <p:nvPr/>
        </p:nvSpPr>
        <p:spPr>
          <a:xfrm>
            <a:off x="1635215" y="4790120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>
              <a:solidFill>
                <a:schemeClr val="tx1"/>
              </a:solidFill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4D3CC04-7FED-58A0-177C-C33E9AD07718}"/>
              </a:ext>
            </a:extLst>
          </p:cNvPr>
          <p:cNvSpPr txBox="1"/>
          <p:nvPr/>
        </p:nvSpPr>
        <p:spPr>
          <a:xfrm>
            <a:off x="1914762" y="1994080"/>
            <a:ext cx="5997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Generale: recupero dell’intero corso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56D1EBA-9EF4-D97E-4F22-6D10E6B927F5}"/>
              </a:ext>
            </a:extLst>
          </p:cNvPr>
          <p:cNvSpPr txBox="1"/>
          <p:nvPr/>
        </p:nvSpPr>
        <p:spPr>
          <a:xfrm>
            <a:off x="1944115" y="2619672"/>
            <a:ext cx="93029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</a:t>
            </a:r>
            <a:r>
              <a:rPr lang="it-IT" sz="24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Storia Romana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: </a:t>
            </a:r>
            <a:r>
              <a:rPr lang="it-IT" sz="2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https://learnamo.com/storia-roma-riassunto/</a:t>
            </a:r>
            <a:r>
              <a:rPr lang="it-IT" sz="2400" dirty="0"/>
              <a:t> </a:t>
            </a:r>
            <a:endParaRPr lang="it-IT" sz="2400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B50213F-2BA7-C693-4A62-FF08B60D6792}"/>
              </a:ext>
            </a:extLst>
          </p:cNvPr>
          <p:cNvSpPr txBox="1"/>
          <p:nvPr/>
        </p:nvSpPr>
        <p:spPr>
          <a:xfrm>
            <a:off x="1952554" y="3754072"/>
            <a:ext cx="4405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elementari di </a:t>
            </a:r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Lingua Latina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1F579D1-0379-9ED4-3E10-2BBB748C39DB}"/>
              </a:ext>
            </a:extLst>
          </p:cNvPr>
          <p:cNvSpPr txBox="1"/>
          <p:nvPr/>
        </p:nvSpPr>
        <p:spPr>
          <a:xfrm>
            <a:off x="1944116" y="4693411"/>
            <a:ext cx="4405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</a:t>
            </a:r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Storia Medievale</a:t>
            </a:r>
          </a:p>
        </p:txBody>
      </p:sp>
    </p:spTree>
    <p:extLst>
      <p:ext uri="{BB962C8B-B14F-4D97-AF65-F5344CB8AC3E}">
        <p14:creationId xmlns:p14="http://schemas.microsoft.com/office/powerpoint/2010/main" val="15217573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0874628-4DF1-EDBB-C335-4BB09FC10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2375505-5751-8B57-8BFC-77044F8F4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66C9D87-A28C-1236-6CF8-007BBB000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7</a:t>
            </a:fld>
            <a:endParaRPr lang="it-IT" noProof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41096179-14A1-F500-06B6-65562C4E0F4D}"/>
              </a:ext>
            </a:extLst>
          </p:cNvPr>
          <p:cNvSpPr txBox="1">
            <a:spLocks/>
          </p:cNvSpPr>
          <p:nvPr/>
        </p:nvSpPr>
        <p:spPr>
          <a:xfrm>
            <a:off x="351666" y="668263"/>
            <a:ext cx="5072437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CONOSCENZE PRELIMINARI 2/2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4B76A26C-40B6-051F-FBEA-D0C2D882E22F}"/>
              </a:ext>
            </a:extLst>
          </p:cNvPr>
          <p:cNvSpPr txBox="1">
            <a:spLocks/>
          </p:cNvSpPr>
          <p:nvPr/>
        </p:nvSpPr>
        <p:spPr>
          <a:xfrm>
            <a:off x="351666" y="209986"/>
            <a:ext cx="5997520" cy="60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RECUPERO CONOSCENZE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CB0B309F-3885-D4C2-876C-6738875FC873}"/>
              </a:ext>
            </a:extLst>
          </p:cNvPr>
          <p:cNvCxnSpPr>
            <a:cxnSpLocks/>
          </p:cNvCxnSpPr>
          <p:nvPr/>
        </p:nvCxnSpPr>
        <p:spPr>
          <a:xfrm>
            <a:off x="480633" y="770222"/>
            <a:ext cx="3827207" cy="154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ttangolo 7">
            <a:extLst>
              <a:ext uri="{FF2B5EF4-FFF2-40B4-BE49-F238E27FC236}">
                <a16:creationId xmlns:a16="http://schemas.microsoft.com/office/drawing/2014/main" id="{827897A8-9080-3E58-E862-A0E0BB7C3433}"/>
              </a:ext>
            </a:extLst>
          </p:cNvPr>
          <p:cNvSpPr/>
          <p:nvPr/>
        </p:nvSpPr>
        <p:spPr>
          <a:xfrm>
            <a:off x="1293336" y="1622323"/>
            <a:ext cx="10075704" cy="427703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056A1B7C-41EA-BDEF-2352-68E77E8A73AD}"/>
              </a:ext>
            </a:extLst>
          </p:cNvPr>
          <p:cNvSpPr/>
          <p:nvPr/>
        </p:nvSpPr>
        <p:spPr>
          <a:xfrm>
            <a:off x="1626777" y="3831907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37142A6F-419C-EA33-541F-4BE5D5A78509}"/>
              </a:ext>
            </a:extLst>
          </p:cNvPr>
          <p:cNvCxnSpPr>
            <a:cxnSpLocks/>
            <a:stCxn id="13" idx="0"/>
          </p:cNvCxnSpPr>
          <p:nvPr/>
        </p:nvCxnSpPr>
        <p:spPr>
          <a:xfrm flipH="1">
            <a:off x="1731447" y="2060636"/>
            <a:ext cx="10864" cy="2936177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9ECFEB05-3277-5856-D93D-5DFF282154EE}"/>
              </a:ext>
            </a:extLst>
          </p:cNvPr>
          <p:cNvCxnSpPr>
            <a:cxnSpLocks/>
            <a:stCxn id="13" idx="0"/>
            <a:endCxn id="14" idx="4"/>
          </p:cNvCxnSpPr>
          <p:nvPr/>
        </p:nvCxnSpPr>
        <p:spPr>
          <a:xfrm>
            <a:off x="1742311" y="2060636"/>
            <a:ext cx="0" cy="2936177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e 11">
            <a:extLst>
              <a:ext uri="{FF2B5EF4-FFF2-40B4-BE49-F238E27FC236}">
                <a16:creationId xmlns:a16="http://schemas.microsoft.com/office/drawing/2014/main" id="{9DAD41AC-5A1D-1434-8719-E6CDA28EAD6D}"/>
              </a:ext>
            </a:extLst>
          </p:cNvPr>
          <p:cNvSpPr/>
          <p:nvPr/>
        </p:nvSpPr>
        <p:spPr>
          <a:xfrm>
            <a:off x="1635215" y="2938917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F16F5082-A4AD-05A2-091F-0CCA0CA43862}"/>
              </a:ext>
            </a:extLst>
          </p:cNvPr>
          <p:cNvSpPr/>
          <p:nvPr/>
        </p:nvSpPr>
        <p:spPr>
          <a:xfrm>
            <a:off x="1635215" y="2060636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3FC8997A-8F30-5396-83C0-53257AB61B5D}"/>
              </a:ext>
            </a:extLst>
          </p:cNvPr>
          <p:cNvSpPr/>
          <p:nvPr/>
        </p:nvSpPr>
        <p:spPr>
          <a:xfrm>
            <a:off x="1635215" y="4790120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4D3CC04-7FED-58A0-177C-C33E9AD07718}"/>
              </a:ext>
            </a:extLst>
          </p:cNvPr>
          <p:cNvSpPr txBox="1"/>
          <p:nvPr/>
        </p:nvSpPr>
        <p:spPr>
          <a:xfrm>
            <a:off x="1914762" y="1994080"/>
            <a:ext cx="5997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Generale: recupero dell’intero corso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56D1EBA-9EF4-D97E-4F22-6D10E6B927F5}"/>
              </a:ext>
            </a:extLst>
          </p:cNvPr>
          <p:cNvSpPr txBox="1"/>
          <p:nvPr/>
        </p:nvSpPr>
        <p:spPr>
          <a:xfrm>
            <a:off x="1944115" y="2822872"/>
            <a:ext cx="9302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Storia Romana: 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https://learnamo.com/storia-roma-riassunto/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B50213F-2BA7-C693-4A62-FF08B60D6792}"/>
              </a:ext>
            </a:extLst>
          </p:cNvPr>
          <p:cNvSpPr txBox="1"/>
          <p:nvPr/>
        </p:nvSpPr>
        <p:spPr>
          <a:xfrm>
            <a:off x="1952553" y="3333267"/>
            <a:ext cx="86126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elementari di </a:t>
            </a:r>
            <a:r>
              <a:rPr lang="it-IT" sz="24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Lingua Latina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: 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https://www.icviafrignani.edu.it/attachments/article/543/avviamento_al_latino,_fascicolo_0.pdf</a:t>
            </a:r>
            <a:endParaRPr lang="it-IT" sz="2400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1F579D1-0379-9ED4-3E10-2BBB748C39DB}"/>
              </a:ext>
            </a:extLst>
          </p:cNvPr>
          <p:cNvSpPr txBox="1"/>
          <p:nvPr/>
        </p:nvSpPr>
        <p:spPr>
          <a:xfrm>
            <a:off x="1944116" y="4693411"/>
            <a:ext cx="4405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</a:t>
            </a:r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Storia Medievale</a:t>
            </a:r>
          </a:p>
        </p:txBody>
      </p:sp>
    </p:spTree>
    <p:extLst>
      <p:ext uri="{BB962C8B-B14F-4D97-AF65-F5344CB8AC3E}">
        <p14:creationId xmlns:p14="http://schemas.microsoft.com/office/powerpoint/2010/main" val="41551329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0874628-4DF1-EDBB-C335-4BB09FC10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2375505-5751-8B57-8BFC-77044F8F4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66C9D87-A28C-1236-6CF8-007BBB000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8</a:t>
            </a:fld>
            <a:endParaRPr lang="it-IT" noProof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41096179-14A1-F500-06B6-65562C4E0F4D}"/>
              </a:ext>
            </a:extLst>
          </p:cNvPr>
          <p:cNvSpPr txBox="1">
            <a:spLocks/>
          </p:cNvSpPr>
          <p:nvPr/>
        </p:nvSpPr>
        <p:spPr>
          <a:xfrm>
            <a:off x="351666" y="668263"/>
            <a:ext cx="5072437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CONOSCENZE PRELIMINARI 2/2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4B76A26C-40B6-051F-FBEA-D0C2D882E22F}"/>
              </a:ext>
            </a:extLst>
          </p:cNvPr>
          <p:cNvSpPr txBox="1">
            <a:spLocks/>
          </p:cNvSpPr>
          <p:nvPr/>
        </p:nvSpPr>
        <p:spPr>
          <a:xfrm>
            <a:off x="351666" y="209986"/>
            <a:ext cx="5997520" cy="606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RECUPERO CONOSCENZE</a:t>
            </a:r>
            <a:endParaRPr lang="it-IT" b="1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CB0B309F-3885-D4C2-876C-6738875FC873}"/>
              </a:ext>
            </a:extLst>
          </p:cNvPr>
          <p:cNvCxnSpPr>
            <a:cxnSpLocks/>
          </p:cNvCxnSpPr>
          <p:nvPr/>
        </p:nvCxnSpPr>
        <p:spPr>
          <a:xfrm>
            <a:off x="480633" y="770222"/>
            <a:ext cx="3827207" cy="154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ttangolo 7">
            <a:extLst>
              <a:ext uri="{FF2B5EF4-FFF2-40B4-BE49-F238E27FC236}">
                <a16:creationId xmlns:a16="http://schemas.microsoft.com/office/drawing/2014/main" id="{827897A8-9080-3E58-E862-A0E0BB7C3433}"/>
              </a:ext>
            </a:extLst>
          </p:cNvPr>
          <p:cNvSpPr/>
          <p:nvPr/>
        </p:nvSpPr>
        <p:spPr>
          <a:xfrm>
            <a:off x="1293336" y="1622323"/>
            <a:ext cx="10075704" cy="427703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056A1B7C-41EA-BDEF-2352-68E77E8A73AD}"/>
              </a:ext>
            </a:extLst>
          </p:cNvPr>
          <p:cNvSpPr/>
          <p:nvPr/>
        </p:nvSpPr>
        <p:spPr>
          <a:xfrm>
            <a:off x="1626777" y="3831907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37142A6F-419C-EA33-541F-4BE5D5A78509}"/>
              </a:ext>
            </a:extLst>
          </p:cNvPr>
          <p:cNvCxnSpPr>
            <a:cxnSpLocks/>
            <a:stCxn id="13" idx="0"/>
          </p:cNvCxnSpPr>
          <p:nvPr/>
        </p:nvCxnSpPr>
        <p:spPr>
          <a:xfrm flipH="1">
            <a:off x="1731447" y="2060636"/>
            <a:ext cx="10864" cy="2936177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9ECFEB05-3277-5856-D93D-5DFF282154EE}"/>
              </a:ext>
            </a:extLst>
          </p:cNvPr>
          <p:cNvCxnSpPr>
            <a:cxnSpLocks/>
            <a:stCxn id="13" idx="0"/>
            <a:endCxn id="14" idx="4"/>
          </p:cNvCxnSpPr>
          <p:nvPr/>
        </p:nvCxnSpPr>
        <p:spPr>
          <a:xfrm>
            <a:off x="1742311" y="2060636"/>
            <a:ext cx="0" cy="2936177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e 11">
            <a:extLst>
              <a:ext uri="{FF2B5EF4-FFF2-40B4-BE49-F238E27FC236}">
                <a16:creationId xmlns:a16="http://schemas.microsoft.com/office/drawing/2014/main" id="{9DAD41AC-5A1D-1434-8719-E6CDA28EAD6D}"/>
              </a:ext>
            </a:extLst>
          </p:cNvPr>
          <p:cNvSpPr/>
          <p:nvPr/>
        </p:nvSpPr>
        <p:spPr>
          <a:xfrm>
            <a:off x="1635215" y="2938917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F16F5082-A4AD-05A2-091F-0CCA0CA43862}"/>
              </a:ext>
            </a:extLst>
          </p:cNvPr>
          <p:cNvSpPr/>
          <p:nvPr/>
        </p:nvSpPr>
        <p:spPr>
          <a:xfrm>
            <a:off x="1635215" y="2060636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3FC8997A-8F30-5396-83C0-53257AB61B5D}"/>
              </a:ext>
            </a:extLst>
          </p:cNvPr>
          <p:cNvSpPr/>
          <p:nvPr/>
        </p:nvSpPr>
        <p:spPr>
          <a:xfrm>
            <a:off x="1635215" y="4790120"/>
            <a:ext cx="214191" cy="206693"/>
          </a:xfrm>
          <a:prstGeom prst="ellipse">
            <a:avLst/>
          </a:prstGeom>
          <a:solidFill>
            <a:schemeClr val="accent1">
              <a:lumMod val="1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4D3CC04-7FED-58A0-177C-C33E9AD07718}"/>
              </a:ext>
            </a:extLst>
          </p:cNvPr>
          <p:cNvSpPr txBox="1"/>
          <p:nvPr/>
        </p:nvSpPr>
        <p:spPr>
          <a:xfrm>
            <a:off x="1914762" y="1994080"/>
            <a:ext cx="5997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Generale: recupero dell’intero corso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56D1EBA-9EF4-D97E-4F22-6D10E6B927F5}"/>
              </a:ext>
            </a:extLst>
          </p:cNvPr>
          <p:cNvSpPr txBox="1"/>
          <p:nvPr/>
        </p:nvSpPr>
        <p:spPr>
          <a:xfrm>
            <a:off x="1944115" y="2822872"/>
            <a:ext cx="9302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Storia Romana: 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https://learnamo.com/storia-roma-riassunto/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B50213F-2BA7-C693-4A62-FF08B60D6792}"/>
              </a:ext>
            </a:extLst>
          </p:cNvPr>
          <p:cNvSpPr txBox="1"/>
          <p:nvPr/>
        </p:nvSpPr>
        <p:spPr>
          <a:xfrm>
            <a:off x="1944115" y="3473588"/>
            <a:ext cx="8612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elementari di Lingua Latina: 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https://www.icviafrignani.edu.it/attachments/article/543/avviamento_al_latino,_fascicolo_0.pdf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1F579D1-0379-9ED4-3E10-2BBB748C39DB}"/>
              </a:ext>
            </a:extLst>
          </p:cNvPr>
          <p:cNvSpPr txBox="1"/>
          <p:nvPr/>
        </p:nvSpPr>
        <p:spPr>
          <a:xfrm>
            <a:off x="1944115" y="4443789"/>
            <a:ext cx="8612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</a:t>
            </a:r>
            <a:r>
              <a:rPr lang="it-IT" sz="2400" b="1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Storia Medievale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: 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https://online.scuola.zanichelli.it/paolucci/volume2/archivio/paolucci_civilta-medioevo.pdf</a:t>
            </a:r>
            <a:r>
              <a:rPr lang="it-IT" sz="2400" dirty="0">
                <a:latin typeface="Gadugi" panose="020B0502040204020203" pitchFamily="34" charset="0"/>
                <a:ea typeface="Gadugi" panose="020B0502040204020203" pitchFamily="34" charset="0"/>
              </a:rPr>
              <a:t> </a:t>
            </a:r>
            <a:endParaRPr lang="it-IT" sz="2400" dirty="0"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0711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FAF8B6F8-5267-19DD-E256-5DE2254B8A51}"/>
              </a:ext>
            </a:extLst>
          </p:cNvPr>
          <p:cNvSpPr/>
          <p:nvPr/>
        </p:nvSpPr>
        <p:spPr>
          <a:xfrm>
            <a:off x="6370321" y="0"/>
            <a:ext cx="5821679" cy="685800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6659729-8373-2053-9EB5-73A30E7E22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9" t="8864" r="3173" b="27900"/>
          <a:stretch/>
        </p:blipFill>
        <p:spPr bwMode="auto">
          <a:xfrm>
            <a:off x="-1" y="1"/>
            <a:ext cx="12192001" cy="6858000"/>
          </a:xfrm>
          <a:prstGeom prst="rect">
            <a:avLst/>
          </a:prstGeom>
          <a:solidFill>
            <a:schemeClr val="tx1"/>
          </a:solidFill>
          <a:effectLst/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2F902B5-8D3A-6BDF-5DE1-21ABF2583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 noProof="0"/>
              <a:t>2024/25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397E98A-E90D-13B2-B264-4A928CF42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Filologia Romanza| Introduzione parte prima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5853A10-E900-AF07-9795-7B439B0FB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4D792B7-0397-C047-AE12-1A03F7E3DC83}" type="slidenum">
              <a:rPr lang="it-IT" noProof="0" smtClean="0"/>
              <a:t>9</a:t>
            </a:fld>
            <a:endParaRPr lang="it-IT" noProof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5811188A-5EE7-8726-7F9F-95F9912438CD}"/>
              </a:ext>
            </a:extLst>
          </p:cNvPr>
          <p:cNvSpPr txBox="1">
            <a:spLocks/>
          </p:cNvSpPr>
          <p:nvPr/>
        </p:nvSpPr>
        <p:spPr>
          <a:xfrm>
            <a:off x="473586" y="774943"/>
            <a:ext cx="3503747" cy="71111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DEFINIZIONE DI LINGUISTICA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D6797600-1125-2D9A-A6EB-08FE2E55138C}"/>
              </a:ext>
            </a:extLst>
          </p:cNvPr>
          <p:cNvSpPr txBox="1">
            <a:spLocks/>
          </p:cNvSpPr>
          <p:nvPr/>
        </p:nvSpPr>
        <p:spPr>
          <a:xfrm>
            <a:off x="351666" y="209986"/>
            <a:ext cx="9036174" cy="10983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NOZIONI DI LINGUISTICA GENERALE</a:t>
            </a:r>
            <a:endParaRPr lang="it-IT" b="1" dirty="0">
              <a:solidFill>
                <a:schemeClr val="bg1"/>
              </a:solidFill>
              <a:latin typeface="Gadugi" panose="020B0502040204020203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D6F4116C-61FC-CCFD-F31C-695DC98A76E6}"/>
              </a:ext>
            </a:extLst>
          </p:cNvPr>
          <p:cNvCxnSpPr/>
          <p:nvPr/>
        </p:nvCxnSpPr>
        <p:spPr>
          <a:xfrm>
            <a:off x="473586" y="774943"/>
            <a:ext cx="55004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12">
            <a:extLst>
              <a:ext uri="{FF2B5EF4-FFF2-40B4-BE49-F238E27FC236}">
                <a16:creationId xmlns:a16="http://schemas.microsoft.com/office/drawing/2014/main" id="{C023B98A-7116-1E0E-E80F-3D8188BBB4EF}"/>
              </a:ext>
            </a:extLst>
          </p:cNvPr>
          <p:cNvSpPr/>
          <p:nvPr/>
        </p:nvSpPr>
        <p:spPr>
          <a:xfrm>
            <a:off x="862093" y="2130031"/>
            <a:ext cx="10710638" cy="3021087"/>
          </a:xfrm>
          <a:prstGeom prst="rect">
            <a:avLst/>
          </a:prstGeom>
          <a:solidFill>
            <a:schemeClr val="bg2">
              <a:lumMod val="25000"/>
              <a:alpha val="63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7E19B385-8083-B2AB-4237-ECA3A62ACC97}"/>
              </a:ext>
            </a:extLst>
          </p:cNvPr>
          <p:cNvSpPr txBox="1">
            <a:spLocks/>
          </p:cNvSpPr>
          <p:nvPr/>
        </p:nvSpPr>
        <p:spPr>
          <a:xfrm>
            <a:off x="951185" y="2612424"/>
            <a:ext cx="10287000" cy="2188175"/>
          </a:xfrm>
          <a:prstGeom prst="rect">
            <a:avLst/>
          </a:prstGeom>
          <a:ln>
            <a:noFill/>
          </a:ln>
        </p:spPr>
        <p:txBody>
          <a:bodyPr/>
          <a:lstStyle>
            <a:lvl1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it-IT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28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0392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856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7320" indent="-28346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it-IT" sz="3600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La Linguistica è la disciplina (</a:t>
            </a:r>
            <a:r>
              <a:rPr lang="it-IT" sz="3600" u="sng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non scienza</a:t>
            </a:r>
            <a:r>
              <a:rPr lang="it-IT" sz="3600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) che </a:t>
            </a:r>
            <a:r>
              <a:rPr lang="it-IT" sz="3600" b="1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studia scientificamente</a:t>
            </a:r>
            <a:r>
              <a:rPr lang="it-IT" sz="3600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, cioè dando conto sul piano logico del suo metodo e dei suoi strumenti, </a:t>
            </a:r>
            <a:r>
              <a:rPr lang="it-IT" sz="3600" b="1" dirty="0">
                <a:solidFill>
                  <a:schemeClr val="bg1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il linguaggio e le lingue</a:t>
            </a:r>
          </a:p>
        </p:txBody>
      </p:sp>
    </p:spTree>
    <p:extLst>
      <p:ext uri="{BB962C8B-B14F-4D97-AF65-F5344CB8AC3E}">
        <p14:creationId xmlns:p14="http://schemas.microsoft.com/office/powerpoint/2010/main" val="6445798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33">
      <a:dk1>
        <a:srgbClr val="000000"/>
      </a:dk1>
      <a:lt1>
        <a:srgbClr val="FFFFFF"/>
      </a:lt1>
      <a:dk2>
        <a:srgbClr val="59512B"/>
      </a:dk2>
      <a:lt2>
        <a:srgbClr val="E7E4E6"/>
      </a:lt2>
      <a:accent1>
        <a:srgbClr val="F8F4EC"/>
      </a:accent1>
      <a:accent2>
        <a:srgbClr val="474134"/>
      </a:accent2>
      <a:accent3>
        <a:srgbClr val="E5E0D8"/>
      </a:accent3>
      <a:accent4>
        <a:srgbClr val="B6A592"/>
      </a:accent4>
      <a:accent5>
        <a:srgbClr val="F4F0ED"/>
      </a:accent5>
      <a:accent6>
        <a:srgbClr val="CEC5A7"/>
      </a:accent6>
      <a:hlink>
        <a:srgbClr val="827D57"/>
      </a:hlink>
      <a:folHlink>
        <a:srgbClr val="867052"/>
      </a:folHlink>
    </a:clrScheme>
    <a:fontScheme name="Custom 31">
      <a:majorFont>
        <a:latin typeface="Felix Titling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89230320.tgt.Office_68493487_TF33492763_Win32_OJ112356438.potx" id="{C7ED3A84-B593-4882-820F-78D0EA7DEF4A}" vid="{DA9ADBA3-CDC8-453E-B2C7-0E6BDBF6C097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5" ma:contentTypeDescription="Create a new document." ma:contentTypeScope="" ma:versionID="e02306daf00165b375dc6a58966960b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df88fb76bf5f555224557953949c1ec9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9B373E-6FDE-4773-A0C6-CDA9846E30C9}">
  <ds:schemaRefs>
    <ds:schemaRef ds:uri="http://schemas.openxmlformats.org/package/2006/metadata/core-properties"/>
    <ds:schemaRef ds:uri="230e9df3-be65-4c73-a93b-d1236ebd677e"/>
    <ds:schemaRef ds:uri="16c05727-aa75-4e4a-9b5f-8a80a1165891"/>
    <ds:schemaRef ds:uri="http://schemas.microsoft.com/office/2006/documentManagement/types"/>
    <ds:schemaRef ds:uri="http://purl.org/dc/elements/1.1/"/>
    <ds:schemaRef ds:uri="http://schemas.microsoft.com/sharepoint/v3"/>
    <ds:schemaRef ds:uri="http://purl.org/dc/dcmitype/"/>
    <ds:schemaRef ds:uri="http://purl.org/dc/terms/"/>
    <ds:schemaRef ds:uri="http://www.w3.org/XML/1998/namespace"/>
    <ds:schemaRef ds:uri="http://schemas.microsoft.com/office/infopath/2007/PartnerControls"/>
    <ds:schemaRef ds:uri="71af3243-3dd4-4a8d-8c0d-dd76da1f02a5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C741A42-9646-4B63-A6BC-7DA2EE5F87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BB8FCA9-2C7D-45A4-87C8-02C272E9F4DD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Design città</Template>
  <TotalTime>6895</TotalTime>
  <Words>2987</Words>
  <Application>Microsoft Office PowerPoint</Application>
  <PresentationFormat>Widescreen</PresentationFormat>
  <Paragraphs>431</Paragraphs>
  <Slides>47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47</vt:i4>
      </vt:variant>
    </vt:vector>
  </HeadingPairs>
  <TitlesOfParts>
    <vt:vector size="58" baseType="lpstr">
      <vt:lpstr>Arial</vt:lpstr>
      <vt:lpstr>Avenir Next LT Pro</vt:lpstr>
      <vt:lpstr>Calibri</vt:lpstr>
      <vt:lpstr>Felix Titling</vt:lpstr>
      <vt:lpstr>Gadugi</vt:lpstr>
      <vt:lpstr>Garamond</vt:lpstr>
      <vt:lpstr>Georgia Pro Cond Light</vt:lpstr>
      <vt:lpstr>Gill Sans Nova Light</vt:lpstr>
      <vt:lpstr>Helvetica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Le vocali</vt:lpstr>
      <vt:lpstr>Accento melodico e accento dinamico</vt:lpstr>
      <vt:lpstr>Vocali toniche e vocali atone</vt:lpstr>
      <vt:lpstr>Fenomeni del vocalismo - prostesi</vt:lpstr>
      <vt:lpstr>Fenomeni del vocalismo – aferesi Sincope Apocope</vt:lpstr>
      <vt:lpstr>Fenomeni del vocalismo - epentesi</vt:lpstr>
      <vt:lpstr>Fenomeni del vocalismo - paragoge</vt:lpstr>
      <vt:lpstr>Fenomeni del vocalismo - dittongamento</vt:lpstr>
      <vt:lpstr>Fenomeni del vocalismo - nasalizzazione</vt:lpstr>
      <vt:lpstr>Fenomeni del vocalismo - metafonesi</vt:lpstr>
      <vt:lpstr>Fenomeni del vocalismo - anafonesi</vt:lpstr>
      <vt:lpstr>Classificazione delle consonanti</vt:lpstr>
      <vt:lpstr>Fenomeni del consonantismo - sonorizzazione</vt:lpstr>
      <vt:lpstr>Fenomeni del consonantismo - palatalizzazione</vt:lpstr>
      <vt:lpstr>Il lessico</vt:lpstr>
      <vt:lpstr>Fenomeni del lessico – il prestito</vt:lpstr>
      <vt:lpstr>Fenomeni del lessico – il calco</vt:lpstr>
      <vt:lpstr>Raccolte del lessico</vt:lpstr>
      <vt:lpstr>Discipline di studio sul lessico</vt:lpstr>
      <vt:lpstr>Fenomeni del lessico - sinonimia</vt:lpstr>
      <vt:lpstr>Fenomeni del lessico - polisemia</vt:lpstr>
      <vt:lpstr>Fenomeni del lessico - omografi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Filologia romanza</dc:title>
  <dc:creator>Paolo Giovanni Maninchedda</dc:creator>
  <cp:lastModifiedBy>Paolo Giovanni Maninchedda</cp:lastModifiedBy>
  <cp:revision>84</cp:revision>
  <cp:lastPrinted>2023-10-04T06:47:29Z</cp:lastPrinted>
  <dcterms:created xsi:type="dcterms:W3CDTF">2023-09-06T14:53:07Z</dcterms:created>
  <dcterms:modified xsi:type="dcterms:W3CDTF">2024-09-27T13:53:49Z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