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62" r:id="rId4"/>
    <p:sldId id="263" r:id="rId5"/>
    <p:sldId id="259" r:id="rId6"/>
    <p:sldId id="260" r:id="rId7"/>
    <p:sldId id="261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5" r:id="rId19"/>
    <p:sldId id="276" r:id="rId20"/>
    <p:sldId id="277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755"/>
  </p:normalViewPr>
  <p:slideViewPr>
    <p:cSldViewPr snapToGrid="0">
      <p:cViewPr varScale="1">
        <p:scale>
          <a:sx n="111" d="100"/>
          <a:sy n="111" d="100"/>
        </p:scale>
        <p:origin x="63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5/20/24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5/20/24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5/20/24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5/20/24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5/20/24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5/20/24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5/20/24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5/20/24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5/20/24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5/20/24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5/20/24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5/20/24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5/20/24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5/20/24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5/20/24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5/20/24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5/20/24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5/20/24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F577878-3588-71C2-3AB0-78F0CC060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 classificazione dei Disturbi di personalità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0DE9B95-98E3-B0D0-6240-F5BF8C7D1B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/>
              <a:t>Il DSM-5 definisce un disturbo di personalità:</a:t>
            </a:r>
          </a:p>
          <a:p>
            <a:pPr marL="0" indent="0" algn="just">
              <a:buNone/>
            </a:pPr>
            <a:r>
              <a:rPr lang="it-IT" dirty="0"/>
              <a:t>«un pattern costante di esperienza interiore e di comportamento che devia marcatamente rispetto alle aspettative della cultura dell’individuo, è pervasivo e inflessibile, esordisce nell’adolescenza o nella prima età adulta, è stabile nel tempo e </a:t>
            </a:r>
            <a:r>
              <a:rPr lang="it-IT" dirty="0" err="1"/>
              <a:t>detrmina</a:t>
            </a:r>
            <a:r>
              <a:rPr lang="it-IT" dirty="0"/>
              <a:t> disagio o menomazione».</a:t>
            </a:r>
          </a:p>
          <a:p>
            <a:pPr marL="0" indent="0" algn="just">
              <a:buNone/>
            </a:pPr>
            <a:r>
              <a:rPr lang="it-IT" dirty="0"/>
              <a:t>Un utile alternativa alla diagnosi descrittiva e </a:t>
            </a:r>
            <a:r>
              <a:rPr lang="it-IT" dirty="0" err="1"/>
              <a:t>ateorica</a:t>
            </a:r>
            <a:r>
              <a:rPr lang="it-IT" dirty="0"/>
              <a:t> del DSM-5 è </a:t>
            </a:r>
            <a:r>
              <a:rPr lang="it-IT" dirty="0" err="1"/>
              <a:t>rappresentanta</a:t>
            </a:r>
            <a:r>
              <a:rPr lang="it-IT" dirty="0"/>
              <a:t> dal Manuale di Diagnosi Psicodinamica (2020) I disturbi di personalità degli adulti sono classificati nell’Asse </a:t>
            </a:r>
            <a:r>
              <a:rPr lang="it-IT" dirty="0" err="1"/>
              <a:t>P</a:t>
            </a:r>
            <a:r>
              <a:rPr lang="it-IT" dirty="0"/>
              <a:t> che articola il funzionamento della personalità su un </a:t>
            </a:r>
            <a:r>
              <a:rPr lang="it-IT" dirty="0" err="1"/>
              <a:t>continuu</a:t>
            </a:r>
            <a:r>
              <a:rPr lang="it-IT" dirty="0"/>
              <a:t>, a tre livelli: sano, nevrotico e </a:t>
            </a:r>
            <a:r>
              <a:rPr lang="it-IT" dirty="0" err="1"/>
              <a:t>bordeline</a:t>
            </a:r>
            <a:r>
              <a:rPr lang="it-IT" dirty="0"/>
              <a:t> (alto e basso). </a:t>
            </a:r>
          </a:p>
        </p:txBody>
      </p:sp>
    </p:spTree>
    <p:extLst>
      <p:ext uri="{BB962C8B-B14F-4D97-AF65-F5344CB8AC3E}">
        <p14:creationId xmlns:p14="http://schemas.microsoft.com/office/powerpoint/2010/main" val="37375966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1F6A904-B8B6-4D30-6503-8DA7EAB1D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dirty="0"/>
              <a:t>Disturbi schizoide e </a:t>
            </a:r>
            <a:r>
              <a:rPr lang="it-IT" sz="2800" dirty="0" err="1"/>
              <a:t>schizotipico</a:t>
            </a:r>
            <a:r>
              <a:rPr lang="it-IT" sz="2800" dirty="0"/>
              <a:t> di personalità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A99345E-E979-B92D-A7D1-2C6A1CE179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7240" y="2141316"/>
            <a:ext cx="11204293" cy="4247909"/>
          </a:xfrm>
        </p:spPr>
        <p:txBody>
          <a:bodyPr>
            <a:normAutofit lnSpcReduction="10000"/>
          </a:bodyPr>
          <a:lstStyle/>
          <a:p>
            <a:pPr algn="just"/>
            <a:r>
              <a:rPr lang="it-IT" sz="2000" dirty="0"/>
              <a:t>Le due manifestazioni cliniche vengono collocate lungo un continuum ipotetico: infatti entrambe presentano significativi livelli di ritiro, distacco sociale e appiattimento affettivo. </a:t>
            </a:r>
          </a:p>
          <a:p>
            <a:pPr algn="just"/>
            <a:r>
              <a:rPr lang="it-IT" sz="2000" dirty="0" err="1"/>
              <a:t>Kernberg</a:t>
            </a:r>
            <a:r>
              <a:rPr lang="it-IT" sz="2000" dirty="0"/>
              <a:t> colloca il disturbo schizoide tra le </a:t>
            </a:r>
            <a:r>
              <a:rPr lang="it-IT" sz="2000" dirty="0" err="1"/>
              <a:t>orgnaizzazioni</a:t>
            </a:r>
            <a:r>
              <a:rPr lang="it-IT" sz="2000" dirty="0"/>
              <a:t> di personalità borderline di basso livello.</a:t>
            </a:r>
          </a:p>
          <a:p>
            <a:pPr algn="just"/>
            <a:r>
              <a:rPr lang="it-IT" sz="2000" dirty="0"/>
              <a:t>Michel </a:t>
            </a:r>
            <a:r>
              <a:rPr lang="it-IT" sz="2000" dirty="0" err="1"/>
              <a:t>Balint</a:t>
            </a:r>
            <a:r>
              <a:rPr lang="it-IT" sz="2000" dirty="0"/>
              <a:t> (1968) ipotizza l’esistenza in questi pazienti di un «difetto fondamentale» causato dall’</a:t>
            </a:r>
            <a:r>
              <a:rPr lang="it-IT" sz="2000" dirty="0" err="1"/>
              <a:t>nadeguatezza</a:t>
            </a:r>
            <a:r>
              <a:rPr lang="it-IT" sz="2000" dirty="0"/>
              <a:t> delle cure materne nell’infanzia, a cui conseguirebbe un orientamento relazionale che li porta a sentirsi al sicuro solo quando gli altri «sono a distanza di sicurezza» perché temono di rivivere, nei rapporti più intimi, i vissuti traumatici della loro infanzia. </a:t>
            </a:r>
          </a:p>
          <a:p>
            <a:pPr algn="just"/>
            <a:r>
              <a:rPr lang="it-IT" sz="2000" dirty="0"/>
              <a:t>Gli individui schizoidi e </a:t>
            </a:r>
            <a:r>
              <a:rPr lang="it-IT" sz="2000" dirty="0" err="1"/>
              <a:t>schizotipici</a:t>
            </a:r>
            <a:r>
              <a:rPr lang="it-IT" sz="2000" dirty="0"/>
              <a:t> tendono a vivere in condizioni di forte isolamento sociale e vanno in terapia se spinti da altre persone o per problemi non immediatamente connessi al loro disturbo di personalità. </a:t>
            </a:r>
          </a:p>
          <a:p>
            <a:pPr algn="just"/>
            <a:r>
              <a:rPr lang="it-IT" sz="2000" dirty="0"/>
              <a:t>I clinici che lavorano con pazienti schizoidi possono sentirsi </a:t>
            </a:r>
            <a:r>
              <a:rPr lang="it-IT" sz="2000" dirty="0" err="1"/>
              <a:t>indadeguati</a:t>
            </a:r>
            <a:r>
              <a:rPr lang="it-IT" sz="2000" dirty="0"/>
              <a:t>, frustrati, sfiduciati e distaccati, incontrando difficoltà nello stabilire una relazione.</a:t>
            </a:r>
          </a:p>
          <a:p>
            <a:pPr algn="just"/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24535067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2128554-0EF1-FC30-5886-995B7436D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dirty="0"/>
              <a:t>Disturbo antisociale di personalità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004B454-6617-275B-62AC-52B4ED47A2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494" y="2176041"/>
            <a:ext cx="11412638" cy="4213184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it-IT" sz="2000" dirty="0"/>
              <a:t>Il disturbo antisociale di personalità è più comune negli strati sociali più svantaggiati. </a:t>
            </a:r>
          </a:p>
          <a:p>
            <a:pPr algn="just"/>
            <a:r>
              <a:rPr lang="it-IT" sz="2000" dirty="0"/>
              <a:t>Il disturbo antisociale/psicopatico sembra inoltre associato a indicatori biologico-comportamentali: ricerca di sensazioni, ricerca di novità, disinibizione comportamentale, bassi livelli di serotonina. Non vanno trascurati i fattori ambientali: spesso la vita degli individui psicopatici è segnata da </a:t>
            </a:r>
            <a:r>
              <a:rPr lang="it-IT" sz="2000" dirty="0" err="1"/>
              <a:t>esperienz</a:t>
            </a:r>
            <a:r>
              <a:rPr lang="it-IT" sz="2000" dirty="0"/>
              <a:t> infantili di privazioni, abusi, maltrattamenti, rifiuti e perdita. Il termine psicopatico è utile per differenziare gli individui con personalità psicopatica da quelli che mostrano comportamenti antisociali ma personalità non psicopatiche.</a:t>
            </a:r>
          </a:p>
          <a:p>
            <a:pPr algn="just"/>
            <a:r>
              <a:rPr lang="it-IT" sz="2000" dirty="0"/>
              <a:t>Da un punto di vista psicodinamico, la tipica mancanza di senso </a:t>
            </a:r>
            <a:r>
              <a:rPr lang="it-IT" sz="2000" dirty="0" err="1"/>
              <a:t>moraledei</a:t>
            </a:r>
            <a:r>
              <a:rPr lang="it-IT" sz="2000" dirty="0"/>
              <a:t> soggetti antisociali viene ricondotta ad una compromissione del Super-Io. </a:t>
            </a:r>
          </a:p>
          <a:p>
            <a:pPr algn="just"/>
            <a:r>
              <a:rPr lang="it-IT" sz="2000" dirty="0"/>
              <a:t>Winnicott: spiega le tendenza antisociali come protesta e speranza di ricevere le cure genitoriali che gli sono state ingiustamente sottratte. </a:t>
            </a:r>
          </a:p>
          <a:p>
            <a:pPr algn="just"/>
            <a:r>
              <a:rPr lang="it-IT" sz="2000" dirty="0" err="1"/>
              <a:t>Kernberg</a:t>
            </a:r>
            <a:r>
              <a:rPr lang="it-IT" sz="2000" dirty="0"/>
              <a:t> sottolinea un mondo interpersonale persecutorio, privo di amore e altruismo.</a:t>
            </a:r>
          </a:p>
          <a:p>
            <a:pPr algn="just"/>
            <a:r>
              <a:rPr lang="it-IT" sz="2000" dirty="0"/>
              <a:t>Gli aspetti biologici e </a:t>
            </a:r>
            <a:r>
              <a:rPr lang="it-IT" sz="2000" dirty="0" err="1"/>
              <a:t>geneticipotrebbero</a:t>
            </a:r>
            <a:r>
              <a:rPr lang="it-IT" sz="2000" dirty="0"/>
              <a:t> intrecciarsi con fattori ambientali e culturali dando luogo allo sviluppo di un disturbo antisociale secondo una causalità multipla. </a:t>
            </a:r>
          </a:p>
          <a:p>
            <a:pPr algn="just"/>
            <a:r>
              <a:rPr lang="it-IT" sz="2000" dirty="0"/>
              <a:t>Il disturbo antisociale è uno dei più difficili da trattare con la psicoterapia; raramente questi pazienti cercano una cura per il loro problemi caratteriali e non riescono a stabilire una relazione intima e di collaborazione autentica con il clinico.</a:t>
            </a:r>
          </a:p>
        </p:txBody>
      </p:sp>
    </p:spTree>
    <p:extLst>
      <p:ext uri="{BB962C8B-B14F-4D97-AF65-F5344CB8AC3E}">
        <p14:creationId xmlns:p14="http://schemas.microsoft.com/office/powerpoint/2010/main" val="13363616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1675311-E3E7-3939-6F0B-B4D29D314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dirty="0"/>
              <a:t>Disturbo borderline di personalità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F67C981-E22E-2F4E-88EF-C06C122669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391" y="2118167"/>
            <a:ext cx="10081548" cy="4294208"/>
          </a:xfrm>
        </p:spPr>
        <p:txBody>
          <a:bodyPr>
            <a:normAutofit/>
          </a:bodyPr>
          <a:lstStyle/>
          <a:p>
            <a:pPr algn="just"/>
            <a:r>
              <a:rPr lang="it-IT" sz="2000" dirty="0"/>
              <a:t>Le relazioni dei pazienti borderline sono perlopiù caotiche e contradditorie e i sentimenti provati nei confronti degli altri oscillano tra la dipendenza e l’ostilità.</a:t>
            </a:r>
          </a:p>
          <a:p>
            <a:pPr algn="just"/>
            <a:r>
              <a:rPr lang="it-IT" sz="2000" dirty="0"/>
              <a:t>Caratteristico è il sentimento cronico di vuoto, spesso accompagnato da un’angosciante incertezza circa la propria identità che si estende a diverse aree: il ruolo del genere, l’orientamento sessuale, le mete e i valori personali, la capacità di differenziare i propri sentimenti da quelli degli altri, l’immagine di sé e del proprio corpo.</a:t>
            </a:r>
          </a:p>
          <a:p>
            <a:pPr algn="just"/>
            <a:r>
              <a:rPr lang="it-IT" sz="2000" dirty="0"/>
              <a:t>La confusione interiore è acuta quando è solo, per questo motivo la sua ricerca frenetica di relazioni, nelle quali riversano la loro angoscia e i loro conflitti, fino al punto di renderle ulteriore motivo di terrore e di rabbia.</a:t>
            </a:r>
          </a:p>
          <a:p>
            <a:pPr algn="just"/>
            <a:r>
              <a:rPr lang="it-IT" sz="2000" dirty="0"/>
              <a:t>Una eziologia multifattoriale prevede una vulnerabilità genetico/comportamentale, un’infanzia traumatica, ed eventi scatenanti che fungono da catalizzatori nell’attivare la sintomatologia borderline. </a:t>
            </a:r>
          </a:p>
        </p:txBody>
      </p:sp>
    </p:spTree>
    <p:extLst>
      <p:ext uri="{BB962C8B-B14F-4D97-AF65-F5344CB8AC3E}">
        <p14:creationId xmlns:p14="http://schemas.microsoft.com/office/powerpoint/2010/main" val="16975155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514599C-EB86-34F7-0300-A6E23B132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dirty="0"/>
              <a:t>Disturbo istrionico e isterico di personalità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A84BCE8-E6FB-D7B4-87C5-DBDFABF989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516" y="2152891"/>
            <a:ext cx="11181144" cy="4264397"/>
          </a:xfrm>
        </p:spPr>
        <p:txBody>
          <a:bodyPr>
            <a:normAutofit lnSpcReduction="10000"/>
          </a:bodyPr>
          <a:lstStyle/>
          <a:p>
            <a:pPr algn="just"/>
            <a:r>
              <a:rPr lang="it-IT" sz="2000" dirty="0"/>
              <a:t>Comprende molte caratteristiche storicamente riconducibili alla personalità isterica, di cui è considerata una variante primitiva e più grave. </a:t>
            </a:r>
          </a:p>
          <a:p>
            <a:pPr algn="just"/>
            <a:r>
              <a:rPr lang="it-IT" sz="2000" dirty="0"/>
              <a:t>I pazienti con un vero e proprio disturbo istrionico hanno una più profonda labilità emotiva, maggiore impulsività, sono più autocentrati e una seduttività più grossolana. Sono egocentrici ed utilizzano la loro seduttività per controllare e soggiogare gli altri.</a:t>
            </a:r>
          </a:p>
          <a:p>
            <a:pPr algn="just"/>
            <a:r>
              <a:rPr lang="it-IT" sz="2000" dirty="0"/>
              <a:t>Per </a:t>
            </a:r>
            <a:r>
              <a:rPr lang="it-IT" sz="2000" dirty="0" err="1"/>
              <a:t>Masud</a:t>
            </a:r>
            <a:r>
              <a:rPr lang="it-IT" sz="2000" dirty="0"/>
              <a:t> Kahn (1983) lo stato d’animo centrale nelle esperienze relazionali istrioniche è il risentimento: le altre persone come i propri genitori non riescono o non vogliono soddisfare i loro bisogni di affetto, comprensione e protezione. Alla base, secondo Kahn, vi sarebbe un ambiente cumulativamente traumatico. </a:t>
            </a:r>
          </a:p>
          <a:p>
            <a:pPr algn="just"/>
            <a:r>
              <a:rPr lang="it-IT" sz="2000" dirty="0"/>
              <a:t>Nell’eziologia isterica diversi autori (C. </a:t>
            </a:r>
            <a:r>
              <a:rPr lang="it-IT" sz="2000" dirty="0" err="1"/>
              <a:t>Bollas</a:t>
            </a:r>
            <a:r>
              <a:rPr lang="it-IT" sz="2000" dirty="0"/>
              <a:t>, M. Kahn) sottolineano l’incapacità della madre edipica di erotizzare il corpo del bambino e di facilitare lo sviluppo di un Sé sessuato, producendo un’esperienza di mancato riconoscimento che esita nella sessualizzazione precoce da un lato e nella negazione ascetica della sessualità dall’altro. </a:t>
            </a:r>
          </a:p>
          <a:p>
            <a:pPr algn="just"/>
            <a:r>
              <a:rPr lang="it-IT" sz="2000" dirty="0"/>
              <a:t>Un elemento fondamentale è la genesi del transfert erotico. </a:t>
            </a:r>
          </a:p>
        </p:txBody>
      </p:sp>
    </p:spTree>
    <p:extLst>
      <p:ext uri="{BB962C8B-B14F-4D97-AF65-F5344CB8AC3E}">
        <p14:creationId xmlns:p14="http://schemas.microsoft.com/office/powerpoint/2010/main" val="15561829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C75B7F2-53D9-5BFF-8BED-FA929F8891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dirty="0"/>
              <a:t>Disturbo narcisistico di personalità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6FAD81A-BACE-EF9B-2A73-292866C19F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106592"/>
            <a:ext cx="10686018" cy="4456254"/>
          </a:xfrm>
        </p:spPr>
        <p:txBody>
          <a:bodyPr>
            <a:normAutofit lnSpcReduction="10000"/>
          </a:bodyPr>
          <a:lstStyle/>
          <a:p>
            <a:pPr algn="just"/>
            <a:r>
              <a:rPr lang="it-IT" sz="2000" dirty="0"/>
              <a:t>Hanno un’idea grandiosa di sé e tendono a porsi obiettivi molto elevati; al tempo stesso sono ipersensibili alle critiche, non tollerano di essere messe in discussione, desiderano una costante approvazione, non riescono a trarre piacere dalle loro attività, e spesso provano sentimenti di tristezza, noia e indifferenza. Pretendere affetto e </a:t>
            </a:r>
            <a:r>
              <a:rPr lang="it-IT" sz="2000" dirty="0" err="1"/>
              <a:t>ammiriazione</a:t>
            </a:r>
            <a:r>
              <a:rPr lang="it-IT" sz="2000" dirty="0"/>
              <a:t> e non accettare le critiche sono le modalità che gli individui narcisisti utilizzano pe </a:t>
            </a:r>
            <a:r>
              <a:rPr lang="it-IT" sz="2000" dirty="0" err="1"/>
              <a:t>rtentare</a:t>
            </a:r>
            <a:r>
              <a:rPr lang="it-IT" sz="2000" dirty="0"/>
              <a:t> di sostenere una stima di sé che, a dispetto delle apparenze, è molto vacillante. </a:t>
            </a:r>
          </a:p>
          <a:p>
            <a:pPr algn="just"/>
            <a:r>
              <a:rPr lang="it-IT" sz="2000" dirty="0"/>
              <a:t>Sul piano interpersonale sono tendenzialmente incapaci di sviluppare legami emotivi, poco sensibili ai bisogni altrui e incuranti dei sentimenti di chi li circonda, ma al tempo stesso si aspettano favori e trattamenti speciali. Immerso in fantasie di successo e di potere illimitati, anche quando raggiunge </a:t>
            </a:r>
            <a:r>
              <a:rPr lang="it-IT" sz="2000" dirty="0" err="1"/>
              <a:t>buoini</a:t>
            </a:r>
            <a:r>
              <a:rPr lang="it-IT" sz="2000" dirty="0"/>
              <a:t> risultati, è comunque insoddisfatto. Tipi di narcisista </a:t>
            </a:r>
            <a:r>
              <a:rPr lang="it-IT" sz="2000" dirty="0" err="1"/>
              <a:t>Overt</a:t>
            </a:r>
            <a:r>
              <a:rPr lang="it-IT" sz="2000" dirty="0"/>
              <a:t> e </a:t>
            </a:r>
            <a:r>
              <a:rPr lang="it-IT" sz="2000" dirty="0" err="1"/>
              <a:t>Covert</a:t>
            </a:r>
            <a:r>
              <a:rPr lang="it-IT" sz="2000" dirty="0"/>
              <a:t> (</a:t>
            </a:r>
            <a:r>
              <a:rPr lang="it-IT" sz="2000" dirty="0" err="1"/>
              <a:t>Gabbard</a:t>
            </a:r>
            <a:r>
              <a:rPr lang="it-IT" sz="2000" dirty="0"/>
              <a:t>, 200%; </a:t>
            </a:r>
            <a:r>
              <a:rPr lang="it-IT" sz="2000" dirty="0" err="1"/>
              <a:t>Rosenfeld</a:t>
            </a:r>
            <a:r>
              <a:rPr lang="it-IT" sz="2000" dirty="0"/>
              <a:t>, 1987); quest’ultimo è più difficile da individuare perché schivo e grandioso solo in modo nascosto. Le due tipologie si inseriscono lungo un continuum. </a:t>
            </a:r>
          </a:p>
          <a:p>
            <a:pPr algn="just"/>
            <a:r>
              <a:rPr lang="it-IT" sz="2000" dirty="0"/>
              <a:t>Il DSM-5 enfatizza la presentazione del disturbo narcisistico nella sua forma aggressiva, manifesta, estrovertita, seguendo la descrizione fornita da Otto </a:t>
            </a:r>
            <a:r>
              <a:rPr lang="it-IT" sz="2000" dirty="0" err="1"/>
              <a:t>Kernberg</a:t>
            </a:r>
            <a:r>
              <a:rPr lang="it-IT" sz="2000" dirty="0"/>
              <a:t>, ma non contempla la forma riservata, in apparenza timida e inibita.</a:t>
            </a:r>
          </a:p>
        </p:txBody>
      </p:sp>
    </p:spTree>
    <p:extLst>
      <p:ext uri="{BB962C8B-B14F-4D97-AF65-F5344CB8AC3E}">
        <p14:creationId xmlns:p14="http://schemas.microsoft.com/office/powerpoint/2010/main" val="5573555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59F3204-6A40-1C5A-F861-4B5712ADF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dirty="0"/>
              <a:t>Disturbo narcisistico di personalità (</a:t>
            </a:r>
            <a:r>
              <a:rPr lang="it-IT" sz="2800" dirty="0" err="1"/>
              <a:t>cont</a:t>
            </a:r>
            <a:r>
              <a:rPr lang="it-IT" sz="2800" dirty="0"/>
              <a:t>.)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1D367C5-B2BC-B659-46D0-24CAB4E544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7159" y="1990846"/>
            <a:ext cx="10671859" cy="4572000"/>
          </a:xfrm>
        </p:spPr>
        <p:txBody>
          <a:bodyPr>
            <a:normAutofit lnSpcReduction="10000"/>
          </a:bodyPr>
          <a:lstStyle/>
          <a:p>
            <a:pPr algn="just"/>
            <a:r>
              <a:rPr lang="it-IT" sz="2000" dirty="0"/>
              <a:t>Heinz Kohut (1971) ritiene che alla base vi sia un «fallimento empatico» dei genitori: essi non avrebbero risposto in modo adeguato ai bisogni del Sé del bambino, impedendo lo sviluppo di un Sé coeso ed armonico e bloccando la personalità ad una fase evolutiva precoce e a modi di relazione primitivi ed esasperati dalle frustrazioni. Deriverebbero le tre forma patologiche del Sé: quella basata sul bisogno di ammirazione, quella basata sul bisogno di oggetti idealizzati e quella basata sulla ricerca di esperienze di gemellarità. La rabbia di questi pazienti è un modo per riguadagnare un senso di coesione e vitalità del Sé. </a:t>
            </a:r>
          </a:p>
          <a:p>
            <a:pPr algn="just"/>
            <a:r>
              <a:rPr lang="it-IT" sz="2000" dirty="0"/>
              <a:t>Secondo </a:t>
            </a:r>
            <a:r>
              <a:rPr lang="it-IT" sz="2000" dirty="0" err="1"/>
              <a:t>Kernberg</a:t>
            </a:r>
            <a:r>
              <a:rPr lang="it-IT" sz="2000" dirty="0"/>
              <a:t> (1975), il Sé grandioso e patologico sarebbe una formazione difensiva nei confronti della dipendenza dagli altri, alimentata dall’invidia e dall’aggressività </a:t>
            </a:r>
            <a:r>
              <a:rPr lang="it-IT" sz="2000" dirty="0" err="1"/>
              <a:t>primariae</a:t>
            </a:r>
            <a:r>
              <a:rPr lang="it-IT" sz="2000" dirty="0"/>
              <a:t> originata dalla proiezione degli aspetti negativi del Sé sul mondo esterno e dall’introiezione degli aspetti positivi degli oggetti interni ed esterni. La costellazione difensiva (scissione, proiezione, identificazione proiettiva, diniego) è alla base di un’organizzazione patologica caratterizzata da onnipotenza e dalla svalutazione degli oggetti e della parte dipendente del Sé che viene proiettata su altre persone. </a:t>
            </a:r>
          </a:p>
          <a:p>
            <a:pPr algn="just"/>
            <a:r>
              <a:rPr lang="it-IT" sz="2000" dirty="0"/>
              <a:t>La differente </a:t>
            </a:r>
            <a:r>
              <a:rPr lang="it-IT" sz="2000" dirty="0" err="1"/>
              <a:t>possizione</a:t>
            </a:r>
            <a:r>
              <a:rPr lang="it-IT" sz="2000" dirty="0"/>
              <a:t> dei due autori è anche dovuta alla tipologia di pazienti sui quali hanno condotto le loro considerazioni. </a:t>
            </a:r>
          </a:p>
        </p:txBody>
      </p:sp>
    </p:spTree>
    <p:extLst>
      <p:ext uri="{BB962C8B-B14F-4D97-AF65-F5344CB8AC3E}">
        <p14:creationId xmlns:p14="http://schemas.microsoft.com/office/powerpoint/2010/main" val="6267326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FD4D695-4B7A-7B29-FCD8-CEA47971C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dirty="0"/>
              <a:t>Disturbo evitante di personalità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0B34282-B30D-B9FD-472C-06B2463208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336873"/>
            <a:ext cx="10130433" cy="3635664"/>
          </a:xfrm>
        </p:spPr>
        <p:txBody>
          <a:bodyPr>
            <a:normAutofit fontScale="92500" lnSpcReduction="10000"/>
          </a:bodyPr>
          <a:lstStyle/>
          <a:p>
            <a:r>
              <a:rPr lang="it-IT" sz="2000" dirty="0"/>
              <a:t>La </a:t>
            </a:r>
            <a:r>
              <a:rPr lang="it-IT" sz="2000" dirty="0" err="1"/>
              <a:t>caratterstica</a:t>
            </a:r>
            <a:r>
              <a:rPr lang="it-IT" sz="2000" dirty="0"/>
              <a:t> peculiare è l’estrema sensibilità al rifiuto che determina i loro comportamenti patologici. Ogni occasione sociale è motivo di ansia a causa del timore dell’umiliazione e del doloro che un rifiuto causerebbe. Hanno una paura esagerata di essere inadeguati e provano vergogna e paura ogni volta che devo rivelare aspetti intimi di se stessi. </a:t>
            </a:r>
          </a:p>
          <a:p>
            <a:r>
              <a:rPr lang="it-IT" sz="2000" dirty="0"/>
              <a:t>L’organizzazione di personalità nella quale si presenta il disturbo evitante è in genere meno compromessa degli schizoidi considerato il ritiro sociale che li accomuna. </a:t>
            </a:r>
          </a:p>
          <a:p>
            <a:r>
              <a:rPr lang="it-IT" sz="2000" dirty="0"/>
              <a:t>Il tratto della timidezza pare avere una base genetica, ma richiede esperienze ambientali perché possa svilupparsi in modo conclamato nell’adulto (Kagan et al., 1988). </a:t>
            </a:r>
          </a:p>
          <a:p>
            <a:r>
              <a:rPr lang="it-IT" sz="2000" dirty="0"/>
              <a:t>Nel corso della terapia, questi pazienti si si relazionano al clinico in modo sottomesso e ansioso, </a:t>
            </a:r>
            <a:r>
              <a:rPr lang="it-IT" sz="2000" dirty="0" err="1"/>
              <a:t>chidendo</a:t>
            </a:r>
            <a:r>
              <a:rPr lang="it-IT" sz="2000" dirty="0"/>
              <a:t> con insistenza rassicurazioni cercando sollievo. Con i pazienti evitanti, come con i pazienti </a:t>
            </a:r>
            <a:r>
              <a:rPr lang="it-IT" sz="2000" dirty="0" err="1"/>
              <a:t>alessitimici</a:t>
            </a:r>
            <a:r>
              <a:rPr lang="it-IT" sz="2000" dirty="0"/>
              <a:t>, è importante che il clinico incoraggi a fare esperienza delle </a:t>
            </a:r>
            <a:r>
              <a:rPr lang="it-IT" sz="2000" dirty="0" err="1"/>
              <a:t>emoziopni</a:t>
            </a:r>
            <a:r>
              <a:rPr lang="it-IT" sz="2000" dirty="0"/>
              <a:t>, a nominarle e ad esprimerle.</a:t>
            </a:r>
          </a:p>
        </p:txBody>
      </p:sp>
    </p:spTree>
    <p:extLst>
      <p:ext uri="{BB962C8B-B14F-4D97-AF65-F5344CB8AC3E}">
        <p14:creationId xmlns:p14="http://schemas.microsoft.com/office/powerpoint/2010/main" val="25878946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D1CAFF4-7674-164E-C78B-1D8F7A748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dirty="0"/>
              <a:t>Disturbo dipendente di personalità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6266867-C576-78D1-CCB4-C6B9FC0CCC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495" y="2048720"/>
            <a:ext cx="10995948" cy="4421528"/>
          </a:xfrm>
        </p:spPr>
        <p:txBody>
          <a:bodyPr>
            <a:normAutofit fontScale="92500"/>
          </a:bodyPr>
          <a:lstStyle/>
          <a:p>
            <a:pPr algn="just"/>
            <a:r>
              <a:rPr lang="it-IT" sz="1800" dirty="0"/>
              <a:t>Le persone con disturbo dipendente di personalità si riconoscono per la loro grande difficoltà a vivere in maniera autonoma. Sono incapaci di prendere decisioni da sole, e di assumersi anche la più semplice responsabilità. Sono sempre alla ricerca di qualcuno che dica loro cosa fare, e come comportarsi, relegandosi in ruoli perlopiù passivi.</a:t>
            </a:r>
          </a:p>
          <a:p>
            <a:pPr algn="just"/>
            <a:r>
              <a:rPr lang="it-IT" sz="1800" dirty="0"/>
              <a:t>Chiuse, inibite, schive, si sentono indifese quando sono sole; vivono nel terrore di essere abbandonate e le loro capacità di funzionamento si riducono drasticamente quando una relazione intima finisce. Per la morte del coniuge o dei genitori, la persona dipendente può </a:t>
            </a:r>
            <a:r>
              <a:rPr lang="it-IT" sz="1800" dirty="0" err="1"/>
              <a:t>anadare</a:t>
            </a:r>
            <a:r>
              <a:rPr lang="it-IT" sz="1800" dirty="0"/>
              <a:t> incontro a manifestazioni patologiche.</a:t>
            </a:r>
          </a:p>
          <a:p>
            <a:pPr algn="just"/>
            <a:r>
              <a:rPr lang="it-IT" sz="1800" dirty="0"/>
              <a:t>È uno dei pochi disturbi di personalità sostanzialmente definito da un unico tratto: la dipendenza patologica. Tuttavia, questa dimensione può essere suddivisa in due fattori correlati: passivo-sottomesso e attivo-emotivo (Morgan, Clark, 2010). Questa diagnosi viene posta spesso in comorbilità con disturbi depressivi o ansiosi. In alcuni casi, coesiste con quella di disturbo borderline di personalità, anche se possono essere differenziate in base alle diverse modalità relazionali: i soggetti dipendenti tendono a proporsi in modo sottomesso e adesivo, i borderline tendono invece a reagire all’abbandono con rabbia e manipolazione. </a:t>
            </a:r>
          </a:p>
          <a:p>
            <a:pPr algn="just"/>
            <a:r>
              <a:rPr lang="it-IT" sz="1800" dirty="0"/>
              <a:t>La storia di questi pazienti appare spesso segnata da un modello pervasivo di rinforzo genitoriale della dipendenza che agisce in tutte le fasi dello sviluppo, il pattern di attaccamento è ambivalente o invischiato.</a:t>
            </a:r>
          </a:p>
          <a:p>
            <a:pPr algn="just"/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17694447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4379D3-3FE0-DF83-C843-53A824E80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dirty="0"/>
              <a:t>Disturbo ossessivo-compulsivo di personalità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E2B9113-506D-F255-3F76-23753994A0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539" y="2071868"/>
            <a:ext cx="11157995" cy="446782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it-IT" sz="2000" dirty="0"/>
              <a:t>È uno dei più diffusi nella popolazione generale (fino al circa 7,9%, con una prevalenza nei maschi di circa 2 a 1) e insieme al disturbo evitante, in epoca recente, è tra i più comuni nei campioni clinici ed epidemiologici.</a:t>
            </a:r>
          </a:p>
          <a:p>
            <a:pPr algn="just"/>
            <a:r>
              <a:rPr lang="it-IT" sz="2000" dirty="0"/>
              <a:t>Con </a:t>
            </a:r>
            <a:r>
              <a:rPr lang="it-IT" sz="2000" dirty="0" err="1"/>
              <a:t>Skodol</a:t>
            </a:r>
            <a:r>
              <a:rPr lang="it-IT" sz="2000" dirty="0"/>
              <a:t> e </a:t>
            </a:r>
            <a:r>
              <a:rPr lang="it-IT" sz="2000" dirty="0" err="1"/>
              <a:t>coll</a:t>
            </a:r>
            <a:r>
              <a:rPr lang="it-IT" sz="2000" dirty="0"/>
              <a:t>. (2011) si può affermare che la rigidità dei pazienti con disturbo ossessivo-compulsivo di personalità riflette la centralità del controllo interpersonale di questo pazienti e la conseguente resistenza al cambiamento, mentre il perfezionismo ne rifletterebbe la controparte cognitiva o intrapersonale.  </a:t>
            </a:r>
          </a:p>
          <a:p>
            <a:pPr algn="just"/>
            <a:r>
              <a:rPr lang="it-IT" sz="2000" dirty="0"/>
              <a:t>Il Super-Io rigido e severo, derivante dall’interiorizzazione di una figura genitoriale </a:t>
            </a:r>
            <a:r>
              <a:rPr lang="it-IT" sz="2000" dirty="0" err="1"/>
              <a:t>vossuta</a:t>
            </a:r>
            <a:r>
              <a:rPr lang="it-IT" sz="2000" dirty="0"/>
              <a:t> come sempre insoddisfatta, spinge le personalità ossessive a ricercare la perfezione. Verso la terza età in queste persone si possono insinuare veri e propri disturbi di tipo depressivo.</a:t>
            </a:r>
          </a:p>
          <a:p>
            <a:pPr algn="just"/>
            <a:r>
              <a:rPr lang="it-IT" sz="2000" dirty="0"/>
              <a:t>Secondo la prospettiva cognitivo-comportamentale, l’estrema rigidità dello stile di pensiero e delle abitudini comportamentali di questi pazienti è riconducibile a credenze cognitive apprese e rafforzate nel tempo, soprattutto a partire dalle esperienze precoci con le figure di accudimento. Beck e </a:t>
            </a:r>
            <a:r>
              <a:rPr lang="it-IT" sz="2000" dirty="0" err="1"/>
              <a:t>coll</a:t>
            </a:r>
            <a:r>
              <a:rPr lang="it-IT" sz="2000" dirty="0"/>
              <a:t>. (2004) suggeriscono errori cognitivi come la tendenza ad un pensiero catastrofico, soprattutto quando si modifica la routine quotidiana.</a:t>
            </a:r>
          </a:p>
          <a:p>
            <a:pPr algn="just"/>
            <a:r>
              <a:rPr lang="it-IT" sz="2000" dirty="0"/>
              <a:t>Avendo cercato di diventare figli perfetti agli occhi dei genitori, questi pazienti cercheranno di diventare pazienti perfetti agli occhi del terapeuta. Si approcceranno alla terapia come a un lavoro, utilizzando le usualità modalità compulsive. </a:t>
            </a:r>
          </a:p>
        </p:txBody>
      </p:sp>
    </p:spTree>
    <p:extLst>
      <p:ext uri="{BB962C8B-B14F-4D97-AF65-F5344CB8AC3E}">
        <p14:creationId xmlns:p14="http://schemas.microsoft.com/office/powerpoint/2010/main" val="20148446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F95AEB1-2105-EE0B-290C-0F2D16146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Disturbo ossessivo-compulsivo di personalità</a:t>
            </a:r>
            <a:endParaRPr lang="it-IT" sz="28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1A4E41C-3F26-045D-8052-5350A5ED80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it-IT" sz="2000" dirty="0"/>
              <a:t>Per migliorare l’autostima e arricchire la vita emotiva di questi pazienti, ci sarà bisogno di parecchio tempo e di una terapia che promuova l’insight e li aiuti ad esplorare e ad esprimere aspetti della personalità altrimenti tenuti sotto controllo, con un notevole dispendio di energia.</a:t>
            </a:r>
          </a:p>
          <a:p>
            <a:pPr marL="0" indent="0" algn="just">
              <a:buNone/>
            </a:pPr>
            <a:endParaRPr lang="it-IT" sz="2000" dirty="0"/>
          </a:p>
          <a:p>
            <a:pPr algn="just"/>
            <a:r>
              <a:rPr lang="it-IT" sz="2000" dirty="0"/>
              <a:t>Alcuni elementi accomunano il paziente ossessivo a quello narcisistico: il bisogno </a:t>
            </a:r>
            <a:r>
              <a:rPr lang="it-IT" sz="2000" dirty="0" err="1"/>
              <a:t>infatle</a:t>
            </a:r>
            <a:r>
              <a:rPr lang="it-IT" sz="2000" dirty="0"/>
              <a:t> di mostrarsi perfetto e meritevole dell’amore dell’altro (che viene vissuto come esigente e lontano), il desiderio insaziabile di essere apprezzato, la rabbia (soprattutto verso chi viene percepito come emotivamente non disponibile).</a:t>
            </a:r>
          </a:p>
        </p:txBody>
      </p:sp>
    </p:spTree>
    <p:extLst>
      <p:ext uri="{BB962C8B-B14F-4D97-AF65-F5344CB8AC3E}">
        <p14:creationId xmlns:p14="http://schemas.microsoft.com/office/powerpoint/2010/main" val="1055957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37F1276-63E5-97CD-8D47-F8FF97C043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516" y="2025570"/>
            <a:ext cx="11239018" cy="4687746"/>
          </a:xfrm>
        </p:spPr>
        <p:txBody>
          <a:bodyPr>
            <a:normAutofit fontScale="92500"/>
          </a:bodyPr>
          <a:lstStyle/>
          <a:p>
            <a:pPr algn="just"/>
            <a:r>
              <a:rPr lang="it-IT" dirty="0"/>
              <a:t>Secondo il manuale di diagnosi psicodinamica: i disturbi di personalità possono presentarsi a ogni livello del continuum e l’attribuzione di un dato livello di funzionamento dipende dal grado di compromissione e/o funzionamento di 7 capacità:</a:t>
            </a:r>
          </a:p>
          <a:p>
            <a:pPr algn="just"/>
            <a:r>
              <a:rPr lang="it-IT" dirty="0"/>
              <a:t>1) identità; 2) relazioni oggettuali; 3) tolleranza degli affetti; 4) regolazione degli affetti; 5) integrazione del Super-Io, Ideale dell’Io e Io Ideale; 6) esame di realtà; 7) forza dell’Io e </a:t>
            </a:r>
            <a:r>
              <a:rPr lang="it-IT" dirty="0" err="1"/>
              <a:t>resileinza</a:t>
            </a:r>
            <a:r>
              <a:rPr lang="it-IT" dirty="0"/>
              <a:t>.</a:t>
            </a:r>
          </a:p>
          <a:p>
            <a:pPr algn="just"/>
            <a:r>
              <a:rPr lang="it-IT" dirty="0"/>
              <a:t>In sintesi il manuale di diagnosi psicodinamica propone una diagnosi che considera le rappresentazioni e i processi espliciti e impliciti del funzionamento psichico come elementi imprescindibili per fare una diagnosi e con personalità intende «un insieme di pattern relativamente stabili di sentire, pensare, comportarsi e mettersi in relazione con gli altri che caratterizzano il modo di essere di una persona e che se causano dolore diventano fonte di preoccupazione o appaiono troppo pervasivi possono costituire un disturbo di personalità.</a:t>
            </a:r>
          </a:p>
        </p:txBody>
      </p:sp>
    </p:spTree>
    <p:extLst>
      <p:ext uri="{BB962C8B-B14F-4D97-AF65-F5344CB8AC3E}">
        <p14:creationId xmlns:p14="http://schemas.microsoft.com/office/powerpoint/2010/main" val="33045976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858E664-FFEF-ABD6-79D6-6D4D299EE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dirty="0"/>
              <a:t>Disturbi di personalità «con altra specificazione» e «senza specificazione» nel DSM-5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C5D5D01-4BA6-2C73-5B1C-3BE8E9C993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Al posto dei disturbi NAS (non altrimenti </a:t>
            </a:r>
            <a:r>
              <a:rPr lang="it-IT" dirty="0" err="1"/>
              <a:t>specificat</a:t>
            </a:r>
            <a:r>
              <a:rPr lang="it-IT" dirty="0"/>
              <a:t>), nel DSM-5 troviamo due diverse categorie: </a:t>
            </a:r>
            <a:r>
              <a:rPr lang="it-IT" sz="2400" dirty="0"/>
              <a:t>«con altra specificazione» e «senza specificazione»;</a:t>
            </a:r>
          </a:p>
          <a:p>
            <a:r>
              <a:rPr lang="it-IT" dirty="0"/>
              <a:t>Inoltre nella nuova proposta di diagnosi dimensionale dei disturbi della personalità proposta dal DSM-5 sono previste diagnosi Trait-</a:t>
            </a:r>
            <a:r>
              <a:rPr lang="it-IT" dirty="0" err="1"/>
              <a:t>Specified</a:t>
            </a:r>
            <a:r>
              <a:rPr lang="it-IT" dirty="0"/>
              <a:t> che permettono di descrivere la personalità dei pazienti che meritano attenzione clinica a causa di tratti di personalità problematici anche se la presentazione del paziente non soddisfa i criteri di nessuno dei sei disturbi di personalità. </a:t>
            </a:r>
          </a:p>
        </p:txBody>
      </p:sp>
    </p:spTree>
    <p:extLst>
      <p:ext uri="{BB962C8B-B14F-4D97-AF65-F5344CB8AC3E}">
        <p14:creationId xmlns:p14="http://schemas.microsoft.com/office/powerpoint/2010/main" val="4126086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2733296-548C-FC08-A0CE-1B933006D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dirty="0"/>
              <a:t>DSM-5: Definizione di disturbo di personalità in generale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40CA6A8-5FCD-9DEC-825D-C70C598589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666" y="2164466"/>
            <a:ext cx="11516809" cy="4166886"/>
          </a:xfrm>
        </p:spPr>
        <p:txBody>
          <a:bodyPr>
            <a:normAutofit/>
          </a:bodyPr>
          <a:lstStyle/>
          <a:p>
            <a:r>
              <a:rPr lang="it-IT" sz="2000" dirty="0"/>
              <a:t>A. Un pattern abituale di esperienza interiore e di comportamento che devia marcatamente rispetto alle aspettative della cultura dell’individuo. Questo pattern si manifesta in due o più delle seguenti aree: </a:t>
            </a:r>
          </a:p>
          <a:p>
            <a:pPr marL="0" indent="0">
              <a:buNone/>
            </a:pPr>
            <a:r>
              <a:rPr lang="it-IT" sz="2000" dirty="0"/>
              <a:t>1. </a:t>
            </a:r>
            <a:r>
              <a:rPr lang="it-IT" sz="2000" dirty="0" err="1"/>
              <a:t>Cognitività</a:t>
            </a:r>
            <a:endParaRPr lang="it-IT" sz="2000" dirty="0"/>
          </a:p>
          <a:p>
            <a:pPr marL="0" indent="0">
              <a:buNone/>
            </a:pPr>
            <a:r>
              <a:rPr lang="it-IT" sz="2000" dirty="0"/>
              <a:t>2. Affettività</a:t>
            </a:r>
          </a:p>
          <a:p>
            <a:pPr marL="0" indent="0">
              <a:buNone/>
            </a:pPr>
            <a:r>
              <a:rPr lang="it-IT" sz="2000" dirty="0"/>
              <a:t>3. Funzionamento interpersonale</a:t>
            </a:r>
          </a:p>
          <a:p>
            <a:pPr marL="0" indent="0">
              <a:buNone/>
            </a:pPr>
            <a:r>
              <a:rPr lang="it-IT" sz="2000" dirty="0"/>
              <a:t>4. Controllo degli impulsi</a:t>
            </a:r>
          </a:p>
          <a:p>
            <a:r>
              <a:rPr lang="it-IT" sz="2000" dirty="0"/>
              <a:t>B. Il pattern abituale risulta inflessibile e pervasivo in un’ampia varietà di situazioni personali e sociali</a:t>
            </a:r>
          </a:p>
          <a:p>
            <a:r>
              <a:rPr lang="it-IT" sz="2000" dirty="0"/>
              <a:t>C. Il pattern abituale determina disagio clinicamente significativo o compromissione del funzionamento in ambito social, lavorativo o in altre aree importanti </a:t>
            </a:r>
          </a:p>
        </p:txBody>
      </p:sp>
    </p:spTree>
    <p:extLst>
      <p:ext uri="{BB962C8B-B14F-4D97-AF65-F5344CB8AC3E}">
        <p14:creationId xmlns:p14="http://schemas.microsoft.com/office/powerpoint/2010/main" val="2752847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4BA0E8-8A6C-9D85-E88E-FED54BE19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DSM-5: Definizione di disturbo di personalità in generale</a:t>
            </a:r>
            <a:endParaRPr lang="it-IT" sz="28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C0BBFB1-D3DF-67F1-E33F-7A8395941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336873"/>
            <a:ext cx="10697593" cy="3599316"/>
          </a:xfrm>
        </p:spPr>
        <p:txBody>
          <a:bodyPr/>
          <a:lstStyle/>
          <a:p>
            <a:r>
              <a:rPr lang="it-IT" b="1" dirty="0"/>
              <a:t>D. Il pattern è stabile e di lunga durata, e l’esordio può essere fatto risalire almeno all’adolescenza o alla prima età adulta</a:t>
            </a:r>
          </a:p>
          <a:p>
            <a:r>
              <a:rPr lang="it-IT" b="1" dirty="0"/>
              <a:t>E. Il pattern abituale non risulta meglio giustificato come manifestazione o conseguenza di un altro disturbo mentale</a:t>
            </a:r>
          </a:p>
          <a:p>
            <a:r>
              <a:rPr lang="it-IT" b="1" dirty="0" err="1"/>
              <a:t>F</a:t>
            </a:r>
            <a:r>
              <a:rPr lang="it-IT" b="1" dirty="0"/>
              <a:t>. Il pattern abituale non è attribuibile agli effetti fisiologici di una sostanza (per es., una sostanza di abuso, un farmaco) o di un’altra condizione medica (per es., un trauma cranico). </a:t>
            </a:r>
          </a:p>
        </p:txBody>
      </p:sp>
    </p:spTree>
    <p:extLst>
      <p:ext uri="{BB962C8B-B14F-4D97-AF65-F5344CB8AC3E}">
        <p14:creationId xmlns:p14="http://schemas.microsoft.com/office/powerpoint/2010/main" val="2742267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F6D3DCB-BC19-EFB3-ECD7-883B40CE23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dirty="0"/>
              <a:t>Disturbi di personalità del DSM-5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43D00C6-094E-2A77-7E0A-50EF5C730D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747" y="2083443"/>
            <a:ext cx="11204294" cy="3852746"/>
          </a:xfrm>
        </p:spPr>
        <p:txBody>
          <a:bodyPr/>
          <a:lstStyle/>
          <a:p>
            <a:r>
              <a:rPr lang="it-IT" b="1" dirty="0"/>
              <a:t>Cluster A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it-IT" sz="2000" b="1" dirty="0"/>
              <a:t>Paranoide: diffidenza e sospettosità che spingono ad interpretare le motivazioni degli altri come </a:t>
            </a:r>
            <a:r>
              <a:rPr lang="it-IT" sz="2000" b="1" dirty="0" err="1"/>
              <a:t>malevolee</a:t>
            </a:r>
            <a:r>
              <a:rPr lang="it-IT" sz="2000" b="1" dirty="0"/>
              <a:t> di conseguenza ad assumere atteggiamenti ostili e controllanti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it-IT" sz="2000" b="1" dirty="0"/>
              <a:t>Schizoide: distacco nelle relazioni sociali, affettività </a:t>
            </a:r>
            <a:r>
              <a:rPr lang="it-IT" sz="2000" b="1" dirty="0" err="1"/>
              <a:t>appiatita</a:t>
            </a:r>
            <a:r>
              <a:rPr lang="it-IT" sz="2000" b="1" dirty="0"/>
              <a:t>, scarsa assertività, difficoltà di </a:t>
            </a:r>
            <a:r>
              <a:rPr lang="it-IT" sz="2000" b="1" dirty="0" err="1"/>
              <a:t>mentalizzazione</a:t>
            </a:r>
            <a:r>
              <a:rPr lang="it-IT" sz="2000" b="1" dirty="0"/>
              <a:t> e ritiro nella fantasia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it-IT" sz="2000" b="1" dirty="0" err="1"/>
              <a:t>Schizotipico</a:t>
            </a:r>
            <a:r>
              <a:rPr lang="it-IT" sz="2000" b="1" dirty="0"/>
              <a:t>: disagio </a:t>
            </a:r>
            <a:r>
              <a:rPr lang="it-IT" sz="2000" b="1" dirty="0" err="1"/>
              <a:t>acuro</a:t>
            </a:r>
            <a:r>
              <a:rPr lang="it-IT" sz="2000" b="1" dirty="0"/>
              <a:t> nelle relazioni intime, distorsioni cognitive o percettive, eccentricità nel comportamento.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76752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5CEC818-B567-B21C-514A-D6AC69EDD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Disturbi di personalità del DSM-5 (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cont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.)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C9806C9-7CEF-D817-FE7E-BECCE4219F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793" y="2291786"/>
            <a:ext cx="11273742" cy="3812985"/>
          </a:xfrm>
        </p:spPr>
        <p:txBody>
          <a:bodyPr>
            <a:normAutofit/>
          </a:bodyPr>
          <a:lstStyle/>
          <a:p>
            <a:r>
              <a:rPr lang="it-IT" dirty="0"/>
              <a:t>Cluster B</a:t>
            </a:r>
          </a:p>
          <a:p>
            <a:pPr>
              <a:buFont typeface="Wingdings" pitchFamily="2" charset="2"/>
              <a:buChar char="Ø"/>
            </a:pPr>
            <a:r>
              <a:rPr lang="it-IT" sz="2000" dirty="0"/>
              <a:t>Antisociale: inosservanza e violazione dei diritti degli altri, tendenza a manipolare, mancanza di empatia e incapacità di sentirsi in colpa</a:t>
            </a:r>
          </a:p>
          <a:p>
            <a:pPr>
              <a:buFont typeface="Wingdings" pitchFamily="2" charset="2"/>
              <a:buChar char="Ø"/>
            </a:pPr>
            <a:r>
              <a:rPr lang="it-IT" sz="2000" dirty="0"/>
              <a:t>Borderline: instabilità delle relazioni interpersonali, nell’immagine di sé e nello sviluppo degli affetti associata a intense angosce abbandoniche e spesso segnata da marcata impulsività</a:t>
            </a:r>
          </a:p>
          <a:p>
            <a:pPr>
              <a:buFont typeface="Wingdings" pitchFamily="2" charset="2"/>
              <a:buChar char="Ø"/>
            </a:pPr>
            <a:r>
              <a:rPr lang="it-IT" sz="2000" dirty="0"/>
              <a:t>Istrionico: emotività eccessiva, drammatizzazione, sessualizzazione delle relazioni, egocentrismo e costante ricerca di attenzione</a:t>
            </a:r>
          </a:p>
          <a:p>
            <a:pPr>
              <a:buFont typeface="Wingdings" pitchFamily="2" charset="2"/>
              <a:buChar char="Ø"/>
            </a:pPr>
            <a:r>
              <a:rPr lang="it-IT" sz="2000" dirty="0"/>
              <a:t>Narcisistico: grandiosità, costante bisogno di ammirazione, incapacità di trarre piacere dalle attività quotidiane, mancanza di empatia e sfruttamento interpersonale. Ma anche apparente timidezza, fragilità dell’autostima, vergogna, inibizione e fantasie grandiose nascoste</a:t>
            </a:r>
          </a:p>
          <a:p>
            <a:pPr>
              <a:buFont typeface="Wingdings" pitchFamily="2" charset="2"/>
              <a:buChar char="Ø"/>
            </a:pP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1574933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0B920DB-5F39-3D08-5783-67F644F0A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Disturbi di personalità del DSM-5 (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cont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.)</a:t>
            </a:r>
            <a:endParaRPr lang="it-IT" sz="28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4477D8C-6CDE-4AE5-3249-1F0409E8F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187616"/>
            <a:ext cx="10639720" cy="3917156"/>
          </a:xfrm>
        </p:spPr>
        <p:txBody>
          <a:bodyPr/>
          <a:lstStyle/>
          <a:p>
            <a:r>
              <a:rPr lang="it-IT" b="1" dirty="0"/>
              <a:t>Cluster C</a:t>
            </a:r>
          </a:p>
          <a:p>
            <a:pPr>
              <a:buFont typeface="Wingdings" pitchFamily="2" charset="2"/>
              <a:buChar char="Ø"/>
            </a:pPr>
            <a:r>
              <a:rPr lang="it-IT" sz="2000" dirty="0"/>
              <a:t>Evitante: marcata inibizione sociale, con sentimenti di inadeguatezza e ipersensibilità ai giudizi negativi</a:t>
            </a:r>
          </a:p>
          <a:p>
            <a:pPr>
              <a:buFont typeface="Wingdings" pitchFamily="2" charset="2"/>
              <a:buChar char="Ø"/>
            </a:pPr>
            <a:r>
              <a:rPr lang="it-IT" sz="2000" dirty="0"/>
              <a:t>Dipendente: comportamento sottomesso e adesivo legato ad un eccessivo bisogno di essere accudito e a una scarsa fiducia in se stessi</a:t>
            </a:r>
          </a:p>
          <a:p>
            <a:pPr>
              <a:buFont typeface="Wingdings" pitchFamily="2" charset="2"/>
              <a:buChar char="Ø"/>
            </a:pPr>
            <a:r>
              <a:rPr lang="it-IT" sz="2000" dirty="0"/>
              <a:t>Ossessivo-compulsivo: preoccupazione eccessiva per l’ordine, perfezionismo, esigenze di controllo e rigidità morale</a:t>
            </a:r>
          </a:p>
        </p:txBody>
      </p:sp>
    </p:spTree>
    <p:extLst>
      <p:ext uri="{BB962C8B-B14F-4D97-AF65-F5344CB8AC3E}">
        <p14:creationId xmlns:p14="http://schemas.microsoft.com/office/powerpoint/2010/main" val="30739567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E07864A-3A26-09D1-E52E-1ADCA7E6A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dirty="0"/>
              <a:t>Disturbo Paranoide di personalità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C2ADD34-59B6-C83A-45F7-B7B6EC2BA1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336873"/>
            <a:ext cx="10257755" cy="3599316"/>
          </a:xfrm>
        </p:spPr>
        <p:txBody>
          <a:bodyPr>
            <a:normAutofit/>
          </a:bodyPr>
          <a:lstStyle/>
          <a:p>
            <a:r>
              <a:rPr lang="it-IT" sz="2000" dirty="0"/>
              <a:t>Il paziente paranoide, descritto dal DSM, ha pensieri, affetti e relazioni caratterizzati da sospettosità e rabbia, con attenzione </a:t>
            </a:r>
            <a:r>
              <a:rPr lang="it-IT" sz="2000" dirty="0" err="1"/>
              <a:t>ipervigile</a:t>
            </a:r>
            <a:r>
              <a:rPr lang="it-IT" sz="2000" dirty="0"/>
              <a:t>, circospezione, controllo e monitoraggio costanti del mondo circostante, alla ricerca di particolari insoliti che possano destare o confermare il sospetto. È uno dei più comuni nella popolazione generale (prevalenza del 2% circa). Da sottolineare che l’ideazione paranoide è una caratteristica chiave diversi disturbi, </a:t>
            </a:r>
            <a:r>
              <a:rPr lang="it-IT" sz="2000" dirty="0" err="1"/>
              <a:t>schizotipico</a:t>
            </a:r>
            <a:r>
              <a:rPr lang="it-IT" sz="2000" dirty="0"/>
              <a:t> o </a:t>
            </a:r>
            <a:r>
              <a:rPr lang="it-IT" sz="2000" dirty="0" err="1"/>
              <a:t>boderline</a:t>
            </a:r>
            <a:r>
              <a:rPr lang="it-IT" sz="2000" dirty="0"/>
              <a:t> di personalità, i disturbi deliranti e quelli </a:t>
            </a:r>
            <a:r>
              <a:rPr lang="it-IT" sz="2000" dirty="0" err="1"/>
              <a:t>posttraumatici</a:t>
            </a:r>
            <a:r>
              <a:rPr lang="it-IT" sz="2000" dirty="0"/>
              <a:t>.</a:t>
            </a:r>
          </a:p>
          <a:p>
            <a:r>
              <a:rPr lang="it-IT" sz="2000" dirty="0"/>
              <a:t>Nella diagnosi differenziale rispetto ai disturbi deliranti o la schizofrenia è da prendere in considerazione  il grado di compromissione dell’esame di realtà; inoltre le minacce percepite di solito non sono di natura bizzarra e si riferiscono spesso a persone che il soggetto conosce e incontra nell’ambiente in cui vive. </a:t>
            </a:r>
          </a:p>
        </p:txBody>
      </p:sp>
    </p:spTree>
    <p:extLst>
      <p:ext uri="{BB962C8B-B14F-4D97-AF65-F5344CB8AC3E}">
        <p14:creationId xmlns:p14="http://schemas.microsoft.com/office/powerpoint/2010/main" val="748881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FE843D2-A1FB-91E2-A80E-0343780D5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/>
              <a:t>Disturbo Paranoide di personalità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B757B9B-9526-2090-67B0-5187766256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5585" y="2303362"/>
            <a:ext cx="10764456" cy="3900668"/>
          </a:xfrm>
        </p:spPr>
        <p:txBody>
          <a:bodyPr>
            <a:normAutofit/>
          </a:bodyPr>
          <a:lstStyle/>
          <a:p>
            <a:r>
              <a:rPr lang="it-IT" sz="2000" dirty="0"/>
              <a:t>Otto </a:t>
            </a:r>
            <a:r>
              <a:rPr lang="it-IT" sz="2000" dirty="0" err="1"/>
              <a:t>Kernberg</a:t>
            </a:r>
            <a:r>
              <a:rPr lang="it-IT" sz="2000" dirty="0"/>
              <a:t> inserisce il </a:t>
            </a:r>
            <a:r>
              <a:rPr lang="it-IT" sz="2000" dirty="0" err="1"/>
              <a:t>d.paranoide</a:t>
            </a:r>
            <a:r>
              <a:rPr lang="it-IT" sz="2000" dirty="0"/>
              <a:t> di personalità tra le organizzazioni di personalità borderline di basso livello, più vicine ad un funzionamento di tipo psicotico.</a:t>
            </a:r>
          </a:p>
          <a:p>
            <a:r>
              <a:rPr lang="it-IT" sz="2000" dirty="0"/>
              <a:t>Dal punto di vista psicogenetico, la tendenza dei soggetti paranoidi ad attribuire agli altri i propri sentimenti ostili sembra rafforzata da esperienze reali, segnate da esperienze infantili di vergogna e umiliazione, sono state criticate più per quello che hanno provato che per quello che obiettivamente facevano.</a:t>
            </a:r>
          </a:p>
          <a:p>
            <a:r>
              <a:rPr lang="it-IT" sz="2000" dirty="0"/>
              <a:t>Per molti pazienti paranoidi, il transfert è immediato, intenso e negativo. I clinici che lavorano con pazienti paranoidi spesso si sentono criticati, svalutati e non apprezzati e possono a loro volta provare sentimenti di rabbia e ostilità (Colli et al., 2014; Gazzillo et al., 2014).</a:t>
            </a:r>
          </a:p>
        </p:txBody>
      </p:sp>
    </p:spTree>
    <p:extLst>
      <p:ext uri="{BB962C8B-B14F-4D97-AF65-F5344CB8AC3E}">
        <p14:creationId xmlns:p14="http://schemas.microsoft.com/office/powerpoint/2010/main" val="3464776009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o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Berlino</Template>
  <TotalTime>255</TotalTime>
  <Words>3044</Words>
  <Application>Microsoft Macintosh PowerPoint</Application>
  <PresentationFormat>Widescreen</PresentationFormat>
  <Paragraphs>98</Paragraphs>
  <Slides>20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24" baseType="lpstr">
      <vt:lpstr>Arial</vt:lpstr>
      <vt:lpstr>Trebuchet MS</vt:lpstr>
      <vt:lpstr>Wingdings</vt:lpstr>
      <vt:lpstr>Berlino</vt:lpstr>
      <vt:lpstr>La classificazione dei Disturbi di personalità</vt:lpstr>
      <vt:lpstr>Presentazione standard di PowerPoint</vt:lpstr>
      <vt:lpstr>DSM-5: Definizione di disturbo di personalità in generale</vt:lpstr>
      <vt:lpstr>DSM-5: Definizione di disturbo di personalità in generale</vt:lpstr>
      <vt:lpstr>Disturbi di personalità del DSM-5</vt:lpstr>
      <vt:lpstr>Disturbi di personalità del DSM-5 (cont.)</vt:lpstr>
      <vt:lpstr>Disturbi di personalità del DSM-5 (cont.)</vt:lpstr>
      <vt:lpstr>Disturbo Paranoide di personalità</vt:lpstr>
      <vt:lpstr>Disturbo Paranoide di personalità</vt:lpstr>
      <vt:lpstr>Disturbi schizoide e schizotipico di personalità</vt:lpstr>
      <vt:lpstr>Disturbo antisociale di personalità</vt:lpstr>
      <vt:lpstr>Disturbo borderline di personalità</vt:lpstr>
      <vt:lpstr>Disturbo istrionico e isterico di personalità</vt:lpstr>
      <vt:lpstr>Disturbo narcisistico di personalità</vt:lpstr>
      <vt:lpstr>Disturbo narcisistico di personalità (cont.)</vt:lpstr>
      <vt:lpstr>Disturbo evitante di personalità</vt:lpstr>
      <vt:lpstr>Disturbo dipendente di personalità</vt:lpstr>
      <vt:lpstr>Disturbo ossessivo-compulsivo di personalità</vt:lpstr>
      <vt:lpstr>Disturbo ossessivo-compulsivo di personalità</vt:lpstr>
      <vt:lpstr>Disturbi di personalità «con altra specificazione» e «senza specificazione» nel DSM-5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classificazione dei Disturbi di personalità</dc:title>
  <dc:creator>Loredana Lucarelli</dc:creator>
  <cp:lastModifiedBy>Loredana Lucarelli</cp:lastModifiedBy>
  <cp:revision>13</cp:revision>
  <dcterms:created xsi:type="dcterms:W3CDTF">2023-05-17T09:25:49Z</dcterms:created>
  <dcterms:modified xsi:type="dcterms:W3CDTF">2024-05-20T07:09:08Z</dcterms:modified>
</cp:coreProperties>
</file>