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6"/>
  </p:notesMasterIdLst>
  <p:sldIdLst>
    <p:sldId id="257" r:id="rId2"/>
    <p:sldId id="275" r:id="rId3"/>
    <p:sldId id="276" r:id="rId4"/>
    <p:sldId id="277"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75"/>
  </p:normalViewPr>
  <p:slideViewPr>
    <p:cSldViewPr snapToGrid="0">
      <p:cViewPr varScale="1">
        <p:scale>
          <a:sx n="111" d="100"/>
          <a:sy n="111" d="100"/>
        </p:scale>
        <p:origin x="6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E74B87-4775-CA49-809C-EC90A8537EA9}" type="datetimeFigureOut">
              <a:rPr lang="it-IT" smtClean="0"/>
              <a:t>06/05/24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01B94E-0E73-8849-B13C-A689E886C35C}" type="slidenum">
              <a:rPr lang="it-IT" smtClean="0"/>
              <a:t>‹N›</a:t>
            </a:fld>
            <a:endParaRPr lang="it-IT"/>
          </a:p>
        </p:txBody>
      </p:sp>
    </p:spTree>
    <p:extLst>
      <p:ext uri="{BB962C8B-B14F-4D97-AF65-F5344CB8AC3E}">
        <p14:creationId xmlns:p14="http://schemas.microsoft.com/office/powerpoint/2010/main" val="817690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 dello schema</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5586B75A-687E-405C-8A0B-8D00578BA2C3}" type="datetimeFigureOut">
              <a:rPr lang="en-US" dirty="0"/>
              <a:pPr/>
              <a:t>5/6/24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5/6/24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4A36B07A-7737-2D79-A3F5-A7BD016F8D94}"/>
              </a:ext>
            </a:extLst>
          </p:cNvPr>
          <p:cNvSpPr txBox="1">
            <a:spLocks/>
          </p:cNvSpPr>
          <p:nvPr/>
        </p:nvSpPr>
        <p:spPr>
          <a:xfrm>
            <a:off x="3974592" y="134112"/>
            <a:ext cx="7530019" cy="641392"/>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it-IT" sz="2800" b="0" i="0" u="none" strike="noStrike" kern="1200" cap="none" spc="0" normalizeH="0" baseline="0" noProof="0" dirty="0">
                <a:ln>
                  <a:noFill/>
                </a:ln>
                <a:solidFill>
                  <a:sysClr val="windowText" lastClr="000000">
                    <a:lumMod val="85000"/>
                    <a:lumOff val="15000"/>
                  </a:sysClr>
                </a:solidFill>
                <a:effectLst/>
                <a:uLnTx/>
                <a:uFillTx/>
                <a:latin typeface="Century Gothic" panose="020B0502020202020204"/>
                <a:ea typeface="+mj-ea"/>
                <a:cs typeface="+mj-cs"/>
              </a:rPr>
              <a:t>Personalità e meccanismi di difesa</a:t>
            </a:r>
          </a:p>
        </p:txBody>
      </p:sp>
      <p:sp>
        <p:nvSpPr>
          <p:cNvPr id="5" name="Segnaposto contenuto 2">
            <a:extLst>
              <a:ext uri="{FF2B5EF4-FFF2-40B4-BE49-F238E27FC236}">
                <a16:creationId xmlns:a16="http://schemas.microsoft.com/office/drawing/2014/main" id="{799416BD-371B-697C-2DF1-F4ECFE2F0B84}"/>
              </a:ext>
            </a:extLst>
          </p:cNvPr>
          <p:cNvSpPr txBox="1">
            <a:spLocks/>
          </p:cNvSpPr>
          <p:nvPr/>
        </p:nvSpPr>
        <p:spPr>
          <a:xfrm>
            <a:off x="3645409" y="670560"/>
            <a:ext cx="8010144" cy="5949696"/>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La classificazione attualmente più completa dei meccanismi di difesa frutto di ricerche condotte con le Defense </a:t>
            </a:r>
            <a:r>
              <a:rPr kumimoji="0" lang="it-IT" sz="1800" b="0" i="0" u="none" strike="noStrike" kern="1200" cap="none" spc="0" normalizeH="0" baseline="0" noProof="0" dirty="0" err="1">
                <a:ln>
                  <a:noFill/>
                </a:ln>
                <a:solidFill>
                  <a:sysClr val="windowText" lastClr="000000">
                    <a:lumMod val="75000"/>
                    <a:lumOff val="25000"/>
                  </a:sysClr>
                </a:solidFill>
                <a:effectLst/>
                <a:uLnTx/>
                <a:uFillTx/>
                <a:latin typeface="Century Gothic" panose="020B0502020202020204"/>
                <a:ea typeface="+mn-ea"/>
                <a:cs typeface="+mn-cs"/>
              </a:rPr>
              <a:t>Mechanism</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 Rating Scales da Vaillant e Perry prende in considerazione sette livelli difensivi disposti gerarchicamente in base ai criteri di maturità e </a:t>
            </a:r>
            <a:r>
              <a:rPr kumimoji="0" lang="it-IT" sz="1800" b="0" i="0" u="none" strike="noStrike" kern="1200" cap="none" spc="0" normalizeH="0" baseline="0" noProof="0" dirty="0" err="1">
                <a:ln>
                  <a:noFill/>
                </a:ln>
                <a:solidFill>
                  <a:sysClr val="windowText" lastClr="000000">
                    <a:lumMod val="75000"/>
                    <a:lumOff val="25000"/>
                  </a:sysClr>
                </a:solidFill>
                <a:effectLst/>
                <a:uLnTx/>
                <a:uFillTx/>
                <a:latin typeface="Century Gothic" panose="020B0502020202020204"/>
                <a:ea typeface="+mn-ea"/>
                <a:cs typeface="+mn-cs"/>
              </a:rPr>
              <a:t>adattività</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 delle singole difese (vedi Tabella 7.1 (pag. 151).</a:t>
            </a:r>
          </a:p>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Per valutare il potenziale disadattivo di una difesa, oltre a tenere conto dell’ordine gerarchico, è necessario considerare se:</a:t>
            </a:r>
          </a:p>
          <a:p>
            <a:pPr marL="342900" marR="0" lvl="0" indent="-342900" algn="l" defTabSz="457200" rtl="0" eaLnBrk="1" fontAlgn="auto" latinLnBrk="0" hangingPunct="1">
              <a:lnSpc>
                <a:spcPct val="100000"/>
              </a:lnSpc>
              <a:spcBef>
                <a:spcPts val="1000"/>
              </a:spcBef>
              <a:spcAft>
                <a:spcPts val="0"/>
              </a:spcAft>
              <a:buClr>
                <a:srgbClr val="A53010"/>
              </a:buClr>
              <a:buSzTx/>
              <a:buFont typeface="+mj-lt"/>
              <a:buAutoNum type="alphaLcParen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Il suo impiego è esclusivo e ripetitivo;</a:t>
            </a:r>
          </a:p>
          <a:p>
            <a:pPr marL="342900" marR="0" lvl="0" indent="-342900" algn="l" defTabSz="457200" rtl="0" eaLnBrk="1" fontAlgn="auto" latinLnBrk="0" hangingPunct="1">
              <a:lnSpc>
                <a:spcPct val="100000"/>
              </a:lnSpc>
              <a:spcBef>
                <a:spcPts val="1000"/>
              </a:spcBef>
              <a:spcAft>
                <a:spcPts val="0"/>
              </a:spcAft>
              <a:buClr>
                <a:srgbClr val="A53010"/>
              </a:buClr>
              <a:buSzTx/>
              <a:buFont typeface="+mj-lt"/>
              <a:buAutoNum type="alphaLcParen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con quale intensità viene impiegata;</a:t>
            </a:r>
          </a:p>
          <a:p>
            <a:pPr marL="342900" marR="0" lvl="0" indent="-342900" algn="l" defTabSz="457200" rtl="0" eaLnBrk="1" fontAlgn="auto" latinLnBrk="0" hangingPunct="1">
              <a:lnSpc>
                <a:spcPct val="100000"/>
              </a:lnSpc>
              <a:spcBef>
                <a:spcPts val="1000"/>
              </a:spcBef>
              <a:spcAft>
                <a:spcPts val="0"/>
              </a:spcAft>
              <a:buClr>
                <a:srgbClr val="A53010"/>
              </a:buClr>
              <a:buSzTx/>
              <a:buFont typeface="+mj-lt"/>
              <a:buAutoNum type="alphaLcParen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l’età del soggetto;</a:t>
            </a:r>
          </a:p>
          <a:p>
            <a:pPr marL="342900" marR="0" lvl="0" indent="-342900" algn="l" defTabSz="457200" rtl="0" eaLnBrk="1" fontAlgn="auto" latinLnBrk="0" hangingPunct="1">
              <a:lnSpc>
                <a:spcPct val="100000"/>
              </a:lnSpc>
              <a:spcBef>
                <a:spcPts val="1000"/>
              </a:spcBef>
              <a:spcAft>
                <a:spcPts val="0"/>
              </a:spcAft>
              <a:buClr>
                <a:srgbClr val="A53010"/>
              </a:buClr>
              <a:buSzTx/>
              <a:buFont typeface="+mj-lt"/>
              <a:buAutoNum type="alphaLcParen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Il contesto in cui si manifesta. </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Alcuni meccanismi di difesa, per es. la proiezione, la scissione e l’</a:t>
            </a:r>
            <a:r>
              <a:rPr kumimoji="0" lang="it-IT" sz="1800" b="0" i="0" u="none" strike="noStrike" kern="1200" cap="none" spc="0" normalizeH="0" baseline="0" noProof="0" dirty="0" err="1">
                <a:ln>
                  <a:noFill/>
                </a:ln>
                <a:solidFill>
                  <a:sysClr val="windowText" lastClr="000000">
                    <a:lumMod val="75000"/>
                    <a:lumOff val="25000"/>
                  </a:sysClr>
                </a:solidFill>
                <a:effectLst/>
                <a:uLnTx/>
                <a:uFillTx/>
                <a:latin typeface="Century Gothic" panose="020B0502020202020204"/>
                <a:ea typeface="+mn-ea"/>
                <a:cs typeface="+mn-cs"/>
              </a:rPr>
              <a:t>acting</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-out sono quasi invariabilmente disadattivi, altri come la sublimazione e l’umorismo sono pressocché sempre adattivi e indicativi di una personalità matura e psichicamente integrata. </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Le difese considerate più disadattive sono quelle che vengono utilizzate in modo rigido e pervasivo al prezzo di una grande distorsione della realtà mentre quelle adattive sono più rispettose della realtà e consentono una migliore gestione delle situazioni stressanti e avverse interne ed esterne, riducendo al minimo le conseguenze negative.</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rPr>
              <a:t>L’accezione classica delle difese va distinta dal «coping» che si riferisce agli sforzi cognitivi e comportamentali mirati alla gestione di situazioni stressanti, mentre i meccanismi di difesa sono inconsci e automatici e spesso riconducibili a strutture patologiche di personalità.</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endParaRPr>
          </a:p>
          <a:p>
            <a:pPr marL="342900" marR="0" lvl="0" indent="-342900" algn="l" defTabSz="457200" rtl="0" eaLnBrk="1" fontAlgn="auto" latinLnBrk="0" hangingPunct="1">
              <a:lnSpc>
                <a:spcPct val="100000"/>
              </a:lnSpc>
              <a:spcBef>
                <a:spcPts val="1000"/>
              </a:spcBef>
              <a:spcAft>
                <a:spcPts val="0"/>
              </a:spcAft>
              <a:buClr>
                <a:srgbClr val="A53010"/>
              </a:buClr>
              <a:buSzTx/>
              <a:buFont typeface="+mj-lt"/>
              <a:buAutoNum type="alphaLcParenR"/>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0891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04D73DC-FF0D-8CD1-A66E-CDA243FCD620}"/>
              </a:ext>
            </a:extLst>
          </p:cNvPr>
          <p:cNvSpPr>
            <a:spLocks noGrp="1"/>
          </p:cNvSpPr>
          <p:nvPr>
            <p:ph idx="1"/>
          </p:nvPr>
        </p:nvSpPr>
        <p:spPr>
          <a:xfrm>
            <a:off x="3680749" y="254643"/>
            <a:ext cx="7650866" cy="6400800"/>
          </a:xfrm>
        </p:spPr>
        <p:txBody>
          <a:bodyPr>
            <a:normAutofit fontScale="40000" lnSpcReduction="20000"/>
          </a:bodyPr>
          <a:lstStyle/>
          <a:p>
            <a:pPr algn="just"/>
            <a:r>
              <a:rPr lang="it-IT" sz="3800" dirty="0"/>
              <a:t>L’importanza della valutazione dei meccanismi di difesa nel processo di diagnosi e terapia è evidente.</a:t>
            </a:r>
          </a:p>
          <a:p>
            <a:pPr algn="just"/>
            <a:r>
              <a:rPr lang="it-IT" sz="3800" dirty="0"/>
              <a:t>Conoscere la struttura difensiva di un paziente fornisce informazioni importanti circa la personalità e la psicopatologia individuale, oltre a offrire indicazioni utili per la pianificazione del trattamento e la sua conduzione. </a:t>
            </a:r>
          </a:p>
          <a:p>
            <a:pPr algn="just"/>
            <a:r>
              <a:rPr lang="it-IT" sz="3800" dirty="0"/>
              <a:t>Sono stati creati diversi strumenti di individuazione e valutazione quantitativa dei meccanismi di difesa.</a:t>
            </a:r>
          </a:p>
          <a:p>
            <a:pPr algn="just"/>
            <a:r>
              <a:rPr lang="it-IT" sz="3800" dirty="0"/>
              <a:t>In particolare le Defense </a:t>
            </a:r>
            <a:r>
              <a:rPr lang="it-IT" sz="3800" dirty="0" err="1"/>
              <a:t>Mechanism</a:t>
            </a:r>
            <a:r>
              <a:rPr lang="it-IT" sz="3800" dirty="0"/>
              <a:t> Rating Scales sono scale di valutazione applicabili ai trascritti di materiale clinico (colloqui diagnostici, sedute di psicoterapia). È possibile calcolare:</a:t>
            </a:r>
          </a:p>
          <a:p>
            <a:pPr algn="just"/>
            <a:r>
              <a:rPr lang="it-IT" sz="3800" dirty="0"/>
              <a:t>Il punteggio delle singole difese;</a:t>
            </a:r>
          </a:p>
          <a:p>
            <a:pPr algn="just"/>
            <a:r>
              <a:rPr lang="it-IT" sz="3800" dirty="0"/>
              <a:t>Il punteggio dei livelli difensivi;</a:t>
            </a:r>
          </a:p>
          <a:p>
            <a:pPr algn="just"/>
            <a:r>
              <a:rPr lang="it-IT" sz="3800" dirty="0"/>
              <a:t>Il punteggio globale delle difese.</a:t>
            </a:r>
          </a:p>
          <a:p>
            <a:pPr algn="just"/>
            <a:r>
              <a:rPr lang="it-IT" sz="3800" dirty="0"/>
              <a:t>Il processo di identificazione clinica dei meccanismi di difesa, secondo Perry (2014) si attua in diverse fasi:</a:t>
            </a:r>
          </a:p>
          <a:p>
            <a:pPr algn="just"/>
            <a:r>
              <a:rPr lang="it-IT" sz="3800" dirty="0"/>
              <a:t>Individuare nel contesto del colloquio clinico anomalie o variazioni inattese nell’espressione degli affetti, dei comportamenti e e negli aspetti formali e di contenuto del discorso; variazioni anche lievi nelle comunicazioni verbali e non verbali potrebbero segnalare operazioni difensive per celare o modificare, più o meno inconsapevolmente, a se stesso e agli altri sentimenti, pensieri, desideri, motivazioni inaccettabili o conflittuali. </a:t>
            </a:r>
          </a:p>
          <a:p>
            <a:pPr algn="just"/>
            <a:r>
              <a:rPr lang="it-IT" sz="3800" dirty="0"/>
              <a:t>Fase successiva è l’individuazione della funzione della difesa attivata, che comporta un’attenta riflessione sul significato che essa assume per il soggetto;</a:t>
            </a:r>
          </a:p>
          <a:p>
            <a:pPr algn="just"/>
            <a:r>
              <a:rPr lang="it-IT" sz="3800" dirty="0"/>
              <a:t>La terza fase consiste nell’attribuire al meccanismo di difesa il nome corrispondente in base alle indicazioni del Manuale. </a:t>
            </a:r>
          </a:p>
          <a:p>
            <a:pPr algn="just"/>
            <a:r>
              <a:rPr lang="it-IT" sz="3800" dirty="0"/>
              <a:t>Esiste anche una versione </a:t>
            </a:r>
            <a:r>
              <a:rPr lang="it-IT" sz="3800" dirty="0" err="1"/>
              <a:t>Q</a:t>
            </a:r>
            <a:r>
              <a:rPr lang="it-IT" sz="3800" dirty="0"/>
              <a:t>-sort  che può essere applicata direttamente dal clinico dopo un training e permette di ottenere una valutazione quantitativa e qualitativa del funzionamento difensivo dell’individuo, consentendo di costruire un suo profilo difensivo. </a:t>
            </a:r>
          </a:p>
          <a:p>
            <a:pPr algn="just"/>
            <a:endParaRPr lang="it-IT" dirty="0"/>
          </a:p>
        </p:txBody>
      </p:sp>
    </p:spTree>
    <p:extLst>
      <p:ext uri="{BB962C8B-B14F-4D97-AF65-F5344CB8AC3E}">
        <p14:creationId xmlns:p14="http://schemas.microsoft.com/office/powerpoint/2010/main" val="3923501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2996867-1EE5-8314-F1E7-AAB885CAE04B}"/>
              </a:ext>
            </a:extLst>
          </p:cNvPr>
          <p:cNvSpPr txBox="1"/>
          <p:nvPr/>
        </p:nvSpPr>
        <p:spPr>
          <a:xfrm>
            <a:off x="3808071" y="844952"/>
            <a:ext cx="6956385" cy="5724644"/>
          </a:xfrm>
          <a:prstGeom prst="rect">
            <a:avLst/>
          </a:prstGeom>
          <a:noFill/>
        </p:spPr>
        <p:txBody>
          <a:bodyPr wrap="square" rtlCol="0">
            <a:spAutoFit/>
          </a:bodyPr>
          <a:lstStyle/>
          <a:p>
            <a:pPr marL="285750" indent="-285750">
              <a:buFont typeface="Wingdings" pitchFamily="2" charset="2"/>
              <a:buChar char="ü"/>
            </a:pPr>
            <a:r>
              <a:rPr lang="it-IT" sz="2400" b="1" dirty="0"/>
              <a:t>Le difese psicotiche</a:t>
            </a:r>
          </a:p>
          <a:p>
            <a:pPr marL="285750" indent="-285750" algn="just">
              <a:buFont typeface="Arial" panose="020B0604020202020204" pitchFamily="34" charset="0"/>
              <a:buChar char="•"/>
            </a:pPr>
            <a:r>
              <a:rPr lang="it-IT" dirty="0"/>
              <a:t>L’uso del termine «psicotico» è usato per definire una modalità di funzionamento che caratterizza individui  che non necessariamente presentano disturbi psicotici riconducibili alle categorie diagnostiche del DSM. Infatti difese psicotiche compaiono in pazienti che manifestano sintomi psicotici nell’ambito di disturbi bipolari, depressivi e dello spettro della schizofrenia, ma anche in alcune occasioni e </a:t>
            </a:r>
            <a:r>
              <a:rPr lang="it-IT" b="1" u="sng" dirty="0"/>
              <a:t>con modalità più episodiche</a:t>
            </a:r>
            <a:r>
              <a:rPr lang="it-IT" b="1" dirty="0"/>
              <a:t> </a:t>
            </a:r>
            <a:r>
              <a:rPr lang="it-IT" dirty="0"/>
              <a:t>in pazienti con gravi disturbi della personalità. </a:t>
            </a:r>
          </a:p>
          <a:p>
            <a:pPr marL="285750" indent="-285750" algn="just">
              <a:buFont typeface="Arial" panose="020B0604020202020204" pitchFamily="34" charset="0"/>
              <a:buChar char="•"/>
            </a:pPr>
            <a:r>
              <a:rPr lang="it-IT" b="1" dirty="0"/>
              <a:t>Il diniego psicotico o negazione maggiore </a:t>
            </a:r>
            <a:r>
              <a:rPr lang="it-IT" dirty="0"/>
              <a:t>implica il completo disconoscimento di aspetti sensoriali-percettivi, ideati ed emotivi di un’esperienza dolorosa o minacciosa per il soggetto, connesse ad angosce terrifiche e troppo intense da contenere ed elaborare.</a:t>
            </a:r>
          </a:p>
          <a:p>
            <a:pPr marL="285750" indent="-285750" algn="just">
              <a:buFont typeface="Arial" panose="020B0604020202020204" pitchFamily="34" charset="0"/>
              <a:buChar char="•"/>
            </a:pPr>
            <a:r>
              <a:rPr lang="it-IT" b="1" dirty="0"/>
              <a:t>La distorsione psicotica </a:t>
            </a:r>
            <a:r>
              <a:rPr lang="it-IT" dirty="0"/>
              <a:t>comporta una massiccia alterazione e compromissione dell’esame di realtà. Il soggetto trasforma e rimodella la realtà sulla base dei suoi bisogni per renderla più tollerabile. Questa difesa include convinzioni </a:t>
            </a:r>
            <a:r>
              <a:rPr lang="it-IT" dirty="0" err="1"/>
              <a:t>megalomaniche</a:t>
            </a:r>
            <a:r>
              <a:rPr lang="it-IT" dirty="0"/>
              <a:t> che possono esprimersi attraverso allucinazioni e deliri che soddisfano sentimenti di superiorità. Il soggetto tende ad agire e a comportarsi in conformità con la nuova realtà che ha costruito.</a:t>
            </a:r>
          </a:p>
        </p:txBody>
      </p:sp>
    </p:spTree>
    <p:extLst>
      <p:ext uri="{BB962C8B-B14F-4D97-AF65-F5344CB8AC3E}">
        <p14:creationId xmlns:p14="http://schemas.microsoft.com/office/powerpoint/2010/main" val="2489588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C50A5077-9C5E-05C8-5566-0140BDFA01A4}"/>
              </a:ext>
            </a:extLst>
          </p:cNvPr>
          <p:cNvSpPr>
            <a:spLocks noGrp="1"/>
          </p:cNvSpPr>
          <p:nvPr>
            <p:ph type="body" idx="1"/>
          </p:nvPr>
        </p:nvSpPr>
        <p:spPr>
          <a:xfrm>
            <a:off x="3727048" y="868101"/>
            <a:ext cx="7474352" cy="5127585"/>
          </a:xfrm>
        </p:spPr>
        <p:txBody>
          <a:bodyPr>
            <a:normAutofit lnSpcReduction="10000"/>
          </a:bodyPr>
          <a:lstStyle/>
          <a:p>
            <a:pPr marL="342900" indent="-342900" algn="just">
              <a:buFont typeface="Arial" panose="020B0604020202020204" pitchFamily="34" charset="0"/>
              <a:buChar char="•"/>
            </a:pPr>
            <a:r>
              <a:rPr lang="it-IT" b="1" dirty="0"/>
              <a:t>La proiezione delirante</a:t>
            </a:r>
            <a:r>
              <a:rPr lang="it-IT" dirty="0"/>
              <a:t>: il soggetto affronta una fonte di stress interna o esterna attribuendo bisogni, sentimenti, pensieri propri ad un oggetto della realtà esterna che diventa una parte di sé. Nella proiezione delirante, l’esame di realtà non è mai mantenuto (ad es., un paziente con psicosi depressiva può affermare che il diavolo gli sta divorando il cuore).</a:t>
            </a:r>
          </a:p>
          <a:p>
            <a:pPr marL="342900" indent="-342900" algn="just">
              <a:buFont typeface="Arial" panose="020B0604020202020204" pitchFamily="34" charset="0"/>
              <a:buChar char="•"/>
            </a:pPr>
            <a:r>
              <a:rPr lang="it-IT" dirty="0"/>
              <a:t>Alcuni modelli teorico clinici di orientamento psicodinamico annoverano anche la scissione e l’identificazione proiettiva di solito associate all’area borderline ma che hanno importanza anche nelle psicosi. </a:t>
            </a:r>
          </a:p>
          <a:p>
            <a:pPr marL="342900" indent="-342900" algn="just">
              <a:buFont typeface="Arial" panose="020B0604020202020204" pitchFamily="34" charset="0"/>
              <a:buChar char="•"/>
            </a:pPr>
            <a:r>
              <a:rPr lang="it-IT" dirty="0"/>
              <a:t>Altri meccanismi di difesa psicotici in letteratura: l’animazione, la </a:t>
            </a:r>
            <a:r>
              <a:rPr lang="it-IT" dirty="0" err="1"/>
              <a:t>deanimazione</a:t>
            </a:r>
            <a:r>
              <a:rPr lang="it-IT" dirty="0"/>
              <a:t>, la frammentazione, la fusione e il congelamento motorio. Esiste in letteratura anche una scala di valutazione dei meccanismi di difesa psicotici da utilizzare in combinazione con le Defense </a:t>
            </a:r>
            <a:r>
              <a:rPr lang="it-IT" dirty="0" err="1"/>
              <a:t>Mechanism</a:t>
            </a:r>
            <a:r>
              <a:rPr lang="it-IT" dirty="0"/>
              <a:t> Rating Scales da Vaillant e Perry. </a:t>
            </a:r>
          </a:p>
        </p:txBody>
      </p:sp>
    </p:spTree>
    <p:extLst>
      <p:ext uri="{BB962C8B-B14F-4D97-AF65-F5344CB8AC3E}">
        <p14:creationId xmlns:p14="http://schemas.microsoft.com/office/powerpoint/2010/main" val="323933865"/>
      </p:ext>
    </p:extLst>
  </p:cSld>
  <p:clrMapOvr>
    <a:masterClrMapping/>
  </p:clrMapOvr>
</p:sld>
</file>

<file path=ppt/theme/theme1.xml><?xml version="1.0" encoding="utf-8"?>
<a:theme xmlns:a="http://schemas.openxmlformats.org/drawingml/2006/main" name="Cornic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Cornice</Template>
  <TotalTime>60</TotalTime>
  <Words>835</Words>
  <Application>Microsoft Macintosh PowerPoint</Application>
  <PresentationFormat>Widescreen</PresentationFormat>
  <Paragraphs>29</Paragraphs>
  <Slides>4</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4</vt:i4>
      </vt:variant>
    </vt:vector>
  </HeadingPairs>
  <TitlesOfParts>
    <vt:vector size="12" baseType="lpstr">
      <vt:lpstr>Arial</vt:lpstr>
      <vt:lpstr>Calibri</vt:lpstr>
      <vt:lpstr>Century Gothic</vt:lpstr>
      <vt:lpstr>Corbel</vt:lpstr>
      <vt:lpstr>Wingdings</vt:lpstr>
      <vt:lpstr>Wingdings 2</vt:lpstr>
      <vt:lpstr>Wingdings 3</vt:lpstr>
      <vt:lpstr>Cornice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Loredana Lucarelli</dc:creator>
  <cp:lastModifiedBy>Loredana Lucarelli</cp:lastModifiedBy>
  <cp:revision>11</cp:revision>
  <dcterms:created xsi:type="dcterms:W3CDTF">2023-05-17T07:47:46Z</dcterms:created>
  <dcterms:modified xsi:type="dcterms:W3CDTF">2024-05-06T13:24:36Z</dcterms:modified>
</cp:coreProperties>
</file>