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9" r:id="rId7"/>
    <p:sldId id="268" r:id="rId8"/>
    <p:sldId id="261" r:id="rId9"/>
    <p:sldId id="262" r:id="rId10"/>
    <p:sldId id="263" r:id="rId11"/>
    <p:sldId id="264" r:id="rId12"/>
    <p:sldId id="265" r:id="rId13"/>
    <p:sldId id="266" r:id="rId14"/>
    <p:sldId id="267"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755"/>
  </p:normalViewPr>
  <p:slideViewPr>
    <p:cSldViewPr snapToGrid="0">
      <p:cViewPr varScale="1">
        <p:scale>
          <a:sx n="111" d="100"/>
          <a:sy n="111" d="100"/>
        </p:scale>
        <p:origin x="6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5/7/24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5/7/24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88A6D2-F15C-83BF-3976-ACA5910C4F0D}"/>
              </a:ext>
            </a:extLst>
          </p:cNvPr>
          <p:cNvSpPr>
            <a:spLocks noGrp="1"/>
          </p:cNvSpPr>
          <p:nvPr>
            <p:ph type="ctrTitle"/>
          </p:nvPr>
        </p:nvSpPr>
        <p:spPr/>
        <p:txBody>
          <a:bodyPr>
            <a:normAutofit/>
          </a:bodyPr>
          <a:lstStyle/>
          <a:p>
            <a:r>
              <a:rPr lang="it-IT" sz="3200" dirty="0"/>
              <a:t>Personalità e Trauma</a:t>
            </a:r>
            <a:br>
              <a:rPr lang="it-IT" sz="3200" dirty="0"/>
            </a:br>
            <a:r>
              <a:rPr lang="it-IT" sz="3200" dirty="0"/>
              <a:t>Prof. Loredana Lucarelli</a:t>
            </a:r>
            <a:br>
              <a:rPr lang="it-IT" sz="3200" dirty="0"/>
            </a:br>
            <a:r>
              <a:rPr lang="it-IT" sz="3200" dirty="0"/>
              <a:t>Psicopatologia dinamica nel ciclo di vita</a:t>
            </a:r>
          </a:p>
        </p:txBody>
      </p:sp>
    </p:spTree>
    <p:extLst>
      <p:ext uri="{BB962C8B-B14F-4D97-AF65-F5344CB8AC3E}">
        <p14:creationId xmlns:p14="http://schemas.microsoft.com/office/powerpoint/2010/main" val="937336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A917D1-41AC-7597-6A7A-C2D84F0E46C8}"/>
              </a:ext>
            </a:extLst>
          </p:cNvPr>
          <p:cNvSpPr>
            <a:spLocks noGrp="1"/>
          </p:cNvSpPr>
          <p:nvPr>
            <p:ph type="title"/>
          </p:nvPr>
        </p:nvSpPr>
        <p:spPr>
          <a:xfrm>
            <a:off x="2589213" y="624110"/>
            <a:ext cx="8915400" cy="556508"/>
          </a:xfrm>
        </p:spPr>
        <p:txBody>
          <a:bodyPr>
            <a:normAutofit fontScale="90000"/>
          </a:bodyPr>
          <a:lstStyle/>
          <a:p>
            <a:r>
              <a:rPr lang="it-IT" sz="2800" dirty="0"/>
              <a:t>Attaccamento disorganizzato e personalità borderline</a:t>
            </a:r>
          </a:p>
        </p:txBody>
      </p:sp>
      <p:sp>
        <p:nvSpPr>
          <p:cNvPr id="3" name="Segnaposto contenuto 2">
            <a:extLst>
              <a:ext uri="{FF2B5EF4-FFF2-40B4-BE49-F238E27FC236}">
                <a16:creationId xmlns:a16="http://schemas.microsoft.com/office/drawing/2014/main" id="{FE27CD09-FD07-C92C-E6A3-A3ECDAABA2D3}"/>
              </a:ext>
            </a:extLst>
          </p:cNvPr>
          <p:cNvSpPr>
            <a:spLocks noGrp="1"/>
          </p:cNvSpPr>
          <p:nvPr>
            <p:ph idx="1"/>
          </p:nvPr>
        </p:nvSpPr>
        <p:spPr>
          <a:xfrm>
            <a:off x="2589212" y="1342663"/>
            <a:ext cx="8915400" cy="4803494"/>
          </a:xfrm>
        </p:spPr>
        <p:txBody>
          <a:bodyPr/>
          <a:lstStyle/>
          <a:p>
            <a:pPr algn="just"/>
            <a:r>
              <a:rPr lang="it-IT" dirty="0"/>
              <a:t>Molte ricerche empiriche nella letteratura dimostrano nell’infanzia delle personalità borderline la ricorrenza di episodi e/o ambienti traumatici (</a:t>
            </a:r>
            <a:r>
              <a:rPr lang="it-IT" dirty="0" err="1"/>
              <a:t>Gabbard</a:t>
            </a:r>
            <a:r>
              <a:rPr lang="it-IT" dirty="0"/>
              <a:t>, 2020)</a:t>
            </a:r>
          </a:p>
          <a:p>
            <a:pPr algn="just"/>
            <a:r>
              <a:rPr lang="it-IT" dirty="0"/>
              <a:t>Secondo Giovanni Liotti (1999), la disorganizzazione dell’attaccamento </a:t>
            </a:r>
            <a:r>
              <a:rPr lang="it-IT" b="1" dirty="0"/>
              <a:t>comporterebbe tanto una rappresentazione molteplice e scissa di sé e della figura di attaccamento quanto un deficit metacognitivo che rende difficile la regolazione delle emozioni</a:t>
            </a:r>
            <a:r>
              <a:rPr lang="it-IT" dirty="0"/>
              <a:t>. La situazione relazionale che conduce alla disorganizzazione può essere considerata come un trauma relazionale precoce in cui il bambino assorbe gli affetti negativi che </a:t>
            </a:r>
            <a:r>
              <a:rPr lang="it-IT" b="1" dirty="0"/>
              <a:t>l’adulto genitore spaventante trasmette in maniera continua e inconsapevole, spesso conseguenti alla sofferenza connessa a memorie traumatiche irrisolte del genitore</a:t>
            </a:r>
            <a:r>
              <a:rPr lang="it-IT" dirty="0"/>
              <a:t>. L’attivazione del sistema di attaccamento tende ad evocare emozioni di paura e collera nel caregiver, proprio quando questi dovrebbe fornire accudimento al piccolo.</a:t>
            </a:r>
          </a:p>
        </p:txBody>
      </p:sp>
    </p:spTree>
    <p:extLst>
      <p:ext uri="{BB962C8B-B14F-4D97-AF65-F5344CB8AC3E}">
        <p14:creationId xmlns:p14="http://schemas.microsoft.com/office/powerpoint/2010/main" val="2884186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C6126C-6CDB-7CE4-9631-0749CE1E0628}"/>
              </a:ext>
            </a:extLst>
          </p:cNvPr>
          <p:cNvSpPr>
            <a:spLocks noGrp="1"/>
          </p:cNvSpPr>
          <p:nvPr>
            <p:ph type="title"/>
          </p:nvPr>
        </p:nvSpPr>
        <p:spPr>
          <a:xfrm>
            <a:off x="2870522" y="208345"/>
            <a:ext cx="8634090" cy="509286"/>
          </a:xfrm>
        </p:spPr>
        <p:txBody>
          <a:bodyPr>
            <a:normAutofit fontScale="90000"/>
          </a:bodyPr>
          <a:lstStyle/>
          <a:p>
            <a:r>
              <a:rPr lang="it-IT" sz="2800" dirty="0"/>
              <a:t>Il disturbo da stress post-traumatico - DPTS</a:t>
            </a:r>
          </a:p>
        </p:txBody>
      </p:sp>
      <p:sp>
        <p:nvSpPr>
          <p:cNvPr id="3" name="Segnaposto contenuto 2">
            <a:extLst>
              <a:ext uri="{FF2B5EF4-FFF2-40B4-BE49-F238E27FC236}">
                <a16:creationId xmlns:a16="http://schemas.microsoft.com/office/drawing/2014/main" id="{DCBE7DC5-DB44-2A09-F3EF-CDB5EF07E728}"/>
              </a:ext>
            </a:extLst>
          </p:cNvPr>
          <p:cNvSpPr>
            <a:spLocks noGrp="1"/>
          </p:cNvSpPr>
          <p:nvPr>
            <p:ph idx="1"/>
          </p:nvPr>
        </p:nvSpPr>
        <p:spPr>
          <a:xfrm>
            <a:off x="2199190" y="717631"/>
            <a:ext cx="9305422" cy="5787341"/>
          </a:xfrm>
        </p:spPr>
        <p:txBody>
          <a:bodyPr>
            <a:normAutofit fontScale="85000" lnSpcReduction="10000"/>
          </a:bodyPr>
          <a:lstStyle/>
          <a:p>
            <a:pPr algn="just"/>
            <a:r>
              <a:rPr lang="it-IT" dirty="0"/>
              <a:t>Diversamente dai Disturbi di Personalità che, in linea generale, hanno hanno radici nella storia temperamentale, ambientale, psichica e relazionale dell’individuo, il DPTS è un disturbo che ha una causa esterna evidente (un evento macroscopicamente traumatico), per cui i fattori di personalità assumono una rilevanza minore. Tuttavia diversi Autori ritengono che la personalità incida sul DPTS in diversi modi, influenzando sia la vulnerabilità dell’individuo a sviluppare il DPTS, sia il decorso e l’espressione del DPTS. </a:t>
            </a:r>
          </a:p>
          <a:p>
            <a:pPr algn="just"/>
            <a:r>
              <a:rPr lang="it-IT" dirty="0"/>
              <a:t>Tabella 5.3 del testo: Studio dei Criteri del DSM-5 per la diagnosi di DPTS applicabili agli adulti, agli adolescenti e ai bambini dopo i 6 anni di età.</a:t>
            </a:r>
          </a:p>
          <a:p>
            <a:pPr algn="just"/>
            <a:r>
              <a:rPr lang="it-IT" dirty="0"/>
              <a:t>È importante sottolineare nel Criterio A. la specificazione tra: esperienza diretta e esperienza assistita, e le alterazioni negative di pensieri, emozioni e della reattività in generale e aumento dell’</a:t>
            </a:r>
            <a:r>
              <a:rPr lang="it-IT" dirty="0" err="1"/>
              <a:t>arousal</a:t>
            </a:r>
            <a:r>
              <a:rPr lang="it-IT" dirty="0"/>
              <a:t>. </a:t>
            </a:r>
          </a:p>
          <a:p>
            <a:pPr algn="just"/>
            <a:r>
              <a:rPr lang="it-IT" dirty="0"/>
              <a:t>Il DSM-5 propone un set di criteri distinto per i bambini in età prescolare. Per i bambini e gli adulti è previsto un sottotipo di DPTS con una prevalenza di sintomi dissociativi (depersonalizzazione e derealizzazione). </a:t>
            </a:r>
          </a:p>
          <a:p>
            <a:pPr algn="just"/>
            <a:r>
              <a:rPr lang="it-IT" dirty="0"/>
              <a:t>Un limite importante del DSM-5 è che non prende in adeguata considerazione gli effetti a lungo termine del trauma, i quali possono essere notevolmente influenzati dalla risposta ambientale e dalla presenza di fattori protettivi come messo in luce da Van </a:t>
            </a:r>
            <a:r>
              <a:rPr lang="it-IT" dirty="0" err="1"/>
              <a:t>der</a:t>
            </a:r>
            <a:r>
              <a:rPr lang="it-IT" dirty="0"/>
              <a:t> </a:t>
            </a:r>
            <a:r>
              <a:rPr lang="it-IT" dirty="0" err="1"/>
              <a:t>Kolk</a:t>
            </a:r>
            <a:r>
              <a:rPr lang="it-IT" dirty="0"/>
              <a:t> (1996), come ad es., le alterazioni nella regolazione delle emozioni e del comportamento, le alterazioni della percezione di sé, i disturbi relazionali, le alterazioni nei significati personali (disperazione e senso di </a:t>
            </a:r>
            <a:r>
              <a:rPr lang="it-IT" dirty="0" err="1"/>
              <a:t>inaiutabilità</a:t>
            </a:r>
            <a:r>
              <a:rPr lang="it-IT" dirty="0"/>
              <a:t>, visione negativa di sé ecc.</a:t>
            </a:r>
          </a:p>
          <a:p>
            <a:pPr algn="just"/>
            <a:r>
              <a:rPr lang="it-IT" dirty="0"/>
              <a:t>È anche </a:t>
            </a:r>
            <a:r>
              <a:rPr lang="it-IT" b="1" u="sng" dirty="0"/>
              <a:t>necessario </a:t>
            </a:r>
            <a:r>
              <a:rPr lang="it-IT" dirty="0"/>
              <a:t>sottolineare quanto siano insufficienti i criteri diagnostici proposti dal DSM nel rilevare i disturbi post-traumatici non riconducibili al DPTS. Per questo motivo, alcuni clinici e ricercatori (ad es., tra i più noti Van </a:t>
            </a:r>
            <a:r>
              <a:rPr lang="it-IT" dirty="0" err="1"/>
              <a:t>der</a:t>
            </a:r>
            <a:r>
              <a:rPr lang="it-IT" dirty="0"/>
              <a:t> </a:t>
            </a:r>
            <a:r>
              <a:rPr lang="it-IT" dirty="0" err="1"/>
              <a:t>Kolk</a:t>
            </a:r>
            <a:r>
              <a:rPr lang="it-IT" dirty="0"/>
              <a:t>) hanno proposto la </a:t>
            </a:r>
            <a:r>
              <a:rPr lang="it-IT" b="1" dirty="0"/>
              <a:t>diagnosi di Disturbo Post-traumatico complesso.</a:t>
            </a:r>
            <a:endParaRPr lang="it-IT" b="1" u="sng" dirty="0"/>
          </a:p>
          <a:p>
            <a:pPr algn="just"/>
            <a:endParaRPr lang="it-IT" dirty="0"/>
          </a:p>
        </p:txBody>
      </p:sp>
    </p:spTree>
    <p:extLst>
      <p:ext uri="{BB962C8B-B14F-4D97-AF65-F5344CB8AC3E}">
        <p14:creationId xmlns:p14="http://schemas.microsoft.com/office/powerpoint/2010/main" val="190560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BD516D-0E39-7F1F-D24D-870BFE639C34}"/>
              </a:ext>
            </a:extLst>
          </p:cNvPr>
          <p:cNvSpPr>
            <a:spLocks noGrp="1"/>
          </p:cNvSpPr>
          <p:nvPr>
            <p:ph type="title"/>
          </p:nvPr>
        </p:nvSpPr>
        <p:spPr>
          <a:xfrm>
            <a:off x="2789499" y="624110"/>
            <a:ext cx="8715113" cy="834300"/>
          </a:xfrm>
        </p:spPr>
        <p:txBody>
          <a:bodyPr>
            <a:normAutofit/>
          </a:bodyPr>
          <a:lstStyle/>
          <a:p>
            <a:r>
              <a:rPr lang="it-IT" sz="2400" b="1" dirty="0"/>
              <a:t>Disturbo post-traumatico complesso</a:t>
            </a:r>
          </a:p>
        </p:txBody>
      </p:sp>
      <p:sp>
        <p:nvSpPr>
          <p:cNvPr id="3" name="Segnaposto contenuto 2">
            <a:extLst>
              <a:ext uri="{FF2B5EF4-FFF2-40B4-BE49-F238E27FC236}">
                <a16:creationId xmlns:a16="http://schemas.microsoft.com/office/drawing/2014/main" id="{8C210A1B-B226-9105-5DEE-A62B630AA470}"/>
              </a:ext>
            </a:extLst>
          </p:cNvPr>
          <p:cNvSpPr>
            <a:spLocks noGrp="1"/>
          </p:cNvSpPr>
          <p:nvPr>
            <p:ph idx="1"/>
          </p:nvPr>
        </p:nvSpPr>
        <p:spPr>
          <a:xfrm>
            <a:off x="2141317" y="1342663"/>
            <a:ext cx="9363296" cy="4745621"/>
          </a:xfrm>
        </p:spPr>
        <p:txBody>
          <a:bodyPr>
            <a:normAutofit lnSpcReduction="10000"/>
          </a:bodyPr>
          <a:lstStyle/>
          <a:p>
            <a:pPr algn="just"/>
            <a:r>
              <a:rPr lang="it-IT" sz="2400" dirty="0"/>
              <a:t>Diversamente dai traumi singoli, i </a:t>
            </a:r>
            <a:r>
              <a:rPr lang="it-IT" sz="2400" b="1" dirty="0"/>
              <a:t>«traumi complessi» </a:t>
            </a:r>
            <a:r>
              <a:rPr lang="it-IT" sz="2400" u="sng" dirty="0"/>
              <a:t>si ripetono nel tempo</a:t>
            </a:r>
            <a:r>
              <a:rPr lang="it-IT" sz="2400" dirty="0"/>
              <a:t> e in genere sono di natura interpersonale (ad es., gli abusi e i maltrattamenti). Possono avere un impatto determinante se avvengono in età evolutiva, forgiando la personalità e causando un’alterazione dell’identità e una dissociazione tra gli stati dell’Io. In quest’ultimo caso verrebbe maggiormente sottolineata la sua similarità con il disturbo borderline di personalità, fermo restando che rispetto al borderline, il post-traumatico sarebbe caratterizzato da una maggiore evidenza dei sintomi dissociativi e dalla maggiore rilevanza che le storie traumatiche possono assumere in fase anamnestica</a:t>
            </a:r>
            <a:r>
              <a:rPr lang="it-IT" dirty="0"/>
              <a:t>. </a:t>
            </a:r>
          </a:p>
        </p:txBody>
      </p:sp>
    </p:spTree>
    <p:extLst>
      <p:ext uri="{BB962C8B-B14F-4D97-AF65-F5344CB8AC3E}">
        <p14:creationId xmlns:p14="http://schemas.microsoft.com/office/powerpoint/2010/main" val="3993053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B631AD-36CF-F5F7-BEB8-31724EDD87F0}"/>
              </a:ext>
            </a:extLst>
          </p:cNvPr>
          <p:cNvSpPr>
            <a:spLocks noGrp="1"/>
          </p:cNvSpPr>
          <p:nvPr>
            <p:ph type="title"/>
          </p:nvPr>
        </p:nvSpPr>
        <p:spPr>
          <a:xfrm>
            <a:off x="2673753" y="196770"/>
            <a:ext cx="8830860" cy="750008"/>
          </a:xfrm>
        </p:spPr>
        <p:txBody>
          <a:bodyPr>
            <a:normAutofit/>
          </a:bodyPr>
          <a:lstStyle/>
          <a:p>
            <a:r>
              <a:rPr lang="it-IT" sz="2800" b="1" dirty="0"/>
              <a:t>Dissociazione </a:t>
            </a:r>
            <a:r>
              <a:rPr lang="it-IT" sz="2800" b="1" dirty="0" err="1"/>
              <a:t>peritraumatica</a:t>
            </a:r>
            <a:endParaRPr lang="it-IT" sz="2800" b="1" dirty="0"/>
          </a:p>
        </p:txBody>
      </p:sp>
      <p:sp>
        <p:nvSpPr>
          <p:cNvPr id="3" name="Segnaposto contenuto 2">
            <a:extLst>
              <a:ext uri="{FF2B5EF4-FFF2-40B4-BE49-F238E27FC236}">
                <a16:creationId xmlns:a16="http://schemas.microsoft.com/office/drawing/2014/main" id="{21332575-A87D-D493-171D-2A8A3ACA0B86}"/>
              </a:ext>
            </a:extLst>
          </p:cNvPr>
          <p:cNvSpPr>
            <a:spLocks noGrp="1"/>
          </p:cNvSpPr>
          <p:nvPr>
            <p:ph idx="1"/>
          </p:nvPr>
        </p:nvSpPr>
        <p:spPr>
          <a:xfrm>
            <a:off x="2083442" y="946778"/>
            <a:ext cx="9630137" cy="5714452"/>
          </a:xfrm>
        </p:spPr>
        <p:txBody>
          <a:bodyPr>
            <a:normAutofit fontScale="92500" lnSpcReduction="20000"/>
          </a:bodyPr>
          <a:lstStyle/>
          <a:p>
            <a:pPr algn="just"/>
            <a:r>
              <a:rPr lang="it-IT" dirty="0"/>
              <a:t>Si definisce </a:t>
            </a:r>
            <a:r>
              <a:rPr lang="it-IT" b="1" dirty="0"/>
              <a:t>Dissociazione</a:t>
            </a:r>
            <a:r>
              <a:rPr lang="it-IT" dirty="0"/>
              <a:t> uno stato in cui il soggetto subisce un’alterazione più o meno temporanea delle normali funzioni integrative come identità, memoria, coscienza, percezione dell’ambiente circostante. </a:t>
            </a:r>
          </a:p>
          <a:p>
            <a:pPr algn="just"/>
            <a:r>
              <a:rPr lang="it-IT" dirty="0"/>
              <a:t>I fenomeni dissociativi possono essere disposti lungo un continuum di intensità che riflette un ampio spettro di esperienze e/o di sintomi (sognare ad occhi aperti, attraversare brevi momenti di distacco dalla realtà. presenti nella vita di noi tutti), all’altro estremo condizioni patologiche connotate dal collasso delle funzioni integrative dell’Io.</a:t>
            </a:r>
          </a:p>
          <a:p>
            <a:pPr algn="just"/>
            <a:r>
              <a:rPr lang="it-IT" dirty="0"/>
              <a:t>Soprattutto per il bambino traumatizzato, la dissociazione costituisce l’unica via di fuga contro stati acuti di dolore fisico ed emotivo. Grazie a questo processo, pensieri, sentimenti, ricordi e percezioni delle esperienze traumatiche vengono separati psicologicamente, consentendo alla vittima di funzionare «come se» il trauma non fosse avvenuto.</a:t>
            </a:r>
          </a:p>
          <a:p>
            <a:pPr algn="just"/>
            <a:r>
              <a:rPr lang="it-IT" dirty="0"/>
              <a:t>Benché anche la rimozione serva ad eludere un elemento conflittuale, è importante distinguerla dalla dissociazione che è una frattura verticale che divide la coscienza in due o più parti allo scopo di proteggere la mente da un’ansia insostenibile. Come sottolinea Philip </a:t>
            </a:r>
            <a:r>
              <a:rPr lang="it-IT" dirty="0" err="1"/>
              <a:t>Bromberg</a:t>
            </a:r>
            <a:r>
              <a:rPr lang="it-IT" dirty="0"/>
              <a:t> (2006), la dissociazione non rinnega i contenuti mentali, ma aliena l’individuo da aspetti del Sé incompatibili perché il conflitto è intollerabile non limitandosi ad essere inaccettabile o perturbante.</a:t>
            </a:r>
          </a:p>
          <a:p>
            <a:pPr algn="just"/>
            <a:r>
              <a:rPr lang="it-IT" dirty="0"/>
              <a:t>È importante anche distinguere la dissociazione dalla scissione (tipico meccanismo di difesa dell’organizzazione borderline di personalità) che riguarda l’incapacità di integrare aspetti complessi e contradditori. Scissione e dissociazione spesso operano insieme al fine di proteggere l’Io, tenendo attivamente separate esperienze contradditorie del Sé  e delle altre persone significative-</a:t>
            </a:r>
          </a:p>
        </p:txBody>
      </p:sp>
    </p:spTree>
    <p:extLst>
      <p:ext uri="{BB962C8B-B14F-4D97-AF65-F5344CB8AC3E}">
        <p14:creationId xmlns:p14="http://schemas.microsoft.com/office/powerpoint/2010/main" val="4276476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51E7A5-2B24-518B-12B4-C9A541B90DFB}"/>
              </a:ext>
            </a:extLst>
          </p:cNvPr>
          <p:cNvSpPr>
            <a:spLocks noGrp="1"/>
          </p:cNvSpPr>
          <p:nvPr>
            <p:ph type="title"/>
          </p:nvPr>
        </p:nvSpPr>
        <p:spPr>
          <a:xfrm>
            <a:off x="2589212" y="428263"/>
            <a:ext cx="8915401" cy="752355"/>
          </a:xfrm>
        </p:spPr>
        <p:txBody>
          <a:bodyPr>
            <a:normAutofit/>
          </a:bodyPr>
          <a:lstStyle/>
          <a:p>
            <a:r>
              <a:rPr lang="it-IT" sz="2800" dirty="0"/>
              <a:t>Dissociazione </a:t>
            </a:r>
            <a:r>
              <a:rPr lang="it-IT" sz="2800" dirty="0" err="1"/>
              <a:t>peritraumatica</a:t>
            </a:r>
            <a:r>
              <a:rPr lang="it-IT" sz="2800" dirty="0"/>
              <a:t> (</a:t>
            </a:r>
            <a:r>
              <a:rPr lang="it-IT" sz="2800" dirty="0" err="1"/>
              <a:t>cont</a:t>
            </a:r>
            <a:r>
              <a:rPr lang="it-IT" sz="2800" dirty="0"/>
              <a:t>.)</a:t>
            </a:r>
          </a:p>
        </p:txBody>
      </p:sp>
      <p:sp>
        <p:nvSpPr>
          <p:cNvPr id="3" name="Segnaposto contenuto 2">
            <a:extLst>
              <a:ext uri="{FF2B5EF4-FFF2-40B4-BE49-F238E27FC236}">
                <a16:creationId xmlns:a16="http://schemas.microsoft.com/office/drawing/2014/main" id="{C214046A-7218-1D6A-C443-6C96B9974F60}"/>
              </a:ext>
            </a:extLst>
          </p:cNvPr>
          <p:cNvSpPr>
            <a:spLocks noGrp="1"/>
          </p:cNvSpPr>
          <p:nvPr>
            <p:ph idx="1"/>
          </p:nvPr>
        </p:nvSpPr>
        <p:spPr>
          <a:xfrm>
            <a:off x="2589212" y="1053295"/>
            <a:ext cx="8742404" cy="5376441"/>
          </a:xfrm>
        </p:spPr>
        <p:txBody>
          <a:bodyPr>
            <a:normAutofit fontScale="92500" lnSpcReduction="10000"/>
          </a:bodyPr>
          <a:lstStyle/>
          <a:p>
            <a:pPr algn="just"/>
            <a:r>
              <a:rPr lang="it-IT" dirty="0"/>
              <a:t>Secondo </a:t>
            </a:r>
            <a:r>
              <a:rPr lang="it-IT" dirty="0" err="1"/>
              <a:t>Bromberg</a:t>
            </a:r>
            <a:r>
              <a:rPr lang="it-IT" dirty="0"/>
              <a:t>, la dissociazione va ben oltre il ruolo di difesa, essa svolge un’importante funzione organizzatrice, conferendo al Sé un’illusione di integrità. Se tutto procede bene, l’individuo può sentirsi e mostrarsi coerente pur essendo costituito da Sé molteplici e differenti; la salute non consiste, secondo </a:t>
            </a:r>
            <a:r>
              <a:rPr lang="it-IT" dirty="0" err="1"/>
              <a:t>Bromberg</a:t>
            </a:r>
            <a:r>
              <a:rPr lang="it-IT" dirty="0"/>
              <a:t> nell’integrazione, piuttosto la capacità di sentirsi uno in molti. </a:t>
            </a:r>
          </a:p>
          <a:p>
            <a:pPr algn="just"/>
            <a:r>
              <a:rPr lang="it-IT" dirty="0"/>
              <a:t>Nel caso in cui l’individuo sia stato sottoposto ad esperienze traumatiche, soprattutto nel corso dello sviluppo, avviene una cronicizzazione dell’utilizzo della dissociazione al fine di isolare gli affetti connessi. La dissociazione perde allora la funzione adattiva e gli stati del Sé si separano rigidamente perdendo possibilità di creare coerenza e senso di unione tra stati del Sé anche differenti. </a:t>
            </a:r>
          </a:p>
          <a:p>
            <a:pPr algn="just"/>
            <a:r>
              <a:rPr lang="it-IT" dirty="0"/>
              <a:t>Da un punto di vista epidemiologico, la quasi totalità degli individui che sviluppano un disturbo dissociativo ha storie documentate di traumi </a:t>
            </a:r>
            <a:r>
              <a:rPr lang="it-IT" dirty="0" err="1"/>
              <a:t>ripetutu</a:t>
            </a:r>
            <a:r>
              <a:rPr lang="it-IT" dirty="0"/>
              <a:t> ed estremi avvenuti perlopiù prima dei 9 anni. </a:t>
            </a:r>
          </a:p>
          <a:p>
            <a:pPr algn="just"/>
            <a:r>
              <a:rPr lang="it-IT" dirty="0"/>
              <a:t>A prescindere da trascuratezza e abusi avvenuti nell’infanzia, uno stile relazionale dei genitori che induca un attaccamento disorganizzato nel bambino è altamente predittivo di sintomatologia dissociativa in vari stadi dello sviluppo, adolescenza e prima età adulta compresi. </a:t>
            </a:r>
          </a:p>
        </p:txBody>
      </p:sp>
    </p:spTree>
    <p:extLst>
      <p:ext uri="{BB962C8B-B14F-4D97-AF65-F5344CB8AC3E}">
        <p14:creationId xmlns:p14="http://schemas.microsoft.com/office/powerpoint/2010/main" val="2870149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22D003-8325-815D-9022-FF393FCA2996}"/>
              </a:ext>
            </a:extLst>
          </p:cNvPr>
          <p:cNvSpPr>
            <a:spLocks noGrp="1"/>
          </p:cNvSpPr>
          <p:nvPr>
            <p:ph type="title"/>
          </p:nvPr>
        </p:nvSpPr>
        <p:spPr>
          <a:xfrm>
            <a:off x="2673752" y="335667"/>
            <a:ext cx="8830862" cy="486136"/>
          </a:xfrm>
        </p:spPr>
        <p:txBody>
          <a:bodyPr>
            <a:normAutofit fontScale="90000"/>
          </a:bodyPr>
          <a:lstStyle/>
          <a:p>
            <a:r>
              <a:rPr lang="it-IT" sz="2800" dirty="0"/>
              <a:t>Disturbo Dissociativo dell’identità (DSM-5)</a:t>
            </a:r>
          </a:p>
        </p:txBody>
      </p:sp>
      <p:sp>
        <p:nvSpPr>
          <p:cNvPr id="3" name="Segnaposto contenuto 2">
            <a:extLst>
              <a:ext uri="{FF2B5EF4-FFF2-40B4-BE49-F238E27FC236}">
                <a16:creationId xmlns:a16="http://schemas.microsoft.com/office/drawing/2014/main" id="{9CAF8E4B-DB06-604A-D4AC-E890F98433EB}"/>
              </a:ext>
            </a:extLst>
          </p:cNvPr>
          <p:cNvSpPr>
            <a:spLocks noGrp="1"/>
          </p:cNvSpPr>
          <p:nvPr>
            <p:ph idx="1"/>
          </p:nvPr>
        </p:nvSpPr>
        <p:spPr>
          <a:xfrm>
            <a:off x="2581155" y="821803"/>
            <a:ext cx="8923458" cy="5089419"/>
          </a:xfrm>
        </p:spPr>
        <p:txBody>
          <a:bodyPr>
            <a:normAutofit lnSpcReduction="10000"/>
          </a:bodyPr>
          <a:lstStyle/>
          <a:p>
            <a:pPr algn="just"/>
            <a:r>
              <a:rPr lang="it-IT" dirty="0"/>
              <a:t>Il disturbo dissociativo dell’identità (DID)viene oggi descritto, insieme ad altri disturbi dissociativi, (amnesia dissociativa, disturbo di depersonalizzazione/derealizzazione) nel quadro delle patologie post-traumatiche. </a:t>
            </a:r>
          </a:p>
          <a:p>
            <a:pPr algn="just"/>
            <a:r>
              <a:rPr lang="it-IT" dirty="0"/>
              <a:t>Dal punto di vista sintomatologico, i soggetti con DID possono manifestare: depressione, bruschi cambiamenti di umore, tendenze suicidarie, disturbi del sonno, attacchi di panico e fobie, flashback, iper-reattività, abuso di alcol e/o sostanze, rituali e comportamenti compulsivi, sintomi di tipo psicotico (allucinazioni uditive e/o visive), disturbi alimentari, forti emicranie, stati di amnesia, vuoti personali ed episodi di depersonalizzazione.</a:t>
            </a:r>
          </a:p>
          <a:p>
            <a:pPr algn="just"/>
            <a:r>
              <a:rPr lang="it-IT" dirty="0"/>
              <a:t>Il Manuale di diagnosi psicodinamica (2020) spiega l’esperienza soggettiva delle persone affette da disturbi dissociativi contrapponendola al senso di Sé integrato degli individui più stabili. In questi ultimi i movimenti del proprio corpo sono sentiti come qualcosa che fa parte di sé, le informazioni percettive vengo sintetizzate in modo integrato, i sentimenti sono sentiti interconnessi anche quando sono misti o ambivalenti. </a:t>
            </a:r>
          </a:p>
          <a:p>
            <a:pPr algn="just"/>
            <a:r>
              <a:rPr lang="it-IT" dirty="0"/>
              <a:t>In presenza di un disturbo dissociativo, invece, tutti o alcuni di questi processi sono scissi, o sentiti come alieni. </a:t>
            </a:r>
          </a:p>
          <a:p>
            <a:pPr algn="just"/>
            <a:endParaRPr lang="it-IT" dirty="0"/>
          </a:p>
          <a:p>
            <a:pPr algn="just"/>
            <a:endParaRPr lang="it-IT" dirty="0"/>
          </a:p>
        </p:txBody>
      </p:sp>
    </p:spTree>
    <p:extLst>
      <p:ext uri="{BB962C8B-B14F-4D97-AF65-F5344CB8AC3E}">
        <p14:creationId xmlns:p14="http://schemas.microsoft.com/office/powerpoint/2010/main" val="1580827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E29A13-033F-4FF9-6C3E-20C889DC7C19}"/>
              </a:ext>
            </a:extLst>
          </p:cNvPr>
          <p:cNvSpPr>
            <a:spLocks noGrp="1"/>
          </p:cNvSpPr>
          <p:nvPr>
            <p:ph type="title"/>
          </p:nvPr>
        </p:nvSpPr>
        <p:spPr>
          <a:xfrm>
            <a:off x="2589213" y="624110"/>
            <a:ext cx="8915400" cy="776427"/>
          </a:xfrm>
        </p:spPr>
        <p:txBody>
          <a:bodyPr>
            <a:normAutofit fontScale="90000"/>
          </a:bodyPr>
          <a:lstStyle/>
          <a:p>
            <a:r>
              <a:rPr lang="it-IT" sz="2800" b="1" dirty="0"/>
              <a:t>Trauma, modalità </a:t>
            </a:r>
            <a:r>
              <a:rPr lang="it-IT" sz="2800" b="1" dirty="0" err="1"/>
              <a:t>prementalistiche</a:t>
            </a:r>
            <a:r>
              <a:rPr lang="it-IT" sz="2800" b="1" dirty="0"/>
              <a:t> del funzionamento psichico e disturbo borderline di personalità</a:t>
            </a:r>
          </a:p>
        </p:txBody>
      </p:sp>
      <p:sp>
        <p:nvSpPr>
          <p:cNvPr id="3" name="Segnaposto contenuto 2">
            <a:extLst>
              <a:ext uri="{FF2B5EF4-FFF2-40B4-BE49-F238E27FC236}">
                <a16:creationId xmlns:a16="http://schemas.microsoft.com/office/drawing/2014/main" id="{3C12F30D-DD37-54AB-5F63-0096DDEE7A61}"/>
              </a:ext>
            </a:extLst>
          </p:cNvPr>
          <p:cNvSpPr>
            <a:spLocks noGrp="1"/>
          </p:cNvSpPr>
          <p:nvPr>
            <p:ph idx="1"/>
          </p:nvPr>
        </p:nvSpPr>
        <p:spPr>
          <a:xfrm>
            <a:off x="2589212" y="1551008"/>
            <a:ext cx="8915400" cy="4360214"/>
          </a:xfrm>
        </p:spPr>
        <p:txBody>
          <a:bodyPr>
            <a:normAutofit fontScale="92500" lnSpcReduction="20000"/>
          </a:bodyPr>
          <a:lstStyle/>
          <a:p>
            <a:pPr algn="just"/>
            <a:r>
              <a:rPr lang="it-IT" dirty="0"/>
              <a:t>Tra i diversi disturbi che possono compromettere il normale sviluppo delle capacità di </a:t>
            </a:r>
            <a:r>
              <a:rPr lang="it-IT" dirty="0" err="1"/>
              <a:t>mentalizzazione</a:t>
            </a:r>
            <a:r>
              <a:rPr lang="it-IT" dirty="0"/>
              <a:t>, i traumi psicologici precoci sono il più importante. </a:t>
            </a:r>
          </a:p>
          <a:p>
            <a:pPr algn="just"/>
            <a:r>
              <a:rPr lang="it-IT" dirty="0"/>
              <a:t>Secondo Bateman e </a:t>
            </a:r>
            <a:r>
              <a:rPr lang="it-IT" dirty="0" err="1"/>
              <a:t>Fonagy</a:t>
            </a:r>
            <a:r>
              <a:rPr lang="it-IT" dirty="0"/>
              <a:t> (2004), </a:t>
            </a:r>
            <a:r>
              <a:rPr lang="it-IT" b="1" dirty="0"/>
              <a:t>il trauma relazionale precoce </a:t>
            </a:r>
            <a:r>
              <a:rPr lang="it-IT" dirty="0"/>
              <a:t>è importante e ciò dipende da: a) una inibizione difensiva del pensiero rispetto ai pensieri e sentimenti dell’altro data l’intenzione malevola dell’altro; B) alterazione dei meccanismi di regolazione dell’</a:t>
            </a:r>
            <a:r>
              <a:rPr lang="it-IT" dirty="0" err="1"/>
              <a:t>arousal</a:t>
            </a:r>
            <a:r>
              <a:rPr lang="it-IT" dirty="0"/>
              <a:t> che inibisce l’attività corticale delle regioni orbito-frontali collegate alla </a:t>
            </a:r>
            <a:r>
              <a:rPr lang="it-IT" dirty="0" err="1"/>
              <a:t>mentalizzazione</a:t>
            </a:r>
            <a:r>
              <a:rPr lang="it-IT" dirty="0"/>
              <a:t>; c) attivazione cronica del sistema dell’attaccamento; Nel tentativo di ottenere un controllo sul genitore abusante, il bambino si identificherà con l’aggressore interiorizzando l’intenzione malevola dell’aggressore in un Sé alieno. L’intento distruttivo dell’abusante finirà per essere percepito come proveniente all’interno del proprio Sé determinando un profondo odio per se stessi e un collasso delle capacità di </a:t>
            </a:r>
            <a:r>
              <a:rPr lang="it-IT" dirty="0" err="1"/>
              <a:t>mentalizzare</a:t>
            </a:r>
            <a:r>
              <a:rPr lang="it-IT" dirty="0"/>
              <a:t>. Si verifica una pseudo-</a:t>
            </a:r>
            <a:r>
              <a:rPr lang="it-IT" dirty="0" err="1"/>
              <a:t>mentalizzazione</a:t>
            </a:r>
            <a:r>
              <a:rPr lang="it-IT" dirty="0"/>
              <a:t> che non presenta un pensiero e dei sentimenti autentici (organizzazione difensiva Falso Sé di DW Winnicott). </a:t>
            </a:r>
          </a:p>
          <a:p>
            <a:pPr algn="just"/>
            <a:r>
              <a:rPr lang="it-IT" dirty="0"/>
              <a:t>Il fallimento della </a:t>
            </a:r>
            <a:r>
              <a:rPr lang="it-IT" dirty="0" err="1"/>
              <a:t>mentalizzazione</a:t>
            </a:r>
            <a:r>
              <a:rPr lang="it-IT" dirty="0"/>
              <a:t> ci permette di comprendere le principali caratteristiche del DBP: relazioni disfunzionali, tentativi di suicidio, autolesionismo e atti impulsivi di violenza. </a:t>
            </a:r>
          </a:p>
        </p:txBody>
      </p:sp>
    </p:spTree>
    <p:extLst>
      <p:ext uri="{BB962C8B-B14F-4D97-AF65-F5344CB8AC3E}">
        <p14:creationId xmlns:p14="http://schemas.microsoft.com/office/powerpoint/2010/main" val="132316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5C2635-E8EB-3A94-C222-55CCEC21616E}"/>
              </a:ext>
            </a:extLst>
          </p:cNvPr>
          <p:cNvSpPr>
            <a:spLocks noGrp="1"/>
          </p:cNvSpPr>
          <p:nvPr>
            <p:ph type="title"/>
          </p:nvPr>
        </p:nvSpPr>
        <p:spPr>
          <a:xfrm>
            <a:off x="2882096" y="266218"/>
            <a:ext cx="8622515" cy="960698"/>
          </a:xfrm>
        </p:spPr>
        <p:txBody>
          <a:bodyPr>
            <a:normAutofit/>
          </a:bodyPr>
          <a:lstStyle/>
          <a:p>
            <a:r>
              <a:rPr lang="it-IT" sz="2800" b="1" dirty="0"/>
              <a:t>Personalità e Trauma</a:t>
            </a:r>
            <a:br>
              <a:rPr lang="it-IT" sz="2800" b="1" dirty="0"/>
            </a:br>
            <a:r>
              <a:rPr lang="it-IT" sz="2800" b="1" dirty="0"/>
              <a:t>Il concetto di trauma psichico</a:t>
            </a:r>
          </a:p>
        </p:txBody>
      </p:sp>
      <p:sp>
        <p:nvSpPr>
          <p:cNvPr id="3" name="Segnaposto contenuto 2">
            <a:extLst>
              <a:ext uri="{FF2B5EF4-FFF2-40B4-BE49-F238E27FC236}">
                <a16:creationId xmlns:a16="http://schemas.microsoft.com/office/drawing/2014/main" id="{9445D898-97A1-45E1-4CCC-F1A9B54AB521}"/>
              </a:ext>
            </a:extLst>
          </p:cNvPr>
          <p:cNvSpPr>
            <a:spLocks noGrp="1"/>
          </p:cNvSpPr>
          <p:nvPr>
            <p:ph idx="1"/>
          </p:nvPr>
        </p:nvSpPr>
        <p:spPr>
          <a:xfrm>
            <a:off x="2361235" y="1319515"/>
            <a:ext cx="9143377" cy="4722470"/>
          </a:xfrm>
        </p:spPr>
        <p:txBody>
          <a:bodyPr>
            <a:normAutofit lnSpcReduction="10000"/>
          </a:bodyPr>
          <a:lstStyle/>
          <a:p>
            <a:r>
              <a:rPr lang="it-IT" dirty="0"/>
              <a:t>Il concetto di trauma psichico ha una posizione centrale nella teoria clinica e nello studio della patogenesi dei disturbi di personalità.</a:t>
            </a:r>
          </a:p>
          <a:p>
            <a:r>
              <a:rPr lang="it-IT" dirty="0"/>
              <a:t>La contrapposizione tra il ruolo della realtà </a:t>
            </a:r>
            <a:r>
              <a:rPr lang="it-IT" i="1" dirty="0"/>
              <a:t>esterna</a:t>
            </a:r>
            <a:r>
              <a:rPr lang="it-IT" dirty="0"/>
              <a:t>  e della dimensione </a:t>
            </a:r>
            <a:r>
              <a:rPr lang="it-IT" i="1" dirty="0"/>
              <a:t>intrapsichica </a:t>
            </a:r>
            <a:r>
              <a:rPr lang="it-IT" dirty="0"/>
              <a:t>nella definizione di cosa considerare traumatico è stata dibattuta, oggi è meno rilevante. Merton Gill (1994) : «Nel funzionamento psicologico umano il mondo esterno è costruito in modo significativo dal mondo interno, e il mondo interno è significativamente costruito dal mondo esterno».</a:t>
            </a:r>
          </a:p>
          <a:p>
            <a:r>
              <a:rPr lang="it-IT" dirty="0"/>
              <a:t>Con il termine di trauma (dal greco ferita, lacerazione), Sigmund Freud (1856-1939) fa riferimento a situazioni in cui la violenza dell’impatto dell’evento esterno è tale da causare una lacerazione di quella barriera protettiva che di norma respinge efficacemente gli stimoli dannosi (1926): l’individuo è visto come un sistema energetico relativamente chiuso, la dimensione relazionale del trauma non è centrale ed è privilegiato il ruolo del </a:t>
            </a:r>
            <a:r>
              <a:rPr lang="it-IT" i="1" dirty="0"/>
              <a:t>conflitto psichico: i sintomi nevrotici dell’adulto non sono necessariamente causati da un trauma realmente vissuto (concetto di trauma fantastico).</a:t>
            </a:r>
            <a:endParaRPr lang="it-IT" dirty="0"/>
          </a:p>
          <a:p>
            <a:endParaRPr lang="it-IT" b="1" dirty="0"/>
          </a:p>
        </p:txBody>
      </p:sp>
    </p:spTree>
    <p:extLst>
      <p:ext uri="{BB962C8B-B14F-4D97-AF65-F5344CB8AC3E}">
        <p14:creationId xmlns:p14="http://schemas.microsoft.com/office/powerpoint/2010/main" val="3850083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3925C60-B5E1-FF6D-9096-133A2B8CC453}"/>
              </a:ext>
            </a:extLst>
          </p:cNvPr>
          <p:cNvSpPr>
            <a:spLocks noGrp="1"/>
          </p:cNvSpPr>
          <p:nvPr>
            <p:ph idx="1"/>
          </p:nvPr>
        </p:nvSpPr>
        <p:spPr>
          <a:xfrm>
            <a:off x="2476982" y="594166"/>
            <a:ext cx="9074552" cy="5945529"/>
          </a:xfrm>
        </p:spPr>
        <p:txBody>
          <a:bodyPr>
            <a:normAutofit fontScale="92500" lnSpcReduction="20000"/>
          </a:bodyPr>
          <a:lstStyle/>
          <a:p>
            <a:pPr algn="just"/>
            <a:r>
              <a:rPr lang="it-IT" dirty="0"/>
              <a:t>Pierre Janet: (1859-1947) diversamente da S. Freud ha sostenuto il ruolo patogeno del trauma reale; ruolo patogeno delle memorie traumatiche; è stato un importante precursore degli studi sui disturbi dissociativi. </a:t>
            </a:r>
          </a:p>
          <a:p>
            <a:pPr algn="just"/>
            <a:r>
              <a:rPr lang="it-IT" dirty="0"/>
              <a:t>Winnicott è tra gli psicoanalisti che dopo Freud inizia a riportare l’attenzione sul ruolo della realtà esterna e dei contesti relazionali nella genesi delle patologie gravi della personalità. Concetto di «</a:t>
            </a:r>
            <a:r>
              <a:rPr lang="it-IT" i="1" dirty="0" err="1"/>
              <a:t>impingement</a:t>
            </a:r>
            <a:r>
              <a:rPr lang="it-IT" i="1" dirty="0"/>
              <a:t>»</a:t>
            </a:r>
            <a:r>
              <a:rPr lang="it-IT" dirty="0"/>
              <a:t> riguardante l’incapacità dei genitori di appagare i bisogni fondamentali dei figli.</a:t>
            </a:r>
          </a:p>
          <a:p>
            <a:pPr marL="91440" marR="0" lvl="0" indent="-91440" algn="just" defTabSz="914400" rtl="0" eaLnBrk="1" fontAlgn="auto" latinLnBrk="0" hangingPunct="1">
              <a:lnSpc>
                <a:spcPct val="90000"/>
              </a:lnSpc>
              <a:spcBef>
                <a:spcPts val="1200"/>
              </a:spcBef>
              <a:spcAft>
                <a:spcPts val="200"/>
              </a:spcAft>
              <a:buClrTx/>
              <a:buSzPct val="100000"/>
              <a:buFont typeface="Wingdings" charset="2"/>
              <a:buChar char="v"/>
              <a:tabLst/>
              <a:defRPr/>
            </a:pPr>
            <a:r>
              <a:rPr kumimoji="0" lang="it-IT" sz="1900" b="0" i="0" u="none" strike="noStrike" kern="1200" cap="none" spc="0" normalizeH="0" baseline="0" noProof="0" dirty="0">
                <a:ln>
                  <a:noFill/>
                </a:ln>
                <a:solidFill>
                  <a:srgbClr val="000000">
                    <a:lumMod val="75000"/>
                    <a:lumOff val="25000"/>
                  </a:srgbClr>
                </a:solidFill>
                <a:effectLst/>
                <a:uLnTx/>
                <a:uFillTx/>
                <a:ea typeface="+mn-ea"/>
                <a:cs typeface="+mn-cs"/>
              </a:rPr>
              <a:t>Secondo Winnicott, la madre è lo scudo protettivo del neonato. Questa dipendenza è unicamente umana e dura più a lungo che in qualsiasi altra specie (Hartmann, 1939). </a:t>
            </a:r>
          </a:p>
          <a:p>
            <a:pPr marL="91440" marR="0" lvl="0" indent="-91440" algn="just" defTabSz="914400" rtl="0" eaLnBrk="1" fontAlgn="auto" latinLnBrk="0" hangingPunct="1">
              <a:lnSpc>
                <a:spcPct val="90000"/>
              </a:lnSpc>
              <a:spcBef>
                <a:spcPts val="1200"/>
              </a:spcBef>
              <a:spcAft>
                <a:spcPts val="200"/>
              </a:spcAft>
              <a:buClrTx/>
              <a:buSzPct val="100000"/>
              <a:buFont typeface="Wingdings" charset="2"/>
              <a:buChar char="v"/>
              <a:tabLst/>
              <a:defRPr/>
            </a:pPr>
            <a:r>
              <a:rPr kumimoji="0" lang="it-IT" sz="1900" b="0" i="0" u="none" strike="noStrike" kern="1200" cap="none" spc="0" normalizeH="0" baseline="0" noProof="0" dirty="0">
                <a:ln>
                  <a:noFill/>
                </a:ln>
                <a:solidFill>
                  <a:srgbClr val="000000">
                    <a:lumMod val="75000"/>
                    <a:lumOff val="25000"/>
                  </a:srgbClr>
                </a:solidFill>
                <a:effectLst/>
                <a:uLnTx/>
                <a:uFillTx/>
                <a:ea typeface="+mn-ea"/>
                <a:cs typeface="+mn-cs"/>
              </a:rPr>
              <a:t>Il pensiero di Winnicott costituisce le basi per il concetto di Trauma Cumulativo in </a:t>
            </a:r>
            <a:r>
              <a:rPr kumimoji="0" lang="it-IT" sz="1900" b="0" i="0" u="none" strike="noStrike" kern="1200" cap="none" spc="0" normalizeH="0" baseline="0" noProof="0" dirty="0" err="1">
                <a:ln>
                  <a:noFill/>
                </a:ln>
                <a:solidFill>
                  <a:srgbClr val="000000">
                    <a:lumMod val="75000"/>
                    <a:lumOff val="25000"/>
                  </a:srgbClr>
                </a:solidFill>
                <a:effectLst/>
                <a:uLnTx/>
                <a:uFillTx/>
                <a:ea typeface="+mn-ea"/>
                <a:cs typeface="+mn-cs"/>
              </a:rPr>
              <a:t>Masud</a:t>
            </a:r>
            <a:r>
              <a:rPr kumimoji="0" lang="it-IT" sz="1900" b="0" i="0" u="none" strike="noStrike" kern="1200" cap="none" spc="0" normalizeH="0" baseline="0" noProof="0" dirty="0">
                <a:ln>
                  <a:noFill/>
                </a:ln>
                <a:solidFill>
                  <a:srgbClr val="000000">
                    <a:lumMod val="75000"/>
                    <a:lumOff val="25000"/>
                  </a:srgbClr>
                </a:solidFill>
                <a:effectLst/>
                <a:uLnTx/>
                <a:uFillTx/>
                <a:ea typeface="+mn-ea"/>
                <a:cs typeface="+mn-cs"/>
              </a:rPr>
              <a:t> Kahn (1963); il trauma cumulativo è il risultato delle brecce nella barriera protettiva materna che possono verificarsi lungo tutto il corso dello sviluppo del bambino dalla prima infanzia all’adolescenza in tutte quelle zone di esperienza in cui il bambino continua ad avere bisogno della madre come Io ausiliario per sostenere le funzioni del suo </a:t>
            </a:r>
            <a:r>
              <a:rPr kumimoji="0" lang="it-IT" sz="1900" b="1" i="0" u="none" strike="noStrike" kern="1200" cap="none" spc="0" normalizeH="0" baseline="0" noProof="0" dirty="0">
                <a:ln>
                  <a:noFill/>
                </a:ln>
                <a:solidFill>
                  <a:srgbClr val="000000">
                    <a:lumMod val="75000"/>
                    <a:lumOff val="25000"/>
                  </a:srgbClr>
                </a:solidFill>
                <a:effectLst/>
                <a:uLnTx/>
                <a:uFillTx/>
                <a:ea typeface="+mn-ea"/>
                <a:cs typeface="+mn-cs"/>
              </a:rPr>
              <a:t>Io</a:t>
            </a:r>
            <a:r>
              <a:rPr kumimoji="0" lang="it-IT" sz="1900" b="0" i="0" u="none" strike="noStrike" kern="1200" cap="none" spc="0" normalizeH="0" baseline="0" noProof="0" dirty="0">
                <a:ln>
                  <a:noFill/>
                </a:ln>
                <a:solidFill>
                  <a:srgbClr val="000000">
                    <a:lumMod val="75000"/>
                    <a:lumOff val="25000"/>
                  </a:srgbClr>
                </a:solidFill>
                <a:effectLst/>
                <a:uLnTx/>
                <a:uFillTx/>
                <a:ea typeface="+mn-ea"/>
                <a:cs typeface="+mn-cs"/>
              </a:rPr>
              <a:t> immaturo e instabile per una </a:t>
            </a:r>
            <a:r>
              <a:rPr kumimoji="0" lang="it-IT" sz="1900" b="1" i="0" u="none" strike="noStrike" kern="1200" cap="none" spc="0" normalizeH="0" baseline="0" noProof="0" dirty="0">
                <a:ln>
                  <a:noFill/>
                </a:ln>
                <a:solidFill>
                  <a:srgbClr val="000000">
                    <a:lumMod val="75000"/>
                    <a:lumOff val="25000"/>
                  </a:srgbClr>
                </a:solidFill>
                <a:effectLst/>
                <a:uLnTx/>
                <a:uFillTx/>
                <a:ea typeface="+mn-ea"/>
                <a:cs typeface="+mn-cs"/>
              </a:rPr>
              <a:t>incapacità della madre ai bisogni anaclitici del bambino.</a:t>
            </a:r>
          </a:p>
          <a:p>
            <a:pPr marL="91440" marR="0" lvl="0" indent="-91440" algn="just" defTabSz="914400" rtl="0" eaLnBrk="1" fontAlgn="auto" latinLnBrk="0" hangingPunct="1">
              <a:lnSpc>
                <a:spcPct val="90000"/>
              </a:lnSpc>
              <a:spcBef>
                <a:spcPts val="1200"/>
              </a:spcBef>
              <a:spcAft>
                <a:spcPts val="200"/>
              </a:spcAft>
              <a:buClrTx/>
              <a:buSzPct val="100000"/>
              <a:buFont typeface="Wingdings" charset="2"/>
              <a:buChar char="v"/>
              <a:tabLst/>
              <a:defRPr/>
            </a:pPr>
            <a:r>
              <a:rPr kumimoji="0" lang="it-IT" sz="1900" b="1" i="0" u="none" strike="noStrike" kern="1200" cap="none" spc="0" normalizeH="0" baseline="0" noProof="0" dirty="0">
                <a:ln>
                  <a:noFill/>
                </a:ln>
                <a:solidFill>
                  <a:srgbClr val="000000">
                    <a:lumMod val="75000"/>
                    <a:lumOff val="25000"/>
                  </a:srgbClr>
                </a:solidFill>
                <a:effectLst/>
                <a:uLnTx/>
                <a:uFillTx/>
                <a:ea typeface="+mn-ea"/>
                <a:cs typeface="+mn-cs"/>
              </a:rPr>
              <a:t>Le brecce si accumulano silenziosamente nel corso del tempo e attraverso il processo di sviluppo, difficile scoprirle clinicamente nell’infanzia, esse si fissano gradualmente in tratti specifici di una data struttura di personalità.</a:t>
            </a:r>
          </a:p>
          <a:p>
            <a:pPr marL="91440" marR="0" lvl="0" indent="-91440" algn="just" defTabSz="914400" rtl="0" eaLnBrk="1" fontAlgn="auto" latinLnBrk="0" hangingPunct="1">
              <a:lnSpc>
                <a:spcPct val="90000"/>
              </a:lnSpc>
              <a:spcBef>
                <a:spcPts val="1200"/>
              </a:spcBef>
              <a:spcAft>
                <a:spcPts val="200"/>
              </a:spcAft>
              <a:buClrTx/>
              <a:buSzPct val="100000"/>
              <a:buFont typeface="Wingdings" charset="2"/>
              <a:buChar char="v"/>
              <a:tabLst/>
              <a:defRPr/>
            </a:pPr>
            <a:r>
              <a:rPr kumimoji="0" lang="it-IT" sz="1900" b="1" i="0" u="none" strike="noStrike" kern="1200" cap="none" spc="0" normalizeH="0" baseline="0" noProof="0" dirty="0">
                <a:ln>
                  <a:noFill/>
                </a:ln>
                <a:solidFill>
                  <a:srgbClr val="000000">
                    <a:lumMod val="75000"/>
                    <a:lumOff val="25000"/>
                  </a:srgbClr>
                </a:solidFill>
                <a:effectLst/>
                <a:uLnTx/>
                <a:uFillTx/>
                <a:ea typeface="+mn-ea"/>
                <a:cs typeface="+mn-cs"/>
              </a:rPr>
              <a:t>Di fondamentale importanza è: </a:t>
            </a:r>
            <a:r>
              <a:rPr kumimoji="0" lang="it-IT" sz="1900" b="0" i="0" u="none" strike="noStrike" kern="1200" cap="none" spc="0" normalizeH="0" baseline="0" noProof="0" dirty="0">
                <a:ln>
                  <a:noFill/>
                </a:ln>
                <a:solidFill>
                  <a:srgbClr val="000000">
                    <a:lumMod val="75000"/>
                    <a:lumOff val="25000"/>
                  </a:srgbClr>
                </a:solidFill>
                <a:effectLst/>
                <a:uLnTx/>
                <a:uFillTx/>
                <a:ea typeface="+mn-ea"/>
                <a:cs typeface="+mn-cs"/>
              </a:rPr>
              <a:t>l’esame dell’interazione patogena tra le variabili specifiche che intervengono nella relazione tra il corredo psichico e fisico del bambino e il modo in cui l’ambiente vi corrisponde (anche Bowlby è una importante fonte di ispirazione per Khan nella formulazione del concetto di Trauma Cumulativo). </a:t>
            </a:r>
            <a:endParaRPr kumimoji="0" lang="it-IT" sz="1900" b="1" i="0" u="none" strike="noStrike" kern="1200" cap="none" spc="0" normalizeH="0" baseline="0" noProof="0" dirty="0">
              <a:ln>
                <a:noFill/>
              </a:ln>
              <a:solidFill>
                <a:srgbClr val="000000">
                  <a:lumMod val="75000"/>
                  <a:lumOff val="25000"/>
                </a:srgbClr>
              </a:solidFill>
              <a:effectLst/>
              <a:uLnTx/>
              <a:uFillTx/>
              <a:ea typeface="+mn-ea"/>
              <a:cs typeface="+mn-cs"/>
            </a:endParaRPr>
          </a:p>
          <a:p>
            <a:pPr algn="just"/>
            <a:endParaRPr lang="it-IT" dirty="0"/>
          </a:p>
          <a:p>
            <a:endParaRPr lang="it-IT" dirty="0"/>
          </a:p>
        </p:txBody>
      </p:sp>
    </p:spTree>
    <p:extLst>
      <p:ext uri="{BB962C8B-B14F-4D97-AF65-F5344CB8AC3E}">
        <p14:creationId xmlns:p14="http://schemas.microsoft.com/office/powerpoint/2010/main" val="2324770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72E74C7-D67B-AC4F-838A-DC2BA370C6B3}"/>
              </a:ext>
            </a:extLst>
          </p:cNvPr>
          <p:cNvSpPr>
            <a:spLocks noGrp="1"/>
          </p:cNvSpPr>
          <p:nvPr>
            <p:ph idx="1"/>
          </p:nvPr>
        </p:nvSpPr>
        <p:spPr>
          <a:xfrm>
            <a:off x="1736203" y="752354"/>
            <a:ext cx="9710536" cy="5587131"/>
          </a:xfrm>
        </p:spPr>
        <p:txBody>
          <a:bodyPr>
            <a:normAutofit fontScale="92500" lnSpcReduction="10000"/>
          </a:bodyPr>
          <a:lstStyle/>
          <a:p>
            <a:pPr algn="just"/>
            <a:r>
              <a:rPr lang="it-IT" dirty="0"/>
              <a:t>Con i modelli di Winnicott e Kahn, e poi con la teoria dell’attaccamento di Bowlby si ha un importante cambiamento: dallo studio clinico del mondo interno del bambino e delle sue dinamiche pulsionali e difensive a quello osservativo della relazione madre-bambino. </a:t>
            </a:r>
          </a:p>
          <a:p>
            <a:pPr algn="just"/>
            <a:r>
              <a:rPr lang="it-IT" dirty="0"/>
              <a:t>Lo studio di Mary </a:t>
            </a:r>
            <a:r>
              <a:rPr lang="it-IT" dirty="0" err="1"/>
              <a:t>Main</a:t>
            </a:r>
            <a:r>
              <a:rPr lang="it-IT" dirty="0"/>
              <a:t> sull’attaccamento disorganizzato/disorientato mette in luce il </a:t>
            </a:r>
            <a:r>
              <a:rPr lang="it-IT" b="1" dirty="0"/>
              <a:t>rapporto tra trauma e dissociazione</a:t>
            </a:r>
            <a:r>
              <a:rPr lang="it-IT" dirty="0"/>
              <a:t>, come difesa estrema dalla traumatizzazione.</a:t>
            </a:r>
          </a:p>
          <a:p>
            <a:pPr marL="0" indent="0" algn="ctr">
              <a:buNone/>
            </a:pPr>
            <a:r>
              <a:rPr lang="it-IT" b="1" dirty="0"/>
              <a:t>LO STRESS E GLI AGENTI STRESSANTI</a:t>
            </a:r>
          </a:p>
          <a:p>
            <a:pPr algn="just">
              <a:buFont typeface="Wingdings" pitchFamily="2" charset="2"/>
              <a:buChar char="ü"/>
            </a:pPr>
            <a:r>
              <a:rPr lang="it-IT" b="1" dirty="0"/>
              <a:t>Lo stress è uno stato di tensione fisica e/o psicologica causato da agenti stressanti (gli </a:t>
            </a:r>
            <a:r>
              <a:rPr lang="it-IT" b="1" dirty="0" err="1"/>
              <a:t>stressor</a:t>
            </a:r>
            <a:r>
              <a:rPr lang="it-IT" b="1" dirty="0"/>
              <a:t>) di natura fisica o psicologica, in grado di produrre un’alterazione dell’omeostasi individuale. </a:t>
            </a:r>
          </a:p>
          <a:p>
            <a:pPr algn="just">
              <a:buFont typeface="Wingdings" pitchFamily="2" charset="2"/>
              <a:buChar char="ü"/>
            </a:pPr>
            <a:r>
              <a:rPr lang="it-IT" b="1" dirty="0"/>
              <a:t>Quando lo stress eccede la capacità dell’individuo di farvi fronte, diventa traumatico e può compromettere a breve o a lungo termine la salute dell’individuo. Lo stress traumatico è infatti associato a vari quadri psicopatologici, tra cui: il disturbo post-traumatico da stress, il disturbo da stress acuto, i disturbi dissociativi, i disturbi d’ansia, i disturbi dell’umore, l’abuso di sostanze.</a:t>
            </a:r>
          </a:p>
          <a:p>
            <a:pPr algn="just">
              <a:buFont typeface="Wingdings" pitchFamily="2" charset="2"/>
              <a:buChar char="ü"/>
            </a:pPr>
            <a:r>
              <a:rPr lang="it-IT" b="1" dirty="0"/>
              <a:t>Blair Wheaton: individua tre dimensioni che caratterizzano gli </a:t>
            </a:r>
            <a:r>
              <a:rPr lang="it-IT" b="1" dirty="0" err="1"/>
              <a:t>stressor</a:t>
            </a:r>
            <a:r>
              <a:rPr lang="it-IT" b="1" dirty="0"/>
              <a:t>: gravità, origine e occorrenza; Traumi improvvisi, life events, inconvenienti quotidiani, stresso a livello del macrosistema o sistema sociale, eventi mancati, </a:t>
            </a:r>
            <a:r>
              <a:rPr lang="it-IT" b="1" dirty="0" err="1"/>
              <a:t>stressor</a:t>
            </a:r>
            <a:r>
              <a:rPr lang="it-IT" b="1" dirty="0"/>
              <a:t> cronici, disposti lungo un continuum dall’episodico al cronico. </a:t>
            </a:r>
          </a:p>
        </p:txBody>
      </p:sp>
    </p:spTree>
    <p:extLst>
      <p:ext uri="{BB962C8B-B14F-4D97-AF65-F5344CB8AC3E}">
        <p14:creationId xmlns:p14="http://schemas.microsoft.com/office/powerpoint/2010/main" val="2187289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7F9FD2-966B-81B4-D619-AF6C9F9CD014}"/>
              </a:ext>
            </a:extLst>
          </p:cNvPr>
          <p:cNvSpPr>
            <a:spLocks noGrp="1"/>
          </p:cNvSpPr>
          <p:nvPr>
            <p:ph type="title"/>
          </p:nvPr>
        </p:nvSpPr>
        <p:spPr>
          <a:xfrm>
            <a:off x="2589212" y="231494"/>
            <a:ext cx="8915401" cy="995422"/>
          </a:xfrm>
        </p:spPr>
        <p:txBody>
          <a:bodyPr>
            <a:normAutofit/>
          </a:bodyPr>
          <a:lstStyle/>
          <a:p>
            <a:r>
              <a:rPr lang="it-IT" sz="3200" dirty="0"/>
              <a:t>La resilienza</a:t>
            </a:r>
          </a:p>
        </p:txBody>
      </p:sp>
      <p:sp>
        <p:nvSpPr>
          <p:cNvPr id="3" name="Segnaposto contenuto 2">
            <a:extLst>
              <a:ext uri="{FF2B5EF4-FFF2-40B4-BE49-F238E27FC236}">
                <a16:creationId xmlns:a16="http://schemas.microsoft.com/office/drawing/2014/main" id="{38019608-AD3C-5865-BD4E-6B574474EA33}"/>
              </a:ext>
            </a:extLst>
          </p:cNvPr>
          <p:cNvSpPr>
            <a:spLocks noGrp="1"/>
          </p:cNvSpPr>
          <p:nvPr>
            <p:ph idx="1"/>
          </p:nvPr>
        </p:nvSpPr>
        <p:spPr>
          <a:xfrm>
            <a:off x="2589211" y="960699"/>
            <a:ext cx="8915401" cy="4950523"/>
          </a:xfrm>
        </p:spPr>
        <p:txBody>
          <a:bodyPr>
            <a:normAutofit lnSpcReduction="10000"/>
          </a:bodyPr>
          <a:lstStyle/>
          <a:p>
            <a:r>
              <a:rPr lang="it-IT" dirty="0"/>
              <a:t>In psicologia, la capacità di fronteggiare con successo e superare in modo adattivo esperienze che mettono a dura prova l’individuo. </a:t>
            </a:r>
          </a:p>
          <a:p>
            <a:r>
              <a:rPr lang="it-IT" dirty="0"/>
              <a:t>La </a:t>
            </a:r>
            <a:r>
              <a:rPr lang="it-IT" i="1" dirty="0"/>
              <a:t>resilienza</a:t>
            </a:r>
            <a:r>
              <a:rPr lang="it-IT" dirty="0"/>
              <a:t> e il suo opposto la vulnerabilità definiscono i limiti dell’umano, estremi di un continuum che il trauma può tragicamente evidenziare. </a:t>
            </a:r>
          </a:p>
          <a:p>
            <a:r>
              <a:rPr lang="it-IT" dirty="0"/>
              <a:t>Nei bambini, la resilienza è definita come la capacità di negoziare i compiti evolutivi nonostante le avversità cumulative (</a:t>
            </a:r>
            <a:r>
              <a:rPr lang="it-IT" dirty="0" err="1"/>
              <a:t>Eisold</a:t>
            </a:r>
            <a:r>
              <a:rPr lang="it-IT" dirty="0"/>
              <a:t>, 2005). Trai fattori connessi alla resilienza Aida </a:t>
            </a:r>
            <a:r>
              <a:rPr lang="it-IT" dirty="0" err="1"/>
              <a:t>Alayarian</a:t>
            </a:r>
            <a:r>
              <a:rPr lang="it-IT" dirty="0"/>
              <a:t> (2007) indica la capacità di costruire uno spazio psichico sicuro in cui «poter parlare a se stessi per regolare la sofferenza psichica e proteggersi da sentimenti eccessivi di vulnerabilità».</a:t>
            </a:r>
          </a:p>
          <a:p>
            <a:r>
              <a:rPr lang="it-IT" dirty="0"/>
              <a:t>Secondo George Bonanno (2004), la resilienza si compone di quattro dimensioni: Resistenza, Valutazione Positiva di se stessi, stile di coping basato sull’esclusione, ottimismo e senso dell’umorismo. Suzanne </a:t>
            </a:r>
            <a:r>
              <a:rPr lang="it-IT" dirty="0" err="1"/>
              <a:t>Kobasa</a:t>
            </a:r>
            <a:r>
              <a:rPr lang="it-IT" dirty="0"/>
              <a:t> (1979) mette in rilievo il «locus of control». Il locus of control interno più caratteristico degli individui resilienti predispone ad assumere un ruolo attivo nelle situazioni di stress. Judith Herman (1992) inoltre mette in risalto anche: stile di attaccamento sicuro e coping sociale (capacità di chiedere aiuto, comprendere e contestualizzare i comportamenti dell’altro) che fungono fa fattori protettivi. </a:t>
            </a:r>
          </a:p>
          <a:p>
            <a:endParaRPr lang="it-IT" dirty="0"/>
          </a:p>
        </p:txBody>
      </p:sp>
    </p:spTree>
    <p:extLst>
      <p:ext uri="{BB962C8B-B14F-4D97-AF65-F5344CB8AC3E}">
        <p14:creationId xmlns:p14="http://schemas.microsoft.com/office/powerpoint/2010/main" val="1739878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CB5B207-891B-4386-F324-B58823B5744E}"/>
              </a:ext>
            </a:extLst>
          </p:cNvPr>
          <p:cNvSpPr>
            <a:spLocks noGrp="1"/>
          </p:cNvSpPr>
          <p:nvPr>
            <p:ph idx="1"/>
          </p:nvPr>
        </p:nvSpPr>
        <p:spPr>
          <a:xfrm>
            <a:off x="2488557" y="706056"/>
            <a:ext cx="9016055" cy="5205166"/>
          </a:xfrm>
        </p:spPr>
        <p:txBody>
          <a:bodyPr/>
          <a:lstStyle/>
          <a:p>
            <a:pPr marL="349250" marR="0" lvl="0" indent="-349250" algn="l" defTabSz="914400" rtl="0" eaLnBrk="1" fontAlgn="base" latinLnBrk="0" hangingPunct="1">
              <a:lnSpc>
                <a:spcPct val="100000"/>
              </a:lnSpc>
              <a:spcBef>
                <a:spcPts val="2000"/>
              </a:spcBef>
              <a:spcAft>
                <a:spcPct val="0"/>
              </a:spcAft>
              <a:buClr>
                <a:srgbClr val="6FB7D7"/>
              </a:buClr>
              <a:buSzPct val="110000"/>
              <a:buFont typeface="Wingdings" pitchFamily="2" charset="2"/>
              <a:buChar char="Ø"/>
              <a:tabLst/>
              <a:defRPr/>
            </a:pPr>
            <a:r>
              <a:rPr kumimoji="0" lang="ja-JP" altLang="it-IT" sz="2400" b="1" i="0" u="none" strike="noStrike" kern="1200" cap="none" spc="0" normalizeH="0" baseline="0" noProof="0">
                <a:ln>
                  <a:noFill/>
                </a:ln>
                <a:solidFill>
                  <a:srgbClr val="595959"/>
                </a:solidFill>
                <a:effectLst/>
                <a:uLnTx/>
                <a:uFillTx/>
                <a:latin typeface="Arial" panose="020B0604020202020204" pitchFamily="34" charset="0"/>
                <a:ea typeface="ＭＳ Ｐゴシック" panose="020B0600070205080204" pitchFamily="34" charset="-128"/>
                <a:cs typeface="+mn-cs"/>
              </a:rPr>
              <a:t>“</a:t>
            </a:r>
            <a:r>
              <a:rPr kumimoji="0" lang="it-IT" altLang="ja-JP" sz="2400" b="1" i="0" u="none" strike="noStrike" kern="1200" cap="none" spc="0" normalizeH="0" baseline="0" noProof="0" dirty="0">
                <a:ln>
                  <a:noFill/>
                </a:ln>
                <a:solidFill>
                  <a:srgbClr val="595959"/>
                </a:solidFill>
                <a:effectLst/>
                <a:uLnTx/>
                <a:uFillTx/>
                <a:latin typeface="Times New Roman" panose="02020603050405020304" pitchFamily="18" charset="0"/>
                <a:ea typeface="ＭＳ Ｐゴシック" panose="020B0600070205080204" pitchFamily="34" charset="-128"/>
                <a:cs typeface="+mn-cs"/>
              </a:rPr>
              <a:t>Fattori di Vulnerabilità e Fattori di Rischio</a:t>
            </a:r>
            <a:r>
              <a:rPr kumimoji="0" lang="ja-JP" altLang="it-IT" sz="2400" b="1" i="0" u="none" strike="noStrike" kern="1200" cap="none" spc="0" normalizeH="0" baseline="0" noProof="0">
                <a:ln>
                  <a:noFill/>
                </a:ln>
                <a:solidFill>
                  <a:srgbClr val="595959"/>
                </a:solidFill>
                <a:effectLst/>
                <a:uLnTx/>
                <a:uFillTx/>
                <a:latin typeface="Arial" panose="020B0604020202020204" pitchFamily="34" charset="0"/>
                <a:ea typeface="ＭＳ Ｐゴシック" panose="020B0600070205080204" pitchFamily="34" charset="-128"/>
                <a:cs typeface="+mn-cs"/>
              </a:rPr>
              <a:t>”</a:t>
            </a:r>
            <a:r>
              <a:rPr kumimoji="0" lang="it-IT" altLang="ja-JP" sz="2400" b="1" i="0" u="none" strike="noStrike" kern="1200" cap="none" spc="0" normalizeH="0" baseline="0" noProof="0" dirty="0">
                <a:ln>
                  <a:noFill/>
                </a:ln>
                <a:solidFill>
                  <a:srgbClr val="595959"/>
                </a:solidFill>
                <a:effectLst/>
                <a:uLnTx/>
                <a:uFillTx/>
                <a:latin typeface="Times New Roman" panose="02020603050405020304" pitchFamily="18" charset="0"/>
                <a:ea typeface="ＭＳ Ｐゴシック" panose="020B0600070205080204" pitchFamily="34" charset="-128"/>
                <a:cs typeface="+mn-cs"/>
              </a:rPr>
              <a:t>:</a:t>
            </a:r>
            <a:endParaRPr kumimoji="0" lang="it-IT" altLang="ja-JP" sz="2400" b="0" i="0" u="none" strike="noStrike" kern="1200" cap="none" spc="0" normalizeH="0" baseline="0" noProof="0" dirty="0">
              <a:ln>
                <a:noFill/>
              </a:ln>
              <a:solidFill>
                <a:srgbClr val="595959"/>
              </a:solidFill>
              <a:effectLst/>
              <a:uLnTx/>
              <a:uFillTx/>
              <a:latin typeface="Times New Roman" panose="02020603050405020304" pitchFamily="18" charset="0"/>
              <a:ea typeface="ＭＳ Ｐゴシック" panose="020B0600070205080204" pitchFamily="34" charset="-128"/>
              <a:cs typeface="+mn-cs"/>
            </a:endParaRPr>
          </a:p>
          <a:p>
            <a:pPr marL="349250" marR="0" lvl="0" indent="-349250" algn="just" defTabSz="914400" rtl="0" eaLnBrk="1" fontAlgn="base" latinLnBrk="0" hangingPunct="1">
              <a:lnSpc>
                <a:spcPct val="100000"/>
              </a:lnSpc>
              <a:spcBef>
                <a:spcPts val="2000"/>
              </a:spcBef>
              <a:spcAft>
                <a:spcPct val="0"/>
              </a:spcAft>
              <a:buClr>
                <a:srgbClr val="6FB7D7"/>
              </a:buClr>
              <a:buSzPct val="110000"/>
              <a:buFont typeface="Wingdings 2" pitchFamily="2" charset="2"/>
              <a:buChar char=""/>
              <a:tabLst/>
              <a:defRPr/>
            </a:pPr>
            <a:r>
              <a:rPr kumimoji="0" lang="it-IT" altLang="it-IT"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sono tutte quelle condizioni che incrementano la probabilità che la persona sviluppi difficoltà nei sistemi evolutivi biologico, cognitivo affettivo e sociale; i Fattori di </a:t>
            </a:r>
            <a:r>
              <a:rPr kumimoji="0" lang="it-IT" altLang="it-IT" sz="24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Rischio </a:t>
            </a:r>
            <a:r>
              <a:rPr kumimoji="0" lang="it-IT" altLang="it-IT"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e di </a:t>
            </a:r>
            <a:r>
              <a:rPr kumimoji="0" lang="it-IT" altLang="it-IT" sz="24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Vulnerabilità </a:t>
            </a:r>
            <a:r>
              <a:rPr kumimoji="0" lang="it-IT" altLang="it-IT"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sono sia di natura endogena - il corredo genetico, i processi neurobiologici o le caratteristiche temperamentali - sia di natura ambientale:</a:t>
            </a:r>
          </a:p>
          <a:p>
            <a:pPr marL="349250" marR="0" lvl="0" indent="-349250" algn="just" defTabSz="914400" rtl="0" eaLnBrk="1" fontAlgn="base" latinLnBrk="0" hangingPunct="1">
              <a:lnSpc>
                <a:spcPct val="100000"/>
              </a:lnSpc>
              <a:spcBef>
                <a:spcPts val="2000"/>
              </a:spcBef>
              <a:spcAft>
                <a:spcPct val="0"/>
              </a:spcAft>
              <a:buClr>
                <a:srgbClr val="6FB7D7"/>
              </a:buClr>
              <a:buSzPct val="110000"/>
              <a:buFont typeface="Wingdings 2" pitchFamily="2" charset="2"/>
              <a:buChar char=""/>
              <a:tabLst/>
              <a:defRPr/>
            </a:pPr>
            <a:r>
              <a:rPr kumimoji="0" lang="it-IT" altLang="it-IT"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Nascita pretermine da una madre tossicodipendente che ha abbandonato la scuola e la famiglia di origine: combinazione per il bambino di vulnerabilità e rischio biologico e sociale; questa </a:t>
            </a:r>
            <a:r>
              <a:rPr kumimoji="0" lang="ja-JP" altLang="it-IT" sz="2400" b="0" i="0" u="none" strike="noStrike" kern="120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cs typeface="+mn-cs"/>
              </a:rPr>
              <a:t>“</a:t>
            </a:r>
            <a:r>
              <a:rPr kumimoji="0" lang="it-IT"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costellazione di rischi e vulnerabilità</a:t>
            </a:r>
            <a:r>
              <a:rPr kumimoji="0" lang="ja-JP" altLang="it-IT" sz="2400" b="0" i="0" u="none" strike="noStrike" kern="120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cs typeface="+mn-cs"/>
              </a:rPr>
              <a:t>”</a:t>
            </a:r>
            <a:r>
              <a:rPr kumimoji="0" lang="it-IT"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 è spesso associata con disturbi evolutivi a lungo termine (</a:t>
            </a:r>
            <a:r>
              <a:rPr kumimoji="0" lang="it-IT" altLang="ja-JP" sz="2400" b="0" i="0" u="none" strike="noStrike" kern="1200" cap="none" spc="0" normalizeH="0" baseline="0" noProof="0" dirty="0" err="1">
                <a:ln>
                  <a:noFill/>
                </a:ln>
                <a:solidFill>
                  <a:schemeClr val="tx1"/>
                </a:solidFill>
                <a:effectLst/>
                <a:uLnTx/>
                <a:uFillTx/>
                <a:latin typeface="Times New Roman" panose="02020603050405020304" pitchFamily="18" charset="0"/>
                <a:ea typeface="ＭＳ Ｐゴシック" panose="020B0600070205080204" pitchFamily="34" charset="-128"/>
                <a:cs typeface="+mn-cs"/>
              </a:rPr>
              <a:t>Luthar</a:t>
            </a:r>
            <a:r>
              <a:rPr kumimoji="0" lang="it-IT"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 2003).</a:t>
            </a:r>
            <a:endParaRPr kumimoji="0" lang="it-IT" altLang="it-IT"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endParaRPr>
          </a:p>
          <a:p>
            <a:pPr marL="0" indent="0">
              <a:buNone/>
            </a:pPr>
            <a:endParaRPr lang="it-IT" dirty="0"/>
          </a:p>
        </p:txBody>
      </p:sp>
    </p:spTree>
    <p:extLst>
      <p:ext uri="{BB962C8B-B14F-4D97-AF65-F5344CB8AC3E}">
        <p14:creationId xmlns:p14="http://schemas.microsoft.com/office/powerpoint/2010/main" val="2160214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68DB1B1-64CC-5EC4-B5A9-394645C33C71}"/>
              </a:ext>
            </a:extLst>
          </p:cNvPr>
          <p:cNvSpPr>
            <a:spLocks noGrp="1"/>
          </p:cNvSpPr>
          <p:nvPr>
            <p:ph idx="1"/>
          </p:nvPr>
        </p:nvSpPr>
        <p:spPr>
          <a:xfrm>
            <a:off x="2187615" y="1527858"/>
            <a:ext cx="9305423" cy="2716610"/>
          </a:xfrm>
        </p:spPr>
        <p:txBody>
          <a:bodyPr>
            <a:normAutofit fontScale="85000" lnSpcReduction="20000"/>
          </a:bodyPr>
          <a:lstStyle/>
          <a:p>
            <a:pPr marL="349250" marR="0" lvl="0" indent="-349250" algn="just" defTabSz="914400" rtl="0" eaLnBrk="1" fontAlgn="base" latinLnBrk="0" hangingPunct="1">
              <a:lnSpc>
                <a:spcPct val="115000"/>
              </a:lnSpc>
              <a:spcBef>
                <a:spcPts val="2000"/>
              </a:spcBef>
              <a:spcAft>
                <a:spcPct val="0"/>
              </a:spcAft>
              <a:buClr>
                <a:srgbClr val="000066"/>
              </a:buClr>
              <a:buSzPct val="110000"/>
              <a:buFont typeface="Wingdings" pitchFamily="2" charset="2"/>
              <a:buChar char="Ø"/>
              <a:tabLst/>
              <a:defRPr/>
            </a:pPr>
            <a:r>
              <a:rPr kumimoji="0" lang="it-IT" altLang="it-IT" sz="26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Dalla ricerca sulle popolazioni </a:t>
            </a:r>
            <a:r>
              <a:rPr kumimoji="0" lang="ja-JP" altLang="it-IT" sz="2600" b="1" i="0" u="none" strike="noStrike" kern="120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cs typeface="+mn-cs"/>
              </a:rPr>
              <a:t>“</a:t>
            </a:r>
            <a:r>
              <a:rPr kumimoji="0" lang="it-IT" altLang="ja-JP" sz="26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a rischio</a:t>
            </a:r>
            <a:r>
              <a:rPr kumimoji="0" lang="ja-JP" altLang="it-IT" sz="2600" b="1" i="0" u="none" strike="noStrike" kern="120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cs typeface="+mn-cs"/>
              </a:rPr>
              <a:t>”</a:t>
            </a:r>
            <a:r>
              <a:rPr kumimoji="0" lang="it-IT" altLang="ja-JP" sz="26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 nel ciclo vitale, è emerso inizialmente un decorso dello sviluppo deterministico, che risultava inevitabilmente in esiti disadattivi o patologici; in tempi più recenti le indagini </a:t>
            </a:r>
            <a:r>
              <a:rPr kumimoji="0" lang="it-IT" altLang="ja-JP" sz="2600" b="1" i="0" u="none" strike="noStrike" kern="1200" cap="none" spc="0" normalizeH="0" baseline="0" noProof="0" dirty="0" err="1">
                <a:ln>
                  <a:noFill/>
                </a:ln>
                <a:solidFill>
                  <a:schemeClr val="tx1"/>
                </a:solidFill>
                <a:effectLst/>
                <a:uLnTx/>
                <a:uFillTx/>
                <a:latin typeface="Times New Roman" panose="02020603050405020304" pitchFamily="18" charset="0"/>
                <a:ea typeface="ＭＳ Ｐゴシック" panose="020B0600070205080204" pitchFamily="34" charset="-128"/>
                <a:cs typeface="+mn-cs"/>
              </a:rPr>
              <a:t>nell</a:t>
            </a:r>
            <a:r>
              <a:rPr kumimoji="0" lang="ja-JP" altLang="it-IT" sz="2600" b="1" i="0" u="none" strike="noStrike" kern="120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cs typeface="+mn-cs"/>
              </a:rPr>
              <a:t>’</a:t>
            </a:r>
            <a:r>
              <a:rPr kumimoji="0" lang="it-IT" altLang="ja-JP" sz="26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area della Resilienza e dei Fattori Protettivi hanno stimolato una riformulazione sui modelli del deficit ambientale, che porta a considerare gli effetti di </a:t>
            </a:r>
            <a:r>
              <a:rPr kumimoji="0" lang="it-IT" altLang="ja-JP" sz="2600" b="1"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buffering </a:t>
            </a:r>
            <a:r>
              <a:rPr kumimoji="0" lang="it-IT" altLang="ja-JP" sz="26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(tampone) individuali e ambientali che possono mitigare gli effetti di condizioni avverse (Rutter, 1985, </a:t>
            </a:r>
            <a:r>
              <a:rPr kumimoji="0" lang="it-IT" altLang="ja-JP" sz="2600" b="1" i="0" u="none" strike="noStrike" kern="1200" cap="none" spc="0" normalizeH="0" baseline="0" noProof="0" dirty="0" err="1">
                <a:ln>
                  <a:noFill/>
                </a:ln>
                <a:solidFill>
                  <a:schemeClr val="tx1"/>
                </a:solidFill>
                <a:effectLst/>
                <a:uLnTx/>
                <a:uFillTx/>
                <a:latin typeface="Times New Roman" panose="02020603050405020304" pitchFamily="18" charset="0"/>
                <a:ea typeface="ＭＳ Ｐゴシック" panose="020B0600070205080204" pitchFamily="34" charset="-128"/>
                <a:cs typeface="+mn-cs"/>
              </a:rPr>
              <a:t>Luthar</a:t>
            </a:r>
            <a:r>
              <a:rPr kumimoji="0" lang="it-IT" altLang="ja-JP" sz="26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rPr>
              <a:t> et al., 2000)</a:t>
            </a:r>
            <a:endParaRPr kumimoji="0" lang="it-IT" altLang="it-IT" sz="2400" b="1"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34" charset="-128"/>
              <a:cs typeface="+mn-cs"/>
            </a:endParaRPr>
          </a:p>
          <a:p>
            <a:endParaRPr lang="it-IT" dirty="0"/>
          </a:p>
        </p:txBody>
      </p:sp>
    </p:spTree>
    <p:extLst>
      <p:ext uri="{BB962C8B-B14F-4D97-AF65-F5344CB8AC3E}">
        <p14:creationId xmlns:p14="http://schemas.microsoft.com/office/powerpoint/2010/main" val="4285265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7A4E3F-582C-2C8A-6CB1-ECCF2C86A993}"/>
              </a:ext>
            </a:extLst>
          </p:cNvPr>
          <p:cNvSpPr>
            <a:spLocks noGrp="1"/>
          </p:cNvSpPr>
          <p:nvPr>
            <p:ph type="title"/>
          </p:nvPr>
        </p:nvSpPr>
        <p:spPr>
          <a:xfrm>
            <a:off x="2589212" y="184272"/>
            <a:ext cx="8764929" cy="857450"/>
          </a:xfrm>
        </p:spPr>
        <p:txBody>
          <a:bodyPr>
            <a:normAutofit/>
          </a:bodyPr>
          <a:lstStyle/>
          <a:p>
            <a:r>
              <a:rPr lang="it-IT" sz="2800" dirty="0"/>
              <a:t>Che cosa definiamo traumatico ?</a:t>
            </a:r>
          </a:p>
        </p:txBody>
      </p:sp>
      <p:sp>
        <p:nvSpPr>
          <p:cNvPr id="3" name="Segnaposto contenuto 2">
            <a:extLst>
              <a:ext uri="{FF2B5EF4-FFF2-40B4-BE49-F238E27FC236}">
                <a16:creationId xmlns:a16="http://schemas.microsoft.com/office/drawing/2014/main" id="{DF734376-568B-E108-5551-1E62B52F92BD}"/>
              </a:ext>
            </a:extLst>
          </p:cNvPr>
          <p:cNvSpPr>
            <a:spLocks noGrp="1"/>
          </p:cNvSpPr>
          <p:nvPr>
            <p:ph idx="1"/>
          </p:nvPr>
        </p:nvSpPr>
        <p:spPr>
          <a:xfrm>
            <a:off x="2589212" y="833377"/>
            <a:ext cx="8916022" cy="5729469"/>
          </a:xfrm>
        </p:spPr>
        <p:txBody>
          <a:bodyPr>
            <a:normAutofit fontScale="85000" lnSpcReduction="10000"/>
          </a:bodyPr>
          <a:lstStyle/>
          <a:p>
            <a:r>
              <a:rPr lang="it-IT" dirty="0"/>
              <a:t>Il DSM-5 fornisce una lista di eventi che possono essere considerati traumatici, precisando che la lista non è esaustiva: violenza sessuale, guerra, disastri naturali, attacchi terroristici, gravi incidenti automobilistici, l’esposizione indiretta ad eventi traumatici, nei bambini gli eventi sessuali inappropriati rispetto alo stadio di sviluppo, anche in assenza di violenza o lesioni. </a:t>
            </a:r>
          </a:p>
          <a:p>
            <a:r>
              <a:rPr lang="it-IT" dirty="0"/>
              <a:t>Ai fini della valutazione della traumaticità è importante il quadro sintomatologico individuale, indispensabile è considerare entrambi: Caratteristiche dell’evento e sintomi dell’individuo.</a:t>
            </a:r>
          </a:p>
          <a:p>
            <a:r>
              <a:rPr lang="it-IT" dirty="0"/>
              <a:t>Secondo la letteratura, gli </a:t>
            </a:r>
            <a:r>
              <a:rPr lang="it-IT" dirty="0" err="1"/>
              <a:t>evnti</a:t>
            </a:r>
            <a:r>
              <a:rPr lang="it-IT" dirty="0"/>
              <a:t> con di maggiore impatto traumatico sono quelli causati intenzionalmente da un altro essere umano, ripetuti nel tempo, di natura sessuale e/o incestuosa. </a:t>
            </a:r>
          </a:p>
          <a:p>
            <a:r>
              <a:rPr lang="it-IT" dirty="0"/>
              <a:t>Il trauma può essere considerato da un punto di vista oggettivo e soggettivo; </a:t>
            </a:r>
            <a:r>
              <a:rPr lang="it-IT" dirty="0" err="1"/>
              <a:t>esisteono</a:t>
            </a:r>
            <a:r>
              <a:rPr lang="it-IT" dirty="0"/>
              <a:t> eventi insostenibili per chiunque, ma è importante valutare il modo in cui ciascuna persona reagisce:</a:t>
            </a:r>
          </a:p>
          <a:p>
            <a:r>
              <a:rPr lang="it-IT" dirty="0" err="1"/>
              <a:t>Lenore</a:t>
            </a:r>
            <a:r>
              <a:rPr lang="it-IT" dirty="0"/>
              <a:t> </a:t>
            </a:r>
            <a:r>
              <a:rPr lang="it-IT" dirty="0" err="1"/>
              <a:t>Terr</a:t>
            </a:r>
            <a:r>
              <a:rPr lang="it-IT" dirty="0"/>
              <a:t> afferma: « trauma è il risultato di un evento sconvolgente che rende il soggetto temporaneamente impotente e interrompe le precedenti ordinarie operazioni di coping e di difesa». I MOI strutturati sulla base di attaccamenti sicuri sono in grado di attenuare gli effetti dolorosi del trauma e di guidare il soggetto verso relazioni di confronto e di aiuto. I MOI strutturati su attaccamenti insicuri o disorganizzati possono non essere in grado di proteggere la persona traumatizzata e spesso finiscono per essere un circolo vizioso tra effetti immediati del trauma e comportamenti successivi.</a:t>
            </a:r>
          </a:p>
          <a:p>
            <a:r>
              <a:rPr lang="it-IT" b="1" dirty="0"/>
              <a:t>Il trauma è spesso la punta di un iceberg: Il trauma focale è spesso il precipitato di eventi «minori» che si accumulano nel tempo per poi esplodere in una dimensione traumatica macroscopica.</a:t>
            </a:r>
          </a:p>
        </p:txBody>
      </p:sp>
    </p:spTree>
    <p:extLst>
      <p:ext uri="{BB962C8B-B14F-4D97-AF65-F5344CB8AC3E}">
        <p14:creationId xmlns:p14="http://schemas.microsoft.com/office/powerpoint/2010/main" val="3652279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A56E5C7-1AA6-EA97-582E-54FE32E71460}"/>
              </a:ext>
            </a:extLst>
          </p:cNvPr>
          <p:cNvSpPr>
            <a:spLocks noGrp="1"/>
          </p:cNvSpPr>
          <p:nvPr>
            <p:ph idx="1"/>
          </p:nvPr>
        </p:nvSpPr>
        <p:spPr>
          <a:xfrm>
            <a:off x="2419109" y="497711"/>
            <a:ext cx="9085503" cy="5868365"/>
          </a:xfrm>
        </p:spPr>
        <p:txBody>
          <a:bodyPr>
            <a:normAutofit/>
          </a:bodyPr>
          <a:lstStyle/>
          <a:p>
            <a:pPr algn="just"/>
            <a:r>
              <a:rPr lang="it-IT" dirty="0"/>
              <a:t>È importante ricordare il concento di trauma cumulativo di </a:t>
            </a:r>
            <a:r>
              <a:rPr lang="it-IT" dirty="0" err="1"/>
              <a:t>Masud</a:t>
            </a:r>
            <a:r>
              <a:rPr lang="it-IT" dirty="0"/>
              <a:t> Kahn (1963). Nella sua ottica relazionale, la madre con le sue funzioni è uno scudo protettivo che organizza un ambiente prevedibile (Hartmann) per lo sviluppo del bambino. </a:t>
            </a:r>
          </a:p>
          <a:p>
            <a:pPr algn="just"/>
            <a:r>
              <a:rPr lang="it-IT" dirty="0"/>
              <a:t>Per indicare l’impatto di traumi cronico, Bessel van </a:t>
            </a:r>
            <a:r>
              <a:rPr lang="it-IT" dirty="0" err="1"/>
              <a:t>der</a:t>
            </a:r>
            <a:r>
              <a:rPr lang="it-IT" dirty="0"/>
              <a:t> </a:t>
            </a:r>
            <a:r>
              <a:rPr lang="it-IT" dirty="0" err="1"/>
              <a:t>Kolk</a:t>
            </a:r>
            <a:r>
              <a:rPr lang="it-IT" dirty="0"/>
              <a:t> (1996) </a:t>
            </a:r>
            <a:r>
              <a:rPr lang="it-IT" dirty="0" err="1"/>
              <a:t>ultilizza</a:t>
            </a:r>
            <a:r>
              <a:rPr lang="it-IT" dirty="0"/>
              <a:t> il termine di «atmosfera traumatica» </a:t>
            </a:r>
          </a:p>
          <a:p>
            <a:pPr algn="just"/>
            <a:r>
              <a:rPr lang="it-IT" dirty="0"/>
              <a:t>Per quanto riguardo i disturbi gravi della personalità, un numero consistente di ricerche pone l’accento su gravi fallimenti dell’interazione madre-bambino e sulla genesi di tali fallimenti nella genesi dell’autoregolazione emotiva. </a:t>
            </a:r>
          </a:p>
          <a:p>
            <a:pPr algn="just"/>
            <a:r>
              <a:rPr lang="it-IT" dirty="0"/>
              <a:t>La costruzione dell’apparato psichico infantile è basata sul trasferimento nell’ambiente intrapsichico di funzioni che hanno primariamente operato nell’ambiente relazionale. </a:t>
            </a:r>
          </a:p>
          <a:p>
            <a:pPr algn="just"/>
            <a:r>
              <a:rPr lang="it-IT" dirty="0"/>
              <a:t>Fondamentale la storia affettiva, che tenga conto delle difese infantili che si organizzano in contesti familiari patologici, come messo in luce da Selma Freiberg mediante le difese infantili: evitamento della madre, freezing (congelamento), </a:t>
            </a:r>
            <a:r>
              <a:rPr lang="it-IT" dirty="0" err="1"/>
              <a:t>fighting</a:t>
            </a:r>
            <a:r>
              <a:rPr lang="it-IT" dirty="0"/>
              <a:t> (attacco come difesa), reversal (rivolgersi contro di sé), trasformazioni affettive. </a:t>
            </a:r>
          </a:p>
        </p:txBody>
      </p:sp>
    </p:spTree>
    <p:extLst>
      <p:ext uri="{BB962C8B-B14F-4D97-AF65-F5344CB8AC3E}">
        <p14:creationId xmlns:p14="http://schemas.microsoft.com/office/powerpoint/2010/main" val="1816027425"/>
      </p:ext>
    </p:extLst>
  </p:cSld>
  <p:clrMapOvr>
    <a:masterClrMapping/>
  </p:clrMapOvr>
</p:sld>
</file>

<file path=ppt/theme/theme1.xml><?xml version="1.0" encoding="utf-8"?>
<a:theme xmlns:a="http://schemas.openxmlformats.org/drawingml/2006/main" name="Filo">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Filo</Template>
  <TotalTime>653</TotalTime>
  <Words>3060</Words>
  <Application>Microsoft Macintosh PowerPoint</Application>
  <PresentationFormat>Widescreen</PresentationFormat>
  <Paragraphs>70</Paragraphs>
  <Slides>16</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16</vt:i4>
      </vt:variant>
    </vt:vector>
  </HeadingPairs>
  <TitlesOfParts>
    <vt:vector size="23" baseType="lpstr">
      <vt:lpstr>Arial</vt:lpstr>
      <vt:lpstr>Century Gothic</vt:lpstr>
      <vt:lpstr>Times New Roman</vt:lpstr>
      <vt:lpstr>Wingdings</vt:lpstr>
      <vt:lpstr>Wingdings 2</vt:lpstr>
      <vt:lpstr>Wingdings 3</vt:lpstr>
      <vt:lpstr>Filo</vt:lpstr>
      <vt:lpstr>Personalità e Trauma Prof. Loredana Lucarelli Psicopatologia dinamica nel ciclo di vita</vt:lpstr>
      <vt:lpstr>Personalità e Trauma Il concetto di trauma psichico</vt:lpstr>
      <vt:lpstr>Presentazione standard di PowerPoint</vt:lpstr>
      <vt:lpstr>Presentazione standard di PowerPoint</vt:lpstr>
      <vt:lpstr>La resilienza</vt:lpstr>
      <vt:lpstr>Presentazione standard di PowerPoint</vt:lpstr>
      <vt:lpstr>Presentazione standard di PowerPoint</vt:lpstr>
      <vt:lpstr>Che cosa definiamo traumatico ?</vt:lpstr>
      <vt:lpstr>Presentazione standard di PowerPoint</vt:lpstr>
      <vt:lpstr>Attaccamento disorganizzato e personalità borderline</vt:lpstr>
      <vt:lpstr>Il disturbo da stress post-traumatico - DPTS</vt:lpstr>
      <vt:lpstr>Disturbo post-traumatico complesso</vt:lpstr>
      <vt:lpstr>Dissociazione peritraumatica</vt:lpstr>
      <vt:lpstr>Dissociazione peritraumatica (cont.)</vt:lpstr>
      <vt:lpstr>Disturbo Dissociativo dell’identità (DSM-5)</vt:lpstr>
      <vt:lpstr>Trauma, modalità prementalistiche del funzionamento psichico e disturbo borderline di personalità</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Personalità e Trauma Prof. Loredana Lucarelli Psicopatologia dinamica nel ciclo di vita</dc:title>
  <dc:creator>Loredana Lucarelli</dc:creator>
  <cp:lastModifiedBy>Loredana Lucarelli</cp:lastModifiedBy>
  <cp:revision>29</cp:revision>
  <dcterms:created xsi:type="dcterms:W3CDTF">2023-05-13T17:59:20Z</dcterms:created>
  <dcterms:modified xsi:type="dcterms:W3CDTF">2024-05-07T12:34:21Z</dcterms:modified>
</cp:coreProperties>
</file>