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343" r:id="rId2"/>
    <p:sldId id="344" r:id="rId3"/>
    <p:sldId id="317" r:id="rId4"/>
    <p:sldId id="345" r:id="rId5"/>
    <p:sldId id="346" r:id="rId6"/>
    <p:sldId id="347" r:id="rId7"/>
    <p:sldId id="348" r:id="rId8"/>
    <p:sldId id="349" r:id="rId9"/>
    <p:sldId id="350" r:id="rId10"/>
    <p:sldId id="256" r:id="rId11"/>
    <p:sldId id="302" r:id="rId12"/>
    <p:sldId id="262" r:id="rId13"/>
    <p:sldId id="306" r:id="rId14"/>
    <p:sldId id="308" r:id="rId15"/>
    <p:sldId id="310" r:id="rId16"/>
    <p:sldId id="322" r:id="rId17"/>
    <p:sldId id="315" r:id="rId18"/>
    <p:sldId id="318" r:id="rId19"/>
    <p:sldId id="319" r:id="rId20"/>
    <p:sldId id="305" r:id="rId21"/>
    <p:sldId id="323" r:id="rId22"/>
    <p:sldId id="285" r:id="rId23"/>
    <p:sldId id="324" r:id="rId24"/>
    <p:sldId id="331" r:id="rId25"/>
    <p:sldId id="758" r:id="rId26"/>
    <p:sldId id="712" r:id="rId27"/>
    <p:sldId id="763" r:id="rId28"/>
    <p:sldId id="706" r:id="rId29"/>
    <p:sldId id="781" r:id="rId30"/>
    <p:sldId id="333" r:id="rId31"/>
    <p:sldId id="336" r:id="rId32"/>
    <p:sldId id="713" r:id="rId33"/>
    <p:sldId id="793" r:id="rId34"/>
    <p:sldId id="277" r:id="rId35"/>
    <p:sldId id="342" r:id="rId36"/>
    <p:sldId id="327" r:id="rId37"/>
    <p:sldId id="330" r:id="rId38"/>
    <p:sldId id="290" r:id="rId39"/>
    <p:sldId id="289" r:id="rId40"/>
    <p:sldId id="809" r:id="rId41"/>
    <p:sldId id="338" r:id="rId42"/>
    <p:sldId id="300" r:id="rId43"/>
    <p:sldId id="291" r:id="rId44"/>
    <p:sldId id="813" r:id="rId45"/>
    <p:sldId id="340" r:id="rId46"/>
    <p:sldId id="341" r:id="rId47"/>
    <p:sldId id="818" r:id="rId48"/>
    <p:sldId id="829" r:id="rId49"/>
    <p:sldId id="819" r:id="rId50"/>
    <p:sldId id="328" r:id="rId51"/>
    <p:sldId id="830" r:id="rId52"/>
    <p:sldId id="831" r:id="rId53"/>
    <p:sldId id="832" r:id="rId54"/>
    <p:sldId id="820" r:id="rId55"/>
    <p:sldId id="826" r:id="rId56"/>
    <p:sldId id="828" r:id="rId57"/>
    <p:sldId id="825" r:id="rId58"/>
    <p:sldId id="827" r:id="rId59"/>
    <p:sldId id="821" r:id="rId60"/>
    <p:sldId id="822" r:id="rId61"/>
    <p:sldId id="339" r:id="rId62"/>
    <p:sldId id="823" r:id="rId63"/>
    <p:sldId id="824" r:id="rId64"/>
    <p:sldId id="337" r:id="rId6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39FAF-1FA8-4F2D-BC2B-1C1BA885DE2B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A0D17-0CA2-49AD-AF00-8FB7EABCEA2B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46346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hu-HU"/>
          </a:p>
        </p:txBody>
      </p:sp>
      <p:sp>
        <p:nvSpPr>
          <p:cNvPr id="409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2AFCAF-4534-4045-8E49-B7F697217326}" type="slidenum">
              <a:rPr 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384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hu-HU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9CC440-E942-4057-A3B2-F184FEE53B4C}" type="slidenum">
              <a:rPr lang="cs-C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487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hu-H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111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1372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8661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411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963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751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3916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4173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9775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375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3344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3145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BCACD-ACA7-4753-B7AE-E7E291CB5D16}" type="datetimeFigureOut">
              <a:rPr lang="hu-HU" smtClean="0"/>
              <a:t>2024. 05. 24.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CD63E-805E-46C3-970A-84D0C73E899E}" type="slidenum">
              <a:rPr lang="hu-HU" smtClean="0"/>
              <a:t>‹N›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1965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mapsontheweb.zoom-maps.com/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Reményi Péter, PhD</a:t>
            </a:r>
            <a:br>
              <a:rPr lang="hu-HU" dirty="0"/>
            </a:br>
            <a:r>
              <a:rPr lang="hu-HU" sz="3600" dirty="0"/>
              <a:t>University of Pécs</a:t>
            </a:r>
            <a:br>
              <a:rPr lang="hu-HU" sz="3600" dirty="0"/>
            </a:br>
            <a:r>
              <a:rPr lang="hu-HU" sz="3600" dirty="0"/>
              <a:t>Hungary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/>
              <a:t>remko</a:t>
            </a:r>
            <a:r>
              <a:rPr lang="hu-HU" dirty="0"/>
              <a:t>@</a:t>
            </a:r>
            <a:r>
              <a:rPr lang="hu-HU" dirty="0" err="1"/>
              <a:t>gamma.ttk.pte.hu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90524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Geopolitics</a:t>
            </a:r>
            <a:r>
              <a:rPr lang="hu-HU" dirty="0"/>
              <a:t> in </a:t>
            </a:r>
            <a:r>
              <a:rPr lang="hu-HU" dirty="0" err="1"/>
              <a:t>Central</a:t>
            </a:r>
            <a:r>
              <a:rPr lang="hu-HU" dirty="0"/>
              <a:t> and </a:t>
            </a:r>
            <a:r>
              <a:rPr lang="hu-HU" dirty="0" err="1"/>
              <a:t>Eastern</a:t>
            </a:r>
            <a:r>
              <a:rPr lang="hu-HU" dirty="0"/>
              <a:t> Europe</a:t>
            </a:r>
          </a:p>
        </p:txBody>
      </p:sp>
      <p:sp>
        <p:nvSpPr>
          <p:cNvPr id="5" name="Alcím 4">
            <a:extLst>
              <a:ext uri="{FF2B5EF4-FFF2-40B4-BE49-F238E27FC236}">
                <a16:creationId xmlns:a16="http://schemas.microsoft.com/office/drawing/2014/main" id="{388CAB25-0CC2-A8A1-11D2-C19C24A981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4024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Where</a:t>
            </a:r>
            <a:r>
              <a:rPr lang="hu-HU" dirty="0"/>
              <a:t> is </a:t>
            </a:r>
            <a:r>
              <a:rPr lang="hu-HU" dirty="0" err="1"/>
              <a:t>Central</a:t>
            </a:r>
            <a:r>
              <a:rPr lang="hu-HU" dirty="0"/>
              <a:t> Europe?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9743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hu-HU" dirty="0" err="1"/>
              <a:t>What</a:t>
            </a:r>
            <a:r>
              <a:rPr lang="hu-HU" dirty="0"/>
              <a:t> </a:t>
            </a:r>
            <a:r>
              <a:rPr lang="hu-HU" dirty="0" err="1"/>
              <a:t>category</a:t>
            </a:r>
            <a:r>
              <a:rPr lang="hu-HU" dirty="0"/>
              <a:t> </a:t>
            </a:r>
            <a:r>
              <a:rPr lang="hu-HU" dirty="0" err="1"/>
              <a:t>it</a:t>
            </a:r>
            <a:r>
              <a:rPr lang="hu-HU" dirty="0"/>
              <a:t> is?</a:t>
            </a:r>
          </a:p>
        </p:txBody>
      </p:sp>
      <p:pic>
        <p:nvPicPr>
          <p:cNvPr id="3" name="Tartalom helye 2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7303753" cy="5733256"/>
          </a:xfrm>
        </p:spPr>
      </p:pic>
      <p:sp>
        <p:nvSpPr>
          <p:cNvPr id="6" name="Tartalom helye 5"/>
          <p:cNvSpPr>
            <a:spLocks noGrp="1"/>
          </p:cNvSpPr>
          <p:nvPr>
            <p:ph sz="half" idx="2"/>
          </p:nvPr>
        </p:nvSpPr>
        <p:spPr>
          <a:xfrm>
            <a:off x="1403648" y="1844824"/>
            <a:ext cx="4038600" cy="4525963"/>
          </a:xfrm>
        </p:spPr>
        <p:txBody>
          <a:bodyPr/>
          <a:lstStyle/>
          <a:p>
            <a:r>
              <a:rPr lang="hu-HU" dirty="0" err="1">
                <a:solidFill>
                  <a:schemeClr val="bg1"/>
                </a:solidFill>
              </a:rPr>
              <a:t>Geographical</a:t>
            </a:r>
            <a:r>
              <a:rPr lang="hu-HU" dirty="0">
                <a:solidFill>
                  <a:schemeClr val="bg1"/>
                </a:solidFill>
              </a:rPr>
              <a:t>?</a:t>
            </a:r>
          </a:p>
          <a:p>
            <a:r>
              <a:rPr lang="hu-HU" dirty="0" err="1">
                <a:solidFill>
                  <a:schemeClr val="bg1"/>
                </a:solidFill>
              </a:rPr>
              <a:t>Historical</a:t>
            </a:r>
            <a:r>
              <a:rPr lang="hu-HU" dirty="0">
                <a:solidFill>
                  <a:schemeClr val="bg1"/>
                </a:solidFill>
              </a:rPr>
              <a:t>?</a:t>
            </a:r>
          </a:p>
          <a:p>
            <a:r>
              <a:rPr lang="hu-HU" dirty="0" err="1">
                <a:solidFill>
                  <a:schemeClr val="bg1"/>
                </a:solidFill>
              </a:rPr>
              <a:t>Cultural</a:t>
            </a:r>
            <a:r>
              <a:rPr lang="hu-HU" dirty="0">
                <a:solidFill>
                  <a:schemeClr val="bg1"/>
                </a:solidFill>
              </a:rPr>
              <a:t>?</a:t>
            </a:r>
          </a:p>
          <a:p>
            <a:r>
              <a:rPr lang="hu-HU" dirty="0" err="1">
                <a:solidFill>
                  <a:schemeClr val="bg1"/>
                </a:solidFill>
              </a:rPr>
              <a:t>Political</a:t>
            </a:r>
            <a:r>
              <a:rPr lang="hu-HU" dirty="0">
                <a:solidFill>
                  <a:schemeClr val="bg1"/>
                </a:solidFill>
              </a:rPr>
              <a:t>?</a:t>
            </a:r>
          </a:p>
          <a:p>
            <a:r>
              <a:rPr lang="hu-HU" dirty="0" err="1">
                <a:solidFill>
                  <a:schemeClr val="bg1"/>
                </a:solidFill>
              </a:rPr>
              <a:t>Else</a:t>
            </a:r>
            <a:r>
              <a:rPr lang="hu-HU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7469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hu-HU" dirty="0" err="1"/>
              <a:t>Where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Europe’s</a:t>
            </a:r>
            <a:r>
              <a:rPr lang="hu-HU" dirty="0"/>
              <a:t> </a:t>
            </a:r>
            <a:r>
              <a:rPr lang="hu-HU" dirty="0" err="1"/>
              <a:t>boundaries</a:t>
            </a:r>
            <a:r>
              <a:rPr lang="hu-HU" dirty="0"/>
              <a:t>?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66728"/>
            <a:ext cx="7200800" cy="5508612"/>
          </a:xfr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682" y="8764"/>
            <a:ext cx="8460954" cy="685800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909" y="993502"/>
            <a:ext cx="7048500" cy="524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44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geopolitical</a:t>
            </a:r>
            <a:r>
              <a:rPr lang="hu-HU" dirty="0"/>
              <a:t> </a:t>
            </a:r>
            <a:r>
              <a:rPr lang="hu-HU" dirty="0" err="1"/>
              <a:t>boundary</a:t>
            </a:r>
            <a:endParaRPr lang="hu-HU" dirty="0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354285"/>
            <a:ext cx="6120680" cy="5319427"/>
          </a:xfrm>
        </p:spPr>
      </p:pic>
      <p:pic>
        <p:nvPicPr>
          <p:cNvPr id="3" name="Kép 2"/>
          <p:cNvPicPr>
            <a:picLocks noChangeAspect="1"/>
          </p:cNvPicPr>
          <p:nvPr/>
        </p:nvPicPr>
        <p:blipFill rotWithShape="1">
          <a:blip r:embed="rId3"/>
          <a:srcRect l="10059" t="18346" r="9397" b="2899"/>
          <a:stretch/>
        </p:blipFill>
        <p:spPr>
          <a:xfrm>
            <a:off x="107504" y="3505360"/>
            <a:ext cx="4320480" cy="316835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031A722A-75FC-8BD9-7C03-2CDF62EAA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559" y="560583"/>
            <a:ext cx="7760881" cy="573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According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directions</a:t>
            </a:r>
            <a:endParaRPr lang="hu-HU" dirty="0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96752"/>
            <a:ext cx="8136904" cy="5482240"/>
          </a:xfrm>
        </p:spPr>
      </p:pic>
    </p:spTree>
    <p:extLst>
      <p:ext uri="{BB962C8B-B14F-4D97-AF65-F5344CB8AC3E}">
        <p14:creationId xmlns:p14="http://schemas.microsoft.com/office/powerpoint/2010/main" val="39120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Perhaps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most </a:t>
            </a:r>
            <a:r>
              <a:rPr lang="hu-HU" dirty="0" err="1"/>
              <a:t>precise</a:t>
            </a:r>
            <a:endParaRPr lang="hu-HU" dirty="0"/>
          </a:p>
        </p:txBody>
      </p:sp>
      <p:pic>
        <p:nvPicPr>
          <p:cNvPr id="4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312" y="1392962"/>
            <a:ext cx="532765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Csoportba foglalás 12"/>
          <p:cNvGrpSpPr/>
          <p:nvPr/>
        </p:nvGrpSpPr>
        <p:grpSpPr>
          <a:xfrm>
            <a:off x="6300192" y="3351348"/>
            <a:ext cx="1546951" cy="1023666"/>
            <a:chOff x="6382544" y="3365540"/>
            <a:chExt cx="1546951" cy="1023666"/>
          </a:xfrm>
        </p:grpSpPr>
        <p:sp>
          <p:nvSpPr>
            <p:cNvPr id="5" name="Ellipszis 4"/>
            <p:cNvSpPr/>
            <p:nvPr/>
          </p:nvSpPr>
          <p:spPr>
            <a:xfrm rot="6195713">
              <a:off x="6346540" y="3921154"/>
              <a:ext cx="504056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" name="Szövegdoboz 5"/>
            <p:cNvSpPr txBox="1"/>
            <p:nvPr/>
          </p:nvSpPr>
          <p:spPr>
            <a:xfrm>
              <a:off x="7020272" y="3365540"/>
              <a:ext cx="9092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hu-HU" dirty="0"/>
                <a:t>EE -&gt;NE</a:t>
              </a:r>
            </a:p>
          </p:txBody>
        </p:sp>
        <p:cxnSp>
          <p:nvCxnSpPr>
            <p:cNvPr id="8" name="Egyenes összekötő nyíllal 7"/>
            <p:cNvCxnSpPr>
              <a:stCxn id="5" idx="2"/>
              <a:endCxn id="6" idx="2"/>
            </p:cNvCxnSpPr>
            <p:nvPr/>
          </p:nvCxnSpPr>
          <p:spPr>
            <a:xfrm flipV="1">
              <a:off x="6656384" y="3734872"/>
              <a:ext cx="818500" cy="15699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Csoportba foglalás 13"/>
          <p:cNvGrpSpPr/>
          <p:nvPr/>
        </p:nvGrpSpPr>
        <p:grpSpPr>
          <a:xfrm>
            <a:off x="3707904" y="2924944"/>
            <a:ext cx="2261753" cy="1847233"/>
            <a:chOff x="4551289" y="2555306"/>
            <a:chExt cx="2261753" cy="1847233"/>
          </a:xfrm>
        </p:grpSpPr>
        <p:sp>
          <p:nvSpPr>
            <p:cNvPr id="15" name="Ellipszis 14"/>
            <p:cNvSpPr/>
            <p:nvPr/>
          </p:nvSpPr>
          <p:spPr>
            <a:xfrm rot="6195713">
              <a:off x="6403109" y="3992606"/>
              <a:ext cx="504056" cy="31581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6" name="Szövegdoboz 15"/>
            <p:cNvSpPr txBox="1"/>
            <p:nvPr/>
          </p:nvSpPr>
          <p:spPr>
            <a:xfrm>
              <a:off x="4551289" y="2555306"/>
              <a:ext cx="96532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hu-HU" dirty="0"/>
                <a:t>EE -&gt;WE</a:t>
              </a:r>
            </a:p>
          </p:txBody>
        </p:sp>
        <p:cxnSp>
          <p:nvCxnSpPr>
            <p:cNvPr id="17" name="Egyenes összekötő nyíllal 16"/>
            <p:cNvCxnSpPr>
              <a:stCxn id="15" idx="2"/>
              <a:endCxn id="16" idx="2"/>
            </p:cNvCxnSpPr>
            <p:nvPr/>
          </p:nvCxnSpPr>
          <p:spPr>
            <a:xfrm flipH="1" flipV="1">
              <a:off x="5033954" y="2924638"/>
              <a:ext cx="1678999" cy="9805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Csoportba foglalás 20"/>
          <p:cNvGrpSpPr/>
          <p:nvPr/>
        </p:nvGrpSpPr>
        <p:grpSpPr>
          <a:xfrm>
            <a:off x="5901394" y="5102261"/>
            <a:ext cx="2295481" cy="1013183"/>
            <a:chOff x="6168244" y="3700313"/>
            <a:chExt cx="2295481" cy="1013183"/>
          </a:xfrm>
        </p:grpSpPr>
        <p:sp>
          <p:nvSpPr>
            <p:cNvPr id="22" name="Ellipszis 21"/>
            <p:cNvSpPr/>
            <p:nvPr/>
          </p:nvSpPr>
          <p:spPr>
            <a:xfrm rot="6195713">
              <a:off x="6096699" y="3771858"/>
              <a:ext cx="966734" cy="82364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24" name="Egyenes összekötő nyíllal 23"/>
            <p:cNvCxnSpPr>
              <a:stCxn id="22" idx="0"/>
              <a:endCxn id="23" idx="1"/>
            </p:cNvCxnSpPr>
            <p:nvPr/>
          </p:nvCxnSpPr>
          <p:spPr>
            <a:xfrm>
              <a:off x="6980905" y="4278152"/>
              <a:ext cx="496203" cy="25067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zövegdoboz 22"/>
            <p:cNvSpPr txBox="1"/>
            <p:nvPr/>
          </p:nvSpPr>
          <p:spPr>
            <a:xfrm>
              <a:off x="7477108" y="4344164"/>
              <a:ext cx="98661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hu-HU" dirty="0"/>
                <a:t>SEE-</a:t>
              </a:r>
              <a:r>
                <a:rPr lang="hu-HU" dirty="0" err="1"/>
                <a:t>new</a:t>
              </a:r>
              <a:endParaRPr lang="hu-HU" dirty="0"/>
            </a:p>
          </p:txBody>
        </p:sp>
      </p:grpSp>
      <p:grpSp>
        <p:nvGrpSpPr>
          <p:cNvPr id="30" name="Csoportba foglalás 29"/>
          <p:cNvGrpSpPr/>
          <p:nvPr/>
        </p:nvGrpSpPr>
        <p:grpSpPr>
          <a:xfrm>
            <a:off x="3548610" y="4274386"/>
            <a:ext cx="2445363" cy="1346615"/>
            <a:chOff x="4432948" y="3636065"/>
            <a:chExt cx="2445363" cy="1346615"/>
          </a:xfrm>
        </p:grpSpPr>
        <p:sp>
          <p:nvSpPr>
            <p:cNvPr id="31" name="Ellipszis 30"/>
            <p:cNvSpPr/>
            <p:nvPr/>
          </p:nvSpPr>
          <p:spPr>
            <a:xfrm rot="6195713">
              <a:off x="6146693" y="3761907"/>
              <a:ext cx="857459" cy="605776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" name="Szövegdoboz 31"/>
            <p:cNvSpPr txBox="1"/>
            <p:nvPr/>
          </p:nvSpPr>
          <p:spPr>
            <a:xfrm>
              <a:off x="4432948" y="4613348"/>
              <a:ext cx="180921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hu-HU" dirty="0"/>
                <a:t>WCE=</a:t>
              </a:r>
              <a:r>
                <a:rPr lang="hu-HU" dirty="0" err="1"/>
                <a:t>German</a:t>
              </a:r>
              <a:r>
                <a:rPr lang="hu-HU" dirty="0"/>
                <a:t> EU</a:t>
              </a:r>
            </a:p>
          </p:txBody>
        </p:sp>
        <p:cxnSp>
          <p:nvCxnSpPr>
            <p:cNvPr id="33" name="Egyenes összekötő nyíllal 32"/>
            <p:cNvCxnSpPr>
              <a:stCxn id="31" idx="4"/>
              <a:endCxn id="32" idx="0"/>
            </p:cNvCxnSpPr>
            <p:nvPr/>
          </p:nvCxnSpPr>
          <p:spPr>
            <a:xfrm flipH="1">
              <a:off x="5337555" y="3995312"/>
              <a:ext cx="943057" cy="61803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Csoportba foglalás 33"/>
          <p:cNvGrpSpPr/>
          <p:nvPr/>
        </p:nvGrpSpPr>
        <p:grpSpPr>
          <a:xfrm>
            <a:off x="5992081" y="4287087"/>
            <a:ext cx="2353945" cy="832059"/>
            <a:chOff x="6334082" y="3551513"/>
            <a:chExt cx="2353945" cy="832059"/>
          </a:xfrm>
        </p:grpSpPr>
        <p:sp>
          <p:nvSpPr>
            <p:cNvPr id="35" name="Ellipszis 34"/>
            <p:cNvSpPr/>
            <p:nvPr/>
          </p:nvSpPr>
          <p:spPr>
            <a:xfrm rot="6195713">
              <a:off x="6177700" y="3707895"/>
              <a:ext cx="832059" cy="519296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" name="Szövegdoboz 35"/>
            <p:cNvSpPr txBox="1"/>
            <p:nvPr/>
          </p:nvSpPr>
          <p:spPr>
            <a:xfrm>
              <a:off x="7794321" y="3889356"/>
              <a:ext cx="89370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hu-HU" dirty="0"/>
                <a:t>ECE=V4</a:t>
              </a:r>
            </a:p>
          </p:txBody>
        </p:sp>
        <p:cxnSp>
          <p:nvCxnSpPr>
            <p:cNvPr id="37" name="Egyenes összekötő nyíllal 36"/>
            <p:cNvCxnSpPr>
              <a:endCxn id="36" idx="1"/>
            </p:cNvCxnSpPr>
            <p:nvPr/>
          </p:nvCxnSpPr>
          <p:spPr>
            <a:xfrm>
              <a:off x="6871425" y="4014243"/>
              <a:ext cx="922896" cy="5977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79207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State</a:t>
            </a:r>
            <a:r>
              <a:rPr lang="hu-HU" dirty="0"/>
              <a:t> </a:t>
            </a:r>
            <a:r>
              <a:rPr lang="hu-HU" dirty="0" err="1"/>
              <a:t>border</a:t>
            </a:r>
            <a:r>
              <a:rPr lang="hu-HU" dirty="0"/>
              <a:t> </a:t>
            </a:r>
            <a:r>
              <a:rPr lang="hu-HU" dirty="0" err="1"/>
              <a:t>vs</a:t>
            </a:r>
            <a:r>
              <a:rPr lang="hu-HU" dirty="0"/>
              <a:t>. </a:t>
            </a:r>
            <a:r>
              <a:rPr lang="hu-HU" dirty="0" err="1"/>
              <a:t>Cultural</a:t>
            </a:r>
            <a:r>
              <a:rPr lang="hu-HU" dirty="0"/>
              <a:t> </a:t>
            </a:r>
            <a:r>
              <a:rPr lang="hu-HU" dirty="0" err="1"/>
              <a:t>boundary</a:t>
            </a:r>
            <a:endParaRPr lang="hu-HU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67201"/>
            <a:ext cx="5400600" cy="5616625"/>
          </a:xfrm>
        </p:spPr>
      </p:pic>
    </p:spTree>
    <p:extLst>
      <p:ext uri="{BB962C8B-B14F-4D97-AF65-F5344CB8AC3E}">
        <p14:creationId xmlns:p14="http://schemas.microsoft.com/office/powerpoint/2010/main" val="140185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258" y="692696"/>
            <a:ext cx="9190515" cy="595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llipszis 2"/>
          <p:cNvSpPr/>
          <p:nvPr/>
        </p:nvSpPr>
        <p:spPr>
          <a:xfrm>
            <a:off x="5076056" y="2564904"/>
            <a:ext cx="1728192" cy="38164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333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Religious</a:t>
            </a:r>
            <a:r>
              <a:rPr lang="hu-HU" dirty="0"/>
              <a:t>/</a:t>
            </a:r>
            <a:r>
              <a:rPr lang="hu-HU" dirty="0" err="1"/>
              <a:t>cultural</a:t>
            </a:r>
            <a:r>
              <a:rPr lang="hu-HU" dirty="0"/>
              <a:t> </a:t>
            </a:r>
            <a:r>
              <a:rPr lang="hu-HU" dirty="0" err="1"/>
              <a:t>faultlines</a:t>
            </a:r>
            <a:endParaRPr lang="hu-H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10805"/>
            <a:ext cx="5256584" cy="5321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zis 3"/>
          <p:cNvSpPr/>
          <p:nvPr/>
        </p:nvSpPr>
        <p:spPr>
          <a:xfrm>
            <a:off x="4644008" y="3015986"/>
            <a:ext cx="1728192" cy="38164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029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303212"/>
            <a:ext cx="6172200" cy="857250"/>
          </a:xfrm>
        </p:spPr>
        <p:txBody>
          <a:bodyPr/>
          <a:lstStyle/>
          <a:p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me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1800" dirty="0"/>
              <a:t>Master of </a:t>
            </a:r>
            <a:r>
              <a:rPr lang="hu-HU" sz="1800" dirty="0" err="1"/>
              <a:t>geography</a:t>
            </a:r>
            <a:r>
              <a:rPr lang="hu-HU" sz="1800" dirty="0"/>
              <a:t> and </a:t>
            </a:r>
            <a:r>
              <a:rPr lang="hu-HU" sz="1800" dirty="0" err="1"/>
              <a:t>history</a:t>
            </a:r>
            <a:endParaRPr lang="hu-HU" sz="1800" dirty="0"/>
          </a:p>
          <a:p>
            <a:endParaRPr lang="hu-HU" sz="1800" dirty="0"/>
          </a:p>
          <a:p>
            <a:r>
              <a:rPr lang="hu-HU" sz="1800" dirty="0"/>
              <a:t>2009 PhD – </a:t>
            </a:r>
            <a:r>
              <a:rPr lang="hu-HU" sz="1800" dirty="0" err="1"/>
              <a:t>geography</a:t>
            </a:r>
            <a:r>
              <a:rPr lang="hu-HU" sz="1800" dirty="0"/>
              <a:t>. </a:t>
            </a:r>
            <a:r>
              <a:rPr lang="hu-HU" sz="1800" dirty="0" err="1"/>
              <a:t>Title</a:t>
            </a:r>
            <a:r>
              <a:rPr lang="hu-HU" sz="1800" dirty="0"/>
              <a:t>: </a:t>
            </a:r>
            <a:r>
              <a:rPr lang="en-US" sz="1800" dirty="0"/>
              <a:t>Political Geographical Consequences of the Break-up of Yugoslavia and it’s Impact on the Settlement System of the Region</a:t>
            </a:r>
            <a:endParaRPr lang="hu-HU" sz="1800" dirty="0"/>
          </a:p>
          <a:p>
            <a:endParaRPr lang="hu-HU" sz="1800" dirty="0"/>
          </a:p>
          <a:p>
            <a:r>
              <a:rPr lang="hu-HU" sz="1800" dirty="0" err="1"/>
              <a:t>Associate</a:t>
            </a:r>
            <a:r>
              <a:rPr lang="hu-HU" sz="1800" dirty="0"/>
              <a:t> professor </a:t>
            </a:r>
            <a:r>
              <a:rPr lang="hu-HU" sz="1800" dirty="0" err="1"/>
              <a:t>at</a:t>
            </a:r>
            <a:r>
              <a:rPr lang="hu-HU" sz="1800" dirty="0"/>
              <a:t> </a:t>
            </a:r>
            <a:r>
              <a:rPr lang="hu-HU" sz="1800" dirty="0" err="1"/>
              <a:t>the</a:t>
            </a:r>
            <a:r>
              <a:rPr lang="hu-HU" sz="1800" dirty="0"/>
              <a:t> University of Pécs, </a:t>
            </a:r>
            <a:r>
              <a:rPr lang="hu-HU" sz="1800" dirty="0" err="1"/>
              <a:t>head</a:t>
            </a:r>
            <a:r>
              <a:rPr lang="hu-HU" sz="1800" dirty="0"/>
              <a:t> of </a:t>
            </a:r>
            <a:r>
              <a:rPr lang="hu-HU" sz="1800" dirty="0" err="1"/>
              <a:t>Department</a:t>
            </a:r>
            <a:r>
              <a:rPr lang="hu-HU" sz="1800" dirty="0"/>
              <a:t> of </a:t>
            </a:r>
            <a:r>
              <a:rPr lang="hu-HU" sz="1800" dirty="0" err="1"/>
              <a:t>Political</a:t>
            </a:r>
            <a:r>
              <a:rPr lang="hu-HU" sz="1800" dirty="0"/>
              <a:t> </a:t>
            </a:r>
            <a:r>
              <a:rPr lang="hu-HU" sz="1800" dirty="0" err="1"/>
              <a:t>Geography</a:t>
            </a:r>
            <a:r>
              <a:rPr lang="hu-HU" sz="1800" dirty="0"/>
              <a:t>, </a:t>
            </a:r>
            <a:r>
              <a:rPr lang="hu-HU" sz="1800" dirty="0" err="1"/>
              <a:t>Regional</a:t>
            </a:r>
            <a:r>
              <a:rPr lang="hu-HU" sz="1800" dirty="0"/>
              <a:t> and </a:t>
            </a:r>
            <a:r>
              <a:rPr lang="hu-HU" sz="1800" dirty="0" err="1"/>
              <a:t>Development</a:t>
            </a:r>
            <a:r>
              <a:rPr lang="hu-HU" sz="1800" dirty="0"/>
              <a:t> </a:t>
            </a:r>
            <a:r>
              <a:rPr lang="hu-HU" sz="1800" dirty="0" err="1"/>
              <a:t>Studies</a:t>
            </a:r>
            <a:endParaRPr lang="hu-HU" sz="1800" dirty="0"/>
          </a:p>
          <a:p>
            <a:endParaRPr lang="hu-HU" sz="1800" dirty="0"/>
          </a:p>
          <a:p>
            <a:r>
              <a:rPr lang="hu-HU" sz="1800" dirty="0" err="1"/>
              <a:t>Researcher</a:t>
            </a:r>
            <a:r>
              <a:rPr lang="hu-HU" sz="1800" dirty="0"/>
              <a:t> </a:t>
            </a:r>
            <a:r>
              <a:rPr lang="hu-HU" sz="1800" dirty="0" err="1"/>
              <a:t>at</a:t>
            </a:r>
            <a:r>
              <a:rPr lang="hu-HU" sz="1800" dirty="0"/>
              <a:t> HUN-REN Center </a:t>
            </a:r>
            <a:r>
              <a:rPr lang="hu-HU" sz="1800" dirty="0" err="1"/>
              <a:t>for</a:t>
            </a:r>
            <a:r>
              <a:rPr lang="hu-HU" sz="1800" dirty="0"/>
              <a:t> </a:t>
            </a:r>
            <a:r>
              <a:rPr lang="hu-HU" sz="1800" dirty="0" err="1"/>
              <a:t>Economic</a:t>
            </a:r>
            <a:r>
              <a:rPr lang="hu-HU" sz="1800" dirty="0"/>
              <a:t> and </a:t>
            </a:r>
            <a:r>
              <a:rPr lang="hu-HU" sz="1800" dirty="0" err="1"/>
              <a:t>Regional</a:t>
            </a:r>
            <a:r>
              <a:rPr lang="hu-HU" sz="1800" dirty="0"/>
              <a:t> </a:t>
            </a:r>
            <a:r>
              <a:rPr lang="hu-HU" sz="1800" dirty="0" err="1"/>
              <a:t>Studies</a:t>
            </a:r>
            <a:endParaRPr lang="hu-HU" sz="1800" dirty="0"/>
          </a:p>
          <a:p>
            <a:endParaRPr lang="hu-HU" sz="1800" dirty="0"/>
          </a:p>
          <a:p>
            <a:r>
              <a:rPr lang="hu-HU" sz="1800" dirty="0"/>
              <a:t>Main </a:t>
            </a:r>
            <a:r>
              <a:rPr lang="hu-HU" sz="1800" dirty="0" err="1"/>
              <a:t>area</a:t>
            </a:r>
            <a:r>
              <a:rPr lang="hu-HU" sz="1800" dirty="0"/>
              <a:t> of </a:t>
            </a:r>
            <a:r>
              <a:rPr lang="hu-HU" sz="1800" dirty="0" err="1"/>
              <a:t>research&amp;education</a:t>
            </a:r>
            <a:r>
              <a:rPr lang="hu-HU" sz="1800" dirty="0"/>
              <a:t>: </a:t>
            </a:r>
            <a:r>
              <a:rPr lang="hu-HU" sz="1800" dirty="0" err="1"/>
              <a:t>political</a:t>
            </a:r>
            <a:r>
              <a:rPr lang="hu-HU" sz="1800" dirty="0"/>
              <a:t> </a:t>
            </a:r>
            <a:r>
              <a:rPr lang="hu-HU" sz="1800" dirty="0" err="1"/>
              <a:t>geography</a:t>
            </a:r>
            <a:r>
              <a:rPr lang="hu-HU" sz="1800" dirty="0"/>
              <a:t>, </a:t>
            </a:r>
            <a:r>
              <a:rPr lang="hu-HU" sz="1800" dirty="0" err="1"/>
              <a:t>geopolitics</a:t>
            </a:r>
            <a:r>
              <a:rPr lang="hu-HU" sz="1800" dirty="0"/>
              <a:t>, </a:t>
            </a:r>
            <a:r>
              <a:rPr lang="hu-HU" sz="1800" dirty="0" err="1"/>
              <a:t>border</a:t>
            </a:r>
            <a:r>
              <a:rPr lang="hu-HU" sz="1800" dirty="0"/>
              <a:t> </a:t>
            </a:r>
            <a:r>
              <a:rPr lang="hu-HU" sz="1800" dirty="0" err="1"/>
              <a:t>studies</a:t>
            </a:r>
            <a:r>
              <a:rPr lang="hu-HU" sz="1800" dirty="0"/>
              <a:t>, </a:t>
            </a:r>
            <a:r>
              <a:rPr lang="hu-HU" sz="1800" dirty="0" err="1"/>
              <a:t>geography</a:t>
            </a:r>
            <a:r>
              <a:rPr lang="hu-HU" sz="1800" dirty="0"/>
              <a:t> </a:t>
            </a:r>
            <a:r>
              <a:rPr lang="hu-HU" sz="1800" dirty="0" err="1"/>
              <a:t>of</a:t>
            </a:r>
            <a:r>
              <a:rPr lang="hu-HU" sz="1800" dirty="0"/>
              <a:t> </a:t>
            </a:r>
            <a:r>
              <a:rPr lang="hu-HU" sz="1800" dirty="0" err="1"/>
              <a:t>Central</a:t>
            </a:r>
            <a:r>
              <a:rPr lang="hu-HU" sz="1800" dirty="0"/>
              <a:t> and </a:t>
            </a:r>
            <a:r>
              <a:rPr lang="hu-HU" sz="1800" dirty="0" err="1"/>
              <a:t>Southeastern</a:t>
            </a:r>
            <a:r>
              <a:rPr lang="hu-HU" sz="1800" dirty="0"/>
              <a:t> Europe</a:t>
            </a:r>
          </a:p>
          <a:p>
            <a:endParaRPr lang="hu-HU" sz="18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56374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Physical</a:t>
            </a:r>
            <a:r>
              <a:rPr lang="hu-HU" dirty="0"/>
              <a:t> </a:t>
            </a:r>
            <a:r>
              <a:rPr lang="hu-HU" dirty="0" err="1"/>
              <a:t>geography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512" y="1600200"/>
            <a:ext cx="2793974" cy="5185941"/>
          </a:xfrm>
        </p:spPr>
        <p:txBody>
          <a:bodyPr>
            <a:normAutofit/>
          </a:bodyPr>
          <a:lstStyle/>
          <a:p>
            <a:r>
              <a:rPr lang="hu-HU" sz="1800" dirty="0"/>
              <a:t>CEU </a:t>
            </a:r>
            <a:r>
              <a:rPr lang="hu-HU" sz="1800" dirty="0" err="1"/>
              <a:t>does</a:t>
            </a:r>
            <a:r>
              <a:rPr lang="hu-HU" sz="1800" dirty="0"/>
              <a:t> </a:t>
            </a:r>
            <a:r>
              <a:rPr lang="hu-HU" sz="1800" dirty="0" err="1"/>
              <a:t>not</a:t>
            </a:r>
            <a:r>
              <a:rPr lang="hu-HU" sz="1800" dirty="0"/>
              <a:t> </a:t>
            </a:r>
            <a:r>
              <a:rPr lang="hu-HU" sz="1800" dirty="0" err="1"/>
              <a:t>exist</a:t>
            </a:r>
            <a:endParaRPr lang="hu-HU" sz="1800" dirty="0"/>
          </a:p>
          <a:p>
            <a:endParaRPr lang="hu-HU" sz="1800" dirty="0"/>
          </a:p>
          <a:p>
            <a:r>
              <a:rPr lang="hu-HU" sz="1800" dirty="0" err="1"/>
              <a:t>Danube</a:t>
            </a:r>
            <a:r>
              <a:rPr lang="hu-HU" sz="1800" dirty="0"/>
              <a:t> </a:t>
            </a:r>
            <a:r>
              <a:rPr lang="hu-HU" sz="1800" dirty="0" err="1"/>
              <a:t>basin</a:t>
            </a:r>
            <a:r>
              <a:rPr lang="hu-HU" sz="1800" dirty="0"/>
              <a:t>?</a:t>
            </a:r>
          </a:p>
          <a:p>
            <a:r>
              <a:rPr lang="hu-HU" sz="1800" dirty="0" err="1"/>
              <a:t>Carpathian</a:t>
            </a:r>
            <a:r>
              <a:rPr lang="hu-HU" sz="1800" dirty="0"/>
              <a:t>/Pannonian </a:t>
            </a:r>
            <a:r>
              <a:rPr lang="hu-HU" sz="1800" dirty="0" err="1"/>
              <a:t>basin</a:t>
            </a:r>
            <a:r>
              <a:rPr lang="hu-HU" sz="1800" dirty="0"/>
              <a:t>?</a:t>
            </a:r>
          </a:p>
          <a:p>
            <a:r>
              <a:rPr lang="hu-HU" sz="1800" dirty="0" err="1"/>
              <a:t>German</a:t>
            </a:r>
            <a:r>
              <a:rPr lang="hu-HU" sz="1800" dirty="0"/>
              <a:t> </a:t>
            </a:r>
            <a:r>
              <a:rPr lang="hu-HU" sz="1800" dirty="0" err="1"/>
              <a:t>hills</a:t>
            </a:r>
            <a:r>
              <a:rPr lang="hu-HU" sz="1800" dirty="0"/>
              <a:t>?</a:t>
            </a:r>
          </a:p>
          <a:p>
            <a:r>
              <a:rPr lang="hu-HU" sz="1800" dirty="0" err="1"/>
              <a:t>Polish</a:t>
            </a:r>
            <a:r>
              <a:rPr lang="hu-HU" sz="1800" dirty="0"/>
              <a:t> </a:t>
            </a:r>
            <a:r>
              <a:rPr lang="hu-HU" sz="1800" dirty="0" err="1"/>
              <a:t>hills</a:t>
            </a:r>
            <a:r>
              <a:rPr lang="hu-HU" sz="1800" dirty="0"/>
              <a:t>?</a:t>
            </a:r>
          </a:p>
          <a:p>
            <a:r>
              <a:rPr lang="hu-HU" sz="1800" dirty="0" err="1"/>
              <a:t>Polish-German</a:t>
            </a:r>
            <a:r>
              <a:rPr lang="hu-HU" sz="1800" dirty="0"/>
              <a:t> </a:t>
            </a:r>
            <a:r>
              <a:rPr lang="hu-HU" sz="1800" dirty="0" err="1"/>
              <a:t>plains</a:t>
            </a:r>
            <a:r>
              <a:rPr lang="hu-HU" sz="1800" dirty="0"/>
              <a:t>?</a:t>
            </a:r>
          </a:p>
          <a:p>
            <a:r>
              <a:rPr lang="hu-HU" sz="1800" dirty="0" err="1"/>
              <a:t>East</a:t>
            </a:r>
            <a:r>
              <a:rPr lang="hu-HU" sz="1800" dirty="0"/>
              <a:t> European </a:t>
            </a:r>
            <a:r>
              <a:rPr lang="hu-HU" sz="1800" dirty="0" err="1"/>
              <a:t>plains</a:t>
            </a:r>
            <a:r>
              <a:rPr lang="hu-HU" sz="1800" dirty="0"/>
              <a:t>?</a:t>
            </a:r>
          </a:p>
          <a:p>
            <a:r>
              <a:rPr lang="hu-HU" sz="1800" dirty="0" err="1"/>
              <a:t>Balkans</a:t>
            </a:r>
            <a:r>
              <a:rPr lang="hu-HU" sz="1800" dirty="0"/>
              <a:t>?</a:t>
            </a:r>
          </a:p>
          <a:p>
            <a:endParaRPr lang="hu-HU" sz="1800" dirty="0"/>
          </a:p>
        </p:txBody>
      </p:sp>
      <p:pic>
        <p:nvPicPr>
          <p:cNvPr id="4" name="Picture 4" descr="europe-map-of-europe-physical-relief-wiki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486" y="1772816"/>
            <a:ext cx="6161087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4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3745"/>
            <a:ext cx="8229600" cy="1143000"/>
          </a:xfrm>
        </p:spPr>
        <p:txBody>
          <a:bodyPr>
            <a:noAutofit/>
          </a:bodyPr>
          <a:lstStyle/>
          <a:p>
            <a:r>
              <a:rPr lang="hu-HU" sz="3600" dirty="0"/>
              <a:t>CE </a:t>
            </a:r>
            <a:r>
              <a:rPr lang="hu-HU" sz="3600" dirty="0" err="1"/>
              <a:t>does</a:t>
            </a:r>
            <a:r>
              <a:rPr lang="hu-HU" sz="3600" dirty="0"/>
              <a:t> </a:t>
            </a:r>
            <a:r>
              <a:rPr lang="hu-HU" sz="3600" dirty="0" err="1"/>
              <a:t>not</a:t>
            </a:r>
            <a:r>
              <a:rPr lang="hu-HU" sz="3600" dirty="0"/>
              <a:t> </a:t>
            </a:r>
            <a:r>
              <a:rPr lang="hu-HU" sz="3600" dirty="0" err="1"/>
              <a:t>always</a:t>
            </a:r>
            <a:r>
              <a:rPr lang="hu-HU" sz="3600" dirty="0"/>
              <a:t> </a:t>
            </a:r>
            <a:r>
              <a:rPr lang="hu-HU" sz="3600" dirty="0" err="1"/>
              <a:t>exist</a:t>
            </a:r>
            <a:r>
              <a:rPr lang="hu-HU" sz="3600" dirty="0"/>
              <a:t> </a:t>
            </a:r>
            <a:r>
              <a:rPr lang="hu-HU" sz="3600" dirty="0" err="1"/>
              <a:t>politically</a:t>
            </a:r>
            <a:r>
              <a:rPr lang="hu-HU" sz="3600" dirty="0"/>
              <a:t> </a:t>
            </a:r>
            <a:r>
              <a:rPr lang="hu-HU" sz="3600" dirty="0" err="1"/>
              <a:t>either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553397"/>
            <a:ext cx="8229600" cy="4525963"/>
          </a:xfrm>
        </p:spPr>
        <p:txBody>
          <a:bodyPr>
            <a:normAutofit/>
          </a:bodyPr>
          <a:lstStyle/>
          <a:p>
            <a:r>
              <a:rPr lang="hu-HU" sz="2800" dirty="0" err="1"/>
              <a:t>Not</a:t>
            </a:r>
            <a:r>
              <a:rPr lang="hu-HU" sz="2800" dirty="0"/>
              <a:t> a </a:t>
            </a:r>
            <a:r>
              <a:rPr lang="hu-HU" sz="2800" dirty="0" err="1"/>
              <a:t>permanent</a:t>
            </a:r>
            <a:r>
              <a:rPr lang="hu-HU" sz="2800" dirty="0"/>
              <a:t> </a:t>
            </a:r>
            <a:r>
              <a:rPr lang="hu-HU" sz="2800" dirty="0" err="1"/>
              <a:t>category</a:t>
            </a:r>
            <a:endParaRPr lang="hu-HU" sz="2800" dirty="0"/>
          </a:p>
          <a:p>
            <a:r>
              <a:rPr lang="hu-HU" sz="2800" dirty="0" err="1"/>
              <a:t>Cold</a:t>
            </a:r>
            <a:r>
              <a:rPr lang="hu-HU" sz="2800" dirty="0"/>
              <a:t> </a:t>
            </a:r>
            <a:r>
              <a:rPr lang="hu-HU" sz="2800" dirty="0" err="1"/>
              <a:t>war</a:t>
            </a:r>
            <a:r>
              <a:rPr lang="hu-HU" sz="2800" dirty="0"/>
              <a:t>: </a:t>
            </a:r>
            <a:r>
              <a:rPr lang="hu-HU" sz="2800" dirty="0" err="1"/>
              <a:t>East</a:t>
            </a:r>
            <a:r>
              <a:rPr lang="hu-HU" sz="2800" dirty="0"/>
              <a:t> vs. West – no </a:t>
            </a:r>
            <a:r>
              <a:rPr lang="hu-HU" sz="2800" dirty="0" err="1"/>
              <a:t>room</a:t>
            </a:r>
            <a:r>
              <a:rPr lang="hu-HU" sz="2800" dirty="0"/>
              <a:t> </a:t>
            </a:r>
            <a:r>
              <a:rPr lang="hu-HU" sz="2800" dirty="0" err="1"/>
              <a:t>for</a:t>
            </a:r>
            <a:r>
              <a:rPr lang="hu-HU" sz="2800" dirty="0"/>
              <a:t> CE</a:t>
            </a:r>
          </a:p>
          <a:p>
            <a:r>
              <a:rPr lang="hu-HU" sz="2800" dirty="0"/>
              <a:t>NATO </a:t>
            </a:r>
            <a:r>
              <a:rPr lang="hu-HU" sz="2800" dirty="0" err="1"/>
              <a:t>enlargement</a:t>
            </a:r>
            <a:r>
              <a:rPr lang="hu-HU" sz="2800" dirty="0"/>
              <a:t> – </a:t>
            </a:r>
            <a:r>
              <a:rPr lang="hu-HU" sz="2800" dirty="0" err="1"/>
              <a:t>militarily</a:t>
            </a:r>
            <a:r>
              <a:rPr lang="hu-HU" sz="2800" dirty="0"/>
              <a:t> </a:t>
            </a:r>
            <a:r>
              <a:rPr lang="hu-HU" sz="2800" dirty="0" err="1"/>
              <a:t>East</a:t>
            </a:r>
            <a:r>
              <a:rPr lang="hu-HU" sz="2800" dirty="0"/>
              <a:t> EU=</a:t>
            </a:r>
            <a:r>
              <a:rPr lang="hu-HU" sz="2800" dirty="0" err="1"/>
              <a:t>postSoviet</a:t>
            </a:r>
            <a:r>
              <a:rPr lang="hu-HU" sz="2800" dirty="0"/>
              <a:t>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507" y="3229244"/>
            <a:ext cx="3275856" cy="3425011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638" y="3816379"/>
            <a:ext cx="3686944" cy="283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84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 rotWithShape="1">
          <a:blip r:embed="rId2"/>
          <a:srcRect l="5715" t="12738" r="6654" b="4850"/>
          <a:stretch/>
        </p:blipFill>
        <p:spPr>
          <a:xfrm>
            <a:off x="1043608" y="1556792"/>
            <a:ext cx="7344816" cy="5173762"/>
          </a:xfrm>
          <a:prstGeom prst="rect">
            <a:avLst/>
          </a:prstGeom>
        </p:spPr>
      </p:pic>
      <p:sp>
        <p:nvSpPr>
          <p:cNvPr id="6" name="Cím 5">
            <a:extLst>
              <a:ext uri="{FF2B5EF4-FFF2-40B4-BE49-F238E27FC236}">
                <a16:creationId xmlns:a16="http://schemas.microsoft.com/office/drawing/2014/main" id="{B07C22D9-D4BA-3315-7130-4AC80BF4B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0877"/>
          </a:xfrm>
        </p:spPr>
        <p:txBody>
          <a:bodyPr/>
          <a:lstStyle/>
          <a:p>
            <a:r>
              <a:rPr lang="hu-HU" dirty="0" err="1"/>
              <a:t>It</a:t>
            </a:r>
            <a:r>
              <a:rPr lang="hu-HU" dirty="0"/>
              <a:t> </a:t>
            </a:r>
            <a:r>
              <a:rPr lang="hu-HU" dirty="0" err="1"/>
              <a:t>can</a:t>
            </a:r>
            <a:r>
              <a:rPr lang="hu-HU" dirty="0"/>
              <a:t> </a:t>
            </a:r>
            <a:r>
              <a:rPr lang="hu-HU" dirty="0" err="1"/>
              <a:t>mean</a:t>
            </a:r>
            <a:r>
              <a:rPr lang="hu-HU" dirty="0"/>
              <a:t> </a:t>
            </a:r>
            <a:r>
              <a:rPr lang="hu-HU" dirty="0" err="1"/>
              <a:t>sg</a:t>
            </a:r>
            <a:r>
              <a:rPr lang="hu-HU" dirty="0"/>
              <a:t> </a:t>
            </a:r>
            <a:r>
              <a:rPr lang="hu-HU" dirty="0" err="1"/>
              <a:t>totally</a:t>
            </a:r>
            <a:r>
              <a:rPr lang="hu-HU" dirty="0"/>
              <a:t> </a:t>
            </a:r>
            <a:r>
              <a:rPr lang="hu-HU" dirty="0" err="1"/>
              <a:t>different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384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Zwischeneuropa</a:t>
            </a:r>
            <a:r>
              <a:rPr lang="hu-HU" dirty="0"/>
              <a:t> – Europe in </a:t>
            </a:r>
            <a:r>
              <a:rPr lang="hu-HU" dirty="0" err="1"/>
              <a:t>between</a:t>
            </a:r>
            <a:endParaRPr lang="hu-HU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25386"/>
            <a:ext cx="5428297" cy="5040560"/>
          </a:xfrm>
        </p:spPr>
      </p:pic>
      <p:sp>
        <p:nvSpPr>
          <p:cNvPr id="3" name="Tartalom helye 2">
            <a:extLst>
              <a:ext uri="{FF2B5EF4-FFF2-40B4-BE49-F238E27FC236}">
                <a16:creationId xmlns:a16="http://schemas.microsoft.com/office/drawing/2014/main" id="{8DC2E0C7-CCD6-BFD7-7349-3A91AED5E3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68144" y="1600200"/>
            <a:ext cx="2818656" cy="4525963"/>
          </a:xfrm>
        </p:spPr>
        <p:txBody>
          <a:bodyPr/>
          <a:lstStyle/>
          <a:p>
            <a:r>
              <a:rPr lang="hu-HU" dirty="0" err="1"/>
              <a:t>Small</a:t>
            </a:r>
            <a:r>
              <a:rPr lang="hu-HU" dirty="0"/>
              <a:t> </a:t>
            </a:r>
            <a:r>
              <a:rPr lang="hu-HU" dirty="0" err="1"/>
              <a:t>nations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Finland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Greece</a:t>
            </a:r>
            <a:r>
              <a:rPr lang="hu-HU" dirty="0"/>
              <a:t> </a:t>
            </a:r>
            <a:r>
              <a:rPr lang="hu-HU" dirty="0" err="1"/>
              <a:t>between</a:t>
            </a:r>
            <a:r>
              <a:rPr lang="hu-HU" dirty="0"/>
              <a:t> </a:t>
            </a:r>
            <a:r>
              <a:rPr lang="hu-HU" dirty="0" err="1"/>
              <a:t>German</a:t>
            </a:r>
            <a:r>
              <a:rPr lang="hu-HU" dirty="0"/>
              <a:t> Europe and </a:t>
            </a:r>
            <a:r>
              <a:rPr lang="hu-HU" dirty="0" err="1"/>
              <a:t>Russian</a:t>
            </a:r>
            <a:r>
              <a:rPr lang="hu-HU" dirty="0"/>
              <a:t> 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39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600" dirty="0"/>
              <a:t>Europe in </a:t>
            </a:r>
            <a:r>
              <a:rPr lang="hu-HU" sz="3600" dirty="0" err="1"/>
              <a:t>between</a:t>
            </a:r>
            <a:r>
              <a:rPr lang="hu-HU" sz="3600" dirty="0"/>
              <a:t>: </a:t>
            </a:r>
            <a:r>
              <a:rPr lang="hu-HU" sz="3600" dirty="0" err="1"/>
              <a:t>playground</a:t>
            </a:r>
            <a:r>
              <a:rPr lang="hu-HU" sz="3600" dirty="0"/>
              <a:t> </a:t>
            </a:r>
            <a:r>
              <a:rPr lang="hu-HU" sz="3600" dirty="0" err="1"/>
              <a:t>for</a:t>
            </a:r>
            <a:r>
              <a:rPr lang="hu-HU" sz="3600" dirty="0"/>
              <a:t> </a:t>
            </a:r>
            <a:r>
              <a:rPr lang="hu-HU" sz="3600" dirty="0" err="1"/>
              <a:t>Germany</a:t>
            </a:r>
            <a:r>
              <a:rPr lang="hu-HU" sz="3600" dirty="0"/>
              <a:t> and </a:t>
            </a:r>
            <a:r>
              <a:rPr lang="hu-HU" sz="3600" dirty="0" err="1"/>
              <a:t>Russia</a:t>
            </a:r>
            <a:endParaRPr lang="hu-HU" sz="36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339"/>
          <a:stretch/>
        </p:blipFill>
        <p:spPr>
          <a:xfrm>
            <a:off x="251520" y="1570359"/>
            <a:ext cx="4188259" cy="5013003"/>
          </a:xfrm>
        </p:spPr>
      </p:pic>
      <p:sp>
        <p:nvSpPr>
          <p:cNvPr id="3" name="Tartalom helye 2">
            <a:extLst>
              <a:ext uri="{FF2B5EF4-FFF2-40B4-BE49-F238E27FC236}">
                <a16:creationId xmlns:a16="http://schemas.microsoft.com/office/drawing/2014/main" id="{48126AE3-8679-ED5A-1F13-4B529BB4BEC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u-HU" dirty="0"/>
              <a:t>Post WW1</a:t>
            </a:r>
          </a:p>
          <a:p>
            <a:r>
              <a:rPr lang="hu-HU" dirty="0" err="1"/>
              <a:t>Fall</a:t>
            </a:r>
            <a:r>
              <a:rPr lang="hu-HU" dirty="0"/>
              <a:t> of </a:t>
            </a:r>
            <a:r>
              <a:rPr lang="hu-HU" dirty="0" err="1"/>
              <a:t>three</a:t>
            </a:r>
            <a:r>
              <a:rPr lang="hu-HU" dirty="0"/>
              <a:t> </a:t>
            </a:r>
            <a:r>
              <a:rPr lang="hu-HU" dirty="0" err="1"/>
              <a:t>multinational</a:t>
            </a:r>
            <a:r>
              <a:rPr lang="hu-HU" dirty="0"/>
              <a:t> </a:t>
            </a:r>
            <a:r>
              <a:rPr lang="hu-HU" dirty="0" err="1"/>
              <a:t>empires</a:t>
            </a:r>
            <a:r>
              <a:rPr lang="hu-HU" dirty="0"/>
              <a:t> </a:t>
            </a:r>
          </a:p>
          <a:p>
            <a:r>
              <a:rPr lang="hu-HU" dirty="0"/>
              <a:t>Independent </a:t>
            </a:r>
            <a:r>
              <a:rPr lang="hu-HU" dirty="0" err="1"/>
              <a:t>small</a:t>
            </a:r>
            <a:r>
              <a:rPr lang="hu-HU" dirty="0"/>
              <a:t> </a:t>
            </a:r>
            <a:r>
              <a:rPr lang="hu-HU" dirty="0" err="1"/>
              <a:t>multinational</a:t>
            </a:r>
            <a:r>
              <a:rPr lang="hu-HU" dirty="0"/>
              <a:t> </a:t>
            </a:r>
            <a:r>
              <a:rPr lang="hu-HU" dirty="0" err="1"/>
              <a:t>states</a:t>
            </a:r>
            <a:r>
              <a:rPr lang="hu-HU" dirty="0"/>
              <a:t> </a:t>
            </a:r>
          </a:p>
          <a:p>
            <a:r>
              <a:rPr lang="hu-HU" dirty="0" err="1"/>
              <a:t>Conflictual</a:t>
            </a:r>
            <a:r>
              <a:rPr lang="hu-HU" dirty="0"/>
              <a:t> relations w/ </a:t>
            </a:r>
            <a:r>
              <a:rPr lang="hu-HU" dirty="0" err="1"/>
              <a:t>each</a:t>
            </a:r>
            <a:r>
              <a:rPr lang="hu-HU" dirty="0"/>
              <a:t> </a:t>
            </a:r>
            <a:r>
              <a:rPr lang="hu-HU" dirty="0" err="1"/>
              <a:t>other</a:t>
            </a:r>
            <a:endParaRPr lang="hu-HU" dirty="0"/>
          </a:p>
          <a:p>
            <a:r>
              <a:rPr lang="hu-HU" dirty="0" err="1"/>
              <a:t>Cordon</a:t>
            </a:r>
            <a:r>
              <a:rPr lang="hu-HU" dirty="0"/>
              <a:t> </a:t>
            </a:r>
            <a:r>
              <a:rPr lang="hu-HU" dirty="0" err="1"/>
              <a:t>sanitaire</a:t>
            </a:r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ECAD9D-D791-436B-AB40-C19FDF5C5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676"/>
            <a:ext cx="8442308" cy="448941"/>
          </a:xfrm>
        </p:spPr>
        <p:txBody>
          <a:bodyPr>
            <a:normAutofit fontScale="90000"/>
          </a:bodyPr>
          <a:lstStyle/>
          <a:p>
            <a:pPr lvl="0" algn="just">
              <a:lnSpc>
                <a:spcPct val="107000"/>
              </a:lnSpc>
              <a:spcAft>
                <a:spcPct val="50000"/>
              </a:spcAft>
            </a:pPr>
            <a:r>
              <a:rPr lang="en-US" sz="3200" kern="1200" dirty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Central and Eastern Europe – V4 states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86F45-3E94-4032-A753-C3E61957A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2" y="1167972"/>
            <a:ext cx="8719709" cy="5006797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07000"/>
              </a:lnSpc>
              <a:buNone/>
            </a:pPr>
            <a:r>
              <a:rPr lang="pl-PL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 and </a:t>
            </a:r>
            <a:r>
              <a:rPr lang="pl-PL" sz="2400" kern="120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Eastern</a:t>
            </a:r>
            <a:r>
              <a:rPr lang="pl-PL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Europe (CEE)?</a:t>
            </a: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r>
              <a:rPr lang="en-US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Eastern edge of the Western world</a:t>
            </a:r>
            <a:r>
              <a:rPr lang="pl-PL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vs. </a:t>
            </a:r>
            <a:r>
              <a:rPr lang="pl-PL" sz="2400" kern="120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buffer</a:t>
            </a:r>
            <a:r>
              <a:rPr lang="pl-PL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kern="120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  <a:r>
              <a:rPr lang="pl-PL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0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Culturally (Oskar </a:t>
            </a:r>
            <a:r>
              <a:rPr lang="en-US" sz="2000" kern="120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Halecki</a:t>
            </a:r>
            <a:r>
              <a:rPr lang="en-US" sz="20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Milan Kundera, Samuel Huntington)</a:t>
            </a:r>
          </a:p>
          <a:p>
            <a:pPr lvl="1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0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Historically (Michael Howard, Helmut </a:t>
            </a:r>
            <a:r>
              <a:rPr lang="en-US" sz="2000" kern="120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Juros</a:t>
            </a:r>
            <a:r>
              <a:rPr lang="hu-HU" sz="20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Bibó István</a:t>
            </a:r>
            <a:r>
              <a:rPr lang="en-US" sz="20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0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Geopolitically (Rudolf </a:t>
            </a:r>
            <a:r>
              <a:rPr lang="en-US" sz="2000" kern="120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Holsti</a:t>
            </a:r>
            <a:r>
              <a:rPr lang="en-US" sz="20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Norman Davies)</a:t>
            </a:r>
          </a:p>
          <a:p>
            <a:pPr marL="0" indent="-52388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52388" algn="just">
              <a:lnSpc>
                <a:spcPct val="107000"/>
              </a:lnSpc>
              <a:buNone/>
            </a:pPr>
            <a:r>
              <a:rPr lang="en-US" sz="2400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 eastern enlargement(s)</a:t>
            </a:r>
            <a:endParaRPr lang="pl-PL" sz="2400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52388" algn="just">
              <a:lnSpc>
                <a:spcPct val="107000"/>
              </a:lnSpc>
              <a:buNone/>
            </a:pPr>
            <a:r>
              <a:rPr lang="en-US" sz="2400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of intensive bordering processes</a:t>
            </a:r>
          </a:p>
          <a:p>
            <a:pPr marL="0" indent="-52388" algn="just">
              <a:lnSpc>
                <a:spcPct val="107000"/>
              </a:lnSpc>
              <a:buNone/>
            </a:pPr>
            <a:r>
              <a:rPr lang="en-US" sz="2400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of block</a:t>
            </a:r>
            <a:r>
              <a:rPr lang="pl-PL" sz="2400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in the EU</a:t>
            </a:r>
            <a:r>
              <a:rPr lang="pl-PL" sz="2400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(V4)</a:t>
            </a:r>
            <a:endParaRPr lang="en-US" sz="2400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52388" algn="just">
              <a:lnSpc>
                <a:spcPct val="107000"/>
              </a:lnSpc>
              <a:buNone/>
            </a:pPr>
            <a:endParaRPr lang="en-US" sz="20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pl-PL" sz="20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pl-PL" sz="20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pl-PL" sz="20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r>
              <a:rPr lang="pl-PL" sz="1400" kern="120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Souce</a:t>
            </a:r>
            <a:r>
              <a:rPr lang="pl-PL" sz="1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Heinrich </a:t>
            </a:r>
            <a:r>
              <a:rPr lang="pl-PL" sz="1400" kern="120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Boell</a:t>
            </a:r>
            <a:r>
              <a:rPr lang="pl-PL" sz="1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400" kern="120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Stiftung</a:t>
            </a:r>
            <a:endParaRPr lang="en-GB" sz="1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58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ECAD9D-D791-436B-AB40-C19FDF5C5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676"/>
            <a:ext cx="8442308" cy="448941"/>
          </a:xfrm>
        </p:spPr>
        <p:txBody>
          <a:bodyPr>
            <a:normAutofit fontScale="90000"/>
          </a:bodyPr>
          <a:lstStyle/>
          <a:p>
            <a:pPr marL="457200" lvl="1"/>
            <a:r>
              <a:rPr lang="en-US" sz="3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of intensive bordering processes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86F45-3E94-4032-A753-C3E61957A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2" y="1167972"/>
            <a:ext cx="8719709" cy="5006797"/>
          </a:xfrm>
          <a:ln>
            <a:noFill/>
          </a:ln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buNone/>
            </a:pPr>
            <a:r>
              <a:rPr lang="pl-PL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 War I</a:t>
            </a: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en-US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Borders as </a:t>
            </a: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en-US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product of </a:t>
            </a: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en-US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past (O’Dowd</a:t>
            </a: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en-US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Wilson, 2002)</a:t>
            </a: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46823E3E-64E4-77AE-1BEC-6EE7D7015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138" y="1412776"/>
            <a:ext cx="6509862" cy="362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1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ECAD9D-D791-436B-AB40-C19FDF5C5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676"/>
            <a:ext cx="8442308" cy="448941"/>
          </a:xfrm>
        </p:spPr>
        <p:txBody>
          <a:bodyPr>
            <a:normAutofit fontScale="90000"/>
          </a:bodyPr>
          <a:lstStyle/>
          <a:p>
            <a:pPr marL="457200" lvl="1"/>
            <a:r>
              <a:rPr lang="en-US" sz="3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of intensive bordering processes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86F45-3E94-4032-A753-C3E61957A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2" y="1167972"/>
            <a:ext cx="8719709" cy="5006797"/>
          </a:xfrm>
          <a:ln>
            <a:noFill/>
          </a:ln>
        </p:spPr>
        <p:txBody>
          <a:bodyPr/>
          <a:lstStyle/>
          <a:p>
            <a:pPr marL="0" indent="0" algn="just">
              <a:lnSpc>
                <a:spcPct val="107000"/>
              </a:lnSpc>
              <a:buNone/>
            </a:pPr>
            <a:r>
              <a:rPr lang="pl-PL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 War II and </a:t>
            </a:r>
            <a:r>
              <a:rPr lang="en-US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pl-PL" sz="2400" kern="120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</a:t>
            </a:r>
            <a:r>
              <a:rPr lang="pl-PL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War</a:t>
            </a:r>
            <a:endParaRPr lang="en-US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24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r>
              <a:rPr lang="pl-PL" sz="12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</a:t>
            </a:r>
            <a:r>
              <a:rPr lang="pl-PL" sz="1200" kern="120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Dierckte</a:t>
            </a:r>
            <a:r>
              <a:rPr lang="pl-PL" sz="12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International Atlas                                                                            Source: www.gif-map.com/</a:t>
            </a:r>
          </a:p>
          <a:p>
            <a:pPr marL="0" indent="0" algn="just">
              <a:lnSpc>
                <a:spcPct val="107000"/>
              </a:lnSpc>
              <a:buNone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1" y="1633638"/>
            <a:ext cx="3822171" cy="3998087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0800" y="1603767"/>
            <a:ext cx="3107267" cy="402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00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ECAD9D-D791-436B-AB40-C19FDF5C5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676"/>
            <a:ext cx="8442308" cy="448941"/>
          </a:xfrm>
        </p:spPr>
        <p:txBody>
          <a:bodyPr>
            <a:normAutofit fontScale="90000"/>
          </a:bodyPr>
          <a:lstStyle/>
          <a:p>
            <a:pPr marL="457200" lvl="1"/>
            <a:r>
              <a:rPr lang="en-US" sz="3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of intensive bordering processes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86F45-3E94-4032-A753-C3E61957A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2" y="1167972"/>
            <a:ext cx="8719709" cy="5006797"/>
          </a:xfrm>
          <a:ln>
            <a:solidFill>
              <a:srgbClr val="15477F"/>
            </a:solidFill>
          </a:ln>
        </p:spPr>
        <p:txBody>
          <a:bodyPr/>
          <a:lstStyle/>
          <a:p>
            <a:pPr marL="0" indent="0" algn="just">
              <a:lnSpc>
                <a:spcPct val="107000"/>
              </a:lnSpc>
              <a:buNone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129" y="1307407"/>
            <a:ext cx="4395597" cy="4243184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27"/>
          <a:stretch/>
        </p:blipFill>
        <p:spPr>
          <a:xfrm>
            <a:off x="4662726" y="1167973"/>
            <a:ext cx="3944683" cy="475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0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ECAD9D-D791-436B-AB40-C19FDF5C5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676"/>
            <a:ext cx="8442308" cy="448941"/>
          </a:xfrm>
        </p:spPr>
        <p:txBody>
          <a:bodyPr>
            <a:normAutofit fontScale="90000"/>
          </a:bodyPr>
          <a:lstStyle/>
          <a:p>
            <a:pPr marL="457200" lvl="1"/>
            <a:r>
              <a:rPr lang="en-US" sz="3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of intensive bordering processes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86F45-3E94-4032-A753-C3E61957A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2" y="1167972"/>
            <a:ext cx="8719709" cy="5006797"/>
          </a:xfrm>
          <a:ln>
            <a:solidFill>
              <a:srgbClr val="15477F"/>
            </a:solidFill>
          </a:ln>
        </p:spPr>
        <p:txBody>
          <a:bodyPr/>
          <a:lstStyle/>
          <a:p>
            <a:pPr marL="0" indent="0" algn="just">
              <a:lnSpc>
                <a:spcPct val="107000"/>
              </a:lnSpc>
              <a:buNone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1401" y="1167972"/>
            <a:ext cx="4185470" cy="3428866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5" y="3282736"/>
            <a:ext cx="4506861" cy="3488310"/>
          </a:xfrm>
          <a:prstGeom prst="rect">
            <a:avLst/>
          </a:prstGeom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152401" y="1167972"/>
            <a:ext cx="4364616" cy="211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80975" indent="-180975" algn="l" rtl="0" eaLnBrk="0" fontAlgn="base" hangingPunct="0">
              <a:spcBef>
                <a:spcPct val="0"/>
              </a:spcBef>
              <a:spcAft>
                <a:spcPct val="50000"/>
              </a:spcAft>
              <a:buBlip>
                <a:blip r:embed="rId4"/>
              </a:buBlip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88963" indent="-233363" algn="l" rtl="0" eaLnBrk="0" fontAlgn="base" hangingPunct="0">
              <a:spcBef>
                <a:spcPct val="0"/>
              </a:spcBef>
              <a:spcAft>
                <a:spcPct val="50000"/>
              </a:spcAft>
              <a:buFont typeface="Arial" panose="020B0604020202020204" pitchFamily="34" charset="0"/>
              <a:buChar char="–"/>
              <a:defRPr sz="1600">
                <a:solidFill>
                  <a:srgbClr val="000000"/>
                </a:solidFill>
                <a:latin typeface="+mn-lt"/>
              </a:defRPr>
            </a:lvl2pPr>
            <a:lvl3pPr marL="1038225" indent="-234950" algn="l" rtl="0" eaLnBrk="0" fontAlgn="base" hangingPunct="0">
              <a:spcBef>
                <a:spcPct val="0"/>
              </a:spcBef>
              <a:spcAft>
                <a:spcPct val="50000"/>
              </a:spcAft>
              <a:buFont typeface="Arial" panose="020B0604020202020204" pitchFamily="34" charset="0"/>
              <a:buChar char="–"/>
              <a:defRPr sz="1600">
                <a:solidFill>
                  <a:srgbClr val="000000"/>
                </a:solidFill>
                <a:latin typeface="+mn-lt"/>
              </a:defRPr>
            </a:lvl3pPr>
            <a:lvl4pPr marL="1346200" indent="-187325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4pPr>
            <a:lvl5pPr marL="1708150" indent="-18256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5pPr>
            <a:lvl6pPr marL="2165350" indent="-182563" algn="l" rtl="0"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6pPr>
            <a:lvl7pPr marL="2622550" indent="-182563" algn="l" rtl="0"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7pPr>
            <a:lvl8pPr marL="3079750" indent="-182563" algn="l" rtl="0"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8pPr>
            <a:lvl9pPr marL="3536950" indent="-182563" algn="l" rtl="0"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0"/>
              </a:spcAft>
              <a:buFontTx/>
              <a:buNone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Expellees, refugees, settlers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FontTx/>
              <a:buNone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Ethnic homogenization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FontTx/>
              <a:buNone/>
            </a:pPr>
            <a:r>
              <a:rPr 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Border isolation</a:t>
            </a:r>
            <a:endParaRPr lang="en-US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530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897" y="1772816"/>
            <a:ext cx="9124563" cy="5170586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2700" dirty="0" err="1"/>
              <a:t>My</a:t>
            </a:r>
            <a:r>
              <a:rPr lang="hu-HU" sz="2700" dirty="0"/>
              <a:t> </a:t>
            </a:r>
            <a:r>
              <a:rPr lang="hu-HU" sz="2700" dirty="0" err="1"/>
              <a:t>town</a:t>
            </a:r>
            <a:r>
              <a:rPr lang="hu-HU" sz="2700" dirty="0"/>
              <a:t> – Pécs </a:t>
            </a:r>
            <a:br>
              <a:rPr lang="hu-HU" sz="2700" dirty="0"/>
            </a:br>
            <a:r>
              <a:rPr lang="hu-HU" sz="2400" dirty="0"/>
              <a:t>(</a:t>
            </a:r>
            <a:r>
              <a:rPr lang="hu-HU" sz="2400" dirty="0" err="1"/>
              <a:t>Pečuh</a:t>
            </a:r>
            <a:r>
              <a:rPr lang="hu-HU" sz="2400" dirty="0"/>
              <a:t>/</a:t>
            </a:r>
            <a:r>
              <a:rPr lang="hu-HU" sz="2400" dirty="0" err="1"/>
              <a:t>Pečuj</a:t>
            </a:r>
            <a:r>
              <a:rPr lang="hu-HU" sz="2400" dirty="0"/>
              <a:t>, </a:t>
            </a:r>
            <a:r>
              <a:rPr lang="hu-HU" sz="2400" dirty="0" err="1"/>
              <a:t>Fünfkirchen</a:t>
            </a:r>
            <a:r>
              <a:rPr lang="hu-HU" sz="2400" dirty="0"/>
              <a:t>) 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half" idx="2"/>
          </p:nvPr>
        </p:nvSpPr>
        <p:spPr>
          <a:xfrm>
            <a:off x="1763688" y="2550148"/>
            <a:ext cx="5832648" cy="2679052"/>
          </a:xfrm>
          <a:solidFill>
            <a:schemeClr val="bg1"/>
          </a:solidFill>
        </p:spPr>
        <p:txBody>
          <a:bodyPr/>
          <a:lstStyle/>
          <a:p>
            <a:r>
              <a:rPr lang="hu-HU" sz="2000" dirty="0"/>
              <a:t>The </a:t>
            </a:r>
            <a:r>
              <a:rPr lang="hu-HU" sz="2000" dirty="0" err="1"/>
              <a:t>fifth</a:t>
            </a:r>
            <a:r>
              <a:rPr lang="hu-HU" sz="2000" dirty="0"/>
              <a:t> </a:t>
            </a:r>
            <a:r>
              <a:rPr lang="hu-HU" sz="2000" dirty="0" err="1"/>
              <a:t>largest</a:t>
            </a:r>
            <a:r>
              <a:rPr lang="hu-HU" sz="2000" dirty="0"/>
              <a:t> </a:t>
            </a:r>
            <a:r>
              <a:rPr lang="hu-HU" sz="2000" dirty="0" err="1"/>
              <a:t>in</a:t>
            </a:r>
            <a:r>
              <a:rPr lang="hu-HU" sz="2000" dirty="0"/>
              <a:t> Hungary ~ 150.000</a:t>
            </a:r>
          </a:p>
          <a:p>
            <a:r>
              <a:rPr lang="hu-HU" sz="2000" dirty="0" err="1"/>
              <a:t>At</a:t>
            </a:r>
            <a:r>
              <a:rPr lang="hu-HU" sz="2000" dirty="0"/>
              <a:t> </a:t>
            </a:r>
            <a:r>
              <a:rPr lang="hu-HU" sz="2000" dirty="0" err="1"/>
              <a:t>the</a:t>
            </a:r>
            <a:r>
              <a:rPr lang="hu-HU" sz="2000" dirty="0"/>
              <a:t> </a:t>
            </a:r>
            <a:r>
              <a:rPr lang="hu-HU" sz="2000" dirty="0" err="1"/>
              <a:t>foothills</a:t>
            </a:r>
            <a:r>
              <a:rPr lang="hu-HU" sz="2000" dirty="0"/>
              <a:t> of Mecsek (</a:t>
            </a:r>
            <a:r>
              <a:rPr lang="hu-HU" sz="2000" dirty="0" err="1"/>
              <a:t>coal&amp;uranium</a:t>
            </a:r>
            <a:r>
              <a:rPr lang="hu-HU" sz="2000" dirty="0"/>
              <a:t> – mining </a:t>
            </a:r>
            <a:r>
              <a:rPr lang="hu-HU" sz="2000" dirty="0" err="1"/>
              <a:t>heritage</a:t>
            </a:r>
            <a:r>
              <a:rPr lang="hu-HU" sz="2000" dirty="0"/>
              <a:t>)</a:t>
            </a:r>
          </a:p>
          <a:p>
            <a:r>
              <a:rPr lang="hu-HU" sz="2000" dirty="0"/>
              <a:t>University </a:t>
            </a:r>
            <a:r>
              <a:rPr lang="hu-HU" sz="2000" dirty="0" err="1"/>
              <a:t>town</a:t>
            </a:r>
            <a:endParaRPr lang="hu-HU" sz="2000" dirty="0"/>
          </a:p>
          <a:p>
            <a:r>
              <a:rPr lang="hu-HU" sz="2000" dirty="0" err="1"/>
              <a:t>Diverse</a:t>
            </a:r>
            <a:r>
              <a:rPr lang="hu-HU" sz="2000" dirty="0"/>
              <a:t> </a:t>
            </a:r>
            <a:r>
              <a:rPr lang="hu-HU" sz="2000" dirty="0" err="1"/>
              <a:t>ethnic</a:t>
            </a:r>
            <a:r>
              <a:rPr lang="hu-HU" sz="2000" dirty="0"/>
              <a:t>/</a:t>
            </a:r>
            <a:r>
              <a:rPr lang="hu-HU" sz="2000" dirty="0" err="1"/>
              <a:t>cultural</a:t>
            </a:r>
            <a:r>
              <a:rPr lang="hu-HU" sz="2000" dirty="0"/>
              <a:t> </a:t>
            </a:r>
            <a:r>
              <a:rPr lang="hu-HU" sz="2000" dirty="0" err="1"/>
              <a:t>background</a:t>
            </a:r>
            <a:endParaRPr lang="hu-HU" sz="2000" dirty="0"/>
          </a:p>
          <a:p>
            <a:r>
              <a:rPr lang="hu-HU" sz="2000" dirty="0"/>
              <a:t>UNESCO WH site</a:t>
            </a:r>
          </a:p>
          <a:p>
            <a:r>
              <a:rPr lang="hu-HU" sz="2000" dirty="0"/>
              <a:t>2010 European </a:t>
            </a:r>
            <a:r>
              <a:rPr lang="hu-HU" sz="2000" dirty="0" err="1"/>
              <a:t>capital</a:t>
            </a:r>
            <a:r>
              <a:rPr lang="hu-HU" sz="2000" dirty="0"/>
              <a:t> of </a:t>
            </a:r>
            <a:r>
              <a:rPr lang="hu-HU" sz="2000" dirty="0" err="1"/>
              <a:t>culture</a:t>
            </a:r>
            <a:r>
              <a:rPr lang="hu-H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3056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Small</a:t>
            </a:r>
            <a:r>
              <a:rPr lang="hu-HU" dirty="0"/>
              <a:t> </a:t>
            </a:r>
            <a:r>
              <a:rPr lang="hu-HU" dirty="0" err="1"/>
              <a:t>states</a:t>
            </a:r>
            <a:endParaRPr lang="hu-HU" dirty="0"/>
          </a:p>
          <a:p>
            <a:r>
              <a:rPr lang="hu-HU" dirty="0" err="1"/>
              <a:t>Multicultural</a:t>
            </a:r>
            <a:r>
              <a:rPr lang="hu-HU" dirty="0"/>
              <a:t> </a:t>
            </a:r>
            <a:r>
              <a:rPr lang="hu-HU" dirty="0" err="1"/>
              <a:t>empires</a:t>
            </a:r>
            <a:r>
              <a:rPr lang="hu-HU" dirty="0"/>
              <a:t> – </a:t>
            </a:r>
            <a:r>
              <a:rPr lang="hu-HU" dirty="0" err="1"/>
              <a:t>ethnic</a:t>
            </a:r>
            <a:r>
              <a:rPr lang="hu-HU" dirty="0"/>
              <a:t> </a:t>
            </a:r>
            <a:r>
              <a:rPr lang="hu-HU" dirty="0" err="1"/>
              <a:t>diversity</a:t>
            </a:r>
            <a:endParaRPr lang="hu-HU" dirty="0"/>
          </a:p>
          <a:p>
            <a:r>
              <a:rPr lang="hu-HU" dirty="0" err="1"/>
              <a:t>Turning</a:t>
            </a:r>
            <a:r>
              <a:rPr lang="hu-HU" dirty="0"/>
              <a:t> </a:t>
            </a:r>
            <a:r>
              <a:rPr lang="hu-HU" dirty="0" err="1"/>
              <a:t>theory</a:t>
            </a:r>
            <a:endParaRPr lang="hu-HU" dirty="0"/>
          </a:p>
          <a:p>
            <a:r>
              <a:rPr lang="hu-HU" dirty="0" err="1"/>
              <a:t>Ferry-states</a:t>
            </a:r>
            <a:endParaRPr lang="hu-HU" dirty="0"/>
          </a:p>
          <a:p>
            <a:r>
              <a:rPr lang="hu-HU" dirty="0" err="1"/>
              <a:t>Disrupted</a:t>
            </a:r>
            <a:r>
              <a:rPr lang="hu-HU" dirty="0"/>
              <a:t> </a:t>
            </a:r>
            <a:r>
              <a:rPr lang="hu-HU" dirty="0" err="1"/>
              <a:t>modernizations</a:t>
            </a:r>
            <a:endParaRPr lang="hu-HU" dirty="0"/>
          </a:p>
          <a:p>
            <a:endParaRPr lang="hu-HU" dirty="0"/>
          </a:p>
        </p:txBody>
      </p:sp>
      <p:sp>
        <p:nvSpPr>
          <p:cNvPr id="5" name="Cím 4">
            <a:extLst>
              <a:ext uri="{FF2B5EF4-FFF2-40B4-BE49-F238E27FC236}">
                <a16:creationId xmlns:a16="http://schemas.microsoft.com/office/drawing/2014/main" id="{81A4B66A-13D8-4751-0A24-7E88CCA07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955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0"/>
            <a:ext cx="8087264" cy="68580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0" y="6381328"/>
            <a:ext cx="4066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hlinkClick r:id="rId3"/>
              </a:rPr>
              <a:t>https://mapsontheweb.zoom-maps.com/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17888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ECAD9D-D791-436B-AB40-C19FDF5C5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676"/>
            <a:ext cx="8442308" cy="448941"/>
          </a:xfrm>
        </p:spPr>
        <p:txBody>
          <a:bodyPr>
            <a:normAutofit fontScale="90000"/>
          </a:bodyPr>
          <a:lstStyle/>
          <a:p>
            <a:pPr marL="457200" lvl="1"/>
            <a:r>
              <a:rPr lang="en-US" sz="3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 eastern enlargement(s)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86F45-3E94-4032-A753-C3E61957A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3" y="1167972"/>
            <a:ext cx="4990902" cy="5006797"/>
          </a:xfrm>
          <a:ln>
            <a:noFill/>
          </a:ln>
        </p:spPr>
        <p:txBody>
          <a:bodyPr/>
          <a:lstStyle/>
          <a:p>
            <a:pPr marL="0" indent="0" algn="just">
              <a:lnSpc>
                <a:spcPct val="107000"/>
              </a:lnSpc>
              <a:buNone/>
            </a:pPr>
            <a:r>
              <a:rPr lang="en-US" sz="24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Borders as key denominators of sovereignty and relations with the EU (O’Dowd and Wilson, 2002)</a:t>
            </a:r>
          </a:p>
          <a:p>
            <a:pPr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 startAt="2"/>
            </a:pPr>
            <a:endParaRPr lang="en-GB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5" y="2132856"/>
            <a:ext cx="4990902" cy="457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51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ECAD9D-D791-436B-AB40-C19FDF5C5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8676"/>
            <a:ext cx="8442308" cy="448941"/>
          </a:xfrm>
        </p:spPr>
        <p:txBody>
          <a:bodyPr>
            <a:normAutofit fontScale="90000"/>
          </a:bodyPr>
          <a:lstStyle/>
          <a:p>
            <a:pPr marL="457200" lvl="1"/>
            <a:r>
              <a:rPr lang="en-US" sz="3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of block building in the EU (V4)</a:t>
            </a:r>
          </a:p>
        </p:txBody>
      </p:sp>
      <p:pic>
        <p:nvPicPr>
          <p:cNvPr id="2" name="Symbol zastępczy zawartości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3974" y="1056296"/>
            <a:ext cx="6897756" cy="5362376"/>
          </a:xfrm>
          <a:prstGeom prst="rect">
            <a:avLst/>
          </a:prstGeom>
        </p:spPr>
      </p:pic>
      <p:sp>
        <p:nvSpPr>
          <p:cNvPr id="7" name="Symbol zastępczy zawartości 2"/>
          <p:cNvSpPr txBox="1">
            <a:spLocks/>
          </p:cNvSpPr>
          <p:nvPr/>
        </p:nvSpPr>
        <p:spPr bwMode="auto">
          <a:xfrm>
            <a:off x="6937513" y="6418672"/>
            <a:ext cx="2206487" cy="43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0975" indent="-180975" algn="l" rtl="0" eaLnBrk="0" fontAlgn="base" hangingPunct="0">
              <a:spcBef>
                <a:spcPct val="0"/>
              </a:spcBef>
              <a:spcAft>
                <a:spcPct val="50000"/>
              </a:spcAft>
              <a:buBlip>
                <a:blip r:embed="rId3"/>
              </a:buBlip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88963" indent="-233363" algn="l" rtl="0" eaLnBrk="0" fontAlgn="base" hangingPunct="0">
              <a:spcBef>
                <a:spcPct val="0"/>
              </a:spcBef>
              <a:spcAft>
                <a:spcPct val="50000"/>
              </a:spcAft>
              <a:buFont typeface="Arial" panose="020B0604020202020204" pitchFamily="34" charset="0"/>
              <a:buChar char="–"/>
              <a:defRPr sz="1600">
                <a:solidFill>
                  <a:srgbClr val="000000"/>
                </a:solidFill>
                <a:latin typeface="+mn-lt"/>
              </a:defRPr>
            </a:lvl2pPr>
            <a:lvl3pPr marL="1038225" indent="-234950" algn="l" rtl="0" eaLnBrk="0" fontAlgn="base" hangingPunct="0">
              <a:spcBef>
                <a:spcPct val="0"/>
              </a:spcBef>
              <a:spcAft>
                <a:spcPct val="50000"/>
              </a:spcAft>
              <a:buFont typeface="Arial" panose="020B0604020202020204" pitchFamily="34" charset="0"/>
              <a:buChar char="–"/>
              <a:defRPr sz="1600">
                <a:solidFill>
                  <a:srgbClr val="000000"/>
                </a:solidFill>
                <a:latin typeface="+mn-lt"/>
              </a:defRPr>
            </a:lvl3pPr>
            <a:lvl4pPr marL="1346200" indent="-187325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4pPr>
            <a:lvl5pPr marL="1708150" indent="-18256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5pPr>
            <a:lvl6pPr marL="2165350" indent="-182563" algn="l" rtl="0"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6pPr>
            <a:lvl7pPr marL="2622550" indent="-182563" algn="l" rtl="0"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7pPr>
            <a:lvl8pPr marL="3079750" indent="-182563" algn="l" rtl="0"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8pPr>
            <a:lvl9pPr marL="3536950" indent="-182563" algn="l" rtl="0"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pl-PL" sz="1400" kern="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</a:t>
            </a:r>
            <a:r>
              <a:rPr lang="pl-PL" sz="1400" kern="0" dirty="0" err="1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Quora</a:t>
            </a:r>
            <a:endParaRPr lang="pl-PL" sz="1400" kern="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endParaRPr lang="en-US" sz="2000" kern="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971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3600" dirty="0"/>
              <a:t>The Visegrad 4 – political substance</a:t>
            </a:r>
            <a:endParaRPr lang="en-GB" sz="3600" dirty="0"/>
          </a:p>
        </p:txBody>
      </p:sp>
      <p:pic>
        <p:nvPicPr>
          <p:cNvPr id="3" name="Tartalom helye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4133" y="1052513"/>
            <a:ext cx="7205133" cy="5403850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6211D29B-9C1F-E2FA-BC9E-16C168C043E1}"/>
              </a:ext>
            </a:extLst>
          </p:cNvPr>
          <p:cNvSpPr txBox="1"/>
          <p:nvPr/>
        </p:nvSpPr>
        <p:spPr>
          <a:xfrm>
            <a:off x="6483695" y="2199653"/>
            <a:ext cx="2669320" cy="1554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GB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initiated in 1991</a:t>
            </a:r>
            <a:endParaRPr lang="pl-PL" sz="18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US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intensification</a:t>
            </a:r>
            <a:r>
              <a:rPr lang="pl-PL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2000-2003</a:t>
            </a:r>
          </a:p>
          <a:p>
            <a:pPr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US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reactivation</a:t>
            </a:r>
            <a:r>
              <a:rPr lang="pl-PL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2015</a:t>
            </a:r>
          </a:p>
          <a:p>
            <a:pPr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pl-PL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800" kern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plitting</a:t>
            </a:r>
            <a:r>
              <a:rPr lang="en-US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again 2023/24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1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395288" y="188913"/>
            <a:ext cx="7834312" cy="11525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hu-HU" altLang="sk-SK" sz="3600" dirty="0" err="1"/>
              <a:t>Central</a:t>
            </a:r>
            <a:r>
              <a:rPr lang="hu-HU" altLang="sk-SK" sz="3600" dirty="0"/>
              <a:t> Europe </a:t>
            </a:r>
            <a:r>
              <a:rPr lang="hu-HU" altLang="sk-SK" sz="3600" dirty="0" err="1"/>
              <a:t>without</a:t>
            </a:r>
            <a:r>
              <a:rPr lang="hu-HU" altLang="sk-SK" sz="3600" dirty="0"/>
              <a:t> </a:t>
            </a:r>
            <a:r>
              <a:rPr lang="hu-HU" altLang="sk-SK" sz="3600" dirty="0" err="1"/>
              <a:t>central</a:t>
            </a:r>
            <a:r>
              <a:rPr lang="hu-HU" altLang="sk-SK" sz="3600" dirty="0"/>
              <a:t> </a:t>
            </a:r>
            <a:r>
              <a:rPr lang="hu-HU" altLang="sk-SK" sz="3600" dirty="0" err="1"/>
              <a:t>europeans</a:t>
            </a:r>
            <a:r>
              <a:rPr lang="hu-HU" altLang="sk-SK" sz="3600" dirty="0"/>
              <a:t>? </a:t>
            </a:r>
            <a:endParaRPr lang="en-US" altLang="sk-SK" sz="3600" dirty="0"/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179388" y="1341438"/>
            <a:ext cx="8785225" cy="5400675"/>
          </a:xfrm>
        </p:spPr>
        <p:txBody>
          <a:bodyPr/>
          <a:lstStyle/>
          <a:p>
            <a:pPr eaLnBrk="1" hangingPunct="1"/>
            <a:r>
              <a:rPr lang="hu-HU" altLang="sk-SK" sz="2400" dirty="0"/>
              <a:t>The </a:t>
            </a:r>
            <a:r>
              <a:rPr lang="en-US" altLang="sk-SK" sz="2400" dirty="0"/>
              <a:t>V4 </a:t>
            </a:r>
            <a:r>
              <a:rPr lang="hu-HU" altLang="sk-SK" sz="2400" dirty="0"/>
              <a:t>is an </a:t>
            </a:r>
            <a:r>
              <a:rPr lang="hu-HU" altLang="sk-SK" sz="2400" dirty="0" err="1"/>
              <a:t>existing</a:t>
            </a:r>
            <a:r>
              <a:rPr lang="hu-HU" altLang="sk-SK" sz="2400" dirty="0"/>
              <a:t> </a:t>
            </a:r>
            <a:r>
              <a:rPr lang="hu-HU" altLang="sk-SK" sz="2400" dirty="0" err="1"/>
              <a:t>organization</a:t>
            </a:r>
            <a:r>
              <a:rPr lang="hu-HU" altLang="sk-SK" sz="2400" dirty="0"/>
              <a:t> in CE, </a:t>
            </a:r>
            <a:r>
              <a:rPr lang="hu-HU" altLang="sk-SK" sz="2400" dirty="0" err="1"/>
              <a:t>but</a:t>
            </a:r>
            <a:r>
              <a:rPr lang="hu-HU" altLang="sk-SK" sz="2400" dirty="0"/>
              <a:t> </a:t>
            </a:r>
            <a:r>
              <a:rPr lang="hu-HU" altLang="sk-SK" sz="2400" dirty="0" err="1"/>
              <a:t>only</a:t>
            </a:r>
            <a:r>
              <a:rPr lang="hu-HU" altLang="sk-SK" sz="2400" dirty="0"/>
              <a:t> </a:t>
            </a:r>
            <a:r>
              <a:rPr lang="hu-HU" altLang="sk-SK" sz="2400" dirty="0" err="1"/>
              <a:t>partly</a:t>
            </a:r>
            <a:r>
              <a:rPr lang="hu-HU" altLang="sk-SK" sz="2400" dirty="0"/>
              <a:t> </a:t>
            </a:r>
            <a:r>
              <a:rPr lang="hu-HU" altLang="sk-SK" sz="2400" dirty="0" err="1"/>
              <a:t>covers</a:t>
            </a:r>
            <a:r>
              <a:rPr lang="hu-HU" altLang="sk-SK" sz="2400" dirty="0"/>
              <a:t> CE, and </a:t>
            </a:r>
            <a:r>
              <a:rPr lang="hu-HU" altLang="sk-SK" sz="2400" dirty="0" err="1"/>
              <a:t>it</a:t>
            </a:r>
            <a:r>
              <a:rPr lang="hu-HU" altLang="sk-SK" sz="2400" dirty="0"/>
              <a:t> is </a:t>
            </a:r>
            <a:r>
              <a:rPr lang="hu-HU" altLang="sk-SK" sz="2400" dirty="0" err="1"/>
              <a:t>interstate</a:t>
            </a:r>
            <a:r>
              <a:rPr lang="hu-HU" altLang="sk-SK" sz="2400" dirty="0"/>
              <a:t>/</a:t>
            </a:r>
            <a:r>
              <a:rPr lang="hu-HU" altLang="sk-SK" sz="2400" dirty="0" err="1"/>
              <a:t>intergovernmental</a:t>
            </a:r>
            <a:endParaRPr lang="en-US" altLang="sk-SK" sz="2400" dirty="0"/>
          </a:p>
          <a:p>
            <a:pPr eaLnBrk="1" hangingPunct="1"/>
            <a:endParaRPr lang="cs-CZ" altLang="sk-SK" sz="2400" dirty="0"/>
          </a:p>
          <a:p>
            <a:pPr eaLnBrk="1" hangingPunct="1"/>
            <a:r>
              <a:rPr lang="hu-HU" altLang="sk-SK" sz="2400" dirty="0"/>
              <a:t>No (</a:t>
            </a:r>
            <a:r>
              <a:rPr lang="hu-HU" altLang="sk-SK" sz="2400" dirty="0" err="1"/>
              <a:t>political</a:t>
            </a:r>
            <a:r>
              <a:rPr lang="hu-HU" altLang="sk-SK" sz="2400" dirty="0"/>
              <a:t>) </a:t>
            </a:r>
            <a:r>
              <a:rPr lang="hu-HU" altLang="sk-SK" sz="2400" dirty="0" err="1"/>
              <a:t>geographical</a:t>
            </a:r>
            <a:r>
              <a:rPr lang="hu-HU" altLang="sk-SK" sz="2400" dirty="0"/>
              <a:t> </a:t>
            </a:r>
            <a:r>
              <a:rPr lang="hu-HU" altLang="sk-SK" sz="2400" dirty="0" err="1"/>
              <a:t>entity</a:t>
            </a:r>
            <a:r>
              <a:rPr lang="hu-HU" altLang="sk-SK" sz="2400" dirty="0"/>
              <a:t> </a:t>
            </a:r>
            <a:r>
              <a:rPr lang="hu-HU" altLang="sk-SK" sz="2400" dirty="0" err="1"/>
              <a:t>covers</a:t>
            </a:r>
            <a:r>
              <a:rPr lang="hu-HU" altLang="sk-SK" sz="2400" dirty="0"/>
              <a:t> CE. </a:t>
            </a:r>
            <a:r>
              <a:rPr lang="en-US" altLang="sk-SK" sz="2400" dirty="0"/>
              <a:t>V4 </a:t>
            </a:r>
            <a:r>
              <a:rPr lang="hu-HU" altLang="sk-SK" sz="2400" dirty="0"/>
              <a:t>is </a:t>
            </a:r>
            <a:r>
              <a:rPr lang="hu-HU" altLang="sk-SK" sz="2400" dirty="0" err="1"/>
              <a:t>fine</a:t>
            </a:r>
            <a:r>
              <a:rPr lang="hu-HU" altLang="sk-SK" sz="2400" dirty="0"/>
              <a:t> </a:t>
            </a:r>
            <a:r>
              <a:rPr lang="hu-HU" altLang="sk-SK" sz="2400" dirty="0" err="1"/>
              <a:t>but</a:t>
            </a:r>
            <a:r>
              <a:rPr lang="hu-HU" altLang="sk-SK" sz="2400" dirty="0"/>
              <a:t> </a:t>
            </a:r>
            <a:r>
              <a:rPr lang="hu-HU" altLang="sk-SK" sz="2400" dirty="0" err="1"/>
              <a:t>exclusive</a:t>
            </a:r>
            <a:endParaRPr lang="cs-CZ" altLang="sk-SK" sz="2400" dirty="0"/>
          </a:p>
          <a:p>
            <a:pPr eaLnBrk="1" hangingPunct="1"/>
            <a:endParaRPr lang="en-US" altLang="sk-SK" sz="2400" dirty="0"/>
          </a:p>
          <a:p>
            <a:pPr eaLnBrk="1" hangingPunct="1"/>
            <a:r>
              <a:rPr lang="hu-HU" altLang="sk-SK" sz="2400" dirty="0" err="1"/>
              <a:t>Factors</a:t>
            </a:r>
            <a:r>
              <a:rPr lang="hu-HU" altLang="sk-SK" sz="2400" dirty="0"/>
              <a:t> of </a:t>
            </a:r>
            <a:r>
              <a:rPr lang="hu-HU" altLang="sk-SK" sz="2400" dirty="0" err="1"/>
              <a:t>cultural</a:t>
            </a:r>
            <a:r>
              <a:rPr lang="hu-HU" altLang="sk-SK" sz="2400" dirty="0"/>
              <a:t> </a:t>
            </a:r>
            <a:r>
              <a:rPr lang="hu-HU" altLang="sk-SK" sz="2400" dirty="0" err="1"/>
              <a:t>cohesion</a:t>
            </a:r>
            <a:r>
              <a:rPr lang="hu-HU" altLang="sk-SK" sz="2400" dirty="0"/>
              <a:t> </a:t>
            </a:r>
            <a:r>
              <a:rPr lang="hu-HU" altLang="sk-SK" sz="2400" dirty="0" err="1"/>
              <a:t>exist</a:t>
            </a:r>
            <a:r>
              <a:rPr lang="hu-HU" altLang="sk-SK" sz="2400" dirty="0"/>
              <a:t> </a:t>
            </a:r>
            <a:r>
              <a:rPr lang="hu-HU" altLang="sk-SK" sz="2400" dirty="0" err="1"/>
              <a:t>but</a:t>
            </a:r>
            <a:r>
              <a:rPr lang="hu-HU" altLang="sk-SK" sz="2400" dirty="0"/>
              <a:t> ‚</a:t>
            </a:r>
            <a:r>
              <a:rPr lang="hu-HU" altLang="sk-SK" sz="2400" dirty="0" err="1"/>
              <a:t>central</a:t>
            </a:r>
            <a:r>
              <a:rPr lang="hu-HU" altLang="sk-SK" sz="2400" dirty="0"/>
              <a:t> </a:t>
            </a:r>
            <a:r>
              <a:rPr lang="hu-HU" altLang="sk-SK" sz="2400" dirty="0" err="1"/>
              <a:t>europeanness</a:t>
            </a:r>
            <a:r>
              <a:rPr lang="hu-HU" altLang="sk-SK" sz="2400" dirty="0"/>
              <a:t>’ is </a:t>
            </a:r>
            <a:r>
              <a:rPr lang="hu-HU" altLang="sk-SK" sz="2400" dirty="0" err="1"/>
              <a:t>fading</a:t>
            </a:r>
            <a:r>
              <a:rPr lang="hu-HU" altLang="sk-SK" sz="2400" dirty="0"/>
              <a:t>. </a:t>
            </a:r>
            <a:r>
              <a:rPr lang="hu-HU" altLang="sk-SK" sz="2400" dirty="0" err="1"/>
              <a:t>Do</a:t>
            </a:r>
            <a:r>
              <a:rPr lang="hu-HU" altLang="sk-SK" sz="2400" dirty="0"/>
              <a:t> </a:t>
            </a:r>
            <a:r>
              <a:rPr lang="hu-HU" altLang="sk-SK" sz="2400" dirty="0" err="1"/>
              <a:t>we</a:t>
            </a:r>
            <a:r>
              <a:rPr lang="hu-HU" altLang="sk-SK" sz="2400" dirty="0"/>
              <a:t> </a:t>
            </a:r>
            <a:r>
              <a:rPr lang="hu-HU" altLang="sk-SK" sz="2400" dirty="0" err="1"/>
              <a:t>identify</a:t>
            </a:r>
            <a:r>
              <a:rPr lang="hu-HU" altLang="sk-SK" sz="2400" dirty="0"/>
              <a:t> </a:t>
            </a:r>
            <a:r>
              <a:rPr lang="hu-HU" altLang="sk-SK" sz="2400" dirty="0" err="1"/>
              <a:t>ourselves</a:t>
            </a:r>
            <a:r>
              <a:rPr lang="hu-HU" altLang="sk-SK" sz="2400" dirty="0"/>
              <a:t> </a:t>
            </a:r>
            <a:r>
              <a:rPr lang="hu-HU" altLang="sk-SK" sz="2400" dirty="0" err="1"/>
              <a:t>as</a:t>
            </a:r>
            <a:r>
              <a:rPr lang="hu-HU" altLang="sk-SK" sz="2400" dirty="0"/>
              <a:t> </a:t>
            </a:r>
            <a:r>
              <a:rPr lang="hu-HU" altLang="sk-SK" sz="2400" dirty="0" err="1"/>
              <a:t>central</a:t>
            </a:r>
            <a:r>
              <a:rPr lang="hu-HU" altLang="sk-SK" sz="2400" dirty="0"/>
              <a:t> </a:t>
            </a:r>
            <a:r>
              <a:rPr lang="hu-HU" altLang="sk-SK" sz="2400" dirty="0" err="1"/>
              <a:t>european</a:t>
            </a:r>
            <a:r>
              <a:rPr lang="hu-HU" altLang="sk-SK" sz="2400" dirty="0"/>
              <a:t>? </a:t>
            </a:r>
            <a:r>
              <a:rPr lang="hu-HU" altLang="sk-SK" sz="2400" dirty="0" err="1"/>
              <a:t>Or</a:t>
            </a:r>
            <a:r>
              <a:rPr lang="hu-HU" altLang="sk-SK" sz="2400" dirty="0"/>
              <a:t> is </a:t>
            </a:r>
            <a:r>
              <a:rPr lang="hu-HU" altLang="sk-SK" sz="2400" dirty="0" err="1"/>
              <a:t>this</a:t>
            </a:r>
            <a:r>
              <a:rPr lang="hu-HU" altLang="sk-SK" sz="2400" dirty="0"/>
              <a:t> </a:t>
            </a:r>
            <a:r>
              <a:rPr lang="hu-HU" altLang="sk-SK" sz="2400" dirty="0" err="1"/>
              <a:t>just</a:t>
            </a:r>
            <a:r>
              <a:rPr lang="hu-HU" altLang="sk-SK" sz="2400" dirty="0"/>
              <a:t> an </a:t>
            </a:r>
            <a:r>
              <a:rPr lang="hu-HU" altLang="sk-SK" sz="2400" dirty="0" err="1"/>
              <a:t>intellectual</a:t>
            </a:r>
            <a:r>
              <a:rPr lang="hu-HU" altLang="sk-SK" sz="2400" dirty="0"/>
              <a:t> </a:t>
            </a:r>
            <a:r>
              <a:rPr lang="hu-HU" altLang="sk-SK" sz="2400" dirty="0" err="1"/>
              <a:t>category</a:t>
            </a:r>
            <a:r>
              <a:rPr lang="hu-HU" altLang="sk-SK" sz="2400" dirty="0"/>
              <a:t>? </a:t>
            </a:r>
            <a:endParaRPr lang="en-US" altLang="sk-SK" sz="2400" dirty="0"/>
          </a:p>
          <a:p>
            <a:pPr eaLnBrk="1" hangingPunct="1"/>
            <a:endParaRPr lang="en-US" altLang="sk-SK" sz="2400" dirty="0"/>
          </a:p>
          <a:p>
            <a:pPr eaLnBrk="1" hangingPunct="1"/>
            <a:endParaRPr lang="en-US" altLang="sk-SK" dirty="0"/>
          </a:p>
        </p:txBody>
      </p:sp>
    </p:spTree>
    <p:extLst>
      <p:ext uri="{BB962C8B-B14F-4D97-AF65-F5344CB8AC3E}">
        <p14:creationId xmlns:p14="http://schemas.microsoft.com/office/powerpoint/2010/main" val="324864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CEE </a:t>
            </a:r>
            <a:r>
              <a:rPr lang="hu-HU" dirty="0" err="1"/>
              <a:t>today</a:t>
            </a:r>
            <a:endParaRPr lang="hu-HU" dirty="0"/>
          </a:p>
        </p:txBody>
      </p:sp>
      <p:sp>
        <p:nvSpPr>
          <p:cNvPr id="7" name="Szöveg helye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508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9512" y="260648"/>
            <a:ext cx="8266509" cy="1383506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hu-HU" altLang="hu-HU" sz="2700" b="0" kern="0" dirty="0" err="1">
                <a:solidFill>
                  <a:schemeClr val="tx1"/>
                </a:solidFill>
                <a:effectLst/>
              </a:rPr>
              <a:t>Regime</a:t>
            </a:r>
            <a:r>
              <a:rPr lang="hu-HU" altLang="hu-HU" sz="2700" b="0" kern="0" dirty="0">
                <a:solidFill>
                  <a:schemeClr val="tx1"/>
                </a:solidFill>
                <a:effectLst/>
              </a:rPr>
              <a:t> </a:t>
            </a:r>
            <a:r>
              <a:rPr lang="hu-HU" altLang="hu-HU" sz="2700" b="0" kern="0" dirty="0" err="1">
                <a:solidFill>
                  <a:schemeClr val="tx1"/>
                </a:solidFill>
                <a:effectLst/>
              </a:rPr>
              <a:t>change</a:t>
            </a:r>
            <a:r>
              <a:rPr lang="hu-HU" altLang="hu-HU" sz="2700" b="0" kern="0" dirty="0">
                <a:solidFill>
                  <a:schemeClr val="tx1"/>
                </a:solidFill>
                <a:effectLst/>
              </a:rPr>
              <a:t>: CEE </a:t>
            </a:r>
            <a:r>
              <a:rPr lang="hu-HU" altLang="hu-HU" sz="2700" b="0" kern="0" dirty="0" err="1">
                <a:solidFill>
                  <a:schemeClr val="tx1"/>
                </a:solidFill>
                <a:effectLst/>
              </a:rPr>
              <a:t>catching</a:t>
            </a:r>
            <a:r>
              <a:rPr lang="hu-HU" altLang="hu-HU" sz="2700" b="0" kern="0" dirty="0">
                <a:solidFill>
                  <a:schemeClr val="tx1"/>
                </a:solidFill>
                <a:effectLst/>
              </a:rPr>
              <a:t> </a:t>
            </a:r>
            <a:r>
              <a:rPr lang="hu-HU" altLang="hu-HU" sz="2700" b="0" kern="0" dirty="0" err="1">
                <a:solidFill>
                  <a:schemeClr val="tx1"/>
                </a:solidFill>
                <a:effectLst/>
              </a:rPr>
              <a:t>up</a:t>
            </a:r>
            <a:endParaRPr lang="hu-HU" altLang="hu-HU" sz="2700" b="0" kern="0" dirty="0">
              <a:solidFill>
                <a:schemeClr val="tx1"/>
              </a:solidFill>
              <a:effectLst/>
            </a:endParaRPr>
          </a:p>
        </p:txBody>
      </p:sp>
      <p:sp>
        <p:nvSpPr>
          <p:cNvPr id="4100" name="Rectangle 3"/>
          <p:cNvSpPr txBox="1">
            <a:spLocks noChangeArrowheads="1"/>
          </p:cNvSpPr>
          <p:nvPr/>
        </p:nvSpPr>
        <p:spPr bwMode="auto">
          <a:xfrm>
            <a:off x="212438" y="1916832"/>
            <a:ext cx="4318397" cy="375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000" dirty="0" err="1">
                <a:latin typeface="+mn-lt"/>
              </a:rPr>
              <a:t>Gorzelak</a:t>
            </a:r>
            <a:r>
              <a:rPr lang="hu-HU" altLang="hu-HU" sz="2000" dirty="0">
                <a:latin typeface="+mn-lt"/>
              </a:rPr>
              <a:t>, G. 1995: „</a:t>
            </a:r>
            <a:r>
              <a:rPr lang="hu-HU" altLang="hu-HU" sz="2000" dirty="0" err="1">
                <a:latin typeface="+mn-lt"/>
              </a:rPr>
              <a:t>Central</a:t>
            </a:r>
            <a:r>
              <a:rPr lang="hu-HU" altLang="hu-HU" sz="2000" dirty="0">
                <a:latin typeface="+mn-lt"/>
              </a:rPr>
              <a:t> European </a:t>
            </a:r>
            <a:r>
              <a:rPr lang="hu-HU" altLang="hu-HU" sz="2000" dirty="0" err="1">
                <a:latin typeface="+mn-lt"/>
              </a:rPr>
              <a:t>bumerang</a:t>
            </a:r>
            <a:r>
              <a:rPr lang="hu-HU" altLang="hu-HU" sz="2000" dirty="0">
                <a:latin typeface="+mn-lt"/>
              </a:rPr>
              <a:t>”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000" dirty="0" err="1">
                <a:latin typeface="+mn-lt"/>
              </a:rPr>
              <a:t>Economy</a:t>
            </a:r>
            <a:r>
              <a:rPr lang="hu-HU" altLang="hu-HU" sz="2000" dirty="0">
                <a:latin typeface="+mn-lt"/>
              </a:rPr>
              <a:t>: </a:t>
            </a:r>
            <a:r>
              <a:rPr lang="hu-HU" altLang="hu-HU" sz="2000" dirty="0" err="1">
                <a:latin typeface="+mn-lt"/>
              </a:rPr>
              <a:t>dynamic</a:t>
            </a:r>
            <a:r>
              <a:rPr lang="hu-HU" altLang="hu-HU" sz="2000" dirty="0">
                <a:latin typeface="+mn-lt"/>
              </a:rPr>
              <a:t> </a:t>
            </a:r>
            <a:r>
              <a:rPr lang="hu-HU" altLang="hu-HU" sz="2000" dirty="0" err="1">
                <a:latin typeface="+mn-lt"/>
              </a:rPr>
              <a:t>growth</a:t>
            </a:r>
            <a:endParaRPr lang="hu-HU" altLang="hu-HU" sz="2000" dirty="0">
              <a:latin typeface="+mn-lt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000" dirty="0" err="1">
                <a:latin typeface="+mn-lt"/>
              </a:rPr>
              <a:t>Politics</a:t>
            </a:r>
            <a:r>
              <a:rPr lang="hu-HU" altLang="hu-HU" sz="2000" dirty="0">
                <a:latin typeface="+mn-lt"/>
              </a:rPr>
              <a:t>: </a:t>
            </a:r>
            <a:r>
              <a:rPr lang="hu-HU" altLang="hu-HU" sz="2000" dirty="0" err="1">
                <a:latin typeface="+mn-lt"/>
              </a:rPr>
              <a:t>integrating</a:t>
            </a:r>
            <a:r>
              <a:rPr lang="hu-HU" altLang="hu-HU" sz="2000" dirty="0">
                <a:latin typeface="+mn-lt"/>
              </a:rPr>
              <a:t> – V4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000" dirty="0" err="1">
                <a:latin typeface="+mn-lt"/>
              </a:rPr>
              <a:t>Spatial</a:t>
            </a:r>
            <a:r>
              <a:rPr lang="hu-HU" altLang="hu-HU" sz="2000" dirty="0">
                <a:latin typeface="+mn-lt"/>
              </a:rPr>
              <a:t> </a:t>
            </a:r>
            <a:r>
              <a:rPr lang="hu-HU" altLang="hu-HU" sz="2000" dirty="0" err="1">
                <a:latin typeface="+mn-lt"/>
              </a:rPr>
              <a:t>structure</a:t>
            </a:r>
            <a:r>
              <a:rPr lang="hu-HU" altLang="hu-HU" sz="2000" dirty="0">
                <a:latin typeface="+mn-lt"/>
              </a:rPr>
              <a:t>: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000" dirty="0" err="1">
                <a:latin typeface="+mn-lt"/>
              </a:rPr>
              <a:t>Fast</a:t>
            </a:r>
            <a:r>
              <a:rPr lang="hu-HU" altLang="hu-HU" sz="2000" dirty="0">
                <a:latin typeface="+mn-lt"/>
              </a:rPr>
              <a:t> </a:t>
            </a:r>
            <a:r>
              <a:rPr lang="hu-HU" altLang="hu-HU" sz="2000" dirty="0" err="1">
                <a:latin typeface="+mn-lt"/>
              </a:rPr>
              <a:t>growth</a:t>
            </a:r>
            <a:r>
              <a:rPr lang="hu-HU" altLang="hu-HU" sz="2000" dirty="0">
                <a:latin typeface="+mn-lt"/>
              </a:rPr>
              <a:t> of </a:t>
            </a:r>
            <a:r>
              <a:rPr lang="hu-HU" altLang="hu-HU" sz="2000" dirty="0" err="1">
                <a:latin typeface="+mn-lt"/>
              </a:rPr>
              <a:t>metropolitan</a:t>
            </a:r>
            <a:r>
              <a:rPr lang="hu-HU" altLang="hu-HU" sz="2000" dirty="0">
                <a:latin typeface="+mn-lt"/>
              </a:rPr>
              <a:t> </a:t>
            </a:r>
            <a:r>
              <a:rPr lang="hu-HU" altLang="hu-HU" sz="2000" dirty="0" err="1">
                <a:latin typeface="+mn-lt"/>
              </a:rPr>
              <a:t>regions</a:t>
            </a:r>
            <a:r>
              <a:rPr lang="hu-HU" altLang="hu-HU" sz="2000" dirty="0">
                <a:latin typeface="+mn-lt"/>
              </a:rPr>
              <a:t> (</a:t>
            </a:r>
            <a:r>
              <a:rPr lang="hu-HU" altLang="hu-HU" sz="2000" dirty="0" err="1">
                <a:latin typeface="+mn-lt"/>
              </a:rPr>
              <a:t>urban-rural</a:t>
            </a:r>
            <a:r>
              <a:rPr lang="hu-HU" altLang="hu-HU" sz="2000" dirty="0">
                <a:latin typeface="+mn-lt"/>
              </a:rPr>
              <a:t> </a:t>
            </a:r>
            <a:r>
              <a:rPr lang="hu-HU" altLang="hu-HU" sz="2000" dirty="0" err="1">
                <a:latin typeface="+mn-lt"/>
              </a:rPr>
              <a:t>dichotomy</a:t>
            </a:r>
            <a:r>
              <a:rPr lang="hu-HU" altLang="hu-HU" sz="2000" dirty="0">
                <a:latin typeface="+mn-lt"/>
              </a:rPr>
              <a:t>)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hu-HU" altLang="hu-HU" sz="2000" dirty="0">
                <a:latin typeface="+mn-lt"/>
              </a:rPr>
              <a:t>W-E </a:t>
            </a:r>
            <a:r>
              <a:rPr lang="hu-HU" altLang="hu-HU" sz="2000" dirty="0" err="1">
                <a:latin typeface="+mn-lt"/>
              </a:rPr>
              <a:t>slope</a:t>
            </a:r>
            <a:endParaRPr lang="hu-HU" altLang="hu-HU" sz="2000" dirty="0">
              <a:latin typeface="+mn-lt"/>
            </a:endParaRPr>
          </a:p>
        </p:txBody>
      </p:sp>
      <p:pic>
        <p:nvPicPr>
          <p:cNvPr id="27653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162" y="1223130"/>
            <a:ext cx="4426257" cy="5634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412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9" t="9358" r="30094" b="23006"/>
          <a:stretch/>
        </p:blipFill>
        <p:spPr bwMode="auto">
          <a:xfrm>
            <a:off x="1187624" y="1248045"/>
            <a:ext cx="6888413" cy="5609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80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Old Europe – New Europe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4049"/>
            <a:ext cx="8229600" cy="4198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281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6" y="404664"/>
            <a:ext cx="9123473" cy="6453336"/>
          </a:xfrm>
          <a:prstGeom prst="rect">
            <a:avLst/>
          </a:prstGeom>
        </p:spPr>
      </p:pic>
      <p:sp>
        <p:nvSpPr>
          <p:cNvPr id="9" name="Lefelé nyíl 8"/>
          <p:cNvSpPr/>
          <p:nvPr/>
        </p:nvSpPr>
        <p:spPr>
          <a:xfrm>
            <a:off x="2915816" y="5004786"/>
            <a:ext cx="372862" cy="5060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611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491" y="131514"/>
            <a:ext cx="6728791" cy="672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7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436096" cy="6865243"/>
          </a:xfrm>
          <a:prstGeom prst="rect">
            <a:avLst/>
          </a:prstGeom>
        </p:spPr>
      </p:pic>
      <p:sp>
        <p:nvSpPr>
          <p:cNvPr id="6" name="Tartalom helye 5"/>
          <p:cNvSpPr>
            <a:spLocks noGrp="1"/>
          </p:cNvSpPr>
          <p:nvPr>
            <p:ph sz="half" idx="2"/>
          </p:nvPr>
        </p:nvSpPr>
        <p:spPr>
          <a:xfrm>
            <a:off x="5580112" y="332656"/>
            <a:ext cx="3106688" cy="6408712"/>
          </a:xfrm>
        </p:spPr>
        <p:txBody>
          <a:bodyPr>
            <a:normAutofit fontScale="92500" lnSpcReduction="10000"/>
          </a:bodyPr>
          <a:lstStyle/>
          <a:p>
            <a:r>
              <a:rPr lang="hu-HU" dirty="0" err="1"/>
              <a:t>Semi-periphery</a:t>
            </a:r>
            <a:endParaRPr lang="hu-HU" dirty="0"/>
          </a:p>
          <a:p>
            <a:r>
              <a:rPr lang="hu-HU" dirty="0" err="1"/>
              <a:t>Target</a:t>
            </a:r>
            <a:r>
              <a:rPr lang="hu-HU" dirty="0"/>
              <a:t> </a:t>
            </a:r>
            <a:r>
              <a:rPr lang="hu-HU" dirty="0" err="1"/>
              <a:t>area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WEU trade and FDI (</a:t>
            </a:r>
            <a:r>
              <a:rPr lang="hu-HU" dirty="0" err="1"/>
              <a:t>from</a:t>
            </a:r>
            <a:r>
              <a:rPr lang="hu-HU" dirty="0"/>
              <a:t> 5 </a:t>
            </a:r>
            <a:r>
              <a:rPr lang="hu-HU" dirty="0" err="1"/>
              <a:t>largest</a:t>
            </a:r>
            <a:r>
              <a:rPr lang="hu-HU" dirty="0"/>
              <a:t> </a:t>
            </a:r>
            <a:r>
              <a:rPr lang="hu-HU" dirty="0" err="1"/>
              <a:t>investor</a:t>
            </a:r>
            <a:r>
              <a:rPr lang="hu-HU" dirty="0"/>
              <a:t> (20) of </a:t>
            </a:r>
            <a:r>
              <a:rPr lang="hu-HU" dirty="0" err="1"/>
              <a:t>individual</a:t>
            </a:r>
            <a:r>
              <a:rPr lang="hu-HU" dirty="0"/>
              <a:t> V4 </a:t>
            </a:r>
            <a:r>
              <a:rPr lang="hu-HU" dirty="0" err="1"/>
              <a:t>states</a:t>
            </a:r>
            <a:r>
              <a:rPr lang="hu-HU" dirty="0"/>
              <a:t> </a:t>
            </a:r>
            <a:r>
              <a:rPr lang="hu-HU" dirty="0" err="1"/>
              <a:t>only</a:t>
            </a:r>
            <a:r>
              <a:rPr lang="hu-HU" dirty="0"/>
              <a:t> 2 non-WEU)</a:t>
            </a:r>
          </a:p>
          <a:p>
            <a:r>
              <a:rPr lang="hu-HU" dirty="0" err="1"/>
              <a:t>Already</a:t>
            </a:r>
            <a:r>
              <a:rPr lang="hu-HU" dirty="0"/>
              <a:t> a </a:t>
            </a:r>
            <a:r>
              <a:rPr lang="hu-HU" dirty="0" err="1"/>
              <a:t>dominant</a:t>
            </a:r>
            <a:r>
              <a:rPr lang="hu-HU" dirty="0"/>
              <a:t> partner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periphery</a:t>
            </a:r>
            <a:r>
              <a:rPr lang="hu-HU" dirty="0"/>
              <a:t> FDI – HUN-&gt;WB, PL-&gt;UKR</a:t>
            </a:r>
          </a:p>
          <a:p>
            <a:r>
              <a:rPr lang="hu-HU" dirty="0"/>
              <a:t>Trade – HUN top5 in </a:t>
            </a:r>
            <a:r>
              <a:rPr lang="hu-HU" dirty="0" err="1"/>
              <a:t>Serbia</a:t>
            </a:r>
            <a:r>
              <a:rPr lang="hu-HU" dirty="0"/>
              <a:t> PL in UKR and BEL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6912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7170" name="Picture 2" descr="D:\peti\oktatás\órák\továbbképzés\v4\Wykres-3-Polands-trade-partners-740-550x3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446"/>
            <a:ext cx="4436261" cy="253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peti\oktatás\órák\továbbképzés\v4\Wykres-4-Hungarys-trade-partners-740-550x3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107" y="3396924"/>
            <a:ext cx="4604107" cy="262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peti\oktatás\órák\továbbképzés\v4\Wykres-5-Trade-partners-of-the-Czech-Republic-740-550x3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261" y="55446"/>
            <a:ext cx="4707739" cy="268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peti\oktatás\órák\továbbképzés\v4\Wykres-6-Slovakias-trade-partners-740-550x3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261" y="3396924"/>
            <a:ext cx="4724356" cy="269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61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656"/>
            <a:ext cx="6807890" cy="682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404664"/>
            <a:ext cx="3919965" cy="483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52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ECAD9D-D791-436B-AB40-C19FDF5C5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58676"/>
            <a:ext cx="9144001" cy="724689"/>
          </a:xfrm>
        </p:spPr>
        <p:txBody>
          <a:bodyPr>
            <a:noAutofit/>
          </a:bodyPr>
          <a:lstStyle/>
          <a:p>
            <a:pPr marL="457200" lvl="1"/>
            <a:r>
              <a:rPr lang="hu-HU" sz="3600" dirty="0" err="1"/>
              <a:t>Do</a:t>
            </a:r>
            <a:r>
              <a:rPr lang="hu-HU" sz="3600" dirty="0"/>
              <a:t> </a:t>
            </a:r>
            <a:r>
              <a:rPr lang="hu-HU" sz="3600" dirty="0" err="1"/>
              <a:t>we</a:t>
            </a:r>
            <a:r>
              <a:rPr lang="hu-HU" sz="3600" dirty="0"/>
              <a:t> </a:t>
            </a:r>
            <a:r>
              <a:rPr lang="hu-HU" sz="3600" dirty="0" err="1"/>
              <a:t>need</a:t>
            </a:r>
            <a:r>
              <a:rPr lang="hu-HU" sz="3600" dirty="0"/>
              <a:t> </a:t>
            </a:r>
            <a:r>
              <a:rPr lang="hu-HU" sz="3600" dirty="0" err="1"/>
              <a:t>it</a:t>
            </a:r>
            <a:r>
              <a:rPr lang="hu-HU" sz="3600" dirty="0"/>
              <a:t>?</a:t>
            </a:r>
            <a:endParaRPr lang="en-DE" sz="1600" b="1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86F45-3E94-4032-A753-C3E61957A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2" y="1451114"/>
            <a:ext cx="8719709" cy="327990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pl-PL" sz="18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r>
              <a:rPr lang="pl-PL" sz="1100" kern="1200" dirty="0">
                <a:solidFill>
                  <a:srgbClr val="1545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Koziarski 2020</a:t>
            </a:r>
            <a:endParaRPr lang="en-GB" sz="1100" kern="1200" dirty="0">
              <a:solidFill>
                <a:srgbClr val="1545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2" y="1348498"/>
            <a:ext cx="3973970" cy="2728573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347955"/>
            <a:ext cx="4308683" cy="275254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2" y="4035493"/>
            <a:ext cx="3973970" cy="2707256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4046145"/>
            <a:ext cx="4308683" cy="263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1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dpis 1"/>
          <p:cNvSpPr>
            <a:spLocks noGrp="1"/>
          </p:cNvSpPr>
          <p:nvPr>
            <p:ph type="title"/>
          </p:nvPr>
        </p:nvSpPr>
        <p:spPr>
          <a:xfrm>
            <a:off x="914400" y="333375"/>
            <a:ext cx="7315200" cy="935038"/>
          </a:xfrm>
        </p:spPr>
        <p:txBody>
          <a:bodyPr/>
          <a:lstStyle/>
          <a:p>
            <a:pPr algn="ctr"/>
            <a:r>
              <a:rPr lang="cs-CZ" altLang="pl-PL"/>
              <a:t>Divided we stand… </a:t>
            </a:r>
            <a:endParaRPr lang="sk-SK" altLang="pl-PL"/>
          </a:p>
        </p:txBody>
      </p:sp>
      <p:pic>
        <p:nvPicPr>
          <p:cNvPr id="28675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628775"/>
            <a:ext cx="4105275" cy="1349375"/>
          </a:xfrm>
        </p:spPr>
      </p:pic>
      <p:pic>
        <p:nvPicPr>
          <p:cNvPr id="28676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1628775"/>
            <a:ext cx="4333875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344863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368675"/>
            <a:ext cx="31527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10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>
          <a:xfrm>
            <a:off x="914400" y="476250"/>
            <a:ext cx="7315200" cy="1008063"/>
          </a:xfrm>
        </p:spPr>
        <p:txBody>
          <a:bodyPr/>
          <a:lstStyle/>
          <a:p>
            <a:pPr algn="ctr"/>
            <a:r>
              <a:rPr lang="cs-CZ" altLang="pl-PL" dirty="0"/>
              <a:t>And the winner is...</a:t>
            </a:r>
            <a:endParaRPr lang="sk-SK" altLang="pl-PL" dirty="0"/>
          </a:p>
        </p:txBody>
      </p:sp>
      <p:pic>
        <p:nvPicPr>
          <p:cNvPr id="29699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773238"/>
            <a:ext cx="5897563" cy="3538537"/>
          </a:xfrm>
        </p:spPr>
      </p:pic>
    </p:spTree>
    <p:extLst>
      <p:ext uri="{BB962C8B-B14F-4D97-AF65-F5344CB8AC3E}">
        <p14:creationId xmlns:p14="http://schemas.microsoft.com/office/powerpoint/2010/main" val="167621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F34ECC1D-5D2A-B0EF-C23C-D3ED5141D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War</a:t>
            </a:r>
            <a:r>
              <a:rPr lang="hu-HU" dirty="0"/>
              <a:t> in </a:t>
            </a:r>
            <a:r>
              <a:rPr lang="hu-HU" dirty="0" err="1"/>
              <a:t>Ukraine</a:t>
            </a:r>
            <a:r>
              <a:rPr lang="hu-HU" dirty="0"/>
              <a:t> and CE</a:t>
            </a:r>
            <a:endParaRPr lang="en-US" dirty="0"/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44445CEC-74C7-26BB-B9A4-B9DAF43919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6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192F59-927B-C328-959E-EA51B00CD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669" y="908720"/>
            <a:ext cx="5669491" cy="5721499"/>
          </a:xfrm>
        </p:spPr>
        <p:txBody>
          <a:bodyPr/>
          <a:lstStyle/>
          <a:p>
            <a:r>
              <a:rPr lang="en-US" b="0" i="0" dirty="0">
                <a:solidFill>
                  <a:srgbClr val="181818"/>
                </a:solidFill>
                <a:effectLst/>
                <a:highlight>
                  <a:srgbClr val="FFFFFF"/>
                </a:highlight>
                <a:latin typeface="Merriweather" panose="00000500000000000000" pitchFamily="2" charset="-18"/>
              </a:rPr>
              <a:t>“It cannot be stressed enough that without Ukraine, Russia ceases to be an empire, but with Ukraine suborned and then subordinated, Russia automatically becomes an empire”</a:t>
            </a:r>
            <a:r>
              <a:rPr lang="hu-HU" b="0" i="0" dirty="0">
                <a:solidFill>
                  <a:srgbClr val="181818"/>
                </a:solidFill>
                <a:effectLst/>
                <a:highlight>
                  <a:srgbClr val="FFFFFF"/>
                </a:highlight>
                <a:latin typeface="Merriweather" panose="00000500000000000000" pitchFamily="2" charset="-18"/>
              </a:rPr>
              <a:t> (</a:t>
            </a:r>
            <a:r>
              <a:rPr lang="hu-HU" b="0" i="0" dirty="0" err="1">
                <a:solidFill>
                  <a:srgbClr val="181818"/>
                </a:solidFill>
                <a:effectLst/>
                <a:highlight>
                  <a:srgbClr val="FFFFFF"/>
                </a:highlight>
                <a:latin typeface="Merriweather" panose="00000500000000000000" pitchFamily="2" charset="-18"/>
              </a:rPr>
              <a:t>Brzezinski</a:t>
            </a:r>
            <a:r>
              <a:rPr lang="hu-HU" b="0" i="0" dirty="0">
                <a:solidFill>
                  <a:srgbClr val="181818"/>
                </a:solidFill>
                <a:effectLst/>
                <a:highlight>
                  <a:srgbClr val="FFFFFF"/>
                </a:highlight>
                <a:latin typeface="Merriweather" panose="00000500000000000000" pitchFamily="2" charset="-18"/>
              </a:rPr>
              <a:t>, 1995)</a:t>
            </a:r>
            <a:endParaRPr lang="en-US" b="0" i="0" dirty="0">
              <a:solidFill>
                <a:srgbClr val="181818"/>
              </a:solidFill>
              <a:effectLst/>
              <a:highlight>
                <a:srgbClr val="FFFFFF"/>
              </a:highlight>
              <a:latin typeface="Merriweather" panose="00000500000000000000" pitchFamily="2" charset="-18"/>
            </a:endParaRPr>
          </a:p>
          <a:p>
            <a:endParaRPr lang="en-US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5BCC9323-B7EC-FFE9-B45B-193AE5CF0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1002431"/>
            <a:ext cx="301730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78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ím 1">
            <a:extLst>
              <a:ext uri="{FF2B5EF4-FFF2-40B4-BE49-F238E27FC236}">
                <a16:creationId xmlns:a16="http://schemas.microsoft.com/office/drawing/2014/main" id="{C35D7089-8CD9-4D54-EF7B-DE3E361E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 altLang="hu-HU"/>
          </a:p>
        </p:txBody>
      </p:sp>
      <p:pic>
        <p:nvPicPr>
          <p:cNvPr id="49155" name="Tartalom helye 3">
            <a:extLst>
              <a:ext uri="{FF2B5EF4-FFF2-40B4-BE49-F238E27FC236}">
                <a16:creationId xmlns:a16="http://schemas.microsoft.com/office/drawing/2014/main" id="{230BA3C6-7516-B777-FAA5-22A5805CB3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779" y="996659"/>
            <a:ext cx="6485334" cy="4864682"/>
          </a:xfr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BA30A2CD-4B4C-1D61-8BA3-1E0DCBCE0725}"/>
              </a:ext>
            </a:extLst>
          </p:cNvPr>
          <p:cNvSpPr txBox="1"/>
          <p:nvPr/>
        </p:nvSpPr>
        <p:spPr>
          <a:xfrm>
            <a:off x="6786563" y="3007519"/>
            <a:ext cx="191744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350" dirty="0" err="1"/>
              <a:t>Centuries</a:t>
            </a:r>
            <a:r>
              <a:rPr lang="hu-HU" sz="1350" dirty="0"/>
              <a:t> old o</a:t>
            </a:r>
            <a:r>
              <a:rPr lang="hu-HU" sz="1350"/>
              <a:t>bjectives</a:t>
            </a:r>
            <a:r>
              <a:rPr lang="hu-HU" sz="1350" dirty="0"/>
              <a:t>:</a:t>
            </a:r>
          </a:p>
          <a:p>
            <a:r>
              <a:rPr lang="hu-HU" sz="1350" dirty="0" err="1"/>
              <a:t>Warm</a:t>
            </a:r>
            <a:r>
              <a:rPr lang="hu-HU" sz="1350" dirty="0"/>
              <a:t> </a:t>
            </a:r>
            <a:r>
              <a:rPr lang="hu-HU" sz="1350" dirty="0" err="1"/>
              <a:t>water</a:t>
            </a:r>
            <a:r>
              <a:rPr lang="hu-HU" sz="1350" dirty="0"/>
              <a:t> </a:t>
            </a:r>
            <a:r>
              <a:rPr lang="hu-HU" sz="1350" dirty="0" err="1"/>
              <a:t>ports</a:t>
            </a:r>
            <a:endParaRPr lang="hu-HU" sz="13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D:\peti\oktatás\sarajevo\pecs-szekesegyhaz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683" y="1279457"/>
            <a:ext cx="5906339" cy="443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3381" y="107495"/>
            <a:ext cx="8229600" cy="1143000"/>
          </a:xfrm>
        </p:spPr>
        <p:txBody>
          <a:bodyPr/>
          <a:lstStyle/>
          <a:p>
            <a:r>
              <a:rPr lang="hu-HU" dirty="0" err="1"/>
              <a:t>Diverse</a:t>
            </a:r>
            <a:r>
              <a:rPr lang="hu-HU" dirty="0"/>
              <a:t> </a:t>
            </a:r>
            <a:r>
              <a:rPr lang="hu-HU" dirty="0" err="1"/>
              <a:t>cultural</a:t>
            </a:r>
            <a:r>
              <a:rPr lang="hu-HU" dirty="0"/>
              <a:t> </a:t>
            </a:r>
            <a:r>
              <a:rPr lang="hu-HU" dirty="0" err="1"/>
              <a:t>heritage</a:t>
            </a:r>
            <a:endParaRPr lang="hu-HU" dirty="0"/>
          </a:p>
        </p:txBody>
      </p:sp>
      <p:pic>
        <p:nvPicPr>
          <p:cNvPr id="1029" name="Picture 5" descr="D:\peti\oktatás\sarajevo\szerb_ortodox_kapolna_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97" y="1360602"/>
            <a:ext cx="6211406" cy="413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513" y="1143001"/>
            <a:ext cx="6019817" cy="451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D:\peti\oktatás\sarajevo\DSC074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79" y="1143000"/>
            <a:ext cx="8289540" cy="552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Csoportba foglalás 3"/>
          <p:cNvGrpSpPr/>
          <p:nvPr/>
        </p:nvGrpSpPr>
        <p:grpSpPr>
          <a:xfrm>
            <a:off x="367682" y="1083822"/>
            <a:ext cx="8289540" cy="5644715"/>
            <a:chOff x="179512" y="185737"/>
            <a:chExt cx="8928628" cy="6001127"/>
          </a:xfrm>
        </p:grpSpPr>
        <p:pic>
          <p:nvPicPr>
            <p:cNvPr id="1026" name="Picture 2" descr="D:\peti\oktatás\sarajevo\4524111121051251_jakovali_hasszan_dzsamija_pecs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185737"/>
              <a:ext cx="4392124" cy="58762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D:\peti\oktatás\sarajevo\24979106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71136"/>
              <a:ext cx="3770517" cy="5515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16727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I:\brzezinski-former-soviet-union.jpg">
            <a:extLst>
              <a:ext uri="{FF2B5EF4-FFF2-40B4-BE49-F238E27FC236}">
                <a16:creationId xmlns:a16="http://schemas.microsoft.com/office/drawing/2014/main" id="{5F6A104A-C220-340B-9BA5-912AD6E6D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4" y="1414463"/>
            <a:ext cx="685800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A3EC9020-8BC0-B467-3F0B-ADEA6A0B2A1B}"/>
              </a:ext>
            </a:extLst>
          </p:cNvPr>
          <p:cNvSpPr txBox="1"/>
          <p:nvPr/>
        </p:nvSpPr>
        <p:spPr>
          <a:xfrm>
            <a:off x="7250906" y="2471603"/>
            <a:ext cx="1917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350" dirty="0" err="1"/>
              <a:t>Centuries</a:t>
            </a:r>
            <a:r>
              <a:rPr lang="hu-HU" sz="1350" dirty="0"/>
              <a:t> old </a:t>
            </a:r>
            <a:r>
              <a:rPr lang="hu-HU" sz="1350" dirty="0" err="1"/>
              <a:t>objectives</a:t>
            </a:r>
            <a:r>
              <a:rPr lang="hu-HU" sz="1350" dirty="0"/>
              <a:t>:</a:t>
            </a:r>
          </a:p>
          <a:p>
            <a:r>
              <a:rPr lang="hu-HU" sz="1350" dirty="0"/>
              <a:t>Western </a:t>
            </a:r>
            <a:r>
              <a:rPr lang="hu-HU" sz="1350" dirty="0" err="1"/>
              <a:t>buffer</a:t>
            </a:r>
            <a:r>
              <a:rPr lang="hu-HU" sz="1350" dirty="0"/>
              <a:t> </a:t>
            </a:r>
            <a:r>
              <a:rPr lang="hu-HU" sz="1350" dirty="0" err="1"/>
              <a:t>zone</a:t>
            </a:r>
            <a:endParaRPr lang="hu-HU" sz="1350" dirty="0"/>
          </a:p>
          <a:p>
            <a:r>
              <a:rPr lang="hu-HU" sz="1350" dirty="0"/>
              <a:t>Post 2WW maximum</a:t>
            </a:r>
          </a:p>
          <a:p>
            <a:r>
              <a:rPr lang="hu-HU" sz="1350" dirty="0"/>
              <a:t>1990 </a:t>
            </a:r>
            <a:r>
              <a:rPr lang="hu-HU" sz="1350" dirty="0" err="1"/>
              <a:t>collapse</a:t>
            </a:r>
            <a:endParaRPr lang="hu-HU" sz="13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5061F5E-7599-1B56-B353-E768820A7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>
            <a:extLst>
              <a:ext uri="{FF2B5EF4-FFF2-40B4-BE49-F238E27FC236}">
                <a16:creationId xmlns:a16="http://schemas.microsoft.com/office/drawing/2014/main" id="{3F38032E-C27B-B754-5DED-9BC1A33A8F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325984"/>
            <a:ext cx="7272808" cy="627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53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6BBA4FA-9938-1E38-AA11-5EBE7F7E7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04FA5EB-2C35-E1C9-E875-645642939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50780"/>
            <a:ext cx="7200800" cy="631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5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0403748-C982-BECC-FC68-59CE659AD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FD5B345-0AA5-559B-941B-9E597C8FA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A97383-A3A7-5145-1F39-0297B17821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5" b="51349"/>
          <a:stretch/>
        </p:blipFill>
        <p:spPr bwMode="auto">
          <a:xfrm rot="10800000">
            <a:off x="164743" y="980728"/>
            <a:ext cx="8814513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32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>
            <a:extLst>
              <a:ext uri="{FF2B5EF4-FFF2-40B4-BE49-F238E27FC236}">
                <a16:creationId xmlns:a16="http://schemas.microsoft.com/office/drawing/2014/main" id="{9C9AAFFA-087E-513C-171D-35939BA8C5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4722" y="188640"/>
            <a:ext cx="6654555" cy="628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76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90450CA-98B2-8D28-745B-831E74066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40" y="1042138"/>
            <a:ext cx="2952328" cy="1143000"/>
          </a:xfrm>
        </p:spPr>
        <p:txBody>
          <a:bodyPr>
            <a:normAutofit fontScale="90000"/>
          </a:bodyPr>
          <a:lstStyle/>
          <a:p>
            <a:r>
              <a:rPr lang="hu-HU" dirty="0" err="1"/>
              <a:t>Immediate</a:t>
            </a:r>
            <a:r>
              <a:rPr lang="hu-HU" dirty="0"/>
              <a:t> </a:t>
            </a:r>
            <a:br>
              <a:rPr lang="hu-HU" dirty="0"/>
            </a:br>
            <a:r>
              <a:rPr lang="hu-HU" dirty="0" err="1"/>
              <a:t>effect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CE</a:t>
            </a:r>
            <a:endParaRPr lang="en-US" dirty="0"/>
          </a:p>
        </p:txBody>
      </p:sp>
      <p:sp>
        <p:nvSpPr>
          <p:cNvPr id="5" name="Tartalom helye 4">
            <a:extLst>
              <a:ext uri="{FF2B5EF4-FFF2-40B4-BE49-F238E27FC236}">
                <a16:creationId xmlns:a16="http://schemas.microsoft.com/office/drawing/2014/main" id="{BB054F67-F191-3E53-F2A7-0F245862D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372" y="3368749"/>
            <a:ext cx="8219256" cy="3489251"/>
          </a:xfrm>
        </p:spPr>
        <p:txBody>
          <a:bodyPr>
            <a:normAutofit fontScale="85000" lnSpcReduction="10000"/>
          </a:bodyPr>
          <a:lstStyle/>
          <a:p>
            <a:r>
              <a:rPr lang="hu-HU" dirty="0" err="1"/>
              <a:t>Bipolarisation</a:t>
            </a:r>
            <a:r>
              <a:rPr lang="hu-HU" dirty="0"/>
              <a:t> of Europe (E-W) – no </a:t>
            </a:r>
            <a:r>
              <a:rPr lang="hu-HU" dirty="0" err="1"/>
              <a:t>room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CE </a:t>
            </a:r>
            <a:r>
              <a:rPr lang="hu-HU" dirty="0" err="1"/>
              <a:t>or</a:t>
            </a:r>
            <a:r>
              <a:rPr lang="hu-HU" dirty="0"/>
              <a:t> Europe-in-</a:t>
            </a:r>
            <a:r>
              <a:rPr lang="hu-HU" dirty="0" err="1"/>
              <a:t>between</a:t>
            </a:r>
            <a:r>
              <a:rPr lang="hu-HU" dirty="0"/>
              <a:t>, </a:t>
            </a:r>
            <a:r>
              <a:rPr lang="hu-HU" dirty="0" err="1"/>
              <a:t>the</a:t>
            </a:r>
            <a:r>
              <a:rPr lang="hu-HU" dirty="0"/>
              <a:t> West </a:t>
            </a:r>
            <a:r>
              <a:rPr lang="hu-HU" dirty="0" err="1"/>
              <a:t>closes</a:t>
            </a:r>
            <a:r>
              <a:rPr lang="hu-HU" dirty="0"/>
              <a:t> </a:t>
            </a:r>
            <a:r>
              <a:rPr lang="hu-HU" dirty="0" err="1"/>
              <a:t>its</a:t>
            </a:r>
            <a:r>
              <a:rPr lang="hu-HU" dirty="0"/>
              <a:t> </a:t>
            </a:r>
            <a:r>
              <a:rPr lang="hu-HU" dirty="0" err="1"/>
              <a:t>ranks</a:t>
            </a:r>
            <a:endParaRPr lang="hu-HU" dirty="0"/>
          </a:p>
          <a:p>
            <a:r>
              <a:rPr lang="hu-HU" dirty="0"/>
              <a:t>V4&amp;other CE </a:t>
            </a:r>
            <a:r>
              <a:rPr lang="hu-HU" dirty="0" err="1"/>
              <a:t>cooperation</a:t>
            </a:r>
            <a:r>
              <a:rPr lang="hu-HU" dirty="0"/>
              <a:t> </a:t>
            </a:r>
            <a:r>
              <a:rPr lang="hu-HU" dirty="0" err="1"/>
              <a:t>cease</a:t>
            </a:r>
            <a:r>
              <a:rPr lang="hu-HU" dirty="0"/>
              <a:t> – Hungary and </a:t>
            </a:r>
            <a:r>
              <a:rPr lang="hu-HU" dirty="0" err="1"/>
              <a:t>recently</a:t>
            </a:r>
            <a:r>
              <a:rPr lang="hu-HU" dirty="0"/>
              <a:t> </a:t>
            </a:r>
            <a:r>
              <a:rPr lang="hu-HU" dirty="0" err="1"/>
              <a:t>Slovakia</a:t>
            </a:r>
            <a:r>
              <a:rPr lang="hu-HU" dirty="0"/>
              <a:t> pro-</a:t>
            </a:r>
            <a:r>
              <a:rPr lang="hu-HU" dirty="0" err="1"/>
              <a:t>Russian</a:t>
            </a:r>
            <a:r>
              <a:rPr lang="hu-HU" dirty="0"/>
              <a:t> POL&amp;CZ pro-</a:t>
            </a:r>
            <a:r>
              <a:rPr lang="hu-HU" dirty="0" err="1"/>
              <a:t>Ukrainian</a:t>
            </a:r>
            <a:endParaRPr lang="hu-HU" dirty="0"/>
          </a:p>
          <a:p>
            <a:r>
              <a:rPr lang="hu-HU" dirty="0"/>
              <a:t>EU&amp;NATO </a:t>
            </a:r>
            <a:r>
              <a:rPr lang="hu-HU" dirty="0" err="1"/>
              <a:t>powers</a:t>
            </a:r>
            <a:r>
              <a:rPr lang="hu-HU" dirty="0"/>
              <a:t> </a:t>
            </a:r>
            <a:r>
              <a:rPr lang="hu-HU" dirty="0" err="1"/>
              <a:t>focus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cooperation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latter</a:t>
            </a:r>
            <a:r>
              <a:rPr lang="hu-HU" dirty="0"/>
              <a:t> (+RO, </a:t>
            </a:r>
            <a:r>
              <a:rPr lang="hu-HU" dirty="0" err="1"/>
              <a:t>Baltics</a:t>
            </a:r>
            <a:r>
              <a:rPr lang="hu-HU" dirty="0"/>
              <a:t> </a:t>
            </a:r>
            <a:r>
              <a:rPr lang="hu-HU" dirty="0" err="1"/>
              <a:t>etc</a:t>
            </a:r>
            <a:r>
              <a:rPr lang="hu-HU" dirty="0"/>
              <a:t>)</a:t>
            </a:r>
          </a:p>
          <a:p>
            <a:r>
              <a:rPr lang="hu-HU" dirty="0"/>
              <a:t>HUN(&amp;SK) </a:t>
            </a:r>
            <a:r>
              <a:rPr lang="hu-HU" dirty="0" err="1"/>
              <a:t>isolating</a:t>
            </a:r>
            <a:r>
              <a:rPr lang="hu-HU" dirty="0"/>
              <a:t> – </a:t>
            </a:r>
            <a:r>
              <a:rPr lang="hu-HU" dirty="0" err="1"/>
              <a:t>serious</a:t>
            </a:r>
            <a:r>
              <a:rPr lang="hu-HU" dirty="0"/>
              <a:t> </a:t>
            </a:r>
            <a:r>
              <a:rPr lang="hu-HU" dirty="0" err="1"/>
              <a:t>blow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V4 </a:t>
            </a:r>
            <a:r>
              <a:rPr lang="hu-HU" dirty="0" err="1"/>
              <a:t>coop</a:t>
            </a:r>
            <a:r>
              <a:rPr lang="hu-HU" dirty="0"/>
              <a:t>., </a:t>
            </a:r>
            <a:r>
              <a:rPr lang="hu-HU" dirty="0" err="1"/>
              <a:t>on</a:t>
            </a:r>
            <a:r>
              <a:rPr lang="hu-HU" dirty="0"/>
              <a:t> CE </a:t>
            </a:r>
            <a:r>
              <a:rPr lang="hu-HU" dirty="0" err="1"/>
              <a:t>as</a:t>
            </a:r>
            <a:r>
              <a:rPr lang="hu-HU" dirty="0"/>
              <a:t> a </a:t>
            </a:r>
            <a:r>
              <a:rPr lang="hu-HU" dirty="0" err="1"/>
              <a:t>whole</a:t>
            </a:r>
            <a:endParaRPr lang="en-US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ECC5EE00-55BF-D8F1-40D2-25F1F6543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153149"/>
            <a:ext cx="5581488" cy="292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02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DE573D5-450D-4BF1-33B6-027F8F4FA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Ambivalent</a:t>
            </a:r>
            <a:r>
              <a:rPr lang="hu-HU" dirty="0"/>
              <a:t> HUN </a:t>
            </a:r>
            <a:r>
              <a:rPr lang="hu-HU" dirty="0" err="1"/>
              <a:t>moves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8F65D7F-3CC6-D2FC-4E60-A32D8952A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 err="1"/>
              <a:t>Unfriendly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UKR</a:t>
            </a:r>
          </a:p>
          <a:p>
            <a:pPr lvl="1"/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supplying</a:t>
            </a:r>
            <a:r>
              <a:rPr lang="hu-HU" dirty="0"/>
              <a:t> </a:t>
            </a:r>
            <a:r>
              <a:rPr lang="hu-HU" dirty="0" err="1"/>
              <a:t>arms</a:t>
            </a:r>
            <a:endParaRPr lang="hu-HU" dirty="0"/>
          </a:p>
          <a:p>
            <a:pPr lvl="1"/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allowing</a:t>
            </a:r>
            <a:r>
              <a:rPr lang="hu-HU" dirty="0"/>
              <a:t> </a:t>
            </a:r>
            <a:r>
              <a:rPr lang="hu-HU" dirty="0" err="1"/>
              <a:t>arms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pass</a:t>
            </a:r>
            <a:r>
              <a:rPr lang="hu-HU" dirty="0"/>
              <a:t> </a:t>
            </a:r>
            <a:r>
              <a:rPr lang="hu-HU" dirty="0" err="1"/>
              <a:t>through</a:t>
            </a:r>
            <a:r>
              <a:rPr lang="hu-HU" dirty="0"/>
              <a:t> Hungary</a:t>
            </a:r>
          </a:p>
          <a:p>
            <a:pPr lvl="1"/>
            <a:r>
              <a:rPr lang="hu-HU" dirty="0" err="1"/>
              <a:t>Blocking</a:t>
            </a:r>
            <a:r>
              <a:rPr lang="hu-HU" dirty="0"/>
              <a:t> EU </a:t>
            </a:r>
            <a:r>
              <a:rPr lang="hu-HU" dirty="0" err="1"/>
              <a:t>financial</a:t>
            </a:r>
            <a:r>
              <a:rPr lang="hu-HU" dirty="0"/>
              <a:t> </a:t>
            </a:r>
            <a:r>
              <a:rPr lang="hu-HU" dirty="0" err="1"/>
              <a:t>aid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UKR</a:t>
            </a:r>
          </a:p>
          <a:p>
            <a:pPr lvl="1"/>
            <a:r>
              <a:rPr lang="hu-HU" dirty="0" err="1"/>
              <a:t>Blocking</a:t>
            </a:r>
            <a:r>
              <a:rPr lang="hu-HU" dirty="0"/>
              <a:t> FIN&amp;SWE NATO </a:t>
            </a:r>
            <a:r>
              <a:rPr lang="hu-HU" dirty="0" err="1"/>
              <a:t>accession</a:t>
            </a:r>
            <a:endParaRPr lang="hu-HU" dirty="0"/>
          </a:p>
          <a:p>
            <a:pPr lvl="1"/>
            <a:r>
              <a:rPr lang="hu-HU" dirty="0" err="1"/>
              <a:t>Vetoing</a:t>
            </a:r>
            <a:r>
              <a:rPr lang="hu-HU" dirty="0"/>
              <a:t> </a:t>
            </a:r>
            <a:r>
              <a:rPr lang="hu-HU" dirty="0" err="1"/>
              <a:t>sanctions</a:t>
            </a:r>
            <a:r>
              <a:rPr lang="hu-HU" dirty="0"/>
              <a:t> </a:t>
            </a:r>
            <a:r>
              <a:rPr lang="hu-HU" dirty="0" err="1"/>
              <a:t>against</a:t>
            </a:r>
            <a:r>
              <a:rPr lang="hu-HU" dirty="0"/>
              <a:t> </a:t>
            </a:r>
            <a:r>
              <a:rPr lang="hu-HU" dirty="0" err="1"/>
              <a:t>some</a:t>
            </a:r>
            <a:r>
              <a:rPr lang="hu-HU" dirty="0"/>
              <a:t> </a:t>
            </a:r>
            <a:r>
              <a:rPr lang="hu-HU" dirty="0" err="1"/>
              <a:t>individuals</a:t>
            </a:r>
            <a:endParaRPr lang="hu-HU" dirty="0"/>
          </a:p>
          <a:p>
            <a:r>
              <a:rPr lang="hu-HU" dirty="0"/>
              <a:t>BUT</a:t>
            </a:r>
          </a:p>
          <a:p>
            <a:pPr lvl="1"/>
            <a:r>
              <a:rPr lang="hu-HU" dirty="0" err="1"/>
              <a:t>Condemnig</a:t>
            </a:r>
            <a:r>
              <a:rPr lang="hu-HU" dirty="0"/>
              <a:t> </a:t>
            </a:r>
            <a:r>
              <a:rPr lang="hu-HU" dirty="0" err="1"/>
              <a:t>Russian</a:t>
            </a:r>
            <a:r>
              <a:rPr lang="hu-HU" dirty="0"/>
              <a:t> </a:t>
            </a:r>
            <a:r>
              <a:rPr lang="hu-HU" dirty="0" err="1"/>
              <a:t>agression</a:t>
            </a:r>
            <a:endParaRPr lang="hu-HU" dirty="0"/>
          </a:p>
          <a:p>
            <a:pPr lvl="1"/>
            <a:r>
              <a:rPr lang="hu-HU" dirty="0" err="1"/>
              <a:t>Accepting</a:t>
            </a:r>
            <a:r>
              <a:rPr lang="hu-HU" dirty="0"/>
              <a:t> </a:t>
            </a:r>
            <a:r>
              <a:rPr lang="hu-HU" dirty="0" err="1"/>
              <a:t>all</a:t>
            </a:r>
            <a:r>
              <a:rPr lang="hu-HU" dirty="0"/>
              <a:t> </a:t>
            </a:r>
            <a:r>
              <a:rPr lang="hu-HU" dirty="0" err="1"/>
              <a:t>refugees</a:t>
            </a:r>
            <a:endParaRPr lang="hu-HU" dirty="0"/>
          </a:p>
          <a:p>
            <a:pPr lvl="1"/>
            <a:r>
              <a:rPr lang="hu-HU" dirty="0" err="1"/>
              <a:t>Sending</a:t>
            </a:r>
            <a:r>
              <a:rPr lang="hu-HU" dirty="0"/>
              <a:t> non-military </a:t>
            </a:r>
            <a:r>
              <a:rPr lang="hu-HU" dirty="0" err="1"/>
              <a:t>aid</a:t>
            </a:r>
            <a:endParaRPr lang="hu-HU" dirty="0"/>
          </a:p>
          <a:p>
            <a:pPr lvl="1"/>
            <a:r>
              <a:rPr lang="hu-HU" dirty="0"/>
              <a:t>Exporting </a:t>
            </a:r>
            <a:r>
              <a:rPr lang="hu-HU" dirty="0" err="1"/>
              <a:t>huge</a:t>
            </a:r>
            <a:r>
              <a:rPr lang="hu-HU" dirty="0"/>
              <a:t> </a:t>
            </a:r>
            <a:r>
              <a:rPr lang="hu-HU" dirty="0" err="1"/>
              <a:t>volumes</a:t>
            </a:r>
            <a:r>
              <a:rPr lang="hu-HU" dirty="0"/>
              <a:t> of </a:t>
            </a:r>
            <a:r>
              <a:rPr lang="hu-HU" dirty="0" err="1"/>
              <a:t>oil&amp;gas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UKR</a:t>
            </a:r>
          </a:p>
          <a:p>
            <a:pPr lvl="1"/>
            <a:r>
              <a:rPr lang="hu-HU" dirty="0" err="1"/>
              <a:t>Allowing</a:t>
            </a:r>
            <a:r>
              <a:rPr lang="hu-HU" dirty="0"/>
              <a:t> </a:t>
            </a:r>
            <a:r>
              <a:rPr lang="hu-HU" dirty="0" err="1"/>
              <a:t>third</a:t>
            </a:r>
            <a:r>
              <a:rPr lang="hu-HU" dirty="0"/>
              <a:t> </a:t>
            </a:r>
            <a:r>
              <a:rPr lang="hu-HU" dirty="0" err="1"/>
              <a:t>countries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fly</a:t>
            </a:r>
            <a:r>
              <a:rPr lang="hu-HU" dirty="0"/>
              <a:t> </a:t>
            </a:r>
            <a:r>
              <a:rPr lang="hu-HU" dirty="0" err="1"/>
              <a:t>arms</a:t>
            </a:r>
            <a:r>
              <a:rPr lang="hu-HU" dirty="0"/>
              <a:t> over HUN</a:t>
            </a:r>
          </a:p>
          <a:p>
            <a:pPr lvl="1"/>
            <a:r>
              <a:rPr lang="hu-HU" dirty="0" err="1"/>
              <a:t>Voting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all</a:t>
            </a:r>
            <a:r>
              <a:rPr lang="hu-HU" dirty="0"/>
              <a:t> </a:t>
            </a:r>
            <a:r>
              <a:rPr lang="hu-HU" dirty="0" err="1"/>
              <a:t>sanctions</a:t>
            </a:r>
            <a:endParaRPr lang="hu-HU" dirty="0"/>
          </a:p>
          <a:p>
            <a:pPr lvl="1"/>
            <a:r>
              <a:rPr lang="hu-HU" dirty="0" err="1"/>
              <a:t>Finally</a:t>
            </a:r>
            <a:r>
              <a:rPr lang="hu-HU" dirty="0"/>
              <a:t> </a:t>
            </a:r>
            <a:r>
              <a:rPr lang="hu-HU" dirty="0" err="1"/>
              <a:t>voting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NATO </a:t>
            </a:r>
            <a:r>
              <a:rPr lang="hu-HU" dirty="0" err="1"/>
              <a:t>enlargement</a:t>
            </a:r>
            <a:r>
              <a:rPr lang="hu-HU" dirty="0"/>
              <a:t> </a:t>
            </a:r>
            <a:r>
              <a:rPr lang="hu-HU" dirty="0" err="1"/>
              <a:t>as</a:t>
            </a:r>
            <a:r>
              <a:rPr lang="hu-HU" dirty="0"/>
              <a:t> </a:t>
            </a:r>
            <a:r>
              <a:rPr lang="hu-HU" dirty="0" err="1"/>
              <a:t>well</a:t>
            </a:r>
            <a:r>
              <a:rPr lang="hu-HU" dirty="0"/>
              <a:t>, </a:t>
            </a:r>
            <a:r>
              <a:rPr lang="hu-HU" dirty="0" err="1"/>
              <a:t>as</a:t>
            </a:r>
            <a:r>
              <a:rPr lang="hu-HU" dirty="0"/>
              <a:t> EU </a:t>
            </a:r>
            <a:r>
              <a:rPr lang="hu-HU" dirty="0" err="1"/>
              <a:t>financial</a:t>
            </a:r>
            <a:r>
              <a:rPr lang="hu-HU" dirty="0"/>
              <a:t> </a:t>
            </a:r>
            <a:r>
              <a:rPr lang="hu-HU" dirty="0" err="1"/>
              <a:t>aid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20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870EC18E-4EAA-6916-876B-6036F7482C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488" y="906135"/>
            <a:ext cx="8963025" cy="5045731"/>
          </a:xfrm>
          <a:noFill/>
        </p:spPr>
      </p:pic>
    </p:spTree>
    <p:extLst>
      <p:ext uri="{BB962C8B-B14F-4D97-AF65-F5344CB8AC3E}">
        <p14:creationId xmlns:p14="http://schemas.microsoft.com/office/powerpoint/2010/main" val="90799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749F80-8D67-B270-9DA8-8CA3EB5F5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Why</a:t>
            </a:r>
            <a:r>
              <a:rPr lang="hu-HU" dirty="0"/>
              <a:t>?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C9907E1-471F-BC59-3FD6-E8FD53A35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 err="1"/>
              <a:t>Official</a:t>
            </a:r>
            <a:r>
              <a:rPr lang="hu-HU" dirty="0"/>
              <a:t> </a:t>
            </a:r>
            <a:r>
              <a:rPr lang="hu-HU" dirty="0" err="1"/>
              <a:t>explanations</a:t>
            </a:r>
            <a:endParaRPr lang="hu-HU" dirty="0"/>
          </a:p>
          <a:p>
            <a:pPr lvl="1"/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minority</a:t>
            </a:r>
            <a:r>
              <a:rPr lang="hu-HU" dirty="0"/>
              <a:t> (~150.000)</a:t>
            </a:r>
          </a:p>
          <a:p>
            <a:pPr lvl="1"/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companies</a:t>
            </a:r>
            <a:r>
              <a:rPr lang="hu-HU" dirty="0"/>
              <a:t> (</a:t>
            </a:r>
            <a:r>
              <a:rPr lang="hu-HU" dirty="0" err="1"/>
              <a:t>e.g</a:t>
            </a:r>
            <a:r>
              <a:rPr lang="hu-HU" dirty="0"/>
              <a:t>. OTP)</a:t>
            </a:r>
          </a:p>
          <a:p>
            <a:pPr lvl="1"/>
            <a:r>
              <a:rPr lang="hu-HU" dirty="0" err="1"/>
              <a:t>Dependency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Russian</a:t>
            </a:r>
            <a:r>
              <a:rPr lang="hu-HU" dirty="0"/>
              <a:t> </a:t>
            </a:r>
            <a:r>
              <a:rPr lang="hu-HU" dirty="0" err="1"/>
              <a:t>energy</a:t>
            </a:r>
            <a:endParaRPr lang="hu-HU" dirty="0"/>
          </a:p>
          <a:p>
            <a:pPr lvl="1"/>
            <a:r>
              <a:rPr lang="hu-HU" dirty="0" err="1"/>
              <a:t>Russia</a:t>
            </a:r>
            <a:r>
              <a:rPr lang="hu-HU" dirty="0"/>
              <a:t> </a:t>
            </a:r>
            <a:r>
              <a:rPr lang="hu-HU" dirty="0" err="1"/>
              <a:t>can</a:t>
            </a:r>
            <a:r>
              <a:rPr lang="hu-HU" dirty="0"/>
              <a:t> </a:t>
            </a:r>
            <a:r>
              <a:rPr lang="hu-HU" dirty="0" err="1"/>
              <a:t>not</a:t>
            </a:r>
            <a:r>
              <a:rPr lang="hu-HU" dirty="0"/>
              <a:t> be </a:t>
            </a:r>
            <a:r>
              <a:rPr lang="hu-HU" dirty="0" err="1"/>
              <a:t>defeated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battleground</a:t>
            </a:r>
            <a:endParaRPr lang="hu-HU" dirty="0"/>
          </a:p>
          <a:p>
            <a:pPr lvl="1"/>
            <a:r>
              <a:rPr lang="hu-HU" dirty="0" err="1"/>
              <a:t>Keeping</a:t>
            </a:r>
            <a:r>
              <a:rPr lang="hu-HU" dirty="0"/>
              <a:t> HUN </a:t>
            </a:r>
            <a:r>
              <a:rPr lang="hu-HU" dirty="0" err="1"/>
              <a:t>outside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war</a:t>
            </a:r>
            <a:endParaRPr lang="hu-HU" dirty="0"/>
          </a:p>
          <a:p>
            <a:pPr lvl="1"/>
            <a:r>
              <a:rPr lang="hu-HU" dirty="0" err="1"/>
              <a:t>War</a:t>
            </a:r>
            <a:r>
              <a:rPr lang="hu-HU" dirty="0"/>
              <a:t> is </a:t>
            </a:r>
            <a:r>
              <a:rPr lang="hu-HU" dirty="0" err="1"/>
              <a:t>wrong</a:t>
            </a:r>
            <a:endParaRPr lang="hu-HU" dirty="0"/>
          </a:p>
          <a:p>
            <a:r>
              <a:rPr lang="hu-HU" dirty="0" err="1"/>
              <a:t>Critical</a:t>
            </a:r>
            <a:r>
              <a:rPr lang="hu-HU" dirty="0"/>
              <a:t> </a:t>
            </a:r>
            <a:r>
              <a:rPr lang="hu-HU" dirty="0" err="1"/>
              <a:t>narratives</a:t>
            </a:r>
            <a:r>
              <a:rPr lang="hu-HU" dirty="0"/>
              <a:t> – no </a:t>
            </a:r>
            <a:r>
              <a:rPr lang="hu-HU" dirty="0" err="1"/>
              <a:t>one</a:t>
            </a:r>
            <a:r>
              <a:rPr lang="hu-HU" dirty="0"/>
              <a:t> </a:t>
            </a:r>
            <a:r>
              <a:rPr lang="hu-HU" dirty="0" err="1"/>
              <a:t>sees</a:t>
            </a:r>
            <a:r>
              <a:rPr lang="hu-HU" dirty="0"/>
              <a:t> </a:t>
            </a:r>
            <a:r>
              <a:rPr lang="hu-HU" dirty="0" err="1"/>
              <a:t>clearly</a:t>
            </a:r>
            <a:endParaRPr lang="hu-HU" dirty="0"/>
          </a:p>
          <a:p>
            <a:pPr lvl="1"/>
            <a:r>
              <a:rPr lang="hu-HU" dirty="0"/>
              <a:t>Blackmailing</a:t>
            </a:r>
          </a:p>
          <a:p>
            <a:pPr lvl="1"/>
            <a:r>
              <a:rPr lang="hu-HU" dirty="0" err="1"/>
              <a:t>Financing</a:t>
            </a:r>
            <a:endParaRPr lang="hu-HU" dirty="0"/>
          </a:p>
          <a:p>
            <a:pPr lvl="1"/>
            <a:r>
              <a:rPr lang="hu-HU" dirty="0" err="1"/>
              <a:t>Revisionism</a:t>
            </a:r>
            <a:endParaRPr lang="hu-HU" dirty="0"/>
          </a:p>
          <a:p>
            <a:pPr lvl="1"/>
            <a:r>
              <a:rPr lang="hu-HU" dirty="0" err="1"/>
              <a:t>Autocratism</a:t>
            </a:r>
            <a:r>
              <a:rPr lang="hu-HU" dirty="0"/>
              <a:t> </a:t>
            </a:r>
          </a:p>
          <a:p>
            <a:pPr lvl="1"/>
            <a:r>
              <a:rPr lang="hu-HU" dirty="0" err="1"/>
              <a:t>Or</a:t>
            </a:r>
            <a:r>
              <a:rPr lang="hu-HU" dirty="0"/>
              <a:t> </a:t>
            </a:r>
            <a:r>
              <a:rPr lang="hu-HU" dirty="0" err="1"/>
              <a:t>even</a:t>
            </a:r>
            <a:r>
              <a:rPr lang="hu-HU" dirty="0"/>
              <a:t> </a:t>
            </a:r>
            <a:r>
              <a:rPr lang="hu-HU" dirty="0" err="1"/>
              <a:t>worse</a:t>
            </a:r>
            <a:r>
              <a:rPr lang="hu-HU" dirty="0"/>
              <a:t>….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63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EF650EE-4D9B-7879-AC89-2EA4C76F5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CE </a:t>
            </a:r>
            <a:r>
              <a:rPr lang="hu-HU" dirty="0" err="1"/>
              <a:t>after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war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4AE0665-4175-4B67-EE51-420C17638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54" y="1340768"/>
            <a:ext cx="4663468" cy="3024337"/>
          </a:xfrm>
        </p:spPr>
        <p:txBody>
          <a:bodyPr>
            <a:normAutofit fontScale="85000" lnSpcReduction="10000"/>
          </a:bodyPr>
          <a:lstStyle/>
          <a:p>
            <a:r>
              <a:rPr lang="hu-HU" dirty="0" err="1"/>
              <a:t>Under</a:t>
            </a:r>
            <a:r>
              <a:rPr lang="hu-HU" dirty="0"/>
              <a:t> </a:t>
            </a:r>
            <a:r>
              <a:rPr lang="hu-HU" dirty="0" err="1"/>
              <a:t>threat</a:t>
            </a:r>
            <a:r>
              <a:rPr lang="hu-HU" dirty="0"/>
              <a:t> (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least</a:t>
            </a:r>
            <a:r>
              <a:rPr lang="hu-HU" dirty="0"/>
              <a:t> </a:t>
            </a:r>
            <a:r>
              <a:rPr lang="hu-HU" dirty="0" err="1"/>
              <a:t>perceived</a:t>
            </a:r>
            <a:r>
              <a:rPr lang="hu-HU" dirty="0"/>
              <a:t>) – </a:t>
            </a:r>
            <a:r>
              <a:rPr lang="hu-HU" dirty="0" err="1"/>
              <a:t>esp</a:t>
            </a:r>
            <a:r>
              <a:rPr lang="hu-HU" dirty="0"/>
              <a:t>. </a:t>
            </a:r>
            <a:r>
              <a:rPr lang="hu-HU" dirty="0" err="1"/>
              <a:t>Baltics</a:t>
            </a:r>
            <a:r>
              <a:rPr lang="hu-HU" dirty="0"/>
              <a:t>, Poland, </a:t>
            </a:r>
            <a:r>
              <a:rPr lang="hu-HU" dirty="0" err="1"/>
              <a:t>Romania</a:t>
            </a:r>
            <a:r>
              <a:rPr lang="hu-HU" dirty="0"/>
              <a:t>, Moldova</a:t>
            </a:r>
          </a:p>
          <a:p>
            <a:r>
              <a:rPr lang="hu-HU" dirty="0" err="1"/>
              <a:t>Growing</a:t>
            </a:r>
            <a:r>
              <a:rPr lang="hu-HU" dirty="0"/>
              <a:t> </a:t>
            </a:r>
            <a:r>
              <a:rPr lang="hu-HU" dirty="0" err="1"/>
              <a:t>importance</a:t>
            </a:r>
            <a:r>
              <a:rPr lang="hu-HU" dirty="0"/>
              <a:t> (military, </a:t>
            </a:r>
            <a:r>
              <a:rPr lang="hu-HU" dirty="0" err="1"/>
              <a:t>political</a:t>
            </a:r>
            <a:r>
              <a:rPr lang="hu-HU" dirty="0"/>
              <a:t>)</a:t>
            </a:r>
          </a:p>
          <a:p>
            <a:r>
              <a:rPr lang="hu-HU" dirty="0" err="1"/>
              <a:t>Other</a:t>
            </a:r>
            <a:r>
              <a:rPr lang="hu-HU" dirty="0"/>
              <a:t> </a:t>
            </a:r>
            <a:r>
              <a:rPr lang="hu-HU" dirty="0" err="1"/>
              <a:t>narrative</a:t>
            </a:r>
            <a:r>
              <a:rPr lang="hu-HU" dirty="0"/>
              <a:t>: </a:t>
            </a:r>
            <a:r>
              <a:rPr lang="hu-HU" dirty="0" err="1"/>
              <a:t>the</a:t>
            </a:r>
            <a:r>
              <a:rPr lang="hu-HU" dirty="0"/>
              <a:t> end of CE – </a:t>
            </a:r>
            <a:r>
              <a:rPr lang="hu-HU" dirty="0" err="1"/>
              <a:t>return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cold</a:t>
            </a:r>
            <a:r>
              <a:rPr lang="hu-HU" dirty="0"/>
              <a:t> </a:t>
            </a:r>
            <a:r>
              <a:rPr lang="hu-HU" dirty="0" err="1"/>
              <a:t>war</a:t>
            </a:r>
            <a:r>
              <a:rPr lang="hu-HU" dirty="0"/>
              <a:t> E-W</a:t>
            </a:r>
            <a:endParaRPr lang="en-US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50F73AA1-30B5-4A4B-0B82-6EA0F1AC5E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37" t="29001" r="38976" b="6600"/>
          <a:stretch/>
        </p:blipFill>
        <p:spPr>
          <a:xfrm>
            <a:off x="208475" y="4099087"/>
            <a:ext cx="4228122" cy="266429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24A351CC-D109-2DAE-A97A-B35CEFD14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623" y="1268760"/>
            <a:ext cx="4171523" cy="5440362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29D2AC3A-3C3E-9355-B0B2-19A7472E6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6730" y="0"/>
            <a:ext cx="65705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01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9054" y="1560313"/>
            <a:ext cx="2352097" cy="994172"/>
          </a:xfrm>
        </p:spPr>
        <p:txBody>
          <a:bodyPr>
            <a:normAutofit fontScale="90000"/>
          </a:bodyPr>
          <a:lstStyle/>
          <a:p>
            <a:r>
              <a:rPr lang="hu-HU" sz="3600" dirty="0"/>
              <a:t>UNESCO WH</a:t>
            </a:r>
          </a:p>
        </p:txBody>
      </p:sp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904" y="3244760"/>
            <a:ext cx="4389632" cy="292476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435172"/>
            <a:ext cx="6072188" cy="2250281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0852" y="3244762"/>
            <a:ext cx="4387152" cy="292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640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F307831-B1E4-2AF7-991A-C5331107D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>
            <a:extLst>
              <a:ext uri="{FF2B5EF4-FFF2-40B4-BE49-F238E27FC236}">
                <a16:creationId xmlns:a16="http://schemas.microsoft.com/office/drawing/2014/main" id="{AE7EE765-DC93-D769-C321-7AE658BC22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60021"/>
            <a:ext cx="6737958" cy="673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7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274638"/>
            <a:ext cx="4572000" cy="1143000"/>
          </a:xfrm>
        </p:spPr>
        <p:txBody>
          <a:bodyPr>
            <a:normAutofit fontScale="90000"/>
          </a:bodyPr>
          <a:lstStyle/>
          <a:p>
            <a:r>
              <a:rPr lang="hu-HU" dirty="0" err="1"/>
              <a:t>Three</a:t>
            </a:r>
            <a:r>
              <a:rPr lang="hu-HU" dirty="0"/>
              <a:t> </a:t>
            </a:r>
            <a:r>
              <a:rPr lang="hu-HU" dirty="0" err="1"/>
              <a:t>seas</a:t>
            </a:r>
            <a:r>
              <a:rPr lang="hu-HU" dirty="0"/>
              <a:t> </a:t>
            </a:r>
            <a:r>
              <a:rPr lang="hu-HU" dirty="0" err="1"/>
              <a:t>initiative</a:t>
            </a:r>
            <a:endParaRPr lang="hu-HU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0" y="0"/>
            <a:ext cx="4572000" cy="6871716"/>
          </a:xfrm>
          <a:prstGeom prst="rect">
            <a:avLst/>
          </a:prstGeom>
        </p:spPr>
      </p:pic>
      <p:sp>
        <p:nvSpPr>
          <p:cNvPr id="5" name="Tartalom helye 4"/>
          <p:cNvSpPr>
            <a:spLocks noGrp="1"/>
          </p:cNvSpPr>
          <p:nvPr>
            <p:ph sz="half" idx="2"/>
          </p:nvPr>
        </p:nvSpPr>
        <p:spPr>
          <a:xfrm>
            <a:off x="200371" y="1417638"/>
            <a:ext cx="4038600" cy="4525963"/>
          </a:xfrm>
        </p:spPr>
        <p:txBody>
          <a:bodyPr/>
          <a:lstStyle/>
          <a:p>
            <a:r>
              <a:rPr lang="hu-HU" dirty="0" err="1"/>
              <a:t>Geopolitical</a:t>
            </a:r>
            <a:r>
              <a:rPr lang="hu-HU" dirty="0"/>
              <a:t> </a:t>
            </a:r>
            <a:r>
              <a:rPr lang="hu-HU" dirty="0" err="1"/>
              <a:t>role</a:t>
            </a:r>
            <a:endParaRPr lang="hu-HU" dirty="0"/>
          </a:p>
          <a:p>
            <a:r>
              <a:rPr lang="hu-HU" dirty="0"/>
              <a:t>A </a:t>
            </a:r>
            <a:r>
              <a:rPr lang="hu-HU" dirty="0" err="1"/>
              <a:t>new</a:t>
            </a:r>
            <a:r>
              <a:rPr lang="hu-HU" dirty="0"/>
              <a:t> </a:t>
            </a:r>
            <a:r>
              <a:rPr lang="hu-HU" dirty="0" err="1"/>
              <a:t>cordon</a:t>
            </a:r>
            <a:r>
              <a:rPr lang="hu-HU" dirty="0"/>
              <a:t> </a:t>
            </a:r>
            <a:r>
              <a:rPr lang="hu-HU" dirty="0" err="1"/>
              <a:t>sanitaire</a:t>
            </a:r>
            <a:r>
              <a:rPr lang="hu-HU" dirty="0"/>
              <a:t>?</a:t>
            </a:r>
          </a:p>
          <a:p>
            <a:r>
              <a:rPr lang="hu-HU" dirty="0" err="1"/>
              <a:t>Polish</a:t>
            </a:r>
            <a:r>
              <a:rPr lang="hu-HU" dirty="0"/>
              <a:t> </a:t>
            </a:r>
            <a:r>
              <a:rPr lang="hu-HU" dirty="0" err="1"/>
              <a:t>middle</a:t>
            </a:r>
            <a:r>
              <a:rPr lang="hu-HU" dirty="0"/>
              <a:t> </a:t>
            </a:r>
            <a:r>
              <a:rPr lang="hu-HU" dirty="0" err="1"/>
              <a:t>power</a:t>
            </a:r>
            <a:r>
              <a:rPr lang="hu-HU" dirty="0"/>
              <a:t>?</a:t>
            </a:r>
          </a:p>
          <a:p>
            <a:r>
              <a:rPr lang="hu-HU" dirty="0"/>
              <a:t>Europe-in-</a:t>
            </a:r>
            <a:r>
              <a:rPr lang="hu-HU" dirty="0" err="1"/>
              <a:t>between</a:t>
            </a:r>
            <a:r>
              <a:rPr lang="hu-HU" dirty="0"/>
              <a:t> again</a:t>
            </a:r>
          </a:p>
          <a:p>
            <a:r>
              <a:rPr lang="hu-HU" dirty="0" err="1"/>
              <a:t>With</a:t>
            </a:r>
            <a:r>
              <a:rPr lang="hu-HU" dirty="0"/>
              <a:t> US </a:t>
            </a:r>
            <a:r>
              <a:rPr lang="hu-HU" dirty="0" err="1"/>
              <a:t>interests</a:t>
            </a:r>
            <a:endParaRPr lang="hu-HU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12" y="208536"/>
            <a:ext cx="7315200" cy="586740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2787" y="1161095"/>
            <a:ext cx="6800850" cy="4943475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1100" y="1059441"/>
            <a:ext cx="5826224" cy="537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81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75FB8E3-C786-FABC-2848-90A04CC5F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Major </a:t>
            </a:r>
            <a:r>
              <a:rPr lang="hu-HU" dirty="0" err="1"/>
              <a:t>consequences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3C43159-9A45-E8AD-799D-AF03264D6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Long </a:t>
            </a:r>
            <a:r>
              <a:rPr lang="hu-HU" dirty="0" err="1"/>
              <a:t>frozen</a:t>
            </a:r>
            <a:r>
              <a:rPr lang="hu-HU" dirty="0"/>
              <a:t> </a:t>
            </a:r>
            <a:r>
              <a:rPr lang="hu-HU" dirty="0" err="1"/>
              <a:t>conflict</a:t>
            </a:r>
            <a:r>
              <a:rPr lang="hu-HU" dirty="0"/>
              <a:t> 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neighborhood</a:t>
            </a:r>
            <a:endParaRPr lang="hu-HU" dirty="0"/>
          </a:p>
          <a:p>
            <a:r>
              <a:rPr lang="hu-HU" dirty="0" err="1"/>
              <a:t>Increasing</a:t>
            </a:r>
            <a:r>
              <a:rPr lang="hu-HU" dirty="0"/>
              <a:t> </a:t>
            </a:r>
            <a:r>
              <a:rPr lang="hu-HU" dirty="0" err="1"/>
              <a:t>great</a:t>
            </a:r>
            <a:r>
              <a:rPr lang="hu-HU" dirty="0"/>
              <a:t> </a:t>
            </a:r>
            <a:r>
              <a:rPr lang="hu-HU" dirty="0" err="1"/>
              <a:t>power</a:t>
            </a:r>
            <a:r>
              <a:rPr lang="hu-HU" dirty="0"/>
              <a:t> </a:t>
            </a:r>
            <a:r>
              <a:rPr lang="hu-HU" dirty="0" err="1"/>
              <a:t>competition</a:t>
            </a:r>
            <a:r>
              <a:rPr lang="hu-HU" dirty="0"/>
              <a:t> (</a:t>
            </a:r>
            <a:r>
              <a:rPr lang="hu-HU" dirty="0" err="1"/>
              <a:t>economic</a:t>
            </a:r>
            <a:r>
              <a:rPr lang="hu-HU" dirty="0"/>
              <a:t>, </a:t>
            </a:r>
            <a:r>
              <a:rPr lang="hu-HU" dirty="0" err="1"/>
              <a:t>political</a:t>
            </a:r>
            <a:r>
              <a:rPr lang="hu-HU" dirty="0"/>
              <a:t>, </a:t>
            </a:r>
            <a:r>
              <a:rPr lang="hu-HU" dirty="0" err="1"/>
              <a:t>intelligence</a:t>
            </a:r>
            <a:r>
              <a:rPr lang="hu-HU" dirty="0"/>
              <a:t>…) 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region</a:t>
            </a:r>
            <a:r>
              <a:rPr lang="hu-HU" dirty="0"/>
              <a:t> (EU/USA </a:t>
            </a:r>
            <a:r>
              <a:rPr lang="hu-HU" dirty="0" err="1"/>
              <a:t>vs</a:t>
            </a:r>
            <a:r>
              <a:rPr lang="hu-HU" dirty="0"/>
              <a:t>. </a:t>
            </a:r>
            <a:r>
              <a:rPr lang="hu-HU" dirty="0" err="1"/>
              <a:t>Russia&amp;China</a:t>
            </a:r>
            <a:r>
              <a:rPr lang="hu-HU" dirty="0"/>
              <a:t>)</a:t>
            </a:r>
          </a:p>
          <a:p>
            <a:r>
              <a:rPr lang="hu-HU" dirty="0" err="1"/>
              <a:t>Growing</a:t>
            </a:r>
            <a:r>
              <a:rPr lang="hu-HU" dirty="0"/>
              <a:t> </a:t>
            </a:r>
            <a:r>
              <a:rPr lang="hu-HU" dirty="0" err="1"/>
              <a:t>importance</a:t>
            </a:r>
            <a:r>
              <a:rPr lang="hu-HU" dirty="0"/>
              <a:t> (no </a:t>
            </a:r>
            <a:r>
              <a:rPr lang="hu-HU" dirty="0" err="1"/>
              <a:t>matter</a:t>
            </a:r>
            <a:r>
              <a:rPr lang="hu-HU" dirty="0"/>
              <a:t> </a:t>
            </a:r>
            <a:r>
              <a:rPr lang="hu-HU" dirty="0" err="1"/>
              <a:t>who</a:t>
            </a:r>
            <a:r>
              <a:rPr lang="hu-HU" dirty="0"/>
              <a:t> </a:t>
            </a:r>
            <a:r>
              <a:rPr lang="hu-HU" dirty="0" err="1"/>
              <a:t>wins</a:t>
            </a:r>
            <a:r>
              <a:rPr lang="hu-HU" dirty="0"/>
              <a:t>)</a:t>
            </a:r>
          </a:p>
          <a:p>
            <a:r>
              <a:rPr lang="hu-HU" dirty="0" err="1"/>
              <a:t>Poland&amp;Romania</a:t>
            </a:r>
            <a:r>
              <a:rPr lang="hu-HU" dirty="0"/>
              <a:t> </a:t>
            </a:r>
            <a:r>
              <a:rPr lang="hu-HU" dirty="0" err="1"/>
              <a:t>rise</a:t>
            </a:r>
            <a:endParaRPr lang="hu-HU" dirty="0"/>
          </a:p>
          <a:p>
            <a:r>
              <a:rPr lang="hu-HU" dirty="0" err="1"/>
              <a:t>If</a:t>
            </a:r>
            <a:r>
              <a:rPr lang="hu-HU" dirty="0"/>
              <a:t> Poland is </a:t>
            </a:r>
            <a:r>
              <a:rPr lang="hu-HU" dirty="0" err="1"/>
              <a:t>smart</a:t>
            </a:r>
            <a:r>
              <a:rPr lang="hu-HU" dirty="0"/>
              <a:t> </a:t>
            </a:r>
            <a:r>
              <a:rPr lang="hu-HU" dirty="0" err="1"/>
              <a:t>enough</a:t>
            </a:r>
            <a:r>
              <a:rPr lang="hu-HU" dirty="0"/>
              <a:t> EU </a:t>
            </a:r>
            <a:r>
              <a:rPr lang="hu-HU" dirty="0" err="1"/>
              <a:t>leadership</a:t>
            </a:r>
            <a:r>
              <a:rPr lang="hu-HU" dirty="0"/>
              <a:t> </a:t>
            </a:r>
            <a:r>
              <a:rPr lang="hu-HU" dirty="0" err="1"/>
              <a:t>can</a:t>
            </a:r>
            <a:r>
              <a:rPr lang="hu-HU" dirty="0"/>
              <a:t> </a:t>
            </a:r>
            <a:r>
              <a:rPr lang="hu-HU" dirty="0" err="1"/>
              <a:t>also</a:t>
            </a:r>
            <a:r>
              <a:rPr lang="hu-HU" dirty="0"/>
              <a:t> shift </a:t>
            </a:r>
            <a:r>
              <a:rPr lang="hu-HU" dirty="0" err="1"/>
              <a:t>eastwards</a:t>
            </a:r>
            <a:r>
              <a:rPr lang="hu-HU" dirty="0"/>
              <a:t> (Paris-Berlin-</a:t>
            </a:r>
            <a:r>
              <a:rPr lang="hu-HU" dirty="0" err="1"/>
              <a:t>Warsaw</a:t>
            </a:r>
            <a:r>
              <a:rPr lang="hu-HU" dirty="0"/>
              <a:t> </a:t>
            </a:r>
            <a:r>
              <a:rPr lang="hu-HU" dirty="0" err="1"/>
              <a:t>axis</a:t>
            </a:r>
            <a:r>
              <a:rPr lang="hu-HU" dirty="0"/>
              <a:t>)</a:t>
            </a:r>
          </a:p>
          <a:p>
            <a:r>
              <a:rPr lang="hu-HU" dirty="0" err="1"/>
              <a:t>With</a:t>
            </a:r>
            <a:r>
              <a:rPr lang="hu-HU" dirty="0"/>
              <a:t> UKR </a:t>
            </a:r>
            <a:r>
              <a:rPr lang="hu-HU" dirty="0" err="1"/>
              <a:t>victory</a:t>
            </a:r>
            <a:r>
              <a:rPr lang="hu-HU" dirty="0"/>
              <a:t> -&gt;CE </a:t>
            </a:r>
            <a:r>
              <a:rPr lang="hu-HU" dirty="0" err="1"/>
              <a:t>may</a:t>
            </a:r>
            <a:r>
              <a:rPr lang="hu-HU" dirty="0"/>
              <a:t> </a:t>
            </a:r>
            <a:r>
              <a:rPr lang="hu-HU" dirty="0" err="1"/>
              <a:t>also</a:t>
            </a:r>
            <a:r>
              <a:rPr lang="hu-HU" dirty="0"/>
              <a:t> </a:t>
            </a:r>
            <a:r>
              <a:rPr lang="hu-HU" dirty="0" err="1"/>
              <a:t>move</a:t>
            </a:r>
            <a:r>
              <a:rPr lang="hu-HU" dirty="0"/>
              <a:t> </a:t>
            </a:r>
            <a:r>
              <a:rPr lang="hu-HU" dirty="0" err="1"/>
              <a:t>eastwaed</a:t>
            </a:r>
            <a:endParaRPr lang="hu-H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71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99737ED-1D37-1E55-40AA-6B6255EB5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0446F77-BB8C-395F-FF77-105A16695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425563"/>
                </a:solidFill>
                <a:effectLst/>
                <a:highlight>
                  <a:srgbClr val="FFFFFF"/>
                </a:highlight>
                <a:latin typeface="proxima nova"/>
              </a:rPr>
              <a:t>“If Ukraine is to survive as an independent state, it will have to become part of Central Europe rather than Eurasia, and if it is to be a part of Central Europe, then it will have to partake fully of Central Europe’s links to NATO and the European Union”</a:t>
            </a:r>
            <a:r>
              <a:rPr lang="hu-HU" b="0" i="0" dirty="0">
                <a:solidFill>
                  <a:srgbClr val="425563"/>
                </a:solidFill>
                <a:effectLst/>
                <a:highlight>
                  <a:srgbClr val="FFFFFF"/>
                </a:highlight>
                <a:latin typeface="proxima nova"/>
              </a:rPr>
              <a:t> Z. </a:t>
            </a:r>
            <a:r>
              <a:rPr lang="hu-HU" b="0" i="0" dirty="0" err="1">
                <a:solidFill>
                  <a:srgbClr val="425563"/>
                </a:solidFill>
                <a:effectLst/>
                <a:highlight>
                  <a:srgbClr val="FFFFFF"/>
                </a:highlight>
                <a:latin typeface="proxima nova"/>
              </a:rPr>
              <a:t>Brzezinski</a:t>
            </a:r>
            <a:r>
              <a:rPr lang="hu-HU" b="0" i="0" dirty="0">
                <a:solidFill>
                  <a:srgbClr val="425563"/>
                </a:solidFill>
                <a:effectLst/>
                <a:highlight>
                  <a:srgbClr val="FFFFFF"/>
                </a:highlight>
                <a:latin typeface="proxima nova"/>
              </a:rPr>
              <a:t> 1997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76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ergo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CE is an interest </a:t>
            </a:r>
            <a:r>
              <a:rPr lang="hu-HU" dirty="0" err="1"/>
              <a:t>driven</a:t>
            </a:r>
            <a:r>
              <a:rPr lang="hu-HU" dirty="0"/>
              <a:t> </a:t>
            </a:r>
            <a:r>
              <a:rPr lang="hu-HU" dirty="0" err="1"/>
              <a:t>spatial</a:t>
            </a:r>
            <a:r>
              <a:rPr lang="hu-HU" dirty="0"/>
              <a:t> </a:t>
            </a:r>
            <a:r>
              <a:rPr lang="hu-HU" dirty="0" err="1"/>
              <a:t>category</a:t>
            </a:r>
            <a:endParaRPr lang="hu-HU" dirty="0"/>
          </a:p>
          <a:p>
            <a:r>
              <a:rPr lang="hu-HU" dirty="0" err="1"/>
              <a:t>Changes</a:t>
            </a:r>
            <a:r>
              <a:rPr lang="hu-HU" dirty="0"/>
              <a:t> over </a:t>
            </a:r>
            <a:r>
              <a:rPr lang="hu-HU" dirty="0" err="1"/>
              <a:t>time</a:t>
            </a:r>
            <a:endParaRPr lang="hu-HU" dirty="0"/>
          </a:p>
          <a:p>
            <a:r>
              <a:rPr lang="hu-HU" dirty="0" err="1"/>
              <a:t>Spatial</a:t>
            </a:r>
            <a:r>
              <a:rPr lang="hu-HU" dirty="0"/>
              <a:t> </a:t>
            </a:r>
            <a:r>
              <a:rPr lang="hu-HU" dirty="0" err="1"/>
              <a:t>changes</a:t>
            </a:r>
            <a:r>
              <a:rPr lang="hu-HU" dirty="0"/>
              <a:t> (</a:t>
            </a:r>
            <a:r>
              <a:rPr lang="hu-HU" dirty="0" err="1"/>
              <a:t>who’s</a:t>
            </a:r>
            <a:r>
              <a:rPr lang="hu-HU" dirty="0"/>
              <a:t> in, </a:t>
            </a:r>
            <a:r>
              <a:rPr lang="hu-HU" dirty="0" err="1"/>
              <a:t>who’s</a:t>
            </a:r>
            <a:r>
              <a:rPr lang="hu-HU" dirty="0"/>
              <a:t> out)</a:t>
            </a:r>
          </a:p>
          <a:p>
            <a:r>
              <a:rPr lang="hu-HU" dirty="0" err="1"/>
              <a:t>disappears</a:t>
            </a:r>
            <a:endParaRPr lang="hu-HU" dirty="0"/>
          </a:p>
          <a:p>
            <a:r>
              <a:rPr lang="hu-HU" dirty="0"/>
              <a:t>Re-</a:t>
            </a:r>
            <a:r>
              <a:rPr lang="hu-HU" dirty="0" err="1"/>
              <a:t>emerges</a:t>
            </a:r>
            <a:endParaRPr lang="hu-HU" dirty="0"/>
          </a:p>
          <a:p>
            <a:r>
              <a:rPr lang="hu-HU" dirty="0" err="1"/>
              <a:t>Plans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make</a:t>
            </a:r>
            <a:r>
              <a:rPr lang="hu-HU" dirty="0"/>
              <a:t> </a:t>
            </a:r>
            <a:r>
              <a:rPr lang="hu-HU" dirty="0" err="1"/>
              <a:t>it</a:t>
            </a:r>
            <a:r>
              <a:rPr lang="hu-HU" dirty="0"/>
              <a:t> </a:t>
            </a:r>
            <a:r>
              <a:rPr lang="hu-HU" dirty="0" err="1"/>
              <a:t>great</a:t>
            </a:r>
            <a:r>
              <a:rPr lang="hu-HU" dirty="0"/>
              <a:t> and </a:t>
            </a:r>
            <a:r>
              <a:rPr lang="hu-HU" dirty="0" err="1"/>
              <a:t>important</a:t>
            </a:r>
            <a:r>
              <a:rPr lang="hu-HU" dirty="0"/>
              <a:t>, </a:t>
            </a:r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its</a:t>
            </a:r>
            <a:r>
              <a:rPr lang="hu-HU" dirty="0"/>
              <a:t> </a:t>
            </a:r>
            <a:r>
              <a:rPr lang="hu-HU" dirty="0" err="1"/>
              <a:t>problem</a:t>
            </a:r>
            <a:r>
              <a:rPr lang="hu-HU" dirty="0"/>
              <a:t> </a:t>
            </a:r>
            <a:r>
              <a:rPr lang="hu-HU" dirty="0" err="1"/>
              <a:t>remains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same</a:t>
            </a:r>
            <a:r>
              <a:rPr lang="hu-HU" dirty="0"/>
              <a:t>:</a:t>
            </a:r>
          </a:p>
          <a:p>
            <a:pPr lvl="1"/>
            <a:r>
              <a:rPr lang="hu-HU" dirty="0"/>
              <a:t>In </a:t>
            </a:r>
            <a:r>
              <a:rPr lang="hu-HU" dirty="0" err="1"/>
              <a:t>between</a:t>
            </a:r>
            <a:r>
              <a:rPr lang="hu-HU" dirty="0"/>
              <a:t> more </a:t>
            </a:r>
            <a:r>
              <a:rPr lang="hu-HU" dirty="0" err="1"/>
              <a:t>powerful</a:t>
            </a:r>
            <a:r>
              <a:rPr lang="hu-HU" dirty="0"/>
              <a:t> </a:t>
            </a:r>
            <a:r>
              <a:rPr lang="hu-HU" dirty="0" err="1"/>
              <a:t>neighbors</a:t>
            </a:r>
            <a:r>
              <a:rPr lang="hu-HU" dirty="0"/>
              <a:t> </a:t>
            </a:r>
            <a:r>
              <a:rPr lang="hu-HU" dirty="0" err="1"/>
              <a:t>without</a:t>
            </a:r>
            <a:r>
              <a:rPr lang="hu-HU" dirty="0"/>
              <a:t> </a:t>
            </a:r>
            <a:r>
              <a:rPr lang="hu-HU" dirty="0" err="1"/>
              <a:t>internal</a:t>
            </a:r>
            <a:r>
              <a:rPr lang="hu-HU" dirty="0"/>
              <a:t> </a:t>
            </a:r>
            <a:r>
              <a:rPr lang="hu-HU" dirty="0" err="1"/>
              <a:t>cohesion</a:t>
            </a:r>
            <a:r>
              <a:rPr lang="hu-HU" dirty="0"/>
              <a:t> – a </a:t>
            </a:r>
            <a:r>
              <a:rPr lang="hu-HU" dirty="0" err="1"/>
              <a:t>buffer</a:t>
            </a:r>
            <a:r>
              <a:rPr lang="hu-HU" dirty="0"/>
              <a:t> </a:t>
            </a:r>
            <a:r>
              <a:rPr lang="hu-HU" dirty="0" err="1"/>
              <a:t>zone</a:t>
            </a:r>
            <a:r>
              <a:rPr lang="hu-HU" dirty="0"/>
              <a:t> </a:t>
            </a:r>
            <a:r>
              <a:rPr lang="hu-HU" dirty="0" err="1"/>
              <a:t>used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contain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‚</a:t>
            </a:r>
            <a:r>
              <a:rPr lang="hu-HU" dirty="0" err="1"/>
              <a:t>enemy</a:t>
            </a:r>
            <a:r>
              <a:rPr lang="hu-HU" dirty="0"/>
              <a:t>’ </a:t>
            </a:r>
          </a:p>
        </p:txBody>
      </p:sp>
    </p:spTree>
    <p:extLst>
      <p:ext uri="{BB962C8B-B14F-4D97-AF65-F5344CB8AC3E}">
        <p14:creationId xmlns:p14="http://schemas.microsoft.com/office/powerpoint/2010/main" val="68585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6593" y="168142"/>
            <a:ext cx="9087407" cy="912428"/>
          </a:xfrm>
        </p:spPr>
        <p:txBody>
          <a:bodyPr/>
          <a:lstStyle/>
          <a:p>
            <a:r>
              <a:rPr lang="hu-HU" sz="3200" dirty="0"/>
              <a:t>Zsolnay </a:t>
            </a:r>
            <a:r>
              <a:rPr lang="en-US" sz="3200" dirty="0"/>
              <a:t>quarter</a:t>
            </a:r>
            <a:r>
              <a:rPr lang="hu-HU" sz="3200" dirty="0"/>
              <a:t> – </a:t>
            </a:r>
            <a:r>
              <a:rPr lang="hu-HU" sz="3200" dirty="0" err="1"/>
              <a:t>brown</a:t>
            </a:r>
            <a:r>
              <a:rPr lang="hu-HU" sz="3200" dirty="0"/>
              <a:t> </a:t>
            </a:r>
            <a:r>
              <a:rPr lang="hu-HU" sz="3200" dirty="0" err="1"/>
              <a:t>field</a:t>
            </a:r>
            <a:r>
              <a:rPr lang="hu-HU" sz="3200" dirty="0"/>
              <a:t> </a:t>
            </a:r>
            <a:r>
              <a:rPr lang="hu-HU" sz="3200" dirty="0" err="1"/>
              <a:t>rehabilitation</a:t>
            </a:r>
            <a:endParaRPr lang="hu-HU" sz="32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4018" y="1080570"/>
            <a:ext cx="4572000" cy="2143125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90" y="3588132"/>
            <a:ext cx="8639383" cy="3258714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190" y="1080570"/>
            <a:ext cx="3891137" cy="218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426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8460" y="692696"/>
            <a:ext cx="2424749" cy="994172"/>
          </a:xfrm>
        </p:spPr>
        <p:txBody>
          <a:bodyPr>
            <a:normAutofit fontScale="90000"/>
          </a:bodyPr>
          <a:lstStyle/>
          <a:p>
            <a:r>
              <a:rPr lang="hu-HU" dirty="0" err="1"/>
              <a:t>Around</a:t>
            </a:r>
            <a:r>
              <a:rPr lang="hu-HU" dirty="0"/>
              <a:t> Pécs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62573" y="2226469"/>
            <a:ext cx="2267690" cy="1532436"/>
          </a:xfrm>
        </p:spPr>
        <p:txBody>
          <a:bodyPr>
            <a:normAutofit fontScale="62500" lnSpcReduction="20000"/>
          </a:bodyPr>
          <a:lstStyle/>
          <a:p>
            <a:r>
              <a:rPr lang="hu-HU" dirty="0"/>
              <a:t>Villány – </a:t>
            </a:r>
            <a:r>
              <a:rPr lang="hu-HU" dirty="0" err="1"/>
              <a:t>wine</a:t>
            </a:r>
            <a:endParaRPr lang="hu-HU" dirty="0"/>
          </a:p>
          <a:p>
            <a:r>
              <a:rPr lang="hu-HU" dirty="0"/>
              <a:t>Harkány – </a:t>
            </a:r>
            <a:r>
              <a:rPr lang="hu-HU" dirty="0" err="1"/>
              <a:t>spa</a:t>
            </a:r>
            <a:endParaRPr lang="hu-HU" dirty="0"/>
          </a:p>
          <a:p>
            <a:r>
              <a:rPr lang="hu-HU" dirty="0"/>
              <a:t>Szigetvár, Siklós – </a:t>
            </a:r>
            <a:r>
              <a:rPr lang="hu-HU" dirty="0" err="1"/>
              <a:t>castles</a:t>
            </a:r>
            <a:r>
              <a:rPr lang="hu-HU" dirty="0"/>
              <a:t> </a:t>
            </a:r>
          </a:p>
          <a:p>
            <a:r>
              <a:rPr lang="hu-HU" dirty="0"/>
              <a:t>Orfű – </a:t>
            </a:r>
            <a:r>
              <a:rPr lang="hu-HU" dirty="0" err="1"/>
              <a:t>nature</a:t>
            </a:r>
            <a:r>
              <a:rPr lang="hu-HU" dirty="0"/>
              <a:t> </a:t>
            </a:r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084" y="1583636"/>
            <a:ext cx="3096365" cy="2064243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0227" y="4025877"/>
            <a:ext cx="6065222" cy="1895382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9556" y="1583636"/>
            <a:ext cx="2867293" cy="2015416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67" y="4025877"/>
            <a:ext cx="2843073" cy="189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709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118265"/>
            <a:ext cx="3935499" cy="857250"/>
          </a:xfrm>
        </p:spPr>
        <p:txBody>
          <a:bodyPr/>
          <a:lstStyle/>
          <a:p>
            <a:r>
              <a:rPr lang="hu-HU" dirty="0" err="1"/>
              <a:t>My</a:t>
            </a:r>
            <a:r>
              <a:rPr lang="hu-HU" dirty="0"/>
              <a:t> </a:t>
            </a:r>
            <a:r>
              <a:rPr lang="hu-HU" dirty="0" err="1"/>
              <a:t>university</a:t>
            </a:r>
            <a:endParaRPr lang="hu-H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18265"/>
            <a:ext cx="1808341" cy="1808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2501371" y="975515"/>
            <a:ext cx="4775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The </a:t>
            </a:r>
            <a:r>
              <a:rPr lang="hu-HU" dirty="0" err="1"/>
              <a:t>oldest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Hungary – 1367</a:t>
            </a:r>
          </a:p>
          <a:p>
            <a:r>
              <a:rPr lang="hu-HU" dirty="0" err="1"/>
              <a:t>One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largest</a:t>
            </a:r>
            <a:r>
              <a:rPr lang="hu-HU" dirty="0"/>
              <a:t> </a:t>
            </a:r>
            <a:r>
              <a:rPr lang="hu-HU" dirty="0" err="1"/>
              <a:t>universities</a:t>
            </a:r>
            <a:r>
              <a:rPr lang="hu-HU" dirty="0"/>
              <a:t> in Hungary</a:t>
            </a:r>
          </a:p>
          <a:p>
            <a:r>
              <a:rPr lang="hu-HU" dirty="0"/>
              <a:t>10 </a:t>
            </a:r>
            <a:r>
              <a:rPr lang="hu-HU" dirty="0" err="1"/>
              <a:t>faculties</a:t>
            </a:r>
            <a:r>
              <a:rPr lang="hu-HU" dirty="0"/>
              <a:t>, 1400 </a:t>
            </a:r>
            <a:r>
              <a:rPr lang="hu-HU" dirty="0" err="1"/>
              <a:t>lecturers</a:t>
            </a:r>
            <a:r>
              <a:rPr lang="hu-HU" dirty="0"/>
              <a:t>, 20.000 </a:t>
            </a:r>
            <a:r>
              <a:rPr lang="hu-HU" dirty="0" err="1"/>
              <a:t>students</a:t>
            </a:r>
            <a:r>
              <a:rPr lang="hu-HU" dirty="0"/>
              <a:t> </a:t>
            </a:r>
          </a:p>
          <a:p>
            <a:r>
              <a:rPr lang="hu-HU" dirty="0"/>
              <a:t>of </a:t>
            </a:r>
            <a:r>
              <a:rPr lang="hu-HU" dirty="0" err="1"/>
              <a:t>which</a:t>
            </a:r>
            <a:r>
              <a:rPr lang="hu-HU" dirty="0"/>
              <a:t> </a:t>
            </a:r>
            <a:r>
              <a:rPr lang="hu-HU" dirty="0" err="1"/>
              <a:t>around</a:t>
            </a:r>
            <a:r>
              <a:rPr lang="hu-HU" dirty="0"/>
              <a:t> 5000 </a:t>
            </a:r>
            <a:r>
              <a:rPr lang="hu-HU" dirty="0" err="1"/>
              <a:t>international</a:t>
            </a: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1D92BEFD-A488-E2DD-12B9-016BD46A8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88" y="2193043"/>
            <a:ext cx="8035224" cy="45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885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11826</TotalTime>
  <Words>1218</Words>
  <Application>Microsoft Office PowerPoint</Application>
  <PresentationFormat>Presentazione su schermo (4:3)</PresentationFormat>
  <Paragraphs>244</Paragraphs>
  <Slides>64</Slides>
  <Notes>3</Notes>
  <HiddenSlides>15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64</vt:i4>
      </vt:variant>
    </vt:vector>
  </HeadingPairs>
  <TitlesOfParts>
    <vt:vector size="71" baseType="lpstr">
      <vt:lpstr>Arial</vt:lpstr>
      <vt:lpstr>Calibri</vt:lpstr>
      <vt:lpstr>Merriweather</vt:lpstr>
      <vt:lpstr>proxima nova</vt:lpstr>
      <vt:lpstr>Times New Roman</vt:lpstr>
      <vt:lpstr>Wingdings</vt:lpstr>
      <vt:lpstr>Office-téma</vt:lpstr>
      <vt:lpstr>Reményi Péter, PhD University of Pécs Hungary</vt:lpstr>
      <vt:lpstr>About me</vt:lpstr>
      <vt:lpstr>My town – Pécs  (Pečuh/Pečuj, Fünfkirchen) </vt:lpstr>
      <vt:lpstr>Presentazione standard di PowerPoint</vt:lpstr>
      <vt:lpstr>Diverse cultural heritage</vt:lpstr>
      <vt:lpstr>UNESCO WH</vt:lpstr>
      <vt:lpstr>Zsolnay quarter – brown field rehabilitation</vt:lpstr>
      <vt:lpstr>Around Pécs</vt:lpstr>
      <vt:lpstr>My university</vt:lpstr>
      <vt:lpstr>Geopolitics in Central and Eastern Europe</vt:lpstr>
      <vt:lpstr>Where is Central Europe?</vt:lpstr>
      <vt:lpstr>What category it is?</vt:lpstr>
      <vt:lpstr>Where are Europe’s boundaries?</vt:lpstr>
      <vt:lpstr>The geopolitical boundary</vt:lpstr>
      <vt:lpstr>According to directions</vt:lpstr>
      <vt:lpstr>Perhaps the most precise</vt:lpstr>
      <vt:lpstr>State border vs. Cultural boundary</vt:lpstr>
      <vt:lpstr>Presentazione standard di PowerPoint</vt:lpstr>
      <vt:lpstr>Religious/cultural faultlines</vt:lpstr>
      <vt:lpstr>Physical geography</vt:lpstr>
      <vt:lpstr>CE does not always exist politically either</vt:lpstr>
      <vt:lpstr>It can mean sg totally different</vt:lpstr>
      <vt:lpstr>Zwischeneuropa – Europe in between</vt:lpstr>
      <vt:lpstr>Europe in between: playground for Germany and Russia</vt:lpstr>
      <vt:lpstr>Central and Eastern Europe – V4 states</vt:lpstr>
      <vt:lpstr>Space of intensive bordering processes</vt:lpstr>
      <vt:lpstr>Space of intensive bordering processes</vt:lpstr>
      <vt:lpstr>Space of intensive bordering processes</vt:lpstr>
      <vt:lpstr>Space of intensive bordering processes</vt:lpstr>
      <vt:lpstr>Presentazione standard di PowerPoint</vt:lpstr>
      <vt:lpstr>Presentazione standard di PowerPoint</vt:lpstr>
      <vt:lpstr>EU eastern enlargement(s)</vt:lpstr>
      <vt:lpstr>Space of block building in the EU (V4)</vt:lpstr>
      <vt:lpstr>The Visegrad 4 – political substance</vt:lpstr>
      <vt:lpstr>Central Europe without central europeans? </vt:lpstr>
      <vt:lpstr>CEE today</vt:lpstr>
      <vt:lpstr>Presentazione standard di PowerPoint</vt:lpstr>
      <vt:lpstr>Presentazione standard di PowerPoint</vt:lpstr>
      <vt:lpstr>Old Europe – New Europe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Do we need it?</vt:lpstr>
      <vt:lpstr>Divided we stand… </vt:lpstr>
      <vt:lpstr>And the winner is...</vt:lpstr>
      <vt:lpstr>The War in Ukraine and 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Immediate  effect on CE</vt:lpstr>
      <vt:lpstr>Ambivalent HUN moves</vt:lpstr>
      <vt:lpstr>Presentazione standard di PowerPoint</vt:lpstr>
      <vt:lpstr>Why?</vt:lpstr>
      <vt:lpstr>CE after the war</vt:lpstr>
      <vt:lpstr>Presentazione standard di PowerPoint</vt:lpstr>
      <vt:lpstr>Three seas initiative</vt:lpstr>
      <vt:lpstr>Major consequences</vt:lpstr>
      <vt:lpstr>Presentazione standard di PowerPoint</vt:lpstr>
      <vt:lpstr>ergo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V4</dc:title>
  <dc:creator>TTK</dc:creator>
  <cp:lastModifiedBy>Claudia Ortu</cp:lastModifiedBy>
  <cp:revision>47</cp:revision>
  <dcterms:created xsi:type="dcterms:W3CDTF">2018-09-29T08:47:39Z</dcterms:created>
  <dcterms:modified xsi:type="dcterms:W3CDTF">2024-05-24T11:19:11Z</dcterms:modified>
</cp:coreProperties>
</file>